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2" r:id="rId2"/>
  </p:sldMasterIdLst>
  <p:notesMasterIdLst>
    <p:notesMasterId r:id="rId20"/>
  </p:notesMasterIdLst>
  <p:handoutMasterIdLst>
    <p:handoutMasterId r:id="rId21"/>
  </p:handoutMasterIdLst>
  <p:sldIdLst>
    <p:sldId id="256" r:id="rId3"/>
    <p:sldId id="327" r:id="rId4"/>
    <p:sldId id="319" r:id="rId5"/>
    <p:sldId id="306" r:id="rId6"/>
    <p:sldId id="307" r:id="rId7"/>
    <p:sldId id="308" r:id="rId8"/>
    <p:sldId id="314" r:id="rId9"/>
    <p:sldId id="315" r:id="rId10"/>
    <p:sldId id="309" r:id="rId11"/>
    <p:sldId id="313" r:id="rId12"/>
    <p:sldId id="322" r:id="rId13"/>
    <p:sldId id="324" r:id="rId14"/>
    <p:sldId id="317" r:id="rId15"/>
    <p:sldId id="323" r:id="rId16"/>
    <p:sldId id="325" r:id="rId17"/>
    <p:sldId id="326" r:id="rId18"/>
    <p:sldId id="305" r:id="rId19"/>
  </p:sldIdLst>
  <p:sldSz cx="12192000" cy="6858000"/>
  <p:notesSz cx="6735763" cy="9866313"/>
  <p:custDataLst>
    <p:tags r:id="rId22"/>
  </p:custDataLst>
  <p:defaultTextStyle>
    <a:defPPr>
      <a:defRPr lang="en-US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ladean Dan" initials="BD" lastIdx="0" clrIdx="0">
    <p:extLst/>
  </p:cmAuthor>
  <p:cmAuthor id="2" name="berladeand" initials="b" lastIdx="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680"/>
    <a:srgbClr val="455676"/>
    <a:srgbClr val="9DC3E6"/>
    <a:srgbClr val="4472C4"/>
    <a:srgbClr val="FFC000"/>
    <a:srgbClr val="9DC7B6"/>
    <a:srgbClr val="90ABDC"/>
    <a:srgbClr val="A9D34B"/>
    <a:srgbClr val="CBE4BA"/>
    <a:srgbClr val="E2F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5" autoAdjust="0"/>
    <p:restoredTop sz="91977" autoAdjust="0"/>
  </p:normalViewPr>
  <p:slideViewPr>
    <p:cSldViewPr snapToGrid="0">
      <p:cViewPr varScale="1">
        <p:scale>
          <a:sx n="63" d="100"/>
          <a:sy n="63" d="100"/>
        </p:scale>
        <p:origin x="-605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r">
              <a:defRPr sz="1200">
                <a:effectLst/>
              </a:defRPr>
            </a:lvl1pPr>
          </a:lstStyle>
          <a:p>
            <a:pPr xmlns:a="http://schemas.openxmlformats.org/drawingml/2006/main"/>
            <a:fld id="{5E0BFDC9-F164-4BAC-88F4-EE8760C54A71}" type="datetimeFigureOut">
              <a:rPr lang="en-US" smtClean="0">
                <a:effectLst/>
              </a:rPr>
              <a:pPr/>
              <a:t>9/27/2017</a:t>
            </a:fld>
            <a:endParaRPr xmlns:a="http://schemas.openxmlformats.org/drawingml/2006/main" lang="hr-HR" dirty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r">
              <a:defRPr sz="1200">
                <a:effectLst/>
              </a:defRPr>
            </a:lvl1pPr>
          </a:lstStyle>
          <a:p>
            <a:pPr xmlns:a="http://schemas.openxmlformats.org/drawingml/2006/main"/>
            <a:fld id="{294C6022-004F-4641-8087-5DAFFEE6019B}" type="slidenum">
              <a:rPr lang="en-US" smtClean="0">
                <a:effectLst/>
              </a:rPr>
              <a:pPr/>
              <a:t>‹#›</a:t>
            </a:fld>
            <a:endParaRPr xmlns:a="http://schemas.openxmlformats.org/drawingml/2006/main"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59022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>
            <a:lvl1pPr algn="r">
              <a:defRPr sz="1200">
                <a:effectLst/>
              </a:defRPr>
            </a:lvl1pPr>
          </a:lstStyle>
          <a:p>
            <a:pPr xmlns:a="http://schemas.openxmlformats.org/drawingml/2006/main"/>
            <a:fld id="{0BF86D41-0735-4F12-A995-9843561774CA}" type="datetimeFigureOut">
              <a:rPr lang="en-US" smtClean="0">
                <a:effectLst/>
              </a:rPr>
              <a:pPr/>
              <a:t>9/27/2017</a:t>
            </a:fld>
            <a:endParaRPr xmlns:a="http://schemas.openxmlformats.org/drawingml/2006/main" lang="hr-HR" dirty="0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  <a:effectLst/>
        </p:spPr>
        <p:txBody>
          <a:bodyPr vert="horz" lIns="91424" tIns="45712" rIns="91424" bIns="45712" rtlCol="0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effectLst/>
        </p:spPr>
        <p:txBody>
          <a:bodyPr vert="horz" lIns="91424" tIns="45712" rIns="91424" bIns="45712" rtlCol="0" anchor="b"/>
          <a:lstStyle>
            <a:lvl1pPr algn="r">
              <a:defRPr sz="1200">
                <a:effectLst/>
              </a:defRPr>
            </a:lvl1pPr>
          </a:lstStyle>
          <a:p>
            <a:pPr xmlns:a="http://schemas.openxmlformats.org/drawingml/2006/main"/>
            <a:fld id="{15550DA2-CBCD-4089-AEA7-ABD040ED8215}" type="slidenum">
              <a:rPr lang="en-US" smtClean="0">
                <a:effectLst/>
              </a:rPr>
              <a:pPr/>
              <a:t>‹#›</a:t>
            </a:fld>
            <a:endParaRPr xmlns:a="http://schemas.openxmlformats.org/drawingml/2006/main" lang="hr-H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5424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7170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3846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0274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5559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7823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6591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4639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749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802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77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0764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610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7860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1666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4624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248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pattFill prst="pct25">
          <a:fgClr>
            <a:schemeClr val="accent5">
              <a:lumMod val="20000"/>
              <a:lumOff val="80000"/>
            </a:schemeClr>
          </a:fgClr>
          <a:bgClr>
            <a:schemeClr val="accent6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effectLst/>
        </p:spPr>
        <p:txBody>
          <a:bodyPr anchor="b"/>
          <a:lstStyle>
            <a:lvl1pPr algn="ctr">
              <a:defRPr sz="6000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effectLst/>
              </a:defRPr>
            </a:lvl1pPr>
            <a:lvl2pPr marL="457200" indent="0" algn="ctr">
              <a:buNone/>
              <a:defRPr sz="2000">
                <a:effectLst/>
              </a:defRPr>
            </a:lvl2pPr>
            <a:lvl3pPr marL="914400" indent="0" algn="ctr">
              <a:buNone/>
              <a:defRPr sz="1800">
                <a:effectLst/>
              </a:defRPr>
            </a:lvl3pPr>
            <a:lvl4pPr marL="1371600" indent="0" algn="ctr">
              <a:buNone/>
              <a:defRPr sz="1600">
                <a:effectLst/>
              </a:defRPr>
            </a:lvl4pPr>
            <a:lvl5pPr marL="1828800" indent="0" algn="ctr">
              <a:buNone/>
              <a:defRPr sz="1600">
                <a:effectLst/>
              </a:defRPr>
            </a:lvl5pPr>
            <a:lvl6pPr marL="2286000" indent="0" algn="ctr">
              <a:buNone/>
              <a:defRPr sz="1600">
                <a:effectLst/>
              </a:defRPr>
            </a:lvl6pPr>
            <a:lvl7pPr marL="2743200" indent="0" algn="ctr">
              <a:buNone/>
              <a:defRPr sz="1600">
                <a:effectLst/>
              </a:defRPr>
            </a:lvl7pPr>
            <a:lvl8pPr marL="3200400" indent="0" algn="ctr">
              <a:buNone/>
              <a:defRPr sz="1600">
                <a:effectLst/>
              </a:defRPr>
            </a:lvl8pPr>
            <a:lvl9pPr marL="3657600" indent="0" algn="ctr">
              <a:buNone/>
              <a:defRPr sz="1600">
                <a:effectLst/>
              </a:defRPr>
            </a:lvl9pPr>
          </a:lstStyle>
          <a:p>
            <a:r>
              <a:rPr lang="en-US">
                <a:effectLst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7895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42044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effectLst/>
        </p:spPr>
        <p:txBody>
          <a:bodyPr anchor="b"/>
          <a:lstStyle>
            <a:lvl1pPr algn="ctr">
              <a:defRPr sz="6000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None/>
              <a:defRPr sz="2400">
                <a:effectLst/>
              </a:defRPr>
            </a:lvl1pPr>
            <a:lvl2pPr marL="457200" indent="0" algn="ctr">
              <a:buNone/>
              <a:defRPr sz="2000">
                <a:effectLst/>
              </a:defRPr>
            </a:lvl2pPr>
            <a:lvl3pPr marL="914400" indent="0" algn="ctr">
              <a:buNone/>
              <a:defRPr sz="1800">
                <a:effectLst/>
              </a:defRPr>
            </a:lvl3pPr>
            <a:lvl4pPr marL="1371600" indent="0" algn="ctr">
              <a:buNone/>
              <a:defRPr sz="1600">
                <a:effectLst/>
              </a:defRPr>
            </a:lvl4pPr>
            <a:lvl5pPr marL="1828800" indent="0" algn="ctr">
              <a:buNone/>
              <a:defRPr sz="1600">
                <a:effectLst/>
              </a:defRPr>
            </a:lvl5pPr>
            <a:lvl6pPr marL="2286000" indent="0" algn="ctr">
              <a:buNone/>
              <a:defRPr sz="1600">
                <a:effectLst/>
              </a:defRPr>
            </a:lvl6pPr>
            <a:lvl7pPr marL="2743200" indent="0" algn="ctr">
              <a:buNone/>
              <a:defRPr sz="1600">
                <a:effectLst/>
              </a:defRPr>
            </a:lvl7pPr>
            <a:lvl8pPr marL="3200400" indent="0" algn="ctr">
              <a:buNone/>
              <a:defRPr sz="1600">
                <a:effectLst/>
              </a:defRPr>
            </a:lvl8pPr>
            <a:lvl9pPr marL="3657600" indent="0" algn="ctr">
              <a:buNone/>
              <a:defRPr sz="1600">
                <a:effectLst/>
              </a:defRPr>
            </a:lvl9pPr>
          </a:lstStyle>
          <a:p>
            <a:r>
              <a:rPr lang="en-US">
                <a:effectLst/>
              </a:rP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163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126277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?>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26" Type="http://schemas.openxmlformats.org/officeDocument/2006/relationships/image" Target="../media/image2.gif" /><Relationship Id="rId3" Type="http://schemas.openxmlformats.org/officeDocument/2006/relationships/slideLayout" Target="../slideLayouts/slideLayout3.xml" /><Relationship Id="rId21" Type="http://schemas.openxmlformats.org/officeDocument/2006/relationships/slideLayout" Target="../slideLayouts/slideLayout21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5" Type="http://schemas.openxmlformats.org/officeDocument/2006/relationships/image" Target="../media/image1.png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slideLayout" Target="../slideLayouts/slideLayout20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24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slideLayout" Target="../slideLayouts/slideLayout23.xml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slideLayout" Target="../slideLayouts/slideLayout22.xml" /><Relationship Id="rId27" Type="http://schemas.openxmlformats.org/officeDocument/2006/relationships/image" Target="../media/image3.jpeg" /></Relationships>
</file>

<file path=ppt/slideMasters/_rels/slideMaster2.xml.rels><?xml version="1.0" encoding="utf-8"?><Relationships xmlns="http://schemas.openxmlformats.org/package/2006/relationships"><Relationship Id="rId8" Type="http://schemas.openxmlformats.org/officeDocument/2006/relationships/slideLayout" Target="../slideLayouts/slideLayout31.xml" /><Relationship Id="rId13" Type="http://schemas.openxmlformats.org/officeDocument/2006/relationships/slideLayout" Target="../slideLayouts/slideLayout36.xml" /><Relationship Id="rId18" Type="http://schemas.openxmlformats.org/officeDocument/2006/relationships/theme" Target="../theme/theme2.xml" /><Relationship Id="rId3" Type="http://schemas.openxmlformats.org/officeDocument/2006/relationships/slideLayout" Target="../slideLayouts/slideLayout26.xml" /><Relationship Id="rId7" Type="http://schemas.openxmlformats.org/officeDocument/2006/relationships/slideLayout" Target="../slideLayouts/slideLayout30.xml" /><Relationship Id="rId12" Type="http://schemas.openxmlformats.org/officeDocument/2006/relationships/slideLayout" Target="../slideLayouts/slideLayout35.xml" /><Relationship Id="rId17" Type="http://schemas.openxmlformats.org/officeDocument/2006/relationships/slideLayout" Target="../slideLayouts/slideLayout40.xml" /><Relationship Id="rId2" Type="http://schemas.openxmlformats.org/officeDocument/2006/relationships/slideLayout" Target="../slideLayouts/slideLayout25.xml" /><Relationship Id="rId16" Type="http://schemas.openxmlformats.org/officeDocument/2006/relationships/slideLayout" Target="../slideLayouts/slideLayout39.xml" /><Relationship Id="rId20" Type="http://schemas.openxmlformats.org/officeDocument/2006/relationships/image" Target="../media/image2.gif" /><Relationship Id="rId1" Type="http://schemas.openxmlformats.org/officeDocument/2006/relationships/slideLayout" Target="../slideLayouts/slideLayout24.xml" /><Relationship Id="rId6" Type="http://schemas.openxmlformats.org/officeDocument/2006/relationships/slideLayout" Target="../slideLayouts/slideLayout29.xml" /><Relationship Id="rId11" Type="http://schemas.openxmlformats.org/officeDocument/2006/relationships/slideLayout" Target="../slideLayouts/slideLayout34.xml" /><Relationship Id="rId5" Type="http://schemas.openxmlformats.org/officeDocument/2006/relationships/slideLayout" Target="../slideLayouts/slideLayout28.xml" /><Relationship Id="rId15" Type="http://schemas.openxmlformats.org/officeDocument/2006/relationships/slideLayout" Target="../slideLayouts/slideLayout38.xml" /><Relationship Id="rId10" Type="http://schemas.openxmlformats.org/officeDocument/2006/relationships/slideLayout" Target="../slideLayouts/slideLayout33.xml" /><Relationship Id="rId19" Type="http://schemas.openxmlformats.org/officeDocument/2006/relationships/image" Target="../media/image4.png" /><Relationship Id="rId4" Type="http://schemas.openxmlformats.org/officeDocument/2006/relationships/slideLayout" Target="../slideLayouts/slideLayout27.xml" /><Relationship Id="rId9" Type="http://schemas.openxmlformats.org/officeDocument/2006/relationships/slideLayout" Target="../slideLayouts/slideLayout32.xml" /><Relationship Id="rId14" Type="http://schemas.openxmlformats.org/officeDocument/2006/relationships/slideLayout" Target="../slideLayouts/slideLayout37.xml" /></Relationships>
</file>

<file path=ppt/slideMasters/slideMaster1.xml><?xml version="1.0" encoding="utf-8"?>
<p:sld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pattFill prst="pct20">
          <a:fgClr>
            <a:schemeClr val="bg2"/>
          </a:fgClr>
          <a:bgClr>
            <a:srgbClr val="BDDCA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120013" y="6302275"/>
            <a:ext cx="1240980" cy="467831"/>
          </a:xfrm>
          <a:prstGeom prst="rect">
            <a:avLst/>
          </a:prstGeom>
          <a:effectLst/>
        </p:spPr>
      </p:pic>
      <p:sp>
        <p:nvSpPr>
          <p:cNvPr id="29" name="TextBox 28"/>
          <p:cNvSpPr txBox="1"/>
          <p:nvPr userDrawn="1"/>
        </p:nvSpPr>
        <p:spPr>
          <a:xfrm>
            <a:off x="10047852" y="6298442"/>
            <a:ext cx="200401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xmlns:a="http://schemas.openxmlformats.org/drawingml/2006/main" algn="ctr"/>
            <a:r>
              <a:rPr xmlns:a="http://schemas.openxmlformats.org/drawingml/2006/main" lang="hr-HR" sz="1200" b="1" i="1" dirty="0">
                <a:effectLst/>
              </a:rPr>
              <a:t>Ministarstvo financija </a:t>
            </a:r>
          </a:p>
          <a:p>
            <a:pPr xmlns:a="http://schemas.openxmlformats.org/drawingml/2006/main" algn="ctr"/>
            <a:r>
              <a:rPr xmlns:a="http://schemas.openxmlformats.org/drawingml/2006/main" lang="hr-HR" sz="1200" b="1" i="1" dirty="0">
                <a:effectLst/>
              </a:rPr>
              <a:t>Republike Moldove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112190" y="6298442"/>
            <a:ext cx="935663" cy="467831"/>
          </a:xfrm>
          <a:prstGeom prst="rect">
            <a:avLst/>
          </a:prstGeom>
          <a:effectLst/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1360993" y="6302275"/>
            <a:ext cx="1240980" cy="467831"/>
          </a:xfrm>
          <a:prstGeom prst="rect">
            <a:avLst/>
          </a:prstGeom>
          <a:effectLst/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260197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384295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508393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 flipH="1">
            <a:off x="6324913" y="6302274"/>
            <a:ext cx="1240980" cy="467831"/>
          </a:xfrm>
          <a:prstGeom prst="rect">
            <a:avLst/>
          </a:prstGeom>
          <a:effectLst/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7" cstate="print"/>
          <a:stretch>
            <a:fillRect/>
          </a:stretch>
        </p:blipFill>
        <p:spPr>
          <a:xfrm flipH="1">
            <a:off x="7565893" y="6302273"/>
            <a:ext cx="1240980" cy="467831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 userDrawn="1"/>
        </p:nvSpPr>
        <p:spPr>
          <a:xfrm>
            <a:off x="0" y="683881"/>
            <a:ext cx="12192000" cy="5308600"/>
          </a:xfrm>
          <a:prstGeom prst="rect">
            <a:avLst/>
          </a:prstGeom>
          <a:solidFill>
            <a:schemeClr val="accent1">
              <a:alpha val="1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693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7" r:id="rId3"/>
    <p:sldLayoutId id="2147483668" r:id="rId4"/>
    <p:sldLayoutId id="2147483669" r:id="rId5"/>
    <p:sldLayoutId id="2147483676" r:id="rId6"/>
    <p:sldLayoutId id="2147483679" r:id="rId7"/>
    <p:sldLayoutId id="2147483680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  <p:sldLayoutId id="2147483769" r:id="rId19"/>
    <p:sldLayoutId id="2147483770" r:id="rId20"/>
    <p:sldLayoutId id="2147483771" r:id="rId21"/>
    <p:sldLayoutId id="2147483772" r:id="rId22"/>
    <p:sldLayoutId id="2147483773" r:id="rId23"/>
  </p:sldLayoutIdLst>
  <mc:AlternateContent xmlns:p14="http://schemas.microsoft.com/office/powerpoint/2010/main">
    <mc:Choice Requires="p14">
      <p:transition spd="slow" p14:dur="800">
        <p14:flythrough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590548" y="6574425"/>
            <a:ext cx="514349" cy="232625"/>
          </a:xfrm>
          <a:prstGeom prst="rect">
            <a:avLst/>
          </a:prstGeom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1104898" y="6574425"/>
            <a:ext cx="514349" cy="232625"/>
          </a:xfrm>
          <a:prstGeom prst="rect">
            <a:avLst/>
          </a:prstGeom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1619247" y="6574425"/>
            <a:ext cx="514349" cy="232625"/>
          </a:xfrm>
          <a:prstGeom prst="rect">
            <a:avLst/>
          </a:prstGeom>
          <a:effectLst/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2133596" y="6574425"/>
            <a:ext cx="514349" cy="232625"/>
          </a:xfrm>
          <a:prstGeom prst="rect">
            <a:avLst/>
          </a:prstGeom>
          <a:effectLst/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2647944" y="6574425"/>
            <a:ext cx="514349" cy="232625"/>
          </a:xfrm>
          <a:prstGeom prst="rect">
            <a:avLst/>
          </a:prstGeom>
          <a:effectLst/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3162294" y="6574425"/>
            <a:ext cx="514349" cy="232625"/>
          </a:xfrm>
          <a:prstGeom prst="rect">
            <a:avLst/>
          </a:prstGeom>
          <a:effectLst/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3676643" y="6574425"/>
            <a:ext cx="514349" cy="232625"/>
          </a:xfrm>
          <a:prstGeom prst="rect">
            <a:avLst/>
          </a:prstGeom>
          <a:effec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4190992" y="6574425"/>
            <a:ext cx="514349" cy="232625"/>
          </a:xfrm>
          <a:prstGeom prst="rect">
            <a:avLst/>
          </a:prstGeom>
          <a:effectLst/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4705340" y="6574425"/>
            <a:ext cx="514349" cy="232625"/>
          </a:xfrm>
          <a:prstGeom prst="rect">
            <a:avLst/>
          </a:prstGeom>
          <a:effectLst/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5219690" y="6574425"/>
            <a:ext cx="514349" cy="232625"/>
          </a:xfrm>
          <a:prstGeom prst="rect">
            <a:avLst/>
          </a:prstGeom>
          <a:effectLst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5734039" y="6574425"/>
            <a:ext cx="514349" cy="232625"/>
          </a:xfrm>
          <a:prstGeom prst="rect">
            <a:avLst/>
          </a:prstGeom>
          <a:effec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6248388" y="6574425"/>
            <a:ext cx="514349" cy="232625"/>
          </a:xfrm>
          <a:prstGeom prst="rect">
            <a:avLst/>
          </a:prstGeom>
          <a:effectLst/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6762736" y="6574425"/>
            <a:ext cx="514349" cy="232625"/>
          </a:xfrm>
          <a:prstGeom prst="rect">
            <a:avLst/>
          </a:prstGeom>
          <a:effectLst/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8305784" y="6574425"/>
            <a:ext cx="514349" cy="232625"/>
          </a:xfrm>
          <a:prstGeom prst="rect">
            <a:avLst/>
          </a:prstGeom>
          <a:effectLst/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609599" y="6574425"/>
            <a:ext cx="514349" cy="232625"/>
          </a:xfrm>
          <a:prstGeom prst="rect">
            <a:avLst/>
          </a:prstGeom>
          <a:effectLst/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7277086" y="6574425"/>
            <a:ext cx="514349" cy="232625"/>
          </a:xfrm>
          <a:prstGeom prst="rect">
            <a:avLst/>
          </a:prstGeom>
          <a:effectLst/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7791435" y="6574425"/>
            <a:ext cx="514349" cy="232625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8820132" y="6574425"/>
            <a:ext cx="514349" cy="232625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9334482" y="6574425"/>
            <a:ext cx="514349" cy="232625"/>
          </a:xfrm>
          <a:prstGeom prst="rect">
            <a:avLst/>
          </a:prstGeom>
          <a:effectLst/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H="1">
            <a:off x="9848831" y="6574425"/>
            <a:ext cx="514349" cy="232625"/>
          </a:xfrm>
          <a:prstGeom prst="rect">
            <a:avLst/>
          </a:prstGeom>
          <a:effectLst/>
        </p:spPr>
      </p:pic>
      <p:sp>
        <p:nvSpPr>
          <p:cNvPr id="29" name="TextBox 28"/>
          <p:cNvSpPr txBox="1"/>
          <p:nvPr userDrawn="1"/>
        </p:nvSpPr>
        <p:spPr>
          <a:xfrm>
            <a:off x="10822420" y="6519447"/>
            <a:ext cx="1369581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xmlns:a="http://schemas.openxmlformats.org/drawingml/2006/main" algn="ctr"/>
            <a:r>
              <a:rPr xmlns:a="http://schemas.openxmlformats.org/drawingml/2006/main" lang="hr-HR" sz="800" b="1" i="1" dirty="0">
                <a:effectLst/>
              </a:rPr>
              <a:t>Ministarstvo financija </a:t>
            </a:r>
          </a:p>
          <a:p>
            <a:pPr xmlns:a="http://schemas.openxmlformats.org/drawingml/2006/main" algn="ctr"/>
            <a:r>
              <a:rPr xmlns:a="http://schemas.openxmlformats.org/drawingml/2006/main" lang="hr-HR" sz="800" b="1" i="1" dirty="0">
                <a:effectLst/>
              </a:rPr>
              <a:t>Republike Moldove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437411" y="6574423"/>
            <a:ext cx="457200" cy="228600"/>
          </a:xfrm>
          <a:prstGeom prst="rect">
            <a:avLst/>
          </a:prstGeom>
          <a:effectLst/>
        </p:spPr>
      </p:pic>
      <p:sp>
        <p:nvSpPr>
          <p:cNvPr id="5" name="Rounded Rectangle 4"/>
          <p:cNvSpPr/>
          <p:nvPr userDrawn="1"/>
        </p:nvSpPr>
        <p:spPr>
          <a:xfrm>
            <a:off x="197964" y="763870"/>
            <a:ext cx="11736371" cy="54849"/>
          </a:xfrm>
          <a:prstGeom prst="roundRect">
            <a:avLst/>
          </a:prstGeom>
          <a:gradFill flip="none" rotWithShape="1">
            <a:gsLst>
              <a:gs pos="10000">
                <a:schemeClr val="accent4">
                  <a:lumMod val="74000"/>
                  <a:alpha val="64000"/>
                </a:schemeClr>
              </a:gs>
              <a:gs pos="60000">
                <a:schemeClr val="accent4">
                  <a:alpha val="42000"/>
                  <a:lumMod val="66000"/>
                  <a:lumOff val="34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14299" y="6495247"/>
            <a:ext cx="449324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xmlns:a="http://schemas.openxmlformats.org/drawingml/2006/main"/>
            <a:fld id="{4E653E03-A3D2-4F91-852F-B65B7EDA22C9}" type="slidenum">
              <a:rPr lang="en-US" sz="1600" b="1" smtClean="0">
                <a:effectLst/>
              </a:rPr>
              <a:pPr/>
              <a:t>‹#›</a:t>
            </a:fld>
            <a:endParaRPr xmlns:a="http://schemas.openxmlformats.org/drawingml/2006/main" lang="hr-HR" sz="1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81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86" r:id="rId17"/>
  </p:sldLayoutIdLst>
  <mc:AlternateContent xmlns:p14="http://schemas.microsoft.com/office/powerpoint/2010/main">
    <mc:Choice Requires="p14">
      <p:transition spd="slow" p14:dur="800">
        <p14:flythrough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5.xml" /></Relationships>
</file>

<file path=ppt/slides/_rels/slide10.xml.rels><?xml version="1.0" encoding="utf-8"?><Relationships xmlns="http://schemas.openxmlformats.org/package/2006/relationships"><Relationship Id="rId3" Type="http://schemas.openxmlformats.org/officeDocument/2006/relationships/hyperlink" Target="lex:LPLP19950721550" TargetMode="External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6.xml" /><Relationship Id="rId5" Type="http://schemas.openxmlformats.org/officeDocument/2006/relationships/image" Target="../media/image18.png" /><Relationship Id="rId4" Type="http://schemas.openxmlformats.org/officeDocument/2006/relationships/hyperlink" Target="lex:LPLP19950518463" TargetMode="External" /></Relationships>
</file>

<file path=ppt/slides/_rels/slide11.xml.rels><?xml version="1.0" encoding="utf-8"?><Relationships xmlns="http://schemas.openxmlformats.org/package/2006/relationships"><Relationship Id="rId3" Type="http://schemas.openxmlformats.org/officeDocument/2006/relationships/image" Target="../media/image18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6.xml" /></Relationships>
</file>

<file path=ppt/slides/_rels/slide12.xml.rels><?xml version="1.0" encoding="utf-8"?><Relationships xmlns="http://schemas.openxmlformats.org/package/2006/relationships"><Relationship Id="rId3" Type="http://schemas.openxmlformats.org/officeDocument/2006/relationships/image" Target="../media/image18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6.xml" /></Relationships>
</file>

<file path=ppt/slides/_rels/slide13.xml.rels><?xml version="1.0" encoding="utf-8"?><Relationships xmlns="http://schemas.openxmlformats.org/package/2006/relationships"><Relationship Id="rId3" Type="http://schemas.openxmlformats.org/officeDocument/2006/relationships/image" Target="../media/image24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6.xml" /><Relationship Id="rId4" Type="http://schemas.openxmlformats.org/officeDocument/2006/relationships/image" Target="../media/image25.png" /></Relationships>
</file>

<file path=ppt/slides/_rels/slide14.xml.rels><?xml version="1.0" encoding="utf-8"?><Relationships xmlns="http://schemas.openxmlformats.org/package/2006/relationships"><Relationship Id="rId2" Type="http://schemas.openxmlformats.org/officeDocument/2006/relationships/image" Target="../media/image26.png" /><Relationship Id="rId1" Type="http://schemas.openxmlformats.org/officeDocument/2006/relationships/slideLayout" Target="../slideLayouts/slideLayout26.xml" /></Relationships>
</file>

<file path=ppt/slides/_rels/slide15.xml.rels><?xml version="1.0" encoding="utf-8"?><Relationships xmlns="http://schemas.openxmlformats.org/package/2006/relationships"><Relationship Id="rId3" Type="http://schemas.openxmlformats.org/officeDocument/2006/relationships/image" Target="../media/image27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6.xml" /></Relationships>
</file>

<file path=ppt/slides/_rels/slide16.xml.rels><?xml version="1.0" encoding="utf-8"?><Relationships xmlns="http://schemas.openxmlformats.org/package/2006/relationships"><Relationship Id="rId3" Type="http://schemas.openxmlformats.org/officeDocument/2006/relationships/image" Target="../media/image28.pn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6.xml" /></Relationships>
</file>

<file path=ppt/slides/_rels/slide17.xml.rels><?xml version="1.0" encoding="utf-8"?>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6.xml" /></Relationships>
</file>

<file path=ppt/slides/_rels/slide2.xml.rels><?xml version="1.0" encoding="utf-8"?>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6.xml" /><Relationship Id="rId6" Type="http://schemas.openxmlformats.org/officeDocument/2006/relationships/image" Target="../media/image8.png" /><Relationship Id="rId5" Type="http://schemas.openxmlformats.org/officeDocument/2006/relationships/image" Target="../media/image7.png" /><Relationship Id="rId4" Type="http://schemas.openxmlformats.org/officeDocument/2006/relationships/image" Target="../media/image6.png" /></Relationships>
</file>

<file path=ppt/slides/_rels/slide3.xml.rels><?xml version="1.0" encoding="utf-8"?><Relationships xmlns="http://schemas.openxmlformats.org/package/2006/relationships"><Relationship Id="rId8" Type="http://schemas.openxmlformats.org/officeDocument/2006/relationships/image" Target="../media/image14.png" /><Relationship Id="rId3" Type="http://schemas.openxmlformats.org/officeDocument/2006/relationships/image" Target="../media/image9.png" /><Relationship Id="rId7" Type="http://schemas.openxmlformats.org/officeDocument/2006/relationships/image" Target="../media/image13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6.xml" /><Relationship Id="rId6" Type="http://schemas.openxmlformats.org/officeDocument/2006/relationships/image" Target="../media/image12.png" /><Relationship Id="rId5" Type="http://schemas.openxmlformats.org/officeDocument/2006/relationships/image" Target="../media/image11.png" /><Relationship Id="rId4" Type="http://schemas.openxmlformats.org/officeDocument/2006/relationships/image" Target="../media/image10.png" /></Relationships>
</file>

<file path=ppt/slides/_rels/slide4.xml.rels><?xml version="1.0" encoding="utf-8"?>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6.xml" /><Relationship Id="rId5" Type="http://schemas.openxmlformats.org/officeDocument/2006/relationships/image" Target="../media/image17.png" /><Relationship Id="rId4" Type="http://schemas.openxmlformats.org/officeDocument/2006/relationships/image" Target="../media/image16.png" /></Relationships>
</file>

<file path=ppt/slides/_rels/slide5.xml.rels><?xml version="1.0" encoding="utf-8"?><Relationships xmlns="http://schemas.openxmlformats.org/package/2006/relationships"><Relationship Id="rId3" Type="http://schemas.openxmlformats.org/officeDocument/2006/relationships/image" Target="../media/image18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6.xml" /></Relationships>
</file>

<file path=ppt/slides/_rels/slide6.xml.rels><?xml version="1.0" encoding="utf-8"?>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6.xml" /></Relationships>
</file>

<file path=ppt/slides/_rels/slide7.xml.rels><?xml version="1.0" encoding="utf-8"?><Relationships xmlns="http://schemas.openxmlformats.org/package/2006/relationships"><Relationship Id="rId3" Type="http://schemas.openxmlformats.org/officeDocument/2006/relationships/image" Target="../media/image19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6.xml" /><Relationship Id="rId5" Type="http://schemas.openxmlformats.org/officeDocument/2006/relationships/image" Target="../media/image21.png" /><Relationship Id="rId4" Type="http://schemas.openxmlformats.org/officeDocument/2006/relationships/image" Target="../media/image20.png" /></Relationships>
</file>

<file path=ppt/slides/_rels/slide8.xml.rels><?xml version="1.0" encoding="utf-8"?><Relationships xmlns="http://schemas.openxmlformats.org/package/2006/relationships"><Relationship Id="rId3" Type="http://schemas.openxmlformats.org/officeDocument/2006/relationships/image" Target="../media/image22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6.xml" /></Relationships>
</file>

<file path=ppt/slides/_rels/slide9.xml.rels><?xml version="1.0" encoding="utf-8"?><Relationships xmlns="http://schemas.openxmlformats.org/package/2006/relationships"><Relationship Id="rId3" Type="http://schemas.openxmlformats.org/officeDocument/2006/relationships/image" Target="../media/image23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6.xml" /></Relationships>
</file>

<file path=ppt/slides/slide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extBox 3"/>
          <p:cNvSpPr txBox="1"/>
          <p:nvPr/>
        </p:nvSpPr>
        <p:spPr>
          <a:xfrm>
            <a:off x="389703" y="5885644"/>
            <a:ext cx="11750673" cy="79327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xmlns:a="http://schemas.openxmlformats.org/drawingml/2006/main" algn="r"/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800" b="1" i="1" dirty="0" smtClean="0">
                <a:solidFill>
                  <a:prstClr val="black"/>
                </a:solidFill>
                <a:highlight>
                  <a:srgbClr val="000000">
                    <a:alpha val="0"/>
                  </a:srgbClr>
                </a:highlight>
              </a:rPr>
              <a:t>Kišinjev, listopad</a:t>
            </a:r>
            <a:r>
              <a:rPr xmlns:a="http://schemas.openxmlformats.org/drawingml/2006/main" lang="hr-HR" sz="2800" b="1" i="1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2017.</a:t>
            </a:r>
            <a:endParaRPr xmlns:a="http://schemas.openxmlformats.org/drawingml/2006/main" lang="hr-HR" sz="2800" b="1" i="1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xmlns:a="http://schemas.openxmlformats.org/drawingml/2006/main"/>
            <a:endParaRPr xmlns:a="http://schemas.openxmlformats.org/drawingml/2006/main" lang="hr-HR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501" y="2989947"/>
            <a:ext cx="12041875" cy="1996068"/>
          </a:xfrm>
          <a:prstGeom prst="rect">
            <a:avLst/>
          </a:prstGeom>
          <a:solidFill>
            <a:schemeClr val="accent1">
              <a:lumMod val="40000"/>
              <a:lumOff val="60000"/>
              <a:alpha val="5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xmlns:a="http://schemas.openxmlformats.org/drawingml/2006/main" algn="ctr"/>
            <a:r>
              <a:rPr xmlns:a="http://schemas.openxmlformats.org/drawingml/2006/main" lang="hr-HR" sz="4400" b="1" cap="small" dirty="0" smtClean="0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</a:rPr>
              <a:t>Odnos Ministarstva financija sa središnjom bankom i poslovnim bankama </a:t>
            </a:r>
            <a:r>
              <a:rPr xmlns:a="http://schemas.openxmlformats.org/drawingml/2006/main" lang="hr-HR" sz="4400" b="1" i="0" u="none" strike="noStrike" cap="all" dirty="0">
                <a:solidFill>
                  <a:srgbClr val="40404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6121" y="1125083"/>
            <a:ext cx="11953041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xmlns:a="http://schemas.openxmlformats.org/drawingml/2006/main" algn="ctr" rtl="0"/>
            <a:r>
              <a:rPr xmlns:a="http://schemas.openxmlformats.org/drawingml/2006/main" lang="hr-HR" sz="3200" b="1" i="0" u="none" strike="noStrike" dirty="0" smtClean="0">
                <a:solidFill>
                  <a:srgbClr val="BF9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 "/>
              </a:rPr>
              <a:t>MINISTARSTVO FINANCIJA REPUBLIKE MOLDOVE</a:t>
            </a:r>
            <a:r>
              <a:rPr xmlns:a="http://schemas.openxmlformats.org/drawingml/2006/main" dirty="1" smtClean="0" lang="hr-HR"/>
              <a:t> </a:t>
            </a:r>
            <a:endParaRPr xmlns:a="http://schemas.openxmlformats.org/drawingml/2006/main" lang="hr-HR" sz="3200" b="1" i="0" u="none" strike="noStrike" dirty="0">
              <a:solidFill>
                <a:srgbClr val="BF9000"/>
              </a:solidFill>
              <a:effectLst/>
              <a:highlight>
                <a:srgbClr val="000000">
                  <a:alpha val="0"/>
                </a:srgbClr>
              </a:highlight>
              <a:latin typeface="Calibri 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6121" y="1907746"/>
            <a:ext cx="12053918" cy="701741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xmlns:a="http://schemas.openxmlformats.org/drawingml/2006/main" algn="ctr"/>
            <a:r>
              <a:rPr xmlns:a="http://schemas.openxmlformats.org/drawingml/2006/main" lang="hr-HR" sz="4000" b="1" dirty="0" smtClean="0">
                <a:solidFill>
                  <a:srgbClr val="BF9000"/>
                </a:solidFill>
                <a:highlight>
                  <a:srgbClr val="000000">
                    <a:alpha val="0"/>
                  </a:srgbClr>
                </a:highlight>
              </a:rPr>
              <a:t>Državna riznica </a:t>
            </a:r>
            <a:endParaRPr xmlns:a="http://schemas.openxmlformats.org/drawingml/2006/main" lang="hr-HR" sz="4000" b="1" i="0" u="none" strike="noStrike" dirty="0">
              <a:solidFill>
                <a:srgbClr val="BF9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304498"/>
      </p:ext>
    </p:extLst>
  </p:cSld>
  <p:clrMapOvr>
    <a:masterClrMapping/>
  </p:clrMapOvr>
  <p:transition spd="slow">
    <p:fade/>
  </p:transition>
</p:sld>
</file>

<file path=ppt/slides/slide10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/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IV.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Odnos s pružateljima usluga plaćanja</a:t>
            </a:r>
            <a:r>
              <a:rPr xmlns:a="http://schemas.openxmlformats.org/drawingml/2006/main" dirty="1" smtClean="0" lang="hr-HR"/>
              <a:t> </a:t>
            </a:r>
          </a:p>
        </p:txBody>
      </p:sp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08355" y="6345124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cs typeface="Tahoma" pitchFamily="34" charset="0"/>
            </a:endParaRPr>
          </a:p>
          <a:p>
            <a:pPr algn="ctr"/>
            <a:endParaRPr lang="ro-RO" sz="1100" b="1" dirty="0">
              <a:effectLst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992" y="2152079"/>
            <a:ext cx="11595562" cy="426529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xmlns:a="http://schemas.openxmlformats.org/drawingml/2006/main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xmlns:a="http://schemas.openxmlformats.org/drawingml/2006/main" dirty="1" smtClean="0" lang="hr-HR"/>
              <a:t>Pružatelji usluga plaćanja pravni su subjekti ovlašteni za pružanje tih usluga (u daljnjem tekstu: </a:t>
            </a:r>
            <a:r>
              <a:rPr xmlns:a="http://schemas.openxmlformats.org/drawingml/2006/main" dirty="1" smtClean="0" lang="hr-HR" i="1"/>
              <a:t>pružatelji usluga plaćanja</a:t>
            </a:r>
            <a:r>
              <a:rPr xmlns:a="http://schemas.openxmlformats.org/drawingml/2006/main" dirty="1" smtClean="0" lang="hr-HR"/>
              <a:t>). </a:t>
            </a:r>
            <a:r>
              <a:rPr xmlns:a="http://schemas.openxmlformats.org/drawingml/2006/main" dirty="1" smtClean="0" lang="hr-HR"/>
              <a:t>Oni uključuju: </a:t>
            </a:r>
            <a:endParaRPr xmlns:a="http://schemas.openxmlformats.org/drawingml/2006/main" lang="hr-HR" altLang="ru-RU" dirty="0"/>
          </a:p>
          <a:p>
            <a:pPr xmlns:a="http://schemas.openxmlformats.org/drawingml/2006/main"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xmlns:a="http://schemas.openxmlformats.org/drawingml/2006/main" lang="hr-HR" altLang="ru-RU" dirty="0"/>
          </a:p>
          <a:p>
            <a:pPr xmlns:a="http://schemas.openxmlformats.org/drawingml/2006/main"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Banke koje posluju u skladu sa </a:t>
            </a:r>
            <a:r>
              <a:rPr xmlns:a="http://schemas.openxmlformats.org/drawingml/2006/main" lang="hr-HR" altLang="ru-RU" dirty="0" smtClean="0">
                <a:hlinkClick xmlns:r="http://schemas.openxmlformats.org/officeDocument/2006/relationships" r:id="rId3"/>
              </a:rPr>
              <a:t>Zakonom o financijskim institucijama</a:t>
            </a:r>
            <a:r>
              <a:rPr xmlns:a="http://schemas.openxmlformats.org/drawingml/2006/main" dirty="1" smtClean="0" lang="hr-HR"/>
              <a:t>; </a:t>
            </a:r>
            <a:endParaRPr xmlns:a="http://schemas.openxmlformats.org/drawingml/2006/main" lang="hr-HR" altLang="ru-RU" dirty="0"/>
          </a:p>
          <a:p>
            <a:pPr xmlns:a="http://schemas.openxmlformats.org/drawingml/2006/main"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xmlns:a="http://schemas.openxmlformats.org/drawingml/2006/main" lang="hr-HR" altLang="ru-RU" dirty="0"/>
          </a:p>
          <a:p>
            <a:pPr xmlns:a="http://schemas.openxmlformats.org/drawingml/2006/main" marL="715963" lvl="0" indent="-357188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Društva za plaćanja; </a:t>
            </a:r>
            <a:endParaRPr xmlns:a="http://schemas.openxmlformats.org/drawingml/2006/main" lang="hr-HR" altLang="ru-RU" dirty="0"/>
          </a:p>
          <a:p>
            <a:pPr xmlns:a="http://schemas.openxmlformats.org/drawingml/2006/main"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xmlns:a="http://schemas.openxmlformats.org/drawingml/2006/main" lang="hr-HR" altLang="ru-RU" dirty="0"/>
          </a:p>
          <a:p>
            <a:pPr xmlns:a="http://schemas.openxmlformats.org/drawingml/2006/main" marL="1074738" lvl="0" indent="-358775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Društva koja izdaju elektronički novac; </a:t>
            </a:r>
            <a:endParaRPr xmlns:a="http://schemas.openxmlformats.org/drawingml/2006/main" lang="hr-HR" altLang="ru-RU" dirty="0"/>
          </a:p>
          <a:p>
            <a:pPr xmlns:a="http://schemas.openxmlformats.org/drawingml/2006/main"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xmlns:a="http://schemas.openxmlformats.org/drawingml/2006/main" lang="hr-HR" altLang="ru-RU" dirty="0"/>
          </a:p>
          <a:p>
            <a:pPr xmlns:a="http://schemas.openxmlformats.org/drawingml/2006/main" marL="1433513" lvl="0" indent="-358775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Pružatelji poštanskih usluga koji posluju u skladu sa </a:t>
            </a:r>
            <a:r>
              <a:rPr xmlns:a="http://schemas.openxmlformats.org/drawingml/2006/main" lang="hr-HR" altLang="ru-RU" dirty="0" smtClean="0">
                <a:hlinkClick xmlns:r="http://schemas.openxmlformats.org/officeDocument/2006/relationships" r:id="rId4"/>
              </a:rPr>
              <a:t>Zakonom o poštanskim uslugama</a:t>
            </a:r>
            <a:r>
              <a:rPr xmlns:a="http://schemas.openxmlformats.org/drawingml/2006/main" dirty="1" smtClean="0" lang="hr-HR"/>
              <a:t>; </a:t>
            </a:r>
            <a:endParaRPr xmlns:a="http://schemas.openxmlformats.org/drawingml/2006/main" lang="hr-HR" altLang="ru-RU" dirty="0"/>
          </a:p>
          <a:p>
            <a:pPr xmlns:a="http://schemas.openxmlformats.org/drawingml/2006/main"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xmlns:a="http://schemas.openxmlformats.org/drawingml/2006/main" lang="hr-HR" altLang="ru-RU" dirty="0"/>
          </a:p>
          <a:p>
            <a:pPr xmlns:a="http://schemas.openxmlformats.org/drawingml/2006/main" marL="1790700" lvl="0" indent="-357188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Narodna banka Moldove kad nije u svojstvu institucije za monetarnu politiku i </a:t>
            </a:r>
            <a:endParaRPr xmlns:a="http://schemas.openxmlformats.org/drawingml/2006/main" lang="hr-HR" altLang="ru-RU" dirty="0"/>
          </a:p>
          <a:p>
            <a:pPr xmlns:a="http://schemas.openxmlformats.org/drawingml/2006/main"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xmlns:a="http://schemas.openxmlformats.org/drawingml/2006/main" lang="hr-HR" altLang="ru-RU" dirty="0"/>
          </a:p>
          <a:p>
            <a:pPr xmlns:a="http://schemas.openxmlformats.org/drawingml/2006/main" marL="2149475" lvl="0" indent="-358775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Državna riznica Ministarstva financija. </a:t>
            </a:r>
            <a:endParaRPr xmlns:a="http://schemas.openxmlformats.org/drawingml/2006/main" lang="hr-HR" dirty="0"/>
          </a:p>
          <a:p>
            <a:pPr xmlns:a="http://schemas.openxmlformats.org/drawingml/2006/main"/>
            <a:endParaRPr xmlns:a="http://schemas.openxmlformats.org/drawingml/2006/main" lang="hr-HR" dirty="0"/>
          </a:p>
        </p:txBody>
      </p:sp>
      <p:grpSp>
        <p:nvGrpSpPr>
          <p:cNvPr id="7" name="Group 6"/>
          <p:cNvGrpSpPr/>
          <p:nvPr/>
        </p:nvGrpSpPr>
        <p:grpSpPr>
          <a:xfrm>
            <a:off x="280992" y="965011"/>
            <a:ext cx="11599037" cy="1020545"/>
            <a:chOff x="283228" y="994887"/>
            <a:chExt cx="11599037" cy="1020545"/>
          </a:xfrm>
        </p:grpSpPr>
        <p:sp>
          <p:nvSpPr>
            <p:cNvPr id="8" name="Rectangle 7"/>
            <p:cNvSpPr/>
            <p:nvPr/>
          </p:nvSpPr>
          <p:spPr>
            <a:xfrm>
              <a:off x="283228" y="1031051"/>
              <a:ext cx="11599037" cy="923330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1435100" lvl="0"/>
              <a:endParaRPr lang="ru-RU" b="1" dirty="0"/>
            </a:p>
            <a:p>
              <a:pPr marL="1435100" lvl="0"/>
              <a:endParaRPr lang="ru-RU" b="1" dirty="0"/>
            </a:p>
            <a:p>
              <a:pPr marL="1435100" lvl="0"/>
              <a:endParaRPr lang="ru-RU" sz="1600" b="1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04330" y="994887"/>
              <a:ext cx="933253" cy="933253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1690223" y="1184435"/>
              <a:ext cx="1018856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xmlns:a="http://schemas.openxmlformats.org/drawingml/2006/main"/>
              <a:r>
                <a:rPr xmlns:a="http://schemas.openxmlformats.org/drawingml/2006/main" lang="hr-HR" altLang="ru-RU" sz="2400" b="1" dirty="0" smtClean="0">
                  <a:solidFill>
                    <a:schemeClr val="lt1"/>
                  </a:solidFill>
                </a:rPr>
                <a:t>Zakon o uslugama plaćanja i elektroničkom novcu br. 114 od 18. svibnja 2012., članak 5. st. 1.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4784864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08355" y="6345124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cs typeface="Tahoma" pitchFamily="34" charset="0"/>
            </a:endParaRPr>
          </a:p>
          <a:p>
            <a:pPr algn="ctr"/>
            <a:endParaRPr lang="ro-RO" sz="1100" b="1" dirty="0">
              <a:effectLst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990" y="2534923"/>
            <a:ext cx="11481423" cy="3651540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xmlns:a="http://schemas.openxmlformats.org/drawingml/2006/main"/>
            <a:r>
              <a:rPr xmlns:a="http://schemas.openxmlformats.org/drawingml/2006/main" dirty="1" smtClean="0" lang="hr-HR"/>
              <a:t>MF može obvezati poslovne banke na izvršavanje određenih poslova koji su povezani s izvršenjem novčanih sredstava proračuna, uključujući:</a:t>
            </a:r>
            <a:endParaRPr xmlns:a="http://schemas.openxmlformats.org/drawingml/2006/main" lang="hr-HR" altLang="ru-RU" dirty="0"/>
          </a:p>
          <a:p>
            <a:pPr xmlns:a="http://schemas.openxmlformats.org/drawingml/2006/main"/>
            <a:endParaRPr xmlns:a="http://schemas.openxmlformats.org/drawingml/2006/main" lang="hr-HR" altLang="ru-RU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novčane operacije državnih institucija;</a:t>
            </a:r>
            <a:endParaRPr xmlns:a="http://schemas.openxmlformats.org/drawingml/2006/main" lang="hr-HR" altLang="ru-RU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altLang="ru-RU" dirty="0"/>
          </a:p>
          <a:p>
            <a:pPr xmlns:a="http://schemas.openxmlformats.org/drawingml/2006/main" marL="631825" indent="-273050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devizna plaćanja državnih organizacija ;</a:t>
            </a:r>
            <a:endParaRPr xmlns:a="http://schemas.openxmlformats.org/drawingml/2006/main" lang="hr-HR" altLang="ru-RU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altLang="ru-RU" dirty="0"/>
          </a:p>
          <a:p>
            <a:pPr xmlns:a="http://schemas.openxmlformats.org/drawingml/2006/main" marL="990600" indent="-274638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novčani primici od pojedinaca;</a:t>
            </a:r>
            <a:endParaRPr xmlns:a="http://schemas.openxmlformats.org/drawingml/2006/main" lang="hr-HR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dirty="0"/>
          </a:p>
          <a:p>
            <a:pPr xmlns:a="http://schemas.openxmlformats.org/drawingml/2006/main" marL="1347788" indent="-273050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novčani primici od poreznika;</a:t>
            </a:r>
            <a:endParaRPr xmlns:a="http://schemas.openxmlformats.org/drawingml/2006/main" lang="hr-HR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dirty="0"/>
          </a:p>
          <a:p>
            <a:pPr xmlns:a="http://schemas.openxmlformats.org/drawingml/2006/main" marL="1706563" indent="-273050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plaćanja socijalnih naknada i kompenzacija.</a:t>
            </a:r>
            <a:endParaRPr xmlns:a="http://schemas.openxmlformats.org/drawingml/2006/main" lang="hr-HR" dirty="0"/>
          </a:p>
          <a:p>
            <a:pPr xmlns:a="http://schemas.openxmlformats.org/drawingml/2006/main"/>
            <a:endParaRPr xmlns:a="http://schemas.openxmlformats.org/drawingml/2006/main" lang="hr-HR" dirty="0"/>
          </a:p>
        </p:txBody>
      </p:sp>
      <p:grpSp>
        <p:nvGrpSpPr>
          <p:cNvPr id="4" name="Group 3"/>
          <p:cNvGrpSpPr/>
          <p:nvPr/>
        </p:nvGrpSpPr>
        <p:grpSpPr>
          <a:xfrm>
            <a:off x="283228" y="994887"/>
            <a:ext cx="11599037" cy="959494"/>
            <a:chOff x="283228" y="994887"/>
            <a:chExt cx="11599037" cy="959494"/>
          </a:xfrm>
        </p:grpSpPr>
        <p:sp>
          <p:nvSpPr>
            <p:cNvPr id="9" name="Rectangle 8"/>
            <p:cNvSpPr/>
            <p:nvPr/>
          </p:nvSpPr>
          <p:spPr>
            <a:xfrm>
              <a:off x="283228" y="1031051"/>
              <a:ext cx="11599037" cy="923330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1435100" lvl="0"/>
              <a:endParaRPr lang="ru-RU" b="1" dirty="0"/>
            </a:p>
            <a:p>
              <a:pPr marL="1435100" lvl="0"/>
              <a:endParaRPr lang="ru-RU" b="1" dirty="0"/>
            </a:p>
            <a:p>
              <a:pPr marL="1435100" lvl="0"/>
              <a:endParaRPr lang="ru-RU" sz="1600" b="1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04330" y="994887"/>
              <a:ext cx="933253" cy="933253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837800" y="1046014"/>
              <a:ext cx="992461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xmlns:a="http://schemas.openxmlformats.org/drawingml/2006/main"/>
              <a:r>
                <a:rPr xmlns:a="http://schemas.openxmlformats.org/drawingml/2006/main" lang="hr-HR" altLang="ru-RU" sz="2400" b="1" dirty="0" smtClean="0">
                  <a:solidFill>
                    <a:schemeClr val="lt1"/>
                  </a:solidFill>
                </a:rPr>
                <a:t>Zakon o javnim financijama i fiskalnoj odgovornosti br. 181 od 25. srpnja 2014., članak 62. st. 7.</a:t>
              </a:r>
            </a:p>
          </p:txBody>
        </p:sp>
      </p:grpSp>
      <p:sp>
        <p:nvSpPr>
          <p:cNvPr id="13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/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IV.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Odnos s pružateljima usluga plaćanja</a:t>
            </a:r>
            <a:r>
              <a:rPr xmlns:a="http://schemas.openxmlformats.org/drawingml/2006/main" dirty="1" smtClean="0" lang="hr-H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7619580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08355" y="6345124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cs typeface="Tahoma" pitchFamily="34" charset="0"/>
            </a:endParaRPr>
          </a:p>
          <a:p>
            <a:pPr algn="ctr"/>
            <a:endParaRPr lang="ro-RO" sz="1100" b="1" dirty="0">
              <a:effectLst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3228" y="2383966"/>
            <a:ext cx="9331571" cy="9983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xmlns:a="http://schemas.openxmlformats.org/drawingml/2006/main" marL="342900" lvl="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U skladu s ugovorima sklopljenim između MF-a i pružatelja usluga plaćanja, naknade za usluge plaćanja naknada ne prelaze 0,8 % iznosa koji se raspoređuje.</a:t>
            </a:r>
            <a:endParaRPr xmlns:a="http://schemas.openxmlformats.org/drawingml/2006/main" lang="hr-HR" altLang="ru-RU" dirty="0"/>
          </a:p>
        </p:txBody>
      </p:sp>
      <p:sp>
        <p:nvSpPr>
          <p:cNvPr id="6" name="Rectangle 5"/>
          <p:cNvSpPr/>
          <p:nvPr/>
        </p:nvSpPr>
        <p:spPr>
          <a:xfrm>
            <a:off x="1297379" y="3627963"/>
            <a:ext cx="9331571" cy="9983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Naknada za novčane isplate financijskih institucija za socijalne naknade nisu više od 0,25 % raspoređenog iznosa. </a:t>
            </a:r>
            <a:endParaRPr xmlns:a="http://schemas.openxmlformats.org/drawingml/2006/main" lang="hr-HR" altLang="ru-RU" dirty="0"/>
          </a:p>
        </p:txBody>
      </p:sp>
      <p:sp>
        <p:nvSpPr>
          <p:cNvPr id="7" name="Rectangle 6"/>
          <p:cNvSpPr/>
          <p:nvPr/>
        </p:nvSpPr>
        <p:spPr>
          <a:xfrm>
            <a:off x="2550694" y="4850481"/>
            <a:ext cx="9331571" cy="9983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xmlns:a="http://schemas.openxmlformats.org/drawingml/2006/main" marL="342900" lvl="0" indent="-342900" algn="just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Naknade za naplatu kućanstvima, poreznicima i poreznim službenicima nisu više od 1,0 % primljenog iznosa, ali nisu niže od 1 leja (0,055 USD) niti više od 2,5 leja (0,14 USD) po plaćanju.</a:t>
            </a:r>
            <a:endParaRPr xmlns:a="http://schemas.openxmlformats.org/drawingml/2006/main" lang="hr-HR" altLang="ru-RU" dirty="0"/>
          </a:p>
        </p:txBody>
      </p:sp>
      <p:grpSp>
        <p:nvGrpSpPr>
          <p:cNvPr id="9" name="Group 8"/>
          <p:cNvGrpSpPr/>
          <p:nvPr/>
        </p:nvGrpSpPr>
        <p:grpSpPr>
          <a:xfrm>
            <a:off x="283228" y="994887"/>
            <a:ext cx="11599037" cy="959494"/>
            <a:chOff x="283228" y="994887"/>
            <a:chExt cx="11599037" cy="959494"/>
          </a:xfrm>
        </p:grpSpPr>
        <p:sp>
          <p:nvSpPr>
            <p:cNvPr id="3" name="Rectangle 2"/>
            <p:cNvSpPr/>
            <p:nvPr/>
          </p:nvSpPr>
          <p:spPr>
            <a:xfrm>
              <a:off x="283228" y="1031051"/>
              <a:ext cx="11599037" cy="923330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1435100" lvl="0"/>
              <a:endParaRPr lang="ru-RU" b="1" dirty="0"/>
            </a:p>
            <a:p>
              <a:pPr marL="1435100" lvl="0"/>
              <a:endParaRPr lang="ru-RU" b="1" dirty="0"/>
            </a:p>
            <a:p>
              <a:pPr marL="1435100" lvl="0"/>
              <a:endParaRPr lang="ru-RU" sz="1600" b="1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04330" y="994887"/>
              <a:ext cx="933253" cy="933253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946308" y="1255456"/>
              <a:ext cx="840505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xmlns:a="http://schemas.openxmlformats.org/drawingml/2006/main" lvl="0"/>
              <a:r>
                <a:rPr xmlns:a="http://schemas.openxmlformats.org/drawingml/2006/main" lang="hr-HR" sz="2800" b="1" dirty="0" smtClean="0">
                  <a:solidFill>
                    <a:prstClr val="white"/>
                  </a:solidFill>
                </a:rPr>
                <a:t>Zakon o državnom proračunu za 2017., članak 13.</a:t>
              </a:r>
              <a:endParaRPr xmlns:a="http://schemas.openxmlformats.org/drawingml/2006/main" lang="hr-HR" sz="28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/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IV.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Odnos s pružateljima usluga plaćanja</a:t>
            </a:r>
            <a:r>
              <a:rPr xmlns:a="http://schemas.openxmlformats.org/drawingml/2006/main" dirty="1" smtClean="0" lang="hr-H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7936920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08355" y="6345124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9974" y="2064467"/>
            <a:ext cx="1158756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2000" b="1" u="sng" dirty="0" smtClean="0"/>
              <a:t>Ugovor za nabavu bankovnih usluga za lokalne urede riznice:</a:t>
            </a:r>
            <a:endParaRPr xmlns:a="http://schemas.openxmlformats.org/drawingml/2006/main" lang="hr-HR" sz="2000" b="1" u="sng" dirty="0"/>
          </a:p>
          <a:p>
            <a:pPr xmlns:a="http://schemas.openxmlformats.org/drawingml/2006/main" marL="457200" indent="-457200">
              <a:buAutoNum type="arabicPeriod"/>
            </a:pPr>
            <a:endParaRPr xmlns:a="http://schemas.openxmlformats.org/drawingml/2006/main" lang="hr-HR" sz="2400" b="1" u="sng" dirty="0"/>
          </a:p>
          <a:p>
            <a:pPr xmlns:a="http://schemas.openxmlformats.org/drawingml/2006/main"/>
            <a:r>
              <a:rPr xmlns:a="http://schemas.openxmlformats.org/drawingml/2006/main" lang="hr-HR" b="1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Predmet ugovora</a:t>
            </a:r>
            <a:r>
              <a:rPr xmlns:a="http://schemas.openxmlformats.org/drawingml/2006/main" dirty="1" smtClean="0" lang="hr-HR"/>
              <a:t>:</a:t>
            </a:r>
            <a:endParaRPr xmlns:a="http://schemas.openxmlformats.org/drawingml/2006/main" lang="hr-HR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Pružanje usluga koje se odnose na novčane operacije;</a:t>
            </a:r>
            <a:endParaRPr xmlns:a="http://schemas.openxmlformats.org/drawingml/2006/main" lang="hr-HR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Pružanje usluga koje se odnose na devizne transakcije .</a:t>
            </a:r>
            <a:endParaRPr xmlns:a="http://schemas.openxmlformats.org/drawingml/2006/main" lang="hr-HR" dirty="0"/>
          </a:p>
          <a:p>
            <a:pPr xmlns:a="http://schemas.openxmlformats.org/drawingml/2006/main" marL="1793875" indent="-354013">
              <a:buFont typeface="Arial" panose="020B0604020202020204" pitchFamily="34" charset="0"/>
              <a:buChar char="•"/>
            </a:pPr>
            <a:endParaRPr xmlns:a="http://schemas.openxmlformats.org/drawingml/2006/main" lang="hr-HR" dirty="0"/>
          </a:p>
        </p:txBody>
      </p:sp>
      <p:sp>
        <p:nvSpPr>
          <p:cNvPr id="2" name="Rectangle 1"/>
          <p:cNvSpPr/>
          <p:nvPr/>
        </p:nvSpPr>
        <p:spPr>
          <a:xfrm>
            <a:off x="196645" y="897479"/>
            <a:ext cx="11743618" cy="954107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89113"/>
            <a:endParaRPr lang="ru-RU" sz="1400" b="1" dirty="0"/>
          </a:p>
          <a:p>
            <a:pPr marL="1789113"/>
            <a:endParaRPr lang="ru-RU" sz="1400" b="1" dirty="0">
              <a:solidFill>
                <a:schemeClr val="lt1"/>
              </a:solidFill>
            </a:endParaRPr>
          </a:p>
          <a:p>
            <a:pPr marL="1789113"/>
            <a:endParaRPr lang="ru-RU" sz="1400" b="1" dirty="0"/>
          </a:p>
          <a:p>
            <a:pPr marL="1789113"/>
            <a:endParaRPr lang="ru-RU" sz="1400" b="1" dirty="0">
              <a:solidFill>
                <a:schemeClr val="lt1"/>
              </a:solidFill>
            </a:endParaRPr>
          </a:p>
        </p:txBody>
      </p:sp>
      <p:sp>
        <p:nvSpPr>
          <p:cNvPr id="21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/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IV.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Odnos s pružateljima usluga plaćanja</a:t>
            </a:r>
            <a:endParaRPr xmlns:a="http://schemas.openxmlformats.org/drawingml/2006/main" lang="hr-HR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40003" y="1149318"/>
            <a:ext cx="74241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2800" b="1" dirty="0" smtClean="0">
                <a:solidFill>
                  <a:schemeClr val="lt1"/>
                </a:solidFill>
              </a:rPr>
              <a:t>Bankovne usluge za lokalne urede riznice</a:t>
            </a:r>
            <a:endParaRPr xmlns:a="http://schemas.openxmlformats.org/drawingml/2006/main" lang="hr-HR" sz="2800" b="1" dirty="0">
              <a:solidFill>
                <a:schemeClr val="lt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12801" y="994875"/>
            <a:ext cx="1232679" cy="858352"/>
            <a:chOff x="912801" y="994875"/>
            <a:chExt cx="1232679" cy="858352"/>
          </a:xfrm>
        </p:grpSpPr>
        <p:grpSp>
          <p:nvGrpSpPr>
            <p:cNvPr id="11" name="Group 10"/>
            <p:cNvGrpSpPr/>
            <p:nvPr/>
          </p:nvGrpSpPr>
          <p:grpSpPr>
            <a:xfrm>
              <a:off x="1381626" y="994875"/>
              <a:ext cx="763854" cy="826727"/>
              <a:chOff x="6742300" y="1816511"/>
              <a:chExt cx="3808470" cy="3253982"/>
            </a:xfrm>
            <a:solidFill>
              <a:schemeClr val="tx1"/>
            </a:solidFill>
          </p:grpSpPr>
          <p:sp>
            <p:nvSpPr>
              <p:cNvPr id="12" name="Flowchart: Extract 11"/>
              <p:cNvSpPr/>
              <p:nvPr/>
            </p:nvSpPr>
            <p:spPr>
              <a:xfrm>
                <a:off x="6760776" y="1816511"/>
                <a:ext cx="3771518" cy="1059851"/>
              </a:xfrm>
              <a:prstGeom prst="flowChartExtra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7327964" y="2992838"/>
                <a:ext cx="2637142" cy="1209835"/>
                <a:chOff x="7313982" y="2964238"/>
                <a:chExt cx="2877788" cy="1675826"/>
              </a:xfrm>
              <a:grpFill/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7313982" y="2964238"/>
                  <a:ext cx="612890" cy="167582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8446432" y="2964238"/>
                  <a:ext cx="612890" cy="167582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9578880" y="2964238"/>
                  <a:ext cx="612890" cy="167582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4" name="Rectangle 13"/>
              <p:cNvSpPr/>
              <p:nvPr/>
            </p:nvSpPr>
            <p:spPr>
              <a:xfrm>
                <a:off x="6742300" y="4746653"/>
                <a:ext cx="3808470" cy="32384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177212" y="4318928"/>
                <a:ext cx="2938646" cy="32384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flipH="1">
              <a:off x="964253" y="1015696"/>
              <a:ext cx="443931" cy="44393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rot="164297" flipH="1">
              <a:off x="912801" y="1408083"/>
              <a:ext cx="445144" cy="445144"/>
            </a:xfrm>
            <a:prstGeom prst="rect">
              <a:avLst/>
            </a:prstGeom>
          </p:spPr>
        </p:pic>
      </p:grpSp>
      <p:sp>
        <p:nvSpPr>
          <p:cNvPr id="26" name="Rectangle 25"/>
          <p:cNvSpPr/>
          <p:nvPr/>
        </p:nvSpPr>
        <p:spPr>
          <a:xfrm>
            <a:off x="902422" y="4046263"/>
            <a:ext cx="115875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 marL="1793875" indent="-354013"/>
            <a:r>
              <a:rPr xmlns:a="http://schemas.openxmlformats.org/drawingml/2006/main" dirty="1" smtClean="0" lang="hr-HR" b="1"/>
              <a:t>Razine naknada</a:t>
            </a:r>
            <a:r>
              <a:rPr xmlns:a="http://schemas.openxmlformats.org/drawingml/2006/main" dirty="1" smtClean="0" lang="hr-HR"/>
              <a:t> (pregovaraju se nakon sklapanja ugovora):</a:t>
            </a:r>
            <a:endParaRPr xmlns:a="http://schemas.openxmlformats.org/drawingml/2006/main" lang="hr-HR" dirty="0"/>
          </a:p>
          <a:p>
            <a:pPr xmlns:a="http://schemas.openxmlformats.org/drawingml/2006/main" marL="1793875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novčane isplate</a:t>
            </a:r>
            <a:endParaRPr xmlns:a="http://schemas.openxmlformats.org/drawingml/2006/main" lang="hr-HR" dirty="0"/>
          </a:p>
          <a:p>
            <a:pPr xmlns:a="http://schemas.openxmlformats.org/drawingml/2006/main" marL="1793875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pretvorba valute</a:t>
            </a:r>
            <a:endParaRPr xmlns:a="http://schemas.openxmlformats.org/drawingml/2006/main" lang="hr-HR" dirty="0"/>
          </a:p>
          <a:p>
            <a:pPr xmlns:a="http://schemas.openxmlformats.org/drawingml/2006/main" marL="1793875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izvršenje dokumenata o plaćanju.</a:t>
            </a:r>
            <a:endParaRPr xmlns:a="http://schemas.openxmlformats.org/drawingml/2006/main" lang="hr-HR" altLang="ru-RU" dirty="0"/>
          </a:p>
        </p:txBody>
      </p:sp>
      <p:sp>
        <p:nvSpPr>
          <p:cNvPr id="27" name="Rectangle 26"/>
          <p:cNvSpPr/>
          <p:nvPr/>
        </p:nvSpPr>
        <p:spPr>
          <a:xfrm>
            <a:off x="3294383" y="5472692"/>
            <a:ext cx="115875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 marL="2868613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Naknade se plaćaju mjesečno. </a:t>
            </a:r>
            <a:endParaRPr xmlns:a="http://schemas.openxmlformats.org/drawingml/2006/main" lang="hr-HR" dirty="0"/>
          </a:p>
          <a:p>
            <a:pPr xmlns:a="http://schemas.openxmlformats.org/drawingml/2006/main" marL="2868613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Natječaj se provodi svake tri godine. </a:t>
            </a:r>
            <a:endParaRPr xmlns:a="http://schemas.openxmlformats.org/drawingml/2006/main" lang="hr-HR" altLang="ru-RU" dirty="0"/>
          </a:p>
        </p:txBody>
      </p:sp>
    </p:spTree>
    <p:extLst>
      <p:ext uri="{BB962C8B-B14F-4D97-AF65-F5344CB8AC3E}">
        <p14:creationId xmlns:p14="http://schemas.microsoft.com/office/powerpoint/2010/main" val="2377641465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451" y="2603108"/>
            <a:ext cx="11572504" cy="3693319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b="1" u="sng" dirty="0" smtClean="0"/>
              <a:t>Ugovori za prikupljanje primitaka od pojedinaca i poreznika u nacionalni javni proračun</a:t>
            </a:r>
            <a:endParaRPr xmlns:a="http://schemas.openxmlformats.org/drawingml/2006/main" lang="hr-HR" b="1" u="sng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354013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sklapaju se na neodređeno razdoblje.</a:t>
            </a: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354013" indent="-354013">
              <a:buFont typeface="Arial" panose="020B0604020202020204" pitchFamily="34" charset="0"/>
              <a:buChar char="•"/>
            </a:pP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/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717550" indent="-363538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Naknade se naplaćuju u skladu sa Zakonom o državnom proračunu. </a:t>
            </a: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717550" indent="-363538">
              <a:buFont typeface="Arial" panose="020B0604020202020204" pitchFamily="34" charset="0"/>
              <a:buChar char="•"/>
            </a:pP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1071563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Naknade se plaćaju svakog mjeseca.</a:t>
            </a: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1071563" indent="-354013">
              <a:buFont typeface="Arial" panose="020B0604020202020204" pitchFamily="34" charset="0"/>
              <a:buChar char="•"/>
            </a:pPr>
            <a:endParaRPr xmlns:a="http://schemas.openxmlformats.org/drawingml/2006/main" lang="hr-HR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1435100" indent="-363538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Ugovori sklopljeni sa šest poslovnih banaka i moldovskom poštanskom službom.</a:t>
            </a: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/>
            <a:endParaRPr xmlns:a="http://schemas.openxmlformats.org/drawingml/2006/main" lang="hr-HR" dirty="0"/>
          </a:p>
        </p:txBody>
      </p:sp>
      <p:sp>
        <p:nvSpPr>
          <p:cNvPr id="6" name="Rectangle 5"/>
          <p:cNvSpPr/>
          <p:nvPr/>
        </p:nvSpPr>
        <p:spPr>
          <a:xfrm>
            <a:off x="235451" y="1070109"/>
            <a:ext cx="11704812" cy="116955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152650"/>
            <a:endParaRPr lang="ru-RU" sz="1400" b="1" dirty="0"/>
          </a:p>
          <a:p>
            <a:pPr marL="2152650"/>
            <a:endParaRPr lang="ru-RU" sz="1400" b="1" dirty="0"/>
          </a:p>
          <a:p>
            <a:pPr marL="2152650"/>
            <a:endParaRPr lang="ru-RU" sz="1400" b="1" dirty="0"/>
          </a:p>
          <a:p>
            <a:pPr marL="2152650"/>
            <a:endParaRPr lang="ru-RU" sz="1400" b="1" dirty="0"/>
          </a:p>
          <a:p>
            <a:pPr marL="2152650"/>
            <a:endParaRPr lang="ru-RU" sz="1400" b="1" dirty="0"/>
          </a:p>
        </p:txBody>
      </p:sp>
      <p:sp>
        <p:nvSpPr>
          <p:cNvPr id="10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/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IV.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Odnos s pružateljima usluga plaćanja</a:t>
            </a:r>
            <a:r>
              <a:rPr xmlns:a="http://schemas.openxmlformats.org/drawingml/2006/main" dirty="1" smtClean="0" lang="hr-HR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92453" y="1424051"/>
            <a:ext cx="8761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 lvl="0"/>
            <a:r>
              <a:rPr xmlns:a="http://schemas.openxmlformats.org/drawingml/2006/main" lang="hr-HR" sz="2800" b="1" dirty="0" smtClean="0">
                <a:solidFill>
                  <a:prstClr val="white"/>
                </a:solidFill>
              </a:rPr>
              <a:t>Primitak plaćanja od pojedinaca i poreznika</a:t>
            </a:r>
            <a:endParaRPr xmlns:a="http://schemas.openxmlformats.org/drawingml/2006/main" lang="hr-HR" sz="2800" b="1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28650" y="1100885"/>
            <a:ext cx="1186944" cy="118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68090"/>
      </p:ext>
    </p:extLst>
  </p:cSld>
  <p:clrMapOvr>
    <a:masterClrMapping/>
  </p:clrMapOvr>
  <mc:AlternateContent xmlns:p14="http://schemas.microsoft.com/office/powerpoint/2010/main">
    <mc:Choice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08355" y="6345124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9526" y="2659974"/>
            <a:ext cx="114976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altLang="ru-RU" b="1" u="sng" dirty="0" smtClean="0"/>
              <a:t>Ugovor o suradnji s moldovskom poštanskom službom</a:t>
            </a:r>
            <a:endParaRPr xmlns:a="http://schemas.openxmlformats.org/drawingml/2006/main" lang="hr-HR" altLang="ru-RU" b="1" u="sng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altLang="ru-RU" b="1" dirty="0"/>
          </a:p>
          <a:p>
            <a:pPr xmlns:a="http://schemas.openxmlformats.org/drawingml/2006/main" marL="354013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Ugovor je sklopljen između pružatelja usluga plaćanja i Ministarstva financija.</a:t>
            </a:r>
            <a:endParaRPr xmlns:a="http://schemas.openxmlformats.org/drawingml/2006/main" lang="hr-HR" altLang="ru-RU" dirty="0"/>
          </a:p>
          <a:p>
            <a:pPr xmlns:a="http://schemas.openxmlformats.org/drawingml/2006/main"/>
            <a:endParaRPr xmlns:a="http://schemas.openxmlformats.org/drawingml/2006/main" lang="hr-HR" altLang="ru-RU" dirty="0"/>
          </a:p>
          <a:p>
            <a:pPr xmlns:a="http://schemas.openxmlformats.org/drawingml/2006/main" marL="895350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Aranžman je model ugovora za naknadno sklapanje ugovora između moldovske poštanske službe i odjela za socijalnu pomoć u teritorijalnim administrativnim jedinicama.</a:t>
            </a:r>
            <a:endParaRPr xmlns:a="http://schemas.openxmlformats.org/drawingml/2006/main" lang="hr-HR" dirty="0"/>
          </a:p>
          <a:p>
            <a:pPr xmlns:a="http://schemas.openxmlformats.org/drawingml/2006/main"/>
            <a:endParaRPr xmlns:a="http://schemas.openxmlformats.org/drawingml/2006/main" lang="hr-HR" altLang="ru-RU" dirty="0"/>
          </a:p>
          <a:p>
            <a:pPr xmlns:a="http://schemas.openxmlformats.org/drawingml/2006/main" marL="1258888" indent="-363538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Naknade se naplaćuju u skladu sa Zakonom o državnom proračunu.</a:t>
            </a: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altLang="ru-RU" dirty="0"/>
          </a:p>
          <a:p>
            <a:pPr xmlns:a="http://schemas.openxmlformats.org/drawingml/2006/main" marL="1612900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Ugovor se automatski obnavlja svake godine, osim ako stranke ne iznesu nove uvjete.</a:t>
            </a:r>
            <a:endParaRPr xmlns:a="http://schemas.openxmlformats.org/drawingml/2006/main" lang="hr-HR" alt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341538" y="1171853"/>
            <a:ext cx="11850462" cy="1177503"/>
            <a:chOff x="2605547" y="1156453"/>
            <a:chExt cx="11722643" cy="1327083"/>
          </a:xfrm>
        </p:grpSpPr>
        <p:sp>
          <p:nvSpPr>
            <p:cNvPr id="2" name="Rectangle 1"/>
            <p:cNvSpPr/>
            <p:nvPr/>
          </p:nvSpPr>
          <p:spPr>
            <a:xfrm>
              <a:off x="2605547" y="1156453"/>
              <a:ext cx="11722643" cy="1327083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anchor="b" anchorCtr="0">
              <a:noAutofit/>
            </a:bodyPr>
            <a:lstStyle/>
            <a:p>
              <a:pPr xmlns:a="http://schemas.openxmlformats.org/drawingml/2006/main" marL="1435100"/>
              <a:r>
                <a:rPr xmlns:a="http://schemas.openxmlformats.org/drawingml/2006/main" lang="hr-HR" sz="2400" b="1" dirty="0" smtClean="0">
                  <a:solidFill>
                    <a:schemeClr val="lt1"/>
                  </a:solidFill>
                </a:rPr>
                <a:t>Usluge koje se odnose na podjelu mirovina, novčanih dodataka i socijalnih naknada</a:t>
              </a:r>
              <a:endParaRPr xmlns:a="http://schemas.openxmlformats.org/drawingml/2006/main" lang="hr-HR" sz="2400" b="1" dirty="0" smtClean="0">
                <a:solidFill>
                  <a:schemeClr val="lt1"/>
                </a:solidFill>
              </a:endParaRPr>
            </a:p>
            <a:p>
              <a:pPr xmlns:a="http://schemas.openxmlformats.org/drawingml/2006/main" marL="1435100"/>
              <a:endParaRPr xmlns:a="http://schemas.openxmlformats.org/drawingml/2006/main" lang="hr-HR" altLang="ru-RU" sz="2400" b="1" dirty="0">
                <a:solidFill>
                  <a:schemeClr val="lt1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781781" y="1235764"/>
              <a:ext cx="1111431" cy="1028942"/>
            </a:xfrm>
            <a:prstGeom prst="rect">
              <a:avLst/>
            </a:prstGeom>
          </p:spPr>
        </p:pic>
      </p:grpSp>
      <p:sp>
        <p:nvSpPr>
          <p:cNvPr id="9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/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IV.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Odnos s pružateljima usluga plaćanja</a:t>
            </a:r>
            <a:r>
              <a:rPr xmlns:a="http://schemas.openxmlformats.org/drawingml/2006/main" dirty="1" smtClean="0" lang="hr-H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0953538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08355" y="6345124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9247" y="2670469"/>
            <a:ext cx="1126491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altLang="ru-RU" b="1" u="sng" dirty="0" smtClean="0"/>
              <a:t>Ugovor o pružanju usluga posrednika u plaćanju</a:t>
            </a:r>
            <a:endParaRPr xmlns:a="http://schemas.openxmlformats.org/drawingml/2006/main" lang="hr-HR" altLang="ru-RU" b="1" i="1" u="sng" dirty="0"/>
          </a:p>
          <a:p>
            <a:pPr xmlns:a="http://schemas.openxmlformats.org/drawingml/2006/main"/>
            <a:endParaRPr xmlns:a="http://schemas.openxmlformats.org/drawingml/2006/main" lang="hr-HR" altLang="ru-RU" b="1" u="sng" dirty="0"/>
          </a:p>
          <a:p>
            <a:pPr xmlns:a="http://schemas.openxmlformats.org/drawingml/2006/main" marL="354013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Sklopljen je uz Ugovor o nabavi bankovnih usluga za lokalne urede riznice.</a:t>
            </a:r>
            <a:endParaRPr xmlns:a="http://schemas.openxmlformats.org/drawingml/2006/main" lang="hr-HR" dirty="0"/>
          </a:p>
          <a:p>
            <a:pPr xmlns:a="http://schemas.openxmlformats.org/drawingml/2006/main" marL="354013" indent="-354013">
              <a:buFont typeface="Arial" panose="020B0604020202020204" pitchFamily="34" charset="0"/>
              <a:buChar char="•"/>
            </a:pPr>
            <a:endParaRPr xmlns:a="http://schemas.openxmlformats.org/drawingml/2006/main" lang="hr-HR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dirty="0"/>
          </a:p>
          <a:p>
            <a:pPr xmlns:a="http://schemas.openxmlformats.org/drawingml/2006/main" marL="806450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Predmet ugovora isplata je novca pojedincima (na temelju informacija i upotrebe novčanih sredstava koje je za tu svrhu omogućilo Ministarstvo financija).</a:t>
            </a:r>
            <a:endParaRPr xmlns:a="http://schemas.openxmlformats.org/drawingml/2006/main" lang="hr-HR" altLang="ru-RU" dirty="0"/>
          </a:p>
          <a:p>
            <a:pPr xmlns:a="http://schemas.openxmlformats.org/drawingml/2006/main" marL="806450" indent="-354013">
              <a:buFont typeface="Arial" panose="020B0604020202020204" pitchFamily="34" charset="0"/>
              <a:buChar char="•"/>
            </a:pPr>
            <a:endParaRPr xmlns:a="http://schemas.openxmlformats.org/drawingml/2006/main" lang="hr-HR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dirty="0"/>
          </a:p>
          <a:p>
            <a:pPr xmlns:a="http://schemas.openxmlformats.org/drawingml/2006/main" marL="1435100" indent="-363538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Naknade se naplaćuju u skladu s Ugovorom o nabavi za bankovne usluge za lokalne urede riznice.</a:t>
            </a:r>
            <a:endParaRPr xmlns:a="http://schemas.openxmlformats.org/drawingml/2006/main" lang="hr-HR" alt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389247" y="972921"/>
            <a:ext cx="11448791" cy="1323439"/>
            <a:chOff x="2473313" y="1300844"/>
            <a:chExt cx="8391330" cy="1323439"/>
          </a:xfrm>
        </p:grpSpPr>
        <p:sp>
          <p:nvSpPr>
            <p:cNvPr id="2" name="Rectangle 1"/>
            <p:cNvSpPr/>
            <p:nvPr/>
          </p:nvSpPr>
          <p:spPr>
            <a:xfrm>
              <a:off x="2473313" y="1300844"/>
              <a:ext cx="8391330" cy="1323439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/>
            <a:p>
              <a:pPr marL="1789113"/>
              <a:endParaRPr lang="ru-RU" sz="1400" b="1" dirty="0">
                <a:solidFill>
                  <a:schemeClr val="lt1"/>
                </a:solidFill>
              </a:endParaRPr>
            </a:p>
            <a:p>
              <a:pPr marL="1789113"/>
              <a:endParaRPr lang="ru-RU" sz="1400" b="1" dirty="0"/>
            </a:p>
            <a:p>
              <a:pPr marL="1789113"/>
              <a:endParaRPr lang="ru-RU" sz="1400" b="1" dirty="0">
                <a:solidFill>
                  <a:schemeClr val="lt1"/>
                </a:solidFill>
              </a:endParaRPr>
            </a:p>
            <a:p>
              <a:pPr marL="1789113"/>
              <a:endParaRPr lang="ru-RU" sz="1400" b="1" dirty="0"/>
            </a:p>
            <a:p>
              <a:pPr marL="1789113"/>
              <a:endParaRPr lang="ru-RU" sz="2400" b="1" dirty="0">
                <a:solidFill>
                  <a:schemeClr val="lt1"/>
                </a:solidFill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727381" y="1439469"/>
              <a:ext cx="952382" cy="1157050"/>
            </a:xfrm>
            <a:prstGeom prst="rect">
              <a:avLst/>
            </a:prstGeom>
            <a:noFill/>
          </p:spPr>
        </p:pic>
      </p:grpSp>
      <p:sp>
        <p:nvSpPr>
          <p:cNvPr id="8" name="Title 1"/>
          <p:cNvSpPr txBox="1"/>
          <p:nvPr/>
        </p:nvSpPr>
        <p:spPr>
          <a:xfrm>
            <a:off x="103143" y="97200"/>
            <a:ext cx="11837120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/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IV.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Odnos s pružateljima usluga plaćanja</a:t>
            </a:r>
            <a:r>
              <a:rPr xmlns:a="http://schemas.openxmlformats.org/drawingml/2006/main" dirty="1" smtClean="0" lang="hr-HR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961966" y="1207422"/>
            <a:ext cx="9774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 lvl="0"/>
            <a:r>
              <a:rPr xmlns:a="http://schemas.openxmlformats.org/drawingml/2006/main" lang="hr-HR" sz="2800" b="1" dirty="0" smtClean="0">
                <a:solidFill>
                  <a:prstClr val="white"/>
                </a:solidFill>
              </a:rPr>
              <a:t>Usluge raspodjele i isplate novčanih sredstava pojedincima</a:t>
            </a:r>
            <a:endParaRPr xmlns:a="http://schemas.openxmlformats.org/drawingml/2006/main" lang="hr-HR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17676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" name="TextBox 4"/>
          <p:cNvSpPr txBox="1"/>
          <p:nvPr/>
        </p:nvSpPr>
        <p:spPr>
          <a:xfrm>
            <a:off x="2450236" y="2132182"/>
            <a:ext cx="7830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5400" b="1" dirty="0" smtClean="0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</a:rPr>
              <a:t>Hvala svima na pozornosti. </a:t>
            </a:r>
            <a:endParaRPr xmlns:a="http://schemas.openxmlformats.org/drawingml/2006/main" lang="hr-HR" sz="5400" b="1" dirty="0">
              <a:solidFill>
                <a:srgbClr val="404040"/>
              </a:solidFill>
              <a:highlight>
                <a:srgbClr val="000000">
                  <a:alpha val="0"/>
                </a:srgbClr>
              </a:highligh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6545" y="3799642"/>
            <a:ext cx="1052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>
                <a:effectLst/>
              </a:defRPr>
            </a:defPPr>
            <a:lvl1pPr>
              <a:defRPr sz="5400" b="1">
                <a:solidFill>
                  <a:srgbClr val="404040"/>
                </a:solidFill>
                <a:highlight>
                  <a:srgbClr val="000000">
                    <a:alpha val="0"/>
                  </a:srgbClr>
                </a:highlight>
              </a:defRPr>
            </a:lvl1pPr>
          </a:lstStyle>
          <a:p>
            <a:pPr xmlns:a="http://schemas.openxmlformats.org/drawingml/2006/main"/>
            <a:r>
              <a:rPr xmlns:a="http://schemas.openxmlformats.org/drawingml/2006/main" lang="hr-HR" sz="4000" dirty="0" smtClean="0"/>
              <a:t>Ako imate ikakvih pitanja, slobodno mi se obratite. </a:t>
            </a:r>
            <a:endParaRPr xmlns:a="http://schemas.openxmlformats.org/drawingml/2006/main" lang="hr-HR" sz="4000" dirty="0"/>
          </a:p>
        </p:txBody>
      </p:sp>
    </p:spTree>
    <p:extLst>
      <p:ext uri="{BB962C8B-B14F-4D97-AF65-F5344CB8AC3E}">
        <p14:creationId xmlns:p14="http://schemas.microsoft.com/office/powerpoint/2010/main" val="547470376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" name="Title 1"/>
          <p:cNvSpPr txBox="1"/>
          <p:nvPr/>
        </p:nvSpPr>
        <p:spPr>
          <a:xfrm>
            <a:off x="234314" y="252745"/>
            <a:ext cx="11837120" cy="406972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 algn="just"/>
            <a:r>
              <a:rPr xmlns:a="http://schemas.openxmlformats.org/drawingml/2006/main" lang="hr-HR" sz="2400" cap="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Struktura prezentacije</a:t>
            </a:r>
            <a:endParaRPr xmlns:a="http://schemas.openxmlformats.org/drawingml/2006/main" lang="hr-HR" sz="2400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562814" y="954093"/>
            <a:ext cx="3656761" cy="5520812"/>
            <a:chOff x="1759590" y="358463"/>
            <a:chExt cx="3656761" cy="6282965"/>
          </a:xfrm>
          <a:solidFill>
            <a:schemeClr val="bg2">
              <a:lumMod val="75000"/>
            </a:schemeClr>
          </a:solidFill>
        </p:grpSpPr>
        <p:sp>
          <p:nvSpPr>
            <p:cNvPr id="61" name="Rectangle 60"/>
            <p:cNvSpPr/>
            <p:nvPr/>
          </p:nvSpPr>
          <p:spPr>
            <a:xfrm>
              <a:off x="2031533" y="358463"/>
              <a:ext cx="3384818" cy="62829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759590" y="657871"/>
              <a:ext cx="2050409" cy="1151877"/>
              <a:chOff x="1619250" y="609600"/>
              <a:chExt cx="2190750" cy="1257300"/>
            </a:xfrm>
            <a:grpFill/>
          </p:grpSpPr>
          <p:sp>
            <p:nvSpPr>
              <p:cNvPr id="80" name="Right Triangle 79"/>
              <p:cNvSpPr/>
              <p:nvPr/>
            </p:nvSpPr>
            <p:spPr>
              <a:xfrm flipH="1" flipV="1">
                <a:off x="1619250" y="1638300"/>
                <a:ext cx="190500" cy="228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ight Arrow 80"/>
              <p:cNvSpPr/>
              <p:nvPr/>
            </p:nvSpPr>
            <p:spPr>
              <a:xfrm>
                <a:off x="1619250" y="609600"/>
                <a:ext cx="2190750" cy="1257300"/>
              </a:xfrm>
              <a:prstGeom prst="rightArrow">
                <a:avLst>
                  <a:gd name="adj1" fmla="val 65152"/>
                  <a:gd name="adj2" fmla="val 50000"/>
                </a:avLst>
              </a:prstGeom>
              <a:solidFill>
                <a:schemeClr val="accent5">
                  <a:lumMod val="50000"/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xmlns:a="http://schemas.openxmlformats.org/drawingml/2006/main" marL="111125" algn="ctr"/>
                <a:r>
                  <a:rPr xmlns:a="http://schemas.openxmlformats.org/drawingml/2006/main" lang="hr-HR" sz="4000" dirty="0">
                    <a:latin typeface="Arial" panose="020B0604020202020204" pitchFamily="34" charset="0"/>
                  </a:rPr>
                  <a:t>I.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1759590" y="2156472"/>
              <a:ext cx="2050409" cy="1151877"/>
              <a:chOff x="1619250" y="609600"/>
              <a:chExt cx="2190750" cy="1257300"/>
            </a:xfrm>
            <a:grpFill/>
          </p:grpSpPr>
          <p:sp>
            <p:nvSpPr>
              <p:cNvPr id="78" name="Right Triangle 77"/>
              <p:cNvSpPr/>
              <p:nvPr/>
            </p:nvSpPr>
            <p:spPr>
              <a:xfrm flipH="1" flipV="1">
                <a:off x="1619250" y="1638300"/>
                <a:ext cx="190500" cy="228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ight Arrow 78"/>
              <p:cNvSpPr/>
              <p:nvPr/>
            </p:nvSpPr>
            <p:spPr>
              <a:xfrm>
                <a:off x="1619250" y="609600"/>
                <a:ext cx="2190750" cy="1257300"/>
              </a:xfrm>
              <a:prstGeom prst="rightArrow">
                <a:avLst>
                  <a:gd name="adj1" fmla="val 65152"/>
                  <a:gd name="adj2" fmla="val 50000"/>
                </a:avLst>
              </a:prstGeom>
              <a:solidFill>
                <a:schemeClr val="accent5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xmlns:a="http://schemas.openxmlformats.org/drawingml/2006/main" marL="111125" algn="ctr"/>
                <a:r>
                  <a:rPr xmlns:a="http://schemas.openxmlformats.org/drawingml/2006/main" lang="hr-HR" sz="4000" dirty="0">
                    <a:latin typeface="Arial" panose="020B0604020202020204" pitchFamily="34" charset="0"/>
                  </a:rPr>
                  <a:t>II.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1759590" y="3655073"/>
              <a:ext cx="2050409" cy="1151877"/>
              <a:chOff x="1619250" y="609600"/>
              <a:chExt cx="2190750" cy="1257300"/>
            </a:xfrm>
            <a:grpFill/>
          </p:grpSpPr>
          <p:sp>
            <p:nvSpPr>
              <p:cNvPr id="76" name="Right Triangle 75"/>
              <p:cNvSpPr/>
              <p:nvPr/>
            </p:nvSpPr>
            <p:spPr>
              <a:xfrm flipH="1" flipV="1">
                <a:off x="1619250" y="1638300"/>
                <a:ext cx="190500" cy="228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ight Arrow 76"/>
              <p:cNvSpPr/>
              <p:nvPr/>
            </p:nvSpPr>
            <p:spPr>
              <a:xfrm>
                <a:off x="1619250" y="609600"/>
                <a:ext cx="2190750" cy="1257300"/>
              </a:xfrm>
              <a:prstGeom prst="rightArrow">
                <a:avLst>
                  <a:gd name="adj1" fmla="val 65152"/>
                  <a:gd name="adj2" fmla="val 50000"/>
                </a:avLst>
              </a:prstGeom>
              <a:solidFill>
                <a:schemeClr val="accent5">
                  <a:lumMod val="50000"/>
                  <a:alpha val="3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xmlns:a="http://schemas.openxmlformats.org/drawingml/2006/main" marL="111125" algn="ctr"/>
                <a:r>
                  <a:rPr xmlns:a="http://schemas.openxmlformats.org/drawingml/2006/main" lang="hr-HR" sz="4000" dirty="0">
                    <a:latin typeface="Arial" panose="020B0604020202020204" pitchFamily="34" charset="0"/>
                  </a:rPr>
                  <a:t>III.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1759590" y="5194954"/>
              <a:ext cx="2050409" cy="1151877"/>
              <a:chOff x="1619250" y="654659"/>
              <a:chExt cx="2190750" cy="1257300"/>
            </a:xfrm>
            <a:grpFill/>
          </p:grpSpPr>
          <p:sp>
            <p:nvSpPr>
              <p:cNvPr id="74" name="Right Triangle 73"/>
              <p:cNvSpPr/>
              <p:nvPr/>
            </p:nvSpPr>
            <p:spPr>
              <a:xfrm flipH="1" flipV="1">
                <a:off x="1619250" y="1638300"/>
                <a:ext cx="190500" cy="2286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ight Arrow 74"/>
              <p:cNvSpPr/>
              <p:nvPr/>
            </p:nvSpPr>
            <p:spPr>
              <a:xfrm>
                <a:off x="1619250" y="654659"/>
                <a:ext cx="2190750" cy="1257300"/>
              </a:xfrm>
              <a:prstGeom prst="rightArrow">
                <a:avLst>
                  <a:gd name="adj1" fmla="val 65152"/>
                  <a:gd name="adj2" fmla="val 50000"/>
                </a:avLst>
              </a:prstGeom>
              <a:solidFill>
                <a:schemeClr val="accent5">
                  <a:lumMod val="50000"/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xmlns:a="http://schemas.openxmlformats.org/drawingml/2006/main" marL="111125" algn="ctr"/>
                <a:r>
                  <a:rPr xmlns:a="http://schemas.openxmlformats.org/drawingml/2006/main" lang="hr-HR" sz="4000" dirty="0">
                    <a:latin typeface="Arial" panose="020B0604020202020204" pitchFamily="34" charset="0"/>
                  </a:rPr>
                  <a:t>IV.</a:t>
                </a:r>
              </a:p>
            </p:txBody>
          </p:sp>
        </p:grpSp>
        <p:sp>
          <p:nvSpPr>
            <p:cNvPr id="66" name="Oval 65"/>
            <p:cNvSpPr/>
            <p:nvPr/>
          </p:nvSpPr>
          <p:spPr>
            <a:xfrm>
              <a:off x="3977038" y="639439"/>
              <a:ext cx="1072414" cy="1225750"/>
            </a:xfrm>
            <a:prstGeom prst="ellipse">
              <a:avLst/>
            </a:prstGeom>
            <a:grpFill/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977038" y="2138040"/>
              <a:ext cx="1072414" cy="1225750"/>
            </a:xfrm>
            <a:prstGeom prst="ellipse">
              <a:avLst/>
            </a:prstGeom>
            <a:grpFill/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977038" y="3636641"/>
              <a:ext cx="1072414" cy="1225750"/>
            </a:xfrm>
            <a:prstGeom prst="ellipse">
              <a:avLst/>
            </a:prstGeom>
            <a:grpFill/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977038" y="5135242"/>
              <a:ext cx="1072414" cy="1225750"/>
            </a:xfrm>
            <a:prstGeom prst="ellipse">
              <a:avLst/>
            </a:prstGeom>
            <a:grpFill/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rot="10800000" flipV="1">
              <a:off x="4095470" y="813636"/>
              <a:ext cx="835550" cy="840346"/>
            </a:xfrm>
            <a:prstGeom prst="rect">
              <a:avLst/>
            </a:prstGeom>
            <a:noFill/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216264" y="3767164"/>
              <a:ext cx="763542" cy="972824"/>
            </a:xfrm>
            <a:prstGeom prst="rect">
              <a:avLst/>
            </a:prstGeom>
            <a:noFill/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045291" y="5250411"/>
              <a:ext cx="935908" cy="1020824"/>
            </a:xfrm>
            <a:prstGeom prst="rect">
              <a:avLst/>
            </a:prstGeom>
            <a:noFill/>
          </p:spPr>
        </p:pic>
      </p:grpSp>
      <p:grpSp>
        <p:nvGrpSpPr>
          <p:cNvPr id="40" name="Group 39"/>
          <p:cNvGrpSpPr/>
          <p:nvPr/>
        </p:nvGrpSpPr>
        <p:grpSpPr>
          <a:xfrm>
            <a:off x="4547398" y="1213986"/>
            <a:ext cx="7401946" cy="1107996"/>
            <a:chOff x="5628950" y="948034"/>
            <a:chExt cx="4746193" cy="1107996"/>
          </a:xfrm>
        </p:grpSpPr>
        <p:sp>
          <p:nvSpPr>
            <p:cNvPr id="41" name="Rectangle 40"/>
            <p:cNvSpPr/>
            <p:nvPr/>
          </p:nvSpPr>
          <p:spPr>
            <a:xfrm>
              <a:off x="5628950" y="1016876"/>
              <a:ext cx="156997" cy="792873"/>
            </a:xfrm>
            <a:prstGeom prst="rect">
              <a:avLst/>
            </a:prstGeom>
            <a:solidFill>
              <a:srgbClr val="4556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09655" y="948034"/>
              <a:ext cx="446548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xmlns:a="http://schemas.openxmlformats.org/drawingml/2006/main" algn="just"/>
              <a:r>
                <a:rPr xmlns:a="http://schemas.openxmlformats.org/drawingml/2006/main" lang="hr-HR" sz="2200" b="1" cap="small" dirty="0" smtClean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Ugovor između Ministarstva financija Republike Moldove (MF) i Narodne banke Moldove (NBM)</a:t>
              </a:r>
              <a:endParaRPr xmlns:a="http://schemas.openxmlformats.org/drawingml/2006/main" lang="hr-HR" sz="2200" b="1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47398" y="2611954"/>
            <a:ext cx="7320135" cy="792873"/>
            <a:chOff x="5628949" y="2515477"/>
            <a:chExt cx="4760526" cy="792873"/>
          </a:xfrm>
        </p:grpSpPr>
        <p:sp>
          <p:nvSpPr>
            <p:cNvPr id="44" name="Rectangle 43"/>
            <p:cNvSpPr/>
            <p:nvPr/>
          </p:nvSpPr>
          <p:spPr>
            <a:xfrm>
              <a:off x="5628949" y="2515477"/>
              <a:ext cx="156997" cy="792873"/>
            </a:xfrm>
            <a:prstGeom prst="rect">
              <a:avLst/>
            </a:prstGeom>
            <a:solidFill>
              <a:srgbClr val="59668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13649" y="2606366"/>
              <a:ext cx="447582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xmlns:a="http://schemas.openxmlformats.org/drawingml/2006/main" algn="just"/>
              <a:r>
                <a:rPr xmlns:a="http://schemas.openxmlformats.org/drawingml/2006/main" lang="hr-HR" sz="2200" b="1" cap="small" dirty="0" smtClean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Propisi NBM-a o preuzimanju depozita iz MF-a</a:t>
              </a:r>
              <a:endParaRPr xmlns:a="http://schemas.openxmlformats.org/drawingml/2006/main" lang="hr-HR" b="1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547400" y="3881937"/>
            <a:ext cx="7320133" cy="860239"/>
            <a:chOff x="5628949" y="3946712"/>
            <a:chExt cx="4760521" cy="860239"/>
          </a:xfrm>
        </p:grpSpPr>
        <p:sp>
          <p:nvSpPr>
            <p:cNvPr id="52" name="Rectangle 51"/>
            <p:cNvSpPr/>
            <p:nvPr/>
          </p:nvSpPr>
          <p:spPr>
            <a:xfrm>
              <a:off x="5628949" y="4014078"/>
              <a:ext cx="156997" cy="792873"/>
            </a:xfrm>
            <a:prstGeom prst="rect">
              <a:avLst/>
            </a:prstGeom>
            <a:solidFill>
              <a:schemeClr val="accent5">
                <a:lumMod val="50000"/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913648" y="3946712"/>
              <a:ext cx="447582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xmlns:a="http://schemas.openxmlformats.org/drawingml/2006/main" algn="just"/>
              <a:r>
                <a:rPr xmlns:a="http://schemas.openxmlformats.org/drawingml/2006/main" lang="hr-HR" sz="2200" b="1" cap="small" dirty="0" smtClean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Memorandum o razumijevanju u pogledu suradnje MF-a i NBM-a</a:t>
              </a:r>
              <a:endParaRPr xmlns:a="http://schemas.openxmlformats.org/drawingml/2006/main" lang="hr-HR" b="1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47400" y="5264597"/>
            <a:ext cx="7320133" cy="831403"/>
            <a:chOff x="5597419" y="5512679"/>
            <a:chExt cx="6337745" cy="831403"/>
          </a:xfrm>
        </p:grpSpPr>
        <p:sp>
          <p:nvSpPr>
            <p:cNvPr id="58" name="Rectangle 57"/>
            <p:cNvSpPr/>
            <p:nvPr/>
          </p:nvSpPr>
          <p:spPr>
            <a:xfrm>
              <a:off x="5597419" y="5512679"/>
              <a:ext cx="209012" cy="831403"/>
            </a:xfrm>
            <a:prstGeom prst="rect">
              <a:avLst/>
            </a:prstGeom>
            <a:solidFill>
              <a:schemeClr val="accent5">
                <a:lumMod val="5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976442" y="5731871"/>
              <a:ext cx="5958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xmlns:a="http://schemas.openxmlformats.org/drawingml/2006/main" algn="just"/>
              <a:r>
                <a:rPr xmlns:a="http://schemas.openxmlformats.org/drawingml/2006/main" lang="hr-HR" sz="2400" b="1" cap="small" dirty="0" smtClean="0">
                  <a:solidFill>
                    <a:srgbClr val="000000"/>
                  </a:solidFill>
                  <a:highlight>
                    <a:srgbClr val="000000">
                      <a:alpha val="0"/>
                    </a:srgbClr>
                  </a:highlight>
                </a:rPr>
                <a:t>Odnos s pružateljima usluga plaćanja</a:t>
              </a:r>
              <a:r>
                <a:rPr xmlns:a="http://schemas.openxmlformats.org/drawingml/2006/main" dirty="1" smtClean="0" lang="hr-HR"/>
                <a:t> </a:t>
              </a:r>
              <a:endParaRPr xmlns:a="http://schemas.openxmlformats.org/drawingml/2006/main" lang="hr-HR" b="1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019488" y="2693782"/>
            <a:ext cx="725093" cy="7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70786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0" name="Title 1"/>
          <p:cNvSpPr txBox="1"/>
          <p:nvPr/>
        </p:nvSpPr>
        <p:spPr>
          <a:xfrm>
            <a:off x="148708" y="101451"/>
            <a:ext cx="11846647" cy="729886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 algn="just"/>
            <a:r>
              <a:rPr xmlns:a="http://schemas.openxmlformats.org/drawingml/2006/main" lang="hr-HR" sz="28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I. </a:t>
            </a:r>
            <a:r>
              <a:rPr xmlns:a="http://schemas.openxmlformats.org/drawingml/2006/main" lang="hr-HR" sz="2800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Ugovor između MF-a i NBM-a</a:t>
            </a:r>
            <a:r>
              <a:rPr xmlns:a="http://schemas.openxmlformats.org/drawingml/2006/main" dirty="1" smtClean="0" lang="hr-HR"/>
              <a:t> </a:t>
            </a:r>
            <a:endParaRPr xmlns:a="http://schemas.openxmlformats.org/drawingml/2006/main" lang="hr-HR" sz="2800" b="1" i="0" u="none" strike="noStrike" cap="all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grpSp>
        <p:nvGrpSpPr>
          <p:cNvPr id="212" name="Group 211"/>
          <p:cNvGrpSpPr/>
          <p:nvPr/>
        </p:nvGrpSpPr>
        <p:grpSpPr>
          <a:xfrm>
            <a:off x="148708" y="913783"/>
            <a:ext cx="12043292" cy="5585616"/>
            <a:chOff x="-765692" y="894733"/>
            <a:chExt cx="12043292" cy="5585616"/>
          </a:xfrm>
          <a:solidFill>
            <a:schemeClr val="accent3">
              <a:lumMod val="75000"/>
            </a:schemeClr>
          </a:solidFill>
        </p:grpSpPr>
        <p:sp>
          <p:nvSpPr>
            <p:cNvPr id="55" name="TextBox 39"/>
            <p:cNvSpPr txBox="1">
              <a:spLocks noChangeArrowheads="1"/>
            </p:cNvSpPr>
            <p:nvPr/>
          </p:nvSpPr>
          <p:spPr>
            <a:xfrm>
              <a:off x="6273669" y="5841271"/>
              <a:ext cx="1286075" cy="430887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ro-RO" sz="1100" b="1" dirty="0">
                <a:effectLst/>
                <a:latin typeface="Tahoma" pitchFamily="34" charset="0"/>
                <a:cs typeface="Tahoma" pitchFamily="34" charset="0"/>
              </a:endParaRPr>
            </a:p>
            <a:p>
              <a:pPr algn="ctr"/>
              <a:endParaRPr lang="ro-RO" sz="1100" b="1" dirty="0">
                <a:effectLst/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-765692" y="894733"/>
              <a:ext cx="12043292" cy="5584726"/>
              <a:chOff x="2560741" y="1031693"/>
              <a:chExt cx="8513955" cy="4211943"/>
            </a:xfrm>
            <a:grpFill/>
          </p:grpSpPr>
          <p:sp>
            <p:nvSpPr>
              <p:cNvPr id="141" name="Freeform 7"/>
              <p:cNvSpPr>
                <a:spLocks/>
              </p:cNvSpPr>
              <p:nvPr/>
            </p:nvSpPr>
            <p:spPr bwMode="auto">
              <a:xfrm>
                <a:off x="4307617" y="4528902"/>
                <a:ext cx="6726677" cy="703138"/>
              </a:xfrm>
              <a:custGeom>
                <a:avLst/>
                <a:gdLst>
                  <a:gd name="T0" fmla="*/ 1972 w 1972"/>
                  <a:gd name="T1" fmla="*/ 185 h 369"/>
                  <a:gd name="T2" fmla="*/ 1778 w 1972"/>
                  <a:gd name="T3" fmla="*/ 0 h 369"/>
                  <a:gd name="T4" fmla="*/ 1778 w 1972"/>
                  <a:gd name="T5" fmla="*/ 0 h 369"/>
                  <a:gd name="T6" fmla="*/ 0 w 1972"/>
                  <a:gd name="T7" fmla="*/ 0 h 369"/>
                  <a:gd name="T8" fmla="*/ 0 w 1972"/>
                  <a:gd name="T9" fmla="*/ 369 h 369"/>
                  <a:gd name="T10" fmla="*/ 1778 w 1972"/>
                  <a:gd name="T11" fmla="*/ 369 h 369"/>
                  <a:gd name="T12" fmla="*/ 1778 w 1972"/>
                  <a:gd name="T13" fmla="*/ 369 h 369"/>
                  <a:gd name="T14" fmla="*/ 1972 w 1972"/>
                  <a:gd name="T15" fmla="*/ 185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72" h="369">
                    <a:moveTo>
                      <a:pt x="1972" y="185"/>
                    </a:moveTo>
                    <a:lnTo>
                      <a:pt x="1778" y="0"/>
                    </a:lnTo>
                    <a:lnTo>
                      <a:pt x="1778" y="0"/>
                    </a:lnTo>
                    <a:lnTo>
                      <a:pt x="0" y="0"/>
                    </a:lnTo>
                    <a:lnTo>
                      <a:pt x="0" y="369"/>
                    </a:lnTo>
                    <a:lnTo>
                      <a:pt x="1778" y="369"/>
                    </a:lnTo>
                    <a:lnTo>
                      <a:pt x="1778" y="369"/>
                    </a:lnTo>
                    <a:lnTo>
                      <a:pt x="1972" y="1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42" name="Freeform 8"/>
              <p:cNvSpPr>
                <a:spLocks/>
              </p:cNvSpPr>
              <p:nvPr/>
            </p:nvSpPr>
            <p:spPr bwMode="auto">
              <a:xfrm>
                <a:off x="4261004" y="3812013"/>
                <a:ext cx="4514996" cy="726157"/>
              </a:xfrm>
              <a:custGeom>
                <a:avLst/>
                <a:gdLst>
                  <a:gd name="T0" fmla="*/ 1513 w 1513"/>
                  <a:gd name="T1" fmla="*/ 185 h 372"/>
                  <a:gd name="T2" fmla="*/ 1319 w 1513"/>
                  <a:gd name="T3" fmla="*/ 0 h 372"/>
                  <a:gd name="T4" fmla="*/ 1319 w 1513"/>
                  <a:gd name="T5" fmla="*/ 0 h 372"/>
                  <a:gd name="T6" fmla="*/ 0 w 1513"/>
                  <a:gd name="T7" fmla="*/ 0 h 372"/>
                  <a:gd name="T8" fmla="*/ 0 w 1513"/>
                  <a:gd name="T9" fmla="*/ 372 h 372"/>
                  <a:gd name="T10" fmla="*/ 1319 w 1513"/>
                  <a:gd name="T11" fmla="*/ 372 h 372"/>
                  <a:gd name="T12" fmla="*/ 1319 w 1513"/>
                  <a:gd name="T13" fmla="*/ 369 h 372"/>
                  <a:gd name="T14" fmla="*/ 1513 w 1513"/>
                  <a:gd name="T15" fmla="*/ 185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13" h="372">
                    <a:moveTo>
                      <a:pt x="1513" y="185"/>
                    </a:moveTo>
                    <a:lnTo>
                      <a:pt x="1319" y="0"/>
                    </a:lnTo>
                    <a:lnTo>
                      <a:pt x="1319" y="0"/>
                    </a:lnTo>
                    <a:lnTo>
                      <a:pt x="0" y="0"/>
                    </a:lnTo>
                    <a:lnTo>
                      <a:pt x="0" y="372"/>
                    </a:lnTo>
                    <a:lnTo>
                      <a:pt x="1319" y="372"/>
                    </a:lnTo>
                    <a:lnTo>
                      <a:pt x="1319" y="369"/>
                    </a:lnTo>
                    <a:lnTo>
                      <a:pt x="1513" y="1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43" name="Freeform 9"/>
              <p:cNvSpPr>
                <a:spLocks/>
              </p:cNvSpPr>
              <p:nvPr/>
            </p:nvSpPr>
            <p:spPr bwMode="auto">
              <a:xfrm>
                <a:off x="4313892" y="1675443"/>
                <a:ext cx="5142452" cy="705043"/>
              </a:xfrm>
              <a:custGeom>
                <a:avLst/>
                <a:gdLst>
                  <a:gd name="T0" fmla="*/ 1726 w 1726"/>
                  <a:gd name="T1" fmla="*/ 185 h 370"/>
                  <a:gd name="T2" fmla="*/ 1530 w 1726"/>
                  <a:gd name="T3" fmla="*/ 0 h 370"/>
                  <a:gd name="T4" fmla="*/ 1530 w 1726"/>
                  <a:gd name="T5" fmla="*/ 0 h 370"/>
                  <a:gd name="T6" fmla="*/ 0 w 1726"/>
                  <a:gd name="T7" fmla="*/ 0 h 370"/>
                  <a:gd name="T8" fmla="*/ 0 w 1726"/>
                  <a:gd name="T9" fmla="*/ 370 h 370"/>
                  <a:gd name="T10" fmla="*/ 1530 w 1726"/>
                  <a:gd name="T11" fmla="*/ 370 h 370"/>
                  <a:gd name="T12" fmla="*/ 1530 w 1726"/>
                  <a:gd name="T13" fmla="*/ 370 h 370"/>
                  <a:gd name="T14" fmla="*/ 1726 w 1726"/>
                  <a:gd name="T15" fmla="*/ 185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26" h="370">
                    <a:moveTo>
                      <a:pt x="1726" y="185"/>
                    </a:moveTo>
                    <a:lnTo>
                      <a:pt x="1530" y="0"/>
                    </a:lnTo>
                    <a:lnTo>
                      <a:pt x="1530" y="0"/>
                    </a:lnTo>
                    <a:lnTo>
                      <a:pt x="0" y="0"/>
                    </a:lnTo>
                    <a:lnTo>
                      <a:pt x="0" y="370"/>
                    </a:lnTo>
                    <a:lnTo>
                      <a:pt x="1530" y="370"/>
                    </a:lnTo>
                    <a:lnTo>
                      <a:pt x="1530" y="370"/>
                    </a:lnTo>
                    <a:lnTo>
                      <a:pt x="1726" y="1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44" name="Freeform 10"/>
              <p:cNvSpPr>
                <a:spLocks/>
              </p:cNvSpPr>
              <p:nvPr/>
            </p:nvSpPr>
            <p:spPr bwMode="auto">
              <a:xfrm>
                <a:off x="4307616" y="1031693"/>
                <a:ext cx="5692371" cy="686744"/>
              </a:xfrm>
              <a:custGeom>
                <a:avLst/>
                <a:gdLst>
                  <a:gd name="T0" fmla="*/ 2053 w 2053"/>
                  <a:gd name="T1" fmla="*/ 187 h 371"/>
                  <a:gd name="T2" fmla="*/ 1859 w 2053"/>
                  <a:gd name="T3" fmla="*/ 2 h 371"/>
                  <a:gd name="T4" fmla="*/ 1859 w 2053"/>
                  <a:gd name="T5" fmla="*/ 0 h 371"/>
                  <a:gd name="T6" fmla="*/ 0 w 2053"/>
                  <a:gd name="T7" fmla="*/ 0 h 371"/>
                  <a:gd name="T8" fmla="*/ 0 w 2053"/>
                  <a:gd name="T9" fmla="*/ 371 h 371"/>
                  <a:gd name="T10" fmla="*/ 1859 w 2053"/>
                  <a:gd name="T11" fmla="*/ 371 h 371"/>
                  <a:gd name="T12" fmla="*/ 1859 w 2053"/>
                  <a:gd name="T13" fmla="*/ 371 h 371"/>
                  <a:gd name="T14" fmla="*/ 2053 w 2053"/>
                  <a:gd name="T15" fmla="*/ 187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3" h="371">
                    <a:moveTo>
                      <a:pt x="2053" y="187"/>
                    </a:moveTo>
                    <a:lnTo>
                      <a:pt x="1859" y="2"/>
                    </a:lnTo>
                    <a:lnTo>
                      <a:pt x="1859" y="0"/>
                    </a:lnTo>
                    <a:lnTo>
                      <a:pt x="0" y="0"/>
                    </a:lnTo>
                    <a:lnTo>
                      <a:pt x="0" y="371"/>
                    </a:lnTo>
                    <a:lnTo>
                      <a:pt x="1859" y="371"/>
                    </a:lnTo>
                    <a:lnTo>
                      <a:pt x="1859" y="371"/>
                    </a:lnTo>
                    <a:lnTo>
                      <a:pt x="2053" y="18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45" name="Freeform 11"/>
              <p:cNvSpPr>
                <a:spLocks/>
              </p:cNvSpPr>
              <p:nvPr/>
            </p:nvSpPr>
            <p:spPr bwMode="auto">
              <a:xfrm>
                <a:off x="4307615" y="2429707"/>
                <a:ext cx="5766155" cy="696176"/>
              </a:xfrm>
              <a:custGeom>
                <a:avLst/>
                <a:gdLst>
                  <a:gd name="T0" fmla="*/ 1830 w 1830"/>
                  <a:gd name="T1" fmla="*/ 185 h 369"/>
                  <a:gd name="T2" fmla="*/ 1636 w 1830"/>
                  <a:gd name="T3" fmla="*/ 0 h 369"/>
                  <a:gd name="T4" fmla="*/ 1636 w 1830"/>
                  <a:gd name="T5" fmla="*/ 0 h 369"/>
                  <a:gd name="T6" fmla="*/ 0 w 1830"/>
                  <a:gd name="T7" fmla="*/ 0 h 369"/>
                  <a:gd name="T8" fmla="*/ 0 w 1830"/>
                  <a:gd name="T9" fmla="*/ 369 h 369"/>
                  <a:gd name="T10" fmla="*/ 1636 w 1830"/>
                  <a:gd name="T11" fmla="*/ 369 h 369"/>
                  <a:gd name="T12" fmla="*/ 1636 w 1830"/>
                  <a:gd name="T13" fmla="*/ 369 h 369"/>
                  <a:gd name="T14" fmla="*/ 1830 w 1830"/>
                  <a:gd name="T15" fmla="*/ 185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30" h="369">
                    <a:moveTo>
                      <a:pt x="1830" y="185"/>
                    </a:moveTo>
                    <a:lnTo>
                      <a:pt x="1636" y="0"/>
                    </a:lnTo>
                    <a:lnTo>
                      <a:pt x="1636" y="0"/>
                    </a:lnTo>
                    <a:lnTo>
                      <a:pt x="0" y="0"/>
                    </a:lnTo>
                    <a:lnTo>
                      <a:pt x="0" y="369"/>
                    </a:lnTo>
                    <a:lnTo>
                      <a:pt x="1636" y="369"/>
                    </a:lnTo>
                    <a:lnTo>
                      <a:pt x="1636" y="369"/>
                    </a:lnTo>
                    <a:lnTo>
                      <a:pt x="1830" y="1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46" name="Freeform 12"/>
              <p:cNvSpPr>
                <a:spLocks/>
              </p:cNvSpPr>
              <p:nvPr/>
            </p:nvSpPr>
            <p:spPr bwMode="auto">
              <a:xfrm>
                <a:off x="4307617" y="3125882"/>
                <a:ext cx="6190157" cy="701835"/>
              </a:xfrm>
              <a:custGeom>
                <a:avLst/>
                <a:gdLst>
                  <a:gd name="T0" fmla="*/ 1613 w 1613"/>
                  <a:gd name="T1" fmla="*/ 187 h 372"/>
                  <a:gd name="T2" fmla="*/ 1418 w 1613"/>
                  <a:gd name="T3" fmla="*/ 3 h 372"/>
                  <a:gd name="T4" fmla="*/ 1418 w 1613"/>
                  <a:gd name="T5" fmla="*/ 0 h 372"/>
                  <a:gd name="T6" fmla="*/ 0 w 1613"/>
                  <a:gd name="T7" fmla="*/ 0 h 372"/>
                  <a:gd name="T8" fmla="*/ 0 w 1613"/>
                  <a:gd name="T9" fmla="*/ 372 h 372"/>
                  <a:gd name="T10" fmla="*/ 1418 w 1613"/>
                  <a:gd name="T11" fmla="*/ 372 h 372"/>
                  <a:gd name="T12" fmla="*/ 1418 w 1613"/>
                  <a:gd name="T13" fmla="*/ 372 h 372"/>
                  <a:gd name="T14" fmla="*/ 1613 w 1613"/>
                  <a:gd name="T15" fmla="*/ 187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3" h="372">
                    <a:moveTo>
                      <a:pt x="1613" y="187"/>
                    </a:moveTo>
                    <a:lnTo>
                      <a:pt x="1418" y="3"/>
                    </a:lnTo>
                    <a:lnTo>
                      <a:pt x="1418" y="0"/>
                    </a:lnTo>
                    <a:lnTo>
                      <a:pt x="0" y="0"/>
                    </a:lnTo>
                    <a:lnTo>
                      <a:pt x="0" y="372"/>
                    </a:lnTo>
                    <a:lnTo>
                      <a:pt x="1418" y="372"/>
                    </a:lnTo>
                    <a:lnTo>
                      <a:pt x="1418" y="372"/>
                    </a:lnTo>
                    <a:lnTo>
                      <a:pt x="1613" y="18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47" name="Rectangle 13"/>
              <p:cNvSpPr>
                <a:spLocks noChangeArrowheads="1"/>
              </p:cNvSpPr>
              <p:nvPr/>
            </p:nvSpPr>
            <p:spPr bwMode="auto">
              <a:xfrm>
                <a:off x="2560741" y="3122109"/>
                <a:ext cx="1041267" cy="179233"/>
              </a:xfrm>
              <a:prstGeom prst="rect">
                <a:avLst/>
              </a:prstGeom>
              <a:grpFill/>
              <a:ln w="9525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48" name="Freeform 14"/>
              <p:cNvSpPr>
                <a:spLocks/>
              </p:cNvSpPr>
              <p:nvPr/>
            </p:nvSpPr>
            <p:spPr bwMode="auto">
              <a:xfrm>
                <a:off x="3602008" y="1031695"/>
                <a:ext cx="711269" cy="2269646"/>
              </a:xfrm>
              <a:custGeom>
                <a:avLst/>
                <a:gdLst>
                  <a:gd name="T0" fmla="*/ 0 w 377"/>
                  <a:gd name="T1" fmla="*/ 1203 h 1203"/>
                  <a:gd name="T2" fmla="*/ 377 w 377"/>
                  <a:gd name="T3" fmla="*/ 369 h 1203"/>
                  <a:gd name="T4" fmla="*/ 377 w 377"/>
                  <a:gd name="T5" fmla="*/ 0 h 1203"/>
                  <a:gd name="T6" fmla="*/ 0 w 377"/>
                  <a:gd name="T7" fmla="*/ 1108 h 1203"/>
                  <a:gd name="T8" fmla="*/ 0 w 377"/>
                  <a:gd name="T9" fmla="*/ 1203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7" h="1203">
                    <a:moveTo>
                      <a:pt x="0" y="1203"/>
                    </a:moveTo>
                    <a:lnTo>
                      <a:pt x="377" y="369"/>
                    </a:lnTo>
                    <a:lnTo>
                      <a:pt x="377" y="0"/>
                    </a:lnTo>
                    <a:lnTo>
                      <a:pt x="0" y="1108"/>
                    </a:lnTo>
                    <a:lnTo>
                      <a:pt x="0" y="12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49" name="Rectangle 15"/>
              <p:cNvSpPr>
                <a:spLocks noChangeArrowheads="1"/>
              </p:cNvSpPr>
              <p:nvPr/>
            </p:nvSpPr>
            <p:spPr bwMode="auto">
              <a:xfrm>
                <a:off x="2560741" y="3301341"/>
                <a:ext cx="1041267" cy="173572"/>
              </a:xfrm>
              <a:prstGeom prst="rect">
                <a:avLst/>
              </a:prstGeom>
              <a:grpFill/>
              <a:ln w="9525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0" name="Freeform 16"/>
              <p:cNvSpPr>
                <a:spLocks/>
              </p:cNvSpPr>
              <p:nvPr/>
            </p:nvSpPr>
            <p:spPr bwMode="auto">
              <a:xfrm>
                <a:off x="3602008" y="1733531"/>
                <a:ext cx="705609" cy="1741383"/>
              </a:xfrm>
              <a:custGeom>
                <a:avLst/>
                <a:gdLst>
                  <a:gd name="T0" fmla="*/ 0 w 374"/>
                  <a:gd name="T1" fmla="*/ 923 h 923"/>
                  <a:gd name="T2" fmla="*/ 374 w 374"/>
                  <a:gd name="T3" fmla="*/ 369 h 923"/>
                  <a:gd name="T4" fmla="*/ 374 w 374"/>
                  <a:gd name="T5" fmla="*/ 0 h 923"/>
                  <a:gd name="T6" fmla="*/ 0 w 374"/>
                  <a:gd name="T7" fmla="*/ 831 h 923"/>
                  <a:gd name="T8" fmla="*/ 0 w 374"/>
                  <a:gd name="T9" fmla="*/ 92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923">
                    <a:moveTo>
                      <a:pt x="0" y="923"/>
                    </a:moveTo>
                    <a:lnTo>
                      <a:pt x="374" y="369"/>
                    </a:lnTo>
                    <a:lnTo>
                      <a:pt x="374" y="0"/>
                    </a:lnTo>
                    <a:lnTo>
                      <a:pt x="0" y="831"/>
                    </a:lnTo>
                    <a:lnTo>
                      <a:pt x="0" y="92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1" name="Rectangle 17"/>
              <p:cNvSpPr>
                <a:spLocks noChangeArrowheads="1"/>
              </p:cNvSpPr>
              <p:nvPr/>
            </p:nvSpPr>
            <p:spPr bwMode="auto">
              <a:xfrm>
                <a:off x="2560741" y="3474914"/>
                <a:ext cx="1041267" cy="179233"/>
              </a:xfrm>
              <a:prstGeom prst="rect">
                <a:avLst/>
              </a:prstGeom>
              <a:grpFill/>
              <a:ln w="9525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2" name="Freeform 18"/>
              <p:cNvSpPr>
                <a:spLocks/>
              </p:cNvSpPr>
              <p:nvPr/>
            </p:nvSpPr>
            <p:spPr bwMode="auto">
              <a:xfrm>
                <a:off x="3602008" y="2429707"/>
                <a:ext cx="705609" cy="1224439"/>
              </a:xfrm>
              <a:custGeom>
                <a:avLst/>
                <a:gdLst>
                  <a:gd name="T0" fmla="*/ 0 w 374"/>
                  <a:gd name="T1" fmla="*/ 649 h 649"/>
                  <a:gd name="T2" fmla="*/ 374 w 374"/>
                  <a:gd name="T3" fmla="*/ 369 h 649"/>
                  <a:gd name="T4" fmla="*/ 374 w 374"/>
                  <a:gd name="T5" fmla="*/ 0 h 649"/>
                  <a:gd name="T6" fmla="*/ 0 w 374"/>
                  <a:gd name="T7" fmla="*/ 554 h 649"/>
                  <a:gd name="T8" fmla="*/ 0 w 374"/>
                  <a:gd name="T9" fmla="*/ 649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649">
                    <a:moveTo>
                      <a:pt x="0" y="649"/>
                    </a:moveTo>
                    <a:lnTo>
                      <a:pt x="374" y="369"/>
                    </a:lnTo>
                    <a:lnTo>
                      <a:pt x="374" y="0"/>
                    </a:lnTo>
                    <a:lnTo>
                      <a:pt x="0" y="554"/>
                    </a:lnTo>
                    <a:lnTo>
                      <a:pt x="0" y="64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3" name="Rectangle 19"/>
              <p:cNvSpPr>
                <a:spLocks noChangeArrowheads="1"/>
              </p:cNvSpPr>
              <p:nvPr/>
            </p:nvSpPr>
            <p:spPr bwMode="auto">
              <a:xfrm>
                <a:off x="2560741" y="3654145"/>
                <a:ext cx="1041267" cy="173572"/>
              </a:xfrm>
              <a:prstGeom prst="rect">
                <a:avLst/>
              </a:prstGeom>
              <a:grpFill/>
              <a:ln w="9525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4" name="Freeform 20"/>
              <p:cNvSpPr>
                <a:spLocks/>
              </p:cNvSpPr>
              <p:nvPr/>
            </p:nvSpPr>
            <p:spPr bwMode="auto">
              <a:xfrm>
                <a:off x="3602008" y="3125882"/>
                <a:ext cx="705609" cy="701835"/>
              </a:xfrm>
              <a:custGeom>
                <a:avLst/>
                <a:gdLst>
                  <a:gd name="T0" fmla="*/ 0 w 374"/>
                  <a:gd name="T1" fmla="*/ 372 h 372"/>
                  <a:gd name="T2" fmla="*/ 374 w 374"/>
                  <a:gd name="T3" fmla="*/ 372 h 372"/>
                  <a:gd name="T4" fmla="*/ 374 w 374"/>
                  <a:gd name="T5" fmla="*/ 0 h 372"/>
                  <a:gd name="T6" fmla="*/ 0 w 374"/>
                  <a:gd name="T7" fmla="*/ 280 h 372"/>
                  <a:gd name="T8" fmla="*/ 0 w 374"/>
                  <a:gd name="T9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372">
                    <a:moveTo>
                      <a:pt x="0" y="372"/>
                    </a:moveTo>
                    <a:lnTo>
                      <a:pt x="374" y="372"/>
                    </a:lnTo>
                    <a:lnTo>
                      <a:pt x="374" y="0"/>
                    </a:lnTo>
                    <a:lnTo>
                      <a:pt x="0" y="280"/>
                    </a:lnTo>
                    <a:lnTo>
                      <a:pt x="0" y="3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5" name="Rectangle 21"/>
              <p:cNvSpPr>
                <a:spLocks noChangeArrowheads="1"/>
              </p:cNvSpPr>
              <p:nvPr/>
            </p:nvSpPr>
            <p:spPr bwMode="auto">
              <a:xfrm>
                <a:off x="2560741" y="3827717"/>
                <a:ext cx="1041267" cy="179233"/>
              </a:xfrm>
              <a:prstGeom prst="rect">
                <a:avLst/>
              </a:prstGeom>
              <a:grpFill/>
              <a:ln w="9525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6" name="Freeform 22"/>
              <p:cNvSpPr>
                <a:spLocks/>
              </p:cNvSpPr>
              <p:nvPr/>
            </p:nvSpPr>
            <p:spPr bwMode="auto">
              <a:xfrm>
                <a:off x="3602008" y="3829867"/>
                <a:ext cx="711269" cy="708854"/>
              </a:xfrm>
              <a:custGeom>
                <a:avLst/>
                <a:gdLst>
                  <a:gd name="T0" fmla="*/ 0 w 377"/>
                  <a:gd name="T1" fmla="*/ 95 h 372"/>
                  <a:gd name="T2" fmla="*/ 377 w 377"/>
                  <a:gd name="T3" fmla="*/ 372 h 372"/>
                  <a:gd name="T4" fmla="*/ 377 w 377"/>
                  <a:gd name="T5" fmla="*/ 0 h 372"/>
                  <a:gd name="T6" fmla="*/ 0 w 377"/>
                  <a:gd name="T7" fmla="*/ 0 h 372"/>
                  <a:gd name="T8" fmla="*/ 0 w 377"/>
                  <a:gd name="T9" fmla="*/ 95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7" h="372">
                    <a:moveTo>
                      <a:pt x="0" y="95"/>
                    </a:moveTo>
                    <a:lnTo>
                      <a:pt x="377" y="372"/>
                    </a:lnTo>
                    <a:lnTo>
                      <a:pt x="377" y="0"/>
                    </a:lnTo>
                    <a:lnTo>
                      <a:pt x="0" y="0"/>
                    </a:lnTo>
                    <a:lnTo>
                      <a:pt x="0" y="9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7" name="Rectangle 23"/>
              <p:cNvSpPr>
                <a:spLocks noChangeArrowheads="1"/>
              </p:cNvSpPr>
              <p:nvPr/>
            </p:nvSpPr>
            <p:spPr bwMode="auto">
              <a:xfrm>
                <a:off x="2560741" y="4006950"/>
                <a:ext cx="1041267" cy="173572"/>
              </a:xfrm>
              <a:prstGeom prst="rect">
                <a:avLst/>
              </a:prstGeom>
              <a:grpFill/>
              <a:ln w="9525">
                <a:solidFill>
                  <a:schemeClr val="bg2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8" name="Freeform 24"/>
              <p:cNvSpPr>
                <a:spLocks/>
              </p:cNvSpPr>
              <p:nvPr/>
            </p:nvSpPr>
            <p:spPr bwMode="auto">
              <a:xfrm>
                <a:off x="3602008" y="4000360"/>
                <a:ext cx="705609" cy="1243276"/>
              </a:xfrm>
              <a:custGeom>
                <a:avLst/>
                <a:gdLst>
                  <a:gd name="T0" fmla="*/ 0 w 374"/>
                  <a:gd name="T1" fmla="*/ 92 h 646"/>
                  <a:gd name="T2" fmla="*/ 374 w 374"/>
                  <a:gd name="T3" fmla="*/ 646 h 646"/>
                  <a:gd name="T4" fmla="*/ 374 w 374"/>
                  <a:gd name="T5" fmla="*/ 277 h 646"/>
                  <a:gd name="T6" fmla="*/ 0 w 374"/>
                  <a:gd name="T7" fmla="*/ 0 h 646"/>
                  <a:gd name="T8" fmla="*/ 0 w 374"/>
                  <a:gd name="T9" fmla="*/ 92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4" h="646">
                    <a:moveTo>
                      <a:pt x="0" y="92"/>
                    </a:moveTo>
                    <a:lnTo>
                      <a:pt x="374" y="646"/>
                    </a:lnTo>
                    <a:lnTo>
                      <a:pt x="374" y="277"/>
                    </a:lnTo>
                    <a:lnTo>
                      <a:pt x="0" y="0"/>
                    </a:lnTo>
                    <a:lnTo>
                      <a:pt x="0" y="9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307617" y="1177841"/>
                <a:ext cx="505624" cy="30175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xmlns:a="http://schemas.openxmlformats.org/drawingml/2006/main"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xmlns:a="http://schemas.openxmlformats.org/drawingml/2006/main" kumimoji="0" lang="hr-H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charset="0"/>
                  </a:rPr>
                  <a:t>01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4307617" y="1875074"/>
                <a:ext cx="505624" cy="30175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xmlns:a="http://schemas.openxmlformats.org/drawingml/2006/main"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xmlns:a="http://schemas.openxmlformats.org/drawingml/2006/main" kumimoji="0" lang="hr-H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charset="0"/>
                  </a:rPr>
                  <a:t>02</a:t>
                </a: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4307617" y="2580013"/>
                <a:ext cx="505624" cy="30175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xmlns:a="http://schemas.openxmlformats.org/drawingml/2006/main"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xmlns:a="http://schemas.openxmlformats.org/drawingml/2006/main" kumimoji="0" lang="hr-H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charset="0"/>
                  </a:rPr>
                  <a:t>03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4307617" y="3274857"/>
                <a:ext cx="505624" cy="30175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xmlns:a="http://schemas.openxmlformats.org/drawingml/2006/main"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xmlns:a="http://schemas.openxmlformats.org/drawingml/2006/main" kumimoji="0" lang="hr-H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charset="0"/>
                  </a:rPr>
                  <a:t>04</a:t>
                </a: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4307617" y="3979603"/>
                <a:ext cx="505624" cy="30175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xmlns:a="http://schemas.openxmlformats.org/drawingml/2006/main"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xmlns:a="http://schemas.openxmlformats.org/drawingml/2006/main" kumimoji="0" lang="hr-H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charset="0"/>
                  </a:rPr>
                  <a:t>05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4307617" y="4689264"/>
                <a:ext cx="505624" cy="30175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xmlns:a="http://schemas.openxmlformats.org/drawingml/2006/main"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xmlns:a="http://schemas.openxmlformats.org/drawingml/2006/main" kumimoji="0" lang="hr-HR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 Light" charset="0"/>
                  </a:rPr>
                  <a:t>06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5463642" y="1096095"/>
                <a:ext cx="3924009" cy="4410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xmlns:a="http://schemas.openxmlformats.org/drawingml/2006/main" lvl="0" defTabSz="1218987">
                  <a:defRPr/>
                </a:pPr>
                <a:r>
                  <a:rPr xmlns:a="http://schemas.openxmlformats.org/drawingml/2006/main" lang="hr-HR" sz="1600" kern="0" dirty="0" smtClean="0">
                    <a:solidFill>
                      <a:srgbClr val="FFFFFF"/>
                    </a:solidFill>
                  </a:rPr>
                  <a:t>Otvaranje i održavanje jedinstvenog računa riznice MF-a i deviznih računa u računovodstvenom sustavu NBM-a</a:t>
                </a:r>
                <a:endParaRPr xmlns:a="http://schemas.openxmlformats.org/drawingml/2006/main" kumimoji="0" lang="hr-H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 Light" charset="0"/>
                  <a:ea typeface="Calibri Light" charset="0"/>
                  <a:cs typeface="Calibri Light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5493374" y="1797429"/>
                <a:ext cx="3562869" cy="62672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defPPr>
                  <a:defRPr lang="en-US">
                    <a:effectLst/>
                  </a:defRPr>
                </a:defPPr>
                <a:lvl1pPr marR="0" lvl="0" indent="0" defTabSz="1218987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6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uLnTx/>
                    <a:uFillTx/>
                  </a:defRPr>
                </a:lvl1pPr>
              </a:lstStyle>
              <a:p>
                <a:pPr xmlns:a="http://schemas.openxmlformats.org/drawingml/2006/main"/>
                <a:r>
                  <a:rPr xmlns:a="http://schemas.openxmlformats.org/drawingml/2006/main" dirty="1" smtClean="0" lang="hr-HR"/>
                  <a:t>Obrada dokumenata plaćanja u automatiziranom međubankovnom platnom sustavu (AIPS) i pružanje usluga koje nudi AIPS</a:t>
                </a:r>
                <a:endParaRPr xmlns:a="http://schemas.openxmlformats.org/drawingml/2006/main" lang="hr-HR" dirty="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5468269" y="2541208"/>
                <a:ext cx="4146743" cy="4410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defPPr>
                  <a:defRPr lang="en-US">
                    <a:effectLst/>
                  </a:defRPr>
                </a:defPPr>
                <a:lvl1pPr marR="0" lvl="0" indent="0" defTabSz="1218987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6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uLnTx/>
                    <a:uFillTx/>
                  </a:defRPr>
                </a:lvl1pPr>
              </a:lstStyle>
              <a:p>
                <a:pPr xmlns:a="http://schemas.openxmlformats.org/drawingml/2006/main"/>
                <a:r>
                  <a:rPr xmlns:a="http://schemas.openxmlformats.org/drawingml/2006/main" dirty="1" smtClean="0" lang="hr-HR"/>
                  <a:t>Prijenos sredstava u stranoj valuti u skladu s dokumentima elektroničkog plaćanja</a:t>
                </a:r>
                <a:endParaRPr xmlns:a="http://schemas.openxmlformats.org/drawingml/2006/main" lang="hr-HR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475192" y="3270593"/>
                <a:ext cx="4413784" cy="4410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defPPr>
                  <a:defRPr lang="en-US">
                    <a:effectLst/>
                  </a:defRPr>
                </a:defPPr>
                <a:lvl1pPr marR="0" lvl="0" indent="0" defTabSz="1218987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6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uLnTx/>
                    <a:uFillTx/>
                  </a:defRPr>
                </a:lvl1pPr>
              </a:lstStyle>
              <a:p>
                <a:pPr xmlns:a="http://schemas.openxmlformats.org/drawingml/2006/main"/>
                <a:r>
                  <a:rPr xmlns:a="http://schemas.openxmlformats.org/drawingml/2006/main" dirty="1" smtClean="0" lang="hr-HR"/>
                  <a:t>Aktivnosti pretvaranja moldovskog leja u stranu valutu i obrnuto</a:t>
                </a:r>
                <a:endParaRPr xmlns:a="http://schemas.openxmlformats.org/drawingml/2006/main" lang="hr-HR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503538" y="3927047"/>
                <a:ext cx="2449878" cy="25533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defPPr>
                  <a:defRPr lang="en-US">
                    <a:effectLst/>
                  </a:defRPr>
                </a:defPPr>
                <a:lvl1pPr marR="0" lvl="0" indent="0" defTabSz="1218987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6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uLnTx/>
                    <a:uFillTx/>
                  </a:defRPr>
                </a:lvl1pPr>
              </a:lstStyle>
              <a:p>
                <a:pPr xmlns:a="http://schemas.openxmlformats.org/drawingml/2006/main"/>
                <a:r>
                  <a:rPr xmlns:a="http://schemas.openxmlformats.org/drawingml/2006/main" dirty="1" smtClean="0" lang="hr-HR"/>
                  <a:t>Uzimanje depozita u moldovskom leju </a:t>
                </a:r>
                <a:endParaRPr xmlns:a="http://schemas.openxmlformats.org/drawingml/2006/main" lang="hr-HR" dirty="0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5503539" y="4653676"/>
                <a:ext cx="5349243" cy="441031"/>
              </a:xfrm>
              <a:prstGeom prst="rect">
                <a:avLst/>
              </a:prstGeom>
              <a:solidFill>
                <a:schemeClr val="accent3">
                  <a:lumMod val="75000"/>
                  <a:alpha val="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>
                    <a:effectLst/>
                  </a:defRPr>
                </a:defPPr>
                <a:lvl1pPr marR="0" lvl="0" indent="0" defTabSz="1218987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6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uLnTx/>
                    <a:uFillTx/>
                  </a:defRPr>
                </a:lvl1pPr>
              </a:lstStyle>
              <a:p>
                <a:pPr xmlns:a="http://schemas.openxmlformats.org/drawingml/2006/main"/>
                <a:r>
                  <a:rPr xmlns:a="http://schemas.openxmlformats.org/drawingml/2006/main" dirty="1" smtClean="0" lang="hr-HR"/>
                  <a:t>Poslovanje u ime MF-a kao vladinog posrednika na primarnom tržištu za plasiranje i registraciju državnih vrijednosnica</a:t>
                </a:r>
                <a:endParaRPr xmlns:a="http://schemas.openxmlformats.org/drawingml/2006/main" lang="hr-HR" dirty="0"/>
              </a:p>
            </p:txBody>
          </p:sp>
          <p:cxnSp>
            <p:nvCxnSpPr>
              <p:cNvPr id="177" name="Straight Connector 176"/>
              <p:cNvCxnSpPr/>
              <p:nvPr/>
            </p:nvCxnSpPr>
            <p:spPr>
              <a:xfrm>
                <a:off x="4307617" y="1724007"/>
                <a:ext cx="6767079" cy="3912"/>
              </a:xfrm>
              <a:prstGeom prst="line">
                <a:avLst/>
              </a:prstGeom>
              <a:grpFill/>
              <a:ln w="12700" cap="flat" cmpd="sng" algn="ctr">
                <a:solidFill>
                  <a:srgbClr val="6BC2ED">
                    <a:lumMod val="40000"/>
                    <a:lumOff val="6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4307617" y="2403083"/>
                <a:ext cx="6726677" cy="8948"/>
              </a:xfrm>
              <a:prstGeom prst="line">
                <a:avLst/>
              </a:prstGeom>
              <a:grpFill/>
              <a:ln w="12700" cap="flat" cmpd="sng" algn="ctr">
                <a:solidFill>
                  <a:srgbClr val="6BC2ED">
                    <a:lumMod val="40000"/>
                    <a:lumOff val="6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4307617" y="3125250"/>
                <a:ext cx="6767079" cy="187"/>
              </a:xfrm>
              <a:prstGeom prst="line">
                <a:avLst/>
              </a:prstGeom>
              <a:grpFill/>
              <a:ln w="12700" cap="flat" cmpd="sng" algn="ctr">
                <a:solidFill>
                  <a:srgbClr val="6BC2ED">
                    <a:lumMod val="40000"/>
                    <a:lumOff val="6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4307617" y="3830083"/>
                <a:ext cx="6767079" cy="2060"/>
              </a:xfrm>
              <a:prstGeom prst="line">
                <a:avLst/>
              </a:prstGeom>
              <a:grpFill/>
              <a:ln w="12700" cap="flat" cmpd="sng" algn="ctr">
                <a:solidFill>
                  <a:srgbClr val="6BC2ED">
                    <a:lumMod val="40000"/>
                    <a:lumOff val="6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4307617" y="4530194"/>
                <a:ext cx="6767079" cy="2790"/>
              </a:xfrm>
              <a:prstGeom prst="line">
                <a:avLst/>
              </a:prstGeom>
              <a:grpFill/>
              <a:ln w="12700" cap="flat" cmpd="sng" algn="ctr">
                <a:solidFill>
                  <a:srgbClr val="6BC2ED">
                    <a:lumMod val="40000"/>
                    <a:lumOff val="6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>
              <a:xfrm flipV="1">
                <a:off x="4307617" y="5231034"/>
                <a:ext cx="6767079" cy="1375"/>
              </a:xfrm>
              <a:prstGeom prst="line">
                <a:avLst/>
              </a:prstGeom>
              <a:grpFill/>
              <a:ln w="15875" cap="flat" cmpd="sng" algn="ctr">
                <a:solidFill>
                  <a:srgbClr val="6BC2ED">
                    <a:lumMod val="40000"/>
                    <a:lumOff val="60000"/>
                  </a:srgbClr>
                </a:solidFill>
                <a:prstDash val="solid"/>
              </a:ln>
              <a:effectLst/>
            </p:spPr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235442" y="5403735"/>
              <a:ext cx="1076614" cy="1076614"/>
            </a:xfrm>
            <a:prstGeom prst="rect">
              <a:avLst/>
            </a:prstGeom>
            <a:noFill/>
          </p:spPr>
        </p:pic>
        <p:pic>
          <p:nvPicPr>
            <p:cNvPr id="207" name="Picture 20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449011" y="3765644"/>
              <a:ext cx="724083" cy="714740"/>
            </a:xfrm>
            <a:prstGeom prst="rect">
              <a:avLst/>
            </a:prstGeom>
            <a:grpFill/>
          </p:spPr>
        </p:pic>
        <p:pic>
          <p:nvPicPr>
            <p:cNvPr id="209" name="Picture 20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420549" y="2801535"/>
              <a:ext cx="752545" cy="752545"/>
            </a:xfrm>
            <a:prstGeom prst="rect">
              <a:avLst/>
            </a:prstGeom>
            <a:noFill/>
          </p:spPr>
        </p:pic>
        <p:pic>
          <p:nvPicPr>
            <p:cNvPr id="210" name="Picture 20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395107" y="1949853"/>
              <a:ext cx="757284" cy="757284"/>
            </a:xfrm>
            <a:prstGeom prst="rect">
              <a:avLst/>
            </a:prstGeom>
            <a:grpFill/>
          </p:spPr>
        </p:pic>
        <p:pic>
          <p:nvPicPr>
            <p:cNvPr id="211" name="Picture 2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365370" y="935263"/>
              <a:ext cx="807724" cy="807724"/>
            </a:xfrm>
            <a:prstGeom prst="rect">
              <a:avLst/>
            </a:prstGeom>
            <a:grpFill/>
          </p:spPr>
        </p:pic>
      </p:grpSp>
      <p:sp>
        <p:nvSpPr>
          <p:cNvPr id="213" name="Rectangle 212"/>
          <p:cNvSpPr/>
          <p:nvPr/>
        </p:nvSpPr>
        <p:spPr>
          <a:xfrm>
            <a:off x="74093" y="3812599"/>
            <a:ext cx="1706576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xmlns:a="http://schemas.openxmlformats.org/drawingml/2006/main" algn="ctr"/>
            <a:r>
              <a:rPr xmlns:a="http://schemas.openxmlformats.org/drawingml/2006/main" lang="hr-HR" sz="2000" b="1" dirty="0" smtClean="0">
                <a:latin typeface="PermianSansTypeface"/>
              </a:rPr>
              <a:t>Predmet</a:t>
            </a:r>
            <a:endParaRPr xmlns:a="http://schemas.openxmlformats.org/drawingml/2006/main" lang="hr-HR" sz="2000" b="1" dirty="0">
              <a:latin typeface="PermianSansTypefac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xmlns:a="http://schemas.openxmlformats.org/drawingml/2006/main" algn="ctr"/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000" b="1" dirty="0" smtClean="0">
                <a:latin typeface="PermianSansTypeface"/>
              </a:rPr>
              <a:t>ugovora </a:t>
            </a:r>
            <a:endParaRPr xmlns:a="http://schemas.openxmlformats.org/drawingml/2006/main" lang="hr-HR" sz="2000" b="1" dirty="0">
              <a:latin typeface="PermianSansTypefac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305285" y="4658952"/>
            <a:ext cx="829525" cy="829525"/>
          </a:xfrm>
          <a:prstGeom prst="rect">
            <a:avLst/>
          </a:prstGeom>
        </p:spPr>
      </p:pic>
      <p:cxnSp>
        <p:nvCxnSpPr>
          <p:cNvPr id="10" name="Straight Connector 9"/>
          <p:cNvCxnSpPr>
            <a:endCxn id="154" idx="0"/>
          </p:cNvCxnSpPr>
          <p:nvPr/>
        </p:nvCxnSpPr>
        <p:spPr>
          <a:xfrm flipH="1">
            <a:off x="1621617" y="4621104"/>
            <a:ext cx="1087293" cy="0"/>
          </a:xfrm>
          <a:prstGeom prst="line">
            <a:avLst/>
          </a:prstGeom>
          <a:ln w="0">
            <a:gradFill>
              <a:gsLst>
                <a:gs pos="0">
                  <a:schemeClr val="accent1">
                    <a:alpha val="0"/>
                    <a:lumMod val="38000"/>
                  </a:schemeClr>
                </a:gs>
                <a:gs pos="74000">
                  <a:schemeClr val="accent3"/>
                </a:gs>
                <a:gs pos="83000">
                  <a:schemeClr val="accent3">
                    <a:lumMod val="40000"/>
                    <a:lumOff val="6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41" idx="3"/>
            <a:endCxn id="158" idx="3"/>
          </p:cNvCxnSpPr>
          <p:nvPr/>
        </p:nvCxnSpPr>
        <p:spPr>
          <a:xfrm flipH="1" flipV="1">
            <a:off x="1621617" y="4850017"/>
            <a:ext cx="998109" cy="700807"/>
          </a:xfrm>
          <a:prstGeom prst="line">
            <a:avLst/>
          </a:prstGeom>
          <a:ln w="0">
            <a:gradFill>
              <a:gsLst>
                <a:gs pos="0">
                  <a:schemeClr val="accent1">
                    <a:alpha val="0"/>
                    <a:lumMod val="38000"/>
                  </a:schemeClr>
                </a:gs>
                <a:gs pos="74000">
                  <a:schemeClr val="accent3"/>
                </a:gs>
                <a:gs pos="83000">
                  <a:schemeClr val="accent3">
                    <a:lumMod val="40000"/>
                    <a:lumOff val="6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062979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73669" y="5841271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530" y="2112911"/>
            <a:ext cx="11545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 marL="342900" indent="-342900" algn="just">
              <a:buFont typeface="+mj-lt"/>
              <a:buAutoNum type="arabicPeriod"/>
            </a:pPr>
            <a:r>
              <a:rPr xmlns:a="http://schemas.openxmlformats.org/drawingml/2006/main" dirty="1" smtClean="0" lang="hr-HR"/>
              <a:t>Za usluge pružene putem AIPS-a, NBM MF-u naplaćuje naknade u skladu s utvrđenim stopama, plative prvog radnog dana mjeseca nakon mjeseca prijave:</a:t>
            </a:r>
            <a:endParaRPr xmlns:a="http://schemas.openxmlformats.org/drawingml/2006/main" lang="hr-HR" dirty="0"/>
          </a:p>
          <a:p>
            <a:pPr xmlns:a="http://schemas.openxmlformats.org/drawingml/2006/main" marL="701675" indent="-342900" algn="just">
              <a:buFont typeface="+mj-lt"/>
              <a:buAutoNum type="alphaLcParenR"/>
            </a:pPr>
            <a:r>
              <a:rPr xmlns:a="http://schemas.openxmlformats.org/drawingml/2006/main" lang="hr-HR" i="1" dirty="0" smtClean="0"/>
              <a:t>naknada za obradu dokumenata i paketa plaćanja u Sustavu namire u stvarnom vremenu po bruto načelu (RTGS) i u klirinškom sustavu;</a:t>
            </a:r>
            <a:endParaRPr xmlns:a="http://schemas.openxmlformats.org/drawingml/2006/main" lang="hr-HR" i="1" dirty="0">
              <a:ea typeface="Times New Roman" panose="02020603050405020304" pitchFamily="18" charset="0"/>
            </a:endParaRPr>
          </a:p>
          <a:p>
            <a:pPr xmlns:a="http://schemas.openxmlformats.org/drawingml/2006/main" marL="892175" indent="-355600" algn="just">
              <a:buFont typeface="+mj-lt"/>
              <a:buAutoNum type="alphaLcParenR"/>
            </a:pPr>
            <a:r>
              <a:rPr xmlns:a="http://schemas.openxmlformats.org/drawingml/2006/main" lang="hr-HR" i="1" dirty="0" smtClean="0"/>
              <a:t>Naknada za obradu zahtjeva u RTGS-u i klirinškom sustavu.</a:t>
            </a:r>
            <a:endParaRPr xmlns:a="http://schemas.openxmlformats.org/drawingml/2006/main" lang="hr-HR" i="1" dirty="0">
              <a:ea typeface="Times New Roman" panose="02020603050405020304" pitchFamily="18" charset="0"/>
            </a:endParaRPr>
          </a:p>
          <a:p>
            <a:pPr xmlns:a="http://schemas.openxmlformats.org/drawingml/2006/main" marL="342900" indent="-342900" algn="just">
              <a:buFont typeface="Arial" panose="020B0604020202020204" pitchFamily="34" charset="0"/>
              <a:buChar char="•"/>
            </a:pPr>
            <a:endParaRPr xmlns:a="http://schemas.openxmlformats.org/drawingml/2006/main" lang="hr-HR" dirty="0">
              <a:ea typeface="Times New Roman" panose="02020603050405020304" pitchFamily="18" charset="0"/>
            </a:endParaRPr>
          </a:p>
          <a:p>
            <a:pPr xmlns:a="http://schemas.openxmlformats.org/drawingml/2006/main" marL="895350" indent="-358775" algn="just">
              <a:buFont typeface="+mj-lt"/>
              <a:buAutoNum type="arabicPeriod" startAt="2"/>
            </a:pPr>
            <a:r>
              <a:rPr xmlns:a="http://schemas.openxmlformats.org/drawingml/2006/main" dirty="1" smtClean="0" lang="hr-HR"/>
              <a:t>Za usluge koje se odnose na pretvorbu moldovskih leja u strane valute NBM naplaćuje MF-u naknadu po utvrđenoj stopi od početka tog poslovanja. </a:t>
            </a:r>
            <a:endParaRPr xmlns:a="http://schemas.openxmlformats.org/drawingml/2006/main" lang="hr-HR" dirty="0"/>
          </a:p>
          <a:p>
            <a:pPr xmlns:a="http://schemas.openxmlformats.org/drawingml/2006/main" marL="342900" indent="-342900" algn="just">
              <a:buFont typeface="+mj-lt"/>
              <a:buAutoNum type="arabicPeriod" startAt="2"/>
            </a:pPr>
            <a:endParaRPr xmlns:a="http://schemas.openxmlformats.org/drawingml/2006/main" lang="hr-HR" dirty="0"/>
          </a:p>
          <a:p>
            <a:pPr xmlns:a="http://schemas.openxmlformats.org/drawingml/2006/main" marL="1254125" indent="-358775" algn="just">
              <a:buFont typeface="+mj-lt"/>
              <a:buAutoNum type="arabicPeriod" startAt="2"/>
            </a:pPr>
            <a:r>
              <a:rPr xmlns:a="http://schemas.openxmlformats.org/drawingml/2006/main" dirty="1" smtClean="0" lang="hr-HR"/>
              <a:t>Za prijenose u stranoj valuti NMB MF-u naplaćuje naknade za svaku pojedinačnu aktivnost te osim toga, naknadu koju naplaćuje korespondentna banka koja obavlja registraciju aktivnosti na računima NBM-a i/ili naknadu koju naplaćuje posredna banka.</a:t>
            </a:r>
            <a:endParaRPr xmlns:a="http://schemas.openxmlformats.org/drawingml/2006/main" lang="hr-HR" dirty="0"/>
          </a:p>
          <a:p>
            <a:pPr xmlns:a="http://schemas.openxmlformats.org/drawingml/2006/main" marL="342900" indent="-342900" algn="just">
              <a:buFont typeface="+mj-lt"/>
              <a:buAutoNum type="arabicPeriod" startAt="2"/>
            </a:pPr>
            <a:endParaRPr xmlns:a="http://schemas.openxmlformats.org/drawingml/2006/main" lang="hr-HR" dirty="0"/>
          </a:p>
          <a:p>
            <a:pPr xmlns:a="http://schemas.openxmlformats.org/drawingml/2006/main" marL="1611313" indent="-357188" algn="just">
              <a:buFont typeface="+mj-lt"/>
              <a:buAutoNum type="arabicPeriod" startAt="2"/>
            </a:pPr>
            <a:r>
              <a:rPr xmlns:a="http://schemas.openxmlformats.org/drawingml/2006/main" dirty="1" smtClean="0" lang="hr-HR"/>
              <a:t>Za usluge koje se odnose na otplaćivanje državnih vrijednosnica NBM naplaćuje naknadu od 0,03 % nominalne vrijednosti državnih vrijednosnica izdanih na primarnom tržištu putem dražbi. </a:t>
            </a:r>
            <a:endParaRPr xmlns:a="http://schemas.openxmlformats.org/drawingml/2006/main" lang="hr-HR" dirty="0"/>
          </a:p>
        </p:txBody>
      </p:sp>
      <p:grpSp>
        <p:nvGrpSpPr>
          <p:cNvPr id="19" name="Group 18"/>
          <p:cNvGrpSpPr/>
          <p:nvPr/>
        </p:nvGrpSpPr>
        <p:grpSpPr>
          <a:xfrm>
            <a:off x="321530" y="1017253"/>
            <a:ext cx="14818542" cy="1046441"/>
            <a:chOff x="321530" y="1017253"/>
            <a:chExt cx="14818542" cy="1046441"/>
          </a:xfrm>
        </p:grpSpPr>
        <p:grpSp>
          <p:nvGrpSpPr>
            <p:cNvPr id="10" name="Group 9"/>
            <p:cNvGrpSpPr/>
            <p:nvPr/>
          </p:nvGrpSpPr>
          <p:grpSpPr>
            <a:xfrm>
              <a:off x="593905" y="1104664"/>
              <a:ext cx="1175901" cy="871620"/>
              <a:chOff x="9157093" y="1061884"/>
              <a:chExt cx="928143" cy="651816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9157093" y="1061884"/>
                <a:ext cx="651816" cy="651816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9808909" y="1137061"/>
                <a:ext cx="265470" cy="215286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>
              <a:xfrm>
                <a:off x="9798053" y="1401411"/>
                <a:ext cx="287183" cy="287183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321530" y="1017253"/>
              <a:ext cx="14818542" cy="1046441"/>
              <a:chOff x="631636" y="786119"/>
              <a:chExt cx="11696330" cy="782553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31636" y="786119"/>
                <a:ext cx="9167629" cy="782553"/>
              </a:xfrm>
              <a:prstGeom prst="rect">
                <a:avLst/>
              </a:prstGeom>
              <a:solidFill>
                <a:schemeClr val="dk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xmlns:a="http://schemas.openxmlformats.org/drawingml/2006/main" marL="1435100" lvl="0"/>
                <a:endParaRPr xmlns:a="http://schemas.openxmlformats.org/drawingml/2006/main" lang="hr-HR" sz="1200" b="1" dirty="0"/>
              </a:p>
              <a:p>
                <a:pPr xmlns:a="http://schemas.openxmlformats.org/drawingml/2006/main" marL="1435100" lvl="0"/>
                <a:endParaRPr xmlns:a="http://schemas.openxmlformats.org/drawingml/2006/main" lang="hr-HR" sz="1200" b="1" dirty="0"/>
              </a:p>
              <a:p>
                <a:pPr xmlns:a="http://schemas.openxmlformats.org/drawingml/2006/main" marL="1435100" lvl="0"/>
                <a:endParaRPr xmlns:a="http://schemas.openxmlformats.org/drawingml/2006/main" lang="hr-HR" sz="1200" b="1" dirty="0"/>
              </a:p>
              <a:p>
                <a:pPr xmlns:a="http://schemas.openxmlformats.org/drawingml/2006/main" marL="1435100" lvl="0"/>
                <a:endParaRPr xmlns:a="http://schemas.openxmlformats.org/drawingml/2006/main" lang="hr-HR" sz="1200" b="1" dirty="0"/>
              </a:p>
              <a:p>
                <a:pPr xmlns:a="http://schemas.openxmlformats.org/drawingml/2006/main" marL="1435100" lvl="0"/>
                <a:r>
                  <a:rPr xmlns:a="http://schemas.openxmlformats.org/drawingml/2006/main" lang="hr-HR" sz="1400" b="1" dirty="0"/>
                  <a:t>т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139399" y="1016534"/>
                <a:ext cx="10188567" cy="345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xmlns:a="http://schemas.openxmlformats.org/drawingml/2006/main"/>
                <a:r>
                  <a:rPr xmlns:a="http://schemas.openxmlformats.org/drawingml/2006/main" lang="hr-HR" altLang="ru-RU" sz="2400" b="1" dirty="0" smtClean="0">
                    <a:solidFill>
                      <a:schemeClr val="lt1"/>
                    </a:solidFill>
                  </a:rPr>
                  <a:t>Stope naknada i plaćanja za pružene usluge</a:t>
                </a:r>
                <a:endParaRPr xmlns:a="http://schemas.openxmlformats.org/drawingml/2006/main" lang="hr-HR" altLang="ru-RU" sz="2400" b="1" dirty="0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21" name="Title 1"/>
          <p:cNvSpPr txBox="1"/>
          <p:nvPr/>
        </p:nvSpPr>
        <p:spPr>
          <a:xfrm>
            <a:off x="148708" y="101451"/>
            <a:ext cx="11846647" cy="729886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 algn="just"/>
            <a:r>
              <a:rPr xmlns:a="http://schemas.openxmlformats.org/drawingml/2006/main" lang="hr-HR" sz="28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I. </a:t>
            </a:r>
            <a:r>
              <a:rPr xmlns:a="http://schemas.openxmlformats.org/drawingml/2006/main" lang="hr-HR" sz="2800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Ugovor između MF-a i NBM-a</a:t>
            </a:r>
            <a:r>
              <a:rPr xmlns:a="http://schemas.openxmlformats.org/drawingml/2006/main" dirty="1" smtClean="0" lang="hr-HR"/>
              <a:t> </a:t>
            </a:r>
            <a:endParaRPr xmlns:a="http://schemas.openxmlformats.org/drawingml/2006/main" lang="hr-HR" sz="2800" b="1" i="0" u="none" strike="noStrike" cap="all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7809048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73669" y="5841271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884" y="1159732"/>
            <a:ext cx="117619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 marL="1970088" indent="-358775" algn="just">
              <a:buFont typeface="+mj-lt"/>
              <a:buAutoNum type="arabicPeriod" startAt="5"/>
            </a:pPr>
            <a:r>
              <a:rPr xmlns:a="http://schemas.openxmlformats.org/drawingml/2006/main" dirty="1" smtClean="0" lang="hr-HR"/>
              <a:t>NBM plaća kamatu na salda u jedinstvenom računu riznice MF-a na temelju procjene prosječne kamatne stope za depozite pravnih subjekata u bankovnom sustavu. </a:t>
            </a:r>
            <a:endParaRPr xmlns:a="http://schemas.openxmlformats.org/drawingml/2006/main" lang="hr-HR" dirty="0"/>
          </a:p>
          <a:p>
            <a:pPr xmlns:a="http://schemas.openxmlformats.org/drawingml/2006/main" marL="342900" indent="-342900" algn="just">
              <a:buFont typeface="+mj-lt"/>
              <a:buAutoNum type="arabicPeriod" startAt="5"/>
            </a:pPr>
            <a:endParaRPr xmlns:a="http://schemas.openxmlformats.org/drawingml/2006/main" lang="hr-HR" dirty="0"/>
          </a:p>
          <a:p>
            <a:pPr xmlns:a="http://schemas.openxmlformats.org/drawingml/2006/main" marL="2328863" indent="-358775" algn="just">
              <a:buFont typeface="+mj-lt"/>
              <a:buAutoNum type="arabicPeriod" startAt="5"/>
            </a:pPr>
            <a:r>
              <a:rPr xmlns:a="http://schemas.openxmlformats.org/drawingml/2006/main" dirty="1" smtClean="0" lang="hr-HR"/>
              <a:t>Za oročene depozite koje plasira MF, NBM plaća kamatu u skladu s oročenjem depozita, pri čemu se primjenjuje kamatna stopa utvrđena za to tržište u skladu s propisima Narodne banke.  </a:t>
            </a:r>
            <a:endParaRPr xmlns:a="http://schemas.openxmlformats.org/drawingml/2006/main" lang="hr-HR" dirty="0"/>
          </a:p>
        </p:txBody>
      </p:sp>
      <p:sp>
        <p:nvSpPr>
          <p:cNvPr id="3" name="Rectangle 2"/>
          <p:cNvSpPr/>
          <p:nvPr/>
        </p:nvSpPr>
        <p:spPr>
          <a:xfrm>
            <a:off x="238083" y="4717886"/>
            <a:ext cx="11595562" cy="9233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xmlns:a="http://schemas.openxmlformats.org/drawingml/2006/main" algn="just">
              <a:lnSpc>
                <a:spcPct val="150000"/>
              </a:lnSpc>
            </a:pP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dirty="1" smtClean="0" lang="hr-HR"/>
              <a:t>Privremeno slobodna novčana sredstava na računima sastavnih proračuna u sklopu nacionalnog javnog proračuna, kojima se upravlja kroz JRR-a, mogu se položiti na depozitnim računima u NBM-u ili uložiti u državne vrijednosnice.</a:t>
            </a:r>
            <a:endParaRPr xmlns:a="http://schemas.openxmlformats.org/drawingml/2006/main" lang="hr-HR" dirty="0"/>
          </a:p>
        </p:txBody>
      </p:sp>
      <p:grpSp>
        <p:nvGrpSpPr>
          <p:cNvPr id="11" name="Group 10"/>
          <p:cNvGrpSpPr/>
          <p:nvPr/>
        </p:nvGrpSpPr>
        <p:grpSpPr>
          <a:xfrm>
            <a:off x="238083" y="3551779"/>
            <a:ext cx="11599037" cy="971328"/>
            <a:chOff x="283228" y="983053"/>
            <a:chExt cx="11599037" cy="971328"/>
          </a:xfrm>
        </p:grpSpPr>
        <p:sp>
          <p:nvSpPr>
            <p:cNvPr id="12" name="Rectangle 11"/>
            <p:cNvSpPr/>
            <p:nvPr/>
          </p:nvSpPr>
          <p:spPr>
            <a:xfrm>
              <a:off x="283228" y="1031051"/>
              <a:ext cx="11599037" cy="923330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1435100" lvl="0"/>
              <a:endParaRPr lang="ru-RU" b="1" dirty="0"/>
            </a:p>
            <a:p>
              <a:pPr marL="1435100" lvl="0"/>
              <a:endParaRPr lang="ru-RU" b="1" dirty="0"/>
            </a:p>
            <a:p>
              <a:pPr marL="1435100" lvl="0"/>
              <a:endParaRPr lang="ru-RU" sz="1600" b="1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447014" y="983053"/>
              <a:ext cx="933253" cy="933253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1690223" y="1034182"/>
              <a:ext cx="1018856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xmlns:a="http://schemas.openxmlformats.org/drawingml/2006/main"/>
              <a:r>
                <a:rPr xmlns:a="http://schemas.openxmlformats.org/drawingml/2006/main" lang="hr-HR" altLang="ru-RU" sz="2400" b="1" dirty="0" smtClean="0">
                  <a:solidFill>
                    <a:schemeClr val="lt1"/>
                  </a:solidFill>
                </a:rPr>
                <a:t>Zakon o javnim financijama i fiskalnoj odgovornosti br. 181 od 25. srpnja 2014., članak 62. st. 4.</a:t>
              </a:r>
            </a:p>
          </p:txBody>
        </p:sp>
      </p:grpSp>
      <p:sp>
        <p:nvSpPr>
          <p:cNvPr id="15" name="Title 1"/>
          <p:cNvSpPr txBox="1"/>
          <p:nvPr/>
        </p:nvSpPr>
        <p:spPr>
          <a:xfrm>
            <a:off x="148708" y="101451"/>
            <a:ext cx="11846647" cy="729886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 algn="just"/>
            <a:r>
              <a:rPr xmlns:a="http://schemas.openxmlformats.org/drawingml/2006/main" lang="hr-HR" sz="2800" cap="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I. </a:t>
            </a:r>
            <a:r>
              <a:rPr xmlns:a="http://schemas.openxmlformats.org/drawingml/2006/main" lang="hr-HR" sz="2800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Ugovor između MF-a i NBM-a</a:t>
            </a:r>
            <a:r>
              <a:rPr xmlns:a="http://schemas.openxmlformats.org/drawingml/2006/main" dirty="1" smtClean="0" lang="hr-HR"/>
              <a:t> </a:t>
            </a:r>
            <a:endParaRPr xmlns:a="http://schemas.openxmlformats.org/drawingml/2006/main" lang="hr-HR" sz="2800" b="1" i="0" u="none" strike="noStrike" cap="all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7814056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73669" y="5841271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o-RO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/>
          <p:nvPr/>
        </p:nvSpPr>
        <p:spPr>
          <a:xfrm>
            <a:off x="142958" y="74548"/>
            <a:ext cx="11837120" cy="640237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 algn="just"/>
            <a:r>
              <a:rPr xmlns:a="http://schemas.openxmlformats.org/drawingml/2006/main" lang="hr-HR" sz="28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II.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800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NBM-ovi propisi o preuzimanju depozita iz MF-a</a:t>
            </a:r>
            <a:endParaRPr xmlns:a="http://schemas.openxmlformats.org/drawingml/2006/main" lang="hr-HR" sz="2800" b="1" i="0" u="none" strike="noStrike" cap="all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958" y="2521977"/>
            <a:ext cx="118371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xmlns:a="http://schemas.openxmlformats.org/drawingml/2006/main" marL="354013" indent="-354013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Depoziti se polažu na temelju standardnih ugovora i ponuda za depozite koje MF šalje NBM-u. </a:t>
            </a:r>
            <a:endParaRPr xmlns:a="http://schemas.openxmlformats.org/drawingml/2006/main" lang="hr-HR" dirty="0"/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endParaRPr xmlns:a="http://schemas.openxmlformats.org/drawingml/2006/main" lang="hr-HR" dirty="0"/>
          </a:p>
          <a:p>
            <a:pPr xmlns:a="http://schemas.openxmlformats.org/drawingml/2006/main" marL="717550" indent="-363538">
              <a:buFont typeface="Arial" panose="020B0604020202020204" pitchFamily="34" charset="0"/>
              <a:buChar char="•"/>
            </a:pPr>
            <a:r>
              <a:rPr xmlns:a="http://schemas.openxmlformats.org/drawingml/2006/main" dirty="1" smtClean="0" lang="hr-HR"/>
              <a:t>Stranke sklapaju dva standardna ugovora o depozitu:</a:t>
            </a:r>
            <a:endParaRPr xmlns:a="http://schemas.openxmlformats.org/drawingml/2006/main" lang="hr-HR" dirty="0"/>
          </a:p>
          <a:p>
            <a:pPr xmlns:a="http://schemas.openxmlformats.org/drawingml/2006/main" marL="1071563" indent="-354013" algn="just">
              <a:buFont typeface="+mj-lt"/>
              <a:buAutoNum type="arabicPeriod"/>
            </a:pPr>
            <a:r>
              <a:rPr xmlns:a="http://schemas.openxmlformats.org/drawingml/2006/main" lang="hr-HR" sz="1400" i="1" dirty="0" smtClean="0"/>
              <a:t>o polaganju depozita u svrhu efikasnog upravljanja javnim financijama – za financijska sredstva koja su </a:t>
            </a:r>
            <a:r>
              <a:rPr xmlns:a="http://schemas.openxmlformats.org/drawingml/2006/main" lang="hr-HR" sz="1400" i="1" dirty="0" smtClean="0" b="1"/>
              <a:t>dostupna u jedinstvenom računu riznice</a:t>
            </a:r>
            <a:r>
              <a:rPr xmlns:a="http://schemas.openxmlformats.org/drawingml/2006/main" lang="hr-HR" sz="1400" i="1" dirty="0" smtClean="0"/>
              <a:t>;</a:t>
            </a:r>
            <a:endParaRPr xmlns:a="http://schemas.openxmlformats.org/drawingml/2006/main" lang="hr-HR" sz="1400" i="1" dirty="0"/>
          </a:p>
          <a:p>
            <a:pPr xmlns:a="http://schemas.openxmlformats.org/drawingml/2006/main" marL="1258888" indent="-363538" algn="just">
              <a:buFont typeface="+mj-lt"/>
              <a:buAutoNum type="arabicPeriod"/>
            </a:pPr>
            <a:r>
              <a:rPr xmlns:a="http://schemas.openxmlformats.org/drawingml/2006/main" lang="hr-HR" sz="1400" i="1" dirty="0" smtClean="0"/>
              <a:t>o polaganju depozita u svrhu stvaranja zaštitnog sloja likvidnosti kako bi se smanjio rizik od obnavljanja javnih dugova ili omogućivanja provedbe monetarne politike – za </a:t>
            </a:r>
            <a:r>
              <a:rPr xmlns:a="http://schemas.openxmlformats.org/drawingml/2006/main" lang="hr-HR" sz="1400" i="1" dirty="0" smtClean="0" b="1"/>
              <a:t>financijska sredstva koje je zaradio MF od izdavanja državnih vrijednosnica u tu svrhu</a:t>
            </a:r>
            <a:r>
              <a:rPr xmlns:a="http://schemas.openxmlformats.org/drawingml/2006/main" lang="hr-HR" sz="1400" i="1" dirty="0" smtClean="0"/>
              <a:t>.</a:t>
            </a:r>
            <a:endParaRPr xmlns:a="http://schemas.openxmlformats.org/drawingml/2006/main" lang="hr-HR" sz="1400" b="1" i="1" dirty="0"/>
          </a:p>
          <a:p>
            <a:pPr xmlns:a="http://schemas.openxmlformats.org/drawingml/2006/main" marL="719138" indent="-271463" algn="just">
              <a:buFont typeface="+mj-lt"/>
              <a:buAutoNum type="arabicPeriod"/>
            </a:pPr>
            <a:endParaRPr xmlns:a="http://schemas.openxmlformats.org/drawingml/2006/main" lang="hr-HR" sz="1600" b="1" i="1" dirty="0"/>
          </a:p>
          <a:p>
            <a:pPr xmlns:a="http://schemas.openxmlformats.org/drawingml/2006/main" marL="1435100" indent="-363538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/>
              <a:t>NBM će od MF-a preuzeti oročene depozite na razdoblje od 1 do 24 mjeseca. </a:t>
            </a:r>
            <a:endParaRPr xmlns:a="http://schemas.openxmlformats.org/drawingml/2006/main" lang="hr-HR" sz="1600" dirty="0"/>
          </a:p>
          <a:p>
            <a:pPr xmlns:a="http://schemas.openxmlformats.org/drawingml/2006/main" marL="285750" indent="-285750" algn="just">
              <a:buFont typeface="Arial" panose="020B0604020202020204" pitchFamily="34" charset="0"/>
              <a:buChar char="•"/>
            </a:pPr>
            <a:endParaRPr xmlns:a="http://schemas.openxmlformats.org/drawingml/2006/main" lang="hr-HR" sz="1600" dirty="0"/>
          </a:p>
          <a:p>
            <a:pPr xmlns:a="http://schemas.openxmlformats.org/drawingml/2006/main" marL="1789113" indent="-354013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/>
              <a:t>NBM plaća kamatu ovisno o duljini razdoblja oročenja depozita, pri čemu se primjenjuje prosječna jedinična stopa utvrđena za državne vrijednosnice određenog dospijeća, ponuđene na najnovijoj dražbi. </a:t>
            </a:r>
            <a:endParaRPr xmlns:a="http://schemas.openxmlformats.org/drawingml/2006/main" lang="hr-HR" sz="1600" dirty="0"/>
          </a:p>
          <a:p>
            <a:pPr xmlns:a="http://schemas.openxmlformats.org/drawingml/2006/main" marL="719138" indent="-271463" algn="just">
              <a:buFont typeface="+mj-lt"/>
              <a:buAutoNum type="arabicPeriod"/>
            </a:pPr>
            <a:endParaRPr xmlns:a="http://schemas.openxmlformats.org/drawingml/2006/main" lang="hr-HR" sz="1600" b="1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142958" y="1144322"/>
            <a:ext cx="11837120" cy="1046441"/>
            <a:chOff x="142958" y="1144322"/>
            <a:chExt cx="11837120" cy="1046441"/>
          </a:xfrm>
        </p:grpSpPr>
        <p:grpSp>
          <p:nvGrpSpPr>
            <p:cNvPr id="10" name="Group 9"/>
            <p:cNvGrpSpPr/>
            <p:nvPr/>
          </p:nvGrpSpPr>
          <p:grpSpPr>
            <a:xfrm>
              <a:off x="142958" y="1144322"/>
              <a:ext cx="11837120" cy="1046441"/>
              <a:chOff x="429189" y="881144"/>
              <a:chExt cx="13419718" cy="782553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29189" y="881144"/>
                <a:ext cx="13419718" cy="782553"/>
              </a:xfrm>
              <a:prstGeom prst="rect">
                <a:avLst/>
              </a:prstGeom>
              <a:solidFill>
                <a:schemeClr val="dk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marL="1435100" lvl="0"/>
                <a:endParaRPr lang="ru-RU" sz="1200" b="1" dirty="0"/>
              </a:p>
              <a:p>
                <a:pPr marL="1435100" lvl="0"/>
                <a:endParaRPr lang="ru-RU" sz="1200" b="1" dirty="0"/>
              </a:p>
              <a:p>
                <a:pPr marL="1435100" lvl="0"/>
                <a:endParaRPr lang="ru-RU" sz="1200" b="1" dirty="0"/>
              </a:p>
              <a:p>
                <a:pPr marL="1435100" lvl="0"/>
                <a:endParaRPr lang="ru-RU" sz="1200" b="1" dirty="0"/>
              </a:p>
              <a:p>
                <a:pPr marL="1435100" lvl="0"/>
                <a:endParaRPr lang="ru-RU" sz="1400" b="1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39401" y="962519"/>
                <a:ext cx="10188567" cy="621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xmlns:a="http://schemas.openxmlformats.org/drawingml/2006/main"/>
                <a:r>
                  <a:rPr xmlns:a="http://schemas.openxmlformats.org/drawingml/2006/main" lang="hr-HR" altLang="ru-RU" sz="2400" b="1" dirty="0" smtClean="0">
                    <a:solidFill>
                      <a:schemeClr val="lt1"/>
                    </a:solidFill>
                  </a:rPr>
                  <a:t>Propisi, postupci i uvjeti za preuzimanje i otplaćivanje oročenih depozita u nacionalnoj valuti</a:t>
                </a:r>
                <a:endParaRPr xmlns:a="http://schemas.openxmlformats.org/drawingml/2006/main" lang="hr-HR" altLang="ru-RU" sz="2400" b="1" dirty="0">
                  <a:solidFill>
                    <a:schemeClr val="lt1"/>
                  </a:solidFill>
                </a:endParaRPr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534674" y="1304995"/>
              <a:ext cx="725093" cy="7250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8260982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" name="Title 1"/>
          <p:cNvSpPr txBox="1"/>
          <p:nvPr/>
        </p:nvSpPr>
        <p:spPr>
          <a:xfrm>
            <a:off x="190402" y="150744"/>
            <a:ext cx="11834433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 algn="just"/>
            <a:r>
              <a:rPr xmlns:a="http://schemas.openxmlformats.org/drawingml/2006/main" lang="hr-HR" sz="26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III.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600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Memorandum o razumijevanju u pogledu suradnje između MF-a i NBM-a</a:t>
            </a:r>
            <a:endParaRPr xmlns:a="http://schemas.openxmlformats.org/drawingml/2006/main" lang="hr-HR" sz="2600" cap="all" dirty="0" smtClean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475" y="1088616"/>
            <a:ext cx="11761359" cy="461665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2400" b="1" dirty="0" smtClean="0">
                <a:solidFill>
                  <a:schemeClr val="lt1"/>
                </a:solidFill>
              </a:rPr>
              <a:t>Glavna područja zajedničkog interesa: </a:t>
            </a:r>
            <a:endParaRPr xmlns:a="http://schemas.openxmlformats.org/drawingml/2006/main" lang="hr-HR" sz="2400" b="1" dirty="0">
              <a:solidFill>
                <a:schemeClr val="lt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05842" y="1781175"/>
            <a:ext cx="10539820" cy="4629150"/>
            <a:chOff x="402042" y="1278958"/>
            <a:chExt cx="11096277" cy="4724800"/>
          </a:xfrm>
        </p:grpSpPr>
        <p:sp>
          <p:nvSpPr>
            <p:cNvPr id="7" name="Rectangle 6"/>
            <p:cNvSpPr/>
            <p:nvPr/>
          </p:nvSpPr>
          <p:spPr>
            <a:xfrm>
              <a:off x="3225482" y="5062116"/>
              <a:ext cx="4805334" cy="7445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xmlns:a="http://schemas.openxmlformats.org/drawingml/2006/main" algn="just">
                <a:lnSpc>
                  <a:spcPct val="115000"/>
                </a:lnSpc>
                <a:spcAft>
                  <a:spcPts val="0"/>
                </a:spcAft>
              </a:pPr>
              <a:r>
                <a:rPr xmlns:a="http://schemas.openxmlformats.org/drawingml/2006/main" dirty="1" smtClean="0" lang="hr-HR"/>
                <a:t>Projekcije likvidnosti bankovnog sustava i jedinstvenog računa riznice (JRR-a)</a:t>
              </a:r>
              <a:endParaRPr xmlns:a="http://schemas.openxmlformats.org/drawingml/2006/main" lang="hr-HR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366142" y="4211052"/>
              <a:ext cx="1746984" cy="1792706"/>
              <a:chOff x="2962177" y="4211052"/>
              <a:chExt cx="1746984" cy="1792706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2962177" y="4211052"/>
                <a:ext cx="1645920" cy="1645920"/>
                <a:chOff x="2959771" y="4199021"/>
                <a:chExt cx="1645920" cy="164592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2959771" y="4199021"/>
                  <a:ext cx="1645920" cy="1645920"/>
                </a:xfrm>
                <a:prstGeom prst="ellipse">
                  <a:avLst/>
                </a:prstGeom>
                <a:solidFill>
                  <a:schemeClr val="dk1">
                    <a:alpha val="5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3188371" y="4427621"/>
                  <a:ext cx="1188720" cy="1188720"/>
                </a:xfrm>
                <a:prstGeom prst="ellipse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3886201" y="5185611"/>
                <a:ext cx="822960" cy="818147"/>
                <a:chOff x="3886201" y="5185611"/>
                <a:chExt cx="822960" cy="818147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3886201" y="5185611"/>
                  <a:ext cx="822960" cy="818147"/>
                  <a:chOff x="3874169" y="5173579"/>
                  <a:chExt cx="822960" cy="818147"/>
                </a:xfrm>
              </p:grpSpPr>
              <p:sp>
                <p:nvSpPr>
                  <p:cNvPr id="47" name="Oval 46"/>
                  <p:cNvSpPr/>
                  <p:nvPr/>
                </p:nvSpPr>
                <p:spPr>
                  <a:xfrm>
                    <a:off x="3874169" y="5173579"/>
                    <a:ext cx="822960" cy="818147"/>
                  </a:xfrm>
                  <a:prstGeom prst="ellipse">
                    <a:avLst/>
                  </a:prstGeom>
                  <a:solidFill>
                    <a:srgbClr val="4472C4">
                      <a:alpha val="53000"/>
                    </a:srgbClr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4011329" y="5308332"/>
                    <a:ext cx="548640" cy="548640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pc="-15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6" name="Rectangle 45"/>
                <p:cNvSpPr/>
                <p:nvPr/>
              </p:nvSpPr>
              <p:spPr>
                <a:xfrm>
                  <a:off x="4059024" y="5394968"/>
                  <a:ext cx="477314" cy="3994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xmlns:a="http://schemas.openxmlformats.org/drawingml/2006/main"/>
                  <a:r>
                    <a:rPr xmlns:a="http://schemas.openxmlformats.org/drawingml/2006/main" lang="hr-HR" sz="2000" b="1" kern="0" spc="-150" dirty="0">
                      <a:solidFill>
                        <a:schemeClr val="bg1"/>
                      </a:solidFill>
                      <a:latin typeface="Arial" panose="020B0604020202020204" pitchFamily="34" charset="0"/>
                    </a:rPr>
                    <a:t>01</a:t>
                  </a:r>
                  <a:endParaRPr xmlns:a="http://schemas.openxmlformats.org/drawingml/2006/main" lang="hr-HR" sz="2000" b="1" spc="-15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3835963" y="2764856"/>
              <a:ext cx="1828800" cy="1780674"/>
              <a:chOff x="4403561" y="2764856"/>
              <a:chExt cx="1828800" cy="1780674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4586441" y="2899610"/>
                <a:ext cx="1645920" cy="1645920"/>
                <a:chOff x="4586441" y="2899610"/>
                <a:chExt cx="1645920" cy="164592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4586441" y="2899610"/>
                  <a:ext cx="1645920" cy="1645920"/>
                </a:xfrm>
                <a:prstGeom prst="ellipse">
                  <a:avLst/>
                </a:prstGeom>
                <a:solidFill>
                  <a:schemeClr val="dk1">
                    <a:alpha val="5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4815041" y="3128210"/>
                  <a:ext cx="1188720" cy="118872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4403561" y="2764856"/>
                <a:ext cx="822960" cy="818147"/>
                <a:chOff x="4403561" y="2764856"/>
                <a:chExt cx="822960" cy="818147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4403561" y="2764856"/>
                  <a:ext cx="822960" cy="818147"/>
                  <a:chOff x="3874169" y="5173579"/>
                  <a:chExt cx="822960" cy="818147"/>
                </a:xfrm>
              </p:grpSpPr>
              <p:sp>
                <p:nvSpPr>
                  <p:cNvPr id="39" name="Oval 38"/>
                  <p:cNvSpPr/>
                  <p:nvPr/>
                </p:nvSpPr>
                <p:spPr>
                  <a:xfrm>
                    <a:off x="3874169" y="5173579"/>
                    <a:ext cx="822960" cy="818147"/>
                  </a:xfrm>
                  <a:prstGeom prst="ellipse">
                    <a:avLst/>
                  </a:prstGeom>
                  <a:solidFill>
                    <a:srgbClr val="FFC000">
                      <a:alpha val="57000"/>
                    </a:srgbClr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4011329" y="5308332"/>
                    <a:ext cx="548640" cy="548640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8" name="Rectangle 37"/>
                <p:cNvSpPr/>
                <p:nvPr/>
              </p:nvSpPr>
              <p:spPr>
                <a:xfrm>
                  <a:off x="4576384" y="2974213"/>
                  <a:ext cx="477314" cy="3994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xmlns:a="http://schemas.openxmlformats.org/drawingml/2006/main"/>
                  <a:r>
                    <a:rPr xmlns:a="http://schemas.openxmlformats.org/drawingml/2006/main" lang="hr-HR" sz="2000" b="1" kern="0" spc="-150" dirty="0">
                      <a:solidFill>
                        <a:schemeClr val="bg1"/>
                      </a:solidFill>
                      <a:latin typeface="Arial" panose="020B0604020202020204" pitchFamily="34" charset="0"/>
                    </a:rPr>
                    <a:t>02</a:t>
                  </a:r>
                  <a:endParaRPr xmlns:a="http://schemas.openxmlformats.org/drawingml/2006/main" lang="hr-HR" sz="2000" b="1" spc="-15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6872888" y="2899609"/>
              <a:ext cx="1760220" cy="1826392"/>
              <a:chOff x="6631811" y="2899609"/>
              <a:chExt cx="1760220" cy="182639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6631811" y="2899609"/>
                <a:ext cx="1645920" cy="1645920"/>
                <a:chOff x="6631811" y="2899609"/>
                <a:chExt cx="1645920" cy="1645920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631811" y="2899609"/>
                  <a:ext cx="1645920" cy="1645920"/>
                </a:xfrm>
                <a:prstGeom prst="ellipse">
                  <a:avLst/>
                </a:prstGeom>
                <a:solidFill>
                  <a:schemeClr val="dk1">
                    <a:alpha val="5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6860411" y="3128209"/>
                  <a:ext cx="1188720" cy="1188720"/>
                </a:xfrm>
                <a:prstGeom prst="ellipse">
                  <a:avLst/>
                </a:prstGeom>
                <a:solidFill>
                  <a:srgbClr val="27D7B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7569071" y="3907854"/>
                <a:ext cx="822960" cy="818147"/>
                <a:chOff x="7569071" y="3907854"/>
                <a:chExt cx="822960" cy="818147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7569071" y="3907854"/>
                  <a:ext cx="822960" cy="818147"/>
                  <a:chOff x="3874169" y="5173579"/>
                  <a:chExt cx="822960" cy="818147"/>
                </a:xfrm>
              </p:grpSpPr>
              <p:sp>
                <p:nvSpPr>
                  <p:cNvPr id="31" name="Oval 30"/>
                  <p:cNvSpPr/>
                  <p:nvPr/>
                </p:nvSpPr>
                <p:spPr>
                  <a:xfrm>
                    <a:off x="3874169" y="5173579"/>
                    <a:ext cx="822960" cy="818147"/>
                  </a:xfrm>
                  <a:prstGeom prst="ellipse">
                    <a:avLst/>
                  </a:prstGeom>
                  <a:solidFill>
                    <a:srgbClr val="27D7B5">
                      <a:alpha val="45000"/>
                    </a:srgbClr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4011329" y="5308332"/>
                    <a:ext cx="548640" cy="548640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0" name="Rectangle 29"/>
                <p:cNvSpPr/>
                <p:nvPr/>
              </p:nvSpPr>
              <p:spPr>
                <a:xfrm>
                  <a:off x="7723931" y="4112390"/>
                  <a:ext cx="513240" cy="4090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xmlns:a="http://schemas.openxmlformats.org/drawingml/2006/main"/>
                  <a:r>
                    <a:rPr xmlns:a="http://schemas.openxmlformats.org/drawingml/2006/main" lang="hr-HR" sz="2000" b="1" kern="0" spc="-150" dirty="0">
                      <a:solidFill>
                        <a:schemeClr val="bg1"/>
                      </a:solidFill>
                      <a:latin typeface="Arial" panose="020B0604020202020204" pitchFamily="34" charset="0"/>
                    </a:rPr>
                    <a:t>03</a:t>
                  </a:r>
                  <a:endParaRPr xmlns:a="http://schemas.openxmlformats.org/drawingml/2006/main" lang="hr-HR" sz="2000" b="1" spc="-15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9273284" y="1357160"/>
              <a:ext cx="1791501" cy="1742171"/>
              <a:chOff x="8109290" y="1357160"/>
              <a:chExt cx="1791501" cy="174217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8254871" y="1453411"/>
                <a:ext cx="1645920" cy="1645920"/>
                <a:chOff x="8254871" y="1453411"/>
                <a:chExt cx="1645920" cy="1645920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8254871" y="1453411"/>
                  <a:ext cx="1645920" cy="1645920"/>
                </a:xfrm>
                <a:prstGeom prst="ellipse">
                  <a:avLst/>
                </a:prstGeom>
                <a:solidFill>
                  <a:schemeClr val="dk1">
                    <a:alpha val="5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8483471" y="1682011"/>
                  <a:ext cx="1188720" cy="118872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8109290" y="1357160"/>
                <a:ext cx="822960" cy="818147"/>
                <a:chOff x="8109290" y="1357160"/>
                <a:chExt cx="822960" cy="818147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8109290" y="1357160"/>
                  <a:ext cx="822960" cy="818147"/>
                  <a:chOff x="3874169" y="5173579"/>
                  <a:chExt cx="822960" cy="818147"/>
                </a:xfrm>
              </p:grpSpPr>
              <p:sp>
                <p:nvSpPr>
                  <p:cNvPr id="23" name="Oval 22"/>
                  <p:cNvSpPr/>
                  <p:nvPr/>
                </p:nvSpPr>
                <p:spPr>
                  <a:xfrm>
                    <a:off x="3874169" y="5173579"/>
                    <a:ext cx="822960" cy="818147"/>
                  </a:xfrm>
                  <a:prstGeom prst="ellipse">
                    <a:avLst/>
                  </a:prstGeom>
                  <a:solidFill>
                    <a:srgbClr val="00B0F0">
                      <a:alpha val="59000"/>
                    </a:srgbClr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4011329" y="5308332"/>
                    <a:ext cx="548640" cy="548640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22" name="Rectangle 21"/>
                <p:cNvSpPr/>
                <p:nvPr/>
              </p:nvSpPr>
              <p:spPr>
                <a:xfrm>
                  <a:off x="8282113" y="1566517"/>
                  <a:ext cx="477314" cy="3994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xmlns:a="http://schemas.openxmlformats.org/drawingml/2006/main"/>
                  <a:r>
                    <a:rPr xmlns:a="http://schemas.openxmlformats.org/drawingml/2006/main" lang="hr-HR" sz="2000" b="1" kern="0" spc="-150" dirty="0">
                      <a:solidFill>
                        <a:schemeClr val="bg1"/>
                      </a:solidFill>
                      <a:latin typeface="Arial" panose="020B0604020202020204" pitchFamily="34" charset="0"/>
                    </a:rPr>
                    <a:t>04</a:t>
                  </a:r>
                  <a:endParaRPr xmlns:a="http://schemas.openxmlformats.org/drawingml/2006/main" lang="hr-HR" sz="2000" b="1" spc="-15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2" name="Rectangle 11"/>
            <p:cNvSpPr/>
            <p:nvPr/>
          </p:nvSpPr>
          <p:spPr>
            <a:xfrm>
              <a:off x="402042" y="2724534"/>
              <a:ext cx="3516370" cy="6596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xmlns:a="http://schemas.openxmlformats.org/drawingml/2006/main"/>
              <a:r>
                <a:rPr xmlns:a="http://schemas.openxmlformats.org/drawingml/2006/main" dirty="1" smtClean="0" lang="hr-HR"/>
                <a:t>Kalendar izdavanja (raspored) državnih vrijednosnica</a:t>
              </a:r>
              <a:endParaRPr xmlns:a="http://schemas.openxmlformats.org/drawingml/2006/main" lang="hr-HR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747408" y="3915521"/>
              <a:ext cx="2750911" cy="10696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xmlns:a="http://schemas.openxmlformats.org/drawingml/2006/main">
                <a:lnSpc>
                  <a:spcPct val="115000"/>
                </a:lnSpc>
                <a:spcAft>
                  <a:spcPts val="0"/>
                </a:spcAft>
              </a:pPr>
              <a:r>
                <a:rPr xmlns:a="http://schemas.openxmlformats.org/drawingml/2006/main" dirty="1" smtClean="0" lang="hr-HR"/>
                <a:t>Uvjeti za polaganje državnih depozita u NBM</a:t>
              </a:r>
              <a:endParaRPr xmlns:a="http://schemas.openxmlformats.org/drawingml/2006/main" lang="hr-HR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40304" y="1278958"/>
              <a:ext cx="6172419" cy="3769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xmlns:a="http://schemas.openxmlformats.org/drawingml/2006/main" algn="r"/>
              <a:r>
                <a:rPr xmlns:a="http://schemas.openxmlformats.org/drawingml/2006/main" dirty="1" smtClean="0" lang="hr-HR"/>
                <a:t>Saldo državnih vrijednosnica u portfelju NBM-a </a:t>
              </a:r>
              <a:endParaRPr xmlns:a="http://schemas.openxmlformats.org/drawingml/2006/main" lang="hr-HR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7341184" y="3350205"/>
              <a:ext cx="710146" cy="710146"/>
            </a:xfrm>
            <a:prstGeom prst="rect">
              <a:avLst/>
            </a:prstGeom>
            <a:noFill/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flipH="1">
              <a:off x="9895590" y="1965949"/>
              <a:ext cx="711126" cy="711126"/>
            </a:xfrm>
            <a:prstGeom prst="rect">
              <a:avLst/>
            </a:prstGeom>
          </p:spPr>
        </p:pic>
        <p:sp>
          <p:nvSpPr>
            <p:cNvPr id="18" name="Freeform 17"/>
            <p:cNvSpPr>
              <a:spLocks noEditPoints="1"/>
            </p:cNvSpPr>
            <p:nvPr/>
          </p:nvSpPr>
          <p:spPr>
            <a:xfrm>
              <a:off x="4521763" y="3332309"/>
              <a:ext cx="718386" cy="770895"/>
            </a:xfrm>
            <a:custGeom>
              <a:avLst/>
              <a:gdLst>
                <a:gd name="T0" fmla="*/ 2959 w 3962"/>
                <a:gd name="T1" fmla="*/ 2546 h 3963"/>
                <a:gd name="T2" fmla="*/ 3397 w 3962"/>
                <a:gd name="T3" fmla="*/ 2984 h 3963"/>
                <a:gd name="T4" fmla="*/ 3464 w 3962"/>
                <a:gd name="T5" fmla="*/ 3124 h 3963"/>
                <a:gd name="T6" fmla="*/ 3343 w 3962"/>
                <a:gd name="T7" fmla="*/ 3219 h 3963"/>
                <a:gd name="T8" fmla="*/ 2736 w 3962"/>
                <a:gd name="T9" fmla="*/ 3150 h 3963"/>
                <a:gd name="T10" fmla="*/ 2752 w 3962"/>
                <a:gd name="T11" fmla="*/ 2523 h 3963"/>
                <a:gd name="T12" fmla="*/ 2896 w 3962"/>
                <a:gd name="T13" fmla="*/ 2232 h 3963"/>
                <a:gd name="T14" fmla="*/ 2500 w 3962"/>
                <a:gd name="T15" fmla="*/ 2399 h 3963"/>
                <a:gd name="T16" fmla="*/ 2262 w 3962"/>
                <a:gd name="T17" fmla="*/ 2752 h 3963"/>
                <a:gd name="T18" fmla="*/ 2262 w 3962"/>
                <a:gd name="T19" fmla="*/ 3193 h 3963"/>
                <a:gd name="T20" fmla="*/ 2500 w 3962"/>
                <a:gd name="T21" fmla="*/ 3544 h 3963"/>
                <a:gd name="T22" fmla="*/ 2896 w 3962"/>
                <a:gd name="T23" fmla="*/ 3711 h 3963"/>
                <a:gd name="T24" fmla="*/ 3325 w 3962"/>
                <a:gd name="T25" fmla="*/ 3625 h 3963"/>
                <a:gd name="T26" fmla="*/ 3625 w 3962"/>
                <a:gd name="T27" fmla="*/ 3325 h 3963"/>
                <a:gd name="T28" fmla="*/ 3711 w 3962"/>
                <a:gd name="T29" fmla="*/ 2896 h 3963"/>
                <a:gd name="T30" fmla="*/ 3544 w 3962"/>
                <a:gd name="T31" fmla="*/ 2500 h 3963"/>
                <a:gd name="T32" fmla="*/ 3193 w 3962"/>
                <a:gd name="T33" fmla="*/ 2262 h 3963"/>
                <a:gd name="T34" fmla="*/ 1734 w 3962"/>
                <a:gd name="T35" fmla="*/ 2724 h 3963"/>
                <a:gd name="T36" fmla="*/ 495 w 3962"/>
                <a:gd name="T37" fmla="*/ 2724 h 3963"/>
                <a:gd name="T38" fmla="*/ 3300 w 3962"/>
                <a:gd name="T39" fmla="*/ 2037 h 3963"/>
                <a:gd name="T40" fmla="*/ 3700 w 3962"/>
                <a:gd name="T41" fmla="*/ 2300 h 3963"/>
                <a:gd name="T42" fmla="*/ 3930 w 3962"/>
                <a:gd name="T43" fmla="*/ 2722 h 3963"/>
                <a:gd name="T44" fmla="*/ 3930 w 3962"/>
                <a:gd name="T45" fmla="*/ 3222 h 3963"/>
                <a:gd name="T46" fmla="*/ 3700 w 3962"/>
                <a:gd name="T47" fmla="*/ 3643 h 3963"/>
                <a:gd name="T48" fmla="*/ 3300 w 3962"/>
                <a:gd name="T49" fmla="*/ 3907 h 3963"/>
                <a:gd name="T50" fmla="*/ 2802 w 3962"/>
                <a:gd name="T51" fmla="*/ 3948 h 3963"/>
                <a:gd name="T52" fmla="*/ 2361 w 3962"/>
                <a:gd name="T53" fmla="*/ 3752 h 3963"/>
                <a:gd name="T54" fmla="*/ 2067 w 3962"/>
                <a:gd name="T55" fmla="*/ 3376 h 3963"/>
                <a:gd name="T56" fmla="*/ 1984 w 3962"/>
                <a:gd name="T57" fmla="*/ 2887 h 3963"/>
                <a:gd name="T58" fmla="*/ 2144 w 3962"/>
                <a:gd name="T59" fmla="*/ 2426 h 3963"/>
                <a:gd name="T60" fmla="*/ 2495 w 3962"/>
                <a:gd name="T61" fmla="*/ 2103 h 3963"/>
                <a:gd name="T62" fmla="*/ 2972 w 3962"/>
                <a:gd name="T63" fmla="*/ 1982 h 3963"/>
                <a:gd name="T64" fmla="*/ 1238 w 3962"/>
                <a:gd name="T65" fmla="*/ 1486 h 3963"/>
                <a:gd name="T66" fmla="*/ 990 w 3962"/>
                <a:gd name="T67" fmla="*/ 1486 h 3963"/>
                <a:gd name="T68" fmla="*/ 371 w 3962"/>
                <a:gd name="T69" fmla="*/ 619 h 3963"/>
                <a:gd name="T70" fmla="*/ 473 w 3962"/>
                <a:gd name="T71" fmla="*/ 819 h 3963"/>
                <a:gd name="T72" fmla="*/ 697 w 3962"/>
                <a:gd name="T73" fmla="*/ 854 h 3963"/>
                <a:gd name="T74" fmla="*/ 854 w 3962"/>
                <a:gd name="T75" fmla="*/ 697 h 3963"/>
                <a:gd name="T76" fmla="*/ 2355 w 3962"/>
                <a:gd name="T77" fmla="*/ 659 h 3963"/>
                <a:gd name="T78" fmla="*/ 2487 w 3962"/>
                <a:gd name="T79" fmla="*/ 839 h 3963"/>
                <a:gd name="T80" fmla="*/ 2714 w 3962"/>
                <a:gd name="T81" fmla="*/ 839 h 3963"/>
                <a:gd name="T82" fmla="*/ 2844 w 3962"/>
                <a:gd name="T83" fmla="*/ 659 h 3963"/>
                <a:gd name="T84" fmla="*/ 3074 w 3962"/>
                <a:gd name="T85" fmla="*/ 526 h 3963"/>
                <a:gd name="T86" fmla="*/ 3215 w 3962"/>
                <a:gd name="T87" fmla="*/ 724 h 3963"/>
                <a:gd name="T88" fmla="*/ 248 w 3962"/>
                <a:gd name="T89" fmla="*/ 2947 h 3963"/>
                <a:gd name="T90" fmla="*/ 268 w 3962"/>
                <a:gd name="T91" fmla="*/ 3219 h 3963"/>
                <a:gd name="T92" fmla="*/ 52 w 3962"/>
                <a:gd name="T93" fmla="*/ 3108 h 3963"/>
                <a:gd name="T94" fmla="*/ 3 w 3962"/>
                <a:gd name="T95" fmla="*/ 724 h 3963"/>
                <a:gd name="T96" fmla="*/ 144 w 3962"/>
                <a:gd name="T97" fmla="*/ 526 h 3963"/>
                <a:gd name="T98" fmla="*/ 2654 w 3962"/>
                <a:gd name="T99" fmla="*/ 13 h 3963"/>
                <a:gd name="T100" fmla="*/ 2724 w 3962"/>
                <a:gd name="T101" fmla="*/ 619 h 3963"/>
                <a:gd name="T102" fmla="*/ 2629 w 3962"/>
                <a:gd name="T103" fmla="*/ 739 h 3963"/>
                <a:gd name="T104" fmla="*/ 2489 w 3962"/>
                <a:gd name="T105" fmla="*/ 673 h 3963"/>
                <a:gd name="T106" fmla="*/ 2503 w 3962"/>
                <a:gd name="T107" fmla="*/ 47 h 3963"/>
                <a:gd name="T108" fmla="*/ 647 w 3962"/>
                <a:gd name="T109" fmla="*/ 3 h 3963"/>
                <a:gd name="T110" fmla="*/ 743 w 3962"/>
                <a:gd name="T111" fmla="*/ 124 h 3963"/>
                <a:gd name="T112" fmla="*/ 673 w 3962"/>
                <a:gd name="T113" fmla="*/ 730 h 3963"/>
                <a:gd name="T114" fmla="*/ 523 w 3962"/>
                <a:gd name="T115" fmla="*/ 696 h 3963"/>
                <a:gd name="T116" fmla="*/ 508 w 3962"/>
                <a:gd name="T117" fmla="*/ 69 h 3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62" h="3963">
                  <a:moveTo>
                    <a:pt x="2848" y="2477"/>
                  </a:moveTo>
                  <a:lnTo>
                    <a:pt x="2876" y="2479"/>
                  </a:lnTo>
                  <a:lnTo>
                    <a:pt x="2902" y="2489"/>
                  </a:lnTo>
                  <a:lnTo>
                    <a:pt x="2925" y="2503"/>
                  </a:lnTo>
                  <a:lnTo>
                    <a:pt x="2944" y="2523"/>
                  </a:lnTo>
                  <a:lnTo>
                    <a:pt x="2959" y="2546"/>
                  </a:lnTo>
                  <a:lnTo>
                    <a:pt x="2968" y="2572"/>
                  </a:lnTo>
                  <a:lnTo>
                    <a:pt x="2972" y="2600"/>
                  </a:lnTo>
                  <a:lnTo>
                    <a:pt x="2972" y="2972"/>
                  </a:lnTo>
                  <a:lnTo>
                    <a:pt x="3343" y="2972"/>
                  </a:lnTo>
                  <a:lnTo>
                    <a:pt x="3371" y="2975"/>
                  </a:lnTo>
                  <a:lnTo>
                    <a:pt x="3397" y="2984"/>
                  </a:lnTo>
                  <a:lnTo>
                    <a:pt x="3420" y="2999"/>
                  </a:lnTo>
                  <a:lnTo>
                    <a:pt x="3440" y="3018"/>
                  </a:lnTo>
                  <a:lnTo>
                    <a:pt x="3454" y="3041"/>
                  </a:lnTo>
                  <a:lnTo>
                    <a:pt x="3464" y="3067"/>
                  </a:lnTo>
                  <a:lnTo>
                    <a:pt x="3467" y="3096"/>
                  </a:lnTo>
                  <a:lnTo>
                    <a:pt x="3464" y="3124"/>
                  </a:lnTo>
                  <a:lnTo>
                    <a:pt x="3454" y="3150"/>
                  </a:lnTo>
                  <a:lnTo>
                    <a:pt x="3440" y="3173"/>
                  </a:lnTo>
                  <a:lnTo>
                    <a:pt x="3420" y="3193"/>
                  </a:lnTo>
                  <a:lnTo>
                    <a:pt x="3397" y="3207"/>
                  </a:lnTo>
                  <a:lnTo>
                    <a:pt x="3371" y="3217"/>
                  </a:lnTo>
                  <a:lnTo>
                    <a:pt x="3343" y="3219"/>
                  </a:lnTo>
                  <a:lnTo>
                    <a:pt x="2848" y="3219"/>
                  </a:lnTo>
                  <a:lnTo>
                    <a:pt x="2819" y="3217"/>
                  </a:lnTo>
                  <a:lnTo>
                    <a:pt x="2794" y="3207"/>
                  </a:lnTo>
                  <a:lnTo>
                    <a:pt x="2771" y="3193"/>
                  </a:lnTo>
                  <a:lnTo>
                    <a:pt x="2752" y="3173"/>
                  </a:lnTo>
                  <a:lnTo>
                    <a:pt x="2736" y="3150"/>
                  </a:lnTo>
                  <a:lnTo>
                    <a:pt x="2727" y="3124"/>
                  </a:lnTo>
                  <a:lnTo>
                    <a:pt x="2724" y="3096"/>
                  </a:lnTo>
                  <a:lnTo>
                    <a:pt x="2724" y="2600"/>
                  </a:lnTo>
                  <a:lnTo>
                    <a:pt x="2727" y="2572"/>
                  </a:lnTo>
                  <a:lnTo>
                    <a:pt x="2736" y="2546"/>
                  </a:lnTo>
                  <a:lnTo>
                    <a:pt x="2752" y="2523"/>
                  </a:lnTo>
                  <a:lnTo>
                    <a:pt x="2771" y="2503"/>
                  </a:lnTo>
                  <a:lnTo>
                    <a:pt x="2794" y="2489"/>
                  </a:lnTo>
                  <a:lnTo>
                    <a:pt x="2819" y="2479"/>
                  </a:lnTo>
                  <a:lnTo>
                    <a:pt x="2848" y="2477"/>
                  </a:lnTo>
                  <a:close/>
                  <a:moveTo>
                    <a:pt x="2972" y="2229"/>
                  </a:moveTo>
                  <a:lnTo>
                    <a:pt x="2896" y="2232"/>
                  </a:lnTo>
                  <a:lnTo>
                    <a:pt x="2821" y="2244"/>
                  </a:lnTo>
                  <a:lnTo>
                    <a:pt x="2750" y="2262"/>
                  </a:lnTo>
                  <a:lnTo>
                    <a:pt x="2683" y="2288"/>
                  </a:lnTo>
                  <a:lnTo>
                    <a:pt x="2618" y="2319"/>
                  </a:lnTo>
                  <a:lnTo>
                    <a:pt x="2556" y="2356"/>
                  </a:lnTo>
                  <a:lnTo>
                    <a:pt x="2500" y="2399"/>
                  </a:lnTo>
                  <a:lnTo>
                    <a:pt x="2447" y="2447"/>
                  </a:lnTo>
                  <a:lnTo>
                    <a:pt x="2399" y="2500"/>
                  </a:lnTo>
                  <a:lnTo>
                    <a:pt x="2355" y="2556"/>
                  </a:lnTo>
                  <a:lnTo>
                    <a:pt x="2318" y="2618"/>
                  </a:lnTo>
                  <a:lnTo>
                    <a:pt x="2287" y="2683"/>
                  </a:lnTo>
                  <a:lnTo>
                    <a:pt x="2262" y="2752"/>
                  </a:lnTo>
                  <a:lnTo>
                    <a:pt x="2243" y="2823"/>
                  </a:lnTo>
                  <a:lnTo>
                    <a:pt x="2232" y="2896"/>
                  </a:lnTo>
                  <a:lnTo>
                    <a:pt x="2229" y="2972"/>
                  </a:lnTo>
                  <a:lnTo>
                    <a:pt x="2232" y="3048"/>
                  </a:lnTo>
                  <a:lnTo>
                    <a:pt x="2243" y="3122"/>
                  </a:lnTo>
                  <a:lnTo>
                    <a:pt x="2262" y="3193"/>
                  </a:lnTo>
                  <a:lnTo>
                    <a:pt x="2287" y="3261"/>
                  </a:lnTo>
                  <a:lnTo>
                    <a:pt x="2318" y="3325"/>
                  </a:lnTo>
                  <a:lnTo>
                    <a:pt x="2355" y="3387"/>
                  </a:lnTo>
                  <a:lnTo>
                    <a:pt x="2399" y="3444"/>
                  </a:lnTo>
                  <a:lnTo>
                    <a:pt x="2447" y="3497"/>
                  </a:lnTo>
                  <a:lnTo>
                    <a:pt x="2500" y="3544"/>
                  </a:lnTo>
                  <a:lnTo>
                    <a:pt x="2556" y="3588"/>
                  </a:lnTo>
                  <a:lnTo>
                    <a:pt x="2618" y="3625"/>
                  </a:lnTo>
                  <a:lnTo>
                    <a:pt x="2683" y="3657"/>
                  </a:lnTo>
                  <a:lnTo>
                    <a:pt x="2750" y="3682"/>
                  </a:lnTo>
                  <a:lnTo>
                    <a:pt x="2821" y="3700"/>
                  </a:lnTo>
                  <a:lnTo>
                    <a:pt x="2896" y="3711"/>
                  </a:lnTo>
                  <a:lnTo>
                    <a:pt x="2972" y="3714"/>
                  </a:lnTo>
                  <a:lnTo>
                    <a:pt x="3048" y="3711"/>
                  </a:lnTo>
                  <a:lnTo>
                    <a:pt x="3121" y="3700"/>
                  </a:lnTo>
                  <a:lnTo>
                    <a:pt x="3193" y="3682"/>
                  </a:lnTo>
                  <a:lnTo>
                    <a:pt x="3260" y="3657"/>
                  </a:lnTo>
                  <a:lnTo>
                    <a:pt x="3325" y="3625"/>
                  </a:lnTo>
                  <a:lnTo>
                    <a:pt x="3386" y="3588"/>
                  </a:lnTo>
                  <a:lnTo>
                    <a:pt x="3444" y="3544"/>
                  </a:lnTo>
                  <a:lnTo>
                    <a:pt x="3496" y="3497"/>
                  </a:lnTo>
                  <a:lnTo>
                    <a:pt x="3544" y="3444"/>
                  </a:lnTo>
                  <a:lnTo>
                    <a:pt x="3588" y="3387"/>
                  </a:lnTo>
                  <a:lnTo>
                    <a:pt x="3625" y="3325"/>
                  </a:lnTo>
                  <a:lnTo>
                    <a:pt x="3656" y="3261"/>
                  </a:lnTo>
                  <a:lnTo>
                    <a:pt x="3680" y="3193"/>
                  </a:lnTo>
                  <a:lnTo>
                    <a:pt x="3700" y="3122"/>
                  </a:lnTo>
                  <a:lnTo>
                    <a:pt x="3711" y="3048"/>
                  </a:lnTo>
                  <a:lnTo>
                    <a:pt x="3714" y="2972"/>
                  </a:lnTo>
                  <a:lnTo>
                    <a:pt x="3711" y="2896"/>
                  </a:lnTo>
                  <a:lnTo>
                    <a:pt x="3700" y="2823"/>
                  </a:lnTo>
                  <a:lnTo>
                    <a:pt x="3680" y="2752"/>
                  </a:lnTo>
                  <a:lnTo>
                    <a:pt x="3656" y="2683"/>
                  </a:lnTo>
                  <a:lnTo>
                    <a:pt x="3625" y="2618"/>
                  </a:lnTo>
                  <a:lnTo>
                    <a:pt x="3588" y="2556"/>
                  </a:lnTo>
                  <a:lnTo>
                    <a:pt x="3544" y="2500"/>
                  </a:lnTo>
                  <a:lnTo>
                    <a:pt x="3496" y="2447"/>
                  </a:lnTo>
                  <a:lnTo>
                    <a:pt x="3444" y="2399"/>
                  </a:lnTo>
                  <a:lnTo>
                    <a:pt x="3386" y="2356"/>
                  </a:lnTo>
                  <a:lnTo>
                    <a:pt x="3325" y="2319"/>
                  </a:lnTo>
                  <a:lnTo>
                    <a:pt x="3260" y="2288"/>
                  </a:lnTo>
                  <a:lnTo>
                    <a:pt x="3193" y="2262"/>
                  </a:lnTo>
                  <a:lnTo>
                    <a:pt x="3121" y="2244"/>
                  </a:lnTo>
                  <a:lnTo>
                    <a:pt x="3048" y="2232"/>
                  </a:lnTo>
                  <a:lnTo>
                    <a:pt x="2972" y="2229"/>
                  </a:lnTo>
                  <a:close/>
                  <a:moveTo>
                    <a:pt x="1238" y="2229"/>
                  </a:moveTo>
                  <a:lnTo>
                    <a:pt x="1734" y="2229"/>
                  </a:lnTo>
                  <a:lnTo>
                    <a:pt x="1734" y="2724"/>
                  </a:lnTo>
                  <a:lnTo>
                    <a:pt x="1238" y="2724"/>
                  </a:lnTo>
                  <a:lnTo>
                    <a:pt x="1238" y="2229"/>
                  </a:lnTo>
                  <a:close/>
                  <a:moveTo>
                    <a:pt x="495" y="2229"/>
                  </a:moveTo>
                  <a:lnTo>
                    <a:pt x="990" y="2229"/>
                  </a:lnTo>
                  <a:lnTo>
                    <a:pt x="990" y="2724"/>
                  </a:lnTo>
                  <a:lnTo>
                    <a:pt x="495" y="2724"/>
                  </a:lnTo>
                  <a:lnTo>
                    <a:pt x="495" y="2229"/>
                  </a:lnTo>
                  <a:close/>
                  <a:moveTo>
                    <a:pt x="2972" y="1982"/>
                  </a:moveTo>
                  <a:lnTo>
                    <a:pt x="3058" y="1985"/>
                  </a:lnTo>
                  <a:lnTo>
                    <a:pt x="3141" y="1996"/>
                  </a:lnTo>
                  <a:lnTo>
                    <a:pt x="3221" y="2013"/>
                  </a:lnTo>
                  <a:lnTo>
                    <a:pt x="3300" y="2037"/>
                  </a:lnTo>
                  <a:lnTo>
                    <a:pt x="3376" y="2067"/>
                  </a:lnTo>
                  <a:lnTo>
                    <a:pt x="3448" y="2103"/>
                  </a:lnTo>
                  <a:lnTo>
                    <a:pt x="3517" y="2144"/>
                  </a:lnTo>
                  <a:lnTo>
                    <a:pt x="3582" y="2191"/>
                  </a:lnTo>
                  <a:lnTo>
                    <a:pt x="3643" y="2243"/>
                  </a:lnTo>
                  <a:lnTo>
                    <a:pt x="3700" y="2300"/>
                  </a:lnTo>
                  <a:lnTo>
                    <a:pt x="3752" y="2361"/>
                  </a:lnTo>
                  <a:lnTo>
                    <a:pt x="3799" y="2426"/>
                  </a:lnTo>
                  <a:lnTo>
                    <a:pt x="3841" y="2495"/>
                  </a:lnTo>
                  <a:lnTo>
                    <a:pt x="3876" y="2567"/>
                  </a:lnTo>
                  <a:lnTo>
                    <a:pt x="3906" y="2643"/>
                  </a:lnTo>
                  <a:lnTo>
                    <a:pt x="3930" y="2722"/>
                  </a:lnTo>
                  <a:lnTo>
                    <a:pt x="3948" y="2803"/>
                  </a:lnTo>
                  <a:lnTo>
                    <a:pt x="3959" y="2887"/>
                  </a:lnTo>
                  <a:lnTo>
                    <a:pt x="3962" y="2972"/>
                  </a:lnTo>
                  <a:lnTo>
                    <a:pt x="3959" y="3058"/>
                  </a:lnTo>
                  <a:lnTo>
                    <a:pt x="3948" y="3141"/>
                  </a:lnTo>
                  <a:lnTo>
                    <a:pt x="3930" y="3222"/>
                  </a:lnTo>
                  <a:lnTo>
                    <a:pt x="3906" y="3300"/>
                  </a:lnTo>
                  <a:lnTo>
                    <a:pt x="3876" y="3376"/>
                  </a:lnTo>
                  <a:lnTo>
                    <a:pt x="3841" y="3448"/>
                  </a:lnTo>
                  <a:lnTo>
                    <a:pt x="3799" y="3518"/>
                  </a:lnTo>
                  <a:lnTo>
                    <a:pt x="3752" y="3583"/>
                  </a:lnTo>
                  <a:lnTo>
                    <a:pt x="3700" y="3643"/>
                  </a:lnTo>
                  <a:lnTo>
                    <a:pt x="3643" y="3700"/>
                  </a:lnTo>
                  <a:lnTo>
                    <a:pt x="3582" y="3752"/>
                  </a:lnTo>
                  <a:lnTo>
                    <a:pt x="3517" y="3799"/>
                  </a:lnTo>
                  <a:lnTo>
                    <a:pt x="3448" y="3841"/>
                  </a:lnTo>
                  <a:lnTo>
                    <a:pt x="3376" y="3877"/>
                  </a:lnTo>
                  <a:lnTo>
                    <a:pt x="3300" y="3907"/>
                  </a:lnTo>
                  <a:lnTo>
                    <a:pt x="3221" y="3931"/>
                  </a:lnTo>
                  <a:lnTo>
                    <a:pt x="3141" y="3948"/>
                  </a:lnTo>
                  <a:lnTo>
                    <a:pt x="3058" y="3959"/>
                  </a:lnTo>
                  <a:lnTo>
                    <a:pt x="2972" y="3963"/>
                  </a:lnTo>
                  <a:lnTo>
                    <a:pt x="2886" y="3959"/>
                  </a:lnTo>
                  <a:lnTo>
                    <a:pt x="2802" y="3948"/>
                  </a:lnTo>
                  <a:lnTo>
                    <a:pt x="2721" y="3931"/>
                  </a:lnTo>
                  <a:lnTo>
                    <a:pt x="2643" y="3907"/>
                  </a:lnTo>
                  <a:lnTo>
                    <a:pt x="2567" y="3877"/>
                  </a:lnTo>
                  <a:lnTo>
                    <a:pt x="2495" y="3841"/>
                  </a:lnTo>
                  <a:lnTo>
                    <a:pt x="2426" y="3799"/>
                  </a:lnTo>
                  <a:lnTo>
                    <a:pt x="2361" y="3752"/>
                  </a:lnTo>
                  <a:lnTo>
                    <a:pt x="2300" y="3700"/>
                  </a:lnTo>
                  <a:lnTo>
                    <a:pt x="2243" y="3643"/>
                  </a:lnTo>
                  <a:lnTo>
                    <a:pt x="2191" y="3583"/>
                  </a:lnTo>
                  <a:lnTo>
                    <a:pt x="2144" y="3518"/>
                  </a:lnTo>
                  <a:lnTo>
                    <a:pt x="2103" y="3448"/>
                  </a:lnTo>
                  <a:lnTo>
                    <a:pt x="2067" y="3376"/>
                  </a:lnTo>
                  <a:lnTo>
                    <a:pt x="2037" y="3300"/>
                  </a:lnTo>
                  <a:lnTo>
                    <a:pt x="2013" y="3222"/>
                  </a:lnTo>
                  <a:lnTo>
                    <a:pt x="1995" y="3141"/>
                  </a:lnTo>
                  <a:lnTo>
                    <a:pt x="1984" y="3058"/>
                  </a:lnTo>
                  <a:lnTo>
                    <a:pt x="1980" y="2972"/>
                  </a:lnTo>
                  <a:lnTo>
                    <a:pt x="1984" y="2887"/>
                  </a:lnTo>
                  <a:lnTo>
                    <a:pt x="1995" y="2803"/>
                  </a:lnTo>
                  <a:lnTo>
                    <a:pt x="2013" y="2722"/>
                  </a:lnTo>
                  <a:lnTo>
                    <a:pt x="2037" y="2643"/>
                  </a:lnTo>
                  <a:lnTo>
                    <a:pt x="2067" y="2567"/>
                  </a:lnTo>
                  <a:lnTo>
                    <a:pt x="2103" y="2495"/>
                  </a:lnTo>
                  <a:lnTo>
                    <a:pt x="2144" y="2426"/>
                  </a:lnTo>
                  <a:lnTo>
                    <a:pt x="2191" y="2361"/>
                  </a:lnTo>
                  <a:lnTo>
                    <a:pt x="2243" y="2300"/>
                  </a:lnTo>
                  <a:lnTo>
                    <a:pt x="2300" y="2243"/>
                  </a:lnTo>
                  <a:lnTo>
                    <a:pt x="2361" y="2191"/>
                  </a:lnTo>
                  <a:lnTo>
                    <a:pt x="2426" y="2144"/>
                  </a:lnTo>
                  <a:lnTo>
                    <a:pt x="2495" y="2103"/>
                  </a:lnTo>
                  <a:lnTo>
                    <a:pt x="2567" y="2067"/>
                  </a:lnTo>
                  <a:lnTo>
                    <a:pt x="2643" y="2037"/>
                  </a:lnTo>
                  <a:lnTo>
                    <a:pt x="2721" y="2013"/>
                  </a:lnTo>
                  <a:lnTo>
                    <a:pt x="2802" y="1996"/>
                  </a:lnTo>
                  <a:lnTo>
                    <a:pt x="2886" y="1985"/>
                  </a:lnTo>
                  <a:lnTo>
                    <a:pt x="2972" y="1982"/>
                  </a:lnTo>
                  <a:close/>
                  <a:moveTo>
                    <a:pt x="1980" y="1486"/>
                  </a:moveTo>
                  <a:lnTo>
                    <a:pt x="2476" y="1486"/>
                  </a:lnTo>
                  <a:lnTo>
                    <a:pt x="2476" y="1982"/>
                  </a:lnTo>
                  <a:lnTo>
                    <a:pt x="1980" y="1982"/>
                  </a:lnTo>
                  <a:lnTo>
                    <a:pt x="1980" y="1486"/>
                  </a:lnTo>
                  <a:close/>
                  <a:moveTo>
                    <a:pt x="1238" y="1486"/>
                  </a:moveTo>
                  <a:lnTo>
                    <a:pt x="1734" y="1486"/>
                  </a:lnTo>
                  <a:lnTo>
                    <a:pt x="1734" y="1982"/>
                  </a:lnTo>
                  <a:lnTo>
                    <a:pt x="1238" y="1982"/>
                  </a:lnTo>
                  <a:lnTo>
                    <a:pt x="1238" y="1486"/>
                  </a:lnTo>
                  <a:close/>
                  <a:moveTo>
                    <a:pt x="495" y="1486"/>
                  </a:moveTo>
                  <a:lnTo>
                    <a:pt x="990" y="1486"/>
                  </a:lnTo>
                  <a:lnTo>
                    <a:pt x="990" y="1982"/>
                  </a:lnTo>
                  <a:lnTo>
                    <a:pt x="495" y="1982"/>
                  </a:lnTo>
                  <a:lnTo>
                    <a:pt x="495" y="1486"/>
                  </a:lnTo>
                  <a:close/>
                  <a:moveTo>
                    <a:pt x="268" y="495"/>
                  </a:moveTo>
                  <a:lnTo>
                    <a:pt x="371" y="495"/>
                  </a:lnTo>
                  <a:lnTo>
                    <a:pt x="371" y="619"/>
                  </a:lnTo>
                  <a:lnTo>
                    <a:pt x="374" y="659"/>
                  </a:lnTo>
                  <a:lnTo>
                    <a:pt x="384" y="697"/>
                  </a:lnTo>
                  <a:lnTo>
                    <a:pt x="399" y="732"/>
                  </a:lnTo>
                  <a:lnTo>
                    <a:pt x="419" y="765"/>
                  </a:lnTo>
                  <a:lnTo>
                    <a:pt x="444" y="794"/>
                  </a:lnTo>
                  <a:lnTo>
                    <a:pt x="473" y="819"/>
                  </a:lnTo>
                  <a:lnTo>
                    <a:pt x="505" y="839"/>
                  </a:lnTo>
                  <a:lnTo>
                    <a:pt x="541" y="854"/>
                  </a:lnTo>
                  <a:lnTo>
                    <a:pt x="579" y="864"/>
                  </a:lnTo>
                  <a:lnTo>
                    <a:pt x="619" y="867"/>
                  </a:lnTo>
                  <a:lnTo>
                    <a:pt x="659" y="864"/>
                  </a:lnTo>
                  <a:lnTo>
                    <a:pt x="697" y="854"/>
                  </a:lnTo>
                  <a:lnTo>
                    <a:pt x="732" y="839"/>
                  </a:lnTo>
                  <a:lnTo>
                    <a:pt x="765" y="819"/>
                  </a:lnTo>
                  <a:lnTo>
                    <a:pt x="794" y="794"/>
                  </a:lnTo>
                  <a:lnTo>
                    <a:pt x="819" y="765"/>
                  </a:lnTo>
                  <a:lnTo>
                    <a:pt x="838" y="732"/>
                  </a:lnTo>
                  <a:lnTo>
                    <a:pt x="854" y="697"/>
                  </a:lnTo>
                  <a:lnTo>
                    <a:pt x="864" y="659"/>
                  </a:lnTo>
                  <a:lnTo>
                    <a:pt x="866" y="619"/>
                  </a:lnTo>
                  <a:lnTo>
                    <a:pt x="866" y="495"/>
                  </a:lnTo>
                  <a:lnTo>
                    <a:pt x="2353" y="495"/>
                  </a:lnTo>
                  <a:lnTo>
                    <a:pt x="2353" y="619"/>
                  </a:lnTo>
                  <a:lnTo>
                    <a:pt x="2355" y="659"/>
                  </a:lnTo>
                  <a:lnTo>
                    <a:pt x="2365" y="697"/>
                  </a:lnTo>
                  <a:lnTo>
                    <a:pt x="2380" y="732"/>
                  </a:lnTo>
                  <a:lnTo>
                    <a:pt x="2400" y="765"/>
                  </a:lnTo>
                  <a:lnTo>
                    <a:pt x="2425" y="794"/>
                  </a:lnTo>
                  <a:lnTo>
                    <a:pt x="2454" y="819"/>
                  </a:lnTo>
                  <a:lnTo>
                    <a:pt x="2487" y="839"/>
                  </a:lnTo>
                  <a:lnTo>
                    <a:pt x="2521" y="854"/>
                  </a:lnTo>
                  <a:lnTo>
                    <a:pt x="2560" y="864"/>
                  </a:lnTo>
                  <a:lnTo>
                    <a:pt x="2600" y="867"/>
                  </a:lnTo>
                  <a:lnTo>
                    <a:pt x="2641" y="864"/>
                  </a:lnTo>
                  <a:lnTo>
                    <a:pt x="2678" y="854"/>
                  </a:lnTo>
                  <a:lnTo>
                    <a:pt x="2714" y="839"/>
                  </a:lnTo>
                  <a:lnTo>
                    <a:pt x="2747" y="819"/>
                  </a:lnTo>
                  <a:lnTo>
                    <a:pt x="2776" y="794"/>
                  </a:lnTo>
                  <a:lnTo>
                    <a:pt x="2800" y="765"/>
                  </a:lnTo>
                  <a:lnTo>
                    <a:pt x="2820" y="732"/>
                  </a:lnTo>
                  <a:lnTo>
                    <a:pt x="2835" y="697"/>
                  </a:lnTo>
                  <a:lnTo>
                    <a:pt x="2844" y="659"/>
                  </a:lnTo>
                  <a:lnTo>
                    <a:pt x="2848" y="619"/>
                  </a:lnTo>
                  <a:lnTo>
                    <a:pt x="2848" y="495"/>
                  </a:lnTo>
                  <a:lnTo>
                    <a:pt x="2952" y="495"/>
                  </a:lnTo>
                  <a:lnTo>
                    <a:pt x="2995" y="498"/>
                  </a:lnTo>
                  <a:lnTo>
                    <a:pt x="3036" y="509"/>
                  </a:lnTo>
                  <a:lnTo>
                    <a:pt x="3074" y="526"/>
                  </a:lnTo>
                  <a:lnTo>
                    <a:pt x="3109" y="548"/>
                  </a:lnTo>
                  <a:lnTo>
                    <a:pt x="3141" y="574"/>
                  </a:lnTo>
                  <a:lnTo>
                    <a:pt x="3167" y="607"/>
                  </a:lnTo>
                  <a:lnTo>
                    <a:pt x="3189" y="642"/>
                  </a:lnTo>
                  <a:lnTo>
                    <a:pt x="3206" y="682"/>
                  </a:lnTo>
                  <a:lnTo>
                    <a:pt x="3215" y="724"/>
                  </a:lnTo>
                  <a:lnTo>
                    <a:pt x="3219" y="767"/>
                  </a:lnTo>
                  <a:lnTo>
                    <a:pt x="3219" y="1733"/>
                  </a:lnTo>
                  <a:lnTo>
                    <a:pt x="2972" y="1733"/>
                  </a:lnTo>
                  <a:lnTo>
                    <a:pt x="2972" y="1238"/>
                  </a:lnTo>
                  <a:lnTo>
                    <a:pt x="248" y="1238"/>
                  </a:lnTo>
                  <a:lnTo>
                    <a:pt x="248" y="2947"/>
                  </a:lnTo>
                  <a:lnTo>
                    <a:pt x="250" y="2959"/>
                  </a:lnTo>
                  <a:lnTo>
                    <a:pt x="258" y="2969"/>
                  </a:lnTo>
                  <a:lnTo>
                    <a:pt x="268" y="2972"/>
                  </a:lnTo>
                  <a:lnTo>
                    <a:pt x="1734" y="2972"/>
                  </a:lnTo>
                  <a:lnTo>
                    <a:pt x="1734" y="3219"/>
                  </a:lnTo>
                  <a:lnTo>
                    <a:pt x="268" y="3219"/>
                  </a:lnTo>
                  <a:lnTo>
                    <a:pt x="225" y="3216"/>
                  </a:lnTo>
                  <a:lnTo>
                    <a:pt x="183" y="3206"/>
                  </a:lnTo>
                  <a:lnTo>
                    <a:pt x="144" y="3189"/>
                  </a:lnTo>
                  <a:lnTo>
                    <a:pt x="109" y="3167"/>
                  </a:lnTo>
                  <a:lnTo>
                    <a:pt x="78" y="3140"/>
                  </a:lnTo>
                  <a:lnTo>
                    <a:pt x="52" y="3108"/>
                  </a:lnTo>
                  <a:lnTo>
                    <a:pt x="30" y="3072"/>
                  </a:lnTo>
                  <a:lnTo>
                    <a:pt x="13" y="3034"/>
                  </a:lnTo>
                  <a:lnTo>
                    <a:pt x="3" y="2991"/>
                  </a:lnTo>
                  <a:lnTo>
                    <a:pt x="0" y="2947"/>
                  </a:lnTo>
                  <a:lnTo>
                    <a:pt x="0" y="767"/>
                  </a:lnTo>
                  <a:lnTo>
                    <a:pt x="3" y="724"/>
                  </a:lnTo>
                  <a:lnTo>
                    <a:pt x="13" y="682"/>
                  </a:lnTo>
                  <a:lnTo>
                    <a:pt x="30" y="642"/>
                  </a:lnTo>
                  <a:lnTo>
                    <a:pt x="52" y="607"/>
                  </a:lnTo>
                  <a:lnTo>
                    <a:pt x="78" y="574"/>
                  </a:lnTo>
                  <a:lnTo>
                    <a:pt x="109" y="548"/>
                  </a:lnTo>
                  <a:lnTo>
                    <a:pt x="144" y="526"/>
                  </a:lnTo>
                  <a:lnTo>
                    <a:pt x="183" y="509"/>
                  </a:lnTo>
                  <a:lnTo>
                    <a:pt x="225" y="498"/>
                  </a:lnTo>
                  <a:lnTo>
                    <a:pt x="268" y="495"/>
                  </a:lnTo>
                  <a:close/>
                  <a:moveTo>
                    <a:pt x="2600" y="0"/>
                  </a:moveTo>
                  <a:lnTo>
                    <a:pt x="2629" y="3"/>
                  </a:lnTo>
                  <a:lnTo>
                    <a:pt x="2654" y="13"/>
                  </a:lnTo>
                  <a:lnTo>
                    <a:pt x="2678" y="27"/>
                  </a:lnTo>
                  <a:lnTo>
                    <a:pt x="2696" y="47"/>
                  </a:lnTo>
                  <a:lnTo>
                    <a:pt x="2712" y="69"/>
                  </a:lnTo>
                  <a:lnTo>
                    <a:pt x="2720" y="95"/>
                  </a:lnTo>
                  <a:lnTo>
                    <a:pt x="2724" y="124"/>
                  </a:lnTo>
                  <a:lnTo>
                    <a:pt x="2724" y="619"/>
                  </a:lnTo>
                  <a:lnTo>
                    <a:pt x="2720" y="648"/>
                  </a:lnTo>
                  <a:lnTo>
                    <a:pt x="2712" y="673"/>
                  </a:lnTo>
                  <a:lnTo>
                    <a:pt x="2696" y="696"/>
                  </a:lnTo>
                  <a:lnTo>
                    <a:pt x="2678" y="715"/>
                  </a:lnTo>
                  <a:lnTo>
                    <a:pt x="2654" y="730"/>
                  </a:lnTo>
                  <a:lnTo>
                    <a:pt x="2629" y="739"/>
                  </a:lnTo>
                  <a:lnTo>
                    <a:pt x="2600" y="743"/>
                  </a:lnTo>
                  <a:lnTo>
                    <a:pt x="2572" y="739"/>
                  </a:lnTo>
                  <a:lnTo>
                    <a:pt x="2546" y="730"/>
                  </a:lnTo>
                  <a:lnTo>
                    <a:pt x="2523" y="715"/>
                  </a:lnTo>
                  <a:lnTo>
                    <a:pt x="2503" y="696"/>
                  </a:lnTo>
                  <a:lnTo>
                    <a:pt x="2489" y="673"/>
                  </a:lnTo>
                  <a:lnTo>
                    <a:pt x="2479" y="648"/>
                  </a:lnTo>
                  <a:lnTo>
                    <a:pt x="2476" y="619"/>
                  </a:lnTo>
                  <a:lnTo>
                    <a:pt x="2476" y="124"/>
                  </a:lnTo>
                  <a:lnTo>
                    <a:pt x="2479" y="95"/>
                  </a:lnTo>
                  <a:lnTo>
                    <a:pt x="2489" y="69"/>
                  </a:lnTo>
                  <a:lnTo>
                    <a:pt x="2503" y="47"/>
                  </a:lnTo>
                  <a:lnTo>
                    <a:pt x="2523" y="27"/>
                  </a:lnTo>
                  <a:lnTo>
                    <a:pt x="2546" y="13"/>
                  </a:lnTo>
                  <a:lnTo>
                    <a:pt x="2572" y="3"/>
                  </a:lnTo>
                  <a:lnTo>
                    <a:pt x="2600" y="0"/>
                  </a:lnTo>
                  <a:close/>
                  <a:moveTo>
                    <a:pt x="619" y="0"/>
                  </a:moveTo>
                  <a:lnTo>
                    <a:pt x="647" y="3"/>
                  </a:lnTo>
                  <a:lnTo>
                    <a:pt x="673" y="13"/>
                  </a:lnTo>
                  <a:lnTo>
                    <a:pt x="696" y="27"/>
                  </a:lnTo>
                  <a:lnTo>
                    <a:pt x="715" y="47"/>
                  </a:lnTo>
                  <a:lnTo>
                    <a:pt x="730" y="69"/>
                  </a:lnTo>
                  <a:lnTo>
                    <a:pt x="740" y="95"/>
                  </a:lnTo>
                  <a:lnTo>
                    <a:pt x="743" y="124"/>
                  </a:lnTo>
                  <a:lnTo>
                    <a:pt x="743" y="619"/>
                  </a:lnTo>
                  <a:lnTo>
                    <a:pt x="740" y="648"/>
                  </a:lnTo>
                  <a:lnTo>
                    <a:pt x="730" y="673"/>
                  </a:lnTo>
                  <a:lnTo>
                    <a:pt x="715" y="696"/>
                  </a:lnTo>
                  <a:lnTo>
                    <a:pt x="696" y="715"/>
                  </a:lnTo>
                  <a:lnTo>
                    <a:pt x="673" y="730"/>
                  </a:lnTo>
                  <a:lnTo>
                    <a:pt x="647" y="739"/>
                  </a:lnTo>
                  <a:lnTo>
                    <a:pt x="619" y="743"/>
                  </a:lnTo>
                  <a:lnTo>
                    <a:pt x="590" y="739"/>
                  </a:lnTo>
                  <a:lnTo>
                    <a:pt x="565" y="730"/>
                  </a:lnTo>
                  <a:lnTo>
                    <a:pt x="542" y="715"/>
                  </a:lnTo>
                  <a:lnTo>
                    <a:pt x="523" y="696"/>
                  </a:lnTo>
                  <a:lnTo>
                    <a:pt x="508" y="673"/>
                  </a:lnTo>
                  <a:lnTo>
                    <a:pt x="499" y="648"/>
                  </a:lnTo>
                  <a:lnTo>
                    <a:pt x="495" y="619"/>
                  </a:lnTo>
                  <a:lnTo>
                    <a:pt x="495" y="124"/>
                  </a:lnTo>
                  <a:lnTo>
                    <a:pt x="499" y="95"/>
                  </a:lnTo>
                  <a:lnTo>
                    <a:pt x="508" y="69"/>
                  </a:lnTo>
                  <a:lnTo>
                    <a:pt x="523" y="47"/>
                  </a:lnTo>
                  <a:lnTo>
                    <a:pt x="542" y="27"/>
                  </a:lnTo>
                  <a:lnTo>
                    <a:pt x="565" y="13"/>
                  </a:lnTo>
                  <a:lnTo>
                    <a:pt x="590" y="3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0">
              <a:noFill/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>
              <a:defPPr>
                <a:defRPr lang="en-US">
                  <a:effectLst/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62629" y="5052774"/>
            <a:ext cx="835467" cy="83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0331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pSp>
        <p:nvGrpSpPr>
          <p:cNvPr id="8" name="Group 7"/>
          <p:cNvGrpSpPr/>
          <p:nvPr/>
        </p:nvGrpSpPr>
        <p:grpSpPr>
          <a:xfrm>
            <a:off x="211661" y="1170207"/>
            <a:ext cx="11773862" cy="923330"/>
            <a:chOff x="283228" y="1031051"/>
            <a:chExt cx="11599037" cy="923330"/>
          </a:xfrm>
        </p:grpSpPr>
        <p:sp>
          <p:nvSpPr>
            <p:cNvPr id="11" name="Rectangle 10"/>
            <p:cNvSpPr/>
            <p:nvPr/>
          </p:nvSpPr>
          <p:spPr>
            <a:xfrm>
              <a:off x="283228" y="1031051"/>
              <a:ext cx="11599037" cy="923330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marL="1435100" lvl="0"/>
              <a:endParaRPr lang="ru-RU" b="1" dirty="0"/>
            </a:p>
            <a:p>
              <a:pPr marL="1435100" lvl="0"/>
              <a:endParaRPr lang="ru-RU" b="1" dirty="0"/>
            </a:p>
            <a:p>
              <a:pPr marL="1435100" lvl="0"/>
              <a:endParaRPr lang="ru-RU" sz="16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93698" y="1261882"/>
              <a:ext cx="101885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xmlns:a="http://schemas.openxmlformats.org/drawingml/2006/main"/>
              <a:r>
                <a:rPr xmlns:a="http://schemas.openxmlformats.org/drawingml/2006/main" lang="hr-HR" altLang="ru-RU" sz="2400" b="1" dirty="0" smtClean="0">
                  <a:solidFill>
                    <a:schemeClr val="lt1"/>
                  </a:solidFill>
                </a:rPr>
                <a:t>Radne skupine:</a:t>
              </a:r>
              <a:endParaRPr xmlns:a="http://schemas.openxmlformats.org/drawingml/2006/main" lang="hr-HR" sz="2400" b="1" dirty="0">
                <a:solidFill>
                  <a:schemeClr val="lt1"/>
                </a:solidFill>
              </a:endParaRPr>
            </a:p>
          </p:txBody>
        </p:sp>
      </p:grpSp>
      <p:sp>
        <p:nvSpPr>
          <p:cNvPr id="13" name="Title 1"/>
          <p:cNvSpPr txBox="1"/>
          <p:nvPr/>
        </p:nvSpPr>
        <p:spPr>
          <a:xfrm>
            <a:off x="190402" y="150744"/>
            <a:ext cx="11834433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 algn="just"/>
            <a:r>
              <a:rPr xmlns:a="http://schemas.openxmlformats.org/drawingml/2006/main" lang="hr-HR" sz="26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III.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600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Memorandum o razumijevanju u pogledu suradnje između MF-a i NBM-a</a:t>
            </a:r>
            <a:r>
              <a:rPr xmlns:a="http://schemas.openxmlformats.org/drawingml/2006/main" dirty="1" smtClean="0" lang="hr-HR"/>
              <a:t>  </a:t>
            </a:r>
            <a:endParaRPr xmlns:a="http://schemas.openxmlformats.org/drawingml/2006/main" lang="hr-HR" sz="2600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17308" y="1201510"/>
            <a:ext cx="1020435" cy="8607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234357" y="2588613"/>
            <a:ext cx="5751166" cy="337185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xmlns:a="http://schemas.openxmlformats.org/drawingml/2006/main" algn="just">
              <a:spcAft>
                <a:spcPts val="800"/>
              </a:spcAft>
              <a:tabLst>
                <a:tab pos="342900" algn="l"/>
              </a:tabLst>
            </a:pPr>
            <a:r>
              <a:rPr xmlns:a="http://schemas.openxmlformats.org/drawingml/2006/main" lang="hr-HR" sz="1600" b="1" u="sng" dirty="0" smtClean="0">
                <a:solidFill>
                  <a:schemeClr val="tx1"/>
                </a:solidFill>
                <a:latin typeface="PermianSansTypeface"/>
              </a:rPr>
              <a:t>Druga razina: </a:t>
            </a:r>
            <a:endParaRPr xmlns:a="http://schemas.openxmlformats.org/drawingml/2006/main" lang="hr-HR" sz="1600" b="1" u="sng" dirty="0">
              <a:solidFill>
                <a:schemeClr val="tx1"/>
              </a:solidFill>
              <a:latin typeface="PermianSansTypefac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xmlns:a="http://schemas.openxmlformats.org/drawingml/2006/main" lvl="0" algn="just" defTabSz="447675">
              <a:spcAft>
                <a:spcPts val="0"/>
              </a:spcAft>
            </a:pPr>
            <a:r>
              <a:rPr xmlns:a="http://schemas.openxmlformats.org/drawingml/2006/main" dirty="1" smtClean="0" lang="en-US"/>
              <a:t>	</a:t>
            </a:r>
            <a:r>
              <a:rPr xmlns:a="http://schemas.openxmlformats.org/drawingml/2006/main" lang="hr-HR" sz="1600" b="1" dirty="0" smtClean="0">
                <a:solidFill>
                  <a:schemeClr val="tx1"/>
                </a:solidFill>
                <a:latin typeface="PermianSansTypeface"/>
              </a:rPr>
              <a:t> </a:t>
            </a:r>
            <a:r>
              <a:rPr xmlns:a="http://schemas.openxmlformats.org/drawingml/2006/main" lang="hr-HR" sz="1600" b="1" dirty="0" smtClean="0">
                <a:solidFill>
                  <a:schemeClr val="tx1"/>
                </a:solidFill>
                <a:latin typeface="PermianSansTypeface"/>
              </a:rPr>
              <a:t>Iz MF-a: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Državna riznica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Odjel za javni dug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dirty="1" smtClean="0" lang="en-US"/>
              <a:t>	</a:t>
            </a:r>
          </a:p>
          <a:p>
            <a:pPr xmlns:a="http://schemas.openxmlformats.org/drawingml/2006/main" lvl="0" algn="just">
              <a:lnSpc>
                <a:spcPct val="115000"/>
              </a:lnSpc>
              <a:spcAft>
                <a:spcPts val="0"/>
              </a:spcAft>
            </a:pPr>
            <a:endParaRPr xmlns:a="http://schemas.openxmlformats.org/drawingml/2006/main" lang="hr-HR" sz="1600" b="1" dirty="0">
              <a:solidFill>
                <a:schemeClr val="tx1"/>
              </a:solidFill>
              <a:latin typeface="PermianSansTypefac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xmlns:a="http://schemas.openxmlformats.org/drawingml/2006/main" lvl="0" algn="just">
              <a:lnSpc>
                <a:spcPct val="115000"/>
              </a:lnSpc>
              <a:spcAft>
                <a:spcPts val="0"/>
              </a:spcAft>
            </a:pPr>
            <a:endParaRPr xmlns:a="http://schemas.openxmlformats.org/drawingml/2006/main" lang="hr-HR" sz="1600" b="1" dirty="0">
              <a:solidFill>
                <a:schemeClr val="tx1"/>
              </a:solidFill>
              <a:latin typeface="PermianSansTypefac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xmlns:a="http://schemas.openxmlformats.org/drawingml/2006/main" lvl="0" algn="just" defTabSz="719138">
              <a:spcAft>
                <a:spcPts val="0"/>
              </a:spcAft>
              <a:tabLst>
                <a:tab pos="447675" algn="l"/>
              </a:tabLst>
            </a:pPr>
            <a:r>
              <a:rPr xmlns:a="http://schemas.openxmlformats.org/drawingml/2006/main" dirty="1" smtClean="0" lang="en-US"/>
              <a:t>	</a:t>
            </a:r>
            <a:r>
              <a:rPr xmlns:a="http://schemas.openxmlformats.org/drawingml/2006/main" lang="hr-HR" sz="1600" b="1" dirty="0" smtClean="0">
                <a:solidFill>
                  <a:schemeClr val="tx1"/>
                </a:solidFill>
                <a:latin typeface="PermianSansTypeface"/>
              </a:rPr>
              <a:t> </a:t>
            </a:r>
            <a:r>
              <a:rPr xmlns:a="http://schemas.openxmlformats.org/drawingml/2006/main" lang="hr-HR" sz="1600" b="1" dirty="0" smtClean="0">
                <a:solidFill>
                  <a:schemeClr val="tx1"/>
                </a:solidFill>
                <a:latin typeface="PermianSansTypeface"/>
              </a:rPr>
              <a:t>Iz NBM-a: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Jedinica za bankovno poslovanje</a:t>
            </a:r>
            <a:r>
              <a:rPr xmlns:a="http://schemas.openxmlformats.org/drawingml/2006/main" dirty="1" smtClean="0" lang="hr-HR"/>
              <a:t> 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Tajnik rade skupine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PermianSansTypefac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xmlns:a="http://schemas.openxmlformats.org/drawingml/2006/main" lang="hr-HR" sz="1600" dirty="0">
              <a:solidFill>
                <a:schemeClr val="tx1"/>
              </a:solidFill>
              <a:latin typeface="PermianSansTypeface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xmlns:a="http://schemas.openxmlformats.org/drawingml/2006/main" lang="hr-HR" sz="1600" dirty="0">
              <a:solidFill>
                <a:schemeClr val="tx1"/>
              </a:solidFill>
              <a:latin typeface="PermianSansTypeface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xmlns:a="http://schemas.openxmlformats.org/drawingml/2006/main" lang="hr-HR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1661" y="2588613"/>
            <a:ext cx="5751166" cy="3371850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xmlns:a="http://schemas.openxmlformats.org/drawingml/2006/main" lvl="0" algn="just">
              <a:spcAft>
                <a:spcPts val="800"/>
              </a:spcAft>
            </a:pPr>
            <a:r>
              <a:rPr xmlns:a="http://schemas.openxmlformats.org/drawingml/2006/main" lang="hr-HR" sz="1600" b="1" u="sng" dirty="0" smtClean="0">
                <a:solidFill>
                  <a:schemeClr val="tx1"/>
                </a:solidFill>
                <a:latin typeface="PermianSansTypeface"/>
              </a:rPr>
              <a:t>Prva razina: </a:t>
            </a:r>
            <a:endParaRPr xmlns:a="http://schemas.openxmlformats.org/drawingml/2006/main" lang="hr-HR" sz="1600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algn="just" defTabSz="541338">
              <a:spcAft>
                <a:spcPts val="0"/>
              </a:spcAft>
            </a:pPr>
            <a:r>
              <a:rPr xmlns:a="http://schemas.openxmlformats.org/drawingml/2006/main" dirty="1" smtClean="0" lang="en-US"/>
              <a:t>	</a:t>
            </a:r>
            <a:r>
              <a:rPr xmlns:a="http://schemas.openxmlformats.org/drawingml/2006/main" lang="hr-HR" sz="1600" b="1" dirty="0" smtClean="0">
                <a:solidFill>
                  <a:schemeClr val="tx1"/>
                </a:solidFill>
                <a:latin typeface="PermianSansTypeface"/>
              </a:rPr>
              <a:t>Iz MF-a: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Ministar financija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Državna riznica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Odjel za javni dug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PermianSansTypefac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lvl="0" algn="just" defTabSz="719138">
              <a:lnSpc>
                <a:spcPct val="115000"/>
              </a:lnSpc>
              <a:spcAft>
                <a:spcPts val="0"/>
              </a:spcAft>
              <a:tabLst>
                <a:tab pos="541338" algn="l"/>
              </a:tabLst>
            </a:pPr>
            <a:r>
              <a:rPr xmlns:a="http://schemas.openxmlformats.org/drawingml/2006/main" dirty="1" smtClean="0" lang="en-US"/>
              <a:t>	</a:t>
            </a:r>
            <a:r>
              <a:rPr xmlns:a="http://schemas.openxmlformats.org/drawingml/2006/main" lang="hr-HR" sz="1600" b="1" dirty="0" smtClean="0">
                <a:solidFill>
                  <a:schemeClr val="tx1"/>
                </a:solidFill>
                <a:latin typeface="PermianSansTypeface"/>
              </a:rPr>
              <a:t>Iz NBM-a: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Guverner NBM-a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Prvi zamjenik guvernera NBM-a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PermianSansTypefac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Jedinica za bankovno poslovanje</a:t>
            </a:r>
            <a:endParaRPr xmlns:a="http://schemas.openxmlformats.org/drawingml/2006/main" lang="hr-HR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xmlns:a="http://schemas.openxmlformats.org/drawingml/2006/main"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xmlns:a="http://schemas.openxmlformats.org/drawingml/2006/main" lang="hr-HR" sz="1600" dirty="0" smtClean="0">
                <a:solidFill>
                  <a:schemeClr val="tx1"/>
                </a:solidFill>
                <a:latin typeface="PermianSansTypeface"/>
              </a:rPr>
              <a:t>Tajnik rade skupine </a:t>
            </a:r>
            <a:endParaRPr xmlns:a="http://schemas.openxmlformats.org/drawingml/2006/main" lang="hr-H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01039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5" name="TextBox 39"/>
          <p:cNvSpPr txBox="1">
            <a:spLocks noChangeArrowheads="1"/>
          </p:cNvSpPr>
          <p:nvPr/>
        </p:nvSpPr>
        <p:spPr>
          <a:xfrm>
            <a:off x="6273669" y="5841271"/>
            <a:ext cx="1286075" cy="43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1100" b="1" dirty="0">
              <a:effectLst/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100" b="1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0341" y="3494041"/>
            <a:ext cx="9087439" cy="729430"/>
          </a:xfrm>
          <a:prstGeom prst="rect">
            <a:avLst/>
          </a:prstGeom>
          <a:ln w="22225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xmlns:a="http://schemas.openxmlformats.org/drawingml/2006/main" algn="just">
              <a:lnSpc>
                <a:spcPct val="115000"/>
              </a:lnSpc>
              <a:spcAft>
                <a:spcPts val="1000"/>
              </a:spcAft>
            </a:pPr>
            <a:r>
              <a:rPr xmlns:a="http://schemas.openxmlformats.org/drawingml/2006/main" lang="hr-HR" dirty="0" smtClean="0">
                <a:latin typeface="PermianSansTypeface"/>
              </a:rPr>
              <a:t>Sastanci radne skupine </a:t>
            </a:r>
            <a:r>
              <a:rPr xmlns:a="http://schemas.openxmlformats.org/drawingml/2006/main" lang="hr-HR" b="1" dirty="0" smtClean="0">
                <a:latin typeface="PermianSansTypeface"/>
              </a:rPr>
              <a:t>prve razine</a:t>
            </a:r>
            <a:r>
              <a:rPr xmlns:a="http://schemas.openxmlformats.org/drawingml/2006/main" lang="hr-HR" dirty="0" smtClean="0">
                <a:latin typeface="PermianSansTypeface"/>
              </a:rPr>
              <a:t> održavaju se tromjesečno na prijedlog ministra financija ili guvernera NBM-a.</a:t>
            </a:r>
            <a:r>
              <a:rPr xmlns:a="http://schemas.openxmlformats.org/drawingml/2006/main" dirty="1" smtClean="0" lang="hr-HR"/>
              <a:t> </a:t>
            </a:r>
            <a:endParaRPr xmlns:a="http://schemas.openxmlformats.org/drawingml/2006/main"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8086" y="4877884"/>
            <a:ext cx="9690754" cy="729430"/>
          </a:xfrm>
          <a:prstGeom prst="rect">
            <a:avLst/>
          </a:prstGeom>
          <a:ln w="22225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xmlns:a="http://schemas.openxmlformats.org/drawingml/2006/main" algn="just">
              <a:lnSpc>
                <a:spcPct val="115000"/>
              </a:lnSpc>
              <a:spcAft>
                <a:spcPts val="0"/>
              </a:spcAft>
            </a:pPr>
            <a:r>
              <a:rPr xmlns:a="http://schemas.openxmlformats.org/drawingml/2006/main" lang="hr-HR" dirty="0" smtClean="0">
                <a:latin typeface="PermianSansTypeface"/>
              </a:rPr>
              <a:t>Sastanci radne skupine </a:t>
            </a:r>
            <a:r>
              <a:rPr xmlns:a="http://schemas.openxmlformats.org/drawingml/2006/main" lang="hr-HR" b="1" dirty="0" smtClean="0">
                <a:latin typeface="PermianSansTypeface"/>
              </a:rPr>
              <a:t>druge razine</a:t>
            </a:r>
            <a:r>
              <a:rPr xmlns:a="http://schemas.openxmlformats.org/drawingml/2006/main" lang="hr-HR" dirty="0" smtClean="0">
                <a:latin typeface="PermianSansTypeface"/>
              </a:rPr>
              <a:t> održavaju se jednom mjesečno na prijedlog bilo koje stranke.</a:t>
            </a:r>
            <a:r>
              <a:rPr xmlns:a="http://schemas.openxmlformats.org/drawingml/2006/main" dirty="1" smtClean="0" lang="hr-HR"/>
              <a:t> </a:t>
            </a:r>
            <a:endParaRPr xmlns:a="http://schemas.openxmlformats.org/drawingml/2006/main"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1829" y="1250418"/>
            <a:ext cx="11599037" cy="1403520"/>
            <a:chOff x="201829" y="1250418"/>
            <a:chExt cx="11599037" cy="1403520"/>
          </a:xfrm>
        </p:grpSpPr>
        <p:grpSp>
          <p:nvGrpSpPr>
            <p:cNvPr id="9" name="Group 8"/>
            <p:cNvGrpSpPr/>
            <p:nvPr/>
          </p:nvGrpSpPr>
          <p:grpSpPr>
            <a:xfrm>
              <a:off x="201829" y="1486778"/>
              <a:ext cx="11599037" cy="923330"/>
              <a:chOff x="283228" y="1031051"/>
              <a:chExt cx="11599037" cy="92333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83228" y="1031051"/>
                <a:ext cx="11599037" cy="923330"/>
              </a:xfrm>
              <a:prstGeom prst="rect">
                <a:avLst/>
              </a:prstGeom>
              <a:solidFill>
                <a:schemeClr val="dk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marL="1435100" lvl="0"/>
                <a:endParaRPr lang="ru-RU" b="1" dirty="0"/>
              </a:p>
              <a:p>
                <a:pPr marL="1435100" lvl="0"/>
                <a:endParaRPr lang="ru-RU" b="1" dirty="0"/>
              </a:p>
              <a:p>
                <a:pPr marL="1435100" lvl="0"/>
                <a:endParaRPr lang="ru-RU" sz="1600" b="1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93698" y="1224130"/>
                <a:ext cx="1018856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xmlns:a="http://schemas.openxmlformats.org/drawingml/2006/main"/>
                <a:r>
                  <a:rPr xmlns:a="http://schemas.openxmlformats.org/drawingml/2006/main" lang="hr-HR" altLang="ru-RU" sz="3600" b="1" dirty="0" smtClean="0">
                    <a:solidFill>
                      <a:schemeClr val="lt1"/>
                    </a:solidFill>
                  </a:rPr>
                  <a:t>Sastanci</a:t>
                </a:r>
                <a:endParaRPr xmlns:a="http://schemas.openxmlformats.org/drawingml/2006/main" lang="hr-HR" sz="3600" b="1" dirty="0">
                  <a:solidFill>
                    <a:schemeClr val="lt1"/>
                  </a:solidFill>
                </a:endParaRPr>
              </a:p>
            </p:txBody>
          </p: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201829" y="1250418"/>
              <a:ext cx="1403520" cy="1403520"/>
            </a:xfrm>
            <a:prstGeom prst="rect">
              <a:avLst/>
            </a:prstGeom>
          </p:spPr>
        </p:pic>
      </p:grpSp>
      <p:sp>
        <p:nvSpPr>
          <p:cNvPr id="14" name="Title 1"/>
          <p:cNvSpPr txBox="1"/>
          <p:nvPr/>
        </p:nvSpPr>
        <p:spPr>
          <a:xfrm>
            <a:off x="190402" y="150744"/>
            <a:ext cx="11834433" cy="640237"/>
          </a:xfrm>
          <a:prstGeom prst="rect">
            <a:avLst/>
          </a:prstGeom>
          <a:effectLst/>
          <a:scene3d>
            <a:camera prst="orthographicFront"/>
            <a:lightRig rig="harsh" dir="t"/>
          </a:scene3d>
          <a:sp3d contourW="12700">
            <a:extrusionClr>
              <a:prstClr val="black"/>
            </a:extrusionClr>
            <a:contourClr>
              <a:schemeClr val="bg1"/>
            </a:contourClr>
          </a:sp3d>
        </p:spPr>
        <p:txBody>
          <a:bodyPr anchor="b"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>
                <a:effectLst/>
              </a:defRPr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chemeClr val="accent3"/>
                </a:solidFill>
                <a:effectLst/>
              </a:defRPr>
            </a:lvl1pPr>
          </a:lstStyle>
          <a:p>
            <a:pPr xmlns:a="http://schemas.openxmlformats.org/drawingml/2006/main" algn="just"/>
            <a:r>
              <a:rPr xmlns:a="http://schemas.openxmlformats.org/drawingml/2006/main" lang="hr-HR" sz="2600" cap="all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III.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600" cap="small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Memorandum o razumijevanju u pogledu suradnje između MF-a i NBM-a</a:t>
            </a:r>
            <a:r>
              <a:rPr xmlns:a="http://schemas.openxmlformats.org/drawingml/2006/main" dirty="1" smtClean="0" lang="hr-HR"/>
              <a:t>  </a:t>
            </a:r>
            <a:endParaRPr xmlns:a="http://schemas.openxmlformats.org/drawingml/2006/main" lang="hr-HR" sz="2600" cap="all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95346777"/>
      </p:ext>
    </p:extLst>
  </p:cSld>
  <p:clrMapOvr>
    <a:masterClrMapping/>
  </p:clrMapOvr>
  <mc:AlternateContent xmlns:p14="http://schemas.microsoft.com/office/powerpoint/2010/main">
    <mc:Choice Requires="p14">
      <p:transition spd="slow" p14:dur="1250">
        <p14:flythrough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Antetl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9037</TotalTime>
  <Words>1483</Words>
  <Application>Microsoft Office PowerPoint</Application>
  <PresentationFormat>Custom</PresentationFormat>
  <Paragraphs>199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Antetlu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Berladean Dan</dc:creator>
  <cp:lastModifiedBy>Ion Chicu</cp:lastModifiedBy>
  <cp:revision>708</cp:revision>
  <cp:lastPrinted>2017-09-12T08:28:43Z</cp:lastPrinted>
  <dcterms:created xsi:type="dcterms:W3CDTF">2016-02-02T11:11:21Z</dcterms:created>
  <dcterms:modified xsi:type="dcterms:W3CDTF">2017-09-27T13:06:25Z</dcterms:modified>
</cp:coreProperties>
</file>