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7"/>
  </p:notesMasterIdLst>
  <p:sldIdLst>
    <p:sldId id="256" r:id="rId4"/>
    <p:sldId id="257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62" r:id="rId14"/>
    <p:sldId id="26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114" autoAdjust="0"/>
  </p:normalViewPr>
  <p:slideViewPr>
    <p:cSldViewPr snapToGrid="0">
      <p:cViewPr>
        <p:scale>
          <a:sx n="80" d="100"/>
          <a:sy n="80" d="100"/>
        </p:scale>
        <p:origin x="-175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66666666666702E-2"/>
          <c:y val="0.66883073141868798"/>
          <c:w val="0.95306666666666595"/>
          <c:h val="0.331169268581312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F3-4180-803C-9E29A3860A1B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F3-4180-803C-9E29A3860A1B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F3-4180-803C-9E29A3860A1B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F3-4180-803C-9E29A3860A1B}"/>
              </c:ext>
            </c:extLst>
          </c:dPt>
          <c:dLbls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PROGRAM!$E$105:$R$105</c:f>
              <c:strCache>
                <c:ptCount val="14"/>
                <c:pt idx="0">
                  <c:v>Legal Framework</c:v>
                </c:pt>
                <c:pt idx="1">
                  <c:v>Managerial Structure</c:v>
                </c:pt>
                <c:pt idx="2">
                  <c:v>Debt Management Strategy </c:v>
                </c:pt>
                <c:pt idx="3">
                  <c:v>Reporting and Evaluation</c:v>
                </c:pt>
                <c:pt idx="4">
                  <c:v>Audit</c:v>
                </c:pt>
                <c:pt idx="5">
                  <c:v>Coordination with Fiscal Policy</c:v>
                </c:pt>
                <c:pt idx="6">
                  <c:v>Coordination with Monetary Policy</c:v>
                </c:pt>
                <c:pt idx="7">
                  <c:v>Domestic Borrowing</c:v>
                </c:pt>
                <c:pt idx="8">
                  <c:v>External Borrowing</c:v>
                </c:pt>
                <c:pt idx="9">
                  <c:v>Loan Guarantees, On-lending and Derivatives</c:v>
                </c:pt>
                <c:pt idx="10">
                  <c:v>Cash Flow Forecasting and Cash Balance Management</c:v>
                </c:pt>
                <c:pt idx="11">
                  <c:v>Debt Administration and Data Security</c:v>
                </c:pt>
                <c:pt idx="12">
                  <c:v>Segregation of Duties, Staff Capacity and BCP</c:v>
                </c:pt>
                <c:pt idx="13">
                  <c:v>Debt and Debt-Related Records</c:v>
                </c:pt>
              </c:strCache>
            </c:strRef>
          </c:cat>
          <c:val>
            <c:numRef>
              <c:f>PROGRAM!$E$107:$R$107</c:f>
              <c:numCache>
                <c:formatCode>0%</c:formatCode>
                <c:ptCount val="14"/>
                <c:pt idx="0">
                  <c:v>0.44642857142857145</c:v>
                </c:pt>
                <c:pt idx="1">
                  <c:v>0.5758928571428571</c:v>
                </c:pt>
                <c:pt idx="2">
                  <c:v>0.18303571428571427</c:v>
                </c:pt>
                <c:pt idx="3">
                  <c:v>0.29910714285714285</c:v>
                </c:pt>
                <c:pt idx="4">
                  <c:v>0.28125</c:v>
                </c:pt>
                <c:pt idx="5">
                  <c:v>0.59375</c:v>
                </c:pt>
                <c:pt idx="6">
                  <c:v>0.5625</c:v>
                </c:pt>
                <c:pt idx="7">
                  <c:v>0.36160714285714285</c:v>
                </c:pt>
                <c:pt idx="8">
                  <c:v>0.35119047619047622</c:v>
                </c:pt>
                <c:pt idx="9">
                  <c:v>0.16666666666666666</c:v>
                </c:pt>
                <c:pt idx="10">
                  <c:v>0.20089285714285715</c:v>
                </c:pt>
                <c:pt idx="11">
                  <c:v>0.19866071428571427</c:v>
                </c:pt>
                <c:pt idx="12">
                  <c:v>0.26190476190476192</c:v>
                </c:pt>
                <c:pt idx="13">
                  <c:v>0.33482142857142855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2F3-4180-803C-9E29A3860A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19642752"/>
        <c:axId val="119647232"/>
      </c:barChart>
      <c:catAx>
        <c:axId val="119642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647232"/>
        <c:crosses val="autoZero"/>
        <c:auto val="0"/>
        <c:lblAlgn val="ctr"/>
        <c:lblOffset val="100"/>
        <c:noMultiLvlLbl val="0"/>
      </c:catAx>
      <c:valAx>
        <c:axId val="11964723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642752"/>
        <c:crosses val="autoZero"/>
        <c:crossBetween val="between"/>
        <c:majorUnit val="0.2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solidFill>
            <a:schemeClr val="tx1">
              <a:lumMod val="50000"/>
              <a:lumOff val="50000"/>
            </a:schemeClr>
          </a:solidFill>
        </a:defRPr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A48BA-ADE4-4A97-9829-E8C0697DD85C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E9994-B35F-4911-930C-5EF7B778B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6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E9994-B35F-4911-930C-5EF7B778BC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8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hr-HR" sz="120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hr-HR" sz="1200" b="1" dirty="0" smtClean="0"/>
              <a:t>Legenda za sliku:</a:t>
            </a:r>
            <a:r>
              <a:rPr lang="hr-HR" sz="1200" b="1" baseline="0" dirty="0" smtClean="0"/>
              <a:t> </a:t>
            </a:r>
            <a:r>
              <a:rPr lang="hr-HR" sz="1200" b="0" baseline="0" dirty="0" smtClean="0"/>
              <a:t>O</a:t>
            </a:r>
            <a:r>
              <a:rPr lang="hr-HR" sz="1200" b="0" dirty="0" smtClean="0"/>
              <a:t>cjena </a:t>
            </a:r>
            <a:r>
              <a:rPr lang="hr-HR" sz="1200" b="0" dirty="0" smtClean="0"/>
              <a:t>učinka</a:t>
            </a:r>
            <a:r>
              <a:rPr lang="hr-HR" sz="1200" b="0" baseline="0" dirty="0" smtClean="0"/>
              <a:t> upravljanja dugom </a:t>
            </a:r>
            <a:r>
              <a:rPr lang="hr-HR" sz="1200" b="0" baseline="0" dirty="0" smtClean="0"/>
              <a:t>2007.-2016</a:t>
            </a:r>
            <a:r>
              <a:rPr lang="hr-HR" sz="1200" b="0" baseline="0" dirty="0" smtClean="0"/>
              <a:t>.</a:t>
            </a:r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E9994-B35F-4911-930C-5EF7B778BC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b="1" dirty="0" smtClean="0"/>
              <a:t>Legenda za</a:t>
            </a:r>
            <a:r>
              <a:rPr lang="hr-HR" b="1" baseline="0" dirty="0" smtClean="0"/>
              <a:t> sliku</a:t>
            </a:r>
            <a:r>
              <a:rPr lang="hr-HR" b="1" dirty="0" smtClean="0"/>
              <a:t>: </a:t>
            </a:r>
            <a:r>
              <a:rPr lang="hr-HR" b="0" dirty="0" smtClean="0"/>
              <a:t>ECA – Europa</a:t>
            </a:r>
            <a:r>
              <a:rPr lang="hr-HR" b="0" baseline="0" dirty="0" smtClean="0"/>
              <a:t> i središnja Azija; MNA – Središnja i sjeverna Afrika; SAR – Južna Azija; EAP – Istočno partnerstvo; AFR – Afrika; LAC – Latinska Amerika i karipske zemlje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3911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152FF-3C53-6D4D-A225-E4D2733DB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8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E9994-B35F-4911-930C-5EF7B778BC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0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r-HR" b="1" dirty="0" smtClean="0"/>
              <a:t>Legenda za sliku: </a:t>
            </a:r>
            <a:r>
              <a:rPr lang="hr-HR" b="0" dirty="0" err="1" smtClean="0"/>
              <a:t>legal</a:t>
            </a:r>
            <a:r>
              <a:rPr lang="hr-HR" b="0" dirty="0" smtClean="0"/>
              <a:t> </a:t>
            </a:r>
            <a:r>
              <a:rPr lang="hr-HR" b="0" dirty="0" err="1" smtClean="0"/>
              <a:t>framework</a:t>
            </a:r>
            <a:r>
              <a:rPr lang="hr-HR" b="0" dirty="0" smtClean="0"/>
              <a:t> </a:t>
            </a:r>
            <a:r>
              <a:rPr lang="hr-HR" b="0" baseline="0" dirty="0" smtClean="0"/>
              <a:t>– pravni okvir; </a:t>
            </a:r>
            <a:r>
              <a:rPr lang="hr-HR" b="0" baseline="0" dirty="0" err="1" smtClean="0"/>
              <a:t>managerial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structure</a:t>
            </a:r>
            <a:r>
              <a:rPr lang="hr-HR" b="0" baseline="0" dirty="0" smtClean="0"/>
              <a:t> – upravljački ustroj; </a:t>
            </a:r>
            <a:r>
              <a:rPr lang="hr-HR" b="0" baseline="0" dirty="0" err="1" smtClean="0"/>
              <a:t>debt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management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strategy</a:t>
            </a:r>
            <a:r>
              <a:rPr lang="hr-HR" b="0" baseline="0" dirty="0" smtClean="0"/>
              <a:t> – strategija upravljanja dugom; </a:t>
            </a:r>
            <a:r>
              <a:rPr lang="hr-HR" b="0" baseline="0" dirty="0" err="1" smtClean="0"/>
              <a:t>reporting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and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evaluation</a:t>
            </a:r>
            <a:r>
              <a:rPr lang="hr-HR" b="0" baseline="0" dirty="0" smtClean="0"/>
              <a:t> – izvještavanje i evaluacija; </a:t>
            </a:r>
            <a:r>
              <a:rPr lang="hr-HR" b="0" baseline="0" dirty="0" err="1" smtClean="0"/>
              <a:t>audit</a:t>
            </a:r>
            <a:r>
              <a:rPr lang="hr-HR" b="0" baseline="0" dirty="0" smtClean="0"/>
              <a:t> – revizija; </a:t>
            </a:r>
            <a:r>
              <a:rPr lang="hr-HR" b="0" baseline="0" dirty="0" err="1" smtClean="0"/>
              <a:t>coordination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with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fiscal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policy</a:t>
            </a:r>
            <a:r>
              <a:rPr lang="hr-HR" b="0" baseline="0" dirty="0" smtClean="0"/>
              <a:t> – koordinacija s fiskalnom politikom; </a:t>
            </a:r>
            <a:r>
              <a:rPr lang="hr-HR" b="0" baseline="0" dirty="0" err="1" smtClean="0"/>
              <a:t>coordination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with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monetary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policy</a:t>
            </a:r>
            <a:r>
              <a:rPr lang="hr-HR" b="0" baseline="0" dirty="0" smtClean="0"/>
              <a:t> – koordinacija s monetarnom politikom; </a:t>
            </a:r>
            <a:r>
              <a:rPr lang="hr-HR" b="0" baseline="0" dirty="0" err="1" smtClean="0"/>
              <a:t>domestic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borrowing</a:t>
            </a:r>
            <a:r>
              <a:rPr lang="hr-HR" b="0" baseline="0" dirty="0" smtClean="0"/>
              <a:t> – zaduživanje na domaćem tržištu; </a:t>
            </a:r>
            <a:r>
              <a:rPr lang="hr-HR" b="0" baseline="0" dirty="0" err="1" smtClean="0"/>
              <a:t>external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borrowing</a:t>
            </a:r>
            <a:r>
              <a:rPr lang="hr-HR" b="0" baseline="0" dirty="0" smtClean="0"/>
              <a:t> – zaduživanje na inozemnom tržištu; </a:t>
            </a:r>
            <a:r>
              <a:rPr lang="hr-HR" b="0" baseline="0" dirty="0" err="1" smtClean="0"/>
              <a:t>loan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guarantees</a:t>
            </a:r>
            <a:r>
              <a:rPr lang="hr-HR" b="0" baseline="0" dirty="0" smtClean="0"/>
              <a:t>, on-</a:t>
            </a:r>
            <a:r>
              <a:rPr lang="hr-HR" b="0" baseline="0" dirty="0" err="1" smtClean="0"/>
              <a:t>lending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and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derivatives</a:t>
            </a:r>
            <a:r>
              <a:rPr lang="hr-HR" b="0" baseline="0" dirty="0" smtClean="0"/>
              <a:t> – jamstva za zajmove, pozajmljivanje trećim stranama i izvedenice; </a:t>
            </a:r>
            <a:r>
              <a:rPr lang="hr-HR" b="0" baseline="0" dirty="0" err="1" smtClean="0"/>
              <a:t>cash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flow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forecasting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and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cash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balance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management</a:t>
            </a:r>
            <a:r>
              <a:rPr lang="hr-HR" b="0" baseline="0" dirty="0" smtClean="0"/>
              <a:t> – izrada projekcija novčanog toka i upravljanje gotovinskim saldom; </a:t>
            </a:r>
            <a:r>
              <a:rPr lang="hr-HR" b="0" baseline="0" dirty="0" err="1" smtClean="0"/>
              <a:t>debt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administration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and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data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security</a:t>
            </a:r>
            <a:r>
              <a:rPr lang="hr-HR" b="0" baseline="0" dirty="0" smtClean="0"/>
              <a:t> – dugovna administracija i sigurnost podataka; </a:t>
            </a:r>
            <a:r>
              <a:rPr lang="hr-HR" b="0" baseline="0" dirty="0" err="1" smtClean="0"/>
              <a:t>segregation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of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duties</a:t>
            </a:r>
            <a:r>
              <a:rPr lang="hr-HR" b="0" baseline="0" dirty="0" smtClean="0"/>
              <a:t>, </a:t>
            </a:r>
            <a:r>
              <a:rPr lang="hr-HR" b="0" baseline="0" dirty="0" err="1" smtClean="0"/>
              <a:t>staff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capacity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and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bcp</a:t>
            </a:r>
            <a:r>
              <a:rPr lang="hr-HR" b="0" baseline="0" dirty="0" smtClean="0"/>
              <a:t> – podjela dužnosti, </a:t>
            </a:r>
            <a:r>
              <a:rPr lang="hr-HR" b="0" baseline="0" dirty="0" err="1" smtClean="0"/>
              <a:t>kapacitiranost</a:t>
            </a:r>
            <a:r>
              <a:rPr lang="hr-HR" b="0" baseline="0" dirty="0" smtClean="0"/>
              <a:t> osoblja i kontinuitet poslovanja; </a:t>
            </a:r>
            <a:r>
              <a:rPr lang="hr-HR" b="0" baseline="0" dirty="0" err="1" smtClean="0"/>
              <a:t>debt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and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debt</a:t>
            </a:r>
            <a:r>
              <a:rPr lang="hr-HR" b="0" baseline="0" dirty="0" smtClean="0"/>
              <a:t>-</a:t>
            </a:r>
            <a:r>
              <a:rPr lang="hr-HR" b="0" baseline="0" dirty="0" err="1" smtClean="0"/>
              <a:t>related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records</a:t>
            </a:r>
            <a:r>
              <a:rPr lang="hr-HR" b="0" baseline="0" dirty="0" smtClean="0"/>
              <a:t> – dugovna evidencija i evidencija povezana s dugom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0214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 smtClean="0"/>
              <a:t>Legenda za sliku: </a:t>
            </a:r>
            <a:r>
              <a:rPr lang="hr-HR" b="0" dirty="0" err="1" smtClean="0"/>
              <a:t>Debt</a:t>
            </a:r>
            <a:r>
              <a:rPr lang="hr-HR" b="0" dirty="0" smtClean="0"/>
              <a:t> Management </a:t>
            </a:r>
            <a:r>
              <a:rPr lang="hr-HR" b="0" dirty="0" err="1" smtClean="0"/>
              <a:t>Strategy</a:t>
            </a:r>
            <a:r>
              <a:rPr lang="hr-HR" b="0" baseline="0" dirty="0" smtClean="0"/>
              <a:t> – Strategija upravljanja dugom; </a:t>
            </a:r>
            <a:r>
              <a:rPr lang="hr-HR" b="0" baseline="0" dirty="0" err="1" smtClean="0"/>
              <a:t>Quality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of</a:t>
            </a:r>
            <a:r>
              <a:rPr lang="hr-HR" b="0" baseline="0" dirty="0" smtClean="0"/>
              <a:t> DMS – Kvaliteta strategije upravljanja dugom; </a:t>
            </a:r>
            <a:r>
              <a:rPr lang="hr-HR" b="0" baseline="0" dirty="0" err="1" smtClean="0"/>
              <a:t>Approval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process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and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publication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of</a:t>
            </a:r>
            <a:r>
              <a:rPr lang="hr-HR" b="0" baseline="0" dirty="0" smtClean="0"/>
              <a:t> DMS – Proces odobravanja i objave strategije upravljanja dugom; </a:t>
            </a:r>
            <a:r>
              <a:rPr lang="hr-HR" b="0" baseline="0" dirty="0" err="1" smtClean="0"/>
              <a:t>DeMPA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results</a:t>
            </a:r>
            <a:r>
              <a:rPr lang="hr-HR" b="0" baseline="0" dirty="0" smtClean="0"/>
              <a:t> for Cash </a:t>
            </a:r>
            <a:r>
              <a:rPr lang="hr-HR" b="0" baseline="0" dirty="0" err="1" smtClean="0"/>
              <a:t>Flow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Forecast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and</a:t>
            </a:r>
            <a:r>
              <a:rPr lang="hr-HR" b="0" baseline="0" dirty="0" smtClean="0"/>
              <a:t> Cash </a:t>
            </a:r>
            <a:r>
              <a:rPr lang="hr-HR" b="0" baseline="0" dirty="0" err="1" smtClean="0"/>
              <a:t>Balance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management</a:t>
            </a:r>
            <a:r>
              <a:rPr lang="hr-HR" b="0" baseline="0" dirty="0" smtClean="0"/>
              <a:t> – Rezultati </a:t>
            </a:r>
            <a:r>
              <a:rPr lang="hr-HR" b="0" baseline="0" dirty="0" err="1" smtClean="0"/>
              <a:t>DeMPA</a:t>
            </a:r>
            <a:r>
              <a:rPr lang="hr-HR" b="0" baseline="0" dirty="0" smtClean="0"/>
              <a:t>-e za projekciju novčanog toka i upravljanje gotovinskim saldom; Cash </a:t>
            </a:r>
            <a:r>
              <a:rPr lang="hr-HR" b="0" baseline="0" dirty="0" err="1" smtClean="0"/>
              <a:t>flow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forecast</a:t>
            </a:r>
            <a:r>
              <a:rPr lang="hr-HR" b="0" baseline="0" dirty="0" smtClean="0"/>
              <a:t> – Projekcija novčanog toka; Cash </a:t>
            </a:r>
            <a:r>
              <a:rPr lang="hr-HR" b="0" baseline="0" dirty="0" err="1" smtClean="0"/>
              <a:t>balance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management</a:t>
            </a:r>
            <a:r>
              <a:rPr lang="hr-HR" b="0" baseline="0" dirty="0" smtClean="0"/>
              <a:t> – Upravljanje gotovinskim saldom; </a:t>
            </a:r>
            <a:r>
              <a:rPr lang="hr-HR" b="0" baseline="0" dirty="0" err="1" smtClean="0"/>
              <a:t>Coordination</a:t>
            </a:r>
            <a:r>
              <a:rPr lang="hr-HR" b="0" baseline="0" dirty="0" smtClean="0"/>
              <a:t> w/ </a:t>
            </a:r>
            <a:r>
              <a:rPr lang="hr-HR" b="0" baseline="0" dirty="0" err="1" smtClean="0"/>
              <a:t>Fiscal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Policy</a:t>
            </a:r>
            <a:r>
              <a:rPr lang="hr-HR" b="0" baseline="0" dirty="0" smtClean="0"/>
              <a:t> – Koordinacija s fiskalnom politikom; </a:t>
            </a:r>
            <a:r>
              <a:rPr lang="hr-HR" b="0" baseline="0" dirty="0" err="1" smtClean="0"/>
              <a:t>Quality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of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debt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service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forecast</a:t>
            </a:r>
            <a:r>
              <a:rPr lang="hr-HR" b="0" baseline="0" dirty="0" smtClean="0"/>
              <a:t> – Kvaliteta projekcije servisiranja duga; DSA – Analiza održivosti duga; </a:t>
            </a:r>
            <a:r>
              <a:rPr lang="hr-HR" b="0" baseline="0" dirty="0" err="1" smtClean="0"/>
              <a:t>Coordination</a:t>
            </a:r>
            <a:r>
              <a:rPr lang="hr-HR" b="0" baseline="0" dirty="0" smtClean="0"/>
              <a:t> w/ </a:t>
            </a:r>
            <a:r>
              <a:rPr lang="hr-HR" b="0" baseline="0" dirty="0" err="1" smtClean="0"/>
              <a:t>Monetary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Policy</a:t>
            </a:r>
            <a:r>
              <a:rPr lang="hr-HR" b="0" baseline="0" dirty="0" smtClean="0"/>
              <a:t> – Koordinacija s monetarnom politikom; </a:t>
            </a:r>
            <a:r>
              <a:rPr lang="hr-HR" b="0" baseline="0" dirty="0" err="1" smtClean="0"/>
              <a:t>Separation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of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DeM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and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Montary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operations</a:t>
            </a:r>
            <a:r>
              <a:rPr lang="hr-HR" b="0" baseline="0" dirty="0" smtClean="0"/>
              <a:t> – Razdvajanje operacija upravljanja dugom i monetarnih operacija; </a:t>
            </a:r>
            <a:r>
              <a:rPr lang="hr-HR" b="0" baseline="0" dirty="0" err="1" smtClean="0"/>
              <a:t>Information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sharing</a:t>
            </a:r>
            <a:r>
              <a:rPr lang="hr-HR" b="0" baseline="0" dirty="0" smtClean="0"/>
              <a:t> w/ </a:t>
            </a:r>
            <a:r>
              <a:rPr lang="hr-HR" b="0" baseline="0" dirty="0" err="1" smtClean="0"/>
              <a:t>monetary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authority</a:t>
            </a:r>
            <a:r>
              <a:rPr lang="hr-HR" b="0" baseline="0" dirty="0" smtClean="0"/>
              <a:t> – Razmjena informacija s monetarnim tijelom; </a:t>
            </a:r>
            <a:r>
              <a:rPr lang="hr-HR" b="0" baseline="0" dirty="0" err="1" smtClean="0"/>
              <a:t>Restriction</a:t>
            </a:r>
            <a:r>
              <a:rPr lang="hr-HR" b="0" baseline="0" dirty="0" smtClean="0"/>
              <a:t> on </a:t>
            </a:r>
            <a:r>
              <a:rPr lang="hr-HR" b="0" baseline="0" dirty="0" err="1" smtClean="0"/>
              <a:t>central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bank</a:t>
            </a:r>
            <a:r>
              <a:rPr lang="hr-HR" b="0" baseline="0" dirty="0" smtClean="0"/>
              <a:t> </a:t>
            </a:r>
            <a:r>
              <a:rPr lang="hr-HR" b="0" baseline="0" dirty="0" err="1" smtClean="0"/>
              <a:t>lending</a:t>
            </a:r>
            <a:r>
              <a:rPr lang="hr-HR" b="0" baseline="0" dirty="0" smtClean="0"/>
              <a:t> – Ograničenje pozajmljivanja od središnje banke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0" dirty="0" smtClean="0"/>
              <a:t>Legenda: ECA – Europa</a:t>
            </a:r>
            <a:r>
              <a:rPr lang="hr-HR" b="0" baseline="0" dirty="0" smtClean="0"/>
              <a:t> i središnja Azija; MNA – Središnja i sjeverna Afrika; SAR – Južna Azija; EAP – Istočno partnerstvo; AFR – Afrika; LAC – Latinska Amerika i karipske zemlje</a:t>
            </a:r>
            <a:endParaRPr lang="en-US" b="0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E9994-B35F-4911-930C-5EF7B778BC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88089"/>
            <a:ext cx="12192000" cy="4778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4"/>
          <a:stretch>
            <a:fillRect/>
          </a:stretch>
        </p:blipFill>
        <p:spPr bwMode="auto">
          <a:xfrm>
            <a:off x="0" y="1379539"/>
            <a:ext cx="12192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282701"/>
            <a:ext cx="12192000" cy="92075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192000" cy="92075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765926"/>
            <a:ext cx="12192000" cy="92075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" y="3859214"/>
            <a:ext cx="5839884" cy="2998787"/>
          </a:xfrm>
          <a:prstGeom prst="rect">
            <a:avLst/>
          </a:prstGeom>
          <a:blipFill dpi="0" rotWithShape="1">
            <a:blip r:embed="rId3" cstate="print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25432" y="3980752"/>
            <a:ext cx="5845717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7390" y="5153079"/>
            <a:ext cx="5379453" cy="11274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647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73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3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>
                <a:latin typeface="Verdana" pitchFamily="34" charset="0"/>
                <a:ea typeface="+mn-ea"/>
              </a:defRPr>
            </a:lvl1pPr>
          </a:lstStyle>
          <a:p>
            <a:fld id="{3E15658D-D08C-4AF7-B84E-FF2A454D7B5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>
                <a:latin typeface="Verdana" pitchFamily="34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87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824D8-25AD-49ED-89E2-6F5366C9F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5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C0DFF-4DBD-4256-ADA6-FD3D36635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5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A7E2-6E2F-4802-BC24-DFD5F0A92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7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8D8DE-1726-4B65-A024-AD2DC993CE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5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B822-D22D-40CA-B386-6350B14BB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54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CC381-8766-43B8-907F-066F549112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78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3CC1-57BB-41AD-8503-7DDE02E44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4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AE1C5-55D8-4A53-9F81-744572EF4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1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130300"/>
            <a:ext cx="7918451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0237" y="3958989"/>
            <a:ext cx="10050913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0437" y="5131316"/>
            <a:ext cx="10052948" cy="6477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6946506"/>
      </p:ext>
    </p:extLst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DCD6-28B9-4124-AAC6-B45EAEA74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6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C796-5A85-455F-9FD7-899195530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2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54AF2-036B-4A87-96F6-766B70156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ndes" panose="02000000000000000000" pitchFamily="50" charset="0"/>
            </a:endParaRPr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5432" y="3980752"/>
            <a:ext cx="5845717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Master Title: </a:t>
            </a:r>
            <a:br>
              <a:rPr lang="en-US" noProof="0" dirty="0"/>
            </a:br>
            <a:r>
              <a:rPr lang="en-US" noProof="0" dirty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17390" y="5153079"/>
            <a:ext cx="5379453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</a:t>
            </a:r>
          </a:p>
          <a:p>
            <a:pPr lvl="0"/>
            <a:r>
              <a:rPr lang="en-US" noProof="0" dirty="0"/>
              <a:t>00 Month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83371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ndes" panose="02000000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ndes" panose="020000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ndes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58768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177901" y="1130968"/>
            <a:ext cx="7918424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20237" y="3958989"/>
            <a:ext cx="10050913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20437" y="5131316"/>
            <a:ext cx="10052948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37855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  <a:lvl2pPr>
              <a:defRPr>
                <a:latin typeface="Andes" panose="02000000000000000000" pitchFamily="50" charset="0"/>
              </a:defRPr>
            </a:lvl2pPr>
            <a:lvl3pPr marL="361950" indent="-361950">
              <a:buFont typeface="Arial" panose="020B0604020202020204" pitchFamily="34" charset="0"/>
              <a:buChar char="•"/>
              <a:defRPr>
                <a:latin typeface="Andes" panose="02000000000000000000" pitchFamily="50" charset="0"/>
              </a:defRPr>
            </a:lvl3pPr>
            <a:lvl4pPr>
              <a:defRPr>
                <a:latin typeface="Andes" panose="02000000000000000000" pitchFamily="50" charset="0"/>
              </a:defRPr>
            </a:lvl4pPr>
            <a:lvl5pPr>
              <a:defRPr>
                <a:latin typeface="Andes" panose="02000000000000000000" pitchFamily="50" charset="0"/>
              </a:defRPr>
            </a:lvl5pPr>
            <a:lvl6pPr>
              <a:defRPr>
                <a:latin typeface="Andes" panose="02000000000000000000" pitchFamily="50" charset="0"/>
              </a:defRPr>
            </a:lvl6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458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0" y="3716338"/>
            <a:ext cx="113284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  <a:latin typeface="Andes" panose="02000000000000000000" pitchFamily="50" charset="0"/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31800" y="1268413"/>
            <a:ext cx="11328400" cy="2305050"/>
          </a:xfrm>
        </p:spPr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4181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31802" y="1268413"/>
            <a:ext cx="5568949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  <a:latin typeface="Andes" panose="02000000000000000000" pitchFamily="50" charset="0"/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6191251" y="1268413"/>
            <a:ext cx="5568949" cy="4752975"/>
          </a:xfrm>
        </p:spPr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3244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3840" y="509733"/>
            <a:ext cx="11792989" cy="576263"/>
          </a:xfrm>
        </p:spPr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12192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283371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ndes" panose="02000000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88505"/>
            <a:ext cx="12192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ndes" panose="02000000000000000000" pitchFamily="50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74062" y="2986248"/>
            <a:ext cx="4465948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74063" y="4026716"/>
            <a:ext cx="4521539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ndes" panose="020000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ndes" panose="02000000000000000000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858768"/>
            <a:ext cx="5839968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ndes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93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78000"/>
            <a:ext cx="12192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ndes" panose="02000000000000000000" pitchFamily="50" charset="0"/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079776" y="1057374"/>
            <a:ext cx="8016549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37067" y="1272561"/>
            <a:ext cx="9356419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7291" y="4026716"/>
            <a:ext cx="9358312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ndes" panose="02000000000000000000" pitchFamily="50" charset="0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19345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  <a:lvl2pPr>
              <a:defRPr>
                <a:latin typeface="Andes" panose="02000000000000000000" pitchFamily="50" charset="0"/>
              </a:defRPr>
            </a:lvl2pPr>
            <a:lvl3pPr>
              <a:defRPr>
                <a:latin typeface="Andes" panose="02000000000000000000" pitchFamily="50" charset="0"/>
              </a:defRPr>
            </a:lvl3pPr>
            <a:lvl4pPr>
              <a:defRPr>
                <a:latin typeface="Andes" panose="02000000000000000000" pitchFamily="50" charset="0"/>
              </a:defRPr>
            </a:lvl4pPr>
            <a:lvl5pPr>
              <a:defRPr>
                <a:latin typeface="Andes" panose="020000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ndes" panose="02000000000000000000" pitchFamily="50" charset="0"/>
              </a:defRPr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1676" y="4125769"/>
            <a:ext cx="11328400" cy="576263"/>
          </a:xfrm>
        </p:spPr>
        <p:txBody>
          <a:bodyPr/>
          <a:lstStyle>
            <a:lvl1pPr>
              <a:defRPr>
                <a:latin typeface="Andes" panose="02000000000000000000" pitchFamily="50" charset="0"/>
              </a:defRPr>
            </a:lvl1pPr>
            <a:lvl2pPr>
              <a:defRPr lang="en-US" sz="3000" kern="1200" baseline="0" dirty="0">
                <a:solidFill>
                  <a:schemeClr val="accent2"/>
                </a:solidFill>
                <a:latin typeface="Andes" panose="02000000000000000000" pitchFamily="50" charset="0"/>
                <a:ea typeface="+mn-ea"/>
                <a:cs typeface="+mn-cs"/>
              </a:defRPr>
            </a:lvl2pPr>
          </a:lstStyle>
          <a:p>
            <a:pPr marL="0" lvl="1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719C-BAA9-4670-AEAC-0E3E7EAE2BA0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31800" y="3716338"/>
            <a:ext cx="113284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268413"/>
            <a:ext cx="11328400" cy="23050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4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31802" y="1268413"/>
            <a:ext cx="5568949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191251" y="1268413"/>
            <a:ext cx="5568949" cy="4752975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_GregW\1322550 WBGIS - ITS Sub Branding\WBGIS_ITS-PPT_footer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4"/>
          <a:stretch>
            <a:fillRect/>
          </a:stretch>
        </p:blipFill>
        <p:spPr bwMode="auto">
          <a:xfrm>
            <a:off x="0" y="1379539"/>
            <a:ext cx="12192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82701"/>
            <a:ext cx="12192000" cy="92075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6288089"/>
            <a:ext cx="12192000" cy="4778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192000" cy="92075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765926"/>
            <a:ext cx="12192000" cy="92075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" y="3859214"/>
            <a:ext cx="5839884" cy="2998787"/>
          </a:xfrm>
          <a:prstGeom prst="rect">
            <a:avLst/>
          </a:prstGeom>
          <a:blipFill dpi="0" rotWithShape="1">
            <a:blip r:embed="rId3" cstate="print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74062" y="2986248"/>
            <a:ext cx="4465948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74063" y="4026716"/>
            <a:ext cx="4521539" cy="208944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746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/>
        </p:nvSpPr>
        <p:spPr>
          <a:xfrm>
            <a:off x="0" y="1277938"/>
            <a:ext cx="12192000" cy="55800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/>
          </a:p>
        </p:txBody>
      </p:sp>
      <p:pic>
        <p:nvPicPr>
          <p:cNvPr id="5" name="Bild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18" y="1057276"/>
            <a:ext cx="8017933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7067" y="1272561"/>
            <a:ext cx="9356419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7291" y="4026716"/>
            <a:ext cx="9358312" cy="208944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070072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73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4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0351"/>
            <a:ext cx="11328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This is a headline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9751" y="6359525"/>
            <a:ext cx="607906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5" y="6359525"/>
            <a:ext cx="383116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31800" y="1268413"/>
            <a:ext cx="113284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  <p:pic>
        <p:nvPicPr>
          <p:cNvPr id="1030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6"/>
          <a:stretch>
            <a:fillRect/>
          </a:stretch>
        </p:blipFill>
        <p:spPr bwMode="auto">
          <a:xfrm>
            <a:off x="431800" y="6302375"/>
            <a:ext cx="225213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3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MEDPPTTemplate2009_Web_Footer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6415742"/>
            <a:ext cx="12192000" cy="442259"/>
          </a:xfrm>
          <a:prstGeom prst="rect">
            <a:avLst/>
          </a:prstGeom>
        </p:spPr>
      </p:pic>
      <p:pic>
        <p:nvPicPr>
          <p:cNvPr id="7" name="Picture 6" descr="PRMEDPPTTemplate2009_Web_Header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7FF51-98FD-4BED-9ADA-EC047374E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60351"/>
            <a:ext cx="11328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This is a headline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80084" y="6360102"/>
            <a:ext cx="6077768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6157" y="6360102"/>
            <a:ext cx="38404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fld id="{A4B2A8FF-8A27-421E-B12D-E516898E95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31800" y="1268413"/>
            <a:ext cx="113284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  <p:pic>
        <p:nvPicPr>
          <p:cNvPr id="11" name="Picture 2" descr="U:\1405265\1405265 WBG Logo\LOGO FILES\Horizontal\WBG_Horizontal_Color\web\WBG_Horizontal-RGB-web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5"/>
          <a:stretch/>
        </p:blipFill>
        <p:spPr bwMode="auto">
          <a:xfrm>
            <a:off x="431802" y="6302502"/>
            <a:ext cx="2252577" cy="3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8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facility.org/" TargetMode="External"/><Relationship Id="rId2" Type="http://schemas.openxmlformats.org/officeDocument/2006/relationships/hyperlink" Target="http://worldbank.org/debt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9746" y="1870364"/>
            <a:ext cx="9185150" cy="1454727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Evaluacije prema </a:t>
            </a:r>
            <a:r>
              <a:rPr lang="en-US" dirty="0" smtClean="0"/>
              <a:t>D</a:t>
            </a:r>
            <a:r>
              <a:rPr lang="hr-HR" dirty="0" smtClean="0"/>
              <a:t>e</a:t>
            </a:r>
            <a:r>
              <a:rPr lang="en-US" dirty="0" smtClean="0"/>
              <a:t>MPA</a:t>
            </a:r>
            <a:r>
              <a:rPr lang="hr-HR" dirty="0" smtClean="0"/>
              <a:t>-i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hr-HR" dirty="0" smtClean="0"/>
              <a:t>Koordinacija </a:t>
            </a:r>
            <a:r>
              <a:rPr lang="hr-HR" dirty="0" smtClean="0"/>
              <a:t>upravljanja dugom i novčanim sredstvima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3527" y="4461164"/>
            <a:ext cx="4403316" cy="1819320"/>
          </a:xfrm>
        </p:spPr>
        <p:txBody>
          <a:bodyPr/>
          <a:lstStyle/>
          <a:p>
            <a:r>
              <a:rPr lang="en-US" dirty="0"/>
              <a:t>Lilia Razlog</a:t>
            </a:r>
          </a:p>
          <a:p>
            <a:r>
              <a:rPr lang="hr-HR" dirty="0" smtClean="0"/>
              <a:t>Listopad, </a:t>
            </a:r>
            <a:r>
              <a:rPr lang="en-US" dirty="0" smtClean="0"/>
              <a:t>2017</a:t>
            </a:r>
            <a:r>
              <a:rPr lang="hr-HR" dirty="0" smtClean="0"/>
              <a:t>.</a:t>
            </a:r>
            <a:endParaRPr lang="en-US" dirty="0"/>
          </a:p>
          <a:p>
            <a:r>
              <a:rPr lang="en-US" dirty="0" smtClean="0"/>
              <a:t>PEMPAL</a:t>
            </a:r>
            <a:r>
              <a:rPr lang="hr-HR" dirty="0" smtClean="0"/>
              <a:t>-ova Zajednica prakse za riznicu (TCOP)</a:t>
            </a:r>
          </a:p>
          <a:p>
            <a:r>
              <a:rPr lang="hr-HR" dirty="0" smtClean="0"/>
              <a:t>Kišinjev</a:t>
            </a:r>
            <a:r>
              <a:rPr lang="en-US" dirty="0" smtClean="0"/>
              <a:t>, </a:t>
            </a:r>
            <a:r>
              <a:rPr lang="en-US" dirty="0"/>
              <a:t>Moldova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9746" y="517498"/>
            <a:ext cx="802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Svjetska banka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944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0351"/>
            <a:ext cx="11136745" cy="576263"/>
          </a:xfrm>
        </p:spPr>
        <p:txBody>
          <a:bodyPr/>
          <a:lstStyle/>
          <a:p>
            <a:r>
              <a:rPr lang="hr-HR" b="1" dirty="0" smtClean="0"/>
              <a:t>Upravljanje dugom i novčanim sredstvima </a:t>
            </a:r>
            <a:r>
              <a:rPr lang="en-US" b="1" dirty="0" smtClean="0"/>
              <a:t>– </a:t>
            </a:r>
            <a:r>
              <a:rPr lang="en-US" b="1" dirty="0" err="1" smtClean="0"/>
              <a:t>DeMPA</a:t>
            </a:r>
            <a:r>
              <a:rPr lang="en-US" b="1" dirty="0" smtClean="0"/>
              <a:t> </a:t>
            </a:r>
            <a:r>
              <a:rPr lang="en-US" b="1" dirty="0"/>
              <a:t>DPI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Dva osnovna područja ocjenjivanja: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Izrada projekcija novčanog toka, obično je u nadležnosti riznice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Učinkovitost izrade projekcija na ukupnoj razini gotovinskih salda na državnim bankovnim računima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hr-HR" dirty="0" smtClean="0"/>
              <a:t>Upravljanje gotovinskim saldom, obično u nadležnosti jedinice za upravljanje dugom ili riznice</a:t>
            </a:r>
          </a:p>
          <a:p>
            <a:pPr marL="0" lvl="1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r-HR" sz="2600" dirty="0" smtClean="0">
                <a:solidFill>
                  <a:schemeClr val="accent1">
                    <a:lumMod val="75000"/>
                  </a:schemeClr>
                </a:solidFill>
              </a:rPr>
              <a:t>Odluka o odgovarajućem gotovinskom saldu (rezerva za likvidnost) i učinkovitost upravljanja tim gotovinskim saldom na državnim bankovnim računima (uključujući, prema potrebi, spajanje s bilo kojim programom zaduživanja na domaćem tržištu)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193" y="554182"/>
            <a:ext cx="8871407" cy="531955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latin typeface="Verdana" pitchFamily="34" charset="0"/>
              </a:rPr>
              <a:t>Praćenje učinka pokazuje preostale izazove</a:t>
            </a:r>
            <a:endParaRPr lang="en-US" sz="2400" b="1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1808164" y="1371600"/>
            <a:ext cx="8631237" cy="525145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pPr marL="231775" indent="-231775">
              <a:spcBef>
                <a:spcPts val="1200"/>
              </a:spcBef>
              <a:buNone/>
            </a:pPr>
            <a:endParaRPr lang="en-US" sz="2000" dirty="0"/>
          </a:p>
          <a:p>
            <a:pPr marL="231775" indent="-231775">
              <a:spcBef>
                <a:spcPts val="1200"/>
              </a:spcBef>
              <a:buNone/>
            </a:pPr>
            <a:endParaRPr lang="en-US" sz="24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AF7976-44DF-446B-910A-869CCCF07D1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371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/>
              <a:t>Prikaz ocjena C i više prema kategorijama upravljanja dugom </a:t>
            </a:r>
          </a:p>
          <a:p>
            <a:pPr algn="ctr"/>
            <a:r>
              <a:rPr lang="en-US" sz="1600" dirty="0" smtClean="0"/>
              <a:t>(</a:t>
            </a:r>
            <a:r>
              <a:rPr lang="hr-HR" sz="1600" dirty="0" smtClean="0"/>
              <a:t>na temelju rezultata najnovijeg izvješća o </a:t>
            </a:r>
            <a:r>
              <a:rPr lang="hr-HR" sz="1600" dirty="0" err="1" smtClean="0"/>
              <a:t>DeMPA</a:t>
            </a:r>
            <a:r>
              <a:rPr lang="hr-HR" sz="1600" dirty="0" smtClean="0"/>
              <a:t>-i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00000000-0008-0000-02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267429"/>
              </p:ext>
            </p:extLst>
          </p:nvPr>
        </p:nvGraphicFramePr>
        <p:xfrm>
          <a:off x="651164" y="1956376"/>
          <a:ext cx="10487891" cy="41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64954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436" y="260351"/>
            <a:ext cx="9807777" cy="576263"/>
          </a:xfrm>
        </p:spPr>
        <p:txBody>
          <a:bodyPr/>
          <a:lstStyle/>
          <a:p>
            <a:r>
              <a:rPr lang="hr-HR" b="1" dirty="0" smtClean="0"/>
              <a:t>Dosadašnji rezultati u Europi i središnjoj Aziji (ECA)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438" y="1426738"/>
            <a:ext cx="4772043" cy="25419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37" y="3968687"/>
            <a:ext cx="4772043" cy="2773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481" y="3968686"/>
            <a:ext cx="5035732" cy="2773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481" y="1429785"/>
            <a:ext cx="5035732" cy="25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106" y="1791440"/>
            <a:ext cx="8793127" cy="576263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Hvala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31800" y="3294993"/>
            <a:ext cx="11328400" cy="2726395"/>
          </a:xfrm>
        </p:spPr>
        <p:txBody>
          <a:bodyPr/>
          <a:lstStyle/>
          <a:p>
            <a:pPr algn="ctr"/>
            <a:r>
              <a:rPr lang="hr-HR" dirty="0" smtClean="0"/>
              <a:t>Poveznica na web-stranicu</a:t>
            </a:r>
            <a:r>
              <a:rPr lang="en-US" dirty="0" smtClean="0"/>
              <a:t>:  </a:t>
            </a:r>
            <a:endParaRPr lang="en-US" dirty="0"/>
          </a:p>
          <a:p>
            <a:pPr algn="ctr"/>
            <a:r>
              <a:rPr lang="en-US" dirty="0">
                <a:hlinkClick r:id="rId2"/>
              </a:rPr>
              <a:t>http://worldbank.org/debt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www.DMFacility.org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0351"/>
            <a:ext cx="11226800" cy="576263"/>
          </a:xfrm>
        </p:spPr>
        <p:txBody>
          <a:bodyPr/>
          <a:lstStyle/>
          <a:p>
            <a:pPr algn="ctr"/>
            <a:r>
              <a:rPr lang="hr-HR" b="1" dirty="0" smtClean="0"/>
              <a:t>Metodologija </a:t>
            </a:r>
            <a:r>
              <a:rPr lang="en-US" b="1" dirty="0" err="1" smtClean="0"/>
              <a:t>DeMPA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6615"/>
            <a:ext cx="10515600" cy="1615640"/>
          </a:xfrm>
        </p:spPr>
        <p:txBody>
          <a:bodyPr/>
          <a:lstStyle/>
          <a:p>
            <a:pPr marL="0" indent="0">
              <a:buNone/>
            </a:pPr>
            <a:r>
              <a:rPr lang="hr-HR" sz="2800" dirty="0" err="1" smtClean="0">
                <a:effectLst/>
              </a:rPr>
              <a:t>DeMPA</a:t>
            </a:r>
            <a:r>
              <a:rPr lang="hr-HR" sz="2800" dirty="0" smtClean="0">
                <a:effectLst/>
              </a:rPr>
              <a:t> je metodologija za ocjenjivanje učinka upravljanja javnim dugom pomoću sveobuhvatnog niza pokazatelja koji pokrivaju cjelokupan raspon funkcija upravljanja državnim dugom.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672080"/>
            <a:ext cx="11125200" cy="33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8163" y="304801"/>
            <a:ext cx="8555037" cy="595951"/>
          </a:xfrm>
        </p:spPr>
        <p:txBody>
          <a:bodyPr/>
          <a:lstStyle/>
          <a:p>
            <a:pPr algn="ctr"/>
            <a:r>
              <a:rPr lang="hr-HR" sz="3200" b="1" dirty="0" smtClean="0"/>
              <a:t>Dosadašnji rezultati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1122218" y="900752"/>
            <a:ext cx="9317183" cy="5722298"/>
          </a:xfrm>
        </p:spPr>
        <p:txBody>
          <a:bodyPr>
            <a:normAutofit fontScale="92500" lnSpcReduction="10000"/>
          </a:bodyPr>
          <a:lstStyle/>
          <a:p>
            <a:pPr marL="231775" indent="-231775">
              <a:spcBef>
                <a:spcPts val="1200"/>
              </a:spcBef>
              <a:buNone/>
            </a:pPr>
            <a:r>
              <a:rPr lang="hr-HR" sz="2200" dirty="0" smtClean="0"/>
              <a:t>Provedeno je </a:t>
            </a:r>
            <a:r>
              <a:rPr lang="hr-HR" sz="2200" b="1" dirty="0" smtClean="0"/>
              <a:t>112 ocjenjivanja prema </a:t>
            </a:r>
            <a:r>
              <a:rPr lang="hr-HR" sz="2200" b="1" dirty="0" err="1" smtClean="0"/>
              <a:t>DeMPA</a:t>
            </a:r>
            <a:r>
              <a:rPr lang="hr-HR" sz="2200" b="1" dirty="0" smtClean="0"/>
              <a:t>-i </a:t>
            </a:r>
            <a:r>
              <a:rPr lang="hr-HR" sz="2200" dirty="0" smtClean="0"/>
              <a:t>u razdoblju 2007.</a:t>
            </a:r>
            <a:r>
              <a:rPr lang="hr-HR" sz="2200" dirty="0" smtClean="0">
                <a:latin typeface="Calibri"/>
              </a:rPr>
              <a:t>‒</a:t>
            </a:r>
            <a:r>
              <a:rPr lang="hr-HR" sz="2200" dirty="0" smtClean="0"/>
              <a:t>2016.:</a:t>
            </a:r>
          </a:p>
          <a:p>
            <a:pPr marL="231775" indent="-231775">
              <a:spcBef>
                <a:spcPts val="1200"/>
              </a:spcBef>
              <a:buNone/>
            </a:pPr>
            <a:endParaRPr lang="hr-HR" sz="2400" dirty="0" smtClean="0"/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hr-HR" sz="2000" dirty="0" smtClean="0"/>
              <a:t>78 različitih zemalja u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r-HR" sz="2000" dirty="0" smtClean="0"/>
              <a:t>    6 regija</a:t>
            </a:r>
          </a:p>
          <a:p>
            <a:pPr>
              <a:spcBef>
                <a:spcPts val="1200"/>
              </a:spcBef>
              <a:buFont typeface="Wingdings" charset="2"/>
              <a:buChar char="§"/>
            </a:pPr>
            <a:r>
              <a:rPr lang="hr-HR" sz="2000" dirty="0" smtClean="0"/>
              <a:t>U Europi i središnjoj Aziji (ECA), ocjenjivanje </a:t>
            </a:r>
          </a:p>
          <a:p>
            <a:pPr>
              <a:spcBef>
                <a:spcPts val="1200"/>
              </a:spcBef>
            </a:pPr>
            <a:r>
              <a:rPr lang="hr-HR" sz="2000" dirty="0" smtClean="0"/>
              <a:t>prema </a:t>
            </a:r>
            <a:r>
              <a:rPr lang="hr-HR" sz="2000" dirty="0" err="1" smtClean="0"/>
              <a:t>DeMPA</a:t>
            </a:r>
            <a:r>
              <a:rPr lang="hr-HR" sz="2000" dirty="0" smtClean="0"/>
              <a:t>-i provedeno je u:</a:t>
            </a:r>
          </a:p>
          <a:p>
            <a:pPr marL="0" indent="0">
              <a:buNone/>
            </a:pPr>
            <a:r>
              <a:rPr lang="hr-HR" sz="2000" dirty="0" smtClean="0"/>
              <a:t>Albaniji</a:t>
            </a:r>
          </a:p>
          <a:p>
            <a:pPr marL="0" indent="0">
              <a:buNone/>
            </a:pPr>
            <a:r>
              <a:rPr lang="hr-HR" sz="2000" dirty="0" smtClean="0"/>
              <a:t>Armeniji</a:t>
            </a:r>
          </a:p>
          <a:p>
            <a:pPr marL="0" indent="0">
              <a:buNone/>
            </a:pPr>
            <a:r>
              <a:rPr lang="hr-HR" sz="2000" dirty="0" err="1" smtClean="0"/>
              <a:t>Bjelarusu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Bosni i Hercegovini</a:t>
            </a:r>
          </a:p>
          <a:p>
            <a:pPr marL="0" indent="0">
              <a:buNone/>
            </a:pPr>
            <a:r>
              <a:rPr lang="hr-HR" sz="2000" dirty="0" smtClean="0"/>
              <a:t>Gruziji</a:t>
            </a:r>
          </a:p>
          <a:p>
            <a:pPr marL="0" indent="0">
              <a:buNone/>
            </a:pPr>
            <a:r>
              <a:rPr lang="hr-HR" sz="2000" dirty="0" smtClean="0"/>
              <a:t>Kazahstanu</a:t>
            </a:r>
          </a:p>
          <a:p>
            <a:pPr marL="0" indent="0">
              <a:buNone/>
            </a:pPr>
            <a:r>
              <a:rPr lang="hr-HR" sz="2000" dirty="0" smtClean="0"/>
              <a:t>Kosovu</a:t>
            </a:r>
          </a:p>
          <a:p>
            <a:pPr marL="0" indent="0">
              <a:buNone/>
            </a:pPr>
            <a:r>
              <a:rPr lang="hr-HR" sz="2000" dirty="0" err="1" smtClean="0"/>
              <a:t>Kirgiskoj</a:t>
            </a:r>
            <a:r>
              <a:rPr lang="hr-HR" sz="2000" dirty="0" smtClean="0"/>
              <a:t> Republici</a:t>
            </a:r>
          </a:p>
          <a:p>
            <a:pPr marL="0" indent="0">
              <a:buNone/>
            </a:pPr>
            <a:r>
              <a:rPr lang="hr-HR" sz="2000" dirty="0" smtClean="0"/>
              <a:t>Republici </a:t>
            </a:r>
            <a:r>
              <a:rPr lang="hr-HR" sz="2000" dirty="0" err="1" smtClean="0"/>
              <a:t>Moldovi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 smtClean="0"/>
              <a:t>Tadžikistanu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9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AF7976-44DF-446B-910A-869CCCF07D1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673" y="1815354"/>
            <a:ext cx="5678835" cy="3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64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2136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dirty="0" smtClean="0"/>
              <a:t>Glavni elementi revizije </a:t>
            </a:r>
            <a:r>
              <a:rPr lang="hr-HR" sz="3600" dirty="0" err="1" smtClean="0"/>
              <a:t>DeMPA</a:t>
            </a:r>
            <a:r>
              <a:rPr lang="hr-HR" sz="3600" dirty="0" smtClean="0"/>
              <a:t>-e iz 2015.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6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391" y="412751"/>
            <a:ext cx="8167007" cy="576263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Metodologija </a:t>
            </a:r>
            <a:r>
              <a:rPr lang="en-US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DeMPA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iz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2015</a:t>
            </a:r>
            <a:r>
              <a:rPr lang="hr-HR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391" y="1268414"/>
            <a:ext cx="7956467" cy="4752975"/>
          </a:xfrm>
          <a:ln>
            <a:noFill/>
          </a:ln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dirty="0" smtClean="0"/>
              <a:t>Alat i vodič za </a:t>
            </a:r>
            <a:r>
              <a:rPr lang="hr-HR" dirty="0" err="1" smtClean="0"/>
              <a:t>DeMPA</a:t>
            </a:r>
            <a:r>
              <a:rPr lang="hr-HR" dirty="0" smtClean="0"/>
              <a:t>-u iz 2009. spojeni su u jednu jedinstvenu metodologiju </a:t>
            </a:r>
            <a:r>
              <a:rPr lang="hr-HR" dirty="0" err="1" smtClean="0"/>
              <a:t>DeMPA</a:t>
            </a:r>
            <a:r>
              <a:rPr lang="hr-HR" dirty="0" smtClean="0"/>
              <a:t> 2015.</a:t>
            </a:r>
          </a:p>
          <a:p>
            <a:pPr>
              <a:spcAft>
                <a:spcPts val="600"/>
              </a:spcAft>
            </a:pPr>
            <a:r>
              <a:rPr lang="hr-HR" sz="24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U revidiranoj </a:t>
            </a:r>
            <a:r>
              <a:rPr lang="hr-HR" sz="2400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DeMPA</a:t>
            </a:r>
            <a:r>
              <a:rPr lang="hr-HR" sz="24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-i, smjernice za evaluaciju svake dimenzije praksi upravljanja državnim dugom (DPI – pokazatelji učinka upravljanja dugom) sastoje se od:</a:t>
            </a:r>
          </a:p>
          <a:p>
            <a:pPr lvl="3"/>
            <a:r>
              <a:rPr lang="hr-HR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</a:t>
            </a:r>
            <a:r>
              <a:rPr lang="hr-HR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rgumentacije i pozadine 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(</a:t>
            </a:r>
            <a:r>
              <a:rPr lang="hr-HR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prema dimenzijama</a:t>
            </a:r>
            <a:r>
              <a:rPr lang="en-US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lvl="3"/>
            <a:r>
              <a:rPr lang="hr-HR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područja koja se ocjenjuju</a:t>
            </a:r>
            <a:endParaRPr lang="en-U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lvl="3"/>
            <a:r>
              <a:rPr lang="hr-HR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k</a:t>
            </a:r>
            <a:r>
              <a:rPr lang="hr-HR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riterija bodovanja</a:t>
            </a:r>
            <a:endParaRPr lang="en-U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lvl="3"/>
            <a:r>
              <a:rPr lang="hr-HR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rateće dokumentacije</a:t>
            </a:r>
            <a:endParaRPr lang="en-U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lvl="3"/>
            <a:r>
              <a:rPr lang="hr-HR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ndikativnih pitanja koja se postavljaju.</a:t>
            </a:r>
            <a:endParaRPr lang="en-U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12" y="260350"/>
            <a:ext cx="8345138" cy="725302"/>
          </a:xfrm>
        </p:spPr>
        <p:txBody>
          <a:bodyPr>
            <a:normAutofit/>
          </a:bodyPr>
          <a:lstStyle/>
          <a:p>
            <a:r>
              <a:rPr lang="hr-HR" dirty="0" smtClean="0"/>
              <a:t>Metodologija bodovanja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3" y="1268414"/>
            <a:ext cx="8345137" cy="4752975"/>
          </a:xfrm>
        </p:spPr>
        <p:txBody>
          <a:bodyPr/>
          <a:lstStyle/>
          <a:p>
            <a:pPr marL="231775" indent="-231775">
              <a:spcBef>
                <a:spcPts val="1200"/>
              </a:spcBef>
              <a:buNone/>
            </a:pPr>
            <a:r>
              <a:rPr lang="hr-HR" sz="2400" b="1" dirty="0" smtClean="0"/>
              <a:t>Bodovanje</a:t>
            </a:r>
            <a:r>
              <a:rPr lang="en-US" sz="2400" dirty="0" smtClean="0"/>
              <a:t>: </a:t>
            </a:r>
            <a:r>
              <a:rPr lang="hr-HR" sz="2400" dirty="0" smtClean="0"/>
              <a:t>mjerljive ocjene </a:t>
            </a:r>
            <a:r>
              <a:rPr lang="en-US" sz="2400" dirty="0" smtClean="0"/>
              <a:t>(</a:t>
            </a:r>
            <a:r>
              <a:rPr lang="hr-HR" sz="2400" dirty="0" smtClean="0"/>
              <a:t>od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hr-HR" sz="2400" dirty="0" smtClean="0"/>
              <a:t>d</a:t>
            </a:r>
            <a:r>
              <a:rPr lang="en-US" sz="2400" dirty="0" smtClean="0"/>
              <a:t>o </a:t>
            </a:r>
            <a:r>
              <a:rPr lang="en-US" sz="2400" dirty="0"/>
              <a:t>D)</a:t>
            </a:r>
          </a:p>
          <a:p>
            <a:pPr marL="1031875" lvl="2" indent="-409575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r-HR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Zadovoljavanje minimalnih uvjeta </a:t>
            </a:r>
            <a:r>
              <a:rPr lang="en-US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= </a:t>
            </a:r>
            <a:r>
              <a:rPr lang="hr-HR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ocjena</a:t>
            </a:r>
            <a:r>
              <a:rPr lang="en-US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</a:t>
            </a:r>
          </a:p>
          <a:p>
            <a:pPr marL="1031875" lvl="2" indent="-409575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r-HR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Nije ostvaren minimum </a:t>
            </a:r>
            <a:r>
              <a:rPr lang="en-US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= </a:t>
            </a:r>
            <a:r>
              <a:rPr lang="hr-HR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ocjena</a:t>
            </a:r>
            <a:r>
              <a:rPr lang="en-US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</a:t>
            </a:r>
          </a:p>
          <a:p>
            <a:pPr marL="1031875" lvl="2" indent="-409575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r-HR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Zdrava praksa </a:t>
            </a:r>
            <a:r>
              <a:rPr lang="en-US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= </a:t>
            </a:r>
            <a:r>
              <a:rPr lang="hr-HR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ocjena</a:t>
            </a:r>
            <a:r>
              <a:rPr lang="en-US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  </a:t>
            </a:r>
            <a:r>
              <a:rPr lang="en-US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(</a:t>
            </a:r>
            <a:r>
              <a:rPr lang="hr-HR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srednja ocjena </a:t>
            </a:r>
            <a:r>
              <a:rPr lang="en-US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B </a:t>
            </a:r>
            <a:r>
              <a:rPr lang="hr-HR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za veću </a:t>
            </a:r>
            <a:r>
              <a:rPr lang="hr-HR" sz="2200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granularnost</a:t>
            </a:r>
            <a:r>
              <a:rPr lang="hr-HR" sz="22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1031875" lvl="2" indent="-409575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r-HR" sz="2200" dirty="0" smtClean="0">
                <a:solidFill>
                  <a:srgbClr val="FF0000"/>
                </a:solidFill>
              </a:rPr>
              <a:t>Nije primjenjivo </a:t>
            </a:r>
            <a:r>
              <a:rPr lang="en-US" sz="2200" dirty="0" smtClean="0">
                <a:solidFill>
                  <a:srgbClr val="FF0000"/>
                </a:solidFill>
              </a:rPr>
              <a:t>(N/A</a:t>
            </a:r>
            <a:r>
              <a:rPr lang="en-US" sz="2200" dirty="0">
                <a:solidFill>
                  <a:srgbClr val="FF0000"/>
                </a:solidFill>
              </a:rPr>
              <a:t>) – </a:t>
            </a:r>
            <a:r>
              <a:rPr lang="hr-HR" sz="2200" dirty="0" smtClean="0">
                <a:solidFill>
                  <a:srgbClr val="FF0000"/>
                </a:solidFill>
              </a:rPr>
              <a:t>ako se aktivnost ne provodi, npr. nije izdano jamstvo za zajam u proteklih pet godina</a:t>
            </a:r>
          </a:p>
          <a:p>
            <a:pPr marL="1031875" lvl="2" indent="-409575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hr-HR" sz="2200" dirty="0" smtClean="0">
                <a:solidFill>
                  <a:srgbClr val="FF0000"/>
                </a:solidFill>
              </a:rPr>
              <a:t>Nije ocijenjeno (N/R) – ako nije moguće dati ocjenu zbog nedovoljnih informacija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9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351"/>
            <a:ext cx="8362950" cy="737177"/>
          </a:xfrm>
        </p:spPr>
        <p:txBody>
          <a:bodyPr/>
          <a:lstStyle/>
          <a:p>
            <a:r>
              <a:rPr lang="hr-HR" dirty="0" smtClean="0"/>
              <a:t>Struktura </a:t>
            </a:r>
            <a:r>
              <a:rPr lang="en-US" dirty="0" err="1" smtClean="0"/>
              <a:t>DeMPA</a:t>
            </a:r>
            <a:r>
              <a:rPr lang="hr-HR" dirty="0" smtClean="0"/>
              <a:t>-e iz 2015.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799959"/>
              </p:ext>
            </p:extLst>
          </p:nvPr>
        </p:nvGraphicFramePr>
        <p:xfrm>
          <a:off x="1981200" y="1379220"/>
          <a:ext cx="8229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DeMPA</a:t>
                      </a:r>
                      <a:r>
                        <a:rPr lang="hr-HR" sz="2000" dirty="0" smtClean="0"/>
                        <a:t> iz 2009.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err="1" smtClean="0"/>
                        <a:t>DeMPA</a:t>
                      </a:r>
                      <a:r>
                        <a:rPr lang="hr-HR" sz="2000" baseline="0" dirty="0" smtClean="0"/>
                        <a:t> iz 2015.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Šest osnovnih područja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Pet osnovnih područja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15 </a:t>
                      </a:r>
                      <a:r>
                        <a:rPr lang="hr-HR" sz="2000" dirty="0" smtClean="0"/>
                        <a:t>pokazatelja</a:t>
                      </a:r>
                      <a:r>
                        <a:rPr lang="hr-HR" sz="2000" baseline="0" dirty="0" smtClean="0"/>
                        <a:t> učinka upravljanja dugom (DPI-a)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14 </a:t>
                      </a:r>
                      <a:r>
                        <a:rPr lang="hr-HR" sz="2000" dirty="0" smtClean="0"/>
                        <a:t>pokazatelja</a:t>
                      </a:r>
                      <a:r>
                        <a:rPr lang="hr-HR" sz="2000" baseline="0" dirty="0" smtClean="0"/>
                        <a:t> učinka upravljanja dugom </a:t>
                      </a:r>
                      <a:r>
                        <a:rPr lang="en-US" sz="2000" baseline="0" dirty="0" smtClean="0"/>
                        <a:t>(DPI</a:t>
                      </a:r>
                      <a:r>
                        <a:rPr lang="hr-HR" sz="2000" baseline="0" dirty="0" smtClean="0"/>
                        <a:t>-a)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35 </a:t>
                      </a:r>
                      <a:r>
                        <a:rPr lang="hr-HR" sz="2000" dirty="0" smtClean="0"/>
                        <a:t>dimenzija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 </a:t>
                      </a:r>
                      <a:r>
                        <a:rPr lang="hr-HR" sz="2000" dirty="0" smtClean="0"/>
                        <a:t>dimenzije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3769362"/>
            <a:ext cx="7962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hr-HR" sz="2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Pokazatelj DPI15 i njegove dvije dimenzije </a:t>
            </a:r>
            <a:r>
              <a:rPr lang="en-US" sz="2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(DPI15-1 </a:t>
            </a:r>
            <a:r>
              <a:rPr lang="hr-HR" sz="2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15-2) </a:t>
            </a:r>
            <a:r>
              <a:rPr lang="hr-HR" sz="2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o zakonskom i ugovornom izvještavanju više se ne primjenjuju.</a:t>
            </a:r>
          </a:p>
          <a:p>
            <a:endParaRPr lang="en-US" sz="20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charset="2"/>
              <a:buChar char="§"/>
            </a:pPr>
            <a:r>
              <a:rPr lang="hr-HR" sz="2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Treća dimenzija </a:t>
            </a:r>
            <a:r>
              <a:rPr lang="en-US" sz="2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(DPI15-3</a:t>
            </a:r>
            <a:r>
              <a:rPr lang="en-US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) </a:t>
            </a:r>
            <a:r>
              <a:rPr lang="hr-HR" sz="20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o statističkom biltenu prebačena je u pokazatelj DPI4 – Izvještavanje i evaluacija. Obje dimenzije revidiranog pokazatelja DPI4 odnose se na transparentnost i krajnju odgovornost funkcija upravljanja državnim dugom.</a:t>
            </a:r>
          </a:p>
        </p:txBody>
      </p:sp>
    </p:spTree>
    <p:extLst>
      <p:ext uri="{BB962C8B-B14F-4D97-AF65-F5344CB8AC3E}">
        <p14:creationId xmlns:p14="http://schemas.microsoft.com/office/powerpoint/2010/main" val="408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</a:t>
            </a:r>
            <a:r>
              <a:rPr lang="en-US" dirty="0" err="1" smtClean="0"/>
              <a:t>DeMPA</a:t>
            </a:r>
            <a:r>
              <a:rPr lang="hr-HR" dirty="0" smtClean="0"/>
              <a:t>-e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26266"/>
              </p:ext>
            </p:extLst>
          </p:nvPr>
        </p:nvGraphicFramePr>
        <p:xfrm>
          <a:off x="2082799" y="1248836"/>
          <a:ext cx="7958668" cy="5023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7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358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95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+mj-lt"/>
                        </a:rPr>
                        <a:t>DeMPA</a:t>
                      </a:r>
                      <a:r>
                        <a:rPr lang="en-US" sz="1400" b="1" dirty="0">
                          <a:latin typeface="+mj-lt"/>
                        </a:rPr>
                        <a:t> </a:t>
                      </a:r>
                      <a:r>
                        <a:rPr lang="hr-HR" sz="1400" b="1" dirty="0" smtClean="0">
                          <a:latin typeface="+mj-lt"/>
                        </a:rPr>
                        <a:t>iz </a:t>
                      </a:r>
                      <a:r>
                        <a:rPr lang="en-US" sz="1400" b="1" dirty="0" smtClean="0">
                          <a:latin typeface="+mj-lt"/>
                        </a:rPr>
                        <a:t>2009</a:t>
                      </a:r>
                      <a:r>
                        <a:rPr lang="hr-HR" sz="1400" b="1" dirty="0" smtClean="0">
                          <a:latin typeface="+mj-lt"/>
                        </a:rPr>
                        <a:t>.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+mj-lt"/>
                        </a:rPr>
                        <a:t>DeMPA</a:t>
                      </a:r>
                      <a:r>
                        <a:rPr lang="en-US" sz="1400" b="1" dirty="0">
                          <a:latin typeface="+mj-lt"/>
                        </a:rPr>
                        <a:t> </a:t>
                      </a:r>
                      <a:r>
                        <a:rPr lang="hr-HR" sz="1400" b="1" dirty="0" smtClean="0">
                          <a:latin typeface="+mj-lt"/>
                        </a:rPr>
                        <a:t>iz </a:t>
                      </a:r>
                      <a:r>
                        <a:rPr lang="en-US" sz="1400" b="1" dirty="0" smtClean="0">
                          <a:latin typeface="+mj-lt"/>
                        </a:rPr>
                        <a:t>2015</a:t>
                      </a:r>
                      <a:r>
                        <a:rPr lang="hr-HR" sz="1400" b="1" dirty="0" smtClean="0">
                          <a:latin typeface="+mj-lt"/>
                        </a:rPr>
                        <a:t>.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563">
                <a:tc gridSpan="2">
                  <a:txBody>
                    <a:bodyPr/>
                    <a:lstStyle/>
                    <a:p>
                      <a:r>
                        <a:rPr lang="hr-HR" sz="1400" b="1" kern="1200" noProof="0" dirty="0" smtClean="0">
                          <a:effectLst/>
                          <a:latin typeface="+mj-lt"/>
                        </a:rPr>
                        <a:t>Upravljanje i razvoj strategije</a:t>
                      </a:r>
                      <a:r>
                        <a:rPr lang="hr-HR" sz="1400" b="1" kern="1200" baseline="0" noProof="0" dirty="0" smtClean="0">
                          <a:effectLst/>
                          <a:latin typeface="+mj-lt"/>
                        </a:rPr>
                        <a:t> </a:t>
                      </a:r>
                      <a:endParaRPr lang="hr-HR" sz="1400" b="1" noProof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Upravljanje i razvoj strategije</a:t>
                      </a:r>
                      <a:endParaRPr lang="hr-HR" sz="1400" b="1" noProof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DPI-1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Pravni okvir (1</a:t>
                      </a:r>
                      <a:r>
                        <a:rPr lang="hr-HR" sz="1200" baseline="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dimenzija)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DPI-1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Pravni okvir (1 dimenzija)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DPI-2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Upravljački ustroj (2 dimenzije)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DPI-2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Upravljački ustroj (2 dimenzije)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DPI-3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Strategija upravljanja dugom (2 dimenzije)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DPI-3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Strategija upravljanja dugom</a:t>
                      </a:r>
                      <a:r>
                        <a:rPr lang="hr-HR" sz="1200" baseline="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(2 dimenzije)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DPI-4</a:t>
                      </a:r>
                      <a:endParaRPr lang="hr-HR" sz="1200" noProof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Evaluacija operacija</a:t>
                      </a:r>
                      <a:r>
                        <a:rPr lang="hr-HR" sz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r-HR" sz="1200" noProof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upravljanja dugom (1 dimenzija)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DPI-4</a:t>
                      </a:r>
                      <a:endParaRPr lang="hr-HR" sz="1200" noProof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Izvještavanje i evaluacija </a:t>
                      </a:r>
                      <a:r>
                        <a:rPr lang="hr-HR" sz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(2 dimenzije)</a:t>
                      </a:r>
                      <a:endParaRPr lang="hr-HR" sz="1200" noProof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DPI-5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Revizija (2 dimenzije)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DPI-5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Revizija (2 dimenzije)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673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400" b="1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Koordinacija s makroekonomskim politikama</a:t>
                      </a:r>
                      <a:endParaRPr lang="hr-HR" sz="14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Koordinacija s makroekonomskim politikama</a:t>
                      </a:r>
                      <a:endParaRPr lang="hr-HR" sz="14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9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DPI-6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Koordinacija s fiskalnom politikom (2 dimenzije)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DPI-6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Koordinacija s fiskalnom politikom (2 dimenzije)</a:t>
                      </a:r>
                      <a:endParaRPr lang="hr-HR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DPI-7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Koordinacija s monetarnom politikom (3</a:t>
                      </a:r>
                      <a:r>
                        <a:rPr lang="hr-HR" sz="1200" baseline="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dimenzije)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DPI-7</a:t>
                      </a:r>
                      <a:endParaRPr lang="hr-HR" sz="1200" noProof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Koordinacija s monetarnom politikom (3</a:t>
                      </a:r>
                      <a:r>
                        <a:rPr lang="hr-HR" sz="12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dimenzije)</a:t>
                      </a:r>
                      <a:endParaRPr lang="hr-HR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14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Zaduživanje i srodne financijske aktivnosti</a:t>
                      </a:r>
                      <a:endParaRPr lang="hr-HR" sz="14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4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Zaduživanje i srodne financijske aktivnosti</a:t>
                      </a:r>
                      <a:endParaRPr lang="hr-HR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DPI-8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Zaduživanje na domaćem</a:t>
                      </a:r>
                      <a:r>
                        <a:rPr lang="hr-HR" sz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tržištu </a:t>
                      </a: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(2 dimenzije)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DPI-8</a:t>
                      </a:r>
                      <a:endParaRPr lang="hr-HR" sz="1200" noProof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Zaduživanje na domaćem</a:t>
                      </a:r>
                      <a:r>
                        <a:rPr lang="hr-HR" sz="1200" baseline="0" noProof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 tržištu </a:t>
                      </a:r>
                      <a:r>
                        <a:rPr lang="hr-HR" sz="1200" noProof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(2 dimenzije)</a:t>
                      </a:r>
                      <a:endParaRPr lang="hr-HR" sz="1200" noProof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6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DPI-9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Zaduživanje na inozemnom</a:t>
                      </a:r>
                      <a:r>
                        <a:rPr lang="hr-HR" sz="1200" baseline="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tržištu </a:t>
                      </a: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(3 dimenzije)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DPI-9</a:t>
                      </a:r>
                      <a:endParaRPr lang="hr-HR" sz="1200" noProof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Zaduživanje na inozemnom tržištu (3 dimenzije)</a:t>
                      </a:r>
                      <a:endParaRPr lang="hr-HR" sz="1200" noProof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71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DPI-10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Jamstva</a:t>
                      </a:r>
                      <a:r>
                        <a:rPr lang="hr-HR" sz="1200" baseline="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za zajmove</a:t>
                      </a: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, pozajmljivanje sredstava trećim stranama</a:t>
                      </a:r>
                      <a:r>
                        <a:rPr lang="hr-HR" sz="1200" baseline="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i </a:t>
                      </a:r>
                      <a:r>
                        <a:rPr lang="hr-HR" sz="1200" noProof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izvedenice (3 dimenzije)</a:t>
                      </a:r>
                      <a:endParaRPr lang="hr-HR" sz="1200" noProof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noProof="0" dirty="0" smtClean="0">
                          <a:effectLst/>
                          <a:latin typeface="+mj-lt"/>
                          <a:ea typeface="SimSun"/>
                          <a:cs typeface="Times New Roman"/>
                        </a:rPr>
                        <a:t>DPI-10</a:t>
                      </a:r>
                      <a:endParaRPr lang="hr-HR" sz="1200" noProof="0" dirty="0"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Jamstva</a:t>
                      </a:r>
                      <a:r>
                        <a:rPr lang="hr-HR" sz="12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za zajmove</a:t>
                      </a:r>
                      <a:r>
                        <a:rPr lang="hr-HR" sz="12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pozajmljivanje sredstava trećim stranama</a:t>
                      </a:r>
                      <a:r>
                        <a:rPr lang="hr-HR" sz="120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 </a:t>
                      </a:r>
                      <a:r>
                        <a:rPr lang="hr-HR" sz="12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izvedenice (3 dimenzije)</a:t>
                      </a:r>
                      <a:endParaRPr lang="hr-HR" sz="12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Struktura </a:t>
            </a:r>
            <a:r>
              <a:rPr lang="en-US" dirty="0" err="1" smtClean="0"/>
              <a:t>DeMPA</a:t>
            </a:r>
            <a:r>
              <a:rPr lang="hr-HR" dirty="0" smtClean="0"/>
              <a:t>-e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90718"/>
              </p:ext>
            </p:extLst>
          </p:nvPr>
        </p:nvGraphicFramePr>
        <p:xfrm>
          <a:off x="2133598" y="1413936"/>
          <a:ext cx="7958668" cy="3931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7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358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95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+mj-lt"/>
                        </a:rPr>
                        <a:t>DeMPA</a:t>
                      </a:r>
                      <a:r>
                        <a:rPr lang="en-US" sz="1400" b="1" dirty="0">
                          <a:latin typeface="+mj-lt"/>
                        </a:rPr>
                        <a:t> </a:t>
                      </a:r>
                      <a:r>
                        <a:rPr lang="hr-HR" sz="1400" b="1" baseline="0" dirty="0" smtClean="0">
                          <a:latin typeface="+mj-lt"/>
                        </a:rPr>
                        <a:t> </a:t>
                      </a:r>
                      <a:r>
                        <a:rPr lang="hr-HR" sz="1400" b="1" dirty="0" smtClean="0">
                          <a:latin typeface="+mj-lt"/>
                        </a:rPr>
                        <a:t>iz </a:t>
                      </a:r>
                      <a:r>
                        <a:rPr lang="en-US" sz="1400" b="1" dirty="0" smtClean="0">
                          <a:latin typeface="+mj-lt"/>
                        </a:rPr>
                        <a:t>2009</a:t>
                      </a:r>
                      <a:r>
                        <a:rPr lang="hr-HR" sz="1400" b="1" dirty="0" smtClean="0">
                          <a:latin typeface="+mj-lt"/>
                        </a:rPr>
                        <a:t>.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+mj-lt"/>
                        </a:rPr>
                        <a:t>DeMPA</a:t>
                      </a:r>
                      <a:r>
                        <a:rPr lang="en-US" sz="1400" b="1" dirty="0">
                          <a:latin typeface="+mj-lt"/>
                        </a:rPr>
                        <a:t> </a:t>
                      </a:r>
                      <a:r>
                        <a:rPr lang="hr-HR" sz="1400" b="1" dirty="0" smtClean="0">
                          <a:latin typeface="+mj-lt"/>
                        </a:rPr>
                        <a:t>iz </a:t>
                      </a:r>
                      <a:r>
                        <a:rPr lang="en-US" sz="1400" b="1" dirty="0" smtClean="0">
                          <a:latin typeface="+mj-lt"/>
                        </a:rPr>
                        <a:t>2015</a:t>
                      </a:r>
                      <a:r>
                        <a:rPr lang="hr-HR" sz="1400" b="1" dirty="0" smtClean="0">
                          <a:latin typeface="+mj-lt"/>
                        </a:rPr>
                        <a:t>.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563">
                <a:tc gridSpan="2">
                  <a:txBody>
                    <a:bodyPr/>
                    <a:lstStyle/>
                    <a:p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Izrada projekcija novčanog toka i upravljanje gotovinskim saldom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Izrada projekcija novčanog toka i upravljanje gotovinskim saldom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DPI-11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Izrada projekcija novčanog toka i upravljanje gotovinskim saldom (2 dimenzije)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DPI-11</a:t>
                      </a:r>
                      <a:endParaRPr lang="en-US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Izrada projekcija novčanog toka i upravljanje gotovinskim saldom (2 dimenzije)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918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Upravljanje operativnim rizicima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Vođenje dugovne evidencije i upravljanje</a:t>
                      </a:r>
                      <a:r>
                        <a:rPr lang="hr-HR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operativnim rizicima</a:t>
                      </a:r>
                      <a:endParaRPr lang="hr-HR" sz="1400" b="1" kern="12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9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DPI-12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Dugovna administracija i sigurnost podataka (4 dimenzije)</a:t>
                      </a:r>
                      <a:endParaRPr lang="hr-H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DPI-12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Dugovna administracija i sigurnost podataka (4 dimenzije)</a:t>
                      </a:r>
                      <a:endParaRPr lang="hr-HR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DPI13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Podjela dužnosti</a:t>
                      </a:r>
                      <a:r>
                        <a:rPr lang="en-A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kapacitiranost</a:t>
                      </a:r>
                      <a:r>
                        <a:rPr lang="hr-H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osoblja i kontinuitet poslovanja </a:t>
                      </a:r>
                      <a:r>
                        <a:rPr lang="en-US" sz="1200" dirty="0" smtClean="0">
                          <a:effectLst/>
                        </a:rPr>
                        <a:t>(</a:t>
                      </a:r>
                      <a:r>
                        <a:rPr lang="en-US" sz="1200" dirty="0">
                          <a:effectLst/>
                        </a:rPr>
                        <a:t>3 </a:t>
                      </a:r>
                      <a:r>
                        <a:rPr lang="en-US" sz="1200" dirty="0" err="1" smtClean="0">
                          <a:effectLst/>
                        </a:rPr>
                        <a:t>dimen</a:t>
                      </a:r>
                      <a:r>
                        <a:rPr lang="hr-HR" sz="1200" dirty="0" err="1" smtClean="0">
                          <a:effectLst/>
                        </a:rPr>
                        <a:t>zije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SimSun"/>
                          <a:cs typeface="Times New Roman"/>
                        </a:rPr>
                        <a:t>DPI-13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Podjela dužnosti</a:t>
                      </a:r>
                      <a:r>
                        <a:rPr lang="en-A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r-HR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kapacitiranost</a:t>
                      </a:r>
                      <a:r>
                        <a:rPr lang="hr-H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osoblja i kontinuitet poslovanja </a:t>
                      </a:r>
                      <a:r>
                        <a:rPr lang="en-US" sz="1200" dirty="0" smtClean="0">
                          <a:effectLst/>
                        </a:rPr>
                        <a:t>(3 </a:t>
                      </a:r>
                      <a:r>
                        <a:rPr lang="en-US" sz="1200" dirty="0" err="1" smtClean="0">
                          <a:effectLst/>
                        </a:rPr>
                        <a:t>dimen</a:t>
                      </a:r>
                      <a:r>
                        <a:rPr lang="hr-HR" sz="1200" dirty="0" err="1" smtClean="0">
                          <a:effectLst/>
                        </a:rPr>
                        <a:t>zije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DPI14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Dugovna</a:t>
                      </a:r>
                      <a:r>
                        <a:rPr lang="hr-HR" sz="12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 evidencija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(2 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dimen</a:t>
                      </a:r>
                      <a:r>
                        <a:rPr lang="hr-HR" sz="120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zije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SimSun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14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Vođenje</a:t>
                      </a:r>
                      <a:r>
                        <a:rPr lang="hr-HR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</a:t>
                      </a:r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ugovne</a:t>
                      </a:r>
                      <a:r>
                        <a:rPr lang="hr-HR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</a:t>
                      </a:r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videncije</a:t>
                      </a:r>
                      <a:r>
                        <a:rPr lang="hr-HR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 izvještavanje 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DPI-14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Dugovna evidencija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(2 dime</a:t>
                      </a:r>
                      <a:r>
                        <a:rPr lang="hr-HR" sz="120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nzije</a:t>
                      </a:r>
                      <a:r>
                        <a:rPr lang="hr-HR" sz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60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DPI-15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12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Dugovno izvještavanje</a:t>
                      </a:r>
                      <a:r>
                        <a:rPr lang="hr-HR" sz="12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(3 dime</a:t>
                      </a:r>
                      <a:r>
                        <a:rPr lang="hr-HR" sz="1200" baseline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nzije</a:t>
                      </a:r>
                      <a:r>
                        <a:rPr lang="en-US" sz="12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4965700" y="4241800"/>
            <a:ext cx="1155700" cy="596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4965700" y="5092700"/>
            <a:ext cx="1720850" cy="14668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86550" y="4975814"/>
            <a:ext cx="15684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v</a:t>
            </a:r>
            <a:r>
              <a:rPr lang="hr-HR" dirty="0" smtClean="0"/>
              <a:t>iše se ne primjenjuje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MEDPPT01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~7551366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Anguilla closing</Template>
  <TotalTime>4269</TotalTime>
  <Words>1166</Words>
  <Application>Microsoft Office PowerPoint</Application>
  <PresentationFormat>Custom</PresentationFormat>
  <Paragraphs>159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WBG Slide</vt:lpstr>
      <vt:lpstr>PRMEDPPT01[1]</vt:lpstr>
      <vt:lpstr>~7551366</vt:lpstr>
      <vt:lpstr>Evaluacije prema DeMPA-i:  Koordinacija upravljanja dugom i novčanim sredstvima</vt:lpstr>
      <vt:lpstr>Metodologija DeMPA</vt:lpstr>
      <vt:lpstr>Dosadašnji rezultati</vt:lpstr>
      <vt:lpstr>Glavni elementi revizije DeMPA-e iz 2015. </vt:lpstr>
      <vt:lpstr>Metodologija DeMPA iz 2015.</vt:lpstr>
      <vt:lpstr>Metodologija bodovanja</vt:lpstr>
      <vt:lpstr>Struktura DeMPA-e iz 2015.</vt:lpstr>
      <vt:lpstr>Struktura DeMPA-e</vt:lpstr>
      <vt:lpstr>Struktura DeMPA-e</vt:lpstr>
      <vt:lpstr>Upravljanje dugom i novčanim sredstvima – DeMPA DPI 11</vt:lpstr>
      <vt:lpstr>Praćenje učinka pokazuje preostale izazove</vt:lpstr>
      <vt:lpstr>Dosadašnji rezultati u Europi i središnjoj Aziji (ECA)</vt:lpstr>
      <vt:lpstr>Hvala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DEMPA: Assessment tool to evaluate coordination of debt and cash management</dc:title>
  <dc:creator>Lilia Razlog</dc:creator>
  <cp:lastModifiedBy>Assia</cp:lastModifiedBy>
  <cp:revision>25</cp:revision>
  <dcterms:created xsi:type="dcterms:W3CDTF">2017-09-20T03:09:53Z</dcterms:created>
  <dcterms:modified xsi:type="dcterms:W3CDTF">2017-10-06T07:46:25Z</dcterms:modified>
</cp:coreProperties>
</file>