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7" r:id="rId4"/>
    <p:sldId id="299" r:id="rId5"/>
    <p:sldId id="301" r:id="rId6"/>
    <p:sldId id="291" r:id="rId7"/>
    <p:sldId id="293" r:id="rId8"/>
    <p:sldId id="295" r:id="rId9"/>
    <p:sldId id="292" r:id="rId10"/>
    <p:sldId id="296" r:id="rId11"/>
    <p:sldId id="297" r:id="rId12"/>
    <p:sldId id="303" r:id="rId13"/>
    <p:sldId id="302" r:id="rId14"/>
    <p:sldId id="304" r:id="rId15"/>
    <p:sldId id="300" r:id="rId16"/>
    <p:sldId id="267" r:id="rId17"/>
    <p:sldId id="305" r:id="rId18"/>
  </p:sldIdLst>
  <p:sldSz cx="12192000" cy="6858000"/>
  <p:notesSz cx="6735763" cy="9866313"/>
  <p:custDataLst>
    <p:tags r:id="rId21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BA58E5-9215-4BA8-BEFB-918D2F89B443}">
          <p14:sldIdLst>
            <p14:sldId id="256"/>
            <p14:sldId id="287"/>
            <p14:sldId id="299"/>
            <p14:sldId id="301"/>
            <p14:sldId id="291"/>
            <p14:sldId id="293"/>
            <p14:sldId id="295"/>
          </p14:sldIdLst>
        </p14:section>
        <p14:section name="Untitled Section" id="{6C65C4B9-7C1A-4379-B6F0-32C0C72BB779}">
          <p14:sldIdLst>
            <p14:sldId id="292"/>
            <p14:sldId id="296"/>
            <p14:sldId id="297"/>
            <p14:sldId id="303"/>
          </p14:sldIdLst>
        </p14:section>
        <p14:section name="Untitled Section" id="{8650424C-7E8C-436C-A71D-3654E0FFAFBC}">
          <p14:sldIdLst>
            <p14:sldId id="302"/>
            <p14:sldId id="304"/>
            <p14:sldId id="300"/>
            <p14:sldId id="267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dean Dan" initials="BD" lastIdx="0" clrIdx="0">
    <p:extLst>
      <p:ext uri="{19B8F6BF-5375-455C-9EA6-DF929625EA0E}">
        <p15:presenceInfo xmlns:p15="http://schemas.microsoft.com/office/powerpoint/2012/main" userId="S-1-5-21-2120328330-4026120843-2003795731-2037" providerId="AD"/>
      </p:ext>
    </p:extLst>
  </p:cmAuthor>
  <p:cmAuthor id="2" name="berladeand" initials="b" lastIdx="0" clrIdx="1">
    <p:extLst>
      <p:ext uri="{19B8F6BF-5375-455C-9EA6-DF929625EA0E}">
        <p15:presenceInfo xmlns:p15="http://schemas.microsoft.com/office/powerpoint/2012/main" userId="berlade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7B6"/>
    <a:srgbClr val="CBE4BA"/>
    <a:srgbClr val="E2F0D8"/>
    <a:srgbClr val="C9D4D7"/>
    <a:srgbClr val="BDD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4" autoAdjust="0"/>
    <p:restoredTop sz="92791" autoAdjust="0"/>
  </p:normalViewPr>
  <p:slideViewPr>
    <p:cSldViewPr snapToGrid="0">
      <p:cViewPr varScale="1">
        <p:scale>
          <a:sx n="80" d="100"/>
          <a:sy n="80" d="100"/>
        </p:scale>
        <p:origin x="108" y="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fld id="{5E0BFDC9-F164-4BAC-88F4-EE8760C54A71}" type="datetimeFigureOut">
              <a:rPr lang="en-US" smtClean="0">
                <a:effectLst/>
              </a:rPr>
              <a:t>9/5/2017</a:t>
            </a:fld>
            <a:endParaRPr lang="en-US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fld id="{294C6022-004F-4641-8087-5DAFFEE6019B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590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fld id="{0BF86D41-0735-4F12-A995-9843561774CA}" type="datetimeFigureOut">
              <a:rPr lang="en-US" smtClean="0">
                <a:effectLst/>
              </a:rPr>
              <a:t>9/5/2017</a:t>
            </a:fld>
            <a:endParaRPr lang="en-US" dirty="0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/>
          <a:p>
            <a:pPr lvl="0"/>
            <a:r>
              <a:rPr lang="en-US" smtClean="0">
                <a:effectLst/>
              </a:rPr>
              <a:t>Click to edit Master text styles</a:t>
            </a:r>
          </a:p>
          <a:p>
            <a:pPr lvl="1"/>
            <a:r>
              <a:rPr lang="en-US" smtClean="0">
                <a:effectLst/>
              </a:rPr>
              <a:t>Second level</a:t>
            </a:r>
          </a:p>
          <a:p>
            <a:pPr lvl="2"/>
            <a:r>
              <a:rPr lang="en-US" smtClean="0">
                <a:effectLst/>
              </a:rPr>
              <a:t>Third level</a:t>
            </a:r>
          </a:p>
          <a:p>
            <a:pPr lvl="3"/>
            <a:r>
              <a:rPr lang="en-US" smtClean="0">
                <a:effectLst/>
              </a:rPr>
              <a:t>Fourth level</a:t>
            </a:r>
          </a:p>
          <a:p>
            <a:pPr lvl="4"/>
            <a:r>
              <a:rPr lang="en-US" smtClean="0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fld id="{15550DA2-CBCD-4089-AEA7-ABD040ED8215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5424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170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04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9345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>
                <a:effectLst/>
              </a:defRPr>
            </a:pPr>
            <a:r>
              <a:rPr lang="ru-RU" sz="1800" b="0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Маркировка переводов позволяет отслеживать балансы фондов ЛБ по группам для сопоставления с потребностями их финансирования и осуществлять переводы из ГБ в объеме, необходимом для покрытия потребностей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630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49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53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53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397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742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712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25">
          <a:fgClr>
            <a:schemeClr val="accent5">
              <a:lumMod val="20000"/>
              <a:lumOff val="80000"/>
            </a:schemeClr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 smtClean="0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89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42044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 smtClean="0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 smtClean="0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16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2627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120013" y="6302275"/>
            <a:ext cx="1240980" cy="467831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047852" y="6298442"/>
            <a:ext cx="200401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effectLst/>
              </a:rPr>
              <a:t>Ministry of Finance </a:t>
            </a:r>
          </a:p>
          <a:p>
            <a:pPr algn="ctr"/>
            <a:r>
              <a:rPr lang="en-US" sz="1200" b="1" i="1" dirty="0" smtClean="0">
                <a:effectLst/>
              </a:rPr>
              <a:t>of the Republic of Moldova</a:t>
            </a:r>
            <a:endParaRPr lang="en-US" sz="1200" b="1" i="1" dirty="0"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90" y="6298442"/>
            <a:ext cx="935663" cy="467831"/>
          </a:xfrm>
          <a:prstGeom prst="rect">
            <a:avLst/>
          </a:prstGeom>
          <a:effectLst/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1360993" y="6302275"/>
            <a:ext cx="1240980" cy="467831"/>
          </a:xfrm>
          <a:prstGeom prst="rect">
            <a:avLst/>
          </a:prstGeom>
          <a:effectLst/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260197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384295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508393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flipH="1">
            <a:off x="632491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flipH="1">
            <a:off x="7565893" y="6302273"/>
            <a:ext cx="1240980" cy="467831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 userDrawn="1"/>
        </p:nvSpPr>
        <p:spPr>
          <a:xfrm>
            <a:off x="0" y="683881"/>
            <a:ext cx="12192000" cy="530860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8" r:id="rId4"/>
    <p:sldLayoutId id="2147483669" r:id="rId5"/>
    <p:sldLayoutId id="2147483676" r:id="rId6"/>
    <p:sldLayoutId id="2147483679" r:id="rId7"/>
    <p:sldLayoutId id="2147483680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  <p:sldLayoutId id="2147483770" r:id="rId20"/>
    <p:sldLayoutId id="2147483771" r:id="rId21"/>
    <p:sldLayoutId id="2147483772" r:id="rId22"/>
    <p:sldLayoutId id="2147483773" r:id="rId23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590548" y="6574425"/>
            <a:ext cx="514349" cy="232625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1104898" y="6574425"/>
            <a:ext cx="514349" cy="232625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1619247" y="6574425"/>
            <a:ext cx="514349" cy="232625"/>
          </a:xfrm>
          <a:prstGeom prst="rect">
            <a:avLst/>
          </a:prstGeom>
          <a:effectLst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2133596" y="6574425"/>
            <a:ext cx="514349" cy="232625"/>
          </a:xfrm>
          <a:prstGeom prst="rect">
            <a:avLst/>
          </a:prstGeom>
          <a:effectLst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264794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316229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3676643" y="6574425"/>
            <a:ext cx="514349" cy="232625"/>
          </a:xfrm>
          <a:prstGeom prst="rect">
            <a:avLst/>
          </a:prstGeom>
          <a:effec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4190992" y="6574425"/>
            <a:ext cx="514349" cy="232625"/>
          </a:xfrm>
          <a:prstGeom prst="rect">
            <a:avLst/>
          </a:prstGeom>
          <a:effectLst/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470534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521969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5734039" y="6574425"/>
            <a:ext cx="514349" cy="232625"/>
          </a:xfrm>
          <a:prstGeom prst="rect">
            <a:avLst/>
          </a:prstGeom>
          <a:effec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6248388" y="6574425"/>
            <a:ext cx="514349" cy="232625"/>
          </a:xfrm>
          <a:prstGeom prst="rect">
            <a:avLst/>
          </a:prstGeom>
          <a:effectLst/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676273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8305784" y="6574425"/>
            <a:ext cx="514349" cy="232625"/>
          </a:xfrm>
          <a:prstGeom prst="rect">
            <a:avLst/>
          </a:prstGeom>
          <a:effectLst/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609599" y="6574425"/>
            <a:ext cx="514349" cy="232625"/>
          </a:xfrm>
          <a:prstGeom prst="rect">
            <a:avLst/>
          </a:prstGeom>
          <a:effec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727708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7791435" y="6574425"/>
            <a:ext cx="514349" cy="232625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882013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933448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flipH="1">
            <a:off x="9848831" y="6574425"/>
            <a:ext cx="514349" cy="232625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822420" y="6519447"/>
            <a:ext cx="136958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 smtClean="0">
                <a:effectLst/>
              </a:rPr>
              <a:t>Ministry of Finance </a:t>
            </a:r>
          </a:p>
          <a:p>
            <a:pPr algn="ctr"/>
            <a:r>
              <a:rPr lang="en-US" sz="800" b="1" i="1" dirty="0" smtClean="0">
                <a:effectLst/>
              </a:rPr>
              <a:t>of the Republic of Moldova</a:t>
            </a:r>
            <a:endParaRPr lang="en-US" sz="800" b="1" i="1" dirty="0"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411" y="6574423"/>
            <a:ext cx="457200" cy="228600"/>
          </a:xfrm>
          <a:prstGeom prst="rect">
            <a:avLst/>
          </a:prstGeom>
          <a:effectLst/>
        </p:spPr>
      </p:pic>
      <p:sp>
        <p:nvSpPr>
          <p:cNvPr id="5" name="Rounded Rectangle 4"/>
          <p:cNvSpPr/>
          <p:nvPr userDrawn="1"/>
        </p:nvSpPr>
        <p:spPr>
          <a:xfrm>
            <a:off x="197964" y="763870"/>
            <a:ext cx="11736371" cy="54849"/>
          </a:xfrm>
          <a:prstGeom prst="roundRect">
            <a:avLst/>
          </a:prstGeom>
          <a:gradFill flip="none" rotWithShape="1">
            <a:gsLst>
              <a:gs pos="10000">
                <a:schemeClr val="accent4">
                  <a:lumMod val="74000"/>
                  <a:alpha val="64000"/>
                </a:schemeClr>
              </a:gs>
              <a:gs pos="60000">
                <a:schemeClr val="accent4">
                  <a:alpha val="42000"/>
                  <a:lumMod val="66000"/>
                  <a:lumOff val="34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14299" y="6495247"/>
            <a:ext cx="449324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fld id="{4E653E03-A3D2-4F91-852F-B65B7EDA22C9}" type="slidenum">
              <a:rPr lang="en-US" sz="1600" b="1" smtClean="0">
                <a:effectLst/>
              </a:rPr>
              <a:t>‹#›</a:t>
            </a:fld>
            <a:endParaRPr lang="en-US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81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86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Box 3"/>
          <p:cNvSpPr txBox="1"/>
          <p:nvPr/>
        </p:nvSpPr>
        <p:spPr>
          <a:xfrm>
            <a:off x="389703" y="5885644"/>
            <a:ext cx="11750673" cy="7932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28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800" b="1" i="1" dirty="0" smtId="4294967295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</a:rPr>
              <a:t>Кишинёв</a:t>
            </a:r>
            <a:r>
              <a:rPr lang="ro-RO" sz="2800" b="1" i="1" dirty="0" smtId="4294967295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</a:rPr>
              <a:t>, </a:t>
            </a:r>
            <a:r>
              <a:rPr lang="ru-RU" sz="2800" b="1" i="1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октябрь </a:t>
            </a:r>
            <a:r>
              <a:rPr lang="ru-RU" sz="28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2017 год</a:t>
            </a:r>
          </a:p>
          <a:p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501" y="2807375"/>
            <a:ext cx="12041875" cy="1996068"/>
          </a:xfrm>
          <a:prstGeom prst="rect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all" dirty="0" smtId="4294967295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Управление ликвидностью</a:t>
            </a:r>
            <a:r>
              <a:rPr lang="ru-RU" sz="5400" b="1" i="0" u="none" strike="noStrike" cap="all" dirty="0" smtId="4294967295">
                <a:solidFill>
                  <a:srgbClr val="40404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121" y="1125083"/>
            <a:ext cx="1195304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0"/>
            <a:r>
              <a:rPr lang="ru-RU" sz="3200" b="1" i="0" u="none" strike="noStrike" dirty="0" smtId="4294967295">
                <a:solidFill>
                  <a:srgbClr val="BF9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"/>
                <a:cs typeface="Arial"/>
              </a:rPr>
              <a:t>МИНИСТЕРСТВО ФИНАНСОВ РЕСПУБЛИКИ </a:t>
            </a:r>
            <a:r>
              <a:rPr lang="ru-RU" sz="3200" b="1" i="0" u="none" strike="noStrike" dirty="0" smtClean="0" smtId="4294967295">
                <a:solidFill>
                  <a:srgbClr val="BF9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"/>
                <a:cs typeface="Arial"/>
              </a:rPr>
              <a:t>МОЛДОВА </a:t>
            </a:r>
            <a:endParaRPr lang="ru-RU" sz="3200" b="1" i="0" u="none" strike="noStrike" dirty="0" smtId="4294967295">
              <a:solidFill>
                <a:srgbClr val="BF9000"/>
              </a:solidFill>
              <a:effectLst/>
              <a:highlight>
                <a:srgbClr val="000000">
                  <a:alpha val="0"/>
                </a:srgbClr>
              </a:highlight>
              <a:latin typeface="Calibri 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121" y="1907746"/>
            <a:ext cx="12053918" cy="701741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000" b="1" dirty="0" smtId="4294967295">
                <a:solidFill>
                  <a:srgbClr val="BF9000"/>
                </a:solidFill>
                <a:highlight>
                  <a:srgbClr val="000000">
                    <a:alpha val="0"/>
                  </a:srgbClr>
                </a:highlight>
              </a:rPr>
              <a:t>Государственное </a:t>
            </a:r>
            <a:r>
              <a:rPr lang="ru-RU" sz="4000" b="1" dirty="0" smtClean="0" smtId="4294967295">
                <a:solidFill>
                  <a:srgbClr val="BF9000"/>
                </a:solidFill>
                <a:highlight>
                  <a:srgbClr val="000000">
                    <a:alpha val="0"/>
                  </a:srgbClr>
                </a:highlight>
              </a:rPr>
              <a:t>Казначейство</a:t>
            </a:r>
            <a:endParaRPr lang="ru-RU" sz="4000" b="1" i="0" u="none" strike="noStrike" dirty="0" smtId="4294967295">
              <a:solidFill>
                <a:srgbClr val="BF9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3044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88264" y="1228972"/>
            <a:ext cx="8925060" cy="1159098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40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Месячный прогноз</a:t>
            </a: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Структура прогнозов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93949" y="2712457"/>
            <a:ext cx="8113690" cy="3490175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I: Поступления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II : Выплаты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III: Бюджетное сальдо 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IV: Внутренние источники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V: Внешние источники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VI: Изменение сальдо</a:t>
            </a: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ro-RO" sz="3200" b="1" dirty="0" smtClean="0">
              <a:solidFill>
                <a:schemeClr val="tx1"/>
              </a:solidFill>
              <a:effectLst/>
            </a:endParaRPr>
          </a:p>
          <a:p>
            <a:endParaRPr lang="en-US" sz="3200" b="1" dirty="0" smtClean="0">
              <a:solidFill>
                <a:schemeClr val="tx1"/>
              </a:solidFill>
              <a:effectLst/>
            </a:endParaRPr>
          </a:p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3143" y="4796724"/>
            <a:ext cx="11940812" cy="1541073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9455" y="1173019"/>
            <a:ext cx="154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03143" y="97200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endParaRPr lang="ro-RO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postolnat\Desktop\Captur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6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0" name="Title 1"/>
          <p:cNvSpPr txBox="1"/>
          <p:nvPr/>
        </p:nvSpPr>
        <p:spPr>
          <a:xfrm>
            <a:off x="216902" y="102417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solidFill>
                  <a:srgbClr val="0D0D0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Накопление остатка на конец месяца</a:t>
            </a:r>
          </a:p>
        </p:txBody>
      </p:sp>
      <p:sp>
        <p:nvSpPr>
          <p:cNvPr id="18" name="Oval 17"/>
          <p:cNvSpPr/>
          <p:nvPr/>
        </p:nvSpPr>
        <p:spPr>
          <a:xfrm>
            <a:off x="2757714" y="858416"/>
            <a:ext cx="6136250" cy="5710335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46364" y="3405445"/>
            <a:ext cx="2113079" cy="132343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b="1" i="0" u="none" strike="noStrike" spc="-150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800 </a:t>
            </a:r>
            <a:r>
              <a:rPr lang="ru-RU" sz="2800" b="1" i="0" u="none" strike="noStrike" spc="-150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млн</a:t>
            </a:r>
            <a:r>
              <a:rPr lang="en-US" sz="2800" b="1" i="0" u="none" strike="noStrike" spc="-150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.</a:t>
            </a:r>
            <a:r>
              <a:rPr lang="ru-RU" sz="2800" b="1" i="0" u="none" strike="noStrike" spc="-150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 л</a:t>
            </a:r>
            <a:r>
              <a:rPr lang="ru-RU" sz="2800" b="1" spc="-150" dirty="0" smtClean="0" smtId="4294967295"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еев</a:t>
            </a:r>
          </a:p>
          <a:p>
            <a:pPr algn="ctr"/>
            <a:r>
              <a:rPr lang="ru-RU" sz="2400" i="1" spc="-150" dirty="0" smtClean="0" smtId="4294967295">
                <a:highlight>
                  <a:srgbClr val="000000">
                    <a:alpha val="0"/>
                  </a:srgbClr>
                </a:highlight>
              </a:rPr>
              <a:t>(44 млн</a:t>
            </a:r>
            <a:r>
              <a:rPr lang="ro-RO" sz="2400" i="1" spc="-150" dirty="0" smtId="4294967295">
                <a:highlight>
                  <a:srgbClr val="000000">
                    <a:alpha val="0"/>
                  </a:srgbClr>
                </a:highlight>
              </a:rPr>
              <a:t>.</a:t>
            </a:r>
            <a:r>
              <a:rPr lang="ro-RO" sz="2400" i="1" spc="-150" dirty="0" smtClean="0" smtId="4294967295">
                <a:highlight>
                  <a:srgbClr val="000000">
                    <a:alpha val="0"/>
                  </a:srgbClr>
                </a:highlight>
              </a:rPr>
              <a:t> $</a:t>
            </a:r>
            <a:r>
              <a:rPr lang="ru-RU" sz="2400" i="1" spc="-150" dirty="0" smtClean="0" smtId="4294967295">
                <a:highlight>
                  <a:srgbClr val="000000">
                    <a:alpha val="0"/>
                  </a:srgbClr>
                </a:highlight>
              </a:rPr>
              <a:t> )</a:t>
            </a:r>
            <a:endParaRPr lang="ru-RU" sz="2400" i="1" spc="-150" dirty="0" smtClean="0" smtId="4294967295"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  <a:p>
            <a:pPr algn="ctr" rtl="0"/>
            <a:r>
              <a:rPr lang="ro-RO" sz="2800" b="1" i="0" u="none" strike="noStrike" spc="-150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rPr>
              <a:t> </a:t>
            </a:r>
            <a:endParaRPr lang="ru-RU" sz="2800" b="1" i="0" u="none" strike="noStrike" spc="-150" dirty="0" smtId="4294967295">
              <a:effectLst/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</p:txBody>
      </p:sp>
      <p:cxnSp>
        <p:nvCxnSpPr>
          <p:cNvPr id="46" name="Straight Connector 45"/>
          <p:cNvCxnSpPr>
            <a:stCxn id="33" idx="2"/>
          </p:cNvCxnSpPr>
          <p:nvPr/>
        </p:nvCxnSpPr>
        <p:spPr>
          <a:xfrm flipH="1">
            <a:off x="3651674" y="5556207"/>
            <a:ext cx="622554" cy="613567"/>
          </a:xfrm>
          <a:prstGeom prst="line">
            <a:avLst/>
          </a:prstGeom>
          <a:ln>
            <a:solidFill>
              <a:schemeClr val="accent6"/>
            </a:solidFill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11349" y="4879911"/>
            <a:ext cx="4932770" cy="1352592"/>
            <a:chOff x="711349" y="4879911"/>
            <a:chExt cx="4932770" cy="1352592"/>
          </a:xfrm>
        </p:grpSpPr>
        <p:sp>
          <p:nvSpPr>
            <p:cNvPr id="33" name="Oval 32"/>
            <p:cNvSpPr/>
            <p:nvPr/>
          </p:nvSpPr>
          <p:spPr>
            <a:xfrm>
              <a:off x="4274228" y="4879911"/>
              <a:ext cx="1369891" cy="1352592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389192" y="6169774"/>
              <a:ext cx="2255317" cy="0"/>
            </a:xfrm>
            <a:prstGeom prst="line">
              <a:avLst/>
            </a:prstGeom>
            <a:ln>
              <a:solidFill>
                <a:schemeClr val="accent6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468716" y="5754795"/>
              <a:ext cx="2307176" cy="366126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ru-RU" sz="1800" b="0" i="0" u="none" strike="noStrike" spc="-110" dirty="0" smtId="4294967295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Перечисления ФОМС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11349" y="5469740"/>
              <a:ext cx="853012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ru-RU" sz="4400" b="1" i="0" u="none" strike="noStrike" spc="-300" dirty="0" smtId="4294967295">
                  <a:solidFill>
                    <a:srgbClr val="548235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04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35462" y="1375709"/>
            <a:ext cx="5548955" cy="2213123"/>
            <a:chOff x="6601670" y="1709510"/>
            <a:chExt cx="5548955" cy="2213123"/>
          </a:xfrm>
          <a:effectLst/>
        </p:grpSpPr>
        <p:sp>
          <p:nvSpPr>
            <p:cNvPr id="34" name="Oval 33"/>
            <p:cNvSpPr/>
            <p:nvPr/>
          </p:nvSpPr>
          <p:spPr>
            <a:xfrm>
              <a:off x="6601670" y="1709510"/>
              <a:ext cx="2187733" cy="2213123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8441" y="2346286"/>
              <a:ext cx="1795684" cy="1200329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r>
                <a:rPr lang="ru-RU" sz="2400" b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300 млн</a:t>
              </a:r>
              <a:r>
                <a:rPr lang="en-US" sz="2400" b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.</a:t>
              </a:r>
              <a:r>
                <a:rPr lang="ru-RU" sz="2400" b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 леев</a:t>
              </a:r>
              <a:endParaRPr lang="ro-RO" sz="2400" b="1" spc="-150" dirty="0" smtClean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endParaRPr>
            </a:p>
            <a:p>
              <a:pPr algn="ctr"/>
              <a:r>
                <a:rPr lang="ro-RO" sz="2400" i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(</a:t>
              </a:r>
              <a:r>
                <a:rPr lang="ru-RU" sz="2400" i="1" spc="-150" dirty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17 млн. </a:t>
              </a:r>
              <a:r>
                <a:rPr lang="ru-RU" sz="2400" i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$) </a:t>
              </a:r>
              <a:endParaRPr lang="ru-RU" sz="2400" i="1" spc="-150" dirty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endParaRPr>
            </a:p>
            <a:p>
              <a:pPr rtl="0"/>
              <a:endParaRPr lang="ru-RU" sz="2400" b="1" i="0" u="none" strike="noStrike" spc="-150" dirty="0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8648362" y="2021161"/>
              <a:ext cx="448588" cy="573564"/>
            </a:xfrm>
            <a:prstGeom prst="line">
              <a:avLst/>
            </a:prstGeom>
            <a:ln>
              <a:solidFill>
                <a:schemeClr val="accent3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9096950" y="2021161"/>
              <a:ext cx="2126398" cy="0"/>
            </a:xfrm>
            <a:prstGeom prst="line">
              <a:avLst/>
            </a:prstGeom>
            <a:ln>
              <a:solidFill>
                <a:schemeClr val="accent3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9052625" y="2021161"/>
              <a:ext cx="2537364" cy="830997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r>
                <a:rPr lang="ru-RU" sz="1600" b="0" i="0" u="none" strike="noStrike" spc="-110" dirty="0" smtId="4294967295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Перечисления </a:t>
              </a:r>
              <a:r>
                <a:rPr lang="ru-RU" sz="1600" spc="-110" dirty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Бюджету </a:t>
              </a:r>
              <a:r>
                <a:rPr lang="ru-RU" sz="1600" spc="-110" dirty="0" smtClean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Государственного </a:t>
              </a:r>
              <a:r>
                <a:rPr lang="ru-RU" sz="1600" spc="-110" dirty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С</a:t>
              </a:r>
              <a:r>
                <a:rPr lang="ru-RU" sz="1600" spc="-110" dirty="0" smtClean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оциального </a:t>
              </a:r>
              <a:r>
                <a:rPr lang="ru-RU" sz="1600" spc="-110" dirty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С</a:t>
              </a:r>
              <a:r>
                <a:rPr lang="ru-RU" sz="1600" spc="-110" dirty="0" smtClean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rPr>
                <a:t>трахования</a:t>
              </a:r>
              <a:endParaRPr lang="ru-RU" sz="1600" b="0" i="0" u="none" strike="noStrike" spc="-11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297612" y="1914064"/>
              <a:ext cx="853013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ru-RU" sz="4400" b="1" i="0" u="none" strike="noStrike" spc="-300" dirty="0" smtId="4294967295">
                  <a:solidFill>
                    <a:srgbClr val="A5A5A5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02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-15010" y="1299827"/>
            <a:ext cx="5296353" cy="3474478"/>
            <a:chOff x="-15010" y="1299827"/>
            <a:chExt cx="5296353" cy="3474478"/>
          </a:xfrm>
        </p:grpSpPr>
        <p:grpSp>
          <p:nvGrpSpPr>
            <p:cNvPr id="75" name="Group 74"/>
            <p:cNvGrpSpPr/>
            <p:nvPr/>
          </p:nvGrpSpPr>
          <p:grpSpPr>
            <a:xfrm>
              <a:off x="0" y="3169380"/>
              <a:ext cx="4541903" cy="1604925"/>
              <a:chOff x="2645705" y="1466681"/>
              <a:chExt cx="4541903" cy="1604925"/>
            </a:xfrm>
            <a:effectLst/>
          </p:grpSpPr>
          <p:sp>
            <p:nvSpPr>
              <p:cNvPr id="19" name="Oval 18"/>
              <p:cNvSpPr/>
              <p:nvPr/>
            </p:nvSpPr>
            <p:spPr>
              <a:xfrm>
                <a:off x="5538958" y="1466681"/>
                <a:ext cx="1648650" cy="1604925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b="1" i="0" u="none" strike="noStrike" dirty="0" smtId="4294967295"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3305876" y="2795762"/>
                <a:ext cx="1793269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19" idx="2"/>
              </p:cNvCxnSpPr>
              <p:nvPr/>
            </p:nvCxnSpPr>
            <p:spPr>
              <a:xfrm flipV="1">
                <a:off x="5112974" y="2269144"/>
                <a:ext cx="425984" cy="49923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3284345" y="2347126"/>
                <a:ext cx="2307176" cy="366126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Перечисления </a:t>
                </a:r>
                <a:r>
                  <a:rPr lang="ru-RU" sz="1800" b="0" i="0" u="none" strike="noStrike" spc="-110" dirty="0" smtClean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МБ</a:t>
                </a:r>
                <a:endParaRPr lang="ru-RU" sz="1800" b="0" i="0" u="none" strike="noStrike" spc="-110" dirty="0" smtId="4294967295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645705" y="2087946"/>
                <a:ext cx="853012" cy="76276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ru-RU" sz="4400" b="1" i="0" u="none" strike="noStrike" spc="-300" dirty="0" smtId="4294967295">
                    <a:solidFill>
                      <a:srgbClr val="5B9BD5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05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-15010" y="1299827"/>
              <a:ext cx="5296353" cy="1323634"/>
              <a:chOff x="-15010" y="1299827"/>
              <a:chExt cx="5296353" cy="1323634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3898941" y="1299827"/>
                <a:ext cx="1344634" cy="1323634"/>
              </a:xfrm>
              <a:prstGeom prst="ellipse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cxnSp>
            <p:nvCxnSpPr>
              <p:cNvPr id="61" name="Straight Connector 60"/>
              <p:cNvCxnSpPr>
                <a:stCxn id="60" idx="2"/>
              </p:cNvCxnSpPr>
              <p:nvPr/>
            </p:nvCxnSpPr>
            <p:spPr>
              <a:xfrm flipH="1">
                <a:off x="3373916" y="1961644"/>
                <a:ext cx="525025" cy="644645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617616" y="1404335"/>
                <a:ext cx="2608639" cy="1200329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Обслуживание государственного долга и другие приоритетные выплаты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-15010" y="1665602"/>
                <a:ext cx="853012" cy="76276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ru-RU" sz="4400" b="1" i="0" u="none" strike="noStrike" spc="-300" dirty="0" smtId="4294967295">
                    <a:solidFill>
                      <a:srgbClr val="ED7D31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01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05645" y="1607701"/>
                <a:ext cx="1375698" cy="707886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50 млн</a:t>
                </a:r>
                <a:r>
                  <a:rPr lang="en-US" sz="2000" b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.</a:t>
                </a:r>
                <a:r>
                  <a:rPr lang="ru-RU" sz="2000" b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 леев</a:t>
                </a:r>
                <a:endParaRPr lang="ro-RO" sz="2000" b="1" spc="-150" dirty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endParaRPr>
              </a:p>
              <a:p>
                <a:pPr algn="ctr"/>
                <a:r>
                  <a:rPr lang="ro-RO" sz="2000" i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(</a:t>
                </a:r>
                <a:r>
                  <a:rPr lang="ru-RU" sz="2000" i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2,8 </a:t>
                </a:r>
                <a:r>
                  <a:rPr lang="ru-RU" sz="2000" i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млн. $) 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451521" y="2606289"/>
                <a:ext cx="2922395" cy="12722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2981993" y="3642947"/>
              <a:ext cx="1486304" cy="707886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r>
                <a:rPr lang="ru-RU" sz="2000" b="1" spc="-150" dirty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200 млн. леев</a:t>
              </a:r>
            </a:p>
            <a:p>
              <a:r>
                <a:rPr lang="ru-RU" sz="2000" i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     (</a:t>
              </a:r>
              <a:r>
                <a:rPr lang="ru-RU" sz="2000" i="1" spc="-150" dirty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11 млн. $)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65513" y="4205361"/>
            <a:ext cx="5338694" cy="2033684"/>
            <a:chOff x="6229677" y="3962025"/>
            <a:chExt cx="5338694" cy="2033684"/>
          </a:xfrm>
          <a:effectLst/>
        </p:grpSpPr>
        <p:sp>
          <p:nvSpPr>
            <p:cNvPr id="59" name="Rectangle 58"/>
            <p:cNvSpPr/>
            <p:nvPr/>
          </p:nvSpPr>
          <p:spPr>
            <a:xfrm>
              <a:off x="10715358" y="4426049"/>
              <a:ext cx="853013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ru-RU" sz="4400" b="1" i="0" u="none" strike="noStrike" spc="-300" dirty="0" smtId="4294967295">
                  <a:solidFill>
                    <a:srgbClr val="4472C4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03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229677" y="3962025"/>
              <a:ext cx="4741768" cy="2033684"/>
              <a:chOff x="6359085" y="3894677"/>
              <a:chExt cx="4741768" cy="2033684"/>
            </a:xfrm>
            <a:effectLst/>
          </p:grpSpPr>
          <p:sp>
            <p:nvSpPr>
              <p:cNvPr id="35" name="Oval 34"/>
              <p:cNvSpPr/>
              <p:nvPr/>
            </p:nvSpPr>
            <p:spPr>
              <a:xfrm>
                <a:off x="6359085" y="3894677"/>
                <a:ext cx="1876053" cy="1765661"/>
              </a:xfrm>
              <a:prstGeom prst="ellipse">
                <a:avLst/>
              </a:prstGeom>
              <a:solidFill>
                <a:schemeClr val="accent5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cxnSp>
            <p:nvCxnSpPr>
              <p:cNvPr id="53" name="Straight Connector 52"/>
              <p:cNvCxnSpPr>
                <a:endCxn id="35" idx="5"/>
              </p:cNvCxnSpPr>
              <p:nvPr/>
            </p:nvCxnSpPr>
            <p:spPr>
              <a:xfrm flipH="1">
                <a:off x="7960396" y="4964478"/>
                <a:ext cx="757048" cy="437285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8717444" y="4964478"/>
                <a:ext cx="2110133" cy="0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/>
              <p:cNvSpPr/>
              <p:nvPr/>
            </p:nvSpPr>
            <p:spPr>
              <a:xfrm>
                <a:off x="8530576" y="4251356"/>
                <a:ext cx="2570277" cy="640720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Выплаты заработной платы. 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389400" y="4358701"/>
                <a:ext cx="1795684" cy="1569660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  <a:latin typeface="Calibri"/>
                    <a:cs typeface="Arial"/>
                  </a:rPr>
                  <a:t>250</a:t>
                </a:r>
                <a:r>
                  <a:rPr lang="ru-RU" sz="2400" b="1" i="0" u="none" strike="noStrike" spc="-150" dirty="0" smtClean="0" smtId="4294967295">
                    <a:solidFill>
                      <a:srgbClr val="FFFFFF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Calibri"/>
                    <a:cs typeface="Arial"/>
                  </a:rPr>
                  <a:t> </a:t>
                </a:r>
                <a:r>
                  <a:rPr lang="ru-RU" sz="2400" b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млн</a:t>
                </a:r>
                <a:r>
                  <a:rPr lang="en-US" sz="2400" b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.</a:t>
                </a:r>
                <a:r>
                  <a:rPr lang="ru-RU" sz="2400" b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 </a:t>
                </a:r>
                <a:r>
                  <a:rPr lang="ru-RU" sz="2400" b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леев</a:t>
                </a:r>
              </a:p>
              <a:p>
                <a:r>
                  <a:rPr lang="ru-RU" sz="2400" i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     </a:t>
                </a:r>
                <a:r>
                  <a:rPr lang="ro-RO" sz="2400" i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(</a:t>
                </a:r>
                <a:r>
                  <a:rPr lang="ru-RU" sz="2400" i="1" spc="-150" dirty="0" smtClean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14 млн</a:t>
                </a:r>
                <a:r>
                  <a:rPr lang="ru-RU" sz="2400" i="1" spc="-150" dirty="0" smtId="4294967295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. $) </a:t>
                </a:r>
              </a:p>
              <a:p>
                <a:endParaRPr lang="ru-RU" sz="2400" b="1" spc="-150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endParaRPr>
              </a:p>
              <a:p>
                <a:endParaRPr lang="ru-RU" sz="2400" b="1" i="0" u="none" strike="noStrike" spc="-150" dirty="0" smtId="4294967295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  <a:cs typeface="Arial"/>
                </a:endParaRPr>
              </a:p>
            </p:txBody>
          </p:sp>
        </p:grpSp>
      </p:grpSp>
      <p:sp>
        <p:nvSpPr>
          <p:cNvPr id="65" name="Rectangle 64"/>
          <p:cNvSpPr/>
          <p:nvPr/>
        </p:nvSpPr>
        <p:spPr>
          <a:xfrm>
            <a:off x="4298736" y="5143235"/>
            <a:ext cx="1375698" cy="70788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ru-RU" sz="2000" b="1" spc="-150" dirty="0" smtClean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50 млн</a:t>
            </a:r>
            <a:r>
              <a:rPr lang="en-US" sz="2000" b="1" spc="-150" dirty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.</a:t>
            </a:r>
            <a:r>
              <a:rPr lang="ru-RU" sz="2000" b="1" spc="-150" dirty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 леев</a:t>
            </a:r>
            <a:endParaRPr lang="ro-RO" sz="2000" b="1" spc="-150" dirty="0" smtId="4294967295">
              <a:solidFill>
                <a:srgbClr val="FFFFFF"/>
              </a:solidFill>
              <a:highlight>
                <a:srgbClr val="000000">
                  <a:alpha val="0"/>
                </a:srgbClr>
              </a:highlight>
            </a:endParaRPr>
          </a:p>
          <a:p>
            <a:pPr algn="ctr"/>
            <a:r>
              <a:rPr lang="ro-RO" sz="2000" i="1" spc="-150" dirty="0" smtClean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(</a:t>
            </a:r>
            <a:r>
              <a:rPr lang="ru-RU" sz="2000" i="1" spc="-150" dirty="0" smtClean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2,8 </a:t>
            </a:r>
            <a:r>
              <a:rPr lang="ru-RU" sz="2000" i="1" spc="-150" dirty="0" smtId="429496729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млн. $) </a:t>
            </a:r>
          </a:p>
        </p:txBody>
      </p:sp>
    </p:spTree>
    <p:extLst>
      <p:ext uri="{BB962C8B-B14F-4D97-AF65-F5344CB8AC3E}">
        <p14:creationId xmlns:p14="http://schemas.microsoft.com/office/powerpoint/2010/main" val="138926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apostolnat\Desktop\Captur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TextBox 7"/>
          <p:cNvSpPr txBox="1"/>
          <p:nvPr/>
        </p:nvSpPr>
        <p:spPr>
          <a:xfrm>
            <a:off x="224167" y="1025045"/>
            <a:ext cx="11383419" cy="55399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ro-RO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o-RO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9350" indent="-342900" algn="just" defTabSz="712788" rtl="0">
              <a:buFont typeface="Arial" panose="020B0604020202020204" pitchFamily="34" charset="0"/>
              <a:buChar char="•"/>
            </a:pPr>
            <a:endParaRPr lang="ru-RU" sz="2000" b="1" i="0" u="none" strike="noStrike" dirty="0" smtClean="0" smtId="4294967295">
              <a:effectLst/>
              <a:highlight>
                <a:srgbClr val="000000">
                  <a:alpha val="0"/>
                </a:srgbClr>
              </a:highlight>
              <a:latin typeface="Times New Roman"/>
              <a:cs typeface="Times New Roman"/>
            </a:endParaRPr>
          </a:p>
          <a:p>
            <a:pPr marL="1149350" indent="-342900" algn="just" defTabSz="712788" rtl="0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ежемесячно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в соответствии с положениями </a:t>
            </a:r>
            <a:r>
              <a:rPr lang="ru-RU" sz="20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Закона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о государственном бюджете – 1/10 </a:t>
            </a:r>
            <a:r>
              <a:rPr lang="ru-RU" sz="20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из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годовой суммы в течение первых 6 месяцев и 1/15 </a:t>
            </a:r>
            <a:r>
              <a:rPr lang="ru-RU" sz="20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последующие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6 месяцев.</a:t>
            </a:r>
          </a:p>
          <a:p>
            <a:pPr marL="806450" defTabSz="712788"/>
            <a:endParaRPr lang="ro-RO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806450" defTabSz="712788"/>
            <a:endParaRPr lang="ro-RO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o-RO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9350" indent="-342900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ежемесячно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согласно прогнозам и на основании платежных документов, включенных в информационную систему Министерства финансов, </a:t>
            </a:r>
            <a:r>
              <a:rPr lang="ru-RU" sz="2000" b="1" dirty="0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 </a:t>
            </a:r>
            <a:r>
              <a:rPr lang="ru-RU" sz="2000" b="1" dirty="0" smtClean="0" smtId="4294967295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маркировкой по </a:t>
            </a: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группам (по функциональной классификации):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 Образование – NV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Культура, молодежь и спорт  – SP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Социальная помощь – AS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Дорожный фонд - FD</a:t>
            </a:r>
          </a:p>
          <a:p>
            <a:endParaRPr lang="ro-RO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effectLst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83061" y="1385506"/>
            <a:ext cx="5907692" cy="44650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рансферты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 назначения:</a:t>
            </a:r>
          </a:p>
          <a:p>
            <a:pPr algn="just"/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>
                <a:effectLst/>
              </a:defRPr>
            </a:pPr>
            <a:r>
              <a:rPr lang="en-US" sz="3600" b="1" cap="all" dirty="0" smtClean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o-RO" sz="3600" b="1" cap="all" dirty="0" smtClean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endParaRPr lang="ro-RO" sz="3600" b="1" cap="all" dirty="0">
              <a:solidFill>
                <a:schemeClr val="accent4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3061" y="2926056"/>
            <a:ext cx="5907692" cy="44650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специального назначения:</a:t>
            </a:r>
          </a:p>
          <a:p>
            <a:pPr algn="just"/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103143" y="0"/>
            <a:ext cx="11958144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r>
              <a:rPr lang="ru-RU" sz="2300" cap="all" dirty="0" smtClean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Осуществление трансфертов из </a:t>
            </a:r>
            <a:r>
              <a:rPr lang="ru-RU" sz="2300" cap="all" dirty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государственного бюджета местным бюджетам</a:t>
            </a:r>
            <a:endParaRPr lang="ru-RU" sz="2300" b="1" i="0" u="none" strike="noStrike" cap="all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1"/>
          <p:cNvSpPr txBox="1"/>
          <p:nvPr/>
        </p:nvSpPr>
        <p:spPr>
          <a:xfrm>
            <a:off x="200317" y="156505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Планы на будущее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>
          <a:xfrm flipH="1">
            <a:off x="525457" y="1105830"/>
            <a:ext cx="3990558" cy="39663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rtl="0"/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Franklin Gothic Medium Cond"/>
              </a:rPr>
              <a:t>Планируем внедрить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98865" y="1363478"/>
            <a:ext cx="6721954" cy="4353934"/>
            <a:chOff x="2625007" y="1382051"/>
            <a:chExt cx="6182835" cy="3887772"/>
          </a:xfrm>
          <a:effectLst/>
        </p:grpSpPr>
        <p:grpSp>
          <p:nvGrpSpPr>
            <p:cNvPr id="2" name="Group 1"/>
            <p:cNvGrpSpPr/>
            <p:nvPr/>
          </p:nvGrpSpPr>
          <p:grpSpPr>
            <a:xfrm>
              <a:off x="2625007" y="1382051"/>
              <a:ext cx="6182835" cy="3887772"/>
              <a:chOff x="2051230" y="2105092"/>
              <a:chExt cx="6182835" cy="3887772"/>
            </a:xfrm>
            <a:effectLst/>
          </p:grpSpPr>
          <p:grpSp>
            <p:nvGrpSpPr>
              <p:cNvPr id="44" name="Group 43"/>
              <p:cNvGrpSpPr/>
              <p:nvPr/>
            </p:nvGrpSpPr>
            <p:grpSpPr>
              <a:xfrm>
                <a:off x="2051230" y="2105092"/>
                <a:ext cx="5942261" cy="3887772"/>
                <a:chOff x="1983037" y="2198423"/>
                <a:chExt cx="5942261" cy="3887772"/>
              </a:xfrm>
              <a:effectLst/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2776636" y="4613195"/>
                  <a:ext cx="2131634" cy="243178"/>
                </a:xfrm>
                <a:prstGeom prst="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>
                      <a:effectLst/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effectLst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4897252" y="3407979"/>
                  <a:ext cx="2156635" cy="24317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>
                      <a:effectLst/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effectLst/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83037" y="4619528"/>
                  <a:ext cx="1463040" cy="1466667"/>
                  <a:chOff x="1158240" y="4486656"/>
                  <a:chExt cx="1767840" cy="1764792"/>
                </a:xfrm>
                <a:effectLst/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1158240" y="4486656"/>
                    <a:ext cx="1767840" cy="1764792"/>
                  </a:xfrm>
                  <a:prstGeom prst="ellipse">
                    <a:avLst/>
                  </a:prstGeom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1444751" y="4771643"/>
                    <a:ext cx="1194815" cy="1194816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4178767" y="3403638"/>
                  <a:ext cx="1463040" cy="1466667"/>
                  <a:chOff x="1158240" y="4486656"/>
                  <a:chExt cx="1767840" cy="1764792"/>
                </a:xfrm>
                <a:effectLst/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1158240" y="4486656"/>
                    <a:ext cx="1767840" cy="176479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1444752" y="4771644"/>
                    <a:ext cx="1194816" cy="1194816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6462258" y="2198423"/>
                  <a:ext cx="1463040" cy="1466667"/>
                  <a:chOff x="-1436389" y="5966461"/>
                  <a:chExt cx="1767840" cy="1764792"/>
                </a:xfrm>
                <a:effectLst/>
              </p:grpSpPr>
              <p:sp>
                <p:nvSpPr>
                  <p:cNvPr id="72" name="Oval 71"/>
                  <p:cNvSpPr/>
                  <p:nvPr/>
                </p:nvSpPr>
                <p:spPr>
                  <a:xfrm>
                    <a:off x="-1436389" y="5966461"/>
                    <a:ext cx="1767840" cy="176479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-1141243" y="6274950"/>
                    <a:ext cx="1194816" cy="1194815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</p:grpSp>
          <p:sp>
            <p:nvSpPr>
              <p:cNvPr id="45" name="Rectangle 44"/>
              <p:cNvSpPr/>
              <p:nvPr/>
            </p:nvSpPr>
            <p:spPr>
              <a:xfrm>
                <a:off x="3536272" y="4902104"/>
                <a:ext cx="2880381" cy="1071814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Сбор прогнозов от </a:t>
                </a:r>
                <a:r>
                  <a:rPr lang="ru-RU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центральных</a:t>
                </a:r>
                <a:r>
                  <a:rPr lang="ro-RO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 </a:t>
                </a:r>
                <a:r>
                  <a:rPr lang="ru-RU" spc="-110" dirty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органов управления (</a:t>
                </a:r>
                <a:r>
                  <a:rPr lang="ru-RU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министерства</a:t>
                </a:r>
                <a:r>
                  <a:rPr lang="en-US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,</a:t>
                </a:r>
                <a:r>
                  <a:rPr lang="ru-RU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 агентства</a:t>
                </a:r>
                <a:r>
                  <a:rPr lang="en-US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)</a:t>
                </a:r>
                <a:endParaRPr lang="ru-RU" sz="1800" b="0" i="0" u="none" strike="noStrike" spc="-110" dirty="0" smtId="4294967295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482775" y="3760411"/>
                <a:ext cx="2751290" cy="577130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График </a:t>
                </a:r>
                <a:r>
                  <a:rPr lang="ru-RU" spc="-110" dirty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платежей </a:t>
                </a:r>
                <a:endParaRPr lang="ru-RU" spc="-110" dirty="0" smtClean="0" smtId="4294967295">
                  <a:solidFill>
                    <a:srgbClr val="595959"/>
                  </a:solidFill>
                  <a:highlight>
                    <a:srgbClr val="000000">
                      <a:alpha val="0"/>
                    </a:srgbClr>
                  </a:highlight>
                  <a:latin typeface="Arial"/>
                </a:endParaRPr>
              </a:p>
              <a:p>
                <a:pPr algn="ctr"/>
                <a:r>
                  <a:rPr lang="ru-RU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(контракты  </a:t>
                </a:r>
                <a:r>
                  <a:rPr lang="ru-RU" spc="-110" dirty="0" err="1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гос</a:t>
                </a:r>
                <a:r>
                  <a:rPr lang="en-US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. </a:t>
                </a:r>
                <a:r>
                  <a:rPr lang="ru-RU" spc="-110" dirty="0" smtClean="0" smtId="4294967295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закупок)</a:t>
                </a:r>
                <a:endParaRPr lang="ru-RU" sz="1800" b="0" i="0" u="none" strike="noStrike" spc="-110" dirty="0" smtId="4294967295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0008" y="2528392"/>
                <a:ext cx="2723331" cy="572120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0"/>
                <a:r>
                  <a:rPr lang="ru-RU" sz="1800" b="0" i="0" u="none" strike="noStrike" spc="-110" dirty="0" smtClean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Автоматизация </a:t>
                </a:r>
                <a:r>
                  <a:rPr lang="ru-RU" sz="1800" b="0" i="0" u="none" strike="noStrike" spc="-110" dirty="0" smtId="4294967295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  <a:cs typeface="Arial"/>
                  </a:rPr>
                  <a:t>процесса прогнозирования</a:t>
                </a:r>
              </a:p>
            </p:txBody>
          </p:sp>
          <p:sp>
            <p:nvSpPr>
              <p:cNvPr id="49" name="Freeform 48"/>
              <p:cNvSpPr>
                <a:spLocks noEditPoints="1"/>
              </p:cNvSpPr>
              <p:nvPr/>
            </p:nvSpPr>
            <p:spPr>
              <a:xfrm>
                <a:off x="7037178" y="2651683"/>
                <a:ext cx="438819" cy="379698"/>
              </a:xfrm>
              <a:custGeom>
                <a:avLst/>
                <a:gdLst>
                  <a:gd name="T0" fmla="*/ 2490 w 4112"/>
                  <a:gd name="T1" fmla="*/ 1494 h 3139"/>
                  <a:gd name="T2" fmla="*/ 2241 w 4112"/>
                  <a:gd name="T3" fmla="*/ 1611 h 3139"/>
                  <a:gd name="T4" fmla="*/ 2160 w 4112"/>
                  <a:gd name="T5" fmla="*/ 1930 h 3139"/>
                  <a:gd name="T6" fmla="*/ 2765 w 4112"/>
                  <a:gd name="T7" fmla="*/ 1650 h 3139"/>
                  <a:gd name="T8" fmla="*/ 2538 w 4112"/>
                  <a:gd name="T9" fmla="*/ 1498 h 3139"/>
                  <a:gd name="T10" fmla="*/ 2003 w 4112"/>
                  <a:gd name="T11" fmla="*/ 305 h 3139"/>
                  <a:gd name="T12" fmla="*/ 1641 w 4112"/>
                  <a:gd name="T13" fmla="*/ 536 h 3139"/>
                  <a:gd name="T14" fmla="*/ 1463 w 4112"/>
                  <a:gd name="T15" fmla="*/ 707 h 3139"/>
                  <a:gd name="T16" fmla="*/ 1186 w 4112"/>
                  <a:gd name="T17" fmla="*/ 685 h 3139"/>
                  <a:gd name="T18" fmla="*/ 851 w 4112"/>
                  <a:gd name="T19" fmla="*/ 835 h 3139"/>
                  <a:gd name="T20" fmla="*/ 677 w 4112"/>
                  <a:gd name="T21" fmla="*/ 1148 h 3139"/>
                  <a:gd name="T22" fmla="*/ 544 w 4112"/>
                  <a:gd name="T23" fmla="*/ 1273 h 3139"/>
                  <a:gd name="T24" fmla="*/ 307 w 4112"/>
                  <a:gd name="T25" fmla="*/ 1516 h 3139"/>
                  <a:gd name="T26" fmla="*/ 271 w 4112"/>
                  <a:gd name="T27" fmla="*/ 1860 h 3139"/>
                  <a:gd name="T28" fmla="*/ 466 w 4112"/>
                  <a:gd name="T29" fmla="*/ 2154 h 3139"/>
                  <a:gd name="T30" fmla="*/ 816 w 4112"/>
                  <a:gd name="T31" fmla="*/ 2270 h 3139"/>
                  <a:gd name="T32" fmla="*/ 1771 w 4112"/>
                  <a:gd name="T33" fmla="*/ 2017 h 3139"/>
                  <a:gd name="T34" fmla="*/ 1907 w 4112"/>
                  <a:gd name="T35" fmla="*/ 1770 h 3139"/>
                  <a:gd name="T36" fmla="*/ 2056 w 4112"/>
                  <a:gd name="T37" fmla="*/ 1435 h 3139"/>
                  <a:gd name="T38" fmla="*/ 2364 w 4112"/>
                  <a:gd name="T39" fmla="*/ 1251 h 3139"/>
                  <a:gd name="T40" fmla="*/ 2732 w 4112"/>
                  <a:gd name="T41" fmla="*/ 1291 h 3139"/>
                  <a:gd name="T42" fmla="*/ 2995 w 4112"/>
                  <a:gd name="T43" fmla="*/ 1534 h 3139"/>
                  <a:gd name="T44" fmla="*/ 3075 w 4112"/>
                  <a:gd name="T45" fmla="*/ 1935 h 3139"/>
                  <a:gd name="T46" fmla="*/ 3247 w 4112"/>
                  <a:gd name="T47" fmla="*/ 2087 h 3139"/>
                  <a:gd name="T48" fmla="*/ 3425 w 4112"/>
                  <a:gd name="T49" fmla="*/ 2256 h 3139"/>
                  <a:gd name="T50" fmla="*/ 3733 w 4112"/>
                  <a:gd name="T51" fmla="*/ 2071 h 3139"/>
                  <a:gd name="T52" fmla="*/ 3857 w 4112"/>
                  <a:gd name="T53" fmla="*/ 1739 h 3139"/>
                  <a:gd name="T54" fmla="*/ 3734 w 4112"/>
                  <a:gd name="T55" fmla="*/ 1408 h 3139"/>
                  <a:gd name="T56" fmla="*/ 3430 w 4112"/>
                  <a:gd name="T57" fmla="*/ 1221 h 3139"/>
                  <a:gd name="T58" fmla="*/ 3205 w 4112"/>
                  <a:gd name="T59" fmla="*/ 1158 h 3139"/>
                  <a:gd name="T60" fmla="*/ 3137 w 4112"/>
                  <a:gd name="T61" fmla="*/ 850 h 3139"/>
                  <a:gd name="T62" fmla="*/ 2882 w 4112"/>
                  <a:gd name="T63" fmla="*/ 473 h 3139"/>
                  <a:gd name="T64" fmla="*/ 2460 w 4112"/>
                  <a:gd name="T65" fmla="*/ 272 h 3139"/>
                  <a:gd name="T66" fmla="*/ 2558 w 4112"/>
                  <a:gd name="T67" fmla="*/ 30 h 3139"/>
                  <a:gd name="T68" fmla="*/ 3023 w 4112"/>
                  <a:gd name="T69" fmla="*/ 255 h 3139"/>
                  <a:gd name="T70" fmla="*/ 3333 w 4112"/>
                  <a:gd name="T71" fmla="*/ 647 h 3139"/>
                  <a:gd name="T72" fmla="*/ 3575 w 4112"/>
                  <a:gd name="T73" fmla="*/ 996 h 3139"/>
                  <a:gd name="T74" fmla="*/ 3939 w 4112"/>
                  <a:gd name="T75" fmla="*/ 1252 h 3139"/>
                  <a:gd name="T76" fmla="*/ 4109 w 4112"/>
                  <a:gd name="T77" fmla="*/ 1661 h 3139"/>
                  <a:gd name="T78" fmla="*/ 4025 w 4112"/>
                  <a:gd name="T79" fmla="*/ 2094 h 3139"/>
                  <a:gd name="T80" fmla="*/ 3729 w 4112"/>
                  <a:gd name="T81" fmla="*/ 2406 h 3139"/>
                  <a:gd name="T82" fmla="*/ 3297 w 4112"/>
                  <a:gd name="T83" fmla="*/ 2527 h 3139"/>
                  <a:gd name="T84" fmla="*/ 3205 w 4112"/>
                  <a:gd name="T85" fmla="*/ 3054 h 3139"/>
                  <a:gd name="T86" fmla="*/ 1953 w 4112"/>
                  <a:gd name="T87" fmla="*/ 3139 h 3139"/>
                  <a:gd name="T88" fmla="*/ 1750 w 4112"/>
                  <a:gd name="T89" fmla="*/ 3020 h 3139"/>
                  <a:gd name="T90" fmla="*/ 737 w 4112"/>
                  <a:gd name="T91" fmla="*/ 2524 h 3139"/>
                  <a:gd name="T92" fmla="*/ 323 w 4112"/>
                  <a:gd name="T93" fmla="*/ 2366 h 3139"/>
                  <a:gd name="T94" fmla="*/ 57 w 4112"/>
                  <a:gd name="T95" fmla="*/ 2028 h 3139"/>
                  <a:gd name="T96" fmla="*/ 14 w 4112"/>
                  <a:gd name="T97" fmla="*/ 1593 h 3139"/>
                  <a:gd name="T98" fmla="*/ 206 w 4112"/>
                  <a:gd name="T99" fmla="*/ 1213 h 3139"/>
                  <a:gd name="T100" fmla="*/ 486 w 4112"/>
                  <a:gd name="T101" fmla="*/ 904 h 3139"/>
                  <a:gd name="T102" fmla="*/ 765 w 4112"/>
                  <a:gd name="T103" fmla="*/ 576 h 3139"/>
                  <a:gd name="T104" fmla="*/ 1176 w 4112"/>
                  <a:gd name="T105" fmla="*/ 428 h 3139"/>
                  <a:gd name="T106" fmla="*/ 1570 w 4112"/>
                  <a:gd name="T107" fmla="*/ 252 h 3139"/>
                  <a:gd name="T108" fmla="*/ 2033 w 4112"/>
                  <a:gd name="T109" fmla="*/ 30 h 3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112" h="3139">
                    <a:moveTo>
                      <a:pt x="1974" y="2185"/>
                    </a:moveTo>
                    <a:lnTo>
                      <a:pt x="1974" y="2883"/>
                    </a:lnTo>
                    <a:lnTo>
                      <a:pt x="3005" y="2883"/>
                    </a:lnTo>
                    <a:lnTo>
                      <a:pt x="3005" y="2185"/>
                    </a:lnTo>
                    <a:lnTo>
                      <a:pt x="1974" y="2185"/>
                    </a:lnTo>
                    <a:close/>
                    <a:moveTo>
                      <a:pt x="2490" y="1494"/>
                    </a:moveTo>
                    <a:lnTo>
                      <a:pt x="2441" y="1498"/>
                    </a:lnTo>
                    <a:lnTo>
                      <a:pt x="2395" y="1508"/>
                    </a:lnTo>
                    <a:lnTo>
                      <a:pt x="2351" y="1525"/>
                    </a:lnTo>
                    <a:lnTo>
                      <a:pt x="2310" y="1549"/>
                    </a:lnTo>
                    <a:lnTo>
                      <a:pt x="2274" y="1578"/>
                    </a:lnTo>
                    <a:lnTo>
                      <a:pt x="2241" y="1611"/>
                    </a:lnTo>
                    <a:lnTo>
                      <a:pt x="2214" y="1650"/>
                    </a:lnTo>
                    <a:lnTo>
                      <a:pt x="2191" y="1691"/>
                    </a:lnTo>
                    <a:lnTo>
                      <a:pt x="2174" y="1737"/>
                    </a:lnTo>
                    <a:lnTo>
                      <a:pt x="2164" y="1785"/>
                    </a:lnTo>
                    <a:lnTo>
                      <a:pt x="2160" y="1836"/>
                    </a:lnTo>
                    <a:lnTo>
                      <a:pt x="2160" y="1930"/>
                    </a:lnTo>
                    <a:lnTo>
                      <a:pt x="2819" y="1930"/>
                    </a:lnTo>
                    <a:lnTo>
                      <a:pt x="2819" y="1836"/>
                    </a:lnTo>
                    <a:lnTo>
                      <a:pt x="2815" y="1785"/>
                    </a:lnTo>
                    <a:lnTo>
                      <a:pt x="2805" y="1737"/>
                    </a:lnTo>
                    <a:lnTo>
                      <a:pt x="2788" y="1691"/>
                    </a:lnTo>
                    <a:lnTo>
                      <a:pt x="2765" y="1650"/>
                    </a:lnTo>
                    <a:lnTo>
                      <a:pt x="2738" y="1611"/>
                    </a:lnTo>
                    <a:lnTo>
                      <a:pt x="2705" y="1578"/>
                    </a:lnTo>
                    <a:lnTo>
                      <a:pt x="2668" y="1549"/>
                    </a:lnTo>
                    <a:lnTo>
                      <a:pt x="2628" y="1525"/>
                    </a:lnTo>
                    <a:lnTo>
                      <a:pt x="2584" y="1508"/>
                    </a:lnTo>
                    <a:lnTo>
                      <a:pt x="2538" y="1498"/>
                    </a:lnTo>
                    <a:lnTo>
                      <a:pt x="2490" y="1494"/>
                    </a:lnTo>
                    <a:close/>
                    <a:moveTo>
                      <a:pt x="2296" y="257"/>
                    </a:moveTo>
                    <a:lnTo>
                      <a:pt x="2220" y="260"/>
                    </a:lnTo>
                    <a:lnTo>
                      <a:pt x="2147" y="270"/>
                    </a:lnTo>
                    <a:lnTo>
                      <a:pt x="2074" y="284"/>
                    </a:lnTo>
                    <a:lnTo>
                      <a:pt x="2003" y="305"/>
                    </a:lnTo>
                    <a:lnTo>
                      <a:pt x="1936" y="330"/>
                    </a:lnTo>
                    <a:lnTo>
                      <a:pt x="1870" y="361"/>
                    </a:lnTo>
                    <a:lnTo>
                      <a:pt x="1807" y="397"/>
                    </a:lnTo>
                    <a:lnTo>
                      <a:pt x="1749" y="440"/>
                    </a:lnTo>
                    <a:lnTo>
                      <a:pt x="1693" y="484"/>
                    </a:lnTo>
                    <a:lnTo>
                      <a:pt x="1641" y="536"/>
                    </a:lnTo>
                    <a:lnTo>
                      <a:pt x="1594" y="591"/>
                    </a:lnTo>
                    <a:lnTo>
                      <a:pt x="1550" y="650"/>
                    </a:lnTo>
                    <a:lnTo>
                      <a:pt x="1533" y="672"/>
                    </a:lnTo>
                    <a:lnTo>
                      <a:pt x="1513" y="688"/>
                    </a:lnTo>
                    <a:lnTo>
                      <a:pt x="1489" y="699"/>
                    </a:lnTo>
                    <a:lnTo>
                      <a:pt x="1463" y="707"/>
                    </a:lnTo>
                    <a:lnTo>
                      <a:pt x="1437" y="708"/>
                    </a:lnTo>
                    <a:lnTo>
                      <a:pt x="1411" y="703"/>
                    </a:lnTo>
                    <a:lnTo>
                      <a:pt x="1358" y="692"/>
                    </a:lnTo>
                    <a:lnTo>
                      <a:pt x="1305" y="684"/>
                    </a:lnTo>
                    <a:lnTo>
                      <a:pt x="1251" y="682"/>
                    </a:lnTo>
                    <a:lnTo>
                      <a:pt x="1186" y="685"/>
                    </a:lnTo>
                    <a:lnTo>
                      <a:pt x="1123" y="695"/>
                    </a:lnTo>
                    <a:lnTo>
                      <a:pt x="1063" y="713"/>
                    </a:lnTo>
                    <a:lnTo>
                      <a:pt x="1004" y="735"/>
                    </a:lnTo>
                    <a:lnTo>
                      <a:pt x="949" y="763"/>
                    </a:lnTo>
                    <a:lnTo>
                      <a:pt x="898" y="796"/>
                    </a:lnTo>
                    <a:lnTo>
                      <a:pt x="851" y="835"/>
                    </a:lnTo>
                    <a:lnTo>
                      <a:pt x="808" y="879"/>
                    </a:lnTo>
                    <a:lnTo>
                      <a:pt x="770" y="926"/>
                    </a:lnTo>
                    <a:lnTo>
                      <a:pt x="737" y="977"/>
                    </a:lnTo>
                    <a:lnTo>
                      <a:pt x="711" y="1031"/>
                    </a:lnTo>
                    <a:lnTo>
                      <a:pt x="691" y="1088"/>
                    </a:lnTo>
                    <a:lnTo>
                      <a:pt x="677" y="1148"/>
                    </a:lnTo>
                    <a:lnTo>
                      <a:pt x="670" y="1175"/>
                    </a:lnTo>
                    <a:lnTo>
                      <a:pt x="659" y="1198"/>
                    </a:lnTo>
                    <a:lnTo>
                      <a:pt x="642" y="1218"/>
                    </a:lnTo>
                    <a:lnTo>
                      <a:pt x="622" y="1234"/>
                    </a:lnTo>
                    <a:lnTo>
                      <a:pt x="599" y="1247"/>
                    </a:lnTo>
                    <a:lnTo>
                      <a:pt x="544" y="1273"/>
                    </a:lnTo>
                    <a:lnTo>
                      <a:pt x="493" y="1303"/>
                    </a:lnTo>
                    <a:lnTo>
                      <a:pt x="447" y="1338"/>
                    </a:lnTo>
                    <a:lnTo>
                      <a:pt x="404" y="1378"/>
                    </a:lnTo>
                    <a:lnTo>
                      <a:pt x="367" y="1420"/>
                    </a:lnTo>
                    <a:lnTo>
                      <a:pt x="334" y="1468"/>
                    </a:lnTo>
                    <a:lnTo>
                      <a:pt x="307" y="1516"/>
                    </a:lnTo>
                    <a:lnTo>
                      <a:pt x="284" y="1569"/>
                    </a:lnTo>
                    <a:lnTo>
                      <a:pt x="269" y="1624"/>
                    </a:lnTo>
                    <a:lnTo>
                      <a:pt x="259" y="1680"/>
                    </a:lnTo>
                    <a:lnTo>
                      <a:pt x="256" y="1739"/>
                    </a:lnTo>
                    <a:lnTo>
                      <a:pt x="259" y="1800"/>
                    </a:lnTo>
                    <a:lnTo>
                      <a:pt x="271" y="1860"/>
                    </a:lnTo>
                    <a:lnTo>
                      <a:pt x="289" y="1917"/>
                    </a:lnTo>
                    <a:lnTo>
                      <a:pt x="313" y="1972"/>
                    </a:lnTo>
                    <a:lnTo>
                      <a:pt x="343" y="2023"/>
                    </a:lnTo>
                    <a:lnTo>
                      <a:pt x="379" y="2071"/>
                    </a:lnTo>
                    <a:lnTo>
                      <a:pt x="420" y="2114"/>
                    </a:lnTo>
                    <a:lnTo>
                      <a:pt x="466" y="2154"/>
                    </a:lnTo>
                    <a:lnTo>
                      <a:pt x="516" y="2188"/>
                    </a:lnTo>
                    <a:lnTo>
                      <a:pt x="570" y="2217"/>
                    </a:lnTo>
                    <a:lnTo>
                      <a:pt x="627" y="2239"/>
                    </a:lnTo>
                    <a:lnTo>
                      <a:pt x="687" y="2256"/>
                    </a:lnTo>
                    <a:lnTo>
                      <a:pt x="751" y="2268"/>
                    </a:lnTo>
                    <a:lnTo>
                      <a:pt x="816" y="2270"/>
                    </a:lnTo>
                    <a:lnTo>
                      <a:pt x="1717" y="2270"/>
                    </a:lnTo>
                    <a:lnTo>
                      <a:pt x="1717" y="2169"/>
                    </a:lnTo>
                    <a:lnTo>
                      <a:pt x="1721" y="2127"/>
                    </a:lnTo>
                    <a:lnTo>
                      <a:pt x="1732" y="2087"/>
                    </a:lnTo>
                    <a:lnTo>
                      <a:pt x="1749" y="2051"/>
                    </a:lnTo>
                    <a:lnTo>
                      <a:pt x="1771" y="2017"/>
                    </a:lnTo>
                    <a:lnTo>
                      <a:pt x="1799" y="1988"/>
                    </a:lnTo>
                    <a:lnTo>
                      <a:pt x="1830" y="1964"/>
                    </a:lnTo>
                    <a:lnTo>
                      <a:pt x="1866" y="1947"/>
                    </a:lnTo>
                    <a:lnTo>
                      <a:pt x="1905" y="1935"/>
                    </a:lnTo>
                    <a:lnTo>
                      <a:pt x="1905" y="1836"/>
                    </a:lnTo>
                    <a:lnTo>
                      <a:pt x="1907" y="1770"/>
                    </a:lnTo>
                    <a:lnTo>
                      <a:pt x="1917" y="1707"/>
                    </a:lnTo>
                    <a:lnTo>
                      <a:pt x="1935" y="1646"/>
                    </a:lnTo>
                    <a:lnTo>
                      <a:pt x="1956" y="1589"/>
                    </a:lnTo>
                    <a:lnTo>
                      <a:pt x="1984" y="1534"/>
                    </a:lnTo>
                    <a:lnTo>
                      <a:pt x="2017" y="1483"/>
                    </a:lnTo>
                    <a:lnTo>
                      <a:pt x="2056" y="1435"/>
                    </a:lnTo>
                    <a:lnTo>
                      <a:pt x="2098" y="1392"/>
                    </a:lnTo>
                    <a:lnTo>
                      <a:pt x="2144" y="1353"/>
                    </a:lnTo>
                    <a:lnTo>
                      <a:pt x="2194" y="1319"/>
                    </a:lnTo>
                    <a:lnTo>
                      <a:pt x="2248" y="1291"/>
                    </a:lnTo>
                    <a:lnTo>
                      <a:pt x="2305" y="1268"/>
                    </a:lnTo>
                    <a:lnTo>
                      <a:pt x="2364" y="1251"/>
                    </a:lnTo>
                    <a:lnTo>
                      <a:pt x="2426" y="1241"/>
                    </a:lnTo>
                    <a:lnTo>
                      <a:pt x="2490" y="1237"/>
                    </a:lnTo>
                    <a:lnTo>
                      <a:pt x="2553" y="1241"/>
                    </a:lnTo>
                    <a:lnTo>
                      <a:pt x="2614" y="1251"/>
                    </a:lnTo>
                    <a:lnTo>
                      <a:pt x="2674" y="1268"/>
                    </a:lnTo>
                    <a:lnTo>
                      <a:pt x="2732" y="1291"/>
                    </a:lnTo>
                    <a:lnTo>
                      <a:pt x="2785" y="1319"/>
                    </a:lnTo>
                    <a:lnTo>
                      <a:pt x="2835" y="1353"/>
                    </a:lnTo>
                    <a:lnTo>
                      <a:pt x="2881" y="1392"/>
                    </a:lnTo>
                    <a:lnTo>
                      <a:pt x="2924" y="1435"/>
                    </a:lnTo>
                    <a:lnTo>
                      <a:pt x="2961" y="1483"/>
                    </a:lnTo>
                    <a:lnTo>
                      <a:pt x="2995" y="1534"/>
                    </a:lnTo>
                    <a:lnTo>
                      <a:pt x="3022" y="1589"/>
                    </a:lnTo>
                    <a:lnTo>
                      <a:pt x="3045" y="1646"/>
                    </a:lnTo>
                    <a:lnTo>
                      <a:pt x="3061" y="1707"/>
                    </a:lnTo>
                    <a:lnTo>
                      <a:pt x="3071" y="1770"/>
                    </a:lnTo>
                    <a:lnTo>
                      <a:pt x="3075" y="1836"/>
                    </a:lnTo>
                    <a:lnTo>
                      <a:pt x="3075" y="1935"/>
                    </a:lnTo>
                    <a:lnTo>
                      <a:pt x="3113" y="1947"/>
                    </a:lnTo>
                    <a:lnTo>
                      <a:pt x="3148" y="1964"/>
                    </a:lnTo>
                    <a:lnTo>
                      <a:pt x="3181" y="1988"/>
                    </a:lnTo>
                    <a:lnTo>
                      <a:pt x="3208" y="2017"/>
                    </a:lnTo>
                    <a:lnTo>
                      <a:pt x="3230" y="2051"/>
                    </a:lnTo>
                    <a:lnTo>
                      <a:pt x="3247" y="2087"/>
                    </a:lnTo>
                    <a:lnTo>
                      <a:pt x="3258" y="2127"/>
                    </a:lnTo>
                    <a:lnTo>
                      <a:pt x="3262" y="2169"/>
                    </a:lnTo>
                    <a:lnTo>
                      <a:pt x="3262" y="2270"/>
                    </a:lnTo>
                    <a:lnTo>
                      <a:pt x="3297" y="2270"/>
                    </a:lnTo>
                    <a:lnTo>
                      <a:pt x="3363" y="2268"/>
                    </a:lnTo>
                    <a:lnTo>
                      <a:pt x="3425" y="2256"/>
                    </a:lnTo>
                    <a:lnTo>
                      <a:pt x="3486" y="2239"/>
                    </a:lnTo>
                    <a:lnTo>
                      <a:pt x="3544" y="2217"/>
                    </a:lnTo>
                    <a:lnTo>
                      <a:pt x="3597" y="2188"/>
                    </a:lnTo>
                    <a:lnTo>
                      <a:pt x="3647" y="2154"/>
                    </a:lnTo>
                    <a:lnTo>
                      <a:pt x="3692" y="2114"/>
                    </a:lnTo>
                    <a:lnTo>
                      <a:pt x="3733" y="2071"/>
                    </a:lnTo>
                    <a:lnTo>
                      <a:pt x="3769" y="2023"/>
                    </a:lnTo>
                    <a:lnTo>
                      <a:pt x="3799" y="1972"/>
                    </a:lnTo>
                    <a:lnTo>
                      <a:pt x="3824" y="1917"/>
                    </a:lnTo>
                    <a:lnTo>
                      <a:pt x="3842" y="1860"/>
                    </a:lnTo>
                    <a:lnTo>
                      <a:pt x="3853" y="1800"/>
                    </a:lnTo>
                    <a:lnTo>
                      <a:pt x="3857" y="1739"/>
                    </a:lnTo>
                    <a:lnTo>
                      <a:pt x="3853" y="1676"/>
                    </a:lnTo>
                    <a:lnTo>
                      <a:pt x="3842" y="1618"/>
                    </a:lnTo>
                    <a:lnTo>
                      <a:pt x="3824" y="1560"/>
                    </a:lnTo>
                    <a:lnTo>
                      <a:pt x="3800" y="1506"/>
                    </a:lnTo>
                    <a:lnTo>
                      <a:pt x="3771" y="1455"/>
                    </a:lnTo>
                    <a:lnTo>
                      <a:pt x="3734" y="1408"/>
                    </a:lnTo>
                    <a:lnTo>
                      <a:pt x="3694" y="1364"/>
                    </a:lnTo>
                    <a:lnTo>
                      <a:pt x="3650" y="1326"/>
                    </a:lnTo>
                    <a:lnTo>
                      <a:pt x="3600" y="1291"/>
                    </a:lnTo>
                    <a:lnTo>
                      <a:pt x="3546" y="1262"/>
                    </a:lnTo>
                    <a:lnTo>
                      <a:pt x="3490" y="1238"/>
                    </a:lnTo>
                    <a:lnTo>
                      <a:pt x="3430" y="1221"/>
                    </a:lnTo>
                    <a:lnTo>
                      <a:pt x="3368" y="1209"/>
                    </a:lnTo>
                    <a:lnTo>
                      <a:pt x="3303" y="1206"/>
                    </a:lnTo>
                    <a:lnTo>
                      <a:pt x="3274" y="1202"/>
                    </a:lnTo>
                    <a:lnTo>
                      <a:pt x="3248" y="1192"/>
                    </a:lnTo>
                    <a:lnTo>
                      <a:pt x="3225" y="1178"/>
                    </a:lnTo>
                    <a:lnTo>
                      <a:pt x="3205" y="1158"/>
                    </a:lnTo>
                    <a:lnTo>
                      <a:pt x="3191" y="1136"/>
                    </a:lnTo>
                    <a:lnTo>
                      <a:pt x="3181" y="1108"/>
                    </a:lnTo>
                    <a:lnTo>
                      <a:pt x="3177" y="1080"/>
                    </a:lnTo>
                    <a:lnTo>
                      <a:pt x="3171" y="1001"/>
                    </a:lnTo>
                    <a:lnTo>
                      <a:pt x="3158" y="924"/>
                    </a:lnTo>
                    <a:lnTo>
                      <a:pt x="3137" y="850"/>
                    </a:lnTo>
                    <a:lnTo>
                      <a:pt x="3109" y="778"/>
                    </a:lnTo>
                    <a:lnTo>
                      <a:pt x="3076" y="709"/>
                    </a:lnTo>
                    <a:lnTo>
                      <a:pt x="3036" y="644"/>
                    </a:lnTo>
                    <a:lnTo>
                      <a:pt x="2990" y="583"/>
                    </a:lnTo>
                    <a:lnTo>
                      <a:pt x="2939" y="526"/>
                    </a:lnTo>
                    <a:lnTo>
                      <a:pt x="2882" y="473"/>
                    </a:lnTo>
                    <a:lnTo>
                      <a:pt x="2821" y="425"/>
                    </a:lnTo>
                    <a:lnTo>
                      <a:pt x="2756" y="382"/>
                    </a:lnTo>
                    <a:lnTo>
                      <a:pt x="2687" y="346"/>
                    </a:lnTo>
                    <a:lnTo>
                      <a:pt x="2614" y="315"/>
                    </a:lnTo>
                    <a:lnTo>
                      <a:pt x="2538" y="290"/>
                    </a:lnTo>
                    <a:lnTo>
                      <a:pt x="2460" y="272"/>
                    </a:lnTo>
                    <a:lnTo>
                      <a:pt x="2379" y="261"/>
                    </a:lnTo>
                    <a:lnTo>
                      <a:pt x="2296" y="257"/>
                    </a:lnTo>
                    <a:close/>
                    <a:moveTo>
                      <a:pt x="2296" y="0"/>
                    </a:moveTo>
                    <a:lnTo>
                      <a:pt x="2385" y="4"/>
                    </a:lnTo>
                    <a:lnTo>
                      <a:pt x="2472" y="14"/>
                    </a:lnTo>
                    <a:lnTo>
                      <a:pt x="2558" y="30"/>
                    </a:lnTo>
                    <a:lnTo>
                      <a:pt x="2643" y="53"/>
                    </a:lnTo>
                    <a:lnTo>
                      <a:pt x="2725" y="81"/>
                    </a:lnTo>
                    <a:lnTo>
                      <a:pt x="2804" y="116"/>
                    </a:lnTo>
                    <a:lnTo>
                      <a:pt x="2881" y="156"/>
                    </a:lnTo>
                    <a:lnTo>
                      <a:pt x="2954" y="202"/>
                    </a:lnTo>
                    <a:lnTo>
                      <a:pt x="3023" y="255"/>
                    </a:lnTo>
                    <a:lnTo>
                      <a:pt x="3089" y="312"/>
                    </a:lnTo>
                    <a:lnTo>
                      <a:pt x="3149" y="373"/>
                    </a:lnTo>
                    <a:lnTo>
                      <a:pt x="3203" y="437"/>
                    </a:lnTo>
                    <a:lnTo>
                      <a:pt x="3252" y="503"/>
                    </a:lnTo>
                    <a:lnTo>
                      <a:pt x="3295" y="573"/>
                    </a:lnTo>
                    <a:lnTo>
                      <a:pt x="3333" y="647"/>
                    </a:lnTo>
                    <a:lnTo>
                      <a:pt x="3364" y="722"/>
                    </a:lnTo>
                    <a:lnTo>
                      <a:pt x="3390" y="799"/>
                    </a:lnTo>
                    <a:lnTo>
                      <a:pt x="3410" y="878"/>
                    </a:lnTo>
                    <a:lnTo>
                      <a:pt x="3424" y="959"/>
                    </a:lnTo>
                    <a:lnTo>
                      <a:pt x="3501" y="974"/>
                    </a:lnTo>
                    <a:lnTo>
                      <a:pt x="3575" y="996"/>
                    </a:lnTo>
                    <a:lnTo>
                      <a:pt x="3645" y="1025"/>
                    </a:lnTo>
                    <a:lnTo>
                      <a:pt x="3712" y="1060"/>
                    </a:lnTo>
                    <a:lnTo>
                      <a:pt x="3775" y="1100"/>
                    </a:lnTo>
                    <a:lnTo>
                      <a:pt x="3834" y="1146"/>
                    </a:lnTo>
                    <a:lnTo>
                      <a:pt x="3889" y="1197"/>
                    </a:lnTo>
                    <a:lnTo>
                      <a:pt x="3939" y="1252"/>
                    </a:lnTo>
                    <a:lnTo>
                      <a:pt x="3983" y="1312"/>
                    </a:lnTo>
                    <a:lnTo>
                      <a:pt x="4021" y="1375"/>
                    </a:lnTo>
                    <a:lnTo>
                      <a:pt x="4052" y="1443"/>
                    </a:lnTo>
                    <a:lnTo>
                      <a:pt x="4079" y="1513"/>
                    </a:lnTo>
                    <a:lnTo>
                      <a:pt x="4097" y="1585"/>
                    </a:lnTo>
                    <a:lnTo>
                      <a:pt x="4109" y="1661"/>
                    </a:lnTo>
                    <a:lnTo>
                      <a:pt x="4112" y="1739"/>
                    </a:lnTo>
                    <a:lnTo>
                      <a:pt x="4109" y="1813"/>
                    </a:lnTo>
                    <a:lnTo>
                      <a:pt x="4099" y="1888"/>
                    </a:lnTo>
                    <a:lnTo>
                      <a:pt x="4080" y="1959"/>
                    </a:lnTo>
                    <a:lnTo>
                      <a:pt x="4056" y="2028"/>
                    </a:lnTo>
                    <a:lnTo>
                      <a:pt x="4025" y="2094"/>
                    </a:lnTo>
                    <a:lnTo>
                      <a:pt x="3989" y="2157"/>
                    </a:lnTo>
                    <a:lnTo>
                      <a:pt x="3946" y="2215"/>
                    </a:lnTo>
                    <a:lnTo>
                      <a:pt x="3899" y="2270"/>
                    </a:lnTo>
                    <a:lnTo>
                      <a:pt x="3847" y="2320"/>
                    </a:lnTo>
                    <a:lnTo>
                      <a:pt x="3790" y="2366"/>
                    </a:lnTo>
                    <a:lnTo>
                      <a:pt x="3729" y="2406"/>
                    </a:lnTo>
                    <a:lnTo>
                      <a:pt x="3664" y="2442"/>
                    </a:lnTo>
                    <a:lnTo>
                      <a:pt x="3597" y="2472"/>
                    </a:lnTo>
                    <a:lnTo>
                      <a:pt x="3526" y="2496"/>
                    </a:lnTo>
                    <a:lnTo>
                      <a:pt x="3452" y="2512"/>
                    </a:lnTo>
                    <a:lnTo>
                      <a:pt x="3375" y="2524"/>
                    </a:lnTo>
                    <a:lnTo>
                      <a:pt x="3297" y="2527"/>
                    </a:lnTo>
                    <a:lnTo>
                      <a:pt x="3262" y="2527"/>
                    </a:lnTo>
                    <a:lnTo>
                      <a:pt x="3262" y="2899"/>
                    </a:lnTo>
                    <a:lnTo>
                      <a:pt x="3258" y="2942"/>
                    </a:lnTo>
                    <a:lnTo>
                      <a:pt x="3247" y="2983"/>
                    </a:lnTo>
                    <a:lnTo>
                      <a:pt x="3229" y="3020"/>
                    </a:lnTo>
                    <a:lnTo>
                      <a:pt x="3205" y="3054"/>
                    </a:lnTo>
                    <a:lnTo>
                      <a:pt x="3177" y="3083"/>
                    </a:lnTo>
                    <a:lnTo>
                      <a:pt x="3144" y="3106"/>
                    </a:lnTo>
                    <a:lnTo>
                      <a:pt x="3108" y="3124"/>
                    </a:lnTo>
                    <a:lnTo>
                      <a:pt x="3068" y="3135"/>
                    </a:lnTo>
                    <a:lnTo>
                      <a:pt x="3026" y="3139"/>
                    </a:lnTo>
                    <a:lnTo>
                      <a:pt x="1953" y="3139"/>
                    </a:lnTo>
                    <a:lnTo>
                      <a:pt x="1911" y="3135"/>
                    </a:lnTo>
                    <a:lnTo>
                      <a:pt x="1871" y="3124"/>
                    </a:lnTo>
                    <a:lnTo>
                      <a:pt x="1835" y="3106"/>
                    </a:lnTo>
                    <a:lnTo>
                      <a:pt x="1801" y="3083"/>
                    </a:lnTo>
                    <a:lnTo>
                      <a:pt x="1774" y="3054"/>
                    </a:lnTo>
                    <a:lnTo>
                      <a:pt x="1750" y="3020"/>
                    </a:lnTo>
                    <a:lnTo>
                      <a:pt x="1732" y="2983"/>
                    </a:lnTo>
                    <a:lnTo>
                      <a:pt x="1721" y="2942"/>
                    </a:lnTo>
                    <a:lnTo>
                      <a:pt x="1717" y="2899"/>
                    </a:lnTo>
                    <a:lnTo>
                      <a:pt x="1717" y="2527"/>
                    </a:lnTo>
                    <a:lnTo>
                      <a:pt x="816" y="2527"/>
                    </a:lnTo>
                    <a:lnTo>
                      <a:pt x="737" y="2524"/>
                    </a:lnTo>
                    <a:lnTo>
                      <a:pt x="661" y="2512"/>
                    </a:lnTo>
                    <a:lnTo>
                      <a:pt x="587" y="2496"/>
                    </a:lnTo>
                    <a:lnTo>
                      <a:pt x="516" y="2472"/>
                    </a:lnTo>
                    <a:lnTo>
                      <a:pt x="448" y="2442"/>
                    </a:lnTo>
                    <a:lnTo>
                      <a:pt x="383" y="2406"/>
                    </a:lnTo>
                    <a:lnTo>
                      <a:pt x="323" y="2366"/>
                    </a:lnTo>
                    <a:lnTo>
                      <a:pt x="266" y="2320"/>
                    </a:lnTo>
                    <a:lnTo>
                      <a:pt x="213" y="2270"/>
                    </a:lnTo>
                    <a:lnTo>
                      <a:pt x="166" y="2215"/>
                    </a:lnTo>
                    <a:lnTo>
                      <a:pt x="125" y="2157"/>
                    </a:lnTo>
                    <a:lnTo>
                      <a:pt x="87" y="2094"/>
                    </a:lnTo>
                    <a:lnTo>
                      <a:pt x="57" y="2028"/>
                    </a:lnTo>
                    <a:lnTo>
                      <a:pt x="32" y="1959"/>
                    </a:lnTo>
                    <a:lnTo>
                      <a:pt x="15" y="1888"/>
                    </a:lnTo>
                    <a:lnTo>
                      <a:pt x="4" y="1813"/>
                    </a:lnTo>
                    <a:lnTo>
                      <a:pt x="0" y="1739"/>
                    </a:lnTo>
                    <a:lnTo>
                      <a:pt x="4" y="1665"/>
                    </a:lnTo>
                    <a:lnTo>
                      <a:pt x="14" y="1593"/>
                    </a:lnTo>
                    <a:lnTo>
                      <a:pt x="31" y="1523"/>
                    </a:lnTo>
                    <a:lnTo>
                      <a:pt x="54" y="1455"/>
                    </a:lnTo>
                    <a:lnTo>
                      <a:pt x="84" y="1389"/>
                    </a:lnTo>
                    <a:lnTo>
                      <a:pt x="118" y="1328"/>
                    </a:lnTo>
                    <a:lnTo>
                      <a:pt x="160" y="1268"/>
                    </a:lnTo>
                    <a:lnTo>
                      <a:pt x="206" y="1213"/>
                    </a:lnTo>
                    <a:lnTo>
                      <a:pt x="257" y="1163"/>
                    </a:lnTo>
                    <a:lnTo>
                      <a:pt x="313" y="1116"/>
                    </a:lnTo>
                    <a:lnTo>
                      <a:pt x="374" y="1075"/>
                    </a:lnTo>
                    <a:lnTo>
                      <a:pt x="439" y="1039"/>
                    </a:lnTo>
                    <a:lnTo>
                      <a:pt x="460" y="970"/>
                    </a:lnTo>
                    <a:lnTo>
                      <a:pt x="486" y="904"/>
                    </a:lnTo>
                    <a:lnTo>
                      <a:pt x="520" y="840"/>
                    </a:lnTo>
                    <a:lnTo>
                      <a:pt x="559" y="780"/>
                    </a:lnTo>
                    <a:lnTo>
                      <a:pt x="602" y="723"/>
                    </a:lnTo>
                    <a:lnTo>
                      <a:pt x="652" y="669"/>
                    </a:lnTo>
                    <a:lnTo>
                      <a:pt x="706" y="620"/>
                    </a:lnTo>
                    <a:lnTo>
                      <a:pt x="765" y="576"/>
                    </a:lnTo>
                    <a:lnTo>
                      <a:pt x="827" y="537"/>
                    </a:lnTo>
                    <a:lnTo>
                      <a:pt x="892" y="503"/>
                    </a:lnTo>
                    <a:lnTo>
                      <a:pt x="960" y="476"/>
                    </a:lnTo>
                    <a:lnTo>
                      <a:pt x="1030" y="454"/>
                    </a:lnTo>
                    <a:lnTo>
                      <a:pt x="1103" y="438"/>
                    </a:lnTo>
                    <a:lnTo>
                      <a:pt x="1176" y="428"/>
                    </a:lnTo>
                    <a:lnTo>
                      <a:pt x="1251" y="426"/>
                    </a:lnTo>
                    <a:lnTo>
                      <a:pt x="1320" y="428"/>
                    </a:lnTo>
                    <a:lnTo>
                      <a:pt x="1388" y="437"/>
                    </a:lnTo>
                    <a:lnTo>
                      <a:pt x="1444" y="371"/>
                    </a:lnTo>
                    <a:lnTo>
                      <a:pt x="1505" y="308"/>
                    </a:lnTo>
                    <a:lnTo>
                      <a:pt x="1570" y="252"/>
                    </a:lnTo>
                    <a:lnTo>
                      <a:pt x="1639" y="201"/>
                    </a:lnTo>
                    <a:lnTo>
                      <a:pt x="1713" y="156"/>
                    </a:lnTo>
                    <a:lnTo>
                      <a:pt x="1787" y="116"/>
                    </a:lnTo>
                    <a:lnTo>
                      <a:pt x="1867" y="81"/>
                    </a:lnTo>
                    <a:lnTo>
                      <a:pt x="1948" y="53"/>
                    </a:lnTo>
                    <a:lnTo>
                      <a:pt x="2033" y="30"/>
                    </a:lnTo>
                    <a:lnTo>
                      <a:pt x="2119" y="14"/>
                    </a:lnTo>
                    <a:lnTo>
                      <a:pt x="2206" y="4"/>
                    </a:lnTo>
                    <a:lnTo>
                      <a:pt x="229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effectLst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155917" y="2901744"/>
              <a:ext cx="810826" cy="882839"/>
              <a:chOff x="7038976" y="1606550"/>
              <a:chExt cx="1301750" cy="1301750"/>
            </a:xfrm>
            <a:effectLst/>
          </p:grpSpPr>
          <p:sp>
            <p:nvSpPr>
              <p:cNvPr id="86" name="Freeform 89"/>
              <p:cNvSpPr/>
              <p:nvPr/>
            </p:nvSpPr>
            <p:spPr>
              <a:xfrm>
                <a:off x="7038976" y="1606550"/>
                <a:ext cx="1301750" cy="1301750"/>
              </a:xfrm>
              <a:custGeom>
                <a:avLst/>
                <a:gdLst>
                  <a:gd name="T0" fmla="*/ 410 w 820"/>
                  <a:gd name="T1" fmla="*/ 0 h 820"/>
                  <a:gd name="T2" fmla="*/ 461 w 820"/>
                  <a:gd name="T3" fmla="*/ 3 h 820"/>
                  <a:gd name="T4" fmla="*/ 511 w 820"/>
                  <a:gd name="T5" fmla="*/ 12 h 820"/>
                  <a:gd name="T6" fmla="*/ 558 w 820"/>
                  <a:gd name="T7" fmla="*/ 28 h 820"/>
                  <a:gd name="T8" fmla="*/ 603 w 820"/>
                  <a:gd name="T9" fmla="*/ 48 h 820"/>
                  <a:gd name="T10" fmla="*/ 645 w 820"/>
                  <a:gd name="T11" fmla="*/ 73 h 820"/>
                  <a:gd name="T12" fmla="*/ 683 w 820"/>
                  <a:gd name="T13" fmla="*/ 104 h 820"/>
                  <a:gd name="T14" fmla="*/ 716 w 820"/>
                  <a:gd name="T15" fmla="*/ 138 h 820"/>
                  <a:gd name="T16" fmla="*/ 746 w 820"/>
                  <a:gd name="T17" fmla="*/ 176 h 820"/>
                  <a:gd name="T18" fmla="*/ 772 w 820"/>
                  <a:gd name="T19" fmla="*/ 218 h 820"/>
                  <a:gd name="T20" fmla="*/ 792 w 820"/>
                  <a:gd name="T21" fmla="*/ 262 h 820"/>
                  <a:gd name="T22" fmla="*/ 808 w 820"/>
                  <a:gd name="T23" fmla="*/ 309 h 820"/>
                  <a:gd name="T24" fmla="*/ 817 w 820"/>
                  <a:gd name="T25" fmla="*/ 358 h 820"/>
                  <a:gd name="T26" fmla="*/ 820 w 820"/>
                  <a:gd name="T27" fmla="*/ 410 h 820"/>
                  <a:gd name="T28" fmla="*/ 817 w 820"/>
                  <a:gd name="T29" fmla="*/ 461 h 820"/>
                  <a:gd name="T30" fmla="*/ 808 w 820"/>
                  <a:gd name="T31" fmla="*/ 511 h 820"/>
                  <a:gd name="T32" fmla="*/ 792 w 820"/>
                  <a:gd name="T33" fmla="*/ 558 h 820"/>
                  <a:gd name="T34" fmla="*/ 772 w 820"/>
                  <a:gd name="T35" fmla="*/ 603 h 820"/>
                  <a:gd name="T36" fmla="*/ 746 w 820"/>
                  <a:gd name="T37" fmla="*/ 644 h 820"/>
                  <a:gd name="T38" fmla="*/ 716 w 820"/>
                  <a:gd name="T39" fmla="*/ 683 h 820"/>
                  <a:gd name="T40" fmla="*/ 683 w 820"/>
                  <a:gd name="T41" fmla="*/ 717 h 820"/>
                  <a:gd name="T42" fmla="*/ 645 w 820"/>
                  <a:gd name="T43" fmla="*/ 746 h 820"/>
                  <a:gd name="T44" fmla="*/ 603 w 820"/>
                  <a:gd name="T45" fmla="*/ 772 h 820"/>
                  <a:gd name="T46" fmla="*/ 558 w 820"/>
                  <a:gd name="T47" fmla="*/ 793 h 820"/>
                  <a:gd name="T48" fmla="*/ 511 w 820"/>
                  <a:gd name="T49" fmla="*/ 807 h 820"/>
                  <a:gd name="T50" fmla="*/ 461 w 820"/>
                  <a:gd name="T51" fmla="*/ 817 h 820"/>
                  <a:gd name="T52" fmla="*/ 410 w 820"/>
                  <a:gd name="T53" fmla="*/ 820 h 820"/>
                  <a:gd name="T54" fmla="*/ 358 w 820"/>
                  <a:gd name="T55" fmla="*/ 817 h 820"/>
                  <a:gd name="T56" fmla="*/ 309 w 820"/>
                  <a:gd name="T57" fmla="*/ 807 h 820"/>
                  <a:gd name="T58" fmla="*/ 262 w 820"/>
                  <a:gd name="T59" fmla="*/ 793 h 820"/>
                  <a:gd name="T60" fmla="*/ 218 w 820"/>
                  <a:gd name="T61" fmla="*/ 772 h 820"/>
                  <a:gd name="T62" fmla="*/ 176 w 820"/>
                  <a:gd name="T63" fmla="*/ 746 h 820"/>
                  <a:gd name="T64" fmla="*/ 138 w 820"/>
                  <a:gd name="T65" fmla="*/ 717 h 820"/>
                  <a:gd name="T66" fmla="*/ 104 w 820"/>
                  <a:gd name="T67" fmla="*/ 683 h 820"/>
                  <a:gd name="T68" fmla="*/ 73 w 820"/>
                  <a:gd name="T69" fmla="*/ 644 h 820"/>
                  <a:gd name="T70" fmla="*/ 49 w 820"/>
                  <a:gd name="T71" fmla="*/ 603 h 820"/>
                  <a:gd name="T72" fmla="*/ 28 w 820"/>
                  <a:gd name="T73" fmla="*/ 558 h 820"/>
                  <a:gd name="T74" fmla="*/ 13 w 820"/>
                  <a:gd name="T75" fmla="*/ 511 h 820"/>
                  <a:gd name="T76" fmla="*/ 3 w 820"/>
                  <a:gd name="T77" fmla="*/ 461 h 820"/>
                  <a:gd name="T78" fmla="*/ 0 w 820"/>
                  <a:gd name="T79" fmla="*/ 410 h 820"/>
                  <a:gd name="T80" fmla="*/ 3 w 820"/>
                  <a:gd name="T81" fmla="*/ 358 h 820"/>
                  <a:gd name="T82" fmla="*/ 13 w 820"/>
                  <a:gd name="T83" fmla="*/ 309 h 820"/>
                  <a:gd name="T84" fmla="*/ 28 w 820"/>
                  <a:gd name="T85" fmla="*/ 262 h 820"/>
                  <a:gd name="T86" fmla="*/ 49 w 820"/>
                  <a:gd name="T87" fmla="*/ 218 h 820"/>
                  <a:gd name="T88" fmla="*/ 73 w 820"/>
                  <a:gd name="T89" fmla="*/ 176 h 820"/>
                  <a:gd name="T90" fmla="*/ 104 w 820"/>
                  <a:gd name="T91" fmla="*/ 138 h 820"/>
                  <a:gd name="T92" fmla="*/ 138 w 820"/>
                  <a:gd name="T93" fmla="*/ 104 h 820"/>
                  <a:gd name="T94" fmla="*/ 176 w 820"/>
                  <a:gd name="T95" fmla="*/ 73 h 820"/>
                  <a:gd name="T96" fmla="*/ 218 w 820"/>
                  <a:gd name="T97" fmla="*/ 48 h 820"/>
                  <a:gd name="T98" fmla="*/ 262 w 820"/>
                  <a:gd name="T99" fmla="*/ 28 h 820"/>
                  <a:gd name="T100" fmla="*/ 309 w 820"/>
                  <a:gd name="T101" fmla="*/ 12 h 820"/>
                  <a:gd name="T102" fmla="*/ 358 w 820"/>
                  <a:gd name="T103" fmla="*/ 3 h 820"/>
                  <a:gd name="T104" fmla="*/ 410 w 820"/>
                  <a:gd name="T105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20" h="820">
                    <a:moveTo>
                      <a:pt x="410" y="0"/>
                    </a:moveTo>
                    <a:lnTo>
                      <a:pt x="461" y="3"/>
                    </a:lnTo>
                    <a:lnTo>
                      <a:pt x="511" y="12"/>
                    </a:lnTo>
                    <a:lnTo>
                      <a:pt x="558" y="28"/>
                    </a:lnTo>
                    <a:lnTo>
                      <a:pt x="603" y="48"/>
                    </a:lnTo>
                    <a:lnTo>
                      <a:pt x="645" y="73"/>
                    </a:lnTo>
                    <a:lnTo>
                      <a:pt x="683" y="104"/>
                    </a:lnTo>
                    <a:lnTo>
                      <a:pt x="716" y="138"/>
                    </a:lnTo>
                    <a:lnTo>
                      <a:pt x="746" y="176"/>
                    </a:lnTo>
                    <a:lnTo>
                      <a:pt x="772" y="218"/>
                    </a:lnTo>
                    <a:lnTo>
                      <a:pt x="792" y="262"/>
                    </a:lnTo>
                    <a:lnTo>
                      <a:pt x="808" y="309"/>
                    </a:lnTo>
                    <a:lnTo>
                      <a:pt x="817" y="358"/>
                    </a:lnTo>
                    <a:lnTo>
                      <a:pt x="820" y="410"/>
                    </a:lnTo>
                    <a:lnTo>
                      <a:pt x="817" y="461"/>
                    </a:lnTo>
                    <a:lnTo>
                      <a:pt x="808" y="511"/>
                    </a:lnTo>
                    <a:lnTo>
                      <a:pt x="792" y="558"/>
                    </a:lnTo>
                    <a:lnTo>
                      <a:pt x="772" y="603"/>
                    </a:lnTo>
                    <a:lnTo>
                      <a:pt x="746" y="644"/>
                    </a:lnTo>
                    <a:lnTo>
                      <a:pt x="716" y="683"/>
                    </a:lnTo>
                    <a:lnTo>
                      <a:pt x="683" y="717"/>
                    </a:lnTo>
                    <a:lnTo>
                      <a:pt x="645" y="746"/>
                    </a:lnTo>
                    <a:lnTo>
                      <a:pt x="603" y="772"/>
                    </a:lnTo>
                    <a:lnTo>
                      <a:pt x="558" y="793"/>
                    </a:lnTo>
                    <a:lnTo>
                      <a:pt x="511" y="807"/>
                    </a:lnTo>
                    <a:lnTo>
                      <a:pt x="461" y="817"/>
                    </a:lnTo>
                    <a:lnTo>
                      <a:pt x="410" y="820"/>
                    </a:lnTo>
                    <a:lnTo>
                      <a:pt x="358" y="817"/>
                    </a:lnTo>
                    <a:lnTo>
                      <a:pt x="309" y="807"/>
                    </a:lnTo>
                    <a:lnTo>
                      <a:pt x="262" y="793"/>
                    </a:lnTo>
                    <a:lnTo>
                      <a:pt x="218" y="772"/>
                    </a:lnTo>
                    <a:lnTo>
                      <a:pt x="176" y="746"/>
                    </a:lnTo>
                    <a:lnTo>
                      <a:pt x="138" y="717"/>
                    </a:lnTo>
                    <a:lnTo>
                      <a:pt x="104" y="683"/>
                    </a:lnTo>
                    <a:lnTo>
                      <a:pt x="73" y="644"/>
                    </a:lnTo>
                    <a:lnTo>
                      <a:pt x="49" y="603"/>
                    </a:lnTo>
                    <a:lnTo>
                      <a:pt x="28" y="558"/>
                    </a:lnTo>
                    <a:lnTo>
                      <a:pt x="13" y="511"/>
                    </a:lnTo>
                    <a:lnTo>
                      <a:pt x="3" y="461"/>
                    </a:lnTo>
                    <a:lnTo>
                      <a:pt x="0" y="410"/>
                    </a:lnTo>
                    <a:lnTo>
                      <a:pt x="3" y="358"/>
                    </a:lnTo>
                    <a:lnTo>
                      <a:pt x="13" y="309"/>
                    </a:lnTo>
                    <a:lnTo>
                      <a:pt x="28" y="262"/>
                    </a:lnTo>
                    <a:lnTo>
                      <a:pt x="49" y="218"/>
                    </a:lnTo>
                    <a:lnTo>
                      <a:pt x="73" y="176"/>
                    </a:lnTo>
                    <a:lnTo>
                      <a:pt x="104" y="138"/>
                    </a:lnTo>
                    <a:lnTo>
                      <a:pt x="138" y="104"/>
                    </a:lnTo>
                    <a:lnTo>
                      <a:pt x="176" y="73"/>
                    </a:lnTo>
                    <a:lnTo>
                      <a:pt x="218" y="48"/>
                    </a:lnTo>
                    <a:lnTo>
                      <a:pt x="262" y="28"/>
                    </a:lnTo>
                    <a:lnTo>
                      <a:pt x="309" y="12"/>
                    </a:lnTo>
                    <a:lnTo>
                      <a:pt x="358" y="3"/>
                    </a:lnTo>
                    <a:lnTo>
                      <a:pt x="41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7" name="Rectangle 90"/>
              <p:cNvSpPr>
                <a:spLocks noChangeArrowheads="1"/>
              </p:cNvSpPr>
              <p:nvPr/>
            </p:nvSpPr>
            <p:spPr>
              <a:xfrm>
                <a:off x="7583488" y="2511425"/>
                <a:ext cx="212725" cy="1111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8" name="Rectangle 91"/>
              <p:cNvSpPr>
                <a:spLocks noChangeArrowheads="1"/>
              </p:cNvSpPr>
              <p:nvPr/>
            </p:nvSpPr>
            <p:spPr>
              <a:xfrm>
                <a:off x="7253288" y="1920875"/>
                <a:ext cx="874713" cy="59055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9" name="Rectangle 92"/>
              <p:cNvSpPr>
                <a:spLocks noChangeArrowheads="1"/>
              </p:cNvSpPr>
              <p:nvPr/>
            </p:nvSpPr>
            <p:spPr>
              <a:xfrm>
                <a:off x="7516813" y="2601913"/>
                <a:ext cx="357188" cy="3175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0" name="Rectangle 93"/>
              <p:cNvSpPr>
                <a:spLocks noChangeArrowheads="1"/>
              </p:cNvSpPr>
              <p:nvPr/>
            </p:nvSpPr>
            <p:spPr>
              <a:xfrm>
                <a:off x="7302501" y="1973263"/>
                <a:ext cx="776288" cy="4381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1" name="Freeform 95"/>
              <p:cNvSpPr/>
              <p:nvPr/>
            </p:nvSpPr>
            <p:spPr>
              <a:xfrm>
                <a:off x="7434263" y="2068513"/>
                <a:ext cx="530225" cy="258763"/>
              </a:xfrm>
              <a:custGeom>
                <a:avLst/>
                <a:gdLst>
                  <a:gd name="T0" fmla="*/ 325 w 334"/>
                  <a:gd name="T1" fmla="*/ 0 h 163"/>
                  <a:gd name="T2" fmla="*/ 334 w 334"/>
                  <a:gd name="T3" fmla="*/ 8 h 163"/>
                  <a:gd name="T4" fmla="*/ 209 w 334"/>
                  <a:gd name="T5" fmla="*/ 163 h 163"/>
                  <a:gd name="T6" fmla="*/ 109 w 334"/>
                  <a:gd name="T7" fmla="*/ 27 h 163"/>
                  <a:gd name="T8" fmla="*/ 9 w 334"/>
                  <a:gd name="T9" fmla="*/ 122 h 163"/>
                  <a:gd name="T10" fmla="*/ 0 w 334"/>
                  <a:gd name="T11" fmla="*/ 112 h 163"/>
                  <a:gd name="T12" fmla="*/ 111 w 334"/>
                  <a:gd name="T13" fmla="*/ 9 h 163"/>
                  <a:gd name="T14" fmla="*/ 210 w 334"/>
                  <a:gd name="T15" fmla="*/ 142 h 163"/>
                  <a:gd name="T16" fmla="*/ 325 w 334"/>
                  <a:gd name="T17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4" h="163">
                    <a:moveTo>
                      <a:pt x="325" y="0"/>
                    </a:moveTo>
                    <a:lnTo>
                      <a:pt x="334" y="8"/>
                    </a:lnTo>
                    <a:lnTo>
                      <a:pt x="209" y="163"/>
                    </a:lnTo>
                    <a:lnTo>
                      <a:pt x="109" y="27"/>
                    </a:lnTo>
                    <a:lnTo>
                      <a:pt x="9" y="122"/>
                    </a:lnTo>
                    <a:lnTo>
                      <a:pt x="0" y="112"/>
                    </a:lnTo>
                    <a:lnTo>
                      <a:pt x="111" y="9"/>
                    </a:lnTo>
                    <a:lnTo>
                      <a:pt x="210" y="142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2" name="Freeform 96"/>
              <p:cNvSpPr/>
              <p:nvPr/>
            </p:nvSpPr>
            <p:spPr>
              <a:xfrm>
                <a:off x="7916863" y="2039938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42 w 42"/>
                  <a:gd name="T3" fmla="*/ 42 h 42"/>
                  <a:gd name="T4" fmla="*/ 0 w 42"/>
                  <a:gd name="T5" fmla="*/ 7 h 42"/>
                  <a:gd name="T6" fmla="*/ 42 w 42"/>
                  <a:gd name="T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42" y="42"/>
                    </a:lnTo>
                    <a:lnTo>
                      <a:pt x="0" y="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3" name="Freeform 97"/>
              <p:cNvSpPr/>
              <p:nvPr/>
            </p:nvSpPr>
            <p:spPr>
              <a:xfrm>
                <a:off x="7418388" y="2232025"/>
                <a:ext cx="55563" cy="55563"/>
              </a:xfrm>
              <a:custGeom>
                <a:avLst/>
                <a:gdLst>
                  <a:gd name="T0" fmla="*/ 18 w 35"/>
                  <a:gd name="T1" fmla="*/ 0 h 35"/>
                  <a:gd name="T2" fmla="*/ 27 w 35"/>
                  <a:gd name="T3" fmla="*/ 2 h 35"/>
                  <a:gd name="T4" fmla="*/ 33 w 35"/>
                  <a:gd name="T5" fmla="*/ 8 h 35"/>
                  <a:gd name="T6" fmla="*/ 35 w 35"/>
                  <a:gd name="T7" fmla="*/ 18 h 35"/>
                  <a:gd name="T8" fmla="*/ 33 w 35"/>
                  <a:gd name="T9" fmla="*/ 26 h 35"/>
                  <a:gd name="T10" fmla="*/ 27 w 35"/>
                  <a:gd name="T11" fmla="*/ 33 h 35"/>
                  <a:gd name="T12" fmla="*/ 18 w 35"/>
                  <a:gd name="T13" fmla="*/ 35 h 35"/>
                  <a:gd name="T14" fmla="*/ 9 w 35"/>
                  <a:gd name="T15" fmla="*/ 33 h 35"/>
                  <a:gd name="T16" fmla="*/ 2 w 35"/>
                  <a:gd name="T17" fmla="*/ 26 h 35"/>
                  <a:gd name="T18" fmla="*/ 0 w 35"/>
                  <a:gd name="T19" fmla="*/ 18 h 35"/>
                  <a:gd name="T20" fmla="*/ 2 w 35"/>
                  <a:gd name="T21" fmla="*/ 8 h 35"/>
                  <a:gd name="T22" fmla="*/ 9 w 35"/>
                  <a:gd name="T23" fmla="*/ 2 h 35"/>
                  <a:gd name="T24" fmla="*/ 18 w 35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35">
                    <a:moveTo>
                      <a:pt x="18" y="0"/>
                    </a:moveTo>
                    <a:lnTo>
                      <a:pt x="27" y="2"/>
                    </a:lnTo>
                    <a:lnTo>
                      <a:pt x="33" y="8"/>
                    </a:lnTo>
                    <a:lnTo>
                      <a:pt x="35" y="18"/>
                    </a:lnTo>
                    <a:lnTo>
                      <a:pt x="33" y="26"/>
                    </a:lnTo>
                    <a:lnTo>
                      <a:pt x="27" y="33"/>
                    </a:lnTo>
                    <a:lnTo>
                      <a:pt x="18" y="35"/>
                    </a:lnTo>
                    <a:lnTo>
                      <a:pt x="9" y="33"/>
                    </a:lnTo>
                    <a:lnTo>
                      <a:pt x="2" y="26"/>
                    </a:lnTo>
                    <a:lnTo>
                      <a:pt x="0" y="18"/>
                    </a:lnTo>
                    <a:lnTo>
                      <a:pt x="2" y="8"/>
                    </a:lnTo>
                    <a:lnTo>
                      <a:pt x="9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4" name="Freeform 98"/>
              <p:cNvSpPr/>
              <p:nvPr/>
            </p:nvSpPr>
            <p:spPr>
              <a:xfrm>
                <a:off x="7586663" y="2074863"/>
                <a:ext cx="46038" cy="44450"/>
              </a:xfrm>
              <a:custGeom>
                <a:avLst/>
                <a:gdLst>
                  <a:gd name="T0" fmla="*/ 14 w 29"/>
                  <a:gd name="T1" fmla="*/ 0 h 28"/>
                  <a:gd name="T2" fmla="*/ 19 w 29"/>
                  <a:gd name="T3" fmla="*/ 1 h 28"/>
                  <a:gd name="T4" fmla="*/ 23 w 29"/>
                  <a:gd name="T5" fmla="*/ 3 h 28"/>
                  <a:gd name="T6" fmla="*/ 26 w 29"/>
                  <a:gd name="T7" fmla="*/ 6 h 28"/>
                  <a:gd name="T8" fmla="*/ 28 w 29"/>
                  <a:gd name="T9" fmla="*/ 10 h 28"/>
                  <a:gd name="T10" fmla="*/ 29 w 29"/>
                  <a:gd name="T11" fmla="*/ 14 h 28"/>
                  <a:gd name="T12" fmla="*/ 28 w 29"/>
                  <a:gd name="T13" fmla="*/ 18 h 28"/>
                  <a:gd name="T14" fmla="*/ 26 w 29"/>
                  <a:gd name="T15" fmla="*/ 22 h 28"/>
                  <a:gd name="T16" fmla="*/ 23 w 29"/>
                  <a:gd name="T17" fmla="*/ 25 h 28"/>
                  <a:gd name="T18" fmla="*/ 19 w 29"/>
                  <a:gd name="T19" fmla="*/ 27 h 28"/>
                  <a:gd name="T20" fmla="*/ 14 w 29"/>
                  <a:gd name="T21" fmla="*/ 28 h 28"/>
                  <a:gd name="T22" fmla="*/ 10 w 29"/>
                  <a:gd name="T23" fmla="*/ 27 h 28"/>
                  <a:gd name="T24" fmla="*/ 6 w 29"/>
                  <a:gd name="T25" fmla="*/ 25 h 28"/>
                  <a:gd name="T26" fmla="*/ 3 w 29"/>
                  <a:gd name="T27" fmla="*/ 22 h 28"/>
                  <a:gd name="T28" fmla="*/ 1 w 29"/>
                  <a:gd name="T29" fmla="*/ 18 h 28"/>
                  <a:gd name="T30" fmla="*/ 0 w 29"/>
                  <a:gd name="T31" fmla="*/ 14 h 28"/>
                  <a:gd name="T32" fmla="*/ 1 w 29"/>
                  <a:gd name="T33" fmla="*/ 10 h 28"/>
                  <a:gd name="T34" fmla="*/ 3 w 29"/>
                  <a:gd name="T35" fmla="*/ 6 h 28"/>
                  <a:gd name="T36" fmla="*/ 6 w 29"/>
                  <a:gd name="T37" fmla="*/ 3 h 28"/>
                  <a:gd name="T38" fmla="*/ 10 w 29"/>
                  <a:gd name="T39" fmla="*/ 1 h 28"/>
                  <a:gd name="T40" fmla="*/ 14 w 29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9" y="1"/>
                    </a:lnTo>
                    <a:lnTo>
                      <a:pt x="23" y="3"/>
                    </a:lnTo>
                    <a:lnTo>
                      <a:pt x="26" y="6"/>
                    </a:lnTo>
                    <a:lnTo>
                      <a:pt x="28" y="10"/>
                    </a:lnTo>
                    <a:lnTo>
                      <a:pt x="29" y="14"/>
                    </a:lnTo>
                    <a:lnTo>
                      <a:pt x="28" y="18"/>
                    </a:lnTo>
                    <a:lnTo>
                      <a:pt x="26" y="22"/>
                    </a:lnTo>
                    <a:lnTo>
                      <a:pt x="23" y="25"/>
                    </a:lnTo>
                    <a:lnTo>
                      <a:pt x="19" y="27"/>
                    </a:lnTo>
                    <a:lnTo>
                      <a:pt x="14" y="28"/>
                    </a:lnTo>
                    <a:lnTo>
                      <a:pt x="10" y="27"/>
                    </a:lnTo>
                    <a:lnTo>
                      <a:pt x="6" y="25"/>
                    </a:lnTo>
                    <a:lnTo>
                      <a:pt x="3" y="22"/>
                    </a:lnTo>
                    <a:lnTo>
                      <a:pt x="1" y="18"/>
                    </a:lnTo>
                    <a:lnTo>
                      <a:pt x="0" y="14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6" y="3"/>
                    </a:lnTo>
                    <a:lnTo>
                      <a:pt x="1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5" name="Freeform 99"/>
              <p:cNvSpPr/>
              <p:nvPr/>
            </p:nvSpPr>
            <p:spPr>
              <a:xfrm>
                <a:off x="7732713" y="2276475"/>
                <a:ext cx="66675" cy="66675"/>
              </a:xfrm>
              <a:custGeom>
                <a:avLst/>
                <a:gdLst>
                  <a:gd name="T0" fmla="*/ 21 w 42"/>
                  <a:gd name="T1" fmla="*/ 0 h 42"/>
                  <a:gd name="T2" fmla="*/ 32 w 42"/>
                  <a:gd name="T3" fmla="*/ 3 h 42"/>
                  <a:gd name="T4" fmla="*/ 39 w 42"/>
                  <a:gd name="T5" fmla="*/ 10 h 42"/>
                  <a:gd name="T6" fmla="*/ 42 w 42"/>
                  <a:gd name="T7" fmla="*/ 22 h 42"/>
                  <a:gd name="T8" fmla="*/ 39 w 42"/>
                  <a:gd name="T9" fmla="*/ 32 h 42"/>
                  <a:gd name="T10" fmla="*/ 32 w 42"/>
                  <a:gd name="T11" fmla="*/ 40 h 42"/>
                  <a:gd name="T12" fmla="*/ 21 w 42"/>
                  <a:gd name="T13" fmla="*/ 42 h 42"/>
                  <a:gd name="T14" fmla="*/ 11 w 42"/>
                  <a:gd name="T15" fmla="*/ 40 h 42"/>
                  <a:gd name="T16" fmla="*/ 3 w 42"/>
                  <a:gd name="T17" fmla="*/ 32 h 42"/>
                  <a:gd name="T18" fmla="*/ 0 w 42"/>
                  <a:gd name="T19" fmla="*/ 22 h 42"/>
                  <a:gd name="T20" fmla="*/ 3 w 42"/>
                  <a:gd name="T21" fmla="*/ 10 h 42"/>
                  <a:gd name="T22" fmla="*/ 11 w 42"/>
                  <a:gd name="T23" fmla="*/ 3 h 42"/>
                  <a:gd name="T24" fmla="*/ 21 w 42"/>
                  <a:gd name="T2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2" y="22"/>
                    </a:lnTo>
                    <a:lnTo>
                      <a:pt x="39" y="32"/>
                    </a:lnTo>
                    <a:lnTo>
                      <a:pt x="32" y="40"/>
                    </a:lnTo>
                    <a:lnTo>
                      <a:pt x="21" y="42"/>
                    </a:lnTo>
                    <a:lnTo>
                      <a:pt x="11" y="40"/>
                    </a:lnTo>
                    <a:lnTo>
                      <a:pt x="3" y="32"/>
                    </a:lnTo>
                    <a:lnTo>
                      <a:pt x="0" y="22"/>
                    </a:lnTo>
                    <a:lnTo>
                      <a:pt x="3" y="10"/>
                    </a:lnTo>
                    <a:lnTo>
                      <a:pt x="11" y="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3018757" y="4207304"/>
              <a:ext cx="658368" cy="658368"/>
              <a:chOff x="1784715" y="2171009"/>
              <a:chExt cx="658368" cy="658368"/>
            </a:xfrm>
            <a:effectLst/>
          </p:grpSpPr>
          <p:sp>
            <p:nvSpPr>
              <p:cNvPr id="99" name="Oval 98"/>
              <p:cNvSpPr/>
              <p:nvPr/>
            </p:nvSpPr>
            <p:spPr>
              <a:xfrm>
                <a:off x="1784715" y="2171009"/>
                <a:ext cx="658368" cy="658368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grpSp>
            <p:nvGrpSpPr>
              <p:cNvPr id="100" name="Group 4"/>
              <p:cNvGrpSpPr>
                <a:grpSpLocks noChangeAspect="1"/>
              </p:cNvGrpSpPr>
              <p:nvPr/>
            </p:nvGrpSpPr>
            <p:grpSpPr>
              <a:xfrm>
                <a:off x="1949868" y="2319120"/>
                <a:ext cx="312642" cy="293737"/>
                <a:chOff x="1874" y="1207"/>
                <a:chExt cx="2392" cy="2244"/>
              </a:xfrm>
              <a:solidFill>
                <a:schemeClr val="accent2">
                  <a:lumMod val="50000"/>
                </a:schemeClr>
              </a:solidFill>
              <a:effectLst/>
            </p:grpSpPr>
            <p:sp>
              <p:nvSpPr>
                <p:cNvPr id="101" name="Freeform 6"/>
                <p:cNvSpPr>
                  <a:spLocks noEditPoints="1"/>
                </p:cNvSpPr>
                <p:nvPr/>
              </p:nvSpPr>
              <p:spPr>
                <a:xfrm>
                  <a:off x="2798" y="3119"/>
                  <a:ext cx="331" cy="332"/>
                </a:xfrm>
                <a:custGeom>
                  <a:avLst/>
                  <a:gdLst>
                    <a:gd name="T0" fmla="*/ 331 w 663"/>
                    <a:gd name="T1" fmla="*/ 257 h 664"/>
                    <a:gd name="T2" fmla="*/ 308 w 663"/>
                    <a:gd name="T3" fmla="*/ 261 h 664"/>
                    <a:gd name="T4" fmla="*/ 287 w 663"/>
                    <a:gd name="T5" fmla="*/ 271 h 664"/>
                    <a:gd name="T6" fmla="*/ 270 w 663"/>
                    <a:gd name="T7" fmla="*/ 287 h 664"/>
                    <a:gd name="T8" fmla="*/ 260 w 663"/>
                    <a:gd name="T9" fmla="*/ 309 h 664"/>
                    <a:gd name="T10" fmla="*/ 255 w 663"/>
                    <a:gd name="T11" fmla="*/ 332 h 664"/>
                    <a:gd name="T12" fmla="*/ 260 w 663"/>
                    <a:gd name="T13" fmla="*/ 357 h 664"/>
                    <a:gd name="T14" fmla="*/ 270 w 663"/>
                    <a:gd name="T15" fmla="*/ 377 h 664"/>
                    <a:gd name="T16" fmla="*/ 287 w 663"/>
                    <a:gd name="T17" fmla="*/ 393 h 664"/>
                    <a:gd name="T18" fmla="*/ 308 w 663"/>
                    <a:gd name="T19" fmla="*/ 405 h 664"/>
                    <a:gd name="T20" fmla="*/ 331 w 663"/>
                    <a:gd name="T21" fmla="*/ 409 h 664"/>
                    <a:gd name="T22" fmla="*/ 355 w 663"/>
                    <a:gd name="T23" fmla="*/ 405 h 664"/>
                    <a:gd name="T24" fmla="*/ 376 w 663"/>
                    <a:gd name="T25" fmla="*/ 393 h 664"/>
                    <a:gd name="T26" fmla="*/ 393 w 663"/>
                    <a:gd name="T27" fmla="*/ 377 h 664"/>
                    <a:gd name="T28" fmla="*/ 403 w 663"/>
                    <a:gd name="T29" fmla="*/ 357 h 664"/>
                    <a:gd name="T30" fmla="*/ 408 w 663"/>
                    <a:gd name="T31" fmla="*/ 332 h 664"/>
                    <a:gd name="T32" fmla="*/ 403 w 663"/>
                    <a:gd name="T33" fmla="*/ 309 h 664"/>
                    <a:gd name="T34" fmla="*/ 393 w 663"/>
                    <a:gd name="T35" fmla="*/ 287 h 664"/>
                    <a:gd name="T36" fmla="*/ 376 w 663"/>
                    <a:gd name="T37" fmla="*/ 271 h 664"/>
                    <a:gd name="T38" fmla="*/ 355 w 663"/>
                    <a:gd name="T39" fmla="*/ 261 h 664"/>
                    <a:gd name="T40" fmla="*/ 331 w 663"/>
                    <a:gd name="T41" fmla="*/ 257 h 664"/>
                    <a:gd name="T42" fmla="*/ 331 w 663"/>
                    <a:gd name="T43" fmla="*/ 0 h 664"/>
                    <a:gd name="T44" fmla="*/ 386 w 663"/>
                    <a:gd name="T45" fmla="*/ 4 h 664"/>
                    <a:gd name="T46" fmla="*/ 437 w 663"/>
                    <a:gd name="T47" fmla="*/ 17 h 664"/>
                    <a:gd name="T48" fmla="*/ 485 w 663"/>
                    <a:gd name="T49" fmla="*/ 38 h 664"/>
                    <a:gd name="T50" fmla="*/ 528 w 663"/>
                    <a:gd name="T51" fmla="*/ 65 h 664"/>
                    <a:gd name="T52" fmla="*/ 566 w 663"/>
                    <a:gd name="T53" fmla="*/ 99 h 664"/>
                    <a:gd name="T54" fmla="*/ 599 w 663"/>
                    <a:gd name="T55" fmla="*/ 136 h 664"/>
                    <a:gd name="T56" fmla="*/ 627 w 663"/>
                    <a:gd name="T57" fmla="*/ 180 h 664"/>
                    <a:gd name="T58" fmla="*/ 647 w 663"/>
                    <a:gd name="T59" fmla="*/ 228 h 664"/>
                    <a:gd name="T60" fmla="*/ 659 w 663"/>
                    <a:gd name="T61" fmla="*/ 278 h 664"/>
                    <a:gd name="T62" fmla="*/ 663 w 663"/>
                    <a:gd name="T63" fmla="*/ 332 h 664"/>
                    <a:gd name="T64" fmla="*/ 659 w 663"/>
                    <a:gd name="T65" fmla="*/ 386 h 664"/>
                    <a:gd name="T66" fmla="*/ 647 w 663"/>
                    <a:gd name="T67" fmla="*/ 438 h 664"/>
                    <a:gd name="T68" fmla="*/ 627 w 663"/>
                    <a:gd name="T69" fmla="*/ 484 h 664"/>
                    <a:gd name="T70" fmla="*/ 599 w 663"/>
                    <a:gd name="T71" fmla="*/ 528 h 664"/>
                    <a:gd name="T72" fmla="*/ 566 w 663"/>
                    <a:gd name="T73" fmla="*/ 567 h 664"/>
                    <a:gd name="T74" fmla="*/ 528 w 663"/>
                    <a:gd name="T75" fmla="*/ 600 h 664"/>
                    <a:gd name="T76" fmla="*/ 485 w 663"/>
                    <a:gd name="T77" fmla="*/ 628 h 664"/>
                    <a:gd name="T78" fmla="*/ 437 w 663"/>
                    <a:gd name="T79" fmla="*/ 647 h 664"/>
                    <a:gd name="T80" fmla="*/ 386 w 663"/>
                    <a:gd name="T81" fmla="*/ 660 h 664"/>
                    <a:gd name="T82" fmla="*/ 331 w 663"/>
                    <a:gd name="T83" fmla="*/ 664 h 664"/>
                    <a:gd name="T84" fmla="*/ 277 w 663"/>
                    <a:gd name="T85" fmla="*/ 660 h 664"/>
                    <a:gd name="T86" fmla="*/ 226 w 663"/>
                    <a:gd name="T87" fmla="*/ 647 h 664"/>
                    <a:gd name="T88" fmla="*/ 178 w 663"/>
                    <a:gd name="T89" fmla="*/ 628 h 664"/>
                    <a:gd name="T90" fmla="*/ 135 w 663"/>
                    <a:gd name="T91" fmla="*/ 600 h 664"/>
                    <a:gd name="T92" fmla="*/ 97 w 663"/>
                    <a:gd name="T93" fmla="*/ 567 h 664"/>
                    <a:gd name="T94" fmla="*/ 64 w 663"/>
                    <a:gd name="T95" fmla="*/ 528 h 664"/>
                    <a:gd name="T96" fmla="*/ 36 w 663"/>
                    <a:gd name="T97" fmla="*/ 484 h 664"/>
                    <a:gd name="T98" fmla="*/ 16 w 663"/>
                    <a:gd name="T99" fmla="*/ 438 h 664"/>
                    <a:gd name="T100" fmla="*/ 4 w 663"/>
                    <a:gd name="T101" fmla="*/ 386 h 664"/>
                    <a:gd name="T102" fmla="*/ 0 w 663"/>
                    <a:gd name="T103" fmla="*/ 332 h 664"/>
                    <a:gd name="T104" fmla="*/ 4 w 663"/>
                    <a:gd name="T105" fmla="*/ 278 h 664"/>
                    <a:gd name="T106" fmla="*/ 16 w 663"/>
                    <a:gd name="T107" fmla="*/ 228 h 664"/>
                    <a:gd name="T108" fmla="*/ 36 w 663"/>
                    <a:gd name="T109" fmla="*/ 180 h 664"/>
                    <a:gd name="T110" fmla="*/ 64 w 663"/>
                    <a:gd name="T111" fmla="*/ 136 h 664"/>
                    <a:gd name="T112" fmla="*/ 97 w 663"/>
                    <a:gd name="T113" fmla="*/ 99 h 664"/>
                    <a:gd name="T114" fmla="*/ 135 w 663"/>
                    <a:gd name="T115" fmla="*/ 65 h 664"/>
                    <a:gd name="T116" fmla="*/ 178 w 663"/>
                    <a:gd name="T117" fmla="*/ 38 h 664"/>
                    <a:gd name="T118" fmla="*/ 226 w 663"/>
                    <a:gd name="T119" fmla="*/ 17 h 664"/>
                    <a:gd name="T120" fmla="*/ 277 w 663"/>
                    <a:gd name="T121" fmla="*/ 4 h 664"/>
                    <a:gd name="T122" fmla="*/ 331 w 663"/>
                    <a:gd name="T123" fmla="*/ 0 h 6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63" h="664">
                      <a:moveTo>
                        <a:pt x="331" y="257"/>
                      </a:moveTo>
                      <a:lnTo>
                        <a:pt x="308" y="261"/>
                      </a:lnTo>
                      <a:lnTo>
                        <a:pt x="287" y="271"/>
                      </a:lnTo>
                      <a:lnTo>
                        <a:pt x="270" y="287"/>
                      </a:lnTo>
                      <a:lnTo>
                        <a:pt x="260" y="309"/>
                      </a:lnTo>
                      <a:lnTo>
                        <a:pt x="255" y="332"/>
                      </a:lnTo>
                      <a:lnTo>
                        <a:pt x="260" y="357"/>
                      </a:lnTo>
                      <a:lnTo>
                        <a:pt x="270" y="377"/>
                      </a:lnTo>
                      <a:lnTo>
                        <a:pt x="287" y="393"/>
                      </a:lnTo>
                      <a:lnTo>
                        <a:pt x="308" y="405"/>
                      </a:lnTo>
                      <a:lnTo>
                        <a:pt x="331" y="409"/>
                      </a:lnTo>
                      <a:lnTo>
                        <a:pt x="355" y="405"/>
                      </a:lnTo>
                      <a:lnTo>
                        <a:pt x="376" y="393"/>
                      </a:lnTo>
                      <a:lnTo>
                        <a:pt x="393" y="377"/>
                      </a:lnTo>
                      <a:lnTo>
                        <a:pt x="403" y="357"/>
                      </a:lnTo>
                      <a:lnTo>
                        <a:pt x="408" y="332"/>
                      </a:lnTo>
                      <a:lnTo>
                        <a:pt x="403" y="309"/>
                      </a:lnTo>
                      <a:lnTo>
                        <a:pt x="393" y="287"/>
                      </a:lnTo>
                      <a:lnTo>
                        <a:pt x="376" y="271"/>
                      </a:lnTo>
                      <a:lnTo>
                        <a:pt x="355" y="261"/>
                      </a:lnTo>
                      <a:lnTo>
                        <a:pt x="331" y="257"/>
                      </a:lnTo>
                      <a:close/>
                      <a:moveTo>
                        <a:pt x="331" y="0"/>
                      </a:moveTo>
                      <a:lnTo>
                        <a:pt x="386" y="4"/>
                      </a:lnTo>
                      <a:lnTo>
                        <a:pt x="437" y="17"/>
                      </a:lnTo>
                      <a:lnTo>
                        <a:pt x="485" y="38"/>
                      </a:lnTo>
                      <a:lnTo>
                        <a:pt x="528" y="65"/>
                      </a:lnTo>
                      <a:lnTo>
                        <a:pt x="566" y="99"/>
                      </a:lnTo>
                      <a:lnTo>
                        <a:pt x="599" y="136"/>
                      </a:lnTo>
                      <a:lnTo>
                        <a:pt x="627" y="180"/>
                      </a:lnTo>
                      <a:lnTo>
                        <a:pt x="647" y="228"/>
                      </a:lnTo>
                      <a:lnTo>
                        <a:pt x="659" y="278"/>
                      </a:lnTo>
                      <a:lnTo>
                        <a:pt x="663" y="332"/>
                      </a:lnTo>
                      <a:lnTo>
                        <a:pt x="659" y="386"/>
                      </a:lnTo>
                      <a:lnTo>
                        <a:pt x="647" y="438"/>
                      </a:lnTo>
                      <a:lnTo>
                        <a:pt x="627" y="484"/>
                      </a:lnTo>
                      <a:lnTo>
                        <a:pt x="599" y="528"/>
                      </a:lnTo>
                      <a:lnTo>
                        <a:pt x="566" y="567"/>
                      </a:lnTo>
                      <a:lnTo>
                        <a:pt x="528" y="600"/>
                      </a:lnTo>
                      <a:lnTo>
                        <a:pt x="485" y="628"/>
                      </a:lnTo>
                      <a:lnTo>
                        <a:pt x="437" y="647"/>
                      </a:lnTo>
                      <a:lnTo>
                        <a:pt x="386" y="660"/>
                      </a:lnTo>
                      <a:lnTo>
                        <a:pt x="331" y="664"/>
                      </a:lnTo>
                      <a:lnTo>
                        <a:pt x="277" y="660"/>
                      </a:lnTo>
                      <a:lnTo>
                        <a:pt x="226" y="647"/>
                      </a:lnTo>
                      <a:lnTo>
                        <a:pt x="178" y="628"/>
                      </a:lnTo>
                      <a:lnTo>
                        <a:pt x="135" y="600"/>
                      </a:lnTo>
                      <a:lnTo>
                        <a:pt x="97" y="567"/>
                      </a:lnTo>
                      <a:lnTo>
                        <a:pt x="64" y="528"/>
                      </a:lnTo>
                      <a:lnTo>
                        <a:pt x="36" y="484"/>
                      </a:lnTo>
                      <a:lnTo>
                        <a:pt x="16" y="438"/>
                      </a:lnTo>
                      <a:lnTo>
                        <a:pt x="4" y="386"/>
                      </a:lnTo>
                      <a:lnTo>
                        <a:pt x="0" y="332"/>
                      </a:lnTo>
                      <a:lnTo>
                        <a:pt x="4" y="278"/>
                      </a:lnTo>
                      <a:lnTo>
                        <a:pt x="16" y="228"/>
                      </a:lnTo>
                      <a:lnTo>
                        <a:pt x="36" y="180"/>
                      </a:lnTo>
                      <a:lnTo>
                        <a:pt x="64" y="136"/>
                      </a:lnTo>
                      <a:lnTo>
                        <a:pt x="97" y="99"/>
                      </a:lnTo>
                      <a:lnTo>
                        <a:pt x="135" y="65"/>
                      </a:lnTo>
                      <a:lnTo>
                        <a:pt x="178" y="38"/>
                      </a:lnTo>
                      <a:lnTo>
                        <a:pt x="226" y="17"/>
                      </a:lnTo>
                      <a:lnTo>
                        <a:pt x="277" y="4"/>
                      </a:lnTo>
                      <a:lnTo>
                        <a:pt x="3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2" name="Freeform 7"/>
                <p:cNvSpPr>
                  <a:spLocks noEditPoints="1"/>
                </p:cNvSpPr>
                <p:nvPr/>
              </p:nvSpPr>
              <p:spPr>
                <a:xfrm>
                  <a:off x="3580" y="3119"/>
                  <a:ext cx="332" cy="332"/>
                </a:xfrm>
                <a:custGeom>
                  <a:avLst/>
                  <a:gdLst>
                    <a:gd name="T0" fmla="*/ 332 w 663"/>
                    <a:gd name="T1" fmla="*/ 257 h 664"/>
                    <a:gd name="T2" fmla="*/ 307 w 663"/>
                    <a:gd name="T3" fmla="*/ 261 h 664"/>
                    <a:gd name="T4" fmla="*/ 287 w 663"/>
                    <a:gd name="T5" fmla="*/ 271 h 664"/>
                    <a:gd name="T6" fmla="*/ 269 w 663"/>
                    <a:gd name="T7" fmla="*/ 287 h 664"/>
                    <a:gd name="T8" fmla="*/ 259 w 663"/>
                    <a:gd name="T9" fmla="*/ 309 h 664"/>
                    <a:gd name="T10" fmla="*/ 255 w 663"/>
                    <a:gd name="T11" fmla="*/ 332 h 664"/>
                    <a:gd name="T12" fmla="*/ 259 w 663"/>
                    <a:gd name="T13" fmla="*/ 357 h 664"/>
                    <a:gd name="T14" fmla="*/ 269 w 663"/>
                    <a:gd name="T15" fmla="*/ 377 h 664"/>
                    <a:gd name="T16" fmla="*/ 287 w 663"/>
                    <a:gd name="T17" fmla="*/ 393 h 664"/>
                    <a:gd name="T18" fmla="*/ 307 w 663"/>
                    <a:gd name="T19" fmla="*/ 405 h 664"/>
                    <a:gd name="T20" fmla="*/ 332 w 663"/>
                    <a:gd name="T21" fmla="*/ 409 h 664"/>
                    <a:gd name="T22" fmla="*/ 355 w 663"/>
                    <a:gd name="T23" fmla="*/ 405 h 664"/>
                    <a:gd name="T24" fmla="*/ 375 w 663"/>
                    <a:gd name="T25" fmla="*/ 393 h 664"/>
                    <a:gd name="T26" fmla="*/ 393 w 663"/>
                    <a:gd name="T27" fmla="*/ 377 h 664"/>
                    <a:gd name="T28" fmla="*/ 403 w 663"/>
                    <a:gd name="T29" fmla="*/ 357 h 664"/>
                    <a:gd name="T30" fmla="*/ 407 w 663"/>
                    <a:gd name="T31" fmla="*/ 332 h 664"/>
                    <a:gd name="T32" fmla="*/ 403 w 663"/>
                    <a:gd name="T33" fmla="*/ 309 h 664"/>
                    <a:gd name="T34" fmla="*/ 393 w 663"/>
                    <a:gd name="T35" fmla="*/ 287 h 664"/>
                    <a:gd name="T36" fmla="*/ 375 w 663"/>
                    <a:gd name="T37" fmla="*/ 271 h 664"/>
                    <a:gd name="T38" fmla="*/ 355 w 663"/>
                    <a:gd name="T39" fmla="*/ 261 h 664"/>
                    <a:gd name="T40" fmla="*/ 332 w 663"/>
                    <a:gd name="T41" fmla="*/ 257 h 664"/>
                    <a:gd name="T42" fmla="*/ 332 w 663"/>
                    <a:gd name="T43" fmla="*/ 0 h 664"/>
                    <a:gd name="T44" fmla="*/ 385 w 663"/>
                    <a:gd name="T45" fmla="*/ 4 h 664"/>
                    <a:gd name="T46" fmla="*/ 436 w 663"/>
                    <a:gd name="T47" fmla="*/ 17 h 664"/>
                    <a:gd name="T48" fmla="*/ 484 w 663"/>
                    <a:gd name="T49" fmla="*/ 38 h 664"/>
                    <a:gd name="T50" fmla="*/ 528 w 663"/>
                    <a:gd name="T51" fmla="*/ 65 h 664"/>
                    <a:gd name="T52" fmla="*/ 565 w 663"/>
                    <a:gd name="T53" fmla="*/ 99 h 664"/>
                    <a:gd name="T54" fmla="*/ 599 w 663"/>
                    <a:gd name="T55" fmla="*/ 136 h 664"/>
                    <a:gd name="T56" fmla="*/ 626 w 663"/>
                    <a:gd name="T57" fmla="*/ 180 h 664"/>
                    <a:gd name="T58" fmla="*/ 647 w 663"/>
                    <a:gd name="T59" fmla="*/ 228 h 664"/>
                    <a:gd name="T60" fmla="*/ 658 w 663"/>
                    <a:gd name="T61" fmla="*/ 278 h 664"/>
                    <a:gd name="T62" fmla="*/ 663 w 663"/>
                    <a:gd name="T63" fmla="*/ 332 h 664"/>
                    <a:gd name="T64" fmla="*/ 658 w 663"/>
                    <a:gd name="T65" fmla="*/ 386 h 664"/>
                    <a:gd name="T66" fmla="*/ 647 w 663"/>
                    <a:gd name="T67" fmla="*/ 438 h 664"/>
                    <a:gd name="T68" fmla="*/ 626 w 663"/>
                    <a:gd name="T69" fmla="*/ 484 h 664"/>
                    <a:gd name="T70" fmla="*/ 599 w 663"/>
                    <a:gd name="T71" fmla="*/ 528 h 664"/>
                    <a:gd name="T72" fmla="*/ 565 w 663"/>
                    <a:gd name="T73" fmla="*/ 567 h 664"/>
                    <a:gd name="T74" fmla="*/ 528 w 663"/>
                    <a:gd name="T75" fmla="*/ 600 h 664"/>
                    <a:gd name="T76" fmla="*/ 484 w 663"/>
                    <a:gd name="T77" fmla="*/ 628 h 664"/>
                    <a:gd name="T78" fmla="*/ 436 w 663"/>
                    <a:gd name="T79" fmla="*/ 647 h 664"/>
                    <a:gd name="T80" fmla="*/ 385 w 663"/>
                    <a:gd name="T81" fmla="*/ 660 h 664"/>
                    <a:gd name="T82" fmla="*/ 332 w 663"/>
                    <a:gd name="T83" fmla="*/ 664 h 664"/>
                    <a:gd name="T84" fmla="*/ 277 w 663"/>
                    <a:gd name="T85" fmla="*/ 660 h 664"/>
                    <a:gd name="T86" fmla="*/ 226 w 663"/>
                    <a:gd name="T87" fmla="*/ 647 h 664"/>
                    <a:gd name="T88" fmla="*/ 178 w 663"/>
                    <a:gd name="T89" fmla="*/ 628 h 664"/>
                    <a:gd name="T90" fmla="*/ 134 w 663"/>
                    <a:gd name="T91" fmla="*/ 600 h 664"/>
                    <a:gd name="T92" fmla="*/ 97 w 663"/>
                    <a:gd name="T93" fmla="*/ 567 h 664"/>
                    <a:gd name="T94" fmla="*/ 63 w 663"/>
                    <a:gd name="T95" fmla="*/ 528 h 664"/>
                    <a:gd name="T96" fmla="*/ 36 w 663"/>
                    <a:gd name="T97" fmla="*/ 484 h 664"/>
                    <a:gd name="T98" fmla="*/ 15 w 663"/>
                    <a:gd name="T99" fmla="*/ 438 h 664"/>
                    <a:gd name="T100" fmla="*/ 4 w 663"/>
                    <a:gd name="T101" fmla="*/ 386 h 664"/>
                    <a:gd name="T102" fmla="*/ 0 w 663"/>
                    <a:gd name="T103" fmla="*/ 332 h 664"/>
                    <a:gd name="T104" fmla="*/ 4 w 663"/>
                    <a:gd name="T105" fmla="*/ 278 h 664"/>
                    <a:gd name="T106" fmla="*/ 15 w 663"/>
                    <a:gd name="T107" fmla="*/ 228 h 664"/>
                    <a:gd name="T108" fmla="*/ 36 w 663"/>
                    <a:gd name="T109" fmla="*/ 180 h 664"/>
                    <a:gd name="T110" fmla="*/ 63 w 663"/>
                    <a:gd name="T111" fmla="*/ 136 h 664"/>
                    <a:gd name="T112" fmla="*/ 97 w 663"/>
                    <a:gd name="T113" fmla="*/ 99 h 664"/>
                    <a:gd name="T114" fmla="*/ 134 w 663"/>
                    <a:gd name="T115" fmla="*/ 65 h 664"/>
                    <a:gd name="T116" fmla="*/ 178 w 663"/>
                    <a:gd name="T117" fmla="*/ 38 h 664"/>
                    <a:gd name="T118" fmla="*/ 226 w 663"/>
                    <a:gd name="T119" fmla="*/ 17 h 664"/>
                    <a:gd name="T120" fmla="*/ 277 w 663"/>
                    <a:gd name="T121" fmla="*/ 4 h 664"/>
                    <a:gd name="T122" fmla="*/ 332 w 663"/>
                    <a:gd name="T123" fmla="*/ 0 h 6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63" h="664">
                      <a:moveTo>
                        <a:pt x="332" y="257"/>
                      </a:moveTo>
                      <a:lnTo>
                        <a:pt x="307" y="261"/>
                      </a:lnTo>
                      <a:lnTo>
                        <a:pt x="287" y="271"/>
                      </a:lnTo>
                      <a:lnTo>
                        <a:pt x="269" y="287"/>
                      </a:lnTo>
                      <a:lnTo>
                        <a:pt x="259" y="309"/>
                      </a:lnTo>
                      <a:lnTo>
                        <a:pt x="255" y="332"/>
                      </a:lnTo>
                      <a:lnTo>
                        <a:pt x="259" y="357"/>
                      </a:lnTo>
                      <a:lnTo>
                        <a:pt x="269" y="377"/>
                      </a:lnTo>
                      <a:lnTo>
                        <a:pt x="287" y="393"/>
                      </a:lnTo>
                      <a:lnTo>
                        <a:pt x="307" y="405"/>
                      </a:lnTo>
                      <a:lnTo>
                        <a:pt x="332" y="409"/>
                      </a:lnTo>
                      <a:lnTo>
                        <a:pt x="355" y="405"/>
                      </a:lnTo>
                      <a:lnTo>
                        <a:pt x="375" y="393"/>
                      </a:lnTo>
                      <a:lnTo>
                        <a:pt x="393" y="377"/>
                      </a:lnTo>
                      <a:lnTo>
                        <a:pt x="403" y="357"/>
                      </a:lnTo>
                      <a:lnTo>
                        <a:pt x="407" y="332"/>
                      </a:lnTo>
                      <a:lnTo>
                        <a:pt x="403" y="309"/>
                      </a:lnTo>
                      <a:lnTo>
                        <a:pt x="393" y="287"/>
                      </a:lnTo>
                      <a:lnTo>
                        <a:pt x="375" y="271"/>
                      </a:lnTo>
                      <a:lnTo>
                        <a:pt x="355" y="261"/>
                      </a:lnTo>
                      <a:lnTo>
                        <a:pt x="332" y="257"/>
                      </a:lnTo>
                      <a:close/>
                      <a:moveTo>
                        <a:pt x="332" y="0"/>
                      </a:moveTo>
                      <a:lnTo>
                        <a:pt x="385" y="4"/>
                      </a:lnTo>
                      <a:lnTo>
                        <a:pt x="436" y="17"/>
                      </a:lnTo>
                      <a:lnTo>
                        <a:pt x="484" y="38"/>
                      </a:lnTo>
                      <a:lnTo>
                        <a:pt x="528" y="65"/>
                      </a:lnTo>
                      <a:lnTo>
                        <a:pt x="565" y="99"/>
                      </a:lnTo>
                      <a:lnTo>
                        <a:pt x="599" y="136"/>
                      </a:lnTo>
                      <a:lnTo>
                        <a:pt x="626" y="180"/>
                      </a:lnTo>
                      <a:lnTo>
                        <a:pt x="647" y="228"/>
                      </a:lnTo>
                      <a:lnTo>
                        <a:pt x="658" y="278"/>
                      </a:lnTo>
                      <a:lnTo>
                        <a:pt x="663" y="332"/>
                      </a:lnTo>
                      <a:lnTo>
                        <a:pt x="658" y="386"/>
                      </a:lnTo>
                      <a:lnTo>
                        <a:pt x="647" y="438"/>
                      </a:lnTo>
                      <a:lnTo>
                        <a:pt x="626" y="484"/>
                      </a:lnTo>
                      <a:lnTo>
                        <a:pt x="599" y="528"/>
                      </a:lnTo>
                      <a:lnTo>
                        <a:pt x="565" y="567"/>
                      </a:lnTo>
                      <a:lnTo>
                        <a:pt x="528" y="600"/>
                      </a:lnTo>
                      <a:lnTo>
                        <a:pt x="484" y="628"/>
                      </a:lnTo>
                      <a:lnTo>
                        <a:pt x="436" y="647"/>
                      </a:lnTo>
                      <a:lnTo>
                        <a:pt x="385" y="660"/>
                      </a:lnTo>
                      <a:lnTo>
                        <a:pt x="332" y="664"/>
                      </a:lnTo>
                      <a:lnTo>
                        <a:pt x="277" y="660"/>
                      </a:lnTo>
                      <a:lnTo>
                        <a:pt x="226" y="647"/>
                      </a:lnTo>
                      <a:lnTo>
                        <a:pt x="178" y="628"/>
                      </a:lnTo>
                      <a:lnTo>
                        <a:pt x="134" y="600"/>
                      </a:lnTo>
                      <a:lnTo>
                        <a:pt x="97" y="567"/>
                      </a:lnTo>
                      <a:lnTo>
                        <a:pt x="63" y="528"/>
                      </a:lnTo>
                      <a:lnTo>
                        <a:pt x="36" y="484"/>
                      </a:lnTo>
                      <a:lnTo>
                        <a:pt x="15" y="438"/>
                      </a:lnTo>
                      <a:lnTo>
                        <a:pt x="4" y="386"/>
                      </a:lnTo>
                      <a:lnTo>
                        <a:pt x="0" y="332"/>
                      </a:lnTo>
                      <a:lnTo>
                        <a:pt x="4" y="278"/>
                      </a:lnTo>
                      <a:lnTo>
                        <a:pt x="15" y="228"/>
                      </a:lnTo>
                      <a:lnTo>
                        <a:pt x="36" y="180"/>
                      </a:lnTo>
                      <a:lnTo>
                        <a:pt x="63" y="136"/>
                      </a:lnTo>
                      <a:lnTo>
                        <a:pt x="97" y="99"/>
                      </a:lnTo>
                      <a:lnTo>
                        <a:pt x="134" y="65"/>
                      </a:lnTo>
                      <a:lnTo>
                        <a:pt x="178" y="38"/>
                      </a:lnTo>
                      <a:lnTo>
                        <a:pt x="226" y="17"/>
                      </a:lnTo>
                      <a:lnTo>
                        <a:pt x="277" y="4"/>
                      </a:lnTo>
                      <a:lnTo>
                        <a:pt x="33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3" name="Freeform 8"/>
                <p:cNvSpPr/>
                <p:nvPr/>
              </p:nvSpPr>
              <p:spPr>
                <a:xfrm>
                  <a:off x="2641" y="2937"/>
                  <a:ext cx="1428" cy="128"/>
                </a:xfrm>
                <a:custGeom>
                  <a:avLst/>
                  <a:gdLst>
                    <a:gd name="T0" fmla="*/ 127 w 2856"/>
                    <a:gd name="T1" fmla="*/ 0 h 255"/>
                    <a:gd name="T2" fmla="*/ 2727 w 2856"/>
                    <a:gd name="T3" fmla="*/ 0 h 255"/>
                    <a:gd name="T4" fmla="*/ 2756 w 2856"/>
                    <a:gd name="T5" fmla="*/ 3 h 255"/>
                    <a:gd name="T6" fmla="*/ 2784 w 2856"/>
                    <a:gd name="T7" fmla="*/ 13 h 255"/>
                    <a:gd name="T8" fmla="*/ 2807 w 2856"/>
                    <a:gd name="T9" fmla="*/ 28 h 255"/>
                    <a:gd name="T10" fmla="*/ 2827 w 2856"/>
                    <a:gd name="T11" fmla="*/ 48 h 255"/>
                    <a:gd name="T12" fmla="*/ 2843 w 2856"/>
                    <a:gd name="T13" fmla="*/ 71 h 255"/>
                    <a:gd name="T14" fmla="*/ 2852 w 2856"/>
                    <a:gd name="T15" fmla="*/ 99 h 255"/>
                    <a:gd name="T16" fmla="*/ 2856 w 2856"/>
                    <a:gd name="T17" fmla="*/ 128 h 255"/>
                    <a:gd name="T18" fmla="*/ 2852 w 2856"/>
                    <a:gd name="T19" fmla="*/ 157 h 255"/>
                    <a:gd name="T20" fmla="*/ 2843 w 2856"/>
                    <a:gd name="T21" fmla="*/ 184 h 255"/>
                    <a:gd name="T22" fmla="*/ 2827 w 2856"/>
                    <a:gd name="T23" fmla="*/ 207 h 255"/>
                    <a:gd name="T24" fmla="*/ 2807 w 2856"/>
                    <a:gd name="T25" fmla="*/ 228 h 255"/>
                    <a:gd name="T26" fmla="*/ 2784 w 2856"/>
                    <a:gd name="T27" fmla="*/ 242 h 255"/>
                    <a:gd name="T28" fmla="*/ 2756 w 2856"/>
                    <a:gd name="T29" fmla="*/ 252 h 255"/>
                    <a:gd name="T30" fmla="*/ 2727 w 2856"/>
                    <a:gd name="T31" fmla="*/ 255 h 255"/>
                    <a:gd name="T32" fmla="*/ 127 w 2856"/>
                    <a:gd name="T33" fmla="*/ 255 h 255"/>
                    <a:gd name="T34" fmla="*/ 98 w 2856"/>
                    <a:gd name="T35" fmla="*/ 252 h 255"/>
                    <a:gd name="T36" fmla="*/ 71 w 2856"/>
                    <a:gd name="T37" fmla="*/ 242 h 255"/>
                    <a:gd name="T38" fmla="*/ 47 w 2856"/>
                    <a:gd name="T39" fmla="*/ 228 h 255"/>
                    <a:gd name="T40" fmla="*/ 27 w 2856"/>
                    <a:gd name="T41" fmla="*/ 207 h 255"/>
                    <a:gd name="T42" fmla="*/ 11 w 2856"/>
                    <a:gd name="T43" fmla="*/ 184 h 255"/>
                    <a:gd name="T44" fmla="*/ 3 w 2856"/>
                    <a:gd name="T45" fmla="*/ 157 h 255"/>
                    <a:gd name="T46" fmla="*/ 0 w 2856"/>
                    <a:gd name="T47" fmla="*/ 128 h 255"/>
                    <a:gd name="T48" fmla="*/ 3 w 2856"/>
                    <a:gd name="T49" fmla="*/ 99 h 255"/>
                    <a:gd name="T50" fmla="*/ 11 w 2856"/>
                    <a:gd name="T51" fmla="*/ 71 h 255"/>
                    <a:gd name="T52" fmla="*/ 27 w 2856"/>
                    <a:gd name="T53" fmla="*/ 48 h 255"/>
                    <a:gd name="T54" fmla="*/ 47 w 2856"/>
                    <a:gd name="T55" fmla="*/ 28 h 255"/>
                    <a:gd name="T56" fmla="*/ 71 w 2856"/>
                    <a:gd name="T57" fmla="*/ 13 h 255"/>
                    <a:gd name="T58" fmla="*/ 98 w 2856"/>
                    <a:gd name="T59" fmla="*/ 3 h 255"/>
                    <a:gd name="T60" fmla="*/ 127 w 2856"/>
                    <a:gd name="T61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56" h="255">
                      <a:moveTo>
                        <a:pt x="127" y="0"/>
                      </a:moveTo>
                      <a:lnTo>
                        <a:pt x="2727" y="0"/>
                      </a:lnTo>
                      <a:lnTo>
                        <a:pt x="2756" y="3"/>
                      </a:lnTo>
                      <a:lnTo>
                        <a:pt x="2784" y="13"/>
                      </a:lnTo>
                      <a:lnTo>
                        <a:pt x="2807" y="28"/>
                      </a:lnTo>
                      <a:lnTo>
                        <a:pt x="2827" y="48"/>
                      </a:lnTo>
                      <a:lnTo>
                        <a:pt x="2843" y="71"/>
                      </a:lnTo>
                      <a:lnTo>
                        <a:pt x="2852" y="99"/>
                      </a:lnTo>
                      <a:lnTo>
                        <a:pt x="2856" y="128"/>
                      </a:lnTo>
                      <a:lnTo>
                        <a:pt x="2852" y="157"/>
                      </a:lnTo>
                      <a:lnTo>
                        <a:pt x="2843" y="184"/>
                      </a:lnTo>
                      <a:lnTo>
                        <a:pt x="2827" y="207"/>
                      </a:lnTo>
                      <a:lnTo>
                        <a:pt x="2807" y="228"/>
                      </a:lnTo>
                      <a:lnTo>
                        <a:pt x="2784" y="242"/>
                      </a:lnTo>
                      <a:lnTo>
                        <a:pt x="2756" y="252"/>
                      </a:lnTo>
                      <a:lnTo>
                        <a:pt x="2727" y="255"/>
                      </a:lnTo>
                      <a:lnTo>
                        <a:pt x="127" y="255"/>
                      </a:lnTo>
                      <a:lnTo>
                        <a:pt x="98" y="252"/>
                      </a:lnTo>
                      <a:lnTo>
                        <a:pt x="71" y="242"/>
                      </a:lnTo>
                      <a:lnTo>
                        <a:pt x="47" y="228"/>
                      </a:lnTo>
                      <a:lnTo>
                        <a:pt x="27" y="207"/>
                      </a:lnTo>
                      <a:lnTo>
                        <a:pt x="11" y="184"/>
                      </a:lnTo>
                      <a:lnTo>
                        <a:pt x="3" y="157"/>
                      </a:lnTo>
                      <a:lnTo>
                        <a:pt x="0" y="128"/>
                      </a:lnTo>
                      <a:lnTo>
                        <a:pt x="3" y="99"/>
                      </a:lnTo>
                      <a:lnTo>
                        <a:pt x="11" y="71"/>
                      </a:lnTo>
                      <a:lnTo>
                        <a:pt x="27" y="48"/>
                      </a:lnTo>
                      <a:lnTo>
                        <a:pt x="47" y="28"/>
                      </a:lnTo>
                      <a:lnTo>
                        <a:pt x="71" y="13"/>
                      </a:lnTo>
                      <a:lnTo>
                        <a:pt x="98" y="3"/>
                      </a:lnTo>
                      <a:lnTo>
                        <a:pt x="12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4" name="Freeform 9"/>
                <p:cNvSpPr>
                  <a:spLocks noEditPoints="1"/>
                </p:cNvSpPr>
                <p:nvPr/>
              </p:nvSpPr>
              <p:spPr>
                <a:xfrm>
                  <a:off x="1874" y="1207"/>
                  <a:ext cx="2392" cy="1655"/>
                </a:xfrm>
                <a:custGeom>
                  <a:avLst/>
                  <a:gdLst>
                    <a:gd name="T0" fmla="*/ 3801 w 4784"/>
                    <a:gd name="T1" fmla="*/ 3044 h 3310"/>
                    <a:gd name="T2" fmla="*/ 4157 w 4784"/>
                    <a:gd name="T3" fmla="*/ 3043 h 3310"/>
                    <a:gd name="T4" fmla="*/ 4224 w 4784"/>
                    <a:gd name="T5" fmla="*/ 2960 h 3310"/>
                    <a:gd name="T6" fmla="*/ 4274 w 4784"/>
                    <a:gd name="T7" fmla="*/ 2704 h 3310"/>
                    <a:gd name="T8" fmla="*/ 4340 w 4784"/>
                    <a:gd name="T9" fmla="*/ 2376 h 3310"/>
                    <a:gd name="T10" fmla="*/ 4359 w 4784"/>
                    <a:gd name="T11" fmla="*/ 2269 h 3310"/>
                    <a:gd name="T12" fmla="*/ 3093 w 4784"/>
                    <a:gd name="T13" fmla="*/ 2267 h 3310"/>
                    <a:gd name="T14" fmla="*/ 3102 w 4784"/>
                    <a:gd name="T15" fmla="*/ 3053 h 3310"/>
                    <a:gd name="T16" fmla="*/ 3694 w 4784"/>
                    <a:gd name="T17" fmla="*/ 2273 h 3310"/>
                    <a:gd name="T18" fmla="*/ 2234 w 4784"/>
                    <a:gd name="T19" fmla="*/ 2264 h 3310"/>
                    <a:gd name="T20" fmla="*/ 2388 w 4784"/>
                    <a:gd name="T21" fmla="*/ 3049 h 3310"/>
                    <a:gd name="T22" fmla="*/ 2834 w 4784"/>
                    <a:gd name="T23" fmla="*/ 3040 h 3310"/>
                    <a:gd name="T24" fmla="*/ 1502 w 4784"/>
                    <a:gd name="T25" fmla="*/ 2264 h 3310"/>
                    <a:gd name="T26" fmla="*/ 1603 w 4784"/>
                    <a:gd name="T27" fmla="*/ 2885 h 3310"/>
                    <a:gd name="T28" fmla="*/ 1641 w 4784"/>
                    <a:gd name="T29" fmla="*/ 3007 h 3310"/>
                    <a:gd name="T30" fmla="*/ 2114 w 4784"/>
                    <a:gd name="T31" fmla="*/ 3053 h 3310"/>
                    <a:gd name="T32" fmla="*/ 1962 w 4784"/>
                    <a:gd name="T33" fmla="*/ 2267 h 3310"/>
                    <a:gd name="T34" fmla="*/ 2047 w 4784"/>
                    <a:gd name="T35" fmla="*/ 1367 h 3310"/>
                    <a:gd name="T36" fmla="*/ 2187 w 4784"/>
                    <a:gd name="T37" fmla="*/ 2008 h 3310"/>
                    <a:gd name="T38" fmla="*/ 2832 w 4784"/>
                    <a:gd name="T39" fmla="*/ 1368 h 3310"/>
                    <a:gd name="T40" fmla="*/ 1326 w 4784"/>
                    <a:gd name="T41" fmla="*/ 1363 h 3310"/>
                    <a:gd name="T42" fmla="*/ 1312 w 4784"/>
                    <a:gd name="T43" fmla="*/ 1373 h 3310"/>
                    <a:gd name="T44" fmla="*/ 1445 w 4784"/>
                    <a:gd name="T45" fmla="*/ 2008 h 3310"/>
                    <a:gd name="T46" fmla="*/ 1911 w 4784"/>
                    <a:gd name="T47" fmla="*/ 1996 h 3310"/>
                    <a:gd name="T48" fmla="*/ 4153 w 4784"/>
                    <a:gd name="T49" fmla="*/ 1361 h 3310"/>
                    <a:gd name="T50" fmla="*/ 4013 w 4784"/>
                    <a:gd name="T51" fmla="*/ 2003 h 3310"/>
                    <a:gd name="T52" fmla="*/ 4412 w 4784"/>
                    <a:gd name="T53" fmla="*/ 2001 h 3310"/>
                    <a:gd name="T54" fmla="*/ 4533 w 4784"/>
                    <a:gd name="T55" fmla="*/ 1377 h 3310"/>
                    <a:gd name="T56" fmla="*/ 4515 w 4784"/>
                    <a:gd name="T57" fmla="*/ 1363 h 3310"/>
                    <a:gd name="T58" fmla="*/ 3090 w 4784"/>
                    <a:gd name="T59" fmla="*/ 1368 h 3310"/>
                    <a:gd name="T60" fmla="*/ 3735 w 4784"/>
                    <a:gd name="T61" fmla="*/ 2008 h 3310"/>
                    <a:gd name="T62" fmla="*/ 3874 w 4784"/>
                    <a:gd name="T63" fmla="*/ 1367 h 3310"/>
                    <a:gd name="T64" fmla="*/ 776 w 4784"/>
                    <a:gd name="T65" fmla="*/ 3 h 3310"/>
                    <a:gd name="T66" fmla="*/ 1014 w 4784"/>
                    <a:gd name="T67" fmla="*/ 124 h 3310"/>
                    <a:gd name="T68" fmla="*/ 1090 w 4784"/>
                    <a:gd name="T69" fmla="*/ 278 h 3310"/>
                    <a:gd name="T70" fmla="*/ 1259 w 4784"/>
                    <a:gd name="T71" fmla="*/ 1090 h 3310"/>
                    <a:gd name="T72" fmla="*/ 4515 w 4784"/>
                    <a:gd name="T73" fmla="*/ 1107 h 3310"/>
                    <a:gd name="T74" fmla="*/ 4657 w 4784"/>
                    <a:gd name="T75" fmla="*/ 1157 h 3310"/>
                    <a:gd name="T76" fmla="*/ 4771 w 4784"/>
                    <a:gd name="T77" fmla="*/ 1315 h 3310"/>
                    <a:gd name="T78" fmla="*/ 4784 w 4784"/>
                    <a:gd name="T79" fmla="*/ 1447 h 3310"/>
                    <a:gd name="T80" fmla="*/ 4752 w 4784"/>
                    <a:gd name="T81" fmla="*/ 1609 h 3310"/>
                    <a:gd name="T82" fmla="*/ 4663 w 4784"/>
                    <a:gd name="T83" fmla="*/ 2050 h 3310"/>
                    <a:gd name="T84" fmla="*/ 4559 w 4784"/>
                    <a:gd name="T85" fmla="*/ 2582 h 3310"/>
                    <a:gd name="T86" fmla="*/ 4476 w 4784"/>
                    <a:gd name="T87" fmla="*/ 3005 h 3310"/>
                    <a:gd name="T88" fmla="*/ 4446 w 4784"/>
                    <a:gd name="T89" fmla="*/ 3129 h 3310"/>
                    <a:gd name="T90" fmla="*/ 4293 w 4784"/>
                    <a:gd name="T91" fmla="*/ 3276 h 3310"/>
                    <a:gd name="T92" fmla="*/ 1632 w 4784"/>
                    <a:gd name="T93" fmla="*/ 3300 h 3310"/>
                    <a:gd name="T94" fmla="*/ 1420 w 4784"/>
                    <a:gd name="T95" fmla="*/ 3159 h 3310"/>
                    <a:gd name="T96" fmla="*/ 1367 w 4784"/>
                    <a:gd name="T97" fmla="*/ 3017 h 3310"/>
                    <a:gd name="T98" fmla="*/ 1312 w 4784"/>
                    <a:gd name="T99" fmla="*/ 2725 h 3310"/>
                    <a:gd name="T100" fmla="*/ 1210 w 4784"/>
                    <a:gd name="T101" fmla="*/ 2206 h 3310"/>
                    <a:gd name="T102" fmla="*/ 1114 w 4784"/>
                    <a:gd name="T103" fmla="*/ 1709 h 3310"/>
                    <a:gd name="T104" fmla="*/ 1058 w 4784"/>
                    <a:gd name="T105" fmla="*/ 1422 h 3310"/>
                    <a:gd name="T106" fmla="*/ 840 w 4784"/>
                    <a:gd name="T107" fmla="*/ 340 h 3310"/>
                    <a:gd name="T108" fmla="*/ 753 w 4784"/>
                    <a:gd name="T109" fmla="*/ 258 h 3310"/>
                    <a:gd name="T110" fmla="*/ 13 w 4784"/>
                    <a:gd name="T111" fmla="*/ 184 h 3310"/>
                    <a:gd name="T112" fmla="*/ 73 w 4784"/>
                    <a:gd name="T113" fmla="*/ 13 h 3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784" h="3310">
                      <a:moveTo>
                        <a:pt x="3971" y="2264"/>
                      </a:moveTo>
                      <a:lnTo>
                        <a:pt x="3965" y="2266"/>
                      </a:lnTo>
                      <a:lnTo>
                        <a:pt x="3961" y="2267"/>
                      </a:lnTo>
                      <a:lnTo>
                        <a:pt x="3957" y="2272"/>
                      </a:lnTo>
                      <a:lnTo>
                        <a:pt x="3955" y="2277"/>
                      </a:lnTo>
                      <a:lnTo>
                        <a:pt x="3801" y="3040"/>
                      </a:lnTo>
                      <a:lnTo>
                        <a:pt x="3801" y="3044"/>
                      </a:lnTo>
                      <a:lnTo>
                        <a:pt x="3803" y="3047"/>
                      </a:lnTo>
                      <a:lnTo>
                        <a:pt x="3804" y="3050"/>
                      </a:lnTo>
                      <a:lnTo>
                        <a:pt x="3807" y="3053"/>
                      </a:lnTo>
                      <a:lnTo>
                        <a:pt x="3812" y="3053"/>
                      </a:lnTo>
                      <a:lnTo>
                        <a:pt x="4106" y="3053"/>
                      </a:lnTo>
                      <a:lnTo>
                        <a:pt x="4134" y="3050"/>
                      </a:lnTo>
                      <a:lnTo>
                        <a:pt x="4157" y="3043"/>
                      </a:lnTo>
                      <a:lnTo>
                        <a:pt x="4176" y="3033"/>
                      </a:lnTo>
                      <a:lnTo>
                        <a:pt x="4190" y="3021"/>
                      </a:lnTo>
                      <a:lnTo>
                        <a:pt x="4202" y="3007"/>
                      </a:lnTo>
                      <a:lnTo>
                        <a:pt x="4211" y="2992"/>
                      </a:lnTo>
                      <a:lnTo>
                        <a:pt x="4218" y="2979"/>
                      </a:lnTo>
                      <a:lnTo>
                        <a:pt x="4222" y="2968"/>
                      </a:lnTo>
                      <a:lnTo>
                        <a:pt x="4224" y="2960"/>
                      </a:lnTo>
                      <a:lnTo>
                        <a:pt x="4225" y="2956"/>
                      </a:lnTo>
                      <a:lnTo>
                        <a:pt x="4231" y="2924"/>
                      </a:lnTo>
                      <a:lnTo>
                        <a:pt x="4238" y="2888"/>
                      </a:lnTo>
                      <a:lnTo>
                        <a:pt x="4247" y="2846"/>
                      </a:lnTo>
                      <a:lnTo>
                        <a:pt x="4256" y="2801"/>
                      </a:lnTo>
                      <a:lnTo>
                        <a:pt x="4264" y="2753"/>
                      </a:lnTo>
                      <a:lnTo>
                        <a:pt x="4274" y="2704"/>
                      </a:lnTo>
                      <a:lnTo>
                        <a:pt x="4285" y="2653"/>
                      </a:lnTo>
                      <a:lnTo>
                        <a:pt x="4295" y="2602"/>
                      </a:lnTo>
                      <a:lnTo>
                        <a:pt x="4305" y="2553"/>
                      </a:lnTo>
                      <a:lnTo>
                        <a:pt x="4314" y="2504"/>
                      </a:lnTo>
                      <a:lnTo>
                        <a:pt x="4324" y="2457"/>
                      </a:lnTo>
                      <a:lnTo>
                        <a:pt x="4331" y="2415"/>
                      </a:lnTo>
                      <a:lnTo>
                        <a:pt x="4340" y="2376"/>
                      </a:lnTo>
                      <a:lnTo>
                        <a:pt x="4345" y="2343"/>
                      </a:lnTo>
                      <a:lnTo>
                        <a:pt x="4351" y="2315"/>
                      </a:lnTo>
                      <a:lnTo>
                        <a:pt x="4356" y="2295"/>
                      </a:lnTo>
                      <a:lnTo>
                        <a:pt x="4359" y="2282"/>
                      </a:lnTo>
                      <a:lnTo>
                        <a:pt x="4359" y="2277"/>
                      </a:lnTo>
                      <a:lnTo>
                        <a:pt x="4359" y="2273"/>
                      </a:lnTo>
                      <a:lnTo>
                        <a:pt x="4359" y="2269"/>
                      </a:lnTo>
                      <a:lnTo>
                        <a:pt x="4356" y="2267"/>
                      </a:lnTo>
                      <a:lnTo>
                        <a:pt x="4353" y="2264"/>
                      </a:lnTo>
                      <a:lnTo>
                        <a:pt x="4348" y="2264"/>
                      </a:lnTo>
                      <a:lnTo>
                        <a:pt x="3971" y="2264"/>
                      </a:lnTo>
                      <a:close/>
                      <a:moveTo>
                        <a:pt x="3102" y="2264"/>
                      </a:moveTo>
                      <a:lnTo>
                        <a:pt x="3098" y="2266"/>
                      </a:lnTo>
                      <a:lnTo>
                        <a:pt x="3093" y="2267"/>
                      </a:lnTo>
                      <a:lnTo>
                        <a:pt x="3090" y="2272"/>
                      </a:lnTo>
                      <a:lnTo>
                        <a:pt x="3089" y="2277"/>
                      </a:lnTo>
                      <a:lnTo>
                        <a:pt x="3089" y="3040"/>
                      </a:lnTo>
                      <a:lnTo>
                        <a:pt x="3090" y="3046"/>
                      </a:lnTo>
                      <a:lnTo>
                        <a:pt x="3093" y="3049"/>
                      </a:lnTo>
                      <a:lnTo>
                        <a:pt x="3098" y="3052"/>
                      </a:lnTo>
                      <a:lnTo>
                        <a:pt x="3102" y="3053"/>
                      </a:lnTo>
                      <a:lnTo>
                        <a:pt x="3524" y="3053"/>
                      </a:lnTo>
                      <a:lnTo>
                        <a:pt x="3530" y="3052"/>
                      </a:lnTo>
                      <a:lnTo>
                        <a:pt x="3534" y="3049"/>
                      </a:lnTo>
                      <a:lnTo>
                        <a:pt x="3539" y="3046"/>
                      </a:lnTo>
                      <a:lnTo>
                        <a:pt x="3540" y="3040"/>
                      </a:lnTo>
                      <a:lnTo>
                        <a:pt x="3694" y="2277"/>
                      </a:lnTo>
                      <a:lnTo>
                        <a:pt x="3694" y="2273"/>
                      </a:lnTo>
                      <a:lnTo>
                        <a:pt x="3693" y="2269"/>
                      </a:lnTo>
                      <a:lnTo>
                        <a:pt x="3691" y="2267"/>
                      </a:lnTo>
                      <a:lnTo>
                        <a:pt x="3687" y="2264"/>
                      </a:lnTo>
                      <a:lnTo>
                        <a:pt x="3684" y="2264"/>
                      </a:lnTo>
                      <a:lnTo>
                        <a:pt x="3102" y="2264"/>
                      </a:lnTo>
                      <a:close/>
                      <a:moveTo>
                        <a:pt x="2239" y="2264"/>
                      </a:moveTo>
                      <a:lnTo>
                        <a:pt x="2234" y="2264"/>
                      </a:lnTo>
                      <a:lnTo>
                        <a:pt x="2231" y="2267"/>
                      </a:lnTo>
                      <a:lnTo>
                        <a:pt x="2230" y="2269"/>
                      </a:lnTo>
                      <a:lnTo>
                        <a:pt x="2229" y="2273"/>
                      </a:lnTo>
                      <a:lnTo>
                        <a:pt x="2229" y="2277"/>
                      </a:lnTo>
                      <a:lnTo>
                        <a:pt x="2382" y="3040"/>
                      </a:lnTo>
                      <a:lnTo>
                        <a:pt x="2384" y="3046"/>
                      </a:lnTo>
                      <a:lnTo>
                        <a:pt x="2388" y="3049"/>
                      </a:lnTo>
                      <a:lnTo>
                        <a:pt x="2393" y="3052"/>
                      </a:lnTo>
                      <a:lnTo>
                        <a:pt x="2397" y="3053"/>
                      </a:lnTo>
                      <a:lnTo>
                        <a:pt x="2821" y="3053"/>
                      </a:lnTo>
                      <a:lnTo>
                        <a:pt x="2825" y="3052"/>
                      </a:lnTo>
                      <a:lnTo>
                        <a:pt x="2829" y="3049"/>
                      </a:lnTo>
                      <a:lnTo>
                        <a:pt x="2832" y="3046"/>
                      </a:lnTo>
                      <a:lnTo>
                        <a:pt x="2834" y="3040"/>
                      </a:lnTo>
                      <a:lnTo>
                        <a:pt x="2834" y="2277"/>
                      </a:lnTo>
                      <a:lnTo>
                        <a:pt x="2832" y="2272"/>
                      </a:lnTo>
                      <a:lnTo>
                        <a:pt x="2829" y="2267"/>
                      </a:lnTo>
                      <a:lnTo>
                        <a:pt x="2825" y="2266"/>
                      </a:lnTo>
                      <a:lnTo>
                        <a:pt x="2821" y="2264"/>
                      </a:lnTo>
                      <a:lnTo>
                        <a:pt x="2239" y="2264"/>
                      </a:lnTo>
                      <a:close/>
                      <a:moveTo>
                        <a:pt x="1502" y="2264"/>
                      </a:moveTo>
                      <a:lnTo>
                        <a:pt x="1497" y="2264"/>
                      </a:lnTo>
                      <a:lnTo>
                        <a:pt x="1494" y="2267"/>
                      </a:lnTo>
                      <a:lnTo>
                        <a:pt x="1493" y="2269"/>
                      </a:lnTo>
                      <a:lnTo>
                        <a:pt x="1492" y="2273"/>
                      </a:lnTo>
                      <a:lnTo>
                        <a:pt x="1492" y="2277"/>
                      </a:lnTo>
                      <a:lnTo>
                        <a:pt x="1600" y="2872"/>
                      </a:lnTo>
                      <a:lnTo>
                        <a:pt x="1603" y="2885"/>
                      </a:lnTo>
                      <a:lnTo>
                        <a:pt x="1605" y="2898"/>
                      </a:lnTo>
                      <a:lnTo>
                        <a:pt x="1616" y="2956"/>
                      </a:lnTo>
                      <a:lnTo>
                        <a:pt x="1618" y="2960"/>
                      </a:lnTo>
                      <a:lnTo>
                        <a:pt x="1621" y="2968"/>
                      </a:lnTo>
                      <a:lnTo>
                        <a:pt x="1625" y="2979"/>
                      </a:lnTo>
                      <a:lnTo>
                        <a:pt x="1632" y="2992"/>
                      </a:lnTo>
                      <a:lnTo>
                        <a:pt x="1641" y="3007"/>
                      </a:lnTo>
                      <a:lnTo>
                        <a:pt x="1653" y="3021"/>
                      </a:lnTo>
                      <a:lnTo>
                        <a:pt x="1669" y="3033"/>
                      </a:lnTo>
                      <a:lnTo>
                        <a:pt x="1687" y="3043"/>
                      </a:lnTo>
                      <a:lnTo>
                        <a:pt x="1709" y="3050"/>
                      </a:lnTo>
                      <a:lnTo>
                        <a:pt x="1735" y="3053"/>
                      </a:lnTo>
                      <a:lnTo>
                        <a:pt x="2111" y="3053"/>
                      </a:lnTo>
                      <a:lnTo>
                        <a:pt x="2114" y="3053"/>
                      </a:lnTo>
                      <a:lnTo>
                        <a:pt x="2117" y="3050"/>
                      </a:lnTo>
                      <a:lnTo>
                        <a:pt x="2120" y="3047"/>
                      </a:lnTo>
                      <a:lnTo>
                        <a:pt x="2121" y="3044"/>
                      </a:lnTo>
                      <a:lnTo>
                        <a:pt x="2121" y="3040"/>
                      </a:lnTo>
                      <a:lnTo>
                        <a:pt x="1967" y="2277"/>
                      </a:lnTo>
                      <a:lnTo>
                        <a:pt x="1965" y="2272"/>
                      </a:lnTo>
                      <a:lnTo>
                        <a:pt x="1962" y="2267"/>
                      </a:lnTo>
                      <a:lnTo>
                        <a:pt x="1957" y="2266"/>
                      </a:lnTo>
                      <a:lnTo>
                        <a:pt x="1951" y="2264"/>
                      </a:lnTo>
                      <a:lnTo>
                        <a:pt x="1502" y="2264"/>
                      </a:lnTo>
                      <a:close/>
                      <a:moveTo>
                        <a:pt x="2057" y="1361"/>
                      </a:moveTo>
                      <a:lnTo>
                        <a:pt x="2053" y="1363"/>
                      </a:lnTo>
                      <a:lnTo>
                        <a:pt x="2050" y="1364"/>
                      </a:lnTo>
                      <a:lnTo>
                        <a:pt x="2047" y="1367"/>
                      </a:lnTo>
                      <a:lnTo>
                        <a:pt x="2047" y="1370"/>
                      </a:lnTo>
                      <a:lnTo>
                        <a:pt x="2047" y="1374"/>
                      </a:lnTo>
                      <a:lnTo>
                        <a:pt x="2172" y="1996"/>
                      </a:lnTo>
                      <a:lnTo>
                        <a:pt x="2173" y="2001"/>
                      </a:lnTo>
                      <a:lnTo>
                        <a:pt x="2178" y="2005"/>
                      </a:lnTo>
                      <a:lnTo>
                        <a:pt x="2182" y="2008"/>
                      </a:lnTo>
                      <a:lnTo>
                        <a:pt x="2187" y="2008"/>
                      </a:lnTo>
                      <a:lnTo>
                        <a:pt x="2821" y="2008"/>
                      </a:lnTo>
                      <a:lnTo>
                        <a:pt x="2825" y="2008"/>
                      </a:lnTo>
                      <a:lnTo>
                        <a:pt x="2829" y="2005"/>
                      </a:lnTo>
                      <a:lnTo>
                        <a:pt x="2832" y="2001"/>
                      </a:lnTo>
                      <a:lnTo>
                        <a:pt x="2834" y="1995"/>
                      </a:lnTo>
                      <a:lnTo>
                        <a:pt x="2834" y="1374"/>
                      </a:lnTo>
                      <a:lnTo>
                        <a:pt x="2832" y="1368"/>
                      </a:lnTo>
                      <a:lnTo>
                        <a:pt x="2829" y="1365"/>
                      </a:lnTo>
                      <a:lnTo>
                        <a:pt x="2825" y="1363"/>
                      </a:lnTo>
                      <a:lnTo>
                        <a:pt x="2821" y="1361"/>
                      </a:lnTo>
                      <a:lnTo>
                        <a:pt x="2057" y="1361"/>
                      </a:lnTo>
                      <a:close/>
                      <a:moveTo>
                        <a:pt x="1351" y="1361"/>
                      </a:moveTo>
                      <a:lnTo>
                        <a:pt x="1339" y="1361"/>
                      </a:lnTo>
                      <a:lnTo>
                        <a:pt x="1326" y="1363"/>
                      </a:lnTo>
                      <a:lnTo>
                        <a:pt x="1325" y="1363"/>
                      </a:lnTo>
                      <a:lnTo>
                        <a:pt x="1323" y="1364"/>
                      </a:lnTo>
                      <a:lnTo>
                        <a:pt x="1319" y="1365"/>
                      </a:lnTo>
                      <a:lnTo>
                        <a:pt x="1316" y="1367"/>
                      </a:lnTo>
                      <a:lnTo>
                        <a:pt x="1313" y="1370"/>
                      </a:lnTo>
                      <a:lnTo>
                        <a:pt x="1312" y="1371"/>
                      </a:lnTo>
                      <a:lnTo>
                        <a:pt x="1312" y="1373"/>
                      </a:lnTo>
                      <a:lnTo>
                        <a:pt x="1312" y="1377"/>
                      </a:lnTo>
                      <a:lnTo>
                        <a:pt x="1312" y="1381"/>
                      </a:lnTo>
                      <a:lnTo>
                        <a:pt x="1313" y="1387"/>
                      </a:lnTo>
                      <a:lnTo>
                        <a:pt x="1435" y="1996"/>
                      </a:lnTo>
                      <a:lnTo>
                        <a:pt x="1436" y="2001"/>
                      </a:lnTo>
                      <a:lnTo>
                        <a:pt x="1441" y="2005"/>
                      </a:lnTo>
                      <a:lnTo>
                        <a:pt x="1445" y="2008"/>
                      </a:lnTo>
                      <a:lnTo>
                        <a:pt x="1451" y="2008"/>
                      </a:lnTo>
                      <a:lnTo>
                        <a:pt x="1901" y="2008"/>
                      </a:lnTo>
                      <a:lnTo>
                        <a:pt x="1904" y="2008"/>
                      </a:lnTo>
                      <a:lnTo>
                        <a:pt x="1908" y="2006"/>
                      </a:lnTo>
                      <a:lnTo>
                        <a:pt x="1909" y="2003"/>
                      </a:lnTo>
                      <a:lnTo>
                        <a:pt x="1911" y="1999"/>
                      </a:lnTo>
                      <a:lnTo>
                        <a:pt x="1911" y="1996"/>
                      </a:lnTo>
                      <a:lnTo>
                        <a:pt x="1786" y="1374"/>
                      </a:lnTo>
                      <a:lnTo>
                        <a:pt x="1783" y="1368"/>
                      </a:lnTo>
                      <a:lnTo>
                        <a:pt x="1780" y="1365"/>
                      </a:lnTo>
                      <a:lnTo>
                        <a:pt x="1776" y="1363"/>
                      </a:lnTo>
                      <a:lnTo>
                        <a:pt x="1770" y="1361"/>
                      </a:lnTo>
                      <a:lnTo>
                        <a:pt x="1351" y="1361"/>
                      </a:lnTo>
                      <a:close/>
                      <a:moveTo>
                        <a:pt x="4153" y="1361"/>
                      </a:moveTo>
                      <a:lnTo>
                        <a:pt x="4147" y="1363"/>
                      </a:lnTo>
                      <a:lnTo>
                        <a:pt x="4142" y="1365"/>
                      </a:lnTo>
                      <a:lnTo>
                        <a:pt x="4139" y="1368"/>
                      </a:lnTo>
                      <a:lnTo>
                        <a:pt x="4137" y="1374"/>
                      </a:lnTo>
                      <a:lnTo>
                        <a:pt x="4012" y="1996"/>
                      </a:lnTo>
                      <a:lnTo>
                        <a:pt x="4012" y="1999"/>
                      </a:lnTo>
                      <a:lnTo>
                        <a:pt x="4013" y="2003"/>
                      </a:lnTo>
                      <a:lnTo>
                        <a:pt x="4015" y="2006"/>
                      </a:lnTo>
                      <a:lnTo>
                        <a:pt x="4018" y="2008"/>
                      </a:lnTo>
                      <a:lnTo>
                        <a:pt x="4022" y="2008"/>
                      </a:lnTo>
                      <a:lnTo>
                        <a:pt x="4399" y="2008"/>
                      </a:lnTo>
                      <a:lnTo>
                        <a:pt x="4404" y="2008"/>
                      </a:lnTo>
                      <a:lnTo>
                        <a:pt x="4409" y="2005"/>
                      </a:lnTo>
                      <a:lnTo>
                        <a:pt x="4412" y="2001"/>
                      </a:lnTo>
                      <a:lnTo>
                        <a:pt x="4414" y="1996"/>
                      </a:lnTo>
                      <a:lnTo>
                        <a:pt x="4530" y="1409"/>
                      </a:lnTo>
                      <a:lnTo>
                        <a:pt x="4531" y="1397"/>
                      </a:lnTo>
                      <a:lnTo>
                        <a:pt x="4533" y="1384"/>
                      </a:lnTo>
                      <a:lnTo>
                        <a:pt x="4533" y="1383"/>
                      </a:lnTo>
                      <a:lnTo>
                        <a:pt x="4533" y="1380"/>
                      </a:lnTo>
                      <a:lnTo>
                        <a:pt x="4533" y="1377"/>
                      </a:lnTo>
                      <a:lnTo>
                        <a:pt x="4531" y="1373"/>
                      </a:lnTo>
                      <a:lnTo>
                        <a:pt x="4528" y="1370"/>
                      </a:lnTo>
                      <a:lnTo>
                        <a:pt x="4525" y="1367"/>
                      </a:lnTo>
                      <a:lnTo>
                        <a:pt x="4522" y="1365"/>
                      </a:lnTo>
                      <a:lnTo>
                        <a:pt x="4520" y="1364"/>
                      </a:lnTo>
                      <a:lnTo>
                        <a:pt x="4517" y="1363"/>
                      </a:lnTo>
                      <a:lnTo>
                        <a:pt x="4515" y="1363"/>
                      </a:lnTo>
                      <a:lnTo>
                        <a:pt x="4504" y="1361"/>
                      </a:lnTo>
                      <a:lnTo>
                        <a:pt x="4491" y="1361"/>
                      </a:lnTo>
                      <a:lnTo>
                        <a:pt x="4153" y="1361"/>
                      </a:lnTo>
                      <a:close/>
                      <a:moveTo>
                        <a:pt x="3102" y="1361"/>
                      </a:moveTo>
                      <a:lnTo>
                        <a:pt x="3098" y="1363"/>
                      </a:lnTo>
                      <a:lnTo>
                        <a:pt x="3093" y="1365"/>
                      </a:lnTo>
                      <a:lnTo>
                        <a:pt x="3090" y="1368"/>
                      </a:lnTo>
                      <a:lnTo>
                        <a:pt x="3089" y="1374"/>
                      </a:lnTo>
                      <a:lnTo>
                        <a:pt x="3089" y="1995"/>
                      </a:lnTo>
                      <a:lnTo>
                        <a:pt x="3090" y="2001"/>
                      </a:lnTo>
                      <a:lnTo>
                        <a:pt x="3093" y="2005"/>
                      </a:lnTo>
                      <a:lnTo>
                        <a:pt x="3098" y="2008"/>
                      </a:lnTo>
                      <a:lnTo>
                        <a:pt x="3102" y="2008"/>
                      </a:lnTo>
                      <a:lnTo>
                        <a:pt x="3735" y="2008"/>
                      </a:lnTo>
                      <a:lnTo>
                        <a:pt x="3740" y="2008"/>
                      </a:lnTo>
                      <a:lnTo>
                        <a:pt x="3745" y="2005"/>
                      </a:lnTo>
                      <a:lnTo>
                        <a:pt x="3748" y="2001"/>
                      </a:lnTo>
                      <a:lnTo>
                        <a:pt x="3751" y="1996"/>
                      </a:lnTo>
                      <a:lnTo>
                        <a:pt x="3875" y="1374"/>
                      </a:lnTo>
                      <a:lnTo>
                        <a:pt x="3875" y="1370"/>
                      </a:lnTo>
                      <a:lnTo>
                        <a:pt x="3874" y="1367"/>
                      </a:lnTo>
                      <a:lnTo>
                        <a:pt x="3872" y="1364"/>
                      </a:lnTo>
                      <a:lnTo>
                        <a:pt x="3870" y="1361"/>
                      </a:lnTo>
                      <a:lnTo>
                        <a:pt x="3865" y="1361"/>
                      </a:lnTo>
                      <a:lnTo>
                        <a:pt x="3102" y="1361"/>
                      </a:lnTo>
                      <a:close/>
                      <a:moveTo>
                        <a:pt x="128" y="0"/>
                      </a:moveTo>
                      <a:lnTo>
                        <a:pt x="724" y="0"/>
                      </a:lnTo>
                      <a:lnTo>
                        <a:pt x="776" y="3"/>
                      </a:lnTo>
                      <a:lnTo>
                        <a:pt x="824" y="10"/>
                      </a:lnTo>
                      <a:lnTo>
                        <a:pt x="866" y="21"/>
                      </a:lnTo>
                      <a:lnTo>
                        <a:pt x="904" y="37"/>
                      </a:lnTo>
                      <a:lnTo>
                        <a:pt x="937" y="56"/>
                      </a:lnTo>
                      <a:lnTo>
                        <a:pt x="968" y="77"/>
                      </a:lnTo>
                      <a:lnTo>
                        <a:pt x="992" y="100"/>
                      </a:lnTo>
                      <a:lnTo>
                        <a:pt x="1014" y="124"/>
                      </a:lnTo>
                      <a:lnTo>
                        <a:pt x="1033" y="149"/>
                      </a:lnTo>
                      <a:lnTo>
                        <a:pt x="1049" y="174"/>
                      </a:lnTo>
                      <a:lnTo>
                        <a:pt x="1062" y="198"/>
                      </a:lnTo>
                      <a:lnTo>
                        <a:pt x="1072" y="222"/>
                      </a:lnTo>
                      <a:lnTo>
                        <a:pt x="1079" y="243"/>
                      </a:lnTo>
                      <a:lnTo>
                        <a:pt x="1085" y="262"/>
                      </a:lnTo>
                      <a:lnTo>
                        <a:pt x="1090" y="278"/>
                      </a:lnTo>
                      <a:lnTo>
                        <a:pt x="1093" y="291"/>
                      </a:lnTo>
                      <a:lnTo>
                        <a:pt x="1094" y="300"/>
                      </a:lnTo>
                      <a:lnTo>
                        <a:pt x="1094" y="303"/>
                      </a:lnTo>
                      <a:lnTo>
                        <a:pt x="1249" y="1074"/>
                      </a:lnTo>
                      <a:lnTo>
                        <a:pt x="1252" y="1080"/>
                      </a:lnTo>
                      <a:lnTo>
                        <a:pt x="1255" y="1086"/>
                      </a:lnTo>
                      <a:lnTo>
                        <a:pt x="1259" y="1090"/>
                      </a:lnTo>
                      <a:lnTo>
                        <a:pt x="1264" y="1094"/>
                      </a:lnTo>
                      <a:lnTo>
                        <a:pt x="1288" y="1109"/>
                      </a:lnTo>
                      <a:lnTo>
                        <a:pt x="1300" y="1107"/>
                      </a:lnTo>
                      <a:lnTo>
                        <a:pt x="1313" y="1106"/>
                      </a:lnTo>
                      <a:lnTo>
                        <a:pt x="4491" y="1105"/>
                      </a:lnTo>
                      <a:lnTo>
                        <a:pt x="4504" y="1106"/>
                      </a:lnTo>
                      <a:lnTo>
                        <a:pt x="4515" y="1107"/>
                      </a:lnTo>
                      <a:lnTo>
                        <a:pt x="4520" y="1109"/>
                      </a:lnTo>
                      <a:lnTo>
                        <a:pt x="4533" y="1112"/>
                      </a:lnTo>
                      <a:lnTo>
                        <a:pt x="4552" y="1118"/>
                      </a:lnTo>
                      <a:lnTo>
                        <a:pt x="4575" y="1125"/>
                      </a:lnTo>
                      <a:lnTo>
                        <a:pt x="4601" y="1133"/>
                      </a:lnTo>
                      <a:lnTo>
                        <a:pt x="4630" y="1144"/>
                      </a:lnTo>
                      <a:lnTo>
                        <a:pt x="4657" y="1157"/>
                      </a:lnTo>
                      <a:lnTo>
                        <a:pt x="4685" y="1173"/>
                      </a:lnTo>
                      <a:lnTo>
                        <a:pt x="4708" y="1189"/>
                      </a:lnTo>
                      <a:lnTo>
                        <a:pt x="4727" y="1207"/>
                      </a:lnTo>
                      <a:lnTo>
                        <a:pt x="4742" y="1229"/>
                      </a:lnTo>
                      <a:lnTo>
                        <a:pt x="4753" y="1255"/>
                      </a:lnTo>
                      <a:lnTo>
                        <a:pt x="4763" y="1284"/>
                      </a:lnTo>
                      <a:lnTo>
                        <a:pt x="4771" y="1315"/>
                      </a:lnTo>
                      <a:lnTo>
                        <a:pt x="4775" y="1345"/>
                      </a:lnTo>
                      <a:lnTo>
                        <a:pt x="4779" y="1373"/>
                      </a:lnTo>
                      <a:lnTo>
                        <a:pt x="4781" y="1397"/>
                      </a:lnTo>
                      <a:lnTo>
                        <a:pt x="4782" y="1416"/>
                      </a:lnTo>
                      <a:lnTo>
                        <a:pt x="4784" y="1429"/>
                      </a:lnTo>
                      <a:lnTo>
                        <a:pt x="4784" y="1434"/>
                      </a:lnTo>
                      <a:lnTo>
                        <a:pt x="4784" y="1447"/>
                      </a:lnTo>
                      <a:lnTo>
                        <a:pt x="4781" y="1458"/>
                      </a:lnTo>
                      <a:lnTo>
                        <a:pt x="4781" y="1464"/>
                      </a:lnTo>
                      <a:lnTo>
                        <a:pt x="4778" y="1477"/>
                      </a:lnTo>
                      <a:lnTo>
                        <a:pt x="4773" y="1499"/>
                      </a:lnTo>
                      <a:lnTo>
                        <a:pt x="4768" y="1529"/>
                      </a:lnTo>
                      <a:lnTo>
                        <a:pt x="4760" y="1566"/>
                      </a:lnTo>
                      <a:lnTo>
                        <a:pt x="4752" y="1609"/>
                      </a:lnTo>
                      <a:lnTo>
                        <a:pt x="4742" y="1658"/>
                      </a:lnTo>
                      <a:lnTo>
                        <a:pt x="4730" y="1713"/>
                      </a:lnTo>
                      <a:lnTo>
                        <a:pt x="4718" y="1774"/>
                      </a:lnTo>
                      <a:lnTo>
                        <a:pt x="4705" y="1838"/>
                      </a:lnTo>
                      <a:lnTo>
                        <a:pt x="4692" y="1905"/>
                      </a:lnTo>
                      <a:lnTo>
                        <a:pt x="4678" y="1976"/>
                      </a:lnTo>
                      <a:lnTo>
                        <a:pt x="4663" y="2050"/>
                      </a:lnTo>
                      <a:lnTo>
                        <a:pt x="4649" y="2125"/>
                      </a:lnTo>
                      <a:lnTo>
                        <a:pt x="4634" y="2201"/>
                      </a:lnTo>
                      <a:lnTo>
                        <a:pt x="4618" y="2277"/>
                      </a:lnTo>
                      <a:lnTo>
                        <a:pt x="4602" y="2356"/>
                      </a:lnTo>
                      <a:lnTo>
                        <a:pt x="4588" y="2433"/>
                      </a:lnTo>
                      <a:lnTo>
                        <a:pt x="4573" y="2508"/>
                      </a:lnTo>
                      <a:lnTo>
                        <a:pt x="4559" y="2582"/>
                      </a:lnTo>
                      <a:lnTo>
                        <a:pt x="4544" y="2654"/>
                      </a:lnTo>
                      <a:lnTo>
                        <a:pt x="4531" y="2723"/>
                      </a:lnTo>
                      <a:lnTo>
                        <a:pt x="4518" y="2788"/>
                      </a:lnTo>
                      <a:lnTo>
                        <a:pt x="4507" y="2850"/>
                      </a:lnTo>
                      <a:lnTo>
                        <a:pt x="4495" y="2907"/>
                      </a:lnTo>
                      <a:lnTo>
                        <a:pt x="4485" y="2959"/>
                      </a:lnTo>
                      <a:lnTo>
                        <a:pt x="4476" y="3005"/>
                      </a:lnTo>
                      <a:lnTo>
                        <a:pt x="4475" y="3015"/>
                      </a:lnTo>
                      <a:lnTo>
                        <a:pt x="4473" y="3028"/>
                      </a:lnTo>
                      <a:lnTo>
                        <a:pt x="4470" y="3044"/>
                      </a:lnTo>
                      <a:lnTo>
                        <a:pt x="4466" y="3063"/>
                      </a:lnTo>
                      <a:lnTo>
                        <a:pt x="4462" y="3084"/>
                      </a:lnTo>
                      <a:lnTo>
                        <a:pt x="4454" y="3105"/>
                      </a:lnTo>
                      <a:lnTo>
                        <a:pt x="4446" y="3129"/>
                      </a:lnTo>
                      <a:lnTo>
                        <a:pt x="4434" y="3152"/>
                      </a:lnTo>
                      <a:lnTo>
                        <a:pt x="4419" y="3175"/>
                      </a:lnTo>
                      <a:lnTo>
                        <a:pt x="4402" y="3198"/>
                      </a:lnTo>
                      <a:lnTo>
                        <a:pt x="4380" y="3220"/>
                      </a:lnTo>
                      <a:lnTo>
                        <a:pt x="4356" y="3242"/>
                      </a:lnTo>
                      <a:lnTo>
                        <a:pt x="4327" y="3260"/>
                      </a:lnTo>
                      <a:lnTo>
                        <a:pt x="4293" y="3276"/>
                      </a:lnTo>
                      <a:lnTo>
                        <a:pt x="4254" y="3289"/>
                      </a:lnTo>
                      <a:lnTo>
                        <a:pt x="4211" y="3300"/>
                      </a:lnTo>
                      <a:lnTo>
                        <a:pt x="4161" y="3307"/>
                      </a:lnTo>
                      <a:lnTo>
                        <a:pt x="4106" y="3310"/>
                      </a:lnTo>
                      <a:lnTo>
                        <a:pt x="1735" y="3310"/>
                      </a:lnTo>
                      <a:lnTo>
                        <a:pt x="1682" y="3307"/>
                      </a:lnTo>
                      <a:lnTo>
                        <a:pt x="1632" y="3300"/>
                      </a:lnTo>
                      <a:lnTo>
                        <a:pt x="1589" y="3287"/>
                      </a:lnTo>
                      <a:lnTo>
                        <a:pt x="1550" y="3272"/>
                      </a:lnTo>
                      <a:lnTo>
                        <a:pt x="1515" y="3253"/>
                      </a:lnTo>
                      <a:lnTo>
                        <a:pt x="1486" y="3231"/>
                      </a:lnTo>
                      <a:lnTo>
                        <a:pt x="1461" y="3208"/>
                      </a:lnTo>
                      <a:lnTo>
                        <a:pt x="1439" y="3185"/>
                      </a:lnTo>
                      <a:lnTo>
                        <a:pt x="1420" y="3159"/>
                      </a:lnTo>
                      <a:lnTo>
                        <a:pt x="1406" y="3134"/>
                      </a:lnTo>
                      <a:lnTo>
                        <a:pt x="1394" y="3110"/>
                      </a:lnTo>
                      <a:lnTo>
                        <a:pt x="1386" y="3086"/>
                      </a:lnTo>
                      <a:lnTo>
                        <a:pt x="1378" y="3065"/>
                      </a:lnTo>
                      <a:lnTo>
                        <a:pt x="1373" y="3046"/>
                      </a:lnTo>
                      <a:lnTo>
                        <a:pt x="1370" y="3030"/>
                      </a:lnTo>
                      <a:lnTo>
                        <a:pt x="1367" y="3017"/>
                      </a:lnTo>
                      <a:lnTo>
                        <a:pt x="1365" y="3008"/>
                      </a:lnTo>
                      <a:lnTo>
                        <a:pt x="1365" y="3005"/>
                      </a:lnTo>
                      <a:lnTo>
                        <a:pt x="1357" y="2959"/>
                      </a:lnTo>
                      <a:lnTo>
                        <a:pt x="1346" y="2908"/>
                      </a:lnTo>
                      <a:lnTo>
                        <a:pt x="1335" y="2852"/>
                      </a:lnTo>
                      <a:lnTo>
                        <a:pt x="1323" y="2791"/>
                      </a:lnTo>
                      <a:lnTo>
                        <a:pt x="1312" y="2725"/>
                      </a:lnTo>
                      <a:lnTo>
                        <a:pt x="1297" y="2657"/>
                      </a:lnTo>
                      <a:lnTo>
                        <a:pt x="1284" y="2586"/>
                      </a:lnTo>
                      <a:lnTo>
                        <a:pt x="1270" y="2512"/>
                      </a:lnTo>
                      <a:lnTo>
                        <a:pt x="1255" y="2437"/>
                      </a:lnTo>
                      <a:lnTo>
                        <a:pt x="1241" y="2362"/>
                      </a:lnTo>
                      <a:lnTo>
                        <a:pt x="1225" y="2283"/>
                      </a:lnTo>
                      <a:lnTo>
                        <a:pt x="1210" y="2206"/>
                      </a:lnTo>
                      <a:lnTo>
                        <a:pt x="1196" y="2130"/>
                      </a:lnTo>
                      <a:lnTo>
                        <a:pt x="1181" y="2054"/>
                      </a:lnTo>
                      <a:lnTo>
                        <a:pt x="1167" y="1980"/>
                      </a:lnTo>
                      <a:lnTo>
                        <a:pt x="1152" y="1908"/>
                      </a:lnTo>
                      <a:lnTo>
                        <a:pt x="1139" y="1838"/>
                      </a:lnTo>
                      <a:lnTo>
                        <a:pt x="1126" y="1771"/>
                      </a:lnTo>
                      <a:lnTo>
                        <a:pt x="1114" y="1709"/>
                      </a:lnTo>
                      <a:lnTo>
                        <a:pt x="1103" y="1651"/>
                      </a:lnTo>
                      <a:lnTo>
                        <a:pt x="1093" y="1597"/>
                      </a:lnTo>
                      <a:lnTo>
                        <a:pt x="1082" y="1550"/>
                      </a:lnTo>
                      <a:lnTo>
                        <a:pt x="1075" y="1508"/>
                      </a:lnTo>
                      <a:lnTo>
                        <a:pt x="1068" y="1471"/>
                      </a:lnTo>
                      <a:lnTo>
                        <a:pt x="1062" y="1442"/>
                      </a:lnTo>
                      <a:lnTo>
                        <a:pt x="1058" y="1422"/>
                      </a:lnTo>
                      <a:lnTo>
                        <a:pt x="1055" y="1408"/>
                      </a:lnTo>
                      <a:lnTo>
                        <a:pt x="1055" y="1403"/>
                      </a:lnTo>
                      <a:lnTo>
                        <a:pt x="1052" y="1392"/>
                      </a:lnTo>
                      <a:lnTo>
                        <a:pt x="1049" y="1379"/>
                      </a:lnTo>
                      <a:lnTo>
                        <a:pt x="843" y="353"/>
                      </a:lnTo>
                      <a:lnTo>
                        <a:pt x="843" y="349"/>
                      </a:lnTo>
                      <a:lnTo>
                        <a:pt x="840" y="340"/>
                      </a:lnTo>
                      <a:lnTo>
                        <a:pt x="837" y="329"/>
                      </a:lnTo>
                      <a:lnTo>
                        <a:pt x="831" y="316"/>
                      </a:lnTo>
                      <a:lnTo>
                        <a:pt x="823" y="303"/>
                      </a:lnTo>
                      <a:lnTo>
                        <a:pt x="811" y="288"/>
                      </a:lnTo>
                      <a:lnTo>
                        <a:pt x="795" y="275"/>
                      </a:lnTo>
                      <a:lnTo>
                        <a:pt x="776" y="265"/>
                      </a:lnTo>
                      <a:lnTo>
                        <a:pt x="753" y="258"/>
                      </a:lnTo>
                      <a:lnTo>
                        <a:pt x="724" y="256"/>
                      </a:lnTo>
                      <a:lnTo>
                        <a:pt x="128" y="256"/>
                      </a:lnTo>
                      <a:lnTo>
                        <a:pt x="99" y="252"/>
                      </a:lnTo>
                      <a:lnTo>
                        <a:pt x="73" y="243"/>
                      </a:lnTo>
                      <a:lnTo>
                        <a:pt x="48" y="227"/>
                      </a:lnTo>
                      <a:lnTo>
                        <a:pt x="28" y="207"/>
                      </a:lnTo>
                      <a:lnTo>
                        <a:pt x="13" y="184"/>
                      </a:lnTo>
                      <a:lnTo>
                        <a:pt x="3" y="156"/>
                      </a:lnTo>
                      <a:lnTo>
                        <a:pt x="0" y="127"/>
                      </a:lnTo>
                      <a:lnTo>
                        <a:pt x="3" y="98"/>
                      </a:lnTo>
                      <a:lnTo>
                        <a:pt x="13" y="72"/>
                      </a:lnTo>
                      <a:lnTo>
                        <a:pt x="28" y="48"/>
                      </a:lnTo>
                      <a:lnTo>
                        <a:pt x="48" y="27"/>
                      </a:lnTo>
                      <a:lnTo>
                        <a:pt x="73" y="13"/>
                      </a:lnTo>
                      <a:lnTo>
                        <a:pt x="99" y="3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70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TextBox 4"/>
          <p:cNvSpPr txBox="1"/>
          <p:nvPr/>
        </p:nvSpPr>
        <p:spPr>
          <a:xfrm>
            <a:off x="2598575" y="2043405"/>
            <a:ext cx="8173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Спасибо за внимание!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56319" y="4187099"/>
            <a:ext cx="10235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>
                <a:effectLst/>
              </a:defRPr>
            </a:defPPr>
            <a:lvl1pPr>
              <a:defRPr sz="5400" b="1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defRPr>
            </a:lvl1pPr>
          </a:lstStyle>
          <a:p>
            <a:r>
              <a:rPr lang="ru-RU" dirty="0" smtClean="0"/>
              <a:t>Пожалуйста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аши </a:t>
            </a:r>
            <a:r>
              <a:rPr lang="ru-RU" dirty="0"/>
              <a:t>вопросы!</a:t>
            </a:r>
          </a:p>
        </p:txBody>
      </p:sp>
    </p:spTree>
    <p:extLst>
      <p:ext uri="{BB962C8B-B14F-4D97-AF65-F5344CB8AC3E}">
        <p14:creationId xmlns:p14="http://schemas.microsoft.com/office/powerpoint/2010/main" val="5474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Законодательная база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163652" y="3721994"/>
            <a:ext cx="7791718" cy="197046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/>
            <a:r>
              <a:rPr lang="ru-RU" sz="2400" b="1" i="1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Целью прогноза является обеспечение эффективного управления ликвидностью государственного бюджета и местных бюджетов.</a:t>
            </a:r>
          </a:p>
        </p:txBody>
      </p:sp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 smtClean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88554" y="1093607"/>
            <a:ext cx="754483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ro-RO" b="1" dirty="0" smtClean="0">
              <a:effectLst/>
            </a:endParaRPr>
          </a:p>
          <a:p>
            <a:endParaRPr lang="en-US" b="1" dirty="0"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0691" y="1300765"/>
            <a:ext cx="10455212" cy="25323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ru-RU" sz="2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Закон о публичных финансах и бюджетно-налоговой ответственности №181 от 25 июля 2014 года, ст.64  </a:t>
            </a:r>
          </a:p>
          <a:p>
            <a:pPr algn="just" rtl="0"/>
            <a:r>
              <a:rPr lang="ru-RU" sz="2400" b="1" i="1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течение 30 дней после принятия ежегодных бюджетных законов администраторы бюджетов разрабатывают  прогнозы ликвидности соответствующих бюджетов на год с помесячным распределением.</a:t>
            </a:r>
          </a:p>
          <a:p>
            <a:pPr algn="just"/>
            <a:endParaRPr lang="ro-RO" sz="2000" b="1" i="1" dirty="0" smtClean="0">
              <a:solidFill>
                <a:schemeClr val="dk1"/>
              </a:solidFill>
              <a:effectLst/>
            </a:endParaRPr>
          </a:p>
          <a:p>
            <a:pPr algn="just"/>
            <a:endParaRPr lang="ro-RO" sz="2000" b="1" i="1" dirty="0" smtClean="0">
              <a:solidFill>
                <a:schemeClr val="dk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83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5" name="Rounded Rectangle 44"/>
          <p:cNvSpPr/>
          <p:nvPr/>
        </p:nvSpPr>
        <p:spPr>
          <a:xfrm>
            <a:off x="602054" y="3167835"/>
            <a:ext cx="10942246" cy="320445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45391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Нормативная база</a:t>
            </a:r>
          </a:p>
        </p:txBody>
      </p:sp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6087078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 smtClean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3669" y="5316005"/>
            <a:ext cx="3341841" cy="9273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200" b="1" dirty="0" smtClean="0">
              <a:effectLst/>
            </a:endParaRPr>
          </a:p>
          <a:p>
            <a:pPr algn="ctr"/>
            <a:r>
              <a:rPr lang="ru-RU" sz="14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Распределение остатка средств государственного бюджета </a:t>
            </a:r>
            <a:r>
              <a:rPr lang="ru-RU" sz="14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</a:t>
            </a:r>
            <a:r>
              <a:rPr lang="ru-RU" sz="1400" b="1" dirty="0" smtId="4294967295">
                <a:highlight>
                  <a:srgbClr val="000000">
                    <a:alpha val="0"/>
                  </a:srgbClr>
                </a:highlight>
                <a:latin typeface="Calibri"/>
              </a:rPr>
              <a:t>ежедневно)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94978" y="5316005"/>
            <a:ext cx="1624861" cy="927376"/>
          </a:xfrm>
          <a:prstGeom prst="rect">
            <a:avLst/>
          </a:prstGeom>
          <a:solidFill>
            <a:schemeClr val="accent6">
              <a:lumMod val="75000"/>
              <a:alpha val="78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Утверждение </a:t>
            </a:r>
            <a:r>
              <a:rPr lang="ru-RU" sz="1200" b="1" dirty="0" smtClean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директором </a:t>
            </a:r>
            <a:r>
              <a:rPr lang="ru-RU" sz="12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Государственного </a:t>
            </a:r>
            <a:r>
              <a:rPr lang="ru-RU" sz="1200" b="1" dirty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К</a:t>
            </a:r>
            <a:r>
              <a:rPr lang="ru-RU" sz="12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азначейства</a:t>
            </a:r>
            <a:endParaRPr lang="ru-RU" sz="1200" b="1" i="0" u="none" strike="noStrike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12542" y="5316005"/>
            <a:ext cx="4966703" cy="927377"/>
            <a:chOff x="953588" y="2388778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20" name="Rectangle 19"/>
            <p:cNvSpPr/>
            <p:nvPr/>
          </p:nvSpPr>
          <p:spPr>
            <a:xfrm>
              <a:off x="953588" y="2388779"/>
              <a:ext cx="3376733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400" b="1" dirty="0" smtClean="0">
                <a:effectLst/>
              </a:endParaRPr>
            </a:p>
            <a:p>
              <a:pPr algn="ctr" rtl="0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Прогноз ликвидности государственного бюджета (годовой, месячный)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30322" y="2388778"/>
              <a:ext cx="1622806" cy="840196"/>
            </a:xfrm>
            <a:prstGeom prst="rect">
              <a:avLst/>
            </a:prstGeom>
            <a:solidFill>
              <a:schemeClr val="accent6">
                <a:lumMod val="75000"/>
                <a:alpha val="41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Утверждение министром финансов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94728" y="4336595"/>
            <a:ext cx="10378480" cy="671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Положение об управлении ликвидностью государственного бюджета, </a:t>
            </a:r>
            <a:r>
              <a:rPr lang="ru-RU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приказ </a:t>
            </a:r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министра </a:t>
            </a:r>
            <a:r>
              <a:rPr lang="ru-RU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финансов</a:t>
            </a:r>
          </a:p>
          <a:p>
            <a:pPr algn="ctr" rtl="0"/>
            <a:r>
              <a:rPr lang="ru-RU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№ 3 от 9.01.2017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50823" y="1038313"/>
            <a:ext cx="10893477" cy="2012286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0276" y="1335703"/>
            <a:ext cx="10342851" cy="5921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Методологические нормы о кассовом исполнении бюджетов, составляющих национальный </a:t>
            </a:r>
            <a:r>
              <a:rPr lang="ru-RU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публичный бюджет </a:t>
            </a:r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– общие положения об управлении ликвидностью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94728" y="2159678"/>
            <a:ext cx="4966703" cy="755286"/>
            <a:chOff x="953588" y="2388778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8" name="Rectangle 7"/>
            <p:cNvSpPr/>
            <p:nvPr/>
          </p:nvSpPr>
          <p:spPr>
            <a:xfrm>
              <a:off x="953588" y="2388779"/>
              <a:ext cx="3376733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200" dirty="0" smtClean="0">
                <a:effectLst/>
              </a:endParaRPr>
            </a:p>
            <a:p>
              <a:pPr algn="ctr" rtl="0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Прогноз ликвидности государственного бюджета (годовой, месячный)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0322" y="2388778"/>
              <a:ext cx="1622806" cy="840196"/>
            </a:xfrm>
            <a:prstGeom prst="rect">
              <a:avLst/>
            </a:prstGeom>
            <a:solidFill>
              <a:schemeClr val="accent6">
                <a:lumMod val="75000"/>
                <a:alpha val="38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Утверждение министром финансов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3669" y="2155412"/>
            <a:ext cx="4966703" cy="755286"/>
            <a:chOff x="920534" y="2415576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23" name="Rectangle 22"/>
            <p:cNvSpPr/>
            <p:nvPr/>
          </p:nvSpPr>
          <p:spPr>
            <a:xfrm>
              <a:off x="920534" y="2415577"/>
              <a:ext cx="3363935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400" b="1" dirty="0" smtClean="0">
                <a:effectLst/>
              </a:endParaRPr>
            </a:p>
            <a:p>
              <a:pPr algn="ctr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Распределение остатка средств государственного бюджета </a:t>
              </a:r>
              <a:r>
                <a:rPr lang="ru-RU" sz="1400" b="1" dirty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(ежедневно)</a:t>
              </a:r>
              <a:endPara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84470" y="2415576"/>
              <a:ext cx="1635604" cy="840196"/>
            </a:xfrm>
            <a:prstGeom prst="rect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400" b="1" i="0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Утверждение министром финансов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8428" y="1006676"/>
            <a:ext cx="1985514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До 2017 года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2542" y="3520294"/>
            <a:ext cx="10342851" cy="5921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Методологические нормы о кассовом исполнении бюджетов, составляющих национальный </a:t>
            </a:r>
            <a:r>
              <a:rPr lang="ru-RU" sz="1800" b="1" i="0" u="none" strike="noStrike" dirty="0" smtClean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публичный  бюджет </a:t>
            </a:r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– общие положения об управлении ликвидностью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94728" y="3179505"/>
            <a:ext cx="9870763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8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Начиная с 2017 года</a:t>
            </a:r>
          </a:p>
        </p:txBody>
      </p:sp>
      <p:sp>
        <p:nvSpPr>
          <p:cNvPr id="3" name="Down Arrow 2"/>
          <p:cNvSpPr/>
          <p:nvPr/>
        </p:nvSpPr>
        <p:spPr>
          <a:xfrm>
            <a:off x="3246120" y="1927825"/>
            <a:ext cx="240030" cy="227587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7824574" y="1913304"/>
            <a:ext cx="240030" cy="227587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5963951" y="4079458"/>
            <a:ext cx="309717" cy="26511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2537460" y="5008471"/>
            <a:ext cx="296236" cy="30753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909560" y="5008471"/>
            <a:ext cx="285750" cy="30753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8333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Нормативная база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5813" y="956999"/>
            <a:ext cx="11451778" cy="4317303"/>
            <a:chOff x="388556" y="816318"/>
            <a:chExt cx="10933679" cy="4104022"/>
          </a:xfrm>
          <a:effectLst/>
        </p:grpSpPr>
        <p:sp>
          <p:nvSpPr>
            <p:cNvPr id="10" name="Oval 9"/>
            <p:cNvSpPr/>
            <p:nvPr/>
          </p:nvSpPr>
          <p:spPr>
            <a:xfrm>
              <a:off x="4420904" y="1547424"/>
              <a:ext cx="3372922" cy="33729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8556" y="1093607"/>
              <a:ext cx="7544846" cy="6463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endParaRPr lang="ro-RO" b="1" dirty="0" smtClean="0">
                <a:effectLst/>
              </a:endParaRPr>
            </a:p>
            <a:p>
              <a:endParaRPr lang="en-US" b="1" dirty="0">
                <a:effectLst/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21204964" flipH="1">
              <a:off x="6105513" y="2019931"/>
              <a:ext cx="2471868" cy="2507814"/>
            </a:xfrm>
            <a:prstGeom prst="arc">
              <a:avLst>
                <a:gd name="adj1" fmla="val 15640765"/>
                <a:gd name="adj2" fmla="val 4920009"/>
              </a:avLst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0952257" flipH="1">
              <a:off x="3744107" y="2042047"/>
              <a:ext cx="2306092" cy="2463583"/>
            </a:xfrm>
            <a:prstGeom prst="arc">
              <a:avLst>
                <a:gd name="adj1" fmla="val 16394730"/>
                <a:gd name="adj2" fmla="val 5790764"/>
              </a:avLst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44539" y="180761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 типы прогнозов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52035" y="260399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содержание прогнозов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29073" y="3421479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детальная разработка прогнозов по доходам, расходам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02444" y="1807686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Arial" pitchFamily="34" charset="0"/>
                <a:buChar char="•"/>
              </a:pPr>
              <a:r>
                <a:rPr lang="ru-RU" sz="1600" b="1" i="1" dirty="0" smtClean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Распределение остатка средств государственного бюджета.</a:t>
              </a:r>
              <a:endParaRPr lang="ru-RU" sz="1600" b="1" i="1" dirty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522129" y="2597556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прогнозирование источников финансирования бюджетного баланса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86418" y="3427509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актуализация / изменение прогнозов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18684" y="816318"/>
              <a:ext cx="6251853" cy="77201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0" u="none" strike="noStrike" dirty="0" smtId="4294967295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Положение </a:t>
              </a:r>
              <a:r>
                <a:rPr lang="ru-RU" sz="2000" b="1" dirty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об </a:t>
              </a:r>
              <a:r>
                <a:rPr lang="ru-RU" sz="2000" b="1" dirty="0" smtClean="0" smtId="4294967295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управлении ликвидностью </a:t>
              </a:r>
              <a:r>
                <a:rPr lang="ru-RU" sz="2000" b="1" i="0" u="none" strike="noStrike" dirty="0" smtId="4294967295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государственного бюджета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317895" y="2444415"/>
              <a:ext cx="1578937" cy="157893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87817" y="3046126"/>
              <a:ext cx="1637356" cy="348039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 rtl="0"/>
              <a:r>
                <a:rPr lang="ru-RU" sz="1800" b="1" i="0" u="none" strike="noStrike" dirty="0" smtId="4294967295">
                  <a:solidFill>
                    <a:srgbClr val="40404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rPr>
                <a:t>ПОЛОЖЕНИЯ</a:t>
              </a:r>
            </a:p>
          </p:txBody>
        </p:sp>
        <p:sp>
          <p:nvSpPr>
            <p:cNvPr id="20" name="Isosceles Triangle 19"/>
            <p:cNvSpPr/>
            <p:nvPr/>
          </p:nvSpPr>
          <p:spPr>
            <a:xfrm rot="16355572">
              <a:off x="4862200" y="2810010"/>
              <a:ext cx="187617" cy="16896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5400000" flipH="1">
              <a:off x="7217688" y="2742050"/>
              <a:ext cx="154952" cy="17477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9950" y="4158091"/>
              <a:ext cx="3800106" cy="64964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Arial" pitchFamily="34" charset="0"/>
                <a:buChar char="•"/>
              </a:pPr>
              <a:r>
                <a:rPr lang="ru-RU" sz="1200" b="1" i="1" dirty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прогнозирование перечислений из государственного бюджета Бюджету государственного социального страхования, ФОМС, </a:t>
              </a:r>
              <a:r>
                <a:rPr lang="ro-RO" sz="1200" b="1" i="1" dirty="0" smtClean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 </a:t>
              </a:r>
              <a:r>
                <a:rPr lang="ru-RU" sz="1200" b="1" i="1" dirty="0" smtClean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ЛБ </a:t>
              </a:r>
              <a:r>
                <a:rPr lang="ru-RU" sz="1200" b="1" i="1" dirty="0" smtId="4294967295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и  ДФ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73881" y="430162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ru-RU" sz="1600" b="1" i="1" u="none" strike="noStrike" dirty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прогнозирование приоритетных расходов</a:t>
              </a:r>
            </a:p>
          </p:txBody>
        </p:sp>
        <p:sp>
          <p:nvSpPr>
            <p:cNvPr id="28" name="Isosceles Triangle 27"/>
            <p:cNvSpPr/>
            <p:nvPr/>
          </p:nvSpPr>
          <p:spPr>
            <a:xfrm rot="15916727">
              <a:off x="4918353" y="3576448"/>
              <a:ext cx="177135" cy="16312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9" name="Isosceles Triangle 28"/>
            <p:cNvSpPr/>
            <p:nvPr/>
          </p:nvSpPr>
          <p:spPr>
            <a:xfrm rot="5622906" flipH="1">
              <a:off x="7199132" y="3522071"/>
              <a:ext cx="194464" cy="160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0800000">
            <a:off x="6005494" y="1837170"/>
            <a:ext cx="528794" cy="803633"/>
            <a:chOff x="3756144" y="5599297"/>
            <a:chExt cx="394029" cy="557568"/>
          </a:xfrm>
          <a:effectLst/>
        </p:grpSpPr>
        <p:sp>
          <p:nvSpPr>
            <p:cNvPr id="44" name="Freeform 6"/>
            <p:cNvSpPr/>
            <p:nvPr/>
          </p:nvSpPr>
          <p:spPr>
            <a:xfrm rot="16200000">
              <a:off x="3646704" y="5708742"/>
              <a:ext cx="557563" cy="338683"/>
            </a:xfrm>
            <a:custGeom>
              <a:avLst/>
              <a:gdLst>
                <a:gd name="T0" fmla="*/ 3038 w 3738"/>
                <a:gd name="T1" fmla="*/ 9 h 2864"/>
                <a:gd name="T2" fmla="*/ 3730 w 3738"/>
                <a:gd name="T3" fmla="*/ 698 h 2864"/>
                <a:gd name="T4" fmla="*/ 3737 w 3738"/>
                <a:gd name="T5" fmla="*/ 751 h 2864"/>
                <a:gd name="T6" fmla="*/ 3053 w 3738"/>
                <a:gd name="T7" fmla="*/ 1446 h 2864"/>
                <a:gd name="T8" fmla="*/ 3004 w 3738"/>
                <a:gd name="T9" fmla="*/ 1466 h 2864"/>
                <a:gd name="T10" fmla="*/ 2958 w 3738"/>
                <a:gd name="T11" fmla="*/ 1445 h 2864"/>
                <a:gd name="T12" fmla="*/ 2937 w 3738"/>
                <a:gd name="T13" fmla="*/ 1399 h 2864"/>
                <a:gd name="T14" fmla="*/ 2355 w 3738"/>
                <a:gd name="T15" fmla="*/ 1000 h 2864"/>
                <a:gd name="T16" fmla="*/ 2222 w 3738"/>
                <a:gd name="T17" fmla="*/ 1030 h 2864"/>
                <a:gd name="T18" fmla="*/ 2111 w 3738"/>
                <a:gd name="T19" fmla="*/ 1094 h 2864"/>
                <a:gd name="T20" fmla="*/ 2003 w 3738"/>
                <a:gd name="T21" fmla="*/ 1209 h 2864"/>
                <a:gd name="T22" fmla="*/ 1910 w 3738"/>
                <a:gd name="T23" fmla="*/ 1352 h 2864"/>
                <a:gd name="T24" fmla="*/ 1829 w 3738"/>
                <a:gd name="T25" fmla="*/ 1510 h 2864"/>
                <a:gd name="T26" fmla="*/ 1747 w 3738"/>
                <a:gd name="T27" fmla="*/ 1697 h 2864"/>
                <a:gd name="T28" fmla="*/ 1659 w 3738"/>
                <a:gd name="T29" fmla="*/ 1896 h 2864"/>
                <a:gd name="T30" fmla="*/ 1589 w 3738"/>
                <a:gd name="T31" fmla="*/ 2049 h 2864"/>
                <a:gd name="T32" fmla="*/ 1499 w 3738"/>
                <a:gd name="T33" fmla="*/ 2219 h 2864"/>
                <a:gd name="T34" fmla="*/ 1398 w 3738"/>
                <a:gd name="T35" fmla="*/ 2383 h 2864"/>
                <a:gd name="T36" fmla="*/ 1269 w 3738"/>
                <a:gd name="T37" fmla="*/ 2540 h 2864"/>
                <a:gd name="T38" fmla="*/ 1119 w 3738"/>
                <a:gd name="T39" fmla="*/ 2679 h 2864"/>
                <a:gd name="T40" fmla="*/ 974 w 3738"/>
                <a:gd name="T41" fmla="*/ 2768 h 2864"/>
                <a:gd name="T42" fmla="*/ 801 w 3738"/>
                <a:gd name="T43" fmla="*/ 2830 h 2864"/>
                <a:gd name="T44" fmla="*/ 604 w 3738"/>
                <a:gd name="T45" fmla="*/ 2862 h 2864"/>
                <a:gd name="T46" fmla="*/ 49 w 3738"/>
                <a:gd name="T47" fmla="*/ 2862 h 2864"/>
                <a:gd name="T48" fmla="*/ 8 w 3738"/>
                <a:gd name="T49" fmla="*/ 2831 h 2864"/>
                <a:gd name="T50" fmla="*/ 0 w 3738"/>
                <a:gd name="T51" fmla="*/ 2397 h 2864"/>
                <a:gd name="T52" fmla="*/ 19 w 3738"/>
                <a:gd name="T53" fmla="*/ 2350 h 2864"/>
                <a:gd name="T54" fmla="*/ 67 w 3738"/>
                <a:gd name="T55" fmla="*/ 2331 h 2864"/>
                <a:gd name="T56" fmla="*/ 630 w 3738"/>
                <a:gd name="T57" fmla="*/ 2323 h 2864"/>
                <a:gd name="T58" fmla="*/ 755 w 3738"/>
                <a:gd name="T59" fmla="*/ 2282 h 2864"/>
                <a:gd name="T60" fmla="*/ 859 w 3738"/>
                <a:gd name="T61" fmla="*/ 2206 h 2864"/>
                <a:gd name="T62" fmla="*/ 966 w 3738"/>
                <a:gd name="T63" fmla="*/ 2078 h 2864"/>
                <a:gd name="T64" fmla="*/ 1060 w 3738"/>
                <a:gd name="T65" fmla="*/ 1917 h 2864"/>
                <a:gd name="T66" fmla="*/ 1134 w 3738"/>
                <a:gd name="T67" fmla="*/ 1763 h 2864"/>
                <a:gd name="T68" fmla="*/ 1222 w 3738"/>
                <a:gd name="T69" fmla="*/ 1561 h 2864"/>
                <a:gd name="T70" fmla="*/ 1303 w 3738"/>
                <a:gd name="T71" fmla="*/ 1380 h 2864"/>
                <a:gd name="T72" fmla="*/ 1375 w 3738"/>
                <a:gd name="T73" fmla="*/ 1228 h 2864"/>
                <a:gd name="T74" fmla="*/ 1473 w 3738"/>
                <a:gd name="T75" fmla="*/ 1051 h 2864"/>
                <a:gd name="T76" fmla="*/ 1572 w 3738"/>
                <a:gd name="T77" fmla="*/ 903 h 2864"/>
                <a:gd name="T78" fmla="*/ 1726 w 3738"/>
                <a:gd name="T79" fmla="*/ 731 h 2864"/>
                <a:gd name="T80" fmla="*/ 1866 w 3738"/>
                <a:gd name="T81" fmla="*/ 617 h 2864"/>
                <a:gd name="T82" fmla="*/ 2018 w 3738"/>
                <a:gd name="T83" fmla="*/ 540 h 2864"/>
                <a:gd name="T84" fmla="*/ 2201 w 3738"/>
                <a:gd name="T85" fmla="*/ 485 h 2864"/>
                <a:gd name="T86" fmla="*/ 2404 w 3738"/>
                <a:gd name="T87" fmla="*/ 466 h 2864"/>
                <a:gd name="T88" fmla="*/ 2939 w 3738"/>
                <a:gd name="T89" fmla="*/ 48 h 2864"/>
                <a:gd name="T90" fmla="*/ 2970 w 3738"/>
                <a:gd name="T91" fmla="*/ 9 h 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8" h="2864">
                  <a:moveTo>
                    <a:pt x="3004" y="0"/>
                  </a:moveTo>
                  <a:lnTo>
                    <a:pt x="3021" y="2"/>
                  </a:lnTo>
                  <a:lnTo>
                    <a:pt x="3038" y="9"/>
                  </a:lnTo>
                  <a:lnTo>
                    <a:pt x="3054" y="21"/>
                  </a:lnTo>
                  <a:lnTo>
                    <a:pt x="3720" y="684"/>
                  </a:lnTo>
                  <a:lnTo>
                    <a:pt x="3730" y="698"/>
                  </a:lnTo>
                  <a:lnTo>
                    <a:pt x="3737" y="714"/>
                  </a:lnTo>
                  <a:lnTo>
                    <a:pt x="3738" y="732"/>
                  </a:lnTo>
                  <a:lnTo>
                    <a:pt x="3737" y="751"/>
                  </a:lnTo>
                  <a:lnTo>
                    <a:pt x="3730" y="767"/>
                  </a:lnTo>
                  <a:lnTo>
                    <a:pt x="3720" y="781"/>
                  </a:lnTo>
                  <a:lnTo>
                    <a:pt x="3053" y="1446"/>
                  </a:lnTo>
                  <a:lnTo>
                    <a:pt x="3038" y="1457"/>
                  </a:lnTo>
                  <a:lnTo>
                    <a:pt x="3022" y="1463"/>
                  </a:lnTo>
                  <a:lnTo>
                    <a:pt x="3004" y="1466"/>
                  </a:lnTo>
                  <a:lnTo>
                    <a:pt x="2987" y="1463"/>
                  </a:lnTo>
                  <a:lnTo>
                    <a:pt x="2971" y="1457"/>
                  </a:lnTo>
                  <a:lnTo>
                    <a:pt x="2958" y="1445"/>
                  </a:lnTo>
                  <a:lnTo>
                    <a:pt x="2946" y="1432"/>
                  </a:lnTo>
                  <a:lnTo>
                    <a:pt x="2939" y="1416"/>
                  </a:lnTo>
                  <a:lnTo>
                    <a:pt x="2937" y="1399"/>
                  </a:lnTo>
                  <a:lnTo>
                    <a:pt x="2937" y="999"/>
                  </a:lnTo>
                  <a:lnTo>
                    <a:pt x="2404" y="999"/>
                  </a:lnTo>
                  <a:lnTo>
                    <a:pt x="2355" y="1000"/>
                  </a:lnTo>
                  <a:lnTo>
                    <a:pt x="2308" y="1007"/>
                  </a:lnTo>
                  <a:lnTo>
                    <a:pt x="2264" y="1016"/>
                  </a:lnTo>
                  <a:lnTo>
                    <a:pt x="2222" y="1030"/>
                  </a:lnTo>
                  <a:lnTo>
                    <a:pt x="2182" y="1048"/>
                  </a:lnTo>
                  <a:lnTo>
                    <a:pt x="2145" y="1069"/>
                  </a:lnTo>
                  <a:lnTo>
                    <a:pt x="2111" y="1094"/>
                  </a:lnTo>
                  <a:lnTo>
                    <a:pt x="2078" y="1124"/>
                  </a:lnTo>
                  <a:lnTo>
                    <a:pt x="2038" y="1166"/>
                  </a:lnTo>
                  <a:lnTo>
                    <a:pt x="2003" y="1209"/>
                  </a:lnTo>
                  <a:lnTo>
                    <a:pt x="1971" y="1252"/>
                  </a:lnTo>
                  <a:lnTo>
                    <a:pt x="1942" y="1299"/>
                  </a:lnTo>
                  <a:lnTo>
                    <a:pt x="1910" y="1352"/>
                  </a:lnTo>
                  <a:lnTo>
                    <a:pt x="1878" y="1414"/>
                  </a:lnTo>
                  <a:lnTo>
                    <a:pt x="1854" y="1459"/>
                  </a:lnTo>
                  <a:lnTo>
                    <a:pt x="1829" y="1510"/>
                  </a:lnTo>
                  <a:lnTo>
                    <a:pt x="1803" y="1566"/>
                  </a:lnTo>
                  <a:lnTo>
                    <a:pt x="1776" y="1629"/>
                  </a:lnTo>
                  <a:lnTo>
                    <a:pt x="1747" y="1697"/>
                  </a:lnTo>
                  <a:lnTo>
                    <a:pt x="1715" y="1769"/>
                  </a:lnTo>
                  <a:lnTo>
                    <a:pt x="1686" y="1835"/>
                  </a:lnTo>
                  <a:lnTo>
                    <a:pt x="1659" y="1896"/>
                  </a:lnTo>
                  <a:lnTo>
                    <a:pt x="1634" y="1950"/>
                  </a:lnTo>
                  <a:lnTo>
                    <a:pt x="1612" y="2000"/>
                  </a:lnTo>
                  <a:lnTo>
                    <a:pt x="1589" y="2049"/>
                  </a:lnTo>
                  <a:lnTo>
                    <a:pt x="1563" y="2102"/>
                  </a:lnTo>
                  <a:lnTo>
                    <a:pt x="1532" y="2159"/>
                  </a:lnTo>
                  <a:lnTo>
                    <a:pt x="1499" y="2219"/>
                  </a:lnTo>
                  <a:lnTo>
                    <a:pt x="1464" y="2279"/>
                  </a:lnTo>
                  <a:lnTo>
                    <a:pt x="1431" y="2333"/>
                  </a:lnTo>
                  <a:lnTo>
                    <a:pt x="1398" y="2383"/>
                  </a:lnTo>
                  <a:lnTo>
                    <a:pt x="1365" y="2427"/>
                  </a:lnTo>
                  <a:lnTo>
                    <a:pt x="1320" y="2482"/>
                  </a:lnTo>
                  <a:lnTo>
                    <a:pt x="1269" y="2540"/>
                  </a:lnTo>
                  <a:lnTo>
                    <a:pt x="1211" y="2599"/>
                  </a:lnTo>
                  <a:lnTo>
                    <a:pt x="1166" y="2642"/>
                  </a:lnTo>
                  <a:lnTo>
                    <a:pt x="1119" y="2679"/>
                  </a:lnTo>
                  <a:lnTo>
                    <a:pt x="1071" y="2713"/>
                  </a:lnTo>
                  <a:lnTo>
                    <a:pt x="1024" y="2742"/>
                  </a:lnTo>
                  <a:lnTo>
                    <a:pt x="974" y="2768"/>
                  </a:lnTo>
                  <a:lnTo>
                    <a:pt x="919" y="2790"/>
                  </a:lnTo>
                  <a:lnTo>
                    <a:pt x="863" y="2811"/>
                  </a:lnTo>
                  <a:lnTo>
                    <a:pt x="801" y="2830"/>
                  </a:lnTo>
                  <a:lnTo>
                    <a:pt x="738" y="2845"/>
                  </a:lnTo>
                  <a:lnTo>
                    <a:pt x="672" y="2855"/>
                  </a:lnTo>
                  <a:lnTo>
                    <a:pt x="604" y="2862"/>
                  </a:lnTo>
                  <a:lnTo>
                    <a:pt x="535" y="2864"/>
                  </a:lnTo>
                  <a:lnTo>
                    <a:pt x="67" y="2864"/>
                  </a:lnTo>
                  <a:lnTo>
                    <a:pt x="49" y="2862"/>
                  </a:lnTo>
                  <a:lnTo>
                    <a:pt x="33" y="2856"/>
                  </a:lnTo>
                  <a:lnTo>
                    <a:pt x="19" y="2845"/>
                  </a:lnTo>
                  <a:lnTo>
                    <a:pt x="8" y="2831"/>
                  </a:lnTo>
                  <a:lnTo>
                    <a:pt x="2" y="2815"/>
                  </a:lnTo>
                  <a:lnTo>
                    <a:pt x="0" y="2797"/>
                  </a:lnTo>
                  <a:lnTo>
                    <a:pt x="0" y="2397"/>
                  </a:lnTo>
                  <a:lnTo>
                    <a:pt x="2" y="2379"/>
                  </a:lnTo>
                  <a:lnTo>
                    <a:pt x="8" y="2363"/>
                  </a:lnTo>
                  <a:lnTo>
                    <a:pt x="19" y="2350"/>
                  </a:lnTo>
                  <a:lnTo>
                    <a:pt x="33" y="2340"/>
                  </a:lnTo>
                  <a:lnTo>
                    <a:pt x="49" y="2333"/>
                  </a:lnTo>
                  <a:lnTo>
                    <a:pt x="67" y="2331"/>
                  </a:lnTo>
                  <a:lnTo>
                    <a:pt x="535" y="2331"/>
                  </a:lnTo>
                  <a:lnTo>
                    <a:pt x="583" y="2329"/>
                  </a:lnTo>
                  <a:lnTo>
                    <a:pt x="630" y="2323"/>
                  </a:lnTo>
                  <a:lnTo>
                    <a:pt x="674" y="2314"/>
                  </a:lnTo>
                  <a:lnTo>
                    <a:pt x="716" y="2300"/>
                  </a:lnTo>
                  <a:lnTo>
                    <a:pt x="755" y="2282"/>
                  </a:lnTo>
                  <a:lnTo>
                    <a:pt x="792" y="2260"/>
                  </a:lnTo>
                  <a:lnTo>
                    <a:pt x="827" y="2236"/>
                  </a:lnTo>
                  <a:lnTo>
                    <a:pt x="859" y="2206"/>
                  </a:lnTo>
                  <a:lnTo>
                    <a:pt x="899" y="2164"/>
                  </a:lnTo>
                  <a:lnTo>
                    <a:pt x="935" y="2121"/>
                  </a:lnTo>
                  <a:lnTo>
                    <a:pt x="966" y="2078"/>
                  </a:lnTo>
                  <a:lnTo>
                    <a:pt x="996" y="2031"/>
                  </a:lnTo>
                  <a:lnTo>
                    <a:pt x="1027" y="1977"/>
                  </a:lnTo>
                  <a:lnTo>
                    <a:pt x="1060" y="1917"/>
                  </a:lnTo>
                  <a:lnTo>
                    <a:pt x="1083" y="1871"/>
                  </a:lnTo>
                  <a:lnTo>
                    <a:pt x="1108" y="1820"/>
                  </a:lnTo>
                  <a:lnTo>
                    <a:pt x="1134" y="1763"/>
                  </a:lnTo>
                  <a:lnTo>
                    <a:pt x="1162" y="1701"/>
                  </a:lnTo>
                  <a:lnTo>
                    <a:pt x="1192" y="1633"/>
                  </a:lnTo>
                  <a:lnTo>
                    <a:pt x="1222" y="1561"/>
                  </a:lnTo>
                  <a:lnTo>
                    <a:pt x="1252" y="1495"/>
                  </a:lnTo>
                  <a:lnTo>
                    <a:pt x="1279" y="1434"/>
                  </a:lnTo>
                  <a:lnTo>
                    <a:pt x="1303" y="1380"/>
                  </a:lnTo>
                  <a:lnTo>
                    <a:pt x="1326" y="1330"/>
                  </a:lnTo>
                  <a:lnTo>
                    <a:pt x="1349" y="1281"/>
                  </a:lnTo>
                  <a:lnTo>
                    <a:pt x="1375" y="1228"/>
                  </a:lnTo>
                  <a:lnTo>
                    <a:pt x="1405" y="1171"/>
                  </a:lnTo>
                  <a:lnTo>
                    <a:pt x="1439" y="1111"/>
                  </a:lnTo>
                  <a:lnTo>
                    <a:pt x="1473" y="1051"/>
                  </a:lnTo>
                  <a:lnTo>
                    <a:pt x="1507" y="997"/>
                  </a:lnTo>
                  <a:lnTo>
                    <a:pt x="1540" y="947"/>
                  </a:lnTo>
                  <a:lnTo>
                    <a:pt x="1572" y="903"/>
                  </a:lnTo>
                  <a:lnTo>
                    <a:pt x="1617" y="847"/>
                  </a:lnTo>
                  <a:lnTo>
                    <a:pt x="1669" y="790"/>
                  </a:lnTo>
                  <a:lnTo>
                    <a:pt x="1726" y="731"/>
                  </a:lnTo>
                  <a:lnTo>
                    <a:pt x="1773" y="688"/>
                  </a:lnTo>
                  <a:lnTo>
                    <a:pt x="1819" y="650"/>
                  </a:lnTo>
                  <a:lnTo>
                    <a:pt x="1866" y="617"/>
                  </a:lnTo>
                  <a:lnTo>
                    <a:pt x="1915" y="588"/>
                  </a:lnTo>
                  <a:lnTo>
                    <a:pt x="1964" y="562"/>
                  </a:lnTo>
                  <a:lnTo>
                    <a:pt x="2018" y="540"/>
                  </a:lnTo>
                  <a:lnTo>
                    <a:pt x="2076" y="519"/>
                  </a:lnTo>
                  <a:lnTo>
                    <a:pt x="2136" y="500"/>
                  </a:lnTo>
                  <a:lnTo>
                    <a:pt x="2201" y="485"/>
                  </a:lnTo>
                  <a:lnTo>
                    <a:pt x="2266" y="475"/>
                  </a:lnTo>
                  <a:lnTo>
                    <a:pt x="2333" y="468"/>
                  </a:lnTo>
                  <a:lnTo>
                    <a:pt x="2404" y="466"/>
                  </a:lnTo>
                  <a:lnTo>
                    <a:pt x="2937" y="466"/>
                  </a:lnTo>
                  <a:lnTo>
                    <a:pt x="2937" y="66"/>
                  </a:lnTo>
                  <a:lnTo>
                    <a:pt x="2939" y="48"/>
                  </a:lnTo>
                  <a:lnTo>
                    <a:pt x="2946" y="32"/>
                  </a:lnTo>
                  <a:lnTo>
                    <a:pt x="2956" y="19"/>
                  </a:lnTo>
                  <a:lnTo>
                    <a:pt x="2970" y="9"/>
                  </a:lnTo>
                  <a:lnTo>
                    <a:pt x="2986" y="2"/>
                  </a:lnTo>
                  <a:lnTo>
                    <a:pt x="300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  <p:sp>
          <p:nvSpPr>
            <p:cNvPr id="45" name="Freeform 7"/>
            <p:cNvSpPr/>
            <p:nvPr/>
          </p:nvSpPr>
          <p:spPr>
            <a:xfrm rot="16200000">
              <a:off x="3769284" y="5992142"/>
              <a:ext cx="206925" cy="122513"/>
            </a:xfrm>
            <a:custGeom>
              <a:avLst/>
              <a:gdLst>
                <a:gd name="T0" fmla="*/ 67 w 1389"/>
                <a:gd name="T1" fmla="*/ 0 h 1037"/>
                <a:gd name="T2" fmla="*/ 535 w 1389"/>
                <a:gd name="T3" fmla="*/ 0 h 1037"/>
                <a:gd name="T4" fmla="*/ 613 w 1389"/>
                <a:gd name="T5" fmla="*/ 3 h 1037"/>
                <a:gd name="T6" fmla="*/ 690 w 1389"/>
                <a:gd name="T7" fmla="*/ 11 h 1037"/>
                <a:gd name="T8" fmla="*/ 765 w 1389"/>
                <a:gd name="T9" fmla="*/ 25 h 1037"/>
                <a:gd name="T10" fmla="*/ 838 w 1389"/>
                <a:gd name="T11" fmla="*/ 44 h 1037"/>
                <a:gd name="T12" fmla="*/ 908 w 1389"/>
                <a:gd name="T13" fmla="*/ 69 h 1037"/>
                <a:gd name="T14" fmla="*/ 976 w 1389"/>
                <a:gd name="T15" fmla="*/ 100 h 1037"/>
                <a:gd name="T16" fmla="*/ 1042 w 1389"/>
                <a:gd name="T17" fmla="*/ 136 h 1037"/>
                <a:gd name="T18" fmla="*/ 1105 w 1389"/>
                <a:gd name="T19" fmla="*/ 178 h 1037"/>
                <a:gd name="T20" fmla="*/ 1167 w 1389"/>
                <a:gd name="T21" fmla="*/ 224 h 1037"/>
                <a:gd name="T22" fmla="*/ 1226 w 1389"/>
                <a:gd name="T23" fmla="*/ 277 h 1037"/>
                <a:gd name="T24" fmla="*/ 1282 w 1389"/>
                <a:gd name="T25" fmla="*/ 335 h 1037"/>
                <a:gd name="T26" fmla="*/ 1337 w 1389"/>
                <a:gd name="T27" fmla="*/ 400 h 1037"/>
                <a:gd name="T28" fmla="*/ 1389 w 1389"/>
                <a:gd name="T29" fmla="*/ 469 h 1037"/>
                <a:gd name="T30" fmla="*/ 1353 w 1389"/>
                <a:gd name="T31" fmla="*/ 526 h 1037"/>
                <a:gd name="T32" fmla="*/ 1315 w 1389"/>
                <a:gd name="T33" fmla="*/ 593 h 1037"/>
                <a:gd name="T34" fmla="*/ 1276 w 1389"/>
                <a:gd name="T35" fmla="*/ 667 h 1037"/>
                <a:gd name="T36" fmla="*/ 1235 w 1389"/>
                <a:gd name="T37" fmla="*/ 747 h 1037"/>
                <a:gd name="T38" fmla="*/ 1193 w 1389"/>
                <a:gd name="T39" fmla="*/ 837 h 1037"/>
                <a:gd name="T40" fmla="*/ 1149 w 1389"/>
                <a:gd name="T41" fmla="*/ 933 h 1037"/>
                <a:gd name="T42" fmla="*/ 1104 w 1389"/>
                <a:gd name="T43" fmla="*/ 1037 h 1037"/>
                <a:gd name="T44" fmla="*/ 1082 w 1389"/>
                <a:gd name="T45" fmla="*/ 992 h 1037"/>
                <a:gd name="T46" fmla="*/ 1061 w 1389"/>
                <a:gd name="T47" fmla="*/ 952 h 1037"/>
                <a:gd name="T48" fmla="*/ 1043 w 1389"/>
                <a:gd name="T49" fmla="*/ 917 h 1037"/>
                <a:gd name="T50" fmla="*/ 1026 w 1389"/>
                <a:gd name="T51" fmla="*/ 885 h 1037"/>
                <a:gd name="T52" fmla="*/ 1003 w 1389"/>
                <a:gd name="T53" fmla="*/ 846 h 1037"/>
                <a:gd name="T54" fmla="*/ 975 w 1389"/>
                <a:gd name="T55" fmla="*/ 802 h 1037"/>
                <a:gd name="T56" fmla="*/ 942 w 1389"/>
                <a:gd name="T57" fmla="*/ 754 h 1037"/>
                <a:gd name="T58" fmla="*/ 907 w 1389"/>
                <a:gd name="T59" fmla="*/ 708 h 1037"/>
                <a:gd name="T60" fmla="*/ 872 w 1389"/>
                <a:gd name="T61" fmla="*/ 668 h 1037"/>
                <a:gd name="T62" fmla="*/ 835 w 1389"/>
                <a:gd name="T63" fmla="*/ 636 h 1037"/>
                <a:gd name="T64" fmla="*/ 798 w 1389"/>
                <a:gd name="T65" fmla="*/ 609 h 1037"/>
                <a:gd name="T66" fmla="*/ 754 w 1389"/>
                <a:gd name="T67" fmla="*/ 584 h 1037"/>
                <a:gd name="T68" fmla="*/ 704 w 1389"/>
                <a:gd name="T69" fmla="*/ 563 h 1037"/>
                <a:gd name="T70" fmla="*/ 664 w 1389"/>
                <a:gd name="T71" fmla="*/ 550 h 1037"/>
                <a:gd name="T72" fmla="*/ 623 w 1389"/>
                <a:gd name="T73" fmla="*/ 540 h 1037"/>
                <a:gd name="T74" fmla="*/ 579 w 1389"/>
                <a:gd name="T75" fmla="*/ 534 h 1037"/>
                <a:gd name="T76" fmla="*/ 535 w 1389"/>
                <a:gd name="T77" fmla="*/ 533 h 1037"/>
                <a:gd name="T78" fmla="*/ 67 w 1389"/>
                <a:gd name="T79" fmla="*/ 533 h 1037"/>
                <a:gd name="T80" fmla="*/ 49 w 1389"/>
                <a:gd name="T81" fmla="*/ 531 h 1037"/>
                <a:gd name="T82" fmla="*/ 33 w 1389"/>
                <a:gd name="T83" fmla="*/ 524 h 1037"/>
                <a:gd name="T84" fmla="*/ 19 w 1389"/>
                <a:gd name="T85" fmla="*/ 514 h 1037"/>
                <a:gd name="T86" fmla="*/ 8 w 1389"/>
                <a:gd name="T87" fmla="*/ 500 h 1037"/>
                <a:gd name="T88" fmla="*/ 2 w 1389"/>
                <a:gd name="T89" fmla="*/ 485 h 1037"/>
                <a:gd name="T90" fmla="*/ 0 w 1389"/>
                <a:gd name="T91" fmla="*/ 466 h 1037"/>
                <a:gd name="T92" fmla="*/ 0 w 1389"/>
                <a:gd name="T93" fmla="*/ 67 h 1037"/>
                <a:gd name="T94" fmla="*/ 2 w 1389"/>
                <a:gd name="T95" fmla="*/ 49 h 1037"/>
                <a:gd name="T96" fmla="*/ 8 w 1389"/>
                <a:gd name="T97" fmla="*/ 33 h 1037"/>
                <a:gd name="T98" fmla="*/ 19 w 1389"/>
                <a:gd name="T99" fmla="*/ 19 h 1037"/>
                <a:gd name="T100" fmla="*/ 33 w 1389"/>
                <a:gd name="T101" fmla="*/ 9 h 1037"/>
                <a:gd name="T102" fmla="*/ 49 w 1389"/>
                <a:gd name="T103" fmla="*/ 2 h 1037"/>
                <a:gd name="T104" fmla="*/ 67 w 1389"/>
                <a:gd name="T105" fmla="*/ 0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89" h="1037">
                  <a:moveTo>
                    <a:pt x="67" y="0"/>
                  </a:moveTo>
                  <a:lnTo>
                    <a:pt x="535" y="0"/>
                  </a:lnTo>
                  <a:lnTo>
                    <a:pt x="613" y="3"/>
                  </a:lnTo>
                  <a:lnTo>
                    <a:pt x="690" y="11"/>
                  </a:lnTo>
                  <a:lnTo>
                    <a:pt x="765" y="25"/>
                  </a:lnTo>
                  <a:lnTo>
                    <a:pt x="838" y="44"/>
                  </a:lnTo>
                  <a:lnTo>
                    <a:pt x="908" y="69"/>
                  </a:lnTo>
                  <a:lnTo>
                    <a:pt x="976" y="100"/>
                  </a:lnTo>
                  <a:lnTo>
                    <a:pt x="1042" y="136"/>
                  </a:lnTo>
                  <a:lnTo>
                    <a:pt x="1105" y="178"/>
                  </a:lnTo>
                  <a:lnTo>
                    <a:pt x="1167" y="224"/>
                  </a:lnTo>
                  <a:lnTo>
                    <a:pt x="1226" y="277"/>
                  </a:lnTo>
                  <a:lnTo>
                    <a:pt x="1282" y="335"/>
                  </a:lnTo>
                  <a:lnTo>
                    <a:pt x="1337" y="400"/>
                  </a:lnTo>
                  <a:lnTo>
                    <a:pt x="1389" y="469"/>
                  </a:lnTo>
                  <a:lnTo>
                    <a:pt x="1353" y="526"/>
                  </a:lnTo>
                  <a:lnTo>
                    <a:pt x="1315" y="593"/>
                  </a:lnTo>
                  <a:lnTo>
                    <a:pt x="1276" y="667"/>
                  </a:lnTo>
                  <a:lnTo>
                    <a:pt x="1235" y="747"/>
                  </a:lnTo>
                  <a:lnTo>
                    <a:pt x="1193" y="837"/>
                  </a:lnTo>
                  <a:lnTo>
                    <a:pt x="1149" y="933"/>
                  </a:lnTo>
                  <a:lnTo>
                    <a:pt x="1104" y="1037"/>
                  </a:lnTo>
                  <a:lnTo>
                    <a:pt x="1082" y="992"/>
                  </a:lnTo>
                  <a:lnTo>
                    <a:pt x="1061" y="952"/>
                  </a:lnTo>
                  <a:lnTo>
                    <a:pt x="1043" y="917"/>
                  </a:lnTo>
                  <a:lnTo>
                    <a:pt x="1026" y="885"/>
                  </a:lnTo>
                  <a:lnTo>
                    <a:pt x="1003" y="846"/>
                  </a:lnTo>
                  <a:lnTo>
                    <a:pt x="975" y="802"/>
                  </a:lnTo>
                  <a:lnTo>
                    <a:pt x="942" y="754"/>
                  </a:lnTo>
                  <a:lnTo>
                    <a:pt x="907" y="708"/>
                  </a:lnTo>
                  <a:lnTo>
                    <a:pt x="872" y="668"/>
                  </a:lnTo>
                  <a:lnTo>
                    <a:pt x="835" y="636"/>
                  </a:lnTo>
                  <a:lnTo>
                    <a:pt x="798" y="609"/>
                  </a:lnTo>
                  <a:lnTo>
                    <a:pt x="754" y="584"/>
                  </a:lnTo>
                  <a:lnTo>
                    <a:pt x="704" y="563"/>
                  </a:lnTo>
                  <a:lnTo>
                    <a:pt x="664" y="550"/>
                  </a:lnTo>
                  <a:lnTo>
                    <a:pt x="623" y="540"/>
                  </a:lnTo>
                  <a:lnTo>
                    <a:pt x="579" y="534"/>
                  </a:lnTo>
                  <a:lnTo>
                    <a:pt x="535" y="533"/>
                  </a:lnTo>
                  <a:lnTo>
                    <a:pt x="67" y="533"/>
                  </a:lnTo>
                  <a:lnTo>
                    <a:pt x="49" y="531"/>
                  </a:lnTo>
                  <a:lnTo>
                    <a:pt x="33" y="524"/>
                  </a:lnTo>
                  <a:lnTo>
                    <a:pt x="19" y="514"/>
                  </a:lnTo>
                  <a:lnTo>
                    <a:pt x="8" y="500"/>
                  </a:lnTo>
                  <a:lnTo>
                    <a:pt x="2" y="485"/>
                  </a:lnTo>
                  <a:lnTo>
                    <a:pt x="0" y="466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3" y="9"/>
                  </a:lnTo>
                  <a:lnTo>
                    <a:pt x="49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  <p:sp>
          <p:nvSpPr>
            <p:cNvPr id="46" name="Freeform 8"/>
            <p:cNvSpPr/>
            <p:nvPr/>
          </p:nvSpPr>
          <p:spPr>
            <a:xfrm rot="16200000">
              <a:off x="3898150" y="5673464"/>
              <a:ext cx="326190" cy="177856"/>
            </a:xfrm>
            <a:custGeom>
              <a:avLst/>
              <a:gdLst>
                <a:gd name="T0" fmla="*/ 306 w 2188"/>
                <a:gd name="T1" fmla="*/ 45 h 1503"/>
                <a:gd name="T2" fmla="*/ 344 w 2188"/>
                <a:gd name="T3" fmla="*/ 120 h 1503"/>
                <a:gd name="T4" fmla="*/ 384 w 2188"/>
                <a:gd name="T5" fmla="*/ 191 h 1503"/>
                <a:gd name="T6" fmla="*/ 445 w 2188"/>
                <a:gd name="T7" fmla="*/ 283 h 1503"/>
                <a:gd name="T8" fmla="*/ 517 w 2188"/>
                <a:gd name="T9" fmla="*/ 369 h 1503"/>
                <a:gd name="T10" fmla="*/ 590 w 2188"/>
                <a:gd name="T11" fmla="*/ 428 h 1503"/>
                <a:gd name="T12" fmla="*/ 683 w 2188"/>
                <a:gd name="T13" fmla="*/ 474 h 1503"/>
                <a:gd name="T14" fmla="*/ 765 w 2188"/>
                <a:gd name="T15" fmla="*/ 497 h 1503"/>
                <a:gd name="T16" fmla="*/ 854 w 2188"/>
                <a:gd name="T17" fmla="*/ 504 h 1503"/>
                <a:gd name="T18" fmla="*/ 1387 w 2188"/>
                <a:gd name="T19" fmla="*/ 104 h 1503"/>
                <a:gd name="T20" fmla="*/ 1396 w 2188"/>
                <a:gd name="T21" fmla="*/ 70 h 1503"/>
                <a:gd name="T22" fmla="*/ 1420 w 2188"/>
                <a:gd name="T23" fmla="*/ 46 h 1503"/>
                <a:gd name="T24" fmla="*/ 1454 w 2188"/>
                <a:gd name="T25" fmla="*/ 38 h 1503"/>
                <a:gd name="T26" fmla="*/ 1488 w 2188"/>
                <a:gd name="T27" fmla="*/ 47 h 1503"/>
                <a:gd name="T28" fmla="*/ 2170 w 2188"/>
                <a:gd name="T29" fmla="*/ 722 h 1503"/>
                <a:gd name="T30" fmla="*/ 2187 w 2188"/>
                <a:gd name="T31" fmla="*/ 752 h 1503"/>
                <a:gd name="T32" fmla="*/ 2187 w 2188"/>
                <a:gd name="T33" fmla="*/ 789 h 1503"/>
                <a:gd name="T34" fmla="*/ 2170 w 2188"/>
                <a:gd name="T35" fmla="*/ 818 h 1503"/>
                <a:gd name="T36" fmla="*/ 1489 w 2188"/>
                <a:gd name="T37" fmla="*/ 1494 h 1503"/>
                <a:gd name="T38" fmla="*/ 1454 w 2188"/>
                <a:gd name="T39" fmla="*/ 1503 h 1503"/>
                <a:gd name="T40" fmla="*/ 1421 w 2188"/>
                <a:gd name="T41" fmla="*/ 1494 h 1503"/>
                <a:gd name="T42" fmla="*/ 1396 w 2188"/>
                <a:gd name="T43" fmla="*/ 1469 h 1503"/>
                <a:gd name="T44" fmla="*/ 1387 w 2188"/>
                <a:gd name="T45" fmla="*/ 1437 h 1503"/>
                <a:gd name="T46" fmla="*/ 1352 w 2188"/>
                <a:gd name="T47" fmla="*/ 1037 h 1503"/>
                <a:gd name="T48" fmla="*/ 1263 w 2188"/>
                <a:gd name="T49" fmla="*/ 1037 h 1503"/>
                <a:gd name="T50" fmla="*/ 1158 w 2188"/>
                <a:gd name="T51" fmla="*/ 1038 h 1503"/>
                <a:gd name="T52" fmla="*/ 1074 w 2188"/>
                <a:gd name="T53" fmla="*/ 1039 h 1503"/>
                <a:gd name="T54" fmla="*/ 998 w 2188"/>
                <a:gd name="T55" fmla="*/ 1040 h 1503"/>
                <a:gd name="T56" fmla="*/ 889 w 2188"/>
                <a:gd name="T57" fmla="*/ 1038 h 1503"/>
                <a:gd name="T58" fmla="*/ 805 w 2188"/>
                <a:gd name="T59" fmla="*/ 1033 h 1503"/>
                <a:gd name="T60" fmla="*/ 741 w 2188"/>
                <a:gd name="T61" fmla="*/ 1028 h 1503"/>
                <a:gd name="T62" fmla="*/ 657 w 2188"/>
                <a:gd name="T63" fmla="*/ 1014 h 1503"/>
                <a:gd name="T64" fmla="*/ 557 w 2188"/>
                <a:gd name="T65" fmla="*/ 995 h 1503"/>
                <a:gd name="T66" fmla="*/ 476 w 2188"/>
                <a:gd name="T67" fmla="*/ 967 h 1503"/>
                <a:gd name="T68" fmla="*/ 399 w 2188"/>
                <a:gd name="T69" fmla="*/ 930 h 1503"/>
                <a:gd name="T70" fmla="*/ 310 w 2188"/>
                <a:gd name="T71" fmla="*/ 883 h 1503"/>
                <a:gd name="T72" fmla="*/ 232 w 2188"/>
                <a:gd name="T73" fmla="*/ 824 h 1503"/>
                <a:gd name="T74" fmla="*/ 157 w 2188"/>
                <a:gd name="T75" fmla="*/ 754 h 1503"/>
                <a:gd name="T76" fmla="*/ 77 w 2188"/>
                <a:gd name="T77" fmla="*/ 669 h 1503"/>
                <a:gd name="T78" fmla="*/ 0 w 2188"/>
                <a:gd name="T79" fmla="*/ 568 h 1503"/>
                <a:gd name="T80" fmla="*/ 74 w 2188"/>
                <a:gd name="T81" fmla="*/ 444 h 1503"/>
                <a:gd name="T82" fmla="*/ 153 w 2188"/>
                <a:gd name="T83" fmla="*/ 289 h 1503"/>
                <a:gd name="T84" fmla="*/ 239 w 2188"/>
                <a:gd name="T85" fmla="*/ 104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8" h="1503">
                  <a:moveTo>
                    <a:pt x="284" y="0"/>
                  </a:moveTo>
                  <a:lnTo>
                    <a:pt x="306" y="45"/>
                  </a:lnTo>
                  <a:lnTo>
                    <a:pt x="326" y="85"/>
                  </a:lnTo>
                  <a:lnTo>
                    <a:pt x="344" y="120"/>
                  </a:lnTo>
                  <a:lnTo>
                    <a:pt x="361" y="152"/>
                  </a:lnTo>
                  <a:lnTo>
                    <a:pt x="384" y="191"/>
                  </a:lnTo>
                  <a:lnTo>
                    <a:pt x="412" y="235"/>
                  </a:lnTo>
                  <a:lnTo>
                    <a:pt x="445" y="283"/>
                  </a:lnTo>
                  <a:lnTo>
                    <a:pt x="481" y="329"/>
                  </a:lnTo>
                  <a:lnTo>
                    <a:pt x="517" y="369"/>
                  </a:lnTo>
                  <a:lnTo>
                    <a:pt x="552" y="401"/>
                  </a:lnTo>
                  <a:lnTo>
                    <a:pt x="590" y="428"/>
                  </a:lnTo>
                  <a:lnTo>
                    <a:pt x="634" y="453"/>
                  </a:lnTo>
                  <a:lnTo>
                    <a:pt x="683" y="474"/>
                  </a:lnTo>
                  <a:lnTo>
                    <a:pt x="723" y="487"/>
                  </a:lnTo>
                  <a:lnTo>
                    <a:pt x="765" y="497"/>
                  </a:lnTo>
                  <a:lnTo>
                    <a:pt x="808" y="502"/>
                  </a:lnTo>
                  <a:lnTo>
                    <a:pt x="854" y="504"/>
                  </a:lnTo>
                  <a:lnTo>
                    <a:pt x="1387" y="504"/>
                  </a:lnTo>
                  <a:lnTo>
                    <a:pt x="1387" y="104"/>
                  </a:lnTo>
                  <a:lnTo>
                    <a:pt x="1389" y="86"/>
                  </a:lnTo>
                  <a:lnTo>
                    <a:pt x="1396" y="70"/>
                  </a:lnTo>
                  <a:lnTo>
                    <a:pt x="1406" y="56"/>
                  </a:lnTo>
                  <a:lnTo>
                    <a:pt x="1420" y="46"/>
                  </a:lnTo>
                  <a:lnTo>
                    <a:pt x="1436" y="39"/>
                  </a:lnTo>
                  <a:lnTo>
                    <a:pt x="1454" y="38"/>
                  </a:lnTo>
                  <a:lnTo>
                    <a:pt x="1471" y="41"/>
                  </a:lnTo>
                  <a:lnTo>
                    <a:pt x="1488" y="47"/>
                  </a:lnTo>
                  <a:lnTo>
                    <a:pt x="1504" y="59"/>
                  </a:lnTo>
                  <a:lnTo>
                    <a:pt x="2170" y="722"/>
                  </a:lnTo>
                  <a:lnTo>
                    <a:pt x="2180" y="736"/>
                  </a:lnTo>
                  <a:lnTo>
                    <a:pt x="2187" y="752"/>
                  </a:lnTo>
                  <a:lnTo>
                    <a:pt x="2188" y="771"/>
                  </a:lnTo>
                  <a:lnTo>
                    <a:pt x="2187" y="789"/>
                  </a:lnTo>
                  <a:lnTo>
                    <a:pt x="2180" y="805"/>
                  </a:lnTo>
                  <a:lnTo>
                    <a:pt x="2170" y="818"/>
                  </a:lnTo>
                  <a:lnTo>
                    <a:pt x="1503" y="1484"/>
                  </a:lnTo>
                  <a:lnTo>
                    <a:pt x="1489" y="1494"/>
                  </a:lnTo>
                  <a:lnTo>
                    <a:pt x="1472" y="1501"/>
                  </a:lnTo>
                  <a:lnTo>
                    <a:pt x="1454" y="1503"/>
                  </a:lnTo>
                  <a:lnTo>
                    <a:pt x="1437" y="1501"/>
                  </a:lnTo>
                  <a:lnTo>
                    <a:pt x="1421" y="1494"/>
                  </a:lnTo>
                  <a:lnTo>
                    <a:pt x="1408" y="1483"/>
                  </a:lnTo>
                  <a:lnTo>
                    <a:pt x="1396" y="1469"/>
                  </a:lnTo>
                  <a:lnTo>
                    <a:pt x="1389" y="1453"/>
                  </a:lnTo>
                  <a:lnTo>
                    <a:pt x="1387" y="1437"/>
                  </a:lnTo>
                  <a:lnTo>
                    <a:pt x="1387" y="1037"/>
                  </a:lnTo>
                  <a:lnTo>
                    <a:pt x="1352" y="1037"/>
                  </a:lnTo>
                  <a:lnTo>
                    <a:pt x="1310" y="1037"/>
                  </a:lnTo>
                  <a:lnTo>
                    <a:pt x="1263" y="1037"/>
                  </a:lnTo>
                  <a:lnTo>
                    <a:pt x="1210" y="1038"/>
                  </a:lnTo>
                  <a:lnTo>
                    <a:pt x="1158" y="1038"/>
                  </a:lnTo>
                  <a:lnTo>
                    <a:pt x="1112" y="1039"/>
                  </a:lnTo>
                  <a:lnTo>
                    <a:pt x="1074" y="1039"/>
                  </a:lnTo>
                  <a:lnTo>
                    <a:pt x="1041" y="1040"/>
                  </a:lnTo>
                  <a:lnTo>
                    <a:pt x="998" y="1040"/>
                  </a:lnTo>
                  <a:lnTo>
                    <a:pt x="948" y="1039"/>
                  </a:lnTo>
                  <a:lnTo>
                    <a:pt x="889" y="1038"/>
                  </a:lnTo>
                  <a:lnTo>
                    <a:pt x="845" y="1036"/>
                  </a:lnTo>
                  <a:lnTo>
                    <a:pt x="805" y="1033"/>
                  </a:lnTo>
                  <a:lnTo>
                    <a:pt x="771" y="1031"/>
                  </a:lnTo>
                  <a:lnTo>
                    <a:pt x="741" y="1028"/>
                  </a:lnTo>
                  <a:lnTo>
                    <a:pt x="702" y="1022"/>
                  </a:lnTo>
                  <a:lnTo>
                    <a:pt x="657" y="1014"/>
                  </a:lnTo>
                  <a:lnTo>
                    <a:pt x="607" y="1005"/>
                  </a:lnTo>
                  <a:lnTo>
                    <a:pt x="557" y="995"/>
                  </a:lnTo>
                  <a:lnTo>
                    <a:pt x="513" y="981"/>
                  </a:lnTo>
                  <a:lnTo>
                    <a:pt x="476" y="967"/>
                  </a:lnTo>
                  <a:lnTo>
                    <a:pt x="439" y="950"/>
                  </a:lnTo>
                  <a:lnTo>
                    <a:pt x="399" y="930"/>
                  </a:lnTo>
                  <a:lnTo>
                    <a:pt x="354" y="908"/>
                  </a:lnTo>
                  <a:lnTo>
                    <a:pt x="310" y="883"/>
                  </a:lnTo>
                  <a:lnTo>
                    <a:pt x="269" y="855"/>
                  </a:lnTo>
                  <a:lnTo>
                    <a:pt x="232" y="824"/>
                  </a:lnTo>
                  <a:lnTo>
                    <a:pt x="194" y="791"/>
                  </a:lnTo>
                  <a:lnTo>
                    <a:pt x="157" y="754"/>
                  </a:lnTo>
                  <a:lnTo>
                    <a:pt x="117" y="713"/>
                  </a:lnTo>
                  <a:lnTo>
                    <a:pt x="77" y="669"/>
                  </a:lnTo>
                  <a:lnTo>
                    <a:pt x="38" y="620"/>
                  </a:lnTo>
                  <a:lnTo>
                    <a:pt x="0" y="568"/>
                  </a:lnTo>
                  <a:lnTo>
                    <a:pt x="37" y="509"/>
                  </a:lnTo>
                  <a:lnTo>
                    <a:pt x="74" y="444"/>
                  </a:lnTo>
                  <a:lnTo>
                    <a:pt x="113" y="369"/>
                  </a:lnTo>
                  <a:lnTo>
                    <a:pt x="153" y="289"/>
                  </a:lnTo>
                  <a:lnTo>
                    <a:pt x="195" y="199"/>
                  </a:lnTo>
                  <a:lnTo>
                    <a:pt x="239" y="104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569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>
                <a:effectLst/>
              </a:defRPr>
            </a:pPr>
            <a:r>
              <a:rPr lang="en-US" sz="3600" b="1" dirty="0" smtClean="0"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o-RO" sz="3600" b="1" dirty="0">
              <a:solidFill>
                <a:schemeClr val="accent4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103143" y="38738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cap="all" dirty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Участники </a:t>
            </a:r>
            <a:r>
              <a:rPr lang="ru-RU" cap="all" dirty="0" smtClean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процесса </a:t>
            </a:r>
            <a:r>
              <a:rPr lang="ru-RU" cap="all" dirty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прогнозирования</a:t>
            </a:r>
            <a:endParaRPr lang="ru-RU" sz="3600" b="1" i="0" u="none" strike="noStrike" cap="all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12652" y="1678265"/>
            <a:ext cx="4226943" cy="422694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03815" y="1681422"/>
            <a:ext cx="4100933" cy="4000587"/>
            <a:chOff x="4039000" y="1655270"/>
            <a:chExt cx="4100933" cy="4000587"/>
          </a:xfrm>
          <a:effectLst/>
        </p:grpSpPr>
        <p:cxnSp>
          <p:nvCxnSpPr>
            <p:cNvPr id="57" name="Straight Connector 56"/>
            <p:cNvCxnSpPr/>
            <p:nvPr/>
          </p:nvCxnSpPr>
          <p:spPr>
            <a:xfrm>
              <a:off x="5761490" y="4499156"/>
              <a:ext cx="0" cy="115670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039000" y="3774924"/>
              <a:ext cx="1250277" cy="158062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4135074" y="2720481"/>
              <a:ext cx="1096881" cy="572343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7" idx="3"/>
            </p:cNvCxnSpPr>
            <p:nvPr/>
          </p:nvCxnSpPr>
          <p:spPr>
            <a:xfrm flipH="1">
              <a:off x="6277671" y="1937168"/>
              <a:ext cx="791171" cy="1366552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6388352" y="3953840"/>
              <a:ext cx="1751581" cy="431023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400678" y="1655270"/>
              <a:ext cx="261563" cy="113958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4211499" y="4384863"/>
              <a:ext cx="1133320" cy="895156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557041" y="2871102"/>
              <a:ext cx="1389470" cy="61704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 flipV="1">
              <a:off x="6413972" y="4430311"/>
              <a:ext cx="837805" cy="101746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4537330" y="2713264"/>
            <a:ext cx="2173856" cy="217385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51108" y="4883643"/>
            <a:ext cx="1035170" cy="103517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14874" y="3484029"/>
            <a:ext cx="1137862" cy="11378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40458" y="2074589"/>
            <a:ext cx="1099917" cy="10783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84433" y="5329215"/>
            <a:ext cx="1058053" cy="11081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870329" y="3158594"/>
            <a:ext cx="1362809" cy="1228750"/>
            <a:chOff x="8235915" y="2005892"/>
            <a:chExt cx="919164" cy="871538"/>
          </a:xfrm>
          <a:solidFill>
            <a:schemeClr val="bg1"/>
          </a:solidFill>
          <a:effectLst/>
        </p:grpSpPr>
        <p:sp>
          <p:nvSpPr>
            <p:cNvPr id="45" name="Freeform 44"/>
            <p:cNvSpPr/>
            <p:nvPr/>
          </p:nvSpPr>
          <p:spPr>
            <a:xfrm>
              <a:off x="8235917" y="2005892"/>
              <a:ext cx="620712" cy="434975"/>
            </a:xfrm>
            <a:custGeom>
              <a:avLst/>
              <a:gdLst>
                <a:gd name="T0" fmla="*/ 198 w 391"/>
                <a:gd name="T1" fmla="*/ 0 h 274"/>
                <a:gd name="T2" fmla="*/ 391 w 391"/>
                <a:gd name="T3" fmla="*/ 0 h 274"/>
                <a:gd name="T4" fmla="*/ 334 w 391"/>
                <a:gd name="T5" fmla="*/ 161 h 274"/>
                <a:gd name="T6" fmla="*/ 299 w 391"/>
                <a:gd name="T7" fmla="*/ 121 h 274"/>
                <a:gd name="T8" fmla="*/ 0 w 391"/>
                <a:gd name="T9" fmla="*/ 274 h 274"/>
                <a:gd name="T10" fmla="*/ 240 w 391"/>
                <a:gd name="T11" fmla="*/ 43 h 274"/>
                <a:gd name="T12" fmla="*/ 198 w 391"/>
                <a:gd name="T1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1" h="274">
                  <a:moveTo>
                    <a:pt x="198" y="0"/>
                  </a:moveTo>
                  <a:lnTo>
                    <a:pt x="391" y="0"/>
                  </a:lnTo>
                  <a:lnTo>
                    <a:pt x="334" y="161"/>
                  </a:lnTo>
                  <a:lnTo>
                    <a:pt x="299" y="121"/>
                  </a:lnTo>
                  <a:lnTo>
                    <a:pt x="0" y="274"/>
                  </a:lnTo>
                  <a:lnTo>
                    <a:pt x="240" y="43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35915" y="2563104"/>
              <a:ext cx="258762" cy="314324"/>
            </a:xfrm>
            <a:custGeom>
              <a:avLst/>
              <a:gdLst>
                <a:gd name="T0" fmla="*/ 16 w 163"/>
                <a:gd name="T1" fmla="*/ 0 h 198"/>
                <a:gd name="T2" fmla="*/ 147 w 163"/>
                <a:gd name="T3" fmla="*/ 0 h 198"/>
                <a:gd name="T4" fmla="*/ 152 w 163"/>
                <a:gd name="T5" fmla="*/ 1 h 198"/>
                <a:gd name="T6" fmla="*/ 157 w 163"/>
                <a:gd name="T7" fmla="*/ 2 h 198"/>
                <a:gd name="T8" fmla="*/ 160 w 163"/>
                <a:gd name="T9" fmla="*/ 7 h 198"/>
                <a:gd name="T10" fmla="*/ 163 w 163"/>
                <a:gd name="T11" fmla="*/ 11 h 198"/>
                <a:gd name="T12" fmla="*/ 163 w 163"/>
                <a:gd name="T13" fmla="*/ 15 h 198"/>
                <a:gd name="T14" fmla="*/ 163 w 163"/>
                <a:gd name="T15" fmla="*/ 182 h 198"/>
                <a:gd name="T16" fmla="*/ 163 w 163"/>
                <a:gd name="T17" fmla="*/ 186 h 198"/>
                <a:gd name="T18" fmla="*/ 160 w 163"/>
                <a:gd name="T19" fmla="*/ 191 h 198"/>
                <a:gd name="T20" fmla="*/ 157 w 163"/>
                <a:gd name="T21" fmla="*/ 195 h 198"/>
                <a:gd name="T22" fmla="*/ 152 w 163"/>
                <a:gd name="T23" fmla="*/ 196 h 198"/>
                <a:gd name="T24" fmla="*/ 147 w 163"/>
                <a:gd name="T25" fmla="*/ 198 h 198"/>
                <a:gd name="T26" fmla="*/ 16 w 163"/>
                <a:gd name="T27" fmla="*/ 198 h 198"/>
                <a:gd name="T28" fmla="*/ 12 w 163"/>
                <a:gd name="T29" fmla="*/ 196 h 198"/>
                <a:gd name="T30" fmla="*/ 7 w 163"/>
                <a:gd name="T31" fmla="*/ 195 h 198"/>
                <a:gd name="T32" fmla="*/ 3 w 163"/>
                <a:gd name="T33" fmla="*/ 191 h 198"/>
                <a:gd name="T34" fmla="*/ 2 w 163"/>
                <a:gd name="T35" fmla="*/ 186 h 198"/>
                <a:gd name="T36" fmla="*/ 0 w 163"/>
                <a:gd name="T37" fmla="*/ 182 h 198"/>
                <a:gd name="T38" fmla="*/ 0 w 163"/>
                <a:gd name="T39" fmla="*/ 15 h 198"/>
                <a:gd name="T40" fmla="*/ 2 w 163"/>
                <a:gd name="T41" fmla="*/ 11 h 198"/>
                <a:gd name="T42" fmla="*/ 3 w 163"/>
                <a:gd name="T43" fmla="*/ 7 h 198"/>
                <a:gd name="T44" fmla="*/ 7 w 163"/>
                <a:gd name="T45" fmla="*/ 2 h 198"/>
                <a:gd name="T46" fmla="*/ 12 w 163"/>
                <a:gd name="T47" fmla="*/ 1 h 198"/>
                <a:gd name="T48" fmla="*/ 16 w 163"/>
                <a:gd name="T4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198">
                  <a:moveTo>
                    <a:pt x="16" y="0"/>
                  </a:moveTo>
                  <a:lnTo>
                    <a:pt x="147" y="0"/>
                  </a:lnTo>
                  <a:lnTo>
                    <a:pt x="152" y="1"/>
                  </a:lnTo>
                  <a:lnTo>
                    <a:pt x="157" y="2"/>
                  </a:lnTo>
                  <a:lnTo>
                    <a:pt x="160" y="7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0" y="191"/>
                  </a:lnTo>
                  <a:lnTo>
                    <a:pt x="157" y="195"/>
                  </a:lnTo>
                  <a:lnTo>
                    <a:pt x="152" y="196"/>
                  </a:lnTo>
                  <a:lnTo>
                    <a:pt x="147" y="198"/>
                  </a:lnTo>
                  <a:lnTo>
                    <a:pt x="16" y="198"/>
                  </a:lnTo>
                  <a:lnTo>
                    <a:pt x="12" y="196"/>
                  </a:lnTo>
                  <a:lnTo>
                    <a:pt x="7" y="195"/>
                  </a:lnTo>
                  <a:lnTo>
                    <a:pt x="3" y="191"/>
                  </a:lnTo>
                  <a:lnTo>
                    <a:pt x="2" y="186"/>
                  </a:lnTo>
                  <a:lnTo>
                    <a:pt x="0" y="182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3" y="7"/>
                  </a:lnTo>
                  <a:lnTo>
                    <a:pt x="7" y="2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8564527" y="2393242"/>
              <a:ext cx="260350" cy="484188"/>
            </a:xfrm>
            <a:custGeom>
              <a:avLst/>
              <a:gdLst>
                <a:gd name="T0" fmla="*/ 17 w 164"/>
                <a:gd name="T1" fmla="*/ 0 h 305"/>
                <a:gd name="T2" fmla="*/ 148 w 164"/>
                <a:gd name="T3" fmla="*/ 0 h 305"/>
                <a:gd name="T4" fmla="*/ 152 w 164"/>
                <a:gd name="T5" fmla="*/ 2 h 305"/>
                <a:gd name="T6" fmla="*/ 157 w 164"/>
                <a:gd name="T7" fmla="*/ 3 h 305"/>
                <a:gd name="T8" fmla="*/ 161 w 164"/>
                <a:gd name="T9" fmla="*/ 7 h 305"/>
                <a:gd name="T10" fmla="*/ 162 w 164"/>
                <a:gd name="T11" fmla="*/ 12 h 305"/>
                <a:gd name="T12" fmla="*/ 164 w 164"/>
                <a:gd name="T13" fmla="*/ 16 h 305"/>
                <a:gd name="T14" fmla="*/ 164 w 164"/>
                <a:gd name="T15" fmla="*/ 289 h 305"/>
                <a:gd name="T16" fmla="*/ 162 w 164"/>
                <a:gd name="T17" fmla="*/ 293 h 305"/>
                <a:gd name="T18" fmla="*/ 161 w 164"/>
                <a:gd name="T19" fmla="*/ 298 h 305"/>
                <a:gd name="T20" fmla="*/ 157 w 164"/>
                <a:gd name="T21" fmla="*/ 302 h 305"/>
                <a:gd name="T22" fmla="*/ 152 w 164"/>
                <a:gd name="T23" fmla="*/ 303 h 305"/>
                <a:gd name="T24" fmla="*/ 148 w 164"/>
                <a:gd name="T25" fmla="*/ 305 h 305"/>
                <a:gd name="T26" fmla="*/ 17 w 164"/>
                <a:gd name="T27" fmla="*/ 305 h 305"/>
                <a:gd name="T28" fmla="*/ 12 w 164"/>
                <a:gd name="T29" fmla="*/ 303 h 305"/>
                <a:gd name="T30" fmla="*/ 7 w 164"/>
                <a:gd name="T31" fmla="*/ 302 h 305"/>
                <a:gd name="T32" fmla="*/ 4 w 164"/>
                <a:gd name="T33" fmla="*/ 298 h 305"/>
                <a:gd name="T34" fmla="*/ 1 w 164"/>
                <a:gd name="T35" fmla="*/ 293 h 305"/>
                <a:gd name="T36" fmla="*/ 0 w 164"/>
                <a:gd name="T37" fmla="*/ 289 h 305"/>
                <a:gd name="T38" fmla="*/ 0 w 164"/>
                <a:gd name="T39" fmla="*/ 16 h 305"/>
                <a:gd name="T40" fmla="*/ 1 w 164"/>
                <a:gd name="T41" fmla="*/ 12 h 305"/>
                <a:gd name="T42" fmla="*/ 4 w 164"/>
                <a:gd name="T43" fmla="*/ 7 h 305"/>
                <a:gd name="T44" fmla="*/ 7 w 164"/>
                <a:gd name="T45" fmla="*/ 3 h 305"/>
                <a:gd name="T46" fmla="*/ 12 w 164"/>
                <a:gd name="T47" fmla="*/ 2 h 305"/>
                <a:gd name="T48" fmla="*/ 17 w 164"/>
                <a:gd name="T4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305">
                  <a:moveTo>
                    <a:pt x="17" y="0"/>
                  </a:moveTo>
                  <a:lnTo>
                    <a:pt x="148" y="0"/>
                  </a:lnTo>
                  <a:lnTo>
                    <a:pt x="152" y="2"/>
                  </a:lnTo>
                  <a:lnTo>
                    <a:pt x="157" y="3"/>
                  </a:lnTo>
                  <a:lnTo>
                    <a:pt x="161" y="7"/>
                  </a:lnTo>
                  <a:lnTo>
                    <a:pt x="162" y="12"/>
                  </a:lnTo>
                  <a:lnTo>
                    <a:pt x="164" y="16"/>
                  </a:lnTo>
                  <a:lnTo>
                    <a:pt x="164" y="289"/>
                  </a:lnTo>
                  <a:lnTo>
                    <a:pt x="162" y="293"/>
                  </a:lnTo>
                  <a:lnTo>
                    <a:pt x="161" y="298"/>
                  </a:lnTo>
                  <a:lnTo>
                    <a:pt x="157" y="302"/>
                  </a:lnTo>
                  <a:lnTo>
                    <a:pt x="152" y="303"/>
                  </a:lnTo>
                  <a:lnTo>
                    <a:pt x="148" y="305"/>
                  </a:lnTo>
                  <a:lnTo>
                    <a:pt x="17" y="305"/>
                  </a:lnTo>
                  <a:lnTo>
                    <a:pt x="12" y="303"/>
                  </a:lnTo>
                  <a:lnTo>
                    <a:pt x="7" y="302"/>
                  </a:lnTo>
                  <a:lnTo>
                    <a:pt x="4" y="298"/>
                  </a:lnTo>
                  <a:lnTo>
                    <a:pt x="1" y="293"/>
                  </a:lnTo>
                  <a:lnTo>
                    <a:pt x="0" y="289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3"/>
                  </a:lnTo>
                  <a:lnTo>
                    <a:pt x="12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97904" y="2148767"/>
              <a:ext cx="257175" cy="728663"/>
            </a:xfrm>
            <a:custGeom>
              <a:avLst/>
              <a:gdLst>
                <a:gd name="T0" fmla="*/ 16 w 162"/>
                <a:gd name="T1" fmla="*/ 0 h 459"/>
                <a:gd name="T2" fmla="*/ 147 w 162"/>
                <a:gd name="T3" fmla="*/ 0 h 459"/>
                <a:gd name="T4" fmla="*/ 151 w 162"/>
                <a:gd name="T5" fmla="*/ 2 h 459"/>
                <a:gd name="T6" fmla="*/ 155 w 162"/>
                <a:gd name="T7" fmla="*/ 5 h 459"/>
                <a:gd name="T8" fmla="*/ 159 w 162"/>
                <a:gd name="T9" fmla="*/ 8 h 459"/>
                <a:gd name="T10" fmla="*/ 161 w 162"/>
                <a:gd name="T11" fmla="*/ 12 h 459"/>
                <a:gd name="T12" fmla="*/ 162 w 162"/>
                <a:gd name="T13" fmla="*/ 18 h 459"/>
                <a:gd name="T14" fmla="*/ 162 w 162"/>
                <a:gd name="T15" fmla="*/ 443 h 459"/>
                <a:gd name="T16" fmla="*/ 161 w 162"/>
                <a:gd name="T17" fmla="*/ 447 h 459"/>
                <a:gd name="T18" fmla="*/ 159 w 162"/>
                <a:gd name="T19" fmla="*/ 452 h 459"/>
                <a:gd name="T20" fmla="*/ 155 w 162"/>
                <a:gd name="T21" fmla="*/ 456 h 459"/>
                <a:gd name="T22" fmla="*/ 151 w 162"/>
                <a:gd name="T23" fmla="*/ 457 h 459"/>
                <a:gd name="T24" fmla="*/ 147 w 162"/>
                <a:gd name="T25" fmla="*/ 459 h 459"/>
                <a:gd name="T26" fmla="*/ 16 w 162"/>
                <a:gd name="T27" fmla="*/ 459 h 459"/>
                <a:gd name="T28" fmla="*/ 10 w 162"/>
                <a:gd name="T29" fmla="*/ 457 h 459"/>
                <a:gd name="T30" fmla="*/ 6 w 162"/>
                <a:gd name="T31" fmla="*/ 456 h 459"/>
                <a:gd name="T32" fmla="*/ 3 w 162"/>
                <a:gd name="T33" fmla="*/ 452 h 459"/>
                <a:gd name="T34" fmla="*/ 0 w 162"/>
                <a:gd name="T35" fmla="*/ 447 h 459"/>
                <a:gd name="T36" fmla="*/ 0 w 162"/>
                <a:gd name="T37" fmla="*/ 443 h 459"/>
                <a:gd name="T38" fmla="*/ 0 w 162"/>
                <a:gd name="T39" fmla="*/ 18 h 459"/>
                <a:gd name="T40" fmla="*/ 0 w 162"/>
                <a:gd name="T41" fmla="*/ 12 h 459"/>
                <a:gd name="T42" fmla="*/ 3 w 162"/>
                <a:gd name="T43" fmla="*/ 8 h 459"/>
                <a:gd name="T44" fmla="*/ 6 w 162"/>
                <a:gd name="T45" fmla="*/ 5 h 459"/>
                <a:gd name="T46" fmla="*/ 10 w 162"/>
                <a:gd name="T47" fmla="*/ 2 h 459"/>
                <a:gd name="T48" fmla="*/ 16 w 162"/>
                <a:gd name="T4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2" h="459">
                  <a:moveTo>
                    <a:pt x="16" y="0"/>
                  </a:moveTo>
                  <a:lnTo>
                    <a:pt x="147" y="0"/>
                  </a:lnTo>
                  <a:lnTo>
                    <a:pt x="151" y="2"/>
                  </a:lnTo>
                  <a:lnTo>
                    <a:pt x="155" y="5"/>
                  </a:lnTo>
                  <a:lnTo>
                    <a:pt x="159" y="8"/>
                  </a:lnTo>
                  <a:lnTo>
                    <a:pt x="161" y="12"/>
                  </a:lnTo>
                  <a:lnTo>
                    <a:pt x="162" y="18"/>
                  </a:lnTo>
                  <a:lnTo>
                    <a:pt x="162" y="443"/>
                  </a:lnTo>
                  <a:lnTo>
                    <a:pt x="161" y="447"/>
                  </a:lnTo>
                  <a:lnTo>
                    <a:pt x="159" y="452"/>
                  </a:lnTo>
                  <a:lnTo>
                    <a:pt x="155" y="456"/>
                  </a:lnTo>
                  <a:lnTo>
                    <a:pt x="151" y="457"/>
                  </a:lnTo>
                  <a:lnTo>
                    <a:pt x="147" y="459"/>
                  </a:lnTo>
                  <a:lnTo>
                    <a:pt x="16" y="459"/>
                  </a:lnTo>
                  <a:lnTo>
                    <a:pt x="10" y="457"/>
                  </a:lnTo>
                  <a:lnTo>
                    <a:pt x="6" y="456"/>
                  </a:lnTo>
                  <a:lnTo>
                    <a:pt x="3" y="452"/>
                  </a:lnTo>
                  <a:lnTo>
                    <a:pt x="0" y="447"/>
                  </a:lnTo>
                  <a:lnTo>
                    <a:pt x="0" y="443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3" y="8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4568369" y="910761"/>
            <a:ext cx="1137862" cy="11378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01033" y="4989044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1941827" y="912649"/>
            <a:ext cx="241117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ru-RU" sz="1800" b="0" i="0" u="none" strike="noStrike" kern="0" dirty="0" smtClean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1. Государственное казначейство</a:t>
            </a:r>
            <a:endParaRPr lang="ru-RU" sz="1800" b="0" i="0" u="none" strike="noStrike" kern="0" dirty="0" smtId="4294967295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624813" y="2284679"/>
            <a:ext cx="228213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</a:t>
            </a:r>
            <a:r>
              <a:rPr lang="ru-RU" sz="1800" b="0" i="0" u="none" strike="noStrike" kern="0" dirty="0" smtClean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. </a:t>
            </a:r>
            <a:r>
              <a:rPr lang="ru-RU" kern="0" dirty="0" smtId="4294967295">
                <a:solidFill>
                  <a:srgbClr val="595959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У</a:t>
            </a:r>
            <a:r>
              <a:rPr lang="ru-RU" sz="1800" b="0" i="0" u="none" strike="noStrike" kern="0" dirty="0" smtClean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правление </a:t>
            </a:r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синтеза бюджета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542730" y="5342167"/>
            <a:ext cx="2723462" cy="6407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4.Государственная налоговая служба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2335974" y="6058133"/>
            <a:ext cx="2723462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5.Таможенная служба</a:t>
            </a:r>
          </a:p>
        </p:txBody>
      </p:sp>
      <p:sp>
        <p:nvSpPr>
          <p:cNvPr id="29" name="Oval 28"/>
          <p:cNvSpPr/>
          <p:nvPr/>
        </p:nvSpPr>
        <p:spPr>
          <a:xfrm>
            <a:off x="7383258" y="2284679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11459" y="3959138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7394004" y="5606097"/>
            <a:ext cx="4174820" cy="6407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6.Национальная касса социального страхования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8625906" y="4026222"/>
            <a:ext cx="3774548" cy="6407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7.Министерство экономики и инфраструктуры</a:t>
            </a:r>
          </a:p>
        </p:txBody>
      </p:sp>
      <p:sp>
        <p:nvSpPr>
          <p:cNvPr id="34" name="TextBox 33"/>
          <p:cNvSpPr txBox="1"/>
          <p:nvPr/>
        </p:nvSpPr>
        <p:spPr>
          <a:xfrm flipH="1">
            <a:off x="8406071" y="2423467"/>
            <a:ext cx="3649485" cy="9153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8.Министерство сельского хозяйства, регионального развития и окружающей среды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528756" y="3757851"/>
            <a:ext cx="2282137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3</a:t>
            </a:r>
            <a:r>
              <a:rPr lang="ru-RU" sz="1800" b="0" i="0" u="none" strike="noStrike" kern="0" dirty="0" smtClean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. </a:t>
            </a:r>
            <a:r>
              <a:rPr lang="ru-RU" kern="0" dirty="0" smtId="4294967295">
                <a:solidFill>
                  <a:srgbClr val="595959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У</a:t>
            </a:r>
            <a:r>
              <a:rPr lang="ru-RU" sz="1800" b="0" i="0" u="none" strike="noStrike" kern="0" dirty="0" smtClean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правление </a:t>
            </a:r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государственного долга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7504587" y="1118322"/>
            <a:ext cx="3922811" cy="6407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800" b="0" i="0" u="none" strike="noStrike" kern="0" dirty="0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9.Другие органы центрального и местного публичного управления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51" y="5005959"/>
            <a:ext cx="952005" cy="952005"/>
          </a:xfrm>
          <a:prstGeom prst="rect">
            <a:avLst/>
          </a:prstGeom>
          <a:effectLst/>
        </p:spPr>
      </p:pic>
      <p:sp>
        <p:nvSpPr>
          <p:cNvPr id="182" name="Freeform 49"/>
          <p:cNvSpPr>
            <a:spLocks noEditPoints="1"/>
          </p:cNvSpPr>
          <p:nvPr/>
        </p:nvSpPr>
        <p:spPr>
          <a:xfrm>
            <a:off x="3302425" y="3766609"/>
            <a:ext cx="591483" cy="591483"/>
          </a:xfrm>
          <a:custGeom>
            <a:avLst/>
            <a:gdLst>
              <a:gd name="T0" fmla="*/ 2959 w 3962"/>
              <a:gd name="T1" fmla="*/ 2546 h 3963"/>
              <a:gd name="T2" fmla="*/ 3397 w 3962"/>
              <a:gd name="T3" fmla="*/ 2984 h 3963"/>
              <a:gd name="T4" fmla="*/ 3464 w 3962"/>
              <a:gd name="T5" fmla="*/ 3124 h 3963"/>
              <a:gd name="T6" fmla="*/ 3343 w 3962"/>
              <a:gd name="T7" fmla="*/ 3219 h 3963"/>
              <a:gd name="T8" fmla="*/ 2736 w 3962"/>
              <a:gd name="T9" fmla="*/ 3150 h 3963"/>
              <a:gd name="T10" fmla="*/ 2752 w 3962"/>
              <a:gd name="T11" fmla="*/ 2523 h 3963"/>
              <a:gd name="T12" fmla="*/ 2896 w 3962"/>
              <a:gd name="T13" fmla="*/ 2232 h 3963"/>
              <a:gd name="T14" fmla="*/ 2500 w 3962"/>
              <a:gd name="T15" fmla="*/ 2399 h 3963"/>
              <a:gd name="T16" fmla="*/ 2262 w 3962"/>
              <a:gd name="T17" fmla="*/ 2752 h 3963"/>
              <a:gd name="T18" fmla="*/ 2262 w 3962"/>
              <a:gd name="T19" fmla="*/ 3193 h 3963"/>
              <a:gd name="T20" fmla="*/ 2500 w 3962"/>
              <a:gd name="T21" fmla="*/ 3544 h 3963"/>
              <a:gd name="T22" fmla="*/ 2896 w 3962"/>
              <a:gd name="T23" fmla="*/ 3711 h 3963"/>
              <a:gd name="T24" fmla="*/ 3325 w 3962"/>
              <a:gd name="T25" fmla="*/ 3625 h 3963"/>
              <a:gd name="T26" fmla="*/ 3625 w 3962"/>
              <a:gd name="T27" fmla="*/ 3325 h 3963"/>
              <a:gd name="T28" fmla="*/ 3711 w 3962"/>
              <a:gd name="T29" fmla="*/ 2896 h 3963"/>
              <a:gd name="T30" fmla="*/ 3544 w 3962"/>
              <a:gd name="T31" fmla="*/ 2500 h 3963"/>
              <a:gd name="T32" fmla="*/ 3193 w 3962"/>
              <a:gd name="T33" fmla="*/ 2262 h 3963"/>
              <a:gd name="T34" fmla="*/ 1734 w 3962"/>
              <a:gd name="T35" fmla="*/ 2724 h 3963"/>
              <a:gd name="T36" fmla="*/ 495 w 3962"/>
              <a:gd name="T37" fmla="*/ 2724 h 3963"/>
              <a:gd name="T38" fmla="*/ 3300 w 3962"/>
              <a:gd name="T39" fmla="*/ 2037 h 3963"/>
              <a:gd name="T40" fmla="*/ 3700 w 3962"/>
              <a:gd name="T41" fmla="*/ 2300 h 3963"/>
              <a:gd name="T42" fmla="*/ 3930 w 3962"/>
              <a:gd name="T43" fmla="*/ 2722 h 3963"/>
              <a:gd name="T44" fmla="*/ 3930 w 3962"/>
              <a:gd name="T45" fmla="*/ 3222 h 3963"/>
              <a:gd name="T46" fmla="*/ 3700 w 3962"/>
              <a:gd name="T47" fmla="*/ 3643 h 3963"/>
              <a:gd name="T48" fmla="*/ 3300 w 3962"/>
              <a:gd name="T49" fmla="*/ 3907 h 3963"/>
              <a:gd name="T50" fmla="*/ 2802 w 3962"/>
              <a:gd name="T51" fmla="*/ 3948 h 3963"/>
              <a:gd name="T52" fmla="*/ 2361 w 3962"/>
              <a:gd name="T53" fmla="*/ 3752 h 3963"/>
              <a:gd name="T54" fmla="*/ 2067 w 3962"/>
              <a:gd name="T55" fmla="*/ 3376 h 3963"/>
              <a:gd name="T56" fmla="*/ 1984 w 3962"/>
              <a:gd name="T57" fmla="*/ 2887 h 3963"/>
              <a:gd name="T58" fmla="*/ 2144 w 3962"/>
              <a:gd name="T59" fmla="*/ 2426 h 3963"/>
              <a:gd name="T60" fmla="*/ 2495 w 3962"/>
              <a:gd name="T61" fmla="*/ 2103 h 3963"/>
              <a:gd name="T62" fmla="*/ 2972 w 3962"/>
              <a:gd name="T63" fmla="*/ 1982 h 3963"/>
              <a:gd name="T64" fmla="*/ 1238 w 3962"/>
              <a:gd name="T65" fmla="*/ 1486 h 3963"/>
              <a:gd name="T66" fmla="*/ 990 w 3962"/>
              <a:gd name="T67" fmla="*/ 1486 h 3963"/>
              <a:gd name="T68" fmla="*/ 371 w 3962"/>
              <a:gd name="T69" fmla="*/ 619 h 3963"/>
              <a:gd name="T70" fmla="*/ 473 w 3962"/>
              <a:gd name="T71" fmla="*/ 819 h 3963"/>
              <a:gd name="T72" fmla="*/ 697 w 3962"/>
              <a:gd name="T73" fmla="*/ 854 h 3963"/>
              <a:gd name="T74" fmla="*/ 854 w 3962"/>
              <a:gd name="T75" fmla="*/ 697 h 3963"/>
              <a:gd name="T76" fmla="*/ 2355 w 3962"/>
              <a:gd name="T77" fmla="*/ 659 h 3963"/>
              <a:gd name="T78" fmla="*/ 2487 w 3962"/>
              <a:gd name="T79" fmla="*/ 839 h 3963"/>
              <a:gd name="T80" fmla="*/ 2714 w 3962"/>
              <a:gd name="T81" fmla="*/ 839 h 3963"/>
              <a:gd name="T82" fmla="*/ 2844 w 3962"/>
              <a:gd name="T83" fmla="*/ 659 h 3963"/>
              <a:gd name="T84" fmla="*/ 3074 w 3962"/>
              <a:gd name="T85" fmla="*/ 526 h 3963"/>
              <a:gd name="T86" fmla="*/ 3215 w 3962"/>
              <a:gd name="T87" fmla="*/ 724 h 3963"/>
              <a:gd name="T88" fmla="*/ 248 w 3962"/>
              <a:gd name="T89" fmla="*/ 2947 h 3963"/>
              <a:gd name="T90" fmla="*/ 268 w 3962"/>
              <a:gd name="T91" fmla="*/ 3219 h 3963"/>
              <a:gd name="T92" fmla="*/ 52 w 3962"/>
              <a:gd name="T93" fmla="*/ 3108 h 3963"/>
              <a:gd name="T94" fmla="*/ 3 w 3962"/>
              <a:gd name="T95" fmla="*/ 724 h 3963"/>
              <a:gd name="T96" fmla="*/ 144 w 3962"/>
              <a:gd name="T97" fmla="*/ 526 h 3963"/>
              <a:gd name="T98" fmla="*/ 2654 w 3962"/>
              <a:gd name="T99" fmla="*/ 13 h 3963"/>
              <a:gd name="T100" fmla="*/ 2724 w 3962"/>
              <a:gd name="T101" fmla="*/ 619 h 3963"/>
              <a:gd name="T102" fmla="*/ 2629 w 3962"/>
              <a:gd name="T103" fmla="*/ 739 h 3963"/>
              <a:gd name="T104" fmla="*/ 2489 w 3962"/>
              <a:gd name="T105" fmla="*/ 673 h 3963"/>
              <a:gd name="T106" fmla="*/ 2503 w 3962"/>
              <a:gd name="T107" fmla="*/ 47 h 3963"/>
              <a:gd name="T108" fmla="*/ 647 w 3962"/>
              <a:gd name="T109" fmla="*/ 3 h 3963"/>
              <a:gd name="T110" fmla="*/ 743 w 3962"/>
              <a:gd name="T111" fmla="*/ 124 h 3963"/>
              <a:gd name="T112" fmla="*/ 673 w 3962"/>
              <a:gd name="T113" fmla="*/ 730 h 3963"/>
              <a:gd name="T114" fmla="*/ 523 w 3962"/>
              <a:gd name="T115" fmla="*/ 696 h 3963"/>
              <a:gd name="T116" fmla="*/ 508 w 3962"/>
              <a:gd name="T117" fmla="*/ 69 h 3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62" h="3963">
                <a:moveTo>
                  <a:pt x="2848" y="2477"/>
                </a:moveTo>
                <a:lnTo>
                  <a:pt x="2876" y="2479"/>
                </a:lnTo>
                <a:lnTo>
                  <a:pt x="2902" y="2489"/>
                </a:lnTo>
                <a:lnTo>
                  <a:pt x="2925" y="2503"/>
                </a:lnTo>
                <a:lnTo>
                  <a:pt x="2944" y="2523"/>
                </a:lnTo>
                <a:lnTo>
                  <a:pt x="2959" y="2546"/>
                </a:lnTo>
                <a:lnTo>
                  <a:pt x="2968" y="2572"/>
                </a:lnTo>
                <a:lnTo>
                  <a:pt x="2972" y="2600"/>
                </a:lnTo>
                <a:lnTo>
                  <a:pt x="2972" y="2972"/>
                </a:lnTo>
                <a:lnTo>
                  <a:pt x="3343" y="2972"/>
                </a:lnTo>
                <a:lnTo>
                  <a:pt x="3371" y="2975"/>
                </a:lnTo>
                <a:lnTo>
                  <a:pt x="3397" y="2984"/>
                </a:lnTo>
                <a:lnTo>
                  <a:pt x="3420" y="2999"/>
                </a:lnTo>
                <a:lnTo>
                  <a:pt x="3440" y="3018"/>
                </a:lnTo>
                <a:lnTo>
                  <a:pt x="3454" y="3041"/>
                </a:lnTo>
                <a:lnTo>
                  <a:pt x="3464" y="3067"/>
                </a:lnTo>
                <a:lnTo>
                  <a:pt x="3467" y="3096"/>
                </a:lnTo>
                <a:lnTo>
                  <a:pt x="3464" y="3124"/>
                </a:lnTo>
                <a:lnTo>
                  <a:pt x="3454" y="3150"/>
                </a:lnTo>
                <a:lnTo>
                  <a:pt x="3440" y="3173"/>
                </a:lnTo>
                <a:lnTo>
                  <a:pt x="3420" y="3193"/>
                </a:lnTo>
                <a:lnTo>
                  <a:pt x="3397" y="3207"/>
                </a:lnTo>
                <a:lnTo>
                  <a:pt x="3371" y="3217"/>
                </a:lnTo>
                <a:lnTo>
                  <a:pt x="3343" y="3219"/>
                </a:lnTo>
                <a:lnTo>
                  <a:pt x="2848" y="3219"/>
                </a:lnTo>
                <a:lnTo>
                  <a:pt x="2819" y="3217"/>
                </a:lnTo>
                <a:lnTo>
                  <a:pt x="2794" y="3207"/>
                </a:lnTo>
                <a:lnTo>
                  <a:pt x="2771" y="3193"/>
                </a:lnTo>
                <a:lnTo>
                  <a:pt x="2752" y="3173"/>
                </a:lnTo>
                <a:lnTo>
                  <a:pt x="2736" y="3150"/>
                </a:lnTo>
                <a:lnTo>
                  <a:pt x="2727" y="3124"/>
                </a:lnTo>
                <a:lnTo>
                  <a:pt x="2724" y="3096"/>
                </a:lnTo>
                <a:lnTo>
                  <a:pt x="2724" y="2600"/>
                </a:lnTo>
                <a:lnTo>
                  <a:pt x="2727" y="2572"/>
                </a:lnTo>
                <a:lnTo>
                  <a:pt x="2736" y="2546"/>
                </a:lnTo>
                <a:lnTo>
                  <a:pt x="2752" y="2523"/>
                </a:lnTo>
                <a:lnTo>
                  <a:pt x="2771" y="2503"/>
                </a:lnTo>
                <a:lnTo>
                  <a:pt x="2794" y="2489"/>
                </a:lnTo>
                <a:lnTo>
                  <a:pt x="2819" y="2479"/>
                </a:lnTo>
                <a:lnTo>
                  <a:pt x="2848" y="2477"/>
                </a:lnTo>
                <a:close/>
                <a:moveTo>
                  <a:pt x="2972" y="2229"/>
                </a:moveTo>
                <a:lnTo>
                  <a:pt x="2896" y="2232"/>
                </a:lnTo>
                <a:lnTo>
                  <a:pt x="2821" y="2244"/>
                </a:lnTo>
                <a:lnTo>
                  <a:pt x="2750" y="2262"/>
                </a:lnTo>
                <a:lnTo>
                  <a:pt x="2683" y="2288"/>
                </a:lnTo>
                <a:lnTo>
                  <a:pt x="2618" y="2319"/>
                </a:lnTo>
                <a:lnTo>
                  <a:pt x="2556" y="2356"/>
                </a:lnTo>
                <a:lnTo>
                  <a:pt x="2500" y="2399"/>
                </a:lnTo>
                <a:lnTo>
                  <a:pt x="2447" y="2447"/>
                </a:lnTo>
                <a:lnTo>
                  <a:pt x="2399" y="2500"/>
                </a:lnTo>
                <a:lnTo>
                  <a:pt x="2355" y="2556"/>
                </a:lnTo>
                <a:lnTo>
                  <a:pt x="2318" y="2618"/>
                </a:lnTo>
                <a:lnTo>
                  <a:pt x="2287" y="2683"/>
                </a:lnTo>
                <a:lnTo>
                  <a:pt x="2262" y="2752"/>
                </a:lnTo>
                <a:lnTo>
                  <a:pt x="2243" y="2823"/>
                </a:lnTo>
                <a:lnTo>
                  <a:pt x="2232" y="2896"/>
                </a:lnTo>
                <a:lnTo>
                  <a:pt x="2229" y="2972"/>
                </a:lnTo>
                <a:lnTo>
                  <a:pt x="2232" y="3048"/>
                </a:lnTo>
                <a:lnTo>
                  <a:pt x="2243" y="3122"/>
                </a:lnTo>
                <a:lnTo>
                  <a:pt x="2262" y="3193"/>
                </a:lnTo>
                <a:lnTo>
                  <a:pt x="2287" y="3261"/>
                </a:lnTo>
                <a:lnTo>
                  <a:pt x="2318" y="3325"/>
                </a:lnTo>
                <a:lnTo>
                  <a:pt x="2355" y="3387"/>
                </a:lnTo>
                <a:lnTo>
                  <a:pt x="2399" y="3444"/>
                </a:lnTo>
                <a:lnTo>
                  <a:pt x="2447" y="3497"/>
                </a:lnTo>
                <a:lnTo>
                  <a:pt x="2500" y="3544"/>
                </a:lnTo>
                <a:lnTo>
                  <a:pt x="2556" y="3588"/>
                </a:lnTo>
                <a:lnTo>
                  <a:pt x="2618" y="3625"/>
                </a:lnTo>
                <a:lnTo>
                  <a:pt x="2683" y="3657"/>
                </a:lnTo>
                <a:lnTo>
                  <a:pt x="2750" y="3682"/>
                </a:lnTo>
                <a:lnTo>
                  <a:pt x="2821" y="3700"/>
                </a:lnTo>
                <a:lnTo>
                  <a:pt x="2896" y="3711"/>
                </a:lnTo>
                <a:lnTo>
                  <a:pt x="2972" y="3714"/>
                </a:lnTo>
                <a:lnTo>
                  <a:pt x="3048" y="3711"/>
                </a:lnTo>
                <a:lnTo>
                  <a:pt x="3121" y="3700"/>
                </a:lnTo>
                <a:lnTo>
                  <a:pt x="3193" y="3682"/>
                </a:lnTo>
                <a:lnTo>
                  <a:pt x="3260" y="3657"/>
                </a:lnTo>
                <a:lnTo>
                  <a:pt x="3325" y="3625"/>
                </a:lnTo>
                <a:lnTo>
                  <a:pt x="3386" y="3588"/>
                </a:lnTo>
                <a:lnTo>
                  <a:pt x="3444" y="3544"/>
                </a:lnTo>
                <a:lnTo>
                  <a:pt x="3496" y="3497"/>
                </a:lnTo>
                <a:lnTo>
                  <a:pt x="3544" y="3444"/>
                </a:lnTo>
                <a:lnTo>
                  <a:pt x="3588" y="3387"/>
                </a:lnTo>
                <a:lnTo>
                  <a:pt x="3625" y="3325"/>
                </a:lnTo>
                <a:lnTo>
                  <a:pt x="3656" y="3261"/>
                </a:lnTo>
                <a:lnTo>
                  <a:pt x="3680" y="3193"/>
                </a:lnTo>
                <a:lnTo>
                  <a:pt x="3700" y="3122"/>
                </a:lnTo>
                <a:lnTo>
                  <a:pt x="3711" y="3048"/>
                </a:lnTo>
                <a:lnTo>
                  <a:pt x="3714" y="2972"/>
                </a:lnTo>
                <a:lnTo>
                  <a:pt x="3711" y="2896"/>
                </a:lnTo>
                <a:lnTo>
                  <a:pt x="3700" y="2823"/>
                </a:lnTo>
                <a:lnTo>
                  <a:pt x="3680" y="2752"/>
                </a:lnTo>
                <a:lnTo>
                  <a:pt x="3656" y="2683"/>
                </a:lnTo>
                <a:lnTo>
                  <a:pt x="3625" y="2618"/>
                </a:lnTo>
                <a:lnTo>
                  <a:pt x="3588" y="2556"/>
                </a:lnTo>
                <a:lnTo>
                  <a:pt x="3544" y="2500"/>
                </a:lnTo>
                <a:lnTo>
                  <a:pt x="3496" y="2447"/>
                </a:lnTo>
                <a:lnTo>
                  <a:pt x="3444" y="2399"/>
                </a:lnTo>
                <a:lnTo>
                  <a:pt x="3386" y="2356"/>
                </a:lnTo>
                <a:lnTo>
                  <a:pt x="3325" y="2319"/>
                </a:lnTo>
                <a:lnTo>
                  <a:pt x="3260" y="2288"/>
                </a:lnTo>
                <a:lnTo>
                  <a:pt x="3193" y="2262"/>
                </a:lnTo>
                <a:lnTo>
                  <a:pt x="3121" y="2244"/>
                </a:lnTo>
                <a:lnTo>
                  <a:pt x="3048" y="2232"/>
                </a:lnTo>
                <a:lnTo>
                  <a:pt x="2972" y="2229"/>
                </a:lnTo>
                <a:close/>
                <a:moveTo>
                  <a:pt x="1238" y="2229"/>
                </a:moveTo>
                <a:lnTo>
                  <a:pt x="1734" y="2229"/>
                </a:lnTo>
                <a:lnTo>
                  <a:pt x="1734" y="2724"/>
                </a:lnTo>
                <a:lnTo>
                  <a:pt x="1238" y="2724"/>
                </a:lnTo>
                <a:lnTo>
                  <a:pt x="1238" y="2229"/>
                </a:lnTo>
                <a:close/>
                <a:moveTo>
                  <a:pt x="495" y="2229"/>
                </a:moveTo>
                <a:lnTo>
                  <a:pt x="990" y="2229"/>
                </a:lnTo>
                <a:lnTo>
                  <a:pt x="990" y="2724"/>
                </a:lnTo>
                <a:lnTo>
                  <a:pt x="495" y="2724"/>
                </a:lnTo>
                <a:lnTo>
                  <a:pt x="495" y="2229"/>
                </a:lnTo>
                <a:close/>
                <a:moveTo>
                  <a:pt x="2972" y="1982"/>
                </a:moveTo>
                <a:lnTo>
                  <a:pt x="3058" y="1985"/>
                </a:lnTo>
                <a:lnTo>
                  <a:pt x="3141" y="1996"/>
                </a:lnTo>
                <a:lnTo>
                  <a:pt x="3221" y="2013"/>
                </a:lnTo>
                <a:lnTo>
                  <a:pt x="3300" y="2037"/>
                </a:lnTo>
                <a:lnTo>
                  <a:pt x="3376" y="2067"/>
                </a:lnTo>
                <a:lnTo>
                  <a:pt x="3448" y="2103"/>
                </a:lnTo>
                <a:lnTo>
                  <a:pt x="3517" y="2144"/>
                </a:lnTo>
                <a:lnTo>
                  <a:pt x="3582" y="2191"/>
                </a:lnTo>
                <a:lnTo>
                  <a:pt x="3643" y="2243"/>
                </a:lnTo>
                <a:lnTo>
                  <a:pt x="3700" y="2300"/>
                </a:lnTo>
                <a:lnTo>
                  <a:pt x="3752" y="2361"/>
                </a:lnTo>
                <a:lnTo>
                  <a:pt x="3799" y="2426"/>
                </a:lnTo>
                <a:lnTo>
                  <a:pt x="3841" y="2495"/>
                </a:lnTo>
                <a:lnTo>
                  <a:pt x="3876" y="2567"/>
                </a:lnTo>
                <a:lnTo>
                  <a:pt x="3906" y="2643"/>
                </a:lnTo>
                <a:lnTo>
                  <a:pt x="3930" y="2722"/>
                </a:lnTo>
                <a:lnTo>
                  <a:pt x="3948" y="2803"/>
                </a:lnTo>
                <a:lnTo>
                  <a:pt x="3959" y="2887"/>
                </a:lnTo>
                <a:lnTo>
                  <a:pt x="3962" y="2972"/>
                </a:lnTo>
                <a:lnTo>
                  <a:pt x="3959" y="3058"/>
                </a:lnTo>
                <a:lnTo>
                  <a:pt x="3948" y="3141"/>
                </a:lnTo>
                <a:lnTo>
                  <a:pt x="3930" y="3222"/>
                </a:lnTo>
                <a:lnTo>
                  <a:pt x="3906" y="3300"/>
                </a:lnTo>
                <a:lnTo>
                  <a:pt x="3876" y="3376"/>
                </a:lnTo>
                <a:lnTo>
                  <a:pt x="3841" y="3448"/>
                </a:lnTo>
                <a:lnTo>
                  <a:pt x="3799" y="3518"/>
                </a:lnTo>
                <a:lnTo>
                  <a:pt x="3752" y="3583"/>
                </a:lnTo>
                <a:lnTo>
                  <a:pt x="3700" y="3643"/>
                </a:lnTo>
                <a:lnTo>
                  <a:pt x="3643" y="3700"/>
                </a:lnTo>
                <a:lnTo>
                  <a:pt x="3582" y="3752"/>
                </a:lnTo>
                <a:lnTo>
                  <a:pt x="3517" y="3799"/>
                </a:lnTo>
                <a:lnTo>
                  <a:pt x="3448" y="3841"/>
                </a:lnTo>
                <a:lnTo>
                  <a:pt x="3376" y="3877"/>
                </a:lnTo>
                <a:lnTo>
                  <a:pt x="3300" y="3907"/>
                </a:lnTo>
                <a:lnTo>
                  <a:pt x="3221" y="3931"/>
                </a:lnTo>
                <a:lnTo>
                  <a:pt x="3141" y="3948"/>
                </a:lnTo>
                <a:lnTo>
                  <a:pt x="3058" y="3959"/>
                </a:lnTo>
                <a:lnTo>
                  <a:pt x="2972" y="3963"/>
                </a:lnTo>
                <a:lnTo>
                  <a:pt x="2886" y="3959"/>
                </a:lnTo>
                <a:lnTo>
                  <a:pt x="2802" y="3948"/>
                </a:lnTo>
                <a:lnTo>
                  <a:pt x="2721" y="3931"/>
                </a:lnTo>
                <a:lnTo>
                  <a:pt x="2643" y="3907"/>
                </a:lnTo>
                <a:lnTo>
                  <a:pt x="2567" y="3877"/>
                </a:lnTo>
                <a:lnTo>
                  <a:pt x="2495" y="3841"/>
                </a:lnTo>
                <a:lnTo>
                  <a:pt x="2426" y="3799"/>
                </a:lnTo>
                <a:lnTo>
                  <a:pt x="2361" y="3752"/>
                </a:lnTo>
                <a:lnTo>
                  <a:pt x="2300" y="3700"/>
                </a:lnTo>
                <a:lnTo>
                  <a:pt x="2243" y="3643"/>
                </a:lnTo>
                <a:lnTo>
                  <a:pt x="2191" y="3583"/>
                </a:lnTo>
                <a:lnTo>
                  <a:pt x="2144" y="3518"/>
                </a:lnTo>
                <a:lnTo>
                  <a:pt x="2103" y="3448"/>
                </a:lnTo>
                <a:lnTo>
                  <a:pt x="2067" y="3376"/>
                </a:lnTo>
                <a:lnTo>
                  <a:pt x="2037" y="3300"/>
                </a:lnTo>
                <a:lnTo>
                  <a:pt x="2013" y="3222"/>
                </a:lnTo>
                <a:lnTo>
                  <a:pt x="1995" y="3141"/>
                </a:lnTo>
                <a:lnTo>
                  <a:pt x="1984" y="3058"/>
                </a:lnTo>
                <a:lnTo>
                  <a:pt x="1980" y="2972"/>
                </a:lnTo>
                <a:lnTo>
                  <a:pt x="1984" y="2887"/>
                </a:lnTo>
                <a:lnTo>
                  <a:pt x="1995" y="2803"/>
                </a:lnTo>
                <a:lnTo>
                  <a:pt x="2013" y="2722"/>
                </a:lnTo>
                <a:lnTo>
                  <a:pt x="2037" y="2643"/>
                </a:lnTo>
                <a:lnTo>
                  <a:pt x="2067" y="2567"/>
                </a:lnTo>
                <a:lnTo>
                  <a:pt x="2103" y="2495"/>
                </a:lnTo>
                <a:lnTo>
                  <a:pt x="2144" y="2426"/>
                </a:lnTo>
                <a:lnTo>
                  <a:pt x="2191" y="2361"/>
                </a:lnTo>
                <a:lnTo>
                  <a:pt x="2243" y="2300"/>
                </a:lnTo>
                <a:lnTo>
                  <a:pt x="2300" y="2243"/>
                </a:lnTo>
                <a:lnTo>
                  <a:pt x="2361" y="2191"/>
                </a:lnTo>
                <a:lnTo>
                  <a:pt x="2426" y="2144"/>
                </a:lnTo>
                <a:lnTo>
                  <a:pt x="2495" y="2103"/>
                </a:lnTo>
                <a:lnTo>
                  <a:pt x="2567" y="2067"/>
                </a:lnTo>
                <a:lnTo>
                  <a:pt x="2643" y="2037"/>
                </a:lnTo>
                <a:lnTo>
                  <a:pt x="2721" y="2013"/>
                </a:lnTo>
                <a:lnTo>
                  <a:pt x="2802" y="1996"/>
                </a:lnTo>
                <a:lnTo>
                  <a:pt x="2886" y="1985"/>
                </a:lnTo>
                <a:lnTo>
                  <a:pt x="2972" y="1982"/>
                </a:lnTo>
                <a:close/>
                <a:moveTo>
                  <a:pt x="1980" y="1486"/>
                </a:moveTo>
                <a:lnTo>
                  <a:pt x="2476" y="1486"/>
                </a:lnTo>
                <a:lnTo>
                  <a:pt x="2476" y="1982"/>
                </a:lnTo>
                <a:lnTo>
                  <a:pt x="1980" y="1982"/>
                </a:lnTo>
                <a:lnTo>
                  <a:pt x="1980" y="1486"/>
                </a:lnTo>
                <a:close/>
                <a:moveTo>
                  <a:pt x="1238" y="1486"/>
                </a:moveTo>
                <a:lnTo>
                  <a:pt x="1734" y="1486"/>
                </a:lnTo>
                <a:lnTo>
                  <a:pt x="1734" y="1982"/>
                </a:lnTo>
                <a:lnTo>
                  <a:pt x="1238" y="1982"/>
                </a:lnTo>
                <a:lnTo>
                  <a:pt x="1238" y="1486"/>
                </a:lnTo>
                <a:close/>
                <a:moveTo>
                  <a:pt x="495" y="1486"/>
                </a:moveTo>
                <a:lnTo>
                  <a:pt x="990" y="1486"/>
                </a:lnTo>
                <a:lnTo>
                  <a:pt x="990" y="1982"/>
                </a:lnTo>
                <a:lnTo>
                  <a:pt x="495" y="1982"/>
                </a:lnTo>
                <a:lnTo>
                  <a:pt x="495" y="1486"/>
                </a:lnTo>
                <a:close/>
                <a:moveTo>
                  <a:pt x="268" y="495"/>
                </a:moveTo>
                <a:lnTo>
                  <a:pt x="371" y="495"/>
                </a:lnTo>
                <a:lnTo>
                  <a:pt x="371" y="619"/>
                </a:lnTo>
                <a:lnTo>
                  <a:pt x="374" y="659"/>
                </a:lnTo>
                <a:lnTo>
                  <a:pt x="384" y="697"/>
                </a:lnTo>
                <a:lnTo>
                  <a:pt x="399" y="732"/>
                </a:lnTo>
                <a:lnTo>
                  <a:pt x="419" y="765"/>
                </a:lnTo>
                <a:lnTo>
                  <a:pt x="444" y="794"/>
                </a:lnTo>
                <a:lnTo>
                  <a:pt x="473" y="819"/>
                </a:lnTo>
                <a:lnTo>
                  <a:pt x="505" y="839"/>
                </a:lnTo>
                <a:lnTo>
                  <a:pt x="541" y="854"/>
                </a:lnTo>
                <a:lnTo>
                  <a:pt x="579" y="864"/>
                </a:lnTo>
                <a:lnTo>
                  <a:pt x="619" y="867"/>
                </a:lnTo>
                <a:lnTo>
                  <a:pt x="659" y="864"/>
                </a:lnTo>
                <a:lnTo>
                  <a:pt x="697" y="854"/>
                </a:lnTo>
                <a:lnTo>
                  <a:pt x="732" y="839"/>
                </a:lnTo>
                <a:lnTo>
                  <a:pt x="765" y="819"/>
                </a:lnTo>
                <a:lnTo>
                  <a:pt x="794" y="794"/>
                </a:lnTo>
                <a:lnTo>
                  <a:pt x="819" y="765"/>
                </a:lnTo>
                <a:lnTo>
                  <a:pt x="838" y="732"/>
                </a:lnTo>
                <a:lnTo>
                  <a:pt x="854" y="697"/>
                </a:lnTo>
                <a:lnTo>
                  <a:pt x="864" y="659"/>
                </a:lnTo>
                <a:lnTo>
                  <a:pt x="866" y="619"/>
                </a:lnTo>
                <a:lnTo>
                  <a:pt x="866" y="495"/>
                </a:lnTo>
                <a:lnTo>
                  <a:pt x="2353" y="495"/>
                </a:lnTo>
                <a:lnTo>
                  <a:pt x="2353" y="619"/>
                </a:lnTo>
                <a:lnTo>
                  <a:pt x="2355" y="659"/>
                </a:lnTo>
                <a:lnTo>
                  <a:pt x="2365" y="697"/>
                </a:lnTo>
                <a:lnTo>
                  <a:pt x="2380" y="732"/>
                </a:lnTo>
                <a:lnTo>
                  <a:pt x="2400" y="765"/>
                </a:lnTo>
                <a:lnTo>
                  <a:pt x="2425" y="794"/>
                </a:lnTo>
                <a:lnTo>
                  <a:pt x="2454" y="819"/>
                </a:lnTo>
                <a:lnTo>
                  <a:pt x="2487" y="839"/>
                </a:lnTo>
                <a:lnTo>
                  <a:pt x="2521" y="854"/>
                </a:lnTo>
                <a:lnTo>
                  <a:pt x="2560" y="864"/>
                </a:lnTo>
                <a:lnTo>
                  <a:pt x="2600" y="867"/>
                </a:lnTo>
                <a:lnTo>
                  <a:pt x="2641" y="864"/>
                </a:lnTo>
                <a:lnTo>
                  <a:pt x="2678" y="854"/>
                </a:lnTo>
                <a:lnTo>
                  <a:pt x="2714" y="839"/>
                </a:lnTo>
                <a:lnTo>
                  <a:pt x="2747" y="819"/>
                </a:lnTo>
                <a:lnTo>
                  <a:pt x="2776" y="794"/>
                </a:lnTo>
                <a:lnTo>
                  <a:pt x="2800" y="765"/>
                </a:lnTo>
                <a:lnTo>
                  <a:pt x="2820" y="732"/>
                </a:lnTo>
                <a:lnTo>
                  <a:pt x="2835" y="697"/>
                </a:lnTo>
                <a:lnTo>
                  <a:pt x="2844" y="659"/>
                </a:lnTo>
                <a:lnTo>
                  <a:pt x="2848" y="619"/>
                </a:lnTo>
                <a:lnTo>
                  <a:pt x="2848" y="495"/>
                </a:lnTo>
                <a:lnTo>
                  <a:pt x="2952" y="495"/>
                </a:lnTo>
                <a:lnTo>
                  <a:pt x="2995" y="498"/>
                </a:lnTo>
                <a:lnTo>
                  <a:pt x="3036" y="509"/>
                </a:lnTo>
                <a:lnTo>
                  <a:pt x="3074" y="526"/>
                </a:lnTo>
                <a:lnTo>
                  <a:pt x="3109" y="548"/>
                </a:lnTo>
                <a:lnTo>
                  <a:pt x="3141" y="574"/>
                </a:lnTo>
                <a:lnTo>
                  <a:pt x="3167" y="607"/>
                </a:lnTo>
                <a:lnTo>
                  <a:pt x="3189" y="642"/>
                </a:lnTo>
                <a:lnTo>
                  <a:pt x="3206" y="682"/>
                </a:lnTo>
                <a:lnTo>
                  <a:pt x="3215" y="724"/>
                </a:lnTo>
                <a:lnTo>
                  <a:pt x="3219" y="767"/>
                </a:lnTo>
                <a:lnTo>
                  <a:pt x="3219" y="1733"/>
                </a:lnTo>
                <a:lnTo>
                  <a:pt x="2972" y="1733"/>
                </a:lnTo>
                <a:lnTo>
                  <a:pt x="2972" y="1238"/>
                </a:lnTo>
                <a:lnTo>
                  <a:pt x="248" y="1238"/>
                </a:lnTo>
                <a:lnTo>
                  <a:pt x="248" y="2947"/>
                </a:lnTo>
                <a:lnTo>
                  <a:pt x="250" y="2959"/>
                </a:lnTo>
                <a:lnTo>
                  <a:pt x="258" y="2969"/>
                </a:lnTo>
                <a:lnTo>
                  <a:pt x="268" y="2972"/>
                </a:lnTo>
                <a:lnTo>
                  <a:pt x="1734" y="2972"/>
                </a:lnTo>
                <a:lnTo>
                  <a:pt x="1734" y="3219"/>
                </a:lnTo>
                <a:lnTo>
                  <a:pt x="268" y="3219"/>
                </a:lnTo>
                <a:lnTo>
                  <a:pt x="225" y="3216"/>
                </a:lnTo>
                <a:lnTo>
                  <a:pt x="183" y="3206"/>
                </a:lnTo>
                <a:lnTo>
                  <a:pt x="144" y="3189"/>
                </a:lnTo>
                <a:lnTo>
                  <a:pt x="109" y="3167"/>
                </a:lnTo>
                <a:lnTo>
                  <a:pt x="78" y="3140"/>
                </a:lnTo>
                <a:lnTo>
                  <a:pt x="52" y="3108"/>
                </a:lnTo>
                <a:lnTo>
                  <a:pt x="30" y="3072"/>
                </a:lnTo>
                <a:lnTo>
                  <a:pt x="13" y="3034"/>
                </a:lnTo>
                <a:lnTo>
                  <a:pt x="3" y="2991"/>
                </a:lnTo>
                <a:lnTo>
                  <a:pt x="0" y="2947"/>
                </a:lnTo>
                <a:lnTo>
                  <a:pt x="0" y="767"/>
                </a:lnTo>
                <a:lnTo>
                  <a:pt x="3" y="724"/>
                </a:lnTo>
                <a:lnTo>
                  <a:pt x="13" y="682"/>
                </a:lnTo>
                <a:lnTo>
                  <a:pt x="30" y="642"/>
                </a:lnTo>
                <a:lnTo>
                  <a:pt x="52" y="607"/>
                </a:lnTo>
                <a:lnTo>
                  <a:pt x="78" y="574"/>
                </a:lnTo>
                <a:lnTo>
                  <a:pt x="109" y="548"/>
                </a:lnTo>
                <a:lnTo>
                  <a:pt x="144" y="526"/>
                </a:lnTo>
                <a:lnTo>
                  <a:pt x="183" y="509"/>
                </a:lnTo>
                <a:lnTo>
                  <a:pt x="225" y="498"/>
                </a:lnTo>
                <a:lnTo>
                  <a:pt x="268" y="495"/>
                </a:lnTo>
                <a:close/>
                <a:moveTo>
                  <a:pt x="2600" y="0"/>
                </a:moveTo>
                <a:lnTo>
                  <a:pt x="2629" y="3"/>
                </a:lnTo>
                <a:lnTo>
                  <a:pt x="2654" y="13"/>
                </a:lnTo>
                <a:lnTo>
                  <a:pt x="2678" y="27"/>
                </a:lnTo>
                <a:lnTo>
                  <a:pt x="2696" y="47"/>
                </a:lnTo>
                <a:lnTo>
                  <a:pt x="2712" y="69"/>
                </a:lnTo>
                <a:lnTo>
                  <a:pt x="2720" y="95"/>
                </a:lnTo>
                <a:lnTo>
                  <a:pt x="2724" y="124"/>
                </a:lnTo>
                <a:lnTo>
                  <a:pt x="2724" y="619"/>
                </a:lnTo>
                <a:lnTo>
                  <a:pt x="2720" y="648"/>
                </a:lnTo>
                <a:lnTo>
                  <a:pt x="2712" y="673"/>
                </a:lnTo>
                <a:lnTo>
                  <a:pt x="2696" y="696"/>
                </a:lnTo>
                <a:lnTo>
                  <a:pt x="2678" y="715"/>
                </a:lnTo>
                <a:lnTo>
                  <a:pt x="2654" y="730"/>
                </a:lnTo>
                <a:lnTo>
                  <a:pt x="2629" y="739"/>
                </a:lnTo>
                <a:lnTo>
                  <a:pt x="2600" y="743"/>
                </a:lnTo>
                <a:lnTo>
                  <a:pt x="2572" y="739"/>
                </a:lnTo>
                <a:lnTo>
                  <a:pt x="2546" y="730"/>
                </a:lnTo>
                <a:lnTo>
                  <a:pt x="2523" y="715"/>
                </a:lnTo>
                <a:lnTo>
                  <a:pt x="2503" y="696"/>
                </a:lnTo>
                <a:lnTo>
                  <a:pt x="2489" y="673"/>
                </a:lnTo>
                <a:lnTo>
                  <a:pt x="2479" y="648"/>
                </a:lnTo>
                <a:lnTo>
                  <a:pt x="2476" y="619"/>
                </a:lnTo>
                <a:lnTo>
                  <a:pt x="2476" y="124"/>
                </a:lnTo>
                <a:lnTo>
                  <a:pt x="2479" y="95"/>
                </a:lnTo>
                <a:lnTo>
                  <a:pt x="2489" y="69"/>
                </a:lnTo>
                <a:lnTo>
                  <a:pt x="2503" y="47"/>
                </a:lnTo>
                <a:lnTo>
                  <a:pt x="2523" y="27"/>
                </a:lnTo>
                <a:lnTo>
                  <a:pt x="2546" y="13"/>
                </a:lnTo>
                <a:lnTo>
                  <a:pt x="2572" y="3"/>
                </a:lnTo>
                <a:lnTo>
                  <a:pt x="2600" y="0"/>
                </a:lnTo>
                <a:close/>
                <a:moveTo>
                  <a:pt x="619" y="0"/>
                </a:moveTo>
                <a:lnTo>
                  <a:pt x="647" y="3"/>
                </a:lnTo>
                <a:lnTo>
                  <a:pt x="673" y="13"/>
                </a:lnTo>
                <a:lnTo>
                  <a:pt x="696" y="27"/>
                </a:lnTo>
                <a:lnTo>
                  <a:pt x="715" y="47"/>
                </a:lnTo>
                <a:lnTo>
                  <a:pt x="730" y="69"/>
                </a:lnTo>
                <a:lnTo>
                  <a:pt x="740" y="95"/>
                </a:lnTo>
                <a:lnTo>
                  <a:pt x="743" y="124"/>
                </a:lnTo>
                <a:lnTo>
                  <a:pt x="743" y="619"/>
                </a:lnTo>
                <a:lnTo>
                  <a:pt x="740" y="648"/>
                </a:lnTo>
                <a:lnTo>
                  <a:pt x="730" y="673"/>
                </a:lnTo>
                <a:lnTo>
                  <a:pt x="715" y="696"/>
                </a:lnTo>
                <a:lnTo>
                  <a:pt x="696" y="715"/>
                </a:lnTo>
                <a:lnTo>
                  <a:pt x="673" y="730"/>
                </a:lnTo>
                <a:lnTo>
                  <a:pt x="647" y="739"/>
                </a:lnTo>
                <a:lnTo>
                  <a:pt x="619" y="743"/>
                </a:lnTo>
                <a:lnTo>
                  <a:pt x="590" y="739"/>
                </a:lnTo>
                <a:lnTo>
                  <a:pt x="565" y="730"/>
                </a:lnTo>
                <a:lnTo>
                  <a:pt x="542" y="715"/>
                </a:lnTo>
                <a:lnTo>
                  <a:pt x="523" y="696"/>
                </a:lnTo>
                <a:lnTo>
                  <a:pt x="508" y="673"/>
                </a:lnTo>
                <a:lnTo>
                  <a:pt x="499" y="648"/>
                </a:lnTo>
                <a:lnTo>
                  <a:pt x="495" y="619"/>
                </a:lnTo>
                <a:lnTo>
                  <a:pt x="495" y="124"/>
                </a:lnTo>
                <a:lnTo>
                  <a:pt x="499" y="95"/>
                </a:lnTo>
                <a:lnTo>
                  <a:pt x="508" y="69"/>
                </a:lnTo>
                <a:lnTo>
                  <a:pt x="523" y="47"/>
                </a:lnTo>
                <a:lnTo>
                  <a:pt x="542" y="27"/>
                </a:lnTo>
                <a:lnTo>
                  <a:pt x="565" y="13"/>
                </a:lnTo>
                <a:lnTo>
                  <a:pt x="590" y="3"/>
                </a:lnTo>
                <a:lnTo>
                  <a:pt x="61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>
            <a:noFill/>
            <a:prstDash val="solid"/>
            <a:round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10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66" y="5459095"/>
            <a:ext cx="1256277" cy="837518"/>
          </a:xfrm>
          <a:prstGeom prst="rect">
            <a:avLst/>
          </a:prstGeom>
          <a:effectLst/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899" y="2330743"/>
            <a:ext cx="855775" cy="855775"/>
          </a:xfrm>
          <a:prstGeom prst="rect">
            <a:avLst/>
          </a:prstGeom>
          <a:effectLst/>
        </p:spPr>
      </p:pic>
      <p:grpSp>
        <p:nvGrpSpPr>
          <p:cNvPr id="189" name="Group 188"/>
          <p:cNvGrpSpPr/>
          <p:nvPr/>
        </p:nvGrpSpPr>
        <p:grpSpPr>
          <a:xfrm>
            <a:off x="4803787" y="1042728"/>
            <a:ext cx="717505" cy="754154"/>
            <a:chOff x="6742300" y="1816511"/>
            <a:chExt cx="3808470" cy="3253982"/>
          </a:xfrm>
          <a:solidFill>
            <a:schemeClr val="accent6">
              <a:lumMod val="20000"/>
              <a:lumOff val="80000"/>
              <a:alpha val="71000"/>
            </a:schemeClr>
          </a:solidFill>
          <a:effectLst/>
        </p:grpSpPr>
        <p:sp>
          <p:nvSpPr>
            <p:cNvPr id="190" name="Flowchart: Extract 189"/>
            <p:cNvSpPr/>
            <p:nvPr/>
          </p:nvSpPr>
          <p:spPr>
            <a:xfrm>
              <a:off x="6760776" y="1816511"/>
              <a:ext cx="3771518" cy="1059851"/>
            </a:xfrm>
            <a:prstGeom prst="flowChartExtra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7327964" y="2992838"/>
              <a:ext cx="2637142" cy="1209835"/>
              <a:chOff x="7313982" y="2964238"/>
              <a:chExt cx="2877788" cy="1675826"/>
            </a:xfrm>
            <a:grpFill/>
            <a:effectLst/>
          </p:grpSpPr>
          <p:sp>
            <p:nvSpPr>
              <p:cNvPr id="194" name="Rectangle 193"/>
              <p:cNvSpPr/>
              <p:nvPr/>
            </p:nvSpPr>
            <p:spPr>
              <a:xfrm>
                <a:off x="7313982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8446432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9578880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6742300" y="4746653"/>
              <a:ext cx="3808470" cy="32384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7177212" y="4318928"/>
              <a:ext cx="2938646" cy="32384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</p:grpSp>
      <p:grpSp>
        <p:nvGrpSpPr>
          <p:cNvPr id="1037" name="Group 1036"/>
          <p:cNvGrpSpPr/>
          <p:nvPr/>
        </p:nvGrpSpPr>
        <p:grpSpPr>
          <a:xfrm>
            <a:off x="6743001" y="1257960"/>
            <a:ext cx="619035" cy="619035"/>
            <a:chOff x="6783311" y="1216940"/>
            <a:chExt cx="619035" cy="619035"/>
          </a:xfrm>
          <a:effectLst/>
        </p:grpSpPr>
        <p:sp>
          <p:nvSpPr>
            <p:cNvPr id="17" name="Oval 16"/>
            <p:cNvSpPr/>
            <p:nvPr/>
          </p:nvSpPr>
          <p:spPr>
            <a:xfrm>
              <a:off x="6783311" y="1216940"/>
              <a:ext cx="619035" cy="6190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>
            <a:xfrm>
              <a:off x="6874995" y="1319726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198" name="Freeform 197"/>
            <p:cNvSpPr>
              <a:spLocks noEditPoints="1"/>
            </p:cNvSpPr>
            <p:nvPr/>
          </p:nvSpPr>
          <p:spPr>
            <a:xfrm>
              <a:off x="6929781" y="1523415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199" name="Freeform 198"/>
            <p:cNvSpPr>
              <a:spLocks noEditPoints="1"/>
            </p:cNvSpPr>
            <p:nvPr/>
          </p:nvSpPr>
          <p:spPr>
            <a:xfrm>
              <a:off x="7100749" y="1425935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</p:grpSp>
      <p:pic>
        <p:nvPicPr>
          <p:cNvPr id="1031" name="Picture 10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2" y="2014957"/>
            <a:ext cx="1185773" cy="1185773"/>
          </a:xfrm>
          <a:prstGeom prst="rect">
            <a:avLst/>
          </a:prstGeom>
          <a:noFill/>
          <a:effectLst/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636" y="4120062"/>
            <a:ext cx="749099" cy="749099"/>
          </a:xfrm>
          <a:prstGeom prst="rect">
            <a:avLst/>
          </a:prstGeom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51" y="4978898"/>
            <a:ext cx="849050" cy="8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9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1"/>
          <p:cNvSpPr txBox="1"/>
          <p:nvPr/>
        </p:nvSpPr>
        <p:spPr>
          <a:xfrm>
            <a:off x="85725" y="109913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Прогнозирование</a:t>
            </a:r>
            <a:r>
              <a:rPr lang="ru-RU" sz="36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ликвидности</a:t>
            </a:r>
            <a:r>
              <a:rPr lang="ru-RU" sz="36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 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9016965" y="2142105"/>
            <a:ext cx="1936377" cy="2716306"/>
          </a:xfrm>
          <a:prstGeom prst="foldedCorner">
            <a:avLst/>
          </a:prstGeom>
          <a:solidFill>
            <a:schemeClr val="accent1">
              <a:alpha val="37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 ликвидности </a:t>
            </a:r>
          </a:p>
          <a:p>
            <a:pPr algn="ctr" rtl="0"/>
            <a:r>
              <a:rPr lang="ru-RU" sz="1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(ежегодный, ежемесячный)</a:t>
            </a:r>
          </a:p>
        </p:txBody>
      </p:sp>
      <p:sp>
        <p:nvSpPr>
          <p:cNvPr id="26" name="Oval 25"/>
          <p:cNvSpPr/>
          <p:nvPr/>
        </p:nvSpPr>
        <p:spPr>
          <a:xfrm>
            <a:off x="4551325" y="2614982"/>
            <a:ext cx="2097186" cy="1717137"/>
          </a:xfrm>
          <a:prstGeom prst="ellipse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Прогноз </a:t>
            </a:r>
            <a:r>
              <a:rPr lang="ru-RU" sz="18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поступлений </a:t>
            </a:r>
            <a:r>
              <a:rPr lang="ru-RU" sz="18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 </a:t>
            </a:r>
            <a:r>
              <a:rPr lang="ru-RU" sz="18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выплат</a:t>
            </a:r>
            <a:endParaRPr lang="ru-RU" sz="1800" b="1" i="0" u="none" strike="noStrike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4274" y="1033830"/>
            <a:ext cx="2650480" cy="589773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1.Администраторы доходов – прогноз доходов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738677" y="1805958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2.Бюджетные годовые </a:t>
            </a:r>
            <a:r>
              <a:rPr lang="ru-RU" sz="1400" b="1" dirty="0" smtClean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лимит</a:t>
            </a:r>
            <a:r>
              <a:rPr lang="ru-RU" sz="14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ы</a:t>
            </a:r>
            <a:endParaRPr lang="ru-RU" sz="1400" b="1" i="0" u="none" strike="noStrike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803295" y="4530164"/>
            <a:ext cx="2097186" cy="646041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8. Государственный долг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354575" y="3611247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5.Национальная касса социального страхования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849901" y="4549854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6.Министерство экономики и инфраструктуры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866918" y="5385965"/>
            <a:ext cx="3041465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7.Министерство сельского хозяйства, регионального развития и окружающей среды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796161" y="1753104"/>
            <a:ext cx="2097186" cy="653790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 </a:t>
            </a:r>
            <a:r>
              <a:rPr lang="ru-RU" sz="1400" b="1" i="0" u="none" strike="noStrike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Остатки </a:t>
            </a:r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 </a:t>
            </a:r>
            <a:r>
              <a:rPr lang="ru-RU" sz="1400" b="1" dirty="0" smtClean="0" smtId="4294967295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счетах ЕКС</a:t>
            </a:r>
            <a:endParaRPr lang="ru-RU" sz="1400" b="1" i="0" u="none" strike="noStrike" dirty="0" smtId="4294967295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506" y="3938746"/>
            <a:ext cx="1506287" cy="1135599"/>
          </a:xfrm>
          <a:prstGeom prst="rect">
            <a:avLst/>
          </a:prstGeom>
          <a:effectLst/>
        </p:spPr>
      </p:pic>
      <p:sp>
        <p:nvSpPr>
          <p:cNvPr id="41" name="Rounded Rectangle 40"/>
          <p:cNvSpPr/>
          <p:nvPr/>
        </p:nvSpPr>
        <p:spPr>
          <a:xfrm>
            <a:off x="1354575" y="2652173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4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4.Статистические данные и нормативная база</a:t>
            </a:r>
          </a:p>
        </p:txBody>
      </p:sp>
      <p:cxnSp>
        <p:nvCxnSpPr>
          <p:cNvPr id="43" name="Straight Arrow Connector 42"/>
          <p:cNvCxnSpPr>
            <a:endCxn id="26" idx="0"/>
          </p:cNvCxnSpPr>
          <p:nvPr/>
        </p:nvCxnSpPr>
        <p:spPr>
          <a:xfrm>
            <a:off x="5519516" y="1623603"/>
            <a:ext cx="80402" cy="99137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3"/>
          </p:cNvCxnSpPr>
          <p:nvPr/>
        </p:nvCxnSpPr>
        <p:spPr>
          <a:xfrm>
            <a:off x="3586786" y="2979673"/>
            <a:ext cx="964539" cy="56915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2"/>
          </p:cNvCxnSpPr>
          <p:nvPr/>
        </p:nvCxnSpPr>
        <p:spPr>
          <a:xfrm>
            <a:off x="3854783" y="2460957"/>
            <a:ext cx="696542" cy="108787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  <a:endCxn id="6" idx="1"/>
          </p:cNvCxnSpPr>
          <p:nvPr/>
        </p:nvCxnSpPr>
        <p:spPr>
          <a:xfrm>
            <a:off x="7893347" y="2079999"/>
            <a:ext cx="1123618" cy="142025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0"/>
          </p:cNvCxnSpPr>
          <p:nvPr/>
        </p:nvCxnSpPr>
        <p:spPr>
          <a:xfrm flipV="1">
            <a:off x="3966007" y="3548829"/>
            <a:ext cx="585318" cy="100102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0"/>
            <a:endCxn id="26" idx="4"/>
          </p:cNvCxnSpPr>
          <p:nvPr/>
        </p:nvCxnSpPr>
        <p:spPr>
          <a:xfrm flipV="1">
            <a:off x="5387651" y="4332119"/>
            <a:ext cx="212267" cy="105384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3"/>
          </p:cNvCxnSpPr>
          <p:nvPr/>
        </p:nvCxnSpPr>
        <p:spPr>
          <a:xfrm flipV="1">
            <a:off x="3586786" y="3548829"/>
            <a:ext cx="964539" cy="38991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0" idx="1"/>
            <a:endCxn id="26" idx="4"/>
          </p:cNvCxnSpPr>
          <p:nvPr/>
        </p:nvCxnSpPr>
        <p:spPr>
          <a:xfrm flipH="1" flipV="1">
            <a:off x="5599918" y="4332119"/>
            <a:ext cx="203377" cy="52106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6" idx="6"/>
            <a:endCxn id="6" idx="1"/>
          </p:cNvCxnSpPr>
          <p:nvPr/>
        </p:nvCxnSpPr>
        <p:spPr>
          <a:xfrm>
            <a:off x="6648511" y="3473551"/>
            <a:ext cx="2368454" cy="26707"/>
          </a:xfrm>
          <a:prstGeom prst="straightConnector1">
            <a:avLst/>
          </a:prstGeom>
          <a:ln w="34925"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0" idx="3"/>
            <a:endCxn id="6" idx="1"/>
          </p:cNvCxnSpPr>
          <p:nvPr/>
        </p:nvCxnSpPr>
        <p:spPr>
          <a:xfrm flipV="1">
            <a:off x="7900481" y="3500258"/>
            <a:ext cx="1116484" cy="13529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7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3143" y="1259221"/>
            <a:ext cx="11940812" cy="4803820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Clean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Приоритеты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 прогнозировании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088" y="1259221"/>
            <a:ext cx="11241606" cy="48628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rtl="0"/>
            <a:r>
              <a:rPr lang="ru-RU" sz="24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первую очередь обеспечивается прогнозирование платежей, предусмотренных ст. 67 Закона о публичных финансах и налогово-бюджетной ответственности № 181 от 25.07.2017, в следующем порядке:</a:t>
            </a:r>
          </a:p>
          <a:p>
            <a:pPr lvl="0" algn="ctr"/>
            <a:endParaRPr lang="ru-RU" sz="2800" b="1" dirty="0" smtClean="0">
              <a:effectLst/>
            </a:endParaRPr>
          </a:p>
          <a:p>
            <a:pPr marL="514350" lvl="1" indent="-514350" rtl="0">
              <a:buFont typeface="Arial" pitchFamily="34" charset="0"/>
              <a:buChar char="•"/>
            </a:pPr>
            <a:r>
              <a:rPr lang="ru-RU" sz="24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выполнение обязательств по обслуживанию государственного долга / долга АТЕ;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ru-RU" sz="24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расходы на персонал, на выплату стипендий, пособий, компенсаций, социальных выплат и социальной помощи;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ru-RU" sz="24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расходы на обязательное медицинское страхование для лиц, застрахованных Правительством;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ru-RU" sz="24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расходы на теплоэнергетические ресурсы;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ru-RU" sz="2400" b="1" i="1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расходы из чрезвычайных фондов.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81825" y="1081824"/>
            <a:ext cx="8925060" cy="1249251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40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Годовой прогноз</a:t>
            </a: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ru-RU" sz="3600" b="1" i="0" u="none" strike="noStrike" cap="all" dirty="0" smtId="4294967295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3600" b="1" i="0" u="none" strike="noStrike" cap="all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Структура прогнозов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93949" y="2844084"/>
            <a:ext cx="8113690" cy="3002923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I: Доходы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II: Расходы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III: Бюджетное сальдо </a:t>
            </a:r>
          </a:p>
          <a:p>
            <a:pPr rtl="0"/>
            <a:r>
              <a:rPr lang="ru-RU" sz="3200" b="1" i="0" u="none" strike="noStrike" dirty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Глава IV: Источники финансирования</a:t>
            </a:r>
          </a:p>
          <a:p>
            <a:endParaRPr lang="en-US" sz="3200" b="1" dirty="0" smtClean="0">
              <a:solidFill>
                <a:schemeClr val="tx1"/>
              </a:solidFill>
              <a:effectLst/>
            </a:endParaRPr>
          </a:p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pic>
        <p:nvPicPr>
          <p:cNvPr id="1027" name="Picture 3" descr="C:\Users\apostolnat\Desktop\Capture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456"/>
            <a:ext cx="12192000" cy="6587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C:\Users\apostolnat\Desktop\Capture 3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496414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Antetl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5440</TotalTime>
  <Words>669</Words>
  <Application>Microsoft Office PowerPoint</Application>
  <PresentationFormat>Widescreen</PresentationFormat>
  <Paragraphs>144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</vt:lpstr>
      <vt:lpstr>Calibri Light</vt:lpstr>
      <vt:lpstr>Franklin Gothic Medium Cond</vt:lpstr>
      <vt:lpstr>Tahoma</vt:lpstr>
      <vt:lpstr>Times New Roman</vt:lpstr>
      <vt:lpstr>Wingdings</vt:lpstr>
      <vt:lpstr>Antetlu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Berladean Dan</dc:creator>
  <cp:lastModifiedBy>berladeand</cp:lastModifiedBy>
  <cp:revision>457</cp:revision>
  <cp:lastPrinted>2017-09-05T06:26:27Z</cp:lastPrinted>
  <dcterms:created xsi:type="dcterms:W3CDTF">2016-02-02T11:11:21Z</dcterms:created>
  <dcterms:modified xsi:type="dcterms:W3CDTF">2017-09-05T10:48:00Z</dcterms:modified>
</cp:coreProperties>
</file>