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6"/>
  </p:notesMasterIdLst>
  <p:handoutMasterIdLst>
    <p:handoutMasterId r:id="rId17"/>
  </p:handoutMasterIdLst>
  <p:sldIdLst>
    <p:sldId id="311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</p:sldIdLst>
  <p:sldSz cx="12192000" cy="6858000"/>
  <p:notesSz cx="6735763" cy="98663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7EACC"/>
    <a:srgbClr val="BDDCA8"/>
    <a:srgbClr val="000000"/>
    <a:srgbClr val="D7D7C7"/>
    <a:srgbClr val="9DC7B6"/>
    <a:srgbClr val="C9D4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29" autoAdjust="0"/>
  </p:normalViewPr>
  <p:slideViewPr>
    <p:cSldViewPr snapToGrid="0">
      <p:cViewPr varScale="1">
        <p:scale>
          <a:sx n="65" d="100"/>
          <a:sy n="65" d="100"/>
        </p:scale>
        <p:origin x="-667" y="-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605933506153901E-2"/>
          <c:y val="5.813541900424312E-2"/>
          <c:w val="0.87500011327190763"/>
          <c:h val="0.86408922408327193"/>
        </c:manualLayout>
      </c:layout>
      <c:pie3DChart>
        <c:varyColors val="1"/>
        <c:ser>
          <c:idx val="0"/>
          <c:order val="0"/>
          <c:tx>
            <c:strRef>
              <c:f>Sheet1!$C$1</c:f>
              <c:strCache>
                <c:ptCount val="1"/>
                <c:pt idx="0">
                  <c:v>               Suma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806-4B5C-8EC3-B6672DA60BD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806-4B5C-8EC3-B6672DA60BD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806-4B5C-8EC3-B6672DA60BD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806-4B5C-8EC3-B6672DA60BD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4806-4B5C-8EC3-B6672DA60BD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6D0-456D-9413-CE1CA0DB36F0}"/>
              </c:ext>
            </c:extLst>
          </c:dPt>
          <c:dLbls>
            <c:dLbl>
              <c:idx val="0"/>
              <c:layout>
                <c:manualLayout>
                  <c:x val="6.7447272263929129E-3"/>
                  <c:y val="-7.986230446996418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06-4B5C-8EC3-B6672DA60BD6}"/>
                </c:ext>
              </c:extLst>
            </c:dLbl>
            <c:dLbl>
              <c:idx val="1"/>
              <c:layout>
                <c:manualLayout>
                  <c:x val="0.13854630070131493"/>
                  <c:y val="-4.752116936908918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06-4B5C-8EC3-B6672DA60BD6}"/>
                </c:ext>
              </c:extLst>
            </c:dLbl>
            <c:dLbl>
              <c:idx val="2"/>
              <c:layout>
                <c:manualLayout>
                  <c:x val="0"/>
                  <c:y val="-0.1481387421573415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806-4B5C-8EC3-B6672DA60BD6}"/>
                </c:ext>
              </c:extLst>
            </c:dLbl>
            <c:dLbl>
              <c:idx val="3"/>
              <c:layout>
                <c:manualLayout>
                  <c:x val="-7.7539096018758016E-3"/>
                  <c:y val="-7.138790011756274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806-4B5C-8EC3-B6672DA60BD6}"/>
                </c:ext>
              </c:extLst>
            </c:dLbl>
            <c:dLbl>
              <c:idx val="4"/>
              <c:layout>
                <c:manualLayout>
                  <c:x val="6.4375361807141929E-2"/>
                  <c:y val="-4.128069132956584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806-4B5C-8EC3-B6672DA60BD6}"/>
                </c:ext>
              </c:extLst>
            </c:dLbl>
            <c:dLbl>
              <c:idx val="5"/>
              <c:layout>
                <c:manualLayout>
                  <c:x val="2.8994355016383578E-2"/>
                  <c:y val="-6.784959453755733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D0-456D-9413-CE1CA0DB36F0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2857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Государственный бюджет</c:v>
                </c:pt>
                <c:pt idx="1">
                  <c:v>Местные бюджеты</c:v>
                </c:pt>
                <c:pt idx="2">
                  <c:v>Фонды Обязательного Медицинского Страхования</c:v>
                </c:pt>
                <c:pt idx="3">
                  <c:v>Бюджет Государственного Социального Страхования </c:v>
                </c:pt>
                <c:pt idx="4">
                  <c:v>Cамоуправляемые государственные учреждения</c:v>
                </c:pt>
                <c:pt idx="5">
                  <c:v>Технические счета</c:v>
                </c:pt>
              </c:strCache>
              <c:extLst xmlns:c16r2="http://schemas.microsoft.com/office/drawing/2015/06/chart"/>
            </c:strRef>
          </c:cat>
          <c:val>
            <c:numRef>
              <c:f>Sheet1!$C$2:$C$11</c:f>
              <c:numCache>
                <c:formatCode>0</c:formatCode>
                <c:ptCount val="6"/>
                <c:pt idx="0">
                  <c:v>732.6</c:v>
                </c:pt>
                <c:pt idx="1">
                  <c:v>1273.7</c:v>
                </c:pt>
                <c:pt idx="2">
                  <c:v>330.6</c:v>
                </c:pt>
                <c:pt idx="3">
                  <c:v>148.6</c:v>
                </c:pt>
                <c:pt idx="4">
                  <c:v>423.6</c:v>
                </c:pt>
                <c:pt idx="5">
                  <c:v>0.2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806-4B5C-8EC3-B6672DA60BD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extLst xmlns:c16r2="http://schemas.microsoft.com/office/drawing/2015/06/chart"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Sheet1!$A$1</c15:sqref>
                        </c15:formulaRef>
                      </c:ext>
                    </c:extLst>
                    <c:strCache>
                      <c:ptCount val="1"/>
                      <c:pt idx="0">
                        <c:v>Denumirea 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06-4806-4B5C-8EC3-B6672DA60BD6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07-4806-4B5C-8EC3-B6672DA60BD6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08-4806-4B5C-8EC3-B6672DA60BD6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09-4806-4B5C-8EC3-B6672DA60BD6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0A-4806-4B5C-8EC3-B6672DA60BD6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17-A643-455E-BB88-DF3860E1A1CB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strCache>
                      <c:ptCount val="6"/>
                      <c:pt idx="0">
                        <c:v>Государственный бюджет</c:v>
                      </c:pt>
                      <c:pt idx="1">
                        <c:v>Местные бюджеты</c:v>
                      </c:pt>
                      <c:pt idx="2">
                        <c:v>Фонды Обязательного Медицинского Страхования</c:v>
                      </c:pt>
                      <c:pt idx="3">
                        <c:v>Бюджет Государственного Социального Страхования </c:v>
                      </c:pt>
                      <c:pt idx="4">
                        <c:v>Cамоуправляемые государственные учреждения</c:v>
                      </c:pt>
                      <c:pt idx="5">
                        <c:v>Технические счета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B-4806-4B5C-8EC3-B6672DA60BD6}"/>
                  </c:ext>
                </c:extLst>
              </c15:ser>
            </c15:filteredPieSeries>
          </c:ext>
        </c:extLst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9A8A12-4BDE-477A-8E70-4D15EC47019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5144C0-C0E0-4E13-BB5E-EC3424C47B3E}">
      <dgm:prSet custT="1"/>
      <dgm:spPr/>
      <dgm:t>
        <a:bodyPr/>
        <a:lstStyle/>
        <a:p>
          <a:pPr algn="just" rtl="0"/>
          <a:r>
            <a:rPr lang="ru-RU" sz="2400" dirty="0" smtClean="0"/>
            <a:t>Меморандумы об экономической и финансовой политике - заключенные с МВФ</a:t>
          </a:r>
          <a:r>
            <a:rPr lang="en-US" sz="2400" dirty="0" smtClean="0"/>
            <a:t>.</a:t>
          </a:r>
          <a:endParaRPr lang="ru-RU" sz="2400" dirty="0"/>
        </a:p>
      </dgm:t>
    </dgm:pt>
    <dgm:pt modelId="{4C13B153-BF4E-448E-8B47-5359F87BDE89}" type="parTrans" cxnId="{D4D9D869-1785-44EA-8182-4DB6BAEC15B4}">
      <dgm:prSet/>
      <dgm:spPr/>
      <dgm:t>
        <a:bodyPr/>
        <a:lstStyle/>
        <a:p>
          <a:endParaRPr lang="en-US"/>
        </a:p>
      </dgm:t>
    </dgm:pt>
    <dgm:pt modelId="{801C834E-0D2C-4A31-B4D1-84B21ABE2AFB}" type="sibTrans" cxnId="{D4D9D869-1785-44EA-8182-4DB6BAEC15B4}">
      <dgm:prSet/>
      <dgm:spPr/>
      <dgm:t>
        <a:bodyPr/>
        <a:lstStyle/>
        <a:p>
          <a:endParaRPr lang="en-US"/>
        </a:p>
      </dgm:t>
    </dgm:pt>
    <dgm:pt modelId="{ECC57334-7BCA-43B6-97AF-B56A152B7DF2}">
      <dgm:prSet custT="1"/>
      <dgm:spPr/>
      <dgm:t>
        <a:bodyPr/>
        <a:lstStyle/>
        <a:p>
          <a:pPr algn="just" rtl="0"/>
          <a:r>
            <a:rPr lang="ru-RU" sz="2400" dirty="0" smtClean="0"/>
            <a:t>Постановление Правительства</a:t>
          </a:r>
          <a:r>
            <a:rPr lang="ro-RO" sz="2400" dirty="0" smtClean="0"/>
            <a:t> </a:t>
          </a:r>
          <a:r>
            <a:rPr lang="ru-RU" sz="2400" dirty="0" smtClean="0"/>
            <a:t>Республики Молдова</a:t>
          </a:r>
          <a:r>
            <a:rPr lang="ro-RO" sz="2400" dirty="0" smtClean="0"/>
            <a:t> </a:t>
          </a:r>
          <a:r>
            <a:rPr lang="ru-RU" sz="2400" dirty="0" smtClean="0"/>
            <a:t>о социально-экономическом развитии Республики Молдова и выполнении</a:t>
          </a:r>
          <a:r>
            <a:rPr lang="ro-RO" sz="2400" dirty="0" smtClean="0"/>
            <a:t> </a:t>
          </a:r>
          <a:r>
            <a:rPr lang="ru-RU" sz="2400" dirty="0" smtClean="0"/>
            <a:t>Плана действий по реализации Программы деятельности Правительства</a:t>
          </a:r>
          <a:r>
            <a:rPr lang="ro-RO" sz="2400" dirty="0" smtClean="0"/>
            <a:t> </a:t>
          </a:r>
          <a:r>
            <a:rPr lang="ru-RU" sz="2400" dirty="0" smtClean="0"/>
            <a:t>на 2005-2009 годы "Модернизация страны – благосостояние народа„</a:t>
          </a:r>
          <a:r>
            <a:rPr lang="ro-RO" sz="2400" dirty="0" smtClean="0"/>
            <a:t> </a:t>
          </a:r>
          <a:r>
            <a:rPr lang="ru-RU" sz="2400" dirty="0" smtClean="0"/>
            <a:t>в первом полугодии 2007 года</a:t>
          </a:r>
          <a:r>
            <a:rPr lang="en-US" sz="2400" dirty="0" smtClean="0"/>
            <a:t>.</a:t>
          </a:r>
          <a:endParaRPr lang="ru-RU" sz="2400" dirty="0"/>
        </a:p>
      </dgm:t>
    </dgm:pt>
    <dgm:pt modelId="{A4ED2C23-AD47-4A28-AE33-F3247EB1BA6E}" type="parTrans" cxnId="{F55788E7-BFDD-442F-A15D-202F6815469F}">
      <dgm:prSet/>
      <dgm:spPr/>
      <dgm:t>
        <a:bodyPr/>
        <a:lstStyle/>
        <a:p>
          <a:endParaRPr lang="en-US"/>
        </a:p>
      </dgm:t>
    </dgm:pt>
    <dgm:pt modelId="{DA702348-67CB-4DDC-9802-67C52C6F3C48}" type="sibTrans" cxnId="{F55788E7-BFDD-442F-A15D-202F6815469F}">
      <dgm:prSet/>
      <dgm:spPr/>
      <dgm:t>
        <a:bodyPr/>
        <a:lstStyle/>
        <a:p>
          <a:endParaRPr lang="en-US"/>
        </a:p>
      </dgm:t>
    </dgm:pt>
    <dgm:pt modelId="{7EB32DFD-F743-44B1-A337-63694CD6ADBA}">
      <dgm:prSet custT="1"/>
      <dgm:spPr/>
      <dgm:t>
        <a:bodyPr/>
        <a:lstStyle/>
        <a:p>
          <a:pPr algn="l" rtl="0"/>
          <a:endParaRPr lang="ru-RU" sz="2400" dirty="0"/>
        </a:p>
      </dgm:t>
    </dgm:pt>
    <dgm:pt modelId="{ACAD92CB-4529-4B5A-A56F-06379056B9EA}" type="parTrans" cxnId="{1A16FC92-9FFD-4E61-9E8B-4B842CCECBFE}">
      <dgm:prSet/>
      <dgm:spPr/>
      <dgm:t>
        <a:bodyPr/>
        <a:lstStyle/>
        <a:p>
          <a:endParaRPr lang="en-US"/>
        </a:p>
      </dgm:t>
    </dgm:pt>
    <dgm:pt modelId="{6652BE20-BC3E-478E-BAAC-76B989823343}" type="sibTrans" cxnId="{1A16FC92-9FFD-4E61-9E8B-4B842CCECBFE}">
      <dgm:prSet/>
      <dgm:spPr/>
      <dgm:t>
        <a:bodyPr/>
        <a:lstStyle/>
        <a:p>
          <a:endParaRPr lang="en-US"/>
        </a:p>
      </dgm:t>
    </dgm:pt>
    <dgm:pt modelId="{340536F2-DCD0-4F67-8CFD-515782A82EC7}">
      <dgm:prSet custT="1"/>
      <dgm:spPr>
        <a:solidFill>
          <a:schemeClr val="accent1">
            <a:hueOff val="0"/>
            <a:satOff val="0"/>
            <a:lumOff val="0"/>
            <a:alpha val="0"/>
          </a:schemeClr>
        </a:solidFill>
      </dgm:spPr>
      <dgm:t>
        <a:bodyPr/>
        <a:lstStyle/>
        <a:p>
          <a:pPr algn="l" rtl="0"/>
          <a:endParaRPr lang="ru-RU" sz="2800" b="1" dirty="0">
            <a:solidFill>
              <a:schemeClr val="tx1"/>
            </a:solidFill>
          </a:endParaRPr>
        </a:p>
      </dgm:t>
    </dgm:pt>
    <dgm:pt modelId="{62175777-2536-42F2-8099-CF90030ADBDA}" type="sibTrans" cxnId="{1A22B278-238D-450E-A097-D021A569E9BB}">
      <dgm:prSet/>
      <dgm:spPr/>
      <dgm:t>
        <a:bodyPr/>
        <a:lstStyle/>
        <a:p>
          <a:endParaRPr lang="en-US"/>
        </a:p>
      </dgm:t>
    </dgm:pt>
    <dgm:pt modelId="{538C604E-36C3-4B97-A954-5311B2051CC8}" type="parTrans" cxnId="{1A22B278-238D-450E-A097-D021A569E9BB}">
      <dgm:prSet/>
      <dgm:spPr/>
      <dgm:t>
        <a:bodyPr/>
        <a:lstStyle/>
        <a:p>
          <a:endParaRPr lang="en-US"/>
        </a:p>
      </dgm:t>
    </dgm:pt>
    <dgm:pt modelId="{F4A97AFB-E656-43F7-913C-41AEDD405338}">
      <dgm:prSet custT="1"/>
      <dgm:spPr/>
      <dgm:t>
        <a:bodyPr/>
        <a:lstStyle/>
        <a:p>
          <a:pPr algn="just"/>
          <a:r>
            <a:rPr lang="ru-RU" sz="2400" dirty="0" smtClean="0"/>
            <a:t>План действий по переводу  фондов </a:t>
          </a:r>
          <a:r>
            <a:rPr lang="ru-RU" sz="2400" dirty="0" smtClean="0">
              <a:solidFill>
                <a:schemeClr val="tx1"/>
              </a:solidFill>
            </a:rPr>
            <a:t>Государственного бюджета</a:t>
          </a:r>
          <a:r>
            <a:rPr lang="ro-RO" sz="2400" dirty="0" smtClean="0">
              <a:solidFill>
                <a:schemeClr val="tx1"/>
              </a:solidFill>
            </a:rPr>
            <a:t>,</a:t>
          </a:r>
          <a:r>
            <a:rPr lang="ru-RU" sz="2400" dirty="0" smtClean="0">
              <a:solidFill>
                <a:schemeClr val="tx1"/>
              </a:solidFill>
            </a:rPr>
            <a:t> </a:t>
          </a:r>
          <a:r>
            <a:rPr lang="ru-RU" sz="2400" dirty="0" smtClean="0"/>
            <a:t> б</a:t>
          </a:r>
          <a:r>
            <a:rPr lang="ru-RU" sz="2400" dirty="0" smtClean="0">
              <a:solidFill>
                <a:schemeClr val="tx1"/>
              </a:solidFill>
            </a:rPr>
            <a:t>юджета Государственного Социального Страхования</a:t>
          </a:r>
          <a:r>
            <a:rPr lang="ro-RO" sz="2400" dirty="0" smtClean="0">
              <a:solidFill>
                <a:schemeClr val="tx1"/>
              </a:solidFill>
            </a:rPr>
            <a:t>,</a:t>
          </a:r>
          <a:r>
            <a:rPr lang="ru-RU" sz="2400" dirty="0" smtClean="0">
              <a:solidFill>
                <a:schemeClr val="tx1"/>
              </a:solidFill>
            </a:rPr>
            <a:t>  Фондов Обязательного Медицинского Страхования в </a:t>
          </a:r>
          <a:r>
            <a:rPr lang="ru-RU" sz="2400" b="0" dirty="0" smtClean="0">
              <a:solidFill>
                <a:schemeClr val="tx1"/>
              </a:solidFill>
            </a:rPr>
            <a:t>ЕКС  - подписанный Министерством Финансов</a:t>
          </a:r>
          <a:r>
            <a:rPr lang="ro-RO" sz="2400" b="0" dirty="0" smtClean="0">
              <a:solidFill>
                <a:schemeClr val="tx1"/>
              </a:solidFill>
            </a:rPr>
            <a:t>,</a:t>
          </a:r>
          <a:r>
            <a:rPr lang="ru-RU" sz="2400" b="0" dirty="0" smtClean="0">
              <a:solidFill>
                <a:schemeClr val="tx1"/>
              </a:solidFill>
            </a:rPr>
            <a:t> </a:t>
          </a:r>
          <a:r>
            <a:rPr lang="ru-RU" sz="2400" i="0" dirty="0" smtClean="0"/>
            <a:t>Национальным Банком</a:t>
          </a:r>
          <a:r>
            <a:rPr lang="ro-RO" sz="2400" i="0" dirty="0" smtClean="0"/>
            <a:t>,</a:t>
          </a:r>
          <a:r>
            <a:rPr lang="ru-RU" sz="2400" i="0" dirty="0" smtClean="0"/>
            <a:t> Национальной Кассой Социального Страхования и </a:t>
          </a:r>
          <a:r>
            <a:rPr lang="ru-RU" sz="2400" dirty="0" smtClean="0"/>
            <a:t>Национальной Компанией Медицинского Страхования.</a:t>
          </a:r>
          <a:endParaRPr lang="ru-RU" sz="2400" b="0" i="0" dirty="0"/>
        </a:p>
      </dgm:t>
    </dgm:pt>
    <dgm:pt modelId="{AFE51E03-136A-489D-95BB-AED76957DD32}" type="parTrans" cxnId="{F9D30197-E8AC-46A5-B7C5-5FBCE1B87183}">
      <dgm:prSet/>
      <dgm:spPr/>
      <dgm:t>
        <a:bodyPr/>
        <a:lstStyle/>
        <a:p>
          <a:endParaRPr lang="en-US"/>
        </a:p>
      </dgm:t>
    </dgm:pt>
    <dgm:pt modelId="{99FC8149-E0CA-405F-932D-44E086FB58D4}" type="sibTrans" cxnId="{F9D30197-E8AC-46A5-B7C5-5FBCE1B87183}">
      <dgm:prSet/>
      <dgm:spPr/>
      <dgm:t>
        <a:bodyPr/>
        <a:lstStyle/>
        <a:p>
          <a:endParaRPr lang="en-US"/>
        </a:p>
      </dgm:t>
    </dgm:pt>
    <dgm:pt modelId="{51C2EAE9-FCCB-4C77-A172-8A6430886F47}">
      <dgm:prSet custT="1"/>
      <dgm:spPr/>
      <dgm:t>
        <a:bodyPr/>
        <a:lstStyle/>
        <a:p>
          <a:pPr algn="just" rtl="0"/>
          <a:endParaRPr lang="ru-RU" sz="2400" dirty="0"/>
        </a:p>
      </dgm:t>
    </dgm:pt>
    <dgm:pt modelId="{15D50621-3769-4003-A996-40C329F0435D}" type="parTrans" cxnId="{07497F17-5925-47FD-80E4-54F0B7D9B0AA}">
      <dgm:prSet/>
      <dgm:spPr/>
      <dgm:t>
        <a:bodyPr/>
        <a:lstStyle/>
        <a:p>
          <a:endParaRPr lang="en-US"/>
        </a:p>
      </dgm:t>
    </dgm:pt>
    <dgm:pt modelId="{BA1F6CB1-DC69-45F2-8A42-8BE465968223}" type="sibTrans" cxnId="{07497F17-5925-47FD-80E4-54F0B7D9B0AA}">
      <dgm:prSet/>
      <dgm:spPr/>
      <dgm:t>
        <a:bodyPr/>
        <a:lstStyle/>
        <a:p>
          <a:endParaRPr lang="en-US"/>
        </a:p>
      </dgm:t>
    </dgm:pt>
    <dgm:pt modelId="{C5E7EDA1-9DB7-4603-80EC-B979F343E494}">
      <dgm:prSet custT="1"/>
      <dgm:spPr/>
      <dgm:t>
        <a:bodyPr/>
        <a:lstStyle/>
        <a:p>
          <a:pPr algn="just" rtl="0"/>
          <a:endParaRPr lang="ru-RU" sz="2400" dirty="0"/>
        </a:p>
      </dgm:t>
    </dgm:pt>
    <dgm:pt modelId="{273B66B6-7602-4FF0-83CF-E8563089D49B}" type="parTrans" cxnId="{1A4E1EBA-F87C-4EAA-A3AE-09529FE56A2B}">
      <dgm:prSet/>
      <dgm:spPr/>
      <dgm:t>
        <a:bodyPr/>
        <a:lstStyle/>
        <a:p>
          <a:endParaRPr lang="en-US"/>
        </a:p>
      </dgm:t>
    </dgm:pt>
    <dgm:pt modelId="{949C2B17-B056-452D-8322-FB2E123E18E1}" type="sibTrans" cxnId="{1A4E1EBA-F87C-4EAA-A3AE-09529FE56A2B}">
      <dgm:prSet/>
      <dgm:spPr/>
      <dgm:t>
        <a:bodyPr/>
        <a:lstStyle/>
        <a:p>
          <a:endParaRPr lang="en-US"/>
        </a:p>
      </dgm:t>
    </dgm:pt>
    <dgm:pt modelId="{A715E58B-82E2-4B9D-9343-95CE91333958}" type="pres">
      <dgm:prSet presAssocID="{659A8A12-4BDE-477A-8E70-4D15EC4701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014A25-4A52-4F1F-99F9-DEBF8CD0E160}" type="pres">
      <dgm:prSet presAssocID="{340536F2-DCD0-4F67-8CFD-515782A82EC7}" presName="parentText" presStyleLbl="node1" presStyleIdx="0" presStyleCnt="1" custScaleY="9639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B8E9AB-D6B9-42BD-8E41-DE4D58651A6E}" type="pres">
      <dgm:prSet presAssocID="{340536F2-DCD0-4F67-8CFD-515782A82EC7}" presName="childText" presStyleLbl="revTx" presStyleIdx="0" presStyleCnt="1" custScaleY="163406" custLinFactY="-5422" custLinFactNeighborX="-173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D13376-1AD3-4249-97B4-0042A484CA04}" type="presOf" srcId="{7EB32DFD-F743-44B1-A337-63694CD6ADBA}" destId="{15B8E9AB-D6B9-42BD-8E41-DE4D58651A6E}" srcOrd="0" destOrd="0" presId="urn:microsoft.com/office/officeart/2005/8/layout/vList2"/>
    <dgm:cxn modelId="{9A1ADD4D-0006-4C5F-8E4C-E1D9EA6CA6DA}" type="presOf" srcId="{659A8A12-4BDE-477A-8E70-4D15EC470192}" destId="{A715E58B-82E2-4B9D-9343-95CE91333958}" srcOrd="0" destOrd="0" presId="urn:microsoft.com/office/officeart/2005/8/layout/vList2"/>
    <dgm:cxn modelId="{7BCD3E80-D25B-4F60-BB83-6D65D2E1308C}" type="presOf" srcId="{51C2EAE9-FCCB-4C77-A172-8A6430886F47}" destId="{15B8E9AB-D6B9-42BD-8E41-DE4D58651A6E}" srcOrd="0" destOrd="2" presId="urn:microsoft.com/office/officeart/2005/8/layout/vList2"/>
    <dgm:cxn modelId="{EC7AE1EE-1A32-495F-9B7B-B6C15FED77F4}" type="presOf" srcId="{F4A97AFB-E656-43F7-913C-41AEDD405338}" destId="{15B8E9AB-D6B9-42BD-8E41-DE4D58651A6E}" srcOrd="0" destOrd="5" presId="urn:microsoft.com/office/officeart/2005/8/layout/vList2"/>
    <dgm:cxn modelId="{1A4E1EBA-F87C-4EAA-A3AE-09529FE56A2B}" srcId="{340536F2-DCD0-4F67-8CFD-515782A82EC7}" destId="{C5E7EDA1-9DB7-4603-80EC-B979F343E494}" srcOrd="4" destOrd="0" parTransId="{273B66B6-7602-4FF0-83CF-E8563089D49B}" sibTransId="{949C2B17-B056-452D-8322-FB2E123E18E1}"/>
    <dgm:cxn modelId="{F55788E7-BFDD-442F-A15D-202F6815469F}" srcId="{340536F2-DCD0-4F67-8CFD-515782A82EC7}" destId="{ECC57334-7BCA-43B6-97AF-B56A152B7DF2}" srcOrd="3" destOrd="0" parTransId="{A4ED2C23-AD47-4A28-AE33-F3247EB1BA6E}" sibTransId="{DA702348-67CB-4DDC-9802-67C52C6F3C48}"/>
    <dgm:cxn modelId="{1A16FC92-9FFD-4E61-9E8B-4B842CCECBFE}" srcId="{340536F2-DCD0-4F67-8CFD-515782A82EC7}" destId="{7EB32DFD-F743-44B1-A337-63694CD6ADBA}" srcOrd="0" destOrd="0" parTransId="{ACAD92CB-4529-4B5A-A56F-06379056B9EA}" sibTransId="{6652BE20-BC3E-478E-BAAC-76B989823343}"/>
    <dgm:cxn modelId="{F9D30197-E8AC-46A5-B7C5-5FBCE1B87183}" srcId="{340536F2-DCD0-4F67-8CFD-515782A82EC7}" destId="{F4A97AFB-E656-43F7-913C-41AEDD405338}" srcOrd="5" destOrd="0" parTransId="{AFE51E03-136A-489D-95BB-AED76957DD32}" sibTransId="{99FC8149-E0CA-405F-932D-44E086FB58D4}"/>
    <dgm:cxn modelId="{BBDC3ACC-DCBE-49A6-AD7A-304B869E08B9}" type="presOf" srcId="{340536F2-DCD0-4F67-8CFD-515782A82EC7}" destId="{B9014A25-4A52-4F1F-99F9-DEBF8CD0E160}" srcOrd="0" destOrd="0" presId="urn:microsoft.com/office/officeart/2005/8/layout/vList2"/>
    <dgm:cxn modelId="{D4D9D869-1785-44EA-8182-4DB6BAEC15B4}" srcId="{340536F2-DCD0-4F67-8CFD-515782A82EC7}" destId="{425144C0-C0E0-4E13-BB5E-EC3424C47B3E}" srcOrd="1" destOrd="0" parTransId="{4C13B153-BF4E-448E-8B47-5359F87BDE89}" sibTransId="{801C834E-0D2C-4A31-B4D1-84B21ABE2AFB}"/>
    <dgm:cxn modelId="{07497F17-5925-47FD-80E4-54F0B7D9B0AA}" srcId="{340536F2-DCD0-4F67-8CFD-515782A82EC7}" destId="{51C2EAE9-FCCB-4C77-A172-8A6430886F47}" srcOrd="2" destOrd="0" parTransId="{15D50621-3769-4003-A996-40C329F0435D}" sibTransId="{BA1F6CB1-DC69-45F2-8A42-8BE465968223}"/>
    <dgm:cxn modelId="{1A22B278-238D-450E-A097-D021A569E9BB}" srcId="{659A8A12-4BDE-477A-8E70-4D15EC470192}" destId="{340536F2-DCD0-4F67-8CFD-515782A82EC7}" srcOrd="0" destOrd="0" parTransId="{538C604E-36C3-4B97-A954-5311B2051CC8}" sibTransId="{62175777-2536-42F2-8099-CF90030ADBDA}"/>
    <dgm:cxn modelId="{A3031DA7-8E58-483C-BA2E-72BF73D16410}" type="presOf" srcId="{425144C0-C0E0-4E13-BB5E-EC3424C47B3E}" destId="{15B8E9AB-D6B9-42BD-8E41-DE4D58651A6E}" srcOrd="0" destOrd="1" presId="urn:microsoft.com/office/officeart/2005/8/layout/vList2"/>
    <dgm:cxn modelId="{0673729A-8DAA-46BA-8BE8-9BF410CA4754}" type="presOf" srcId="{C5E7EDA1-9DB7-4603-80EC-B979F343E494}" destId="{15B8E9AB-D6B9-42BD-8E41-DE4D58651A6E}" srcOrd="0" destOrd="4" presId="urn:microsoft.com/office/officeart/2005/8/layout/vList2"/>
    <dgm:cxn modelId="{1006A91A-FF4F-4E2E-944A-9966CF5B8CBA}" type="presOf" srcId="{ECC57334-7BCA-43B6-97AF-B56A152B7DF2}" destId="{15B8E9AB-D6B9-42BD-8E41-DE4D58651A6E}" srcOrd="0" destOrd="3" presId="urn:microsoft.com/office/officeart/2005/8/layout/vList2"/>
    <dgm:cxn modelId="{690E4EB0-F68E-4C74-8628-2D16E5A10028}" type="presParOf" srcId="{A715E58B-82E2-4B9D-9343-95CE91333958}" destId="{B9014A25-4A52-4F1F-99F9-DEBF8CD0E160}" srcOrd="0" destOrd="0" presId="urn:microsoft.com/office/officeart/2005/8/layout/vList2"/>
    <dgm:cxn modelId="{6C3457D2-B943-495A-8660-4F6AC55BF2DF}" type="presParOf" srcId="{A715E58B-82E2-4B9D-9343-95CE91333958}" destId="{15B8E9AB-D6B9-42BD-8E41-DE4D58651A6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83D02B-7DC0-4199-97AF-FBCEEC9E1E44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2FAB6D-2D2D-483C-944E-2C6CE6E0753E}">
      <dgm:prSet phldrT="[Text]" custT="1"/>
      <dgm:spPr>
        <a:solidFill>
          <a:schemeClr val="accent6">
            <a:alpha val="27000"/>
          </a:schemeClr>
        </a:solidFill>
      </dgm:spPr>
      <dgm:t>
        <a:bodyPr/>
        <a:lstStyle/>
        <a:p>
          <a:r>
            <a:rPr lang="ru-RU" sz="1050" b="1" dirty="0" smtClean="0"/>
            <a:t>ЕКС</a:t>
          </a:r>
          <a:endParaRPr lang="en-US" sz="1050" b="1" dirty="0"/>
        </a:p>
      </dgm:t>
    </dgm:pt>
    <dgm:pt modelId="{17A21132-06AE-4770-A119-499D3C2807E6}" type="parTrans" cxnId="{AA92EA66-66E0-48AE-B098-758F568A2B8A}">
      <dgm:prSet/>
      <dgm:spPr/>
      <dgm:t>
        <a:bodyPr/>
        <a:lstStyle/>
        <a:p>
          <a:endParaRPr lang="en-US" sz="2400" b="1"/>
        </a:p>
      </dgm:t>
    </dgm:pt>
    <dgm:pt modelId="{FBB028D8-D7B0-4EB9-8360-07EE4448443A}" type="sibTrans" cxnId="{AA92EA66-66E0-48AE-B098-758F568A2B8A}">
      <dgm:prSet/>
      <dgm:spPr/>
      <dgm:t>
        <a:bodyPr/>
        <a:lstStyle/>
        <a:p>
          <a:endParaRPr lang="en-US" sz="2400" b="1"/>
        </a:p>
      </dgm:t>
    </dgm:pt>
    <dgm:pt modelId="{14E38B24-1E89-425C-B79D-6F265DA74F17}">
      <dgm:prSet phldrT="[Text]" custT="1"/>
      <dgm:spPr>
        <a:solidFill>
          <a:schemeClr val="accent6">
            <a:lumMod val="40000"/>
            <a:lumOff val="60000"/>
            <a:alpha val="60000"/>
          </a:schemeClr>
        </a:solidFill>
      </dgm:spPr>
      <dgm:t>
        <a:bodyPr/>
        <a:lstStyle/>
        <a:p>
          <a:r>
            <a:rPr lang="ru-RU" sz="1050" b="1" dirty="0" smtClean="0"/>
            <a:t>Корреспондентский счет  </a:t>
          </a:r>
          <a:r>
            <a:rPr lang="ru-RU" altLang="ru-RU" sz="1050" b="1" u="sng" dirty="0" smtClean="0">
              <a:solidFill>
                <a:srgbClr val="000000"/>
              </a:solidFill>
              <a:latin typeface="Calibri" panose="020F0502020204030204" pitchFamily="34" charset="0"/>
            </a:rPr>
            <a:t>АСМП</a:t>
          </a:r>
          <a:r>
            <a:rPr lang="ru-RU" sz="1050" b="1" dirty="0" smtClean="0"/>
            <a:t> (НПБ)</a:t>
          </a:r>
          <a:endParaRPr lang="en-US" sz="1050" b="1" dirty="0"/>
        </a:p>
      </dgm:t>
    </dgm:pt>
    <dgm:pt modelId="{30A1C8EB-1D1A-4A4C-BDE3-2780D21FCEC3}" type="parTrans" cxnId="{B590A42B-16A8-4DB5-873A-861DBA2128C7}">
      <dgm:prSet custT="1"/>
      <dgm:spPr/>
      <dgm:t>
        <a:bodyPr/>
        <a:lstStyle/>
        <a:p>
          <a:endParaRPr lang="en-US" sz="700" b="1" dirty="0"/>
        </a:p>
      </dgm:t>
    </dgm:pt>
    <dgm:pt modelId="{B9E8F493-DC16-4A23-A927-B123148DE92C}" type="sibTrans" cxnId="{B590A42B-16A8-4DB5-873A-861DBA2128C7}">
      <dgm:prSet/>
      <dgm:spPr/>
      <dgm:t>
        <a:bodyPr/>
        <a:lstStyle/>
        <a:p>
          <a:endParaRPr lang="en-US" sz="2400" b="1"/>
        </a:p>
      </dgm:t>
    </dgm:pt>
    <dgm:pt modelId="{2E72EAA1-A968-4E90-83D3-7D794222B9A4}">
      <dgm:prSet phldrT="[Text]" custT="1"/>
      <dgm:spPr>
        <a:solidFill>
          <a:schemeClr val="accent6">
            <a:lumMod val="40000"/>
            <a:lumOff val="60000"/>
            <a:alpha val="60000"/>
          </a:schemeClr>
        </a:solidFill>
      </dgm:spPr>
      <dgm:t>
        <a:bodyPr/>
        <a:lstStyle/>
        <a:p>
          <a:r>
            <a:rPr lang="ro-RO" sz="1050" b="1" dirty="0" smtClean="0"/>
            <a:t>266 </a:t>
          </a:r>
          <a:r>
            <a:rPr lang="ru-RU" sz="1050" b="1" dirty="0" smtClean="0"/>
            <a:t>счетов</a:t>
          </a:r>
          <a:endParaRPr lang="en-US" sz="1050" b="1" dirty="0"/>
        </a:p>
      </dgm:t>
    </dgm:pt>
    <dgm:pt modelId="{2952DBEE-F33C-4A54-80B3-708F2AFBF947}" type="parTrans" cxnId="{40CA9BB4-C65B-4E10-A430-10B232AC1704}">
      <dgm:prSet custT="1"/>
      <dgm:spPr/>
      <dgm:t>
        <a:bodyPr/>
        <a:lstStyle/>
        <a:p>
          <a:endParaRPr lang="en-US" sz="700" b="1" dirty="0"/>
        </a:p>
      </dgm:t>
    </dgm:pt>
    <dgm:pt modelId="{66FA43E2-75F0-417A-8B25-C149EBAFBC4E}" type="sibTrans" cxnId="{40CA9BB4-C65B-4E10-A430-10B232AC1704}">
      <dgm:prSet/>
      <dgm:spPr/>
      <dgm:t>
        <a:bodyPr/>
        <a:lstStyle/>
        <a:p>
          <a:endParaRPr lang="en-US" sz="2400" b="1"/>
        </a:p>
      </dgm:t>
    </dgm:pt>
    <dgm:pt modelId="{6E59ACCB-017F-49D0-AE2A-7D229FC012A4}">
      <dgm:prSet phldrT="[Text]" custT="1"/>
      <dgm:spPr>
        <a:solidFill>
          <a:schemeClr val="accent6">
            <a:lumMod val="40000"/>
            <a:lumOff val="60000"/>
            <a:alpha val="60000"/>
          </a:schemeClr>
        </a:solidFill>
      </dgm:spPr>
      <dgm:t>
        <a:bodyPr/>
        <a:lstStyle/>
        <a:p>
          <a:r>
            <a:rPr lang="ru-RU" sz="1050" b="1" dirty="0" smtClean="0"/>
            <a:t>Валютный счет(НПБ)</a:t>
          </a:r>
          <a:endParaRPr lang="en-US" sz="1050" b="1" dirty="0"/>
        </a:p>
      </dgm:t>
    </dgm:pt>
    <dgm:pt modelId="{409429CE-7527-428F-8D7E-B6A01F9C3C9B}" type="parTrans" cxnId="{8A3549E7-461E-4C49-A171-7AFEEBA7C78E}">
      <dgm:prSet custT="1"/>
      <dgm:spPr/>
      <dgm:t>
        <a:bodyPr/>
        <a:lstStyle/>
        <a:p>
          <a:endParaRPr lang="en-US" sz="700" b="1" dirty="0"/>
        </a:p>
      </dgm:t>
    </dgm:pt>
    <dgm:pt modelId="{E2D9B389-9821-43CB-8C93-BD3713E31BC5}" type="sibTrans" cxnId="{8A3549E7-461E-4C49-A171-7AFEEBA7C78E}">
      <dgm:prSet/>
      <dgm:spPr/>
      <dgm:t>
        <a:bodyPr/>
        <a:lstStyle/>
        <a:p>
          <a:endParaRPr lang="en-US" sz="2400" b="1"/>
        </a:p>
      </dgm:t>
    </dgm:pt>
    <dgm:pt modelId="{20D18886-ABA3-43E6-896E-3F82F734583A}">
      <dgm:prSet phldrT="[Text]" custT="1"/>
      <dgm:spPr>
        <a:solidFill>
          <a:schemeClr val="accent6">
            <a:lumMod val="40000"/>
            <a:lumOff val="60000"/>
            <a:alpha val="60000"/>
          </a:schemeClr>
        </a:solidFill>
      </dgm:spPr>
      <dgm:t>
        <a:bodyPr/>
        <a:lstStyle/>
        <a:p>
          <a:r>
            <a:rPr lang="ro-RO" sz="1050" b="1" dirty="0" smtClean="0"/>
            <a:t>2 </a:t>
          </a:r>
          <a:r>
            <a:rPr lang="ru-RU" sz="1050" b="1" dirty="0" smtClean="0"/>
            <a:t>счета</a:t>
          </a:r>
          <a:r>
            <a:rPr lang="ro-RO" sz="1050" b="1" dirty="0" smtClean="0"/>
            <a:t> </a:t>
          </a:r>
          <a:r>
            <a:rPr lang="en-US" sz="1050" b="1" dirty="0" smtClean="0"/>
            <a:t>- </a:t>
          </a:r>
          <a:r>
            <a:rPr lang="ru-RU" sz="1050" b="1" dirty="0" smtClean="0"/>
            <a:t>евро</a:t>
          </a:r>
          <a:endParaRPr lang="en-US" sz="1050" b="1" dirty="0"/>
        </a:p>
      </dgm:t>
    </dgm:pt>
    <dgm:pt modelId="{C911F0C9-9FF1-4A7B-804E-9293E07BC1AD}" type="parTrans" cxnId="{D47B80CF-00DE-4951-A1B8-4533BD51C40B}">
      <dgm:prSet custT="1"/>
      <dgm:spPr/>
      <dgm:t>
        <a:bodyPr/>
        <a:lstStyle/>
        <a:p>
          <a:endParaRPr lang="en-US" sz="700" b="1" dirty="0"/>
        </a:p>
      </dgm:t>
    </dgm:pt>
    <dgm:pt modelId="{C45DC7CF-6834-4EC7-9230-BC4799256341}" type="sibTrans" cxnId="{D47B80CF-00DE-4951-A1B8-4533BD51C40B}">
      <dgm:prSet/>
      <dgm:spPr/>
      <dgm:t>
        <a:bodyPr/>
        <a:lstStyle/>
        <a:p>
          <a:endParaRPr lang="en-US" sz="2400" b="1"/>
        </a:p>
      </dgm:t>
    </dgm:pt>
    <dgm:pt modelId="{72F13170-92F0-4C91-A1AB-B6E8A21EDA78}">
      <dgm:prSet custT="1"/>
      <dgm:spPr>
        <a:solidFill>
          <a:schemeClr val="accent6">
            <a:lumMod val="40000"/>
            <a:lumOff val="60000"/>
            <a:alpha val="60000"/>
          </a:schemeClr>
        </a:solidFill>
      </dgm:spPr>
      <dgm:t>
        <a:bodyPr/>
        <a:lstStyle/>
        <a:p>
          <a:r>
            <a:rPr lang="ro-RO" sz="1050" b="1" dirty="0" smtClean="0"/>
            <a:t>4</a:t>
          </a:r>
          <a:r>
            <a:rPr lang="en-US" sz="1050" b="1" dirty="0" smtClean="0"/>
            <a:t> </a:t>
          </a:r>
          <a:r>
            <a:rPr lang="ru-RU" sz="1050" b="1" dirty="0" smtClean="0"/>
            <a:t>счета</a:t>
          </a:r>
          <a:r>
            <a:rPr lang="en-US" sz="1050" b="1" dirty="0" smtClean="0"/>
            <a:t> - </a:t>
          </a:r>
          <a:r>
            <a:rPr lang="ru-RU" sz="1050" b="1" dirty="0" smtClean="0"/>
            <a:t>доллары</a:t>
          </a:r>
          <a:endParaRPr lang="en-US" sz="1050" b="1" dirty="0"/>
        </a:p>
      </dgm:t>
    </dgm:pt>
    <dgm:pt modelId="{E42E8F5A-7124-4C8F-966E-5EA9BC881DDE}" type="parTrans" cxnId="{F6C5E86F-5635-47CA-9DCF-00296AD69C74}">
      <dgm:prSet custT="1"/>
      <dgm:spPr/>
      <dgm:t>
        <a:bodyPr/>
        <a:lstStyle/>
        <a:p>
          <a:endParaRPr lang="en-US" sz="700" b="1" dirty="0"/>
        </a:p>
      </dgm:t>
    </dgm:pt>
    <dgm:pt modelId="{B8749214-E621-4A65-80E1-DBF522DD7AA2}" type="sibTrans" cxnId="{F6C5E86F-5635-47CA-9DCF-00296AD69C74}">
      <dgm:prSet/>
      <dgm:spPr/>
      <dgm:t>
        <a:bodyPr/>
        <a:lstStyle/>
        <a:p>
          <a:endParaRPr lang="en-US" sz="2400" b="1"/>
        </a:p>
      </dgm:t>
    </dgm:pt>
    <dgm:pt modelId="{77C823ED-4C37-4C9F-AD1A-0A2E96340251}">
      <dgm:prSet custT="1"/>
      <dgm:spPr>
        <a:solidFill>
          <a:schemeClr val="accent6"/>
        </a:solidFill>
      </dgm:spPr>
      <dgm:t>
        <a:bodyPr/>
        <a:lstStyle/>
        <a:p>
          <a:r>
            <a:rPr lang="ru-RU" sz="1100" b="1" dirty="0" smtClean="0"/>
            <a:t>Местные бюджеты</a:t>
          </a:r>
        </a:p>
        <a:p>
          <a:r>
            <a:rPr lang="ro-RO" sz="1100" b="1" dirty="0" smtClean="0"/>
            <a:t> 107</a:t>
          </a:r>
          <a:endParaRPr lang="en-US" sz="1100" b="1" dirty="0"/>
        </a:p>
      </dgm:t>
    </dgm:pt>
    <dgm:pt modelId="{42CBD081-3F05-4B7E-9D25-C8953CEF4B36}" type="parTrans" cxnId="{FA074EEA-ABDB-4110-AFCC-6F0D7E15A049}">
      <dgm:prSet custT="1"/>
      <dgm:spPr/>
      <dgm:t>
        <a:bodyPr/>
        <a:lstStyle/>
        <a:p>
          <a:endParaRPr lang="en-US" sz="700" b="1" dirty="0"/>
        </a:p>
      </dgm:t>
    </dgm:pt>
    <dgm:pt modelId="{C3C3BFF5-6C44-43EE-A56E-37910BEC0ECB}" type="sibTrans" cxnId="{FA074EEA-ABDB-4110-AFCC-6F0D7E15A049}">
      <dgm:prSet/>
      <dgm:spPr/>
      <dgm:t>
        <a:bodyPr/>
        <a:lstStyle/>
        <a:p>
          <a:endParaRPr lang="en-US" sz="2400" b="1"/>
        </a:p>
      </dgm:t>
    </dgm:pt>
    <dgm:pt modelId="{A22FBF71-42F5-4FAC-8D8A-BB5F928D014A}">
      <dgm:prSet custT="1"/>
      <dgm:spPr>
        <a:solidFill>
          <a:schemeClr val="accent6"/>
        </a:solidFill>
      </dgm:spPr>
      <dgm:t>
        <a:bodyPr/>
        <a:lstStyle/>
        <a:p>
          <a:r>
            <a:rPr lang="ru-RU" sz="1100" b="1" dirty="0" smtClean="0">
              <a:solidFill>
                <a:schemeClr val="tx1"/>
              </a:solidFill>
            </a:rPr>
            <a:t>Государственный бюджет </a:t>
          </a:r>
        </a:p>
        <a:p>
          <a:r>
            <a:rPr lang="ro-RO" sz="1100" b="1" dirty="0" smtClean="0"/>
            <a:t>77</a:t>
          </a:r>
          <a:endParaRPr lang="en-US" sz="1100" b="1" dirty="0"/>
        </a:p>
      </dgm:t>
    </dgm:pt>
    <dgm:pt modelId="{2C0C007E-FD04-4F44-B89E-27F8123B2530}" type="parTrans" cxnId="{6F5038C7-D620-4A9B-A2D1-132A78E3687D}">
      <dgm:prSet custT="1"/>
      <dgm:spPr/>
      <dgm:t>
        <a:bodyPr/>
        <a:lstStyle/>
        <a:p>
          <a:endParaRPr lang="en-US" sz="700" b="1" dirty="0"/>
        </a:p>
      </dgm:t>
    </dgm:pt>
    <dgm:pt modelId="{5DBE1DB9-FC76-435A-8F28-0943483BECF4}" type="sibTrans" cxnId="{6F5038C7-D620-4A9B-A2D1-132A78E3687D}">
      <dgm:prSet/>
      <dgm:spPr/>
      <dgm:t>
        <a:bodyPr/>
        <a:lstStyle/>
        <a:p>
          <a:endParaRPr lang="en-US" sz="2400" b="1"/>
        </a:p>
      </dgm:t>
    </dgm:pt>
    <dgm:pt modelId="{99E6067B-4A38-46A1-BEA3-AA0DD0829054}">
      <dgm:prSet custT="1"/>
      <dgm:spPr>
        <a:solidFill>
          <a:schemeClr val="accent6"/>
        </a:solidFill>
      </dgm:spPr>
      <dgm:t>
        <a:bodyPr/>
        <a:lstStyle/>
        <a:p>
          <a:r>
            <a:rPr lang="ru-RU" sz="1100" b="1" dirty="0" smtClean="0">
              <a:solidFill>
                <a:schemeClr val="tx1"/>
              </a:solidFill>
            </a:rPr>
            <a:t>Бюджет Гос. Соц. Страхования/Фонды Обязательного Мед. Страхования 42</a:t>
          </a:r>
        </a:p>
      </dgm:t>
    </dgm:pt>
    <dgm:pt modelId="{32C44B80-4C27-49AC-A949-DFF46DEB2F7D}" type="parTrans" cxnId="{124B348A-6070-4577-85C8-C0DD1AD1B487}">
      <dgm:prSet custT="1"/>
      <dgm:spPr/>
      <dgm:t>
        <a:bodyPr/>
        <a:lstStyle/>
        <a:p>
          <a:endParaRPr lang="en-US" sz="700" b="1" dirty="0"/>
        </a:p>
      </dgm:t>
    </dgm:pt>
    <dgm:pt modelId="{2945B4C9-701F-4F92-A461-07DCBEA19D1F}" type="sibTrans" cxnId="{124B348A-6070-4577-85C8-C0DD1AD1B487}">
      <dgm:prSet/>
      <dgm:spPr/>
      <dgm:t>
        <a:bodyPr/>
        <a:lstStyle/>
        <a:p>
          <a:endParaRPr lang="en-US" sz="2400" b="1"/>
        </a:p>
      </dgm:t>
    </dgm:pt>
    <dgm:pt modelId="{5C69E3C9-2ADA-4803-933D-B6566D9F4ECF}">
      <dgm:prSet custT="1"/>
      <dgm:spPr>
        <a:solidFill>
          <a:schemeClr val="accent6">
            <a:alpha val="53000"/>
          </a:schemeClr>
        </a:solidFill>
      </dgm:spPr>
      <dgm:t>
        <a:bodyPr/>
        <a:lstStyle/>
        <a:p>
          <a:r>
            <a:rPr lang="ru-RU" sz="1050" b="1" dirty="0" smtClean="0"/>
            <a:t>Технические счета</a:t>
          </a:r>
        </a:p>
        <a:p>
          <a:r>
            <a:rPr lang="en-US" sz="1050" b="1" dirty="0" smtClean="0"/>
            <a:t>3</a:t>
          </a:r>
          <a:endParaRPr lang="en-US" sz="1050" b="1" dirty="0"/>
        </a:p>
      </dgm:t>
    </dgm:pt>
    <dgm:pt modelId="{C30702C5-2D5A-4834-80DF-D1D34EA58A7D}" type="parTrans" cxnId="{64F2B8DF-6438-4282-8828-BA9C9F1B9106}">
      <dgm:prSet custT="1"/>
      <dgm:spPr/>
      <dgm:t>
        <a:bodyPr/>
        <a:lstStyle/>
        <a:p>
          <a:endParaRPr lang="en-US" sz="900" b="1" dirty="0"/>
        </a:p>
      </dgm:t>
    </dgm:pt>
    <dgm:pt modelId="{69156CDB-E317-41C6-BA6E-F6CD2F5B0AD3}" type="sibTrans" cxnId="{64F2B8DF-6438-4282-8828-BA9C9F1B9106}">
      <dgm:prSet/>
      <dgm:spPr/>
      <dgm:t>
        <a:bodyPr/>
        <a:lstStyle/>
        <a:p>
          <a:endParaRPr lang="en-US" sz="2400" b="1"/>
        </a:p>
      </dgm:t>
    </dgm:pt>
    <dgm:pt modelId="{2615C276-5EA2-48DB-8C67-6DA939E6F514}">
      <dgm:prSet custT="1"/>
      <dgm:spPr>
        <a:solidFill>
          <a:schemeClr val="accent6">
            <a:alpha val="53000"/>
          </a:schemeClr>
        </a:solidFill>
        <a:ln>
          <a:noFill/>
        </a:ln>
      </dgm:spPr>
      <dgm:t>
        <a:bodyPr/>
        <a:lstStyle/>
        <a:p>
          <a:r>
            <a:rPr lang="ru-RU" sz="1050" b="1" dirty="0" smtClean="0"/>
            <a:t>Базовый компонент</a:t>
          </a:r>
        </a:p>
        <a:p>
          <a:r>
            <a:rPr lang="en-US" sz="1050" b="1" dirty="0" smtClean="0"/>
            <a:t>37</a:t>
          </a:r>
          <a:endParaRPr lang="en-US" sz="1050" b="1" dirty="0"/>
        </a:p>
      </dgm:t>
    </dgm:pt>
    <dgm:pt modelId="{F99837F7-721F-4D23-9941-7687F933E523}" type="parTrans" cxnId="{09B011BA-8891-4C00-8546-DF65215920F9}">
      <dgm:prSet custT="1"/>
      <dgm:spPr/>
      <dgm:t>
        <a:bodyPr/>
        <a:lstStyle/>
        <a:p>
          <a:endParaRPr lang="en-US" sz="900" b="1" dirty="0"/>
        </a:p>
      </dgm:t>
    </dgm:pt>
    <dgm:pt modelId="{59537EA5-EDAA-46BA-B073-35C47127354F}" type="sibTrans" cxnId="{09B011BA-8891-4C00-8546-DF65215920F9}">
      <dgm:prSet/>
      <dgm:spPr/>
      <dgm:t>
        <a:bodyPr/>
        <a:lstStyle/>
        <a:p>
          <a:endParaRPr lang="en-US" sz="2400" b="1"/>
        </a:p>
      </dgm:t>
    </dgm:pt>
    <dgm:pt modelId="{8304CB09-C65B-4A6F-B62B-7D580BF4C711}">
      <dgm:prSet custT="1"/>
      <dgm:spPr>
        <a:solidFill>
          <a:schemeClr val="accent6">
            <a:alpha val="53000"/>
          </a:schemeClr>
        </a:solidFill>
        <a:ln>
          <a:noFill/>
        </a:ln>
      </dgm:spPr>
      <dgm:t>
        <a:bodyPr/>
        <a:lstStyle/>
        <a:p>
          <a:r>
            <a:rPr lang="ru-RU" sz="1050" b="1" dirty="0" smtClean="0">
              <a:solidFill>
                <a:schemeClr val="tx1"/>
              </a:solidFill>
            </a:rPr>
            <a:t>Проекты финансируемые из внешних источников</a:t>
          </a:r>
        </a:p>
        <a:p>
          <a:r>
            <a:rPr lang="en-US" sz="1050" b="1" dirty="0" smtClean="0"/>
            <a:t>33 </a:t>
          </a:r>
          <a:endParaRPr lang="en-US" sz="1050" b="1" dirty="0"/>
        </a:p>
      </dgm:t>
    </dgm:pt>
    <dgm:pt modelId="{89A61FAC-33E4-404F-8A9C-6F7FBA9CAD47}" type="parTrans" cxnId="{6A062B30-C8BA-4AA1-A299-BEF92F085292}">
      <dgm:prSet custT="1"/>
      <dgm:spPr/>
      <dgm:t>
        <a:bodyPr/>
        <a:lstStyle/>
        <a:p>
          <a:endParaRPr lang="en-US" sz="900" b="1" dirty="0"/>
        </a:p>
      </dgm:t>
    </dgm:pt>
    <dgm:pt modelId="{FEAFE2B7-5EB3-4E77-97B3-AC9D628CC3C0}" type="sibTrans" cxnId="{6A062B30-C8BA-4AA1-A299-BEF92F085292}">
      <dgm:prSet/>
      <dgm:spPr/>
      <dgm:t>
        <a:bodyPr/>
        <a:lstStyle/>
        <a:p>
          <a:endParaRPr lang="en-US" sz="2400" b="1"/>
        </a:p>
      </dgm:t>
    </dgm:pt>
    <dgm:pt modelId="{E0B2C902-605E-4BEB-8CDC-712780166DAE}">
      <dgm:prSet custT="1"/>
      <dgm:spPr>
        <a:solidFill>
          <a:schemeClr val="accent6">
            <a:alpha val="53000"/>
          </a:schemeClr>
        </a:solidFill>
        <a:ln>
          <a:noFill/>
        </a:ln>
      </dgm:spPr>
      <dgm:t>
        <a:bodyPr/>
        <a:lstStyle/>
        <a:p>
          <a:r>
            <a:rPr lang="ru-RU" sz="1050" b="1" dirty="0" smtClean="0"/>
            <a:t>Базовый компонент</a:t>
          </a:r>
        </a:p>
        <a:p>
          <a:r>
            <a:rPr lang="en-US" sz="1050" b="1" dirty="0" smtClean="0"/>
            <a:t>1</a:t>
          </a:r>
          <a:endParaRPr lang="en-US" sz="1050" b="1" dirty="0"/>
        </a:p>
      </dgm:t>
    </dgm:pt>
    <dgm:pt modelId="{C58740FA-EB4B-4837-B583-88DD9B43EBA1}" type="parTrans" cxnId="{1E495416-6439-4CCA-B6FC-C90076B50960}">
      <dgm:prSet custT="1"/>
      <dgm:spPr/>
      <dgm:t>
        <a:bodyPr/>
        <a:lstStyle/>
        <a:p>
          <a:endParaRPr lang="en-US" sz="700" b="1" dirty="0"/>
        </a:p>
      </dgm:t>
    </dgm:pt>
    <dgm:pt modelId="{845F0E05-B121-4761-BC9D-590922693FDD}" type="sibTrans" cxnId="{1E495416-6439-4CCA-B6FC-C90076B50960}">
      <dgm:prSet/>
      <dgm:spPr/>
      <dgm:t>
        <a:bodyPr/>
        <a:lstStyle/>
        <a:p>
          <a:endParaRPr lang="en-US" sz="2400" b="1"/>
        </a:p>
      </dgm:t>
    </dgm:pt>
    <dgm:pt modelId="{0D2D3430-7E2B-4770-8B5E-FA18DE852372}">
      <dgm:prSet custT="1"/>
      <dgm:spPr>
        <a:solidFill>
          <a:schemeClr val="accent6">
            <a:alpha val="53000"/>
          </a:schemeClr>
        </a:solidFill>
        <a:ln>
          <a:noFill/>
        </a:ln>
      </dgm:spPr>
      <dgm:t>
        <a:bodyPr/>
        <a:lstStyle/>
        <a:p>
          <a:r>
            <a:rPr lang="ru-RU" sz="1050" b="1" dirty="0" smtClean="0">
              <a:solidFill>
                <a:schemeClr val="tx1"/>
              </a:solidFill>
            </a:rPr>
            <a:t>Проекты финансируемые из внешних источников</a:t>
          </a:r>
        </a:p>
        <a:p>
          <a:r>
            <a:rPr lang="en-US" sz="1050" b="1" dirty="0" smtClean="0"/>
            <a:t>3</a:t>
          </a:r>
          <a:endParaRPr lang="en-US" sz="1050" b="1" dirty="0"/>
        </a:p>
      </dgm:t>
    </dgm:pt>
    <dgm:pt modelId="{AD798A34-4962-4A5D-A080-0CA1A38B2F36}" type="parTrans" cxnId="{370117DA-16BA-4B4D-A8DC-F2FCF86DE59D}">
      <dgm:prSet custT="1"/>
      <dgm:spPr/>
      <dgm:t>
        <a:bodyPr/>
        <a:lstStyle/>
        <a:p>
          <a:endParaRPr lang="en-US" sz="900" b="1" dirty="0"/>
        </a:p>
      </dgm:t>
    </dgm:pt>
    <dgm:pt modelId="{0C486EE4-A92A-4827-BB1F-B1B3AEDF99A3}" type="sibTrans" cxnId="{370117DA-16BA-4B4D-A8DC-F2FCF86DE59D}">
      <dgm:prSet/>
      <dgm:spPr/>
      <dgm:t>
        <a:bodyPr/>
        <a:lstStyle/>
        <a:p>
          <a:endParaRPr lang="en-US" sz="2400" b="1"/>
        </a:p>
      </dgm:t>
    </dgm:pt>
    <dgm:pt modelId="{1E18F456-7B04-4803-8812-16BD2EEB405F}">
      <dgm:prSet custT="1"/>
      <dgm:spPr>
        <a:solidFill>
          <a:schemeClr val="accent6">
            <a:alpha val="53000"/>
          </a:schemeClr>
        </a:solidFill>
        <a:ln>
          <a:noFill/>
        </a:ln>
      </dgm:spPr>
      <dgm:t>
        <a:bodyPr/>
        <a:lstStyle/>
        <a:p>
          <a:r>
            <a:rPr lang="ru-RU" sz="1050" b="1" dirty="0" smtClean="0">
              <a:solidFill>
                <a:schemeClr val="tx1"/>
              </a:solidFill>
            </a:rPr>
            <a:t>Временно зачисленные средства </a:t>
          </a:r>
          <a:endParaRPr lang="en-US" sz="1050" b="1" dirty="0" smtClean="0">
            <a:solidFill>
              <a:schemeClr val="tx1"/>
            </a:solidFill>
          </a:endParaRPr>
        </a:p>
        <a:p>
          <a:r>
            <a:rPr lang="en-US" sz="1050" b="1" dirty="0" smtClean="0"/>
            <a:t>37</a:t>
          </a:r>
          <a:endParaRPr lang="en-US" sz="1050" b="1" dirty="0"/>
        </a:p>
      </dgm:t>
    </dgm:pt>
    <dgm:pt modelId="{D11B0FAE-FA62-4D0B-B40E-0905668C1909}" type="parTrans" cxnId="{EEB7C1F4-3556-4612-B0B5-EB6DC19A07A1}">
      <dgm:prSet custT="1"/>
      <dgm:spPr/>
      <dgm:t>
        <a:bodyPr/>
        <a:lstStyle/>
        <a:p>
          <a:endParaRPr lang="en-US" sz="900" b="1" dirty="0"/>
        </a:p>
      </dgm:t>
    </dgm:pt>
    <dgm:pt modelId="{932FC5FA-E7EB-48E7-AD20-C250AC8A2788}" type="sibTrans" cxnId="{EEB7C1F4-3556-4612-B0B5-EB6DC19A07A1}">
      <dgm:prSet/>
      <dgm:spPr/>
      <dgm:t>
        <a:bodyPr/>
        <a:lstStyle/>
        <a:p>
          <a:endParaRPr lang="en-US" sz="2400" b="1"/>
        </a:p>
      </dgm:t>
    </dgm:pt>
    <dgm:pt modelId="{86A02AC9-F1ED-4DEA-8C05-3131A63D39F7}">
      <dgm:prSet custT="1"/>
      <dgm:spPr>
        <a:solidFill>
          <a:schemeClr val="accent6">
            <a:alpha val="53000"/>
          </a:schemeClr>
        </a:solidFill>
        <a:ln>
          <a:noFill/>
        </a:ln>
      </dgm:spPr>
      <dgm:t>
        <a:bodyPr/>
        <a:lstStyle/>
        <a:p>
          <a:r>
            <a:rPr lang="ru-RU" sz="1050" b="1" dirty="0" smtClean="0">
              <a:solidFill>
                <a:schemeClr val="tx1"/>
              </a:solidFill>
            </a:rPr>
            <a:t>Временно зачисленные средства </a:t>
          </a:r>
        </a:p>
        <a:p>
          <a:r>
            <a:rPr lang="en-US" sz="1050" b="1" dirty="0" smtClean="0"/>
            <a:t>37</a:t>
          </a:r>
          <a:endParaRPr lang="en-US" sz="1050" b="1" dirty="0"/>
        </a:p>
      </dgm:t>
    </dgm:pt>
    <dgm:pt modelId="{B1309B64-A193-4AAB-9820-FD5703A1BA60}" type="parTrans" cxnId="{FD298DE9-3814-4B3A-A1AA-FDB9D16CAAE0}">
      <dgm:prSet custT="1"/>
      <dgm:spPr/>
      <dgm:t>
        <a:bodyPr/>
        <a:lstStyle/>
        <a:p>
          <a:endParaRPr lang="en-US" sz="900" b="1" dirty="0"/>
        </a:p>
      </dgm:t>
    </dgm:pt>
    <dgm:pt modelId="{B5EF861A-DC63-4904-8E20-22DBD9094748}" type="sibTrans" cxnId="{FD298DE9-3814-4B3A-A1AA-FDB9D16CAAE0}">
      <dgm:prSet/>
      <dgm:spPr/>
      <dgm:t>
        <a:bodyPr/>
        <a:lstStyle/>
        <a:p>
          <a:endParaRPr lang="en-US" sz="2400" b="1"/>
        </a:p>
      </dgm:t>
    </dgm:pt>
    <dgm:pt modelId="{B4C91DC4-A893-4966-A47A-D8677E47925F}">
      <dgm:prSet custT="1"/>
      <dgm:spPr>
        <a:solidFill>
          <a:schemeClr val="accent6">
            <a:alpha val="53000"/>
          </a:schemeClr>
        </a:solidFill>
      </dgm:spPr>
      <dgm:t>
        <a:bodyPr/>
        <a:lstStyle/>
        <a:p>
          <a:r>
            <a:rPr lang="en-US" sz="1050" b="1" smtClean="0">
              <a:solidFill>
                <a:schemeClr val="tx1"/>
              </a:solidFill>
            </a:rPr>
            <a:t>C</a:t>
          </a:r>
          <a:r>
            <a:rPr lang="ru-RU" sz="1050" b="1" smtClean="0">
              <a:solidFill>
                <a:schemeClr val="tx1"/>
              </a:solidFill>
            </a:rPr>
            <a:t>амоуправляемые</a:t>
          </a:r>
          <a:r>
            <a:rPr lang="ru-RU" sz="1050" b="1" dirty="0" smtClean="0">
              <a:solidFill>
                <a:schemeClr val="tx1"/>
              </a:solidFill>
            </a:rPr>
            <a:t> государственные учреждения</a:t>
          </a:r>
        </a:p>
        <a:p>
          <a:r>
            <a:rPr lang="en-US" sz="1050" b="1" dirty="0" smtClean="0"/>
            <a:t>3</a:t>
          </a:r>
          <a:r>
            <a:rPr lang="ro-RO" sz="1050" b="1" dirty="0" smtClean="0"/>
            <a:t>8</a:t>
          </a:r>
          <a:endParaRPr lang="en-US" sz="1050" b="1" dirty="0"/>
        </a:p>
      </dgm:t>
    </dgm:pt>
    <dgm:pt modelId="{898A75EC-87E6-4456-8F7F-580D1D687CF8}" type="parTrans" cxnId="{0F9F0458-EF39-4189-A84F-EB9FF4DE03CF}">
      <dgm:prSet custT="1"/>
      <dgm:spPr/>
      <dgm:t>
        <a:bodyPr/>
        <a:lstStyle/>
        <a:p>
          <a:endParaRPr lang="en-US" sz="900" b="1" dirty="0"/>
        </a:p>
      </dgm:t>
    </dgm:pt>
    <dgm:pt modelId="{30AA9916-AB1A-4E7E-9E93-E09441149386}" type="sibTrans" cxnId="{0F9F0458-EF39-4189-A84F-EB9FF4DE03CF}">
      <dgm:prSet/>
      <dgm:spPr/>
      <dgm:t>
        <a:bodyPr/>
        <a:lstStyle/>
        <a:p>
          <a:endParaRPr lang="en-US" sz="2400" b="1"/>
        </a:p>
      </dgm:t>
    </dgm:pt>
    <dgm:pt modelId="{A26B1898-FA50-441A-8974-3C7F68804228}">
      <dgm:prSet custT="1"/>
      <dgm:spPr>
        <a:solidFill>
          <a:schemeClr val="accent6">
            <a:alpha val="53000"/>
          </a:schemeClr>
        </a:solidFill>
        <a:ln>
          <a:noFill/>
        </a:ln>
      </dgm:spPr>
      <dgm:t>
        <a:bodyPr/>
        <a:lstStyle/>
        <a:p>
          <a:r>
            <a:rPr lang="ru-RU" sz="1050" b="1" dirty="0" smtClean="0"/>
            <a:t>Базовый компонент</a:t>
          </a:r>
        </a:p>
        <a:p>
          <a:r>
            <a:rPr lang="en-US" sz="1050" b="1" dirty="0" smtClean="0"/>
            <a:t>36</a:t>
          </a:r>
        </a:p>
      </dgm:t>
    </dgm:pt>
    <dgm:pt modelId="{9EDAF7D3-5C25-46DE-98E5-54C2D9DA584D}" type="parTrans" cxnId="{F01ACF95-DA32-44D5-8BAB-6976F03DEAD7}">
      <dgm:prSet custT="1"/>
      <dgm:spPr/>
      <dgm:t>
        <a:bodyPr/>
        <a:lstStyle/>
        <a:p>
          <a:endParaRPr lang="en-US" sz="700" b="1" dirty="0"/>
        </a:p>
      </dgm:t>
    </dgm:pt>
    <dgm:pt modelId="{E944F628-9E9E-4806-8095-F0B706C54132}" type="sibTrans" cxnId="{F01ACF95-DA32-44D5-8BAB-6976F03DEAD7}">
      <dgm:prSet/>
      <dgm:spPr/>
      <dgm:t>
        <a:bodyPr/>
        <a:lstStyle/>
        <a:p>
          <a:endParaRPr lang="en-US" sz="2400" b="1"/>
        </a:p>
      </dgm:t>
    </dgm:pt>
    <dgm:pt modelId="{B08F1796-A913-4D19-8882-1C39283210E4}">
      <dgm:prSet custT="1"/>
      <dgm:spPr>
        <a:solidFill>
          <a:schemeClr val="accent6">
            <a:lumMod val="40000"/>
            <a:lumOff val="60000"/>
            <a:alpha val="60000"/>
          </a:schemeClr>
        </a:solidFill>
      </dgm:spPr>
      <dgm:t>
        <a:bodyPr/>
        <a:lstStyle/>
        <a:p>
          <a:r>
            <a:rPr lang="ro-RO" sz="1050" b="1" dirty="0" smtClean="0"/>
            <a:t>144 </a:t>
          </a:r>
          <a:r>
            <a:rPr lang="ru-RU" sz="1050" b="1" dirty="0" smtClean="0"/>
            <a:t>счета для </a:t>
          </a:r>
          <a:r>
            <a:rPr lang="ru-RU" sz="1050" b="1" dirty="0" smtClean="0">
              <a:solidFill>
                <a:schemeClr val="tx1"/>
              </a:solidFill>
            </a:rPr>
            <a:t>Проектов финансируемых из внешних источников</a:t>
          </a:r>
          <a:endParaRPr lang="en-US" sz="1050" b="1" dirty="0"/>
        </a:p>
      </dgm:t>
    </dgm:pt>
    <dgm:pt modelId="{A21D7C11-235F-46B6-89B0-17DEEA7827F7}" type="parTrans" cxnId="{69179399-41A4-43FB-AD3A-8B9FC7EFD3CA}">
      <dgm:prSet custT="1"/>
      <dgm:spPr/>
      <dgm:t>
        <a:bodyPr/>
        <a:lstStyle/>
        <a:p>
          <a:endParaRPr lang="en-US" sz="700" b="1" dirty="0"/>
        </a:p>
      </dgm:t>
    </dgm:pt>
    <dgm:pt modelId="{20854827-2B59-440E-B45B-BCA3FDEB121B}" type="sibTrans" cxnId="{69179399-41A4-43FB-AD3A-8B9FC7EFD3CA}">
      <dgm:prSet/>
      <dgm:spPr/>
      <dgm:t>
        <a:bodyPr/>
        <a:lstStyle/>
        <a:p>
          <a:endParaRPr lang="en-US" sz="2400" b="1"/>
        </a:p>
      </dgm:t>
    </dgm:pt>
    <dgm:pt modelId="{8B995710-A820-4111-8859-44DF2775BFB0}" type="pres">
      <dgm:prSet presAssocID="{5883D02B-7DC0-4199-97AF-FBCEEC9E1E4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1FE5E1-919E-4FC9-9211-08C093C93FB7}" type="pres">
      <dgm:prSet presAssocID="{262FAB6D-2D2D-483C-944E-2C6CE6E0753E}" presName="root1" presStyleCnt="0"/>
      <dgm:spPr/>
      <dgm:t>
        <a:bodyPr/>
        <a:lstStyle/>
        <a:p>
          <a:endParaRPr lang="en-US"/>
        </a:p>
      </dgm:t>
    </dgm:pt>
    <dgm:pt modelId="{C183B291-32F0-4B7F-931D-25338AAF2498}" type="pres">
      <dgm:prSet presAssocID="{262FAB6D-2D2D-483C-944E-2C6CE6E0753E}" presName="LevelOneTextNode" presStyleLbl="node0" presStyleIdx="0" presStyleCnt="1" custLinFactNeighborX="-54901" custLinFactNeighborY="-678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4A389F-63AA-4E28-A9C0-320ADE47AD26}" type="pres">
      <dgm:prSet presAssocID="{262FAB6D-2D2D-483C-944E-2C6CE6E0753E}" presName="level2hierChild" presStyleCnt="0"/>
      <dgm:spPr/>
      <dgm:t>
        <a:bodyPr/>
        <a:lstStyle/>
        <a:p>
          <a:endParaRPr lang="en-US"/>
        </a:p>
      </dgm:t>
    </dgm:pt>
    <dgm:pt modelId="{1B5BDAD4-5C4F-463B-B173-E9D5C68D3CA5}" type="pres">
      <dgm:prSet presAssocID="{30A1C8EB-1D1A-4A4C-BDE3-2780D21FCEC3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35F12611-4879-499B-817B-314C62C13C7C}" type="pres">
      <dgm:prSet presAssocID="{30A1C8EB-1D1A-4A4C-BDE3-2780D21FCEC3}" presName="connTx" presStyleLbl="parChTrans1D2" presStyleIdx="0" presStyleCnt="2"/>
      <dgm:spPr/>
      <dgm:t>
        <a:bodyPr/>
        <a:lstStyle/>
        <a:p>
          <a:endParaRPr lang="en-US"/>
        </a:p>
      </dgm:t>
    </dgm:pt>
    <dgm:pt modelId="{70D6A89F-83F6-4943-9BC5-BE760DA5A4D2}" type="pres">
      <dgm:prSet presAssocID="{14E38B24-1E89-425C-B79D-6F265DA74F17}" presName="root2" presStyleCnt="0"/>
      <dgm:spPr/>
      <dgm:t>
        <a:bodyPr/>
        <a:lstStyle/>
        <a:p>
          <a:endParaRPr lang="en-US"/>
        </a:p>
      </dgm:t>
    </dgm:pt>
    <dgm:pt modelId="{6251B66D-D6FA-4CAF-8DC6-D7A1A02EB102}" type="pres">
      <dgm:prSet presAssocID="{14E38B24-1E89-425C-B79D-6F265DA74F17}" presName="LevelTwoTextNode" presStyleLbl="node2" presStyleIdx="0" presStyleCnt="2" custLinFactNeighborX="-77005" custLinFactNeighborY="-932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6E040F-C976-4257-AB85-D2363F457BD2}" type="pres">
      <dgm:prSet presAssocID="{14E38B24-1E89-425C-B79D-6F265DA74F17}" presName="level3hierChild" presStyleCnt="0"/>
      <dgm:spPr/>
      <dgm:t>
        <a:bodyPr/>
        <a:lstStyle/>
        <a:p>
          <a:endParaRPr lang="en-US"/>
        </a:p>
      </dgm:t>
    </dgm:pt>
    <dgm:pt modelId="{9DCFCAF8-6A28-4632-81D2-16C6FBEAAE26}" type="pres">
      <dgm:prSet presAssocID="{2952DBEE-F33C-4A54-80B3-708F2AFBF947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3D033F74-0B5B-46DE-86BE-8C8DD7F87E70}" type="pres">
      <dgm:prSet presAssocID="{2952DBEE-F33C-4A54-80B3-708F2AFBF947}" presName="connTx" presStyleLbl="parChTrans1D3" presStyleIdx="0" presStyleCnt="4"/>
      <dgm:spPr/>
      <dgm:t>
        <a:bodyPr/>
        <a:lstStyle/>
        <a:p>
          <a:endParaRPr lang="en-US"/>
        </a:p>
      </dgm:t>
    </dgm:pt>
    <dgm:pt modelId="{A6146C41-0A96-4560-9777-9DE929E26723}" type="pres">
      <dgm:prSet presAssocID="{2E72EAA1-A968-4E90-83D3-7D794222B9A4}" presName="root2" presStyleCnt="0"/>
      <dgm:spPr/>
      <dgm:t>
        <a:bodyPr/>
        <a:lstStyle/>
        <a:p>
          <a:endParaRPr lang="en-US"/>
        </a:p>
      </dgm:t>
    </dgm:pt>
    <dgm:pt modelId="{EE548743-92C1-4B47-B195-D480038904CB}" type="pres">
      <dgm:prSet presAssocID="{2E72EAA1-A968-4E90-83D3-7D794222B9A4}" presName="LevelTwoTextNode" presStyleLbl="node3" presStyleIdx="0" presStyleCnt="4" custLinFactNeighborX="-93948" custLinFactNeighborY="-948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139FF7-A57F-4E46-9274-33DA229C7AEE}" type="pres">
      <dgm:prSet presAssocID="{2E72EAA1-A968-4E90-83D3-7D794222B9A4}" presName="level3hierChild" presStyleCnt="0"/>
      <dgm:spPr/>
      <dgm:t>
        <a:bodyPr/>
        <a:lstStyle/>
        <a:p>
          <a:endParaRPr lang="en-US"/>
        </a:p>
      </dgm:t>
    </dgm:pt>
    <dgm:pt modelId="{39776D92-B3EB-4253-B758-06F670DADD7F}" type="pres">
      <dgm:prSet presAssocID="{42CBD081-3F05-4B7E-9D25-C8953CEF4B36}" presName="conn2-1" presStyleLbl="parChTrans1D4" presStyleIdx="0" presStyleCnt="12"/>
      <dgm:spPr/>
      <dgm:t>
        <a:bodyPr/>
        <a:lstStyle/>
        <a:p>
          <a:endParaRPr lang="en-US"/>
        </a:p>
      </dgm:t>
    </dgm:pt>
    <dgm:pt modelId="{C0F17AAE-12F1-4B32-838C-AA3586DB774F}" type="pres">
      <dgm:prSet presAssocID="{42CBD081-3F05-4B7E-9D25-C8953CEF4B36}" presName="connTx" presStyleLbl="parChTrans1D4" presStyleIdx="0" presStyleCnt="12"/>
      <dgm:spPr/>
      <dgm:t>
        <a:bodyPr/>
        <a:lstStyle/>
        <a:p>
          <a:endParaRPr lang="en-US"/>
        </a:p>
      </dgm:t>
    </dgm:pt>
    <dgm:pt modelId="{468D9B88-2AAC-46A1-802A-C986C9A3FC97}" type="pres">
      <dgm:prSet presAssocID="{77C823ED-4C37-4C9F-AD1A-0A2E96340251}" presName="root2" presStyleCnt="0"/>
      <dgm:spPr/>
    </dgm:pt>
    <dgm:pt modelId="{141EBDD9-531B-489A-95BE-1F6352413DAA}" type="pres">
      <dgm:prSet presAssocID="{77C823ED-4C37-4C9F-AD1A-0A2E96340251}" presName="LevelTwoTextNode" presStyleLbl="node4" presStyleIdx="0" presStyleCnt="12" custLinFactY="22822" custLinFactNeighborX="-73065" custLinFactNeighborY="100000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15EC49B4-4D5A-41B9-B36A-C847911CAF65}" type="pres">
      <dgm:prSet presAssocID="{77C823ED-4C37-4C9F-AD1A-0A2E96340251}" presName="level3hierChild" presStyleCnt="0"/>
      <dgm:spPr/>
    </dgm:pt>
    <dgm:pt modelId="{56582525-9DDD-4688-99F0-3E98C4B32AA4}" type="pres">
      <dgm:prSet presAssocID="{F99837F7-721F-4D23-9941-7687F933E523}" presName="conn2-1" presStyleLbl="parChTrans1D4" presStyleIdx="1" presStyleCnt="12"/>
      <dgm:spPr/>
      <dgm:t>
        <a:bodyPr/>
        <a:lstStyle/>
        <a:p>
          <a:endParaRPr lang="en-US"/>
        </a:p>
      </dgm:t>
    </dgm:pt>
    <dgm:pt modelId="{50B3E02E-B0C6-4D56-8A2F-54F9DC49F02B}" type="pres">
      <dgm:prSet presAssocID="{F99837F7-721F-4D23-9941-7687F933E523}" presName="connTx" presStyleLbl="parChTrans1D4" presStyleIdx="1" presStyleCnt="12"/>
      <dgm:spPr/>
      <dgm:t>
        <a:bodyPr/>
        <a:lstStyle/>
        <a:p>
          <a:endParaRPr lang="en-US"/>
        </a:p>
      </dgm:t>
    </dgm:pt>
    <dgm:pt modelId="{E7D04433-6881-4A6D-BD2A-3E94B0E1A804}" type="pres">
      <dgm:prSet presAssocID="{2615C276-5EA2-48DB-8C67-6DA939E6F514}" presName="root2" presStyleCnt="0"/>
      <dgm:spPr/>
    </dgm:pt>
    <dgm:pt modelId="{C09885D0-F0DC-4857-9339-1D9BA8DCBE7E}" type="pres">
      <dgm:prSet presAssocID="{2615C276-5EA2-48DB-8C67-6DA939E6F514}" presName="LevelTwoTextNode" presStyleLbl="node4" presStyleIdx="1" presStyleCnt="12" custScaleX="135413" custLinFactNeighborX="78416" custLinFactNeighborY="979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D4C6D1-9AC6-4067-811F-7EC380ADA4CD}" type="pres">
      <dgm:prSet presAssocID="{2615C276-5EA2-48DB-8C67-6DA939E6F514}" presName="level3hierChild" presStyleCnt="0"/>
      <dgm:spPr/>
    </dgm:pt>
    <dgm:pt modelId="{83331C7E-758B-4025-BD26-3DE651EABF6B}" type="pres">
      <dgm:prSet presAssocID="{89A61FAC-33E4-404F-8A9C-6F7FBA9CAD47}" presName="conn2-1" presStyleLbl="parChTrans1D4" presStyleIdx="2" presStyleCnt="12"/>
      <dgm:spPr/>
      <dgm:t>
        <a:bodyPr/>
        <a:lstStyle/>
        <a:p>
          <a:endParaRPr lang="en-US"/>
        </a:p>
      </dgm:t>
    </dgm:pt>
    <dgm:pt modelId="{A923CC82-CAC8-4806-A96A-A9EA09EE33F3}" type="pres">
      <dgm:prSet presAssocID="{89A61FAC-33E4-404F-8A9C-6F7FBA9CAD47}" presName="connTx" presStyleLbl="parChTrans1D4" presStyleIdx="2" presStyleCnt="12"/>
      <dgm:spPr/>
      <dgm:t>
        <a:bodyPr/>
        <a:lstStyle/>
        <a:p>
          <a:endParaRPr lang="en-US"/>
        </a:p>
      </dgm:t>
    </dgm:pt>
    <dgm:pt modelId="{76CFB126-5F68-467C-8016-3A08D2934F8F}" type="pres">
      <dgm:prSet presAssocID="{8304CB09-C65B-4A6F-B62B-7D580BF4C711}" presName="root2" presStyleCnt="0"/>
      <dgm:spPr/>
    </dgm:pt>
    <dgm:pt modelId="{520D3D33-B8F6-4AB5-9568-9FF404D9C8B3}" type="pres">
      <dgm:prSet presAssocID="{8304CB09-C65B-4A6F-B62B-7D580BF4C711}" presName="LevelTwoTextNode" presStyleLbl="node4" presStyleIdx="2" presStyleCnt="12" custScaleX="135413" custLinFactY="5052" custLinFactNeighborX="79828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1B5F13-4479-4A9E-8458-8E189E3768DF}" type="pres">
      <dgm:prSet presAssocID="{8304CB09-C65B-4A6F-B62B-7D580BF4C711}" presName="level3hierChild" presStyleCnt="0"/>
      <dgm:spPr/>
    </dgm:pt>
    <dgm:pt modelId="{385A18F5-B439-45B9-9592-9B7708443186}" type="pres">
      <dgm:prSet presAssocID="{D11B0FAE-FA62-4D0B-B40E-0905668C1909}" presName="conn2-1" presStyleLbl="parChTrans1D4" presStyleIdx="3" presStyleCnt="12"/>
      <dgm:spPr/>
      <dgm:t>
        <a:bodyPr/>
        <a:lstStyle/>
        <a:p>
          <a:endParaRPr lang="en-US"/>
        </a:p>
      </dgm:t>
    </dgm:pt>
    <dgm:pt modelId="{F7F0BFC6-0459-48EC-AF82-52A0EA0657BD}" type="pres">
      <dgm:prSet presAssocID="{D11B0FAE-FA62-4D0B-B40E-0905668C1909}" presName="connTx" presStyleLbl="parChTrans1D4" presStyleIdx="3" presStyleCnt="12"/>
      <dgm:spPr/>
      <dgm:t>
        <a:bodyPr/>
        <a:lstStyle/>
        <a:p>
          <a:endParaRPr lang="en-US"/>
        </a:p>
      </dgm:t>
    </dgm:pt>
    <dgm:pt modelId="{9D73A08B-FCF8-4AB8-BA00-2ADE01C3B3EB}" type="pres">
      <dgm:prSet presAssocID="{1E18F456-7B04-4803-8812-16BD2EEB405F}" presName="root2" presStyleCnt="0"/>
      <dgm:spPr/>
    </dgm:pt>
    <dgm:pt modelId="{8B5FBFFF-6C09-4570-9E8B-D9D9B35A837A}" type="pres">
      <dgm:prSet presAssocID="{1E18F456-7B04-4803-8812-16BD2EEB405F}" presName="LevelTwoTextNode" presStyleLbl="node4" presStyleIdx="3" presStyleCnt="12" custScaleX="135413" custLinFactY="13523" custLinFactNeighborX="81239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1F10FA-0665-4116-88DF-1C1B6D98BD50}" type="pres">
      <dgm:prSet presAssocID="{1E18F456-7B04-4803-8812-16BD2EEB405F}" presName="level3hierChild" presStyleCnt="0"/>
      <dgm:spPr/>
    </dgm:pt>
    <dgm:pt modelId="{37FF57FC-1A20-4B93-9ACD-C5129E904B1C}" type="pres">
      <dgm:prSet presAssocID="{2C0C007E-FD04-4F44-B89E-27F8123B2530}" presName="conn2-1" presStyleLbl="parChTrans1D4" presStyleIdx="4" presStyleCnt="12"/>
      <dgm:spPr/>
      <dgm:t>
        <a:bodyPr/>
        <a:lstStyle/>
        <a:p>
          <a:endParaRPr lang="en-US"/>
        </a:p>
      </dgm:t>
    </dgm:pt>
    <dgm:pt modelId="{461D52C1-7144-4B8B-AA57-E3CB0E97596B}" type="pres">
      <dgm:prSet presAssocID="{2C0C007E-FD04-4F44-B89E-27F8123B2530}" presName="connTx" presStyleLbl="parChTrans1D4" presStyleIdx="4" presStyleCnt="12"/>
      <dgm:spPr/>
      <dgm:t>
        <a:bodyPr/>
        <a:lstStyle/>
        <a:p>
          <a:endParaRPr lang="en-US"/>
        </a:p>
      </dgm:t>
    </dgm:pt>
    <dgm:pt modelId="{6B864A6C-C4FD-4DF0-805E-A61A0795C9A5}" type="pres">
      <dgm:prSet presAssocID="{A22FBF71-42F5-4FAC-8D8A-BB5F928D014A}" presName="root2" presStyleCnt="0"/>
      <dgm:spPr/>
    </dgm:pt>
    <dgm:pt modelId="{5C71BF3F-1F13-4161-B2FB-C9FBBD9BD850}" type="pres">
      <dgm:prSet presAssocID="{A22FBF71-42F5-4FAC-8D8A-BB5F928D014A}" presName="LevelTwoTextNode" presStyleLbl="node4" presStyleIdx="4" presStyleCnt="12" custScaleX="106050" custScaleY="154837" custLinFactY="64711" custLinFactNeighborX="-70000" custLinFactNeighborY="100000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DFD14897-8281-4DB2-86C7-6BD07A135878}" type="pres">
      <dgm:prSet presAssocID="{A22FBF71-42F5-4FAC-8D8A-BB5F928D014A}" presName="level3hierChild" presStyleCnt="0"/>
      <dgm:spPr/>
    </dgm:pt>
    <dgm:pt modelId="{1B8E9933-165C-4482-BBD6-102FD8806F18}" type="pres">
      <dgm:prSet presAssocID="{C58740FA-EB4B-4837-B583-88DD9B43EBA1}" presName="conn2-1" presStyleLbl="parChTrans1D4" presStyleIdx="5" presStyleCnt="12"/>
      <dgm:spPr/>
      <dgm:t>
        <a:bodyPr/>
        <a:lstStyle/>
        <a:p>
          <a:endParaRPr lang="en-US"/>
        </a:p>
      </dgm:t>
    </dgm:pt>
    <dgm:pt modelId="{7A7827EB-FC60-4291-A907-04D120A026AD}" type="pres">
      <dgm:prSet presAssocID="{C58740FA-EB4B-4837-B583-88DD9B43EBA1}" presName="connTx" presStyleLbl="parChTrans1D4" presStyleIdx="5" presStyleCnt="12"/>
      <dgm:spPr/>
      <dgm:t>
        <a:bodyPr/>
        <a:lstStyle/>
        <a:p>
          <a:endParaRPr lang="en-US"/>
        </a:p>
      </dgm:t>
    </dgm:pt>
    <dgm:pt modelId="{5583E4ED-ED65-478A-AFAD-40389F8C35A5}" type="pres">
      <dgm:prSet presAssocID="{E0B2C902-605E-4BEB-8CDC-712780166DAE}" presName="root2" presStyleCnt="0"/>
      <dgm:spPr/>
    </dgm:pt>
    <dgm:pt modelId="{3AB7047C-96C6-4592-B92B-92B03DB17EF6}" type="pres">
      <dgm:prSet presAssocID="{E0B2C902-605E-4BEB-8CDC-712780166DAE}" presName="LevelTwoTextNode" presStyleLbl="node4" presStyleIdx="5" presStyleCnt="12" custLinFactY="46739" custLinFactNeighborX="-64806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EB2E08-95FD-4AFC-9BE2-8D8D6151F4CB}" type="pres">
      <dgm:prSet presAssocID="{E0B2C902-605E-4BEB-8CDC-712780166DAE}" presName="level3hierChild" presStyleCnt="0"/>
      <dgm:spPr/>
    </dgm:pt>
    <dgm:pt modelId="{A41E4772-120E-43B0-807F-B91E86C964CC}" type="pres">
      <dgm:prSet presAssocID="{9EDAF7D3-5C25-46DE-98E5-54C2D9DA584D}" presName="conn2-1" presStyleLbl="parChTrans1D4" presStyleIdx="6" presStyleCnt="12"/>
      <dgm:spPr/>
      <dgm:t>
        <a:bodyPr/>
        <a:lstStyle/>
        <a:p>
          <a:endParaRPr lang="en-US"/>
        </a:p>
      </dgm:t>
    </dgm:pt>
    <dgm:pt modelId="{0FC61816-1377-4D9D-958C-DAEE1FB15DB8}" type="pres">
      <dgm:prSet presAssocID="{9EDAF7D3-5C25-46DE-98E5-54C2D9DA584D}" presName="connTx" presStyleLbl="parChTrans1D4" presStyleIdx="6" presStyleCnt="12"/>
      <dgm:spPr/>
      <dgm:t>
        <a:bodyPr/>
        <a:lstStyle/>
        <a:p>
          <a:endParaRPr lang="en-US"/>
        </a:p>
      </dgm:t>
    </dgm:pt>
    <dgm:pt modelId="{4FEC444F-A8EB-45F1-8B56-256C05AF82A4}" type="pres">
      <dgm:prSet presAssocID="{A26B1898-FA50-441A-8974-3C7F68804228}" presName="root2" presStyleCnt="0"/>
      <dgm:spPr/>
    </dgm:pt>
    <dgm:pt modelId="{88C6B8D5-0078-4959-B940-00F5B24127A7}" type="pres">
      <dgm:prSet presAssocID="{A26B1898-FA50-441A-8974-3C7F68804228}" presName="LevelTwoTextNode" presStyleLbl="node4" presStyleIdx="6" presStyleCnt="12" custScaleX="135413" custLinFactY="47975" custLinFactNeighborX="-61417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617AE8-5380-4695-8992-44EAEA2E7106}" type="pres">
      <dgm:prSet presAssocID="{A26B1898-FA50-441A-8974-3C7F68804228}" presName="level3hierChild" presStyleCnt="0"/>
      <dgm:spPr/>
    </dgm:pt>
    <dgm:pt modelId="{05734FE7-E7BE-43E2-9DF5-4AB7E5BB2EAB}" type="pres">
      <dgm:prSet presAssocID="{AD798A34-4962-4A5D-A080-0CA1A38B2F36}" presName="conn2-1" presStyleLbl="parChTrans1D4" presStyleIdx="7" presStyleCnt="12"/>
      <dgm:spPr/>
      <dgm:t>
        <a:bodyPr/>
        <a:lstStyle/>
        <a:p>
          <a:endParaRPr lang="en-US"/>
        </a:p>
      </dgm:t>
    </dgm:pt>
    <dgm:pt modelId="{3A666B2A-8D27-406F-A687-141BBB08EFE4}" type="pres">
      <dgm:prSet presAssocID="{AD798A34-4962-4A5D-A080-0CA1A38B2F36}" presName="connTx" presStyleLbl="parChTrans1D4" presStyleIdx="7" presStyleCnt="12"/>
      <dgm:spPr/>
      <dgm:t>
        <a:bodyPr/>
        <a:lstStyle/>
        <a:p>
          <a:endParaRPr lang="en-US"/>
        </a:p>
      </dgm:t>
    </dgm:pt>
    <dgm:pt modelId="{61B7FE0F-FB75-48F1-B3D0-C4F2A14E365D}" type="pres">
      <dgm:prSet presAssocID="{0D2D3430-7E2B-4770-8B5E-FA18DE852372}" presName="root2" presStyleCnt="0"/>
      <dgm:spPr/>
    </dgm:pt>
    <dgm:pt modelId="{169E7BBC-E11F-41FD-931A-47AAD2FD7F26}" type="pres">
      <dgm:prSet presAssocID="{0D2D3430-7E2B-4770-8B5E-FA18DE852372}" presName="LevelTwoTextNode" presStyleLbl="node4" presStyleIdx="7" presStyleCnt="12" custScaleX="135413" custLinFactY="74241" custLinFactNeighborX="76793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8A07BC-89E8-4A5A-81DB-8CB712B519F3}" type="pres">
      <dgm:prSet presAssocID="{0D2D3430-7E2B-4770-8B5E-FA18DE852372}" presName="level3hierChild" presStyleCnt="0"/>
      <dgm:spPr/>
    </dgm:pt>
    <dgm:pt modelId="{096F27AA-8ADC-49EB-A9BA-7DEFA9882C51}" type="pres">
      <dgm:prSet presAssocID="{B1309B64-A193-4AAB-9820-FD5703A1BA60}" presName="conn2-1" presStyleLbl="parChTrans1D4" presStyleIdx="8" presStyleCnt="12"/>
      <dgm:spPr/>
      <dgm:t>
        <a:bodyPr/>
        <a:lstStyle/>
        <a:p>
          <a:endParaRPr lang="en-US"/>
        </a:p>
      </dgm:t>
    </dgm:pt>
    <dgm:pt modelId="{46CF9659-BF2B-497D-889F-8CB30005D228}" type="pres">
      <dgm:prSet presAssocID="{B1309B64-A193-4AAB-9820-FD5703A1BA60}" presName="connTx" presStyleLbl="parChTrans1D4" presStyleIdx="8" presStyleCnt="12"/>
      <dgm:spPr/>
      <dgm:t>
        <a:bodyPr/>
        <a:lstStyle/>
        <a:p>
          <a:endParaRPr lang="en-US"/>
        </a:p>
      </dgm:t>
    </dgm:pt>
    <dgm:pt modelId="{4F5EA8A1-5970-4A3C-A3BC-E47DBDEAA8FC}" type="pres">
      <dgm:prSet presAssocID="{86A02AC9-F1ED-4DEA-8C05-3131A63D39F7}" presName="root2" presStyleCnt="0"/>
      <dgm:spPr/>
    </dgm:pt>
    <dgm:pt modelId="{C3B955F3-8EAE-4B84-9F0F-FE09CB60B45B}" type="pres">
      <dgm:prSet presAssocID="{86A02AC9-F1ED-4DEA-8C05-3131A63D39F7}" presName="LevelTwoTextNode" presStyleLbl="node4" presStyleIdx="8" presStyleCnt="12" custScaleX="135413" custLinFactY="81042" custLinFactNeighborX="79210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8B4238-6DA7-40C8-8D96-4FB2069B45B6}" type="pres">
      <dgm:prSet presAssocID="{86A02AC9-F1ED-4DEA-8C05-3131A63D39F7}" presName="level3hierChild" presStyleCnt="0"/>
      <dgm:spPr/>
    </dgm:pt>
    <dgm:pt modelId="{350BFC51-B899-4122-A1F2-432219280958}" type="pres">
      <dgm:prSet presAssocID="{32C44B80-4C27-49AC-A949-DFF46DEB2F7D}" presName="conn2-1" presStyleLbl="parChTrans1D4" presStyleIdx="9" presStyleCnt="12"/>
      <dgm:spPr/>
      <dgm:t>
        <a:bodyPr/>
        <a:lstStyle/>
        <a:p>
          <a:endParaRPr lang="en-US"/>
        </a:p>
      </dgm:t>
    </dgm:pt>
    <dgm:pt modelId="{ADE1C509-D824-4219-AB57-DF65813BCFD3}" type="pres">
      <dgm:prSet presAssocID="{32C44B80-4C27-49AC-A949-DFF46DEB2F7D}" presName="connTx" presStyleLbl="parChTrans1D4" presStyleIdx="9" presStyleCnt="12"/>
      <dgm:spPr/>
      <dgm:t>
        <a:bodyPr/>
        <a:lstStyle/>
        <a:p>
          <a:endParaRPr lang="en-US"/>
        </a:p>
      </dgm:t>
    </dgm:pt>
    <dgm:pt modelId="{66059CEB-AC06-49F2-B640-8247B3F759EC}" type="pres">
      <dgm:prSet presAssocID="{99E6067B-4A38-46A1-BEA3-AA0DD0829054}" presName="root2" presStyleCnt="0"/>
      <dgm:spPr/>
    </dgm:pt>
    <dgm:pt modelId="{57768ED5-AC83-4643-AE32-BA84313F894E}" type="pres">
      <dgm:prSet presAssocID="{99E6067B-4A38-46A1-BEA3-AA0DD0829054}" presName="LevelTwoTextNode" presStyleLbl="node4" presStyleIdx="9" presStyleCnt="12" custScaleX="129391" custScaleY="181876" custLinFactY="-100000" custLinFactNeighborX="-83043" custLinFactNeighborY="-121412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639B0300-AEA9-4FF7-9A00-D0B94711E6CC}" type="pres">
      <dgm:prSet presAssocID="{99E6067B-4A38-46A1-BEA3-AA0DD0829054}" presName="level3hierChild" presStyleCnt="0"/>
      <dgm:spPr/>
    </dgm:pt>
    <dgm:pt modelId="{F4D4EF60-A279-4806-BC83-7DB2300ED4C9}" type="pres">
      <dgm:prSet presAssocID="{C30702C5-2D5A-4834-80DF-D1D34EA58A7D}" presName="conn2-1" presStyleLbl="parChTrans1D4" presStyleIdx="10" presStyleCnt="12"/>
      <dgm:spPr/>
      <dgm:t>
        <a:bodyPr/>
        <a:lstStyle/>
        <a:p>
          <a:endParaRPr lang="en-US"/>
        </a:p>
      </dgm:t>
    </dgm:pt>
    <dgm:pt modelId="{0A3F375B-EA5D-4BAF-B48A-21C3F5DC069B}" type="pres">
      <dgm:prSet presAssocID="{C30702C5-2D5A-4834-80DF-D1D34EA58A7D}" presName="connTx" presStyleLbl="parChTrans1D4" presStyleIdx="10" presStyleCnt="12"/>
      <dgm:spPr/>
      <dgm:t>
        <a:bodyPr/>
        <a:lstStyle/>
        <a:p>
          <a:endParaRPr lang="en-US"/>
        </a:p>
      </dgm:t>
    </dgm:pt>
    <dgm:pt modelId="{D18AEF1A-5695-472F-8938-1FC80E79E16F}" type="pres">
      <dgm:prSet presAssocID="{5C69E3C9-2ADA-4803-933D-B6566D9F4ECF}" presName="root2" presStyleCnt="0"/>
      <dgm:spPr/>
    </dgm:pt>
    <dgm:pt modelId="{63F3D6AB-A82C-4510-89AC-342C0ABBBD49}" type="pres">
      <dgm:prSet presAssocID="{5C69E3C9-2ADA-4803-933D-B6566D9F4ECF}" presName="LevelTwoTextNode" presStyleLbl="node4" presStyleIdx="10" presStyleCnt="12" custLinFactNeighborX="-52994" custLinFactNeighborY="489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F9D3D1-45B1-4319-B8AA-D98625402C00}" type="pres">
      <dgm:prSet presAssocID="{5C69E3C9-2ADA-4803-933D-B6566D9F4ECF}" presName="level3hierChild" presStyleCnt="0"/>
      <dgm:spPr/>
    </dgm:pt>
    <dgm:pt modelId="{F8DE1503-147D-4446-ACD9-82799EB5380E}" type="pres">
      <dgm:prSet presAssocID="{898A75EC-87E6-4456-8F7F-580D1D687CF8}" presName="conn2-1" presStyleLbl="parChTrans1D4" presStyleIdx="11" presStyleCnt="12"/>
      <dgm:spPr/>
      <dgm:t>
        <a:bodyPr/>
        <a:lstStyle/>
        <a:p>
          <a:endParaRPr lang="en-US"/>
        </a:p>
      </dgm:t>
    </dgm:pt>
    <dgm:pt modelId="{A139083B-E15B-45C3-886D-D3AF7FC4B57A}" type="pres">
      <dgm:prSet presAssocID="{898A75EC-87E6-4456-8F7F-580D1D687CF8}" presName="connTx" presStyleLbl="parChTrans1D4" presStyleIdx="11" presStyleCnt="12"/>
      <dgm:spPr/>
      <dgm:t>
        <a:bodyPr/>
        <a:lstStyle/>
        <a:p>
          <a:endParaRPr lang="en-US"/>
        </a:p>
      </dgm:t>
    </dgm:pt>
    <dgm:pt modelId="{2C5D9A1C-D522-4FF2-BD1E-B5C763AEEDB9}" type="pres">
      <dgm:prSet presAssocID="{B4C91DC4-A893-4966-A47A-D8677E47925F}" presName="root2" presStyleCnt="0"/>
      <dgm:spPr/>
    </dgm:pt>
    <dgm:pt modelId="{49D566D9-E624-46D2-9997-87869195DF0E}" type="pres">
      <dgm:prSet presAssocID="{B4C91DC4-A893-4966-A47A-D8677E47925F}" presName="LevelTwoTextNode" presStyleLbl="node4" presStyleIdx="11" presStyleCnt="12" custLinFactY="-400000" custLinFactNeighborX="-54500" custLinFactNeighborY="-4261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C51B6F-5C6B-4B25-9806-C36E8F0AF142}" type="pres">
      <dgm:prSet presAssocID="{B4C91DC4-A893-4966-A47A-D8677E47925F}" presName="level3hierChild" presStyleCnt="0"/>
      <dgm:spPr/>
    </dgm:pt>
    <dgm:pt modelId="{CB3FFB6C-E5F5-4FEB-B9E5-D9A1C97E1724}" type="pres">
      <dgm:prSet presAssocID="{409429CE-7527-428F-8D7E-B6A01F9C3C9B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A571FF63-4D76-46E3-9AF8-232B2861FC0D}" type="pres">
      <dgm:prSet presAssocID="{409429CE-7527-428F-8D7E-B6A01F9C3C9B}" presName="connTx" presStyleLbl="parChTrans1D2" presStyleIdx="1" presStyleCnt="2"/>
      <dgm:spPr/>
      <dgm:t>
        <a:bodyPr/>
        <a:lstStyle/>
        <a:p>
          <a:endParaRPr lang="en-US"/>
        </a:p>
      </dgm:t>
    </dgm:pt>
    <dgm:pt modelId="{49C7ACD1-047F-42BA-835A-8168EB921085}" type="pres">
      <dgm:prSet presAssocID="{6E59ACCB-017F-49D0-AE2A-7D229FC012A4}" presName="root2" presStyleCnt="0"/>
      <dgm:spPr/>
      <dgm:t>
        <a:bodyPr/>
        <a:lstStyle/>
        <a:p>
          <a:endParaRPr lang="en-US"/>
        </a:p>
      </dgm:t>
    </dgm:pt>
    <dgm:pt modelId="{A3DFCC4A-596E-4B06-83B4-DB717BB8DBAF}" type="pres">
      <dgm:prSet presAssocID="{6E59ACCB-017F-49D0-AE2A-7D229FC012A4}" presName="LevelTwoTextNode" presStyleLbl="node2" presStyleIdx="1" presStyleCnt="2" custLinFactNeighborX="-80749" custLinFactNeighborY="-355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38C178-8706-4632-AD2F-ADB55C37C002}" type="pres">
      <dgm:prSet presAssocID="{6E59ACCB-017F-49D0-AE2A-7D229FC012A4}" presName="level3hierChild" presStyleCnt="0"/>
      <dgm:spPr/>
      <dgm:t>
        <a:bodyPr/>
        <a:lstStyle/>
        <a:p>
          <a:endParaRPr lang="en-US"/>
        </a:p>
      </dgm:t>
    </dgm:pt>
    <dgm:pt modelId="{DD3FCE3F-E3F6-4B01-B6AC-264CA12D48BD}" type="pres">
      <dgm:prSet presAssocID="{C911F0C9-9FF1-4A7B-804E-9293E07BC1AD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DF8EF4B5-3081-4F32-ABEC-F3C30414EC01}" type="pres">
      <dgm:prSet presAssocID="{C911F0C9-9FF1-4A7B-804E-9293E07BC1AD}" presName="connTx" presStyleLbl="parChTrans1D3" presStyleIdx="1" presStyleCnt="4"/>
      <dgm:spPr/>
      <dgm:t>
        <a:bodyPr/>
        <a:lstStyle/>
        <a:p>
          <a:endParaRPr lang="en-US"/>
        </a:p>
      </dgm:t>
    </dgm:pt>
    <dgm:pt modelId="{0A814651-04CF-456A-94F0-FC29917D003A}" type="pres">
      <dgm:prSet presAssocID="{20D18886-ABA3-43E6-896E-3F82F734583A}" presName="root2" presStyleCnt="0"/>
      <dgm:spPr/>
      <dgm:t>
        <a:bodyPr/>
        <a:lstStyle/>
        <a:p>
          <a:endParaRPr lang="en-US"/>
        </a:p>
      </dgm:t>
    </dgm:pt>
    <dgm:pt modelId="{3990CCA4-E77E-4CEB-9A0B-3AF11FEA2834}" type="pres">
      <dgm:prSet presAssocID="{20D18886-ABA3-43E6-896E-3F82F734583A}" presName="LevelTwoTextNode" presStyleLbl="node3" presStyleIdx="1" presStyleCnt="4" custLinFactNeighborX="-95769" custLinFactNeighborY="-218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8ECF48-9C4F-49CC-8A17-8B5140F189B5}" type="pres">
      <dgm:prSet presAssocID="{20D18886-ABA3-43E6-896E-3F82F734583A}" presName="level3hierChild" presStyleCnt="0"/>
      <dgm:spPr/>
      <dgm:t>
        <a:bodyPr/>
        <a:lstStyle/>
        <a:p>
          <a:endParaRPr lang="en-US"/>
        </a:p>
      </dgm:t>
    </dgm:pt>
    <dgm:pt modelId="{0D1237EA-2302-4C45-BD42-953EB1481A4B}" type="pres">
      <dgm:prSet presAssocID="{E42E8F5A-7124-4C8F-966E-5EA9BC881DDE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144EF738-BA14-4CE0-8511-6FBA8301586B}" type="pres">
      <dgm:prSet presAssocID="{E42E8F5A-7124-4C8F-966E-5EA9BC881DDE}" presName="connTx" presStyleLbl="parChTrans1D3" presStyleIdx="2" presStyleCnt="4"/>
      <dgm:spPr/>
      <dgm:t>
        <a:bodyPr/>
        <a:lstStyle/>
        <a:p>
          <a:endParaRPr lang="en-US"/>
        </a:p>
      </dgm:t>
    </dgm:pt>
    <dgm:pt modelId="{B7A97DD5-C412-4113-89D5-48D7098F7A8E}" type="pres">
      <dgm:prSet presAssocID="{72F13170-92F0-4C91-A1AB-B6E8A21EDA78}" presName="root2" presStyleCnt="0"/>
      <dgm:spPr/>
      <dgm:t>
        <a:bodyPr/>
        <a:lstStyle/>
        <a:p>
          <a:endParaRPr lang="en-US"/>
        </a:p>
      </dgm:t>
    </dgm:pt>
    <dgm:pt modelId="{8F3A420C-EFA8-42AC-862F-544EC8902ABE}" type="pres">
      <dgm:prSet presAssocID="{72F13170-92F0-4C91-A1AB-B6E8A21EDA78}" presName="LevelTwoTextNode" presStyleLbl="node3" presStyleIdx="2" presStyleCnt="4" custLinFactNeighborX="-95765" custLinFactNeighborY="-165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8549B7-0095-4E51-AE25-44BCC58854C9}" type="pres">
      <dgm:prSet presAssocID="{72F13170-92F0-4C91-A1AB-B6E8A21EDA78}" presName="level3hierChild" presStyleCnt="0"/>
      <dgm:spPr/>
      <dgm:t>
        <a:bodyPr/>
        <a:lstStyle/>
        <a:p>
          <a:endParaRPr lang="en-US"/>
        </a:p>
      </dgm:t>
    </dgm:pt>
    <dgm:pt modelId="{3EE68718-DA0E-4F3C-8F24-70E79E59E03D}" type="pres">
      <dgm:prSet presAssocID="{A21D7C11-235F-46B6-89B0-17DEEA7827F7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6A0CCE48-E073-43A9-A2A8-28A70C19E629}" type="pres">
      <dgm:prSet presAssocID="{A21D7C11-235F-46B6-89B0-17DEEA7827F7}" presName="connTx" presStyleLbl="parChTrans1D3" presStyleIdx="3" presStyleCnt="4"/>
      <dgm:spPr/>
      <dgm:t>
        <a:bodyPr/>
        <a:lstStyle/>
        <a:p>
          <a:endParaRPr lang="en-US"/>
        </a:p>
      </dgm:t>
    </dgm:pt>
    <dgm:pt modelId="{BB1B950E-A928-4082-810E-FED996F0F6B2}" type="pres">
      <dgm:prSet presAssocID="{B08F1796-A913-4D19-8882-1C39283210E4}" presName="root2" presStyleCnt="0"/>
      <dgm:spPr/>
    </dgm:pt>
    <dgm:pt modelId="{D401076F-23F7-4FB1-A348-A09CA47A129D}" type="pres">
      <dgm:prSet presAssocID="{B08F1796-A913-4D19-8882-1C39283210E4}" presName="LevelTwoTextNode" presStyleLbl="node3" presStyleIdx="3" presStyleCnt="4" custScaleX="128612" custLinFactNeighborX="-96252" custLinFactNeighborY="-171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D800EB-7774-4FA1-8695-3487C307877A}" type="pres">
      <dgm:prSet presAssocID="{B08F1796-A913-4D19-8882-1C39283210E4}" presName="level3hierChild" presStyleCnt="0"/>
      <dgm:spPr/>
    </dgm:pt>
  </dgm:ptLst>
  <dgm:cxnLst>
    <dgm:cxn modelId="{6A062B30-C8BA-4AA1-A299-BEF92F085292}" srcId="{77C823ED-4C37-4C9F-AD1A-0A2E96340251}" destId="{8304CB09-C65B-4A6F-B62B-7D580BF4C711}" srcOrd="1" destOrd="0" parTransId="{89A61FAC-33E4-404F-8A9C-6F7FBA9CAD47}" sibTransId="{FEAFE2B7-5EB3-4E77-97B3-AC9D628CC3C0}"/>
    <dgm:cxn modelId="{4A4F3C1F-2990-4D3E-9D56-5768009CD1F3}" type="presOf" srcId="{B1309B64-A193-4AAB-9820-FD5703A1BA60}" destId="{46CF9659-BF2B-497D-889F-8CB30005D228}" srcOrd="1" destOrd="0" presId="urn:microsoft.com/office/officeart/2005/8/layout/hierarchy2"/>
    <dgm:cxn modelId="{0E2C329A-7BF2-48C5-8ABD-746BEEF0F1D5}" type="presOf" srcId="{E42E8F5A-7124-4C8F-966E-5EA9BC881DDE}" destId="{0D1237EA-2302-4C45-BD42-953EB1481A4B}" srcOrd="0" destOrd="0" presId="urn:microsoft.com/office/officeart/2005/8/layout/hierarchy2"/>
    <dgm:cxn modelId="{D590B3D2-8570-4D84-943F-B426DD1A5E40}" type="presOf" srcId="{2C0C007E-FD04-4F44-B89E-27F8123B2530}" destId="{37FF57FC-1A20-4B93-9ACD-C5129E904B1C}" srcOrd="0" destOrd="0" presId="urn:microsoft.com/office/officeart/2005/8/layout/hierarchy2"/>
    <dgm:cxn modelId="{570F4B71-1112-47F3-A4C2-F6379F1608E1}" type="presOf" srcId="{77C823ED-4C37-4C9F-AD1A-0A2E96340251}" destId="{141EBDD9-531B-489A-95BE-1F6352413DAA}" srcOrd="0" destOrd="0" presId="urn:microsoft.com/office/officeart/2005/8/layout/hierarchy2"/>
    <dgm:cxn modelId="{942018A8-E62C-4D57-9BC5-1EDB24C3059A}" type="presOf" srcId="{C30702C5-2D5A-4834-80DF-D1D34EA58A7D}" destId="{0A3F375B-EA5D-4BAF-B48A-21C3F5DC069B}" srcOrd="1" destOrd="0" presId="urn:microsoft.com/office/officeart/2005/8/layout/hierarchy2"/>
    <dgm:cxn modelId="{32F1AD04-479D-410E-8178-CE47C6A6A83A}" type="presOf" srcId="{2C0C007E-FD04-4F44-B89E-27F8123B2530}" destId="{461D52C1-7144-4B8B-AA57-E3CB0E97596B}" srcOrd="1" destOrd="0" presId="urn:microsoft.com/office/officeart/2005/8/layout/hierarchy2"/>
    <dgm:cxn modelId="{9FBF785D-177F-41CE-8C2F-ACE5F86755C6}" type="presOf" srcId="{1E18F456-7B04-4803-8812-16BD2EEB405F}" destId="{8B5FBFFF-6C09-4570-9E8B-D9D9B35A837A}" srcOrd="0" destOrd="0" presId="urn:microsoft.com/office/officeart/2005/8/layout/hierarchy2"/>
    <dgm:cxn modelId="{B0B59474-2CD1-4A2D-B3B8-06DF24C2FD70}" type="presOf" srcId="{AD798A34-4962-4A5D-A080-0CA1A38B2F36}" destId="{3A666B2A-8D27-406F-A687-141BBB08EFE4}" srcOrd="1" destOrd="0" presId="urn:microsoft.com/office/officeart/2005/8/layout/hierarchy2"/>
    <dgm:cxn modelId="{06C95516-9CF5-42B9-869A-9396EEE06F75}" type="presOf" srcId="{262FAB6D-2D2D-483C-944E-2C6CE6E0753E}" destId="{C183B291-32F0-4B7F-931D-25338AAF2498}" srcOrd="0" destOrd="0" presId="urn:microsoft.com/office/officeart/2005/8/layout/hierarchy2"/>
    <dgm:cxn modelId="{B2C7B71F-8DAB-4467-9D34-A60B344A5884}" type="presOf" srcId="{F99837F7-721F-4D23-9941-7687F933E523}" destId="{50B3E02E-B0C6-4D56-8A2F-54F9DC49F02B}" srcOrd="1" destOrd="0" presId="urn:microsoft.com/office/officeart/2005/8/layout/hierarchy2"/>
    <dgm:cxn modelId="{6FDBE328-A2B9-4DC4-992E-B329B58A8E03}" type="presOf" srcId="{9EDAF7D3-5C25-46DE-98E5-54C2D9DA584D}" destId="{A41E4772-120E-43B0-807F-B91E86C964CC}" srcOrd="0" destOrd="0" presId="urn:microsoft.com/office/officeart/2005/8/layout/hierarchy2"/>
    <dgm:cxn modelId="{9C5683E4-F5FC-4BA4-8BCE-5D7E4BF09480}" type="presOf" srcId="{42CBD081-3F05-4B7E-9D25-C8953CEF4B36}" destId="{C0F17AAE-12F1-4B32-838C-AA3586DB774F}" srcOrd="1" destOrd="0" presId="urn:microsoft.com/office/officeart/2005/8/layout/hierarchy2"/>
    <dgm:cxn modelId="{09B011BA-8891-4C00-8546-DF65215920F9}" srcId="{77C823ED-4C37-4C9F-AD1A-0A2E96340251}" destId="{2615C276-5EA2-48DB-8C67-6DA939E6F514}" srcOrd="0" destOrd="0" parTransId="{F99837F7-721F-4D23-9941-7687F933E523}" sibTransId="{59537EA5-EDAA-46BA-B073-35C47127354F}"/>
    <dgm:cxn modelId="{8EC6B93D-BA16-435D-920B-C520D92C9727}" type="presOf" srcId="{2952DBEE-F33C-4A54-80B3-708F2AFBF947}" destId="{9DCFCAF8-6A28-4632-81D2-16C6FBEAAE26}" srcOrd="0" destOrd="0" presId="urn:microsoft.com/office/officeart/2005/8/layout/hierarchy2"/>
    <dgm:cxn modelId="{7BADB85C-0774-4B8C-B9CC-3B59757F835E}" type="presOf" srcId="{B4C91DC4-A893-4966-A47A-D8677E47925F}" destId="{49D566D9-E624-46D2-9997-87869195DF0E}" srcOrd="0" destOrd="0" presId="urn:microsoft.com/office/officeart/2005/8/layout/hierarchy2"/>
    <dgm:cxn modelId="{D2BA28D9-0C57-4697-AD74-76C55758651F}" type="presOf" srcId="{E42E8F5A-7124-4C8F-966E-5EA9BC881DDE}" destId="{144EF738-BA14-4CE0-8511-6FBA8301586B}" srcOrd="1" destOrd="0" presId="urn:microsoft.com/office/officeart/2005/8/layout/hierarchy2"/>
    <dgm:cxn modelId="{DAC782D4-0F41-4D29-869D-ECD2538382D5}" type="presOf" srcId="{14E38B24-1E89-425C-B79D-6F265DA74F17}" destId="{6251B66D-D6FA-4CAF-8DC6-D7A1A02EB102}" srcOrd="0" destOrd="0" presId="urn:microsoft.com/office/officeart/2005/8/layout/hierarchy2"/>
    <dgm:cxn modelId="{D0458940-D8AC-4820-901D-5A25B1580A57}" type="presOf" srcId="{A26B1898-FA50-441A-8974-3C7F68804228}" destId="{88C6B8D5-0078-4959-B940-00F5B24127A7}" srcOrd="0" destOrd="0" presId="urn:microsoft.com/office/officeart/2005/8/layout/hierarchy2"/>
    <dgm:cxn modelId="{3110FFC8-26D7-47D9-8359-477F34A22363}" type="presOf" srcId="{30A1C8EB-1D1A-4A4C-BDE3-2780D21FCEC3}" destId="{35F12611-4879-499B-817B-314C62C13C7C}" srcOrd="1" destOrd="0" presId="urn:microsoft.com/office/officeart/2005/8/layout/hierarchy2"/>
    <dgm:cxn modelId="{64F2B8DF-6438-4282-8828-BA9C9F1B9106}" srcId="{2E72EAA1-A968-4E90-83D3-7D794222B9A4}" destId="{5C69E3C9-2ADA-4803-933D-B6566D9F4ECF}" srcOrd="3" destOrd="0" parTransId="{C30702C5-2D5A-4834-80DF-D1D34EA58A7D}" sibTransId="{69156CDB-E317-41C6-BA6E-F6CD2F5B0AD3}"/>
    <dgm:cxn modelId="{2816F031-0B43-49BD-AC70-D38B0396E5C0}" type="presOf" srcId="{2952DBEE-F33C-4A54-80B3-708F2AFBF947}" destId="{3D033F74-0B5B-46DE-86BE-8C8DD7F87E70}" srcOrd="1" destOrd="0" presId="urn:microsoft.com/office/officeart/2005/8/layout/hierarchy2"/>
    <dgm:cxn modelId="{B590A42B-16A8-4DB5-873A-861DBA2128C7}" srcId="{262FAB6D-2D2D-483C-944E-2C6CE6E0753E}" destId="{14E38B24-1E89-425C-B79D-6F265DA74F17}" srcOrd="0" destOrd="0" parTransId="{30A1C8EB-1D1A-4A4C-BDE3-2780D21FCEC3}" sibTransId="{B9E8F493-DC16-4A23-A927-B123148DE92C}"/>
    <dgm:cxn modelId="{B6E7390A-3A0C-4E67-B091-B12A01E647FD}" type="presOf" srcId="{C911F0C9-9FF1-4A7B-804E-9293E07BC1AD}" destId="{DF8EF4B5-3081-4F32-ABEC-F3C30414EC01}" srcOrd="1" destOrd="0" presId="urn:microsoft.com/office/officeart/2005/8/layout/hierarchy2"/>
    <dgm:cxn modelId="{124B348A-6070-4577-85C8-C0DD1AD1B487}" srcId="{2E72EAA1-A968-4E90-83D3-7D794222B9A4}" destId="{99E6067B-4A38-46A1-BEA3-AA0DD0829054}" srcOrd="2" destOrd="0" parTransId="{32C44B80-4C27-49AC-A949-DFF46DEB2F7D}" sibTransId="{2945B4C9-701F-4F92-A461-07DCBEA19D1F}"/>
    <dgm:cxn modelId="{2B267BDC-F0EE-4987-B277-AC1EF06DCDD5}" type="presOf" srcId="{0D2D3430-7E2B-4770-8B5E-FA18DE852372}" destId="{169E7BBC-E11F-41FD-931A-47AAD2FD7F26}" srcOrd="0" destOrd="0" presId="urn:microsoft.com/office/officeart/2005/8/layout/hierarchy2"/>
    <dgm:cxn modelId="{92CACE1D-7C15-4F65-9C8D-2B5895578F1C}" type="presOf" srcId="{B1309B64-A193-4AAB-9820-FD5703A1BA60}" destId="{096F27AA-8ADC-49EB-A9BA-7DEFA9882C51}" srcOrd="0" destOrd="0" presId="urn:microsoft.com/office/officeart/2005/8/layout/hierarchy2"/>
    <dgm:cxn modelId="{7932597C-D337-48F5-A30B-1F578B226276}" type="presOf" srcId="{2615C276-5EA2-48DB-8C67-6DA939E6F514}" destId="{C09885D0-F0DC-4857-9339-1D9BA8DCBE7E}" srcOrd="0" destOrd="0" presId="urn:microsoft.com/office/officeart/2005/8/layout/hierarchy2"/>
    <dgm:cxn modelId="{497F352C-3ECD-4016-BF7F-F63BDDA1E886}" type="presOf" srcId="{C30702C5-2D5A-4834-80DF-D1D34EA58A7D}" destId="{F4D4EF60-A279-4806-BC83-7DB2300ED4C9}" srcOrd="0" destOrd="0" presId="urn:microsoft.com/office/officeart/2005/8/layout/hierarchy2"/>
    <dgm:cxn modelId="{F6C5E86F-5635-47CA-9DCF-00296AD69C74}" srcId="{6E59ACCB-017F-49D0-AE2A-7D229FC012A4}" destId="{72F13170-92F0-4C91-A1AB-B6E8A21EDA78}" srcOrd="1" destOrd="0" parTransId="{E42E8F5A-7124-4C8F-966E-5EA9BC881DDE}" sibTransId="{B8749214-E621-4A65-80E1-DBF522DD7AA2}"/>
    <dgm:cxn modelId="{96A1AF53-BBDC-4800-B003-4F16D2039699}" type="presOf" srcId="{89A61FAC-33E4-404F-8A9C-6F7FBA9CAD47}" destId="{A923CC82-CAC8-4806-A96A-A9EA09EE33F3}" srcOrd="1" destOrd="0" presId="urn:microsoft.com/office/officeart/2005/8/layout/hierarchy2"/>
    <dgm:cxn modelId="{2CE2E97E-D685-4C18-8731-CCC8824D6C58}" type="presOf" srcId="{A21D7C11-235F-46B6-89B0-17DEEA7827F7}" destId="{3EE68718-DA0E-4F3C-8F24-70E79E59E03D}" srcOrd="0" destOrd="0" presId="urn:microsoft.com/office/officeart/2005/8/layout/hierarchy2"/>
    <dgm:cxn modelId="{7B516A5D-4C2E-4BE8-B601-329F45883540}" type="presOf" srcId="{C58740FA-EB4B-4837-B583-88DD9B43EBA1}" destId="{7A7827EB-FC60-4291-A907-04D120A026AD}" srcOrd="1" destOrd="0" presId="urn:microsoft.com/office/officeart/2005/8/layout/hierarchy2"/>
    <dgm:cxn modelId="{F7BE57F6-1F99-473F-A911-F7EA9B76ABCC}" type="presOf" srcId="{D11B0FAE-FA62-4D0B-B40E-0905668C1909}" destId="{385A18F5-B439-45B9-9592-9B7708443186}" srcOrd="0" destOrd="0" presId="urn:microsoft.com/office/officeart/2005/8/layout/hierarchy2"/>
    <dgm:cxn modelId="{5DFB595A-8894-468F-BCC3-A90902B02F53}" type="presOf" srcId="{72F13170-92F0-4C91-A1AB-B6E8A21EDA78}" destId="{8F3A420C-EFA8-42AC-862F-544EC8902ABE}" srcOrd="0" destOrd="0" presId="urn:microsoft.com/office/officeart/2005/8/layout/hierarchy2"/>
    <dgm:cxn modelId="{AEB2C4A0-3CED-482A-82CA-90003228A4A2}" type="presOf" srcId="{898A75EC-87E6-4456-8F7F-580D1D687CF8}" destId="{F8DE1503-147D-4446-ACD9-82799EB5380E}" srcOrd="0" destOrd="0" presId="urn:microsoft.com/office/officeart/2005/8/layout/hierarchy2"/>
    <dgm:cxn modelId="{CEC79C2F-B2D0-4BE5-8EC9-12C7C600B635}" type="presOf" srcId="{898A75EC-87E6-4456-8F7F-580D1D687CF8}" destId="{A139083B-E15B-45C3-886D-D3AF7FC4B57A}" srcOrd="1" destOrd="0" presId="urn:microsoft.com/office/officeart/2005/8/layout/hierarchy2"/>
    <dgm:cxn modelId="{B77D1F88-7B53-4DED-AEC4-CA562E3DB081}" type="presOf" srcId="{99E6067B-4A38-46A1-BEA3-AA0DD0829054}" destId="{57768ED5-AC83-4643-AE32-BA84313F894E}" srcOrd="0" destOrd="0" presId="urn:microsoft.com/office/officeart/2005/8/layout/hierarchy2"/>
    <dgm:cxn modelId="{078DA48D-FA19-41AE-9A5B-C412043ABF84}" type="presOf" srcId="{A21D7C11-235F-46B6-89B0-17DEEA7827F7}" destId="{6A0CCE48-E073-43A9-A2A8-28A70C19E629}" srcOrd="1" destOrd="0" presId="urn:microsoft.com/office/officeart/2005/8/layout/hierarchy2"/>
    <dgm:cxn modelId="{7B577F22-55D1-49B7-9FAE-4423C84FF2AB}" type="presOf" srcId="{E0B2C902-605E-4BEB-8CDC-712780166DAE}" destId="{3AB7047C-96C6-4592-B92B-92B03DB17EF6}" srcOrd="0" destOrd="0" presId="urn:microsoft.com/office/officeart/2005/8/layout/hierarchy2"/>
    <dgm:cxn modelId="{1E495416-6439-4CCA-B6FC-C90076B50960}" srcId="{A22FBF71-42F5-4FAC-8D8A-BB5F928D014A}" destId="{E0B2C902-605E-4BEB-8CDC-712780166DAE}" srcOrd="0" destOrd="0" parTransId="{C58740FA-EB4B-4837-B583-88DD9B43EBA1}" sibTransId="{845F0E05-B121-4761-BC9D-590922693FDD}"/>
    <dgm:cxn modelId="{98CBDD56-B8AF-431E-AB91-D1DB522DB907}" type="presOf" srcId="{5C69E3C9-2ADA-4803-933D-B6566D9F4ECF}" destId="{63F3D6AB-A82C-4510-89AC-342C0ABBBD49}" srcOrd="0" destOrd="0" presId="urn:microsoft.com/office/officeart/2005/8/layout/hierarchy2"/>
    <dgm:cxn modelId="{EEB7C1F4-3556-4612-B0B5-EB6DC19A07A1}" srcId="{77C823ED-4C37-4C9F-AD1A-0A2E96340251}" destId="{1E18F456-7B04-4803-8812-16BD2EEB405F}" srcOrd="2" destOrd="0" parTransId="{D11B0FAE-FA62-4D0B-B40E-0905668C1909}" sibTransId="{932FC5FA-E7EB-48E7-AD20-C250AC8A2788}"/>
    <dgm:cxn modelId="{6F6B6535-CC31-4DBE-96E3-DBB615BF2048}" type="presOf" srcId="{409429CE-7527-428F-8D7E-B6A01F9C3C9B}" destId="{CB3FFB6C-E5F5-4FEB-B9E5-D9A1C97E1724}" srcOrd="0" destOrd="0" presId="urn:microsoft.com/office/officeart/2005/8/layout/hierarchy2"/>
    <dgm:cxn modelId="{44338D4F-B0E8-4142-A1A2-86EC4ADD6B6D}" type="presOf" srcId="{C58740FA-EB4B-4837-B583-88DD9B43EBA1}" destId="{1B8E9933-165C-4482-BBD6-102FD8806F18}" srcOrd="0" destOrd="0" presId="urn:microsoft.com/office/officeart/2005/8/layout/hierarchy2"/>
    <dgm:cxn modelId="{370117DA-16BA-4B4D-A8DC-F2FCF86DE59D}" srcId="{A22FBF71-42F5-4FAC-8D8A-BB5F928D014A}" destId="{0D2D3430-7E2B-4770-8B5E-FA18DE852372}" srcOrd="1" destOrd="0" parTransId="{AD798A34-4962-4A5D-A080-0CA1A38B2F36}" sibTransId="{0C486EE4-A92A-4827-BB1F-B1B3AEDF99A3}"/>
    <dgm:cxn modelId="{6FA4EA36-F354-4AC5-B3E2-76EF1FF2C9FA}" type="presOf" srcId="{20D18886-ABA3-43E6-896E-3F82F734583A}" destId="{3990CCA4-E77E-4CEB-9A0B-3AF11FEA2834}" srcOrd="0" destOrd="0" presId="urn:microsoft.com/office/officeart/2005/8/layout/hierarchy2"/>
    <dgm:cxn modelId="{DA0FE9A2-33CE-4ED8-B927-31EA4092E3C6}" type="presOf" srcId="{32C44B80-4C27-49AC-A949-DFF46DEB2F7D}" destId="{350BFC51-B899-4122-A1F2-432219280958}" srcOrd="0" destOrd="0" presId="urn:microsoft.com/office/officeart/2005/8/layout/hierarchy2"/>
    <dgm:cxn modelId="{15695F97-1FDF-443C-A364-942C3F35E615}" type="presOf" srcId="{5883D02B-7DC0-4199-97AF-FBCEEC9E1E44}" destId="{8B995710-A820-4111-8859-44DF2775BFB0}" srcOrd="0" destOrd="0" presId="urn:microsoft.com/office/officeart/2005/8/layout/hierarchy2"/>
    <dgm:cxn modelId="{05ACE438-1E30-4BB7-9978-198D179AF493}" type="presOf" srcId="{D11B0FAE-FA62-4D0B-B40E-0905668C1909}" destId="{F7F0BFC6-0459-48EC-AF82-52A0EA0657BD}" srcOrd="1" destOrd="0" presId="urn:microsoft.com/office/officeart/2005/8/layout/hierarchy2"/>
    <dgm:cxn modelId="{8A3549E7-461E-4C49-A171-7AFEEBA7C78E}" srcId="{262FAB6D-2D2D-483C-944E-2C6CE6E0753E}" destId="{6E59ACCB-017F-49D0-AE2A-7D229FC012A4}" srcOrd="1" destOrd="0" parTransId="{409429CE-7527-428F-8D7E-B6A01F9C3C9B}" sibTransId="{E2D9B389-9821-43CB-8C93-BD3713E31BC5}"/>
    <dgm:cxn modelId="{32F67E1A-65DE-4FEE-B289-CB57836309A3}" type="presOf" srcId="{89A61FAC-33E4-404F-8A9C-6F7FBA9CAD47}" destId="{83331C7E-758B-4025-BD26-3DE651EABF6B}" srcOrd="0" destOrd="0" presId="urn:microsoft.com/office/officeart/2005/8/layout/hierarchy2"/>
    <dgm:cxn modelId="{FD298DE9-3814-4B3A-A1AA-FDB9D16CAAE0}" srcId="{A22FBF71-42F5-4FAC-8D8A-BB5F928D014A}" destId="{86A02AC9-F1ED-4DEA-8C05-3131A63D39F7}" srcOrd="2" destOrd="0" parTransId="{B1309B64-A193-4AAB-9820-FD5703A1BA60}" sibTransId="{B5EF861A-DC63-4904-8E20-22DBD9094748}"/>
    <dgm:cxn modelId="{9260EA04-BCA5-4548-B89D-B50199B834B0}" type="presOf" srcId="{C911F0C9-9FF1-4A7B-804E-9293E07BC1AD}" destId="{DD3FCE3F-E3F6-4B01-B6AC-264CA12D48BD}" srcOrd="0" destOrd="0" presId="urn:microsoft.com/office/officeart/2005/8/layout/hierarchy2"/>
    <dgm:cxn modelId="{E2113639-DE31-4FCC-95EC-50C6481B2945}" type="presOf" srcId="{6E59ACCB-017F-49D0-AE2A-7D229FC012A4}" destId="{A3DFCC4A-596E-4B06-83B4-DB717BB8DBAF}" srcOrd="0" destOrd="0" presId="urn:microsoft.com/office/officeart/2005/8/layout/hierarchy2"/>
    <dgm:cxn modelId="{0F9F0458-EF39-4189-A84F-EB9FF4DE03CF}" srcId="{2E72EAA1-A968-4E90-83D3-7D794222B9A4}" destId="{B4C91DC4-A893-4966-A47A-D8677E47925F}" srcOrd="4" destOrd="0" parTransId="{898A75EC-87E6-4456-8F7F-580D1D687CF8}" sibTransId="{30AA9916-AB1A-4E7E-9E93-E09441149386}"/>
    <dgm:cxn modelId="{0FB08705-BB28-4845-9F50-25C3343B01CD}" type="presOf" srcId="{32C44B80-4C27-49AC-A949-DFF46DEB2F7D}" destId="{ADE1C509-D824-4219-AB57-DF65813BCFD3}" srcOrd="1" destOrd="0" presId="urn:microsoft.com/office/officeart/2005/8/layout/hierarchy2"/>
    <dgm:cxn modelId="{69179399-41A4-43FB-AD3A-8B9FC7EFD3CA}" srcId="{6E59ACCB-017F-49D0-AE2A-7D229FC012A4}" destId="{B08F1796-A913-4D19-8882-1C39283210E4}" srcOrd="2" destOrd="0" parTransId="{A21D7C11-235F-46B6-89B0-17DEEA7827F7}" sibTransId="{20854827-2B59-440E-B45B-BCA3FDEB121B}"/>
    <dgm:cxn modelId="{809476EA-6206-4C37-8D10-714B8E8B88BF}" type="presOf" srcId="{409429CE-7527-428F-8D7E-B6A01F9C3C9B}" destId="{A571FF63-4D76-46E3-9AF8-232B2861FC0D}" srcOrd="1" destOrd="0" presId="urn:microsoft.com/office/officeart/2005/8/layout/hierarchy2"/>
    <dgm:cxn modelId="{6F5038C7-D620-4A9B-A2D1-132A78E3687D}" srcId="{2E72EAA1-A968-4E90-83D3-7D794222B9A4}" destId="{A22FBF71-42F5-4FAC-8D8A-BB5F928D014A}" srcOrd="1" destOrd="0" parTransId="{2C0C007E-FD04-4F44-B89E-27F8123B2530}" sibTransId="{5DBE1DB9-FC76-435A-8F28-0943483BECF4}"/>
    <dgm:cxn modelId="{B03F0AB5-882A-4F8E-88AA-ED286BFDC825}" type="presOf" srcId="{F99837F7-721F-4D23-9941-7687F933E523}" destId="{56582525-9DDD-4688-99F0-3E98C4B32AA4}" srcOrd="0" destOrd="0" presId="urn:microsoft.com/office/officeart/2005/8/layout/hierarchy2"/>
    <dgm:cxn modelId="{9B99EF8D-B653-434B-8CEA-31A78FF14AFE}" type="presOf" srcId="{8304CB09-C65B-4A6F-B62B-7D580BF4C711}" destId="{520D3D33-B8F6-4AB5-9568-9FF404D9C8B3}" srcOrd="0" destOrd="0" presId="urn:microsoft.com/office/officeart/2005/8/layout/hierarchy2"/>
    <dgm:cxn modelId="{23C1C3F7-37E0-4A7B-92D9-F67AE550E590}" type="presOf" srcId="{42CBD081-3F05-4B7E-9D25-C8953CEF4B36}" destId="{39776D92-B3EB-4253-B758-06F670DADD7F}" srcOrd="0" destOrd="0" presId="urn:microsoft.com/office/officeart/2005/8/layout/hierarchy2"/>
    <dgm:cxn modelId="{17FC7A92-0B03-446F-8A5D-A0BD525391F9}" type="presOf" srcId="{2E72EAA1-A968-4E90-83D3-7D794222B9A4}" destId="{EE548743-92C1-4B47-B195-D480038904CB}" srcOrd="0" destOrd="0" presId="urn:microsoft.com/office/officeart/2005/8/layout/hierarchy2"/>
    <dgm:cxn modelId="{AF4A7FDC-423E-4F58-AFE2-71B62669BB38}" type="presOf" srcId="{86A02AC9-F1ED-4DEA-8C05-3131A63D39F7}" destId="{C3B955F3-8EAE-4B84-9F0F-FE09CB60B45B}" srcOrd="0" destOrd="0" presId="urn:microsoft.com/office/officeart/2005/8/layout/hierarchy2"/>
    <dgm:cxn modelId="{52164062-E505-4DB6-8394-7728731BA18A}" type="presOf" srcId="{AD798A34-4962-4A5D-A080-0CA1A38B2F36}" destId="{05734FE7-E7BE-43E2-9DF5-4AB7E5BB2EAB}" srcOrd="0" destOrd="0" presId="urn:microsoft.com/office/officeart/2005/8/layout/hierarchy2"/>
    <dgm:cxn modelId="{4153AEC2-8C60-4087-A4A4-2087E1DCB85B}" type="presOf" srcId="{30A1C8EB-1D1A-4A4C-BDE3-2780D21FCEC3}" destId="{1B5BDAD4-5C4F-463B-B173-E9D5C68D3CA5}" srcOrd="0" destOrd="0" presId="urn:microsoft.com/office/officeart/2005/8/layout/hierarchy2"/>
    <dgm:cxn modelId="{D47B80CF-00DE-4951-A1B8-4533BD51C40B}" srcId="{6E59ACCB-017F-49D0-AE2A-7D229FC012A4}" destId="{20D18886-ABA3-43E6-896E-3F82F734583A}" srcOrd="0" destOrd="0" parTransId="{C911F0C9-9FF1-4A7B-804E-9293E07BC1AD}" sibTransId="{C45DC7CF-6834-4EC7-9230-BC4799256341}"/>
    <dgm:cxn modelId="{F01ACF95-DA32-44D5-8BAB-6976F03DEAD7}" srcId="{E0B2C902-605E-4BEB-8CDC-712780166DAE}" destId="{A26B1898-FA50-441A-8974-3C7F68804228}" srcOrd="0" destOrd="0" parTransId="{9EDAF7D3-5C25-46DE-98E5-54C2D9DA584D}" sibTransId="{E944F628-9E9E-4806-8095-F0B706C54132}"/>
    <dgm:cxn modelId="{1384153D-D739-41D4-9B72-F6F32573FCC4}" type="presOf" srcId="{9EDAF7D3-5C25-46DE-98E5-54C2D9DA584D}" destId="{0FC61816-1377-4D9D-958C-DAEE1FB15DB8}" srcOrd="1" destOrd="0" presId="urn:microsoft.com/office/officeart/2005/8/layout/hierarchy2"/>
    <dgm:cxn modelId="{FA074EEA-ABDB-4110-AFCC-6F0D7E15A049}" srcId="{2E72EAA1-A968-4E90-83D3-7D794222B9A4}" destId="{77C823ED-4C37-4C9F-AD1A-0A2E96340251}" srcOrd="0" destOrd="0" parTransId="{42CBD081-3F05-4B7E-9D25-C8953CEF4B36}" sibTransId="{C3C3BFF5-6C44-43EE-A56E-37910BEC0ECB}"/>
    <dgm:cxn modelId="{A89D69F1-A7E1-48BE-BEED-17036934983C}" type="presOf" srcId="{A22FBF71-42F5-4FAC-8D8A-BB5F928D014A}" destId="{5C71BF3F-1F13-4161-B2FB-C9FBBD9BD850}" srcOrd="0" destOrd="0" presId="urn:microsoft.com/office/officeart/2005/8/layout/hierarchy2"/>
    <dgm:cxn modelId="{40CA9BB4-C65B-4E10-A430-10B232AC1704}" srcId="{14E38B24-1E89-425C-B79D-6F265DA74F17}" destId="{2E72EAA1-A968-4E90-83D3-7D794222B9A4}" srcOrd="0" destOrd="0" parTransId="{2952DBEE-F33C-4A54-80B3-708F2AFBF947}" sibTransId="{66FA43E2-75F0-417A-8B25-C149EBAFBC4E}"/>
    <dgm:cxn modelId="{8DDEEEFA-6962-4074-8F4C-6974795C3442}" type="presOf" srcId="{B08F1796-A913-4D19-8882-1C39283210E4}" destId="{D401076F-23F7-4FB1-A348-A09CA47A129D}" srcOrd="0" destOrd="0" presId="urn:microsoft.com/office/officeart/2005/8/layout/hierarchy2"/>
    <dgm:cxn modelId="{AA92EA66-66E0-48AE-B098-758F568A2B8A}" srcId="{5883D02B-7DC0-4199-97AF-FBCEEC9E1E44}" destId="{262FAB6D-2D2D-483C-944E-2C6CE6E0753E}" srcOrd="0" destOrd="0" parTransId="{17A21132-06AE-4770-A119-499D3C2807E6}" sibTransId="{FBB028D8-D7B0-4EB9-8360-07EE4448443A}"/>
    <dgm:cxn modelId="{32E6211D-C344-4EFA-A117-A0CB46B2D0EF}" type="presParOf" srcId="{8B995710-A820-4111-8859-44DF2775BFB0}" destId="{721FE5E1-919E-4FC9-9211-08C093C93FB7}" srcOrd="0" destOrd="0" presId="urn:microsoft.com/office/officeart/2005/8/layout/hierarchy2"/>
    <dgm:cxn modelId="{DE92C08C-8B89-4FE4-A60D-288B55503B95}" type="presParOf" srcId="{721FE5E1-919E-4FC9-9211-08C093C93FB7}" destId="{C183B291-32F0-4B7F-931D-25338AAF2498}" srcOrd="0" destOrd="0" presId="urn:microsoft.com/office/officeart/2005/8/layout/hierarchy2"/>
    <dgm:cxn modelId="{81B080C5-8E63-4A59-863B-6EE319371B3E}" type="presParOf" srcId="{721FE5E1-919E-4FC9-9211-08C093C93FB7}" destId="{D34A389F-63AA-4E28-A9C0-320ADE47AD26}" srcOrd="1" destOrd="0" presId="urn:microsoft.com/office/officeart/2005/8/layout/hierarchy2"/>
    <dgm:cxn modelId="{B3026C10-3780-4DE8-87AC-182B75BB914A}" type="presParOf" srcId="{D34A389F-63AA-4E28-A9C0-320ADE47AD26}" destId="{1B5BDAD4-5C4F-463B-B173-E9D5C68D3CA5}" srcOrd="0" destOrd="0" presId="urn:microsoft.com/office/officeart/2005/8/layout/hierarchy2"/>
    <dgm:cxn modelId="{3083E69B-2A76-4DB7-9DFC-DFD1ED19EFCF}" type="presParOf" srcId="{1B5BDAD4-5C4F-463B-B173-E9D5C68D3CA5}" destId="{35F12611-4879-499B-817B-314C62C13C7C}" srcOrd="0" destOrd="0" presId="urn:microsoft.com/office/officeart/2005/8/layout/hierarchy2"/>
    <dgm:cxn modelId="{8629BEC3-2F96-41B9-852A-8F36103CF60D}" type="presParOf" srcId="{D34A389F-63AA-4E28-A9C0-320ADE47AD26}" destId="{70D6A89F-83F6-4943-9BC5-BE760DA5A4D2}" srcOrd="1" destOrd="0" presId="urn:microsoft.com/office/officeart/2005/8/layout/hierarchy2"/>
    <dgm:cxn modelId="{8AEC27AA-7A21-4A64-8796-B4473CB97ADF}" type="presParOf" srcId="{70D6A89F-83F6-4943-9BC5-BE760DA5A4D2}" destId="{6251B66D-D6FA-4CAF-8DC6-D7A1A02EB102}" srcOrd="0" destOrd="0" presId="urn:microsoft.com/office/officeart/2005/8/layout/hierarchy2"/>
    <dgm:cxn modelId="{E02D04B6-8379-47DC-8899-5187F81CB0D0}" type="presParOf" srcId="{70D6A89F-83F6-4943-9BC5-BE760DA5A4D2}" destId="{636E040F-C976-4257-AB85-D2363F457BD2}" srcOrd="1" destOrd="0" presId="urn:microsoft.com/office/officeart/2005/8/layout/hierarchy2"/>
    <dgm:cxn modelId="{511F998C-9CA0-4B9C-8790-C956C5E427C3}" type="presParOf" srcId="{636E040F-C976-4257-AB85-D2363F457BD2}" destId="{9DCFCAF8-6A28-4632-81D2-16C6FBEAAE26}" srcOrd="0" destOrd="0" presId="urn:microsoft.com/office/officeart/2005/8/layout/hierarchy2"/>
    <dgm:cxn modelId="{20C370EB-5760-4452-907D-E243427A5CCD}" type="presParOf" srcId="{9DCFCAF8-6A28-4632-81D2-16C6FBEAAE26}" destId="{3D033F74-0B5B-46DE-86BE-8C8DD7F87E70}" srcOrd="0" destOrd="0" presId="urn:microsoft.com/office/officeart/2005/8/layout/hierarchy2"/>
    <dgm:cxn modelId="{044B150C-C21E-41C2-87C0-FC06EF3D4638}" type="presParOf" srcId="{636E040F-C976-4257-AB85-D2363F457BD2}" destId="{A6146C41-0A96-4560-9777-9DE929E26723}" srcOrd="1" destOrd="0" presId="urn:microsoft.com/office/officeart/2005/8/layout/hierarchy2"/>
    <dgm:cxn modelId="{7F43B4E7-5170-4BE8-B3A0-A4AD3794B0A0}" type="presParOf" srcId="{A6146C41-0A96-4560-9777-9DE929E26723}" destId="{EE548743-92C1-4B47-B195-D480038904CB}" srcOrd="0" destOrd="0" presId="urn:microsoft.com/office/officeart/2005/8/layout/hierarchy2"/>
    <dgm:cxn modelId="{833BEE14-E763-4817-A445-433C4FC2A064}" type="presParOf" srcId="{A6146C41-0A96-4560-9777-9DE929E26723}" destId="{D3139FF7-A57F-4E46-9274-33DA229C7AEE}" srcOrd="1" destOrd="0" presId="urn:microsoft.com/office/officeart/2005/8/layout/hierarchy2"/>
    <dgm:cxn modelId="{034DD362-4987-4F0F-A61D-4695E0C6CC53}" type="presParOf" srcId="{D3139FF7-A57F-4E46-9274-33DA229C7AEE}" destId="{39776D92-B3EB-4253-B758-06F670DADD7F}" srcOrd="0" destOrd="0" presId="urn:microsoft.com/office/officeart/2005/8/layout/hierarchy2"/>
    <dgm:cxn modelId="{B4C1148D-C05E-4C47-9961-AA8BCD8628E3}" type="presParOf" srcId="{39776D92-B3EB-4253-B758-06F670DADD7F}" destId="{C0F17AAE-12F1-4B32-838C-AA3586DB774F}" srcOrd="0" destOrd="0" presId="urn:microsoft.com/office/officeart/2005/8/layout/hierarchy2"/>
    <dgm:cxn modelId="{41268384-0C79-4C90-A8FC-A5001B91FCEA}" type="presParOf" srcId="{D3139FF7-A57F-4E46-9274-33DA229C7AEE}" destId="{468D9B88-2AAC-46A1-802A-C986C9A3FC97}" srcOrd="1" destOrd="0" presId="urn:microsoft.com/office/officeart/2005/8/layout/hierarchy2"/>
    <dgm:cxn modelId="{B30822BF-1E0A-471A-B19F-D6643B03730B}" type="presParOf" srcId="{468D9B88-2AAC-46A1-802A-C986C9A3FC97}" destId="{141EBDD9-531B-489A-95BE-1F6352413DAA}" srcOrd="0" destOrd="0" presId="urn:microsoft.com/office/officeart/2005/8/layout/hierarchy2"/>
    <dgm:cxn modelId="{7630C861-1415-423D-A7CF-930F03D4AAF4}" type="presParOf" srcId="{468D9B88-2AAC-46A1-802A-C986C9A3FC97}" destId="{15EC49B4-4D5A-41B9-B36A-C847911CAF65}" srcOrd="1" destOrd="0" presId="urn:microsoft.com/office/officeart/2005/8/layout/hierarchy2"/>
    <dgm:cxn modelId="{4BE3DFFF-2A94-43FB-B9F8-64F5E6179720}" type="presParOf" srcId="{15EC49B4-4D5A-41B9-B36A-C847911CAF65}" destId="{56582525-9DDD-4688-99F0-3E98C4B32AA4}" srcOrd="0" destOrd="0" presId="urn:microsoft.com/office/officeart/2005/8/layout/hierarchy2"/>
    <dgm:cxn modelId="{CD3845E7-568E-46EB-B656-19F884AF4D84}" type="presParOf" srcId="{56582525-9DDD-4688-99F0-3E98C4B32AA4}" destId="{50B3E02E-B0C6-4D56-8A2F-54F9DC49F02B}" srcOrd="0" destOrd="0" presId="urn:microsoft.com/office/officeart/2005/8/layout/hierarchy2"/>
    <dgm:cxn modelId="{044F99AE-E25E-4979-BC79-CC3A0D9106AC}" type="presParOf" srcId="{15EC49B4-4D5A-41B9-B36A-C847911CAF65}" destId="{E7D04433-6881-4A6D-BD2A-3E94B0E1A804}" srcOrd="1" destOrd="0" presId="urn:microsoft.com/office/officeart/2005/8/layout/hierarchy2"/>
    <dgm:cxn modelId="{EB16B10B-B022-49DF-8314-169C5C7D7D51}" type="presParOf" srcId="{E7D04433-6881-4A6D-BD2A-3E94B0E1A804}" destId="{C09885D0-F0DC-4857-9339-1D9BA8DCBE7E}" srcOrd="0" destOrd="0" presId="urn:microsoft.com/office/officeart/2005/8/layout/hierarchy2"/>
    <dgm:cxn modelId="{7CDFD93D-15B8-4B5D-A146-BD4BBEDB2D8A}" type="presParOf" srcId="{E7D04433-6881-4A6D-BD2A-3E94B0E1A804}" destId="{FED4C6D1-9AC6-4067-811F-7EC380ADA4CD}" srcOrd="1" destOrd="0" presId="urn:microsoft.com/office/officeart/2005/8/layout/hierarchy2"/>
    <dgm:cxn modelId="{3848EDBA-C618-475C-B515-50E27E51FB6A}" type="presParOf" srcId="{15EC49B4-4D5A-41B9-B36A-C847911CAF65}" destId="{83331C7E-758B-4025-BD26-3DE651EABF6B}" srcOrd="2" destOrd="0" presId="urn:microsoft.com/office/officeart/2005/8/layout/hierarchy2"/>
    <dgm:cxn modelId="{A19828FE-0ED0-4C0A-9708-ED744DC9B875}" type="presParOf" srcId="{83331C7E-758B-4025-BD26-3DE651EABF6B}" destId="{A923CC82-CAC8-4806-A96A-A9EA09EE33F3}" srcOrd="0" destOrd="0" presId="urn:microsoft.com/office/officeart/2005/8/layout/hierarchy2"/>
    <dgm:cxn modelId="{122CB83A-B4A6-4F55-A851-386FF3D8ED29}" type="presParOf" srcId="{15EC49B4-4D5A-41B9-B36A-C847911CAF65}" destId="{76CFB126-5F68-467C-8016-3A08D2934F8F}" srcOrd="3" destOrd="0" presId="urn:microsoft.com/office/officeart/2005/8/layout/hierarchy2"/>
    <dgm:cxn modelId="{A63EF384-EF32-4FBA-8894-6B2E7DEAC804}" type="presParOf" srcId="{76CFB126-5F68-467C-8016-3A08D2934F8F}" destId="{520D3D33-B8F6-4AB5-9568-9FF404D9C8B3}" srcOrd="0" destOrd="0" presId="urn:microsoft.com/office/officeart/2005/8/layout/hierarchy2"/>
    <dgm:cxn modelId="{BEFB0885-54B2-4F7E-B608-A63C218BE4BA}" type="presParOf" srcId="{76CFB126-5F68-467C-8016-3A08D2934F8F}" destId="{621B5F13-4479-4A9E-8458-8E189E3768DF}" srcOrd="1" destOrd="0" presId="urn:microsoft.com/office/officeart/2005/8/layout/hierarchy2"/>
    <dgm:cxn modelId="{DDD14F11-818A-4C2C-9B23-8255C6D4BD80}" type="presParOf" srcId="{15EC49B4-4D5A-41B9-B36A-C847911CAF65}" destId="{385A18F5-B439-45B9-9592-9B7708443186}" srcOrd="4" destOrd="0" presId="urn:microsoft.com/office/officeart/2005/8/layout/hierarchy2"/>
    <dgm:cxn modelId="{D0637799-4BFE-464D-B35A-BE3AD2E20E59}" type="presParOf" srcId="{385A18F5-B439-45B9-9592-9B7708443186}" destId="{F7F0BFC6-0459-48EC-AF82-52A0EA0657BD}" srcOrd="0" destOrd="0" presId="urn:microsoft.com/office/officeart/2005/8/layout/hierarchy2"/>
    <dgm:cxn modelId="{9A5E70CA-5B7F-4933-96EC-D4C6D6CF67AE}" type="presParOf" srcId="{15EC49B4-4D5A-41B9-B36A-C847911CAF65}" destId="{9D73A08B-FCF8-4AB8-BA00-2ADE01C3B3EB}" srcOrd="5" destOrd="0" presId="urn:microsoft.com/office/officeart/2005/8/layout/hierarchy2"/>
    <dgm:cxn modelId="{830B8AA2-FC59-4CEB-9335-421FBC1DD865}" type="presParOf" srcId="{9D73A08B-FCF8-4AB8-BA00-2ADE01C3B3EB}" destId="{8B5FBFFF-6C09-4570-9E8B-D9D9B35A837A}" srcOrd="0" destOrd="0" presId="urn:microsoft.com/office/officeart/2005/8/layout/hierarchy2"/>
    <dgm:cxn modelId="{36ABDAED-2C94-4A02-8A47-779DA7CEFEB4}" type="presParOf" srcId="{9D73A08B-FCF8-4AB8-BA00-2ADE01C3B3EB}" destId="{371F10FA-0665-4116-88DF-1C1B6D98BD50}" srcOrd="1" destOrd="0" presId="urn:microsoft.com/office/officeart/2005/8/layout/hierarchy2"/>
    <dgm:cxn modelId="{680B53DE-BAA1-4864-A672-C5C5C278C718}" type="presParOf" srcId="{D3139FF7-A57F-4E46-9274-33DA229C7AEE}" destId="{37FF57FC-1A20-4B93-9ACD-C5129E904B1C}" srcOrd="2" destOrd="0" presId="urn:microsoft.com/office/officeart/2005/8/layout/hierarchy2"/>
    <dgm:cxn modelId="{ADC2490F-6B76-43D5-BF11-6F548414A698}" type="presParOf" srcId="{37FF57FC-1A20-4B93-9ACD-C5129E904B1C}" destId="{461D52C1-7144-4B8B-AA57-E3CB0E97596B}" srcOrd="0" destOrd="0" presId="urn:microsoft.com/office/officeart/2005/8/layout/hierarchy2"/>
    <dgm:cxn modelId="{5D149F31-C3AB-46E5-BAC3-DAD943F334E4}" type="presParOf" srcId="{D3139FF7-A57F-4E46-9274-33DA229C7AEE}" destId="{6B864A6C-C4FD-4DF0-805E-A61A0795C9A5}" srcOrd="3" destOrd="0" presId="urn:microsoft.com/office/officeart/2005/8/layout/hierarchy2"/>
    <dgm:cxn modelId="{717F3F42-EFB3-4C14-A92C-0921641D19B2}" type="presParOf" srcId="{6B864A6C-C4FD-4DF0-805E-A61A0795C9A5}" destId="{5C71BF3F-1F13-4161-B2FB-C9FBBD9BD850}" srcOrd="0" destOrd="0" presId="urn:microsoft.com/office/officeart/2005/8/layout/hierarchy2"/>
    <dgm:cxn modelId="{1EF96F89-F591-4052-BD5B-8401D286EE28}" type="presParOf" srcId="{6B864A6C-C4FD-4DF0-805E-A61A0795C9A5}" destId="{DFD14897-8281-4DB2-86C7-6BD07A135878}" srcOrd="1" destOrd="0" presId="urn:microsoft.com/office/officeart/2005/8/layout/hierarchy2"/>
    <dgm:cxn modelId="{A161C45D-154D-4B1C-88EA-B58703CF5E8E}" type="presParOf" srcId="{DFD14897-8281-4DB2-86C7-6BD07A135878}" destId="{1B8E9933-165C-4482-BBD6-102FD8806F18}" srcOrd="0" destOrd="0" presId="urn:microsoft.com/office/officeart/2005/8/layout/hierarchy2"/>
    <dgm:cxn modelId="{98A69E99-2556-4D32-95B7-C322FE200EE7}" type="presParOf" srcId="{1B8E9933-165C-4482-BBD6-102FD8806F18}" destId="{7A7827EB-FC60-4291-A907-04D120A026AD}" srcOrd="0" destOrd="0" presId="urn:microsoft.com/office/officeart/2005/8/layout/hierarchy2"/>
    <dgm:cxn modelId="{0086B535-C5E3-4ED5-BD91-DBA6889486A3}" type="presParOf" srcId="{DFD14897-8281-4DB2-86C7-6BD07A135878}" destId="{5583E4ED-ED65-478A-AFAD-40389F8C35A5}" srcOrd="1" destOrd="0" presId="urn:microsoft.com/office/officeart/2005/8/layout/hierarchy2"/>
    <dgm:cxn modelId="{67663A8C-9B4B-4ADF-B1D1-E15E3B4F6796}" type="presParOf" srcId="{5583E4ED-ED65-478A-AFAD-40389F8C35A5}" destId="{3AB7047C-96C6-4592-B92B-92B03DB17EF6}" srcOrd="0" destOrd="0" presId="urn:microsoft.com/office/officeart/2005/8/layout/hierarchy2"/>
    <dgm:cxn modelId="{984D0C96-B7ED-44D3-88BB-60E4F83E1C14}" type="presParOf" srcId="{5583E4ED-ED65-478A-AFAD-40389F8C35A5}" destId="{44EB2E08-95FD-4AFC-9BE2-8D8D6151F4CB}" srcOrd="1" destOrd="0" presId="urn:microsoft.com/office/officeart/2005/8/layout/hierarchy2"/>
    <dgm:cxn modelId="{CC1AA123-E6F0-461D-A055-2C7DDE908733}" type="presParOf" srcId="{44EB2E08-95FD-4AFC-9BE2-8D8D6151F4CB}" destId="{A41E4772-120E-43B0-807F-B91E86C964CC}" srcOrd="0" destOrd="0" presId="urn:microsoft.com/office/officeart/2005/8/layout/hierarchy2"/>
    <dgm:cxn modelId="{27C2E2B0-C8BD-42B5-94E5-715DBF903391}" type="presParOf" srcId="{A41E4772-120E-43B0-807F-B91E86C964CC}" destId="{0FC61816-1377-4D9D-958C-DAEE1FB15DB8}" srcOrd="0" destOrd="0" presId="urn:microsoft.com/office/officeart/2005/8/layout/hierarchy2"/>
    <dgm:cxn modelId="{279843BE-AD90-4EF2-936E-B5295171D8D4}" type="presParOf" srcId="{44EB2E08-95FD-4AFC-9BE2-8D8D6151F4CB}" destId="{4FEC444F-A8EB-45F1-8B56-256C05AF82A4}" srcOrd="1" destOrd="0" presId="urn:microsoft.com/office/officeart/2005/8/layout/hierarchy2"/>
    <dgm:cxn modelId="{ACBE93BA-9DE2-424D-978D-385FA114593D}" type="presParOf" srcId="{4FEC444F-A8EB-45F1-8B56-256C05AF82A4}" destId="{88C6B8D5-0078-4959-B940-00F5B24127A7}" srcOrd="0" destOrd="0" presId="urn:microsoft.com/office/officeart/2005/8/layout/hierarchy2"/>
    <dgm:cxn modelId="{F031BBC1-7BB7-4FD4-80C7-2CA2B1A760A6}" type="presParOf" srcId="{4FEC444F-A8EB-45F1-8B56-256C05AF82A4}" destId="{37617AE8-5380-4695-8992-44EAEA2E7106}" srcOrd="1" destOrd="0" presId="urn:microsoft.com/office/officeart/2005/8/layout/hierarchy2"/>
    <dgm:cxn modelId="{B31C8C13-472E-48C0-A0A0-AD79434D168D}" type="presParOf" srcId="{DFD14897-8281-4DB2-86C7-6BD07A135878}" destId="{05734FE7-E7BE-43E2-9DF5-4AB7E5BB2EAB}" srcOrd="2" destOrd="0" presId="urn:microsoft.com/office/officeart/2005/8/layout/hierarchy2"/>
    <dgm:cxn modelId="{F46CB99A-4309-4DE2-9924-0F41C67573AE}" type="presParOf" srcId="{05734FE7-E7BE-43E2-9DF5-4AB7E5BB2EAB}" destId="{3A666B2A-8D27-406F-A687-141BBB08EFE4}" srcOrd="0" destOrd="0" presId="urn:microsoft.com/office/officeart/2005/8/layout/hierarchy2"/>
    <dgm:cxn modelId="{6D68157C-BAD6-400B-A402-3D753CBD91BF}" type="presParOf" srcId="{DFD14897-8281-4DB2-86C7-6BD07A135878}" destId="{61B7FE0F-FB75-48F1-B3D0-C4F2A14E365D}" srcOrd="3" destOrd="0" presId="urn:microsoft.com/office/officeart/2005/8/layout/hierarchy2"/>
    <dgm:cxn modelId="{29161512-7FE8-4DE1-8F9F-0FDEE79A12FE}" type="presParOf" srcId="{61B7FE0F-FB75-48F1-B3D0-C4F2A14E365D}" destId="{169E7BBC-E11F-41FD-931A-47AAD2FD7F26}" srcOrd="0" destOrd="0" presId="urn:microsoft.com/office/officeart/2005/8/layout/hierarchy2"/>
    <dgm:cxn modelId="{33CC6258-176B-48D0-9717-98BB261A8FBC}" type="presParOf" srcId="{61B7FE0F-FB75-48F1-B3D0-C4F2A14E365D}" destId="{238A07BC-89E8-4A5A-81DB-8CB712B519F3}" srcOrd="1" destOrd="0" presId="urn:microsoft.com/office/officeart/2005/8/layout/hierarchy2"/>
    <dgm:cxn modelId="{83AAC50B-A675-47DD-AA74-0884CD1FDC78}" type="presParOf" srcId="{DFD14897-8281-4DB2-86C7-6BD07A135878}" destId="{096F27AA-8ADC-49EB-A9BA-7DEFA9882C51}" srcOrd="4" destOrd="0" presId="urn:microsoft.com/office/officeart/2005/8/layout/hierarchy2"/>
    <dgm:cxn modelId="{D3B6A7DB-D219-4D79-95B2-81EAA2CD8537}" type="presParOf" srcId="{096F27AA-8ADC-49EB-A9BA-7DEFA9882C51}" destId="{46CF9659-BF2B-497D-889F-8CB30005D228}" srcOrd="0" destOrd="0" presId="urn:microsoft.com/office/officeart/2005/8/layout/hierarchy2"/>
    <dgm:cxn modelId="{E3F3AFFE-81DB-40A0-ACAF-345480D5898D}" type="presParOf" srcId="{DFD14897-8281-4DB2-86C7-6BD07A135878}" destId="{4F5EA8A1-5970-4A3C-A3BC-E47DBDEAA8FC}" srcOrd="5" destOrd="0" presId="urn:microsoft.com/office/officeart/2005/8/layout/hierarchy2"/>
    <dgm:cxn modelId="{F910AB6F-A9F7-4883-A125-F3AC20FE760D}" type="presParOf" srcId="{4F5EA8A1-5970-4A3C-A3BC-E47DBDEAA8FC}" destId="{C3B955F3-8EAE-4B84-9F0F-FE09CB60B45B}" srcOrd="0" destOrd="0" presId="urn:microsoft.com/office/officeart/2005/8/layout/hierarchy2"/>
    <dgm:cxn modelId="{94F958DE-45BC-4B26-97BE-79870A77D177}" type="presParOf" srcId="{4F5EA8A1-5970-4A3C-A3BC-E47DBDEAA8FC}" destId="{AF8B4238-6DA7-40C8-8D96-4FB2069B45B6}" srcOrd="1" destOrd="0" presId="urn:microsoft.com/office/officeart/2005/8/layout/hierarchy2"/>
    <dgm:cxn modelId="{552C4A0A-8294-4FA4-9A32-D879FB14F003}" type="presParOf" srcId="{D3139FF7-A57F-4E46-9274-33DA229C7AEE}" destId="{350BFC51-B899-4122-A1F2-432219280958}" srcOrd="4" destOrd="0" presId="urn:microsoft.com/office/officeart/2005/8/layout/hierarchy2"/>
    <dgm:cxn modelId="{830B2B87-B7B2-40B2-9FC8-B37CB787C048}" type="presParOf" srcId="{350BFC51-B899-4122-A1F2-432219280958}" destId="{ADE1C509-D824-4219-AB57-DF65813BCFD3}" srcOrd="0" destOrd="0" presId="urn:microsoft.com/office/officeart/2005/8/layout/hierarchy2"/>
    <dgm:cxn modelId="{0458F032-549E-493B-86B8-5D0471551C4C}" type="presParOf" srcId="{D3139FF7-A57F-4E46-9274-33DA229C7AEE}" destId="{66059CEB-AC06-49F2-B640-8247B3F759EC}" srcOrd="5" destOrd="0" presId="urn:microsoft.com/office/officeart/2005/8/layout/hierarchy2"/>
    <dgm:cxn modelId="{A8A64C6E-B49C-49C6-BB8D-25483B3E18CC}" type="presParOf" srcId="{66059CEB-AC06-49F2-B640-8247B3F759EC}" destId="{57768ED5-AC83-4643-AE32-BA84313F894E}" srcOrd="0" destOrd="0" presId="urn:microsoft.com/office/officeart/2005/8/layout/hierarchy2"/>
    <dgm:cxn modelId="{45258CE6-ACA6-4767-9BC5-0CF46F2A6F83}" type="presParOf" srcId="{66059CEB-AC06-49F2-B640-8247B3F759EC}" destId="{639B0300-AEA9-4FF7-9A00-D0B94711E6CC}" srcOrd="1" destOrd="0" presId="urn:microsoft.com/office/officeart/2005/8/layout/hierarchy2"/>
    <dgm:cxn modelId="{BCEC94B0-9A8D-4BED-8F04-3EEF145F0758}" type="presParOf" srcId="{D3139FF7-A57F-4E46-9274-33DA229C7AEE}" destId="{F4D4EF60-A279-4806-BC83-7DB2300ED4C9}" srcOrd="6" destOrd="0" presId="urn:microsoft.com/office/officeart/2005/8/layout/hierarchy2"/>
    <dgm:cxn modelId="{DF96A889-7E3D-4A8D-A267-52B8E8ECE4E4}" type="presParOf" srcId="{F4D4EF60-A279-4806-BC83-7DB2300ED4C9}" destId="{0A3F375B-EA5D-4BAF-B48A-21C3F5DC069B}" srcOrd="0" destOrd="0" presId="urn:microsoft.com/office/officeart/2005/8/layout/hierarchy2"/>
    <dgm:cxn modelId="{4B8A6055-2F28-472F-BA77-FF35654E08BF}" type="presParOf" srcId="{D3139FF7-A57F-4E46-9274-33DA229C7AEE}" destId="{D18AEF1A-5695-472F-8938-1FC80E79E16F}" srcOrd="7" destOrd="0" presId="urn:microsoft.com/office/officeart/2005/8/layout/hierarchy2"/>
    <dgm:cxn modelId="{E4463110-8490-4EDC-98A3-BE9A6B487E1D}" type="presParOf" srcId="{D18AEF1A-5695-472F-8938-1FC80E79E16F}" destId="{63F3D6AB-A82C-4510-89AC-342C0ABBBD49}" srcOrd="0" destOrd="0" presId="urn:microsoft.com/office/officeart/2005/8/layout/hierarchy2"/>
    <dgm:cxn modelId="{65CBA15D-4391-4851-980E-36380F90E7D6}" type="presParOf" srcId="{D18AEF1A-5695-472F-8938-1FC80E79E16F}" destId="{17F9D3D1-45B1-4319-B8AA-D98625402C00}" srcOrd="1" destOrd="0" presId="urn:microsoft.com/office/officeart/2005/8/layout/hierarchy2"/>
    <dgm:cxn modelId="{B2008932-45D6-48C5-B576-376B348DA3FE}" type="presParOf" srcId="{D3139FF7-A57F-4E46-9274-33DA229C7AEE}" destId="{F8DE1503-147D-4446-ACD9-82799EB5380E}" srcOrd="8" destOrd="0" presId="urn:microsoft.com/office/officeart/2005/8/layout/hierarchy2"/>
    <dgm:cxn modelId="{F12B0579-6314-4741-BA06-9400D2E4074B}" type="presParOf" srcId="{F8DE1503-147D-4446-ACD9-82799EB5380E}" destId="{A139083B-E15B-45C3-886D-D3AF7FC4B57A}" srcOrd="0" destOrd="0" presId="urn:microsoft.com/office/officeart/2005/8/layout/hierarchy2"/>
    <dgm:cxn modelId="{6463B89A-7A96-46F0-B5FF-F1ACEA1C2CC8}" type="presParOf" srcId="{D3139FF7-A57F-4E46-9274-33DA229C7AEE}" destId="{2C5D9A1C-D522-4FF2-BD1E-B5C763AEEDB9}" srcOrd="9" destOrd="0" presId="urn:microsoft.com/office/officeart/2005/8/layout/hierarchy2"/>
    <dgm:cxn modelId="{84E0A9A7-4BF4-4109-A08D-B0C7CE4F5D6D}" type="presParOf" srcId="{2C5D9A1C-D522-4FF2-BD1E-B5C763AEEDB9}" destId="{49D566D9-E624-46D2-9997-87869195DF0E}" srcOrd="0" destOrd="0" presId="urn:microsoft.com/office/officeart/2005/8/layout/hierarchy2"/>
    <dgm:cxn modelId="{F51EA909-153E-4980-909A-6C80B22F723F}" type="presParOf" srcId="{2C5D9A1C-D522-4FF2-BD1E-B5C763AEEDB9}" destId="{1BC51B6F-5C6B-4B25-9806-C36E8F0AF142}" srcOrd="1" destOrd="0" presId="urn:microsoft.com/office/officeart/2005/8/layout/hierarchy2"/>
    <dgm:cxn modelId="{67240576-5E64-4BEC-9F26-28B82B93EF10}" type="presParOf" srcId="{D34A389F-63AA-4E28-A9C0-320ADE47AD26}" destId="{CB3FFB6C-E5F5-4FEB-B9E5-D9A1C97E1724}" srcOrd="2" destOrd="0" presId="urn:microsoft.com/office/officeart/2005/8/layout/hierarchy2"/>
    <dgm:cxn modelId="{5A590D7D-F3BC-4909-B0CC-FCAD4218B49E}" type="presParOf" srcId="{CB3FFB6C-E5F5-4FEB-B9E5-D9A1C97E1724}" destId="{A571FF63-4D76-46E3-9AF8-232B2861FC0D}" srcOrd="0" destOrd="0" presId="urn:microsoft.com/office/officeart/2005/8/layout/hierarchy2"/>
    <dgm:cxn modelId="{D82BE013-54A0-4CA4-B968-341249822F82}" type="presParOf" srcId="{D34A389F-63AA-4E28-A9C0-320ADE47AD26}" destId="{49C7ACD1-047F-42BA-835A-8168EB921085}" srcOrd="3" destOrd="0" presId="urn:microsoft.com/office/officeart/2005/8/layout/hierarchy2"/>
    <dgm:cxn modelId="{DCF63781-2C56-4877-8A6D-5594C610692F}" type="presParOf" srcId="{49C7ACD1-047F-42BA-835A-8168EB921085}" destId="{A3DFCC4A-596E-4B06-83B4-DB717BB8DBAF}" srcOrd="0" destOrd="0" presId="urn:microsoft.com/office/officeart/2005/8/layout/hierarchy2"/>
    <dgm:cxn modelId="{A994A9C0-EEE2-41FB-BFEB-1F78AE6A954D}" type="presParOf" srcId="{49C7ACD1-047F-42BA-835A-8168EB921085}" destId="{2738C178-8706-4632-AD2F-ADB55C37C002}" srcOrd="1" destOrd="0" presId="urn:microsoft.com/office/officeart/2005/8/layout/hierarchy2"/>
    <dgm:cxn modelId="{5A54C79F-7CD8-4D47-9819-0D7E0186BAFE}" type="presParOf" srcId="{2738C178-8706-4632-AD2F-ADB55C37C002}" destId="{DD3FCE3F-E3F6-4B01-B6AC-264CA12D48BD}" srcOrd="0" destOrd="0" presId="urn:microsoft.com/office/officeart/2005/8/layout/hierarchy2"/>
    <dgm:cxn modelId="{10DD4E72-FF7B-4A07-84D4-F19042667B18}" type="presParOf" srcId="{DD3FCE3F-E3F6-4B01-B6AC-264CA12D48BD}" destId="{DF8EF4B5-3081-4F32-ABEC-F3C30414EC01}" srcOrd="0" destOrd="0" presId="urn:microsoft.com/office/officeart/2005/8/layout/hierarchy2"/>
    <dgm:cxn modelId="{AD79F688-A012-40E6-8438-0250F8CB479F}" type="presParOf" srcId="{2738C178-8706-4632-AD2F-ADB55C37C002}" destId="{0A814651-04CF-456A-94F0-FC29917D003A}" srcOrd="1" destOrd="0" presId="urn:microsoft.com/office/officeart/2005/8/layout/hierarchy2"/>
    <dgm:cxn modelId="{C278BA74-F3A9-449F-80EF-FEABE3E2F43E}" type="presParOf" srcId="{0A814651-04CF-456A-94F0-FC29917D003A}" destId="{3990CCA4-E77E-4CEB-9A0B-3AF11FEA2834}" srcOrd="0" destOrd="0" presId="urn:microsoft.com/office/officeart/2005/8/layout/hierarchy2"/>
    <dgm:cxn modelId="{8EBB7186-F593-4C19-BDA4-0DD47612FE52}" type="presParOf" srcId="{0A814651-04CF-456A-94F0-FC29917D003A}" destId="{0D8ECF48-9C4F-49CC-8A17-8B5140F189B5}" srcOrd="1" destOrd="0" presId="urn:microsoft.com/office/officeart/2005/8/layout/hierarchy2"/>
    <dgm:cxn modelId="{5A1D6886-4862-46AB-8C7A-6E1389B78BEA}" type="presParOf" srcId="{2738C178-8706-4632-AD2F-ADB55C37C002}" destId="{0D1237EA-2302-4C45-BD42-953EB1481A4B}" srcOrd="2" destOrd="0" presId="urn:microsoft.com/office/officeart/2005/8/layout/hierarchy2"/>
    <dgm:cxn modelId="{58079AED-140B-4065-8274-1203390A75D0}" type="presParOf" srcId="{0D1237EA-2302-4C45-BD42-953EB1481A4B}" destId="{144EF738-BA14-4CE0-8511-6FBA8301586B}" srcOrd="0" destOrd="0" presId="urn:microsoft.com/office/officeart/2005/8/layout/hierarchy2"/>
    <dgm:cxn modelId="{76E27EB9-B97F-41C9-BBDB-64A8D0EBED76}" type="presParOf" srcId="{2738C178-8706-4632-AD2F-ADB55C37C002}" destId="{B7A97DD5-C412-4113-89D5-48D7098F7A8E}" srcOrd="3" destOrd="0" presId="urn:microsoft.com/office/officeart/2005/8/layout/hierarchy2"/>
    <dgm:cxn modelId="{03DA457A-AF59-47FE-8556-3C7650AA4E8F}" type="presParOf" srcId="{B7A97DD5-C412-4113-89D5-48D7098F7A8E}" destId="{8F3A420C-EFA8-42AC-862F-544EC8902ABE}" srcOrd="0" destOrd="0" presId="urn:microsoft.com/office/officeart/2005/8/layout/hierarchy2"/>
    <dgm:cxn modelId="{BC7EA438-2343-4543-B158-11B49874D099}" type="presParOf" srcId="{B7A97DD5-C412-4113-89D5-48D7098F7A8E}" destId="{978549B7-0095-4E51-AE25-44BCC58854C9}" srcOrd="1" destOrd="0" presId="urn:microsoft.com/office/officeart/2005/8/layout/hierarchy2"/>
    <dgm:cxn modelId="{779D8309-6FE0-47B9-AE44-4BE304B3AB54}" type="presParOf" srcId="{2738C178-8706-4632-AD2F-ADB55C37C002}" destId="{3EE68718-DA0E-4F3C-8F24-70E79E59E03D}" srcOrd="4" destOrd="0" presId="urn:microsoft.com/office/officeart/2005/8/layout/hierarchy2"/>
    <dgm:cxn modelId="{20339398-5D69-411F-B0AF-52754CD6CB9E}" type="presParOf" srcId="{3EE68718-DA0E-4F3C-8F24-70E79E59E03D}" destId="{6A0CCE48-E073-43A9-A2A8-28A70C19E629}" srcOrd="0" destOrd="0" presId="urn:microsoft.com/office/officeart/2005/8/layout/hierarchy2"/>
    <dgm:cxn modelId="{F845CDD0-D4CD-4A59-9913-87A16B4696CD}" type="presParOf" srcId="{2738C178-8706-4632-AD2F-ADB55C37C002}" destId="{BB1B950E-A928-4082-810E-FED996F0F6B2}" srcOrd="5" destOrd="0" presId="urn:microsoft.com/office/officeart/2005/8/layout/hierarchy2"/>
    <dgm:cxn modelId="{0C1BC47F-795B-43E4-86F6-54BB075BD62E}" type="presParOf" srcId="{BB1B950E-A928-4082-810E-FED996F0F6B2}" destId="{D401076F-23F7-4FB1-A348-A09CA47A129D}" srcOrd="0" destOrd="0" presId="urn:microsoft.com/office/officeart/2005/8/layout/hierarchy2"/>
    <dgm:cxn modelId="{4B182522-9348-4F11-BB58-EF61806F0995}" type="presParOf" srcId="{BB1B950E-A928-4082-810E-FED996F0F6B2}" destId="{64D800EB-7774-4FA1-8695-3487C307877A}" srcOrd="1" destOrd="0" presId="urn:microsoft.com/office/officeart/2005/8/layout/hierarchy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DA1AE9-1565-4006-9DF6-AA6414F9AB1B}" type="doc">
      <dgm:prSet loTypeId="urn:microsoft.com/office/officeart/2005/8/layout/radial5" loCatId="cycle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4BF887CA-17EA-46E3-AD04-FADD75CC3D64}">
      <dgm:prSet phldrT="[Text]" custT="1"/>
      <dgm:spPr>
        <a:ln>
          <a:solidFill>
            <a:schemeClr val="accent1">
              <a:shade val="50000"/>
            </a:schemeClr>
          </a:solidFill>
        </a:ln>
      </dgm:spPr>
      <dgm:t>
        <a:bodyPr/>
        <a:lstStyle/>
        <a:p>
          <a:r>
            <a:rPr lang="ru-RU" sz="2800" b="1" cap="all" dirty="0" smtClean="0"/>
            <a:t>ЕКС</a:t>
          </a:r>
          <a:endParaRPr lang="en-US" sz="2800" b="1" dirty="0"/>
        </a:p>
      </dgm:t>
    </dgm:pt>
    <dgm:pt modelId="{31082C01-4936-49A7-AB24-8F56E2762524}" type="parTrans" cxnId="{382AB3A0-A1D2-465F-86B1-72DE9DC88334}">
      <dgm:prSet/>
      <dgm:spPr/>
      <dgm:t>
        <a:bodyPr/>
        <a:lstStyle/>
        <a:p>
          <a:endParaRPr lang="en-US" sz="2800"/>
        </a:p>
      </dgm:t>
    </dgm:pt>
    <dgm:pt modelId="{C507ABAB-036A-49E9-B803-C65A762EC16B}" type="sibTrans" cxnId="{382AB3A0-A1D2-465F-86B1-72DE9DC88334}">
      <dgm:prSet/>
      <dgm:spPr/>
      <dgm:t>
        <a:bodyPr/>
        <a:lstStyle/>
        <a:p>
          <a:endParaRPr lang="en-US" sz="2800"/>
        </a:p>
      </dgm:t>
    </dgm:pt>
    <dgm:pt modelId="{54E9EBD2-B417-4584-BAFA-F2A6DA1F3D57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endParaRPr lang="en-US" sz="1600" b="1" dirty="0"/>
        </a:p>
      </dgm:t>
    </dgm:pt>
    <dgm:pt modelId="{15F3B25F-59F9-4BFE-8BBB-C218358BF045}" type="parTrans" cxnId="{973D9AC6-7FC2-43C7-8168-9F05A4D57BB7}">
      <dgm:prSet custT="1"/>
      <dgm:spPr/>
      <dgm:t>
        <a:bodyPr/>
        <a:lstStyle/>
        <a:p>
          <a:endParaRPr lang="en-US" sz="1000" dirty="0"/>
        </a:p>
      </dgm:t>
    </dgm:pt>
    <dgm:pt modelId="{3661A813-7279-4B33-A0EA-65E07FB9BC0D}" type="sibTrans" cxnId="{973D9AC6-7FC2-43C7-8168-9F05A4D57BB7}">
      <dgm:prSet/>
      <dgm:spPr/>
      <dgm:t>
        <a:bodyPr/>
        <a:lstStyle/>
        <a:p>
          <a:endParaRPr lang="en-US" sz="2800"/>
        </a:p>
      </dgm:t>
    </dgm:pt>
    <dgm:pt modelId="{AA14FA5E-406A-499E-8DA0-41E017599DCA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  <dgm:t>
        <a:bodyPr/>
        <a:lstStyle/>
        <a:p>
          <a:endParaRPr lang="en-US" sz="1400" dirty="0"/>
        </a:p>
      </dgm:t>
    </dgm:pt>
    <dgm:pt modelId="{50940951-963A-4BB7-A6EA-80CD9EE35EC5}" type="parTrans" cxnId="{D11739CC-5337-4C5E-8B44-745CC106842A}">
      <dgm:prSet custT="1"/>
      <dgm:spPr/>
      <dgm:t>
        <a:bodyPr/>
        <a:lstStyle/>
        <a:p>
          <a:endParaRPr lang="en-US" sz="1000" dirty="0"/>
        </a:p>
      </dgm:t>
    </dgm:pt>
    <dgm:pt modelId="{78DACABA-1245-4B68-93E7-109C14D1E55D}" type="sibTrans" cxnId="{D11739CC-5337-4C5E-8B44-745CC106842A}">
      <dgm:prSet/>
      <dgm:spPr/>
      <dgm:t>
        <a:bodyPr/>
        <a:lstStyle/>
        <a:p>
          <a:endParaRPr lang="en-US" sz="2800"/>
        </a:p>
      </dgm:t>
    </dgm:pt>
    <dgm:pt modelId="{21A4DCF2-601C-4BC7-8B76-E8CE25F40ABF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</dgm:spPr>
      <dgm:t>
        <a:bodyPr/>
        <a:lstStyle/>
        <a:p>
          <a:endParaRPr lang="en-US" sz="1600" b="1" dirty="0"/>
        </a:p>
      </dgm:t>
    </dgm:pt>
    <dgm:pt modelId="{52CDFF01-CAED-4FD8-A630-4635BB3E09CF}" type="parTrans" cxnId="{CEB8A7EB-2646-418A-836A-9A347DD8DFEF}">
      <dgm:prSet custT="1"/>
      <dgm:spPr/>
      <dgm:t>
        <a:bodyPr/>
        <a:lstStyle/>
        <a:p>
          <a:endParaRPr lang="en-US" sz="1000" dirty="0"/>
        </a:p>
      </dgm:t>
    </dgm:pt>
    <dgm:pt modelId="{E87144E7-23BB-4E6E-9FE9-4A8152BD9E1C}" type="sibTrans" cxnId="{CEB8A7EB-2646-418A-836A-9A347DD8DFEF}">
      <dgm:prSet/>
      <dgm:spPr/>
      <dgm:t>
        <a:bodyPr/>
        <a:lstStyle/>
        <a:p>
          <a:endParaRPr lang="en-US" sz="2800"/>
        </a:p>
      </dgm:t>
    </dgm:pt>
    <dgm:pt modelId="{C83DBA25-245D-494E-8A68-396BE3076665}">
      <dgm:prSet phldrT="[Text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</dgm:spPr>
      <dgm:t>
        <a:bodyPr/>
        <a:lstStyle/>
        <a:p>
          <a:endParaRPr lang="en-US" sz="1400" dirty="0"/>
        </a:p>
      </dgm:t>
    </dgm:pt>
    <dgm:pt modelId="{DE5B721E-DD17-4117-9B38-C48CE69CAA85}" type="parTrans" cxnId="{E330633A-2DC0-499E-8C43-40EC48BB9985}">
      <dgm:prSet custT="1"/>
      <dgm:spPr/>
      <dgm:t>
        <a:bodyPr/>
        <a:lstStyle/>
        <a:p>
          <a:endParaRPr lang="en-US" sz="1000" dirty="0"/>
        </a:p>
      </dgm:t>
    </dgm:pt>
    <dgm:pt modelId="{83303422-732A-4C84-8B91-6E7586F940B1}" type="sibTrans" cxnId="{E330633A-2DC0-499E-8C43-40EC48BB9985}">
      <dgm:prSet/>
      <dgm:spPr/>
      <dgm:t>
        <a:bodyPr/>
        <a:lstStyle/>
        <a:p>
          <a:endParaRPr lang="en-US" sz="2800"/>
        </a:p>
      </dgm:t>
    </dgm:pt>
    <dgm:pt modelId="{FB673A30-0887-4886-9C3E-6EE8C257007C}">
      <dgm:prSet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</dgm:spPr>
      <dgm:t>
        <a:bodyPr/>
        <a:lstStyle/>
        <a:p>
          <a:endParaRPr lang="en-US" sz="1400" dirty="0"/>
        </a:p>
      </dgm:t>
    </dgm:pt>
    <dgm:pt modelId="{54349140-1845-4888-B9D1-B9F81E6239DE}" type="parTrans" cxnId="{ED847D47-C1E8-406C-900C-3D08C2A98BE5}">
      <dgm:prSet custT="1"/>
      <dgm:spPr/>
      <dgm:t>
        <a:bodyPr/>
        <a:lstStyle/>
        <a:p>
          <a:endParaRPr lang="en-US" sz="1000" dirty="0"/>
        </a:p>
      </dgm:t>
    </dgm:pt>
    <dgm:pt modelId="{9226AB56-AB1F-41D2-B938-0FBF6A910B0D}" type="sibTrans" cxnId="{ED847D47-C1E8-406C-900C-3D08C2A98BE5}">
      <dgm:prSet/>
      <dgm:spPr/>
      <dgm:t>
        <a:bodyPr/>
        <a:lstStyle/>
        <a:p>
          <a:endParaRPr lang="en-US" sz="2800"/>
        </a:p>
      </dgm:t>
    </dgm:pt>
    <dgm:pt modelId="{A8814FE3-3FB3-49A6-8A42-42DEDDD49F74}">
      <dgm:prSet custT="1"/>
      <dgm:spPr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</dgm:spPr>
      <dgm:t>
        <a:bodyPr/>
        <a:lstStyle/>
        <a:p>
          <a:endParaRPr lang="ru-RU" sz="1400" b="1" i="0" u="none" strike="noStrike" dirty="0">
            <a:effectLst/>
            <a:latin typeface="Calibri" panose="020F0502020204030204" pitchFamily="34" charset="0"/>
          </a:endParaRPr>
        </a:p>
      </dgm:t>
    </dgm:pt>
    <dgm:pt modelId="{1C9B56C4-3E02-42B0-9327-A9E183C0CBB1}" type="parTrans" cxnId="{478F5F00-7A12-4316-86B9-5ED0671038D7}">
      <dgm:prSet custT="1"/>
      <dgm:spPr/>
      <dgm:t>
        <a:bodyPr/>
        <a:lstStyle/>
        <a:p>
          <a:endParaRPr lang="en-US" sz="1000" dirty="0"/>
        </a:p>
      </dgm:t>
    </dgm:pt>
    <dgm:pt modelId="{9ACD7175-1799-4574-82C5-78F3A030630C}" type="sibTrans" cxnId="{478F5F00-7A12-4316-86B9-5ED0671038D7}">
      <dgm:prSet/>
      <dgm:spPr/>
      <dgm:t>
        <a:bodyPr/>
        <a:lstStyle/>
        <a:p>
          <a:endParaRPr lang="en-US" sz="2800"/>
        </a:p>
      </dgm:t>
    </dgm:pt>
    <dgm:pt modelId="{DEB227C7-9CCF-42D1-8D8A-EB49CFB3940B}">
      <dgm:prSet/>
      <dgm:spPr/>
      <dgm:t>
        <a:bodyPr/>
        <a:lstStyle/>
        <a:p>
          <a:endParaRPr lang="en-US"/>
        </a:p>
      </dgm:t>
    </dgm:pt>
    <dgm:pt modelId="{009C96AF-03BA-449C-9FA3-C5929DBA71A4}" type="parTrans" cxnId="{59436133-497D-432B-B66D-F24B69133517}">
      <dgm:prSet/>
      <dgm:spPr/>
      <dgm:t>
        <a:bodyPr/>
        <a:lstStyle/>
        <a:p>
          <a:endParaRPr lang="ru-RU"/>
        </a:p>
      </dgm:t>
    </dgm:pt>
    <dgm:pt modelId="{63C8D515-CB49-4FC7-950D-02A1A84F08E9}" type="sibTrans" cxnId="{59436133-497D-432B-B66D-F24B69133517}">
      <dgm:prSet/>
      <dgm:spPr/>
      <dgm:t>
        <a:bodyPr/>
        <a:lstStyle/>
        <a:p>
          <a:endParaRPr lang="ru-RU"/>
        </a:p>
      </dgm:t>
    </dgm:pt>
    <dgm:pt modelId="{F1684CE1-E12B-40EE-B817-89D0BF4E877A}" type="pres">
      <dgm:prSet presAssocID="{1BDA1AE9-1565-4006-9DF6-AA6414F9AB1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FCE724-7313-4B2C-999E-BDBDCE51E3F6}" type="pres">
      <dgm:prSet presAssocID="{4BF887CA-17EA-46E3-AD04-FADD75CC3D64}" presName="centerShape" presStyleLbl="node0" presStyleIdx="0" presStyleCnt="1"/>
      <dgm:spPr/>
      <dgm:t>
        <a:bodyPr/>
        <a:lstStyle/>
        <a:p>
          <a:endParaRPr lang="ru-RU"/>
        </a:p>
      </dgm:t>
    </dgm:pt>
    <dgm:pt modelId="{886AE22D-E7F3-42A3-82DE-AA0689194BF2}" type="pres">
      <dgm:prSet presAssocID="{15F3B25F-59F9-4BFE-8BBB-C218358BF045}" presName="parTrans" presStyleLbl="sibTrans2D1" presStyleIdx="0" presStyleCnt="6"/>
      <dgm:spPr/>
      <dgm:t>
        <a:bodyPr/>
        <a:lstStyle/>
        <a:p>
          <a:endParaRPr lang="ru-RU"/>
        </a:p>
      </dgm:t>
    </dgm:pt>
    <dgm:pt modelId="{4560459D-31B5-4330-A069-F4590B1B6680}" type="pres">
      <dgm:prSet presAssocID="{15F3B25F-59F9-4BFE-8BBB-C218358BF045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8F70CFFC-378E-46A6-88CB-A495825F5249}" type="pres">
      <dgm:prSet presAssocID="{54E9EBD2-B417-4584-BAFA-F2A6DA1F3D5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1E60E5-ADD3-467A-8BF4-BAF92D82FAE8}" type="pres">
      <dgm:prSet presAssocID="{50940951-963A-4BB7-A6EA-80CD9EE35EC5}" presName="parTrans" presStyleLbl="sibTrans2D1" presStyleIdx="1" presStyleCnt="6"/>
      <dgm:spPr/>
      <dgm:t>
        <a:bodyPr/>
        <a:lstStyle/>
        <a:p>
          <a:endParaRPr lang="ru-RU"/>
        </a:p>
      </dgm:t>
    </dgm:pt>
    <dgm:pt modelId="{F853329F-DF57-498B-9724-6EB65FBF64E3}" type="pres">
      <dgm:prSet presAssocID="{50940951-963A-4BB7-A6EA-80CD9EE35EC5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54058D8E-8D8D-4CAE-A6F2-26CA21793142}" type="pres">
      <dgm:prSet presAssocID="{AA14FA5E-406A-499E-8DA0-41E017599DC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4C5D30-DC9C-4336-A889-804C395D808B}" type="pres">
      <dgm:prSet presAssocID="{52CDFF01-CAED-4FD8-A630-4635BB3E09CF}" presName="parTrans" presStyleLbl="sibTrans2D1" presStyleIdx="2" presStyleCnt="6"/>
      <dgm:spPr/>
      <dgm:t>
        <a:bodyPr/>
        <a:lstStyle/>
        <a:p>
          <a:endParaRPr lang="ru-RU"/>
        </a:p>
      </dgm:t>
    </dgm:pt>
    <dgm:pt modelId="{EF89C4F9-9E99-4AB6-9C83-C4155A47683D}" type="pres">
      <dgm:prSet presAssocID="{52CDFF01-CAED-4FD8-A630-4635BB3E09CF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DDEA6D1F-5E11-4871-A5DD-7F32CE432DF2}" type="pres">
      <dgm:prSet presAssocID="{21A4DCF2-601C-4BC7-8B76-E8CE25F40AB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C8CA4F-2295-4EFF-8BF7-00951E1DBB4D}" type="pres">
      <dgm:prSet presAssocID="{DE5B721E-DD17-4117-9B38-C48CE69CAA85}" presName="parTrans" presStyleLbl="sibTrans2D1" presStyleIdx="3" presStyleCnt="6"/>
      <dgm:spPr/>
      <dgm:t>
        <a:bodyPr/>
        <a:lstStyle/>
        <a:p>
          <a:endParaRPr lang="ru-RU"/>
        </a:p>
      </dgm:t>
    </dgm:pt>
    <dgm:pt modelId="{E91D5A6A-6CDC-4099-8092-63261EEFC17E}" type="pres">
      <dgm:prSet presAssocID="{DE5B721E-DD17-4117-9B38-C48CE69CAA85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70F3DCA3-9650-4ECA-AB3E-D3A0048364B0}" type="pres">
      <dgm:prSet presAssocID="{C83DBA25-245D-494E-8A68-396BE3076665}" presName="node" presStyleLbl="node1" presStyleIdx="3" presStyleCnt="6" custRadScaleRad="102246" custRadScaleInc="9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B3133E-E3CE-47A9-9D71-4BF7811F1251}" type="pres">
      <dgm:prSet presAssocID="{54349140-1845-4888-B9D1-B9F81E6239DE}" presName="parTrans" presStyleLbl="sibTrans2D1" presStyleIdx="4" presStyleCnt="6"/>
      <dgm:spPr/>
      <dgm:t>
        <a:bodyPr/>
        <a:lstStyle/>
        <a:p>
          <a:endParaRPr lang="ru-RU"/>
        </a:p>
      </dgm:t>
    </dgm:pt>
    <dgm:pt modelId="{77F6343C-BB52-42A6-85EF-A101FE1FA075}" type="pres">
      <dgm:prSet presAssocID="{54349140-1845-4888-B9D1-B9F81E6239DE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382A1A44-1544-4896-BEC3-59EE37008EE7}" type="pres">
      <dgm:prSet presAssocID="{FB673A30-0887-4886-9C3E-6EE8C257007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E44E70-7681-4F4E-A26B-EF3DFF34B929}" type="pres">
      <dgm:prSet presAssocID="{1C9B56C4-3E02-42B0-9327-A9E183C0CBB1}" presName="parTrans" presStyleLbl="sibTrans2D1" presStyleIdx="5" presStyleCnt="6"/>
      <dgm:spPr/>
      <dgm:t>
        <a:bodyPr/>
        <a:lstStyle/>
        <a:p>
          <a:endParaRPr lang="ru-RU"/>
        </a:p>
      </dgm:t>
    </dgm:pt>
    <dgm:pt modelId="{AE352E6F-19C9-4825-B98D-73B90B494C31}" type="pres">
      <dgm:prSet presAssocID="{1C9B56C4-3E02-42B0-9327-A9E183C0CBB1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4BEAB1FE-6231-41FF-9486-8BF861892354}" type="pres">
      <dgm:prSet presAssocID="{A8814FE3-3FB3-49A6-8A42-42DEDDD49F7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FD5D6C-9512-424B-AF2A-C2669558F22D}" type="presOf" srcId="{54349140-1845-4888-B9D1-B9F81E6239DE}" destId="{25B3133E-E3CE-47A9-9D71-4BF7811F1251}" srcOrd="0" destOrd="0" presId="urn:microsoft.com/office/officeart/2005/8/layout/radial5"/>
    <dgm:cxn modelId="{59436133-497D-432B-B66D-F24B69133517}" srcId="{1BDA1AE9-1565-4006-9DF6-AA6414F9AB1B}" destId="{DEB227C7-9CCF-42D1-8D8A-EB49CFB3940B}" srcOrd="1" destOrd="0" parTransId="{009C96AF-03BA-449C-9FA3-C5929DBA71A4}" sibTransId="{63C8D515-CB49-4FC7-950D-02A1A84F08E9}"/>
    <dgm:cxn modelId="{02C61E3C-2039-432B-AA9C-178EA77AEE3C}" type="presOf" srcId="{DE5B721E-DD17-4117-9B38-C48CE69CAA85}" destId="{4DC8CA4F-2295-4EFF-8BF7-00951E1DBB4D}" srcOrd="0" destOrd="0" presId="urn:microsoft.com/office/officeart/2005/8/layout/radial5"/>
    <dgm:cxn modelId="{D11739CC-5337-4C5E-8B44-745CC106842A}" srcId="{4BF887CA-17EA-46E3-AD04-FADD75CC3D64}" destId="{AA14FA5E-406A-499E-8DA0-41E017599DCA}" srcOrd="1" destOrd="0" parTransId="{50940951-963A-4BB7-A6EA-80CD9EE35EC5}" sibTransId="{78DACABA-1245-4B68-93E7-109C14D1E55D}"/>
    <dgm:cxn modelId="{CABAC350-8CE4-4B20-A686-4EA3FC3C5631}" type="presOf" srcId="{50940951-963A-4BB7-A6EA-80CD9EE35EC5}" destId="{4A1E60E5-ADD3-467A-8BF4-BAF92D82FAE8}" srcOrd="0" destOrd="0" presId="urn:microsoft.com/office/officeart/2005/8/layout/radial5"/>
    <dgm:cxn modelId="{ECF941B0-0011-451F-B4C8-F3492AC834F8}" type="presOf" srcId="{52CDFF01-CAED-4FD8-A630-4635BB3E09CF}" destId="{EF89C4F9-9E99-4AB6-9C83-C4155A47683D}" srcOrd="1" destOrd="0" presId="urn:microsoft.com/office/officeart/2005/8/layout/radial5"/>
    <dgm:cxn modelId="{382AB3A0-A1D2-465F-86B1-72DE9DC88334}" srcId="{1BDA1AE9-1565-4006-9DF6-AA6414F9AB1B}" destId="{4BF887CA-17EA-46E3-AD04-FADD75CC3D64}" srcOrd="0" destOrd="0" parTransId="{31082C01-4936-49A7-AB24-8F56E2762524}" sibTransId="{C507ABAB-036A-49E9-B803-C65A762EC16B}"/>
    <dgm:cxn modelId="{CD6FCDCD-F623-4911-8F87-990035618688}" type="presOf" srcId="{A8814FE3-3FB3-49A6-8A42-42DEDDD49F74}" destId="{4BEAB1FE-6231-41FF-9486-8BF861892354}" srcOrd="0" destOrd="0" presId="urn:microsoft.com/office/officeart/2005/8/layout/radial5"/>
    <dgm:cxn modelId="{C4691F85-2FE4-4F49-A883-6C586E336FB8}" type="presOf" srcId="{54349140-1845-4888-B9D1-B9F81E6239DE}" destId="{77F6343C-BB52-42A6-85EF-A101FE1FA075}" srcOrd="1" destOrd="0" presId="urn:microsoft.com/office/officeart/2005/8/layout/radial5"/>
    <dgm:cxn modelId="{622BDECE-13B9-42CE-A8CF-6F7B05098AE7}" type="presOf" srcId="{1C9B56C4-3E02-42B0-9327-A9E183C0CBB1}" destId="{AE352E6F-19C9-4825-B98D-73B90B494C31}" srcOrd="1" destOrd="0" presId="urn:microsoft.com/office/officeart/2005/8/layout/radial5"/>
    <dgm:cxn modelId="{E330633A-2DC0-499E-8C43-40EC48BB9985}" srcId="{4BF887CA-17EA-46E3-AD04-FADD75CC3D64}" destId="{C83DBA25-245D-494E-8A68-396BE3076665}" srcOrd="3" destOrd="0" parTransId="{DE5B721E-DD17-4117-9B38-C48CE69CAA85}" sibTransId="{83303422-732A-4C84-8B91-6E7586F940B1}"/>
    <dgm:cxn modelId="{465CCA3D-B3EB-43FC-B78E-562893A7D1D0}" type="presOf" srcId="{AA14FA5E-406A-499E-8DA0-41E017599DCA}" destId="{54058D8E-8D8D-4CAE-A6F2-26CA21793142}" srcOrd="0" destOrd="0" presId="urn:microsoft.com/office/officeart/2005/8/layout/radial5"/>
    <dgm:cxn modelId="{009C7274-AF93-4996-9F9D-1AF32A46CED0}" type="presOf" srcId="{21A4DCF2-601C-4BC7-8B76-E8CE25F40ABF}" destId="{DDEA6D1F-5E11-4871-A5DD-7F32CE432DF2}" srcOrd="0" destOrd="0" presId="urn:microsoft.com/office/officeart/2005/8/layout/radial5"/>
    <dgm:cxn modelId="{9291D088-C4E7-4739-9CEF-F233267A46DA}" type="presOf" srcId="{4BF887CA-17EA-46E3-AD04-FADD75CC3D64}" destId="{62FCE724-7313-4B2C-999E-BDBDCE51E3F6}" srcOrd="0" destOrd="0" presId="urn:microsoft.com/office/officeart/2005/8/layout/radial5"/>
    <dgm:cxn modelId="{EAD4CD4E-B2E4-4C1A-B447-9641211C30C8}" type="presOf" srcId="{C83DBA25-245D-494E-8A68-396BE3076665}" destId="{70F3DCA3-9650-4ECA-AB3E-D3A0048364B0}" srcOrd="0" destOrd="0" presId="urn:microsoft.com/office/officeart/2005/8/layout/radial5"/>
    <dgm:cxn modelId="{7463F0DD-9345-4485-9505-828DB296901E}" type="presOf" srcId="{1C9B56C4-3E02-42B0-9327-A9E183C0CBB1}" destId="{AEE44E70-7681-4F4E-A26B-EF3DFF34B929}" srcOrd="0" destOrd="0" presId="urn:microsoft.com/office/officeart/2005/8/layout/radial5"/>
    <dgm:cxn modelId="{A610113D-1730-40B4-BC9F-C3C441816747}" type="presOf" srcId="{FB673A30-0887-4886-9C3E-6EE8C257007C}" destId="{382A1A44-1544-4896-BEC3-59EE37008EE7}" srcOrd="0" destOrd="0" presId="urn:microsoft.com/office/officeart/2005/8/layout/radial5"/>
    <dgm:cxn modelId="{CEB8A7EB-2646-418A-836A-9A347DD8DFEF}" srcId="{4BF887CA-17EA-46E3-AD04-FADD75CC3D64}" destId="{21A4DCF2-601C-4BC7-8B76-E8CE25F40ABF}" srcOrd="2" destOrd="0" parTransId="{52CDFF01-CAED-4FD8-A630-4635BB3E09CF}" sibTransId="{E87144E7-23BB-4E6E-9FE9-4A8152BD9E1C}"/>
    <dgm:cxn modelId="{C41E6F42-91BA-4571-B147-D3B59918A782}" type="presOf" srcId="{52CDFF01-CAED-4FD8-A630-4635BB3E09CF}" destId="{574C5D30-DC9C-4336-A889-804C395D808B}" srcOrd="0" destOrd="0" presId="urn:microsoft.com/office/officeart/2005/8/layout/radial5"/>
    <dgm:cxn modelId="{478F5F00-7A12-4316-86B9-5ED0671038D7}" srcId="{4BF887CA-17EA-46E3-AD04-FADD75CC3D64}" destId="{A8814FE3-3FB3-49A6-8A42-42DEDDD49F74}" srcOrd="5" destOrd="0" parTransId="{1C9B56C4-3E02-42B0-9327-A9E183C0CBB1}" sibTransId="{9ACD7175-1799-4574-82C5-78F3A030630C}"/>
    <dgm:cxn modelId="{79DC6179-7189-41CB-B01C-FBF3ED200D45}" type="presOf" srcId="{54E9EBD2-B417-4584-BAFA-F2A6DA1F3D57}" destId="{8F70CFFC-378E-46A6-88CB-A495825F5249}" srcOrd="0" destOrd="0" presId="urn:microsoft.com/office/officeart/2005/8/layout/radial5"/>
    <dgm:cxn modelId="{85ED290B-1496-4C97-9743-299F404EB983}" type="presOf" srcId="{50940951-963A-4BB7-A6EA-80CD9EE35EC5}" destId="{F853329F-DF57-498B-9724-6EB65FBF64E3}" srcOrd="1" destOrd="0" presId="urn:microsoft.com/office/officeart/2005/8/layout/radial5"/>
    <dgm:cxn modelId="{EF863F71-0CDE-44C9-8AA9-BA8783A5089B}" type="presOf" srcId="{15F3B25F-59F9-4BFE-8BBB-C218358BF045}" destId="{886AE22D-E7F3-42A3-82DE-AA0689194BF2}" srcOrd="0" destOrd="0" presId="urn:microsoft.com/office/officeart/2005/8/layout/radial5"/>
    <dgm:cxn modelId="{68A094A4-6228-4678-B1BA-DD4A4097D997}" type="presOf" srcId="{15F3B25F-59F9-4BFE-8BBB-C218358BF045}" destId="{4560459D-31B5-4330-A069-F4590B1B6680}" srcOrd="1" destOrd="0" presId="urn:microsoft.com/office/officeart/2005/8/layout/radial5"/>
    <dgm:cxn modelId="{ED847D47-C1E8-406C-900C-3D08C2A98BE5}" srcId="{4BF887CA-17EA-46E3-AD04-FADD75CC3D64}" destId="{FB673A30-0887-4886-9C3E-6EE8C257007C}" srcOrd="4" destOrd="0" parTransId="{54349140-1845-4888-B9D1-B9F81E6239DE}" sibTransId="{9226AB56-AB1F-41D2-B938-0FBF6A910B0D}"/>
    <dgm:cxn modelId="{FED8E71F-7180-4970-8FCA-0EF8A6F7130F}" type="presOf" srcId="{1BDA1AE9-1565-4006-9DF6-AA6414F9AB1B}" destId="{F1684CE1-E12B-40EE-B817-89D0BF4E877A}" srcOrd="0" destOrd="0" presId="urn:microsoft.com/office/officeart/2005/8/layout/radial5"/>
    <dgm:cxn modelId="{973D9AC6-7FC2-43C7-8168-9F05A4D57BB7}" srcId="{4BF887CA-17EA-46E3-AD04-FADD75CC3D64}" destId="{54E9EBD2-B417-4584-BAFA-F2A6DA1F3D57}" srcOrd="0" destOrd="0" parTransId="{15F3B25F-59F9-4BFE-8BBB-C218358BF045}" sibTransId="{3661A813-7279-4B33-A0EA-65E07FB9BC0D}"/>
    <dgm:cxn modelId="{8379D1E9-EFBB-4A53-AB73-3F89DBE9CC14}" type="presOf" srcId="{DE5B721E-DD17-4117-9B38-C48CE69CAA85}" destId="{E91D5A6A-6CDC-4099-8092-63261EEFC17E}" srcOrd="1" destOrd="0" presId="urn:microsoft.com/office/officeart/2005/8/layout/radial5"/>
    <dgm:cxn modelId="{4201C2D8-7ADB-4E43-8767-4C521A51A4FB}" type="presParOf" srcId="{F1684CE1-E12B-40EE-B817-89D0BF4E877A}" destId="{62FCE724-7313-4B2C-999E-BDBDCE51E3F6}" srcOrd="0" destOrd="0" presId="urn:microsoft.com/office/officeart/2005/8/layout/radial5"/>
    <dgm:cxn modelId="{04C5A67F-3E1F-48AF-8FA1-E289D6CA0F32}" type="presParOf" srcId="{F1684CE1-E12B-40EE-B817-89D0BF4E877A}" destId="{886AE22D-E7F3-42A3-82DE-AA0689194BF2}" srcOrd="1" destOrd="0" presId="urn:microsoft.com/office/officeart/2005/8/layout/radial5"/>
    <dgm:cxn modelId="{041BAD29-DCEE-4B4B-B295-1D084F2E0BC0}" type="presParOf" srcId="{886AE22D-E7F3-42A3-82DE-AA0689194BF2}" destId="{4560459D-31B5-4330-A069-F4590B1B6680}" srcOrd="0" destOrd="0" presId="urn:microsoft.com/office/officeart/2005/8/layout/radial5"/>
    <dgm:cxn modelId="{40A9F511-DE23-4ABE-84C5-0E6B2183BD66}" type="presParOf" srcId="{F1684CE1-E12B-40EE-B817-89D0BF4E877A}" destId="{8F70CFFC-378E-46A6-88CB-A495825F5249}" srcOrd="2" destOrd="0" presId="urn:microsoft.com/office/officeart/2005/8/layout/radial5"/>
    <dgm:cxn modelId="{4D477426-EBFC-471D-A6B5-AE5EA316BBD9}" type="presParOf" srcId="{F1684CE1-E12B-40EE-B817-89D0BF4E877A}" destId="{4A1E60E5-ADD3-467A-8BF4-BAF92D82FAE8}" srcOrd="3" destOrd="0" presId="urn:microsoft.com/office/officeart/2005/8/layout/radial5"/>
    <dgm:cxn modelId="{EAE9B349-83F9-4270-8906-19DA86B449AF}" type="presParOf" srcId="{4A1E60E5-ADD3-467A-8BF4-BAF92D82FAE8}" destId="{F853329F-DF57-498B-9724-6EB65FBF64E3}" srcOrd="0" destOrd="0" presId="urn:microsoft.com/office/officeart/2005/8/layout/radial5"/>
    <dgm:cxn modelId="{619045A5-BCDD-4BF5-9471-A2227EAD5D15}" type="presParOf" srcId="{F1684CE1-E12B-40EE-B817-89D0BF4E877A}" destId="{54058D8E-8D8D-4CAE-A6F2-26CA21793142}" srcOrd="4" destOrd="0" presId="urn:microsoft.com/office/officeart/2005/8/layout/radial5"/>
    <dgm:cxn modelId="{E50C043A-B39F-4091-A7F3-20B3F4EF8F3B}" type="presParOf" srcId="{F1684CE1-E12B-40EE-B817-89D0BF4E877A}" destId="{574C5D30-DC9C-4336-A889-804C395D808B}" srcOrd="5" destOrd="0" presId="urn:microsoft.com/office/officeart/2005/8/layout/radial5"/>
    <dgm:cxn modelId="{DBAD3D5B-2FB4-47B8-A479-54896D0D993F}" type="presParOf" srcId="{574C5D30-DC9C-4336-A889-804C395D808B}" destId="{EF89C4F9-9E99-4AB6-9C83-C4155A47683D}" srcOrd="0" destOrd="0" presId="urn:microsoft.com/office/officeart/2005/8/layout/radial5"/>
    <dgm:cxn modelId="{34FC2EA1-84C8-40DC-BE31-792BBB2047DD}" type="presParOf" srcId="{F1684CE1-E12B-40EE-B817-89D0BF4E877A}" destId="{DDEA6D1F-5E11-4871-A5DD-7F32CE432DF2}" srcOrd="6" destOrd="0" presId="urn:microsoft.com/office/officeart/2005/8/layout/radial5"/>
    <dgm:cxn modelId="{F9315513-79E7-416D-BC2C-4AEBC9B9DBCF}" type="presParOf" srcId="{F1684CE1-E12B-40EE-B817-89D0BF4E877A}" destId="{4DC8CA4F-2295-4EFF-8BF7-00951E1DBB4D}" srcOrd="7" destOrd="0" presId="urn:microsoft.com/office/officeart/2005/8/layout/radial5"/>
    <dgm:cxn modelId="{8BB136C5-6B52-401C-A71B-4893014C81D3}" type="presParOf" srcId="{4DC8CA4F-2295-4EFF-8BF7-00951E1DBB4D}" destId="{E91D5A6A-6CDC-4099-8092-63261EEFC17E}" srcOrd="0" destOrd="0" presId="urn:microsoft.com/office/officeart/2005/8/layout/radial5"/>
    <dgm:cxn modelId="{7549F78E-D2F0-4359-A062-50452287EB1B}" type="presParOf" srcId="{F1684CE1-E12B-40EE-B817-89D0BF4E877A}" destId="{70F3DCA3-9650-4ECA-AB3E-D3A0048364B0}" srcOrd="8" destOrd="0" presId="urn:microsoft.com/office/officeart/2005/8/layout/radial5"/>
    <dgm:cxn modelId="{1C5F0703-EB19-40A3-AB1E-307D8B72970D}" type="presParOf" srcId="{F1684CE1-E12B-40EE-B817-89D0BF4E877A}" destId="{25B3133E-E3CE-47A9-9D71-4BF7811F1251}" srcOrd="9" destOrd="0" presId="urn:microsoft.com/office/officeart/2005/8/layout/radial5"/>
    <dgm:cxn modelId="{7095B799-F587-4DC5-93E5-A6B69B074B7D}" type="presParOf" srcId="{25B3133E-E3CE-47A9-9D71-4BF7811F1251}" destId="{77F6343C-BB52-42A6-85EF-A101FE1FA075}" srcOrd="0" destOrd="0" presId="urn:microsoft.com/office/officeart/2005/8/layout/radial5"/>
    <dgm:cxn modelId="{2E63684B-A275-4682-BA16-BB5C6E61E245}" type="presParOf" srcId="{F1684CE1-E12B-40EE-B817-89D0BF4E877A}" destId="{382A1A44-1544-4896-BEC3-59EE37008EE7}" srcOrd="10" destOrd="0" presId="urn:microsoft.com/office/officeart/2005/8/layout/radial5"/>
    <dgm:cxn modelId="{79805B12-186D-470A-A5A8-040D6190C0EF}" type="presParOf" srcId="{F1684CE1-E12B-40EE-B817-89D0BF4E877A}" destId="{AEE44E70-7681-4F4E-A26B-EF3DFF34B929}" srcOrd="11" destOrd="0" presId="urn:microsoft.com/office/officeart/2005/8/layout/radial5"/>
    <dgm:cxn modelId="{CD390A86-514B-4227-8657-14C20A792689}" type="presParOf" srcId="{AEE44E70-7681-4F4E-A26B-EF3DFF34B929}" destId="{AE352E6F-19C9-4825-B98D-73B90B494C31}" srcOrd="0" destOrd="0" presId="urn:microsoft.com/office/officeart/2005/8/layout/radial5"/>
    <dgm:cxn modelId="{D62E299B-1480-4938-9FD3-7572CFEB6A48}" type="presParOf" srcId="{F1684CE1-E12B-40EE-B817-89D0BF4E877A}" destId="{4BEAB1FE-6231-41FF-9486-8BF861892354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014A25-4A52-4F1F-99F9-DEBF8CD0E160}">
      <dsp:nvSpPr>
        <dsp:cNvPr id="0" name=""/>
        <dsp:cNvSpPr/>
      </dsp:nvSpPr>
      <dsp:spPr>
        <a:xfrm>
          <a:off x="0" y="1812"/>
          <a:ext cx="11626471" cy="885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>
            <a:solidFill>
              <a:schemeClr val="tx1"/>
            </a:solidFill>
          </a:endParaRPr>
        </a:p>
      </dsp:txBody>
      <dsp:txXfrm>
        <a:off x="4323" y="6135"/>
        <a:ext cx="11617825" cy="79908"/>
      </dsp:txXfrm>
    </dsp:sp>
    <dsp:sp modelId="{15B8E9AB-D6B9-42BD-8E41-DE4D58651A6E}">
      <dsp:nvSpPr>
        <dsp:cNvPr id="0" name=""/>
        <dsp:cNvSpPr/>
      </dsp:nvSpPr>
      <dsp:spPr>
        <a:xfrm>
          <a:off x="0" y="0"/>
          <a:ext cx="11626471" cy="4875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9140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400" kern="1200" dirty="0"/>
        </a:p>
        <a:p>
          <a:pPr marL="228600" lvl="1" indent="-228600" algn="just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/>
            <a:t>Меморандумы об экономической и финансовой политике - заключенные с МВФ</a:t>
          </a:r>
          <a:r>
            <a:rPr lang="en-US" sz="2400" kern="1200" dirty="0" smtClean="0"/>
            <a:t>.</a:t>
          </a:r>
          <a:endParaRPr lang="ru-RU" sz="2400" kern="1200" dirty="0"/>
        </a:p>
        <a:p>
          <a:pPr marL="228600" lvl="1" indent="-228600" algn="just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400" kern="1200" dirty="0"/>
        </a:p>
        <a:p>
          <a:pPr marL="228600" lvl="1" indent="-228600" algn="just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/>
            <a:t>Постановление Правительства</a:t>
          </a:r>
          <a:r>
            <a:rPr lang="ro-RO" sz="2400" kern="1200" dirty="0" smtClean="0"/>
            <a:t> </a:t>
          </a:r>
          <a:r>
            <a:rPr lang="ru-RU" sz="2400" kern="1200" dirty="0" smtClean="0"/>
            <a:t>Республики Молдова</a:t>
          </a:r>
          <a:r>
            <a:rPr lang="ro-RO" sz="2400" kern="1200" dirty="0" smtClean="0"/>
            <a:t> </a:t>
          </a:r>
          <a:r>
            <a:rPr lang="ru-RU" sz="2400" kern="1200" dirty="0" smtClean="0"/>
            <a:t>о социально-экономическом развитии Республики Молдова и выполнении</a:t>
          </a:r>
          <a:r>
            <a:rPr lang="ro-RO" sz="2400" kern="1200" dirty="0" smtClean="0"/>
            <a:t> </a:t>
          </a:r>
          <a:r>
            <a:rPr lang="ru-RU" sz="2400" kern="1200" dirty="0" smtClean="0"/>
            <a:t>Плана действий по реализации Программы деятельности Правительства</a:t>
          </a:r>
          <a:r>
            <a:rPr lang="ro-RO" sz="2400" kern="1200" dirty="0" smtClean="0"/>
            <a:t> </a:t>
          </a:r>
          <a:r>
            <a:rPr lang="ru-RU" sz="2400" kern="1200" dirty="0" smtClean="0"/>
            <a:t>на 2005-2009 годы "Модернизация страны – благосостояние народа„</a:t>
          </a:r>
          <a:r>
            <a:rPr lang="ro-RO" sz="2400" kern="1200" dirty="0" smtClean="0"/>
            <a:t> </a:t>
          </a:r>
          <a:r>
            <a:rPr lang="ru-RU" sz="2400" kern="1200" dirty="0" smtClean="0"/>
            <a:t>в первом полугодии 2007 года</a:t>
          </a:r>
          <a:r>
            <a:rPr lang="en-US" sz="2400" kern="1200" dirty="0" smtClean="0"/>
            <a:t>.</a:t>
          </a:r>
          <a:endParaRPr lang="ru-RU" sz="2400" kern="1200" dirty="0"/>
        </a:p>
        <a:p>
          <a:pPr marL="228600" lvl="1" indent="-228600" algn="just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400" kern="1200" dirty="0"/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/>
            <a:t>План действий по переводу  фондов </a:t>
          </a:r>
          <a:r>
            <a:rPr lang="ru-RU" sz="2400" kern="1200" dirty="0" smtClean="0">
              <a:solidFill>
                <a:schemeClr val="tx1"/>
              </a:solidFill>
            </a:rPr>
            <a:t>Государственного бюджета</a:t>
          </a:r>
          <a:r>
            <a:rPr lang="ro-RO" sz="2400" kern="1200" dirty="0" smtClean="0">
              <a:solidFill>
                <a:schemeClr val="tx1"/>
              </a:solidFill>
            </a:rPr>
            <a:t>,</a:t>
          </a:r>
          <a:r>
            <a:rPr lang="ru-RU" sz="2400" kern="1200" dirty="0" smtClean="0">
              <a:solidFill>
                <a:schemeClr val="tx1"/>
              </a:solidFill>
            </a:rPr>
            <a:t> </a:t>
          </a:r>
          <a:r>
            <a:rPr lang="ru-RU" sz="2400" kern="1200" dirty="0" smtClean="0"/>
            <a:t> б</a:t>
          </a:r>
          <a:r>
            <a:rPr lang="ru-RU" sz="2400" kern="1200" dirty="0" smtClean="0">
              <a:solidFill>
                <a:schemeClr val="tx1"/>
              </a:solidFill>
            </a:rPr>
            <a:t>юджета Государственного Социального Страхования</a:t>
          </a:r>
          <a:r>
            <a:rPr lang="ro-RO" sz="2400" kern="1200" dirty="0" smtClean="0">
              <a:solidFill>
                <a:schemeClr val="tx1"/>
              </a:solidFill>
            </a:rPr>
            <a:t>,</a:t>
          </a:r>
          <a:r>
            <a:rPr lang="ru-RU" sz="2400" kern="1200" dirty="0" smtClean="0">
              <a:solidFill>
                <a:schemeClr val="tx1"/>
              </a:solidFill>
            </a:rPr>
            <a:t>  Фондов Обязательного Медицинского Страхования в </a:t>
          </a:r>
          <a:r>
            <a:rPr lang="ru-RU" sz="2400" b="0" kern="1200" dirty="0" smtClean="0">
              <a:solidFill>
                <a:schemeClr val="tx1"/>
              </a:solidFill>
            </a:rPr>
            <a:t>ЕКС  - подписанный Министерством Финансов</a:t>
          </a:r>
          <a:r>
            <a:rPr lang="ro-RO" sz="2400" b="0" kern="1200" dirty="0" smtClean="0">
              <a:solidFill>
                <a:schemeClr val="tx1"/>
              </a:solidFill>
            </a:rPr>
            <a:t>,</a:t>
          </a:r>
          <a:r>
            <a:rPr lang="ru-RU" sz="2400" b="0" kern="1200" dirty="0" smtClean="0">
              <a:solidFill>
                <a:schemeClr val="tx1"/>
              </a:solidFill>
            </a:rPr>
            <a:t> </a:t>
          </a:r>
          <a:r>
            <a:rPr lang="ru-RU" sz="2400" i="0" kern="1200" dirty="0" smtClean="0"/>
            <a:t>Национальным Банком</a:t>
          </a:r>
          <a:r>
            <a:rPr lang="ro-RO" sz="2400" i="0" kern="1200" dirty="0" smtClean="0"/>
            <a:t>,</a:t>
          </a:r>
          <a:r>
            <a:rPr lang="ru-RU" sz="2400" i="0" kern="1200" dirty="0" smtClean="0"/>
            <a:t> Национальной Кассой Социального Страхования и </a:t>
          </a:r>
          <a:r>
            <a:rPr lang="ru-RU" sz="2400" kern="1200" dirty="0" smtClean="0"/>
            <a:t>Национальной Компанией Медицинского Страхования.</a:t>
          </a:r>
          <a:endParaRPr lang="ru-RU" sz="2400" b="0" i="0" kern="1200" dirty="0"/>
        </a:p>
      </dsp:txBody>
      <dsp:txXfrm>
        <a:off x="0" y="0"/>
        <a:ext cx="11626471" cy="48758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3B291-32F0-4B7F-931D-25338AAF2498}">
      <dsp:nvSpPr>
        <dsp:cNvPr id="0" name=""/>
        <dsp:cNvSpPr/>
      </dsp:nvSpPr>
      <dsp:spPr>
        <a:xfrm>
          <a:off x="138222" y="3437972"/>
          <a:ext cx="1222048" cy="611024"/>
        </a:xfrm>
        <a:prstGeom prst="roundRect">
          <a:avLst>
            <a:gd name="adj" fmla="val 10000"/>
          </a:avLst>
        </a:prstGeom>
        <a:solidFill>
          <a:schemeClr val="accent6">
            <a:alpha val="27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/>
            <a:t>ЕКС</a:t>
          </a:r>
          <a:endParaRPr lang="en-US" sz="1050" b="1" kern="1200" dirty="0"/>
        </a:p>
      </dsp:txBody>
      <dsp:txXfrm>
        <a:off x="156118" y="3455868"/>
        <a:ext cx="1186256" cy="575232"/>
      </dsp:txXfrm>
    </dsp:sp>
    <dsp:sp modelId="{1B5BDAD4-5C4F-463B-B173-E9D5C68D3CA5}">
      <dsp:nvSpPr>
        <dsp:cNvPr id="0" name=""/>
        <dsp:cNvSpPr/>
      </dsp:nvSpPr>
      <dsp:spPr>
        <a:xfrm rot="17058361">
          <a:off x="1027093" y="3305822"/>
          <a:ext cx="885055" cy="17714"/>
        </a:xfrm>
        <a:custGeom>
          <a:avLst/>
          <a:gdLst/>
          <a:ahLst/>
          <a:cxnLst/>
          <a:rect l="0" t="0" r="0" b="0"/>
          <a:pathLst>
            <a:path>
              <a:moveTo>
                <a:pt x="0" y="8857"/>
              </a:moveTo>
              <a:lnTo>
                <a:pt x="885055" y="88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b="1" kern="1200" dirty="0"/>
        </a:p>
      </dsp:txBody>
      <dsp:txXfrm>
        <a:off x="1447494" y="3292553"/>
        <a:ext cx="44252" cy="44252"/>
      </dsp:txXfrm>
    </dsp:sp>
    <dsp:sp modelId="{6251B66D-D6FA-4CAF-8DC6-D7A1A02EB102}">
      <dsp:nvSpPr>
        <dsp:cNvPr id="0" name=""/>
        <dsp:cNvSpPr/>
      </dsp:nvSpPr>
      <dsp:spPr>
        <a:xfrm>
          <a:off x="1578969" y="2580362"/>
          <a:ext cx="1222048" cy="61102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/>
            <a:t>Корреспондентский счет  </a:t>
          </a:r>
          <a:r>
            <a:rPr lang="ru-RU" altLang="ru-RU" sz="1050" b="1" u="sng" kern="1200" dirty="0" smtClean="0">
              <a:solidFill>
                <a:srgbClr val="000000"/>
              </a:solidFill>
              <a:latin typeface="Calibri" panose="020F0502020204030204" pitchFamily="34" charset="0"/>
            </a:rPr>
            <a:t>АСМП</a:t>
          </a:r>
          <a:r>
            <a:rPr lang="ru-RU" sz="1050" b="1" kern="1200" dirty="0" smtClean="0"/>
            <a:t> (НПБ)</a:t>
          </a:r>
          <a:endParaRPr lang="en-US" sz="1050" b="1" kern="1200" dirty="0"/>
        </a:p>
      </dsp:txBody>
      <dsp:txXfrm>
        <a:off x="1596865" y="2598258"/>
        <a:ext cx="1186256" cy="575232"/>
      </dsp:txXfrm>
    </dsp:sp>
    <dsp:sp modelId="{9DCFCAF8-6A28-4632-81D2-16C6FBEAAE26}">
      <dsp:nvSpPr>
        <dsp:cNvPr id="0" name=""/>
        <dsp:cNvSpPr/>
      </dsp:nvSpPr>
      <dsp:spPr>
        <a:xfrm rot="21480248">
          <a:off x="2800933" y="2872107"/>
          <a:ext cx="281938" cy="17714"/>
        </a:xfrm>
        <a:custGeom>
          <a:avLst/>
          <a:gdLst/>
          <a:ahLst/>
          <a:cxnLst/>
          <a:rect l="0" t="0" r="0" b="0"/>
          <a:pathLst>
            <a:path>
              <a:moveTo>
                <a:pt x="0" y="8857"/>
              </a:moveTo>
              <a:lnTo>
                <a:pt x="281938" y="88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b="1" kern="1200" dirty="0"/>
        </a:p>
      </dsp:txBody>
      <dsp:txXfrm>
        <a:off x="2934854" y="2873916"/>
        <a:ext cx="14096" cy="14096"/>
      </dsp:txXfrm>
    </dsp:sp>
    <dsp:sp modelId="{EE548743-92C1-4B47-B195-D480038904CB}">
      <dsp:nvSpPr>
        <dsp:cNvPr id="0" name=""/>
        <dsp:cNvSpPr/>
      </dsp:nvSpPr>
      <dsp:spPr>
        <a:xfrm>
          <a:off x="3082786" y="2570543"/>
          <a:ext cx="1222048" cy="61102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050" b="1" kern="1200" dirty="0" smtClean="0"/>
            <a:t>266 </a:t>
          </a:r>
          <a:r>
            <a:rPr lang="ru-RU" sz="1050" b="1" kern="1200" dirty="0" smtClean="0"/>
            <a:t>счетов</a:t>
          </a:r>
          <a:endParaRPr lang="en-US" sz="1050" b="1" kern="1200" dirty="0"/>
        </a:p>
      </dsp:txBody>
      <dsp:txXfrm>
        <a:off x="3100682" y="2588439"/>
        <a:ext cx="1186256" cy="575232"/>
      </dsp:txXfrm>
    </dsp:sp>
    <dsp:sp modelId="{39776D92-B3EB-4253-B758-06F670DADD7F}">
      <dsp:nvSpPr>
        <dsp:cNvPr id="0" name=""/>
        <dsp:cNvSpPr/>
      </dsp:nvSpPr>
      <dsp:spPr>
        <a:xfrm rot="18227368">
          <a:off x="4007934" y="2311275"/>
          <a:ext cx="1337821" cy="17714"/>
        </a:xfrm>
        <a:custGeom>
          <a:avLst/>
          <a:gdLst/>
          <a:ahLst/>
          <a:cxnLst/>
          <a:rect l="0" t="0" r="0" b="0"/>
          <a:pathLst>
            <a:path>
              <a:moveTo>
                <a:pt x="0" y="8857"/>
              </a:moveTo>
              <a:lnTo>
                <a:pt x="1337821" y="88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b="1" kern="1200" dirty="0"/>
        </a:p>
      </dsp:txBody>
      <dsp:txXfrm>
        <a:off x="4643400" y="2286687"/>
        <a:ext cx="66891" cy="66891"/>
      </dsp:txXfrm>
    </dsp:sp>
    <dsp:sp modelId="{141EBDD9-531B-489A-95BE-1F6352413DAA}">
      <dsp:nvSpPr>
        <dsp:cNvPr id="0" name=""/>
        <dsp:cNvSpPr/>
      </dsp:nvSpPr>
      <dsp:spPr>
        <a:xfrm>
          <a:off x="5048855" y="1458697"/>
          <a:ext cx="1222048" cy="611024"/>
        </a:xfrm>
        <a:prstGeom prst="ellipse">
          <a:avLst/>
        </a:prstGeom>
        <a:solidFill>
          <a:schemeClr val="accent6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Местные бюджеты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100" b="1" kern="1200" dirty="0" smtClean="0"/>
            <a:t> 107</a:t>
          </a:r>
          <a:endParaRPr lang="en-US" sz="1100" b="1" kern="1200" dirty="0"/>
        </a:p>
      </dsp:txBody>
      <dsp:txXfrm>
        <a:off x="5227820" y="1548179"/>
        <a:ext cx="864118" cy="432060"/>
      </dsp:txXfrm>
    </dsp:sp>
    <dsp:sp modelId="{56582525-9DDD-4688-99F0-3E98C4B32AA4}">
      <dsp:nvSpPr>
        <dsp:cNvPr id="0" name=""/>
        <dsp:cNvSpPr/>
      </dsp:nvSpPr>
      <dsp:spPr>
        <a:xfrm rot="20396496">
          <a:off x="6195354" y="1328157"/>
          <a:ext cx="2491092" cy="17714"/>
        </a:xfrm>
        <a:custGeom>
          <a:avLst/>
          <a:gdLst/>
          <a:ahLst/>
          <a:cxnLst/>
          <a:rect l="0" t="0" r="0" b="0"/>
          <a:pathLst>
            <a:path>
              <a:moveTo>
                <a:pt x="0" y="8857"/>
              </a:moveTo>
              <a:lnTo>
                <a:pt x="2491092" y="88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 dirty="0"/>
        </a:p>
      </dsp:txBody>
      <dsp:txXfrm>
        <a:off x="7378623" y="1274737"/>
        <a:ext cx="124554" cy="124554"/>
      </dsp:txXfrm>
    </dsp:sp>
    <dsp:sp modelId="{C09885D0-F0DC-4857-9339-1D9BA8DCBE7E}">
      <dsp:nvSpPr>
        <dsp:cNvPr id="0" name=""/>
        <dsp:cNvSpPr/>
      </dsp:nvSpPr>
      <dsp:spPr>
        <a:xfrm>
          <a:off x="8610896" y="604307"/>
          <a:ext cx="1654813" cy="611024"/>
        </a:xfrm>
        <a:prstGeom prst="roundRect">
          <a:avLst>
            <a:gd name="adj" fmla="val 10000"/>
          </a:avLst>
        </a:prstGeom>
        <a:solidFill>
          <a:schemeClr val="accent6">
            <a:alpha val="53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/>
            <a:t>Базовый компонент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37</a:t>
          </a:r>
          <a:endParaRPr lang="en-US" sz="1050" b="1" kern="1200" dirty="0"/>
        </a:p>
      </dsp:txBody>
      <dsp:txXfrm>
        <a:off x="8628792" y="622203"/>
        <a:ext cx="1619021" cy="575232"/>
      </dsp:txXfrm>
    </dsp:sp>
    <dsp:sp modelId="{83331C7E-758B-4025-BD26-3DE651EABF6B}">
      <dsp:nvSpPr>
        <dsp:cNvPr id="0" name=""/>
        <dsp:cNvSpPr/>
      </dsp:nvSpPr>
      <dsp:spPr>
        <a:xfrm rot="21441763">
          <a:off x="6269654" y="1701062"/>
          <a:ext cx="2359746" cy="17714"/>
        </a:xfrm>
        <a:custGeom>
          <a:avLst/>
          <a:gdLst/>
          <a:ahLst/>
          <a:cxnLst/>
          <a:rect l="0" t="0" r="0" b="0"/>
          <a:pathLst>
            <a:path>
              <a:moveTo>
                <a:pt x="0" y="8857"/>
              </a:moveTo>
              <a:lnTo>
                <a:pt x="2359746" y="88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 dirty="0"/>
        </a:p>
      </dsp:txBody>
      <dsp:txXfrm>
        <a:off x="7390534" y="1650926"/>
        <a:ext cx="117987" cy="117987"/>
      </dsp:txXfrm>
    </dsp:sp>
    <dsp:sp modelId="{520D3D33-B8F6-4AB5-9568-9FF404D9C8B3}">
      <dsp:nvSpPr>
        <dsp:cNvPr id="0" name=""/>
        <dsp:cNvSpPr/>
      </dsp:nvSpPr>
      <dsp:spPr>
        <a:xfrm>
          <a:off x="8628151" y="1350118"/>
          <a:ext cx="1654813" cy="611024"/>
        </a:xfrm>
        <a:prstGeom prst="roundRect">
          <a:avLst>
            <a:gd name="adj" fmla="val 10000"/>
          </a:avLst>
        </a:prstGeom>
        <a:solidFill>
          <a:schemeClr val="accent6">
            <a:alpha val="53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chemeClr val="tx1"/>
              </a:solidFill>
            </a:rPr>
            <a:t>Проекты финансируемые из внешних источников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33 </a:t>
          </a:r>
          <a:endParaRPr lang="en-US" sz="1050" b="1" kern="1200" dirty="0"/>
        </a:p>
      </dsp:txBody>
      <dsp:txXfrm>
        <a:off x="8646047" y="1368014"/>
        <a:ext cx="1619021" cy="575232"/>
      </dsp:txXfrm>
    </dsp:sp>
    <dsp:sp modelId="{385A18F5-B439-45B9-9592-9B7708443186}">
      <dsp:nvSpPr>
        <dsp:cNvPr id="0" name=""/>
        <dsp:cNvSpPr/>
      </dsp:nvSpPr>
      <dsp:spPr>
        <a:xfrm rot="912977">
          <a:off x="6227769" y="2078281"/>
          <a:ext cx="2460759" cy="17714"/>
        </a:xfrm>
        <a:custGeom>
          <a:avLst/>
          <a:gdLst/>
          <a:ahLst/>
          <a:cxnLst/>
          <a:rect l="0" t="0" r="0" b="0"/>
          <a:pathLst>
            <a:path>
              <a:moveTo>
                <a:pt x="0" y="8857"/>
              </a:moveTo>
              <a:lnTo>
                <a:pt x="2460759" y="88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 dirty="0"/>
        </a:p>
      </dsp:txBody>
      <dsp:txXfrm>
        <a:off x="7396630" y="2025620"/>
        <a:ext cx="123037" cy="123037"/>
      </dsp:txXfrm>
    </dsp:sp>
    <dsp:sp modelId="{8B5FBFFF-6C09-4570-9E8B-D9D9B35A837A}">
      <dsp:nvSpPr>
        <dsp:cNvPr id="0" name=""/>
        <dsp:cNvSpPr/>
      </dsp:nvSpPr>
      <dsp:spPr>
        <a:xfrm>
          <a:off x="8645394" y="2104556"/>
          <a:ext cx="1654813" cy="611024"/>
        </a:xfrm>
        <a:prstGeom prst="roundRect">
          <a:avLst>
            <a:gd name="adj" fmla="val 10000"/>
          </a:avLst>
        </a:prstGeom>
        <a:solidFill>
          <a:schemeClr val="accent6">
            <a:alpha val="53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chemeClr val="tx1"/>
              </a:solidFill>
            </a:rPr>
            <a:t>Временно зачисленные средства </a:t>
          </a:r>
          <a:endParaRPr lang="en-US" sz="1050" b="1" kern="1200" dirty="0" smtClean="0">
            <a:solidFill>
              <a:schemeClr val="tx1"/>
            </a:solidFill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37</a:t>
          </a:r>
          <a:endParaRPr lang="en-US" sz="1050" b="1" kern="1200" dirty="0"/>
        </a:p>
      </dsp:txBody>
      <dsp:txXfrm>
        <a:off x="8663290" y="2122452"/>
        <a:ext cx="1619021" cy="575232"/>
      </dsp:txXfrm>
    </dsp:sp>
    <dsp:sp modelId="{37FF57FC-1A20-4B93-9ACD-C5129E904B1C}">
      <dsp:nvSpPr>
        <dsp:cNvPr id="0" name=""/>
        <dsp:cNvSpPr/>
      </dsp:nvSpPr>
      <dsp:spPr>
        <a:xfrm rot="3481873">
          <a:off x="3957576" y="3493268"/>
          <a:ext cx="1475994" cy="17714"/>
        </a:xfrm>
        <a:custGeom>
          <a:avLst/>
          <a:gdLst/>
          <a:ahLst/>
          <a:cxnLst/>
          <a:rect l="0" t="0" r="0" b="0"/>
          <a:pathLst>
            <a:path>
              <a:moveTo>
                <a:pt x="0" y="8857"/>
              </a:moveTo>
              <a:lnTo>
                <a:pt x="1475994" y="88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b="1" kern="1200" dirty="0"/>
        </a:p>
      </dsp:txBody>
      <dsp:txXfrm>
        <a:off x="4658673" y="3465225"/>
        <a:ext cx="73799" cy="73799"/>
      </dsp:txXfrm>
    </dsp:sp>
    <dsp:sp modelId="{5C71BF3F-1F13-4161-B2FB-C9FBBD9BD850}">
      <dsp:nvSpPr>
        <dsp:cNvPr id="0" name=""/>
        <dsp:cNvSpPr/>
      </dsp:nvSpPr>
      <dsp:spPr>
        <a:xfrm>
          <a:off x="5086311" y="3655150"/>
          <a:ext cx="1295982" cy="946091"/>
        </a:xfrm>
        <a:prstGeom prst="ellipse">
          <a:avLst/>
        </a:prstGeom>
        <a:solidFill>
          <a:schemeClr val="accent6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Государственный бюджет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100" b="1" kern="1200" dirty="0" smtClean="0"/>
            <a:t>77</a:t>
          </a:r>
          <a:endParaRPr lang="en-US" sz="1100" b="1" kern="1200" dirty="0"/>
        </a:p>
      </dsp:txBody>
      <dsp:txXfrm>
        <a:off x="5276103" y="3793702"/>
        <a:ext cx="916398" cy="668987"/>
      </dsp:txXfrm>
    </dsp:sp>
    <dsp:sp modelId="{1B8E9933-165C-4482-BBD6-102FD8806F18}">
      <dsp:nvSpPr>
        <dsp:cNvPr id="0" name=""/>
        <dsp:cNvSpPr/>
      </dsp:nvSpPr>
      <dsp:spPr>
        <a:xfrm rot="18252359">
          <a:off x="6167225" y="3713092"/>
          <a:ext cx="982430" cy="17714"/>
        </a:xfrm>
        <a:custGeom>
          <a:avLst/>
          <a:gdLst/>
          <a:ahLst/>
          <a:cxnLst/>
          <a:rect l="0" t="0" r="0" b="0"/>
          <a:pathLst>
            <a:path>
              <a:moveTo>
                <a:pt x="0" y="8857"/>
              </a:moveTo>
              <a:lnTo>
                <a:pt x="982430" y="88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b="1" kern="1200" dirty="0"/>
        </a:p>
      </dsp:txBody>
      <dsp:txXfrm>
        <a:off x="6633880" y="3697389"/>
        <a:ext cx="49121" cy="49121"/>
      </dsp:txXfrm>
    </dsp:sp>
    <dsp:sp modelId="{3AB7047C-96C6-4592-B92B-92B03DB17EF6}">
      <dsp:nvSpPr>
        <dsp:cNvPr id="0" name=""/>
        <dsp:cNvSpPr/>
      </dsp:nvSpPr>
      <dsp:spPr>
        <a:xfrm>
          <a:off x="6934587" y="3010192"/>
          <a:ext cx="1222048" cy="611024"/>
        </a:xfrm>
        <a:prstGeom prst="roundRect">
          <a:avLst>
            <a:gd name="adj" fmla="val 10000"/>
          </a:avLst>
        </a:prstGeom>
        <a:solidFill>
          <a:schemeClr val="accent6">
            <a:alpha val="53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/>
            <a:t>Базовый компонент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1</a:t>
          </a:r>
          <a:endParaRPr lang="en-US" sz="1050" b="1" kern="1200" dirty="0"/>
        </a:p>
      </dsp:txBody>
      <dsp:txXfrm>
        <a:off x="6952483" y="3028088"/>
        <a:ext cx="1186256" cy="575232"/>
      </dsp:txXfrm>
    </dsp:sp>
    <dsp:sp modelId="{A41E4772-120E-43B0-807F-B91E86C964CC}">
      <dsp:nvSpPr>
        <dsp:cNvPr id="0" name=""/>
        <dsp:cNvSpPr/>
      </dsp:nvSpPr>
      <dsp:spPr>
        <a:xfrm rot="48961">
          <a:off x="8156609" y="3310623"/>
          <a:ext cx="530288" cy="17714"/>
        </a:xfrm>
        <a:custGeom>
          <a:avLst/>
          <a:gdLst/>
          <a:ahLst/>
          <a:cxnLst/>
          <a:rect l="0" t="0" r="0" b="0"/>
          <a:pathLst>
            <a:path>
              <a:moveTo>
                <a:pt x="0" y="8857"/>
              </a:moveTo>
              <a:lnTo>
                <a:pt x="530288" y="88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b="1" kern="1200" dirty="0"/>
        </a:p>
      </dsp:txBody>
      <dsp:txXfrm>
        <a:off x="8408496" y="3306223"/>
        <a:ext cx="26514" cy="26514"/>
      </dsp:txXfrm>
    </dsp:sp>
    <dsp:sp modelId="{88C6B8D5-0078-4959-B940-00F5B24127A7}">
      <dsp:nvSpPr>
        <dsp:cNvPr id="0" name=""/>
        <dsp:cNvSpPr/>
      </dsp:nvSpPr>
      <dsp:spPr>
        <a:xfrm>
          <a:off x="8686870" y="3017744"/>
          <a:ext cx="1654813" cy="611024"/>
        </a:xfrm>
        <a:prstGeom prst="roundRect">
          <a:avLst>
            <a:gd name="adj" fmla="val 10000"/>
          </a:avLst>
        </a:prstGeom>
        <a:solidFill>
          <a:schemeClr val="accent6">
            <a:alpha val="53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/>
            <a:t>Базовый компонент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36</a:t>
          </a:r>
        </a:p>
      </dsp:txBody>
      <dsp:txXfrm>
        <a:off x="8704766" y="3035640"/>
        <a:ext cx="1619021" cy="575232"/>
      </dsp:txXfrm>
    </dsp:sp>
    <dsp:sp modelId="{05734FE7-E7BE-43E2-9DF5-4AB7E5BB2EAB}">
      <dsp:nvSpPr>
        <dsp:cNvPr id="0" name=""/>
        <dsp:cNvSpPr/>
      </dsp:nvSpPr>
      <dsp:spPr>
        <a:xfrm rot="87676">
          <a:off x="6381923" y="4148454"/>
          <a:ext cx="2283444" cy="17714"/>
        </a:xfrm>
        <a:custGeom>
          <a:avLst/>
          <a:gdLst/>
          <a:ahLst/>
          <a:cxnLst/>
          <a:rect l="0" t="0" r="0" b="0"/>
          <a:pathLst>
            <a:path>
              <a:moveTo>
                <a:pt x="0" y="8857"/>
              </a:moveTo>
              <a:lnTo>
                <a:pt x="2283444" y="88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 dirty="0"/>
        </a:p>
      </dsp:txBody>
      <dsp:txXfrm>
        <a:off x="7466559" y="4100225"/>
        <a:ext cx="114172" cy="114172"/>
      </dsp:txXfrm>
    </dsp:sp>
    <dsp:sp modelId="{169E7BBC-E11F-41FD-931A-47AAD2FD7F26}">
      <dsp:nvSpPr>
        <dsp:cNvPr id="0" name=""/>
        <dsp:cNvSpPr/>
      </dsp:nvSpPr>
      <dsp:spPr>
        <a:xfrm>
          <a:off x="8664996" y="3880914"/>
          <a:ext cx="1654813" cy="611024"/>
        </a:xfrm>
        <a:prstGeom prst="roundRect">
          <a:avLst>
            <a:gd name="adj" fmla="val 10000"/>
          </a:avLst>
        </a:prstGeom>
        <a:solidFill>
          <a:schemeClr val="accent6">
            <a:alpha val="53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chemeClr val="tx1"/>
              </a:solidFill>
            </a:rPr>
            <a:t>Проекты финансируемые из внешних источников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3</a:t>
          </a:r>
          <a:endParaRPr lang="en-US" sz="1050" b="1" kern="1200" dirty="0"/>
        </a:p>
      </dsp:txBody>
      <dsp:txXfrm>
        <a:off x="8682892" y="3898810"/>
        <a:ext cx="1619021" cy="575232"/>
      </dsp:txXfrm>
    </dsp:sp>
    <dsp:sp modelId="{096F27AA-8ADC-49EB-A9BA-7DEFA9882C51}">
      <dsp:nvSpPr>
        <dsp:cNvPr id="0" name=""/>
        <dsp:cNvSpPr/>
      </dsp:nvSpPr>
      <dsp:spPr>
        <a:xfrm rot="1148363">
          <a:off x="6314649" y="4520571"/>
          <a:ext cx="2447528" cy="17714"/>
        </a:xfrm>
        <a:custGeom>
          <a:avLst/>
          <a:gdLst/>
          <a:ahLst/>
          <a:cxnLst/>
          <a:rect l="0" t="0" r="0" b="0"/>
          <a:pathLst>
            <a:path>
              <a:moveTo>
                <a:pt x="0" y="8857"/>
              </a:moveTo>
              <a:lnTo>
                <a:pt x="2447528" y="88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 dirty="0"/>
        </a:p>
      </dsp:txBody>
      <dsp:txXfrm>
        <a:off x="7477225" y="4468240"/>
        <a:ext cx="122376" cy="122376"/>
      </dsp:txXfrm>
    </dsp:sp>
    <dsp:sp modelId="{C3B955F3-8EAE-4B84-9F0F-FE09CB60B45B}">
      <dsp:nvSpPr>
        <dsp:cNvPr id="0" name=""/>
        <dsp:cNvSpPr/>
      </dsp:nvSpPr>
      <dsp:spPr>
        <a:xfrm>
          <a:off x="8694533" y="4625148"/>
          <a:ext cx="1654813" cy="611024"/>
        </a:xfrm>
        <a:prstGeom prst="roundRect">
          <a:avLst>
            <a:gd name="adj" fmla="val 10000"/>
          </a:avLst>
        </a:prstGeom>
        <a:solidFill>
          <a:schemeClr val="accent6">
            <a:alpha val="53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chemeClr val="tx1"/>
              </a:solidFill>
            </a:rPr>
            <a:t>Временно зачисленные средства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37</a:t>
          </a:r>
          <a:endParaRPr lang="en-US" sz="1050" b="1" kern="1200" dirty="0"/>
        </a:p>
      </dsp:txBody>
      <dsp:txXfrm>
        <a:off x="8712429" y="4643044"/>
        <a:ext cx="1619021" cy="575232"/>
      </dsp:txXfrm>
    </dsp:sp>
    <dsp:sp modelId="{350BFC51-B899-4122-A1F2-432219280958}">
      <dsp:nvSpPr>
        <dsp:cNvPr id="0" name=""/>
        <dsp:cNvSpPr/>
      </dsp:nvSpPr>
      <dsp:spPr>
        <a:xfrm rot="72865">
          <a:off x="4304765" y="2873792"/>
          <a:ext cx="622223" cy="17714"/>
        </a:xfrm>
        <a:custGeom>
          <a:avLst/>
          <a:gdLst/>
          <a:ahLst/>
          <a:cxnLst/>
          <a:rect l="0" t="0" r="0" b="0"/>
          <a:pathLst>
            <a:path>
              <a:moveTo>
                <a:pt x="0" y="8857"/>
              </a:moveTo>
              <a:lnTo>
                <a:pt x="622223" y="88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b="1" kern="1200" dirty="0"/>
        </a:p>
      </dsp:txBody>
      <dsp:txXfrm>
        <a:off x="4600321" y="2867093"/>
        <a:ext cx="31111" cy="31111"/>
      </dsp:txXfrm>
    </dsp:sp>
    <dsp:sp modelId="{57768ED5-AC83-4643-AE32-BA84313F894E}">
      <dsp:nvSpPr>
        <dsp:cNvPr id="0" name=""/>
        <dsp:cNvSpPr/>
      </dsp:nvSpPr>
      <dsp:spPr>
        <a:xfrm>
          <a:off x="4926919" y="2333589"/>
          <a:ext cx="1581221" cy="1111306"/>
        </a:xfrm>
        <a:prstGeom prst="ellipse">
          <a:avLst/>
        </a:prstGeom>
        <a:solidFill>
          <a:schemeClr val="accent6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Бюджет Гос. Соц. Страхования/Фонды Обязательного Мед. Страхования 42</a:t>
          </a:r>
        </a:p>
      </dsp:txBody>
      <dsp:txXfrm>
        <a:off x="5158483" y="2496336"/>
        <a:ext cx="1118093" cy="785812"/>
      </dsp:txXfrm>
    </dsp:sp>
    <dsp:sp modelId="{F4D4EF60-A279-4806-BC83-7DB2300ED4C9}">
      <dsp:nvSpPr>
        <dsp:cNvPr id="0" name=""/>
        <dsp:cNvSpPr/>
      </dsp:nvSpPr>
      <dsp:spPr>
        <a:xfrm rot="4157953">
          <a:off x="3400146" y="4176193"/>
          <a:ext cx="2798675" cy="17714"/>
        </a:xfrm>
        <a:custGeom>
          <a:avLst/>
          <a:gdLst/>
          <a:ahLst/>
          <a:cxnLst/>
          <a:rect l="0" t="0" r="0" b="0"/>
          <a:pathLst>
            <a:path>
              <a:moveTo>
                <a:pt x="0" y="8857"/>
              </a:moveTo>
              <a:lnTo>
                <a:pt x="2798675" y="88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 dirty="0"/>
        </a:p>
      </dsp:txBody>
      <dsp:txXfrm>
        <a:off x="4729517" y="4115084"/>
        <a:ext cx="139933" cy="139933"/>
      </dsp:txXfrm>
    </dsp:sp>
    <dsp:sp modelId="{63F3D6AB-A82C-4510-89AC-342C0ABBBD49}">
      <dsp:nvSpPr>
        <dsp:cNvPr id="0" name=""/>
        <dsp:cNvSpPr/>
      </dsp:nvSpPr>
      <dsp:spPr>
        <a:xfrm>
          <a:off x="5294133" y="5188534"/>
          <a:ext cx="1222048" cy="611024"/>
        </a:xfrm>
        <a:prstGeom prst="roundRect">
          <a:avLst>
            <a:gd name="adj" fmla="val 10000"/>
          </a:avLst>
        </a:prstGeom>
        <a:solidFill>
          <a:schemeClr val="accent6">
            <a:alpha val="53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/>
            <a:t>Технические счета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3</a:t>
          </a:r>
          <a:endParaRPr lang="en-US" sz="1050" b="1" kern="1200" dirty="0"/>
        </a:p>
      </dsp:txBody>
      <dsp:txXfrm>
        <a:off x="5312029" y="5206430"/>
        <a:ext cx="1186256" cy="575232"/>
      </dsp:txXfrm>
    </dsp:sp>
    <dsp:sp modelId="{F8DE1503-147D-4446-ACD9-82799EB5380E}">
      <dsp:nvSpPr>
        <dsp:cNvPr id="0" name=""/>
        <dsp:cNvSpPr/>
      </dsp:nvSpPr>
      <dsp:spPr>
        <a:xfrm rot="17735999">
          <a:off x="3666785" y="1853992"/>
          <a:ext cx="2246993" cy="17714"/>
        </a:xfrm>
        <a:custGeom>
          <a:avLst/>
          <a:gdLst/>
          <a:ahLst/>
          <a:cxnLst/>
          <a:rect l="0" t="0" r="0" b="0"/>
          <a:pathLst>
            <a:path>
              <a:moveTo>
                <a:pt x="0" y="8857"/>
              </a:moveTo>
              <a:lnTo>
                <a:pt x="2246993" y="88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 dirty="0"/>
        </a:p>
      </dsp:txBody>
      <dsp:txXfrm>
        <a:off x="4734107" y="1806674"/>
        <a:ext cx="112349" cy="112349"/>
      </dsp:txXfrm>
    </dsp:sp>
    <dsp:sp modelId="{49D566D9-E624-46D2-9997-87869195DF0E}">
      <dsp:nvSpPr>
        <dsp:cNvPr id="0" name=""/>
        <dsp:cNvSpPr/>
      </dsp:nvSpPr>
      <dsp:spPr>
        <a:xfrm>
          <a:off x="5275729" y="544131"/>
          <a:ext cx="1222048" cy="611024"/>
        </a:xfrm>
        <a:prstGeom prst="roundRect">
          <a:avLst>
            <a:gd name="adj" fmla="val 10000"/>
          </a:avLst>
        </a:prstGeom>
        <a:solidFill>
          <a:schemeClr val="accent6">
            <a:alpha val="53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smtClean="0">
              <a:solidFill>
                <a:schemeClr val="tx1"/>
              </a:solidFill>
            </a:rPr>
            <a:t>C</a:t>
          </a:r>
          <a:r>
            <a:rPr lang="ru-RU" sz="1050" b="1" kern="1200" smtClean="0">
              <a:solidFill>
                <a:schemeClr val="tx1"/>
              </a:solidFill>
            </a:rPr>
            <a:t>амоуправляемые</a:t>
          </a:r>
          <a:r>
            <a:rPr lang="ru-RU" sz="1050" b="1" kern="1200" dirty="0" smtClean="0">
              <a:solidFill>
                <a:schemeClr val="tx1"/>
              </a:solidFill>
            </a:rPr>
            <a:t> государственные учреждения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3</a:t>
          </a:r>
          <a:r>
            <a:rPr lang="ro-RO" sz="1050" b="1" kern="1200" dirty="0" smtClean="0"/>
            <a:t>8</a:t>
          </a:r>
          <a:endParaRPr lang="en-US" sz="1050" b="1" kern="1200" dirty="0"/>
        </a:p>
      </dsp:txBody>
      <dsp:txXfrm>
        <a:off x="5293625" y="562027"/>
        <a:ext cx="1186256" cy="575232"/>
      </dsp:txXfrm>
    </dsp:sp>
    <dsp:sp modelId="{CB3FFB6C-E5F5-4FEB-B9E5-D9A1C97E1724}">
      <dsp:nvSpPr>
        <dsp:cNvPr id="0" name=""/>
        <dsp:cNvSpPr/>
      </dsp:nvSpPr>
      <dsp:spPr>
        <a:xfrm rot="4747488">
          <a:off x="988419" y="4184719"/>
          <a:ext cx="916648" cy="17714"/>
        </a:xfrm>
        <a:custGeom>
          <a:avLst/>
          <a:gdLst/>
          <a:ahLst/>
          <a:cxnLst/>
          <a:rect l="0" t="0" r="0" b="0"/>
          <a:pathLst>
            <a:path>
              <a:moveTo>
                <a:pt x="0" y="8857"/>
              </a:moveTo>
              <a:lnTo>
                <a:pt x="916648" y="88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b="1" kern="1200" dirty="0"/>
        </a:p>
      </dsp:txBody>
      <dsp:txXfrm>
        <a:off x="1423827" y="4170660"/>
        <a:ext cx="45832" cy="45832"/>
      </dsp:txXfrm>
    </dsp:sp>
    <dsp:sp modelId="{A3DFCC4A-596E-4B06-83B4-DB717BB8DBAF}">
      <dsp:nvSpPr>
        <dsp:cNvPr id="0" name=""/>
        <dsp:cNvSpPr/>
      </dsp:nvSpPr>
      <dsp:spPr>
        <a:xfrm>
          <a:off x="1533216" y="4338157"/>
          <a:ext cx="1222048" cy="61102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/>
            <a:t>Валютный счет(НПБ)</a:t>
          </a:r>
          <a:endParaRPr lang="en-US" sz="1050" b="1" kern="1200" dirty="0"/>
        </a:p>
      </dsp:txBody>
      <dsp:txXfrm>
        <a:off x="1551112" y="4356053"/>
        <a:ext cx="1186256" cy="575232"/>
      </dsp:txXfrm>
    </dsp:sp>
    <dsp:sp modelId="{DD3FCE3F-E3F6-4B01-B6AC-264CA12D48BD}">
      <dsp:nvSpPr>
        <dsp:cNvPr id="0" name=""/>
        <dsp:cNvSpPr/>
      </dsp:nvSpPr>
      <dsp:spPr>
        <a:xfrm rot="17775012">
          <a:off x="2562801" y="4325304"/>
          <a:ext cx="690195" cy="17714"/>
        </a:xfrm>
        <a:custGeom>
          <a:avLst/>
          <a:gdLst/>
          <a:ahLst/>
          <a:cxnLst/>
          <a:rect l="0" t="0" r="0" b="0"/>
          <a:pathLst>
            <a:path>
              <a:moveTo>
                <a:pt x="0" y="8857"/>
              </a:moveTo>
              <a:lnTo>
                <a:pt x="690195" y="88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b="1" kern="1200" dirty="0"/>
        </a:p>
      </dsp:txBody>
      <dsp:txXfrm>
        <a:off x="2890644" y="4316906"/>
        <a:ext cx="34509" cy="34509"/>
      </dsp:txXfrm>
    </dsp:sp>
    <dsp:sp modelId="{3990CCA4-E77E-4CEB-9A0B-3AF11FEA2834}">
      <dsp:nvSpPr>
        <dsp:cNvPr id="0" name=""/>
        <dsp:cNvSpPr/>
      </dsp:nvSpPr>
      <dsp:spPr>
        <a:xfrm>
          <a:off x="3060533" y="3719141"/>
          <a:ext cx="1222048" cy="61102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050" b="1" kern="1200" dirty="0" smtClean="0"/>
            <a:t>2 </a:t>
          </a:r>
          <a:r>
            <a:rPr lang="ru-RU" sz="1050" b="1" kern="1200" dirty="0" smtClean="0"/>
            <a:t>счета</a:t>
          </a:r>
          <a:r>
            <a:rPr lang="ro-RO" sz="1050" b="1" kern="1200" dirty="0" smtClean="0"/>
            <a:t> </a:t>
          </a:r>
          <a:r>
            <a:rPr lang="en-US" sz="1050" b="1" kern="1200" dirty="0" smtClean="0"/>
            <a:t>- </a:t>
          </a:r>
          <a:r>
            <a:rPr lang="ru-RU" sz="1050" b="1" kern="1200" dirty="0" smtClean="0"/>
            <a:t>евро</a:t>
          </a:r>
          <a:endParaRPr lang="en-US" sz="1050" b="1" kern="1200" dirty="0"/>
        </a:p>
      </dsp:txBody>
      <dsp:txXfrm>
        <a:off x="3078429" y="3737037"/>
        <a:ext cx="1186256" cy="575232"/>
      </dsp:txXfrm>
    </dsp:sp>
    <dsp:sp modelId="{0D1237EA-2302-4C45-BD42-953EB1481A4B}">
      <dsp:nvSpPr>
        <dsp:cNvPr id="0" name=""/>
        <dsp:cNvSpPr/>
      </dsp:nvSpPr>
      <dsp:spPr>
        <a:xfrm rot="1251542">
          <a:off x="2744558" y="4692982"/>
          <a:ext cx="326730" cy="17714"/>
        </a:xfrm>
        <a:custGeom>
          <a:avLst/>
          <a:gdLst/>
          <a:ahLst/>
          <a:cxnLst/>
          <a:rect l="0" t="0" r="0" b="0"/>
          <a:pathLst>
            <a:path>
              <a:moveTo>
                <a:pt x="0" y="8857"/>
              </a:moveTo>
              <a:lnTo>
                <a:pt x="326730" y="88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b="1" kern="1200" dirty="0"/>
        </a:p>
      </dsp:txBody>
      <dsp:txXfrm>
        <a:off x="2899755" y="4693671"/>
        <a:ext cx="16336" cy="16336"/>
      </dsp:txXfrm>
    </dsp:sp>
    <dsp:sp modelId="{8F3A420C-EFA8-42AC-862F-544EC8902ABE}">
      <dsp:nvSpPr>
        <dsp:cNvPr id="0" name=""/>
        <dsp:cNvSpPr/>
      </dsp:nvSpPr>
      <dsp:spPr>
        <a:xfrm>
          <a:off x="3060581" y="4454496"/>
          <a:ext cx="1222048" cy="61102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050" b="1" kern="1200" dirty="0" smtClean="0"/>
            <a:t>4</a:t>
          </a:r>
          <a:r>
            <a:rPr lang="en-US" sz="1050" b="1" kern="1200" dirty="0" smtClean="0"/>
            <a:t> </a:t>
          </a:r>
          <a:r>
            <a:rPr lang="ru-RU" sz="1050" b="1" kern="1200" dirty="0" smtClean="0"/>
            <a:t>счета</a:t>
          </a:r>
          <a:r>
            <a:rPr lang="en-US" sz="1050" b="1" kern="1200" dirty="0" smtClean="0"/>
            <a:t> - </a:t>
          </a:r>
          <a:r>
            <a:rPr lang="ru-RU" sz="1050" b="1" kern="1200" dirty="0" smtClean="0"/>
            <a:t>доллары</a:t>
          </a:r>
          <a:endParaRPr lang="en-US" sz="1050" b="1" kern="1200" dirty="0"/>
        </a:p>
      </dsp:txBody>
      <dsp:txXfrm>
        <a:off x="3078477" y="4472392"/>
        <a:ext cx="1186256" cy="575232"/>
      </dsp:txXfrm>
    </dsp:sp>
    <dsp:sp modelId="{3EE68718-DA0E-4F3C-8F24-70E79E59E03D}">
      <dsp:nvSpPr>
        <dsp:cNvPr id="0" name=""/>
        <dsp:cNvSpPr/>
      </dsp:nvSpPr>
      <dsp:spPr>
        <a:xfrm rot="4189806">
          <a:off x="2470839" y="5042298"/>
          <a:ext cx="868216" cy="17714"/>
        </a:xfrm>
        <a:custGeom>
          <a:avLst/>
          <a:gdLst/>
          <a:ahLst/>
          <a:cxnLst/>
          <a:rect l="0" t="0" r="0" b="0"/>
          <a:pathLst>
            <a:path>
              <a:moveTo>
                <a:pt x="0" y="8857"/>
              </a:moveTo>
              <a:lnTo>
                <a:pt x="868216" y="88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b="1" kern="1200" dirty="0"/>
        </a:p>
      </dsp:txBody>
      <dsp:txXfrm>
        <a:off x="2883242" y="5029450"/>
        <a:ext cx="43410" cy="43410"/>
      </dsp:txXfrm>
    </dsp:sp>
    <dsp:sp modelId="{D401076F-23F7-4FB1-A348-A09CA47A129D}">
      <dsp:nvSpPr>
        <dsp:cNvPr id="0" name=""/>
        <dsp:cNvSpPr/>
      </dsp:nvSpPr>
      <dsp:spPr>
        <a:xfrm>
          <a:off x="3054630" y="5153130"/>
          <a:ext cx="1571701" cy="61102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050" b="1" kern="1200" dirty="0" smtClean="0"/>
            <a:t>144 </a:t>
          </a:r>
          <a:r>
            <a:rPr lang="ru-RU" sz="1050" b="1" kern="1200" dirty="0" smtClean="0"/>
            <a:t>счета для </a:t>
          </a:r>
          <a:r>
            <a:rPr lang="ru-RU" sz="1050" b="1" kern="1200" dirty="0" smtClean="0">
              <a:solidFill>
                <a:schemeClr val="tx1"/>
              </a:solidFill>
            </a:rPr>
            <a:t>Проектов финансируемых из внешних источников</a:t>
          </a:r>
          <a:endParaRPr lang="en-US" sz="1050" b="1" kern="1200" dirty="0"/>
        </a:p>
      </dsp:txBody>
      <dsp:txXfrm>
        <a:off x="3072526" y="5171026"/>
        <a:ext cx="1535909" cy="5752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FCE724-7313-4B2C-999E-BDBDCE51E3F6}">
      <dsp:nvSpPr>
        <dsp:cNvPr id="0" name=""/>
        <dsp:cNvSpPr/>
      </dsp:nvSpPr>
      <dsp:spPr>
        <a:xfrm>
          <a:off x="3516362" y="1821817"/>
          <a:ext cx="1299945" cy="129994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1">
              <a:shade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cap="all" dirty="0" smtClean="0"/>
            <a:t>ЕКС</a:t>
          </a:r>
          <a:endParaRPr lang="en-US" sz="2800" b="1" kern="1200" dirty="0"/>
        </a:p>
      </dsp:txBody>
      <dsp:txXfrm>
        <a:off x="3706735" y="2012190"/>
        <a:ext cx="919199" cy="919199"/>
      </dsp:txXfrm>
    </dsp:sp>
    <dsp:sp modelId="{886AE22D-E7F3-42A3-82DE-AA0689194BF2}">
      <dsp:nvSpPr>
        <dsp:cNvPr id="0" name=""/>
        <dsp:cNvSpPr/>
      </dsp:nvSpPr>
      <dsp:spPr>
        <a:xfrm rot="16200000">
          <a:off x="4028961" y="1349406"/>
          <a:ext cx="274748" cy="4419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4070173" y="1479014"/>
        <a:ext cx="192324" cy="265189"/>
      </dsp:txXfrm>
    </dsp:sp>
    <dsp:sp modelId="{8F70CFFC-378E-46A6-88CB-A495825F5249}">
      <dsp:nvSpPr>
        <dsp:cNvPr id="0" name=""/>
        <dsp:cNvSpPr/>
      </dsp:nvSpPr>
      <dsp:spPr>
        <a:xfrm>
          <a:off x="3516362" y="3479"/>
          <a:ext cx="1299945" cy="129994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/>
        </a:p>
      </dsp:txBody>
      <dsp:txXfrm>
        <a:off x="3706735" y="193852"/>
        <a:ext cx="919199" cy="919199"/>
      </dsp:txXfrm>
    </dsp:sp>
    <dsp:sp modelId="{4A1E60E5-ADD3-467A-8BF4-BAF92D82FAE8}">
      <dsp:nvSpPr>
        <dsp:cNvPr id="0" name=""/>
        <dsp:cNvSpPr/>
      </dsp:nvSpPr>
      <dsp:spPr>
        <a:xfrm rot="19800000">
          <a:off x="4809590" y="1800103"/>
          <a:ext cx="274748" cy="4419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4815111" y="1909105"/>
        <a:ext cx="192324" cy="265189"/>
      </dsp:txXfrm>
    </dsp:sp>
    <dsp:sp modelId="{54058D8E-8D8D-4CAE-A6F2-26CA21793142}">
      <dsp:nvSpPr>
        <dsp:cNvPr id="0" name=""/>
        <dsp:cNvSpPr/>
      </dsp:nvSpPr>
      <dsp:spPr>
        <a:xfrm>
          <a:off x="5091089" y="912648"/>
          <a:ext cx="1299945" cy="129994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5281462" y="1103021"/>
        <a:ext cx="919199" cy="919199"/>
      </dsp:txXfrm>
    </dsp:sp>
    <dsp:sp modelId="{574C5D30-DC9C-4336-A889-804C395D808B}">
      <dsp:nvSpPr>
        <dsp:cNvPr id="0" name=""/>
        <dsp:cNvSpPr/>
      </dsp:nvSpPr>
      <dsp:spPr>
        <a:xfrm rot="1800000">
          <a:off x="4809590" y="2701496"/>
          <a:ext cx="274748" cy="4419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4815111" y="2769286"/>
        <a:ext cx="192324" cy="265189"/>
      </dsp:txXfrm>
    </dsp:sp>
    <dsp:sp modelId="{DDEA6D1F-5E11-4871-A5DD-7F32CE432DF2}">
      <dsp:nvSpPr>
        <dsp:cNvPr id="0" name=""/>
        <dsp:cNvSpPr/>
      </dsp:nvSpPr>
      <dsp:spPr>
        <a:xfrm>
          <a:off x="5091089" y="2730986"/>
          <a:ext cx="1299945" cy="129994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/>
        </a:p>
      </dsp:txBody>
      <dsp:txXfrm>
        <a:off x="5281462" y="2921359"/>
        <a:ext cx="919199" cy="919199"/>
      </dsp:txXfrm>
    </dsp:sp>
    <dsp:sp modelId="{4DC8CA4F-2295-4EFF-8BF7-00951E1DBB4D}">
      <dsp:nvSpPr>
        <dsp:cNvPr id="0" name=""/>
        <dsp:cNvSpPr/>
      </dsp:nvSpPr>
      <dsp:spPr>
        <a:xfrm rot="5417101">
          <a:off x="4023540" y="3153880"/>
          <a:ext cx="276604" cy="4419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 rot="10800000">
        <a:off x="4065237" y="3200786"/>
        <a:ext cx="193623" cy="265189"/>
      </dsp:txXfrm>
    </dsp:sp>
    <dsp:sp modelId="{70F3DCA3-9650-4ECA-AB3E-D3A0048364B0}">
      <dsp:nvSpPr>
        <dsp:cNvPr id="0" name=""/>
        <dsp:cNvSpPr/>
      </dsp:nvSpPr>
      <dsp:spPr>
        <a:xfrm>
          <a:off x="3507299" y="3643635"/>
          <a:ext cx="1299945" cy="129994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3697672" y="3834008"/>
        <a:ext cx="919199" cy="919199"/>
      </dsp:txXfrm>
    </dsp:sp>
    <dsp:sp modelId="{25B3133E-E3CE-47A9-9D71-4BF7811F1251}">
      <dsp:nvSpPr>
        <dsp:cNvPr id="0" name=""/>
        <dsp:cNvSpPr/>
      </dsp:nvSpPr>
      <dsp:spPr>
        <a:xfrm rot="9000000">
          <a:off x="3248332" y="2701496"/>
          <a:ext cx="274748" cy="4419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 rot="10800000">
        <a:off x="3325235" y="2769286"/>
        <a:ext cx="192324" cy="265189"/>
      </dsp:txXfrm>
    </dsp:sp>
    <dsp:sp modelId="{382A1A44-1544-4896-BEC3-59EE37008EE7}">
      <dsp:nvSpPr>
        <dsp:cNvPr id="0" name=""/>
        <dsp:cNvSpPr/>
      </dsp:nvSpPr>
      <dsp:spPr>
        <a:xfrm>
          <a:off x="1941635" y="2730986"/>
          <a:ext cx="1299945" cy="1299945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2132008" y="2921359"/>
        <a:ext cx="919199" cy="919199"/>
      </dsp:txXfrm>
    </dsp:sp>
    <dsp:sp modelId="{AEE44E70-7681-4F4E-A26B-EF3DFF34B929}">
      <dsp:nvSpPr>
        <dsp:cNvPr id="0" name=""/>
        <dsp:cNvSpPr/>
      </dsp:nvSpPr>
      <dsp:spPr>
        <a:xfrm rot="12600000">
          <a:off x="3248332" y="1800103"/>
          <a:ext cx="274748" cy="4419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 rot="10800000">
        <a:off x="3325235" y="1909105"/>
        <a:ext cx="192324" cy="265189"/>
      </dsp:txXfrm>
    </dsp:sp>
    <dsp:sp modelId="{4BEAB1FE-6231-41FF-9486-8BF861892354}">
      <dsp:nvSpPr>
        <dsp:cNvPr id="0" name=""/>
        <dsp:cNvSpPr/>
      </dsp:nvSpPr>
      <dsp:spPr>
        <a:xfrm>
          <a:off x="1941635" y="912648"/>
          <a:ext cx="1299945" cy="1299945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0" u="none" strike="noStrike" kern="1200" dirty="0">
            <a:effectLst/>
            <a:latin typeface="Calibri" panose="020F0502020204030204" pitchFamily="34" charset="0"/>
          </a:endParaRPr>
        </a:p>
      </dsp:txBody>
      <dsp:txXfrm>
        <a:off x="2132008" y="1103021"/>
        <a:ext cx="919199" cy="919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24DB9B0-EC76-4A91-8F67-7502AF6F91E9}" type="datetimeFigureOut">
              <a:rPr lang="en-US"/>
              <a:pPr>
                <a:defRPr/>
              </a:pPr>
              <a:t>9/27/2017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0D7EF9C-8C3C-4C11-91A2-C4D3E0F5AD1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148623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B31FAC9-ACCE-4AE7-A239-AA1D04087D4A}" type="datetimeFigureOut">
              <a:rPr lang="en-US"/>
              <a:pPr>
                <a:defRPr/>
              </a:pPr>
              <a:t>9/27/2017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FF37E75-0B21-47C8-84C3-B3C9C8652A0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604866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022934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1660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15409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760828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175518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432245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490394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757280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377982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785928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50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197964" y="763870"/>
            <a:ext cx="11736371" cy="54849"/>
          </a:xfrm>
          <a:prstGeom prst="roundRect">
            <a:avLst/>
          </a:prstGeom>
          <a:gradFill flip="none" rotWithShape="1">
            <a:gsLst>
              <a:gs pos="10000">
                <a:schemeClr val="accent4">
                  <a:lumMod val="74000"/>
                  <a:alpha val="64000"/>
                </a:schemeClr>
              </a:gs>
              <a:gs pos="60000">
                <a:schemeClr val="accent4">
                  <a:alpha val="42000"/>
                  <a:lumMod val="66000"/>
                  <a:lumOff val="34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41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effectLst/>
        </p:spPr>
        <p:txBody>
          <a:bodyPr anchor="b"/>
          <a:lstStyle>
            <a:lvl1pPr algn="ctr">
              <a:defRPr sz="6000">
                <a:effectLst/>
              </a:defRPr>
            </a:lvl1pPr>
          </a:lstStyle>
          <a:p>
            <a:r>
              <a:rPr lang="en-US" smtClean="0">
                <a:effectLst/>
              </a:rPr>
              <a:t>Click to edit Master title style</a:t>
            </a:r>
            <a:endParaRPr lang="en-US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effectLst/>
        </p:spPr>
        <p:txBody>
          <a:bodyPr/>
          <a:lstStyle>
            <a:lvl1pPr marL="0" indent="0" algn="ctr">
              <a:buNone/>
              <a:defRPr sz="2400">
                <a:effectLst/>
              </a:defRPr>
            </a:lvl1pPr>
            <a:lvl2pPr marL="457200" indent="0" algn="ctr">
              <a:buNone/>
              <a:defRPr sz="2000">
                <a:effectLst/>
              </a:defRPr>
            </a:lvl2pPr>
            <a:lvl3pPr marL="914400" indent="0" algn="ctr">
              <a:buNone/>
              <a:defRPr sz="1800">
                <a:effectLst/>
              </a:defRPr>
            </a:lvl3pPr>
            <a:lvl4pPr marL="1371600" indent="0" algn="ctr">
              <a:buNone/>
              <a:defRPr sz="1600">
                <a:effectLst/>
              </a:defRPr>
            </a:lvl4pPr>
            <a:lvl5pPr marL="1828800" indent="0" algn="ctr">
              <a:buNone/>
              <a:defRPr sz="1600">
                <a:effectLst/>
              </a:defRPr>
            </a:lvl5pPr>
            <a:lvl6pPr marL="2286000" indent="0" algn="ctr">
              <a:buNone/>
              <a:defRPr sz="1600">
                <a:effectLst/>
              </a:defRPr>
            </a:lvl6pPr>
            <a:lvl7pPr marL="2743200" indent="0" algn="ctr">
              <a:buNone/>
              <a:defRPr sz="1600">
                <a:effectLst/>
              </a:defRPr>
            </a:lvl7pPr>
            <a:lvl8pPr marL="3200400" indent="0" algn="ctr">
              <a:buNone/>
              <a:defRPr sz="1600">
                <a:effectLst/>
              </a:defRPr>
            </a:lvl8pPr>
            <a:lvl9pPr marL="3657600" indent="0" algn="ctr">
              <a:buNone/>
              <a:defRPr sz="1600">
                <a:effectLst/>
              </a:defRPr>
            </a:lvl9pPr>
          </a:lstStyle>
          <a:p>
            <a:r>
              <a:rPr lang="en-US" smtClean="0">
                <a:effectLst/>
              </a:rPr>
              <a:t>Click to edit Master subtitle style</a:t>
            </a:r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6082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:p15="http://schemas.microsoft.com/office/powerpoint/2012/main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25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6302375"/>
            <a:ext cx="123983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Box 28"/>
          <p:cNvSpPr txBox="1">
            <a:spLocks noChangeArrowheads="1"/>
          </p:cNvSpPr>
          <p:nvPr userDrawn="1"/>
        </p:nvSpPr>
        <p:spPr bwMode="auto">
          <a:xfrm>
            <a:off x="10047288" y="6299200"/>
            <a:ext cx="20050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ru-RU" sz="1200" b="1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Министерство</a:t>
            </a:r>
            <a:r>
              <a:rPr lang="en-US" altLang="ru-RU" sz="12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ru-RU" sz="1200" b="1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финансов</a:t>
            </a:r>
            <a:r>
              <a:rPr lang="en-US" altLang="ru-RU" sz="12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algn="ctr" eaLnBrk="1" hangingPunct="1">
              <a:buSzPct val="100000"/>
              <a:defRPr/>
            </a:pPr>
            <a:r>
              <a:rPr lang="en-US" altLang="ru-RU" sz="1200" b="1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Республики</a:t>
            </a:r>
            <a:r>
              <a:rPr lang="en-US" altLang="ru-RU" sz="12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ru-RU" sz="1200" b="1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Молдова</a:t>
            </a:r>
            <a:endParaRPr lang="en-US" altLang="ru-RU" sz="1200" b="1" i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028" name="Picture 2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0" y="6299200"/>
            <a:ext cx="93503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6302375"/>
            <a:ext cx="12414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3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913" y="6302375"/>
            <a:ext cx="12414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3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8" y="6302375"/>
            <a:ext cx="1239837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3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75" y="6302375"/>
            <a:ext cx="12414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3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302375"/>
            <a:ext cx="12414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3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25" y="6302375"/>
            <a:ext cx="12414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6573838"/>
            <a:ext cx="51435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6573838"/>
            <a:ext cx="51435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6573838"/>
            <a:ext cx="51435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573838"/>
            <a:ext cx="51435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6573838"/>
            <a:ext cx="51435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6573838"/>
            <a:ext cx="51435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6573838"/>
            <a:ext cx="51435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573838"/>
            <a:ext cx="51435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6573838"/>
            <a:ext cx="51435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6573838"/>
            <a:ext cx="51435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6573838"/>
            <a:ext cx="51435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573838"/>
            <a:ext cx="51435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6573838"/>
            <a:ext cx="51435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573838"/>
            <a:ext cx="51435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2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573838"/>
            <a:ext cx="51435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6573838"/>
            <a:ext cx="51435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2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6573838"/>
            <a:ext cx="51435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2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0" y="6573838"/>
            <a:ext cx="51435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6573838"/>
            <a:ext cx="51435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2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850" y="6573838"/>
            <a:ext cx="51435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0" name="TextBox 28"/>
          <p:cNvSpPr txBox="1">
            <a:spLocks noChangeArrowheads="1"/>
          </p:cNvSpPr>
          <p:nvPr userDrawn="1"/>
        </p:nvSpPr>
        <p:spPr bwMode="auto">
          <a:xfrm>
            <a:off x="10821988" y="6519863"/>
            <a:ext cx="13700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ru-RU" sz="800" b="1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Министерство</a:t>
            </a:r>
            <a:r>
              <a:rPr lang="en-US" altLang="ru-RU" sz="8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8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Ф</a:t>
            </a:r>
            <a:r>
              <a:rPr lang="en-US" altLang="ru-RU" sz="800" b="1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инансов</a:t>
            </a:r>
            <a:r>
              <a:rPr lang="en-US" altLang="ru-RU" sz="8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algn="ctr" eaLnBrk="1" hangingPunct="1">
              <a:buSzPct val="100000"/>
              <a:defRPr/>
            </a:pPr>
            <a:r>
              <a:rPr lang="en-US" altLang="ru-RU" sz="800" b="1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Республики</a:t>
            </a:r>
            <a:r>
              <a:rPr lang="en-US" altLang="ru-RU" sz="8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ru-RU" sz="800" b="1" i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Молдова</a:t>
            </a:r>
            <a:endParaRPr lang="en-US" altLang="ru-RU" sz="800" b="1" i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071" name="Picture 2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813" y="6573838"/>
            <a:ext cx="457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114300" y="6494463"/>
            <a:ext cx="449263" cy="3397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  <a:defRPr/>
            </a:pPr>
            <a:fld id="{A6F5E0B4-C193-4FCE-A3BA-E138C1214C7D}" type="slidenum">
              <a:rPr lang="en-US" altLang="ru-RU" sz="1600" b="1" smtClean="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>
                <a:buSzPct val="100000"/>
                <a:defRPr/>
              </a:pPr>
              <a:t>‹#›</a:t>
            </a:fld>
            <a:endParaRPr lang="en-US" altLang="ru-RU" sz="1600" b="1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8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4" name="TextBox 3"/>
          <p:cNvSpPr txBox="1"/>
          <p:nvPr/>
        </p:nvSpPr>
        <p:spPr>
          <a:xfrm>
            <a:off x="389703" y="5885644"/>
            <a:ext cx="11750673" cy="79327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sz="2800" b="1" i="1" u="none" strike="noStrike" kern="1200" cap="none" spc="0" normalizeH="0" baseline="0" noProof="0" dirty="0" smtClean="0" smtId="4294967295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 </a:t>
            </a:r>
            <a:r>
              <a:rPr lang="ru-RU" sz="2800" b="1" i="1" dirty="0" smtId="4294967295">
                <a:solidFill>
                  <a:prstClr val="black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Arial"/>
              </a:rPr>
              <a:t>Кишинёв</a:t>
            </a:r>
            <a:r>
              <a:rPr lang="ro-RO" sz="2800" b="1" i="1" dirty="0" smtClean="0" smtId="4294967295">
                <a:solidFill>
                  <a:prstClr val="black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Arial"/>
              </a:rPr>
              <a:t>,  </a:t>
            </a:r>
            <a:r>
              <a:rPr kumimoji="0" lang="ru-RU" sz="2800" b="1" i="1" u="none" strike="noStrike" kern="1200" cap="none" spc="0" normalizeH="0" baseline="0" noProof="0" dirty="0" smtClean="0" smtId="4294967295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октябрь </a:t>
            </a:r>
            <a:r>
              <a:rPr kumimoji="0" lang="ru-RU" sz="2800" b="1" i="1" u="none" strike="noStrike" kern="1200" cap="none" spc="0" normalizeH="0" baseline="0" noProof="0" dirty="0" smtClean="0" smtId="4294967295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2017 год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819" y="2913720"/>
            <a:ext cx="11941099" cy="1996068"/>
          </a:xfrm>
          <a:prstGeom prst="rect">
            <a:avLst/>
          </a:prstGeom>
          <a:solidFill>
            <a:schemeClr val="accent6">
              <a:lumMod val="40000"/>
              <a:lumOff val="60000"/>
              <a:alpha val="5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4000" b="1" cap="all" dirty="0" smtClean="0" smtId="4294967295">
              <a:solidFill>
                <a:srgbClr val="404040"/>
              </a:solidFill>
              <a:highlight>
                <a:srgbClr val="000000">
                  <a:alpha val="0"/>
                </a:srgbClr>
              </a:highlight>
            </a:endParaRP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4000" b="1" cap="all" dirty="0" smtClean="0" smtId="4294967295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</a:rPr>
              <a:t>Структура </a:t>
            </a:r>
            <a:r>
              <a:rPr lang="ru-RU" sz="4000" b="1" cap="all" dirty="0" smtId="4294967295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</a:rPr>
              <a:t>Единого Казначейского Счёта и инструменты по управлению ликвидностью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all" spc="0" normalizeH="0" baseline="0" noProof="0" dirty="0" smtId="4294967295">
                <a:ln>
                  <a:noFill/>
                </a:ln>
                <a:solidFill>
                  <a:srgbClr val="40404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134413"/>
            <a:ext cx="1195304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Id="4294967295">
                <a:ln>
                  <a:noFill/>
                </a:ln>
                <a:solidFill>
                  <a:srgbClr val="BF9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 "/>
                <a:cs typeface="Arial"/>
              </a:rPr>
              <a:t>МИНИСТЕРСТВО ФИНАНСОВ РЕСПУБЛИКИ </a:t>
            </a:r>
            <a:r>
              <a:rPr kumimoji="0" lang="ru-RU" sz="3200" b="1" i="0" u="none" strike="noStrike" kern="1200" cap="none" spc="0" normalizeH="0" baseline="0" noProof="0" dirty="0" smtClean="0" smtId="4294967295">
                <a:ln>
                  <a:noFill/>
                </a:ln>
                <a:solidFill>
                  <a:srgbClr val="BF9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 "/>
                <a:cs typeface="Arial"/>
              </a:rPr>
              <a:t>МОЛДОВА </a:t>
            </a:r>
            <a:endParaRPr kumimoji="0" lang="ru-RU" sz="3200" b="1" i="0" u="none" strike="noStrike" kern="1200" cap="none" spc="0" normalizeH="0" baseline="0" noProof="0" dirty="0" smtId="4294967295">
              <a:ln>
                <a:noFill/>
              </a:ln>
              <a:solidFill>
                <a:srgbClr val="BF9000"/>
              </a:solidFill>
              <a:effectLst/>
              <a:highlight>
                <a:srgbClr val="000000">
                  <a:alpha val="0"/>
                </a:srgbClr>
              </a:highlight>
              <a:uLnTx/>
              <a:uFillTx/>
              <a:latin typeface="Calibri 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856245"/>
            <a:ext cx="12053918" cy="701741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Id="4294967295">
                <a:ln>
                  <a:noFill/>
                </a:ln>
                <a:solidFill>
                  <a:srgbClr val="BF9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Государственное </a:t>
            </a:r>
            <a:r>
              <a:rPr lang="ru-RU" sz="4000" b="1" noProof="0" dirty="0" smtClean="0" smtId="4294967295">
                <a:solidFill>
                  <a:srgbClr val="BF9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Arial"/>
              </a:rPr>
              <a:t>К</a:t>
            </a:r>
            <a:r>
              <a:rPr kumimoji="0" lang="ru-RU" sz="4000" b="1" i="0" u="none" strike="noStrike" kern="1200" cap="none" spc="0" normalizeH="0" baseline="0" noProof="0" dirty="0" smtClean="0" smtId="4294967295">
                <a:ln>
                  <a:noFill/>
                </a:ln>
                <a:solidFill>
                  <a:srgbClr val="BF9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cs typeface="Arial"/>
              </a:rPr>
              <a:t>азначейство</a:t>
            </a:r>
            <a:endParaRPr kumimoji="0" lang="ru-RU" sz="4000" b="1" i="0" u="none" strike="noStrike" kern="1200" cap="none" spc="0" normalizeH="0" baseline="0" noProof="0" dirty="0" smtId="4294967295">
              <a:ln>
                <a:noFill/>
              </a:ln>
              <a:solidFill>
                <a:srgbClr val="BF9000"/>
              </a:solidFill>
              <a:effectLst/>
              <a:highlight>
                <a:srgbClr val="000000">
                  <a:alpha val="0"/>
                </a:srgbClr>
              </a:highlight>
              <a:uLnTx/>
              <a:uFillTx/>
              <a:latin typeface="Calibri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318" y="1134413"/>
            <a:ext cx="1195304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Id="4294967295">
                <a:ln>
                  <a:noFill/>
                </a:ln>
                <a:solidFill>
                  <a:srgbClr val="BF9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 "/>
                <a:cs typeface="Arial"/>
              </a:rPr>
              <a:t>МИНИСТЕРСТВО ФИНАНСОВ РЕСПУБЛИКИ </a:t>
            </a:r>
            <a:r>
              <a:rPr kumimoji="0" lang="ru-RU" sz="3200" b="1" i="0" u="none" strike="noStrike" kern="1200" cap="none" spc="0" normalizeH="0" baseline="0" noProof="0" dirty="0" smtClean="0" smtId="4294967295">
                <a:ln>
                  <a:noFill/>
                </a:ln>
                <a:solidFill>
                  <a:srgbClr val="BF900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 "/>
                <a:cs typeface="Arial"/>
              </a:rPr>
              <a:t>МОЛДОВА </a:t>
            </a:r>
            <a:endParaRPr kumimoji="0" lang="ru-RU" sz="3200" b="1" i="0" u="none" strike="noStrike" kern="1200" cap="none" spc="0" normalizeH="0" baseline="0" noProof="0" dirty="0" smtId="4294967295">
              <a:ln>
                <a:noFill/>
              </a:ln>
              <a:solidFill>
                <a:srgbClr val="BF9000"/>
              </a:solidFill>
              <a:effectLst/>
              <a:highlight>
                <a:srgbClr val="000000">
                  <a:alpha val="0"/>
                </a:srgbClr>
              </a:highlight>
              <a:uLnTx/>
              <a:uFillTx/>
              <a:latin typeface="Calibri 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2859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5972723" y="1238773"/>
            <a:ext cx="9070" cy="5101387"/>
          </a:xfrm>
          <a:prstGeom prst="line">
            <a:avLst/>
          </a:prstGeom>
          <a:ln w="0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10725749" y="1293822"/>
            <a:ext cx="9070" cy="5101387"/>
          </a:xfrm>
          <a:prstGeom prst="line">
            <a:avLst/>
          </a:prstGeom>
          <a:ln w="0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" name="Picture 2" descr="C:\Program Files\Microsoft Office\MEDIA\CAGCAT10\j0235319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90155" y="3460412"/>
            <a:ext cx="492704" cy="60858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5" name="Picture 2" descr="C:\Program Files\Microsoft Office\MEDIA\CAGCAT10\j0235319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17845" y="1353781"/>
            <a:ext cx="434356" cy="53651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6" name="Picture 2" descr="C:\Program Files\Microsoft Office\MEDIA\CAGCAT10\j0235319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36348" y="2611386"/>
            <a:ext cx="492704" cy="60858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68" name="TextBox 167"/>
          <p:cNvSpPr txBox="1"/>
          <p:nvPr/>
        </p:nvSpPr>
        <p:spPr>
          <a:xfrm>
            <a:off x="974558" y="5579349"/>
            <a:ext cx="3028175" cy="276999"/>
          </a:xfrm>
          <a:prstGeom prst="rect">
            <a:avLst/>
          </a:prstGeom>
          <a:solidFill>
            <a:schemeClr val="accent4">
              <a:lumMod val="75000"/>
              <a:alpha val="34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Обслуживание государственного долга</a:t>
            </a:r>
            <a:endParaRPr lang="ru-RU" sz="1200" dirty="0"/>
          </a:p>
        </p:txBody>
      </p:sp>
      <p:sp>
        <p:nvSpPr>
          <p:cNvPr id="209" name="TextBox 208"/>
          <p:cNvSpPr txBox="1"/>
          <p:nvPr/>
        </p:nvSpPr>
        <p:spPr>
          <a:xfrm>
            <a:off x="211977" y="3130282"/>
            <a:ext cx="98983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Поступления на </a:t>
            </a:r>
            <a:r>
              <a:rPr lang="ru-RU" sz="1100" b="1" dirty="0"/>
              <a:t>счету государственного бюджета</a:t>
            </a:r>
          </a:p>
        </p:txBody>
      </p:sp>
      <p:sp>
        <p:nvSpPr>
          <p:cNvPr id="57" name="TextBox 44"/>
          <p:cNvSpPr txBox="1">
            <a:spLocks noChangeArrowheads="1"/>
          </p:cNvSpPr>
          <p:nvPr/>
        </p:nvSpPr>
        <p:spPr bwMode="auto">
          <a:xfrm>
            <a:off x="8718236" y="1414442"/>
            <a:ext cx="13688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Территориальное Казначейств</a:t>
            </a:r>
            <a:r>
              <a:rPr lang="ro-RO" altLang="ru-RU" sz="1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o</a:t>
            </a:r>
            <a:endParaRPr lang="ro-RO" altLang="ru-RU" sz="105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9" name="Straight Connector 200"/>
          <p:cNvCxnSpPr>
            <a:stCxn id="76" idx="3"/>
            <a:endCxn id="52" idx="1"/>
          </p:cNvCxnSpPr>
          <p:nvPr/>
        </p:nvCxnSpPr>
        <p:spPr>
          <a:xfrm flipV="1">
            <a:off x="3089967" y="3163930"/>
            <a:ext cx="239649" cy="72274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3045171" y="6110846"/>
            <a:ext cx="1856818" cy="276999"/>
          </a:xfrm>
          <a:prstGeom prst="rect">
            <a:avLst/>
          </a:prstGeom>
          <a:solidFill>
            <a:schemeClr val="accent4">
              <a:lumMod val="75000"/>
              <a:alpha val="34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Банковские комиссии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301889" y="5651254"/>
            <a:ext cx="1582655" cy="276999"/>
          </a:xfrm>
          <a:prstGeom prst="rect">
            <a:avLst/>
          </a:prstGeom>
          <a:solidFill>
            <a:schemeClr val="accent4">
              <a:lumMod val="75000"/>
              <a:alpha val="34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Внешние </a:t>
            </a:r>
            <a:r>
              <a:rPr lang="ru-RU" sz="1200" dirty="0"/>
              <a:t>платежи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992552" y="2111683"/>
            <a:ext cx="2522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Доходы </a:t>
            </a:r>
            <a:r>
              <a:rPr lang="ru-RU" sz="1200" b="1" dirty="0" smtClean="0"/>
              <a:t>местных </a:t>
            </a:r>
            <a:r>
              <a:rPr lang="ru-RU" sz="1200" b="1" dirty="0"/>
              <a:t>бюджетов</a:t>
            </a:r>
          </a:p>
        </p:txBody>
      </p:sp>
      <p:pic>
        <p:nvPicPr>
          <p:cNvPr id="111" name="Picture 2" descr="C:\Program Files\Microsoft Office\MEDIA\CAGCAT10\j0235319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12110" y="4294077"/>
            <a:ext cx="518037" cy="60858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2" name="TextBox 43"/>
          <p:cNvSpPr txBox="1">
            <a:spLocks noChangeArrowheads="1"/>
          </p:cNvSpPr>
          <p:nvPr/>
        </p:nvSpPr>
        <p:spPr bwMode="auto">
          <a:xfrm>
            <a:off x="11175673" y="1389822"/>
            <a:ext cx="10004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000" b="1" dirty="0">
                <a:latin typeface="Tahoma" panose="020B0604030504040204" pitchFamily="34" charset="0"/>
                <a:cs typeface="Tahoma" panose="020B0604030504040204" pitchFamily="34" charset="0"/>
              </a:rPr>
              <a:t>Экономические агенты</a:t>
            </a:r>
            <a:endParaRPr lang="ro-RO" altLang="ru-RU" sz="10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1680" y="84841"/>
            <a:ext cx="11837120" cy="640237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hangingPunct="0">
              <a:defRPr/>
            </a:pPr>
            <a:r>
              <a:rPr lang="en-US" sz="3600" b="1" cap="all" dirty="0" smtClean="0">
                <a:ln/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1" cap="all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движение денежных средств В </a:t>
            </a:r>
            <a:r>
              <a:rPr lang="ru-RU" sz="2800" b="1" cap="all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ЕКС</a:t>
            </a:r>
            <a:endParaRPr lang="ru-RU" sz="2800" b="1" cap="all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Скругленный прямоугольник 50"/>
          <p:cNvSpPr/>
          <p:nvPr/>
        </p:nvSpPr>
        <p:spPr>
          <a:xfrm>
            <a:off x="8129510" y="2179391"/>
            <a:ext cx="2333697" cy="1697084"/>
          </a:xfrm>
          <a:prstGeom prst="round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400" dirty="0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8260025" y="2670941"/>
            <a:ext cx="2050272" cy="4333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chemeClr val="tx1"/>
                </a:solidFill>
              </a:rPr>
              <a:t>Текущие </a:t>
            </a:r>
            <a:r>
              <a:rPr lang="ru-RU" sz="1400" i="1" dirty="0">
                <a:solidFill>
                  <a:schemeClr val="tx1"/>
                </a:solidFill>
              </a:rPr>
              <a:t>счета  МБ </a:t>
            </a:r>
            <a:r>
              <a:rPr lang="ru-RU" sz="1400" i="1" dirty="0" smtClean="0">
                <a:solidFill>
                  <a:schemeClr val="tx1"/>
                </a:solidFill>
              </a:rPr>
              <a:t>1го уровня </a:t>
            </a:r>
            <a:endParaRPr lang="ro-RO" sz="1400" i="1" dirty="0">
              <a:solidFill>
                <a:schemeClr val="tx1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8047490" y="2164980"/>
            <a:ext cx="2446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Банковский </a:t>
            </a:r>
            <a:r>
              <a:rPr lang="ru-RU" sz="1400" b="1" dirty="0" smtClean="0"/>
              <a:t>счет </a:t>
            </a:r>
            <a:r>
              <a:rPr lang="ru-RU" sz="1400" b="1" dirty="0"/>
              <a:t>местных бюджетов</a:t>
            </a:r>
            <a:r>
              <a:rPr lang="ru-RU" sz="1400" b="1" dirty="0" smtClean="0"/>
              <a:t> </a:t>
            </a:r>
            <a:endParaRPr lang="ro-RO" sz="1400" b="1" dirty="0"/>
          </a:p>
        </p:txBody>
      </p:sp>
      <p:sp>
        <p:nvSpPr>
          <p:cNvPr id="94" name="Скругленный прямоугольник 50"/>
          <p:cNvSpPr/>
          <p:nvPr/>
        </p:nvSpPr>
        <p:spPr>
          <a:xfrm>
            <a:off x="8271767" y="3219975"/>
            <a:ext cx="2055291" cy="46309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>
                <a:solidFill>
                  <a:schemeClr val="tx1"/>
                </a:solidFill>
              </a:rPr>
              <a:t>Текущие счета  МБ </a:t>
            </a:r>
            <a:r>
              <a:rPr lang="ru-RU" sz="1400" i="1" dirty="0" smtClean="0">
                <a:solidFill>
                  <a:schemeClr val="tx1"/>
                </a:solidFill>
              </a:rPr>
              <a:t>2го </a:t>
            </a:r>
            <a:r>
              <a:rPr lang="ru-RU" sz="1400" i="1" dirty="0">
                <a:solidFill>
                  <a:schemeClr val="tx1"/>
                </a:solidFill>
              </a:rPr>
              <a:t>уровня </a:t>
            </a:r>
            <a:endParaRPr lang="ro-RO" sz="1400" i="1" dirty="0">
              <a:solidFill>
                <a:schemeClr val="tx1"/>
              </a:solidFill>
            </a:endParaRPr>
          </a:p>
        </p:txBody>
      </p:sp>
      <p:sp>
        <p:nvSpPr>
          <p:cNvPr id="53" name="Скругленный прямоугольник 50"/>
          <p:cNvSpPr/>
          <p:nvPr/>
        </p:nvSpPr>
        <p:spPr>
          <a:xfrm>
            <a:off x="1184674" y="2299643"/>
            <a:ext cx="3667754" cy="312835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405727" y="4341425"/>
            <a:ext cx="13845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i="1" dirty="0" smtClean="0"/>
              <a:t>Обработка банковской </a:t>
            </a:r>
            <a:r>
              <a:rPr lang="ru-RU" sz="1100" i="1" dirty="0"/>
              <a:t>выписки</a:t>
            </a:r>
          </a:p>
        </p:txBody>
      </p:sp>
      <p:sp>
        <p:nvSpPr>
          <p:cNvPr id="52" name="Скругленный прямоугольник 2"/>
          <p:cNvSpPr/>
          <p:nvPr/>
        </p:nvSpPr>
        <p:spPr>
          <a:xfrm>
            <a:off x="3329616" y="2792044"/>
            <a:ext cx="1427844" cy="74377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Регулируемые </a:t>
            </a:r>
            <a:r>
              <a:rPr lang="ru-RU" sz="1100" b="1" dirty="0" smtClean="0">
                <a:solidFill>
                  <a:schemeClr val="tx1"/>
                </a:solidFill>
              </a:rPr>
              <a:t>доходы МБ 1го\2го уровня</a:t>
            </a:r>
            <a:endParaRPr lang="ro-RO" sz="11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55284" y="2330461"/>
            <a:ext cx="34149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Банковский </a:t>
            </a:r>
            <a:r>
              <a:rPr lang="ru-RU" sz="1400" b="1" dirty="0" smtClean="0"/>
              <a:t>счет государственного бюджета </a:t>
            </a:r>
            <a:endParaRPr lang="ro-RO" sz="1400" b="1" dirty="0"/>
          </a:p>
        </p:txBody>
      </p:sp>
      <p:sp>
        <p:nvSpPr>
          <p:cNvPr id="72" name="Скругленный прямоугольник 2"/>
          <p:cNvSpPr/>
          <p:nvPr/>
        </p:nvSpPr>
        <p:spPr>
          <a:xfrm>
            <a:off x="3355763" y="4214947"/>
            <a:ext cx="1462584" cy="87547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Генеральные </a:t>
            </a:r>
            <a:r>
              <a:rPr lang="ru-RU" sz="1100" b="1" dirty="0" smtClean="0">
                <a:solidFill>
                  <a:schemeClr val="tx1"/>
                </a:solidFill>
              </a:rPr>
              <a:t>доходы ГБ</a:t>
            </a:r>
            <a:endParaRPr lang="ro-RO" sz="1100" b="1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200"/>
          <p:cNvCxnSpPr>
            <a:stCxn id="76" idx="3"/>
            <a:endCxn id="72" idx="1"/>
          </p:cNvCxnSpPr>
          <p:nvPr/>
        </p:nvCxnSpPr>
        <p:spPr>
          <a:xfrm>
            <a:off x="3089967" y="3886670"/>
            <a:ext cx="265796" cy="766014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Рисунок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72" y="3203818"/>
            <a:ext cx="1788195" cy="1365704"/>
          </a:xfrm>
          <a:prstGeom prst="rect">
            <a:avLst/>
          </a:prstGeom>
          <a:noFill/>
        </p:spPr>
      </p:pic>
      <p:grpSp>
        <p:nvGrpSpPr>
          <p:cNvPr id="220" name="Group 219"/>
          <p:cNvGrpSpPr/>
          <p:nvPr/>
        </p:nvGrpSpPr>
        <p:grpSpPr>
          <a:xfrm>
            <a:off x="7969823" y="4019425"/>
            <a:ext cx="2566935" cy="1649896"/>
            <a:chOff x="7987330" y="3916567"/>
            <a:chExt cx="2566935" cy="1649896"/>
          </a:xfrm>
        </p:grpSpPr>
        <p:grpSp>
          <p:nvGrpSpPr>
            <p:cNvPr id="105" name="Group 104"/>
            <p:cNvGrpSpPr/>
            <p:nvPr/>
          </p:nvGrpSpPr>
          <p:grpSpPr>
            <a:xfrm>
              <a:off x="7987330" y="3916567"/>
              <a:ext cx="2566935" cy="1649896"/>
              <a:chOff x="7149633" y="2316962"/>
              <a:chExt cx="2446618" cy="1986639"/>
            </a:xfrm>
          </p:grpSpPr>
          <p:sp>
            <p:nvSpPr>
              <p:cNvPr id="106" name="Скругленный прямоугольник 50"/>
              <p:cNvSpPr/>
              <p:nvPr/>
            </p:nvSpPr>
            <p:spPr>
              <a:xfrm>
                <a:off x="7289633" y="2320969"/>
                <a:ext cx="2278004" cy="1982632"/>
              </a:xfrm>
              <a:prstGeom prst="roundRect">
                <a:avLst/>
              </a:prstGeom>
              <a:solidFill>
                <a:srgbClr val="00B0F0">
                  <a:alpha val="3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 sz="1400" dirty="0"/>
              </a:p>
            </p:txBody>
          </p:sp>
          <p:sp>
            <p:nvSpPr>
              <p:cNvPr id="108" name="Скругленный прямоугольник 50"/>
              <p:cNvSpPr/>
              <p:nvPr/>
            </p:nvSpPr>
            <p:spPr>
              <a:xfrm>
                <a:off x="7399584" y="3102291"/>
                <a:ext cx="2050272" cy="487699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i="1" dirty="0">
                    <a:solidFill>
                      <a:schemeClr val="tx1"/>
                    </a:solidFill>
                  </a:rPr>
                  <a:t>Текущие счета </a:t>
                </a:r>
                <a:r>
                  <a:rPr lang="ru-RU" sz="1400" i="1" dirty="0" smtClean="0">
                    <a:solidFill>
                      <a:schemeClr val="tx1"/>
                    </a:solidFill>
                  </a:rPr>
                  <a:t>Учреждениях </a:t>
                </a:r>
                <a:r>
                  <a:rPr lang="ru-RU" sz="1400" i="1" dirty="0">
                    <a:solidFill>
                      <a:schemeClr val="tx1"/>
                    </a:solidFill>
                  </a:rPr>
                  <a:t>ГБ </a:t>
                </a:r>
                <a:endParaRPr lang="ro-RO" sz="1400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7149633" y="2316962"/>
                <a:ext cx="2446618" cy="6300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400" b="1" dirty="0"/>
                  <a:t>Банковский </a:t>
                </a:r>
                <a:r>
                  <a:rPr lang="ru-RU" sz="1400" b="1" dirty="0" smtClean="0"/>
                  <a:t>счет ГБ </a:t>
                </a:r>
                <a:r>
                  <a:rPr lang="ro-RO" sz="1400" b="1" dirty="0" smtClean="0"/>
                  <a:t>(</a:t>
                </a:r>
                <a:r>
                  <a:rPr lang="ru-RU" sz="1400" b="1" dirty="0" smtClean="0"/>
                  <a:t>только расходы</a:t>
                </a:r>
                <a:r>
                  <a:rPr lang="ro-RO" sz="1400" b="1" dirty="0" smtClean="0"/>
                  <a:t>)</a:t>
                </a:r>
                <a:endParaRPr lang="ro-RO" sz="1400" b="1" dirty="0"/>
              </a:p>
            </p:txBody>
          </p:sp>
        </p:grpSp>
        <p:sp>
          <p:nvSpPr>
            <p:cNvPr id="110" name="Скругленный прямоугольник 50"/>
            <p:cNvSpPr/>
            <p:nvPr/>
          </p:nvSpPr>
          <p:spPr>
            <a:xfrm>
              <a:off x="8335127" y="5077257"/>
              <a:ext cx="2050272" cy="40503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i="1" dirty="0">
                  <a:solidFill>
                    <a:schemeClr val="tx1"/>
                  </a:solidFill>
                </a:rPr>
                <a:t>Текущие счета Учреждениях ГБ </a:t>
              </a:r>
              <a:endParaRPr lang="ro-RO" sz="1400" i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22" name="Соединительная линия уступом 17427"/>
          <p:cNvCxnSpPr>
            <a:endCxn id="95" idx="1"/>
          </p:cNvCxnSpPr>
          <p:nvPr/>
        </p:nvCxnSpPr>
        <p:spPr>
          <a:xfrm>
            <a:off x="6064819" y="1962844"/>
            <a:ext cx="1982671" cy="463746"/>
          </a:xfrm>
          <a:prstGeom prst="bentConnector3">
            <a:avLst>
              <a:gd name="adj1" fmla="val 586"/>
            </a:avLst>
          </a:prstGeom>
          <a:ln w="38100">
            <a:solidFill>
              <a:srgbClr val="00B0F0">
                <a:alpha val="49000"/>
              </a:srgb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Соединительная линия уступом 17427"/>
          <p:cNvCxnSpPr/>
          <p:nvPr/>
        </p:nvCxnSpPr>
        <p:spPr>
          <a:xfrm rot="16200000" flipH="1">
            <a:off x="-173542" y="2923287"/>
            <a:ext cx="1735661" cy="980772"/>
          </a:xfrm>
          <a:prstGeom prst="bentConnector3">
            <a:avLst>
              <a:gd name="adj1" fmla="val 100604"/>
            </a:avLst>
          </a:prstGeom>
          <a:ln w="38100">
            <a:solidFill>
              <a:schemeClr val="accent1">
                <a:lumMod val="60000"/>
                <a:lumOff val="40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Notched Right Arrow 164"/>
          <p:cNvSpPr/>
          <p:nvPr/>
        </p:nvSpPr>
        <p:spPr>
          <a:xfrm>
            <a:off x="4810989" y="2604007"/>
            <a:ext cx="3253264" cy="1141217"/>
          </a:xfrm>
          <a:prstGeom prst="notched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Трансферты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smtClean="0">
                <a:solidFill>
                  <a:schemeClr val="tx1"/>
                </a:solidFill>
              </a:rPr>
              <a:t>регулируемых доходов </a:t>
            </a:r>
            <a:r>
              <a:rPr lang="ro-RO" sz="1100" dirty="0" smtClean="0">
                <a:solidFill>
                  <a:schemeClr val="tx1"/>
                </a:solidFill>
              </a:rPr>
              <a:t>(</a:t>
            </a:r>
            <a:r>
              <a:rPr lang="ru-RU" sz="1100" dirty="0">
                <a:solidFill>
                  <a:schemeClr val="tx1"/>
                </a:solidFill>
              </a:rPr>
              <a:t>ежедневно</a:t>
            </a:r>
            <a:r>
              <a:rPr lang="ro-RO" sz="1100" dirty="0" smtClean="0">
                <a:solidFill>
                  <a:schemeClr val="tx1"/>
                </a:solidFill>
              </a:rPr>
              <a:t>)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11" name="Notched Right Arrow 210"/>
          <p:cNvSpPr/>
          <p:nvPr/>
        </p:nvSpPr>
        <p:spPr>
          <a:xfrm>
            <a:off x="4838349" y="3931427"/>
            <a:ext cx="3260259" cy="1442511"/>
          </a:xfrm>
          <a:prstGeom prst="notched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tx1"/>
                </a:solidFill>
              </a:rPr>
              <a:t>финансирование </a:t>
            </a:r>
            <a:r>
              <a:rPr lang="ru-RU" sz="1050" dirty="0" smtClean="0">
                <a:solidFill>
                  <a:schemeClr val="tx1"/>
                </a:solidFill>
              </a:rPr>
              <a:t>расходов ГБ </a:t>
            </a:r>
            <a:r>
              <a:rPr lang="ro-RO" sz="1050" dirty="0" smtClean="0">
                <a:solidFill>
                  <a:schemeClr val="tx1"/>
                </a:solidFill>
              </a:rPr>
              <a:t>(</a:t>
            </a:r>
            <a:r>
              <a:rPr lang="ru-RU" sz="1050" dirty="0" smtClean="0">
                <a:solidFill>
                  <a:schemeClr val="tx1"/>
                </a:solidFill>
              </a:rPr>
              <a:t>в мере потребностей </a:t>
            </a:r>
            <a:r>
              <a:rPr lang="ru-RU" sz="1050" dirty="0">
                <a:solidFill>
                  <a:schemeClr val="tx1"/>
                </a:solidFill>
              </a:rPr>
              <a:t>в </a:t>
            </a:r>
            <a:r>
              <a:rPr lang="ru-RU" sz="1050" dirty="0" smtClean="0">
                <a:solidFill>
                  <a:schemeClr val="tx1"/>
                </a:solidFill>
              </a:rPr>
              <a:t>финансировании и наличие ликвидности</a:t>
            </a:r>
            <a:r>
              <a:rPr lang="ro-RO" sz="1050" dirty="0" smtClean="0">
                <a:solidFill>
                  <a:schemeClr val="tx1"/>
                </a:solidFill>
              </a:rPr>
              <a:t>, </a:t>
            </a:r>
            <a:r>
              <a:rPr lang="ru-RU" sz="1050" dirty="0">
                <a:solidFill>
                  <a:schemeClr val="tx1"/>
                </a:solidFill>
              </a:rPr>
              <a:t>в рамках бюджетных </a:t>
            </a:r>
            <a:r>
              <a:rPr lang="ru-RU" sz="1050" dirty="0" smtClean="0">
                <a:solidFill>
                  <a:schemeClr val="tx1"/>
                </a:solidFill>
              </a:rPr>
              <a:t>ассигнованиях</a:t>
            </a:r>
            <a:r>
              <a:rPr lang="ro-RO" sz="1050" dirty="0" smtClean="0">
                <a:solidFill>
                  <a:schemeClr val="tx1"/>
                </a:solidFill>
              </a:rPr>
              <a:t>)</a:t>
            </a:r>
            <a:endParaRPr lang="ru-RU" sz="1050" dirty="0">
              <a:solidFill>
                <a:schemeClr val="tx1"/>
              </a:solidFill>
            </a:endParaRPr>
          </a:p>
        </p:txBody>
      </p:sp>
      <p:cxnSp>
        <p:nvCxnSpPr>
          <p:cNvPr id="245" name="Straight Connector 200"/>
          <p:cNvCxnSpPr>
            <a:stCxn id="72" idx="2"/>
          </p:cNvCxnSpPr>
          <p:nvPr/>
        </p:nvCxnSpPr>
        <p:spPr>
          <a:xfrm>
            <a:off x="4087055" y="5090420"/>
            <a:ext cx="15369" cy="76072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00"/>
          <p:cNvCxnSpPr>
            <a:stCxn id="91" idx="3"/>
          </p:cNvCxnSpPr>
          <p:nvPr/>
        </p:nvCxnSpPr>
        <p:spPr>
          <a:xfrm>
            <a:off x="10463207" y="3027933"/>
            <a:ext cx="663462" cy="0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00"/>
          <p:cNvCxnSpPr>
            <a:stCxn id="106" idx="3"/>
          </p:cNvCxnSpPr>
          <p:nvPr/>
        </p:nvCxnSpPr>
        <p:spPr>
          <a:xfrm>
            <a:off x="10506737" y="4846037"/>
            <a:ext cx="590740" cy="0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TextBox 44"/>
          <p:cNvSpPr txBox="1">
            <a:spLocks noChangeArrowheads="1"/>
          </p:cNvSpPr>
          <p:nvPr/>
        </p:nvSpPr>
        <p:spPr bwMode="auto">
          <a:xfrm>
            <a:off x="3062861" y="1391303"/>
            <a:ext cx="15101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Государственно</a:t>
            </a:r>
            <a:r>
              <a:rPr lang="ru-RU" altLang="ru-RU" sz="1000" b="1" dirty="0">
                <a:latin typeface="Tahoma" panose="020B0604030504040204" pitchFamily="34" charset="0"/>
                <a:cs typeface="Tahoma" panose="020B0604030504040204" pitchFamily="34" charset="0"/>
              </a:rPr>
              <a:t>е</a:t>
            </a:r>
            <a:r>
              <a:rPr lang="ru-RU" altLang="ru-RU" sz="1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o-RO" altLang="ru-RU" sz="1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ru-RU" altLang="ru-RU" sz="1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казначейство</a:t>
            </a:r>
            <a:endParaRPr lang="ru-RU" altLang="ru-RU" sz="10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H="1" flipV="1">
            <a:off x="481887" y="2024579"/>
            <a:ext cx="11546913" cy="34858"/>
          </a:xfrm>
          <a:prstGeom prst="line">
            <a:avLst/>
          </a:prstGeom>
          <a:ln w="0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2" descr="C:\Program Files\Microsoft Office\MEDIA\CAGCAT10\j0235319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75673" y="5253397"/>
            <a:ext cx="492704" cy="60858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48" name="Group 47"/>
          <p:cNvGrpSpPr/>
          <p:nvPr/>
        </p:nvGrpSpPr>
        <p:grpSpPr>
          <a:xfrm>
            <a:off x="1871663" y="1022553"/>
            <a:ext cx="1363001" cy="917954"/>
            <a:chOff x="6742300" y="1816511"/>
            <a:chExt cx="3808470" cy="3253982"/>
          </a:xfrm>
          <a:solidFill>
            <a:schemeClr val="tx1"/>
          </a:solidFill>
        </p:grpSpPr>
        <p:sp>
          <p:nvSpPr>
            <p:cNvPr id="49" name="Flowchart: Extract 48"/>
            <p:cNvSpPr/>
            <p:nvPr/>
          </p:nvSpPr>
          <p:spPr>
            <a:xfrm>
              <a:off x="6760776" y="1816511"/>
              <a:ext cx="3771518" cy="1059851"/>
            </a:xfrm>
            <a:prstGeom prst="flowChartExtra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7327964" y="2992838"/>
              <a:ext cx="2637142" cy="1209835"/>
              <a:chOff x="7313982" y="2964238"/>
              <a:chExt cx="2877788" cy="1675826"/>
            </a:xfrm>
            <a:grpFill/>
          </p:grpSpPr>
          <p:sp>
            <p:nvSpPr>
              <p:cNvPr id="60" name="Rectangle 59"/>
              <p:cNvSpPr/>
              <p:nvPr/>
            </p:nvSpPr>
            <p:spPr>
              <a:xfrm>
                <a:off x="7313982" y="2964238"/>
                <a:ext cx="612890" cy="16758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8446432" y="2964238"/>
                <a:ext cx="612890" cy="16758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9578880" y="2964238"/>
                <a:ext cx="612890" cy="16758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4" name="Rectangle 53"/>
            <p:cNvSpPr/>
            <p:nvPr/>
          </p:nvSpPr>
          <p:spPr>
            <a:xfrm>
              <a:off x="6742300" y="4746653"/>
              <a:ext cx="3808470" cy="323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177212" y="4318928"/>
              <a:ext cx="2938646" cy="323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047490" y="1142346"/>
            <a:ext cx="749590" cy="759806"/>
            <a:chOff x="6742300" y="1816511"/>
            <a:chExt cx="3808470" cy="3253982"/>
          </a:xfrm>
          <a:solidFill>
            <a:schemeClr val="tx1"/>
          </a:solidFill>
        </p:grpSpPr>
        <p:sp>
          <p:nvSpPr>
            <p:cNvPr id="65" name="Flowchart: Extract 64"/>
            <p:cNvSpPr/>
            <p:nvPr/>
          </p:nvSpPr>
          <p:spPr>
            <a:xfrm>
              <a:off x="6760776" y="1816511"/>
              <a:ext cx="3771518" cy="1059851"/>
            </a:xfrm>
            <a:prstGeom prst="flowChartExtra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7327964" y="2992838"/>
              <a:ext cx="2637142" cy="1209835"/>
              <a:chOff x="7313982" y="2964238"/>
              <a:chExt cx="2877788" cy="1675826"/>
            </a:xfrm>
            <a:grpFill/>
          </p:grpSpPr>
          <p:sp>
            <p:nvSpPr>
              <p:cNvPr id="69" name="Rectangle 68"/>
              <p:cNvSpPr/>
              <p:nvPr/>
            </p:nvSpPr>
            <p:spPr>
              <a:xfrm>
                <a:off x="7313982" y="2964238"/>
                <a:ext cx="612890" cy="16758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8446432" y="2964238"/>
                <a:ext cx="612890" cy="16758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9578880" y="2964238"/>
                <a:ext cx="612890" cy="16758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6742300" y="4746653"/>
              <a:ext cx="3808470" cy="323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177212" y="4318928"/>
              <a:ext cx="2938646" cy="323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85" name="Straight Connector 200"/>
          <p:cNvCxnSpPr>
            <a:stCxn id="76" idx="3"/>
          </p:cNvCxnSpPr>
          <p:nvPr/>
        </p:nvCxnSpPr>
        <p:spPr>
          <a:xfrm flipV="1">
            <a:off x="3089967" y="3174615"/>
            <a:ext cx="226596" cy="712055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9669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/>
          <p:cNvCxnSpPr/>
          <p:nvPr/>
        </p:nvCxnSpPr>
        <p:spPr>
          <a:xfrm flipH="1">
            <a:off x="5181733" y="1821075"/>
            <a:ext cx="29869" cy="4632197"/>
          </a:xfrm>
          <a:prstGeom prst="line">
            <a:avLst/>
          </a:prstGeom>
          <a:ln w="12700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223139" y="2348783"/>
            <a:ext cx="11546912" cy="34858"/>
          </a:xfrm>
          <a:prstGeom prst="line">
            <a:avLst/>
          </a:prstGeom>
          <a:ln w="0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44"/>
          <p:cNvSpPr txBox="1">
            <a:spLocks noChangeArrowheads="1"/>
          </p:cNvSpPr>
          <p:nvPr/>
        </p:nvSpPr>
        <p:spPr bwMode="auto">
          <a:xfrm>
            <a:off x="7683121" y="1693090"/>
            <a:ext cx="13688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Территориальное Казначейств</a:t>
            </a:r>
            <a:r>
              <a:rPr lang="ro-RO" altLang="ru-RU" sz="1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o</a:t>
            </a:r>
            <a:endParaRPr lang="ro-RO" altLang="ru-RU" sz="105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5801" y="84841"/>
            <a:ext cx="11837120" cy="640237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ro-RO" sz="3600" b="1" dirty="0">
              <a:ln/>
              <a:solidFill>
                <a:schemeClr val="accent4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1" name="TextBox 44"/>
          <p:cNvSpPr txBox="1">
            <a:spLocks noChangeArrowheads="1"/>
          </p:cNvSpPr>
          <p:nvPr/>
        </p:nvSpPr>
        <p:spPr bwMode="auto">
          <a:xfrm>
            <a:off x="369919" y="1548923"/>
            <a:ext cx="15101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Государственное </a:t>
            </a:r>
            <a:r>
              <a:rPr lang="ro-RO" altLang="ru-RU" sz="1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ru-RU" altLang="ru-RU" sz="1000" b="1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азначейство</a:t>
            </a:r>
            <a:endParaRPr lang="ru-RU" altLang="ru-RU" sz="10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69919" y="2799743"/>
            <a:ext cx="11275741" cy="2915258"/>
            <a:chOff x="1086727" y="3674660"/>
            <a:chExt cx="9903326" cy="1928510"/>
          </a:xfrm>
        </p:grpSpPr>
        <p:sp>
          <p:nvSpPr>
            <p:cNvPr id="64" name="Скругленный прямоугольник 50"/>
            <p:cNvSpPr/>
            <p:nvPr/>
          </p:nvSpPr>
          <p:spPr>
            <a:xfrm>
              <a:off x="6028558" y="3732379"/>
              <a:ext cx="4961495" cy="1624201"/>
            </a:xfrm>
            <a:prstGeom prst="roundRect">
              <a:avLst/>
            </a:prstGeom>
            <a:solidFill>
              <a:srgbClr val="00B0F0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 dirty="0"/>
            </a:p>
          </p:txBody>
        </p:sp>
        <p:sp>
          <p:nvSpPr>
            <p:cNvPr id="165" name="Notched Right Arrow 164"/>
            <p:cNvSpPr/>
            <p:nvPr/>
          </p:nvSpPr>
          <p:spPr>
            <a:xfrm>
              <a:off x="3060405" y="3674660"/>
              <a:ext cx="2968153" cy="990920"/>
            </a:xfrm>
            <a:prstGeom prst="notched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tx1"/>
                  </a:solidFill>
                </a:rPr>
                <a:t>Обобщающий </a:t>
              </a:r>
              <a:r>
                <a:rPr lang="ru-RU" sz="1400" b="1" dirty="0">
                  <a:solidFill>
                    <a:schemeClr val="tx1"/>
                  </a:solidFill>
                </a:rPr>
                <a:t>платежный </a:t>
              </a:r>
              <a:r>
                <a:rPr lang="ru-RU" sz="1400" b="1" dirty="0" smtClean="0">
                  <a:solidFill>
                    <a:schemeClr val="tx1"/>
                  </a:solidFill>
                </a:rPr>
                <a:t>документ  для трансфертов общего назначения</a:t>
              </a:r>
              <a:endParaRPr lang="ru-RU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44" name="Notched Right Arrow 43"/>
            <p:cNvSpPr/>
            <p:nvPr/>
          </p:nvSpPr>
          <p:spPr>
            <a:xfrm>
              <a:off x="3060405" y="4475445"/>
              <a:ext cx="2968153" cy="1127725"/>
            </a:xfrm>
            <a:prstGeom prst="notched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/>
                <a:t>Обобщающий платежный документ  для </a:t>
              </a:r>
              <a:r>
                <a:rPr lang="ru-RU" sz="1400" dirty="0" smtClean="0"/>
                <a:t>трансфертов специального назначения</a:t>
              </a:r>
              <a:endParaRPr lang="ru-RU" sz="1400" dirty="0"/>
            </a:p>
            <a:p>
              <a:pPr algn="ctr"/>
              <a:r>
                <a:rPr lang="ru-RU" sz="1400" dirty="0" smtClean="0"/>
                <a:t> </a:t>
              </a:r>
              <a:r>
                <a:rPr lang="ro-RO" sz="1400" dirty="0" smtClean="0"/>
                <a:t>(</a:t>
              </a:r>
              <a:r>
                <a:rPr lang="ru-RU" sz="1400" dirty="0" smtClean="0"/>
                <a:t>маркированные средства</a:t>
              </a:r>
              <a:r>
                <a:rPr lang="ro-RO" sz="1400" dirty="0" smtClean="0"/>
                <a:t>)</a:t>
              </a:r>
              <a:endParaRPr lang="ru-RU" sz="1400" dirty="0"/>
            </a:p>
          </p:txBody>
        </p:sp>
        <p:sp>
          <p:nvSpPr>
            <p:cNvPr id="50" name="Скругленный прямоугольник 50"/>
            <p:cNvSpPr/>
            <p:nvPr/>
          </p:nvSpPr>
          <p:spPr>
            <a:xfrm>
              <a:off x="1086727" y="3732379"/>
              <a:ext cx="1896596" cy="1624201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</a:rPr>
                <a:t>Банковский счет государственного бюджета </a:t>
              </a:r>
            </a:p>
            <a:p>
              <a:pPr algn="ctr"/>
              <a:endParaRPr lang="ro-RO" sz="1400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105641" y="3877103"/>
              <a:ext cx="4768537" cy="1364602"/>
              <a:chOff x="7462732" y="3082246"/>
              <a:chExt cx="4405391" cy="1697084"/>
            </a:xfrm>
          </p:grpSpPr>
          <p:sp>
            <p:nvSpPr>
              <p:cNvPr id="91" name="Скругленный прямоугольник 50"/>
              <p:cNvSpPr/>
              <p:nvPr/>
            </p:nvSpPr>
            <p:spPr>
              <a:xfrm>
                <a:off x="7462732" y="3082246"/>
                <a:ext cx="1666526" cy="1697084"/>
              </a:xfrm>
              <a:prstGeom prst="roundRect">
                <a:avLst/>
              </a:prstGeom>
              <a:gradFill flip="none" rotWithShape="1">
                <a:gsLst>
                  <a:gs pos="100000">
                    <a:srgbClr val="7A9D7C"/>
                  </a:gs>
                  <a:gs pos="50000">
                    <a:srgbClr val="618B4D"/>
                  </a:gs>
                  <a:gs pos="100000">
                    <a:srgbClr val="7A9D7C"/>
                  </a:gs>
                  <a:gs pos="48000">
                    <a:schemeClr val="bg2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 sz="1400" dirty="0"/>
              </a:p>
            </p:txBody>
          </p:sp>
          <p:sp>
            <p:nvSpPr>
              <p:cNvPr id="51" name="Скругленный прямоугольник 50"/>
              <p:cNvSpPr/>
              <p:nvPr/>
            </p:nvSpPr>
            <p:spPr>
              <a:xfrm>
                <a:off x="10462372" y="3950622"/>
                <a:ext cx="1405751" cy="734204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i="1" dirty="0">
                    <a:solidFill>
                      <a:schemeClr val="tx1"/>
                    </a:solidFill>
                  </a:rPr>
                  <a:t>Текущие счета  МБ 1го уровня </a:t>
                </a:r>
                <a:endParaRPr lang="ro-RO" sz="1400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7676255" y="3667022"/>
                <a:ext cx="1232817" cy="6077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400" b="1" dirty="0"/>
                  <a:t>Банковский счет местных бюджетов </a:t>
                </a:r>
                <a:endParaRPr lang="ro-RO" sz="1400" b="1" dirty="0"/>
              </a:p>
            </p:txBody>
          </p:sp>
          <p:sp>
            <p:nvSpPr>
              <p:cNvPr id="94" name="Скругленный прямоугольник 50"/>
              <p:cNvSpPr/>
              <p:nvPr/>
            </p:nvSpPr>
            <p:spPr>
              <a:xfrm>
                <a:off x="10462373" y="3120291"/>
                <a:ext cx="1392665" cy="709656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i="1" dirty="0" smtClean="0">
                    <a:solidFill>
                      <a:schemeClr val="tx1"/>
                    </a:solidFill>
                  </a:rPr>
                  <a:t>Текущий счет  </a:t>
                </a:r>
                <a:r>
                  <a:rPr lang="ru-RU" sz="1400" i="1" dirty="0">
                    <a:solidFill>
                      <a:schemeClr val="tx1"/>
                    </a:solidFill>
                  </a:rPr>
                  <a:t>МБ </a:t>
                </a:r>
                <a:r>
                  <a:rPr lang="ru-RU" sz="1400" i="1" dirty="0" smtClean="0">
                    <a:solidFill>
                      <a:schemeClr val="tx1"/>
                    </a:solidFill>
                  </a:rPr>
                  <a:t>2го </a:t>
                </a:r>
                <a:r>
                  <a:rPr lang="ru-RU" sz="1400" i="1" dirty="0">
                    <a:solidFill>
                      <a:schemeClr val="tx1"/>
                    </a:solidFill>
                  </a:rPr>
                  <a:t>уровня </a:t>
                </a:r>
                <a:endParaRPr lang="ro-RO" sz="1400" i="1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5" name="Notched Right Arrow 64"/>
          <p:cNvSpPr/>
          <p:nvPr/>
        </p:nvSpPr>
        <p:spPr>
          <a:xfrm>
            <a:off x="8123419" y="3170263"/>
            <a:ext cx="1651190" cy="370259"/>
          </a:xfrm>
          <a:prstGeom prst="notched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66" name="Notched Right Arrow 65"/>
          <p:cNvSpPr/>
          <p:nvPr/>
        </p:nvSpPr>
        <p:spPr>
          <a:xfrm>
            <a:off x="8130036" y="4183929"/>
            <a:ext cx="1651190" cy="411167"/>
          </a:xfrm>
          <a:prstGeom prst="notched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68" name="Notched Right Arrow 67"/>
          <p:cNvSpPr/>
          <p:nvPr/>
        </p:nvSpPr>
        <p:spPr>
          <a:xfrm>
            <a:off x="8113913" y="4635865"/>
            <a:ext cx="1651190" cy="411167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70" name="Notched Right Arrow 69"/>
          <p:cNvSpPr/>
          <p:nvPr/>
        </p:nvSpPr>
        <p:spPr>
          <a:xfrm>
            <a:off x="8151254" y="3639999"/>
            <a:ext cx="1651190" cy="370259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1795313" y="1175516"/>
            <a:ext cx="1404487" cy="1028044"/>
            <a:chOff x="6742300" y="1816511"/>
            <a:chExt cx="3808470" cy="3253982"/>
          </a:xfrm>
          <a:solidFill>
            <a:schemeClr val="tx1"/>
          </a:solidFill>
        </p:grpSpPr>
        <p:sp>
          <p:nvSpPr>
            <p:cNvPr id="25" name="Flowchart: Extract 24"/>
            <p:cNvSpPr/>
            <p:nvPr/>
          </p:nvSpPr>
          <p:spPr>
            <a:xfrm>
              <a:off x="6760776" y="1816511"/>
              <a:ext cx="3771518" cy="1059851"/>
            </a:xfrm>
            <a:prstGeom prst="flowChartExtra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7327964" y="2992838"/>
              <a:ext cx="2637142" cy="1209835"/>
              <a:chOff x="7313982" y="2964238"/>
              <a:chExt cx="2877788" cy="1675826"/>
            </a:xfrm>
            <a:grpFill/>
          </p:grpSpPr>
          <p:sp>
            <p:nvSpPr>
              <p:cNvPr id="29" name="Rectangle 28"/>
              <p:cNvSpPr/>
              <p:nvPr/>
            </p:nvSpPr>
            <p:spPr>
              <a:xfrm>
                <a:off x="7313982" y="2964238"/>
                <a:ext cx="612890" cy="16758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8446432" y="2964238"/>
                <a:ext cx="612890" cy="16758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9578880" y="2964238"/>
                <a:ext cx="612890" cy="16758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6742300" y="4746653"/>
              <a:ext cx="3808470" cy="323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77212" y="4318928"/>
              <a:ext cx="2938646" cy="323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882358" y="1379369"/>
            <a:ext cx="783318" cy="767937"/>
            <a:chOff x="6742300" y="1816511"/>
            <a:chExt cx="3808470" cy="3253982"/>
          </a:xfrm>
          <a:solidFill>
            <a:schemeClr val="tx1"/>
          </a:solidFill>
        </p:grpSpPr>
        <p:sp>
          <p:nvSpPr>
            <p:cNvPr id="33" name="Flowchart: Extract 32"/>
            <p:cNvSpPr/>
            <p:nvPr/>
          </p:nvSpPr>
          <p:spPr>
            <a:xfrm>
              <a:off x="6760776" y="1816511"/>
              <a:ext cx="3771518" cy="1059851"/>
            </a:xfrm>
            <a:prstGeom prst="flowChartExtra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7327964" y="2992838"/>
              <a:ext cx="2637142" cy="1209835"/>
              <a:chOff x="7313982" y="2964238"/>
              <a:chExt cx="2877788" cy="1675826"/>
            </a:xfrm>
            <a:grpFill/>
          </p:grpSpPr>
          <p:sp>
            <p:nvSpPr>
              <p:cNvPr id="37" name="Rectangle 36"/>
              <p:cNvSpPr/>
              <p:nvPr/>
            </p:nvSpPr>
            <p:spPr>
              <a:xfrm>
                <a:off x="7313982" y="2964238"/>
                <a:ext cx="612890" cy="16758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8446432" y="2964238"/>
                <a:ext cx="612890" cy="16758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9578880" y="2964238"/>
                <a:ext cx="612890" cy="16758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6742300" y="4746653"/>
              <a:ext cx="3808470" cy="323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177212" y="4318928"/>
              <a:ext cx="2938646" cy="323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5726" y="200084"/>
            <a:ext cx="121919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cap="all" dirty="0" smtClean="0"/>
              <a:t>Трансферты между государственным бюджетом и местными бюджетами  </a:t>
            </a:r>
            <a:endParaRPr lang="ru-RU" sz="2100" cap="all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90128" y="4538744"/>
            <a:ext cx="1795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>
                <a:solidFill>
                  <a:schemeClr val="bg1"/>
                </a:solidFill>
              </a:rPr>
              <a:t>Остаток </a:t>
            </a:r>
            <a:r>
              <a:rPr lang="ru-RU" sz="1200" i="1" dirty="0" smtClean="0">
                <a:solidFill>
                  <a:schemeClr val="bg1"/>
                </a:solidFill>
              </a:rPr>
              <a:t>маркированных средств</a:t>
            </a:r>
            <a:endParaRPr lang="ru-RU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3272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" name="Straight Connector 98"/>
          <p:cNvCxnSpPr/>
          <p:nvPr/>
        </p:nvCxnSpPr>
        <p:spPr>
          <a:xfrm flipH="1">
            <a:off x="6022385" y="1853456"/>
            <a:ext cx="29869" cy="4632197"/>
          </a:xfrm>
          <a:prstGeom prst="line">
            <a:avLst/>
          </a:prstGeom>
          <a:ln w="0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 flipV="1">
            <a:off x="223139" y="2748974"/>
            <a:ext cx="11546912" cy="34858"/>
          </a:xfrm>
          <a:prstGeom prst="line">
            <a:avLst/>
          </a:prstGeom>
          <a:ln w="0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44"/>
          <p:cNvSpPr txBox="1">
            <a:spLocks noChangeArrowheads="1"/>
          </p:cNvSpPr>
          <p:nvPr/>
        </p:nvSpPr>
        <p:spPr bwMode="auto">
          <a:xfrm>
            <a:off x="7984241" y="2109674"/>
            <a:ext cx="13688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Территориальное Казначейств</a:t>
            </a:r>
            <a:r>
              <a:rPr lang="ro-RO" altLang="ru-RU" sz="1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o</a:t>
            </a:r>
            <a:endParaRPr lang="ro-RO" altLang="ru-RU" sz="105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1" name="TextBox 44"/>
          <p:cNvSpPr txBox="1">
            <a:spLocks noChangeArrowheads="1"/>
          </p:cNvSpPr>
          <p:nvPr/>
        </p:nvSpPr>
        <p:spPr bwMode="auto">
          <a:xfrm>
            <a:off x="963680" y="2131252"/>
            <a:ext cx="15101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Государственное Казначейство</a:t>
            </a:r>
            <a:endParaRPr lang="ru-RU" altLang="ru-RU" sz="10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72738" y="2886991"/>
            <a:ext cx="10772921" cy="2455244"/>
            <a:chOff x="1528345" y="3732379"/>
            <a:chExt cx="9461707" cy="1624201"/>
          </a:xfrm>
        </p:grpSpPr>
        <p:sp>
          <p:nvSpPr>
            <p:cNvPr id="64" name="Скругленный прямоугольник 50"/>
            <p:cNvSpPr/>
            <p:nvPr/>
          </p:nvSpPr>
          <p:spPr>
            <a:xfrm>
              <a:off x="6572094" y="3732379"/>
              <a:ext cx="4417958" cy="1624201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 dirty="0"/>
            </a:p>
          </p:txBody>
        </p:sp>
        <p:sp>
          <p:nvSpPr>
            <p:cNvPr id="44" name="Notched Right Arrow 43"/>
            <p:cNvSpPr/>
            <p:nvPr/>
          </p:nvSpPr>
          <p:spPr>
            <a:xfrm flipH="1">
              <a:off x="3396331" y="3755125"/>
              <a:ext cx="3160244" cy="797176"/>
            </a:xfrm>
            <a:prstGeom prst="notched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Заимствование </a:t>
              </a:r>
              <a:r>
                <a:rPr lang="ru-RU" sz="1200" dirty="0"/>
                <a:t>денежных </a:t>
              </a:r>
              <a:r>
                <a:rPr lang="ru-RU" sz="1200" dirty="0" smtClean="0"/>
                <a:t>средств с </a:t>
              </a:r>
              <a:r>
                <a:rPr lang="ru-RU" sz="1200" dirty="0"/>
                <a:t>банковского </a:t>
              </a:r>
              <a:r>
                <a:rPr lang="ru-RU" sz="1200" dirty="0" smtClean="0"/>
                <a:t>счета </a:t>
              </a:r>
              <a:r>
                <a:rPr lang="ro-RO" sz="1200" dirty="0" smtClean="0"/>
                <a:t>(</a:t>
              </a:r>
              <a:r>
                <a:rPr lang="ru-RU" sz="1200" dirty="0" smtClean="0"/>
                <a:t>остатки текущих счетов не изменяются</a:t>
              </a:r>
              <a:r>
                <a:rPr lang="ro-RO" sz="1200" dirty="0" smtClean="0"/>
                <a:t>)</a:t>
              </a:r>
              <a:endParaRPr lang="ru-RU" sz="1200" dirty="0"/>
            </a:p>
          </p:txBody>
        </p:sp>
        <p:sp>
          <p:nvSpPr>
            <p:cNvPr id="50" name="Скругленный прямоугольник 50"/>
            <p:cNvSpPr/>
            <p:nvPr/>
          </p:nvSpPr>
          <p:spPr>
            <a:xfrm>
              <a:off x="1528345" y="3732379"/>
              <a:ext cx="1906067" cy="1624201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</a:rPr>
                <a:t>Банковский счет государственного бюджета </a:t>
              </a:r>
            </a:p>
            <a:p>
              <a:pPr algn="ctr"/>
              <a:endParaRPr lang="ro-RO" sz="1400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669171" y="3820337"/>
              <a:ext cx="4263018" cy="1472704"/>
              <a:chOff x="7983349" y="3011645"/>
              <a:chExt cx="3938370" cy="1831523"/>
            </a:xfrm>
          </p:grpSpPr>
          <p:sp>
            <p:nvSpPr>
              <p:cNvPr id="91" name="Скругленный прямоугольник 50"/>
              <p:cNvSpPr/>
              <p:nvPr/>
            </p:nvSpPr>
            <p:spPr>
              <a:xfrm>
                <a:off x="7983349" y="3063682"/>
                <a:ext cx="1666526" cy="1697083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 sz="1400" dirty="0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8096202" y="3483885"/>
                <a:ext cx="1528239" cy="7849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sz="1400" b="1" dirty="0" smtClean="0"/>
                  <a:t>Счет для </a:t>
                </a:r>
                <a:r>
                  <a:rPr lang="ru-RU" sz="1400" b="1" dirty="0"/>
                  <a:t>самоуправляемых </a:t>
                </a:r>
                <a:r>
                  <a:rPr lang="ru-RU" sz="1400" b="1" dirty="0" smtClean="0"/>
                  <a:t>государственных учреждений</a:t>
                </a:r>
                <a:endParaRPr lang="ru-RU" sz="1400" b="1" dirty="0"/>
              </a:p>
            </p:txBody>
          </p:sp>
          <p:sp>
            <p:nvSpPr>
              <p:cNvPr id="94" name="Скругленный прямоугольник 50"/>
              <p:cNvSpPr/>
              <p:nvPr/>
            </p:nvSpPr>
            <p:spPr>
              <a:xfrm>
                <a:off x="9699536" y="3011645"/>
                <a:ext cx="2221275" cy="554580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i="1" dirty="0">
                    <a:solidFill>
                      <a:schemeClr val="tx1"/>
                    </a:solidFill>
                  </a:rPr>
                  <a:t>Текущий счет </a:t>
                </a:r>
                <a:r>
                  <a:rPr lang="en-US" sz="1400" i="1" dirty="0" smtClean="0">
                    <a:solidFill>
                      <a:schemeClr val="tx1"/>
                    </a:solidFill>
                  </a:rPr>
                  <a:t>c</a:t>
                </a:r>
                <a:endParaRPr lang="ro-RO" sz="1400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Скругленный прямоугольник 50"/>
              <p:cNvSpPr/>
              <p:nvPr/>
            </p:nvSpPr>
            <p:spPr>
              <a:xfrm>
                <a:off x="9700444" y="3670573"/>
                <a:ext cx="2221275" cy="554580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i="1" dirty="0">
                    <a:solidFill>
                      <a:schemeClr val="tx1"/>
                    </a:solidFill>
                  </a:rPr>
                  <a:t>Текущий счет </a:t>
                </a:r>
                <a:r>
                  <a:rPr lang="ru-RU" sz="1400" i="1" dirty="0" smtClean="0">
                    <a:solidFill>
                      <a:schemeClr val="tx1"/>
                    </a:solidFill>
                  </a:rPr>
                  <a:t>самоуправляемое государственное </a:t>
                </a:r>
              </a:p>
              <a:p>
                <a:pPr algn="ctr"/>
                <a:r>
                  <a:rPr lang="ru-RU" sz="1400" i="1" dirty="0" smtClean="0">
                    <a:solidFill>
                      <a:schemeClr val="tx1"/>
                    </a:solidFill>
                  </a:rPr>
                  <a:t>учреждение</a:t>
                </a:r>
                <a:endParaRPr lang="ro-RO" sz="1400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Скругленный прямоугольник 50"/>
              <p:cNvSpPr/>
              <p:nvPr/>
            </p:nvSpPr>
            <p:spPr>
              <a:xfrm>
                <a:off x="9695427" y="4288588"/>
                <a:ext cx="2221275" cy="554580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i="1" dirty="0">
                    <a:solidFill>
                      <a:schemeClr val="tx1"/>
                    </a:solidFill>
                  </a:rPr>
                  <a:t>Текущий счет </a:t>
                </a:r>
                <a:r>
                  <a:rPr lang="ru-RU" sz="1400" i="1" dirty="0" smtClean="0">
                    <a:solidFill>
                      <a:schemeClr val="tx1"/>
                    </a:solidFill>
                  </a:rPr>
                  <a:t>самоуправляемое государственное </a:t>
                </a:r>
              </a:p>
              <a:p>
                <a:pPr algn="ctr"/>
                <a:r>
                  <a:rPr lang="ru-RU" sz="1400" i="1" dirty="0" smtClean="0">
                    <a:solidFill>
                      <a:schemeClr val="tx1"/>
                    </a:solidFill>
                  </a:rPr>
                  <a:t>учреждение</a:t>
                </a:r>
                <a:endParaRPr lang="ro-RO" sz="1400" i="1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3" name="Notched Right Arrow 22"/>
          <p:cNvSpPr/>
          <p:nvPr/>
        </p:nvSpPr>
        <p:spPr>
          <a:xfrm>
            <a:off x="3006254" y="4126436"/>
            <a:ext cx="3654250" cy="1205061"/>
          </a:xfrm>
          <a:prstGeom prst="notch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Возмещение </a:t>
            </a:r>
            <a:r>
              <a:rPr lang="ru-RU" sz="1400" dirty="0"/>
              <a:t>заимствованных денежных средств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228" y="3279160"/>
            <a:ext cx="400190" cy="40019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803841" y="4643996"/>
            <a:ext cx="1836362" cy="453796"/>
            <a:chOff x="6803841" y="4643996"/>
            <a:chExt cx="1836362" cy="453796"/>
          </a:xfrm>
        </p:grpSpPr>
        <p:grpSp>
          <p:nvGrpSpPr>
            <p:cNvPr id="49" name="Group 48"/>
            <p:cNvGrpSpPr/>
            <p:nvPr/>
          </p:nvGrpSpPr>
          <p:grpSpPr>
            <a:xfrm>
              <a:off x="7297755" y="4643996"/>
              <a:ext cx="1342448" cy="415836"/>
              <a:chOff x="7093313" y="3064729"/>
              <a:chExt cx="1342448" cy="415836"/>
            </a:xfrm>
          </p:grpSpPr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35571" y="3064729"/>
                <a:ext cx="400190" cy="400190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93313" y="3080375"/>
                <a:ext cx="400190" cy="400190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64442" y="3064729"/>
                <a:ext cx="400190" cy="400190"/>
              </a:xfrm>
              <a:prstGeom prst="rect">
                <a:avLst/>
              </a:prstGeom>
            </p:spPr>
          </p:pic>
        </p:grpSp>
        <p:sp>
          <p:nvSpPr>
            <p:cNvPr id="13" name="Plus 12"/>
            <p:cNvSpPr/>
            <p:nvPr/>
          </p:nvSpPr>
          <p:spPr>
            <a:xfrm>
              <a:off x="6803841" y="4659642"/>
              <a:ext cx="427668" cy="438150"/>
            </a:xfrm>
            <a:prstGeom prst="mathPlus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774099" y="3108069"/>
            <a:ext cx="1866104" cy="415836"/>
            <a:chOff x="6774099" y="3108069"/>
            <a:chExt cx="1866104" cy="415836"/>
          </a:xfrm>
        </p:grpSpPr>
        <p:grpSp>
          <p:nvGrpSpPr>
            <p:cNvPr id="11" name="Group 10"/>
            <p:cNvGrpSpPr/>
            <p:nvPr/>
          </p:nvGrpSpPr>
          <p:grpSpPr>
            <a:xfrm>
              <a:off x="7297755" y="3108069"/>
              <a:ext cx="1342448" cy="415836"/>
              <a:chOff x="7093313" y="3064729"/>
              <a:chExt cx="1342448" cy="415836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35571" y="3064729"/>
                <a:ext cx="400190" cy="400190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93313" y="3080375"/>
                <a:ext cx="400190" cy="400190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64442" y="3064729"/>
                <a:ext cx="400190" cy="400190"/>
              </a:xfrm>
              <a:prstGeom prst="rect">
                <a:avLst/>
              </a:prstGeom>
            </p:spPr>
          </p:pic>
        </p:grpSp>
        <p:sp>
          <p:nvSpPr>
            <p:cNvPr id="14" name="Minus 13"/>
            <p:cNvSpPr/>
            <p:nvPr/>
          </p:nvSpPr>
          <p:spPr>
            <a:xfrm>
              <a:off x="6774099" y="3161470"/>
              <a:ext cx="487151" cy="342900"/>
            </a:xfrm>
            <a:prstGeom prst="mathMinus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2373150" y="1467264"/>
            <a:ext cx="1417003" cy="1118410"/>
            <a:chOff x="6742300" y="1816511"/>
            <a:chExt cx="3808470" cy="3253982"/>
          </a:xfrm>
          <a:solidFill>
            <a:schemeClr val="tx1"/>
          </a:solidFill>
        </p:grpSpPr>
        <p:sp>
          <p:nvSpPr>
            <p:cNvPr id="81" name="Flowchart: Extract 80"/>
            <p:cNvSpPr/>
            <p:nvPr/>
          </p:nvSpPr>
          <p:spPr>
            <a:xfrm>
              <a:off x="6760776" y="1816511"/>
              <a:ext cx="3771518" cy="1059851"/>
            </a:xfrm>
            <a:prstGeom prst="flowChartExtra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7327964" y="2992838"/>
              <a:ext cx="2637142" cy="1209835"/>
              <a:chOff x="7313982" y="2964238"/>
              <a:chExt cx="2877788" cy="1675826"/>
            </a:xfrm>
            <a:grpFill/>
          </p:grpSpPr>
          <p:sp>
            <p:nvSpPr>
              <p:cNvPr id="85" name="Rectangle 84"/>
              <p:cNvSpPr/>
              <p:nvPr/>
            </p:nvSpPr>
            <p:spPr>
              <a:xfrm>
                <a:off x="7313982" y="2964238"/>
                <a:ext cx="612890" cy="16758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8446432" y="2964238"/>
                <a:ext cx="612890" cy="16758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9578880" y="2964238"/>
                <a:ext cx="612890" cy="16758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3" name="Rectangle 82"/>
            <p:cNvSpPr/>
            <p:nvPr/>
          </p:nvSpPr>
          <p:spPr>
            <a:xfrm>
              <a:off x="6742300" y="4746653"/>
              <a:ext cx="3808470" cy="323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177212" y="4318928"/>
              <a:ext cx="2938646" cy="323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9355903" y="1730374"/>
            <a:ext cx="811646" cy="855299"/>
            <a:chOff x="6742300" y="1816511"/>
            <a:chExt cx="3808470" cy="3253982"/>
          </a:xfrm>
          <a:solidFill>
            <a:schemeClr val="tx1"/>
          </a:solidFill>
        </p:grpSpPr>
        <p:sp>
          <p:nvSpPr>
            <p:cNvPr id="89" name="Flowchart: Extract 88"/>
            <p:cNvSpPr/>
            <p:nvPr/>
          </p:nvSpPr>
          <p:spPr>
            <a:xfrm>
              <a:off x="6760776" y="1816511"/>
              <a:ext cx="3771518" cy="1059851"/>
            </a:xfrm>
            <a:prstGeom prst="flowChartExtra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7327964" y="2992838"/>
              <a:ext cx="2637142" cy="1209835"/>
              <a:chOff x="7313982" y="2964238"/>
              <a:chExt cx="2877788" cy="1675826"/>
            </a:xfrm>
            <a:grpFill/>
          </p:grpSpPr>
          <p:sp>
            <p:nvSpPr>
              <p:cNvPr id="96" name="Rectangle 95"/>
              <p:cNvSpPr/>
              <p:nvPr/>
            </p:nvSpPr>
            <p:spPr>
              <a:xfrm>
                <a:off x="7313982" y="2964238"/>
                <a:ext cx="612890" cy="16758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8446432" y="2964238"/>
                <a:ext cx="612890" cy="16758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9578880" y="2964238"/>
                <a:ext cx="612890" cy="16758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2" name="Rectangle 91"/>
            <p:cNvSpPr/>
            <p:nvPr/>
          </p:nvSpPr>
          <p:spPr>
            <a:xfrm>
              <a:off x="6742300" y="4746653"/>
              <a:ext cx="3808470" cy="323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7177212" y="4318928"/>
              <a:ext cx="2938646" cy="323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0251" y="227105"/>
            <a:ext cx="11672687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700" b="1" cap="all" dirty="0" smtClean="0"/>
              <a:t>Заимствование</a:t>
            </a:r>
            <a:r>
              <a:rPr lang="ru-RU" sz="1700" b="1" cap="all" dirty="0"/>
              <a:t> </a:t>
            </a:r>
            <a:r>
              <a:rPr kumimoji="0" lang="ru-RU" altLang="ru-RU" sz="1700" b="1" i="0" u="none" strike="noStrike" cap="all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финансовых</a:t>
            </a:r>
            <a:r>
              <a:rPr kumimoji="0" lang="ru-RU" altLang="ru-RU" sz="1700" b="1" i="0" u="none" strike="noStrike" cap="all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RU" altLang="ru-RU" sz="1700" b="1" i="0" u="none" strike="noStrike" cap="all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средств </a:t>
            </a:r>
            <a:r>
              <a:rPr kumimoji="0" lang="ru-RU" altLang="ru-RU" sz="1700" b="1" i="0" u="none" strike="noStrike" cap="all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У </a:t>
            </a:r>
            <a:r>
              <a:rPr lang="ru-RU" sz="1700" b="1" cap="all" dirty="0" smtClean="0"/>
              <a:t>самоуправляемых государственных учреждений</a:t>
            </a:r>
            <a:endParaRPr kumimoji="0" lang="ru-RU" altLang="ru-RU" sz="1700" b="1" i="0" u="none" strike="noStrike" cap="all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6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433" y="4068740"/>
            <a:ext cx="400190" cy="400190"/>
          </a:xfrm>
          <a:prstGeom prst="rect">
            <a:avLst/>
          </a:prstGeom>
        </p:spPr>
      </p:pic>
      <p:pic>
        <p:nvPicPr>
          <p:cNvPr id="58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616" y="4844091"/>
            <a:ext cx="400190" cy="40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0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5" name="TextBox 4"/>
          <p:cNvSpPr txBox="1"/>
          <p:nvPr/>
        </p:nvSpPr>
        <p:spPr>
          <a:xfrm>
            <a:off x="1994726" y="2034778"/>
            <a:ext cx="8173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</a:rPr>
              <a:t>Спасибо за внимание!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223074" y="4221605"/>
            <a:ext cx="102356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>
                <a:effectLst/>
              </a:defRPr>
            </a:defPPr>
            <a:lvl1pPr>
              <a:defRPr sz="5400" b="1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</a:defRPr>
            </a:lvl1pPr>
          </a:lstStyle>
          <a:p>
            <a:r>
              <a:rPr lang="ru-RU" dirty="0" smtClean="0"/>
              <a:t>Пожалуйста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ru-RU" dirty="0"/>
              <a:t>В</a:t>
            </a:r>
            <a:r>
              <a:rPr lang="ru-RU" dirty="0" smtClean="0"/>
              <a:t>аши </a:t>
            </a:r>
            <a:r>
              <a:rPr lang="ru-RU" dirty="0"/>
              <a:t>вопросы!</a:t>
            </a:r>
          </a:p>
        </p:txBody>
      </p:sp>
    </p:spTree>
    <p:extLst>
      <p:ext uri="{BB962C8B-B14F-4D97-AF65-F5344CB8AC3E}">
        <p14:creationId xmlns:p14="http://schemas.microsoft.com/office/powerpoint/2010/main" val="243332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8810" y="110637"/>
            <a:ext cx="11837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b="1" dirty="0"/>
              <a:t> </a:t>
            </a:r>
            <a:r>
              <a:rPr lang="ru-RU" b="1" cap="all" dirty="0"/>
              <a:t>Казначейская </a:t>
            </a:r>
            <a:r>
              <a:rPr lang="ru-RU" b="1" cap="all" dirty="0" smtClean="0"/>
              <a:t>система </a:t>
            </a:r>
            <a:r>
              <a:rPr lang="ru-RU" b="1" cap="all" dirty="0"/>
              <a:t>до </a:t>
            </a:r>
            <a:r>
              <a:rPr lang="ru-RU" b="1" cap="all" dirty="0" smtClean="0"/>
              <a:t>создания </a:t>
            </a:r>
            <a:r>
              <a:rPr lang="ru-RU" b="1" dirty="0"/>
              <a:t>EKC 1993-2007 </a:t>
            </a:r>
            <a:endParaRPr lang="en-US" b="1" dirty="0"/>
          </a:p>
        </p:txBody>
      </p:sp>
      <p:grpSp>
        <p:nvGrpSpPr>
          <p:cNvPr id="11267" name="Group 11"/>
          <p:cNvGrpSpPr>
            <a:grpSpLocks/>
          </p:cNvGrpSpPr>
          <p:nvPr/>
        </p:nvGrpSpPr>
        <p:grpSpPr bwMode="auto">
          <a:xfrm>
            <a:off x="368300" y="1246188"/>
            <a:ext cx="11315700" cy="5175250"/>
            <a:chOff x="189880" y="3566181"/>
            <a:chExt cx="5494091" cy="2985909"/>
          </a:xfrm>
        </p:grpSpPr>
        <p:grpSp>
          <p:nvGrpSpPr>
            <p:cNvPr id="11326" name="Group 3"/>
            <p:cNvGrpSpPr>
              <a:grpSpLocks/>
            </p:cNvGrpSpPr>
            <p:nvPr/>
          </p:nvGrpSpPr>
          <p:grpSpPr bwMode="auto">
            <a:xfrm>
              <a:off x="189880" y="3566181"/>
              <a:ext cx="5494091" cy="2985909"/>
              <a:chOff x="6152225" y="3907957"/>
              <a:chExt cx="4999474" cy="2584047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6152225" y="4145758"/>
                <a:ext cx="2210065" cy="234624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r>
                  <a:rPr lang="en-US" b="1" u="sng" dirty="0">
                    <a:solidFill>
                      <a:schemeClr val="tx1"/>
                    </a:solidFill>
                  </a:rPr>
                  <a:t>1993-2007</a:t>
                </a:r>
              </a:p>
              <a:p>
                <a:pPr>
                  <a:defRPr/>
                </a:pPr>
                <a:r>
                  <a:rPr lang="ru-RU" dirty="0">
                    <a:solidFill>
                      <a:schemeClr val="tx1"/>
                    </a:solidFill>
                  </a:rPr>
                  <a:t>1. Государственный бюджет</a:t>
                </a:r>
                <a:r>
                  <a:rPr lang="en-US" dirty="0">
                    <a:solidFill>
                      <a:schemeClr val="tx1"/>
                    </a:solidFill>
                  </a:rPr>
                  <a:t> (</a:t>
                </a:r>
                <a:r>
                  <a:rPr lang="ru-RU" dirty="0">
                    <a:solidFill>
                      <a:schemeClr val="tx1"/>
                    </a:solidFill>
                  </a:rPr>
                  <a:t>доходы</a:t>
                </a:r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</a:p>
              <a:p>
                <a:pPr algn="ctr">
                  <a:defRPr/>
                </a:pPr>
                <a:endParaRPr lang="ru-RU" sz="1400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8564990" y="4143183"/>
                <a:ext cx="2586709" cy="23428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r>
                  <a:rPr lang="en-US" b="1" u="sng" dirty="0">
                    <a:solidFill>
                      <a:schemeClr val="tx1"/>
                    </a:solidFill>
                  </a:rPr>
                  <a:t>1993-2007</a:t>
                </a:r>
              </a:p>
              <a:p>
                <a:pPr marL="182563" indent="-182563">
                  <a:buFont typeface="+mj-lt"/>
                  <a:buAutoNum type="arabicPeriod"/>
                  <a:defRPr/>
                </a:pPr>
                <a:r>
                  <a:rPr lang="ru-RU" dirty="0">
                    <a:solidFill>
                      <a:schemeClr val="tx1"/>
                    </a:solidFill>
                  </a:rPr>
                  <a:t>Государственный бюджет </a:t>
                </a:r>
                <a:r>
                  <a:rPr lang="en-US" dirty="0">
                    <a:solidFill>
                      <a:schemeClr val="tx1"/>
                    </a:solidFill>
                  </a:rPr>
                  <a:t>(</a:t>
                </a:r>
                <a:r>
                  <a:rPr lang="ru-RU" dirty="0">
                    <a:solidFill>
                      <a:schemeClr val="tx1"/>
                    </a:solidFill>
                  </a:rPr>
                  <a:t>расходы</a:t>
                </a:r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  <a:endParaRPr lang="ru-RU" dirty="0">
                  <a:solidFill>
                    <a:schemeClr val="tx1"/>
                  </a:solidFill>
                </a:endParaRPr>
              </a:p>
              <a:p>
                <a:pPr marL="182563" indent="-182563">
                  <a:buFont typeface="+mj-lt"/>
                  <a:buAutoNum type="arabicPeriod"/>
                  <a:defRPr/>
                </a:pPr>
                <a:r>
                  <a:rPr lang="ru-RU" dirty="0" smtClean="0">
                    <a:solidFill>
                      <a:schemeClr val="tx1"/>
                    </a:solidFill>
                  </a:rPr>
                  <a:t>Бюджеты </a:t>
                </a:r>
                <a:r>
                  <a:rPr lang="ru-RU" dirty="0">
                    <a:solidFill>
                      <a:schemeClr val="tx1"/>
                    </a:solidFill>
                  </a:rPr>
                  <a:t>Административно Территориальных Единиц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182563" indent="-182563">
                  <a:buFont typeface="+mj-lt"/>
                  <a:buAutoNum type="arabicPeriod"/>
                  <a:defRPr/>
                </a:pPr>
                <a:r>
                  <a:rPr lang="ru-RU" dirty="0">
                    <a:solidFill>
                      <a:schemeClr val="tx1"/>
                    </a:solidFill>
                  </a:rPr>
                  <a:t>Бюджет Государственного 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Социального </a:t>
                </a:r>
                <a:r>
                  <a:rPr lang="ru-RU" dirty="0">
                    <a:solidFill>
                      <a:schemeClr val="tx1"/>
                    </a:solidFill>
                  </a:rPr>
                  <a:t>С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трахования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182563" indent="-182563">
                  <a:buFont typeface="+mj-lt"/>
                  <a:buAutoNum type="arabicPeriod"/>
                  <a:defRPr/>
                </a:pPr>
                <a:r>
                  <a:rPr lang="ru-RU" dirty="0">
                    <a:solidFill>
                      <a:schemeClr val="tx1"/>
                    </a:solidFill>
                  </a:rPr>
                  <a:t>Фонды Обязательного Медицинского Страхования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algn="ctr">
                  <a:defRPr/>
                </a:pPr>
                <a:endParaRPr lang="ru-RU" sz="1200" dirty="0"/>
              </a:p>
              <a:p>
                <a:pPr>
                  <a:defRPr/>
                </a:pPr>
                <a:endParaRPr lang="ru-RU" sz="1600" dirty="0">
                  <a:solidFill>
                    <a:schemeClr val="tx1"/>
                  </a:solidFill>
                </a:endParaRPr>
              </a:p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11" name="Round Same Side Corner Rectangle 10"/>
              <p:cNvSpPr/>
              <p:nvPr/>
            </p:nvSpPr>
            <p:spPr>
              <a:xfrm>
                <a:off x="6152225" y="3907957"/>
                <a:ext cx="2210065" cy="237801"/>
              </a:xfrm>
              <a:prstGeom prst="round2SameRect">
                <a:avLst/>
              </a:prstGeom>
              <a:solidFill>
                <a:schemeClr val="accent1">
                  <a:alpha val="4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 b="1" dirty="0">
                  <a:solidFill>
                    <a:schemeClr val="tx1"/>
                  </a:solidFill>
                </a:endParaRPr>
              </a:p>
              <a:p>
                <a:pPr algn="ctr">
                  <a:defRPr/>
                </a:pPr>
                <a:r>
                  <a:rPr lang="ru-RU" sz="2000" b="1" dirty="0">
                    <a:solidFill>
                      <a:schemeClr val="tx1"/>
                    </a:solidFill>
                  </a:rPr>
                  <a:t>Национальный Банк</a:t>
                </a:r>
              </a:p>
              <a:p>
                <a:pPr algn="ctr">
                  <a:defRPr/>
                </a:pPr>
                <a:endParaRPr lang="ru-RU" dirty="0"/>
              </a:p>
            </p:txBody>
          </p:sp>
        </p:grpSp>
        <p:sp>
          <p:nvSpPr>
            <p:cNvPr id="17" name="Round Same Side Corner Rectangle 16"/>
            <p:cNvSpPr/>
            <p:nvPr/>
          </p:nvSpPr>
          <p:spPr>
            <a:xfrm>
              <a:off x="2841349" y="3566181"/>
              <a:ext cx="2842622" cy="274783"/>
            </a:xfrm>
            <a:prstGeom prst="round2SameRect">
              <a:avLst/>
            </a:prstGeom>
            <a:solidFill>
              <a:schemeClr val="accent1">
                <a:alpha val="4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ru-RU" sz="2000" b="1" dirty="0">
                  <a:solidFill>
                    <a:schemeClr val="tx1"/>
                  </a:solidFill>
                </a:rPr>
                <a:t>Коммерческие Банки</a:t>
              </a:r>
            </a:p>
            <a:p>
              <a:pPr algn="ctr">
                <a:defRPr/>
              </a:pPr>
              <a:endParaRPr lang="ru-RU" dirty="0"/>
            </a:p>
          </p:txBody>
        </p:sp>
      </p:grpSp>
      <p:sp>
        <p:nvSpPr>
          <p:cNvPr id="11325" name="TextBox 11265"/>
          <p:cNvSpPr txBox="1">
            <a:spLocks noChangeArrowheads="1"/>
          </p:cNvSpPr>
          <p:nvPr/>
        </p:nvSpPr>
        <p:spPr bwMode="auto">
          <a:xfrm>
            <a:off x="483486" y="4659274"/>
            <a:ext cx="14097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00" b="1" dirty="0"/>
              <a:t>Центрально</a:t>
            </a:r>
            <a:r>
              <a:rPr lang="en-US" altLang="ru-RU" sz="1400" b="1" dirty="0"/>
              <a:t>e</a:t>
            </a:r>
            <a:r>
              <a:rPr lang="ru-RU" altLang="ru-RU" sz="1400" b="1" dirty="0"/>
              <a:t> </a:t>
            </a:r>
            <a:r>
              <a:rPr lang="ru-RU" altLang="ru-RU" sz="1400" b="1" dirty="0" smtClean="0"/>
              <a:t>Казначейство</a:t>
            </a:r>
            <a:endParaRPr lang="en-US" altLang="ru-RU" sz="1400" b="1" dirty="0"/>
          </a:p>
          <a:p>
            <a:r>
              <a:rPr lang="en-US" altLang="ru-RU" sz="1400" dirty="0"/>
              <a:t>     </a:t>
            </a:r>
            <a:r>
              <a:rPr lang="en-US" altLang="ru-RU" sz="1400" dirty="0" smtClean="0"/>
              <a:t>(</a:t>
            </a:r>
            <a:r>
              <a:rPr lang="ru-RU" sz="1400" dirty="0"/>
              <a:t>клиент</a:t>
            </a:r>
            <a:r>
              <a:rPr lang="en-US" altLang="ru-RU" sz="1400" dirty="0" smtClean="0"/>
              <a:t>)</a:t>
            </a:r>
            <a:endParaRPr lang="ru-RU" altLang="ru-RU" sz="1400" b="1" dirty="0"/>
          </a:p>
        </p:txBody>
      </p:sp>
      <p:cxnSp>
        <p:nvCxnSpPr>
          <p:cNvPr id="11270" name="Straight Arrow Connector 11269"/>
          <p:cNvCxnSpPr/>
          <p:nvPr/>
        </p:nvCxnSpPr>
        <p:spPr>
          <a:xfrm flipV="1">
            <a:off x="4250145" y="2163401"/>
            <a:ext cx="1579154" cy="15081"/>
          </a:xfrm>
          <a:prstGeom prst="straightConnector1">
            <a:avLst/>
          </a:prstGeom>
          <a:ln w="85725">
            <a:solidFill>
              <a:schemeClr val="accent1">
                <a:alpha val="34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2"/>
          <p:cNvGrpSpPr>
            <a:grpSpLocks/>
          </p:cNvGrpSpPr>
          <p:nvPr/>
        </p:nvGrpSpPr>
        <p:grpSpPr bwMode="auto">
          <a:xfrm>
            <a:off x="2221116" y="3183731"/>
            <a:ext cx="2867025" cy="2598737"/>
            <a:chOff x="8240494" y="1727785"/>
            <a:chExt cx="3345719" cy="3140950"/>
          </a:xfrm>
        </p:grpSpPr>
        <p:sp>
          <p:nvSpPr>
            <p:cNvPr id="114" name="Oval 113"/>
            <p:cNvSpPr/>
            <p:nvPr/>
          </p:nvSpPr>
          <p:spPr>
            <a:xfrm>
              <a:off x="8518378" y="1810290"/>
              <a:ext cx="3012259" cy="3002803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1313" name="TextBox 114"/>
            <p:cNvSpPr txBox="1">
              <a:spLocks noChangeArrowheads="1"/>
            </p:cNvSpPr>
            <p:nvPr/>
          </p:nvSpPr>
          <p:spPr bwMode="auto">
            <a:xfrm>
              <a:off x="9644515" y="3088335"/>
              <a:ext cx="991402" cy="409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 sz="1600" b="1" dirty="0"/>
                <a:t>АСМП</a:t>
              </a:r>
              <a:endParaRPr lang="ru-RU" altLang="ru-RU" b="1" dirty="0"/>
            </a:p>
          </p:txBody>
        </p:sp>
        <p:grpSp>
          <p:nvGrpSpPr>
            <p:cNvPr id="11314" name="Group 115"/>
            <p:cNvGrpSpPr>
              <a:grpSpLocks/>
            </p:cNvGrpSpPr>
            <p:nvPr/>
          </p:nvGrpSpPr>
          <p:grpSpPr bwMode="auto">
            <a:xfrm>
              <a:off x="9514671" y="1727785"/>
              <a:ext cx="1020079" cy="1020079"/>
              <a:chOff x="1447892" y="434453"/>
              <a:chExt cx="1020079" cy="1020079"/>
            </a:xfrm>
          </p:grpSpPr>
          <p:sp>
            <p:nvSpPr>
              <p:cNvPr id="126" name="Oval 125"/>
              <p:cNvSpPr/>
              <p:nvPr/>
            </p:nvSpPr>
            <p:spPr>
              <a:xfrm>
                <a:off x="1448275" y="434453"/>
                <a:ext cx="1018906" cy="102076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6350">
                <a:noFill/>
              </a:ln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7" name="Oval 4"/>
              <p:cNvSpPr txBox="1"/>
              <p:nvPr/>
            </p:nvSpPr>
            <p:spPr>
              <a:xfrm>
                <a:off x="1598332" y="584113"/>
                <a:ext cx="718792" cy="7214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35560" tIns="35560" rIns="35560" bIns="35560" spcCol="1270" anchor="ctr"/>
              <a:lstStyle/>
              <a:p>
                <a:pPr algn="ctr" defTabSz="12446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2800" b="1" dirty="0">
                    <a:solidFill>
                      <a:schemeClr val="tx1"/>
                    </a:solidFill>
                  </a:rPr>
                  <a:t>КБ</a:t>
                </a:r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315" name="Group 116"/>
            <p:cNvGrpSpPr>
              <a:grpSpLocks/>
            </p:cNvGrpSpPr>
            <p:nvPr/>
          </p:nvGrpSpPr>
          <p:grpSpPr bwMode="auto">
            <a:xfrm>
              <a:off x="10566134" y="2747864"/>
              <a:ext cx="1020079" cy="1020079"/>
              <a:chOff x="1447892" y="434453"/>
              <a:chExt cx="1020079" cy="1020079"/>
            </a:xfrm>
          </p:grpSpPr>
          <p:sp>
            <p:nvSpPr>
              <p:cNvPr id="124" name="Oval 123"/>
              <p:cNvSpPr/>
              <p:nvPr/>
            </p:nvSpPr>
            <p:spPr>
              <a:xfrm>
                <a:off x="1447213" y="435135"/>
                <a:ext cx="1020758" cy="101884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6350">
                <a:noFill/>
              </a:ln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5" name="Oval 4"/>
              <p:cNvSpPr txBox="1"/>
              <p:nvPr/>
            </p:nvSpPr>
            <p:spPr>
              <a:xfrm>
                <a:off x="1597269" y="584795"/>
                <a:ext cx="720645" cy="7195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35560" tIns="35560" rIns="35560" bIns="35560" spcCol="1270" anchor="ctr"/>
              <a:lstStyle/>
              <a:p>
                <a:pPr algn="ctr" defTabSz="12446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2800" b="1" dirty="0">
                    <a:solidFill>
                      <a:schemeClr val="tx1"/>
                    </a:solidFill>
                  </a:rPr>
                  <a:t>КБ</a:t>
                </a:r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316" name="Group 117"/>
            <p:cNvGrpSpPr>
              <a:grpSpLocks/>
            </p:cNvGrpSpPr>
            <p:nvPr/>
          </p:nvGrpSpPr>
          <p:grpSpPr bwMode="auto">
            <a:xfrm>
              <a:off x="9514670" y="3848656"/>
              <a:ext cx="1020079" cy="1020079"/>
              <a:chOff x="1447892" y="434453"/>
              <a:chExt cx="1020079" cy="1020079"/>
            </a:xfrm>
          </p:grpSpPr>
          <p:sp>
            <p:nvSpPr>
              <p:cNvPr id="122" name="Oval 121"/>
              <p:cNvSpPr/>
              <p:nvPr/>
            </p:nvSpPr>
            <p:spPr>
              <a:xfrm>
                <a:off x="1448276" y="433771"/>
                <a:ext cx="1018906" cy="102076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6350">
                <a:noFill/>
              </a:ln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3" name="Oval 4"/>
              <p:cNvSpPr txBox="1"/>
              <p:nvPr/>
            </p:nvSpPr>
            <p:spPr>
              <a:xfrm>
                <a:off x="1598334" y="583432"/>
                <a:ext cx="718792" cy="7214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35560" tIns="35560" rIns="35560" bIns="35560" spcCol="1270" anchor="ctr"/>
              <a:lstStyle/>
              <a:p>
                <a:pPr algn="ctr" defTabSz="12446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2800" b="1" dirty="0">
                    <a:solidFill>
                      <a:schemeClr val="tx1"/>
                    </a:solidFill>
                  </a:rPr>
                  <a:t>КБ</a:t>
                </a:r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9" name="Group 118"/>
            <p:cNvGrpSpPr/>
            <p:nvPr/>
          </p:nvGrpSpPr>
          <p:grpSpPr>
            <a:xfrm>
              <a:off x="8240494" y="2581612"/>
              <a:ext cx="1329327" cy="1360021"/>
              <a:chOff x="2467972" y="1628356"/>
              <a:chExt cx="1329327" cy="1360021"/>
            </a:xfrm>
            <a:solidFill>
              <a:schemeClr val="accent1"/>
            </a:solidFill>
          </p:grpSpPr>
          <p:sp>
            <p:nvSpPr>
              <p:cNvPr id="120" name="Oval 119"/>
              <p:cNvSpPr/>
              <p:nvPr/>
            </p:nvSpPr>
            <p:spPr>
              <a:xfrm>
                <a:off x="2467972" y="1628356"/>
                <a:ext cx="1329327" cy="136002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3">
                <a:scrgbClr r="0" g="0" b="0"/>
              </a:lnRef>
              <a:fillRef idx="1">
                <a:scrgbClr r="0" g="0" b="0"/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1" name="Oval 4"/>
              <p:cNvSpPr txBox="1"/>
              <p:nvPr/>
            </p:nvSpPr>
            <p:spPr>
              <a:xfrm>
                <a:off x="2662647" y="1827526"/>
                <a:ext cx="939977" cy="961681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35560" tIns="35560" rIns="35560" bIns="35560" spcCol="1270" anchor="ctr"/>
              <a:lstStyle/>
              <a:p>
                <a:pPr algn="ctr" defTabSz="12446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2800" b="1" dirty="0">
                    <a:solidFill>
                      <a:schemeClr val="tx1"/>
                    </a:solidFill>
                  </a:rPr>
                  <a:t>НБМ</a:t>
                </a:r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1271" name="Group 11289"/>
          <p:cNvGrpSpPr>
            <a:grpSpLocks/>
          </p:cNvGrpSpPr>
          <p:nvPr/>
        </p:nvGrpSpPr>
        <p:grpSpPr bwMode="auto">
          <a:xfrm>
            <a:off x="6027370" y="3262313"/>
            <a:ext cx="5540375" cy="2841625"/>
            <a:chOff x="5993618" y="3385506"/>
            <a:chExt cx="5540601" cy="2842970"/>
          </a:xfrm>
        </p:grpSpPr>
        <p:cxnSp>
          <p:nvCxnSpPr>
            <p:cNvPr id="168" name="Straight Arrow Connector 167"/>
            <p:cNvCxnSpPr/>
            <p:nvPr/>
          </p:nvCxnSpPr>
          <p:spPr bwMode="auto">
            <a:xfrm flipV="1">
              <a:off x="10773776" y="4468693"/>
              <a:ext cx="279411" cy="0"/>
            </a:xfrm>
            <a:prstGeom prst="straightConnector1">
              <a:avLst/>
            </a:prstGeom>
            <a:ln w="3492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172"/>
            <p:cNvCxnSpPr/>
            <p:nvPr/>
          </p:nvCxnSpPr>
          <p:spPr bwMode="auto">
            <a:xfrm>
              <a:off x="8567061" y="3464919"/>
              <a:ext cx="30163" cy="2763557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276" name="Group 11288"/>
            <p:cNvGrpSpPr>
              <a:grpSpLocks/>
            </p:cNvGrpSpPr>
            <p:nvPr/>
          </p:nvGrpSpPr>
          <p:grpSpPr bwMode="auto">
            <a:xfrm>
              <a:off x="5993618" y="3385506"/>
              <a:ext cx="5540601" cy="2746943"/>
              <a:chOff x="6023572" y="3385506"/>
              <a:chExt cx="5540601" cy="2746943"/>
            </a:xfrm>
          </p:grpSpPr>
          <p:grpSp>
            <p:nvGrpSpPr>
              <p:cNvPr id="11277" name="Group 11264"/>
              <p:cNvGrpSpPr>
                <a:grpSpLocks/>
              </p:cNvGrpSpPr>
              <p:nvPr/>
            </p:nvGrpSpPr>
            <p:grpSpPr bwMode="auto">
              <a:xfrm>
                <a:off x="6023572" y="3385506"/>
                <a:ext cx="5540601" cy="2746943"/>
                <a:chOff x="6162725" y="3328485"/>
                <a:chExt cx="5283684" cy="2598762"/>
              </a:xfrm>
            </p:grpSpPr>
            <p:sp>
              <p:nvSpPr>
                <p:cNvPr id="11299" name="TextBox 60"/>
                <p:cNvSpPr txBox="1">
                  <a:spLocks noChangeArrowheads="1"/>
                </p:cNvSpPr>
                <p:nvPr/>
              </p:nvSpPr>
              <p:spPr bwMode="auto">
                <a:xfrm>
                  <a:off x="9433039" y="3328485"/>
                  <a:ext cx="1319021" cy="291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r>
                    <a:rPr lang="en-US" altLang="ru-RU" sz="1400" b="1" dirty="0"/>
                    <a:t>1997- 2007</a:t>
                  </a:r>
                  <a:endParaRPr lang="ru-RU" altLang="ru-RU" sz="1400" b="1" dirty="0"/>
                </a:p>
              </p:txBody>
            </p:sp>
            <p:sp>
              <p:nvSpPr>
                <p:cNvPr id="11300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7010817" y="3338438"/>
                  <a:ext cx="1319021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r>
                    <a:rPr lang="ru-RU" altLang="ru-RU" sz="1400" b="1" dirty="0"/>
                    <a:t>До</a:t>
                  </a:r>
                  <a:r>
                    <a:rPr lang="en-US" altLang="ru-RU" sz="1400" b="1" dirty="0"/>
                    <a:t> 1997</a:t>
                  </a:r>
                  <a:endParaRPr lang="ru-RU" altLang="ru-RU" sz="1400" b="1" dirty="0"/>
                </a:p>
              </p:txBody>
            </p:sp>
            <p:grpSp>
              <p:nvGrpSpPr>
                <p:cNvPr id="11301" name="Group 11263"/>
                <p:cNvGrpSpPr>
                  <a:grpSpLocks/>
                </p:cNvGrpSpPr>
                <p:nvPr/>
              </p:nvGrpSpPr>
              <p:grpSpPr bwMode="auto">
                <a:xfrm>
                  <a:off x="6162725" y="3737962"/>
                  <a:ext cx="5283684" cy="2189285"/>
                  <a:chOff x="6278228" y="3685089"/>
                  <a:chExt cx="5283684" cy="2189285"/>
                </a:xfrm>
              </p:grpSpPr>
              <p:grpSp>
                <p:nvGrpSpPr>
                  <p:cNvPr id="11302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6278228" y="3685089"/>
                    <a:ext cx="5283684" cy="2189285"/>
                    <a:chOff x="-426225" y="1928811"/>
                    <a:chExt cx="9444723" cy="3779993"/>
                  </a:xfrm>
                </p:grpSpPr>
                <p:pic>
                  <p:nvPicPr>
                    <p:cNvPr id="25" name="Picture 2" descr="C:\Program Files\Microsoft Office\MEDIA\CAGCAT10\j0235319.wm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/>
                    <a:srcRect/>
                    <a:stretch>
                      <a:fillRect/>
                    </a:stretch>
                  </p:blipFill>
                  <p:spPr bwMode="auto">
                    <a:xfrm>
                      <a:off x="8233693" y="2625344"/>
                      <a:ext cx="784805" cy="80424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</p:pic>
                <p:sp>
                  <p:nvSpPr>
                    <p:cNvPr id="11305" name="TextBox 3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-426225" y="4486578"/>
                      <a:ext cx="1428748" cy="12222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ru-RU" altLang="ru-RU" sz="1000" b="1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Государственные учреждения</a:t>
                      </a:r>
                      <a:endParaRPr lang="en-US" altLang="ru-RU" sz="1000" b="1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11306" name="TextBox 4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87778" y="4543162"/>
                      <a:ext cx="1285875" cy="9565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ru-RU" altLang="ru-RU" sz="1000" b="1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Коммерческие Банки</a:t>
                      </a:r>
                      <a:endParaRPr lang="ro-RO" altLang="ru-RU" sz="1000" b="1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11307" name="TextBox 4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555294" y="4543162"/>
                      <a:ext cx="1357312" cy="9565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ru-RU" altLang="ru-RU" sz="1000" b="1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Экономические агенты</a:t>
                      </a:r>
                      <a:endParaRPr lang="ro-RO" altLang="ru-RU" sz="1000" b="1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grpSp>
                  <p:nvGrpSpPr>
                    <p:cNvPr id="11309" name="Group 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71934" y="1928811"/>
                      <a:ext cx="906769" cy="2300640"/>
                      <a:chOff x="142844" y="1785926"/>
                      <a:chExt cx="906776" cy="2300025"/>
                    </a:xfrm>
                  </p:grpSpPr>
                  <p:pic>
                    <p:nvPicPr>
                      <p:cNvPr id="11310" name="Picture 48" descr="C:\Program Files\Microsoft Office\MEDIA\CAGCAT10\j0292020.wmf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44" y="1785926"/>
                        <a:ext cx="857256" cy="813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11311" name="Picture 48" descr="C:\Program Files\Microsoft Office\MEDIA\CAGCAT10\j0292020.wmf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364" y="3272313"/>
                        <a:ext cx="857256" cy="813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</p:grpSp>
              <p:sp>
                <p:nvSpPr>
                  <p:cNvPr id="65" name="Text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153861" y="5264627"/>
                    <a:ext cx="1413609" cy="37870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defRPr/>
                    </a:pPr>
                    <a:r>
                      <a:rPr lang="ru-RU" altLang="ru-RU" sz="1000" b="1" dirty="0" smtClean="0">
                        <a:latin typeface="Tahoma" panose="020B0604030504040204" pitchFamily="34" charset="0"/>
                        <a:cs typeface="Tahoma" panose="020B0604030504040204" pitchFamily="34" charset="0"/>
                      </a:rPr>
                      <a:t>Территориальные Казначейств</a:t>
                    </a:r>
                    <a:r>
                      <a:rPr lang="en-US" altLang="ru-RU" sz="1000" b="1" dirty="0" smtClean="0">
                        <a:latin typeface="Tahoma" panose="020B0604030504040204" pitchFamily="34" charset="0"/>
                        <a:cs typeface="Tahoma" panose="020B0604030504040204" pitchFamily="34" charset="0"/>
                      </a:rPr>
                      <a:t>a (38)</a:t>
                    </a:r>
                    <a:endParaRPr lang="ro-RO" altLang="ru-RU" sz="1050" b="1" dirty="0">
                      <a:latin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</p:grpSp>
          <p:grpSp>
            <p:nvGrpSpPr>
              <p:cNvPr id="11278" name="Group 134"/>
              <p:cNvGrpSpPr>
                <a:grpSpLocks/>
              </p:cNvGrpSpPr>
              <p:nvPr/>
            </p:nvGrpSpPr>
            <p:grpSpPr bwMode="auto">
              <a:xfrm>
                <a:off x="7083373" y="4031029"/>
                <a:ext cx="548765" cy="497288"/>
                <a:chOff x="-266874" y="2643463"/>
                <a:chExt cx="874048" cy="844305"/>
              </a:xfrm>
            </p:grpSpPr>
            <p:sp>
              <p:nvSpPr>
                <p:cNvPr id="136" name="Oval 135"/>
                <p:cNvSpPr/>
                <p:nvPr/>
              </p:nvSpPr>
              <p:spPr>
                <a:xfrm>
                  <a:off x="-265772" y="2644982"/>
                  <a:ext cx="872368" cy="844025"/>
                </a:xfrm>
                <a:prstGeom prst="ellipse">
                  <a:avLst/>
                </a:prstGeom>
                <a:solidFill>
                  <a:srgbClr val="BDDCA8"/>
                </a:solidFill>
                <a:ln w="6350">
                  <a:noFill/>
                </a:ln>
              </p:spPr>
              <p:style>
                <a:lnRef idx="3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37" name="Oval 4"/>
                <p:cNvSpPr txBox="1"/>
                <p:nvPr/>
              </p:nvSpPr>
              <p:spPr>
                <a:xfrm>
                  <a:off x="-151984" y="2785203"/>
                  <a:ext cx="616978" cy="58785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35560" tIns="35560" rIns="35560" bIns="35560" spcCol="1270" anchor="ctr"/>
                <a:lstStyle/>
                <a:p>
                  <a:pPr algn="ctr" defTabSz="124460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ru-RU" b="1" dirty="0">
                      <a:solidFill>
                        <a:schemeClr val="tx1"/>
                      </a:solidFill>
                    </a:rPr>
                    <a:t>КБ</a:t>
                  </a:r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1279" name="Group 141"/>
              <p:cNvGrpSpPr>
                <a:grpSpLocks/>
              </p:cNvGrpSpPr>
              <p:nvPr/>
            </p:nvGrpSpPr>
            <p:grpSpPr bwMode="auto">
              <a:xfrm>
                <a:off x="7079975" y="4661322"/>
                <a:ext cx="548765" cy="497288"/>
                <a:chOff x="-285323" y="2603744"/>
                <a:chExt cx="874048" cy="844304"/>
              </a:xfrm>
            </p:grpSpPr>
            <p:sp>
              <p:nvSpPr>
                <p:cNvPr id="143" name="Oval 142"/>
                <p:cNvSpPr/>
                <p:nvPr/>
              </p:nvSpPr>
              <p:spPr>
                <a:xfrm>
                  <a:off x="-286393" y="2602980"/>
                  <a:ext cx="874895" cy="846719"/>
                </a:xfrm>
                <a:prstGeom prst="ellipse">
                  <a:avLst/>
                </a:prstGeom>
                <a:solidFill>
                  <a:srgbClr val="BDDCA8"/>
                </a:solidFill>
                <a:ln w="6350">
                  <a:noFill/>
                </a:ln>
              </p:spPr>
              <p:style>
                <a:lnRef idx="3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44" name="Oval 4"/>
                <p:cNvSpPr txBox="1"/>
                <p:nvPr/>
              </p:nvSpPr>
              <p:spPr>
                <a:xfrm>
                  <a:off x="-157436" y="2727021"/>
                  <a:ext cx="616978" cy="59863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35560" tIns="35560" rIns="35560" bIns="35560" spcCol="1270" anchor="ctr"/>
                <a:lstStyle/>
                <a:p>
                  <a:pPr algn="ctr" defTabSz="124460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ru-RU" b="1" dirty="0">
                      <a:solidFill>
                        <a:schemeClr val="tx1"/>
                      </a:solidFill>
                    </a:rPr>
                    <a:t>КБ</a:t>
                  </a:r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146" name="Straight Arrow Connector 145"/>
              <p:cNvCxnSpPr/>
              <p:nvPr/>
            </p:nvCxnSpPr>
            <p:spPr bwMode="auto">
              <a:xfrm flipV="1">
                <a:off x="7685753" y="4297162"/>
                <a:ext cx="279411" cy="0"/>
              </a:xfrm>
              <a:prstGeom prst="straightConnector1">
                <a:avLst/>
              </a:prstGeom>
              <a:ln w="34925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Arrow Connector 154"/>
              <p:cNvCxnSpPr/>
              <p:nvPr/>
            </p:nvCxnSpPr>
            <p:spPr bwMode="auto">
              <a:xfrm flipV="1">
                <a:off x="6750677" y="4292397"/>
                <a:ext cx="279411" cy="0"/>
              </a:xfrm>
              <a:prstGeom prst="straightConnector1">
                <a:avLst/>
              </a:prstGeom>
              <a:ln w="34925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Arrow Connector 155"/>
              <p:cNvCxnSpPr/>
              <p:nvPr/>
            </p:nvCxnSpPr>
            <p:spPr bwMode="auto">
              <a:xfrm flipV="1">
                <a:off x="7684165" y="4932463"/>
                <a:ext cx="280999" cy="0"/>
              </a:xfrm>
              <a:prstGeom prst="straightConnector1">
                <a:avLst/>
              </a:prstGeom>
              <a:ln w="34925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Arrow Connector 156"/>
              <p:cNvCxnSpPr/>
              <p:nvPr/>
            </p:nvCxnSpPr>
            <p:spPr bwMode="auto">
              <a:xfrm flipV="1">
                <a:off x="6771316" y="4926110"/>
                <a:ext cx="280998" cy="0"/>
              </a:xfrm>
              <a:prstGeom prst="straightConnector1">
                <a:avLst/>
              </a:prstGeom>
              <a:ln w="34925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59" name="Picture 2" descr="C:\Program Files\Microsoft Office\MEDIA\CAGCAT10\j0235319.wmf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984215" y="4606871"/>
                <a:ext cx="461981" cy="49235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60" name="Picture 2" descr="C:\Program Files\Microsoft Office\MEDIA\CAGCAT10\j0235319.wmf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031842" y="3960453"/>
                <a:ext cx="460394" cy="49235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1286" name="Picture 48" descr="C:\Program Files\Microsoft Office\MEDIA\CAGCAT10\j0292020.wm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1149" y="4613064"/>
                <a:ext cx="502892" cy="498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87" name="Picture 48" descr="C:\Program Files\Microsoft Office\MEDIA\CAGCAT10\j0292020.wm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99925" y="3959753"/>
                <a:ext cx="502892" cy="498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1288" name="Group 163"/>
              <p:cNvGrpSpPr>
                <a:grpSpLocks/>
              </p:cNvGrpSpPr>
              <p:nvPr/>
            </p:nvGrpSpPr>
            <p:grpSpPr bwMode="auto">
              <a:xfrm>
                <a:off x="10216166" y="4211954"/>
                <a:ext cx="548765" cy="497288"/>
                <a:chOff x="-372369" y="2603744"/>
                <a:chExt cx="874048" cy="844304"/>
              </a:xfrm>
            </p:grpSpPr>
            <p:sp>
              <p:nvSpPr>
                <p:cNvPr id="165" name="Oval 164"/>
                <p:cNvSpPr/>
                <p:nvPr/>
              </p:nvSpPr>
              <p:spPr>
                <a:xfrm>
                  <a:off x="-372106" y="2602798"/>
                  <a:ext cx="874895" cy="846719"/>
                </a:xfrm>
                <a:prstGeom prst="ellipse">
                  <a:avLst/>
                </a:prstGeom>
                <a:solidFill>
                  <a:srgbClr val="BDDCA8"/>
                </a:solidFill>
                <a:ln w="6350">
                  <a:noFill/>
                </a:ln>
              </p:spPr>
              <p:style>
                <a:lnRef idx="3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66" name="Oval 4"/>
                <p:cNvSpPr txBox="1"/>
                <p:nvPr/>
              </p:nvSpPr>
              <p:spPr>
                <a:xfrm>
                  <a:off x="-233034" y="2726840"/>
                  <a:ext cx="619508" cy="59863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35560" tIns="35560" rIns="35560" bIns="35560" spcCol="1270" anchor="ctr"/>
                <a:lstStyle/>
                <a:p>
                  <a:pPr algn="ctr" defTabSz="124460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ru-RU" b="1" dirty="0">
                      <a:solidFill>
                        <a:schemeClr val="tx1"/>
                      </a:solidFill>
                    </a:rPr>
                    <a:t>КБ</a:t>
                  </a:r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167" name="Straight Arrow Connector 166"/>
              <p:cNvCxnSpPr/>
              <p:nvPr/>
            </p:nvCxnSpPr>
            <p:spPr bwMode="auto">
              <a:xfrm flipV="1">
                <a:off x="9309831" y="4827638"/>
                <a:ext cx="215909" cy="190590"/>
              </a:xfrm>
              <a:prstGeom prst="straightConnector1">
                <a:avLst/>
              </a:prstGeom>
              <a:ln w="34925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Arrow Connector 168"/>
              <p:cNvCxnSpPr/>
              <p:nvPr/>
            </p:nvCxnSpPr>
            <p:spPr bwMode="auto">
              <a:xfrm flipV="1">
                <a:off x="9897230" y="4468694"/>
                <a:ext cx="280999" cy="0"/>
              </a:xfrm>
              <a:prstGeom prst="straightConnector1">
                <a:avLst/>
              </a:prstGeom>
              <a:ln w="34925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Arrow Connector 170"/>
              <p:cNvCxnSpPr/>
              <p:nvPr/>
            </p:nvCxnSpPr>
            <p:spPr bwMode="auto">
              <a:xfrm>
                <a:off x="9241566" y="4114513"/>
                <a:ext cx="238135" cy="165178"/>
              </a:xfrm>
              <a:prstGeom prst="straightConnector1">
                <a:avLst/>
              </a:prstGeom>
              <a:ln w="34925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Arrow Connector 178"/>
              <p:cNvCxnSpPr/>
              <p:nvPr/>
            </p:nvCxnSpPr>
            <p:spPr bwMode="auto">
              <a:xfrm flipV="1">
                <a:off x="6310922" y="3711097"/>
                <a:ext cx="5056393" cy="11118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85" name="Straight Arrow Connector 184"/>
          <p:cNvCxnSpPr/>
          <p:nvPr/>
        </p:nvCxnSpPr>
        <p:spPr bwMode="auto">
          <a:xfrm>
            <a:off x="1672997" y="4379044"/>
            <a:ext cx="493713" cy="0"/>
          </a:xfrm>
          <a:prstGeom prst="straightConnector1">
            <a:avLst/>
          </a:prstGeom>
          <a:ln w="349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>
            <a:off x="9381926" y="4108445"/>
            <a:ext cx="504184" cy="517533"/>
            <a:chOff x="6742300" y="1816511"/>
            <a:chExt cx="3808470" cy="3253982"/>
          </a:xfrm>
          <a:solidFill>
            <a:schemeClr val="tx1"/>
          </a:solidFill>
        </p:grpSpPr>
        <p:sp>
          <p:nvSpPr>
            <p:cNvPr id="74" name="Flowchart: Extract 73"/>
            <p:cNvSpPr/>
            <p:nvPr/>
          </p:nvSpPr>
          <p:spPr>
            <a:xfrm>
              <a:off x="6760776" y="1816511"/>
              <a:ext cx="3771518" cy="1059851"/>
            </a:xfrm>
            <a:prstGeom prst="flowChartExtra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7327964" y="2992838"/>
              <a:ext cx="2637142" cy="1209835"/>
              <a:chOff x="7313982" y="2964238"/>
              <a:chExt cx="2877788" cy="1675826"/>
            </a:xfrm>
            <a:grpFill/>
          </p:grpSpPr>
          <p:sp>
            <p:nvSpPr>
              <p:cNvPr id="78" name="Rectangle 77"/>
              <p:cNvSpPr/>
              <p:nvPr/>
            </p:nvSpPr>
            <p:spPr>
              <a:xfrm>
                <a:off x="7313982" y="2964238"/>
                <a:ext cx="612890" cy="16758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8446432" y="2964238"/>
                <a:ext cx="612890" cy="16758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9578880" y="2964238"/>
                <a:ext cx="612890" cy="16758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6" name="Rectangle 75"/>
            <p:cNvSpPr/>
            <p:nvPr/>
          </p:nvSpPr>
          <p:spPr>
            <a:xfrm>
              <a:off x="6742300" y="4746653"/>
              <a:ext cx="3808470" cy="323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7177212" y="4318928"/>
              <a:ext cx="2938646" cy="323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65120" y="3512404"/>
            <a:ext cx="1113278" cy="1117542"/>
            <a:chOff x="6742300" y="1816511"/>
            <a:chExt cx="3808470" cy="3253982"/>
          </a:xfrm>
          <a:solidFill>
            <a:schemeClr val="tx1"/>
          </a:solidFill>
        </p:grpSpPr>
        <p:sp>
          <p:nvSpPr>
            <p:cNvPr id="82" name="Flowchart: Extract 81"/>
            <p:cNvSpPr/>
            <p:nvPr/>
          </p:nvSpPr>
          <p:spPr>
            <a:xfrm>
              <a:off x="6760776" y="1816511"/>
              <a:ext cx="3771518" cy="1059851"/>
            </a:xfrm>
            <a:prstGeom prst="flowChartExtra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7327964" y="2992838"/>
              <a:ext cx="2637142" cy="1209835"/>
              <a:chOff x="7313982" y="2964238"/>
              <a:chExt cx="2877788" cy="1675826"/>
            </a:xfrm>
            <a:grpFill/>
          </p:grpSpPr>
          <p:sp>
            <p:nvSpPr>
              <p:cNvPr id="86" name="Rectangle 85"/>
              <p:cNvSpPr/>
              <p:nvPr/>
            </p:nvSpPr>
            <p:spPr>
              <a:xfrm>
                <a:off x="7313982" y="2964238"/>
                <a:ext cx="612890" cy="16758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8446432" y="2964238"/>
                <a:ext cx="612890" cy="16758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9578880" y="2964238"/>
                <a:ext cx="612890" cy="16758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4" name="Rectangle 83"/>
            <p:cNvSpPr/>
            <p:nvPr/>
          </p:nvSpPr>
          <p:spPr>
            <a:xfrm>
              <a:off x="6742300" y="4746653"/>
              <a:ext cx="3808470" cy="323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7177212" y="4318928"/>
              <a:ext cx="2938646" cy="323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61004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5251" y="127974"/>
            <a:ext cx="12096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b="1" cap="all" dirty="0"/>
              <a:t> </a:t>
            </a:r>
            <a:r>
              <a:rPr lang="ru-RU" sz="2400" b="1" cap="all" dirty="0"/>
              <a:t>Предпосылки и нормативно-правовая база для создания</a:t>
            </a:r>
            <a:r>
              <a:rPr lang="ro-RO" sz="2400" b="1" cap="all" dirty="0"/>
              <a:t> </a:t>
            </a:r>
            <a:r>
              <a:rPr lang="ru-RU" sz="2400" b="1" cap="all" dirty="0"/>
              <a:t>ЕКС</a:t>
            </a:r>
            <a:endParaRPr lang="en-US" sz="2400" b="1" cap="all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16973625"/>
              </p:ext>
            </p:extLst>
          </p:nvPr>
        </p:nvGraphicFramePr>
        <p:xfrm>
          <a:off x="95251" y="1070492"/>
          <a:ext cx="11626471" cy="4967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985225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8612" y="129823"/>
            <a:ext cx="11837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b="1" dirty="0"/>
              <a:t> </a:t>
            </a:r>
            <a:r>
              <a:rPr lang="ru-RU" b="1" dirty="0"/>
              <a:t>СОЗДАНИЕ И РАЗВИТИЕ ЕКС</a:t>
            </a:r>
            <a:endParaRPr lang="en-US" b="1" dirty="0"/>
          </a:p>
        </p:txBody>
      </p:sp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76200" y="954513"/>
            <a:ext cx="12001945" cy="5503436"/>
            <a:chOff x="6152225" y="3888306"/>
            <a:chExt cx="2209931" cy="2603698"/>
          </a:xfrm>
        </p:grpSpPr>
        <p:sp>
          <p:nvSpPr>
            <p:cNvPr id="3" name="Rectangle 2"/>
            <p:cNvSpPr/>
            <p:nvPr/>
          </p:nvSpPr>
          <p:spPr>
            <a:xfrm>
              <a:off x="6152225" y="4146103"/>
              <a:ext cx="2209931" cy="234590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endParaRPr lang="ru-RU" sz="1200" dirty="0"/>
            </a:p>
          </p:txBody>
        </p:sp>
        <p:sp>
          <p:nvSpPr>
            <p:cNvPr id="11" name="Round Same Side Corner Rectangle 10"/>
            <p:cNvSpPr/>
            <p:nvPr/>
          </p:nvSpPr>
          <p:spPr>
            <a:xfrm>
              <a:off x="6152225" y="3888306"/>
              <a:ext cx="2209931" cy="257797"/>
            </a:xfrm>
            <a:prstGeom prst="round2Same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en-US" sz="2400" b="1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ru-RU" sz="2400" b="1" dirty="0">
                  <a:solidFill>
                    <a:schemeClr val="tx1"/>
                  </a:solidFill>
                </a:rPr>
                <a:t>Национальный Банк</a:t>
              </a:r>
              <a:r>
                <a:rPr lang="en-US" sz="2400" b="1" dirty="0">
                  <a:solidFill>
                    <a:schemeClr val="tx1"/>
                  </a:solidFill>
                </a:rPr>
                <a:t> (</a:t>
              </a:r>
              <a:r>
                <a:rPr lang="ru-RU" sz="2400" b="1" dirty="0">
                  <a:solidFill>
                    <a:schemeClr val="tx1"/>
                  </a:solidFill>
                </a:rPr>
                <a:t>ЕКС</a:t>
              </a:r>
              <a:r>
                <a:rPr lang="en-US" sz="2400" b="1" dirty="0">
                  <a:solidFill>
                    <a:schemeClr val="tx1"/>
                  </a:solidFill>
                </a:rPr>
                <a:t>)</a:t>
              </a:r>
              <a:endParaRPr lang="ru-RU" sz="2400" b="1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ru-RU" sz="2000" b="1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ru-RU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27672" y="1671490"/>
            <a:ext cx="5691167" cy="4597340"/>
            <a:chOff x="341112" y="1976994"/>
            <a:chExt cx="5504475" cy="4348552"/>
          </a:xfrm>
        </p:grpSpPr>
        <p:sp>
          <p:nvSpPr>
            <p:cNvPr id="72" name="Rectangle 71"/>
            <p:cNvSpPr/>
            <p:nvPr/>
          </p:nvSpPr>
          <p:spPr>
            <a:xfrm>
              <a:off x="351144" y="2981140"/>
              <a:ext cx="5494443" cy="117300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en-US" sz="1400" b="1" u="sng" dirty="0">
                  <a:solidFill>
                    <a:schemeClr val="tx1"/>
                  </a:solidFill>
                </a:rPr>
                <a:t>II </a:t>
              </a:r>
              <a:r>
                <a:rPr lang="ru-RU" sz="1400" b="1" u="sng" dirty="0" smtClean="0">
                  <a:solidFill>
                    <a:schemeClr val="tx1"/>
                  </a:solidFill>
                </a:rPr>
                <a:t>этап</a:t>
              </a:r>
              <a:r>
                <a:rPr lang="en-US" sz="1400" b="1" u="sng" dirty="0" smtClean="0">
                  <a:solidFill>
                    <a:schemeClr val="tx1"/>
                  </a:solidFill>
                </a:rPr>
                <a:t> - </a:t>
              </a:r>
              <a:r>
                <a:rPr lang="en-US" sz="1400" b="1" u="sng" dirty="0">
                  <a:solidFill>
                    <a:schemeClr val="tx1"/>
                  </a:solidFill>
                </a:rPr>
                <a:t>0</a:t>
              </a:r>
              <a:r>
                <a:rPr lang="ro-RO" sz="1400" b="1" u="sng" dirty="0">
                  <a:solidFill>
                    <a:schemeClr val="tx1"/>
                  </a:solidFill>
                </a:rPr>
                <a:t>1.01.2008</a:t>
              </a:r>
              <a:endParaRPr lang="en-US" sz="1400" b="1" u="sng" dirty="0">
                <a:solidFill>
                  <a:schemeClr val="tx1"/>
                </a:solidFill>
              </a:endParaRPr>
            </a:p>
            <a:p>
              <a:pPr marL="182563" indent="-182563">
                <a:buFont typeface="+mj-lt"/>
                <a:buAutoNum type="arabicPeriod"/>
                <a:defRPr/>
              </a:pPr>
              <a:r>
                <a:rPr lang="ru-RU" sz="1400" dirty="0" smtClean="0">
                  <a:solidFill>
                    <a:schemeClr val="tx1"/>
                  </a:solidFill>
                </a:rPr>
                <a:t>Государственный бюджет </a:t>
              </a:r>
              <a:endParaRPr lang="en-US" sz="1400" dirty="0" smtClean="0">
                <a:solidFill>
                  <a:schemeClr val="tx1"/>
                </a:solidFill>
              </a:endParaRPr>
            </a:p>
            <a:p>
              <a:pPr marL="182563" indent="-182563">
                <a:buFont typeface="+mj-lt"/>
                <a:buAutoNum type="arabicPeriod"/>
                <a:defRPr/>
              </a:pPr>
              <a:r>
                <a:rPr lang="ru-RU" sz="1400" dirty="0" smtClean="0">
                  <a:solidFill>
                    <a:schemeClr val="tx1"/>
                  </a:solidFill>
                </a:rPr>
                <a:t>Бюджеты Административно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ru-RU" sz="1400" dirty="0" smtClean="0">
                  <a:solidFill>
                    <a:schemeClr val="tx1"/>
                  </a:solidFill>
                </a:rPr>
                <a:t>Территориальных Единиц</a:t>
              </a:r>
              <a:endParaRPr lang="en-US" sz="1400" dirty="0" smtClean="0">
                <a:solidFill>
                  <a:schemeClr val="tx1"/>
                </a:solidFill>
              </a:endParaRPr>
            </a:p>
            <a:p>
              <a:pPr marL="182563" indent="-182563">
                <a:buFont typeface="+mj-lt"/>
                <a:buAutoNum type="arabicPeriod"/>
                <a:defRPr/>
              </a:pPr>
              <a:r>
                <a:rPr lang="ru-RU" sz="1400" dirty="0" smtClean="0">
                  <a:solidFill>
                    <a:schemeClr val="tx1"/>
                  </a:solidFill>
                </a:rPr>
                <a:t>Бюджет </a:t>
              </a:r>
              <a:r>
                <a:rPr lang="ru-RU" sz="1400" dirty="0">
                  <a:solidFill>
                    <a:schemeClr val="tx1"/>
                  </a:solidFill>
                </a:rPr>
                <a:t>Государственного </a:t>
              </a:r>
              <a:r>
                <a:rPr lang="ru-RU" sz="1400" dirty="0" smtClean="0">
                  <a:solidFill>
                    <a:schemeClr val="tx1"/>
                  </a:solidFill>
                </a:rPr>
                <a:t>Социального </a:t>
              </a:r>
              <a:r>
                <a:rPr lang="ru-RU" sz="1400" dirty="0">
                  <a:solidFill>
                    <a:schemeClr val="tx1"/>
                  </a:solidFill>
                </a:rPr>
                <a:t>С</a:t>
              </a:r>
              <a:r>
                <a:rPr lang="ru-RU" sz="1400" dirty="0" smtClean="0">
                  <a:solidFill>
                    <a:schemeClr val="tx1"/>
                  </a:solidFill>
                </a:rPr>
                <a:t>трахования </a:t>
              </a:r>
              <a:endParaRPr lang="en-US" sz="1400" dirty="0">
                <a:solidFill>
                  <a:schemeClr val="tx1"/>
                </a:solidFill>
              </a:endParaRPr>
            </a:p>
            <a:p>
              <a:pPr marL="182563" indent="-182563">
                <a:buFont typeface="+mj-lt"/>
                <a:buAutoNum type="arabicPeriod"/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Фонды Обязательного Медицинского Страхования</a:t>
              </a:r>
              <a:endParaRPr lang="en-US" sz="1400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ru-RU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41113" y="1976994"/>
              <a:ext cx="5492750" cy="9438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en-US" sz="1400" b="1" u="sng" dirty="0">
                  <a:solidFill>
                    <a:schemeClr val="tx1"/>
                  </a:solidFill>
                </a:rPr>
                <a:t>I </a:t>
              </a:r>
              <a:r>
                <a:rPr lang="ru-RU" sz="1400" b="1" u="sng" dirty="0" smtClean="0">
                  <a:solidFill>
                    <a:schemeClr val="tx1"/>
                  </a:solidFill>
                </a:rPr>
                <a:t>этап</a:t>
              </a:r>
              <a:r>
                <a:rPr lang="en-US" sz="1400" b="1" u="sng" dirty="0" smtClean="0">
                  <a:solidFill>
                    <a:schemeClr val="tx1"/>
                  </a:solidFill>
                </a:rPr>
                <a:t> - 0</a:t>
              </a:r>
              <a:r>
                <a:rPr lang="ro-RO" sz="1400" b="1" u="sng" dirty="0">
                  <a:solidFill>
                    <a:schemeClr val="tx1"/>
                  </a:solidFill>
                </a:rPr>
                <a:t>1.0</a:t>
              </a:r>
              <a:r>
                <a:rPr lang="en-US" sz="1400" b="1" u="sng" dirty="0">
                  <a:solidFill>
                    <a:schemeClr val="tx1"/>
                  </a:solidFill>
                </a:rPr>
                <a:t>3</a:t>
              </a:r>
              <a:r>
                <a:rPr lang="ro-RO" sz="1400" b="1" u="sng" dirty="0">
                  <a:solidFill>
                    <a:schemeClr val="tx1"/>
                  </a:solidFill>
                </a:rPr>
                <a:t>.200</a:t>
              </a:r>
              <a:r>
                <a:rPr lang="en-US" sz="1400" b="1" u="sng" dirty="0">
                  <a:solidFill>
                    <a:schemeClr val="tx1"/>
                  </a:solidFill>
                </a:rPr>
                <a:t>7</a:t>
              </a:r>
            </a:p>
            <a:p>
              <a:pPr marL="182563" indent="-182563">
                <a:buFont typeface="+mj-lt"/>
                <a:buAutoNum type="arabicPeriod"/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Государственный бюджет (</a:t>
              </a:r>
              <a:r>
                <a:rPr lang="ru-RU" sz="1400" dirty="0" smtClean="0">
                  <a:solidFill>
                    <a:schemeClr val="tx1"/>
                  </a:solidFill>
                </a:rPr>
                <a:t>доходы)</a:t>
              </a:r>
              <a:endParaRPr lang="ru-RU" sz="1400" dirty="0">
                <a:solidFill>
                  <a:schemeClr val="tx1"/>
                </a:solidFill>
              </a:endParaRPr>
            </a:p>
            <a:p>
              <a:pPr marL="182563" indent="-182563">
                <a:buFont typeface="+mj-lt"/>
                <a:buAutoNum type="arabicPeriod"/>
                <a:defRPr/>
              </a:pPr>
              <a:r>
                <a:rPr lang="ru-RU" sz="1400" dirty="0" smtClean="0">
                  <a:solidFill>
                    <a:schemeClr val="tx1"/>
                  </a:solidFill>
                </a:rPr>
                <a:t>Бюджет </a:t>
              </a:r>
              <a:r>
                <a:rPr lang="ru-RU" sz="1400" dirty="0">
                  <a:solidFill>
                    <a:schemeClr val="tx1"/>
                  </a:solidFill>
                </a:rPr>
                <a:t>Государственного </a:t>
              </a:r>
              <a:r>
                <a:rPr lang="ru-RU" sz="1400" dirty="0" smtClean="0">
                  <a:solidFill>
                    <a:schemeClr val="tx1"/>
                  </a:solidFill>
                </a:rPr>
                <a:t>Социального </a:t>
              </a:r>
              <a:r>
                <a:rPr lang="ru-RU" sz="1400" dirty="0">
                  <a:solidFill>
                    <a:schemeClr val="tx1"/>
                  </a:solidFill>
                </a:rPr>
                <a:t>С</a:t>
              </a:r>
              <a:r>
                <a:rPr lang="ru-RU" sz="1400" dirty="0" smtClean="0">
                  <a:solidFill>
                    <a:schemeClr val="tx1"/>
                  </a:solidFill>
                </a:rPr>
                <a:t>трахования </a:t>
              </a:r>
              <a:r>
                <a:rPr lang="ru-RU" sz="1400" dirty="0">
                  <a:solidFill>
                    <a:schemeClr val="tx1"/>
                  </a:solidFill>
                </a:rPr>
                <a:t>(доходы)</a:t>
              </a:r>
            </a:p>
            <a:p>
              <a:pPr marL="182563" indent="-182563">
                <a:buFont typeface="+mj-lt"/>
                <a:buAutoNum type="arabicPeriod"/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Фонды Обязательного Медицинского Страхования (доходы)</a:t>
              </a:r>
              <a:endParaRPr lang="ru-RU" sz="16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50124" y="4220633"/>
              <a:ext cx="5492749" cy="96564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en-US" sz="1400" b="1" u="sng" dirty="0" smtClean="0">
                  <a:solidFill>
                    <a:schemeClr val="tx1"/>
                  </a:solidFill>
                </a:rPr>
                <a:t>I</a:t>
              </a:r>
              <a:r>
                <a:rPr lang="ro-RO" sz="1400" b="1" u="sng" dirty="0" smtClean="0">
                  <a:solidFill>
                    <a:schemeClr val="tx1"/>
                  </a:solidFill>
                </a:rPr>
                <a:t>II</a:t>
              </a:r>
              <a:r>
                <a:rPr lang="en-US" sz="1400" b="1" u="sng" dirty="0" smtClean="0">
                  <a:solidFill>
                    <a:schemeClr val="tx1"/>
                  </a:solidFill>
                </a:rPr>
                <a:t> </a:t>
              </a:r>
              <a:r>
                <a:rPr lang="ru-RU" sz="1400" b="1" u="sng" dirty="0">
                  <a:solidFill>
                    <a:schemeClr val="tx1"/>
                  </a:solidFill>
                </a:rPr>
                <a:t>этап</a:t>
              </a:r>
              <a:r>
                <a:rPr lang="en-US" sz="1400" b="1" u="sng" dirty="0" smtClean="0">
                  <a:solidFill>
                    <a:schemeClr val="tx1"/>
                  </a:solidFill>
                </a:rPr>
                <a:t> - </a:t>
              </a:r>
              <a:r>
                <a:rPr lang="ro-RO" sz="1400" b="1" u="sng" dirty="0" smtClean="0">
                  <a:solidFill>
                    <a:schemeClr val="tx1"/>
                  </a:solidFill>
                </a:rPr>
                <a:t>2015</a:t>
              </a:r>
              <a:endParaRPr lang="en-US" sz="1400" b="1" u="sng" dirty="0">
                <a:solidFill>
                  <a:schemeClr val="tx1"/>
                </a:solidFill>
              </a:endParaRPr>
            </a:p>
            <a:p>
              <a:pPr marL="182563" indent="-182563">
                <a:buFont typeface="+mj-lt"/>
                <a:buAutoNum type="arabicPeriod"/>
                <a:defRPr/>
              </a:pPr>
              <a:r>
                <a:rPr lang="ru-RU" sz="1400" dirty="0" smtClean="0">
                  <a:solidFill>
                    <a:schemeClr val="tx1"/>
                  </a:solidFill>
                </a:rPr>
                <a:t>Обслуживание проектов финансируемых </a:t>
              </a:r>
              <a:r>
                <a:rPr lang="ru-RU" sz="1400" dirty="0">
                  <a:solidFill>
                    <a:schemeClr val="tx1"/>
                  </a:solidFill>
                </a:rPr>
                <a:t>из внешних источников</a:t>
              </a:r>
              <a:endParaRPr lang="ro-RO" sz="1400" dirty="0" smtClean="0">
                <a:solidFill>
                  <a:schemeClr val="tx1"/>
                </a:solidFill>
              </a:endParaRPr>
            </a:p>
            <a:p>
              <a:pPr marL="182563" indent="-182563">
                <a:buFont typeface="+mj-lt"/>
                <a:buAutoNum type="arabicPeriod"/>
                <a:defRPr/>
              </a:pPr>
              <a:r>
                <a:rPr lang="ro-RO" sz="1400" dirty="0" smtClean="0">
                  <a:solidFill>
                    <a:schemeClr val="tx1"/>
                  </a:solidFill>
                </a:rPr>
                <a:t>C</a:t>
              </a:r>
              <a:r>
                <a:rPr lang="ru-RU" sz="1400" dirty="0" smtClean="0">
                  <a:solidFill>
                    <a:schemeClr val="tx1"/>
                  </a:solidFill>
                </a:rPr>
                <a:t>самоуправляемые </a:t>
              </a:r>
              <a:r>
                <a:rPr lang="ru-RU" sz="1400" dirty="0">
                  <a:solidFill>
                    <a:schemeClr val="tx1"/>
                  </a:solidFill>
                </a:rPr>
                <a:t>государственные учреждения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41112" y="5252758"/>
              <a:ext cx="5492751" cy="107278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en-US" sz="1400" b="1" u="sng" dirty="0" smtClean="0">
                  <a:solidFill>
                    <a:schemeClr val="tx1"/>
                  </a:solidFill>
                </a:rPr>
                <a:t>IV </a:t>
              </a:r>
              <a:r>
                <a:rPr lang="ru-RU" sz="1400" b="1" u="sng" dirty="0" smtClean="0">
                  <a:solidFill>
                    <a:schemeClr val="tx1"/>
                  </a:solidFill>
                </a:rPr>
                <a:t>этап</a:t>
              </a:r>
              <a:r>
                <a:rPr lang="en-US" sz="1400" b="1" u="sng" dirty="0" smtClean="0">
                  <a:solidFill>
                    <a:schemeClr val="tx1"/>
                  </a:solidFill>
                </a:rPr>
                <a:t> - </a:t>
              </a:r>
              <a:r>
                <a:rPr lang="ro-RO" sz="1400" b="1" u="sng" dirty="0" smtClean="0">
                  <a:solidFill>
                    <a:schemeClr val="tx1"/>
                  </a:solidFill>
                </a:rPr>
                <a:t>2016</a:t>
              </a:r>
              <a:endParaRPr lang="en-US" sz="1400" b="1" u="sng" dirty="0">
                <a:solidFill>
                  <a:schemeClr val="tx1"/>
                </a:solidFill>
              </a:endParaRPr>
            </a:p>
            <a:p>
              <a:pPr marL="182563" indent="-182563">
                <a:buFont typeface="+mj-lt"/>
                <a:buAutoNum type="arabicPeriod"/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Консолидация специальных средств и специальных фондов с базовым </a:t>
              </a:r>
              <a:r>
                <a:rPr lang="ru-RU" sz="1400" dirty="0" smtClean="0">
                  <a:solidFill>
                    <a:schemeClr val="tx1"/>
                  </a:solidFill>
                </a:rPr>
                <a:t>компонентом</a:t>
              </a:r>
              <a:endParaRPr lang="ro-RO" sz="1400" dirty="0" smtClean="0">
                <a:solidFill>
                  <a:schemeClr val="tx1"/>
                </a:solidFill>
              </a:endParaRPr>
            </a:p>
            <a:p>
              <a:pPr marL="182563" indent="-182563">
                <a:buFont typeface="+mj-lt"/>
                <a:buAutoNum type="arabicPeriod"/>
                <a:defRPr/>
              </a:pPr>
              <a:r>
                <a:rPr lang="ru-RU" sz="1400" dirty="0" smtClean="0">
                  <a:solidFill>
                    <a:schemeClr val="tx1"/>
                  </a:solidFill>
                </a:rPr>
                <a:t>Открытие </a:t>
              </a:r>
              <a:r>
                <a:rPr lang="ru-RU" sz="1400" dirty="0">
                  <a:solidFill>
                    <a:schemeClr val="tx1"/>
                  </a:solidFill>
                </a:rPr>
                <a:t>отдельных счетов для временно </a:t>
              </a:r>
              <a:r>
                <a:rPr lang="ru-RU" sz="1400" dirty="0" smtClean="0">
                  <a:solidFill>
                    <a:schemeClr val="tx1"/>
                  </a:solidFill>
                </a:rPr>
                <a:t>зачисленных средств государственных </a:t>
              </a:r>
              <a:r>
                <a:rPr lang="ru-RU" sz="1400" dirty="0">
                  <a:solidFill>
                    <a:schemeClr val="tx1"/>
                  </a:solidFill>
                </a:rPr>
                <a:t>учреждений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011175" y="2712218"/>
            <a:ext cx="5770064" cy="3539838"/>
            <a:chOff x="5962192" y="2319521"/>
            <a:chExt cx="5806698" cy="3539838"/>
          </a:xfrm>
        </p:grpSpPr>
        <p:cxnSp>
          <p:nvCxnSpPr>
            <p:cNvPr id="83" name="Straight Arrow Connector 82"/>
            <p:cNvCxnSpPr/>
            <p:nvPr/>
          </p:nvCxnSpPr>
          <p:spPr bwMode="auto">
            <a:xfrm>
              <a:off x="8434346" y="3855024"/>
              <a:ext cx="336550" cy="11112"/>
            </a:xfrm>
            <a:prstGeom prst="straightConnector1">
              <a:avLst/>
            </a:prstGeom>
            <a:ln w="3492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 bwMode="auto">
            <a:xfrm>
              <a:off x="6943056" y="3800763"/>
              <a:ext cx="593242" cy="1"/>
            </a:xfrm>
            <a:prstGeom prst="straightConnector1">
              <a:avLst/>
            </a:prstGeom>
            <a:ln w="3492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5962192" y="2319521"/>
              <a:ext cx="5806698" cy="3539838"/>
              <a:chOff x="6108304" y="2445037"/>
              <a:chExt cx="5806698" cy="3539838"/>
            </a:xfrm>
          </p:grpSpPr>
          <p:grpSp>
            <p:nvGrpSpPr>
              <p:cNvPr id="15364" name="Group 6"/>
              <p:cNvGrpSpPr>
                <a:grpSpLocks/>
              </p:cNvGrpSpPr>
              <p:nvPr/>
            </p:nvGrpSpPr>
            <p:grpSpPr bwMode="auto">
              <a:xfrm>
                <a:off x="8898752" y="2681288"/>
                <a:ext cx="2874962" cy="2593975"/>
                <a:chOff x="1864453" y="2946990"/>
                <a:chExt cx="2875654" cy="2593643"/>
              </a:xfrm>
            </p:grpSpPr>
            <p:grpSp>
              <p:nvGrpSpPr>
                <p:cNvPr id="15380" name="Group 112"/>
                <p:cNvGrpSpPr>
                  <a:grpSpLocks/>
                </p:cNvGrpSpPr>
                <p:nvPr/>
              </p:nvGrpSpPr>
              <p:grpSpPr bwMode="auto">
                <a:xfrm>
                  <a:off x="1901277" y="2946990"/>
                  <a:ext cx="2838830" cy="2593643"/>
                  <a:chOff x="8487641" y="1735126"/>
                  <a:chExt cx="3313124" cy="3133609"/>
                </a:xfrm>
              </p:grpSpPr>
              <p:sp>
                <p:nvSpPr>
                  <p:cNvPr id="114" name="Oval 113"/>
                  <p:cNvSpPr/>
                  <p:nvPr/>
                </p:nvSpPr>
                <p:spPr>
                  <a:xfrm>
                    <a:off x="8487287" y="1790740"/>
                    <a:ext cx="3013263" cy="3003202"/>
                  </a:xfrm>
                  <a:prstGeom prst="ellipse">
                    <a:avLst/>
                  </a:prstGeom>
                  <a:solidFill>
                    <a:schemeClr val="accent1">
                      <a:alpha val="4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/>
                  </a:p>
                </p:txBody>
              </p:sp>
              <p:sp>
                <p:nvSpPr>
                  <p:cNvPr id="15386" name="TextBox 1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482075" y="3062735"/>
                    <a:ext cx="991402" cy="40903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r>
                      <a:rPr lang="ru-RU" altLang="ru-RU" sz="1600" b="1" dirty="0"/>
                      <a:t>АСМП</a:t>
                    </a:r>
                    <a:endParaRPr lang="ru-RU" altLang="ru-RU" b="1" dirty="0"/>
                  </a:p>
                </p:txBody>
              </p:sp>
              <p:grpSp>
                <p:nvGrpSpPr>
                  <p:cNvPr id="15387" name="Group 116"/>
                  <p:cNvGrpSpPr>
                    <a:grpSpLocks/>
                  </p:cNvGrpSpPr>
                  <p:nvPr/>
                </p:nvGrpSpPr>
                <p:grpSpPr bwMode="auto">
                  <a:xfrm>
                    <a:off x="9484115" y="1735126"/>
                    <a:ext cx="1020079" cy="1020079"/>
                    <a:chOff x="365873" y="-578285"/>
                    <a:chExt cx="1020079" cy="1020079"/>
                  </a:xfrm>
                </p:grpSpPr>
                <p:sp>
                  <p:nvSpPr>
                    <p:cNvPr id="124" name="Oval 123"/>
                    <p:cNvSpPr/>
                    <p:nvPr/>
                  </p:nvSpPr>
                  <p:spPr>
                    <a:xfrm>
                      <a:off x="366054" y="-578285"/>
                      <a:ext cx="1019247" cy="1020245"/>
                    </a:xfrm>
                    <a:prstGeom prst="ellipse">
                      <a:avLst/>
                    </a:prstGeom>
                    <a:solidFill>
                      <a:srgbClr val="BDDCA8"/>
                    </a:solidFill>
                    <a:ln w="6350">
                      <a:noFill/>
                    </a:ln>
                  </p:spPr>
                  <p:style>
                    <a:lnRef idx="3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1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</p:sp>
                <p:sp>
                  <p:nvSpPr>
                    <p:cNvPr id="125" name="Oval 4"/>
                    <p:cNvSpPr txBox="1"/>
                    <p:nvPr/>
                  </p:nvSpPr>
                  <p:spPr>
                    <a:xfrm>
                      <a:off x="490217" y="-428700"/>
                      <a:ext cx="720885" cy="721075"/>
                    </a:xfrm>
                    <a:prstGeom prst="rect">
                      <a:avLst/>
                    </a:prstGeom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lIns="35560" tIns="35560" rIns="35560" bIns="35560" spcCol="1270" anchor="ctr"/>
                    <a:lstStyle/>
                    <a:p>
                      <a:pPr algn="ctr" defTabSz="1244600">
                        <a:lnSpc>
                          <a:spcPct val="90000"/>
                        </a:lnSpc>
                        <a:spcAft>
                          <a:spcPct val="35000"/>
                        </a:spcAft>
                        <a:defRPr/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</a:rPr>
                        <a:t>КБ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15388" name="Group 117"/>
                  <p:cNvGrpSpPr>
                    <a:grpSpLocks/>
                  </p:cNvGrpSpPr>
                  <p:nvPr/>
                </p:nvGrpSpPr>
                <p:grpSpPr bwMode="auto">
                  <a:xfrm>
                    <a:off x="9514670" y="3848656"/>
                    <a:ext cx="1020079" cy="1020079"/>
                    <a:chOff x="1447892" y="434453"/>
                    <a:chExt cx="1020079" cy="1020079"/>
                  </a:xfrm>
                </p:grpSpPr>
                <p:sp>
                  <p:nvSpPr>
                    <p:cNvPr id="122" name="Oval 121"/>
                    <p:cNvSpPr/>
                    <p:nvPr/>
                  </p:nvSpPr>
                  <p:spPr>
                    <a:xfrm>
                      <a:off x="1447168" y="434287"/>
                      <a:ext cx="1021100" cy="1020245"/>
                    </a:xfrm>
                    <a:prstGeom prst="ellipse">
                      <a:avLst/>
                    </a:prstGeom>
                    <a:solidFill>
                      <a:srgbClr val="BDDCA8"/>
                    </a:solidFill>
                    <a:ln w="6350">
                      <a:noFill/>
                    </a:ln>
                  </p:spPr>
                  <p:style>
                    <a:lnRef idx="3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1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</p:sp>
                <p:sp>
                  <p:nvSpPr>
                    <p:cNvPr id="123" name="Oval 4"/>
                    <p:cNvSpPr txBox="1"/>
                    <p:nvPr/>
                  </p:nvSpPr>
                  <p:spPr>
                    <a:xfrm>
                      <a:off x="1597276" y="583872"/>
                      <a:ext cx="720885" cy="721075"/>
                    </a:xfrm>
                    <a:prstGeom prst="rect">
                      <a:avLst/>
                    </a:prstGeom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lIns="35560" tIns="35560" rIns="35560" bIns="35560" spcCol="1270" anchor="ctr"/>
                    <a:lstStyle/>
                    <a:p>
                      <a:pPr algn="ctr" defTabSz="1244600">
                        <a:lnSpc>
                          <a:spcPct val="90000"/>
                        </a:lnSpc>
                        <a:spcAft>
                          <a:spcPct val="35000"/>
                        </a:spcAft>
                        <a:defRPr/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</a:rPr>
                        <a:t>КБ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119" name="Group 118"/>
                  <p:cNvGrpSpPr/>
                  <p:nvPr/>
                </p:nvGrpSpPr>
                <p:grpSpPr>
                  <a:xfrm>
                    <a:off x="10471438" y="2570241"/>
                    <a:ext cx="1329327" cy="1360021"/>
                    <a:chOff x="4698916" y="1616985"/>
                    <a:chExt cx="1329327" cy="1360021"/>
                  </a:xfrm>
                  <a:solidFill>
                    <a:schemeClr val="accent1"/>
                  </a:solidFill>
                </p:grpSpPr>
                <p:sp>
                  <p:nvSpPr>
                    <p:cNvPr id="120" name="Oval 119"/>
                    <p:cNvSpPr/>
                    <p:nvPr/>
                  </p:nvSpPr>
                  <p:spPr>
                    <a:xfrm>
                      <a:off x="4698916" y="1616985"/>
                      <a:ext cx="1329327" cy="1360021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3">
                      <a:scrgbClr r="0" g="0" b="0"/>
                    </a:lnRef>
                    <a:fillRef idx="1">
                      <a:scrgbClr r="0" g="0" b="0"/>
                    </a:fillRef>
                    <a:effectRef idx="1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</p:sp>
                <p:sp>
                  <p:nvSpPr>
                    <p:cNvPr id="121" name="Oval 4"/>
                    <p:cNvSpPr txBox="1"/>
                    <p:nvPr/>
                  </p:nvSpPr>
                  <p:spPr>
                    <a:xfrm>
                      <a:off x="4842208" y="1805020"/>
                      <a:ext cx="1045346" cy="961680"/>
                    </a:xfrm>
                    <a:prstGeom prst="rect">
                      <a:avLst/>
                    </a:prstGeom>
                    <a:noFill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lIns="35560" tIns="35560" rIns="35560" bIns="35560" spcCol="1270" anchor="ctr"/>
                    <a:lstStyle/>
                    <a:p>
                      <a:pPr algn="ctr" defTabSz="1244600">
                        <a:lnSpc>
                          <a:spcPct val="90000"/>
                        </a:lnSpc>
                        <a:spcAft>
                          <a:spcPct val="35000"/>
                        </a:spcAft>
                        <a:defRPr/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</a:rPr>
                        <a:t>НБМ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5381" name="Group 5"/>
                <p:cNvGrpSpPr>
                  <a:grpSpLocks/>
                </p:cNvGrpSpPr>
                <p:nvPr/>
              </p:nvGrpSpPr>
              <p:grpSpPr bwMode="auto">
                <a:xfrm>
                  <a:off x="1864453" y="3789844"/>
                  <a:ext cx="1252099" cy="844442"/>
                  <a:chOff x="4667496" y="3538829"/>
                  <a:chExt cx="1282171" cy="844442"/>
                </a:xfrm>
              </p:grpSpPr>
              <p:sp>
                <p:nvSpPr>
                  <p:cNvPr id="68" name="Oval 67"/>
                  <p:cNvSpPr/>
                  <p:nvPr/>
                </p:nvSpPr>
                <p:spPr>
                  <a:xfrm>
                    <a:off x="4667496" y="3538829"/>
                    <a:ext cx="874798" cy="844442"/>
                  </a:xfrm>
                  <a:prstGeom prst="ellipse">
                    <a:avLst/>
                  </a:prstGeom>
                  <a:solidFill>
                    <a:srgbClr val="BDDCA8"/>
                  </a:solidFill>
                  <a:ln w="6350">
                    <a:noFill/>
                  </a:ln>
                </p:spPr>
                <p:style>
                  <a:lnRef idx="3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15384" name="TextBox 1126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46710" y="4049841"/>
                    <a:ext cx="1102957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r>
                      <a:rPr lang="en-US" altLang="ru-RU" sz="1400" b="1" dirty="0"/>
                      <a:t>M</a:t>
                    </a:r>
                    <a:r>
                      <a:rPr lang="ru-RU" altLang="ru-RU" sz="1400" b="1" dirty="0"/>
                      <a:t>Ф</a:t>
                    </a:r>
                  </a:p>
                </p:txBody>
              </p:sp>
            </p:grpSp>
          </p:grpSp>
          <p:grpSp>
            <p:nvGrpSpPr>
              <p:cNvPr id="15367" name="Group 8"/>
              <p:cNvGrpSpPr>
                <a:grpSpLocks/>
              </p:cNvGrpSpPr>
              <p:nvPr/>
            </p:nvGrpSpPr>
            <p:grpSpPr bwMode="auto">
              <a:xfrm>
                <a:off x="6477003" y="2666899"/>
                <a:ext cx="1357528" cy="2635355"/>
                <a:chOff x="5807685" y="3618654"/>
                <a:chExt cx="747050" cy="1921224"/>
              </a:xfrm>
            </p:grpSpPr>
            <p:pic>
              <p:nvPicPr>
                <p:cNvPr id="15376" name="Picture 48" descr="C:\Program Files\Microsoft Office\MEDIA\CAGCAT10\j0292020.wm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24515" y="3618654"/>
                  <a:ext cx="502892" cy="4982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377" name="Picture 48" descr="C:\Program Files\Microsoft Office\MEDIA\CAGCAT10\j0292020.wm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07685" y="5041634"/>
                  <a:ext cx="502892" cy="4982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77" name="Straight Arrow Connector 76"/>
                <p:cNvCxnSpPr/>
                <p:nvPr/>
              </p:nvCxnSpPr>
              <p:spPr bwMode="auto">
                <a:xfrm flipV="1">
                  <a:off x="6356384" y="4970029"/>
                  <a:ext cx="182142" cy="242327"/>
                </a:xfrm>
                <a:prstGeom prst="straightConnector1">
                  <a:avLst/>
                </a:prstGeom>
                <a:ln w="34925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Arrow Connector 77"/>
                <p:cNvCxnSpPr/>
                <p:nvPr/>
              </p:nvCxnSpPr>
              <p:spPr bwMode="auto">
                <a:xfrm>
                  <a:off x="6355995" y="4048728"/>
                  <a:ext cx="198740" cy="251973"/>
                </a:xfrm>
                <a:prstGeom prst="straightConnector1">
                  <a:avLst/>
                </a:prstGeom>
                <a:ln w="34925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368" name="TextBox 39"/>
              <p:cNvSpPr txBox="1">
                <a:spLocks noChangeArrowheads="1"/>
              </p:cNvSpPr>
              <p:nvPr/>
            </p:nvSpPr>
            <p:spPr bwMode="auto">
              <a:xfrm>
                <a:off x="6233650" y="5375765"/>
                <a:ext cx="1019711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altLang="ru-RU" sz="10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Государственные учреждения</a:t>
                </a:r>
                <a:endParaRPr lang="en-US" altLang="ru-RU" sz="10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1" name="TextBox 44"/>
              <p:cNvSpPr txBox="1">
                <a:spLocks noChangeArrowheads="1"/>
              </p:cNvSpPr>
              <p:nvPr/>
            </p:nvSpPr>
            <p:spPr bwMode="auto">
              <a:xfrm>
                <a:off x="7473384" y="4038135"/>
                <a:ext cx="1407939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altLang="ru-RU" sz="1000" b="1" dirty="0" smtClean="0">
                    <a:latin typeface="Tahoma" panose="020B0604030504040204" pitchFamily="34" charset="0"/>
                    <a:cs typeface="Tahoma" panose="020B0604030504040204" pitchFamily="34" charset="0"/>
                  </a:rPr>
                  <a:t>Территориальные Казначейств</a:t>
                </a:r>
                <a:r>
                  <a:rPr lang="en-US" altLang="ru-RU" sz="1000" b="1" dirty="0" smtClean="0">
                    <a:latin typeface="Tahoma" panose="020B0604030504040204" pitchFamily="34" charset="0"/>
                    <a:cs typeface="Tahoma" panose="020B0604030504040204" pitchFamily="34" charset="0"/>
                  </a:rPr>
                  <a:t>a (38)</a:t>
                </a:r>
                <a:endParaRPr lang="ro-RO" altLang="ru-RU" sz="105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86" name="Picture 2" descr="C:\Program Files\Microsoft Office\MEDIA\CAGCAT10\j0235319.wmf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1309768" y="4852988"/>
                <a:ext cx="460375" cy="49212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cxnSp>
            <p:nvCxnSpPr>
              <p:cNvPr id="88" name="Straight Arrow Connector 87"/>
              <p:cNvCxnSpPr/>
              <p:nvPr/>
            </p:nvCxnSpPr>
            <p:spPr bwMode="auto">
              <a:xfrm>
                <a:off x="10757714" y="5023743"/>
                <a:ext cx="436542" cy="111028"/>
              </a:xfrm>
              <a:prstGeom prst="straightConnector1">
                <a:avLst/>
              </a:prstGeom>
              <a:ln w="34925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74" name="TextBox 43"/>
              <p:cNvSpPr txBox="1">
                <a:spLocks noChangeArrowheads="1"/>
              </p:cNvSpPr>
              <p:nvPr/>
            </p:nvSpPr>
            <p:spPr bwMode="auto">
              <a:xfrm>
                <a:off x="11118077" y="5399088"/>
                <a:ext cx="796925" cy="5857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altLang="ru-RU" sz="10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Экономические агенты</a:t>
                </a:r>
                <a:endParaRPr lang="ro-RO" altLang="ru-RU" sz="10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43" name="Picture 48" descr="C:\Program Files\Microsoft Office\MEDIA\CAGCAT10\j0292020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8304" y="3519544"/>
                <a:ext cx="913848" cy="683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Picture 2" descr="C:\Program Files\Microsoft Office\MEDIA\CAGCAT10\j0235319.wmf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1286350" y="2445037"/>
                <a:ext cx="460375" cy="49212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cxnSp>
            <p:nvCxnSpPr>
              <p:cNvPr id="48" name="Straight Arrow Connector 47"/>
              <p:cNvCxnSpPr>
                <a:stCxn id="52" idx="2"/>
                <a:endCxn id="68" idx="2"/>
              </p:cNvCxnSpPr>
              <p:nvPr/>
            </p:nvCxnSpPr>
            <p:spPr bwMode="auto">
              <a:xfrm>
                <a:off x="8682926" y="3232420"/>
                <a:ext cx="215826" cy="714105"/>
              </a:xfrm>
              <a:prstGeom prst="straightConnector1">
                <a:avLst/>
              </a:prstGeom>
              <a:ln w="34925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Rectangle 15"/>
          <p:cNvSpPr/>
          <p:nvPr/>
        </p:nvSpPr>
        <p:spPr>
          <a:xfrm>
            <a:off x="4583819" y="3106346"/>
            <a:ext cx="11751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o-RO" sz="1600" dirty="0"/>
              <a:t>(</a:t>
            </a:r>
            <a:r>
              <a:rPr lang="ru-RU" sz="1600" dirty="0" smtClean="0"/>
              <a:t>доходы </a:t>
            </a:r>
            <a:r>
              <a:rPr lang="ro-RO" sz="1600" dirty="0" smtClean="0"/>
              <a:t>+</a:t>
            </a:r>
            <a:r>
              <a:rPr lang="ru-RU" sz="1600" dirty="0" smtClean="0"/>
              <a:t> расходы</a:t>
            </a:r>
            <a:r>
              <a:rPr lang="ro-RO" sz="1600" dirty="0" smtClean="0"/>
              <a:t>)</a:t>
            </a:r>
            <a:endParaRPr lang="ru-RU" sz="1600" dirty="0"/>
          </a:p>
        </p:txBody>
      </p:sp>
      <p:sp>
        <p:nvSpPr>
          <p:cNvPr id="52" name="TextBox 4"/>
          <p:cNvSpPr txBox="1">
            <a:spLocks noChangeArrowheads="1"/>
          </p:cNvSpPr>
          <p:nvPr/>
        </p:nvSpPr>
        <p:spPr bwMode="auto">
          <a:xfrm>
            <a:off x="7703893" y="3037936"/>
            <a:ext cx="17313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1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Фонды Обязательного </a:t>
            </a:r>
          </a:p>
          <a:p>
            <a:pPr algn="ctr" eaLnBrk="1" hangingPunct="1">
              <a:buSzPct val="100000"/>
            </a:pPr>
            <a:r>
              <a:rPr lang="ru-RU" altLang="ru-RU" sz="1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Мед</a:t>
            </a:r>
            <a:r>
              <a:rPr lang="ru-RU" altLang="ru-RU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. Страхования</a:t>
            </a:r>
          </a:p>
        </p:txBody>
      </p:sp>
      <p:sp>
        <p:nvSpPr>
          <p:cNvPr id="55" name="TextBox 4"/>
          <p:cNvSpPr txBox="1">
            <a:spLocks noChangeArrowheads="1"/>
          </p:cNvSpPr>
          <p:nvPr/>
        </p:nvSpPr>
        <p:spPr bwMode="auto">
          <a:xfrm>
            <a:off x="7830074" y="5954026"/>
            <a:ext cx="13264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Бюджет Гос. Соц. Страхования</a:t>
            </a:r>
          </a:p>
        </p:txBody>
      </p:sp>
      <p:cxnSp>
        <p:nvCxnSpPr>
          <p:cNvPr id="58" name="Straight Arrow Connector 47"/>
          <p:cNvCxnSpPr/>
          <p:nvPr/>
        </p:nvCxnSpPr>
        <p:spPr bwMode="auto">
          <a:xfrm flipV="1">
            <a:off x="10579778" y="3017829"/>
            <a:ext cx="495280" cy="166447"/>
          </a:xfrm>
          <a:prstGeom prst="straightConnector1">
            <a:avLst/>
          </a:prstGeom>
          <a:ln w="349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47"/>
          <p:cNvCxnSpPr/>
          <p:nvPr/>
        </p:nvCxnSpPr>
        <p:spPr bwMode="auto">
          <a:xfrm flipV="1">
            <a:off x="8613921" y="4331792"/>
            <a:ext cx="148247" cy="801499"/>
          </a:xfrm>
          <a:prstGeom prst="straightConnector1">
            <a:avLst/>
          </a:prstGeom>
          <a:ln w="349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12"/>
          <p:cNvSpPr txBox="1">
            <a:spLocks noChangeArrowheads="1"/>
          </p:cNvSpPr>
          <p:nvPr/>
        </p:nvSpPr>
        <p:spPr bwMode="auto">
          <a:xfrm>
            <a:off x="5906717" y="1458282"/>
            <a:ext cx="596948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ru-RU" b="1" u="sng" dirty="0" smtClean="0">
                <a:solidFill>
                  <a:srgbClr val="000000"/>
                </a:solidFill>
                <a:latin typeface="Calibri" panose="020F0502020204030204" pitchFamily="34" charset="0"/>
              </a:rPr>
              <a:t>С 01.04.2007 </a:t>
            </a:r>
            <a:r>
              <a:rPr lang="ru-RU" altLang="ru-RU" b="1" u="sng" dirty="0">
                <a:solidFill>
                  <a:srgbClr val="000000"/>
                </a:solidFill>
                <a:latin typeface="Calibri" panose="020F0502020204030204" pitchFamily="34" charset="0"/>
              </a:rPr>
              <a:t>Государственное казначейство становится  прямым участником </a:t>
            </a:r>
            <a:r>
              <a:rPr lang="ru-RU" altLang="ru-RU" b="1" u="sng" dirty="0" smtClean="0">
                <a:solidFill>
                  <a:srgbClr val="000000"/>
                </a:solidFill>
                <a:latin typeface="Calibri" panose="020F0502020204030204" pitchFamily="34" charset="0"/>
              </a:rPr>
              <a:t> Автоматизированной </a:t>
            </a:r>
            <a:r>
              <a:rPr lang="ru-RU" altLang="ru-RU" b="1" u="sng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Сисетмы</a:t>
            </a:r>
            <a:r>
              <a:rPr lang="ru-RU" altLang="ru-RU" b="1" u="sng" dirty="0" smtClean="0">
                <a:solidFill>
                  <a:srgbClr val="000000"/>
                </a:solidFill>
                <a:latin typeface="Calibri" panose="020F0502020204030204" pitchFamily="34" charset="0"/>
              </a:rPr>
              <a:t> Межбанковских Платежей (АСМП)</a:t>
            </a:r>
            <a:endParaRPr lang="ru-RU" altLang="ru-RU" b="1" u="sng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endParaRPr lang="en-US" altLang="ru-RU" b="1" u="sng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endParaRPr lang="ru-RU" altLang="ru-RU" dirty="0"/>
          </a:p>
        </p:txBody>
      </p:sp>
      <p:grpSp>
        <p:nvGrpSpPr>
          <p:cNvPr id="62" name="Group 61"/>
          <p:cNvGrpSpPr/>
          <p:nvPr/>
        </p:nvGrpSpPr>
        <p:grpSpPr>
          <a:xfrm>
            <a:off x="8956094" y="3844521"/>
            <a:ext cx="504184" cy="517533"/>
            <a:chOff x="6742300" y="1816511"/>
            <a:chExt cx="3808470" cy="3253982"/>
          </a:xfrm>
          <a:solidFill>
            <a:schemeClr val="tx1"/>
          </a:solidFill>
        </p:grpSpPr>
        <p:sp>
          <p:nvSpPr>
            <p:cNvPr id="63" name="Flowchart: Extract 62"/>
            <p:cNvSpPr/>
            <p:nvPr/>
          </p:nvSpPr>
          <p:spPr>
            <a:xfrm>
              <a:off x="6760776" y="1816511"/>
              <a:ext cx="3771518" cy="1059851"/>
            </a:xfrm>
            <a:prstGeom prst="flowChartExtra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7327964" y="2992838"/>
              <a:ext cx="2637142" cy="1209835"/>
              <a:chOff x="7313982" y="2964238"/>
              <a:chExt cx="2877788" cy="1675826"/>
            </a:xfrm>
            <a:grpFill/>
          </p:grpSpPr>
          <p:sp>
            <p:nvSpPr>
              <p:cNvPr id="67" name="Rectangle 66"/>
              <p:cNvSpPr/>
              <p:nvPr/>
            </p:nvSpPr>
            <p:spPr>
              <a:xfrm>
                <a:off x="7313982" y="2964238"/>
                <a:ext cx="612890" cy="16758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8446432" y="2964238"/>
                <a:ext cx="612890" cy="16758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9578880" y="2964238"/>
                <a:ext cx="612890" cy="16758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5" name="Rectangle 64"/>
            <p:cNvSpPr/>
            <p:nvPr/>
          </p:nvSpPr>
          <p:spPr>
            <a:xfrm>
              <a:off x="6742300" y="4746653"/>
              <a:ext cx="3808470" cy="323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177212" y="4318928"/>
              <a:ext cx="2938646" cy="323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7796374" y="3758175"/>
            <a:ext cx="657317" cy="566416"/>
            <a:chOff x="6742300" y="1816511"/>
            <a:chExt cx="3808470" cy="3253982"/>
          </a:xfrm>
          <a:solidFill>
            <a:schemeClr val="tx1"/>
          </a:solidFill>
        </p:grpSpPr>
        <p:sp>
          <p:nvSpPr>
            <p:cNvPr id="74" name="Flowchart: Extract 73"/>
            <p:cNvSpPr/>
            <p:nvPr/>
          </p:nvSpPr>
          <p:spPr>
            <a:xfrm>
              <a:off x="6760776" y="1816511"/>
              <a:ext cx="3771518" cy="1059851"/>
            </a:xfrm>
            <a:prstGeom prst="flowChartExtra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7327964" y="2992838"/>
              <a:ext cx="2637142" cy="1209835"/>
              <a:chOff x="7313982" y="2964238"/>
              <a:chExt cx="2877788" cy="1675826"/>
            </a:xfrm>
            <a:grpFill/>
          </p:grpSpPr>
          <p:sp>
            <p:nvSpPr>
              <p:cNvPr id="80" name="Rectangle 79"/>
              <p:cNvSpPr/>
              <p:nvPr/>
            </p:nvSpPr>
            <p:spPr>
              <a:xfrm>
                <a:off x="7313982" y="2964238"/>
                <a:ext cx="612890" cy="16758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8446432" y="2964238"/>
                <a:ext cx="612890" cy="16758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9578880" y="2964238"/>
                <a:ext cx="612890" cy="16758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6" name="Rectangle 75"/>
            <p:cNvSpPr/>
            <p:nvPr/>
          </p:nvSpPr>
          <p:spPr>
            <a:xfrm>
              <a:off x="6742300" y="4746653"/>
              <a:ext cx="3808470" cy="323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7177212" y="4318928"/>
              <a:ext cx="2938646" cy="323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3" name="Picture 9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565" y="5155099"/>
            <a:ext cx="833454" cy="833454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160750" y="2339752"/>
            <a:ext cx="749269" cy="7492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08372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38388" y="92667"/>
            <a:ext cx="11751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ru-RU" b="1" cap="all" dirty="0" smtClean="0"/>
              <a:t>Структура ЕКС</a:t>
            </a:r>
            <a:endParaRPr lang="en-US" b="1" cap="all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86769081"/>
              </p:ext>
            </p:extLst>
          </p:nvPr>
        </p:nvGraphicFramePr>
        <p:xfrm>
          <a:off x="163629" y="398579"/>
          <a:ext cx="11901370" cy="6208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319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3629" y="96463"/>
            <a:ext cx="11751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ru-RU" b="1" dirty="0"/>
              <a:t>СФЕРА ОХВАТА ЕКС</a:t>
            </a:r>
            <a:endParaRPr lang="en-US" b="1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95145399"/>
              </p:ext>
            </p:extLst>
          </p:nvPr>
        </p:nvGraphicFramePr>
        <p:xfrm>
          <a:off x="1799013" y="1183910"/>
          <a:ext cx="8332671" cy="4943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676741" y="5209899"/>
            <a:ext cx="37881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/>
              <a:t>Фонды </a:t>
            </a:r>
            <a:r>
              <a:rPr lang="ru-RU" sz="1400" b="1" dirty="0" smtClean="0"/>
              <a:t>Обязательного  Медицинского </a:t>
            </a:r>
            <a:r>
              <a:rPr lang="ru-RU" sz="1400" b="1" dirty="0"/>
              <a:t>Страхования </a:t>
            </a:r>
            <a:r>
              <a:rPr lang="en-US" sz="1400" b="1" dirty="0" smtClean="0"/>
              <a:t>(</a:t>
            </a:r>
            <a:r>
              <a:rPr lang="ru-RU" sz="1400" b="1" dirty="0" smtClean="0"/>
              <a:t>ФОМС</a:t>
            </a:r>
            <a:r>
              <a:rPr lang="en-US" sz="1400" b="1" dirty="0" smtClean="0"/>
              <a:t>)</a:t>
            </a:r>
            <a:endParaRPr lang="en-US" sz="1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20936" y="1784837"/>
            <a:ext cx="38415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b="1" dirty="0"/>
              <a:t>Бюджет Государственного Социального </a:t>
            </a:r>
            <a:endParaRPr lang="ru-RU" sz="1400" b="1" dirty="0" smtClean="0"/>
          </a:p>
          <a:p>
            <a:pPr lvl="0" algn="ctr"/>
            <a:r>
              <a:rPr lang="ru-RU" sz="1400" b="1" dirty="0" smtClean="0"/>
              <a:t>Страхования</a:t>
            </a:r>
            <a:r>
              <a:rPr lang="en-US" sz="1400" b="1" dirty="0" smtClean="0"/>
              <a:t> (</a:t>
            </a:r>
            <a:r>
              <a:rPr lang="ru-RU" sz="1400" b="1" i="1" dirty="0"/>
              <a:t>БГ</a:t>
            </a:r>
            <a:r>
              <a:rPr lang="ro-RO" sz="1400" b="1" i="1" dirty="0"/>
              <a:t>C</a:t>
            </a:r>
            <a:r>
              <a:rPr lang="ru-RU" sz="1400" b="1" i="1" dirty="0" smtClean="0"/>
              <a:t>С</a:t>
            </a:r>
            <a:r>
              <a:rPr lang="en-US" sz="1400" b="1" i="1" dirty="0" smtClean="0"/>
              <a:t>)</a:t>
            </a:r>
            <a:endParaRPr lang="ru-RU" sz="1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943591" y="4063885"/>
            <a:ext cx="1834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1" dirty="0" smtClean="0"/>
              <a:t>Технические </a:t>
            </a:r>
            <a:r>
              <a:rPr lang="ru-RU" sz="1400" b="1" dirty="0"/>
              <a:t>счета</a:t>
            </a:r>
            <a:endParaRPr lang="en-US" sz="1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20436" y="1030021"/>
            <a:ext cx="25126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1" dirty="0"/>
              <a:t>Государственный бюджет</a:t>
            </a:r>
            <a:endParaRPr lang="en-US" sz="1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262133" y="2891360"/>
            <a:ext cx="18695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1" dirty="0"/>
              <a:t>Местные бюджеты</a:t>
            </a:r>
            <a:endParaRPr lang="en-US" sz="1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797923" y="5618599"/>
            <a:ext cx="35416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b="1" dirty="0"/>
              <a:t>С</a:t>
            </a:r>
            <a:r>
              <a:rPr lang="ru-RU" sz="1400" b="1" dirty="0" smtClean="0"/>
              <a:t>амоуправляемые </a:t>
            </a:r>
            <a:r>
              <a:rPr lang="ru-RU" sz="1400" b="1" dirty="0"/>
              <a:t>государственные </a:t>
            </a:r>
            <a:endParaRPr lang="ru-RU" sz="1400" b="1" dirty="0" smtClean="0"/>
          </a:p>
          <a:p>
            <a:pPr lvl="0" algn="ctr"/>
            <a:r>
              <a:rPr lang="ru-RU" sz="1400" b="1" dirty="0" smtClean="0"/>
              <a:t>учреждения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07035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3629" y="96463"/>
            <a:ext cx="11751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ru-RU" b="1" dirty="0"/>
              <a:t>СФЕРА ОХВАТА ЕКС</a:t>
            </a:r>
            <a:endParaRPr lang="en-US" b="1" dirty="0"/>
          </a:p>
        </p:txBody>
      </p:sp>
      <p:graphicFrame>
        <p:nvGraphicFramePr>
          <p:cNvPr id="2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6446518"/>
              </p:ext>
            </p:extLst>
          </p:nvPr>
        </p:nvGraphicFramePr>
        <p:xfrm>
          <a:off x="1871931" y="1484941"/>
          <a:ext cx="7944285" cy="5819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29864" y="867646"/>
            <a:ext cx="8419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Доля среднесуточных остатков в </a:t>
            </a:r>
            <a:r>
              <a:rPr lang="ru-RU" b="1" dirty="0" smtClean="0"/>
              <a:t>ЕКС  -  на </a:t>
            </a:r>
            <a:r>
              <a:rPr lang="ro-RO" b="1" dirty="0" smtClean="0"/>
              <a:t>2016</a:t>
            </a:r>
            <a:r>
              <a:rPr lang="ru-RU" b="1" dirty="0" smtClean="0"/>
              <a:t> году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1062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1679" y="95495"/>
            <a:ext cx="11837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ru-RU" b="1" dirty="0" smtClean="0"/>
              <a:t>АДМИНИСТРИРОВАНИЕ СЧЕТОВ В ЕКС</a:t>
            </a:r>
            <a:endParaRPr lang="ru-RU" b="1" dirty="0"/>
          </a:p>
        </p:txBody>
      </p:sp>
      <p:grpSp>
        <p:nvGrpSpPr>
          <p:cNvPr id="24" name="Group 23"/>
          <p:cNvGrpSpPr/>
          <p:nvPr/>
        </p:nvGrpSpPr>
        <p:grpSpPr>
          <a:xfrm>
            <a:off x="6930169" y="4388334"/>
            <a:ext cx="4184374" cy="910365"/>
            <a:chOff x="2770941" y="3108922"/>
            <a:chExt cx="6677699" cy="1219841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770941" y="3108922"/>
              <a:ext cx="2020302" cy="1169131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shade val="50000"/>
                  <a:alpha val="3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100" dirty="0"/>
            </a:p>
          </p:txBody>
        </p:sp>
        <p:sp>
          <p:nvSpPr>
            <p:cNvPr id="72" name="Скругленный прямоугольник 71"/>
            <p:cNvSpPr/>
            <p:nvPr/>
          </p:nvSpPr>
          <p:spPr>
            <a:xfrm>
              <a:off x="5014045" y="3150553"/>
              <a:ext cx="2060566" cy="1121527"/>
            </a:xfrm>
            <a:prstGeom prst="roundRect">
              <a:avLst/>
            </a:prstGeom>
            <a:solidFill>
              <a:srgbClr val="00B0F0">
                <a:alpha val="66000"/>
              </a:srgbClr>
            </a:solidFill>
            <a:ln>
              <a:solidFill>
                <a:schemeClr val="accent1">
                  <a:shade val="50000"/>
                  <a:alpha val="3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100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342279" y="3183436"/>
              <a:ext cx="2106361" cy="114532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o-RO" sz="1000" b="1" dirty="0" smtClean="0">
                  <a:solidFill>
                    <a:schemeClr val="tx1"/>
                  </a:solidFill>
                </a:rPr>
                <a:t>C</a:t>
              </a:r>
              <a:r>
                <a:rPr lang="ru-RU" sz="1000" b="1" dirty="0" smtClean="0">
                  <a:solidFill>
                    <a:schemeClr val="tx1"/>
                  </a:solidFill>
                </a:rPr>
                <a:t>самоуправляемые </a:t>
              </a:r>
              <a:r>
                <a:rPr lang="ru-RU" sz="1000" b="1" dirty="0">
                  <a:solidFill>
                    <a:schemeClr val="tx1"/>
                  </a:solidFill>
                </a:rPr>
                <a:t>государственные </a:t>
              </a:r>
            </a:p>
            <a:p>
              <a:pPr algn="ctr">
                <a:defRPr/>
              </a:pPr>
              <a:r>
                <a:rPr lang="ru-RU" sz="1000" b="1" dirty="0">
                  <a:solidFill>
                    <a:schemeClr val="tx1"/>
                  </a:solidFill>
                </a:rPr>
                <a:t>учреждения</a:t>
              </a:r>
            </a:p>
            <a:p>
              <a:pPr algn="ctr">
                <a:defRPr/>
              </a:pPr>
              <a:r>
                <a:rPr lang="ro-RO" sz="1000" b="1" dirty="0" smtClean="0">
                  <a:solidFill>
                    <a:schemeClr val="tx1"/>
                  </a:solidFill>
                </a:rPr>
                <a:t>38 </a:t>
              </a:r>
              <a:r>
                <a:rPr lang="ru-RU" sz="1000" b="1" dirty="0">
                  <a:solidFill>
                    <a:schemeClr val="tx1"/>
                  </a:solidFill>
                </a:rPr>
                <a:t>счетов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8372026" y="3098112"/>
            <a:ext cx="902010" cy="729603"/>
            <a:chOff x="7948470" y="-2347768"/>
            <a:chExt cx="3808471" cy="3253982"/>
          </a:xfrm>
          <a:solidFill>
            <a:schemeClr val="tx1"/>
          </a:solidFill>
        </p:grpSpPr>
        <p:sp>
          <p:nvSpPr>
            <p:cNvPr id="60" name="Flowchart: Extract 59"/>
            <p:cNvSpPr/>
            <p:nvPr/>
          </p:nvSpPr>
          <p:spPr>
            <a:xfrm>
              <a:off x="7966945" y="-2347768"/>
              <a:ext cx="3771521" cy="1059849"/>
            </a:xfrm>
            <a:prstGeom prst="flowChartExtra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8534134" y="-1171445"/>
              <a:ext cx="2637140" cy="1209841"/>
              <a:chOff x="8630219" y="-2803997"/>
              <a:chExt cx="2877786" cy="1675834"/>
            </a:xfrm>
            <a:grpFill/>
          </p:grpSpPr>
          <p:sp>
            <p:nvSpPr>
              <p:cNvPr id="81" name="Rectangle 80"/>
              <p:cNvSpPr/>
              <p:nvPr/>
            </p:nvSpPr>
            <p:spPr>
              <a:xfrm>
                <a:off x="8630219" y="-2803997"/>
                <a:ext cx="612889" cy="167582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9762667" y="-2803997"/>
                <a:ext cx="612889" cy="167582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10895116" y="-2803989"/>
                <a:ext cx="612889" cy="16758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</p:grpSp>
        <p:sp>
          <p:nvSpPr>
            <p:cNvPr id="73" name="Rectangle 72"/>
            <p:cNvSpPr/>
            <p:nvPr/>
          </p:nvSpPr>
          <p:spPr>
            <a:xfrm>
              <a:off x="7948470" y="582372"/>
              <a:ext cx="3808471" cy="3238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8383379" y="164315"/>
              <a:ext cx="2938648" cy="3238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968159" y="4532720"/>
            <a:ext cx="122756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100" b="1" dirty="0"/>
              <a:t>Государственный бюджет</a:t>
            </a:r>
            <a:endParaRPr lang="en-US" sz="1100" b="1" dirty="0"/>
          </a:p>
          <a:p>
            <a:pPr algn="ctr"/>
            <a:r>
              <a:rPr lang="ro-RO" sz="1100" b="1" dirty="0" smtClean="0"/>
              <a:t>76 </a:t>
            </a:r>
            <a:r>
              <a:rPr lang="ru-RU" sz="1100" b="1" dirty="0" smtClean="0"/>
              <a:t>счетов</a:t>
            </a:r>
            <a:endParaRPr lang="ru-RU" sz="11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8451464" y="4521952"/>
            <a:ext cx="11045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100" b="1" dirty="0"/>
              <a:t>Местные </a:t>
            </a:r>
            <a:r>
              <a:rPr lang="ru-RU" sz="1100" b="1" dirty="0" smtClean="0"/>
              <a:t>бюджеты</a:t>
            </a:r>
          </a:p>
          <a:p>
            <a:pPr algn="ctr"/>
            <a:r>
              <a:rPr lang="ro-RO" sz="1100" b="1" dirty="0" smtClean="0"/>
              <a:t>107</a:t>
            </a:r>
            <a:r>
              <a:rPr lang="ru-RU" sz="1100" b="1" dirty="0"/>
              <a:t> счетов</a:t>
            </a:r>
          </a:p>
          <a:p>
            <a:pPr lvl="0" algn="ctr"/>
            <a:r>
              <a:rPr lang="ro-RO" sz="1100" b="1" dirty="0" smtClean="0"/>
              <a:t> </a:t>
            </a:r>
            <a:endParaRPr lang="ru-RU" sz="1100" b="1" dirty="0"/>
          </a:p>
        </p:txBody>
      </p:sp>
      <p:grpSp>
        <p:nvGrpSpPr>
          <p:cNvPr id="98" name="Group 97"/>
          <p:cNvGrpSpPr/>
          <p:nvPr/>
        </p:nvGrpSpPr>
        <p:grpSpPr>
          <a:xfrm>
            <a:off x="3947890" y="1125392"/>
            <a:ext cx="1170099" cy="1066296"/>
            <a:chOff x="6742300" y="1816511"/>
            <a:chExt cx="3808470" cy="3253982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99" name="Flowchart: Extract 98"/>
            <p:cNvSpPr/>
            <p:nvPr/>
          </p:nvSpPr>
          <p:spPr>
            <a:xfrm>
              <a:off x="6760777" y="1816511"/>
              <a:ext cx="3771516" cy="1059849"/>
            </a:xfrm>
            <a:prstGeom prst="flowChartExtra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7327964" y="2992835"/>
              <a:ext cx="2637142" cy="1209837"/>
              <a:chOff x="7313982" y="2964235"/>
              <a:chExt cx="2877788" cy="1675829"/>
            </a:xfrm>
            <a:grpFill/>
          </p:grpSpPr>
          <p:sp>
            <p:nvSpPr>
              <p:cNvPr id="103" name="Rectangle 102"/>
              <p:cNvSpPr/>
              <p:nvPr/>
            </p:nvSpPr>
            <p:spPr>
              <a:xfrm>
                <a:off x="7313982" y="2964235"/>
                <a:ext cx="612891" cy="167582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8446433" y="2964235"/>
                <a:ext cx="612891" cy="167582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9578879" y="2964235"/>
                <a:ext cx="612891" cy="167582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</p:grpSp>
        <p:sp>
          <p:nvSpPr>
            <p:cNvPr id="101" name="Rectangle 100"/>
            <p:cNvSpPr/>
            <p:nvPr/>
          </p:nvSpPr>
          <p:spPr>
            <a:xfrm>
              <a:off x="6742300" y="4746652"/>
              <a:ext cx="3808470" cy="32384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7177210" y="4318930"/>
              <a:ext cx="2938645" cy="32384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</p:grpSp>
      <p:sp>
        <p:nvSpPr>
          <p:cNvPr id="106" name="Rounded Rectangle 105"/>
          <p:cNvSpPr/>
          <p:nvPr/>
        </p:nvSpPr>
        <p:spPr>
          <a:xfrm>
            <a:off x="5297489" y="2658662"/>
            <a:ext cx="1175410" cy="70581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</a:rPr>
              <a:t>Счет </a:t>
            </a:r>
            <a:r>
              <a:rPr lang="ru-RU" sz="1100" b="1" dirty="0" smtClean="0">
                <a:solidFill>
                  <a:schemeClr val="tx1"/>
                </a:solidFill>
              </a:rPr>
              <a:t>Государственного бюджета</a:t>
            </a:r>
            <a:endParaRPr lang="ru-RU" sz="11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100" b="1" dirty="0" smtClean="0">
                <a:solidFill>
                  <a:schemeClr val="tx1"/>
                </a:solidFill>
              </a:rPr>
              <a:t> </a:t>
            </a:r>
            <a:r>
              <a:rPr lang="ro-RO" sz="1100" b="1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3988869" y="2645268"/>
            <a:ext cx="1175410" cy="70581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</a:rPr>
              <a:t>Технические счета</a:t>
            </a:r>
          </a:p>
          <a:p>
            <a:pPr algn="ctr">
              <a:defRPr/>
            </a:pPr>
            <a:r>
              <a:rPr lang="ru-RU" sz="1100" b="1" dirty="0" smtClean="0">
                <a:solidFill>
                  <a:schemeClr val="tx1"/>
                </a:solidFill>
              </a:rPr>
              <a:t>3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09" name="Rounded Rectangle 108"/>
          <p:cNvSpPr/>
          <p:nvPr/>
        </p:nvSpPr>
        <p:spPr>
          <a:xfrm>
            <a:off x="2671059" y="2658663"/>
            <a:ext cx="1175410" cy="70581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sz="1000" dirty="0" smtClean="0"/>
              <a:t>Доходные </a:t>
            </a:r>
            <a:r>
              <a:rPr lang="ru-RU" sz="1000" b="1" dirty="0" smtClean="0"/>
              <a:t>счета</a:t>
            </a:r>
            <a:r>
              <a:rPr lang="ro-RO" sz="1000" b="1" dirty="0" smtClean="0"/>
              <a:t>  </a:t>
            </a:r>
            <a:r>
              <a:rPr lang="ru-RU" sz="1100" dirty="0"/>
              <a:t>БГ</a:t>
            </a:r>
            <a:r>
              <a:rPr lang="ro-RO" sz="1100" dirty="0"/>
              <a:t>C</a:t>
            </a:r>
            <a:r>
              <a:rPr lang="ru-RU" sz="1100" dirty="0"/>
              <a:t>С/ФОМС </a:t>
            </a:r>
          </a:p>
          <a:p>
            <a:pPr algn="ctr">
              <a:defRPr/>
            </a:pPr>
            <a:r>
              <a:rPr lang="ro-RO" sz="1000" b="1" dirty="0" smtClean="0"/>
              <a:t>2</a:t>
            </a:r>
            <a:endParaRPr lang="ru-RU" sz="1000" b="1" dirty="0"/>
          </a:p>
        </p:txBody>
      </p:sp>
      <p:sp>
        <p:nvSpPr>
          <p:cNvPr id="116" name="TextBox 44"/>
          <p:cNvSpPr txBox="1">
            <a:spLocks noChangeArrowheads="1"/>
          </p:cNvSpPr>
          <p:nvPr/>
        </p:nvSpPr>
        <p:spPr bwMode="auto">
          <a:xfrm>
            <a:off x="3821480" y="2170657"/>
            <a:ext cx="15101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Государственное</a:t>
            </a:r>
          </a:p>
          <a:p>
            <a:pPr algn="ctr" eaLnBrk="1" hangingPunct="1">
              <a:defRPr/>
            </a:pPr>
            <a:r>
              <a:rPr lang="ro-RO" altLang="ru-RU" sz="1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ru-RU" altLang="ru-RU" sz="1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казначейство</a:t>
            </a:r>
            <a:endParaRPr lang="ru-RU" altLang="ru-RU" sz="10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-12473" y="4386703"/>
            <a:ext cx="3700276" cy="1683130"/>
            <a:chOff x="-204153" y="3147048"/>
            <a:chExt cx="3700276" cy="1683130"/>
          </a:xfrm>
        </p:grpSpPr>
        <p:sp>
          <p:nvSpPr>
            <p:cNvPr id="121" name="TextBox 120"/>
            <p:cNvSpPr txBox="1"/>
            <p:nvPr/>
          </p:nvSpPr>
          <p:spPr>
            <a:xfrm>
              <a:off x="1787017" y="4077123"/>
              <a:ext cx="170910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 smtClean="0"/>
                <a:t>Национальное Касса Социального </a:t>
              </a:r>
              <a:r>
                <a:rPr lang="ru-RU" sz="1100" b="1" dirty="0"/>
                <a:t>Страхования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-204153" y="4060737"/>
              <a:ext cx="12136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sz="1100" b="1" dirty="0" smtClean="0"/>
                <a:t>Национальное Компания </a:t>
              </a:r>
              <a:r>
                <a:rPr lang="ru-RU" sz="1100" b="1" dirty="0"/>
                <a:t>Медицинского Страхования</a:t>
              </a:r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914844" y="3253447"/>
              <a:ext cx="1175410" cy="75084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00" b="1" dirty="0"/>
                <a:t>С</a:t>
              </a:r>
              <a:r>
                <a:rPr lang="ru-RU" sz="1000" b="1" dirty="0" smtClean="0"/>
                <a:t>чета</a:t>
              </a:r>
              <a:r>
                <a:rPr lang="ro-RO" sz="1000" b="1" dirty="0" smtClean="0"/>
                <a:t> </a:t>
              </a:r>
              <a:r>
                <a:rPr lang="ru-RU" sz="1000" dirty="0"/>
                <a:t>БГ</a:t>
              </a:r>
              <a:r>
                <a:rPr lang="ro-RO" sz="1000" dirty="0"/>
                <a:t>C</a:t>
              </a:r>
              <a:r>
                <a:rPr lang="ru-RU" sz="1000" dirty="0"/>
                <a:t>С/ФОМС </a:t>
              </a:r>
              <a:endParaRPr lang="ru-RU" sz="1000" dirty="0" smtClean="0"/>
            </a:p>
            <a:p>
              <a:pPr algn="ctr">
                <a:defRPr/>
              </a:pPr>
              <a:r>
                <a:rPr lang="ru-RU" sz="1000" b="1" dirty="0" smtClean="0"/>
                <a:t>40</a:t>
              </a:r>
              <a:endParaRPr lang="ru-RU" sz="1000" b="1" dirty="0"/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295" y="3163302"/>
              <a:ext cx="956551" cy="956551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0" y="3147048"/>
              <a:ext cx="914843" cy="914843"/>
            </a:xfrm>
            <a:prstGeom prst="rect">
              <a:avLst/>
            </a:prstGeom>
            <a:noFill/>
          </p:spPr>
        </p:pic>
      </p:grpSp>
      <p:sp>
        <p:nvSpPr>
          <p:cNvPr id="126" name="TextBox 125"/>
          <p:cNvSpPr txBox="1"/>
          <p:nvPr/>
        </p:nvSpPr>
        <p:spPr>
          <a:xfrm>
            <a:off x="966810" y="2722817"/>
            <a:ext cx="15618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050" i="1" dirty="0" smtClean="0"/>
              <a:t>Доходы БГ</a:t>
            </a:r>
            <a:r>
              <a:rPr lang="ro-RO" sz="1050" i="1" dirty="0" smtClean="0"/>
              <a:t>C</a:t>
            </a:r>
            <a:r>
              <a:rPr lang="ru-RU" sz="1050" i="1" dirty="0" smtClean="0"/>
              <a:t>С/ФОМС </a:t>
            </a:r>
            <a:endParaRPr lang="ru-RU" sz="1050" i="1" dirty="0"/>
          </a:p>
        </p:txBody>
      </p:sp>
      <p:cxnSp>
        <p:nvCxnSpPr>
          <p:cNvPr id="127" name="Соединительная линия уступом 17427"/>
          <p:cNvCxnSpPr>
            <a:endCxn id="109" idx="1"/>
          </p:cNvCxnSpPr>
          <p:nvPr/>
        </p:nvCxnSpPr>
        <p:spPr>
          <a:xfrm>
            <a:off x="685800" y="2044099"/>
            <a:ext cx="1985259" cy="967472"/>
          </a:xfrm>
          <a:prstGeom prst="bentConnector3">
            <a:avLst>
              <a:gd name="adj1" fmla="val -378"/>
            </a:avLst>
          </a:prstGeom>
          <a:ln w="38100">
            <a:solidFill>
              <a:schemeClr val="accent6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Соединительная линия уступом 17427"/>
          <p:cNvCxnSpPr>
            <a:stCxn id="109" idx="2"/>
            <a:endCxn id="117" idx="0"/>
          </p:cNvCxnSpPr>
          <p:nvPr/>
        </p:nvCxnSpPr>
        <p:spPr>
          <a:xfrm rot="5400000">
            <a:off x="1912185" y="3146523"/>
            <a:ext cx="1128624" cy="1564535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1600503" y="5924616"/>
            <a:ext cx="12021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i="1" dirty="0" smtClean="0"/>
              <a:t>Расходы </a:t>
            </a:r>
            <a:r>
              <a:rPr lang="ru-RU" sz="1050" i="1" dirty="0"/>
              <a:t>БГ</a:t>
            </a:r>
            <a:r>
              <a:rPr lang="ro-RO" sz="1050" i="1" dirty="0"/>
              <a:t>C</a:t>
            </a:r>
            <a:r>
              <a:rPr lang="ru-RU" sz="1050" i="1" dirty="0"/>
              <a:t>С/ФОМС</a:t>
            </a:r>
            <a:r>
              <a:rPr lang="ru-RU" sz="1050" i="1" dirty="0" smtClean="0"/>
              <a:t> </a:t>
            </a:r>
            <a:endParaRPr lang="ru-RU" sz="1050" i="1" dirty="0"/>
          </a:p>
        </p:txBody>
      </p:sp>
      <p:cxnSp>
        <p:nvCxnSpPr>
          <p:cNvPr id="144" name="Соединительная линия уступом 17427"/>
          <p:cNvCxnSpPr>
            <a:endCxn id="106" idx="3"/>
          </p:cNvCxnSpPr>
          <p:nvPr/>
        </p:nvCxnSpPr>
        <p:spPr>
          <a:xfrm rot="10800000" flipV="1">
            <a:off x="6472900" y="2100538"/>
            <a:ext cx="1555503" cy="911032"/>
          </a:xfrm>
          <a:prstGeom prst="bentConnector3">
            <a:avLst>
              <a:gd name="adj1" fmla="val -824"/>
            </a:avLst>
          </a:prstGeom>
          <a:ln w="38100">
            <a:solidFill>
              <a:schemeClr val="accent1">
                <a:lumMod val="60000"/>
                <a:lumOff val="40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/>
          <p:cNvSpPr txBox="1"/>
          <p:nvPr/>
        </p:nvSpPr>
        <p:spPr>
          <a:xfrm>
            <a:off x="6776232" y="2470492"/>
            <a:ext cx="120217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i="1" dirty="0"/>
              <a:t>Доходы </a:t>
            </a:r>
            <a:r>
              <a:rPr lang="ru-RU" sz="1050" i="1" dirty="0" smtClean="0"/>
              <a:t>государственного </a:t>
            </a:r>
            <a:r>
              <a:rPr lang="ru-RU" sz="1050" i="1" dirty="0"/>
              <a:t>бюджета</a:t>
            </a:r>
          </a:p>
        </p:txBody>
      </p:sp>
      <p:cxnSp>
        <p:nvCxnSpPr>
          <p:cNvPr id="149" name="Соединительная линия уступом 17427"/>
          <p:cNvCxnSpPr>
            <a:stCxn id="106" idx="2"/>
            <a:endCxn id="12" idx="0"/>
          </p:cNvCxnSpPr>
          <p:nvPr/>
        </p:nvCxnSpPr>
        <p:spPr>
          <a:xfrm rot="16200000" flipH="1">
            <a:off x="6212242" y="3037428"/>
            <a:ext cx="1023859" cy="1677955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Соединительная линия уступом 17427"/>
          <p:cNvCxnSpPr>
            <a:endCxn id="72" idx="0"/>
          </p:cNvCxnSpPr>
          <p:nvPr/>
        </p:nvCxnSpPr>
        <p:spPr>
          <a:xfrm rot="5400000">
            <a:off x="8742997" y="2809107"/>
            <a:ext cx="1848636" cy="1371957"/>
          </a:xfrm>
          <a:prstGeom prst="bentConnector3">
            <a:avLst>
              <a:gd name="adj1" fmla="val 89050"/>
            </a:avLst>
          </a:prstGeom>
          <a:ln w="38100">
            <a:solidFill>
              <a:srgbClr val="00B0F0">
                <a:alpha val="66000"/>
              </a:srgb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/>
          <p:cNvSpPr txBox="1"/>
          <p:nvPr/>
        </p:nvSpPr>
        <p:spPr>
          <a:xfrm>
            <a:off x="9365767" y="3643065"/>
            <a:ext cx="11077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i="1" dirty="0" smtClean="0"/>
              <a:t>Доходы Местных бюджетов</a:t>
            </a:r>
          </a:p>
          <a:p>
            <a:pPr algn="ctr"/>
            <a:endParaRPr lang="ru-RU" sz="1050" i="1" dirty="0"/>
          </a:p>
        </p:txBody>
      </p:sp>
      <p:sp>
        <p:nvSpPr>
          <p:cNvPr id="171" name="TextBox 170"/>
          <p:cNvSpPr txBox="1"/>
          <p:nvPr/>
        </p:nvSpPr>
        <p:spPr>
          <a:xfrm>
            <a:off x="7459874" y="6005407"/>
            <a:ext cx="12021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i="1" dirty="0" smtClean="0"/>
              <a:t>Расходы ГБ</a:t>
            </a:r>
            <a:endParaRPr lang="ru-RU" sz="1050" i="1" dirty="0"/>
          </a:p>
        </p:txBody>
      </p:sp>
      <p:cxnSp>
        <p:nvCxnSpPr>
          <p:cNvPr id="176" name="Соединительная линия уступом 17427"/>
          <p:cNvCxnSpPr>
            <a:endCxn id="23" idx="3"/>
          </p:cNvCxnSpPr>
          <p:nvPr/>
        </p:nvCxnSpPr>
        <p:spPr>
          <a:xfrm rot="5400000">
            <a:off x="11013169" y="3841976"/>
            <a:ext cx="1130722" cy="927973"/>
          </a:xfrm>
          <a:prstGeom prst="bentConnector2">
            <a:avLst/>
          </a:prstGeom>
          <a:ln w="38100">
            <a:solidFill>
              <a:schemeClr val="bg1">
                <a:lumMod val="75000"/>
                <a:alpha val="66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Box 179"/>
          <p:cNvSpPr txBox="1"/>
          <p:nvPr/>
        </p:nvSpPr>
        <p:spPr>
          <a:xfrm>
            <a:off x="10989830" y="4606134"/>
            <a:ext cx="12021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i="1" dirty="0" smtClean="0"/>
              <a:t>Доходы СГУ</a:t>
            </a:r>
            <a:endParaRPr lang="ru-RU" sz="1050" i="1" dirty="0"/>
          </a:p>
        </p:txBody>
      </p:sp>
      <p:sp>
        <p:nvSpPr>
          <p:cNvPr id="193" name="TextBox 192"/>
          <p:cNvSpPr txBox="1"/>
          <p:nvPr/>
        </p:nvSpPr>
        <p:spPr>
          <a:xfrm>
            <a:off x="8954945" y="6005407"/>
            <a:ext cx="12021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i="1" dirty="0" smtClean="0"/>
              <a:t>Расходы МБ</a:t>
            </a:r>
            <a:endParaRPr lang="ru-RU" sz="1050" i="1" dirty="0"/>
          </a:p>
        </p:txBody>
      </p:sp>
      <p:sp>
        <p:nvSpPr>
          <p:cNvPr id="198" name="TextBox 197"/>
          <p:cNvSpPr txBox="1"/>
          <p:nvPr/>
        </p:nvSpPr>
        <p:spPr>
          <a:xfrm>
            <a:off x="10442557" y="6005407"/>
            <a:ext cx="12021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i="1" dirty="0" smtClean="0"/>
              <a:t>Расходы</a:t>
            </a:r>
            <a:r>
              <a:rPr lang="ru-RU" sz="1050" i="1" dirty="0"/>
              <a:t> </a:t>
            </a:r>
            <a:r>
              <a:rPr lang="ru-RU" sz="1050" i="1" dirty="0" smtClean="0"/>
              <a:t>СГУ</a:t>
            </a:r>
            <a:endParaRPr lang="ru-RU" sz="1050" i="1" dirty="0"/>
          </a:p>
        </p:txBody>
      </p:sp>
      <p:cxnSp>
        <p:nvCxnSpPr>
          <p:cNvPr id="189" name="Straight Arrow Connector 188"/>
          <p:cNvCxnSpPr>
            <a:stCxn id="117" idx="2"/>
          </p:cNvCxnSpPr>
          <p:nvPr/>
        </p:nvCxnSpPr>
        <p:spPr>
          <a:xfrm flipH="1">
            <a:off x="1693244" y="5243944"/>
            <a:ext cx="985" cy="114733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/>
          <p:nvPr/>
        </p:nvCxnSpPr>
        <p:spPr>
          <a:xfrm flipH="1">
            <a:off x="10502523" y="5274170"/>
            <a:ext cx="985" cy="114733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/>
          <p:nvPr/>
        </p:nvCxnSpPr>
        <p:spPr>
          <a:xfrm flipH="1">
            <a:off x="9050761" y="5243944"/>
            <a:ext cx="985" cy="1147331"/>
          </a:xfrm>
          <a:prstGeom prst="straightConnector1">
            <a:avLst/>
          </a:prstGeom>
          <a:ln w="38100">
            <a:solidFill>
              <a:srgbClr val="00B0F0">
                <a:alpha val="66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/>
          <p:nvPr/>
        </p:nvCxnSpPr>
        <p:spPr>
          <a:xfrm flipH="1">
            <a:off x="7562164" y="5260858"/>
            <a:ext cx="985" cy="1147331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4142067" y="4182775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65" name="TextBox 44"/>
          <p:cNvSpPr txBox="1">
            <a:spLocks noChangeArrowheads="1"/>
          </p:cNvSpPr>
          <p:nvPr/>
        </p:nvSpPr>
        <p:spPr bwMode="auto">
          <a:xfrm>
            <a:off x="8175594" y="3775315"/>
            <a:ext cx="13688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Территориальное Казначейств</a:t>
            </a:r>
            <a:r>
              <a:rPr lang="ro-RO" altLang="ru-RU" sz="10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o</a:t>
            </a:r>
            <a:endParaRPr lang="ro-RO" altLang="ru-RU" sz="105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0382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58355" y="110578"/>
            <a:ext cx="11837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 </a:t>
            </a:r>
            <a:r>
              <a:rPr lang="ru-RU" b="1" dirty="0"/>
              <a:t>АДМИНИСТРИРОВАНИЕ СЧЕТОВ В ЕКС</a:t>
            </a:r>
            <a:endParaRPr lang="ru-RU" dirty="0"/>
          </a:p>
        </p:txBody>
      </p:sp>
      <p:grpSp>
        <p:nvGrpSpPr>
          <p:cNvPr id="24" name="Group 23"/>
          <p:cNvGrpSpPr/>
          <p:nvPr/>
        </p:nvGrpSpPr>
        <p:grpSpPr>
          <a:xfrm>
            <a:off x="139527" y="1501212"/>
            <a:ext cx="11813168" cy="4578605"/>
            <a:chOff x="240971" y="1610963"/>
            <a:chExt cx="11813168" cy="4578605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934231" y="2791633"/>
              <a:ext cx="4206648" cy="1530121"/>
            </a:xfrm>
            <a:prstGeom prst="roundRect">
              <a:avLst/>
            </a:prstGeom>
            <a:solidFill>
              <a:schemeClr val="accent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dirty="0">
                <a:solidFill>
                  <a:schemeClr val="tx1"/>
                </a:solidFill>
              </a:endParaRPr>
            </a:p>
          </p:txBody>
        </p:sp>
        <p:sp>
          <p:nvSpPr>
            <p:cNvPr id="72" name="Скругленный прямоугольник 71"/>
            <p:cNvSpPr/>
            <p:nvPr/>
          </p:nvSpPr>
          <p:spPr>
            <a:xfrm>
              <a:off x="5448314" y="2791633"/>
              <a:ext cx="4597108" cy="1530121"/>
            </a:xfrm>
            <a:prstGeom prst="roundRect">
              <a:avLst/>
            </a:prstGeom>
            <a:solidFill>
              <a:srgbClr val="00B0F0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dirty="0">
                <a:solidFill>
                  <a:schemeClr val="tx1"/>
                </a:solidFill>
              </a:endParaRPr>
            </a:p>
          </p:txBody>
        </p:sp>
        <p:grpSp>
          <p:nvGrpSpPr>
            <p:cNvPr id="142" name="Group 141"/>
            <p:cNvGrpSpPr/>
            <p:nvPr/>
          </p:nvGrpSpPr>
          <p:grpSpPr>
            <a:xfrm>
              <a:off x="240971" y="1610963"/>
              <a:ext cx="11787829" cy="4522501"/>
              <a:chOff x="89388" y="1988721"/>
              <a:chExt cx="11787829" cy="4101504"/>
            </a:xfrm>
          </p:grpSpPr>
          <p:sp>
            <p:nvSpPr>
              <p:cNvPr id="59" name="Rounded Rectangle 58"/>
              <p:cNvSpPr/>
              <p:nvPr/>
            </p:nvSpPr>
            <p:spPr>
              <a:xfrm>
                <a:off x="89388" y="4760898"/>
                <a:ext cx="11787829" cy="1329327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6939850" y="3433216"/>
                <a:ext cx="1208601" cy="949598"/>
              </a:xfrm>
              <a:prstGeom prst="roundRect">
                <a:avLst/>
              </a:prstGeom>
              <a:solidFill>
                <a:srgbClr val="00B0F0">
                  <a:alpha val="6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</a:rPr>
                  <a:t>1 счет </a:t>
                </a:r>
                <a:r>
                  <a:rPr lang="ru-RU" sz="1400" dirty="0" smtClean="0">
                    <a:solidFill>
                      <a:schemeClr val="tx1"/>
                    </a:solidFill>
                  </a:rPr>
                  <a:t>МБ</a:t>
                </a:r>
                <a:r>
                  <a:rPr lang="ro-RO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ro-RO" sz="1400" dirty="0">
                    <a:solidFill>
                      <a:schemeClr val="tx1"/>
                    </a:solidFill>
                  </a:rPr>
                  <a:t>(</a:t>
                </a:r>
                <a:r>
                  <a:rPr lang="ru-RU" sz="1400" dirty="0">
                    <a:solidFill>
                      <a:schemeClr val="tx1"/>
                    </a:solidFill>
                  </a:rPr>
                  <a:t>Базовый </a:t>
                </a:r>
                <a:r>
                  <a:rPr lang="ru-RU" sz="1400" dirty="0" smtClean="0">
                    <a:solidFill>
                      <a:schemeClr val="tx1"/>
                    </a:solidFill>
                  </a:rPr>
                  <a:t>компонент</a:t>
                </a:r>
                <a:r>
                  <a:rPr lang="ro-RO" sz="1400" dirty="0" smtClean="0">
                    <a:solidFill>
                      <a:schemeClr val="tx1"/>
                    </a:solidFill>
                  </a:rPr>
                  <a:t>)</a:t>
                </a:r>
                <a:endParaRPr lang="ro-RO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10135673" y="3093796"/>
                <a:ext cx="1565001" cy="952838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200" dirty="0" smtClean="0">
                  <a:solidFill>
                    <a:schemeClr val="tx1"/>
                  </a:solidFill>
                </a:endParaRPr>
              </a:p>
              <a:p>
                <a:pPr algn="ctr">
                  <a:defRPr/>
                </a:pPr>
                <a:r>
                  <a:rPr lang="ru-RU" sz="1200" dirty="0" smtClean="0">
                    <a:solidFill>
                      <a:schemeClr val="tx1"/>
                    </a:solidFill>
                  </a:rPr>
                  <a:t>1 счет </a:t>
                </a:r>
              </a:p>
              <a:p>
                <a:pPr algn="ctr">
                  <a:defRPr/>
                </a:pPr>
                <a:r>
                  <a:rPr lang="ru-RU" sz="1200" dirty="0" smtClean="0">
                    <a:solidFill>
                      <a:schemeClr val="tx1"/>
                    </a:solidFill>
                  </a:rPr>
                  <a:t>для самоуправляемых государственных учреждениях</a:t>
                </a:r>
              </a:p>
              <a:p>
                <a:pPr algn="ctr">
                  <a:defRPr/>
                </a:pPr>
                <a:endParaRPr lang="ru-RU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122077" y="5054690"/>
                <a:ext cx="1144077" cy="5861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 smtClean="0"/>
                  <a:t>Текущие </a:t>
                </a:r>
                <a:r>
                  <a:rPr lang="ro-RO" b="1" dirty="0" smtClean="0"/>
                  <a:t> </a:t>
                </a:r>
                <a:r>
                  <a:rPr lang="ru-RU" b="1" dirty="0" smtClean="0"/>
                  <a:t>счета</a:t>
                </a:r>
                <a:r>
                  <a:rPr lang="ro-RO" b="1" dirty="0" smtClean="0"/>
                  <a:t> </a:t>
                </a:r>
                <a:endParaRPr lang="ru-RU" b="1" dirty="0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5378187" y="3407451"/>
                <a:ext cx="1257691" cy="949598"/>
              </a:xfrm>
              <a:prstGeom prst="roundRect">
                <a:avLst/>
              </a:prstGeom>
              <a:solidFill>
                <a:srgbClr val="00B0F0">
                  <a:alpha val="6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</a:rPr>
                  <a:t>1 счет </a:t>
                </a:r>
                <a:r>
                  <a:rPr lang="ru-RU" sz="1400" dirty="0" smtClean="0">
                    <a:solidFill>
                      <a:schemeClr val="tx1"/>
                    </a:solidFill>
                  </a:rPr>
                  <a:t>МБ </a:t>
                </a:r>
                <a:r>
                  <a:rPr lang="ro-RO" sz="1400" dirty="0">
                    <a:solidFill>
                      <a:schemeClr val="tx1"/>
                    </a:solidFill>
                  </a:rPr>
                  <a:t>(</a:t>
                </a:r>
                <a:r>
                  <a:rPr lang="ru-RU" sz="1400" dirty="0">
                    <a:solidFill>
                      <a:schemeClr val="tx1"/>
                    </a:solidFill>
                  </a:rPr>
                  <a:t>Временно зачисленные средства</a:t>
                </a:r>
                <a:r>
                  <a:rPr lang="ro-RO" sz="1400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830980" y="3395929"/>
                <a:ext cx="1185487" cy="949598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</a:rPr>
                  <a:t>1 счет ГБ</a:t>
                </a:r>
                <a:r>
                  <a:rPr lang="ro-RO" sz="1400" dirty="0" smtClean="0">
                    <a:solidFill>
                      <a:schemeClr val="tx1"/>
                    </a:solidFill>
                  </a:rPr>
                  <a:t> (</a:t>
                </a:r>
                <a:r>
                  <a:rPr lang="ru-RU" sz="1400" dirty="0">
                    <a:solidFill>
                      <a:schemeClr val="tx1"/>
                    </a:solidFill>
                  </a:rPr>
                  <a:t>Базовый </a:t>
                </a:r>
                <a:r>
                  <a:rPr lang="ru-RU" sz="1400" dirty="0" smtClean="0">
                    <a:solidFill>
                      <a:schemeClr val="tx1"/>
                    </a:solidFill>
                  </a:rPr>
                  <a:t>компонент</a:t>
                </a:r>
                <a:r>
                  <a:rPr lang="ro-RO" sz="1400" dirty="0" smtClean="0">
                    <a:solidFill>
                      <a:schemeClr val="tx1"/>
                    </a:solidFill>
                  </a:rPr>
                  <a:t>)</a:t>
                </a:r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6269209" y="4798186"/>
                <a:ext cx="1540842" cy="1220560"/>
              </a:xfrm>
              <a:prstGeom prst="roundRect">
                <a:avLst/>
              </a:prstGeom>
              <a:solidFill>
                <a:srgbClr val="00B0F0">
                  <a:alpha val="14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TextBox 44"/>
              <p:cNvSpPr txBox="1">
                <a:spLocks noChangeArrowheads="1"/>
              </p:cNvSpPr>
              <p:nvPr/>
            </p:nvSpPr>
            <p:spPr bwMode="auto">
              <a:xfrm>
                <a:off x="6154158" y="1988721"/>
                <a:ext cx="1630252" cy="362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altLang="ru-RU" sz="1000" b="1" dirty="0" smtClean="0">
                    <a:latin typeface="Tahoma" panose="020B0604030504040204" pitchFamily="34" charset="0"/>
                    <a:cs typeface="Tahoma" panose="020B0604030504040204" pitchFamily="34" charset="0"/>
                  </a:rPr>
                  <a:t>Территориальное Казначейств</a:t>
                </a:r>
                <a:r>
                  <a:rPr lang="ro-RO" altLang="ru-RU" sz="10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o</a:t>
                </a:r>
                <a:r>
                  <a:rPr lang="en-US" altLang="ru-RU" sz="1000" b="1" dirty="0" smtClean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ro-RO" altLang="ru-RU" sz="105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38" name="Straight Arrow Connector 37"/>
              <p:cNvCxnSpPr>
                <a:stCxn id="73" idx="3"/>
              </p:cNvCxnSpPr>
              <p:nvPr/>
            </p:nvCxnSpPr>
            <p:spPr>
              <a:xfrm>
                <a:off x="6322062" y="2483977"/>
                <a:ext cx="4467081" cy="62820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>
                <a:stCxn id="73" idx="1"/>
                <a:endCxn id="17" idx="0"/>
              </p:cNvCxnSpPr>
              <p:nvPr/>
            </p:nvCxnSpPr>
            <p:spPr>
              <a:xfrm flipH="1">
                <a:off x="2944472" y="2483977"/>
                <a:ext cx="2522294" cy="54723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>
                <a:stCxn id="73" idx="2"/>
              </p:cNvCxnSpPr>
              <p:nvPr/>
            </p:nvCxnSpPr>
            <p:spPr>
              <a:xfrm>
                <a:off x="5894414" y="2522986"/>
                <a:ext cx="86739" cy="53592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2" name="Picture 48" descr="C:\Program Files\Microsoft Office\MEDIA\CAGCAT10\j0292020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82491" y="4904960"/>
                <a:ext cx="502871" cy="498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" name="Picture 48" descr="C:\Program Files\Microsoft Office\MEDIA\CAGCAT10\j0292020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1490" y="4805686"/>
                <a:ext cx="502871" cy="498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4" name="Picture 48" descr="C:\Program Files\Microsoft Office\MEDIA\CAGCAT10\j0292020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7983" y="5134498"/>
                <a:ext cx="502871" cy="498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5" name="Picture 48" descr="C:\Program Files\Microsoft Office\MEDIA\CAGCAT10\j0292020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7229" y="5295740"/>
                <a:ext cx="502871" cy="498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6" name="Picture 48" descr="C:\Program Files\Microsoft Office\MEDIA\CAGCAT10\j0292020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8323" y="4766034"/>
                <a:ext cx="502871" cy="498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7" name="Picture 48" descr="C:\Program Files\Microsoft Office\MEDIA\CAGCAT10\j0292020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45572" y="5082212"/>
                <a:ext cx="502871" cy="498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8" name="Picture 48" descr="C:\Program Files\Microsoft Office\MEDIA\CAGCAT10\j0292020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48452" y="5129531"/>
                <a:ext cx="502871" cy="498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9" name="Picture 48" descr="C:\Program Files\Microsoft Office\MEDIA\CAGCAT10\j0292020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98095" y="5056934"/>
                <a:ext cx="460001" cy="498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0" name="Picture 48" descr="C:\Program Files\Microsoft Office\MEDIA\CAGCAT10\j0292020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13900" y="4828045"/>
                <a:ext cx="502871" cy="498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" name="Picture 48" descr="C:\Program Files\Microsoft Office\MEDIA\CAGCAT10\j0292020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30868" y="4984347"/>
                <a:ext cx="502871" cy="498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" name="Picture 48" descr="C:\Program Files\Microsoft Office\MEDIA\CAGCAT10\j0292020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24747" y="5171877"/>
                <a:ext cx="502871" cy="498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75" name="Straight Arrow Connector 74"/>
              <p:cNvCxnSpPr>
                <a:stCxn id="22" idx="2"/>
              </p:cNvCxnSpPr>
              <p:nvPr/>
            </p:nvCxnSpPr>
            <p:spPr>
              <a:xfrm>
                <a:off x="7544151" y="4382814"/>
                <a:ext cx="950352" cy="684216"/>
              </a:xfrm>
              <a:prstGeom prst="straightConnector1">
                <a:avLst/>
              </a:prstGeom>
              <a:ln w="1905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>
                <a:stCxn id="22" idx="2"/>
              </p:cNvCxnSpPr>
              <p:nvPr/>
            </p:nvCxnSpPr>
            <p:spPr>
              <a:xfrm flipH="1">
                <a:off x="7251419" y="4382814"/>
                <a:ext cx="292732" cy="779060"/>
              </a:xfrm>
              <a:prstGeom prst="straightConnector1">
                <a:avLst/>
              </a:prstGeom>
              <a:ln w="1905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>
                <a:stCxn id="23" idx="2"/>
              </p:cNvCxnSpPr>
              <p:nvPr/>
            </p:nvCxnSpPr>
            <p:spPr>
              <a:xfrm flipH="1">
                <a:off x="10914248" y="4046634"/>
                <a:ext cx="3926" cy="1179547"/>
              </a:xfrm>
              <a:prstGeom prst="straightConnector1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>
                <a:stCxn id="26" idx="2"/>
              </p:cNvCxnSpPr>
              <p:nvPr/>
            </p:nvCxnSpPr>
            <p:spPr>
              <a:xfrm flipH="1">
                <a:off x="5981153" y="4357049"/>
                <a:ext cx="25880" cy="899873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>
                <a:stCxn id="27" idx="2"/>
              </p:cNvCxnSpPr>
              <p:nvPr/>
            </p:nvCxnSpPr>
            <p:spPr>
              <a:xfrm flipH="1">
                <a:off x="1416028" y="4345527"/>
                <a:ext cx="7696" cy="651682"/>
              </a:xfrm>
              <a:prstGeom prst="straightConnector1">
                <a:avLst/>
              </a:prstGeom>
              <a:ln w="19050">
                <a:solidFill>
                  <a:schemeClr val="accent1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Rounded Rectangle 110"/>
              <p:cNvSpPr/>
              <p:nvPr/>
            </p:nvSpPr>
            <p:spPr>
              <a:xfrm>
                <a:off x="3684283" y="3395929"/>
                <a:ext cx="1236856" cy="949598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</a:rPr>
                  <a:t>1 счет ГБ </a:t>
                </a:r>
                <a:r>
                  <a:rPr lang="ro-RO" sz="1400" dirty="0" smtClean="0">
                    <a:solidFill>
                      <a:schemeClr val="tx1"/>
                    </a:solidFill>
                  </a:rPr>
                  <a:t>(</a:t>
                </a:r>
                <a:r>
                  <a:rPr lang="ru-RU" sz="1400" dirty="0">
                    <a:solidFill>
                      <a:schemeClr val="tx1"/>
                    </a:solidFill>
                  </a:rPr>
                  <a:t>Временно </a:t>
                </a:r>
                <a:r>
                  <a:rPr lang="ru-RU" sz="1400" dirty="0" smtClean="0">
                    <a:solidFill>
                      <a:schemeClr val="tx1"/>
                    </a:solidFill>
                  </a:rPr>
                  <a:t>зачисленные средства</a:t>
                </a:r>
                <a:r>
                  <a:rPr lang="ro-RO" sz="1400" dirty="0" smtClean="0">
                    <a:solidFill>
                      <a:schemeClr val="tx1"/>
                    </a:solidFill>
                  </a:rPr>
                  <a:t>)</a:t>
                </a:r>
              </a:p>
            </p:txBody>
          </p:sp>
          <p:cxnSp>
            <p:nvCxnSpPr>
              <p:cNvPr id="130" name="Straight Arrow Connector 129"/>
              <p:cNvCxnSpPr/>
              <p:nvPr/>
            </p:nvCxnSpPr>
            <p:spPr>
              <a:xfrm>
                <a:off x="4275724" y="4345527"/>
                <a:ext cx="2620" cy="774821"/>
              </a:xfrm>
              <a:prstGeom prst="straightConnector1">
                <a:avLst/>
              </a:prstGeom>
              <a:ln w="28575">
                <a:solidFill>
                  <a:schemeClr val="accent1">
                    <a:lumMod val="60000"/>
                    <a:lumOff val="4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" name="Rounded Rectangle 152"/>
              <p:cNvSpPr/>
              <p:nvPr/>
            </p:nvSpPr>
            <p:spPr>
              <a:xfrm>
                <a:off x="8295206" y="3395929"/>
                <a:ext cx="1519171" cy="949598"/>
              </a:xfrm>
              <a:prstGeom prst="roundRect">
                <a:avLst/>
              </a:prstGeom>
              <a:solidFill>
                <a:srgbClr val="00B0F0">
                  <a:alpha val="6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</a:rPr>
                  <a:t>1 счет ГБ (Проекты финансируемые из внешних источников)</a:t>
                </a:r>
              </a:p>
            </p:txBody>
          </p:sp>
          <p:sp>
            <p:nvSpPr>
              <p:cNvPr id="158" name="Rounded Rectangle 157"/>
              <p:cNvSpPr/>
              <p:nvPr/>
            </p:nvSpPr>
            <p:spPr>
              <a:xfrm>
                <a:off x="2089815" y="3395929"/>
                <a:ext cx="1487040" cy="949598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</a:rPr>
                  <a:t>1 счет ГБ </a:t>
                </a:r>
                <a:r>
                  <a:rPr lang="ro-RO" sz="1200" dirty="0" smtClean="0">
                    <a:solidFill>
                      <a:schemeClr val="tx1"/>
                    </a:solidFill>
                  </a:rPr>
                  <a:t>(</a:t>
                </a:r>
                <a:r>
                  <a:rPr lang="ru-RU" sz="1200" dirty="0">
                    <a:solidFill>
                      <a:schemeClr val="tx1"/>
                    </a:solidFill>
                  </a:rPr>
                  <a:t>Проекты финансируемые из внешних </a:t>
                </a:r>
                <a:r>
                  <a:rPr lang="ru-RU" sz="1200" dirty="0" smtClean="0">
                    <a:solidFill>
                      <a:schemeClr val="tx1"/>
                    </a:solidFill>
                  </a:rPr>
                  <a:t>источников)</a:t>
                </a:r>
                <a:endParaRPr lang="ro-RO" sz="1400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75" name="Straight Arrow Connector 174"/>
              <p:cNvCxnSpPr>
                <a:stCxn id="153" idx="2"/>
              </p:cNvCxnSpPr>
              <p:nvPr/>
            </p:nvCxnSpPr>
            <p:spPr>
              <a:xfrm>
                <a:off x="9054792" y="4345527"/>
                <a:ext cx="9378" cy="593178"/>
              </a:xfrm>
              <a:prstGeom prst="straightConnector1">
                <a:avLst/>
              </a:prstGeom>
              <a:ln w="1905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Arrow Connector 177"/>
              <p:cNvCxnSpPr>
                <a:stCxn id="158" idx="2"/>
              </p:cNvCxnSpPr>
              <p:nvPr/>
            </p:nvCxnSpPr>
            <p:spPr>
              <a:xfrm>
                <a:off x="2833335" y="4345527"/>
                <a:ext cx="4648" cy="651682"/>
              </a:xfrm>
              <a:prstGeom prst="straightConnector1">
                <a:avLst/>
              </a:prstGeom>
              <a:ln w="19050">
                <a:solidFill>
                  <a:schemeClr val="accent1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4" name="Picture 2" descr="C:\Program Files\Microsoft Office\MEDIA\CAGCAT10\j0235319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09388" y="4885195"/>
              <a:ext cx="460375" cy="4921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5" name="Picture 2" descr="C:\Program Files\Microsoft Office\MEDIA\CAGCAT10\j0235319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66066" y="5201922"/>
              <a:ext cx="460375" cy="4921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6" name="Picture 2" descr="C:\Program Files\Microsoft Office\MEDIA\CAGCAT10\j0235319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56103" y="5360844"/>
              <a:ext cx="460375" cy="4921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161" name="Straight Connector 160"/>
            <p:cNvCxnSpPr/>
            <p:nvPr/>
          </p:nvCxnSpPr>
          <p:spPr>
            <a:xfrm>
              <a:off x="3848470" y="4711780"/>
              <a:ext cx="9156" cy="1422320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 flipH="1">
              <a:off x="9666465" y="4697346"/>
              <a:ext cx="18836" cy="1450773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 flipH="1">
              <a:off x="6246778" y="4678193"/>
              <a:ext cx="11427" cy="1488149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ounded Rectangle 27"/>
            <p:cNvSpPr/>
            <p:nvPr/>
          </p:nvSpPr>
          <p:spPr>
            <a:xfrm>
              <a:off x="8074945" y="4714435"/>
              <a:ext cx="1540842" cy="1354868"/>
            </a:xfrm>
            <a:prstGeom prst="roundRect">
              <a:avLst/>
            </a:prstGeom>
            <a:solidFill>
              <a:srgbClr val="00B0F0">
                <a:alpha val="1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502067" y="5848050"/>
              <a:ext cx="33464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/>
                <a:t>Учреждения </a:t>
              </a:r>
              <a:r>
                <a:rPr lang="ru-RU" sz="1200" dirty="0" smtClean="0"/>
                <a:t>финансированные из ГБ </a:t>
              </a:r>
              <a:r>
                <a:rPr lang="ro-RO" sz="1200" dirty="0" smtClean="0"/>
                <a:t>- 1149</a:t>
              </a:r>
              <a:endParaRPr lang="ru-RU" sz="1200" dirty="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7914869" y="5622136"/>
              <a:ext cx="18037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/>
                <a:t>Учреждения МБ</a:t>
              </a:r>
            </a:p>
            <a:p>
              <a:pPr algn="ctr"/>
              <a:r>
                <a:rPr lang="ru-RU" sz="1200" dirty="0"/>
                <a:t> </a:t>
              </a:r>
              <a:r>
                <a:rPr lang="ru-RU" sz="1200" dirty="0" smtClean="0"/>
                <a:t>1го </a:t>
              </a:r>
              <a:r>
                <a:rPr lang="ru-RU" sz="1200" dirty="0"/>
                <a:t>уровня</a:t>
              </a:r>
              <a:r>
                <a:rPr lang="ro-RO" sz="1200" dirty="0" smtClean="0"/>
                <a:t> </a:t>
              </a:r>
              <a:r>
                <a:rPr lang="ru-RU" sz="1200" dirty="0" smtClean="0"/>
                <a:t>- </a:t>
              </a:r>
              <a:r>
                <a:rPr lang="ro-RO" sz="1200" dirty="0" smtClean="0"/>
                <a:t>3804</a:t>
              </a:r>
              <a:endParaRPr lang="ru-RU" sz="1200" dirty="0"/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4266066" y="5831934"/>
              <a:ext cx="2202617" cy="27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/>
                <a:t>Экономические агенты</a:t>
              </a: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9568081" y="5543237"/>
              <a:ext cx="24860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/>
                <a:t>Самоуправляемые </a:t>
              </a:r>
              <a:r>
                <a:rPr lang="ru-RU" sz="1200" dirty="0" smtClean="0"/>
                <a:t>государственные Учреждения - </a:t>
              </a:r>
              <a:r>
                <a:rPr lang="ro-RO" sz="1200" dirty="0" smtClean="0"/>
                <a:t>1641</a:t>
              </a:r>
              <a:endParaRPr lang="ru-RU" sz="12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385881" y="5622551"/>
              <a:ext cx="16541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Учреждения МБ</a:t>
              </a:r>
            </a:p>
            <a:p>
              <a:pPr algn="ctr"/>
              <a:r>
                <a:rPr lang="ru-RU" sz="1200" dirty="0" smtClean="0"/>
                <a:t> 2го уровня</a:t>
              </a:r>
              <a:r>
                <a:rPr lang="ro-RO" sz="1200" dirty="0" smtClean="0"/>
                <a:t>  </a:t>
              </a:r>
              <a:r>
                <a:rPr lang="ru-RU" sz="1200" dirty="0" smtClean="0"/>
                <a:t>- </a:t>
              </a:r>
              <a:r>
                <a:rPr lang="ro-RO" sz="1200" dirty="0" smtClean="0"/>
                <a:t>11898</a:t>
              </a:r>
              <a:endParaRPr lang="ru-RU" sz="1200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516905" y="1225905"/>
            <a:ext cx="855296" cy="864411"/>
            <a:chOff x="6742300" y="1816511"/>
            <a:chExt cx="3808470" cy="3253982"/>
          </a:xfrm>
          <a:solidFill>
            <a:schemeClr val="tx1"/>
          </a:solidFill>
        </p:grpSpPr>
        <p:sp>
          <p:nvSpPr>
            <p:cNvPr id="60" name="Flowchart: Extract 59"/>
            <p:cNvSpPr/>
            <p:nvPr/>
          </p:nvSpPr>
          <p:spPr>
            <a:xfrm>
              <a:off x="6760776" y="1816511"/>
              <a:ext cx="3771518" cy="1059851"/>
            </a:xfrm>
            <a:prstGeom prst="flowChartExtra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7327964" y="2992838"/>
              <a:ext cx="2637142" cy="1209835"/>
              <a:chOff x="7313982" y="2964238"/>
              <a:chExt cx="2877788" cy="1675826"/>
            </a:xfrm>
            <a:grpFill/>
          </p:grpSpPr>
          <p:sp>
            <p:nvSpPr>
              <p:cNvPr id="81" name="Rectangle 80"/>
              <p:cNvSpPr/>
              <p:nvPr/>
            </p:nvSpPr>
            <p:spPr>
              <a:xfrm>
                <a:off x="7313982" y="2964238"/>
                <a:ext cx="612890" cy="16758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8446432" y="2964238"/>
                <a:ext cx="612890" cy="16758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9578880" y="2964238"/>
                <a:ext cx="612890" cy="16758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3" name="Rectangle 72"/>
            <p:cNvSpPr/>
            <p:nvPr/>
          </p:nvSpPr>
          <p:spPr>
            <a:xfrm>
              <a:off x="6742300" y="4746653"/>
              <a:ext cx="3808470" cy="323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7177212" y="4318928"/>
              <a:ext cx="2938646" cy="323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361368" y="2650703"/>
            <a:ext cx="3266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Государственный бюджет 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448271" y="2669884"/>
            <a:ext cx="239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Местные бюджеты</a:t>
            </a:r>
          </a:p>
        </p:txBody>
      </p:sp>
    </p:spTree>
    <p:extLst>
      <p:ext uri="{BB962C8B-B14F-4D97-AF65-F5344CB8AC3E}">
        <p14:creationId xmlns:p14="http://schemas.microsoft.com/office/powerpoint/2010/main" val="1971748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tetl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7759</TotalTime>
  <Words>849</Words>
  <Application>Microsoft Office PowerPoint</Application>
  <PresentationFormat>Custom</PresentationFormat>
  <Paragraphs>219</Paragraphs>
  <Slides>13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Antetlu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Berladean Dan</dc:creator>
  <cp:lastModifiedBy>Ion Chicu</cp:lastModifiedBy>
  <cp:revision>494</cp:revision>
  <cp:lastPrinted>2017-09-05T06:11:09Z</cp:lastPrinted>
  <dcterms:created xsi:type="dcterms:W3CDTF">2016-02-02T11:11:21Z</dcterms:created>
  <dcterms:modified xsi:type="dcterms:W3CDTF">2017-09-27T13:22:09Z</dcterms:modified>
</cp:coreProperties>
</file>