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3"/>
  </p:notesMasterIdLst>
  <p:handoutMasterIdLst>
    <p:handoutMasterId r:id="rId24"/>
  </p:handoutMasterIdLst>
  <p:sldIdLst>
    <p:sldId id="271" r:id="rId2"/>
    <p:sldId id="393" r:id="rId3"/>
    <p:sldId id="395" r:id="rId4"/>
    <p:sldId id="397" r:id="rId5"/>
    <p:sldId id="398" r:id="rId6"/>
    <p:sldId id="399" r:id="rId7"/>
    <p:sldId id="400" r:id="rId8"/>
    <p:sldId id="401" r:id="rId9"/>
    <p:sldId id="402" r:id="rId10"/>
    <p:sldId id="403" r:id="rId11"/>
    <p:sldId id="404" r:id="rId12"/>
    <p:sldId id="405" r:id="rId13"/>
    <p:sldId id="413" r:id="rId14"/>
    <p:sldId id="406" r:id="rId15"/>
    <p:sldId id="407" r:id="rId16"/>
    <p:sldId id="408" r:id="rId17"/>
    <p:sldId id="409" r:id="rId18"/>
    <p:sldId id="410" r:id="rId19"/>
    <p:sldId id="392" r:id="rId20"/>
    <p:sldId id="411" r:id="rId21"/>
    <p:sldId id="412" r:id="rId22"/>
  </p:sldIdLst>
  <p:sldSz cx="9906000" cy="6858000" type="A4"/>
  <p:notesSz cx="6797675" cy="992822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ena Mondo" initials="EM" lastIdx="9"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162" autoAdjust="0"/>
    <p:restoredTop sz="92292" autoAdjust="0"/>
  </p:normalViewPr>
  <p:slideViewPr>
    <p:cSldViewPr>
      <p:cViewPr varScale="1">
        <p:scale>
          <a:sx n="63" d="100"/>
          <a:sy n="63" d="100"/>
        </p:scale>
        <p:origin x="1592" y="44"/>
      </p:cViewPr>
      <p:guideLst>
        <p:guide orient="horz" pos="2160"/>
        <p:guide pos="2880"/>
        <p:guide pos="3120"/>
      </p:guideLst>
    </p:cSldViewPr>
  </p:slideViewPr>
  <p:notesTextViewPr>
    <p:cViewPr>
      <p:scale>
        <a:sx n="100" d="100"/>
        <a:sy n="100" d="100"/>
      </p:scale>
      <p:origin x="0" y="-428"/>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Macintosh%20HD:Users:deannaaubrey:Documents:Citizens%20budgets:OBI%20result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ru-RU" dirty="0"/>
              <a:t>Показатели участия</a:t>
            </a:r>
            <a:r>
              <a:rPr lang="ru-RU" baseline="0" dirty="0"/>
              <a:t> общественности</a:t>
            </a:r>
            <a:endParaRPr lang="en-US" dirty="0"/>
          </a:p>
        </c:rich>
      </c:tx>
      <c:layout>
        <c:manualLayout>
          <c:xMode val="edge"/>
          <c:yMode val="edge"/>
          <c:x val="0.19165864683581199"/>
          <c:y val="1.7045454545454499E-2"/>
        </c:manualLayout>
      </c:layout>
      <c:overlay val="0"/>
    </c:title>
    <c:autoTitleDeleted val="0"/>
    <c:plotArea>
      <c:layout>
        <c:manualLayout>
          <c:layoutTarget val="inner"/>
          <c:xMode val="edge"/>
          <c:yMode val="edge"/>
          <c:x val="0.17825750947798191"/>
          <c:y val="6.8134544261512761E-2"/>
          <c:w val="0.72009210654223799"/>
          <c:h val="0.86453277857313304"/>
        </c:manualLayout>
      </c:layout>
      <c:barChart>
        <c:barDir val="bar"/>
        <c:grouping val="clustered"/>
        <c:varyColors val="0"/>
        <c:ser>
          <c:idx val="0"/>
          <c:order val="0"/>
          <c:tx>
            <c:v>2012</c:v>
          </c:tx>
          <c:spPr>
            <a:solidFill>
              <a:schemeClr val="accent2">
                <a:lumMod val="40000"/>
                <a:lumOff val="60000"/>
              </a:schemeClr>
            </a:soli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'Charts '!$A$33:$A$60</c:f>
              <c:strCache>
                <c:ptCount val="28"/>
                <c:pt idx="0">
                  <c:v>Macedonia</c:v>
                </c:pt>
                <c:pt idx="1">
                  <c:v>Albania</c:v>
                </c:pt>
                <c:pt idx="2">
                  <c:v>Azerbaijan</c:v>
                </c:pt>
                <c:pt idx="3">
                  <c:v>Tajikistan</c:v>
                </c:pt>
                <c:pt idx="4">
                  <c:v>Serbia</c:v>
                </c:pt>
                <c:pt idx="5">
                  <c:v>Turkey</c:v>
                </c:pt>
                <c:pt idx="6">
                  <c:v>Bosnia and Herzegovina</c:v>
                </c:pt>
                <c:pt idx="7">
                  <c:v>Ukraine</c:v>
                </c:pt>
                <c:pt idx="8">
                  <c:v>Germany</c:v>
                </c:pt>
                <c:pt idx="9">
                  <c:v>Russia</c:v>
                </c:pt>
                <c:pt idx="10">
                  <c:v>Kazakhstan</c:v>
                </c:pt>
                <c:pt idx="11">
                  <c:v>Hungary</c:v>
                </c:pt>
                <c:pt idx="12">
                  <c:v>Bulgaria</c:v>
                </c:pt>
                <c:pt idx="13">
                  <c:v>Croatia</c:v>
                </c:pt>
                <c:pt idx="14">
                  <c:v>France </c:v>
                </c:pt>
                <c:pt idx="15">
                  <c:v>Czech Republic</c:v>
                </c:pt>
                <c:pt idx="16">
                  <c:v>Romania</c:v>
                </c:pt>
                <c:pt idx="17">
                  <c:v>Georgia</c:v>
                </c:pt>
                <c:pt idx="18">
                  <c:v>Sweden</c:v>
                </c:pt>
                <c:pt idx="19">
                  <c:v>Kyrgyz Republic</c:v>
                </c:pt>
                <c:pt idx="20">
                  <c:v>United Kingdom</c:v>
                </c:pt>
                <c:pt idx="21">
                  <c:v>South Africa</c:v>
                </c:pt>
                <c:pt idx="22">
                  <c:v>New Zealand</c:v>
                </c:pt>
                <c:pt idx="23">
                  <c:v>Phillipines</c:v>
                </c:pt>
                <c:pt idx="24">
                  <c:v>United States</c:v>
                </c:pt>
                <c:pt idx="25">
                  <c:v>Brazil</c:v>
                </c:pt>
                <c:pt idx="26">
                  <c:v>Norway</c:v>
                </c:pt>
                <c:pt idx="27">
                  <c:v>South Korea</c:v>
                </c:pt>
              </c:strCache>
            </c:strRef>
          </c:cat>
          <c:val>
            <c:numRef>
              <c:f>'Charts '!$B$33:$B$60</c:f>
              <c:numCache>
                <c:formatCode>0</c:formatCode>
                <c:ptCount val="28"/>
                <c:pt idx="0">
                  <c:v>8</c:v>
                </c:pt>
                <c:pt idx="1">
                  <c:v>11</c:v>
                </c:pt>
                <c:pt idx="2">
                  <c:v>6</c:v>
                </c:pt>
                <c:pt idx="3">
                  <c:v>3</c:v>
                </c:pt>
                <c:pt idx="4">
                  <c:v>8</c:v>
                </c:pt>
                <c:pt idx="5">
                  <c:v>11</c:v>
                </c:pt>
                <c:pt idx="6">
                  <c:v>19</c:v>
                </c:pt>
                <c:pt idx="7">
                  <c:v>31</c:v>
                </c:pt>
                <c:pt idx="8">
                  <c:v>22</c:v>
                </c:pt>
                <c:pt idx="9">
                  <c:v>25</c:v>
                </c:pt>
                <c:pt idx="10">
                  <c:v>14</c:v>
                </c:pt>
                <c:pt idx="12">
                  <c:v>33</c:v>
                </c:pt>
                <c:pt idx="13">
                  <c:v>36</c:v>
                </c:pt>
                <c:pt idx="14">
                  <c:v>42</c:v>
                </c:pt>
                <c:pt idx="15">
                  <c:v>28</c:v>
                </c:pt>
                <c:pt idx="16">
                  <c:v>14</c:v>
                </c:pt>
                <c:pt idx="17">
                  <c:v>47</c:v>
                </c:pt>
                <c:pt idx="18">
                  <c:v>50</c:v>
                </c:pt>
                <c:pt idx="19">
                  <c:v>11</c:v>
                </c:pt>
                <c:pt idx="20" formatCode="General">
                  <c:v>56</c:v>
                </c:pt>
                <c:pt idx="21" formatCode="General">
                  <c:v>58</c:v>
                </c:pt>
                <c:pt idx="22" formatCode="General">
                  <c:v>58</c:v>
                </c:pt>
                <c:pt idx="23" formatCode="General">
                  <c:v>53</c:v>
                </c:pt>
                <c:pt idx="24" formatCode="General">
                  <c:v>58</c:v>
                </c:pt>
                <c:pt idx="25" formatCode="General">
                  <c:v>36</c:v>
                </c:pt>
                <c:pt idx="26" formatCode="General">
                  <c:v>53</c:v>
                </c:pt>
                <c:pt idx="27" formatCode="General">
                  <c:v>92</c:v>
                </c:pt>
              </c:numCache>
            </c:numRef>
          </c:val>
          <c:extLst>
            <c:ext xmlns:c16="http://schemas.microsoft.com/office/drawing/2014/chart" uri="{C3380CC4-5D6E-409C-BE32-E72D297353CC}">
              <c16:uniqueId val="{00000000-1C6A-4F80-84CE-551440874C9C}"/>
            </c:ext>
          </c:extLst>
        </c:ser>
        <c:ser>
          <c:idx val="1"/>
          <c:order val="1"/>
          <c:tx>
            <c:v>2015</c:v>
          </c:tx>
          <c:spPr>
            <a:solidFill>
              <a:srgbClr val="C0504D"/>
            </a:solidFill>
            <a:effectLst/>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'Charts '!$A$33:$A$60</c:f>
              <c:strCache>
                <c:ptCount val="28"/>
                <c:pt idx="0">
                  <c:v>Macedonia</c:v>
                </c:pt>
                <c:pt idx="1">
                  <c:v>Albania</c:v>
                </c:pt>
                <c:pt idx="2">
                  <c:v>Azerbaijan</c:v>
                </c:pt>
                <c:pt idx="3">
                  <c:v>Tajikistan</c:v>
                </c:pt>
                <c:pt idx="4">
                  <c:v>Serbia</c:v>
                </c:pt>
                <c:pt idx="5">
                  <c:v>Turkey</c:v>
                </c:pt>
                <c:pt idx="6">
                  <c:v>Bosnia and Herzegovina</c:v>
                </c:pt>
                <c:pt idx="7">
                  <c:v>Ukraine</c:v>
                </c:pt>
                <c:pt idx="8">
                  <c:v>Germany</c:v>
                </c:pt>
                <c:pt idx="9">
                  <c:v>Russia</c:v>
                </c:pt>
                <c:pt idx="10">
                  <c:v>Kazakhstan</c:v>
                </c:pt>
                <c:pt idx="11">
                  <c:v>Hungary</c:v>
                </c:pt>
                <c:pt idx="12">
                  <c:v>Bulgaria</c:v>
                </c:pt>
                <c:pt idx="13">
                  <c:v>Croatia</c:v>
                </c:pt>
                <c:pt idx="14">
                  <c:v>France </c:v>
                </c:pt>
                <c:pt idx="15">
                  <c:v>Czech Republic</c:v>
                </c:pt>
                <c:pt idx="16">
                  <c:v>Romania</c:v>
                </c:pt>
                <c:pt idx="17">
                  <c:v>Georgia</c:v>
                </c:pt>
                <c:pt idx="18">
                  <c:v>Sweden</c:v>
                </c:pt>
                <c:pt idx="19">
                  <c:v>Kyrgyz Republic</c:v>
                </c:pt>
                <c:pt idx="20">
                  <c:v>United Kingdom</c:v>
                </c:pt>
                <c:pt idx="21">
                  <c:v>South Africa</c:v>
                </c:pt>
                <c:pt idx="22">
                  <c:v>New Zealand</c:v>
                </c:pt>
                <c:pt idx="23">
                  <c:v>Phillipines</c:v>
                </c:pt>
                <c:pt idx="24">
                  <c:v>United States</c:v>
                </c:pt>
                <c:pt idx="25">
                  <c:v>Brazil</c:v>
                </c:pt>
                <c:pt idx="26">
                  <c:v>Norway</c:v>
                </c:pt>
                <c:pt idx="27">
                  <c:v>South Korea</c:v>
                </c:pt>
              </c:strCache>
            </c:strRef>
          </c:cat>
          <c:val>
            <c:numRef>
              <c:f>'Charts '!$C$33:$C$60</c:f>
              <c:numCache>
                <c:formatCode>0</c:formatCode>
                <c:ptCount val="28"/>
                <c:pt idx="0">
                  <c:v>6</c:v>
                </c:pt>
                <c:pt idx="1">
                  <c:v>15</c:v>
                </c:pt>
                <c:pt idx="2">
                  <c:v>19</c:v>
                </c:pt>
                <c:pt idx="3">
                  <c:v>19</c:v>
                </c:pt>
                <c:pt idx="4">
                  <c:v>21</c:v>
                </c:pt>
                <c:pt idx="5">
                  <c:v>21</c:v>
                </c:pt>
                <c:pt idx="6">
                  <c:v>23</c:v>
                </c:pt>
                <c:pt idx="7">
                  <c:v>23</c:v>
                </c:pt>
                <c:pt idx="8">
                  <c:v>23</c:v>
                </c:pt>
                <c:pt idx="9">
                  <c:v>25</c:v>
                </c:pt>
                <c:pt idx="10">
                  <c:v>27</c:v>
                </c:pt>
                <c:pt idx="11">
                  <c:v>31</c:v>
                </c:pt>
                <c:pt idx="12">
                  <c:v>38</c:v>
                </c:pt>
                <c:pt idx="13">
                  <c:v>38</c:v>
                </c:pt>
                <c:pt idx="14">
                  <c:v>40</c:v>
                </c:pt>
                <c:pt idx="15">
                  <c:v>42</c:v>
                </c:pt>
                <c:pt idx="16">
                  <c:v>42</c:v>
                </c:pt>
                <c:pt idx="17">
                  <c:v>46</c:v>
                </c:pt>
                <c:pt idx="18">
                  <c:v>48</c:v>
                </c:pt>
                <c:pt idx="19">
                  <c:v>52</c:v>
                </c:pt>
                <c:pt idx="20">
                  <c:v>58</c:v>
                </c:pt>
                <c:pt idx="21">
                  <c:v>65</c:v>
                </c:pt>
                <c:pt idx="22">
                  <c:v>65</c:v>
                </c:pt>
                <c:pt idx="23">
                  <c:v>67</c:v>
                </c:pt>
                <c:pt idx="24">
                  <c:v>69</c:v>
                </c:pt>
                <c:pt idx="25">
                  <c:v>71</c:v>
                </c:pt>
                <c:pt idx="26">
                  <c:v>75</c:v>
                </c:pt>
                <c:pt idx="27">
                  <c:v>83</c:v>
                </c:pt>
              </c:numCache>
            </c:numRef>
          </c:val>
          <c:extLst>
            <c:ext xmlns:c16="http://schemas.microsoft.com/office/drawing/2014/chart" uri="{C3380CC4-5D6E-409C-BE32-E72D297353CC}">
              <c16:uniqueId val="{00000001-1C6A-4F80-84CE-551440874C9C}"/>
            </c:ext>
          </c:extLst>
        </c:ser>
        <c:dLbls>
          <c:showLegendKey val="0"/>
          <c:showVal val="0"/>
          <c:showCatName val="0"/>
          <c:showSerName val="0"/>
          <c:showPercent val="0"/>
          <c:showBubbleSize val="0"/>
        </c:dLbls>
        <c:gapWidth val="150"/>
        <c:axId val="61409152"/>
        <c:axId val="61410688"/>
      </c:barChart>
      <c:catAx>
        <c:axId val="61409152"/>
        <c:scaling>
          <c:orientation val="minMax"/>
        </c:scaling>
        <c:delete val="0"/>
        <c:axPos val="l"/>
        <c:numFmt formatCode="General" sourceLinked="0"/>
        <c:majorTickMark val="out"/>
        <c:minorTickMark val="none"/>
        <c:tickLblPos val="nextTo"/>
        <c:crossAx val="61410688"/>
        <c:crosses val="autoZero"/>
        <c:auto val="1"/>
        <c:lblAlgn val="ctr"/>
        <c:lblOffset val="100"/>
        <c:noMultiLvlLbl val="0"/>
      </c:catAx>
      <c:valAx>
        <c:axId val="61410688"/>
        <c:scaling>
          <c:orientation val="minMax"/>
        </c:scaling>
        <c:delete val="0"/>
        <c:axPos val="b"/>
        <c:numFmt formatCode="0" sourceLinked="1"/>
        <c:majorTickMark val="out"/>
        <c:minorTickMark val="none"/>
        <c:tickLblPos val="nextTo"/>
        <c:crossAx val="61409152"/>
        <c:crosses val="autoZero"/>
        <c:crossBetween val="between"/>
      </c:valAx>
    </c:plotArea>
    <c:legend>
      <c:legendPos val="r"/>
      <c:layout>
        <c:manualLayout>
          <c:xMode val="edge"/>
          <c:yMode val="edge"/>
          <c:x val="0.87923167590162299"/>
          <c:y val="0.27949047793444398"/>
          <c:w val="8.9904126567512399E-2"/>
          <c:h val="0.15923609839467701"/>
        </c:manualLayout>
      </c:layout>
      <c:overlay val="0"/>
    </c:legend>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0.5</cdr:x>
      <cdr:y>0.70455</cdr:y>
    </cdr:from>
    <cdr:to>
      <cdr:x>0.89815</cdr:x>
      <cdr:y>0.78957</cdr:y>
    </cdr:to>
    <cdr:sp macro="" textlink="">
      <cdr:nvSpPr>
        <cdr:cNvPr id="2" name="TextBox 1"/>
        <cdr:cNvSpPr txBox="1"/>
      </cdr:nvSpPr>
      <cdr:spPr>
        <a:xfrm xmlns:a="http://schemas.openxmlformats.org/drawingml/2006/main">
          <a:off x="4114800" y="4724400"/>
          <a:ext cx="3276600" cy="57013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ru-RU" dirty="0"/>
            <a:t>Источник</a:t>
          </a:r>
          <a:r>
            <a:rPr lang="en-US" sz="1100" dirty="0"/>
            <a:t>: </a:t>
          </a:r>
          <a:r>
            <a:rPr lang="ru-RU" sz="1100" dirty="0"/>
            <a:t>на основе результатов проведенного МБП обследования открытости бюджета за </a:t>
          </a:r>
          <a:r>
            <a:rPr lang="en-US" sz="1100" dirty="0"/>
            <a:t>2015 </a:t>
          </a:r>
          <a:r>
            <a:rPr lang="ru-RU" sz="1100" dirty="0"/>
            <a:t>г</a:t>
          </a:r>
          <a:r>
            <a:rPr lang="en-US" sz="1100" dirty="0"/>
            <a:t>.</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050" cy="495975"/>
          </a:xfrm>
          <a:prstGeom prst="rect">
            <a:avLst/>
          </a:prstGeom>
        </p:spPr>
        <p:txBody>
          <a:bodyPr vert="horz" lIns="91440" tIns="45720" rIns="91440" bIns="45720" rtlCol="0"/>
          <a:lstStyle>
            <a:lvl1pPr algn="l" fontAlgn="auto">
              <a:spcBef>
                <a:spcPts val="0"/>
              </a:spcBef>
              <a:spcAft>
                <a:spcPts val="0"/>
              </a:spcAft>
              <a:defRPr sz="1200" dirty="0">
                <a:latin typeface="+mn-lt"/>
              </a:defRPr>
            </a:lvl1pPr>
          </a:lstStyle>
          <a:p>
            <a:pPr>
              <a:defRPr/>
            </a:pPr>
            <a:endParaRPr lang="en-US" dirty="0"/>
          </a:p>
        </p:txBody>
      </p:sp>
      <p:sp>
        <p:nvSpPr>
          <p:cNvPr id="3" name="Date Placeholder 2"/>
          <p:cNvSpPr>
            <a:spLocks noGrp="1"/>
          </p:cNvSpPr>
          <p:nvPr>
            <p:ph type="dt" sz="quarter" idx="1"/>
          </p:nvPr>
        </p:nvSpPr>
        <p:spPr>
          <a:xfrm>
            <a:off x="3851103" y="0"/>
            <a:ext cx="2945050" cy="495975"/>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83DEF46C-3B29-459B-AD1C-1E45D54687AF}" type="datetimeFigureOut">
              <a:rPr lang="en-US"/>
              <a:pPr>
                <a:defRPr/>
              </a:pPr>
              <a:t>6/29/2017</a:t>
            </a:fld>
            <a:endParaRPr lang="en-US" dirty="0"/>
          </a:p>
        </p:txBody>
      </p:sp>
      <p:sp>
        <p:nvSpPr>
          <p:cNvPr id="4" name="Footer Placeholder 3"/>
          <p:cNvSpPr>
            <a:spLocks noGrp="1"/>
          </p:cNvSpPr>
          <p:nvPr>
            <p:ph type="ftr" sz="quarter" idx="2"/>
          </p:nvPr>
        </p:nvSpPr>
        <p:spPr>
          <a:xfrm>
            <a:off x="1" y="9430503"/>
            <a:ext cx="2945050" cy="495975"/>
          </a:xfrm>
          <a:prstGeom prst="rect">
            <a:avLst/>
          </a:prstGeom>
        </p:spPr>
        <p:txBody>
          <a:bodyPr vert="horz" lIns="91440" tIns="45720" rIns="91440" bIns="45720" rtlCol="0" anchor="b"/>
          <a:lstStyle>
            <a:lvl1pPr algn="l" fontAlgn="auto">
              <a:spcBef>
                <a:spcPts val="0"/>
              </a:spcBef>
              <a:spcAft>
                <a:spcPts val="0"/>
              </a:spcAft>
              <a:defRPr sz="1200" dirty="0">
                <a:latin typeface="+mn-lt"/>
              </a:defRPr>
            </a:lvl1pPr>
          </a:lstStyle>
          <a:p>
            <a:pPr>
              <a:defRPr/>
            </a:pPr>
            <a:endParaRPr lang="en-US" dirty="0"/>
          </a:p>
        </p:txBody>
      </p:sp>
      <p:sp>
        <p:nvSpPr>
          <p:cNvPr id="5" name="Slide Number Placeholder 4"/>
          <p:cNvSpPr>
            <a:spLocks noGrp="1"/>
          </p:cNvSpPr>
          <p:nvPr>
            <p:ph type="sldNum" sz="quarter" idx="3"/>
          </p:nvPr>
        </p:nvSpPr>
        <p:spPr>
          <a:xfrm>
            <a:off x="3851103" y="9430503"/>
            <a:ext cx="2945050" cy="495975"/>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A3FA3048-62B1-4C44-B29A-EA0FED456B63}" type="slidenum">
              <a:rPr lang="en-US"/>
              <a:pPr>
                <a:defRPr/>
              </a:pPr>
              <a:t>‹#›</a:t>
            </a:fld>
            <a:endParaRPr lang="en-US" dirty="0"/>
          </a:p>
        </p:txBody>
      </p:sp>
    </p:spTree>
    <p:extLst>
      <p:ext uri="{BB962C8B-B14F-4D97-AF65-F5344CB8AC3E}">
        <p14:creationId xmlns:p14="http://schemas.microsoft.com/office/powerpoint/2010/main" val="452277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050" cy="495975"/>
          </a:xfrm>
          <a:prstGeom prst="rect">
            <a:avLst/>
          </a:prstGeom>
        </p:spPr>
        <p:txBody>
          <a:bodyPr vert="horz" lIns="91440" tIns="45720" rIns="91440" bIns="45720" rtlCol="0"/>
          <a:lstStyle>
            <a:lvl1pPr algn="l" fontAlgn="auto">
              <a:spcBef>
                <a:spcPts val="0"/>
              </a:spcBef>
              <a:spcAft>
                <a:spcPts val="0"/>
              </a:spcAft>
              <a:defRPr sz="1200" dirty="0">
                <a:latin typeface="+mn-lt"/>
              </a:defRPr>
            </a:lvl1pPr>
          </a:lstStyle>
          <a:p>
            <a:pPr>
              <a:defRPr/>
            </a:pPr>
            <a:endParaRPr lang="en-US" dirty="0"/>
          </a:p>
        </p:txBody>
      </p:sp>
      <p:sp>
        <p:nvSpPr>
          <p:cNvPr id="3" name="Date Placeholder 2"/>
          <p:cNvSpPr>
            <a:spLocks noGrp="1"/>
          </p:cNvSpPr>
          <p:nvPr>
            <p:ph type="dt" idx="1"/>
          </p:nvPr>
        </p:nvSpPr>
        <p:spPr>
          <a:xfrm>
            <a:off x="3851103" y="0"/>
            <a:ext cx="2945050" cy="495975"/>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611A730C-CD51-46F1-A484-178E442E2468}" type="datetimeFigureOut">
              <a:rPr lang="en-US"/>
              <a:pPr>
                <a:defRPr/>
              </a:pPr>
              <a:t>6/29/2017</a:t>
            </a:fld>
            <a:endParaRPr lang="en-US" dirty="0"/>
          </a:p>
        </p:txBody>
      </p:sp>
      <p:sp>
        <p:nvSpPr>
          <p:cNvPr id="4" name="Slide Image Placeholder 3"/>
          <p:cNvSpPr>
            <a:spLocks noGrp="1" noRot="1" noChangeAspect="1"/>
          </p:cNvSpPr>
          <p:nvPr>
            <p:ph type="sldImg" idx="2"/>
          </p:nvPr>
        </p:nvSpPr>
        <p:spPr>
          <a:xfrm>
            <a:off x="711200" y="744538"/>
            <a:ext cx="5375275" cy="3722687"/>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79159" y="4715252"/>
            <a:ext cx="5439358" cy="4469011"/>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9430503"/>
            <a:ext cx="2945050" cy="495975"/>
          </a:xfrm>
          <a:prstGeom prst="rect">
            <a:avLst/>
          </a:prstGeom>
        </p:spPr>
        <p:txBody>
          <a:bodyPr vert="horz" lIns="91440" tIns="45720" rIns="91440" bIns="45720" rtlCol="0" anchor="b"/>
          <a:lstStyle>
            <a:lvl1pPr algn="l" fontAlgn="auto">
              <a:spcBef>
                <a:spcPts val="0"/>
              </a:spcBef>
              <a:spcAft>
                <a:spcPts val="0"/>
              </a:spcAft>
              <a:defRPr sz="1200" dirty="0">
                <a:latin typeface="+mn-lt"/>
              </a:defRPr>
            </a:lvl1pPr>
          </a:lstStyle>
          <a:p>
            <a:pPr>
              <a:defRPr/>
            </a:pPr>
            <a:endParaRPr lang="en-US" dirty="0"/>
          </a:p>
        </p:txBody>
      </p:sp>
      <p:sp>
        <p:nvSpPr>
          <p:cNvPr id="7" name="Slide Number Placeholder 6"/>
          <p:cNvSpPr>
            <a:spLocks noGrp="1"/>
          </p:cNvSpPr>
          <p:nvPr>
            <p:ph type="sldNum" sz="quarter" idx="5"/>
          </p:nvPr>
        </p:nvSpPr>
        <p:spPr>
          <a:xfrm>
            <a:off x="3851103" y="9430503"/>
            <a:ext cx="2945050" cy="495975"/>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C228C16A-6598-4F59-8139-79C5FA12BCDD}" type="slidenum">
              <a:rPr lang="en-US"/>
              <a:pPr>
                <a:defRPr/>
              </a:pPr>
              <a:t>‹#›</a:t>
            </a:fld>
            <a:endParaRPr lang="en-US" dirty="0"/>
          </a:p>
        </p:txBody>
      </p:sp>
    </p:spTree>
    <p:extLst>
      <p:ext uri="{BB962C8B-B14F-4D97-AF65-F5344CB8AC3E}">
        <p14:creationId xmlns:p14="http://schemas.microsoft.com/office/powerpoint/2010/main" val="394533053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711200" y="744538"/>
            <a:ext cx="5375275" cy="3722687"/>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1</a:t>
            </a:fld>
            <a:endParaRPr lang="en-US" dirty="0"/>
          </a:p>
        </p:txBody>
      </p:sp>
    </p:spTree>
    <p:extLst>
      <p:ext uri="{BB962C8B-B14F-4D97-AF65-F5344CB8AC3E}">
        <p14:creationId xmlns:p14="http://schemas.microsoft.com/office/powerpoint/2010/main" val="2405828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xfrm>
            <a:off x="2736850" y="560388"/>
            <a:ext cx="4049713" cy="2805112"/>
          </a:xfrm>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normAutofit/>
          </a:bodyPr>
          <a:lstStyle/>
          <a:p>
            <a:pPr>
              <a:spcBef>
                <a:spcPct val="0"/>
              </a:spcBef>
            </a:pPr>
            <a:endParaRPr lang="ru-RU"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5CD790-025B-4CC7-A6E2-6DDFA9087807}" type="slidenum">
              <a:rPr lang="en-US"/>
              <a:pPr fontAlgn="base">
                <a:spcBef>
                  <a:spcPct val="0"/>
                </a:spcBef>
                <a:spcAft>
                  <a:spcPct val="0"/>
                </a:spcAft>
              </a:pPr>
              <a:t>10</a:t>
            </a:fld>
            <a:endParaRPr lang="en-US" dirty="0"/>
          </a:p>
        </p:txBody>
      </p:sp>
    </p:spTree>
    <p:extLst>
      <p:ext uri="{BB962C8B-B14F-4D97-AF65-F5344CB8AC3E}">
        <p14:creationId xmlns:p14="http://schemas.microsoft.com/office/powerpoint/2010/main" val="25507401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xfrm>
            <a:off x="2736850" y="560388"/>
            <a:ext cx="4049713" cy="2805112"/>
          </a:xfrm>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normAutofit fontScale="92500"/>
          </a:bodyPr>
          <a:lstStyle/>
          <a:p>
            <a:pPr>
              <a:spcBef>
                <a:spcPct val="0"/>
              </a:spcBef>
            </a:pPr>
            <a:r>
              <a:rPr lang="ru-RU" baseline="0" dirty="0"/>
              <a:t>Недавно ОЭСР было отмечено, что «реалистичное и информированное участие граждан» можно обеспечить, если обозначить «разные виды воздействия вариантов политики, включая, например, в экономической, социальной и экологической сферах, а также последствия в части обеспечения равенства мужчин и женщин». Таким образом, оптимальный формат должен чётко отражать последствия действий, связанных бюджетом (связанных с налогами или расходами).</a:t>
            </a:r>
          </a:p>
          <a:p>
            <a:pPr>
              <a:spcBef>
                <a:spcPct val="0"/>
              </a:spcBef>
            </a:pPr>
            <a:endParaRPr lang="ru-RU" baseline="0" dirty="0"/>
          </a:p>
          <a:p>
            <a:pPr>
              <a:spcBef>
                <a:spcPct val="0"/>
              </a:spcBef>
            </a:pPr>
            <a:r>
              <a:rPr lang="ru-RU" baseline="0" dirty="0"/>
              <a:t>Кроме того, поскольку важной целью БОР и программно-целевого бюджетирования является прояснение того, как бюджет влияет на стратегию, может быть полезным  при составлении «бюджета для граждан» опереться именно на такой подход; это решение может обусловить формат и структуру «бюджета для граждан», которые будут определяться целевой аудиторией.</a:t>
            </a:r>
          </a:p>
          <a:p>
            <a:pPr>
              <a:spcBef>
                <a:spcPct val="0"/>
              </a:spcBef>
            </a:pPr>
            <a:endParaRPr lang="ru-RU" baseline="0" dirty="0"/>
          </a:p>
          <a:p>
            <a:pPr>
              <a:spcBef>
                <a:spcPct val="0"/>
              </a:spcBef>
            </a:pPr>
            <a:r>
              <a:rPr lang="ru-RU" baseline="0" dirty="0"/>
              <a:t>В GIFT также недавно сообщили о новых тенденциях в части использования интернет-порталов, обеспечивающих прозрачность бюджетно-налоговой информации.  В последние годы такие порталы появились в ряде стран (Бразилия, Мексика, Перу, Франция и т.д.), а кое-где готовятся их открыть (ЮАР, Уругвай, Индонезия). На таких порталах представлена информация в открытом доступе, а также используются инструменты для её визуализации (схемы, таблицы, графики и карты). Доступ к базовым данных обеспечивается в удобных формах. GIFT активно поддерживает инициативы по обмену опытом, проводя различные мероприятия. Однако Институт публичных финансов Хорватии предупреждает, что правительству следует всегда точно указывать источники данных, чёткую разбивку по категориям расходов, точные даты и т.д., так чтобы можно было представлять данные в формате, обеспечивающем машинное считывание, а не только визуализацию.  </a:t>
            </a:r>
          </a:p>
          <a:p>
            <a:pPr>
              <a:spcBef>
                <a:spcPct val="0"/>
              </a:spcBef>
            </a:pPr>
            <a:endParaRPr lang="en-GB" baseline="0" dirty="0"/>
          </a:p>
          <a:p>
            <a:pPr>
              <a:spcBef>
                <a:spcPct val="0"/>
              </a:spcBef>
            </a:pPr>
            <a:endParaRPr lang="en-GB" baseline="0" dirty="0"/>
          </a:p>
          <a:p>
            <a:pPr>
              <a:spcBef>
                <a:spcPct val="0"/>
              </a:spcBef>
            </a:pPr>
            <a:endParaRPr lang="ru-RU"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5CD790-025B-4CC7-A6E2-6DDFA9087807}" type="slidenum">
              <a:rPr lang="en-US"/>
              <a:pPr fontAlgn="base">
                <a:spcBef>
                  <a:spcPct val="0"/>
                </a:spcBef>
                <a:spcAft>
                  <a:spcPct val="0"/>
                </a:spcAft>
              </a:pPr>
              <a:t>11</a:t>
            </a:fld>
            <a:endParaRPr lang="en-US" dirty="0"/>
          </a:p>
        </p:txBody>
      </p:sp>
    </p:spTree>
    <p:extLst>
      <p:ext uri="{BB962C8B-B14F-4D97-AF65-F5344CB8AC3E}">
        <p14:creationId xmlns:p14="http://schemas.microsoft.com/office/powerpoint/2010/main" val="38141260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xfrm>
            <a:off x="2736850" y="560388"/>
            <a:ext cx="4049713" cy="2805112"/>
          </a:xfrm>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baseline="0" dirty="0"/>
          </a:p>
          <a:p>
            <a:pPr>
              <a:spcBef>
                <a:spcPct val="0"/>
              </a:spcBef>
            </a:pPr>
            <a:endParaRPr lang="ru-RU"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5CD790-025B-4CC7-A6E2-6DDFA9087807}" type="slidenum">
              <a:rPr lang="en-US"/>
              <a:pPr fontAlgn="base">
                <a:spcBef>
                  <a:spcPct val="0"/>
                </a:spcBef>
                <a:spcAft>
                  <a:spcPct val="0"/>
                </a:spcAft>
              </a:pPr>
              <a:t>12</a:t>
            </a:fld>
            <a:endParaRPr lang="en-US" dirty="0"/>
          </a:p>
        </p:txBody>
      </p:sp>
    </p:spTree>
    <p:extLst>
      <p:ext uri="{BB962C8B-B14F-4D97-AF65-F5344CB8AC3E}">
        <p14:creationId xmlns:p14="http://schemas.microsoft.com/office/powerpoint/2010/main" val="4804543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xfrm>
            <a:off x="1100138" y="676275"/>
            <a:ext cx="4886325" cy="3384550"/>
          </a:xfrm>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baseline="0"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5CD790-025B-4CC7-A6E2-6DDFA9087807}" type="slidenum">
              <a:rPr lang="en-US"/>
              <a:pPr fontAlgn="base">
                <a:spcBef>
                  <a:spcPct val="0"/>
                </a:spcBef>
                <a:spcAft>
                  <a:spcPct val="0"/>
                </a:spcAft>
              </a:pPr>
              <a:t>13</a:t>
            </a:fld>
            <a:endParaRPr lang="en-US" dirty="0"/>
          </a:p>
        </p:txBody>
      </p:sp>
    </p:spTree>
    <p:extLst>
      <p:ext uri="{BB962C8B-B14F-4D97-AF65-F5344CB8AC3E}">
        <p14:creationId xmlns:p14="http://schemas.microsoft.com/office/powerpoint/2010/main" val="17043671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xfrm>
            <a:off x="2736850" y="560388"/>
            <a:ext cx="4049713" cy="2805112"/>
          </a:xfrm>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ru-RU" baseline="0" dirty="0"/>
              <a:t>ОЭСР недавно было выпущено предупреждение: удачно составленные «бюджеты для граждан» действительно могут способствовать повышению уровня бюджетной грамотности всех заинтересованных сторон, однако их не следует использовать в качестве инструмента для «прояснения бюджета», который требуют парламентарии. Эта категория – основные пользователи полного варианта бюджета, и им нужно помогать работать непосредственно с исходной бюджетной документацией;  если они полагаются на «бюджеты для граждан» (которые предназначены для совершенно иной, менее специализированной аудитории), то это означает, что бюджетные документы необходимо совершенствовать или пересматривать. По мнению ОЭСР, бюджетный документ должен включать в себя официальное резюме, к которому могли бы обращаться парламентарии/ответственные за выработку стратегии как к справочному материалу. </a:t>
            </a:r>
          </a:p>
          <a:p>
            <a:pPr>
              <a:spcBef>
                <a:spcPct val="0"/>
              </a:spcBef>
            </a:pPr>
            <a:endParaRPr lang="ru-RU" baseline="0" dirty="0"/>
          </a:p>
          <a:p>
            <a:pPr>
              <a:spcBef>
                <a:spcPct val="0"/>
              </a:spcBef>
            </a:pPr>
            <a:r>
              <a:rPr lang="ru-RU" baseline="0" dirty="0"/>
              <a:t>Кроме того, бюджетный принцип 10а ОЭСР призывает страны «непрерывно заниматься повышением квалификации и совершенствованием навыков персонала в части эффективного выполнения своих функций, - будь то в структуре центрального уполномоченного органа по бюджету, отраслевого министерства или иных организаций». Также подходы, с помощью которых ОЭСР надеется повысить способности/навыки парламентариев по работе с бюджетом, отражены в разделе D Инструментария по обеспечению прозрачности (“</a:t>
            </a:r>
            <a:r>
              <a:rPr lang="ru-RU" baseline="0" dirty="0" err="1"/>
              <a:t>Supporting</a:t>
            </a:r>
            <a:r>
              <a:rPr lang="ru-RU" baseline="0" dirty="0"/>
              <a:t> </a:t>
            </a:r>
            <a:r>
              <a:rPr lang="ru-RU" baseline="0" dirty="0" err="1"/>
              <a:t>Parliamentary</a:t>
            </a:r>
            <a:r>
              <a:rPr lang="ru-RU" baseline="0" dirty="0"/>
              <a:t> </a:t>
            </a:r>
            <a:r>
              <a:rPr lang="ru-RU" baseline="0" dirty="0" err="1"/>
              <a:t>Capacity</a:t>
            </a:r>
            <a:r>
              <a:rPr lang="ru-RU" baseline="0" dirty="0"/>
              <a:t>”). </a:t>
            </a:r>
          </a:p>
          <a:p>
            <a:pPr>
              <a:spcBef>
                <a:spcPct val="0"/>
              </a:spcBef>
            </a:pPr>
            <a:endParaRPr lang="en-GB" baseline="0"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5CD790-025B-4CC7-A6E2-6DDFA9087807}" type="slidenum">
              <a:rPr lang="en-US"/>
              <a:pPr fontAlgn="base">
                <a:spcBef>
                  <a:spcPct val="0"/>
                </a:spcBef>
                <a:spcAft>
                  <a:spcPct val="0"/>
                </a:spcAft>
              </a:pPr>
              <a:t>14</a:t>
            </a:fld>
            <a:endParaRPr lang="en-US" dirty="0"/>
          </a:p>
        </p:txBody>
      </p:sp>
    </p:spTree>
    <p:extLst>
      <p:ext uri="{BB962C8B-B14F-4D97-AF65-F5344CB8AC3E}">
        <p14:creationId xmlns:p14="http://schemas.microsoft.com/office/powerpoint/2010/main" val="12503033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xfrm>
            <a:off x="2736850" y="560388"/>
            <a:ext cx="4049713" cy="2805112"/>
          </a:xfrm>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ru-RU" baseline="0" dirty="0"/>
              <a:t>Согласно недавней рекомендации ОЭСР применительно к решению Проблемы 9, для правительств сложно сделать бюджетный процесс «открытым» на протяжении всего бюджетного цикла, так чтобы он не выглядел технической процедурой, которой занимаются чиновники и политики, но событием в жизни общества, которое следует поддерживать качественным, информированным участием парламентариев, граждан и общественных организаций. </a:t>
            </a:r>
            <a:r>
              <a:rPr lang="ru-RU" baseline="0"/>
              <a:t>Благодаря такому «вовлекающему разные группы, инициативному и реалистичному» подходу будет формироваться активный интерес к бюджетному процессу; в этих условиях «бюджет для граждан» (актуальных на разных этапах цикла) обеспечит понимание бюджета гражданами, поддержит обсуждения и активное участие. </a:t>
            </a:r>
          </a:p>
          <a:p>
            <a:pPr>
              <a:spcBef>
                <a:spcPct val="0"/>
              </a:spcBef>
            </a:pPr>
            <a:endParaRPr lang="en-GB" baseline="0"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5CD790-025B-4CC7-A6E2-6DDFA9087807}" type="slidenum">
              <a:rPr lang="en-US"/>
              <a:pPr fontAlgn="base">
                <a:spcBef>
                  <a:spcPct val="0"/>
                </a:spcBef>
                <a:spcAft>
                  <a:spcPct val="0"/>
                </a:spcAft>
              </a:pPr>
              <a:t>15</a:t>
            </a:fld>
            <a:endParaRPr lang="en-US" dirty="0"/>
          </a:p>
        </p:txBody>
      </p:sp>
    </p:spTree>
    <p:extLst>
      <p:ext uri="{BB962C8B-B14F-4D97-AF65-F5344CB8AC3E}">
        <p14:creationId xmlns:p14="http://schemas.microsoft.com/office/powerpoint/2010/main" val="16522064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xfrm>
            <a:off x="2736850" y="560388"/>
            <a:ext cx="4049713" cy="2805112"/>
          </a:xfrm>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5CD790-025B-4CC7-A6E2-6DDFA9087807}" type="slidenum">
              <a:rPr lang="en-US"/>
              <a:pPr fontAlgn="base">
                <a:spcBef>
                  <a:spcPct val="0"/>
                </a:spcBef>
                <a:spcAft>
                  <a:spcPct val="0"/>
                </a:spcAft>
              </a:pPr>
              <a:t>16</a:t>
            </a:fld>
            <a:endParaRPr lang="en-US" dirty="0"/>
          </a:p>
        </p:txBody>
      </p:sp>
    </p:spTree>
    <p:extLst>
      <p:ext uri="{BB962C8B-B14F-4D97-AF65-F5344CB8AC3E}">
        <p14:creationId xmlns:p14="http://schemas.microsoft.com/office/powerpoint/2010/main" val="9798885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xfrm>
            <a:off x="2736850" y="560388"/>
            <a:ext cx="4049713" cy="2805112"/>
          </a:xfrm>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5CD790-025B-4CC7-A6E2-6DDFA9087807}" type="slidenum">
              <a:rPr lang="en-US"/>
              <a:pPr fontAlgn="base">
                <a:spcBef>
                  <a:spcPct val="0"/>
                </a:spcBef>
                <a:spcAft>
                  <a:spcPct val="0"/>
                </a:spcAft>
              </a:pPr>
              <a:t>17</a:t>
            </a:fld>
            <a:endParaRPr lang="en-US" dirty="0"/>
          </a:p>
        </p:txBody>
      </p:sp>
    </p:spTree>
    <p:extLst>
      <p:ext uri="{BB962C8B-B14F-4D97-AF65-F5344CB8AC3E}">
        <p14:creationId xmlns:p14="http://schemas.microsoft.com/office/powerpoint/2010/main" val="39870705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xfrm>
            <a:off x="2736850" y="560388"/>
            <a:ext cx="4049713" cy="2805112"/>
          </a:xfrm>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5CD790-025B-4CC7-A6E2-6DDFA9087807}" type="slidenum">
              <a:rPr lang="en-US"/>
              <a:pPr fontAlgn="base">
                <a:spcBef>
                  <a:spcPct val="0"/>
                </a:spcBef>
                <a:spcAft>
                  <a:spcPct val="0"/>
                </a:spcAft>
              </a:pPr>
              <a:t>18</a:t>
            </a:fld>
            <a:endParaRPr lang="en-US" dirty="0"/>
          </a:p>
        </p:txBody>
      </p:sp>
    </p:spTree>
    <p:extLst>
      <p:ext uri="{BB962C8B-B14F-4D97-AF65-F5344CB8AC3E}">
        <p14:creationId xmlns:p14="http://schemas.microsoft.com/office/powerpoint/2010/main" val="33951637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xfrm>
            <a:off x="711200" y="744538"/>
            <a:ext cx="5375275" cy="3722687"/>
          </a:xfrm>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5CD790-025B-4CC7-A6E2-6DDFA9087807}" type="slidenum">
              <a:rPr lang="en-US"/>
              <a:pPr fontAlgn="base">
                <a:spcBef>
                  <a:spcPct val="0"/>
                </a:spcBef>
                <a:spcAft>
                  <a:spcPct val="0"/>
                </a:spcAft>
              </a:pPr>
              <a:t>19</a:t>
            </a:fld>
            <a:endParaRPr lang="en-US" dirty="0"/>
          </a:p>
        </p:txBody>
      </p:sp>
    </p:spTree>
    <p:extLst>
      <p:ext uri="{BB962C8B-B14F-4D97-AF65-F5344CB8AC3E}">
        <p14:creationId xmlns:p14="http://schemas.microsoft.com/office/powerpoint/2010/main" val="7249378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6FA965-B4FE-420C-8A3C-83B71E304D16}" type="slidenum">
              <a:rPr lang="en-US" smtClean="0"/>
              <a:pPr/>
              <a:t>2</a:t>
            </a:fld>
            <a:endParaRPr lang="en-US" dirty="0"/>
          </a:p>
        </p:txBody>
      </p:sp>
    </p:spTree>
    <p:extLst>
      <p:ext uri="{BB962C8B-B14F-4D97-AF65-F5344CB8AC3E}">
        <p14:creationId xmlns:p14="http://schemas.microsoft.com/office/powerpoint/2010/main" val="809641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p:cNvSpPr>
          <p:nvPr>
            <p:ph type="sldImg"/>
          </p:nvPr>
        </p:nvSpPr>
        <p:spPr bwMode="auto">
          <a:xfrm>
            <a:off x="2736850" y="560388"/>
            <a:ext cx="4049713" cy="2805112"/>
          </a:xfrm>
          <a:noFill/>
          <a:ln>
            <a:solidFill>
              <a:srgbClr val="000000"/>
            </a:solidFill>
            <a:miter lim="800000"/>
            <a:headEnd/>
            <a:tailEnd/>
          </a:ln>
        </p:spPr>
      </p:sp>
      <p:sp>
        <p:nvSpPr>
          <p:cNvPr id="757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757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754396D-8E82-4941-B4DF-1193D24FEC30}" type="slidenum">
              <a:rPr lang="en-US"/>
              <a:pPr fontAlgn="base">
                <a:spcBef>
                  <a:spcPct val="0"/>
                </a:spcBef>
                <a:spcAft>
                  <a:spcPct val="0"/>
                </a:spcAft>
              </a:pPr>
              <a:t>20</a:t>
            </a:fld>
            <a:endParaRPr lang="en-US" dirty="0"/>
          </a:p>
        </p:txBody>
      </p:sp>
    </p:spTree>
    <p:extLst>
      <p:ext uri="{BB962C8B-B14F-4D97-AF65-F5344CB8AC3E}">
        <p14:creationId xmlns:p14="http://schemas.microsoft.com/office/powerpoint/2010/main" val="38443497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p:cNvSpPr>
          <p:nvPr>
            <p:ph type="sldImg"/>
          </p:nvPr>
        </p:nvSpPr>
        <p:spPr bwMode="auto">
          <a:xfrm>
            <a:off x="2736850" y="560388"/>
            <a:ext cx="4049713" cy="2805112"/>
          </a:xfrm>
          <a:noFill/>
          <a:ln>
            <a:solidFill>
              <a:srgbClr val="000000"/>
            </a:solidFill>
            <a:miter lim="800000"/>
            <a:headEnd/>
            <a:tailEnd/>
          </a:ln>
        </p:spPr>
      </p:sp>
      <p:sp>
        <p:nvSpPr>
          <p:cNvPr id="757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757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754396D-8E82-4941-B4DF-1193D24FEC30}" type="slidenum">
              <a:rPr lang="en-US"/>
              <a:pPr fontAlgn="base">
                <a:spcBef>
                  <a:spcPct val="0"/>
                </a:spcBef>
                <a:spcAft>
                  <a:spcPct val="0"/>
                </a:spcAft>
              </a:pPr>
              <a:t>21</a:t>
            </a:fld>
            <a:endParaRPr lang="en-US" dirty="0"/>
          </a:p>
        </p:txBody>
      </p:sp>
    </p:spTree>
    <p:extLst>
      <p:ext uri="{BB962C8B-B14F-4D97-AF65-F5344CB8AC3E}">
        <p14:creationId xmlns:p14="http://schemas.microsoft.com/office/powerpoint/2010/main" val="9777210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711200" y="744538"/>
            <a:ext cx="5375275" cy="3722687"/>
          </a:xfrm>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3</a:t>
            </a:fld>
            <a:endParaRPr lang="en-US" dirty="0"/>
          </a:p>
        </p:txBody>
      </p:sp>
    </p:spTree>
    <p:extLst>
      <p:ext uri="{BB962C8B-B14F-4D97-AF65-F5344CB8AC3E}">
        <p14:creationId xmlns:p14="http://schemas.microsoft.com/office/powerpoint/2010/main" val="10429548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xfrm>
            <a:off x="711200" y="744538"/>
            <a:ext cx="5375275" cy="3722687"/>
          </a:xfrm>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normAutofit/>
          </a:bodyPr>
          <a:lstStyle/>
          <a:p>
            <a:pPr marL="457200" indent="-457200" algn="just" fontAlgn="auto">
              <a:spcAft>
                <a:spcPts val="0"/>
              </a:spcAft>
              <a:buFont typeface="Arial" pitchFamily="34" charset="0"/>
              <a:buChar char="•"/>
              <a:defRPr/>
            </a:pPr>
            <a:r>
              <a:rPr lang="ru-RU" sz="2000" b="1" dirty="0">
                <a:solidFill>
                  <a:schemeClr val="tx1"/>
                </a:solidFill>
              </a:rPr>
              <a:t>Худшие</a:t>
            </a:r>
            <a:r>
              <a:rPr lang="ru-RU" sz="2000" b="1" baseline="0" dirty="0">
                <a:solidFill>
                  <a:schemeClr val="tx1"/>
                </a:solidFill>
              </a:rPr>
              <a:t> показатели в части доступности среди бюджетных документов в регионе по-прежнему демонстрируют «бюджеты для граждан</a:t>
            </a:r>
            <a:r>
              <a:rPr lang="ru-RU" sz="2000" baseline="0" dirty="0">
                <a:solidFill>
                  <a:schemeClr val="tx1"/>
                </a:solidFill>
              </a:rPr>
              <a:t>»: в 2015 об их наличии сообщали лишь 8 стран. Мы надеемся, что благодаря нашей работе в этой сфере результаты в следующем Обзоре будут лучше, и предварительные данные за 2017 год действительно указывают, что прогресс достигнут. </a:t>
            </a:r>
            <a:endParaRPr lang="en-US" sz="2000" dirty="0">
              <a:solidFill>
                <a:schemeClr val="tx1"/>
              </a:solidFill>
            </a:endParaRPr>
          </a:p>
          <a:p>
            <a:pPr marL="914400" lvl="1" indent="-457200" algn="just" fontAlgn="auto">
              <a:spcAft>
                <a:spcPts val="0"/>
              </a:spcAft>
              <a:buFont typeface="Arial" pitchFamily="34" charset="0"/>
              <a:buChar char="•"/>
              <a:defRPr/>
            </a:pPr>
            <a:endParaRPr lang="en-US" sz="1800" baseline="0" dirty="0">
              <a:solidFill>
                <a:schemeClr val="tx1"/>
              </a:solidFill>
            </a:endParaRPr>
          </a:p>
          <a:p>
            <a:pPr>
              <a:spcBef>
                <a:spcPct val="0"/>
              </a:spcBef>
            </a:pPr>
            <a:endParaRPr lang="ru-RU"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5CD790-025B-4CC7-A6E2-6DDFA9087807}" type="slidenum">
              <a:rPr lang="en-US"/>
              <a:pPr fontAlgn="base">
                <a:spcBef>
                  <a:spcPct val="0"/>
                </a:spcBef>
                <a:spcAft>
                  <a:spcPct val="0"/>
                </a:spcAft>
              </a:pPr>
              <a:t>4</a:t>
            </a:fld>
            <a:endParaRPr lang="en-US" dirty="0"/>
          </a:p>
        </p:txBody>
      </p:sp>
    </p:spTree>
    <p:extLst>
      <p:ext uri="{BB962C8B-B14F-4D97-AF65-F5344CB8AC3E}">
        <p14:creationId xmlns:p14="http://schemas.microsoft.com/office/powerpoint/2010/main" val="2462727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xfrm>
            <a:off x="2736850" y="560388"/>
            <a:ext cx="4049713" cy="2805112"/>
          </a:xfrm>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5CD790-025B-4CC7-A6E2-6DDFA9087807}" type="slidenum">
              <a:rPr lang="en-US"/>
              <a:pPr fontAlgn="base">
                <a:spcBef>
                  <a:spcPct val="0"/>
                </a:spcBef>
                <a:spcAft>
                  <a:spcPct val="0"/>
                </a:spcAft>
              </a:pPr>
              <a:t>5</a:t>
            </a:fld>
            <a:endParaRPr lang="en-US" dirty="0"/>
          </a:p>
        </p:txBody>
      </p:sp>
    </p:spTree>
    <p:extLst>
      <p:ext uri="{BB962C8B-B14F-4D97-AF65-F5344CB8AC3E}">
        <p14:creationId xmlns:p14="http://schemas.microsoft.com/office/powerpoint/2010/main" val="28187289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xfrm>
            <a:off x="2736850" y="560388"/>
            <a:ext cx="4049713" cy="2805112"/>
          </a:xfrm>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ru-RU" baseline="0" dirty="0"/>
              <a:t>При этом GIFT удалось выявить последние тенденции в части формирования «бюджета для граждан» как результата активного диалога между финансовыми ведомствами и общественными организациями, которые занимаются бюджетной тематикой, а также независимого анализа государственной политики. Так, этот процесс набирает темпы в </a:t>
            </a:r>
            <a:r>
              <a:rPr lang="ru-RU" baseline="0" dirty="0" err="1"/>
              <a:t>ЮАРi</a:t>
            </a:r>
            <a:r>
              <a:rPr lang="ru-RU" baseline="0" dirty="0"/>
              <a:t>. НПО практически отвечают за определение содержания и формата, а Минфин (или Казначейство в случае ЮАР) предоставляет необходимую и запрашиваемую информацию. При этом «бюджеты для граждан» становятся «продуктом» выбора и формулирования граждан с содержательным наполнением от Минфина. </a:t>
            </a:r>
          </a:p>
          <a:p>
            <a:pPr>
              <a:spcBef>
                <a:spcPct val="0"/>
              </a:spcBef>
            </a:pPr>
            <a:endParaRPr lang="ru-RU" baseline="0" dirty="0"/>
          </a:p>
          <a:p>
            <a:pPr>
              <a:spcBef>
                <a:spcPct val="0"/>
              </a:spcBef>
            </a:pPr>
            <a:r>
              <a:rPr lang="ru-RU" baseline="0" dirty="0"/>
              <a:t>Согласно рекомендациям Института общественных финансов в Хорватии, несмотря на то, что подготовкой «бюджетов для граждан» следует заниматься государству, работу в части обучения – а иногда и составления самих таких бюджетов – можно отдать «на внешний подряд», однако выполнять её следует в тесном сотрудничества с государственными структурами. Также подчёркивается важность привлечения СМИ, так как они – важное действующее лицо в процессе распространения информации. Какой бы вариант поведения ни избрало правительство, вряд ли можно ожидать, что люди станут активно заходить на вебсайты государственных ведомств или озаботятся получением брошюр. Напротив, граждане обычно обращаются к СМИ.  </a:t>
            </a:r>
          </a:p>
          <a:p>
            <a:pPr>
              <a:spcBef>
                <a:spcPct val="0"/>
              </a:spcBef>
            </a:pPr>
            <a:endParaRPr lang="en-GB" baseline="0"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5CD790-025B-4CC7-A6E2-6DDFA9087807}" type="slidenum">
              <a:rPr lang="en-US"/>
              <a:pPr fontAlgn="base">
                <a:spcBef>
                  <a:spcPct val="0"/>
                </a:spcBef>
                <a:spcAft>
                  <a:spcPct val="0"/>
                </a:spcAft>
              </a:pPr>
              <a:t>6</a:t>
            </a:fld>
            <a:endParaRPr lang="en-US" dirty="0"/>
          </a:p>
        </p:txBody>
      </p:sp>
    </p:spTree>
    <p:extLst>
      <p:ext uri="{BB962C8B-B14F-4D97-AF65-F5344CB8AC3E}">
        <p14:creationId xmlns:p14="http://schemas.microsoft.com/office/powerpoint/2010/main" val="26791852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xfrm>
            <a:off x="2736850" y="560388"/>
            <a:ext cx="4049713" cy="2805112"/>
          </a:xfrm>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ru-RU" baseline="0" dirty="0"/>
              <a:t>В одной из своих последних рекомендаций ОЭСР советует решать «Проблему 2» так: «бюджет для граждан» следует рассматривать в качестве одного из элементов обычной стратегии информирования о бюджете. С этой точки зрения упрощение и интеграция процессов доведения бюджетной информации (будь то всего государственного бюджета, краткой информации о бюджете или «бюджета для граждан» - должны обеспечить повышение эффективности и экономию средств; это служит минимизации «дополнительных» затрат. </a:t>
            </a:r>
          </a:p>
          <a:p>
            <a:pPr>
              <a:spcBef>
                <a:spcPct val="0"/>
              </a:spcBef>
            </a:pPr>
            <a:endParaRPr lang="ru-RU" baseline="0" dirty="0"/>
          </a:p>
          <a:p>
            <a:pPr>
              <a:spcBef>
                <a:spcPct val="0"/>
              </a:spcBef>
            </a:pPr>
            <a:r>
              <a:rPr lang="ru-RU" baseline="0" dirty="0"/>
              <a:t>По мнению Института публичных финансов Хорватии, разработка шаблонов (особенно национальными органами власти для региональных структур) представляется необходимой, так как во многих случаях региональные власти не умеют делать этого. Кроме того, удачные шаблоны для национального правительства важны, поскольку документы готовятся неоднократно и повторяются из года в год; если разработать такой шаблон однажды, задача составления «бюджета для граждан» облегчается. </a:t>
            </a:r>
          </a:p>
          <a:p>
            <a:pPr>
              <a:spcBef>
                <a:spcPct val="0"/>
              </a:spcBef>
            </a:pPr>
            <a:endParaRPr lang="en-GB" baseline="0"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5CD790-025B-4CC7-A6E2-6DDFA9087807}" type="slidenum">
              <a:rPr lang="en-US"/>
              <a:pPr fontAlgn="base">
                <a:spcBef>
                  <a:spcPct val="0"/>
                </a:spcBef>
                <a:spcAft>
                  <a:spcPct val="0"/>
                </a:spcAft>
              </a:pPr>
              <a:t>7</a:t>
            </a:fld>
            <a:endParaRPr lang="en-US" dirty="0"/>
          </a:p>
        </p:txBody>
      </p:sp>
    </p:spTree>
    <p:extLst>
      <p:ext uri="{BB962C8B-B14F-4D97-AF65-F5344CB8AC3E}">
        <p14:creationId xmlns:p14="http://schemas.microsoft.com/office/powerpoint/2010/main" val="6901576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xfrm>
            <a:off x="2736850" y="560388"/>
            <a:ext cx="4049713" cy="2805112"/>
          </a:xfrm>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ru-RU" dirty="0"/>
              <a:t>По мнению Института публичных финансов Хорватии, важно, чтобы требования к составлению «бюджета для граждан» были юридически обязывающими: если они прописаны в законе, то их невозможно изменить при смене правительства. В этом случае наличие политической воля становится менее существенным. Соображением. МБП также рекомендует активно задействовать процессы обмена опытом: они могут стать мощным инструментом, позволяющим сформировать политическую волю. </a:t>
            </a:r>
          </a:p>
          <a:p>
            <a:pPr>
              <a:spcBef>
                <a:spcPct val="0"/>
              </a:spcBef>
            </a:pPr>
            <a:endParaRPr lang="ru-RU"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5CD790-025B-4CC7-A6E2-6DDFA9087807}" type="slidenum">
              <a:rPr lang="en-US"/>
              <a:pPr fontAlgn="base">
                <a:spcBef>
                  <a:spcPct val="0"/>
                </a:spcBef>
                <a:spcAft>
                  <a:spcPct val="0"/>
                </a:spcAft>
              </a:pPr>
              <a:t>8</a:t>
            </a:fld>
            <a:endParaRPr lang="en-US" dirty="0"/>
          </a:p>
        </p:txBody>
      </p:sp>
    </p:spTree>
    <p:extLst>
      <p:ext uri="{BB962C8B-B14F-4D97-AF65-F5344CB8AC3E}">
        <p14:creationId xmlns:p14="http://schemas.microsoft.com/office/powerpoint/2010/main" val="26377344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xfrm>
            <a:off x="2736850" y="560388"/>
            <a:ext cx="4049713" cy="2805112"/>
          </a:xfrm>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ru-RU" dirty="0"/>
              <a:t>Институт публичных финансов полагает, что важным фактором является влияние со стороны коллег. При измерении уровня прозрачности бюджетов местных органов самоуправления в Хорватии такая ситуация наблюдалась из года в год. Региональные СМИ сравнивают показатели собственных органов власти с результатами в других регионах, а руководители «рекламируют» полученные высокие баллы.  </a:t>
            </a:r>
          </a:p>
          <a:p>
            <a:pPr>
              <a:spcBef>
                <a:spcPct val="0"/>
              </a:spcBef>
            </a:pPr>
            <a:endParaRPr lang="ru-RU" dirty="0"/>
          </a:p>
          <a:p>
            <a:pPr>
              <a:spcBef>
                <a:spcPct val="0"/>
              </a:spcBef>
            </a:pPr>
            <a:r>
              <a:rPr lang="ru-RU" dirty="0"/>
              <a:t>МБП также было отмечено, что ещё одним очень полезным инструментом для формирования заинтересованности в проведении реформ служит обмен опытом.</a:t>
            </a:r>
          </a:p>
          <a:p>
            <a:pPr>
              <a:spcBef>
                <a:spcPct val="0"/>
              </a:spcBef>
            </a:pPr>
            <a:endParaRPr lang="ru-RU"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5CD790-025B-4CC7-A6E2-6DDFA9087807}" type="slidenum">
              <a:rPr lang="en-US"/>
              <a:pPr fontAlgn="base">
                <a:spcBef>
                  <a:spcPct val="0"/>
                </a:spcBef>
                <a:spcAft>
                  <a:spcPct val="0"/>
                </a:spcAft>
              </a:pPr>
              <a:t>9</a:t>
            </a:fld>
            <a:endParaRPr lang="en-US" dirty="0"/>
          </a:p>
        </p:txBody>
      </p:sp>
    </p:spTree>
    <p:extLst>
      <p:ext uri="{BB962C8B-B14F-4D97-AF65-F5344CB8AC3E}">
        <p14:creationId xmlns:p14="http://schemas.microsoft.com/office/powerpoint/2010/main" val="16947275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8"/>
            <a:ext cx="8420100" cy="1470025"/>
          </a:xfrm>
        </p:spPr>
        <p:txBody>
          <a:bodyPr/>
          <a:lstStyle/>
          <a:p>
            <a:r>
              <a:rPr lang="en-US"/>
              <a:t>Click to edit Master title style</a:t>
            </a:r>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6CC88743-DAB4-41FA-9DA6-4EF09FF19F4C}" type="datetimeFigureOut">
              <a:rPr lang="en-US"/>
              <a:pPr>
                <a:defRPr/>
              </a:pPr>
              <a:t>6/29/2017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9B3BBAE-7D5F-41AB-BD10-EF89A677EBB9}"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AE9DC09-C7E8-473F-8C00-DA091F95A1EB}" type="datetimeFigureOut">
              <a:rPr lang="en-US"/>
              <a:pPr>
                <a:defRPr/>
              </a:pPr>
              <a:t>6/29/2017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AC1B2B7-ED7E-40C8-AB88-99064FB57AAB}"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41"/>
            <a:ext cx="22288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95300" y="274641"/>
            <a:ext cx="65214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46B34E1-E386-4084-B7B9-51AE47AAE7CA}" type="datetimeFigureOut">
              <a:rPr lang="en-US"/>
              <a:pPr>
                <a:defRPr/>
              </a:pPr>
              <a:t>6/29/2017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453A031-8C87-495F-8161-33479F35BD7B}"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56B5A17-879E-4160-93EC-7D24F369FC4B}" type="datetimeFigureOut">
              <a:rPr lang="en-US"/>
              <a:pPr>
                <a:defRPr/>
              </a:pPr>
              <a:t>6/29/2017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D413107-B301-4006-969E-82B6FA1BE5A4}"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2"/>
            <a:ext cx="84201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82506" y="2906716"/>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C372DC1-AFCB-4961-82A6-69AF9CF4182B}" type="datetimeFigureOut">
              <a:rPr lang="en-US"/>
              <a:pPr>
                <a:defRPr/>
              </a:pPr>
              <a:t>6/29/2017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7C421D5-AC61-48EB-AF70-CE986F164A70}"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9D8F14C6-C4F2-4A7C-97F2-93E9D3F52B95}" type="datetimeFigureOut">
              <a:rPr lang="en-US"/>
              <a:pPr>
                <a:defRPr/>
              </a:pPr>
              <a:t>6/29/2017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E1C11DB5-DA54-486C-AE6D-D01447F372A7}"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1"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1"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F2424715-F681-4152-9549-5A0516B953BF}" type="datetimeFigureOut">
              <a:rPr lang="en-US"/>
              <a:pPr>
                <a:defRPr/>
              </a:pPr>
              <a:t>6/29/2017</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725DFB1F-0932-40E9-9FC8-4685FCBBE7AD}"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CF10952-97C1-450C-8404-BEE294189A77}" type="datetimeFigureOut">
              <a:rPr lang="en-US"/>
              <a:pPr>
                <a:defRPr/>
              </a:pPr>
              <a:t>6/29/2017</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B5F5FB05-52CC-4A02-A181-5157D23A47E3}"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3D27DC5-EBBB-4732-8B2A-60BEF70459C9}" type="datetimeFigureOut">
              <a:rPr lang="en-US"/>
              <a:pPr>
                <a:defRPr/>
              </a:pPr>
              <a:t>6/29/2017</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BB4F6CF5-24BC-4CD1-8A80-386CB6D2FE59}"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2" y="273050"/>
            <a:ext cx="3259006"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72972" y="273053"/>
            <a:ext cx="553773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95302"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DC26220-5127-4CAE-894A-720B47330FD3}" type="datetimeFigureOut">
              <a:rPr lang="en-US"/>
              <a:pPr>
                <a:defRPr/>
              </a:pPr>
              <a:t>6/29/2017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4D6CB80-B3E8-45F9-8241-913BB41D1673}"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1"/>
            <a:ext cx="59436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941645" y="5367339"/>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D1AEDC5-7C04-4750-85C4-DE585CF2F301}" type="datetimeFigureOut">
              <a:rPr lang="en-US"/>
              <a:pPr>
                <a:defRPr/>
              </a:pPr>
              <a:t>6/29/2017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ABF8177A-534F-4E47-9536-CA6A7610BEDD}"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95300" y="1600203"/>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B6BD40B1-177C-4AE4-83C4-C0163600D023}" type="datetimeFigureOut">
              <a:rPr lang="en-US"/>
              <a:pPr>
                <a:defRPr/>
              </a:pPr>
              <a:t>6/29/2017</a:t>
            </a:fld>
            <a:endParaRPr lang="en-US" dirty="0"/>
          </a:p>
        </p:txBody>
      </p:sp>
      <p:sp>
        <p:nvSpPr>
          <p:cNvPr id="5" name="Footer Placeholder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433BEA64-BD09-492F-8F95-6EA01CA143B1}"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WMF"/><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chart" Target="../charts/chart1.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18" Type="http://schemas.openxmlformats.org/officeDocument/2006/relationships/image" Target="../media/image19.png"/><Relationship Id="rId3" Type="http://schemas.openxmlformats.org/officeDocument/2006/relationships/image" Target="../media/image4.png"/><Relationship Id="rId21" Type="http://schemas.openxmlformats.org/officeDocument/2006/relationships/image" Target="../media/image22.png"/><Relationship Id="rId7" Type="http://schemas.openxmlformats.org/officeDocument/2006/relationships/image" Target="../media/image8.png"/><Relationship Id="rId12" Type="http://schemas.openxmlformats.org/officeDocument/2006/relationships/image" Target="../media/image13.png"/><Relationship Id="rId17" Type="http://schemas.openxmlformats.org/officeDocument/2006/relationships/image" Target="../media/image18.png"/><Relationship Id="rId2" Type="http://schemas.openxmlformats.org/officeDocument/2006/relationships/notesSlide" Target="../notesSlides/notesSlide2.xml"/><Relationship Id="rId16" Type="http://schemas.openxmlformats.org/officeDocument/2006/relationships/image" Target="../media/image17.png"/><Relationship Id="rId20" Type="http://schemas.openxmlformats.org/officeDocument/2006/relationships/image" Target="../media/image21.png"/><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12.png"/><Relationship Id="rId24" Type="http://schemas.openxmlformats.org/officeDocument/2006/relationships/image" Target="../media/image1.jpeg"/><Relationship Id="rId5" Type="http://schemas.openxmlformats.org/officeDocument/2006/relationships/image" Target="../media/image6.png"/><Relationship Id="rId15" Type="http://schemas.openxmlformats.org/officeDocument/2006/relationships/image" Target="../media/image16.png"/><Relationship Id="rId23" Type="http://schemas.openxmlformats.org/officeDocument/2006/relationships/image" Target="../media/image24.jpeg"/><Relationship Id="rId10" Type="http://schemas.openxmlformats.org/officeDocument/2006/relationships/image" Target="../media/image11.png"/><Relationship Id="rId19" Type="http://schemas.openxmlformats.org/officeDocument/2006/relationships/image" Target="../media/image20.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png"/><Relationship Id="rId22" Type="http://schemas.openxmlformats.org/officeDocument/2006/relationships/image" Target="../media/image23.png"/></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image" Target="../media/image2.gif"/><Relationship Id="rId5" Type="http://schemas.openxmlformats.org/officeDocument/2006/relationships/image" Target="../media/image1.jpeg"/><Relationship Id="rId4" Type="http://schemas.openxmlformats.org/officeDocument/2006/relationships/hyperlink" Target="http://www.pempal.or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www.opengovpartnership.org/"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hyperlink" Target="http://www.opengovguide.com/"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a:xfrm>
            <a:off x="1073150" y="990600"/>
            <a:ext cx="8528050" cy="3200400"/>
          </a:xfrm>
        </p:spPr>
        <p:txBody>
          <a:bodyPr/>
          <a:lstStyle/>
          <a:p>
            <a:r>
              <a:rPr lang="ru-RU" dirty="0">
                <a:solidFill>
                  <a:srgbClr val="002060"/>
                </a:solidFill>
              </a:rPr>
              <a:t>«Бюджет для граждан» </a:t>
            </a:r>
            <a:r>
              <a:rPr lang="mr-IN" dirty="0">
                <a:solidFill>
                  <a:srgbClr val="002060"/>
                </a:solidFill>
              </a:rPr>
              <a:t>–</a:t>
            </a:r>
            <a:r>
              <a:rPr lang="en-US" dirty="0">
                <a:solidFill>
                  <a:srgbClr val="002060"/>
                </a:solidFill>
              </a:rPr>
              <a:t> </a:t>
            </a:r>
            <a:r>
              <a:rPr lang="ru-RU" dirty="0">
                <a:solidFill>
                  <a:srgbClr val="002060"/>
                </a:solidFill>
              </a:rPr>
              <a:t>усиление гражданского участия</a:t>
            </a:r>
            <a:endParaRPr lang="en-US" dirty="0">
              <a:solidFill>
                <a:srgbClr val="002060"/>
              </a:solidFill>
            </a:endParaRPr>
          </a:p>
        </p:txBody>
      </p:sp>
      <p:sp>
        <p:nvSpPr>
          <p:cNvPr id="3" name="Subtitle 2"/>
          <p:cNvSpPr>
            <a:spLocks noGrp="1"/>
          </p:cNvSpPr>
          <p:nvPr>
            <p:ph type="subTitle" idx="1"/>
          </p:nvPr>
        </p:nvSpPr>
        <p:spPr>
          <a:xfrm>
            <a:off x="1485900" y="4191000"/>
            <a:ext cx="6934200" cy="762000"/>
          </a:xfrm>
        </p:spPr>
        <p:txBody>
          <a:bodyPr rtlCol="0">
            <a:normAutofit fontScale="62500" lnSpcReduction="20000"/>
          </a:bodyPr>
          <a:lstStyle/>
          <a:p>
            <a:pPr fontAlgn="auto">
              <a:spcAft>
                <a:spcPts val="0"/>
              </a:spcAft>
              <a:defRPr/>
            </a:pPr>
            <a:r>
              <a:rPr lang="ru-RU" sz="2400" i="1" dirty="0">
                <a:solidFill>
                  <a:schemeClr val="tx1">
                    <a:lumMod val="95000"/>
                    <a:lumOff val="5000"/>
                  </a:schemeClr>
                </a:solidFill>
              </a:rPr>
              <a:t>Бюджетное сообщество (БС) </a:t>
            </a:r>
            <a:r>
              <a:rPr lang="en-US" sz="2400" i="1" dirty="0">
                <a:solidFill>
                  <a:schemeClr val="tx1">
                    <a:lumMod val="95000"/>
                    <a:lumOff val="5000"/>
                  </a:schemeClr>
                </a:solidFill>
              </a:rPr>
              <a:t>PEMPAL</a:t>
            </a:r>
          </a:p>
          <a:p>
            <a:pPr fontAlgn="auto">
              <a:spcAft>
                <a:spcPts val="0"/>
              </a:spcAft>
              <a:defRPr/>
            </a:pPr>
            <a:r>
              <a:rPr lang="ru-RU" sz="2400" i="1" dirty="0">
                <a:solidFill>
                  <a:schemeClr val="tx1">
                    <a:lumMod val="95000"/>
                    <a:lumOff val="5000"/>
                  </a:schemeClr>
                </a:solidFill>
              </a:rPr>
              <a:t>Рабочая группа </a:t>
            </a:r>
            <a:r>
              <a:rPr lang="en-US" sz="2400" i="1" dirty="0">
                <a:solidFill>
                  <a:schemeClr val="tx1">
                    <a:lumMod val="95000"/>
                    <a:lumOff val="5000"/>
                  </a:schemeClr>
                </a:solidFill>
              </a:rPr>
              <a:t>(</a:t>
            </a:r>
            <a:r>
              <a:rPr lang="ru-RU" sz="2400" i="1" dirty="0">
                <a:solidFill>
                  <a:schemeClr val="tx1">
                    <a:lumMod val="95000"/>
                    <a:lumOff val="5000"/>
                  </a:schemeClr>
                </a:solidFill>
              </a:rPr>
              <a:t>РГ) по бюджетной грамотности и прозрачности бюджета</a:t>
            </a:r>
            <a:endParaRPr lang="en-US" sz="2400" i="1" dirty="0">
              <a:solidFill>
                <a:schemeClr val="tx1">
                  <a:lumMod val="95000"/>
                  <a:lumOff val="5000"/>
                </a:schemeClr>
              </a:solidFill>
            </a:endParaRPr>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384550" y="381000"/>
            <a:ext cx="3879850" cy="342900"/>
          </a:xfrm>
          <a:prstGeom prst="rect">
            <a:avLst/>
          </a:prstGeom>
          <a:noFill/>
          <a:ln w="9525">
            <a:noFill/>
            <a:miter lim="800000"/>
            <a:headEnd/>
            <a:tailEnd/>
          </a:ln>
        </p:spPr>
      </p:pic>
      <p:sp>
        <p:nvSpPr>
          <p:cNvPr id="15365" name="TextBox 5"/>
          <p:cNvSpPr txBox="1">
            <a:spLocks noChangeArrowheads="1"/>
          </p:cNvSpPr>
          <p:nvPr/>
        </p:nvSpPr>
        <p:spPr bwMode="auto">
          <a:xfrm>
            <a:off x="2445547" y="4927600"/>
            <a:ext cx="4953000" cy="1754326"/>
          </a:xfrm>
          <a:prstGeom prst="rect">
            <a:avLst/>
          </a:prstGeom>
          <a:noFill/>
          <a:ln w="9525">
            <a:noFill/>
            <a:miter lim="800000"/>
            <a:headEnd/>
            <a:tailEnd/>
          </a:ln>
        </p:spPr>
        <p:txBody>
          <a:bodyPr>
            <a:spAutoFit/>
          </a:bodyPr>
          <a:lstStyle/>
          <a:p>
            <a:pPr algn="ctr"/>
            <a:endParaRPr lang="bs-Latn-BA" dirty="0">
              <a:latin typeface="Calibri" pitchFamily="34" charset="0"/>
            </a:endParaRPr>
          </a:p>
          <a:p>
            <a:pPr algn="ctr"/>
            <a:r>
              <a:rPr lang="ru-RU" dirty="0">
                <a:latin typeface="Calibri" pitchFamily="34" charset="0"/>
              </a:rPr>
              <a:t>Анна Беленчук</a:t>
            </a:r>
            <a:r>
              <a:rPr lang="bs-Latn-BA" dirty="0">
                <a:latin typeface="Calibri" pitchFamily="34" charset="0"/>
              </a:rPr>
              <a:t>, </a:t>
            </a:r>
            <a:r>
              <a:rPr lang="ru-RU" dirty="0">
                <a:latin typeface="Calibri" pitchFamily="34" charset="0"/>
              </a:rPr>
              <a:t>Министерство финансов Российской Федерации </a:t>
            </a:r>
          </a:p>
          <a:p>
            <a:pPr algn="ctr"/>
            <a:r>
              <a:rPr lang="ru-RU" dirty="0">
                <a:latin typeface="Calibri" pitchFamily="34" charset="0"/>
              </a:rPr>
              <a:t>Заседание руководителей бюджетных ведомств стран ЦВЮВЕ ОЭСР</a:t>
            </a:r>
            <a:endParaRPr lang="bs-Latn-BA" dirty="0">
              <a:latin typeface="Calibri" pitchFamily="34" charset="0"/>
            </a:endParaRPr>
          </a:p>
          <a:p>
            <a:pPr algn="ctr"/>
            <a:r>
              <a:rPr lang="en-US" dirty="0">
                <a:latin typeface="Calibri" pitchFamily="34" charset="0"/>
              </a:rPr>
              <a:t>7 </a:t>
            </a:r>
            <a:r>
              <a:rPr lang="ru-RU" dirty="0">
                <a:latin typeface="Calibri" pitchFamily="34" charset="0"/>
              </a:rPr>
              <a:t>июля </a:t>
            </a:r>
            <a:r>
              <a:rPr lang="en-US" dirty="0">
                <a:latin typeface="Calibri" pitchFamily="34" charset="0"/>
              </a:rPr>
              <a:t>2017</a:t>
            </a:r>
            <a:r>
              <a:rPr lang="ru-RU" dirty="0">
                <a:latin typeface="Calibri" pitchFamily="34" charset="0"/>
              </a:rPr>
              <a:t> г.</a:t>
            </a:r>
            <a:endParaRPr lang="en-US" dirty="0">
              <a:latin typeface="Calibri" pitchFamily="34" charset="0"/>
            </a:endParaRPr>
          </a:p>
        </p:txBody>
      </p:sp>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759703" y="4724403"/>
            <a:ext cx="1647367" cy="1698041"/>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0"/>
            <a:ext cx="9067800" cy="6858000"/>
          </a:xfrm>
        </p:spPr>
        <p:txBody>
          <a:bodyPr rtlCol="0">
            <a:noAutofit/>
          </a:bodyPr>
          <a:lstStyle/>
          <a:p>
            <a:pPr algn="just"/>
            <a:r>
              <a:rPr lang="en-US" sz="2200" b="1" dirty="0">
                <a:solidFill>
                  <a:srgbClr val="000000"/>
                </a:solidFill>
              </a:rPr>
              <a:t>5. </a:t>
            </a:r>
            <a:r>
              <a:rPr lang="ru-RU" sz="2400" b="1" dirty="0">
                <a:solidFill>
                  <a:schemeClr val="tx1"/>
                </a:solidFill>
              </a:rPr>
              <a:t>Определение оптимальных сроков подготовки «бюджета для граждан» </a:t>
            </a:r>
            <a:endParaRPr lang="en-GB" sz="2400" b="1" dirty="0">
              <a:solidFill>
                <a:schemeClr val="tx1"/>
              </a:solidFill>
            </a:endParaRPr>
          </a:p>
          <a:p>
            <a:pPr lvl="0" algn="just"/>
            <a:endParaRPr lang="en-US" sz="1000" b="1" dirty="0">
              <a:solidFill>
                <a:srgbClr val="000000"/>
              </a:solidFill>
            </a:endParaRPr>
          </a:p>
          <a:p>
            <a:pPr marL="342900" lvl="0" indent="-342900" algn="just">
              <a:buFont typeface="Arial"/>
              <a:buChar char="•"/>
            </a:pPr>
            <a:r>
              <a:rPr lang="ru-RU" sz="1600" b="1" dirty="0">
                <a:solidFill>
                  <a:srgbClr val="953735"/>
                </a:solidFill>
              </a:rPr>
              <a:t>РГ выразила озабоченность по поводу того, что в соответствии с международными рекомендациями «бюджет для граждан» должен предоставляться 4 раза в год, </a:t>
            </a:r>
            <a:r>
              <a:rPr lang="ru-RU" sz="1600" dirty="0">
                <a:solidFill>
                  <a:srgbClr val="000000"/>
                </a:solidFill>
              </a:rPr>
              <a:t>тогда как в большинстве определений «бюджетов для граждан» указываются только два документа, соответствующие проекту бюджета и утвержденному бюджету</a:t>
            </a:r>
            <a:r>
              <a:rPr lang="en-US" sz="1600" dirty="0">
                <a:solidFill>
                  <a:srgbClr val="000000"/>
                </a:solidFill>
              </a:rPr>
              <a:t>.  </a:t>
            </a:r>
          </a:p>
          <a:p>
            <a:pPr marL="914400" lvl="1" indent="-457200" algn="just">
              <a:buFont typeface="Arial"/>
              <a:buChar char="•"/>
            </a:pPr>
            <a:endParaRPr lang="en-US" sz="1600" dirty="0">
              <a:solidFill>
                <a:schemeClr val="tx1"/>
              </a:solidFill>
            </a:endParaRPr>
          </a:p>
          <a:p>
            <a:pPr marL="342900" indent="-342900" algn="just" fontAlgn="auto">
              <a:spcAft>
                <a:spcPts val="0"/>
              </a:spcAft>
              <a:buFont typeface="Arial"/>
              <a:buChar char="•"/>
              <a:defRPr/>
            </a:pPr>
            <a:r>
              <a:rPr lang="ru-RU" sz="1600" b="1" dirty="0">
                <a:solidFill>
                  <a:srgbClr val="953735"/>
                </a:solidFill>
              </a:rPr>
              <a:t>МБП рекомендует публиковать 4 версии «бюджетов для граждан» в год, которые соответствуют четырем этапам бюджетного процесса </a:t>
            </a:r>
            <a:r>
              <a:rPr lang="en-US" sz="1600" b="1" dirty="0">
                <a:solidFill>
                  <a:srgbClr val="953735"/>
                </a:solidFill>
              </a:rPr>
              <a:t>(</a:t>
            </a:r>
            <a:r>
              <a:rPr lang="ru-RU" sz="1600" b="1" dirty="0">
                <a:solidFill>
                  <a:srgbClr val="953735"/>
                </a:solidFill>
              </a:rPr>
              <a:t>разработка, утверждение, исполнение и аудит</a:t>
            </a:r>
            <a:r>
              <a:rPr lang="en-US" sz="1600" b="1" dirty="0">
                <a:solidFill>
                  <a:srgbClr val="953735"/>
                </a:solidFill>
              </a:rPr>
              <a:t>)</a:t>
            </a:r>
            <a:r>
              <a:rPr lang="ru-RU" sz="1600" b="1" dirty="0">
                <a:solidFill>
                  <a:srgbClr val="953735"/>
                </a:solidFill>
              </a:rPr>
              <a:t> и которые должны публиковаться в те же сроки, что и соответствующие им документы</a:t>
            </a:r>
            <a:r>
              <a:rPr lang="en-US" sz="1600" b="1" dirty="0">
                <a:solidFill>
                  <a:srgbClr val="953735"/>
                </a:solidFill>
              </a:rPr>
              <a:t>.</a:t>
            </a:r>
          </a:p>
          <a:p>
            <a:pPr marL="914400" lvl="1" indent="-457200" algn="just">
              <a:buFont typeface="Arial"/>
              <a:buChar char="•"/>
              <a:defRPr/>
            </a:pPr>
            <a:endParaRPr lang="en-US" sz="1600" dirty="0">
              <a:solidFill>
                <a:srgbClr val="000000"/>
              </a:solidFill>
            </a:endParaRPr>
          </a:p>
          <a:p>
            <a:pPr marL="914400" lvl="1" indent="-457200" algn="just">
              <a:buFont typeface="Arial"/>
              <a:buChar char="•"/>
              <a:defRPr/>
            </a:pPr>
            <a:r>
              <a:rPr lang="ru-RU" sz="1600" dirty="0">
                <a:solidFill>
                  <a:srgbClr val="000000"/>
                </a:solidFill>
              </a:rPr>
              <a:t>Эта рекомендация основана на «формирующейся надлежащей практике», в соответствии с которой граждан следует информировать в течение всего бюджетного процесса </a:t>
            </a:r>
            <a:r>
              <a:rPr lang="en-US" sz="1600" dirty="0">
                <a:solidFill>
                  <a:srgbClr val="000000"/>
                </a:solidFill>
              </a:rPr>
              <a:t>(</a:t>
            </a:r>
            <a:r>
              <a:rPr lang="ru-RU" sz="1600" dirty="0">
                <a:solidFill>
                  <a:srgbClr val="000000"/>
                </a:solidFill>
              </a:rPr>
              <a:t>руководство МБП по обследованию открытости бюджета за </a:t>
            </a:r>
            <a:r>
              <a:rPr lang="en-US" sz="1600" dirty="0">
                <a:solidFill>
                  <a:srgbClr val="000000"/>
                </a:solidFill>
              </a:rPr>
              <a:t>2015 </a:t>
            </a:r>
            <a:r>
              <a:rPr lang="ru-RU" sz="1600" dirty="0">
                <a:solidFill>
                  <a:srgbClr val="000000"/>
                </a:solidFill>
              </a:rPr>
              <a:t>год</a:t>
            </a:r>
            <a:r>
              <a:rPr lang="en-US" sz="1600" dirty="0">
                <a:solidFill>
                  <a:srgbClr val="000000"/>
                </a:solidFill>
              </a:rPr>
              <a:t>).</a:t>
            </a:r>
          </a:p>
          <a:p>
            <a:pPr marL="914400" lvl="1" indent="-457200" algn="just">
              <a:buFont typeface="Arial"/>
              <a:buChar char="•"/>
              <a:defRPr/>
            </a:pPr>
            <a:endParaRPr lang="en-US" sz="1600" dirty="0">
              <a:solidFill>
                <a:srgbClr val="000000"/>
              </a:solidFill>
            </a:endParaRPr>
          </a:p>
          <a:p>
            <a:pPr marL="914400" lvl="1" indent="-457200" algn="just">
              <a:buFont typeface="Arial"/>
              <a:buChar char="•"/>
              <a:defRPr/>
            </a:pPr>
            <a:r>
              <a:rPr lang="ru-RU" sz="1600" dirty="0">
                <a:solidFill>
                  <a:srgbClr val="000000"/>
                </a:solidFill>
              </a:rPr>
              <a:t>Вместе с тем МБП признает, что основное внимание следует уделять разработке «бюджета для граждан» в соответствии с проектом бюджета и с утвержденным бюджетом, однако для обеспечения бюджетной грамотности в долгосрочной перспективе необходимо предоставлять доступную информацию о годовом отчете и об аудиторском отчете</a:t>
            </a:r>
            <a:r>
              <a:rPr lang="en-US" sz="1600" dirty="0">
                <a:solidFill>
                  <a:srgbClr val="000000"/>
                </a:solidFill>
              </a:rPr>
              <a:t>.  </a:t>
            </a:r>
          </a:p>
          <a:p>
            <a:pPr marL="914400" lvl="1" indent="-457200" algn="just">
              <a:buFont typeface="Arial"/>
              <a:buChar char="•"/>
              <a:defRPr/>
            </a:pPr>
            <a:endParaRPr lang="en-US" sz="1600" dirty="0">
              <a:solidFill>
                <a:srgbClr val="000000"/>
              </a:solidFill>
            </a:endParaRPr>
          </a:p>
          <a:p>
            <a:pPr marL="914400" lvl="1" indent="-457200" algn="just">
              <a:buFont typeface="Arial"/>
              <a:buChar char="•"/>
              <a:defRPr/>
            </a:pPr>
            <a:r>
              <a:rPr lang="ru-RU" sz="1600" dirty="0">
                <a:solidFill>
                  <a:srgbClr val="000000"/>
                </a:solidFill>
              </a:rPr>
              <a:t>Кроме того, это отражено в Принципах </a:t>
            </a:r>
            <a:r>
              <a:rPr lang="en-US" sz="1600" dirty="0">
                <a:solidFill>
                  <a:srgbClr val="000000"/>
                </a:solidFill>
              </a:rPr>
              <a:t>GIFT</a:t>
            </a:r>
            <a:r>
              <a:rPr lang="ru-RU" sz="1600" dirty="0">
                <a:solidFill>
                  <a:srgbClr val="000000"/>
                </a:solidFill>
              </a:rPr>
              <a:t> за </a:t>
            </a:r>
            <a:r>
              <a:rPr lang="en-US" sz="1600" dirty="0">
                <a:solidFill>
                  <a:srgbClr val="000000"/>
                </a:solidFill>
              </a:rPr>
              <a:t>2016 </a:t>
            </a:r>
            <a:r>
              <a:rPr lang="ru-RU" sz="1600" dirty="0">
                <a:solidFill>
                  <a:srgbClr val="000000"/>
                </a:solidFill>
              </a:rPr>
              <a:t>год об участии общественности в налогово-бюджетной политике</a:t>
            </a:r>
            <a:r>
              <a:rPr lang="en-US" sz="1600" i="1" dirty="0">
                <a:solidFill>
                  <a:srgbClr val="000000"/>
                </a:solidFill>
              </a:rPr>
              <a:t>;</a:t>
            </a:r>
            <a:r>
              <a:rPr lang="en-US" sz="1600" dirty="0">
                <a:solidFill>
                  <a:srgbClr val="000000"/>
                </a:solidFill>
              </a:rPr>
              <a:t> </a:t>
            </a:r>
            <a:r>
              <a:rPr lang="ru-RU" sz="1600" dirty="0">
                <a:solidFill>
                  <a:srgbClr val="000000"/>
                </a:solidFill>
              </a:rPr>
              <a:t>в предварительном варианте «Инструментария ОЭСР по оценке прозрачности бюджета» и в докладах МВФ об оценке прозрачности налогово-бюджетной сферы.</a:t>
            </a:r>
            <a:endParaRPr lang="bs-Latn-BA" sz="1600" dirty="0">
              <a:solidFill>
                <a:schemeClr val="tx1"/>
              </a:solidFill>
            </a:endParaRPr>
          </a:p>
          <a:p>
            <a:pPr algn="just" fontAlgn="auto">
              <a:spcAft>
                <a:spcPts val="0"/>
              </a:spcAft>
              <a:buFont typeface="Arial" pitchFamily="34" charset="0"/>
              <a:buNone/>
              <a:defRPr/>
            </a:pPr>
            <a:endParaRPr lang="bs-Latn-BA" sz="1400" dirty="0">
              <a:solidFill>
                <a:schemeClr val="tx1"/>
              </a:solidFill>
            </a:endParaRPr>
          </a:p>
          <a:p>
            <a:pPr marL="457200" indent="-457200" algn="just" fontAlgn="auto">
              <a:spcAft>
                <a:spcPts val="0"/>
              </a:spcAft>
              <a:buFont typeface="Arial" pitchFamily="34" charset="0"/>
              <a:buChar char="•"/>
              <a:defRPr/>
            </a:pPr>
            <a:endParaRPr lang="en-US" sz="2800" dirty="0">
              <a:solidFill>
                <a:schemeClr val="tx1"/>
              </a:solidFill>
            </a:endParaRPr>
          </a:p>
        </p:txBody>
      </p:sp>
      <p:pic>
        <p:nvPicPr>
          <p:cNvPr id="37890"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Tree>
    <p:extLst>
      <p:ext uri="{BB962C8B-B14F-4D97-AF65-F5344CB8AC3E}">
        <p14:creationId xmlns:p14="http://schemas.microsoft.com/office/powerpoint/2010/main" val="995294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0"/>
            <a:ext cx="9067800" cy="6858000"/>
          </a:xfrm>
        </p:spPr>
        <p:txBody>
          <a:bodyPr rtlCol="0">
            <a:noAutofit/>
          </a:bodyPr>
          <a:lstStyle/>
          <a:p>
            <a:pPr lvl="0" algn="just"/>
            <a:endParaRPr lang="en-US" sz="800" b="1" dirty="0">
              <a:solidFill>
                <a:srgbClr val="000000"/>
              </a:solidFill>
            </a:endParaRPr>
          </a:p>
          <a:p>
            <a:pPr algn="just"/>
            <a:r>
              <a:rPr lang="en-US" sz="2200" b="1" dirty="0">
                <a:solidFill>
                  <a:srgbClr val="000000"/>
                </a:solidFill>
              </a:rPr>
              <a:t>6. </a:t>
            </a:r>
            <a:r>
              <a:rPr lang="ru-RU" sz="2400" b="1" dirty="0">
                <a:solidFill>
                  <a:schemeClr val="tx1"/>
                </a:solidFill>
              </a:rPr>
              <a:t>Определение оптимальных форматов «бюджета для граждан» </a:t>
            </a:r>
            <a:endParaRPr lang="en-GB" sz="2400" b="1" dirty="0">
              <a:solidFill>
                <a:schemeClr val="tx1"/>
              </a:solidFill>
            </a:endParaRPr>
          </a:p>
          <a:p>
            <a:pPr lvl="0" algn="just"/>
            <a:endParaRPr lang="en-US" sz="1600" b="1" dirty="0">
              <a:solidFill>
                <a:srgbClr val="000000"/>
              </a:solidFill>
            </a:endParaRPr>
          </a:p>
          <a:p>
            <a:pPr marL="342900" lvl="0" indent="-342900" algn="just">
              <a:buFont typeface="Arial"/>
              <a:buChar char="•"/>
            </a:pPr>
            <a:r>
              <a:rPr lang="ru-RU" sz="1600" b="1" dirty="0">
                <a:solidFill>
                  <a:srgbClr val="953735"/>
                </a:solidFill>
              </a:rPr>
              <a:t>РГ отметила, что основной трудностью по-прежнему является представление чрезмерного объема информации в «бюджете для граждан», подчеркнув при этом пользу изучения разных полезных подходов</a:t>
            </a:r>
            <a:r>
              <a:rPr lang="en-US" sz="1600" b="1" dirty="0">
                <a:solidFill>
                  <a:srgbClr val="953735"/>
                </a:solidFill>
              </a:rPr>
              <a:t>. </a:t>
            </a:r>
          </a:p>
          <a:p>
            <a:pPr marL="800100" lvl="1" indent="-342900" algn="just">
              <a:buFont typeface="Arial"/>
              <a:buChar char="•"/>
            </a:pPr>
            <a:r>
              <a:rPr lang="ru-RU" sz="1600" dirty="0">
                <a:solidFill>
                  <a:schemeClr val="tx1"/>
                </a:solidFill>
              </a:rPr>
              <a:t>РГ признала пользу разных форматов при условии, что каждый подход позволяет «перевести» технический бюджетный документ с использованием финансового жаргона на удобный и понятный для обычных граждан язык </a:t>
            </a:r>
            <a:r>
              <a:rPr lang="en-US" sz="1600" dirty="0">
                <a:solidFill>
                  <a:schemeClr val="tx1"/>
                </a:solidFill>
              </a:rPr>
              <a:t>(</a:t>
            </a:r>
            <a:r>
              <a:rPr lang="ru-RU" sz="1600" dirty="0">
                <a:solidFill>
                  <a:schemeClr val="tx1"/>
                </a:solidFill>
              </a:rPr>
              <a:t>примерами служат интернет-портал в Российской Федерации, печатные брошюры в Киргизской Республике</a:t>
            </a:r>
            <a:r>
              <a:rPr lang="en-US" sz="1600" dirty="0">
                <a:solidFill>
                  <a:schemeClr val="tx1"/>
                </a:solidFill>
              </a:rPr>
              <a:t>) </a:t>
            </a:r>
          </a:p>
          <a:p>
            <a:pPr lvl="1" algn="just"/>
            <a:endParaRPr lang="en-US" sz="1600" dirty="0">
              <a:solidFill>
                <a:schemeClr val="tx1"/>
              </a:solidFill>
            </a:endParaRPr>
          </a:p>
          <a:p>
            <a:pPr marL="342900" indent="-342900" algn="just" fontAlgn="auto">
              <a:spcAft>
                <a:spcPts val="0"/>
              </a:spcAft>
              <a:buFont typeface="Arial"/>
              <a:buChar char="•"/>
              <a:defRPr/>
            </a:pPr>
            <a:r>
              <a:rPr lang="ru-RU" sz="1600" b="1" dirty="0">
                <a:solidFill>
                  <a:srgbClr val="953735"/>
                </a:solidFill>
              </a:rPr>
              <a:t>В продукте знаний также нашли отражение международные рекомендации и примеры</a:t>
            </a:r>
            <a:r>
              <a:rPr lang="en-US" sz="1600" b="1" dirty="0">
                <a:solidFill>
                  <a:srgbClr val="953735"/>
                </a:solidFill>
              </a:rPr>
              <a:t>:</a:t>
            </a:r>
          </a:p>
          <a:p>
            <a:pPr marL="800100" lvl="1" indent="-342900" algn="just" fontAlgn="auto">
              <a:spcAft>
                <a:spcPts val="0"/>
              </a:spcAft>
              <a:buFont typeface="Arial"/>
              <a:buChar char="•"/>
              <a:defRPr/>
            </a:pPr>
            <a:r>
              <a:rPr lang="ru-RU" sz="1600" dirty="0">
                <a:solidFill>
                  <a:srgbClr val="000000"/>
                </a:solidFill>
              </a:rPr>
              <a:t>Принцип 5 Принципов </a:t>
            </a:r>
            <a:r>
              <a:rPr lang="en-US" sz="1600" dirty="0">
                <a:solidFill>
                  <a:srgbClr val="000000"/>
                </a:solidFill>
              </a:rPr>
              <a:t>GIFT </a:t>
            </a:r>
            <a:r>
              <a:rPr lang="ru-RU" sz="1600" dirty="0">
                <a:solidFill>
                  <a:srgbClr val="000000"/>
                </a:solidFill>
              </a:rPr>
              <a:t>за </a:t>
            </a:r>
            <a:r>
              <a:rPr lang="en-US" sz="1600" dirty="0">
                <a:solidFill>
                  <a:srgbClr val="000000"/>
                </a:solidFill>
              </a:rPr>
              <a:t>2016</a:t>
            </a:r>
            <a:r>
              <a:rPr lang="ru-RU" sz="1600" dirty="0">
                <a:solidFill>
                  <a:srgbClr val="000000"/>
                </a:solidFill>
              </a:rPr>
              <a:t> год об участии общественности в налогово-бюджетной политике: расширению доступа к информации может способствовать ее распространение с применением «таких форматов и механизмов, которые легко доступны и понятны населению и могут быть использованы, повторно использованы и преобразованы, т.е. в виде открытых бюджетных форматов</a:t>
            </a:r>
            <a:r>
              <a:rPr lang="ru-RU" sz="1600" i="1" dirty="0">
                <a:solidFill>
                  <a:srgbClr val="000000"/>
                </a:solidFill>
              </a:rPr>
              <a:t>».</a:t>
            </a:r>
            <a:endParaRPr lang="en-US" sz="1600" i="1" dirty="0">
              <a:solidFill>
                <a:srgbClr val="000000"/>
              </a:solidFill>
            </a:endParaRPr>
          </a:p>
          <a:p>
            <a:pPr marL="800100" lvl="1" indent="-342900" algn="just" fontAlgn="auto">
              <a:spcAft>
                <a:spcPts val="0"/>
              </a:spcAft>
              <a:buFont typeface="Arial"/>
              <a:buChar char="•"/>
              <a:defRPr/>
            </a:pPr>
            <a:r>
              <a:rPr lang="ru-RU" sz="1600" dirty="0">
                <a:solidFill>
                  <a:srgbClr val="000000"/>
                </a:solidFill>
              </a:rPr>
              <a:t>ОЭСР: использование графических презентаций, доступных для понимания рисунков и иллюстраций с основными тезисами, рисунков и графиков, которые раскрывают суть абстрактных цифр, а также карт, которые наглядно демонстрируют географию государственных финансов</a:t>
            </a:r>
            <a:r>
              <a:rPr lang="en-US" sz="1600" dirty="0">
                <a:solidFill>
                  <a:srgbClr val="000000"/>
                </a:solidFill>
              </a:rPr>
              <a:t>.  </a:t>
            </a:r>
          </a:p>
          <a:p>
            <a:pPr marL="800100" lvl="1" indent="-342900" algn="just" fontAlgn="auto">
              <a:spcAft>
                <a:spcPts val="0"/>
              </a:spcAft>
              <a:buFont typeface="Arial"/>
              <a:buChar char="•"/>
              <a:defRPr/>
            </a:pPr>
            <a:r>
              <a:rPr lang="ru-RU" sz="1600" dirty="0">
                <a:solidFill>
                  <a:srgbClr val="000000"/>
                </a:solidFill>
              </a:rPr>
              <a:t>МБП: рекомендаций относительно оптимального содержания нет, но в руководстве МБП имеются предложения</a:t>
            </a:r>
            <a:r>
              <a:rPr lang="en-US" sz="1600" dirty="0">
                <a:solidFill>
                  <a:srgbClr val="000000"/>
                </a:solidFill>
              </a:rPr>
              <a:t>.</a:t>
            </a:r>
          </a:p>
          <a:p>
            <a:pPr marL="800100" lvl="1" indent="-342900" algn="just" fontAlgn="auto">
              <a:spcAft>
                <a:spcPts val="0"/>
              </a:spcAft>
              <a:buFont typeface="Arial"/>
              <a:buChar char="•"/>
              <a:defRPr/>
            </a:pPr>
            <a:r>
              <a:rPr lang="ru-RU" sz="1600" dirty="0">
                <a:solidFill>
                  <a:srgbClr val="000000"/>
                </a:solidFill>
              </a:rPr>
              <a:t>МВФ: «передовая практика» – публикация в доступной форме влияния бюджета на разные демографические группы</a:t>
            </a:r>
            <a:r>
              <a:rPr lang="en-US" sz="1600" dirty="0">
                <a:solidFill>
                  <a:srgbClr val="000000"/>
                </a:solidFill>
              </a:rPr>
              <a:t>.</a:t>
            </a:r>
            <a:endParaRPr lang="bs-Latn-BA" sz="1600" dirty="0">
              <a:solidFill>
                <a:srgbClr val="000000"/>
              </a:solidFill>
            </a:endParaRPr>
          </a:p>
          <a:p>
            <a:pPr algn="just" fontAlgn="auto">
              <a:spcAft>
                <a:spcPts val="0"/>
              </a:spcAft>
              <a:buFont typeface="Arial" pitchFamily="34" charset="0"/>
              <a:buNone/>
              <a:defRPr/>
            </a:pPr>
            <a:endParaRPr lang="bs-Latn-BA" sz="1600" dirty="0">
              <a:solidFill>
                <a:schemeClr val="tx1"/>
              </a:solidFill>
            </a:endParaRPr>
          </a:p>
          <a:p>
            <a:pPr marL="457200" indent="-457200" algn="just" fontAlgn="auto">
              <a:spcAft>
                <a:spcPts val="0"/>
              </a:spcAft>
              <a:buFont typeface="Arial" pitchFamily="34" charset="0"/>
              <a:buChar char="•"/>
              <a:defRPr/>
            </a:pPr>
            <a:endParaRPr lang="en-US" sz="2800" dirty="0">
              <a:solidFill>
                <a:schemeClr val="tx1"/>
              </a:solidFill>
            </a:endParaRPr>
          </a:p>
        </p:txBody>
      </p:sp>
      <p:pic>
        <p:nvPicPr>
          <p:cNvPr id="37890"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Tree>
    <p:extLst>
      <p:ext uri="{BB962C8B-B14F-4D97-AF65-F5344CB8AC3E}">
        <p14:creationId xmlns:p14="http://schemas.microsoft.com/office/powerpoint/2010/main" val="21010439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0"/>
            <a:ext cx="8915400" cy="6858000"/>
          </a:xfrm>
        </p:spPr>
        <p:txBody>
          <a:bodyPr rtlCol="0">
            <a:noAutofit/>
          </a:bodyPr>
          <a:lstStyle/>
          <a:p>
            <a:pPr lvl="0" algn="just"/>
            <a:endParaRPr lang="en-US" sz="800" b="1" dirty="0">
              <a:solidFill>
                <a:srgbClr val="000000"/>
              </a:solidFill>
            </a:endParaRPr>
          </a:p>
          <a:p>
            <a:pPr lvl="0" algn="just"/>
            <a:r>
              <a:rPr lang="en-US" sz="1800" b="1" dirty="0">
                <a:solidFill>
                  <a:srgbClr val="000000"/>
                </a:solidFill>
              </a:rPr>
              <a:t>7. </a:t>
            </a:r>
            <a:r>
              <a:rPr lang="ru-RU" sz="1800" b="1" dirty="0">
                <a:solidFill>
                  <a:schemeClr val="tx1"/>
                </a:solidFill>
              </a:rPr>
              <a:t>Определение оптимального подхода к проведению общественных консультаций </a:t>
            </a:r>
            <a:r>
              <a:rPr lang="en-US" sz="1800" b="1" dirty="0">
                <a:solidFill>
                  <a:srgbClr val="000000"/>
                </a:solidFill>
              </a:rPr>
              <a:t>(1)</a:t>
            </a:r>
            <a:endParaRPr lang="en-US" sz="1800" b="1" dirty="0">
              <a:solidFill>
                <a:schemeClr val="tx1"/>
              </a:solidFill>
            </a:endParaRPr>
          </a:p>
          <a:p>
            <a:pPr lvl="1" algn="just"/>
            <a:endParaRPr lang="en-US" sz="1400" dirty="0">
              <a:solidFill>
                <a:schemeClr val="tx1"/>
              </a:solidFill>
            </a:endParaRPr>
          </a:p>
          <a:p>
            <a:pPr marL="342900" indent="-342900" algn="just" fontAlgn="auto">
              <a:spcAft>
                <a:spcPts val="0"/>
              </a:spcAft>
              <a:buFont typeface="Arial"/>
              <a:buChar char="•"/>
              <a:defRPr/>
            </a:pPr>
            <a:r>
              <a:rPr lang="ru-RU" sz="1400" b="1" dirty="0">
                <a:solidFill>
                  <a:srgbClr val="953735"/>
                </a:solidFill>
              </a:rPr>
              <a:t>Согласно рекомендации МБП, первым важным шагом для обеспечения максимальной пригодности предоставляемой информации является понимание того, что нужно гражданам.</a:t>
            </a:r>
            <a:endParaRPr lang="en-US" sz="1400" b="1" dirty="0">
              <a:solidFill>
                <a:srgbClr val="953735"/>
              </a:solidFill>
            </a:endParaRPr>
          </a:p>
          <a:p>
            <a:pPr marL="800100" lvl="1" indent="-342900" algn="just" fontAlgn="auto">
              <a:spcAft>
                <a:spcPts val="0"/>
              </a:spcAft>
              <a:buFont typeface="Arial"/>
              <a:buChar char="•"/>
              <a:defRPr/>
            </a:pPr>
            <a:r>
              <a:rPr lang="ru-RU" sz="1400" dirty="0">
                <a:solidFill>
                  <a:srgbClr val="000000"/>
                </a:solidFill>
              </a:rPr>
              <a:t>Консультации следует тщательно и стратегически планировать с установлением целей, определением целевой аудитории, консультантов, предмета консультаций, формата и сроков их проведения и пр.</a:t>
            </a:r>
            <a:endParaRPr lang="en-US" sz="1400" dirty="0">
              <a:solidFill>
                <a:srgbClr val="000000"/>
              </a:solidFill>
            </a:endParaRPr>
          </a:p>
          <a:p>
            <a:pPr marL="1257300" lvl="2" indent="-342900" algn="just" fontAlgn="auto">
              <a:spcAft>
                <a:spcPts val="0"/>
              </a:spcAft>
              <a:buFont typeface="Arial"/>
              <a:buChar char="•"/>
              <a:defRPr/>
            </a:pPr>
            <a:r>
              <a:rPr lang="ru-RU" sz="1400" dirty="0">
                <a:solidFill>
                  <a:srgbClr val="000000"/>
                </a:solidFill>
              </a:rPr>
              <a:t>Согласно рекомендациям ОЭСР, для практического и значимого участия граждан необходима нормативно-правовая база, которая способствует взаимодействию между государством и гражданами и регулирует этот процесс</a:t>
            </a:r>
            <a:r>
              <a:rPr lang="en-US" sz="1400" dirty="0">
                <a:solidFill>
                  <a:srgbClr val="000000"/>
                </a:solidFill>
              </a:rPr>
              <a:t>.</a:t>
            </a:r>
          </a:p>
          <a:p>
            <a:pPr marL="1257300" lvl="2" indent="-342900" algn="just" fontAlgn="auto">
              <a:spcAft>
                <a:spcPts val="0"/>
              </a:spcAft>
              <a:buFont typeface="Arial"/>
              <a:buChar char="•"/>
              <a:defRPr/>
            </a:pPr>
            <a:r>
              <a:rPr lang="en-US" sz="1400" dirty="0">
                <a:solidFill>
                  <a:srgbClr val="000000"/>
                </a:solidFill>
              </a:rPr>
              <a:t>GIFT </a:t>
            </a:r>
            <a:r>
              <a:rPr lang="ru-RU" sz="1400" dirty="0">
                <a:solidFill>
                  <a:srgbClr val="000000"/>
                </a:solidFill>
              </a:rPr>
              <a:t>рекомендует сформулировать четкие принципы, которые помогут управлять процессом ожиданий участников и помогут государству понимать процесс консультаций и управлять им</a:t>
            </a:r>
            <a:r>
              <a:rPr lang="en-US" sz="1400" dirty="0">
                <a:solidFill>
                  <a:srgbClr val="000000"/>
                </a:solidFill>
              </a:rPr>
              <a:t>.</a:t>
            </a:r>
          </a:p>
          <a:p>
            <a:pPr marL="800100" lvl="1" indent="-342900" algn="just" fontAlgn="auto">
              <a:spcAft>
                <a:spcPts val="0"/>
              </a:spcAft>
              <a:buFont typeface="Arial"/>
              <a:buChar char="•"/>
              <a:defRPr/>
            </a:pPr>
            <a:r>
              <a:rPr lang="ru-RU" sz="1400" dirty="0">
                <a:solidFill>
                  <a:srgbClr val="000000"/>
                </a:solidFill>
              </a:rPr>
              <a:t>Необходимо учитывать уровень базовых знаний и возможностей граждан при принятии решений об объеме и форме презентации информации</a:t>
            </a:r>
            <a:r>
              <a:rPr lang="en-US" sz="1400" dirty="0">
                <a:solidFill>
                  <a:srgbClr val="000000"/>
                </a:solidFill>
              </a:rPr>
              <a:t>.</a:t>
            </a:r>
          </a:p>
          <a:p>
            <a:pPr marL="800100" lvl="1" indent="-342900" algn="just" fontAlgn="auto">
              <a:spcAft>
                <a:spcPts val="0"/>
              </a:spcAft>
              <a:buFont typeface="Arial"/>
              <a:buChar char="•"/>
              <a:defRPr/>
            </a:pPr>
            <a:endParaRPr lang="en-US" sz="1400" dirty="0">
              <a:solidFill>
                <a:srgbClr val="000000"/>
              </a:solidFill>
            </a:endParaRPr>
          </a:p>
          <a:p>
            <a:pPr marL="342900" indent="-342900" algn="just" fontAlgn="auto">
              <a:spcAft>
                <a:spcPts val="0"/>
              </a:spcAft>
              <a:buFont typeface="Arial"/>
              <a:buChar char="•"/>
              <a:defRPr/>
            </a:pPr>
            <a:r>
              <a:rPr lang="ru-RU" sz="1400" b="1" dirty="0">
                <a:solidFill>
                  <a:schemeClr val="accent2"/>
                </a:solidFill>
              </a:rPr>
              <a:t>Согласно рекомендации МБП, простого ответа на вопрос о том, проводить ли широкие или адресные консультации, не существует, однако в целом рекомендуется более инклюзивный подход</a:t>
            </a:r>
            <a:r>
              <a:rPr lang="en-US" sz="1400" b="1" dirty="0">
                <a:solidFill>
                  <a:schemeClr val="accent2"/>
                </a:solidFill>
              </a:rPr>
              <a:t>. </a:t>
            </a:r>
            <a:endParaRPr lang="en-US" sz="1400" b="1" dirty="0">
              <a:solidFill>
                <a:srgbClr val="953735"/>
              </a:solidFill>
            </a:endParaRPr>
          </a:p>
          <a:p>
            <a:pPr marL="800100" lvl="1" indent="-342900" algn="just" fontAlgn="auto">
              <a:spcAft>
                <a:spcPts val="0"/>
              </a:spcAft>
              <a:buFont typeface="Arial"/>
              <a:buChar char="•"/>
              <a:defRPr/>
            </a:pPr>
            <a:r>
              <a:rPr lang="ru-RU" sz="1400" dirty="0">
                <a:solidFill>
                  <a:srgbClr val="000000"/>
                </a:solidFill>
              </a:rPr>
              <a:t>Если правительство примет решение не ограничивать группу пользователей, то предоставляемая информация о бюджете должна быть более общей и актуальной для большинства пользователей, при этом необходимо указывать ссылки на дополнительную информацию и контакты</a:t>
            </a:r>
            <a:r>
              <a:rPr lang="en-US" sz="1400" dirty="0">
                <a:solidFill>
                  <a:srgbClr val="000000"/>
                </a:solidFill>
              </a:rPr>
              <a:t>.</a:t>
            </a:r>
          </a:p>
          <a:p>
            <a:pPr lvl="1" algn="just" fontAlgn="auto">
              <a:spcAft>
                <a:spcPts val="0"/>
              </a:spcAft>
              <a:defRPr/>
            </a:pPr>
            <a:endParaRPr lang="en-US" sz="1400" dirty="0">
              <a:solidFill>
                <a:srgbClr val="000000"/>
              </a:solidFill>
            </a:endParaRPr>
          </a:p>
          <a:p>
            <a:pPr marL="342900" indent="-342900" algn="just">
              <a:buFont typeface="Arial"/>
              <a:buChar char="•"/>
            </a:pPr>
            <a:r>
              <a:rPr lang="ru-RU" sz="1400" b="1" dirty="0">
                <a:solidFill>
                  <a:schemeClr val="accent2"/>
                </a:solidFill>
              </a:rPr>
              <a:t>МБП рекомендует применять доступные, широко используемые (и хорошо проработанные</a:t>
            </a:r>
            <a:r>
              <a:rPr lang="en-US" sz="1400" b="1" dirty="0">
                <a:solidFill>
                  <a:schemeClr val="accent2"/>
                </a:solidFill>
              </a:rPr>
              <a:t>) </a:t>
            </a:r>
            <a:r>
              <a:rPr lang="ru-RU" sz="1400" b="1" dirty="0">
                <a:solidFill>
                  <a:schemeClr val="accent2"/>
                </a:solidFill>
              </a:rPr>
              <a:t>механизмы консультаций, как например, фокус-группы, обследования, «горячие линии», встречи. </a:t>
            </a:r>
            <a:endParaRPr lang="en-US" sz="1400" dirty="0">
              <a:solidFill>
                <a:srgbClr val="000000"/>
              </a:solidFill>
            </a:endParaRPr>
          </a:p>
          <a:p>
            <a:pPr marL="800100" lvl="1" indent="-342900" algn="just">
              <a:buFont typeface="Arial"/>
              <a:buChar char="•"/>
            </a:pPr>
            <a:r>
              <a:rPr lang="ru-RU" sz="1400" dirty="0">
                <a:solidFill>
                  <a:srgbClr val="000000"/>
                </a:solidFill>
              </a:rPr>
              <a:t>Как отмечает МБП, в некоторых странах, где систематически разрабатывается «бюджет для граждан», может быть достаточно предоставления контактной информации и возможностей для обратной связи для улучшения качества информации</a:t>
            </a:r>
            <a:r>
              <a:rPr lang="en-US" sz="1400" dirty="0">
                <a:solidFill>
                  <a:srgbClr val="000000"/>
                </a:solidFill>
              </a:rPr>
              <a:t>.</a:t>
            </a:r>
          </a:p>
          <a:p>
            <a:pPr marL="800100" lvl="1" indent="-342900" algn="just" fontAlgn="auto">
              <a:spcAft>
                <a:spcPts val="0"/>
              </a:spcAft>
              <a:buFont typeface="Arial"/>
              <a:buChar char="•"/>
              <a:defRPr/>
            </a:pPr>
            <a:endParaRPr lang="en-US" sz="1400" b="1" dirty="0">
              <a:solidFill>
                <a:srgbClr val="953735"/>
              </a:solidFill>
            </a:endParaRPr>
          </a:p>
          <a:p>
            <a:pPr marL="800100" lvl="1" indent="-342900" algn="just" fontAlgn="auto">
              <a:spcAft>
                <a:spcPts val="0"/>
              </a:spcAft>
              <a:buFont typeface="Arial"/>
              <a:buChar char="•"/>
              <a:defRPr/>
            </a:pPr>
            <a:endParaRPr lang="en-US" sz="1600" dirty="0">
              <a:solidFill>
                <a:srgbClr val="000000"/>
              </a:solidFill>
            </a:endParaRPr>
          </a:p>
        </p:txBody>
      </p:sp>
      <p:pic>
        <p:nvPicPr>
          <p:cNvPr id="37890"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Tree>
    <p:extLst>
      <p:ext uri="{BB962C8B-B14F-4D97-AF65-F5344CB8AC3E}">
        <p14:creationId xmlns:p14="http://schemas.microsoft.com/office/powerpoint/2010/main" val="29761411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0"/>
            <a:ext cx="9067800" cy="6858000"/>
          </a:xfrm>
        </p:spPr>
        <p:txBody>
          <a:bodyPr rtlCol="0">
            <a:noAutofit/>
          </a:bodyPr>
          <a:lstStyle/>
          <a:p>
            <a:pPr lvl="0" algn="just"/>
            <a:endParaRPr lang="en-US" sz="1000" b="1" dirty="0">
              <a:solidFill>
                <a:srgbClr val="000000"/>
              </a:solidFill>
            </a:endParaRPr>
          </a:p>
          <a:p>
            <a:pPr lvl="0" algn="just"/>
            <a:r>
              <a:rPr lang="en-US" sz="2200" b="1" dirty="0">
                <a:solidFill>
                  <a:srgbClr val="000000"/>
                </a:solidFill>
              </a:rPr>
              <a:t>7. </a:t>
            </a:r>
            <a:r>
              <a:rPr lang="ru-RU" sz="1600" b="1" dirty="0">
                <a:solidFill>
                  <a:schemeClr val="tx1"/>
                </a:solidFill>
              </a:rPr>
              <a:t>Определение оптимального подхода к проведению общественных консультаций </a:t>
            </a:r>
            <a:r>
              <a:rPr lang="en-US" sz="1600" b="1" dirty="0">
                <a:solidFill>
                  <a:srgbClr val="000000"/>
                </a:solidFill>
              </a:rPr>
              <a:t> (2)</a:t>
            </a:r>
          </a:p>
          <a:p>
            <a:pPr lvl="0" algn="just"/>
            <a:endParaRPr lang="en-US" sz="1600" b="1" dirty="0">
              <a:solidFill>
                <a:schemeClr val="accent2"/>
              </a:solidFill>
            </a:endParaRPr>
          </a:p>
          <a:p>
            <a:pPr marL="342900" lvl="0" indent="-342900" algn="just">
              <a:buFont typeface="Arial"/>
              <a:buChar char="•"/>
            </a:pPr>
            <a:r>
              <a:rPr lang="ru-RU" sz="1600" b="1" dirty="0">
                <a:solidFill>
                  <a:schemeClr val="accent2"/>
                </a:solidFill>
              </a:rPr>
              <a:t>МБП рекомендует проводить консультации в соответствии с Руководством ОЭСР по информированию, консультированию и участию общественности в разработке политики</a:t>
            </a:r>
            <a:r>
              <a:rPr lang="en-US" sz="1600" b="1" dirty="0">
                <a:solidFill>
                  <a:schemeClr val="accent2"/>
                </a:solidFill>
              </a:rPr>
              <a:t>.</a:t>
            </a:r>
          </a:p>
          <a:p>
            <a:pPr marL="342900" lvl="0" indent="-342900" algn="just">
              <a:buFont typeface="Arial"/>
              <a:buChar char="•"/>
            </a:pPr>
            <a:endParaRPr lang="en-US" sz="1600" b="1" dirty="0">
              <a:solidFill>
                <a:schemeClr val="accent2"/>
              </a:solidFill>
            </a:endParaRPr>
          </a:p>
          <a:p>
            <a:pPr marL="800100" lvl="1" indent="-342900" algn="just">
              <a:buFont typeface="Arial"/>
              <a:buChar char="•"/>
            </a:pPr>
            <a:r>
              <a:rPr lang="ru-RU" sz="1600" dirty="0">
                <a:solidFill>
                  <a:srgbClr val="000000"/>
                </a:solidFill>
              </a:rPr>
              <a:t>ОЭСР выделяет три формы взаимодействия</a:t>
            </a:r>
            <a:r>
              <a:rPr lang="en-US" sz="1600" dirty="0">
                <a:solidFill>
                  <a:srgbClr val="000000"/>
                </a:solidFill>
              </a:rPr>
              <a:t>: </a:t>
            </a:r>
            <a:r>
              <a:rPr lang="ru-RU" sz="1600" dirty="0">
                <a:solidFill>
                  <a:srgbClr val="000000"/>
                </a:solidFill>
              </a:rPr>
              <a:t>во-первых, предоставление информации, во-вторых, проведение консультаций для получения обратной связи и, в-третьих, предоставление гражданам механизмов для активного участия в принятии государственных решений</a:t>
            </a:r>
            <a:r>
              <a:rPr lang="en-US" sz="1600" dirty="0">
                <a:solidFill>
                  <a:srgbClr val="000000"/>
                </a:solidFill>
              </a:rPr>
              <a:t>.   </a:t>
            </a:r>
          </a:p>
          <a:p>
            <a:pPr marL="800100" lvl="1" indent="-342900" algn="just">
              <a:buFont typeface="Arial"/>
              <a:buChar char="•"/>
            </a:pPr>
            <a:endParaRPr lang="en-US" sz="1600" dirty="0">
              <a:solidFill>
                <a:srgbClr val="000000"/>
              </a:solidFill>
            </a:endParaRPr>
          </a:p>
          <a:p>
            <a:pPr marL="800100" lvl="1" indent="-342900" algn="just">
              <a:buFont typeface="Arial"/>
              <a:buChar char="•"/>
            </a:pPr>
            <a:r>
              <a:rPr lang="ru-RU" sz="1600" dirty="0">
                <a:solidFill>
                  <a:srgbClr val="000000"/>
                </a:solidFill>
              </a:rPr>
              <a:t>Согласно МБП, большинство бюджетов для граждан разрабатывается в соответствии с первой формой</a:t>
            </a:r>
            <a:r>
              <a:rPr lang="en-US" sz="1600" dirty="0">
                <a:solidFill>
                  <a:srgbClr val="000000"/>
                </a:solidFill>
              </a:rPr>
              <a:t>.</a:t>
            </a:r>
            <a:r>
              <a:rPr lang="ru-RU" sz="1600" dirty="0">
                <a:solidFill>
                  <a:srgbClr val="000000"/>
                </a:solidFill>
              </a:rPr>
              <a:t> При разработке политики или стратегии повышения бюджетной грамотности следует включать третью форму с активным вовлечением граждан в бюджетный процесс на регулярной основе</a:t>
            </a:r>
            <a:r>
              <a:rPr lang="en-US" sz="1600" dirty="0">
                <a:solidFill>
                  <a:srgbClr val="000000"/>
                </a:solidFill>
              </a:rPr>
              <a:t>. </a:t>
            </a:r>
          </a:p>
          <a:p>
            <a:pPr marL="800100" lvl="1" indent="-342900" algn="just">
              <a:buFont typeface="Arial"/>
              <a:buChar char="•"/>
            </a:pPr>
            <a:endParaRPr lang="en-US" sz="1600" b="1" dirty="0">
              <a:solidFill>
                <a:schemeClr val="accent2"/>
              </a:solidFill>
            </a:endParaRPr>
          </a:p>
          <a:p>
            <a:pPr marL="342900" lvl="0" indent="-342900" algn="just">
              <a:buFont typeface="Arial"/>
              <a:buChar char="•"/>
            </a:pPr>
            <a:r>
              <a:rPr lang="ru-RU" sz="1600" b="1" dirty="0">
                <a:solidFill>
                  <a:schemeClr val="accent2"/>
                </a:solidFill>
              </a:rPr>
              <a:t>Согласно недавнему анализу практики стран, проеденному </a:t>
            </a:r>
            <a:r>
              <a:rPr lang="en-US" sz="1600" b="1" dirty="0">
                <a:solidFill>
                  <a:schemeClr val="accent2"/>
                </a:solidFill>
              </a:rPr>
              <a:t>GIFT</a:t>
            </a:r>
            <a:r>
              <a:rPr lang="ru-RU" sz="1600" b="1" dirty="0">
                <a:solidFill>
                  <a:schemeClr val="accent2"/>
                </a:solidFill>
              </a:rPr>
              <a:t>, использование ИКТ, в том числе интернет-страниц и социальных сетей, признано в качестве полезных инструментов для  </a:t>
            </a:r>
            <a:r>
              <a:rPr lang="ru-RU" sz="1600" dirty="0">
                <a:solidFill>
                  <a:srgbClr val="000000"/>
                </a:solidFill>
              </a:rPr>
              <a:t>обмена информацией с гражданами и получения обратной связи</a:t>
            </a:r>
            <a:r>
              <a:rPr lang="en-US" sz="1600" dirty="0">
                <a:solidFill>
                  <a:srgbClr val="000000"/>
                </a:solidFill>
              </a:rPr>
              <a:t>. </a:t>
            </a:r>
          </a:p>
          <a:p>
            <a:pPr marL="742950" lvl="1" indent="-285750" algn="just">
              <a:buFont typeface="Arial"/>
              <a:buChar char="•"/>
            </a:pPr>
            <a:r>
              <a:rPr lang="ru-RU" sz="1600" dirty="0">
                <a:solidFill>
                  <a:srgbClr val="000000"/>
                </a:solidFill>
              </a:rPr>
              <a:t>При этом важно отчитываться о том, как используется обратная связь</a:t>
            </a:r>
            <a:r>
              <a:rPr lang="en-US" sz="1600" dirty="0">
                <a:solidFill>
                  <a:srgbClr val="000000"/>
                </a:solidFill>
              </a:rPr>
              <a:t>.  </a:t>
            </a:r>
          </a:p>
          <a:p>
            <a:pPr marL="800100" lvl="1" indent="-342900" algn="just">
              <a:buFont typeface="Arial"/>
              <a:buChar char="•"/>
            </a:pPr>
            <a:endParaRPr lang="en-US" sz="1600" dirty="0">
              <a:solidFill>
                <a:srgbClr val="000000"/>
              </a:solidFill>
            </a:endParaRPr>
          </a:p>
          <a:p>
            <a:pPr marL="342900" lvl="1" indent="-342900" algn="just">
              <a:buFont typeface="Arial"/>
              <a:buChar char="•"/>
            </a:pPr>
            <a:r>
              <a:rPr lang="ru-RU" sz="1600" b="1" dirty="0">
                <a:solidFill>
                  <a:schemeClr val="accent2"/>
                </a:solidFill>
              </a:rPr>
              <a:t>Другие примеры надлежащей практики включены в наш продукт знаний</a:t>
            </a:r>
            <a:r>
              <a:rPr lang="en-US" sz="1600" b="1" dirty="0">
                <a:solidFill>
                  <a:schemeClr val="accent2"/>
                </a:solidFill>
              </a:rPr>
              <a:t>. </a:t>
            </a:r>
          </a:p>
          <a:p>
            <a:pPr marL="800100" lvl="2" indent="-342900" algn="just">
              <a:buFont typeface="Arial"/>
              <a:buChar char="•"/>
            </a:pPr>
            <a:r>
              <a:rPr lang="en-US" sz="1600" dirty="0">
                <a:solidFill>
                  <a:srgbClr val="000000"/>
                </a:solidFill>
              </a:rPr>
              <a:t>GIFT </a:t>
            </a:r>
            <a:r>
              <a:rPr lang="ru-RU" sz="1600" dirty="0">
                <a:solidFill>
                  <a:srgbClr val="000000"/>
                </a:solidFill>
              </a:rPr>
              <a:t>также готовит сборник практических примеров стран</a:t>
            </a:r>
            <a:r>
              <a:rPr lang="en-US" sz="1600" dirty="0">
                <a:solidFill>
                  <a:srgbClr val="000000"/>
                </a:solidFill>
              </a:rPr>
              <a:t>. </a:t>
            </a:r>
            <a:r>
              <a:rPr lang="ru-RU" sz="1600" dirty="0">
                <a:solidFill>
                  <a:srgbClr val="000000"/>
                </a:solidFill>
              </a:rPr>
              <a:t>Опыт в этой сфере находится на стадии формирования, вносятся изменения в инструменты оценки, в т.ч. индикаторы </a:t>
            </a:r>
            <a:r>
              <a:rPr lang="en-US" sz="1600" dirty="0">
                <a:solidFill>
                  <a:srgbClr val="000000"/>
                </a:solidFill>
              </a:rPr>
              <a:t>PEFA.</a:t>
            </a:r>
            <a:endParaRPr lang="en-US" sz="1600" b="1" dirty="0">
              <a:solidFill>
                <a:schemeClr val="accent2"/>
              </a:solidFill>
            </a:endParaRPr>
          </a:p>
          <a:p>
            <a:pPr marL="800100" lvl="1" indent="-342900" algn="just">
              <a:buFont typeface="Arial"/>
              <a:buChar char="•"/>
            </a:pPr>
            <a:endParaRPr lang="en-US" sz="1600" dirty="0">
              <a:solidFill>
                <a:srgbClr val="000000"/>
              </a:solidFill>
            </a:endParaRPr>
          </a:p>
          <a:p>
            <a:pPr marL="800100" lvl="1" indent="-342900" algn="just">
              <a:buFont typeface="Arial"/>
              <a:buChar char="•"/>
            </a:pPr>
            <a:endParaRPr lang="en-US" sz="1000" dirty="0">
              <a:solidFill>
                <a:srgbClr val="000000"/>
              </a:solidFill>
            </a:endParaRPr>
          </a:p>
        </p:txBody>
      </p:sp>
      <p:pic>
        <p:nvPicPr>
          <p:cNvPr id="37890"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Tree>
    <p:extLst>
      <p:ext uri="{BB962C8B-B14F-4D97-AF65-F5344CB8AC3E}">
        <p14:creationId xmlns:p14="http://schemas.microsoft.com/office/powerpoint/2010/main" val="10246823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0"/>
            <a:ext cx="8915400" cy="6858000"/>
          </a:xfrm>
        </p:spPr>
        <p:txBody>
          <a:bodyPr rtlCol="0">
            <a:noAutofit/>
          </a:bodyPr>
          <a:lstStyle/>
          <a:p>
            <a:pPr lvl="0" algn="just"/>
            <a:endParaRPr lang="en-US" sz="900" b="1" dirty="0">
              <a:solidFill>
                <a:srgbClr val="000000"/>
              </a:solidFill>
            </a:endParaRPr>
          </a:p>
          <a:p>
            <a:pPr lvl="0" algn="just"/>
            <a:r>
              <a:rPr lang="en-US" sz="1800" b="1" dirty="0">
                <a:solidFill>
                  <a:srgbClr val="000000"/>
                </a:solidFill>
              </a:rPr>
              <a:t>8. </a:t>
            </a:r>
            <a:r>
              <a:rPr lang="ru-RU" sz="1800" b="1" dirty="0">
                <a:solidFill>
                  <a:schemeClr val="tx1"/>
                </a:solidFill>
              </a:rPr>
              <a:t>Отсутствие бюджетных навыков и понимания у граждан и некоторых государственных служащих</a:t>
            </a:r>
            <a:endParaRPr lang="en-US" sz="1800" b="1" dirty="0">
              <a:solidFill>
                <a:srgbClr val="000000"/>
              </a:solidFill>
            </a:endParaRPr>
          </a:p>
          <a:p>
            <a:pPr lvl="0" algn="just"/>
            <a:endParaRPr lang="en-US" sz="800" b="1" dirty="0">
              <a:solidFill>
                <a:srgbClr val="000000"/>
              </a:solidFill>
            </a:endParaRPr>
          </a:p>
          <a:p>
            <a:pPr marL="342900" lvl="0" indent="-342900" algn="just">
              <a:buFont typeface="Arial"/>
              <a:buChar char="•"/>
            </a:pPr>
            <a:r>
              <a:rPr lang="ru-RU" sz="1400" b="1" dirty="0">
                <a:solidFill>
                  <a:schemeClr val="accent2"/>
                </a:solidFill>
              </a:rPr>
              <a:t>РГ признала, что одна из наибольших трудностей связана с недопониманием экономических и технических понятий и терминов</a:t>
            </a:r>
            <a:r>
              <a:rPr lang="en-US" sz="1400" b="1" dirty="0">
                <a:solidFill>
                  <a:schemeClr val="accent2"/>
                </a:solidFill>
              </a:rPr>
              <a:t>.  </a:t>
            </a:r>
          </a:p>
          <a:p>
            <a:pPr marL="342900" lvl="0" indent="-342900" algn="just">
              <a:buFont typeface="Arial"/>
              <a:buChar char="•"/>
            </a:pPr>
            <a:endParaRPr lang="en-US" sz="1400" b="1" dirty="0">
              <a:solidFill>
                <a:schemeClr val="accent2"/>
              </a:solidFill>
            </a:endParaRPr>
          </a:p>
          <a:p>
            <a:pPr marL="342900" lvl="0" indent="-342900" algn="just">
              <a:buFont typeface="Arial"/>
              <a:buChar char="•"/>
            </a:pPr>
            <a:r>
              <a:rPr lang="ru-RU" sz="1400" b="1" dirty="0">
                <a:solidFill>
                  <a:schemeClr val="accent2"/>
                </a:solidFill>
              </a:rPr>
              <a:t>РГ выделила следующие примеры для повышения уровня знаний граждан</a:t>
            </a:r>
            <a:r>
              <a:rPr lang="en-US" sz="1400" b="1" dirty="0">
                <a:solidFill>
                  <a:schemeClr val="accent2"/>
                </a:solidFill>
              </a:rPr>
              <a:t>: </a:t>
            </a:r>
          </a:p>
          <a:p>
            <a:pPr marL="800100" lvl="1" indent="-342900" algn="just">
              <a:buFont typeface="Arial"/>
              <a:buChar char="•"/>
            </a:pPr>
            <a:r>
              <a:rPr lang="ru-RU" sz="1400" b="1" dirty="0">
                <a:solidFill>
                  <a:srgbClr val="17375E"/>
                </a:solidFill>
              </a:rPr>
              <a:t>Подготовка «бюджета для граждан» – </a:t>
            </a:r>
            <a:r>
              <a:rPr lang="ru-RU" sz="1400" dirty="0">
                <a:solidFill>
                  <a:srgbClr val="000000"/>
                </a:solidFill>
              </a:rPr>
              <a:t>это ключевой компонент повышения бюджетной грамотности</a:t>
            </a:r>
            <a:r>
              <a:rPr lang="en-US" sz="1400" dirty="0">
                <a:solidFill>
                  <a:srgbClr val="000000"/>
                </a:solidFill>
              </a:rPr>
              <a:t>. </a:t>
            </a:r>
            <a:r>
              <a:rPr lang="ru-RU" sz="1400" dirty="0">
                <a:solidFill>
                  <a:srgbClr val="000000"/>
                </a:solidFill>
              </a:rPr>
              <a:t>Эта работа может включать разработку глоссария бюджетных терминов, который также можно предоставить другим заинтересованным в бюджетном процессе лицам, таким как парламентарии</a:t>
            </a:r>
            <a:r>
              <a:rPr lang="en-US" sz="1400" dirty="0">
                <a:solidFill>
                  <a:srgbClr val="000000"/>
                </a:solidFill>
              </a:rPr>
              <a:t>.</a:t>
            </a:r>
          </a:p>
          <a:p>
            <a:pPr marL="800100" lvl="1" indent="-342900" algn="just">
              <a:buFont typeface="Arial"/>
              <a:buChar char="•"/>
            </a:pPr>
            <a:r>
              <a:rPr lang="ru-RU" sz="1400" b="1" dirty="0">
                <a:solidFill>
                  <a:srgbClr val="17375E"/>
                </a:solidFill>
              </a:rPr>
              <a:t>Проведение совместных инициатив с донорами и другими международными организациями</a:t>
            </a:r>
            <a:r>
              <a:rPr lang="en-US" sz="1400" dirty="0">
                <a:solidFill>
                  <a:srgbClr val="000000"/>
                </a:solidFill>
              </a:rPr>
              <a:t>.  </a:t>
            </a:r>
            <a:r>
              <a:rPr lang="ru-RU" sz="1400" dirty="0">
                <a:solidFill>
                  <a:srgbClr val="000000"/>
                </a:solidFill>
              </a:rPr>
              <a:t>Примером может служить проект повышения бюджетной грамотности, реализуемый Российской Федерацией совместно со Всемирным банком</a:t>
            </a:r>
            <a:r>
              <a:rPr lang="en-US" sz="1400" dirty="0">
                <a:solidFill>
                  <a:srgbClr val="000000"/>
                </a:solidFill>
              </a:rPr>
              <a:t>.</a:t>
            </a:r>
          </a:p>
          <a:p>
            <a:pPr marL="800100" lvl="1" indent="-342900" algn="just">
              <a:buFont typeface="Arial"/>
              <a:buChar char="•"/>
            </a:pPr>
            <a:r>
              <a:rPr lang="ru-RU" sz="1400" b="1" dirty="0">
                <a:solidFill>
                  <a:srgbClr val="17375E"/>
                </a:solidFill>
              </a:rPr>
              <a:t>Обучение бюджетной терминологии, понятиям и процедурам</a:t>
            </a:r>
            <a:r>
              <a:rPr lang="en-US" sz="1400" dirty="0">
                <a:solidFill>
                  <a:srgbClr val="000000"/>
                </a:solidFill>
              </a:rPr>
              <a:t>.</a:t>
            </a:r>
          </a:p>
          <a:p>
            <a:pPr marL="1257300" lvl="2" indent="-342900" algn="just">
              <a:buFont typeface="Arial"/>
              <a:buChar char="•"/>
            </a:pPr>
            <a:r>
              <a:rPr lang="ru-RU" sz="1400" dirty="0">
                <a:solidFill>
                  <a:srgbClr val="000000"/>
                </a:solidFill>
              </a:rPr>
              <a:t>Согласно рекомендации ОЭСР, министерствам финансов следует активно распространять знания о бюджетном процессе среди граждан и неправительственных организаций</a:t>
            </a:r>
            <a:r>
              <a:rPr lang="en-US" sz="1400" dirty="0">
                <a:solidFill>
                  <a:srgbClr val="000000"/>
                </a:solidFill>
              </a:rPr>
              <a:t>.</a:t>
            </a:r>
          </a:p>
          <a:p>
            <a:pPr marL="1257300" lvl="2" indent="-342900" algn="just">
              <a:buFont typeface="Arial"/>
              <a:buChar char="•"/>
            </a:pPr>
            <a:endParaRPr lang="en-US" sz="1400" dirty="0">
              <a:solidFill>
                <a:srgbClr val="000000"/>
              </a:solidFill>
            </a:endParaRPr>
          </a:p>
          <a:p>
            <a:pPr marL="342900" indent="-342900" algn="just">
              <a:buFont typeface="Arial"/>
              <a:buChar char="•"/>
            </a:pPr>
            <a:r>
              <a:rPr lang="ru-RU" sz="1400" b="1" dirty="0">
                <a:solidFill>
                  <a:schemeClr val="accent2"/>
                </a:solidFill>
              </a:rPr>
              <a:t>Что касается обучения государственных служащих, то РГ согласилась, что этому может способствовать разработка ознакомительных материалов и бюджетного руководства. </a:t>
            </a:r>
            <a:r>
              <a:rPr lang="ru-RU" sz="1400" dirty="0">
                <a:solidFill>
                  <a:srgbClr val="000000"/>
                </a:solidFill>
              </a:rPr>
              <a:t>Примером может служить ЮАР.</a:t>
            </a:r>
            <a:endParaRPr lang="en-US" sz="1400" dirty="0">
              <a:solidFill>
                <a:srgbClr val="000000"/>
              </a:solidFill>
            </a:endParaRPr>
          </a:p>
          <a:p>
            <a:pPr marL="800100" lvl="1" indent="-342900" algn="just">
              <a:buFont typeface="Arial"/>
              <a:buChar char="•"/>
            </a:pPr>
            <a:r>
              <a:rPr lang="ru-RU" sz="1400" dirty="0">
                <a:solidFill>
                  <a:srgbClr val="000000"/>
                </a:solidFill>
              </a:rPr>
              <a:t>Что касается особых навыков, необходимых для разработки «бюджета для граждан» (таких как организация информационно – разъяснительной работы, проведение собраний граждан</a:t>
            </a:r>
            <a:r>
              <a:rPr lang="en-US" sz="1400" dirty="0">
                <a:solidFill>
                  <a:srgbClr val="000000"/>
                </a:solidFill>
              </a:rPr>
              <a:t>), </a:t>
            </a:r>
            <a:r>
              <a:rPr lang="ru-RU" sz="1400" dirty="0">
                <a:solidFill>
                  <a:srgbClr val="000000"/>
                </a:solidFill>
              </a:rPr>
              <a:t>то МБП рекомендует в краткосрочной перспективе финансировать их за счет внешних ресурсов при отсутствии государственных средств.</a:t>
            </a:r>
            <a:endParaRPr lang="en-US" sz="1400" b="1" dirty="0">
              <a:solidFill>
                <a:schemeClr val="accent2"/>
              </a:solidFill>
            </a:endParaRPr>
          </a:p>
        </p:txBody>
      </p:sp>
      <p:pic>
        <p:nvPicPr>
          <p:cNvPr id="37890"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Tree>
    <p:extLst>
      <p:ext uri="{BB962C8B-B14F-4D97-AF65-F5344CB8AC3E}">
        <p14:creationId xmlns:p14="http://schemas.microsoft.com/office/powerpoint/2010/main" val="2437774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0"/>
            <a:ext cx="9067800" cy="6858000"/>
          </a:xfrm>
        </p:spPr>
        <p:txBody>
          <a:bodyPr rtlCol="0">
            <a:noAutofit/>
          </a:bodyPr>
          <a:lstStyle/>
          <a:p>
            <a:pPr lvl="0" algn="just"/>
            <a:endParaRPr lang="en-US" sz="1000" b="1" dirty="0">
              <a:solidFill>
                <a:srgbClr val="000000"/>
              </a:solidFill>
            </a:endParaRPr>
          </a:p>
          <a:p>
            <a:pPr algn="just"/>
            <a:r>
              <a:rPr lang="en-US" sz="2000" b="1" dirty="0">
                <a:solidFill>
                  <a:srgbClr val="000000"/>
                </a:solidFill>
              </a:rPr>
              <a:t>9. </a:t>
            </a:r>
            <a:r>
              <a:rPr lang="ru-RU" sz="2000" b="1" dirty="0">
                <a:solidFill>
                  <a:schemeClr val="tx1"/>
                </a:solidFill>
              </a:rPr>
              <a:t>Низкий уровень интереса граждан к вопросам бюджета</a:t>
            </a:r>
          </a:p>
          <a:p>
            <a:pPr algn="just"/>
            <a:endParaRPr lang="en-US" sz="800" b="1" dirty="0">
              <a:solidFill>
                <a:schemeClr val="accent2"/>
              </a:solidFill>
            </a:endParaRPr>
          </a:p>
          <a:p>
            <a:pPr lvl="0" algn="just"/>
            <a:r>
              <a:rPr lang="ru-RU" sz="1600" b="1" dirty="0">
                <a:solidFill>
                  <a:schemeClr val="accent2"/>
                </a:solidFill>
              </a:rPr>
              <a:t>РГ согласилась, что в тех случаях, когда общественность не видит подотчетности со стороны правительства, граждане могут занимать негативную позицию по отношению к правительству, проявляя недоверие и апатию</a:t>
            </a:r>
            <a:r>
              <a:rPr lang="en-US" sz="1600" b="1" dirty="0">
                <a:solidFill>
                  <a:schemeClr val="accent2"/>
                </a:solidFill>
              </a:rPr>
              <a:t>.  </a:t>
            </a:r>
            <a:r>
              <a:rPr lang="ru-RU" sz="1600" dirty="0">
                <a:solidFill>
                  <a:srgbClr val="000000"/>
                </a:solidFill>
              </a:rPr>
              <a:t>К возможным стратегиям относятся</a:t>
            </a:r>
            <a:r>
              <a:rPr lang="en-US" sz="1600" dirty="0">
                <a:solidFill>
                  <a:srgbClr val="000000"/>
                </a:solidFill>
              </a:rPr>
              <a:t>:</a:t>
            </a:r>
          </a:p>
          <a:p>
            <a:pPr lvl="0" algn="just"/>
            <a:endParaRPr lang="en-US" sz="1600" b="1" dirty="0">
              <a:solidFill>
                <a:schemeClr val="accent2"/>
              </a:solidFill>
            </a:endParaRPr>
          </a:p>
          <a:p>
            <a:pPr marL="342900" lvl="0" indent="-342900" algn="just">
              <a:buFont typeface="Arial"/>
              <a:buChar char="•"/>
            </a:pPr>
            <a:r>
              <a:rPr lang="ru-RU" sz="1600" b="1" dirty="0">
                <a:solidFill>
                  <a:schemeClr val="tx2">
                    <a:lumMod val="75000"/>
                  </a:schemeClr>
                </a:solidFill>
              </a:rPr>
              <a:t>Проведение кампаний в СМИ, </a:t>
            </a:r>
            <a:r>
              <a:rPr lang="ru-RU" sz="1600" dirty="0">
                <a:solidFill>
                  <a:schemeClr val="tx2">
                    <a:lumMod val="75000"/>
                  </a:schemeClr>
                </a:solidFill>
              </a:rPr>
              <a:t>призывающих граждан задавать вопросы о том, на что тратятся их налоги, чтобы стимулировать интерес</a:t>
            </a:r>
            <a:r>
              <a:rPr lang="en-US" sz="1600" dirty="0">
                <a:solidFill>
                  <a:srgbClr val="000000"/>
                </a:solidFill>
              </a:rPr>
              <a:t>.</a:t>
            </a:r>
          </a:p>
          <a:p>
            <a:pPr marL="342900" lvl="0" indent="-342900" algn="just">
              <a:buFont typeface="Arial"/>
              <a:buChar char="•"/>
            </a:pPr>
            <a:r>
              <a:rPr lang="ru-RU" sz="1600" b="1" dirty="0">
                <a:solidFill>
                  <a:srgbClr val="17375E"/>
                </a:solidFill>
              </a:rPr>
              <a:t>Изменения информационного портала, чтобы предоставить гражданам инновационные возможности для вовлечения. </a:t>
            </a:r>
            <a:r>
              <a:rPr lang="ru-RU" sz="1600" dirty="0">
                <a:solidFill>
                  <a:srgbClr val="17375E"/>
                </a:solidFill>
              </a:rPr>
              <a:t>Например, игры он-лайн в Хорватии или США или он-лайн брошюры и буклеты</a:t>
            </a:r>
            <a:r>
              <a:rPr lang="en-US" sz="1600" dirty="0">
                <a:solidFill>
                  <a:srgbClr val="000000"/>
                </a:solidFill>
              </a:rPr>
              <a:t>.</a:t>
            </a:r>
          </a:p>
          <a:p>
            <a:pPr marL="342900" lvl="0" indent="-342900" algn="just">
              <a:buFont typeface="Arial"/>
              <a:buChar char="•"/>
            </a:pPr>
            <a:r>
              <a:rPr lang="ru-RU" sz="1600" b="1" dirty="0">
                <a:solidFill>
                  <a:srgbClr val="17375E"/>
                </a:solidFill>
              </a:rPr>
              <a:t>Привлечение общественных организаций, СМИ и школ для проведения информационно-разъяснительных кампаний о важности бюджета </a:t>
            </a:r>
            <a:r>
              <a:rPr lang="ru-RU" sz="1600" dirty="0">
                <a:solidFill>
                  <a:srgbClr val="17375E"/>
                </a:solidFill>
              </a:rPr>
              <a:t>(Канада, Соединенное Королевство)</a:t>
            </a:r>
            <a:r>
              <a:rPr lang="en-US" sz="1600" dirty="0">
                <a:solidFill>
                  <a:srgbClr val="000000"/>
                </a:solidFill>
              </a:rPr>
              <a:t>. </a:t>
            </a:r>
            <a:endParaRPr lang="en-US" sz="1600" dirty="0">
              <a:solidFill>
                <a:schemeClr val="accent2"/>
              </a:solidFill>
            </a:endParaRPr>
          </a:p>
          <a:p>
            <a:pPr marL="342900" lvl="0" indent="-342900" algn="just">
              <a:buFont typeface="Arial"/>
              <a:buChar char="•"/>
            </a:pPr>
            <a:endParaRPr lang="en-US" sz="1600" b="1" dirty="0">
              <a:solidFill>
                <a:schemeClr val="accent2"/>
              </a:solidFill>
            </a:endParaRPr>
          </a:p>
          <a:p>
            <a:pPr algn="just"/>
            <a:r>
              <a:rPr lang="en-US" sz="1600" b="1" dirty="0">
                <a:solidFill>
                  <a:srgbClr val="000000"/>
                </a:solidFill>
              </a:rPr>
              <a:t>10. </a:t>
            </a:r>
            <a:r>
              <a:rPr lang="ru-RU" sz="1600" b="1" dirty="0">
                <a:solidFill>
                  <a:schemeClr val="tx1"/>
                </a:solidFill>
              </a:rPr>
              <a:t>Отсутствие доступа к надежным средствам массовой информации и/или коммуникационным технологиям </a:t>
            </a:r>
            <a:endParaRPr lang="en-US" sz="1600" b="1" dirty="0">
              <a:solidFill>
                <a:srgbClr val="000000"/>
              </a:solidFill>
            </a:endParaRPr>
          </a:p>
          <a:p>
            <a:pPr algn="just"/>
            <a:endParaRPr lang="en-US" sz="1600" dirty="0">
              <a:solidFill>
                <a:srgbClr val="000000"/>
              </a:solidFill>
            </a:endParaRPr>
          </a:p>
          <a:p>
            <a:pPr algn="just"/>
            <a:r>
              <a:rPr lang="ru-RU" sz="1600" b="1" dirty="0">
                <a:solidFill>
                  <a:schemeClr val="accent2"/>
                </a:solidFill>
              </a:rPr>
              <a:t>РГ отметила, что некоторые  страны сталкиваются с этой трудностью на уровне местных органов власти</a:t>
            </a:r>
            <a:r>
              <a:rPr lang="en-US" sz="1600" b="1" dirty="0">
                <a:solidFill>
                  <a:schemeClr val="accent2"/>
                </a:solidFill>
              </a:rPr>
              <a:t>, </a:t>
            </a:r>
            <a:r>
              <a:rPr lang="ru-RU" sz="1600" b="1" dirty="0">
                <a:solidFill>
                  <a:schemeClr val="accent2"/>
                </a:solidFill>
              </a:rPr>
              <a:t>поэтому требуются разные подходы к распространению «бюджета для граждан»</a:t>
            </a:r>
            <a:r>
              <a:rPr lang="en-US" sz="1600" b="1" dirty="0">
                <a:solidFill>
                  <a:schemeClr val="accent2"/>
                </a:solidFill>
              </a:rPr>
              <a:t>. </a:t>
            </a:r>
          </a:p>
          <a:p>
            <a:pPr marL="342900" indent="-342900" algn="just">
              <a:buFont typeface="Arial"/>
              <a:buChar char="•"/>
            </a:pPr>
            <a:r>
              <a:rPr lang="ru-RU" sz="1600" dirty="0">
                <a:solidFill>
                  <a:srgbClr val="000000"/>
                </a:solidFill>
              </a:rPr>
              <a:t>Например, проведение общих собраний граждан</a:t>
            </a:r>
            <a:r>
              <a:rPr lang="en-US" sz="1600" dirty="0">
                <a:solidFill>
                  <a:srgbClr val="000000"/>
                </a:solidFill>
              </a:rPr>
              <a:t>. </a:t>
            </a:r>
            <a:r>
              <a:rPr lang="ru-RU" sz="1600" dirty="0">
                <a:solidFill>
                  <a:srgbClr val="000000"/>
                </a:solidFill>
              </a:rPr>
              <a:t>МБП рекомендует создавать радиопрограммы и распространять «бюджет для граждан» в печатном виде в общественных местах, в библиотеках, вузах, в приемных местных органов власти. Кроме того, следует привлекать отраслевые министерства для распространения этих документов в школах, поликлиниках и в государственных учреждениях</a:t>
            </a:r>
            <a:r>
              <a:rPr lang="en-US" sz="1600" dirty="0">
                <a:solidFill>
                  <a:srgbClr val="000000"/>
                </a:solidFill>
              </a:rPr>
              <a:t>. </a:t>
            </a:r>
            <a:endParaRPr lang="en-US" sz="1600" b="1" dirty="0">
              <a:solidFill>
                <a:schemeClr val="accent2"/>
              </a:solidFill>
            </a:endParaRPr>
          </a:p>
          <a:p>
            <a:pPr marL="800100" lvl="1" indent="-342900" algn="just">
              <a:buFont typeface="Arial"/>
              <a:buChar char="•"/>
            </a:pPr>
            <a:endParaRPr lang="en-US" sz="2000" b="1" dirty="0">
              <a:solidFill>
                <a:srgbClr val="953735"/>
              </a:solidFill>
            </a:endParaRPr>
          </a:p>
          <a:p>
            <a:pPr marL="800100" lvl="1" indent="-342900" algn="just">
              <a:buFont typeface="Arial"/>
              <a:buChar char="•"/>
            </a:pPr>
            <a:endParaRPr lang="en-US" sz="2000" b="1" dirty="0">
              <a:solidFill>
                <a:schemeClr val="accent2"/>
              </a:solidFill>
            </a:endParaRPr>
          </a:p>
        </p:txBody>
      </p:sp>
      <p:pic>
        <p:nvPicPr>
          <p:cNvPr id="37890"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Tree>
    <p:extLst>
      <p:ext uri="{BB962C8B-B14F-4D97-AF65-F5344CB8AC3E}">
        <p14:creationId xmlns:p14="http://schemas.microsoft.com/office/powerpoint/2010/main" val="400337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5" name="Title 1"/>
          <p:cNvSpPr>
            <a:spLocks noGrp="1"/>
          </p:cNvSpPr>
          <p:nvPr>
            <p:ph type="ctrTitle"/>
          </p:nvPr>
        </p:nvSpPr>
        <p:spPr>
          <a:xfrm>
            <a:off x="990600" y="152400"/>
            <a:ext cx="8686800" cy="876300"/>
          </a:xfrm>
        </p:spPr>
        <p:txBody>
          <a:bodyPr/>
          <a:lstStyle/>
          <a:p>
            <a:r>
              <a:rPr lang="ru-RU" sz="3600" dirty="0">
                <a:solidFill>
                  <a:srgbClr val="002060"/>
                </a:solidFill>
              </a:rPr>
              <a:t>План мероприятий РГ</a:t>
            </a:r>
            <a:endParaRPr lang="en-US" sz="3600" dirty="0">
              <a:solidFill>
                <a:srgbClr val="002060"/>
              </a:solidFill>
            </a:endParaRPr>
          </a:p>
        </p:txBody>
      </p:sp>
      <p:graphicFrame>
        <p:nvGraphicFramePr>
          <p:cNvPr id="6" name="Таблица 5"/>
          <p:cNvGraphicFramePr>
            <a:graphicFrameLocks noGrp="1"/>
          </p:cNvGraphicFramePr>
          <p:nvPr>
            <p:extLst>
              <p:ext uri="{D42A27DB-BD31-4B8C-83A1-F6EECF244321}">
                <p14:modId xmlns:p14="http://schemas.microsoft.com/office/powerpoint/2010/main" val="437090511"/>
              </p:ext>
            </p:extLst>
          </p:nvPr>
        </p:nvGraphicFramePr>
        <p:xfrm>
          <a:off x="914400" y="1143000"/>
          <a:ext cx="8830491" cy="4155406"/>
        </p:xfrm>
        <a:graphic>
          <a:graphicData uri="http://schemas.openxmlformats.org/drawingml/2006/table">
            <a:tbl>
              <a:tblPr firstRow="1" bandRow="1">
                <a:tableStyleId>{5C22544A-7EE6-4342-B048-85BDC9FD1C3A}</a:tableStyleId>
              </a:tblPr>
              <a:tblGrid>
                <a:gridCol w="381963">
                  <a:extLst>
                    <a:ext uri="{9D8B030D-6E8A-4147-A177-3AD203B41FA5}">
                      <a16:colId xmlns:a16="http://schemas.microsoft.com/office/drawing/2014/main" val="20000"/>
                    </a:ext>
                  </a:extLst>
                </a:gridCol>
                <a:gridCol w="5505031">
                  <a:extLst>
                    <a:ext uri="{9D8B030D-6E8A-4147-A177-3AD203B41FA5}">
                      <a16:colId xmlns:a16="http://schemas.microsoft.com/office/drawing/2014/main" val="20001"/>
                    </a:ext>
                  </a:extLst>
                </a:gridCol>
                <a:gridCol w="2943497">
                  <a:extLst>
                    <a:ext uri="{9D8B030D-6E8A-4147-A177-3AD203B41FA5}">
                      <a16:colId xmlns:a16="http://schemas.microsoft.com/office/drawing/2014/main" val="20002"/>
                    </a:ext>
                  </a:extLst>
                </a:gridCol>
              </a:tblGrid>
              <a:tr h="422690">
                <a:tc>
                  <a:txBody>
                    <a:bodyPr/>
                    <a:lstStyle/>
                    <a:p>
                      <a:endParaRPr lang="ru-RU" sz="1600" dirty="0"/>
                    </a:p>
                  </a:txBody>
                  <a:tcPr>
                    <a:solidFill>
                      <a:schemeClr val="accent1">
                        <a:lumMod val="20000"/>
                        <a:lumOff val="80000"/>
                      </a:schemeClr>
                    </a:solidFill>
                  </a:tcPr>
                </a:tc>
                <a:tc>
                  <a:txBody>
                    <a:bodyPr/>
                    <a:lstStyle/>
                    <a:p>
                      <a:pPr algn="ctr"/>
                      <a:r>
                        <a:rPr lang="ru-RU" sz="1400" dirty="0">
                          <a:solidFill>
                            <a:schemeClr val="tx1"/>
                          </a:solidFill>
                        </a:rPr>
                        <a:t>План</a:t>
                      </a:r>
                      <a:r>
                        <a:rPr lang="ru-RU" sz="1400" baseline="0" dirty="0">
                          <a:solidFill>
                            <a:schemeClr val="tx1"/>
                          </a:solidFill>
                        </a:rPr>
                        <a:t> действий на </a:t>
                      </a:r>
                      <a:r>
                        <a:rPr lang="en-US" sz="1400" dirty="0">
                          <a:solidFill>
                            <a:schemeClr val="tx1"/>
                          </a:solidFill>
                        </a:rPr>
                        <a:t>2017-</a:t>
                      </a:r>
                      <a:r>
                        <a:rPr lang="ru-RU" sz="1400" dirty="0">
                          <a:solidFill>
                            <a:schemeClr val="tx1"/>
                          </a:solidFill>
                        </a:rPr>
                        <a:t>20</a:t>
                      </a:r>
                      <a:r>
                        <a:rPr lang="en-US" sz="1400" dirty="0">
                          <a:solidFill>
                            <a:schemeClr val="tx1"/>
                          </a:solidFill>
                        </a:rPr>
                        <a:t>18</a:t>
                      </a:r>
                      <a:r>
                        <a:rPr lang="ru-RU" sz="1400" dirty="0">
                          <a:solidFill>
                            <a:schemeClr val="tx1"/>
                          </a:solidFill>
                        </a:rPr>
                        <a:t> гг.</a:t>
                      </a:r>
                    </a:p>
                  </a:txBody>
                  <a:tcPr>
                    <a:solidFill>
                      <a:schemeClr val="accent1">
                        <a:lumMod val="20000"/>
                        <a:lumOff val="80000"/>
                      </a:schemeClr>
                    </a:solidFill>
                  </a:tcPr>
                </a:tc>
                <a:tc>
                  <a:txBody>
                    <a:bodyPr/>
                    <a:lstStyle/>
                    <a:p>
                      <a:pPr marL="0" algn="ctr" defTabSz="914400" rtl="0" eaLnBrk="1" latinLnBrk="0" hangingPunct="1"/>
                      <a:r>
                        <a:rPr lang="ru-RU" sz="1400" b="1" kern="1200" dirty="0">
                          <a:solidFill>
                            <a:schemeClr val="tx1"/>
                          </a:solidFill>
                          <a:latin typeface="+mn-lt"/>
                          <a:ea typeface="+mn-ea"/>
                          <a:cs typeface="+mn-cs"/>
                        </a:rPr>
                        <a:t>Сроки</a:t>
                      </a:r>
                    </a:p>
                  </a:txBody>
                  <a:tcPr>
                    <a:solidFill>
                      <a:schemeClr val="accent1">
                        <a:lumMod val="20000"/>
                        <a:lumOff val="80000"/>
                      </a:schemeClr>
                    </a:solidFill>
                  </a:tcPr>
                </a:tc>
                <a:extLst>
                  <a:ext uri="{0D108BD9-81ED-4DB2-BD59-A6C34878D82A}">
                    <a16:rowId xmlns:a16="http://schemas.microsoft.com/office/drawing/2014/main" val="10000"/>
                  </a:ext>
                </a:extLst>
              </a:tr>
              <a:tr h="415510">
                <a:tc gridSpan="3">
                  <a:txBody>
                    <a:bodyPr/>
                    <a:lstStyle/>
                    <a:p>
                      <a:pPr algn="ctr"/>
                      <a:r>
                        <a:rPr lang="ru-RU" sz="1400" kern="1200" dirty="0">
                          <a:solidFill>
                            <a:schemeClr val="tx1"/>
                          </a:solidFill>
                          <a:latin typeface="Lucida Grande CY"/>
                          <a:ea typeface="+mn-ea"/>
                          <a:cs typeface="Lucida Grande CY"/>
                        </a:rPr>
                        <a:t>Текущий финансовой год</a:t>
                      </a:r>
                    </a:p>
                  </a:txBody>
                  <a:tcPr>
                    <a:noFill/>
                  </a:tcPr>
                </a:tc>
                <a:tc hMerge="1">
                  <a:txBody>
                    <a:bodyPr/>
                    <a:lstStyle/>
                    <a:p>
                      <a:pPr algn="just">
                        <a:lnSpc>
                          <a:spcPct val="115000"/>
                        </a:lnSpc>
                        <a:spcAft>
                          <a:spcPts val="0"/>
                        </a:spcAft>
                      </a:pPr>
                      <a:endParaRPr lang="ru-RU" sz="1600" kern="1200" dirty="0">
                        <a:solidFill>
                          <a:schemeClr val="tx1"/>
                        </a:solidFill>
                        <a:latin typeface="Lucida Grande CY"/>
                        <a:ea typeface="+mn-ea"/>
                        <a:cs typeface="Lucida Grande CY"/>
                      </a:endParaRPr>
                    </a:p>
                  </a:txBody>
                  <a:tcPr marL="68580" marR="68580" marT="0" marB="0">
                    <a:solidFill>
                      <a:schemeClr val="accent1">
                        <a:lumMod val="20000"/>
                        <a:lumOff val="80000"/>
                      </a:schemeClr>
                    </a:solidFill>
                  </a:tcPr>
                </a:tc>
                <a:tc hMerge="1">
                  <a:txBody>
                    <a:bodyPr/>
                    <a:lstStyle/>
                    <a:p>
                      <a:pPr algn="ctr">
                        <a:lnSpc>
                          <a:spcPct val="115000"/>
                        </a:lnSpc>
                        <a:spcAft>
                          <a:spcPts val="0"/>
                        </a:spcAft>
                      </a:pPr>
                      <a:endParaRPr lang="ru-RU" sz="1600" kern="1200" dirty="0">
                        <a:solidFill>
                          <a:schemeClr val="tx1"/>
                        </a:solidFill>
                        <a:latin typeface="Lucida Grande CY"/>
                        <a:ea typeface="+mn-ea"/>
                        <a:cs typeface="Lucida Grande CY"/>
                      </a:endParaRPr>
                    </a:p>
                  </a:txBody>
                  <a:tcPr marL="68580" marR="68580" marT="0" marB="0">
                    <a:solidFill>
                      <a:schemeClr val="accent1">
                        <a:lumMod val="20000"/>
                        <a:lumOff val="80000"/>
                      </a:schemeClr>
                    </a:solidFill>
                  </a:tcPr>
                </a:tc>
                <a:extLst>
                  <a:ext uri="{0D108BD9-81ED-4DB2-BD59-A6C34878D82A}">
                    <a16:rowId xmlns:a16="http://schemas.microsoft.com/office/drawing/2014/main" val="10001"/>
                  </a:ext>
                </a:extLst>
              </a:tr>
              <a:tr h="415510">
                <a:tc>
                  <a:txBody>
                    <a:bodyPr/>
                    <a:lstStyle/>
                    <a:p>
                      <a:r>
                        <a:rPr lang="ru-RU" sz="1600" kern="1200" dirty="0">
                          <a:solidFill>
                            <a:schemeClr val="tx1"/>
                          </a:solidFill>
                          <a:latin typeface="Lucida Grande CY"/>
                          <a:ea typeface="+mn-ea"/>
                          <a:cs typeface="Lucida Grande CY"/>
                        </a:rPr>
                        <a:t>1.</a:t>
                      </a:r>
                    </a:p>
                  </a:txBody>
                  <a:tcPr>
                    <a:solidFill>
                      <a:schemeClr val="accent1">
                        <a:lumMod val="20000"/>
                        <a:lumOff val="80000"/>
                      </a:schemeClr>
                    </a:solidFill>
                  </a:tcPr>
                </a:tc>
                <a:tc>
                  <a:txBody>
                    <a:bodyPr/>
                    <a:lstStyle/>
                    <a:p>
                      <a:pPr algn="just">
                        <a:lnSpc>
                          <a:spcPct val="115000"/>
                        </a:lnSpc>
                        <a:spcAft>
                          <a:spcPts val="0"/>
                        </a:spcAft>
                      </a:pPr>
                      <a:r>
                        <a:rPr lang="ru-RU" sz="1400" kern="1200" dirty="0">
                          <a:solidFill>
                            <a:schemeClr val="tx1"/>
                          </a:solidFill>
                          <a:latin typeface="Lucida Grande CY"/>
                          <a:ea typeface="+mn-ea"/>
                          <a:cs typeface="Lucida Grande CY"/>
                        </a:rPr>
                        <a:t>Конференция</a:t>
                      </a:r>
                      <a:r>
                        <a:rPr lang="ru-RU" sz="1400" kern="1200" baseline="0" dirty="0">
                          <a:solidFill>
                            <a:schemeClr val="tx1"/>
                          </a:solidFill>
                          <a:latin typeface="Lucida Grande CY"/>
                          <a:ea typeface="+mn-ea"/>
                          <a:cs typeface="Lucida Grande CY"/>
                        </a:rPr>
                        <a:t> по бюджетной грамотности </a:t>
                      </a:r>
                      <a:r>
                        <a:rPr lang="en-US" sz="1400" kern="1200" baseline="0" dirty="0">
                          <a:solidFill>
                            <a:schemeClr val="tx1"/>
                          </a:solidFill>
                          <a:latin typeface="Lucida Grande CY"/>
                          <a:ea typeface="+mn-ea"/>
                          <a:cs typeface="Lucida Grande CY"/>
                        </a:rPr>
                        <a:t>+ </a:t>
                      </a:r>
                      <a:r>
                        <a:rPr lang="ru-RU" sz="1400" kern="1200" baseline="0" dirty="0">
                          <a:solidFill>
                            <a:schemeClr val="tx1"/>
                          </a:solidFill>
                          <a:latin typeface="Lucida Grande CY"/>
                          <a:ea typeface="+mn-ea"/>
                          <a:cs typeface="Lucida Grande CY"/>
                        </a:rPr>
                        <a:t>заседание РГ</a:t>
                      </a:r>
                      <a:endParaRPr lang="ru-RU" sz="1400" kern="1200" dirty="0">
                        <a:solidFill>
                          <a:schemeClr val="tx1"/>
                        </a:solidFill>
                        <a:latin typeface="Lucida Grande CY"/>
                        <a:ea typeface="+mn-ea"/>
                        <a:cs typeface="Lucida Grande CY"/>
                      </a:endParaRPr>
                    </a:p>
                  </a:txBody>
                  <a:tcPr marL="68580" marR="68580" marT="0" marB="0">
                    <a:solidFill>
                      <a:schemeClr val="accent1">
                        <a:lumMod val="20000"/>
                        <a:lumOff val="80000"/>
                      </a:schemeClr>
                    </a:solidFill>
                  </a:tcPr>
                </a:tc>
                <a:tc>
                  <a:txBody>
                    <a:bodyPr/>
                    <a:lstStyle/>
                    <a:p>
                      <a:pPr algn="ctr">
                        <a:lnSpc>
                          <a:spcPct val="115000"/>
                        </a:lnSpc>
                        <a:spcAft>
                          <a:spcPts val="0"/>
                        </a:spcAft>
                      </a:pPr>
                      <a:r>
                        <a:rPr lang="ru-RU" sz="1400" kern="1200" dirty="0">
                          <a:solidFill>
                            <a:schemeClr val="tx1"/>
                          </a:solidFill>
                          <a:latin typeface="Lucida Grande CY"/>
                          <a:ea typeface="+mn-ea"/>
                          <a:cs typeface="Lucida Grande CY"/>
                        </a:rPr>
                        <a:t>22 и 23 июня</a:t>
                      </a:r>
                      <a:r>
                        <a:rPr lang="en-US" sz="1400" kern="1200" dirty="0">
                          <a:solidFill>
                            <a:schemeClr val="tx1"/>
                          </a:solidFill>
                          <a:latin typeface="Lucida Grande CY"/>
                          <a:ea typeface="+mn-ea"/>
                          <a:cs typeface="Lucida Grande CY"/>
                        </a:rPr>
                        <a:t>,</a:t>
                      </a:r>
                      <a:r>
                        <a:rPr lang="en-US" sz="1400" kern="1200" baseline="0" dirty="0">
                          <a:solidFill>
                            <a:schemeClr val="tx1"/>
                          </a:solidFill>
                          <a:latin typeface="Lucida Grande CY"/>
                          <a:ea typeface="+mn-ea"/>
                          <a:cs typeface="Lucida Grande CY"/>
                        </a:rPr>
                        <a:t> </a:t>
                      </a:r>
                      <a:r>
                        <a:rPr lang="ru-RU" sz="1400" kern="1200" baseline="0" dirty="0">
                          <a:solidFill>
                            <a:schemeClr val="tx1"/>
                          </a:solidFill>
                          <a:latin typeface="Lucida Grande CY"/>
                          <a:ea typeface="+mn-ea"/>
                          <a:cs typeface="Lucida Grande CY"/>
                        </a:rPr>
                        <a:t>Москва</a:t>
                      </a:r>
                      <a:endParaRPr lang="ru-RU" sz="1400" kern="1200" dirty="0">
                        <a:solidFill>
                          <a:schemeClr val="tx1"/>
                        </a:solidFill>
                        <a:latin typeface="Lucida Grande CY"/>
                        <a:ea typeface="+mn-ea"/>
                        <a:cs typeface="Lucida Grande CY"/>
                      </a:endParaRPr>
                    </a:p>
                  </a:txBody>
                  <a:tcPr marL="68580" marR="68580" marT="0" marB="0">
                    <a:solidFill>
                      <a:schemeClr val="accent1">
                        <a:lumMod val="20000"/>
                        <a:lumOff val="80000"/>
                      </a:schemeClr>
                    </a:solidFill>
                  </a:tcPr>
                </a:tc>
                <a:extLst>
                  <a:ext uri="{0D108BD9-81ED-4DB2-BD59-A6C34878D82A}">
                    <a16:rowId xmlns:a16="http://schemas.microsoft.com/office/drawing/2014/main" val="10002"/>
                  </a:ext>
                </a:extLst>
              </a:tr>
              <a:tr h="275574">
                <a:tc gridSpan="3">
                  <a:txBody>
                    <a:bodyPr/>
                    <a:lstStyle/>
                    <a:p>
                      <a:pPr algn="ctr"/>
                      <a:r>
                        <a:rPr lang="ru-RU" sz="1400" kern="1200" dirty="0">
                          <a:solidFill>
                            <a:schemeClr val="tx1"/>
                          </a:solidFill>
                          <a:latin typeface="Lucida Grande CY"/>
                          <a:ea typeface="+mn-ea"/>
                          <a:cs typeface="Lucida Grande CY"/>
                        </a:rPr>
                        <a:t>Следующий финансовый</a:t>
                      </a:r>
                      <a:r>
                        <a:rPr lang="ru-RU" sz="1400" kern="1200" baseline="0" dirty="0">
                          <a:solidFill>
                            <a:schemeClr val="tx1"/>
                          </a:solidFill>
                          <a:latin typeface="Lucida Grande CY"/>
                          <a:ea typeface="+mn-ea"/>
                          <a:cs typeface="Lucida Grande CY"/>
                        </a:rPr>
                        <a:t> год</a:t>
                      </a:r>
                      <a:endParaRPr lang="ru-RU" sz="1400" kern="1200" dirty="0">
                        <a:solidFill>
                          <a:schemeClr val="tx1"/>
                        </a:solidFill>
                        <a:latin typeface="Lucida Grande CY"/>
                        <a:ea typeface="+mn-ea"/>
                        <a:cs typeface="Lucida Grande CY"/>
                      </a:endParaRPr>
                    </a:p>
                  </a:txBody>
                  <a:tcPr>
                    <a:noFill/>
                  </a:tcPr>
                </a:tc>
                <a:tc hMerge="1">
                  <a:txBody>
                    <a:bodyPr/>
                    <a:lstStyle/>
                    <a:p>
                      <a:pPr algn="just">
                        <a:lnSpc>
                          <a:spcPct val="115000"/>
                        </a:lnSpc>
                        <a:spcAft>
                          <a:spcPts val="0"/>
                        </a:spcAft>
                      </a:pPr>
                      <a:endParaRPr lang="ru-RU" sz="1600" kern="1200" dirty="0">
                        <a:solidFill>
                          <a:schemeClr val="tx1"/>
                        </a:solidFill>
                        <a:latin typeface="Lucida Grande CY"/>
                        <a:ea typeface="+mn-ea"/>
                        <a:cs typeface="Lucida Grande CY"/>
                      </a:endParaRPr>
                    </a:p>
                  </a:txBody>
                  <a:tcPr marL="68580" marR="68580" marT="0" marB="0">
                    <a:solidFill>
                      <a:schemeClr val="accent1">
                        <a:lumMod val="20000"/>
                        <a:lumOff val="80000"/>
                      </a:schemeClr>
                    </a:solidFill>
                  </a:tcPr>
                </a:tc>
                <a:tc hMerge="1">
                  <a:txBody>
                    <a:bodyPr/>
                    <a:lstStyle/>
                    <a:p>
                      <a:pPr algn="ctr">
                        <a:lnSpc>
                          <a:spcPct val="115000"/>
                        </a:lnSpc>
                        <a:spcAft>
                          <a:spcPts val="0"/>
                        </a:spcAft>
                      </a:pPr>
                      <a:endParaRPr lang="ru-RU" sz="1600" kern="1200" dirty="0">
                        <a:solidFill>
                          <a:schemeClr val="tx1"/>
                        </a:solidFill>
                        <a:latin typeface="Lucida Grande CY"/>
                        <a:ea typeface="+mn-ea"/>
                        <a:cs typeface="Lucida Grande CY"/>
                      </a:endParaRPr>
                    </a:p>
                  </a:txBody>
                  <a:tcPr marL="68580" marR="68580" marT="0" marB="0">
                    <a:solidFill>
                      <a:schemeClr val="accent1">
                        <a:lumMod val="20000"/>
                        <a:lumOff val="80000"/>
                      </a:schemeClr>
                    </a:solidFill>
                  </a:tcPr>
                </a:tc>
                <a:extLst>
                  <a:ext uri="{0D108BD9-81ED-4DB2-BD59-A6C34878D82A}">
                    <a16:rowId xmlns:a16="http://schemas.microsoft.com/office/drawing/2014/main" val="10003"/>
                  </a:ext>
                </a:extLst>
              </a:tr>
              <a:tr h="828548">
                <a:tc>
                  <a:txBody>
                    <a:bodyPr/>
                    <a:lstStyle/>
                    <a:p>
                      <a:r>
                        <a:rPr lang="en-US" sz="1600" kern="1200" dirty="0">
                          <a:solidFill>
                            <a:schemeClr val="tx1"/>
                          </a:solidFill>
                          <a:latin typeface="Lucida Grande CY"/>
                          <a:ea typeface="+mn-ea"/>
                          <a:cs typeface="Lucida Grande CY"/>
                        </a:rPr>
                        <a:t>1.</a:t>
                      </a:r>
                      <a:endParaRPr lang="ru-RU" sz="1600" kern="1200" dirty="0">
                        <a:solidFill>
                          <a:schemeClr val="tx1"/>
                        </a:solidFill>
                        <a:latin typeface="Lucida Grande CY"/>
                        <a:ea typeface="+mn-ea"/>
                        <a:cs typeface="Lucida Grande CY"/>
                      </a:endParaRPr>
                    </a:p>
                  </a:txBody>
                  <a:tcPr>
                    <a:solidFill>
                      <a:schemeClr val="accent1">
                        <a:lumMod val="20000"/>
                        <a:lumOff val="80000"/>
                      </a:schemeClr>
                    </a:solidFill>
                  </a:tcPr>
                </a:tc>
                <a:tc>
                  <a:txBody>
                    <a:bodyPr/>
                    <a:lstStyle/>
                    <a:p>
                      <a:pPr algn="just">
                        <a:lnSpc>
                          <a:spcPct val="115000"/>
                        </a:lnSpc>
                        <a:spcAft>
                          <a:spcPts val="0"/>
                        </a:spcAft>
                      </a:pPr>
                      <a:r>
                        <a:rPr lang="ru-RU" sz="1400" kern="1200" dirty="0">
                          <a:solidFill>
                            <a:schemeClr val="tx1"/>
                          </a:solidFill>
                          <a:latin typeface="Lucida Grande CY"/>
                          <a:ea typeface="+mn-ea"/>
                          <a:cs typeface="Lucida Grande CY"/>
                        </a:rPr>
                        <a:t>Обучающее мероприятие (видеоконференция) для доработки нового продукта знаний об</a:t>
                      </a:r>
                      <a:r>
                        <a:rPr lang="ru-RU" sz="1400" kern="1200" baseline="0" dirty="0">
                          <a:solidFill>
                            <a:schemeClr val="tx1"/>
                          </a:solidFill>
                          <a:latin typeface="Lucida Grande CY"/>
                          <a:ea typeface="+mn-ea"/>
                          <a:cs typeface="Lucida Grande CY"/>
                        </a:rPr>
                        <a:t> участии общественности в бюджетном процессе и изучении результатов Обследования открытости бюджета за </a:t>
                      </a:r>
                      <a:r>
                        <a:rPr lang="en-US" sz="1400" kern="1200" baseline="0" dirty="0">
                          <a:solidFill>
                            <a:schemeClr val="tx1"/>
                          </a:solidFill>
                          <a:latin typeface="Lucida Grande CY"/>
                          <a:ea typeface="+mn-ea"/>
                          <a:cs typeface="Lucida Grande CY"/>
                        </a:rPr>
                        <a:t>2018 </a:t>
                      </a:r>
                      <a:r>
                        <a:rPr lang="ru-RU" sz="1400" kern="1200" baseline="0" dirty="0">
                          <a:solidFill>
                            <a:schemeClr val="tx1"/>
                          </a:solidFill>
                          <a:latin typeface="Lucida Grande CY"/>
                          <a:ea typeface="+mn-ea"/>
                          <a:cs typeface="Lucida Grande CY"/>
                        </a:rPr>
                        <a:t>год (при их наличии) </a:t>
                      </a:r>
                      <a:endParaRPr lang="ru-RU" sz="1400" kern="1200" dirty="0">
                        <a:solidFill>
                          <a:schemeClr val="tx1"/>
                        </a:solidFill>
                        <a:latin typeface="Lucida Grande CY"/>
                        <a:ea typeface="+mn-ea"/>
                        <a:cs typeface="Lucida Grande CY"/>
                      </a:endParaRPr>
                    </a:p>
                  </a:txBody>
                  <a:tcPr marL="68580" marR="68580" marT="0" marB="0">
                    <a:solidFill>
                      <a:schemeClr val="accent1">
                        <a:lumMod val="20000"/>
                        <a:lumOff val="80000"/>
                      </a:schemeClr>
                    </a:solidFill>
                  </a:tcPr>
                </a:tc>
                <a:tc>
                  <a:txBody>
                    <a:bodyPr/>
                    <a:lstStyle/>
                    <a:p>
                      <a:pPr algn="ctr">
                        <a:lnSpc>
                          <a:spcPct val="115000"/>
                        </a:lnSpc>
                        <a:spcAft>
                          <a:spcPts val="0"/>
                        </a:spcAft>
                      </a:pPr>
                      <a:r>
                        <a:rPr lang="ru-RU" sz="1400" kern="1200" dirty="0">
                          <a:solidFill>
                            <a:schemeClr val="tx1"/>
                          </a:solidFill>
                          <a:latin typeface="Lucida Grande CY"/>
                          <a:ea typeface="+mn-ea"/>
                          <a:cs typeface="Lucida Grande CY"/>
                        </a:rPr>
                        <a:t>Сентябрь/октябрь 201</a:t>
                      </a:r>
                      <a:r>
                        <a:rPr lang="en-US" sz="1400" kern="1200" dirty="0">
                          <a:solidFill>
                            <a:schemeClr val="tx1"/>
                          </a:solidFill>
                          <a:latin typeface="Lucida Grande CY"/>
                          <a:ea typeface="+mn-ea"/>
                          <a:cs typeface="Lucida Grande CY"/>
                        </a:rPr>
                        <a:t>7</a:t>
                      </a:r>
                      <a:r>
                        <a:rPr lang="ru-RU" sz="1400" kern="1200" dirty="0">
                          <a:solidFill>
                            <a:schemeClr val="tx1"/>
                          </a:solidFill>
                          <a:latin typeface="Lucida Grande CY"/>
                          <a:ea typeface="+mn-ea"/>
                          <a:cs typeface="Lucida Grande CY"/>
                        </a:rPr>
                        <a:t> г.</a:t>
                      </a:r>
                    </a:p>
                  </a:txBody>
                  <a:tcPr marL="68580" marR="68580" marT="0" marB="0">
                    <a:solidFill>
                      <a:schemeClr val="accent1">
                        <a:lumMod val="20000"/>
                        <a:lumOff val="80000"/>
                      </a:schemeClr>
                    </a:solidFill>
                  </a:tcPr>
                </a:tc>
                <a:extLst>
                  <a:ext uri="{0D108BD9-81ED-4DB2-BD59-A6C34878D82A}">
                    <a16:rowId xmlns:a16="http://schemas.microsoft.com/office/drawing/2014/main" val="10004"/>
                  </a:ext>
                </a:extLst>
              </a:tr>
              <a:tr h="910980">
                <a:tc>
                  <a:txBody>
                    <a:bodyPr/>
                    <a:lstStyle/>
                    <a:p>
                      <a:r>
                        <a:rPr lang="en-US" sz="1600" kern="1200" dirty="0">
                          <a:solidFill>
                            <a:schemeClr val="tx1"/>
                          </a:solidFill>
                          <a:latin typeface="Lucida Grande CY"/>
                          <a:ea typeface="+mn-ea"/>
                          <a:cs typeface="Lucida Grande CY"/>
                        </a:rPr>
                        <a:t>2.</a:t>
                      </a:r>
                      <a:endParaRPr lang="ru-RU" sz="1600" kern="1200" dirty="0">
                        <a:solidFill>
                          <a:schemeClr val="tx1"/>
                        </a:solidFill>
                        <a:latin typeface="Lucida Grande CY"/>
                        <a:ea typeface="+mn-ea"/>
                        <a:cs typeface="Lucida Grande CY"/>
                      </a:endParaRPr>
                    </a:p>
                  </a:txBody>
                  <a:tcPr>
                    <a:solidFill>
                      <a:schemeClr val="accent1">
                        <a:lumMod val="20000"/>
                        <a:lumOff val="80000"/>
                      </a:schemeClr>
                    </a:solidFill>
                  </a:tcPr>
                </a:tc>
                <a:tc>
                  <a:txBody>
                    <a:bodyPr/>
                    <a:lstStyle/>
                    <a:p>
                      <a:pPr algn="just">
                        <a:lnSpc>
                          <a:spcPct val="115000"/>
                        </a:lnSpc>
                        <a:spcAft>
                          <a:spcPts val="0"/>
                        </a:spcAft>
                      </a:pPr>
                      <a:r>
                        <a:rPr lang="ru-RU" sz="1400" kern="1200" dirty="0">
                          <a:solidFill>
                            <a:schemeClr val="tx1"/>
                          </a:solidFill>
                          <a:latin typeface="Lucida Grande CY"/>
                          <a:ea typeface="+mn-ea"/>
                          <a:cs typeface="Lucida Grande CY"/>
                        </a:rPr>
                        <a:t>Ознакомительная поездка в страну для изучения надлежащей практики в части подходов к обеспечению общественного участия</a:t>
                      </a:r>
                    </a:p>
                  </a:txBody>
                  <a:tcPr marL="68580" marR="68580" marT="0" marB="0">
                    <a:solidFill>
                      <a:schemeClr val="accent1">
                        <a:lumMod val="20000"/>
                        <a:lumOff val="80000"/>
                      </a:schemeClr>
                    </a:solidFill>
                  </a:tcPr>
                </a:tc>
                <a:tc>
                  <a:txBody>
                    <a:bodyPr/>
                    <a:lstStyle/>
                    <a:p>
                      <a:pPr algn="ctr">
                        <a:lnSpc>
                          <a:spcPct val="115000"/>
                        </a:lnSpc>
                        <a:spcAft>
                          <a:spcPts val="0"/>
                        </a:spcAft>
                      </a:pPr>
                      <a:r>
                        <a:rPr lang="ru-RU" sz="1400" kern="1200" dirty="0">
                          <a:solidFill>
                            <a:schemeClr val="tx1"/>
                          </a:solidFill>
                          <a:latin typeface="Lucida Grande CY"/>
                          <a:ea typeface="+mn-ea"/>
                          <a:cs typeface="Lucida Grande CY"/>
                        </a:rPr>
                        <a:t>Апрель </a:t>
                      </a:r>
                      <a:r>
                        <a:rPr lang="en-US" sz="1400" kern="1200" dirty="0">
                          <a:solidFill>
                            <a:schemeClr val="tx1"/>
                          </a:solidFill>
                          <a:latin typeface="Lucida Grande CY"/>
                          <a:ea typeface="+mn-ea"/>
                          <a:cs typeface="Lucida Grande CY"/>
                        </a:rPr>
                        <a:t>2018</a:t>
                      </a:r>
                      <a:r>
                        <a:rPr lang="ru-RU" sz="1400" kern="1200" dirty="0">
                          <a:solidFill>
                            <a:schemeClr val="tx1"/>
                          </a:solidFill>
                          <a:latin typeface="Lucida Grande CY"/>
                          <a:ea typeface="+mn-ea"/>
                          <a:cs typeface="Lucida Grande CY"/>
                        </a:rPr>
                        <a:t> г.</a:t>
                      </a:r>
                    </a:p>
                  </a:txBody>
                  <a:tcPr marL="68580" marR="68580" marT="0" marB="0">
                    <a:solidFill>
                      <a:schemeClr val="accent1">
                        <a:lumMod val="20000"/>
                        <a:lumOff val="80000"/>
                      </a:schemeClr>
                    </a:solidFill>
                  </a:tcPr>
                </a:tc>
                <a:extLst>
                  <a:ext uri="{0D108BD9-81ED-4DB2-BD59-A6C34878D82A}">
                    <a16:rowId xmlns:a16="http://schemas.microsoft.com/office/drawing/2014/main" val="10005"/>
                  </a:ext>
                </a:extLst>
              </a:tr>
              <a:tr h="704460">
                <a:tc>
                  <a:txBody>
                    <a:bodyPr/>
                    <a:lstStyle/>
                    <a:p>
                      <a:r>
                        <a:rPr lang="en-US" sz="1600" kern="1200" dirty="0">
                          <a:solidFill>
                            <a:schemeClr val="tx1"/>
                          </a:solidFill>
                          <a:latin typeface="Lucida Grande CY"/>
                          <a:ea typeface="+mn-ea"/>
                          <a:cs typeface="Lucida Grande CY"/>
                        </a:rPr>
                        <a:t>3.</a:t>
                      </a:r>
                      <a:endParaRPr lang="ru-RU" sz="1600" kern="1200" dirty="0">
                        <a:solidFill>
                          <a:schemeClr val="tx1"/>
                        </a:solidFill>
                        <a:latin typeface="Lucida Grande CY"/>
                        <a:ea typeface="+mn-ea"/>
                        <a:cs typeface="Lucida Grande CY"/>
                      </a:endParaRPr>
                    </a:p>
                  </a:txBody>
                  <a:tcPr>
                    <a:solidFill>
                      <a:schemeClr val="accent1">
                        <a:lumMod val="20000"/>
                        <a:lumOff val="80000"/>
                      </a:schemeClr>
                    </a:solidFill>
                  </a:tcPr>
                </a:tc>
                <a:tc>
                  <a:txBody>
                    <a:bodyPr/>
                    <a:lstStyle/>
                    <a:p>
                      <a:pPr algn="just">
                        <a:lnSpc>
                          <a:spcPct val="115000"/>
                        </a:lnSpc>
                        <a:spcAft>
                          <a:spcPts val="0"/>
                        </a:spcAft>
                      </a:pPr>
                      <a:r>
                        <a:rPr lang="ru-RU" sz="1400" kern="1200" baseline="0" dirty="0">
                          <a:solidFill>
                            <a:schemeClr val="tx1"/>
                          </a:solidFill>
                          <a:latin typeface="Lucida Grande CY"/>
                          <a:ea typeface="+mn-ea"/>
                          <a:cs typeface="Lucida Grande CY"/>
                        </a:rPr>
                        <a:t>В настоящее время рассматриваются в</a:t>
                      </a:r>
                      <a:r>
                        <a:rPr lang="ru-RU" sz="1400" kern="1200" dirty="0">
                          <a:solidFill>
                            <a:schemeClr val="tx1"/>
                          </a:solidFill>
                          <a:latin typeface="Lucida Grande CY"/>
                          <a:ea typeface="+mn-ea"/>
                          <a:cs typeface="Lucida Grande CY"/>
                        </a:rPr>
                        <a:t>озможные совместные проекты с МБП</a:t>
                      </a:r>
                      <a:r>
                        <a:rPr lang="ru-RU" sz="1400" kern="1200" baseline="0" dirty="0">
                          <a:solidFill>
                            <a:schemeClr val="tx1"/>
                          </a:solidFill>
                          <a:latin typeface="Lucida Grande CY"/>
                          <a:ea typeface="+mn-ea"/>
                          <a:cs typeface="Lucida Grande CY"/>
                        </a:rPr>
                        <a:t> и </a:t>
                      </a:r>
                      <a:r>
                        <a:rPr lang="en-US" sz="1400" kern="1200" baseline="0" dirty="0">
                          <a:solidFill>
                            <a:schemeClr val="tx1"/>
                          </a:solidFill>
                          <a:latin typeface="Lucida Grande CY"/>
                          <a:ea typeface="+mn-ea"/>
                          <a:cs typeface="Lucida Grande CY"/>
                        </a:rPr>
                        <a:t>GIFT.  </a:t>
                      </a:r>
                      <a:endParaRPr lang="ru-RU" sz="1400" kern="1200" dirty="0">
                        <a:solidFill>
                          <a:schemeClr val="tx1"/>
                        </a:solidFill>
                        <a:latin typeface="Lucida Grande CY"/>
                        <a:ea typeface="+mn-ea"/>
                        <a:cs typeface="Lucida Grande CY"/>
                      </a:endParaRPr>
                    </a:p>
                  </a:txBody>
                  <a:tcPr marL="68580" marR="68580" marT="0" marB="0">
                    <a:solidFill>
                      <a:schemeClr val="accent1">
                        <a:lumMod val="20000"/>
                        <a:lumOff val="80000"/>
                      </a:schemeClr>
                    </a:solidFill>
                  </a:tcPr>
                </a:tc>
                <a:tc>
                  <a:txBody>
                    <a:bodyPr/>
                    <a:lstStyle/>
                    <a:p>
                      <a:pPr algn="ctr">
                        <a:lnSpc>
                          <a:spcPct val="115000"/>
                        </a:lnSpc>
                        <a:spcAft>
                          <a:spcPts val="0"/>
                        </a:spcAft>
                      </a:pPr>
                      <a:r>
                        <a:rPr lang="ru-RU" sz="1400" kern="1200" dirty="0">
                          <a:solidFill>
                            <a:schemeClr val="tx1"/>
                          </a:solidFill>
                          <a:latin typeface="Lucida Grande CY"/>
                          <a:ea typeface="+mn-ea"/>
                          <a:cs typeface="Lucida Grande CY"/>
                        </a:rPr>
                        <a:t>Будет обсуждаться</a:t>
                      </a:r>
                    </a:p>
                  </a:txBody>
                  <a:tcPr marL="68580" marR="68580" marT="0" marB="0">
                    <a:solidFill>
                      <a:schemeClr val="accent1">
                        <a:lumMod val="20000"/>
                        <a:lumOff val="80000"/>
                      </a:schemeClr>
                    </a:solidFill>
                  </a:tcPr>
                </a:tc>
                <a:extLst>
                  <a:ext uri="{0D108BD9-81ED-4DB2-BD59-A6C34878D82A}">
                    <a16:rowId xmlns:a16="http://schemas.microsoft.com/office/drawing/2014/main" val="10006"/>
                  </a:ext>
                </a:extLst>
              </a:tr>
            </a:tbl>
          </a:graphicData>
        </a:graphic>
      </p:graphicFrame>
      <p:sp>
        <p:nvSpPr>
          <p:cNvPr id="2" name="TextBox 1"/>
          <p:cNvSpPr txBox="1"/>
          <p:nvPr/>
        </p:nvSpPr>
        <p:spPr>
          <a:xfrm>
            <a:off x="1138645" y="5715000"/>
            <a:ext cx="8382000" cy="1077218"/>
          </a:xfrm>
          <a:prstGeom prst="rect">
            <a:avLst/>
          </a:prstGeom>
          <a:noFill/>
        </p:spPr>
        <p:txBody>
          <a:bodyPr wrap="square" rtlCol="0">
            <a:spAutoFit/>
          </a:bodyPr>
          <a:lstStyle/>
          <a:p>
            <a:pPr algn="ctr"/>
            <a:r>
              <a:rPr lang="ru-RU" sz="1600" i="1" dirty="0"/>
              <a:t>Деятельность РГ была сфокусирована на вопросах бюджетной грамотности и бюджетов для граждан. Недавно мы приступили к обсуждению новой темы</a:t>
            </a:r>
            <a:r>
              <a:rPr lang="en-US" sz="1600" i="1" dirty="0"/>
              <a:t>: </a:t>
            </a:r>
            <a:r>
              <a:rPr lang="ru-RU" sz="1600" i="1" dirty="0"/>
              <a:t>участие общественности в бюджетном процессе или </a:t>
            </a:r>
            <a:r>
              <a:rPr lang="ru-RU" sz="1600" i="1"/>
              <a:t>инициативное бюджетирование.</a:t>
            </a:r>
            <a:endParaRPr lang="en-US" sz="1600" i="1" dirty="0"/>
          </a:p>
        </p:txBody>
      </p:sp>
    </p:spTree>
    <p:extLst>
      <p:ext uri="{BB962C8B-B14F-4D97-AF65-F5344CB8AC3E}">
        <p14:creationId xmlns:p14="http://schemas.microsoft.com/office/powerpoint/2010/main" val="2112591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31876" y="762000"/>
            <a:ext cx="8742362" cy="6096000"/>
          </a:xfrm>
        </p:spPr>
        <p:txBody>
          <a:bodyPr rtlCol="0">
            <a:noAutofit/>
          </a:bodyPr>
          <a:lstStyle/>
          <a:p>
            <a:pPr marL="342900" indent="-342900" algn="just" fontAlgn="auto">
              <a:spcAft>
                <a:spcPts val="0"/>
              </a:spcAft>
              <a:buFont typeface="Arial"/>
              <a:buChar char="•"/>
              <a:defRPr/>
            </a:pPr>
            <a:endParaRPr lang="en-US" sz="1200" b="1" dirty="0">
              <a:solidFill>
                <a:schemeClr val="tx1"/>
              </a:solidFill>
            </a:endParaRPr>
          </a:p>
          <a:p>
            <a:pPr marL="342900" indent="-342900" algn="just" fontAlgn="auto">
              <a:spcAft>
                <a:spcPts val="0"/>
              </a:spcAft>
              <a:buFont typeface="Arial"/>
              <a:buChar char="•"/>
              <a:defRPr/>
            </a:pPr>
            <a:r>
              <a:rPr lang="ru-RU" sz="1600" b="1" dirty="0">
                <a:solidFill>
                  <a:schemeClr val="tx1"/>
                </a:solidFill>
              </a:rPr>
              <a:t>В 2012 г. в рамках проводимого МБП обследования открытости бюджета впервые была предпринята попытка сформулировать, </a:t>
            </a:r>
            <a:r>
              <a:rPr lang="ru-RU" sz="1600" dirty="0">
                <a:solidFill>
                  <a:schemeClr val="tx1"/>
                </a:solidFill>
              </a:rPr>
              <a:t>что является надлежащей практикой участия общественности в национальных бюджетных системах, т.е. оценить, созданы ли необходимые условия для организованного и прямого взаимодействия граждан, правительства, законодательных и высших органов финансового контроля</a:t>
            </a:r>
            <a:r>
              <a:rPr lang="en-US" sz="1600" dirty="0">
                <a:solidFill>
                  <a:schemeClr val="tx1"/>
                </a:solidFill>
              </a:rPr>
              <a:t>.</a:t>
            </a:r>
          </a:p>
          <a:p>
            <a:pPr marL="342900" indent="-342900" algn="just" fontAlgn="auto">
              <a:spcAft>
                <a:spcPts val="0"/>
              </a:spcAft>
              <a:buFont typeface="Arial"/>
              <a:buChar char="•"/>
              <a:defRPr/>
            </a:pPr>
            <a:endParaRPr lang="en-US" sz="1600" dirty="0">
              <a:solidFill>
                <a:schemeClr val="tx1"/>
              </a:solidFill>
            </a:endParaRPr>
          </a:p>
          <a:p>
            <a:pPr marL="800100" lvl="1" indent="-342900" algn="just" fontAlgn="auto">
              <a:spcAft>
                <a:spcPts val="0"/>
              </a:spcAft>
              <a:buFont typeface="Arial"/>
              <a:buChar char="•"/>
              <a:defRPr/>
            </a:pPr>
            <a:r>
              <a:rPr lang="ru-RU" sz="1600" dirty="0">
                <a:solidFill>
                  <a:schemeClr val="tx1"/>
                </a:solidFill>
              </a:rPr>
              <a:t>Для оценки «Индекса открытости бюджета» используются различные показатели. В </a:t>
            </a:r>
            <a:r>
              <a:rPr lang="en-US" sz="1600" dirty="0">
                <a:solidFill>
                  <a:schemeClr val="tx1"/>
                </a:solidFill>
              </a:rPr>
              <a:t>2015 </a:t>
            </a:r>
            <a:r>
              <a:rPr lang="ru-RU" sz="1600" dirty="0">
                <a:solidFill>
                  <a:schemeClr val="tx1"/>
                </a:solidFill>
              </a:rPr>
              <a:t>г. они были основаны на результатах анкеты в рамках обследования открытости бюджета. В новом исследовании за 2017 год, которое проводится в настоящее время, изменена методология: будет применяться 18 показателей (т.е. как сообщило МБП, появилось 8 новых вопросов, 4 вопроса исключены, остальные модифицированы)</a:t>
            </a:r>
            <a:r>
              <a:rPr lang="en-US" sz="1600" dirty="0">
                <a:solidFill>
                  <a:schemeClr val="tx1"/>
                </a:solidFill>
              </a:rPr>
              <a:t>.</a:t>
            </a:r>
          </a:p>
          <a:p>
            <a:pPr marL="285750" indent="-285750" algn="just" fontAlgn="auto">
              <a:spcAft>
                <a:spcPts val="0"/>
              </a:spcAft>
              <a:buFont typeface="Arial"/>
              <a:buChar char="•"/>
              <a:defRPr/>
            </a:pPr>
            <a:endParaRPr lang="en-US" sz="1600" dirty="0">
              <a:solidFill>
                <a:schemeClr val="tx1"/>
              </a:solidFill>
            </a:endParaRPr>
          </a:p>
          <a:p>
            <a:pPr marL="285750" indent="-285750" algn="just" fontAlgn="auto">
              <a:spcAft>
                <a:spcPts val="0"/>
              </a:spcAft>
              <a:buFont typeface="Arial"/>
              <a:buChar char="•"/>
              <a:defRPr/>
            </a:pPr>
            <a:r>
              <a:rPr lang="ru-RU" sz="1600" b="1" dirty="0">
                <a:solidFill>
                  <a:schemeClr val="tx1"/>
                </a:solidFill>
              </a:rPr>
              <a:t>Как показало обследование открытости бюджета за 2015 г., средний международный показатель участия общественности составил </a:t>
            </a:r>
            <a:r>
              <a:rPr lang="en-US" sz="1600" b="1" dirty="0">
                <a:solidFill>
                  <a:schemeClr val="tx1"/>
                </a:solidFill>
              </a:rPr>
              <a:t>25/100. </a:t>
            </a:r>
            <a:r>
              <a:rPr lang="ru-RU" sz="1600" dirty="0">
                <a:solidFill>
                  <a:schemeClr val="tx1"/>
                </a:solidFill>
              </a:rPr>
              <a:t>В </a:t>
            </a:r>
            <a:r>
              <a:rPr lang="en-US" sz="1600" dirty="0">
                <a:solidFill>
                  <a:schemeClr val="tx1"/>
                </a:solidFill>
              </a:rPr>
              <a:t>82 </a:t>
            </a:r>
            <a:r>
              <a:rPr lang="ru-RU" sz="1600" dirty="0">
                <a:solidFill>
                  <a:schemeClr val="tx1"/>
                </a:solidFill>
              </a:rPr>
              <a:t>странах (около </a:t>
            </a:r>
            <a:r>
              <a:rPr lang="en-US" sz="1600" dirty="0">
                <a:solidFill>
                  <a:schemeClr val="tx1"/>
                </a:solidFill>
              </a:rPr>
              <a:t>80% </a:t>
            </a:r>
            <a:r>
              <a:rPr lang="ru-RU" sz="1600" dirty="0">
                <a:solidFill>
                  <a:schemeClr val="tx1"/>
                </a:solidFill>
              </a:rPr>
              <a:t>обследованных стран) показатель участия общественности составил </a:t>
            </a:r>
            <a:r>
              <a:rPr lang="en-US" sz="1600" dirty="0">
                <a:solidFill>
                  <a:schemeClr val="tx1"/>
                </a:solidFill>
              </a:rPr>
              <a:t>40 </a:t>
            </a:r>
            <a:r>
              <a:rPr lang="ru-RU" sz="1600" dirty="0">
                <a:solidFill>
                  <a:schemeClr val="tx1"/>
                </a:solidFill>
              </a:rPr>
              <a:t>баллов или ниже </a:t>
            </a:r>
            <a:r>
              <a:rPr lang="en-US" sz="1600" dirty="0">
                <a:solidFill>
                  <a:schemeClr val="tx1"/>
                </a:solidFill>
              </a:rPr>
              <a:t>(</a:t>
            </a:r>
            <a:r>
              <a:rPr lang="ru-RU" sz="1600" dirty="0">
                <a:solidFill>
                  <a:schemeClr val="tx1"/>
                </a:solidFill>
              </a:rPr>
              <a:t>т.е. у общественности минимальные возможности участия в бюджетном процессе</a:t>
            </a:r>
            <a:r>
              <a:rPr lang="en-US" sz="1600" dirty="0">
                <a:solidFill>
                  <a:schemeClr val="tx1"/>
                </a:solidFill>
              </a:rPr>
              <a:t>). </a:t>
            </a:r>
          </a:p>
          <a:p>
            <a:pPr marL="742950" lvl="1" indent="-285750" algn="just" fontAlgn="auto">
              <a:spcAft>
                <a:spcPts val="0"/>
              </a:spcAft>
              <a:buFont typeface="Arial"/>
              <a:buChar char="•"/>
              <a:defRPr/>
            </a:pPr>
            <a:endParaRPr lang="en-US" sz="1600" b="1" dirty="0">
              <a:solidFill>
                <a:schemeClr val="tx1"/>
              </a:solidFill>
            </a:endParaRPr>
          </a:p>
          <a:p>
            <a:pPr marL="285750" indent="-285750" algn="just" fontAlgn="auto">
              <a:spcAft>
                <a:spcPts val="0"/>
              </a:spcAft>
              <a:buFont typeface="Arial"/>
              <a:buChar char="•"/>
              <a:defRPr/>
            </a:pPr>
            <a:r>
              <a:rPr lang="ru-RU" sz="1600" b="1" dirty="0">
                <a:solidFill>
                  <a:schemeClr val="tx1"/>
                </a:solidFill>
              </a:rPr>
              <a:t>Среди стран </a:t>
            </a:r>
            <a:r>
              <a:rPr lang="en-US" sz="1600" b="1" dirty="0">
                <a:solidFill>
                  <a:schemeClr val="tx1"/>
                </a:solidFill>
              </a:rPr>
              <a:t>PEMPAL </a:t>
            </a:r>
            <a:r>
              <a:rPr lang="ru-RU" sz="1600" b="1" dirty="0">
                <a:solidFill>
                  <a:schemeClr val="tx1"/>
                </a:solidFill>
              </a:rPr>
              <a:t>средний показатель оказался выше (</a:t>
            </a:r>
            <a:r>
              <a:rPr lang="en-US" sz="1600" b="1" dirty="0">
                <a:solidFill>
                  <a:schemeClr val="tx1"/>
                </a:solidFill>
              </a:rPr>
              <a:t>29/100</a:t>
            </a:r>
            <a:r>
              <a:rPr lang="ru-RU" sz="1600" b="1" dirty="0">
                <a:solidFill>
                  <a:schemeClr val="tx1"/>
                </a:solidFill>
              </a:rPr>
              <a:t>), </a:t>
            </a:r>
            <a:r>
              <a:rPr lang="ru-RU" sz="1600" dirty="0">
                <a:solidFill>
                  <a:schemeClr val="tx1"/>
                </a:solidFill>
              </a:rPr>
              <a:t>однако это указывает на большие возможности для реформ</a:t>
            </a:r>
            <a:r>
              <a:rPr lang="en-US" sz="1600" dirty="0">
                <a:solidFill>
                  <a:schemeClr val="tx1"/>
                </a:solidFill>
              </a:rPr>
              <a:t>. </a:t>
            </a:r>
            <a:r>
              <a:rPr lang="ru-RU" sz="1600" b="1" dirty="0">
                <a:solidFill>
                  <a:schemeClr val="tx1"/>
                </a:solidFill>
              </a:rPr>
              <a:t>Киргизская Республика</a:t>
            </a:r>
            <a:r>
              <a:rPr lang="ru-RU" sz="1600" dirty="0">
                <a:solidFill>
                  <a:schemeClr val="tx1"/>
                </a:solidFill>
              </a:rPr>
              <a:t> </a:t>
            </a:r>
            <a:r>
              <a:rPr lang="ru-RU" sz="1600" b="1" dirty="0">
                <a:solidFill>
                  <a:schemeClr val="tx1"/>
                </a:solidFill>
              </a:rPr>
              <a:t>продемонстрировала наивысший балл среди стран </a:t>
            </a:r>
            <a:r>
              <a:rPr lang="en-US" sz="1600" b="1" dirty="0">
                <a:solidFill>
                  <a:schemeClr val="tx1"/>
                </a:solidFill>
              </a:rPr>
              <a:t>PEMPAL </a:t>
            </a:r>
            <a:r>
              <a:rPr lang="ru-RU" sz="1600" b="1" dirty="0">
                <a:solidFill>
                  <a:schemeClr val="tx1"/>
                </a:solidFill>
              </a:rPr>
              <a:t>- </a:t>
            </a:r>
            <a:r>
              <a:rPr lang="en-US" sz="1600" b="1" dirty="0">
                <a:solidFill>
                  <a:schemeClr val="tx1"/>
                </a:solidFill>
              </a:rPr>
              <a:t>52/100.</a:t>
            </a:r>
          </a:p>
          <a:p>
            <a:pPr marL="742950" lvl="1" indent="-285750" algn="just" fontAlgn="auto">
              <a:spcAft>
                <a:spcPts val="0"/>
              </a:spcAft>
              <a:buFont typeface="Arial"/>
              <a:buChar char="•"/>
              <a:defRPr/>
            </a:pPr>
            <a:r>
              <a:rPr lang="ru-RU" sz="1600" b="1" dirty="0">
                <a:solidFill>
                  <a:schemeClr val="tx1"/>
                </a:solidFill>
              </a:rPr>
              <a:t>Наилучшие показатели в обследовании у </a:t>
            </a:r>
            <a:r>
              <a:rPr lang="ru-RU" sz="1600" dirty="0">
                <a:solidFill>
                  <a:schemeClr val="tx1"/>
                </a:solidFill>
              </a:rPr>
              <a:t>Южной Кореи </a:t>
            </a:r>
            <a:r>
              <a:rPr lang="en-US" sz="1600" dirty="0">
                <a:solidFill>
                  <a:schemeClr val="tx1"/>
                </a:solidFill>
              </a:rPr>
              <a:t>(83), </a:t>
            </a:r>
            <a:r>
              <a:rPr lang="ru-RU" sz="1600" dirty="0">
                <a:solidFill>
                  <a:schemeClr val="tx1"/>
                </a:solidFill>
              </a:rPr>
              <a:t>Норвегии </a:t>
            </a:r>
            <a:r>
              <a:rPr lang="en-US" sz="1600" dirty="0">
                <a:solidFill>
                  <a:schemeClr val="tx1"/>
                </a:solidFill>
              </a:rPr>
              <a:t>(75)</a:t>
            </a:r>
            <a:r>
              <a:rPr lang="ru-RU" sz="1600" dirty="0">
                <a:solidFill>
                  <a:schemeClr val="tx1"/>
                </a:solidFill>
              </a:rPr>
              <a:t> и Бразилии </a:t>
            </a:r>
            <a:r>
              <a:rPr lang="en-US" sz="1600" dirty="0">
                <a:solidFill>
                  <a:schemeClr val="tx1"/>
                </a:solidFill>
              </a:rPr>
              <a:t>(71)</a:t>
            </a:r>
          </a:p>
          <a:p>
            <a:pPr marL="285750" indent="-285750" algn="just" fontAlgn="auto">
              <a:spcAft>
                <a:spcPts val="0"/>
              </a:spcAft>
              <a:buFont typeface="Arial"/>
              <a:buChar char="•"/>
              <a:defRPr/>
            </a:pPr>
            <a:endParaRPr lang="en-US" sz="2000" dirty="0">
              <a:solidFill>
                <a:schemeClr val="tx1"/>
              </a:solidFill>
            </a:endParaRPr>
          </a:p>
          <a:p>
            <a:pPr marL="285750" indent="-285750" algn="just" fontAlgn="auto">
              <a:spcAft>
                <a:spcPts val="0"/>
              </a:spcAft>
              <a:buFont typeface="Arial"/>
              <a:buChar char="•"/>
              <a:defRPr/>
            </a:pPr>
            <a:endParaRPr lang="en-US" sz="2000" dirty="0">
              <a:solidFill>
                <a:schemeClr val="tx1"/>
              </a:solidFill>
            </a:endParaRPr>
          </a:p>
        </p:txBody>
      </p:sp>
      <p:pic>
        <p:nvPicPr>
          <p:cNvPr id="37890"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5" name="Title 1"/>
          <p:cNvSpPr>
            <a:spLocks noGrp="1"/>
          </p:cNvSpPr>
          <p:nvPr>
            <p:ph type="ctrTitle"/>
          </p:nvPr>
        </p:nvSpPr>
        <p:spPr>
          <a:xfrm>
            <a:off x="782638" y="0"/>
            <a:ext cx="8839200" cy="876300"/>
          </a:xfrm>
        </p:spPr>
        <p:txBody>
          <a:bodyPr/>
          <a:lstStyle/>
          <a:p>
            <a:r>
              <a:rPr lang="ru-RU" sz="3200" dirty="0">
                <a:solidFill>
                  <a:srgbClr val="002060"/>
                </a:solidFill>
              </a:rPr>
              <a:t>Показатели участия общественности (1)</a:t>
            </a:r>
            <a:endParaRPr lang="en-US" sz="3200" dirty="0">
              <a:solidFill>
                <a:srgbClr val="002060"/>
              </a:solidFill>
            </a:endParaRPr>
          </a:p>
        </p:txBody>
      </p:sp>
    </p:spTree>
    <p:extLst>
      <p:ext uri="{BB962C8B-B14F-4D97-AF65-F5344CB8AC3E}">
        <p14:creationId xmlns:p14="http://schemas.microsoft.com/office/powerpoint/2010/main" val="19669844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31876" y="1371600"/>
            <a:ext cx="8378825" cy="5486400"/>
          </a:xfrm>
        </p:spPr>
        <p:txBody>
          <a:bodyPr rtlCol="0">
            <a:noAutofit/>
          </a:bodyPr>
          <a:lstStyle/>
          <a:p>
            <a:pPr lvl="1" algn="just" fontAlgn="auto">
              <a:spcAft>
                <a:spcPts val="0"/>
              </a:spcAft>
              <a:defRPr/>
            </a:pPr>
            <a:endParaRPr lang="en-US" sz="1800" dirty="0">
              <a:solidFill>
                <a:schemeClr val="tx1"/>
              </a:solidFill>
            </a:endParaRPr>
          </a:p>
          <a:p>
            <a:pPr lvl="1" algn="just" fontAlgn="auto">
              <a:spcAft>
                <a:spcPts val="0"/>
              </a:spcAft>
              <a:defRPr/>
            </a:pPr>
            <a:endParaRPr lang="bs-Latn-BA" sz="1800" dirty="0">
              <a:solidFill>
                <a:schemeClr val="tx1"/>
              </a:solidFill>
            </a:endParaRPr>
          </a:p>
          <a:p>
            <a:pPr algn="just" fontAlgn="auto">
              <a:spcAft>
                <a:spcPts val="0"/>
              </a:spcAft>
              <a:buFont typeface="Arial" pitchFamily="34" charset="0"/>
              <a:buNone/>
              <a:defRPr/>
            </a:pPr>
            <a:endParaRPr lang="bs-Latn-BA" sz="2800" dirty="0">
              <a:solidFill>
                <a:schemeClr val="tx1"/>
              </a:solidFill>
            </a:endParaRPr>
          </a:p>
          <a:p>
            <a:pPr marL="457200" indent="-457200" algn="just" fontAlgn="auto">
              <a:spcAft>
                <a:spcPts val="0"/>
              </a:spcAft>
              <a:buFont typeface="Arial" pitchFamily="34" charset="0"/>
              <a:buChar char="•"/>
              <a:defRPr/>
            </a:pPr>
            <a:endParaRPr lang="en-US" sz="2800" dirty="0">
              <a:solidFill>
                <a:schemeClr val="tx1"/>
              </a:solidFill>
            </a:endParaRPr>
          </a:p>
        </p:txBody>
      </p:sp>
      <p:pic>
        <p:nvPicPr>
          <p:cNvPr id="37890"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graphicFrame>
        <p:nvGraphicFramePr>
          <p:cNvPr id="7" name="Chart 6"/>
          <p:cNvGraphicFramePr>
            <a:graphicFrameLocks/>
          </p:cNvGraphicFramePr>
          <p:nvPr>
            <p:extLst/>
          </p:nvPr>
        </p:nvGraphicFramePr>
        <p:xfrm>
          <a:off x="1143000" y="76200"/>
          <a:ext cx="8229600" cy="6705600"/>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7"/>
          <p:cNvSpPr txBox="1"/>
          <p:nvPr/>
        </p:nvSpPr>
        <p:spPr>
          <a:xfrm>
            <a:off x="6400800" y="3429000"/>
            <a:ext cx="2133600" cy="1015663"/>
          </a:xfrm>
          <a:prstGeom prst="rect">
            <a:avLst/>
          </a:prstGeom>
          <a:noFill/>
        </p:spPr>
        <p:txBody>
          <a:bodyPr wrap="square" rtlCol="0">
            <a:spAutoFit/>
          </a:bodyPr>
          <a:lstStyle/>
          <a:p>
            <a:r>
              <a:rPr lang="en-US" sz="1200" dirty="0"/>
              <a:t>0 -40  </a:t>
            </a:r>
            <a:r>
              <a:rPr lang="ru-RU" sz="1200" dirty="0"/>
              <a:t>низкий уровень</a:t>
            </a:r>
            <a:endParaRPr lang="en-US" sz="1200" dirty="0"/>
          </a:p>
          <a:p>
            <a:r>
              <a:rPr lang="en-US" sz="1200" dirty="0"/>
              <a:t>41-60  </a:t>
            </a:r>
            <a:r>
              <a:rPr lang="ru-RU" sz="1200" dirty="0"/>
              <a:t>ограниченный уровень</a:t>
            </a:r>
            <a:endParaRPr lang="en-US" sz="1200" dirty="0"/>
          </a:p>
          <a:p>
            <a:r>
              <a:rPr lang="en-US" sz="1200" dirty="0"/>
              <a:t>61-100 </a:t>
            </a:r>
            <a:r>
              <a:rPr lang="ru-RU" sz="1200" dirty="0"/>
              <a:t>достаточный уровень</a:t>
            </a:r>
            <a:endParaRPr lang="en-US" sz="1200" dirty="0"/>
          </a:p>
        </p:txBody>
      </p:sp>
    </p:spTree>
    <p:extLst>
      <p:ext uri="{BB962C8B-B14F-4D97-AF65-F5344CB8AC3E}">
        <p14:creationId xmlns:p14="http://schemas.microsoft.com/office/powerpoint/2010/main" val="1836187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609600"/>
            <a:ext cx="9088438" cy="6248400"/>
          </a:xfrm>
        </p:spPr>
        <p:txBody>
          <a:bodyPr rtlCol="0">
            <a:noAutofit/>
          </a:bodyPr>
          <a:lstStyle/>
          <a:p>
            <a:pPr marL="342900" indent="-342900" algn="just" fontAlgn="auto">
              <a:spcAft>
                <a:spcPts val="0"/>
              </a:spcAft>
              <a:buFont typeface="Arial"/>
              <a:buChar char="•"/>
              <a:defRPr/>
            </a:pPr>
            <a:endParaRPr lang="en-US" sz="1200" b="1" dirty="0">
              <a:solidFill>
                <a:schemeClr val="tx1"/>
              </a:solidFill>
            </a:endParaRPr>
          </a:p>
          <a:p>
            <a:pPr marL="342900" indent="-342900" algn="just" fontAlgn="auto">
              <a:spcAft>
                <a:spcPts val="0"/>
              </a:spcAft>
              <a:buFont typeface="Arial"/>
              <a:buChar char="•"/>
              <a:defRPr/>
            </a:pPr>
            <a:endParaRPr lang="en-US" sz="1000" b="1" dirty="0">
              <a:solidFill>
                <a:schemeClr val="tx1"/>
              </a:solidFill>
            </a:endParaRPr>
          </a:p>
          <a:p>
            <a:pPr marL="342900" indent="-342900" algn="just" fontAlgn="auto">
              <a:spcAft>
                <a:spcPts val="0"/>
              </a:spcAft>
              <a:buFont typeface="Arial"/>
              <a:buChar char="•"/>
              <a:defRPr/>
            </a:pPr>
            <a:r>
              <a:rPr lang="ru-RU" sz="2000" b="1" dirty="0">
                <a:solidFill>
                  <a:schemeClr val="tx1"/>
                </a:solidFill>
              </a:rPr>
              <a:t>По мнению </a:t>
            </a:r>
            <a:r>
              <a:rPr lang="en-US" sz="2000" b="1" dirty="0">
                <a:solidFill>
                  <a:schemeClr val="tx1"/>
                </a:solidFill>
              </a:rPr>
              <a:t>GIFT </a:t>
            </a:r>
            <a:r>
              <a:rPr lang="ru-RU" sz="2000" b="1" dirty="0">
                <a:solidFill>
                  <a:schemeClr val="tx1"/>
                </a:solidFill>
              </a:rPr>
              <a:t>и МБП, для проведения реформ потребуется время, </a:t>
            </a:r>
            <a:r>
              <a:rPr lang="ru-RU" sz="2000" dirty="0">
                <a:solidFill>
                  <a:schemeClr val="tx1"/>
                </a:solidFill>
              </a:rPr>
              <a:t>поскольку становление и укрепление практики «участия общественности» - это длительный процесс </a:t>
            </a:r>
            <a:r>
              <a:rPr lang="en-US" sz="2000" dirty="0">
                <a:solidFill>
                  <a:schemeClr val="tx1"/>
                </a:solidFill>
              </a:rPr>
              <a:t>(</a:t>
            </a:r>
            <a:r>
              <a:rPr lang="ru-RU" sz="2000" dirty="0">
                <a:solidFill>
                  <a:schemeClr val="tx1"/>
                </a:solidFill>
              </a:rPr>
              <a:t>в отличие от публикации бюджетной документации</a:t>
            </a:r>
            <a:r>
              <a:rPr lang="en-US" sz="2000" dirty="0">
                <a:solidFill>
                  <a:schemeClr val="tx1"/>
                </a:solidFill>
              </a:rPr>
              <a:t>). </a:t>
            </a:r>
            <a:r>
              <a:rPr lang="ru-RU" sz="2000" dirty="0">
                <a:solidFill>
                  <a:schemeClr val="tx1"/>
                </a:solidFill>
              </a:rPr>
              <a:t>Укрепление гражданского участия требует работы на двух уровнях</a:t>
            </a:r>
            <a:r>
              <a:rPr lang="en-US" sz="2000" dirty="0">
                <a:solidFill>
                  <a:schemeClr val="tx1"/>
                </a:solidFill>
              </a:rPr>
              <a:t>: </a:t>
            </a:r>
            <a:r>
              <a:rPr lang="ru-RU" sz="2000" dirty="0">
                <a:solidFill>
                  <a:schemeClr val="tx1"/>
                </a:solidFill>
              </a:rPr>
              <a:t>государство и гражданское общество/население</a:t>
            </a:r>
            <a:r>
              <a:rPr lang="en-US" sz="2000" dirty="0">
                <a:solidFill>
                  <a:schemeClr val="tx1"/>
                </a:solidFill>
              </a:rPr>
              <a:t>. </a:t>
            </a:r>
          </a:p>
          <a:p>
            <a:pPr marL="342900" indent="-342900" algn="just" fontAlgn="auto">
              <a:spcAft>
                <a:spcPts val="0"/>
              </a:spcAft>
              <a:buFont typeface="Arial"/>
              <a:buChar char="•"/>
              <a:defRPr/>
            </a:pPr>
            <a:endParaRPr lang="en-US" sz="2000" dirty="0">
              <a:solidFill>
                <a:schemeClr val="tx1"/>
              </a:solidFill>
            </a:endParaRPr>
          </a:p>
          <a:p>
            <a:pPr marL="342900" indent="-342900" algn="just" fontAlgn="auto">
              <a:spcAft>
                <a:spcPts val="0"/>
              </a:spcAft>
              <a:buFont typeface="Arial"/>
              <a:buChar char="•"/>
              <a:defRPr/>
            </a:pPr>
            <a:r>
              <a:rPr lang="ru-RU" sz="2000" b="1" dirty="0">
                <a:solidFill>
                  <a:schemeClr val="tx1"/>
                </a:solidFill>
              </a:rPr>
              <a:t>Государству следует внедрять механизмы гражданского участия</a:t>
            </a:r>
            <a:r>
              <a:rPr lang="en-US" sz="2000" b="1" dirty="0">
                <a:solidFill>
                  <a:schemeClr val="tx1"/>
                </a:solidFill>
              </a:rPr>
              <a:t>, </a:t>
            </a:r>
            <a:r>
              <a:rPr lang="ru-RU" sz="2000" b="1" dirty="0">
                <a:solidFill>
                  <a:schemeClr val="tx1"/>
                </a:solidFill>
              </a:rPr>
              <a:t>однако не менее важно развивать и «спрос» на такое участие </a:t>
            </a:r>
            <a:r>
              <a:rPr lang="ru-RU" sz="2000" dirty="0">
                <a:solidFill>
                  <a:schemeClr val="tx1"/>
                </a:solidFill>
              </a:rPr>
              <a:t>- особенно в тех странах, где гражданское общество не так развито, как в других странах</a:t>
            </a:r>
            <a:r>
              <a:rPr lang="en-US" sz="2000" dirty="0">
                <a:solidFill>
                  <a:schemeClr val="tx1"/>
                </a:solidFill>
              </a:rPr>
              <a:t>. </a:t>
            </a:r>
            <a:r>
              <a:rPr lang="ru-RU" sz="2000" dirty="0">
                <a:solidFill>
                  <a:schemeClr val="tx1"/>
                </a:solidFill>
              </a:rPr>
              <a:t>Обеспечение полноценного функционирования и пользы таких механизмов может потребовать больше времени, чем ожидалось</a:t>
            </a:r>
            <a:r>
              <a:rPr lang="en-US" sz="2000" dirty="0">
                <a:solidFill>
                  <a:schemeClr val="tx1"/>
                </a:solidFill>
              </a:rPr>
              <a:t>.</a:t>
            </a:r>
          </a:p>
          <a:p>
            <a:pPr marL="342900" indent="-342900" algn="just" fontAlgn="auto">
              <a:spcAft>
                <a:spcPts val="0"/>
              </a:spcAft>
              <a:buFont typeface="Arial"/>
              <a:buChar char="•"/>
              <a:defRPr/>
            </a:pPr>
            <a:endParaRPr lang="en-US" sz="2000" dirty="0">
              <a:solidFill>
                <a:schemeClr val="tx1"/>
              </a:solidFill>
            </a:endParaRPr>
          </a:p>
          <a:p>
            <a:pPr marL="342900" indent="-342900" algn="just" fontAlgn="auto">
              <a:spcAft>
                <a:spcPts val="0"/>
              </a:spcAft>
              <a:buFont typeface="Arial"/>
              <a:buChar char="•"/>
              <a:defRPr/>
            </a:pPr>
            <a:r>
              <a:rPr lang="en-US" sz="2000" b="1" dirty="0">
                <a:solidFill>
                  <a:schemeClr val="tx1"/>
                </a:solidFill>
              </a:rPr>
              <a:t>PEMPAL </a:t>
            </a:r>
            <a:r>
              <a:rPr lang="ru-RU" sz="2000" b="1" dirty="0">
                <a:solidFill>
                  <a:schemeClr val="tx1"/>
                </a:solidFill>
              </a:rPr>
              <a:t>будет стараться увязать это направление работы с работой в рамках «бюджетов для граждан»</a:t>
            </a:r>
            <a:r>
              <a:rPr lang="en-US" sz="2000" dirty="0">
                <a:solidFill>
                  <a:schemeClr val="tx1"/>
                </a:solidFill>
              </a:rPr>
              <a:t>, </a:t>
            </a:r>
            <a:r>
              <a:rPr lang="ru-RU" sz="2000" dirty="0">
                <a:solidFill>
                  <a:schemeClr val="tx1"/>
                </a:solidFill>
              </a:rPr>
              <a:t>так чтобы с гражданами консультировались о том, какую информацию они хотели бы видеть в «бюджете для граждан» и - в более широком смысле - как они хотели бы участвовать в бюджетном процессе</a:t>
            </a:r>
            <a:r>
              <a:rPr lang="en-US" sz="2000" dirty="0">
                <a:solidFill>
                  <a:schemeClr val="tx1"/>
                </a:solidFill>
              </a:rPr>
              <a:t>.</a:t>
            </a:r>
            <a:endParaRPr lang="en-GB" sz="2000" dirty="0">
              <a:solidFill>
                <a:schemeClr val="tx1"/>
              </a:solidFill>
            </a:endParaRPr>
          </a:p>
          <a:p>
            <a:pPr marL="285750" indent="-285750" algn="just" fontAlgn="auto">
              <a:spcAft>
                <a:spcPts val="0"/>
              </a:spcAft>
              <a:buFont typeface="Arial"/>
              <a:buChar char="•"/>
              <a:defRPr/>
            </a:pPr>
            <a:endParaRPr lang="en-US" sz="2000" dirty="0">
              <a:solidFill>
                <a:schemeClr val="tx1"/>
              </a:solidFill>
            </a:endParaRPr>
          </a:p>
        </p:txBody>
      </p:sp>
      <p:pic>
        <p:nvPicPr>
          <p:cNvPr id="37890"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5" name="Title 1"/>
          <p:cNvSpPr>
            <a:spLocks noGrp="1"/>
          </p:cNvSpPr>
          <p:nvPr>
            <p:ph type="ctrTitle"/>
          </p:nvPr>
        </p:nvSpPr>
        <p:spPr>
          <a:xfrm>
            <a:off x="935038" y="0"/>
            <a:ext cx="8839200" cy="876300"/>
          </a:xfrm>
        </p:spPr>
        <p:txBody>
          <a:bodyPr/>
          <a:lstStyle/>
          <a:p>
            <a:r>
              <a:rPr lang="ru-RU" sz="3600" dirty="0">
                <a:solidFill>
                  <a:srgbClr val="002060"/>
                </a:solidFill>
              </a:rPr>
              <a:t>Участие общественности </a:t>
            </a:r>
            <a:r>
              <a:rPr lang="en-US" sz="3600" dirty="0">
                <a:solidFill>
                  <a:srgbClr val="002060"/>
                </a:solidFill>
              </a:rPr>
              <a:t>(2)</a:t>
            </a:r>
          </a:p>
        </p:txBody>
      </p:sp>
    </p:spTree>
    <p:extLst>
      <p:ext uri="{BB962C8B-B14F-4D97-AF65-F5344CB8AC3E}">
        <p14:creationId xmlns:p14="http://schemas.microsoft.com/office/powerpoint/2010/main" val="3040405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43410" y="5857064"/>
            <a:ext cx="897253" cy="459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39" name="Picture 2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06929" y="662772"/>
            <a:ext cx="791845" cy="417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0" name="Picture 29"/>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781800" y="1066800"/>
            <a:ext cx="793750" cy="40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1" name="Picture 30"/>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772401" y="1676401"/>
            <a:ext cx="865187"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2" name="Picture 31"/>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158164" y="2527301"/>
            <a:ext cx="7905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3" name="Picture 3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382001" y="3200400"/>
            <a:ext cx="719137" cy="3603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4344" name="Picture 3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077200" y="3810000"/>
            <a:ext cx="863600"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5" name="Picture 3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829868" y="4497863"/>
            <a:ext cx="817563" cy="482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4346" name="Picture 3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089382" y="5112861"/>
            <a:ext cx="825499"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7" name="Picture 3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113068" y="5565619"/>
            <a:ext cx="788669" cy="48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8" name="Picture 3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714478" y="457776"/>
            <a:ext cx="881856" cy="45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9" name="Picture 3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971054" y="5884368"/>
            <a:ext cx="879631"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50" name="Picture 39"/>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967908" y="5592286"/>
            <a:ext cx="841534"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51" name="Picture 40"/>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250281" y="5003163"/>
            <a:ext cx="865188"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52" name="Picture 41"/>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677828" y="4407345"/>
            <a:ext cx="793750" cy="43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53" name="Picture 4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294210" y="2951451"/>
            <a:ext cx="863600" cy="4333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4354" name="Picture 43"/>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1371123" y="2223076"/>
            <a:ext cx="830898" cy="46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55" name="Picture 44"/>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035175" y="1502351"/>
            <a:ext cx="720725" cy="48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56" name="Picture 45"/>
          <p:cNvPicPr>
            <a:picLocks noChangeAspect="1" noChangeArrowheads="1"/>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2720975" y="981076"/>
            <a:ext cx="788988"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57" name="Picture 46"/>
          <p:cNvPicPr>
            <a:picLocks noChangeAspect="1" noChangeArrowheads="1"/>
          </p:cNvPicPr>
          <p:nvPr/>
        </p:nvPicPr>
        <p:blipFill>
          <a:blip r:embed="rId22" cstate="print">
            <a:extLst>
              <a:ext uri="{28A0092B-C50C-407E-A947-70E740481C1C}">
                <a14:useLocalDpi xmlns:a14="http://schemas.microsoft.com/office/drawing/2010/main" val="0"/>
              </a:ext>
            </a:extLst>
          </a:blip>
          <a:srcRect/>
          <a:stretch>
            <a:fillRect/>
          </a:stretch>
        </p:blipFill>
        <p:spPr bwMode="auto">
          <a:xfrm>
            <a:off x="3621881" y="674866"/>
            <a:ext cx="788988"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58" name="Picture 47" descr="Russia"/>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1496219" y="3584576"/>
            <a:ext cx="792162" cy="4873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26" name="TextBox 25"/>
          <p:cNvSpPr txBox="1">
            <a:spLocks noChangeArrowheads="1"/>
          </p:cNvSpPr>
          <p:nvPr/>
        </p:nvSpPr>
        <p:spPr bwMode="auto">
          <a:xfrm>
            <a:off x="1981200" y="1371600"/>
            <a:ext cx="6629400" cy="3600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just" eaLnBrk="1" hangingPunct="1"/>
            <a:endParaRPr lang="en-US" altLang="x-none" sz="1800" dirty="0"/>
          </a:p>
          <a:p>
            <a:pPr algn="ctr" eaLnBrk="1" hangingPunct="1"/>
            <a:r>
              <a:rPr lang="ru-RU" altLang="x-none" sz="1400" dirty="0"/>
              <a:t>Международная программа взаимодействия и обучения по вопросам управления государственными расходами (</a:t>
            </a:r>
            <a:r>
              <a:rPr lang="en-US" altLang="x-none" sz="1400" dirty="0"/>
              <a:t>PEMPAL</a:t>
            </a:r>
            <a:r>
              <a:rPr lang="ru-RU" altLang="x-none" sz="1400" dirty="0"/>
              <a:t>)</a:t>
            </a:r>
            <a:r>
              <a:rPr lang="en-US" altLang="x-none" sz="1400" dirty="0"/>
              <a:t> </a:t>
            </a:r>
            <a:r>
              <a:rPr lang="ru-RU" altLang="x-none" sz="1400" dirty="0"/>
              <a:t> - это сеть, объединяющая  государственных служащих из региона Европы и Центральной Азии</a:t>
            </a:r>
          </a:p>
          <a:p>
            <a:pPr algn="ctr" eaLnBrk="1" hangingPunct="1"/>
            <a:endParaRPr lang="en-US" altLang="x-none" sz="1400" dirty="0"/>
          </a:p>
          <a:p>
            <a:pPr algn="ctr" eaLnBrk="1" hangingPunct="1"/>
            <a:endParaRPr lang="ru-RU" altLang="x-none" sz="1400" dirty="0"/>
          </a:p>
          <a:p>
            <a:pPr algn="ctr" eaLnBrk="1" hangingPunct="1"/>
            <a:r>
              <a:rPr lang="ru-RU" altLang="x-none" sz="1400" dirty="0"/>
              <a:t>В состав Бюджетного сообщества входят </a:t>
            </a:r>
            <a:r>
              <a:rPr lang="en-US" altLang="x-none" sz="1400" dirty="0"/>
              <a:t>60 </a:t>
            </a:r>
            <a:r>
              <a:rPr lang="ru-RU" altLang="x-none" sz="1400" dirty="0"/>
              <a:t>представителей из министерств финансов </a:t>
            </a:r>
            <a:r>
              <a:rPr lang="en-US" altLang="x-none" sz="1400" dirty="0"/>
              <a:t>21 </a:t>
            </a:r>
            <a:r>
              <a:rPr lang="ru-RU" altLang="x-none" sz="1400" dirty="0"/>
              <a:t>государства. Кроме того, в состав </a:t>
            </a:r>
            <a:r>
              <a:rPr lang="en-US" altLang="x-none" sz="1400" dirty="0"/>
              <a:t>PEMPAL </a:t>
            </a:r>
            <a:r>
              <a:rPr lang="ru-RU" altLang="x-none" sz="1400" dirty="0"/>
              <a:t>входят Казначейское сообщество и Сообщество по внутреннему аудиту, которые насчитывают до </a:t>
            </a:r>
            <a:r>
              <a:rPr lang="en-US" altLang="x-none" sz="1400" dirty="0"/>
              <a:t>23 </a:t>
            </a:r>
            <a:r>
              <a:rPr lang="ru-RU" altLang="x-none" sz="1400" dirty="0"/>
              <a:t>стран-членов</a:t>
            </a:r>
            <a:endParaRPr lang="en-US" altLang="x-none" sz="1400" dirty="0"/>
          </a:p>
          <a:p>
            <a:pPr algn="ctr" eaLnBrk="1" hangingPunct="1"/>
            <a:endParaRPr lang="en-US" altLang="x-none" sz="1400" dirty="0"/>
          </a:p>
          <a:p>
            <a:pPr algn="ctr" eaLnBrk="1" hangingPunct="1"/>
            <a:r>
              <a:rPr lang="ru-RU" altLang="x-none" sz="1400" dirty="0"/>
              <a:t>В БС имеется две рабочие группы, в каждой из которых насчитывается </a:t>
            </a:r>
          </a:p>
          <a:p>
            <a:pPr algn="ctr" eaLnBrk="1" hangingPunct="1"/>
            <a:r>
              <a:rPr lang="en-US" altLang="x-none" sz="1400" dirty="0"/>
              <a:t>15 </a:t>
            </a:r>
            <a:r>
              <a:rPr lang="ru-RU" altLang="x-none" sz="1400" dirty="0"/>
              <a:t>стран-членов</a:t>
            </a:r>
            <a:r>
              <a:rPr lang="en-US" altLang="x-none" sz="1400" dirty="0"/>
              <a:t>:</a:t>
            </a:r>
          </a:p>
          <a:p>
            <a:pPr algn="ctr" eaLnBrk="1" hangingPunct="1"/>
            <a:r>
              <a:rPr lang="ru-RU" altLang="x-none" sz="1400" b="1" dirty="0"/>
              <a:t>Рабочая группа по бюджетной грамотности и прозрачности бюджета и</a:t>
            </a:r>
          </a:p>
          <a:p>
            <a:pPr algn="ctr" eaLnBrk="1" hangingPunct="1"/>
            <a:r>
              <a:rPr lang="ru-RU" altLang="x-none" sz="1400" dirty="0"/>
              <a:t>Рабочая группа по программному бюджетированию</a:t>
            </a:r>
            <a:endParaRPr lang="en-US" altLang="x-none" sz="1400" dirty="0"/>
          </a:p>
        </p:txBody>
      </p:sp>
      <p:pic>
        <p:nvPicPr>
          <p:cNvPr id="27" name="Рисунок 11" descr="pempal-logo.jpg"/>
          <p:cNvPicPr>
            <a:picLocks noChangeAspect="1"/>
          </p:cNvPicPr>
          <p:nvPr/>
        </p:nvPicPr>
        <p:blipFill>
          <a:blip r:embed="rId24">
            <a:extLst>
              <a:ext uri="{28A0092B-C50C-407E-A947-70E740481C1C}">
                <a14:useLocalDpi xmlns:a14="http://schemas.microsoft.com/office/drawing/2010/main" val="0"/>
              </a:ext>
            </a:extLst>
          </a:blip>
          <a:srcRect/>
          <a:stretch>
            <a:fillRect/>
          </a:stretch>
        </p:blipFill>
        <p:spPr bwMode="auto">
          <a:xfrm>
            <a:off x="0" y="0"/>
            <a:ext cx="7048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085850" y="63275"/>
            <a:ext cx="3127574" cy="1569660"/>
          </a:xfrm>
          <a:prstGeom prst="rect">
            <a:avLst/>
          </a:prstGeom>
          <a:noFill/>
        </p:spPr>
        <p:txBody>
          <a:bodyPr wrap="square" rtlCol="0">
            <a:spAutoFit/>
          </a:bodyPr>
          <a:lstStyle/>
          <a:p>
            <a:r>
              <a:rPr lang="ru-RU" sz="2400" b="1" dirty="0">
                <a:solidFill>
                  <a:schemeClr val="tx2">
                    <a:lumMod val="60000"/>
                    <a:lumOff val="40000"/>
                  </a:schemeClr>
                </a:solidFill>
              </a:rPr>
              <a:t>Бюджетное сообщество</a:t>
            </a:r>
            <a:endParaRPr lang="bs-Latn-BA" sz="2400" b="1" dirty="0">
              <a:solidFill>
                <a:schemeClr val="tx2">
                  <a:lumMod val="60000"/>
                  <a:lumOff val="40000"/>
                </a:schemeClr>
              </a:solidFill>
            </a:endParaRPr>
          </a:p>
          <a:p>
            <a:r>
              <a:rPr lang="bs-Latn-BA" sz="2400" b="1" dirty="0">
                <a:solidFill>
                  <a:schemeClr val="tx2">
                    <a:lumMod val="60000"/>
                    <a:lumOff val="40000"/>
                  </a:schemeClr>
                </a:solidFill>
              </a:rPr>
              <a:t>PEMPAL</a:t>
            </a:r>
          </a:p>
          <a:p>
            <a:endParaRPr lang="bs-Latn-BA" sz="2400" dirty="0">
              <a:solidFill>
                <a:schemeClr val="tx2">
                  <a:lumMod val="60000"/>
                  <a:lumOff val="40000"/>
                </a:schemeClr>
              </a:solidFill>
            </a:endParaRPr>
          </a:p>
        </p:txBody>
      </p:sp>
      <p:sp>
        <p:nvSpPr>
          <p:cNvPr id="29" name="Down Arrow 28"/>
          <p:cNvSpPr/>
          <p:nvPr/>
        </p:nvSpPr>
        <p:spPr>
          <a:xfrm flipH="1">
            <a:off x="4996857" y="2527301"/>
            <a:ext cx="1905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0089701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84924" y="76200"/>
            <a:ext cx="8663876" cy="6781800"/>
          </a:xfrm>
        </p:spPr>
        <p:txBody>
          <a:bodyPr rtlCol="0">
            <a:noAutofit/>
          </a:bodyPr>
          <a:lstStyle/>
          <a:p>
            <a:pPr algn="l" fontAlgn="auto">
              <a:spcAft>
                <a:spcPts val="0"/>
              </a:spcAft>
              <a:defRPr/>
            </a:pPr>
            <a:r>
              <a:rPr lang="ru-RU" sz="2400" b="1" dirty="0">
                <a:solidFill>
                  <a:schemeClr val="accent1">
                    <a:lumMod val="75000"/>
                  </a:schemeClr>
                </a:solidFill>
                <a:latin typeface="+mj-lt"/>
              </a:rPr>
              <a:t>Выводы</a:t>
            </a:r>
            <a:endParaRPr lang="en-US" sz="2400" b="1" dirty="0">
              <a:solidFill>
                <a:schemeClr val="accent1">
                  <a:lumMod val="75000"/>
                </a:schemeClr>
              </a:solidFill>
              <a:latin typeface="+mj-lt"/>
            </a:endParaRPr>
          </a:p>
          <a:p>
            <a:pPr algn="l" fontAlgn="auto">
              <a:spcAft>
                <a:spcPts val="0"/>
              </a:spcAft>
              <a:defRPr/>
            </a:pPr>
            <a:endParaRPr lang="en-US" sz="1000" b="1" dirty="0">
              <a:solidFill>
                <a:schemeClr val="accent1">
                  <a:lumMod val="75000"/>
                </a:schemeClr>
              </a:solidFill>
              <a:latin typeface="+mj-lt"/>
            </a:endParaRPr>
          </a:p>
          <a:p>
            <a:pPr marL="457200" indent="-457200" algn="just" fontAlgn="auto">
              <a:spcAft>
                <a:spcPts val="0"/>
              </a:spcAft>
              <a:buFont typeface="Arial"/>
              <a:buChar char="•"/>
              <a:defRPr/>
            </a:pPr>
            <a:r>
              <a:rPr lang="ru-RU" sz="1600" b="1" dirty="0">
                <a:solidFill>
                  <a:srgbClr val="000000"/>
                </a:solidFill>
              </a:rPr>
              <a:t>Поддержание надлежащих показателей прозрачности бюджета требует непрерывного внимания и сосредоточенных усилий</a:t>
            </a:r>
            <a:r>
              <a:rPr lang="en-US" sz="1600" b="1" dirty="0">
                <a:solidFill>
                  <a:srgbClr val="000000"/>
                </a:solidFill>
              </a:rPr>
              <a:t>.</a:t>
            </a:r>
          </a:p>
          <a:p>
            <a:pPr marL="457200" indent="-457200" algn="just" fontAlgn="auto">
              <a:spcAft>
                <a:spcPts val="0"/>
              </a:spcAft>
              <a:buFont typeface="Arial"/>
              <a:buChar char="•"/>
              <a:defRPr/>
            </a:pPr>
            <a:endParaRPr lang="en-US" sz="1600" dirty="0">
              <a:solidFill>
                <a:srgbClr val="000000"/>
              </a:solidFill>
            </a:endParaRPr>
          </a:p>
          <a:p>
            <a:pPr marL="457200" indent="-457200" algn="just" fontAlgn="auto">
              <a:spcAft>
                <a:spcPts val="0"/>
              </a:spcAft>
              <a:buFont typeface="Arial"/>
              <a:buChar char="•"/>
              <a:defRPr/>
            </a:pPr>
            <a:r>
              <a:rPr lang="ru-RU" sz="1600" b="1" dirty="0">
                <a:solidFill>
                  <a:srgbClr val="000000"/>
                </a:solidFill>
              </a:rPr>
              <a:t>В некоторых сферах (общественные консультации и участие общественности в бюджетном процессе) передовая практика еще формируется</a:t>
            </a:r>
            <a:r>
              <a:rPr lang="en-US" sz="1600" dirty="0">
                <a:solidFill>
                  <a:srgbClr val="000000"/>
                </a:solidFill>
              </a:rPr>
              <a:t>. </a:t>
            </a:r>
            <a:r>
              <a:rPr lang="ru-RU" sz="1600" dirty="0">
                <a:solidFill>
                  <a:srgbClr val="000000"/>
                </a:solidFill>
              </a:rPr>
              <a:t>В этих направлениях важна текущая работа МБП и </a:t>
            </a:r>
            <a:r>
              <a:rPr lang="en-US" sz="1600" dirty="0">
                <a:solidFill>
                  <a:srgbClr val="000000"/>
                </a:solidFill>
              </a:rPr>
              <a:t>GIFT</a:t>
            </a:r>
            <a:r>
              <a:rPr lang="en-US" sz="1600" b="1" dirty="0">
                <a:solidFill>
                  <a:srgbClr val="000000"/>
                </a:solidFill>
              </a:rPr>
              <a:t>.</a:t>
            </a:r>
          </a:p>
          <a:p>
            <a:pPr marL="914400" lvl="1" indent="-457200" algn="just" fontAlgn="auto">
              <a:spcAft>
                <a:spcPts val="0"/>
              </a:spcAft>
              <a:buFont typeface="Arial"/>
              <a:buChar char="•"/>
              <a:defRPr/>
            </a:pPr>
            <a:endParaRPr lang="en-US" sz="1600" b="1" dirty="0">
              <a:solidFill>
                <a:srgbClr val="000000"/>
              </a:solidFill>
            </a:endParaRPr>
          </a:p>
          <a:p>
            <a:pPr marL="457200" indent="-457200" algn="just" fontAlgn="auto">
              <a:spcAft>
                <a:spcPts val="0"/>
              </a:spcAft>
              <a:buFont typeface="Arial"/>
              <a:buChar char="•"/>
              <a:defRPr/>
            </a:pPr>
            <a:r>
              <a:rPr lang="ru-RU" sz="1600" b="1" dirty="0">
                <a:solidFill>
                  <a:srgbClr val="000000"/>
                </a:solidFill>
              </a:rPr>
              <a:t>Инструменты для проведения обследований, которыми пользуется Международное бюджетное партнерство, доказали свою эффективность в качестве стимулов, мотивирующих многие страны к улучшению показателей</a:t>
            </a:r>
            <a:r>
              <a:rPr lang="en-US" sz="1600" dirty="0">
                <a:solidFill>
                  <a:srgbClr val="000000"/>
                </a:solidFill>
              </a:rPr>
              <a:t>. </a:t>
            </a:r>
          </a:p>
          <a:p>
            <a:pPr marL="457200" indent="-457200" algn="just" fontAlgn="auto">
              <a:spcAft>
                <a:spcPts val="0"/>
              </a:spcAft>
              <a:buFont typeface="Arial"/>
              <a:buChar char="•"/>
              <a:defRPr/>
            </a:pPr>
            <a:endParaRPr lang="en-US" sz="1600" b="1" dirty="0">
              <a:solidFill>
                <a:srgbClr val="000000"/>
              </a:solidFill>
            </a:endParaRPr>
          </a:p>
          <a:p>
            <a:pPr marL="457200" indent="-457200" algn="just" fontAlgn="auto">
              <a:spcAft>
                <a:spcPts val="0"/>
              </a:spcAft>
              <a:buFont typeface="Arial"/>
              <a:buChar char="•"/>
              <a:defRPr/>
            </a:pPr>
            <a:r>
              <a:rPr lang="ru-RU" sz="1600" b="1" dirty="0">
                <a:solidFill>
                  <a:schemeClr val="tx1"/>
                </a:solidFill>
              </a:rPr>
              <a:t>Знания и нормы в части участия общественности находятся на стадии формирования</a:t>
            </a:r>
            <a:r>
              <a:rPr lang="ru-RU" sz="1600" dirty="0">
                <a:solidFill>
                  <a:schemeClr val="tx1"/>
                </a:solidFill>
              </a:rPr>
              <a:t>. Принципы </a:t>
            </a:r>
            <a:r>
              <a:rPr lang="en-US" sz="1600" dirty="0">
                <a:solidFill>
                  <a:schemeClr val="tx1"/>
                </a:solidFill>
              </a:rPr>
              <a:t>GIFT</a:t>
            </a:r>
            <a:r>
              <a:rPr lang="ru-RU" sz="1600" dirty="0">
                <a:solidFill>
                  <a:schemeClr val="tx1"/>
                </a:solidFill>
              </a:rPr>
              <a:t>, касающиеся общественного участия в бюджетной политике (утвержденные в конце </a:t>
            </a:r>
            <a:r>
              <a:rPr lang="en-US" sz="1600" dirty="0">
                <a:solidFill>
                  <a:schemeClr val="tx1"/>
                </a:solidFill>
              </a:rPr>
              <a:t>2015 </a:t>
            </a:r>
            <a:r>
              <a:rPr lang="ru-RU" sz="1600" dirty="0">
                <a:solidFill>
                  <a:schemeClr val="tx1"/>
                </a:solidFill>
              </a:rPr>
              <a:t>года и уточненные в сентябре </a:t>
            </a:r>
            <a:r>
              <a:rPr lang="en-US" sz="1600" dirty="0">
                <a:solidFill>
                  <a:schemeClr val="tx1"/>
                </a:solidFill>
              </a:rPr>
              <a:t>2016</a:t>
            </a:r>
            <a:r>
              <a:rPr lang="ru-RU" sz="1600" dirty="0">
                <a:solidFill>
                  <a:schemeClr val="tx1"/>
                </a:solidFill>
              </a:rPr>
              <a:t> г.</a:t>
            </a:r>
            <a:r>
              <a:rPr lang="en-US" sz="1600" dirty="0">
                <a:solidFill>
                  <a:schemeClr val="tx1"/>
                </a:solidFill>
              </a:rPr>
              <a:t>), </a:t>
            </a:r>
            <a:r>
              <a:rPr lang="ru-RU" sz="1600" dirty="0">
                <a:solidFill>
                  <a:schemeClr val="tx1"/>
                </a:solidFill>
              </a:rPr>
              <a:t>Инструментарий ОЭСР по вопросам бюджетной прозрачности </a:t>
            </a:r>
            <a:r>
              <a:rPr lang="en-US" sz="1600" dirty="0">
                <a:solidFill>
                  <a:schemeClr val="tx1"/>
                </a:solidFill>
              </a:rPr>
              <a:t>(</a:t>
            </a:r>
            <a:r>
              <a:rPr lang="ru-RU" sz="1600" dirty="0">
                <a:solidFill>
                  <a:schemeClr val="tx1"/>
                </a:solidFill>
              </a:rPr>
              <a:t>предварительный вариант разработан в январе </a:t>
            </a:r>
            <a:r>
              <a:rPr lang="en-US" sz="1600" dirty="0">
                <a:solidFill>
                  <a:schemeClr val="tx1"/>
                </a:solidFill>
              </a:rPr>
              <a:t>2017</a:t>
            </a:r>
            <a:r>
              <a:rPr lang="ru-RU" sz="1600" dirty="0">
                <a:solidFill>
                  <a:schemeClr val="tx1"/>
                </a:solidFill>
              </a:rPr>
              <a:t> г.</a:t>
            </a:r>
            <a:r>
              <a:rPr lang="en-US" sz="1600" dirty="0">
                <a:solidFill>
                  <a:schemeClr val="tx1"/>
                </a:solidFill>
              </a:rPr>
              <a:t>), </a:t>
            </a:r>
            <a:r>
              <a:rPr lang="ru-RU" sz="1600" dirty="0">
                <a:solidFill>
                  <a:schemeClr val="tx1"/>
                </a:solidFill>
              </a:rPr>
              <a:t>Кодекс надлежащей практики МВФ по обеспечению прозрачности в налогово-бюджетной сфере и предполагаемые изменения в структуру </a:t>
            </a:r>
            <a:r>
              <a:rPr lang="en-US" sz="1600" dirty="0">
                <a:solidFill>
                  <a:schemeClr val="tx1"/>
                </a:solidFill>
              </a:rPr>
              <a:t>PEFA.  </a:t>
            </a:r>
          </a:p>
          <a:p>
            <a:pPr marL="457200" indent="-457200" algn="just" fontAlgn="auto">
              <a:spcAft>
                <a:spcPts val="0"/>
              </a:spcAft>
              <a:buFont typeface="Arial"/>
              <a:buChar char="•"/>
              <a:defRPr/>
            </a:pPr>
            <a:endParaRPr lang="en-US" sz="1600" dirty="0">
              <a:solidFill>
                <a:srgbClr val="000000"/>
              </a:solidFill>
            </a:endParaRPr>
          </a:p>
          <a:p>
            <a:pPr marL="457200" indent="-457200" algn="just" fontAlgn="auto">
              <a:spcAft>
                <a:spcPts val="0"/>
              </a:spcAft>
              <a:buFont typeface="Arial"/>
              <a:buChar char="•"/>
              <a:defRPr/>
            </a:pPr>
            <a:r>
              <a:rPr lang="ru-RU" sz="1600" b="1" dirty="0">
                <a:solidFill>
                  <a:schemeClr val="tx1"/>
                </a:solidFill>
              </a:rPr>
              <a:t>Предупреждение</a:t>
            </a:r>
            <a:r>
              <a:rPr lang="en-US" sz="1600" dirty="0">
                <a:solidFill>
                  <a:schemeClr val="tx1"/>
                </a:solidFill>
              </a:rPr>
              <a:t>:</a:t>
            </a:r>
            <a:r>
              <a:rPr lang="ru-RU" sz="1600" dirty="0">
                <a:solidFill>
                  <a:schemeClr val="tx1"/>
                </a:solidFill>
              </a:rPr>
              <a:t> МБП сообщило </a:t>
            </a:r>
            <a:r>
              <a:rPr lang="en-US" sz="1600" dirty="0">
                <a:solidFill>
                  <a:schemeClr val="tx1"/>
                </a:solidFill>
              </a:rPr>
              <a:t>PEMPAL </a:t>
            </a:r>
            <a:r>
              <a:rPr lang="ru-RU" sz="1600" dirty="0">
                <a:solidFill>
                  <a:schemeClr val="tx1"/>
                </a:solidFill>
              </a:rPr>
              <a:t>о том, что с учетом значительных изменений в методологии оценки </a:t>
            </a:r>
            <a:r>
              <a:rPr lang="ru-RU" sz="1600" b="1" dirty="0">
                <a:solidFill>
                  <a:schemeClr val="tx1"/>
                </a:solidFill>
              </a:rPr>
              <a:t>участия граждан</a:t>
            </a:r>
            <a:r>
              <a:rPr lang="ru-RU" sz="1600" dirty="0">
                <a:solidFill>
                  <a:schemeClr val="tx1"/>
                </a:solidFill>
              </a:rPr>
              <a:t>, результаты нового исследования за 2017 год, которые будут опубликованы позднее в этом году, будут несопоставимы с результатами за 2012 и 2015 гг.</a:t>
            </a:r>
            <a:endParaRPr lang="en-US" sz="1600" dirty="0">
              <a:solidFill>
                <a:srgbClr val="000000"/>
              </a:solidFill>
            </a:endParaRPr>
          </a:p>
          <a:p>
            <a:pPr marL="457200" indent="-457200" algn="just" fontAlgn="auto">
              <a:spcAft>
                <a:spcPts val="0"/>
              </a:spcAft>
              <a:buFont typeface="Arial"/>
              <a:buChar char="•"/>
              <a:defRPr/>
            </a:pPr>
            <a:endParaRPr lang="en-US" sz="1600" dirty="0">
              <a:solidFill>
                <a:srgbClr val="000000"/>
              </a:solidFill>
            </a:endParaRPr>
          </a:p>
          <a:p>
            <a:pPr marL="457200" indent="-457200" algn="just" fontAlgn="auto">
              <a:spcAft>
                <a:spcPts val="0"/>
              </a:spcAft>
              <a:buFont typeface="Arial"/>
              <a:buChar char="•"/>
              <a:defRPr/>
            </a:pPr>
            <a:endParaRPr lang="en-US" sz="1800" dirty="0">
              <a:solidFill>
                <a:srgbClr val="000000"/>
              </a:solidFill>
            </a:endParaRPr>
          </a:p>
        </p:txBody>
      </p:sp>
      <p:pic>
        <p:nvPicPr>
          <p:cNvPr id="74755"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Tree>
    <p:extLst>
      <p:ext uri="{BB962C8B-B14F-4D97-AF65-F5344CB8AC3E}">
        <p14:creationId xmlns:p14="http://schemas.microsoft.com/office/powerpoint/2010/main" val="5666204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75150" y="4267200"/>
            <a:ext cx="2113280" cy="1981200"/>
          </a:xfrm>
          <a:prstGeom prst="rect">
            <a:avLst/>
          </a:prstGeom>
        </p:spPr>
      </p:pic>
      <p:sp>
        <p:nvSpPr>
          <p:cNvPr id="3" name="Subtitle 2"/>
          <p:cNvSpPr>
            <a:spLocks noGrp="1"/>
          </p:cNvSpPr>
          <p:nvPr>
            <p:ph type="subTitle" idx="1"/>
          </p:nvPr>
        </p:nvSpPr>
        <p:spPr>
          <a:xfrm>
            <a:off x="1073150" y="1295400"/>
            <a:ext cx="8337550" cy="5410200"/>
          </a:xfrm>
        </p:spPr>
        <p:txBody>
          <a:bodyPr rtlCol="0">
            <a:noAutofit/>
          </a:bodyPr>
          <a:lstStyle/>
          <a:p>
            <a:pPr marL="457200" indent="-457200" algn="just" fontAlgn="auto">
              <a:spcAft>
                <a:spcPts val="0"/>
              </a:spcAft>
              <a:buFont typeface="Arial" pitchFamily="34" charset="0"/>
              <a:buChar char="•"/>
              <a:defRPr/>
            </a:pPr>
            <a:endParaRPr lang="en-US" sz="2000" dirty="0">
              <a:solidFill>
                <a:schemeClr val="tx1"/>
              </a:solidFill>
            </a:endParaRPr>
          </a:p>
          <a:p>
            <a:pPr marL="457200" indent="-457200" algn="just" fontAlgn="auto">
              <a:spcAft>
                <a:spcPts val="0"/>
              </a:spcAft>
              <a:buFont typeface="Arial" pitchFamily="34" charset="0"/>
              <a:buChar char="•"/>
              <a:defRPr/>
            </a:pPr>
            <a:endParaRPr lang="en-US" sz="2000" dirty="0">
              <a:solidFill>
                <a:schemeClr val="tx1"/>
              </a:solidFill>
            </a:endParaRPr>
          </a:p>
          <a:p>
            <a:pPr fontAlgn="auto">
              <a:spcAft>
                <a:spcPts val="0"/>
              </a:spcAft>
              <a:defRPr/>
            </a:pPr>
            <a:endParaRPr lang="en-US" sz="2000" dirty="0">
              <a:solidFill>
                <a:schemeClr val="tx1"/>
              </a:solidFill>
            </a:endParaRPr>
          </a:p>
          <a:p>
            <a:pPr fontAlgn="auto">
              <a:spcAft>
                <a:spcPts val="0"/>
              </a:spcAft>
              <a:defRPr/>
            </a:pPr>
            <a:r>
              <a:rPr lang="ru-RU" sz="3600" dirty="0">
                <a:solidFill>
                  <a:srgbClr val="000000"/>
                </a:solidFill>
              </a:rPr>
              <a:t>Спасибо за внимание</a:t>
            </a:r>
            <a:r>
              <a:rPr lang="en-US" sz="3600" dirty="0">
                <a:solidFill>
                  <a:srgbClr val="000000"/>
                </a:solidFill>
              </a:rPr>
              <a:t>!</a:t>
            </a:r>
            <a:endParaRPr lang="bs-Latn-BA" sz="3600" dirty="0">
              <a:solidFill>
                <a:srgbClr val="000000"/>
              </a:solidFill>
            </a:endParaRPr>
          </a:p>
          <a:p>
            <a:pPr fontAlgn="auto">
              <a:spcAft>
                <a:spcPts val="0"/>
              </a:spcAft>
              <a:defRPr/>
            </a:pPr>
            <a:endParaRPr lang="en-US" sz="2000" dirty="0">
              <a:solidFill>
                <a:srgbClr val="000000"/>
              </a:solidFill>
            </a:endParaRPr>
          </a:p>
          <a:p>
            <a:pPr fontAlgn="auto">
              <a:spcAft>
                <a:spcPts val="0"/>
              </a:spcAft>
              <a:defRPr/>
            </a:pPr>
            <a:r>
              <a:rPr lang="ru-RU" sz="2000" dirty="0">
                <a:solidFill>
                  <a:srgbClr val="000000"/>
                </a:solidFill>
              </a:rPr>
              <a:t>Все материалы Рабочей группы на английском, русском и боснийско-сербско-хорватском языках размещены на сайте </a:t>
            </a:r>
            <a:r>
              <a:rPr lang="en-US" sz="2000" dirty="0">
                <a:solidFill>
                  <a:srgbClr val="000000"/>
                </a:solidFill>
                <a:hlinkClick r:id="rId4"/>
              </a:rPr>
              <a:t>www.pempal.org</a:t>
            </a:r>
            <a:endParaRPr lang="en-US" sz="2000" dirty="0">
              <a:solidFill>
                <a:srgbClr val="000000"/>
              </a:solidFill>
            </a:endParaRPr>
          </a:p>
          <a:p>
            <a:pPr fontAlgn="auto">
              <a:spcAft>
                <a:spcPts val="0"/>
              </a:spcAft>
              <a:defRPr/>
            </a:pPr>
            <a:endParaRPr lang="bs-Latn-BA" sz="3600" dirty="0">
              <a:solidFill>
                <a:srgbClr val="000000"/>
              </a:solidFill>
            </a:endParaRPr>
          </a:p>
        </p:txBody>
      </p:sp>
      <p:pic>
        <p:nvPicPr>
          <p:cNvPr id="74755" name="Рисунок 11" descr="pempal-logo.jpg"/>
          <p:cNvPicPr>
            <a:picLocks noChangeAspect="1"/>
          </p:cNvPicPr>
          <p:nvPr/>
        </p:nvPicPr>
        <p:blipFill>
          <a:blip r:embed="rId5"/>
          <a:srcRect/>
          <a:stretch>
            <a:fillRect/>
          </a:stretch>
        </p:blipFill>
        <p:spPr bwMode="auto">
          <a:xfrm>
            <a:off x="0" y="0"/>
            <a:ext cx="763588" cy="6858000"/>
          </a:xfrm>
          <a:prstGeom prst="rect">
            <a:avLst/>
          </a:prstGeom>
          <a:noFill/>
          <a:ln w="9525">
            <a:noFill/>
            <a:miter lim="800000"/>
            <a:headEnd/>
            <a:tailEnd/>
          </a:ln>
        </p:spPr>
      </p:pic>
      <p:pic>
        <p:nvPicPr>
          <p:cNvPr id="74756" name="Рисунок 15" descr="pempal-logo-top.gif"/>
          <p:cNvPicPr>
            <a:picLocks noChangeAspect="1"/>
          </p:cNvPicPr>
          <p:nvPr/>
        </p:nvPicPr>
        <p:blipFill>
          <a:blip r:embed="rId6"/>
          <a:srcRect/>
          <a:stretch>
            <a:fillRect/>
          </a:stretch>
        </p:blipFill>
        <p:spPr bwMode="auto">
          <a:xfrm>
            <a:off x="3384550" y="381000"/>
            <a:ext cx="3879850" cy="342900"/>
          </a:xfrm>
          <a:prstGeom prst="rect">
            <a:avLst/>
          </a:prstGeom>
          <a:noFill/>
          <a:ln w="9525">
            <a:noFill/>
            <a:miter lim="800000"/>
            <a:headEnd/>
            <a:tailEnd/>
          </a:ln>
        </p:spPr>
      </p:pic>
    </p:spTree>
    <p:extLst>
      <p:ext uri="{BB962C8B-B14F-4D97-AF65-F5344CB8AC3E}">
        <p14:creationId xmlns:p14="http://schemas.microsoft.com/office/powerpoint/2010/main" val="118313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1524000" y="152400"/>
            <a:ext cx="7924800" cy="646331"/>
          </a:xfrm>
          <a:prstGeom prst="rect">
            <a:avLst/>
          </a:prstGeom>
          <a:noFill/>
        </p:spPr>
        <p:txBody>
          <a:bodyPr wrap="square" rtlCol="0">
            <a:spAutoFit/>
          </a:bodyPr>
          <a:lstStyle/>
          <a:p>
            <a:pPr algn="ctr"/>
            <a:r>
              <a:rPr lang="ru-RU" sz="3600" dirty="0">
                <a:solidFill>
                  <a:srgbClr val="002060"/>
                </a:solidFill>
              </a:rPr>
              <a:t>Справочная информация о РГ</a:t>
            </a:r>
            <a:endParaRPr lang="en-US" sz="3600" dirty="0">
              <a:solidFill>
                <a:srgbClr val="002060"/>
              </a:solidFill>
            </a:endParaRPr>
          </a:p>
        </p:txBody>
      </p:sp>
      <p:sp>
        <p:nvSpPr>
          <p:cNvPr id="9" name="Содержимое 2"/>
          <p:cNvSpPr txBox="1">
            <a:spLocks/>
          </p:cNvSpPr>
          <p:nvPr/>
        </p:nvSpPr>
        <p:spPr bwMode="auto">
          <a:xfrm>
            <a:off x="795656" y="798732"/>
            <a:ext cx="9066212" cy="600340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spcBef>
                <a:spcPts val="800"/>
              </a:spcBef>
            </a:pPr>
            <a:r>
              <a:rPr lang="ru-RU" sz="1600" b="1" dirty="0">
                <a:solidFill>
                  <a:schemeClr val="accent6">
                    <a:lumMod val="50000"/>
                  </a:schemeClr>
                </a:solidFill>
              </a:rPr>
              <a:t>Цель:</a:t>
            </a:r>
            <a:r>
              <a:rPr lang="ru-RU" sz="1600" dirty="0"/>
              <a:t> </a:t>
            </a:r>
            <a:r>
              <a:rPr lang="ru-RU" sz="1600" b="1" dirty="0">
                <a:solidFill>
                  <a:schemeClr val="accent6">
                    <a:lumMod val="50000"/>
                  </a:schemeClr>
                </a:solidFill>
              </a:rPr>
              <a:t>изучение международного опыта в части повышения бюджетной грамотности граждан и открытости и доступности бюджета</a:t>
            </a:r>
            <a:endParaRPr lang="en-US" sz="1600" b="1" dirty="0">
              <a:solidFill>
                <a:schemeClr val="accent6">
                  <a:lumMod val="50000"/>
                </a:schemeClr>
              </a:solidFill>
            </a:endParaRPr>
          </a:p>
          <a:p>
            <a:pPr algn="just">
              <a:spcBef>
                <a:spcPts val="800"/>
              </a:spcBef>
            </a:pPr>
            <a:r>
              <a:rPr lang="ru-RU" sz="1600" b="1" dirty="0">
                <a:solidFill>
                  <a:schemeClr val="tx1">
                    <a:lumMod val="95000"/>
                    <a:lumOff val="5000"/>
                  </a:schemeClr>
                </a:solidFill>
              </a:rPr>
              <a:t>Задачи:</a:t>
            </a:r>
          </a:p>
          <a:p>
            <a:pPr marL="342900" indent="-342900" algn="just">
              <a:spcBef>
                <a:spcPts val="800"/>
              </a:spcBef>
              <a:buFont typeface="Arial"/>
              <a:buChar char="•"/>
            </a:pPr>
            <a:r>
              <a:rPr lang="ru-RU" sz="1600" dirty="0">
                <a:solidFill>
                  <a:schemeClr val="tx1">
                    <a:lumMod val="95000"/>
                    <a:lumOff val="5000"/>
                  </a:schemeClr>
                </a:solidFill>
              </a:rPr>
              <a:t>Обзор передовой международной практики в области прозрачности бюджета и бюджетной грамотности </a:t>
            </a:r>
            <a:r>
              <a:rPr lang="en-US" sz="1600" dirty="0">
                <a:solidFill>
                  <a:schemeClr val="tx1">
                    <a:lumMod val="95000"/>
                    <a:lumOff val="5000"/>
                  </a:schemeClr>
                </a:solidFill>
              </a:rPr>
              <a:t> </a:t>
            </a:r>
          </a:p>
          <a:p>
            <a:pPr marL="342900" indent="-342900" algn="just">
              <a:spcBef>
                <a:spcPts val="800"/>
              </a:spcBef>
              <a:buFont typeface="Arial"/>
              <a:buChar char="•"/>
            </a:pPr>
            <a:r>
              <a:rPr lang="ru-RU" sz="1600" dirty="0">
                <a:solidFill>
                  <a:schemeClr val="tx1">
                    <a:lumMod val="95000"/>
                    <a:lumOff val="5000"/>
                  </a:schemeClr>
                </a:solidFill>
              </a:rPr>
              <a:t>Обмен опытом с экспертами по бюджету из стран-участниц РГ с целью разработки стандартных подходов к реализации аналогичных проектов </a:t>
            </a:r>
            <a:r>
              <a:rPr lang="en-US" sz="1600" dirty="0">
                <a:solidFill>
                  <a:schemeClr val="tx1">
                    <a:lumMod val="95000"/>
                    <a:lumOff val="5000"/>
                  </a:schemeClr>
                </a:solidFill>
              </a:rPr>
              <a:t> </a:t>
            </a:r>
            <a:endParaRPr lang="ru-RU" sz="1600" dirty="0">
              <a:solidFill>
                <a:schemeClr val="tx1">
                  <a:lumMod val="95000"/>
                  <a:lumOff val="5000"/>
                </a:schemeClr>
              </a:solidFill>
            </a:endParaRPr>
          </a:p>
          <a:p>
            <a:pPr marL="342900" indent="-342900" algn="just">
              <a:spcBef>
                <a:spcPts val="800"/>
              </a:spcBef>
              <a:buFont typeface="Arial"/>
              <a:buChar char="•"/>
            </a:pPr>
            <a:r>
              <a:rPr lang="ru-RU" sz="1600" dirty="0">
                <a:solidFill>
                  <a:schemeClr val="tx1">
                    <a:lumMod val="95000"/>
                    <a:lumOff val="5000"/>
                  </a:schemeClr>
                </a:solidFill>
              </a:rPr>
              <a:t>Создание новых продуктов знаний БС на основе накопленных результатов, таких как рекомендации о реализации аналогичных проектов в странах </a:t>
            </a:r>
            <a:r>
              <a:rPr lang="en-US" sz="1600" dirty="0">
                <a:solidFill>
                  <a:schemeClr val="tx1">
                    <a:lumMod val="95000"/>
                    <a:lumOff val="5000"/>
                  </a:schemeClr>
                </a:solidFill>
              </a:rPr>
              <a:t>PEMPAL. </a:t>
            </a:r>
            <a:endParaRPr lang="en-US" sz="1600" b="1" dirty="0">
              <a:solidFill>
                <a:schemeClr val="tx1"/>
              </a:solidFill>
            </a:endParaRPr>
          </a:p>
          <a:p>
            <a:pPr marL="0" lvl="1" algn="just">
              <a:spcBef>
                <a:spcPts val="800"/>
              </a:spcBef>
            </a:pPr>
            <a:endParaRPr lang="en-GB" sz="1600" b="1" dirty="0">
              <a:solidFill>
                <a:schemeClr val="tx1"/>
              </a:solidFill>
            </a:endParaRPr>
          </a:p>
          <a:p>
            <a:pPr marL="0" lvl="1" algn="just">
              <a:spcBef>
                <a:spcPts val="800"/>
              </a:spcBef>
            </a:pPr>
            <a:r>
              <a:rPr lang="ru-RU" sz="1600" b="1" dirty="0">
                <a:solidFill>
                  <a:schemeClr val="tx1"/>
                </a:solidFill>
              </a:rPr>
              <a:t>Партнерства</a:t>
            </a:r>
            <a:r>
              <a:rPr lang="en-GB" sz="1600" b="1" dirty="0">
                <a:solidFill>
                  <a:schemeClr val="tx1"/>
                </a:solidFill>
              </a:rPr>
              <a:t>: </a:t>
            </a:r>
            <a:r>
              <a:rPr lang="ru-RU" sz="1600" dirty="0">
                <a:solidFill>
                  <a:schemeClr val="tx1"/>
                </a:solidFill>
              </a:rPr>
              <a:t>Всемирный банк; ОЭСР; Международное бюджетное партнерство (МБП);</a:t>
            </a:r>
            <a:r>
              <a:rPr lang="en-GB" sz="1600" dirty="0">
                <a:solidFill>
                  <a:schemeClr val="tx1"/>
                </a:solidFill>
              </a:rPr>
              <a:t> </a:t>
            </a:r>
            <a:r>
              <a:rPr lang="ru-RU" sz="1600" dirty="0">
                <a:solidFill>
                  <a:schemeClr val="tx1"/>
                </a:solidFill>
              </a:rPr>
              <a:t>Глобальная инициатива по обеспечению прозрачности в налогово-бюджетной сфере (GIFT)</a:t>
            </a:r>
            <a:r>
              <a:rPr lang="en-US" sz="1600" dirty="0">
                <a:solidFill>
                  <a:srgbClr val="000000"/>
                </a:solidFill>
              </a:rPr>
              <a:t>. </a:t>
            </a:r>
            <a:endParaRPr lang="en-US" sz="1600" dirty="0">
              <a:solidFill>
                <a:schemeClr val="tx1"/>
              </a:solidFill>
            </a:endParaRPr>
          </a:p>
          <a:p>
            <a:pPr marL="0" lvl="1">
              <a:spcBef>
                <a:spcPts val="800"/>
              </a:spcBef>
            </a:pPr>
            <a:endParaRPr lang="en-US" sz="1600" b="1" i="1" dirty="0">
              <a:solidFill>
                <a:schemeClr val="tx1"/>
              </a:solidFill>
            </a:endParaRPr>
          </a:p>
          <a:p>
            <a:pPr marL="0" lvl="1">
              <a:spcBef>
                <a:spcPts val="800"/>
              </a:spcBef>
            </a:pPr>
            <a:r>
              <a:rPr lang="ru-RU" sz="1600" b="1" i="1" dirty="0">
                <a:solidFill>
                  <a:schemeClr val="tx1"/>
                </a:solidFill>
              </a:rPr>
              <a:t>Члены РГ (1</a:t>
            </a:r>
            <a:r>
              <a:rPr lang="en-US" sz="1600" b="1" i="1" dirty="0">
                <a:solidFill>
                  <a:schemeClr val="tx1"/>
                </a:solidFill>
              </a:rPr>
              <a:t>5 </a:t>
            </a:r>
            <a:r>
              <a:rPr lang="ru-RU" sz="1600" b="1" i="1" dirty="0">
                <a:solidFill>
                  <a:schemeClr val="tx1"/>
                </a:solidFill>
              </a:rPr>
              <a:t>стран)</a:t>
            </a:r>
            <a:r>
              <a:rPr lang="ru-RU" sz="1600" i="1" dirty="0">
                <a:solidFill>
                  <a:schemeClr val="tx1"/>
                </a:solidFill>
              </a:rPr>
              <a:t>: </a:t>
            </a:r>
            <a:r>
              <a:rPr lang="en-US" sz="1600" i="1" dirty="0">
                <a:solidFill>
                  <a:schemeClr val="tx1"/>
                </a:solidFill>
              </a:rPr>
              <a:t> </a:t>
            </a:r>
            <a:r>
              <a:rPr lang="ru-RU" sz="1600" i="1" dirty="0">
                <a:solidFill>
                  <a:schemeClr val="tx1"/>
                </a:solidFill>
              </a:rPr>
              <a:t>Албания, Россия, Армения, Косово, Киргизская Республика, Хорватия, Турция, Беларусь, Босния и Герцеговина, Румыния, Таджикистан, Украина, Узбекистан, Казахстан и Молдова.  </a:t>
            </a:r>
            <a:endParaRPr lang="en-GB" sz="1600" i="1" dirty="0">
              <a:solidFill>
                <a:schemeClr val="tx1"/>
              </a:solidFill>
            </a:endParaRPr>
          </a:p>
          <a:p>
            <a:pPr marL="0" lvl="1" algn="just">
              <a:spcBef>
                <a:spcPts val="800"/>
              </a:spcBef>
            </a:pPr>
            <a:endParaRPr lang="bs-Latn-BA" sz="1600" b="1" dirty="0">
              <a:solidFill>
                <a:schemeClr val="tx1">
                  <a:lumMod val="95000"/>
                  <a:lumOff val="5000"/>
                </a:schemeClr>
              </a:solidFill>
            </a:endParaRPr>
          </a:p>
          <a:p>
            <a:pPr algn="just">
              <a:spcBef>
                <a:spcPts val="800"/>
              </a:spcBef>
            </a:pPr>
            <a:endParaRPr lang="ru-RU" sz="1300" dirty="0">
              <a:solidFill>
                <a:schemeClr val="tx1"/>
              </a:solidFill>
              <a:latin typeface="Lucida Grande CY"/>
              <a:cs typeface="Lucida Grande CY"/>
            </a:endParaRPr>
          </a:p>
        </p:txBody>
      </p:sp>
    </p:spTree>
    <p:extLst>
      <p:ext uri="{BB962C8B-B14F-4D97-AF65-F5344CB8AC3E}">
        <p14:creationId xmlns:p14="http://schemas.microsoft.com/office/powerpoint/2010/main" val="564492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Рисунок 11" descr="pempal-logo.jpg"/>
          <p:cNvPicPr>
            <a:picLocks noChangeAspect="1"/>
          </p:cNvPicPr>
          <p:nvPr/>
        </p:nvPicPr>
        <p:blipFill>
          <a:blip r:embed="rId3"/>
          <a:srcRect/>
          <a:stretch>
            <a:fillRect/>
          </a:stretch>
        </p:blipFill>
        <p:spPr bwMode="auto">
          <a:xfrm>
            <a:off x="0" y="-10002"/>
            <a:ext cx="763588" cy="6858000"/>
          </a:xfrm>
          <a:prstGeom prst="rect">
            <a:avLst/>
          </a:prstGeom>
          <a:noFill/>
          <a:ln w="9525">
            <a:noFill/>
            <a:miter lim="800000"/>
            <a:headEnd/>
            <a:tailEnd/>
          </a:ln>
        </p:spPr>
      </p:pic>
      <p:sp>
        <p:nvSpPr>
          <p:cNvPr id="3" name="AutoShape 3"/>
          <p:cNvSpPr>
            <a:spLocks noChangeAspect="1" noChangeArrowheads="1" noTextEdit="1"/>
          </p:cNvSpPr>
          <p:nvPr/>
        </p:nvSpPr>
        <p:spPr bwMode="auto">
          <a:xfrm>
            <a:off x="863600" y="30163"/>
            <a:ext cx="9042400" cy="668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dirty="0"/>
          </a:p>
        </p:txBody>
      </p:sp>
      <p:sp>
        <p:nvSpPr>
          <p:cNvPr id="38321" name="Rectangle 229"/>
          <p:cNvSpPr>
            <a:spLocks noChangeArrowheads="1"/>
          </p:cNvSpPr>
          <p:nvPr/>
        </p:nvSpPr>
        <p:spPr bwMode="auto">
          <a:xfrm>
            <a:off x="4627563" y="1822451"/>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322" name="Rectangle 230"/>
          <p:cNvSpPr>
            <a:spLocks noChangeArrowheads="1"/>
          </p:cNvSpPr>
          <p:nvPr/>
        </p:nvSpPr>
        <p:spPr bwMode="auto">
          <a:xfrm>
            <a:off x="4667250" y="1822451"/>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323" name="Rectangle 231"/>
          <p:cNvSpPr>
            <a:spLocks noChangeArrowheads="1"/>
          </p:cNvSpPr>
          <p:nvPr/>
        </p:nvSpPr>
        <p:spPr bwMode="auto">
          <a:xfrm>
            <a:off x="4706938" y="1822451"/>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324" name="Rectangle 232"/>
          <p:cNvSpPr>
            <a:spLocks noChangeArrowheads="1"/>
          </p:cNvSpPr>
          <p:nvPr/>
        </p:nvSpPr>
        <p:spPr bwMode="auto">
          <a:xfrm>
            <a:off x="4746625" y="1822451"/>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325" name="Rectangle 233"/>
          <p:cNvSpPr>
            <a:spLocks noChangeArrowheads="1"/>
          </p:cNvSpPr>
          <p:nvPr/>
        </p:nvSpPr>
        <p:spPr bwMode="auto">
          <a:xfrm>
            <a:off x="4787900" y="1822451"/>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326" name="Rectangle 234"/>
          <p:cNvSpPr>
            <a:spLocks noChangeArrowheads="1"/>
          </p:cNvSpPr>
          <p:nvPr/>
        </p:nvSpPr>
        <p:spPr bwMode="auto">
          <a:xfrm>
            <a:off x="4826000" y="1822451"/>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327" name="Rectangle 235"/>
          <p:cNvSpPr>
            <a:spLocks noChangeArrowheads="1"/>
          </p:cNvSpPr>
          <p:nvPr/>
        </p:nvSpPr>
        <p:spPr bwMode="auto">
          <a:xfrm>
            <a:off x="4865688" y="1822451"/>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328" name="Rectangle 236"/>
          <p:cNvSpPr>
            <a:spLocks noChangeArrowheads="1"/>
          </p:cNvSpPr>
          <p:nvPr/>
        </p:nvSpPr>
        <p:spPr bwMode="auto">
          <a:xfrm>
            <a:off x="4906963" y="1822451"/>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329" name="Rectangle 237"/>
          <p:cNvSpPr>
            <a:spLocks noChangeArrowheads="1"/>
          </p:cNvSpPr>
          <p:nvPr/>
        </p:nvSpPr>
        <p:spPr bwMode="auto">
          <a:xfrm>
            <a:off x="4946650" y="1822451"/>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330" name="Rectangle 238"/>
          <p:cNvSpPr>
            <a:spLocks noChangeArrowheads="1"/>
          </p:cNvSpPr>
          <p:nvPr/>
        </p:nvSpPr>
        <p:spPr bwMode="auto">
          <a:xfrm>
            <a:off x="4986338" y="1822451"/>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331" name="Rectangle 239"/>
          <p:cNvSpPr>
            <a:spLocks noChangeArrowheads="1"/>
          </p:cNvSpPr>
          <p:nvPr/>
        </p:nvSpPr>
        <p:spPr bwMode="auto">
          <a:xfrm>
            <a:off x="5026025" y="1822451"/>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332" name="Rectangle 240"/>
          <p:cNvSpPr>
            <a:spLocks noChangeArrowheads="1"/>
          </p:cNvSpPr>
          <p:nvPr/>
        </p:nvSpPr>
        <p:spPr bwMode="auto">
          <a:xfrm>
            <a:off x="5067300" y="1822451"/>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333" name="Rectangle 241"/>
          <p:cNvSpPr>
            <a:spLocks noChangeArrowheads="1"/>
          </p:cNvSpPr>
          <p:nvPr/>
        </p:nvSpPr>
        <p:spPr bwMode="auto">
          <a:xfrm>
            <a:off x="5106988" y="1822451"/>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334" name="Rectangle 242"/>
          <p:cNvSpPr>
            <a:spLocks noChangeArrowheads="1"/>
          </p:cNvSpPr>
          <p:nvPr/>
        </p:nvSpPr>
        <p:spPr bwMode="auto">
          <a:xfrm>
            <a:off x="5146675" y="1822451"/>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335" name="Rectangle 243"/>
          <p:cNvSpPr>
            <a:spLocks noChangeArrowheads="1"/>
          </p:cNvSpPr>
          <p:nvPr/>
        </p:nvSpPr>
        <p:spPr bwMode="auto">
          <a:xfrm>
            <a:off x="5186363" y="1822451"/>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336" name="Rectangle 244"/>
          <p:cNvSpPr>
            <a:spLocks noChangeArrowheads="1"/>
          </p:cNvSpPr>
          <p:nvPr/>
        </p:nvSpPr>
        <p:spPr bwMode="auto">
          <a:xfrm>
            <a:off x="5227638" y="1822451"/>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337" name="Rectangle 245"/>
          <p:cNvSpPr>
            <a:spLocks noChangeArrowheads="1"/>
          </p:cNvSpPr>
          <p:nvPr/>
        </p:nvSpPr>
        <p:spPr bwMode="auto">
          <a:xfrm>
            <a:off x="5267325" y="1822451"/>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338" name="Rectangle 246"/>
          <p:cNvSpPr>
            <a:spLocks noChangeArrowheads="1"/>
          </p:cNvSpPr>
          <p:nvPr/>
        </p:nvSpPr>
        <p:spPr bwMode="auto">
          <a:xfrm>
            <a:off x="5307013" y="1822451"/>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339" name="Rectangle 247"/>
          <p:cNvSpPr>
            <a:spLocks noChangeArrowheads="1"/>
          </p:cNvSpPr>
          <p:nvPr/>
        </p:nvSpPr>
        <p:spPr bwMode="auto">
          <a:xfrm>
            <a:off x="5346700" y="1822451"/>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340" name="Rectangle 248"/>
          <p:cNvSpPr>
            <a:spLocks noChangeArrowheads="1"/>
          </p:cNvSpPr>
          <p:nvPr/>
        </p:nvSpPr>
        <p:spPr bwMode="auto">
          <a:xfrm>
            <a:off x="5386388" y="1822451"/>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341" name="Rectangle 249"/>
          <p:cNvSpPr>
            <a:spLocks noChangeArrowheads="1"/>
          </p:cNvSpPr>
          <p:nvPr/>
        </p:nvSpPr>
        <p:spPr bwMode="auto">
          <a:xfrm>
            <a:off x="5427663" y="1822451"/>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342" name="Rectangle 250"/>
          <p:cNvSpPr>
            <a:spLocks noChangeArrowheads="1"/>
          </p:cNvSpPr>
          <p:nvPr/>
        </p:nvSpPr>
        <p:spPr bwMode="auto">
          <a:xfrm>
            <a:off x="5467350" y="1822451"/>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343" name="Rectangle 251"/>
          <p:cNvSpPr>
            <a:spLocks noChangeArrowheads="1"/>
          </p:cNvSpPr>
          <p:nvPr/>
        </p:nvSpPr>
        <p:spPr bwMode="auto">
          <a:xfrm>
            <a:off x="5507038" y="1822451"/>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366" name="Rectangle 274"/>
          <p:cNvSpPr>
            <a:spLocks noChangeArrowheads="1"/>
          </p:cNvSpPr>
          <p:nvPr/>
        </p:nvSpPr>
        <p:spPr bwMode="auto">
          <a:xfrm>
            <a:off x="4627563" y="20526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367" name="Rectangle 275"/>
          <p:cNvSpPr>
            <a:spLocks noChangeArrowheads="1"/>
          </p:cNvSpPr>
          <p:nvPr/>
        </p:nvSpPr>
        <p:spPr bwMode="auto">
          <a:xfrm>
            <a:off x="4667250" y="20526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368" name="Rectangle 276"/>
          <p:cNvSpPr>
            <a:spLocks noChangeArrowheads="1"/>
          </p:cNvSpPr>
          <p:nvPr/>
        </p:nvSpPr>
        <p:spPr bwMode="auto">
          <a:xfrm>
            <a:off x="4706938" y="20526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369" name="Rectangle 277"/>
          <p:cNvSpPr>
            <a:spLocks noChangeArrowheads="1"/>
          </p:cNvSpPr>
          <p:nvPr/>
        </p:nvSpPr>
        <p:spPr bwMode="auto">
          <a:xfrm>
            <a:off x="4746625" y="20526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370" name="Rectangle 278"/>
          <p:cNvSpPr>
            <a:spLocks noChangeArrowheads="1"/>
          </p:cNvSpPr>
          <p:nvPr/>
        </p:nvSpPr>
        <p:spPr bwMode="auto">
          <a:xfrm>
            <a:off x="4787900" y="20526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371" name="Rectangle 279"/>
          <p:cNvSpPr>
            <a:spLocks noChangeArrowheads="1"/>
          </p:cNvSpPr>
          <p:nvPr/>
        </p:nvSpPr>
        <p:spPr bwMode="auto">
          <a:xfrm>
            <a:off x="4826000" y="20526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372" name="Rectangle 280"/>
          <p:cNvSpPr>
            <a:spLocks noChangeArrowheads="1"/>
          </p:cNvSpPr>
          <p:nvPr/>
        </p:nvSpPr>
        <p:spPr bwMode="auto">
          <a:xfrm>
            <a:off x="4865688" y="20526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373" name="Rectangle 281"/>
          <p:cNvSpPr>
            <a:spLocks noChangeArrowheads="1"/>
          </p:cNvSpPr>
          <p:nvPr/>
        </p:nvSpPr>
        <p:spPr bwMode="auto">
          <a:xfrm>
            <a:off x="4906963" y="20526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374" name="Rectangle 282"/>
          <p:cNvSpPr>
            <a:spLocks noChangeArrowheads="1"/>
          </p:cNvSpPr>
          <p:nvPr/>
        </p:nvSpPr>
        <p:spPr bwMode="auto">
          <a:xfrm>
            <a:off x="4946650" y="20526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375" name="Rectangle 283"/>
          <p:cNvSpPr>
            <a:spLocks noChangeArrowheads="1"/>
          </p:cNvSpPr>
          <p:nvPr/>
        </p:nvSpPr>
        <p:spPr bwMode="auto">
          <a:xfrm>
            <a:off x="4986338" y="20526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376" name="Rectangle 284"/>
          <p:cNvSpPr>
            <a:spLocks noChangeArrowheads="1"/>
          </p:cNvSpPr>
          <p:nvPr/>
        </p:nvSpPr>
        <p:spPr bwMode="auto">
          <a:xfrm>
            <a:off x="5026025" y="20526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377" name="Rectangle 285"/>
          <p:cNvSpPr>
            <a:spLocks noChangeArrowheads="1"/>
          </p:cNvSpPr>
          <p:nvPr/>
        </p:nvSpPr>
        <p:spPr bwMode="auto">
          <a:xfrm>
            <a:off x="5067300" y="20526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378" name="Rectangle 286"/>
          <p:cNvSpPr>
            <a:spLocks noChangeArrowheads="1"/>
          </p:cNvSpPr>
          <p:nvPr/>
        </p:nvSpPr>
        <p:spPr bwMode="auto">
          <a:xfrm>
            <a:off x="5106988" y="20526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379" name="Rectangle 287"/>
          <p:cNvSpPr>
            <a:spLocks noChangeArrowheads="1"/>
          </p:cNvSpPr>
          <p:nvPr/>
        </p:nvSpPr>
        <p:spPr bwMode="auto">
          <a:xfrm>
            <a:off x="5146675" y="20526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380" name="Rectangle 288"/>
          <p:cNvSpPr>
            <a:spLocks noChangeArrowheads="1"/>
          </p:cNvSpPr>
          <p:nvPr/>
        </p:nvSpPr>
        <p:spPr bwMode="auto">
          <a:xfrm>
            <a:off x="5186363" y="20526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381" name="Rectangle 289"/>
          <p:cNvSpPr>
            <a:spLocks noChangeArrowheads="1"/>
          </p:cNvSpPr>
          <p:nvPr/>
        </p:nvSpPr>
        <p:spPr bwMode="auto">
          <a:xfrm>
            <a:off x="5227638" y="20526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382" name="Rectangle 290"/>
          <p:cNvSpPr>
            <a:spLocks noChangeArrowheads="1"/>
          </p:cNvSpPr>
          <p:nvPr/>
        </p:nvSpPr>
        <p:spPr bwMode="auto">
          <a:xfrm>
            <a:off x="5267325" y="20526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383" name="Rectangle 291"/>
          <p:cNvSpPr>
            <a:spLocks noChangeArrowheads="1"/>
          </p:cNvSpPr>
          <p:nvPr/>
        </p:nvSpPr>
        <p:spPr bwMode="auto">
          <a:xfrm>
            <a:off x="5307013" y="20526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384" name="Rectangle 292"/>
          <p:cNvSpPr>
            <a:spLocks noChangeArrowheads="1"/>
          </p:cNvSpPr>
          <p:nvPr/>
        </p:nvSpPr>
        <p:spPr bwMode="auto">
          <a:xfrm>
            <a:off x="5346700" y="20526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385" name="Rectangle 293"/>
          <p:cNvSpPr>
            <a:spLocks noChangeArrowheads="1"/>
          </p:cNvSpPr>
          <p:nvPr/>
        </p:nvSpPr>
        <p:spPr bwMode="auto">
          <a:xfrm>
            <a:off x="5386388" y="20526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386" name="Rectangle 294"/>
          <p:cNvSpPr>
            <a:spLocks noChangeArrowheads="1"/>
          </p:cNvSpPr>
          <p:nvPr/>
        </p:nvSpPr>
        <p:spPr bwMode="auto">
          <a:xfrm>
            <a:off x="5427663" y="20526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387" name="Rectangle 295"/>
          <p:cNvSpPr>
            <a:spLocks noChangeArrowheads="1"/>
          </p:cNvSpPr>
          <p:nvPr/>
        </p:nvSpPr>
        <p:spPr bwMode="auto">
          <a:xfrm>
            <a:off x="5467350" y="20526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388" name="Rectangle 296"/>
          <p:cNvSpPr>
            <a:spLocks noChangeArrowheads="1"/>
          </p:cNvSpPr>
          <p:nvPr/>
        </p:nvSpPr>
        <p:spPr bwMode="auto">
          <a:xfrm>
            <a:off x="5507038" y="20526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417" name="Rectangle 325"/>
          <p:cNvSpPr>
            <a:spLocks noChangeArrowheads="1"/>
          </p:cNvSpPr>
          <p:nvPr/>
        </p:nvSpPr>
        <p:spPr bwMode="auto">
          <a:xfrm>
            <a:off x="4627563" y="22812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418" name="Rectangle 326"/>
          <p:cNvSpPr>
            <a:spLocks noChangeArrowheads="1"/>
          </p:cNvSpPr>
          <p:nvPr/>
        </p:nvSpPr>
        <p:spPr bwMode="auto">
          <a:xfrm>
            <a:off x="4667250" y="22812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419" name="Rectangle 327"/>
          <p:cNvSpPr>
            <a:spLocks noChangeArrowheads="1"/>
          </p:cNvSpPr>
          <p:nvPr/>
        </p:nvSpPr>
        <p:spPr bwMode="auto">
          <a:xfrm>
            <a:off x="4706938" y="22812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420" name="Rectangle 328"/>
          <p:cNvSpPr>
            <a:spLocks noChangeArrowheads="1"/>
          </p:cNvSpPr>
          <p:nvPr/>
        </p:nvSpPr>
        <p:spPr bwMode="auto">
          <a:xfrm>
            <a:off x="4746625" y="22812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421" name="Rectangle 329"/>
          <p:cNvSpPr>
            <a:spLocks noChangeArrowheads="1"/>
          </p:cNvSpPr>
          <p:nvPr/>
        </p:nvSpPr>
        <p:spPr bwMode="auto">
          <a:xfrm>
            <a:off x="4787900" y="22812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422" name="Rectangle 330"/>
          <p:cNvSpPr>
            <a:spLocks noChangeArrowheads="1"/>
          </p:cNvSpPr>
          <p:nvPr/>
        </p:nvSpPr>
        <p:spPr bwMode="auto">
          <a:xfrm>
            <a:off x="4826000" y="22812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423" name="Rectangle 331"/>
          <p:cNvSpPr>
            <a:spLocks noChangeArrowheads="1"/>
          </p:cNvSpPr>
          <p:nvPr/>
        </p:nvSpPr>
        <p:spPr bwMode="auto">
          <a:xfrm>
            <a:off x="4865688" y="22812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424" name="Rectangle 332"/>
          <p:cNvSpPr>
            <a:spLocks noChangeArrowheads="1"/>
          </p:cNvSpPr>
          <p:nvPr/>
        </p:nvSpPr>
        <p:spPr bwMode="auto">
          <a:xfrm>
            <a:off x="4906963" y="22812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425" name="Rectangle 333"/>
          <p:cNvSpPr>
            <a:spLocks noChangeArrowheads="1"/>
          </p:cNvSpPr>
          <p:nvPr/>
        </p:nvSpPr>
        <p:spPr bwMode="auto">
          <a:xfrm>
            <a:off x="4946650" y="22812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426" name="Rectangle 334"/>
          <p:cNvSpPr>
            <a:spLocks noChangeArrowheads="1"/>
          </p:cNvSpPr>
          <p:nvPr/>
        </p:nvSpPr>
        <p:spPr bwMode="auto">
          <a:xfrm>
            <a:off x="4986338" y="22812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427" name="Rectangle 335"/>
          <p:cNvSpPr>
            <a:spLocks noChangeArrowheads="1"/>
          </p:cNvSpPr>
          <p:nvPr/>
        </p:nvSpPr>
        <p:spPr bwMode="auto">
          <a:xfrm>
            <a:off x="5026025" y="22812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428" name="Rectangle 336"/>
          <p:cNvSpPr>
            <a:spLocks noChangeArrowheads="1"/>
          </p:cNvSpPr>
          <p:nvPr/>
        </p:nvSpPr>
        <p:spPr bwMode="auto">
          <a:xfrm>
            <a:off x="5067300" y="22812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429" name="Rectangle 337"/>
          <p:cNvSpPr>
            <a:spLocks noChangeArrowheads="1"/>
          </p:cNvSpPr>
          <p:nvPr/>
        </p:nvSpPr>
        <p:spPr bwMode="auto">
          <a:xfrm>
            <a:off x="5106988" y="22812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430" name="Rectangle 338"/>
          <p:cNvSpPr>
            <a:spLocks noChangeArrowheads="1"/>
          </p:cNvSpPr>
          <p:nvPr/>
        </p:nvSpPr>
        <p:spPr bwMode="auto">
          <a:xfrm>
            <a:off x="5146675" y="22812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431" name="Rectangle 339"/>
          <p:cNvSpPr>
            <a:spLocks noChangeArrowheads="1"/>
          </p:cNvSpPr>
          <p:nvPr/>
        </p:nvSpPr>
        <p:spPr bwMode="auto">
          <a:xfrm>
            <a:off x="5186363" y="22812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432" name="Rectangle 340"/>
          <p:cNvSpPr>
            <a:spLocks noChangeArrowheads="1"/>
          </p:cNvSpPr>
          <p:nvPr/>
        </p:nvSpPr>
        <p:spPr bwMode="auto">
          <a:xfrm>
            <a:off x="5227638" y="22812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433" name="Rectangle 341"/>
          <p:cNvSpPr>
            <a:spLocks noChangeArrowheads="1"/>
          </p:cNvSpPr>
          <p:nvPr/>
        </p:nvSpPr>
        <p:spPr bwMode="auto">
          <a:xfrm>
            <a:off x="5267325" y="22812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434" name="Rectangle 342"/>
          <p:cNvSpPr>
            <a:spLocks noChangeArrowheads="1"/>
          </p:cNvSpPr>
          <p:nvPr/>
        </p:nvSpPr>
        <p:spPr bwMode="auto">
          <a:xfrm>
            <a:off x="5307013" y="22812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435" name="Rectangle 343"/>
          <p:cNvSpPr>
            <a:spLocks noChangeArrowheads="1"/>
          </p:cNvSpPr>
          <p:nvPr/>
        </p:nvSpPr>
        <p:spPr bwMode="auto">
          <a:xfrm>
            <a:off x="5346700" y="22812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436" name="Rectangle 344"/>
          <p:cNvSpPr>
            <a:spLocks noChangeArrowheads="1"/>
          </p:cNvSpPr>
          <p:nvPr/>
        </p:nvSpPr>
        <p:spPr bwMode="auto">
          <a:xfrm>
            <a:off x="5386388" y="22812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437" name="Rectangle 345"/>
          <p:cNvSpPr>
            <a:spLocks noChangeArrowheads="1"/>
          </p:cNvSpPr>
          <p:nvPr/>
        </p:nvSpPr>
        <p:spPr bwMode="auto">
          <a:xfrm>
            <a:off x="5427663" y="22812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438" name="Rectangle 346"/>
          <p:cNvSpPr>
            <a:spLocks noChangeArrowheads="1"/>
          </p:cNvSpPr>
          <p:nvPr/>
        </p:nvSpPr>
        <p:spPr bwMode="auto">
          <a:xfrm>
            <a:off x="5467350" y="22812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439" name="Rectangle 347"/>
          <p:cNvSpPr>
            <a:spLocks noChangeArrowheads="1"/>
          </p:cNvSpPr>
          <p:nvPr/>
        </p:nvSpPr>
        <p:spPr bwMode="auto">
          <a:xfrm>
            <a:off x="5507038" y="22812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053" name="Rectangle 763"/>
          <p:cNvSpPr>
            <a:spLocks noChangeArrowheads="1"/>
          </p:cNvSpPr>
          <p:nvPr/>
        </p:nvSpPr>
        <p:spPr bwMode="auto">
          <a:xfrm>
            <a:off x="2203450" y="6172201"/>
            <a:ext cx="144463"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070" name="Rectangle 780"/>
          <p:cNvSpPr>
            <a:spLocks noChangeArrowheads="1"/>
          </p:cNvSpPr>
          <p:nvPr/>
        </p:nvSpPr>
        <p:spPr bwMode="auto">
          <a:xfrm>
            <a:off x="2065338" y="6350001"/>
            <a:ext cx="144463"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081" name="Rectangle 791"/>
          <p:cNvSpPr>
            <a:spLocks noChangeArrowheads="1"/>
          </p:cNvSpPr>
          <p:nvPr/>
        </p:nvSpPr>
        <p:spPr bwMode="auto">
          <a:xfrm>
            <a:off x="2300288" y="6529388"/>
            <a:ext cx="144463"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100" b="1" i="0" u="none" strike="noStrike" cap="none" normalizeH="0" baseline="0" dirty="0">
                <a:ln>
                  <a:noFill/>
                </a:ln>
                <a:solidFill>
                  <a:srgbClr val="000000"/>
                </a:solidFill>
                <a:effectLst/>
                <a:latin typeface="Calibri Bold"/>
                <a:cs typeface="Arial" pitchFamily="34" charset="0"/>
              </a:rPr>
              <a:t>8</a:t>
            </a: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082" name="Rectangle 792"/>
          <p:cNvSpPr>
            <a:spLocks noChangeArrowheads="1"/>
          </p:cNvSpPr>
          <p:nvPr/>
        </p:nvSpPr>
        <p:spPr bwMode="auto">
          <a:xfrm>
            <a:off x="3394075" y="6529388"/>
            <a:ext cx="144463"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100" b="1" i="0" u="none" strike="noStrike" cap="none" normalizeH="0" baseline="0" dirty="0">
                <a:ln>
                  <a:noFill/>
                </a:ln>
                <a:solidFill>
                  <a:srgbClr val="000000"/>
                </a:solidFill>
                <a:effectLst/>
                <a:latin typeface="Calibri Bold"/>
                <a:cs typeface="Arial" pitchFamily="34" charset="0"/>
              </a:rPr>
              <a:t>1</a:t>
            </a: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083" name="Rectangle 793"/>
          <p:cNvSpPr>
            <a:spLocks noChangeArrowheads="1"/>
          </p:cNvSpPr>
          <p:nvPr/>
        </p:nvSpPr>
        <p:spPr bwMode="auto">
          <a:xfrm>
            <a:off x="3465513" y="6529388"/>
            <a:ext cx="144463"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100" b="1" i="0" u="none" strike="noStrike" cap="none" normalizeH="0" baseline="0" dirty="0">
                <a:ln>
                  <a:noFill/>
                </a:ln>
                <a:solidFill>
                  <a:srgbClr val="000000"/>
                </a:solidFill>
                <a:effectLst/>
                <a:latin typeface="Calibri Bold"/>
                <a:cs typeface="Arial" pitchFamily="34" charset="0"/>
              </a:rPr>
              <a:t>2</a:t>
            </a: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084" name="Freeform 794"/>
          <p:cNvSpPr>
            <a:spLocks/>
          </p:cNvSpPr>
          <p:nvPr/>
        </p:nvSpPr>
        <p:spPr bwMode="auto">
          <a:xfrm>
            <a:off x="4587875" y="1817688"/>
            <a:ext cx="361950"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38085" name="Freeform 795"/>
          <p:cNvSpPr>
            <a:spLocks/>
          </p:cNvSpPr>
          <p:nvPr/>
        </p:nvSpPr>
        <p:spPr bwMode="auto">
          <a:xfrm>
            <a:off x="4587875" y="1817688"/>
            <a:ext cx="361950"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dirty="0"/>
          </a:p>
        </p:txBody>
      </p:sp>
      <p:sp>
        <p:nvSpPr>
          <p:cNvPr id="38086" name="Freeform 796"/>
          <p:cNvSpPr>
            <a:spLocks/>
          </p:cNvSpPr>
          <p:nvPr/>
        </p:nvSpPr>
        <p:spPr bwMode="auto">
          <a:xfrm>
            <a:off x="4587875" y="2047876"/>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38087" name="Freeform 797"/>
          <p:cNvSpPr>
            <a:spLocks/>
          </p:cNvSpPr>
          <p:nvPr/>
        </p:nvSpPr>
        <p:spPr bwMode="auto">
          <a:xfrm>
            <a:off x="4587875" y="2047876"/>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dirty="0"/>
          </a:p>
        </p:txBody>
      </p:sp>
      <p:sp>
        <p:nvSpPr>
          <p:cNvPr id="38088" name="Freeform 798"/>
          <p:cNvSpPr>
            <a:spLocks/>
          </p:cNvSpPr>
          <p:nvPr/>
        </p:nvSpPr>
        <p:spPr bwMode="auto">
          <a:xfrm>
            <a:off x="3354388" y="1817688"/>
            <a:ext cx="363538"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38089" name="Freeform 799"/>
          <p:cNvSpPr>
            <a:spLocks/>
          </p:cNvSpPr>
          <p:nvPr/>
        </p:nvSpPr>
        <p:spPr bwMode="auto">
          <a:xfrm>
            <a:off x="3354388" y="1817688"/>
            <a:ext cx="363538"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dirty="0"/>
          </a:p>
        </p:txBody>
      </p:sp>
      <p:sp>
        <p:nvSpPr>
          <p:cNvPr id="38090" name="Freeform 800"/>
          <p:cNvSpPr>
            <a:spLocks/>
          </p:cNvSpPr>
          <p:nvPr/>
        </p:nvSpPr>
        <p:spPr bwMode="auto">
          <a:xfrm>
            <a:off x="3354388" y="2276476"/>
            <a:ext cx="363538"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38091" name="Freeform 801"/>
          <p:cNvSpPr>
            <a:spLocks/>
          </p:cNvSpPr>
          <p:nvPr/>
        </p:nvSpPr>
        <p:spPr bwMode="auto">
          <a:xfrm>
            <a:off x="3354388" y="2276476"/>
            <a:ext cx="363538"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dirty="0"/>
          </a:p>
        </p:txBody>
      </p:sp>
      <p:sp>
        <p:nvSpPr>
          <p:cNvPr id="38092" name="Freeform 802"/>
          <p:cNvSpPr>
            <a:spLocks/>
          </p:cNvSpPr>
          <p:nvPr/>
        </p:nvSpPr>
        <p:spPr bwMode="auto">
          <a:xfrm>
            <a:off x="3354388" y="3192463"/>
            <a:ext cx="363538"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38093" name="Freeform 803"/>
          <p:cNvSpPr>
            <a:spLocks/>
          </p:cNvSpPr>
          <p:nvPr/>
        </p:nvSpPr>
        <p:spPr bwMode="auto">
          <a:xfrm>
            <a:off x="3354388" y="3192463"/>
            <a:ext cx="363538"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dirty="0"/>
          </a:p>
        </p:txBody>
      </p:sp>
      <p:sp>
        <p:nvSpPr>
          <p:cNvPr id="38094" name="Freeform 804"/>
          <p:cNvSpPr>
            <a:spLocks/>
          </p:cNvSpPr>
          <p:nvPr/>
        </p:nvSpPr>
        <p:spPr bwMode="auto">
          <a:xfrm>
            <a:off x="3354388" y="3651251"/>
            <a:ext cx="363538"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38095" name="Freeform 805"/>
          <p:cNvSpPr>
            <a:spLocks/>
          </p:cNvSpPr>
          <p:nvPr/>
        </p:nvSpPr>
        <p:spPr bwMode="auto">
          <a:xfrm>
            <a:off x="3354388" y="3651251"/>
            <a:ext cx="363538"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dirty="0"/>
          </a:p>
        </p:txBody>
      </p:sp>
      <p:sp>
        <p:nvSpPr>
          <p:cNvPr id="38096" name="Freeform 806"/>
          <p:cNvSpPr>
            <a:spLocks/>
          </p:cNvSpPr>
          <p:nvPr/>
        </p:nvSpPr>
        <p:spPr bwMode="auto">
          <a:xfrm>
            <a:off x="3354388" y="4797426"/>
            <a:ext cx="363538"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38097" name="Freeform 807"/>
          <p:cNvSpPr>
            <a:spLocks/>
          </p:cNvSpPr>
          <p:nvPr/>
        </p:nvSpPr>
        <p:spPr bwMode="auto">
          <a:xfrm>
            <a:off x="3354388" y="4797426"/>
            <a:ext cx="363538"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dirty="0"/>
          </a:p>
        </p:txBody>
      </p:sp>
      <p:sp>
        <p:nvSpPr>
          <p:cNvPr id="8" name="Freeform 809"/>
          <p:cNvSpPr>
            <a:spLocks/>
          </p:cNvSpPr>
          <p:nvPr/>
        </p:nvSpPr>
        <p:spPr bwMode="auto">
          <a:xfrm>
            <a:off x="3354388" y="5254626"/>
            <a:ext cx="363538"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10" name="Freeform 810"/>
          <p:cNvSpPr>
            <a:spLocks/>
          </p:cNvSpPr>
          <p:nvPr/>
        </p:nvSpPr>
        <p:spPr bwMode="auto">
          <a:xfrm>
            <a:off x="3354388" y="5254626"/>
            <a:ext cx="363538"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dirty="0"/>
          </a:p>
        </p:txBody>
      </p:sp>
      <p:sp>
        <p:nvSpPr>
          <p:cNvPr id="11" name="Freeform 811"/>
          <p:cNvSpPr>
            <a:spLocks/>
          </p:cNvSpPr>
          <p:nvPr/>
        </p:nvSpPr>
        <p:spPr bwMode="auto">
          <a:xfrm>
            <a:off x="3354388" y="901701"/>
            <a:ext cx="363538"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12" name="Freeform 812"/>
          <p:cNvSpPr>
            <a:spLocks/>
          </p:cNvSpPr>
          <p:nvPr/>
        </p:nvSpPr>
        <p:spPr bwMode="auto">
          <a:xfrm>
            <a:off x="3354388" y="901701"/>
            <a:ext cx="363538"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dirty="0"/>
          </a:p>
        </p:txBody>
      </p:sp>
      <p:sp>
        <p:nvSpPr>
          <p:cNvPr id="13" name="Freeform 813"/>
          <p:cNvSpPr>
            <a:spLocks/>
          </p:cNvSpPr>
          <p:nvPr/>
        </p:nvSpPr>
        <p:spPr bwMode="auto">
          <a:xfrm>
            <a:off x="3354388" y="2735263"/>
            <a:ext cx="363538"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14" name="Freeform 814"/>
          <p:cNvSpPr>
            <a:spLocks/>
          </p:cNvSpPr>
          <p:nvPr/>
        </p:nvSpPr>
        <p:spPr bwMode="auto">
          <a:xfrm>
            <a:off x="3354388" y="2735263"/>
            <a:ext cx="363538"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dirty="0"/>
          </a:p>
        </p:txBody>
      </p:sp>
      <p:sp>
        <p:nvSpPr>
          <p:cNvPr id="15" name="Freeform 815"/>
          <p:cNvSpPr>
            <a:spLocks/>
          </p:cNvSpPr>
          <p:nvPr/>
        </p:nvSpPr>
        <p:spPr bwMode="auto">
          <a:xfrm>
            <a:off x="3354388" y="3879851"/>
            <a:ext cx="363538"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16" name="Freeform 816"/>
          <p:cNvSpPr>
            <a:spLocks/>
          </p:cNvSpPr>
          <p:nvPr/>
        </p:nvSpPr>
        <p:spPr bwMode="auto">
          <a:xfrm>
            <a:off x="3354388" y="3879851"/>
            <a:ext cx="363538"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dirty="0"/>
          </a:p>
        </p:txBody>
      </p:sp>
      <p:sp>
        <p:nvSpPr>
          <p:cNvPr id="17" name="Freeform 817"/>
          <p:cNvSpPr>
            <a:spLocks/>
          </p:cNvSpPr>
          <p:nvPr/>
        </p:nvSpPr>
        <p:spPr bwMode="auto">
          <a:xfrm>
            <a:off x="3354388" y="4110038"/>
            <a:ext cx="363538"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18" name="Freeform 818"/>
          <p:cNvSpPr>
            <a:spLocks/>
          </p:cNvSpPr>
          <p:nvPr/>
        </p:nvSpPr>
        <p:spPr bwMode="auto">
          <a:xfrm>
            <a:off x="3354388" y="4110038"/>
            <a:ext cx="363538"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dirty="0"/>
          </a:p>
        </p:txBody>
      </p:sp>
      <p:sp>
        <p:nvSpPr>
          <p:cNvPr id="19" name="Freeform 819"/>
          <p:cNvSpPr>
            <a:spLocks/>
          </p:cNvSpPr>
          <p:nvPr/>
        </p:nvSpPr>
        <p:spPr bwMode="auto">
          <a:xfrm>
            <a:off x="3354388" y="4567238"/>
            <a:ext cx="363538"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20" name="Freeform 820"/>
          <p:cNvSpPr>
            <a:spLocks/>
          </p:cNvSpPr>
          <p:nvPr/>
        </p:nvSpPr>
        <p:spPr bwMode="auto">
          <a:xfrm>
            <a:off x="3354388" y="4567238"/>
            <a:ext cx="363538"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dirty="0"/>
          </a:p>
        </p:txBody>
      </p:sp>
      <p:sp>
        <p:nvSpPr>
          <p:cNvPr id="21" name="Freeform 821"/>
          <p:cNvSpPr>
            <a:spLocks/>
          </p:cNvSpPr>
          <p:nvPr/>
        </p:nvSpPr>
        <p:spPr bwMode="auto">
          <a:xfrm>
            <a:off x="3354388" y="5026026"/>
            <a:ext cx="363538"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22" name="Freeform 822"/>
          <p:cNvSpPr>
            <a:spLocks/>
          </p:cNvSpPr>
          <p:nvPr/>
        </p:nvSpPr>
        <p:spPr bwMode="auto">
          <a:xfrm>
            <a:off x="3354388" y="5026026"/>
            <a:ext cx="363538"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dirty="0"/>
          </a:p>
        </p:txBody>
      </p:sp>
      <p:sp>
        <p:nvSpPr>
          <p:cNvPr id="23" name="Freeform 823"/>
          <p:cNvSpPr>
            <a:spLocks/>
          </p:cNvSpPr>
          <p:nvPr/>
        </p:nvSpPr>
        <p:spPr bwMode="auto">
          <a:xfrm>
            <a:off x="3354388" y="5484813"/>
            <a:ext cx="363538"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24" name="Freeform 824"/>
          <p:cNvSpPr>
            <a:spLocks/>
          </p:cNvSpPr>
          <p:nvPr/>
        </p:nvSpPr>
        <p:spPr bwMode="auto">
          <a:xfrm>
            <a:off x="3354388" y="5484813"/>
            <a:ext cx="363538"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dirty="0"/>
          </a:p>
        </p:txBody>
      </p:sp>
      <p:sp>
        <p:nvSpPr>
          <p:cNvPr id="25" name="Freeform 825"/>
          <p:cNvSpPr>
            <a:spLocks/>
          </p:cNvSpPr>
          <p:nvPr/>
        </p:nvSpPr>
        <p:spPr bwMode="auto">
          <a:xfrm>
            <a:off x="3354388" y="5713413"/>
            <a:ext cx="363538"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26" name="Freeform 826"/>
          <p:cNvSpPr>
            <a:spLocks/>
          </p:cNvSpPr>
          <p:nvPr/>
        </p:nvSpPr>
        <p:spPr bwMode="auto">
          <a:xfrm>
            <a:off x="3354388" y="5713413"/>
            <a:ext cx="363538"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dirty="0"/>
          </a:p>
        </p:txBody>
      </p:sp>
      <p:sp>
        <p:nvSpPr>
          <p:cNvPr id="27" name="Freeform 827"/>
          <p:cNvSpPr>
            <a:spLocks/>
          </p:cNvSpPr>
          <p:nvPr/>
        </p:nvSpPr>
        <p:spPr bwMode="auto">
          <a:xfrm>
            <a:off x="3354388" y="1130301"/>
            <a:ext cx="363538"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38572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28" name="Freeform 828"/>
          <p:cNvSpPr>
            <a:spLocks/>
          </p:cNvSpPr>
          <p:nvPr/>
        </p:nvSpPr>
        <p:spPr bwMode="auto">
          <a:xfrm>
            <a:off x="3354388" y="1130301"/>
            <a:ext cx="363538"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dirty="0"/>
          </a:p>
        </p:txBody>
      </p:sp>
      <p:sp>
        <p:nvSpPr>
          <p:cNvPr id="29" name="Freeform 829"/>
          <p:cNvSpPr>
            <a:spLocks/>
          </p:cNvSpPr>
          <p:nvPr/>
        </p:nvSpPr>
        <p:spPr bwMode="auto">
          <a:xfrm>
            <a:off x="4587875" y="2276476"/>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38572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30" name="Freeform 830"/>
          <p:cNvSpPr>
            <a:spLocks/>
          </p:cNvSpPr>
          <p:nvPr/>
        </p:nvSpPr>
        <p:spPr bwMode="auto">
          <a:xfrm>
            <a:off x="4587875" y="2276476"/>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dirty="0"/>
          </a:p>
        </p:txBody>
      </p:sp>
      <p:sp>
        <p:nvSpPr>
          <p:cNvPr id="31" name="Freeform 831"/>
          <p:cNvSpPr>
            <a:spLocks/>
          </p:cNvSpPr>
          <p:nvPr/>
        </p:nvSpPr>
        <p:spPr bwMode="auto">
          <a:xfrm>
            <a:off x="3354388" y="2047876"/>
            <a:ext cx="363538"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32" name="Freeform 832"/>
          <p:cNvSpPr>
            <a:spLocks/>
          </p:cNvSpPr>
          <p:nvPr/>
        </p:nvSpPr>
        <p:spPr bwMode="auto">
          <a:xfrm>
            <a:off x="3354388" y="2047876"/>
            <a:ext cx="363538"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dirty="0"/>
          </a:p>
        </p:txBody>
      </p:sp>
      <p:sp>
        <p:nvSpPr>
          <p:cNvPr id="33" name="Freeform 833"/>
          <p:cNvSpPr>
            <a:spLocks/>
          </p:cNvSpPr>
          <p:nvPr/>
        </p:nvSpPr>
        <p:spPr bwMode="auto">
          <a:xfrm>
            <a:off x="2262188" y="901701"/>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34" name="Freeform 834"/>
          <p:cNvSpPr>
            <a:spLocks/>
          </p:cNvSpPr>
          <p:nvPr/>
        </p:nvSpPr>
        <p:spPr bwMode="auto">
          <a:xfrm>
            <a:off x="2262188" y="901701"/>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dirty="0"/>
          </a:p>
        </p:txBody>
      </p:sp>
      <p:sp>
        <p:nvSpPr>
          <p:cNvPr id="35" name="Freeform 835"/>
          <p:cNvSpPr>
            <a:spLocks/>
          </p:cNvSpPr>
          <p:nvPr/>
        </p:nvSpPr>
        <p:spPr bwMode="auto">
          <a:xfrm>
            <a:off x="2262188" y="1817688"/>
            <a:ext cx="361950"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36" name="Freeform 836"/>
          <p:cNvSpPr>
            <a:spLocks/>
          </p:cNvSpPr>
          <p:nvPr/>
        </p:nvSpPr>
        <p:spPr bwMode="auto">
          <a:xfrm>
            <a:off x="2262188" y="1817688"/>
            <a:ext cx="361950"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dirty="0"/>
          </a:p>
        </p:txBody>
      </p:sp>
      <p:sp>
        <p:nvSpPr>
          <p:cNvPr id="37" name="Freeform 837"/>
          <p:cNvSpPr>
            <a:spLocks/>
          </p:cNvSpPr>
          <p:nvPr/>
        </p:nvSpPr>
        <p:spPr bwMode="auto">
          <a:xfrm>
            <a:off x="2262188" y="4110038"/>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38" name="Freeform 838"/>
          <p:cNvSpPr>
            <a:spLocks/>
          </p:cNvSpPr>
          <p:nvPr/>
        </p:nvSpPr>
        <p:spPr bwMode="auto">
          <a:xfrm>
            <a:off x="2262188" y="4110038"/>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dirty="0"/>
          </a:p>
        </p:txBody>
      </p:sp>
      <p:sp>
        <p:nvSpPr>
          <p:cNvPr id="39" name="Freeform 839"/>
          <p:cNvSpPr>
            <a:spLocks/>
          </p:cNvSpPr>
          <p:nvPr/>
        </p:nvSpPr>
        <p:spPr bwMode="auto">
          <a:xfrm>
            <a:off x="2262188" y="4567238"/>
            <a:ext cx="361950"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40" name="Freeform 840"/>
          <p:cNvSpPr>
            <a:spLocks/>
          </p:cNvSpPr>
          <p:nvPr/>
        </p:nvSpPr>
        <p:spPr bwMode="auto">
          <a:xfrm>
            <a:off x="2262188" y="4567238"/>
            <a:ext cx="361950"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dirty="0"/>
          </a:p>
        </p:txBody>
      </p:sp>
      <p:sp>
        <p:nvSpPr>
          <p:cNvPr id="41" name="Freeform 841"/>
          <p:cNvSpPr>
            <a:spLocks/>
          </p:cNvSpPr>
          <p:nvPr/>
        </p:nvSpPr>
        <p:spPr bwMode="auto">
          <a:xfrm>
            <a:off x="2262188" y="5713413"/>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42" name="Freeform 842"/>
          <p:cNvSpPr>
            <a:spLocks/>
          </p:cNvSpPr>
          <p:nvPr/>
        </p:nvSpPr>
        <p:spPr bwMode="auto">
          <a:xfrm>
            <a:off x="2262188" y="5713413"/>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dirty="0"/>
          </a:p>
        </p:txBody>
      </p:sp>
      <p:sp>
        <p:nvSpPr>
          <p:cNvPr id="43" name="Freeform 843"/>
          <p:cNvSpPr>
            <a:spLocks/>
          </p:cNvSpPr>
          <p:nvPr/>
        </p:nvSpPr>
        <p:spPr bwMode="auto">
          <a:xfrm>
            <a:off x="2262188" y="5484813"/>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44" name="Freeform 844"/>
          <p:cNvSpPr>
            <a:spLocks/>
          </p:cNvSpPr>
          <p:nvPr/>
        </p:nvSpPr>
        <p:spPr bwMode="auto">
          <a:xfrm>
            <a:off x="2262188" y="5484813"/>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dirty="0"/>
          </a:p>
        </p:txBody>
      </p:sp>
      <p:sp>
        <p:nvSpPr>
          <p:cNvPr id="45" name="Freeform 845"/>
          <p:cNvSpPr>
            <a:spLocks/>
          </p:cNvSpPr>
          <p:nvPr/>
        </p:nvSpPr>
        <p:spPr bwMode="auto">
          <a:xfrm>
            <a:off x="2262188" y="1130301"/>
            <a:ext cx="361950"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46" name="Freeform 846"/>
          <p:cNvSpPr>
            <a:spLocks/>
          </p:cNvSpPr>
          <p:nvPr/>
        </p:nvSpPr>
        <p:spPr bwMode="auto">
          <a:xfrm>
            <a:off x="2262188" y="1130301"/>
            <a:ext cx="361950"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dirty="0"/>
          </a:p>
        </p:txBody>
      </p:sp>
      <p:sp>
        <p:nvSpPr>
          <p:cNvPr id="47" name="Freeform 847"/>
          <p:cNvSpPr>
            <a:spLocks/>
          </p:cNvSpPr>
          <p:nvPr/>
        </p:nvSpPr>
        <p:spPr bwMode="auto">
          <a:xfrm>
            <a:off x="2262188" y="2047876"/>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48" name="Freeform 848"/>
          <p:cNvSpPr>
            <a:spLocks/>
          </p:cNvSpPr>
          <p:nvPr/>
        </p:nvSpPr>
        <p:spPr bwMode="auto">
          <a:xfrm>
            <a:off x="2262188" y="2047876"/>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dirty="0"/>
          </a:p>
        </p:txBody>
      </p:sp>
      <p:sp>
        <p:nvSpPr>
          <p:cNvPr id="49" name="Freeform 849"/>
          <p:cNvSpPr>
            <a:spLocks/>
          </p:cNvSpPr>
          <p:nvPr/>
        </p:nvSpPr>
        <p:spPr bwMode="auto">
          <a:xfrm>
            <a:off x="2262188" y="2276476"/>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50" name="Freeform 850"/>
          <p:cNvSpPr>
            <a:spLocks/>
          </p:cNvSpPr>
          <p:nvPr/>
        </p:nvSpPr>
        <p:spPr bwMode="auto">
          <a:xfrm>
            <a:off x="2262188" y="2276476"/>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dirty="0"/>
          </a:p>
        </p:txBody>
      </p:sp>
      <p:sp>
        <p:nvSpPr>
          <p:cNvPr id="51" name="Freeform 851"/>
          <p:cNvSpPr>
            <a:spLocks/>
          </p:cNvSpPr>
          <p:nvPr/>
        </p:nvSpPr>
        <p:spPr bwMode="auto">
          <a:xfrm>
            <a:off x="2262188" y="2735263"/>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52" name="Freeform 852"/>
          <p:cNvSpPr>
            <a:spLocks/>
          </p:cNvSpPr>
          <p:nvPr/>
        </p:nvSpPr>
        <p:spPr bwMode="auto">
          <a:xfrm>
            <a:off x="2262188" y="2735263"/>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dirty="0"/>
          </a:p>
        </p:txBody>
      </p:sp>
      <p:sp>
        <p:nvSpPr>
          <p:cNvPr id="53" name="Freeform 853"/>
          <p:cNvSpPr>
            <a:spLocks/>
          </p:cNvSpPr>
          <p:nvPr/>
        </p:nvSpPr>
        <p:spPr bwMode="auto">
          <a:xfrm>
            <a:off x="2262188" y="3192463"/>
            <a:ext cx="361950"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54" name="Freeform 854"/>
          <p:cNvSpPr>
            <a:spLocks/>
          </p:cNvSpPr>
          <p:nvPr/>
        </p:nvSpPr>
        <p:spPr bwMode="auto">
          <a:xfrm>
            <a:off x="2262188" y="3192463"/>
            <a:ext cx="361950"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dirty="0"/>
          </a:p>
        </p:txBody>
      </p:sp>
      <p:sp>
        <p:nvSpPr>
          <p:cNvPr id="55" name="Freeform 855"/>
          <p:cNvSpPr>
            <a:spLocks/>
          </p:cNvSpPr>
          <p:nvPr/>
        </p:nvSpPr>
        <p:spPr bwMode="auto">
          <a:xfrm>
            <a:off x="2262188" y="3879851"/>
            <a:ext cx="361950"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56" name="Freeform 856"/>
          <p:cNvSpPr>
            <a:spLocks/>
          </p:cNvSpPr>
          <p:nvPr/>
        </p:nvSpPr>
        <p:spPr bwMode="auto">
          <a:xfrm>
            <a:off x="2262188" y="3879851"/>
            <a:ext cx="361950"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dirty="0"/>
          </a:p>
        </p:txBody>
      </p:sp>
      <p:sp>
        <p:nvSpPr>
          <p:cNvPr id="57" name="Freeform 857"/>
          <p:cNvSpPr>
            <a:spLocks/>
          </p:cNvSpPr>
          <p:nvPr/>
        </p:nvSpPr>
        <p:spPr bwMode="auto">
          <a:xfrm>
            <a:off x="2262188" y="3651251"/>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58" name="Freeform 858"/>
          <p:cNvSpPr>
            <a:spLocks/>
          </p:cNvSpPr>
          <p:nvPr/>
        </p:nvSpPr>
        <p:spPr bwMode="auto">
          <a:xfrm>
            <a:off x="2262188" y="3651251"/>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dirty="0"/>
          </a:p>
        </p:txBody>
      </p:sp>
      <p:sp>
        <p:nvSpPr>
          <p:cNvPr id="59" name="Freeform 859"/>
          <p:cNvSpPr>
            <a:spLocks/>
          </p:cNvSpPr>
          <p:nvPr/>
        </p:nvSpPr>
        <p:spPr bwMode="auto">
          <a:xfrm>
            <a:off x="2262188" y="4797426"/>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60" name="Freeform 860"/>
          <p:cNvSpPr>
            <a:spLocks/>
          </p:cNvSpPr>
          <p:nvPr/>
        </p:nvSpPr>
        <p:spPr bwMode="auto">
          <a:xfrm>
            <a:off x="2262188" y="4797426"/>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dirty="0"/>
          </a:p>
        </p:txBody>
      </p:sp>
      <p:sp>
        <p:nvSpPr>
          <p:cNvPr id="61" name="Freeform 861"/>
          <p:cNvSpPr>
            <a:spLocks/>
          </p:cNvSpPr>
          <p:nvPr/>
        </p:nvSpPr>
        <p:spPr bwMode="auto">
          <a:xfrm>
            <a:off x="2262188" y="5026026"/>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62" name="Freeform 862"/>
          <p:cNvSpPr>
            <a:spLocks/>
          </p:cNvSpPr>
          <p:nvPr/>
        </p:nvSpPr>
        <p:spPr bwMode="auto">
          <a:xfrm>
            <a:off x="2262188" y="5026026"/>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dirty="0"/>
          </a:p>
        </p:txBody>
      </p:sp>
      <p:sp>
        <p:nvSpPr>
          <p:cNvPr id="63" name="Freeform 863"/>
          <p:cNvSpPr>
            <a:spLocks/>
          </p:cNvSpPr>
          <p:nvPr/>
        </p:nvSpPr>
        <p:spPr bwMode="auto">
          <a:xfrm>
            <a:off x="2262188" y="5254626"/>
            <a:ext cx="361950"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37888" name="Freeform 864"/>
          <p:cNvSpPr>
            <a:spLocks/>
          </p:cNvSpPr>
          <p:nvPr/>
        </p:nvSpPr>
        <p:spPr bwMode="auto">
          <a:xfrm>
            <a:off x="2262188" y="5254626"/>
            <a:ext cx="361950"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dirty="0"/>
          </a:p>
        </p:txBody>
      </p:sp>
      <p:sp>
        <p:nvSpPr>
          <p:cNvPr id="37889" name="Freeform 865"/>
          <p:cNvSpPr>
            <a:spLocks/>
          </p:cNvSpPr>
          <p:nvPr/>
        </p:nvSpPr>
        <p:spPr bwMode="auto">
          <a:xfrm>
            <a:off x="3354388" y="2963863"/>
            <a:ext cx="363538"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37891" name="Freeform 866"/>
          <p:cNvSpPr>
            <a:spLocks/>
          </p:cNvSpPr>
          <p:nvPr/>
        </p:nvSpPr>
        <p:spPr bwMode="auto">
          <a:xfrm>
            <a:off x="3354388" y="2963863"/>
            <a:ext cx="363538"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dirty="0"/>
          </a:p>
        </p:txBody>
      </p:sp>
      <p:sp>
        <p:nvSpPr>
          <p:cNvPr id="37892" name="Freeform 867"/>
          <p:cNvSpPr>
            <a:spLocks/>
          </p:cNvSpPr>
          <p:nvPr/>
        </p:nvSpPr>
        <p:spPr bwMode="auto">
          <a:xfrm>
            <a:off x="2262188" y="2963863"/>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37893" name="Freeform 868"/>
          <p:cNvSpPr>
            <a:spLocks/>
          </p:cNvSpPr>
          <p:nvPr/>
        </p:nvSpPr>
        <p:spPr bwMode="auto">
          <a:xfrm>
            <a:off x="2262188" y="2963863"/>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dirty="0"/>
          </a:p>
        </p:txBody>
      </p:sp>
      <p:sp>
        <p:nvSpPr>
          <p:cNvPr id="37894" name="Freeform 869"/>
          <p:cNvSpPr>
            <a:spLocks/>
          </p:cNvSpPr>
          <p:nvPr/>
        </p:nvSpPr>
        <p:spPr bwMode="auto">
          <a:xfrm>
            <a:off x="2262188" y="2505076"/>
            <a:ext cx="361950"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37895" name="Freeform 870"/>
          <p:cNvSpPr>
            <a:spLocks/>
          </p:cNvSpPr>
          <p:nvPr/>
        </p:nvSpPr>
        <p:spPr bwMode="auto">
          <a:xfrm>
            <a:off x="2262188" y="2505076"/>
            <a:ext cx="361950"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dirty="0"/>
          </a:p>
        </p:txBody>
      </p:sp>
      <p:sp>
        <p:nvSpPr>
          <p:cNvPr id="37896" name="Freeform 871"/>
          <p:cNvSpPr>
            <a:spLocks/>
          </p:cNvSpPr>
          <p:nvPr/>
        </p:nvSpPr>
        <p:spPr bwMode="auto">
          <a:xfrm>
            <a:off x="3354388" y="2505076"/>
            <a:ext cx="363538"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38572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37897" name="Freeform 872"/>
          <p:cNvSpPr>
            <a:spLocks/>
          </p:cNvSpPr>
          <p:nvPr/>
        </p:nvSpPr>
        <p:spPr bwMode="auto">
          <a:xfrm>
            <a:off x="3354388" y="2505076"/>
            <a:ext cx="363538"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dirty="0"/>
          </a:p>
        </p:txBody>
      </p:sp>
      <p:sp>
        <p:nvSpPr>
          <p:cNvPr id="874" name="object 2"/>
          <p:cNvSpPr txBox="1"/>
          <p:nvPr/>
        </p:nvSpPr>
        <p:spPr>
          <a:xfrm>
            <a:off x="901499" y="45719"/>
            <a:ext cx="8318701" cy="276999"/>
          </a:xfrm>
          <a:prstGeom prst="rect">
            <a:avLst/>
          </a:prstGeom>
        </p:spPr>
        <p:txBody>
          <a:bodyPr vert="horz" wrap="square" lIns="0" tIns="0" rIns="0" bIns="0" rtlCol="0">
            <a:spAutoFit/>
          </a:bodyPr>
          <a:lstStyle/>
          <a:p>
            <a:pPr marL="12700">
              <a:lnSpc>
                <a:spcPct val="100000"/>
              </a:lnSpc>
            </a:pPr>
            <a:r>
              <a:rPr lang="ru-RU" sz="1800" b="1" dirty="0">
                <a:latin typeface="+mn-lt"/>
                <a:cs typeface="Arial"/>
              </a:rPr>
              <a:t>Почему мы акцентировали внимание на «бюджетах для граждан»?</a:t>
            </a:r>
            <a:endParaRPr sz="1800" dirty="0">
              <a:latin typeface="+mn-lt"/>
              <a:cs typeface="Arial"/>
            </a:endParaRPr>
          </a:p>
        </p:txBody>
      </p:sp>
      <p:sp>
        <p:nvSpPr>
          <p:cNvPr id="875" name="object 3"/>
          <p:cNvSpPr txBox="1"/>
          <p:nvPr/>
        </p:nvSpPr>
        <p:spPr>
          <a:xfrm>
            <a:off x="901499" y="359228"/>
            <a:ext cx="8486775" cy="276999"/>
          </a:xfrm>
          <a:prstGeom prst="rect">
            <a:avLst/>
          </a:prstGeom>
        </p:spPr>
        <p:txBody>
          <a:bodyPr vert="horz" wrap="square" lIns="0" tIns="0" rIns="0" bIns="0" rtlCol="0">
            <a:spAutoFit/>
          </a:bodyPr>
          <a:lstStyle/>
          <a:p>
            <a:pPr marL="12700">
              <a:lnSpc>
                <a:spcPct val="100000"/>
              </a:lnSpc>
            </a:pPr>
            <a:r>
              <a:rPr lang="ru-RU" b="1" dirty="0">
                <a:latin typeface="+mn-lt"/>
                <a:cs typeface="Arial"/>
              </a:rPr>
              <a:t>Изменения в доступности «бюджетов для граждан»</a:t>
            </a:r>
            <a:r>
              <a:rPr sz="1800" b="1" dirty="0">
                <a:latin typeface="+mn-lt"/>
                <a:cs typeface="Arial"/>
              </a:rPr>
              <a:t> (</a:t>
            </a:r>
            <a:r>
              <a:rPr lang="ru-RU" sz="1800" b="1" dirty="0">
                <a:latin typeface="+mn-lt"/>
                <a:cs typeface="Arial"/>
              </a:rPr>
              <a:t>МБП</a:t>
            </a:r>
            <a:r>
              <a:rPr sz="1800" b="1" dirty="0">
                <a:latin typeface="+mn-lt"/>
                <a:cs typeface="Arial"/>
              </a:rPr>
              <a:t>):</a:t>
            </a:r>
            <a:r>
              <a:rPr lang="ru-RU" sz="1800" b="1" dirty="0">
                <a:latin typeface="+mn-lt"/>
                <a:cs typeface="Arial"/>
              </a:rPr>
              <a:t> страны-члены </a:t>
            </a:r>
            <a:r>
              <a:rPr sz="1800" b="1" dirty="0">
                <a:latin typeface="+mn-lt"/>
                <a:cs typeface="Arial"/>
              </a:rPr>
              <a:t>PEMPAL</a:t>
            </a:r>
            <a:endParaRPr sz="1800" dirty="0">
              <a:latin typeface="+mn-lt"/>
              <a:cs typeface="Arial"/>
            </a:endParaRPr>
          </a:p>
        </p:txBody>
      </p:sp>
      <p:sp>
        <p:nvSpPr>
          <p:cNvPr id="876" name="object 4"/>
          <p:cNvSpPr txBox="1"/>
          <p:nvPr/>
        </p:nvSpPr>
        <p:spPr>
          <a:xfrm>
            <a:off x="2292388" y="664934"/>
            <a:ext cx="407034" cy="223138"/>
          </a:xfrm>
          <a:prstGeom prst="rect">
            <a:avLst/>
          </a:prstGeom>
        </p:spPr>
        <p:txBody>
          <a:bodyPr vert="horz" wrap="square" lIns="0" tIns="0" rIns="0" bIns="0" rtlCol="0">
            <a:spAutoFit/>
          </a:bodyPr>
          <a:lstStyle/>
          <a:p>
            <a:pPr marL="12700">
              <a:lnSpc>
                <a:spcPct val="100000"/>
              </a:lnSpc>
            </a:pPr>
            <a:r>
              <a:rPr sz="1450" dirty="0">
                <a:latin typeface="+mn-lt"/>
                <a:cs typeface="Courier New"/>
              </a:rPr>
              <a:t>2015</a:t>
            </a:r>
          </a:p>
        </p:txBody>
      </p:sp>
      <p:sp>
        <p:nvSpPr>
          <p:cNvPr id="877" name="object 5"/>
          <p:cNvSpPr txBox="1"/>
          <p:nvPr/>
        </p:nvSpPr>
        <p:spPr>
          <a:xfrm>
            <a:off x="3382896" y="664934"/>
            <a:ext cx="427355" cy="223138"/>
          </a:xfrm>
          <a:prstGeom prst="rect">
            <a:avLst/>
          </a:prstGeom>
        </p:spPr>
        <p:txBody>
          <a:bodyPr vert="horz" wrap="square" lIns="0" tIns="0" rIns="0" bIns="0" rtlCol="0">
            <a:spAutoFit/>
          </a:bodyPr>
          <a:lstStyle/>
          <a:p>
            <a:pPr marL="12700">
              <a:lnSpc>
                <a:spcPct val="100000"/>
              </a:lnSpc>
            </a:pPr>
            <a:r>
              <a:rPr sz="1450" dirty="0">
                <a:latin typeface="+mn-lt"/>
                <a:cs typeface="Courier New"/>
              </a:rPr>
              <a:t>2017</a:t>
            </a:r>
          </a:p>
        </p:txBody>
      </p:sp>
      <p:sp>
        <p:nvSpPr>
          <p:cNvPr id="879" name="object 37"/>
          <p:cNvSpPr txBox="1"/>
          <p:nvPr/>
        </p:nvSpPr>
        <p:spPr>
          <a:xfrm>
            <a:off x="4617065" y="2944766"/>
            <a:ext cx="4802505" cy="461665"/>
          </a:xfrm>
          <a:prstGeom prst="rect">
            <a:avLst/>
          </a:prstGeom>
        </p:spPr>
        <p:txBody>
          <a:bodyPr vert="horz" wrap="square" lIns="0" tIns="0" rIns="0" bIns="0" rtlCol="0">
            <a:spAutoFit/>
          </a:bodyPr>
          <a:lstStyle/>
          <a:p>
            <a:pPr marL="12700" marR="5080" indent="6350">
              <a:lnSpc>
                <a:spcPct val="120000"/>
              </a:lnSpc>
            </a:pPr>
            <a:r>
              <a:rPr lang="ru-RU" sz="1250" dirty="0">
                <a:latin typeface="+mn-lt"/>
                <a:cs typeface="Arial"/>
              </a:rPr>
              <a:t>Примечание</a:t>
            </a:r>
            <a:r>
              <a:rPr sz="1250" dirty="0">
                <a:latin typeface="+mn-lt"/>
                <a:cs typeface="Arial"/>
              </a:rPr>
              <a:t>: </a:t>
            </a:r>
            <a:r>
              <a:rPr lang="ru-RU" sz="1250" dirty="0">
                <a:latin typeface="+mn-lt"/>
                <a:cs typeface="Arial"/>
              </a:rPr>
              <a:t>результаты Обзора открытости бюджета МБП за 2017 год носят предварительный характер и могут измениться.</a:t>
            </a:r>
            <a:endParaRPr sz="1250" dirty="0">
              <a:latin typeface="+mn-lt"/>
              <a:cs typeface="Arial"/>
            </a:endParaRPr>
          </a:p>
        </p:txBody>
      </p:sp>
      <p:sp>
        <p:nvSpPr>
          <p:cNvPr id="880" name="object 36"/>
          <p:cNvSpPr txBox="1"/>
          <p:nvPr/>
        </p:nvSpPr>
        <p:spPr>
          <a:xfrm>
            <a:off x="5267325" y="1788704"/>
            <a:ext cx="5172075" cy="923330"/>
          </a:xfrm>
          <a:prstGeom prst="rect">
            <a:avLst/>
          </a:prstGeom>
        </p:spPr>
        <p:txBody>
          <a:bodyPr vert="horz" wrap="square" lIns="0" tIns="0" rIns="0" bIns="0" rtlCol="0">
            <a:spAutoFit/>
          </a:bodyPr>
          <a:lstStyle/>
          <a:p>
            <a:pPr marL="12700" marR="2822575" indent="19050">
              <a:lnSpc>
                <a:spcPct val="120000"/>
              </a:lnSpc>
            </a:pPr>
            <a:r>
              <a:rPr lang="ru-RU" sz="1250" dirty="0">
                <a:latin typeface="+mn-lt"/>
                <a:cs typeface="Arial"/>
              </a:rPr>
              <a:t>Не готовятся</a:t>
            </a:r>
            <a:r>
              <a:rPr sz="1250" dirty="0">
                <a:latin typeface="+mn-lt"/>
                <a:cs typeface="Arial"/>
              </a:rPr>
              <a:t> </a:t>
            </a:r>
            <a:endParaRPr lang="ru-RU" sz="1250" dirty="0">
              <a:latin typeface="+mn-lt"/>
              <a:cs typeface="Arial"/>
            </a:endParaRPr>
          </a:p>
          <a:p>
            <a:pPr marL="12700" marR="2822575" indent="19050">
              <a:lnSpc>
                <a:spcPct val="120000"/>
              </a:lnSpc>
            </a:pPr>
            <a:r>
              <a:rPr lang="ru-RU" sz="1250" dirty="0">
                <a:latin typeface="+mn-lt"/>
                <a:cs typeface="Arial"/>
              </a:rPr>
              <a:t>Доступны для общественности</a:t>
            </a:r>
          </a:p>
          <a:p>
            <a:pPr marL="31750">
              <a:lnSpc>
                <a:spcPct val="100000"/>
              </a:lnSpc>
              <a:spcBef>
                <a:spcPts val="300"/>
              </a:spcBef>
            </a:pPr>
            <a:r>
              <a:rPr lang="ru-RU" sz="1250" dirty="0">
                <a:latin typeface="+mn-lt"/>
                <a:cs typeface="Arial"/>
              </a:rPr>
              <a:t>Готовятся, но недоступны для общественности</a:t>
            </a:r>
          </a:p>
          <a:p>
            <a:pPr marL="31750">
              <a:lnSpc>
                <a:spcPct val="100000"/>
              </a:lnSpc>
              <a:spcBef>
                <a:spcPts val="300"/>
              </a:spcBef>
            </a:pPr>
            <a:r>
              <a:rPr lang="ru-RU" sz="1250" dirty="0">
                <a:latin typeface="+mn-lt"/>
                <a:cs typeface="Arial"/>
              </a:rPr>
              <a:t>или публикуются с опозданием</a:t>
            </a:r>
            <a:endParaRPr sz="1250" dirty="0">
              <a:latin typeface="+mn-lt"/>
              <a:cs typeface="Arial"/>
            </a:endParaRPr>
          </a:p>
        </p:txBody>
      </p:sp>
      <p:sp>
        <p:nvSpPr>
          <p:cNvPr id="881" name="object 22"/>
          <p:cNvSpPr txBox="1"/>
          <p:nvPr/>
        </p:nvSpPr>
        <p:spPr>
          <a:xfrm>
            <a:off x="2292387" y="4379866"/>
            <a:ext cx="2836825" cy="161583"/>
          </a:xfrm>
          <a:prstGeom prst="rect">
            <a:avLst/>
          </a:prstGeom>
        </p:spPr>
        <p:txBody>
          <a:bodyPr vert="horz" wrap="square" lIns="0" tIns="0" rIns="0" bIns="0" rtlCol="0">
            <a:spAutoFit/>
          </a:bodyPr>
          <a:lstStyle/>
          <a:p>
            <a:pPr marL="12700">
              <a:lnSpc>
                <a:spcPct val="100000"/>
              </a:lnSpc>
            </a:pPr>
            <a:r>
              <a:rPr lang="ru-RU" sz="1050" dirty="0">
                <a:latin typeface="+mn-lt"/>
                <a:cs typeface="Times New Roman"/>
              </a:rPr>
              <a:t>МБП не включает в себя Черногорию</a:t>
            </a:r>
            <a:endParaRPr sz="1050" dirty="0">
              <a:latin typeface="+mn-lt"/>
              <a:cs typeface="Times New Roman"/>
            </a:endParaRPr>
          </a:p>
        </p:txBody>
      </p:sp>
      <p:sp>
        <p:nvSpPr>
          <p:cNvPr id="882" name="object 29"/>
          <p:cNvSpPr txBox="1"/>
          <p:nvPr/>
        </p:nvSpPr>
        <p:spPr>
          <a:xfrm>
            <a:off x="2292388" y="5986598"/>
            <a:ext cx="2654262" cy="161583"/>
          </a:xfrm>
          <a:prstGeom prst="rect">
            <a:avLst/>
          </a:prstGeom>
        </p:spPr>
        <p:txBody>
          <a:bodyPr vert="horz" wrap="square" lIns="0" tIns="0" rIns="0" bIns="0" rtlCol="0">
            <a:spAutoFit/>
          </a:bodyPr>
          <a:lstStyle/>
          <a:p>
            <a:pPr marL="12700">
              <a:lnSpc>
                <a:spcPct val="100000"/>
              </a:lnSpc>
            </a:pPr>
            <a:r>
              <a:rPr lang="ru-RU" sz="1050" dirty="0">
                <a:latin typeface="+mn-lt"/>
                <a:cs typeface="Times New Roman"/>
              </a:rPr>
              <a:t>МБП не включает в себя Узбекистан</a:t>
            </a:r>
            <a:endParaRPr sz="1050" dirty="0">
              <a:latin typeface="+mn-lt"/>
              <a:cs typeface="Times New Roman"/>
            </a:endParaRPr>
          </a:p>
        </p:txBody>
      </p:sp>
      <p:sp>
        <p:nvSpPr>
          <p:cNvPr id="883" name="object 8"/>
          <p:cNvSpPr txBox="1"/>
          <p:nvPr/>
        </p:nvSpPr>
        <p:spPr>
          <a:xfrm>
            <a:off x="2292387" y="1401534"/>
            <a:ext cx="2716175" cy="161583"/>
          </a:xfrm>
          <a:prstGeom prst="rect">
            <a:avLst/>
          </a:prstGeom>
        </p:spPr>
        <p:txBody>
          <a:bodyPr vert="horz" wrap="square" lIns="0" tIns="0" rIns="0" bIns="0" rtlCol="0">
            <a:spAutoFit/>
          </a:bodyPr>
          <a:lstStyle/>
          <a:p>
            <a:pPr marL="12700">
              <a:lnSpc>
                <a:spcPct val="100000"/>
              </a:lnSpc>
            </a:pPr>
            <a:r>
              <a:rPr lang="ru-RU" sz="1050" dirty="0">
                <a:latin typeface="+mn-lt"/>
                <a:cs typeface="Times New Roman"/>
              </a:rPr>
              <a:t>МБП не включает в себя Армению</a:t>
            </a:r>
            <a:endParaRPr sz="1050" dirty="0">
              <a:latin typeface="+mn-lt"/>
              <a:cs typeface="Times New Roman"/>
            </a:endParaRPr>
          </a:p>
        </p:txBody>
      </p:sp>
      <p:sp>
        <p:nvSpPr>
          <p:cNvPr id="884" name="object 9"/>
          <p:cNvSpPr txBox="1"/>
          <p:nvPr/>
        </p:nvSpPr>
        <p:spPr>
          <a:xfrm>
            <a:off x="2292388" y="1630134"/>
            <a:ext cx="2017674" cy="161583"/>
          </a:xfrm>
          <a:prstGeom prst="rect">
            <a:avLst/>
          </a:prstGeom>
        </p:spPr>
        <p:txBody>
          <a:bodyPr vert="horz" wrap="square" lIns="0" tIns="0" rIns="0" bIns="0" rtlCol="0">
            <a:spAutoFit/>
          </a:bodyPr>
          <a:lstStyle/>
          <a:p>
            <a:pPr marL="12700">
              <a:lnSpc>
                <a:spcPct val="100000"/>
              </a:lnSpc>
            </a:pPr>
            <a:r>
              <a:rPr lang="ru-RU" sz="1050" dirty="0">
                <a:latin typeface="+mn-lt"/>
                <a:cs typeface="Times New Roman"/>
              </a:rPr>
              <a:t>МБП не включает в себя Беларусь</a:t>
            </a:r>
            <a:endParaRPr sz="1050" dirty="0">
              <a:latin typeface="+mn-lt"/>
              <a:cs typeface="Times New Roman"/>
            </a:endParaRPr>
          </a:p>
        </p:txBody>
      </p:sp>
      <p:sp>
        <p:nvSpPr>
          <p:cNvPr id="885" name="object 18"/>
          <p:cNvSpPr txBox="1"/>
          <p:nvPr/>
        </p:nvSpPr>
        <p:spPr>
          <a:xfrm>
            <a:off x="2292388" y="3465466"/>
            <a:ext cx="2017674" cy="161583"/>
          </a:xfrm>
          <a:prstGeom prst="rect">
            <a:avLst/>
          </a:prstGeom>
        </p:spPr>
        <p:txBody>
          <a:bodyPr vert="horz" wrap="square" lIns="0" tIns="0" rIns="0" bIns="0" rtlCol="0">
            <a:spAutoFit/>
          </a:bodyPr>
          <a:lstStyle/>
          <a:p>
            <a:pPr marL="12700">
              <a:lnSpc>
                <a:spcPct val="100000"/>
              </a:lnSpc>
            </a:pPr>
            <a:r>
              <a:rPr lang="ru-RU" sz="1050" dirty="0">
                <a:latin typeface="+mn-lt"/>
                <a:cs typeface="Times New Roman"/>
              </a:rPr>
              <a:t>МБП не включает в себя Косово</a:t>
            </a:r>
            <a:endParaRPr sz="1050" dirty="0">
              <a:latin typeface="+mn-lt"/>
              <a:cs typeface="Times New Roman"/>
            </a:endParaRPr>
          </a:p>
        </p:txBody>
      </p:sp>
      <p:sp>
        <p:nvSpPr>
          <p:cNvPr id="886" name="object 30"/>
          <p:cNvSpPr txBox="1"/>
          <p:nvPr/>
        </p:nvSpPr>
        <p:spPr>
          <a:xfrm>
            <a:off x="881909" y="644752"/>
            <a:ext cx="1666029" cy="5656036"/>
          </a:xfrm>
          <a:prstGeom prst="rect">
            <a:avLst/>
          </a:prstGeom>
        </p:spPr>
        <p:txBody>
          <a:bodyPr vert="horz" wrap="square" lIns="0" tIns="38735" rIns="0" bIns="0" rtlCol="0">
            <a:spAutoFit/>
          </a:bodyPr>
          <a:lstStyle/>
          <a:p>
            <a:pPr marL="19050">
              <a:lnSpc>
                <a:spcPct val="100000"/>
              </a:lnSpc>
              <a:spcBef>
                <a:spcPts val="305"/>
              </a:spcBef>
            </a:pPr>
            <a:r>
              <a:rPr lang="ru-RU" sz="1250" dirty="0">
                <a:latin typeface="+mn-lt"/>
                <a:cs typeface="Arial"/>
              </a:rPr>
              <a:t>Страна</a:t>
            </a:r>
            <a:endParaRPr sz="1250" dirty="0">
              <a:latin typeface="+mn-lt"/>
              <a:cs typeface="Arial"/>
            </a:endParaRPr>
          </a:p>
          <a:p>
            <a:pPr marL="12700" marR="560070">
              <a:lnSpc>
                <a:spcPct val="120000"/>
              </a:lnSpc>
              <a:spcBef>
                <a:spcPts val="50"/>
              </a:spcBef>
            </a:pPr>
            <a:r>
              <a:rPr lang="ru-RU" sz="1250" dirty="0">
                <a:latin typeface="+mn-lt"/>
                <a:cs typeface="Arial"/>
              </a:rPr>
              <a:t>Албания</a:t>
            </a:r>
            <a:r>
              <a:rPr sz="1250" dirty="0">
                <a:latin typeface="+mn-lt"/>
                <a:cs typeface="Arial"/>
              </a:rPr>
              <a:t>  </a:t>
            </a:r>
            <a:r>
              <a:rPr lang="ru-RU" sz="1250" dirty="0">
                <a:latin typeface="+mn-lt"/>
                <a:cs typeface="Arial"/>
              </a:rPr>
              <a:t>Азербайджан</a:t>
            </a:r>
            <a:r>
              <a:rPr sz="1250" dirty="0">
                <a:latin typeface="+mn-lt"/>
                <a:cs typeface="Arial"/>
              </a:rPr>
              <a:t>  </a:t>
            </a:r>
            <a:r>
              <a:rPr lang="ru-RU" sz="1250" dirty="0">
                <a:latin typeface="+mn-lt"/>
                <a:cs typeface="Arial"/>
              </a:rPr>
              <a:t>Армения</a:t>
            </a:r>
            <a:r>
              <a:rPr sz="1250" dirty="0">
                <a:latin typeface="+mn-lt"/>
                <a:cs typeface="Arial"/>
              </a:rPr>
              <a:t>  </a:t>
            </a:r>
            <a:r>
              <a:rPr lang="ru-RU" sz="1250" dirty="0">
                <a:latin typeface="+mn-lt"/>
                <a:cs typeface="Arial"/>
              </a:rPr>
              <a:t>Беларусь</a:t>
            </a:r>
          </a:p>
          <a:p>
            <a:pPr marL="12700" marR="560070">
              <a:lnSpc>
                <a:spcPct val="120000"/>
              </a:lnSpc>
              <a:spcBef>
                <a:spcPts val="50"/>
              </a:spcBef>
            </a:pPr>
            <a:r>
              <a:rPr lang="ru-RU" sz="1250" dirty="0">
                <a:latin typeface="+mn-lt"/>
                <a:cs typeface="Arial"/>
              </a:rPr>
              <a:t>БиГ</a:t>
            </a:r>
          </a:p>
          <a:p>
            <a:pPr marL="12700" marR="560070">
              <a:lnSpc>
                <a:spcPct val="120000"/>
              </a:lnSpc>
              <a:spcBef>
                <a:spcPts val="50"/>
              </a:spcBef>
            </a:pPr>
            <a:r>
              <a:rPr lang="ru-RU" sz="1250" dirty="0">
                <a:latin typeface="+mn-lt"/>
                <a:cs typeface="Arial"/>
              </a:rPr>
              <a:t>Болгария</a:t>
            </a:r>
            <a:r>
              <a:rPr sz="1250" dirty="0">
                <a:latin typeface="+mn-lt"/>
                <a:cs typeface="Arial"/>
              </a:rPr>
              <a:t>  </a:t>
            </a:r>
            <a:r>
              <a:rPr lang="ru-RU" sz="1250" dirty="0">
                <a:latin typeface="+mn-lt"/>
                <a:cs typeface="Arial"/>
              </a:rPr>
              <a:t>Хорватия</a:t>
            </a:r>
            <a:endParaRPr sz="1250" dirty="0">
              <a:latin typeface="+mn-lt"/>
              <a:cs typeface="Arial"/>
            </a:endParaRPr>
          </a:p>
          <a:p>
            <a:pPr marL="19050" marR="227965">
              <a:lnSpc>
                <a:spcPct val="120000"/>
              </a:lnSpc>
            </a:pPr>
            <a:r>
              <a:rPr lang="ru-RU" sz="1250" dirty="0">
                <a:latin typeface="+mn-lt"/>
                <a:cs typeface="Arial"/>
              </a:rPr>
              <a:t>Чехия</a:t>
            </a:r>
          </a:p>
          <a:p>
            <a:pPr marL="19050" marR="227965">
              <a:lnSpc>
                <a:spcPct val="120000"/>
              </a:lnSpc>
            </a:pPr>
            <a:r>
              <a:rPr lang="ru-RU" sz="1250" dirty="0">
                <a:latin typeface="+mn-lt"/>
                <a:cs typeface="Arial"/>
              </a:rPr>
              <a:t>Грузия</a:t>
            </a:r>
            <a:endParaRPr sz="1250" dirty="0">
              <a:latin typeface="+mn-lt"/>
              <a:cs typeface="Arial"/>
            </a:endParaRPr>
          </a:p>
          <a:p>
            <a:pPr marL="19050" marR="507365">
              <a:lnSpc>
                <a:spcPct val="120000"/>
              </a:lnSpc>
              <a:spcBef>
                <a:spcPts val="50"/>
              </a:spcBef>
            </a:pPr>
            <a:r>
              <a:rPr lang="ru-RU" sz="1250" dirty="0">
                <a:latin typeface="+mn-lt"/>
                <a:cs typeface="Arial"/>
              </a:rPr>
              <a:t>Венгрия</a:t>
            </a:r>
            <a:r>
              <a:rPr sz="1250" dirty="0">
                <a:latin typeface="+mn-lt"/>
                <a:cs typeface="Arial"/>
              </a:rPr>
              <a:t>  </a:t>
            </a:r>
            <a:r>
              <a:rPr lang="ru-RU" sz="1250" dirty="0">
                <a:latin typeface="+mn-lt"/>
                <a:cs typeface="Arial"/>
              </a:rPr>
              <a:t>Казахстан</a:t>
            </a:r>
            <a:r>
              <a:rPr sz="1250" dirty="0">
                <a:latin typeface="+mn-lt"/>
                <a:cs typeface="Arial"/>
              </a:rPr>
              <a:t>  </a:t>
            </a:r>
            <a:r>
              <a:rPr lang="ru-RU" sz="1250" dirty="0">
                <a:latin typeface="+mn-lt"/>
                <a:cs typeface="Arial"/>
              </a:rPr>
              <a:t>Косово</a:t>
            </a:r>
            <a:endParaRPr sz="1250" dirty="0">
              <a:latin typeface="+mn-lt"/>
              <a:cs typeface="Arial"/>
            </a:endParaRPr>
          </a:p>
          <a:p>
            <a:pPr marL="25400" marR="182245" indent="-6985">
              <a:lnSpc>
                <a:spcPct val="120000"/>
              </a:lnSpc>
            </a:pPr>
            <a:r>
              <a:rPr lang="ru-RU" sz="1250" dirty="0">
                <a:latin typeface="+mn-lt"/>
                <a:cs typeface="Arial"/>
              </a:rPr>
              <a:t>Кырг. Респ.</a:t>
            </a:r>
            <a:r>
              <a:rPr sz="1250" dirty="0">
                <a:latin typeface="+mn-lt"/>
                <a:cs typeface="Arial"/>
              </a:rPr>
              <a:t>  </a:t>
            </a:r>
            <a:r>
              <a:rPr lang="ru-RU" sz="1250" dirty="0">
                <a:latin typeface="+mn-lt"/>
                <a:cs typeface="Arial"/>
              </a:rPr>
              <a:t>Македония</a:t>
            </a:r>
            <a:endParaRPr sz="1250" dirty="0">
              <a:latin typeface="+mn-lt"/>
              <a:cs typeface="Arial"/>
            </a:endParaRPr>
          </a:p>
          <a:p>
            <a:pPr marL="25400" marR="386715">
              <a:lnSpc>
                <a:spcPct val="120000"/>
              </a:lnSpc>
            </a:pPr>
            <a:r>
              <a:rPr lang="ru-RU" sz="1250" dirty="0">
                <a:latin typeface="+mn-lt"/>
                <a:cs typeface="Arial"/>
              </a:rPr>
              <a:t>Молдова</a:t>
            </a:r>
            <a:r>
              <a:rPr sz="1250" dirty="0">
                <a:latin typeface="+mn-lt"/>
                <a:cs typeface="Arial"/>
              </a:rPr>
              <a:t>  </a:t>
            </a:r>
            <a:r>
              <a:rPr lang="ru-RU" sz="1250" dirty="0">
                <a:latin typeface="+mn-lt"/>
                <a:cs typeface="Arial"/>
              </a:rPr>
              <a:t>Черногория</a:t>
            </a:r>
            <a:endParaRPr sz="1250" dirty="0">
              <a:latin typeface="+mn-lt"/>
              <a:cs typeface="Arial"/>
            </a:endParaRPr>
          </a:p>
          <a:p>
            <a:pPr marL="12700" marR="516255" indent="12700">
              <a:lnSpc>
                <a:spcPct val="120000"/>
              </a:lnSpc>
              <a:spcBef>
                <a:spcPts val="50"/>
              </a:spcBef>
            </a:pPr>
            <a:r>
              <a:rPr lang="ru-RU" sz="1250" dirty="0">
                <a:latin typeface="+mn-lt"/>
                <a:cs typeface="Arial"/>
              </a:rPr>
              <a:t>Румыния</a:t>
            </a:r>
          </a:p>
          <a:p>
            <a:pPr marL="12700" marR="516255" indent="12700">
              <a:lnSpc>
                <a:spcPct val="120000"/>
              </a:lnSpc>
              <a:spcBef>
                <a:spcPts val="50"/>
              </a:spcBef>
            </a:pPr>
            <a:r>
              <a:rPr lang="ru-RU" sz="1250" dirty="0">
                <a:latin typeface="+mn-lt"/>
                <a:cs typeface="Arial"/>
              </a:rPr>
              <a:t>РФ</a:t>
            </a:r>
          </a:p>
          <a:p>
            <a:pPr marL="12700" marR="516255" indent="12700">
              <a:lnSpc>
                <a:spcPct val="120000"/>
              </a:lnSpc>
              <a:spcBef>
                <a:spcPts val="50"/>
              </a:spcBef>
            </a:pPr>
            <a:r>
              <a:rPr lang="ru-RU" sz="1250" dirty="0">
                <a:latin typeface="+mn-lt"/>
                <a:cs typeface="Arial"/>
              </a:rPr>
              <a:t>Сербия</a:t>
            </a:r>
            <a:r>
              <a:rPr sz="1250" dirty="0">
                <a:latin typeface="+mn-lt"/>
                <a:cs typeface="Arial"/>
              </a:rPr>
              <a:t>  </a:t>
            </a:r>
            <a:r>
              <a:rPr lang="ru-RU" sz="1250" dirty="0">
                <a:latin typeface="+mn-lt"/>
                <a:cs typeface="Arial"/>
              </a:rPr>
              <a:t>Таджикистан</a:t>
            </a:r>
          </a:p>
          <a:p>
            <a:pPr marL="12700" marR="516255" indent="12700">
              <a:lnSpc>
                <a:spcPct val="120000"/>
              </a:lnSpc>
              <a:spcBef>
                <a:spcPts val="50"/>
              </a:spcBef>
            </a:pPr>
            <a:r>
              <a:rPr lang="ru-RU" sz="1250" dirty="0">
                <a:latin typeface="+mn-lt"/>
                <a:cs typeface="Arial"/>
              </a:rPr>
              <a:t>Турция</a:t>
            </a:r>
          </a:p>
          <a:p>
            <a:pPr marL="12700" marR="516255" indent="12700">
              <a:lnSpc>
                <a:spcPct val="120000"/>
              </a:lnSpc>
              <a:spcBef>
                <a:spcPts val="50"/>
              </a:spcBef>
            </a:pPr>
            <a:r>
              <a:rPr lang="ru-RU" sz="1250" dirty="0">
                <a:latin typeface="+mn-lt"/>
                <a:cs typeface="Arial"/>
              </a:rPr>
              <a:t>Украина</a:t>
            </a:r>
            <a:r>
              <a:rPr sz="1250" dirty="0">
                <a:latin typeface="+mn-lt"/>
                <a:cs typeface="Arial"/>
              </a:rPr>
              <a:t>  </a:t>
            </a:r>
            <a:r>
              <a:rPr lang="ru-RU" sz="1250" dirty="0">
                <a:latin typeface="+mn-lt"/>
                <a:cs typeface="Arial"/>
              </a:rPr>
              <a:t>Узбекистан</a:t>
            </a:r>
            <a:endParaRPr sz="1250" dirty="0">
              <a:latin typeface="+mn-lt"/>
              <a:cs typeface="Arial"/>
            </a:endParaRPr>
          </a:p>
        </p:txBody>
      </p:sp>
      <p:sp>
        <p:nvSpPr>
          <p:cNvPr id="887" name="object 30"/>
          <p:cNvSpPr txBox="1"/>
          <p:nvPr/>
        </p:nvSpPr>
        <p:spPr>
          <a:xfrm>
            <a:off x="870586" y="6177916"/>
            <a:ext cx="1339215" cy="673133"/>
          </a:xfrm>
          <a:prstGeom prst="rect">
            <a:avLst/>
          </a:prstGeom>
        </p:spPr>
        <p:txBody>
          <a:bodyPr vert="horz" wrap="square" lIns="0" tIns="38735" rIns="0" bIns="0" rtlCol="0">
            <a:spAutoFit/>
          </a:bodyPr>
          <a:lstStyle/>
          <a:p>
            <a:pPr marL="12700" marR="5080" indent="6350">
              <a:lnSpc>
                <a:spcPct val="104200"/>
              </a:lnSpc>
              <a:spcBef>
                <a:spcPts val="85"/>
              </a:spcBef>
            </a:pPr>
            <a:r>
              <a:rPr lang="ru-RU" sz="1000" b="1" dirty="0">
                <a:latin typeface="+mn-lt"/>
                <a:cs typeface="Times New Roman"/>
              </a:rPr>
              <a:t>Доступны для общественности (кол-во стран-членов</a:t>
            </a:r>
            <a:r>
              <a:rPr sz="1000" b="1" dirty="0">
                <a:latin typeface="+mn-lt"/>
                <a:cs typeface="Arial"/>
              </a:rPr>
              <a:t> </a:t>
            </a:r>
            <a:r>
              <a:rPr sz="1000" b="1" dirty="0">
                <a:latin typeface="+mn-lt"/>
                <a:cs typeface="Times New Roman"/>
              </a:rPr>
              <a:t>РЕМРА</a:t>
            </a:r>
            <a:r>
              <a:rPr lang="en-US" sz="1000" b="1" dirty="0">
                <a:latin typeface="+mn-lt"/>
                <a:cs typeface="Times New Roman"/>
              </a:rPr>
              <a:t>L</a:t>
            </a:r>
            <a:r>
              <a:rPr sz="1000" b="1" dirty="0">
                <a:latin typeface="+mn-lt"/>
                <a:cs typeface="Times New Roman"/>
              </a:rPr>
              <a:t>)</a:t>
            </a:r>
          </a:p>
        </p:txBody>
      </p:sp>
    </p:spTree>
    <p:extLst>
      <p:ext uri="{BB962C8B-B14F-4D97-AF65-F5344CB8AC3E}">
        <p14:creationId xmlns:p14="http://schemas.microsoft.com/office/powerpoint/2010/main" val="3474385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1427539"/>
            <a:ext cx="8645524" cy="5486400"/>
          </a:xfrm>
        </p:spPr>
        <p:txBody>
          <a:bodyPr rtlCol="0">
            <a:noAutofit/>
          </a:bodyPr>
          <a:lstStyle/>
          <a:p>
            <a:pPr marL="342900" indent="-342900" algn="just" fontAlgn="auto">
              <a:spcAft>
                <a:spcPts val="0"/>
              </a:spcAft>
              <a:buFont typeface="Arial"/>
              <a:buChar char="•"/>
              <a:defRPr/>
            </a:pPr>
            <a:endParaRPr lang="en-US" sz="800" b="1" dirty="0">
              <a:solidFill>
                <a:schemeClr val="tx1"/>
              </a:solidFill>
            </a:endParaRPr>
          </a:p>
          <a:p>
            <a:pPr>
              <a:spcBef>
                <a:spcPct val="0"/>
              </a:spcBef>
            </a:pPr>
            <a:r>
              <a:rPr lang="ru-RU" sz="2000" b="1" dirty="0">
                <a:solidFill>
                  <a:schemeClr val="accent6">
                    <a:lumMod val="50000"/>
                  </a:schemeClr>
                </a:solidFill>
              </a:rPr>
              <a:t>Предлагаются варианты преодоления 10 трудностей, с которыми сталкиваются страны-члены РГ, на основе рекомендаций стран-членов и международного опыта</a:t>
            </a:r>
            <a:r>
              <a:rPr lang="en-GB" sz="1800" dirty="0"/>
              <a:t>:</a:t>
            </a:r>
          </a:p>
          <a:p>
            <a:pPr algn="l">
              <a:spcBef>
                <a:spcPct val="0"/>
              </a:spcBef>
            </a:pPr>
            <a:endParaRPr lang="en-GB" sz="1800" dirty="0"/>
          </a:p>
          <a:p>
            <a:pPr lvl="0" algn="l"/>
            <a:r>
              <a:rPr lang="ru-RU" sz="1400" dirty="0">
                <a:solidFill>
                  <a:schemeClr val="tx1"/>
                </a:solidFill>
              </a:rPr>
              <a:t>Трудность </a:t>
            </a:r>
            <a:r>
              <a:rPr lang="en-US" sz="1400" dirty="0">
                <a:solidFill>
                  <a:schemeClr val="tx1"/>
                </a:solidFill>
              </a:rPr>
              <a:t>1</a:t>
            </a:r>
            <a:r>
              <a:rPr lang="ru-RU" sz="1400" dirty="0">
                <a:solidFill>
                  <a:schemeClr val="tx1"/>
                </a:solidFill>
              </a:rPr>
              <a:t>. Определение ответственных за подготовку и распространение «бюджета для граждан» </a:t>
            </a:r>
            <a:endParaRPr lang="en-GB" sz="1400" dirty="0">
              <a:solidFill>
                <a:schemeClr val="tx1"/>
              </a:solidFill>
            </a:endParaRPr>
          </a:p>
          <a:p>
            <a:pPr lvl="0" algn="l"/>
            <a:r>
              <a:rPr lang="ru-RU" sz="1400" dirty="0">
                <a:solidFill>
                  <a:schemeClr val="tx1"/>
                </a:solidFill>
              </a:rPr>
              <a:t>Трудность</a:t>
            </a:r>
            <a:r>
              <a:rPr lang="en-US" sz="1400" dirty="0">
                <a:solidFill>
                  <a:schemeClr val="tx1"/>
                </a:solidFill>
              </a:rPr>
              <a:t> 2</a:t>
            </a:r>
            <a:r>
              <a:rPr lang="ru-RU" sz="1400" dirty="0">
                <a:solidFill>
                  <a:schemeClr val="tx1"/>
                </a:solidFill>
              </a:rPr>
              <a:t>. Отсутствие государственных ресурсов</a:t>
            </a:r>
            <a:endParaRPr lang="en-GB" sz="1400" dirty="0">
              <a:solidFill>
                <a:schemeClr val="tx1"/>
              </a:solidFill>
            </a:endParaRPr>
          </a:p>
          <a:p>
            <a:pPr lvl="0" algn="l"/>
            <a:r>
              <a:rPr lang="ru-RU" sz="1400" dirty="0">
                <a:solidFill>
                  <a:schemeClr val="tx1"/>
                </a:solidFill>
              </a:rPr>
              <a:t>Трудность</a:t>
            </a:r>
            <a:r>
              <a:rPr lang="en-US" sz="1400" dirty="0">
                <a:solidFill>
                  <a:schemeClr val="tx1"/>
                </a:solidFill>
              </a:rPr>
              <a:t> 3</a:t>
            </a:r>
            <a:r>
              <a:rPr lang="ru-RU" sz="1400" dirty="0">
                <a:solidFill>
                  <a:schemeClr val="tx1"/>
                </a:solidFill>
              </a:rPr>
              <a:t>. Отсутствие политической воли</a:t>
            </a:r>
            <a:endParaRPr lang="en-GB" sz="1400" dirty="0">
              <a:solidFill>
                <a:schemeClr val="tx1"/>
              </a:solidFill>
            </a:endParaRPr>
          </a:p>
          <a:p>
            <a:pPr lvl="0" algn="l"/>
            <a:r>
              <a:rPr lang="ru-RU" sz="1400" dirty="0">
                <a:solidFill>
                  <a:schemeClr val="tx1"/>
                </a:solidFill>
              </a:rPr>
              <a:t>Трудность</a:t>
            </a:r>
            <a:r>
              <a:rPr lang="en-US" sz="1400" dirty="0">
                <a:solidFill>
                  <a:schemeClr val="tx1"/>
                </a:solidFill>
              </a:rPr>
              <a:t> 4</a:t>
            </a:r>
            <a:r>
              <a:rPr lang="ru-RU" sz="1400" dirty="0">
                <a:solidFill>
                  <a:schemeClr val="tx1"/>
                </a:solidFill>
              </a:rPr>
              <a:t>. Отсутствие мотивации и стимулов на уровне центральных и муниципальных органов власти</a:t>
            </a:r>
            <a:endParaRPr lang="en-GB" sz="1400" dirty="0">
              <a:solidFill>
                <a:schemeClr val="tx1"/>
              </a:solidFill>
            </a:endParaRPr>
          </a:p>
          <a:p>
            <a:pPr lvl="0" algn="l"/>
            <a:r>
              <a:rPr lang="ru-RU" sz="1400" dirty="0">
                <a:solidFill>
                  <a:schemeClr val="tx1"/>
                </a:solidFill>
              </a:rPr>
              <a:t>Трудность</a:t>
            </a:r>
            <a:r>
              <a:rPr lang="en-US" sz="1400" dirty="0">
                <a:solidFill>
                  <a:schemeClr val="tx1"/>
                </a:solidFill>
              </a:rPr>
              <a:t> 5</a:t>
            </a:r>
            <a:r>
              <a:rPr lang="ru-RU" sz="1400" dirty="0">
                <a:solidFill>
                  <a:schemeClr val="tx1"/>
                </a:solidFill>
              </a:rPr>
              <a:t>. Определение оптимальных сроков подготовки «бюджета для граждан» </a:t>
            </a:r>
            <a:endParaRPr lang="en-GB" sz="1400" dirty="0">
              <a:solidFill>
                <a:schemeClr val="tx1"/>
              </a:solidFill>
            </a:endParaRPr>
          </a:p>
          <a:p>
            <a:pPr lvl="0" algn="l"/>
            <a:r>
              <a:rPr lang="ru-RU" sz="1400" dirty="0">
                <a:solidFill>
                  <a:schemeClr val="tx1"/>
                </a:solidFill>
              </a:rPr>
              <a:t>Трудность</a:t>
            </a:r>
            <a:r>
              <a:rPr lang="en-US" sz="1400" dirty="0">
                <a:solidFill>
                  <a:schemeClr val="tx1"/>
                </a:solidFill>
              </a:rPr>
              <a:t> 6</a:t>
            </a:r>
            <a:r>
              <a:rPr lang="ru-RU" sz="1400" dirty="0">
                <a:solidFill>
                  <a:schemeClr val="tx1"/>
                </a:solidFill>
              </a:rPr>
              <a:t>.</a:t>
            </a:r>
            <a:r>
              <a:rPr lang="en-US" sz="1400" dirty="0">
                <a:solidFill>
                  <a:schemeClr val="tx1"/>
                </a:solidFill>
              </a:rPr>
              <a:t> </a:t>
            </a:r>
            <a:r>
              <a:rPr lang="ru-RU" sz="1400" dirty="0">
                <a:solidFill>
                  <a:schemeClr val="tx1"/>
                </a:solidFill>
              </a:rPr>
              <a:t>Определение оптимальных форматов «бюджета для граждан» </a:t>
            </a:r>
            <a:endParaRPr lang="en-GB" sz="1400" dirty="0">
              <a:solidFill>
                <a:schemeClr val="tx1"/>
              </a:solidFill>
            </a:endParaRPr>
          </a:p>
          <a:p>
            <a:pPr lvl="0" algn="l"/>
            <a:r>
              <a:rPr lang="ru-RU" sz="1400" dirty="0">
                <a:solidFill>
                  <a:schemeClr val="tx1"/>
                </a:solidFill>
              </a:rPr>
              <a:t>Трудность</a:t>
            </a:r>
            <a:r>
              <a:rPr lang="en-US" sz="1400" dirty="0">
                <a:solidFill>
                  <a:schemeClr val="tx1"/>
                </a:solidFill>
              </a:rPr>
              <a:t> 7</a:t>
            </a:r>
            <a:r>
              <a:rPr lang="ru-RU" sz="1400" dirty="0">
                <a:solidFill>
                  <a:schemeClr val="tx1"/>
                </a:solidFill>
              </a:rPr>
              <a:t>. Определение оптимального подхода к проведению общественных консультаций</a:t>
            </a:r>
          </a:p>
          <a:p>
            <a:pPr lvl="0" algn="l"/>
            <a:r>
              <a:rPr lang="ru-RU" sz="1400" dirty="0">
                <a:solidFill>
                  <a:schemeClr val="tx1"/>
                </a:solidFill>
              </a:rPr>
              <a:t>Трудность</a:t>
            </a:r>
            <a:r>
              <a:rPr lang="en-US" sz="1400" dirty="0">
                <a:solidFill>
                  <a:schemeClr val="tx1"/>
                </a:solidFill>
              </a:rPr>
              <a:t> 8</a:t>
            </a:r>
            <a:r>
              <a:rPr lang="ru-RU" sz="1400" dirty="0">
                <a:solidFill>
                  <a:schemeClr val="tx1"/>
                </a:solidFill>
              </a:rPr>
              <a:t>. Отсутствие бюджетных навыков и понимания у граждан и некоторых государственных служащих</a:t>
            </a:r>
          </a:p>
          <a:p>
            <a:pPr lvl="0" algn="l"/>
            <a:r>
              <a:rPr lang="ru-RU" sz="1400" dirty="0">
                <a:solidFill>
                  <a:schemeClr val="tx1"/>
                </a:solidFill>
              </a:rPr>
              <a:t>Трудность</a:t>
            </a:r>
            <a:r>
              <a:rPr lang="en-US" sz="1400" dirty="0">
                <a:solidFill>
                  <a:schemeClr val="tx1"/>
                </a:solidFill>
              </a:rPr>
              <a:t> 9</a:t>
            </a:r>
            <a:r>
              <a:rPr lang="ru-RU" sz="1400" dirty="0">
                <a:solidFill>
                  <a:schemeClr val="tx1"/>
                </a:solidFill>
              </a:rPr>
              <a:t>. Низкий уровень интереса граждан к вопросам бюджета</a:t>
            </a:r>
            <a:endParaRPr lang="en-GB" sz="1400" dirty="0">
              <a:solidFill>
                <a:schemeClr val="tx1"/>
              </a:solidFill>
            </a:endParaRPr>
          </a:p>
          <a:p>
            <a:pPr lvl="0" algn="l"/>
            <a:r>
              <a:rPr lang="ru-RU" sz="1400" dirty="0">
                <a:solidFill>
                  <a:schemeClr val="tx1"/>
                </a:solidFill>
              </a:rPr>
              <a:t>Трудность</a:t>
            </a:r>
            <a:r>
              <a:rPr lang="en-US" sz="1400" dirty="0">
                <a:solidFill>
                  <a:schemeClr val="tx1"/>
                </a:solidFill>
              </a:rPr>
              <a:t> 10</a:t>
            </a:r>
            <a:r>
              <a:rPr lang="ru-RU" sz="1400" dirty="0">
                <a:solidFill>
                  <a:schemeClr val="tx1"/>
                </a:solidFill>
              </a:rPr>
              <a:t>. Отсутствие доступа к надежным средствам массовой информации и/или коммуникационным технологиям </a:t>
            </a:r>
            <a:endParaRPr lang="en-US" sz="1400" dirty="0">
              <a:solidFill>
                <a:schemeClr val="tx1"/>
              </a:solidFill>
            </a:endParaRPr>
          </a:p>
          <a:p>
            <a:pPr lvl="0"/>
            <a:endParaRPr lang="en-US" sz="1400" dirty="0">
              <a:solidFill>
                <a:schemeClr val="tx1"/>
              </a:solidFill>
            </a:endParaRPr>
          </a:p>
          <a:p>
            <a:pPr lvl="0"/>
            <a:r>
              <a:rPr lang="ru-RU" sz="1400" dirty="0">
                <a:solidFill>
                  <a:schemeClr val="tx1"/>
                </a:solidFill>
              </a:rPr>
              <a:t>Вы найдете экземпляр подготовленного РГ продукта знаний в ваших раздаточных материалах. Работа над ним будет завершена в конце июля. Будем признательны в ваши комментарии!</a:t>
            </a:r>
            <a:endParaRPr lang="en-US" sz="1400" dirty="0">
              <a:solidFill>
                <a:schemeClr val="tx1"/>
              </a:solidFill>
            </a:endParaRPr>
          </a:p>
          <a:p>
            <a:pPr lvl="0"/>
            <a:endParaRPr lang="en-US" sz="1800" dirty="0">
              <a:solidFill>
                <a:schemeClr val="tx1"/>
              </a:solidFill>
            </a:endParaRPr>
          </a:p>
          <a:p>
            <a:pPr lvl="0" algn="l"/>
            <a:endParaRPr lang="en-US" sz="1800" dirty="0">
              <a:solidFill>
                <a:schemeClr val="tx1"/>
              </a:solidFill>
            </a:endParaRPr>
          </a:p>
          <a:p>
            <a:pPr marL="457200" indent="-457200" algn="just" fontAlgn="auto">
              <a:spcAft>
                <a:spcPts val="0"/>
              </a:spcAft>
              <a:buFont typeface="Arial" pitchFamily="34" charset="0"/>
              <a:buChar char="•"/>
              <a:defRPr/>
            </a:pPr>
            <a:endParaRPr lang="en-US" sz="2800" dirty="0">
              <a:solidFill>
                <a:schemeClr val="tx1"/>
              </a:solidFill>
            </a:endParaRPr>
          </a:p>
        </p:txBody>
      </p:sp>
      <p:pic>
        <p:nvPicPr>
          <p:cNvPr id="37890"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5" name="Title 1"/>
          <p:cNvSpPr>
            <a:spLocks noGrp="1"/>
          </p:cNvSpPr>
          <p:nvPr>
            <p:ph type="ctrTitle"/>
          </p:nvPr>
        </p:nvSpPr>
        <p:spPr>
          <a:xfrm>
            <a:off x="829733" y="647700"/>
            <a:ext cx="8839200" cy="876300"/>
          </a:xfrm>
        </p:spPr>
        <p:txBody>
          <a:bodyPr/>
          <a:lstStyle/>
          <a:p>
            <a:r>
              <a:rPr lang="ru-RU" sz="2400" dirty="0">
                <a:solidFill>
                  <a:srgbClr val="002060"/>
                </a:solidFill>
              </a:rPr>
              <a:t>Продукт знаний по разработке бюджета для граждан:</a:t>
            </a:r>
            <a:r>
              <a:rPr lang="en-US" sz="2400" dirty="0">
                <a:solidFill>
                  <a:srgbClr val="002060"/>
                </a:solidFill>
              </a:rPr>
              <a:t> </a:t>
            </a:r>
            <a:r>
              <a:rPr lang="ru-RU" sz="2400" dirty="0">
                <a:solidFill>
                  <a:srgbClr val="002060"/>
                </a:solidFill>
              </a:rPr>
              <a:t>завершен окончательный проект</a:t>
            </a:r>
            <a:endParaRPr lang="en-US" sz="2400" dirty="0">
              <a:solidFill>
                <a:srgbClr val="002060"/>
              </a:solidFill>
            </a:endParaRPr>
          </a:p>
        </p:txBody>
      </p:sp>
    </p:spTree>
    <p:extLst>
      <p:ext uri="{BB962C8B-B14F-4D97-AF65-F5344CB8AC3E}">
        <p14:creationId xmlns:p14="http://schemas.microsoft.com/office/powerpoint/2010/main" val="2190602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609600"/>
            <a:ext cx="9067800" cy="6248400"/>
          </a:xfrm>
        </p:spPr>
        <p:txBody>
          <a:bodyPr rtlCol="0">
            <a:noAutofit/>
          </a:bodyPr>
          <a:lstStyle/>
          <a:p>
            <a:pPr lvl="1" algn="l" fontAlgn="auto">
              <a:spcAft>
                <a:spcPts val="0"/>
              </a:spcAft>
              <a:defRPr/>
            </a:pPr>
            <a:endParaRPr lang="en-US" sz="800" dirty="0">
              <a:solidFill>
                <a:srgbClr val="000000"/>
              </a:solidFill>
            </a:endParaRPr>
          </a:p>
          <a:p>
            <a:pPr marL="457200" lvl="0" indent="-457200" algn="just">
              <a:buFont typeface="+mj-lt"/>
              <a:buAutoNum type="arabicPeriod"/>
            </a:pPr>
            <a:r>
              <a:rPr lang="ru-RU" sz="1600" b="1" dirty="0">
                <a:solidFill>
                  <a:schemeClr val="tx1"/>
                </a:solidFill>
              </a:rPr>
              <a:t>Определение ответственных за подготовку и распространение «бюджета для граждан»</a:t>
            </a:r>
            <a:endParaRPr lang="en-US" sz="1600" b="1" dirty="0">
              <a:solidFill>
                <a:srgbClr val="000000"/>
              </a:solidFill>
            </a:endParaRPr>
          </a:p>
          <a:p>
            <a:pPr marL="457200" lvl="0" indent="-457200" algn="just">
              <a:buFont typeface="Arial"/>
              <a:buChar char="•"/>
            </a:pPr>
            <a:r>
              <a:rPr lang="ru-RU" sz="1600" b="1" dirty="0">
                <a:solidFill>
                  <a:schemeClr val="accent6">
                    <a:lumMod val="50000"/>
                  </a:schemeClr>
                </a:solidFill>
              </a:rPr>
              <a:t>РГ согласилась, что ответственными за предоставление гражданам информации в упрощенном формате должны быть разработчики документа</a:t>
            </a:r>
            <a:r>
              <a:rPr lang="en-US" sz="1600" dirty="0">
                <a:solidFill>
                  <a:srgbClr val="000000"/>
                </a:solidFill>
              </a:rPr>
              <a:t>.</a:t>
            </a:r>
          </a:p>
          <a:p>
            <a:pPr marL="457200" lvl="0" indent="-457200" algn="l">
              <a:buFont typeface="Arial"/>
              <a:buChar char="•"/>
            </a:pPr>
            <a:endParaRPr lang="en-US" sz="1600" dirty="0">
              <a:solidFill>
                <a:srgbClr val="000000"/>
              </a:solidFill>
            </a:endParaRPr>
          </a:p>
          <a:p>
            <a:pPr marL="457200" lvl="0" indent="-457200" algn="just">
              <a:buFont typeface="Arial"/>
              <a:buChar char="•"/>
            </a:pPr>
            <a:r>
              <a:rPr lang="ru-RU" sz="1600" b="1" dirty="0">
                <a:solidFill>
                  <a:schemeClr val="accent6">
                    <a:lumMod val="50000"/>
                  </a:schemeClr>
                </a:solidFill>
              </a:rPr>
              <a:t>Согласно рекомендации МБП, разработкой «бюджета для граждан» должно заниматься, прежде всего, правительство</a:t>
            </a:r>
            <a:r>
              <a:rPr lang="en-US" sz="1600" b="1" dirty="0">
                <a:solidFill>
                  <a:schemeClr val="accent6">
                    <a:lumMod val="50000"/>
                  </a:schemeClr>
                </a:solidFill>
              </a:rPr>
              <a:t>:</a:t>
            </a:r>
          </a:p>
          <a:p>
            <a:pPr marL="914400" lvl="1" indent="-457200" algn="just">
              <a:buFont typeface="Arial"/>
              <a:buChar char="•"/>
            </a:pPr>
            <a:r>
              <a:rPr lang="ru-RU" sz="1600" dirty="0">
                <a:solidFill>
                  <a:schemeClr val="tx1"/>
                </a:solidFill>
              </a:rPr>
              <a:t>Оно обладает полной информацией о бюджете и обязано отчитываться перед широкой общественностью</a:t>
            </a:r>
            <a:r>
              <a:rPr lang="en-US" sz="1600" dirty="0">
                <a:solidFill>
                  <a:schemeClr val="tx1"/>
                </a:solidFill>
              </a:rPr>
              <a:t>.</a:t>
            </a:r>
          </a:p>
          <a:p>
            <a:pPr marL="914400" lvl="1" indent="-457200" algn="just">
              <a:buFont typeface="Arial"/>
              <a:buChar char="•"/>
            </a:pPr>
            <a:r>
              <a:rPr lang="ru-RU" sz="1600" dirty="0">
                <a:solidFill>
                  <a:schemeClr val="tx1"/>
                </a:solidFill>
              </a:rPr>
              <a:t>Правительство может привлекать СМИ и общественные организации для содействия распространению информации</a:t>
            </a:r>
            <a:r>
              <a:rPr lang="en-US" sz="1600" dirty="0">
                <a:solidFill>
                  <a:schemeClr val="tx1"/>
                </a:solidFill>
              </a:rPr>
              <a:t>.</a:t>
            </a:r>
          </a:p>
          <a:p>
            <a:pPr marL="914400" lvl="1" indent="-457200" algn="just">
              <a:buFont typeface="Arial"/>
              <a:buChar char="•"/>
            </a:pPr>
            <a:r>
              <a:rPr lang="ru-RU" sz="1600" dirty="0">
                <a:solidFill>
                  <a:schemeClr val="tx1"/>
                </a:solidFill>
              </a:rPr>
              <a:t>Правительству необходимо решить, будет ли оно использовать «бюджет для граждан» для вовлечения населения в обсуждение бюджетных вопросов или исключительно в целях информирования</a:t>
            </a:r>
            <a:r>
              <a:rPr lang="en-US" sz="1600" dirty="0">
                <a:solidFill>
                  <a:schemeClr val="tx1"/>
                </a:solidFill>
              </a:rPr>
              <a:t>.</a:t>
            </a:r>
          </a:p>
          <a:p>
            <a:pPr lvl="1" algn="just"/>
            <a:endParaRPr lang="en-US" sz="1600" dirty="0">
              <a:solidFill>
                <a:schemeClr val="tx1"/>
              </a:solidFill>
            </a:endParaRPr>
          </a:p>
          <a:p>
            <a:pPr lvl="1" indent="-457200" algn="just">
              <a:buFont typeface="Arial"/>
              <a:buChar char="•"/>
            </a:pPr>
            <a:r>
              <a:rPr lang="ru-RU" sz="1600" b="1" dirty="0">
                <a:solidFill>
                  <a:schemeClr val="accent6">
                    <a:lumMod val="50000"/>
                  </a:schemeClr>
                </a:solidFill>
              </a:rPr>
              <a:t>Согласно рекомендации МВФ, правительству также необходимо решить, использовать ли «бюджет для граждан» для вовлечения населения в обсуждение бюджетных вопросов</a:t>
            </a:r>
            <a:r>
              <a:rPr lang="en-US" sz="1600" b="1" dirty="0">
                <a:solidFill>
                  <a:srgbClr val="993300"/>
                </a:solidFill>
              </a:rPr>
              <a:t>. </a:t>
            </a:r>
            <a:r>
              <a:rPr lang="ru-RU" sz="1600" dirty="0">
                <a:solidFill>
                  <a:schemeClr val="tx1"/>
                </a:solidFill>
              </a:rPr>
              <a:t> В соответствии с «базовой практикой» «бюджет для граждан» предоставляется исключительно в целях информирования; «надлежащая и передовая практика» требует предоставления общественности официального голоса в ходе обсуждения бюджета </a:t>
            </a:r>
            <a:r>
              <a:rPr lang="en-US" sz="1600" dirty="0">
                <a:solidFill>
                  <a:schemeClr val="tx1"/>
                </a:solidFill>
              </a:rPr>
              <a:t>(</a:t>
            </a:r>
            <a:r>
              <a:rPr lang="ru-RU" sz="1600" dirty="0">
                <a:solidFill>
                  <a:schemeClr val="tx1"/>
                </a:solidFill>
              </a:rPr>
              <a:t>Кодекс надлежащей практики по обеспечению прозрачности в налогово-бюджетной сфере, принцип </a:t>
            </a:r>
            <a:r>
              <a:rPr lang="en-US" sz="1600" dirty="0">
                <a:solidFill>
                  <a:schemeClr val="tx1"/>
                </a:solidFill>
              </a:rPr>
              <a:t>2.3.3).</a:t>
            </a:r>
          </a:p>
          <a:p>
            <a:pPr marL="457200" lvl="0" indent="-457200" algn="l">
              <a:buFont typeface="+mj-lt"/>
              <a:buAutoNum type="arabicPeriod"/>
            </a:pPr>
            <a:endParaRPr lang="en-GB" sz="1000" b="1" dirty="0">
              <a:solidFill>
                <a:schemeClr val="accent6">
                  <a:lumMod val="50000"/>
                </a:schemeClr>
              </a:solidFill>
            </a:endParaRPr>
          </a:p>
          <a:p>
            <a:pPr marL="800100" lvl="1" indent="-342900" algn="just" fontAlgn="auto">
              <a:spcAft>
                <a:spcPts val="0"/>
              </a:spcAft>
              <a:buFont typeface="Arial"/>
              <a:buChar char="•"/>
              <a:defRPr/>
            </a:pPr>
            <a:endParaRPr lang="en-US" sz="2000" dirty="0">
              <a:solidFill>
                <a:schemeClr val="tx1"/>
              </a:solidFill>
            </a:endParaRPr>
          </a:p>
          <a:p>
            <a:pPr lvl="1" algn="just" fontAlgn="auto">
              <a:spcAft>
                <a:spcPts val="0"/>
              </a:spcAft>
              <a:defRPr/>
            </a:pPr>
            <a:endParaRPr lang="en-US" sz="2000" dirty="0">
              <a:solidFill>
                <a:schemeClr val="tx1"/>
              </a:solidFill>
            </a:endParaRPr>
          </a:p>
          <a:p>
            <a:pPr lvl="1" algn="just" fontAlgn="auto">
              <a:spcAft>
                <a:spcPts val="0"/>
              </a:spcAft>
              <a:defRPr/>
            </a:pPr>
            <a:endParaRPr lang="bs-Latn-BA" sz="2000" dirty="0">
              <a:solidFill>
                <a:schemeClr val="tx1"/>
              </a:solidFill>
            </a:endParaRPr>
          </a:p>
          <a:p>
            <a:pPr algn="just" fontAlgn="auto">
              <a:spcAft>
                <a:spcPts val="0"/>
              </a:spcAft>
              <a:buFont typeface="Arial" pitchFamily="34" charset="0"/>
              <a:buNone/>
              <a:defRPr/>
            </a:pPr>
            <a:endParaRPr lang="bs-Latn-BA" sz="2000" dirty="0">
              <a:solidFill>
                <a:schemeClr val="tx1"/>
              </a:solidFill>
            </a:endParaRPr>
          </a:p>
          <a:p>
            <a:pPr marL="457200" indent="-457200" algn="just" fontAlgn="auto">
              <a:spcAft>
                <a:spcPts val="0"/>
              </a:spcAft>
              <a:buFont typeface="Arial" pitchFamily="34" charset="0"/>
              <a:buChar char="•"/>
              <a:defRPr/>
            </a:pPr>
            <a:endParaRPr lang="en-US" sz="2800" dirty="0">
              <a:solidFill>
                <a:schemeClr val="tx1"/>
              </a:solidFill>
            </a:endParaRPr>
          </a:p>
        </p:txBody>
      </p:sp>
      <p:pic>
        <p:nvPicPr>
          <p:cNvPr id="37890"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5" name="Title 1"/>
          <p:cNvSpPr>
            <a:spLocks noGrp="1"/>
          </p:cNvSpPr>
          <p:nvPr>
            <p:ph type="ctrTitle"/>
          </p:nvPr>
        </p:nvSpPr>
        <p:spPr>
          <a:xfrm>
            <a:off x="1100242" y="0"/>
            <a:ext cx="8775700" cy="685800"/>
          </a:xfrm>
        </p:spPr>
        <p:txBody>
          <a:bodyPr/>
          <a:lstStyle/>
          <a:p>
            <a:r>
              <a:rPr lang="en-US" sz="2400" dirty="0">
                <a:solidFill>
                  <a:srgbClr val="1F497D"/>
                </a:solidFill>
              </a:rPr>
              <a:t>10 </a:t>
            </a:r>
            <a:r>
              <a:rPr lang="ru-RU" sz="2400" dirty="0">
                <a:solidFill>
                  <a:srgbClr val="1F497D"/>
                </a:solidFill>
              </a:rPr>
              <a:t>трудностей</a:t>
            </a:r>
            <a:r>
              <a:rPr lang="en-US" sz="2400" dirty="0">
                <a:solidFill>
                  <a:srgbClr val="1F497D"/>
                </a:solidFill>
              </a:rPr>
              <a:t>: </a:t>
            </a:r>
            <a:r>
              <a:rPr lang="ru-RU" sz="2400" dirty="0">
                <a:solidFill>
                  <a:srgbClr val="1F497D"/>
                </a:solidFill>
              </a:rPr>
              <a:t>рекомендации стран-участниц и международных организаций</a:t>
            </a:r>
            <a:endParaRPr lang="en-US" sz="2400" dirty="0">
              <a:solidFill>
                <a:srgbClr val="1F497D"/>
              </a:solidFill>
            </a:endParaRPr>
          </a:p>
        </p:txBody>
      </p:sp>
    </p:spTree>
    <p:extLst>
      <p:ext uri="{BB962C8B-B14F-4D97-AF65-F5344CB8AC3E}">
        <p14:creationId xmlns:p14="http://schemas.microsoft.com/office/powerpoint/2010/main" val="34188171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152400"/>
            <a:ext cx="8839200" cy="6705600"/>
          </a:xfrm>
        </p:spPr>
        <p:txBody>
          <a:bodyPr rtlCol="0">
            <a:noAutofit/>
          </a:bodyPr>
          <a:lstStyle/>
          <a:p>
            <a:pPr algn="just"/>
            <a:r>
              <a:rPr lang="en-US" sz="2400" b="1" dirty="0">
                <a:solidFill>
                  <a:srgbClr val="000000"/>
                </a:solidFill>
              </a:rPr>
              <a:t>2. </a:t>
            </a:r>
            <a:r>
              <a:rPr lang="ru-RU" sz="2400" b="1" dirty="0">
                <a:solidFill>
                  <a:schemeClr val="tx1"/>
                </a:solidFill>
              </a:rPr>
              <a:t>Отсутствие государственных ресурсов</a:t>
            </a:r>
            <a:endParaRPr lang="en-GB" sz="2400" b="1" dirty="0">
              <a:solidFill>
                <a:schemeClr val="tx1"/>
              </a:solidFill>
            </a:endParaRPr>
          </a:p>
          <a:p>
            <a:pPr lvl="0" algn="just"/>
            <a:endParaRPr lang="en-US" sz="1000" b="1" dirty="0">
              <a:solidFill>
                <a:schemeClr val="accent6">
                  <a:lumMod val="50000"/>
                </a:schemeClr>
              </a:solidFill>
            </a:endParaRPr>
          </a:p>
          <a:p>
            <a:pPr marL="457200" lvl="0" indent="-457200" algn="just">
              <a:buFont typeface="Arial"/>
              <a:buChar char="•"/>
            </a:pPr>
            <a:r>
              <a:rPr lang="ru-RU" sz="1400" b="1" dirty="0">
                <a:solidFill>
                  <a:schemeClr val="accent6">
                    <a:lumMod val="50000"/>
                  </a:schemeClr>
                </a:solidFill>
              </a:rPr>
              <a:t>РГ обсудила возможности для привлечения ресурсов для финансирования дополнительных расходов, необходимых  для публикации и распространения «бюджета для граждан»</a:t>
            </a:r>
            <a:r>
              <a:rPr lang="en-US" sz="1400" b="1" dirty="0">
                <a:solidFill>
                  <a:schemeClr val="accent6">
                    <a:lumMod val="50000"/>
                  </a:schemeClr>
                </a:solidFill>
              </a:rPr>
              <a:t>:</a:t>
            </a:r>
          </a:p>
          <a:p>
            <a:pPr marL="457200" lvl="0" indent="-457200" algn="just">
              <a:buFont typeface="Arial"/>
              <a:buChar char="•"/>
            </a:pPr>
            <a:endParaRPr lang="en-US" sz="1400" b="1" dirty="0">
              <a:solidFill>
                <a:schemeClr val="accent6">
                  <a:lumMod val="50000"/>
                </a:schemeClr>
              </a:solidFill>
            </a:endParaRPr>
          </a:p>
          <a:p>
            <a:pPr marL="914400" lvl="1" indent="-457200" algn="just">
              <a:buFont typeface="Arial"/>
              <a:buChar char="•"/>
            </a:pPr>
            <a:r>
              <a:rPr lang="ru-RU" sz="1400" dirty="0">
                <a:solidFill>
                  <a:srgbClr val="000000"/>
                </a:solidFill>
              </a:rPr>
              <a:t>Поддержку в финансировании части затрат могут предоставить доноры, частный сектор и общественные организации. Вместе с тем РГ признала, что в первую очередь необходима политическая воля, тогда как внешнее финансирование несет в себе риски, поскольку в случае его прекращения устойчивость реформ может быть поставлена под угрозу</a:t>
            </a:r>
            <a:r>
              <a:rPr lang="en-US" sz="1400" dirty="0">
                <a:solidFill>
                  <a:srgbClr val="000000"/>
                </a:solidFill>
              </a:rPr>
              <a:t>.</a:t>
            </a:r>
          </a:p>
          <a:p>
            <a:pPr marL="914400" lvl="1" indent="-457200" algn="just">
              <a:buFont typeface="Arial"/>
              <a:buChar char="•"/>
            </a:pPr>
            <a:endParaRPr lang="en-US" sz="1400" dirty="0">
              <a:solidFill>
                <a:srgbClr val="000000"/>
              </a:solidFill>
            </a:endParaRPr>
          </a:p>
          <a:p>
            <a:pPr marL="914400" lvl="1" indent="-457200" algn="just">
              <a:buFont typeface="Arial"/>
              <a:buChar char="•"/>
            </a:pPr>
            <a:r>
              <a:rPr lang="ru-RU" sz="1400" dirty="0">
                <a:solidFill>
                  <a:srgbClr val="000000"/>
                </a:solidFill>
              </a:rPr>
              <a:t>РГ признала, что с развитием информационно-коммуникационных технологий (ИКТ) существенно снизились затраты на подготовку и распространение информации (это также нашло признание в Принципах высокого уровня </a:t>
            </a:r>
            <a:r>
              <a:rPr lang="en-US" sz="1400" dirty="0">
                <a:solidFill>
                  <a:srgbClr val="000000"/>
                </a:solidFill>
              </a:rPr>
              <a:t>GIFT </a:t>
            </a:r>
            <a:r>
              <a:rPr lang="ru-RU" sz="1400" dirty="0">
                <a:solidFill>
                  <a:srgbClr val="000000"/>
                </a:solidFill>
              </a:rPr>
              <a:t>по вопросам прозрачности, участия и подотчетности</a:t>
            </a:r>
            <a:r>
              <a:rPr lang="en-US" sz="1400" dirty="0">
                <a:solidFill>
                  <a:srgbClr val="000000"/>
                </a:solidFill>
              </a:rPr>
              <a:t>).</a:t>
            </a:r>
          </a:p>
          <a:p>
            <a:pPr marL="914400" lvl="1" indent="-457200" algn="just">
              <a:buFont typeface="Arial"/>
              <a:buChar char="•"/>
            </a:pPr>
            <a:endParaRPr lang="en-US" sz="1400" dirty="0">
              <a:solidFill>
                <a:srgbClr val="000000"/>
              </a:solidFill>
            </a:endParaRPr>
          </a:p>
          <a:p>
            <a:pPr marL="457200" indent="-457200" algn="just">
              <a:buFont typeface="Arial"/>
              <a:buChar char="•"/>
            </a:pPr>
            <a:r>
              <a:rPr lang="ru-RU" sz="1400" b="1" dirty="0">
                <a:solidFill>
                  <a:schemeClr val="accent6">
                    <a:lumMod val="50000"/>
                  </a:schemeClr>
                </a:solidFill>
              </a:rPr>
              <a:t>Согласно рекомендациям МБП, затраты на разработку «бюджета для граждан» могут быть минимизированы за счет разработки шаблона документа, который готовится один раз</a:t>
            </a:r>
            <a:r>
              <a:rPr lang="en-US" sz="1400" b="1" dirty="0">
                <a:solidFill>
                  <a:schemeClr val="accent6">
                    <a:lumMod val="50000"/>
                  </a:schemeClr>
                </a:solidFill>
              </a:rPr>
              <a:t>.</a:t>
            </a:r>
          </a:p>
          <a:p>
            <a:pPr marL="914400" lvl="1" indent="-457200" algn="just">
              <a:buFont typeface="Arial"/>
              <a:buChar char="•"/>
            </a:pPr>
            <a:r>
              <a:rPr lang="ru-RU" sz="1400" dirty="0">
                <a:solidFill>
                  <a:srgbClr val="000000"/>
                </a:solidFill>
              </a:rPr>
              <a:t>После согласования шаблона и структуры документа задача ежегодной подготовки документа упрощается, поскольку в шаблон вносится актуальная и новая информация</a:t>
            </a:r>
            <a:r>
              <a:rPr lang="en-US" sz="1400" dirty="0">
                <a:solidFill>
                  <a:srgbClr val="000000"/>
                </a:solidFill>
              </a:rPr>
              <a:t>.</a:t>
            </a:r>
          </a:p>
          <a:p>
            <a:pPr marL="914400" lvl="1" indent="-457200" algn="just">
              <a:buFont typeface="Arial"/>
              <a:buChar char="•"/>
            </a:pPr>
            <a:r>
              <a:rPr lang="ru-RU" sz="1400" dirty="0">
                <a:solidFill>
                  <a:srgbClr val="000000"/>
                </a:solidFill>
              </a:rPr>
              <a:t>«Бюджет для граждан», подготовленный на основе проекта бюджета, должен стать основой для «бюджета для граждан», подготовленного в соответствии с утвержденным бюджетом</a:t>
            </a:r>
            <a:r>
              <a:rPr lang="en-US" sz="1400" dirty="0">
                <a:solidFill>
                  <a:srgbClr val="000000"/>
                </a:solidFill>
              </a:rPr>
              <a:t>.</a:t>
            </a:r>
          </a:p>
          <a:p>
            <a:pPr marL="914400" lvl="1" indent="-457200" algn="just">
              <a:buFont typeface="Arial"/>
              <a:buChar char="•"/>
            </a:pPr>
            <a:r>
              <a:rPr lang="ru-RU" sz="1400" dirty="0">
                <a:solidFill>
                  <a:srgbClr val="000000"/>
                </a:solidFill>
              </a:rPr>
              <a:t>«Бюджет для граждан» может быть размещен на сайте министерства финансов с минимальными издержками. Для распространения документа можно привлекать общественные организации, а печатные экземпляры распространять только в случае трудностей с доступом к </a:t>
            </a:r>
            <a:r>
              <a:rPr lang="en-US" sz="1400" dirty="0">
                <a:solidFill>
                  <a:srgbClr val="000000"/>
                </a:solidFill>
              </a:rPr>
              <a:t>IT.</a:t>
            </a:r>
          </a:p>
          <a:p>
            <a:pPr marL="914400" lvl="1" indent="-457200" algn="just">
              <a:buFont typeface="Arial"/>
              <a:buChar char="•"/>
            </a:pPr>
            <a:r>
              <a:rPr lang="ru-RU" sz="1400" dirty="0">
                <a:solidFill>
                  <a:srgbClr val="000000"/>
                </a:solidFill>
              </a:rPr>
              <a:t>Между тем министерство финансов должно продумать структуру, ресурсы и возможности, необходимые для надлежащей разработки и распространения «бюджета для граждан»</a:t>
            </a:r>
            <a:r>
              <a:rPr lang="en-US" sz="1400" dirty="0">
                <a:solidFill>
                  <a:srgbClr val="000000"/>
                </a:solidFill>
              </a:rPr>
              <a:t>.</a:t>
            </a:r>
          </a:p>
          <a:p>
            <a:pPr marL="457200" lvl="0" indent="-457200" algn="l">
              <a:buFont typeface="+mj-lt"/>
              <a:buAutoNum type="arabicPeriod"/>
            </a:pPr>
            <a:endParaRPr lang="en-GB" sz="1400" dirty="0">
              <a:solidFill>
                <a:srgbClr val="000000"/>
              </a:solidFill>
            </a:endParaRPr>
          </a:p>
          <a:p>
            <a:pPr marL="800100" lvl="1" indent="-342900" algn="just" fontAlgn="auto">
              <a:spcAft>
                <a:spcPts val="0"/>
              </a:spcAft>
              <a:buFont typeface="Arial"/>
              <a:buChar char="•"/>
              <a:defRPr/>
            </a:pPr>
            <a:endParaRPr lang="en-US" sz="1400" dirty="0">
              <a:solidFill>
                <a:schemeClr val="tx1"/>
              </a:solidFill>
            </a:endParaRPr>
          </a:p>
          <a:p>
            <a:pPr lvl="1" algn="just" fontAlgn="auto">
              <a:spcAft>
                <a:spcPts val="0"/>
              </a:spcAft>
              <a:defRPr/>
            </a:pPr>
            <a:endParaRPr lang="en-US" sz="1400" dirty="0">
              <a:solidFill>
                <a:schemeClr val="tx1"/>
              </a:solidFill>
            </a:endParaRPr>
          </a:p>
          <a:p>
            <a:pPr lvl="1" algn="just" fontAlgn="auto">
              <a:spcAft>
                <a:spcPts val="0"/>
              </a:spcAft>
              <a:defRPr/>
            </a:pPr>
            <a:endParaRPr lang="bs-Latn-BA" sz="1400" dirty="0">
              <a:solidFill>
                <a:schemeClr val="tx1"/>
              </a:solidFill>
            </a:endParaRPr>
          </a:p>
          <a:p>
            <a:pPr algn="just" fontAlgn="auto">
              <a:spcAft>
                <a:spcPts val="0"/>
              </a:spcAft>
              <a:buFont typeface="Arial" pitchFamily="34" charset="0"/>
              <a:buNone/>
              <a:defRPr/>
            </a:pPr>
            <a:endParaRPr lang="bs-Latn-BA" sz="1400" dirty="0">
              <a:solidFill>
                <a:schemeClr val="tx1"/>
              </a:solidFill>
            </a:endParaRPr>
          </a:p>
          <a:p>
            <a:pPr marL="457200" indent="-457200" algn="just" fontAlgn="auto">
              <a:spcAft>
                <a:spcPts val="0"/>
              </a:spcAft>
              <a:buFont typeface="Arial" pitchFamily="34" charset="0"/>
              <a:buChar char="•"/>
              <a:defRPr/>
            </a:pPr>
            <a:endParaRPr lang="en-US" sz="2800" dirty="0">
              <a:solidFill>
                <a:schemeClr val="tx1"/>
              </a:solidFill>
            </a:endParaRPr>
          </a:p>
        </p:txBody>
      </p:sp>
      <p:pic>
        <p:nvPicPr>
          <p:cNvPr id="37890"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Tree>
    <p:extLst>
      <p:ext uri="{BB962C8B-B14F-4D97-AF65-F5344CB8AC3E}">
        <p14:creationId xmlns:p14="http://schemas.microsoft.com/office/powerpoint/2010/main" val="1640031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0"/>
            <a:ext cx="9067800" cy="6858000"/>
          </a:xfrm>
        </p:spPr>
        <p:txBody>
          <a:bodyPr rtlCol="0">
            <a:noAutofit/>
          </a:bodyPr>
          <a:lstStyle/>
          <a:p>
            <a:pPr lvl="0" algn="just"/>
            <a:endParaRPr lang="en-US" sz="1000" b="1" dirty="0">
              <a:solidFill>
                <a:srgbClr val="000000"/>
              </a:solidFill>
            </a:endParaRPr>
          </a:p>
          <a:p>
            <a:pPr lvl="0" algn="just"/>
            <a:r>
              <a:rPr lang="en-US" sz="2400" b="1" dirty="0">
                <a:solidFill>
                  <a:srgbClr val="000000"/>
                </a:solidFill>
              </a:rPr>
              <a:t>3. </a:t>
            </a:r>
            <a:r>
              <a:rPr lang="ru-RU" sz="2400" b="1" dirty="0">
                <a:solidFill>
                  <a:srgbClr val="000000"/>
                </a:solidFill>
              </a:rPr>
              <a:t>Отсутствие политической воли</a:t>
            </a:r>
            <a:endParaRPr lang="en-US" sz="1000" b="1" dirty="0">
              <a:solidFill>
                <a:srgbClr val="953735"/>
              </a:solidFill>
            </a:endParaRPr>
          </a:p>
          <a:p>
            <a:pPr marL="342900" lvl="0" indent="-342900" algn="just">
              <a:buFont typeface="Arial"/>
              <a:buChar char="•"/>
            </a:pPr>
            <a:endParaRPr lang="en-US" sz="1400" b="1" dirty="0">
              <a:solidFill>
                <a:srgbClr val="953735"/>
              </a:solidFill>
            </a:endParaRPr>
          </a:p>
          <a:p>
            <a:pPr marL="342900" lvl="0" indent="-342900" algn="just">
              <a:buFont typeface="Arial"/>
              <a:buChar char="•"/>
            </a:pPr>
            <a:r>
              <a:rPr lang="ru-RU" sz="1400" b="1" dirty="0">
                <a:solidFill>
                  <a:srgbClr val="953735"/>
                </a:solidFill>
              </a:rPr>
              <a:t>РГ признала, что странам, в которых отсутствует политическая воля для проведения реформ, необходимо ясно демонстрировать преобладание преимуществ над издержками</a:t>
            </a:r>
            <a:r>
              <a:rPr lang="en-US" sz="1400" b="1" dirty="0">
                <a:solidFill>
                  <a:srgbClr val="953735"/>
                </a:solidFill>
              </a:rPr>
              <a:t>.</a:t>
            </a:r>
          </a:p>
          <a:p>
            <a:pPr marL="342900" lvl="0" indent="-342900" algn="just">
              <a:buFont typeface="Arial"/>
              <a:buChar char="•"/>
            </a:pPr>
            <a:endParaRPr lang="en-US" sz="1400" b="1" dirty="0">
              <a:solidFill>
                <a:srgbClr val="953735"/>
              </a:solidFill>
            </a:endParaRPr>
          </a:p>
          <a:p>
            <a:pPr marL="914400" lvl="1" indent="-457200" algn="just">
              <a:buFont typeface="Arial"/>
              <a:buChar char="•"/>
            </a:pPr>
            <a:r>
              <a:rPr lang="ru-RU" sz="1400" dirty="0">
                <a:solidFill>
                  <a:srgbClr val="000000"/>
                </a:solidFill>
              </a:rPr>
              <a:t>Существенные выгоды обеспечиваются за счет укрепления доверия граждан к правительству</a:t>
            </a:r>
            <a:r>
              <a:rPr lang="en-US" sz="1400" dirty="0">
                <a:solidFill>
                  <a:srgbClr val="000000"/>
                </a:solidFill>
              </a:rPr>
              <a:t>.</a:t>
            </a:r>
          </a:p>
          <a:p>
            <a:pPr marL="914400" lvl="1" indent="-457200" algn="just">
              <a:buFont typeface="Arial"/>
              <a:buChar char="•"/>
            </a:pPr>
            <a:r>
              <a:rPr lang="ru-RU" sz="1400" dirty="0">
                <a:solidFill>
                  <a:srgbClr val="000000"/>
                </a:solidFill>
              </a:rPr>
              <a:t>Могут помочь международные рекомендации, принципы и исследования</a:t>
            </a:r>
            <a:r>
              <a:rPr lang="en-US" sz="1400" dirty="0">
                <a:solidFill>
                  <a:srgbClr val="000000"/>
                </a:solidFill>
              </a:rPr>
              <a:t>.</a:t>
            </a:r>
          </a:p>
          <a:p>
            <a:pPr marL="1371600" lvl="2" indent="-457200" algn="just">
              <a:buFont typeface="Arial"/>
              <a:buChar char="•"/>
            </a:pPr>
            <a:r>
              <a:rPr lang="ru-RU" sz="1400" dirty="0">
                <a:solidFill>
                  <a:srgbClr val="000000"/>
                </a:solidFill>
              </a:rPr>
              <a:t>Например, Принципы высокого уровня </a:t>
            </a:r>
            <a:r>
              <a:rPr lang="en-US" sz="1400" dirty="0">
                <a:solidFill>
                  <a:srgbClr val="000000"/>
                </a:solidFill>
              </a:rPr>
              <a:t>GIFT</a:t>
            </a:r>
            <a:r>
              <a:rPr lang="ru-RU" sz="1400" dirty="0">
                <a:solidFill>
                  <a:srgbClr val="000000"/>
                </a:solidFill>
              </a:rPr>
              <a:t> в отношении прозрачности, участия и подотчетности получили одобрение Генеральной Ассамблеи ООН и обеспечили прямое участие населения в проводимой государством налогово-бюджетной политике и разработке бюджета в соответствии с Принципом </a:t>
            </a:r>
            <a:r>
              <a:rPr lang="en-US" sz="1400" dirty="0">
                <a:solidFill>
                  <a:srgbClr val="000000"/>
                </a:solidFill>
              </a:rPr>
              <a:t>10.</a:t>
            </a:r>
          </a:p>
          <a:p>
            <a:pPr marL="914400" lvl="1" indent="-457200" algn="just">
              <a:buFont typeface="Arial"/>
              <a:buChar char="•"/>
            </a:pPr>
            <a:r>
              <a:rPr lang="ru-RU" sz="1400" dirty="0">
                <a:solidFill>
                  <a:srgbClr val="000000"/>
                </a:solidFill>
              </a:rPr>
              <a:t>Давление со стороны общественных организаций, научного сообщества, доноров и международного сообщества может со временем изменить политическую мотивацию.</a:t>
            </a:r>
            <a:endParaRPr lang="en-US" sz="1400" dirty="0">
              <a:solidFill>
                <a:srgbClr val="000000"/>
              </a:solidFill>
            </a:endParaRPr>
          </a:p>
          <a:p>
            <a:pPr marL="914400" lvl="1" indent="-457200" algn="just">
              <a:buFont typeface="Arial"/>
              <a:buChar char="•"/>
            </a:pPr>
            <a:endParaRPr lang="en-US" sz="1400" dirty="0">
              <a:solidFill>
                <a:srgbClr val="000000"/>
              </a:solidFill>
            </a:endParaRPr>
          </a:p>
          <a:p>
            <a:pPr marL="457200" indent="-457200" algn="just">
              <a:buFont typeface="Arial"/>
              <a:buChar char="•"/>
            </a:pPr>
            <a:r>
              <a:rPr lang="ru-RU" sz="1400" b="1" dirty="0">
                <a:solidFill>
                  <a:schemeClr val="accent2">
                    <a:lumMod val="75000"/>
                  </a:schemeClr>
                </a:solidFill>
              </a:rPr>
              <a:t>Поддержка членства в связанных международных объединениях</a:t>
            </a:r>
            <a:r>
              <a:rPr lang="en-US" sz="1400" dirty="0">
                <a:solidFill>
                  <a:srgbClr val="000000"/>
                </a:solidFill>
              </a:rPr>
              <a:t>.  </a:t>
            </a:r>
          </a:p>
          <a:p>
            <a:pPr marL="914400" lvl="1" indent="-457200" algn="just">
              <a:buFont typeface="Arial"/>
              <a:buChar char="•"/>
            </a:pPr>
            <a:endParaRPr lang="en-US" sz="1400" dirty="0">
              <a:solidFill>
                <a:srgbClr val="000000"/>
              </a:solidFill>
            </a:endParaRPr>
          </a:p>
          <a:p>
            <a:pPr marL="914400" lvl="1" indent="-457200" algn="just">
              <a:buFont typeface="Arial"/>
              <a:buChar char="•"/>
            </a:pPr>
            <a:r>
              <a:rPr lang="ru-RU" sz="1400" dirty="0">
                <a:solidFill>
                  <a:srgbClr val="000000"/>
                </a:solidFill>
              </a:rPr>
              <a:t>Например, по состоянию на </a:t>
            </a:r>
            <a:r>
              <a:rPr lang="en-US" sz="1400" dirty="0">
                <a:solidFill>
                  <a:srgbClr val="000000"/>
                </a:solidFill>
              </a:rPr>
              <a:t>2017</a:t>
            </a:r>
            <a:r>
              <a:rPr lang="ru-RU" sz="1400" dirty="0">
                <a:solidFill>
                  <a:srgbClr val="000000"/>
                </a:solidFill>
              </a:rPr>
              <a:t> год</a:t>
            </a:r>
            <a:r>
              <a:rPr lang="en-US" sz="1400" dirty="0">
                <a:solidFill>
                  <a:srgbClr val="000000"/>
                </a:solidFill>
              </a:rPr>
              <a:t> 75 </a:t>
            </a:r>
            <a:r>
              <a:rPr lang="ru-RU" sz="1400" dirty="0">
                <a:solidFill>
                  <a:srgbClr val="000000"/>
                </a:solidFill>
              </a:rPr>
              <a:t>стран являются членами Партнерства «Открытое правительство», созданного в </a:t>
            </a:r>
            <a:r>
              <a:rPr lang="en-US" sz="1400" dirty="0">
                <a:solidFill>
                  <a:srgbClr val="000000"/>
                </a:solidFill>
              </a:rPr>
              <a:t>2011 </a:t>
            </a:r>
            <a:r>
              <a:rPr lang="ru-RU" sz="1400" dirty="0">
                <a:solidFill>
                  <a:srgbClr val="000000"/>
                </a:solidFill>
              </a:rPr>
              <a:t>году в качестве международной платформы для участвующих стран в целях повышения прозрачности, подотчетности и открытости правительств соответствующих стран</a:t>
            </a:r>
            <a:r>
              <a:rPr lang="en-US" sz="1400" dirty="0">
                <a:solidFill>
                  <a:srgbClr val="000000"/>
                </a:solidFill>
              </a:rPr>
              <a:t>.</a:t>
            </a:r>
          </a:p>
          <a:p>
            <a:pPr marL="1371600" lvl="2" indent="-457200" algn="just">
              <a:buFont typeface="Arial"/>
              <a:buChar char="•"/>
            </a:pPr>
            <a:r>
              <a:rPr lang="ru-RU" sz="1400" dirty="0">
                <a:solidFill>
                  <a:srgbClr val="000000"/>
                </a:solidFill>
              </a:rPr>
              <a:t>Страны-члены обязаны разрабатывать национальные планы действий в рамках Партнерства, подлежащие независимой оценке</a:t>
            </a:r>
            <a:r>
              <a:rPr lang="en-US" sz="1400" dirty="0">
                <a:solidFill>
                  <a:srgbClr val="000000"/>
                </a:solidFill>
              </a:rPr>
              <a:t>.</a:t>
            </a:r>
          </a:p>
          <a:p>
            <a:pPr marL="1371600" lvl="2" indent="-457200" algn="just">
              <a:buFont typeface="Arial"/>
              <a:buChar char="•"/>
            </a:pPr>
            <a:r>
              <a:rPr lang="ru-RU" sz="1400" dirty="0">
                <a:solidFill>
                  <a:srgbClr val="000000"/>
                </a:solidFill>
              </a:rPr>
              <a:t>Членами Партнерства уже являются следующие страны-члены РГ</a:t>
            </a:r>
            <a:r>
              <a:rPr lang="en-US" sz="1400" dirty="0">
                <a:solidFill>
                  <a:srgbClr val="000000"/>
                </a:solidFill>
              </a:rPr>
              <a:t>: </a:t>
            </a:r>
            <a:r>
              <a:rPr lang="ru-RU" sz="1400" dirty="0">
                <a:solidFill>
                  <a:srgbClr val="000000"/>
                </a:solidFill>
              </a:rPr>
              <a:t>Албания, Армения, Босния и Герцеговина, Хорватия, Молдова, Румыния, Турция и Украина </a:t>
            </a:r>
            <a:r>
              <a:rPr lang="en-US" sz="1400" dirty="0">
                <a:solidFill>
                  <a:srgbClr val="000000"/>
                </a:solidFill>
              </a:rPr>
              <a:t>(</a:t>
            </a:r>
            <a:r>
              <a:rPr lang="ru-RU" sz="1400" dirty="0">
                <a:solidFill>
                  <a:srgbClr val="000000"/>
                </a:solidFill>
              </a:rPr>
              <a:t>из стран-членов БС членами Партнерства в общей сложности являются </a:t>
            </a:r>
            <a:r>
              <a:rPr lang="en-US" sz="1400" dirty="0">
                <a:solidFill>
                  <a:srgbClr val="000000"/>
                </a:solidFill>
              </a:rPr>
              <a:t>14 </a:t>
            </a:r>
            <a:r>
              <a:rPr lang="ru-RU" sz="1400" dirty="0">
                <a:solidFill>
                  <a:srgbClr val="000000"/>
                </a:solidFill>
              </a:rPr>
              <a:t>стран</a:t>
            </a:r>
            <a:r>
              <a:rPr lang="en-US" sz="1400" dirty="0">
                <a:solidFill>
                  <a:srgbClr val="000000"/>
                </a:solidFill>
              </a:rPr>
              <a:t>).</a:t>
            </a:r>
          </a:p>
          <a:p>
            <a:pPr marL="1371600" lvl="2" indent="-457200" algn="just">
              <a:buFont typeface="Arial"/>
              <a:buChar char="•"/>
            </a:pPr>
            <a:r>
              <a:rPr lang="en-US" sz="1400" dirty="0">
                <a:solidFill>
                  <a:srgbClr val="000000"/>
                </a:solidFill>
                <a:hlinkClick r:id="rId3"/>
              </a:rPr>
              <a:t>www.opengovpartnership.org</a:t>
            </a:r>
            <a:r>
              <a:rPr lang="en-US" sz="1400" dirty="0">
                <a:solidFill>
                  <a:srgbClr val="000000"/>
                </a:solidFill>
              </a:rPr>
              <a:t>  </a:t>
            </a:r>
            <a:r>
              <a:rPr lang="ru-RU" sz="1400" dirty="0">
                <a:solidFill>
                  <a:srgbClr val="000000"/>
                </a:solidFill>
              </a:rPr>
              <a:t>и </a:t>
            </a:r>
            <a:r>
              <a:rPr lang="en-US" sz="1400" dirty="0">
                <a:solidFill>
                  <a:srgbClr val="000000"/>
                </a:solidFill>
                <a:hlinkClick r:id="rId4"/>
              </a:rPr>
              <a:t>www.opengovguide.com</a:t>
            </a:r>
            <a:r>
              <a:rPr lang="en-US" sz="1400" dirty="0">
                <a:solidFill>
                  <a:srgbClr val="000000"/>
                </a:solidFill>
              </a:rPr>
              <a:t> </a:t>
            </a:r>
            <a:endParaRPr lang="en-US" sz="1400" dirty="0">
              <a:solidFill>
                <a:schemeClr val="tx1"/>
              </a:solidFill>
            </a:endParaRPr>
          </a:p>
          <a:p>
            <a:pPr lvl="1" algn="just" fontAlgn="auto">
              <a:spcAft>
                <a:spcPts val="0"/>
              </a:spcAft>
              <a:defRPr/>
            </a:pPr>
            <a:endParaRPr lang="en-US" sz="1400" dirty="0">
              <a:solidFill>
                <a:schemeClr val="tx1"/>
              </a:solidFill>
            </a:endParaRPr>
          </a:p>
          <a:p>
            <a:pPr lvl="1" algn="just" fontAlgn="auto">
              <a:spcAft>
                <a:spcPts val="0"/>
              </a:spcAft>
              <a:defRPr/>
            </a:pPr>
            <a:endParaRPr lang="en-US" sz="1400" dirty="0">
              <a:solidFill>
                <a:schemeClr val="tx1"/>
              </a:solidFill>
            </a:endParaRPr>
          </a:p>
          <a:p>
            <a:pPr lvl="1" algn="just" fontAlgn="auto">
              <a:spcAft>
                <a:spcPts val="0"/>
              </a:spcAft>
              <a:defRPr/>
            </a:pPr>
            <a:endParaRPr lang="bs-Latn-BA" sz="1400" dirty="0">
              <a:solidFill>
                <a:schemeClr val="tx1"/>
              </a:solidFill>
            </a:endParaRPr>
          </a:p>
          <a:p>
            <a:pPr algn="just" fontAlgn="auto">
              <a:spcAft>
                <a:spcPts val="0"/>
              </a:spcAft>
              <a:buFont typeface="Arial" pitchFamily="34" charset="0"/>
              <a:buNone/>
              <a:defRPr/>
            </a:pPr>
            <a:endParaRPr lang="bs-Latn-BA" sz="1400" dirty="0">
              <a:solidFill>
                <a:schemeClr val="tx1"/>
              </a:solidFill>
            </a:endParaRPr>
          </a:p>
          <a:p>
            <a:pPr marL="457200" indent="-457200" algn="just" fontAlgn="auto">
              <a:spcAft>
                <a:spcPts val="0"/>
              </a:spcAft>
              <a:buFont typeface="Arial" pitchFamily="34" charset="0"/>
              <a:buChar char="•"/>
              <a:defRPr/>
            </a:pPr>
            <a:endParaRPr lang="en-US" sz="2800" dirty="0">
              <a:solidFill>
                <a:schemeClr val="tx1"/>
              </a:solidFill>
            </a:endParaRPr>
          </a:p>
        </p:txBody>
      </p:sp>
      <p:pic>
        <p:nvPicPr>
          <p:cNvPr id="37890" name="Рисунок 11" descr="pempal-logo.jpg"/>
          <p:cNvPicPr>
            <a:picLocks noChangeAspect="1"/>
          </p:cNvPicPr>
          <p:nvPr/>
        </p:nvPicPr>
        <p:blipFill>
          <a:blip r:embed="rId5"/>
          <a:srcRect/>
          <a:stretch>
            <a:fillRect/>
          </a:stretch>
        </p:blipFill>
        <p:spPr bwMode="auto">
          <a:xfrm>
            <a:off x="0" y="0"/>
            <a:ext cx="763588" cy="6858000"/>
          </a:xfrm>
          <a:prstGeom prst="rect">
            <a:avLst/>
          </a:prstGeom>
          <a:noFill/>
          <a:ln w="9525">
            <a:noFill/>
            <a:miter lim="800000"/>
            <a:headEnd/>
            <a:tailEnd/>
          </a:ln>
        </p:spPr>
      </p:pic>
    </p:spTree>
    <p:extLst>
      <p:ext uri="{BB962C8B-B14F-4D97-AF65-F5344CB8AC3E}">
        <p14:creationId xmlns:p14="http://schemas.microsoft.com/office/powerpoint/2010/main" val="36581921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0"/>
            <a:ext cx="9067800" cy="6858000"/>
          </a:xfrm>
        </p:spPr>
        <p:txBody>
          <a:bodyPr rtlCol="0">
            <a:noAutofit/>
          </a:bodyPr>
          <a:lstStyle/>
          <a:p>
            <a:pPr lvl="0" algn="just"/>
            <a:r>
              <a:rPr lang="en-US" sz="2400" b="1" dirty="0">
                <a:solidFill>
                  <a:srgbClr val="000000"/>
                </a:solidFill>
              </a:rPr>
              <a:t>4. </a:t>
            </a:r>
            <a:r>
              <a:rPr lang="ru-RU" sz="2400" b="1" dirty="0">
                <a:solidFill>
                  <a:schemeClr val="tx1"/>
                </a:solidFill>
              </a:rPr>
              <a:t>Отсутствие мотивации и стимулов на уровне центральных и муниципальных органов власти</a:t>
            </a:r>
            <a:endParaRPr lang="en-US" sz="2400" b="1" dirty="0">
              <a:solidFill>
                <a:srgbClr val="000000"/>
              </a:solidFill>
            </a:endParaRPr>
          </a:p>
          <a:p>
            <a:pPr lvl="0" algn="just"/>
            <a:endParaRPr lang="en-US" sz="1000" b="1" dirty="0">
              <a:solidFill>
                <a:srgbClr val="000000"/>
              </a:solidFill>
            </a:endParaRPr>
          </a:p>
          <a:p>
            <a:pPr marL="342900" lvl="0" indent="-342900" algn="just">
              <a:buFont typeface="Arial"/>
              <a:buChar char="•"/>
            </a:pPr>
            <a:r>
              <a:rPr lang="ru-RU" sz="1600" b="1" dirty="0">
                <a:solidFill>
                  <a:srgbClr val="953735"/>
                </a:solidFill>
              </a:rPr>
              <a:t>РГ согласилась, что в целях соблюдения требований на разных уровнях государственной власти  необходима нормативно-правовая база</a:t>
            </a:r>
            <a:r>
              <a:rPr lang="en-US" sz="1600" b="1" dirty="0">
                <a:solidFill>
                  <a:srgbClr val="953735"/>
                </a:solidFill>
              </a:rPr>
              <a:t>. </a:t>
            </a:r>
          </a:p>
          <a:p>
            <a:pPr lvl="1" algn="just"/>
            <a:endParaRPr lang="en-US" sz="1600" dirty="0">
              <a:solidFill>
                <a:srgbClr val="000000"/>
              </a:solidFill>
            </a:endParaRPr>
          </a:p>
          <a:p>
            <a:pPr marL="914400" lvl="1" indent="-457200" algn="just">
              <a:buFont typeface="Arial"/>
              <a:buChar char="•"/>
            </a:pPr>
            <a:r>
              <a:rPr lang="ru-RU" sz="1600" b="1" dirty="0">
                <a:solidFill>
                  <a:srgbClr val="17375E"/>
                </a:solidFill>
              </a:rPr>
              <a:t>Методическое руководство - полезный инструмент </a:t>
            </a:r>
            <a:r>
              <a:rPr lang="ru-RU" sz="1600" dirty="0">
                <a:solidFill>
                  <a:srgbClr val="000000"/>
                </a:solidFill>
              </a:rPr>
              <a:t>для определения охвата, структуры и процедур разработки и распространения «бюджетов для граждан» </a:t>
            </a:r>
            <a:endParaRPr lang="en-US" sz="1600" dirty="0">
              <a:solidFill>
                <a:srgbClr val="000000"/>
              </a:solidFill>
            </a:endParaRPr>
          </a:p>
          <a:p>
            <a:pPr marL="1371600" lvl="2" indent="-457200" algn="just">
              <a:buFont typeface="Arial"/>
              <a:buChar char="•"/>
            </a:pPr>
            <a:r>
              <a:rPr lang="ru-RU" sz="1600" dirty="0">
                <a:solidFill>
                  <a:srgbClr val="000000"/>
                </a:solidFill>
              </a:rPr>
              <a:t>Российская Федерация, Киргизская Республика и Молдова предоставили свои руководства</a:t>
            </a:r>
            <a:r>
              <a:rPr lang="en-US" sz="1600" dirty="0">
                <a:solidFill>
                  <a:srgbClr val="000000"/>
                </a:solidFill>
              </a:rPr>
              <a:t>.</a:t>
            </a:r>
          </a:p>
          <a:p>
            <a:pPr marL="914400" lvl="1" indent="-457200" algn="just">
              <a:buFont typeface="Arial"/>
              <a:buChar char="•"/>
            </a:pPr>
            <a:r>
              <a:rPr lang="ru-RU" sz="1600" b="1" dirty="0">
                <a:solidFill>
                  <a:srgbClr val="17375E"/>
                </a:solidFill>
              </a:rPr>
              <a:t>Хорватия и Российская Федерация также использует опубликованный «рейтинг открытости бюджета» </a:t>
            </a:r>
            <a:r>
              <a:rPr lang="ru-RU" sz="1600" dirty="0">
                <a:solidFill>
                  <a:srgbClr val="000000"/>
                </a:solidFill>
              </a:rPr>
              <a:t>регионов/муниципалитетов для стимулирования сравнений и конкуренции между ними.</a:t>
            </a:r>
            <a:endParaRPr lang="en-US" sz="1600" dirty="0">
              <a:solidFill>
                <a:srgbClr val="000000"/>
              </a:solidFill>
            </a:endParaRPr>
          </a:p>
          <a:p>
            <a:pPr marL="1371600" lvl="2" indent="-457200" algn="just">
              <a:buFont typeface="Arial"/>
              <a:buChar char="•"/>
            </a:pPr>
            <a:endParaRPr lang="en-US" sz="1600" dirty="0">
              <a:solidFill>
                <a:srgbClr val="000000"/>
              </a:solidFill>
            </a:endParaRPr>
          </a:p>
          <a:p>
            <a:pPr marL="342900" indent="-342900" algn="just" fontAlgn="auto">
              <a:spcAft>
                <a:spcPts val="0"/>
              </a:spcAft>
              <a:buFont typeface="Arial"/>
              <a:buChar char="•"/>
              <a:defRPr/>
            </a:pPr>
            <a:r>
              <a:rPr lang="ru-RU" sz="1600" b="1" dirty="0">
                <a:solidFill>
                  <a:srgbClr val="953735"/>
                </a:solidFill>
              </a:rPr>
              <a:t>В соответствии с рекомендацией МБП, надлежащая практика в области прозрачности должна найти отражение в институциональной базе, например, путем закрепления соответствующих принципов в законах, правилах и процедурах</a:t>
            </a:r>
            <a:r>
              <a:rPr lang="en-US" sz="1600" b="1" dirty="0">
                <a:solidFill>
                  <a:srgbClr val="953735"/>
                </a:solidFill>
              </a:rPr>
              <a:t>. </a:t>
            </a:r>
          </a:p>
          <a:p>
            <a:pPr marL="342900" indent="-342900" algn="just" fontAlgn="auto">
              <a:spcAft>
                <a:spcPts val="0"/>
              </a:spcAft>
              <a:buFont typeface="Arial"/>
              <a:buChar char="•"/>
              <a:defRPr/>
            </a:pPr>
            <a:endParaRPr lang="en-US" sz="1600" b="1" dirty="0">
              <a:solidFill>
                <a:schemeClr val="tx1"/>
              </a:solidFill>
            </a:endParaRPr>
          </a:p>
          <a:p>
            <a:pPr marL="800100" lvl="1" indent="-342900" algn="just" fontAlgn="auto">
              <a:spcAft>
                <a:spcPts val="0"/>
              </a:spcAft>
              <a:buFont typeface="Arial"/>
              <a:buChar char="•"/>
              <a:defRPr/>
            </a:pPr>
            <a:r>
              <a:rPr lang="ru-RU" sz="1600" b="1" dirty="0">
                <a:solidFill>
                  <a:srgbClr val="17375E"/>
                </a:solidFill>
              </a:rPr>
              <a:t>Может помочь наличие ясного руководства и авторитетного органа, </a:t>
            </a:r>
            <a:r>
              <a:rPr lang="ru-RU" sz="1600" dirty="0">
                <a:solidFill>
                  <a:srgbClr val="17375E"/>
                </a:solidFill>
              </a:rPr>
              <a:t>ответственного за создание и управление процессом</a:t>
            </a:r>
            <a:r>
              <a:rPr lang="en-US" sz="1600" dirty="0">
                <a:solidFill>
                  <a:srgbClr val="000000"/>
                </a:solidFill>
              </a:rPr>
              <a:t>. </a:t>
            </a:r>
          </a:p>
          <a:p>
            <a:pPr marL="800100" lvl="1" indent="-342900" algn="just" fontAlgn="auto">
              <a:spcAft>
                <a:spcPts val="0"/>
              </a:spcAft>
              <a:buFont typeface="Arial"/>
              <a:buChar char="•"/>
              <a:defRPr/>
            </a:pPr>
            <a:r>
              <a:rPr lang="ru-RU" sz="1600" dirty="0">
                <a:solidFill>
                  <a:srgbClr val="000000"/>
                </a:solidFill>
              </a:rPr>
              <a:t>Первый принцип высокого уровня </a:t>
            </a:r>
            <a:r>
              <a:rPr lang="en-US" sz="1600" dirty="0">
                <a:solidFill>
                  <a:srgbClr val="000000"/>
                </a:solidFill>
              </a:rPr>
              <a:t>GIFT </a:t>
            </a:r>
            <a:r>
              <a:rPr lang="ru-RU" sz="1600" dirty="0">
                <a:solidFill>
                  <a:srgbClr val="000000"/>
                </a:solidFill>
              </a:rPr>
              <a:t>также указывает на необходимость внесения изменений в национальную нормативно-правовую базу для обеспечения гарантии права граждан на поиск, получение и распространение информации о налогово-бюджетной политике и «установления ясного допущения о предоставлении гражданам информации о бюджете без какой-либо дискриминации».</a:t>
            </a:r>
            <a:endParaRPr lang="en-US" sz="1600" dirty="0">
              <a:solidFill>
                <a:srgbClr val="000000"/>
              </a:solidFill>
            </a:endParaRPr>
          </a:p>
          <a:p>
            <a:pPr marL="800100" lvl="1" indent="-342900" algn="just" fontAlgn="auto">
              <a:spcAft>
                <a:spcPts val="0"/>
              </a:spcAft>
              <a:buFont typeface="Arial"/>
              <a:buChar char="•"/>
              <a:defRPr/>
            </a:pPr>
            <a:endParaRPr lang="en-US" sz="1600" dirty="0">
              <a:solidFill>
                <a:srgbClr val="000000"/>
              </a:solidFill>
            </a:endParaRPr>
          </a:p>
          <a:p>
            <a:pPr marL="342900" indent="-342900" algn="just" fontAlgn="auto">
              <a:spcAft>
                <a:spcPts val="0"/>
              </a:spcAft>
              <a:buFont typeface="Arial"/>
              <a:buChar char="•"/>
              <a:defRPr/>
            </a:pPr>
            <a:endParaRPr lang="en-US" sz="2000" b="1" dirty="0">
              <a:solidFill>
                <a:srgbClr val="953735"/>
              </a:solidFill>
            </a:endParaRPr>
          </a:p>
          <a:p>
            <a:pPr marL="342900" indent="-342900" algn="just" fontAlgn="auto">
              <a:spcAft>
                <a:spcPts val="0"/>
              </a:spcAft>
              <a:buFont typeface="Arial"/>
              <a:buChar char="•"/>
              <a:defRPr/>
            </a:pPr>
            <a:endParaRPr lang="bs-Latn-BA" sz="2000" dirty="0">
              <a:solidFill>
                <a:schemeClr val="tx1"/>
              </a:solidFill>
            </a:endParaRPr>
          </a:p>
          <a:p>
            <a:pPr algn="just" fontAlgn="auto">
              <a:spcAft>
                <a:spcPts val="0"/>
              </a:spcAft>
              <a:buFont typeface="Arial" pitchFamily="34" charset="0"/>
              <a:buNone/>
              <a:defRPr/>
            </a:pPr>
            <a:endParaRPr lang="bs-Latn-BA" sz="2000" dirty="0">
              <a:solidFill>
                <a:schemeClr val="tx1"/>
              </a:solidFill>
            </a:endParaRPr>
          </a:p>
          <a:p>
            <a:pPr marL="457200" indent="-457200" algn="just" fontAlgn="auto">
              <a:spcAft>
                <a:spcPts val="0"/>
              </a:spcAft>
              <a:buFont typeface="Arial" pitchFamily="34" charset="0"/>
              <a:buChar char="•"/>
              <a:defRPr/>
            </a:pPr>
            <a:endParaRPr lang="en-US" sz="2800" dirty="0">
              <a:solidFill>
                <a:schemeClr val="tx1"/>
              </a:solidFill>
            </a:endParaRPr>
          </a:p>
        </p:txBody>
      </p:sp>
      <p:pic>
        <p:nvPicPr>
          <p:cNvPr id="37890"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Tree>
    <p:extLst>
      <p:ext uri="{BB962C8B-B14F-4D97-AF65-F5344CB8AC3E}">
        <p14:creationId xmlns:p14="http://schemas.microsoft.com/office/powerpoint/2010/main" val="14134525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5349</TotalTime>
  <Words>4526</Words>
  <Application>Microsoft Office PowerPoint</Application>
  <PresentationFormat>A4 Paper (210x297 mm)</PresentationFormat>
  <Paragraphs>323</Paragraphs>
  <Slides>21</Slides>
  <Notes>21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ＭＳ Ｐゴシック</vt:lpstr>
      <vt:lpstr>Arial</vt:lpstr>
      <vt:lpstr>Calibri</vt:lpstr>
      <vt:lpstr>Calibri Bold</vt:lpstr>
      <vt:lpstr>Courier New</vt:lpstr>
      <vt:lpstr>Lucida Grande CY</vt:lpstr>
      <vt:lpstr>Mangal</vt:lpstr>
      <vt:lpstr>Times New Roman</vt:lpstr>
      <vt:lpstr>Office Theme</vt:lpstr>
      <vt:lpstr>«Бюджет для граждан» – усиление гражданского участия</vt:lpstr>
      <vt:lpstr>PowerPoint Presentation</vt:lpstr>
      <vt:lpstr>PowerPoint Presentation</vt:lpstr>
      <vt:lpstr>PowerPoint Presentation</vt:lpstr>
      <vt:lpstr>Продукт знаний по разработке бюджета для граждан: завершен окончательный проект</vt:lpstr>
      <vt:lpstr>10 трудностей: рекомендации стран-участниц и международных организаций</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План мероприятий РГ</vt:lpstr>
      <vt:lpstr>Показатели участия общественности (1)</vt:lpstr>
      <vt:lpstr>PowerPoint Presentation</vt:lpstr>
      <vt:lpstr>Участие общественности (2)</vt:lpstr>
      <vt:lpstr>PowerPoint Presentation</vt:lpstr>
      <vt:lpstr>PowerPoint Presentation</vt:lpstr>
    </vt:vector>
  </TitlesOfParts>
  <Manager/>
  <Company>The World Bank Group</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2017 BCOP plenary</dc:title>
  <dc:subject/>
  <dc:creator>Deanna Aubrey</dc:creator>
  <cp:keywords>BCOP Budget Literacy and Transparency Working Group</cp:keywords>
  <dc:description/>
  <cp:lastModifiedBy>Ksenia Galantsova</cp:lastModifiedBy>
  <cp:revision>678</cp:revision>
  <cp:lastPrinted>2017-06-15T16:34:31Z</cp:lastPrinted>
  <dcterms:created xsi:type="dcterms:W3CDTF">2010-10-04T16:57:49Z</dcterms:created>
  <dcterms:modified xsi:type="dcterms:W3CDTF">2017-06-29T15:06:06Z</dcterms:modified>
  <cp:category>PEMPAL</cp:category>
</cp:coreProperties>
</file>