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3.xml" ContentType="application/inkml+xml"/>
  <Override PartName="/ppt/ink/ink4.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7" r:id="rId1"/>
  </p:sldMasterIdLst>
  <p:notesMasterIdLst>
    <p:notesMasterId r:id="rId27"/>
  </p:notesMasterIdLst>
  <p:handoutMasterIdLst>
    <p:handoutMasterId r:id="rId28"/>
  </p:handoutMasterIdLst>
  <p:sldIdLst>
    <p:sldId id="256" r:id="rId2"/>
    <p:sldId id="263" r:id="rId3"/>
    <p:sldId id="259" r:id="rId4"/>
    <p:sldId id="260" r:id="rId5"/>
    <p:sldId id="270" r:id="rId6"/>
    <p:sldId id="283" r:id="rId7"/>
    <p:sldId id="261" r:id="rId8"/>
    <p:sldId id="265" r:id="rId9"/>
    <p:sldId id="267" r:id="rId10"/>
    <p:sldId id="298" r:id="rId11"/>
    <p:sldId id="289" r:id="rId12"/>
    <p:sldId id="264" r:id="rId13"/>
    <p:sldId id="288" r:id="rId14"/>
    <p:sldId id="290" r:id="rId15"/>
    <p:sldId id="293" r:id="rId16"/>
    <p:sldId id="276" r:id="rId17"/>
    <p:sldId id="282" r:id="rId18"/>
    <p:sldId id="278" r:id="rId19"/>
    <p:sldId id="279" r:id="rId20"/>
    <p:sldId id="280" r:id="rId21"/>
    <p:sldId id="281" r:id="rId22"/>
    <p:sldId id="297" r:id="rId23"/>
    <p:sldId id="295" r:id="rId24"/>
    <p:sldId id="296" r:id="rId25"/>
    <p:sldId id="292" r:id="rId26"/>
  </p:sldIdLst>
  <p:sldSz cx="9144000" cy="6858000" type="screen4x3"/>
  <p:notesSz cx="6797675" cy="9928225"/>
  <p:defaultTextStyle>
    <a:defPPr>
      <a:defRPr lang="hr-H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ela" initials="m" lastIdx="3" clrIdx="0">
    <p:extLst>
      <p:ext uri="{19B8F6BF-5375-455C-9EA6-DF929625EA0E}">
        <p15:presenceInfo xmlns:p15="http://schemas.microsoft.com/office/powerpoint/2012/main" userId="miha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04A8"/>
    <a:srgbClr val="9966FF"/>
    <a:srgbClr val="00CC00"/>
    <a:srgbClr val="A5074B"/>
    <a:srgbClr val="0F0365"/>
    <a:srgbClr val="CCC1DA"/>
    <a:srgbClr val="FF3399"/>
    <a:srgbClr val="FFCC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l teme 1 - Isticanj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6144" autoAdjust="0"/>
  </p:normalViewPr>
  <p:slideViewPr>
    <p:cSldViewPr>
      <p:cViewPr varScale="1">
        <p:scale>
          <a:sx n="70" d="100"/>
          <a:sy n="70" d="100"/>
        </p:scale>
        <p:origin x="1410" y="72"/>
      </p:cViewPr>
      <p:guideLst>
        <p:guide orient="horz" pos="2160"/>
        <p:guide pos="2880"/>
      </p:guideLst>
    </p:cSldViewPr>
  </p:slideViewPr>
  <p:outlineViewPr>
    <p:cViewPr>
      <p:scale>
        <a:sx n="33" d="100"/>
        <a:sy n="33" d="100"/>
      </p:scale>
      <p:origin x="0" y="-11322"/>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65874495995942"/>
          <c:y val="1.5200175627365602E-2"/>
          <c:w val="0.81690167201322061"/>
          <c:h val="0.91037067691450413"/>
        </c:manualLayout>
      </c:layout>
      <c:barChart>
        <c:barDir val="bar"/>
        <c:grouping val="clustered"/>
        <c:varyColors val="0"/>
        <c:ser>
          <c:idx val="0"/>
          <c:order val="0"/>
          <c:spPr>
            <a:solidFill>
              <a:schemeClr val="bg1">
                <a:lumMod val="50000"/>
              </a:schemeClr>
            </a:solidFill>
            <a:ln>
              <a:noFill/>
            </a:ln>
          </c:spPr>
          <c:invertIfNegative val="0"/>
          <c:dPt>
            <c:idx val="8"/>
            <c:invertIfNegative val="0"/>
            <c:bubble3D val="0"/>
            <c:extLst xmlns:c16r2="http://schemas.microsoft.com/office/drawing/2015/06/chart">
              <c:ext xmlns:c16="http://schemas.microsoft.com/office/drawing/2014/chart" uri="{C3380CC4-5D6E-409C-BE32-E72D297353CC}">
                <c16:uniqueId val="{00000000-2951-49B7-AAB8-F3772BE6EBA7}"/>
              </c:ext>
            </c:extLst>
          </c:dPt>
          <c:dPt>
            <c:idx val="9"/>
            <c:invertIfNegative val="0"/>
            <c:bubble3D val="0"/>
            <c:extLst xmlns:c16r2="http://schemas.microsoft.com/office/drawing/2015/06/chart">
              <c:ext xmlns:c16="http://schemas.microsoft.com/office/drawing/2014/chart" uri="{C3380CC4-5D6E-409C-BE32-E72D297353CC}">
                <c16:uniqueId val="{00000001-2951-49B7-AAB8-F3772BE6EBA7}"/>
              </c:ext>
            </c:extLst>
          </c:dPt>
          <c:dPt>
            <c:idx val="11"/>
            <c:invertIfNegative val="0"/>
            <c:bubble3D val="0"/>
            <c:extLst xmlns:c16r2="http://schemas.microsoft.com/office/drawing/2015/06/chart">
              <c:ext xmlns:c16="http://schemas.microsoft.com/office/drawing/2014/chart" uri="{C3380CC4-5D6E-409C-BE32-E72D297353CC}">
                <c16:uniqueId val="{00000002-2951-49B7-AAB8-F3772BE6EBA7}"/>
              </c:ext>
            </c:extLst>
          </c:dPt>
          <c:dPt>
            <c:idx val="15"/>
            <c:invertIfNegative val="0"/>
            <c:bubble3D val="0"/>
            <c:spPr>
              <a:solidFill>
                <a:srgbClr val="C00000"/>
              </a:solidFill>
              <a:ln>
                <a:noFill/>
              </a:ln>
            </c:spPr>
            <c:extLst xmlns:c16r2="http://schemas.microsoft.com/office/drawing/2015/06/chart">
              <c:ext xmlns:c16="http://schemas.microsoft.com/office/drawing/2014/chart" uri="{C3380CC4-5D6E-409C-BE32-E72D297353CC}">
                <c16:uniqueId val="{00000004-2951-49B7-AAB8-F3772BE6EBA7}"/>
              </c:ext>
            </c:extLst>
          </c:dPt>
          <c:dPt>
            <c:idx val="16"/>
            <c:invertIfNegative val="0"/>
            <c:bubble3D val="0"/>
            <c:spPr>
              <a:solidFill>
                <a:srgbClr val="C00000"/>
              </a:solidFill>
              <a:ln>
                <a:noFill/>
              </a:ln>
            </c:spPr>
            <c:extLst xmlns:c16r2="http://schemas.microsoft.com/office/drawing/2015/06/chart">
              <c:ext xmlns:c16="http://schemas.microsoft.com/office/drawing/2014/chart" uri="{C3380CC4-5D6E-409C-BE32-E72D297353CC}">
                <c16:uniqueId val="{00000006-2951-49B7-AAB8-F3772BE6EBA7}"/>
              </c:ext>
            </c:extLst>
          </c:dPt>
          <c:dPt>
            <c:idx val="17"/>
            <c:invertIfNegative val="0"/>
            <c:bubble3D val="0"/>
            <c:spPr>
              <a:solidFill>
                <a:srgbClr val="C00000"/>
              </a:solidFill>
              <a:ln>
                <a:noFill/>
              </a:ln>
            </c:spPr>
            <c:extLst xmlns:c16r2="http://schemas.microsoft.com/office/drawing/2015/06/chart">
              <c:ext xmlns:c16="http://schemas.microsoft.com/office/drawing/2014/chart" uri="{C3380CC4-5D6E-409C-BE32-E72D297353CC}">
                <c16:uniqueId val="{00000008-2951-49B7-AAB8-F3772BE6EBA7}"/>
              </c:ext>
            </c:extLst>
          </c:dPt>
          <c:dPt>
            <c:idx val="18"/>
            <c:invertIfNegative val="0"/>
            <c:bubble3D val="0"/>
            <c:spPr>
              <a:solidFill>
                <a:srgbClr val="C00000"/>
              </a:solidFill>
              <a:ln>
                <a:noFill/>
              </a:ln>
            </c:spPr>
            <c:extLst xmlns:c16r2="http://schemas.microsoft.com/office/drawing/2015/06/chart">
              <c:ext xmlns:c16="http://schemas.microsoft.com/office/drawing/2014/chart" uri="{C3380CC4-5D6E-409C-BE32-E72D297353CC}">
                <c16:uniqueId val="{0000000A-2951-49B7-AAB8-F3772BE6EBA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951-49B7-AAB8-F3772BE6EBA7}"/>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951-49B7-AAB8-F3772BE6EBA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951-49B7-AAB8-F3772BE6EBA7}"/>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2951-49B7-AAB8-F3772BE6EBA7}"/>
                </c:ext>
                <c:ext xmlns:c15="http://schemas.microsoft.com/office/drawing/2012/chart" uri="{CE6537A1-D6FC-4f65-9D91-7224C49458BB}"/>
              </c:extLst>
            </c:dLbl>
            <c:dLbl>
              <c:idx val="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2951-49B7-AAB8-F3772BE6EBA7}"/>
                </c:ext>
                <c:ext xmlns:c15="http://schemas.microsoft.com/office/drawing/2012/chart" uri="{CE6537A1-D6FC-4f65-9D91-7224C49458BB}"/>
              </c:extLst>
            </c:dLbl>
            <c:dLbl>
              <c:idx val="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2951-49B7-AAB8-F3772BE6EBA7}"/>
                </c:ext>
                <c:ext xmlns:c15="http://schemas.microsoft.com/office/drawing/2012/chart" uri="{CE6537A1-D6FC-4f65-9D91-7224C49458BB}"/>
              </c:extLst>
            </c:dLbl>
            <c:dLbl>
              <c:idx val="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2951-49B7-AAB8-F3772BE6EBA7}"/>
                </c:ext>
                <c:ext xmlns:c15="http://schemas.microsoft.com/office/drawing/2012/chart" uri="{CE6537A1-D6FC-4f65-9D91-7224C49458BB}"/>
              </c:extLst>
            </c:dLbl>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2951-49B7-AAB8-F3772BE6EBA7}"/>
                </c:ext>
                <c:ext xmlns:c15="http://schemas.microsoft.com/office/drawing/2012/chart" uri="{CE6537A1-D6FC-4f65-9D91-7224C49458BB}"/>
              </c:extLst>
            </c:dLbl>
            <c:dLbl>
              <c:idx val="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51-49B7-AAB8-F3772BE6EBA7}"/>
                </c:ext>
                <c:ext xmlns:c15="http://schemas.microsoft.com/office/drawing/2012/chart" uri="{CE6537A1-D6FC-4f65-9D91-7224C49458BB}"/>
              </c:extLst>
            </c:dLbl>
            <c:dLbl>
              <c:idx val="9"/>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51-49B7-AAB8-F3772BE6EBA7}"/>
                </c:ext>
                <c:ext xmlns:c15="http://schemas.microsoft.com/office/drawing/2012/chart" uri="{CE6537A1-D6FC-4f65-9D91-7224C49458BB}"/>
              </c:extLst>
            </c:dLbl>
            <c:dLbl>
              <c:idx val="1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2951-49B7-AAB8-F3772BE6EBA7}"/>
                </c:ext>
                <c:ext xmlns:c15="http://schemas.microsoft.com/office/drawing/2012/chart" uri="{CE6537A1-D6FC-4f65-9D91-7224C49458BB}"/>
              </c:extLst>
            </c:dLbl>
            <c:dLbl>
              <c:idx val="1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951-49B7-AAB8-F3772BE6EBA7}"/>
                </c:ext>
                <c:ext xmlns:c15="http://schemas.microsoft.com/office/drawing/2012/chart" uri="{CE6537A1-D6FC-4f65-9D91-7224C49458BB}"/>
              </c:extLst>
            </c:dLbl>
            <c:dLbl>
              <c:idx val="1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2951-49B7-AAB8-F3772BE6EBA7}"/>
                </c:ext>
                <c:ext xmlns:c15="http://schemas.microsoft.com/office/drawing/2012/chart" uri="{CE6537A1-D6FC-4f65-9D91-7224C49458BB}"/>
              </c:extLst>
            </c:dLbl>
            <c:dLbl>
              <c:idx val="1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2951-49B7-AAB8-F3772BE6EBA7}"/>
                </c:ext>
                <c:ext xmlns:c15="http://schemas.microsoft.com/office/drawing/2012/chart" uri="{CE6537A1-D6FC-4f65-9D91-7224C49458BB}"/>
              </c:extLst>
            </c:dLbl>
            <c:dLbl>
              <c:idx val="1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2951-49B7-AAB8-F3772BE6EBA7}"/>
                </c:ext>
                <c:ext xmlns:c15="http://schemas.microsoft.com/office/drawing/2012/chart" uri="{CE6537A1-D6FC-4f65-9D91-7224C49458BB}"/>
              </c:extLst>
            </c:dLbl>
            <c:dLbl>
              <c:idx val="1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951-49B7-AAB8-F3772BE6EBA7}"/>
                </c:ext>
                <c:ext xmlns:c15="http://schemas.microsoft.com/office/drawing/2012/chart" uri="{CE6537A1-D6FC-4f65-9D91-7224C49458BB}"/>
              </c:extLst>
            </c:dLbl>
            <c:dLbl>
              <c:idx val="1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951-49B7-AAB8-F3772BE6EBA7}"/>
                </c:ext>
                <c:ext xmlns:c15="http://schemas.microsoft.com/office/drawing/2012/chart" uri="{CE6537A1-D6FC-4f65-9D91-7224C49458BB}"/>
              </c:extLst>
            </c:dLbl>
            <c:dLbl>
              <c:idx val="1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951-49B7-AAB8-F3772BE6EBA7}"/>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951-49B7-AAB8-F3772BE6EBA7}"/>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500">
                    <a:latin typeface="Cambria" panose="02040503050406030204" pitchFamily="18" charset="0"/>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'Graph Public Part'!$A$2:$A$20</c:f>
              <c:strCache>
                <c:ptCount val="19"/>
                <c:pt idx="0">
                  <c:v>Macedonia</c:v>
                </c:pt>
                <c:pt idx="1">
                  <c:v>Albania</c:v>
                </c:pt>
                <c:pt idx="2">
                  <c:v>Azerbaijan</c:v>
                </c:pt>
                <c:pt idx="3">
                  <c:v>Tajikistan</c:v>
                </c:pt>
                <c:pt idx="4">
                  <c:v>Serbia</c:v>
                </c:pt>
                <c:pt idx="5">
                  <c:v>Turkey</c:v>
                </c:pt>
                <c:pt idx="6">
                  <c:v>BiH</c:v>
                </c:pt>
                <c:pt idx="7">
                  <c:v>Ukraine</c:v>
                </c:pt>
                <c:pt idx="8">
                  <c:v>Global aver.</c:v>
                </c:pt>
                <c:pt idx="9">
                  <c:v>Russia</c:v>
                </c:pt>
                <c:pt idx="10">
                  <c:v>Kazakhstan</c:v>
                </c:pt>
                <c:pt idx="11">
                  <c:v>PEMPAL aver.</c:v>
                </c:pt>
                <c:pt idx="12">
                  <c:v>Hungary</c:v>
                </c:pt>
                <c:pt idx="13">
                  <c:v>Bulgaria</c:v>
                </c:pt>
                <c:pt idx="14">
                  <c:v>Croatia</c:v>
                </c:pt>
                <c:pt idx="15">
                  <c:v>Czech R.</c:v>
                </c:pt>
                <c:pt idx="16">
                  <c:v>Romania</c:v>
                </c:pt>
                <c:pt idx="17">
                  <c:v>Georgia</c:v>
                </c:pt>
                <c:pt idx="18">
                  <c:v>Kyrgyz R.</c:v>
                </c:pt>
              </c:strCache>
            </c:strRef>
          </c:cat>
          <c:val>
            <c:numRef>
              <c:f>'Graph Public Part'!$B$2:$B$20</c:f>
              <c:numCache>
                <c:formatCode>General</c:formatCode>
                <c:ptCount val="19"/>
                <c:pt idx="0">
                  <c:v>6</c:v>
                </c:pt>
                <c:pt idx="1">
                  <c:v>15</c:v>
                </c:pt>
                <c:pt idx="2">
                  <c:v>19</c:v>
                </c:pt>
                <c:pt idx="3">
                  <c:v>19</c:v>
                </c:pt>
                <c:pt idx="4">
                  <c:v>21</c:v>
                </c:pt>
                <c:pt idx="5">
                  <c:v>21</c:v>
                </c:pt>
                <c:pt idx="6">
                  <c:v>23</c:v>
                </c:pt>
                <c:pt idx="7">
                  <c:v>23</c:v>
                </c:pt>
                <c:pt idx="8">
                  <c:v>25</c:v>
                </c:pt>
                <c:pt idx="9">
                  <c:v>25</c:v>
                </c:pt>
                <c:pt idx="10">
                  <c:v>27</c:v>
                </c:pt>
                <c:pt idx="11">
                  <c:v>29</c:v>
                </c:pt>
                <c:pt idx="12">
                  <c:v>31</c:v>
                </c:pt>
                <c:pt idx="13">
                  <c:v>38</c:v>
                </c:pt>
                <c:pt idx="14">
                  <c:v>38</c:v>
                </c:pt>
                <c:pt idx="15">
                  <c:v>42</c:v>
                </c:pt>
                <c:pt idx="16">
                  <c:v>42</c:v>
                </c:pt>
                <c:pt idx="17">
                  <c:v>46</c:v>
                </c:pt>
                <c:pt idx="18">
                  <c:v>52</c:v>
                </c:pt>
              </c:numCache>
            </c:numRef>
          </c:val>
          <c:extLst xmlns:c16r2="http://schemas.microsoft.com/office/drawing/2015/06/chart">
            <c:ext xmlns:c16="http://schemas.microsoft.com/office/drawing/2014/chart" uri="{C3380CC4-5D6E-409C-BE32-E72D297353CC}">
              <c16:uniqueId val="{00000017-2951-49B7-AAB8-F3772BE6EBA7}"/>
            </c:ext>
          </c:extLst>
        </c:ser>
        <c:dLbls>
          <c:showLegendKey val="0"/>
          <c:showVal val="0"/>
          <c:showCatName val="0"/>
          <c:showSerName val="0"/>
          <c:showPercent val="0"/>
          <c:showBubbleSize val="0"/>
        </c:dLbls>
        <c:gapWidth val="150"/>
        <c:axId val="401942176"/>
        <c:axId val="401942568"/>
      </c:barChart>
      <c:catAx>
        <c:axId val="401942176"/>
        <c:scaling>
          <c:orientation val="minMax"/>
        </c:scaling>
        <c:delete val="0"/>
        <c:axPos val="l"/>
        <c:numFmt formatCode="General" sourceLinked="0"/>
        <c:majorTickMark val="out"/>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401942568"/>
        <c:crosses val="autoZero"/>
        <c:auto val="1"/>
        <c:lblAlgn val="ctr"/>
        <c:lblOffset val="100"/>
        <c:noMultiLvlLbl val="0"/>
      </c:catAx>
      <c:valAx>
        <c:axId val="401942568"/>
        <c:scaling>
          <c:orientation val="minMax"/>
        </c:scaling>
        <c:delete val="0"/>
        <c:axPos val="b"/>
        <c:majorGridlines/>
        <c:numFmt formatCode="General" sourceLinked="1"/>
        <c:majorTickMark val="out"/>
        <c:minorTickMark val="none"/>
        <c:tickLblPos val="nextTo"/>
        <c:txPr>
          <a:bodyPr/>
          <a:lstStyle/>
          <a:p>
            <a:pPr>
              <a:defRPr sz="1400">
                <a:latin typeface="Cambria" panose="02040503050406030204" pitchFamily="18" charset="0"/>
                <a:cs typeface="Times New Roman" panose="02020603050405020304" pitchFamily="18" charset="0"/>
              </a:defRPr>
            </a:pPr>
            <a:endParaRPr lang="en-US"/>
          </a:p>
        </c:txPr>
        <c:crossAx val="4019421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3D4-4385-980D-0F066A106661}"/>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3D4-4385-980D-0F066A106661}"/>
              </c:ext>
            </c:extLst>
          </c:dPt>
          <c:dPt>
            <c:idx val="2"/>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03D4-4385-980D-0F066A106661}"/>
              </c:ext>
            </c:extLst>
          </c:dPt>
          <c:val>
            <c:numRef>
              <c:f>Sheet1!$A$2:$A$4</c:f>
              <c:numCache>
                <c:formatCode>General</c:formatCode>
                <c:ptCount val="3"/>
                <c:pt idx="0">
                  <c:v>33.33</c:v>
                </c:pt>
                <c:pt idx="1">
                  <c:v>33.33</c:v>
                </c:pt>
                <c:pt idx="2">
                  <c:v>33.33</c:v>
                </c:pt>
              </c:numCache>
            </c:numRef>
          </c:val>
          <c:extLst xmlns:c16r2="http://schemas.microsoft.com/office/drawing/2015/06/chart">
            <c:ext xmlns:c16="http://schemas.microsoft.com/office/drawing/2014/chart" uri="{C3380CC4-5D6E-409C-BE32-E72D297353CC}">
              <c16:uniqueId val="{00000006-03D4-4385-980D-0F066A10666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c:spPr>
          <c:explosion val="4"/>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FFF-4C9A-A9A8-B0D60DE17546}"/>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FFF-4C9A-A9A8-B0D60DE17546}"/>
              </c:ext>
            </c:extLst>
          </c:dPt>
          <c:dPt>
            <c:idx val="2"/>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FFF-4C9A-A9A8-B0D60DE17546}"/>
              </c:ext>
            </c:extLst>
          </c:dPt>
          <c:val>
            <c:numRef>
              <c:f>Sheet1!$A$2:$A$4</c:f>
              <c:numCache>
                <c:formatCode>General</c:formatCode>
                <c:ptCount val="3"/>
                <c:pt idx="0">
                  <c:v>33.33</c:v>
                </c:pt>
                <c:pt idx="1">
                  <c:v>33.33</c:v>
                </c:pt>
                <c:pt idx="2">
                  <c:v>33.33</c:v>
                </c:pt>
              </c:numCache>
            </c:numRef>
          </c:val>
          <c:extLst xmlns:c16r2="http://schemas.microsoft.com/office/drawing/2015/06/chart">
            <c:ext xmlns:c16="http://schemas.microsoft.com/office/drawing/2014/chart" uri="{C3380CC4-5D6E-409C-BE32-E72D297353CC}">
              <c16:uniqueId val="{00000006-DFFF-4C9A-A9A8-B0D60DE1754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1"/>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69B-4101-980C-23C247E4B523}"/>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F69B-4101-980C-23C247E4B523}"/>
              </c:ext>
            </c:extLst>
          </c:dPt>
          <c:dPt>
            <c:idx val="2"/>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F69B-4101-980C-23C247E4B523}"/>
              </c:ext>
            </c:extLst>
          </c:dPt>
          <c:val>
            <c:numRef>
              <c:f>Sheet1!$A$2:$A$4</c:f>
              <c:numCache>
                <c:formatCode>General</c:formatCode>
                <c:ptCount val="3"/>
                <c:pt idx="0">
                  <c:v>33.33</c:v>
                </c:pt>
                <c:pt idx="1">
                  <c:v>33.33</c:v>
                </c:pt>
                <c:pt idx="2">
                  <c:v>33.33</c:v>
                </c:pt>
              </c:numCache>
            </c:numRef>
          </c:val>
          <c:extLst xmlns:c16r2="http://schemas.microsoft.com/office/drawing/2015/06/chart">
            <c:ext xmlns:c16="http://schemas.microsoft.com/office/drawing/2014/chart" uri="{C3380CC4-5D6E-409C-BE32-E72D297353CC}">
              <c16:uniqueId val="{00000006-F69B-4101-980C-23C247E4B52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17613292928798"/>
          <c:y val="6.6838862687365538E-2"/>
          <c:w val="0.46578685392301233"/>
          <c:h val="0.90086322857302592"/>
        </c:manualLayout>
      </c:layout>
      <c:barChart>
        <c:barDir val="bar"/>
        <c:grouping val="clustered"/>
        <c:varyColors val="0"/>
        <c:ser>
          <c:idx val="0"/>
          <c:order val="0"/>
          <c:spPr>
            <a:solidFill>
              <a:schemeClr val="bg1">
                <a:lumMod val="65000"/>
              </a:schemeClr>
            </a:solidFill>
          </c:spPr>
          <c:invertIfNegative val="0"/>
          <c:cat>
            <c:strRef>
              <c:f>'[NL 96_PP studenti 020515_engl.xlsx]Studenti (2)'!$B$4:$B$11</c:f>
              <c:strCache>
                <c:ptCount val="8"/>
                <c:pt idx="0">
                  <c:v>Learned about budgets during their schooldays</c:v>
                </c:pt>
                <c:pt idx="1">
                  <c:v>Have seen a budget at least once</c:v>
                </c:pt>
                <c:pt idx="2">
                  <c:v>Budgetary information accessible to citizens insufficient</c:v>
                </c:pt>
                <c:pt idx="3">
                  <c:v>Central and local governments hide some budgetary facts from citizens</c:v>
                </c:pt>
                <c:pt idx="4">
                  <c:v>Too few opportunities for citizens to be involved in budgetary processes</c:v>
                </c:pt>
                <c:pt idx="5">
                  <c:v>Citizens are able to take part in the budgetary process</c:v>
                </c:pt>
                <c:pt idx="6">
                  <c:v>Citizens should take part in the budgetary processes</c:v>
                </c:pt>
                <c:pt idx="7">
                  <c:v>Have personally tried to take part in the budgetary process</c:v>
                </c:pt>
              </c:strCache>
            </c:strRef>
          </c:cat>
          <c:val>
            <c:numRef>
              <c:f>'[NL 96_PP studenti 020515_engl.xlsx]Studenti (2)'!$C$4:$C$11</c:f>
              <c:numCache>
                <c:formatCode>General</c:formatCode>
                <c:ptCount val="8"/>
                <c:pt idx="0">
                  <c:v>54</c:v>
                </c:pt>
                <c:pt idx="1">
                  <c:v>46</c:v>
                </c:pt>
                <c:pt idx="2">
                  <c:v>80</c:v>
                </c:pt>
                <c:pt idx="3">
                  <c:v>90</c:v>
                </c:pt>
                <c:pt idx="4">
                  <c:v>82</c:v>
                </c:pt>
                <c:pt idx="5">
                  <c:v>54</c:v>
                </c:pt>
                <c:pt idx="6">
                  <c:v>80</c:v>
                </c:pt>
                <c:pt idx="7">
                  <c:v>8</c:v>
                </c:pt>
              </c:numCache>
            </c:numRef>
          </c:val>
          <c:extLst xmlns:c16r2="http://schemas.microsoft.com/office/drawing/2015/06/chart">
            <c:ext xmlns:c16="http://schemas.microsoft.com/office/drawing/2014/chart" uri="{C3380CC4-5D6E-409C-BE32-E72D297353CC}">
              <c16:uniqueId val="{00000000-EEE7-4E8A-9030-0B532D84D81E}"/>
            </c:ext>
          </c:extLst>
        </c:ser>
        <c:dLbls>
          <c:showLegendKey val="0"/>
          <c:showVal val="0"/>
          <c:showCatName val="0"/>
          <c:showSerName val="0"/>
          <c:showPercent val="0"/>
          <c:showBubbleSize val="0"/>
        </c:dLbls>
        <c:gapWidth val="150"/>
        <c:axId val="403431488"/>
        <c:axId val="403431880"/>
      </c:barChart>
      <c:catAx>
        <c:axId val="403431488"/>
        <c:scaling>
          <c:orientation val="maxMin"/>
        </c:scaling>
        <c:delete val="0"/>
        <c:axPos val="l"/>
        <c:numFmt formatCode="General" sourceLinked="0"/>
        <c:majorTickMark val="none"/>
        <c:minorTickMark val="none"/>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403431880"/>
        <c:crosses val="autoZero"/>
        <c:auto val="1"/>
        <c:lblAlgn val="ctr"/>
        <c:lblOffset val="100"/>
        <c:noMultiLvlLbl val="0"/>
      </c:catAx>
      <c:valAx>
        <c:axId val="403431880"/>
        <c:scaling>
          <c:orientation val="minMax"/>
        </c:scaling>
        <c:delete val="0"/>
        <c:axPos val="b"/>
        <c:majorGridlines>
          <c:spPr>
            <a:ln w="3175">
              <a:solidFill>
                <a:schemeClr val="bg1">
                  <a:lumMod val="65000"/>
                </a:schemeClr>
              </a:solidFill>
            </a:ln>
          </c:spPr>
        </c:majorGridlines>
        <c:numFmt formatCode="General" sourceLinked="1"/>
        <c:majorTickMark val="none"/>
        <c:minorTickMark val="none"/>
        <c:tickLblPos val="nextTo"/>
        <c:crossAx val="403431488"/>
        <c:crosses val="max"/>
        <c:crossBetween val="between"/>
      </c:valAx>
      <c:spPr>
        <a:ln w="3175">
          <a:solidFill>
            <a:schemeClr val="bg1">
              <a:lumMod val="65000"/>
            </a:schemeClr>
          </a:solidFill>
        </a:ln>
      </c:spPr>
    </c:plotArea>
    <c:plotVisOnly val="1"/>
    <c:dispBlanksAs val="gap"/>
    <c:showDLblsOverMax val="0"/>
  </c:chart>
  <c:spPr>
    <a:ln w="6350">
      <a:solidFill>
        <a:schemeClr val="bg1">
          <a:lumMod val="65000"/>
        </a:schemeClr>
      </a:solidFill>
    </a:ln>
  </c:spPr>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71518436228531E-2"/>
          <c:y val="4.6654298082869514E-2"/>
          <c:w val="0.80568614873554034"/>
          <c:h val="0.89070690838969802"/>
        </c:manualLayout>
      </c:layout>
      <c:barChart>
        <c:barDir val="col"/>
        <c:grouping val="stacked"/>
        <c:varyColors val="0"/>
        <c:ser>
          <c:idx val="0"/>
          <c:order val="0"/>
          <c:tx>
            <c:strRef>
              <c:f>'Level 5'!$A$19</c:f>
              <c:strCache>
                <c:ptCount val="1"/>
                <c:pt idx="0">
                  <c:v>Level 0</c:v>
                </c:pt>
              </c:strCache>
            </c:strRef>
          </c:tx>
          <c:spPr>
            <a:solidFill>
              <a:schemeClr val="tx1"/>
            </a:solidFill>
          </c:spPr>
          <c:invertIfNegative val="0"/>
          <c:cat>
            <c:strRef>
              <c:f>('Level 5'!$A$12,'Level 5'!$A$14,'Level 5'!$A$16)</c:f>
              <c:strCache>
                <c:ptCount val="3"/>
                <c:pt idx="0">
                  <c:v>Counties</c:v>
                </c:pt>
                <c:pt idx="1">
                  <c:v>Cities</c:v>
                </c:pt>
                <c:pt idx="2">
                  <c:v>Municipalities</c:v>
                </c:pt>
              </c:strCache>
            </c:strRef>
          </c:cat>
          <c:val>
            <c:numRef>
              <c:f>('Level 5'!$C$12,'Level 5'!$C$14,'Level 5'!$C$16)</c:f>
              <c:numCache>
                <c:formatCode>General</c:formatCode>
                <c:ptCount val="3"/>
                <c:pt idx="0">
                  <c:v>0</c:v>
                </c:pt>
                <c:pt idx="1">
                  <c:v>7.03125</c:v>
                </c:pt>
                <c:pt idx="2">
                  <c:v>17.990654205607477</c:v>
                </c:pt>
              </c:numCache>
            </c:numRef>
          </c:val>
          <c:extLst xmlns:c16r2="http://schemas.microsoft.com/office/drawing/2015/06/chart">
            <c:ext xmlns:c16="http://schemas.microsoft.com/office/drawing/2014/chart" uri="{C3380CC4-5D6E-409C-BE32-E72D297353CC}">
              <c16:uniqueId val="{00000000-74D7-4266-ADB0-43685537F855}"/>
            </c:ext>
          </c:extLst>
        </c:ser>
        <c:ser>
          <c:idx val="1"/>
          <c:order val="1"/>
          <c:tx>
            <c:strRef>
              <c:f>'Level 5'!$A$20</c:f>
              <c:strCache>
                <c:ptCount val="1"/>
                <c:pt idx="0">
                  <c:v>Level 1</c:v>
                </c:pt>
              </c:strCache>
            </c:strRef>
          </c:tx>
          <c:spPr>
            <a:solidFill>
              <a:schemeClr val="tx2">
                <a:lumMod val="90000"/>
                <a:lumOff val="10000"/>
              </a:schemeClr>
            </a:solidFill>
          </c:spPr>
          <c:invertIfNegative val="0"/>
          <c:val>
            <c:numRef>
              <c:f>('Level 5'!$D$12,'Level 5'!$D$14,'Level 5'!$D$16)</c:f>
              <c:numCache>
                <c:formatCode>General</c:formatCode>
                <c:ptCount val="3"/>
                <c:pt idx="0">
                  <c:v>0</c:v>
                </c:pt>
                <c:pt idx="1">
                  <c:v>14.84375</c:v>
                </c:pt>
                <c:pt idx="2">
                  <c:v>18.22429906542056</c:v>
                </c:pt>
              </c:numCache>
            </c:numRef>
          </c:val>
          <c:extLst xmlns:c16r2="http://schemas.microsoft.com/office/drawing/2015/06/chart">
            <c:ext xmlns:c16="http://schemas.microsoft.com/office/drawing/2014/chart" uri="{C3380CC4-5D6E-409C-BE32-E72D297353CC}">
              <c16:uniqueId val="{00000001-74D7-4266-ADB0-43685537F855}"/>
            </c:ext>
          </c:extLst>
        </c:ser>
        <c:ser>
          <c:idx val="2"/>
          <c:order val="2"/>
          <c:tx>
            <c:strRef>
              <c:f>'Level 5'!$A$21</c:f>
              <c:strCache>
                <c:ptCount val="1"/>
                <c:pt idx="0">
                  <c:v>Level 2</c:v>
                </c:pt>
              </c:strCache>
            </c:strRef>
          </c:tx>
          <c:spPr>
            <a:solidFill>
              <a:schemeClr val="bg1">
                <a:lumMod val="50000"/>
              </a:schemeClr>
            </a:solidFill>
          </c:spPr>
          <c:invertIfNegative val="0"/>
          <c:val>
            <c:numRef>
              <c:f>('Level 5'!$E$12,'Level 5'!$E$14,'Level 5'!$E$16)</c:f>
              <c:numCache>
                <c:formatCode>General</c:formatCode>
                <c:ptCount val="3"/>
                <c:pt idx="0">
                  <c:v>10</c:v>
                </c:pt>
                <c:pt idx="1">
                  <c:v>10.15625</c:v>
                </c:pt>
                <c:pt idx="2">
                  <c:v>22.897196261682243</c:v>
                </c:pt>
              </c:numCache>
            </c:numRef>
          </c:val>
          <c:extLst xmlns:c16r2="http://schemas.microsoft.com/office/drawing/2015/06/chart">
            <c:ext xmlns:c16="http://schemas.microsoft.com/office/drawing/2014/chart" uri="{C3380CC4-5D6E-409C-BE32-E72D297353CC}">
              <c16:uniqueId val="{00000002-74D7-4266-ADB0-43685537F855}"/>
            </c:ext>
          </c:extLst>
        </c:ser>
        <c:ser>
          <c:idx val="3"/>
          <c:order val="3"/>
          <c:tx>
            <c:strRef>
              <c:f>'Level 5'!$A$22</c:f>
              <c:strCache>
                <c:ptCount val="1"/>
                <c:pt idx="0">
                  <c:v>Level 3</c:v>
                </c:pt>
              </c:strCache>
            </c:strRef>
          </c:tx>
          <c:spPr>
            <a:solidFill>
              <a:schemeClr val="bg1">
                <a:lumMod val="85000"/>
              </a:schemeClr>
            </a:solidFill>
          </c:spPr>
          <c:invertIfNegative val="0"/>
          <c:val>
            <c:numRef>
              <c:f>('Level 5'!$F$12,'Level 5'!$F$14,'Level 5'!$F$16)</c:f>
              <c:numCache>
                <c:formatCode>General</c:formatCode>
                <c:ptCount val="3"/>
                <c:pt idx="0">
                  <c:v>5</c:v>
                </c:pt>
                <c:pt idx="1">
                  <c:v>21.09375</c:v>
                </c:pt>
                <c:pt idx="2">
                  <c:v>25.233644859813083</c:v>
                </c:pt>
              </c:numCache>
            </c:numRef>
          </c:val>
          <c:extLst xmlns:c16r2="http://schemas.microsoft.com/office/drawing/2015/06/chart">
            <c:ext xmlns:c16="http://schemas.microsoft.com/office/drawing/2014/chart" uri="{C3380CC4-5D6E-409C-BE32-E72D297353CC}">
              <c16:uniqueId val="{00000003-74D7-4266-ADB0-43685537F855}"/>
            </c:ext>
          </c:extLst>
        </c:ser>
        <c:ser>
          <c:idx val="4"/>
          <c:order val="4"/>
          <c:tx>
            <c:strRef>
              <c:f>'Level 5'!$A$23</c:f>
              <c:strCache>
                <c:ptCount val="1"/>
                <c:pt idx="0">
                  <c:v>Level 4</c:v>
                </c:pt>
              </c:strCache>
            </c:strRef>
          </c:tx>
          <c:spPr>
            <a:solidFill>
              <a:schemeClr val="accent1">
                <a:lumMod val="20000"/>
                <a:lumOff val="80000"/>
              </a:schemeClr>
            </a:solidFill>
          </c:spPr>
          <c:invertIfNegative val="0"/>
          <c:val>
            <c:numRef>
              <c:f>('Level 5'!$G$12,'Level 5'!$G$14,'Level 5'!$G$16)</c:f>
              <c:numCache>
                <c:formatCode>General</c:formatCode>
                <c:ptCount val="3"/>
                <c:pt idx="0">
                  <c:v>30</c:v>
                </c:pt>
                <c:pt idx="1">
                  <c:v>27.34375</c:v>
                </c:pt>
                <c:pt idx="2">
                  <c:v>13.785046728971961</c:v>
                </c:pt>
              </c:numCache>
            </c:numRef>
          </c:val>
          <c:extLst xmlns:c16r2="http://schemas.microsoft.com/office/drawing/2015/06/chart">
            <c:ext xmlns:c16="http://schemas.microsoft.com/office/drawing/2014/chart" uri="{C3380CC4-5D6E-409C-BE32-E72D297353CC}">
              <c16:uniqueId val="{00000004-74D7-4266-ADB0-43685537F855}"/>
            </c:ext>
          </c:extLst>
        </c:ser>
        <c:ser>
          <c:idx val="5"/>
          <c:order val="5"/>
          <c:tx>
            <c:strRef>
              <c:f>'Level 5'!$A$24</c:f>
              <c:strCache>
                <c:ptCount val="1"/>
                <c:pt idx="0">
                  <c:v>Level 5</c:v>
                </c:pt>
              </c:strCache>
            </c:strRef>
          </c:tx>
          <c:spPr>
            <a:solidFill>
              <a:schemeClr val="accent1"/>
            </a:solidFill>
          </c:spPr>
          <c:invertIfNegative val="0"/>
          <c:val>
            <c:numRef>
              <c:f>('Level 5'!$H$12,'Level 5'!$H$14,'Level 5'!$H$16)</c:f>
              <c:numCache>
                <c:formatCode>General</c:formatCode>
                <c:ptCount val="3"/>
                <c:pt idx="0">
                  <c:v>55.000000000000007</c:v>
                </c:pt>
                <c:pt idx="1">
                  <c:v>19.53125</c:v>
                </c:pt>
                <c:pt idx="2">
                  <c:v>1.8691588785046727</c:v>
                </c:pt>
              </c:numCache>
            </c:numRef>
          </c:val>
          <c:extLst xmlns:c16r2="http://schemas.microsoft.com/office/drawing/2015/06/chart">
            <c:ext xmlns:c16="http://schemas.microsoft.com/office/drawing/2014/chart" uri="{C3380CC4-5D6E-409C-BE32-E72D297353CC}">
              <c16:uniqueId val="{00000005-74D7-4266-ADB0-43685537F855}"/>
            </c:ext>
          </c:extLst>
        </c:ser>
        <c:dLbls>
          <c:showLegendKey val="0"/>
          <c:showVal val="0"/>
          <c:showCatName val="0"/>
          <c:showSerName val="0"/>
          <c:showPercent val="0"/>
          <c:showBubbleSize val="0"/>
        </c:dLbls>
        <c:gapWidth val="150"/>
        <c:overlap val="100"/>
        <c:axId val="413069368"/>
        <c:axId val="402941464"/>
      </c:barChart>
      <c:catAx>
        <c:axId val="413069368"/>
        <c:scaling>
          <c:orientation val="minMax"/>
        </c:scaling>
        <c:delete val="0"/>
        <c:axPos val="b"/>
        <c:numFmt formatCode="General" sourceLinked="0"/>
        <c:majorTickMark val="out"/>
        <c:minorTickMark val="none"/>
        <c:tickLblPos val="nextTo"/>
        <c:txPr>
          <a:bodyPr/>
          <a:lstStyle/>
          <a:p>
            <a:pPr>
              <a:defRPr sz="1400"/>
            </a:pPr>
            <a:endParaRPr lang="en-US"/>
          </a:p>
        </c:txPr>
        <c:crossAx val="402941464"/>
        <c:crosses val="autoZero"/>
        <c:auto val="1"/>
        <c:lblAlgn val="ctr"/>
        <c:lblOffset val="100"/>
        <c:noMultiLvlLbl val="0"/>
      </c:catAx>
      <c:valAx>
        <c:axId val="402941464"/>
        <c:scaling>
          <c:orientation val="minMax"/>
          <c:max val="100"/>
        </c:scaling>
        <c:delete val="0"/>
        <c:axPos val="l"/>
        <c:majorGridlines/>
        <c:numFmt formatCode="General" sourceLinked="1"/>
        <c:majorTickMark val="out"/>
        <c:minorTickMark val="none"/>
        <c:tickLblPos val="nextTo"/>
        <c:txPr>
          <a:bodyPr/>
          <a:lstStyle/>
          <a:p>
            <a:pPr>
              <a:defRPr sz="1600"/>
            </a:pPr>
            <a:endParaRPr lang="en-US"/>
          </a:p>
        </c:txPr>
        <c:crossAx val="41306936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43A71-8DAB-4042-BACA-BD78272DCF2D}"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hr-HR"/>
        </a:p>
      </dgm:t>
    </dgm:pt>
    <dgm:pt modelId="{5D82A232-1A2A-43CD-9E77-2D797B70682B}">
      <dgm:prSet phldrT="[Tekst]" custT="1"/>
      <dgm:spPr/>
      <dgm:t>
        <a:bodyPr/>
        <a:lstStyle/>
        <a:p>
          <a:r>
            <a:rPr lang="hr-HR" sz="1800" dirty="0" smtClean="0"/>
            <a:t>Total </a:t>
          </a:r>
          <a:r>
            <a:rPr lang="en-US" sz="1800" noProof="0" dirty="0" smtClean="0"/>
            <a:t>population</a:t>
          </a:r>
          <a:r>
            <a:rPr lang="hr-HR" sz="1800" dirty="0" smtClean="0"/>
            <a:t>: 128,384</a:t>
          </a:r>
          <a:endParaRPr lang="hr-HR" sz="1800" dirty="0"/>
        </a:p>
      </dgm:t>
    </dgm:pt>
    <dgm:pt modelId="{AF98168F-0743-43A6-B2F3-CA4C30F3E38E}" type="parTrans" cxnId="{28E57675-EA1C-4ACC-AC23-5355083E7181}">
      <dgm:prSet/>
      <dgm:spPr/>
      <dgm:t>
        <a:bodyPr/>
        <a:lstStyle/>
        <a:p>
          <a:endParaRPr lang="hr-HR" sz="3600"/>
        </a:p>
      </dgm:t>
    </dgm:pt>
    <dgm:pt modelId="{817F23DA-5F5F-4C47-A7C8-823946DC592A}" type="sibTrans" cxnId="{28E57675-EA1C-4ACC-AC23-5355083E7181}">
      <dgm:prSet/>
      <dgm:spPr/>
      <dgm:t>
        <a:bodyPr/>
        <a:lstStyle/>
        <a:p>
          <a:endParaRPr lang="hr-HR" sz="3600"/>
        </a:p>
      </dgm:t>
    </dgm:pt>
    <dgm:pt modelId="{102D8F27-F626-4674-9815-0BF3B847FEF6}">
      <dgm:prSet phldrT="[Tekst]" custT="1"/>
      <dgm:spPr/>
      <dgm:t>
        <a:bodyPr/>
        <a:lstStyle/>
        <a:p>
          <a:r>
            <a:rPr lang="hr-HR" sz="1800" dirty="0" smtClean="0"/>
            <a:t>  </a:t>
          </a:r>
          <a:r>
            <a:rPr lang="en-US" sz="1800" dirty="0" smtClean="0"/>
            <a:t>Population  </a:t>
          </a:r>
          <a:r>
            <a:rPr lang="en-US" sz="1800" noProof="0" dirty="0" smtClean="0"/>
            <a:t>density</a:t>
          </a:r>
          <a:r>
            <a:rPr lang="en-US" sz="1800" dirty="0" smtClean="0"/>
            <a:t>:  </a:t>
          </a:r>
          <a:r>
            <a:rPr lang="hr-HR" sz="1800" dirty="0" smtClean="0"/>
            <a:t>2,926 </a:t>
          </a:r>
          <a:r>
            <a:rPr lang="en-US" sz="1800" dirty="0" smtClean="0"/>
            <a:t>inhabitants per km</a:t>
          </a:r>
          <a:r>
            <a:rPr lang="en-US" sz="1800" baseline="30000" dirty="0" smtClean="0"/>
            <a:t>2</a:t>
          </a:r>
          <a:endParaRPr lang="en-US" sz="1800" baseline="30000" dirty="0"/>
        </a:p>
      </dgm:t>
    </dgm:pt>
    <dgm:pt modelId="{B81C959D-A04B-4BFA-BC65-D703AD2DA3A1}" type="parTrans" cxnId="{B3A13AAF-5F31-4BC8-83F6-6DE55594E9F8}">
      <dgm:prSet/>
      <dgm:spPr/>
      <dgm:t>
        <a:bodyPr/>
        <a:lstStyle/>
        <a:p>
          <a:endParaRPr lang="hr-HR" sz="3600"/>
        </a:p>
      </dgm:t>
    </dgm:pt>
    <dgm:pt modelId="{0B8D9091-4933-4253-91BB-EF0D14684BEB}" type="sibTrans" cxnId="{B3A13AAF-5F31-4BC8-83F6-6DE55594E9F8}">
      <dgm:prSet/>
      <dgm:spPr/>
      <dgm:t>
        <a:bodyPr/>
        <a:lstStyle/>
        <a:p>
          <a:endParaRPr lang="hr-HR" sz="3600"/>
        </a:p>
      </dgm:t>
    </dgm:pt>
    <dgm:pt modelId="{46D64092-2FE9-494B-83C3-02FB24BB6687}">
      <dgm:prSet phldrT="[Tekst]" custT="1"/>
      <dgm:spPr/>
      <dgm:t>
        <a:bodyPr/>
        <a:lstStyle/>
        <a:p>
          <a:r>
            <a:rPr lang="en-US" sz="1800" noProof="0" dirty="0" smtClean="0"/>
            <a:t>Surface: </a:t>
          </a:r>
          <a:r>
            <a:rPr lang="hr-HR" sz="1800" dirty="0" smtClean="0"/>
            <a:t>44</a:t>
          </a:r>
          <a:r>
            <a:rPr lang="en-US" sz="1800" noProof="0" dirty="0" smtClean="0"/>
            <a:t>km</a:t>
          </a:r>
          <a:r>
            <a:rPr lang="en-US" sz="1800" baseline="30000" noProof="0" dirty="0" smtClean="0"/>
            <a:t>2</a:t>
          </a:r>
          <a:endParaRPr lang="en-US" sz="1800" noProof="0" dirty="0" smtClean="0"/>
        </a:p>
      </dgm:t>
    </dgm:pt>
    <dgm:pt modelId="{A9A8ED60-27A5-49EE-BAE6-A7D1C82ED3E1}" type="parTrans" cxnId="{F63D672B-A392-4B1F-9121-C433BFA2EB23}">
      <dgm:prSet/>
      <dgm:spPr/>
      <dgm:t>
        <a:bodyPr/>
        <a:lstStyle/>
        <a:p>
          <a:endParaRPr lang="hr-HR" sz="3600"/>
        </a:p>
      </dgm:t>
    </dgm:pt>
    <dgm:pt modelId="{2E6AE342-FFB2-40DA-AFB3-3A91AA244193}" type="sibTrans" cxnId="{F63D672B-A392-4B1F-9121-C433BFA2EB23}">
      <dgm:prSet/>
      <dgm:spPr/>
      <dgm:t>
        <a:bodyPr/>
        <a:lstStyle/>
        <a:p>
          <a:endParaRPr lang="hr-HR" sz="3600"/>
        </a:p>
      </dgm:t>
    </dgm:pt>
    <dgm:pt modelId="{E30EFD26-C0F3-468C-BFE6-2E9B014C36D3}">
      <dgm:prSet phldrT="[Tekst]" custT="1"/>
      <dgm:spPr/>
      <dgm:t>
        <a:bodyPr/>
        <a:lstStyle/>
        <a:p>
          <a:r>
            <a:rPr lang="hr-HR" sz="1800" noProof="0" dirty="0" smtClean="0"/>
            <a:t>34</a:t>
          </a:r>
          <a:r>
            <a:rPr lang="en-US" sz="1800" noProof="0" dirty="0" smtClean="0"/>
            <a:t> Local Boards</a:t>
          </a:r>
        </a:p>
      </dgm:t>
    </dgm:pt>
    <dgm:pt modelId="{DE7DF359-64AB-4480-B15C-B5E539A03F7B}" type="parTrans" cxnId="{62797260-9FF9-4BE2-A313-219A8E98BA89}">
      <dgm:prSet/>
      <dgm:spPr/>
      <dgm:t>
        <a:bodyPr/>
        <a:lstStyle/>
        <a:p>
          <a:endParaRPr lang="hr-HR" sz="2800"/>
        </a:p>
      </dgm:t>
    </dgm:pt>
    <dgm:pt modelId="{D920C7FE-ADD8-4F1E-B526-872315A08A12}" type="sibTrans" cxnId="{62797260-9FF9-4BE2-A313-219A8E98BA89}">
      <dgm:prSet/>
      <dgm:spPr/>
      <dgm:t>
        <a:bodyPr/>
        <a:lstStyle/>
        <a:p>
          <a:endParaRPr lang="hr-HR" sz="2800"/>
        </a:p>
      </dgm:t>
    </dgm:pt>
    <dgm:pt modelId="{D587D587-8CFF-4F98-88BD-623D4450EC5A}">
      <dgm:prSet phldrT="[Tekst]" custT="1"/>
      <dgm:spPr/>
      <dgm:t>
        <a:bodyPr/>
        <a:lstStyle/>
        <a:p>
          <a:r>
            <a:rPr lang="hr-HR" sz="1800" noProof="0" dirty="0" smtClean="0"/>
            <a:t>3</a:t>
          </a:r>
          <a:r>
            <a:rPr lang="en-US" sz="1800" noProof="0" dirty="0" smtClean="0"/>
            <a:t>6 budget beneficiaries</a:t>
          </a:r>
        </a:p>
      </dgm:t>
    </dgm:pt>
    <dgm:pt modelId="{5ACBF598-064E-4CCC-A25E-479D835E8CBA}" type="parTrans" cxnId="{9B257AA3-F8D2-4EDF-8675-AF8402F54AC9}">
      <dgm:prSet/>
      <dgm:spPr/>
      <dgm:t>
        <a:bodyPr/>
        <a:lstStyle/>
        <a:p>
          <a:endParaRPr lang="hr-HR"/>
        </a:p>
      </dgm:t>
    </dgm:pt>
    <dgm:pt modelId="{864D3C42-80D2-4DD1-8E64-351691E95EAE}" type="sibTrans" cxnId="{9B257AA3-F8D2-4EDF-8675-AF8402F54AC9}">
      <dgm:prSet/>
      <dgm:spPr/>
      <dgm:t>
        <a:bodyPr/>
        <a:lstStyle/>
        <a:p>
          <a:endParaRPr lang="hr-HR"/>
        </a:p>
      </dgm:t>
    </dgm:pt>
    <dgm:pt modelId="{6BEECC7A-E161-4238-BE99-C47908BF0F61}">
      <dgm:prSet phldrT="[Tekst]" custT="1"/>
      <dgm:spPr/>
      <dgm:t>
        <a:bodyPr/>
        <a:lstStyle/>
        <a:p>
          <a:pPr>
            <a:lnSpc>
              <a:spcPct val="0"/>
            </a:lnSpc>
            <a:spcAft>
              <a:spcPts val="0"/>
            </a:spcAft>
          </a:pPr>
          <a:r>
            <a:rPr lang="hr-HR" sz="1800" dirty="0" smtClean="0"/>
            <a:t>The </a:t>
          </a:r>
        </a:p>
        <a:p>
          <a:pPr>
            <a:lnSpc>
              <a:spcPct val="90000"/>
            </a:lnSpc>
            <a:spcAft>
              <a:spcPct val="35000"/>
            </a:spcAft>
          </a:pPr>
          <a:r>
            <a:rPr lang="en-US" sz="1800" dirty="0" smtClean="0"/>
            <a:t>administrative center of the </a:t>
          </a:r>
          <a:r>
            <a:rPr lang="hr-HR" sz="1800" dirty="0" smtClean="0"/>
            <a:t>Primorsko-goranska</a:t>
          </a:r>
          <a:r>
            <a:rPr lang="en-US" sz="1800" dirty="0" smtClean="0"/>
            <a:t> County</a:t>
          </a:r>
          <a:endParaRPr lang="hr-HR" sz="1800" dirty="0"/>
        </a:p>
      </dgm:t>
    </dgm:pt>
    <dgm:pt modelId="{35B37CF0-84F1-4046-A72D-48DDA14F0A37}" type="parTrans" cxnId="{657F8ECD-514A-47C3-8C82-523DDEEBEE67}">
      <dgm:prSet/>
      <dgm:spPr/>
      <dgm:t>
        <a:bodyPr/>
        <a:lstStyle/>
        <a:p>
          <a:endParaRPr lang="hr-HR"/>
        </a:p>
      </dgm:t>
    </dgm:pt>
    <dgm:pt modelId="{70ECFC8E-0AC3-44D3-9E28-0721999FB468}" type="sibTrans" cxnId="{657F8ECD-514A-47C3-8C82-523DDEEBEE67}">
      <dgm:prSet/>
      <dgm:spPr/>
      <dgm:t>
        <a:bodyPr/>
        <a:lstStyle/>
        <a:p>
          <a:endParaRPr lang="hr-HR"/>
        </a:p>
      </dgm:t>
    </dgm:pt>
    <dgm:pt modelId="{9B5D2F5B-FA2D-47C5-96DC-895A01780B2E}" type="pres">
      <dgm:prSet presAssocID="{B2043A71-8DAB-4042-BACA-BD78272DCF2D}" presName="Name0" presStyleCnt="0">
        <dgm:presLayoutVars>
          <dgm:chMax val="7"/>
          <dgm:chPref val="7"/>
          <dgm:dir/>
          <dgm:animLvl val="lvl"/>
        </dgm:presLayoutVars>
      </dgm:prSet>
      <dgm:spPr/>
      <dgm:t>
        <a:bodyPr/>
        <a:lstStyle/>
        <a:p>
          <a:endParaRPr lang="hr-HR"/>
        </a:p>
      </dgm:t>
    </dgm:pt>
    <dgm:pt modelId="{55D8F1D8-59ED-429D-9F8F-004A8278DC62}" type="pres">
      <dgm:prSet presAssocID="{6BEECC7A-E161-4238-BE99-C47908BF0F61}" presName="Accent1" presStyleCnt="0"/>
      <dgm:spPr/>
    </dgm:pt>
    <dgm:pt modelId="{7605486A-41B4-48D0-B9E1-4180519505F4}" type="pres">
      <dgm:prSet presAssocID="{6BEECC7A-E161-4238-BE99-C47908BF0F61}" presName="Accent" presStyleLbl="node1" presStyleIdx="0" presStyleCnt="6" custScaleX="199580" custScaleY="154320" custLinFactNeighborX="45369" custLinFactNeighborY="-1319"/>
      <dgm:spPr/>
      <dgm:t>
        <a:bodyPr/>
        <a:lstStyle/>
        <a:p>
          <a:endParaRPr lang="en-US"/>
        </a:p>
      </dgm:t>
    </dgm:pt>
    <dgm:pt modelId="{B99991FC-00CB-4021-91CC-3BC46476D98A}" type="pres">
      <dgm:prSet presAssocID="{6BEECC7A-E161-4238-BE99-C47908BF0F61}" presName="Parent1" presStyleLbl="revTx" presStyleIdx="0" presStyleCnt="6" custScaleX="168792" custScaleY="316634" custLinFactNeighborX="65430" custLinFactNeighborY="15486">
        <dgm:presLayoutVars>
          <dgm:chMax val="1"/>
          <dgm:chPref val="1"/>
          <dgm:bulletEnabled val="1"/>
        </dgm:presLayoutVars>
      </dgm:prSet>
      <dgm:spPr/>
      <dgm:t>
        <a:bodyPr/>
        <a:lstStyle/>
        <a:p>
          <a:endParaRPr lang="hr-HR"/>
        </a:p>
      </dgm:t>
    </dgm:pt>
    <dgm:pt modelId="{09B17589-F975-4811-99A7-367B7C12B133}" type="pres">
      <dgm:prSet presAssocID="{5D82A232-1A2A-43CD-9E77-2D797B70682B}" presName="Accent2" presStyleCnt="0"/>
      <dgm:spPr/>
    </dgm:pt>
    <dgm:pt modelId="{6E387523-492B-406C-956D-2C626F94921D}" type="pres">
      <dgm:prSet presAssocID="{5D82A232-1A2A-43CD-9E77-2D797B70682B}" presName="Accent" presStyleLbl="node1" presStyleIdx="1" presStyleCnt="6" custScaleX="135887" custScaleY="136990" custLinFactNeighborX="-16626" custLinFactNeighborY="-1027"/>
      <dgm:spPr/>
    </dgm:pt>
    <dgm:pt modelId="{00FA0A50-EDB9-4B04-A1E1-4DAAF3014DD7}" type="pres">
      <dgm:prSet presAssocID="{5D82A232-1A2A-43CD-9E77-2D797B70682B}" presName="Parent2" presStyleLbl="revTx" presStyleIdx="1" presStyleCnt="6" custScaleX="126668" custScaleY="140251" custLinFactNeighborX="-35756" custLinFactNeighborY="-16491">
        <dgm:presLayoutVars>
          <dgm:chMax val="1"/>
          <dgm:chPref val="1"/>
          <dgm:bulletEnabled val="1"/>
        </dgm:presLayoutVars>
      </dgm:prSet>
      <dgm:spPr/>
      <dgm:t>
        <a:bodyPr/>
        <a:lstStyle/>
        <a:p>
          <a:endParaRPr lang="hr-HR"/>
        </a:p>
      </dgm:t>
    </dgm:pt>
    <dgm:pt modelId="{7B28F39E-F950-4C76-BC71-675B502A883B}" type="pres">
      <dgm:prSet presAssocID="{102D8F27-F626-4674-9815-0BF3B847FEF6}" presName="Accent3" presStyleCnt="0"/>
      <dgm:spPr/>
    </dgm:pt>
    <dgm:pt modelId="{F589972F-671A-4E55-979C-165F1265D9A6}" type="pres">
      <dgm:prSet presAssocID="{102D8F27-F626-4674-9815-0BF3B847FEF6}" presName="Accent" presStyleLbl="node1" presStyleIdx="2" presStyleCnt="6" custScaleX="160721" custScaleY="141947" custLinFactNeighborX="29666" custLinFactNeighborY="-3798"/>
      <dgm:spPr/>
    </dgm:pt>
    <dgm:pt modelId="{B3A474A3-CFA8-40B6-9838-CDD6A245D940}" type="pres">
      <dgm:prSet presAssocID="{102D8F27-F626-4674-9815-0BF3B847FEF6}" presName="Parent3" presStyleLbl="revTx" presStyleIdx="2" presStyleCnt="6" custScaleX="187844" custLinFactNeighborX="47165" custLinFactNeighborY="-12174">
        <dgm:presLayoutVars>
          <dgm:chMax val="1"/>
          <dgm:chPref val="1"/>
          <dgm:bulletEnabled val="1"/>
        </dgm:presLayoutVars>
      </dgm:prSet>
      <dgm:spPr/>
      <dgm:t>
        <a:bodyPr/>
        <a:lstStyle/>
        <a:p>
          <a:endParaRPr lang="hr-HR"/>
        </a:p>
      </dgm:t>
    </dgm:pt>
    <dgm:pt modelId="{C1CDD08A-9023-4E58-9D50-E3749867807A}" type="pres">
      <dgm:prSet presAssocID="{46D64092-2FE9-494B-83C3-02FB24BB6687}" presName="Accent4" presStyleCnt="0"/>
      <dgm:spPr/>
    </dgm:pt>
    <dgm:pt modelId="{9522B7F5-8E54-442A-A7AF-1E4F290A4501}" type="pres">
      <dgm:prSet presAssocID="{46D64092-2FE9-494B-83C3-02FB24BB6687}" presName="Accent" presStyleLbl="node1" presStyleIdx="3" presStyleCnt="6" custScaleX="135338" custScaleY="125492" custLinFactNeighborX="-16746" custLinFactNeighborY="1927"/>
      <dgm:spPr/>
    </dgm:pt>
    <dgm:pt modelId="{44BFCE6E-3B48-4CC2-B3CB-09C0FB62A75A}" type="pres">
      <dgm:prSet presAssocID="{46D64092-2FE9-494B-83C3-02FB24BB6687}" presName="Parent4" presStyleLbl="revTx" presStyleIdx="3" presStyleCnt="6" custScaleX="145525" custLinFactNeighborX="-28043" custLinFactNeighborY="4760">
        <dgm:presLayoutVars>
          <dgm:chMax val="1"/>
          <dgm:chPref val="1"/>
          <dgm:bulletEnabled val="1"/>
        </dgm:presLayoutVars>
      </dgm:prSet>
      <dgm:spPr/>
      <dgm:t>
        <a:bodyPr/>
        <a:lstStyle/>
        <a:p>
          <a:endParaRPr lang="hr-HR"/>
        </a:p>
      </dgm:t>
    </dgm:pt>
    <dgm:pt modelId="{E2D0ACAD-4FD1-45FE-8C28-607D8FDD4962}" type="pres">
      <dgm:prSet presAssocID="{E30EFD26-C0F3-468C-BFE6-2E9B014C36D3}" presName="Accent5" presStyleCnt="0"/>
      <dgm:spPr/>
    </dgm:pt>
    <dgm:pt modelId="{04F15AEA-753D-432E-8E05-D78D7C6B1043}" type="pres">
      <dgm:prSet presAssocID="{E30EFD26-C0F3-468C-BFE6-2E9B014C36D3}" presName="Accent" presStyleLbl="node1" presStyleIdx="4" presStyleCnt="6" custScaleX="118736" custScaleY="111142" custLinFactNeighborX="28132" custLinFactNeighborY="-2568"/>
      <dgm:spPr/>
    </dgm:pt>
    <dgm:pt modelId="{5F4DF545-731D-4836-A259-F589DEEBF023}" type="pres">
      <dgm:prSet presAssocID="{E30EFD26-C0F3-468C-BFE6-2E9B014C36D3}" presName="Parent5" presStyleLbl="revTx" presStyleIdx="4" presStyleCnt="6" custScaleX="158708" custLinFactNeighborX="42774" custLinFactNeighborY="-35096">
        <dgm:presLayoutVars>
          <dgm:chMax val="1"/>
          <dgm:chPref val="1"/>
          <dgm:bulletEnabled val="1"/>
        </dgm:presLayoutVars>
      </dgm:prSet>
      <dgm:spPr/>
      <dgm:t>
        <a:bodyPr/>
        <a:lstStyle/>
        <a:p>
          <a:endParaRPr lang="hr-HR"/>
        </a:p>
      </dgm:t>
    </dgm:pt>
    <dgm:pt modelId="{A6BBDFC4-84DF-4E55-BC26-8AF06190C032}" type="pres">
      <dgm:prSet presAssocID="{D587D587-8CFF-4F98-88BD-623D4450EC5A}" presName="Accent6" presStyleCnt="0"/>
      <dgm:spPr/>
    </dgm:pt>
    <dgm:pt modelId="{DF4F4D8F-89E9-4D92-B462-CFC9FBBF2B60}" type="pres">
      <dgm:prSet presAssocID="{D587D587-8CFF-4F98-88BD-623D4450EC5A}" presName="Accent" presStyleLbl="node1" presStyleIdx="5" presStyleCnt="6" custScaleX="129349" custScaleY="121437" custLinFactNeighborX="1200" custLinFactNeighborY="-7503"/>
      <dgm:spPr/>
    </dgm:pt>
    <dgm:pt modelId="{A9682213-0F1B-4F7B-83AF-0E1D2B4FE28F}" type="pres">
      <dgm:prSet presAssocID="{D587D587-8CFF-4F98-88BD-623D4450EC5A}" presName="Parent6" presStyleLbl="revTx" presStyleIdx="5" presStyleCnt="6" custScaleX="175415" custLinFactNeighborX="-885" custLinFactNeighborY="-60078">
        <dgm:presLayoutVars>
          <dgm:chMax val="1"/>
          <dgm:chPref val="1"/>
          <dgm:bulletEnabled val="1"/>
        </dgm:presLayoutVars>
      </dgm:prSet>
      <dgm:spPr/>
      <dgm:t>
        <a:bodyPr/>
        <a:lstStyle/>
        <a:p>
          <a:endParaRPr lang="hr-HR"/>
        </a:p>
      </dgm:t>
    </dgm:pt>
  </dgm:ptLst>
  <dgm:cxnLst>
    <dgm:cxn modelId="{B3A13AAF-5F31-4BC8-83F6-6DE55594E9F8}" srcId="{B2043A71-8DAB-4042-BACA-BD78272DCF2D}" destId="{102D8F27-F626-4674-9815-0BF3B847FEF6}" srcOrd="2" destOrd="0" parTransId="{B81C959D-A04B-4BFA-BC65-D703AD2DA3A1}" sibTransId="{0B8D9091-4933-4253-91BB-EF0D14684BEB}"/>
    <dgm:cxn modelId="{28E57675-EA1C-4ACC-AC23-5355083E7181}" srcId="{B2043A71-8DAB-4042-BACA-BD78272DCF2D}" destId="{5D82A232-1A2A-43CD-9E77-2D797B70682B}" srcOrd="1" destOrd="0" parTransId="{AF98168F-0743-43A6-B2F3-CA4C30F3E38E}" sibTransId="{817F23DA-5F5F-4C47-A7C8-823946DC592A}"/>
    <dgm:cxn modelId="{F63D672B-A392-4B1F-9121-C433BFA2EB23}" srcId="{B2043A71-8DAB-4042-BACA-BD78272DCF2D}" destId="{46D64092-2FE9-494B-83C3-02FB24BB6687}" srcOrd="3" destOrd="0" parTransId="{A9A8ED60-27A5-49EE-BAE6-A7D1C82ED3E1}" sibTransId="{2E6AE342-FFB2-40DA-AFB3-3A91AA244193}"/>
    <dgm:cxn modelId="{6B12E936-C56C-4249-B36C-001C1C5EDE81}" type="presOf" srcId="{102D8F27-F626-4674-9815-0BF3B847FEF6}" destId="{B3A474A3-CFA8-40B6-9838-CDD6A245D940}" srcOrd="0" destOrd="0" presId="urn:microsoft.com/office/officeart/2009/layout/CircleArrowProcess"/>
    <dgm:cxn modelId="{657F8ECD-514A-47C3-8C82-523DDEEBEE67}" srcId="{B2043A71-8DAB-4042-BACA-BD78272DCF2D}" destId="{6BEECC7A-E161-4238-BE99-C47908BF0F61}" srcOrd="0" destOrd="0" parTransId="{35B37CF0-84F1-4046-A72D-48DDA14F0A37}" sibTransId="{70ECFC8E-0AC3-44D3-9E28-0721999FB468}"/>
    <dgm:cxn modelId="{D9D85D4E-09E6-423A-865A-8A5967F00AFC}" type="presOf" srcId="{E30EFD26-C0F3-468C-BFE6-2E9B014C36D3}" destId="{5F4DF545-731D-4836-A259-F589DEEBF023}" srcOrd="0" destOrd="0" presId="urn:microsoft.com/office/officeart/2009/layout/CircleArrowProcess"/>
    <dgm:cxn modelId="{2632E38B-4037-4107-B306-6694781FC8A3}" type="presOf" srcId="{5D82A232-1A2A-43CD-9E77-2D797B70682B}" destId="{00FA0A50-EDB9-4B04-A1E1-4DAAF3014DD7}" srcOrd="0" destOrd="0" presId="urn:microsoft.com/office/officeart/2009/layout/CircleArrowProcess"/>
    <dgm:cxn modelId="{A9882726-DA77-4D30-933A-D4CAF1CF0B0D}" type="presOf" srcId="{46D64092-2FE9-494B-83C3-02FB24BB6687}" destId="{44BFCE6E-3B48-4CC2-B3CB-09C0FB62A75A}" srcOrd="0" destOrd="0" presId="urn:microsoft.com/office/officeart/2009/layout/CircleArrowProcess"/>
    <dgm:cxn modelId="{5010CB3B-712F-46C9-B6CB-FC0B6172E6AD}" type="presOf" srcId="{D587D587-8CFF-4F98-88BD-623D4450EC5A}" destId="{A9682213-0F1B-4F7B-83AF-0E1D2B4FE28F}" srcOrd="0" destOrd="0" presId="urn:microsoft.com/office/officeart/2009/layout/CircleArrowProcess"/>
    <dgm:cxn modelId="{06EDF1D4-9DA4-47E8-B0BD-3F798F134FD7}" type="presOf" srcId="{B2043A71-8DAB-4042-BACA-BD78272DCF2D}" destId="{9B5D2F5B-FA2D-47C5-96DC-895A01780B2E}" srcOrd="0" destOrd="0" presId="urn:microsoft.com/office/officeart/2009/layout/CircleArrowProcess"/>
    <dgm:cxn modelId="{1F63C567-6DF2-44DA-B319-9D6472BD1CB2}" type="presOf" srcId="{6BEECC7A-E161-4238-BE99-C47908BF0F61}" destId="{B99991FC-00CB-4021-91CC-3BC46476D98A}" srcOrd="0" destOrd="0" presId="urn:microsoft.com/office/officeart/2009/layout/CircleArrowProcess"/>
    <dgm:cxn modelId="{9B257AA3-F8D2-4EDF-8675-AF8402F54AC9}" srcId="{B2043A71-8DAB-4042-BACA-BD78272DCF2D}" destId="{D587D587-8CFF-4F98-88BD-623D4450EC5A}" srcOrd="5" destOrd="0" parTransId="{5ACBF598-064E-4CCC-A25E-479D835E8CBA}" sibTransId="{864D3C42-80D2-4DD1-8E64-351691E95EAE}"/>
    <dgm:cxn modelId="{62797260-9FF9-4BE2-A313-219A8E98BA89}" srcId="{B2043A71-8DAB-4042-BACA-BD78272DCF2D}" destId="{E30EFD26-C0F3-468C-BFE6-2E9B014C36D3}" srcOrd="4" destOrd="0" parTransId="{DE7DF359-64AB-4480-B15C-B5E539A03F7B}" sibTransId="{D920C7FE-ADD8-4F1E-B526-872315A08A12}"/>
    <dgm:cxn modelId="{6CAE36EE-1672-4EAF-BFD2-1B86CDC557D3}" type="presParOf" srcId="{9B5D2F5B-FA2D-47C5-96DC-895A01780B2E}" destId="{55D8F1D8-59ED-429D-9F8F-004A8278DC62}" srcOrd="0" destOrd="0" presId="urn:microsoft.com/office/officeart/2009/layout/CircleArrowProcess"/>
    <dgm:cxn modelId="{A1F895CB-B336-4972-8127-962943672EF5}" type="presParOf" srcId="{55D8F1D8-59ED-429D-9F8F-004A8278DC62}" destId="{7605486A-41B4-48D0-B9E1-4180519505F4}" srcOrd="0" destOrd="0" presId="urn:microsoft.com/office/officeart/2009/layout/CircleArrowProcess"/>
    <dgm:cxn modelId="{DED06A60-8742-4584-BD07-58E53EE697B1}" type="presParOf" srcId="{9B5D2F5B-FA2D-47C5-96DC-895A01780B2E}" destId="{B99991FC-00CB-4021-91CC-3BC46476D98A}" srcOrd="1" destOrd="0" presId="urn:microsoft.com/office/officeart/2009/layout/CircleArrowProcess"/>
    <dgm:cxn modelId="{ADFB798D-1F14-4942-A3A9-1289B076C08E}" type="presParOf" srcId="{9B5D2F5B-FA2D-47C5-96DC-895A01780B2E}" destId="{09B17589-F975-4811-99A7-367B7C12B133}" srcOrd="2" destOrd="0" presId="urn:microsoft.com/office/officeart/2009/layout/CircleArrowProcess"/>
    <dgm:cxn modelId="{D4EB1F61-0C92-43DF-8029-66F3B11D338B}" type="presParOf" srcId="{09B17589-F975-4811-99A7-367B7C12B133}" destId="{6E387523-492B-406C-956D-2C626F94921D}" srcOrd="0" destOrd="0" presId="urn:microsoft.com/office/officeart/2009/layout/CircleArrowProcess"/>
    <dgm:cxn modelId="{F7240285-F58E-45B0-8C66-EC46EB0FA134}" type="presParOf" srcId="{9B5D2F5B-FA2D-47C5-96DC-895A01780B2E}" destId="{00FA0A50-EDB9-4B04-A1E1-4DAAF3014DD7}" srcOrd="3" destOrd="0" presId="urn:microsoft.com/office/officeart/2009/layout/CircleArrowProcess"/>
    <dgm:cxn modelId="{3F31E854-36C9-422B-A63D-658561B24A5E}" type="presParOf" srcId="{9B5D2F5B-FA2D-47C5-96DC-895A01780B2E}" destId="{7B28F39E-F950-4C76-BC71-675B502A883B}" srcOrd="4" destOrd="0" presId="urn:microsoft.com/office/officeart/2009/layout/CircleArrowProcess"/>
    <dgm:cxn modelId="{7BE8D003-5623-4A66-B193-83C4C81816AE}" type="presParOf" srcId="{7B28F39E-F950-4C76-BC71-675B502A883B}" destId="{F589972F-671A-4E55-979C-165F1265D9A6}" srcOrd="0" destOrd="0" presId="urn:microsoft.com/office/officeart/2009/layout/CircleArrowProcess"/>
    <dgm:cxn modelId="{C466CF1B-BA24-43A3-9883-BF5950F60159}" type="presParOf" srcId="{9B5D2F5B-FA2D-47C5-96DC-895A01780B2E}" destId="{B3A474A3-CFA8-40B6-9838-CDD6A245D940}" srcOrd="5" destOrd="0" presId="urn:microsoft.com/office/officeart/2009/layout/CircleArrowProcess"/>
    <dgm:cxn modelId="{BDDBEFDA-E8D9-4FD0-809F-73292D4382DD}" type="presParOf" srcId="{9B5D2F5B-FA2D-47C5-96DC-895A01780B2E}" destId="{C1CDD08A-9023-4E58-9D50-E3749867807A}" srcOrd="6" destOrd="0" presId="urn:microsoft.com/office/officeart/2009/layout/CircleArrowProcess"/>
    <dgm:cxn modelId="{33927E9B-5311-4499-8478-C10A5FEBAACE}" type="presParOf" srcId="{C1CDD08A-9023-4E58-9D50-E3749867807A}" destId="{9522B7F5-8E54-442A-A7AF-1E4F290A4501}" srcOrd="0" destOrd="0" presId="urn:microsoft.com/office/officeart/2009/layout/CircleArrowProcess"/>
    <dgm:cxn modelId="{5A75B4FC-77CB-48D8-83C6-1EFA230F51EF}" type="presParOf" srcId="{9B5D2F5B-FA2D-47C5-96DC-895A01780B2E}" destId="{44BFCE6E-3B48-4CC2-B3CB-09C0FB62A75A}" srcOrd="7" destOrd="0" presId="urn:microsoft.com/office/officeart/2009/layout/CircleArrowProcess"/>
    <dgm:cxn modelId="{3711F824-A13A-4A9A-984B-E2254F937006}" type="presParOf" srcId="{9B5D2F5B-FA2D-47C5-96DC-895A01780B2E}" destId="{E2D0ACAD-4FD1-45FE-8C28-607D8FDD4962}" srcOrd="8" destOrd="0" presId="urn:microsoft.com/office/officeart/2009/layout/CircleArrowProcess"/>
    <dgm:cxn modelId="{4DBE0549-1501-47AC-8ED3-FAA6BA8FCF70}" type="presParOf" srcId="{E2D0ACAD-4FD1-45FE-8C28-607D8FDD4962}" destId="{04F15AEA-753D-432E-8E05-D78D7C6B1043}" srcOrd="0" destOrd="0" presId="urn:microsoft.com/office/officeart/2009/layout/CircleArrowProcess"/>
    <dgm:cxn modelId="{168642B0-4DC7-4858-AE5A-D0EEB4E56053}" type="presParOf" srcId="{9B5D2F5B-FA2D-47C5-96DC-895A01780B2E}" destId="{5F4DF545-731D-4836-A259-F589DEEBF023}" srcOrd="9" destOrd="0" presId="urn:microsoft.com/office/officeart/2009/layout/CircleArrowProcess"/>
    <dgm:cxn modelId="{527C5274-93CF-494F-A6FB-7CE97C61C0C5}" type="presParOf" srcId="{9B5D2F5B-FA2D-47C5-96DC-895A01780B2E}" destId="{A6BBDFC4-84DF-4E55-BC26-8AF06190C032}" srcOrd="10" destOrd="0" presId="urn:microsoft.com/office/officeart/2009/layout/CircleArrowProcess"/>
    <dgm:cxn modelId="{3DE24A43-C17F-4F4A-BFC1-280FE26B2B36}" type="presParOf" srcId="{A6BBDFC4-84DF-4E55-BC26-8AF06190C032}" destId="{DF4F4D8F-89E9-4D92-B462-CFC9FBBF2B60}" srcOrd="0" destOrd="0" presId="urn:microsoft.com/office/officeart/2009/layout/CircleArrowProcess"/>
    <dgm:cxn modelId="{557142D3-497D-4C6C-8D51-7908876E15A4}" type="presParOf" srcId="{9B5D2F5B-FA2D-47C5-96DC-895A01780B2E}" destId="{A9682213-0F1B-4F7B-83AF-0E1D2B4FE28F}"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43A71-8DAB-4042-BACA-BD78272DCF2D}"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hr-HR"/>
        </a:p>
      </dgm:t>
    </dgm:pt>
    <dgm:pt modelId="{5D82A232-1A2A-43CD-9E77-2D797B70682B}">
      <dgm:prSet phldrT="[Tekst]" custT="1"/>
      <dgm:spPr/>
      <dgm:t>
        <a:bodyPr/>
        <a:lstStyle/>
        <a:p>
          <a:r>
            <a:rPr lang="hr-HR" sz="1800" dirty="0" smtClean="0"/>
            <a:t>Total </a:t>
          </a:r>
          <a:r>
            <a:rPr lang="en-US" sz="1800" noProof="0" dirty="0" smtClean="0"/>
            <a:t>population</a:t>
          </a:r>
          <a:r>
            <a:rPr lang="hr-HR" sz="1800" dirty="0" smtClean="0"/>
            <a:t>: 8,638</a:t>
          </a:r>
          <a:endParaRPr lang="hr-HR" sz="1800" dirty="0"/>
        </a:p>
      </dgm:t>
    </dgm:pt>
    <dgm:pt modelId="{AF98168F-0743-43A6-B2F3-CA4C30F3E38E}" type="parTrans" cxnId="{28E57675-EA1C-4ACC-AC23-5355083E7181}">
      <dgm:prSet/>
      <dgm:spPr/>
      <dgm:t>
        <a:bodyPr/>
        <a:lstStyle/>
        <a:p>
          <a:endParaRPr lang="hr-HR" sz="3600"/>
        </a:p>
      </dgm:t>
    </dgm:pt>
    <dgm:pt modelId="{817F23DA-5F5F-4C47-A7C8-823946DC592A}" type="sibTrans" cxnId="{28E57675-EA1C-4ACC-AC23-5355083E7181}">
      <dgm:prSet/>
      <dgm:spPr/>
      <dgm:t>
        <a:bodyPr/>
        <a:lstStyle/>
        <a:p>
          <a:endParaRPr lang="hr-HR" sz="3600"/>
        </a:p>
      </dgm:t>
    </dgm:pt>
    <dgm:pt modelId="{102D8F27-F626-4674-9815-0BF3B847FEF6}">
      <dgm:prSet phldrT="[Tekst]" custT="1"/>
      <dgm:spPr/>
      <dgm:t>
        <a:bodyPr/>
        <a:lstStyle/>
        <a:p>
          <a:r>
            <a:rPr lang="hr-HR" sz="1800" dirty="0" smtClean="0"/>
            <a:t>  </a:t>
          </a:r>
          <a:r>
            <a:rPr lang="en-US" sz="1800" dirty="0" smtClean="0"/>
            <a:t>Population  </a:t>
          </a:r>
          <a:r>
            <a:rPr lang="en-US" sz="1800" noProof="0" dirty="0" smtClean="0"/>
            <a:t>density</a:t>
          </a:r>
          <a:r>
            <a:rPr lang="en-US" sz="1800" dirty="0" smtClean="0"/>
            <a:t>:  62</a:t>
          </a:r>
          <a:r>
            <a:rPr lang="hr-HR" sz="1800" dirty="0" smtClean="0"/>
            <a:t>.</a:t>
          </a:r>
          <a:r>
            <a:rPr lang="en-US" sz="1800" dirty="0" smtClean="0"/>
            <a:t>89 inhabitants per km</a:t>
          </a:r>
          <a:r>
            <a:rPr lang="en-US" sz="1800" baseline="30000" dirty="0" smtClean="0"/>
            <a:t>2</a:t>
          </a:r>
          <a:endParaRPr lang="en-US" sz="1800" baseline="30000" dirty="0"/>
        </a:p>
      </dgm:t>
    </dgm:pt>
    <dgm:pt modelId="{B81C959D-A04B-4BFA-BC65-D703AD2DA3A1}" type="parTrans" cxnId="{B3A13AAF-5F31-4BC8-83F6-6DE55594E9F8}">
      <dgm:prSet/>
      <dgm:spPr/>
      <dgm:t>
        <a:bodyPr/>
        <a:lstStyle/>
        <a:p>
          <a:endParaRPr lang="hr-HR" sz="3600"/>
        </a:p>
      </dgm:t>
    </dgm:pt>
    <dgm:pt modelId="{0B8D9091-4933-4253-91BB-EF0D14684BEB}" type="sibTrans" cxnId="{B3A13AAF-5F31-4BC8-83F6-6DE55594E9F8}">
      <dgm:prSet/>
      <dgm:spPr/>
      <dgm:t>
        <a:bodyPr/>
        <a:lstStyle/>
        <a:p>
          <a:endParaRPr lang="hr-HR" sz="3600"/>
        </a:p>
      </dgm:t>
    </dgm:pt>
    <dgm:pt modelId="{46D64092-2FE9-494B-83C3-02FB24BB6687}">
      <dgm:prSet phldrT="[Tekst]" custT="1"/>
      <dgm:spPr/>
      <dgm:t>
        <a:bodyPr/>
        <a:lstStyle/>
        <a:p>
          <a:r>
            <a:rPr lang="en-US" sz="1800" noProof="0" dirty="0" smtClean="0"/>
            <a:t>Surface: 137</a:t>
          </a:r>
          <a:r>
            <a:rPr lang="hr-HR" sz="1800" noProof="0" dirty="0" smtClean="0"/>
            <a:t>.</a:t>
          </a:r>
          <a:r>
            <a:rPr lang="en-US" sz="1800" noProof="0" dirty="0" smtClean="0"/>
            <a:t>22 km</a:t>
          </a:r>
          <a:r>
            <a:rPr lang="en-US" sz="1800" baseline="30000" noProof="0" dirty="0" smtClean="0"/>
            <a:t>2</a:t>
          </a:r>
          <a:endParaRPr lang="en-US" sz="1800" noProof="0" dirty="0" smtClean="0"/>
        </a:p>
      </dgm:t>
    </dgm:pt>
    <dgm:pt modelId="{A9A8ED60-27A5-49EE-BAE6-A7D1C82ED3E1}" type="parTrans" cxnId="{F63D672B-A392-4B1F-9121-C433BFA2EB23}">
      <dgm:prSet/>
      <dgm:spPr/>
      <dgm:t>
        <a:bodyPr/>
        <a:lstStyle/>
        <a:p>
          <a:endParaRPr lang="hr-HR" sz="3600"/>
        </a:p>
      </dgm:t>
    </dgm:pt>
    <dgm:pt modelId="{2E6AE342-FFB2-40DA-AFB3-3A91AA244193}" type="sibTrans" cxnId="{F63D672B-A392-4B1F-9121-C433BFA2EB23}">
      <dgm:prSet/>
      <dgm:spPr/>
      <dgm:t>
        <a:bodyPr/>
        <a:lstStyle/>
        <a:p>
          <a:endParaRPr lang="hr-HR" sz="3600"/>
        </a:p>
      </dgm:t>
    </dgm:pt>
    <dgm:pt modelId="{E30EFD26-C0F3-468C-BFE6-2E9B014C36D3}">
      <dgm:prSet phldrT="[Tekst]" custT="1"/>
      <dgm:spPr/>
      <dgm:t>
        <a:bodyPr/>
        <a:lstStyle/>
        <a:p>
          <a:r>
            <a:rPr lang="en-US" sz="1800" noProof="0" dirty="0" smtClean="0"/>
            <a:t>12 Local Boards</a:t>
          </a:r>
        </a:p>
      </dgm:t>
    </dgm:pt>
    <dgm:pt modelId="{DE7DF359-64AB-4480-B15C-B5E539A03F7B}" type="parTrans" cxnId="{62797260-9FF9-4BE2-A313-219A8E98BA89}">
      <dgm:prSet/>
      <dgm:spPr/>
      <dgm:t>
        <a:bodyPr/>
        <a:lstStyle/>
        <a:p>
          <a:endParaRPr lang="hr-HR" sz="2800"/>
        </a:p>
      </dgm:t>
    </dgm:pt>
    <dgm:pt modelId="{D920C7FE-ADD8-4F1E-B526-872315A08A12}" type="sibTrans" cxnId="{62797260-9FF9-4BE2-A313-219A8E98BA89}">
      <dgm:prSet/>
      <dgm:spPr/>
      <dgm:t>
        <a:bodyPr/>
        <a:lstStyle/>
        <a:p>
          <a:endParaRPr lang="hr-HR" sz="2800"/>
        </a:p>
      </dgm:t>
    </dgm:pt>
    <dgm:pt modelId="{D587D587-8CFF-4F98-88BD-623D4450EC5A}">
      <dgm:prSet phldrT="[Tekst]" custT="1"/>
      <dgm:spPr/>
      <dgm:t>
        <a:bodyPr/>
        <a:lstStyle/>
        <a:p>
          <a:r>
            <a:rPr lang="en-US" sz="1800" noProof="0" dirty="0" smtClean="0"/>
            <a:t>6 budget beneficiaries</a:t>
          </a:r>
        </a:p>
      </dgm:t>
    </dgm:pt>
    <dgm:pt modelId="{5ACBF598-064E-4CCC-A25E-479D835E8CBA}" type="parTrans" cxnId="{9B257AA3-F8D2-4EDF-8675-AF8402F54AC9}">
      <dgm:prSet/>
      <dgm:spPr/>
      <dgm:t>
        <a:bodyPr/>
        <a:lstStyle/>
        <a:p>
          <a:endParaRPr lang="hr-HR"/>
        </a:p>
      </dgm:t>
    </dgm:pt>
    <dgm:pt modelId="{864D3C42-80D2-4DD1-8E64-351691E95EAE}" type="sibTrans" cxnId="{9B257AA3-F8D2-4EDF-8675-AF8402F54AC9}">
      <dgm:prSet/>
      <dgm:spPr/>
      <dgm:t>
        <a:bodyPr/>
        <a:lstStyle/>
        <a:p>
          <a:endParaRPr lang="hr-HR"/>
        </a:p>
      </dgm:t>
    </dgm:pt>
    <dgm:pt modelId="{6BEECC7A-E161-4238-BE99-C47908BF0F61}">
      <dgm:prSet phldrT="[Tekst]" custT="1"/>
      <dgm:spPr/>
      <dgm:t>
        <a:bodyPr/>
        <a:lstStyle/>
        <a:p>
          <a:pPr>
            <a:lnSpc>
              <a:spcPct val="0"/>
            </a:lnSpc>
            <a:spcAft>
              <a:spcPts val="0"/>
            </a:spcAft>
          </a:pPr>
          <a:r>
            <a:rPr lang="hr-HR" sz="1800" dirty="0" smtClean="0"/>
            <a:t>The </a:t>
          </a:r>
        </a:p>
        <a:p>
          <a:pPr>
            <a:lnSpc>
              <a:spcPct val="90000"/>
            </a:lnSpc>
            <a:spcAft>
              <a:spcPct val="35000"/>
            </a:spcAft>
          </a:pPr>
          <a:r>
            <a:rPr lang="en-US" sz="1800" dirty="0" smtClean="0"/>
            <a:t>administrative center of the Istrian County</a:t>
          </a:r>
          <a:endParaRPr lang="hr-HR" sz="1800" dirty="0"/>
        </a:p>
      </dgm:t>
    </dgm:pt>
    <dgm:pt modelId="{35B37CF0-84F1-4046-A72D-48DDA14F0A37}" type="parTrans" cxnId="{657F8ECD-514A-47C3-8C82-523DDEEBEE67}">
      <dgm:prSet/>
      <dgm:spPr/>
      <dgm:t>
        <a:bodyPr/>
        <a:lstStyle/>
        <a:p>
          <a:endParaRPr lang="hr-HR"/>
        </a:p>
      </dgm:t>
    </dgm:pt>
    <dgm:pt modelId="{70ECFC8E-0AC3-44D3-9E28-0721999FB468}" type="sibTrans" cxnId="{657F8ECD-514A-47C3-8C82-523DDEEBEE67}">
      <dgm:prSet/>
      <dgm:spPr/>
      <dgm:t>
        <a:bodyPr/>
        <a:lstStyle/>
        <a:p>
          <a:endParaRPr lang="hr-HR"/>
        </a:p>
      </dgm:t>
    </dgm:pt>
    <dgm:pt modelId="{9B5D2F5B-FA2D-47C5-96DC-895A01780B2E}" type="pres">
      <dgm:prSet presAssocID="{B2043A71-8DAB-4042-BACA-BD78272DCF2D}" presName="Name0" presStyleCnt="0">
        <dgm:presLayoutVars>
          <dgm:chMax val="7"/>
          <dgm:chPref val="7"/>
          <dgm:dir/>
          <dgm:animLvl val="lvl"/>
        </dgm:presLayoutVars>
      </dgm:prSet>
      <dgm:spPr/>
      <dgm:t>
        <a:bodyPr/>
        <a:lstStyle/>
        <a:p>
          <a:endParaRPr lang="hr-HR"/>
        </a:p>
      </dgm:t>
    </dgm:pt>
    <dgm:pt modelId="{55D8F1D8-59ED-429D-9F8F-004A8278DC62}" type="pres">
      <dgm:prSet presAssocID="{6BEECC7A-E161-4238-BE99-C47908BF0F61}" presName="Accent1" presStyleCnt="0"/>
      <dgm:spPr/>
    </dgm:pt>
    <dgm:pt modelId="{7605486A-41B4-48D0-B9E1-4180519505F4}" type="pres">
      <dgm:prSet presAssocID="{6BEECC7A-E161-4238-BE99-C47908BF0F61}" presName="Accent" presStyleLbl="node1" presStyleIdx="0" presStyleCnt="6" custScaleX="199580" custScaleY="154320" custLinFactNeighborX="45369" custLinFactNeighborY="-1319"/>
      <dgm:spPr/>
      <dgm:t>
        <a:bodyPr/>
        <a:lstStyle/>
        <a:p>
          <a:endParaRPr lang="en-US"/>
        </a:p>
      </dgm:t>
    </dgm:pt>
    <dgm:pt modelId="{B99991FC-00CB-4021-91CC-3BC46476D98A}" type="pres">
      <dgm:prSet presAssocID="{6BEECC7A-E161-4238-BE99-C47908BF0F61}" presName="Parent1" presStyleLbl="revTx" presStyleIdx="0" presStyleCnt="6" custScaleX="142956" custScaleY="316634" custLinFactNeighborX="65430" custLinFactNeighborY="15486">
        <dgm:presLayoutVars>
          <dgm:chMax val="1"/>
          <dgm:chPref val="1"/>
          <dgm:bulletEnabled val="1"/>
        </dgm:presLayoutVars>
      </dgm:prSet>
      <dgm:spPr/>
      <dgm:t>
        <a:bodyPr/>
        <a:lstStyle/>
        <a:p>
          <a:endParaRPr lang="hr-HR"/>
        </a:p>
      </dgm:t>
    </dgm:pt>
    <dgm:pt modelId="{09B17589-F975-4811-99A7-367B7C12B133}" type="pres">
      <dgm:prSet presAssocID="{5D82A232-1A2A-43CD-9E77-2D797B70682B}" presName="Accent2" presStyleCnt="0"/>
      <dgm:spPr/>
    </dgm:pt>
    <dgm:pt modelId="{6E387523-492B-406C-956D-2C626F94921D}" type="pres">
      <dgm:prSet presAssocID="{5D82A232-1A2A-43CD-9E77-2D797B70682B}" presName="Accent" presStyleLbl="node1" presStyleIdx="1" presStyleCnt="6" custScaleX="135887" custScaleY="136990" custLinFactNeighborX="-16626" custLinFactNeighborY="-1027"/>
      <dgm:spPr/>
    </dgm:pt>
    <dgm:pt modelId="{00FA0A50-EDB9-4B04-A1E1-4DAAF3014DD7}" type="pres">
      <dgm:prSet presAssocID="{5D82A232-1A2A-43CD-9E77-2D797B70682B}" presName="Parent2" presStyleLbl="revTx" presStyleIdx="1" presStyleCnt="6" custScaleX="156511" custLinFactNeighborX="-35756" custLinFactNeighborY="-16491">
        <dgm:presLayoutVars>
          <dgm:chMax val="1"/>
          <dgm:chPref val="1"/>
          <dgm:bulletEnabled val="1"/>
        </dgm:presLayoutVars>
      </dgm:prSet>
      <dgm:spPr/>
      <dgm:t>
        <a:bodyPr/>
        <a:lstStyle/>
        <a:p>
          <a:endParaRPr lang="hr-HR"/>
        </a:p>
      </dgm:t>
    </dgm:pt>
    <dgm:pt modelId="{7B28F39E-F950-4C76-BC71-675B502A883B}" type="pres">
      <dgm:prSet presAssocID="{102D8F27-F626-4674-9815-0BF3B847FEF6}" presName="Accent3" presStyleCnt="0"/>
      <dgm:spPr/>
    </dgm:pt>
    <dgm:pt modelId="{F589972F-671A-4E55-979C-165F1265D9A6}" type="pres">
      <dgm:prSet presAssocID="{102D8F27-F626-4674-9815-0BF3B847FEF6}" presName="Accent" presStyleLbl="node1" presStyleIdx="2" presStyleCnt="6" custScaleX="160721" custScaleY="141947" custLinFactNeighborX="29666" custLinFactNeighborY="-3798"/>
      <dgm:spPr/>
    </dgm:pt>
    <dgm:pt modelId="{B3A474A3-CFA8-40B6-9838-CDD6A245D940}" type="pres">
      <dgm:prSet presAssocID="{102D8F27-F626-4674-9815-0BF3B847FEF6}" presName="Parent3" presStyleLbl="revTx" presStyleIdx="2" presStyleCnt="6" custScaleX="149615" custLinFactNeighborX="47165" custLinFactNeighborY="-12174">
        <dgm:presLayoutVars>
          <dgm:chMax val="1"/>
          <dgm:chPref val="1"/>
          <dgm:bulletEnabled val="1"/>
        </dgm:presLayoutVars>
      </dgm:prSet>
      <dgm:spPr/>
      <dgm:t>
        <a:bodyPr/>
        <a:lstStyle/>
        <a:p>
          <a:endParaRPr lang="hr-HR"/>
        </a:p>
      </dgm:t>
    </dgm:pt>
    <dgm:pt modelId="{C1CDD08A-9023-4E58-9D50-E3749867807A}" type="pres">
      <dgm:prSet presAssocID="{46D64092-2FE9-494B-83C3-02FB24BB6687}" presName="Accent4" presStyleCnt="0"/>
      <dgm:spPr/>
    </dgm:pt>
    <dgm:pt modelId="{9522B7F5-8E54-442A-A7AF-1E4F290A4501}" type="pres">
      <dgm:prSet presAssocID="{46D64092-2FE9-494B-83C3-02FB24BB6687}" presName="Accent" presStyleLbl="node1" presStyleIdx="3" presStyleCnt="6" custScaleX="135338" custScaleY="125492" custLinFactNeighborX="-16746" custLinFactNeighborY="1927"/>
      <dgm:spPr/>
    </dgm:pt>
    <dgm:pt modelId="{44BFCE6E-3B48-4CC2-B3CB-09C0FB62A75A}" type="pres">
      <dgm:prSet presAssocID="{46D64092-2FE9-494B-83C3-02FB24BB6687}" presName="Parent4" presStyleLbl="revTx" presStyleIdx="3" presStyleCnt="6" custScaleX="145525" custLinFactNeighborX="-28043" custLinFactNeighborY="4760">
        <dgm:presLayoutVars>
          <dgm:chMax val="1"/>
          <dgm:chPref val="1"/>
          <dgm:bulletEnabled val="1"/>
        </dgm:presLayoutVars>
      </dgm:prSet>
      <dgm:spPr/>
      <dgm:t>
        <a:bodyPr/>
        <a:lstStyle/>
        <a:p>
          <a:endParaRPr lang="hr-HR"/>
        </a:p>
      </dgm:t>
    </dgm:pt>
    <dgm:pt modelId="{E2D0ACAD-4FD1-45FE-8C28-607D8FDD4962}" type="pres">
      <dgm:prSet presAssocID="{E30EFD26-C0F3-468C-BFE6-2E9B014C36D3}" presName="Accent5" presStyleCnt="0"/>
      <dgm:spPr/>
    </dgm:pt>
    <dgm:pt modelId="{04F15AEA-753D-432E-8E05-D78D7C6B1043}" type="pres">
      <dgm:prSet presAssocID="{E30EFD26-C0F3-468C-BFE6-2E9B014C36D3}" presName="Accent" presStyleLbl="node1" presStyleIdx="4" presStyleCnt="6" custScaleX="118736" custScaleY="111142" custLinFactNeighborX="28132" custLinFactNeighborY="-2568"/>
      <dgm:spPr/>
    </dgm:pt>
    <dgm:pt modelId="{5F4DF545-731D-4836-A259-F589DEEBF023}" type="pres">
      <dgm:prSet presAssocID="{E30EFD26-C0F3-468C-BFE6-2E9B014C36D3}" presName="Parent5" presStyleLbl="revTx" presStyleIdx="4" presStyleCnt="6" custScaleX="158708" custLinFactNeighborX="42774" custLinFactNeighborY="-35096">
        <dgm:presLayoutVars>
          <dgm:chMax val="1"/>
          <dgm:chPref val="1"/>
          <dgm:bulletEnabled val="1"/>
        </dgm:presLayoutVars>
      </dgm:prSet>
      <dgm:spPr/>
      <dgm:t>
        <a:bodyPr/>
        <a:lstStyle/>
        <a:p>
          <a:endParaRPr lang="hr-HR"/>
        </a:p>
      </dgm:t>
    </dgm:pt>
    <dgm:pt modelId="{A6BBDFC4-84DF-4E55-BC26-8AF06190C032}" type="pres">
      <dgm:prSet presAssocID="{D587D587-8CFF-4F98-88BD-623D4450EC5A}" presName="Accent6" presStyleCnt="0"/>
      <dgm:spPr/>
    </dgm:pt>
    <dgm:pt modelId="{DF4F4D8F-89E9-4D92-B462-CFC9FBBF2B60}" type="pres">
      <dgm:prSet presAssocID="{D587D587-8CFF-4F98-88BD-623D4450EC5A}" presName="Accent" presStyleLbl="node1" presStyleIdx="5" presStyleCnt="6" custScaleX="129349" custScaleY="121437" custLinFactNeighborX="1200" custLinFactNeighborY="-7503"/>
      <dgm:spPr/>
    </dgm:pt>
    <dgm:pt modelId="{A9682213-0F1B-4F7B-83AF-0E1D2B4FE28F}" type="pres">
      <dgm:prSet presAssocID="{D587D587-8CFF-4F98-88BD-623D4450EC5A}" presName="Parent6" presStyleLbl="revTx" presStyleIdx="5" presStyleCnt="6" custScaleX="175415" custLinFactNeighborX="-885" custLinFactNeighborY="-60078">
        <dgm:presLayoutVars>
          <dgm:chMax val="1"/>
          <dgm:chPref val="1"/>
          <dgm:bulletEnabled val="1"/>
        </dgm:presLayoutVars>
      </dgm:prSet>
      <dgm:spPr/>
      <dgm:t>
        <a:bodyPr/>
        <a:lstStyle/>
        <a:p>
          <a:endParaRPr lang="hr-HR"/>
        </a:p>
      </dgm:t>
    </dgm:pt>
  </dgm:ptLst>
  <dgm:cxnLst>
    <dgm:cxn modelId="{B3A13AAF-5F31-4BC8-83F6-6DE55594E9F8}" srcId="{B2043A71-8DAB-4042-BACA-BD78272DCF2D}" destId="{102D8F27-F626-4674-9815-0BF3B847FEF6}" srcOrd="2" destOrd="0" parTransId="{B81C959D-A04B-4BFA-BC65-D703AD2DA3A1}" sibTransId="{0B8D9091-4933-4253-91BB-EF0D14684BEB}"/>
    <dgm:cxn modelId="{28E57675-EA1C-4ACC-AC23-5355083E7181}" srcId="{B2043A71-8DAB-4042-BACA-BD78272DCF2D}" destId="{5D82A232-1A2A-43CD-9E77-2D797B70682B}" srcOrd="1" destOrd="0" parTransId="{AF98168F-0743-43A6-B2F3-CA4C30F3E38E}" sibTransId="{817F23DA-5F5F-4C47-A7C8-823946DC592A}"/>
    <dgm:cxn modelId="{F63D672B-A392-4B1F-9121-C433BFA2EB23}" srcId="{B2043A71-8DAB-4042-BACA-BD78272DCF2D}" destId="{46D64092-2FE9-494B-83C3-02FB24BB6687}" srcOrd="3" destOrd="0" parTransId="{A9A8ED60-27A5-49EE-BAE6-A7D1C82ED3E1}" sibTransId="{2E6AE342-FFB2-40DA-AFB3-3A91AA244193}"/>
    <dgm:cxn modelId="{6B12E936-C56C-4249-B36C-001C1C5EDE81}" type="presOf" srcId="{102D8F27-F626-4674-9815-0BF3B847FEF6}" destId="{B3A474A3-CFA8-40B6-9838-CDD6A245D940}" srcOrd="0" destOrd="0" presId="urn:microsoft.com/office/officeart/2009/layout/CircleArrowProcess"/>
    <dgm:cxn modelId="{657F8ECD-514A-47C3-8C82-523DDEEBEE67}" srcId="{B2043A71-8DAB-4042-BACA-BD78272DCF2D}" destId="{6BEECC7A-E161-4238-BE99-C47908BF0F61}" srcOrd="0" destOrd="0" parTransId="{35B37CF0-84F1-4046-A72D-48DDA14F0A37}" sibTransId="{70ECFC8E-0AC3-44D3-9E28-0721999FB468}"/>
    <dgm:cxn modelId="{D9D85D4E-09E6-423A-865A-8A5967F00AFC}" type="presOf" srcId="{E30EFD26-C0F3-468C-BFE6-2E9B014C36D3}" destId="{5F4DF545-731D-4836-A259-F589DEEBF023}" srcOrd="0" destOrd="0" presId="urn:microsoft.com/office/officeart/2009/layout/CircleArrowProcess"/>
    <dgm:cxn modelId="{2632E38B-4037-4107-B306-6694781FC8A3}" type="presOf" srcId="{5D82A232-1A2A-43CD-9E77-2D797B70682B}" destId="{00FA0A50-EDB9-4B04-A1E1-4DAAF3014DD7}" srcOrd="0" destOrd="0" presId="urn:microsoft.com/office/officeart/2009/layout/CircleArrowProcess"/>
    <dgm:cxn modelId="{A9882726-DA77-4D30-933A-D4CAF1CF0B0D}" type="presOf" srcId="{46D64092-2FE9-494B-83C3-02FB24BB6687}" destId="{44BFCE6E-3B48-4CC2-B3CB-09C0FB62A75A}" srcOrd="0" destOrd="0" presId="urn:microsoft.com/office/officeart/2009/layout/CircleArrowProcess"/>
    <dgm:cxn modelId="{5010CB3B-712F-46C9-B6CB-FC0B6172E6AD}" type="presOf" srcId="{D587D587-8CFF-4F98-88BD-623D4450EC5A}" destId="{A9682213-0F1B-4F7B-83AF-0E1D2B4FE28F}" srcOrd="0" destOrd="0" presId="urn:microsoft.com/office/officeart/2009/layout/CircleArrowProcess"/>
    <dgm:cxn modelId="{06EDF1D4-9DA4-47E8-B0BD-3F798F134FD7}" type="presOf" srcId="{B2043A71-8DAB-4042-BACA-BD78272DCF2D}" destId="{9B5D2F5B-FA2D-47C5-96DC-895A01780B2E}" srcOrd="0" destOrd="0" presId="urn:microsoft.com/office/officeart/2009/layout/CircleArrowProcess"/>
    <dgm:cxn modelId="{1F63C567-6DF2-44DA-B319-9D6472BD1CB2}" type="presOf" srcId="{6BEECC7A-E161-4238-BE99-C47908BF0F61}" destId="{B99991FC-00CB-4021-91CC-3BC46476D98A}" srcOrd="0" destOrd="0" presId="urn:microsoft.com/office/officeart/2009/layout/CircleArrowProcess"/>
    <dgm:cxn modelId="{9B257AA3-F8D2-4EDF-8675-AF8402F54AC9}" srcId="{B2043A71-8DAB-4042-BACA-BD78272DCF2D}" destId="{D587D587-8CFF-4F98-88BD-623D4450EC5A}" srcOrd="5" destOrd="0" parTransId="{5ACBF598-064E-4CCC-A25E-479D835E8CBA}" sibTransId="{864D3C42-80D2-4DD1-8E64-351691E95EAE}"/>
    <dgm:cxn modelId="{62797260-9FF9-4BE2-A313-219A8E98BA89}" srcId="{B2043A71-8DAB-4042-BACA-BD78272DCF2D}" destId="{E30EFD26-C0F3-468C-BFE6-2E9B014C36D3}" srcOrd="4" destOrd="0" parTransId="{DE7DF359-64AB-4480-B15C-B5E539A03F7B}" sibTransId="{D920C7FE-ADD8-4F1E-B526-872315A08A12}"/>
    <dgm:cxn modelId="{6CAE36EE-1672-4EAF-BFD2-1B86CDC557D3}" type="presParOf" srcId="{9B5D2F5B-FA2D-47C5-96DC-895A01780B2E}" destId="{55D8F1D8-59ED-429D-9F8F-004A8278DC62}" srcOrd="0" destOrd="0" presId="urn:microsoft.com/office/officeart/2009/layout/CircleArrowProcess"/>
    <dgm:cxn modelId="{A1F895CB-B336-4972-8127-962943672EF5}" type="presParOf" srcId="{55D8F1D8-59ED-429D-9F8F-004A8278DC62}" destId="{7605486A-41B4-48D0-B9E1-4180519505F4}" srcOrd="0" destOrd="0" presId="urn:microsoft.com/office/officeart/2009/layout/CircleArrowProcess"/>
    <dgm:cxn modelId="{DED06A60-8742-4584-BD07-58E53EE697B1}" type="presParOf" srcId="{9B5D2F5B-FA2D-47C5-96DC-895A01780B2E}" destId="{B99991FC-00CB-4021-91CC-3BC46476D98A}" srcOrd="1" destOrd="0" presId="urn:microsoft.com/office/officeart/2009/layout/CircleArrowProcess"/>
    <dgm:cxn modelId="{ADFB798D-1F14-4942-A3A9-1289B076C08E}" type="presParOf" srcId="{9B5D2F5B-FA2D-47C5-96DC-895A01780B2E}" destId="{09B17589-F975-4811-99A7-367B7C12B133}" srcOrd="2" destOrd="0" presId="urn:microsoft.com/office/officeart/2009/layout/CircleArrowProcess"/>
    <dgm:cxn modelId="{D4EB1F61-0C92-43DF-8029-66F3B11D338B}" type="presParOf" srcId="{09B17589-F975-4811-99A7-367B7C12B133}" destId="{6E387523-492B-406C-956D-2C626F94921D}" srcOrd="0" destOrd="0" presId="urn:microsoft.com/office/officeart/2009/layout/CircleArrowProcess"/>
    <dgm:cxn modelId="{F7240285-F58E-45B0-8C66-EC46EB0FA134}" type="presParOf" srcId="{9B5D2F5B-FA2D-47C5-96DC-895A01780B2E}" destId="{00FA0A50-EDB9-4B04-A1E1-4DAAF3014DD7}" srcOrd="3" destOrd="0" presId="urn:microsoft.com/office/officeart/2009/layout/CircleArrowProcess"/>
    <dgm:cxn modelId="{3F31E854-36C9-422B-A63D-658561B24A5E}" type="presParOf" srcId="{9B5D2F5B-FA2D-47C5-96DC-895A01780B2E}" destId="{7B28F39E-F950-4C76-BC71-675B502A883B}" srcOrd="4" destOrd="0" presId="urn:microsoft.com/office/officeart/2009/layout/CircleArrowProcess"/>
    <dgm:cxn modelId="{7BE8D003-5623-4A66-B193-83C4C81816AE}" type="presParOf" srcId="{7B28F39E-F950-4C76-BC71-675B502A883B}" destId="{F589972F-671A-4E55-979C-165F1265D9A6}" srcOrd="0" destOrd="0" presId="urn:microsoft.com/office/officeart/2009/layout/CircleArrowProcess"/>
    <dgm:cxn modelId="{C466CF1B-BA24-43A3-9883-BF5950F60159}" type="presParOf" srcId="{9B5D2F5B-FA2D-47C5-96DC-895A01780B2E}" destId="{B3A474A3-CFA8-40B6-9838-CDD6A245D940}" srcOrd="5" destOrd="0" presId="urn:microsoft.com/office/officeart/2009/layout/CircleArrowProcess"/>
    <dgm:cxn modelId="{BDDBEFDA-E8D9-4FD0-809F-73292D4382DD}" type="presParOf" srcId="{9B5D2F5B-FA2D-47C5-96DC-895A01780B2E}" destId="{C1CDD08A-9023-4E58-9D50-E3749867807A}" srcOrd="6" destOrd="0" presId="urn:microsoft.com/office/officeart/2009/layout/CircleArrowProcess"/>
    <dgm:cxn modelId="{33927E9B-5311-4499-8478-C10A5FEBAACE}" type="presParOf" srcId="{C1CDD08A-9023-4E58-9D50-E3749867807A}" destId="{9522B7F5-8E54-442A-A7AF-1E4F290A4501}" srcOrd="0" destOrd="0" presId="urn:microsoft.com/office/officeart/2009/layout/CircleArrowProcess"/>
    <dgm:cxn modelId="{5A75B4FC-77CB-48D8-83C6-1EFA230F51EF}" type="presParOf" srcId="{9B5D2F5B-FA2D-47C5-96DC-895A01780B2E}" destId="{44BFCE6E-3B48-4CC2-B3CB-09C0FB62A75A}" srcOrd="7" destOrd="0" presId="urn:microsoft.com/office/officeart/2009/layout/CircleArrowProcess"/>
    <dgm:cxn modelId="{3711F824-A13A-4A9A-984B-E2254F937006}" type="presParOf" srcId="{9B5D2F5B-FA2D-47C5-96DC-895A01780B2E}" destId="{E2D0ACAD-4FD1-45FE-8C28-607D8FDD4962}" srcOrd="8" destOrd="0" presId="urn:microsoft.com/office/officeart/2009/layout/CircleArrowProcess"/>
    <dgm:cxn modelId="{4DBE0549-1501-47AC-8ED3-FAA6BA8FCF70}" type="presParOf" srcId="{E2D0ACAD-4FD1-45FE-8C28-607D8FDD4962}" destId="{04F15AEA-753D-432E-8E05-D78D7C6B1043}" srcOrd="0" destOrd="0" presId="urn:microsoft.com/office/officeart/2009/layout/CircleArrowProcess"/>
    <dgm:cxn modelId="{168642B0-4DC7-4858-AE5A-D0EEB4E56053}" type="presParOf" srcId="{9B5D2F5B-FA2D-47C5-96DC-895A01780B2E}" destId="{5F4DF545-731D-4836-A259-F589DEEBF023}" srcOrd="9" destOrd="0" presId="urn:microsoft.com/office/officeart/2009/layout/CircleArrowProcess"/>
    <dgm:cxn modelId="{527C5274-93CF-494F-A6FB-7CE97C61C0C5}" type="presParOf" srcId="{9B5D2F5B-FA2D-47C5-96DC-895A01780B2E}" destId="{A6BBDFC4-84DF-4E55-BC26-8AF06190C032}" srcOrd="10" destOrd="0" presId="urn:microsoft.com/office/officeart/2009/layout/CircleArrowProcess"/>
    <dgm:cxn modelId="{3DE24A43-C17F-4F4A-BFC1-280FE26B2B36}" type="presParOf" srcId="{A6BBDFC4-84DF-4E55-BC26-8AF06190C032}" destId="{DF4F4D8F-89E9-4D92-B462-CFC9FBBF2B60}" srcOrd="0" destOrd="0" presId="urn:microsoft.com/office/officeart/2009/layout/CircleArrowProcess"/>
    <dgm:cxn modelId="{557142D3-497D-4C6C-8D51-7908876E15A4}" type="presParOf" srcId="{9B5D2F5B-FA2D-47C5-96DC-895A01780B2E}" destId="{A9682213-0F1B-4F7B-83AF-0E1D2B4FE28F}"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CDFCE-94F0-4E67-8FE6-8FA1009DC1F3}" type="doc">
      <dgm:prSet loTypeId="urn:microsoft.com/office/officeart/2005/8/layout/orgChart1" loCatId="hierarchy" qsTypeId="urn:microsoft.com/office/officeart/2005/8/quickstyle/3d2" qsCatId="3D" csTypeId="urn:microsoft.com/office/officeart/2005/8/colors/accent1_1" csCatId="accent1" phldr="1"/>
      <dgm:spPr/>
    </dgm:pt>
    <dgm:pt modelId="{0EDF893B-3A6A-4E83-BBE1-FDF20546B57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effectLst/>
              <a:latin typeface="Tahoma" panose="020B0604030504040204" pitchFamily="34" charset="0"/>
              <a:ea typeface="Tahoma" panose="020B0604030504040204" pitchFamily="34" charset="0"/>
              <a:cs typeface="Tahoma" panose="020B0604030504040204" pitchFamily="34" charset="0"/>
            </a:rPr>
            <a:t>MAYOR</a:t>
          </a:r>
        </a:p>
      </dgm:t>
    </dgm:pt>
    <dgm:pt modelId="{A2CFDFD6-CCEB-42D9-9F77-DBCA1A3360FA}" type="parTrans" cxnId="{851AA297-686C-4401-BD0D-AC85C6DC4B3B}">
      <dgm:prSet/>
      <dgm:spPr/>
      <dgm:t>
        <a:bodyPr/>
        <a:lstStyle/>
        <a:p>
          <a:endParaRPr lang="hr-HR" sz="2800">
            <a:latin typeface="+mn-lt"/>
          </a:endParaRPr>
        </a:p>
      </dgm:t>
    </dgm:pt>
    <dgm:pt modelId="{8D113D71-8500-4FB0-A644-97B4AE2F93CB}" type="sibTrans" cxnId="{851AA297-686C-4401-BD0D-AC85C6DC4B3B}">
      <dgm:prSet/>
      <dgm:spPr/>
      <dgm:t>
        <a:bodyPr/>
        <a:lstStyle/>
        <a:p>
          <a:endParaRPr lang="hr-HR" sz="2800">
            <a:latin typeface="+mn-lt"/>
          </a:endParaRPr>
        </a:p>
      </dgm:t>
    </dgm:pt>
    <dgm:pt modelId="{C5668E90-CD32-4483-B0B8-A5B8CF5B04BF}" type="asst">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effectLst/>
              <a:latin typeface="Tahoma" panose="020B0604030504040204" pitchFamily="34" charset="0"/>
              <a:ea typeface="Tahoma" panose="020B0604030504040204" pitchFamily="34" charset="0"/>
              <a:cs typeface="Tahoma" panose="020B0604030504040204" pitchFamily="34" charset="0"/>
            </a:rPr>
            <a:t>DEPUTY MAYORS</a:t>
          </a:r>
        </a:p>
      </dgm:t>
    </dgm:pt>
    <dgm:pt modelId="{B9878C27-AEAB-4E7F-8AD0-DAFA3C527A08}" type="parTrans" cxnId="{221249F6-5E42-4C53-BAC6-A5241A4E1263}">
      <dgm:prSet/>
      <dgm:spPr/>
      <dgm:t>
        <a:bodyPr/>
        <a:lstStyle/>
        <a:p>
          <a:endParaRPr lang="hr-HR" sz="2800">
            <a:latin typeface="+mn-lt"/>
          </a:endParaRPr>
        </a:p>
      </dgm:t>
    </dgm:pt>
    <dgm:pt modelId="{6BBD3B4F-C93C-4E1C-99A4-106D6DF936F6}" type="sibTrans" cxnId="{221249F6-5E42-4C53-BAC6-A5241A4E1263}">
      <dgm:prSet/>
      <dgm:spPr/>
      <dgm:t>
        <a:bodyPr/>
        <a:lstStyle/>
        <a:p>
          <a:endParaRPr lang="hr-HR" sz="2800">
            <a:latin typeface="+mn-lt"/>
          </a:endParaRPr>
        </a:p>
      </dgm:t>
    </dgm:pt>
    <dgm:pt modelId="{362A6F29-8BEF-454F-8AF1-88253F7C1F2C}" type="asst">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rPr>
            <a:t>Internal Audit</a:t>
          </a:r>
        </a:p>
      </dgm:t>
    </dgm:pt>
    <dgm:pt modelId="{5F88BEAF-0330-4024-9AAC-6DF8BEF78250}" type="parTrans" cxnId="{ECFD0CB0-4BD3-4BC9-BE6D-F606ACA88E4F}">
      <dgm:prSet/>
      <dgm:spPr/>
      <dgm:t>
        <a:bodyPr/>
        <a:lstStyle/>
        <a:p>
          <a:endParaRPr lang="hr-HR" sz="2800">
            <a:latin typeface="+mn-lt"/>
          </a:endParaRPr>
        </a:p>
      </dgm:t>
    </dgm:pt>
    <dgm:pt modelId="{7C54AAEA-B956-4444-8112-C1FFF4AD16CE}" type="sibTrans" cxnId="{ECFD0CB0-4BD3-4BC9-BE6D-F606ACA88E4F}">
      <dgm:prSet/>
      <dgm:spPr/>
      <dgm:t>
        <a:bodyPr/>
        <a:lstStyle/>
        <a:p>
          <a:endParaRPr lang="hr-HR" sz="2800">
            <a:latin typeface="+mn-lt"/>
          </a:endParaRPr>
        </a:p>
      </dgm:t>
    </dgm:pt>
    <dgm:pt modelId="{5D84E8FB-602D-4190-B158-4F094780FAF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effectLst/>
              <a:latin typeface="Tahoma" panose="020B0604030504040204" pitchFamily="34" charset="0"/>
              <a:ea typeface="Tahoma" panose="020B0604030504040204" pitchFamily="34" charset="0"/>
              <a:cs typeface="Tahoma" panose="020B0604030504040204" pitchFamily="34" charset="0"/>
            </a:rPr>
            <a:t>City Office</a:t>
          </a:r>
        </a:p>
      </dgm:t>
    </dgm:pt>
    <dgm:pt modelId="{74C5C677-58FE-4EAD-B8E9-AD8D9B399EC6}" type="parTrans" cxnId="{BE852E61-1A84-4DB4-86C7-E849F5514DE5}">
      <dgm:prSet/>
      <dgm:spPr/>
      <dgm:t>
        <a:bodyPr/>
        <a:lstStyle/>
        <a:p>
          <a:endParaRPr lang="hr-HR" sz="2800">
            <a:latin typeface="+mn-lt"/>
          </a:endParaRPr>
        </a:p>
      </dgm:t>
    </dgm:pt>
    <dgm:pt modelId="{D1CB1532-97E4-4F44-B749-FD76CBDB5D49}" type="sibTrans" cxnId="{BE852E61-1A84-4DB4-86C7-E849F5514DE5}">
      <dgm:prSet/>
      <dgm:spPr/>
      <dgm:t>
        <a:bodyPr/>
        <a:lstStyle/>
        <a:p>
          <a:endParaRPr lang="hr-HR" sz="2800">
            <a:latin typeface="+mn-lt"/>
          </a:endParaRPr>
        </a:p>
      </dgm:t>
    </dgm:pt>
    <dgm:pt modelId="{06BAA483-016F-4DED-BC14-2609EE0CC00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rPr>
            <a:t>Economy, Finance and Budget</a:t>
          </a:r>
          <a:r>
            <a:rPr kumimoji="0" lang="hr-HR"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rPr>
            <a:t> D.</a:t>
          </a:r>
          <a:endParaRPr kumimoji="0" lang="en-US"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endParaRPr>
        </a:p>
      </dgm:t>
    </dgm:pt>
    <dgm:pt modelId="{F4F37897-95B2-4664-BDAF-79FD72AD52EA}" type="parTrans" cxnId="{7F0335C0-EC74-45E4-97C2-FE8CE5D16ECB}">
      <dgm:prSet/>
      <dgm:spPr/>
      <dgm:t>
        <a:bodyPr/>
        <a:lstStyle/>
        <a:p>
          <a:endParaRPr lang="hr-HR" sz="2800">
            <a:latin typeface="+mn-lt"/>
          </a:endParaRPr>
        </a:p>
      </dgm:t>
    </dgm:pt>
    <dgm:pt modelId="{C4808C48-3088-43F0-8FE2-0AA7286A0A0D}" type="sibTrans" cxnId="{7F0335C0-EC74-45E4-97C2-FE8CE5D16ECB}">
      <dgm:prSet/>
      <dgm:spPr/>
      <dgm:t>
        <a:bodyPr/>
        <a:lstStyle/>
        <a:p>
          <a:endParaRPr lang="hr-HR" sz="2800">
            <a:latin typeface="+mn-lt"/>
          </a:endParaRPr>
        </a:p>
      </dgm:t>
    </dgm:pt>
    <dgm:pt modelId="{2B916A67-8DE7-49E1-9267-9C3D649AB0B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rPr>
            <a:t>Communal System, Physical Planning and Construction</a:t>
          </a:r>
          <a:r>
            <a:rPr kumimoji="0" lang="hr-HR"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rPr>
            <a:t> D.</a:t>
          </a:r>
          <a:endParaRPr kumimoji="0" lang="en-US"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endParaRPr>
        </a:p>
      </dgm:t>
    </dgm:pt>
    <dgm:pt modelId="{6EA5A428-CBF6-466B-AE6D-89C30D363C30}" type="parTrans" cxnId="{EE2E3665-1E0A-4116-AB68-0861B62B54AA}">
      <dgm:prSet/>
      <dgm:spPr/>
      <dgm:t>
        <a:bodyPr/>
        <a:lstStyle/>
        <a:p>
          <a:endParaRPr lang="hr-HR" sz="2800">
            <a:latin typeface="+mn-lt"/>
          </a:endParaRPr>
        </a:p>
      </dgm:t>
    </dgm:pt>
    <dgm:pt modelId="{DA78AE49-171B-42CD-A939-8CE65A5934E0}" type="sibTrans" cxnId="{EE2E3665-1E0A-4116-AB68-0861B62B54AA}">
      <dgm:prSet/>
      <dgm:spPr/>
      <dgm:t>
        <a:bodyPr/>
        <a:lstStyle/>
        <a:p>
          <a:endParaRPr lang="hr-HR" sz="2800">
            <a:latin typeface="+mn-lt"/>
          </a:endParaRPr>
        </a:p>
      </dgm:t>
    </dgm:pt>
    <dgm:pt modelId="{5EBA4C3B-68BC-4A57-ABC5-D55155E9820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rPr>
            <a:t>Government, Administration and Social Affairs</a:t>
          </a:r>
          <a:r>
            <a:rPr kumimoji="0" lang="hr-HR"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rPr>
            <a:t> D.</a:t>
          </a:r>
          <a:endParaRPr kumimoji="0" lang="en-US" sz="1600" b="0" i="0" u="none" strike="noStrike" cap="none" normalizeH="0" baseline="0" noProof="0" dirty="0" smtClean="0">
            <a:ln/>
            <a:effectLst/>
            <a:latin typeface="Tahoma" panose="020B0604030504040204" pitchFamily="34" charset="0"/>
            <a:ea typeface="Tahoma" panose="020B0604030504040204" pitchFamily="34" charset="0"/>
            <a:cs typeface="Tahoma" panose="020B0604030504040204" pitchFamily="34" charset="0"/>
          </a:endParaRPr>
        </a:p>
      </dgm:t>
    </dgm:pt>
    <dgm:pt modelId="{94667875-FA2C-41F6-8BF5-1388A570FCD9}" type="parTrans" cxnId="{3B81EA3C-8570-4772-9DBE-C031A98F9691}">
      <dgm:prSet/>
      <dgm:spPr/>
      <dgm:t>
        <a:bodyPr/>
        <a:lstStyle/>
        <a:p>
          <a:endParaRPr lang="hr-HR" sz="2800">
            <a:latin typeface="+mn-lt"/>
          </a:endParaRPr>
        </a:p>
      </dgm:t>
    </dgm:pt>
    <dgm:pt modelId="{B1E2BC98-991D-461C-98B3-1276CC66EDA2}" type="sibTrans" cxnId="{3B81EA3C-8570-4772-9DBE-C031A98F9691}">
      <dgm:prSet/>
      <dgm:spPr/>
      <dgm:t>
        <a:bodyPr/>
        <a:lstStyle/>
        <a:p>
          <a:endParaRPr lang="hr-HR" sz="2800">
            <a:latin typeface="+mn-lt"/>
          </a:endParaRPr>
        </a:p>
      </dgm:t>
    </dgm:pt>
    <dgm:pt modelId="{D3EACC8C-D040-4EF1-8E8B-7B9F94CA8BAE}" type="pres">
      <dgm:prSet presAssocID="{6A1CDFCE-94F0-4E67-8FE6-8FA1009DC1F3}" presName="hierChild1" presStyleCnt="0">
        <dgm:presLayoutVars>
          <dgm:orgChart val="1"/>
          <dgm:chPref val="1"/>
          <dgm:dir/>
          <dgm:animOne val="branch"/>
          <dgm:animLvl val="lvl"/>
          <dgm:resizeHandles/>
        </dgm:presLayoutVars>
      </dgm:prSet>
      <dgm:spPr/>
    </dgm:pt>
    <dgm:pt modelId="{629190F6-12F1-4C97-8D5B-D70814CC1094}" type="pres">
      <dgm:prSet presAssocID="{0EDF893B-3A6A-4E83-BBE1-FDF20546B575}" presName="hierRoot1" presStyleCnt="0">
        <dgm:presLayoutVars>
          <dgm:hierBranch/>
        </dgm:presLayoutVars>
      </dgm:prSet>
      <dgm:spPr/>
    </dgm:pt>
    <dgm:pt modelId="{FFC9DFD5-DA41-4583-B917-091AA68D3DD4}" type="pres">
      <dgm:prSet presAssocID="{0EDF893B-3A6A-4E83-BBE1-FDF20546B575}" presName="rootComposite1" presStyleCnt="0"/>
      <dgm:spPr/>
    </dgm:pt>
    <dgm:pt modelId="{6F741661-BA08-4AB0-B26B-D5833076C9F8}" type="pres">
      <dgm:prSet presAssocID="{0EDF893B-3A6A-4E83-BBE1-FDF20546B575}" presName="rootText1" presStyleLbl="node0" presStyleIdx="0" presStyleCnt="1" custScaleY="69608" custLinFactNeighborX="-3186" custLinFactNeighborY="3571">
        <dgm:presLayoutVars>
          <dgm:chPref val="3"/>
        </dgm:presLayoutVars>
      </dgm:prSet>
      <dgm:spPr/>
      <dgm:t>
        <a:bodyPr/>
        <a:lstStyle/>
        <a:p>
          <a:endParaRPr lang="hr-HR"/>
        </a:p>
      </dgm:t>
    </dgm:pt>
    <dgm:pt modelId="{83197695-7797-4750-8A92-A9C38600F9A8}" type="pres">
      <dgm:prSet presAssocID="{0EDF893B-3A6A-4E83-BBE1-FDF20546B575}" presName="rootConnector1" presStyleLbl="node1" presStyleIdx="0" presStyleCnt="0"/>
      <dgm:spPr/>
      <dgm:t>
        <a:bodyPr/>
        <a:lstStyle/>
        <a:p>
          <a:endParaRPr lang="hr-HR"/>
        </a:p>
      </dgm:t>
    </dgm:pt>
    <dgm:pt modelId="{5E4A654E-B700-4826-92D2-3FBEC26E6404}" type="pres">
      <dgm:prSet presAssocID="{0EDF893B-3A6A-4E83-BBE1-FDF20546B575}" presName="hierChild2" presStyleCnt="0"/>
      <dgm:spPr/>
    </dgm:pt>
    <dgm:pt modelId="{523B8893-C0F8-43EE-9B35-8D1EF0DAAA87}" type="pres">
      <dgm:prSet presAssocID="{74C5C677-58FE-4EAD-B8E9-AD8D9B399EC6}" presName="Name35" presStyleLbl="parChTrans1D2" presStyleIdx="0" presStyleCnt="6"/>
      <dgm:spPr/>
      <dgm:t>
        <a:bodyPr/>
        <a:lstStyle/>
        <a:p>
          <a:endParaRPr lang="hr-HR"/>
        </a:p>
      </dgm:t>
    </dgm:pt>
    <dgm:pt modelId="{343C9E0D-9C0E-4A5D-A3C5-B9F8B657A406}" type="pres">
      <dgm:prSet presAssocID="{5D84E8FB-602D-4190-B158-4F094780FAF3}" presName="hierRoot2" presStyleCnt="0">
        <dgm:presLayoutVars>
          <dgm:hierBranch/>
        </dgm:presLayoutVars>
      </dgm:prSet>
      <dgm:spPr/>
    </dgm:pt>
    <dgm:pt modelId="{4BB741B2-1EC5-4940-B0A9-3353FD09AAE5}" type="pres">
      <dgm:prSet presAssocID="{5D84E8FB-602D-4190-B158-4F094780FAF3}" presName="rootComposite" presStyleCnt="0"/>
      <dgm:spPr/>
    </dgm:pt>
    <dgm:pt modelId="{4D6480AE-6BCE-4B04-8D9B-C16DC770EAB3}" type="pres">
      <dgm:prSet presAssocID="{5D84E8FB-602D-4190-B158-4F094780FAF3}" presName="rootText" presStyleLbl="node2" presStyleIdx="0" presStyleCnt="4" custLinFactNeighborX="-240" custLinFactNeighborY="4497">
        <dgm:presLayoutVars>
          <dgm:chPref val="3"/>
        </dgm:presLayoutVars>
      </dgm:prSet>
      <dgm:spPr/>
      <dgm:t>
        <a:bodyPr/>
        <a:lstStyle/>
        <a:p>
          <a:endParaRPr lang="hr-HR"/>
        </a:p>
      </dgm:t>
    </dgm:pt>
    <dgm:pt modelId="{AA73809F-8F05-4573-8639-76B0F931196D}" type="pres">
      <dgm:prSet presAssocID="{5D84E8FB-602D-4190-B158-4F094780FAF3}" presName="rootConnector" presStyleLbl="node2" presStyleIdx="0" presStyleCnt="4"/>
      <dgm:spPr/>
      <dgm:t>
        <a:bodyPr/>
        <a:lstStyle/>
        <a:p>
          <a:endParaRPr lang="hr-HR"/>
        </a:p>
      </dgm:t>
    </dgm:pt>
    <dgm:pt modelId="{44D17B21-6079-4B4A-B46A-C648D8FCC8C9}" type="pres">
      <dgm:prSet presAssocID="{5D84E8FB-602D-4190-B158-4F094780FAF3}" presName="hierChild4" presStyleCnt="0"/>
      <dgm:spPr/>
    </dgm:pt>
    <dgm:pt modelId="{7493E3BE-8430-4DA3-A043-3B23812183CB}" type="pres">
      <dgm:prSet presAssocID="{5D84E8FB-602D-4190-B158-4F094780FAF3}" presName="hierChild5" presStyleCnt="0"/>
      <dgm:spPr/>
    </dgm:pt>
    <dgm:pt modelId="{4C5C4333-ECF2-4B9C-8CE9-4AF05E8C2E23}" type="pres">
      <dgm:prSet presAssocID="{F4F37897-95B2-4664-BDAF-79FD72AD52EA}" presName="Name35" presStyleLbl="parChTrans1D2" presStyleIdx="1" presStyleCnt="6"/>
      <dgm:spPr/>
      <dgm:t>
        <a:bodyPr/>
        <a:lstStyle/>
        <a:p>
          <a:endParaRPr lang="hr-HR"/>
        </a:p>
      </dgm:t>
    </dgm:pt>
    <dgm:pt modelId="{FE46159D-2858-40BD-A717-E44BBADED089}" type="pres">
      <dgm:prSet presAssocID="{06BAA483-016F-4DED-BC14-2609EE0CC00A}" presName="hierRoot2" presStyleCnt="0">
        <dgm:presLayoutVars>
          <dgm:hierBranch/>
        </dgm:presLayoutVars>
      </dgm:prSet>
      <dgm:spPr/>
    </dgm:pt>
    <dgm:pt modelId="{D5C938D2-0CC2-4ED4-977C-F767391346C2}" type="pres">
      <dgm:prSet presAssocID="{06BAA483-016F-4DED-BC14-2609EE0CC00A}" presName="rootComposite" presStyleCnt="0"/>
      <dgm:spPr/>
    </dgm:pt>
    <dgm:pt modelId="{0CCCAD12-9460-47A7-98E7-96795FF55B20}" type="pres">
      <dgm:prSet presAssocID="{06BAA483-016F-4DED-BC14-2609EE0CC00A}" presName="rootText" presStyleLbl="node2" presStyleIdx="1" presStyleCnt="4" custLinFactNeighborX="329" custLinFactNeighborY="4497">
        <dgm:presLayoutVars>
          <dgm:chPref val="3"/>
        </dgm:presLayoutVars>
      </dgm:prSet>
      <dgm:spPr/>
      <dgm:t>
        <a:bodyPr/>
        <a:lstStyle/>
        <a:p>
          <a:endParaRPr lang="hr-HR"/>
        </a:p>
      </dgm:t>
    </dgm:pt>
    <dgm:pt modelId="{902B238A-6C4D-43D0-BDF7-50477E09EE30}" type="pres">
      <dgm:prSet presAssocID="{06BAA483-016F-4DED-BC14-2609EE0CC00A}" presName="rootConnector" presStyleLbl="node2" presStyleIdx="1" presStyleCnt="4"/>
      <dgm:spPr/>
      <dgm:t>
        <a:bodyPr/>
        <a:lstStyle/>
        <a:p>
          <a:endParaRPr lang="hr-HR"/>
        </a:p>
      </dgm:t>
    </dgm:pt>
    <dgm:pt modelId="{36E8E36B-BF06-49B8-9334-ECD24CBEA441}" type="pres">
      <dgm:prSet presAssocID="{06BAA483-016F-4DED-BC14-2609EE0CC00A}" presName="hierChild4" presStyleCnt="0"/>
      <dgm:spPr/>
    </dgm:pt>
    <dgm:pt modelId="{75BF49B5-23DF-4305-9435-42703BAE2399}" type="pres">
      <dgm:prSet presAssocID="{06BAA483-016F-4DED-BC14-2609EE0CC00A}" presName="hierChild5" presStyleCnt="0"/>
      <dgm:spPr/>
    </dgm:pt>
    <dgm:pt modelId="{8A8D7BC6-44FF-4E2A-A54B-D2E46CD16F51}" type="pres">
      <dgm:prSet presAssocID="{6EA5A428-CBF6-466B-AE6D-89C30D363C30}" presName="Name35" presStyleLbl="parChTrans1D2" presStyleIdx="2" presStyleCnt="6"/>
      <dgm:spPr/>
      <dgm:t>
        <a:bodyPr/>
        <a:lstStyle/>
        <a:p>
          <a:endParaRPr lang="hr-HR"/>
        </a:p>
      </dgm:t>
    </dgm:pt>
    <dgm:pt modelId="{3F61AAEE-0321-4F1A-9F52-E39AB5337040}" type="pres">
      <dgm:prSet presAssocID="{2B916A67-8DE7-49E1-9267-9C3D649AB0B4}" presName="hierRoot2" presStyleCnt="0">
        <dgm:presLayoutVars>
          <dgm:hierBranch/>
        </dgm:presLayoutVars>
      </dgm:prSet>
      <dgm:spPr/>
    </dgm:pt>
    <dgm:pt modelId="{D777CA5F-0F59-4630-83BA-01FC83C271C9}" type="pres">
      <dgm:prSet presAssocID="{2B916A67-8DE7-49E1-9267-9C3D649AB0B4}" presName="rootComposite" presStyleCnt="0"/>
      <dgm:spPr/>
    </dgm:pt>
    <dgm:pt modelId="{D1674B48-9BB6-47FD-A910-AF9EABF554EE}" type="pres">
      <dgm:prSet presAssocID="{2B916A67-8DE7-49E1-9267-9C3D649AB0B4}" presName="rootText" presStyleLbl="node2" presStyleIdx="2" presStyleCnt="4" custLinFactNeighborX="-6701" custLinFactNeighborY="4497">
        <dgm:presLayoutVars>
          <dgm:chPref val="3"/>
        </dgm:presLayoutVars>
      </dgm:prSet>
      <dgm:spPr/>
      <dgm:t>
        <a:bodyPr/>
        <a:lstStyle/>
        <a:p>
          <a:endParaRPr lang="hr-HR"/>
        </a:p>
      </dgm:t>
    </dgm:pt>
    <dgm:pt modelId="{59895D73-A24B-4722-9772-137E6ACB67A8}" type="pres">
      <dgm:prSet presAssocID="{2B916A67-8DE7-49E1-9267-9C3D649AB0B4}" presName="rootConnector" presStyleLbl="node2" presStyleIdx="2" presStyleCnt="4"/>
      <dgm:spPr/>
      <dgm:t>
        <a:bodyPr/>
        <a:lstStyle/>
        <a:p>
          <a:endParaRPr lang="hr-HR"/>
        </a:p>
      </dgm:t>
    </dgm:pt>
    <dgm:pt modelId="{CE572DCA-4F34-4F63-9408-5F3C124F547D}" type="pres">
      <dgm:prSet presAssocID="{2B916A67-8DE7-49E1-9267-9C3D649AB0B4}" presName="hierChild4" presStyleCnt="0"/>
      <dgm:spPr/>
    </dgm:pt>
    <dgm:pt modelId="{FE876D1B-C6D4-4436-95EE-9C7E69ADAAC8}" type="pres">
      <dgm:prSet presAssocID="{2B916A67-8DE7-49E1-9267-9C3D649AB0B4}" presName="hierChild5" presStyleCnt="0"/>
      <dgm:spPr/>
    </dgm:pt>
    <dgm:pt modelId="{55131E9F-D5A4-4DE6-BAD6-BEB8B4DE564E}" type="pres">
      <dgm:prSet presAssocID="{94667875-FA2C-41F6-8BF5-1388A570FCD9}" presName="Name35" presStyleLbl="parChTrans1D2" presStyleIdx="3" presStyleCnt="6"/>
      <dgm:spPr/>
      <dgm:t>
        <a:bodyPr/>
        <a:lstStyle/>
        <a:p>
          <a:endParaRPr lang="hr-HR"/>
        </a:p>
      </dgm:t>
    </dgm:pt>
    <dgm:pt modelId="{B4CEA46D-E057-4610-9E99-481447CC0A4D}" type="pres">
      <dgm:prSet presAssocID="{5EBA4C3B-68BC-4A57-ABC5-D55155E9820E}" presName="hierRoot2" presStyleCnt="0">
        <dgm:presLayoutVars>
          <dgm:hierBranch/>
        </dgm:presLayoutVars>
      </dgm:prSet>
      <dgm:spPr/>
    </dgm:pt>
    <dgm:pt modelId="{31419601-66F8-439C-B4A4-7F04C9067C21}" type="pres">
      <dgm:prSet presAssocID="{5EBA4C3B-68BC-4A57-ABC5-D55155E9820E}" presName="rootComposite" presStyleCnt="0"/>
      <dgm:spPr/>
    </dgm:pt>
    <dgm:pt modelId="{46EAE323-2CB5-4699-BDCC-02EB3779157B}" type="pres">
      <dgm:prSet presAssocID="{5EBA4C3B-68BC-4A57-ABC5-D55155E9820E}" presName="rootText" presStyleLbl="node2" presStyleIdx="3" presStyleCnt="4" custLinFactNeighborX="-25128" custLinFactNeighborY="4497">
        <dgm:presLayoutVars>
          <dgm:chPref val="3"/>
        </dgm:presLayoutVars>
      </dgm:prSet>
      <dgm:spPr/>
      <dgm:t>
        <a:bodyPr/>
        <a:lstStyle/>
        <a:p>
          <a:endParaRPr lang="hr-HR"/>
        </a:p>
      </dgm:t>
    </dgm:pt>
    <dgm:pt modelId="{7AD2C3D6-1F92-472A-AD9D-A181911F4AA5}" type="pres">
      <dgm:prSet presAssocID="{5EBA4C3B-68BC-4A57-ABC5-D55155E9820E}" presName="rootConnector" presStyleLbl="node2" presStyleIdx="3" presStyleCnt="4"/>
      <dgm:spPr/>
      <dgm:t>
        <a:bodyPr/>
        <a:lstStyle/>
        <a:p>
          <a:endParaRPr lang="hr-HR"/>
        </a:p>
      </dgm:t>
    </dgm:pt>
    <dgm:pt modelId="{7F6C7239-6B8A-44D6-9D6B-35E14B628AE9}" type="pres">
      <dgm:prSet presAssocID="{5EBA4C3B-68BC-4A57-ABC5-D55155E9820E}" presName="hierChild4" presStyleCnt="0"/>
      <dgm:spPr/>
    </dgm:pt>
    <dgm:pt modelId="{78C69689-50E7-4D4F-8874-3760A980FB1B}" type="pres">
      <dgm:prSet presAssocID="{5EBA4C3B-68BC-4A57-ABC5-D55155E9820E}" presName="hierChild5" presStyleCnt="0"/>
      <dgm:spPr/>
    </dgm:pt>
    <dgm:pt modelId="{FBBAB11B-7193-432A-A293-D5644DFF5B3E}" type="pres">
      <dgm:prSet presAssocID="{0EDF893B-3A6A-4E83-BBE1-FDF20546B575}" presName="hierChild3" presStyleCnt="0"/>
      <dgm:spPr/>
    </dgm:pt>
    <dgm:pt modelId="{9DDE96C8-8397-4701-ADD2-FDBC028F5EDA}" type="pres">
      <dgm:prSet presAssocID="{B9878C27-AEAB-4E7F-8AD0-DAFA3C527A08}" presName="Name111" presStyleLbl="parChTrans1D2" presStyleIdx="4" presStyleCnt="6"/>
      <dgm:spPr/>
      <dgm:t>
        <a:bodyPr/>
        <a:lstStyle/>
        <a:p>
          <a:endParaRPr lang="hr-HR"/>
        </a:p>
      </dgm:t>
    </dgm:pt>
    <dgm:pt modelId="{A0C89B33-B844-462A-8303-AB96852DE671}" type="pres">
      <dgm:prSet presAssocID="{C5668E90-CD32-4483-B0B8-A5B8CF5B04BF}" presName="hierRoot3" presStyleCnt="0">
        <dgm:presLayoutVars>
          <dgm:hierBranch/>
        </dgm:presLayoutVars>
      </dgm:prSet>
      <dgm:spPr/>
    </dgm:pt>
    <dgm:pt modelId="{6E113D60-D404-4386-B13E-6C25DE55FDC6}" type="pres">
      <dgm:prSet presAssocID="{C5668E90-CD32-4483-B0B8-A5B8CF5B04BF}" presName="rootComposite3" presStyleCnt="0"/>
      <dgm:spPr/>
    </dgm:pt>
    <dgm:pt modelId="{9D784BB5-059D-4CD7-93B8-419BCB055374}" type="pres">
      <dgm:prSet presAssocID="{C5668E90-CD32-4483-B0B8-A5B8CF5B04BF}" presName="rootText3" presStyleLbl="asst1" presStyleIdx="0" presStyleCnt="2">
        <dgm:presLayoutVars>
          <dgm:chPref val="3"/>
        </dgm:presLayoutVars>
      </dgm:prSet>
      <dgm:spPr/>
      <dgm:t>
        <a:bodyPr/>
        <a:lstStyle/>
        <a:p>
          <a:endParaRPr lang="hr-HR"/>
        </a:p>
      </dgm:t>
    </dgm:pt>
    <dgm:pt modelId="{FD19F909-7AE5-41A0-8B66-CB085C10EF6F}" type="pres">
      <dgm:prSet presAssocID="{C5668E90-CD32-4483-B0B8-A5B8CF5B04BF}" presName="rootConnector3" presStyleLbl="asst1" presStyleIdx="0" presStyleCnt="2"/>
      <dgm:spPr/>
      <dgm:t>
        <a:bodyPr/>
        <a:lstStyle/>
        <a:p>
          <a:endParaRPr lang="hr-HR"/>
        </a:p>
      </dgm:t>
    </dgm:pt>
    <dgm:pt modelId="{C198CE2B-5B97-49AB-8018-0278787E08C7}" type="pres">
      <dgm:prSet presAssocID="{C5668E90-CD32-4483-B0B8-A5B8CF5B04BF}" presName="hierChild6" presStyleCnt="0"/>
      <dgm:spPr/>
    </dgm:pt>
    <dgm:pt modelId="{F55BDD2A-B17F-457E-8265-07030E463280}" type="pres">
      <dgm:prSet presAssocID="{C5668E90-CD32-4483-B0B8-A5B8CF5B04BF}" presName="hierChild7" presStyleCnt="0"/>
      <dgm:spPr/>
    </dgm:pt>
    <dgm:pt modelId="{F6C0FB05-0979-41CD-A2C8-16367A71781F}" type="pres">
      <dgm:prSet presAssocID="{5F88BEAF-0330-4024-9AAC-6DF8BEF78250}" presName="Name111" presStyleLbl="parChTrans1D2" presStyleIdx="5" presStyleCnt="6"/>
      <dgm:spPr/>
      <dgm:t>
        <a:bodyPr/>
        <a:lstStyle/>
        <a:p>
          <a:endParaRPr lang="hr-HR"/>
        </a:p>
      </dgm:t>
    </dgm:pt>
    <dgm:pt modelId="{CEA4F134-8A36-486E-96B7-32997D0A341F}" type="pres">
      <dgm:prSet presAssocID="{362A6F29-8BEF-454F-8AF1-88253F7C1F2C}" presName="hierRoot3" presStyleCnt="0">
        <dgm:presLayoutVars>
          <dgm:hierBranch/>
        </dgm:presLayoutVars>
      </dgm:prSet>
      <dgm:spPr/>
    </dgm:pt>
    <dgm:pt modelId="{8A734595-2AD3-43EC-91F9-D817EBC622DC}" type="pres">
      <dgm:prSet presAssocID="{362A6F29-8BEF-454F-8AF1-88253F7C1F2C}" presName="rootComposite3" presStyleCnt="0"/>
      <dgm:spPr/>
    </dgm:pt>
    <dgm:pt modelId="{A82CF8EA-7F13-47D5-B04B-0FFF3B612EB0}" type="pres">
      <dgm:prSet presAssocID="{362A6F29-8BEF-454F-8AF1-88253F7C1F2C}" presName="rootText3" presStyleLbl="asst1" presStyleIdx="1" presStyleCnt="2">
        <dgm:presLayoutVars>
          <dgm:chPref val="3"/>
        </dgm:presLayoutVars>
      </dgm:prSet>
      <dgm:spPr/>
      <dgm:t>
        <a:bodyPr/>
        <a:lstStyle/>
        <a:p>
          <a:endParaRPr lang="hr-HR"/>
        </a:p>
      </dgm:t>
    </dgm:pt>
    <dgm:pt modelId="{DECE06A4-4E95-4AA5-BDC5-F1898FDD9B56}" type="pres">
      <dgm:prSet presAssocID="{362A6F29-8BEF-454F-8AF1-88253F7C1F2C}" presName="rootConnector3" presStyleLbl="asst1" presStyleIdx="1" presStyleCnt="2"/>
      <dgm:spPr/>
      <dgm:t>
        <a:bodyPr/>
        <a:lstStyle/>
        <a:p>
          <a:endParaRPr lang="hr-HR"/>
        </a:p>
      </dgm:t>
    </dgm:pt>
    <dgm:pt modelId="{6AF992F5-2CEA-4D14-B5AA-E6D29B41EFB9}" type="pres">
      <dgm:prSet presAssocID="{362A6F29-8BEF-454F-8AF1-88253F7C1F2C}" presName="hierChild6" presStyleCnt="0"/>
      <dgm:spPr/>
    </dgm:pt>
    <dgm:pt modelId="{40704FBE-06E3-4780-ACAF-E70D7582AB4E}" type="pres">
      <dgm:prSet presAssocID="{362A6F29-8BEF-454F-8AF1-88253F7C1F2C}" presName="hierChild7" presStyleCnt="0"/>
      <dgm:spPr/>
    </dgm:pt>
  </dgm:ptLst>
  <dgm:cxnLst>
    <dgm:cxn modelId="{4F870856-4EA9-435C-B662-FC63E6EE870B}" type="presOf" srcId="{06BAA483-016F-4DED-BC14-2609EE0CC00A}" destId="{902B238A-6C4D-43D0-BDF7-50477E09EE30}" srcOrd="1" destOrd="0" presId="urn:microsoft.com/office/officeart/2005/8/layout/orgChart1"/>
    <dgm:cxn modelId="{97550476-02B9-458B-AB9F-E5AC6FA9D62E}" type="presOf" srcId="{06BAA483-016F-4DED-BC14-2609EE0CC00A}" destId="{0CCCAD12-9460-47A7-98E7-96795FF55B20}" srcOrd="0" destOrd="0" presId="urn:microsoft.com/office/officeart/2005/8/layout/orgChart1"/>
    <dgm:cxn modelId="{4514F340-0F43-480C-B1E7-831B92BD9E4B}" type="presOf" srcId="{5F88BEAF-0330-4024-9AAC-6DF8BEF78250}" destId="{F6C0FB05-0979-41CD-A2C8-16367A71781F}" srcOrd="0" destOrd="0" presId="urn:microsoft.com/office/officeart/2005/8/layout/orgChart1"/>
    <dgm:cxn modelId="{C6BFBFD9-8AE6-4657-B9A4-F37DF81C2D87}" type="presOf" srcId="{5EBA4C3B-68BC-4A57-ABC5-D55155E9820E}" destId="{7AD2C3D6-1F92-472A-AD9D-A181911F4AA5}" srcOrd="1" destOrd="0" presId="urn:microsoft.com/office/officeart/2005/8/layout/orgChart1"/>
    <dgm:cxn modelId="{B97B73F2-EAE0-4F1A-AE90-83C614AC557B}" type="presOf" srcId="{0EDF893B-3A6A-4E83-BBE1-FDF20546B575}" destId="{6F741661-BA08-4AB0-B26B-D5833076C9F8}" srcOrd="0" destOrd="0" presId="urn:microsoft.com/office/officeart/2005/8/layout/orgChart1"/>
    <dgm:cxn modelId="{E542AB60-8DC5-4F61-9410-84111F93F1A3}" type="presOf" srcId="{362A6F29-8BEF-454F-8AF1-88253F7C1F2C}" destId="{A82CF8EA-7F13-47D5-B04B-0FFF3B612EB0}" srcOrd="0" destOrd="0" presId="urn:microsoft.com/office/officeart/2005/8/layout/orgChart1"/>
    <dgm:cxn modelId="{7F0335C0-EC74-45E4-97C2-FE8CE5D16ECB}" srcId="{0EDF893B-3A6A-4E83-BBE1-FDF20546B575}" destId="{06BAA483-016F-4DED-BC14-2609EE0CC00A}" srcOrd="3" destOrd="0" parTransId="{F4F37897-95B2-4664-BDAF-79FD72AD52EA}" sibTransId="{C4808C48-3088-43F0-8FE2-0AA7286A0A0D}"/>
    <dgm:cxn modelId="{404A0CFA-C43F-4638-BBA2-3D641698CD3B}" type="presOf" srcId="{0EDF893B-3A6A-4E83-BBE1-FDF20546B575}" destId="{83197695-7797-4750-8A92-A9C38600F9A8}" srcOrd="1" destOrd="0" presId="urn:microsoft.com/office/officeart/2005/8/layout/orgChart1"/>
    <dgm:cxn modelId="{851AA297-686C-4401-BD0D-AC85C6DC4B3B}" srcId="{6A1CDFCE-94F0-4E67-8FE6-8FA1009DC1F3}" destId="{0EDF893B-3A6A-4E83-BBE1-FDF20546B575}" srcOrd="0" destOrd="0" parTransId="{A2CFDFD6-CCEB-42D9-9F77-DBCA1A3360FA}" sibTransId="{8D113D71-8500-4FB0-A644-97B4AE2F93CB}"/>
    <dgm:cxn modelId="{ECFD0CB0-4BD3-4BC9-BE6D-F606ACA88E4F}" srcId="{0EDF893B-3A6A-4E83-BBE1-FDF20546B575}" destId="{362A6F29-8BEF-454F-8AF1-88253F7C1F2C}" srcOrd="1" destOrd="0" parTransId="{5F88BEAF-0330-4024-9AAC-6DF8BEF78250}" sibTransId="{7C54AAEA-B956-4444-8112-C1FFF4AD16CE}"/>
    <dgm:cxn modelId="{3B81EA3C-8570-4772-9DBE-C031A98F9691}" srcId="{0EDF893B-3A6A-4E83-BBE1-FDF20546B575}" destId="{5EBA4C3B-68BC-4A57-ABC5-D55155E9820E}" srcOrd="5" destOrd="0" parTransId="{94667875-FA2C-41F6-8BF5-1388A570FCD9}" sibTransId="{B1E2BC98-991D-461C-98B3-1276CC66EDA2}"/>
    <dgm:cxn modelId="{EE2E3665-1E0A-4116-AB68-0861B62B54AA}" srcId="{0EDF893B-3A6A-4E83-BBE1-FDF20546B575}" destId="{2B916A67-8DE7-49E1-9267-9C3D649AB0B4}" srcOrd="4" destOrd="0" parTransId="{6EA5A428-CBF6-466B-AE6D-89C30D363C30}" sibTransId="{DA78AE49-171B-42CD-A939-8CE65A5934E0}"/>
    <dgm:cxn modelId="{1B4FEC88-8B37-454F-9139-0E791FC8F6B3}" type="presOf" srcId="{C5668E90-CD32-4483-B0B8-A5B8CF5B04BF}" destId="{FD19F909-7AE5-41A0-8B66-CB085C10EF6F}" srcOrd="1" destOrd="0" presId="urn:microsoft.com/office/officeart/2005/8/layout/orgChart1"/>
    <dgm:cxn modelId="{A3F18C8E-7B2D-4B67-BA4D-85F16F0A4103}" type="presOf" srcId="{362A6F29-8BEF-454F-8AF1-88253F7C1F2C}" destId="{DECE06A4-4E95-4AA5-BDC5-F1898FDD9B56}" srcOrd="1" destOrd="0" presId="urn:microsoft.com/office/officeart/2005/8/layout/orgChart1"/>
    <dgm:cxn modelId="{A2E9D068-4750-4199-9AB5-E5771DA92A08}" type="presOf" srcId="{6A1CDFCE-94F0-4E67-8FE6-8FA1009DC1F3}" destId="{D3EACC8C-D040-4EF1-8E8B-7B9F94CA8BAE}" srcOrd="0" destOrd="0" presId="urn:microsoft.com/office/officeart/2005/8/layout/orgChart1"/>
    <dgm:cxn modelId="{55B6F060-AFAB-4344-8B74-08A033577EF5}" type="presOf" srcId="{B9878C27-AEAB-4E7F-8AD0-DAFA3C527A08}" destId="{9DDE96C8-8397-4701-ADD2-FDBC028F5EDA}" srcOrd="0" destOrd="0" presId="urn:microsoft.com/office/officeart/2005/8/layout/orgChart1"/>
    <dgm:cxn modelId="{BE03D80F-127B-4C14-B821-5B2913F04C51}" type="presOf" srcId="{74C5C677-58FE-4EAD-B8E9-AD8D9B399EC6}" destId="{523B8893-C0F8-43EE-9B35-8D1EF0DAAA87}" srcOrd="0" destOrd="0" presId="urn:microsoft.com/office/officeart/2005/8/layout/orgChart1"/>
    <dgm:cxn modelId="{4EB34E65-CC9B-436D-B639-D0A7B0D60960}" type="presOf" srcId="{6EA5A428-CBF6-466B-AE6D-89C30D363C30}" destId="{8A8D7BC6-44FF-4E2A-A54B-D2E46CD16F51}" srcOrd="0" destOrd="0" presId="urn:microsoft.com/office/officeart/2005/8/layout/orgChart1"/>
    <dgm:cxn modelId="{145AC162-537F-4074-ABAF-515306FEB93D}" type="presOf" srcId="{5EBA4C3B-68BC-4A57-ABC5-D55155E9820E}" destId="{46EAE323-2CB5-4699-BDCC-02EB3779157B}" srcOrd="0" destOrd="0" presId="urn:microsoft.com/office/officeart/2005/8/layout/orgChart1"/>
    <dgm:cxn modelId="{FD006F71-D55C-4FD5-B0A7-701DF9FF728B}" type="presOf" srcId="{2B916A67-8DE7-49E1-9267-9C3D649AB0B4}" destId="{59895D73-A24B-4722-9772-137E6ACB67A8}" srcOrd="1" destOrd="0" presId="urn:microsoft.com/office/officeart/2005/8/layout/orgChart1"/>
    <dgm:cxn modelId="{7850E96A-CEA8-42A8-9380-9AD34E54382D}" type="presOf" srcId="{94667875-FA2C-41F6-8BF5-1388A570FCD9}" destId="{55131E9F-D5A4-4DE6-BAD6-BEB8B4DE564E}" srcOrd="0" destOrd="0" presId="urn:microsoft.com/office/officeart/2005/8/layout/orgChart1"/>
    <dgm:cxn modelId="{221249F6-5E42-4C53-BAC6-A5241A4E1263}" srcId="{0EDF893B-3A6A-4E83-BBE1-FDF20546B575}" destId="{C5668E90-CD32-4483-B0B8-A5B8CF5B04BF}" srcOrd="0" destOrd="0" parTransId="{B9878C27-AEAB-4E7F-8AD0-DAFA3C527A08}" sibTransId="{6BBD3B4F-C93C-4E1C-99A4-106D6DF936F6}"/>
    <dgm:cxn modelId="{BE852E61-1A84-4DB4-86C7-E849F5514DE5}" srcId="{0EDF893B-3A6A-4E83-BBE1-FDF20546B575}" destId="{5D84E8FB-602D-4190-B158-4F094780FAF3}" srcOrd="2" destOrd="0" parTransId="{74C5C677-58FE-4EAD-B8E9-AD8D9B399EC6}" sibTransId="{D1CB1532-97E4-4F44-B749-FD76CBDB5D49}"/>
    <dgm:cxn modelId="{6E5AC102-4357-4E64-8C9F-92CC9E372A62}" type="presOf" srcId="{5D84E8FB-602D-4190-B158-4F094780FAF3}" destId="{AA73809F-8F05-4573-8639-76B0F931196D}" srcOrd="1" destOrd="0" presId="urn:microsoft.com/office/officeart/2005/8/layout/orgChart1"/>
    <dgm:cxn modelId="{44332D26-8ED9-41CD-BFC0-DB0A9C686A3A}" type="presOf" srcId="{F4F37897-95B2-4664-BDAF-79FD72AD52EA}" destId="{4C5C4333-ECF2-4B9C-8CE9-4AF05E8C2E23}" srcOrd="0" destOrd="0" presId="urn:microsoft.com/office/officeart/2005/8/layout/orgChart1"/>
    <dgm:cxn modelId="{8F8EE6B7-2E7C-4A87-8FED-89EBD332F649}" type="presOf" srcId="{C5668E90-CD32-4483-B0B8-A5B8CF5B04BF}" destId="{9D784BB5-059D-4CD7-93B8-419BCB055374}" srcOrd="0" destOrd="0" presId="urn:microsoft.com/office/officeart/2005/8/layout/orgChart1"/>
    <dgm:cxn modelId="{B909FF88-A0C6-4300-82C8-621E21AA68BC}" type="presOf" srcId="{2B916A67-8DE7-49E1-9267-9C3D649AB0B4}" destId="{D1674B48-9BB6-47FD-A910-AF9EABF554EE}" srcOrd="0" destOrd="0" presId="urn:microsoft.com/office/officeart/2005/8/layout/orgChart1"/>
    <dgm:cxn modelId="{5A112E3E-5A62-4955-9E91-1D3679501F99}" type="presOf" srcId="{5D84E8FB-602D-4190-B158-4F094780FAF3}" destId="{4D6480AE-6BCE-4B04-8D9B-C16DC770EAB3}" srcOrd="0" destOrd="0" presId="urn:microsoft.com/office/officeart/2005/8/layout/orgChart1"/>
    <dgm:cxn modelId="{91ED3E65-74FB-4E09-84D6-7A2FD31EE560}" type="presParOf" srcId="{D3EACC8C-D040-4EF1-8E8B-7B9F94CA8BAE}" destId="{629190F6-12F1-4C97-8D5B-D70814CC1094}" srcOrd="0" destOrd="0" presId="urn:microsoft.com/office/officeart/2005/8/layout/orgChart1"/>
    <dgm:cxn modelId="{B1898395-EB9A-4F96-89C9-A5BFE73D8500}" type="presParOf" srcId="{629190F6-12F1-4C97-8D5B-D70814CC1094}" destId="{FFC9DFD5-DA41-4583-B917-091AA68D3DD4}" srcOrd="0" destOrd="0" presId="urn:microsoft.com/office/officeart/2005/8/layout/orgChart1"/>
    <dgm:cxn modelId="{464605FE-AC96-42E5-95EC-C164EEC7E856}" type="presParOf" srcId="{FFC9DFD5-DA41-4583-B917-091AA68D3DD4}" destId="{6F741661-BA08-4AB0-B26B-D5833076C9F8}" srcOrd="0" destOrd="0" presId="urn:microsoft.com/office/officeart/2005/8/layout/orgChart1"/>
    <dgm:cxn modelId="{D147D6A9-3BC8-43AD-B9FB-B04A68FFA2BF}" type="presParOf" srcId="{FFC9DFD5-DA41-4583-B917-091AA68D3DD4}" destId="{83197695-7797-4750-8A92-A9C38600F9A8}" srcOrd="1" destOrd="0" presId="urn:microsoft.com/office/officeart/2005/8/layout/orgChart1"/>
    <dgm:cxn modelId="{345D6A11-A176-4A4A-B038-8A04F9D0AA5D}" type="presParOf" srcId="{629190F6-12F1-4C97-8D5B-D70814CC1094}" destId="{5E4A654E-B700-4826-92D2-3FBEC26E6404}" srcOrd="1" destOrd="0" presId="urn:microsoft.com/office/officeart/2005/8/layout/orgChart1"/>
    <dgm:cxn modelId="{76096EC6-6EB4-4EFD-A4C5-BAD4C1F9073E}" type="presParOf" srcId="{5E4A654E-B700-4826-92D2-3FBEC26E6404}" destId="{523B8893-C0F8-43EE-9B35-8D1EF0DAAA87}" srcOrd="0" destOrd="0" presId="urn:microsoft.com/office/officeart/2005/8/layout/orgChart1"/>
    <dgm:cxn modelId="{128919A7-A2E5-43D2-925C-8258CAF164E9}" type="presParOf" srcId="{5E4A654E-B700-4826-92D2-3FBEC26E6404}" destId="{343C9E0D-9C0E-4A5D-A3C5-B9F8B657A406}" srcOrd="1" destOrd="0" presId="urn:microsoft.com/office/officeart/2005/8/layout/orgChart1"/>
    <dgm:cxn modelId="{B457DA69-7914-40B2-9B46-13800ED28441}" type="presParOf" srcId="{343C9E0D-9C0E-4A5D-A3C5-B9F8B657A406}" destId="{4BB741B2-1EC5-4940-B0A9-3353FD09AAE5}" srcOrd="0" destOrd="0" presId="urn:microsoft.com/office/officeart/2005/8/layout/orgChart1"/>
    <dgm:cxn modelId="{DEED5850-822E-4603-B48D-D160471FC6C0}" type="presParOf" srcId="{4BB741B2-1EC5-4940-B0A9-3353FD09AAE5}" destId="{4D6480AE-6BCE-4B04-8D9B-C16DC770EAB3}" srcOrd="0" destOrd="0" presId="urn:microsoft.com/office/officeart/2005/8/layout/orgChart1"/>
    <dgm:cxn modelId="{E3BAA89D-57EA-4363-9A4D-2BAA7CA8268A}" type="presParOf" srcId="{4BB741B2-1EC5-4940-B0A9-3353FD09AAE5}" destId="{AA73809F-8F05-4573-8639-76B0F931196D}" srcOrd="1" destOrd="0" presId="urn:microsoft.com/office/officeart/2005/8/layout/orgChart1"/>
    <dgm:cxn modelId="{D26617CF-80A4-436C-8436-2F7F953A24F7}" type="presParOf" srcId="{343C9E0D-9C0E-4A5D-A3C5-B9F8B657A406}" destId="{44D17B21-6079-4B4A-B46A-C648D8FCC8C9}" srcOrd="1" destOrd="0" presId="urn:microsoft.com/office/officeart/2005/8/layout/orgChart1"/>
    <dgm:cxn modelId="{45CEFA60-B88B-43F3-B8A5-84F2A9F4070E}" type="presParOf" srcId="{343C9E0D-9C0E-4A5D-A3C5-B9F8B657A406}" destId="{7493E3BE-8430-4DA3-A043-3B23812183CB}" srcOrd="2" destOrd="0" presId="urn:microsoft.com/office/officeart/2005/8/layout/orgChart1"/>
    <dgm:cxn modelId="{6E04DAD9-D42E-4727-97A1-9FABCA46C2A2}" type="presParOf" srcId="{5E4A654E-B700-4826-92D2-3FBEC26E6404}" destId="{4C5C4333-ECF2-4B9C-8CE9-4AF05E8C2E23}" srcOrd="2" destOrd="0" presId="urn:microsoft.com/office/officeart/2005/8/layout/orgChart1"/>
    <dgm:cxn modelId="{593A51F8-6831-4CDB-98FE-3A257D6CEE54}" type="presParOf" srcId="{5E4A654E-B700-4826-92D2-3FBEC26E6404}" destId="{FE46159D-2858-40BD-A717-E44BBADED089}" srcOrd="3" destOrd="0" presId="urn:microsoft.com/office/officeart/2005/8/layout/orgChart1"/>
    <dgm:cxn modelId="{CC4BA46D-1090-4BB1-B1EF-E2E38EB3142A}" type="presParOf" srcId="{FE46159D-2858-40BD-A717-E44BBADED089}" destId="{D5C938D2-0CC2-4ED4-977C-F767391346C2}" srcOrd="0" destOrd="0" presId="urn:microsoft.com/office/officeart/2005/8/layout/orgChart1"/>
    <dgm:cxn modelId="{F2C8AFB6-AB5C-4D6F-A5A4-88452B59B111}" type="presParOf" srcId="{D5C938D2-0CC2-4ED4-977C-F767391346C2}" destId="{0CCCAD12-9460-47A7-98E7-96795FF55B20}" srcOrd="0" destOrd="0" presId="urn:microsoft.com/office/officeart/2005/8/layout/orgChart1"/>
    <dgm:cxn modelId="{AFFB007B-7C53-4A77-8831-7FF8D2D21780}" type="presParOf" srcId="{D5C938D2-0CC2-4ED4-977C-F767391346C2}" destId="{902B238A-6C4D-43D0-BDF7-50477E09EE30}" srcOrd="1" destOrd="0" presId="urn:microsoft.com/office/officeart/2005/8/layout/orgChart1"/>
    <dgm:cxn modelId="{C244D5DC-B7EF-497A-A31B-1D2D45AE2FBE}" type="presParOf" srcId="{FE46159D-2858-40BD-A717-E44BBADED089}" destId="{36E8E36B-BF06-49B8-9334-ECD24CBEA441}" srcOrd="1" destOrd="0" presId="urn:microsoft.com/office/officeart/2005/8/layout/orgChart1"/>
    <dgm:cxn modelId="{FC1157F4-4EB6-4750-9968-B00403549BE3}" type="presParOf" srcId="{FE46159D-2858-40BD-A717-E44BBADED089}" destId="{75BF49B5-23DF-4305-9435-42703BAE2399}" srcOrd="2" destOrd="0" presId="urn:microsoft.com/office/officeart/2005/8/layout/orgChart1"/>
    <dgm:cxn modelId="{45ECF92D-6D42-422A-9108-CA22EC0188B5}" type="presParOf" srcId="{5E4A654E-B700-4826-92D2-3FBEC26E6404}" destId="{8A8D7BC6-44FF-4E2A-A54B-D2E46CD16F51}" srcOrd="4" destOrd="0" presId="urn:microsoft.com/office/officeart/2005/8/layout/orgChart1"/>
    <dgm:cxn modelId="{6147A0E9-D314-4416-84D2-8EEDAEAD8104}" type="presParOf" srcId="{5E4A654E-B700-4826-92D2-3FBEC26E6404}" destId="{3F61AAEE-0321-4F1A-9F52-E39AB5337040}" srcOrd="5" destOrd="0" presId="urn:microsoft.com/office/officeart/2005/8/layout/orgChart1"/>
    <dgm:cxn modelId="{89FC5091-CCAE-4CB4-AE2A-05028382E0FC}" type="presParOf" srcId="{3F61AAEE-0321-4F1A-9F52-E39AB5337040}" destId="{D777CA5F-0F59-4630-83BA-01FC83C271C9}" srcOrd="0" destOrd="0" presId="urn:microsoft.com/office/officeart/2005/8/layout/orgChart1"/>
    <dgm:cxn modelId="{643AFBF0-9541-4933-BA14-7662294A66D9}" type="presParOf" srcId="{D777CA5F-0F59-4630-83BA-01FC83C271C9}" destId="{D1674B48-9BB6-47FD-A910-AF9EABF554EE}" srcOrd="0" destOrd="0" presId="urn:microsoft.com/office/officeart/2005/8/layout/orgChart1"/>
    <dgm:cxn modelId="{A5D6422A-3565-458D-8816-C0B8F9B89A56}" type="presParOf" srcId="{D777CA5F-0F59-4630-83BA-01FC83C271C9}" destId="{59895D73-A24B-4722-9772-137E6ACB67A8}" srcOrd="1" destOrd="0" presId="urn:microsoft.com/office/officeart/2005/8/layout/orgChart1"/>
    <dgm:cxn modelId="{C0E4A683-F5DC-4292-BB4C-DED10CCC59F8}" type="presParOf" srcId="{3F61AAEE-0321-4F1A-9F52-E39AB5337040}" destId="{CE572DCA-4F34-4F63-9408-5F3C124F547D}" srcOrd="1" destOrd="0" presId="urn:microsoft.com/office/officeart/2005/8/layout/orgChart1"/>
    <dgm:cxn modelId="{577C00AD-2ABD-4554-B533-DA2D10615B58}" type="presParOf" srcId="{3F61AAEE-0321-4F1A-9F52-E39AB5337040}" destId="{FE876D1B-C6D4-4436-95EE-9C7E69ADAAC8}" srcOrd="2" destOrd="0" presId="urn:microsoft.com/office/officeart/2005/8/layout/orgChart1"/>
    <dgm:cxn modelId="{1D6F7FDC-A0A2-4C35-9026-61C7A7677E4A}" type="presParOf" srcId="{5E4A654E-B700-4826-92D2-3FBEC26E6404}" destId="{55131E9F-D5A4-4DE6-BAD6-BEB8B4DE564E}" srcOrd="6" destOrd="0" presId="urn:microsoft.com/office/officeart/2005/8/layout/orgChart1"/>
    <dgm:cxn modelId="{5DDB04B6-BC04-4501-9098-E9E37FFAB641}" type="presParOf" srcId="{5E4A654E-B700-4826-92D2-3FBEC26E6404}" destId="{B4CEA46D-E057-4610-9E99-481447CC0A4D}" srcOrd="7" destOrd="0" presId="urn:microsoft.com/office/officeart/2005/8/layout/orgChart1"/>
    <dgm:cxn modelId="{92A31233-DA64-415C-BEC7-CBAD23B15939}" type="presParOf" srcId="{B4CEA46D-E057-4610-9E99-481447CC0A4D}" destId="{31419601-66F8-439C-B4A4-7F04C9067C21}" srcOrd="0" destOrd="0" presId="urn:microsoft.com/office/officeart/2005/8/layout/orgChart1"/>
    <dgm:cxn modelId="{F656615E-AA02-47F0-9C0B-D12270F1DF82}" type="presParOf" srcId="{31419601-66F8-439C-B4A4-7F04C9067C21}" destId="{46EAE323-2CB5-4699-BDCC-02EB3779157B}" srcOrd="0" destOrd="0" presId="urn:microsoft.com/office/officeart/2005/8/layout/orgChart1"/>
    <dgm:cxn modelId="{91D86386-C716-430C-A14F-3F35AD6F7A07}" type="presParOf" srcId="{31419601-66F8-439C-B4A4-7F04C9067C21}" destId="{7AD2C3D6-1F92-472A-AD9D-A181911F4AA5}" srcOrd="1" destOrd="0" presId="urn:microsoft.com/office/officeart/2005/8/layout/orgChart1"/>
    <dgm:cxn modelId="{884FAEE4-CD4B-47FD-B91D-A4BE582FA846}" type="presParOf" srcId="{B4CEA46D-E057-4610-9E99-481447CC0A4D}" destId="{7F6C7239-6B8A-44D6-9D6B-35E14B628AE9}" srcOrd="1" destOrd="0" presId="urn:microsoft.com/office/officeart/2005/8/layout/orgChart1"/>
    <dgm:cxn modelId="{FA520D43-586F-4C92-99E3-13D6E13F8481}" type="presParOf" srcId="{B4CEA46D-E057-4610-9E99-481447CC0A4D}" destId="{78C69689-50E7-4D4F-8874-3760A980FB1B}" srcOrd="2" destOrd="0" presId="urn:microsoft.com/office/officeart/2005/8/layout/orgChart1"/>
    <dgm:cxn modelId="{68D8B701-1F23-4C05-B1EA-DE9C0AD45463}" type="presParOf" srcId="{629190F6-12F1-4C97-8D5B-D70814CC1094}" destId="{FBBAB11B-7193-432A-A293-D5644DFF5B3E}" srcOrd="2" destOrd="0" presId="urn:microsoft.com/office/officeart/2005/8/layout/orgChart1"/>
    <dgm:cxn modelId="{5504C46B-2775-48FA-A395-B862D03DEBBA}" type="presParOf" srcId="{FBBAB11B-7193-432A-A293-D5644DFF5B3E}" destId="{9DDE96C8-8397-4701-ADD2-FDBC028F5EDA}" srcOrd="0" destOrd="0" presId="urn:microsoft.com/office/officeart/2005/8/layout/orgChart1"/>
    <dgm:cxn modelId="{79F2947A-DE0F-408A-A522-E8483A155DE8}" type="presParOf" srcId="{FBBAB11B-7193-432A-A293-D5644DFF5B3E}" destId="{A0C89B33-B844-462A-8303-AB96852DE671}" srcOrd="1" destOrd="0" presId="urn:microsoft.com/office/officeart/2005/8/layout/orgChart1"/>
    <dgm:cxn modelId="{2EF620B5-A898-416B-86C3-15FE27226CA1}" type="presParOf" srcId="{A0C89B33-B844-462A-8303-AB96852DE671}" destId="{6E113D60-D404-4386-B13E-6C25DE55FDC6}" srcOrd="0" destOrd="0" presId="urn:microsoft.com/office/officeart/2005/8/layout/orgChart1"/>
    <dgm:cxn modelId="{42E1D1E7-BE54-41A5-96B0-7BCAF1A6D2B9}" type="presParOf" srcId="{6E113D60-D404-4386-B13E-6C25DE55FDC6}" destId="{9D784BB5-059D-4CD7-93B8-419BCB055374}" srcOrd="0" destOrd="0" presId="urn:microsoft.com/office/officeart/2005/8/layout/orgChart1"/>
    <dgm:cxn modelId="{9B6FAA03-6F19-4428-A267-29F4E06CEDA5}" type="presParOf" srcId="{6E113D60-D404-4386-B13E-6C25DE55FDC6}" destId="{FD19F909-7AE5-41A0-8B66-CB085C10EF6F}" srcOrd="1" destOrd="0" presId="urn:microsoft.com/office/officeart/2005/8/layout/orgChart1"/>
    <dgm:cxn modelId="{0ABFCB77-F059-46FB-9C59-CEAFB2790BAC}" type="presParOf" srcId="{A0C89B33-B844-462A-8303-AB96852DE671}" destId="{C198CE2B-5B97-49AB-8018-0278787E08C7}" srcOrd="1" destOrd="0" presId="urn:microsoft.com/office/officeart/2005/8/layout/orgChart1"/>
    <dgm:cxn modelId="{70B25522-0ACE-4B8C-ADF7-19CAE3C464C5}" type="presParOf" srcId="{A0C89B33-B844-462A-8303-AB96852DE671}" destId="{F55BDD2A-B17F-457E-8265-07030E463280}" srcOrd="2" destOrd="0" presId="urn:microsoft.com/office/officeart/2005/8/layout/orgChart1"/>
    <dgm:cxn modelId="{5C6100B1-1CC8-4F4F-8C89-BAA0E72EC332}" type="presParOf" srcId="{FBBAB11B-7193-432A-A293-D5644DFF5B3E}" destId="{F6C0FB05-0979-41CD-A2C8-16367A71781F}" srcOrd="2" destOrd="0" presId="urn:microsoft.com/office/officeart/2005/8/layout/orgChart1"/>
    <dgm:cxn modelId="{E1F5E913-14A6-4B6F-B2B7-F1A022301023}" type="presParOf" srcId="{FBBAB11B-7193-432A-A293-D5644DFF5B3E}" destId="{CEA4F134-8A36-486E-96B7-32997D0A341F}" srcOrd="3" destOrd="0" presId="urn:microsoft.com/office/officeart/2005/8/layout/orgChart1"/>
    <dgm:cxn modelId="{3A9A0570-4BAD-46A8-ADCD-F59D5DBFCD3E}" type="presParOf" srcId="{CEA4F134-8A36-486E-96B7-32997D0A341F}" destId="{8A734595-2AD3-43EC-91F9-D817EBC622DC}" srcOrd="0" destOrd="0" presId="urn:microsoft.com/office/officeart/2005/8/layout/orgChart1"/>
    <dgm:cxn modelId="{C62B33D4-B938-4C2E-B528-339195D1B636}" type="presParOf" srcId="{8A734595-2AD3-43EC-91F9-D817EBC622DC}" destId="{A82CF8EA-7F13-47D5-B04B-0FFF3B612EB0}" srcOrd="0" destOrd="0" presId="urn:microsoft.com/office/officeart/2005/8/layout/orgChart1"/>
    <dgm:cxn modelId="{344955E5-F0DE-4174-A058-7ACE7EB3B57C}" type="presParOf" srcId="{8A734595-2AD3-43EC-91F9-D817EBC622DC}" destId="{DECE06A4-4E95-4AA5-BDC5-F1898FDD9B56}" srcOrd="1" destOrd="0" presId="urn:microsoft.com/office/officeart/2005/8/layout/orgChart1"/>
    <dgm:cxn modelId="{2F972578-EC48-49D7-95C9-BAA2AD085A92}" type="presParOf" srcId="{CEA4F134-8A36-486E-96B7-32997D0A341F}" destId="{6AF992F5-2CEA-4D14-B5AA-E6D29B41EFB9}" srcOrd="1" destOrd="0" presId="urn:microsoft.com/office/officeart/2005/8/layout/orgChart1"/>
    <dgm:cxn modelId="{5EBCCE45-ECCA-489D-9BDB-1F39B05EF900}" type="presParOf" srcId="{CEA4F134-8A36-486E-96B7-32997D0A341F}" destId="{40704FBE-06E3-4780-ACAF-E70D7582AB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ea typeface="ＭＳ Ｐゴシック" pitchFamily="34" charset="-128"/>
              </a:defRPr>
            </a:lvl1pPr>
          </a:lstStyle>
          <a:p>
            <a:pPr>
              <a:defRPr/>
            </a:pPr>
            <a:endParaRPr lang="hr-HR"/>
          </a:p>
        </p:txBody>
      </p:sp>
      <p:sp>
        <p:nvSpPr>
          <p:cNvPr id="3" name="Rezervirano mjesto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ＭＳ Ｐゴシック" pitchFamily="34" charset="-128"/>
              </a:defRPr>
            </a:lvl1pPr>
          </a:lstStyle>
          <a:p>
            <a:pPr>
              <a:defRPr/>
            </a:pPr>
            <a:fld id="{78C909DC-8132-4C6A-8745-7FB68A94094D}" type="datetimeFigureOut">
              <a:rPr lang="hr-HR"/>
              <a:pPr>
                <a:defRPr/>
              </a:pPr>
              <a:t>13.6.2017.</a:t>
            </a:fld>
            <a:endParaRPr lang="hr-HR"/>
          </a:p>
        </p:txBody>
      </p:sp>
      <p:sp>
        <p:nvSpPr>
          <p:cNvPr id="4" name="Rezervirano mjesto podnožja 3"/>
          <p:cNvSpPr>
            <a:spLocks noGrp="1"/>
          </p:cNvSpPr>
          <p:nvPr>
            <p:ph type="ftr" sz="quarter" idx="2"/>
          </p:nvPr>
        </p:nvSpPr>
        <p:spPr>
          <a:xfrm>
            <a:off x="1" y="9429750"/>
            <a:ext cx="2946400" cy="496888"/>
          </a:xfrm>
          <a:prstGeom prst="rect">
            <a:avLst/>
          </a:prstGeom>
        </p:spPr>
        <p:txBody>
          <a:bodyPr vert="horz" lIns="91440" tIns="45720" rIns="91440" bIns="45720" rtlCol="0" anchor="b"/>
          <a:lstStyle>
            <a:lvl1pPr algn="l">
              <a:defRPr sz="1200">
                <a:ea typeface="ＭＳ Ｐゴシック" pitchFamily="34" charset="-128"/>
              </a:defRPr>
            </a:lvl1pPr>
          </a:lstStyle>
          <a:p>
            <a:pPr>
              <a:defRPr/>
            </a:pPr>
            <a:endParaRPr lang="hr-HR"/>
          </a:p>
        </p:txBody>
      </p:sp>
      <p:sp>
        <p:nvSpPr>
          <p:cNvPr id="5" name="Rezervirano mjesto broja slajd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ea typeface="ＭＳ Ｐゴシック" pitchFamily="34" charset="-128"/>
              </a:defRPr>
            </a:lvl1pPr>
          </a:lstStyle>
          <a:p>
            <a:pPr>
              <a:defRPr/>
            </a:pPr>
            <a:fld id="{E7011EB2-95E9-4369-805E-DAD677E100F1}" type="slidenum">
              <a:rPr lang="hr-HR"/>
              <a:pPr>
                <a:defRPr/>
              </a:pPr>
              <a:t>‹#›</a:t>
            </a:fld>
            <a:endParaRPr lang="hr-HR"/>
          </a:p>
        </p:txBody>
      </p:sp>
    </p:spTree>
    <p:extLst>
      <p:ext uri="{BB962C8B-B14F-4D97-AF65-F5344CB8AC3E}">
        <p14:creationId xmlns:p14="http://schemas.microsoft.com/office/powerpoint/2010/main" val="25942262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82506" units="1/cm"/>
          <inkml:channelProperty channel="Y" name="resolution" value="37.81512" units="1/cm"/>
          <inkml:channelProperty channel="T" name="resolution" value="1" units="1/dev"/>
        </inkml:channelProperties>
      </inkml:inkSource>
      <inkml:timestamp xml:id="ts0" timeString="2017-05-30T15:33:33.17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47BBD76-BCA5-4762-AB53-CA79816150BE}" emma:medium="tactile" emma:mode="ink">
          <msink:context xmlns:msink="http://schemas.microsoft.com/ink/2010/main" type="writingRegion" rotatedBoundingBox="13648,7772 14413,7772 14413,8415 13648,8415"/>
        </emma:interpretation>
      </emma:emma>
    </inkml:annotationXML>
    <inkml:traceGroup>
      <inkml:annotationXML>
        <emma:emma xmlns:emma="http://www.w3.org/2003/04/emma" version="1.0">
          <emma:interpretation id="{E0B146FA-4E0A-4E9F-928B-DBBF9B7157F5}" emma:medium="tactile" emma:mode="ink">
            <msink:context xmlns:msink="http://schemas.microsoft.com/ink/2010/main" type="paragraph" rotatedBoundingBox="13648,7772 14413,7772 14413,8415 13648,8415" alignmentLevel="1"/>
          </emma:interpretation>
        </emma:emma>
      </inkml:annotationXML>
      <inkml:traceGroup>
        <inkml:annotationXML>
          <emma:emma xmlns:emma="http://www.w3.org/2003/04/emma" version="1.0">
            <emma:interpretation id="{97B9B821-3BD8-48AD-BBDB-4B13B980B673}" emma:medium="tactile" emma:mode="ink">
              <msink:context xmlns:msink="http://schemas.microsoft.com/ink/2010/main" type="line" rotatedBoundingBox="13648,7772 14413,7772 14413,8415 13648,8415"/>
            </emma:interpretation>
          </emma:emma>
        </inkml:annotationXML>
        <inkml:traceGroup>
          <inkml:annotationXML>
            <emma:emma xmlns:emma="http://www.w3.org/2003/04/emma" version="1.0">
              <emma:interpretation id="{512A195E-74F3-4BD4-B713-F253916E81D5}" emma:medium="tactile" emma:mode="ink">
                <msink:context xmlns:msink="http://schemas.microsoft.com/ink/2010/main" type="inkWord" rotatedBoundingBox="13648,7772 14413,7772 14413,8415 13648,8415"/>
              </emma:interpretation>
            </emma:emma>
          </inkml:annotationXML>
          <inkml:trace contextRef="#ctx0" brushRef="#br0">643 39 0,'-31'0'16,"0"0"78,1 0-47,-1 0-16,0 0-16,1 0 17,-31 0-17,30 0 17,-30-31-1,30 31-31,1 0 15,-32 0 17,32 0-17,-1 0 79,-30 0-47,61 31-31,0-1-1,0 1 16,-31 30-15,31-30-16,-30 30 16,30-31-1,0 1 1,0 0 15,0-1 0,0 1-31,0-1 16,0 1 15,0 0 94,0-1-93,30 1 14,-30-1-14,31-30-32,0 0 31,-1 31-15,1-31-1,-1 0 1,1 0 31,0 31-47,-1-31 172,1 0-141,-1 0 16,1 0 0,0 0-16,-1 0 0,1 0-31,-1 0 47,1 0 15,0 0-30,-31-31-32,30 31 15,-30-31 1,31 1 15,0 30 0,-1-31-31,1 1 16,-1 30 203,-30-31-188,0 0-31,31 1 31,-31-1-15,0 1-16,0-1 31,0 0 266,0 1-266,0-1-15,0 1 31,0-1-16,0 0 16,0 1 781,-31 30-812,1-31-1,-31 31-15,30 0 16,-30-30 15,61-1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82506" units="1/cm"/>
          <inkml:channelProperty channel="Y" name="resolution" value="37.81512" units="1/cm"/>
          <inkml:channelProperty channel="T" name="resolution" value="1" units="1/dev"/>
        </inkml:channelProperties>
      </inkml:inkSource>
      <inkml:timestamp xml:id="ts0" timeString="2017-05-30T15:33:35.19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0C5DCC4-A054-40FE-9120-8BBB3FB7FE4A}" emma:medium="tactile" emma:mode="ink">
          <msink:context xmlns:msink="http://schemas.microsoft.com/ink/2010/main" type="writingRegion" rotatedBoundingBox="6303,5416 6318,5416 6318,5431 6303,5431"/>
        </emma:interpretation>
      </emma:emma>
    </inkml:annotationXML>
    <inkml:traceGroup>
      <inkml:annotationXML>
        <emma:emma xmlns:emma="http://www.w3.org/2003/04/emma" version="1.0">
          <emma:interpretation id="{705E79BA-B7D2-4AF9-B730-316F8CE10ABE}" emma:medium="tactile" emma:mode="ink">
            <msink:context xmlns:msink="http://schemas.microsoft.com/ink/2010/main" type="paragraph" rotatedBoundingBox="6303,5416 6318,5416 6318,5431 6303,5431" alignmentLevel="1"/>
          </emma:interpretation>
        </emma:emma>
      </inkml:annotationXML>
      <inkml:traceGroup>
        <inkml:annotationXML>
          <emma:emma xmlns:emma="http://www.w3.org/2003/04/emma" version="1.0">
            <emma:interpretation id="{1F64D338-D49B-4AC6-A64A-1086102059CB}" emma:medium="tactile" emma:mode="ink">
              <msink:context xmlns:msink="http://schemas.microsoft.com/ink/2010/main" type="line" rotatedBoundingBox="6303,5416 6318,5416 6318,5431 6303,5431"/>
            </emma:interpretation>
          </emma:emma>
        </inkml:annotationXML>
        <inkml:traceGroup>
          <inkml:annotationXML>
            <emma:emma xmlns:emma="http://www.w3.org/2003/04/emma" version="1.0">
              <emma:interpretation id="{1FA085F0-EE97-4C4A-A75E-5E679304DB7B}" emma:medium="tactile" emma:mode="ink">
                <msink:context xmlns:msink="http://schemas.microsoft.com/ink/2010/main" type="inkWord" rotatedBoundingBox="6303,5416 6318,5416 6318,5431 6303,5431"/>
              </emma:interpretation>
            </emma:emma>
          </inkml:annotationXML>
          <inkml:trace contextRef="#ctx0" brushRef="#br0">0 0 0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82506" units="1/cm"/>
          <inkml:channelProperty channel="Y" name="resolution" value="37.81512" units="1/cm"/>
          <inkml:channelProperty channel="T" name="resolution" value="1" units="1/dev"/>
        </inkml:channelProperties>
      </inkml:inkSource>
      <inkml:timestamp xml:id="ts0" timeString="2017-06-01T19:13:48.91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1F2B27C-B5A0-4079-B84C-F28AE01C2D5E}" emma:medium="tactile" emma:mode="ink">
          <msink:context xmlns:msink="http://schemas.microsoft.com/ink/2010/main" type="writingRegion" rotatedBoundingBox="12925,6203 14869,6255 14851,6922 12908,6870"/>
        </emma:interpretation>
      </emma:emma>
    </inkml:annotationXML>
    <inkml:traceGroup>
      <inkml:annotationXML>
        <emma:emma xmlns:emma="http://www.w3.org/2003/04/emma" version="1.0">
          <emma:interpretation id="{2C8B27D6-80FE-4437-A9F4-AA0416659369}" emma:medium="tactile" emma:mode="ink">
            <msink:context xmlns:msink="http://schemas.microsoft.com/ink/2010/main" type="paragraph" rotatedBoundingBox="12925,6203 14869,6255 14851,6922 12908,6870" alignmentLevel="1"/>
          </emma:interpretation>
        </emma:emma>
      </inkml:annotationXML>
      <inkml:traceGroup>
        <inkml:annotationXML>
          <emma:emma xmlns:emma="http://www.w3.org/2003/04/emma" version="1.0">
            <emma:interpretation id="{1162A57C-BC65-448B-ADED-80005AF16AD2}" emma:medium="tactile" emma:mode="ink">
              <msink:context xmlns:msink="http://schemas.microsoft.com/ink/2010/main" type="line" rotatedBoundingBox="12925,6203 14869,6255 14851,6922 12908,6870"/>
            </emma:interpretation>
          </emma:emma>
        </inkml:annotationXML>
        <inkml:traceGroup>
          <inkml:annotationXML>
            <emma:emma xmlns:emma="http://www.w3.org/2003/04/emma" version="1.0">
              <emma:interpretation id="{E3492865-74D7-4179-9F4F-4ED2810E7375}" emma:medium="tactile" emma:mode="ink">
                <msink:context xmlns:msink="http://schemas.microsoft.com/ink/2010/main" type="inkWord" rotatedBoundingBox="12925,6203 14869,6255 14851,6922 12908,6870"/>
              </emma:interpretation>
            </emma:emma>
          </inkml:annotationXML>
          <inkml:trace contextRef="#ctx0" brushRef="#br0">-418-2025 0,'32'0'16,"0"0"15,-32-32 16,65 96 171,-65-32-202,0 0 0,0 0 109,32-32-110,-32 33-15,0 31 32,0-32-32,0 0 46,0 0-30,-32 0 47,-1-32-63,33 33 0,-64-1 15,32-32 32</inkml:trace>
          <inkml:trace contextRef="#ctx0" brushRef="#br0" timeOffset="-1640.6405">-418-1993 0,'0'32'141,"0"65"-126,0-33 1,32 0-1,-32 0 17,32-31-32,-32-1 15,0 0 1,0 32 0,0-32 15,0 0-16,0 1-15,32-33 250</inkml:trace>
          <inkml:trace contextRef="#ctx0" brushRef="#br0" timeOffset="1437.5757">-97-1382 0,'0'-32'141,"0"-1"-125,0-127-1,0 31 1,0 1-1,0 31 17,0 65-17,0 0 17,33 32 233,224 386-202,-225-354-48,-32 0 48,0 0-63,32-32 15</inkml:trace>
          <inkml:trace contextRef="#ctx0" brushRef="#br0" timeOffset="2484.4621">-225-1672 0,'64'-32'141,"-32"32"-141,97-32 16,-65 0-1,65 0 1</inkml:trace>
          <inkml:trace contextRef="#ctx0" brushRef="#br0" timeOffset="4390.7294">354-1961 0,'32'0'188,"32"0"-157,32 0-31,-31 0 31,31 0-31,-64 0 79,-32 32-48,0 65-31,-32-65 47,0-32-16,0 64-31,0-32 16,-33 0-1,33 33 16,-32-1-15,96-64 312,65 0-328,-1 0 0,-64 0 16,0 0 15</inkml:trace>
          <inkml:trace contextRef="#ctx0" brushRef="#br0" timeOffset="5640.7392">1061-1993 0,'0'64'156,"0"65"-140,0-65 0,0 0 15,0 1-31,0-33 15,0 0 1</inkml:trace>
          <inkml:trace contextRef="#ctx0" brushRef="#br0" timeOffset="9125.1465">1222-1897 0,'32'33'218,"0"31"-218,32 0 16,-32 0 0,1-64-1,-33 33 63,0-1 47,0 0-109,32-32 15,-32 96-31,32-31 16,0-65 0,-32-65 249,0 1-249,0-97-1,0 65 1,0 32 15,0 31 376,0 1-392,0 0 16</inkml:trace>
          <inkml:trace contextRef="#ctx0" brushRef="#br0" timeOffset="6765.7465">1254-1961 0,'0'32'141,"0"97"-126,0 32 1,0-97 15,0 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7.82506" units="1/cm"/>
          <inkml:channelProperty channel="Y" name="resolution" value="37.81512" units="1/cm"/>
          <inkml:channelProperty channel="T" name="resolution" value="1" units="1/dev"/>
        </inkml:channelProperties>
      </inkml:inkSource>
      <inkml:timestamp xml:id="ts0" timeString="2017-06-01T19:13:36.2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CC00935-2887-448C-A7F0-F132BA04FE04}" emma:medium="tactile" emma:mode="ink">
          <msink:context xmlns:msink="http://schemas.microsoft.com/ink/2010/main" type="writingRegion" rotatedBoundingBox="13230,8763 13697,6944 14147,7059 13681,8879"/>
        </emma:interpretation>
      </emma:emma>
    </inkml:annotationXML>
    <inkml:traceGroup>
      <inkml:annotationXML>
        <emma:emma xmlns:emma="http://www.w3.org/2003/04/emma" version="1.0">
          <emma:interpretation id="{3A550ED7-20A9-425B-8FE3-AD11F6B78F57}" emma:medium="tactile" emma:mode="ink">
            <msink:context xmlns:msink="http://schemas.microsoft.com/ink/2010/main" type="paragraph" rotatedBoundingBox="13230,8763 13697,6944 14147,7059 13681,8879" alignmentLevel="1"/>
          </emma:interpretation>
        </emma:emma>
      </inkml:annotationXML>
      <inkml:traceGroup>
        <inkml:annotationXML>
          <emma:emma xmlns:emma="http://www.w3.org/2003/04/emma" version="1.0">
            <emma:interpretation id="{F8389B98-A71D-404F-8D6F-13A2D78B96CB}" emma:medium="tactile" emma:mode="ink">
              <msink:context xmlns:msink="http://schemas.microsoft.com/ink/2010/main" type="line" rotatedBoundingBox="13230,8763 13697,6943 14147,7059 13681,8879"/>
            </emma:interpretation>
          </emma:emma>
        </inkml:annotationXML>
        <inkml:traceGroup>
          <inkml:annotationXML>
            <emma:emma xmlns:emma="http://www.w3.org/2003/04/emma" version="1.0">
              <emma:interpretation id="{76162DCD-FF80-4BED-BE03-3F7621E36C20}" emma:medium="tactile" emma:mode="ink">
                <msink:context xmlns:msink="http://schemas.microsoft.com/ink/2010/main" type="inkWord" rotatedBoundingBox="13277,8775 13418,8223 13803,8322 13661,8874"/>
              </emma:interpretation>
            </emma:emma>
          </inkml:annotationXML>
          <inkml:trace contextRef="#ctx0" brushRef="#br0">161 97 0,'-32'0'453,"-1"0"-421,1 0 30,32 32 157,0 64-188,0-31-31,0-1 16,0 0-1,0-32 1,0 65 15,32-97 141,33-32-156,-1-33-1,0 1 1,-32 32 0,-32-32-1,33 32 1,-1-33-1,-32 33 64,0 0 108,-65 32-156,1-32 1,32 32-1,0 0-16,0 0 1,0 0-16,-1 0 31,1 0 126,32 32-126,0 0-31,0 32 31,0-31 32,0 31-63,0-32 0,32 0 31,-32 0 0,65-32 0,-33 0-15,0 0 0,0-32-1,32-32 1,1 0 15,-33 31-31,-32-31 94,-32 64-47,-33 0-16,33 32-31,0-32 31,32 32-31,-32-32 313,32 33-298,-32-33 17,32 32 218,-32 32-235,32-32 16,0 0-15,0 0 0,0-64 93,0 0-78,0-32-15,0 32 0,0 0 46,0 96 63,0-96-16,0 0-77,-32 32 30,-1 0-31,1 0-31,32 64 16,-32 64 0,32-95-1,0-66 79,64 1-78,-64-32-1,0 32 1,0 0-16,33 32 250,-33-32-250,32-1 31,-32 1 0,32 32 204,-32-64-220,32 0 1,-32-1 0,0 97 77,0 1-77,32 31 0,0-32-16,-32 0 15,32 33 142,-64-65 14,0 0-155,32 32 0,-64 0 15,32 0 78,0-64-93,-1 32 0,33-32-1,0 0 266,33 32-265,31 0 15,-64-33-31,0 1 0,32 32 16,-64 0 125,0 32-110,0-32-31,-1 0 109,1 0-93,-32 33 15</inkml:trace>
        </inkml:traceGroup>
        <inkml:traceGroup>
          <inkml:annotationXML>
            <emma:emma xmlns:emma="http://www.w3.org/2003/04/emma" version="1.0">
              <emma:interpretation id="{162D8491-B204-4CC1-9EE5-FE76EC7322AF}" emma:medium="tactile" emma:mode="ink">
                <msink:context xmlns:msink="http://schemas.microsoft.com/ink/2010/main" type="inkWord" rotatedBoundingBox="13535,8196 13587,7991 13889,8069 13836,8274"/>
              </emma:interpretation>
            </emma:emma>
          </inkml:annotationXML>
          <inkml:trace contextRef="#ctx0" brushRef="#br0" timeOffset="27687.7648">225-193 0,'32'0'219,"-32"33"-204,32-1 17,-32 0-32,0 0 15,32 0 282,1-32-78,-1 0-204,0 0 17,0-32 343,-32 0-375,32 32 15,0-64 17,0 31-32</inkml:trace>
        </inkml:traceGroup>
        <inkml:traceGroup>
          <inkml:annotationXML>
            <emma:emma xmlns:emma="http://www.w3.org/2003/04/emma" version="1.0">
              <emma:interpretation id="{B95B2E2B-9A8C-4697-82C6-3E8D75F238FC}" emma:medium="tactile" emma:mode="ink">
                <msink:context xmlns:msink="http://schemas.microsoft.com/ink/2010/main" type="inkWord" rotatedBoundingBox="13395,8120 13697,6943 14012,7024 13710,8201"/>
              </emma:interpretation>
            </emma:emma>
          </inkml:annotationXML>
          <inkml:trace contextRef="#ctx0" brushRef="#br0" timeOffset="23765.8546">354-1318 0,'0'32'125,"32"65"-78,0 31-47,-32 1 0,0 0 16,0-33 15,0 0-15,0 65 46,0-97-46,0-31-16,0-1 16,0 0-1,0 0 1,-32-32 31,32 32-47,0 0 62,0 1-46,-32-33 46,32 32 251,0 0-282,0 0-15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ea typeface="ＭＳ Ｐゴシック" pitchFamily="34" charset="-128"/>
              </a:defRPr>
            </a:lvl1pPr>
          </a:lstStyle>
          <a:p>
            <a:pPr>
              <a:defRPr/>
            </a:pPr>
            <a:endParaRPr lang="hr-HR"/>
          </a:p>
        </p:txBody>
      </p:sp>
      <p:sp>
        <p:nvSpPr>
          <p:cNvPr id="3" name="Rezervirano mjesto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ＭＳ Ｐゴシック" pitchFamily="34" charset="-128"/>
              </a:defRPr>
            </a:lvl1pPr>
          </a:lstStyle>
          <a:p>
            <a:pPr>
              <a:defRPr/>
            </a:pPr>
            <a:fld id="{C11052CC-9856-4E40-BADC-AEBF4EB34A64}" type="datetimeFigureOut">
              <a:rPr lang="hr-HR"/>
              <a:pPr>
                <a:defRPr/>
              </a:pPr>
              <a:t>13.6.2017.</a:t>
            </a:fld>
            <a:endParaRPr lang="hr-HR"/>
          </a:p>
        </p:txBody>
      </p:sp>
      <p:sp>
        <p:nvSpPr>
          <p:cNvPr id="4" name="Rezervirano mjesto slike slajd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Rezervirano mjesto bilježaka 4"/>
          <p:cNvSpPr>
            <a:spLocks noGrp="1"/>
          </p:cNvSpPr>
          <p:nvPr>
            <p:ph type="body" sz="quarter" idx="3"/>
          </p:nvPr>
        </p:nvSpPr>
        <p:spPr>
          <a:xfrm>
            <a:off x="679451" y="4716465"/>
            <a:ext cx="5438775" cy="4467225"/>
          </a:xfrm>
          <a:prstGeom prst="rect">
            <a:avLst/>
          </a:prstGeom>
        </p:spPr>
        <p:txBody>
          <a:bodyPr vert="horz" lIns="91440" tIns="45720" rIns="91440" bIns="45720" rtlCol="0"/>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p>
        </p:txBody>
      </p:sp>
      <p:sp>
        <p:nvSpPr>
          <p:cNvPr id="6" name="Rezervirano mjesto podnožja 5"/>
          <p:cNvSpPr>
            <a:spLocks noGrp="1"/>
          </p:cNvSpPr>
          <p:nvPr>
            <p:ph type="ftr" sz="quarter" idx="4"/>
          </p:nvPr>
        </p:nvSpPr>
        <p:spPr>
          <a:xfrm>
            <a:off x="1" y="9429750"/>
            <a:ext cx="2946400" cy="496888"/>
          </a:xfrm>
          <a:prstGeom prst="rect">
            <a:avLst/>
          </a:prstGeom>
        </p:spPr>
        <p:txBody>
          <a:bodyPr vert="horz" lIns="91440" tIns="45720" rIns="91440" bIns="45720" rtlCol="0" anchor="b"/>
          <a:lstStyle>
            <a:lvl1pPr algn="l">
              <a:defRPr sz="1200">
                <a:ea typeface="ＭＳ Ｐゴシック" pitchFamily="34" charset="-128"/>
              </a:defRPr>
            </a:lvl1pPr>
          </a:lstStyle>
          <a:p>
            <a:pPr>
              <a:defRPr/>
            </a:pPr>
            <a:endParaRPr lang="hr-HR"/>
          </a:p>
        </p:txBody>
      </p:sp>
      <p:sp>
        <p:nvSpPr>
          <p:cNvPr id="7" name="Rezervirano mjesto broja slajd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ea typeface="ＭＳ Ｐゴシック" pitchFamily="34" charset="-128"/>
              </a:defRPr>
            </a:lvl1pPr>
          </a:lstStyle>
          <a:p>
            <a:pPr>
              <a:defRPr/>
            </a:pPr>
            <a:fld id="{21269BAA-D163-432F-91A2-A7E564216E03}" type="slidenum">
              <a:rPr lang="hr-HR"/>
              <a:pPr>
                <a:defRPr/>
              </a:pPr>
              <a:t>‹#›</a:t>
            </a:fld>
            <a:endParaRPr lang="hr-HR"/>
          </a:p>
        </p:txBody>
      </p:sp>
    </p:spTree>
    <p:extLst>
      <p:ext uri="{BB962C8B-B14F-4D97-AF65-F5344CB8AC3E}">
        <p14:creationId xmlns:p14="http://schemas.microsoft.com/office/powerpoint/2010/main" val="2398813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70 percent </a:t>
            </a:r>
            <a:r>
              <a:rPr lang="hr-HR" dirty="0" smtClean="0"/>
              <a:t> of </a:t>
            </a:r>
            <a:r>
              <a:rPr lang="hr-HR" dirty="0" err="1" smtClean="0"/>
              <a:t>regional</a:t>
            </a:r>
            <a:r>
              <a:rPr lang="hr-HR" dirty="0" smtClean="0"/>
              <a:t> </a:t>
            </a:r>
            <a:r>
              <a:rPr lang="hr-HR" dirty="0" err="1" smtClean="0"/>
              <a:t>and</a:t>
            </a:r>
            <a:r>
              <a:rPr lang="hr-HR" dirty="0" smtClean="0"/>
              <a:t> </a:t>
            </a:r>
            <a:r>
              <a:rPr lang="hr-HR" dirty="0" err="1" smtClean="0"/>
              <a:t>local</a:t>
            </a:r>
            <a:r>
              <a:rPr lang="hr-HR" baseline="0" dirty="0" smtClean="0"/>
              <a:t> </a:t>
            </a:r>
            <a:r>
              <a:rPr lang="hr-HR" baseline="0" dirty="0" err="1" smtClean="0"/>
              <a:t>units</a:t>
            </a:r>
            <a:r>
              <a:rPr lang="hr-HR" baseline="0" dirty="0" smtClean="0"/>
              <a:t> </a:t>
            </a:r>
            <a:r>
              <a:rPr lang="hr-HR" dirty="0" err="1" smtClean="0"/>
              <a:t>have</a:t>
            </a:r>
            <a:r>
              <a:rPr lang="en-GB" dirty="0" smtClean="0"/>
              <a:t> fewer than 5,000 inhabitants</a:t>
            </a:r>
            <a:endParaRPr lang="en-GB" dirty="0"/>
          </a:p>
        </p:txBody>
      </p:sp>
      <p:sp>
        <p:nvSpPr>
          <p:cNvPr id="4" name="Slide Number Placeholder 3"/>
          <p:cNvSpPr>
            <a:spLocks noGrp="1"/>
          </p:cNvSpPr>
          <p:nvPr>
            <p:ph type="sldNum" sz="quarter" idx="10"/>
          </p:nvPr>
        </p:nvSpPr>
        <p:spPr/>
        <p:txBody>
          <a:bodyPr/>
          <a:lstStyle/>
          <a:p>
            <a:pPr>
              <a:defRPr/>
            </a:pPr>
            <a:fld id="{21269BAA-D163-432F-91A2-A7E564216E03}" type="slidenum">
              <a:rPr lang="hr-HR" smtClean="0"/>
              <a:pPr>
                <a:defRPr/>
              </a:pPr>
              <a:t>5</a:t>
            </a:fld>
            <a:endParaRPr lang="hr-HR"/>
          </a:p>
        </p:txBody>
      </p:sp>
    </p:spTree>
    <p:extLst>
      <p:ext uri="{BB962C8B-B14F-4D97-AF65-F5344CB8AC3E}">
        <p14:creationId xmlns:p14="http://schemas.microsoft.com/office/powerpoint/2010/main" val="157280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Such opportunities should be provided throughout the budget cycle by the executive, the legislature, and the supreme audit institution. </a:t>
            </a:r>
            <a:endParaRPr lang="hr-HR" dirty="0" smtClean="0"/>
          </a:p>
          <a:p>
            <a:endParaRPr lang="en-GB" dirty="0"/>
          </a:p>
        </p:txBody>
      </p:sp>
      <p:sp>
        <p:nvSpPr>
          <p:cNvPr id="4" name="Slide Number Placeholder 3"/>
          <p:cNvSpPr>
            <a:spLocks noGrp="1"/>
          </p:cNvSpPr>
          <p:nvPr>
            <p:ph type="sldNum" sz="quarter" idx="10"/>
          </p:nvPr>
        </p:nvSpPr>
        <p:spPr/>
        <p:txBody>
          <a:bodyPr/>
          <a:lstStyle/>
          <a:p>
            <a:pPr>
              <a:defRPr/>
            </a:pPr>
            <a:fld id="{21269BAA-D163-432F-91A2-A7E564216E03}" type="slidenum">
              <a:rPr lang="hr-HR" smtClean="0"/>
              <a:pPr>
                <a:defRPr/>
              </a:pPr>
              <a:t>7</a:t>
            </a:fld>
            <a:endParaRPr lang="hr-HR"/>
          </a:p>
        </p:txBody>
      </p:sp>
    </p:spTree>
    <p:extLst>
      <p:ext uri="{BB962C8B-B14F-4D97-AF65-F5344CB8AC3E}">
        <p14:creationId xmlns:p14="http://schemas.microsoft.com/office/powerpoint/2010/main" val="89898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When broken down to branches, only the legislature was providing adequate opportunities, while executive and SAI were providing only weak opportunities for public participation in budget processes. </a:t>
            </a:r>
            <a:endParaRPr lang="hr-H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hr-H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119.</a:t>
            </a:r>
            <a:r>
              <a:rPr lang="en-US" sz="1200" kern="1200" dirty="0" smtClean="0">
                <a:solidFill>
                  <a:schemeClr val="tx1"/>
                </a:solidFill>
                <a:effectLst/>
                <a:latin typeface="+mn-lt"/>
                <a:ea typeface="+mn-ea"/>
                <a:cs typeface="+mn-cs"/>
              </a:rPr>
              <a:t> Does the executive make available to the public clear (accessible, nontechnical) definitions of terms used in the budget and other budget-related documents (for instance, in a glossary)? </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120. </a:t>
            </a:r>
            <a:r>
              <a:rPr lang="en-US" sz="1200" kern="1200" dirty="0" smtClean="0">
                <a:solidFill>
                  <a:schemeClr val="tx1"/>
                </a:solidFill>
                <a:effectLst/>
                <a:latin typeface="+mn-lt"/>
                <a:ea typeface="+mn-ea"/>
                <a:cs typeface="+mn-cs"/>
              </a:rPr>
              <a:t>Is the executive formally required to engage with the public during the formulation and execution phases of the budget process? </a:t>
            </a:r>
            <a:endParaRPr lang="hr-H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121. </a:t>
            </a:r>
            <a:r>
              <a:rPr lang="en-US" sz="1200" kern="1200" dirty="0" smtClean="0">
                <a:solidFill>
                  <a:schemeClr val="tx1"/>
                </a:solidFill>
                <a:effectLst/>
                <a:latin typeface="+mn-lt"/>
                <a:ea typeface="+mn-ea"/>
                <a:cs typeface="+mn-cs"/>
              </a:rPr>
              <a:t>When the executive engages with the public during the budget formulation process, does it articulate what it hopes to achieve from the engagement and provide other information far enough in advance so that the public can participate in an informed manner?  </a:t>
            </a:r>
            <a:endParaRPr lang="hr-H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122. </a:t>
            </a:r>
            <a:r>
              <a:rPr lang="en-US" sz="1200" kern="1200" dirty="0" smtClean="0">
                <a:solidFill>
                  <a:schemeClr val="tx1"/>
                </a:solidFill>
                <a:effectLst/>
                <a:latin typeface="+mn-lt"/>
                <a:ea typeface="+mn-ea"/>
                <a:cs typeface="+mn-cs"/>
              </a:rPr>
              <a:t>When the executive engages with the public during the budget execution process, does it articulate what it hopes to achieve from the engagement and provide other information far enough in advance so that the public can participate in an informed manner?  </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123. </a:t>
            </a:r>
            <a:r>
              <a:rPr lang="en-US" sz="1200" kern="1200" dirty="0" smtClean="0">
                <a:solidFill>
                  <a:schemeClr val="tx1"/>
                </a:solidFill>
                <a:effectLst/>
                <a:latin typeface="+mn-lt"/>
                <a:ea typeface="+mn-ea"/>
                <a:cs typeface="+mn-cs"/>
              </a:rPr>
              <a:t>Has the executive established mechanisms to identify the public’s perspective on budget priorities?</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124. </a:t>
            </a:r>
            <a:r>
              <a:rPr lang="en-US" sz="1200" kern="1200" dirty="0" smtClean="0">
                <a:solidFill>
                  <a:schemeClr val="tx1"/>
                </a:solidFill>
                <a:effectLst/>
                <a:latin typeface="+mn-lt"/>
                <a:ea typeface="+mn-ea"/>
                <a:cs typeface="+mn-cs"/>
              </a:rPr>
              <a:t>Has the executive established mechanisms to identify the public’s perspective on budget execution?</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125. </a:t>
            </a:r>
            <a:r>
              <a:rPr lang="en-US" sz="1200" kern="1200" dirty="0" smtClean="0">
                <a:solidFill>
                  <a:schemeClr val="tx1"/>
                </a:solidFill>
                <a:effectLst/>
                <a:latin typeface="+mn-lt"/>
                <a:ea typeface="+mn-ea"/>
                <a:cs typeface="+mn-cs"/>
              </a:rPr>
              <a:t>Does the executive provide formal, detailed feedback to the public on how its inputs have been used to develop budget plans and improve budget execution?</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126.</a:t>
            </a:r>
            <a:r>
              <a:rPr lang="en-US" sz="1200" kern="1200" dirty="0" smtClean="0">
                <a:solidFill>
                  <a:schemeClr val="tx1"/>
                </a:solidFill>
                <a:effectLst/>
                <a:latin typeface="+mn-lt"/>
                <a:ea typeface="+mn-ea"/>
                <a:cs typeface="+mn-cs"/>
              </a:rPr>
              <a:t> Does a legislative committee (or committees) hold public hearings on the macroeconomic and fiscal framework presented in the budget in which testimony from the executive branch and the public is heard?</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127.</a:t>
            </a:r>
            <a:r>
              <a:rPr lang="en-US" sz="1200" kern="1200" dirty="0" smtClean="0">
                <a:solidFill>
                  <a:schemeClr val="tx1"/>
                </a:solidFill>
                <a:effectLst/>
                <a:latin typeface="+mn-lt"/>
                <a:ea typeface="+mn-ea"/>
                <a:cs typeface="+mn-cs"/>
              </a:rPr>
              <a:t> Do legislative committees hold public hearings on the individual budgets of central government administrative units (i.e., ministries, departments, and agencies) in which testimony from the executive branch is heard?</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128.</a:t>
            </a:r>
            <a:r>
              <a:rPr lang="en-US" sz="1200" kern="1200" dirty="0" smtClean="0">
                <a:solidFill>
                  <a:schemeClr val="tx1"/>
                </a:solidFill>
                <a:effectLst/>
                <a:latin typeface="+mn-lt"/>
                <a:ea typeface="+mn-ea"/>
                <a:cs typeface="+mn-cs"/>
              </a:rPr>
              <a:t> Do legislative committees hold public hearings on the individual budgets of central government administrative units (i.e., ministries, departments, and agencies) in which testimony from the public is heard?</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129.</a:t>
            </a:r>
            <a:r>
              <a:rPr lang="en-US" sz="1200" kern="1200" dirty="0" smtClean="0">
                <a:solidFill>
                  <a:schemeClr val="tx1"/>
                </a:solidFill>
                <a:effectLst/>
                <a:latin typeface="+mn-lt"/>
                <a:ea typeface="+mn-ea"/>
                <a:cs typeface="+mn-cs"/>
              </a:rPr>
              <a:t> Do the legislative committees that hold public hearings on the budget release reports to the public on these hearings?</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130. </a:t>
            </a:r>
            <a:r>
              <a:rPr lang="en-US" sz="1200" kern="1200" dirty="0" smtClean="0">
                <a:solidFill>
                  <a:schemeClr val="tx1"/>
                </a:solidFill>
                <a:effectLst/>
                <a:latin typeface="+mn-lt"/>
                <a:ea typeface="+mn-ea"/>
                <a:cs typeface="+mn-cs"/>
              </a:rPr>
              <a:t>Does the Supreme Audit Institution (SAI) maintain formal mechanisms through which the public can assist in formulating its audit program (by identifying the agencies, programs, or projects that should be audited)?</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131. </a:t>
            </a:r>
            <a:r>
              <a:rPr lang="en-US" sz="1200" kern="1200" dirty="0" smtClean="0">
                <a:solidFill>
                  <a:schemeClr val="tx1"/>
                </a:solidFill>
                <a:effectLst/>
                <a:latin typeface="+mn-lt"/>
                <a:ea typeface="+mn-ea"/>
                <a:cs typeface="+mn-cs"/>
              </a:rPr>
              <a:t>Does the Supreme Audit Institution (SAI) maintain formal mechanisms through which the public can participate in audit investigations (as respondents, witnesses, etc.)?</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132. </a:t>
            </a:r>
            <a:r>
              <a:rPr lang="en-US" sz="1200" kern="1200" dirty="0" smtClean="0">
                <a:solidFill>
                  <a:schemeClr val="tx1"/>
                </a:solidFill>
                <a:effectLst/>
                <a:latin typeface="+mn-lt"/>
                <a:ea typeface="+mn-ea"/>
                <a:cs typeface="+mn-cs"/>
              </a:rPr>
              <a:t>Does the Supreme Audit Institution (SAI) maintain any communication with the public regarding its Audit Reports beyond simply making these reports publicly available? </a:t>
            </a: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133.</a:t>
            </a:r>
            <a:r>
              <a:rPr lang="en-US" sz="1200" kern="1200" dirty="0" smtClean="0">
                <a:solidFill>
                  <a:schemeClr val="tx1"/>
                </a:solidFill>
                <a:effectLst/>
                <a:latin typeface="+mn-lt"/>
                <a:ea typeface="+mn-ea"/>
                <a:cs typeface="+mn-cs"/>
              </a:rPr>
              <a:t> Does the Supreme Audit Institution (SAI) provide formal, detailed feedback to the public on how their inputs have been used to determine its audit program or in Audit Reports?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1269BAA-D163-432F-91A2-A7E564216E03}" type="slidenum">
              <a:rPr lang="hr-HR" smtClean="0"/>
              <a:pPr>
                <a:defRPr/>
              </a:pPr>
              <a:t>9</a:t>
            </a:fld>
            <a:endParaRPr lang="hr-HR"/>
          </a:p>
        </p:txBody>
      </p:sp>
    </p:spTree>
    <p:extLst>
      <p:ext uri="{BB962C8B-B14F-4D97-AF65-F5344CB8AC3E}">
        <p14:creationId xmlns:p14="http://schemas.microsoft.com/office/powerpoint/2010/main" val="163998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Small municipal interventions or municipal priorities include smaller municipal works in the areas of local boards that are carried out in accordance with citizens’ proposals, with the aim of raising the quality of their life.</a:t>
            </a:r>
            <a:endParaRPr lang="hr-HR" dirty="0" smtClean="0"/>
          </a:p>
          <a:p>
            <a:r>
              <a:rPr lang="en-GB" dirty="0" smtClean="0"/>
              <a:t>Through direct participation of citizens, associations and local boards, in cooperation with the City of Rijeka, this programme enables citizens to resolve part of their needs faster and more cost effectively, by putting in order smaller public spaces (children’s playgrounds, tree-lined avenues, flowerbeds, not cultivated green areas, smaller-sized illegal landfills.</a:t>
            </a:r>
            <a:r>
              <a:rPr lang="hr-HR" dirty="0" smtClean="0"/>
              <a:t> </a:t>
            </a:r>
            <a:r>
              <a:rPr lang="en-GB" dirty="0" smtClean="0"/>
              <a:t>The competition in respect of which proposals are submitted to the Local partnership programme of Rijeka is published every year in October for projects that will be realised next year, in accordance with planned programmes and financial resources available in the budget. The competition is published in the daily newspaper Novi list, and on the web site of the City of Rijeka. The forms that need to be filled out in order register a project proposal as well as the report on realised projects are available in Word and they should be submitted to the Directorate of local self-government.</a:t>
            </a:r>
            <a:endParaRPr lang="en-US" dirty="0"/>
          </a:p>
          <a:p>
            <a:endParaRPr lang="en-US" dirty="0"/>
          </a:p>
        </p:txBody>
      </p:sp>
      <p:sp>
        <p:nvSpPr>
          <p:cNvPr id="4" name="Marcador de Posição do Número do Diapositivo 3"/>
          <p:cNvSpPr>
            <a:spLocks noGrp="1"/>
          </p:cNvSpPr>
          <p:nvPr>
            <p:ph type="sldNum" sz="quarter" idx="10"/>
          </p:nvPr>
        </p:nvSpPr>
        <p:spPr/>
        <p:txBody>
          <a:bodyPr/>
          <a:lstStyle/>
          <a:p>
            <a:fld id="{CDD3ED62-6B68-4710-9BA0-35AB5CC3B232}" type="slidenum">
              <a:rPr lang="pt-PT" smtClean="0"/>
              <a:t>12</a:t>
            </a:fld>
            <a:endParaRPr lang="pt-PT"/>
          </a:p>
        </p:txBody>
      </p:sp>
    </p:spTree>
    <p:extLst>
      <p:ext uri="{BB962C8B-B14F-4D97-AF65-F5344CB8AC3E}">
        <p14:creationId xmlns:p14="http://schemas.microsoft.com/office/powerpoint/2010/main" val="348649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Početna </a:t>
            </a:r>
            <a:r>
              <a:rPr lang="en-GB" b="1" dirty="0" err="1" smtClean="0"/>
              <a:t>stranica</a:t>
            </a:r>
            <a:r>
              <a:rPr lang="en-GB" b="1" dirty="0" smtClean="0"/>
              <a:t>. </a:t>
            </a:r>
            <a:r>
              <a:rPr lang="en-GB" dirty="0" err="1" smtClean="0"/>
              <a:t>Uvodni</a:t>
            </a:r>
            <a:r>
              <a:rPr lang="en-GB" dirty="0" smtClean="0"/>
              <a:t> </a:t>
            </a:r>
            <a:r>
              <a:rPr lang="en-GB" dirty="0" err="1" smtClean="0"/>
              <a:t>tekst</a:t>
            </a:r>
            <a:r>
              <a:rPr lang="en-GB" dirty="0" smtClean="0"/>
              <a:t> o </a:t>
            </a:r>
            <a:r>
              <a:rPr lang="en-GB" dirty="0" err="1" smtClean="0"/>
              <a:t>općoj</a:t>
            </a:r>
            <a:r>
              <a:rPr lang="en-GB" dirty="0" smtClean="0"/>
              <a:t> </a:t>
            </a:r>
            <a:r>
              <a:rPr lang="en-GB" dirty="0" err="1" smtClean="0"/>
              <a:t>slici</a:t>
            </a:r>
            <a:r>
              <a:rPr lang="en-GB" dirty="0" smtClean="0"/>
              <a:t> </a:t>
            </a:r>
            <a:r>
              <a:rPr lang="en-GB" dirty="0" err="1" smtClean="0"/>
              <a:t>aktualnog</a:t>
            </a:r>
            <a:r>
              <a:rPr lang="en-GB" dirty="0" smtClean="0"/>
              <a:t> </a:t>
            </a:r>
            <a:r>
              <a:rPr lang="en-GB" dirty="0" err="1" smtClean="0"/>
              <a:t>proračuna</a:t>
            </a:r>
            <a:r>
              <a:rPr lang="en-GB" dirty="0" smtClean="0"/>
              <a:t>. </a:t>
            </a:r>
            <a:endParaRPr lang="hr-HR" dirty="0" smtClean="0"/>
          </a:p>
          <a:p>
            <a:r>
              <a:rPr lang="en-GB" b="1" dirty="0" err="1" smtClean="0"/>
              <a:t>Edukativni</a:t>
            </a:r>
            <a:r>
              <a:rPr lang="en-GB" b="1" dirty="0" smtClean="0"/>
              <a:t> </a:t>
            </a:r>
            <a:r>
              <a:rPr lang="en-GB" b="1" dirty="0" err="1" smtClean="0"/>
              <a:t>dio</a:t>
            </a:r>
            <a:r>
              <a:rPr lang="en-GB" dirty="0" smtClean="0"/>
              <a:t>: </a:t>
            </a:r>
            <a:r>
              <a:rPr lang="en-GB" dirty="0" err="1" smtClean="0"/>
              <a:t>linkovi</a:t>
            </a:r>
            <a:r>
              <a:rPr lang="en-GB" dirty="0" smtClean="0"/>
              <a:t> </a:t>
            </a:r>
            <a:r>
              <a:rPr lang="en-GB" dirty="0" err="1" smtClean="0"/>
              <a:t>na</a:t>
            </a:r>
            <a:r>
              <a:rPr lang="en-GB" dirty="0" smtClean="0"/>
              <a:t> </a:t>
            </a:r>
            <a:r>
              <a:rPr lang="en-GB" dirty="0" err="1" smtClean="0"/>
              <a:t>ključnim</a:t>
            </a:r>
            <a:r>
              <a:rPr lang="en-GB" dirty="0" smtClean="0"/>
              <a:t> </a:t>
            </a:r>
            <a:r>
              <a:rPr lang="en-GB" dirty="0" err="1" smtClean="0"/>
              <a:t>riječima</a:t>
            </a:r>
            <a:r>
              <a:rPr lang="en-GB" dirty="0" smtClean="0"/>
              <a:t> </a:t>
            </a:r>
            <a:r>
              <a:rPr lang="en-GB" dirty="0" err="1" smtClean="0"/>
              <a:t>koje</a:t>
            </a:r>
            <a:r>
              <a:rPr lang="en-GB" dirty="0" smtClean="0"/>
              <a:t> </a:t>
            </a:r>
            <a:r>
              <a:rPr lang="en-GB" dirty="0" err="1" smtClean="0"/>
              <a:t>su</a:t>
            </a:r>
            <a:r>
              <a:rPr lang="en-GB" dirty="0" smtClean="0"/>
              <a:t> u </a:t>
            </a:r>
            <a:r>
              <a:rPr lang="en-GB" dirty="0" err="1" smtClean="0"/>
              <a:t>footeru</a:t>
            </a:r>
            <a:r>
              <a:rPr lang="en-GB" dirty="0" smtClean="0"/>
              <a:t> </a:t>
            </a:r>
            <a:r>
              <a:rPr lang="en-GB" dirty="0" err="1" smtClean="0"/>
              <a:t>objašnjene</a:t>
            </a:r>
            <a:r>
              <a:rPr lang="en-GB" dirty="0" smtClean="0"/>
              <a:t>, u </a:t>
            </a:r>
            <a:r>
              <a:rPr lang="en-GB" dirty="0" err="1" smtClean="0"/>
              <a:t>objašnjenjima</a:t>
            </a:r>
            <a:r>
              <a:rPr lang="en-GB" dirty="0" smtClean="0"/>
              <a:t> </a:t>
            </a:r>
            <a:r>
              <a:rPr lang="en-GB" dirty="0" err="1" smtClean="0"/>
              <a:t>linkovi</a:t>
            </a:r>
            <a:r>
              <a:rPr lang="en-GB" dirty="0" smtClean="0"/>
              <a:t> </a:t>
            </a:r>
            <a:r>
              <a:rPr lang="en-GB" dirty="0" err="1" smtClean="0"/>
              <a:t>koji</a:t>
            </a:r>
            <a:r>
              <a:rPr lang="en-GB" dirty="0" smtClean="0"/>
              <a:t> </a:t>
            </a:r>
            <a:r>
              <a:rPr lang="en-GB" dirty="0" err="1" smtClean="0"/>
              <a:t>vode</a:t>
            </a:r>
            <a:r>
              <a:rPr lang="en-GB" dirty="0" smtClean="0"/>
              <a:t> </a:t>
            </a:r>
            <a:r>
              <a:rPr lang="en-GB" dirty="0" err="1" smtClean="0"/>
              <a:t>na</a:t>
            </a:r>
            <a:r>
              <a:rPr lang="en-GB" dirty="0" smtClean="0"/>
              <a:t> </a:t>
            </a:r>
            <a:r>
              <a:rPr lang="en-GB" dirty="0" err="1" smtClean="0"/>
              <a:t>zakone</a:t>
            </a:r>
            <a:r>
              <a:rPr lang="en-GB" dirty="0" smtClean="0"/>
              <a:t>, </a:t>
            </a:r>
            <a:r>
              <a:rPr lang="en-GB" dirty="0" err="1" smtClean="0"/>
              <a:t>pravilnike</a:t>
            </a:r>
            <a:r>
              <a:rPr lang="en-GB" dirty="0" smtClean="0"/>
              <a:t> i dr. </a:t>
            </a:r>
            <a:r>
              <a:rPr lang="en-GB" dirty="0" err="1" smtClean="0"/>
              <a:t>dokumente</a:t>
            </a:r>
            <a:r>
              <a:rPr lang="en-GB" dirty="0" smtClean="0"/>
              <a:t>.</a:t>
            </a:r>
            <a:endParaRPr lang="hr-HR" dirty="0" smtClean="0"/>
          </a:p>
          <a:p>
            <a:r>
              <a:rPr lang="en-GB" b="1" dirty="0" err="1" smtClean="0"/>
              <a:t>Participativni</a:t>
            </a:r>
            <a:r>
              <a:rPr lang="en-GB" b="1" dirty="0" smtClean="0"/>
              <a:t> </a:t>
            </a:r>
            <a:r>
              <a:rPr lang="en-GB" b="1" dirty="0" err="1" smtClean="0"/>
              <a:t>dio</a:t>
            </a:r>
            <a:r>
              <a:rPr lang="en-GB" dirty="0" smtClean="0"/>
              <a:t>: </a:t>
            </a:r>
            <a:r>
              <a:rPr lang="en-GB" dirty="0" err="1" smtClean="0"/>
              <a:t>građani</a:t>
            </a:r>
            <a:r>
              <a:rPr lang="en-GB" dirty="0" smtClean="0"/>
              <a:t> </a:t>
            </a:r>
            <a:r>
              <a:rPr lang="en-GB" dirty="0" err="1" smtClean="0"/>
              <a:t>biraju</a:t>
            </a:r>
            <a:r>
              <a:rPr lang="en-GB" dirty="0" smtClean="0"/>
              <a:t> </a:t>
            </a:r>
            <a:r>
              <a:rPr lang="en-GB" dirty="0" err="1" smtClean="0"/>
              <a:t>ponuđene</a:t>
            </a:r>
            <a:r>
              <a:rPr lang="en-GB" dirty="0" smtClean="0"/>
              <a:t> </a:t>
            </a:r>
            <a:r>
              <a:rPr lang="en-GB" dirty="0" err="1" smtClean="0"/>
              <a:t>projekte</a:t>
            </a:r>
            <a:r>
              <a:rPr lang="en-GB" dirty="0" smtClean="0"/>
              <a:t> </a:t>
            </a:r>
            <a:r>
              <a:rPr lang="en-GB" dirty="0" err="1" smtClean="0"/>
              <a:t>kojih</a:t>
            </a:r>
            <a:r>
              <a:rPr lang="en-GB" dirty="0" smtClean="0"/>
              <a:t> </a:t>
            </a:r>
            <a:r>
              <a:rPr lang="en-GB" dirty="0" err="1" smtClean="0"/>
              <a:t>nema</a:t>
            </a:r>
            <a:r>
              <a:rPr lang="en-GB" dirty="0" smtClean="0"/>
              <a:t> u </a:t>
            </a:r>
            <a:r>
              <a:rPr lang="en-GB" dirty="0" err="1" smtClean="0"/>
              <a:t>aktualnom</a:t>
            </a:r>
            <a:r>
              <a:rPr lang="en-GB" dirty="0" smtClean="0"/>
              <a:t> </a:t>
            </a:r>
            <a:r>
              <a:rPr lang="en-GB" dirty="0" err="1" smtClean="0"/>
              <a:t>proračunu</a:t>
            </a:r>
            <a:r>
              <a:rPr lang="en-GB" dirty="0" smtClean="0"/>
              <a:t>. </a:t>
            </a:r>
            <a:r>
              <a:rPr lang="en-GB" dirty="0" err="1" smtClean="0"/>
              <a:t>Maksimalni</a:t>
            </a:r>
            <a:r>
              <a:rPr lang="en-GB" dirty="0" smtClean="0"/>
              <a:t> </a:t>
            </a:r>
            <a:r>
              <a:rPr lang="en-GB" dirty="0" err="1" smtClean="0"/>
              <a:t>iznos</a:t>
            </a:r>
            <a:r>
              <a:rPr lang="en-GB" dirty="0" smtClean="0"/>
              <a:t>: 60 </a:t>
            </a:r>
            <a:r>
              <a:rPr lang="en-GB" dirty="0" err="1" smtClean="0"/>
              <a:t>milijuna</a:t>
            </a:r>
            <a:r>
              <a:rPr lang="en-GB" dirty="0" smtClean="0"/>
              <a:t>. </a:t>
            </a:r>
            <a:r>
              <a:rPr lang="en-GB" dirty="0" err="1" smtClean="0"/>
              <a:t>Projekti</a:t>
            </a:r>
            <a:r>
              <a:rPr lang="en-GB" dirty="0" smtClean="0"/>
              <a:t> </a:t>
            </a:r>
            <a:r>
              <a:rPr lang="en-GB" dirty="0" err="1" smtClean="0"/>
              <a:t>razvrstani</a:t>
            </a:r>
            <a:r>
              <a:rPr lang="en-GB" dirty="0" smtClean="0"/>
              <a:t> </a:t>
            </a:r>
            <a:r>
              <a:rPr lang="en-GB" dirty="0" err="1" smtClean="0"/>
              <a:t>unutar</a:t>
            </a:r>
            <a:r>
              <a:rPr lang="en-GB" dirty="0" smtClean="0"/>
              <a:t> </a:t>
            </a:r>
            <a:r>
              <a:rPr lang="en-GB" dirty="0" err="1" smtClean="0"/>
              <a:t>pojednostavljenih</a:t>
            </a:r>
            <a:r>
              <a:rPr lang="en-GB" dirty="0" smtClean="0"/>
              <a:t> </a:t>
            </a:r>
            <a:r>
              <a:rPr lang="en-GB" dirty="0" err="1" smtClean="0"/>
              <a:t>proračunskih</a:t>
            </a:r>
            <a:r>
              <a:rPr lang="en-GB" dirty="0" smtClean="0"/>
              <a:t> </a:t>
            </a:r>
            <a:r>
              <a:rPr lang="en-GB" dirty="0" err="1" smtClean="0"/>
              <a:t>stavki</a:t>
            </a:r>
            <a:r>
              <a:rPr lang="en-GB" dirty="0" smtClean="0"/>
              <a:t>. U </a:t>
            </a:r>
            <a:r>
              <a:rPr lang="en-GB" dirty="0" err="1" smtClean="0"/>
              <a:t>footeru</a:t>
            </a:r>
            <a:r>
              <a:rPr lang="en-GB" dirty="0" smtClean="0"/>
              <a:t> </a:t>
            </a:r>
            <a:r>
              <a:rPr lang="en-GB" dirty="0" err="1" smtClean="0"/>
              <a:t>detaljniji</a:t>
            </a:r>
            <a:r>
              <a:rPr lang="en-GB" dirty="0" smtClean="0"/>
              <a:t> </a:t>
            </a:r>
            <a:r>
              <a:rPr lang="en-GB" dirty="0" err="1" smtClean="0"/>
              <a:t>opis</a:t>
            </a:r>
            <a:r>
              <a:rPr lang="en-GB" dirty="0" smtClean="0"/>
              <a:t> </a:t>
            </a:r>
            <a:r>
              <a:rPr lang="en-GB" dirty="0" err="1" smtClean="0"/>
              <a:t>svakog</a:t>
            </a:r>
            <a:r>
              <a:rPr lang="en-GB" dirty="0" smtClean="0"/>
              <a:t> od </a:t>
            </a:r>
            <a:r>
              <a:rPr lang="en-GB" dirty="0" err="1" smtClean="0"/>
              <a:t>ponuđenih</a:t>
            </a:r>
            <a:r>
              <a:rPr lang="en-GB" dirty="0" smtClean="0"/>
              <a:t> </a:t>
            </a:r>
            <a:r>
              <a:rPr lang="en-GB" dirty="0" err="1" smtClean="0"/>
              <a:t>projekata</a:t>
            </a:r>
            <a:r>
              <a:rPr lang="en-GB" dirty="0" smtClean="0"/>
              <a:t>. </a:t>
            </a:r>
            <a:r>
              <a:rPr lang="en-GB" dirty="0" err="1" smtClean="0"/>
              <a:t>Naveden</a:t>
            </a:r>
            <a:r>
              <a:rPr lang="en-GB" dirty="0" smtClean="0"/>
              <a:t> i </a:t>
            </a:r>
            <a:r>
              <a:rPr lang="en-GB" dirty="0" err="1" smtClean="0"/>
              <a:t>iznos</a:t>
            </a:r>
            <a:r>
              <a:rPr lang="en-GB" dirty="0" smtClean="0"/>
              <a:t> </a:t>
            </a:r>
            <a:r>
              <a:rPr lang="en-GB" dirty="0" err="1" smtClean="0"/>
              <a:t>potreban</a:t>
            </a:r>
            <a:r>
              <a:rPr lang="en-GB" dirty="0" smtClean="0"/>
              <a:t> za </a:t>
            </a:r>
            <a:r>
              <a:rPr lang="en-GB" dirty="0" err="1" smtClean="0"/>
              <a:t>realizaciju</a:t>
            </a:r>
            <a:r>
              <a:rPr lang="en-GB" dirty="0" smtClean="0"/>
              <a:t>.</a:t>
            </a:r>
            <a:endParaRPr lang="hr-HR" dirty="0" smtClean="0"/>
          </a:p>
          <a:p>
            <a:r>
              <a:rPr lang="en-GB" b="1" dirty="0" err="1" smtClean="0"/>
              <a:t>Informativni</a:t>
            </a:r>
            <a:r>
              <a:rPr lang="en-GB" b="1" dirty="0" smtClean="0"/>
              <a:t> </a:t>
            </a:r>
            <a:r>
              <a:rPr lang="en-GB" b="1" dirty="0" err="1" smtClean="0"/>
              <a:t>dio</a:t>
            </a:r>
            <a:r>
              <a:rPr lang="en-GB" dirty="0" smtClean="0"/>
              <a:t>: </a:t>
            </a:r>
            <a:r>
              <a:rPr lang="en-GB" dirty="0" err="1" smtClean="0"/>
              <a:t>stavke</a:t>
            </a:r>
            <a:r>
              <a:rPr lang="en-GB" dirty="0" smtClean="0"/>
              <a:t> i </a:t>
            </a:r>
            <a:r>
              <a:rPr lang="en-GB" dirty="0" err="1" smtClean="0"/>
              <a:t>iznosi</a:t>
            </a:r>
            <a:r>
              <a:rPr lang="en-GB" dirty="0" smtClean="0"/>
              <a:t> </a:t>
            </a:r>
            <a:r>
              <a:rPr lang="en-GB" dirty="0" err="1" smtClean="0"/>
              <a:t>aktualnog</a:t>
            </a:r>
            <a:r>
              <a:rPr lang="en-GB" dirty="0" smtClean="0"/>
              <a:t> </a:t>
            </a:r>
            <a:r>
              <a:rPr lang="en-GB" dirty="0" err="1" smtClean="0"/>
              <a:t>proračuna</a:t>
            </a:r>
            <a:r>
              <a:rPr lang="en-GB" dirty="0" smtClean="0"/>
              <a:t>. </a:t>
            </a:r>
            <a:r>
              <a:rPr lang="en-GB" dirty="0" err="1" smtClean="0"/>
              <a:t>Svaka</a:t>
            </a:r>
            <a:r>
              <a:rPr lang="en-GB" dirty="0" smtClean="0"/>
              <a:t> </a:t>
            </a:r>
            <a:r>
              <a:rPr lang="en-GB" dirty="0" err="1" smtClean="0"/>
              <a:t>stavka</a:t>
            </a:r>
            <a:r>
              <a:rPr lang="en-GB" dirty="0" smtClean="0"/>
              <a:t> </a:t>
            </a:r>
            <a:r>
              <a:rPr lang="en-GB" dirty="0" err="1" smtClean="0"/>
              <a:t>detaljnije</a:t>
            </a:r>
            <a:r>
              <a:rPr lang="en-GB" dirty="0" smtClean="0"/>
              <a:t> </a:t>
            </a:r>
            <a:r>
              <a:rPr lang="en-GB" dirty="0" err="1" smtClean="0"/>
              <a:t>razrađena</a:t>
            </a:r>
            <a:r>
              <a:rPr lang="en-GB" dirty="0" smtClean="0"/>
              <a:t> </a:t>
            </a:r>
            <a:r>
              <a:rPr lang="en-GB" dirty="0" err="1" smtClean="0"/>
              <a:t>na</a:t>
            </a:r>
            <a:r>
              <a:rPr lang="en-GB" dirty="0" smtClean="0"/>
              <a:t> </a:t>
            </a:r>
            <a:r>
              <a:rPr lang="en-GB" dirty="0" err="1" smtClean="0"/>
              <a:t>projekte</a:t>
            </a:r>
            <a:r>
              <a:rPr lang="en-GB" dirty="0" smtClean="0"/>
              <a:t> </a:t>
            </a:r>
            <a:r>
              <a:rPr lang="en-GB" dirty="0" err="1" smtClean="0"/>
              <a:t>koji</a:t>
            </a:r>
            <a:r>
              <a:rPr lang="en-GB" dirty="0" smtClean="0"/>
              <a:t> se </a:t>
            </a:r>
            <a:r>
              <a:rPr lang="en-GB" dirty="0" err="1" smtClean="0"/>
              <a:t>financiraju</a:t>
            </a:r>
            <a:r>
              <a:rPr lang="en-GB" dirty="0" smtClean="0"/>
              <a:t> </a:t>
            </a:r>
            <a:r>
              <a:rPr lang="en-GB" dirty="0" err="1" smtClean="0"/>
              <a:t>kroz</a:t>
            </a:r>
            <a:r>
              <a:rPr lang="en-GB" dirty="0" smtClean="0"/>
              <a:t> </a:t>
            </a:r>
            <a:r>
              <a:rPr lang="en-GB" dirty="0" err="1" smtClean="0"/>
              <a:t>aktualni</a:t>
            </a:r>
            <a:r>
              <a:rPr lang="en-GB" dirty="0" smtClean="0"/>
              <a:t> </a:t>
            </a:r>
            <a:r>
              <a:rPr lang="en-GB" dirty="0" err="1" smtClean="0"/>
              <a:t>proračun</a:t>
            </a:r>
            <a:r>
              <a:rPr lang="en-GB" dirty="0" smtClean="0"/>
              <a:t>. </a:t>
            </a:r>
            <a:r>
              <a:rPr lang="en-GB" dirty="0" err="1" smtClean="0"/>
              <a:t>Projekti</a:t>
            </a:r>
            <a:r>
              <a:rPr lang="en-GB" dirty="0" smtClean="0"/>
              <a:t> </a:t>
            </a:r>
            <a:r>
              <a:rPr lang="en-GB" dirty="0" err="1" smtClean="0"/>
              <a:t>pojedinačno</a:t>
            </a:r>
            <a:r>
              <a:rPr lang="en-GB" dirty="0" smtClean="0"/>
              <a:t> </a:t>
            </a:r>
            <a:r>
              <a:rPr lang="en-GB" dirty="0" err="1" smtClean="0"/>
              <a:t>opisani</a:t>
            </a:r>
            <a:r>
              <a:rPr lang="en-GB" dirty="0" smtClean="0"/>
              <a:t> u </a:t>
            </a:r>
            <a:r>
              <a:rPr lang="en-GB" dirty="0" err="1" smtClean="0"/>
              <a:t>footeru</a:t>
            </a:r>
            <a:r>
              <a:rPr lang="en-GB" dirty="0" smtClean="0"/>
              <a:t>. </a:t>
            </a:r>
            <a:endParaRPr lang="hr-HR" dirty="0" smtClean="0"/>
          </a:p>
          <a:p>
            <a:r>
              <a:rPr lang="en-GB" b="1" dirty="0" err="1" smtClean="0"/>
              <a:t>Igra</a:t>
            </a:r>
            <a:r>
              <a:rPr lang="en-GB" dirty="0" smtClean="0"/>
              <a:t>: </a:t>
            </a:r>
            <a:r>
              <a:rPr lang="en-GB" dirty="0" err="1" smtClean="0"/>
              <a:t>Smanjivanjem</a:t>
            </a:r>
            <a:r>
              <a:rPr lang="en-GB" dirty="0" smtClean="0"/>
              <a:t> </a:t>
            </a:r>
            <a:r>
              <a:rPr lang="en-GB" dirty="0" err="1" smtClean="0"/>
              <a:t>stavki</a:t>
            </a:r>
            <a:r>
              <a:rPr lang="en-GB" dirty="0" smtClean="0"/>
              <a:t> </a:t>
            </a:r>
            <a:r>
              <a:rPr lang="en-GB" dirty="0" err="1" smtClean="0"/>
              <a:t>aktualnog</a:t>
            </a:r>
            <a:r>
              <a:rPr lang="en-GB" dirty="0" smtClean="0"/>
              <a:t> </a:t>
            </a:r>
            <a:r>
              <a:rPr lang="en-GB" dirty="0" err="1" smtClean="0"/>
              <a:t>proračuna</a:t>
            </a:r>
            <a:r>
              <a:rPr lang="en-GB" dirty="0" smtClean="0"/>
              <a:t> </a:t>
            </a:r>
            <a:r>
              <a:rPr lang="en-GB" dirty="0" err="1" smtClean="0"/>
              <a:t>ili</a:t>
            </a:r>
            <a:r>
              <a:rPr lang="en-GB" dirty="0" smtClean="0"/>
              <a:t> </a:t>
            </a:r>
            <a:r>
              <a:rPr lang="en-GB" dirty="0" err="1" smtClean="0"/>
              <a:t>podizanjem</a:t>
            </a:r>
            <a:r>
              <a:rPr lang="en-GB" dirty="0" smtClean="0"/>
              <a:t> </a:t>
            </a:r>
            <a:r>
              <a:rPr lang="en-GB" dirty="0" err="1" smtClean="0"/>
              <a:t>komunalne</a:t>
            </a:r>
            <a:r>
              <a:rPr lang="en-GB" dirty="0" smtClean="0"/>
              <a:t> </a:t>
            </a:r>
            <a:r>
              <a:rPr lang="en-GB" dirty="0" err="1" smtClean="0"/>
              <a:t>naknade</a:t>
            </a:r>
            <a:r>
              <a:rPr lang="en-GB" dirty="0" smtClean="0"/>
              <a:t> </a:t>
            </a:r>
            <a:r>
              <a:rPr lang="en-GB" dirty="0" err="1" smtClean="0"/>
              <a:t>građani</a:t>
            </a:r>
            <a:r>
              <a:rPr lang="en-GB" dirty="0" smtClean="0"/>
              <a:t> </a:t>
            </a:r>
            <a:r>
              <a:rPr lang="en-GB" dirty="0" err="1" smtClean="0"/>
              <a:t>osiguravaju</a:t>
            </a:r>
            <a:r>
              <a:rPr lang="en-GB" dirty="0" smtClean="0"/>
              <a:t> </a:t>
            </a:r>
            <a:r>
              <a:rPr lang="en-GB" dirty="0" err="1" smtClean="0"/>
              <a:t>sredstva</a:t>
            </a:r>
            <a:r>
              <a:rPr lang="en-GB" dirty="0" smtClean="0"/>
              <a:t> za </a:t>
            </a:r>
            <a:r>
              <a:rPr lang="en-GB" dirty="0" err="1" smtClean="0"/>
              <a:t>realizaciju</a:t>
            </a:r>
            <a:r>
              <a:rPr lang="en-GB" dirty="0" smtClean="0"/>
              <a:t> </a:t>
            </a:r>
            <a:r>
              <a:rPr lang="en-GB" dirty="0" err="1" smtClean="0"/>
              <a:t>ranije</a:t>
            </a:r>
            <a:r>
              <a:rPr lang="en-GB" dirty="0" smtClean="0"/>
              <a:t> </a:t>
            </a:r>
            <a:r>
              <a:rPr lang="en-GB" dirty="0" err="1" smtClean="0"/>
              <a:t>izabranog</a:t>
            </a:r>
            <a:r>
              <a:rPr lang="en-GB" dirty="0" smtClean="0"/>
              <a:t> </a:t>
            </a:r>
            <a:r>
              <a:rPr lang="en-GB" dirty="0" err="1" smtClean="0"/>
              <a:t>projekta</a:t>
            </a:r>
            <a:r>
              <a:rPr lang="en-GB" dirty="0" smtClean="0"/>
              <a:t>. </a:t>
            </a:r>
            <a:r>
              <a:rPr lang="en-GB" dirty="0" err="1" smtClean="0"/>
              <a:t>Alarmi</a:t>
            </a:r>
            <a:r>
              <a:rPr lang="en-GB" dirty="0" smtClean="0"/>
              <a:t> </a:t>
            </a:r>
            <a:r>
              <a:rPr lang="en-GB" dirty="0" err="1" smtClean="0"/>
              <a:t>upozoravaju</a:t>
            </a:r>
            <a:r>
              <a:rPr lang="en-GB" dirty="0" smtClean="0"/>
              <a:t> </a:t>
            </a:r>
            <a:r>
              <a:rPr lang="en-GB" dirty="0" err="1" smtClean="0"/>
              <a:t>što</a:t>
            </a:r>
            <a:r>
              <a:rPr lang="en-GB" dirty="0" smtClean="0"/>
              <a:t> se </a:t>
            </a:r>
            <a:r>
              <a:rPr lang="en-GB" dirty="0" err="1" smtClean="0"/>
              <a:t>događa</a:t>
            </a:r>
            <a:r>
              <a:rPr lang="en-GB" dirty="0" smtClean="0"/>
              <a:t> </a:t>
            </a:r>
            <a:r>
              <a:rPr lang="en-GB" dirty="0" err="1" smtClean="0"/>
              <a:t>kad</a:t>
            </a:r>
            <a:r>
              <a:rPr lang="en-GB" dirty="0" smtClean="0"/>
              <a:t> se </a:t>
            </a:r>
            <a:r>
              <a:rPr lang="en-GB" dirty="0" err="1" smtClean="0"/>
              <a:t>pojedina</a:t>
            </a:r>
            <a:r>
              <a:rPr lang="en-GB" dirty="0" smtClean="0"/>
              <a:t> </a:t>
            </a:r>
            <a:r>
              <a:rPr lang="en-GB" dirty="0" err="1" smtClean="0"/>
              <a:t>stavka</a:t>
            </a:r>
            <a:r>
              <a:rPr lang="en-GB" dirty="0" smtClean="0"/>
              <a:t> </a:t>
            </a:r>
            <a:r>
              <a:rPr lang="en-GB" dirty="0" err="1" smtClean="0"/>
              <a:t>aktualnog</a:t>
            </a:r>
            <a:r>
              <a:rPr lang="en-GB" dirty="0" smtClean="0"/>
              <a:t> </a:t>
            </a:r>
            <a:r>
              <a:rPr lang="en-GB" dirty="0" err="1" smtClean="0"/>
              <a:t>proračuna</a:t>
            </a:r>
            <a:r>
              <a:rPr lang="en-GB" dirty="0" smtClean="0"/>
              <a:t> </a:t>
            </a:r>
            <a:r>
              <a:rPr lang="en-GB" dirty="0" err="1" smtClean="0"/>
              <a:t>smanjuje</a:t>
            </a:r>
            <a:r>
              <a:rPr lang="en-GB" dirty="0" smtClean="0"/>
              <a:t>.</a:t>
            </a:r>
            <a:endParaRPr lang="hr-HR" dirty="0" smtClean="0"/>
          </a:p>
          <a:p>
            <a:r>
              <a:rPr lang="en-GB" b="1" dirty="0" err="1" smtClean="0"/>
              <a:t>Izvještaj</a:t>
            </a:r>
            <a:r>
              <a:rPr lang="en-GB" b="1" dirty="0" smtClean="0"/>
              <a:t> </a:t>
            </a:r>
            <a:r>
              <a:rPr lang="en-GB" dirty="0" smtClean="0"/>
              <a:t>je </a:t>
            </a:r>
            <a:r>
              <a:rPr lang="en-GB" dirty="0" err="1" smtClean="0"/>
              <a:t>moguće</a:t>
            </a:r>
            <a:r>
              <a:rPr lang="en-GB" dirty="0" smtClean="0"/>
              <a:t> </a:t>
            </a:r>
            <a:r>
              <a:rPr lang="en-GB" dirty="0" err="1" smtClean="0"/>
              <a:t>vidjeti</a:t>
            </a:r>
            <a:r>
              <a:rPr lang="en-GB" dirty="0" smtClean="0"/>
              <a:t> </a:t>
            </a:r>
            <a:r>
              <a:rPr lang="en-GB" dirty="0" err="1" smtClean="0"/>
              <a:t>nakon</a:t>
            </a:r>
            <a:r>
              <a:rPr lang="en-GB" dirty="0" smtClean="0"/>
              <a:t> </a:t>
            </a:r>
            <a:r>
              <a:rPr lang="en-GB" dirty="0" err="1" smtClean="0"/>
              <a:t>osiguranog</a:t>
            </a:r>
            <a:r>
              <a:rPr lang="en-GB" dirty="0" smtClean="0"/>
              <a:t> </a:t>
            </a:r>
            <a:r>
              <a:rPr lang="en-GB" dirty="0" err="1" smtClean="0"/>
              <a:t>cijelog</a:t>
            </a:r>
            <a:r>
              <a:rPr lang="en-GB" dirty="0" smtClean="0"/>
              <a:t> </a:t>
            </a:r>
            <a:r>
              <a:rPr lang="en-GB" dirty="0" err="1" smtClean="0"/>
              <a:t>iznosa</a:t>
            </a:r>
            <a:r>
              <a:rPr lang="en-GB" dirty="0" smtClean="0"/>
              <a:t> za </a:t>
            </a:r>
            <a:r>
              <a:rPr lang="en-GB" dirty="0" err="1" smtClean="0"/>
              <a:t>realizaciju</a:t>
            </a:r>
            <a:r>
              <a:rPr lang="en-GB" dirty="0" smtClean="0"/>
              <a:t> </a:t>
            </a:r>
            <a:r>
              <a:rPr lang="en-GB" dirty="0" err="1" smtClean="0"/>
              <a:t>izabranog</a:t>
            </a:r>
            <a:r>
              <a:rPr lang="en-GB" dirty="0" smtClean="0"/>
              <a:t> </a:t>
            </a:r>
            <a:r>
              <a:rPr lang="en-GB" dirty="0" err="1" smtClean="0"/>
              <a:t>projekta</a:t>
            </a:r>
            <a:r>
              <a:rPr lang="en-GB" dirty="0" smtClean="0"/>
              <a:t>. </a:t>
            </a:r>
          </a:p>
          <a:p>
            <a:endParaRPr lang="en-GB" dirty="0"/>
          </a:p>
        </p:txBody>
      </p:sp>
      <p:sp>
        <p:nvSpPr>
          <p:cNvPr id="4" name="Slide Number Placeholder 3"/>
          <p:cNvSpPr>
            <a:spLocks noGrp="1"/>
          </p:cNvSpPr>
          <p:nvPr>
            <p:ph type="sldNum" sz="quarter" idx="10"/>
          </p:nvPr>
        </p:nvSpPr>
        <p:spPr/>
        <p:txBody>
          <a:bodyPr/>
          <a:lstStyle/>
          <a:p>
            <a:pPr>
              <a:defRPr/>
            </a:pPr>
            <a:fld id="{21269BAA-D163-432F-91A2-A7E564216E03}" type="slidenum">
              <a:rPr lang="hr-HR" smtClean="0"/>
              <a:pPr>
                <a:defRPr/>
              </a:pPr>
              <a:t>14</a:t>
            </a:fld>
            <a:endParaRPr lang="hr-HR"/>
          </a:p>
        </p:txBody>
      </p:sp>
    </p:spTree>
    <p:extLst>
      <p:ext uri="{BB962C8B-B14F-4D97-AF65-F5344CB8AC3E}">
        <p14:creationId xmlns:p14="http://schemas.microsoft.com/office/powerpoint/2010/main" val="185422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269BAA-D163-432F-91A2-A7E564216E03}" type="slidenum">
              <a:rPr lang="hr-HR" smtClean="0"/>
              <a:pPr>
                <a:defRPr/>
              </a:pPr>
              <a:t>18</a:t>
            </a:fld>
            <a:endParaRPr lang="hr-HR"/>
          </a:p>
        </p:txBody>
      </p:sp>
    </p:spTree>
    <p:extLst>
      <p:ext uri="{BB962C8B-B14F-4D97-AF65-F5344CB8AC3E}">
        <p14:creationId xmlns:p14="http://schemas.microsoft.com/office/powerpoint/2010/main" val="163551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RS" altLang="sr-Latn-RS" smtClean="0">
              <a:latin typeface="Arial" panose="020B0604020202020204" pitchFamily="34"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4F6D64-F713-4007-B336-FF5BCBA61B29}" type="slidenum">
              <a:rPr lang="hr-HR" altLang="sr-Latn-RS" smtClean="0"/>
              <a:pPr/>
              <a:t>25</a:t>
            </a:fld>
            <a:endParaRPr lang="hr-HR" altLang="sr-Latn-RS" smtClean="0"/>
          </a:p>
        </p:txBody>
      </p:sp>
    </p:spTree>
    <p:extLst>
      <p:ext uri="{BB962C8B-B14F-4D97-AF65-F5344CB8AC3E}">
        <p14:creationId xmlns:p14="http://schemas.microsoft.com/office/powerpoint/2010/main" val="417433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sr-Latn-RS"/>
          </a:p>
        </p:txBody>
      </p:sp>
      <p:sp>
        <p:nvSpPr>
          <p:cNvPr id="7" name="Footer Placeholder 4"/>
          <p:cNvSpPr>
            <a:spLocks noGrp="1"/>
          </p:cNvSpPr>
          <p:nvPr>
            <p:ph type="ftr" sz="quarter" idx="11"/>
          </p:nvPr>
        </p:nvSpPr>
        <p:spPr/>
        <p:txBody>
          <a:bodyPr/>
          <a:lstStyle>
            <a:lvl1pPr>
              <a:defRPr/>
            </a:lvl1pPr>
          </a:lstStyle>
          <a:p>
            <a:pPr>
              <a:defRPr/>
            </a:pPr>
            <a:endParaRPr lang="en-US" altLang="sr-Latn-RS"/>
          </a:p>
        </p:txBody>
      </p:sp>
      <p:sp>
        <p:nvSpPr>
          <p:cNvPr id="8" name="Slide Number Placeholder 5"/>
          <p:cNvSpPr>
            <a:spLocks noGrp="1"/>
          </p:cNvSpPr>
          <p:nvPr>
            <p:ph type="sldNum" sz="quarter" idx="12"/>
          </p:nvPr>
        </p:nvSpPr>
        <p:spPr/>
        <p:txBody>
          <a:bodyPr/>
          <a:lstStyle>
            <a:lvl1pPr>
              <a:defRPr/>
            </a:lvl1pPr>
          </a:lstStyle>
          <a:p>
            <a:pPr>
              <a:defRPr/>
            </a:pPr>
            <a:fld id="{02B50386-B903-4BA5-AAF2-E491856CCB04}" type="slidenum">
              <a:rPr lang="hr-HR" altLang="sr-Latn-RS"/>
              <a:pPr>
                <a:defRPr/>
              </a:pPr>
              <a:t>‹#›</a:t>
            </a:fld>
            <a:endParaRPr lang="hr-HR" altLang="sr-Latn-RS"/>
          </a:p>
        </p:txBody>
      </p:sp>
    </p:spTree>
    <p:extLst>
      <p:ext uri="{BB962C8B-B14F-4D97-AF65-F5344CB8AC3E}">
        <p14:creationId xmlns:p14="http://schemas.microsoft.com/office/powerpoint/2010/main" val="107875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sr-Latn-RS"/>
          </a:p>
        </p:txBody>
      </p:sp>
      <p:sp>
        <p:nvSpPr>
          <p:cNvPr id="5" name="Footer Placeholder 4"/>
          <p:cNvSpPr>
            <a:spLocks noGrp="1"/>
          </p:cNvSpPr>
          <p:nvPr>
            <p:ph type="ftr" sz="quarter" idx="11"/>
          </p:nvPr>
        </p:nvSpPr>
        <p:spPr/>
        <p:txBody>
          <a:bodyPr/>
          <a:lstStyle>
            <a:lvl1pPr>
              <a:defRPr/>
            </a:lvl1pPr>
          </a:lstStyle>
          <a:p>
            <a:pPr>
              <a:defRPr/>
            </a:pPr>
            <a:endParaRPr lang="en-US" altLang="sr-Latn-RS"/>
          </a:p>
        </p:txBody>
      </p:sp>
      <p:sp>
        <p:nvSpPr>
          <p:cNvPr id="6" name="Slide Number Placeholder 5"/>
          <p:cNvSpPr>
            <a:spLocks noGrp="1"/>
          </p:cNvSpPr>
          <p:nvPr>
            <p:ph type="sldNum" sz="quarter" idx="12"/>
          </p:nvPr>
        </p:nvSpPr>
        <p:spPr/>
        <p:txBody>
          <a:bodyPr/>
          <a:lstStyle>
            <a:lvl1pPr>
              <a:defRPr/>
            </a:lvl1pPr>
          </a:lstStyle>
          <a:p>
            <a:pPr>
              <a:defRPr/>
            </a:pPr>
            <a:fld id="{9FB68E84-9948-4C36-B9EB-3DD751966C67}" type="slidenum">
              <a:rPr lang="en-US" smtClean="0"/>
              <a:pPr>
                <a:defRPr/>
              </a:pPr>
              <a:t>‹#›</a:t>
            </a:fld>
            <a:endParaRPr lang="en-US"/>
          </a:p>
        </p:txBody>
      </p:sp>
    </p:spTree>
    <p:extLst>
      <p:ext uri="{BB962C8B-B14F-4D97-AF65-F5344CB8AC3E}">
        <p14:creationId xmlns:p14="http://schemas.microsoft.com/office/powerpoint/2010/main" val="200061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sr-Latn-RS"/>
          </a:p>
        </p:txBody>
      </p:sp>
      <p:sp>
        <p:nvSpPr>
          <p:cNvPr id="5" name="Footer Placeholder 4"/>
          <p:cNvSpPr>
            <a:spLocks noGrp="1"/>
          </p:cNvSpPr>
          <p:nvPr>
            <p:ph type="ftr" sz="quarter" idx="11"/>
          </p:nvPr>
        </p:nvSpPr>
        <p:spPr/>
        <p:txBody>
          <a:bodyPr/>
          <a:lstStyle>
            <a:lvl1pPr>
              <a:defRPr/>
            </a:lvl1pPr>
          </a:lstStyle>
          <a:p>
            <a:pPr>
              <a:defRPr/>
            </a:pPr>
            <a:endParaRPr lang="en-US" altLang="sr-Latn-RS"/>
          </a:p>
        </p:txBody>
      </p:sp>
      <p:sp>
        <p:nvSpPr>
          <p:cNvPr id="6" name="Slide Number Placeholder 5"/>
          <p:cNvSpPr>
            <a:spLocks noGrp="1"/>
          </p:cNvSpPr>
          <p:nvPr>
            <p:ph type="sldNum" sz="quarter" idx="12"/>
          </p:nvPr>
        </p:nvSpPr>
        <p:spPr/>
        <p:txBody>
          <a:bodyPr/>
          <a:lstStyle>
            <a:lvl1pPr>
              <a:defRPr/>
            </a:lvl1pPr>
          </a:lstStyle>
          <a:p>
            <a:pPr>
              <a:defRPr/>
            </a:pPr>
            <a:fld id="{49F74BD7-4544-4027-8FE0-68F1B0356BDC}" type="slidenum">
              <a:rPr lang="en-US" smtClean="0"/>
              <a:pPr>
                <a:defRPr/>
              </a:pPr>
              <a:t>‹#›</a:t>
            </a:fld>
            <a:endParaRPr lang="en-US"/>
          </a:p>
        </p:txBody>
      </p:sp>
    </p:spTree>
    <p:extLst>
      <p:ext uri="{BB962C8B-B14F-4D97-AF65-F5344CB8AC3E}">
        <p14:creationId xmlns:p14="http://schemas.microsoft.com/office/powerpoint/2010/main" val="146502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e txt 1 coluna">
    <p:spTree>
      <p:nvGrpSpPr>
        <p:cNvPr id="1" name=""/>
        <p:cNvGrpSpPr/>
        <p:nvPr/>
      </p:nvGrpSpPr>
      <p:grpSpPr>
        <a:xfrm>
          <a:off x="0" y="0"/>
          <a:ext cx="0" cy="0"/>
          <a:chOff x="0" y="0"/>
          <a:chExt cx="0" cy="0"/>
        </a:xfrm>
      </p:grpSpPr>
      <p:sp>
        <p:nvSpPr>
          <p:cNvPr id="5" name="Marcador de Posição do Texto 4"/>
          <p:cNvSpPr>
            <a:spLocks noGrp="1"/>
          </p:cNvSpPr>
          <p:nvPr>
            <p:ph type="body" sz="quarter" idx="10"/>
          </p:nvPr>
        </p:nvSpPr>
        <p:spPr>
          <a:xfrm>
            <a:off x="684214" y="1700443"/>
            <a:ext cx="7560195" cy="4512867"/>
          </a:xfrm>
        </p:spPr>
        <p:txBody>
          <a:bodyPr>
            <a:normAutofit/>
          </a:bodyPr>
          <a:lstStyle>
            <a:lvl1pPr marL="0" indent="0">
              <a:lnSpc>
                <a:spcPts val="2200"/>
              </a:lnSpc>
              <a:buNone/>
              <a:defRPr sz="1800"/>
            </a:lvl1pPr>
          </a:lstStyle>
          <a:p>
            <a:pPr lvl="0"/>
            <a:r>
              <a:rPr lang="pt-PT" dirty="0"/>
              <a:t>Clique para editar os estilos</a:t>
            </a:r>
          </a:p>
        </p:txBody>
      </p:sp>
      <p:sp>
        <p:nvSpPr>
          <p:cNvPr id="10" name="Título 9"/>
          <p:cNvSpPr>
            <a:spLocks noGrp="1"/>
          </p:cNvSpPr>
          <p:nvPr>
            <p:ph type="title"/>
          </p:nvPr>
        </p:nvSpPr>
        <p:spPr>
          <a:xfrm>
            <a:off x="86816" y="96010"/>
            <a:ext cx="8229600" cy="644691"/>
          </a:xfrm>
        </p:spPr>
        <p:txBody>
          <a:bodyPr/>
          <a:lstStyle>
            <a:lvl1pPr>
              <a:defRPr cap="all" baseline="0"/>
            </a:lvl1pPr>
          </a:lstStyle>
          <a:p>
            <a:r>
              <a:rPr lang="pt-PT"/>
              <a:t>Clique para editar o estilo</a:t>
            </a:r>
          </a:p>
        </p:txBody>
      </p:sp>
      <p:sp>
        <p:nvSpPr>
          <p:cNvPr id="21" name="Marcador de Posição do Texto 20"/>
          <p:cNvSpPr>
            <a:spLocks noGrp="1"/>
          </p:cNvSpPr>
          <p:nvPr>
            <p:ph type="body" sz="quarter" idx="11"/>
          </p:nvPr>
        </p:nvSpPr>
        <p:spPr>
          <a:xfrm>
            <a:off x="683569" y="1028734"/>
            <a:ext cx="7559675" cy="673100"/>
          </a:xfrm>
        </p:spPr>
        <p:txBody>
          <a:bodyPr>
            <a:normAutofit/>
          </a:bodyPr>
          <a:lstStyle>
            <a:lvl1pPr marL="0" indent="0">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dirty="0"/>
              <a:t>Clique para editar os estilos</a:t>
            </a:r>
          </a:p>
        </p:txBody>
      </p:sp>
    </p:spTree>
    <p:extLst>
      <p:ext uri="{BB962C8B-B14F-4D97-AF65-F5344CB8AC3E}">
        <p14:creationId xmlns:p14="http://schemas.microsoft.com/office/powerpoint/2010/main" val="172494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sr-Latn-RS"/>
          </a:p>
        </p:txBody>
      </p:sp>
      <p:sp>
        <p:nvSpPr>
          <p:cNvPr id="5" name="Footer Placeholder 4"/>
          <p:cNvSpPr>
            <a:spLocks noGrp="1"/>
          </p:cNvSpPr>
          <p:nvPr>
            <p:ph type="ftr" sz="quarter" idx="11"/>
          </p:nvPr>
        </p:nvSpPr>
        <p:spPr/>
        <p:txBody>
          <a:bodyPr/>
          <a:lstStyle>
            <a:lvl1pPr>
              <a:defRPr/>
            </a:lvl1pPr>
          </a:lstStyle>
          <a:p>
            <a:pPr>
              <a:defRPr/>
            </a:pPr>
            <a:endParaRPr lang="en-US" altLang="sr-Latn-RS"/>
          </a:p>
        </p:txBody>
      </p:sp>
      <p:sp>
        <p:nvSpPr>
          <p:cNvPr id="6" name="Slide Number Placeholder 5"/>
          <p:cNvSpPr>
            <a:spLocks noGrp="1"/>
          </p:cNvSpPr>
          <p:nvPr>
            <p:ph type="sldNum" sz="quarter" idx="12"/>
          </p:nvPr>
        </p:nvSpPr>
        <p:spPr/>
        <p:txBody>
          <a:bodyPr/>
          <a:lstStyle>
            <a:lvl1pPr>
              <a:defRPr/>
            </a:lvl1pPr>
          </a:lstStyle>
          <a:p>
            <a:pPr>
              <a:defRPr/>
            </a:pPr>
            <a:fld id="{8A954024-20CD-4809-B3C6-40465F276753}" type="slidenum">
              <a:rPr lang="en-US" smtClean="0"/>
              <a:pPr>
                <a:defRPr/>
              </a:pPr>
              <a:t>‹#›</a:t>
            </a:fld>
            <a:endParaRPr lang="en-US"/>
          </a:p>
        </p:txBody>
      </p:sp>
    </p:spTree>
    <p:extLst>
      <p:ext uri="{BB962C8B-B14F-4D97-AF65-F5344CB8AC3E}">
        <p14:creationId xmlns:p14="http://schemas.microsoft.com/office/powerpoint/2010/main" val="419454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sr-Latn-RS"/>
          </a:p>
        </p:txBody>
      </p:sp>
      <p:sp>
        <p:nvSpPr>
          <p:cNvPr id="7" name="Footer Placeholder 4"/>
          <p:cNvSpPr>
            <a:spLocks noGrp="1"/>
          </p:cNvSpPr>
          <p:nvPr>
            <p:ph type="ftr" sz="quarter" idx="11"/>
          </p:nvPr>
        </p:nvSpPr>
        <p:spPr/>
        <p:txBody>
          <a:bodyPr/>
          <a:lstStyle>
            <a:lvl1pPr>
              <a:defRPr/>
            </a:lvl1pPr>
          </a:lstStyle>
          <a:p>
            <a:pPr>
              <a:defRPr/>
            </a:pPr>
            <a:endParaRPr lang="en-US" altLang="sr-Latn-RS"/>
          </a:p>
        </p:txBody>
      </p:sp>
      <p:sp>
        <p:nvSpPr>
          <p:cNvPr id="8" name="Slide Number Placeholder 5"/>
          <p:cNvSpPr>
            <a:spLocks noGrp="1"/>
          </p:cNvSpPr>
          <p:nvPr>
            <p:ph type="sldNum" sz="quarter" idx="12"/>
          </p:nvPr>
        </p:nvSpPr>
        <p:spPr/>
        <p:txBody>
          <a:bodyPr/>
          <a:lstStyle>
            <a:lvl1pPr>
              <a:defRPr/>
            </a:lvl1pPr>
          </a:lstStyle>
          <a:p>
            <a:pPr>
              <a:defRPr/>
            </a:pPr>
            <a:fld id="{F4F468DC-984B-48CD-8CA5-B95ED84C382C}" type="slidenum">
              <a:rPr lang="en-US" smtClean="0"/>
              <a:pPr>
                <a:defRPr/>
              </a:pPr>
              <a:t>‹#›</a:t>
            </a:fld>
            <a:endParaRPr lang="en-US"/>
          </a:p>
        </p:txBody>
      </p:sp>
    </p:spTree>
    <p:extLst>
      <p:ext uri="{BB962C8B-B14F-4D97-AF65-F5344CB8AC3E}">
        <p14:creationId xmlns:p14="http://schemas.microsoft.com/office/powerpoint/2010/main" val="316814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sr-Latn-RS"/>
          </a:p>
        </p:txBody>
      </p:sp>
      <p:sp>
        <p:nvSpPr>
          <p:cNvPr id="6" name="Footer Placeholder 4"/>
          <p:cNvSpPr>
            <a:spLocks noGrp="1"/>
          </p:cNvSpPr>
          <p:nvPr>
            <p:ph type="ftr" sz="quarter" idx="11"/>
          </p:nvPr>
        </p:nvSpPr>
        <p:spPr/>
        <p:txBody>
          <a:bodyPr/>
          <a:lstStyle>
            <a:lvl1pPr>
              <a:defRPr/>
            </a:lvl1pPr>
          </a:lstStyle>
          <a:p>
            <a:pPr>
              <a:defRPr/>
            </a:pPr>
            <a:endParaRPr lang="en-US" altLang="sr-Latn-RS"/>
          </a:p>
        </p:txBody>
      </p:sp>
      <p:sp>
        <p:nvSpPr>
          <p:cNvPr id="7" name="Slide Number Placeholder 5"/>
          <p:cNvSpPr>
            <a:spLocks noGrp="1"/>
          </p:cNvSpPr>
          <p:nvPr>
            <p:ph type="sldNum" sz="quarter" idx="12"/>
          </p:nvPr>
        </p:nvSpPr>
        <p:spPr/>
        <p:txBody>
          <a:bodyPr/>
          <a:lstStyle>
            <a:lvl1pPr>
              <a:defRPr/>
            </a:lvl1pPr>
          </a:lstStyle>
          <a:p>
            <a:pPr>
              <a:defRPr/>
            </a:pPr>
            <a:fld id="{DD7BE2A1-A71B-4244-A71D-BC4CEDC4407C}" type="slidenum">
              <a:rPr lang="en-US" smtClean="0"/>
              <a:pPr>
                <a:defRPr/>
              </a:pPr>
              <a:t>‹#›</a:t>
            </a:fld>
            <a:endParaRPr lang="en-US"/>
          </a:p>
        </p:txBody>
      </p:sp>
    </p:spTree>
    <p:extLst>
      <p:ext uri="{BB962C8B-B14F-4D97-AF65-F5344CB8AC3E}">
        <p14:creationId xmlns:p14="http://schemas.microsoft.com/office/powerpoint/2010/main" val="312892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ltLang="sr-Latn-RS"/>
          </a:p>
        </p:txBody>
      </p:sp>
      <p:sp>
        <p:nvSpPr>
          <p:cNvPr id="10" name="Footer Placeholder 7"/>
          <p:cNvSpPr>
            <a:spLocks noGrp="1"/>
          </p:cNvSpPr>
          <p:nvPr>
            <p:ph type="ftr" sz="quarter" idx="11"/>
          </p:nvPr>
        </p:nvSpPr>
        <p:spPr/>
        <p:txBody>
          <a:bodyPr/>
          <a:lstStyle>
            <a:lvl1pPr>
              <a:defRPr/>
            </a:lvl1pPr>
          </a:lstStyle>
          <a:p>
            <a:pPr>
              <a:defRPr/>
            </a:pPr>
            <a:endParaRPr lang="en-US" altLang="sr-Latn-RS"/>
          </a:p>
        </p:txBody>
      </p:sp>
      <p:sp>
        <p:nvSpPr>
          <p:cNvPr id="11" name="Slide Number Placeholder 8"/>
          <p:cNvSpPr>
            <a:spLocks noGrp="1"/>
          </p:cNvSpPr>
          <p:nvPr>
            <p:ph type="sldNum" sz="quarter" idx="12"/>
          </p:nvPr>
        </p:nvSpPr>
        <p:spPr/>
        <p:txBody>
          <a:bodyPr/>
          <a:lstStyle>
            <a:lvl1pPr>
              <a:defRPr/>
            </a:lvl1pPr>
          </a:lstStyle>
          <a:p>
            <a:pPr>
              <a:defRPr/>
            </a:pPr>
            <a:fld id="{9101002B-7B01-4EFF-96B8-02E8A91D42A2}" type="slidenum">
              <a:rPr lang="en-US" smtClean="0"/>
              <a:pPr>
                <a:defRPr/>
              </a:pPr>
              <a:t>‹#›</a:t>
            </a:fld>
            <a:endParaRPr lang="en-US"/>
          </a:p>
        </p:txBody>
      </p:sp>
    </p:spTree>
    <p:extLst>
      <p:ext uri="{BB962C8B-B14F-4D97-AF65-F5344CB8AC3E}">
        <p14:creationId xmlns:p14="http://schemas.microsoft.com/office/powerpoint/2010/main" val="98438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sr-Latn-RS"/>
          </a:p>
        </p:txBody>
      </p:sp>
      <p:sp>
        <p:nvSpPr>
          <p:cNvPr id="4" name="Footer Placeholder 4"/>
          <p:cNvSpPr>
            <a:spLocks noGrp="1"/>
          </p:cNvSpPr>
          <p:nvPr>
            <p:ph type="ftr" sz="quarter" idx="11"/>
          </p:nvPr>
        </p:nvSpPr>
        <p:spPr/>
        <p:txBody>
          <a:bodyPr/>
          <a:lstStyle>
            <a:lvl1pPr>
              <a:defRPr/>
            </a:lvl1pPr>
          </a:lstStyle>
          <a:p>
            <a:pPr>
              <a:defRPr/>
            </a:pPr>
            <a:endParaRPr lang="en-US" altLang="sr-Latn-RS"/>
          </a:p>
        </p:txBody>
      </p:sp>
      <p:sp>
        <p:nvSpPr>
          <p:cNvPr id="5" name="Slide Number Placeholder 5"/>
          <p:cNvSpPr>
            <a:spLocks noGrp="1"/>
          </p:cNvSpPr>
          <p:nvPr>
            <p:ph type="sldNum" sz="quarter" idx="12"/>
          </p:nvPr>
        </p:nvSpPr>
        <p:spPr/>
        <p:txBody>
          <a:bodyPr/>
          <a:lstStyle>
            <a:lvl1pPr>
              <a:defRPr/>
            </a:lvl1pPr>
          </a:lstStyle>
          <a:p>
            <a:pPr>
              <a:defRPr/>
            </a:pPr>
            <a:fld id="{779670AB-8823-47CF-87D3-1D69DFE96D53}" type="slidenum">
              <a:rPr lang="en-US" smtClean="0"/>
              <a:pPr>
                <a:defRPr/>
              </a:pPr>
              <a:t>‹#›</a:t>
            </a:fld>
            <a:endParaRPr lang="en-US"/>
          </a:p>
        </p:txBody>
      </p:sp>
    </p:spTree>
    <p:extLst>
      <p:ext uri="{BB962C8B-B14F-4D97-AF65-F5344CB8AC3E}">
        <p14:creationId xmlns:p14="http://schemas.microsoft.com/office/powerpoint/2010/main" val="302840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sr-Latn-RS"/>
          </a:p>
        </p:txBody>
      </p:sp>
      <p:sp>
        <p:nvSpPr>
          <p:cNvPr id="3" name="Footer Placeholder 4"/>
          <p:cNvSpPr>
            <a:spLocks noGrp="1"/>
          </p:cNvSpPr>
          <p:nvPr>
            <p:ph type="ftr" sz="quarter" idx="11"/>
          </p:nvPr>
        </p:nvSpPr>
        <p:spPr/>
        <p:txBody>
          <a:bodyPr/>
          <a:lstStyle>
            <a:lvl1pPr>
              <a:defRPr/>
            </a:lvl1pPr>
          </a:lstStyle>
          <a:p>
            <a:pPr>
              <a:defRPr/>
            </a:pPr>
            <a:endParaRPr lang="en-US" altLang="sr-Latn-RS"/>
          </a:p>
        </p:txBody>
      </p:sp>
      <p:sp>
        <p:nvSpPr>
          <p:cNvPr id="4" name="Slide Number Placeholder 5"/>
          <p:cNvSpPr>
            <a:spLocks noGrp="1"/>
          </p:cNvSpPr>
          <p:nvPr>
            <p:ph type="sldNum" sz="quarter" idx="12"/>
          </p:nvPr>
        </p:nvSpPr>
        <p:spPr/>
        <p:txBody>
          <a:bodyPr/>
          <a:lstStyle>
            <a:lvl1pPr>
              <a:defRPr/>
            </a:lvl1pPr>
          </a:lstStyle>
          <a:p>
            <a:pPr>
              <a:defRPr/>
            </a:pPr>
            <a:fld id="{4663C187-D934-41D3-A6E0-016ACCF5A663}" type="slidenum">
              <a:rPr lang="en-US" smtClean="0"/>
              <a:pPr>
                <a:defRPr/>
              </a:pPr>
              <a:t>‹#›</a:t>
            </a:fld>
            <a:endParaRPr lang="en-US"/>
          </a:p>
        </p:txBody>
      </p:sp>
    </p:spTree>
    <p:extLst>
      <p:ext uri="{BB962C8B-B14F-4D97-AF65-F5344CB8AC3E}">
        <p14:creationId xmlns:p14="http://schemas.microsoft.com/office/powerpoint/2010/main" val="689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sr-Latn-RS"/>
          </a:p>
        </p:txBody>
      </p:sp>
      <p:sp>
        <p:nvSpPr>
          <p:cNvPr id="7" name="Footer Placeholder 5"/>
          <p:cNvSpPr>
            <a:spLocks noGrp="1"/>
          </p:cNvSpPr>
          <p:nvPr>
            <p:ph type="ftr" sz="quarter" idx="11"/>
          </p:nvPr>
        </p:nvSpPr>
        <p:spPr/>
        <p:txBody>
          <a:bodyPr/>
          <a:lstStyle>
            <a:lvl1pPr>
              <a:defRPr/>
            </a:lvl1pPr>
          </a:lstStyle>
          <a:p>
            <a:pPr>
              <a:defRPr/>
            </a:pPr>
            <a:endParaRPr lang="en-US" altLang="sr-Latn-RS"/>
          </a:p>
        </p:txBody>
      </p:sp>
      <p:sp>
        <p:nvSpPr>
          <p:cNvPr id="8" name="Slide Number Placeholder 6"/>
          <p:cNvSpPr>
            <a:spLocks noGrp="1"/>
          </p:cNvSpPr>
          <p:nvPr>
            <p:ph type="sldNum" sz="quarter" idx="12"/>
          </p:nvPr>
        </p:nvSpPr>
        <p:spPr/>
        <p:txBody>
          <a:bodyPr/>
          <a:lstStyle>
            <a:lvl1pPr>
              <a:defRPr/>
            </a:lvl1pPr>
          </a:lstStyle>
          <a:p>
            <a:pPr>
              <a:defRPr/>
            </a:pPr>
            <a:fld id="{3B1DD0D6-32F0-4AB6-9F85-3824543687B5}" type="slidenum">
              <a:rPr lang="en-US" smtClean="0"/>
              <a:pPr>
                <a:defRPr/>
              </a:pPr>
              <a:t>‹#›</a:t>
            </a:fld>
            <a:endParaRPr lang="en-US"/>
          </a:p>
        </p:txBody>
      </p:sp>
    </p:spTree>
    <p:extLst>
      <p:ext uri="{BB962C8B-B14F-4D97-AF65-F5344CB8AC3E}">
        <p14:creationId xmlns:p14="http://schemas.microsoft.com/office/powerpoint/2010/main" val="67844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sr-Latn-RS"/>
          </a:p>
        </p:txBody>
      </p:sp>
      <p:sp>
        <p:nvSpPr>
          <p:cNvPr id="6" name="Footer Placeholder 4"/>
          <p:cNvSpPr>
            <a:spLocks noGrp="1"/>
          </p:cNvSpPr>
          <p:nvPr>
            <p:ph type="ftr" sz="quarter" idx="11"/>
          </p:nvPr>
        </p:nvSpPr>
        <p:spPr/>
        <p:txBody>
          <a:bodyPr/>
          <a:lstStyle>
            <a:lvl1pPr>
              <a:defRPr/>
            </a:lvl1pPr>
          </a:lstStyle>
          <a:p>
            <a:pPr>
              <a:defRPr/>
            </a:pPr>
            <a:endParaRPr lang="en-US" altLang="sr-Latn-RS"/>
          </a:p>
        </p:txBody>
      </p:sp>
      <p:sp>
        <p:nvSpPr>
          <p:cNvPr id="7" name="Slide Number Placeholder 5"/>
          <p:cNvSpPr>
            <a:spLocks noGrp="1"/>
          </p:cNvSpPr>
          <p:nvPr>
            <p:ph type="sldNum" sz="quarter" idx="12"/>
          </p:nvPr>
        </p:nvSpPr>
        <p:spPr/>
        <p:txBody>
          <a:bodyPr/>
          <a:lstStyle>
            <a:lvl1pPr>
              <a:defRPr/>
            </a:lvl1pPr>
          </a:lstStyle>
          <a:p>
            <a:pPr>
              <a:defRPr/>
            </a:pPr>
            <a:fld id="{FDDE639C-275C-4A5E-800A-C76D78ACAB03}" type="slidenum">
              <a:rPr lang="en-US" smtClean="0"/>
              <a:pPr>
                <a:defRPr/>
              </a:pPr>
              <a:t>‹#›</a:t>
            </a:fld>
            <a:endParaRPr lang="en-US"/>
          </a:p>
        </p:txBody>
      </p:sp>
    </p:spTree>
    <p:extLst>
      <p:ext uri="{BB962C8B-B14F-4D97-AF65-F5344CB8AC3E}">
        <p14:creationId xmlns:p14="http://schemas.microsoft.com/office/powerpoint/2010/main" val="115157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ltLang="sr-Latn-R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latin typeface="Arial" charset="0"/>
              </a:defRPr>
            </a:lvl1pPr>
          </a:lstStyle>
          <a:p>
            <a:pPr>
              <a:defRPr/>
            </a:pPr>
            <a:endParaRPr lang="en-US" altLang="sr-Latn-R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262626"/>
                </a:solidFill>
                <a:latin typeface="Impact" panose="020B0806030902050204" pitchFamily="34" charset="0"/>
              </a:defRPr>
            </a:lvl1pPr>
          </a:lstStyle>
          <a:p>
            <a:pPr>
              <a:defRPr/>
            </a:pPr>
            <a:fld id="{88F035AD-C59D-4CF1-A902-6BE07F43E532}" type="slidenum">
              <a:rPr lang="en-US" smtClean="0"/>
              <a:pPr>
                <a:defRPr/>
              </a:pPr>
              <a:t>‹#›</a:t>
            </a:fld>
            <a:endParaRPr 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88366936"/>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hf sldNum="0" hdr="0" ftr="0" dt="0"/>
  <p:txStyles>
    <p:title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anose="020B0806030902050204" pitchFamily="34" charset="0"/>
        </a:defRPr>
      </a:lvl2pPr>
      <a:lvl3pPr algn="l" rtl="0" eaLnBrk="1" fontAlgn="base" hangingPunct="1">
        <a:spcBef>
          <a:spcPct val="0"/>
        </a:spcBef>
        <a:spcAft>
          <a:spcPct val="0"/>
        </a:spcAft>
        <a:defRPr sz="5400">
          <a:solidFill>
            <a:srgbClr val="262626"/>
          </a:solidFill>
          <a:latin typeface="Impact" panose="020B0806030902050204" pitchFamily="34" charset="0"/>
        </a:defRPr>
      </a:lvl3pPr>
      <a:lvl4pPr algn="l" rtl="0" eaLnBrk="1" fontAlgn="base" hangingPunct="1">
        <a:spcBef>
          <a:spcPct val="0"/>
        </a:spcBef>
        <a:spcAft>
          <a:spcPct val="0"/>
        </a:spcAft>
        <a:defRPr sz="5400">
          <a:solidFill>
            <a:srgbClr val="262626"/>
          </a:solidFill>
          <a:latin typeface="Impact" panose="020B0806030902050204" pitchFamily="34" charset="0"/>
        </a:defRPr>
      </a:lvl4pPr>
      <a:lvl5pPr algn="l" rtl="0" eaLnBrk="1" fontAlgn="base" hangingPunct="1">
        <a:spcBef>
          <a:spcPct val="0"/>
        </a:spcBef>
        <a:spcAft>
          <a:spcPct val="0"/>
        </a:spcAft>
        <a:defRPr sz="5400">
          <a:solidFill>
            <a:srgbClr val="262626"/>
          </a:solidFill>
          <a:latin typeface="Impact" panose="020B080603090205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jf.hr/upload/files/file/ENG/newsletter/96.pdf"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9.emf"/><Relationship Id="rId5" Type="http://schemas.openxmlformats.org/officeDocument/2006/relationships/diagramColors" Target="../diagrams/colors1.xml"/><Relationship Id="rId10" Type="http://schemas.openxmlformats.org/officeDocument/2006/relationships/customXml" Target="../ink/ink2.xml"/><Relationship Id="rId4" Type="http://schemas.openxmlformats.org/officeDocument/2006/relationships/diagramQuickStyle" Target="../diagrams/quickStyle1.xml"/><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vojko-obersnel.com/hr/proracunaj-me/201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4.emf"/><Relationship Id="rId5" Type="http://schemas.openxmlformats.org/officeDocument/2006/relationships/diagramColors" Target="../diagrams/colors2.xml"/><Relationship Id="rId10" Type="http://schemas.openxmlformats.org/officeDocument/2006/relationships/customXml" Target="../ink/ink4.xml"/><Relationship Id="rId4" Type="http://schemas.openxmlformats.org/officeDocument/2006/relationships/diagramQuickStyle" Target="../diagrams/quickStyle2.xml"/><Relationship Id="rId9"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jf.hr/upload/files/file/ENG/newsletter/107.pdf" TargetMode="Externa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UkNrWfEfCcU&amp;list=PLE4A4C16240CC6F1B&amp;index=2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fin.hr/hr/proracun-za-gradane" TargetMode="External"/><Relationship Id="rId2" Type="http://schemas.openxmlformats.org/officeDocument/2006/relationships/hyperlink" Target="http://www.ijf.hr/eng/publications/guides/1087/" TargetMode="Externa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iscaltransparency.net/wp-content/themes/enfold/includes/gift_embedded/en/resource_open.php?IdToOpen=2015070611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016" y="2465063"/>
            <a:ext cx="8555688" cy="1143000"/>
          </a:xfrm>
        </p:spPr>
        <p:txBody>
          <a:bodyPr/>
          <a:lstStyle/>
          <a:p>
            <a:pPr algn="ctr" eaLnBrk="1" hangingPunct="1">
              <a:spcBef>
                <a:spcPts val="600"/>
              </a:spcBef>
            </a:pPr>
            <a:r>
              <a:rPr lang="en-US" sz="2800" noProof="0" dirty="0" smtClean="0">
                <a:latin typeface="Tahoma" panose="020B0604030504040204" pitchFamily="34" charset="0"/>
                <a:ea typeface="Tahoma" panose="020B0604030504040204" pitchFamily="34" charset="0"/>
                <a:cs typeface="Tahoma" panose="020B0604030504040204" pitchFamily="34" charset="0"/>
              </a:rPr>
              <a:t>Engaging citizens in the budget process and developing budget literacy </a:t>
            </a:r>
            <a:br>
              <a:rPr lang="en-US" sz="2800" noProof="0" dirty="0" smtClean="0">
                <a:latin typeface="Tahoma" panose="020B0604030504040204" pitchFamily="34" charset="0"/>
                <a:ea typeface="Tahoma" panose="020B0604030504040204" pitchFamily="34" charset="0"/>
                <a:cs typeface="Tahoma" panose="020B0604030504040204" pitchFamily="34" charset="0"/>
              </a:rPr>
            </a:br>
            <a:r>
              <a:rPr lang="en-US" sz="2800" noProof="0" dirty="0" smtClean="0">
                <a:latin typeface="Tahoma" panose="020B0604030504040204" pitchFamily="34" charset="0"/>
                <a:ea typeface="Tahoma" panose="020B0604030504040204" pitchFamily="34" charset="0"/>
                <a:cs typeface="Tahoma" panose="020B0604030504040204" pitchFamily="34" charset="0"/>
              </a:rPr>
              <a:t>in the PEMPAL countries: </a:t>
            </a:r>
            <a:br>
              <a:rPr lang="en-US" sz="2800" noProof="0" dirty="0" smtClean="0">
                <a:latin typeface="Tahoma" panose="020B0604030504040204" pitchFamily="34" charset="0"/>
                <a:ea typeface="Tahoma" panose="020B0604030504040204" pitchFamily="34" charset="0"/>
                <a:cs typeface="Tahoma" panose="020B0604030504040204" pitchFamily="34" charset="0"/>
              </a:rPr>
            </a:br>
            <a:r>
              <a:rPr lang="en-US" sz="2800" noProof="0" dirty="0" smtClean="0">
                <a:latin typeface="Tahoma" panose="020B0604030504040204" pitchFamily="34" charset="0"/>
                <a:ea typeface="Tahoma" panose="020B0604030504040204" pitchFamily="34" charset="0"/>
                <a:cs typeface="Tahoma" panose="020B0604030504040204" pitchFamily="34" charset="0"/>
              </a:rPr>
              <a:t>Example of Croatia</a:t>
            </a:r>
            <a:r>
              <a:rPr lang="en-US" b="0" noProof="0" dirty="0" smtClean="0">
                <a:latin typeface="Tahoma" panose="020B0604030504040204" pitchFamily="34" charset="0"/>
                <a:ea typeface="Tahoma" panose="020B0604030504040204" pitchFamily="34" charset="0"/>
                <a:cs typeface="Tahoma" panose="020B0604030504040204" pitchFamily="34" charset="0"/>
              </a:rPr>
              <a:t/>
            </a:r>
            <a:br>
              <a:rPr lang="en-US" b="0" noProof="0" dirty="0" smtClean="0">
                <a:latin typeface="Tahoma" panose="020B0604030504040204" pitchFamily="34" charset="0"/>
                <a:ea typeface="Tahoma" panose="020B0604030504040204" pitchFamily="34" charset="0"/>
                <a:cs typeface="Tahoma" panose="020B0604030504040204" pitchFamily="34" charset="0"/>
              </a:rPr>
            </a:br>
            <a:endParaRPr lang="en-US" noProof="0" dirty="0">
              <a:latin typeface="Tahoma" panose="020B0604030504040204" pitchFamily="34" charset="0"/>
              <a:ea typeface="Tahoma" panose="020B0604030504040204" pitchFamily="34" charset="0"/>
              <a:cs typeface="Tahoma" panose="020B0604030504040204" pitchFamily="34" charset="0"/>
            </a:endParaRPr>
          </a:p>
        </p:txBody>
      </p:sp>
      <p:sp>
        <p:nvSpPr>
          <p:cNvPr id="3074" name="Subtitle 2"/>
          <p:cNvSpPr>
            <a:spLocks noGrp="1"/>
          </p:cNvSpPr>
          <p:nvPr>
            <p:ph type="subTitle" idx="1"/>
          </p:nvPr>
        </p:nvSpPr>
        <p:spPr>
          <a:xfrm>
            <a:off x="467544" y="3861048"/>
            <a:ext cx="8298160" cy="1622108"/>
          </a:xfrm>
          <a:noFill/>
        </p:spPr>
        <p:txBody>
          <a:bodyPr>
            <a:normAutofit/>
          </a:bodyPr>
          <a:lstStyle/>
          <a:p>
            <a:pPr algn="ctr"/>
            <a:endParaRPr lang="en-US" noProof="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400" b="0" i="1" noProof="0" dirty="0" smtClean="0">
                <a:latin typeface="Tahoma" panose="020B0604030504040204" pitchFamily="34" charset="0"/>
                <a:ea typeface="Tahoma" panose="020B0604030504040204" pitchFamily="34" charset="0"/>
                <a:cs typeface="Tahoma" panose="020B0604030504040204" pitchFamily="34" charset="0"/>
              </a:rPr>
              <a:t>Mihaela </a:t>
            </a:r>
            <a:r>
              <a:rPr lang="en-US" sz="2400" i="1" dirty="0" smtClean="0">
                <a:latin typeface="Tahoma" panose="020B0604030504040204" pitchFamily="34" charset="0"/>
                <a:ea typeface="Tahoma" panose="020B0604030504040204" pitchFamily="34" charset="0"/>
                <a:cs typeface="Tahoma" panose="020B0604030504040204" pitchFamily="34" charset="0"/>
              </a:rPr>
              <a:t>Bronić</a:t>
            </a:r>
            <a:r>
              <a:rPr lang="hr-HR" sz="2400" i="1"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and</a:t>
            </a:r>
            <a:r>
              <a:rPr lang="hr-HR" sz="2400" dirty="0" smtClean="0">
                <a:latin typeface="Tahoma" panose="020B0604030504040204" pitchFamily="34" charset="0"/>
                <a:ea typeface="Tahoma" panose="020B0604030504040204" pitchFamily="34" charset="0"/>
                <a:cs typeface="Tahoma" panose="020B0604030504040204" pitchFamily="34" charset="0"/>
              </a:rPr>
              <a:t> </a:t>
            </a:r>
            <a:r>
              <a:rPr lang="en-US" sz="2400" i="1" dirty="0" smtClean="0">
                <a:latin typeface="Tahoma" panose="020B0604030504040204" pitchFamily="34" charset="0"/>
                <a:ea typeface="Tahoma" panose="020B0604030504040204" pitchFamily="34" charset="0"/>
                <a:cs typeface="Tahoma" panose="020B0604030504040204" pitchFamily="34" charset="0"/>
              </a:rPr>
              <a:t>Nevenka </a:t>
            </a:r>
            <a:r>
              <a:rPr lang="en-US" sz="2400" i="1" dirty="0">
                <a:latin typeface="Tahoma" panose="020B0604030504040204" pitchFamily="34" charset="0"/>
                <a:ea typeface="Tahoma" panose="020B0604030504040204" pitchFamily="34" charset="0"/>
                <a:cs typeface="Tahoma" panose="020B0604030504040204" pitchFamily="34" charset="0"/>
              </a:rPr>
              <a:t>Brkić </a:t>
            </a:r>
            <a:endParaRPr lang="en-US" sz="2400" b="0" i="1" noProof="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400" i="1" dirty="0">
                <a:latin typeface="Tahoma" panose="020B0604030504040204" pitchFamily="34" charset="0"/>
                <a:ea typeface="Tahoma" panose="020B0604030504040204" pitchFamily="34" charset="0"/>
                <a:cs typeface="Tahoma" panose="020B0604030504040204" pitchFamily="34" charset="0"/>
              </a:rPr>
              <a:t>Institute of Public </a:t>
            </a:r>
            <a:r>
              <a:rPr lang="en-US" sz="2400" i="1" dirty="0" smtClean="0">
                <a:latin typeface="Tahoma" panose="020B0604030504040204" pitchFamily="34" charset="0"/>
                <a:ea typeface="Tahoma" panose="020B0604030504040204" pitchFamily="34" charset="0"/>
                <a:cs typeface="Tahoma" panose="020B0604030504040204" pitchFamily="34" charset="0"/>
              </a:rPr>
              <a:t>Finance</a:t>
            </a:r>
            <a:r>
              <a:rPr lang="hr-HR" sz="2400" i="1" dirty="0" smtClean="0">
                <a:latin typeface="Tahoma" panose="020B0604030504040204" pitchFamily="34" charset="0"/>
                <a:ea typeface="Tahoma" panose="020B0604030504040204" pitchFamily="34" charset="0"/>
                <a:cs typeface="Tahoma" panose="020B0604030504040204" pitchFamily="34" charset="0"/>
              </a:rPr>
              <a:t> </a:t>
            </a:r>
            <a:r>
              <a:rPr lang="en-US" sz="2400" noProof="0" dirty="0" smtClean="0">
                <a:latin typeface="Tahoma" panose="020B0604030504040204" pitchFamily="34" charset="0"/>
                <a:ea typeface="Tahoma" panose="020B0604030504040204" pitchFamily="34" charset="0"/>
                <a:cs typeface="Tahoma" panose="020B0604030504040204" pitchFamily="34" charset="0"/>
              </a:rPr>
              <a:t>and </a:t>
            </a:r>
            <a:r>
              <a:rPr lang="en-US" sz="2400" i="1" dirty="0" smtClean="0">
                <a:latin typeface="Tahoma" panose="020B0604030504040204" pitchFamily="34" charset="0"/>
                <a:ea typeface="Tahoma" panose="020B0604030504040204" pitchFamily="34" charset="0"/>
                <a:cs typeface="Tahoma" panose="020B0604030504040204" pitchFamily="34" charset="0"/>
              </a:rPr>
              <a:t>Ministry </a:t>
            </a:r>
            <a:r>
              <a:rPr lang="en-US" sz="2400" i="1" dirty="0">
                <a:latin typeface="Tahoma" panose="020B0604030504040204" pitchFamily="34" charset="0"/>
                <a:ea typeface="Tahoma" panose="020B0604030504040204" pitchFamily="34" charset="0"/>
                <a:cs typeface="Tahoma" panose="020B0604030504040204" pitchFamily="34" charset="0"/>
              </a:rPr>
              <a:t>of Finance </a:t>
            </a:r>
            <a:endParaRPr lang="en-US" sz="2400" b="0" i="1" noProof="0" dirty="0" smtClean="0">
              <a:latin typeface="Tahoma" panose="020B0604030504040204" pitchFamily="34" charset="0"/>
              <a:ea typeface="Tahoma" panose="020B0604030504040204" pitchFamily="34" charset="0"/>
              <a:cs typeface="Tahoma" panose="020B0604030504040204" pitchFamily="34" charset="0"/>
            </a:endParaRPr>
          </a:p>
          <a:p>
            <a:pPr algn="ctr" eaLnBrk="1" hangingPunct="1">
              <a:spcBef>
                <a:spcPts val="600"/>
              </a:spcBef>
            </a:pPr>
            <a:endParaRPr lang="en-US" sz="900" b="0" noProof="0" dirty="0" smtClean="0">
              <a:latin typeface="Tahoma" panose="020B0604030504040204" pitchFamily="34" charset="0"/>
              <a:ea typeface="Tahoma" panose="020B0604030504040204" pitchFamily="34" charset="0"/>
              <a:cs typeface="Tahoma" panose="020B0604030504040204" pitchFamily="34" charset="0"/>
            </a:endParaRPr>
          </a:p>
        </p:txBody>
      </p:sp>
      <p:sp>
        <p:nvSpPr>
          <p:cNvPr id="3075" name="Subtitle 2"/>
          <p:cNvSpPr txBox="1">
            <a:spLocks/>
          </p:cNvSpPr>
          <p:nvPr/>
        </p:nvSpPr>
        <p:spPr bwMode="auto">
          <a:xfrm>
            <a:off x="264784" y="5445224"/>
            <a:ext cx="8132762" cy="115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buClr>
                <a:srgbClr val="3783FF"/>
              </a:buClr>
              <a:buSzPct val="123000"/>
              <a:buFont typeface="Symbol" pitchFamily="18" charset="2"/>
              <a:buNone/>
            </a:pPr>
            <a:r>
              <a:rPr lang="hr-HR" sz="2000" dirty="0" err="1" smtClean="0">
                <a:latin typeface="Tahoma" panose="020B0604030504040204" pitchFamily="34" charset="0"/>
                <a:ea typeface="Tahoma" panose="020B0604030504040204" pitchFamily="34" charset="0"/>
                <a:cs typeface="Tahoma" panose="020B0604030504040204" pitchFamily="34" charset="0"/>
              </a:rPr>
              <a:t>Moscow</a:t>
            </a:r>
            <a:r>
              <a:rPr lang="hr-HR" sz="2000" dirty="0" smtClean="0">
                <a:latin typeface="Tahoma" panose="020B0604030504040204" pitchFamily="34" charset="0"/>
                <a:ea typeface="Tahoma" panose="020B0604030504040204" pitchFamily="34" charset="0"/>
                <a:cs typeface="Tahoma" panose="020B0604030504040204" pitchFamily="34" charset="0"/>
              </a:rPr>
              <a:t>, June 22, 2017</a:t>
            </a:r>
            <a:endParaRPr lang="hr-HR"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6204795"/>
            <a:ext cx="2376264" cy="618890"/>
          </a:xfrm>
          <a:prstGeom prst="rect">
            <a:avLst/>
          </a:prstGeom>
        </p:spPr>
      </p:pic>
      <p:pic>
        <p:nvPicPr>
          <p:cNvPr id="4" name="Picture 3"/>
          <p:cNvPicPr>
            <a:picLocks noChangeAspect="1"/>
          </p:cNvPicPr>
          <p:nvPr/>
        </p:nvPicPr>
        <p:blipFill>
          <a:blip r:embed="rId3"/>
          <a:stretch>
            <a:fillRect/>
          </a:stretch>
        </p:blipFill>
        <p:spPr>
          <a:xfrm>
            <a:off x="4566345" y="6222289"/>
            <a:ext cx="2321768" cy="5839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71400"/>
            <a:ext cx="9613576" cy="2016224"/>
          </a:xfrm>
        </p:spPr>
        <p:txBody>
          <a:bodyPr/>
          <a:lstStyle/>
          <a:p>
            <a:pPr algn="ctr"/>
            <a:r>
              <a:rPr lang="en-US"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PP is lagging behind</a:t>
            </a:r>
            <a:r>
              <a:rPr lang="hr-HR"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hr-HR"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online survey PP in budget process, 2015</a:t>
            </a:r>
            <a:br>
              <a:rPr lang="en-US"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hr-HR"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5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Graph 2. Answers of the students who were polled (in %) </a:t>
            </a:r>
            <a:endParaRPr lang="en-US" sz="25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p:cNvGraphicFramePr>
            <a:graphicFrameLocks/>
          </p:cNvGraphicFramePr>
          <p:nvPr/>
        </p:nvGraphicFramePr>
        <p:xfrm>
          <a:off x="107504" y="2060848"/>
          <a:ext cx="8856984"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67544" y="6525344"/>
            <a:ext cx="8064896" cy="246221"/>
          </a:xfrm>
          <a:prstGeom prst="rect">
            <a:avLst/>
          </a:prstGeom>
          <a:noFill/>
        </p:spPr>
        <p:txBody>
          <a:bodyPr wrap="square" rtlCol="0">
            <a:spAutoFit/>
          </a:bodyPr>
          <a:lstStyle/>
          <a:p>
            <a:r>
              <a:rPr lang="hr-HR" sz="1000" dirty="0" err="1" smtClean="0">
                <a:latin typeface="Tahoma" panose="020B0604030504040204" pitchFamily="34" charset="0"/>
                <a:ea typeface="Tahoma" panose="020B0604030504040204" pitchFamily="34" charset="0"/>
                <a:cs typeface="Tahoma" panose="020B0604030504040204" pitchFamily="34" charset="0"/>
              </a:rPr>
              <a:t>Source</a:t>
            </a:r>
            <a:r>
              <a:rPr lang="hr-HR" sz="1000" dirty="0" smtClean="0">
                <a:latin typeface="Tahoma" panose="020B0604030504040204" pitchFamily="34" charset="0"/>
                <a:ea typeface="Tahoma" panose="020B0604030504040204" pitchFamily="34" charset="0"/>
                <a:cs typeface="Tahoma" panose="020B0604030504040204" pitchFamily="34" charset="0"/>
              </a:rPr>
              <a:t>: Ott </a:t>
            </a:r>
            <a:r>
              <a:rPr lang="hr-HR" sz="1000" dirty="0" err="1" smtClean="0">
                <a:latin typeface="Tahoma" panose="020B0604030504040204" pitchFamily="34" charset="0"/>
                <a:ea typeface="Tahoma" panose="020B0604030504040204" pitchFamily="34" charset="0"/>
                <a:cs typeface="Tahoma" panose="020B0604030504040204" pitchFamily="34" charset="0"/>
              </a:rPr>
              <a:t>and</a:t>
            </a:r>
            <a:r>
              <a:rPr lang="hr-HR" sz="1000" dirty="0" smtClean="0">
                <a:latin typeface="Tahoma" panose="020B0604030504040204" pitchFamily="34" charset="0"/>
                <a:ea typeface="Tahoma" panose="020B0604030504040204" pitchFamily="34" charset="0"/>
                <a:cs typeface="Tahoma" panose="020B0604030504040204" pitchFamily="34" charset="0"/>
              </a:rPr>
              <a:t> Bronic, 2015.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Citizen </a:t>
            </a:r>
            <a:r>
              <a:rPr lang="en-GB" sz="1000" dirty="0">
                <a:latin typeface="Tahoma" panose="020B0604030504040204" pitchFamily="34" charset="0"/>
                <a:ea typeface="Tahoma" panose="020B0604030504040204" pitchFamily="34" charset="0"/>
                <a:cs typeface="Tahoma" panose="020B0604030504040204" pitchFamily="34" charset="0"/>
                <a:hlinkClick r:id="rId3"/>
              </a:rPr>
              <a:t>Participation in  Fiscal Policy and Budgetary  Processes in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Croatia</a:t>
            </a:r>
            <a:r>
              <a:rPr lang="hr-HR" sz="1000" dirty="0" smtClean="0">
                <a:latin typeface="Tahoma" panose="020B0604030504040204" pitchFamily="34" charset="0"/>
                <a:ea typeface="Tahoma" panose="020B0604030504040204" pitchFamily="34" charset="0"/>
                <a:cs typeface="Tahoma" panose="020B0604030504040204" pitchFamily="34" charset="0"/>
              </a:rPr>
              <a:t>, Newsletter, No. 96.</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940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0243" y="1046103"/>
            <a:ext cx="9324528" cy="233026"/>
          </a:xfrm>
        </p:spPr>
        <p:txBody>
          <a:bodyPr/>
          <a:lstStyle/>
          <a:p>
            <a:pPr algn="ct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But there are good examples of PP at the l</a:t>
            </a:r>
            <a:r>
              <a:rPr lang="hr-HR" sz="2800" noProof="0"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oc</a:t>
            </a: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level </a:t>
            </a:r>
            <a: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 City of </a:t>
            </a:r>
            <a: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Rijeka</a:t>
            </a: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endParaRPr lang="en-US" sz="2800" noProof="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Rezervirano mjesto sadržaja 10"/>
          <p:cNvGraphicFramePr>
            <a:graphicFrameLocks noGrp="1"/>
          </p:cNvGraphicFramePr>
          <p:nvPr>
            <p:ph idx="1"/>
            <p:extLst>
              <p:ext uri="{D42A27DB-BD31-4B8C-83A1-F6EECF244321}">
                <p14:modId xmlns:p14="http://schemas.microsoft.com/office/powerpoint/2010/main" val="1039950083"/>
              </p:ext>
            </p:extLst>
          </p:nvPr>
        </p:nvGraphicFramePr>
        <p:xfrm>
          <a:off x="-1260648" y="908720"/>
          <a:ext cx="588451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Map of Croat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1649537"/>
            <a:ext cx="4044462" cy="41349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4913575" y="2795387"/>
              <a:ext cx="277200" cy="238680"/>
            </p14:xfrm>
          </p:contentPart>
        </mc:Choice>
        <mc:Fallback xmlns="">
          <p:pic>
            <p:nvPicPr>
              <p:cNvPr id="13" name="Ink 12"/>
              <p:cNvPicPr/>
              <p:nvPr/>
            </p:nvPicPr>
            <p:blipFill>
              <a:blip r:embed="rId9"/>
              <a:stretch>
                <a:fillRect/>
              </a:stretch>
            </p:blipFill>
            <p:spPr>
              <a:xfrm>
                <a:off x="4901695" y="2783507"/>
                <a:ext cx="300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2269375" y="1950107"/>
              <a:ext cx="360" cy="360"/>
            </p14:xfrm>
          </p:contentPart>
        </mc:Choice>
        <mc:Fallback xmlns="">
          <p:pic>
            <p:nvPicPr>
              <p:cNvPr id="17" name="Ink 16"/>
              <p:cNvPicPr/>
              <p:nvPr/>
            </p:nvPicPr>
            <p:blipFill>
              <a:blip r:embed="rId11"/>
              <a:stretch>
                <a:fillRect/>
              </a:stretch>
            </p:blipFill>
            <p:spPr>
              <a:xfrm>
                <a:off x="2257495" y="1938227"/>
                <a:ext cx="24120" cy="24120"/>
              </a:xfrm>
              <a:prstGeom prst="rect">
                <a:avLst/>
              </a:prstGeom>
            </p:spPr>
          </p:pic>
        </mc:Fallback>
      </mc:AlternateContent>
      <p:sp>
        <p:nvSpPr>
          <p:cNvPr id="8" name="TextBox 7"/>
          <p:cNvSpPr txBox="1"/>
          <p:nvPr/>
        </p:nvSpPr>
        <p:spPr>
          <a:xfrm>
            <a:off x="334076" y="6453336"/>
            <a:ext cx="8619864" cy="261610"/>
          </a:xfrm>
          <a:prstGeom prst="rect">
            <a:avLst/>
          </a:prstGeom>
          <a:noFill/>
        </p:spPr>
        <p:txBody>
          <a:bodyPr wrap="square" rtlCol="0">
            <a:spAutoFit/>
          </a:bodyPr>
          <a:lstStyle/>
          <a:p>
            <a:pPr algn="r"/>
            <a:r>
              <a:rPr lang="en-US" sz="1100" dirty="0" smtClean="0"/>
              <a:t>Source: Presentation Mr. Ante </a:t>
            </a:r>
            <a:r>
              <a:rPr lang="en-US" sz="1100" dirty="0" err="1" smtClean="0"/>
              <a:t>Mađerić</a:t>
            </a:r>
            <a:r>
              <a:rPr lang="en-US" sz="1100" dirty="0" smtClean="0"/>
              <a:t>, </a:t>
            </a:r>
            <a:r>
              <a:rPr lang="en-US" sz="1100" dirty="0" err="1" smtClean="0"/>
              <a:t>Poreč</a:t>
            </a:r>
            <a:r>
              <a:rPr lang="en-US" sz="1100" dirty="0" smtClean="0"/>
              <a:t>, July, 2015</a:t>
            </a:r>
            <a:endParaRPr lang="en-US" sz="1100" dirty="0"/>
          </a:p>
        </p:txBody>
      </p:sp>
    </p:spTree>
    <p:extLst>
      <p:ext uri="{BB962C8B-B14F-4D97-AF65-F5344CB8AC3E}">
        <p14:creationId xmlns:p14="http://schemas.microsoft.com/office/powerpoint/2010/main" val="257860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79823" y="439026"/>
            <a:ext cx="7557796" cy="1692771"/>
          </a:xfrm>
          <a:prstGeom prst="rect">
            <a:avLst/>
          </a:prstGeom>
          <a:noFill/>
        </p:spPr>
        <p:txBody>
          <a:bodyPr wrap="square" rtlCol="0">
            <a:spAutoFit/>
          </a:bodyPr>
          <a:lstStyle/>
          <a:p>
            <a:pPr algn="ctr"/>
            <a:r>
              <a:rPr lang="pt-PT" sz="2800" b="1" dirty="0" smtClean="0">
                <a:solidFill>
                  <a:schemeClr val="accent1"/>
                </a:solidFill>
              </a:rPr>
              <a:t>Participatory Budget</a:t>
            </a:r>
            <a:r>
              <a:rPr lang="hr-HR" sz="2800" b="1" dirty="0" err="1" smtClean="0">
                <a:solidFill>
                  <a:schemeClr val="accent1"/>
                </a:solidFill>
              </a:rPr>
              <a:t>ing</a:t>
            </a:r>
            <a:r>
              <a:rPr lang="pt-PT" sz="2800" b="1" dirty="0" smtClean="0">
                <a:solidFill>
                  <a:schemeClr val="accent1"/>
                </a:solidFill>
              </a:rPr>
              <a:t> </a:t>
            </a:r>
            <a:endParaRPr lang="hr-HR" sz="2800" b="1" dirty="0" smtClean="0">
              <a:solidFill>
                <a:schemeClr val="accent1"/>
              </a:solidFill>
            </a:endParaRPr>
          </a:p>
          <a:p>
            <a:pPr algn="ctr"/>
            <a:r>
              <a:rPr lang="hr-HR" sz="2800" b="1" dirty="0" smtClean="0">
                <a:solidFill>
                  <a:schemeClr val="accent1"/>
                </a:solidFill>
              </a:rPr>
              <a:t>in </a:t>
            </a:r>
            <a:r>
              <a:rPr lang="hr-HR" sz="2800" b="1" dirty="0" err="1" smtClean="0">
                <a:solidFill>
                  <a:schemeClr val="accent1"/>
                </a:solidFill>
              </a:rPr>
              <a:t>the</a:t>
            </a:r>
            <a:r>
              <a:rPr lang="hr-HR" sz="2800" b="1" dirty="0" smtClean="0">
                <a:solidFill>
                  <a:schemeClr val="accent1"/>
                </a:solidFill>
              </a:rPr>
              <a:t> City Of Rijeka</a:t>
            </a:r>
            <a:endParaRPr lang="pt-PT" sz="2800" b="1" dirty="0" smtClean="0">
              <a:solidFill>
                <a:schemeClr val="accent1"/>
              </a:solidFill>
            </a:endParaRPr>
          </a:p>
          <a:p>
            <a:pPr algn="ctr"/>
            <a:endParaRPr lang="pt-PT" sz="2400" dirty="0"/>
          </a:p>
          <a:p>
            <a:pPr algn="ctr"/>
            <a:r>
              <a:rPr lang="pt-PT" sz="2400" b="1" dirty="0" smtClean="0">
                <a:solidFill>
                  <a:schemeClr val="accent1"/>
                </a:solidFill>
              </a:rPr>
              <a:t>THREE INITIATIVES</a:t>
            </a:r>
            <a:endParaRPr lang="pt-PT" sz="2400" b="1" dirty="0">
              <a:solidFill>
                <a:schemeClr val="accent1"/>
              </a:solidFill>
            </a:endParaRPr>
          </a:p>
        </p:txBody>
      </p:sp>
      <p:sp>
        <p:nvSpPr>
          <p:cNvPr id="5" name="CaixaDeTexto 4"/>
          <p:cNvSpPr txBox="1"/>
          <p:nvPr/>
        </p:nvSpPr>
        <p:spPr>
          <a:xfrm>
            <a:off x="73186" y="2297041"/>
            <a:ext cx="2911151" cy="923330"/>
          </a:xfrm>
          <a:prstGeom prst="rect">
            <a:avLst/>
          </a:prstGeom>
          <a:noFill/>
        </p:spPr>
        <p:txBody>
          <a:bodyPr wrap="square" rtlCol="0">
            <a:spAutoFit/>
          </a:bodyPr>
          <a:lstStyle/>
          <a:p>
            <a:pPr algn="ctr"/>
            <a:r>
              <a:rPr lang="en-US" b="1" dirty="0" smtClean="0">
                <a:solidFill>
                  <a:schemeClr val="accent1"/>
                </a:solidFill>
              </a:rPr>
              <a:t>SMALL MUNICIPAL </a:t>
            </a:r>
          </a:p>
          <a:p>
            <a:pPr algn="ctr"/>
            <a:r>
              <a:rPr lang="en-US" b="1" dirty="0" smtClean="0">
                <a:solidFill>
                  <a:schemeClr val="accent1"/>
                </a:solidFill>
              </a:rPr>
              <a:t>INTERVETNIONS </a:t>
            </a:r>
          </a:p>
          <a:p>
            <a:pPr algn="ctr"/>
            <a:r>
              <a:rPr lang="en-US" b="1" dirty="0" smtClean="0">
                <a:solidFill>
                  <a:schemeClr val="accent1"/>
                </a:solidFill>
              </a:rPr>
              <a:t> </a:t>
            </a:r>
            <a:r>
              <a:rPr lang="en-US" b="1" dirty="0">
                <a:solidFill>
                  <a:schemeClr val="accent1"/>
                </a:solidFill>
              </a:rPr>
              <a:t>– </a:t>
            </a:r>
            <a:r>
              <a:rPr lang="en-US" b="1" dirty="0" smtClean="0">
                <a:solidFill>
                  <a:schemeClr val="accent1"/>
                </a:solidFill>
              </a:rPr>
              <a:t>since 2004</a:t>
            </a:r>
          </a:p>
        </p:txBody>
      </p:sp>
      <p:sp>
        <p:nvSpPr>
          <p:cNvPr id="11" name="CaixaDeTexto 10"/>
          <p:cNvSpPr txBox="1"/>
          <p:nvPr/>
        </p:nvSpPr>
        <p:spPr>
          <a:xfrm>
            <a:off x="3103146" y="2359185"/>
            <a:ext cx="2911151" cy="923330"/>
          </a:xfrm>
          <a:prstGeom prst="rect">
            <a:avLst/>
          </a:prstGeom>
          <a:noFill/>
        </p:spPr>
        <p:txBody>
          <a:bodyPr wrap="square" rtlCol="0">
            <a:spAutoFit/>
          </a:bodyPr>
          <a:lstStyle/>
          <a:p>
            <a:pPr algn="ctr"/>
            <a:r>
              <a:rPr lang="en-US" b="1" dirty="0" smtClean="0">
                <a:solidFill>
                  <a:schemeClr val="accent1"/>
                </a:solidFill>
              </a:rPr>
              <a:t>LOCAL PARTHNERSHIP</a:t>
            </a:r>
          </a:p>
          <a:p>
            <a:pPr algn="ctr"/>
            <a:r>
              <a:rPr lang="en-US" b="1" dirty="0" smtClean="0">
                <a:solidFill>
                  <a:schemeClr val="accent1"/>
                </a:solidFill>
              </a:rPr>
              <a:t>PROGRAMME </a:t>
            </a:r>
            <a:endParaRPr lang="hr-HR" b="1" dirty="0" smtClean="0">
              <a:solidFill>
                <a:schemeClr val="accent1"/>
              </a:solidFill>
            </a:endParaRPr>
          </a:p>
          <a:p>
            <a:pPr algn="ctr"/>
            <a:r>
              <a:rPr lang="en-US" b="1" dirty="0" smtClean="0">
                <a:solidFill>
                  <a:schemeClr val="accent1"/>
                </a:solidFill>
              </a:rPr>
              <a:t>– since 2005</a:t>
            </a:r>
            <a:endParaRPr lang="en-US" b="1" dirty="0">
              <a:solidFill>
                <a:schemeClr val="accent1"/>
              </a:solidFill>
            </a:endParaRPr>
          </a:p>
        </p:txBody>
      </p:sp>
      <p:sp>
        <p:nvSpPr>
          <p:cNvPr id="12" name="CaixaDeTexto 11"/>
          <p:cNvSpPr txBox="1"/>
          <p:nvPr/>
        </p:nvSpPr>
        <p:spPr>
          <a:xfrm>
            <a:off x="6168644" y="2302927"/>
            <a:ext cx="2911151" cy="923330"/>
          </a:xfrm>
          <a:prstGeom prst="rect">
            <a:avLst/>
          </a:prstGeom>
          <a:noFill/>
        </p:spPr>
        <p:txBody>
          <a:bodyPr wrap="square" rtlCol="0">
            <a:spAutoFit/>
          </a:bodyPr>
          <a:lstStyle/>
          <a:p>
            <a:pPr algn="ctr"/>
            <a:r>
              <a:rPr lang="hr-HR" b="1" dirty="0" smtClean="0">
                <a:solidFill>
                  <a:schemeClr val="accent1"/>
                </a:solidFill>
              </a:rPr>
              <a:t> ONLINE EDUCATIONAL </a:t>
            </a:r>
          </a:p>
          <a:p>
            <a:pPr algn="ctr"/>
            <a:r>
              <a:rPr lang="hr-HR" b="1" dirty="0" smtClean="0">
                <a:solidFill>
                  <a:schemeClr val="accent1"/>
                </a:solidFill>
              </a:rPr>
              <a:t>BUDGET GAME</a:t>
            </a:r>
          </a:p>
          <a:p>
            <a:pPr algn="ctr"/>
            <a:r>
              <a:rPr lang="hr-HR" b="1" dirty="0" smtClean="0">
                <a:solidFill>
                  <a:schemeClr val="accent1"/>
                </a:solidFill>
              </a:rPr>
              <a:t>– </a:t>
            </a:r>
            <a:r>
              <a:rPr lang="hr-HR" b="1" dirty="0" err="1" smtClean="0">
                <a:solidFill>
                  <a:schemeClr val="accent1"/>
                </a:solidFill>
              </a:rPr>
              <a:t>since</a:t>
            </a:r>
            <a:r>
              <a:rPr lang="hr-HR" b="1" dirty="0" smtClean="0">
                <a:solidFill>
                  <a:schemeClr val="accent1"/>
                </a:solidFill>
              </a:rPr>
              <a:t> 2011</a:t>
            </a:r>
            <a:endParaRPr lang="pt-PT" b="1" dirty="0">
              <a:solidFill>
                <a:schemeClr val="accent1"/>
              </a:solidFill>
            </a:endParaRPr>
          </a:p>
        </p:txBody>
      </p:sp>
      <p:sp>
        <p:nvSpPr>
          <p:cNvPr id="2" name="TextBox 1"/>
          <p:cNvSpPr txBox="1"/>
          <p:nvPr/>
        </p:nvSpPr>
        <p:spPr>
          <a:xfrm>
            <a:off x="200609" y="6610351"/>
            <a:ext cx="8619864" cy="261610"/>
          </a:xfrm>
          <a:prstGeom prst="rect">
            <a:avLst/>
          </a:prstGeom>
          <a:noFill/>
        </p:spPr>
        <p:txBody>
          <a:bodyPr wrap="square" rtlCol="0">
            <a:spAutoFit/>
          </a:bodyPr>
          <a:lstStyle/>
          <a:p>
            <a:pPr algn="r"/>
            <a:r>
              <a:rPr lang="en-US" sz="1100" dirty="0" smtClean="0"/>
              <a:t>Source: Presentation Mr. Ante </a:t>
            </a:r>
            <a:r>
              <a:rPr lang="en-US" sz="1100" dirty="0" err="1" smtClean="0"/>
              <a:t>Mađerić</a:t>
            </a:r>
            <a:r>
              <a:rPr lang="en-US" sz="1100" dirty="0" smtClean="0"/>
              <a:t>, </a:t>
            </a:r>
            <a:r>
              <a:rPr lang="en-US" sz="1100" dirty="0" err="1" smtClean="0"/>
              <a:t>Poreč</a:t>
            </a:r>
            <a:r>
              <a:rPr lang="en-US" sz="1100" dirty="0" smtClean="0"/>
              <a:t>, July, 2015</a:t>
            </a:r>
            <a:endParaRPr lang="en-US" sz="1100" dirty="0"/>
          </a:p>
        </p:txBody>
      </p:sp>
      <p:pic>
        <p:nvPicPr>
          <p:cNvPr id="9" name="Picture 8"/>
          <p:cNvPicPr>
            <a:picLocks noChangeAspect="1"/>
          </p:cNvPicPr>
          <p:nvPr/>
        </p:nvPicPr>
        <p:blipFill>
          <a:blip r:embed="rId3"/>
          <a:stretch>
            <a:fillRect/>
          </a:stretch>
        </p:blipFill>
        <p:spPr>
          <a:xfrm>
            <a:off x="73186" y="3220371"/>
            <a:ext cx="2721430" cy="3304974"/>
          </a:xfrm>
          <a:prstGeom prst="rect">
            <a:avLst/>
          </a:prstGeom>
        </p:spPr>
      </p:pic>
      <p:pic>
        <p:nvPicPr>
          <p:cNvPr id="10" name="Picture 9"/>
          <p:cNvPicPr>
            <a:picLocks noChangeAspect="1"/>
          </p:cNvPicPr>
          <p:nvPr/>
        </p:nvPicPr>
        <p:blipFill>
          <a:blip r:embed="rId4"/>
          <a:stretch>
            <a:fillRect/>
          </a:stretch>
        </p:blipFill>
        <p:spPr>
          <a:xfrm>
            <a:off x="3040874" y="3243625"/>
            <a:ext cx="3035695" cy="3281720"/>
          </a:xfrm>
          <a:prstGeom prst="rect">
            <a:avLst/>
          </a:prstGeom>
        </p:spPr>
      </p:pic>
      <p:cxnSp>
        <p:nvCxnSpPr>
          <p:cNvPr id="37" name="Straight Connector 36"/>
          <p:cNvCxnSpPr/>
          <p:nvPr/>
        </p:nvCxnSpPr>
        <p:spPr>
          <a:xfrm>
            <a:off x="4594260" y="2122955"/>
            <a:ext cx="0" cy="23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02027" y="2122955"/>
            <a:ext cx="6068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02027" y="2122955"/>
            <a:ext cx="0" cy="174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75303" y="2131570"/>
            <a:ext cx="0" cy="165471"/>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5"/>
          <a:stretch>
            <a:fillRect/>
          </a:stretch>
        </p:blipFill>
        <p:spPr>
          <a:xfrm>
            <a:off x="6308203" y="3282515"/>
            <a:ext cx="2835797" cy="3242829"/>
          </a:xfrm>
          <a:prstGeom prst="rect">
            <a:avLst/>
          </a:prstGeom>
        </p:spPr>
      </p:pic>
    </p:spTree>
    <p:extLst>
      <p:ext uri="{BB962C8B-B14F-4D97-AF65-F5344CB8AC3E}">
        <p14:creationId xmlns:p14="http://schemas.microsoft.com/office/powerpoint/2010/main" val="132077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700808"/>
            <a:ext cx="6781800" cy="360040"/>
          </a:xfrm>
        </p:spPr>
        <p:txBody>
          <a:bodyPr/>
          <a:lstStyle/>
          <a:p>
            <a:pPr algn="ctr"/>
            <a:r>
              <a:rPr lang="pt-PT" sz="2800" b="1" dirty="0">
                <a:solidFill>
                  <a:schemeClr val="accent1"/>
                </a:solidFill>
                <a:latin typeface="Tahoma" panose="020B0604030504040204" pitchFamily="34" charset="0"/>
                <a:ea typeface="Tahoma" panose="020B0604030504040204" pitchFamily="34" charset="0"/>
                <a:cs typeface="Tahoma" panose="020B0604030504040204" pitchFamily="34" charset="0"/>
              </a:rPr>
              <a:t>Participatory </a:t>
            </a:r>
            <a:r>
              <a:rPr lang="pt-PT"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Budget</a:t>
            </a:r>
            <a:r>
              <a:rPr lang="hr-HR" sz="2800" b="1"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ing</a:t>
            </a:r>
            <a: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pt-PT"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in </a:t>
            </a:r>
            <a:r>
              <a:rPr lang="hr-HR" sz="2800" b="1" dirty="0" err="1">
                <a:solidFill>
                  <a:schemeClr val="accent1"/>
                </a:solidFill>
                <a:latin typeface="Tahoma" panose="020B0604030504040204" pitchFamily="34" charset="0"/>
                <a:ea typeface="Tahoma" panose="020B0604030504040204" pitchFamily="34" charset="0"/>
                <a:cs typeface="Tahoma" panose="020B0604030504040204" pitchFamily="34" charset="0"/>
              </a:rPr>
              <a:t>the</a:t>
            </a:r>
            <a:r>
              <a:rPr lang="hr-HR" sz="2800" b="1" dirty="0">
                <a:solidFill>
                  <a:schemeClr val="accent1"/>
                </a:solidFill>
                <a:latin typeface="Tahoma" panose="020B0604030504040204" pitchFamily="34" charset="0"/>
                <a:ea typeface="Tahoma" panose="020B0604030504040204" pitchFamily="34" charset="0"/>
                <a:cs typeface="Tahoma" panose="020B0604030504040204" pitchFamily="34" charset="0"/>
              </a:rPr>
              <a:t> City Of </a:t>
            </a:r>
            <a: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Rijeka, 2015</a:t>
            </a:r>
            <a:r>
              <a:rPr lang="pt-PT" b="1" dirty="0">
                <a:solidFill>
                  <a:schemeClr val="accent1"/>
                </a:solidFill>
              </a:rPr>
              <a:t/>
            </a:r>
            <a:br>
              <a:rPr lang="pt-PT" b="1" dirty="0">
                <a:solidFill>
                  <a:schemeClr val="accent1"/>
                </a:solidFill>
              </a:rPr>
            </a:br>
            <a:endParaRPr lang="en-GB" dirty="0"/>
          </a:p>
        </p:txBody>
      </p:sp>
      <p:sp>
        <p:nvSpPr>
          <p:cNvPr id="5" name="Oval 4"/>
          <p:cNvSpPr/>
          <p:nvPr/>
        </p:nvSpPr>
        <p:spPr>
          <a:xfrm>
            <a:off x="3508900" y="3057106"/>
            <a:ext cx="2304256" cy="21953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Local Partnership</a:t>
            </a:r>
          </a:p>
          <a:p>
            <a:pPr algn="ctr"/>
            <a:r>
              <a:rPr lang="en-US"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Programme</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 (around </a:t>
            </a:r>
          </a:p>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US$ 30,000)</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6372200" y="3048035"/>
            <a:ext cx="2520280" cy="21953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Online Educational </a:t>
            </a:r>
          </a:p>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Budget Game</a:t>
            </a:r>
          </a:p>
          <a:p>
            <a:pPr algn="ctr"/>
            <a:r>
              <a:rPr lang="en-US"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Proracun</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ajme</a:t>
            </a:r>
            <a:r>
              <a:rPr lang="en-US" dirty="0" smtClean="0">
                <a:solidFill>
                  <a:schemeClr val="tx1"/>
                </a:solidFill>
              </a:rPr>
              <a:t>)</a:t>
            </a:r>
            <a:endParaRPr lang="en-US" dirty="0">
              <a:solidFill>
                <a:schemeClr val="tx1"/>
              </a:solidFill>
            </a:endParaRPr>
          </a:p>
        </p:txBody>
      </p:sp>
      <p:sp>
        <p:nvSpPr>
          <p:cNvPr id="7" name="Oval 6"/>
          <p:cNvSpPr/>
          <p:nvPr/>
        </p:nvSpPr>
        <p:spPr>
          <a:xfrm>
            <a:off x="501584" y="3033883"/>
            <a:ext cx="2592288" cy="21953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Small Municipal </a:t>
            </a:r>
          </a:p>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Interventions</a:t>
            </a:r>
          </a:p>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(around </a:t>
            </a:r>
          </a:p>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US$ 1.5m.) </a:t>
            </a:r>
          </a:p>
        </p:txBody>
      </p:sp>
      <p:sp>
        <p:nvSpPr>
          <p:cNvPr id="8" name="TextBox 7"/>
          <p:cNvSpPr txBox="1"/>
          <p:nvPr/>
        </p:nvSpPr>
        <p:spPr>
          <a:xfrm>
            <a:off x="334076" y="6453336"/>
            <a:ext cx="8619864" cy="261610"/>
          </a:xfrm>
          <a:prstGeom prst="rect">
            <a:avLst/>
          </a:prstGeom>
          <a:noFill/>
        </p:spPr>
        <p:txBody>
          <a:bodyPr wrap="square" rtlCol="0">
            <a:spAutoFit/>
          </a:bodyPr>
          <a:lstStyle/>
          <a:p>
            <a:pPr algn="r"/>
            <a:r>
              <a:rPr lang="en-US" sz="1100" dirty="0" smtClean="0"/>
              <a:t>Source: Presentation Mr. Ante </a:t>
            </a:r>
            <a:r>
              <a:rPr lang="en-US" sz="1100" dirty="0" err="1" smtClean="0"/>
              <a:t>Mađerić</a:t>
            </a:r>
            <a:r>
              <a:rPr lang="en-US" sz="1100" dirty="0" smtClean="0"/>
              <a:t>, </a:t>
            </a:r>
            <a:r>
              <a:rPr lang="en-US" sz="1100" dirty="0" err="1" smtClean="0"/>
              <a:t>Poreč</a:t>
            </a:r>
            <a:r>
              <a:rPr lang="en-US" sz="1100" dirty="0" smtClean="0"/>
              <a:t>, July, 2015</a:t>
            </a:r>
            <a:endParaRPr lang="en-US" sz="1100" dirty="0"/>
          </a:p>
        </p:txBody>
      </p:sp>
      <p:sp>
        <p:nvSpPr>
          <p:cNvPr id="10" name="Oval 9"/>
          <p:cNvSpPr/>
          <p:nvPr/>
        </p:nvSpPr>
        <p:spPr>
          <a:xfrm>
            <a:off x="3059832" y="5517232"/>
            <a:ext cx="3456384" cy="36004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r-H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Citizens</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2915816" y="1280128"/>
            <a:ext cx="3456384" cy="1428791"/>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City Of Rijeka </a:t>
            </a:r>
          </a:p>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(2015 Budget -</a:t>
            </a:r>
          </a:p>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around US$ 120m.)</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Arrow Connector 12"/>
          <p:cNvCxnSpPr/>
          <p:nvPr/>
        </p:nvCxnSpPr>
        <p:spPr>
          <a:xfrm flipH="1" flipV="1">
            <a:off x="2511063" y="5051174"/>
            <a:ext cx="561616" cy="609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p:cNvCxnSpPr>
          <p:nvPr/>
        </p:nvCxnSpPr>
        <p:spPr>
          <a:xfrm flipV="1">
            <a:off x="4788024" y="5252423"/>
            <a:ext cx="0" cy="264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6"/>
          </p:cNvCxnSpPr>
          <p:nvPr/>
        </p:nvCxnSpPr>
        <p:spPr>
          <a:xfrm flipV="1">
            <a:off x="6516216" y="5130824"/>
            <a:ext cx="559044" cy="566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0"/>
            <a:endCxn id="11" idx="6"/>
          </p:cNvCxnSpPr>
          <p:nvPr/>
        </p:nvCxnSpPr>
        <p:spPr>
          <a:xfrm flipH="1" flipV="1">
            <a:off x="6372200" y="1994524"/>
            <a:ext cx="1260140" cy="1053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0"/>
            <a:endCxn id="11" idx="4"/>
          </p:cNvCxnSpPr>
          <p:nvPr/>
        </p:nvCxnSpPr>
        <p:spPr>
          <a:xfrm flipH="1" flipV="1">
            <a:off x="4644008" y="2708919"/>
            <a:ext cx="17020" cy="348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0"/>
            <a:endCxn id="11" idx="2"/>
          </p:cNvCxnSpPr>
          <p:nvPr/>
        </p:nvCxnSpPr>
        <p:spPr>
          <a:xfrm flipV="1">
            <a:off x="1797728" y="1994524"/>
            <a:ext cx="1118088" cy="1039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1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608" y="1700808"/>
            <a:ext cx="6781800" cy="360040"/>
          </a:xfrm>
        </p:spPr>
        <p:txBody>
          <a:bodyPr/>
          <a:lstStyle/>
          <a:p>
            <a:pPr algn="ct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Online Educational Budget Game</a:t>
            </a:r>
            <a:b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800" b="1"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Proracun</a:t>
            </a: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800" b="1"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ajme</a:t>
            </a: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pt-PT" b="1" dirty="0" smtClean="0">
                <a:solidFill>
                  <a:schemeClr val="accent1"/>
                </a:solidFill>
              </a:rPr>
              <a:t/>
            </a:r>
            <a:br>
              <a:rPr lang="pt-PT" b="1" dirty="0" smtClean="0">
                <a:solidFill>
                  <a:schemeClr val="accent1"/>
                </a:solidFill>
              </a:rPr>
            </a:br>
            <a:endParaRPr lang="en-GB" dirty="0"/>
          </a:p>
        </p:txBody>
      </p:sp>
      <p:sp>
        <p:nvSpPr>
          <p:cNvPr id="5" name="Rectangle 2"/>
          <p:cNvSpPr>
            <a:spLocks noGrp="1" noChangeArrowheads="1"/>
          </p:cNvSpPr>
          <p:nvPr>
            <p:ph idx="1"/>
          </p:nvPr>
        </p:nvSpPr>
        <p:spPr bwMode="auto">
          <a:xfrm>
            <a:off x="251520" y="1744266"/>
            <a:ext cx="878497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en-US"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Homepage</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1" eaLnBrk="0" hangingPunct="0">
              <a:spcBef>
                <a:spcPct val="0"/>
              </a:spcBef>
              <a:buClrTx/>
            </a:pP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Introductory text about the current budget </a:t>
            </a:r>
          </a:p>
          <a:p>
            <a:pPr lvl="1" eaLnBrk="0" hangingPunct="0">
              <a:spcBef>
                <a:spcPct val="0"/>
              </a:spcBef>
              <a:buClrTx/>
            </a:pP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Educational part: keywords are explained (e.g.</a:t>
            </a:r>
            <a:r>
              <a:rPr kumimoji="0" lang="en-US" altLang="en-US"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communal fee)</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lvl="0" indent="0" eaLnBrk="0" hangingPunct="0">
              <a:spcBef>
                <a:spcPct val="0"/>
              </a:spcBef>
              <a:buClrTx/>
              <a:buNone/>
            </a:pPr>
            <a:r>
              <a:rPr kumimoji="0" lang="en-US"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 </a:t>
            </a:r>
            <a:r>
              <a:rPr lang="en-US" alt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Game  </a:t>
            </a:r>
          </a:p>
          <a:p>
            <a:pPr lvl="1" eaLnBrk="0" hangingPunct="0">
              <a:spcBef>
                <a:spcPct val="0"/>
              </a:spcBef>
              <a:buClrTx/>
            </a:pP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Citizens </a:t>
            </a:r>
            <a:r>
              <a:rPr kumimoji="0" lang="en-US"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choose projects </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that are not in their current budget </a:t>
            </a:r>
            <a:endParaRPr kumimoji="0" lang="hr-HR"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39763" lvl="2" indent="0" eaLnBrk="0" hangingPunct="0">
              <a:spcBef>
                <a:spcPct val="0"/>
              </a:spcBef>
              <a:buClrTx/>
              <a:buNone/>
            </a:pPr>
            <a:r>
              <a:rPr kumimoji="0" lang="hr-HR"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Total maximum amount of selected projects: ≈ US$ 10 mil.</a:t>
            </a:r>
            <a:r>
              <a:rPr kumimoji="0" lang="hr-HR"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eaLnBrk="0" hangingPunct="0">
              <a:spcBef>
                <a:spcPct val="0"/>
              </a:spcBef>
              <a:buClrTx/>
            </a:pPr>
            <a:r>
              <a:rPr kumimoji="0" lang="en-US"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Reducing items of current budget or raising communal fees </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citizens provide funds for the implementation of an earlier selected project </a:t>
            </a:r>
          </a:p>
          <a:p>
            <a:pPr marL="1155700" lvl="3" indent="-285750" eaLnBrk="0" hangingPunct="0">
              <a:spcBef>
                <a:spcPct val="0"/>
              </a:spcBef>
              <a:buClrTx/>
            </a:pP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Alarms alert citizens to what happens when an item of current budget decreases or</a:t>
            </a:r>
            <a:r>
              <a:rPr kumimoji="0" lang="en-US" altLang="en-US"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communal fee increases</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en-US"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Report: </a:t>
            </a:r>
            <a:endParaRPr kumimoji="0" lang="hr-HR" alt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eaLnBrk="0" hangingPunct="0">
              <a:spcBef>
                <a:spcPct val="0"/>
              </a:spcBef>
              <a:buClrTx/>
            </a:pPr>
            <a:r>
              <a:rPr lang="hr-HR" alt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elected projects</a:t>
            </a:r>
            <a:r>
              <a:rPr kumimoji="0" lang="hr-HR" altLang="en-US"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hr-HR" altLang="en-US" b="0" i="0" u="none" strike="noStrike" cap="none" normalizeH="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and</a:t>
            </a:r>
            <a:r>
              <a:rPr kumimoji="0" lang="hr-HR" altLang="en-US"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how are they funded </a:t>
            </a:r>
          </a:p>
          <a:p>
            <a:pPr lvl="1" eaLnBrk="0" hangingPunct="0">
              <a:spcBef>
                <a:spcPct val="0"/>
              </a:spcBef>
              <a:buClrTx/>
            </a:pPr>
            <a:r>
              <a:rPr kumimoji="0" lang="hr-HR"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kumimoji="0" lang="en-US" altLang="en-US"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omparison</a:t>
            </a:r>
            <a:r>
              <a:rPr kumimoji="0" lang="en-US" altLang="en-US"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of citizens' </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budget to the current </a:t>
            </a:r>
            <a:r>
              <a:rPr kumimoji="0" lang="hr-HR" altLang="en-US"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budget</a:t>
            </a:r>
            <a:r>
              <a:rPr kumimoji="0" lang="en-US" altLang="en-US"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77967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72816"/>
            <a:ext cx="7543800" cy="3886200"/>
          </a:xfrm>
        </p:spPr>
        <p:txBody>
          <a:bodyPr/>
          <a:lstStyle/>
          <a:p>
            <a:pPr marL="0" indent="0">
              <a:buNone/>
            </a:pPr>
            <a:r>
              <a:rPr lang="hr-HR" dirty="0" smtClean="0"/>
              <a:t>  </a:t>
            </a:r>
            <a:r>
              <a:rPr lang="en-GB" dirty="0" smtClean="0">
                <a:hlinkClick r:id="rId2"/>
              </a:rPr>
              <a:t>http</a:t>
            </a:r>
            <a:r>
              <a:rPr lang="en-GB" dirty="0">
                <a:hlinkClick r:id="rId2"/>
              </a:rPr>
              <a:t>://</a:t>
            </a:r>
            <a:r>
              <a:rPr lang="en-GB" dirty="0" smtClean="0">
                <a:hlinkClick r:id="rId2"/>
              </a:rPr>
              <a:t>www.vojko-obersnel.com/hr/proracunaj-me/2017</a:t>
            </a:r>
            <a:endParaRPr lang="hr-HR" dirty="0" smtClean="0"/>
          </a:p>
          <a:p>
            <a:pPr marL="0" indent="0">
              <a:buNone/>
            </a:pPr>
            <a:endParaRPr lang="en-GB" dirty="0"/>
          </a:p>
        </p:txBody>
      </p:sp>
      <p:sp>
        <p:nvSpPr>
          <p:cNvPr id="5" name="Title 1"/>
          <p:cNvSpPr>
            <a:spLocks noGrp="1"/>
          </p:cNvSpPr>
          <p:nvPr>
            <p:ph type="title"/>
          </p:nvPr>
        </p:nvSpPr>
        <p:spPr>
          <a:xfrm>
            <a:off x="1043608" y="2047156"/>
            <a:ext cx="6781800" cy="360040"/>
          </a:xfrm>
        </p:spPr>
        <p:txBody>
          <a:bodyPr/>
          <a:lstStyle/>
          <a:p>
            <a:pPr algn="ctr"/>
            <a: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Online </a:t>
            </a:r>
            <a:r>
              <a:rPr lang="hr-HR" sz="2800" b="1"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Educational</a:t>
            </a:r>
            <a: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Budget Game</a:t>
            </a:r>
            <a:b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hr-HR" sz="2800" b="1"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Proracun</a:t>
            </a:r>
            <a:r>
              <a:rPr lang="hr-HR"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(ajme)</a:t>
            </a:r>
            <a:r>
              <a:rPr lang="pt-PT" b="1" dirty="0" smtClean="0">
                <a:solidFill>
                  <a:schemeClr val="accent1"/>
                </a:solidFill>
              </a:rPr>
              <a:t/>
            </a:r>
            <a:br>
              <a:rPr lang="pt-PT" b="1" dirty="0" smtClean="0">
                <a:solidFill>
                  <a:schemeClr val="accent1"/>
                </a:solidFill>
              </a:rPr>
            </a:br>
            <a:endParaRPr lang="en-GB" dirty="0"/>
          </a:p>
        </p:txBody>
      </p:sp>
    </p:spTree>
    <p:extLst>
      <p:ext uri="{BB962C8B-B14F-4D97-AF65-F5344CB8AC3E}">
        <p14:creationId xmlns:p14="http://schemas.microsoft.com/office/powerpoint/2010/main" val="352362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4856" y="1083513"/>
            <a:ext cx="9324528" cy="233026"/>
          </a:xfrm>
        </p:spPr>
        <p:txBody>
          <a:bodyPr/>
          <a:lstStyle/>
          <a:p>
            <a:pPr algn="ct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But there are good examples of PP at the l</a:t>
            </a:r>
            <a:r>
              <a:rPr lang="hr-HR" sz="2800" noProof="0"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oc</a:t>
            </a: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level </a:t>
            </a:r>
            <a: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2</a:t>
            </a: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City of Pazin, 2014. </a:t>
            </a:r>
            <a:endParaRPr lang="en-US" sz="2800" noProof="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Rezervirano mjesto sadržaja 10"/>
          <p:cNvGraphicFramePr>
            <a:graphicFrameLocks noGrp="1"/>
          </p:cNvGraphicFramePr>
          <p:nvPr>
            <p:ph idx="1"/>
            <p:extLst>
              <p:ext uri="{D42A27DB-BD31-4B8C-83A1-F6EECF244321}">
                <p14:modId xmlns:p14="http://schemas.microsoft.com/office/powerpoint/2010/main" val="3880878984"/>
              </p:ext>
            </p:extLst>
          </p:nvPr>
        </p:nvGraphicFramePr>
        <p:xfrm>
          <a:off x="-1260648" y="908720"/>
          <a:ext cx="588451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Map of Croat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1649537"/>
            <a:ext cx="4044462" cy="41349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11960" y="6321876"/>
            <a:ext cx="4476510" cy="276999"/>
          </a:xfrm>
          <a:prstGeom prst="rect">
            <a:avLst/>
          </a:prstGeom>
          <a:noFill/>
        </p:spPr>
        <p:txBody>
          <a:bodyPr wrap="square" rtlCol="0">
            <a:spAutoFit/>
          </a:bodyPr>
          <a:lstStyle/>
          <a:p>
            <a:r>
              <a:rPr lang="hr-HR" sz="1200" dirty="0" smtClean="0"/>
              <a:t>Source: </a:t>
            </a:r>
            <a:r>
              <a:rPr lang="hr-HR" sz="1200" dirty="0" err="1" smtClean="0"/>
              <a:t>Presentation</a:t>
            </a:r>
            <a:r>
              <a:rPr lang="hr-HR" sz="1200" dirty="0" smtClean="0"/>
              <a:t> </a:t>
            </a:r>
            <a:r>
              <a:rPr lang="hr-HR" sz="1200" dirty="0" err="1" smtClean="0"/>
              <a:t>Ms</a:t>
            </a:r>
            <a:r>
              <a:rPr lang="hr-HR" sz="1200" dirty="0" smtClean="0"/>
              <a:t>. Maja Grah, Ljubljana, May 11, 2017</a:t>
            </a:r>
            <a:endParaRPr lang="en-GB" sz="1200" dirty="0"/>
          </a:p>
        </p:txBody>
      </p:sp>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4653046" y="2234060"/>
              <a:ext cx="694800" cy="243360"/>
            </p14:xfrm>
          </p:contentPart>
        </mc:Choice>
        <mc:Fallback xmlns="">
          <p:pic>
            <p:nvPicPr>
              <p:cNvPr id="6" name="Ink 5"/>
              <p:cNvPicPr/>
              <p:nvPr/>
            </p:nvPicPr>
            <p:blipFill>
              <a:blip r:embed="rId9"/>
              <a:stretch>
                <a:fillRect/>
              </a:stretch>
            </p:blipFill>
            <p:spPr>
              <a:xfrm>
                <a:off x="4641166" y="2222180"/>
                <a:ext cx="718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p14:cNvContentPartPr/>
              <p14:nvPr/>
            </p14:nvContentPartPr>
            <p14:xfrm>
              <a:off x="4803526" y="2500100"/>
              <a:ext cx="196920" cy="671760"/>
            </p14:xfrm>
          </p:contentPart>
        </mc:Choice>
        <mc:Fallback xmlns="">
          <p:pic>
            <p:nvPicPr>
              <p:cNvPr id="20" name="Ink 19"/>
              <p:cNvPicPr/>
              <p:nvPr/>
            </p:nvPicPr>
            <p:blipFill>
              <a:blip r:embed="rId11"/>
              <a:stretch>
                <a:fillRect/>
              </a:stretch>
            </p:blipFill>
            <p:spPr>
              <a:xfrm>
                <a:off x="4791646" y="2488220"/>
                <a:ext cx="220680" cy="695520"/>
              </a:xfrm>
              <a:prstGeom prst="rect">
                <a:avLst/>
              </a:prstGeom>
            </p:spPr>
          </p:pic>
        </mc:Fallback>
      </mc:AlternateContent>
    </p:spTree>
    <p:extLst>
      <p:ext uri="{BB962C8B-B14F-4D97-AF65-F5344CB8AC3E}">
        <p14:creationId xmlns:p14="http://schemas.microsoft.com/office/powerpoint/2010/main" val="80066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88640"/>
            <a:ext cx="8229600" cy="720080"/>
          </a:xfrm>
        </p:spPr>
        <p:txBody>
          <a:bodyPr/>
          <a:lstStyle/>
          <a:p>
            <a:pPr algn="ctr"/>
            <a:r>
              <a:rPr 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City of Pazin - organization of administration</a:t>
            </a:r>
            <a:endPar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Rezervirano mjesto sadržaja 2"/>
          <p:cNvSpPr>
            <a:spLocks noGrp="1"/>
          </p:cNvSpPr>
          <p:nvPr>
            <p:ph idx="1"/>
          </p:nvPr>
        </p:nvSpPr>
        <p:spPr>
          <a:xfrm>
            <a:off x="251520" y="782729"/>
            <a:ext cx="8640960" cy="1656184"/>
          </a:xfrm>
        </p:spPr>
        <p:txBody>
          <a:bodyPr/>
          <a:lstStyle/>
          <a:p>
            <a:endParaRPr lang="en-US" sz="2000" noProof="0" dirty="0" smtClean="0">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City of </a:t>
            </a:r>
            <a:r>
              <a:rPr lang="en-US" sz="2000" dirty="0" err="1" smtClean="0">
                <a:latin typeface="Tahoma" panose="020B0604030504040204" pitchFamily="34" charset="0"/>
                <a:ea typeface="Tahoma" panose="020B0604030504040204" pitchFamily="34" charset="0"/>
                <a:cs typeface="Tahoma" panose="020B0604030504040204" pitchFamily="34" charset="0"/>
              </a:rPr>
              <a:t>Pazin</a:t>
            </a:r>
            <a:r>
              <a:rPr lang="en-US" sz="2000" dirty="0" smtClean="0">
                <a:latin typeface="Tahoma" panose="020B0604030504040204" pitchFamily="34" charset="0"/>
                <a:ea typeface="Tahoma" panose="020B0604030504040204" pitchFamily="34" charset="0"/>
                <a:cs typeface="Tahoma" panose="020B0604030504040204" pitchFamily="34" charset="0"/>
              </a:rPr>
              <a:t> has 38 employees and 2 attendants in vocational training </a:t>
            </a:r>
          </a:p>
          <a:p>
            <a:r>
              <a:rPr lang="en-US" sz="2000" dirty="0" smtClean="0">
                <a:latin typeface="Tahoma" panose="020B0604030504040204" pitchFamily="34" charset="0"/>
                <a:ea typeface="Tahoma" panose="020B0604030504040204" pitchFamily="34" charset="0"/>
                <a:cs typeface="Tahoma" panose="020B0604030504040204" pitchFamily="34" charset="0"/>
              </a:rPr>
              <a:t>City Mayor has 2 deputies (volunteers)</a:t>
            </a:r>
          </a:p>
          <a:p>
            <a:r>
              <a:rPr lang="en-US" sz="2000" dirty="0" smtClean="0">
                <a:latin typeface="Tahoma" panose="020B0604030504040204" pitchFamily="34" charset="0"/>
                <a:ea typeface="Tahoma" panose="020B0604030504040204" pitchFamily="34" charset="0"/>
                <a:cs typeface="Tahoma" panose="020B0604030504040204" pitchFamily="34" charset="0"/>
              </a:rPr>
              <a:t>City Council has 15 members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jagram 7"/>
          <p:cNvGraphicFramePr/>
          <p:nvPr>
            <p:extLst>
              <p:ext uri="{D42A27DB-BD31-4B8C-83A1-F6EECF244321}">
                <p14:modId xmlns:p14="http://schemas.microsoft.com/office/powerpoint/2010/main" val="467620287"/>
              </p:ext>
            </p:extLst>
          </p:nvPr>
        </p:nvGraphicFramePr>
        <p:xfrm>
          <a:off x="280561" y="1913224"/>
          <a:ext cx="8784976" cy="4795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779912" y="6237312"/>
            <a:ext cx="4476510" cy="276999"/>
          </a:xfrm>
          <a:prstGeom prst="rect">
            <a:avLst/>
          </a:prstGeom>
          <a:noFill/>
        </p:spPr>
        <p:txBody>
          <a:bodyPr wrap="square" rtlCol="0">
            <a:spAutoFit/>
          </a:bodyPr>
          <a:lstStyle/>
          <a:p>
            <a:r>
              <a:rPr lang="en-US" sz="1200" dirty="0" smtClean="0"/>
              <a:t>Source: Presentation Ms. Maja </a:t>
            </a:r>
            <a:r>
              <a:rPr lang="en-US" sz="1200" dirty="0" err="1" smtClean="0"/>
              <a:t>Grah</a:t>
            </a:r>
            <a:r>
              <a:rPr lang="en-US" sz="1200" dirty="0" smtClean="0"/>
              <a:t>, Ljubljana, May 11, 2017</a:t>
            </a:r>
            <a:endParaRPr lang="en-US" sz="1200" dirty="0"/>
          </a:p>
        </p:txBody>
      </p:sp>
    </p:spTree>
    <p:extLst>
      <p:ext uri="{BB962C8B-B14F-4D97-AF65-F5344CB8AC3E}">
        <p14:creationId xmlns:p14="http://schemas.microsoft.com/office/powerpoint/2010/main" val="163670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Rezervirano mjesto sadržaja 6"/>
          <p:cNvGraphicFramePr>
            <a:graphicFrameLocks/>
          </p:cNvGraphicFramePr>
          <p:nvPr>
            <p:extLst>
              <p:ext uri="{D42A27DB-BD31-4B8C-83A1-F6EECF244321}">
                <p14:modId xmlns:p14="http://schemas.microsoft.com/office/powerpoint/2010/main" val="452115355"/>
              </p:ext>
            </p:extLst>
          </p:nvPr>
        </p:nvGraphicFramePr>
        <p:xfrm>
          <a:off x="78013" y="1223891"/>
          <a:ext cx="8820473" cy="5495609"/>
        </p:xfrm>
        <a:graphic>
          <a:graphicData uri="http://schemas.openxmlformats.org/drawingml/2006/table">
            <a:tbl>
              <a:tblPr firstRow="1" bandRow="1">
                <a:tableStyleId>{2D5ABB26-0587-4C30-8999-92F81FD0307C}</a:tableStyleId>
              </a:tblPr>
              <a:tblGrid>
                <a:gridCol w="1194541">
                  <a:extLst>
                    <a:ext uri="{9D8B030D-6E8A-4147-A177-3AD203B41FA5}">
                      <a16:colId xmlns:a16="http://schemas.microsoft.com/office/drawing/2014/main" xmlns="" val="20000"/>
                    </a:ext>
                  </a:extLst>
                </a:gridCol>
                <a:gridCol w="7625932">
                  <a:extLst>
                    <a:ext uri="{9D8B030D-6E8A-4147-A177-3AD203B41FA5}">
                      <a16:colId xmlns:a16="http://schemas.microsoft.com/office/drawing/2014/main" xmlns="" val="20001"/>
                    </a:ext>
                  </a:extLst>
                </a:gridCol>
              </a:tblGrid>
              <a:tr h="362466">
                <a:tc gridSpan="2">
                  <a:txBody>
                    <a:bodyPr/>
                    <a:lstStyle/>
                    <a:p>
                      <a:pPr algn="l"/>
                      <a:endParaRPr lang="en-US" sz="2000" b="1" dirty="0">
                        <a:latin typeface="Tahoma" panose="020B0604030504040204" pitchFamily="34" charset="0"/>
                        <a:ea typeface="Tahoma" panose="020B0604030504040204" pitchFamily="34" charset="0"/>
                        <a:cs typeface="Tahoma" panose="020B0604030504040204" pitchFamily="34" charset="0"/>
                      </a:endParaRPr>
                    </a:p>
                  </a:txBody>
                  <a:tcPr marT="45693" marB="45693">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hr-HR" b="1" dirty="0"/>
                    </a:p>
                  </a:txBody>
                  <a:tcPr marT="45693" marB="45693">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920183">
                <a:tc>
                  <a:txBody>
                    <a:bodyPr/>
                    <a:lstStyle/>
                    <a:p>
                      <a:pPr algn="l"/>
                      <a:r>
                        <a:rPr lang="pl-PL" sz="2000" b="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II</a:t>
                      </a:r>
                      <a:r>
                        <a:rPr lang="pl-PL" sz="2000" b="0" baseline="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 V, 2014</a:t>
                      </a:r>
                      <a:endParaRPr lang="pl-PL" sz="2000" b="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marT="45693" marB="45693">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marL="285750" indent="-285750">
                        <a:buFont typeface="Arial" panose="020B0604020202020204" pitchFamily="34" charset="0"/>
                        <a:buChar char="•"/>
                      </a:pPr>
                      <a:r>
                        <a:rPr lang="en-US" sz="2000" b="0" baseline="0" noProof="0" dirty="0" smtClean="0">
                          <a:latin typeface="Tahoma" panose="020B0604030504040204" pitchFamily="34" charset="0"/>
                          <a:ea typeface="Tahoma" panose="020B0604030504040204" pitchFamily="34" charset="0"/>
                          <a:cs typeface="Tahoma" panose="020B0604030504040204" pitchFamily="34" charset="0"/>
                        </a:rPr>
                        <a:t>Project team meetings </a:t>
                      </a:r>
                    </a:p>
                    <a:p>
                      <a:pPr marL="285750" indent="-285750">
                        <a:buFont typeface="Arial" panose="020B0604020202020204" pitchFamily="34" charset="0"/>
                        <a:buChar char="•"/>
                      </a:pPr>
                      <a:r>
                        <a:rPr lang="en-US" sz="2000" b="0" baseline="0" noProof="0" dirty="0" smtClean="0">
                          <a:latin typeface="Tahoma" panose="020B0604030504040204" pitchFamily="34" charset="0"/>
                          <a:ea typeface="Tahoma" panose="020B0604030504040204" pitchFamily="34" charset="0"/>
                          <a:cs typeface="Tahoma" panose="020B0604030504040204" pitchFamily="34" charset="0"/>
                        </a:rPr>
                        <a:t>Project presentation</a:t>
                      </a:r>
                      <a:endParaRPr kumimoji="0" lang="en-US" sz="20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sym typeface="Lucida Grande" charset="0"/>
                      </a:endParaRPr>
                    </a:p>
                    <a:p>
                      <a:pPr marL="285750" marR="0" lvl="0" indent="-28575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Char char="•"/>
                        <a:tabLst>
                          <a:tab pos="914400" algn="l"/>
                        </a:tabLst>
                      </a:pPr>
                      <a:r>
                        <a:rPr kumimoji="0" lang="en-US" sz="20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sym typeface="Lucida Grande" charset="0"/>
                        </a:rPr>
                        <a:t>Preparation of website, forum, brochures, video, billboards...</a:t>
                      </a:r>
                    </a:p>
                  </a:txBody>
                  <a:tcPr marT="45693" marB="45693">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362466">
                <a:tc gridSpan="2">
                  <a:txBody>
                    <a:bodyPr/>
                    <a:lstStyle/>
                    <a:p>
                      <a:pPr algn="ctr"/>
                      <a:r>
                        <a:rPr lang="en-US" sz="2000" b="1"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2) Co-decision</a:t>
                      </a:r>
                      <a:r>
                        <a:rPr lang="en-US" sz="2000" b="1" baseline="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on the small communal actions</a:t>
                      </a:r>
                      <a:endParaRPr lang="en-US" sz="2000" b="1"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txBody>
                  <a:tcPr marT="45693" marB="45693">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marL="342900" indent="-342900">
                        <a:buFont typeface="Arial" panose="020B0604020202020204" pitchFamily="34" charset="0"/>
                        <a:buChar char="•"/>
                      </a:pPr>
                      <a:endParaRPr lang="hr-HR" sz="2000" b="0" baseline="0" dirty="0" smtClean="0">
                        <a:solidFill>
                          <a:sysClr val="windowText" lastClr="000000"/>
                        </a:solidFill>
                        <a:latin typeface="Calibri" panose="020F0502020204030204" pitchFamily="34" charset="0"/>
                        <a:cs typeface="Arial" panose="020B0604020202020204" pitchFamily="34" charset="0"/>
                      </a:endParaRPr>
                    </a:p>
                  </a:txBody>
                  <a:tcPr marT="45693" marB="45693">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950183">
                <a:tc>
                  <a:txBody>
                    <a:bodyPr/>
                    <a:lstStyle/>
                    <a:p>
                      <a:r>
                        <a:rPr lang="hr-H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VI, 2014</a:t>
                      </a:r>
                      <a:endParaRPr lang="hr-HR"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marT="45693" marB="45693"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342900" indent="-342900">
                        <a:buFont typeface="Arial" panose="020B0604020202020204" pitchFamily="34" charset="0"/>
                        <a:buChar char="•"/>
                      </a:pPr>
                      <a:r>
                        <a:rPr lang="en-US" sz="2000" noProof="0" dirty="0" smtClean="0">
                          <a:latin typeface="Tahoma" panose="020B0604030504040204" pitchFamily="34" charset="0"/>
                          <a:ea typeface="Tahoma" panose="020B0604030504040204" pitchFamily="34" charset="0"/>
                          <a:cs typeface="Tahoma" panose="020B0604030504040204" pitchFamily="34" charset="0"/>
                        </a:rPr>
                        <a:t>The Mayor</a:t>
                      </a:r>
                      <a:r>
                        <a:rPr lang="en-US" sz="2000" baseline="0" noProof="0" dirty="0" smtClean="0">
                          <a:latin typeface="Tahoma" panose="020B0604030504040204" pitchFamily="34" charset="0"/>
                          <a:ea typeface="Tahoma" panose="020B0604030504040204" pitchFamily="34" charset="0"/>
                          <a:cs typeface="Tahoma" panose="020B0604030504040204" pitchFamily="34" charset="0"/>
                        </a:rPr>
                        <a:t> invited all citizens to send proposals </a:t>
                      </a:r>
                    </a:p>
                    <a:p>
                      <a:pPr marL="342900" indent="-342900">
                        <a:buFont typeface="Arial" panose="020B0604020202020204" pitchFamily="34" charset="0"/>
                        <a:buChar char="•"/>
                      </a:pPr>
                      <a:r>
                        <a:rPr lang="en-US" sz="2000" b="1" baseline="0" noProof="0" dirty="0" smtClean="0">
                          <a:latin typeface="Tahoma" panose="020B0604030504040204" pitchFamily="34" charset="0"/>
                          <a:ea typeface="Tahoma" panose="020B0604030504040204" pitchFamily="34" charset="0"/>
                          <a:cs typeface="Tahoma" panose="020B0604030504040204" pitchFamily="34" charset="0"/>
                        </a:rPr>
                        <a:t>Presentation of a website with visualizations of the Budget for 2014 </a:t>
                      </a:r>
                      <a:r>
                        <a:rPr lang="en-US" sz="2000" b="0" baseline="0" noProof="0" dirty="0" smtClean="0">
                          <a:latin typeface="Tahoma" panose="020B0604030504040204" pitchFamily="34" charset="0"/>
                          <a:ea typeface="Tahoma" panose="020B0604030504040204" pitchFamily="34" charset="0"/>
                          <a:cs typeface="Tahoma" panose="020B0604030504040204" pitchFamily="34" charset="0"/>
                        </a:rPr>
                        <a:t>and a forum for on-line public debates</a:t>
                      </a:r>
                      <a:endParaRPr lang="en-US" sz="2000" b="0"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marT="45693" marB="45693">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236663">
                <a:tc>
                  <a:txBody>
                    <a:bodyPr/>
                    <a:lstStyle/>
                    <a:p>
                      <a:r>
                        <a:rPr lang="hr-HR" sz="2000" dirty="0" smtClean="0">
                          <a:latin typeface="Tahoma" panose="020B0604030504040204" pitchFamily="34" charset="0"/>
                          <a:ea typeface="Tahoma" panose="020B0604030504040204" pitchFamily="34" charset="0"/>
                          <a:cs typeface="Tahoma" panose="020B0604030504040204" pitchFamily="34" charset="0"/>
                        </a:rPr>
                        <a:t>VII-VIII, 2014</a:t>
                      </a:r>
                      <a:endParaRPr lang="hr-HR"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marT="45714" marB="45714"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342900" indent="-342900">
                        <a:buFont typeface="Arial" panose="020B0604020202020204" pitchFamily="34" charset="0"/>
                        <a:buChar char="•"/>
                      </a:pPr>
                      <a:r>
                        <a:rPr lang="en-US" sz="2000" noProof="0" dirty="0" smtClean="0">
                          <a:latin typeface="Tahoma" panose="020B0604030504040204" pitchFamily="34" charset="0"/>
                          <a:ea typeface="Tahoma" panose="020B0604030504040204" pitchFamily="34" charset="0"/>
                          <a:cs typeface="Tahoma" panose="020B0604030504040204" pitchFamily="34" charset="0"/>
                        </a:rPr>
                        <a:t>Project promotion – brochures, radio announcements and websites</a:t>
                      </a:r>
                    </a:p>
                    <a:p>
                      <a:pPr marL="342900" indent="-342900">
                        <a:buFont typeface="Arial" panose="020B0604020202020204" pitchFamily="34" charset="0"/>
                        <a:buChar char="•"/>
                      </a:pPr>
                      <a:r>
                        <a:rPr lang="en-US" sz="2000" baseline="0" noProof="0" dirty="0" smtClean="0">
                          <a:latin typeface="Tahoma" panose="020B0604030504040204" pitchFamily="34" charset="0"/>
                          <a:ea typeface="Tahoma" panose="020B0604030504040204" pitchFamily="34" charset="0"/>
                          <a:cs typeface="Tahoma" panose="020B0604030504040204" pitchFamily="34" charset="0"/>
                        </a:rPr>
                        <a:t>Citizens send about 130 proposals (e-mail, mail)</a:t>
                      </a:r>
                    </a:p>
                    <a:p>
                      <a:pPr marL="342900" indent="-342900">
                        <a:buFont typeface="Arial" panose="020B0604020202020204" pitchFamily="34" charset="0"/>
                        <a:buChar char="•"/>
                      </a:pPr>
                      <a:r>
                        <a:rPr lang="en-US" sz="2000" baseline="0" noProof="0" dirty="0" smtClean="0">
                          <a:latin typeface="Tahoma" panose="020B0604030504040204" pitchFamily="34" charset="0"/>
                          <a:ea typeface="Tahoma" panose="020B0604030504040204" pitchFamily="34" charset="0"/>
                          <a:cs typeface="Tahoma" panose="020B0604030504040204" pitchFamily="34" charset="0"/>
                        </a:rPr>
                        <a:t>Preparation of public hearings (structure; </a:t>
                      </a:r>
                      <a:r>
                        <a:rPr lang="hr-HR" sz="2000" baseline="0" noProof="0" dirty="0" err="1" smtClean="0">
                          <a:latin typeface="Tahoma" panose="020B0604030504040204" pitchFamily="34" charset="0"/>
                          <a:ea typeface="Tahoma" panose="020B0604030504040204" pitchFamily="34" charset="0"/>
                          <a:cs typeface="Tahoma" panose="020B0604030504040204" pitchFamily="34" charset="0"/>
                        </a:rPr>
                        <a:t>ppt</a:t>
                      </a:r>
                      <a:r>
                        <a:rPr lang="en-US" sz="2000" baseline="0" noProof="0" dirty="0" smtClean="0">
                          <a:latin typeface="Tahoma" panose="020B0604030504040204" pitchFamily="34" charset="0"/>
                          <a:ea typeface="Tahoma" panose="020B0604030504040204" pitchFamily="34" charset="0"/>
                          <a:cs typeface="Tahoma" panose="020B0604030504040204" pitchFamily="34" charset="0"/>
                        </a:rPr>
                        <a:t>; timeline)</a:t>
                      </a:r>
                    </a:p>
                  </a:txBody>
                  <a:tcPr marT="45714" marB="45714">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381037">
                <a:tc>
                  <a:txBody>
                    <a:bodyPr/>
                    <a:lstStyle/>
                    <a:p>
                      <a:r>
                        <a:rPr lang="hr-HR" sz="2000" dirty="0" smtClean="0">
                          <a:latin typeface="Tahoma" panose="020B0604030504040204" pitchFamily="34" charset="0"/>
                          <a:ea typeface="Tahoma" panose="020B0604030504040204" pitchFamily="34" charset="0"/>
                          <a:cs typeface="Tahoma" panose="020B0604030504040204" pitchFamily="34" charset="0"/>
                        </a:rPr>
                        <a:t>IX, 2014</a:t>
                      </a:r>
                    </a:p>
                    <a:p>
                      <a:endParaRPr lang="hr-HR"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marT="45714" marB="45714"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noProof="0" dirty="0" smtClean="0">
                          <a:latin typeface="Tahoma" panose="020B0604030504040204" pitchFamily="34" charset="0"/>
                          <a:ea typeface="Tahoma" panose="020B0604030504040204" pitchFamily="34" charset="0"/>
                          <a:cs typeface="Tahoma" panose="020B0604030504040204" pitchFamily="34" charset="0"/>
                        </a:rPr>
                        <a:t>Analysis</a:t>
                      </a:r>
                      <a:r>
                        <a:rPr lang="en-US" sz="2000" baseline="0" noProof="0" dirty="0" smtClean="0">
                          <a:latin typeface="Tahoma" panose="020B0604030504040204" pitchFamily="34" charset="0"/>
                          <a:ea typeface="Tahoma" panose="020B0604030504040204" pitchFamily="34" charset="0"/>
                          <a:cs typeface="Tahoma" panose="020B0604030504040204" pitchFamily="34" charset="0"/>
                        </a:rPr>
                        <a:t> of received proposals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noProof="0" dirty="0" smtClean="0">
                          <a:latin typeface="Tahoma" panose="020B0604030504040204" pitchFamily="34" charset="0"/>
                          <a:ea typeface="Tahoma" panose="020B0604030504040204" pitchFamily="34" charset="0"/>
                          <a:cs typeface="Tahoma" panose="020B0604030504040204" pitchFamily="34" charset="0"/>
                        </a:rPr>
                        <a:t>Taking photos of locations and financial assessment of each proposal </a:t>
                      </a:r>
                      <a:endParaRPr lang="en-US" sz="2000" noProof="0" dirty="0" smtClean="0">
                        <a:latin typeface="Tahoma" panose="020B0604030504040204" pitchFamily="34" charset="0"/>
                        <a:ea typeface="Tahoma" panose="020B0604030504040204" pitchFamily="34" charset="0"/>
                        <a:cs typeface="Tahoma" panose="020B0604030504040204" pitchFamily="34" charset="0"/>
                      </a:endParaRPr>
                    </a:p>
                  </a:txBody>
                  <a:tcPr marT="45714" marB="45714">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2" name="Rectangle 1"/>
          <p:cNvSpPr/>
          <p:nvPr/>
        </p:nvSpPr>
        <p:spPr>
          <a:xfrm>
            <a:off x="2843808" y="1174963"/>
            <a:ext cx="3677576" cy="400110"/>
          </a:xfrm>
          <a:prstGeom prst="rect">
            <a:avLst/>
          </a:prstGeom>
        </p:spPr>
        <p:txBody>
          <a:bodyPr wrap="square">
            <a:spAutoFit/>
          </a:bodyPr>
          <a:lstStyle/>
          <a:p>
            <a:r>
              <a:rPr lang="hr-HR" b="1" dirty="0"/>
              <a:t> </a:t>
            </a:r>
            <a:r>
              <a:rPr lang="en-US" sz="20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1) Preparation phase</a:t>
            </a:r>
            <a:endParaRPr lang="en-US"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488250" y="6581001"/>
            <a:ext cx="4476510" cy="276999"/>
          </a:xfrm>
          <a:prstGeom prst="rect">
            <a:avLst/>
          </a:prstGeom>
          <a:noFill/>
        </p:spPr>
        <p:txBody>
          <a:bodyPr wrap="square" rtlCol="0">
            <a:spAutoFit/>
          </a:bodyPr>
          <a:lstStyle/>
          <a:p>
            <a:r>
              <a:rPr lang="en-US" sz="1200" dirty="0" smtClean="0"/>
              <a:t>Source: Presentation Ms. Maja </a:t>
            </a:r>
            <a:r>
              <a:rPr lang="en-US" sz="1200" dirty="0" err="1" smtClean="0"/>
              <a:t>Grah</a:t>
            </a:r>
            <a:r>
              <a:rPr lang="en-US" sz="1200" dirty="0" smtClean="0"/>
              <a:t>, Ljubljana, May 11, 2017</a:t>
            </a:r>
            <a:endParaRPr lang="en-US" sz="1200" dirty="0"/>
          </a:p>
        </p:txBody>
      </p:sp>
      <p:sp>
        <p:nvSpPr>
          <p:cNvPr id="3" name="Rectangle 2"/>
          <p:cNvSpPr/>
          <p:nvPr/>
        </p:nvSpPr>
        <p:spPr>
          <a:xfrm>
            <a:off x="611560" y="470352"/>
            <a:ext cx="9001001" cy="461665"/>
          </a:xfrm>
          <a:prstGeom prst="rect">
            <a:avLst/>
          </a:prstGeom>
        </p:spPr>
        <p:txBody>
          <a:bodyPr wrap="square">
            <a:spAutoFit/>
          </a:bodyPr>
          <a:lstStyle/>
          <a:p>
            <a:r>
              <a:rPr lang="pt-PT" sz="2400" b="1" dirty="0">
                <a:solidFill>
                  <a:schemeClr val="accent1"/>
                </a:solidFill>
                <a:latin typeface="Tahoma" panose="020B0604030504040204" pitchFamily="34" charset="0"/>
                <a:ea typeface="Tahoma" panose="020B0604030504040204" pitchFamily="34" charset="0"/>
                <a:cs typeface="Tahoma" panose="020B0604030504040204" pitchFamily="34" charset="0"/>
              </a:rPr>
              <a:t>Participatory Budget</a:t>
            </a:r>
            <a:r>
              <a:rPr lang="hr-HR" sz="2400" b="1" dirty="0" err="1" smtClean="0">
                <a:solidFill>
                  <a:schemeClr val="accent1"/>
                </a:solidFill>
                <a:latin typeface="Tahoma" panose="020B0604030504040204" pitchFamily="34" charset="0"/>
                <a:ea typeface="Tahoma" panose="020B0604030504040204" pitchFamily="34" charset="0"/>
                <a:cs typeface="Tahoma" panose="020B0604030504040204" pitchFamily="34" charset="0"/>
              </a:rPr>
              <a:t>ing</a:t>
            </a:r>
            <a:r>
              <a:rPr lang="hr-HR"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in </a:t>
            </a:r>
            <a:r>
              <a:rPr lang="hr-HR" sz="2400" b="1" dirty="0" err="1">
                <a:solidFill>
                  <a:schemeClr val="accent1"/>
                </a:solidFill>
                <a:latin typeface="Tahoma" panose="020B0604030504040204" pitchFamily="34" charset="0"/>
                <a:ea typeface="Tahoma" panose="020B0604030504040204" pitchFamily="34" charset="0"/>
                <a:cs typeface="Tahoma" panose="020B0604030504040204" pitchFamily="34" charset="0"/>
              </a:rPr>
              <a:t>the</a:t>
            </a:r>
            <a:r>
              <a:rPr lang="hr-HR" sz="2400" b="1" dirty="0">
                <a:solidFill>
                  <a:schemeClr val="accent1"/>
                </a:solidFill>
                <a:latin typeface="Tahoma" panose="020B0604030504040204" pitchFamily="34" charset="0"/>
                <a:ea typeface="Tahoma" panose="020B0604030504040204" pitchFamily="34" charset="0"/>
                <a:cs typeface="Tahoma" panose="020B0604030504040204" pitchFamily="34" charset="0"/>
              </a:rPr>
              <a:t> City Of </a:t>
            </a:r>
            <a:r>
              <a:rPr lang="hr-HR"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Pazin, 2014</a:t>
            </a:r>
            <a:endParaRPr lang="en-GB" sz="2400" dirty="0"/>
          </a:p>
        </p:txBody>
      </p:sp>
    </p:spTree>
    <p:extLst>
      <p:ext uri="{BB962C8B-B14F-4D97-AF65-F5344CB8AC3E}">
        <p14:creationId xmlns:p14="http://schemas.microsoft.com/office/powerpoint/2010/main" val="216653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cstate="print"/>
          <a:srcRect l="10565"/>
          <a:stretch/>
        </p:blipFill>
        <p:spPr>
          <a:xfrm>
            <a:off x="1294371" y="4918263"/>
            <a:ext cx="2592857" cy="1932771"/>
          </a:xfrm>
          <a:prstGeom prst="rect">
            <a:avLst/>
          </a:prstGeom>
        </p:spPr>
      </p:pic>
      <p:pic>
        <p:nvPicPr>
          <p:cNvPr id="9" name="Picture 2" descr="http://www.pazin.hr/picture/upload/fotozab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57" y="3146435"/>
            <a:ext cx="3746742" cy="2065446"/>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12644" y="3146435"/>
            <a:ext cx="3888432" cy="2065446"/>
          </a:xfrm>
          <a:prstGeom prst="rect">
            <a:avLst/>
          </a:prstGeom>
        </p:spPr>
      </p:pic>
      <p:pic>
        <p:nvPicPr>
          <p:cNvPr id="2050" name="Picture 2" descr="http://www.pazin.hr/picture/upload/Image/kasc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424" y="5066311"/>
            <a:ext cx="3597551" cy="1784723"/>
          </a:xfrm>
          <a:prstGeom prst="rect">
            <a:avLst/>
          </a:prstGeom>
          <a:noFill/>
          <a:extLst>
            <a:ext uri="{909E8E84-426E-40DD-AFC4-6F175D3DCCD1}">
              <a14:hiddenFill xmlns:a14="http://schemas.microsoft.com/office/drawing/2010/main">
                <a:solidFill>
                  <a:srgbClr val="FFFFFF"/>
                </a:solidFill>
              </a14:hiddenFill>
            </a:ext>
          </a:extLst>
        </p:spPr>
      </p:pic>
      <p:sp>
        <p:nvSpPr>
          <p:cNvPr id="3" name="TekstniOkvir 2"/>
          <p:cNvSpPr txBox="1"/>
          <p:nvPr/>
        </p:nvSpPr>
        <p:spPr>
          <a:xfrm>
            <a:off x="2194316" y="4458250"/>
            <a:ext cx="1210588" cy="369332"/>
          </a:xfrm>
          <a:prstGeom prst="rect">
            <a:avLst/>
          </a:prstGeom>
          <a:noFill/>
        </p:spPr>
        <p:txBody>
          <a:bodyPr wrap="none" rtlCol="0">
            <a:spAutoFit/>
          </a:bodyPr>
          <a:lstStyle/>
          <a:p>
            <a:r>
              <a:rPr lang="hr-HR" dirty="0" smtClean="0">
                <a:solidFill>
                  <a:schemeClr val="bg1"/>
                </a:solidFill>
              </a:rPr>
              <a:t>Zabrežani</a:t>
            </a:r>
            <a:endParaRPr lang="hr-HR" dirty="0">
              <a:solidFill>
                <a:schemeClr val="bg1"/>
              </a:solidFill>
            </a:endParaRPr>
          </a:p>
        </p:txBody>
      </p:sp>
      <p:sp>
        <p:nvSpPr>
          <p:cNvPr id="11" name="TekstniOkvir 10"/>
          <p:cNvSpPr txBox="1"/>
          <p:nvPr/>
        </p:nvSpPr>
        <p:spPr>
          <a:xfrm>
            <a:off x="7276114" y="4273584"/>
            <a:ext cx="646331" cy="369332"/>
          </a:xfrm>
          <a:prstGeom prst="rect">
            <a:avLst/>
          </a:prstGeom>
          <a:noFill/>
        </p:spPr>
        <p:txBody>
          <a:bodyPr wrap="none" rtlCol="0">
            <a:spAutoFit/>
          </a:bodyPr>
          <a:lstStyle/>
          <a:p>
            <a:r>
              <a:rPr lang="hr-HR" dirty="0" smtClean="0">
                <a:solidFill>
                  <a:schemeClr val="bg1"/>
                </a:solidFill>
              </a:rPr>
              <a:t>Heki</a:t>
            </a:r>
            <a:endParaRPr lang="hr-HR" dirty="0">
              <a:solidFill>
                <a:schemeClr val="bg1"/>
              </a:solidFill>
            </a:endParaRPr>
          </a:p>
        </p:txBody>
      </p:sp>
      <p:sp>
        <p:nvSpPr>
          <p:cNvPr id="12" name="TekstniOkvir 11"/>
          <p:cNvSpPr txBox="1"/>
          <p:nvPr/>
        </p:nvSpPr>
        <p:spPr>
          <a:xfrm>
            <a:off x="2875313" y="6093296"/>
            <a:ext cx="825867" cy="369332"/>
          </a:xfrm>
          <a:prstGeom prst="rect">
            <a:avLst/>
          </a:prstGeom>
          <a:noFill/>
        </p:spPr>
        <p:txBody>
          <a:bodyPr wrap="none" rtlCol="0">
            <a:spAutoFit/>
          </a:bodyPr>
          <a:lstStyle/>
          <a:p>
            <a:r>
              <a:rPr lang="hr-HR" dirty="0" smtClean="0">
                <a:solidFill>
                  <a:schemeClr val="bg1"/>
                </a:solidFill>
              </a:rPr>
              <a:t>Lindar</a:t>
            </a:r>
            <a:endParaRPr lang="hr-HR" dirty="0">
              <a:solidFill>
                <a:schemeClr val="bg1"/>
              </a:solidFill>
            </a:endParaRPr>
          </a:p>
        </p:txBody>
      </p:sp>
      <p:sp>
        <p:nvSpPr>
          <p:cNvPr id="13" name="TekstniOkvir 12"/>
          <p:cNvSpPr txBox="1"/>
          <p:nvPr/>
        </p:nvSpPr>
        <p:spPr>
          <a:xfrm>
            <a:off x="6998848" y="5987018"/>
            <a:ext cx="1159292" cy="369332"/>
          </a:xfrm>
          <a:prstGeom prst="rect">
            <a:avLst/>
          </a:prstGeom>
          <a:noFill/>
        </p:spPr>
        <p:txBody>
          <a:bodyPr wrap="none" rtlCol="0">
            <a:spAutoFit/>
          </a:bodyPr>
          <a:lstStyle/>
          <a:p>
            <a:r>
              <a:rPr lang="hr-HR" dirty="0" err="1" smtClean="0">
                <a:solidFill>
                  <a:schemeClr val="bg1"/>
                </a:solidFill>
              </a:rPr>
              <a:t>Kašćerga</a:t>
            </a:r>
            <a:endParaRPr lang="hr-HR" dirty="0">
              <a:solidFill>
                <a:schemeClr val="bg1"/>
              </a:solidFill>
            </a:endParaRPr>
          </a:p>
        </p:txBody>
      </p:sp>
      <p:graphicFrame>
        <p:nvGraphicFramePr>
          <p:cNvPr id="7" name="Rezervirano mjesto sadržaja 6"/>
          <p:cNvGraphicFramePr>
            <a:graphicFrameLocks/>
          </p:cNvGraphicFramePr>
          <p:nvPr>
            <p:extLst>
              <p:ext uri="{D42A27DB-BD31-4B8C-83A1-F6EECF244321}">
                <p14:modId xmlns:p14="http://schemas.microsoft.com/office/powerpoint/2010/main" val="2742003978"/>
              </p:ext>
            </p:extLst>
          </p:nvPr>
        </p:nvGraphicFramePr>
        <p:xfrm>
          <a:off x="-24374" y="738535"/>
          <a:ext cx="9168374" cy="2407900"/>
        </p:xfrm>
        <a:graphic>
          <a:graphicData uri="http://schemas.openxmlformats.org/drawingml/2006/table">
            <a:tbl>
              <a:tblPr firstRow="1" bandRow="1">
                <a:tableStyleId>{2D5ABB26-0587-4C30-8999-92F81FD0307C}</a:tableStyleId>
              </a:tblPr>
              <a:tblGrid>
                <a:gridCol w="1415194">
                  <a:extLst>
                    <a:ext uri="{9D8B030D-6E8A-4147-A177-3AD203B41FA5}">
                      <a16:colId xmlns:a16="http://schemas.microsoft.com/office/drawing/2014/main" xmlns="" val="20000"/>
                    </a:ext>
                  </a:extLst>
                </a:gridCol>
                <a:gridCol w="7753180">
                  <a:extLst>
                    <a:ext uri="{9D8B030D-6E8A-4147-A177-3AD203B41FA5}">
                      <a16:colId xmlns:a16="http://schemas.microsoft.com/office/drawing/2014/main" xmlns="" val="20001"/>
                    </a:ext>
                  </a:extLst>
                </a:gridCol>
              </a:tblGrid>
              <a:tr h="2274711">
                <a:tc>
                  <a:txBody>
                    <a:bodyPr/>
                    <a:lstStyle/>
                    <a:p>
                      <a:pPr>
                        <a:lnSpc>
                          <a:spcPct val="100000"/>
                        </a:lnSpc>
                      </a:pPr>
                      <a:r>
                        <a:rPr lang="hr-HR" sz="1900" dirty="0" smtClean="0">
                          <a:solidFill>
                            <a:sysClr val="windowText" lastClr="000000"/>
                          </a:solidFill>
                          <a:latin typeface="Calibri" panose="020F0502020204030204" pitchFamily="34" charset="0"/>
                          <a:cs typeface="Arial" panose="020B0604020202020204" pitchFamily="34" charset="0"/>
                        </a:rPr>
                        <a:t>IX-X, 2014</a:t>
                      </a:r>
                      <a:endParaRPr lang="hr-HR" sz="1900" dirty="0">
                        <a:solidFill>
                          <a:sysClr val="windowText" lastClr="000000"/>
                        </a:solidFill>
                        <a:latin typeface="Calibri" panose="020F0502020204030204" pitchFamily="34" charset="0"/>
                        <a:cs typeface="Arial" panose="020B0604020202020204" pitchFamily="34" charset="0"/>
                      </a:endParaRPr>
                    </a:p>
                  </a:txBody>
                  <a:tcPr marL="91445" marR="91445"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9 debates</a:t>
                      </a:r>
                      <a:r>
                        <a:rPr lang="en-US" sz="1900"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on the community level boards: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00" b="1"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City rep. in an understandable way explained the budget structure and budget adoption process</a:t>
                      </a:r>
                      <a:r>
                        <a:rPr lang="en-US" sz="1900" b="1"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r>
                        <a:rPr lang="en-US" sz="1900" b="1"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900" b="0"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and</a:t>
                      </a:r>
                      <a:r>
                        <a:rPr lang="en-US" sz="1900" b="1"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900"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elaborated the proposals received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0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Citizens</a:t>
                      </a:r>
                      <a:r>
                        <a:rPr lang="en-US" sz="1900"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debated and voted on proposals (total ≈ 45,000 US$ - 3% of the budget)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00"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The minutes of each public debate published and sent to the Mayor and Councilors</a:t>
                      </a:r>
                      <a:endParaRPr lang="en-US" sz="190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marL="91445" marR="91445"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5" name="TextBox 14"/>
          <p:cNvSpPr txBox="1"/>
          <p:nvPr/>
        </p:nvSpPr>
        <p:spPr>
          <a:xfrm>
            <a:off x="33955" y="6563825"/>
            <a:ext cx="4476510" cy="276999"/>
          </a:xfrm>
          <a:prstGeom prst="rect">
            <a:avLst/>
          </a:prstGeom>
          <a:noFill/>
        </p:spPr>
        <p:txBody>
          <a:bodyPr wrap="square" rtlCol="0">
            <a:spAutoFit/>
          </a:bodyPr>
          <a:lstStyle/>
          <a:p>
            <a:r>
              <a:rPr lang="hr-HR" sz="1200" dirty="0" smtClean="0"/>
              <a:t>Source: </a:t>
            </a:r>
            <a:r>
              <a:rPr lang="hr-HR" sz="1200" dirty="0" err="1" smtClean="0"/>
              <a:t>Presentation</a:t>
            </a:r>
            <a:r>
              <a:rPr lang="hr-HR" sz="1200" dirty="0" smtClean="0"/>
              <a:t> </a:t>
            </a:r>
            <a:r>
              <a:rPr lang="hr-HR" sz="1200" dirty="0" err="1" smtClean="0"/>
              <a:t>Ms</a:t>
            </a:r>
            <a:r>
              <a:rPr lang="hr-HR" sz="1200" dirty="0" smtClean="0"/>
              <a:t>. Maja Grah, Ljubljana, May 11, 2017</a:t>
            </a:r>
            <a:endParaRPr lang="en-GB" sz="1200" dirty="0"/>
          </a:p>
        </p:txBody>
      </p:sp>
      <p:sp>
        <p:nvSpPr>
          <p:cNvPr id="4" name="Rectangle 3"/>
          <p:cNvSpPr/>
          <p:nvPr/>
        </p:nvSpPr>
        <p:spPr>
          <a:xfrm>
            <a:off x="495163" y="338425"/>
            <a:ext cx="7848872" cy="400110"/>
          </a:xfrm>
          <a:prstGeom prst="rect">
            <a:avLst/>
          </a:prstGeom>
        </p:spPr>
        <p:txBody>
          <a:bodyPr wrap="square">
            <a:spAutoFit/>
          </a:bodyPr>
          <a:lstStyle/>
          <a:p>
            <a:pPr algn="ctr"/>
            <a:r>
              <a:rPr lang="pl-PL" sz="2000" b="1" dirty="0">
                <a:solidFill>
                  <a:schemeClr val="accent1"/>
                </a:solidFill>
                <a:latin typeface="Tahoma" panose="020B0604030504040204" pitchFamily="34" charset="0"/>
                <a:ea typeface="Tahoma" panose="020B0604030504040204" pitchFamily="34" charset="0"/>
                <a:cs typeface="Tahoma" panose="020B0604030504040204" pitchFamily="34" charset="0"/>
              </a:rPr>
              <a:t>2) Co-decision on the small communal </a:t>
            </a:r>
            <a:r>
              <a:rPr lang="pl-PL" sz="20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actions (cont.)</a:t>
            </a:r>
            <a:endParaRPr lang="pl-PL" sz="20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126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864" y="476672"/>
            <a:ext cx="6781800" cy="798984"/>
          </a:xfrm>
        </p:spPr>
        <p:txBody>
          <a:bodyPr/>
          <a:lstStyle/>
          <a:p>
            <a:pPr algn="ctr"/>
            <a:r>
              <a:rPr lang="en-US" sz="2800" b="1"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The structure of presentation</a:t>
            </a:r>
            <a:endParaRPr lang="en-US" sz="2800" b="1" noProof="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1832" y="2636912"/>
            <a:ext cx="9036496" cy="2680159"/>
          </a:xfrm>
        </p:spPr>
        <p:txBody>
          <a:bodyPr/>
          <a:lstStyle/>
          <a:p>
            <a:endParaRPr lang="hr-HR" sz="24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4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Basic facts about Croatia</a:t>
            </a:r>
          </a:p>
          <a:p>
            <a:r>
              <a:rPr lang="en-US" sz="24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structure of public administration</a:t>
            </a:r>
          </a:p>
          <a:p>
            <a:r>
              <a:rPr lang="en-US"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Much has been done in increasing BT (publishing CB)</a:t>
            </a:r>
            <a:endParaRPr lang="en-US" sz="24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But PP in budget processes is lagging behind on national level</a:t>
            </a:r>
          </a:p>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Still good examples on local level</a:t>
            </a:r>
          </a:p>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Conclusion: Increased budget literacy/citizens education </a:t>
            </a:r>
            <a:r>
              <a:rPr lang="hr-H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is</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 needed for improving PP in budget processes</a:t>
            </a:r>
          </a:p>
          <a:p>
            <a:endParaRPr lang="en-US" noProof="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400" noProof="0" dirty="0" smtClean="0">
              <a:latin typeface="Tahoma" panose="020B0604030504040204" pitchFamily="34" charset="0"/>
              <a:ea typeface="Tahoma" panose="020B0604030504040204" pitchFamily="34" charset="0"/>
              <a:cs typeface="Tahoma" panose="020B0604030504040204" pitchFamily="34" charset="0"/>
            </a:endParaRPr>
          </a:p>
          <a:p>
            <a:endParaRPr lang="en-US" noProof="0" dirty="0" smtClean="0">
              <a:latin typeface="Tahoma" panose="020B0604030504040204" pitchFamily="34" charset="0"/>
              <a:ea typeface="Tahoma" panose="020B0604030504040204" pitchFamily="34" charset="0"/>
              <a:cs typeface="Tahoma" panose="020B0604030504040204" pitchFamily="34" charset="0"/>
            </a:endParaRPr>
          </a:p>
          <a:p>
            <a:endParaRPr lang="en-US"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008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zin.hr/picture/upload/foto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3575" y="2213619"/>
            <a:ext cx="3816424" cy="2474712"/>
          </a:xfrm>
          <a:prstGeom prst="rect">
            <a:avLst/>
          </a:prstGeom>
          <a:noFill/>
          <a:extLst>
            <a:ext uri="{909E8E84-426E-40DD-AFC4-6F175D3DCCD1}">
              <a14:hiddenFill xmlns:a14="http://schemas.microsoft.com/office/drawing/2010/main">
                <a:solidFill>
                  <a:srgbClr val="FFFFFF"/>
                </a:solidFill>
              </a14:hiddenFill>
            </a:ext>
          </a:extLst>
        </p:spPr>
      </p:pic>
      <p:pic>
        <p:nvPicPr>
          <p:cNvPr id="10" name="Slik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999" y="3106606"/>
            <a:ext cx="2464227" cy="2464227"/>
          </a:xfrm>
          <a:prstGeom prst="rect">
            <a:avLst/>
          </a:prstGeom>
        </p:spPr>
      </p:pic>
      <p:pic>
        <p:nvPicPr>
          <p:cNvPr id="9" name="Slika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013" y="3068960"/>
            <a:ext cx="2673028" cy="2489086"/>
          </a:xfrm>
          <a:prstGeom prst="rect">
            <a:avLst/>
          </a:prstGeom>
        </p:spPr>
      </p:pic>
      <p:graphicFrame>
        <p:nvGraphicFramePr>
          <p:cNvPr id="7" name="Rezervirano mjesto sadržaja 6"/>
          <p:cNvGraphicFramePr>
            <a:graphicFrameLocks noGrp="1"/>
          </p:cNvGraphicFramePr>
          <p:nvPr>
            <p:ph idx="1"/>
            <p:extLst>
              <p:ext uri="{D42A27DB-BD31-4B8C-83A1-F6EECF244321}">
                <p14:modId xmlns:p14="http://schemas.microsoft.com/office/powerpoint/2010/main" val="856544615"/>
              </p:ext>
            </p:extLst>
          </p:nvPr>
        </p:nvGraphicFramePr>
        <p:xfrm>
          <a:off x="179511" y="1268759"/>
          <a:ext cx="8784976" cy="944860"/>
        </p:xfrm>
        <a:graphic>
          <a:graphicData uri="http://schemas.openxmlformats.org/drawingml/2006/table">
            <a:tbl>
              <a:tblPr firstRow="1" bandRow="1">
                <a:tableStyleId>{2D5ABB26-0587-4C30-8999-92F81FD0307C}</a:tableStyleId>
              </a:tblPr>
              <a:tblGrid>
                <a:gridCol w="1203492">
                  <a:extLst>
                    <a:ext uri="{9D8B030D-6E8A-4147-A177-3AD203B41FA5}">
                      <a16:colId xmlns:a16="http://schemas.microsoft.com/office/drawing/2014/main" xmlns="" val="20000"/>
                    </a:ext>
                  </a:extLst>
                </a:gridCol>
                <a:gridCol w="7581484">
                  <a:extLst>
                    <a:ext uri="{9D8B030D-6E8A-4147-A177-3AD203B41FA5}">
                      <a16:colId xmlns:a16="http://schemas.microsoft.com/office/drawing/2014/main" xmlns="" val="20001"/>
                    </a:ext>
                  </a:extLst>
                </a:gridCol>
              </a:tblGrid>
              <a:tr h="152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smtClean="0">
                          <a:solidFill>
                            <a:sysClr val="windowText" lastClr="000000"/>
                          </a:solidFill>
                          <a:latin typeface="Calibri" panose="020F0502020204030204" pitchFamily="34" charset="0"/>
                          <a:cs typeface="Arial" panose="020B0604020202020204" pitchFamily="34" charset="0"/>
                        </a:rPr>
                        <a:t>XI-XII, 2014</a:t>
                      </a:r>
                    </a:p>
                    <a:p>
                      <a:pPr>
                        <a:lnSpc>
                          <a:spcPct val="100000"/>
                        </a:lnSpc>
                      </a:pPr>
                      <a:endParaRPr lang="hr-HR" sz="1800" dirty="0" smtClean="0">
                        <a:solidFill>
                          <a:sysClr val="windowText" lastClr="000000"/>
                        </a:solidFill>
                        <a:latin typeface="Calibri" panose="020F0502020204030204" pitchFamily="34" charset="0"/>
                        <a:cs typeface="Arial" panose="020B0604020202020204" pitchFamily="34" charset="0"/>
                      </a:endParaRPr>
                    </a:p>
                  </a:txBody>
                  <a:tcPr marL="91445" marR="91445"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2400" b="1" dirty="0" smtClean="0">
                          <a:solidFill>
                            <a:schemeClr val="accent1"/>
                          </a:solidFill>
                          <a:latin typeface="Calibri" panose="020F0502020204030204" pitchFamily="34" charset="0"/>
                          <a:cs typeface="Arial" panose="020B0604020202020204" pitchFamily="34" charset="0"/>
                        </a:rPr>
                        <a:t>    </a:t>
                      </a:r>
                      <a:r>
                        <a:rPr lang="hr-HR" sz="2800" b="1" noProof="0" dirty="0" smtClean="0">
                          <a:solidFill>
                            <a:schemeClr val="accent1"/>
                          </a:solidFill>
                          <a:latin typeface="Calibri" panose="020F0502020204030204" pitchFamily="34" charset="0"/>
                          <a:cs typeface="Arial" panose="020B0604020202020204" pitchFamily="34" charset="0"/>
                        </a:rPr>
                        <a:t>3</a:t>
                      </a:r>
                      <a:r>
                        <a:rPr lang="en-US" sz="2800" b="1" noProof="0" dirty="0" smtClean="0">
                          <a:solidFill>
                            <a:schemeClr val="accent1"/>
                          </a:solidFill>
                          <a:latin typeface="Calibri" panose="020F0502020204030204" pitchFamily="34" charset="0"/>
                          <a:cs typeface="Arial" panose="020B0604020202020204" pitchFamily="34" charset="0"/>
                        </a:rPr>
                        <a:t>) Re</a:t>
                      </a:r>
                      <a:r>
                        <a:rPr lang="hr-HR" sz="2800" b="1" noProof="0" dirty="0" smtClean="0">
                          <a:solidFill>
                            <a:schemeClr val="accent1"/>
                          </a:solidFill>
                          <a:latin typeface="Calibri" panose="020F0502020204030204" pitchFamily="34" charset="0"/>
                          <a:cs typeface="Arial" panose="020B0604020202020204" pitchFamily="34" charset="0"/>
                        </a:rPr>
                        <a:t>v</a:t>
                      </a:r>
                      <a:r>
                        <a:rPr lang="en-US" sz="2800" b="1" noProof="0" dirty="0" err="1" smtClean="0">
                          <a:solidFill>
                            <a:schemeClr val="accent1"/>
                          </a:solidFill>
                          <a:latin typeface="Calibri" panose="020F0502020204030204" pitchFamily="34" charset="0"/>
                          <a:cs typeface="Arial" panose="020B0604020202020204" pitchFamily="34" charset="0"/>
                        </a:rPr>
                        <a:t>ie</a:t>
                      </a:r>
                      <a:r>
                        <a:rPr lang="hr-HR" sz="2800" b="1" noProof="0" dirty="0" smtClean="0">
                          <a:solidFill>
                            <a:schemeClr val="accent1"/>
                          </a:solidFill>
                          <a:latin typeface="Calibri" panose="020F0502020204030204" pitchFamily="34" charset="0"/>
                          <a:cs typeface="Arial" panose="020B0604020202020204" pitchFamily="34" charset="0"/>
                        </a:rPr>
                        <a:t>w</a:t>
                      </a:r>
                      <a:r>
                        <a:rPr lang="en-US" sz="2800" b="1" baseline="0" noProof="0" dirty="0" smtClean="0">
                          <a:solidFill>
                            <a:schemeClr val="accent1"/>
                          </a:solidFill>
                          <a:latin typeface="Calibri" panose="020F0502020204030204" pitchFamily="34" charset="0"/>
                          <a:cs typeface="Arial" panose="020B0604020202020204" pitchFamily="34" charset="0"/>
                        </a:rPr>
                        <a:t> and adoption of the budget</a:t>
                      </a:r>
                      <a:endParaRPr lang="en-US" sz="2800" b="1" noProof="0" dirty="0" smtClean="0">
                        <a:solidFill>
                          <a:schemeClr val="accent1"/>
                        </a:solidFill>
                        <a:latin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sz="2800" baseline="0" noProof="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txBody>
                  <a:tcPr marL="91445" marR="91445"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96268819"/>
                  </a:ext>
                </a:extLst>
              </a:tr>
            </a:tbl>
          </a:graphicData>
        </a:graphic>
      </p:graphicFrame>
      <p:sp>
        <p:nvSpPr>
          <p:cNvPr id="11" name="TextBox 10"/>
          <p:cNvSpPr txBox="1"/>
          <p:nvPr/>
        </p:nvSpPr>
        <p:spPr>
          <a:xfrm>
            <a:off x="4487977" y="6453336"/>
            <a:ext cx="4476510" cy="276999"/>
          </a:xfrm>
          <a:prstGeom prst="rect">
            <a:avLst/>
          </a:prstGeom>
          <a:noFill/>
        </p:spPr>
        <p:txBody>
          <a:bodyPr wrap="square" rtlCol="0">
            <a:spAutoFit/>
          </a:bodyPr>
          <a:lstStyle/>
          <a:p>
            <a:r>
              <a:rPr lang="hr-HR" sz="1200" dirty="0" smtClean="0"/>
              <a:t>Source: </a:t>
            </a:r>
            <a:r>
              <a:rPr lang="hr-HR" sz="1200" dirty="0" err="1" smtClean="0"/>
              <a:t>Presentation</a:t>
            </a:r>
            <a:r>
              <a:rPr lang="hr-HR" sz="1200" dirty="0" smtClean="0"/>
              <a:t> </a:t>
            </a:r>
            <a:r>
              <a:rPr lang="hr-HR" sz="1200" dirty="0" err="1" smtClean="0"/>
              <a:t>Ms</a:t>
            </a:r>
            <a:r>
              <a:rPr lang="hr-HR" sz="1200" dirty="0" smtClean="0"/>
              <a:t>. Maja Grah, Ljubljana, May 11, 2017</a:t>
            </a:r>
            <a:endParaRPr lang="en-GB" sz="1200" dirty="0"/>
          </a:p>
        </p:txBody>
      </p:sp>
    </p:spTree>
    <p:extLst>
      <p:ext uri="{BB962C8B-B14F-4D97-AF65-F5344CB8AC3E}">
        <p14:creationId xmlns:p14="http://schemas.microsoft.com/office/powerpoint/2010/main" val="426562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62000" y="836712"/>
            <a:ext cx="7543800" cy="3886200"/>
          </a:xfrm>
        </p:spPr>
        <p:txBody>
          <a:bodyPr/>
          <a:lstStyle/>
          <a:p>
            <a:endParaRPr lang="hr-HR" dirty="0"/>
          </a:p>
        </p:txBody>
      </p:sp>
      <p:graphicFrame>
        <p:nvGraphicFramePr>
          <p:cNvPr id="8" name="Table 7"/>
          <p:cNvGraphicFramePr>
            <a:graphicFrameLocks noGrp="1"/>
          </p:cNvGraphicFramePr>
          <p:nvPr>
            <p:extLst>
              <p:ext uri="{D42A27DB-BD31-4B8C-83A1-F6EECF244321}">
                <p14:modId xmlns:p14="http://schemas.microsoft.com/office/powerpoint/2010/main" val="4075635576"/>
              </p:ext>
            </p:extLst>
          </p:nvPr>
        </p:nvGraphicFramePr>
        <p:xfrm>
          <a:off x="107505" y="1412776"/>
          <a:ext cx="8970354" cy="4832932"/>
        </p:xfrm>
        <a:graphic>
          <a:graphicData uri="http://schemas.openxmlformats.org/drawingml/2006/table">
            <a:tbl>
              <a:tblPr firstRow="1" firstCol="1" bandRow="1"/>
              <a:tblGrid>
                <a:gridCol w="747617">
                  <a:extLst>
                    <a:ext uri="{9D8B030D-6E8A-4147-A177-3AD203B41FA5}">
                      <a16:colId xmlns:a16="http://schemas.microsoft.com/office/drawing/2014/main" xmlns="" val="20000"/>
                    </a:ext>
                  </a:extLst>
                </a:gridCol>
                <a:gridCol w="1496241">
                  <a:extLst>
                    <a:ext uri="{9D8B030D-6E8A-4147-A177-3AD203B41FA5}">
                      <a16:colId xmlns:a16="http://schemas.microsoft.com/office/drawing/2014/main" xmlns="" val="20001"/>
                    </a:ext>
                  </a:extLst>
                </a:gridCol>
                <a:gridCol w="5068824">
                  <a:extLst>
                    <a:ext uri="{9D8B030D-6E8A-4147-A177-3AD203B41FA5}">
                      <a16:colId xmlns:a16="http://schemas.microsoft.com/office/drawing/2014/main" xmlns="" val="20002"/>
                    </a:ext>
                  </a:extLst>
                </a:gridCol>
                <a:gridCol w="1657672">
                  <a:extLst>
                    <a:ext uri="{9D8B030D-6E8A-4147-A177-3AD203B41FA5}">
                      <a16:colId xmlns:a16="http://schemas.microsoft.com/office/drawing/2014/main" xmlns="" val="20003"/>
                    </a:ext>
                  </a:extLst>
                </a:gridCol>
              </a:tblGrid>
              <a:tr h="659511">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a:spcAft>
                          <a:spcPts val="0"/>
                        </a:spcAft>
                      </a:pPr>
                      <a:r>
                        <a:rPr lang="hr-HR" sz="1600" dirty="0" smtClean="0">
                          <a:effectLst/>
                          <a:latin typeface="Tahoma" panose="020B0604030504040204" pitchFamily="34" charset="0"/>
                          <a:ea typeface="Tahoma" panose="020B0604030504040204" pitchFamily="34" charset="0"/>
                          <a:cs typeface="Tahoma" panose="020B0604030504040204" pitchFamily="34" charset="0"/>
                        </a:rPr>
                        <a:t>DATE</a:t>
                      </a:r>
                      <a:endParaRPr lang="hr-HR" sz="16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a:spcAft>
                          <a:spcPts val="0"/>
                        </a:spcAft>
                      </a:pPr>
                      <a:r>
                        <a:rPr lang="hr-HR" sz="1600" b="1" dirty="0" smtClean="0">
                          <a:effectLst/>
                          <a:latin typeface="Tahoma" panose="020B0604030504040204" pitchFamily="34" charset="0"/>
                          <a:ea typeface="Tahoma" panose="020B0604030504040204" pitchFamily="34" charset="0"/>
                          <a:cs typeface="Tahoma" panose="020B0604030504040204" pitchFamily="34" charset="0"/>
                        </a:rPr>
                        <a:t>SETTLEMENT</a:t>
                      </a:r>
                      <a:endParaRPr lang="hr-HR" sz="16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a:spcAft>
                          <a:spcPts val="0"/>
                        </a:spcAft>
                      </a:pPr>
                      <a:r>
                        <a:rPr lang="hr-HR" sz="1600" b="1" dirty="0" smtClean="0">
                          <a:effectLst/>
                          <a:latin typeface="Tahoma" panose="020B0604030504040204" pitchFamily="34" charset="0"/>
                          <a:ea typeface="Tahoma" panose="020B0604030504040204" pitchFamily="34" charset="0"/>
                          <a:cs typeface="Tahoma" panose="020B0604030504040204" pitchFamily="34" charset="0"/>
                        </a:rPr>
                        <a:t>CHOSEN</a:t>
                      </a:r>
                      <a:r>
                        <a:rPr lang="hr-HR" sz="1600" b="1" baseline="0" dirty="0" smtClean="0">
                          <a:effectLst/>
                          <a:latin typeface="Tahoma" panose="020B0604030504040204" pitchFamily="34" charset="0"/>
                          <a:ea typeface="Tahoma" panose="020B0604030504040204" pitchFamily="34" charset="0"/>
                          <a:cs typeface="Tahoma" panose="020B0604030504040204" pitchFamily="34" charset="0"/>
                        </a:rPr>
                        <a:t> ACTIONS</a:t>
                      </a:r>
                      <a:endParaRPr lang="hr-HR" sz="16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a:spcAft>
                          <a:spcPts val="0"/>
                        </a:spcAft>
                      </a:pPr>
                      <a:r>
                        <a:rPr lang="hr-HR" sz="1600" b="1" dirty="0" smtClean="0">
                          <a:effectLst/>
                          <a:latin typeface="Tahoma" panose="020B0604030504040204" pitchFamily="34" charset="0"/>
                          <a:ea typeface="Tahoma" panose="020B0604030504040204" pitchFamily="34" charset="0"/>
                          <a:cs typeface="Tahoma" panose="020B0604030504040204" pitchFamily="34" charset="0"/>
                        </a:rPr>
                        <a:t>VALUE</a:t>
                      </a:r>
                      <a:r>
                        <a:rPr lang="hr-HR" sz="1600" b="1" baseline="0" dirty="0" smtClean="0">
                          <a:effectLst/>
                          <a:latin typeface="Tahoma" panose="020B0604030504040204" pitchFamily="34" charset="0"/>
                          <a:ea typeface="Tahoma" panose="020B0604030504040204" pitchFamily="34" charset="0"/>
                          <a:cs typeface="Tahoma" panose="020B0604030504040204" pitchFamily="34" charset="0"/>
                        </a:rPr>
                        <a:t> ASSESSMENT IN HRK</a:t>
                      </a:r>
                      <a:endParaRPr lang="hr-HR" sz="16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471735">
                <a:tc rowSpan="2">
                  <a:txBody>
                    <a:bodyPr/>
                    <a:lstStyle>
                      <a:lvl1pPr marL="0" algn="l" defTabSz="914400" rtl="0" eaLnBrk="1" latinLnBrk="0" hangingPunct="1">
                        <a:defRPr sz="1800" b="1" kern="1200">
                          <a:solidFill>
                            <a:schemeClr val="dk1"/>
                          </a:solidFill>
                          <a:latin typeface="Trebuchet MS"/>
                          <a:ea typeface=""/>
                          <a:cs typeface=""/>
                        </a:defRPr>
                      </a:lvl1pPr>
                      <a:lvl2pPr marL="457200" algn="l" defTabSz="914400" rtl="0" eaLnBrk="1" latinLnBrk="0" hangingPunct="1">
                        <a:defRPr sz="1800" b="1" kern="1200">
                          <a:solidFill>
                            <a:schemeClr val="dk1"/>
                          </a:solidFill>
                          <a:latin typeface="Trebuchet MS"/>
                          <a:ea typeface=""/>
                          <a:cs typeface=""/>
                        </a:defRPr>
                      </a:lvl2pPr>
                      <a:lvl3pPr marL="914400" algn="l" defTabSz="914400" rtl="0" eaLnBrk="1" latinLnBrk="0" hangingPunct="1">
                        <a:defRPr sz="1800" b="1" kern="1200">
                          <a:solidFill>
                            <a:schemeClr val="dk1"/>
                          </a:solidFill>
                          <a:latin typeface="Trebuchet MS"/>
                          <a:ea typeface=""/>
                          <a:cs typeface=""/>
                        </a:defRPr>
                      </a:lvl3pPr>
                      <a:lvl4pPr marL="1371600" algn="l" defTabSz="914400" rtl="0" eaLnBrk="1" latinLnBrk="0" hangingPunct="1">
                        <a:defRPr sz="1800" b="1" kern="1200">
                          <a:solidFill>
                            <a:schemeClr val="dk1"/>
                          </a:solidFill>
                          <a:latin typeface="Trebuchet MS"/>
                          <a:ea typeface=""/>
                          <a:cs typeface=""/>
                        </a:defRPr>
                      </a:lvl4pPr>
                      <a:lvl5pPr marL="1828800" algn="l" defTabSz="914400" rtl="0" eaLnBrk="1" latinLnBrk="0" hangingPunct="1">
                        <a:defRPr sz="1800" b="1" kern="1200">
                          <a:solidFill>
                            <a:schemeClr val="dk1"/>
                          </a:solidFill>
                          <a:latin typeface="Trebuchet MS"/>
                          <a:ea typeface=""/>
                          <a:cs typeface=""/>
                        </a:defRPr>
                      </a:lvl5pPr>
                      <a:lvl6pPr marL="2286000" algn="l" defTabSz="914400" rtl="0" eaLnBrk="1" latinLnBrk="0" hangingPunct="1">
                        <a:defRPr sz="1800" b="1" kern="1200">
                          <a:solidFill>
                            <a:schemeClr val="dk1"/>
                          </a:solidFill>
                          <a:latin typeface="Trebuchet MS"/>
                          <a:ea typeface=""/>
                          <a:cs typeface=""/>
                        </a:defRPr>
                      </a:lvl6pPr>
                      <a:lvl7pPr marL="2743200" algn="l" defTabSz="914400" rtl="0" eaLnBrk="1" latinLnBrk="0" hangingPunct="1">
                        <a:defRPr sz="1800" b="1" kern="1200">
                          <a:solidFill>
                            <a:schemeClr val="dk1"/>
                          </a:solidFill>
                          <a:latin typeface="Trebuchet MS"/>
                          <a:ea typeface=""/>
                          <a:cs typeface=""/>
                        </a:defRPr>
                      </a:lvl7pPr>
                      <a:lvl8pPr marL="3200400" algn="l" defTabSz="914400" rtl="0" eaLnBrk="1" latinLnBrk="0" hangingPunct="1">
                        <a:defRPr sz="1800" b="1" kern="1200">
                          <a:solidFill>
                            <a:schemeClr val="dk1"/>
                          </a:solidFill>
                          <a:latin typeface="Trebuchet MS"/>
                          <a:ea typeface=""/>
                          <a:cs typeface=""/>
                        </a:defRPr>
                      </a:lvl8pPr>
                      <a:lvl9pPr marL="3657600" algn="l" defTabSz="914400" rtl="0" eaLnBrk="1" latinLnBrk="0" hangingPunct="1">
                        <a:defRPr sz="1800" b="1" kern="1200">
                          <a:solidFill>
                            <a:schemeClr val="dk1"/>
                          </a:solidFill>
                          <a:latin typeface="Trebuchet MS"/>
                          <a:ea typeface=""/>
                          <a:cs typeface=""/>
                        </a:defRPr>
                      </a:lvl9pPr>
                    </a:lstStyle>
                    <a:p>
                      <a:pPr algn="ctr">
                        <a:spcAft>
                          <a:spcPts val="0"/>
                        </a:spcAft>
                      </a:pPr>
                      <a:r>
                        <a:rPr lang="hr-HR" sz="1800" b="0" dirty="0">
                          <a:effectLst/>
                          <a:latin typeface="Tahoma" panose="020B0604030504040204" pitchFamily="34" charset="0"/>
                          <a:ea typeface="Tahoma" panose="020B0604030504040204" pitchFamily="34" charset="0"/>
                          <a:cs typeface="Tahoma" panose="020B0604030504040204" pitchFamily="34" charset="0"/>
                        </a:rPr>
                        <a:t>16.09.</a:t>
                      </a:r>
                    </a:p>
                  </a:txBody>
                  <a:tcPr marL="24809" marR="24809"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Stari Pazin</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just">
                        <a:spcAft>
                          <a:spcPts val="0"/>
                        </a:spcAft>
                      </a:pPr>
                      <a:r>
                        <a:rPr lang="en-US" sz="1800" baseline="0" dirty="0" smtClean="0">
                          <a:effectLst/>
                          <a:latin typeface="Tahoma" panose="020B0604030504040204" pitchFamily="34" charset="0"/>
                          <a:ea typeface="Tahoma" panose="020B0604030504040204" pitchFamily="34" charset="0"/>
                          <a:cs typeface="Tahoma" panose="020B0604030504040204" pitchFamily="34" charset="0"/>
                        </a:rPr>
                        <a:t>Repairing children playground in </a:t>
                      </a:r>
                      <a:r>
                        <a:rPr lang="en-US" sz="1800" dirty="0" err="1" smtClean="0">
                          <a:effectLst/>
                          <a:latin typeface="Tahoma" panose="020B0604030504040204" pitchFamily="34" charset="0"/>
                          <a:ea typeface="Tahoma" panose="020B0604030504040204" pitchFamily="34" charset="0"/>
                          <a:cs typeface="Tahoma" panose="020B0604030504040204" pitchFamily="34" charset="0"/>
                        </a:rPr>
                        <a:t>Bertoši</a:t>
                      </a:r>
                      <a:r>
                        <a:rPr lang="en-US" sz="1800" dirty="0" smtClean="0">
                          <a:effectLst/>
                          <a:latin typeface="Tahoma" panose="020B0604030504040204" pitchFamily="34" charset="0"/>
                          <a:ea typeface="Tahoma" panose="020B0604030504040204" pitchFamily="34" charset="0"/>
                          <a:cs typeface="Tahoma" panose="020B0604030504040204" pitchFamily="34" charset="0"/>
                        </a:rPr>
                        <a:t> + bench</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r">
                        <a:spcAft>
                          <a:spcPts val="0"/>
                        </a:spcAft>
                      </a:pPr>
                      <a:r>
                        <a:rPr lang="hr-HR" sz="1800" dirty="0" smtClean="0">
                          <a:effectLst/>
                          <a:latin typeface="Tahoma" panose="020B0604030504040204" pitchFamily="34" charset="0"/>
                          <a:ea typeface="Tahoma" panose="020B0604030504040204" pitchFamily="34" charset="0"/>
                          <a:cs typeface="Tahoma" panose="020B0604030504040204" pitchFamily="34" charset="0"/>
                        </a:rPr>
                        <a:t>33,000</a:t>
                      </a:r>
                      <a:r>
                        <a:rPr lang="hr-HR" sz="1800" dirty="0">
                          <a:effectLst/>
                          <a:latin typeface="Tahoma" panose="020B0604030504040204" pitchFamily="34" charset="0"/>
                          <a:ea typeface="Tahoma" panose="020B0604030504040204" pitchFamily="34" charset="0"/>
                          <a:cs typeface="Tahoma" panose="020B0604030504040204" pitchFamily="34" charset="0"/>
                        </a:rPr>
                        <a:t> </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07936">
                <a:tc vMerge="1">
                  <a:txBody>
                    <a:bodyPr/>
                    <a:lstStyle/>
                    <a:p>
                      <a:pPr algn="ctr">
                        <a:spcAft>
                          <a:spcPts val="0"/>
                        </a:spcAft>
                      </a:pPr>
                      <a:endParaRPr lang="hr-HR" sz="1800" dirty="0">
                        <a:effectLst/>
                        <a:latin typeface="+mj-lt"/>
                        <a:ea typeface="Calibri" panose="020F0502020204030204" pitchFamily="34" charset="0"/>
                      </a:endParaRPr>
                    </a:p>
                  </a:txBody>
                  <a:tcPr marL="24809" marR="24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spcAft>
                          <a:spcPts val="0"/>
                        </a:spcAft>
                      </a:pPr>
                      <a:endParaRPr lang="hr-HR" sz="1800" dirty="0">
                        <a:effectLst/>
                        <a:latin typeface="+mj-lt"/>
                        <a:ea typeface="Calibri" panose="020F0502020204030204" pitchFamily="34" charset="0"/>
                      </a:endParaRPr>
                    </a:p>
                  </a:txBody>
                  <a:tcPr marL="24809" marR="24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marL="0" marR="0" indent="0" algn="just" defTabSz="486049" rtl="0" eaLnBrk="1" fontAlgn="auto" latinLnBrk="0" hangingPunct="1">
                        <a:lnSpc>
                          <a:spcPct val="100000"/>
                        </a:lnSpc>
                        <a:spcBef>
                          <a:spcPts val="0"/>
                        </a:spcBef>
                        <a:spcAft>
                          <a:spcPts val="0"/>
                        </a:spcAft>
                        <a:buClrTx/>
                        <a:buSzTx/>
                        <a:buFontTx/>
                        <a:buNone/>
                        <a:tabLst/>
                        <a:defRPr/>
                      </a:pPr>
                      <a:r>
                        <a:rPr lang="en-US" sz="1800" noProof="0" dirty="0" smtClean="0">
                          <a:effectLst/>
                          <a:latin typeface="Tahoma" panose="020B0604030504040204" pitchFamily="34" charset="0"/>
                          <a:ea typeface="Tahoma" panose="020B0604030504040204" pitchFamily="34" charset="0"/>
                          <a:cs typeface="Tahoma" panose="020B0604030504040204" pitchFamily="34" charset="0"/>
                        </a:rPr>
                        <a:t>Repairing</a:t>
                      </a:r>
                      <a:r>
                        <a:rPr lang="en-US" sz="1800" baseline="0" dirty="0" smtClean="0">
                          <a:effectLst/>
                          <a:latin typeface="Tahoma" panose="020B0604030504040204" pitchFamily="34" charset="0"/>
                          <a:ea typeface="Tahoma" panose="020B0604030504040204" pitchFamily="34" charset="0"/>
                          <a:cs typeface="Tahoma" panose="020B0604030504040204" pitchFamily="34" charset="0"/>
                        </a:rPr>
                        <a:t> children playground and new swing in Z</a:t>
                      </a:r>
                      <a:r>
                        <a:rPr lang="en-US" sz="1800" dirty="0" smtClean="0">
                          <a:effectLst/>
                          <a:latin typeface="Tahoma" panose="020B0604030504040204" pitchFamily="34" charset="0"/>
                          <a:ea typeface="Tahoma" panose="020B0604030504040204" pitchFamily="34" charset="0"/>
                          <a:cs typeface="Tahoma" panose="020B0604030504040204" pitchFamily="34" charset="0"/>
                        </a:rPr>
                        <a:t>agreb</a:t>
                      </a:r>
                      <a:r>
                        <a:rPr lang="en-US" sz="1800" baseline="0" dirty="0" smtClean="0">
                          <a:effectLst/>
                          <a:latin typeface="Tahoma" panose="020B0604030504040204" pitchFamily="34" charset="0"/>
                          <a:ea typeface="Tahoma" panose="020B0604030504040204" pitchFamily="34" charset="0"/>
                          <a:cs typeface="Tahoma" panose="020B0604030504040204" pitchFamily="34" charset="0"/>
                        </a:rPr>
                        <a:t> street</a:t>
                      </a:r>
                      <a:endParaRPr lang="en-US" sz="1800" b="0" dirty="0" smtClean="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marL="0" marR="0" indent="0" algn="r" defTabSz="486049" rtl="0" eaLnBrk="1" fontAlgn="auto" latinLnBrk="0" hangingPunct="1">
                        <a:lnSpc>
                          <a:spcPct val="100000"/>
                        </a:lnSpc>
                        <a:spcBef>
                          <a:spcPts val="0"/>
                        </a:spcBef>
                        <a:spcAft>
                          <a:spcPts val="0"/>
                        </a:spcAft>
                        <a:buClrTx/>
                        <a:buSzTx/>
                        <a:buFontTx/>
                        <a:buNone/>
                        <a:tabLst/>
                        <a:defRPr/>
                      </a:pPr>
                      <a:r>
                        <a:rPr lang="hr-HR" sz="1800" dirty="0" smtClean="0">
                          <a:effectLst/>
                          <a:latin typeface="Tahoma" panose="020B0604030504040204" pitchFamily="34" charset="0"/>
                          <a:ea typeface="Tahoma" panose="020B0604030504040204" pitchFamily="34" charset="0"/>
                          <a:cs typeface="Tahoma" panose="020B0604030504040204" pitchFamily="34" charset="0"/>
                        </a:rPr>
                        <a:t>15,000</a:t>
                      </a:r>
                      <a:endParaRPr lang="hr-HR" sz="1800" b="0" dirty="0" smtClean="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98175">
                <a:tc>
                  <a:txBody>
                    <a:bodyPr/>
                    <a:lstStyle>
                      <a:lvl1pPr marL="0" algn="l" defTabSz="914400" rtl="0" eaLnBrk="1" latinLnBrk="0" hangingPunct="1">
                        <a:defRPr sz="1800" b="1" kern="1200">
                          <a:solidFill>
                            <a:schemeClr val="dk1"/>
                          </a:solidFill>
                          <a:latin typeface="Trebuchet MS"/>
                          <a:ea typeface=""/>
                          <a:cs typeface=""/>
                        </a:defRPr>
                      </a:lvl1pPr>
                      <a:lvl2pPr marL="457200" algn="l" defTabSz="914400" rtl="0" eaLnBrk="1" latinLnBrk="0" hangingPunct="1">
                        <a:defRPr sz="1800" b="1" kern="1200">
                          <a:solidFill>
                            <a:schemeClr val="dk1"/>
                          </a:solidFill>
                          <a:latin typeface="Trebuchet MS"/>
                          <a:ea typeface=""/>
                          <a:cs typeface=""/>
                        </a:defRPr>
                      </a:lvl2pPr>
                      <a:lvl3pPr marL="914400" algn="l" defTabSz="914400" rtl="0" eaLnBrk="1" latinLnBrk="0" hangingPunct="1">
                        <a:defRPr sz="1800" b="1" kern="1200">
                          <a:solidFill>
                            <a:schemeClr val="dk1"/>
                          </a:solidFill>
                          <a:latin typeface="Trebuchet MS"/>
                          <a:ea typeface=""/>
                          <a:cs typeface=""/>
                        </a:defRPr>
                      </a:lvl3pPr>
                      <a:lvl4pPr marL="1371600" algn="l" defTabSz="914400" rtl="0" eaLnBrk="1" latinLnBrk="0" hangingPunct="1">
                        <a:defRPr sz="1800" b="1" kern="1200">
                          <a:solidFill>
                            <a:schemeClr val="dk1"/>
                          </a:solidFill>
                          <a:latin typeface="Trebuchet MS"/>
                          <a:ea typeface=""/>
                          <a:cs typeface=""/>
                        </a:defRPr>
                      </a:lvl4pPr>
                      <a:lvl5pPr marL="1828800" algn="l" defTabSz="914400" rtl="0" eaLnBrk="1" latinLnBrk="0" hangingPunct="1">
                        <a:defRPr sz="1800" b="1" kern="1200">
                          <a:solidFill>
                            <a:schemeClr val="dk1"/>
                          </a:solidFill>
                          <a:latin typeface="Trebuchet MS"/>
                          <a:ea typeface=""/>
                          <a:cs typeface=""/>
                        </a:defRPr>
                      </a:lvl5pPr>
                      <a:lvl6pPr marL="2286000" algn="l" defTabSz="914400" rtl="0" eaLnBrk="1" latinLnBrk="0" hangingPunct="1">
                        <a:defRPr sz="1800" b="1" kern="1200">
                          <a:solidFill>
                            <a:schemeClr val="dk1"/>
                          </a:solidFill>
                          <a:latin typeface="Trebuchet MS"/>
                          <a:ea typeface=""/>
                          <a:cs typeface=""/>
                        </a:defRPr>
                      </a:lvl6pPr>
                      <a:lvl7pPr marL="2743200" algn="l" defTabSz="914400" rtl="0" eaLnBrk="1" latinLnBrk="0" hangingPunct="1">
                        <a:defRPr sz="1800" b="1" kern="1200">
                          <a:solidFill>
                            <a:schemeClr val="dk1"/>
                          </a:solidFill>
                          <a:latin typeface="Trebuchet MS"/>
                          <a:ea typeface=""/>
                          <a:cs typeface=""/>
                        </a:defRPr>
                      </a:lvl7pPr>
                      <a:lvl8pPr marL="3200400" algn="l" defTabSz="914400" rtl="0" eaLnBrk="1" latinLnBrk="0" hangingPunct="1">
                        <a:defRPr sz="1800" b="1" kern="1200">
                          <a:solidFill>
                            <a:schemeClr val="dk1"/>
                          </a:solidFill>
                          <a:latin typeface="Trebuchet MS"/>
                          <a:ea typeface=""/>
                          <a:cs typeface=""/>
                        </a:defRPr>
                      </a:lvl8pPr>
                      <a:lvl9pPr marL="3657600" algn="l" defTabSz="914400" rtl="0" eaLnBrk="1" latinLnBrk="0" hangingPunct="1">
                        <a:defRPr sz="1800" b="1" kern="1200">
                          <a:solidFill>
                            <a:schemeClr val="dk1"/>
                          </a:solidFill>
                          <a:latin typeface="Trebuchet MS"/>
                          <a:ea typeface=""/>
                          <a:cs typeface=""/>
                        </a:defRPr>
                      </a:lvl9pPr>
                    </a:lstStyle>
                    <a:p>
                      <a:pPr algn="ctr">
                        <a:spcAft>
                          <a:spcPts val="0"/>
                        </a:spcAft>
                      </a:pPr>
                      <a:r>
                        <a:rPr lang="hr-HR" sz="1800" b="0" dirty="0">
                          <a:effectLst/>
                          <a:latin typeface="Tahoma" panose="020B0604030504040204" pitchFamily="34" charset="0"/>
                          <a:ea typeface="Tahoma" panose="020B0604030504040204" pitchFamily="34" charset="0"/>
                          <a:cs typeface="Tahoma" panose="020B0604030504040204" pitchFamily="34" charset="0"/>
                        </a:rPr>
                        <a:t>18.09.</a:t>
                      </a:r>
                    </a:p>
                  </a:txBody>
                  <a:tcPr marL="24809" marR="24809"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a:spcAft>
                          <a:spcPts val="0"/>
                        </a:spcAft>
                      </a:pPr>
                      <a:r>
                        <a:rPr lang="hr-HR" sz="1800" dirty="0" smtClean="0">
                          <a:effectLst/>
                          <a:latin typeface="Tahoma" panose="020B0604030504040204" pitchFamily="34" charset="0"/>
                          <a:ea typeface="Tahoma" panose="020B0604030504040204" pitchFamily="34" charset="0"/>
                          <a:cs typeface="Tahoma" panose="020B0604030504040204" pitchFamily="34" charset="0"/>
                        </a:rPr>
                        <a:t>Heki</a:t>
                      </a:r>
                      <a:r>
                        <a:rPr lang="hr-HR" sz="1800" dirty="0">
                          <a:effectLst/>
                          <a:latin typeface="Tahoma" panose="020B0604030504040204" pitchFamily="34" charset="0"/>
                          <a:ea typeface="Tahoma" panose="020B0604030504040204" pitchFamily="34" charset="0"/>
                          <a:cs typeface="Tahoma" panose="020B0604030504040204" pitchFamily="34" charset="0"/>
                        </a:rPr>
                        <a:t> </a:t>
                      </a: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just">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New bus station in </a:t>
                      </a:r>
                      <a:r>
                        <a:rPr lang="en-US" sz="1800" dirty="0" err="1" smtClean="0">
                          <a:effectLst/>
                          <a:latin typeface="Tahoma" panose="020B0604030504040204" pitchFamily="34" charset="0"/>
                          <a:ea typeface="Tahoma" panose="020B0604030504040204" pitchFamily="34" charset="0"/>
                          <a:cs typeface="Tahoma" panose="020B0604030504040204" pitchFamily="34" charset="0"/>
                        </a:rPr>
                        <a:t>Ježenj</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 </a:t>
                      </a:r>
                      <a:r>
                        <a:rPr lang="hr-HR" sz="1800" dirty="0" smtClean="0">
                          <a:effectLst/>
                          <a:latin typeface="Tahoma" panose="020B0604030504040204" pitchFamily="34" charset="0"/>
                          <a:ea typeface="Tahoma" panose="020B0604030504040204" pitchFamily="34" charset="0"/>
                          <a:cs typeface="Tahoma" panose="020B0604030504040204" pitchFamily="34" charset="0"/>
                        </a:rPr>
                        <a:t>20,000</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extLst>
                  <a:ext uri="{0D108BD9-81ED-4DB2-BD59-A6C34878D82A}">
                    <a16:rowId xmlns:a16="http://schemas.microsoft.com/office/drawing/2014/main" xmlns="" val="10003"/>
                  </a:ext>
                </a:extLst>
              </a:tr>
              <a:tr h="463952">
                <a:tc rowSpan="2">
                  <a:txBody>
                    <a:bodyPr/>
                    <a:lstStyle>
                      <a:lvl1pPr marL="0" algn="l" defTabSz="914400" rtl="0" eaLnBrk="1" latinLnBrk="0" hangingPunct="1">
                        <a:defRPr sz="1800" b="1" kern="1200">
                          <a:solidFill>
                            <a:schemeClr val="dk1"/>
                          </a:solidFill>
                          <a:latin typeface="Trebuchet MS"/>
                          <a:ea typeface=""/>
                          <a:cs typeface=""/>
                        </a:defRPr>
                      </a:lvl1pPr>
                      <a:lvl2pPr marL="457200" algn="l" defTabSz="914400" rtl="0" eaLnBrk="1" latinLnBrk="0" hangingPunct="1">
                        <a:defRPr sz="1800" b="1" kern="1200">
                          <a:solidFill>
                            <a:schemeClr val="dk1"/>
                          </a:solidFill>
                          <a:latin typeface="Trebuchet MS"/>
                          <a:ea typeface=""/>
                          <a:cs typeface=""/>
                        </a:defRPr>
                      </a:lvl2pPr>
                      <a:lvl3pPr marL="914400" algn="l" defTabSz="914400" rtl="0" eaLnBrk="1" latinLnBrk="0" hangingPunct="1">
                        <a:defRPr sz="1800" b="1" kern="1200">
                          <a:solidFill>
                            <a:schemeClr val="dk1"/>
                          </a:solidFill>
                          <a:latin typeface="Trebuchet MS"/>
                          <a:ea typeface=""/>
                          <a:cs typeface=""/>
                        </a:defRPr>
                      </a:lvl3pPr>
                      <a:lvl4pPr marL="1371600" algn="l" defTabSz="914400" rtl="0" eaLnBrk="1" latinLnBrk="0" hangingPunct="1">
                        <a:defRPr sz="1800" b="1" kern="1200">
                          <a:solidFill>
                            <a:schemeClr val="dk1"/>
                          </a:solidFill>
                          <a:latin typeface="Trebuchet MS"/>
                          <a:ea typeface=""/>
                          <a:cs typeface=""/>
                        </a:defRPr>
                      </a:lvl4pPr>
                      <a:lvl5pPr marL="1828800" algn="l" defTabSz="914400" rtl="0" eaLnBrk="1" latinLnBrk="0" hangingPunct="1">
                        <a:defRPr sz="1800" b="1" kern="1200">
                          <a:solidFill>
                            <a:schemeClr val="dk1"/>
                          </a:solidFill>
                          <a:latin typeface="Trebuchet MS"/>
                          <a:ea typeface=""/>
                          <a:cs typeface=""/>
                        </a:defRPr>
                      </a:lvl5pPr>
                      <a:lvl6pPr marL="2286000" algn="l" defTabSz="914400" rtl="0" eaLnBrk="1" latinLnBrk="0" hangingPunct="1">
                        <a:defRPr sz="1800" b="1" kern="1200">
                          <a:solidFill>
                            <a:schemeClr val="dk1"/>
                          </a:solidFill>
                          <a:latin typeface="Trebuchet MS"/>
                          <a:ea typeface=""/>
                          <a:cs typeface=""/>
                        </a:defRPr>
                      </a:lvl6pPr>
                      <a:lvl7pPr marL="2743200" algn="l" defTabSz="914400" rtl="0" eaLnBrk="1" latinLnBrk="0" hangingPunct="1">
                        <a:defRPr sz="1800" b="1" kern="1200">
                          <a:solidFill>
                            <a:schemeClr val="dk1"/>
                          </a:solidFill>
                          <a:latin typeface="Trebuchet MS"/>
                          <a:ea typeface=""/>
                          <a:cs typeface=""/>
                        </a:defRPr>
                      </a:lvl7pPr>
                      <a:lvl8pPr marL="3200400" algn="l" defTabSz="914400" rtl="0" eaLnBrk="1" latinLnBrk="0" hangingPunct="1">
                        <a:defRPr sz="1800" b="1" kern="1200">
                          <a:solidFill>
                            <a:schemeClr val="dk1"/>
                          </a:solidFill>
                          <a:latin typeface="Trebuchet MS"/>
                          <a:ea typeface=""/>
                          <a:cs typeface=""/>
                        </a:defRPr>
                      </a:lvl8pPr>
                      <a:lvl9pPr marL="3657600" algn="l" defTabSz="914400" rtl="0" eaLnBrk="1" latinLnBrk="0" hangingPunct="1">
                        <a:defRPr sz="1800" b="1" kern="1200">
                          <a:solidFill>
                            <a:schemeClr val="dk1"/>
                          </a:solidFill>
                          <a:latin typeface="Trebuchet MS"/>
                          <a:ea typeface=""/>
                          <a:cs typeface=""/>
                        </a:defRPr>
                      </a:lvl9pPr>
                    </a:lstStyle>
                    <a:p>
                      <a:pPr algn="ctr">
                        <a:spcAft>
                          <a:spcPts val="0"/>
                        </a:spcAft>
                      </a:pPr>
                      <a:r>
                        <a:rPr lang="hr-HR" sz="1800" b="0" dirty="0">
                          <a:effectLst/>
                          <a:latin typeface="Tahoma" panose="020B0604030504040204" pitchFamily="34" charset="0"/>
                          <a:ea typeface="Tahoma" panose="020B0604030504040204" pitchFamily="34" charset="0"/>
                          <a:cs typeface="Tahoma" panose="020B0604030504040204" pitchFamily="34" charset="0"/>
                        </a:rPr>
                        <a:t>18.09.</a:t>
                      </a:r>
                    </a:p>
                  </a:txBody>
                  <a:tcPr marL="24809" marR="24809"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Zabrežani</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just">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Pedestrian crossing in </a:t>
                      </a:r>
                      <a:r>
                        <a:rPr lang="en-US" sz="1800" dirty="0" err="1" smtClean="0">
                          <a:effectLst/>
                          <a:latin typeface="Tahoma" panose="020B0604030504040204" pitchFamily="34" charset="0"/>
                          <a:ea typeface="Tahoma" panose="020B0604030504040204" pitchFamily="34" charset="0"/>
                          <a:cs typeface="Tahoma" panose="020B0604030504040204" pitchFamily="34" charset="0"/>
                        </a:rPr>
                        <a:t>Zabrežani</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 </a:t>
                      </a:r>
                      <a:r>
                        <a:rPr lang="hr-HR" sz="1800" dirty="0" smtClean="0">
                          <a:effectLst/>
                          <a:latin typeface="Tahoma" panose="020B0604030504040204" pitchFamily="34" charset="0"/>
                          <a:ea typeface="Tahoma" panose="020B0604030504040204" pitchFamily="34" charset="0"/>
                          <a:cs typeface="Tahoma" panose="020B0604030504040204" pitchFamily="34" charset="0"/>
                        </a:rPr>
                        <a:t>12,000</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40830">
                <a:tc vMerge="1">
                  <a:txBody>
                    <a:bodyPr/>
                    <a:lstStyle/>
                    <a:p>
                      <a:pPr algn="ctr">
                        <a:spcAft>
                          <a:spcPts val="0"/>
                        </a:spcAft>
                      </a:pPr>
                      <a:endParaRPr lang="hr-HR" sz="1800" dirty="0">
                        <a:effectLst/>
                        <a:latin typeface="+mj-lt"/>
                        <a:ea typeface="Calibri" panose="020F0502020204030204" pitchFamily="34" charset="0"/>
                      </a:endParaRPr>
                    </a:p>
                  </a:txBody>
                  <a:tcPr marL="24809" marR="24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spcAft>
                          <a:spcPts val="0"/>
                        </a:spcAft>
                      </a:pPr>
                      <a:endParaRPr lang="hr-HR" sz="1800" dirty="0">
                        <a:effectLst/>
                        <a:latin typeface="+mj-lt"/>
                        <a:ea typeface="Calibri" panose="020F0502020204030204" pitchFamily="34" charset="0"/>
                      </a:endParaRPr>
                    </a:p>
                  </a:txBody>
                  <a:tcPr marL="24809" marR="24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marL="0" marR="0" indent="0" algn="just" defTabSz="486049" rtl="0" eaLnBrk="1" fontAlgn="auto" latinLnBrk="0" hangingPunct="1">
                        <a:lnSpc>
                          <a:spcPct val="100000"/>
                        </a:lnSpc>
                        <a:spcBef>
                          <a:spcPts val="0"/>
                        </a:spcBef>
                        <a:spcAft>
                          <a:spcPts val="0"/>
                        </a:spcAft>
                        <a:buClrTx/>
                        <a:buSzTx/>
                        <a:buFontTx/>
                        <a:buNone/>
                        <a:tabLst/>
                        <a:defRPr/>
                      </a:pPr>
                      <a:r>
                        <a:rPr lang="en-US" sz="1800" dirty="0" smtClean="0">
                          <a:effectLst/>
                          <a:latin typeface="Tahoma" panose="020B0604030504040204" pitchFamily="34" charset="0"/>
                          <a:ea typeface="Tahoma" panose="020B0604030504040204" pitchFamily="34" charset="0"/>
                          <a:cs typeface="Tahoma" panose="020B0604030504040204" pitchFamily="34" charset="0"/>
                        </a:rPr>
                        <a:t>Notice board in </a:t>
                      </a:r>
                      <a:r>
                        <a:rPr lang="en-US" sz="1800" dirty="0" err="1" smtClean="0">
                          <a:effectLst/>
                          <a:latin typeface="Tahoma" panose="020B0604030504040204" pitchFamily="34" charset="0"/>
                          <a:ea typeface="Tahoma" panose="020B0604030504040204" pitchFamily="34" charset="0"/>
                          <a:cs typeface="Tahoma" panose="020B0604030504040204" pitchFamily="34" charset="0"/>
                        </a:rPr>
                        <a:t>Drndići</a:t>
                      </a:r>
                      <a:endParaRPr lang="en-US" sz="1800" b="0" dirty="0" smtClean="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marL="0" marR="0" indent="0" algn="r" defTabSz="486049" rtl="0" eaLnBrk="1" fontAlgn="auto" latinLnBrk="0" hangingPunct="1">
                        <a:lnSpc>
                          <a:spcPct val="100000"/>
                        </a:lnSpc>
                        <a:spcBef>
                          <a:spcPts val="0"/>
                        </a:spcBef>
                        <a:spcAft>
                          <a:spcPts val="0"/>
                        </a:spcAft>
                        <a:buClrTx/>
                        <a:buSzTx/>
                        <a:buFontTx/>
                        <a:buNone/>
                        <a:tabLst/>
                        <a:defRPr/>
                      </a:pPr>
                      <a:r>
                        <a:rPr lang="hr-HR" sz="1800" dirty="0" smtClean="0">
                          <a:effectLst/>
                          <a:latin typeface="Tahoma" panose="020B0604030504040204" pitchFamily="34" charset="0"/>
                          <a:ea typeface="Tahoma" panose="020B0604030504040204" pitchFamily="34" charset="0"/>
                          <a:cs typeface="Tahoma" panose="020B0604030504040204" pitchFamily="34" charset="0"/>
                        </a:rPr>
                        <a:t>4,000</a:t>
                      </a:r>
                    </a:p>
                    <a:p>
                      <a:pPr algn="r">
                        <a:spcAft>
                          <a:spcPts val="0"/>
                        </a:spcAft>
                      </a:pP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526483">
                <a:tc>
                  <a:txBody>
                    <a:bodyPr/>
                    <a:lstStyle>
                      <a:lvl1pPr marL="0" algn="l" defTabSz="914400" rtl="0" eaLnBrk="1" latinLnBrk="0" hangingPunct="1">
                        <a:defRPr sz="1800" b="1" kern="1200">
                          <a:solidFill>
                            <a:schemeClr val="dk1"/>
                          </a:solidFill>
                          <a:latin typeface="Trebuchet MS"/>
                          <a:ea typeface=""/>
                          <a:cs typeface=""/>
                        </a:defRPr>
                      </a:lvl1pPr>
                      <a:lvl2pPr marL="457200" algn="l" defTabSz="914400" rtl="0" eaLnBrk="1" latinLnBrk="0" hangingPunct="1">
                        <a:defRPr sz="1800" b="1" kern="1200">
                          <a:solidFill>
                            <a:schemeClr val="dk1"/>
                          </a:solidFill>
                          <a:latin typeface="Trebuchet MS"/>
                          <a:ea typeface=""/>
                          <a:cs typeface=""/>
                        </a:defRPr>
                      </a:lvl2pPr>
                      <a:lvl3pPr marL="914400" algn="l" defTabSz="914400" rtl="0" eaLnBrk="1" latinLnBrk="0" hangingPunct="1">
                        <a:defRPr sz="1800" b="1" kern="1200">
                          <a:solidFill>
                            <a:schemeClr val="dk1"/>
                          </a:solidFill>
                          <a:latin typeface="Trebuchet MS"/>
                          <a:ea typeface=""/>
                          <a:cs typeface=""/>
                        </a:defRPr>
                      </a:lvl3pPr>
                      <a:lvl4pPr marL="1371600" algn="l" defTabSz="914400" rtl="0" eaLnBrk="1" latinLnBrk="0" hangingPunct="1">
                        <a:defRPr sz="1800" b="1" kern="1200">
                          <a:solidFill>
                            <a:schemeClr val="dk1"/>
                          </a:solidFill>
                          <a:latin typeface="Trebuchet MS"/>
                          <a:ea typeface=""/>
                          <a:cs typeface=""/>
                        </a:defRPr>
                      </a:lvl4pPr>
                      <a:lvl5pPr marL="1828800" algn="l" defTabSz="914400" rtl="0" eaLnBrk="1" latinLnBrk="0" hangingPunct="1">
                        <a:defRPr sz="1800" b="1" kern="1200">
                          <a:solidFill>
                            <a:schemeClr val="dk1"/>
                          </a:solidFill>
                          <a:latin typeface="Trebuchet MS"/>
                          <a:ea typeface=""/>
                          <a:cs typeface=""/>
                        </a:defRPr>
                      </a:lvl5pPr>
                      <a:lvl6pPr marL="2286000" algn="l" defTabSz="914400" rtl="0" eaLnBrk="1" latinLnBrk="0" hangingPunct="1">
                        <a:defRPr sz="1800" b="1" kern="1200">
                          <a:solidFill>
                            <a:schemeClr val="dk1"/>
                          </a:solidFill>
                          <a:latin typeface="Trebuchet MS"/>
                          <a:ea typeface=""/>
                          <a:cs typeface=""/>
                        </a:defRPr>
                      </a:lvl6pPr>
                      <a:lvl7pPr marL="2743200" algn="l" defTabSz="914400" rtl="0" eaLnBrk="1" latinLnBrk="0" hangingPunct="1">
                        <a:defRPr sz="1800" b="1" kern="1200">
                          <a:solidFill>
                            <a:schemeClr val="dk1"/>
                          </a:solidFill>
                          <a:latin typeface="Trebuchet MS"/>
                          <a:ea typeface=""/>
                          <a:cs typeface=""/>
                        </a:defRPr>
                      </a:lvl7pPr>
                      <a:lvl8pPr marL="3200400" algn="l" defTabSz="914400" rtl="0" eaLnBrk="1" latinLnBrk="0" hangingPunct="1">
                        <a:defRPr sz="1800" b="1" kern="1200">
                          <a:solidFill>
                            <a:schemeClr val="dk1"/>
                          </a:solidFill>
                          <a:latin typeface="Trebuchet MS"/>
                          <a:ea typeface=""/>
                          <a:cs typeface=""/>
                        </a:defRPr>
                      </a:lvl8pPr>
                      <a:lvl9pPr marL="3657600" algn="l" defTabSz="914400" rtl="0" eaLnBrk="1" latinLnBrk="0" hangingPunct="1">
                        <a:defRPr sz="1800" b="1" kern="1200">
                          <a:solidFill>
                            <a:schemeClr val="dk1"/>
                          </a:solidFill>
                          <a:latin typeface="Trebuchet MS"/>
                          <a:ea typeface=""/>
                          <a:cs typeface=""/>
                        </a:defRPr>
                      </a:lvl9pPr>
                    </a:lstStyle>
                    <a:p>
                      <a:pPr algn="ctr">
                        <a:spcAft>
                          <a:spcPts val="0"/>
                        </a:spcAft>
                      </a:pPr>
                      <a:r>
                        <a:rPr lang="hr-HR" sz="1800" b="0" dirty="0">
                          <a:effectLst/>
                          <a:latin typeface="Tahoma" panose="020B0604030504040204" pitchFamily="34" charset="0"/>
                          <a:ea typeface="Tahoma" panose="020B0604030504040204" pitchFamily="34" charset="0"/>
                          <a:cs typeface="Tahoma" panose="020B0604030504040204" pitchFamily="34" charset="0"/>
                        </a:rPr>
                        <a:t>23.09.</a:t>
                      </a:r>
                    </a:p>
                  </a:txBody>
                  <a:tcPr marL="24809" marR="24809"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Kašćerga</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just">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Renovating of public area in </a:t>
                      </a:r>
                      <a:r>
                        <a:rPr lang="en-US" sz="1800" dirty="0" err="1" smtClean="0">
                          <a:effectLst/>
                          <a:latin typeface="Tahoma" panose="020B0604030504040204" pitchFamily="34" charset="0"/>
                          <a:ea typeface="Tahoma" panose="020B0604030504040204" pitchFamily="34" charset="0"/>
                          <a:cs typeface="Tahoma" panose="020B0604030504040204" pitchFamily="34" charset="0"/>
                        </a:rPr>
                        <a:t>Kašćerga</a:t>
                      </a:r>
                      <a:r>
                        <a:rPr lang="en-US" sz="1800" dirty="0" smtClean="0">
                          <a:effectLst/>
                          <a:latin typeface="Tahoma" panose="020B0604030504040204" pitchFamily="34" charset="0"/>
                          <a:ea typeface="Tahoma" panose="020B0604030504040204" pitchFamily="34" charset="0"/>
                          <a:cs typeface="Tahoma" panose="020B0604030504040204" pitchFamily="34" charset="0"/>
                        </a:rPr>
                        <a:t> (parking)</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 </a:t>
                      </a:r>
                      <a:r>
                        <a:rPr lang="hr-HR" sz="1800" dirty="0" smtClean="0">
                          <a:effectLst/>
                          <a:latin typeface="Tahoma" panose="020B0604030504040204" pitchFamily="34" charset="0"/>
                          <a:ea typeface="Tahoma" panose="020B0604030504040204" pitchFamily="34" charset="0"/>
                          <a:cs typeface="Tahoma" panose="020B0604030504040204" pitchFamily="34" charset="0"/>
                        </a:rPr>
                        <a:t>20,000</a:t>
                      </a:r>
                      <a:r>
                        <a:rPr lang="hr-HR" sz="1800" dirty="0">
                          <a:effectLst/>
                          <a:latin typeface="Tahoma" panose="020B0604030504040204" pitchFamily="34" charset="0"/>
                          <a:ea typeface="Tahoma" panose="020B0604030504040204" pitchFamily="34" charset="0"/>
                          <a:cs typeface="Tahoma" panose="020B0604030504040204" pitchFamily="34" charset="0"/>
                        </a:rPr>
                        <a:t> </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extLst>
                  <a:ext uri="{0D108BD9-81ED-4DB2-BD59-A6C34878D82A}">
                    <a16:rowId xmlns:a16="http://schemas.microsoft.com/office/drawing/2014/main" xmlns="" val="10007"/>
                  </a:ext>
                </a:extLst>
              </a:tr>
              <a:tr h="526483">
                <a:tc>
                  <a:txBody>
                    <a:bodyPr/>
                    <a:lstStyle>
                      <a:lvl1pPr marL="0" algn="l" defTabSz="914400" rtl="0" eaLnBrk="1" latinLnBrk="0" hangingPunct="1">
                        <a:defRPr sz="1800" b="1" kern="1200">
                          <a:solidFill>
                            <a:schemeClr val="dk1"/>
                          </a:solidFill>
                          <a:latin typeface="Trebuchet MS"/>
                          <a:ea typeface=""/>
                          <a:cs typeface=""/>
                        </a:defRPr>
                      </a:lvl1pPr>
                      <a:lvl2pPr marL="457200" algn="l" defTabSz="914400" rtl="0" eaLnBrk="1" latinLnBrk="0" hangingPunct="1">
                        <a:defRPr sz="1800" b="1" kern="1200">
                          <a:solidFill>
                            <a:schemeClr val="dk1"/>
                          </a:solidFill>
                          <a:latin typeface="Trebuchet MS"/>
                          <a:ea typeface=""/>
                          <a:cs typeface=""/>
                        </a:defRPr>
                      </a:lvl2pPr>
                      <a:lvl3pPr marL="914400" algn="l" defTabSz="914400" rtl="0" eaLnBrk="1" latinLnBrk="0" hangingPunct="1">
                        <a:defRPr sz="1800" b="1" kern="1200">
                          <a:solidFill>
                            <a:schemeClr val="dk1"/>
                          </a:solidFill>
                          <a:latin typeface="Trebuchet MS"/>
                          <a:ea typeface=""/>
                          <a:cs typeface=""/>
                        </a:defRPr>
                      </a:lvl3pPr>
                      <a:lvl4pPr marL="1371600" algn="l" defTabSz="914400" rtl="0" eaLnBrk="1" latinLnBrk="0" hangingPunct="1">
                        <a:defRPr sz="1800" b="1" kern="1200">
                          <a:solidFill>
                            <a:schemeClr val="dk1"/>
                          </a:solidFill>
                          <a:latin typeface="Trebuchet MS"/>
                          <a:ea typeface=""/>
                          <a:cs typeface=""/>
                        </a:defRPr>
                      </a:lvl4pPr>
                      <a:lvl5pPr marL="1828800" algn="l" defTabSz="914400" rtl="0" eaLnBrk="1" latinLnBrk="0" hangingPunct="1">
                        <a:defRPr sz="1800" b="1" kern="1200">
                          <a:solidFill>
                            <a:schemeClr val="dk1"/>
                          </a:solidFill>
                          <a:latin typeface="Trebuchet MS"/>
                          <a:ea typeface=""/>
                          <a:cs typeface=""/>
                        </a:defRPr>
                      </a:lvl5pPr>
                      <a:lvl6pPr marL="2286000" algn="l" defTabSz="914400" rtl="0" eaLnBrk="1" latinLnBrk="0" hangingPunct="1">
                        <a:defRPr sz="1800" b="1" kern="1200">
                          <a:solidFill>
                            <a:schemeClr val="dk1"/>
                          </a:solidFill>
                          <a:latin typeface="Trebuchet MS"/>
                          <a:ea typeface=""/>
                          <a:cs typeface=""/>
                        </a:defRPr>
                      </a:lvl6pPr>
                      <a:lvl7pPr marL="2743200" algn="l" defTabSz="914400" rtl="0" eaLnBrk="1" latinLnBrk="0" hangingPunct="1">
                        <a:defRPr sz="1800" b="1" kern="1200">
                          <a:solidFill>
                            <a:schemeClr val="dk1"/>
                          </a:solidFill>
                          <a:latin typeface="Trebuchet MS"/>
                          <a:ea typeface=""/>
                          <a:cs typeface=""/>
                        </a:defRPr>
                      </a:lvl7pPr>
                      <a:lvl8pPr marL="3200400" algn="l" defTabSz="914400" rtl="0" eaLnBrk="1" latinLnBrk="0" hangingPunct="1">
                        <a:defRPr sz="1800" b="1" kern="1200">
                          <a:solidFill>
                            <a:schemeClr val="dk1"/>
                          </a:solidFill>
                          <a:latin typeface="Trebuchet MS"/>
                          <a:ea typeface=""/>
                          <a:cs typeface=""/>
                        </a:defRPr>
                      </a:lvl8pPr>
                      <a:lvl9pPr marL="3657600" algn="l" defTabSz="914400" rtl="0" eaLnBrk="1" latinLnBrk="0" hangingPunct="1">
                        <a:defRPr sz="1800" b="1" kern="1200">
                          <a:solidFill>
                            <a:schemeClr val="dk1"/>
                          </a:solidFill>
                          <a:latin typeface="Trebuchet MS"/>
                          <a:ea typeface=""/>
                          <a:cs typeface=""/>
                        </a:defRPr>
                      </a:lvl9pPr>
                    </a:lstStyle>
                    <a:p>
                      <a:pPr algn="ctr">
                        <a:spcAft>
                          <a:spcPts val="0"/>
                        </a:spcAft>
                      </a:pPr>
                      <a:r>
                        <a:rPr lang="hr-HR" sz="1800" b="0" dirty="0">
                          <a:effectLst/>
                          <a:latin typeface="Tahoma" panose="020B0604030504040204" pitchFamily="34" charset="0"/>
                          <a:ea typeface="Tahoma" panose="020B0604030504040204" pitchFamily="34" charset="0"/>
                          <a:cs typeface="Tahoma" panose="020B0604030504040204" pitchFamily="34" charset="0"/>
                        </a:rPr>
                        <a:t>23.09.</a:t>
                      </a:r>
                    </a:p>
                  </a:txBody>
                  <a:tcPr marL="24809" marR="24809"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Trviž</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just">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Selective garbage dumpsters (green</a:t>
                      </a:r>
                      <a:r>
                        <a:rPr lang="en-US" sz="1800" baseline="0" dirty="0" smtClean="0">
                          <a:effectLst/>
                          <a:latin typeface="Tahoma" panose="020B0604030504040204" pitchFamily="34" charset="0"/>
                          <a:ea typeface="Tahoma" panose="020B0604030504040204" pitchFamily="34" charset="0"/>
                          <a:cs typeface="Tahoma" panose="020B0604030504040204" pitchFamily="34" charset="0"/>
                        </a:rPr>
                        <a:t> island</a:t>
                      </a:r>
                      <a:r>
                        <a:rPr lang="en-US" sz="18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 </a:t>
                      </a:r>
                      <a:r>
                        <a:rPr lang="hr-HR" sz="1800" dirty="0" smtClean="0">
                          <a:effectLst/>
                          <a:latin typeface="Tahoma" panose="020B0604030504040204" pitchFamily="34" charset="0"/>
                          <a:ea typeface="Tahoma" panose="020B0604030504040204" pitchFamily="34" charset="0"/>
                          <a:cs typeface="Tahoma" panose="020B0604030504040204" pitchFamily="34" charset="0"/>
                        </a:rPr>
                        <a:t>2,500</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458008">
                <a:tc>
                  <a:txBody>
                    <a:bodyPr/>
                    <a:lstStyle>
                      <a:lvl1pPr marL="0" algn="l" defTabSz="914400" rtl="0" eaLnBrk="1" latinLnBrk="0" hangingPunct="1">
                        <a:defRPr sz="1800" b="1" kern="1200">
                          <a:solidFill>
                            <a:schemeClr val="dk1"/>
                          </a:solidFill>
                          <a:latin typeface="Trebuchet MS"/>
                          <a:ea typeface=""/>
                          <a:cs typeface=""/>
                        </a:defRPr>
                      </a:lvl1pPr>
                      <a:lvl2pPr marL="457200" algn="l" defTabSz="914400" rtl="0" eaLnBrk="1" latinLnBrk="0" hangingPunct="1">
                        <a:defRPr sz="1800" b="1" kern="1200">
                          <a:solidFill>
                            <a:schemeClr val="dk1"/>
                          </a:solidFill>
                          <a:latin typeface="Trebuchet MS"/>
                          <a:ea typeface=""/>
                          <a:cs typeface=""/>
                        </a:defRPr>
                      </a:lvl2pPr>
                      <a:lvl3pPr marL="914400" algn="l" defTabSz="914400" rtl="0" eaLnBrk="1" latinLnBrk="0" hangingPunct="1">
                        <a:defRPr sz="1800" b="1" kern="1200">
                          <a:solidFill>
                            <a:schemeClr val="dk1"/>
                          </a:solidFill>
                          <a:latin typeface="Trebuchet MS"/>
                          <a:ea typeface=""/>
                          <a:cs typeface=""/>
                        </a:defRPr>
                      </a:lvl3pPr>
                      <a:lvl4pPr marL="1371600" algn="l" defTabSz="914400" rtl="0" eaLnBrk="1" latinLnBrk="0" hangingPunct="1">
                        <a:defRPr sz="1800" b="1" kern="1200">
                          <a:solidFill>
                            <a:schemeClr val="dk1"/>
                          </a:solidFill>
                          <a:latin typeface="Trebuchet MS"/>
                          <a:ea typeface=""/>
                          <a:cs typeface=""/>
                        </a:defRPr>
                      </a:lvl4pPr>
                      <a:lvl5pPr marL="1828800" algn="l" defTabSz="914400" rtl="0" eaLnBrk="1" latinLnBrk="0" hangingPunct="1">
                        <a:defRPr sz="1800" b="1" kern="1200">
                          <a:solidFill>
                            <a:schemeClr val="dk1"/>
                          </a:solidFill>
                          <a:latin typeface="Trebuchet MS"/>
                          <a:ea typeface=""/>
                          <a:cs typeface=""/>
                        </a:defRPr>
                      </a:lvl5pPr>
                      <a:lvl6pPr marL="2286000" algn="l" defTabSz="914400" rtl="0" eaLnBrk="1" latinLnBrk="0" hangingPunct="1">
                        <a:defRPr sz="1800" b="1" kern="1200">
                          <a:solidFill>
                            <a:schemeClr val="dk1"/>
                          </a:solidFill>
                          <a:latin typeface="Trebuchet MS"/>
                          <a:ea typeface=""/>
                          <a:cs typeface=""/>
                        </a:defRPr>
                      </a:lvl6pPr>
                      <a:lvl7pPr marL="2743200" algn="l" defTabSz="914400" rtl="0" eaLnBrk="1" latinLnBrk="0" hangingPunct="1">
                        <a:defRPr sz="1800" b="1" kern="1200">
                          <a:solidFill>
                            <a:schemeClr val="dk1"/>
                          </a:solidFill>
                          <a:latin typeface="Trebuchet MS"/>
                          <a:ea typeface=""/>
                          <a:cs typeface=""/>
                        </a:defRPr>
                      </a:lvl7pPr>
                      <a:lvl8pPr marL="3200400" algn="l" defTabSz="914400" rtl="0" eaLnBrk="1" latinLnBrk="0" hangingPunct="1">
                        <a:defRPr sz="1800" b="1" kern="1200">
                          <a:solidFill>
                            <a:schemeClr val="dk1"/>
                          </a:solidFill>
                          <a:latin typeface="Trebuchet MS"/>
                          <a:ea typeface=""/>
                          <a:cs typeface=""/>
                        </a:defRPr>
                      </a:lvl8pPr>
                      <a:lvl9pPr marL="3657600" algn="l" defTabSz="914400" rtl="0" eaLnBrk="1" latinLnBrk="0" hangingPunct="1">
                        <a:defRPr sz="1800" b="1" kern="1200">
                          <a:solidFill>
                            <a:schemeClr val="dk1"/>
                          </a:solidFill>
                          <a:latin typeface="Trebuchet MS"/>
                          <a:ea typeface=""/>
                          <a:cs typeface=""/>
                        </a:defRPr>
                      </a:lvl9pPr>
                    </a:lstStyle>
                    <a:p>
                      <a:pPr algn="ctr">
                        <a:spcAft>
                          <a:spcPts val="0"/>
                        </a:spcAft>
                      </a:pPr>
                      <a:r>
                        <a:rPr lang="hr-HR" sz="1800" b="0" dirty="0">
                          <a:effectLst/>
                          <a:latin typeface="Tahoma" panose="020B0604030504040204" pitchFamily="34" charset="0"/>
                          <a:ea typeface="Tahoma" panose="020B0604030504040204" pitchFamily="34" charset="0"/>
                          <a:cs typeface="Tahoma" panose="020B0604030504040204" pitchFamily="34" charset="0"/>
                        </a:rPr>
                        <a:t>23.09.</a:t>
                      </a:r>
                    </a:p>
                  </a:txBody>
                  <a:tcPr marL="24809" marR="24809"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Beram</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New bus station in </a:t>
                      </a:r>
                      <a:r>
                        <a:rPr lang="en-US" sz="1800" dirty="0" err="1" smtClean="0">
                          <a:effectLst/>
                          <a:latin typeface="Tahoma" panose="020B0604030504040204" pitchFamily="34" charset="0"/>
                          <a:ea typeface="Tahoma" panose="020B0604030504040204" pitchFamily="34" charset="0"/>
                          <a:cs typeface="Tahoma" panose="020B0604030504040204" pitchFamily="34" charset="0"/>
                        </a:rPr>
                        <a:t>Ruhci</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r">
                        <a:spcAft>
                          <a:spcPts val="0"/>
                        </a:spcAft>
                      </a:pPr>
                      <a:r>
                        <a:rPr lang="hr-HR" sz="1800" dirty="0">
                          <a:effectLst/>
                          <a:latin typeface="Tahoma" panose="020B0604030504040204" pitchFamily="34" charset="0"/>
                          <a:ea typeface="Tahoma" panose="020B0604030504040204" pitchFamily="34" charset="0"/>
                          <a:cs typeface="Tahoma" panose="020B0604030504040204" pitchFamily="34" charset="0"/>
                        </a:rPr>
                        <a:t> </a:t>
                      </a:r>
                      <a:r>
                        <a:rPr lang="hr-HR" sz="1800" dirty="0" smtClean="0">
                          <a:effectLst/>
                          <a:latin typeface="Tahoma" panose="020B0604030504040204" pitchFamily="34" charset="0"/>
                          <a:ea typeface="Tahoma" panose="020B0604030504040204" pitchFamily="34" charset="0"/>
                          <a:cs typeface="Tahoma" panose="020B0604030504040204" pitchFamily="34" charset="0"/>
                        </a:rPr>
                        <a:t>20,000</a:t>
                      </a:r>
                      <a:endParaRPr lang="hr-HR" sz="1800" b="0" dirty="0">
                        <a:effectLst/>
                        <a:latin typeface="Tahoma" panose="020B0604030504040204" pitchFamily="34" charset="0"/>
                        <a:ea typeface="Tahoma" panose="020B0604030504040204" pitchFamily="34" charset="0"/>
                        <a:cs typeface="Tahoma" panose="020B0604030504040204" pitchFamily="34" charset="0"/>
                      </a:endParaRPr>
                    </a:p>
                  </a:txBody>
                  <a:tcPr marL="24809" marR="24809"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6DCE6"/>
                    </a:solidFill>
                  </a:tcPr>
                </a:tc>
                <a:extLst>
                  <a:ext uri="{0D108BD9-81ED-4DB2-BD59-A6C34878D82A}">
                    <a16:rowId xmlns:a16="http://schemas.microsoft.com/office/drawing/2014/main" xmlns="" val="10009"/>
                  </a:ext>
                </a:extLst>
              </a:tr>
            </a:tbl>
          </a:graphicData>
        </a:graphic>
      </p:graphicFrame>
      <p:sp>
        <p:nvSpPr>
          <p:cNvPr id="9" name="Title 1"/>
          <p:cNvSpPr txBox="1">
            <a:spLocks/>
          </p:cNvSpPr>
          <p:nvPr/>
        </p:nvSpPr>
        <p:spPr>
          <a:xfrm>
            <a:off x="918038" y="332656"/>
            <a:ext cx="7387762" cy="1414663"/>
          </a:xfrm>
          <a:prstGeom prst="rect">
            <a:avLst/>
          </a:prstGeom>
        </p:spPr>
        <p:txBody>
          <a:bodyPr vert="horz" lIns="97210" tIns="48605" rIns="97210" bIns="48605" rtlCol="0" anchor="t">
            <a:normAutofit/>
          </a:bodyPr>
          <a:lstStyle>
            <a:lvl1pPr algn="l" defTabSz="486049" rtl="0" eaLnBrk="1" latinLnBrk="0" hangingPunct="1">
              <a:spcBef>
                <a:spcPct val="0"/>
              </a:spcBef>
              <a:buNone/>
              <a:defRPr sz="3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kumimoji="0" lang="en-US" sz="2400" b="1" i="0" u="none" strike="noStrike" kern="120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Chosen small communal actions  - </a:t>
            </a:r>
            <a:r>
              <a:rPr lang="en-US" sz="2400" b="1" dirty="0" smtClean="0">
                <a:latin typeface="Tahoma" panose="020B0604030504040204" pitchFamily="34" charset="0"/>
                <a:ea typeface="Tahoma" panose="020B0604030504040204" pitchFamily="34" charset="0"/>
                <a:cs typeface="Tahoma" panose="020B0604030504040204" pitchFamily="34" charset="0"/>
              </a:rPr>
              <a:t>included in 2015</a:t>
            </a:r>
            <a:r>
              <a:rPr lang="hr-HR" sz="24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Budget</a:t>
            </a:r>
            <a:endParaRPr kumimoji="0" lang="en-US" sz="2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601349" y="6615507"/>
            <a:ext cx="4476510" cy="276999"/>
          </a:xfrm>
          <a:prstGeom prst="rect">
            <a:avLst/>
          </a:prstGeom>
          <a:noFill/>
        </p:spPr>
        <p:txBody>
          <a:bodyPr wrap="square" rtlCol="0">
            <a:spAutoFit/>
          </a:bodyPr>
          <a:lstStyle/>
          <a:p>
            <a:r>
              <a:rPr lang="hr-HR" sz="1200" dirty="0" smtClean="0"/>
              <a:t>Source: </a:t>
            </a:r>
            <a:r>
              <a:rPr lang="hr-HR" sz="1200" dirty="0" err="1" smtClean="0"/>
              <a:t>Presentation</a:t>
            </a:r>
            <a:r>
              <a:rPr lang="hr-HR" sz="1200" dirty="0" smtClean="0"/>
              <a:t> </a:t>
            </a:r>
            <a:r>
              <a:rPr lang="hr-HR" sz="1200" dirty="0" err="1" smtClean="0"/>
              <a:t>Ms</a:t>
            </a:r>
            <a:r>
              <a:rPr lang="hr-HR" sz="1200" dirty="0" smtClean="0"/>
              <a:t>. Maja Grah, Ljubljana, May 11, 2017</a:t>
            </a:r>
            <a:endParaRPr lang="en-GB" sz="1200" dirty="0"/>
          </a:p>
        </p:txBody>
      </p:sp>
    </p:spTree>
    <p:extLst>
      <p:ext uri="{BB962C8B-B14F-4D97-AF65-F5344CB8AC3E}">
        <p14:creationId xmlns:p14="http://schemas.microsoft.com/office/powerpoint/2010/main" val="306007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94" y="803844"/>
            <a:ext cx="8229600" cy="1143000"/>
          </a:xfrm>
        </p:spPr>
        <p:txBody>
          <a:bodyPr/>
          <a:lstStyle/>
          <a:p>
            <a:pPr algn="ctr"/>
            <a:r>
              <a:rPr 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PP is lagging behind </a:t>
            </a:r>
            <a:r>
              <a:rPr lang="hr-HR"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a:t>
            </a:r>
            <a:r>
              <a:rPr 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specially on the national level, because obviously producing CB is not enough</a:t>
            </a:r>
            <a:endPar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23528" y="1628800"/>
            <a:ext cx="8229600" cy="4929412"/>
          </a:xfrm>
        </p:spPr>
        <p: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Increased budget literacy/citizens education </a:t>
            </a:r>
            <a:r>
              <a:rPr lang="en-US" dirty="0" smtClean="0">
                <a:latin typeface="Tahoma" panose="020B0604030504040204" pitchFamily="34" charset="0"/>
                <a:ea typeface="Tahoma" panose="020B0604030504040204" pitchFamily="34" charset="0"/>
                <a:cs typeface="Tahoma" panose="020B0604030504040204" pitchFamily="34" charset="0"/>
              </a:rPr>
              <a:t>are needed for improving PP in budget processes</a:t>
            </a: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320675" lvl="1" indent="0">
              <a:buNone/>
            </a:pPr>
            <a:r>
              <a:rPr lang="en-US" dirty="0" smtClean="0">
                <a:latin typeface="Tahoma" panose="020B0604030504040204" pitchFamily="34" charset="0"/>
                <a:ea typeface="Tahoma" panose="020B0604030504040204" pitchFamily="34" charset="0"/>
                <a:cs typeface="Tahoma" panose="020B0604030504040204" pitchFamily="34" charset="0"/>
              </a:rPr>
              <a:t> </a:t>
            </a:r>
            <a:endParaRPr lang="hr-HR" dirty="0" smtClean="0">
              <a:latin typeface="Tahoma" panose="020B0604030504040204" pitchFamily="34" charset="0"/>
              <a:ea typeface="Tahoma" panose="020B0604030504040204" pitchFamily="34" charset="0"/>
              <a:cs typeface="Tahoma" panose="020B0604030504040204" pitchFamily="34" charset="0"/>
            </a:endParaRPr>
          </a:p>
          <a:p>
            <a:pPr lvl="1"/>
            <a:r>
              <a:rPr lang="hr-HR"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 need to motivate citizens for PP </a:t>
            </a:r>
          </a:p>
          <a:p>
            <a:pPr lvl="1"/>
            <a:r>
              <a:rPr lang="en-US" dirty="0" smtClean="0">
                <a:latin typeface="Tahoma" panose="020B0604030504040204" pitchFamily="34" charset="0"/>
                <a:ea typeface="Tahoma" panose="020B0604030504040204" pitchFamily="34" charset="0"/>
                <a:cs typeface="Tahoma" panose="020B0604030504040204" pitchFamily="34" charset="0"/>
              </a:rPr>
              <a:t>    citizens education is essential!</a:t>
            </a:r>
          </a:p>
          <a:p>
            <a:pPr lvl="1"/>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noProof="0" dirty="0"/>
          </a:p>
        </p:txBody>
      </p:sp>
      <p:sp>
        <p:nvSpPr>
          <p:cNvPr id="7" name="Right Arrow 6"/>
          <p:cNvSpPr/>
          <p:nvPr/>
        </p:nvSpPr>
        <p:spPr bwMode="auto">
          <a:xfrm>
            <a:off x="3419872" y="3429000"/>
            <a:ext cx="1872208" cy="504056"/>
          </a:xfrm>
          <a:prstGeom prst="rightArrow">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95558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3855" y="316919"/>
            <a:ext cx="9612560" cy="1287016"/>
          </a:xfrm>
        </p:spPr>
        <p:txBody>
          <a:bodyPr/>
          <a:lstStyle/>
          <a:p>
            <a:pPr algn="ctr"/>
            <a:r>
              <a:rPr lang="hr-HR"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 way CG could monitor and encourage reforms on the l. level</a:t>
            </a:r>
            <a:br>
              <a:rPr lang="en-US"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hr-HR"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Graph </a:t>
            </a:r>
            <a:r>
              <a:rPr lang="hr-HR"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3</a:t>
            </a:r>
            <a:r>
              <a:rPr lang="en-US"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Level of BT in Croatian LGU, 2016 (%) </a:t>
            </a:r>
            <a:endParaRPr lang="en-US" sz="26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Grafikon 1"/>
          <p:cNvGraphicFramePr>
            <a:graphicFrameLocks/>
          </p:cNvGraphicFramePr>
          <p:nvPr>
            <p:extLst>
              <p:ext uri="{D42A27DB-BD31-4B8C-83A1-F6EECF244321}">
                <p14:modId xmlns:p14="http://schemas.microsoft.com/office/powerpoint/2010/main" val="4182338845"/>
              </p:ext>
            </p:extLst>
          </p:nvPr>
        </p:nvGraphicFramePr>
        <p:xfrm>
          <a:off x="458588" y="1360537"/>
          <a:ext cx="8067675" cy="51339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7504" y="6494512"/>
            <a:ext cx="9036496" cy="400110"/>
          </a:xfrm>
          <a:prstGeom prst="rect">
            <a:avLst/>
          </a:prstGeom>
          <a:noFill/>
        </p:spPr>
        <p:txBody>
          <a:bodyPr wrap="square" rtlCol="0">
            <a:spAutoFit/>
          </a:bodyPr>
          <a:lstStyle/>
          <a:p>
            <a:r>
              <a:rPr lang="hr-HR" sz="1000" dirty="0" err="1" smtClean="0">
                <a:latin typeface="Tahoma" panose="020B0604030504040204" pitchFamily="34" charset="0"/>
                <a:ea typeface="Tahoma" panose="020B0604030504040204" pitchFamily="34" charset="0"/>
                <a:cs typeface="Tahoma" panose="020B0604030504040204" pitchFamily="34" charset="0"/>
              </a:rPr>
              <a:t>Source</a:t>
            </a:r>
            <a:r>
              <a:rPr lang="hr-HR" sz="1000" dirty="0" smtClean="0">
                <a:latin typeface="Tahoma" panose="020B0604030504040204" pitchFamily="34" charset="0"/>
                <a:ea typeface="Tahoma" panose="020B0604030504040204" pitchFamily="34" charset="0"/>
                <a:cs typeface="Tahoma" panose="020B0604030504040204" pitchFamily="34" charset="0"/>
              </a:rPr>
              <a:t>: Ott, Bronic, Petrusic </a:t>
            </a:r>
            <a:r>
              <a:rPr lang="hr-HR" sz="1000" dirty="0" err="1" smtClean="0">
                <a:latin typeface="Tahoma" panose="020B0604030504040204" pitchFamily="34" charset="0"/>
                <a:ea typeface="Tahoma" panose="020B0604030504040204" pitchFamily="34" charset="0"/>
                <a:cs typeface="Tahoma" panose="020B0604030504040204" pitchFamily="34" charset="0"/>
              </a:rPr>
              <a:t>and</a:t>
            </a:r>
            <a:r>
              <a:rPr lang="hr-HR" sz="1000" dirty="0" smtClean="0">
                <a:latin typeface="Tahoma" panose="020B0604030504040204" pitchFamily="34" charset="0"/>
                <a:ea typeface="Tahoma" panose="020B0604030504040204" pitchFamily="34" charset="0"/>
                <a:cs typeface="Tahoma" panose="020B0604030504040204" pitchFamily="34" charset="0"/>
              </a:rPr>
              <a:t> Stanic,  2016.</a:t>
            </a:r>
            <a:r>
              <a:rPr lang="en-GB" sz="1000" dirty="0" smtClean="0">
                <a:latin typeface="Tahoma" panose="020B0604030504040204" pitchFamily="34" charset="0"/>
                <a:ea typeface="Tahoma" panose="020B0604030504040204" pitchFamily="34" charset="0"/>
                <a:cs typeface="Tahoma" panose="020B0604030504040204" pitchFamily="34" charset="0"/>
              </a:rPr>
              <a:t> </a:t>
            </a:r>
            <a:r>
              <a:rPr lang="en-GB" sz="1000" dirty="0">
                <a:latin typeface="Tahoma" panose="020B0604030504040204" pitchFamily="34" charset="0"/>
                <a:ea typeface="Tahoma" panose="020B0604030504040204" pitchFamily="34" charset="0"/>
                <a:cs typeface="Tahoma" panose="020B0604030504040204" pitchFamily="34" charset="0"/>
                <a:hlinkClick r:id="rId3"/>
              </a:rPr>
              <a:t>Budget transparency in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Croatian</a:t>
            </a:r>
            <a:r>
              <a:rPr lang="hr-HR" sz="1000" dirty="0" smtClean="0">
                <a:latin typeface="Tahoma" panose="020B0604030504040204" pitchFamily="34" charset="0"/>
                <a:ea typeface="Tahoma" panose="020B0604030504040204" pitchFamily="34" charset="0"/>
                <a:cs typeface="Tahoma" panose="020B0604030504040204" pitchFamily="34" charset="0"/>
                <a:hlinkClick r:id="rId3"/>
              </a:rPr>
              <a:t>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counties</a:t>
            </a:r>
            <a:r>
              <a:rPr lang="en-GB" sz="1000" dirty="0">
                <a:latin typeface="Tahoma" panose="020B0604030504040204" pitchFamily="34" charset="0"/>
                <a:ea typeface="Tahoma" panose="020B0604030504040204" pitchFamily="34" charset="0"/>
                <a:cs typeface="Tahoma" panose="020B0604030504040204" pitchFamily="34" charset="0"/>
                <a:hlinkClick r:id="rId3"/>
              </a:rPr>
              <a:t>, cities and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municipalities</a:t>
            </a:r>
            <a:r>
              <a:rPr lang="hr-HR" sz="1000" dirty="0">
                <a:latin typeface="Tahoma" panose="020B0604030504040204" pitchFamily="34" charset="0"/>
                <a:ea typeface="Tahoma" panose="020B0604030504040204" pitchFamily="34" charset="0"/>
                <a:cs typeface="Tahoma" panose="020B0604030504040204" pitchFamily="34" charset="0"/>
                <a:hlinkClick r:id="rId3"/>
              </a:rPr>
              <a:t>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(November 2015</a:t>
            </a:r>
            <a:r>
              <a:rPr lang="hr-HR" sz="1000" dirty="0" smtClean="0">
                <a:latin typeface="Tahoma" panose="020B0604030504040204" pitchFamily="34" charset="0"/>
                <a:ea typeface="Tahoma" panose="020B0604030504040204" pitchFamily="34" charset="0"/>
                <a:cs typeface="Tahoma" panose="020B0604030504040204" pitchFamily="34" charset="0"/>
                <a:hlinkClick r:id="rId3"/>
              </a:rPr>
              <a:t>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a:t>
            </a:r>
            <a:r>
              <a:rPr lang="hr-HR" sz="1000" dirty="0" smtClean="0">
                <a:latin typeface="Tahoma" panose="020B0604030504040204" pitchFamily="34" charset="0"/>
                <a:ea typeface="Tahoma" panose="020B0604030504040204" pitchFamily="34" charset="0"/>
                <a:cs typeface="Tahoma" panose="020B0604030504040204" pitchFamily="34" charset="0"/>
                <a:hlinkClick r:id="rId3"/>
              </a:rPr>
              <a:t> </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 </a:t>
            </a:r>
            <a:r>
              <a:rPr lang="en-GB" sz="1000" dirty="0">
                <a:latin typeface="Tahoma" panose="020B0604030504040204" pitchFamily="34" charset="0"/>
                <a:ea typeface="Tahoma" panose="020B0604030504040204" pitchFamily="34" charset="0"/>
                <a:cs typeface="Tahoma" panose="020B0604030504040204" pitchFamily="34" charset="0"/>
                <a:hlinkClick r:id="rId3"/>
              </a:rPr>
              <a:t>March 2016</a:t>
            </a:r>
            <a:r>
              <a:rPr lang="en-GB" sz="1000" dirty="0" smtClean="0">
                <a:latin typeface="Tahoma" panose="020B0604030504040204" pitchFamily="34" charset="0"/>
                <a:ea typeface="Tahoma" panose="020B0604030504040204" pitchFamily="34" charset="0"/>
                <a:cs typeface="Tahoma" panose="020B0604030504040204" pitchFamily="34" charset="0"/>
                <a:hlinkClick r:id="rId3"/>
              </a:rPr>
              <a:t>)</a:t>
            </a:r>
            <a:r>
              <a:rPr lang="hr-HR" sz="1000" dirty="0" smtClean="0">
                <a:latin typeface="Tahoma" panose="020B0604030504040204" pitchFamily="34" charset="0"/>
                <a:ea typeface="Tahoma" panose="020B0604030504040204" pitchFamily="34" charset="0"/>
                <a:cs typeface="Tahoma" panose="020B0604030504040204" pitchFamily="34" charset="0"/>
              </a:rPr>
              <a:t>, Newsletter, No. 107.</a:t>
            </a:r>
            <a:endParaRPr lang="en-GB"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256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688" y="1700808"/>
            <a:ext cx="7543800" cy="4392488"/>
          </a:xfrm>
        </p:spPr>
        <p:txBody>
          <a:bodyPr/>
          <a:lstStyle/>
          <a:p>
            <a:pPr marL="0" indent="0">
              <a:buNone/>
            </a:pPr>
            <a:endParaRPr lang="hr-HR"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1. Since it is hard to reach each citizen individually the best way might be to start with the education of:</a:t>
            </a:r>
          </a:p>
          <a:p>
            <a:pPr lvl="1"/>
            <a:r>
              <a:rPr lang="en-US" sz="2400" dirty="0" smtClean="0">
                <a:latin typeface="Tahoma" panose="020B0604030504040204" pitchFamily="34" charset="0"/>
                <a:ea typeface="Tahoma" panose="020B0604030504040204" pitchFamily="34" charset="0"/>
                <a:cs typeface="Tahoma" panose="020B0604030504040204" pitchFamily="34" charset="0"/>
              </a:rPr>
              <a:t>the media</a:t>
            </a:r>
          </a:p>
          <a:p>
            <a:pPr lvl="1"/>
            <a:r>
              <a:rPr lang="en-US" sz="2400" dirty="0" smtClean="0">
                <a:latin typeface="Tahoma" panose="020B0604030504040204" pitchFamily="34" charset="0"/>
                <a:ea typeface="Tahoma" panose="020B0604030504040204" pitchFamily="34" charset="0"/>
                <a:cs typeface="Tahoma" panose="020B0604030504040204" pitchFamily="34" charset="0"/>
              </a:rPr>
              <a:t>members of the parliament</a:t>
            </a:r>
          </a:p>
          <a:p>
            <a:pPr lvl="1"/>
            <a:r>
              <a:rPr lang="en-US" sz="2400" dirty="0" smtClean="0">
                <a:latin typeface="Tahoma" panose="020B0604030504040204" pitchFamily="34" charset="0"/>
                <a:ea typeface="Tahoma" panose="020B0604030504040204" pitchFamily="34" charset="0"/>
                <a:cs typeface="Tahoma" panose="020B0604030504040204" pitchFamily="34" charset="0"/>
              </a:rPr>
              <a:t>county, city and municipal councilors</a:t>
            </a:r>
          </a:p>
          <a:p>
            <a:pPr marL="0" lvl="1" indent="320675">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lvl="1"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2. Introducing budget literacy courses into school curricula (as a part of civil education </a:t>
            </a:r>
            <a:r>
              <a:rPr lang="hr-HR" sz="2400" dirty="0" smtClean="0">
                <a:latin typeface="Tahoma" panose="020B0604030504040204" pitchFamily="34" charset="0"/>
                <a:ea typeface="Tahoma" panose="020B0604030504040204" pitchFamily="34" charset="0"/>
                <a:cs typeface="Tahoma" panose="020B0604030504040204" pitchFamily="34" charset="0"/>
              </a:rPr>
              <a:t>at</a:t>
            </a:r>
            <a:r>
              <a:rPr lang="en-US" sz="2400" dirty="0" smtClean="0">
                <a:latin typeface="Tahoma" panose="020B0604030504040204" pitchFamily="34" charset="0"/>
                <a:ea typeface="Tahoma" panose="020B0604030504040204" pitchFamily="34" charset="0"/>
                <a:cs typeface="Tahoma" panose="020B0604030504040204" pitchFamily="34" charset="0"/>
              </a:rPr>
              <a:t> all level</a:t>
            </a:r>
            <a:r>
              <a:rPr lang="hr-HR" sz="2400" dirty="0" smtClean="0">
                <a:latin typeface="Tahoma" panose="020B0604030504040204" pitchFamily="34" charset="0"/>
                <a:ea typeface="Tahoma" panose="020B0604030504040204" pitchFamily="34" charset="0"/>
                <a:cs typeface="Tahoma" panose="020B0604030504040204" pitchFamily="34" charset="0"/>
              </a:rPr>
              <a:t>s</a:t>
            </a:r>
            <a:r>
              <a:rPr lang="en-US" sz="2400" dirty="0" smtClean="0">
                <a:latin typeface="Tahoma" panose="020B0604030504040204" pitchFamily="34" charset="0"/>
                <a:ea typeface="Tahoma" panose="020B0604030504040204" pitchFamily="34" charset="0"/>
                <a:cs typeface="Tahoma" panose="020B0604030504040204" pitchFamily="34" charset="0"/>
              </a:rPr>
              <a:t> of education)</a:t>
            </a:r>
          </a:p>
          <a:p>
            <a:pPr marL="320675" lvl="1" indent="0">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1"/>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a:spLocks noGrp="1"/>
          </p:cNvSpPr>
          <p:nvPr>
            <p:ph type="title"/>
          </p:nvPr>
        </p:nvSpPr>
        <p:spPr>
          <a:xfrm>
            <a:off x="331788" y="280988"/>
            <a:ext cx="8229600" cy="1143000"/>
          </a:xfrm>
        </p:spPr>
        <p:txBody>
          <a:bodyPr/>
          <a:lstStyle/>
          <a:p>
            <a:pPr algn="ctr"/>
            <a:r>
              <a:rPr 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 way to increase budget literacy on the national level</a:t>
            </a:r>
            <a:endPar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440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827088" y="1268413"/>
            <a:ext cx="7772400" cy="4419600"/>
          </a:xfrm>
        </p:spPr>
        <p:txBody>
          <a:bodyPr/>
          <a:lstStyle/>
          <a:p>
            <a:pPr eaLnBrk="1" hangingPunct="1"/>
            <a:endParaRPr lang="hr-HR" altLang="sr-Latn-RS" sz="2800" dirty="0" smtClean="0">
              <a:latin typeface="Tahoma" panose="020B0604030504040204" pitchFamily="34" charset="0"/>
              <a:cs typeface="Tahoma" panose="020B0604030504040204" pitchFamily="34" charset="0"/>
            </a:endParaRPr>
          </a:p>
          <a:p>
            <a:pPr algn="ctr" eaLnBrk="1" hangingPunct="1">
              <a:buFont typeface="Wingdings" panose="05000000000000000000" pitchFamily="2" charset="2"/>
              <a:buNone/>
            </a:pPr>
            <a:r>
              <a:rPr lang="en-US" altLang="sr-Latn-RS" sz="4800" dirty="0" smtClean="0">
                <a:solidFill>
                  <a:schemeClr val="accent1"/>
                </a:solidFill>
                <a:latin typeface="Tahoma" panose="020B0604030504040204" pitchFamily="34" charset="0"/>
                <a:cs typeface="Tahoma" panose="020B0604030504040204" pitchFamily="34" charset="0"/>
                <a:sym typeface="Wingdings" panose="05000000000000000000" pitchFamily="2" charset="2"/>
              </a:rPr>
              <a:t>Thank you </a:t>
            </a:r>
            <a:endParaRPr lang="hr-HR" altLang="sr-Latn-RS" sz="4800" dirty="0" smtClean="0">
              <a:solidFill>
                <a:schemeClr val="accent1"/>
              </a:solidFill>
              <a:latin typeface="Tahoma" panose="020B0604030504040204" pitchFamily="34" charset="0"/>
              <a:cs typeface="Tahoma" panose="020B0604030504040204" pitchFamily="34" charset="0"/>
              <a:sym typeface="Wingdings" panose="05000000000000000000" pitchFamily="2" charset="2"/>
            </a:endParaRPr>
          </a:p>
          <a:p>
            <a:pPr algn="ctr" eaLnBrk="1" hangingPunct="1">
              <a:buFont typeface="Wingdings" panose="05000000000000000000" pitchFamily="2" charset="2"/>
              <a:buNone/>
            </a:pPr>
            <a:endParaRPr lang="en-US" altLang="sr-Latn-RS" sz="4800" dirty="0" smtClean="0">
              <a:solidFill>
                <a:schemeClr val="accent1"/>
              </a:solidFill>
              <a:latin typeface="Tahoma" panose="020B0604030504040204" pitchFamily="34" charset="0"/>
              <a:cs typeface="Tahoma" panose="020B0604030504040204" pitchFamily="34" charset="0"/>
              <a:sym typeface="Wingdings" panose="05000000000000000000" pitchFamily="2" charset="2"/>
            </a:endParaRPr>
          </a:p>
          <a:p>
            <a:pPr algn="ctr">
              <a:buNone/>
            </a:pPr>
            <a:r>
              <a:rPr lang="en-GB" altLang="sr-Latn-RS" sz="2800" dirty="0">
                <a:latin typeface="Tahoma" panose="020B0604030504040204" pitchFamily="34" charset="0"/>
                <a:cs typeface="Tahoma" panose="020B0604030504040204" pitchFamily="34" charset="0"/>
                <a:sym typeface="Wingdings" panose="05000000000000000000" pitchFamily="2" charset="2"/>
              </a:rPr>
              <a:t>Your comments and suggestions are welcome</a:t>
            </a:r>
            <a:r>
              <a:rPr lang="en-US" altLang="sr-Latn-RS" sz="2800" dirty="0" smtClean="0">
                <a:latin typeface="Tahoma" panose="020B0604030504040204" pitchFamily="34" charset="0"/>
                <a:cs typeface="Tahoma" panose="020B0604030504040204" pitchFamily="34" charset="0"/>
                <a:sym typeface="Wingdings" panose="05000000000000000000" pitchFamily="2" charset="2"/>
              </a:rPr>
              <a:t>… </a:t>
            </a:r>
            <a:endParaRPr lang="en-US" altLang="sr-Latn-RS" sz="2800" dirty="0" smtClean="0">
              <a:latin typeface="Tahoma" panose="020B0604030504040204" pitchFamily="34" charset="0"/>
              <a:cs typeface="Tahoma" panose="020B0604030504040204" pitchFamily="34" charset="0"/>
            </a:endParaRPr>
          </a:p>
          <a:p>
            <a:pPr algn="ctr" eaLnBrk="1" hangingPunct="1">
              <a:buFont typeface="Wingdings" panose="05000000000000000000" pitchFamily="2" charset="2"/>
              <a:buNone/>
            </a:pPr>
            <a:endParaRPr lang="hr-HR" altLang="sr-Latn-RS" sz="3200" dirty="0" smtClean="0">
              <a:latin typeface="Tahoma" panose="020B0604030504040204" pitchFamily="34" charset="0"/>
              <a:cs typeface="Tahoma" panose="020B0604030504040204" pitchFamily="34" charset="0"/>
            </a:endParaRPr>
          </a:p>
          <a:p>
            <a:pPr algn="ctr" eaLnBrk="1" hangingPunct="1">
              <a:buFont typeface="Wingdings" panose="05000000000000000000" pitchFamily="2" charset="2"/>
              <a:buNone/>
            </a:pPr>
            <a:endParaRPr lang="hr-HR" altLang="sr-Latn-RS" sz="3200" dirty="0" smtClean="0">
              <a:latin typeface="Tahoma" panose="020B0604030504040204" pitchFamily="34" charset="0"/>
              <a:cs typeface="Tahoma" panose="020B0604030504040204" pitchFamily="34" charset="0"/>
            </a:endParaRPr>
          </a:p>
          <a:p>
            <a:pPr algn="ctr" eaLnBrk="1" hangingPunct="1">
              <a:buFont typeface="Wingdings" panose="05000000000000000000" pitchFamily="2" charset="2"/>
              <a:buNone/>
            </a:pPr>
            <a:endParaRPr lang="hr-HR" altLang="sr-Latn-RS" sz="3200" dirty="0" smtClean="0"/>
          </a:p>
        </p:txBody>
      </p:sp>
      <p:sp>
        <p:nvSpPr>
          <p:cNvPr id="348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spcBef>
                <a:spcPct val="0"/>
              </a:spcBef>
              <a:buClrTx/>
              <a:buFontTx/>
              <a:buNone/>
            </a:pPr>
            <a:fld id="{3086F12B-FF1C-4406-B37D-8B2D2301F27C}" type="slidenum">
              <a:rPr lang="hr-HR" altLang="sr-Latn-RS" sz="1400" smtClean="0">
                <a:solidFill>
                  <a:schemeClr val="tx1"/>
                </a:solidFill>
                <a:latin typeface="Tahoma" panose="020B0604030504040204" pitchFamily="34" charset="0"/>
              </a:rPr>
              <a:pPr>
                <a:spcBef>
                  <a:spcPct val="0"/>
                </a:spcBef>
                <a:buClrTx/>
                <a:buFontTx/>
                <a:buNone/>
              </a:pPr>
              <a:t>25</a:t>
            </a:fld>
            <a:endParaRPr lang="hr-HR" altLang="sr-Latn-RS" sz="1400" smtClean="0">
              <a:solidFill>
                <a:schemeClr val="tx1"/>
              </a:solidFill>
              <a:latin typeface="Tahoma" panose="020B0604030504040204" pitchFamily="34" charset="0"/>
            </a:endParaRPr>
          </a:p>
        </p:txBody>
      </p:sp>
      <p:pic>
        <p:nvPicPr>
          <p:cNvPr id="5" name="Picture 4"/>
          <p:cNvPicPr>
            <a:picLocks noChangeAspect="1"/>
          </p:cNvPicPr>
          <p:nvPr/>
        </p:nvPicPr>
        <p:blipFill>
          <a:blip r:embed="rId3"/>
          <a:stretch>
            <a:fillRect/>
          </a:stretch>
        </p:blipFill>
        <p:spPr>
          <a:xfrm>
            <a:off x="2369298" y="4464269"/>
            <a:ext cx="2376264" cy="7200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248245"/>
            <a:ext cx="2520280" cy="1152128"/>
          </a:xfrm>
          <a:prstGeom prst="rect">
            <a:avLst/>
          </a:prstGeom>
          <a:effectLst>
            <a:softEdge rad="12700"/>
          </a:effectLst>
        </p:spPr>
      </p:pic>
    </p:spTree>
    <p:extLst>
      <p:ext uri="{BB962C8B-B14F-4D97-AF65-F5344CB8AC3E}">
        <p14:creationId xmlns:p14="http://schemas.microsoft.com/office/powerpoint/2010/main" val="162024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3852" y="548680"/>
            <a:ext cx="6781800" cy="510952"/>
          </a:xfrm>
        </p:spPr>
        <p:txBody>
          <a:bodyPr/>
          <a:lstStyle/>
          <a:p>
            <a:pPr algn="ctr"/>
            <a:r>
              <a:rPr lang="en-US" sz="2800" b="1"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Basic facts about Croatia</a:t>
            </a:r>
            <a:endParaRPr lang="en-US" sz="2800" b="1" noProof="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3"/>
          <p:cNvSpPr>
            <a:spLocks noGrp="1" noChangeArrowheads="1"/>
          </p:cNvSpPr>
          <p:nvPr>
            <p:ph sz="half" idx="1"/>
          </p:nvPr>
        </p:nvSpPr>
        <p:spPr bwMode="auto">
          <a:xfrm>
            <a:off x="-10493" y="1690355"/>
            <a:ext cx="465524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lvl="0" indent="0">
              <a:spcBef>
                <a:spcPct val="0"/>
              </a:spcBef>
              <a:buClrTx/>
              <a:buSzTx/>
              <a:buNone/>
            </a:pP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Population: </a:t>
            </a:r>
            <a:r>
              <a:rPr lang="hr-HR" sz="23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4.3 </a:t>
            </a:r>
            <a:r>
              <a:rPr lang="hr-HR" sz="2300" noProof="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mil</a:t>
            </a:r>
            <a:r>
              <a:rPr lang="hr-HR" sz="23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3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spcBef>
                <a:spcPct val="0"/>
              </a:spcBef>
              <a:buClrTx/>
              <a:buSzTx/>
              <a:buNone/>
            </a:pP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Capital</a:t>
            </a:r>
            <a:r>
              <a:rPr kumimoji="0" lang="hr-HR"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(pop.) </a:t>
            </a: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Zagreb; </a:t>
            </a:r>
            <a:r>
              <a:rPr lang="en-US" sz="23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790,017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Area: </a:t>
            </a:r>
            <a:r>
              <a:rPr kumimoji="0" lang="en-US"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56,542 km</a:t>
            </a:r>
            <a:r>
              <a:rPr kumimoji="0" lang="en-US" altLang="en-US" sz="2300" b="0" i="0" u="none" strike="noStrike" cap="none" normalizeH="0" baseline="3000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Language: </a:t>
            </a:r>
            <a:r>
              <a:rPr kumimoji="0" lang="en-US"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Croatian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Life Expectancy: </a:t>
            </a:r>
            <a:r>
              <a:rPr kumimoji="0" lang="en-US"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77.9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GDP per Capita: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b="1"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30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current</a:t>
            </a: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30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US</a:t>
            </a:r>
            <a:r>
              <a:rPr lang="en-US" altLang="en-US" sz="2300" noProof="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kumimoji="0" lang="en-US"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11,592 (2015)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Literacy: </a:t>
            </a:r>
            <a:r>
              <a:rPr kumimoji="0" lang="en-US"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99</a:t>
            </a:r>
            <a:r>
              <a:rPr kumimoji="0" lang="hr-HR"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23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noProof="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010" y="1417638"/>
            <a:ext cx="4154790" cy="4243610"/>
          </a:xfrm>
          <a:prstGeom prst="rect">
            <a:avLst/>
          </a:prstGeom>
        </p:spPr>
      </p:pic>
    </p:spTree>
    <p:extLst>
      <p:ext uri="{BB962C8B-B14F-4D97-AF65-F5344CB8AC3E}">
        <p14:creationId xmlns:p14="http://schemas.microsoft.com/office/powerpoint/2010/main" val="57252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0" y="2828836"/>
            <a:ext cx="4572000" cy="461665"/>
          </a:xfrm>
          <a:prstGeom prst="rect">
            <a:avLst/>
          </a:prstGeom>
        </p:spPr>
        <p:txBody>
          <a:bodyPr>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hlinkClick r:id="rId2"/>
              </a:rPr>
              <a:t>Fairy tale Croatia</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19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700808"/>
            <a:ext cx="8838722" cy="4929412"/>
          </a:xfrm>
        </p:spPr>
        <p:txBody>
          <a:bodyPr/>
          <a:lstStyle/>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Unitary state with two tier subnational government </a:t>
            </a:r>
          </a:p>
          <a:p>
            <a:endParaRPr lang="en-US"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Self-government units</a:t>
            </a:r>
          </a:p>
          <a:p>
            <a:pPr marL="800100" lvl="1" indent="449263"/>
            <a:r>
              <a:rPr lang="en-US" sz="2400" dirty="0" smtClean="0">
                <a:latin typeface="Tahoma" panose="020B0604030504040204" pitchFamily="34" charset="0"/>
                <a:ea typeface="Tahoma" panose="020B0604030504040204" pitchFamily="34" charset="0"/>
                <a:cs typeface="Tahoma" panose="020B0604030504040204" pitchFamily="34" charset="0"/>
              </a:rPr>
              <a:t>Regional (21 counties  </a:t>
            </a:r>
          </a:p>
          <a:p>
            <a:pPr marL="914400" lvl="2"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 incl. the City of Zagreb with the special status)</a:t>
            </a:r>
          </a:p>
          <a:p>
            <a:pPr marL="1257300" lvl="2" indent="-342900"/>
            <a:r>
              <a:rPr lang="en-US" sz="2400" dirty="0" smtClean="0">
                <a:latin typeface="Tahoma" panose="020B0604030504040204" pitchFamily="34" charset="0"/>
                <a:ea typeface="Tahoma" panose="020B0604030504040204" pitchFamily="34" charset="0"/>
                <a:cs typeface="Tahoma" panose="020B0604030504040204" pitchFamily="34" charset="0"/>
              </a:rPr>
              <a:t>Local (127 cities and 428  municipalities) </a:t>
            </a:r>
          </a:p>
          <a:p>
            <a:pPr lvl="2"/>
            <a:endParaRPr lang="en-US" noProof="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a:spLocks noGrp="1"/>
          </p:cNvSpPr>
          <p:nvPr>
            <p:ph type="title"/>
          </p:nvPr>
        </p:nvSpPr>
        <p:spPr>
          <a:xfrm>
            <a:off x="611560" y="-243408"/>
            <a:ext cx="7573888" cy="1600200"/>
          </a:xfrm>
        </p:spPr>
        <p:txBody>
          <a:bodyPr/>
          <a:lstStyle/>
          <a:p>
            <a:pPr algn="ct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The structure of public administration </a:t>
            </a:r>
            <a: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in Croatia</a:t>
            </a:r>
            <a:endParaRPr lang="en-US" sz="2800" noProof="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126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9046" y="1340768"/>
            <a:ext cx="8229600" cy="764704"/>
          </a:xfrm>
        </p:spPr>
        <p:txBody>
          <a:bodyPr/>
          <a:lstStyle/>
          <a:p>
            <a:pPr algn="ct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Much has been done in increasing BT </a:t>
            </a:r>
            <a: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hr-HR"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8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(producing CB) - as prerequisites for PP</a:t>
            </a:r>
            <a:r>
              <a:rPr lang="en-US" noProof="0" dirty="0" smtClean="0">
                <a:latin typeface="Tahoma" panose="020B0604030504040204" pitchFamily="34" charset="0"/>
                <a:ea typeface="Tahoma" panose="020B0604030504040204" pitchFamily="34" charset="0"/>
                <a:cs typeface="Tahoma" panose="020B0604030504040204" pitchFamily="34" charset="0"/>
              </a:rPr>
              <a:t/>
            </a:r>
            <a:br>
              <a:rPr lang="en-US" noProof="0" dirty="0" smtClean="0">
                <a:latin typeface="Tahoma" panose="020B0604030504040204" pitchFamily="34" charset="0"/>
                <a:ea typeface="Tahoma" panose="020B0604030504040204" pitchFamily="34" charset="0"/>
                <a:cs typeface="Tahoma" panose="020B0604030504040204" pitchFamily="34" charset="0"/>
              </a:rPr>
            </a:br>
            <a:endParaRPr lang="en-US"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29046" y="764704"/>
            <a:ext cx="8229600" cy="4525963"/>
          </a:xfrm>
        </p:spPr>
        <p:txBody>
          <a:bodyPr/>
          <a:lstStyle/>
          <a:p>
            <a:r>
              <a:rPr lang="en-US" noProof="0" dirty="0" smtClean="0">
                <a:latin typeface="Tahoma" panose="020B0604030504040204" pitchFamily="34" charset="0"/>
                <a:ea typeface="Tahoma" panose="020B0604030504040204" pitchFamily="34" charset="0"/>
                <a:cs typeface="Tahoma" panose="020B0604030504040204" pitchFamily="34" charset="0"/>
              </a:rPr>
              <a:t>IPF – since 2000 numerous CB for central and local government</a:t>
            </a:r>
            <a:r>
              <a:rPr lang="hr-HR" noProof="0" dirty="0" smtClean="0">
                <a:latin typeface="Tahoma" panose="020B0604030504040204" pitchFamily="34" charset="0"/>
                <a:ea typeface="Tahoma" panose="020B0604030504040204" pitchFamily="34" charset="0"/>
                <a:cs typeface="Tahoma" panose="020B0604030504040204" pitchFamily="34" charset="0"/>
              </a:rPr>
              <a:t>s</a:t>
            </a:r>
            <a:r>
              <a:rPr lang="en-US" noProof="0" dirty="0" smtClean="0">
                <a:latin typeface="Tahoma" panose="020B0604030504040204" pitchFamily="34" charset="0"/>
                <a:ea typeface="Tahoma" panose="020B0604030504040204" pitchFamily="34" charset="0"/>
                <a:cs typeface="Tahoma" panose="020B0604030504040204" pitchFamily="34" charset="0"/>
              </a:rPr>
              <a:t> </a:t>
            </a:r>
            <a:r>
              <a:rPr lang="en-US" u="sng" noProof="0" dirty="0" smtClean="0">
                <a:latin typeface="Tahoma" panose="020B0604030504040204" pitchFamily="34" charset="0"/>
                <a:ea typeface="Tahoma" panose="020B0604030504040204" pitchFamily="34" charset="0"/>
                <a:cs typeface="Tahoma" panose="020B0604030504040204" pitchFamily="34" charset="0"/>
                <a:hlinkClick r:id="rId2"/>
              </a:rPr>
              <a:t>http://www.ijf.hr/eng/publications/guides/1087/</a:t>
            </a:r>
            <a:r>
              <a:rPr lang="en-US" noProof="0" dirty="0" smtClean="0">
                <a:latin typeface="Tahoma" panose="020B0604030504040204" pitchFamily="34" charset="0"/>
                <a:ea typeface="Tahoma" panose="020B0604030504040204" pitchFamily="34" charset="0"/>
                <a:cs typeface="Tahoma" panose="020B0604030504040204" pitchFamily="34" charset="0"/>
              </a:rPr>
              <a:t> </a:t>
            </a:r>
          </a:p>
          <a:p>
            <a:r>
              <a:rPr lang="en-US" noProof="0" dirty="0" smtClean="0">
                <a:latin typeface="Tahoma" panose="020B0604030504040204" pitchFamily="34" charset="0"/>
                <a:ea typeface="Tahoma" panose="020B0604030504040204" pitchFamily="34" charset="0"/>
                <a:cs typeface="Tahoma" panose="020B0604030504040204" pitchFamily="34" charset="0"/>
              </a:rPr>
              <a:t>MOF - since 2012 </a:t>
            </a:r>
            <a:r>
              <a:rPr lang="en-US" u="sng" noProof="0" dirty="0" smtClean="0">
                <a:latin typeface="Tahoma" panose="020B0604030504040204" pitchFamily="34" charset="0"/>
                <a:ea typeface="Tahoma" panose="020B0604030504040204" pitchFamily="34" charset="0"/>
                <a:cs typeface="Tahoma" panose="020B0604030504040204" pitchFamily="34" charset="0"/>
                <a:hlinkClick r:id="rId3"/>
              </a:rPr>
              <a:t>online citizens budgets</a:t>
            </a:r>
            <a:r>
              <a:rPr lang="en-US" noProof="0" dirty="0" smtClean="0">
                <a:latin typeface="Tahoma" panose="020B0604030504040204" pitchFamily="34" charset="0"/>
                <a:ea typeface="Tahoma" panose="020B0604030504040204" pitchFamily="34" charset="0"/>
                <a:cs typeface="Tahoma" panose="020B0604030504040204" pitchFamily="34" charset="0"/>
              </a:rPr>
              <a:t> for almost all key budget documents </a:t>
            </a:r>
          </a:p>
          <a:p>
            <a:endParaRPr lang="en-US" noProof="0" dirty="0" smtClean="0">
              <a:latin typeface="Tahoma" panose="020B0604030504040204" pitchFamily="34" charset="0"/>
              <a:ea typeface="Tahoma" panose="020B0604030504040204" pitchFamily="34" charset="0"/>
              <a:cs typeface="Tahoma" panose="020B0604030504040204" pitchFamily="34" charset="0"/>
            </a:endParaRPr>
          </a:p>
          <a:p>
            <a:endParaRPr lang="en-US" noProof="0"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stretch>
            <a:fillRect/>
          </a:stretch>
        </p:blipFill>
        <p:spPr>
          <a:xfrm>
            <a:off x="194828" y="3611875"/>
            <a:ext cx="4248472" cy="3129493"/>
          </a:xfrm>
          <a:prstGeom prst="rect">
            <a:avLst/>
          </a:prstGeom>
        </p:spPr>
      </p:pic>
      <p:pic>
        <p:nvPicPr>
          <p:cNvPr id="6" name="Picture 5"/>
          <p:cNvPicPr>
            <a:picLocks noChangeAspect="1"/>
          </p:cNvPicPr>
          <p:nvPr/>
        </p:nvPicPr>
        <p:blipFill>
          <a:blip r:embed="rId5"/>
          <a:stretch>
            <a:fillRect/>
          </a:stretch>
        </p:blipFill>
        <p:spPr>
          <a:xfrm>
            <a:off x="4646613" y="3611874"/>
            <a:ext cx="4234679" cy="3129493"/>
          </a:xfrm>
          <a:prstGeom prst="rect">
            <a:avLst/>
          </a:prstGeom>
          <a:ln>
            <a:solidFill>
              <a:schemeClr val="bg2"/>
            </a:solidFill>
          </a:ln>
        </p:spPr>
      </p:pic>
    </p:spTree>
    <p:extLst>
      <p:ext uri="{BB962C8B-B14F-4D97-AF65-F5344CB8AC3E}">
        <p14:creationId xmlns:p14="http://schemas.microsoft.com/office/powerpoint/2010/main" val="59942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854968"/>
          </a:xfrm>
        </p:spPr>
        <p:txBody>
          <a:bodyPr/>
          <a:lstStyle/>
          <a:p>
            <a:pPr algn="ctr"/>
            <a:r>
              <a:rPr 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But PP in budget processes is lagging behind at national level</a:t>
            </a:r>
            <a:endPar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51520" y="1700808"/>
            <a:ext cx="8496944" cy="5361461"/>
          </a:xfrm>
        </p:spPr>
        <p:txBody>
          <a:bodyPr/>
          <a:lstStyle/>
          <a:p>
            <a:r>
              <a:rPr lang="en-US" sz="2300" noProof="0" dirty="0" smtClean="0">
                <a:latin typeface="Tahoma" panose="020B0604030504040204" pitchFamily="34" charset="0"/>
                <a:ea typeface="Tahoma" panose="020B0604030504040204" pitchFamily="34" charset="0"/>
                <a:cs typeface="Tahoma" panose="020B0604030504040204" pitchFamily="34" charset="0"/>
              </a:rPr>
              <a:t>Open Budget Survey (OBS) </a:t>
            </a:r>
          </a:p>
          <a:p>
            <a:pPr lvl="1"/>
            <a:r>
              <a:rPr lang="en-US" sz="2300" noProof="0" dirty="0" smtClean="0">
                <a:latin typeface="Tahoma" panose="020B0604030504040204" pitchFamily="34" charset="0"/>
                <a:ea typeface="Tahoma" panose="020B0604030504040204" pitchFamily="34" charset="0"/>
                <a:cs typeface="Tahoma" panose="020B0604030504040204" pitchFamily="34" charset="0"/>
              </a:rPr>
              <a:t>the world’s only </a:t>
            </a:r>
            <a:r>
              <a:rPr lang="en-US" sz="2300" b="1" noProof="0" dirty="0" smtClean="0">
                <a:latin typeface="Tahoma" panose="020B0604030504040204" pitchFamily="34" charset="0"/>
                <a:ea typeface="Tahoma" panose="020B0604030504040204" pitchFamily="34" charset="0"/>
                <a:cs typeface="Tahoma" panose="020B0604030504040204" pitchFamily="34" charset="0"/>
              </a:rPr>
              <a:t>independent </a:t>
            </a:r>
            <a:r>
              <a:rPr lang="en-US" sz="2300" noProof="0" dirty="0" smtClean="0">
                <a:latin typeface="Tahoma" panose="020B0604030504040204" pitchFamily="34" charset="0"/>
                <a:ea typeface="Tahoma" panose="020B0604030504040204" pitchFamily="34" charset="0"/>
                <a:cs typeface="Tahoma" panose="020B0604030504040204" pitchFamily="34" charset="0"/>
              </a:rPr>
              <a:t>(IBP)</a:t>
            </a:r>
          </a:p>
          <a:p>
            <a:pPr lvl="1"/>
            <a:r>
              <a:rPr lang="en-US" sz="2300" b="1" noProof="0" dirty="0" smtClean="0">
                <a:latin typeface="Tahoma" panose="020B0604030504040204" pitchFamily="34" charset="0"/>
                <a:ea typeface="Tahoma" panose="020B0604030504040204" pitchFamily="34" charset="0"/>
                <a:cs typeface="Tahoma" panose="020B0604030504040204" pitchFamily="34" charset="0"/>
              </a:rPr>
              <a:t>comparable </a:t>
            </a:r>
            <a:r>
              <a:rPr lang="en-US" sz="2300" noProof="0" dirty="0" smtClean="0">
                <a:latin typeface="Tahoma" panose="020B0604030504040204" pitchFamily="34" charset="0"/>
                <a:ea typeface="Tahoma" panose="020B0604030504040204" pitchFamily="34" charset="0"/>
                <a:cs typeface="Tahoma" panose="020B0604030504040204" pitchFamily="34" charset="0"/>
              </a:rPr>
              <a:t>measure (102 countries) of: </a:t>
            </a:r>
          </a:p>
          <a:p>
            <a:pPr lvl="3"/>
            <a:r>
              <a:rPr lang="en-US" sz="2300" noProof="0" dirty="0" smtClean="0">
                <a:latin typeface="Tahoma" panose="020B0604030504040204" pitchFamily="34" charset="0"/>
                <a:ea typeface="Tahoma" panose="020B0604030504040204" pitchFamily="34" charset="0"/>
                <a:cs typeface="Tahoma" panose="020B0604030504040204" pitchFamily="34" charset="0"/>
              </a:rPr>
              <a:t>budget transparency (BT), </a:t>
            </a:r>
          </a:p>
          <a:p>
            <a:pPr lvl="3"/>
            <a:r>
              <a:rPr lang="en-US" sz="2300" b="1" noProof="0" dirty="0" smtClean="0">
                <a:latin typeface="Tahoma" panose="020B0604030504040204" pitchFamily="34" charset="0"/>
                <a:ea typeface="Tahoma" panose="020B0604030504040204" pitchFamily="34" charset="0"/>
                <a:cs typeface="Tahoma" panose="020B0604030504040204" pitchFamily="34" charset="0"/>
              </a:rPr>
              <a:t>public participation (PP) </a:t>
            </a:r>
            <a:r>
              <a:rPr lang="en-US" sz="2300" noProof="0" dirty="0" smtClean="0">
                <a:latin typeface="Tahoma" panose="020B0604030504040204" pitchFamily="34" charset="0"/>
                <a:ea typeface="Tahoma" panose="020B0604030504040204" pitchFamily="34" charset="0"/>
                <a:cs typeface="Tahoma" panose="020B0604030504040204" pitchFamily="34" charset="0"/>
              </a:rPr>
              <a:t>and </a:t>
            </a:r>
          </a:p>
          <a:p>
            <a:pPr lvl="3"/>
            <a:r>
              <a:rPr lang="en-US" sz="2300" noProof="0" dirty="0" smtClean="0">
                <a:latin typeface="Tahoma" panose="020B0604030504040204" pitchFamily="34" charset="0"/>
                <a:ea typeface="Tahoma" panose="020B0604030504040204" pitchFamily="34" charset="0"/>
                <a:cs typeface="Tahoma" panose="020B0604030504040204" pitchFamily="34" charset="0"/>
              </a:rPr>
              <a:t>oversight. </a:t>
            </a:r>
          </a:p>
          <a:p>
            <a:pPr lvl="1"/>
            <a:r>
              <a:rPr lang="en-US" altLang="en-US" sz="2300" noProof="0" dirty="0" smtClean="0">
                <a:latin typeface="Tahoma" panose="020B0604030504040204" pitchFamily="34" charset="0"/>
                <a:ea typeface="Tahoma" panose="020B0604030504040204" pitchFamily="34" charset="0"/>
                <a:cs typeface="Tahoma" panose="020B0604030504040204" pitchFamily="34" charset="0"/>
              </a:rPr>
              <a:t>Biennial (</a:t>
            </a:r>
            <a:r>
              <a:rPr lang="en-US" altLang="en-US" sz="2300" dirty="0" smtClean="0">
                <a:latin typeface="Tahoma" panose="020B0604030504040204" pitchFamily="34" charset="0"/>
                <a:ea typeface="Tahoma" panose="020B0604030504040204" pitchFamily="34" charset="0"/>
                <a:cs typeface="Tahoma" panose="020B0604030504040204" pitchFamily="34" charset="0"/>
              </a:rPr>
              <a:t>since  2006</a:t>
            </a:r>
            <a:r>
              <a:rPr lang="en-US" altLang="en-US" sz="2300" noProof="0" dirty="0" smtClean="0">
                <a:latin typeface="Tahoma" panose="020B0604030504040204" pitchFamily="34" charset="0"/>
                <a:ea typeface="Tahoma" panose="020B0604030504040204" pitchFamily="34" charset="0"/>
                <a:cs typeface="Tahoma" panose="020B0604030504040204" pitchFamily="34" charset="0"/>
              </a:rPr>
              <a:t>)</a:t>
            </a:r>
          </a:p>
          <a:p>
            <a:pPr lvl="1"/>
            <a:endParaRPr lang="hr-HR" sz="2100" noProof="0" dirty="0" smtClean="0">
              <a:latin typeface="Tahoma" panose="020B0604030504040204" pitchFamily="34" charset="0"/>
              <a:ea typeface="Tahoma" panose="020B0604030504040204" pitchFamily="34" charset="0"/>
              <a:cs typeface="Tahoma" panose="020B0604030504040204" pitchFamily="34" charset="0"/>
            </a:endParaRPr>
          </a:p>
          <a:p>
            <a:pPr lvl="1"/>
            <a:r>
              <a:rPr lang="en-US" sz="2100" noProof="0" dirty="0" smtClean="0">
                <a:latin typeface="Tahoma" panose="020B0604030504040204" pitchFamily="34" charset="0"/>
                <a:ea typeface="Tahoma" panose="020B0604030504040204" pitchFamily="34" charset="0"/>
                <a:cs typeface="Tahoma" panose="020B0604030504040204" pitchFamily="34" charset="0"/>
              </a:rPr>
              <a:t>BT is insufficient for improving governance </a:t>
            </a:r>
          </a:p>
          <a:p>
            <a:pPr marL="1349375" lvl="3" indent="-342900"/>
            <a:r>
              <a:rPr lang="en-US" sz="1900" noProof="0" dirty="0" smtClean="0">
                <a:latin typeface="Tahoma" panose="020B0604030504040204" pitchFamily="34" charset="0"/>
                <a:ea typeface="Tahoma" panose="020B0604030504040204" pitchFamily="34" charset="0"/>
                <a:cs typeface="Tahoma" panose="020B0604030504040204" pitchFamily="34" charset="0"/>
              </a:rPr>
              <a:t>PP in budgeting can maximize the positive outcomes associated with greater BT. </a:t>
            </a:r>
            <a:endParaRPr lang="hr-HR" sz="1900" noProof="0" dirty="0" smtClean="0">
              <a:latin typeface="Tahoma" panose="020B0604030504040204" pitchFamily="34" charset="0"/>
              <a:ea typeface="Tahoma" panose="020B0604030504040204" pitchFamily="34" charset="0"/>
              <a:cs typeface="Tahoma" panose="020B0604030504040204" pitchFamily="34" charset="0"/>
            </a:endParaRPr>
          </a:p>
          <a:p>
            <a:pPr marL="1006475" lvl="3" indent="0">
              <a:buNone/>
            </a:pPr>
            <a:endParaRPr lang="en-US" sz="1900" noProof="0" dirty="0" smtClean="0">
              <a:latin typeface="Tahoma" panose="020B0604030504040204" pitchFamily="34" charset="0"/>
              <a:ea typeface="Tahoma" panose="020B0604030504040204" pitchFamily="34" charset="0"/>
              <a:cs typeface="Tahoma" panose="020B0604030504040204" pitchFamily="34" charset="0"/>
            </a:endParaRPr>
          </a:p>
          <a:p>
            <a:pPr lvl="1"/>
            <a:r>
              <a:rPr lang="en-US" sz="2100" noProof="0" dirty="0" smtClean="0">
                <a:latin typeface="Tahoma" panose="020B0604030504040204" pitchFamily="34" charset="0"/>
                <a:ea typeface="Tahoma" panose="020B0604030504040204" pitchFamily="34" charset="0"/>
                <a:cs typeface="Tahoma" panose="020B0604030504040204" pitchFamily="34" charset="0"/>
              </a:rPr>
              <a:t>PP = </a:t>
            </a:r>
            <a:r>
              <a:rPr lang="en-US" altLang="en-US" sz="2100" noProof="0" dirty="0" smtClean="0">
                <a:latin typeface="Tahoma" panose="020B0604030504040204" pitchFamily="34" charset="0"/>
                <a:ea typeface="Tahoma" panose="020B0604030504040204" pitchFamily="34" charset="0"/>
                <a:cs typeface="Tahoma" panose="020B0604030504040204" pitchFamily="34" charset="0"/>
              </a:rPr>
              <a:t>16 indicators measuring </a:t>
            </a:r>
            <a:r>
              <a:rPr lang="en-US" sz="2100" noProof="0" dirty="0" smtClean="0">
                <a:latin typeface="Tahoma" panose="020B0604030504040204" pitchFamily="34" charset="0"/>
                <a:ea typeface="Tahoma" panose="020B0604030504040204" pitchFamily="34" charset="0"/>
                <a:cs typeface="Tahoma" panose="020B0604030504040204" pitchFamily="34" charset="0"/>
              </a:rPr>
              <a:t>the degree to which the government provides opportunities for </a:t>
            </a:r>
            <a:r>
              <a:rPr lang="hr-HR" sz="2100" noProof="0" dirty="0" smtClean="0">
                <a:latin typeface="Tahoma" panose="020B0604030504040204" pitchFamily="34" charset="0"/>
                <a:ea typeface="Tahoma" panose="020B0604030504040204" pitchFamily="34" charset="0"/>
                <a:cs typeface="Tahoma" panose="020B0604030504040204" pitchFamily="34" charset="0"/>
              </a:rPr>
              <a:t>PP</a:t>
            </a:r>
            <a:r>
              <a:rPr lang="en-US" sz="2100" noProof="0" dirty="0" smtClean="0">
                <a:latin typeface="Tahoma" panose="020B0604030504040204" pitchFamily="34" charset="0"/>
                <a:ea typeface="Tahoma" panose="020B0604030504040204" pitchFamily="34" charset="0"/>
                <a:cs typeface="Tahoma" panose="020B0604030504040204" pitchFamily="34" charset="0"/>
              </a:rPr>
              <a:t> in budget processes </a:t>
            </a:r>
          </a:p>
          <a:p>
            <a:endParaRPr lang="en-US"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301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48" y="1772816"/>
            <a:ext cx="8229600" cy="297081"/>
          </a:xfrm>
        </p:spPr>
        <p:txBody>
          <a:bodyPr/>
          <a:lstStyle/>
          <a:p>
            <a:pPr algn="ctr"/>
            <a:r>
              <a:rPr lang="en-US" sz="2800" b="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Graph 1: OBS 2015 - Public participation scores at national level for PEMPAL countries*</a:t>
            </a:r>
            <a:r>
              <a:rPr lang="en-US" noProof="0" dirty="0" smtClean="0">
                <a:latin typeface="Tahoma" panose="020B0604030504040204" pitchFamily="34" charset="0"/>
                <a:ea typeface="Tahoma" panose="020B0604030504040204" pitchFamily="34" charset="0"/>
                <a:cs typeface="Tahoma" panose="020B0604030504040204" pitchFamily="34" charset="0"/>
              </a:rPr>
              <a:t/>
            </a:r>
            <a:br>
              <a:rPr lang="en-US" noProof="0" dirty="0" smtClean="0">
                <a:latin typeface="Tahoma" panose="020B0604030504040204" pitchFamily="34" charset="0"/>
                <a:ea typeface="Tahoma" panose="020B0604030504040204" pitchFamily="34" charset="0"/>
                <a:cs typeface="Tahoma" panose="020B0604030504040204" pitchFamily="34" charset="0"/>
              </a:rPr>
            </a:br>
            <a:endParaRPr lang="en-US" noProof="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8547304"/>
              </p:ext>
            </p:extLst>
          </p:nvPr>
        </p:nvGraphicFramePr>
        <p:xfrm>
          <a:off x="282352" y="1196752"/>
          <a:ext cx="857929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9512" y="6237312"/>
            <a:ext cx="7349480" cy="841128"/>
          </a:xfrm>
          <a:prstGeom prst="rect">
            <a:avLst/>
          </a:prstGeom>
        </p:spPr>
        <p:txBody>
          <a:bodyPr wrap="square">
            <a:spAutoFit/>
          </a:bodyPr>
          <a:lstStyle/>
          <a:p>
            <a:pPr>
              <a:lnSpc>
                <a:spcPts val="1200"/>
              </a:lnSpc>
              <a:spcBef>
                <a:spcPts val="200"/>
              </a:spcBef>
              <a:spcAft>
                <a:spcPts val="0"/>
              </a:spcAft>
            </a:pPr>
            <a:r>
              <a:rPr lang="en-GB" i="1" dirty="0" smtClean="0">
                <a:latin typeface="Tahoma" panose="020B0604030504040204" pitchFamily="34" charset="0"/>
                <a:ea typeface="Tahoma" panose="020B0604030504040204" pitchFamily="34" charset="0"/>
                <a:cs typeface="Tahoma" panose="020B0604030504040204" pitchFamily="34" charset="0"/>
              </a:rPr>
              <a:t>*</a:t>
            </a:r>
            <a:r>
              <a:rPr lang="hr-HR" i="1" dirty="0" smtClean="0">
                <a:latin typeface="Tahoma" panose="020B0604030504040204" pitchFamily="34" charset="0"/>
                <a:ea typeface="Tahoma" panose="020B0604030504040204" pitchFamily="34" charset="0"/>
                <a:cs typeface="Tahoma" panose="020B0604030504040204" pitchFamily="34" charset="0"/>
              </a:rPr>
              <a:t> </a:t>
            </a:r>
            <a:r>
              <a:rPr lang="en-GB" i="1" dirty="0" smtClean="0">
                <a:latin typeface="Tahoma" panose="020B0604030504040204" pitchFamily="34" charset="0"/>
                <a:ea typeface="Tahoma" panose="020B0604030504040204" pitchFamily="34" charset="0"/>
                <a:cs typeface="Tahoma" panose="020B0604030504040204" pitchFamily="34" charset="0"/>
              </a:rPr>
              <a:t>weak </a:t>
            </a:r>
            <a:r>
              <a:rPr lang="en-GB" i="1" dirty="0">
                <a:latin typeface="Tahoma" panose="020B0604030504040204" pitchFamily="34" charset="0"/>
                <a:ea typeface="Tahoma" panose="020B0604030504040204" pitchFamily="34" charset="0"/>
                <a:cs typeface="Tahoma" panose="020B0604030504040204" pitchFamily="34" charset="0"/>
              </a:rPr>
              <a:t>(0-40), limited (41-60), adequate (61-100)</a:t>
            </a:r>
            <a:endParaRPr lang="en-GB" sz="2800" i="1" dirty="0">
              <a:latin typeface="Tahoma" panose="020B0604030504040204" pitchFamily="34" charset="0"/>
              <a:ea typeface="Tahoma" panose="020B0604030504040204" pitchFamily="34" charset="0"/>
              <a:cs typeface="Tahoma" panose="020B0604030504040204" pitchFamily="34" charset="0"/>
            </a:endParaRPr>
          </a:p>
          <a:p>
            <a:pPr>
              <a:lnSpc>
                <a:spcPts val="1200"/>
              </a:lnSpc>
              <a:spcBef>
                <a:spcPts val="200"/>
              </a:spcBef>
              <a:spcAft>
                <a:spcPts val="0"/>
              </a:spcAft>
            </a:pPr>
            <a:endParaRPr lang="hr-HR" i="1" dirty="0" smtClean="0">
              <a:latin typeface="Tahoma" panose="020B0604030504040204" pitchFamily="34" charset="0"/>
              <a:ea typeface="Tahoma" panose="020B0604030504040204" pitchFamily="34" charset="0"/>
              <a:cs typeface="Tahoma" panose="020B0604030504040204" pitchFamily="34" charset="0"/>
            </a:endParaRPr>
          </a:p>
          <a:p>
            <a:pPr>
              <a:lnSpc>
                <a:spcPts val="1200"/>
              </a:lnSpc>
              <a:spcBef>
                <a:spcPts val="200"/>
              </a:spcBef>
              <a:spcAft>
                <a:spcPts val="0"/>
              </a:spcAft>
            </a:pPr>
            <a:r>
              <a:rPr lang="en-GB" i="1" dirty="0" smtClean="0">
                <a:latin typeface="Tahoma" panose="020B0604030504040204" pitchFamily="34" charset="0"/>
                <a:ea typeface="Tahoma" panose="020B0604030504040204" pitchFamily="34" charset="0"/>
                <a:cs typeface="Tahoma" panose="020B0604030504040204" pitchFamily="34" charset="0"/>
              </a:rPr>
              <a:t>Source:</a:t>
            </a:r>
            <a:r>
              <a:rPr lang="hr-HR" i="1" dirty="0">
                <a:latin typeface="Tahoma" panose="020B0604030504040204" pitchFamily="34" charset="0"/>
                <a:ea typeface="Tahoma" panose="020B0604030504040204" pitchFamily="34" charset="0"/>
                <a:cs typeface="Tahoma" panose="020B0604030504040204" pitchFamily="34" charset="0"/>
              </a:rPr>
              <a:t> OBS </a:t>
            </a:r>
            <a:r>
              <a:rPr lang="hr-HR" i="1" dirty="0" err="1">
                <a:latin typeface="Tahoma" panose="020B0604030504040204" pitchFamily="34" charset="0"/>
                <a:ea typeface="Tahoma" panose="020B0604030504040204" pitchFamily="34" charset="0"/>
                <a:cs typeface="Tahoma" panose="020B0604030504040204" pitchFamily="34" charset="0"/>
              </a:rPr>
              <a:t>Results</a:t>
            </a:r>
            <a:r>
              <a:rPr lang="hr-HR" i="1" dirty="0">
                <a:latin typeface="Tahoma" panose="020B0604030504040204" pitchFamily="34" charset="0"/>
                <a:ea typeface="Tahoma" panose="020B0604030504040204" pitchFamily="34" charset="0"/>
                <a:cs typeface="Tahoma" panose="020B0604030504040204" pitchFamily="34" charset="0"/>
              </a:rPr>
              <a:t> </a:t>
            </a:r>
            <a:r>
              <a:rPr lang="hr-HR" i="1" dirty="0" err="1">
                <a:latin typeface="Tahoma" panose="020B0604030504040204" pitchFamily="34" charset="0"/>
                <a:ea typeface="Tahoma" panose="020B0604030504040204" pitchFamily="34" charset="0"/>
                <a:cs typeface="Tahoma" panose="020B0604030504040204" pitchFamily="34" charset="0"/>
              </a:rPr>
              <a:t>by</a:t>
            </a:r>
            <a:r>
              <a:rPr lang="hr-HR" i="1" dirty="0">
                <a:latin typeface="Tahoma" panose="020B0604030504040204" pitchFamily="34" charset="0"/>
                <a:ea typeface="Tahoma" panose="020B0604030504040204" pitchFamily="34" charset="0"/>
                <a:cs typeface="Tahoma" panose="020B0604030504040204" pitchFamily="34" charset="0"/>
              </a:rPr>
              <a:t> </a:t>
            </a:r>
            <a:r>
              <a:rPr lang="hr-HR" i="1" dirty="0" err="1">
                <a:latin typeface="Tahoma" panose="020B0604030504040204" pitchFamily="34" charset="0"/>
                <a:ea typeface="Tahoma" panose="020B0604030504040204" pitchFamily="34" charset="0"/>
                <a:cs typeface="Tahoma" panose="020B0604030504040204" pitchFamily="34" charset="0"/>
              </a:rPr>
              <a:t>Country</a:t>
            </a:r>
            <a:endParaRPr lang="hr-HR" i="1" dirty="0">
              <a:latin typeface="Tahoma" panose="020B0604030504040204" pitchFamily="34" charset="0"/>
              <a:ea typeface="Tahoma" panose="020B0604030504040204" pitchFamily="34" charset="0"/>
              <a:cs typeface="Tahoma" panose="020B0604030504040204" pitchFamily="34" charset="0"/>
            </a:endParaRPr>
          </a:p>
          <a:p>
            <a:pPr>
              <a:lnSpc>
                <a:spcPts val="1200"/>
              </a:lnSpc>
              <a:spcBef>
                <a:spcPts val="200"/>
              </a:spcBef>
              <a:spcAft>
                <a:spcPts val="0"/>
              </a:spcAft>
            </a:pPr>
            <a:endParaRPr lang="en-GB"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27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66" y="1985274"/>
            <a:ext cx="8229600" cy="349800"/>
          </a:xfrm>
        </p:spPr>
        <p:txBody>
          <a:bodyPr/>
          <a:lstStyle/>
          <a:p>
            <a:pPr algn="ctr"/>
            <a:r>
              <a:rPr lang="en-US" sz="2400" b="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The Government of Croatia is </a:t>
            </a:r>
            <a:r>
              <a:rPr lang="en-US" sz="240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weak</a:t>
            </a:r>
            <a:r>
              <a:rPr lang="en-US" sz="2400" b="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in providing the public with opportunities to engage in the budget process </a:t>
            </a:r>
            <a:br>
              <a:rPr lang="en-US" sz="2400" b="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2400" b="0" noProof="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on national  level</a:t>
            </a:r>
            <a:r>
              <a:rPr lang="en-US" noProof="0" dirty="0" smtClean="0">
                <a:latin typeface="Tahoma" panose="020B0604030504040204" pitchFamily="34" charset="0"/>
                <a:ea typeface="Tahoma" panose="020B0604030504040204" pitchFamily="34" charset="0"/>
                <a:cs typeface="Tahoma" panose="020B0604030504040204" pitchFamily="34" charset="0"/>
              </a:rPr>
              <a:t/>
            </a:r>
            <a:br>
              <a:rPr lang="en-US" noProof="0" dirty="0" smtClean="0">
                <a:latin typeface="Tahoma" panose="020B0604030504040204" pitchFamily="34" charset="0"/>
                <a:ea typeface="Tahoma" panose="020B0604030504040204" pitchFamily="34" charset="0"/>
                <a:cs typeface="Tahoma" panose="020B0604030504040204" pitchFamily="34" charset="0"/>
              </a:rPr>
            </a:br>
            <a:endParaRPr lang="en-US"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06400" y="3212976"/>
            <a:ext cx="8229600" cy="4613190"/>
          </a:xfrm>
          <a:prstGeom prst="blockArc">
            <a:avLst/>
          </a:prstGeom>
        </p:spPr>
        <p:txBody>
          <a:bodyPr/>
          <a:lstStyle/>
          <a:p>
            <a:endParaRPr lang="en-US" noProof="0" dirty="0" smtClean="0">
              <a:latin typeface="Tahoma" panose="020B0604030504040204" pitchFamily="34" charset="0"/>
              <a:ea typeface="Tahoma" panose="020B0604030504040204" pitchFamily="34" charset="0"/>
              <a:cs typeface="Tahoma" panose="020B0604030504040204" pitchFamily="34" charset="0"/>
            </a:endParaRPr>
          </a:p>
          <a:p>
            <a:endParaRPr lang="en-US" noProof="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noProof="0" dirty="0" smtClean="0">
                <a:latin typeface="Tahoma" panose="020B0604030504040204" pitchFamily="34" charset="0"/>
                <a:ea typeface="Tahoma" panose="020B0604030504040204" pitchFamily="34" charset="0"/>
                <a:cs typeface="Tahoma" panose="020B0604030504040204" pitchFamily="34" charset="0"/>
              </a:rPr>
              <a:t>     Executive – weak         SAI - weak               Legislative – adequate</a:t>
            </a:r>
          </a:p>
          <a:p>
            <a:pPr marL="0" indent="0">
              <a:buNone/>
            </a:pPr>
            <a:r>
              <a:rPr lang="en-US" sz="2000" noProof="0" dirty="0" smtClean="0">
                <a:latin typeface="Tahoma" panose="020B0604030504040204" pitchFamily="34" charset="0"/>
                <a:ea typeface="Tahoma" panose="020B0604030504040204" pitchFamily="34" charset="0"/>
                <a:cs typeface="Tahoma" panose="020B0604030504040204" pitchFamily="34" charset="0"/>
              </a:rPr>
              <a:t>  </a:t>
            </a:r>
            <a:endParaRPr lang="hr-HR" sz="2000" noProof="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noProof="0" dirty="0" smtClean="0">
                <a:latin typeface="Tahoma" panose="020B0604030504040204" pitchFamily="34" charset="0"/>
                <a:ea typeface="Tahoma" panose="020B0604030504040204" pitchFamily="34" charset="0"/>
                <a:cs typeface="Tahoma" panose="020B0604030504040204" pitchFamily="34" charset="0"/>
              </a:rPr>
              <a:t>Recommendations: </a:t>
            </a:r>
          </a:p>
          <a:p>
            <a:pPr lvl="2"/>
            <a:r>
              <a:rPr lang="en-US" sz="1800" noProof="0" dirty="0" smtClean="0">
                <a:latin typeface="Tahoma" panose="020B0604030504040204" pitchFamily="34" charset="0"/>
                <a:ea typeface="Tahoma" panose="020B0604030504040204" pitchFamily="34" charset="0"/>
                <a:cs typeface="Tahoma" panose="020B0604030504040204" pitchFamily="34" charset="0"/>
              </a:rPr>
              <a:t>Establish </a:t>
            </a:r>
            <a:r>
              <a:rPr lang="en-US" sz="1800" b="1" noProof="0" dirty="0" smtClean="0">
                <a:latin typeface="Tahoma" panose="020B0604030504040204" pitchFamily="34" charset="0"/>
                <a:ea typeface="Tahoma" panose="020B0604030504040204" pitchFamily="34" charset="0"/>
                <a:cs typeface="Tahoma" panose="020B0604030504040204" pitchFamily="34" charset="0"/>
              </a:rPr>
              <a:t>credible and effective mechanisms </a:t>
            </a:r>
            <a:r>
              <a:rPr lang="en-US" sz="1800" noProof="0" dirty="0" smtClean="0">
                <a:latin typeface="Tahoma" panose="020B0604030504040204" pitchFamily="34" charset="0"/>
                <a:ea typeface="Tahoma" panose="020B0604030504040204" pitchFamily="34" charset="0"/>
                <a:cs typeface="Tahoma" panose="020B0604030504040204" pitchFamily="34" charset="0"/>
              </a:rPr>
              <a:t>(i.e. public hearings, surveys, focus groups) for </a:t>
            </a:r>
            <a:r>
              <a:rPr lang="en-US" sz="1800" b="1" noProof="0" dirty="0" smtClean="0">
                <a:latin typeface="Tahoma" panose="020B0604030504040204" pitchFamily="34" charset="0"/>
                <a:ea typeface="Tahoma" panose="020B0604030504040204" pitchFamily="34" charset="0"/>
                <a:cs typeface="Tahoma" panose="020B0604030504040204" pitchFamily="34" charset="0"/>
              </a:rPr>
              <a:t>capturing a range of public perspectives </a:t>
            </a:r>
            <a:r>
              <a:rPr lang="en-US" sz="1800" noProof="0" dirty="0" smtClean="0">
                <a:latin typeface="Tahoma" panose="020B0604030504040204" pitchFamily="34" charset="0"/>
                <a:ea typeface="Tahoma" panose="020B0604030504040204" pitchFamily="34" charset="0"/>
                <a:cs typeface="Tahoma" panose="020B0604030504040204" pitchFamily="34" charset="0"/>
              </a:rPr>
              <a:t>on budget matters; </a:t>
            </a:r>
          </a:p>
          <a:p>
            <a:pPr lvl="2"/>
            <a:r>
              <a:rPr lang="en-US" sz="1800" noProof="0" dirty="0" smtClean="0">
                <a:latin typeface="Tahoma" panose="020B0604030504040204" pitchFamily="34" charset="0"/>
                <a:ea typeface="Tahoma" panose="020B0604030504040204" pitchFamily="34" charset="0"/>
                <a:cs typeface="Tahoma" panose="020B0604030504040204" pitchFamily="34" charset="0"/>
              </a:rPr>
              <a:t>Ensure the </a:t>
            </a:r>
            <a:r>
              <a:rPr lang="en-US" sz="1800" b="1" noProof="0" dirty="0" smtClean="0">
                <a:latin typeface="Tahoma" panose="020B0604030504040204" pitchFamily="34" charset="0"/>
                <a:ea typeface="Tahoma" panose="020B0604030504040204" pitchFamily="34" charset="0"/>
                <a:cs typeface="Tahoma" panose="020B0604030504040204" pitchFamily="34" charset="0"/>
              </a:rPr>
              <a:t>public is informed </a:t>
            </a:r>
            <a:r>
              <a:rPr lang="en-US" sz="1800" noProof="0" dirty="0" smtClean="0">
                <a:latin typeface="Tahoma" panose="020B0604030504040204" pitchFamily="34" charset="0"/>
                <a:ea typeface="Tahoma" panose="020B0604030504040204" pitchFamily="34" charset="0"/>
                <a:cs typeface="Tahoma" panose="020B0604030504040204" pitchFamily="34" charset="0"/>
              </a:rPr>
              <a:t>of the </a:t>
            </a:r>
            <a:r>
              <a:rPr lang="en-US" sz="1800" b="1" noProof="0" dirty="0" smtClean="0">
                <a:latin typeface="Tahoma" panose="020B0604030504040204" pitchFamily="34" charset="0"/>
                <a:ea typeface="Tahoma" panose="020B0604030504040204" pitchFamily="34" charset="0"/>
                <a:cs typeface="Tahoma" panose="020B0604030504040204" pitchFamily="34" charset="0"/>
              </a:rPr>
              <a:t>purpose of public budget engagements</a:t>
            </a:r>
            <a:r>
              <a:rPr lang="en-US" sz="1800" noProof="0" dirty="0" smtClean="0">
                <a:latin typeface="Tahoma" panose="020B0604030504040204" pitchFamily="34" charset="0"/>
                <a:ea typeface="Tahoma" panose="020B0604030504040204" pitchFamily="34" charset="0"/>
                <a:cs typeface="Tahoma" panose="020B0604030504040204" pitchFamily="34" charset="0"/>
              </a:rPr>
              <a:t> and provided with sufficient information to participate effectively; </a:t>
            </a:r>
          </a:p>
          <a:p>
            <a:pPr lvl="2"/>
            <a:r>
              <a:rPr lang="en-US" sz="1800" noProof="0" dirty="0" smtClean="0">
                <a:latin typeface="Tahoma" panose="020B0604030504040204" pitchFamily="34" charset="0"/>
                <a:ea typeface="Tahoma" panose="020B0604030504040204" pitchFamily="34" charset="0"/>
                <a:cs typeface="Tahoma" panose="020B0604030504040204" pitchFamily="34" charset="0"/>
              </a:rPr>
              <a:t>Establish </a:t>
            </a:r>
            <a:r>
              <a:rPr lang="en-US" sz="1800" b="1" noProof="0" dirty="0" smtClean="0">
                <a:latin typeface="Tahoma" panose="020B0604030504040204" pitchFamily="34" charset="0"/>
                <a:ea typeface="Tahoma" panose="020B0604030504040204" pitchFamily="34" charset="0"/>
                <a:cs typeface="Tahoma" panose="020B0604030504040204" pitchFamily="34" charset="0"/>
              </a:rPr>
              <a:t>formal mechanisms for the public to assist the SAI </a:t>
            </a:r>
            <a:r>
              <a:rPr lang="en-US" sz="1800" noProof="0" dirty="0" smtClean="0">
                <a:latin typeface="Tahoma" panose="020B0604030504040204" pitchFamily="34" charset="0"/>
                <a:ea typeface="Tahoma" panose="020B0604030504040204" pitchFamily="34" charset="0"/>
                <a:cs typeface="Tahoma" panose="020B0604030504040204" pitchFamily="34" charset="0"/>
              </a:rPr>
              <a:t>to formulate its audit program and participate in audit investigations. </a:t>
            </a:r>
          </a:p>
          <a:p>
            <a:r>
              <a:rPr lang="en-GB" sz="2000" dirty="0" smtClean="0">
                <a:latin typeface="Tahoma" panose="020B0604030504040204" pitchFamily="34" charset="0"/>
                <a:ea typeface="Tahoma" panose="020B0604030504040204" pitchFamily="34" charset="0"/>
                <a:cs typeface="Tahoma" panose="020B0604030504040204" pitchFamily="34" charset="0"/>
                <a:hlinkClick r:id="rId3"/>
              </a:rPr>
              <a:t>Public </a:t>
            </a:r>
            <a:r>
              <a:rPr lang="en-GB" sz="2000" dirty="0">
                <a:latin typeface="Tahoma" panose="020B0604030504040204" pitchFamily="34" charset="0"/>
                <a:ea typeface="Tahoma" panose="020B0604030504040204" pitchFamily="34" charset="0"/>
                <a:cs typeface="Tahoma" panose="020B0604030504040204" pitchFamily="34" charset="0"/>
                <a:hlinkClick r:id="rId3"/>
              </a:rPr>
              <a:t>Participation in Fiscal Policy and Budget Processes in </a:t>
            </a:r>
            <a:r>
              <a:rPr lang="en-GB" sz="2000" dirty="0" smtClean="0">
                <a:latin typeface="Tahoma" panose="020B0604030504040204" pitchFamily="34" charset="0"/>
                <a:ea typeface="Tahoma" panose="020B0604030504040204" pitchFamily="34" charset="0"/>
                <a:cs typeface="Tahoma" panose="020B0604030504040204" pitchFamily="34" charset="0"/>
                <a:hlinkClick r:id="rId3"/>
              </a:rPr>
              <a:t>Croatia</a:t>
            </a:r>
            <a:r>
              <a:rPr lang="hr-HR" sz="2000" dirty="0" smtClean="0">
                <a:latin typeface="Tahoma" panose="020B0604030504040204" pitchFamily="34" charset="0"/>
                <a:ea typeface="Tahoma" panose="020B0604030504040204" pitchFamily="34" charset="0"/>
                <a:cs typeface="Tahoma" panose="020B0604030504040204" pitchFamily="34" charset="0"/>
                <a:hlinkClick r:id="rId3"/>
              </a:rPr>
              <a:t> </a:t>
            </a:r>
            <a:r>
              <a:rPr lang="hr-HR" sz="2000" dirty="0" smtClean="0">
                <a:latin typeface="Tahoma" panose="020B0604030504040204" pitchFamily="34" charset="0"/>
                <a:ea typeface="Tahoma" panose="020B0604030504040204" pitchFamily="34" charset="0"/>
                <a:cs typeface="Tahoma" panose="020B0604030504040204" pitchFamily="34" charset="0"/>
              </a:rPr>
              <a:t>(Ott </a:t>
            </a:r>
            <a:r>
              <a:rPr lang="hr-HR" sz="2000" dirty="0" err="1" smtClean="0">
                <a:latin typeface="Tahoma" panose="020B0604030504040204" pitchFamily="34" charset="0"/>
                <a:ea typeface="Tahoma" panose="020B0604030504040204" pitchFamily="34" charset="0"/>
                <a:cs typeface="Tahoma" panose="020B0604030504040204" pitchFamily="34" charset="0"/>
              </a:rPr>
              <a:t>and</a:t>
            </a:r>
            <a:r>
              <a:rPr lang="hr-HR" sz="2000" dirty="0" smtClean="0">
                <a:latin typeface="Tahoma" panose="020B0604030504040204" pitchFamily="34" charset="0"/>
                <a:ea typeface="Tahoma" panose="020B0604030504040204" pitchFamily="34" charset="0"/>
                <a:cs typeface="Tahoma" panose="020B0604030504040204" pitchFamily="34" charset="0"/>
              </a:rPr>
              <a:t> Bronic, GIFT, 2015)</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6" name="Block Arc 5"/>
          <p:cNvSpPr/>
          <p:nvPr/>
        </p:nvSpPr>
        <p:spPr bwMode="auto">
          <a:xfrm>
            <a:off x="1907704" y="2263066"/>
            <a:ext cx="1152128" cy="72008"/>
          </a:xfrm>
          <a:prstGeom prst="blockArc">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1915057846"/>
              </p:ext>
            </p:extLst>
          </p:nvPr>
        </p:nvGraphicFramePr>
        <p:xfrm>
          <a:off x="589745" y="1556793"/>
          <a:ext cx="2592289" cy="1296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292187790"/>
              </p:ext>
            </p:extLst>
          </p:nvPr>
        </p:nvGraphicFramePr>
        <p:xfrm>
          <a:off x="2950345" y="1556793"/>
          <a:ext cx="2592289" cy="13373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47838327"/>
              </p:ext>
            </p:extLst>
          </p:nvPr>
        </p:nvGraphicFramePr>
        <p:xfrm>
          <a:off x="5940402" y="1515553"/>
          <a:ext cx="2428875" cy="13373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26061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Ott - Bronic140217</Template>
  <TotalTime>15111</TotalTime>
  <Words>1943</Words>
  <Application>Microsoft Office PowerPoint</Application>
  <PresentationFormat>On-screen Show (4:3)</PresentationFormat>
  <Paragraphs>263</Paragraphs>
  <Slides>25</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ＭＳ Ｐゴシック</vt:lpstr>
      <vt:lpstr>Arial</vt:lpstr>
      <vt:lpstr>Calibri</vt:lpstr>
      <vt:lpstr>Courier New</vt:lpstr>
      <vt:lpstr>Impact</vt:lpstr>
      <vt:lpstr>Lucida Grande</vt:lpstr>
      <vt:lpstr>Symbol</vt:lpstr>
      <vt:lpstr>Tahoma</vt:lpstr>
      <vt:lpstr>Times New Roman</vt:lpstr>
      <vt:lpstr>Verdana</vt:lpstr>
      <vt:lpstr>Wingdings</vt:lpstr>
      <vt:lpstr>Newsprint</vt:lpstr>
      <vt:lpstr>Engaging citizens in the budget process and developing budget literacy  in the PEMPAL countries:  Example of Croatia </vt:lpstr>
      <vt:lpstr>The structure of presentation</vt:lpstr>
      <vt:lpstr>Basic facts about Croatia</vt:lpstr>
      <vt:lpstr>PowerPoint Presentation</vt:lpstr>
      <vt:lpstr>The structure of public administration  in Croatia</vt:lpstr>
      <vt:lpstr>Much has been done in increasing BT  (producing CB) - as prerequisites for PP </vt:lpstr>
      <vt:lpstr>But PP in budget processes is lagging behind at national level</vt:lpstr>
      <vt:lpstr>Graph 1: OBS 2015 - Public participation scores at national level for PEMPAL countries* </vt:lpstr>
      <vt:lpstr>The Government of Croatia is weak in providing the public with opportunities to engage in the budget process  on national  level </vt:lpstr>
      <vt:lpstr>PP is lagging behind - online survey PP in budget process, 2015  Graph 2. Answers of the students who were polled (in %) </vt:lpstr>
      <vt:lpstr>But there are good examples of PP at the loc. level  – 1. City of Rijeka </vt:lpstr>
      <vt:lpstr>PowerPoint Presentation</vt:lpstr>
      <vt:lpstr>Participatory Budgeting   in the City Of Rijeka, 2015 </vt:lpstr>
      <vt:lpstr>Online Educational Budget Game Proracun(ajme) </vt:lpstr>
      <vt:lpstr> Online Educational Budget Game Proracun(ajme) </vt:lpstr>
      <vt:lpstr>But there are good examples of PP at the loc. level  – 2. City of Pazin, 2014. </vt:lpstr>
      <vt:lpstr>City of Pazin - organization of administration</vt:lpstr>
      <vt:lpstr>PowerPoint Presentation</vt:lpstr>
      <vt:lpstr>PowerPoint Presentation</vt:lpstr>
      <vt:lpstr>PowerPoint Presentation</vt:lpstr>
      <vt:lpstr>PowerPoint Presentation</vt:lpstr>
      <vt:lpstr>PP is lagging behind especially on the national level, because obviously producing CB is not enough</vt:lpstr>
      <vt:lpstr>  A way CG could monitor and encourage reforms on the l. level  Graph 3. Level of BT in Croatian LGU, 2016 (%) </vt:lpstr>
      <vt:lpstr>A way to increase budget literacy on the national level</vt:lpstr>
      <vt:lpstr>PowerPoint Presentation</vt:lpstr>
    </vt:vector>
  </TitlesOfParts>
  <Company>APIS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Primjena novog Zakona o lokalnim izborima</dc:title>
  <dc:creator>apisit</dc:creator>
  <cp:lastModifiedBy>Naida Carsimamovic</cp:lastModifiedBy>
  <cp:revision>1421</cp:revision>
  <cp:lastPrinted>2017-06-07T13:13:50Z</cp:lastPrinted>
  <dcterms:created xsi:type="dcterms:W3CDTF">2013-04-05T08:40:20Z</dcterms:created>
  <dcterms:modified xsi:type="dcterms:W3CDTF">2017-06-13T11:46:29Z</dcterms:modified>
</cp:coreProperties>
</file>