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64" r:id="rId2"/>
    <p:sldId id="373" r:id="rId3"/>
    <p:sldId id="424" r:id="rId4"/>
    <p:sldId id="398" r:id="rId5"/>
    <p:sldId id="397" r:id="rId6"/>
    <p:sldId id="403" r:id="rId7"/>
    <p:sldId id="402" r:id="rId8"/>
    <p:sldId id="401" r:id="rId9"/>
    <p:sldId id="405" r:id="rId10"/>
    <p:sldId id="399" r:id="rId11"/>
    <p:sldId id="418" r:id="rId12"/>
    <p:sldId id="425" r:id="rId13"/>
    <p:sldId id="426" r:id="rId14"/>
    <p:sldId id="409" r:id="rId15"/>
    <p:sldId id="410" r:id="rId16"/>
    <p:sldId id="411" r:id="rId17"/>
    <p:sldId id="412" r:id="rId18"/>
    <p:sldId id="413" r:id="rId19"/>
    <p:sldId id="419" r:id="rId20"/>
    <p:sldId id="420" r:id="rId21"/>
    <p:sldId id="421" r:id="rId22"/>
    <p:sldId id="422" r:id="rId23"/>
    <p:sldId id="423" r:id="rId2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рчук Андрей Аркадьевич" initials="НАА" lastIdx="11" clrIdx="0"/>
  <p:cmAuthor id="1" name="Крупенина Валерия Петровна" initials="КВП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CFCD"/>
    <a:srgbClr val="00425D"/>
    <a:srgbClr val="CDB9F6"/>
    <a:srgbClr val="10CF9B"/>
    <a:srgbClr val="E9E4E3"/>
    <a:srgbClr val="0092CC"/>
    <a:srgbClr val="007EB0"/>
    <a:srgbClr val="006B96"/>
    <a:srgbClr val="006086"/>
    <a:srgbClr val="004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5878" autoAdjust="0"/>
  </p:normalViewPr>
  <p:slideViewPr>
    <p:cSldViewPr>
      <p:cViewPr>
        <p:scale>
          <a:sx n="73" d="100"/>
          <a:sy n="73" d="100"/>
        </p:scale>
        <p:origin x="-1205" y="-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27"/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971878-54C0-4330-A6CF-AD761A7259C9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4D0DDB-D491-4F5C-BD0E-88B34133E071}">
      <dgm:prSet phldrT="[Текст]" custT="1"/>
      <dgm:spPr>
        <a:solidFill>
          <a:srgbClr val="00425D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FortiGate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</a:t>
          </a:r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межсетевые экраны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3F1EE5-A2D1-4450-9A5F-D02EA228ACD3}" type="parTrans" cxnId="{62585213-ACB9-4B65-A94F-EDCE8D6BD019}">
      <dgm:prSet/>
      <dgm:spPr/>
      <dgm:t>
        <a:bodyPr/>
        <a:lstStyle/>
        <a:p>
          <a:endParaRPr lang="ru-RU"/>
        </a:p>
      </dgm:t>
    </dgm:pt>
    <dgm:pt modelId="{9C920CE2-BD1F-430B-9C9E-D16471CC8EC2}" type="sibTrans" cxnId="{62585213-ACB9-4B65-A94F-EDCE8D6BD019}">
      <dgm:prSet/>
      <dgm:spPr>
        <a:noFill/>
        <a:ln>
          <a:solidFill>
            <a:srgbClr val="00425D"/>
          </a:solidFill>
        </a:ln>
      </dgm:spPr>
      <dgm:t>
        <a:bodyPr/>
        <a:lstStyle/>
        <a:p>
          <a:endParaRPr lang="ru-RU"/>
        </a:p>
      </dgm:t>
    </dgm:pt>
    <dgm:pt modelId="{A4618C99-B6BB-4149-BCCA-5BF386777C79}">
      <dgm:prSet phldrT="[Текст]" custT="1"/>
      <dgm:spPr>
        <a:solidFill>
          <a:srgbClr val="10CF9B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FortiAnalyzer</a:t>
          </a:r>
          <a:r>
            <a:rPr 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</a:t>
          </a:r>
          <a:r>
            <a:rPr lang="ru-RU" sz="18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сбор и анализ данных о событиях </a:t>
          </a:r>
          <a:endParaRPr lang="ru-RU" sz="18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8EB939-F9ED-40F0-91A6-01EDB5115FEF}" type="parTrans" cxnId="{4601277A-8B02-4468-A852-11EC13871AAC}">
      <dgm:prSet/>
      <dgm:spPr/>
      <dgm:t>
        <a:bodyPr/>
        <a:lstStyle/>
        <a:p>
          <a:endParaRPr lang="ru-RU"/>
        </a:p>
      </dgm:t>
    </dgm:pt>
    <dgm:pt modelId="{3EE1C73E-084A-44CC-91FF-4FBCA760D194}" type="sibTrans" cxnId="{4601277A-8B02-4468-A852-11EC13871AAC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625" t="15188" r="8159" b="-15188"/>
          </a:stretch>
        </a:blipFill>
        <a:ln>
          <a:solidFill>
            <a:srgbClr val="CDB9F6"/>
          </a:solidFill>
        </a:ln>
      </dgm:spPr>
      <dgm:t>
        <a:bodyPr/>
        <a:lstStyle/>
        <a:p>
          <a:endParaRPr lang="ru-RU"/>
        </a:p>
      </dgm:t>
    </dgm:pt>
    <dgm:pt modelId="{EB970122-3076-4E93-BF9F-AA0468623BF5}">
      <dgm:prSet phldrT="[Текст]" custT="1"/>
      <dgm:spPr>
        <a:solidFill>
          <a:srgbClr val="CDB9F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FortiManager</a:t>
          </a:r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7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для управления устройствами </a:t>
          </a:r>
          <a:r>
            <a:rPr lang="en-US" sz="1700" b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FortiNet</a:t>
          </a:r>
          <a:endParaRPr lang="ru-RU" sz="17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07CBEB-2302-4392-817D-B3B0320390E5}" type="parTrans" cxnId="{844F59D0-E4FC-4FBB-BECE-9007C2696C10}">
      <dgm:prSet/>
      <dgm:spPr/>
      <dgm:t>
        <a:bodyPr/>
        <a:lstStyle/>
        <a:p>
          <a:endParaRPr lang="ru-RU"/>
        </a:p>
      </dgm:t>
    </dgm:pt>
    <dgm:pt modelId="{AF03241E-EFDD-4B0A-A842-4744EB20BD2F}" type="sibTrans" cxnId="{844F59D0-E4FC-4FBB-BECE-9007C2696C10}">
      <dgm:prSet/>
      <dgm:spPr>
        <a:noFill/>
        <a:ln>
          <a:solidFill>
            <a:srgbClr val="10CF9B"/>
          </a:solidFill>
        </a:ln>
      </dgm:spPr>
      <dgm:t>
        <a:bodyPr/>
        <a:lstStyle/>
        <a:p>
          <a:endParaRPr lang="ru-RU"/>
        </a:p>
      </dgm:t>
    </dgm:pt>
    <dgm:pt modelId="{60265479-3AD3-4A64-80E3-DB3772DBAF7F}" type="pres">
      <dgm:prSet presAssocID="{90971878-54C0-4330-A6CF-AD761A7259C9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4CE4E23D-DE1F-4263-91CB-3F7838D6D61E}" type="pres">
      <dgm:prSet presAssocID="{C64D0DDB-D491-4F5C-BD0E-88B34133E071}" presName="text1" presStyleCnt="0"/>
      <dgm:spPr/>
    </dgm:pt>
    <dgm:pt modelId="{245E0156-9A49-474B-8E9E-D0325F1A71B2}" type="pres">
      <dgm:prSet presAssocID="{C64D0DDB-D491-4F5C-BD0E-88B34133E071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B906A-2BCE-4D53-AB48-A6EF10E3A7A4}" type="pres">
      <dgm:prSet presAssocID="{C64D0DDB-D491-4F5C-BD0E-88B34133E071}" presName="textaccent1" presStyleCnt="0"/>
      <dgm:spPr/>
    </dgm:pt>
    <dgm:pt modelId="{0DF22D82-F9D3-4A38-8B68-98D8C0808E7A}" type="pres">
      <dgm:prSet presAssocID="{C64D0DDB-D491-4F5C-BD0E-88B34133E071}" presName="accentRepeatNode" presStyleLbl="solidAlignAcc1" presStyleIdx="0" presStyleCnt="6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ru-RU"/>
        </a:p>
      </dgm:t>
    </dgm:pt>
    <dgm:pt modelId="{51E3651E-2564-48C7-8489-B95F154BFCD1}" type="pres">
      <dgm:prSet presAssocID="{9C920CE2-BD1F-430B-9C9E-D16471CC8EC2}" presName="image1" presStyleCnt="0"/>
      <dgm:spPr/>
    </dgm:pt>
    <dgm:pt modelId="{9FB670A5-4730-4DEF-8950-238CE5CEEA09}" type="pres">
      <dgm:prSet presAssocID="{9C920CE2-BD1F-430B-9C9E-D16471CC8EC2}" presName="imageRepeatNode" presStyleLbl="alignAcc1" presStyleIdx="0" presStyleCnt="3" custLinFactNeighborX="1978" custLinFactNeighborY="971"/>
      <dgm:spPr/>
      <dgm:t>
        <a:bodyPr/>
        <a:lstStyle/>
        <a:p>
          <a:endParaRPr lang="ru-RU"/>
        </a:p>
      </dgm:t>
    </dgm:pt>
    <dgm:pt modelId="{1074E716-89FD-49E2-BC07-F78AE731243A}" type="pres">
      <dgm:prSet presAssocID="{9C920CE2-BD1F-430B-9C9E-D16471CC8EC2}" presName="imageaccent1" presStyleCnt="0"/>
      <dgm:spPr/>
    </dgm:pt>
    <dgm:pt modelId="{95EB8E43-6BBE-40C7-BE18-BBC255FCE4E4}" type="pres">
      <dgm:prSet presAssocID="{9C920CE2-BD1F-430B-9C9E-D16471CC8EC2}" presName="accentRepeatNode" presStyleLbl="solidAlignAcc1" presStyleIdx="1" presStyleCnt="6"/>
      <dgm:spPr>
        <a:ln>
          <a:solidFill>
            <a:srgbClr val="00425D"/>
          </a:solidFill>
        </a:ln>
      </dgm:spPr>
      <dgm:t>
        <a:bodyPr/>
        <a:lstStyle/>
        <a:p>
          <a:endParaRPr lang="ru-RU"/>
        </a:p>
      </dgm:t>
    </dgm:pt>
    <dgm:pt modelId="{B6F35CCB-2FE1-4A4D-A2E4-AEF4C013C197}" type="pres">
      <dgm:prSet presAssocID="{A4618C99-B6BB-4149-BCCA-5BF386777C79}" presName="text2" presStyleCnt="0"/>
      <dgm:spPr/>
    </dgm:pt>
    <dgm:pt modelId="{83C2B6DD-D1A7-49CE-B097-34FE09F9725A}" type="pres">
      <dgm:prSet presAssocID="{A4618C99-B6BB-4149-BCCA-5BF386777C79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B50D7-73EB-4D5D-AADF-4F1AF6E3A961}" type="pres">
      <dgm:prSet presAssocID="{A4618C99-B6BB-4149-BCCA-5BF386777C79}" presName="textaccent2" presStyleCnt="0"/>
      <dgm:spPr/>
    </dgm:pt>
    <dgm:pt modelId="{31665CF4-B376-4F0A-95B9-A5E42728E994}" type="pres">
      <dgm:prSet presAssocID="{A4618C99-B6BB-4149-BCCA-5BF386777C79}" presName="accentRepeatNode" presStyleLbl="solidAlignAcc1" presStyleIdx="2" presStyleCnt="6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ru-RU"/>
        </a:p>
      </dgm:t>
    </dgm:pt>
    <dgm:pt modelId="{B43CA03E-C1B4-49E3-8122-8CA67A3A7897}" type="pres">
      <dgm:prSet presAssocID="{3EE1C73E-084A-44CC-91FF-4FBCA760D194}" presName="image2" presStyleCnt="0"/>
      <dgm:spPr/>
    </dgm:pt>
    <dgm:pt modelId="{AACA27EA-1293-4F8D-A7DB-50FB75853A47}" type="pres">
      <dgm:prSet presAssocID="{3EE1C73E-084A-44CC-91FF-4FBCA760D194}" presName="imageRepeatNode" presStyleLbl="alignAcc1" presStyleIdx="1" presStyleCnt="3" custLinFactY="-62654" custLinFactNeighborX="-85672" custLinFactNeighborY="-100000"/>
      <dgm:spPr/>
      <dgm:t>
        <a:bodyPr/>
        <a:lstStyle/>
        <a:p>
          <a:endParaRPr lang="ru-RU"/>
        </a:p>
      </dgm:t>
    </dgm:pt>
    <dgm:pt modelId="{E19E569F-4C42-4D65-8E8F-B0848A11027C}" type="pres">
      <dgm:prSet presAssocID="{3EE1C73E-084A-44CC-91FF-4FBCA760D194}" presName="imageaccent2" presStyleCnt="0"/>
      <dgm:spPr/>
    </dgm:pt>
    <dgm:pt modelId="{23FE3F0D-9F24-4CFD-AFB6-5BC5B045D8E7}" type="pres">
      <dgm:prSet presAssocID="{3EE1C73E-084A-44CC-91FF-4FBCA760D194}" presName="accentRepeatNode" presStyleLbl="solidAlignAcc1" presStyleIdx="3" presStyleCnt="6"/>
      <dgm:spPr>
        <a:ln>
          <a:solidFill>
            <a:srgbClr val="10CF9B"/>
          </a:solidFill>
        </a:ln>
      </dgm:spPr>
      <dgm:t>
        <a:bodyPr/>
        <a:lstStyle/>
        <a:p>
          <a:endParaRPr lang="ru-RU"/>
        </a:p>
      </dgm:t>
    </dgm:pt>
    <dgm:pt modelId="{11C908E8-4B5D-4B94-A757-CD3F18FD68EE}" type="pres">
      <dgm:prSet presAssocID="{EB970122-3076-4E93-BF9F-AA0468623BF5}" presName="text3" presStyleCnt="0"/>
      <dgm:spPr/>
    </dgm:pt>
    <dgm:pt modelId="{00096485-09BE-46D1-A488-3758556F47D8}" type="pres">
      <dgm:prSet presAssocID="{EB970122-3076-4E93-BF9F-AA0468623BF5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35DE1-6154-47E1-96C0-DB56A609F7C7}" type="pres">
      <dgm:prSet presAssocID="{EB970122-3076-4E93-BF9F-AA0468623BF5}" presName="textaccent3" presStyleCnt="0"/>
      <dgm:spPr/>
    </dgm:pt>
    <dgm:pt modelId="{C1D3A611-8499-4252-BF31-927671E63890}" type="pres">
      <dgm:prSet presAssocID="{EB970122-3076-4E93-BF9F-AA0468623BF5}" presName="accentRepeatNode" presStyleLbl="solidAlignAcc1" presStyleIdx="4" presStyleCnt="6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ru-RU"/>
        </a:p>
      </dgm:t>
    </dgm:pt>
    <dgm:pt modelId="{3B104B35-E987-448C-A7D0-4716290F603A}" type="pres">
      <dgm:prSet presAssocID="{AF03241E-EFDD-4B0A-A842-4744EB20BD2F}" presName="image3" presStyleCnt="0"/>
      <dgm:spPr/>
    </dgm:pt>
    <dgm:pt modelId="{2A9DE52C-6483-4885-9299-28C77E9EE5C3}" type="pres">
      <dgm:prSet presAssocID="{AF03241E-EFDD-4B0A-A842-4744EB20BD2F}" presName="imageRepeatNode" presStyleLbl="alignAcc1" presStyleIdx="2" presStyleCnt="3" custLinFactY="60997" custLinFactNeighborX="84003" custLinFactNeighborY="100000"/>
      <dgm:spPr/>
      <dgm:t>
        <a:bodyPr/>
        <a:lstStyle/>
        <a:p>
          <a:endParaRPr lang="ru-RU"/>
        </a:p>
      </dgm:t>
    </dgm:pt>
    <dgm:pt modelId="{A70FD00C-60E9-4524-A195-2101813AB317}" type="pres">
      <dgm:prSet presAssocID="{AF03241E-EFDD-4B0A-A842-4744EB20BD2F}" presName="imageaccent3" presStyleCnt="0"/>
      <dgm:spPr/>
    </dgm:pt>
    <dgm:pt modelId="{F4DE643E-4978-44A5-8902-2754CCAF36E6}" type="pres">
      <dgm:prSet presAssocID="{AF03241E-EFDD-4B0A-A842-4744EB20BD2F}" presName="accentRepeatNode" presStyleLbl="solidAlignAcc1" presStyleIdx="5" presStyleCnt="6"/>
      <dgm:spPr>
        <a:ln>
          <a:solidFill>
            <a:srgbClr val="CDB9F6"/>
          </a:solidFill>
        </a:ln>
      </dgm:spPr>
      <dgm:t>
        <a:bodyPr/>
        <a:lstStyle/>
        <a:p>
          <a:endParaRPr lang="ru-RU"/>
        </a:p>
      </dgm:t>
    </dgm:pt>
  </dgm:ptLst>
  <dgm:cxnLst>
    <dgm:cxn modelId="{151CCA48-FC90-48E4-B7A1-2B0C695CA781}" type="presOf" srcId="{A4618C99-B6BB-4149-BCCA-5BF386777C79}" destId="{83C2B6DD-D1A7-49CE-B097-34FE09F9725A}" srcOrd="0" destOrd="0" presId="urn:microsoft.com/office/officeart/2008/layout/HexagonCluster"/>
    <dgm:cxn modelId="{5C48CC3F-286D-423F-A84C-4B6C1D403604}" type="presOf" srcId="{9C920CE2-BD1F-430B-9C9E-D16471CC8EC2}" destId="{9FB670A5-4730-4DEF-8950-238CE5CEEA09}" srcOrd="0" destOrd="0" presId="urn:microsoft.com/office/officeart/2008/layout/HexagonCluster"/>
    <dgm:cxn modelId="{4601277A-8B02-4468-A852-11EC13871AAC}" srcId="{90971878-54C0-4330-A6CF-AD761A7259C9}" destId="{A4618C99-B6BB-4149-BCCA-5BF386777C79}" srcOrd="1" destOrd="0" parTransId="{F38EB939-F9ED-40F0-91A6-01EDB5115FEF}" sibTransId="{3EE1C73E-084A-44CC-91FF-4FBCA760D194}"/>
    <dgm:cxn modelId="{F8C8E31D-1CD7-468C-8D4B-3625332A5D42}" type="presOf" srcId="{3EE1C73E-084A-44CC-91FF-4FBCA760D194}" destId="{AACA27EA-1293-4F8D-A7DB-50FB75853A47}" srcOrd="0" destOrd="0" presId="urn:microsoft.com/office/officeart/2008/layout/HexagonCluster"/>
    <dgm:cxn modelId="{0D621D88-6449-46C9-81C8-FA1BC799C123}" type="presOf" srcId="{90971878-54C0-4330-A6CF-AD761A7259C9}" destId="{60265479-3AD3-4A64-80E3-DB3772DBAF7F}" srcOrd="0" destOrd="0" presId="urn:microsoft.com/office/officeart/2008/layout/HexagonCluster"/>
    <dgm:cxn modelId="{AF2F9CEE-8536-4FE1-A87F-1FB65F5ECF61}" type="presOf" srcId="{AF03241E-EFDD-4B0A-A842-4744EB20BD2F}" destId="{2A9DE52C-6483-4885-9299-28C77E9EE5C3}" srcOrd="0" destOrd="0" presId="urn:microsoft.com/office/officeart/2008/layout/HexagonCluster"/>
    <dgm:cxn modelId="{D1EE949D-ADCF-4E40-81EB-A0C7C73E296A}" type="presOf" srcId="{C64D0DDB-D491-4F5C-BD0E-88B34133E071}" destId="{245E0156-9A49-474B-8E9E-D0325F1A71B2}" srcOrd="0" destOrd="0" presId="urn:microsoft.com/office/officeart/2008/layout/HexagonCluster"/>
    <dgm:cxn modelId="{844F59D0-E4FC-4FBB-BECE-9007C2696C10}" srcId="{90971878-54C0-4330-A6CF-AD761A7259C9}" destId="{EB970122-3076-4E93-BF9F-AA0468623BF5}" srcOrd="2" destOrd="0" parTransId="{1807CBEB-2302-4392-817D-B3B0320390E5}" sibTransId="{AF03241E-EFDD-4B0A-A842-4744EB20BD2F}"/>
    <dgm:cxn modelId="{192EA201-A70C-4B3F-BA08-AFB929E3D80E}" type="presOf" srcId="{EB970122-3076-4E93-BF9F-AA0468623BF5}" destId="{00096485-09BE-46D1-A488-3758556F47D8}" srcOrd="0" destOrd="0" presId="urn:microsoft.com/office/officeart/2008/layout/HexagonCluster"/>
    <dgm:cxn modelId="{62585213-ACB9-4B65-A94F-EDCE8D6BD019}" srcId="{90971878-54C0-4330-A6CF-AD761A7259C9}" destId="{C64D0DDB-D491-4F5C-BD0E-88B34133E071}" srcOrd="0" destOrd="0" parTransId="{B03F1EE5-A2D1-4450-9A5F-D02EA228ACD3}" sibTransId="{9C920CE2-BD1F-430B-9C9E-D16471CC8EC2}"/>
    <dgm:cxn modelId="{36AFA6E9-2445-41B0-81AA-1AA1413AC028}" type="presParOf" srcId="{60265479-3AD3-4A64-80E3-DB3772DBAF7F}" destId="{4CE4E23D-DE1F-4263-91CB-3F7838D6D61E}" srcOrd="0" destOrd="0" presId="urn:microsoft.com/office/officeart/2008/layout/HexagonCluster"/>
    <dgm:cxn modelId="{FCC3C293-AB48-4131-B2D8-AA900AE0C7E0}" type="presParOf" srcId="{4CE4E23D-DE1F-4263-91CB-3F7838D6D61E}" destId="{245E0156-9A49-474B-8E9E-D0325F1A71B2}" srcOrd="0" destOrd="0" presId="urn:microsoft.com/office/officeart/2008/layout/HexagonCluster"/>
    <dgm:cxn modelId="{81352509-AD45-4EE3-B864-457ECE1AB6D9}" type="presParOf" srcId="{60265479-3AD3-4A64-80E3-DB3772DBAF7F}" destId="{D74B906A-2BCE-4D53-AB48-A6EF10E3A7A4}" srcOrd="1" destOrd="0" presId="urn:microsoft.com/office/officeart/2008/layout/HexagonCluster"/>
    <dgm:cxn modelId="{B7BF5C29-EB7F-4E40-989A-6E09DB4DFA95}" type="presParOf" srcId="{D74B906A-2BCE-4D53-AB48-A6EF10E3A7A4}" destId="{0DF22D82-F9D3-4A38-8B68-98D8C0808E7A}" srcOrd="0" destOrd="0" presId="urn:microsoft.com/office/officeart/2008/layout/HexagonCluster"/>
    <dgm:cxn modelId="{50AF9E08-7943-4FDE-8181-83C4DC2FDA98}" type="presParOf" srcId="{60265479-3AD3-4A64-80E3-DB3772DBAF7F}" destId="{51E3651E-2564-48C7-8489-B95F154BFCD1}" srcOrd="2" destOrd="0" presId="urn:microsoft.com/office/officeart/2008/layout/HexagonCluster"/>
    <dgm:cxn modelId="{F354EBE3-4350-434D-81C4-C3B905F3CA8A}" type="presParOf" srcId="{51E3651E-2564-48C7-8489-B95F154BFCD1}" destId="{9FB670A5-4730-4DEF-8950-238CE5CEEA09}" srcOrd="0" destOrd="0" presId="urn:microsoft.com/office/officeart/2008/layout/HexagonCluster"/>
    <dgm:cxn modelId="{B94EB31B-D0EC-490F-A9D6-8C27270461D9}" type="presParOf" srcId="{60265479-3AD3-4A64-80E3-DB3772DBAF7F}" destId="{1074E716-89FD-49E2-BC07-F78AE731243A}" srcOrd="3" destOrd="0" presId="urn:microsoft.com/office/officeart/2008/layout/HexagonCluster"/>
    <dgm:cxn modelId="{2DE55FC5-51EF-4225-B5C2-A325B18AC9FA}" type="presParOf" srcId="{1074E716-89FD-49E2-BC07-F78AE731243A}" destId="{95EB8E43-6BBE-40C7-BE18-BBC255FCE4E4}" srcOrd="0" destOrd="0" presId="urn:microsoft.com/office/officeart/2008/layout/HexagonCluster"/>
    <dgm:cxn modelId="{AB341B76-8A88-443D-8AD8-3CB2C7BA14FA}" type="presParOf" srcId="{60265479-3AD3-4A64-80E3-DB3772DBAF7F}" destId="{B6F35CCB-2FE1-4A4D-A2E4-AEF4C013C197}" srcOrd="4" destOrd="0" presId="urn:microsoft.com/office/officeart/2008/layout/HexagonCluster"/>
    <dgm:cxn modelId="{1B4B3C88-405C-451F-B129-1C2D7579EA80}" type="presParOf" srcId="{B6F35CCB-2FE1-4A4D-A2E4-AEF4C013C197}" destId="{83C2B6DD-D1A7-49CE-B097-34FE09F9725A}" srcOrd="0" destOrd="0" presId="urn:microsoft.com/office/officeart/2008/layout/HexagonCluster"/>
    <dgm:cxn modelId="{314D02E8-FDFB-421A-ACB8-6303C17AB119}" type="presParOf" srcId="{60265479-3AD3-4A64-80E3-DB3772DBAF7F}" destId="{9D0B50D7-73EB-4D5D-AADF-4F1AF6E3A961}" srcOrd="5" destOrd="0" presId="urn:microsoft.com/office/officeart/2008/layout/HexagonCluster"/>
    <dgm:cxn modelId="{A6663853-67AE-4EF0-808C-AD36D0B397B9}" type="presParOf" srcId="{9D0B50D7-73EB-4D5D-AADF-4F1AF6E3A961}" destId="{31665CF4-B376-4F0A-95B9-A5E42728E994}" srcOrd="0" destOrd="0" presId="urn:microsoft.com/office/officeart/2008/layout/HexagonCluster"/>
    <dgm:cxn modelId="{B50B6CED-B822-4002-BAA1-F94E8FBDD204}" type="presParOf" srcId="{60265479-3AD3-4A64-80E3-DB3772DBAF7F}" destId="{B43CA03E-C1B4-49E3-8122-8CA67A3A7897}" srcOrd="6" destOrd="0" presId="urn:microsoft.com/office/officeart/2008/layout/HexagonCluster"/>
    <dgm:cxn modelId="{2D4C211C-FEAC-463E-B036-6391736C2D12}" type="presParOf" srcId="{B43CA03E-C1B4-49E3-8122-8CA67A3A7897}" destId="{AACA27EA-1293-4F8D-A7DB-50FB75853A47}" srcOrd="0" destOrd="0" presId="urn:microsoft.com/office/officeart/2008/layout/HexagonCluster"/>
    <dgm:cxn modelId="{AF7C158E-E86F-4756-862D-87338B4F303E}" type="presParOf" srcId="{60265479-3AD3-4A64-80E3-DB3772DBAF7F}" destId="{E19E569F-4C42-4D65-8E8F-B0848A11027C}" srcOrd="7" destOrd="0" presId="urn:microsoft.com/office/officeart/2008/layout/HexagonCluster"/>
    <dgm:cxn modelId="{88D74CFB-40D1-467A-A3C4-62B8F67668DD}" type="presParOf" srcId="{E19E569F-4C42-4D65-8E8F-B0848A11027C}" destId="{23FE3F0D-9F24-4CFD-AFB6-5BC5B045D8E7}" srcOrd="0" destOrd="0" presId="urn:microsoft.com/office/officeart/2008/layout/HexagonCluster"/>
    <dgm:cxn modelId="{89B19DBB-E65C-47AB-8D40-3DDB775741D8}" type="presParOf" srcId="{60265479-3AD3-4A64-80E3-DB3772DBAF7F}" destId="{11C908E8-4B5D-4B94-A757-CD3F18FD68EE}" srcOrd="8" destOrd="0" presId="urn:microsoft.com/office/officeart/2008/layout/HexagonCluster"/>
    <dgm:cxn modelId="{B4DA0310-884C-484C-B55D-7EE7B052A6E0}" type="presParOf" srcId="{11C908E8-4B5D-4B94-A757-CD3F18FD68EE}" destId="{00096485-09BE-46D1-A488-3758556F47D8}" srcOrd="0" destOrd="0" presId="urn:microsoft.com/office/officeart/2008/layout/HexagonCluster"/>
    <dgm:cxn modelId="{26439BAC-D291-4E1F-BA0B-04F01B38E8A0}" type="presParOf" srcId="{60265479-3AD3-4A64-80E3-DB3772DBAF7F}" destId="{4C435DE1-6154-47E1-96C0-DB56A609F7C7}" srcOrd="9" destOrd="0" presId="urn:microsoft.com/office/officeart/2008/layout/HexagonCluster"/>
    <dgm:cxn modelId="{E9D434DD-E958-4E97-A005-A46624F9D808}" type="presParOf" srcId="{4C435DE1-6154-47E1-96C0-DB56A609F7C7}" destId="{C1D3A611-8499-4252-BF31-927671E63890}" srcOrd="0" destOrd="0" presId="urn:microsoft.com/office/officeart/2008/layout/HexagonCluster"/>
    <dgm:cxn modelId="{6B328A1B-39F6-4E7E-9854-20471C29F1F6}" type="presParOf" srcId="{60265479-3AD3-4A64-80E3-DB3772DBAF7F}" destId="{3B104B35-E987-448C-A7D0-4716290F603A}" srcOrd="10" destOrd="0" presId="urn:microsoft.com/office/officeart/2008/layout/HexagonCluster"/>
    <dgm:cxn modelId="{B14705DA-5167-4C99-93E9-0BA01C301C7A}" type="presParOf" srcId="{3B104B35-E987-448C-A7D0-4716290F603A}" destId="{2A9DE52C-6483-4885-9299-28C77E9EE5C3}" srcOrd="0" destOrd="0" presId="urn:microsoft.com/office/officeart/2008/layout/HexagonCluster"/>
    <dgm:cxn modelId="{564C6540-8C56-422A-BADF-85986AB8FFC2}" type="presParOf" srcId="{60265479-3AD3-4A64-80E3-DB3772DBAF7F}" destId="{A70FD00C-60E9-4524-A195-2101813AB317}" srcOrd="11" destOrd="0" presId="urn:microsoft.com/office/officeart/2008/layout/HexagonCluster"/>
    <dgm:cxn modelId="{A7F5A646-459F-4D81-9140-5AF14F7FF89C}" type="presParOf" srcId="{A70FD00C-60E9-4524-A195-2101813AB317}" destId="{F4DE643E-4978-44A5-8902-2754CCAF36E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2D7991-F305-4D06-B162-866242FDB569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AD032A-3274-4955-B7EF-671E8B8FB3BA}">
      <dgm:prSet phldrT="[Текст]"/>
      <dgm:spPr/>
      <dgm:t>
        <a:bodyPr/>
        <a:lstStyle/>
        <a:p>
          <a:r>
            <a:rPr lang="ru-RU" dirty="0" smtClean="0"/>
            <a:t>Ежегодный аудит информационной безопасности;</a:t>
          </a:r>
          <a:endParaRPr lang="ru-RU" dirty="0"/>
        </a:p>
      </dgm:t>
    </dgm:pt>
    <dgm:pt modelId="{91E6E700-DFB5-4372-B9E3-AA12D571C6E6}" type="parTrans" cxnId="{01E48B2D-6D55-4080-BF4B-63FEB3172192}">
      <dgm:prSet/>
      <dgm:spPr/>
      <dgm:t>
        <a:bodyPr/>
        <a:lstStyle/>
        <a:p>
          <a:endParaRPr lang="ru-RU"/>
        </a:p>
      </dgm:t>
    </dgm:pt>
    <dgm:pt modelId="{35A15A94-8219-48EA-8F2E-B1AEDF934FB5}" type="sibTrans" cxnId="{01E48B2D-6D55-4080-BF4B-63FEB3172192}">
      <dgm:prSet/>
      <dgm:spPr/>
      <dgm:t>
        <a:bodyPr/>
        <a:lstStyle/>
        <a:p>
          <a:endParaRPr lang="ru-RU"/>
        </a:p>
      </dgm:t>
    </dgm:pt>
    <dgm:pt modelId="{97428591-7DA8-45E5-B06F-3F6E529C4DB0}">
      <dgm:prSet/>
      <dgm:spPr/>
      <dgm:t>
        <a:bodyPr/>
        <a:lstStyle/>
        <a:p>
          <a:r>
            <a:rPr lang="ru-RU" dirty="0" smtClean="0"/>
            <a:t>Ежегодный внутренний контроль КВОИ;</a:t>
          </a:r>
          <a:endParaRPr lang="ru-RU" dirty="0"/>
        </a:p>
      </dgm:t>
    </dgm:pt>
    <dgm:pt modelId="{DF7DCA4C-5D69-4D4C-8540-E423FF3A7F52}" type="parTrans" cxnId="{BEF7836A-C61A-4B5C-BA05-DA94FEC727DA}">
      <dgm:prSet/>
      <dgm:spPr/>
      <dgm:t>
        <a:bodyPr/>
        <a:lstStyle/>
        <a:p>
          <a:endParaRPr lang="ru-RU"/>
        </a:p>
      </dgm:t>
    </dgm:pt>
    <dgm:pt modelId="{BAED9CEB-95D0-4A70-ADD2-A4A6EE5B2E94}" type="sibTrans" cxnId="{BEF7836A-C61A-4B5C-BA05-DA94FEC727DA}">
      <dgm:prSet/>
      <dgm:spPr/>
      <dgm:t>
        <a:bodyPr/>
        <a:lstStyle/>
        <a:p>
          <a:endParaRPr lang="ru-RU"/>
        </a:p>
      </dgm:t>
    </dgm:pt>
    <dgm:pt modelId="{8F88B5BD-72D6-4969-B288-570993E92413}">
      <dgm:prSet/>
      <dgm:spPr/>
      <dgm:t>
        <a:bodyPr/>
        <a:lstStyle/>
        <a:p>
          <a:r>
            <a:rPr lang="ru-RU" dirty="0" smtClean="0"/>
            <a:t>Плановая оценка рисков и внутренние аудиты СМИБ;</a:t>
          </a:r>
        </a:p>
      </dgm:t>
    </dgm:pt>
    <dgm:pt modelId="{ADF98B04-23E9-4584-B0E1-0281B33C2D4D}" type="parTrans" cxnId="{D23C71DC-4270-4374-B639-CA4E4C29E744}">
      <dgm:prSet/>
      <dgm:spPr/>
      <dgm:t>
        <a:bodyPr/>
        <a:lstStyle/>
        <a:p>
          <a:endParaRPr lang="ru-RU"/>
        </a:p>
      </dgm:t>
    </dgm:pt>
    <dgm:pt modelId="{35536535-7A0F-49E2-AB10-E7FF679A27A9}" type="sibTrans" cxnId="{D23C71DC-4270-4374-B639-CA4E4C29E744}">
      <dgm:prSet/>
      <dgm:spPr/>
      <dgm:t>
        <a:bodyPr/>
        <a:lstStyle/>
        <a:p>
          <a:endParaRPr lang="ru-RU"/>
        </a:p>
      </dgm:t>
    </dgm:pt>
    <dgm:pt modelId="{D9B5C49C-9FCA-4F3B-98BA-5266580202A8}">
      <dgm:prSet/>
      <dgm:spPr/>
      <dgm:t>
        <a:bodyPr/>
        <a:lstStyle/>
        <a:p>
          <a:r>
            <a:rPr lang="ru-RU" dirty="0" smtClean="0"/>
            <a:t>Тестирование на проникновение;</a:t>
          </a:r>
        </a:p>
      </dgm:t>
    </dgm:pt>
    <dgm:pt modelId="{F26B5CB9-0AC5-4F82-94A8-2B253A25EBF7}" type="parTrans" cxnId="{9FD38C72-CBEB-45E6-938C-D2CA66EA21BE}">
      <dgm:prSet/>
      <dgm:spPr/>
      <dgm:t>
        <a:bodyPr/>
        <a:lstStyle/>
        <a:p>
          <a:endParaRPr lang="ru-RU"/>
        </a:p>
      </dgm:t>
    </dgm:pt>
    <dgm:pt modelId="{50477757-4229-4F6A-A3B9-B06299BF43E9}" type="sibTrans" cxnId="{9FD38C72-CBEB-45E6-938C-D2CA66EA21BE}">
      <dgm:prSet/>
      <dgm:spPr/>
      <dgm:t>
        <a:bodyPr/>
        <a:lstStyle/>
        <a:p>
          <a:endParaRPr lang="ru-RU"/>
        </a:p>
      </dgm:t>
    </dgm:pt>
    <dgm:pt modelId="{DD145988-6E8C-49BF-BA68-53B5AA866618}">
      <dgm:prSet/>
      <dgm:spPr/>
      <dgm:t>
        <a:bodyPr/>
        <a:lstStyle/>
        <a:p>
          <a:r>
            <a:rPr lang="ru-RU" dirty="0" smtClean="0"/>
            <a:t>Контроль уязвимостей;</a:t>
          </a:r>
          <a:endParaRPr lang="ru-RU" dirty="0"/>
        </a:p>
      </dgm:t>
    </dgm:pt>
    <dgm:pt modelId="{59AFBEE3-42D0-472D-86D5-44F855CF6C0E}" type="parTrans" cxnId="{13574E9C-3012-4951-8F8B-C60C47EF046F}">
      <dgm:prSet/>
      <dgm:spPr/>
      <dgm:t>
        <a:bodyPr/>
        <a:lstStyle/>
        <a:p>
          <a:endParaRPr lang="ru-RU"/>
        </a:p>
      </dgm:t>
    </dgm:pt>
    <dgm:pt modelId="{BE4E02FD-F49C-4B16-A9DF-ED6B77F65106}" type="sibTrans" cxnId="{13574E9C-3012-4951-8F8B-C60C47EF046F}">
      <dgm:prSet/>
      <dgm:spPr/>
      <dgm:t>
        <a:bodyPr/>
        <a:lstStyle/>
        <a:p>
          <a:endParaRPr lang="ru-RU"/>
        </a:p>
      </dgm:t>
    </dgm:pt>
    <dgm:pt modelId="{228F7B03-C4B3-4385-A4AC-0E8A9BFCE1DE}" type="pres">
      <dgm:prSet presAssocID="{AC2D7991-F305-4D06-B162-866242FDB56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626183E-318E-4189-A79F-7AF74D9EB2EB}" type="pres">
      <dgm:prSet presAssocID="{4DAD032A-3274-4955-B7EF-671E8B8FB3BA}" presName="thickLine" presStyleLbl="alignNode1" presStyleIdx="0" presStyleCnt="5"/>
      <dgm:spPr>
        <a:ln>
          <a:solidFill>
            <a:srgbClr val="00425D"/>
          </a:solidFill>
        </a:ln>
      </dgm:spPr>
      <dgm:t>
        <a:bodyPr/>
        <a:lstStyle/>
        <a:p>
          <a:endParaRPr lang="ru-RU"/>
        </a:p>
      </dgm:t>
    </dgm:pt>
    <dgm:pt modelId="{35C56722-3C94-4306-AC1A-A0EC646BACBD}" type="pres">
      <dgm:prSet presAssocID="{4DAD032A-3274-4955-B7EF-671E8B8FB3BA}" presName="horz1" presStyleCnt="0"/>
      <dgm:spPr/>
    </dgm:pt>
    <dgm:pt modelId="{CC0DFF14-D326-4F6D-A195-4E20DFD53465}" type="pres">
      <dgm:prSet presAssocID="{4DAD032A-3274-4955-B7EF-671E8B8FB3BA}" presName="tx1" presStyleLbl="revTx" presStyleIdx="0" presStyleCnt="5"/>
      <dgm:spPr/>
      <dgm:t>
        <a:bodyPr/>
        <a:lstStyle/>
        <a:p>
          <a:endParaRPr lang="ru-RU"/>
        </a:p>
      </dgm:t>
    </dgm:pt>
    <dgm:pt modelId="{B5DCC2EA-AE84-464A-AE92-37F9DA5E0663}" type="pres">
      <dgm:prSet presAssocID="{4DAD032A-3274-4955-B7EF-671E8B8FB3BA}" presName="vert1" presStyleCnt="0"/>
      <dgm:spPr/>
    </dgm:pt>
    <dgm:pt modelId="{2D8E933A-CDD6-43A9-A38A-A751BBD24E9C}" type="pres">
      <dgm:prSet presAssocID="{97428591-7DA8-45E5-B06F-3F6E529C4DB0}" presName="thickLine" presStyleLbl="alignNode1" presStyleIdx="1" presStyleCnt="5"/>
      <dgm:spPr>
        <a:ln>
          <a:solidFill>
            <a:srgbClr val="00425D"/>
          </a:solidFill>
        </a:ln>
      </dgm:spPr>
      <dgm:t>
        <a:bodyPr/>
        <a:lstStyle/>
        <a:p>
          <a:endParaRPr lang="ru-RU"/>
        </a:p>
      </dgm:t>
    </dgm:pt>
    <dgm:pt modelId="{7CE09DD4-BD27-47A2-875C-A96E9EF1DA83}" type="pres">
      <dgm:prSet presAssocID="{97428591-7DA8-45E5-B06F-3F6E529C4DB0}" presName="horz1" presStyleCnt="0"/>
      <dgm:spPr/>
    </dgm:pt>
    <dgm:pt modelId="{77455BE4-6B73-47FB-97DC-C81BE90D902A}" type="pres">
      <dgm:prSet presAssocID="{97428591-7DA8-45E5-B06F-3F6E529C4DB0}" presName="tx1" presStyleLbl="revTx" presStyleIdx="1" presStyleCnt="5"/>
      <dgm:spPr/>
      <dgm:t>
        <a:bodyPr/>
        <a:lstStyle/>
        <a:p>
          <a:endParaRPr lang="ru-RU"/>
        </a:p>
      </dgm:t>
    </dgm:pt>
    <dgm:pt modelId="{A4F4B69F-E9E0-432E-AF7F-5616D4FC1B0E}" type="pres">
      <dgm:prSet presAssocID="{97428591-7DA8-45E5-B06F-3F6E529C4DB0}" presName="vert1" presStyleCnt="0"/>
      <dgm:spPr/>
    </dgm:pt>
    <dgm:pt modelId="{69F398A3-2D39-4361-AD00-BFBFF05C0B54}" type="pres">
      <dgm:prSet presAssocID="{8F88B5BD-72D6-4969-B288-570993E92413}" presName="thickLine" presStyleLbl="alignNode1" presStyleIdx="2" presStyleCnt="5"/>
      <dgm:spPr>
        <a:ln>
          <a:solidFill>
            <a:srgbClr val="00425D"/>
          </a:solidFill>
        </a:ln>
      </dgm:spPr>
      <dgm:t>
        <a:bodyPr/>
        <a:lstStyle/>
        <a:p>
          <a:endParaRPr lang="ru-RU"/>
        </a:p>
      </dgm:t>
    </dgm:pt>
    <dgm:pt modelId="{404F4648-557A-4906-9E79-D429EEE5AA0E}" type="pres">
      <dgm:prSet presAssocID="{8F88B5BD-72D6-4969-B288-570993E92413}" presName="horz1" presStyleCnt="0"/>
      <dgm:spPr/>
    </dgm:pt>
    <dgm:pt modelId="{ECE84210-B5AD-46EF-BC16-732E5BCA4541}" type="pres">
      <dgm:prSet presAssocID="{8F88B5BD-72D6-4969-B288-570993E92413}" presName="tx1" presStyleLbl="revTx" presStyleIdx="2" presStyleCnt="5"/>
      <dgm:spPr/>
      <dgm:t>
        <a:bodyPr/>
        <a:lstStyle/>
        <a:p>
          <a:endParaRPr lang="ru-RU"/>
        </a:p>
      </dgm:t>
    </dgm:pt>
    <dgm:pt modelId="{3A850D88-F123-4E21-A202-2A971660ECBF}" type="pres">
      <dgm:prSet presAssocID="{8F88B5BD-72D6-4969-B288-570993E92413}" presName="vert1" presStyleCnt="0"/>
      <dgm:spPr/>
    </dgm:pt>
    <dgm:pt modelId="{E2E7DB49-64B8-42A0-BF03-D3138BC5AD28}" type="pres">
      <dgm:prSet presAssocID="{D9B5C49C-9FCA-4F3B-98BA-5266580202A8}" presName="thickLine" presStyleLbl="alignNode1" presStyleIdx="3" presStyleCnt="5"/>
      <dgm:spPr>
        <a:ln>
          <a:solidFill>
            <a:srgbClr val="00425D"/>
          </a:solidFill>
        </a:ln>
      </dgm:spPr>
      <dgm:t>
        <a:bodyPr/>
        <a:lstStyle/>
        <a:p>
          <a:endParaRPr lang="ru-RU"/>
        </a:p>
      </dgm:t>
    </dgm:pt>
    <dgm:pt modelId="{DDE73B42-3D23-4F68-A358-F9465BAE0F03}" type="pres">
      <dgm:prSet presAssocID="{D9B5C49C-9FCA-4F3B-98BA-5266580202A8}" presName="horz1" presStyleCnt="0"/>
      <dgm:spPr/>
    </dgm:pt>
    <dgm:pt modelId="{07D49412-19A6-45B2-826B-D6C2D7205E3F}" type="pres">
      <dgm:prSet presAssocID="{D9B5C49C-9FCA-4F3B-98BA-5266580202A8}" presName="tx1" presStyleLbl="revTx" presStyleIdx="3" presStyleCnt="5"/>
      <dgm:spPr/>
      <dgm:t>
        <a:bodyPr/>
        <a:lstStyle/>
        <a:p>
          <a:endParaRPr lang="ru-RU"/>
        </a:p>
      </dgm:t>
    </dgm:pt>
    <dgm:pt modelId="{EB13C951-3ADB-450B-A7F9-589B4281C2E8}" type="pres">
      <dgm:prSet presAssocID="{D9B5C49C-9FCA-4F3B-98BA-5266580202A8}" presName="vert1" presStyleCnt="0"/>
      <dgm:spPr/>
    </dgm:pt>
    <dgm:pt modelId="{A0D782C7-4AC8-407E-951D-2833589C51D6}" type="pres">
      <dgm:prSet presAssocID="{DD145988-6E8C-49BF-BA68-53B5AA866618}" presName="thickLine" presStyleLbl="alignNode1" presStyleIdx="4" presStyleCnt="5"/>
      <dgm:spPr>
        <a:ln>
          <a:solidFill>
            <a:srgbClr val="00425D"/>
          </a:solidFill>
        </a:ln>
      </dgm:spPr>
      <dgm:t>
        <a:bodyPr/>
        <a:lstStyle/>
        <a:p>
          <a:endParaRPr lang="ru-RU"/>
        </a:p>
      </dgm:t>
    </dgm:pt>
    <dgm:pt modelId="{23E36D39-6DA4-48E6-80A2-F8A2A56F6B0F}" type="pres">
      <dgm:prSet presAssocID="{DD145988-6E8C-49BF-BA68-53B5AA866618}" presName="horz1" presStyleCnt="0"/>
      <dgm:spPr/>
    </dgm:pt>
    <dgm:pt modelId="{12209A19-F802-4DC5-8605-02965B1697C7}" type="pres">
      <dgm:prSet presAssocID="{DD145988-6E8C-49BF-BA68-53B5AA866618}" presName="tx1" presStyleLbl="revTx" presStyleIdx="4" presStyleCnt="5"/>
      <dgm:spPr/>
      <dgm:t>
        <a:bodyPr/>
        <a:lstStyle/>
        <a:p>
          <a:endParaRPr lang="ru-RU"/>
        </a:p>
      </dgm:t>
    </dgm:pt>
    <dgm:pt modelId="{733A462D-ECDB-4331-9532-CD3797F973CE}" type="pres">
      <dgm:prSet presAssocID="{DD145988-6E8C-49BF-BA68-53B5AA866618}" presName="vert1" presStyleCnt="0"/>
      <dgm:spPr/>
    </dgm:pt>
  </dgm:ptLst>
  <dgm:cxnLst>
    <dgm:cxn modelId="{62EC2DD0-C72C-4B36-94D3-EB86CD62EEEF}" type="presOf" srcId="{8F88B5BD-72D6-4969-B288-570993E92413}" destId="{ECE84210-B5AD-46EF-BC16-732E5BCA4541}" srcOrd="0" destOrd="0" presId="urn:microsoft.com/office/officeart/2008/layout/LinedList"/>
    <dgm:cxn modelId="{5FAE320F-2DA7-4127-BA22-7FA14FB1176D}" type="presOf" srcId="{97428591-7DA8-45E5-B06F-3F6E529C4DB0}" destId="{77455BE4-6B73-47FB-97DC-C81BE90D902A}" srcOrd="0" destOrd="0" presId="urn:microsoft.com/office/officeart/2008/layout/LinedList"/>
    <dgm:cxn modelId="{D2855FB8-6FCF-4C4C-BF98-B42C6FB2F169}" type="presOf" srcId="{4DAD032A-3274-4955-B7EF-671E8B8FB3BA}" destId="{CC0DFF14-D326-4F6D-A195-4E20DFD53465}" srcOrd="0" destOrd="0" presId="urn:microsoft.com/office/officeart/2008/layout/LinedList"/>
    <dgm:cxn modelId="{394569F2-4E3F-4F09-B266-605BB7066916}" type="presOf" srcId="{D9B5C49C-9FCA-4F3B-98BA-5266580202A8}" destId="{07D49412-19A6-45B2-826B-D6C2D7205E3F}" srcOrd="0" destOrd="0" presId="urn:microsoft.com/office/officeart/2008/layout/LinedList"/>
    <dgm:cxn modelId="{D23C71DC-4270-4374-B639-CA4E4C29E744}" srcId="{AC2D7991-F305-4D06-B162-866242FDB569}" destId="{8F88B5BD-72D6-4969-B288-570993E92413}" srcOrd="2" destOrd="0" parTransId="{ADF98B04-23E9-4584-B0E1-0281B33C2D4D}" sibTransId="{35536535-7A0F-49E2-AB10-E7FF679A27A9}"/>
    <dgm:cxn modelId="{13574E9C-3012-4951-8F8B-C60C47EF046F}" srcId="{AC2D7991-F305-4D06-B162-866242FDB569}" destId="{DD145988-6E8C-49BF-BA68-53B5AA866618}" srcOrd="4" destOrd="0" parTransId="{59AFBEE3-42D0-472D-86D5-44F855CF6C0E}" sibTransId="{BE4E02FD-F49C-4B16-A9DF-ED6B77F65106}"/>
    <dgm:cxn modelId="{97CF2A73-0460-477D-AE2D-16FB614385C9}" type="presOf" srcId="{AC2D7991-F305-4D06-B162-866242FDB569}" destId="{228F7B03-C4B3-4385-A4AC-0E8A9BFCE1DE}" srcOrd="0" destOrd="0" presId="urn:microsoft.com/office/officeart/2008/layout/LinedList"/>
    <dgm:cxn modelId="{643A191E-9BD3-4C97-9C78-1FE0B6808992}" type="presOf" srcId="{DD145988-6E8C-49BF-BA68-53B5AA866618}" destId="{12209A19-F802-4DC5-8605-02965B1697C7}" srcOrd="0" destOrd="0" presId="urn:microsoft.com/office/officeart/2008/layout/LinedList"/>
    <dgm:cxn modelId="{BEF7836A-C61A-4B5C-BA05-DA94FEC727DA}" srcId="{AC2D7991-F305-4D06-B162-866242FDB569}" destId="{97428591-7DA8-45E5-B06F-3F6E529C4DB0}" srcOrd="1" destOrd="0" parTransId="{DF7DCA4C-5D69-4D4C-8540-E423FF3A7F52}" sibTransId="{BAED9CEB-95D0-4A70-ADD2-A4A6EE5B2E94}"/>
    <dgm:cxn modelId="{9FD38C72-CBEB-45E6-938C-D2CA66EA21BE}" srcId="{AC2D7991-F305-4D06-B162-866242FDB569}" destId="{D9B5C49C-9FCA-4F3B-98BA-5266580202A8}" srcOrd="3" destOrd="0" parTransId="{F26B5CB9-0AC5-4F82-94A8-2B253A25EBF7}" sibTransId="{50477757-4229-4F6A-A3B9-B06299BF43E9}"/>
    <dgm:cxn modelId="{01E48B2D-6D55-4080-BF4B-63FEB3172192}" srcId="{AC2D7991-F305-4D06-B162-866242FDB569}" destId="{4DAD032A-3274-4955-B7EF-671E8B8FB3BA}" srcOrd="0" destOrd="0" parTransId="{91E6E700-DFB5-4372-B9E3-AA12D571C6E6}" sibTransId="{35A15A94-8219-48EA-8F2E-B1AEDF934FB5}"/>
    <dgm:cxn modelId="{82F24623-FDDB-439D-8C49-D17A951E3673}" type="presParOf" srcId="{228F7B03-C4B3-4385-A4AC-0E8A9BFCE1DE}" destId="{E626183E-318E-4189-A79F-7AF74D9EB2EB}" srcOrd="0" destOrd="0" presId="urn:microsoft.com/office/officeart/2008/layout/LinedList"/>
    <dgm:cxn modelId="{306E70DA-A4A6-4B5C-A0EC-4ADB379F2CF6}" type="presParOf" srcId="{228F7B03-C4B3-4385-A4AC-0E8A9BFCE1DE}" destId="{35C56722-3C94-4306-AC1A-A0EC646BACBD}" srcOrd="1" destOrd="0" presId="urn:microsoft.com/office/officeart/2008/layout/LinedList"/>
    <dgm:cxn modelId="{3A07E0A1-7692-4B8E-BDC8-72BAC025EEB8}" type="presParOf" srcId="{35C56722-3C94-4306-AC1A-A0EC646BACBD}" destId="{CC0DFF14-D326-4F6D-A195-4E20DFD53465}" srcOrd="0" destOrd="0" presId="urn:microsoft.com/office/officeart/2008/layout/LinedList"/>
    <dgm:cxn modelId="{32544BF2-9EDD-4274-840E-7EE4FD94151C}" type="presParOf" srcId="{35C56722-3C94-4306-AC1A-A0EC646BACBD}" destId="{B5DCC2EA-AE84-464A-AE92-37F9DA5E0663}" srcOrd="1" destOrd="0" presId="urn:microsoft.com/office/officeart/2008/layout/LinedList"/>
    <dgm:cxn modelId="{DD46E3B2-420E-4935-A473-1DD492F24F90}" type="presParOf" srcId="{228F7B03-C4B3-4385-A4AC-0E8A9BFCE1DE}" destId="{2D8E933A-CDD6-43A9-A38A-A751BBD24E9C}" srcOrd="2" destOrd="0" presId="urn:microsoft.com/office/officeart/2008/layout/LinedList"/>
    <dgm:cxn modelId="{461B14D5-CFA5-4314-B82D-8869B7BB9ADB}" type="presParOf" srcId="{228F7B03-C4B3-4385-A4AC-0E8A9BFCE1DE}" destId="{7CE09DD4-BD27-47A2-875C-A96E9EF1DA83}" srcOrd="3" destOrd="0" presId="urn:microsoft.com/office/officeart/2008/layout/LinedList"/>
    <dgm:cxn modelId="{51842E93-9855-4A7D-A1D6-5793F4C549A5}" type="presParOf" srcId="{7CE09DD4-BD27-47A2-875C-A96E9EF1DA83}" destId="{77455BE4-6B73-47FB-97DC-C81BE90D902A}" srcOrd="0" destOrd="0" presId="urn:microsoft.com/office/officeart/2008/layout/LinedList"/>
    <dgm:cxn modelId="{8A78C136-10BF-4A7C-B27C-FBE305003620}" type="presParOf" srcId="{7CE09DD4-BD27-47A2-875C-A96E9EF1DA83}" destId="{A4F4B69F-E9E0-432E-AF7F-5616D4FC1B0E}" srcOrd="1" destOrd="0" presId="urn:microsoft.com/office/officeart/2008/layout/LinedList"/>
    <dgm:cxn modelId="{466B55B1-A884-4C10-A801-13B51B42FE5F}" type="presParOf" srcId="{228F7B03-C4B3-4385-A4AC-0E8A9BFCE1DE}" destId="{69F398A3-2D39-4361-AD00-BFBFF05C0B54}" srcOrd="4" destOrd="0" presId="urn:microsoft.com/office/officeart/2008/layout/LinedList"/>
    <dgm:cxn modelId="{3BB4AA18-581B-43BA-AFBD-0A44478641BA}" type="presParOf" srcId="{228F7B03-C4B3-4385-A4AC-0E8A9BFCE1DE}" destId="{404F4648-557A-4906-9E79-D429EEE5AA0E}" srcOrd="5" destOrd="0" presId="urn:microsoft.com/office/officeart/2008/layout/LinedList"/>
    <dgm:cxn modelId="{3A54F139-AEDA-45F0-A4C2-605BBF41810F}" type="presParOf" srcId="{404F4648-557A-4906-9E79-D429EEE5AA0E}" destId="{ECE84210-B5AD-46EF-BC16-732E5BCA4541}" srcOrd="0" destOrd="0" presId="urn:microsoft.com/office/officeart/2008/layout/LinedList"/>
    <dgm:cxn modelId="{571062A3-8657-48C6-90DE-AFD49511BBBA}" type="presParOf" srcId="{404F4648-557A-4906-9E79-D429EEE5AA0E}" destId="{3A850D88-F123-4E21-A202-2A971660ECBF}" srcOrd="1" destOrd="0" presId="urn:microsoft.com/office/officeart/2008/layout/LinedList"/>
    <dgm:cxn modelId="{E6401E9C-B18E-43CD-A9DC-AEDAD4EADA1D}" type="presParOf" srcId="{228F7B03-C4B3-4385-A4AC-0E8A9BFCE1DE}" destId="{E2E7DB49-64B8-42A0-BF03-D3138BC5AD28}" srcOrd="6" destOrd="0" presId="urn:microsoft.com/office/officeart/2008/layout/LinedList"/>
    <dgm:cxn modelId="{571348FA-1A4D-41BB-9BC4-33BDE643CED8}" type="presParOf" srcId="{228F7B03-C4B3-4385-A4AC-0E8A9BFCE1DE}" destId="{DDE73B42-3D23-4F68-A358-F9465BAE0F03}" srcOrd="7" destOrd="0" presId="urn:microsoft.com/office/officeart/2008/layout/LinedList"/>
    <dgm:cxn modelId="{D7DEA313-2CBD-4F5B-BA71-6CA030CDF5F3}" type="presParOf" srcId="{DDE73B42-3D23-4F68-A358-F9465BAE0F03}" destId="{07D49412-19A6-45B2-826B-D6C2D7205E3F}" srcOrd="0" destOrd="0" presId="urn:microsoft.com/office/officeart/2008/layout/LinedList"/>
    <dgm:cxn modelId="{275FA0FF-BB9C-4DA5-926C-A950D9C4FD8B}" type="presParOf" srcId="{DDE73B42-3D23-4F68-A358-F9465BAE0F03}" destId="{EB13C951-3ADB-450B-A7F9-589B4281C2E8}" srcOrd="1" destOrd="0" presId="urn:microsoft.com/office/officeart/2008/layout/LinedList"/>
    <dgm:cxn modelId="{6602F262-CA0A-4C16-961E-E1E912807BF8}" type="presParOf" srcId="{228F7B03-C4B3-4385-A4AC-0E8A9BFCE1DE}" destId="{A0D782C7-4AC8-407E-951D-2833589C51D6}" srcOrd="8" destOrd="0" presId="urn:microsoft.com/office/officeart/2008/layout/LinedList"/>
    <dgm:cxn modelId="{664FC30A-A5C8-473E-8371-8856BC0C3968}" type="presParOf" srcId="{228F7B03-C4B3-4385-A4AC-0E8A9BFCE1DE}" destId="{23E36D39-6DA4-48E6-80A2-F8A2A56F6B0F}" srcOrd="9" destOrd="0" presId="urn:microsoft.com/office/officeart/2008/layout/LinedList"/>
    <dgm:cxn modelId="{BE817D8D-D6F1-4252-8E1D-2F8CFFD7987D}" type="presParOf" srcId="{23E36D39-6DA4-48E6-80A2-F8A2A56F6B0F}" destId="{12209A19-F802-4DC5-8605-02965B1697C7}" srcOrd="0" destOrd="0" presId="urn:microsoft.com/office/officeart/2008/layout/LinedList"/>
    <dgm:cxn modelId="{71CEC503-8709-40F1-9736-34C964BFF60D}" type="presParOf" srcId="{23E36D39-6DA4-48E6-80A2-F8A2A56F6B0F}" destId="{733A462D-ECDB-4331-9532-CD3797F973CE}" srcOrd="1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2F49EC-646D-4F10-BDF8-4F04F8EE24FA}" type="doc">
      <dgm:prSet loTypeId="urn:microsoft.com/office/officeart/2005/8/layout/chart3" loCatId="relationship" qsTypeId="urn:microsoft.com/office/officeart/2005/8/quickstyle/simple1" qsCatId="simple" csTypeId="urn:microsoft.com/office/officeart/2005/8/colors/colorful4" csCatId="colorful" phldr="1"/>
      <dgm:spPr/>
    </dgm:pt>
    <dgm:pt modelId="{F6E9DFE8-DE11-4E32-9C77-F69FC9AC1701}">
      <dgm:prSet phldrT="[Текст]" custT="1"/>
      <dgm:spPr>
        <a:solidFill>
          <a:srgbClr val="00425D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ts val="1400"/>
            </a:lnSpc>
            <a:spcAft>
              <a:spcPts val="0"/>
            </a:spcAft>
          </a:pP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Поддержка </a:t>
          </a:r>
          <a:r>
            <a:rPr lang="ru-RU" sz="13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непрерывности 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деятельности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611CB4-4BE6-4DEA-9DAB-BE70A8AC0103}" type="parTrans" cxnId="{CD82E0E7-78CB-4CA4-A2D1-AD562F561AC9}">
      <dgm:prSet/>
      <dgm:spPr/>
      <dgm:t>
        <a:bodyPr/>
        <a:lstStyle/>
        <a:p>
          <a:endParaRPr lang="ru-RU"/>
        </a:p>
      </dgm:t>
    </dgm:pt>
    <dgm:pt modelId="{C7B8070C-1928-41BC-A1CA-7543FFE9650A}" type="sibTrans" cxnId="{CD82E0E7-78CB-4CA4-A2D1-AD562F561AC9}">
      <dgm:prSet/>
      <dgm:spPr/>
      <dgm:t>
        <a:bodyPr/>
        <a:lstStyle/>
        <a:p>
          <a:endParaRPr lang="ru-RU"/>
        </a:p>
      </dgm:t>
    </dgm:pt>
    <dgm:pt modelId="{41966B9D-E6DF-4AE8-8D92-9988566225AC}">
      <dgm:prSet phldrT="[Текст]" custT="1"/>
      <dgm:spPr>
        <a:solidFill>
          <a:srgbClr val="00425D">
            <a:alpha val="9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ts val="1400"/>
            </a:lnSpc>
          </a:pP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Проведение процедур </a:t>
          </a:r>
          <a:r>
            <a:rPr lang="ru-RU" sz="13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восстановления</a:t>
          </a:r>
          <a:endParaRPr lang="ru-RU" sz="135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497513-5045-43B7-9A1B-2C2BF0726F03}" type="parTrans" cxnId="{69FC1BDE-8D66-4920-A915-317CE5F1D8D0}">
      <dgm:prSet/>
      <dgm:spPr/>
      <dgm:t>
        <a:bodyPr/>
        <a:lstStyle/>
        <a:p>
          <a:endParaRPr lang="ru-RU"/>
        </a:p>
      </dgm:t>
    </dgm:pt>
    <dgm:pt modelId="{8EEC7011-F53C-4E08-9515-6C2298CFDBF3}" type="sibTrans" cxnId="{69FC1BDE-8D66-4920-A915-317CE5F1D8D0}">
      <dgm:prSet/>
      <dgm:spPr/>
      <dgm:t>
        <a:bodyPr/>
        <a:lstStyle/>
        <a:p>
          <a:endParaRPr lang="ru-RU"/>
        </a:p>
      </dgm:t>
    </dgm:pt>
    <dgm:pt modelId="{CA77E3FB-DF60-4C56-BF5E-09C5EE8A7DAB}">
      <dgm:prSet phldrT="[Текст]" custT="1"/>
      <dgm:spPr>
        <a:solidFill>
          <a:srgbClr val="00425D">
            <a:alpha val="8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ts val="1400"/>
            </a:lnSpc>
            <a:spcAft>
              <a:spcPts val="0"/>
            </a:spcAft>
          </a:pP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Проведение контрольной проверки </a:t>
          </a:r>
          <a:r>
            <a:rPr lang="ru-RU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восстановления</a:t>
          </a:r>
          <a:endParaRPr lang="ru-RU" sz="1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4F82AB-B7C8-40CC-A7B1-A88B1AF40EFC}" type="parTrans" cxnId="{1514D5B0-5B49-4DE0-9D26-2B421E0F8EAC}">
      <dgm:prSet/>
      <dgm:spPr/>
      <dgm:t>
        <a:bodyPr/>
        <a:lstStyle/>
        <a:p>
          <a:endParaRPr lang="ru-RU"/>
        </a:p>
      </dgm:t>
    </dgm:pt>
    <dgm:pt modelId="{6B569052-74C3-47E7-B877-FF4094DD9B5F}" type="sibTrans" cxnId="{1514D5B0-5B49-4DE0-9D26-2B421E0F8EAC}">
      <dgm:prSet/>
      <dgm:spPr/>
      <dgm:t>
        <a:bodyPr/>
        <a:lstStyle/>
        <a:p>
          <a:endParaRPr lang="ru-RU"/>
        </a:p>
      </dgm:t>
    </dgm:pt>
    <dgm:pt modelId="{1ABF8254-438B-4833-ABD1-9D98B82C104A}">
      <dgm:prSet phldrT="[Текст]" custT="1"/>
      <dgm:spPr>
        <a:solidFill>
          <a:srgbClr val="00425D">
            <a:alpha val="7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ts val="1400"/>
            </a:lnSpc>
            <a:spcAft>
              <a:spcPts val="0"/>
            </a:spcAft>
          </a:pP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Анализ, принятие превентивных мер, тестирование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9702B9-05E4-473B-9AAF-B8685F293BE4}" type="parTrans" cxnId="{B8C81D98-60FC-4DD6-942E-05584FF6ADC0}">
      <dgm:prSet/>
      <dgm:spPr/>
      <dgm:t>
        <a:bodyPr/>
        <a:lstStyle/>
        <a:p>
          <a:endParaRPr lang="ru-RU"/>
        </a:p>
      </dgm:t>
    </dgm:pt>
    <dgm:pt modelId="{47367EEB-C7EC-4C87-A0C6-C22EC48A0346}" type="sibTrans" cxnId="{B8C81D98-60FC-4DD6-942E-05584FF6ADC0}">
      <dgm:prSet/>
      <dgm:spPr/>
      <dgm:t>
        <a:bodyPr/>
        <a:lstStyle/>
        <a:p>
          <a:endParaRPr lang="ru-RU"/>
        </a:p>
      </dgm:t>
    </dgm:pt>
    <dgm:pt modelId="{706A4F7F-8D09-46A8-9354-FAE87C003A66}">
      <dgm:prSet phldrT="[Текст]" custT="1"/>
      <dgm:spPr>
        <a:solidFill>
          <a:srgbClr val="00425D">
            <a:alpha val="6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ts val="1400"/>
            </a:lnSpc>
            <a:spcAft>
              <a:spcPts val="0"/>
            </a:spcAft>
          </a:pP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Обнаружение/ проявление угрозы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4A2378-2298-44F7-AC79-453296EB9207}" type="parTrans" cxnId="{BD096AE9-8AEF-4A81-BB33-46564510958E}">
      <dgm:prSet/>
      <dgm:spPr/>
      <dgm:t>
        <a:bodyPr/>
        <a:lstStyle/>
        <a:p>
          <a:endParaRPr lang="ru-RU"/>
        </a:p>
      </dgm:t>
    </dgm:pt>
    <dgm:pt modelId="{465D200C-C673-4A63-BBF4-04E0AA4AA65A}" type="sibTrans" cxnId="{BD096AE9-8AEF-4A81-BB33-46564510958E}">
      <dgm:prSet/>
      <dgm:spPr/>
      <dgm:t>
        <a:bodyPr/>
        <a:lstStyle/>
        <a:p>
          <a:endParaRPr lang="ru-RU"/>
        </a:p>
      </dgm:t>
    </dgm:pt>
    <dgm:pt modelId="{57F8878B-83CC-4C0D-B5CC-55B4E87A3138}">
      <dgm:prSet phldrT="[Текст]" custT="1"/>
      <dgm:spPr>
        <a:solidFill>
          <a:srgbClr val="00425D">
            <a:alpha val="5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ts val="1400"/>
            </a:lnSpc>
            <a:spcAft>
              <a:spcPts val="0"/>
            </a:spcAft>
          </a:pP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Экстренное реагирование и первичный контроль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F7A5B4-F092-4C54-879F-F422BE5110F0}" type="parTrans" cxnId="{EADB3D02-22B6-47DA-8D78-C841398BF053}">
      <dgm:prSet/>
      <dgm:spPr/>
      <dgm:t>
        <a:bodyPr/>
        <a:lstStyle/>
        <a:p>
          <a:endParaRPr lang="ru-RU"/>
        </a:p>
      </dgm:t>
    </dgm:pt>
    <dgm:pt modelId="{4DFA73CA-5978-4FAC-A621-0BF1AA8A248F}" type="sibTrans" cxnId="{EADB3D02-22B6-47DA-8D78-C841398BF053}">
      <dgm:prSet/>
      <dgm:spPr/>
      <dgm:t>
        <a:bodyPr/>
        <a:lstStyle/>
        <a:p>
          <a:endParaRPr lang="ru-RU"/>
        </a:p>
      </dgm:t>
    </dgm:pt>
    <dgm:pt modelId="{3C195A8B-2B07-4519-84FC-FA074E4B2D8D}" type="pres">
      <dgm:prSet presAssocID="{6C2F49EC-646D-4F10-BDF8-4F04F8EE24FA}" presName="compositeShape" presStyleCnt="0">
        <dgm:presLayoutVars>
          <dgm:chMax val="7"/>
          <dgm:dir/>
          <dgm:resizeHandles val="exact"/>
        </dgm:presLayoutVars>
      </dgm:prSet>
      <dgm:spPr/>
    </dgm:pt>
    <dgm:pt modelId="{48E5A658-B6A8-4CF4-A008-59051705EB25}" type="pres">
      <dgm:prSet presAssocID="{6C2F49EC-646D-4F10-BDF8-4F04F8EE24FA}" presName="wedge1" presStyleLbl="node1" presStyleIdx="0" presStyleCnt="6" custLinFactNeighborX="-3038" custLinFactNeighborY="5128"/>
      <dgm:spPr/>
      <dgm:t>
        <a:bodyPr/>
        <a:lstStyle/>
        <a:p>
          <a:endParaRPr lang="ru-RU"/>
        </a:p>
      </dgm:t>
    </dgm:pt>
    <dgm:pt modelId="{EAC44064-45A5-4DCB-9777-B71B64876477}" type="pres">
      <dgm:prSet presAssocID="{6C2F49EC-646D-4F10-BDF8-4F04F8EE24FA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AFA94-6D58-49AE-8501-ED6795B84C82}" type="pres">
      <dgm:prSet presAssocID="{6C2F49EC-646D-4F10-BDF8-4F04F8EE24FA}" presName="wedge2" presStyleLbl="node1" presStyleIdx="1" presStyleCnt="6" custScaleX="100808" custScaleY="96991"/>
      <dgm:spPr/>
      <dgm:t>
        <a:bodyPr/>
        <a:lstStyle/>
        <a:p>
          <a:endParaRPr lang="ru-RU"/>
        </a:p>
      </dgm:t>
    </dgm:pt>
    <dgm:pt modelId="{05755A87-D6AE-4EB5-AD92-F0EDA5D90638}" type="pres">
      <dgm:prSet presAssocID="{6C2F49EC-646D-4F10-BDF8-4F04F8EE24FA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01A2B-963F-4D51-A4BF-2C35D6D1B501}" type="pres">
      <dgm:prSet presAssocID="{6C2F49EC-646D-4F10-BDF8-4F04F8EE24FA}" presName="wedge3" presStyleLbl="node1" presStyleIdx="2" presStyleCnt="6"/>
      <dgm:spPr/>
      <dgm:t>
        <a:bodyPr/>
        <a:lstStyle/>
        <a:p>
          <a:endParaRPr lang="ru-RU"/>
        </a:p>
      </dgm:t>
    </dgm:pt>
    <dgm:pt modelId="{CF5B78C9-934F-48A1-9B4F-1E01DCBA2411}" type="pres">
      <dgm:prSet presAssocID="{6C2F49EC-646D-4F10-BDF8-4F04F8EE24FA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68F45-2E5A-4B62-A112-4CA7CE0077DA}" type="pres">
      <dgm:prSet presAssocID="{6C2F49EC-646D-4F10-BDF8-4F04F8EE24FA}" presName="wedge4" presStyleLbl="node1" presStyleIdx="3" presStyleCnt="6"/>
      <dgm:spPr/>
      <dgm:t>
        <a:bodyPr/>
        <a:lstStyle/>
        <a:p>
          <a:endParaRPr lang="ru-RU"/>
        </a:p>
      </dgm:t>
    </dgm:pt>
    <dgm:pt modelId="{CC632CFA-3F3D-479C-9073-3DDBA2A64D85}" type="pres">
      <dgm:prSet presAssocID="{6C2F49EC-646D-4F10-BDF8-4F04F8EE24FA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66519-7452-4711-8B67-05BFE93C97B0}" type="pres">
      <dgm:prSet presAssocID="{6C2F49EC-646D-4F10-BDF8-4F04F8EE24FA}" presName="wedge5" presStyleLbl="node1" presStyleIdx="4" presStyleCnt="6"/>
      <dgm:spPr/>
      <dgm:t>
        <a:bodyPr/>
        <a:lstStyle/>
        <a:p>
          <a:endParaRPr lang="ru-RU"/>
        </a:p>
      </dgm:t>
    </dgm:pt>
    <dgm:pt modelId="{CE204B1A-8F05-4D67-BA78-16718993452C}" type="pres">
      <dgm:prSet presAssocID="{6C2F49EC-646D-4F10-BDF8-4F04F8EE24FA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5AC30-03CA-4504-A7AF-43E9D221667F}" type="pres">
      <dgm:prSet presAssocID="{6C2F49EC-646D-4F10-BDF8-4F04F8EE24FA}" presName="wedge6" presStyleLbl="node1" presStyleIdx="5" presStyleCnt="6"/>
      <dgm:spPr/>
      <dgm:t>
        <a:bodyPr/>
        <a:lstStyle/>
        <a:p>
          <a:endParaRPr lang="ru-RU"/>
        </a:p>
      </dgm:t>
    </dgm:pt>
    <dgm:pt modelId="{E5239D75-371F-4575-9C18-6930C2C49D2D}" type="pres">
      <dgm:prSet presAssocID="{6C2F49EC-646D-4F10-BDF8-4F04F8EE24FA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2D2818-FA70-4690-9C8B-25B3A61E1E72}" type="presOf" srcId="{CA77E3FB-DF60-4C56-BF5E-09C5EE8A7DAB}" destId="{CF5B78C9-934F-48A1-9B4F-1E01DCBA2411}" srcOrd="1" destOrd="0" presId="urn:microsoft.com/office/officeart/2005/8/layout/chart3"/>
    <dgm:cxn modelId="{EADB3D02-22B6-47DA-8D78-C841398BF053}" srcId="{6C2F49EC-646D-4F10-BDF8-4F04F8EE24FA}" destId="{57F8878B-83CC-4C0D-B5CC-55B4E87A3138}" srcOrd="5" destOrd="0" parTransId="{D8F7A5B4-F092-4C54-879F-F422BE5110F0}" sibTransId="{4DFA73CA-5978-4FAC-A621-0BF1AA8A248F}"/>
    <dgm:cxn modelId="{AC031D32-DD5B-46BB-8706-D25F9B997D4E}" type="presOf" srcId="{6C2F49EC-646D-4F10-BDF8-4F04F8EE24FA}" destId="{3C195A8B-2B07-4519-84FC-FA074E4B2D8D}" srcOrd="0" destOrd="0" presId="urn:microsoft.com/office/officeart/2005/8/layout/chart3"/>
    <dgm:cxn modelId="{1514D5B0-5B49-4DE0-9D26-2B421E0F8EAC}" srcId="{6C2F49EC-646D-4F10-BDF8-4F04F8EE24FA}" destId="{CA77E3FB-DF60-4C56-BF5E-09C5EE8A7DAB}" srcOrd="2" destOrd="0" parTransId="{024F82AB-B7C8-40CC-A7B1-A88B1AF40EFC}" sibTransId="{6B569052-74C3-47E7-B877-FF4094DD9B5F}"/>
    <dgm:cxn modelId="{BD096AE9-8AEF-4A81-BB33-46564510958E}" srcId="{6C2F49EC-646D-4F10-BDF8-4F04F8EE24FA}" destId="{706A4F7F-8D09-46A8-9354-FAE87C003A66}" srcOrd="4" destOrd="0" parTransId="{8F4A2378-2298-44F7-AC79-453296EB9207}" sibTransId="{465D200C-C673-4A63-BBF4-04E0AA4AA65A}"/>
    <dgm:cxn modelId="{1E3DE7D3-837A-4058-B410-F3021F2AC168}" type="presOf" srcId="{706A4F7F-8D09-46A8-9354-FAE87C003A66}" destId="{CE204B1A-8F05-4D67-BA78-16718993452C}" srcOrd="1" destOrd="0" presId="urn:microsoft.com/office/officeart/2005/8/layout/chart3"/>
    <dgm:cxn modelId="{1890EE68-66DB-42E5-9C37-A50ADE8737CD}" type="presOf" srcId="{1ABF8254-438B-4833-ABD1-9D98B82C104A}" destId="{5FD68F45-2E5A-4B62-A112-4CA7CE0077DA}" srcOrd="0" destOrd="0" presId="urn:microsoft.com/office/officeart/2005/8/layout/chart3"/>
    <dgm:cxn modelId="{E1177467-F02E-4308-8B76-0D2A829019FE}" type="presOf" srcId="{CA77E3FB-DF60-4C56-BF5E-09C5EE8A7DAB}" destId="{15901A2B-963F-4D51-A4BF-2C35D6D1B501}" srcOrd="0" destOrd="0" presId="urn:microsoft.com/office/officeart/2005/8/layout/chart3"/>
    <dgm:cxn modelId="{4EB0EB92-978E-405F-8692-6A8D543288D5}" type="presOf" srcId="{41966B9D-E6DF-4AE8-8D92-9988566225AC}" destId="{05755A87-D6AE-4EB5-AD92-F0EDA5D90638}" srcOrd="1" destOrd="0" presId="urn:microsoft.com/office/officeart/2005/8/layout/chart3"/>
    <dgm:cxn modelId="{CE3A3FE0-963A-4250-9276-892629E76AEC}" type="presOf" srcId="{706A4F7F-8D09-46A8-9354-FAE87C003A66}" destId="{0AE66519-7452-4711-8B67-05BFE93C97B0}" srcOrd="0" destOrd="0" presId="urn:microsoft.com/office/officeart/2005/8/layout/chart3"/>
    <dgm:cxn modelId="{FE222913-3549-4304-B9E9-2B3E0A0EA9DC}" type="presOf" srcId="{57F8878B-83CC-4C0D-B5CC-55B4E87A3138}" destId="{D615AC30-03CA-4504-A7AF-43E9D221667F}" srcOrd="0" destOrd="0" presId="urn:microsoft.com/office/officeart/2005/8/layout/chart3"/>
    <dgm:cxn modelId="{B8C81D98-60FC-4DD6-942E-05584FF6ADC0}" srcId="{6C2F49EC-646D-4F10-BDF8-4F04F8EE24FA}" destId="{1ABF8254-438B-4833-ABD1-9D98B82C104A}" srcOrd="3" destOrd="0" parTransId="{EE9702B9-05E4-473B-9AAF-B8685F293BE4}" sibTransId="{47367EEB-C7EC-4C87-A0C6-C22EC48A0346}"/>
    <dgm:cxn modelId="{5275058E-68DE-40A2-A7C3-8C7906858BFA}" type="presOf" srcId="{F6E9DFE8-DE11-4E32-9C77-F69FC9AC1701}" destId="{48E5A658-B6A8-4CF4-A008-59051705EB25}" srcOrd="0" destOrd="0" presId="urn:microsoft.com/office/officeart/2005/8/layout/chart3"/>
    <dgm:cxn modelId="{7728DE17-C712-4AE4-9642-63856FA08AE7}" type="presOf" srcId="{57F8878B-83CC-4C0D-B5CC-55B4E87A3138}" destId="{E5239D75-371F-4575-9C18-6930C2C49D2D}" srcOrd="1" destOrd="0" presId="urn:microsoft.com/office/officeart/2005/8/layout/chart3"/>
    <dgm:cxn modelId="{CE439F37-07E1-4791-9963-29970A11E503}" type="presOf" srcId="{1ABF8254-438B-4833-ABD1-9D98B82C104A}" destId="{CC632CFA-3F3D-479C-9073-3DDBA2A64D85}" srcOrd="1" destOrd="0" presId="urn:microsoft.com/office/officeart/2005/8/layout/chart3"/>
    <dgm:cxn modelId="{69FC1BDE-8D66-4920-A915-317CE5F1D8D0}" srcId="{6C2F49EC-646D-4F10-BDF8-4F04F8EE24FA}" destId="{41966B9D-E6DF-4AE8-8D92-9988566225AC}" srcOrd="1" destOrd="0" parTransId="{65497513-5045-43B7-9A1B-2C2BF0726F03}" sibTransId="{8EEC7011-F53C-4E08-9515-6C2298CFDBF3}"/>
    <dgm:cxn modelId="{F6BE7EA4-4B27-4B05-BE8B-4C18C4C8CDD4}" type="presOf" srcId="{41966B9D-E6DF-4AE8-8D92-9988566225AC}" destId="{B39AFA94-6D58-49AE-8501-ED6795B84C82}" srcOrd="0" destOrd="0" presId="urn:microsoft.com/office/officeart/2005/8/layout/chart3"/>
    <dgm:cxn modelId="{CD82E0E7-78CB-4CA4-A2D1-AD562F561AC9}" srcId="{6C2F49EC-646D-4F10-BDF8-4F04F8EE24FA}" destId="{F6E9DFE8-DE11-4E32-9C77-F69FC9AC1701}" srcOrd="0" destOrd="0" parTransId="{CC611CB4-4BE6-4DEA-9DAB-BE70A8AC0103}" sibTransId="{C7B8070C-1928-41BC-A1CA-7543FFE9650A}"/>
    <dgm:cxn modelId="{5811BDC2-E519-4449-A37D-81BAA7969222}" type="presOf" srcId="{F6E9DFE8-DE11-4E32-9C77-F69FC9AC1701}" destId="{EAC44064-45A5-4DCB-9777-B71B64876477}" srcOrd="1" destOrd="0" presId="urn:microsoft.com/office/officeart/2005/8/layout/chart3"/>
    <dgm:cxn modelId="{8B3D6F5E-A8C3-4B7A-BBA7-0538050FCE81}" type="presParOf" srcId="{3C195A8B-2B07-4519-84FC-FA074E4B2D8D}" destId="{48E5A658-B6A8-4CF4-A008-59051705EB25}" srcOrd="0" destOrd="0" presId="urn:microsoft.com/office/officeart/2005/8/layout/chart3"/>
    <dgm:cxn modelId="{4D4E4CD4-78DE-4B72-AA94-8F0D1D62D25B}" type="presParOf" srcId="{3C195A8B-2B07-4519-84FC-FA074E4B2D8D}" destId="{EAC44064-45A5-4DCB-9777-B71B64876477}" srcOrd="1" destOrd="0" presId="urn:microsoft.com/office/officeart/2005/8/layout/chart3"/>
    <dgm:cxn modelId="{7A12CF23-E693-4030-B222-E7C785ABD982}" type="presParOf" srcId="{3C195A8B-2B07-4519-84FC-FA074E4B2D8D}" destId="{B39AFA94-6D58-49AE-8501-ED6795B84C82}" srcOrd="2" destOrd="0" presId="urn:microsoft.com/office/officeart/2005/8/layout/chart3"/>
    <dgm:cxn modelId="{3AA326F9-BF98-4179-82C5-BDCBF8138101}" type="presParOf" srcId="{3C195A8B-2B07-4519-84FC-FA074E4B2D8D}" destId="{05755A87-D6AE-4EB5-AD92-F0EDA5D90638}" srcOrd="3" destOrd="0" presId="urn:microsoft.com/office/officeart/2005/8/layout/chart3"/>
    <dgm:cxn modelId="{F1ADA500-8816-4AC2-B474-5F84592B3A40}" type="presParOf" srcId="{3C195A8B-2B07-4519-84FC-FA074E4B2D8D}" destId="{15901A2B-963F-4D51-A4BF-2C35D6D1B501}" srcOrd="4" destOrd="0" presId="urn:microsoft.com/office/officeart/2005/8/layout/chart3"/>
    <dgm:cxn modelId="{8A22D7A9-4C6D-4D24-9F60-561DB1D2EB6C}" type="presParOf" srcId="{3C195A8B-2B07-4519-84FC-FA074E4B2D8D}" destId="{CF5B78C9-934F-48A1-9B4F-1E01DCBA2411}" srcOrd="5" destOrd="0" presId="urn:microsoft.com/office/officeart/2005/8/layout/chart3"/>
    <dgm:cxn modelId="{A6CA2A5D-BA2C-4575-9D82-93B025C64730}" type="presParOf" srcId="{3C195A8B-2B07-4519-84FC-FA074E4B2D8D}" destId="{5FD68F45-2E5A-4B62-A112-4CA7CE0077DA}" srcOrd="6" destOrd="0" presId="urn:microsoft.com/office/officeart/2005/8/layout/chart3"/>
    <dgm:cxn modelId="{C50B55C2-561F-4546-98EB-1781B9E5425A}" type="presParOf" srcId="{3C195A8B-2B07-4519-84FC-FA074E4B2D8D}" destId="{CC632CFA-3F3D-479C-9073-3DDBA2A64D85}" srcOrd="7" destOrd="0" presId="urn:microsoft.com/office/officeart/2005/8/layout/chart3"/>
    <dgm:cxn modelId="{11913E28-08CF-4DCF-A5D1-CE3E840FE73B}" type="presParOf" srcId="{3C195A8B-2B07-4519-84FC-FA074E4B2D8D}" destId="{0AE66519-7452-4711-8B67-05BFE93C97B0}" srcOrd="8" destOrd="0" presId="urn:microsoft.com/office/officeart/2005/8/layout/chart3"/>
    <dgm:cxn modelId="{1251058E-B399-4E66-BC5B-4773F8E4BA21}" type="presParOf" srcId="{3C195A8B-2B07-4519-84FC-FA074E4B2D8D}" destId="{CE204B1A-8F05-4D67-BA78-16718993452C}" srcOrd="9" destOrd="0" presId="urn:microsoft.com/office/officeart/2005/8/layout/chart3"/>
    <dgm:cxn modelId="{F8DCC747-3655-495B-B648-530663559C4F}" type="presParOf" srcId="{3C195A8B-2B07-4519-84FC-FA074E4B2D8D}" destId="{D615AC30-03CA-4504-A7AF-43E9D221667F}" srcOrd="10" destOrd="0" presId="urn:microsoft.com/office/officeart/2005/8/layout/chart3"/>
    <dgm:cxn modelId="{A08CC946-5986-4A44-A272-615D7AAA8885}" type="presParOf" srcId="{3C195A8B-2B07-4519-84FC-FA074E4B2D8D}" destId="{E5239D75-371F-4575-9C18-6930C2C49D2D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A5396-A0C3-4434-96CF-50586C25E89A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4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95167-5BB2-444B-9CD7-0AE632661E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68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Своевременная разработка и тестирование плана непрерывного</a:t>
            </a:r>
            <a:r>
              <a:rPr lang="ru-RU" baseline="0" dirty="0" smtClean="0"/>
              <a:t> функционирования обеспечивает </a:t>
            </a:r>
            <a:r>
              <a:rPr lang="ru-RU" sz="1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готовность к непредвиденным обстоятельствам (нештатным и чрезвычайным ситуациям), способным привести к нарушению нормального режима функционирования Министерства, а также </a:t>
            </a:r>
            <a:r>
              <a:rPr lang="ru-RU" baseline="0" dirty="0" smtClean="0"/>
              <a:t>снизить потери в случае непредвиденных обстоятельств. </a:t>
            </a:r>
          </a:p>
          <a:p>
            <a:r>
              <a:rPr lang="ru-RU" baseline="0" dirty="0" smtClean="0"/>
              <a:t>План непрерывности функционирования создает методологическую и технологическую основу для управления непрерывностью деятельности.</a:t>
            </a:r>
          </a:p>
          <a:p>
            <a:r>
              <a:rPr lang="ru-RU" dirty="0" smtClean="0"/>
              <a:t>Также разработка плана непрерывности</a:t>
            </a:r>
            <a:r>
              <a:rPr lang="ru-RU" baseline="0" dirty="0" smtClean="0"/>
              <a:t> продиктована требованиями законодательства РБ к быстрому восстановлению КВОИ в случае непредвиденных обстоятельств. 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5167-5BB2-444B-9CD7-0AE632661EB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1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Выбор технических</a:t>
            </a:r>
            <a:r>
              <a:rPr lang="ru-RU" baseline="0" dirty="0" smtClean="0"/>
              <a:t> и организационных </a:t>
            </a:r>
            <a:r>
              <a:rPr lang="ru-RU" dirty="0" smtClean="0"/>
              <a:t>мер (решений) для</a:t>
            </a:r>
            <a:r>
              <a:rPr lang="ru-RU" baseline="0" dirty="0" smtClean="0"/>
              <a:t> управлению непрерывностью деятельности должен основываться на стоимости восстановления и стоимости простоя. </a:t>
            </a:r>
          </a:p>
          <a:p>
            <a:r>
              <a:rPr lang="ru-RU" baseline="0" dirty="0" smtClean="0"/>
              <a:t>Данные решения применяются с целью:</a:t>
            </a:r>
          </a:p>
          <a:p>
            <a:pPr marL="185800" indent="-185800">
              <a:buFontTx/>
              <a:buChar char="-"/>
            </a:pPr>
            <a:r>
              <a:rPr lang="ru-RU" baseline="0" dirty="0" smtClean="0"/>
              <a:t>Защиты деятельности Министерства</a:t>
            </a:r>
          </a:p>
          <a:p>
            <a:pPr marL="185800" indent="-185800">
              <a:buFontTx/>
              <a:buChar char="-"/>
            </a:pPr>
            <a:r>
              <a:rPr lang="ru-RU" baseline="0" dirty="0" smtClean="0"/>
              <a:t>Эффективного восстановления этой деятельности</a:t>
            </a:r>
          </a:p>
          <a:p>
            <a:pPr marL="185800" indent="-185800">
              <a:buFontTx/>
              <a:buChar char="-"/>
            </a:pPr>
            <a:r>
              <a:rPr lang="ru-RU" baseline="0" dirty="0" smtClean="0"/>
              <a:t>Смягчения последствий инцидентов, разработки ответных и превентивных мер.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5167-5BB2-444B-9CD7-0AE632661EB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64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Этапы и содержание работ по разработке плана представлены на слайде.</a:t>
            </a:r>
          </a:p>
          <a:p>
            <a:pPr defTabSz="955658">
              <a:defRPr/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Обследование и анализ деятельности --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ЛНПА, информационных потоков, накопленной статистики по инцидентам, степени их влияния на деятельность Министерства. Определение перечня потенциальных угроз, их ранжирование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defTabSz="955658">
              <a:defRPr/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общего плана обеспечения непрерывности деятельности --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Идентификация и актуализация критичных процессов и критичных ресурсов. Разработка критериев непрерывности критичных процессов и карты рисков, схемы функционального и коммуникационного взаимодействия подразделений, процедур перевода работы в чрезвычайный режим и возврата в режим повседневного . Определение требований к показателям восстановления критичных процессов. функционирования.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defTabSz="955658">
              <a:defRPr/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детальных модулей плана --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детальных модулей плана обеспечения непрерывности деятельности по наиболее вероятным угрозам, ролевой матрицы и документирование детальных планов действий, процедур оповещения руководства и заинтересованных сторон.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defTabSz="955658">
              <a:defRPr/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регламента управления планом --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регламента по пересмотру плана обеспечения непрерывности, регламента и программы тестирования плана обеспечения непрерывности , шаблонов для проведения тестирования, рекомендаций по информированию и обучению сотрудников</a:t>
            </a:r>
          </a:p>
          <a:p>
            <a:pPr defTabSz="955658"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defTabSz="955658"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defTabSz="955658"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defTabSz="955658"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defTabSz="955658">
              <a:defRPr/>
            </a:pPr>
            <a:endParaRPr lang="ru-RU" sz="1200" dirty="0" smtClean="0">
              <a:latin typeface="Arial" pitchFamily="34" charset="0"/>
            </a:endParaRPr>
          </a:p>
          <a:p>
            <a:pPr defTabSz="955658"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5167-5BB2-444B-9CD7-0AE632661EB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333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B69A-D61B-4F26-978D-14D6CF65D6F2}" type="datetime1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C6E5-0A45-4649-9509-AFCF6160C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6E81-2E17-4393-8C27-0E686870A96E}" type="datetime1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C6E5-0A45-4649-9509-AFCF6160C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971D-0739-4FEB-8379-82729BE235A2}" type="datetime1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C6E5-0A45-4649-9509-AFCF6160C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B6D5-E336-4DB7-921C-054DF1082AE1}" type="datetime1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C6E5-0A45-4649-9509-AFCF6160C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D9E9-19D0-482F-B547-87CACFDBD851}" type="datetime1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C6E5-0A45-4649-9509-AFCF6160C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1C2C-82B5-444A-98C5-8B1D102A96EE}" type="datetime1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C6E5-0A45-4649-9509-AFCF6160C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FA2D-C4DB-4E67-AB7F-CD60AA64E8DD}" type="datetime1">
              <a:rPr lang="ru-RU" smtClean="0"/>
              <a:pPr/>
              <a:t>23.05.2017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C6E5-0A45-4649-9509-AFCF6160C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F64-8BC4-4070-8CEA-1D34ECE1271E}" type="datetime1">
              <a:rPr lang="ru-RU" smtClean="0"/>
              <a:pPr/>
              <a:t>23.05.2017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C6E5-0A45-4649-9509-AFCF6160C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1B5C-8F99-413F-A876-C9F9764C5A9A}" type="datetime1">
              <a:rPr lang="ru-RU" smtClean="0"/>
              <a:pPr/>
              <a:t>23.05.2017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C6E5-0A45-4649-9509-AFCF6160C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5919-B070-45A6-B977-011D15CD3862}" type="datetime1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C6E5-0A45-4649-9509-AFCF6160C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3A07-D5E4-47A5-89CC-5E48A085CA40}" type="datetime1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C6E5-0A45-4649-9509-AFCF6160C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EC3C0-5A6A-44AC-B5E8-D09770FF3BEA}" type="datetime1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5C6E5-0A45-4649-9509-AFCF6160C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infin@minfin.gov.by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63888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2448244"/>
            <a:ext cx="3563888" cy="1584176"/>
          </a:xfrm>
          <a:prstGeom prst="rect">
            <a:avLst/>
          </a:prstGeom>
          <a:solidFill>
            <a:srgbClr val="CDB9F6">
              <a:alpha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748464" y="2420888"/>
            <a:ext cx="395536" cy="1584176"/>
          </a:xfrm>
          <a:prstGeom prst="rect">
            <a:avLst/>
          </a:prstGeom>
          <a:solidFill>
            <a:srgbClr val="CDB9F6">
              <a:alpha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48680"/>
            <a:ext cx="933450" cy="9620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923928" y="6309320"/>
            <a:ext cx="1372492" cy="36933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Минск 2017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7182" y="2636912"/>
            <a:ext cx="5211282" cy="12464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2800" dirty="0" smtClean="0"/>
              <a:t>Управление рисками как основа информационной безопасности </a:t>
            </a:r>
            <a:r>
              <a:rPr lang="ru-RU" sz="2800" dirty="0"/>
              <a:t>М</a:t>
            </a:r>
            <a:r>
              <a:rPr lang="ru-RU" sz="2800" dirty="0" smtClean="0"/>
              <a:t>инистерства финансов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 rot="5400000">
            <a:off x="8104462" y="3061384"/>
            <a:ext cx="1683539" cy="25853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500" dirty="0" smtClean="0">
                <a:solidFill>
                  <a:schemeClr val="bg1"/>
                </a:solidFill>
              </a:rPr>
              <a:t>www.minfin.gov.by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4970" y="737517"/>
            <a:ext cx="3409908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МИНИСТЕРСТВО ФИНАНСОВ </a:t>
            </a:r>
          </a:p>
          <a:p>
            <a:r>
              <a:rPr lang="ru-RU" sz="2000" b="1" dirty="0" smtClean="0"/>
              <a:t>РЕСПУБЛИКИ БЕЛАРУСЬ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Straight Connector 3"/>
          <p:cNvCxnSpPr/>
          <p:nvPr/>
        </p:nvCxnSpPr>
        <p:spPr>
          <a:xfrm>
            <a:off x="446856" y="763116"/>
            <a:ext cx="8229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4"/>
          <p:cNvCxnSpPr/>
          <p:nvPr/>
        </p:nvCxnSpPr>
        <p:spPr>
          <a:xfrm>
            <a:off x="457200" y="116632"/>
            <a:ext cx="8229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815112" y="171547"/>
            <a:ext cx="7825680" cy="63812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2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urier New" pitchFamily="49" charset="0"/>
              </a:rPr>
              <a:t>МЕРЫ И СРЕДСТВА ЗАЩИТЫ ИНФОРМАЦИИ, ИСПОЛЬЗУЕМЫЕ В МИНИСТЕРСТВЕ ФИНАНСОВ</a:t>
            </a:r>
            <a:endParaRPr lang="en-US" sz="2200" b="1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0" y="0"/>
            <a:ext cx="323528" cy="6858000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64999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3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Управление рисками как основа информационной безопасности Минфина</a:t>
            </a:r>
            <a:endParaRPr lang="ru-RU" sz="13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34" name="Рисунок 33" descr="logo.png"/>
          <p:cNvPicPr>
            <a:picLocks noChangeAspect="1"/>
          </p:cNvPicPr>
          <p:nvPr/>
        </p:nvPicPr>
        <p:blipFill>
          <a:blip r:embed="rId2" cstate="print"/>
          <a:srcRect r="75597"/>
          <a:stretch>
            <a:fillRect/>
          </a:stretch>
        </p:blipFill>
        <p:spPr>
          <a:xfrm>
            <a:off x="24655" y="116632"/>
            <a:ext cx="658913" cy="59156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32240" y="6381328"/>
            <a:ext cx="2133600" cy="365125"/>
          </a:xfrm>
        </p:spPr>
        <p:txBody>
          <a:bodyPr/>
          <a:lstStyle/>
          <a:p>
            <a:fld id="{B335C6E5-0A45-4649-9509-AFCF6160C376}" type="slidenum">
              <a:rPr lang="ru-RU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10</a:t>
            </a:fld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Капля 7"/>
          <p:cNvSpPr/>
          <p:nvPr/>
        </p:nvSpPr>
        <p:spPr>
          <a:xfrm rot="5400000">
            <a:off x="1547664" y="836712"/>
            <a:ext cx="1800200" cy="1800200"/>
          </a:xfrm>
          <a:prstGeom prst="teardrop">
            <a:avLst/>
          </a:prstGeom>
          <a:solidFill>
            <a:srgbClr val="CDB9F6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 rot="5400000">
            <a:off x="1759496" y="1048544"/>
            <a:ext cx="1376536" cy="1376536"/>
          </a:xfrm>
          <a:prstGeom prst="teardrop">
            <a:avLst/>
          </a:prstGeom>
          <a:solidFill>
            <a:srgbClr val="DDCFF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 flipV="1">
            <a:off x="6012160" y="836712"/>
            <a:ext cx="1800200" cy="1800200"/>
          </a:xfrm>
          <a:prstGeom prst="teardrop">
            <a:avLst/>
          </a:prstGeom>
          <a:solidFill>
            <a:srgbClr val="10CF9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 flipV="1">
            <a:off x="6223992" y="1048544"/>
            <a:ext cx="1376536" cy="1376536"/>
          </a:xfrm>
          <a:prstGeom prst="teardrop">
            <a:avLst/>
          </a:prstGeom>
          <a:solidFill>
            <a:srgbClr val="67F3C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stCxn id="160" idx="2"/>
          </p:cNvCxnSpPr>
          <p:nvPr/>
        </p:nvCxnSpPr>
        <p:spPr>
          <a:xfrm>
            <a:off x="4727952" y="809670"/>
            <a:ext cx="0" cy="6048330"/>
          </a:xfrm>
          <a:prstGeom prst="line">
            <a:avLst/>
          </a:prstGeom>
          <a:ln w="50800" cmpd="dbl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63824" y="3206338"/>
            <a:ext cx="237207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263824" y="2780928"/>
            <a:ext cx="237207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26674" y="2851654"/>
            <a:ext cx="2246372" cy="3231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b="1" dirty="0" smtClean="0"/>
              <a:t>Организационные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800328" y="3212976"/>
            <a:ext cx="237207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800328" y="2787566"/>
            <a:ext cx="237207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863178" y="2858292"/>
            <a:ext cx="2246372" cy="33316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b="1" dirty="0" smtClean="0"/>
              <a:t>Технические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20926" y="3356992"/>
            <a:ext cx="3514470" cy="245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spcBef>
                <a:spcPts val="1000"/>
              </a:spcBef>
            </a:pPr>
            <a:r>
              <a:rPr lang="ru-RU" dirty="0" smtClean="0"/>
              <a:t>обучение </a:t>
            </a:r>
            <a:r>
              <a:rPr lang="ru-RU" dirty="0"/>
              <a:t>пользователей;</a:t>
            </a:r>
          </a:p>
          <a:p>
            <a:pPr lvl="0">
              <a:lnSpc>
                <a:spcPts val="1800"/>
              </a:lnSpc>
              <a:spcBef>
                <a:spcPts val="1000"/>
              </a:spcBef>
            </a:pPr>
            <a:r>
              <a:rPr lang="ru-RU" dirty="0" smtClean="0"/>
              <a:t>контроль </a:t>
            </a:r>
            <a:r>
              <a:rPr lang="ru-RU" dirty="0"/>
              <a:t>и управление активами;</a:t>
            </a:r>
          </a:p>
          <a:p>
            <a:pPr lvl="0">
              <a:lnSpc>
                <a:spcPts val="1800"/>
              </a:lnSpc>
              <a:spcBef>
                <a:spcPts val="1000"/>
              </a:spcBef>
            </a:pPr>
            <a:r>
              <a:rPr lang="ru-RU" dirty="0" smtClean="0"/>
              <a:t>процедуры </a:t>
            </a:r>
            <a:r>
              <a:rPr lang="ru-RU" dirty="0"/>
              <a:t>реагирования на события и инциденты ИБ;</a:t>
            </a:r>
          </a:p>
          <a:p>
            <a:pPr lvl="0">
              <a:lnSpc>
                <a:spcPts val="1800"/>
              </a:lnSpc>
              <a:spcBef>
                <a:spcPts val="1000"/>
              </a:spcBef>
            </a:pPr>
            <a:r>
              <a:rPr lang="ru-RU" dirty="0" smtClean="0"/>
              <a:t>контроль </a:t>
            </a:r>
            <a:r>
              <a:rPr lang="ru-RU" dirty="0"/>
              <a:t>доступа на основе минимизации полномочий;</a:t>
            </a:r>
          </a:p>
          <a:p>
            <a:pPr lvl="0">
              <a:lnSpc>
                <a:spcPts val="1800"/>
              </a:lnSpc>
              <a:spcBef>
                <a:spcPts val="1000"/>
              </a:spcBef>
            </a:pPr>
            <a:r>
              <a:rPr lang="ru-RU" dirty="0" smtClean="0"/>
              <a:t>контроль </a:t>
            </a:r>
            <a:r>
              <a:rPr lang="ru-RU" dirty="0"/>
              <a:t>услуг, передаваемых на </a:t>
            </a:r>
            <a:r>
              <a:rPr lang="ru-RU" dirty="0" smtClean="0"/>
              <a:t>аутсорсинг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800328" y="3356992"/>
            <a:ext cx="3312368" cy="3391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spcBef>
                <a:spcPts val="1100"/>
              </a:spcBef>
            </a:pPr>
            <a:r>
              <a:rPr lang="ru-RU" dirty="0" smtClean="0"/>
              <a:t>физическая </a:t>
            </a:r>
            <a:r>
              <a:rPr lang="ru-RU" dirty="0"/>
              <a:t>безопасность и безопасность окружения;</a:t>
            </a:r>
          </a:p>
          <a:p>
            <a:pPr lvl="0">
              <a:lnSpc>
                <a:spcPts val="1800"/>
              </a:lnSpc>
              <a:spcBef>
                <a:spcPts val="1100"/>
              </a:spcBef>
            </a:pPr>
            <a:r>
              <a:rPr lang="ru-RU" dirty="0" smtClean="0"/>
              <a:t>управление </a:t>
            </a:r>
            <a:r>
              <a:rPr lang="ru-RU" dirty="0"/>
              <a:t>доступом;</a:t>
            </a:r>
          </a:p>
          <a:p>
            <a:pPr lvl="0">
              <a:lnSpc>
                <a:spcPts val="1800"/>
              </a:lnSpc>
              <a:spcBef>
                <a:spcPts val="1100"/>
              </a:spcBef>
            </a:pPr>
            <a:r>
              <a:rPr lang="ru-RU" dirty="0" smtClean="0"/>
              <a:t>телекоммуникационная </a:t>
            </a:r>
            <a:r>
              <a:rPr lang="ru-RU" dirty="0"/>
              <a:t>и сетевая безопасность;</a:t>
            </a:r>
          </a:p>
          <a:p>
            <a:pPr lvl="0">
              <a:lnSpc>
                <a:spcPts val="1800"/>
              </a:lnSpc>
              <a:spcBef>
                <a:spcPts val="1100"/>
              </a:spcBef>
            </a:pPr>
            <a:r>
              <a:rPr lang="ru-RU" dirty="0" smtClean="0"/>
              <a:t>защита </a:t>
            </a:r>
            <a:r>
              <a:rPr lang="ru-RU" dirty="0"/>
              <a:t>от вредоносного ПО;</a:t>
            </a:r>
          </a:p>
          <a:p>
            <a:pPr lvl="0">
              <a:lnSpc>
                <a:spcPts val="1800"/>
              </a:lnSpc>
              <a:spcBef>
                <a:spcPts val="1100"/>
              </a:spcBef>
            </a:pPr>
            <a:r>
              <a:rPr lang="ru-RU" dirty="0" smtClean="0"/>
              <a:t>криптографическая </a:t>
            </a:r>
            <a:r>
              <a:rPr lang="ru-RU" dirty="0"/>
              <a:t>защита;</a:t>
            </a:r>
          </a:p>
          <a:p>
            <a:pPr lvl="0">
              <a:lnSpc>
                <a:spcPts val="1800"/>
              </a:lnSpc>
              <a:spcBef>
                <a:spcPts val="1100"/>
              </a:spcBef>
            </a:pPr>
            <a:r>
              <a:rPr lang="ru-RU" dirty="0" smtClean="0"/>
              <a:t>тесты </a:t>
            </a:r>
            <a:r>
              <a:rPr lang="ru-RU" dirty="0"/>
              <a:t>на проникновения;</a:t>
            </a:r>
          </a:p>
          <a:p>
            <a:pPr lvl="0">
              <a:lnSpc>
                <a:spcPts val="1800"/>
              </a:lnSpc>
              <a:spcBef>
                <a:spcPts val="1100"/>
              </a:spcBef>
            </a:pPr>
            <a:r>
              <a:rPr lang="ru-RU" dirty="0" smtClean="0"/>
              <a:t>управление </a:t>
            </a:r>
            <a:r>
              <a:rPr lang="ru-RU" dirty="0"/>
              <a:t>уязвимостями;</a:t>
            </a:r>
          </a:p>
          <a:p>
            <a:pPr lvl="0">
              <a:lnSpc>
                <a:spcPts val="1800"/>
              </a:lnSpc>
              <a:spcBef>
                <a:spcPts val="1100"/>
              </a:spcBef>
            </a:pPr>
            <a:r>
              <a:rPr lang="ru-RU" dirty="0" smtClean="0"/>
              <a:t>прочее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72928"/>
            <a:ext cx="285393" cy="288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38596"/>
            <a:ext cx="285393" cy="288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51309"/>
            <a:ext cx="285393" cy="288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25144"/>
            <a:ext cx="285393" cy="288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15" y="5292758"/>
            <a:ext cx="285393" cy="288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429000"/>
            <a:ext cx="285393" cy="288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23" y="1345664"/>
            <a:ext cx="815112" cy="815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296" y="1329256"/>
            <a:ext cx="847928" cy="84792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04460"/>
            <a:ext cx="285393" cy="288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436508"/>
            <a:ext cx="285393" cy="288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941168"/>
            <a:ext cx="285393" cy="288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372612"/>
            <a:ext cx="285393" cy="288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732652"/>
            <a:ext cx="285393" cy="288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092692"/>
            <a:ext cx="285393" cy="288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452732"/>
            <a:ext cx="285393" cy="288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120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Straight Connector 3"/>
          <p:cNvCxnSpPr/>
          <p:nvPr/>
        </p:nvCxnSpPr>
        <p:spPr>
          <a:xfrm>
            <a:off x="446856" y="763116"/>
            <a:ext cx="8229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4"/>
          <p:cNvCxnSpPr/>
          <p:nvPr/>
        </p:nvCxnSpPr>
        <p:spPr>
          <a:xfrm>
            <a:off x="457200" y="116632"/>
            <a:ext cx="8229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процесс 18"/>
          <p:cNvSpPr/>
          <p:nvPr/>
        </p:nvSpPr>
        <p:spPr>
          <a:xfrm>
            <a:off x="0" y="0"/>
            <a:ext cx="323528" cy="6858000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64999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3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Управление рисками как основа информационной безопасности Минфина</a:t>
            </a:r>
            <a:endParaRPr lang="ru-RU" sz="13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34" name="Рисунок 33" descr="logo.png"/>
          <p:cNvPicPr>
            <a:picLocks noChangeAspect="1"/>
          </p:cNvPicPr>
          <p:nvPr/>
        </p:nvPicPr>
        <p:blipFill>
          <a:blip r:embed="rId2" cstate="print"/>
          <a:srcRect r="75597"/>
          <a:stretch>
            <a:fillRect/>
          </a:stretch>
        </p:blipFill>
        <p:spPr>
          <a:xfrm>
            <a:off x="24655" y="116632"/>
            <a:ext cx="658913" cy="59156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32240" y="6381328"/>
            <a:ext cx="2133600" cy="365125"/>
          </a:xfrm>
        </p:spPr>
        <p:txBody>
          <a:bodyPr/>
          <a:lstStyle/>
          <a:p>
            <a:fld id="{B335C6E5-0A45-4649-9509-AFCF6160C376}" type="slidenum">
              <a:rPr lang="ru-RU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11</a:t>
            </a:fld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71547"/>
            <a:ext cx="8686800" cy="63812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2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urier New" pitchFamily="49" charset="0"/>
              </a:rPr>
              <a:t>ФИЗИЧЕСКАЯ БЕЗОПАСНОСТЬ </a:t>
            </a:r>
          </a:p>
          <a:p>
            <a:pPr algn="ctr">
              <a:lnSpc>
                <a:spcPts val="2100"/>
              </a:lnSpc>
            </a:pPr>
            <a:r>
              <a:rPr lang="ru-RU" sz="22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urier New" pitchFamily="49" charset="0"/>
              </a:rPr>
              <a:t>И БЕЗОПАСНОСТЬ ОКРУЖЕНИЯ</a:t>
            </a:r>
            <a:endParaRPr lang="en-US" sz="2200" b="1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39552" y="1268760"/>
            <a:ext cx="4824536" cy="4824536"/>
          </a:xfrm>
          <a:prstGeom prst="ellipse">
            <a:avLst/>
          </a:prstGeom>
          <a:solidFill>
            <a:srgbClr val="00425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211960" y="1268760"/>
            <a:ext cx="4824536" cy="4824536"/>
          </a:xfrm>
          <a:prstGeom prst="ellipse">
            <a:avLst/>
          </a:prstGeom>
          <a:solidFill>
            <a:srgbClr val="00425D">
              <a:alpha val="75000"/>
            </a:srgb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63688" y="3068960"/>
            <a:ext cx="2376264" cy="0"/>
          </a:xfrm>
          <a:prstGeom prst="line">
            <a:avLst/>
          </a:prstGeom>
          <a:ln w="44450" cmpd="dbl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259632" y="3473713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bg1"/>
                </a:solidFill>
              </a:rPr>
              <a:t>В Министерстве финансов и его структурных подразделениях созданы периметры безопасности.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3453968"/>
            <a:ext cx="37981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bg1"/>
                </a:solidFill>
              </a:rPr>
              <a:t>Серверные помещения находятся за двумя периметрами безопасности с разделенными системами контроля доступа.</a:t>
            </a:r>
          </a:p>
        </p:txBody>
      </p:sp>
      <p:pic>
        <p:nvPicPr>
          <p:cNvPr id="16" name="Рисунок 15" descr="1486349207-06_8046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556792"/>
            <a:ext cx="1368152" cy="1368152"/>
          </a:xfrm>
          <a:prstGeom prst="rect">
            <a:avLst/>
          </a:prstGeom>
        </p:spPr>
      </p:pic>
      <p:pic>
        <p:nvPicPr>
          <p:cNvPr id="17" name="Рисунок 16" descr="серверна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556792"/>
            <a:ext cx="1368152" cy="1368152"/>
          </a:xfrm>
          <a:prstGeom prst="rect">
            <a:avLst/>
          </a:prstGeom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5436096" y="3068960"/>
            <a:ext cx="2376264" cy="0"/>
          </a:xfrm>
          <a:prstGeom prst="line">
            <a:avLst/>
          </a:prstGeom>
          <a:ln w="44450" cmpd="dbl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5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Straight Connector 3"/>
          <p:cNvCxnSpPr/>
          <p:nvPr/>
        </p:nvCxnSpPr>
        <p:spPr>
          <a:xfrm>
            <a:off x="446856" y="620688"/>
            <a:ext cx="8445624" cy="704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4"/>
          <p:cNvCxnSpPr/>
          <p:nvPr/>
        </p:nvCxnSpPr>
        <p:spPr>
          <a:xfrm>
            <a:off x="457200" y="116632"/>
            <a:ext cx="84352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процесс 18"/>
          <p:cNvSpPr/>
          <p:nvPr/>
        </p:nvSpPr>
        <p:spPr>
          <a:xfrm>
            <a:off x="0" y="0"/>
            <a:ext cx="323528" cy="6858000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64999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3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Управление рисками как основа информационной безопасности Минфина</a:t>
            </a:r>
            <a:endParaRPr lang="ru-RU" sz="13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34" name="Рисунок 33" descr="logo.png"/>
          <p:cNvPicPr>
            <a:picLocks noChangeAspect="1"/>
          </p:cNvPicPr>
          <p:nvPr/>
        </p:nvPicPr>
        <p:blipFill>
          <a:blip r:embed="rId2" cstate="print"/>
          <a:srcRect r="75597"/>
          <a:stretch>
            <a:fillRect/>
          </a:stretch>
        </p:blipFill>
        <p:spPr>
          <a:xfrm>
            <a:off x="50266" y="100809"/>
            <a:ext cx="586905" cy="52692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32240" y="6381328"/>
            <a:ext cx="2133600" cy="365125"/>
          </a:xfrm>
        </p:spPr>
        <p:txBody>
          <a:bodyPr/>
          <a:lstStyle/>
          <a:p>
            <a:fld id="{B335C6E5-0A45-4649-9509-AFCF6160C376}" type="slidenum">
              <a:rPr lang="ru-RU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12</a:t>
            </a:fld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5112" y="171547"/>
            <a:ext cx="7825680" cy="36881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2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urier New" pitchFamily="49" charset="0"/>
              </a:rPr>
              <a:t>УПРАВЛЕНИЕ ДОСТУПОМ</a:t>
            </a:r>
            <a:endParaRPr lang="en-US" sz="2200" b="1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9" name="Капля 8"/>
          <p:cNvSpPr/>
          <p:nvPr/>
        </p:nvSpPr>
        <p:spPr>
          <a:xfrm rot="2707896" flipV="1">
            <a:off x="581272" y="948854"/>
            <a:ext cx="1586784" cy="1589946"/>
          </a:xfrm>
          <a:prstGeom prst="teardrop">
            <a:avLst/>
          </a:prstGeom>
          <a:solidFill>
            <a:srgbClr val="10CF9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 rot="2707896" flipV="1">
            <a:off x="767990" y="1130478"/>
            <a:ext cx="1213346" cy="1215764"/>
          </a:xfrm>
          <a:prstGeom prst="teardrop">
            <a:avLst/>
          </a:prstGeom>
          <a:solidFill>
            <a:srgbClr val="67F3C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 rot="2707896" flipV="1">
            <a:off x="7263976" y="2749054"/>
            <a:ext cx="1586784" cy="1589946"/>
          </a:xfrm>
          <a:prstGeom prst="teardrop">
            <a:avLst/>
          </a:prstGeom>
          <a:solidFill>
            <a:srgbClr val="10CF9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/>
          <p:cNvSpPr/>
          <p:nvPr/>
        </p:nvSpPr>
        <p:spPr>
          <a:xfrm rot="2707896" flipV="1">
            <a:off x="7450694" y="2930678"/>
            <a:ext cx="1213346" cy="1215764"/>
          </a:xfrm>
          <a:prstGeom prst="teardrop">
            <a:avLst/>
          </a:prstGeom>
          <a:solidFill>
            <a:srgbClr val="67F3C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апля 12"/>
          <p:cNvSpPr/>
          <p:nvPr/>
        </p:nvSpPr>
        <p:spPr>
          <a:xfrm rot="2707896" flipV="1">
            <a:off x="581272" y="4621262"/>
            <a:ext cx="1586784" cy="1589946"/>
          </a:xfrm>
          <a:prstGeom prst="teardrop">
            <a:avLst/>
          </a:prstGeom>
          <a:solidFill>
            <a:srgbClr val="10CF9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апля 13"/>
          <p:cNvSpPr/>
          <p:nvPr/>
        </p:nvSpPr>
        <p:spPr>
          <a:xfrm rot="2707896" flipV="1">
            <a:off x="767990" y="4802886"/>
            <a:ext cx="1213346" cy="1215764"/>
          </a:xfrm>
          <a:prstGeom prst="teardrop">
            <a:avLst/>
          </a:prstGeom>
          <a:solidFill>
            <a:srgbClr val="67F3C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039182" y="1501441"/>
            <a:ext cx="7020272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/>
              <a:t>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/>
              <a:t>Министерстве финансов  используется «Мандатное управление доступом» на основе матрицы управления доступом.</a:t>
            </a:r>
          </a:p>
          <a:p>
            <a:pPr lvl="0" algn="ctr">
              <a:lnSpc>
                <a:spcPts val="2000"/>
              </a:lnSpc>
            </a:pP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3718" y="3355723"/>
            <a:ext cx="6930516" cy="865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ru-RU" sz="2000" dirty="0" smtClean="0"/>
              <a:t>Субъекты </a:t>
            </a:r>
            <a:r>
              <a:rPr lang="ru-RU" sz="2000" dirty="0"/>
              <a:t>информационной системы наделены определёнными правами доступа к различным информационным ресурсам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28495" y="5227931"/>
            <a:ext cx="7083915" cy="865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/>
              <a:t>Для </a:t>
            </a:r>
            <a:r>
              <a:rPr lang="ru-RU" sz="2000" dirty="0"/>
              <a:t>доступа к критически важным объектам инфраструктуры Министерства финансов  организована многофакторная аутентификация сотрудников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339752" y="1282790"/>
            <a:ext cx="630104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339752" y="2578934"/>
            <a:ext cx="633670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83568" y="3082990"/>
            <a:ext cx="614107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83568" y="4451142"/>
            <a:ext cx="614107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339752" y="5013176"/>
            <a:ext cx="657643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316045" y="6309320"/>
            <a:ext cx="657643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29" y="1315778"/>
            <a:ext cx="845164" cy="84516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492" y="3082990"/>
            <a:ext cx="945752" cy="94575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37" y="4964997"/>
            <a:ext cx="1006393" cy="100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3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Straight Connector 3"/>
          <p:cNvCxnSpPr/>
          <p:nvPr/>
        </p:nvCxnSpPr>
        <p:spPr>
          <a:xfrm>
            <a:off x="446856" y="763116"/>
            <a:ext cx="8229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4"/>
          <p:cNvCxnSpPr/>
          <p:nvPr/>
        </p:nvCxnSpPr>
        <p:spPr>
          <a:xfrm>
            <a:off x="457200" y="116632"/>
            <a:ext cx="8229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815112" y="171547"/>
            <a:ext cx="7825680" cy="63812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2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urier New" pitchFamily="49" charset="0"/>
              </a:rPr>
              <a:t>ТЕЛЕКОММУНИКАЦИОННАЯ И СЕТЕВАЯ БЕЗОПАСНОСТЬ</a:t>
            </a:r>
            <a:endParaRPr lang="en-US" sz="2200" b="1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0" y="0"/>
            <a:ext cx="323528" cy="6858000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64999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3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Управление рисками как основа информационной безопасности Минфина</a:t>
            </a:r>
            <a:endParaRPr lang="ru-RU" sz="13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34" name="Рисунок 33" descr="logo.png"/>
          <p:cNvPicPr>
            <a:picLocks noChangeAspect="1"/>
          </p:cNvPicPr>
          <p:nvPr/>
        </p:nvPicPr>
        <p:blipFill>
          <a:blip r:embed="rId2" cstate="print"/>
          <a:srcRect r="75597"/>
          <a:stretch>
            <a:fillRect/>
          </a:stretch>
        </p:blipFill>
        <p:spPr>
          <a:xfrm>
            <a:off x="24655" y="116632"/>
            <a:ext cx="658913" cy="59156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32240" y="6381328"/>
            <a:ext cx="2133600" cy="365125"/>
          </a:xfrm>
        </p:spPr>
        <p:txBody>
          <a:bodyPr/>
          <a:lstStyle/>
          <a:p>
            <a:fld id="{B335C6E5-0A45-4649-9509-AFCF6160C376}" type="slidenum">
              <a:rPr lang="ru-RU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13</a:t>
            </a:fld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983" y="3229758"/>
            <a:ext cx="394006" cy="398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983" y="4651613"/>
            <a:ext cx="394006" cy="398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983" y="5668979"/>
            <a:ext cx="394006" cy="398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6000" y="3187411"/>
            <a:ext cx="5094312" cy="1249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800"/>
              </a:lnSpc>
            </a:pPr>
            <a:r>
              <a:rPr lang="ru-RU" dirty="0"/>
              <a:t>Создана защищенная  область передачи информации на основе межсетевых экранов </a:t>
            </a:r>
            <a:r>
              <a:rPr lang="en-US" dirty="0" err="1"/>
              <a:t>FortiGate</a:t>
            </a:r>
            <a:r>
              <a:rPr lang="en-US" dirty="0"/>
              <a:t> </a:t>
            </a:r>
            <a:r>
              <a:rPr lang="ru-RU" dirty="0"/>
              <a:t>между территориально разнесенными  структурными подразделениями Министерства </a:t>
            </a:r>
            <a:r>
              <a:rPr lang="ru-RU" dirty="0" smtClean="0"/>
              <a:t>финансов.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4653136"/>
            <a:ext cx="5382344" cy="557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</a:pPr>
            <a:r>
              <a:rPr lang="ru-RU" dirty="0"/>
              <a:t>Подключение сторонних информационных систем происходит  через межсетевые экраны</a:t>
            </a:r>
            <a:r>
              <a:rPr lang="en-US" dirty="0"/>
              <a:t> </a:t>
            </a:r>
            <a:r>
              <a:rPr lang="en-US" dirty="0" err="1" smtClean="0"/>
              <a:t>FortiGate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5517232"/>
            <a:ext cx="5238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800"/>
              </a:lnSpc>
            </a:pPr>
            <a:r>
              <a:rPr lang="ru-RU" dirty="0"/>
              <a:t>Сеть Министерства финансов разделена на отдельные логические домены, каждый из которых защищен определенным периметром безопасности.</a:t>
            </a:r>
          </a:p>
        </p:txBody>
      </p:sp>
      <p:sp>
        <p:nvSpPr>
          <p:cNvPr id="20" name="Овал 19"/>
          <p:cNvSpPr/>
          <p:nvPr/>
        </p:nvSpPr>
        <p:spPr>
          <a:xfrm rot="5400000">
            <a:off x="3563888" y="908720"/>
            <a:ext cx="1944216" cy="1944216"/>
          </a:xfrm>
          <a:prstGeom prst="ellipse">
            <a:avLst/>
          </a:prstGeom>
          <a:solidFill>
            <a:srgbClr val="00425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rot="5400000">
            <a:off x="3792666" y="1137498"/>
            <a:ext cx="1486660" cy="1486660"/>
          </a:xfrm>
          <a:prstGeom prst="ellipse">
            <a:avLst/>
          </a:prstGeom>
          <a:solidFill>
            <a:srgbClr val="00577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547664" y="2996952"/>
            <a:ext cx="612068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281514"/>
            <a:ext cx="1283390" cy="128339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9831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Straight Connector 3"/>
          <p:cNvCxnSpPr/>
          <p:nvPr/>
        </p:nvCxnSpPr>
        <p:spPr>
          <a:xfrm>
            <a:off x="446856" y="763116"/>
            <a:ext cx="8229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4"/>
          <p:cNvCxnSpPr/>
          <p:nvPr/>
        </p:nvCxnSpPr>
        <p:spPr>
          <a:xfrm>
            <a:off x="457200" y="116632"/>
            <a:ext cx="8229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815112" y="171547"/>
            <a:ext cx="7825680" cy="63812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2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urier New" pitchFamily="49" charset="0"/>
              </a:rPr>
              <a:t>ТЕЛЕКОММУНИКАЦИОННАЯ И СЕТЕВАЯ БЕЗОПАСНОСТЬ</a:t>
            </a:r>
            <a:endParaRPr lang="en-US" sz="2200" b="1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0" y="0"/>
            <a:ext cx="323528" cy="6858000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64999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3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Управление рисками как основа информационной безопасности Минфина</a:t>
            </a:r>
            <a:endParaRPr lang="ru-RU" sz="13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34" name="Рисунок 33" descr="logo.png"/>
          <p:cNvPicPr>
            <a:picLocks noChangeAspect="1"/>
          </p:cNvPicPr>
          <p:nvPr/>
        </p:nvPicPr>
        <p:blipFill>
          <a:blip r:embed="rId2" cstate="print"/>
          <a:srcRect r="75597"/>
          <a:stretch>
            <a:fillRect/>
          </a:stretch>
        </p:blipFill>
        <p:spPr>
          <a:xfrm>
            <a:off x="24655" y="116632"/>
            <a:ext cx="658913" cy="59156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32240" y="6381328"/>
            <a:ext cx="2133600" cy="365125"/>
          </a:xfrm>
        </p:spPr>
        <p:txBody>
          <a:bodyPr/>
          <a:lstStyle/>
          <a:p>
            <a:fld id="{B335C6E5-0A45-4649-9509-AFCF6160C376}" type="slidenum">
              <a:rPr lang="ru-RU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14</a:t>
            </a:fld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6927189"/>
              </p:ext>
            </p:extLst>
          </p:nvPr>
        </p:nvGraphicFramePr>
        <p:xfrm>
          <a:off x="539552" y="1196752"/>
          <a:ext cx="860444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 descr="аналитика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581128"/>
            <a:ext cx="1738175" cy="1283445"/>
          </a:xfrm>
          <a:prstGeom prst="rect">
            <a:avLst/>
          </a:prstGeom>
        </p:spPr>
      </p:pic>
      <p:pic>
        <p:nvPicPr>
          <p:cNvPr id="10" name="Рисунок 9" descr="unname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59632" y="3501008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2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процесс 18"/>
          <p:cNvSpPr/>
          <p:nvPr/>
        </p:nvSpPr>
        <p:spPr>
          <a:xfrm>
            <a:off x="0" y="0"/>
            <a:ext cx="323528" cy="6858000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64999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3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Управление рисками как основа информационной безопасности Минфина</a:t>
            </a:r>
            <a:endParaRPr lang="ru-RU" sz="13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32240" y="6381328"/>
            <a:ext cx="2133600" cy="365125"/>
          </a:xfrm>
        </p:spPr>
        <p:txBody>
          <a:bodyPr/>
          <a:lstStyle/>
          <a:p>
            <a:fld id="{B335C6E5-0A45-4649-9509-AFCF6160C376}" type="slidenum">
              <a:rPr lang="ru-RU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15</a:t>
            </a:fld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flipV="1">
            <a:off x="3491880" y="764704"/>
            <a:ext cx="2376264" cy="2376264"/>
          </a:xfrm>
          <a:prstGeom prst="ellipse">
            <a:avLst/>
          </a:prstGeom>
          <a:solidFill>
            <a:srgbClr val="10CF9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flipV="1">
            <a:off x="3707904" y="980728"/>
            <a:ext cx="1935203" cy="1944216"/>
          </a:xfrm>
          <a:prstGeom prst="ellipse">
            <a:avLst/>
          </a:prstGeom>
          <a:solidFill>
            <a:srgbClr val="10CF9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Digital-Signa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484784"/>
            <a:ext cx="1378738" cy="11228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520" y="3451939"/>
            <a:ext cx="9217024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  <a:spcAft>
                <a:spcPts val="1800"/>
              </a:spcAft>
            </a:pPr>
            <a:r>
              <a:rPr lang="ru-RU" sz="2800" dirty="0"/>
              <a:t>В</a:t>
            </a:r>
            <a:r>
              <a:rPr lang="ru-RU" sz="2800" dirty="0" smtClean="0"/>
              <a:t> </a:t>
            </a:r>
            <a:r>
              <a:rPr lang="ru-RU" sz="2800" dirty="0"/>
              <a:t>Министерстве </a:t>
            </a:r>
            <a:r>
              <a:rPr lang="ru-RU" sz="2800" dirty="0" smtClean="0"/>
              <a:t>финансов для документооборота с клиентами территориальных казначейств создана </a:t>
            </a:r>
            <a:r>
              <a:rPr lang="ru-RU" sz="2800" b="1" dirty="0"/>
              <a:t>инфраструктура открытых </a:t>
            </a:r>
            <a:r>
              <a:rPr lang="ru-RU" sz="2800" b="1" dirty="0" smtClean="0"/>
              <a:t>ключей</a:t>
            </a:r>
            <a:r>
              <a:rPr lang="ru-RU" sz="2800" dirty="0" smtClean="0"/>
              <a:t>, </a:t>
            </a:r>
            <a:br>
              <a:rPr lang="ru-RU" sz="2800" dirty="0" smtClean="0"/>
            </a:br>
            <a:r>
              <a:rPr lang="ru-RU" sz="2800" dirty="0" smtClean="0"/>
              <a:t>состоящая из:</a:t>
            </a:r>
          </a:p>
          <a:p>
            <a:pPr lvl="4">
              <a:spcAft>
                <a:spcPts val="800"/>
              </a:spcAft>
            </a:pPr>
            <a:r>
              <a:rPr lang="ru-RU" sz="2800" dirty="0" smtClean="0"/>
              <a:t>удостоверяющего центра</a:t>
            </a:r>
          </a:p>
          <a:p>
            <a:pPr lvl="4">
              <a:spcAft>
                <a:spcPts val="800"/>
              </a:spcAft>
            </a:pPr>
            <a:r>
              <a:rPr lang="ru-RU" sz="2800" dirty="0" smtClean="0"/>
              <a:t>5 реестров сертификатов открытых ключей</a:t>
            </a:r>
          </a:p>
          <a:p>
            <a:pPr lvl="4"/>
            <a:r>
              <a:rPr lang="ru-RU" sz="2800" dirty="0" smtClean="0"/>
              <a:t>137 регистрационных центров</a:t>
            </a:r>
            <a:endParaRPr lang="ru-RU" sz="2800" dirty="0"/>
          </a:p>
          <a:p>
            <a:r>
              <a:rPr lang="ru-RU" sz="2800" dirty="0" smtClean="0"/>
              <a:t>  </a:t>
            </a:r>
            <a:endParaRPr lang="ru-RU" sz="28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339752" y="3284984"/>
            <a:ext cx="4680520" cy="0"/>
          </a:xfrm>
          <a:prstGeom prst="line">
            <a:avLst/>
          </a:prstGeom>
          <a:ln w="44450" cmpd="dbl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69" y="5157191"/>
            <a:ext cx="394006" cy="398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90" y="5622805"/>
            <a:ext cx="394006" cy="398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90" y="6126861"/>
            <a:ext cx="394006" cy="398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 descr="key-5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259874">
            <a:off x="4965062" y="1917012"/>
            <a:ext cx="349845" cy="349845"/>
          </a:xfrm>
          <a:prstGeom prst="rect">
            <a:avLst/>
          </a:prstGeom>
        </p:spPr>
      </p:pic>
      <p:cxnSp>
        <p:nvCxnSpPr>
          <p:cNvPr id="23" name="Straight Connector 3"/>
          <p:cNvCxnSpPr/>
          <p:nvPr/>
        </p:nvCxnSpPr>
        <p:spPr>
          <a:xfrm>
            <a:off x="446856" y="692696"/>
            <a:ext cx="8229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4"/>
          <p:cNvCxnSpPr/>
          <p:nvPr/>
        </p:nvCxnSpPr>
        <p:spPr>
          <a:xfrm>
            <a:off x="457200" y="116632"/>
            <a:ext cx="8229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5576" y="260648"/>
            <a:ext cx="7825680" cy="36881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2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urier New" pitchFamily="49" charset="0"/>
              </a:rPr>
              <a:t>КРИПТОГРАФИЯ</a:t>
            </a:r>
            <a:endParaRPr lang="en-US" sz="2200" b="1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ourier New" pitchFamily="49" charset="0"/>
            </a:endParaRPr>
          </a:p>
        </p:txBody>
      </p:sp>
      <p:pic>
        <p:nvPicPr>
          <p:cNvPr id="26" name="Рисунок 25" descr="logo.png"/>
          <p:cNvPicPr>
            <a:picLocks noChangeAspect="1"/>
          </p:cNvPicPr>
          <p:nvPr/>
        </p:nvPicPr>
        <p:blipFill>
          <a:blip r:embed="rId5" cstate="print"/>
          <a:srcRect r="75597"/>
          <a:stretch>
            <a:fillRect/>
          </a:stretch>
        </p:blipFill>
        <p:spPr>
          <a:xfrm>
            <a:off x="24655" y="116632"/>
            <a:ext cx="658913" cy="59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Straight Connector 3"/>
          <p:cNvCxnSpPr/>
          <p:nvPr/>
        </p:nvCxnSpPr>
        <p:spPr>
          <a:xfrm>
            <a:off x="446856" y="692696"/>
            <a:ext cx="8229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4"/>
          <p:cNvCxnSpPr/>
          <p:nvPr/>
        </p:nvCxnSpPr>
        <p:spPr>
          <a:xfrm>
            <a:off x="457200" y="116632"/>
            <a:ext cx="8229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755576" y="260648"/>
            <a:ext cx="7825680" cy="36163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2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urier New" pitchFamily="49" charset="0"/>
              </a:rPr>
              <a:t>ИНФРАСТРУКТУРА ОТКРЫТЫХ КЛЮЧЕЙ</a:t>
            </a:r>
            <a:endParaRPr lang="en-US" sz="2200" b="1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0" y="0"/>
            <a:ext cx="323528" cy="6858000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64999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3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Управление рисками как основа информационной безопасности Минфина</a:t>
            </a:r>
            <a:endParaRPr lang="ru-RU" sz="13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34" name="Рисунок 33" descr="logo.png"/>
          <p:cNvPicPr>
            <a:picLocks noChangeAspect="1"/>
          </p:cNvPicPr>
          <p:nvPr/>
        </p:nvPicPr>
        <p:blipFill>
          <a:blip r:embed="rId2" cstate="print"/>
          <a:srcRect r="75597"/>
          <a:stretch>
            <a:fillRect/>
          </a:stretch>
        </p:blipFill>
        <p:spPr>
          <a:xfrm>
            <a:off x="24655" y="116632"/>
            <a:ext cx="658913" cy="59156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32240" y="6381328"/>
            <a:ext cx="2133600" cy="365125"/>
          </a:xfrm>
        </p:spPr>
        <p:txBody>
          <a:bodyPr/>
          <a:lstStyle/>
          <a:p>
            <a:fld id="{B335C6E5-0A45-4649-9509-AFCF6160C376}" type="slidenum">
              <a:rPr lang="ru-RU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16</a:t>
            </a:fld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Рисунок 7" descr="открытый клю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548680"/>
            <a:ext cx="5986494" cy="26606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259632" y="2996952"/>
            <a:ext cx="7020272" cy="608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ru-RU" sz="20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Инфраструктура открытых ключей </a:t>
            </a:r>
          </a:p>
          <a:p>
            <a:pPr lvl="0" algn="ctr">
              <a:lnSpc>
                <a:spcPts val="2000"/>
              </a:lnSpc>
              <a:defRPr/>
            </a:pPr>
            <a:r>
              <a:rPr lang="ru-RU" sz="20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в Министерстве финансов применяется для:</a:t>
            </a:r>
            <a:endParaRPr lang="ru-RU" sz="20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5013176"/>
            <a:ext cx="2664296" cy="132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400"/>
              </a:lnSpc>
            </a:pPr>
            <a:r>
              <a:rPr lang="ru-RU" sz="2400" dirty="0" smtClean="0"/>
              <a:t>подтверждения целостности передаваемых и хранимых данных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96136" y="4985881"/>
            <a:ext cx="2592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400"/>
              </a:lnSpc>
            </a:pPr>
            <a:r>
              <a:rPr lang="ru-RU" sz="2400" dirty="0" smtClean="0"/>
              <a:t>удостоверения подлинности передаваемых и хранимых данных</a:t>
            </a:r>
            <a:endParaRPr lang="ru-RU" sz="2400" dirty="0"/>
          </a:p>
        </p:txBody>
      </p:sp>
      <p:pic>
        <p:nvPicPr>
          <p:cNvPr id="15" name="Рисунок 14" descr="синий че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3861048"/>
            <a:ext cx="1213004" cy="1176431"/>
          </a:xfrm>
          <a:prstGeom prst="rect">
            <a:avLst/>
          </a:prstGeom>
        </p:spPr>
      </p:pic>
      <p:pic>
        <p:nvPicPr>
          <p:cNvPr id="20" name="Рисунок 19" descr="синий че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1324" y="3861048"/>
            <a:ext cx="1213004" cy="1176431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1259632" y="6381328"/>
            <a:ext cx="237626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259632" y="4941168"/>
            <a:ext cx="237626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868144" y="6381328"/>
            <a:ext cx="237626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868144" y="4941168"/>
            <a:ext cx="237626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9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механизмы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787513">
            <a:off x="5073743" y="3412031"/>
            <a:ext cx="3764070" cy="3764072"/>
          </a:xfrm>
          <a:prstGeom prst="rect">
            <a:avLst/>
          </a:prstGeom>
        </p:spPr>
      </p:pic>
      <p:cxnSp>
        <p:nvCxnSpPr>
          <p:cNvPr id="158" name="Straight Connector 3"/>
          <p:cNvCxnSpPr/>
          <p:nvPr/>
        </p:nvCxnSpPr>
        <p:spPr>
          <a:xfrm>
            <a:off x="446856" y="763116"/>
            <a:ext cx="8229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4"/>
          <p:cNvCxnSpPr/>
          <p:nvPr/>
        </p:nvCxnSpPr>
        <p:spPr>
          <a:xfrm>
            <a:off x="457200" y="116632"/>
            <a:ext cx="8229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815112" y="171547"/>
            <a:ext cx="7825680" cy="63812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2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urier New" pitchFamily="49" charset="0"/>
              </a:rPr>
              <a:t>ОЦЕНКА ТЕКУЩЕГО СОСТОЯНИЯ ИНФОРМАЦИОННОЙ БЕЗОПАСНОСТИ</a:t>
            </a:r>
            <a:endParaRPr lang="en-US" sz="2200" b="1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0" y="0"/>
            <a:ext cx="323528" cy="6858000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64999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3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Управление рисками как основа информационной безопасности Минфина</a:t>
            </a:r>
            <a:endParaRPr lang="ru-RU" sz="13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34" name="Рисунок 33" descr="logo.png"/>
          <p:cNvPicPr>
            <a:picLocks noChangeAspect="1"/>
          </p:cNvPicPr>
          <p:nvPr/>
        </p:nvPicPr>
        <p:blipFill>
          <a:blip r:embed="rId3" cstate="print"/>
          <a:srcRect r="75597"/>
          <a:stretch>
            <a:fillRect/>
          </a:stretch>
        </p:blipFill>
        <p:spPr>
          <a:xfrm>
            <a:off x="24655" y="116632"/>
            <a:ext cx="658913" cy="59156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32240" y="6381328"/>
            <a:ext cx="2133600" cy="365125"/>
          </a:xfrm>
        </p:spPr>
        <p:txBody>
          <a:bodyPr/>
          <a:lstStyle/>
          <a:p>
            <a:fld id="{B335C6E5-0A45-4649-9509-AFCF6160C376}" type="slidenum">
              <a:rPr lang="ru-RU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17</a:t>
            </a:fld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28778713"/>
              </p:ext>
            </p:extLst>
          </p:nvPr>
        </p:nvGraphicFramePr>
        <p:xfrm>
          <a:off x="1475656" y="1484784"/>
          <a:ext cx="655272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90357"/>
            <a:ext cx="465205" cy="470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54453"/>
            <a:ext cx="465205" cy="470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46541"/>
            <a:ext cx="465205" cy="470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38629"/>
            <a:ext cx="465205" cy="470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58709"/>
            <a:ext cx="465205" cy="470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9466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Straight Connector 3"/>
          <p:cNvCxnSpPr/>
          <p:nvPr/>
        </p:nvCxnSpPr>
        <p:spPr>
          <a:xfrm>
            <a:off x="446856" y="1051148"/>
            <a:ext cx="8229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4"/>
          <p:cNvCxnSpPr/>
          <p:nvPr/>
        </p:nvCxnSpPr>
        <p:spPr>
          <a:xfrm>
            <a:off x="457200" y="116632"/>
            <a:ext cx="8229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467544" y="188640"/>
            <a:ext cx="8509416" cy="90024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2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urier New" pitchFamily="49" charset="0"/>
              </a:rPr>
              <a:t>МЕРЫ И СРЕДСТВА ИНФОРМАЦИОННОЙ БЕЗОПАСНОСТИ, КОТОРЫЕ ПЛАНИРУЮТСЯ К ВНЕДРЕНИЮ В МИНИСТЕРСТВЕ ФИНАНСОВ</a:t>
            </a:r>
            <a:endParaRPr lang="en-US" sz="2200" b="1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0" y="0"/>
            <a:ext cx="323528" cy="6858000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64999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3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Управление рисками как основа информационной безопасности Минфина</a:t>
            </a:r>
            <a:endParaRPr lang="ru-RU" sz="13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34" name="Рисунок 33" descr="logo.png"/>
          <p:cNvPicPr>
            <a:picLocks noChangeAspect="1"/>
          </p:cNvPicPr>
          <p:nvPr/>
        </p:nvPicPr>
        <p:blipFill>
          <a:blip r:embed="rId2" cstate="print"/>
          <a:srcRect r="75597"/>
          <a:stretch>
            <a:fillRect/>
          </a:stretch>
        </p:blipFill>
        <p:spPr>
          <a:xfrm>
            <a:off x="24655" y="116632"/>
            <a:ext cx="658913" cy="59156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32240" y="6381328"/>
            <a:ext cx="2133600" cy="365125"/>
          </a:xfrm>
        </p:spPr>
        <p:txBody>
          <a:bodyPr/>
          <a:lstStyle/>
          <a:p>
            <a:fld id="{B335C6E5-0A45-4649-9509-AFCF6160C376}" type="slidenum">
              <a:rPr lang="ru-RU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18</a:t>
            </a:fld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Рисунок 7" descr="дос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772816"/>
            <a:ext cx="2808312" cy="1800200"/>
          </a:xfrm>
          <a:prstGeom prst="rect">
            <a:avLst/>
          </a:prstGeom>
        </p:spPr>
      </p:pic>
      <p:pic>
        <p:nvPicPr>
          <p:cNvPr id="9" name="Рисунок 8" descr="человече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196752"/>
            <a:ext cx="1368152" cy="2639271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3420911" y="1412776"/>
            <a:ext cx="2087193" cy="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часы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1123705"/>
            <a:ext cx="649111" cy="64911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15616" y="4149080"/>
            <a:ext cx="3888432" cy="2122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1800"/>
              </a:spcAft>
            </a:pPr>
            <a:r>
              <a:rPr lang="ru-RU" sz="2000" dirty="0" smtClean="0"/>
              <a:t>Внедрение процедуры обеспечения непрерывности функционирования</a:t>
            </a:r>
          </a:p>
          <a:p>
            <a:pPr>
              <a:lnSpc>
                <a:spcPts val="2000"/>
              </a:lnSpc>
              <a:spcAft>
                <a:spcPts val="1800"/>
              </a:spcAft>
            </a:pPr>
            <a:r>
              <a:rPr lang="ru-RU" sz="2000" dirty="0" smtClean="0"/>
              <a:t>Внедрение стандарта безопасности настроек рабочих станций, серверов, сетевого оборудования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54653"/>
            <a:ext cx="394006" cy="398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229200"/>
            <a:ext cx="394006" cy="398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5508104" y="4149080"/>
            <a:ext cx="3456384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1800"/>
              </a:spcAft>
            </a:pPr>
            <a:r>
              <a:rPr lang="ru-RU" sz="2000" dirty="0" smtClean="0"/>
              <a:t>Внедрение процедуры непрерывного управления уязвимостями</a:t>
            </a:r>
          </a:p>
          <a:p>
            <a:pPr>
              <a:lnSpc>
                <a:spcPts val="2000"/>
              </a:lnSpc>
              <a:spcAft>
                <a:spcPts val="3600"/>
              </a:spcAft>
            </a:pPr>
            <a:r>
              <a:rPr lang="ru-RU" sz="2000" dirty="0" smtClean="0"/>
              <a:t>Развитие </a:t>
            </a:r>
            <a:r>
              <a:rPr lang="en-US" sz="2000" dirty="0" smtClean="0"/>
              <a:t>SIEM</a:t>
            </a:r>
            <a:endParaRPr lang="ru-RU" sz="2000" dirty="0" smtClean="0"/>
          </a:p>
          <a:p>
            <a:pPr>
              <a:lnSpc>
                <a:spcPts val="2000"/>
              </a:lnSpc>
              <a:spcAft>
                <a:spcPts val="1800"/>
              </a:spcAft>
            </a:pPr>
            <a:r>
              <a:rPr lang="ru-RU" sz="2000" dirty="0" smtClean="0"/>
              <a:t>Внедрение </a:t>
            </a:r>
            <a:r>
              <a:rPr lang="en-US" sz="2000" dirty="0" smtClean="0"/>
              <a:t>DLP</a:t>
            </a:r>
            <a:endParaRPr lang="ru-RU" sz="20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54653"/>
            <a:ext cx="394006" cy="398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157192"/>
            <a:ext cx="394006" cy="398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838829"/>
            <a:ext cx="394006" cy="398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024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Straight Connector 3"/>
          <p:cNvCxnSpPr/>
          <p:nvPr/>
        </p:nvCxnSpPr>
        <p:spPr>
          <a:xfrm>
            <a:off x="446856" y="763116"/>
            <a:ext cx="8229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4"/>
          <p:cNvCxnSpPr/>
          <p:nvPr/>
        </p:nvCxnSpPr>
        <p:spPr>
          <a:xfrm>
            <a:off x="457200" y="116632"/>
            <a:ext cx="8229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815112" y="171547"/>
            <a:ext cx="7825680" cy="63094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2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urier New" pitchFamily="49" charset="0"/>
              </a:rPr>
              <a:t>ЖИЗНЕННЫЙ ЦИКЛ УПРАВЛЕНИЯ НЕПРЕРЫВНОСТЬЮ ФУНКЦИОНИРОВАНИЯ</a:t>
            </a:r>
            <a:endParaRPr lang="en-US" sz="2200" b="1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0" y="0"/>
            <a:ext cx="323528" cy="6858000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64999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3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Управление рисками как основа информационной безопасности Минфина</a:t>
            </a:r>
            <a:endParaRPr lang="ru-RU" sz="13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34" name="Рисунок 33" descr="logo.png"/>
          <p:cNvPicPr>
            <a:picLocks noChangeAspect="1"/>
          </p:cNvPicPr>
          <p:nvPr/>
        </p:nvPicPr>
        <p:blipFill>
          <a:blip r:embed="rId3" cstate="print"/>
          <a:srcRect r="75597"/>
          <a:stretch>
            <a:fillRect/>
          </a:stretch>
        </p:blipFill>
        <p:spPr>
          <a:xfrm>
            <a:off x="24655" y="116632"/>
            <a:ext cx="658913" cy="59156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32240" y="6381328"/>
            <a:ext cx="2133600" cy="365125"/>
          </a:xfrm>
        </p:spPr>
        <p:txBody>
          <a:bodyPr/>
          <a:lstStyle/>
          <a:p>
            <a:fld id="{B335C6E5-0A45-4649-9509-AFCF6160C376}" type="slidenum">
              <a:rPr lang="ru-RU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19</a:t>
            </a:fld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4008" y="1340768"/>
            <a:ext cx="4176464" cy="4968552"/>
          </a:xfrm>
          <a:prstGeom prst="roundRect">
            <a:avLst>
              <a:gd name="adj" fmla="val 11321"/>
            </a:avLst>
          </a:prstGeom>
          <a:solidFill>
            <a:srgbClr val="CDB9F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7544" y="1340768"/>
            <a:ext cx="4176464" cy="4968552"/>
          </a:xfrm>
          <a:prstGeom prst="roundRect">
            <a:avLst>
              <a:gd name="adj" fmla="val 11830"/>
            </a:avLst>
          </a:prstGeom>
          <a:solidFill>
            <a:srgbClr val="10CF9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376796111"/>
              </p:ext>
            </p:extLst>
          </p:nvPr>
        </p:nvGraphicFramePr>
        <p:xfrm>
          <a:off x="559500" y="1124744"/>
          <a:ext cx="826097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Выгнутая вправо стрелка 20"/>
          <p:cNvSpPr/>
          <p:nvPr/>
        </p:nvSpPr>
        <p:spPr>
          <a:xfrm>
            <a:off x="5920204" y="1700808"/>
            <a:ext cx="1224136" cy="4392488"/>
          </a:xfrm>
          <a:prstGeom prst="curvedLeftArrow">
            <a:avLst/>
          </a:prstGeom>
          <a:solidFill>
            <a:srgbClr val="CDB9F6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право стрелка 21"/>
          <p:cNvSpPr/>
          <p:nvPr/>
        </p:nvSpPr>
        <p:spPr>
          <a:xfrm rot="10800000">
            <a:off x="2123728" y="1556792"/>
            <a:ext cx="1224136" cy="4392488"/>
          </a:xfrm>
          <a:prstGeom prst="curvedLeftArrow">
            <a:avLst/>
          </a:prstGeom>
          <a:solidFill>
            <a:srgbClr val="10CF9B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3688463" y="5805264"/>
            <a:ext cx="1996727" cy="792088"/>
          </a:xfrm>
          <a:prstGeom prst="round2DiagRect">
            <a:avLst>
              <a:gd name="adj1" fmla="val 34118"/>
              <a:gd name="adj2" fmla="val 0"/>
            </a:avLst>
          </a:prstGeom>
          <a:solidFill>
            <a:srgbClr val="E9E4E3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Принятие решения о возврате в режим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повседневного функционирования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431511"/>
            <a:ext cx="2952328" cy="78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р</a:t>
            </a:r>
            <a:r>
              <a:rPr lang="ru-RU" dirty="0" smtClean="0"/>
              <a:t>абота в режиме </a:t>
            </a:r>
            <a:r>
              <a:rPr lang="ru-RU" b="1" dirty="0" smtClean="0"/>
              <a:t>повседневного </a:t>
            </a:r>
            <a:r>
              <a:rPr lang="ru-RU" dirty="0" smtClean="0"/>
              <a:t>функционирования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876256" y="1420034"/>
            <a:ext cx="1800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ru-RU" dirty="0"/>
              <a:t>р</a:t>
            </a:r>
            <a:r>
              <a:rPr lang="ru-RU" dirty="0" smtClean="0"/>
              <a:t>абота в </a:t>
            </a:r>
            <a:r>
              <a:rPr lang="ru-RU" b="1" dirty="0" smtClean="0"/>
              <a:t>чрезвычайном </a:t>
            </a:r>
            <a:r>
              <a:rPr lang="ru-RU" dirty="0" smtClean="0"/>
              <a:t>режиме</a:t>
            </a:r>
            <a:endParaRPr lang="ru-RU" dirty="0"/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3707904" y="1052736"/>
            <a:ext cx="1996727" cy="792088"/>
          </a:xfrm>
          <a:prstGeom prst="round2DiagRect">
            <a:avLst>
              <a:gd name="adj1" fmla="val 34118"/>
              <a:gd name="adj2" fmla="val 0"/>
            </a:avLst>
          </a:prstGeom>
          <a:solidFill>
            <a:srgbClr val="E9E4E3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Принятие решения о переходе в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чрезвычайный режим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466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Straight Connector 3"/>
          <p:cNvCxnSpPr/>
          <p:nvPr/>
        </p:nvCxnSpPr>
        <p:spPr>
          <a:xfrm>
            <a:off x="446856" y="763116"/>
            <a:ext cx="8229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4"/>
          <p:cNvCxnSpPr/>
          <p:nvPr/>
        </p:nvCxnSpPr>
        <p:spPr>
          <a:xfrm>
            <a:off x="457200" y="116632"/>
            <a:ext cx="8229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815112" y="171547"/>
            <a:ext cx="7825680" cy="63094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2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urier New" pitchFamily="49" charset="0"/>
              </a:rPr>
              <a:t>ОСОБЕННОСТИ МИНИСТЕРСТВА ФИНАНСОВ КАК ОБЪЕКТА ЗАЩИТЫ</a:t>
            </a:r>
            <a:endParaRPr lang="en-US" sz="2200" b="1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0" y="0"/>
            <a:ext cx="323528" cy="6858000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64999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3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Управление рисками как основа информационной безопасности Минфина</a:t>
            </a:r>
            <a:endParaRPr lang="ru-RU" sz="13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34" name="Рисунок 33" descr="logo.png"/>
          <p:cNvPicPr>
            <a:picLocks noChangeAspect="1"/>
          </p:cNvPicPr>
          <p:nvPr/>
        </p:nvPicPr>
        <p:blipFill>
          <a:blip r:embed="rId2" cstate="print"/>
          <a:srcRect r="75597"/>
          <a:stretch>
            <a:fillRect/>
          </a:stretch>
        </p:blipFill>
        <p:spPr>
          <a:xfrm>
            <a:off x="24655" y="116632"/>
            <a:ext cx="658913" cy="59156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32240" y="6381328"/>
            <a:ext cx="2133600" cy="365125"/>
          </a:xfrm>
        </p:spPr>
        <p:txBody>
          <a:bodyPr/>
          <a:lstStyle/>
          <a:p>
            <a:fld id="{B335C6E5-0A45-4649-9509-AFCF6160C376}" type="slidenum">
              <a:rPr lang="ru-RU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</a:t>
            </a:fld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 rot="5400000">
            <a:off x="539552" y="1124744"/>
            <a:ext cx="1080120" cy="1080120"/>
          </a:xfrm>
          <a:prstGeom prst="ellipse">
            <a:avLst/>
          </a:prstGeom>
          <a:solidFill>
            <a:srgbClr val="00425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 rot="5400000">
            <a:off x="671096" y="1251843"/>
            <a:ext cx="825922" cy="825922"/>
          </a:xfrm>
          <a:prstGeom prst="ellipse">
            <a:avLst/>
          </a:prstGeom>
          <a:solidFill>
            <a:srgbClr val="00577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484546" y="1309340"/>
            <a:ext cx="1922854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600"/>
              </a:lnSpc>
            </a:pPr>
            <a:r>
              <a:rPr lang="ru-RU" sz="1600" dirty="0" smtClean="0"/>
              <a:t>орган государственного управления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9" y="1316487"/>
            <a:ext cx="631576" cy="631576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48" name="Овал 47"/>
          <p:cNvSpPr/>
          <p:nvPr/>
        </p:nvSpPr>
        <p:spPr>
          <a:xfrm rot="5400000">
            <a:off x="3275856" y="1124744"/>
            <a:ext cx="1080120" cy="1080120"/>
          </a:xfrm>
          <a:prstGeom prst="ellipse">
            <a:avLst/>
          </a:prstGeom>
          <a:solidFill>
            <a:srgbClr val="00425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 rot="5400000">
            <a:off x="3407400" y="1251843"/>
            <a:ext cx="825922" cy="825922"/>
          </a:xfrm>
          <a:prstGeom prst="ellipse">
            <a:avLst/>
          </a:prstGeom>
          <a:solidFill>
            <a:srgbClr val="00577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233322" y="1268760"/>
            <a:ext cx="1922854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600"/>
              </a:lnSpc>
            </a:pPr>
            <a:r>
              <a:rPr lang="ru-RU" sz="1600" dirty="0"/>
              <a:t>к</a:t>
            </a:r>
            <a:r>
              <a:rPr lang="ru-RU" sz="1600" dirty="0" smtClean="0"/>
              <a:t>лючевые процессы управления госфинансами</a:t>
            </a:r>
            <a:endParaRPr lang="ru-RU" sz="1600" dirty="0"/>
          </a:p>
        </p:txBody>
      </p:sp>
      <p:sp>
        <p:nvSpPr>
          <p:cNvPr id="54" name="Овал 53"/>
          <p:cNvSpPr/>
          <p:nvPr/>
        </p:nvSpPr>
        <p:spPr>
          <a:xfrm rot="5400000">
            <a:off x="5940152" y="1124744"/>
            <a:ext cx="1080120" cy="1080120"/>
          </a:xfrm>
          <a:prstGeom prst="ellipse">
            <a:avLst/>
          </a:prstGeom>
          <a:solidFill>
            <a:srgbClr val="00425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 rot="5400000">
            <a:off x="6071696" y="1251843"/>
            <a:ext cx="825922" cy="825922"/>
          </a:xfrm>
          <a:prstGeom prst="ellipse">
            <a:avLst/>
          </a:prstGeom>
          <a:solidFill>
            <a:srgbClr val="00577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7113642" y="1350141"/>
            <a:ext cx="1562814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600"/>
              </a:lnSpc>
            </a:pPr>
            <a:r>
              <a:rPr lang="ru-RU" sz="1600" dirty="0"/>
              <a:t>б</a:t>
            </a:r>
            <a:r>
              <a:rPr lang="ru-RU" sz="1600" dirty="0" smtClean="0"/>
              <a:t>олее 50 комплексов </a:t>
            </a:r>
          </a:p>
          <a:p>
            <a:pPr lvl="0" algn="ctr">
              <a:lnSpc>
                <a:spcPts val="1600"/>
              </a:lnSpc>
            </a:pPr>
            <a:r>
              <a:rPr lang="ru-RU" sz="1600" dirty="0" smtClean="0"/>
              <a:t>задач</a:t>
            </a:r>
            <a:endParaRPr lang="ru-RU" sz="16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1664566" y="3355525"/>
            <a:ext cx="1562814" cy="50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600"/>
              </a:lnSpc>
            </a:pPr>
            <a:r>
              <a:rPr lang="ru-RU" sz="1600" dirty="0"/>
              <a:t>б</a:t>
            </a:r>
            <a:r>
              <a:rPr lang="ru-RU" sz="1600" dirty="0" smtClean="0"/>
              <a:t>олее 10 000 пользователей</a:t>
            </a:r>
            <a:endParaRPr lang="ru-RU" sz="1600" dirty="0"/>
          </a:p>
        </p:txBody>
      </p:sp>
      <p:sp>
        <p:nvSpPr>
          <p:cNvPr id="67" name="Овал 66"/>
          <p:cNvSpPr/>
          <p:nvPr/>
        </p:nvSpPr>
        <p:spPr>
          <a:xfrm rot="5400000">
            <a:off x="539552" y="2996952"/>
            <a:ext cx="1080120" cy="1080120"/>
          </a:xfrm>
          <a:prstGeom prst="ellipse">
            <a:avLst/>
          </a:prstGeom>
          <a:solidFill>
            <a:srgbClr val="00425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 rot="5400000">
            <a:off x="671096" y="3124051"/>
            <a:ext cx="825922" cy="825922"/>
          </a:xfrm>
          <a:prstGeom prst="ellipse">
            <a:avLst/>
          </a:prstGeom>
          <a:solidFill>
            <a:srgbClr val="00577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48" y="3284250"/>
            <a:ext cx="678927" cy="520973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69" name="Овал 68"/>
          <p:cNvSpPr/>
          <p:nvPr/>
        </p:nvSpPr>
        <p:spPr>
          <a:xfrm rot="5400000">
            <a:off x="3275856" y="2996952"/>
            <a:ext cx="1080120" cy="1080120"/>
          </a:xfrm>
          <a:prstGeom prst="ellipse">
            <a:avLst/>
          </a:prstGeom>
          <a:solidFill>
            <a:srgbClr val="00425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 rot="5400000">
            <a:off x="3407400" y="3124051"/>
            <a:ext cx="825922" cy="825922"/>
          </a:xfrm>
          <a:prstGeom prst="ellipse">
            <a:avLst/>
          </a:prstGeom>
          <a:solidFill>
            <a:srgbClr val="00577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4377338" y="3222349"/>
            <a:ext cx="1562814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600"/>
              </a:lnSpc>
            </a:pPr>
            <a:r>
              <a:rPr lang="ru-RU" sz="1600" dirty="0"/>
              <a:t>д</a:t>
            </a:r>
            <a:r>
              <a:rPr lang="ru-RU" sz="1600" dirty="0" smtClean="0"/>
              <a:t>есятки подчиненных организаций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959" y="3182530"/>
            <a:ext cx="656803" cy="6568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2" name="Овал 71"/>
          <p:cNvSpPr/>
          <p:nvPr/>
        </p:nvSpPr>
        <p:spPr>
          <a:xfrm rot="5400000">
            <a:off x="5940152" y="2996952"/>
            <a:ext cx="1080120" cy="1080120"/>
          </a:xfrm>
          <a:prstGeom prst="ellipse">
            <a:avLst/>
          </a:prstGeom>
          <a:solidFill>
            <a:srgbClr val="00425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 rot="5400000">
            <a:off x="6071696" y="3124051"/>
            <a:ext cx="825922" cy="825922"/>
          </a:xfrm>
          <a:prstGeom prst="ellipse">
            <a:avLst/>
          </a:prstGeom>
          <a:solidFill>
            <a:srgbClr val="00577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6969626" y="3225170"/>
            <a:ext cx="1850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600"/>
              </a:lnSpc>
            </a:pPr>
            <a:r>
              <a:rPr lang="ru-RU" sz="1600" dirty="0" smtClean="0"/>
              <a:t>территориально- распределенная структура</a:t>
            </a:r>
            <a:endParaRPr lang="ru-RU" sz="1600" dirty="0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26" y="3207849"/>
            <a:ext cx="759262" cy="658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7" name="Овал 76"/>
          <p:cNvSpPr/>
          <p:nvPr/>
        </p:nvSpPr>
        <p:spPr>
          <a:xfrm rot="5400000">
            <a:off x="539552" y="5013176"/>
            <a:ext cx="1080120" cy="1080120"/>
          </a:xfrm>
          <a:prstGeom prst="ellipse">
            <a:avLst/>
          </a:prstGeom>
          <a:solidFill>
            <a:srgbClr val="00425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 rot="5400000">
            <a:off x="671096" y="5140275"/>
            <a:ext cx="825922" cy="825922"/>
          </a:xfrm>
          <a:prstGeom prst="ellipse">
            <a:avLst/>
          </a:prstGeom>
          <a:solidFill>
            <a:srgbClr val="00577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1568729" y="5108218"/>
            <a:ext cx="1779135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600"/>
              </a:lnSpc>
            </a:pPr>
            <a:r>
              <a:rPr lang="ru-RU" sz="1600" dirty="0"/>
              <a:t>в</a:t>
            </a:r>
            <a:r>
              <a:rPr lang="ru-RU" sz="1600" dirty="0" smtClean="0"/>
              <a:t>заимодействие с ИС госорганов и банковской сферы</a:t>
            </a:r>
            <a:endParaRPr lang="ru-RU" sz="1600" dirty="0"/>
          </a:p>
        </p:txBody>
      </p:sp>
      <p:sp>
        <p:nvSpPr>
          <p:cNvPr id="80" name="Овал 79"/>
          <p:cNvSpPr/>
          <p:nvPr/>
        </p:nvSpPr>
        <p:spPr>
          <a:xfrm rot="5400000">
            <a:off x="3275856" y="4941168"/>
            <a:ext cx="1080120" cy="1080120"/>
          </a:xfrm>
          <a:prstGeom prst="ellipse">
            <a:avLst/>
          </a:prstGeom>
          <a:solidFill>
            <a:srgbClr val="00425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 rot="5400000">
            <a:off x="3407400" y="5068267"/>
            <a:ext cx="825922" cy="825922"/>
          </a:xfrm>
          <a:prstGeom prst="ellipse">
            <a:avLst/>
          </a:prstGeom>
          <a:solidFill>
            <a:srgbClr val="00577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4283968" y="5169386"/>
            <a:ext cx="17219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600"/>
              </a:lnSpc>
            </a:pPr>
            <a:r>
              <a:rPr lang="ru-RU" sz="1600" dirty="0"/>
              <a:t>к</a:t>
            </a:r>
            <a:r>
              <a:rPr lang="ru-RU" sz="1600" dirty="0" smtClean="0"/>
              <a:t>ритически важные объекты информатизации</a:t>
            </a:r>
            <a:endParaRPr lang="ru-RU" sz="1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7" y="5187979"/>
            <a:ext cx="586498" cy="58649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83" name="Овал 82"/>
          <p:cNvSpPr/>
          <p:nvPr/>
        </p:nvSpPr>
        <p:spPr>
          <a:xfrm rot="5400000">
            <a:off x="5940152" y="4941168"/>
            <a:ext cx="1080120" cy="1080120"/>
          </a:xfrm>
          <a:prstGeom prst="ellipse">
            <a:avLst/>
          </a:prstGeom>
          <a:solidFill>
            <a:srgbClr val="00425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 rot="5400000">
            <a:off x="6071696" y="5068267"/>
            <a:ext cx="825922" cy="825922"/>
          </a:xfrm>
          <a:prstGeom prst="ellipse">
            <a:avLst/>
          </a:prstGeom>
          <a:solidFill>
            <a:srgbClr val="00577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6815766" y="5033134"/>
            <a:ext cx="2267744" cy="1060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ru-RU" sz="1600" dirty="0"/>
              <a:t>п</a:t>
            </a:r>
            <a:r>
              <a:rPr lang="ru-RU" sz="1600" dirty="0" smtClean="0"/>
              <a:t>овышенный уровень контроля внешним регулятором, специфика законодательства</a:t>
            </a:r>
            <a:endParaRPr lang="ru-RU" sz="1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12" y="5212388"/>
            <a:ext cx="562089" cy="5620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7" name="Прямая соединительная линия 86"/>
          <p:cNvCxnSpPr/>
          <p:nvPr/>
        </p:nvCxnSpPr>
        <p:spPr>
          <a:xfrm>
            <a:off x="1619672" y="1251843"/>
            <a:ext cx="165618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1619672" y="2132856"/>
            <a:ext cx="165618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1619672" y="3140968"/>
            <a:ext cx="165618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1619672" y="4005064"/>
            <a:ext cx="165618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1619672" y="5013176"/>
            <a:ext cx="165618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1619672" y="6093296"/>
            <a:ext cx="165618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4355976" y="1268760"/>
            <a:ext cx="165618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4355976" y="2132856"/>
            <a:ext cx="165618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7020272" y="1268760"/>
            <a:ext cx="165618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7020272" y="2132856"/>
            <a:ext cx="165618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4355976" y="3140968"/>
            <a:ext cx="165618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4355976" y="4005064"/>
            <a:ext cx="165618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7020272" y="3140968"/>
            <a:ext cx="165618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7020272" y="4005064"/>
            <a:ext cx="165618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4355976" y="5013176"/>
            <a:ext cx="165618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4355976" y="6093296"/>
            <a:ext cx="165618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7020272" y="5013176"/>
            <a:ext cx="165618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7020272" y="6093296"/>
            <a:ext cx="165618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90" y="5217893"/>
            <a:ext cx="608856" cy="6088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82" y="1268759"/>
            <a:ext cx="816173" cy="81617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12" y="1423313"/>
            <a:ext cx="507064" cy="507064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19676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Straight Connector 4"/>
          <p:cNvCxnSpPr/>
          <p:nvPr/>
        </p:nvCxnSpPr>
        <p:spPr>
          <a:xfrm>
            <a:off x="457200" y="116632"/>
            <a:ext cx="8229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815112" y="171547"/>
            <a:ext cx="7825680" cy="90024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2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urier New" pitchFamily="49" charset="0"/>
              </a:rPr>
              <a:t>ВЫБОР ВОЗМОЖНЫХ ТЕХНИЧЕСКИХ И ОРГАНИЗАЦИОННЫХ РЕШЕНИЙ ДЛЯ УПРАВЛЕНИЯ НЕПРЕРЫВНОСТЬЮ</a:t>
            </a:r>
            <a:endParaRPr lang="en-US" sz="2200" b="1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0" y="0"/>
            <a:ext cx="323528" cy="6858000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64999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3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Управление рисками как основа информационной безопасности Минфина</a:t>
            </a:r>
            <a:endParaRPr lang="ru-RU" sz="13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32240" y="6381328"/>
            <a:ext cx="2133600" cy="365125"/>
          </a:xfrm>
        </p:spPr>
        <p:txBody>
          <a:bodyPr/>
          <a:lstStyle/>
          <a:p>
            <a:fld id="{B335C6E5-0A45-4649-9509-AFCF6160C376}" type="slidenum">
              <a:rPr lang="ru-RU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20</a:t>
            </a:fld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5" name="Straight Connector 3"/>
          <p:cNvCxnSpPr/>
          <p:nvPr/>
        </p:nvCxnSpPr>
        <p:spPr>
          <a:xfrm>
            <a:off x="446856" y="1051148"/>
            <a:ext cx="8229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logo.png"/>
          <p:cNvPicPr>
            <a:picLocks noChangeAspect="1"/>
          </p:cNvPicPr>
          <p:nvPr/>
        </p:nvPicPr>
        <p:blipFill>
          <a:blip r:embed="rId3" cstate="print"/>
          <a:srcRect r="75597"/>
          <a:stretch>
            <a:fillRect/>
          </a:stretch>
        </p:blipFill>
        <p:spPr>
          <a:xfrm>
            <a:off x="24655" y="116632"/>
            <a:ext cx="658913" cy="591569"/>
          </a:xfrm>
          <a:prstGeom prst="rect">
            <a:avLst/>
          </a:prstGeom>
        </p:spPr>
      </p:pic>
      <p:sp>
        <p:nvSpPr>
          <p:cNvPr id="17" name="Текст 1"/>
          <p:cNvSpPr txBox="1">
            <a:spLocks/>
          </p:cNvSpPr>
          <p:nvPr/>
        </p:nvSpPr>
        <p:spPr>
          <a:xfrm>
            <a:off x="-26875" y="5746196"/>
            <a:ext cx="9324528" cy="1296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Согласно СТБ 34.101.52-2016  время допустимого простоя КВОИ не может превышать 8,5 ч/год. 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Время одного простоя – не более 1ч.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030735" y="5419653"/>
            <a:ext cx="504056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030735" y="1387205"/>
            <a:ext cx="0" cy="40324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Дуга 20"/>
          <p:cNvSpPr/>
          <p:nvPr/>
        </p:nvSpPr>
        <p:spPr>
          <a:xfrm rot="10800000">
            <a:off x="2606796" y="-1830710"/>
            <a:ext cx="7848873" cy="6685327"/>
          </a:xfrm>
          <a:prstGeom prst="arc">
            <a:avLst>
              <a:gd name="adj1" fmla="val 16396963"/>
              <a:gd name="adj2" fmla="val 0"/>
            </a:avLst>
          </a:prstGeom>
          <a:ln w="28575">
            <a:solidFill>
              <a:srgbClr val="10C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5400000">
            <a:off x="-969639" y="-2534798"/>
            <a:ext cx="7452320" cy="7344815"/>
          </a:xfrm>
          <a:prstGeom prst="arc">
            <a:avLst>
              <a:gd name="adj1" fmla="val 16556644"/>
              <a:gd name="adj2" fmla="val 0"/>
            </a:avLst>
          </a:prstGeom>
          <a:ln w="28575">
            <a:solidFill>
              <a:srgbClr val="CDB9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428928" y="1387205"/>
            <a:ext cx="1368152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 smtClean="0">
                <a:solidFill>
                  <a:srgbClr val="00577A"/>
                </a:solidFill>
              </a:rPr>
              <a:t>Стоимость простоя</a:t>
            </a:r>
            <a:endParaRPr lang="ru-RU" dirty="0">
              <a:solidFill>
                <a:srgbClr val="00577A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01305" y="1391422"/>
            <a:ext cx="1872208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 smtClean="0">
                <a:solidFill>
                  <a:srgbClr val="00577A"/>
                </a:solidFill>
              </a:rPr>
              <a:t>Стоимость восстановления</a:t>
            </a:r>
            <a:endParaRPr lang="ru-RU" dirty="0">
              <a:solidFill>
                <a:srgbClr val="00577A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10925" y="4936756"/>
            <a:ext cx="140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Время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3568" y="1481141"/>
            <a:ext cx="1440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Стоимость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2030735" y="4387902"/>
            <a:ext cx="2520280" cy="0"/>
          </a:xfrm>
          <a:prstGeom prst="line">
            <a:avLst/>
          </a:prstGeom>
          <a:ln w="19050">
            <a:solidFill>
              <a:srgbClr val="00577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551015" y="4387902"/>
            <a:ext cx="0" cy="1031751"/>
          </a:xfrm>
          <a:prstGeom prst="line">
            <a:avLst/>
          </a:prstGeom>
          <a:ln w="19050">
            <a:solidFill>
              <a:srgbClr val="00577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709417" y="3475437"/>
            <a:ext cx="1728192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dirty="0" smtClean="0">
                <a:solidFill>
                  <a:srgbClr val="00577A"/>
                </a:solidFill>
              </a:rPr>
              <a:t>Оптимальный вариант</a:t>
            </a:r>
            <a:endParaRPr lang="ru-RU" dirty="0">
              <a:solidFill>
                <a:srgbClr val="00577A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466640" y="4303527"/>
            <a:ext cx="168749" cy="168749"/>
          </a:xfrm>
          <a:prstGeom prst="ellipse">
            <a:avLst/>
          </a:prstGeom>
          <a:solidFill>
            <a:srgbClr val="00577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66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единительная линия 32"/>
          <p:cNvCxnSpPr/>
          <p:nvPr/>
        </p:nvCxnSpPr>
        <p:spPr>
          <a:xfrm>
            <a:off x="0" y="2708920"/>
            <a:ext cx="9144000" cy="0"/>
          </a:xfrm>
          <a:prstGeom prst="line">
            <a:avLst/>
          </a:prstGeom>
          <a:ln w="15875" cmpd="dbl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0" y="4149080"/>
            <a:ext cx="9144000" cy="0"/>
          </a:xfrm>
          <a:prstGeom prst="line">
            <a:avLst/>
          </a:prstGeom>
          <a:ln w="15875" cmpd="dbl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0" y="5362387"/>
            <a:ext cx="9144000" cy="0"/>
          </a:xfrm>
          <a:prstGeom prst="line">
            <a:avLst/>
          </a:prstGeom>
          <a:ln w="15875" cmpd="dbl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3"/>
          <p:cNvCxnSpPr/>
          <p:nvPr/>
        </p:nvCxnSpPr>
        <p:spPr>
          <a:xfrm>
            <a:off x="446856" y="763116"/>
            <a:ext cx="8229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4"/>
          <p:cNvCxnSpPr/>
          <p:nvPr/>
        </p:nvCxnSpPr>
        <p:spPr>
          <a:xfrm>
            <a:off x="457200" y="116632"/>
            <a:ext cx="8229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815112" y="171547"/>
            <a:ext cx="7825680" cy="63812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2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urier New" pitchFamily="49" charset="0"/>
              </a:rPr>
              <a:t>РАЗРАБОТКА ПЛАНА НЕПРЕРЫВНОСТИ ФУНКЦИОНИРОВАНИЯ (НПФ)</a:t>
            </a:r>
            <a:endParaRPr lang="en-US" sz="2200" b="1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0" y="0"/>
            <a:ext cx="323528" cy="6858000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64999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3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Управление рисками как основа информационной безопасности Минфина</a:t>
            </a:r>
            <a:endParaRPr lang="ru-RU" sz="13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34" name="Рисунок 33" descr="logo.png"/>
          <p:cNvPicPr>
            <a:picLocks noChangeAspect="1"/>
          </p:cNvPicPr>
          <p:nvPr/>
        </p:nvPicPr>
        <p:blipFill>
          <a:blip r:embed="rId3" cstate="print"/>
          <a:srcRect r="75597"/>
          <a:stretch>
            <a:fillRect/>
          </a:stretch>
        </p:blipFill>
        <p:spPr>
          <a:xfrm>
            <a:off x="24655" y="116632"/>
            <a:ext cx="658913" cy="59156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32240" y="6381328"/>
            <a:ext cx="2133600" cy="365125"/>
          </a:xfrm>
        </p:spPr>
        <p:txBody>
          <a:bodyPr/>
          <a:lstStyle/>
          <a:p>
            <a:fld id="{B335C6E5-0A45-4649-9509-AFCF6160C376}" type="slidenum">
              <a:rPr lang="ru-RU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21</a:t>
            </a:fld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436839" y="1484784"/>
            <a:ext cx="1244380" cy="1077516"/>
          </a:xfrm>
          <a:prstGeom prst="flowChartProcess">
            <a:avLst/>
          </a:prstGeom>
          <a:solidFill>
            <a:srgbClr val="00577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endParaRPr lang="ru-RU" sz="1300" b="1" dirty="0" smtClean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300" b="1" dirty="0" smtClean="0">
                <a:solidFill>
                  <a:schemeClr val="bg1"/>
                </a:solidFill>
              </a:rPr>
              <a:t>Обследование </a:t>
            </a:r>
            <a:r>
              <a:rPr lang="ru-RU" sz="1300" b="1" dirty="0">
                <a:solidFill>
                  <a:schemeClr val="bg1"/>
                </a:solidFill>
              </a:rPr>
              <a:t>и анализ деятельности</a:t>
            </a: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436406" y="2833599"/>
            <a:ext cx="1255274" cy="1221235"/>
          </a:xfrm>
          <a:prstGeom prst="flowChartProcess">
            <a:avLst/>
          </a:prstGeom>
          <a:solidFill>
            <a:srgbClr val="00577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300" b="1" dirty="0" smtClean="0">
                <a:solidFill>
                  <a:schemeClr val="bg1"/>
                </a:solidFill>
              </a:rPr>
              <a:t>Разработка общего ПНФ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436838" y="4253834"/>
            <a:ext cx="1244380" cy="975366"/>
          </a:xfrm>
          <a:prstGeom prst="flowChartProcess">
            <a:avLst/>
          </a:prstGeom>
          <a:solidFill>
            <a:srgbClr val="00577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endParaRPr lang="ru-RU" sz="1300" b="1" dirty="0" smtClean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300" b="1" dirty="0" smtClean="0">
                <a:solidFill>
                  <a:schemeClr val="bg1"/>
                </a:solidFill>
              </a:rPr>
              <a:t>Разработка детальных модулей ПНФ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436839" y="5519836"/>
            <a:ext cx="1244377" cy="1221532"/>
          </a:xfrm>
          <a:prstGeom prst="flowChartProcess">
            <a:avLst/>
          </a:prstGeom>
          <a:solidFill>
            <a:srgbClr val="00577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endParaRPr lang="ru-RU" sz="1300" b="1" dirty="0" smtClean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300" b="1" dirty="0" smtClean="0">
                <a:solidFill>
                  <a:schemeClr val="bg1"/>
                </a:solidFill>
              </a:rPr>
              <a:t>Разработка регламента управления ПНФ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20" name="Блок-схема: документ 19"/>
          <p:cNvSpPr/>
          <p:nvPr/>
        </p:nvSpPr>
        <p:spPr>
          <a:xfrm>
            <a:off x="7127776" y="1512435"/>
            <a:ext cx="1980728" cy="1008112"/>
          </a:xfrm>
          <a:prstGeom prst="flowChartDocument">
            <a:avLst/>
          </a:prstGeom>
          <a:solidFill>
            <a:srgbClr val="CDB9F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ru-RU" sz="1400" dirty="0" smtClean="0"/>
              <a:t>Структурированный перечень потенциальных угроз (рисков) с их анализом</a:t>
            </a:r>
            <a:endParaRPr lang="ru-RU" sz="1400" dirty="0"/>
          </a:p>
        </p:txBody>
      </p:sp>
      <p:sp>
        <p:nvSpPr>
          <p:cNvPr id="21" name="Блок-схема: документ 20"/>
          <p:cNvSpPr/>
          <p:nvPr/>
        </p:nvSpPr>
        <p:spPr>
          <a:xfrm>
            <a:off x="7092280" y="2780928"/>
            <a:ext cx="2012815" cy="504353"/>
          </a:xfrm>
          <a:prstGeom prst="flowChartDocument">
            <a:avLst/>
          </a:prstGeom>
          <a:solidFill>
            <a:srgbClr val="CDB9F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400" dirty="0" smtClean="0"/>
              <a:t>Перечень критичных процессов/ ресурсов</a:t>
            </a:r>
            <a:endParaRPr lang="ru-RU" sz="1400" dirty="0"/>
          </a:p>
        </p:txBody>
      </p:sp>
      <p:sp>
        <p:nvSpPr>
          <p:cNvPr id="22" name="Блок-схема: документ 21"/>
          <p:cNvSpPr/>
          <p:nvPr/>
        </p:nvSpPr>
        <p:spPr>
          <a:xfrm>
            <a:off x="7114212" y="3413165"/>
            <a:ext cx="1994292" cy="504353"/>
          </a:xfrm>
          <a:prstGeom prst="flowChartDocument">
            <a:avLst/>
          </a:prstGeom>
          <a:solidFill>
            <a:srgbClr val="CDB9F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400" dirty="0" smtClean="0"/>
              <a:t>Общий ПНФ</a:t>
            </a:r>
            <a:endParaRPr lang="ru-RU" sz="1400" dirty="0"/>
          </a:p>
        </p:txBody>
      </p:sp>
      <p:sp>
        <p:nvSpPr>
          <p:cNvPr id="23" name="Блок-схема: несколько документов 22"/>
          <p:cNvSpPr/>
          <p:nvPr/>
        </p:nvSpPr>
        <p:spPr>
          <a:xfrm>
            <a:off x="7127776" y="4253834"/>
            <a:ext cx="1980728" cy="612068"/>
          </a:xfrm>
          <a:prstGeom prst="flowChartMultidocument">
            <a:avLst/>
          </a:prstGeom>
          <a:solidFill>
            <a:srgbClr val="CDB9F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400" dirty="0" smtClean="0"/>
              <a:t>Детальные модули ПНФ</a:t>
            </a:r>
            <a:endParaRPr lang="ru-RU" sz="1400" dirty="0"/>
          </a:p>
        </p:txBody>
      </p:sp>
      <p:sp>
        <p:nvSpPr>
          <p:cNvPr id="24" name="Блок-схема: документ 23"/>
          <p:cNvSpPr/>
          <p:nvPr/>
        </p:nvSpPr>
        <p:spPr>
          <a:xfrm>
            <a:off x="7127776" y="5497040"/>
            <a:ext cx="1980728" cy="504353"/>
          </a:xfrm>
          <a:prstGeom prst="flowChartDocument">
            <a:avLst/>
          </a:prstGeom>
          <a:solidFill>
            <a:srgbClr val="CDB9F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ru-RU" sz="1400" dirty="0" smtClean="0"/>
              <a:t>Регламент пересмотра ПНФ</a:t>
            </a:r>
            <a:endParaRPr lang="ru-RU" sz="1400" dirty="0"/>
          </a:p>
        </p:txBody>
      </p:sp>
      <p:sp>
        <p:nvSpPr>
          <p:cNvPr id="25" name="Блок-схема: документ 24"/>
          <p:cNvSpPr/>
          <p:nvPr/>
        </p:nvSpPr>
        <p:spPr>
          <a:xfrm>
            <a:off x="7127776" y="6093296"/>
            <a:ext cx="1980728" cy="716066"/>
          </a:xfrm>
          <a:prstGeom prst="flowChartDocument">
            <a:avLst/>
          </a:prstGeom>
          <a:solidFill>
            <a:srgbClr val="CDB9F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400" dirty="0" smtClean="0"/>
              <a:t>Регламент по проведению тестирования ПНФ</a:t>
            </a:r>
            <a:endParaRPr lang="ru-RU" sz="1400" dirty="0"/>
          </a:p>
        </p:txBody>
      </p:sp>
      <p:sp>
        <p:nvSpPr>
          <p:cNvPr id="26" name="Пятиугольник 25"/>
          <p:cNvSpPr/>
          <p:nvPr/>
        </p:nvSpPr>
        <p:spPr>
          <a:xfrm>
            <a:off x="1826403" y="1483735"/>
            <a:ext cx="2520280" cy="1077516"/>
          </a:xfrm>
          <a:prstGeom prst="homePlate">
            <a:avLst>
              <a:gd name="adj" fmla="val 39592"/>
            </a:avLst>
          </a:prstGeom>
          <a:solidFill>
            <a:srgbClr val="10CF9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88950">
              <a:lnSpc>
                <a:spcPts val="14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400" dirty="0" smtClean="0"/>
              <a:t>- Анализ </a:t>
            </a:r>
            <a:r>
              <a:rPr lang="ru-RU" sz="1400" dirty="0"/>
              <a:t>потенциальных угроз (рисков)</a:t>
            </a:r>
          </a:p>
          <a:p>
            <a:pPr lvl="0" defTabSz="488950">
              <a:lnSpc>
                <a:spcPts val="14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400" dirty="0" smtClean="0"/>
              <a:t>- Анализ </a:t>
            </a:r>
            <a:r>
              <a:rPr lang="ru-RU" sz="1400" dirty="0"/>
              <a:t>влияния рисков на деятельность</a:t>
            </a:r>
          </a:p>
        </p:txBody>
      </p:sp>
      <p:sp>
        <p:nvSpPr>
          <p:cNvPr id="27" name="Пятиугольник 26"/>
          <p:cNvSpPr/>
          <p:nvPr/>
        </p:nvSpPr>
        <p:spPr>
          <a:xfrm>
            <a:off x="2538298" y="2833302"/>
            <a:ext cx="3096344" cy="1221532"/>
          </a:xfrm>
          <a:prstGeom prst="homePlate">
            <a:avLst>
              <a:gd name="adj" fmla="val 37995"/>
            </a:avLst>
          </a:prstGeom>
          <a:solidFill>
            <a:srgbClr val="10CF9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ts val="1400"/>
              </a:lnSpc>
              <a:spcAft>
                <a:spcPts val="600"/>
              </a:spcAft>
            </a:pPr>
            <a:r>
              <a:rPr lang="ru-RU" sz="1300" dirty="0"/>
              <a:t>- Разработка критериев непрерывности и восстановления критичных процессов</a:t>
            </a:r>
          </a:p>
          <a:p>
            <a:pPr lvl="0">
              <a:lnSpc>
                <a:spcPts val="1400"/>
              </a:lnSpc>
              <a:spcAft>
                <a:spcPts val="600"/>
              </a:spcAft>
            </a:pPr>
            <a:r>
              <a:rPr lang="ru-RU" sz="1300" dirty="0"/>
              <a:t>- Разработка схемы взаимодействия, превентивных процедур</a:t>
            </a:r>
          </a:p>
        </p:txBody>
      </p:sp>
      <p:sp>
        <p:nvSpPr>
          <p:cNvPr id="28" name="Пятиугольник 27"/>
          <p:cNvSpPr/>
          <p:nvPr/>
        </p:nvSpPr>
        <p:spPr>
          <a:xfrm>
            <a:off x="3266563" y="4253834"/>
            <a:ext cx="2808312" cy="975366"/>
          </a:xfrm>
          <a:prstGeom prst="homePlate">
            <a:avLst>
              <a:gd name="adj" fmla="val 34965"/>
            </a:avLst>
          </a:prstGeom>
          <a:solidFill>
            <a:srgbClr val="10CF9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ts val="1400"/>
              </a:lnSpc>
            </a:pPr>
            <a:r>
              <a:rPr lang="ru-RU" sz="1300" dirty="0"/>
              <a:t>Разработка ролевых матриц и детальных планов действий сотрудников в условиях непредвиденных обстоятельств </a:t>
            </a:r>
          </a:p>
        </p:txBody>
      </p:sp>
      <p:sp>
        <p:nvSpPr>
          <p:cNvPr id="29" name="Пятиугольник 28"/>
          <p:cNvSpPr/>
          <p:nvPr/>
        </p:nvSpPr>
        <p:spPr>
          <a:xfrm>
            <a:off x="3887934" y="5437134"/>
            <a:ext cx="2763006" cy="1372227"/>
          </a:xfrm>
          <a:prstGeom prst="homePlate">
            <a:avLst>
              <a:gd name="adj" fmla="val 33027"/>
            </a:avLst>
          </a:prstGeom>
          <a:solidFill>
            <a:srgbClr val="10CF9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ts val="1400"/>
              </a:lnSpc>
              <a:spcAft>
                <a:spcPts val="600"/>
              </a:spcAft>
            </a:pPr>
            <a:r>
              <a:rPr lang="ru-RU" sz="1300" dirty="0" smtClean="0"/>
              <a:t>- Разработка </a:t>
            </a:r>
            <a:r>
              <a:rPr lang="ru-RU" sz="1300" dirty="0"/>
              <a:t>регламента </a:t>
            </a:r>
            <a:r>
              <a:rPr lang="ru-RU" sz="1300" dirty="0" smtClean="0"/>
              <a:t>по пересмотру ПНФ, </a:t>
            </a:r>
          </a:p>
          <a:p>
            <a:pPr lvl="0">
              <a:lnSpc>
                <a:spcPts val="1400"/>
              </a:lnSpc>
              <a:spcAft>
                <a:spcPts val="600"/>
              </a:spcAft>
            </a:pPr>
            <a:r>
              <a:rPr lang="ru-RU" sz="1300" dirty="0" smtClean="0"/>
              <a:t>- Разработка </a:t>
            </a:r>
            <a:r>
              <a:rPr lang="ru-RU" sz="1300" dirty="0"/>
              <a:t>регламента </a:t>
            </a:r>
            <a:r>
              <a:rPr lang="ru-RU" sz="1300" dirty="0" smtClean="0"/>
              <a:t>и программы тестирования,</a:t>
            </a:r>
          </a:p>
          <a:p>
            <a:pPr lvl="0">
              <a:lnSpc>
                <a:spcPts val="1400"/>
              </a:lnSpc>
              <a:spcAft>
                <a:spcPts val="600"/>
              </a:spcAft>
            </a:pPr>
            <a:r>
              <a:rPr lang="ru-RU" sz="1300" dirty="0" smtClean="0"/>
              <a:t>- Разработка </a:t>
            </a:r>
            <a:r>
              <a:rPr lang="ru-RU" sz="1300" dirty="0"/>
              <a:t>шаблонов для проведения тестирования </a:t>
            </a:r>
            <a:r>
              <a:rPr lang="ru-RU" sz="1300" dirty="0" smtClean="0"/>
              <a:t>плана</a:t>
            </a:r>
            <a:endParaRPr lang="ru-RU" sz="1300" dirty="0"/>
          </a:p>
        </p:txBody>
      </p:sp>
      <p:sp>
        <p:nvSpPr>
          <p:cNvPr id="30" name="TextBox 29"/>
          <p:cNvSpPr txBox="1"/>
          <p:nvPr/>
        </p:nvSpPr>
        <p:spPr>
          <a:xfrm>
            <a:off x="436406" y="956955"/>
            <a:ext cx="1255274" cy="369332"/>
          </a:xfrm>
          <a:prstGeom prst="rect">
            <a:avLst/>
          </a:prstGeom>
          <a:ln>
            <a:solidFill>
              <a:srgbClr val="00425D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27884" y="961410"/>
            <a:ext cx="1980220" cy="369332"/>
          </a:xfrm>
          <a:prstGeom prst="rect">
            <a:avLst/>
          </a:prstGeom>
          <a:ln>
            <a:solidFill>
              <a:srgbClr val="10CF9B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27775" y="985530"/>
            <a:ext cx="1977319" cy="369332"/>
          </a:xfrm>
          <a:prstGeom prst="rect">
            <a:avLst/>
          </a:prstGeom>
          <a:ln>
            <a:solidFill>
              <a:srgbClr val="CDB9F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Стрелка углом вверх 36"/>
          <p:cNvSpPr/>
          <p:nvPr/>
        </p:nvSpPr>
        <p:spPr>
          <a:xfrm rot="5400000">
            <a:off x="1796320" y="2741078"/>
            <a:ext cx="874404" cy="531875"/>
          </a:xfrm>
          <a:prstGeom prst="bentUpArrow">
            <a:avLst/>
          </a:prstGeom>
          <a:solidFill>
            <a:srgbClr val="D9CFCD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углом вверх 37"/>
          <p:cNvSpPr/>
          <p:nvPr/>
        </p:nvSpPr>
        <p:spPr>
          <a:xfrm rot="5400000">
            <a:off x="2563423" y="4226099"/>
            <a:ext cx="874404" cy="531875"/>
          </a:xfrm>
          <a:prstGeom prst="bentUpArrow">
            <a:avLst/>
          </a:prstGeom>
          <a:solidFill>
            <a:srgbClr val="D9CFCD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углом вверх 38"/>
          <p:cNvSpPr/>
          <p:nvPr/>
        </p:nvSpPr>
        <p:spPr>
          <a:xfrm rot="5400000">
            <a:off x="3211495" y="5427463"/>
            <a:ext cx="874404" cy="531875"/>
          </a:xfrm>
          <a:prstGeom prst="bentUpArrow">
            <a:avLst/>
          </a:prstGeom>
          <a:solidFill>
            <a:srgbClr val="D9CFCD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углом вверх 39"/>
          <p:cNvSpPr/>
          <p:nvPr/>
        </p:nvSpPr>
        <p:spPr>
          <a:xfrm rot="16200000">
            <a:off x="3508641" y="2667644"/>
            <a:ext cx="4406082" cy="2553297"/>
          </a:xfrm>
          <a:prstGeom prst="bentUpArrow">
            <a:avLst>
              <a:gd name="adj1" fmla="val 10904"/>
              <a:gd name="adj2" fmla="val 12428"/>
              <a:gd name="adj3" fmla="val 13952"/>
            </a:avLst>
          </a:prstGeom>
          <a:solidFill>
            <a:srgbClr val="D9CFCD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 rot="16200000">
            <a:off x="4476893" y="3603955"/>
            <a:ext cx="4717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Мониторинг и управление изменениями</a:t>
            </a:r>
            <a:endParaRPr lang="ru-RU" dirty="0"/>
          </a:p>
        </p:txBody>
      </p:sp>
      <p:sp>
        <p:nvSpPr>
          <p:cNvPr id="42" name="Капля 41"/>
          <p:cNvSpPr/>
          <p:nvPr/>
        </p:nvSpPr>
        <p:spPr>
          <a:xfrm>
            <a:off x="389913" y="1313671"/>
            <a:ext cx="406968" cy="340128"/>
          </a:xfrm>
          <a:prstGeom prst="teardrop">
            <a:avLst/>
          </a:prstGeom>
          <a:solidFill>
            <a:srgbClr val="F1DA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Капля 42"/>
          <p:cNvSpPr/>
          <p:nvPr/>
        </p:nvSpPr>
        <p:spPr>
          <a:xfrm>
            <a:off x="377922" y="2746480"/>
            <a:ext cx="406968" cy="340128"/>
          </a:xfrm>
          <a:prstGeom prst="teardrop">
            <a:avLst/>
          </a:prstGeom>
          <a:solidFill>
            <a:srgbClr val="F1DA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4" name="Капля 43"/>
          <p:cNvSpPr/>
          <p:nvPr/>
        </p:nvSpPr>
        <p:spPr>
          <a:xfrm>
            <a:off x="338829" y="4158830"/>
            <a:ext cx="406968" cy="340128"/>
          </a:xfrm>
          <a:prstGeom prst="teardrop">
            <a:avLst/>
          </a:prstGeom>
          <a:solidFill>
            <a:srgbClr val="F1DA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5" name="Капля 44"/>
          <p:cNvSpPr/>
          <p:nvPr/>
        </p:nvSpPr>
        <p:spPr>
          <a:xfrm>
            <a:off x="377922" y="5437134"/>
            <a:ext cx="406968" cy="340128"/>
          </a:xfrm>
          <a:prstGeom prst="teardrop">
            <a:avLst/>
          </a:prstGeom>
          <a:solidFill>
            <a:srgbClr val="F1DA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9466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Straight Connector 3"/>
          <p:cNvCxnSpPr/>
          <p:nvPr/>
        </p:nvCxnSpPr>
        <p:spPr>
          <a:xfrm>
            <a:off x="446856" y="763116"/>
            <a:ext cx="8229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4"/>
          <p:cNvCxnSpPr/>
          <p:nvPr/>
        </p:nvCxnSpPr>
        <p:spPr>
          <a:xfrm>
            <a:off x="457200" y="116632"/>
            <a:ext cx="8229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815112" y="171547"/>
            <a:ext cx="7825680" cy="63812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2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urier New" pitchFamily="49" charset="0"/>
              </a:rPr>
              <a:t>ТЕСТИРОВАНИЕ ПЛАНА НЕПРЕРЫВНОСТИ ФУНКЦИОНИРОВАНИЯ</a:t>
            </a:r>
            <a:endParaRPr lang="en-US" sz="2200" b="1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0" y="0"/>
            <a:ext cx="323528" cy="6858000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64999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3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Управление рисками как основа информационной безопасности Минфина</a:t>
            </a:r>
            <a:endParaRPr lang="ru-RU" sz="13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34" name="Рисунок 33" descr="logo.png"/>
          <p:cNvPicPr>
            <a:picLocks noChangeAspect="1"/>
          </p:cNvPicPr>
          <p:nvPr/>
        </p:nvPicPr>
        <p:blipFill>
          <a:blip r:embed="rId2" cstate="print"/>
          <a:srcRect r="75597"/>
          <a:stretch>
            <a:fillRect/>
          </a:stretch>
        </p:blipFill>
        <p:spPr>
          <a:xfrm>
            <a:off x="24655" y="116632"/>
            <a:ext cx="658913" cy="59156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32240" y="6381328"/>
            <a:ext cx="2133600" cy="365125"/>
          </a:xfrm>
        </p:spPr>
        <p:txBody>
          <a:bodyPr/>
          <a:lstStyle/>
          <a:p>
            <a:fld id="{B335C6E5-0A45-4649-9509-AFCF6160C376}" type="slidenum">
              <a:rPr lang="ru-RU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22</a:t>
            </a:fld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Текст 1"/>
          <p:cNvSpPr txBox="1">
            <a:spLocks/>
          </p:cNvSpPr>
          <p:nvPr/>
        </p:nvSpPr>
        <p:spPr>
          <a:xfrm>
            <a:off x="1105497" y="1268760"/>
            <a:ext cx="7920880" cy="54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just" defTabSz="914400" rtl="0" eaLnBrk="1" fontAlgn="auto" latinLnBrk="0" hangingPunct="1">
              <a:lnSpc>
                <a:spcPts val="2200"/>
              </a:lnSpc>
              <a:spcAft>
                <a:spcPts val="1200"/>
              </a:spcAft>
              <a:buClrTx/>
              <a:buSzTx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Тестирование осуществляется в соответствии с регламентом проведения тестирования.</a:t>
            </a:r>
          </a:p>
          <a:p>
            <a:pPr marL="0" marR="0" lvl="0" indent="0" algn="just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ts val="2200"/>
              </a:lnSpc>
              <a:spcAft>
                <a:spcPts val="1200"/>
              </a:spcAft>
              <a:buClrTx/>
              <a:buSzTx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процессе тестирования работники действуют в соответствии с инструкциями по действиям в нештатных ситуациях, которые описаны в ПНФ и Регламентах.</a:t>
            </a:r>
          </a:p>
          <a:p>
            <a:pPr marL="0" marR="0" lvl="0" indent="0" algn="just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ts val="2200"/>
              </a:lnSpc>
              <a:spcAft>
                <a:spcPts val="1200"/>
              </a:spcAft>
              <a:buClrTx/>
              <a:buSzTx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обязательном порядке формируется группа наблюдателей (контролеров) из заинтересованных подразделений.</a:t>
            </a:r>
          </a:p>
          <a:p>
            <a:pPr marR="0" lvl="0" algn="just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итогам тестирования формируются:</a:t>
            </a:r>
          </a:p>
          <a:p>
            <a:pPr marL="342900" marR="0" lvl="0" indent="-342900" algn="just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ru-RU" sz="2200" dirty="0" smtClean="0"/>
              <a:t>протокол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тестирования;</a:t>
            </a:r>
          </a:p>
          <a:p>
            <a:pPr marL="342900" marR="0" lvl="0" indent="-342900" algn="just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ru-RU" sz="2200" dirty="0" smtClean="0"/>
              <a:t>отчет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 проведении тестирования, </a:t>
            </a:r>
          </a:p>
          <a:p>
            <a:pPr lvl="1" algn="just">
              <a:lnSpc>
                <a:spcPts val="2200"/>
              </a:lnSpc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который включает в себя анализ результатов и предложения по доработке ПНФ.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394006" cy="398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54453"/>
            <a:ext cx="394006" cy="398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34573"/>
            <a:ext cx="394006" cy="398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14693"/>
            <a:ext cx="394006" cy="398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9466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2780928"/>
          </a:xfrm>
          <a:prstGeom prst="rect">
            <a:avLst/>
          </a:prstGeom>
          <a:solidFill>
            <a:srgbClr val="CDB9F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12160" y="0"/>
            <a:ext cx="3131840" cy="6858000"/>
          </a:xfrm>
          <a:prstGeom prst="rect">
            <a:avLst/>
          </a:prstGeom>
          <a:solidFill>
            <a:schemeClr val="bg1">
              <a:lumMod val="95000"/>
              <a:alpha val="4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Контактные данные: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Республика Беларусь, </a:t>
            </a:r>
          </a:p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</a:rPr>
              <a:t>г. Минск, ул. Советская, д.7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371" y="1124744"/>
            <a:ext cx="5878789" cy="70788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СПАСИБО ЗА ВНИМАНИЕ!</a:t>
            </a:r>
            <a:endParaRPr lang="ru-RU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Рисунок 13" descr="w512h3361380476923mai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4437112"/>
            <a:ext cx="463324" cy="3040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60232" y="4365104"/>
            <a:ext cx="225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>
                <a:hlinkClick r:id="rId3"/>
              </a:rPr>
              <a:t>minfin@minfin.gov.by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682364" y="5013176"/>
            <a:ext cx="24616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+375 17 222-61-37</a:t>
            </a:r>
          </a:p>
          <a:p>
            <a:r>
              <a:rPr lang="en-US" dirty="0" smtClean="0"/>
              <a:t>+375 17 309-42-49</a:t>
            </a:r>
            <a:endParaRPr lang="ru-RU" dirty="0" smtClean="0"/>
          </a:p>
          <a:p>
            <a:r>
              <a:rPr lang="ru-RU" dirty="0" smtClean="0"/>
              <a:t>+375 17 222-45-93 факс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" name="Рисунок 19" descr="icon_telephon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5157192"/>
            <a:ext cx="504056" cy="5040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1349"/>
            <a:ext cx="3228991" cy="245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6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Straight Connector 3"/>
          <p:cNvCxnSpPr/>
          <p:nvPr/>
        </p:nvCxnSpPr>
        <p:spPr>
          <a:xfrm>
            <a:off x="446856" y="763116"/>
            <a:ext cx="8229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4"/>
          <p:cNvCxnSpPr/>
          <p:nvPr/>
        </p:nvCxnSpPr>
        <p:spPr>
          <a:xfrm>
            <a:off x="457200" y="116632"/>
            <a:ext cx="8229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815112" y="171547"/>
            <a:ext cx="7825680" cy="63812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2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urier New" pitchFamily="49" charset="0"/>
              </a:rPr>
              <a:t>СИСТЕМА ОБЕСПЕЧЕНИЯ ИНФОРМАЦИОННОЙ БЕЗОПАСНОСТИ МИНИСТЕРСТВА ФИНАНСОВ</a:t>
            </a:r>
            <a:endParaRPr lang="en-US" sz="2200" b="1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0" y="0"/>
            <a:ext cx="323528" cy="6858000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64999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3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Управление рисками как основа информационной безопасности Минфина</a:t>
            </a:r>
            <a:endParaRPr lang="ru-RU" sz="13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34" name="Рисунок 33" descr="logo.png"/>
          <p:cNvPicPr>
            <a:picLocks noChangeAspect="1"/>
          </p:cNvPicPr>
          <p:nvPr/>
        </p:nvPicPr>
        <p:blipFill>
          <a:blip r:embed="rId2" cstate="print"/>
          <a:srcRect r="75597"/>
          <a:stretch>
            <a:fillRect/>
          </a:stretch>
        </p:blipFill>
        <p:spPr>
          <a:xfrm>
            <a:off x="24655" y="116632"/>
            <a:ext cx="658913" cy="59156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32240" y="6381328"/>
            <a:ext cx="2133600" cy="365125"/>
          </a:xfrm>
        </p:spPr>
        <p:txBody>
          <a:bodyPr/>
          <a:lstStyle/>
          <a:p>
            <a:fld id="{B335C6E5-0A45-4649-9509-AFCF6160C376}" type="slidenum">
              <a:rPr lang="ru-RU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3</a:t>
            </a:fld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87492" y="1124744"/>
            <a:ext cx="8280920" cy="5347862"/>
          </a:xfrm>
          <a:prstGeom prst="roundRect">
            <a:avLst>
              <a:gd name="adj" fmla="val 9090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58484" y="1341929"/>
            <a:ext cx="78899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СИСТЕМА ОБЕСПЕЧЕНИЯ ИНФОРМАЦИОННОЙ БЕЗОПАСНОСТИ</a:t>
            </a:r>
            <a:endParaRPr lang="ru-RU" sz="2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9672" y="2060848"/>
            <a:ext cx="6408712" cy="3960440"/>
          </a:xfrm>
          <a:prstGeom prst="roundRect">
            <a:avLst>
              <a:gd name="adj" fmla="val 8104"/>
            </a:avLst>
          </a:prstGeom>
          <a:solidFill>
            <a:srgbClr val="D9CFCD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1766605" y="2204864"/>
            <a:ext cx="618977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dirty="0" smtClean="0"/>
              <a:t>СИСТЕМА МЕНЕДЖМЕНТА ИНФОРМАЦИОННОЙ БЕЗОПАСНОСТИ</a:t>
            </a:r>
            <a:endParaRPr lang="ru-RU" sz="17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051720" y="2694654"/>
            <a:ext cx="2079848" cy="944488"/>
          </a:xfrm>
          <a:prstGeom prst="roundRect">
            <a:avLst>
              <a:gd name="adj" fmla="val 8104"/>
            </a:avLst>
          </a:prstGeom>
          <a:solidFill>
            <a:schemeClr val="bg1"/>
          </a:solidFill>
          <a:ln>
            <a:solidFill>
              <a:srgbClr val="00425D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516488" y="2700536"/>
            <a:ext cx="2079848" cy="944488"/>
          </a:xfrm>
          <a:prstGeom prst="roundRect">
            <a:avLst>
              <a:gd name="adj" fmla="val 8104"/>
            </a:avLst>
          </a:prstGeom>
          <a:solidFill>
            <a:schemeClr val="bg1"/>
          </a:solidFill>
          <a:ln>
            <a:solidFill>
              <a:srgbClr val="00425D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051720" y="4860776"/>
            <a:ext cx="2079848" cy="944488"/>
          </a:xfrm>
          <a:prstGeom prst="roundRect">
            <a:avLst>
              <a:gd name="adj" fmla="val 8104"/>
            </a:avLst>
          </a:prstGeom>
          <a:solidFill>
            <a:schemeClr val="bg1"/>
          </a:solidFill>
          <a:ln>
            <a:solidFill>
              <a:srgbClr val="00425D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516488" y="4860776"/>
            <a:ext cx="2079848" cy="944488"/>
          </a:xfrm>
          <a:prstGeom prst="roundRect">
            <a:avLst>
              <a:gd name="adj" fmla="val 8104"/>
            </a:avLst>
          </a:prstGeom>
          <a:solidFill>
            <a:schemeClr val="bg1"/>
          </a:solidFill>
          <a:ln>
            <a:solidFill>
              <a:srgbClr val="00425D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2194604" y="2812955"/>
            <a:ext cx="1794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Планирование</a:t>
            </a:r>
          </a:p>
          <a:p>
            <a:pPr algn="ctr"/>
            <a:r>
              <a:rPr lang="ru-RU" sz="2000" dirty="0" smtClean="0"/>
              <a:t>СМИБ </a:t>
            </a:r>
            <a:endParaRPr lang="ru-RU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5821971" y="2805081"/>
            <a:ext cx="1466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Реализация</a:t>
            </a:r>
          </a:p>
          <a:p>
            <a:pPr algn="ctr"/>
            <a:r>
              <a:rPr lang="ru-RU" sz="2000" dirty="0" smtClean="0"/>
              <a:t>СМИБ </a:t>
            </a:r>
            <a:endParaRPr lang="ru-RU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5982823" y="4953362"/>
            <a:ext cx="1237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Проверка</a:t>
            </a:r>
          </a:p>
          <a:p>
            <a:pPr algn="ctr"/>
            <a:r>
              <a:rPr lang="ru-RU" sz="2000" dirty="0" smtClean="0"/>
              <a:t>СМИБ </a:t>
            </a:r>
            <a:endParaRPr lang="ru-RU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1996632" y="4995855"/>
            <a:ext cx="219002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Совершенствование</a:t>
            </a:r>
          </a:p>
          <a:p>
            <a:pPr algn="ctr"/>
            <a:r>
              <a:rPr lang="ru-RU" sz="2000" dirty="0" smtClean="0"/>
              <a:t>СМИБ </a:t>
            </a:r>
            <a:endParaRPr lang="ru-RU" sz="20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186655" y="2910553"/>
            <a:ext cx="1321449" cy="530406"/>
          </a:xfrm>
          <a:prstGeom prst="rightArrow">
            <a:avLst/>
          </a:prstGeom>
          <a:solidFill>
            <a:schemeClr val="bg1"/>
          </a:solidFill>
          <a:ln>
            <a:solidFill>
              <a:srgbClr val="00425D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 flipH="1">
            <a:off x="4139952" y="5130842"/>
            <a:ext cx="1321449" cy="530406"/>
          </a:xfrm>
          <a:prstGeom prst="rightArrow">
            <a:avLst/>
          </a:prstGeom>
          <a:solidFill>
            <a:schemeClr val="bg1"/>
          </a:solidFill>
          <a:ln>
            <a:solidFill>
              <a:srgbClr val="00425D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 rot="5400000" flipH="1" flipV="1">
            <a:off x="2429127" y="3987697"/>
            <a:ext cx="1215752" cy="530406"/>
          </a:xfrm>
          <a:prstGeom prst="rightArrow">
            <a:avLst/>
          </a:prstGeom>
          <a:solidFill>
            <a:schemeClr val="bg1"/>
          </a:solidFill>
          <a:ln>
            <a:solidFill>
              <a:srgbClr val="00425D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 rot="16200000" flipH="1">
            <a:off x="5948536" y="3987699"/>
            <a:ext cx="1215753" cy="530406"/>
          </a:xfrm>
          <a:prstGeom prst="rightArrow">
            <a:avLst/>
          </a:prstGeom>
          <a:solidFill>
            <a:schemeClr val="bg1"/>
          </a:solidFill>
          <a:ln>
            <a:solidFill>
              <a:srgbClr val="00425D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57"/>
          <p:cNvSpPr/>
          <p:nvPr/>
        </p:nvSpPr>
        <p:spPr>
          <a:xfrm>
            <a:off x="995430" y="3798675"/>
            <a:ext cx="7727853" cy="926469"/>
          </a:xfrm>
          <a:prstGeom prst="rightArrow">
            <a:avLst/>
          </a:prstGeom>
          <a:solidFill>
            <a:srgbClr val="10CF9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1800171" y="4037002"/>
            <a:ext cx="6294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Система защиты информации информационных систем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6977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Группа 48"/>
          <p:cNvGrpSpPr/>
          <p:nvPr/>
        </p:nvGrpSpPr>
        <p:grpSpPr>
          <a:xfrm>
            <a:off x="5148064" y="4695379"/>
            <a:ext cx="3617075" cy="1829963"/>
            <a:chOff x="4576059" y="3376910"/>
            <a:chExt cx="3617075" cy="1705933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4576059" y="3376910"/>
              <a:ext cx="3606554" cy="1705933"/>
            </a:xfrm>
            <a:prstGeom prst="roundRect">
              <a:avLst>
                <a:gd name="adj" fmla="val 10000"/>
              </a:avLst>
            </a:prstGeom>
            <a:ln>
              <a:solidFill>
                <a:srgbClr val="00425D"/>
              </a:solidFill>
            </a:ln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Скругленный прямоугольник 4"/>
            <p:cNvSpPr/>
            <p:nvPr/>
          </p:nvSpPr>
          <p:spPr>
            <a:xfrm>
              <a:off x="5743495" y="3673169"/>
              <a:ext cx="2449639" cy="13985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1" algn="l" defTabSz="622300">
                <a:lnSpc>
                  <a:spcPts val="15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ru-RU" sz="1500" kern="1200" dirty="0" smtClean="0"/>
                <a:t>Внутренние аудиты СМИБ;</a:t>
              </a:r>
              <a:endParaRPr lang="ru-RU" sz="1500" kern="1200" dirty="0"/>
            </a:p>
            <a:p>
              <a:pPr marL="0" lvl="1" algn="l" defTabSz="622300">
                <a:lnSpc>
                  <a:spcPts val="15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ru-RU" sz="1500" kern="1200" dirty="0" smtClean="0"/>
                <a:t>Ежегодный внутренний контроль КВОИ;</a:t>
              </a:r>
              <a:endParaRPr lang="ru-RU" sz="1500" kern="1200" dirty="0"/>
            </a:p>
            <a:p>
              <a:pPr marL="0" lvl="1" algn="l" defTabSz="622300">
                <a:lnSpc>
                  <a:spcPts val="15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ru-RU" sz="1500" kern="1200" dirty="0" smtClean="0"/>
                <a:t>Контроль уязвимостей;</a:t>
              </a:r>
              <a:endParaRPr lang="ru-RU" sz="1500" kern="1200" dirty="0"/>
            </a:p>
            <a:p>
              <a:pPr marL="0" lvl="1" algn="l" defTabSz="622300">
                <a:lnSpc>
                  <a:spcPts val="1500"/>
                </a:lnSpc>
                <a:spcBef>
                  <a:spcPct val="0"/>
                </a:spcBef>
              </a:pPr>
              <a:r>
                <a:rPr lang="ru-RU" sz="1500" kern="1200" dirty="0" smtClean="0"/>
                <a:t>Тесты на проникновение</a:t>
              </a:r>
              <a:endParaRPr lang="ru-RU" sz="1500" kern="1200" dirty="0"/>
            </a:p>
            <a:p>
              <a:pPr marL="0" lvl="1" algn="l" defTabSz="488950">
                <a:lnSpc>
                  <a:spcPts val="1500"/>
                </a:lnSpc>
                <a:spcBef>
                  <a:spcPct val="0"/>
                </a:spcBef>
              </a:pPr>
              <a:endParaRPr lang="ru-RU" sz="1500" kern="1200" dirty="0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611560" y="4753206"/>
            <a:ext cx="3486015" cy="1867256"/>
            <a:chOff x="260542" y="3414838"/>
            <a:chExt cx="3486015" cy="1693038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60542" y="3414838"/>
              <a:ext cx="3486015" cy="1606794"/>
            </a:xfrm>
            <a:prstGeom prst="roundRect">
              <a:avLst>
                <a:gd name="adj" fmla="val 10000"/>
              </a:avLst>
            </a:prstGeom>
            <a:ln>
              <a:solidFill>
                <a:srgbClr val="00425D"/>
              </a:solidFill>
            </a:ln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Скругленный прямоугольник 4"/>
            <p:cNvSpPr/>
            <p:nvPr/>
          </p:nvSpPr>
          <p:spPr>
            <a:xfrm>
              <a:off x="706688" y="3973372"/>
              <a:ext cx="2988961" cy="1134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1" algn="l" defTabSz="622300">
                <a:lnSpc>
                  <a:spcPts val="1500"/>
                </a:lnSpc>
                <a:spcBef>
                  <a:spcPct val="0"/>
                </a:spcBef>
              </a:pPr>
              <a:r>
                <a:rPr lang="ru-RU" sz="1500" kern="1200" dirty="0" smtClean="0"/>
                <a:t>Внедрение корректирующих и предупреждающих действий</a:t>
              </a:r>
              <a:endParaRPr lang="ru-RU" sz="1500" kern="120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5249804" y="980728"/>
            <a:ext cx="3642676" cy="1922889"/>
            <a:chOff x="4512617" y="35846"/>
            <a:chExt cx="3642676" cy="1684606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4512617" y="35846"/>
              <a:ext cx="3642676" cy="1684606"/>
            </a:xfrm>
            <a:prstGeom prst="roundRect">
              <a:avLst>
                <a:gd name="adj" fmla="val 10000"/>
              </a:avLst>
            </a:prstGeom>
            <a:ln>
              <a:solidFill>
                <a:srgbClr val="00425D"/>
              </a:solidFill>
            </a:ln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Скругленный прямоугольник 4"/>
            <p:cNvSpPr/>
            <p:nvPr/>
          </p:nvSpPr>
          <p:spPr>
            <a:xfrm>
              <a:off x="5549020" y="162102"/>
              <a:ext cx="2605827" cy="11894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1" algn="l" defTabSz="622300">
                <a:lnSpc>
                  <a:spcPts val="15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ru-RU" sz="1500" kern="1200" dirty="0" smtClean="0"/>
                <a:t>Реализация планов обработки рисков;</a:t>
              </a:r>
              <a:endParaRPr lang="ru-RU" sz="1500" kern="1200" dirty="0"/>
            </a:p>
            <a:p>
              <a:pPr marL="0" lvl="1" algn="l" defTabSz="622300">
                <a:lnSpc>
                  <a:spcPts val="15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ru-RU" sz="1500" kern="1200" dirty="0" smtClean="0"/>
                <a:t>Внедрение процедур безопасности, мер обеспечения безопасности;</a:t>
              </a:r>
              <a:endParaRPr lang="ru-RU" sz="1500" kern="1200" dirty="0"/>
            </a:p>
            <a:p>
              <a:pPr marL="0" lvl="1" algn="l" defTabSz="622300">
                <a:lnSpc>
                  <a:spcPts val="1500"/>
                </a:lnSpc>
                <a:spcBef>
                  <a:spcPct val="0"/>
                </a:spcBef>
              </a:pPr>
              <a:r>
                <a:rPr lang="ru-RU" sz="1500" kern="1200" dirty="0" smtClean="0"/>
                <a:t>Обучение пользователей</a:t>
              </a:r>
              <a:endParaRPr lang="ru-RU" sz="1500" kern="1200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539552" y="980728"/>
            <a:ext cx="3556440" cy="1951311"/>
            <a:chOff x="255133" y="-1349"/>
            <a:chExt cx="3556440" cy="1684606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55133" y="-1349"/>
              <a:ext cx="3556440" cy="1684606"/>
            </a:xfrm>
            <a:prstGeom prst="roundRect">
              <a:avLst>
                <a:gd name="adj" fmla="val 10000"/>
              </a:avLst>
            </a:prstGeom>
            <a:ln>
              <a:solidFill>
                <a:srgbClr val="00425D"/>
              </a:solidFill>
            </a:ln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Скругленный прямоугольник 4"/>
            <p:cNvSpPr/>
            <p:nvPr/>
          </p:nvSpPr>
          <p:spPr>
            <a:xfrm>
              <a:off x="602647" y="164712"/>
              <a:ext cx="2817452" cy="1494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1" algn="just" defTabSz="622300">
                <a:lnSpc>
                  <a:spcPts val="15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ru-RU" sz="1500" kern="1200" dirty="0" smtClean="0"/>
                <a:t>Установление области применения, границ СМИБ;</a:t>
              </a:r>
              <a:endParaRPr lang="ru-RU" sz="1500" kern="1200" dirty="0"/>
            </a:p>
            <a:p>
              <a:pPr marL="0" lvl="1" algn="just" defTabSz="622300">
                <a:lnSpc>
                  <a:spcPts val="15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ru-RU" sz="1500" kern="1200" dirty="0" smtClean="0"/>
                <a:t>Инвентаризация активов;</a:t>
              </a:r>
              <a:endParaRPr lang="ru-RU" sz="1500" kern="1200" dirty="0"/>
            </a:p>
            <a:p>
              <a:pPr marL="0" lvl="1" algn="just" defTabSz="622300">
                <a:lnSpc>
                  <a:spcPts val="15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ru-RU" sz="1500" kern="1200" dirty="0" smtClean="0"/>
                <a:t>Определение политики СМИБ;</a:t>
              </a:r>
              <a:endParaRPr lang="ru-RU" sz="1500" kern="1200" dirty="0"/>
            </a:p>
            <a:p>
              <a:pPr marL="0" lvl="1" algn="just" defTabSz="622300">
                <a:lnSpc>
                  <a:spcPts val="1500"/>
                </a:lnSpc>
                <a:spcBef>
                  <a:spcPct val="0"/>
                </a:spcBef>
              </a:pPr>
              <a:r>
                <a:rPr lang="ru-RU" sz="1500" kern="1200" dirty="0" smtClean="0"/>
                <a:t>Оценка, обработка рисков</a:t>
              </a:r>
              <a:endParaRPr lang="ru-RU" sz="1500" kern="1200" dirty="0"/>
            </a:p>
          </p:txBody>
        </p:sp>
      </p:grpSp>
      <p:cxnSp>
        <p:nvCxnSpPr>
          <p:cNvPr id="158" name="Straight Connector 3"/>
          <p:cNvCxnSpPr/>
          <p:nvPr/>
        </p:nvCxnSpPr>
        <p:spPr>
          <a:xfrm>
            <a:off x="446856" y="763116"/>
            <a:ext cx="8229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4"/>
          <p:cNvCxnSpPr/>
          <p:nvPr/>
        </p:nvCxnSpPr>
        <p:spPr>
          <a:xfrm>
            <a:off x="457200" y="116632"/>
            <a:ext cx="8229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815112" y="171547"/>
            <a:ext cx="7825680" cy="63812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2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urier New" pitchFamily="49" charset="0"/>
              </a:rPr>
              <a:t>СИСТЕМА ОБЕСПЕЧЕНИЯ ИНФОРМАЦИОННОЙ БЕЗОПАСНОСТИ МИНИСТЕРСТВА ФИНАНСОВ</a:t>
            </a:r>
            <a:endParaRPr lang="en-US" sz="2200" b="1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0" y="0"/>
            <a:ext cx="323528" cy="6858000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64999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3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Управление рисками как основа информационной безопасности Минфина</a:t>
            </a:r>
            <a:endParaRPr lang="ru-RU" sz="13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34" name="Рисунок 33" descr="logo.png"/>
          <p:cNvPicPr>
            <a:picLocks noChangeAspect="1"/>
          </p:cNvPicPr>
          <p:nvPr/>
        </p:nvPicPr>
        <p:blipFill>
          <a:blip r:embed="rId2" cstate="print"/>
          <a:srcRect r="75597"/>
          <a:stretch>
            <a:fillRect/>
          </a:stretch>
        </p:blipFill>
        <p:spPr>
          <a:xfrm>
            <a:off x="24655" y="116632"/>
            <a:ext cx="658913" cy="59156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32240" y="6381328"/>
            <a:ext cx="2133600" cy="365125"/>
          </a:xfrm>
        </p:spPr>
        <p:txBody>
          <a:bodyPr/>
          <a:lstStyle/>
          <a:p>
            <a:fld id="{B335C6E5-0A45-4649-9509-AFCF6160C376}" type="slidenum">
              <a:rPr lang="ru-RU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4</a:t>
            </a:fld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355577" y="2344684"/>
            <a:ext cx="2279483" cy="1481367"/>
            <a:chOff x="1804263" y="1218706"/>
            <a:chExt cx="2279483" cy="148136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8" name="Пирог 17"/>
            <p:cNvSpPr/>
            <p:nvPr/>
          </p:nvSpPr>
          <p:spPr>
            <a:xfrm>
              <a:off x="1804263" y="1218706"/>
              <a:ext cx="2279483" cy="1481367"/>
            </a:xfrm>
            <a:prstGeom prst="pieWedge">
              <a:avLst/>
            </a:prstGeom>
            <a:solidFill>
              <a:srgbClr val="D9CFC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20" name="Пирог 4"/>
            <p:cNvSpPr/>
            <p:nvPr/>
          </p:nvSpPr>
          <p:spPr>
            <a:xfrm>
              <a:off x="2471908" y="1652588"/>
              <a:ext cx="1611838" cy="104748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709051" y="2355318"/>
            <a:ext cx="2279483" cy="1444645"/>
            <a:chOff x="4157737" y="1229340"/>
            <a:chExt cx="2279483" cy="14446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Пирог 15"/>
            <p:cNvSpPr/>
            <p:nvPr/>
          </p:nvSpPr>
          <p:spPr>
            <a:xfrm rot="5400000">
              <a:off x="4575156" y="811921"/>
              <a:ext cx="1444645" cy="2279483"/>
            </a:xfrm>
            <a:prstGeom prst="pieWedge">
              <a:avLst/>
            </a:prstGeom>
            <a:solidFill>
              <a:srgbClr val="CDB9F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17" name="Пирог 6"/>
            <p:cNvSpPr/>
            <p:nvPr/>
          </p:nvSpPr>
          <p:spPr>
            <a:xfrm>
              <a:off x="4157737" y="1652467"/>
              <a:ext cx="1611838" cy="10215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6032" tIns="256032" rIns="256032" bIns="256032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709051" y="3876541"/>
            <a:ext cx="2279483" cy="1331332"/>
            <a:chOff x="4157737" y="2750563"/>
            <a:chExt cx="2279483" cy="133133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Пирог 13"/>
            <p:cNvSpPr/>
            <p:nvPr/>
          </p:nvSpPr>
          <p:spPr>
            <a:xfrm rot="10800000">
              <a:off x="4157737" y="2750563"/>
              <a:ext cx="2279483" cy="1331332"/>
            </a:xfrm>
            <a:prstGeom prst="pieWedge">
              <a:avLst/>
            </a:prstGeom>
            <a:solidFill>
              <a:srgbClr val="10CF9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15" name="Пирог 8"/>
            <p:cNvSpPr/>
            <p:nvPr/>
          </p:nvSpPr>
          <p:spPr>
            <a:xfrm rot="21600000">
              <a:off x="4157737" y="2750563"/>
              <a:ext cx="1611838" cy="9413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34696" tIns="234696" rIns="234696" bIns="234696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300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377300" y="3863138"/>
            <a:ext cx="2279484" cy="1331332"/>
            <a:chOff x="1825986" y="2737160"/>
            <a:chExt cx="2279484" cy="133133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Пирог 11"/>
            <p:cNvSpPr/>
            <p:nvPr/>
          </p:nvSpPr>
          <p:spPr>
            <a:xfrm rot="16200000">
              <a:off x="2300062" y="2263084"/>
              <a:ext cx="1331332" cy="2279483"/>
            </a:xfrm>
            <a:prstGeom prst="pieWedge">
              <a:avLst/>
            </a:prstGeom>
            <a:solidFill>
              <a:srgbClr val="00425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13" name="Пирог 10"/>
            <p:cNvSpPr/>
            <p:nvPr/>
          </p:nvSpPr>
          <p:spPr>
            <a:xfrm rot="21600000">
              <a:off x="2493632" y="2737160"/>
              <a:ext cx="1611838" cy="9413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34696" tIns="234696" rIns="234696" bIns="234696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300" kern="12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439007" y="3300261"/>
            <a:ext cx="1643399" cy="55399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dirty="0" smtClean="0"/>
              <a:t>(</a:t>
            </a:r>
            <a:r>
              <a:rPr lang="en-US" dirty="0" smtClean="0"/>
              <a:t>plan)</a:t>
            </a:r>
          </a:p>
          <a:p>
            <a:pPr algn="ctr">
              <a:lnSpc>
                <a:spcPts val="1800"/>
              </a:lnSpc>
            </a:pPr>
            <a:r>
              <a:rPr lang="ru-RU" b="1" dirty="0"/>
              <a:t>п</a:t>
            </a:r>
            <a:r>
              <a:rPr lang="ru-RU" b="1" dirty="0" smtClean="0"/>
              <a:t>ланирование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474780" y="3300261"/>
            <a:ext cx="1425391" cy="55399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dirty="0" smtClean="0"/>
              <a:t>(</a:t>
            </a:r>
            <a:r>
              <a:rPr lang="en-US" dirty="0" smtClean="0"/>
              <a:t>do)</a:t>
            </a:r>
          </a:p>
          <a:p>
            <a:pPr algn="ctr">
              <a:lnSpc>
                <a:spcPts val="1800"/>
              </a:lnSpc>
            </a:pPr>
            <a:r>
              <a:rPr lang="en-US" dirty="0"/>
              <a:t> </a:t>
            </a:r>
            <a:r>
              <a:rPr lang="ru-RU" b="1" dirty="0" smtClean="0"/>
              <a:t>реализация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683500" y="3914068"/>
            <a:ext cx="1132298" cy="78483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проверка</a:t>
            </a:r>
          </a:p>
          <a:p>
            <a:pPr algn="ctr"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</a:rPr>
              <a:t>check)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lnSpc>
                <a:spcPts val="1800"/>
              </a:lnSpc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54567" y="3907290"/>
            <a:ext cx="2196435" cy="78483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совершенствование</a:t>
            </a:r>
          </a:p>
          <a:p>
            <a:pPr algn="ctr"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</a:rPr>
              <a:t>act)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lnSpc>
                <a:spcPts val="1800"/>
              </a:lnSpc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522" y="2912183"/>
            <a:ext cx="1140192" cy="776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492" y="2944768"/>
            <a:ext cx="650250" cy="650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078" y="4111087"/>
            <a:ext cx="564686" cy="58429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1338">
            <a:off x="3846699" y="4248603"/>
            <a:ext cx="598614" cy="353978"/>
          </a:xfrm>
          <a:prstGeom prst="rect">
            <a:avLst/>
          </a:prstGeom>
        </p:spPr>
      </p:pic>
      <p:sp>
        <p:nvSpPr>
          <p:cNvPr id="38" name="Круговая стрелка 37"/>
          <p:cNvSpPr/>
          <p:nvPr/>
        </p:nvSpPr>
        <p:spPr>
          <a:xfrm>
            <a:off x="4353641" y="3457777"/>
            <a:ext cx="787027" cy="684371"/>
          </a:xfrm>
          <a:prstGeom prst="circular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rgbClr r="0" g="0" b="0"/>
          </a:lnRef>
          <a:fillRef idx="2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Круговая стрелка 38"/>
          <p:cNvSpPr/>
          <p:nvPr/>
        </p:nvSpPr>
        <p:spPr>
          <a:xfrm rot="10800000">
            <a:off x="4383742" y="3545111"/>
            <a:ext cx="787027" cy="684371"/>
          </a:xfrm>
          <a:prstGeom prst="circular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rgbClr r="0" g="0" b="0"/>
          </a:lnRef>
          <a:fillRef idx="2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4" y="1215552"/>
            <a:ext cx="314638" cy="31821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4" y="1623960"/>
            <a:ext cx="314638" cy="318212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4" y="1988840"/>
            <a:ext cx="314638" cy="31821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4" y="2330877"/>
            <a:ext cx="314638" cy="31821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837" y="1215552"/>
            <a:ext cx="314638" cy="318212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352" y="1695957"/>
            <a:ext cx="314638" cy="31821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352" y="2219621"/>
            <a:ext cx="314638" cy="31821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35005"/>
            <a:ext cx="314638" cy="3182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546" y="5013176"/>
            <a:ext cx="314638" cy="318212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546" y="5421584"/>
            <a:ext cx="314638" cy="31821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546" y="5786464"/>
            <a:ext cx="314638" cy="318212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546" y="6128501"/>
            <a:ext cx="314638" cy="318212"/>
          </a:xfrm>
          <a:prstGeom prst="rect">
            <a:avLst/>
          </a:prstGeom>
        </p:spPr>
      </p:pic>
      <p:sp>
        <p:nvSpPr>
          <p:cNvPr id="64" name="Капля 63"/>
          <p:cNvSpPr/>
          <p:nvPr/>
        </p:nvSpPr>
        <p:spPr>
          <a:xfrm>
            <a:off x="3768358" y="2219621"/>
            <a:ext cx="473556" cy="504056"/>
          </a:xfrm>
          <a:prstGeom prst="teardrop">
            <a:avLst/>
          </a:prstGeom>
          <a:solidFill>
            <a:srgbClr val="F1DA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ru-RU" sz="2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Капля 64"/>
          <p:cNvSpPr/>
          <p:nvPr/>
        </p:nvSpPr>
        <p:spPr>
          <a:xfrm>
            <a:off x="5029895" y="2237955"/>
            <a:ext cx="473556" cy="504056"/>
          </a:xfrm>
          <a:prstGeom prst="teardrop">
            <a:avLst/>
          </a:prstGeom>
          <a:solidFill>
            <a:srgbClr val="F1DA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ru-RU" sz="2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Капля 65"/>
          <p:cNvSpPr/>
          <p:nvPr/>
        </p:nvSpPr>
        <p:spPr>
          <a:xfrm>
            <a:off x="3771734" y="4988206"/>
            <a:ext cx="473556" cy="504056"/>
          </a:xfrm>
          <a:prstGeom prst="teardrop">
            <a:avLst/>
          </a:prstGeom>
          <a:solidFill>
            <a:srgbClr val="F1DA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ru-RU" sz="2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Капля 66"/>
          <p:cNvSpPr/>
          <p:nvPr/>
        </p:nvSpPr>
        <p:spPr>
          <a:xfrm>
            <a:off x="4960600" y="4955846"/>
            <a:ext cx="473556" cy="504056"/>
          </a:xfrm>
          <a:prstGeom prst="teardrop">
            <a:avLst/>
          </a:prstGeom>
          <a:solidFill>
            <a:srgbClr val="F1DA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ru-RU" sz="2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0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Straight Connector 3"/>
          <p:cNvCxnSpPr/>
          <p:nvPr/>
        </p:nvCxnSpPr>
        <p:spPr>
          <a:xfrm>
            <a:off x="446856" y="620688"/>
            <a:ext cx="8229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4"/>
          <p:cNvCxnSpPr/>
          <p:nvPr/>
        </p:nvCxnSpPr>
        <p:spPr>
          <a:xfrm>
            <a:off x="457200" y="116632"/>
            <a:ext cx="8229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815112" y="179861"/>
            <a:ext cx="7825680" cy="36881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2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urier New" pitchFamily="49" charset="0"/>
              </a:rPr>
              <a:t>УПРАВЛЕНИЕ ИНФОРМАЦИОННЫМИ РИСКАМИ</a:t>
            </a:r>
            <a:endParaRPr lang="en-US" sz="2200" b="1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0" y="0"/>
            <a:ext cx="323528" cy="6858000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64999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3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Управление рисками как основа информационной безопасности Минфина</a:t>
            </a:r>
            <a:endParaRPr lang="ru-RU" sz="13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34" name="Рисунок 33" descr="logo.png"/>
          <p:cNvPicPr>
            <a:picLocks noChangeAspect="1"/>
          </p:cNvPicPr>
          <p:nvPr/>
        </p:nvPicPr>
        <p:blipFill>
          <a:blip r:embed="rId2" cstate="print"/>
          <a:srcRect r="75597"/>
          <a:stretch>
            <a:fillRect/>
          </a:stretch>
        </p:blipFill>
        <p:spPr>
          <a:xfrm>
            <a:off x="50266" y="100809"/>
            <a:ext cx="586905" cy="52692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32240" y="6381328"/>
            <a:ext cx="2133600" cy="365125"/>
          </a:xfrm>
        </p:spPr>
        <p:txBody>
          <a:bodyPr/>
          <a:lstStyle/>
          <a:p>
            <a:fld id="{B335C6E5-0A45-4649-9509-AFCF6160C376}" type="slidenum">
              <a:rPr lang="ru-RU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5</a:t>
            </a:fld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84" y="446238"/>
            <a:ext cx="8686800" cy="3126778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37171" y="4010288"/>
            <a:ext cx="8407913" cy="193899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8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urier New" pitchFamily="49" charset="0"/>
              </a:rPr>
              <a:t>Управление информационными рисками</a:t>
            </a:r>
            <a:r>
              <a:rPr lang="en-US" sz="28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urier New" pitchFamily="49" charset="0"/>
              </a:rPr>
              <a:t> </a:t>
            </a:r>
            <a:endParaRPr lang="ru-RU" sz="2800" b="1" spc="3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ourier New" pitchFamily="49" charset="0"/>
            </a:endParaRPr>
          </a:p>
          <a:p>
            <a:pPr algn="ctr">
              <a:lnSpc>
                <a:spcPts val="2400"/>
              </a:lnSpc>
            </a:pPr>
            <a:endParaRPr lang="ru-RU" sz="2800" b="1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ourier New" pitchFamily="49" charset="0"/>
            </a:endParaRPr>
          </a:p>
          <a:p>
            <a:pPr algn="ctr">
              <a:lnSpc>
                <a:spcPts val="2400"/>
              </a:lnSpc>
            </a:pPr>
            <a:r>
              <a:rPr lang="en-US" sz="22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urier New" pitchFamily="49" charset="0"/>
              </a:rPr>
              <a:t>–</a:t>
            </a:r>
            <a:r>
              <a:rPr lang="ru-RU" sz="22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urier New" pitchFamily="49" charset="0"/>
              </a:rPr>
              <a:t>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urier New" pitchFamily="49" charset="0"/>
              </a:rPr>
              <a:t>это системный процесс идентификации, контроля и уменьшения информационных рисков Министерства финансов в соответствии с нормативно-правовой базой в области защиты информации и собственной корпоративной политикой безопасности.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05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H="1">
            <a:off x="7862551" y="3013622"/>
            <a:ext cx="1" cy="1135458"/>
          </a:xfrm>
          <a:prstGeom prst="line">
            <a:avLst/>
          </a:prstGeom>
          <a:ln>
            <a:solidFill>
              <a:srgbClr val="00425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5796136" y="3013622"/>
            <a:ext cx="1" cy="1135458"/>
          </a:xfrm>
          <a:prstGeom prst="line">
            <a:avLst/>
          </a:prstGeom>
          <a:ln>
            <a:solidFill>
              <a:srgbClr val="10CF9B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3726385" y="3009696"/>
            <a:ext cx="1" cy="1139384"/>
          </a:xfrm>
          <a:prstGeom prst="line">
            <a:avLst/>
          </a:prstGeom>
          <a:ln>
            <a:solidFill>
              <a:srgbClr val="CDB9F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16" idx="4"/>
          </p:cNvCxnSpPr>
          <p:nvPr/>
        </p:nvCxnSpPr>
        <p:spPr>
          <a:xfrm>
            <a:off x="1666982" y="3009696"/>
            <a:ext cx="0" cy="1139384"/>
          </a:xfrm>
          <a:prstGeom prst="line">
            <a:avLst/>
          </a:prstGeom>
          <a:ln>
            <a:solidFill>
              <a:srgbClr val="D9CFC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3"/>
          <p:cNvCxnSpPr/>
          <p:nvPr/>
        </p:nvCxnSpPr>
        <p:spPr>
          <a:xfrm>
            <a:off x="446856" y="620688"/>
            <a:ext cx="8445624" cy="704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4"/>
          <p:cNvCxnSpPr/>
          <p:nvPr/>
        </p:nvCxnSpPr>
        <p:spPr>
          <a:xfrm>
            <a:off x="457200" y="116632"/>
            <a:ext cx="84352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436010" y="179861"/>
            <a:ext cx="8692778" cy="36163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2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urier New" pitchFamily="49" charset="0"/>
              </a:rPr>
              <a:t>УПРАВЛЕНИЕ РИСКАМИ В МИНИСТЕРСТВЕ ФИНАНСОВ</a:t>
            </a:r>
            <a:endParaRPr lang="en-US" sz="2200" b="1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0" y="0"/>
            <a:ext cx="323528" cy="6858000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64999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3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Управление рисками как основа информационной безопасности Минфина</a:t>
            </a:r>
            <a:endParaRPr lang="ru-RU" sz="13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34" name="Рисунок 33" descr="logo.png"/>
          <p:cNvPicPr>
            <a:picLocks noChangeAspect="1"/>
          </p:cNvPicPr>
          <p:nvPr/>
        </p:nvPicPr>
        <p:blipFill>
          <a:blip r:embed="rId2" cstate="print"/>
          <a:srcRect r="75597"/>
          <a:stretch>
            <a:fillRect/>
          </a:stretch>
        </p:blipFill>
        <p:spPr>
          <a:xfrm>
            <a:off x="50266" y="100809"/>
            <a:ext cx="586905" cy="52692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32240" y="6381328"/>
            <a:ext cx="2133600" cy="365125"/>
          </a:xfrm>
        </p:spPr>
        <p:txBody>
          <a:bodyPr/>
          <a:lstStyle/>
          <a:p>
            <a:fld id="{B335C6E5-0A45-4649-9509-AFCF6160C376}" type="slidenum">
              <a:rPr lang="ru-RU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6</a:t>
            </a:fld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95536" y="980728"/>
            <a:ext cx="2592288" cy="2592288"/>
          </a:xfrm>
          <a:prstGeom prst="ellipse">
            <a:avLst/>
          </a:prstGeom>
          <a:solidFill>
            <a:srgbClr val="D9CFCD">
              <a:alpha val="30000"/>
            </a:srgb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411760" y="980728"/>
            <a:ext cx="2592288" cy="2592288"/>
          </a:xfrm>
          <a:prstGeom prst="ellipse">
            <a:avLst/>
          </a:prstGeom>
          <a:solidFill>
            <a:srgbClr val="CDB9F6">
              <a:alpha val="30000"/>
            </a:srgb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499992" y="980728"/>
            <a:ext cx="2592288" cy="2592288"/>
          </a:xfrm>
          <a:prstGeom prst="ellipse">
            <a:avLst/>
          </a:prstGeom>
          <a:solidFill>
            <a:srgbClr val="10CF9B">
              <a:alpha val="30000"/>
            </a:srgb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516216" y="980728"/>
            <a:ext cx="2592288" cy="2592288"/>
          </a:xfrm>
          <a:prstGeom prst="ellipse">
            <a:avLst/>
          </a:prstGeom>
          <a:solidFill>
            <a:srgbClr val="00425D">
              <a:alpha val="30000"/>
            </a:srgb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76532" y="1628797"/>
            <a:ext cx="1380899" cy="1380899"/>
          </a:xfrm>
          <a:prstGeom prst="ellipse">
            <a:avLst/>
          </a:prstGeom>
          <a:solidFill>
            <a:srgbClr val="D9CFC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030582" y="1632723"/>
            <a:ext cx="1380899" cy="1380899"/>
          </a:xfrm>
          <a:prstGeom prst="ellipse">
            <a:avLst/>
          </a:prstGeom>
          <a:solidFill>
            <a:srgbClr val="CDB9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135317" y="1628798"/>
            <a:ext cx="1380899" cy="1380899"/>
          </a:xfrm>
          <a:prstGeom prst="ellipse">
            <a:avLst/>
          </a:prstGeom>
          <a:solidFill>
            <a:srgbClr val="10CF9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157030" y="1632723"/>
            <a:ext cx="1380899" cy="1380899"/>
          </a:xfrm>
          <a:prstGeom prst="ellipse">
            <a:avLst/>
          </a:prstGeom>
          <a:solidFill>
            <a:srgbClr val="00425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517356" y="4149080"/>
            <a:ext cx="2038421" cy="3130"/>
          </a:xfrm>
          <a:prstGeom prst="line">
            <a:avLst/>
          </a:prstGeom>
          <a:ln>
            <a:solidFill>
              <a:srgbClr val="D9CFCD"/>
            </a:solidFill>
            <a:headEnd type="triangle" w="lg" len="lg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2923749" y="4152210"/>
            <a:ext cx="1720259" cy="0"/>
          </a:xfrm>
          <a:prstGeom prst="line">
            <a:avLst/>
          </a:prstGeom>
          <a:ln>
            <a:solidFill>
              <a:srgbClr val="CDB9F6"/>
            </a:solidFill>
            <a:headEnd type="triangle" w="lg" len="lg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5004048" y="4152210"/>
            <a:ext cx="1720259" cy="0"/>
          </a:xfrm>
          <a:prstGeom prst="line">
            <a:avLst/>
          </a:prstGeom>
          <a:ln>
            <a:solidFill>
              <a:srgbClr val="10CF9B"/>
            </a:solidFill>
            <a:headEnd type="triangle" w="lg" len="lg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7028206" y="4149080"/>
            <a:ext cx="2008290" cy="3130"/>
          </a:xfrm>
          <a:prstGeom prst="line">
            <a:avLst/>
          </a:prstGeom>
          <a:ln>
            <a:solidFill>
              <a:srgbClr val="00425D"/>
            </a:solidFill>
            <a:headEnd type="triangle" w="lg" len="lg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497910" y="6309320"/>
            <a:ext cx="8538586" cy="0"/>
          </a:xfrm>
          <a:prstGeom prst="line">
            <a:avLst/>
          </a:prstGeom>
          <a:ln>
            <a:gradFill flip="none" rotWithShape="1">
              <a:gsLst>
                <a:gs pos="68312">
                  <a:srgbClr val="10CF9B"/>
                </a:gs>
                <a:gs pos="34000">
                  <a:srgbClr val="CDB9F6"/>
                </a:gs>
                <a:gs pos="0">
                  <a:srgbClr val="D9CFCD"/>
                </a:gs>
                <a:gs pos="100000">
                  <a:srgbClr val="00425D"/>
                </a:gs>
              </a:gsLst>
              <a:lin ang="10800000" scaled="1"/>
              <a:tileRect/>
            </a:gradFill>
            <a:headEnd type="none" w="lg" len="lg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17356" y="4149080"/>
            <a:ext cx="0" cy="2160240"/>
          </a:xfrm>
          <a:prstGeom prst="line">
            <a:avLst/>
          </a:prstGeom>
          <a:ln>
            <a:solidFill>
              <a:srgbClr val="D9CFCD"/>
            </a:solidFill>
            <a:headEnd type="none" w="lg" len="lg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4149080"/>
            <a:ext cx="0" cy="2160240"/>
          </a:xfrm>
          <a:prstGeom prst="line">
            <a:avLst/>
          </a:prstGeom>
          <a:ln>
            <a:solidFill>
              <a:srgbClr val="00425D"/>
            </a:solidFill>
            <a:headEnd type="none" w="lg" len="lg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84626"/>
            <a:ext cx="394006" cy="398483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940968" y="4746199"/>
            <a:ext cx="1733213" cy="33316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dirty="0" smtClean="0"/>
              <a:t>Оценка риска</a:t>
            </a:r>
            <a:endParaRPr lang="ru-RU" sz="2000" b="1" dirty="0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81" y="4713542"/>
            <a:ext cx="394006" cy="39848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290" y="4725984"/>
            <a:ext cx="394006" cy="398483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179946" y="4660394"/>
            <a:ext cx="1856550" cy="78483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dirty="0" smtClean="0"/>
              <a:t>Определение эффективности  контроля</a:t>
            </a:r>
            <a:endParaRPr lang="ru-RU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3004971" y="4660394"/>
            <a:ext cx="1751817" cy="55399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dirty="0" smtClean="0"/>
              <a:t>Выбор </a:t>
            </a:r>
            <a:r>
              <a:rPr lang="ru-RU" sz="2000" dirty="0" smtClean="0"/>
              <a:t>способа</a:t>
            </a:r>
            <a:r>
              <a:rPr lang="ru-RU" dirty="0" smtClean="0"/>
              <a:t> контроля риска</a:t>
            </a:r>
            <a:endParaRPr lang="ru-RU" b="1" dirty="0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399" y="4713542"/>
            <a:ext cx="394006" cy="39848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124439" y="4747211"/>
            <a:ext cx="1751817" cy="32637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dirty="0" smtClean="0"/>
              <a:t>Контроль риска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358" y="1954394"/>
            <a:ext cx="737555" cy="7375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"/>
          <a:stretch/>
        </p:blipFill>
        <p:spPr>
          <a:xfrm>
            <a:off x="3309706" y="1910316"/>
            <a:ext cx="833358" cy="7816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179" y="1976775"/>
            <a:ext cx="680520" cy="7417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706" y="2075125"/>
            <a:ext cx="452014" cy="45201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307898" y="1935586"/>
            <a:ext cx="715630" cy="731092"/>
          </a:xfrm>
          <a:prstGeom prst="ellipse">
            <a:avLst/>
          </a:prstGeom>
          <a:noFill/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0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46856" y="908720"/>
            <a:ext cx="6493060" cy="3312368"/>
          </a:xfrm>
          <a:prstGeom prst="roundRect">
            <a:avLst>
              <a:gd name="adj" fmla="val 7704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8" name="Straight Connector 3"/>
          <p:cNvCxnSpPr/>
          <p:nvPr/>
        </p:nvCxnSpPr>
        <p:spPr>
          <a:xfrm>
            <a:off x="446856" y="620688"/>
            <a:ext cx="8229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4"/>
          <p:cNvCxnSpPr/>
          <p:nvPr/>
        </p:nvCxnSpPr>
        <p:spPr>
          <a:xfrm>
            <a:off x="457200" y="116632"/>
            <a:ext cx="8229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815112" y="179861"/>
            <a:ext cx="7825680" cy="36881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2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urier New" pitchFamily="49" charset="0"/>
              </a:rPr>
              <a:t>УПРАВЛЕНИЕ РИСКАМИ НА ПРАКТИКЕ</a:t>
            </a:r>
            <a:endParaRPr lang="en-US" sz="2200" b="1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0" y="0"/>
            <a:ext cx="323528" cy="6858000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64999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3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Управление рисками как основа информационной безопасности Минфина</a:t>
            </a:r>
            <a:endParaRPr lang="ru-RU" sz="13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34" name="Рисунок 33" descr="logo.png"/>
          <p:cNvPicPr>
            <a:picLocks noChangeAspect="1"/>
          </p:cNvPicPr>
          <p:nvPr/>
        </p:nvPicPr>
        <p:blipFill>
          <a:blip r:embed="rId2" cstate="print"/>
          <a:srcRect r="75597"/>
          <a:stretch>
            <a:fillRect/>
          </a:stretch>
        </p:blipFill>
        <p:spPr>
          <a:xfrm>
            <a:off x="50266" y="100809"/>
            <a:ext cx="586905" cy="52692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32240" y="6381328"/>
            <a:ext cx="2133600" cy="365125"/>
          </a:xfrm>
        </p:spPr>
        <p:txBody>
          <a:bodyPr/>
          <a:lstStyle/>
          <a:p>
            <a:fld id="{B335C6E5-0A45-4649-9509-AFCF6160C376}" type="slidenum">
              <a:rPr lang="ru-RU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7</a:t>
            </a:fld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539552" y="2204864"/>
            <a:ext cx="1744887" cy="720080"/>
          </a:xfrm>
          <a:prstGeom prst="homePlate">
            <a:avLst/>
          </a:prstGeom>
          <a:solidFill>
            <a:srgbClr val="D9CFCD"/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ятиугольник 35"/>
          <p:cNvSpPr/>
          <p:nvPr/>
        </p:nvSpPr>
        <p:spPr>
          <a:xfrm>
            <a:off x="2699792" y="2204864"/>
            <a:ext cx="1744887" cy="720080"/>
          </a:xfrm>
          <a:prstGeom prst="homePlate">
            <a:avLst/>
          </a:prstGeom>
          <a:solidFill>
            <a:srgbClr val="D9CFCD"/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/>
          <p:cNvSpPr/>
          <p:nvPr/>
        </p:nvSpPr>
        <p:spPr>
          <a:xfrm>
            <a:off x="4915345" y="2204864"/>
            <a:ext cx="1744887" cy="720080"/>
          </a:xfrm>
          <a:prstGeom prst="homePlate">
            <a:avLst/>
          </a:prstGeom>
          <a:solidFill>
            <a:srgbClr val="D9CFCD"/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иугольник 37"/>
          <p:cNvSpPr/>
          <p:nvPr/>
        </p:nvSpPr>
        <p:spPr>
          <a:xfrm>
            <a:off x="7092280" y="2060848"/>
            <a:ext cx="1744887" cy="1008112"/>
          </a:xfrm>
          <a:prstGeom prst="homePlate">
            <a:avLst/>
          </a:prstGeom>
          <a:solidFill>
            <a:srgbClr val="CDB9F6"/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ятиугольник 38"/>
          <p:cNvSpPr/>
          <p:nvPr/>
        </p:nvSpPr>
        <p:spPr>
          <a:xfrm>
            <a:off x="4915345" y="1124744"/>
            <a:ext cx="1744887" cy="720080"/>
          </a:xfrm>
          <a:prstGeom prst="homePlate">
            <a:avLst/>
          </a:prstGeom>
          <a:solidFill>
            <a:srgbClr val="D9CFCD"/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ятиугольник 39"/>
          <p:cNvSpPr/>
          <p:nvPr/>
        </p:nvSpPr>
        <p:spPr>
          <a:xfrm>
            <a:off x="4915345" y="3284984"/>
            <a:ext cx="1744887" cy="720080"/>
          </a:xfrm>
          <a:prstGeom prst="homePlate">
            <a:avLst/>
          </a:prstGeom>
          <a:solidFill>
            <a:srgbClr val="D9CFCD"/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иугольник 40"/>
          <p:cNvSpPr/>
          <p:nvPr/>
        </p:nvSpPr>
        <p:spPr>
          <a:xfrm>
            <a:off x="4860032" y="5085184"/>
            <a:ext cx="1744887" cy="936104"/>
          </a:xfrm>
          <a:prstGeom prst="homePlate">
            <a:avLst>
              <a:gd name="adj" fmla="val 43657"/>
            </a:avLst>
          </a:prstGeom>
          <a:solidFill>
            <a:srgbClr val="10CF9B"/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ятиугольник 47"/>
          <p:cNvSpPr/>
          <p:nvPr/>
        </p:nvSpPr>
        <p:spPr>
          <a:xfrm>
            <a:off x="7075585" y="5085184"/>
            <a:ext cx="1744887" cy="936104"/>
          </a:xfrm>
          <a:prstGeom prst="homePlate">
            <a:avLst>
              <a:gd name="adj" fmla="val 42388"/>
            </a:avLst>
          </a:prstGeom>
          <a:solidFill>
            <a:srgbClr val="00425D"/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6990694" y="5366219"/>
            <a:ext cx="1681871" cy="55720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Оценка </a:t>
            </a:r>
          </a:p>
          <a:p>
            <a:pPr algn="ctr"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эффективности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16784" y="5388962"/>
            <a:ext cx="1515158" cy="55720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Реализация </a:t>
            </a:r>
          </a:p>
          <a:p>
            <a:pPr algn="ctr"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мероприятий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75585" y="2370946"/>
            <a:ext cx="1633781" cy="55399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Планирование</a:t>
            </a:r>
          </a:p>
          <a:p>
            <a:pPr algn="ctr">
              <a:lnSpc>
                <a:spcPts val="1800"/>
              </a:lnSpc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мероприятий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49613" y="2298938"/>
            <a:ext cx="1213666" cy="55720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Описание </a:t>
            </a:r>
          </a:p>
          <a:p>
            <a:pPr algn="ctr">
              <a:lnSpc>
                <a:spcPts val="1800"/>
              </a:lnSpc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процессов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28175" y="2276872"/>
            <a:ext cx="865878" cy="55720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Сбор </a:t>
            </a:r>
          </a:p>
          <a:p>
            <a:pPr algn="ctr">
              <a:lnSpc>
                <a:spcPts val="1800"/>
              </a:lnSpc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рисков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179654" y="1206182"/>
            <a:ext cx="913327" cy="55720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Оценка</a:t>
            </a:r>
          </a:p>
          <a:p>
            <a:pPr algn="ctr">
              <a:lnSpc>
                <a:spcPts val="1800"/>
              </a:lnSpc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угроз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976329" y="2276872"/>
            <a:ext cx="1463992" cy="55399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Оценка</a:t>
            </a:r>
          </a:p>
          <a:p>
            <a:pPr algn="ctr">
              <a:lnSpc>
                <a:spcPts val="1800"/>
              </a:lnSpc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уязвимостей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63783" y="3375852"/>
            <a:ext cx="992516" cy="55399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Оценка</a:t>
            </a:r>
          </a:p>
          <a:p>
            <a:pPr algn="ctr">
              <a:lnSpc>
                <a:spcPts val="1800"/>
              </a:lnSpc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убытков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284439" y="2553871"/>
            <a:ext cx="415353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4499992" y="2576613"/>
            <a:ext cx="415353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6660232" y="2564904"/>
            <a:ext cx="432048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4572000" y="1484784"/>
            <a:ext cx="343345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V="1">
            <a:off x="4561656" y="1484786"/>
            <a:ext cx="10344" cy="216806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4572000" y="3645024"/>
            <a:ext cx="343345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6604919" y="5517232"/>
            <a:ext cx="487361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H="1">
            <a:off x="8820472" y="2564904"/>
            <a:ext cx="168155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9001495" y="2553871"/>
            <a:ext cx="0" cy="221359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4283968" y="4767466"/>
            <a:ext cx="4717527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H="1">
            <a:off x="8820472" y="5517232"/>
            <a:ext cx="168155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8974807" y="5514040"/>
            <a:ext cx="0" cy="75347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2195736" y="6267512"/>
            <a:ext cx="6805759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4294312" y="5517232"/>
            <a:ext cx="549025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flipV="1">
            <a:off x="4283968" y="4770574"/>
            <a:ext cx="10344" cy="74665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V="1">
            <a:off x="2195736" y="2845112"/>
            <a:ext cx="10344" cy="342240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>
            <a:off x="2195736" y="2852936"/>
            <a:ext cx="504056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flipV="1">
            <a:off x="6804248" y="1484784"/>
            <a:ext cx="10344" cy="216806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>
            <a:off x="6660232" y="1484784"/>
            <a:ext cx="154360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>
            <a:off x="6649888" y="3645024"/>
            <a:ext cx="154360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3" name="Овал 132"/>
          <p:cNvSpPr/>
          <p:nvPr/>
        </p:nvSpPr>
        <p:spPr>
          <a:xfrm>
            <a:off x="4951348" y="5119933"/>
            <a:ext cx="264309" cy="26430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10" name="Овал 109"/>
          <p:cNvSpPr/>
          <p:nvPr/>
        </p:nvSpPr>
        <p:spPr>
          <a:xfrm>
            <a:off x="7188011" y="5119933"/>
            <a:ext cx="264309" cy="26430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14" name="Овал 113"/>
          <p:cNvSpPr/>
          <p:nvPr/>
        </p:nvSpPr>
        <p:spPr>
          <a:xfrm>
            <a:off x="7188011" y="2084571"/>
            <a:ext cx="264309" cy="2643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5" name="Овал 114"/>
          <p:cNvSpPr/>
          <p:nvPr/>
        </p:nvSpPr>
        <p:spPr>
          <a:xfrm>
            <a:off x="705170" y="1133207"/>
            <a:ext cx="264309" cy="2643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3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Straight Connector 3"/>
          <p:cNvCxnSpPr/>
          <p:nvPr/>
        </p:nvCxnSpPr>
        <p:spPr>
          <a:xfrm>
            <a:off x="446856" y="763116"/>
            <a:ext cx="8229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4"/>
          <p:cNvCxnSpPr/>
          <p:nvPr/>
        </p:nvCxnSpPr>
        <p:spPr>
          <a:xfrm>
            <a:off x="457200" y="116632"/>
            <a:ext cx="8229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815112" y="171547"/>
            <a:ext cx="7825680" cy="63812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2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urier New" pitchFamily="49" charset="0"/>
              </a:rPr>
              <a:t>НАИБОЛЕЕ АКТУАЛЬНЫЕ УГРОЗЫ </a:t>
            </a:r>
          </a:p>
          <a:p>
            <a:pPr algn="ctr">
              <a:lnSpc>
                <a:spcPts val="2100"/>
              </a:lnSpc>
            </a:pPr>
            <a:r>
              <a:rPr lang="ru-RU" sz="22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urier New" pitchFamily="49" charset="0"/>
              </a:rPr>
              <a:t>НА ОСНОВЕ АНАЛИЗА РИСКОВ</a:t>
            </a:r>
            <a:endParaRPr lang="en-US" sz="2200" b="1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0" y="0"/>
            <a:ext cx="323528" cy="6858000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64999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3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Управление рисками как основа информационной безопасности Минфина</a:t>
            </a:r>
            <a:endParaRPr lang="ru-RU" sz="13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34" name="Рисунок 33" descr="logo.png"/>
          <p:cNvPicPr>
            <a:picLocks noChangeAspect="1"/>
          </p:cNvPicPr>
          <p:nvPr/>
        </p:nvPicPr>
        <p:blipFill>
          <a:blip r:embed="rId2" cstate="print"/>
          <a:srcRect r="75597"/>
          <a:stretch>
            <a:fillRect/>
          </a:stretch>
        </p:blipFill>
        <p:spPr>
          <a:xfrm>
            <a:off x="24655" y="116632"/>
            <a:ext cx="658913" cy="59156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32240" y="6381328"/>
            <a:ext cx="2133600" cy="365125"/>
          </a:xfrm>
        </p:spPr>
        <p:txBody>
          <a:bodyPr/>
          <a:lstStyle/>
          <a:p>
            <a:fld id="{B335C6E5-0A45-4649-9509-AFCF6160C376}" type="slidenum">
              <a:rPr lang="ru-RU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8</a:t>
            </a:fld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4" y="1268760"/>
            <a:ext cx="543564" cy="548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249546" y="1196752"/>
            <a:ext cx="1922854" cy="78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dirty="0"/>
              <a:t>В</a:t>
            </a:r>
            <a:r>
              <a:rPr lang="ru-RU" dirty="0" smtClean="0"/>
              <a:t>редоносное программное обеспечение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547664" y="2428185"/>
            <a:ext cx="290903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8" y="2602619"/>
            <a:ext cx="543564" cy="548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156176" y="2492896"/>
            <a:ext cx="21602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dirty="0"/>
              <a:t>И</a:t>
            </a:r>
            <a:r>
              <a:rPr lang="ru-RU" dirty="0" smtClean="0"/>
              <a:t>спользование нелегитимного ПО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4" y="4005064"/>
            <a:ext cx="543564" cy="548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518950" y="2492896"/>
            <a:ext cx="2909034" cy="1018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dirty="0" smtClean="0"/>
              <a:t>Проникновение злоумышленников под видом санкционированных пользователей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59" y="5445224"/>
            <a:ext cx="543564" cy="548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675205" y="4005064"/>
            <a:ext cx="2608763" cy="78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dirty="0" smtClean="0"/>
              <a:t>Использование ПО несанкционированными пользователями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68760"/>
            <a:ext cx="543564" cy="548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92" y="2420888"/>
            <a:ext cx="543564" cy="548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28392"/>
            <a:ext cx="543564" cy="548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83" y="4509120"/>
            <a:ext cx="543564" cy="548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1691680" y="1227515"/>
            <a:ext cx="2592288" cy="78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dirty="0" smtClean="0"/>
              <a:t>Доступ несанкционированных пользователей к сети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619672" y="5445224"/>
            <a:ext cx="2693010" cy="78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dirty="0" smtClean="0"/>
              <a:t>Использование ПО несанкционированными способом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940152" y="3645024"/>
            <a:ext cx="254560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dirty="0" smtClean="0"/>
              <a:t>Искажение данных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012160" y="4653136"/>
            <a:ext cx="25306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dirty="0" smtClean="0"/>
              <a:t>Отказ оборудования</a:t>
            </a:r>
            <a:endParaRPr lang="ru-RU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547664" y="2060848"/>
            <a:ext cx="290903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547664" y="1124744"/>
            <a:ext cx="290903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547664" y="3573016"/>
            <a:ext cx="290903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547664" y="3933056"/>
            <a:ext cx="290903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547664" y="4869160"/>
            <a:ext cx="290903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547664" y="5301208"/>
            <a:ext cx="290903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547664" y="6237312"/>
            <a:ext cx="290903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767422" y="2060848"/>
            <a:ext cx="290903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767422" y="1124744"/>
            <a:ext cx="290903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767422" y="3140968"/>
            <a:ext cx="290903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767422" y="2420888"/>
            <a:ext cx="290903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767422" y="4077072"/>
            <a:ext cx="290903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767422" y="3501008"/>
            <a:ext cx="290903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767422" y="5085184"/>
            <a:ext cx="290903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767422" y="4509120"/>
            <a:ext cx="290903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5965475" y="5611306"/>
            <a:ext cx="26389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dirty="0" smtClean="0"/>
              <a:t>Угрозы техногенного характера</a:t>
            </a:r>
            <a:endParaRPr lang="ru-RU" dirty="0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589240"/>
            <a:ext cx="543564" cy="548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cxnSp>
        <p:nvCxnSpPr>
          <p:cNvPr id="47" name="Прямая соединительная линия 46"/>
          <p:cNvCxnSpPr/>
          <p:nvPr/>
        </p:nvCxnSpPr>
        <p:spPr>
          <a:xfrm>
            <a:off x="5759787" y="6237312"/>
            <a:ext cx="290903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5759787" y="5517232"/>
            <a:ext cx="290903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75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Straight Connector 3"/>
          <p:cNvCxnSpPr/>
          <p:nvPr/>
        </p:nvCxnSpPr>
        <p:spPr>
          <a:xfrm>
            <a:off x="446856" y="620688"/>
            <a:ext cx="8445624" cy="704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4"/>
          <p:cNvCxnSpPr/>
          <p:nvPr/>
        </p:nvCxnSpPr>
        <p:spPr>
          <a:xfrm>
            <a:off x="457200" y="116632"/>
            <a:ext cx="84352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процесс 18"/>
          <p:cNvSpPr/>
          <p:nvPr/>
        </p:nvSpPr>
        <p:spPr>
          <a:xfrm>
            <a:off x="0" y="0"/>
            <a:ext cx="323528" cy="6858000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64999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3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Управление рисками как основа информационной безопасности Минфина</a:t>
            </a:r>
            <a:endParaRPr lang="ru-RU" sz="13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34" name="Рисунок 33" descr="logo.png"/>
          <p:cNvPicPr>
            <a:picLocks noChangeAspect="1"/>
          </p:cNvPicPr>
          <p:nvPr/>
        </p:nvPicPr>
        <p:blipFill>
          <a:blip r:embed="rId2" cstate="print"/>
          <a:srcRect r="75597"/>
          <a:stretch>
            <a:fillRect/>
          </a:stretch>
        </p:blipFill>
        <p:spPr>
          <a:xfrm>
            <a:off x="50266" y="100809"/>
            <a:ext cx="586905" cy="52692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32240" y="6381328"/>
            <a:ext cx="2133600" cy="365125"/>
          </a:xfrm>
        </p:spPr>
        <p:txBody>
          <a:bodyPr/>
          <a:lstStyle/>
          <a:p>
            <a:fld id="{B335C6E5-0A45-4649-9509-AFCF6160C376}" type="slidenum">
              <a:rPr lang="ru-RU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9</a:t>
            </a:fld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5112" y="171547"/>
            <a:ext cx="7825680" cy="36881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2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urier New" pitchFamily="49" charset="0"/>
              </a:rPr>
              <a:t>ВЫБОР МЕР И СРЕДСТВ ЗАЩИТЫ ИНФОРМАЦИИ</a:t>
            </a:r>
            <a:endParaRPr lang="en-US" sz="2200" b="1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576" y="1124744"/>
            <a:ext cx="7488832" cy="2520280"/>
          </a:xfrm>
          <a:prstGeom prst="roundRect">
            <a:avLst>
              <a:gd name="adj" fmla="val 7704"/>
            </a:avLst>
          </a:prstGeom>
          <a:solidFill>
            <a:srgbClr val="F1DAE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5576" y="3645024"/>
            <a:ext cx="7488832" cy="2520280"/>
          </a:xfrm>
          <a:prstGeom prst="roundRect">
            <a:avLst>
              <a:gd name="adj" fmla="val 7704"/>
            </a:avLst>
          </a:prstGeom>
          <a:solidFill>
            <a:srgbClr val="D9CFCD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уб 11"/>
          <p:cNvSpPr/>
          <p:nvPr/>
        </p:nvSpPr>
        <p:spPr>
          <a:xfrm>
            <a:off x="1547664" y="1700808"/>
            <a:ext cx="1512168" cy="864096"/>
          </a:xfrm>
          <a:prstGeom prst="cube">
            <a:avLst/>
          </a:prstGeom>
          <a:solidFill>
            <a:srgbClr val="DDCFF9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уб 12"/>
          <p:cNvSpPr/>
          <p:nvPr/>
        </p:nvSpPr>
        <p:spPr>
          <a:xfrm>
            <a:off x="3635896" y="1700808"/>
            <a:ext cx="1512168" cy="864096"/>
          </a:xfrm>
          <a:prstGeom prst="cube">
            <a:avLst/>
          </a:prstGeom>
          <a:solidFill>
            <a:srgbClr val="DDCFF9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уб 13"/>
          <p:cNvSpPr/>
          <p:nvPr/>
        </p:nvSpPr>
        <p:spPr>
          <a:xfrm>
            <a:off x="5796136" y="1700808"/>
            <a:ext cx="1512168" cy="864096"/>
          </a:xfrm>
          <a:prstGeom prst="cube">
            <a:avLst/>
          </a:prstGeom>
          <a:solidFill>
            <a:srgbClr val="DDCFF9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475656" y="2060848"/>
            <a:ext cx="1445126" cy="32637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b="1" dirty="0" smtClean="0"/>
              <a:t>Ресурсы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24128" y="2097723"/>
            <a:ext cx="1445126" cy="3231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b="1" dirty="0" smtClean="0"/>
              <a:t>Уязвимости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3888" y="2060848"/>
            <a:ext cx="1445126" cy="3231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b="1" dirty="0" smtClean="0"/>
              <a:t>Угрозы</a:t>
            </a:r>
          </a:p>
        </p:txBody>
      </p:sp>
      <p:sp>
        <p:nvSpPr>
          <p:cNvPr id="18" name="Куб 17"/>
          <p:cNvSpPr/>
          <p:nvPr/>
        </p:nvSpPr>
        <p:spPr>
          <a:xfrm>
            <a:off x="3275856" y="3284984"/>
            <a:ext cx="2016224" cy="792088"/>
          </a:xfrm>
          <a:prstGeom prst="cube">
            <a:avLst/>
          </a:prstGeom>
          <a:solidFill>
            <a:srgbClr val="00425D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491880" y="3645024"/>
            <a:ext cx="1445126" cy="3231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Риски</a:t>
            </a:r>
          </a:p>
        </p:txBody>
      </p:sp>
      <p:sp>
        <p:nvSpPr>
          <p:cNvPr id="22" name="Куб 21"/>
          <p:cNvSpPr/>
          <p:nvPr/>
        </p:nvSpPr>
        <p:spPr>
          <a:xfrm>
            <a:off x="2195736" y="4941168"/>
            <a:ext cx="3960440" cy="792088"/>
          </a:xfrm>
          <a:prstGeom prst="cube">
            <a:avLst/>
          </a:prstGeom>
          <a:solidFill>
            <a:srgbClr val="10CF9B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347864" y="5229200"/>
            <a:ext cx="1445126" cy="3231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b="1" dirty="0" smtClean="0"/>
              <a:t>Контрмеры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16216" y="3212976"/>
            <a:ext cx="1625702" cy="32637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Анализ рисков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2160" y="3789040"/>
            <a:ext cx="2248693" cy="32637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Управление рисками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3937102" y="4279922"/>
            <a:ext cx="648074" cy="530406"/>
          </a:xfrm>
          <a:prstGeom prst="rightArrow">
            <a:avLst/>
          </a:prstGeom>
          <a:solidFill>
            <a:schemeClr val="bg1"/>
          </a:solidFill>
          <a:ln>
            <a:solidFill>
              <a:srgbClr val="00425D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5400000">
            <a:off x="4045115" y="2731749"/>
            <a:ext cx="576064" cy="530406"/>
          </a:xfrm>
          <a:prstGeom prst="rightArrow">
            <a:avLst/>
          </a:prstGeom>
          <a:solidFill>
            <a:schemeClr val="bg1"/>
          </a:solidFill>
          <a:ln>
            <a:solidFill>
              <a:srgbClr val="00425D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углом 28"/>
          <p:cNvSpPr/>
          <p:nvPr/>
        </p:nvSpPr>
        <p:spPr>
          <a:xfrm rot="10800000" flipH="1">
            <a:off x="2195736" y="2708920"/>
            <a:ext cx="1008112" cy="1080120"/>
          </a:xfrm>
          <a:prstGeom prst="bentArrow">
            <a:avLst/>
          </a:prstGeom>
          <a:solidFill>
            <a:schemeClr val="bg1"/>
          </a:solidFill>
          <a:ln>
            <a:solidFill>
              <a:srgbClr val="00425D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трелка углом 29"/>
          <p:cNvSpPr/>
          <p:nvPr/>
        </p:nvSpPr>
        <p:spPr>
          <a:xfrm rot="10800000">
            <a:off x="5436096" y="2708920"/>
            <a:ext cx="1008112" cy="1080120"/>
          </a:xfrm>
          <a:prstGeom prst="bentArrow">
            <a:avLst/>
          </a:prstGeom>
          <a:solidFill>
            <a:schemeClr val="bg1"/>
          </a:solidFill>
          <a:ln>
            <a:solidFill>
              <a:srgbClr val="00425D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3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9866</TotalTime>
  <Words>1399</Words>
  <Application>Microsoft Office PowerPoint</Application>
  <PresentationFormat>On-screen Show (4:3)</PresentationFormat>
  <Paragraphs>291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Ion Chicu</cp:lastModifiedBy>
  <cp:revision>780</cp:revision>
  <cp:lastPrinted>2017-03-09T14:04:06Z</cp:lastPrinted>
  <dcterms:created xsi:type="dcterms:W3CDTF">2016-10-11T20:44:00Z</dcterms:created>
  <dcterms:modified xsi:type="dcterms:W3CDTF">2017-05-23T07:11:30Z</dcterms:modified>
</cp:coreProperties>
</file>