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427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8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5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271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54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879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46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982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26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18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72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13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24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60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3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25874D2-2B49-4493-B339-048AEF51416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387F0-5A55-43DA-9799-58FE2B14F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2463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ptimeinstitute.com/" TargetMode="External"/><Relationship Id="rId2" Type="http://schemas.openxmlformats.org/officeDocument/2006/relationships/hyperlink" Target="https://www.ready.gov/busines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hebc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Business Continuity Planning and IT Risk Management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" dirty="0" err="1"/>
              <a:t>Nazim</a:t>
            </a:r>
            <a:r>
              <a:rPr lang="en-US" sz="1000" dirty="0"/>
              <a:t> </a:t>
            </a:r>
            <a:r>
              <a:rPr lang="en-US" sz="1000" dirty="0" smtClean="0"/>
              <a:t> </a:t>
            </a:r>
            <a:r>
              <a:rPr lang="en-US" sz="1000" dirty="0" err="1" smtClean="0"/>
              <a:t>Kasumzade</a:t>
            </a:r>
            <a:endParaRPr lang="ru-RU" sz="1000" dirty="0"/>
          </a:p>
          <a:p>
            <a:r>
              <a:rPr lang="en-US" sz="1000" dirty="0"/>
              <a:t>Head of IT Department</a:t>
            </a:r>
            <a:endParaRPr lang="ru-RU" sz="1000" dirty="0"/>
          </a:p>
          <a:p>
            <a:r>
              <a:rPr lang="en-US" sz="1000" dirty="0"/>
              <a:t>State Treasury Agency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91052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9" y="548640"/>
            <a:ext cx="9814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WHAT IS IT</a:t>
            </a:r>
            <a:r>
              <a:rPr lang="ru-RU" b="1" dirty="0"/>
              <a:t>?</a:t>
            </a:r>
          </a:p>
          <a:p>
            <a:pPr algn="ctr"/>
            <a:endParaRPr lang="ru-RU" b="1" dirty="0"/>
          </a:p>
          <a:p>
            <a:r>
              <a:rPr lang="en-US" dirty="0"/>
              <a:t>BCP (business continuity planning) – is a framework to prevent potential threats and ensure recovery in the event of a disaster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41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446315"/>
            <a:ext cx="114343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WHY IS IT NEEDE</a:t>
            </a:r>
            <a:r>
              <a:rPr lang="ru-RU" b="1" dirty="0"/>
              <a:t>?</a:t>
            </a:r>
          </a:p>
          <a:p>
            <a:pPr algn="ctr"/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Serves as a formal set of rules in the event of a disaster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Defines the notion of disaster (scope)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Appoints disaster managers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Identifies disaster management working groups and their chiefs, and reporting lines in the event of a disaster</a:t>
            </a:r>
            <a:r>
              <a:rPr lang="ru-RU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Appoints those in charge of public relations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Identifies resources and procedures required for disaster recovery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Identifies key organizations which must be notified </a:t>
            </a:r>
            <a:r>
              <a:rPr lang="ru-RU" dirty="0"/>
              <a:t>(</a:t>
            </a:r>
            <a:r>
              <a:rPr lang="en-US" dirty="0"/>
              <a:t>suppliers and budget organizations)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Documents procedures for testing and recovery to minimize the likelihood of misunderstanding and miscommunication during recovery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Identifies alternative sources of delivery and suppliers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Identifies key data storage, security, and recovery principles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08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7577" y="505097"/>
            <a:ext cx="103806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HOW IS IT DONE</a:t>
            </a:r>
            <a:r>
              <a:rPr lang="ru-RU" b="1" dirty="0"/>
              <a:t>?</a:t>
            </a:r>
          </a:p>
          <a:p>
            <a:pPr algn="ctr"/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Assessing and classifying risks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Measuring the business impact of each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Designing a business continuity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Testing </a:t>
            </a:r>
            <a:r>
              <a:rPr lang="ru-RU" dirty="0"/>
              <a:t>- </a:t>
            </a:r>
            <a:r>
              <a:rPr lang="en-US" dirty="0"/>
              <a:t>&gt; Updating </a:t>
            </a:r>
            <a:r>
              <a:rPr lang="ru-RU" dirty="0"/>
              <a:t>- </a:t>
            </a:r>
            <a:r>
              <a:rPr lang="en-US" dirty="0"/>
              <a:t>&gt; Testing </a:t>
            </a:r>
            <a:r>
              <a:rPr lang="ru-RU" dirty="0"/>
              <a:t>- </a:t>
            </a:r>
            <a:r>
              <a:rPr lang="en-US" dirty="0"/>
              <a:t>&gt; </a:t>
            </a:r>
            <a:r>
              <a:rPr lang="ru-RU" dirty="0"/>
              <a:t>…….. </a:t>
            </a:r>
            <a:r>
              <a:rPr lang="en-US" dirty="0"/>
              <a:t>- &gt; Finalizing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Identifying emergency communication lines and an emergency contact list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Holding regular training sessions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51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9" y="548640"/>
            <a:ext cx="98145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HOW MUCH WILL IT COST?</a:t>
            </a:r>
            <a:endParaRPr lang="ru-RU" b="1" dirty="0"/>
          </a:p>
          <a:p>
            <a:endParaRPr lang="ru-RU" dirty="0"/>
          </a:p>
          <a:p>
            <a:r>
              <a:rPr lang="en-US" dirty="0"/>
              <a:t>The cost will depend on a variety of factors – not least on recovery point objective and recovery time objective. </a:t>
            </a:r>
          </a:p>
          <a:p>
            <a:r>
              <a:rPr lang="en-US" dirty="0"/>
              <a:t>The cost will also depend on the level of technical support. The significance of the system (core business applications, non-core software, etc.) will define the level of technical support:</a:t>
            </a:r>
          </a:p>
          <a:p>
            <a:r>
              <a:rPr lang="en-US" dirty="0"/>
              <a:t>24/7 – response time &lt; 30 minutes for hardware </a:t>
            </a:r>
          </a:p>
          <a:p>
            <a:r>
              <a:rPr lang="en-US" dirty="0"/>
              <a:t>24/7 – response time &lt; 30 minutes for OS </a:t>
            </a:r>
          </a:p>
          <a:p>
            <a:r>
              <a:rPr lang="en-US" dirty="0"/>
              <a:t>24/7 – response time &lt; 30 for applications </a:t>
            </a:r>
          </a:p>
          <a:p>
            <a:r>
              <a:rPr lang="en-US" dirty="0"/>
              <a:t>The next banking day – for non-core applications and auxiliary hardware </a:t>
            </a:r>
          </a:p>
          <a:p>
            <a:r>
              <a:rPr lang="en-US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65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9" y="548640"/>
            <a:ext cx="98145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HOW CAN I BE SURE THAT IT WORKS</a:t>
            </a:r>
            <a:r>
              <a:rPr lang="ru-RU" b="1" dirty="0"/>
              <a:t>?</a:t>
            </a:r>
          </a:p>
          <a:p>
            <a:endParaRPr lang="ru-RU" dirty="0"/>
          </a:p>
          <a:p>
            <a:r>
              <a:rPr lang="en-US" dirty="0"/>
              <a:t>KPIs &amp; KRIs may be used to understand how well the BCP system works </a:t>
            </a:r>
          </a:p>
          <a:p>
            <a:r>
              <a:rPr lang="en-US" dirty="0"/>
              <a:t>KPIs are used for</a:t>
            </a:r>
            <a:r>
              <a:rPr lang="ru-RU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Monitoring and analysis of the current business status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Identifying required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Detailing the list of necessary steps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Measuring results</a:t>
            </a:r>
            <a:endParaRPr lang="ru-RU" dirty="0"/>
          </a:p>
          <a:p>
            <a:r>
              <a:rPr lang="en-US" b="1" dirty="0"/>
              <a:t>Measurable</a:t>
            </a:r>
            <a:r>
              <a:rPr lang="ru-RU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% </a:t>
            </a:r>
            <a:r>
              <a:rPr lang="en-US" dirty="0"/>
              <a:t>of recovered capacity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Recovery time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% of capacity restored in the organization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…….</a:t>
            </a:r>
          </a:p>
          <a:p>
            <a:r>
              <a:rPr lang="en-US" b="1" dirty="0"/>
              <a:t>Non- Measurable</a:t>
            </a:r>
            <a:r>
              <a:rPr lang="ru-RU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Recovery quality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Organization’s satisfaction with recovery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165111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3129" y="548640"/>
            <a:ext cx="9814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WHERE DID IT ORIGINATE AND WHAT ARE THE GUIDELINES FOR DESIGINING A BCP</a:t>
            </a:r>
            <a:r>
              <a:rPr lang="ru-RU" b="1" dirty="0"/>
              <a:t>?</a:t>
            </a:r>
          </a:p>
          <a:p>
            <a:endParaRPr lang="ru-RU" dirty="0"/>
          </a:p>
          <a:p>
            <a:r>
              <a:rPr lang="en-US" dirty="0"/>
              <a:t>BCP originated in the I</a:t>
            </a:r>
            <a:r>
              <a:rPr lang="ru-RU" dirty="0"/>
              <a:t>Т</a:t>
            </a:r>
            <a:r>
              <a:rPr lang="en-US" dirty="0"/>
              <a:t> industry</a:t>
            </a:r>
            <a:r>
              <a:rPr lang="ru-RU" dirty="0"/>
              <a:t>. </a:t>
            </a:r>
          </a:p>
          <a:p>
            <a:r>
              <a:rPr lang="en-US" dirty="0"/>
              <a:t>The original standards were designed by the American National Standard Institute </a:t>
            </a:r>
            <a:r>
              <a:rPr lang="ru-RU" dirty="0"/>
              <a:t>(</a:t>
            </a:r>
            <a:r>
              <a:rPr lang="en-US" dirty="0"/>
              <a:t>ANSI</a:t>
            </a:r>
            <a:r>
              <a:rPr lang="ru-RU" dirty="0"/>
              <a:t>)</a:t>
            </a:r>
            <a:r>
              <a:rPr lang="en-US" dirty="0"/>
              <a:t>, International Standards Organization </a:t>
            </a:r>
            <a:r>
              <a:rPr lang="ru-RU" dirty="0"/>
              <a:t>(</a:t>
            </a:r>
            <a:r>
              <a:rPr lang="en-US" dirty="0"/>
              <a:t>ISO</a:t>
            </a:r>
            <a:r>
              <a:rPr lang="ru-RU" dirty="0"/>
              <a:t>)</a:t>
            </a:r>
            <a:r>
              <a:rPr lang="en-US" dirty="0"/>
              <a:t>, and the National Institute of Standards and Technology </a:t>
            </a:r>
            <a:r>
              <a:rPr lang="ru-RU" dirty="0"/>
              <a:t>(</a:t>
            </a:r>
            <a:r>
              <a:rPr lang="en-US" dirty="0"/>
              <a:t>NIST</a:t>
            </a:r>
            <a:r>
              <a:rPr lang="ru-RU" dirty="0"/>
              <a:t>)</a:t>
            </a:r>
            <a:r>
              <a:rPr lang="en-US" dirty="0"/>
              <a:t>.</a:t>
            </a:r>
          </a:p>
          <a:p>
            <a:r>
              <a:rPr lang="en-US" dirty="0"/>
              <a:t>Modern BCP basics: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ISO 22301 – BCMS</a:t>
            </a:r>
            <a:r>
              <a:rPr lang="ru-RU" dirty="0"/>
              <a:t> – </a:t>
            </a:r>
            <a:r>
              <a:rPr lang="en-US" dirty="0"/>
              <a:t>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ISO 22313 – BCMS –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ISO 22315 – BCMS</a:t>
            </a:r>
            <a:r>
              <a:rPr lang="ru-RU" dirty="0"/>
              <a:t> – </a:t>
            </a:r>
            <a:r>
              <a:rPr lang="en-US" dirty="0"/>
              <a:t>BIA Guidelines</a:t>
            </a:r>
            <a:endParaRPr lang="ru-RU" dirty="0"/>
          </a:p>
          <a:p>
            <a:r>
              <a:rPr lang="en-US" dirty="0"/>
              <a:t>BCMS Template</a:t>
            </a:r>
            <a:endParaRPr lang="ru-RU" dirty="0"/>
          </a:p>
          <a:p>
            <a:r>
              <a:rPr lang="en-US" dirty="0">
                <a:hlinkClick r:id="rId2"/>
              </a:rPr>
              <a:t>https://www.ready.gov/business</a:t>
            </a:r>
            <a:endParaRPr lang="ru-RU" dirty="0"/>
          </a:p>
          <a:p>
            <a:r>
              <a:rPr lang="en-US" dirty="0"/>
              <a:t>Proprietary data center certification</a:t>
            </a:r>
            <a:r>
              <a:rPr lang="ru-RU" dirty="0"/>
              <a:t>:</a:t>
            </a:r>
          </a:p>
          <a:p>
            <a:r>
              <a:rPr lang="en-US" dirty="0">
                <a:hlinkClick r:id="rId3"/>
              </a:rPr>
              <a:t>https://uptimeinstitute.com/</a:t>
            </a:r>
            <a:endParaRPr lang="en-US" dirty="0"/>
          </a:p>
          <a:p>
            <a:r>
              <a:rPr lang="en-US" dirty="0"/>
              <a:t>Staff training</a:t>
            </a:r>
            <a:r>
              <a:rPr lang="ru-RU" dirty="0"/>
              <a:t>:</a:t>
            </a:r>
          </a:p>
          <a:p>
            <a:r>
              <a:rPr lang="en-US" dirty="0">
                <a:hlinkClick r:id="rId4"/>
              </a:rPr>
              <a:t>http://www.thebci.org/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87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5031</TotalTime>
  <Words>473</Words>
  <Application>Microsoft Office PowerPoint</Application>
  <PresentationFormat>Custom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Ион</vt:lpstr>
      <vt:lpstr>Business Continuity Planning and IT Risk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DXA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непрерывности бизнес процессов и Управление ИТ Рисками</dc:title>
  <dc:creator>Nazim Gasimzade</dc:creator>
  <cp:lastModifiedBy>Ion Chicu</cp:lastModifiedBy>
  <cp:revision>55</cp:revision>
  <cp:lastPrinted>2017-05-18T13:01:21Z</cp:lastPrinted>
  <dcterms:created xsi:type="dcterms:W3CDTF">2017-05-10T12:31:32Z</dcterms:created>
  <dcterms:modified xsi:type="dcterms:W3CDTF">2017-05-23T06:08:57Z</dcterms:modified>
</cp:coreProperties>
</file>