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6" r:id="rId3"/>
    <p:sldId id="348" r:id="rId4"/>
    <p:sldId id="370" r:id="rId5"/>
    <p:sldId id="372" r:id="rId6"/>
    <p:sldId id="371" r:id="rId7"/>
    <p:sldId id="316" r:id="rId8"/>
    <p:sldId id="373" r:id="rId9"/>
    <p:sldId id="374" r:id="rId10"/>
    <p:sldId id="375" r:id="rId11"/>
    <p:sldId id="377" r:id="rId12"/>
    <p:sldId id="378" r:id="rId13"/>
    <p:sldId id="379" r:id="rId14"/>
    <p:sldId id="380" r:id="rId15"/>
    <p:sldId id="381" r:id="rId16"/>
    <p:sldId id="325" r:id="rId17"/>
    <p:sldId id="323" r:id="rId18"/>
    <p:sldId id="382" r:id="rId19"/>
    <p:sldId id="383" r:id="rId20"/>
    <p:sldId id="385" r:id="rId21"/>
    <p:sldId id="384" r:id="rId22"/>
    <p:sldId id="285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76B886"/>
    <a:srgbClr val="C0C0C0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743" autoAdjust="0"/>
  </p:normalViewPr>
  <p:slideViewPr>
    <p:cSldViewPr>
      <p:cViewPr>
        <p:scale>
          <a:sx n="72" d="100"/>
          <a:sy n="72" d="100"/>
        </p:scale>
        <p:origin x="-1090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23.05.2017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49185" name="Picture 33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17516" b="21506"/>
          <a:stretch>
            <a:fillRect/>
          </a:stretch>
        </p:blipFill>
        <p:spPr bwMode="gray">
          <a:xfrm rot="-355085">
            <a:off x="3873500" y="2209800"/>
            <a:ext cx="466248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86" name="Picture 34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1" r="51070"/>
          <a:stretch>
            <a:fillRect/>
          </a:stretch>
        </p:blipFill>
        <p:spPr bwMode="gray">
          <a:xfrm>
            <a:off x="8153400" y="1482725"/>
            <a:ext cx="9906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7" name="Group 35"/>
          <p:cNvGrpSpPr>
            <a:grpSpLocks/>
          </p:cNvGrpSpPr>
          <p:nvPr userDrawn="1"/>
        </p:nvGrpSpPr>
        <p:grpSpPr bwMode="auto">
          <a:xfrm>
            <a:off x="7551738" y="471488"/>
            <a:ext cx="1592262" cy="1236662"/>
            <a:chOff x="4757" y="297"/>
            <a:chExt cx="1003" cy="779"/>
          </a:xfrm>
        </p:grpSpPr>
        <p:sp>
          <p:nvSpPr>
            <p:cNvPr id="49188" name="Freeform 36"/>
            <p:cNvSpPr>
              <a:spLocks/>
            </p:cNvSpPr>
            <p:nvPr userDrawn="1"/>
          </p:nvSpPr>
          <p:spPr bwMode="gray">
            <a:xfrm>
              <a:off x="4767" y="297"/>
              <a:ext cx="993" cy="772"/>
            </a:xfrm>
            <a:custGeom>
              <a:avLst/>
              <a:gdLst>
                <a:gd name="T0" fmla="*/ 993 w 993"/>
                <a:gd name="T1" fmla="*/ 503 h 772"/>
                <a:gd name="T2" fmla="*/ 648 w 993"/>
                <a:gd name="T3" fmla="*/ 84 h 772"/>
                <a:gd name="T4" fmla="*/ 143 w 993"/>
                <a:gd name="T5" fmla="*/ 1 h 772"/>
                <a:gd name="T6" fmla="*/ 0 w 993"/>
                <a:gd name="T7" fmla="*/ 54 h 772"/>
                <a:gd name="T8" fmla="*/ 881 w 993"/>
                <a:gd name="T9" fmla="*/ 752 h 772"/>
                <a:gd name="T10" fmla="*/ 993 w 993"/>
                <a:gd name="T11" fmla="*/ 772 h 772"/>
                <a:gd name="T12" fmla="*/ 993 w 993"/>
                <a:gd name="T13" fmla="*/ 50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3" h="772">
                  <a:moveTo>
                    <a:pt x="993" y="503"/>
                  </a:moveTo>
                  <a:cubicBezTo>
                    <a:pt x="934" y="361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993" y="772"/>
                  </a:lnTo>
                  <a:lnTo>
                    <a:pt x="993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9" name="Freeform 37"/>
            <p:cNvSpPr>
              <a:spLocks/>
            </p:cNvSpPr>
            <p:nvPr userDrawn="1"/>
          </p:nvSpPr>
          <p:spPr bwMode="gray">
            <a:xfrm>
              <a:off x="4757" y="303"/>
              <a:ext cx="1002" cy="773"/>
            </a:xfrm>
            <a:custGeom>
              <a:avLst/>
              <a:gdLst>
                <a:gd name="T0" fmla="*/ 1002 w 1002"/>
                <a:gd name="T1" fmla="*/ 521 h 773"/>
                <a:gd name="T2" fmla="*/ 648 w 1002"/>
                <a:gd name="T3" fmla="*/ 84 h 773"/>
                <a:gd name="T4" fmla="*/ 143 w 1002"/>
                <a:gd name="T5" fmla="*/ 1 h 773"/>
                <a:gd name="T6" fmla="*/ 0 w 1002"/>
                <a:gd name="T7" fmla="*/ 54 h 773"/>
                <a:gd name="T8" fmla="*/ 881 w 1002"/>
                <a:gd name="T9" fmla="*/ 752 h 773"/>
                <a:gd name="T10" fmla="*/ 1002 w 1002"/>
                <a:gd name="T11" fmla="*/ 773 h 773"/>
                <a:gd name="T12" fmla="*/ 1002 w 1002"/>
                <a:gd name="T13" fmla="*/ 521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773">
                  <a:moveTo>
                    <a:pt x="1002" y="521"/>
                  </a:moveTo>
                  <a:cubicBezTo>
                    <a:pt x="943" y="379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1002" y="773"/>
                  </a:lnTo>
                  <a:lnTo>
                    <a:pt x="1002" y="5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grpSp>
        <p:nvGrpSpPr>
          <p:cNvPr id="49196" name="Group 44"/>
          <p:cNvGrpSpPr>
            <a:grpSpLocks/>
          </p:cNvGrpSpPr>
          <p:nvPr userDrawn="1"/>
        </p:nvGrpSpPr>
        <p:grpSpPr bwMode="auto">
          <a:xfrm>
            <a:off x="5475288" y="469900"/>
            <a:ext cx="3144837" cy="2640013"/>
            <a:chOff x="3449" y="296"/>
            <a:chExt cx="1981" cy="1663"/>
          </a:xfrm>
        </p:grpSpPr>
        <p:sp>
          <p:nvSpPr>
            <p:cNvPr id="49197" name="Freeform 45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8" name="Freeform 46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9" name="Freeform 47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0" name="Group 48"/>
          <p:cNvGrpSpPr>
            <a:grpSpLocks/>
          </p:cNvGrpSpPr>
          <p:nvPr userDrawn="1"/>
        </p:nvGrpSpPr>
        <p:grpSpPr bwMode="auto">
          <a:xfrm>
            <a:off x="3530600" y="962025"/>
            <a:ext cx="3162300" cy="2133600"/>
            <a:chOff x="2224" y="606"/>
            <a:chExt cx="1992" cy="1344"/>
          </a:xfrm>
        </p:grpSpPr>
        <p:sp>
          <p:nvSpPr>
            <p:cNvPr id="49201" name="Freeform 49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2" name="Freeform 50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3" name="Group 51"/>
          <p:cNvGrpSpPr>
            <a:grpSpLocks/>
          </p:cNvGrpSpPr>
          <p:nvPr userDrawn="1"/>
        </p:nvGrpSpPr>
        <p:grpSpPr bwMode="auto">
          <a:xfrm>
            <a:off x="889000" y="996950"/>
            <a:ext cx="4337050" cy="4168775"/>
            <a:chOff x="560" y="628"/>
            <a:chExt cx="2732" cy="2626"/>
          </a:xfrm>
        </p:grpSpPr>
        <p:sp>
          <p:nvSpPr>
            <p:cNvPr id="49204" name="Freeform 52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5" name="Freeform 53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pic>
        <p:nvPicPr>
          <p:cNvPr id="4920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1368152" cy="125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utoUpdateAnimBg="0"/>
      <p:bldP spid="49195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9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156" name="Picture 36" descr="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27542" b="21506"/>
          <a:stretch>
            <a:fillRect/>
          </a:stretch>
        </p:blipFill>
        <p:spPr bwMode="gray">
          <a:xfrm rot="-355085">
            <a:off x="8250238" y="568325"/>
            <a:ext cx="923925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13775" y="165100"/>
            <a:ext cx="717550" cy="601663"/>
            <a:chOff x="3449" y="296"/>
            <a:chExt cx="1981" cy="1663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8170863" y="277813"/>
            <a:ext cx="720725" cy="485775"/>
            <a:chOff x="2224" y="606"/>
            <a:chExt cx="1992" cy="1344"/>
          </a:xfrm>
        </p:grpSpPr>
        <p:sp>
          <p:nvSpPr>
            <p:cNvPr id="5162" name="Freeform 42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7569200" y="285750"/>
            <a:ext cx="989013" cy="949325"/>
            <a:chOff x="560" y="628"/>
            <a:chExt cx="2732" cy="2626"/>
          </a:xfrm>
        </p:grpSpPr>
        <p:sp>
          <p:nvSpPr>
            <p:cNvPr id="5165" name="Freeform 45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7317" y="3717032"/>
            <a:ext cx="6400800" cy="2088232"/>
          </a:xfrm>
        </p:spPr>
        <p:txBody>
          <a:bodyPr/>
          <a:lstStyle/>
          <a:p>
            <a:pPr>
              <a:defRPr/>
            </a:pPr>
            <a:r>
              <a:rPr lang="en-US" altLang="tr-TR" sz="2800" dirty="0">
                <a:latin typeface="Calibri" panose="020F0502020204030204" pitchFamily="34" charset="0"/>
              </a:rPr>
              <a:t/>
            </a:r>
            <a:br>
              <a:rPr lang="en-US" altLang="tr-TR" sz="2800" dirty="0">
                <a:latin typeface="Calibri" panose="020F0502020204030204" pitchFamily="34" charset="0"/>
              </a:rPr>
            </a:br>
            <a:r>
              <a:rPr lang="tr-T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RISK MANAGEMENT IN RELATION TO CASH MANAGEMENT</a:t>
            </a:r>
            <a:br>
              <a:rPr lang="tr-T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</a:br>
            <a:r>
              <a:rPr lang="tr-T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IN </a:t>
            </a:r>
            <a:r>
              <a:rPr lang="en-US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TURKEY</a:t>
            </a:r>
            <a:endParaRPr lang="en-US" sz="28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5805264"/>
            <a:ext cx="4788025" cy="792088"/>
          </a:xfrm>
        </p:spPr>
        <p:txBody>
          <a:bodyPr/>
          <a:lstStyle/>
          <a:p>
            <a:pPr algn="ctr"/>
            <a:r>
              <a:rPr lang="tr-TR" alt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TURKISH TREASURY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697788" cy="1143000"/>
          </a:xfrm>
        </p:spPr>
        <p:txBody>
          <a:bodyPr/>
          <a:lstStyle/>
          <a:p>
            <a:r>
              <a:rPr lang="tr-TR" altLang="tr-TR" dirty="0" err="1" smtClean="0">
                <a:latin typeface="Calibri" panose="020F0502020204030204" pitchFamily="34" charset="0"/>
              </a:rPr>
              <a:t>Sources</a:t>
            </a:r>
            <a:r>
              <a:rPr lang="tr-TR" altLang="tr-TR" dirty="0" smtClean="0">
                <a:latin typeface="Calibri" panose="020F0502020204030204" pitchFamily="34" charset="0"/>
              </a:rPr>
              <a:t> of Cash Management </a:t>
            </a:r>
            <a:r>
              <a:rPr lang="tr-TR" altLang="tr-TR" dirty="0" err="1" smtClean="0">
                <a:latin typeface="Calibri" panose="020F0502020204030204" pitchFamily="34" charset="0"/>
              </a:rPr>
              <a:t>Risks</a:t>
            </a:r>
            <a:endParaRPr lang="en-US" altLang="tr-TR" dirty="0" smtClean="0">
              <a:latin typeface="Calibri" panose="020F0502020204030204" pitchFamily="34" charset="0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492375" y="1611313"/>
            <a:ext cx="4110038" cy="587375"/>
          </a:xfrm>
          <a:prstGeom prst="roundRect">
            <a:avLst>
              <a:gd name="adj" fmla="val 38648"/>
            </a:avLst>
          </a:prstGeom>
          <a:solidFill>
            <a:srgbClr val="FFFFFF"/>
          </a:solidFill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gray">
          <a:xfrm>
            <a:off x="903288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25" name="Rectangle 103"/>
          <p:cNvSpPr>
            <a:spLocks noChangeArrowheads="1"/>
          </p:cNvSpPr>
          <p:nvPr/>
        </p:nvSpPr>
        <p:spPr bwMode="auto">
          <a:xfrm>
            <a:off x="2867025" y="1639888"/>
            <a:ext cx="3486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 dirty="0" smtClean="0">
                <a:solidFill>
                  <a:schemeClr val="tx2"/>
                </a:solidFill>
                <a:latin typeface="Corbel" pitchFamily="34" charset="0"/>
                <a:cs typeface="Arial" charset="0"/>
              </a:rPr>
              <a:t>4 </a:t>
            </a:r>
            <a:r>
              <a:rPr lang="tr-TR" altLang="tr-TR" sz="2800" b="1" dirty="0" err="1">
                <a:solidFill>
                  <a:schemeClr val="tx2"/>
                </a:solidFill>
                <a:latin typeface="Corbel" pitchFamily="34" charset="0"/>
                <a:cs typeface="Arial" charset="0"/>
              </a:rPr>
              <a:t>M</a:t>
            </a:r>
            <a:r>
              <a:rPr lang="tr-TR" altLang="tr-TR" sz="2800" b="1" dirty="0" err="1" smtClean="0">
                <a:solidFill>
                  <a:schemeClr val="tx2"/>
                </a:solidFill>
                <a:latin typeface="Corbel" pitchFamily="34" charset="0"/>
                <a:cs typeface="Arial" charset="0"/>
              </a:rPr>
              <a:t>ajor</a:t>
            </a:r>
            <a:r>
              <a:rPr lang="tr-TR" altLang="tr-TR" sz="2800" b="1" dirty="0" smtClean="0">
                <a:solidFill>
                  <a:schemeClr val="tx2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2800" b="1" dirty="0" err="1">
                <a:solidFill>
                  <a:schemeClr val="tx2"/>
                </a:solidFill>
                <a:latin typeface="Corbel" pitchFamily="34" charset="0"/>
                <a:cs typeface="Arial" charset="0"/>
              </a:rPr>
              <a:t>S</a:t>
            </a:r>
            <a:r>
              <a:rPr lang="tr-TR" altLang="tr-TR" sz="2800" b="1" dirty="0" err="1" smtClean="0">
                <a:solidFill>
                  <a:schemeClr val="tx2"/>
                </a:solidFill>
                <a:latin typeface="Corbel" pitchFamily="34" charset="0"/>
                <a:cs typeface="Arial" charset="0"/>
              </a:rPr>
              <a:t>ources</a:t>
            </a:r>
            <a:endParaRPr lang="en-US" altLang="tr-TR" sz="2800" b="1" dirty="0">
              <a:solidFill>
                <a:schemeClr val="tx2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26" name="Rectangle 66"/>
          <p:cNvSpPr>
            <a:spLocks noChangeArrowheads="1"/>
          </p:cNvSpPr>
          <p:nvPr/>
        </p:nvSpPr>
        <p:spPr bwMode="gray">
          <a:xfrm>
            <a:off x="1035050" y="3741738"/>
            <a:ext cx="1438275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Macroeconomic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outlook</a:t>
            </a:r>
            <a:r>
              <a:rPr lang="en-US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endParaRPr lang="tr-TR" altLang="tr-TR" sz="1600" dirty="0" smtClean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Interest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rates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Exchange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rates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</a:pP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cxnSp>
        <p:nvCxnSpPr>
          <p:cNvPr id="70" name="Elbow Connector 69"/>
          <p:cNvCxnSpPr>
            <a:cxnSpLocks noChangeShapeType="1"/>
          </p:cNvCxnSpPr>
          <p:nvPr/>
        </p:nvCxnSpPr>
        <p:spPr bwMode="auto">
          <a:xfrm rot="16200000" flipH="1">
            <a:off x="4610100" y="2135188"/>
            <a:ext cx="904875" cy="101917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Elbow Connector 70"/>
          <p:cNvCxnSpPr>
            <a:cxnSpLocks noChangeShapeType="1"/>
          </p:cNvCxnSpPr>
          <p:nvPr/>
        </p:nvCxnSpPr>
        <p:spPr bwMode="auto">
          <a:xfrm rot="16200000" flipH="1">
            <a:off x="5548312" y="1196976"/>
            <a:ext cx="904875" cy="28956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Elbow Connector 73"/>
          <p:cNvCxnSpPr>
            <a:cxnSpLocks noChangeShapeType="1"/>
          </p:cNvCxnSpPr>
          <p:nvPr/>
        </p:nvCxnSpPr>
        <p:spPr bwMode="auto">
          <a:xfrm rot="5400000">
            <a:off x="3657600" y="2201863"/>
            <a:ext cx="904875" cy="88582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Elbow Connector 78"/>
          <p:cNvCxnSpPr>
            <a:cxnSpLocks noChangeShapeType="1"/>
          </p:cNvCxnSpPr>
          <p:nvPr/>
        </p:nvCxnSpPr>
        <p:spPr bwMode="auto">
          <a:xfrm rot="5400000">
            <a:off x="2705100" y="1249363"/>
            <a:ext cx="904875" cy="279082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1" name="Freeform 11"/>
          <p:cNvSpPr>
            <a:spLocks/>
          </p:cNvSpPr>
          <p:nvPr/>
        </p:nvSpPr>
        <p:spPr bwMode="invGray">
          <a:xfrm>
            <a:off x="985838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2" name="Rectangle 949"/>
          <p:cNvSpPr>
            <a:spLocks noChangeArrowheads="1"/>
          </p:cNvSpPr>
          <p:nvPr/>
        </p:nvSpPr>
        <p:spPr bwMode="gray">
          <a:xfrm>
            <a:off x="1009650" y="3127375"/>
            <a:ext cx="1504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600" b="1" dirty="0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Market </a:t>
            </a:r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gray">
          <a:xfrm>
            <a:off x="2797175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4" name="Rectangle 66"/>
          <p:cNvSpPr>
            <a:spLocks noChangeArrowheads="1"/>
          </p:cNvSpPr>
          <p:nvPr/>
        </p:nvSpPr>
        <p:spPr bwMode="gray">
          <a:xfrm>
            <a:off x="2919463" y="3607242"/>
            <a:ext cx="1438275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Guarantees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On-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lending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sz="1600" dirty="0">
                <a:latin typeface="Calibri" pitchFamily="34" charset="0"/>
                <a:cs typeface="Calibri" pitchFamily="34" charset="0"/>
              </a:rPr>
              <a:t>D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ebt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assumption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commitments</a:t>
            </a:r>
            <a:r>
              <a:rPr lang="tr-TR" sz="1600" dirty="0" smtClean="0">
                <a:latin typeface="Calibri" pitchFamily="34" charset="0"/>
                <a:cs typeface="Calibri" pitchFamily="34" charset="0"/>
              </a:rPr>
              <a:t> (PPP </a:t>
            </a:r>
            <a:r>
              <a:rPr lang="tr-TR" sz="1600" dirty="0" err="1" smtClean="0">
                <a:latin typeface="Calibri" pitchFamily="34" charset="0"/>
                <a:cs typeface="Calibri" pitchFamily="34" charset="0"/>
              </a:rPr>
              <a:t>Projects</a:t>
            </a:r>
            <a:r>
              <a:rPr lang="tr-TR" sz="16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5" name="Freeform 15"/>
          <p:cNvSpPr>
            <a:spLocks/>
          </p:cNvSpPr>
          <p:nvPr/>
        </p:nvSpPr>
        <p:spPr bwMode="invGray">
          <a:xfrm>
            <a:off x="2879725" y="3052763"/>
            <a:ext cx="1563688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 sz="1600"/>
          </a:p>
        </p:txBody>
      </p:sp>
      <p:sp>
        <p:nvSpPr>
          <p:cNvPr id="56336" name="Rectangle 949"/>
          <p:cNvSpPr>
            <a:spLocks noChangeArrowheads="1"/>
          </p:cNvSpPr>
          <p:nvPr/>
        </p:nvSpPr>
        <p:spPr bwMode="gray">
          <a:xfrm>
            <a:off x="2903538" y="3127375"/>
            <a:ext cx="1504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Credit</a:t>
            </a:r>
            <a:r>
              <a:rPr lang="tr-TR" altLang="tr-TR" sz="1600" b="1" dirty="0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gray">
          <a:xfrm>
            <a:off x="4722813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8" name="Rectangle 66"/>
          <p:cNvSpPr>
            <a:spLocks noChangeArrowheads="1"/>
          </p:cNvSpPr>
          <p:nvPr/>
        </p:nvSpPr>
        <p:spPr bwMode="gray">
          <a:xfrm>
            <a:off x="4865688" y="3741738"/>
            <a:ext cx="1438275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HR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IT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6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Stakeholder</a:t>
            </a:r>
            <a:r>
              <a:rPr lang="tr-TR" altLang="tr-TR" sz="16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9" name="Freeform 19"/>
          <p:cNvSpPr>
            <a:spLocks/>
          </p:cNvSpPr>
          <p:nvPr/>
        </p:nvSpPr>
        <p:spPr bwMode="invGray">
          <a:xfrm>
            <a:off x="4805363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0" name="Rectangle 949"/>
          <p:cNvSpPr>
            <a:spLocks noChangeArrowheads="1"/>
          </p:cNvSpPr>
          <p:nvPr/>
        </p:nvSpPr>
        <p:spPr bwMode="gray">
          <a:xfrm>
            <a:off x="4829175" y="3052763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Operational</a:t>
            </a:r>
            <a:r>
              <a:rPr lang="tr-TR" altLang="tr-TR" sz="1600" b="1" dirty="0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gray">
          <a:xfrm>
            <a:off x="6573838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2" name="Rectangle 66"/>
          <p:cNvSpPr>
            <a:spLocks noChangeArrowheads="1"/>
          </p:cNvSpPr>
          <p:nvPr/>
        </p:nvSpPr>
        <p:spPr bwMode="gray">
          <a:xfrm>
            <a:off x="6769354" y="3741738"/>
            <a:ext cx="143827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Mostly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00000"/>
                </a:solidFill>
                <a:latin typeface="Corbel" pitchFamily="34" charset="0"/>
                <a:cs typeface="Arial" charset="0"/>
              </a:rPr>
              <a:t>r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elated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with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markets</a:t>
            </a:r>
            <a:r>
              <a:rPr lang="tr-TR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risks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on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the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revenue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side</a:t>
            </a:r>
            <a:endParaRPr lang="en-US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Tax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cuts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and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reliefs</a:t>
            </a:r>
            <a:endParaRPr lang="en-US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en-US" altLang="tr-TR" sz="1200" dirty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Incremental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expenditures</a:t>
            </a:r>
            <a:r>
              <a:rPr lang="tr-TR" altLang="tr-TR" sz="1200" dirty="0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 </a:t>
            </a:r>
            <a:endParaRPr lang="en-US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43" name="Freeform 23"/>
          <p:cNvSpPr>
            <a:spLocks/>
          </p:cNvSpPr>
          <p:nvPr/>
        </p:nvSpPr>
        <p:spPr bwMode="invGray">
          <a:xfrm>
            <a:off x="6656388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4" name="Rectangle 949"/>
          <p:cNvSpPr>
            <a:spLocks noChangeArrowheads="1"/>
          </p:cNvSpPr>
          <p:nvPr/>
        </p:nvSpPr>
        <p:spPr bwMode="gray">
          <a:xfrm>
            <a:off x="6671896" y="3052763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Budgetary</a:t>
            </a:r>
            <a:r>
              <a:rPr lang="tr-TR" altLang="tr-TR" sz="1600" b="1" dirty="0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600" b="1" dirty="0" err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Risks</a:t>
            </a:r>
            <a:endParaRPr lang="en-US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gray">
          <a:xfrm>
            <a:off x="1460500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rgbClr val="DDDDDD"/>
                </a:solidFill>
                <a:latin typeface="Corbel" pitchFamily="34" charset="0"/>
                <a:cs typeface="Arial" charset="0"/>
              </a:rPr>
              <a:t>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gray">
          <a:xfrm>
            <a:off x="3381375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rgbClr val="DDDDDD"/>
                </a:solidFill>
                <a:latin typeface="Corbel" pitchFamily="34" charset="0"/>
                <a:cs typeface="Arial" charset="0"/>
              </a:rPr>
              <a:t>2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gray">
          <a:xfrm>
            <a:off x="5340350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rgbClr val="DDDDDD"/>
                </a:solidFill>
                <a:latin typeface="Corbel" pitchFamily="34" charset="0"/>
                <a:cs typeface="Arial" charset="0"/>
              </a:rPr>
              <a:t>3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gray">
          <a:xfrm>
            <a:off x="7186613" y="50117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rgbClr val="DDDDDD"/>
                </a:solidFill>
                <a:latin typeface="Corbel" pitchFamily="34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411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tr-TR" altLang="tr-TR" dirty="0" err="1">
                <a:latin typeface="Calibri" panose="020F0502020204030204" pitchFamily="34" charset="0"/>
              </a:rPr>
              <a:t>Managing</a:t>
            </a:r>
            <a:r>
              <a:rPr lang="tr-TR" altLang="tr-TR" dirty="0">
                <a:latin typeface="Calibri" panose="020F0502020204030204" pitchFamily="34" charset="0"/>
              </a:rPr>
              <a:t> Market </a:t>
            </a:r>
            <a:r>
              <a:rPr lang="tr-TR" altLang="tr-TR" dirty="0" err="1">
                <a:latin typeface="Calibri" panose="020F0502020204030204" pitchFamily="34" charset="0"/>
              </a:rPr>
              <a:t>Risks</a:t>
            </a:r>
            <a:endParaRPr lang="en-US" altLang="tr-TR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827584" y="1734561"/>
            <a:ext cx="7324544" cy="3969042"/>
            <a:chOff x="915988" y="2438400"/>
            <a:chExt cx="7324544" cy="3594100"/>
          </a:xfrm>
        </p:grpSpPr>
        <p:sp>
          <p:nvSpPr>
            <p:cNvPr id="69634" name="Rectangle 2"/>
            <p:cNvSpPr>
              <a:spLocks noChangeArrowheads="1"/>
            </p:cNvSpPr>
            <p:nvPr/>
          </p:nvSpPr>
          <p:spPr bwMode="gray">
            <a:xfrm>
              <a:off x="915988" y="2833688"/>
              <a:ext cx="2747962" cy="1063625"/>
            </a:xfrm>
            <a:prstGeom prst="rect">
              <a:avLst/>
            </a:prstGeom>
            <a:solidFill>
              <a:schemeClr val="folHlink">
                <a:alpha val="30000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gray">
            <a:xfrm>
              <a:off x="5468938" y="2833688"/>
              <a:ext cx="2747962" cy="1063625"/>
            </a:xfrm>
            <a:prstGeom prst="rect">
              <a:avLst/>
            </a:prstGeom>
            <a:solidFill>
              <a:schemeClr val="hlink">
                <a:alpha val="30000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0" name="AutoShape 8"/>
            <p:cNvSpPr>
              <a:spLocks noChangeArrowheads="1"/>
            </p:cNvSpPr>
            <p:nvPr/>
          </p:nvSpPr>
          <p:spPr bwMode="invGray">
            <a:xfrm>
              <a:off x="5462588" y="2449513"/>
              <a:ext cx="2749550" cy="354012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69641" name="AutoShape 9"/>
            <p:cNvSpPr>
              <a:spLocks noChangeArrowheads="1"/>
            </p:cNvSpPr>
            <p:nvPr/>
          </p:nvSpPr>
          <p:spPr bwMode="invGray">
            <a:xfrm>
              <a:off x="919163" y="2455863"/>
              <a:ext cx="2741612" cy="336550"/>
            </a:xfrm>
            <a:prstGeom prst="roundRect">
              <a:avLst>
                <a:gd name="adj" fmla="val 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gray">
            <a:xfrm>
              <a:off x="915988" y="3900488"/>
              <a:ext cx="2747962" cy="1063625"/>
            </a:xfrm>
            <a:prstGeom prst="rect">
              <a:avLst/>
            </a:prstGeom>
            <a:solidFill>
              <a:schemeClr val="folHlink">
                <a:alpha val="20000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gray">
            <a:xfrm>
              <a:off x="5468938" y="3900488"/>
              <a:ext cx="2747962" cy="1063625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gray">
            <a:xfrm>
              <a:off x="915988" y="4968875"/>
              <a:ext cx="2747962" cy="1063625"/>
            </a:xfrm>
            <a:prstGeom prst="rect">
              <a:avLst/>
            </a:prstGeom>
            <a:solidFill>
              <a:schemeClr val="folHlink">
                <a:alpha val="10001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gray">
            <a:xfrm>
              <a:off x="5468938" y="4968875"/>
              <a:ext cx="2747962" cy="1063625"/>
            </a:xfrm>
            <a:prstGeom prst="rect">
              <a:avLst/>
            </a:prstGeom>
            <a:solidFill>
              <a:schemeClr val="hlink">
                <a:alpha val="10001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gray">
            <a:xfrm>
              <a:off x="919163" y="3873545"/>
              <a:ext cx="2664295" cy="1226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tr-TR" sz="1000" b="1" dirty="0"/>
                <a:t> </a:t>
              </a:r>
              <a:r>
                <a:rPr lang="en-US" altLang="tr-TR" sz="1000" b="1" u="sng" dirty="0"/>
                <a:t>for cash management purposes to control</a:t>
              </a:r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altLang="tr-TR" sz="1000" b="1" dirty="0"/>
                <a:t>time differences between cash inflows and </a:t>
              </a:r>
              <a:r>
                <a:rPr lang="en-US" altLang="tr-TR" sz="1000" b="1" dirty="0" smtClean="0"/>
                <a:t>outflows</a:t>
              </a:r>
              <a:endParaRPr lang="tr-TR" altLang="tr-TR" sz="1000" b="1" dirty="0" smtClean="0"/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altLang="tr-TR" sz="1000" b="1" dirty="0" smtClean="0"/>
                <a:t>revenue-based </a:t>
              </a:r>
              <a:r>
                <a:rPr lang="en-US" altLang="tr-TR" sz="1000" b="1" dirty="0"/>
                <a:t>deviations</a:t>
              </a:r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altLang="tr-TR" sz="1000" b="1" dirty="0"/>
                <a:t>expenditure-based deviations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en-US" altLang="tr-TR" sz="1000" b="1" dirty="0"/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gray">
            <a:xfrm>
              <a:off x="973426" y="2839053"/>
              <a:ext cx="2610032" cy="94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tr-TR" sz="1400" b="1" dirty="0"/>
                <a:t> </a:t>
              </a:r>
              <a:r>
                <a:rPr lang="tr-TR" altLang="tr-TR" sz="1400" b="1" dirty="0" smtClean="0"/>
                <a:t>T</a:t>
              </a:r>
              <a:r>
                <a:rPr lang="en-GB" altLang="tr-TR" sz="1400" b="1" dirty="0" smtClean="0"/>
                <a:t>he </a:t>
              </a:r>
              <a:r>
                <a:rPr lang="en-GB" altLang="tr-TR" sz="1400" b="1" dirty="0"/>
                <a:t>level of cash and other </a:t>
              </a:r>
              <a:r>
                <a:rPr lang="en-US" altLang="tr-TR" sz="1400" b="1" dirty="0"/>
                <a:t>highly liquid assets </a:t>
              </a:r>
              <a:r>
                <a:rPr lang="en-GB" altLang="tr-TR" sz="1400" b="1" dirty="0"/>
                <a:t>readily available to </a:t>
              </a:r>
              <a:r>
                <a:rPr lang="en-US" altLang="tr-TR" sz="1400" b="1" dirty="0"/>
                <a:t>cover financing needs</a:t>
              </a:r>
            </a:p>
          </p:txBody>
        </p:sp>
        <p:sp>
          <p:nvSpPr>
            <p:cNvPr id="69649" name="Rectangle 17"/>
            <p:cNvSpPr>
              <a:spLocks noChangeArrowheads="1"/>
            </p:cNvSpPr>
            <p:nvPr/>
          </p:nvSpPr>
          <p:spPr bwMode="gray">
            <a:xfrm>
              <a:off x="5868988" y="3008313"/>
              <a:ext cx="2033587" cy="634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indent="0">
                <a:lnSpc>
                  <a:spcPct val="115000"/>
                </a:lnSpc>
                <a:spcBef>
                  <a:spcPct val="30000"/>
                </a:spcBef>
                <a:buNone/>
              </a:pPr>
              <a:r>
                <a:rPr lang="en-US" altLang="tr-TR" sz="1600" b="1" dirty="0"/>
                <a:t> </a:t>
              </a:r>
              <a:r>
                <a:rPr lang="tr-TR" altLang="tr-TR" sz="1600" b="1" dirty="0"/>
                <a:t>Maximum </a:t>
              </a:r>
              <a:r>
                <a:rPr lang="en-US" altLang="tr-TR" sz="1600" b="1" dirty="0"/>
                <a:t>level for FX reserves</a:t>
              </a:r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gray">
            <a:xfrm>
              <a:off x="5396638" y="3982039"/>
              <a:ext cx="2808312" cy="941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lnSpc>
                  <a:spcPct val="115000"/>
                </a:lnSpc>
                <a:spcBef>
                  <a:spcPct val="30000"/>
                </a:spcBef>
                <a:defRPr/>
              </a:pPr>
              <a:r>
                <a:rPr lang="en-US" altLang="tr-TR" sz="1600" b="1" dirty="0"/>
                <a:t>Redemption profile for FX type </a:t>
              </a:r>
              <a:r>
                <a:rPr lang="en-US" altLang="tr-TR" sz="1600" b="1" dirty="0" smtClean="0"/>
                <a:t>payments</a:t>
              </a:r>
              <a:r>
                <a:rPr lang="tr-TR" altLang="tr-TR" sz="1600" b="1" dirty="0" smtClean="0"/>
                <a:t> is </a:t>
              </a:r>
              <a:r>
                <a:rPr lang="tr-TR" altLang="tr-TR" sz="1600" b="1" dirty="0" err="1" smtClean="0"/>
                <a:t>considered</a:t>
              </a:r>
              <a:endParaRPr lang="en-US" altLang="tr-TR" sz="1600" b="1" dirty="0"/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gray">
            <a:xfrm>
              <a:off x="5361055" y="5074274"/>
              <a:ext cx="2879477" cy="852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lnSpc>
                  <a:spcPct val="115000"/>
                </a:lnSpc>
                <a:spcBef>
                  <a:spcPct val="30000"/>
                </a:spcBef>
              </a:pPr>
              <a:r>
                <a:rPr lang="en-US" altLang="tr-TR" sz="1200" b="1" dirty="0"/>
                <a:t>If the amount exceeds upper </a:t>
              </a:r>
              <a:r>
                <a:rPr lang="en-US" altLang="tr-TR" sz="1200" b="1" dirty="0" err="1"/>
                <a:t>limit+allowance</a:t>
              </a:r>
              <a:r>
                <a:rPr lang="en-US" altLang="tr-TR" sz="1200" b="1" dirty="0"/>
                <a:t> =&gt; Convert the excess amount of FX </a:t>
              </a:r>
              <a:r>
                <a:rPr lang="en-US" altLang="tr-TR" sz="1200" b="1" dirty="0" smtClean="0"/>
                <a:t>to </a:t>
              </a:r>
              <a:r>
                <a:rPr lang="en-US" altLang="tr-TR" sz="1200" b="1" dirty="0"/>
                <a:t>local currency</a:t>
              </a:r>
            </a:p>
          </p:txBody>
        </p:sp>
        <p:sp>
          <p:nvSpPr>
            <p:cNvPr id="69652" name="Text Box 20"/>
            <p:cNvSpPr txBox="1">
              <a:spLocks noChangeArrowheads="1"/>
            </p:cNvSpPr>
            <p:nvPr/>
          </p:nvSpPr>
          <p:spPr bwMode="gray">
            <a:xfrm>
              <a:off x="1343025" y="2438400"/>
              <a:ext cx="189026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altLang="tr-TR" b="1" dirty="0" err="1" smtClean="0">
                  <a:solidFill>
                    <a:srgbClr val="FFFFFF"/>
                  </a:solidFill>
                </a:rPr>
                <a:t>Liquidity</a:t>
              </a:r>
              <a:r>
                <a:rPr lang="tr-TR" altLang="tr-TR" b="1" dirty="0" smtClean="0">
                  <a:solidFill>
                    <a:srgbClr val="FFFFFF"/>
                  </a:solidFill>
                </a:rPr>
                <a:t> </a:t>
              </a:r>
              <a:r>
                <a:rPr lang="tr-TR" altLang="tr-TR" b="1" dirty="0" err="1" smtClean="0">
                  <a:solidFill>
                    <a:srgbClr val="FFFFFF"/>
                  </a:solidFill>
                </a:rPr>
                <a:t>Buffer</a:t>
              </a:r>
              <a:endParaRPr lang="en-US" altLang="tr-TR" b="1" dirty="0"/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gray">
            <a:xfrm>
              <a:off x="5895975" y="2438400"/>
              <a:ext cx="209544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r-TR" altLang="tr-TR" b="1" dirty="0" smtClean="0">
                  <a:solidFill>
                    <a:srgbClr val="FFFFFF"/>
                  </a:solidFill>
                </a:rPr>
                <a:t>FX </a:t>
              </a:r>
              <a:r>
                <a:rPr lang="tr-TR" altLang="tr-TR" b="1" dirty="0" err="1" smtClean="0">
                  <a:solidFill>
                    <a:srgbClr val="FFFFFF"/>
                  </a:solidFill>
                </a:rPr>
                <a:t>Reserve</a:t>
              </a:r>
              <a:r>
                <a:rPr lang="tr-TR" altLang="tr-TR" b="1" dirty="0" smtClean="0">
                  <a:solidFill>
                    <a:srgbClr val="FFFFFF"/>
                  </a:solidFill>
                </a:rPr>
                <a:t> Level</a:t>
              </a:r>
              <a:endParaRPr lang="en-US" altLang="tr-TR" b="1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885023" y="4653136"/>
            <a:ext cx="2528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u="sng" dirty="0"/>
              <a:t>for debt management purposes to reduce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b="1" dirty="0"/>
              <a:t>re-financing risk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b="1" dirty="0"/>
              <a:t>short term bond auction volatilities</a:t>
            </a:r>
          </a:p>
        </p:txBody>
      </p:sp>
    </p:spTree>
    <p:extLst>
      <p:ext uri="{BB962C8B-B14F-4D97-AF65-F5344CB8AC3E}">
        <p14:creationId xmlns:p14="http://schemas.microsoft.com/office/powerpoint/2010/main" val="31385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tr-TR" altLang="tr-TR" dirty="0" err="1" smtClean="0">
                <a:latin typeface="Calibri" panose="020F0502020204030204" pitchFamily="34" charset="0"/>
              </a:rPr>
              <a:t>Liquidity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Buffer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07" y="1137558"/>
            <a:ext cx="8363271" cy="560381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    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6493" y="1888464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55576" y="1716980"/>
            <a:ext cx="7848872" cy="82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sz="2000" b="1" dirty="0" err="1" smtClean="0">
                <a:latin typeface="Calibri" panose="020F0502020204030204" pitchFamily="34" charset="0"/>
              </a:rPr>
              <a:t>Historical</a:t>
            </a:r>
            <a:r>
              <a:rPr lang="tr-TR" altLang="tr-TR" sz="2000" b="1" dirty="0" smtClean="0">
                <a:latin typeface="Calibri" panose="020F0502020204030204" pitchFamily="34" charset="0"/>
              </a:rPr>
              <a:t> </a:t>
            </a:r>
            <a:r>
              <a:rPr lang="tr-TR" altLang="tr-TR" sz="2000" b="1" dirty="0" err="1">
                <a:latin typeface="Calibri" panose="020F0502020204030204" pitchFamily="34" charset="0"/>
              </a:rPr>
              <a:t>analysis</a:t>
            </a:r>
            <a:r>
              <a:rPr lang="tr-TR" altLang="tr-TR" sz="2000" b="1" dirty="0">
                <a:latin typeface="Calibri" panose="020F0502020204030204" pitchFamily="34" charset="0"/>
              </a:rPr>
              <a:t> of </a:t>
            </a:r>
            <a:r>
              <a:rPr lang="tr-TR" altLang="tr-TR" sz="2000" b="1" dirty="0" err="1">
                <a:latin typeface="Calibri" panose="020F0502020204030204" pitchFamily="34" charset="0"/>
              </a:rPr>
              <a:t>the</a:t>
            </a:r>
            <a:r>
              <a:rPr lang="tr-TR" altLang="tr-TR" sz="2000" b="1" dirty="0">
                <a:latin typeface="Calibri" panose="020F0502020204030204" pitchFamily="34" charset="0"/>
              </a:rPr>
              <a:t> </a:t>
            </a:r>
            <a:r>
              <a:rPr lang="tr-TR" altLang="tr-TR" sz="2000" b="1" dirty="0" err="1" smtClean="0">
                <a:latin typeface="Calibri" panose="020F0502020204030204" pitchFamily="34" charset="0"/>
              </a:rPr>
              <a:t>ratio</a:t>
            </a:r>
            <a:endParaRPr lang="tr-TR" altLang="tr-TR" sz="2000" b="1" dirty="0" smtClean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dirty="0" smtClean="0">
                <a:latin typeface="Calibri" panose="020F0502020204030204" pitchFamily="34" charset="0"/>
              </a:rPr>
              <a:t>∑</a:t>
            </a:r>
            <a:r>
              <a:rPr lang="tr-TR" altLang="tr-TR" dirty="0">
                <a:latin typeface="Calibri" panose="020F0502020204030204" pitchFamily="34" charset="0"/>
              </a:rPr>
              <a:t>(</a:t>
            </a:r>
            <a:r>
              <a:rPr lang="tr-TR" altLang="tr-TR" dirty="0" err="1">
                <a:latin typeface="Calibri" panose="020F0502020204030204" pitchFamily="34" charset="0"/>
              </a:rPr>
              <a:t>monthly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offers</a:t>
            </a:r>
            <a:r>
              <a:rPr lang="tr-TR" altLang="tr-TR" dirty="0">
                <a:latin typeface="Calibri" panose="020F0502020204030204" pitchFamily="34" charset="0"/>
              </a:rPr>
              <a:t> in </a:t>
            </a:r>
            <a:r>
              <a:rPr lang="tr-TR" altLang="tr-TR" dirty="0" err="1">
                <a:latin typeface="Calibri" panose="020F0502020204030204" pitchFamily="34" charset="0"/>
              </a:rPr>
              <a:t>the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auctions</a:t>
            </a:r>
            <a:r>
              <a:rPr lang="tr-TR" altLang="tr-TR" dirty="0">
                <a:latin typeface="Calibri" panose="020F0502020204030204" pitchFamily="34" charset="0"/>
              </a:rPr>
              <a:t>) / ∑(</a:t>
            </a:r>
            <a:r>
              <a:rPr lang="tr-TR" altLang="tr-TR" dirty="0" err="1">
                <a:latin typeface="Calibri" panose="020F0502020204030204" pitchFamily="34" charset="0"/>
              </a:rPr>
              <a:t>monthly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redemption</a:t>
            </a:r>
            <a:r>
              <a:rPr lang="tr-TR" altLang="tr-TR" dirty="0" smtClean="0">
                <a:latin typeface="Calibri" panose="020F0502020204030204" pitchFamily="34" charset="0"/>
              </a:rPr>
              <a:t>)</a:t>
            </a:r>
            <a:r>
              <a:rPr lang="tr-TR" altLang="tr-TR" b="1" dirty="0" smtClean="0">
                <a:latin typeface="Calibri" panose="020F0502020204030204" pitchFamily="34" charset="0"/>
              </a:rPr>
              <a:t> </a:t>
            </a:r>
            <a:endParaRPr lang="tr-TR" altLang="tr-TR" b="1" dirty="0"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3903" y="2708920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26659" y="3573016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1150098" y="2675797"/>
            <a:ext cx="75461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altLang="tr-TR" b="1" dirty="0" err="1">
                <a:latin typeface="Calibri" panose="020F0502020204030204" pitchFamily="34" charset="0"/>
              </a:rPr>
              <a:t>Determination</a:t>
            </a:r>
            <a:r>
              <a:rPr lang="tr-TR" altLang="tr-TR" b="1" dirty="0">
                <a:latin typeface="Calibri" panose="020F0502020204030204" pitchFamily="34" charset="0"/>
              </a:rPr>
              <a:t> of </a:t>
            </a:r>
            <a:r>
              <a:rPr lang="tr-TR" altLang="tr-TR" b="1" dirty="0" err="1">
                <a:latin typeface="Calibri" panose="020F0502020204030204" pitchFamily="34" charset="0"/>
              </a:rPr>
              <a:t>the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>
                <a:latin typeface="Calibri" panose="020F0502020204030204" pitchFamily="34" charset="0"/>
              </a:rPr>
              <a:t>critical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>
                <a:latin typeface="Calibri" panose="020F0502020204030204" pitchFamily="34" charset="0"/>
              </a:rPr>
              <a:t>periods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>
                <a:latin typeface="Calibri" panose="020F0502020204030204" pitchFamily="34" charset="0"/>
              </a:rPr>
              <a:t>and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>
                <a:latin typeface="Calibri" panose="020F0502020204030204" pitchFamily="34" charset="0"/>
              </a:rPr>
              <a:t>their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>
                <a:latin typeface="Calibri" panose="020F0502020204030204" pitchFamily="34" charset="0"/>
              </a:rPr>
              <a:t>average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 smtClean="0">
                <a:latin typeface="Calibri" panose="020F0502020204030204" pitchFamily="34" charset="0"/>
              </a:rPr>
              <a:t>duration</a:t>
            </a:r>
            <a:endParaRPr lang="tr-TR" altLang="tr-TR" b="1" dirty="0" smtClean="0">
              <a:latin typeface="Calibri" panose="020F0502020204030204" pitchFamily="34" charset="0"/>
            </a:endParaRPr>
          </a:p>
          <a:p>
            <a:pPr marL="0" lvl="1" algn="l"/>
            <a:r>
              <a:rPr lang="tr-TR" altLang="tr-TR" dirty="0" err="1">
                <a:latin typeface="Calibri" panose="020F0502020204030204" pitchFamily="34" charset="0"/>
              </a:rPr>
              <a:t>low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demand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for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the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auctions</a:t>
            </a:r>
            <a:r>
              <a:rPr lang="tr-TR" altLang="tr-TR" dirty="0">
                <a:latin typeface="Calibri" panose="020F0502020204030204" pitchFamily="34" charset="0"/>
              </a:rPr>
              <a:t> (</a:t>
            </a:r>
            <a:r>
              <a:rPr lang="tr-TR" altLang="tr-TR" dirty="0" err="1">
                <a:latin typeface="Calibri" panose="020F0502020204030204" pitchFamily="34" charset="0"/>
              </a:rPr>
              <a:t>mean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and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std</a:t>
            </a:r>
            <a:r>
              <a:rPr lang="tr-TR" altLang="tr-TR" dirty="0">
                <a:latin typeface="Calibri" panose="020F0502020204030204" pitchFamily="34" charset="0"/>
              </a:rPr>
              <a:t>. </a:t>
            </a:r>
            <a:r>
              <a:rPr lang="tr-TR" altLang="tr-TR" dirty="0" err="1">
                <a:latin typeface="Calibri" panose="020F0502020204030204" pitchFamily="34" charset="0"/>
              </a:rPr>
              <a:t>deviation</a:t>
            </a:r>
            <a:r>
              <a:rPr lang="tr-TR" altLang="tr-TR" dirty="0">
                <a:latin typeface="Calibri" panose="020F0502020204030204" pitchFamily="34" charset="0"/>
              </a:rPr>
              <a:t> of </a:t>
            </a:r>
            <a:r>
              <a:rPr lang="tr-TR" altLang="tr-TR" dirty="0" err="1">
                <a:latin typeface="Calibri" panose="020F0502020204030204" pitchFamily="34" charset="0"/>
              </a:rPr>
              <a:t>the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above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ratio</a:t>
            </a:r>
            <a:r>
              <a:rPr lang="tr-TR" altLang="tr-TR" dirty="0">
                <a:latin typeface="Calibri" panose="020F0502020204030204" pitchFamily="34" charset="0"/>
              </a:rPr>
              <a:t>)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1193" y="3429000"/>
            <a:ext cx="82374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b="1" dirty="0" err="1">
                <a:latin typeface="Calibri" panose="020F0502020204030204" pitchFamily="34" charset="0"/>
              </a:rPr>
              <a:t>Availability</a:t>
            </a:r>
            <a:r>
              <a:rPr lang="tr-TR" altLang="tr-TR" b="1" dirty="0">
                <a:latin typeface="Calibri" panose="020F0502020204030204" pitchFamily="34" charset="0"/>
              </a:rPr>
              <a:t> of </a:t>
            </a:r>
            <a:r>
              <a:rPr lang="tr-TR" altLang="tr-TR" b="1" dirty="0" err="1">
                <a:latin typeface="Calibri" panose="020F0502020204030204" pitchFamily="34" charset="0"/>
              </a:rPr>
              <a:t>financing</a:t>
            </a:r>
            <a:r>
              <a:rPr lang="tr-TR" altLang="tr-TR" b="1" dirty="0">
                <a:latin typeface="Calibri" panose="020F0502020204030204" pitchFamily="34" charset="0"/>
              </a:rPr>
              <a:t> </a:t>
            </a:r>
            <a:r>
              <a:rPr lang="tr-TR" altLang="tr-TR" b="1" dirty="0" err="1" smtClean="0">
                <a:latin typeface="Calibri" panose="020F0502020204030204" pitchFamily="34" charset="0"/>
              </a:rPr>
              <a:t>sources</a:t>
            </a:r>
            <a:endParaRPr lang="tr-TR" altLang="tr-TR" b="1" dirty="0" smtClean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tr-TR" altLang="tr-TR" dirty="0" err="1">
                <a:latin typeface="Calibri" panose="020F0502020204030204" pitchFamily="34" charset="0"/>
              </a:rPr>
              <a:t>Financing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from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the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auctions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during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critical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periods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tr-TR" altLang="tr-TR" dirty="0" err="1" smtClean="0">
                <a:latin typeface="Calibri" panose="020F0502020204030204" pitchFamily="34" charset="0"/>
              </a:rPr>
              <a:t>Other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sources</a:t>
            </a:r>
            <a:r>
              <a:rPr lang="tr-TR" altLang="tr-TR" dirty="0">
                <a:latin typeface="Calibri" panose="020F0502020204030204" pitchFamily="34" charset="0"/>
              </a:rPr>
              <a:t> (</a:t>
            </a:r>
            <a:r>
              <a:rPr lang="tr-TR" altLang="tr-TR" dirty="0" err="1">
                <a:latin typeface="Calibri" panose="020F0502020204030204" pitchFamily="34" charset="0"/>
              </a:rPr>
              <a:t>primary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surplus</a:t>
            </a:r>
            <a:r>
              <a:rPr lang="tr-TR" altLang="tr-TR" dirty="0">
                <a:latin typeface="Calibri" panose="020F0502020204030204" pitchFamily="34" charset="0"/>
              </a:rPr>
              <a:t>, </a:t>
            </a:r>
            <a:r>
              <a:rPr lang="tr-TR" altLang="tr-TR" dirty="0" err="1">
                <a:latin typeface="Calibri" panose="020F0502020204030204" pitchFamily="34" charset="0"/>
              </a:rPr>
              <a:t>privatization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etc</a:t>
            </a:r>
            <a:r>
              <a:rPr lang="tr-TR" altLang="tr-TR" dirty="0">
                <a:latin typeface="Calibri" panose="020F0502020204030204" pitchFamily="34" charset="0"/>
              </a:rPr>
              <a:t>.)</a:t>
            </a: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endParaRPr lang="tr-TR" altLang="tr-TR" b="1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1124744"/>
            <a:ext cx="767253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sz="2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Average</a:t>
            </a:r>
            <a:r>
              <a:rPr lang="tr-TR" altLang="tr-T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Monthly</a:t>
            </a:r>
            <a:r>
              <a:rPr lang="tr-TR" altLang="tr-T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Liquidity</a:t>
            </a:r>
            <a:r>
              <a:rPr lang="tr-TR" altLang="tr-T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Buffer</a:t>
            </a:r>
            <a:endParaRPr lang="tr-TR" altLang="tr-TR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4797152"/>
            <a:ext cx="7672537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Minimum Daily Cash </a:t>
            </a:r>
            <a:r>
              <a:rPr lang="tr-TR" altLang="tr-TR" sz="2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Balance</a:t>
            </a:r>
            <a:endParaRPr lang="tr-TR" altLang="tr-TR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02786" y="5373216"/>
            <a:ext cx="385604" cy="398939"/>
            <a:chOff x="2146300" y="2165350"/>
            <a:chExt cx="550863" cy="569913"/>
          </a:xfrm>
        </p:grpSpPr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1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0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514287" y="5301208"/>
            <a:ext cx="561662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dirty="0">
                <a:latin typeface="Calibri" panose="020F0502020204030204" pitchFamily="34" charset="0"/>
              </a:rPr>
              <a:t>Daily </a:t>
            </a:r>
            <a:r>
              <a:rPr lang="tr-TR" altLang="tr-TR" dirty="0" err="1">
                <a:latin typeface="Calibri" panose="020F0502020204030204" pitchFamily="34" charset="0"/>
              </a:rPr>
              <a:t>Available</a:t>
            </a:r>
            <a:r>
              <a:rPr lang="tr-TR" altLang="tr-TR" dirty="0">
                <a:latin typeface="Calibri" panose="020F0502020204030204" pitchFamily="34" charset="0"/>
              </a:rPr>
              <a:t> Cash </a:t>
            </a:r>
            <a:r>
              <a:rPr lang="tr-TR" altLang="tr-TR" dirty="0" err="1">
                <a:latin typeface="Calibri" panose="020F0502020204030204" pitchFamily="34" charset="0"/>
              </a:rPr>
              <a:t>Reserve</a:t>
            </a:r>
            <a:r>
              <a:rPr lang="tr-TR" altLang="tr-TR" dirty="0">
                <a:latin typeface="Calibri" panose="020F0502020204030204" pitchFamily="34" charset="0"/>
              </a:rPr>
              <a:t> = Cash </a:t>
            </a:r>
            <a:r>
              <a:rPr lang="tr-TR" altLang="tr-TR" dirty="0" err="1">
                <a:latin typeface="Calibri" panose="020F0502020204030204" pitchFamily="34" charset="0"/>
              </a:rPr>
              <a:t>Reserve</a:t>
            </a:r>
            <a:r>
              <a:rPr lang="tr-TR" altLang="tr-TR" dirty="0">
                <a:latin typeface="Calibri" panose="020F0502020204030204" pitchFamily="34" charset="0"/>
              </a:rPr>
              <a:t> – SDR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02786" y="6021288"/>
            <a:ext cx="385604" cy="398939"/>
            <a:chOff x="2146300" y="2165350"/>
            <a:chExt cx="550863" cy="569913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683568" y="5879013"/>
            <a:ext cx="874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defRPr/>
            </a:pPr>
            <a:r>
              <a:rPr lang="tr-TR" altLang="tr-TR" dirty="0" smtClean="0">
                <a:latin typeface="Calibri" panose="020F0502020204030204" pitchFamily="34" charset="0"/>
              </a:rPr>
              <a:t>DACR </a:t>
            </a:r>
            <a:r>
              <a:rPr lang="tr-TR" altLang="tr-TR" dirty="0">
                <a:latin typeface="Calibri" panose="020F0502020204030204" pitchFamily="34" charset="0"/>
              </a:rPr>
              <a:t>/ </a:t>
            </a:r>
            <a:r>
              <a:rPr lang="tr-TR" altLang="tr-TR" dirty="0" err="1">
                <a:latin typeface="Calibri" panose="020F0502020204030204" pitchFamily="34" charset="0"/>
              </a:rPr>
              <a:t>Average</a:t>
            </a:r>
            <a:r>
              <a:rPr lang="tr-TR" altLang="tr-TR" dirty="0">
                <a:latin typeface="Calibri" panose="020F0502020204030204" pitchFamily="34" charset="0"/>
              </a:rPr>
              <a:t> Daily </a:t>
            </a:r>
            <a:r>
              <a:rPr lang="tr-TR" altLang="tr-TR" dirty="0" err="1" smtClean="0">
                <a:latin typeface="Calibri" panose="020F0502020204030204" pitchFamily="34" charset="0"/>
              </a:rPr>
              <a:t>Redemption</a:t>
            </a:r>
            <a:r>
              <a:rPr lang="tr-TR" altLang="tr-TR" dirty="0" smtClean="0">
                <a:latin typeface="Calibri" panose="020F0502020204030204" pitchFamily="34" charset="0"/>
              </a:rPr>
              <a:t>  </a:t>
            </a:r>
          </a:p>
          <a:p>
            <a:pPr lvl="1" algn="l">
              <a:defRPr/>
            </a:pPr>
            <a:r>
              <a:rPr lang="tr-TR" altLang="tr-TR" dirty="0" smtClean="0">
                <a:latin typeface="Calibri" panose="020F0502020204030204" pitchFamily="34" charset="0"/>
              </a:rPr>
              <a:t>DACR</a:t>
            </a:r>
            <a:r>
              <a:rPr lang="tr-TR" altLang="tr-TR" dirty="0">
                <a:latin typeface="Calibri" panose="020F0502020204030204" pitchFamily="34" charset="0"/>
              </a:rPr>
              <a:t>/ </a:t>
            </a:r>
            <a:r>
              <a:rPr lang="tr-TR" altLang="tr-TR" dirty="0" err="1">
                <a:latin typeface="Calibri" panose="020F0502020204030204" pitchFamily="34" charset="0"/>
              </a:rPr>
              <a:t>Average</a:t>
            </a:r>
            <a:r>
              <a:rPr lang="tr-TR" altLang="tr-TR" dirty="0">
                <a:latin typeface="Calibri" panose="020F0502020204030204" pitchFamily="34" charset="0"/>
              </a:rPr>
              <a:t> Daily </a:t>
            </a:r>
            <a:r>
              <a:rPr lang="tr-TR" altLang="tr-TR" dirty="0" err="1">
                <a:latin typeface="Calibri" panose="020F0502020204030204" pitchFamily="34" charset="0"/>
              </a:rPr>
              <a:t>Primary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Expenditures</a:t>
            </a:r>
            <a:endParaRPr lang="tr-T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6781800" cy="957262"/>
          </a:xfrm>
        </p:spPr>
        <p:txBody>
          <a:bodyPr/>
          <a:lstStyle/>
          <a:p>
            <a:r>
              <a:rPr lang="tr-TR" altLang="tr-TR" dirty="0" err="1">
                <a:latin typeface="Calibri" panose="020F0502020204030204" pitchFamily="34" charset="0"/>
              </a:rPr>
              <a:t>Managing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Credit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Risks</a:t>
            </a:r>
            <a:endParaRPr lang="en-US" altLang="tr-TR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25088" y="1641477"/>
            <a:ext cx="8367392" cy="3731740"/>
            <a:chOff x="598488" y="3846513"/>
            <a:chExt cx="7878762" cy="2401887"/>
          </a:xfrm>
        </p:grpSpPr>
        <p:grpSp>
          <p:nvGrpSpPr>
            <p:cNvPr id="75783" name="Group 7"/>
            <p:cNvGrpSpPr>
              <a:grpSpLocks/>
            </p:cNvGrpSpPr>
            <p:nvPr/>
          </p:nvGrpSpPr>
          <p:grpSpPr bwMode="auto">
            <a:xfrm>
              <a:off x="598488" y="4481513"/>
              <a:ext cx="2514600" cy="1766887"/>
              <a:chOff x="624" y="1968"/>
              <a:chExt cx="2064" cy="1895"/>
            </a:xfrm>
          </p:grpSpPr>
          <p:sp>
            <p:nvSpPr>
              <p:cNvPr id="75784" name="AutoShape 8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hlink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hlink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85" name="AutoShape 9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hlink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5786" name="AutoShape 10"/>
            <p:cNvSpPr>
              <a:spLocks noChangeArrowheads="1"/>
            </p:cNvSpPr>
            <p:nvPr/>
          </p:nvSpPr>
          <p:spPr bwMode="invGray">
            <a:xfrm>
              <a:off x="693738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tint val="8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gray">
            <a:xfrm>
              <a:off x="989013" y="3873500"/>
              <a:ext cx="1725612" cy="376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tr-TR" altLang="tr-TR" sz="1600" b="1" dirty="0" err="1" smtClean="0">
                  <a:solidFill>
                    <a:srgbClr val="FFFFFF"/>
                  </a:solidFill>
                </a:rPr>
                <a:t>Credit</a:t>
              </a:r>
              <a:r>
                <a:rPr lang="tr-TR" altLang="tr-TR" sz="1600" b="1" dirty="0" smtClean="0">
                  <a:solidFill>
                    <a:srgbClr val="FFFFFF"/>
                  </a:solidFill>
                </a:rPr>
                <a:t> </a:t>
              </a:r>
              <a:r>
                <a:rPr lang="tr-TR" altLang="tr-TR" sz="1600" b="1" dirty="0" err="1" smtClean="0">
                  <a:solidFill>
                    <a:srgbClr val="FFFFFF"/>
                  </a:solidFill>
                </a:rPr>
                <a:t>Rating</a:t>
              </a:r>
              <a:r>
                <a:rPr lang="tr-TR" altLang="tr-TR" sz="1600" b="1" dirty="0" smtClean="0">
                  <a:solidFill>
                    <a:srgbClr val="FFFFFF"/>
                  </a:solidFill>
                </a:rPr>
                <a:t> Model</a:t>
              </a:r>
              <a:endParaRPr lang="en-US" altLang="tr-TR" sz="1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5789" name="Group 13"/>
            <p:cNvGrpSpPr>
              <a:grpSpLocks/>
            </p:cNvGrpSpPr>
            <p:nvPr/>
          </p:nvGrpSpPr>
          <p:grpSpPr bwMode="auto">
            <a:xfrm>
              <a:off x="3284538" y="4481513"/>
              <a:ext cx="2514600" cy="1766887"/>
              <a:chOff x="624" y="1968"/>
              <a:chExt cx="2064" cy="1895"/>
            </a:xfrm>
          </p:grpSpPr>
          <p:sp>
            <p:nvSpPr>
              <p:cNvPr id="75790" name="AutoShape 14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folHlink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91" name="AutoShape 15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folHlink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5792" name="AutoShape 16"/>
            <p:cNvSpPr>
              <a:spLocks noChangeArrowheads="1"/>
            </p:cNvSpPr>
            <p:nvPr/>
          </p:nvSpPr>
          <p:spPr bwMode="invGray">
            <a:xfrm>
              <a:off x="3379788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tint val="8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gray">
            <a:xfrm>
              <a:off x="3675063" y="3873500"/>
              <a:ext cx="1725612" cy="297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tr-TR" altLang="tr-TR" sz="1200" b="1" dirty="0" err="1" smtClean="0">
                  <a:solidFill>
                    <a:srgbClr val="FFFFFF"/>
                  </a:solidFill>
                </a:rPr>
                <a:t>Guarantee</a:t>
              </a:r>
              <a:r>
                <a:rPr lang="tr-TR" altLang="tr-TR" sz="1200" b="1" dirty="0" smtClean="0">
                  <a:solidFill>
                    <a:srgbClr val="FFFFFF"/>
                  </a:solidFill>
                </a:rPr>
                <a:t> </a:t>
              </a:r>
              <a:r>
                <a:rPr lang="tr-TR" altLang="tr-TR" sz="1200" b="1" dirty="0" err="1" smtClean="0">
                  <a:solidFill>
                    <a:srgbClr val="FFFFFF"/>
                  </a:solidFill>
                </a:rPr>
                <a:t>and</a:t>
              </a:r>
              <a:r>
                <a:rPr lang="tr-TR" altLang="tr-TR" sz="1200" b="1" dirty="0" smtClean="0">
                  <a:solidFill>
                    <a:srgbClr val="FFFFFF"/>
                  </a:solidFill>
                </a:rPr>
                <a:t> On-</a:t>
              </a:r>
              <a:r>
                <a:rPr lang="tr-TR" altLang="tr-TR" sz="1200" b="1" dirty="0" err="1" smtClean="0">
                  <a:solidFill>
                    <a:srgbClr val="FFFFFF"/>
                  </a:solidFill>
                </a:rPr>
                <a:t>Lending</a:t>
              </a:r>
              <a:r>
                <a:rPr lang="tr-TR" altLang="tr-TR" sz="1200" b="1" dirty="0" smtClean="0">
                  <a:solidFill>
                    <a:srgbClr val="FFFFFF"/>
                  </a:solidFill>
                </a:rPr>
                <a:t> </a:t>
              </a:r>
              <a:r>
                <a:rPr lang="tr-TR" altLang="tr-TR" sz="1200" b="1" dirty="0" err="1" smtClean="0">
                  <a:solidFill>
                    <a:srgbClr val="FFFFFF"/>
                  </a:solidFill>
                </a:rPr>
                <a:t>Limits</a:t>
              </a:r>
              <a:endParaRPr lang="en-US" altLang="tr-TR" sz="12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5794" name="Group 18"/>
            <p:cNvGrpSpPr>
              <a:grpSpLocks/>
            </p:cNvGrpSpPr>
            <p:nvPr/>
          </p:nvGrpSpPr>
          <p:grpSpPr bwMode="auto">
            <a:xfrm>
              <a:off x="5962650" y="4481513"/>
              <a:ext cx="2514600" cy="1766887"/>
              <a:chOff x="624" y="1968"/>
              <a:chExt cx="2064" cy="1895"/>
            </a:xfrm>
          </p:grpSpPr>
          <p:sp>
            <p:nvSpPr>
              <p:cNvPr id="75795" name="AutoShape 19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accent1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accent1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96" name="AutoShape 20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accent1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 sz="1600" dirty="0"/>
              </a:p>
            </p:txBody>
          </p:sp>
        </p:grpSp>
        <p:sp>
          <p:nvSpPr>
            <p:cNvPr id="75797" name="AutoShape 21"/>
            <p:cNvSpPr>
              <a:spLocks noChangeArrowheads="1"/>
            </p:cNvSpPr>
            <p:nvPr/>
          </p:nvSpPr>
          <p:spPr bwMode="invGray">
            <a:xfrm>
              <a:off x="6057900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8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98" name="Rectangle 22"/>
            <p:cNvSpPr>
              <a:spLocks noChangeArrowheads="1"/>
            </p:cNvSpPr>
            <p:nvPr/>
          </p:nvSpPr>
          <p:spPr bwMode="gray">
            <a:xfrm>
              <a:off x="6353175" y="3873500"/>
              <a:ext cx="1725613" cy="217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tr-TR" altLang="tr-TR" sz="1600" b="1" dirty="0" smtClean="0">
                  <a:solidFill>
                    <a:srgbClr val="FFFFFF"/>
                  </a:solidFill>
                </a:rPr>
                <a:t>Risk </a:t>
              </a:r>
              <a:r>
                <a:rPr lang="tr-TR" altLang="tr-TR" sz="1600" b="1" dirty="0" err="1" smtClean="0">
                  <a:solidFill>
                    <a:srgbClr val="FFFFFF"/>
                  </a:solidFill>
                </a:rPr>
                <a:t>Account</a:t>
              </a:r>
              <a:endParaRPr lang="en-US" altLang="tr-TR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75799" name="Rectangle 23"/>
            <p:cNvSpPr>
              <a:spLocks noChangeArrowheads="1"/>
            </p:cNvSpPr>
            <p:nvPr/>
          </p:nvSpPr>
          <p:spPr bwMode="gray">
            <a:xfrm>
              <a:off x="3436049" y="4523632"/>
              <a:ext cx="2246312" cy="1418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400" dirty="0"/>
                <a:t> </a:t>
              </a:r>
              <a:r>
                <a:rPr lang="tr-TR" sz="1400" dirty="0"/>
                <a:t>A </a:t>
              </a:r>
              <a:r>
                <a:rPr lang="en-US" sz="1400" dirty="0" smtClean="0"/>
                <a:t>guarantee</a:t>
              </a:r>
              <a:r>
                <a:rPr lang="tr-TR" sz="1400" dirty="0" smtClean="0"/>
                <a:t> </a:t>
              </a:r>
              <a:r>
                <a:rPr lang="tr-TR" sz="1400" dirty="0" err="1" smtClean="0"/>
                <a:t>and</a:t>
              </a:r>
              <a:r>
                <a:rPr lang="tr-TR" sz="1400" dirty="0" smtClean="0"/>
                <a:t> on-</a:t>
              </a:r>
              <a:r>
                <a:rPr lang="tr-TR" sz="1400" dirty="0" err="1" smtClean="0"/>
                <a:t>lending</a:t>
              </a:r>
              <a:r>
                <a:rPr lang="tr-TR" sz="1400" dirty="0" smtClean="0"/>
                <a:t> </a:t>
              </a:r>
              <a:r>
                <a:rPr lang="en-US" sz="1400" dirty="0" smtClean="0"/>
                <a:t> </a:t>
              </a:r>
              <a:r>
                <a:rPr lang="en-US" sz="1400" dirty="0"/>
                <a:t>limit </a:t>
              </a:r>
              <a:r>
                <a:rPr lang="tr-TR" sz="1400" dirty="0"/>
                <a:t>is </a:t>
              </a:r>
              <a:r>
                <a:rPr lang="en-US" sz="1400" dirty="0"/>
                <a:t>imposed on the Treasury guarantees through the Annual Budget Law</a:t>
              </a:r>
              <a:r>
                <a:rPr lang="tr-TR" sz="1400" dirty="0"/>
                <a:t>. </a:t>
              </a:r>
              <a:endParaRPr lang="en-US" altLang="tr-TR" sz="14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400" dirty="0"/>
                <a:t> </a:t>
              </a:r>
              <a:r>
                <a:rPr lang="tr-TR" altLang="tr-TR" sz="1400" dirty="0" smtClean="0">
                  <a:solidFill>
                    <a:srgbClr val="000000"/>
                  </a:solidFill>
                </a:rPr>
                <a:t>4 USD </a:t>
              </a:r>
              <a:r>
                <a:rPr lang="tr-TR" altLang="tr-TR" sz="1400" dirty="0" err="1" smtClean="0">
                  <a:solidFill>
                    <a:srgbClr val="000000"/>
                  </a:solidFill>
                </a:rPr>
                <a:t>billion</a:t>
              </a:r>
              <a:r>
                <a:rPr lang="tr-TR" altLang="tr-TR" sz="14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400" dirty="0" err="1" smtClean="0">
                  <a:solidFill>
                    <a:srgbClr val="000000"/>
                  </a:solidFill>
                </a:rPr>
                <a:t>for</a:t>
              </a:r>
              <a:r>
                <a:rPr lang="tr-TR" altLang="tr-TR" sz="1400" dirty="0" smtClean="0">
                  <a:solidFill>
                    <a:srgbClr val="000000"/>
                  </a:solidFill>
                </a:rPr>
                <a:t> 2017</a:t>
              </a:r>
              <a:endParaRPr lang="en-US" altLang="tr-TR" sz="14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400" dirty="0"/>
                <a:t> </a:t>
              </a:r>
              <a:r>
                <a:rPr lang="tr-TR" sz="1400" dirty="0" err="1" smtClean="0"/>
                <a:t>Partial</a:t>
              </a:r>
              <a:r>
                <a:rPr lang="tr-TR" sz="1400" dirty="0" smtClean="0"/>
                <a:t> </a:t>
              </a:r>
              <a:r>
                <a:rPr lang="tr-TR" sz="1400" dirty="0" err="1" smtClean="0"/>
                <a:t>guarantee</a:t>
              </a:r>
              <a:r>
                <a:rPr lang="tr-TR" sz="1400" dirty="0" smtClean="0"/>
                <a:t> (</a:t>
              </a:r>
              <a:r>
                <a:rPr lang="tr-TR" sz="1400" dirty="0" err="1" smtClean="0"/>
                <a:t>Up</a:t>
              </a:r>
              <a:r>
                <a:rPr lang="tr-TR" sz="1400" dirty="0" smtClean="0"/>
                <a:t> </a:t>
              </a:r>
              <a:r>
                <a:rPr lang="tr-TR" sz="1400" dirty="0" err="1" smtClean="0"/>
                <a:t>to</a:t>
              </a:r>
              <a:r>
                <a:rPr lang="tr-TR" sz="1400" dirty="0" smtClean="0"/>
                <a:t> 95% of </a:t>
              </a:r>
              <a:r>
                <a:rPr lang="tr-TR" sz="1400" dirty="0" err="1" smtClean="0"/>
                <a:t>the</a:t>
              </a:r>
              <a:r>
                <a:rPr lang="tr-TR" sz="1400" dirty="0" smtClean="0"/>
                <a:t> total </a:t>
              </a:r>
              <a:r>
                <a:rPr lang="tr-TR" sz="1400" dirty="0" err="1" smtClean="0"/>
                <a:t>amount</a:t>
              </a:r>
              <a:r>
                <a:rPr lang="tr-TR" sz="1400" dirty="0" smtClean="0"/>
                <a:t>)</a:t>
              </a:r>
              <a:endParaRPr lang="tr-TR" sz="1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5800" name="Rectangle 24"/>
            <p:cNvSpPr>
              <a:spLocks noChangeArrowheads="1"/>
            </p:cNvSpPr>
            <p:nvPr/>
          </p:nvSpPr>
          <p:spPr bwMode="gray">
            <a:xfrm>
              <a:off x="6067500" y="4511011"/>
              <a:ext cx="2246313" cy="1545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Held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at Central Bank since 2003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Used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for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risks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arising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from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contingent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liabilities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Prohibited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to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serve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for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any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other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needs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.</a:t>
              </a:r>
              <a:endParaRPr lang="en-US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altLang="tr-TR" sz="1200" dirty="0"/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Revenue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sources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: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Budgetary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00000"/>
                  </a:solidFill>
                </a:rPr>
                <a:t>appropriations</a:t>
              </a:r>
              <a:r>
                <a:rPr lang="tr-TR" altLang="tr-TR" sz="1200" dirty="0" smtClean="0">
                  <a:solidFill>
                    <a:srgbClr val="000000"/>
                  </a:solidFill>
                </a:rPr>
                <a:t>,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guarantee</a:t>
              </a:r>
              <a:r>
                <a:rPr lang="tr-TR" sz="1200" dirty="0">
                  <a:latin typeface="Arial" panose="020B0604020202020204" pitchFamily="34" charset="0"/>
                  <a:cs typeface="Arial" panose="020B0604020202020204" pitchFamily="34" charset="0"/>
                </a:rPr>
                <a:t>/on </a:t>
              </a:r>
              <a:r>
                <a:rPr lang="tr-T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lent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fee</a:t>
              </a:r>
              <a:r>
                <a:rPr lang="tr-T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s,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collections </a:t>
              </a:r>
              <a:r>
                <a:rPr lang="tr-TR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tr-T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undertaken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amounts</a:t>
              </a:r>
              <a:r>
                <a:rPr lang="tr-T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tr-TR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5801" name="AutoShape 25"/>
            <p:cNvCxnSpPr>
              <a:cxnSpLocks noChangeShapeType="1"/>
              <a:stCxn id="75786" idx="2"/>
              <a:endCxn id="75784" idx="0"/>
            </p:cNvCxnSpPr>
            <p:nvPr/>
          </p:nvCxnSpPr>
          <p:spPr bwMode="gray">
            <a:xfrm rot="5400000">
              <a:off x="1735138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802" name="AutoShape 26"/>
            <p:cNvCxnSpPr>
              <a:cxnSpLocks noChangeShapeType="1"/>
              <a:stCxn id="75792" idx="2"/>
              <a:endCxn id="75790" idx="0"/>
            </p:cNvCxnSpPr>
            <p:nvPr/>
          </p:nvCxnSpPr>
          <p:spPr bwMode="gray">
            <a:xfrm rot="5400000">
              <a:off x="4421188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803" name="AutoShape 27"/>
            <p:cNvCxnSpPr>
              <a:cxnSpLocks noChangeShapeType="1"/>
              <a:stCxn id="75797" idx="2"/>
              <a:endCxn id="75795" idx="0"/>
            </p:cNvCxnSpPr>
            <p:nvPr/>
          </p:nvCxnSpPr>
          <p:spPr bwMode="gray">
            <a:xfrm rot="5400000">
              <a:off x="7099300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9" name="Picture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99" y="2780928"/>
            <a:ext cx="2592287" cy="2558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71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tr-TR" altLang="tr-TR" dirty="0" err="1" smtClean="0">
                <a:latin typeface="Calibri" panose="020F0502020204030204" pitchFamily="34" charset="0"/>
              </a:rPr>
              <a:t>Managing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Operational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R</a:t>
            </a:r>
            <a:r>
              <a:rPr lang="tr-TR" altLang="tr-TR" dirty="0" err="1" smtClean="0">
                <a:latin typeface="Calibri" panose="020F0502020204030204" pitchFamily="34" charset="0"/>
              </a:rPr>
              <a:t>isks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    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00025" y="1190182"/>
            <a:ext cx="7848872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sz="2000" b="1" dirty="0" smtClean="0">
                <a:latin typeface="Calibri" panose="020F0502020204030204" pitchFamily="34" charset="0"/>
              </a:rPr>
              <a:t>COSO Model </a:t>
            </a:r>
            <a:r>
              <a:rPr lang="tr-TR" altLang="tr-TR" sz="2000" b="1" dirty="0" err="1" smtClean="0">
                <a:latin typeface="Calibri" panose="020F0502020204030204" pitchFamily="34" charset="0"/>
              </a:rPr>
              <a:t>for</a:t>
            </a:r>
            <a:r>
              <a:rPr lang="tr-TR" altLang="tr-TR" sz="2000" b="1" dirty="0" smtClean="0">
                <a:latin typeface="Calibri" panose="020F0502020204030204" pitchFamily="34" charset="0"/>
              </a:rPr>
              <a:t> Risk </a:t>
            </a:r>
            <a:r>
              <a:rPr lang="tr-TR" altLang="tr-TR" sz="2000" b="1" dirty="0" err="1" smtClean="0">
                <a:latin typeface="Calibri" panose="020F0502020204030204" pitchFamily="34" charset="0"/>
              </a:rPr>
              <a:t>Identification</a:t>
            </a:r>
            <a:r>
              <a:rPr lang="tr-TR" altLang="tr-TR" sz="2000" b="1" dirty="0" smtClean="0">
                <a:latin typeface="Calibri" panose="020F0502020204030204" pitchFamily="34" charset="0"/>
              </a:rPr>
              <a:t>, </a:t>
            </a:r>
            <a:r>
              <a:rPr lang="tr-TR" altLang="tr-TR" sz="2000" b="1" dirty="0" err="1" smtClean="0">
                <a:latin typeface="Calibri" panose="020F0502020204030204" pitchFamily="34" charset="0"/>
              </a:rPr>
              <a:t>Assessment</a:t>
            </a:r>
            <a:r>
              <a:rPr lang="tr-TR" altLang="tr-TR" sz="2000" b="1" dirty="0" smtClean="0">
                <a:latin typeface="Calibri" panose="020F0502020204030204" pitchFamily="34" charset="0"/>
              </a:rPr>
              <a:t> </a:t>
            </a:r>
            <a:r>
              <a:rPr lang="tr-TR" altLang="tr-TR" sz="2000" b="1" dirty="0" err="1" smtClean="0">
                <a:latin typeface="Calibri" panose="020F0502020204030204" pitchFamily="34" charset="0"/>
              </a:rPr>
              <a:t>and</a:t>
            </a:r>
            <a:r>
              <a:rPr lang="tr-TR" altLang="tr-TR" sz="2000" b="1" dirty="0" smtClean="0">
                <a:latin typeface="Calibri" panose="020F0502020204030204" pitchFamily="34" charset="0"/>
              </a:rPr>
              <a:t> </a:t>
            </a:r>
            <a:r>
              <a:rPr lang="tr-TR" altLang="tr-TR" sz="2000" b="1" dirty="0" err="1" smtClean="0">
                <a:latin typeface="Calibri" panose="020F0502020204030204" pitchFamily="34" charset="0"/>
              </a:rPr>
              <a:t>Monitoring</a:t>
            </a:r>
            <a:r>
              <a:rPr lang="tr-TR" altLang="tr-TR" sz="2000" b="1" dirty="0" smtClean="0">
                <a:latin typeface="Calibri" panose="020F0502020204030204" pitchFamily="34" charset="0"/>
              </a:rPr>
              <a:t> </a:t>
            </a:r>
          </a:p>
          <a:p>
            <a:pPr marL="68580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dirty="0" err="1">
                <a:latin typeface="Calibri" panose="020F0502020204030204" pitchFamily="34" charset="0"/>
              </a:rPr>
              <a:t>Qualitative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evaluation</a:t>
            </a:r>
            <a:r>
              <a:rPr lang="tr-TR" altLang="tr-TR" dirty="0">
                <a:latin typeface="Calibri" panose="020F0502020204030204" pitchFamily="34" charset="0"/>
              </a:rPr>
              <a:t> of risk </a:t>
            </a:r>
            <a:r>
              <a:rPr lang="tr-TR" altLang="tr-TR" dirty="0" err="1">
                <a:latin typeface="Calibri" panose="020F0502020204030204" pitchFamily="34" charset="0"/>
              </a:rPr>
              <a:t>magnitude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and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probabilities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68580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dirty="0" err="1">
                <a:latin typeface="Calibri" panose="020F0502020204030204" pitchFamily="34" charset="0"/>
              </a:rPr>
              <a:t>Mapping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risks</a:t>
            </a:r>
            <a:r>
              <a:rPr lang="tr-TR" altLang="tr-TR" dirty="0">
                <a:latin typeface="Calibri" panose="020F0502020204030204" pitchFamily="34" charset="0"/>
              </a:rPr>
              <a:t> as </a:t>
            </a:r>
            <a:r>
              <a:rPr lang="tr-TR" altLang="tr-TR" dirty="0" err="1">
                <a:latin typeface="Calibri" panose="020F0502020204030204" pitchFamily="34" charset="0"/>
              </a:rPr>
              <a:t>high</a:t>
            </a:r>
            <a:r>
              <a:rPr lang="tr-TR" altLang="tr-TR" dirty="0">
                <a:latin typeface="Calibri" panose="020F0502020204030204" pitchFamily="34" charset="0"/>
              </a:rPr>
              <a:t>, </a:t>
            </a:r>
            <a:r>
              <a:rPr lang="tr-TR" altLang="tr-TR" dirty="0" err="1">
                <a:latin typeface="Calibri" panose="020F0502020204030204" pitchFamily="34" charset="0"/>
              </a:rPr>
              <a:t>medium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and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low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level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risks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400050" lvl="1" algn="l">
              <a:lnSpc>
                <a:spcPct val="115000"/>
              </a:lnSpc>
              <a:spcBef>
                <a:spcPct val="30000"/>
              </a:spcBef>
              <a:defRPr/>
            </a:pPr>
            <a:endParaRPr lang="tr-TR" altLang="tr-TR" dirty="0"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3429" y="3149314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1115616" y="2930222"/>
            <a:ext cx="82374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altLang="tr-TR" b="1" dirty="0" smtClean="0">
                <a:latin typeface="Calibri" panose="020F0502020204030204" pitchFamily="34" charset="0"/>
              </a:rPr>
              <a:t>Risk </a:t>
            </a:r>
            <a:r>
              <a:rPr lang="tr-TR" altLang="tr-TR" b="1" dirty="0" err="1" smtClean="0">
                <a:latin typeface="Calibri" panose="020F0502020204030204" pitchFamily="34" charset="0"/>
              </a:rPr>
              <a:t>submission</a:t>
            </a:r>
            <a:r>
              <a:rPr lang="tr-TR" altLang="tr-TR" b="1" dirty="0" smtClean="0">
                <a:latin typeface="Calibri" panose="020F0502020204030204" pitchFamily="34" charset="0"/>
              </a:rPr>
              <a:t> </a:t>
            </a:r>
            <a:r>
              <a:rPr lang="tr-TR" altLang="tr-TR" b="1" dirty="0" err="1" smtClean="0">
                <a:latin typeface="Calibri" panose="020F0502020204030204" pitchFamily="34" charset="0"/>
              </a:rPr>
              <a:t>and</a:t>
            </a:r>
            <a:r>
              <a:rPr lang="tr-TR" altLang="tr-TR" b="1" dirty="0" smtClean="0">
                <a:latin typeface="Calibri" panose="020F0502020204030204" pitchFamily="34" charset="0"/>
              </a:rPr>
              <a:t> </a:t>
            </a:r>
            <a:r>
              <a:rPr lang="tr-TR" altLang="tr-TR" b="1" dirty="0" err="1" smtClean="0">
                <a:latin typeface="Calibri" panose="020F0502020204030204" pitchFamily="34" charset="0"/>
              </a:rPr>
              <a:t>reporting</a:t>
            </a:r>
            <a:endParaRPr lang="tr-TR" altLang="tr-TR" b="1" dirty="0" smtClean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tr-TR" altLang="tr-TR" dirty="0" err="1" smtClean="0">
                <a:latin typeface="Calibri" panose="020F0502020204030204" pitchFamily="34" charset="0"/>
              </a:rPr>
              <a:t>Each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operational</a:t>
            </a:r>
            <a:r>
              <a:rPr lang="tr-TR" altLang="tr-TR" dirty="0" smtClean="0">
                <a:latin typeface="Calibri" panose="020F0502020204030204" pitchFamily="34" charset="0"/>
              </a:rPr>
              <a:t> risk </a:t>
            </a:r>
            <a:r>
              <a:rPr lang="tr-TR" altLang="tr-TR" dirty="0" err="1" smtClean="0">
                <a:latin typeface="Calibri" panose="020F0502020204030204" pitchFamily="34" charset="0"/>
              </a:rPr>
              <a:t>event</a:t>
            </a:r>
            <a:r>
              <a:rPr lang="tr-TR" altLang="tr-TR" dirty="0" smtClean="0">
                <a:latin typeface="Calibri" panose="020F0502020204030204" pitchFamily="34" charset="0"/>
              </a:rPr>
              <a:t> is </a:t>
            </a:r>
            <a:r>
              <a:rPr lang="tr-TR" altLang="tr-TR" dirty="0" err="1" smtClean="0">
                <a:latin typeface="Calibri" panose="020F0502020204030204" pitchFamily="34" charset="0"/>
              </a:rPr>
              <a:t>reported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to</a:t>
            </a:r>
            <a:r>
              <a:rPr lang="tr-TR" altLang="tr-TR" dirty="0" smtClean="0">
                <a:latin typeface="Calibri" panose="020F0502020204030204" pitchFamily="34" charset="0"/>
              </a:rPr>
              <a:t> OR IT </a:t>
            </a:r>
            <a:r>
              <a:rPr lang="tr-TR" altLang="tr-TR" dirty="0" err="1" smtClean="0">
                <a:latin typeface="Calibri" panose="020F0502020204030204" pitchFamily="34" charset="0"/>
              </a:rPr>
              <a:t>sytem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by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the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relevant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personnel</a:t>
            </a:r>
            <a:endParaRPr lang="tr-TR" altLang="tr-TR" dirty="0" smtClean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tr-TR" altLang="tr-TR" dirty="0" err="1" smtClean="0">
                <a:latin typeface="Calibri" panose="020F0502020204030204" pitchFamily="34" charset="0"/>
              </a:rPr>
              <a:t>Periodic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operational</a:t>
            </a:r>
            <a:r>
              <a:rPr lang="tr-TR" altLang="tr-TR" dirty="0" smtClean="0">
                <a:latin typeface="Calibri" panose="020F0502020204030204" pitchFamily="34" charset="0"/>
              </a:rPr>
              <a:t> risk </a:t>
            </a:r>
            <a:r>
              <a:rPr lang="tr-TR" altLang="tr-TR" dirty="0" err="1" smtClean="0">
                <a:latin typeface="Calibri" panose="020F0502020204030204" pitchFamily="34" charset="0"/>
              </a:rPr>
              <a:t>reports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endParaRPr lang="tr-TR" altLang="tr-TR" dirty="0">
              <a:latin typeface="Calibri" panose="020F0502020204030204" pitchFamily="34" charset="0"/>
            </a:endParaRP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87624" y="4523150"/>
            <a:ext cx="8237411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 algn="just">
              <a:lnSpc>
                <a:spcPct val="115000"/>
              </a:lnSpc>
              <a:spcBef>
                <a:spcPct val="30000"/>
              </a:spcBef>
              <a:defRPr/>
            </a:pPr>
            <a:r>
              <a:rPr lang="tr-TR" altLang="tr-TR" b="1" dirty="0" err="1">
                <a:latin typeface="Calibri" panose="020F0502020204030204" pitchFamily="34" charset="0"/>
              </a:rPr>
              <a:t>Contingencies</a:t>
            </a:r>
            <a:endParaRPr lang="tr-TR" altLang="tr-TR" b="1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dirty="0">
                <a:latin typeface="Calibri" panose="020F0502020204030204" pitchFamily="34" charset="0"/>
              </a:rPr>
              <a:t>Business </a:t>
            </a:r>
            <a:r>
              <a:rPr lang="tr-TR" altLang="tr-TR" dirty="0" err="1">
                <a:latin typeface="Calibri" panose="020F0502020204030204" pitchFamily="34" charset="0"/>
              </a:rPr>
              <a:t>continuity</a:t>
            </a:r>
            <a:r>
              <a:rPr lang="tr-TR" altLang="tr-TR" dirty="0">
                <a:latin typeface="Calibri" panose="020F0502020204030204" pitchFamily="34" charset="0"/>
              </a:rPr>
              <a:t> plan</a:t>
            </a: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dirty="0" err="1" smtClean="0">
                <a:latin typeface="Calibri" panose="020F0502020204030204" pitchFamily="34" charset="0"/>
              </a:rPr>
              <a:t>Periodic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emergency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drills</a:t>
            </a:r>
            <a:endParaRPr lang="tr-TR" altLang="tr-TR" dirty="0" smtClean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tr-TR" altLang="tr-TR" dirty="0" err="1" smtClean="0">
                <a:latin typeface="Calibri" panose="020F0502020204030204" pitchFamily="34" charset="0"/>
              </a:rPr>
              <a:t>Emergency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centres</a:t>
            </a:r>
            <a:r>
              <a:rPr lang="tr-TR" altLang="tr-TR" dirty="0" smtClean="0">
                <a:latin typeface="Calibri" panose="020F0502020204030204" pitchFamily="34" charset="0"/>
              </a:rPr>
              <a:t> in </a:t>
            </a:r>
            <a:r>
              <a:rPr lang="tr-TR" altLang="tr-TR" dirty="0" err="1" smtClean="0">
                <a:latin typeface="Calibri" panose="020F0502020204030204" pitchFamily="34" charset="0"/>
              </a:rPr>
              <a:t>various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locations</a:t>
            </a:r>
            <a:endParaRPr lang="tr-TR" altLang="tr-TR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tr-T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tr-TR" altLang="tr-TR" dirty="0" err="1" smtClean="0">
                <a:latin typeface="Calibri" panose="020F0502020204030204" pitchFamily="34" charset="0"/>
              </a:rPr>
              <a:t>Managing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Operational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Risks-</a:t>
            </a:r>
            <a:r>
              <a:rPr lang="tr-TR" altLang="tr-TR" sz="3200" i="1" dirty="0" err="1" smtClean="0">
                <a:latin typeface="Calibri" panose="020F0502020204030204" pitchFamily="34" charset="0"/>
              </a:rPr>
              <a:t>Example</a:t>
            </a:r>
            <a:endParaRPr lang="tr-TR" sz="3200" i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    </a:t>
            </a:r>
            <a:endParaRPr lang="tr-TR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0" y="1484784"/>
            <a:ext cx="7488831" cy="419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97233"/>
              </p:ext>
            </p:extLst>
          </p:nvPr>
        </p:nvGraphicFramePr>
        <p:xfrm>
          <a:off x="7482906" y="1052736"/>
          <a:ext cx="1584175" cy="2072640"/>
        </p:xfrm>
        <a:graphic>
          <a:graphicData uri="http://schemas.openxmlformats.org/drawingml/2006/table">
            <a:tbl>
              <a:tblPr/>
              <a:tblGrid>
                <a:gridCol w="396251"/>
                <a:gridCol w="396251"/>
                <a:gridCol w="395422"/>
                <a:gridCol w="396251"/>
              </a:tblGrid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7" name="Curved Connector 6"/>
          <p:cNvCxnSpPr/>
          <p:nvPr/>
        </p:nvCxnSpPr>
        <p:spPr bwMode="auto">
          <a:xfrm flipV="1">
            <a:off x="7668344" y="3584474"/>
            <a:ext cx="720080" cy="564606"/>
          </a:xfrm>
          <a:prstGeom prst="curvedConnector3">
            <a:avLst>
              <a:gd name="adj1" fmla="val 8679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/>
          <p:nvPr/>
        </p:nvCxnSpPr>
        <p:spPr bwMode="auto">
          <a:xfrm rot="5400000" flipH="1" flipV="1">
            <a:off x="7369289" y="3345968"/>
            <a:ext cx="936105" cy="670122"/>
          </a:xfrm>
          <a:prstGeom prst="curved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70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tr-TR" dirty="0" err="1" smtClean="0">
                <a:latin typeface="Calibri" panose="020F0502020204030204" pitchFamily="34" charset="0"/>
              </a:rPr>
              <a:t>ManagIng</a:t>
            </a:r>
            <a:r>
              <a:rPr lang="tr-TR" dirty="0" smtClean="0">
                <a:latin typeface="Calibri" panose="020F0502020204030204" pitchFamily="34" charset="0"/>
              </a:rPr>
              <a:t> CASH </a:t>
            </a:r>
            <a:r>
              <a:rPr lang="tr-TR" dirty="0" err="1" smtClean="0">
                <a:latin typeface="Calibri" panose="020F0502020204030204" pitchFamily="34" charset="0"/>
              </a:rPr>
              <a:t>management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performance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 smtClean="0">
                  <a:solidFill>
                    <a:srgbClr val="FFFFFF"/>
                  </a:solidFill>
                </a:rPr>
                <a:t>4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4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tr-TR" altLang="tr-TR" sz="3200" dirty="0" err="1" smtClean="0">
                <a:latin typeface="Calibri" panose="020F0502020204030204" pitchFamily="34" charset="0"/>
              </a:rPr>
              <a:t>Key</a:t>
            </a:r>
            <a:r>
              <a:rPr lang="tr-TR" altLang="tr-TR" sz="3200" dirty="0" smtClean="0">
                <a:latin typeface="Calibri" panose="020F0502020204030204" pitchFamily="34" charset="0"/>
              </a:rPr>
              <a:t> </a:t>
            </a:r>
            <a:r>
              <a:rPr lang="tr-TR" altLang="tr-TR" sz="3200" dirty="0" err="1" smtClean="0">
                <a:latin typeface="Calibri" panose="020F0502020204030204" pitchFamily="34" charset="0"/>
              </a:rPr>
              <a:t>Performance</a:t>
            </a:r>
            <a:r>
              <a:rPr lang="tr-TR" altLang="tr-TR" sz="3200" dirty="0" smtClean="0">
                <a:latin typeface="Calibri" panose="020F0502020204030204" pitchFamily="34" charset="0"/>
              </a:rPr>
              <a:t> </a:t>
            </a:r>
            <a:r>
              <a:rPr lang="tr-TR" altLang="tr-TR" sz="3200" dirty="0" err="1" smtClean="0">
                <a:latin typeface="Calibri" panose="020F0502020204030204" pitchFamily="34" charset="0"/>
              </a:rPr>
              <a:t>Indicators</a:t>
            </a:r>
            <a:r>
              <a:rPr lang="tr-TR" altLang="tr-TR" sz="3200" dirty="0" smtClean="0">
                <a:latin typeface="Calibri" panose="020F0502020204030204" pitchFamily="34" charset="0"/>
              </a:rPr>
              <a:t> </a:t>
            </a:r>
            <a:r>
              <a:rPr lang="tr-TR" altLang="tr-TR" sz="3200" dirty="0" err="1" smtClean="0">
                <a:latin typeface="Calibri" panose="020F0502020204030204" pitchFamily="34" charset="0"/>
              </a:rPr>
              <a:t>and</a:t>
            </a:r>
            <a:r>
              <a:rPr lang="tr-TR" altLang="tr-TR" sz="3200" dirty="0" smtClean="0">
                <a:latin typeface="Calibri" panose="020F0502020204030204" pitchFamily="34" charset="0"/>
              </a:rPr>
              <a:t> </a:t>
            </a:r>
            <a:r>
              <a:rPr lang="tr-TR" altLang="tr-TR" sz="3200" dirty="0" err="1" smtClean="0">
                <a:latin typeface="Calibri" panose="020F0502020204030204" pitchFamily="34" charset="0"/>
              </a:rPr>
              <a:t>Monitoring</a:t>
            </a:r>
            <a:r>
              <a:rPr lang="tr-TR" altLang="tr-TR" sz="3200" dirty="0" smtClean="0">
                <a:latin typeface="Calibri" panose="020F0502020204030204" pitchFamily="34" charset="0"/>
              </a:rPr>
              <a:t>-I</a:t>
            </a:r>
            <a:endParaRPr lang="tr-T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    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Cash </a:t>
            </a:r>
            <a:r>
              <a:rPr lang="tr-TR" dirty="0" err="1" smtClean="0">
                <a:latin typeface="Calibri" panose="020F0502020204030204" pitchFamily="34" charset="0"/>
              </a:rPr>
              <a:t>management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KPIs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are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part</a:t>
            </a:r>
            <a:r>
              <a:rPr lang="tr-TR" dirty="0" smtClean="0">
                <a:latin typeface="Calibri" panose="020F0502020204030204" pitchFamily="34" charset="0"/>
              </a:rPr>
              <a:t> of 5-year Strategic Plan </a:t>
            </a:r>
            <a:r>
              <a:rPr lang="tr-TR" dirty="0" err="1" smtClean="0">
                <a:latin typeface="Calibri" panose="020F0502020204030204" pitchFamily="34" charset="0"/>
              </a:rPr>
              <a:t>and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annual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performance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programs</a:t>
            </a:r>
            <a:r>
              <a:rPr lang="tr-TR" dirty="0" smtClean="0">
                <a:latin typeface="Calibri" panose="020F0502020204030204" pitchFamily="34" charset="0"/>
              </a:rPr>
              <a:t> of </a:t>
            </a:r>
            <a:r>
              <a:rPr lang="tr-TR" dirty="0" err="1" smtClean="0">
                <a:latin typeface="Calibri" panose="020F0502020204030204" pitchFamily="34" charset="0"/>
              </a:rPr>
              <a:t>Treasury</a:t>
            </a:r>
            <a:r>
              <a:rPr lang="tr-TR" dirty="0" smtClean="0">
                <a:latin typeface="Calibri" panose="020F0502020204030204" pitchFamily="34" charset="0"/>
              </a:rPr>
              <a:t> since 2009/2010. </a:t>
            </a:r>
          </a:p>
          <a:p>
            <a:pPr algn="l"/>
            <a:endParaRPr lang="tr-TR" dirty="0">
              <a:latin typeface="Calibri" panose="020F0502020204030204" pitchFamily="34" charset="0"/>
            </a:endParaRPr>
          </a:p>
          <a:p>
            <a:pPr algn="l"/>
            <a:endParaRPr lang="tr-TR" dirty="0" smtClean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5598" y="257574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3657157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88848" y="5858838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78818" y="4581128"/>
                <a:ext cx="8073778" cy="1842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>
                    <a:latin typeface="Calibri" panose="020F0502020204030204" pitchFamily="34" charset="0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tr-T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𝑅𝑎𝑖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𝑅𝑝𝑖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tr-TR" i="1">
                                    <a:latin typeface="Cambria Math"/>
                                  </a:rPr>
                                  <m:t>𝑅𝑝𝑖</m:t>
                                </m:r>
                              </m:den>
                            </m:f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tr-TR" dirty="0" smtClean="0"/>
                  <a:t>&lt;BMR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tr-TR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i="1">
                                <a:latin typeface="Cambria Math"/>
                              </a:rPr>
                              <m:t>𝑖</m:t>
                            </m:r>
                            <m:r>
                              <a:rPr lang="tr-TR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tr-TR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𝑎𝑖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𝑝𝑖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𝑝𝑖</m:t>
                                </m:r>
                              </m:den>
                            </m:f>
                          </m:e>
                        </m:nary>
                      </m:num>
                      <m:den>
                        <m:r>
                          <a:rPr lang="tr-TR" i="1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tr-TR" dirty="0"/>
                  <a:t>&lt;</a:t>
                </a:r>
                <a:r>
                  <a:rPr lang="tr-TR" dirty="0" smtClean="0"/>
                  <a:t>BME</a:t>
                </a:r>
              </a:p>
              <a:p>
                <a:pPr algn="l"/>
                <a:r>
                  <a:rPr lang="tr-TR" sz="1200" i="1" dirty="0" smtClean="0"/>
                  <a:t>i: </a:t>
                </a:r>
                <a:r>
                  <a:rPr lang="tr-TR" sz="1200" i="1" dirty="0" err="1" smtClean="0"/>
                  <a:t>Month</a:t>
                </a:r>
                <a:r>
                  <a:rPr lang="tr-TR" sz="1200" i="1" dirty="0" smtClean="0"/>
                  <a:t> i </a:t>
                </a:r>
                <a:r>
                  <a:rPr lang="tr-TR" sz="1200" i="1" dirty="0" err="1" smtClean="0"/>
                  <a:t>subject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to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performance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measurement</a:t>
                </a:r>
                <a:endParaRPr lang="tr-TR" sz="1200" i="1" dirty="0" smtClean="0"/>
              </a:p>
              <a:p>
                <a:pPr algn="l"/>
                <a:r>
                  <a:rPr lang="tr-TR" sz="1200" i="1" dirty="0" smtClean="0"/>
                  <a:t>Rai; </a:t>
                </a:r>
                <a:r>
                  <a:rPr lang="tr-TR" sz="1200" i="1" dirty="0" err="1" smtClean="0"/>
                  <a:t>Eai</a:t>
                </a:r>
                <a:r>
                  <a:rPr lang="tr-TR" sz="1200" i="1" dirty="0" smtClean="0"/>
                  <a:t>: </a:t>
                </a:r>
                <a:r>
                  <a:rPr lang="tr-TR" sz="1200" i="1" dirty="0" err="1" smtClean="0"/>
                  <a:t>Actual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revenue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and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expenses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respectively</a:t>
                </a:r>
                <a:endParaRPr lang="tr-TR" sz="1200" i="1" dirty="0" smtClean="0"/>
              </a:p>
              <a:p>
                <a:pPr algn="l"/>
                <a:r>
                  <a:rPr lang="tr-TR" sz="1200" i="1" dirty="0" err="1" smtClean="0"/>
                  <a:t>Rpi</a:t>
                </a:r>
                <a:r>
                  <a:rPr lang="tr-TR" sz="1200" i="1" dirty="0" smtClean="0"/>
                  <a:t>; </a:t>
                </a:r>
                <a:r>
                  <a:rPr lang="tr-TR" sz="1200" i="1" dirty="0" err="1" smtClean="0"/>
                  <a:t>Epi</a:t>
                </a:r>
                <a:r>
                  <a:rPr lang="tr-TR" sz="1200" i="1" dirty="0" smtClean="0"/>
                  <a:t>: </a:t>
                </a:r>
                <a:r>
                  <a:rPr lang="tr-TR" sz="1200" i="1" dirty="0" err="1" smtClean="0"/>
                  <a:t>Programmed</a:t>
                </a:r>
                <a:r>
                  <a:rPr lang="tr-TR" sz="1200" i="1" dirty="0" smtClean="0"/>
                  <a:t> </a:t>
                </a:r>
                <a:r>
                  <a:rPr lang="tr-TR" sz="1200" i="1" dirty="0" err="1"/>
                  <a:t>revenue</a:t>
                </a:r>
                <a:r>
                  <a:rPr lang="tr-TR" sz="1200" i="1" dirty="0"/>
                  <a:t> </a:t>
                </a:r>
                <a:r>
                  <a:rPr lang="tr-TR" sz="1200" i="1" dirty="0" err="1"/>
                  <a:t>and</a:t>
                </a:r>
                <a:r>
                  <a:rPr lang="tr-TR" sz="1200" i="1" dirty="0"/>
                  <a:t> </a:t>
                </a:r>
                <a:r>
                  <a:rPr lang="tr-TR" sz="1200" i="1" dirty="0" err="1" smtClean="0"/>
                  <a:t>expenses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respectively</a:t>
                </a:r>
                <a:endParaRPr lang="tr-TR" sz="1200" i="1" dirty="0" smtClean="0"/>
              </a:p>
              <a:p>
                <a:pPr algn="l"/>
                <a:r>
                  <a:rPr lang="tr-TR" sz="1200" i="1" dirty="0" smtClean="0"/>
                  <a:t>BMR;BME: </a:t>
                </a:r>
                <a:r>
                  <a:rPr lang="tr-TR" sz="1200" i="1" dirty="0" err="1" smtClean="0"/>
                  <a:t>Benchmark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value</a:t>
                </a:r>
                <a:r>
                  <a:rPr lang="tr-TR" sz="1200" i="1" dirty="0" smtClean="0"/>
                  <a:t> (minimum </a:t>
                </a:r>
                <a:r>
                  <a:rPr lang="tr-TR" sz="1200" i="1" dirty="0" err="1" smtClean="0"/>
                  <a:t>acceptable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performance</a:t>
                </a:r>
                <a:r>
                  <a:rPr lang="tr-TR" sz="1200" i="1" dirty="0" smtClean="0"/>
                  <a:t>) </a:t>
                </a:r>
                <a:r>
                  <a:rPr lang="tr-TR" sz="1200" i="1" dirty="0" err="1" smtClean="0"/>
                  <a:t>for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revenue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and</a:t>
                </a:r>
                <a:r>
                  <a:rPr lang="tr-TR" sz="1200" i="1" dirty="0" smtClean="0"/>
                  <a:t> </a:t>
                </a:r>
                <a:r>
                  <a:rPr lang="tr-TR" sz="1200" i="1" dirty="0" err="1" smtClean="0"/>
                  <a:t>expenses</a:t>
                </a:r>
                <a:endParaRPr lang="tr-TR" sz="1200" i="1" dirty="0" smtClean="0"/>
              </a:p>
              <a:p>
                <a:pPr algn="l"/>
                <a:r>
                  <a:rPr lang="tr-TR" sz="1200" i="1" dirty="0" smtClean="0"/>
                  <a:t>  </a:t>
                </a:r>
                <a:endParaRPr lang="tr-TR" sz="1200" i="1" dirty="0"/>
              </a:p>
              <a:p>
                <a:pPr algn="l"/>
                <a:endParaRPr lang="tr-TR" i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818" y="4581128"/>
                <a:ext cx="8073778" cy="1842812"/>
              </a:xfrm>
              <a:prstGeom prst="rect">
                <a:avLst/>
              </a:prstGeom>
              <a:blipFill rotWithShape="1">
                <a:blip r:embed="rId4"/>
                <a:stretch>
                  <a:fillRect l="-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953678" y="2575748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 err="1" smtClean="0">
                <a:latin typeface="Calibri" panose="020F0502020204030204" pitchFamily="34" charset="0"/>
              </a:rPr>
              <a:t>Initially</a:t>
            </a:r>
            <a:r>
              <a:rPr lang="tr-TR" dirty="0" smtClean="0">
                <a:latin typeface="Calibri" panose="020F0502020204030204" pitchFamily="34" charset="0"/>
              </a:rPr>
              <a:t> set as a </a:t>
            </a:r>
            <a:r>
              <a:rPr lang="tr-TR" dirty="0" err="1" smtClean="0">
                <a:latin typeface="Calibri" panose="020F0502020204030204" pitchFamily="34" charset="0"/>
              </a:rPr>
              <a:t>single</a:t>
            </a:r>
            <a:r>
              <a:rPr lang="tr-TR" dirty="0" smtClean="0">
                <a:latin typeface="Calibri" panose="020F0502020204030204" pitchFamily="34" charset="0"/>
              </a:rPr>
              <a:t> KPI </a:t>
            </a:r>
            <a:r>
              <a:rPr lang="tr-TR" dirty="0" err="1" smtClean="0">
                <a:latin typeface="Calibri" panose="020F0502020204030204" pitchFamily="34" charset="0"/>
              </a:rPr>
              <a:t>based</a:t>
            </a:r>
            <a:r>
              <a:rPr lang="tr-TR" dirty="0" smtClean="0">
                <a:latin typeface="Calibri" panose="020F0502020204030204" pitchFamily="34" charset="0"/>
              </a:rPr>
              <a:t> on </a:t>
            </a:r>
            <a:r>
              <a:rPr lang="tr-TR" dirty="0" err="1" smtClean="0">
                <a:latin typeface="Calibri" panose="020F0502020204030204" pitchFamily="34" charset="0"/>
              </a:rPr>
              <a:t>deviations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from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projected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cash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surpluses</a:t>
            </a:r>
            <a:r>
              <a:rPr lang="tr-TR" dirty="0" smtClean="0">
                <a:latin typeface="Calibri" panose="020F0502020204030204" pitchFamily="34" charset="0"/>
              </a:rPr>
              <a:t>/</a:t>
            </a:r>
            <a:r>
              <a:rPr lang="tr-TR" dirty="0" err="1" smtClean="0">
                <a:latin typeface="Calibri" panose="020F0502020204030204" pitchFamily="34" charset="0"/>
              </a:rPr>
              <a:t>deficits</a:t>
            </a:r>
            <a:r>
              <a:rPr lang="tr-TR" dirty="0" smtClean="0">
                <a:latin typeface="Calibri" panose="020F0502020204030204" pitchFamily="34" charset="0"/>
              </a:rPr>
              <a:t> on a </a:t>
            </a:r>
            <a:r>
              <a:rPr lang="tr-TR" dirty="0" err="1" smtClean="0">
                <a:latin typeface="Calibri" panose="020F0502020204030204" pitchFamily="34" charset="0"/>
              </a:rPr>
              <a:t>monthly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basis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  <a:endParaRPr lang="tr-T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3723" y="5917067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CMD is </a:t>
            </a:r>
            <a:r>
              <a:rPr lang="tr-TR" dirty="0" err="1" smtClean="0">
                <a:latin typeface="Calibri" panose="020F0502020204030204" pitchFamily="34" charset="0"/>
              </a:rPr>
              <a:t>subject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to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Turkish</a:t>
            </a:r>
            <a:r>
              <a:rPr lang="tr-TR" dirty="0" smtClean="0">
                <a:latin typeface="Calibri" panose="020F0502020204030204" pitchFamily="34" charset="0"/>
              </a:rPr>
              <a:t> Court of  </a:t>
            </a:r>
            <a:r>
              <a:rPr lang="tr-TR" dirty="0" err="1" smtClean="0">
                <a:latin typeface="Calibri" panose="020F0502020204030204" pitchFamily="34" charset="0"/>
              </a:rPr>
              <a:t>Acccounts’s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audits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and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accountable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for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these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KPIs</a:t>
            </a:r>
            <a:endParaRPr lang="tr-TR" dirty="0" smtClean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002" y="3616953"/>
            <a:ext cx="82374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Since 2014 </a:t>
            </a:r>
            <a:r>
              <a:rPr lang="tr-TR" dirty="0" err="1" smtClean="0">
                <a:latin typeface="Calibri" panose="020F0502020204030204" pitchFamily="34" charset="0"/>
              </a:rPr>
              <a:t>two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separate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indicators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defined as the average monthly deviation in the total </a:t>
            </a:r>
            <a:r>
              <a:rPr lang="en-US" dirty="0" smtClean="0">
                <a:latin typeface="Calibri" panose="020F0502020204030204" pitchFamily="34" charset="0"/>
              </a:rPr>
              <a:t>revenues</a:t>
            </a:r>
            <a:r>
              <a:rPr lang="tr-TR" dirty="0" smtClean="0">
                <a:latin typeface="Calibri" panose="020F0502020204030204" pitchFamily="34" charset="0"/>
              </a:rPr>
              <a:t> (</a:t>
            </a:r>
            <a:r>
              <a:rPr lang="tr-TR" dirty="0" err="1" smtClean="0">
                <a:latin typeface="Calibri" panose="020F0502020204030204" pitchFamily="34" charset="0"/>
              </a:rPr>
              <a:t>cash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inflows</a:t>
            </a:r>
            <a:r>
              <a:rPr lang="tr-TR" dirty="0" smtClean="0">
                <a:latin typeface="Calibri" panose="020F0502020204030204" pitchFamily="34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and </a:t>
            </a:r>
            <a:r>
              <a:rPr lang="en-US" dirty="0" err="1" smtClean="0">
                <a:latin typeface="Calibri" panose="020F0502020204030204" pitchFamily="34" charset="0"/>
              </a:rPr>
              <a:t>expen</a:t>
            </a:r>
            <a:r>
              <a:rPr lang="tr-TR" dirty="0" smtClean="0">
                <a:latin typeface="Calibri" panose="020F0502020204030204" pitchFamily="34" charset="0"/>
              </a:rPr>
              <a:t>ses (</a:t>
            </a:r>
            <a:r>
              <a:rPr lang="tr-TR" dirty="0" err="1" smtClean="0">
                <a:latin typeface="Calibri" panose="020F0502020204030204" pitchFamily="34" charset="0"/>
              </a:rPr>
              <a:t>cash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outflows</a:t>
            </a:r>
            <a:r>
              <a:rPr lang="tr-TR" dirty="0" smtClean="0">
                <a:latin typeface="Calibri" panose="020F0502020204030204" pitchFamily="34" charset="0"/>
              </a:rPr>
              <a:t>) of </a:t>
            </a:r>
            <a:r>
              <a:rPr lang="tr-TR" dirty="0" err="1" smtClean="0">
                <a:latin typeface="Calibri" panose="020F0502020204030204" pitchFamily="34" charset="0"/>
              </a:rPr>
              <a:t>which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results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are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reported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monthly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</a:p>
          <a:p>
            <a:pPr algn="l"/>
            <a:endParaRPr lang="tr-T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latin typeface="Calibri" panose="020F0502020204030204" pitchFamily="34" charset="0"/>
              </a:rPr>
              <a:t>Key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Performance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Indicators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</a:rPr>
              <a:t>and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Monitoring</a:t>
            </a:r>
            <a:r>
              <a:rPr lang="tr-TR" altLang="tr-TR" dirty="0" smtClean="0">
                <a:latin typeface="Calibri" panose="020F0502020204030204" pitchFamily="34" charset="0"/>
              </a:rPr>
              <a:t>-II</a:t>
            </a:r>
            <a:endParaRPr lang="tr-TR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7" y="2924944"/>
            <a:ext cx="8229600" cy="97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 err="1" smtClean="0">
                <a:latin typeface="Calibri" panose="020F0502020204030204" pitchFamily="34" charset="0"/>
              </a:rPr>
              <a:t>Due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to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relatively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less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controllability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issue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benchmark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for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revenue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side</a:t>
            </a:r>
            <a:r>
              <a:rPr lang="tr-TR" dirty="0" smtClean="0">
                <a:latin typeface="Calibri" panose="020F0502020204030204" pitchFamily="34" charset="0"/>
              </a:rPr>
              <a:t> ise </a:t>
            </a:r>
            <a:r>
              <a:rPr lang="tr-TR" dirty="0" err="1" smtClean="0">
                <a:latin typeface="Calibri" panose="020F0502020204030204" pitchFamily="34" charset="0"/>
              </a:rPr>
              <a:t>lower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  <a:endParaRPr lang="tr-TR" dirty="0"/>
          </a:p>
        </p:txBody>
      </p:sp>
      <p:cxnSp>
        <p:nvCxnSpPr>
          <p:cNvPr id="1063" name="Straight Arrow Connector 1062"/>
          <p:cNvCxnSpPr/>
          <p:nvPr/>
        </p:nvCxnSpPr>
        <p:spPr bwMode="auto">
          <a:xfrm flipV="1">
            <a:off x="4572000" y="3933056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2766217" y="3954776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6" name="Straight Connector 1065"/>
          <p:cNvCxnSpPr/>
          <p:nvPr/>
        </p:nvCxnSpPr>
        <p:spPr bwMode="auto">
          <a:xfrm>
            <a:off x="2766217" y="4530840"/>
            <a:ext cx="180578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8249991" y="3983344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6444208" y="4005064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6444208" y="4581128"/>
            <a:ext cx="180578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3" name="Group 82"/>
          <p:cNvGrpSpPr/>
          <p:nvPr/>
        </p:nvGrpSpPr>
        <p:grpSpPr>
          <a:xfrm>
            <a:off x="490302" y="5248199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71600" y="51110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 err="1">
                <a:latin typeface="Calibri" panose="020F0502020204030204" pitchFamily="34" charset="0"/>
              </a:rPr>
              <a:t>Benchmark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values</a:t>
            </a:r>
            <a:r>
              <a:rPr lang="tr-TR" dirty="0">
                <a:latin typeface="Calibri" panose="020F0502020204030204" pitchFamily="34" charset="0"/>
              </a:rPr>
              <a:t> (</a:t>
            </a:r>
            <a:r>
              <a:rPr lang="tr-TR" dirty="0" err="1">
                <a:latin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</a:rPr>
              <a:t> minimum </a:t>
            </a:r>
            <a:r>
              <a:rPr lang="tr-TR" dirty="0" err="1">
                <a:latin typeface="Calibri" panose="020F0502020204030204" pitchFamily="34" charset="0"/>
              </a:rPr>
              <a:t>acceptable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performance</a:t>
            </a:r>
            <a:r>
              <a:rPr lang="tr-TR" dirty="0">
                <a:latin typeface="Calibri" panose="020F0502020204030204" pitchFamily="34" charset="0"/>
              </a:rPr>
              <a:t>) </a:t>
            </a:r>
            <a:r>
              <a:rPr lang="tr-TR" dirty="0" err="1">
                <a:latin typeface="Calibri" panose="020F0502020204030204" pitchFamily="34" charset="0"/>
              </a:rPr>
              <a:t>have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been</a:t>
            </a:r>
            <a:r>
              <a:rPr lang="tr-TR" dirty="0">
                <a:latin typeface="Calibri" panose="020F0502020204030204" pitchFamily="34" charset="0"/>
              </a:rPr>
              <a:t> set </a:t>
            </a:r>
            <a:r>
              <a:rPr lang="tr-TR" dirty="0" err="1">
                <a:latin typeface="Calibri" panose="020F0502020204030204" pitchFamily="34" charset="0"/>
              </a:rPr>
              <a:t>more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stringent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year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by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year</a:t>
            </a:r>
            <a:r>
              <a:rPr lang="tr-TR" dirty="0" smtClean="0">
                <a:latin typeface="Calibri" panose="020F0502020204030204" pitchFamily="34" charset="0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00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way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forward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5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7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tr-TR" dirty="0">
                <a:latin typeface="Calibri" panose="020F0502020204030204" pitchFamily="34" charset="0"/>
              </a:rPr>
              <a:t>Contents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144148" y="1288419"/>
            <a:ext cx="6582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smtClean="0">
                <a:latin typeface="Corbel" pitchFamily="34" charset="0"/>
                <a:cs typeface="Arial" charset="0"/>
              </a:rPr>
              <a:t>General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Overview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of 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Treasury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Risk Management 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1103620" y="2232982"/>
            <a:ext cx="4033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smtClean="0">
                <a:latin typeface="Corbel" pitchFamily="34" charset="0"/>
                <a:cs typeface="Arial" charset="0"/>
              </a:rPr>
              <a:t>Cash Management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Processes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125754" y="3107049"/>
            <a:ext cx="5678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err="1">
                <a:latin typeface="Corbel" pitchFamily="34" charset="0"/>
                <a:cs typeface="Arial" charset="0"/>
              </a:rPr>
              <a:t>Managing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 Cash 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Management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Risks</a:t>
            </a:r>
            <a:endParaRPr lang="en-US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49173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49174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077072"/>
            <a:ext cx="6543009" cy="640410"/>
            <a:chOff x="2133600" y="4998390"/>
            <a:chExt cx="6543009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58160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tr-TR" altLang="tr-TR" sz="2400" b="1" dirty="0" err="1" smtClean="0">
                  <a:latin typeface="Corbel" pitchFamily="34" charset="0"/>
                  <a:cs typeface="Arial" charset="0"/>
                </a:rPr>
                <a:t>Managing</a:t>
              </a:r>
              <a:r>
                <a:rPr lang="tr-TR" altLang="tr-TR" sz="2400" b="1" dirty="0" smtClean="0">
                  <a:latin typeface="Corbel" pitchFamily="34" charset="0"/>
                  <a:cs typeface="Arial" charset="0"/>
                </a:rPr>
                <a:t> Cash Management </a:t>
              </a:r>
              <a:r>
                <a:rPr lang="tr-TR" altLang="tr-TR" sz="2400" b="1" dirty="0" err="1" smtClean="0">
                  <a:latin typeface="Corbel" pitchFamily="34" charset="0"/>
                  <a:cs typeface="Arial" charset="0"/>
                </a:rPr>
                <a:t>Performance</a:t>
              </a:r>
              <a:endParaRPr lang="en-US" altLang="tr-TR" sz="2400" b="1" dirty="0" smtClean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tr-TR" sz="2400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4918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069572" y="5026231"/>
            <a:ext cx="2505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The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Way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Forward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400" b="1" dirty="0" smtClean="0">
                  <a:solidFill>
                    <a:srgbClr val="FFFFFF"/>
                  </a:solidFill>
                </a:rPr>
                <a:t>5</a:t>
              </a:r>
              <a:endParaRPr lang="en-US" altLang="tr-TR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 A </a:t>
            </a:r>
            <a:r>
              <a:rPr lang="tr-TR" dirty="0" err="1" smtClean="0">
                <a:latin typeface="Calibri" panose="020F0502020204030204" pitchFamily="34" charset="0"/>
              </a:rPr>
              <a:t>more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comprehensive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liquidity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buffer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which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incorporates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high</a:t>
            </a:r>
            <a:r>
              <a:rPr lang="tr-TR" dirty="0" smtClean="0">
                <a:latin typeface="Calibri" panose="020F0502020204030204" pitchFamily="34" charset="0"/>
              </a:rPr>
              <a:t>-risk </a:t>
            </a:r>
            <a:r>
              <a:rPr lang="tr-TR" dirty="0" err="1" smtClean="0">
                <a:latin typeface="Calibri" panose="020F0502020204030204" pitchFamily="34" charset="0"/>
              </a:rPr>
              <a:t>revenue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items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and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obligatory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payments</a:t>
            </a:r>
            <a:r>
              <a:rPr lang="tr-TR" dirty="0" smtClean="0">
                <a:latin typeface="Calibri" panose="020F0502020204030204" pitchFamily="34" charset="0"/>
              </a:rPr>
              <a:t>. </a:t>
            </a:r>
            <a:endParaRPr lang="tr-T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>
                <a:latin typeface="Calibri" panose="020F0502020204030204" pitchFamily="34" charset="0"/>
              </a:rPr>
              <a:t>I</a:t>
            </a:r>
            <a:r>
              <a:rPr lang="tr-TR" sz="1400" i="1" dirty="0" err="1" smtClean="0">
                <a:latin typeface="Calibri" panose="020F0502020204030204" pitchFamily="34" charset="0"/>
              </a:rPr>
              <a:t>dentification</a:t>
            </a:r>
            <a:r>
              <a:rPr lang="tr-TR" sz="1400" i="1" dirty="0" smtClean="0">
                <a:latin typeface="Calibri" panose="020F0502020204030204" pitchFamily="34" charset="0"/>
              </a:rPr>
              <a:t> of  </a:t>
            </a:r>
            <a:r>
              <a:rPr lang="tr-TR" sz="1400" i="1" dirty="0" err="1" smtClean="0">
                <a:latin typeface="Calibri" panose="020F0502020204030204" pitchFamily="34" charset="0"/>
              </a:rPr>
              <a:t>revenue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items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which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are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one-off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and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subject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to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variation</a:t>
            </a:r>
            <a:r>
              <a:rPr lang="tr-TR" sz="1400" i="1" dirty="0" smtClean="0">
                <a:latin typeface="Calibri" panose="020F0502020204030204" pitchFamily="34" charset="0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 smtClean="0">
                <a:latin typeface="Calibri" panose="020F0502020204030204" pitchFamily="34" charset="0"/>
              </a:rPr>
              <a:t>Assigning</a:t>
            </a:r>
            <a:r>
              <a:rPr lang="tr-TR" sz="1400" i="1" dirty="0" smtClean="0">
                <a:latin typeface="Calibri" panose="020F0502020204030204" pitchFamily="34" charset="0"/>
              </a:rPr>
              <a:t> a risk </a:t>
            </a:r>
            <a:r>
              <a:rPr lang="tr-TR" sz="1400" i="1" dirty="0" err="1" smtClean="0">
                <a:latin typeface="Calibri" panose="020F0502020204030204" pitchFamily="34" charset="0"/>
              </a:rPr>
              <a:t>factor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to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relatively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stable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revenue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items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 smtClean="0">
                <a:latin typeface="Calibri" panose="020F0502020204030204" pitchFamily="34" charset="0"/>
              </a:rPr>
              <a:t>Identification</a:t>
            </a:r>
            <a:r>
              <a:rPr lang="tr-TR" sz="1400" i="1" dirty="0" smtClean="0">
                <a:latin typeface="Calibri" panose="020F0502020204030204" pitchFamily="34" charset="0"/>
              </a:rPr>
              <a:t> of </a:t>
            </a:r>
            <a:r>
              <a:rPr lang="tr-TR" sz="1400" i="1" dirty="0" err="1" smtClean="0">
                <a:latin typeface="Calibri" panose="020F0502020204030204" pitchFamily="34" charset="0"/>
              </a:rPr>
              <a:t>obligatory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payments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like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payroll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and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social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security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contributions</a:t>
            </a:r>
            <a:r>
              <a:rPr lang="tr-TR" sz="1400" i="1" dirty="0" smtClean="0">
                <a:latin typeface="Calibri" panose="020F0502020204030204" pitchFamily="34" charset="0"/>
              </a:rPr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 smtClean="0">
                <a:latin typeface="Calibri" panose="020F0502020204030204" pitchFamily="34" charset="0"/>
              </a:rPr>
              <a:t>Examining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difference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between</a:t>
            </a:r>
            <a:r>
              <a:rPr lang="tr-TR" sz="1400" i="1" dirty="0" smtClean="0">
                <a:latin typeface="Calibri" panose="020F0502020204030204" pitchFamily="34" charset="0"/>
              </a:rPr>
              <a:t>  </a:t>
            </a:r>
            <a:r>
              <a:rPr lang="tr-TR" sz="1400" i="1" dirty="0" err="1" smtClean="0">
                <a:latin typeface="Calibri" panose="020F0502020204030204" pitchFamily="34" charset="0"/>
              </a:rPr>
              <a:t>stable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revenues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and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obligatory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payments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for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upcoming</a:t>
            </a:r>
            <a:r>
              <a:rPr lang="tr-TR" sz="1400" i="1" dirty="0" smtClean="0">
                <a:latin typeface="Calibri" panose="020F0502020204030204" pitchFamily="34" charset="0"/>
              </a:rPr>
              <a:t> 20 </a:t>
            </a:r>
            <a:r>
              <a:rPr lang="tr-TR" sz="1400" i="1" dirty="0" err="1" smtClean="0">
                <a:latin typeface="Calibri" panose="020F0502020204030204" pitchFamily="34" charset="0"/>
              </a:rPr>
              <a:t>days</a:t>
            </a:r>
            <a:r>
              <a:rPr lang="tr-TR" sz="1400" i="1" dirty="0" smtClean="0">
                <a:latin typeface="Calibri" panose="020F0502020204030204" pitchFamily="34" charset="0"/>
              </a:rPr>
              <a:t> on a </a:t>
            </a:r>
            <a:r>
              <a:rPr lang="tr-TR" sz="1400" i="1" dirty="0" err="1" smtClean="0">
                <a:latin typeface="Calibri" panose="020F0502020204030204" pitchFamily="34" charset="0"/>
              </a:rPr>
              <a:t>daily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rolling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basis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>
                <a:latin typeface="Calibri" panose="020F0502020204030204" pitchFamily="34" charset="0"/>
              </a:rPr>
              <a:t>(</a:t>
            </a:r>
            <a:r>
              <a:rPr lang="tr-TR" sz="1400" i="1" dirty="0" err="1">
                <a:latin typeface="Calibri" panose="020F0502020204030204" pitchFamily="34" charset="0"/>
              </a:rPr>
              <a:t>calculating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the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largest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cumulative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deficit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for</a:t>
            </a:r>
            <a:r>
              <a:rPr lang="tr-TR" sz="1400" i="1" dirty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upcoming</a:t>
            </a:r>
            <a:r>
              <a:rPr lang="tr-TR" sz="1400" i="1" dirty="0">
                <a:latin typeface="Calibri" panose="020F0502020204030204" pitchFamily="34" charset="0"/>
              </a:rPr>
              <a:t> 20 </a:t>
            </a:r>
            <a:r>
              <a:rPr lang="tr-TR" sz="1400" i="1" dirty="0" err="1">
                <a:latin typeface="Calibri" panose="020F0502020204030204" pitchFamily="34" charset="0"/>
              </a:rPr>
              <a:t>days</a:t>
            </a:r>
            <a:r>
              <a:rPr lang="tr-TR" sz="1400" i="1" dirty="0">
                <a:latin typeface="Calibri" panose="020F0502020204030204" pitchFamily="34" charset="0"/>
              </a:rPr>
              <a:t>)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 smtClean="0">
                <a:latin typeface="Calibri" panose="020F0502020204030204" pitchFamily="34" charset="0"/>
              </a:rPr>
              <a:t>Arranging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minimum </a:t>
            </a:r>
            <a:r>
              <a:rPr lang="tr-TR" sz="1400" i="1" dirty="0" err="1" smtClean="0">
                <a:latin typeface="Calibri" panose="020F0502020204030204" pitchFamily="34" charset="0"/>
              </a:rPr>
              <a:t>buffer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level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taking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into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account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negative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differences</a:t>
            </a:r>
            <a:r>
              <a:rPr lang="tr-TR" sz="1400" i="1" dirty="0" smtClean="0">
                <a:latin typeface="Calibri" panose="020F0502020204030204" pitchFamily="34" charset="0"/>
              </a:rPr>
              <a:t>.</a:t>
            </a:r>
            <a:endParaRPr lang="tr-TR" sz="1400" i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394428" y="4386549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884569" y="4365104"/>
            <a:ext cx="76328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A </a:t>
            </a:r>
            <a:r>
              <a:rPr lang="tr-TR" dirty="0" err="1" smtClean="0">
                <a:latin typeface="Calibri" panose="020F0502020204030204" pitchFamily="34" charset="0"/>
              </a:rPr>
              <a:t>more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conservative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reserve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target</a:t>
            </a:r>
            <a:r>
              <a:rPr lang="tr-TR" dirty="0" smtClean="0">
                <a:latin typeface="Calibri" panose="020F0502020204030204" pitchFamily="34" charset="0"/>
              </a:rPr>
              <a:t> apart </a:t>
            </a:r>
            <a:r>
              <a:rPr lang="tr-TR" dirty="0" err="1" smtClean="0">
                <a:latin typeface="Calibri" panose="020F0502020204030204" pitchFamily="34" charset="0"/>
              </a:rPr>
              <a:t>from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liquidity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buffer</a:t>
            </a:r>
            <a:endParaRPr lang="tr-TR" dirty="0" smtClean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tr-TR" sz="1400" i="1" dirty="0" smtClean="0">
                <a:latin typeface="Calibri" panose="020F0502020204030204" pitchFamily="34" charset="0"/>
              </a:rPr>
              <a:t>A </a:t>
            </a:r>
            <a:r>
              <a:rPr lang="tr-TR" sz="1400" i="1" dirty="0" err="1" smtClean="0">
                <a:latin typeface="Calibri" panose="020F0502020204030204" pitchFamily="34" charset="0"/>
              </a:rPr>
              <a:t>lengthier</a:t>
            </a:r>
            <a:r>
              <a:rPr lang="tr-TR" sz="1400" i="1" dirty="0" smtClean="0">
                <a:latin typeface="Calibri" panose="020F0502020204030204" pitchFamily="34" charset="0"/>
              </a:rPr>
              <a:t>  </a:t>
            </a:r>
            <a:r>
              <a:rPr lang="tr-TR" sz="1400" i="1" dirty="0" err="1" smtClean="0">
                <a:latin typeface="Calibri" panose="020F0502020204030204" pitchFamily="34" charset="0"/>
              </a:rPr>
              <a:t>period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considered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for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revenue-expense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differences</a:t>
            </a:r>
            <a:r>
              <a:rPr lang="tr-TR" sz="1400" i="1" dirty="0" smtClean="0">
                <a:latin typeface="Calibri" panose="020F0502020204030204" pitchFamily="34" charset="0"/>
              </a:rPr>
              <a:t>.</a:t>
            </a: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 smtClean="0">
                <a:latin typeface="Calibri" panose="020F0502020204030204" pitchFamily="34" charset="0"/>
              </a:rPr>
              <a:t>Changing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weights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assigned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to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target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calculation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depending</a:t>
            </a:r>
            <a:r>
              <a:rPr lang="tr-TR" sz="1400" i="1" dirty="0" smtClean="0">
                <a:latin typeface="Calibri" panose="020F0502020204030204" pitchFamily="34" charset="0"/>
              </a:rPr>
              <a:t> on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riskiness</a:t>
            </a:r>
            <a:r>
              <a:rPr lang="tr-TR" sz="1400" i="1" dirty="0" smtClean="0">
                <a:latin typeface="Calibri" panose="020F0502020204030204" pitchFamily="34" charset="0"/>
              </a:rPr>
              <a:t> of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term</a:t>
            </a:r>
            <a:r>
              <a:rPr lang="tr-TR" sz="1400" i="1" dirty="0" smtClean="0">
                <a:latin typeface="Calibri" panose="020F0502020204030204" pitchFamily="34" charset="0"/>
              </a:rPr>
              <a:t> of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year</a:t>
            </a:r>
            <a:endParaRPr lang="tr-TR" sz="1400" i="1" dirty="0">
              <a:latin typeface="Calibri" panose="020F0502020204030204" pitchFamily="34" charset="0"/>
            </a:endParaRPr>
          </a:p>
          <a:p>
            <a:pPr algn="l"/>
            <a:r>
              <a:rPr lang="tr-TR" dirty="0" smtClean="0">
                <a:latin typeface="Calibri" panose="020F0502020204030204" pitchFamily="34" charset="0"/>
              </a:rPr>
              <a:t> </a:t>
            </a:r>
            <a:endParaRPr lang="tr-TR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>
                <a:latin typeface="Calibri" panose="020F0502020204030204" pitchFamily="34" charset="0"/>
              </a:rPr>
              <a:t>Vision</a:t>
            </a:r>
            <a:r>
              <a:rPr lang="tr-TR" altLang="tr-TR" dirty="0" smtClean="0">
                <a:latin typeface="Calibri" panose="020F0502020204030204" pitchFamily="34" charset="0"/>
              </a:rPr>
              <a:t> I: </a:t>
            </a:r>
            <a:r>
              <a:rPr lang="tr-TR" altLang="tr-TR" dirty="0" err="1" smtClean="0">
                <a:latin typeface="Calibri" panose="020F0502020204030204" pitchFamily="34" charset="0"/>
              </a:rPr>
              <a:t>More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Comprenhensive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Reserve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Benchmarks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or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Indicators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4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 A KPI </a:t>
            </a:r>
            <a:r>
              <a:rPr lang="tr-TR" dirty="0" err="1" smtClean="0">
                <a:latin typeface="Calibri" panose="020F0502020204030204" pitchFamily="34" charset="0"/>
              </a:rPr>
              <a:t>to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measure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performance</a:t>
            </a:r>
            <a:r>
              <a:rPr lang="tr-TR" dirty="0" smtClean="0">
                <a:latin typeface="Calibri" panose="020F0502020204030204" pitchFamily="34" charset="0"/>
              </a:rPr>
              <a:t> of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daily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programming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process</a:t>
            </a:r>
            <a:endParaRPr lang="tr-T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smtClean="0">
                <a:latin typeface="Calibri" panose="020F0502020204030204" pitchFamily="34" charset="0"/>
              </a:rPr>
              <a:t>Daily </a:t>
            </a:r>
            <a:r>
              <a:rPr lang="tr-TR" sz="1400" i="1" dirty="0" err="1" smtClean="0">
                <a:latin typeface="Calibri" panose="020F0502020204030204" pitchFamily="34" charset="0"/>
              </a:rPr>
              <a:t>deviations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are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already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scrutinized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and</a:t>
            </a:r>
            <a:r>
              <a:rPr lang="tr-TR" sz="1400" i="1" dirty="0" smtClean="0">
                <a:latin typeface="Calibri" panose="020F0502020204030204" pitchFamily="34" charset="0"/>
              </a:rPr>
              <a:t>  </a:t>
            </a:r>
            <a:r>
              <a:rPr lang="tr-TR" sz="1400" i="1" dirty="0" err="1" smtClean="0">
                <a:latin typeface="Calibri" panose="020F0502020204030204" pitchFamily="34" charset="0"/>
              </a:rPr>
              <a:t>reported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to</a:t>
            </a:r>
            <a:r>
              <a:rPr lang="tr-TR" sz="1400" i="1" dirty="0" smtClean="0">
                <a:latin typeface="Calibri" panose="020F0502020204030204" pitchFamily="34" charset="0"/>
              </a:rPr>
              <a:t> top-</a:t>
            </a:r>
            <a:r>
              <a:rPr lang="tr-TR" sz="1400" i="1" dirty="0" err="1" smtClean="0">
                <a:latin typeface="Calibri" panose="020F0502020204030204" pitchFamily="34" charset="0"/>
              </a:rPr>
              <a:t>management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>
                <a:latin typeface="Calibri" panose="020F0502020204030204" pitchFamily="34" charset="0"/>
              </a:rPr>
              <a:t>e</a:t>
            </a:r>
            <a:r>
              <a:rPr lang="tr-TR" sz="1400" i="1" dirty="0" err="1" smtClean="0">
                <a:latin typeface="Calibri" panose="020F0502020204030204" pitchFamily="34" charset="0"/>
              </a:rPr>
              <a:t>very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day</a:t>
            </a:r>
            <a:r>
              <a:rPr lang="tr-TR" sz="1400" i="1" dirty="0" smtClean="0">
                <a:latin typeface="Calibri" panose="020F0502020204030204" pitchFamily="34" charset="0"/>
              </a:rPr>
              <a:t>  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smtClean="0">
                <a:latin typeface="Calibri" panose="020F0502020204030204" pitchFamily="34" charset="0"/>
              </a:rPr>
              <a:t>A </a:t>
            </a:r>
            <a:r>
              <a:rPr lang="tr-TR" sz="1400" i="1" dirty="0" err="1" smtClean="0">
                <a:latin typeface="Calibri" panose="020F0502020204030204" pitchFamily="34" charset="0"/>
              </a:rPr>
              <a:t>formal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indicator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would</a:t>
            </a:r>
            <a:r>
              <a:rPr lang="tr-TR" sz="1400" i="1" dirty="0" smtClean="0">
                <a:latin typeface="Calibri" panose="020F0502020204030204" pitchFamily="34" charset="0"/>
              </a:rPr>
              <a:t>  </a:t>
            </a:r>
            <a:r>
              <a:rPr lang="tr-TR" sz="1400" i="1" dirty="0" err="1" smtClean="0">
                <a:latin typeface="Calibri" panose="020F0502020204030204" pitchFamily="34" charset="0"/>
              </a:rPr>
              <a:t>enhance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accountability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to</a:t>
            </a:r>
            <a:r>
              <a:rPr lang="tr-TR" sz="1400" i="1" dirty="0" smtClean="0">
                <a:latin typeface="Calibri" panose="020F0502020204030204" pitchFamily="34" charset="0"/>
              </a:rPr>
              <a:t> a </a:t>
            </a:r>
            <a:r>
              <a:rPr lang="tr-TR" sz="1400" i="1" dirty="0" err="1" smtClean="0">
                <a:latin typeface="Calibri" panose="020F0502020204030204" pitchFamily="34" charset="0"/>
              </a:rPr>
              <a:t>higher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level</a:t>
            </a:r>
            <a:endParaRPr lang="tr-TR" sz="1400" i="1" dirty="0" smtClean="0">
              <a:latin typeface="Calibri" panose="020F050202020403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14912" y="3429000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71600" y="3433445"/>
            <a:ext cx="7632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tr-TR" dirty="0" smtClean="0">
                <a:latin typeface="Calibri" panose="020F0502020204030204" pitchFamily="34" charset="0"/>
              </a:rPr>
              <a:t>A KPI </a:t>
            </a:r>
            <a:r>
              <a:rPr lang="tr-TR" dirty="0" err="1" smtClean="0">
                <a:latin typeface="Calibri" panose="020F0502020204030204" pitchFamily="34" charset="0"/>
              </a:rPr>
              <a:t>to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measure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performance</a:t>
            </a:r>
            <a:r>
              <a:rPr lang="tr-TR" dirty="0" smtClean="0">
                <a:latin typeface="Calibri" panose="020F0502020204030204" pitchFamily="34" charset="0"/>
              </a:rPr>
              <a:t> of </a:t>
            </a:r>
            <a:r>
              <a:rPr lang="tr-TR" dirty="0" err="1" smtClean="0">
                <a:latin typeface="Calibri" panose="020F0502020204030204" pitchFamily="34" charset="0"/>
              </a:rPr>
              <a:t>the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remuneration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system</a:t>
            </a:r>
            <a:endParaRPr lang="tr-T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smtClean="0">
                <a:latin typeface="Calibri" panose="020F0502020204030204" pitchFamily="34" charset="0"/>
              </a:rPr>
              <a:t>Since </a:t>
            </a:r>
            <a:r>
              <a:rPr lang="tr-TR" sz="1400" i="1" dirty="0" err="1" smtClean="0">
                <a:latin typeface="Calibri" panose="020F0502020204030204" pitchFamily="34" charset="0"/>
              </a:rPr>
              <a:t>that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currently</a:t>
            </a:r>
            <a:r>
              <a:rPr lang="tr-TR" sz="1400" i="1" dirty="0" smtClean="0">
                <a:latin typeface="Calibri" panose="020F0502020204030204" pitchFamily="34" charset="0"/>
              </a:rPr>
              <a:t> 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remuneration</a:t>
            </a:r>
            <a:r>
              <a:rPr lang="tr-TR" sz="1400" i="1" dirty="0" smtClean="0">
                <a:latin typeface="Calibri" panose="020F0502020204030204" pitchFamily="34" charset="0"/>
              </a:rPr>
              <a:t> is an </a:t>
            </a:r>
            <a:r>
              <a:rPr lang="tr-TR" sz="1400" i="1" dirty="0" err="1" smtClean="0">
                <a:latin typeface="Calibri" panose="020F0502020204030204" pitchFamily="34" charset="0"/>
              </a:rPr>
              <a:t>automatic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process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based</a:t>
            </a:r>
            <a:r>
              <a:rPr lang="tr-TR" sz="1400" i="1" dirty="0" smtClean="0">
                <a:latin typeface="Calibri" panose="020F0502020204030204" pitchFamily="34" charset="0"/>
              </a:rPr>
              <a:t> on a </a:t>
            </a:r>
            <a:r>
              <a:rPr lang="tr-TR" sz="1400" i="1" dirty="0" err="1" smtClean="0">
                <a:latin typeface="Calibri" panose="020F0502020204030204" pitchFamily="34" charset="0"/>
              </a:rPr>
              <a:t>single</a:t>
            </a:r>
            <a:r>
              <a:rPr lang="tr-TR" sz="1400" i="1" dirty="0" smtClean="0">
                <a:latin typeface="Calibri" panose="020F0502020204030204" pitchFamily="34" charset="0"/>
              </a:rPr>
              <a:t> rate </a:t>
            </a:r>
            <a:r>
              <a:rPr lang="tr-TR" sz="1400" i="1" dirty="0" err="1" smtClean="0">
                <a:latin typeface="Calibri" panose="020F0502020204030204" pitchFamily="34" charset="0"/>
              </a:rPr>
              <a:t>with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no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idle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balances</a:t>
            </a:r>
            <a:r>
              <a:rPr lang="tr-TR" sz="1400" i="1" dirty="0" smtClean="0">
                <a:latin typeface="Calibri" panose="020F0502020204030204" pitchFamily="34" charset="0"/>
              </a:rPr>
              <a:t> at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end</a:t>
            </a:r>
            <a:r>
              <a:rPr lang="tr-TR" sz="1400" i="1" dirty="0" smtClean="0">
                <a:latin typeface="Calibri" panose="020F0502020204030204" pitchFamily="34" charset="0"/>
              </a:rPr>
              <a:t> of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day</a:t>
            </a:r>
            <a:r>
              <a:rPr lang="tr-TR" sz="1400" i="1" dirty="0" smtClean="0">
                <a:latin typeface="Calibri" panose="020F0502020204030204" pitchFamily="34" charset="0"/>
              </a:rPr>
              <a:t>, it </a:t>
            </a:r>
            <a:r>
              <a:rPr lang="tr-TR" sz="1400" i="1" dirty="0" err="1" smtClean="0">
                <a:latin typeface="Calibri" panose="020F0502020204030204" pitchFamily="34" charset="0"/>
              </a:rPr>
              <a:t>may</a:t>
            </a:r>
            <a:r>
              <a:rPr lang="tr-TR" sz="1400" i="1" dirty="0" smtClean="0">
                <a:latin typeface="Calibri" panose="020F0502020204030204" pitchFamily="34" charset="0"/>
              </a:rPr>
              <a:t> not be </a:t>
            </a:r>
            <a:r>
              <a:rPr lang="tr-TR" sz="1400" i="1" dirty="0" err="1" smtClean="0">
                <a:latin typeface="Calibri" panose="020F0502020204030204" pitchFamily="34" charset="0"/>
              </a:rPr>
              <a:t>very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effective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indicator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for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performance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measurement</a:t>
            </a:r>
            <a:r>
              <a:rPr lang="tr-TR" sz="1400" i="1" dirty="0" smtClean="0">
                <a:latin typeface="Calibri" panose="020F0502020204030204" pitchFamily="34" charset="0"/>
              </a:rPr>
              <a:t>.</a:t>
            </a:r>
            <a:endParaRPr lang="tr-TR" sz="14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err="1" smtClean="0">
                <a:latin typeface="Calibri" panose="020F0502020204030204" pitchFamily="34" charset="0"/>
              </a:rPr>
              <a:t>Envisaged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to</a:t>
            </a:r>
            <a:r>
              <a:rPr lang="tr-TR" sz="1400" i="1" dirty="0" smtClean="0">
                <a:latin typeface="Calibri" panose="020F0502020204030204" pitchFamily="34" charset="0"/>
              </a:rPr>
              <a:t> be </a:t>
            </a:r>
            <a:r>
              <a:rPr lang="tr-TR" sz="1400" i="1" dirty="0" err="1" smtClean="0">
                <a:latin typeface="Calibri" panose="020F0502020204030204" pitchFamily="34" charset="0"/>
              </a:rPr>
              <a:t>very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instrumental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after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accomplishment</a:t>
            </a:r>
            <a:r>
              <a:rPr lang="tr-TR" sz="1400" i="1" dirty="0" smtClean="0">
                <a:latin typeface="Calibri" panose="020F0502020204030204" pitchFamily="34" charset="0"/>
              </a:rPr>
              <a:t> of </a:t>
            </a:r>
            <a:r>
              <a:rPr lang="tr-TR" sz="1400" i="1" dirty="0" err="1" smtClean="0">
                <a:latin typeface="Calibri" panose="020F0502020204030204" pitchFamily="34" charset="0"/>
              </a:rPr>
              <a:t>the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new</a:t>
            </a:r>
            <a:r>
              <a:rPr lang="tr-TR" sz="1400" i="1" dirty="0" smtClean="0">
                <a:latin typeface="Calibri" panose="020F0502020204030204" pitchFamily="34" charset="0"/>
              </a:rPr>
              <a:t> TSA </a:t>
            </a:r>
            <a:r>
              <a:rPr lang="tr-TR" sz="1400" i="1" dirty="0" err="1" smtClean="0">
                <a:latin typeface="Calibri" panose="020F0502020204030204" pitchFamily="34" charset="0"/>
              </a:rPr>
              <a:t>system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and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establishment</a:t>
            </a:r>
            <a:r>
              <a:rPr lang="tr-TR" sz="1400" i="1" dirty="0" smtClean="0">
                <a:latin typeface="Calibri" panose="020F0502020204030204" pitchFamily="34" charset="0"/>
              </a:rPr>
              <a:t> of </a:t>
            </a:r>
            <a:r>
              <a:rPr lang="tr-TR" sz="1400" i="1" dirty="0" err="1" smtClean="0">
                <a:latin typeface="Calibri" panose="020F0502020204030204" pitchFamily="34" charset="0"/>
              </a:rPr>
              <a:t>new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remunaration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channels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tr-TR" sz="1400" i="1" dirty="0" smtClean="0">
                <a:latin typeface="Calibri" panose="020F0502020204030204" pitchFamily="34" charset="0"/>
              </a:rPr>
              <a:t>A KPI </a:t>
            </a:r>
            <a:r>
              <a:rPr lang="tr-TR" sz="1400" i="1" dirty="0" err="1" smtClean="0">
                <a:latin typeface="Calibri" panose="020F0502020204030204" pitchFamily="34" charset="0"/>
              </a:rPr>
              <a:t>like</a:t>
            </a:r>
            <a:r>
              <a:rPr lang="tr-TR" sz="1400" i="1" dirty="0" smtClean="0">
                <a:latin typeface="Calibri" panose="020F0502020204030204" pitchFamily="34" charset="0"/>
              </a:rPr>
              <a:t>,</a:t>
            </a:r>
          </a:p>
          <a:p>
            <a:pPr lvl="1" algn="l"/>
            <a:r>
              <a:rPr lang="tr-TR" sz="1400" i="1" dirty="0" smtClean="0">
                <a:latin typeface="Calibri" panose="020F0502020204030204" pitchFamily="34" charset="0"/>
              </a:rPr>
              <a:t> </a:t>
            </a:r>
          </a:p>
          <a:p>
            <a:pPr lvl="1" algn="l"/>
            <a:r>
              <a:rPr lang="tr-TR" sz="1400" b="1" i="1" dirty="0" err="1" smtClean="0">
                <a:latin typeface="Calibri" panose="020F0502020204030204" pitchFamily="34" charset="0"/>
              </a:rPr>
              <a:t>Remuneration</a:t>
            </a:r>
            <a:r>
              <a:rPr lang="tr-TR" sz="1400" b="1" i="1" dirty="0" smtClean="0">
                <a:latin typeface="Calibri" panose="020F0502020204030204" pitchFamily="34" charset="0"/>
              </a:rPr>
              <a:t> </a:t>
            </a:r>
            <a:r>
              <a:rPr lang="tr-TR" sz="1400" b="1" i="1" dirty="0" err="1" smtClean="0">
                <a:latin typeface="Calibri" panose="020F0502020204030204" pitchFamily="34" charset="0"/>
              </a:rPr>
              <a:t>Income</a:t>
            </a:r>
            <a:r>
              <a:rPr lang="tr-TR" sz="1400" b="1" i="1" dirty="0" smtClean="0">
                <a:latin typeface="Calibri" panose="020F0502020204030204" pitchFamily="34" charset="0"/>
              </a:rPr>
              <a:t>/</a:t>
            </a:r>
            <a:r>
              <a:rPr lang="tr-TR" sz="1400" b="1" i="1" dirty="0" err="1">
                <a:latin typeface="Calibri" panose="020F0502020204030204" pitchFamily="34" charset="0"/>
              </a:rPr>
              <a:t>A</a:t>
            </a:r>
            <a:r>
              <a:rPr lang="tr-TR" sz="1400" b="1" i="1" dirty="0" err="1" smtClean="0">
                <a:latin typeface="Calibri" panose="020F0502020204030204" pitchFamily="34" charset="0"/>
              </a:rPr>
              <a:t>verage</a:t>
            </a:r>
            <a:r>
              <a:rPr lang="tr-TR" sz="1400" b="1" i="1" dirty="0" smtClean="0">
                <a:latin typeface="Calibri" panose="020F0502020204030204" pitchFamily="34" charset="0"/>
              </a:rPr>
              <a:t> </a:t>
            </a:r>
            <a:r>
              <a:rPr lang="tr-TR" sz="1400" b="1" i="1" dirty="0" err="1" smtClean="0">
                <a:latin typeface="Calibri" panose="020F0502020204030204" pitchFamily="34" charset="0"/>
              </a:rPr>
              <a:t>Reserve</a:t>
            </a:r>
            <a:r>
              <a:rPr lang="tr-TR" sz="1400" b="1" i="1" dirty="0" smtClean="0">
                <a:latin typeface="Calibri" panose="020F0502020204030204" pitchFamily="34" charset="0"/>
              </a:rPr>
              <a:t> Level</a:t>
            </a:r>
          </a:p>
          <a:p>
            <a:pPr lvl="1" algn="l"/>
            <a:endParaRPr lang="tr-TR" sz="1400" b="1" i="1" dirty="0" smtClean="0">
              <a:latin typeface="Calibri" panose="020F0502020204030204" pitchFamily="34" charset="0"/>
            </a:endParaRPr>
          </a:p>
          <a:p>
            <a:pPr lvl="1" algn="l"/>
            <a:r>
              <a:rPr lang="tr-TR" sz="1400" b="1" i="1" dirty="0" err="1" smtClean="0">
                <a:latin typeface="Calibri" panose="020F0502020204030204" pitchFamily="34" charset="0"/>
              </a:rPr>
              <a:t>Average</a:t>
            </a:r>
            <a:r>
              <a:rPr lang="tr-TR" sz="1400" b="1" i="1" dirty="0" smtClean="0">
                <a:latin typeface="Calibri" panose="020F0502020204030204" pitchFamily="34" charset="0"/>
              </a:rPr>
              <a:t> </a:t>
            </a:r>
            <a:r>
              <a:rPr lang="tr-TR" sz="1400" b="1" i="1" dirty="0" err="1" smtClean="0">
                <a:latin typeface="Calibri" panose="020F0502020204030204" pitchFamily="34" charset="0"/>
              </a:rPr>
              <a:t>Borrowing</a:t>
            </a:r>
            <a:r>
              <a:rPr lang="tr-TR" sz="1400" b="1" i="1" dirty="0" smtClean="0">
                <a:latin typeface="Calibri" panose="020F0502020204030204" pitchFamily="34" charset="0"/>
              </a:rPr>
              <a:t> </a:t>
            </a:r>
            <a:r>
              <a:rPr lang="tr-TR" sz="1400" b="1" i="1" dirty="0" err="1">
                <a:latin typeface="Calibri" panose="020F0502020204030204" pitchFamily="34" charset="0"/>
              </a:rPr>
              <a:t>C</a:t>
            </a:r>
            <a:r>
              <a:rPr lang="tr-TR" sz="1400" b="1" i="1" dirty="0" err="1" smtClean="0">
                <a:latin typeface="Calibri" panose="020F0502020204030204" pitchFamily="34" charset="0"/>
              </a:rPr>
              <a:t>ost</a:t>
            </a:r>
            <a:r>
              <a:rPr lang="tr-TR" sz="1400" b="1" i="1" dirty="0" smtClean="0">
                <a:latin typeface="Calibri" panose="020F0502020204030204" pitchFamily="34" charset="0"/>
              </a:rPr>
              <a:t> of </a:t>
            </a:r>
            <a:r>
              <a:rPr lang="tr-TR" sz="1400" b="1" i="1" dirty="0" err="1" smtClean="0">
                <a:latin typeface="Calibri" panose="020F0502020204030204" pitchFamily="34" charset="0"/>
              </a:rPr>
              <a:t>Treasury</a:t>
            </a:r>
            <a:r>
              <a:rPr lang="tr-TR" sz="1400" b="1" i="1" dirty="0" smtClean="0">
                <a:latin typeface="Calibri" panose="020F0502020204030204" pitchFamily="34" charset="0"/>
              </a:rPr>
              <a:t> </a:t>
            </a:r>
          </a:p>
          <a:p>
            <a:pPr lvl="1" algn="l"/>
            <a:endParaRPr lang="tr-TR" sz="1400" b="1" i="1" dirty="0" smtClean="0">
              <a:latin typeface="Calibri" panose="020F0502020204030204" pitchFamily="34" charset="0"/>
            </a:endParaRPr>
          </a:p>
          <a:p>
            <a:pPr lvl="1" algn="l"/>
            <a:r>
              <a:rPr lang="tr-TR" sz="1400" i="1" dirty="0">
                <a:latin typeface="Calibri" panose="020F0502020204030204" pitchFamily="34" charset="0"/>
              </a:rPr>
              <a:t>i</a:t>
            </a:r>
            <a:r>
              <a:rPr lang="tr-TR" sz="1400" i="1" dirty="0" smtClean="0">
                <a:latin typeface="Calibri" panose="020F0502020204030204" pitchFamily="34" charset="0"/>
              </a:rPr>
              <a:t>s </a:t>
            </a:r>
            <a:r>
              <a:rPr lang="tr-TR" sz="1400" i="1" dirty="0" err="1" smtClean="0">
                <a:latin typeface="Calibri" panose="020F0502020204030204" pitchFamily="34" charset="0"/>
              </a:rPr>
              <a:t>worth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being</a:t>
            </a:r>
            <a:r>
              <a:rPr lang="tr-TR" sz="1400" i="1" dirty="0" smtClean="0">
                <a:latin typeface="Calibri" panose="020F0502020204030204" pitchFamily="34" charset="0"/>
              </a:rPr>
              <a:t> </a:t>
            </a:r>
            <a:r>
              <a:rPr lang="tr-TR" sz="1400" i="1" dirty="0" err="1" smtClean="0">
                <a:latin typeface="Calibri" panose="020F0502020204030204" pitchFamily="34" charset="0"/>
              </a:rPr>
              <a:t>considered</a:t>
            </a:r>
            <a:endParaRPr lang="tr-TR" sz="14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tr-TR" sz="1400" i="1" dirty="0" smtClean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tr-TR" sz="1400" i="1" dirty="0">
              <a:latin typeface="Calibri" panose="020F0502020204030204" pitchFamily="34" charset="0"/>
            </a:endParaRPr>
          </a:p>
          <a:p>
            <a:pPr algn="l"/>
            <a:endParaRPr lang="tr-TR" dirty="0" smtClean="0"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7664" y="5589240"/>
            <a:ext cx="324036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itle 1"/>
          <p:cNvSpPr txBox="1">
            <a:spLocks/>
          </p:cNvSpPr>
          <p:nvPr/>
        </p:nvSpPr>
        <p:spPr bwMode="auto">
          <a:xfrm>
            <a:off x="606419" y="332656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 kern="0" dirty="0" err="1" smtClean="0">
                <a:latin typeface="Calibri" panose="020F0502020204030204" pitchFamily="34" charset="0"/>
              </a:rPr>
              <a:t>Vision</a:t>
            </a:r>
            <a:r>
              <a:rPr lang="tr-TR" altLang="tr-TR" kern="0" dirty="0" smtClean="0">
                <a:latin typeface="Calibri" panose="020F0502020204030204" pitchFamily="34" charset="0"/>
              </a:rPr>
              <a:t> II: </a:t>
            </a:r>
            <a:r>
              <a:rPr lang="tr-TR" altLang="tr-TR" kern="0" dirty="0" err="1" smtClean="0">
                <a:latin typeface="Calibri" panose="020F0502020204030204" pitchFamily="34" charset="0"/>
              </a:rPr>
              <a:t>More</a:t>
            </a:r>
            <a:r>
              <a:rPr lang="tr-TR" altLang="tr-TR" kern="0" dirty="0" smtClean="0">
                <a:latin typeface="Calibri" panose="020F0502020204030204" pitchFamily="34" charset="0"/>
              </a:rPr>
              <a:t> </a:t>
            </a:r>
            <a:r>
              <a:rPr lang="tr-TR" altLang="tr-TR" kern="0" dirty="0" err="1" smtClean="0">
                <a:latin typeface="Calibri" panose="020F0502020204030204" pitchFamily="34" charset="0"/>
              </a:rPr>
              <a:t>Comprenhensive</a:t>
            </a:r>
            <a:r>
              <a:rPr lang="tr-TR" altLang="tr-TR" kern="0" dirty="0" smtClean="0">
                <a:latin typeface="Calibri" panose="020F0502020204030204" pitchFamily="34" charset="0"/>
              </a:rPr>
              <a:t> </a:t>
            </a:r>
            <a:r>
              <a:rPr lang="tr-TR" altLang="tr-TR" kern="0" dirty="0" err="1" smtClean="0">
                <a:latin typeface="Calibri" panose="020F0502020204030204" pitchFamily="34" charset="0"/>
              </a:rPr>
              <a:t>KPIs</a:t>
            </a:r>
            <a:endParaRPr lang="tr-TR" kern="0" dirty="0"/>
          </a:p>
        </p:txBody>
      </p:sp>
    </p:spTree>
    <p:extLst>
      <p:ext uri="{BB962C8B-B14F-4D97-AF65-F5344CB8AC3E}">
        <p14:creationId xmlns:p14="http://schemas.microsoft.com/office/powerpoint/2010/main" val="10642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en-US" altLang="tr-TR" sz="4000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TURKISH TREASURY</a:t>
            </a:r>
          </a:p>
          <a:p>
            <a:pPr algn="r"/>
            <a:endParaRPr lang="tr-TR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363390"/>
            <a:ext cx="6950569" cy="1362075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GENERAL OVERVIEW OF </a:t>
            </a:r>
            <a:r>
              <a:rPr lang="tr-TR" dirty="0" err="1" smtClean="0">
                <a:latin typeface="Calibri" panose="020F0502020204030204" pitchFamily="34" charset="0"/>
              </a:rPr>
              <a:t>treasury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rIsk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management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 smtClean="0">
                  <a:solidFill>
                    <a:srgbClr val="FFFFFF"/>
                  </a:solidFill>
                </a:rPr>
                <a:t>1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8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274"/>
            <a:ext cx="7391400" cy="1143000"/>
          </a:xfrm>
          <a:noFill/>
          <a:ln/>
        </p:spPr>
        <p:txBody>
          <a:bodyPr/>
          <a:lstStyle/>
          <a:p>
            <a:r>
              <a:rPr lang="tr-TR" altLang="tr-TR" dirty="0" smtClean="0">
                <a:latin typeface="Calibri" panose="020F0502020204030204" pitchFamily="34" charset="0"/>
              </a:rPr>
              <a:t>Risk Management at </a:t>
            </a:r>
            <a:r>
              <a:rPr lang="tr-TR" altLang="tr-TR" dirty="0" err="1" smtClean="0">
                <a:latin typeface="Calibri" panose="020F0502020204030204" pitchFamily="34" charset="0"/>
              </a:rPr>
              <a:t>Treasury</a:t>
            </a:r>
            <a:endParaRPr lang="en-US" altLang="tr-TR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83146" y="1090816"/>
            <a:ext cx="7621588" cy="2923377"/>
            <a:chOff x="708025" y="1905000"/>
            <a:chExt cx="7621588" cy="4114800"/>
          </a:xfrm>
        </p:grpSpPr>
        <p:sp>
          <p:nvSpPr>
            <p:cNvPr id="62467" name="Freeform 3"/>
            <p:cNvSpPr>
              <a:spLocks/>
            </p:cNvSpPr>
            <p:nvPr/>
          </p:nvSpPr>
          <p:spPr bwMode="gray">
            <a:xfrm flipH="1" flipV="1">
              <a:off x="722313" y="4075113"/>
              <a:ext cx="7607300" cy="1944687"/>
            </a:xfrm>
            <a:custGeom>
              <a:avLst/>
              <a:gdLst>
                <a:gd name="T0" fmla="*/ 3724 w 3796"/>
                <a:gd name="T1" fmla="*/ 288 h 816"/>
                <a:gd name="T2" fmla="*/ 1346 w 3796"/>
                <a:gd name="T3" fmla="*/ 290 h 816"/>
                <a:gd name="T4" fmla="*/ 1246 w 3796"/>
                <a:gd name="T5" fmla="*/ 258 h 816"/>
                <a:gd name="T6" fmla="*/ 1066 w 3796"/>
                <a:gd name="T7" fmla="*/ 79 h 816"/>
                <a:gd name="T8" fmla="*/ 923 w 3796"/>
                <a:gd name="T9" fmla="*/ 4 h 816"/>
                <a:gd name="T10" fmla="*/ 103 w 3796"/>
                <a:gd name="T11" fmla="*/ 4 h 816"/>
                <a:gd name="T12" fmla="*/ 2 w 3796"/>
                <a:gd name="T13" fmla="*/ 88 h 816"/>
                <a:gd name="T14" fmla="*/ 2 w 3796"/>
                <a:gd name="T15" fmla="*/ 729 h 816"/>
                <a:gd name="T16" fmla="*/ 103 w 3796"/>
                <a:gd name="T17" fmla="*/ 804 h 816"/>
                <a:gd name="T18" fmla="*/ 3688 w 3796"/>
                <a:gd name="T19" fmla="*/ 804 h 816"/>
                <a:gd name="T20" fmla="*/ 3790 w 3796"/>
                <a:gd name="T21" fmla="*/ 716 h 816"/>
                <a:gd name="T22" fmla="*/ 3790 w 3796"/>
                <a:gd name="T23" fmla="*/ 356 h 816"/>
                <a:gd name="T24" fmla="*/ 3724 w 3796"/>
                <a:gd name="T25" fmla="*/ 2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96" h="816">
                  <a:moveTo>
                    <a:pt x="3724" y="288"/>
                  </a:moveTo>
                  <a:cubicBezTo>
                    <a:pt x="2535" y="289"/>
                    <a:pt x="1346" y="290"/>
                    <a:pt x="1346" y="290"/>
                  </a:cubicBezTo>
                  <a:cubicBezTo>
                    <a:pt x="1304" y="288"/>
                    <a:pt x="1272" y="282"/>
                    <a:pt x="1246" y="258"/>
                  </a:cubicBezTo>
                  <a:cubicBezTo>
                    <a:pt x="1156" y="168"/>
                    <a:pt x="1066" y="79"/>
                    <a:pt x="1066" y="79"/>
                  </a:cubicBezTo>
                  <a:cubicBezTo>
                    <a:pt x="1034" y="48"/>
                    <a:pt x="1002" y="0"/>
                    <a:pt x="923" y="4"/>
                  </a:cubicBezTo>
                  <a:cubicBezTo>
                    <a:pt x="513" y="4"/>
                    <a:pt x="103" y="4"/>
                    <a:pt x="103" y="4"/>
                  </a:cubicBezTo>
                  <a:cubicBezTo>
                    <a:pt x="38" y="4"/>
                    <a:pt x="0" y="42"/>
                    <a:pt x="2" y="88"/>
                  </a:cubicBezTo>
                  <a:cubicBezTo>
                    <a:pt x="2" y="410"/>
                    <a:pt x="2" y="729"/>
                    <a:pt x="2" y="729"/>
                  </a:cubicBezTo>
                  <a:cubicBezTo>
                    <a:pt x="0" y="812"/>
                    <a:pt x="103" y="804"/>
                    <a:pt x="103" y="804"/>
                  </a:cubicBezTo>
                  <a:cubicBezTo>
                    <a:pt x="1895" y="804"/>
                    <a:pt x="3688" y="804"/>
                    <a:pt x="3688" y="804"/>
                  </a:cubicBezTo>
                  <a:cubicBezTo>
                    <a:pt x="3688" y="804"/>
                    <a:pt x="3794" y="816"/>
                    <a:pt x="3790" y="716"/>
                  </a:cubicBezTo>
                  <a:cubicBezTo>
                    <a:pt x="3790" y="536"/>
                    <a:pt x="3790" y="356"/>
                    <a:pt x="3790" y="356"/>
                  </a:cubicBezTo>
                  <a:cubicBezTo>
                    <a:pt x="3790" y="356"/>
                    <a:pt x="3796" y="288"/>
                    <a:pt x="3724" y="2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gray">
            <a:xfrm>
              <a:off x="708025" y="1905000"/>
              <a:ext cx="7607300" cy="2117725"/>
            </a:xfrm>
            <a:custGeom>
              <a:avLst/>
              <a:gdLst>
                <a:gd name="T0" fmla="*/ 3724 w 3796"/>
                <a:gd name="T1" fmla="*/ 288 h 816"/>
                <a:gd name="T2" fmla="*/ 1346 w 3796"/>
                <a:gd name="T3" fmla="*/ 290 h 816"/>
                <a:gd name="T4" fmla="*/ 1246 w 3796"/>
                <a:gd name="T5" fmla="*/ 258 h 816"/>
                <a:gd name="T6" fmla="*/ 1066 w 3796"/>
                <a:gd name="T7" fmla="*/ 79 h 816"/>
                <a:gd name="T8" fmla="*/ 923 w 3796"/>
                <a:gd name="T9" fmla="*/ 4 h 816"/>
                <a:gd name="T10" fmla="*/ 103 w 3796"/>
                <a:gd name="T11" fmla="*/ 4 h 816"/>
                <a:gd name="T12" fmla="*/ 2 w 3796"/>
                <a:gd name="T13" fmla="*/ 88 h 816"/>
                <a:gd name="T14" fmla="*/ 2 w 3796"/>
                <a:gd name="T15" fmla="*/ 729 h 816"/>
                <a:gd name="T16" fmla="*/ 103 w 3796"/>
                <a:gd name="T17" fmla="*/ 804 h 816"/>
                <a:gd name="T18" fmla="*/ 3688 w 3796"/>
                <a:gd name="T19" fmla="*/ 804 h 816"/>
                <a:gd name="T20" fmla="*/ 3790 w 3796"/>
                <a:gd name="T21" fmla="*/ 716 h 816"/>
                <a:gd name="T22" fmla="*/ 3790 w 3796"/>
                <a:gd name="T23" fmla="*/ 356 h 816"/>
                <a:gd name="T24" fmla="*/ 3724 w 3796"/>
                <a:gd name="T25" fmla="*/ 2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96" h="816">
                  <a:moveTo>
                    <a:pt x="3724" y="288"/>
                  </a:moveTo>
                  <a:cubicBezTo>
                    <a:pt x="2535" y="289"/>
                    <a:pt x="1346" y="290"/>
                    <a:pt x="1346" y="290"/>
                  </a:cubicBezTo>
                  <a:cubicBezTo>
                    <a:pt x="1304" y="288"/>
                    <a:pt x="1272" y="282"/>
                    <a:pt x="1246" y="258"/>
                  </a:cubicBezTo>
                  <a:cubicBezTo>
                    <a:pt x="1156" y="168"/>
                    <a:pt x="1066" y="79"/>
                    <a:pt x="1066" y="79"/>
                  </a:cubicBezTo>
                  <a:cubicBezTo>
                    <a:pt x="1034" y="48"/>
                    <a:pt x="1002" y="0"/>
                    <a:pt x="923" y="4"/>
                  </a:cubicBezTo>
                  <a:cubicBezTo>
                    <a:pt x="513" y="4"/>
                    <a:pt x="103" y="4"/>
                    <a:pt x="103" y="4"/>
                  </a:cubicBezTo>
                  <a:cubicBezTo>
                    <a:pt x="38" y="4"/>
                    <a:pt x="0" y="42"/>
                    <a:pt x="2" y="88"/>
                  </a:cubicBezTo>
                  <a:cubicBezTo>
                    <a:pt x="2" y="410"/>
                    <a:pt x="2" y="729"/>
                    <a:pt x="2" y="729"/>
                  </a:cubicBezTo>
                  <a:cubicBezTo>
                    <a:pt x="0" y="812"/>
                    <a:pt x="103" y="804"/>
                    <a:pt x="103" y="804"/>
                  </a:cubicBezTo>
                  <a:cubicBezTo>
                    <a:pt x="1895" y="804"/>
                    <a:pt x="3688" y="804"/>
                    <a:pt x="3688" y="804"/>
                  </a:cubicBezTo>
                  <a:cubicBezTo>
                    <a:pt x="3688" y="804"/>
                    <a:pt x="3794" y="816"/>
                    <a:pt x="3790" y="716"/>
                  </a:cubicBezTo>
                  <a:cubicBezTo>
                    <a:pt x="3790" y="536"/>
                    <a:pt x="3790" y="356"/>
                    <a:pt x="3790" y="356"/>
                  </a:cubicBezTo>
                  <a:cubicBezTo>
                    <a:pt x="3790" y="356"/>
                    <a:pt x="3796" y="288"/>
                    <a:pt x="3724" y="2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469" name="Rectangle 5"/>
            <p:cNvSpPr>
              <a:spLocks noChangeArrowheads="1"/>
            </p:cNvSpPr>
            <p:nvPr/>
          </p:nvSpPr>
          <p:spPr bwMode="gray">
            <a:xfrm>
              <a:off x="928688" y="3184525"/>
              <a:ext cx="1643062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gray">
            <a:xfrm>
              <a:off x="2770188" y="3184525"/>
              <a:ext cx="1643062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gray">
            <a:xfrm>
              <a:off x="4600575" y="3184525"/>
              <a:ext cx="1643063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gray">
            <a:xfrm>
              <a:off x="6442075" y="3184525"/>
              <a:ext cx="1643063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 sz="1600" dirty="0"/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white">
            <a:xfrm>
              <a:off x="749300" y="2033588"/>
              <a:ext cx="2219325" cy="64981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tr-TR" sz="2400" b="1" i="1" dirty="0">
                  <a:solidFill>
                    <a:srgbClr val="F8F8F8"/>
                  </a:solidFill>
                </a:rPr>
                <a:t> </a:t>
              </a:r>
              <a:r>
                <a:rPr lang="tr-TR" altLang="tr-TR" sz="2400" b="1" i="1" dirty="0" smtClean="0">
                  <a:solidFill>
                    <a:srgbClr val="F8F8F8"/>
                  </a:solidFill>
                </a:rPr>
                <a:t>ERM</a:t>
              </a:r>
              <a:endParaRPr lang="en-US" altLang="tr-TR" sz="2400" b="1" i="1" dirty="0">
                <a:solidFill>
                  <a:srgbClr val="F8F8F8"/>
                </a:solidFill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gray">
            <a:xfrm>
              <a:off x="950913" y="3623871"/>
              <a:ext cx="1635125" cy="909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200" dirty="0" err="1" smtClean="0">
                  <a:solidFill>
                    <a:srgbClr val="080808"/>
                  </a:solidFill>
                </a:rPr>
                <a:t>All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kinds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 of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risks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incl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.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strategic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, legal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reputational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etc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.</a:t>
              </a:r>
              <a:endParaRPr lang="en-US" altLang="tr-TR" sz="1200" dirty="0">
                <a:solidFill>
                  <a:srgbClr val="080808"/>
                </a:solidFill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gray">
            <a:xfrm>
              <a:off x="6109413" y="5047456"/>
              <a:ext cx="2219325" cy="9097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tr-TR" altLang="tr-TR" sz="1200" b="1" i="1" dirty="0" smtClean="0">
                  <a:solidFill>
                    <a:srgbClr val="F8F8F8"/>
                  </a:solidFill>
                </a:rPr>
                <a:t>A </a:t>
              </a:r>
              <a:r>
                <a:rPr lang="tr-TR" altLang="tr-TR" sz="1200" b="1" i="1" dirty="0" err="1" smtClean="0">
                  <a:solidFill>
                    <a:srgbClr val="F8F8F8"/>
                  </a:solidFill>
                </a:rPr>
                <a:t>component</a:t>
              </a:r>
              <a:r>
                <a:rPr lang="tr-TR" altLang="tr-TR" sz="1200" b="1" i="1" dirty="0" smtClean="0">
                  <a:solidFill>
                    <a:srgbClr val="F8F8F8"/>
                  </a:solidFill>
                </a:rPr>
                <a:t> of general </a:t>
              </a:r>
              <a:r>
                <a:rPr lang="tr-TR" altLang="tr-TR" sz="1200" b="1" i="1" dirty="0" err="1" smtClean="0">
                  <a:solidFill>
                    <a:srgbClr val="F8F8F8"/>
                  </a:solidFill>
                </a:rPr>
                <a:t>internal</a:t>
              </a:r>
              <a:r>
                <a:rPr lang="tr-TR" altLang="tr-TR" sz="1200" b="1" i="1" dirty="0" smtClean="0">
                  <a:solidFill>
                    <a:srgbClr val="F8F8F8"/>
                  </a:solidFill>
                </a:rPr>
                <a:t> </a:t>
              </a:r>
              <a:r>
                <a:rPr lang="tr-TR" altLang="tr-TR" sz="1200" b="1" i="1" dirty="0" err="1" smtClean="0">
                  <a:solidFill>
                    <a:srgbClr val="F8F8F8"/>
                  </a:solidFill>
                </a:rPr>
                <a:t>control</a:t>
              </a:r>
              <a:r>
                <a:rPr lang="tr-TR" altLang="tr-TR" sz="1200" b="1" i="1" dirty="0" smtClean="0">
                  <a:solidFill>
                    <a:srgbClr val="F8F8F8"/>
                  </a:solidFill>
                </a:rPr>
                <a:t> </a:t>
              </a:r>
              <a:r>
                <a:rPr lang="tr-TR" altLang="tr-TR" sz="1200" b="1" i="1" dirty="0" err="1" smtClean="0">
                  <a:solidFill>
                    <a:srgbClr val="F8F8F8"/>
                  </a:solidFill>
                </a:rPr>
                <a:t>system</a:t>
              </a:r>
              <a:r>
                <a:rPr lang="tr-TR" altLang="tr-TR" sz="1200" b="1" i="1" dirty="0" smtClean="0">
                  <a:solidFill>
                    <a:srgbClr val="F8F8F8"/>
                  </a:solidFill>
                </a:rPr>
                <a:t> of </a:t>
              </a:r>
              <a:r>
                <a:rPr lang="tr-TR" altLang="tr-TR" sz="1200" b="1" i="1" dirty="0" err="1" smtClean="0">
                  <a:solidFill>
                    <a:srgbClr val="F8F8F8"/>
                  </a:solidFill>
                </a:rPr>
                <a:t>the</a:t>
              </a:r>
              <a:r>
                <a:rPr lang="tr-TR" altLang="tr-TR" sz="1200" b="1" i="1" dirty="0" smtClean="0">
                  <a:solidFill>
                    <a:srgbClr val="F8F8F8"/>
                  </a:solidFill>
                </a:rPr>
                <a:t> </a:t>
              </a:r>
              <a:r>
                <a:rPr lang="tr-TR" altLang="tr-TR" sz="1200" b="1" i="1" dirty="0" err="1" smtClean="0">
                  <a:solidFill>
                    <a:srgbClr val="F8F8F8"/>
                  </a:solidFill>
                </a:rPr>
                <a:t>institution</a:t>
              </a:r>
              <a:endParaRPr lang="en-US" altLang="tr-TR" sz="1200" b="1" i="1" dirty="0">
                <a:solidFill>
                  <a:srgbClr val="F8F8F8"/>
                </a:solidFill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gray">
            <a:xfrm>
              <a:off x="2579230" y="2730500"/>
              <a:ext cx="3674404" cy="47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1600" dirty="0" smtClean="0">
                  <a:solidFill>
                    <a:srgbClr val="F8F8F8"/>
                  </a:solidFill>
                </a:rPr>
                <a:t>Management of </a:t>
              </a:r>
              <a:r>
                <a:rPr lang="tr-TR" altLang="tr-TR" sz="1600" dirty="0" err="1" smtClean="0">
                  <a:solidFill>
                    <a:srgbClr val="F8F8F8"/>
                  </a:solidFill>
                </a:rPr>
                <a:t>enterprise</a:t>
              </a:r>
              <a:r>
                <a:rPr lang="tr-TR" altLang="tr-TR" sz="1600" dirty="0" smtClean="0">
                  <a:solidFill>
                    <a:srgbClr val="F8F8F8"/>
                  </a:solidFill>
                </a:rPr>
                <a:t> –</a:t>
              </a:r>
              <a:r>
                <a:rPr lang="tr-TR" altLang="tr-TR" sz="1600" dirty="0" err="1" smtClean="0">
                  <a:solidFill>
                    <a:srgbClr val="F8F8F8"/>
                  </a:solidFill>
                </a:rPr>
                <a:t>wide</a:t>
              </a:r>
              <a:r>
                <a:rPr lang="tr-TR" altLang="tr-TR" sz="1600" dirty="0" smtClean="0">
                  <a:solidFill>
                    <a:srgbClr val="F8F8F8"/>
                  </a:solidFill>
                </a:rPr>
                <a:t> </a:t>
              </a:r>
              <a:r>
                <a:rPr lang="tr-TR" altLang="tr-TR" sz="1600" dirty="0" err="1" smtClean="0">
                  <a:solidFill>
                    <a:srgbClr val="F8F8F8"/>
                  </a:solidFill>
                </a:rPr>
                <a:t>risks</a:t>
              </a:r>
              <a:endParaRPr lang="en-US" altLang="tr-TR" sz="1600" dirty="0">
                <a:solidFill>
                  <a:srgbClr val="F8F8F8"/>
                </a:solidFill>
              </a:endParaRPr>
            </a:p>
          </p:txBody>
        </p:sp>
        <p:cxnSp>
          <p:nvCxnSpPr>
            <p:cNvPr id="62477" name="AutoShape 13"/>
            <p:cNvCxnSpPr>
              <a:cxnSpLocks noChangeShapeType="1"/>
              <a:stCxn id="62469" idx="0"/>
              <a:endCxn id="62476" idx="1"/>
            </p:cNvCxnSpPr>
            <p:nvPr/>
          </p:nvCxnSpPr>
          <p:spPr bwMode="gray">
            <a:xfrm rot="5400000" flipH="1" flipV="1">
              <a:off x="2056845" y="2662141"/>
              <a:ext cx="215759" cy="829011"/>
            </a:xfrm>
            <a:prstGeom prst="bentConnector2">
              <a:avLst/>
            </a:prstGeom>
            <a:noFill/>
            <a:ln w="9525">
              <a:solidFill>
                <a:srgbClr val="EAEAEA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478" name="AutoShape 14"/>
            <p:cNvCxnSpPr>
              <a:cxnSpLocks noChangeShapeType="1"/>
              <a:stCxn id="62472" idx="0"/>
              <a:endCxn id="62476" idx="3"/>
            </p:cNvCxnSpPr>
            <p:nvPr/>
          </p:nvCxnSpPr>
          <p:spPr bwMode="gray">
            <a:xfrm rot="16200000" flipV="1">
              <a:off x="6650742" y="2571659"/>
              <a:ext cx="215759" cy="1009973"/>
            </a:xfrm>
            <a:prstGeom prst="bentConnector2">
              <a:avLst/>
            </a:prstGeom>
            <a:noFill/>
            <a:ln w="9525">
              <a:solidFill>
                <a:srgbClr val="EAEAEA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481" name="Rectangle 17"/>
            <p:cNvSpPr>
              <a:spLocks noChangeArrowheads="1"/>
            </p:cNvSpPr>
            <p:nvPr/>
          </p:nvSpPr>
          <p:spPr bwMode="gray">
            <a:xfrm>
              <a:off x="2781307" y="3552576"/>
              <a:ext cx="1635125" cy="1191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200" dirty="0" err="1" smtClean="0">
                  <a:solidFill>
                    <a:srgbClr val="080808"/>
                  </a:solidFill>
                </a:rPr>
                <a:t>All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Treasury</a:t>
              </a:r>
              <a:r>
                <a:rPr lang="tr-TR" altLang="tr-TR" sz="12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200" dirty="0" err="1" smtClean="0">
                  <a:solidFill>
                    <a:srgbClr val="080808"/>
                  </a:solidFill>
                </a:rPr>
                <a:t>units</a:t>
              </a:r>
              <a:endParaRPr lang="tr-TR" altLang="tr-TR" sz="1200" dirty="0">
                <a:solidFill>
                  <a:srgbClr val="080808"/>
                </a:solidFill>
              </a:endParaRPr>
            </a:p>
            <a:p>
              <a:pPr algn="ctr">
                <a:spcBef>
                  <a:spcPts val="0"/>
                </a:spcBef>
              </a:pPr>
              <a:r>
                <a:rPr lang="tr-TR" altLang="tr-TR" sz="1000" dirty="0" smtClean="0">
                  <a:solidFill>
                    <a:srgbClr val="080808"/>
                  </a:solidFill>
                </a:rPr>
                <a:t>(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Public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finance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,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shareholder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executive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,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foreign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economic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relations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,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regulation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of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insurance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system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  </a:t>
              </a:r>
              <a:r>
                <a:rPr lang="tr-TR" altLang="tr-TR" sz="900" dirty="0" err="1" smtClean="0">
                  <a:solidFill>
                    <a:srgbClr val="080808"/>
                  </a:solidFill>
                </a:rPr>
                <a:t>etc</a:t>
              </a:r>
              <a:r>
                <a:rPr lang="tr-TR" altLang="tr-TR" sz="900" dirty="0" smtClean="0">
                  <a:solidFill>
                    <a:srgbClr val="080808"/>
                  </a:solidFill>
                </a:rPr>
                <a:t>.)</a:t>
              </a:r>
              <a:endParaRPr lang="en-US" altLang="tr-TR" sz="900" dirty="0">
                <a:solidFill>
                  <a:srgbClr val="080808"/>
                </a:solidFill>
              </a:endParaRPr>
            </a:p>
          </p:txBody>
        </p:sp>
        <p:sp>
          <p:nvSpPr>
            <p:cNvPr id="62482" name="Rectangle 18"/>
            <p:cNvSpPr>
              <a:spLocks noChangeArrowheads="1"/>
            </p:cNvSpPr>
            <p:nvPr/>
          </p:nvSpPr>
          <p:spPr bwMode="gray">
            <a:xfrm>
              <a:off x="4618509" y="3583392"/>
              <a:ext cx="1635125" cy="1321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ctr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080808"/>
                  </a:solidFill>
                </a:rPr>
                <a:t>Strategy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Development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Department</a:t>
              </a:r>
              <a:endParaRPr lang="tr-TR" altLang="tr-TR" sz="1000" dirty="0" smtClean="0">
                <a:solidFill>
                  <a:srgbClr val="080808"/>
                </a:solidFill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080808"/>
                  </a:solidFill>
                </a:rPr>
                <a:t>Internal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control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and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risk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management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groups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in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each</a:t>
              </a:r>
              <a:r>
                <a:rPr lang="tr-TR" altLang="tr-TR" sz="10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000" dirty="0" err="1" smtClean="0">
                  <a:solidFill>
                    <a:srgbClr val="080808"/>
                  </a:solidFill>
                </a:rPr>
                <a:t>unit</a:t>
              </a:r>
              <a:endParaRPr lang="en-US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3" name="Rectangle 19"/>
            <p:cNvSpPr>
              <a:spLocks noChangeArrowheads="1"/>
            </p:cNvSpPr>
            <p:nvPr/>
          </p:nvSpPr>
          <p:spPr bwMode="gray">
            <a:xfrm>
              <a:off x="6454775" y="3834163"/>
              <a:ext cx="1635125" cy="1083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100" dirty="0" err="1" smtClean="0">
                  <a:solidFill>
                    <a:srgbClr val="080808"/>
                  </a:solidFill>
                </a:rPr>
                <a:t>Internal</a:t>
              </a:r>
              <a:r>
                <a:rPr lang="tr-TR" altLang="tr-TR" sz="1100" dirty="0" smtClean="0">
                  <a:solidFill>
                    <a:srgbClr val="080808"/>
                  </a:solidFill>
                </a:rPr>
                <a:t> Control </a:t>
              </a:r>
              <a:r>
                <a:rPr lang="tr-TR" altLang="tr-TR" sz="1100" dirty="0" err="1" smtClean="0">
                  <a:solidFill>
                    <a:srgbClr val="080808"/>
                  </a:solidFill>
                </a:rPr>
                <a:t>and</a:t>
              </a:r>
              <a:r>
                <a:rPr lang="tr-TR" altLang="tr-TR" sz="1100" dirty="0" smtClean="0">
                  <a:solidFill>
                    <a:srgbClr val="080808"/>
                  </a:solidFill>
                </a:rPr>
                <a:t> Risk Management </a:t>
              </a:r>
              <a:r>
                <a:rPr lang="tr-TR" altLang="tr-TR" sz="1100" dirty="0" err="1" smtClean="0">
                  <a:solidFill>
                    <a:srgbClr val="080808"/>
                  </a:solidFill>
                </a:rPr>
                <a:t>Coordination</a:t>
              </a:r>
              <a:r>
                <a:rPr lang="tr-TR" altLang="tr-TR" sz="1100" dirty="0" smtClean="0">
                  <a:solidFill>
                    <a:srgbClr val="080808"/>
                  </a:solidFill>
                </a:rPr>
                <a:t> </a:t>
              </a:r>
              <a:r>
                <a:rPr lang="tr-TR" altLang="tr-TR" sz="1100" dirty="0" err="1" smtClean="0">
                  <a:solidFill>
                    <a:srgbClr val="080808"/>
                  </a:solidFill>
                </a:rPr>
                <a:t>Committee</a:t>
              </a:r>
              <a:endParaRPr lang="en-US" altLang="tr-TR" sz="1100" dirty="0">
                <a:solidFill>
                  <a:srgbClr val="080808"/>
                </a:solidFill>
              </a:endParaRPr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black">
            <a:xfrm>
              <a:off x="1009511" y="3249111"/>
              <a:ext cx="1480662" cy="47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tr-TR" sz="1600" b="1" dirty="0">
                  <a:solidFill>
                    <a:schemeClr val="tx2"/>
                  </a:solidFill>
                </a:rPr>
                <a:t>1. </a:t>
              </a:r>
              <a:r>
                <a:rPr lang="tr-TR" altLang="tr-TR" sz="1600" b="1" dirty="0" smtClean="0">
                  <a:solidFill>
                    <a:schemeClr val="tx2"/>
                  </a:solidFill>
                </a:rPr>
                <a:t>Risk </a:t>
              </a:r>
              <a:r>
                <a:rPr lang="tr-TR" altLang="tr-TR" sz="1600" b="1" dirty="0" err="1" smtClean="0">
                  <a:solidFill>
                    <a:schemeClr val="tx2"/>
                  </a:solidFill>
                </a:rPr>
                <a:t>Types</a:t>
              </a:r>
              <a:endParaRPr lang="en-US" altLang="tr-TR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black">
            <a:xfrm>
              <a:off x="2641464" y="3249111"/>
              <a:ext cx="1963874" cy="47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tr-TR" sz="1600" b="1" dirty="0">
                  <a:solidFill>
                    <a:schemeClr val="tx2"/>
                  </a:solidFill>
                </a:rPr>
                <a:t>2. </a:t>
              </a:r>
              <a:r>
                <a:rPr lang="tr-TR" altLang="tr-TR" sz="1600" b="1" dirty="0" smtClean="0">
                  <a:solidFill>
                    <a:schemeClr val="tx2"/>
                  </a:solidFill>
                </a:rPr>
                <a:t>Risk </a:t>
              </a:r>
              <a:r>
                <a:rPr lang="tr-TR" altLang="tr-TR" sz="1600" b="1" dirty="0" err="1" smtClean="0">
                  <a:solidFill>
                    <a:schemeClr val="tx2"/>
                  </a:solidFill>
                </a:rPr>
                <a:t>Owners</a:t>
              </a:r>
              <a:endParaRPr lang="en-US" altLang="tr-TR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62486" name="Rectangle 22"/>
            <p:cNvSpPr>
              <a:spLocks noChangeArrowheads="1"/>
            </p:cNvSpPr>
            <p:nvPr/>
          </p:nvSpPr>
          <p:spPr bwMode="black">
            <a:xfrm>
              <a:off x="4600575" y="3237798"/>
              <a:ext cx="1639888" cy="454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tr-TR" sz="1500" b="1" dirty="0">
                  <a:solidFill>
                    <a:schemeClr val="tx2"/>
                  </a:solidFill>
                </a:rPr>
                <a:t>3. </a:t>
              </a:r>
              <a:r>
                <a:rPr lang="tr-TR" altLang="tr-TR" sz="1500" b="1" dirty="0" err="1" smtClean="0">
                  <a:solidFill>
                    <a:schemeClr val="tx2"/>
                  </a:solidFill>
                </a:rPr>
                <a:t>Coordination</a:t>
              </a:r>
              <a:endParaRPr lang="en-US" altLang="tr-TR" sz="1500" b="1" dirty="0">
                <a:solidFill>
                  <a:schemeClr val="tx2"/>
                </a:solidFill>
              </a:endParaRPr>
            </a:p>
          </p:txBody>
        </p:sp>
        <p:sp>
          <p:nvSpPr>
            <p:cNvPr id="62487" name="Rectangle 23"/>
            <p:cNvSpPr>
              <a:spLocks noChangeArrowheads="1"/>
            </p:cNvSpPr>
            <p:nvPr/>
          </p:nvSpPr>
          <p:spPr bwMode="black">
            <a:xfrm>
              <a:off x="6354410" y="3207032"/>
              <a:ext cx="1735490" cy="73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tr-TR" sz="1400" b="1" dirty="0">
                  <a:solidFill>
                    <a:schemeClr val="tx2"/>
                  </a:solidFill>
                </a:rPr>
                <a:t>4. </a:t>
              </a:r>
              <a:r>
                <a:rPr lang="tr-TR" altLang="tr-TR" sz="1400" b="1" dirty="0" smtClean="0">
                  <a:solidFill>
                    <a:schemeClr val="tx2"/>
                  </a:solidFill>
                </a:rPr>
                <a:t>Risk </a:t>
              </a:r>
              <a:r>
                <a:rPr lang="tr-TR" altLang="tr-TR" sz="1400" b="1" dirty="0" err="1" smtClean="0">
                  <a:solidFill>
                    <a:schemeClr val="tx2"/>
                  </a:solidFill>
                </a:rPr>
                <a:t>Governance</a:t>
              </a:r>
              <a:endParaRPr lang="en-US" altLang="tr-TR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3" name="Freeform 3"/>
          <p:cNvSpPr>
            <a:spLocks/>
          </p:cNvSpPr>
          <p:nvPr/>
        </p:nvSpPr>
        <p:spPr bwMode="gray">
          <a:xfrm flipH="1" flipV="1">
            <a:off x="764122" y="5253031"/>
            <a:ext cx="7607300" cy="1381611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34" name="Freeform 4"/>
          <p:cNvSpPr>
            <a:spLocks/>
          </p:cNvSpPr>
          <p:nvPr/>
        </p:nvSpPr>
        <p:spPr bwMode="gray">
          <a:xfrm>
            <a:off x="749834" y="3711265"/>
            <a:ext cx="7607300" cy="1504547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100000">
                <a:srgbClr val="62815E"/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970497" y="4620309"/>
            <a:ext cx="1643062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gray">
          <a:xfrm>
            <a:off x="2811997" y="4620309"/>
            <a:ext cx="1643062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gray">
          <a:xfrm>
            <a:off x="4642384" y="4620309"/>
            <a:ext cx="1643063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gray">
          <a:xfrm>
            <a:off x="6483884" y="4620309"/>
            <a:ext cx="1643063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white">
          <a:xfrm>
            <a:off x="791109" y="3802621"/>
            <a:ext cx="2219325" cy="64633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tr-TR" b="1" i="1" dirty="0">
                <a:solidFill>
                  <a:srgbClr val="F8F8F8"/>
                </a:solidFill>
              </a:rPr>
              <a:t> </a:t>
            </a:r>
            <a:r>
              <a:rPr lang="tr-TR" altLang="tr-TR" b="1" i="1" dirty="0" err="1" smtClean="0">
                <a:solidFill>
                  <a:srgbClr val="F8F8F8"/>
                </a:solidFill>
              </a:rPr>
              <a:t>Public</a:t>
            </a:r>
            <a:r>
              <a:rPr lang="tr-TR" altLang="tr-TR" b="1" i="1" dirty="0" smtClean="0">
                <a:solidFill>
                  <a:srgbClr val="F8F8F8"/>
                </a:solidFill>
              </a:rPr>
              <a:t> Finance</a:t>
            </a:r>
          </a:p>
          <a:p>
            <a:r>
              <a:rPr lang="tr-TR" altLang="tr-TR" b="1" i="1" dirty="0" smtClean="0">
                <a:solidFill>
                  <a:srgbClr val="F8F8F8"/>
                </a:solidFill>
              </a:rPr>
              <a:t>RM</a:t>
            </a:r>
            <a:endParaRPr lang="en-US" altLang="tr-TR" b="1" i="1" dirty="0">
              <a:solidFill>
                <a:srgbClr val="F8F8F8"/>
              </a:solidFill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gray">
          <a:xfrm>
            <a:off x="992722" y="4932444"/>
            <a:ext cx="1635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200" dirty="0" smtClean="0">
                <a:solidFill>
                  <a:srgbClr val="080808"/>
                </a:solidFill>
              </a:rPr>
              <a:t>Market Risk</a:t>
            </a:r>
          </a:p>
          <a:p>
            <a:pPr algn="ctr">
              <a:spcBef>
                <a:spcPct val="50000"/>
              </a:spcBef>
            </a:pPr>
            <a:r>
              <a:rPr lang="tr-TR" altLang="tr-TR" sz="1200" dirty="0" err="1" smtClean="0">
                <a:solidFill>
                  <a:srgbClr val="080808"/>
                </a:solidFill>
              </a:rPr>
              <a:t>Credit</a:t>
            </a:r>
            <a:r>
              <a:rPr lang="tr-TR" altLang="tr-TR" sz="1200" dirty="0" smtClean="0">
                <a:solidFill>
                  <a:srgbClr val="080808"/>
                </a:solidFill>
              </a:rPr>
              <a:t> Risk</a:t>
            </a:r>
          </a:p>
          <a:p>
            <a:pPr algn="ctr">
              <a:spcBef>
                <a:spcPct val="50000"/>
              </a:spcBef>
            </a:pPr>
            <a:r>
              <a:rPr lang="tr-TR" altLang="tr-TR" sz="1200" dirty="0" err="1" smtClean="0">
                <a:solidFill>
                  <a:srgbClr val="080808"/>
                </a:solidFill>
              </a:rPr>
              <a:t>Operational</a:t>
            </a:r>
            <a:r>
              <a:rPr lang="tr-TR" altLang="tr-TR" sz="1200" dirty="0" smtClean="0">
                <a:solidFill>
                  <a:srgbClr val="080808"/>
                </a:solidFill>
              </a:rPr>
              <a:t> Risk</a:t>
            </a:r>
            <a:endParaRPr lang="en-US" altLang="tr-TR" sz="1200" dirty="0">
              <a:solidFill>
                <a:srgbClr val="080808"/>
              </a:solidFill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gray">
          <a:xfrm>
            <a:off x="6151222" y="5943836"/>
            <a:ext cx="2219325" cy="64633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tr-TR" altLang="tr-TR" sz="1200" b="1" i="1" dirty="0" err="1" smtClean="0">
                <a:solidFill>
                  <a:srgbClr val="F8F8F8"/>
                </a:solidFill>
              </a:rPr>
              <a:t>Specialized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technical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risk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management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function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for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public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finance</a:t>
            </a:r>
            <a:r>
              <a:rPr lang="tr-TR" altLang="tr-TR" sz="1200" b="1" i="1" dirty="0" smtClean="0">
                <a:solidFill>
                  <a:srgbClr val="F8F8F8"/>
                </a:solidFill>
              </a:rPr>
              <a:t> </a:t>
            </a:r>
            <a:r>
              <a:rPr lang="tr-TR" altLang="tr-TR" sz="1200" b="1" i="1" dirty="0" err="1" smtClean="0">
                <a:solidFill>
                  <a:srgbClr val="F8F8F8"/>
                </a:solidFill>
              </a:rPr>
              <a:t>management</a:t>
            </a:r>
            <a:endParaRPr lang="en-US" altLang="tr-TR" sz="1200" b="1" i="1" dirty="0">
              <a:solidFill>
                <a:srgbClr val="F8F8F8"/>
              </a:solidFill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gray">
          <a:xfrm>
            <a:off x="2358952" y="4297745"/>
            <a:ext cx="41985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600" dirty="0" smtClean="0">
                <a:solidFill>
                  <a:srgbClr val="F8F8F8"/>
                </a:solidFill>
              </a:rPr>
              <a:t>Management of </a:t>
            </a:r>
            <a:r>
              <a:rPr lang="tr-TR" altLang="tr-TR" sz="1600" dirty="0" err="1" smtClean="0">
                <a:solidFill>
                  <a:srgbClr val="F8F8F8"/>
                </a:solidFill>
              </a:rPr>
              <a:t>specific</a:t>
            </a:r>
            <a:r>
              <a:rPr lang="tr-TR" altLang="tr-TR" sz="1600" dirty="0" smtClean="0">
                <a:solidFill>
                  <a:srgbClr val="F8F8F8"/>
                </a:solidFill>
              </a:rPr>
              <a:t> </a:t>
            </a:r>
            <a:r>
              <a:rPr lang="tr-TR" altLang="tr-TR" sz="1600" dirty="0" err="1" smtClean="0">
                <a:solidFill>
                  <a:srgbClr val="F8F8F8"/>
                </a:solidFill>
              </a:rPr>
              <a:t>public</a:t>
            </a:r>
            <a:r>
              <a:rPr lang="tr-TR" altLang="tr-TR" sz="1600" dirty="0" smtClean="0">
                <a:solidFill>
                  <a:srgbClr val="F8F8F8"/>
                </a:solidFill>
              </a:rPr>
              <a:t> </a:t>
            </a:r>
            <a:r>
              <a:rPr lang="tr-TR" altLang="tr-TR" sz="1600" dirty="0" err="1" smtClean="0">
                <a:solidFill>
                  <a:srgbClr val="F8F8F8"/>
                </a:solidFill>
              </a:rPr>
              <a:t>finance</a:t>
            </a:r>
            <a:r>
              <a:rPr lang="tr-TR" altLang="tr-TR" sz="1600" dirty="0" smtClean="0">
                <a:solidFill>
                  <a:srgbClr val="F8F8F8"/>
                </a:solidFill>
              </a:rPr>
              <a:t>  </a:t>
            </a:r>
            <a:r>
              <a:rPr lang="tr-TR" altLang="tr-TR" sz="1600" dirty="0" err="1" smtClean="0">
                <a:solidFill>
                  <a:srgbClr val="F8F8F8"/>
                </a:solidFill>
              </a:rPr>
              <a:t>risks</a:t>
            </a:r>
            <a:endParaRPr lang="en-US" altLang="tr-TR" sz="1600" dirty="0">
              <a:solidFill>
                <a:srgbClr val="F8F8F8"/>
              </a:solidFill>
            </a:endParaRPr>
          </a:p>
        </p:txBody>
      </p:sp>
      <p:cxnSp>
        <p:nvCxnSpPr>
          <p:cNvPr id="43" name="AutoShape 13"/>
          <p:cNvCxnSpPr>
            <a:cxnSpLocks noChangeShapeType="1"/>
            <a:stCxn id="35" idx="0"/>
            <a:endCxn id="42" idx="1"/>
          </p:cNvCxnSpPr>
          <p:nvPr/>
        </p:nvCxnSpPr>
        <p:spPr bwMode="gray">
          <a:xfrm rot="5400000" flipH="1" flipV="1">
            <a:off x="1998847" y="4260204"/>
            <a:ext cx="153287" cy="566924"/>
          </a:xfrm>
          <a:prstGeom prst="bentConnector2">
            <a:avLst/>
          </a:prstGeom>
          <a:noFill/>
          <a:ln w="9525">
            <a:solidFill>
              <a:srgbClr val="EAEAEA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14"/>
          <p:cNvCxnSpPr>
            <a:cxnSpLocks noChangeShapeType="1"/>
            <a:stCxn id="38" idx="0"/>
            <a:endCxn id="42" idx="3"/>
          </p:cNvCxnSpPr>
          <p:nvPr/>
        </p:nvCxnSpPr>
        <p:spPr bwMode="gray">
          <a:xfrm rot="16200000" flipV="1">
            <a:off x="6854834" y="4169727"/>
            <a:ext cx="153287" cy="747878"/>
          </a:xfrm>
          <a:prstGeom prst="bentConnector2">
            <a:avLst/>
          </a:prstGeom>
          <a:noFill/>
          <a:ln w="9525">
            <a:solidFill>
              <a:srgbClr val="EAEAEA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17"/>
          <p:cNvSpPr>
            <a:spLocks noChangeArrowheads="1"/>
          </p:cNvSpPr>
          <p:nvPr/>
        </p:nvSpPr>
        <p:spPr bwMode="gray">
          <a:xfrm>
            <a:off x="2825923" y="4981322"/>
            <a:ext cx="1635125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200" dirty="0" err="1" smtClean="0">
                <a:solidFill>
                  <a:srgbClr val="080808"/>
                </a:solidFill>
              </a:rPr>
              <a:t>Public</a:t>
            </a:r>
            <a:r>
              <a:rPr lang="tr-TR" altLang="tr-TR" sz="1200" dirty="0" smtClean="0">
                <a:solidFill>
                  <a:srgbClr val="080808"/>
                </a:solidFill>
              </a:rPr>
              <a:t> </a:t>
            </a:r>
            <a:r>
              <a:rPr lang="tr-TR" altLang="tr-TR" sz="1200" dirty="0" err="1" smtClean="0">
                <a:solidFill>
                  <a:srgbClr val="080808"/>
                </a:solidFill>
              </a:rPr>
              <a:t>finance</a:t>
            </a:r>
            <a:r>
              <a:rPr lang="tr-TR" altLang="tr-TR" sz="1200" dirty="0" smtClean="0">
                <a:solidFill>
                  <a:srgbClr val="080808"/>
                </a:solidFill>
              </a:rPr>
              <a:t> </a:t>
            </a:r>
            <a:r>
              <a:rPr lang="tr-TR" altLang="tr-TR" sz="1200" dirty="0" err="1" smtClean="0">
                <a:solidFill>
                  <a:srgbClr val="080808"/>
                </a:solidFill>
              </a:rPr>
              <a:t>units</a:t>
            </a:r>
            <a:endParaRPr lang="tr-TR" altLang="tr-TR" sz="1200" dirty="0">
              <a:solidFill>
                <a:srgbClr val="080808"/>
              </a:solidFill>
            </a:endParaRPr>
          </a:p>
          <a:p>
            <a:pPr algn="ctr">
              <a:spcBef>
                <a:spcPts val="0"/>
              </a:spcBef>
            </a:pPr>
            <a:r>
              <a:rPr lang="tr-TR" altLang="tr-TR" sz="1000" dirty="0" smtClean="0">
                <a:solidFill>
                  <a:srgbClr val="080808"/>
                </a:solidFill>
              </a:rPr>
              <a:t>(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Debt</a:t>
            </a:r>
            <a:r>
              <a:rPr lang="tr-TR" altLang="tr-TR" sz="900" dirty="0" smtClean="0">
                <a:solidFill>
                  <a:srgbClr val="080808"/>
                </a:solidFill>
              </a:rPr>
              <a:t>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management</a:t>
            </a:r>
            <a:r>
              <a:rPr lang="tr-TR" altLang="tr-TR" sz="900" dirty="0" smtClean="0">
                <a:solidFill>
                  <a:srgbClr val="080808"/>
                </a:solidFill>
              </a:rPr>
              <a:t>,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cash</a:t>
            </a:r>
            <a:r>
              <a:rPr lang="tr-TR" altLang="tr-TR" sz="900" dirty="0" smtClean="0">
                <a:solidFill>
                  <a:srgbClr val="080808"/>
                </a:solidFill>
              </a:rPr>
              <a:t>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management</a:t>
            </a:r>
            <a:r>
              <a:rPr lang="tr-TR" altLang="tr-TR" sz="900" dirty="0" smtClean="0">
                <a:solidFill>
                  <a:srgbClr val="080808"/>
                </a:solidFill>
              </a:rPr>
              <a:t>,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receivables</a:t>
            </a:r>
            <a:r>
              <a:rPr lang="tr-TR" altLang="tr-TR" sz="900" dirty="0" smtClean="0">
                <a:solidFill>
                  <a:srgbClr val="080808"/>
                </a:solidFill>
              </a:rPr>
              <a:t>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management</a:t>
            </a:r>
            <a:r>
              <a:rPr lang="tr-TR" altLang="tr-TR" sz="900" dirty="0" smtClean="0">
                <a:solidFill>
                  <a:srgbClr val="080808"/>
                </a:solidFill>
              </a:rPr>
              <a:t>,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accounting</a:t>
            </a:r>
            <a:r>
              <a:rPr lang="tr-TR" altLang="tr-TR" sz="900" dirty="0">
                <a:solidFill>
                  <a:srgbClr val="080808"/>
                </a:solidFill>
              </a:rPr>
              <a:t> </a:t>
            </a:r>
            <a:r>
              <a:rPr lang="tr-TR" altLang="tr-TR" sz="900" dirty="0" err="1" smtClean="0">
                <a:solidFill>
                  <a:srgbClr val="080808"/>
                </a:solidFill>
              </a:rPr>
              <a:t>etc</a:t>
            </a:r>
            <a:r>
              <a:rPr lang="tr-TR" altLang="tr-TR" sz="900" dirty="0" smtClean="0">
                <a:solidFill>
                  <a:srgbClr val="080808"/>
                </a:solidFill>
              </a:rPr>
              <a:t>.)</a:t>
            </a:r>
            <a:endParaRPr lang="en-US" altLang="tr-TR" sz="900" dirty="0">
              <a:solidFill>
                <a:srgbClr val="080808"/>
              </a:solidFill>
            </a:endParaRP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gray">
          <a:xfrm>
            <a:off x="4687342" y="4897909"/>
            <a:ext cx="1635125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200" dirty="0" err="1" smtClean="0">
                <a:solidFill>
                  <a:srgbClr val="080808"/>
                </a:solidFill>
              </a:rPr>
              <a:t>Middle</a:t>
            </a:r>
            <a:r>
              <a:rPr lang="tr-TR" altLang="tr-TR" sz="1200" dirty="0" smtClean="0">
                <a:solidFill>
                  <a:srgbClr val="080808"/>
                </a:solidFill>
              </a:rPr>
              <a:t> Office     </a:t>
            </a:r>
            <a:r>
              <a:rPr lang="tr-TR" altLang="tr-TR" sz="1000" dirty="0" smtClean="0">
                <a:solidFill>
                  <a:srgbClr val="080808"/>
                </a:solidFill>
              </a:rPr>
              <a:t>(Market Risk, </a:t>
            </a:r>
            <a:r>
              <a:rPr lang="tr-TR" altLang="tr-TR" sz="1000" dirty="0" err="1" smtClean="0">
                <a:solidFill>
                  <a:srgbClr val="080808"/>
                </a:solidFill>
              </a:rPr>
              <a:t>Credit</a:t>
            </a:r>
            <a:r>
              <a:rPr lang="tr-TR" altLang="tr-TR" sz="1000" dirty="0" smtClean="0">
                <a:solidFill>
                  <a:srgbClr val="080808"/>
                </a:solidFill>
              </a:rPr>
              <a:t> Risk  </a:t>
            </a:r>
            <a:r>
              <a:rPr lang="tr-TR" altLang="tr-TR" sz="1000" dirty="0" err="1" smtClean="0">
                <a:solidFill>
                  <a:srgbClr val="080808"/>
                </a:solidFill>
              </a:rPr>
              <a:t>and</a:t>
            </a:r>
            <a:r>
              <a:rPr lang="tr-TR" altLang="tr-TR" sz="1000" dirty="0" smtClean="0">
                <a:solidFill>
                  <a:srgbClr val="080808"/>
                </a:solidFill>
              </a:rPr>
              <a:t> </a:t>
            </a:r>
            <a:r>
              <a:rPr lang="tr-TR" altLang="tr-TR" sz="1000" dirty="0" err="1" smtClean="0">
                <a:solidFill>
                  <a:srgbClr val="080808"/>
                </a:solidFill>
              </a:rPr>
              <a:t>Operational</a:t>
            </a:r>
            <a:r>
              <a:rPr lang="tr-TR" altLang="tr-TR" sz="1000" dirty="0" smtClean="0">
                <a:solidFill>
                  <a:srgbClr val="080808"/>
                </a:solidFill>
              </a:rPr>
              <a:t> Risk Management </a:t>
            </a:r>
            <a:r>
              <a:rPr lang="tr-TR" altLang="tr-TR" sz="1000" dirty="0" err="1" smtClean="0">
                <a:solidFill>
                  <a:srgbClr val="080808"/>
                </a:solidFill>
              </a:rPr>
              <a:t>and</a:t>
            </a:r>
            <a:r>
              <a:rPr lang="tr-TR" altLang="tr-TR" sz="1000" dirty="0" smtClean="0">
                <a:solidFill>
                  <a:srgbClr val="080808"/>
                </a:solidFill>
              </a:rPr>
              <a:t> Budget </a:t>
            </a:r>
            <a:r>
              <a:rPr lang="tr-TR" altLang="tr-TR" sz="1000" dirty="0" err="1" smtClean="0">
                <a:solidFill>
                  <a:srgbClr val="080808"/>
                </a:solidFill>
              </a:rPr>
              <a:t>Monitoring</a:t>
            </a:r>
            <a:r>
              <a:rPr lang="tr-TR" altLang="tr-TR" sz="1000" dirty="0" smtClean="0">
                <a:solidFill>
                  <a:srgbClr val="080808"/>
                </a:solidFill>
              </a:rPr>
              <a:t> </a:t>
            </a:r>
            <a:r>
              <a:rPr lang="tr-TR" altLang="tr-TR" sz="1000" dirty="0" err="1" smtClean="0">
                <a:solidFill>
                  <a:srgbClr val="080808"/>
                </a:solidFill>
              </a:rPr>
              <a:t>Departments</a:t>
            </a:r>
            <a:r>
              <a:rPr lang="tr-TR" altLang="tr-TR" sz="1000" dirty="0" smtClean="0">
                <a:solidFill>
                  <a:srgbClr val="080808"/>
                </a:solidFill>
              </a:rPr>
              <a:t>.)</a:t>
            </a: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tr-TR" altLang="tr-TR" sz="1000" dirty="0" smtClean="0">
              <a:solidFill>
                <a:srgbClr val="080808"/>
              </a:solidFill>
            </a:endParaRP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gray">
          <a:xfrm>
            <a:off x="6496584" y="5081847"/>
            <a:ext cx="16351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200" dirty="0" err="1" smtClean="0">
                <a:solidFill>
                  <a:srgbClr val="080808"/>
                </a:solidFill>
              </a:rPr>
              <a:t>Debt</a:t>
            </a:r>
            <a:r>
              <a:rPr lang="tr-TR" altLang="tr-TR" sz="1200" dirty="0" smtClean="0">
                <a:solidFill>
                  <a:srgbClr val="080808"/>
                </a:solidFill>
              </a:rPr>
              <a:t> </a:t>
            </a:r>
            <a:r>
              <a:rPr lang="tr-TR" altLang="tr-TR" sz="1200" dirty="0" err="1" smtClean="0">
                <a:solidFill>
                  <a:srgbClr val="080808"/>
                </a:solidFill>
              </a:rPr>
              <a:t>and</a:t>
            </a:r>
            <a:r>
              <a:rPr lang="tr-TR" altLang="tr-TR" sz="1200" dirty="0" smtClean="0">
                <a:solidFill>
                  <a:srgbClr val="080808"/>
                </a:solidFill>
              </a:rPr>
              <a:t> Risk Management </a:t>
            </a:r>
            <a:r>
              <a:rPr lang="tr-TR" altLang="tr-TR" sz="1200" dirty="0" err="1" smtClean="0">
                <a:solidFill>
                  <a:srgbClr val="080808"/>
                </a:solidFill>
              </a:rPr>
              <a:t>Committee</a:t>
            </a:r>
            <a:endParaRPr lang="en-US" altLang="tr-TR" sz="1200" dirty="0">
              <a:solidFill>
                <a:srgbClr val="080808"/>
              </a:solidFill>
            </a:endParaRP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black">
          <a:xfrm>
            <a:off x="1051320" y="4666194"/>
            <a:ext cx="14806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r-TR" sz="1600" b="1" dirty="0">
                <a:solidFill>
                  <a:schemeClr val="tx2"/>
                </a:solidFill>
              </a:rPr>
              <a:t>1. </a:t>
            </a:r>
            <a:r>
              <a:rPr lang="tr-TR" altLang="tr-TR" sz="1600" b="1" dirty="0" smtClean="0">
                <a:solidFill>
                  <a:schemeClr val="tx2"/>
                </a:solidFill>
              </a:rPr>
              <a:t>Risk </a:t>
            </a:r>
            <a:r>
              <a:rPr lang="tr-TR" altLang="tr-TR" sz="1600" b="1" dirty="0" err="1" smtClean="0">
                <a:solidFill>
                  <a:schemeClr val="tx2"/>
                </a:solidFill>
              </a:rPr>
              <a:t>Types</a:t>
            </a:r>
            <a:endParaRPr lang="en-US" altLang="tr-TR" sz="1600" b="1" dirty="0">
              <a:solidFill>
                <a:schemeClr val="tx2"/>
              </a:solidFill>
            </a:endParaRP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black">
          <a:xfrm>
            <a:off x="2683273" y="4666194"/>
            <a:ext cx="1963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tr-TR" sz="1600" b="1" dirty="0">
                <a:solidFill>
                  <a:schemeClr val="tx2"/>
                </a:solidFill>
              </a:rPr>
              <a:t>2. </a:t>
            </a:r>
            <a:r>
              <a:rPr lang="tr-TR" altLang="tr-TR" sz="1600" b="1" dirty="0" smtClean="0">
                <a:solidFill>
                  <a:schemeClr val="tx2"/>
                </a:solidFill>
              </a:rPr>
              <a:t>Risk </a:t>
            </a:r>
            <a:r>
              <a:rPr lang="tr-TR" altLang="tr-TR" sz="1600" b="1" dirty="0" err="1" smtClean="0">
                <a:solidFill>
                  <a:schemeClr val="tx2"/>
                </a:solidFill>
              </a:rPr>
              <a:t>Owners</a:t>
            </a:r>
            <a:endParaRPr lang="en-US" altLang="tr-TR" sz="1600" b="1" dirty="0">
              <a:solidFill>
                <a:schemeClr val="tx2"/>
              </a:solidFill>
            </a:endParaRP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black">
          <a:xfrm>
            <a:off x="4642384" y="4658157"/>
            <a:ext cx="16398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tr-TR" sz="1500" b="1" dirty="0">
                <a:solidFill>
                  <a:schemeClr val="tx2"/>
                </a:solidFill>
              </a:rPr>
              <a:t>3. </a:t>
            </a:r>
            <a:r>
              <a:rPr lang="tr-TR" altLang="tr-TR" sz="1500" b="1" dirty="0" err="1" smtClean="0">
                <a:solidFill>
                  <a:schemeClr val="tx2"/>
                </a:solidFill>
              </a:rPr>
              <a:t>Coordination</a:t>
            </a:r>
            <a:endParaRPr lang="en-US" altLang="tr-TR" sz="1500" b="1" dirty="0">
              <a:solidFill>
                <a:schemeClr val="tx2"/>
              </a:solidFill>
            </a:endParaRP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black">
          <a:xfrm>
            <a:off x="6396219" y="4636299"/>
            <a:ext cx="17354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tr-TR" sz="1400" b="1" dirty="0">
                <a:solidFill>
                  <a:schemeClr val="tx2"/>
                </a:solidFill>
              </a:rPr>
              <a:t>4. </a:t>
            </a:r>
            <a:r>
              <a:rPr lang="tr-TR" altLang="tr-TR" sz="1400" b="1" dirty="0" smtClean="0">
                <a:solidFill>
                  <a:schemeClr val="tx2"/>
                </a:solidFill>
              </a:rPr>
              <a:t>Risk </a:t>
            </a:r>
            <a:r>
              <a:rPr lang="tr-TR" altLang="tr-TR" sz="1400" b="1" dirty="0" err="1" smtClean="0">
                <a:solidFill>
                  <a:schemeClr val="tx2"/>
                </a:solidFill>
              </a:rPr>
              <a:t>Governance</a:t>
            </a:r>
            <a:endParaRPr lang="en-US" altLang="tr-TR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3730" y="1152234"/>
            <a:ext cx="6938589" cy="3202345"/>
            <a:chOff x="1296988" y="2028155"/>
            <a:chExt cx="6858000" cy="3668228"/>
          </a:xfrm>
        </p:grpSpPr>
        <p:grpSp>
          <p:nvGrpSpPr>
            <p:cNvPr id="57346" name="Group 2"/>
            <p:cNvGrpSpPr>
              <a:grpSpLocks/>
            </p:cNvGrpSpPr>
            <p:nvPr/>
          </p:nvGrpSpPr>
          <p:grpSpPr bwMode="auto">
            <a:xfrm>
              <a:off x="1316038" y="5175250"/>
              <a:ext cx="6838950" cy="206375"/>
              <a:chOff x="734" y="3507"/>
              <a:chExt cx="4312" cy="130"/>
            </a:xfrm>
          </p:grpSpPr>
          <p:sp>
            <p:nvSpPr>
              <p:cNvPr id="57347" name="Rectangle 3"/>
              <p:cNvSpPr>
                <a:spLocks noChangeArrowheads="1"/>
              </p:cNvSpPr>
              <p:nvPr/>
            </p:nvSpPr>
            <p:spPr bwMode="gray">
              <a:xfrm>
                <a:off x="735" y="3507"/>
                <a:ext cx="4311" cy="130"/>
              </a:xfrm>
              <a:prstGeom prst="rect">
                <a:avLst/>
              </a:prstGeom>
              <a:gradFill rotWithShape="1">
                <a:gsLst>
                  <a:gs pos="0">
                    <a:srgbClr val="777777">
                      <a:gamma/>
                      <a:tint val="50980"/>
                      <a:invGamma/>
                    </a:srgbClr>
                  </a:gs>
                  <a:gs pos="100000">
                    <a:srgbClr val="777777"/>
                  </a:gs>
                </a:gsLst>
                <a:lin ang="2700000" scaled="1"/>
              </a:gradFill>
              <a:ln w="9525" algn="ctr">
                <a:miter lim="800000"/>
                <a:headEnd/>
                <a:tailEnd/>
              </a:ln>
              <a:effectLst/>
              <a:scene3d>
                <a:camera prst="legacyPerspectiveTop"/>
                <a:lightRig rig="legacyFlat1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rgbClr val="777777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48" name="Line 4"/>
              <p:cNvSpPr>
                <a:spLocks noChangeShapeType="1"/>
              </p:cNvSpPr>
              <p:nvPr/>
            </p:nvSpPr>
            <p:spPr bwMode="gray">
              <a:xfrm>
                <a:off x="734" y="3524"/>
                <a:ext cx="4306" cy="0"/>
              </a:xfrm>
              <a:prstGeom prst="line">
                <a:avLst/>
              </a:prstGeom>
              <a:noFill/>
              <a:ln w="9525">
                <a:solidFill>
                  <a:srgbClr val="F8F8F8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7349" name="Group 5"/>
            <p:cNvGrpSpPr>
              <a:grpSpLocks/>
            </p:cNvGrpSpPr>
            <p:nvPr/>
          </p:nvGrpSpPr>
          <p:grpSpPr bwMode="auto">
            <a:xfrm>
              <a:off x="5867400" y="2825750"/>
              <a:ext cx="2286000" cy="2362200"/>
              <a:chOff x="3645" y="1684"/>
              <a:chExt cx="1440" cy="1488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gray">
              <a:xfrm>
                <a:off x="5077" y="1702"/>
                <a:ext cx="2" cy="1446"/>
              </a:xfrm>
              <a:prstGeom prst="line">
                <a:avLst/>
              </a:prstGeom>
              <a:noFill/>
              <a:ln w="9525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7351" name="Group 7"/>
              <p:cNvGrpSpPr>
                <a:grpSpLocks/>
              </p:cNvGrpSpPr>
              <p:nvPr/>
            </p:nvGrpSpPr>
            <p:grpSpPr bwMode="auto">
              <a:xfrm>
                <a:off x="3645" y="1684"/>
                <a:ext cx="1440" cy="1488"/>
                <a:chOff x="733" y="2026"/>
                <a:chExt cx="1440" cy="1488"/>
              </a:xfrm>
            </p:grpSpPr>
            <p:sp>
              <p:nvSpPr>
                <p:cNvPr id="57352" name="Rectangle 8"/>
                <p:cNvSpPr>
                  <a:spLocks noChangeArrowheads="1"/>
                </p:cNvSpPr>
                <p:nvPr/>
              </p:nvSpPr>
              <p:spPr bwMode="gray">
                <a:xfrm>
                  <a:off x="733" y="2026"/>
                  <a:ext cx="1440" cy="1488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61176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2" dir="t"/>
                </a:scene3d>
                <a:sp3d extrusionH="176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grpSp>
              <p:nvGrpSpPr>
                <p:cNvPr id="57353" name="Group 9"/>
                <p:cNvGrpSpPr>
                  <a:grpSpLocks/>
                </p:cNvGrpSpPr>
                <p:nvPr/>
              </p:nvGrpSpPr>
              <p:grpSpPr bwMode="auto">
                <a:xfrm>
                  <a:off x="734" y="2044"/>
                  <a:ext cx="1432" cy="1467"/>
                  <a:chOff x="734" y="2044"/>
                  <a:chExt cx="1432" cy="1467"/>
                </a:xfrm>
              </p:grpSpPr>
              <p:sp>
                <p:nvSpPr>
                  <p:cNvPr id="57354" name="Line 10"/>
                  <p:cNvSpPr>
                    <a:spLocks noChangeShapeType="1"/>
                  </p:cNvSpPr>
                  <p:nvPr/>
                </p:nvSpPr>
                <p:spPr bwMode="gray">
                  <a:xfrm>
                    <a:off x="2163" y="2044"/>
                    <a:ext cx="2" cy="1460"/>
                  </a:xfrm>
                  <a:prstGeom prst="line">
                    <a:avLst/>
                  </a:prstGeom>
                  <a:noFill/>
                  <a:ln w="12700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5" name="Line 11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1449" y="2794"/>
                    <a:ext cx="2" cy="1432"/>
                  </a:xfrm>
                  <a:prstGeom prst="line">
                    <a:avLst/>
                  </a:prstGeom>
                  <a:noFill/>
                  <a:ln w="9525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7356" name="Group 12"/>
                <p:cNvGrpSpPr>
                  <a:grpSpLocks/>
                </p:cNvGrpSpPr>
                <p:nvPr/>
              </p:nvGrpSpPr>
              <p:grpSpPr bwMode="auto">
                <a:xfrm>
                  <a:off x="733" y="2030"/>
                  <a:ext cx="1431" cy="1475"/>
                  <a:chOff x="733" y="2030"/>
                  <a:chExt cx="1431" cy="1475"/>
                </a:xfrm>
              </p:grpSpPr>
              <p:sp>
                <p:nvSpPr>
                  <p:cNvPr id="57357" name="Line 13"/>
                  <p:cNvSpPr>
                    <a:spLocks noChangeShapeType="1"/>
                  </p:cNvSpPr>
                  <p:nvPr/>
                </p:nvSpPr>
                <p:spPr bwMode="gray">
                  <a:xfrm>
                    <a:off x="733" y="2033"/>
                    <a:ext cx="143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8" name="Line 14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3" y="2768"/>
                    <a:ext cx="147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57359" name="Group 15"/>
            <p:cNvGrpSpPr>
              <a:grpSpLocks/>
            </p:cNvGrpSpPr>
            <p:nvPr/>
          </p:nvGrpSpPr>
          <p:grpSpPr bwMode="auto">
            <a:xfrm>
              <a:off x="1296988" y="2825750"/>
              <a:ext cx="2292350" cy="2362200"/>
              <a:chOff x="766" y="1684"/>
              <a:chExt cx="1444" cy="1488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769" y="1684"/>
                <a:ext cx="1441" cy="1488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57361" name="Group 17"/>
              <p:cNvGrpSpPr>
                <a:grpSpLocks/>
              </p:cNvGrpSpPr>
              <p:nvPr/>
            </p:nvGrpSpPr>
            <p:grpSpPr bwMode="auto">
              <a:xfrm>
                <a:off x="770" y="1702"/>
                <a:ext cx="1433" cy="1467"/>
                <a:chOff x="734" y="2044"/>
                <a:chExt cx="1432" cy="1467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364" name="Group 20"/>
              <p:cNvGrpSpPr>
                <a:grpSpLocks/>
              </p:cNvGrpSpPr>
              <p:nvPr/>
            </p:nvGrpSpPr>
            <p:grpSpPr bwMode="auto">
              <a:xfrm>
                <a:off x="766" y="1688"/>
                <a:ext cx="1432" cy="1475"/>
                <a:chOff x="733" y="2030"/>
                <a:chExt cx="1431" cy="1475"/>
              </a:xfrm>
            </p:grpSpPr>
            <p:sp>
              <p:nvSpPr>
                <p:cNvPr id="57365" name="Line 21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7367" name="Group 23"/>
            <p:cNvGrpSpPr>
              <a:grpSpLocks/>
            </p:cNvGrpSpPr>
            <p:nvPr/>
          </p:nvGrpSpPr>
          <p:grpSpPr bwMode="auto">
            <a:xfrm>
              <a:off x="3582988" y="2825750"/>
              <a:ext cx="2286000" cy="2362200"/>
              <a:chOff x="733" y="2026"/>
              <a:chExt cx="1440" cy="1488"/>
            </a:xfrm>
          </p:grpSpPr>
          <p:sp>
            <p:nvSpPr>
              <p:cNvPr id="57368" name="Rectangle 24"/>
              <p:cNvSpPr>
                <a:spLocks noChangeArrowheads="1"/>
              </p:cNvSpPr>
              <p:nvPr/>
            </p:nvSpPr>
            <p:spPr bwMode="gray">
              <a:xfrm>
                <a:off x="733" y="2026"/>
                <a:ext cx="1440" cy="14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57369" name="Group 25"/>
              <p:cNvGrpSpPr>
                <a:grpSpLocks/>
              </p:cNvGrpSpPr>
              <p:nvPr/>
            </p:nvGrpSpPr>
            <p:grpSpPr bwMode="auto">
              <a:xfrm>
                <a:off x="734" y="2044"/>
                <a:ext cx="1432" cy="1467"/>
                <a:chOff x="734" y="2044"/>
                <a:chExt cx="1432" cy="1467"/>
              </a:xfrm>
            </p:grpSpPr>
            <p:sp>
              <p:nvSpPr>
                <p:cNvPr id="57370" name="Line 26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1" name="Line 27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372" name="Group 28"/>
              <p:cNvGrpSpPr>
                <a:grpSpLocks/>
              </p:cNvGrpSpPr>
              <p:nvPr/>
            </p:nvGrpSpPr>
            <p:grpSpPr bwMode="auto">
              <a:xfrm>
                <a:off x="733" y="2030"/>
                <a:ext cx="1431" cy="1475"/>
                <a:chOff x="733" y="2030"/>
                <a:chExt cx="1431" cy="1475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7375" name="Group 31"/>
            <p:cNvGrpSpPr>
              <a:grpSpLocks/>
            </p:cNvGrpSpPr>
            <p:nvPr/>
          </p:nvGrpSpPr>
          <p:grpSpPr bwMode="auto">
            <a:xfrm>
              <a:off x="1298575" y="2143125"/>
              <a:ext cx="6856413" cy="685800"/>
              <a:chOff x="767" y="1254"/>
              <a:chExt cx="4319" cy="432"/>
            </a:xfrm>
          </p:grpSpPr>
          <p:sp>
            <p:nvSpPr>
              <p:cNvPr id="57376" name="Freeform 32"/>
              <p:cNvSpPr>
                <a:spLocks/>
              </p:cNvSpPr>
              <p:nvPr/>
            </p:nvSpPr>
            <p:spPr bwMode="gray">
              <a:xfrm>
                <a:off x="767" y="1254"/>
                <a:ext cx="4319" cy="432"/>
              </a:xfrm>
              <a:custGeom>
                <a:avLst/>
                <a:gdLst>
                  <a:gd name="T0" fmla="*/ 0 w 4313"/>
                  <a:gd name="T1" fmla="*/ 96 h 432"/>
                  <a:gd name="T2" fmla="*/ 0 w 4313"/>
                  <a:gd name="T3" fmla="*/ 432 h 432"/>
                  <a:gd name="T4" fmla="*/ 4313 w 4313"/>
                  <a:gd name="T5" fmla="*/ 432 h 432"/>
                  <a:gd name="T6" fmla="*/ 4313 w 4313"/>
                  <a:gd name="T7" fmla="*/ 96 h 432"/>
                  <a:gd name="T8" fmla="*/ 4217 w 4313"/>
                  <a:gd name="T9" fmla="*/ 0 h 432"/>
                  <a:gd name="T10" fmla="*/ 96 w 4313"/>
                  <a:gd name="T11" fmla="*/ 0 h 432"/>
                  <a:gd name="T12" fmla="*/ 0 w 4313"/>
                  <a:gd name="T13" fmla="*/ 9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3" h="432">
                    <a:moveTo>
                      <a:pt x="0" y="96"/>
                    </a:moveTo>
                    <a:lnTo>
                      <a:pt x="0" y="432"/>
                    </a:lnTo>
                    <a:lnTo>
                      <a:pt x="4313" y="432"/>
                    </a:lnTo>
                    <a:lnTo>
                      <a:pt x="4313" y="96"/>
                    </a:lnTo>
                    <a:cubicBezTo>
                      <a:pt x="4313" y="56"/>
                      <a:pt x="4298" y="0"/>
                      <a:pt x="4217" y="0"/>
                    </a:cubicBezTo>
                    <a:lnTo>
                      <a:pt x="96" y="0"/>
                    </a:lnTo>
                    <a:cubicBezTo>
                      <a:pt x="18" y="0"/>
                      <a:pt x="0" y="45"/>
                      <a:pt x="0" y="9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60392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ap="flat" cmpd="sng">
                <a:prstDash val="solid"/>
                <a:round/>
                <a:headEnd/>
                <a:tailEnd/>
              </a:ln>
              <a:effectLst/>
              <a:scene3d>
                <a:camera prst="legacyPerspectiveTop"/>
                <a:lightRig rig="legacyHarsh3" dir="r"/>
              </a:scene3d>
              <a:sp3d extrusionH="1762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/>
            </p:nvSpPr>
            <p:spPr bwMode="gray">
              <a:xfrm>
                <a:off x="856" y="1261"/>
                <a:ext cx="4157" cy="0"/>
              </a:xfrm>
              <a:prstGeom prst="line">
                <a:avLst/>
              </a:prstGeom>
              <a:noFill/>
              <a:ln w="12700">
                <a:solidFill>
                  <a:srgbClr val="F8F8F8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/>
            </p:nvSpPr>
            <p:spPr bwMode="gray">
              <a:xfrm>
                <a:off x="776" y="1680"/>
                <a:ext cx="4304" cy="0"/>
              </a:xfrm>
              <a:prstGeom prst="line">
                <a:avLst/>
              </a:prstGeom>
              <a:noFill/>
              <a:ln w="12700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7380" name="Text Box 36"/>
            <p:cNvSpPr txBox="1">
              <a:spLocks noChangeArrowheads="1"/>
            </p:cNvSpPr>
            <p:nvPr/>
          </p:nvSpPr>
          <p:spPr bwMode="white">
            <a:xfrm>
              <a:off x="1593293" y="2257164"/>
              <a:ext cx="5280025" cy="40011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2000" b="1" dirty="0" err="1" smtClean="0">
                  <a:solidFill>
                    <a:srgbClr val="FFFFFF"/>
                  </a:solidFill>
                  <a:cs typeface="Arial" charset="0"/>
                </a:rPr>
                <a:t>Debt</a:t>
              </a:r>
              <a:r>
                <a:rPr lang="tr-TR" altLang="tr-TR" sz="2000" b="1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2000" b="1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2000" b="1" dirty="0" smtClean="0">
                  <a:solidFill>
                    <a:srgbClr val="FFFFFF"/>
                  </a:solidFill>
                  <a:cs typeface="Arial" charset="0"/>
                </a:rPr>
                <a:t> Risk Management </a:t>
              </a:r>
              <a:r>
                <a:rPr lang="tr-TR" altLang="tr-TR" sz="2000" b="1" dirty="0" err="1" smtClean="0">
                  <a:solidFill>
                    <a:srgbClr val="FFFFFF"/>
                  </a:solidFill>
                  <a:cs typeface="Arial" charset="0"/>
                </a:rPr>
                <a:t>Committee</a:t>
              </a:r>
              <a:endParaRPr lang="en-US" altLang="tr-TR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1338263" y="2855624"/>
              <a:ext cx="2256632" cy="26441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Composition</a:t>
              </a:r>
              <a:endParaRPr lang="tr-TR" altLang="tr-TR" sz="1400" b="1" u="sng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Deputy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Prime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Minister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(Chair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critical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meetings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Undersecretary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 (Chair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ordinary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meetings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Deputy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Undersecretaries</a:t>
              </a:r>
              <a:endParaRPr lang="tr-TR" altLang="tr-TR" sz="1000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DG of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Public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Finance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DG of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Foreign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Economic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Relations</a:t>
              </a:r>
              <a:endParaRPr lang="tr-TR" altLang="tr-TR" sz="1000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DG of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Economic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Research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IT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Systems</a:t>
              </a:r>
              <a:endParaRPr lang="en-US" altLang="tr-TR" sz="10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2" name="Text Box 38"/>
            <p:cNvSpPr txBox="1">
              <a:spLocks noChangeArrowheads="1"/>
            </p:cNvSpPr>
            <p:nvPr/>
          </p:nvSpPr>
          <p:spPr bwMode="auto">
            <a:xfrm>
              <a:off x="3689350" y="2796640"/>
              <a:ext cx="2057400" cy="28997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Duties</a:t>
              </a:r>
              <a:r>
                <a:rPr lang="tr-TR" altLang="tr-TR" sz="1400" b="1" u="sng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400" b="1" u="sng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Responsibilities</a:t>
              </a:r>
              <a:endParaRPr lang="tr-TR" altLang="tr-TR" sz="1400" b="1" u="sng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Determining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borrowing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strategies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risk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limits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1000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annually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a 3-year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period</a:t>
              </a:r>
              <a:endParaRPr lang="tr-T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Monitoring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these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strategies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limits</a:t>
              </a:r>
              <a:endParaRPr lang="tr-T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Determining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policies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Treasury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guarantees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on-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lending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receivables</a:t>
              </a:r>
              <a:endParaRPr lang="tr-TR" altLang="tr-TR" sz="1000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Other</a:t>
              </a:r>
              <a:endParaRPr lang="tr-TR" altLang="tr-TR" sz="1000" dirty="0" smtClean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1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5969000" y="2873086"/>
              <a:ext cx="2057400" cy="267939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Coordination</a:t>
              </a:r>
              <a:r>
                <a:rPr lang="tr-TR" altLang="tr-TR" sz="1400" b="1" u="sng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400" b="1" u="sng" dirty="0" smtClean="0">
                  <a:solidFill>
                    <a:srgbClr val="FFFFFF"/>
                  </a:solidFill>
                  <a:cs typeface="Arial" charset="0"/>
                </a:rPr>
                <a:t> Technical </a:t>
              </a:r>
              <a:r>
                <a:rPr lang="tr-TR" altLang="tr-TR" sz="1400" b="1" u="sng" dirty="0" err="1" smtClean="0">
                  <a:solidFill>
                    <a:srgbClr val="FFFFFF"/>
                  </a:solidFill>
                  <a:cs typeface="Arial" charset="0"/>
                </a:rPr>
                <a:t>Work</a:t>
              </a:r>
              <a:endParaRPr lang="tr-TR" altLang="tr-TR" sz="1400" b="1" u="sng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Performed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by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Middle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Office</a:t>
              </a:r>
              <a:endParaRPr lang="tr-T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Technical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work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analysis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for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borrowing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cost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risks</a:t>
              </a:r>
              <a:endParaRPr lang="tr-T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Presenting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analysis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,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reports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proposals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to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the</a:t>
              </a:r>
              <a:r>
                <a:rPr lang="tr-TR" altLang="tr-TR" sz="1000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FFFFFF"/>
                  </a:solidFill>
                  <a:cs typeface="Arial" charset="0"/>
                </a:rPr>
                <a:t>Committee</a:t>
              </a:r>
              <a:endParaRPr lang="tr-T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tr-TR" altLang="tr-TR" sz="1000" dirty="0" err="1">
                  <a:solidFill>
                    <a:srgbClr val="FFFFFF"/>
                  </a:solidFill>
                  <a:cs typeface="Arial" charset="0"/>
                </a:rPr>
                <a:t>Other</a:t>
              </a:r>
              <a:endParaRPr lang="tr-T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6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57384" name="Group 40"/>
            <p:cNvGrpSpPr>
              <a:grpSpLocks/>
            </p:cNvGrpSpPr>
            <p:nvPr/>
          </p:nvGrpSpPr>
          <p:grpSpPr bwMode="auto">
            <a:xfrm>
              <a:off x="6577959" y="2028155"/>
              <a:ext cx="996949" cy="778173"/>
              <a:chOff x="0" y="2784"/>
              <a:chExt cx="1396" cy="1150"/>
            </a:xfrm>
          </p:grpSpPr>
          <p:sp>
            <p:nvSpPr>
              <p:cNvPr id="57385" name="Freeform 41"/>
              <p:cNvSpPr>
                <a:spLocks/>
              </p:cNvSpPr>
              <p:nvPr/>
            </p:nvSpPr>
            <p:spPr bwMode="gray">
              <a:xfrm flipH="1">
                <a:off x="626" y="3581"/>
                <a:ext cx="648" cy="334"/>
              </a:xfrm>
              <a:custGeom>
                <a:avLst/>
                <a:gdLst>
                  <a:gd name="T0" fmla="*/ 0 w 335"/>
                  <a:gd name="T1" fmla="*/ 166 h 173"/>
                  <a:gd name="T2" fmla="*/ 58 w 335"/>
                  <a:gd name="T3" fmla="*/ 173 h 173"/>
                  <a:gd name="T4" fmla="*/ 297 w 335"/>
                  <a:gd name="T5" fmla="*/ 32 h 173"/>
                  <a:gd name="T6" fmla="*/ 289 w 335"/>
                  <a:gd name="T7" fmla="*/ 8 h 173"/>
                  <a:gd name="T8" fmla="*/ 223 w 335"/>
                  <a:gd name="T9" fmla="*/ 26 h 173"/>
                  <a:gd name="T10" fmla="*/ 0 w 335"/>
                  <a:gd name="T11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73">
                    <a:moveTo>
                      <a:pt x="0" y="166"/>
                    </a:moveTo>
                    <a:lnTo>
                      <a:pt x="58" y="173"/>
                    </a:lnTo>
                    <a:lnTo>
                      <a:pt x="297" y="32"/>
                    </a:lnTo>
                    <a:cubicBezTo>
                      <a:pt x="335" y="5"/>
                      <a:pt x="301" y="9"/>
                      <a:pt x="289" y="8"/>
                    </a:cubicBezTo>
                    <a:cubicBezTo>
                      <a:pt x="277" y="7"/>
                      <a:pt x="271" y="0"/>
                      <a:pt x="223" y="26"/>
                    </a:cubicBezTo>
                    <a:lnTo>
                      <a:pt x="0" y="1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6" name="Freeform 42"/>
              <p:cNvSpPr>
                <a:spLocks/>
              </p:cNvSpPr>
              <p:nvPr/>
            </p:nvSpPr>
            <p:spPr bwMode="gray">
              <a:xfrm flipH="1">
                <a:off x="242" y="3494"/>
                <a:ext cx="709" cy="328"/>
              </a:xfrm>
              <a:custGeom>
                <a:avLst/>
                <a:gdLst>
                  <a:gd name="T0" fmla="*/ 0 w 367"/>
                  <a:gd name="T1" fmla="*/ 158 h 170"/>
                  <a:gd name="T2" fmla="*/ 80 w 367"/>
                  <a:gd name="T3" fmla="*/ 170 h 170"/>
                  <a:gd name="T4" fmla="*/ 332 w 367"/>
                  <a:gd name="T5" fmla="*/ 37 h 170"/>
                  <a:gd name="T6" fmla="*/ 292 w 367"/>
                  <a:gd name="T7" fmla="*/ 1 h 170"/>
                  <a:gd name="T8" fmla="*/ 230 w 367"/>
                  <a:gd name="T9" fmla="*/ 29 h 170"/>
                  <a:gd name="T10" fmla="*/ 0 w 367"/>
                  <a:gd name="T11" fmla="*/ 158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7" h="170">
                    <a:moveTo>
                      <a:pt x="0" y="158"/>
                    </a:moveTo>
                    <a:lnTo>
                      <a:pt x="80" y="170"/>
                    </a:lnTo>
                    <a:lnTo>
                      <a:pt x="332" y="37"/>
                    </a:lnTo>
                    <a:cubicBezTo>
                      <a:pt x="367" y="9"/>
                      <a:pt x="309" y="2"/>
                      <a:pt x="292" y="1"/>
                    </a:cubicBezTo>
                    <a:cubicBezTo>
                      <a:pt x="280" y="0"/>
                      <a:pt x="279" y="3"/>
                      <a:pt x="230" y="29"/>
                    </a:cubicBezTo>
                    <a:lnTo>
                      <a:pt x="0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7" name="Freeform 43"/>
              <p:cNvSpPr>
                <a:spLocks/>
              </p:cNvSpPr>
              <p:nvPr/>
            </p:nvSpPr>
            <p:spPr bwMode="gray">
              <a:xfrm flipH="1">
                <a:off x="0" y="3648"/>
                <a:ext cx="593" cy="276"/>
              </a:xfrm>
              <a:custGeom>
                <a:avLst/>
                <a:gdLst>
                  <a:gd name="T0" fmla="*/ 0 w 307"/>
                  <a:gd name="T1" fmla="*/ 134 h 143"/>
                  <a:gd name="T2" fmla="*/ 66 w 307"/>
                  <a:gd name="T3" fmla="*/ 143 h 143"/>
                  <a:gd name="T4" fmla="*/ 282 w 307"/>
                  <a:gd name="T5" fmla="*/ 35 h 143"/>
                  <a:gd name="T6" fmla="*/ 219 w 307"/>
                  <a:gd name="T7" fmla="*/ 17 h 143"/>
                  <a:gd name="T8" fmla="*/ 0 w 307"/>
                  <a:gd name="T9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43">
                    <a:moveTo>
                      <a:pt x="0" y="134"/>
                    </a:moveTo>
                    <a:lnTo>
                      <a:pt x="66" y="143"/>
                    </a:lnTo>
                    <a:lnTo>
                      <a:pt x="282" y="35"/>
                    </a:lnTo>
                    <a:cubicBezTo>
                      <a:pt x="307" y="14"/>
                      <a:pt x="266" y="0"/>
                      <a:pt x="219" y="17"/>
                    </a:cubicBezTo>
                    <a:lnTo>
                      <a:pt x="0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7388" name="Group 44"/>
              <p:cNvGrpSpPr>
                <a:grpSpLocks/>
              </p:cNvGrpSpPr>
              <p:nvPr/>
            </p:nvGrpSpPr>
            <p:grpSpPr bwMode="auto">
              <a:xfrm>
                <a:off x="384" y="2784"/>
                <a:ext cx="1012" cy="1150"/>
                <a:chOff x="313" y="2400"/>
                <a:chExt cx="1349" cy="1534"/>
              </a:xfrm>
            </p:grpSpPr>
            <p:sp>
              <p:nvSpPr>
                <p:cNvPr id="57389" name="Freeform 45"/>
                <p:cNvSpPr>
                  <a:spLocks/>
                </p:cNvSpPr>
                <p:nvPr/>
              </p:nvSpPr>
              <p:spPr bwMode="gray">
                <a:xfrm flipH="1">
                  <a:off x="1229" y="2814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33725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/>
              </p:nvSpPr>
              <p:spPr bwMode="gray">
                <a:xfrm flipH="1">
                  <a:off x="700" y="2400"/>
                  <a:ext cx="545" cy="1380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0392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8900000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/>
              </p:nvSpPr>
              <p:spPr bwMode="gray">
                <a:xfrm flipH="1">
                  <a:off x="313" y="2837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>
          <a:xfrm>
            <a:off x="513731" y="124203"/>
            <a:ext cx="7391400" cy="1143000"/>
          </a:xfrm>
          <a:noFill/>
          <a:ln/>
        </p:spPr>
        <p:txBody>
          <a:bodyPr/>
          <a:lstStyle/>
          <a:p>
            <a:r>
              <a:rPr lang="tr-TR" altLang="tr-TR" dirty="0" err="1" smtClean="0">
                <a:latin typeface="Calibri" panose="020F0502020204030204" pitchFamily="34" charset="0"/>
              </a:rPr>
              <a:t>Managing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Public</a:t>
            </a:r>
            <a:r>
              <a:rPr lang="tr-TR" altLang="tr-TR" dirty="0" smtClean="0">
                <a:latin typeface="Calibri" panose="020F0502020204030204" pitchFamily="34" charset="0"/>
              </a:rPr>
              <a:t> Finance </a:t>
            </a:r>
            <a:r>
              <a:rPr lang="tr-TR" altLang="tr-TR" dirty="0" err="1" smtClean="0">
                <a:latin typeface="Calibri" panose="020F0502020204030204" pitchFamily="34" charset="0"/>
              </a:rPr>
              <a:t>Risks</a:t>
            </a:r>
            <a:endParaRPr lang="en-US" altLang="tr-TR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973518" y="4245874"/>
            <a:ext cx="6361551" cy="2424923"/>
            <a:chOff x="973138" y="2297113"/>
            <a:chExt cx="7212294" cy="3487363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gray">
            <a:xfrm>
              <a:off x="5283199" y="2860676"/>
              <a:ext cx="2849564" cy="2752725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5346700" y="2925763"/>
              <a:ext cx="2703513" cy="2611437"/>
            </a:xfrm>
            <a:prstGeom prst="roundRect">
              <a:avLst>
                <a:gd name="adj" fmla="val 7912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38039"/>
                          <a:invGamma/>
                        </a:schemeClr>
                      </a:gs>
                      <a:gs pos="100000">
                        <a:schemeClr val="accent1">
                          <a:alpha val="50000"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3" name="Group 5"/>
            <p:cNvGrpSpPr>
              <a:grpSpLocks/>
            </p:cNvGrpSpPr>
            <p:nvPr/>
          </p:nvGrpSpPr>
          <p:grpSpPr bwMode="auto">
            <a:xfrm>
              <a:off x="973138" y="2297113"/>
              <a:ext cx="2857500" cy="466725"/>
              <a:chOff x="752" y="1413"/>
              <a:chExt cx="1321" cy="294"/>
            </a:xfrm>
          </p:grpSpPr>
          <p:sp>
            <p:nvSpPr>
              <p:cNvPr id="82" name="AutoShape 6"/>
              <p:cNvSpPr>
                <a:spLocks noChangeArrowheads="1"/>
              </p:cNvSpPr>
              <p:nvPr/>
            </p:nvSpPr>
            <p:spPr bwMode="gray">
              <a:xfrm>
                <a:off x="752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921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59A1E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AutoShape 7"/>
              <p:cNvSpPr>
                <a:spLocks noChangeArrowheads="1"/>
              </p:cNvSpPr>
              <p:nvPr/>
            </p:nvSpPr>
            <p:spPr bwMode="gray">
              <a:xfrm flipH="1">
                <a:off x="200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AutoShape 8"/>
              <p:cNvSpPr>
                <a:spLocks noChangeArrowheads="1"/>
              </p:cNvSpPr>
              <p:nvPr/>
            </p:nvSpPr>
            <p:spPr bwMode="gray">
              <a:xfrm>
                <a:off x="766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4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79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5" name="AutoShape 13"/>
            <p:cNvSpPr>
              <a:spLocks noChangeArrowheads="1"/>
            </p:cNvSpPr>
            <p:nvPr/>
          </p:nvSpPr>
          <p:spPr bwMode="gray">
            <a:xfrm>
              <a:off x="1010980" y="2955304"/>
              <a:ext cx="2849561" cy="2609850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white">
            <a:xfrm>
              <a:off x="1239838" y="2376488"/>
              <a:ext cx="2448032" cy="398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200" b="1" dirty="0" err="1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Annual</a:t>
              </a:r>
              <a:r>
                <a:rPr lang="tr-TR" altLang="tr-TR" sz="1200" b="1" dirty="0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Meetings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98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200" b="1" dirty="0" err="1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Monthly</a:t>
              </a:r>
              <a:r>
                <a:rPr lang="tr-TR" altLang="tr-TR" sz="1200" b="1" dirty="0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meetings</a:t>
              </a:r>
              <a:endParaRPr lang="en-US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blackGray">
            <a:xfrm rot="-10793605" flipH="1" flipV="1">
              <a:off x="3905250" y="3405188"/>
              <a:ext cx="1293813" cy="755650"/>
            </a:xfrm>
            <a:prstGeom prst="rightArrow">
              <a:avLst>
                <a:gd name="adj1" fmla="val 46509"/>
                <a:gd name="adj2" fmla="val 37621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558646" y="2925763"/>
              <a:ext cx="2377120" cy="663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tr-T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Evaluation of </a:t>
              </a:r>
              <a:r>
                <a:rPr lang="tr-TR" altLang="tr-TR" sz="12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Macroeconomic</a:t>
              </a:r>
              <a:r>
                <a:rPr lang="tr-T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Outlook</a:t>
              </a:r>
              <a:endParaRPr lang="en-US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558646" y="4231481"/>
              <a:ext cx="2246313" cy="398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en-US" altLang="tr-TR" sz="1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Debt</a:t>
              </a:r>
              <a:r>
                <a:rPr lang="tr-T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Risk </a:t>
              </a:r>
              <a:r>
                <a:rPr lang="tr-TR" altLang="tr-TR" sz="12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Issues</a:t>
              </a:r>
              <a:endParaRPr lang="en-US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gray">
            <a:xfrm>
              <a:off x="5441155" y="3463505"/>
              <a:ext cx="2514601" cy="796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Global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economic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conditions</a:t>
              </a:r>
              <a:endParaRPr lang="tr-T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Macroeconomic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indicators</a:t>
              </a:r>
              <a:endParaRPr lang="tr-T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Financial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sector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overview</a:t>
              </a:r>
              <a:endParaRPr lang="en-US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gray">
            <a:xfrm>
              <a:off x="5346699" y="4545130"/>
              <a:ext cx="2838733" cy="1239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Budgetary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realizations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projections</a:t>
              </a:r>
              <a:endParaRPr lang="tr-T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Cash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realizations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projections</a:t>
              </a:r>
              <a:endParaRPr lang="tr-T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Foreign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domestic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borrowing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markets</a:t>
              </a:r>
              <a:endParaRPr lang="tr-T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Overview</a:t>
              </a:r>
              <a:r>
                <a:rPr lang="tr-TR" altLang="tr-TR" sz="10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of </a:t>
              </a:r>
              <a:r>
                <a:rPr lang="tr-TR" altLang="tr-TR" sz="10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risks</a:t>
              </a:r>
              <a:endParaRPr lang="en-US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grpSp>
          <p:nvGrpSpPr>
            <p:cNvPr id="63" name="Group 21"/>
            <p:cNvGrpSpPr>
              <a:grpSpLocks/>
            </p:cNvGrpSpPr>
            <p:nvPr/>
          </p:nvGrpSpPr>
          <p:grpSpPr bwMode="auto">
            <a:xfrm>
              <a:off x="5414963" y="3071813"/>
              <a:ext cx="168275" cy="168275"/>
              <a:chOff x="2928" y="2208"/>
              <a:chExt cx="262" cy="262"/>
            </a:xfrm>
          </p:grpSpPr>
          <p:sp>
            <p:nvSpPr>
              <p:cNvPr id="77" name="Oval 22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5414963" y="4362450"/>
              <a:ext cx="168275" cy="168275"/>
              <a:chOff x="2928" y="2208"/>
              <a:chExt cx="262" cy="262"/>
            </a:xfrm>
          </p:grpSpPr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Oval 26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6" name="AutoShape 28"/>
            <p:cNvSpPr>
              <a:spLocks noChangeArrowheads="1"/>
            </p:cNvSpPr>
            <p:nvPr/>
          </p:nvSpPr>
          <p:spPr bwMode="gray">
            <a:xfrm>
              <a:off x="1049338" y="3087688"/>
              <a:ext cx="2698750" cy="5842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AutoShape 29"/>
            <p:cNvSpPr>
              <a:spLocks noChangeArrowheads="1"/>
            </p:cNvSpPr>
            <p:nvPr/>
          </p:nvSpPr>
          <p:spPr bwMode="gray">
            <a:xfrm>
              <a:off x="1009616" y="3951372"/>
              <a:ext cx="2678255" cy="49521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8" name="AutoShape 30"/>
            <p:cNvSpPr>
              <a:spLocks noChangeArrowheads="1"/>
            </p:cNvSpPr>
            <p:nvPr/>
          </p:nvSpPr>
          <p:spPr bwMode="gray">
            <a:xfrm>
              <a:off x="1028658" y="4629845"/>
              <a:ext cx="2698750" cy="52766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gray">
            <a:xfrm>
              <a:off x="1081087" y="3163888"/>
              <a:ext cx="2770045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Core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annual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strategies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limits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gray">
            <a:xfrm>
              <a:off x="1120200" y="3928940"/>
              <a:ext cx="2390212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latin typeface="Candara" pitchFamily="34" charset="0"/>
                  <a:cs typeface="Arial" charset="0"/>
                </a:rPr>
                <a:t>A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nnual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borrowing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program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gray">
            <a:xfrm>
              <a:off x="1193758" y="4761792"/>
              <a:ext cx="2715523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en-US" altLang="tr-TR" sz="1200" b="1" dirty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Guarantee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on-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lending</a:t>
              </a:r>
              <a:r>
                <a:rPr lang="tr-TR" altLang="tr-TR" sz="1200" b="1" dirty="0" smtClean="0"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200" b="1" dirty="0" err="1" smtClean="0">
                  <a:latin typeface="Candara" pitchFamily="34" charset="0"/>
                  <a:cs typeface="Arial" charset="0"/>
                </a:rPr>
                <a:t>limits</a:t>
              </a:r>
              <a:endParaRPr lang="en-US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2" name="AutoShape 34"/>
            <p:cNvSpPr>
              <a:spLocks noChangeArrowheads="1"/>
            </p:cNvSpPr>
            <p:nvPr/>
          </p:nvSpPr>
          <p:spPr bwMode="blackGray">
            <a:xfrm rot="10793605" flipV="1">
              <a:off x="3873500" y="4011613"/>
              <a:ext cx="1296988" cy="755650"/>
            </a:xfrm>
            <a:prstGeom prst="rightArrow">
              <a:avLst>
                <a:gd name="adj1" fmla="val 46509"/>
                <a:gd name="adj2" fmla="val 37713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052359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4410075"/>
            <a:ext cx="9186863" cy="2447925"/>
            <a:chOff x="-15" y="2880"/>
            <a:chExt cx="5787" cy="1446"/>
          </a:xfrm>
        </p:grpSpPr>
        <p:grpSp>
          <p:nvGrpSpPr>
            <p:cNvPr id="68611" name="Group 3"/>
            <p:cNvGrpSpPr>
              <a:grpSpLocks/>
            </p:cNvGrpSpPr>
            <p:nvPr/>
          </p:nvGrpSpPr>
          <p:grpSpPr bwMode="auto">
            <a:xfrm>
              <a:off x="-12" y="2880"/>
              <a:ext cx="5784" cy="1446"/>
              <a:chOff x="-12" y="2880"/>
              <a:chExt cx="5784" cy="1446"/>
            </a:xfrm>
          </p:grpSpPr>
          <p:sp>
            <p:nvSpPr>
              <p:cNvPr id="68612" name="Freeform 4"/>
              <p:cNvSpPr>
                <a:spLocks/>
              </p:cNvSpPr>
              <p:nvPr/>
            </p:nvSpPr>
            <p:spPr bwMode="gray">
              <a:xfrm>
                <a:off x="0" y="2880"/>
                <a:ext cx="5772" cy="913"/>
              </a:xfrm>
              <a:custGeom>
                <a:avLst/>
                <a:gdLst>
                  <a:gd name="T0" fmla="*/ 0 w 5772"/>
                  <a:gd name="T1" fmla="*/ 0 h 913"/>
                  <a:gd name="T2" fmla="*/ 2898 w 5772"/>
                  <a:gd name="T3" fmla="*/ 912 h 913"/>
                  <a:gd name="T4" fmla="*/ 5772 w 5772"/>
                  <a:gd name="T5" fmla="*/ 6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72" h="913">
                    <a:moveTo>
                      <a:pt x="0" y="0"/>
                    </a:moveTo>
                    <a:cubicBezTo>
                      <a:pt x="483" y="152"/>
                      <a:pt x="1936" y="911"/>
                      <a:pt x="2898" y="912"/>
                    </a:cubicBezTo>
                    <a:cubicBezTo>
                      <a:pt x="3860" y="913"/>
                      <a:pt x="5173" y="195"/>
                      <a:pt x="5772" y="6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3" name="Freeform 5"/>
              <p:cNvSpPr>
                <a:spLocks/>
              </p:cNvSpPr>
              <p:nvPr/>
            </p:nvSpPr>
            <p:spPr bwMode="gray">
              <a:xfrm>
                <a:off x="-6" y="3024"/>
                <a:ext cx="5766" cy="823"/>
              </a:xfrm>
              <a:custGeom>
                <a:avLst/>
                <a:gdLst>
                  <a:gd name="T0" fmla="*/ 0 w 5766"/>
                  <a:gd name="T1" fmla="*/ 0 h 823"/>
                  <a:gd name="T2" fmla="*/ 2904 w 5766"/>
                  <a:gd name="T3" fmla="*/ 822 h 823"/>
                  <a:gd name="T4" fmla="*/ 5766 w 5766"/>
                  <a:gd name="T5" fmla="*/ 36 h 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823">
                    <a:moveTo>
                      <a:pt x="0" y="0"/>
                    </a:moveTo>
                    <a:cubicBezTo>
                      <a:pt x="485" y="137"/>
                      <a:pt x="1943" y="816"/>
                      <a:pt x="2904" y="822"/>
                    </a:cubicBezTo>
                    <a:cubicBezTo>
                      <a:pt x="3866" y="823"/>
                      <a:pt x="5170" y="200"/>
                      <a:pt x="5766" y="36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4" name="Freeform 6"/>
              <p:cNvSpPr>
                <a:spLocks/>
              </p:cNvSpPr>
              <p:nvPr/>
            </p:nvSpPr>
            <p:spPr bwMode="gray">
              <a:xfrm>
                <a:off x="-6" y="3198"/>
                <a:ext cx="5766" cy="697"/>
              </a:xfrm>
              <a:custGeom>
                <a:avLst/>
                <a:gdLst>
                  <a:gd name="T0" fmla="*/ 0 w 5766"/>
                  <a:gd name="T1" fmla="*/ 0 h 697"/>
                  <a:gd name="T2" fmla="*/ 2910 w 5766"/>
                  <a:gd name="T3" fmla="*/ 696 h 697"/>
                  <a:gd name="T4" fmla="*/ 5766 w 5766"/>
                  <a:gd name="T5" fmla="*/ 30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697">
                    <a:moveTo>
                      <a:pt x="0" y="0"/>
                    </a:moveTo>
                    <a:cubicBezTo>
                      <a:pt x="485" y="117"/>
                      <a:pt x="1949" y="691"/>
                      <a:pt x="2910" y="696"/>
                    </a:cubicBezTo>
                    <a:cubicBezTo>
                      <a:pt x="3872" y="697"/>
                      <a:pt x="5171" y="169"/>
                      <a:pt x="5766" y="3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5" name="Freeform 7"/>
              <p:cNvSpPr>
                <a:spLocks/>
              </p:cNvSpPr>
              <p:nvPr/>
            </p:nvSpPr>
            <p:spPr bwMode="gray">
              <a:xfrm>
                <a:off x="-12" y="3426"/>
                <a:ext cx="5766" cy="535"/>
              </a:xfrm>
              <a:custGeom>
                <a:avLst/>
                <a:gdLst>
                  <a:gd name="T0" fmla="*/ 0 w 5766"/>
                  <a:gd name="T1" fmla="*/ 0 h 535"/>
                  <a:gd name="T2" fmla="*/ 2916 w 5766"/>
                  <a:gd name="T3" fmla="*/ 534 h 535"/>
                  <a:gd name="T4" fmla="*/ 5766 w 5766"/>
                  <a:gd name="T5" fmla="*/ 24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535">
                    <a:moveTo>
                      <a:pt x="0" y="0"/>
                    </a:moveTo>
                    <a:cubicBezTo>
                      <a:pt x="486" y="90"/>
                      <a:pt x="1955" y="530"/>
                      <a:pt x="2916" y="534"/>
                    </a:cubicBezTo>
                    <a:cubicBezTo>
                      <a:pt x="3878" y="535"/>
                      <a:pt x="5172" y="130"/>
                      <a:pt x="5766" y="24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6" name="Freeform 8"/>
              <p:cNvSpPr>
                <a:spLocks/>
              </p:cNvSpPr>
              <p:nvPr/>
            </p:nvSpPr>
            <p:spPr bwMode="gray">
              <a:xfrm>
                <a:off x="-6" y="3679"/>
                <a:ext cx="5766" cy="353"/>
              </a:xfrm>
              <a:custGeom>
                <a:avLst/>
                <a:gdLst>
                  <a:gd name="T0" fmla="*/ 0 w 5766"/>
                  <a:gd name="T1" fmla="*/ 30 h 353"/>
                  <a:gd name="T2" fmla="*/ 2916 w 5766"/>
                  <a:gd name="T3" fmla="*/ 348 h 353"/>
                  <a:gd name="T4" fmla="*/ 5766 w 5766"/>
                  <a:gd name="T5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353">
                    <a:moveTo>
                      <a:pt x="0" y="30"/>
                    </a:moveTo>
                    <a:cubicBezTo>
                      <a:pt x="487" y="83"/>
                      <a:pt x="1955" y="353"/>
                      <a:pt x="2916" y="348"/>
                    </a:cubicBezTo>
                    <a:cubicBezTo>
                      <a:pt x="3878" y="349"/>
                      <a:pt x="5172" y="73"/>
                      <a:pt x="5766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7" name="Freeform 9"/>
              <p:cNvSpPr>
                <a:spLocks/>
              </p:cNvSpPr>
              <p:nvPr/>
            </p:nvSpPr>
            <p:spPr bwMode="gray">
              <a:xfrm>
                <a:off x="0" y="3954"/>
                <a:ext cx="5754" cy="144"/>
              </a:xfrm>
              <a:custGeom>
                <a:avLst/>
                <a:gdLst>
                  <a:gd name="T0" fmla="*/ 0 w 5754"/>
                  <a:gd name="T1" fmla="*/ 36 h 144"/>
                  <a:gd name="T2" fmla="*/ 2868 w 5754"/>
                  <a:gd name="T3" fmla="*/ 138 h 144"/>
                  <a:gd name="T4" fmla="*/ 5754 w 5754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54" h="144">
                    <a:moveTo>
                      <a:pt x="0" y="36"/>
                    </a:moveTo>
                    <a:cubicBezTo>
                      <a:pt x="479" y="53"/>
                      <a:pt x="1909" y="144"/>
                      <a:pt x="2868" y="138"/>
                    </a:cubicBezTo>
                    <a:cubicBezTo>
                      <a:pt x="3830" y="139"/>
                      <a:pt x="5153" y="29"/>
                      <a:pt x="5754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8" name="Freeform 10"/>
              <p:cNvSpPr>
                <a:spLocks/>
              </p:cNvSpPr>
              <p:nvPr/>
            </p:nvSpPr>
            <p:spPr bwMode="gray">
              <a:xfrm>
                <a:off x="-6" y="4152"/>
                <a:ext cx="5760" cy="30"/>
              </a:xfrm>
              <a:custGeom>
                <a:avLst/>
                <a:gdLst>
                  <a:gd name="T0" fmla="*/ 0 w 5760"/>
                  <a:gd name="T1" fmla="*/ 30 h 30"/>
                  <a:gd name="T2" fmla="*/ 2874 w 5760"/>
                  <a:gd name="T3" fmla="*/ 18 h 30"/>
                  <a:gd name="T4" fmla="*/ 5760 w 576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0" h="30">
                    <a:moveTo>
                      <a:pt x="0" y="30"/>
                    </a:moveTo>
                    <a:cubicBezTo>
                      <a:pt x="479" y="29"/>
                      <a:pt x="1914" y="23"/>
                      <a:pt x="2874" y="18"/>
                    </a:cubicBezTo>
                    <a:cubicBezTo>
                      <a:pt x="3836" y="19"/>
                      <a:pt x="5159" y="4"/>
                      <a:pt x="5760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9" name="Freeform 11"/>
              <p:cNvSpPr>
                <a:spLocks/>
              </p:cNvSpPr>
              <p:nvPr/>
            </p:nvSpPr>
            <p:spPr bwMode="gray">
              <a:xfrm>
                <a:off x="276" y="4266"/>
                <a:ext cx="5190" cy="60"/>
              </a:xfrm>
              <a:custGeom>
                <a:avLst/>
                <a:gdLst>
                  <a:gd name="T0" fmla="*/ 0 w 5190"/>
                  <a:gd name="T1" fmla="*/ 60 h 60"/>
                  <a:gd name="T2" fmla="*/ 2598 w 5190"/>
                  <a:gd name="T3" fmla="*/ 0 h 60"/>
                  <a:gd name="T4" fmla="*/ 5190 w 5190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90" h="60">
                    <a:moveTo>
                      <a:pt x="0" y="60"/>
                    </a:moveTo>
                    <a:cubicBezTo>
                      <a:pt x="433" y="51"/>
                      <a:pt x="1733" y="0"/>
                      <a:pt x="2598" y="0"/>
                    </a:cubicBezTo>
                    <a:cubicBezTo>
                      <a:pt x="3560" y="1"/>
                      <a:pt x="4650" y="48"/>
                      <a:pt x="5190" y="6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8620" name="Line 12"/>
            <p:cNvSpPr>
              <a:spLocks noChangeShapeType="1"/>
            </p:cNvSpPr>
            <p:nvPr/>
          </p:nvSpPr>
          <p:spPr bwMode="gray">
            <a:xfrm>
              <a:off x="2880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gray">
            <a:xfrm>
              <a:off x="2928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gray">
            <a:xfrm>
              <a:off x="2832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gray">
            <a:xfrm>
              <a:off x="2976" y="3792"/>
              <a:ext cx="48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4" name="Line 16"/>
            <p:cNvSpPr>
              <a:spLocks noChangeShapeType="1"/>
            </p:cNvSpPr>
            <p:nvPr/>
          </p:nvSpPr>
          <p:spPr bwMode="gray">
            <a:xfrm flipH="1">
              <a:off x="2736" y="3792"/>
              <a:ext cx="48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gray">
            <a:xfrm>
              <a:off x="3024" y="3792"/>
              <a:ext cx="96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gray">
            <a:xfrm flipH="1">
              <a:off x="2640" y="3792"/>
              <a:ext cx="96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gray">
            <a:xfrm flipH="1">
              <a:off x="2496" y="3792"/>
              <a:ext cx="192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gray">
            <a:xfrm flipH="1">
              <a:off x="2322" y="3783"/>
              <a:ext cx="312" cy="54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gray">
            <a:xfrm flipH="1">
              <a:off x="2160" y="3771"/>
              <a:ext cx="414" cy="54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0" name="Line 22"/>
            <p:cNvSpPr>
              <a:spLocks noChangeShapeType="1"/>
            </p:cNvSpPr>
            <p:nvPr/>
          </p:nvSpPr>
          <p:spPr bwMode="gray">
            <a:xfrm flipH="1">
              <a:off x="1920" y="3756"/>
              <a:ext cx="567" cy="564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1" name="Line 23"/>
            <p:cNvSpPr>
              <a:spLocks noChangeShapeType="1"/>
            </p:cNvSpPr>
            <p:nvPr/>
          </p:nvSpPr>
          <p:spPr bwMode="gray">
            <a:xfrm flipH="1">
              <a:off x="1632" y="3735"/>
              <a:ext cx="756" cy="58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gray">
            <a:xfrm flipH="1">
              <a:off x="1296" y="3711"/>
              <a:ext cx="966" cy="60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3" name="Line 25"/>
            <p:cNvSpPr>
              <a:spLocks noChangeShapeType="1"/>
            </p:cNvSpPr>
            <p:nvPr/>
          </p:nvSpPr>
          <p:spPr bwMode="gray">
            <a:xfrm flipH="1">
              <a:off x="960" y="3672"/>
              <a:ext cx="1146" cy="64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4" name="Line 26"/>
            <p:cNvSpPr>
              <a:spLocks noChangeShapeType="1"/>
            </p:cNvSpPr>
            <p:nvPr/>
          </p:nvSpPr>
          <p:spPr bwMode="gray">
            <a:xfrm flipH="1">
              <a:off x="576" y="3624"/>
              <a:ext cx="1356" cy="69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gray">
            <a:xfrm flipH="1">
              <a:off x="192" y="3567"/>
              <a:ext cx="1554" cy="753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6" name="Line 28"/>
            <p:cNvSpPr>
              <a:spLocks noChangeShapeType="1"/>
            </p:cNvSpPr>
            <p:nvPr/>
          </p:nvSpPr>
          <p:spPr bwMode="gray">
            <a:xfrm flipH="1">
              <a:off x="0" y="3489"/>
              <a:ext cx="1527" cy="63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7" name="Line 29"/>
            <p:cNvSpPr>
              <a:spLocks noChangeShapeType="1"/>
            </p:cNvSpPr>
            <p:nvPr/>
          </p:nvSpPr>
          <p:spPr bwMode="gray">
            <a:xfrm flipH="1">
              <a:off x="-15" y="3405"/>
              <a:ext cx="1296" cy="45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8" name="Line 30"/>
            <p:cNvSpPr>
              <a:spLocks noChangeShapeType="1"/>
            </p:cNvSpPr>
            <p:nvPr/>
          </p:nvSpPr>
          <p:spPr bwMode="gray">
            <a:xfrm flipH="1">
              <a:off x="0" y="3297"/>
              <a:ext cx="1008" cy="291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9" name="Line 31"/>
            <p:cNvSpPr>
              <a:spLocks noChangeShapeType="1"/>
            </p:cNvSpPr>
            <p:nvPr/>
          </p:nvSpPr>
          <p:spPr bwMode="gray">
            <a:xfrm flipH="1">
              <a:off x="0" y="3162"/>
              <a:ext cx="699" cy="10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gray">
            <a:xfrm flipH="1">
              <a:off x="-12" y="3006"/>
              <a:ext cx="351" cy="3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1" name="Line 33"/>
            <p:cNvSpPr>
              <a:spLocks noChangeShapeType="1"/>
            </p:cNvSpPr>
            <p:nvPr/>
          </p:nvSpPr>
          <p:spPr bwMode="gray">
            <a:xfrm>
              <a:off x="3069" y="3795"/>
              <a:ext cx="192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2" name="Line 34"/>
            <p:cNvSpPr>
              <a:spLocks noChangeShapeType="1"/>
            </p:cNvSpPr>
            <p:nvPr/>
          </p:nvSpPr>
          <p:spPr bwMode="gray">
            <a:xfrm>
              <a:off x="3123" y="3786"/>
              <a:ext cx="312" cy="54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3" name="Line 35"/>
            <p:cNvSpPr>
              <a:spLocks noChangeShapeType="1"/>
            </p:cNvSpPr>
            <p:nvPr/>
          </p:nvSpPr>
          <p:spPr bwMode="gray">
            <a:xfrm>
              <a:off x="3183" y="3774"/>
              <a:ext cx="414" cy="54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4" name="Line 36"/>
            <p:cNvSpPr>
              <a:spLocks noChangeShapeType="1"/>
            </p:cNvSpPr>
            <p:nvPr/>
          </p:nvSpPr>
          <p:spPr bwMode="gray">
            <a:xfrm>
              <a:off x="3270" y="3759"/>
              <a:ext cx="567" cy="564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5" name="Line 37"/>
            <p:cNvSpPr>
              <a:spLocks noChangeShapeType="1"/>
            </p:cNvSpPr>
            <p:nvPr/>
          </p:nvSpPr>
          <p:spPr bwMode="gray">
            <a:xfrm>
              <a:off x="3369" y="3738"/>
              <a:ext cx="756" cy="58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gray">
            <a:xfrm>
              <a:off x="3495" y="3714"/>
              <a:ext cx="966" cy="60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gray">
            <a:xfrm>
              <a:off x="3651" y="3675"/>
              <a:ext cx="1146" cy="64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8" name="Line 40"/>
            <p:cNvSpPr>
              <a:spLocks noChangeShapeType="1"/>
            </p:cNvSpPr>
            <p:nvPr/>
          </p:nvSpPr>
          <p:spPr bwMode="gray">
            <a:xfrm>
              <a:off x="3825" y="3627"/>
              <a:ext cx="1356" cy="69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gray">
            <a:xfrm>
              <a:off x="4011" y="3570"/>
              <a:ext cx="1554" cy="753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gray">
            <a:xfrm>
              <a:off x="4230" y="3492"/>
              <a:ext cx="1527" cy="63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1" name="Line 43"/>
            <p:cNvSpPr>
              <a:spLocks noChangeShapeType="1"/>
            </p:cNvSpPr>
            <p:nvPr/>
          </p:nvSpPr>
          <p:spPr bwMode="gray">
            <a:xfrm>
              <a:off x="4476" y="3408"/>
              <a:ext cx="1296" cy="45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2" name="Line 44"/>
            <p:cNvSpPr>
              <a:spLocks noChangeShapeType="1"/>
            </p:cNvSpPr>
            <p:nvPr/>
          </p:nvSpPr>
          <p:spPr bwMode="gray">
            <a:xfrm>
              <a:off x="4749" y="3300"/>
              <a:ext cx="1008" cy="291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3" name="Line 45"/>
            <p:cNvSpPr>
              <a:spLocks noChangeShapeType="1"/>
            </p:cNvSpPr>
            <p:nvPr/>
          </p:nvSpPr>
          <p:spPr bwMode="gray">
            <a:xfrm>
              <a:off x="5058" y="3165"/>
              <a:ext cx="699" cy="10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4" name="Line 46"/>
            <p:cNvSpPr>
              <a:spLocks noChangeShapeType="1"/>
            </p:cNvSpPr>
            <p:nvPr/>
          </p:nvSpPr>
          <p:spPr bwMode="gray">
            <a:xfrm>
              <a:off x="5418" y="3009"/>
              <a:ext cx="351" cy="3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55" name="Rectangle 47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7391400" cy="922114"/>
          </a:xfrm>
        </p:spPr>
        <p:txBody>
          <a:bodyPr/>
          <a:lstStyle/>
          <a:p>
            <a:r>
              <a:rPr lang="tr-TR" altLang="tr-TR" dirty="0" smtClean="0">
                <a:latin typeface="Calibri" panose="020F0502020204030204" pitchFamily="34" charset="0"/>
              </a:rPr>
              <a:t>Strategic </a:t>
            </a:r>
            <a:r>
              <a:rPr lang="tr-TR" altLang="tr-TR" dirty="0" err="1" smtClean="0">
                <a:latin typeface="Calibri" panose="020F0502020204030204" pitchFamily="34" charset="0"/>
              </a:rPr>
              <a:t>Benchmarks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Indicators</a:t>
            </a:r>
            <a:endParaRPr lang="en-US" altLang="tr-TR" dirty="0" smtClean="0"/>
          </a:p>
        </p:txBody>
      </p:sp>
      <p:grpSp>
        <p:nvGrpSpPr>
          <p:cNvPr id="68656" name="Group 48"/>
          <p:cNvGrpSpPr>
            <a:grpSpLocks/>
          </p:cNvGrpSpPr>
          <p:nvPr/>
        </p:nvGrpSpPr>
        <p:grpSpPr bwMode="auto">
          <a:xfrm>
            <a:off x="1289050" y="1936750"/>
            <a:ext cx="3206750" cy="1743075"/>
            <a:chOff x="688" y="1157"/>
            <a:chExt cx="2020" cy="1243"/>
          </a:xfrm>
        </p:grpSpPr>
        <p:sp>
          <p:nvSpPr>
            <p:cNvPr id="68657" name="AutoShape 49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58" name="Line 50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9" name="Line 51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0" name="Line 52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1" name="Line 53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62" name="Group 54"/>
          <p:cNvGrpSpPr>
            <a:grpSpLocks/>
          </p:cNvGrpSpPr>
          <p:nvPr/>
        </p:nvGrpSpPr>
        <p:grpSpPr bwMode="auto">
          <a:xfrm>
            <a:off x="4608513" y="1936750"/>
            <a:ext cx="3206750" cy="1743075"/>
            <a:chOff x="688" y="1157"/>
            <a:chExt cx="2020" cy="1243"/>
          </a:xfrm>
        </p:grpSpPr>
        <p:sp>
          <p:nvSpPr>
            <p:cNvPr id="68663" name="AutoShape 55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100000">
                  <a:schemeClr val="hlink"/>
                </a:gs>
              </a:gsLst>
              <a:lin ang="189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64" name="Line 56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5" name="Line 57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6" name="Line 58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7" name="Line 59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68" name="Group 60"/>
          <p:cNvGrpSpPr>
            <a:grpSpLocks/>
          </p:cNvGrpSpPr>
          <p:nvPr/>
        </p:nvGrpSpPr>
        <p:grpSpPr bwMode="auto">
          <a:xfrm>
            <a:off x="1289050" y="3819525"/>
            <a:ext cx="3206750" cy="1743075"/>
            <a:chOff x="688" y="1157"/>
            <a:chExt cx="2020" cy="1243"/>
          </a:xfrm>
        </p:grpSpPr>
        <p:sp>
          <p:nvSpPr>
            <p:cNvPr id="68669" name="AutoShape 61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70" name="Line 62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1" name="Line 63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2" name="Line 64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3" name="Line 65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74" name="Group 66"/>
          <p:cNvGrpSpPr>
            <a:grpSpLocks/>
          </p:cNvGrpSpPr>
          <p:nvPr/>
        </p:nvGrpSpPr>
        <p:grpSpPr bwMode="auto">
          <a:xfrm>
            <a:off x="4608513" y="3819525"/>
            <a:ext cx="3206750" cy="1743075"/>
            <a:chOff x="688" y="1157"/>
            <a:chExt cx="2020" cy="1243"/>
          </a:xfrm>
        </p:grpSpPr>
        <p:sp>
          <p:nvSpPr>
            <p:cNvPr id="68675" name="AutoShape 67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69804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7" name="Line 69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8" name="Line 70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9" name="Line 71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80" name="AutoShape 72"/>
          <p:cNvSpPr>
            <a:spLocks noChangeArrowheads="1"/>
          </p:cNvSpPr>
          <p:nvPr/>
        </p:nvSpPr>
        <p:spPr bwMode="gray">
          <a:xfrm rot="-2670982">
            <a:off x="3587750" y="2790825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18900000" scaled="1"/>
          </a:gradFill>
          <a:ln w="12700" algn="ctr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81" name="AutoShape 73"/>
          <p:cNvSpPr>
            <a:spLocks noChangeArrowheads="1"/>
          </p:cNvSpPr>
          <p:nvPr/>
        </p:nvSpPr>
        <p:spPr bwMode="gray">
          <a:xfrm rot="2729018">
            <a:off x="3595688" y="2789238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2941"/>
                  <a:invGamma/>
                </a:schemeClr>
              </a:gs>
            </a:gsLst>
            <a:lin ang="18900000" scaled="1"/>
          </a:gradFill>
          <a:ln w="12700" algn="ctr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82" name="AutoShape 74"/>
          <p:cNvSpPr>
            <a:spLocks noChangeArrowheads="1"/>
          </p:cNvSpPr>
          <p:nvPr/>
        </p:nvSpPr>
        <p:spPr bwMode="gray">
          <a:xfrm rot="2670982" flipV="1">
            <a:off x="3586163" y="2801938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solidFill>
            <a:schemeClr val="accent1"/>
          </a:solidFill>
          <a:ln w="12700" algn="ctr">
            <a:solidFill>
              <a:srgbClr val="50874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8683" name="Group 75"/>
          <p:cNvGrpSpPr>
            <a:grpSpLocks/>
          </p:cNvGrpSpPr>
          <p:nvPr/>
        </p:nvGrpSpPr>
        <p:grpSpPr bwMode="auto">
          <a:xfrm>
            <a:off x="3505200" y="2746375"/>
            <a:ext cx="2057400" cy="2033588"/>
            <a:chOff x="2208" y="1672"/>
            <a:chExt cx="1296" cy="1281"/>
          </a:xfrm>
        </p:grpSpPr>
        <p:pic>
          <p:nvPicPr>
            <p:cNvPr id="68684" name="Picture 76" descr="aaa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172" b="18903"/>
            <a:stretch>
              <a:fillRect/>
            </a:stretch>
          </p:blipFill>
          <p:spPr bwMode="gray">
            <a:xfrm>
              <a:off x="2208" y="1672"/>
              <a:ext cx="617" cy="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85" name="Picture 77" descr="aaa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03" b="20172"/>
            <a:stretch>
              <a:fillRect/>
            </a:stretch>
          </p:blipFill>
          <p:spPr bwMode="gray">
            <a:xfrm>
              <a:off x="2920" y="1686"/>
              <a:ext cx="557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86" name="Picture 78" descr="aa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172" r="18903"/>
            <a:stretch>
              <a:fillRect/>
            </a:stretch>
          </p:blipFill>
          <p:spPr bwMode="gray">
            <a:xfrm>
              <a:off x="2232" y="2336"/>
              <a:ext cx="631" cy="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8687" name="Group 79"/>
            <p:cNvGrpSpPr>
              <a:grpSpLocks/>
            </p:cNvGrpSpPr>
            <p:nvPr/>
          </p:nvGrpSpPr>
          <p:grpSpPr bwMode="auto">
            <a:xfrm>
              <a:off x="2265" y="1706"/>
              <a:ext cx="1239" cy="1245"/>
              <a:chOff x="2192" y="1728"/>
              <a:chExt cx="1425" cy="1431"/>
            </a:xfrm>
          </p:grpSpPr>
          <p:sp>
            <p:nvSpPr>
              <p:cNvPr id="68688" name="AutoShape 80"/>
              <p:cNvSpPr>
                <a:spLocks noChangeArrowheads="1"/>
              </p:cNvSpPr>
              <p:nvPr/>
            </p:nvSpPr>
            <p:spPr bwMode="gray">
              <a:xfrm rot="18870982" flipV="1">
                <a:off x="2192" y="1728"/>
                <a:ext cx="1382" cy="1382"/>
              </a:xfrm>
              <a:custGeom>
                <a:avLst/>
                <a:gdLst>
                  <a:gd name="G0" fmla="+- 548 0 0"/>
                  <a:gd name="G1" fmla="+- -8881275 0 0"/>
                  <a:gd name="G2" fmla="+- 0 0 -8881275"/>
                  <a:gd name="T0" fmla="*/ 0 256 1"/>
                  <a:gd name="T1" fmla="*/ 180 256 1"/>
                  <a:gd name="G3" fmla="+- -8881275 T0 T1"/>
                  <a:gd name="T2" fmla="*/ 0 256 1"/>
                  <a:gd name="T3" fmla="*/ 90 256 1"/>
                  <a:gd name="G4" fmla="+- -8881275 T2 T3"/>
                  <a:gd name="G5" fmla="*/ G4 2 1"/>
                  <a:gd name="T4" fmla="*/ 90 256 1"/>
                  <a:gd name="T5" fmla="*/ 0 256 1"/>
                  <a:gd name="G6" fmla="+- -8881275 T4 T5"/>
                  <a:gd name="G7" fmla="*/ G6 2 1"/>
                  <a:gd name="G8" fmla="abs -8881275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8"/>
                  <a:gd name="G18" fmla="*/ 548 1 2"/>
                  <a:gd name="G19" fmla="+- G18 5400 0"/>
                  <a:gd name="G20" fmla="cos G19 -8881275"/>
                  <a:gd name="G21" fmla="sin G19 -8881275"/>
                  <a:gd name="G22" fmla="+- G20 10800 0"/>
                  <a:gd name="G23" fmla="+- G21 10800 0"/>
                  <a:gd name="G24" fmla="+- 10800 0 G20"/>
                  <a:gd name="G25" fmla="+- 548 10800 0"/>
                  <a:gd name="G26" fmla="?: G9 G17 G25"/>
                  <a:gd name="G27" fmla="?: G9 0 21600"/>
                  <a:gd name="G28" fmla="cos 10800 -8881275"/>
                  <a:gd name="G29" fmla="sin 10800 -8881275"/>
                  <a:gd name="G30" fmla="sin 548 -8881275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8881275 G34 0"/>
                  <a:gd name="G36" fmla="?: G6 G35 G31"/>
                  <a:gd name="G37" fmla="+- 21600 0 G36"/>
                  <a:gd name="G38" fmla="?: G4 0 G33"/>
                  <a:gd name="G39" fmla="?: -8881275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6751 w 21600"/>
                  <a:gd name="T15" fmla="*/ 6824 h 21600"/>
                  <a:gd name="T16" fmla="*/ 10800 w 21600"/>
                  <a:gd name="T17" fmla="*/ 10252 h 21600"/>
                  <a:gd name="T18" fmla="*/ 14849 w 21600"/>
                  <a:gd name="T19" fmla="*/ 682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409" y="10416"/>
                    </a:moveTo>
                    <a:cubicBezTo>
                      <a:pt x="10512" y="10311"/>
                      <a:pt x="10652" y="10251"/>
                      <a:pt x="10800" y="10252"/>
                    </a:cubicBezTo>
                    <a:cubicBezTo>
                      <a:pt x="10947" y="10252"/>
                      <a:pt x="11087" y="10311"/>
                      <a:pt x="11190" y="10416"/>
                    </a:cubicBezTo>
                    <a:lnTo>
                      <a:pt x="18505" y="3232"/>
                    </a:lnTo>
                    <a:cubicBezTo>
                      <a:pt x="16474" y="1164"/>
                      <a:pt x="13698" y="-1"/>
                      <a:pt x="10799" y="0"/>
                    </a:cubicBezTo>
                    <a:cubicBezTo>
                      <a:pt x="7901" y="0"/>
                      <a:pt x="5125" y="1164"/>
                      <a:pt x="3094" y="3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68689" name="Picture 81" descr="aaaa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903" b="20172"/>
              <a:stretch>
                <a:fillRect/>
              </a:stretch>
            </p:blipFill>
            <p:spPr bwMode="gray">
              <a:xfrm rot="5400000">
                <a:off x="2900" y="2441"/>
                <a:ext cx="726" cy="7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68690" name="Picture 82"/>
          <p:cNvPicPr>
            <a:picLocks noChangeAspect="1" noChangeArrowheads="1"/>
          </p:cNvPicPr>
          <p:nvPr/>
        </p:nvPicPr>
        <p:blipFill>
          <a:blip r:embed="rId5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038600" y="2454275"/>
            <a:ext cx="9620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D7EE"/>
                    </a:gs>
                    <a:gs pos="50000">
                      <a:srgbClr val="A4D7EE">
                        <a:gamma/>
                        <a:tint val="63922"/>
                        <a:invGamma/>
                      </a:srgbClr>
                    </a:gs>
                    <a:gs pos="100000">
                      <a:srgbClr val="A4D7E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91" name="Picture 83"/>
          <p:cNvPicPr>
            <a:picLocks noChangeAspect="1" noChangeArrowheads="1"/>
          </p:cNvPicPr>
          <p:nvPr/>
        </p:nvPicPr>
        <p:blipFill>
          <a:blip r:embed="rId6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14800" y="4740275"/>
            <a:ext cx="9620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D7EE"/>
                    </a:gs>
                    <a:gs pos="50000">
                      <a:srgbClr val="A4D7EE">
                        <a:gamma/>
                        <a:tint val="63922"/>
                        <a:invGamma/>
                      </a:srgbClr>
                    </a:gs>
                    <a:gs pos="100000">
                      <a:srgbClr val="A4D7E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92" name="Text Box 84"/>
          <p:cNvSpPr txBox="1">
            <a:spLocks noChangeArrowheads="1"/>
          </p:cNvSpPr>
          <p:nvPr/>
        </p:nvSpPr>
        <p:spPr bwMode="gray">
          <a:xfrm>
            <a:off x="1343025" y="2012950"/>
            <a:ext cx="21129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2200" b="1" u="sng" dirty="0" err="1" smtClean="0">
                <a:solidFill>
                  <a:srgbClr val="FFFFFF"/>
                </a:solidFill>
                <a:latin typeface="Candara" pitchFamily="34" charset="0"/>
              </a:rPr>
              <a:t>Liquidity</a:t>
            </a:r>
            <a:r>
              <a:rPr lang="tr-T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 Risk</a:t>
            </a:r>
            <a:endParaRPr lang="en-US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3" name="Text Box 85"/>
          <p:cNvSpPr txBox="1">
            <a:spLocks noChangeArrowheads="1"/>
          </p:cNvSpPr>
          <p:nvPr/>
        </p:nvSpPr>
        <p:spPr bwMode="gray">
          <a:xfrm>
            <a:off x="5638800" y="2012950"/>
            <a:ext cx="21129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2200" b="1" u="sng" dirty="0" err="1" smtClean="0">
                <a:solidFill>
                  <a:srgbClr val="FFFFFF"/>
                </a:solidFill>
                <a:latin typeface="Candara" pitchFamily="34" charset="0"/>
              </a:rPr>
              <a:t>Currency</a:t>
            </a:r>
            <a:r>
              <a:rPr lang="tr-T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 Risk</a:t>
            </a:r>
            <a:endParaRPr lang="en-US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4" name="Text Box 86"/>
          <p:cNvSpPr txBox="1">
            <a:spLocks noChangeArrowheads="1"/>
          </p:cNvSpPr>
          <p:nvPr/>
        </p:nvSpPr>
        <p:spPr bwMode="gray">
          <a:xfrm>
            <a:off x="1371600" y="3902075"/>
            <a:ext cx="21129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2200" b="1" u="sng" dirty="0" err="1" smtClean="0">
                <a:solidFill>
                  <a:srgbClr val="FFFFFF"/>
                </a:solidFill>
                <a:latin typeface="Candara" pitchFamily="34" charset="0"/>
              </a:rPr>
              <a:t>Interest</a:t>
            </a:r>
            <a:r>
              <a:rPr lang="tr-T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 Rate Risk</a:t>
            </a:r>
            <a:endParaRPr lang="en-US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5" name="Text Box 87"/>
          <p:cNvSpPr txBox="1">
            <a:spLocks noChangeArrowheads="1"/>
          </p:cNvSpPr>
          <p:nvPr/>
        </p:nvSpPr>
        <p:spPr bwMode="gray">
          <a:xfrm>
            <a:off x="5638800" y="3902075"/>
            <a:ext cx="21129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2200" b="1" u="sng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2200" b="1" u="sng" dirty="0" err="1" smtClean="0">
                <a:solidFill>
                  <a:srgbClr val="FFFFFF"/>
                </a:solidFill>
                <a:latin typeface="Candara" pitchFamily="34" charset="0"/>
              </a:rPr>
              <a:t>Refinancing</a:t>
            </a:r>
            <a:r>
              <a:rPr lang="tr-T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 Risk</a:t>
            </a:r>
            <a:endParaRPr lang="en-US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6" name="Text Box 88"/>
          <p:cNvSpPr txBox="1">
            <a:spLocks noChangeArrowheads="1"/>
          </p:cNvSpPr>
          <p:nvPr/>
        </p:nvSpPr>
        <p:spPr bwMode="gray">
          <a:xfrm>
            <a:off x="1441450" y="2470150"/>
            <a:ext cx="228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6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600" dirty="0" err="1" smtClean="0">
                <a:solidFill>
                  <a:srgbClr val="FFFFFF"/>
                </a:solidFill>
                <a:latin typeface="Candara" pitchFamily="34" charset="0"/>
              </a:rPr>
              <a:t>Keeping</a:t>
            </a:r>
            <a:r>
              <a:rPr lang="tr-TR" altLang="tr-TR" sz="16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600" dirty="0" err="1">
                <a:solidFill>
                  <a:srgbClr val="FFFFFF"/>
                </a:solidFill>
                <a:latin typeface="Candara" pitchFamily="34" charset="0"/>
              </a:rPr>
              <a:t>c</a:t>
            </a:r>
            <a:r>
              <a:rPr lang="tr-TR" altLang="tr-TR" sz="1600" dirty="0" err="1" smtClean="0">
                <a:solidFill>
                  <a:srgbClr val="FFFFFF"/>
                </a:solidFill>
                <a:latin typeface="Candara" pitchFamily="34" charset="0"/>
              </a:rPr>
              <a:t>ertain</a:t>
            </a:r>
            <a:r>
              <a:rPr lang="tr-TR" altLang="tr-TR" sz="16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600" dirty="0" err="1" smtClean="0">
                <a:solidFill>
                  <a:srgbClr val="FFFFFF"/>
                </a:solidFill>
                <a:latin typeface="Candara" pitchFamily="34" charset="0"/>
              </a:rPr>
              <a:t>level</a:t>
            </a:r>
            <a:r>
              <a:rPr lang="tr-TR" altLang="tr-TR" sz="1600" dirty="0" smtClean="0">
                <a:solidFill>
                  <a:srgbClr val="FFFFFF"/>
                </a:solidFill>
                <a:latin typeface="Candara" pitchFamily="34" charset="0"/>
              </a:rPr>
              <a:t> of </a:t>
            </a:r>
            <a:r>
              <a:rPr lang="tr-TR" altLang="tr-TR" sz="1600" dirty="0" err="1" smtClean="0">
                <a:solidFill>
                  <a:srgbClr val="FFFFFF"/>
                </a:solidFill>
                <a:latin typeface="Candara" pitchFamily="34" charset="0"/>
              </a:rPr>
              <a:t>cash</a:t>
            </a:r>
            <a:r>
              <a:rPr lang="tr-TR" altLang="tr-TR" sz="16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600" dirty="0" err="1" smtClean="0">
                <a:solidFill>
                  <a:srgbClr val="FFFFFF"/>
                </a:solidFill>
                <a:latin typeface="Candara" pitchFamily="34" charset="0"/>
              </a:rPr>
              <a:t>reserve</a:t>
            </a:r>
            <a:endParaRPr lang="en-US" altLang="tr-TR" sz="1600" dirty="0">
              <a:solidFill>
                <a:srgbClr val="FFFFFF"/>
              </a:solidFill>
              <a:latin typeface="Candar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tr-TR" sz="16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600" dirty="0" smtClean="0">
                <a:solidFill>
                  <a:srgbClr val="FFFFFF"/>
                </a:solidFill>
                <a:latin typeface="Candara" pitchFamily="34" charset="0"/>
              </a:rPr>
              <a:t>A minimum nominal </a:t>
            </a:r>
            <a:r>
              <a:rPr lang="tr-TR" altLang="tr-TR" sz="1600" dirty="0" err="1" smtClean="0">
                <a:solidFill>
                  <a:srgbClr val="FFFFFF"/>
                </a:solidFill>
                <a:latin typeface="Candara" pitchFamily="34" charset="0"/>
              </a:rPr>
              <a:t>figure</a:t>
            </a:r>
            <a:r>
              <a:rPr lang="tr-TR" altLang="tr-TR" sz="16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endParaRPr lang="en-US" altLang="tr-TR" sz="16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7" name="Text Box 89"/>
          <p:cNvSpPr txBox="1">
            <a:spLocks noChangeArrowheads="1"/>
          </p:cNvSpPr>
          <p:nvPr/>
        </p:nvSpPr>
        <p:spPr bwMode="gray">
          <a:xfrm>
            <a:off x="1437711" y="4500344"/>
            <a:ext cx="33486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Using fixed rate TL instruments as the major source of domestic cash </a:t>
            </a:r>
            <a:r>
              <a:rPr lang="en-US" altLang="tr-TR" sz="1200" dirty="0" smtClean="0">
                <a:solidFill>
                  <a:srgbClr val="FFFFFF"/>
                </a:solidFill>
                <a:latin typeface="Candara" pitchFamily="34" charset="0"/>
              </a:rPr>
              <a:t>borrowing</a:t>
            </a:r>
            <a:endParaRPr lang="tr-TR" altLang="tr-TR" sz="1200" dirty="0" smtClean="0">
              <a:solidFill>
                <a:srgbClr val="FFFFFF"/>
              </a:solidFill>
              <a:latin typeface="Candara" pitchFamily="34" charset="0"/>
            </a:endParaRPr>
          </a:p>
          <a:p>
            <a:pPr marL="0" lvl="2" algn="l">
              <a:spcBef>
                <a:spcPct val="50000"/>
              </a:spcBef>
              <a:buFontTx/>
              <a:buChar char="•"/>
            </a:pPr>
            <a:r>
              <a:rPr lang="tr-TR" altLang="tr-TR" sz="1200" dirty="0">
                <a:solidFill>
                  <a:srgbClr val="FFFFFF"/>
                </a:solidFill>
                <a:latin typeface="Candara" pitchFamily="34" charset="0"/>
              </a:rPr>
              <a:t>D</a:t>
            </a:r>
            <a:r>
              <a:rPr lang="en-US" altLang="tr-TR" sz="1200" dirty="0" err="1">
                <a:solidFill>
                  <a:srgbClr val="FFFFFF"/>
                </a:solidFill>
                <a:latin typeface="Candara" pitchFamily="34" charset="0"/>
              </a:rPr>
              <a:t>ecreasing</a:t>
            </a: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the share of debt which has interest rate </a:t>
            </a:r>
            <a:r>
              <a:rPr lang="en-US" altLang="tr-TR" sz="1200" dirty="0" err="1">
                <a:solidFill>
                  <a:srgbClr val="FFFFFF"/>
                </a:solidFill>
                <a:latin typeface="Candara" pitchFamily="34" charset="0"/>
              </a:rPr>
              <a:t>refixing</a:t>
            </a: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period less than 12 months</a:t>
            </a:r>
            <a:r>
              <a:rPr lang="tr-TR" altLang="tr-TR" sz="1200" dirty="0">
                <a:solidFill>
                  <a:srgbClr val="FFFFFF"/>
                </a:solidFill>
                <a:latin typeface="Candara" pitchFamily="34" charset="0"/>
              </a:rPr>
              <a:t> </a:t>
            </a:r>
          </a:p>
        </p:txBody>
      </p:sp>
      <p:sp>
        <p:nvSpPr>
          <p:cNvPr id="68698" name="Text Box 90"/>
          <p:cNvSpPr txBox="1">
            <a:spLocks noChangeArrowheads="1"/>
          </p:cNvSpPr>
          <p:nvPr/>
        </p:nvSpPr>
        <p:spPr bwMode="gray">
          <a:xfrm>
            <a:off x="5394808" y="2444928"/>
            <a:ext cx="22860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1400" dirty="0">
                <a:solidFill>
                  <a:srgbClr val="FFFFFF"/>
                </a:solidFill>
                <a:latin typeface="Candara" pitchFamily="34" charset="0"/>
              </a:rPr>
              <a:t> Borrowing mainly in TL </a:t>
            </a:r>
            <a:endParaRPr lang="tr-TR" altLang="tr-TR" sz="1400" dirty="0" smtClean="0">
              <a:solidFill>
                <a:srgbClr val="FFFFFF"/>
              </a:solidFill>
              <a:latin typeface="Candara" pitchFamily="34" charset="0"/>
            </a:endParaRPr>
          </a:p>
          <a:p>
            <a:pPr algn="r">
              <a:spcBef>
                <a:spcPct val="50000"/>
              </a:spcBef>
              <a:buFontTx/>
              <a:buChar char="•"/>
            </a:pPr>
            <a:r>
              <a:rPr lang="tr-TR" altLang="tr-TR" sz="1400" dirty="0" smtClean="0">
                <a:solidFill>
                  <a:srgbClr val="FFFFFF"/>
                </a:solidFill>
                <a:latin typeface="Candara" pitchFamily="34" charset="0"/>
              </a:rPr>
              <a:t>A nominal </a:t>
            </a:r>
            <a:r>
              <a:rPr lang="tr-TR" altLang="tr-TR" sz="1400" dirty="0" err="1" smtClean="0">
                <a:solidFill>
                  <a:srgbClr val="FFFFFF"/>
                </a:solidFill>
                <a:latin typeface="Candara" pitchFamily="34" charset="0"/>
              </a:rPr>
              <a:t>ceiling</a:t>
            </a:r>
            <a:r>
              <a:rPr lang="tr-TR" altLang="tr-TR" sz="14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  <a:latin typeface="Candara" pitchFamily="34" charset="0"/>
              </a:rPr>
              <a:t>for</a:t>
            </a:r>
            <a:r>
              <a:rPr lang="tr-TR" altLang="tr-TR" sz="1400" dirty="0" smtClean="0">
                <a:solidFill>
                  <a:srgbClr val="FFFFFF"/>
                </a:solidFill>
                <a:latin typeface="Candara" pitchFamily="34" charset="0"/>
              </a:rPr>
              <a:t> FX </a:t>
            </a:r>
            <a:r>
              <a:rPr lang="tr-TR" altLang="tr-TR" sz="1400" dirty="0" err="1" smtClean="0">
                <a:solidFill>
                  <a:srgbClr val="FFFFFF"/>
                </a:solidFill>
                <a:latin typeface="Candara" pitchFamily="34" charset="0"/>
              </a:rPr>
              <a:t>borrowing</a:t>
            </a:r>
            <a:r>
              <a:rPr lang="tr-TR" altLang="tr-TR" sz="14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  <a:latin typeface="Candara" pitchFamily="34" charset="0"/>
              </a:rPr>
              <a:t>and</a:t>
            </a:r>
            <a:r>
              <a:rPr lang="tr-TR" altLang="tr-TR" sz="1400" dirty="0" smtClean="0">
                <a:solidFill>
                  <a:srgbClr val="FFFFFF"/>
                </a:solidFill>
                <a:latin typeface="Candara" pitchFamily="34" charset="0"/>
              </a:rPr>
              <a:t> FX </a:t>
            </a:r>
            <a:r>
              <a:rPr lang="tr-TR" altLang="tr-TR" sz="1400" dirty="0" err="1" smtClean="0">
                <a:solidFill>
                  <a:srgbClr val="FFFFFF"/>
                </a:solidFill>
                <a:latin typeface="Candara" pitchFamily="34" charset="0"/>
              </a:rPr>
              <a:t>cash</a:t>
            </a:r>
            <a:r>
              <a:rPr lang="tr-TR" altLang="tr-TR" sz="14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  <a:latin typeface="Candara" pitchFamily="34" charset="0"/>
              </a:rPr>
              <a:t>reserves</a:t>
            </a:r>
            <a:endParaRPr lang="en-US" altLang="tr-TR" sz="14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9" name="Text Box 91"/>
          <p:cNvSpPr txBox="1">
            <a:spLocks noChangeArrowheads="1"/>
          </p:cNvSpPr>
          <p:nvPr/>
        </p:nvSpPr>
        <p:spPr bwMode="gray">
          <a:xfrm>
            <a:off x="4405313" y="4435475"/>
            <a:ext cx="33670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Increasing the average maturity of domestic cash borrowing taking market conditions into consideration</a:t>
            </a:r>
          </a:p>
          <a:p>
            <a:pPr marL="0" lvl="2" algn="r">
              <a:spcBef>
                <a:spcPct val="50000"/>
              </a:spcBef>
              <a:buFontTx/>
              <a:buChar char="•"/>
            </a:pP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tr-TR" altLang="tr-TR" sz="1200" dirty="0">
                <a:solidFill>
                  <a:srgbClr val="FFFFFF"/>
                </a:solidFill>
                <a:latin typeface="Candara" pitchFamily="34" charset="0"/>
              </a:rPr>
              <a:t>D</a:t>
            </a:r>
            <a:r>
              <a:rPr lang="en-US" altLang="tr-TR" sz="1200" dirty="0" err="1" smtClean="0">
                <a:solidFill>
                  <a:srgbClr val="FFFFFF"/>
                </a:solidFill>
                <a:latin typeface="Candara" pitchFamily="34" charset="0"/>
              </a:rPr>
              <a:t>ecreasing</a:t>
            </a:r>
            <a:r>
              <a:rPr lang="en-US" altLang="tr-TR" sz="1200" dirty="0" smtClean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en-US" altLang="tr-TR" sz="1200" dirty="0">
                <a:solidFill>
                  <a:srgbClr val="FFFFFF"/>
                </a:solidFill>
                <a:latin typeface="Candara" pitchFamily="34" charset="0"/>
              </a:rPr>
              <a:t>the share of debt maturing within 12 months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endParaRPr lang="en-US" altLang="tr-TR" sz="12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701" name="Text Box 93"/>
          <p:cNvSpPr txBox="1">
            <a:spLocks noChangeArrowheads="1"/>
          </p:cNvSpPr>
          <p:nvPr/>
        </p:nvSpPr>
        <p:spPr bwMode="gray">
          <a:xfrm>
            <a:off x="3962400" y="3140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latin typeface="Candara" pitchFamily="34" charset="0"/>
              </a:rPr>
              <a:t>1</a:t>
            </a:r>
          </a:p>
        </p:txBody>
      </p:sp>
      <p:sp>
        <p:nvSpPr>
          <p:cNvPr id="68702" name="Text Box 94"/>
          <p:cNvSpPr txBox="1">
            <a:spLocks noChangeArrowheads="1"/>
          </p:cNvSpPr>
          <p:nvPr/>
        </p:nvSpPr>
        <p:spPr bwMode="gray">
          <a:xfrm>
            <a:off x="4648200" y="3140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latin typeface="Candara" pitchFamily="34" charset="0"/>
              </a:rPr>
              <a:t>2</a:t>
            </a:r>
          </a:p>
        </p:txBody>
      </p:sp>
      <p:sp>
        <p:nvSpPr>
          <p:cNvPr id="68703" name="Text Box 95"/>
          <p:cNvSpPr txBox="1">
            <a:spLocks noChangeArrowheads="1"/>
          </p:cNvSpPr>
          <p:nvPr/>
        </p:nvSpPr>
        <p:spPr bwMode="gray">
          <a:xfrm>
            <a:off x="3962400" y="3902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latin typeface="Candara" pitchFamily="34" charset="0"/>
              </a:rPr>
              <a:t>4</a:t>
            </a:r>
          </a:p>
        </p:txBody>
      </p:sp>
      <p:sp>
        <p:nvSpPr>
          <p:cNvPr id="68704" name="Text Box 96"/>
          <p:cNvSpPr txBox="1">
            <a:spLocks noChangeArrowheads="1"/>
          </p:cNvSpPr>
          <p:nvPr/>
        </p:nvSpPr>
        <p:spPr bwMode="gray">
          <a:xfrm>
            <a:off x="4692650" y="38893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>
                <a:latin typeface="Candar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6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797" y="2627777"/>
            <a:ext cx="7488832" cy="947669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CASH MANAGEMENT PROCESSES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 smtClean="0">
                  <a:solidFill>
                    <a:srgbClr val="FFFFFF"/>
                  </a:solidFill>
                </a:rPr>
                <a:t>2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gray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4D4D4D">
                        <a:gamma/>
                        <a:tint val="28235"/>
                        <a:invGamma/>
                        <a:alpha val="0"/>
                      </a:srgbClr>
                    </a:gs>
                    <a:gs pos="50000">
                      <a:srgbClr val="4D4D4D"/>
                    </a:gs>
                    <a:gs pos="100000">
                      <a:srgbClr val="4D4D4D">
                        <a:gamma/>
                        <a:tint val="28235"/>
                        <a:invGamma/>
                        <a:alpha val="0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3363" y="165220"/>
            <a:ext cx="7391400" cy="1143000"/>
          </a:xfrm>
        </p:spPr>
        <p:txBody>
          <a:bodyPr/>
          <a:lstStyle/>
          <a:p>
            <a:r>
              <a:rPr lang="tr-TR" altLang="tr-TR" dirty="0" smtClean="0">
                <a:latin typeface="Calibri" panose="020F0502020204030204" pitchFamily="34" charset="0"/>
              </a:rPr>
              <a:t>Cash Management </a:t>
            </a:r>
            <a:r>
              <a:rPr lang="tr-TR" altLang="tr-TR" dirty="0" err="1" smtClean="0">
                <a:latin typeface="Calibri" panose="020F0502020204030204" pitchFamily="34" charset="0"/>
              </a:rPr>
              <a:t>Processes</a:t>
            </a:r>
            <a:endParaRPr lang="en-US" altLang="tr-TR" dirty="0" smtClean="0"/>
          </a:p>
        </p:txBody>
      </p:sp>
      <p:sp>
        <p:nvSpPr>
          <p:cNvPr id="61444" name="Rectangle 103"/>
          <p:cNvSpPr>
            <a:spLocks noChangeArrowheads="1"/>
          </p:cNvSpPr>
          <p:nvPr/>
        </p:nvSpPr>
        <p:spPr bwMode="auto">
          <a:xfrm>
            <a:off x="2521434" y="1363662"/>
            <a:ext cx="3909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 dirty="0" err="1" smtClean="0">
                <a:latin typeface="Candara" pitchFamily="34" charset="0"/>
              </a:rPr>
              <a:t>Core</a:t>
            </a:r>
            <a:r>
              <a:rPr lang="tr-TR" altLang="tr-TR" sz="2800" b="1" dirty="0" smtClean="0">
                <a:latin typeface="Candara" pitchFamily="34" charset="0"/>
              </a:rPr>
              <a:t> </a:t>
            </a:r>
            <a:r>
              <a:rPr lang="tr-TR" altLang="tr-TR" sz="2800" b="1" dirty="0" err="1" smtClean="0">
                <a:latin typeface="Candara" pitchFamily="34" charset="0"/>
              </a:rPr>
              <a:t>processes</a:t>
            </a:r>
            <a:endParaRPr lang="en-US" altLang="tr-TR" sz="2800" b="1" dirty="0">
              <a:latin typeface="Candara" pitchFamily="34" charset="0"/>
            </a:endParaRPr>
          </a:p>
        </p:txBody>
      </p:sp>
      <p:sp>
        <p:nvSpPr>
          <p:cNvPr id="29" name="Rectangle 102"/>
          <p:cNvSpPr>
            <a:spLocks noChangeArrowheads="1"/>
          </p:cNvSpPr>
          <p:nvPr/>
        </p:nvSpPr>
        <p:spPr bwMode="black">
          <a:xfrm>
            <a:off x="2521434" y="1851544"/>
            <a:ext cx="390950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400" dirty="0" err="1" smtClean="0">
                <a:latin typeface="Candara" pitchFamily="34" charset="0"/>
              </a:rPr>
              <a:t>Interacts</a:t>
            </a:r>
            <a:r>
              <a:rPr lang="tr-TR" altLang="tr-TR" sz="1400" dirty="0" smtClean="0">
                <a:latin typeface="Candara" pitchFamily="34" charset="0"/>
              </a:rPr>
              <a:t> </a:t>
            </a:r>
            <a:r>
              <a:rPr lang="tr-TR" altLang="tr-TR" sz="1400" dirty="0" err="1" smtClean="0">
                <a:latin typeface="Candara" pitchFamily="34" charset="0"/>
              </a:rPr>
              <a:t>with</a:t>
            </a:r>
            <a:r>
              <a:rPr lang="tr-TR" altLang="tr-TR" sz="1400" dirty="0" smtClean="0">
                <a:latin typeface="Candara" pitchFamily="34" charset="0"/>
              </a:rPr>
              <a:t> </a:t>
            </a:r>
            <a:r>
              <a:rPr lang="tr-TR" altLang="tr-TR" sz="1400" dirty="0" err="1" smtClean="0">
                <a:latin typeface="Candara" pitchFamily="34" charset="0"/>
              </a:rPr>
              <a:t>other</a:t>
            </a:r>
            <a:r>
              <a:rPr lang="tr-TR" altLang="tr-TR" sz="1400" dirty="0" smtClean="0">
                <a:latin typeface="Candara" pitchFamily="34" charset="0"/>
              </a:rPr>
              <a:t> </a:t>
            </a:r>
            <a:r>
              <a:rPr lang="tr-TR" altLang="tr-TR" sz="1400" dirty="0" err="1" smtClean="0">
                <a:latin typeface="Candara" pitchFamily="34" charset="0"/>
              </a:rPr>
              <a:t>sub-processes</a:t>
            </a:r>
            <a:r>
              <a:rPr lang="tr-TR" altLang="tr-TR" sz="1400" dirty="0" smtClean="0">
                <a:latin typeface="Candara" pitchFamily="34" charset="0"/>
              </a:rPr>
              <a:t> </a:t>
            </a:r>
            <a:r>
              <a:rPr lang="tr-TR" altLang="tr-TR" sz="1400" dirty="0" err="1" smtClean="0">
                <a:latin typeface="Candara" pitchFamily="34" charset="0"/>
              </a:rPr>
              <a:t>and</a:t>
            </a:r>
            <a:r>
              <a:rPr lang="tr-TR" altLang="tr-TR" sz="1400" dirty="0" smtClean="0">
                <a:latin typeface="Candara" pitchFamily="34" charset="0"/>
              </a:rPr>
              <a:t> </a:t>
            </a:r>
            <a:r>
              <a:rPr lang="tr-TR" altLang="tr-TR" sz="1400" dirty="0" err="1" smtClean="0">
                <a:latin typeface="Candara" pitchFamily="34" charset="0"/>
              </a:rPr>
              <a:t>support</a:t>
            </a:r>
            <a:r>
              <a:rPr lang="tr-TR" altLang="tr-TR" sz="1400" dirty="0" smtClean="0">
                <a:latin typeface="Candara" pitchFamily="34" charset="0"/>
              </a:rPr>
              <a:t> </a:t>
            </a:r>
            <a:r>
              <a:rPr lang="tr-TR" altLang="tr-TR" sz="1400" dirty="0" err="1" smtClean="0">
                <a:latin typeface="Candara" pitchFamily="34" charset="0"/>
              </a:rPr>
              <a:t>processes</a:t>
            </a:r>
            <a:endParaRPr lang="en-US" altLang="tr-TR" sz="1400" dirty="0">
              <a:latin typeface="Candara" pitchFamily="34" charset="0"/>
            </a:endParaRPr>
          </a:p>
        </p:txBody>
      </p:sp>
      <p:cxnSp>
        <p:nvCxnSpPr>
          <p:cNvPr id="131" name="Shape 130"/>
          <p:cNvCxnSpPr/>
          <p:nvPr/>
        </p:nvCxnSpPr>
        <p:spPr>
          <a:xfrm rot="5400000" flipH="1" flipV="1">
            <a:off x="2103432" y="1516753"/>
            <a:ext cx="879222" cy="1013945"/>
          </a:xfrm>
          <a:prstGeom prst="curvedConnector2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hape 131"/>
          <p:cNvCxnSpPr/>
          <p:nvPr/>
        </p:nvCxnSpPr>
        <p:spPr>
          <a:xfrm rot="16200000" flipV="1">
            <a:off x="5822783" y="1560403"/>
            <a:ext cx="879222" cy="1008959"/>
          </a:xfrm>
          <a:prstGeom prst="curvedConnector2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8" name="AutoShape 8"/>
          <p:cNvSpPr>
            <a:spLocks noChangeArrowheads="1"/>
          </p:cNvSpPr>
          <p:nvPr/>
        </p:nvSpPr>
        <p:spPr bwMode="ltGray">
          <a:xfrm>
            <a:off x="686359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gray">
          <a:xfrm>
            <a:off x="2225561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66275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ltGray">
          <a:xfrm>
            <a:off x="3763102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gray">
          <a:xfrm>
            <a:off x="5302304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66275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ltGray">
          <a:xfrm>
            <a:off x="6818236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ltGray">
          <a:xfrm>
            <a:off x="766145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ltGray">
          <a:xfrm>
            <a:off x="3844549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ltGray">
          <a:xfrm>
            <a:off x="6909656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gray">
          <a:xfrm>
            <a:off x="5382090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gray">
          <a:xfrm>
            <a:off x="2303685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" name="Rectangle 949"/>
          <p:cNvSpPr>
            <a:spLocks noChangeArrowheads="1"/>
          </p:cNvSpPr>
          <p:nvPr/>
        </p:nvSpPr>
        <p:spPr bwMode="gray">
          <a:xfrm>
            <a:off x="766145" y="2880751"/>
            <a:ext cx="1165207" cy="80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400" b="1" dirty="0" err="1" smtClean="0">
                <a:latin typeface="Candara" pitchFamily="34" charset="0"/>
              </a:rPr>
              <a:t>Annual</a:t>
            </a:r>
            <a:r>
              <a:rPr lang="tr-TR" altLang="tr-TR" sz="1400" b="1" dirty="0" smtClean="0">
                <a:latin typeface="Candara" pitchFamily="34" charset="0"/>
              </a:rPr>
              <a:t> Cash Planning</a:t>
            </a:r>
            <a:endParaRPr lang="en-US" altLang="tr-TR" sz="1400" b="1" dirty="0">
              <a:latin typeface="Candara" pitchFamily="34" charset="0"/>
            </a:endParaRPr>
          </a:p>
        </p:txBody>
      </p:sp>
      <p:sp>
        <p:nvSpPr>
          <p:cNvPr id="64" name="Rectangle 949"/>
          <p:cNvSpPr>
            <a:spLocks noChangeArrowheads="1"/>
          </p:cNvSpPr>
          <p:nvPr/>
        </p:nvSpPr>
        <p:spPr bwMode="gray">
          <a:xfrm>
            <a:off x="2305347" y="2880751"/>
            <a:ext cx="11635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1400" b="1" dirty="0" err="1" smtClean="0">
                <a:latin typeface="Candara" pitchFamily="34" charset="0"/>
              </a:rPr>
              <a:t>Monthly</a:t>
            </a:r>
            <a:r>
              <a:rPr lang="en-US" altLang="tr-TR" sz="1400" b="1" dirty="0" smtClean="0">
                <a:latin typeface="Candara" pitchFamily="34" charset="0"/>
              </a:rPr>
              <a:t> </a:t>
            </a:r>
            <a:r>
              <a:rPr lang="en-US" altLang="tr-TR" sz="1400" b="1" dirty="0">
                <a:latin typeface="Candara" pitchFamily="34" charset="0"/>
              </a:rPr>
              <a:t>Cash Planning</a:t>
            </a:r>
          </a:p>
        </p:txBody>
      </p:sp>
      <p:sp>
        <p:nvSpPr>
          <p:cNvPr id="76" name="Rectangle 949"/>
          <p:cNvSpPr>
            <a:spLocks noChangeArrowheads="1"/>
          </p:cNvSpPr>
          <p:nvPr/>
        </p:nvSpPr>
        <p:spPr bwMode="gray">
          <a:xfrm>
            <a:off x="3844549" y="2988473"/>
            <a:ext cx="1163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400" b="1" dirty="0" smtClean="0">
                <a:latin typeface="Candara" pitchFamily="34" charset="0"/>
              </a:rPr>
              <a:t>Daily Cash Planning</a:t>
            </a:r>
            <a:endParaRPr lang="en-US" altLang="tr-TR" sz="1400" b="1" dirty="0">
              <a:latin typeface="Candara" pitchFamily="34" charset="0"/>
            </a:endParaRPr>
          </a:p>
        </p:txBody>
      </p:sp>
      <p:sp>
        <p:nvSpPr>
          <p:cNvPr id="86" name="Rectangle 949"/>
          <p:cNvSpPr>
            <a:spLocks noChangeArrowheads="1"/>
          </p:cNvSpPr>
          <p:nvPr/>
        </p:nvSpPr>
        <p:spPr bwMode="gray">
          <a:xfrm>
            <a:off x="5393725" y="2880751"/>
            <a:ext cx="11635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400" b="1" dirty="0" err="1" smtClean="0">
                <a:latin typeface="Candara" pitchFamily="34" charset="0"/>
              </a:rPr>
              <a:t>Managing</a:t>
            </a:r>
            <a:r>
              <a:rPr lang="tr-TR" altLang="tr-TR" sz="1400" b="1" dirty="0" smtClean="0">
                <a:latin typeface="Candara" pitchFamily="34" charset="0"/>
              </a:rPr>
              <a:t> Cash </a:t>
            </a:r>
            <a:r>
              <a:rPr lang="tr-TR" altLang="tr-TR" sz="1400" b="1" dirty="0" err="1" smtClean="0">
                <a:latin typeface="Candara" pitchFamily="34" charset="0"/>
              </a:rPr>
              <a:t>Reserves</a:t>
            </a:r>
            <a:endParaRPr lang="en-US" altLang="tr-TR" sz="1400" b="1" dirty="0">
              <a:latin typeface="Candara" pitchFamily="34" charset="0"/>
            </a:endParaRPr>
          </a:p>
        </p:txBody>
      </p:sp>
      <p:sp>
        <p:nvSpPr>
          <p:cNvPr id="109" name="Rectangle 949"/>
          <p:cNvSpPr>
            <a:spLocks noChangeArrowheads="1"/>
          </p:cNvSpPr>
          <p:nvPr/>
        </p:nvSpPr>
        <p:spPr bwMode="gray">
          <a:xfrm>
            <a:off x="6912981" y="2913506"/>
            <a:ext cx="1163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1200" b="1" dirty="0" err="1" smtClean="0">
                <a:latin typeface="Candara" pitchFamily="34" charset="0"/>
              </a:rPr>
              <a:t>Short-Term</a:t>
            </a:r>
            <a:r>
              <a:rPr lang="tr-TR" altLang="tr-TR" sz="1200" b="1" dirty="0" smtClean="0">
                <a:latin typeface="Candara" pitchFamily="34" charset="0"/>
              </a:rPr>
              <a:t> Money Market Operations</a:t>
            </a:r>
            <a:endParaRPr lang="en-US" altLang="tr-TR" sz="1200" b="1" dirty="0">
              <a:latin typeface="Candara" pitchFamily="34" charset="0"/>
            </a:endParaRPr>
          </a:p>
        </p:txBody>
      </p:sp>
      <p:sp>
        <p:nvSpPr>
          <p:cNvPr id="61463" name="Rectangle 55"/>
          <p:cNvSpPr>
            <a:spLocks noChangeArrowheads="1"/>
          </p:cNvSpPr>
          <p:nvPr/>
        </p:nvSpPr>
        <p:spPr bwMode="gray">
          <a:xfrm>
            <a:off x="611560" y="3906510"/>
            <a:ext cx="148933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1200" dirty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September-October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Period</a:t>
            </a:r>
            <a:endParaRPr lang="tr-TR" altLang="tr-TR" sz="12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2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Use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budgetary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figures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as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inputs</a:t>
            </a:r>
            <a:endParaRPr lang="tr-TR" altLang="tr-TR" sz="12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2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Annual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cash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program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with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daily</a:t>
            </a:r>
            <a:r>
              <a:rPr lang="tr-TR" altLang="tr-TR" sz="12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latin typeface="Candara" pitchFamily="34" charset="0"/>
                <a:cs typeface="Arial" charset="0"/>
              </a:rPr>
              <a:t>projections</a:t>
            </a:r>
            <a:endParaRPr lang="tr-TR" altLang="tr-TR" sz="12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2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en-US" altLang="tr-TR" sz="1200" dirty="0">
              <a:latin typeface="Candara" pitchFamily="34" charset="0"/>
              <a:cs typeface="Arial" charset="0"/>
            </a:endParaRPr>
          </a:p>
        </p:txBody>
      </p:sp>
      <p:sp>
        <p:nvSpPr>
          <p:cNvPr id="61464" name="Rectangle 55"/>
          <p:cNvSpPr>
            <a:spLocks noChangeArrowheads="1"/>
          </p:cNvSpPr>
          <p:nvPr/>
        </p:nvSpPr>
        <p:spPr bwMode="gray">
          <a:xfrm>
            <a:off x="2145775" y="3906510"/>
            <a:ext cx="148933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Revising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annual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program on a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monthly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basis</a:t>
            </a:r>
            <a:endParaRPr lang="tr-TR" altLang="tr-TR" sz="10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Monthly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meetings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with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agencieas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and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MoF</a:t>
            </a:r>
            <a:endParaRPr lang="tr-TR" altLang="tr-TR" sz="10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tr-T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tr-TR" altLang="tr-TR" sz="1000" dirty="0" smtClean="0">
                <a:latin typeface="Candara" pitchFamily="34" charset="0"/>
                <a:cs typeface="Arial" charset="0"/>
              </a:rPr>
              <a:t>Evaluation of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cash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requests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of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agencies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submitted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 smtClean="0">
                <a:latin typeface="Candara" pitchFamily="34" charset="0"/>
                <a:cs typeface="Arial" charset="0"/>
              </a:rPr>
              <a:t>to</a:t>
            </a:r>
            <a:r>
              <a:rPr lang="tr-TR" altLang="tr-TR" sz="1000" dirty="0" smtClean="0">
                <a:latin typeface="Candara" pitchFamily="34" charset="0"/>
                <a:cs typeface="Arial" charset="0"/>
              </a:rPr>
              <a:t> CRS</a:t>
            </a:r>
            <a:endParaRPr lang="en-US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61465" name="Rectangle 55"/>
          <p:cNvSpPr>
            <a:spLocks noChangeArrowheads="1"/>
          </p:cNvSpPr>
          <p:nvPr/>
        </p:nvSpPr>
        <p:spPr bwMode="gray">
          <a:xfrm>
            <a:off x="3701600" y="3873631"/>
            <a:ext cx="1489336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Monthly</a:t>
            </a:r>
            <a:r>
              <a:rPr lang="tr-TR" sz="1000" dirty="0">
                <a:latin typeface="Calibri" panose="020F0502020204030204" pitchFamily="34" charset="0"/>
              </a:rPr>
              <a:t> program </a:t>
            </a:r>
            <a:r>
              <a:rPr lang="tr-TR" sz="1000" dirty="0" err="1">
                <a:latin typeface="Calibri" panose="020F0502020204030204" pitchFamily="34" charset="0"/>
              </a:rPr>
              <a:t>figures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are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translated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into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daily</a:t>
            </a:r>
            <a:r>
              <a:rPr lang="tr-TR" sz="1000" dirty="0">
                <a:latin typeface="Calibri" panose="020F0502020204030204" pitchFamily="34" charset="0"/>
              </a:rPr>
              <a:t> program </a:t>
            </a:r>
            <a:r>
              <a:rPr lang="tr-TR" sz="1000" dirty="0" err="1" smtClean="0">
                <a:latin typeface="Calibri" panose="020F0502020204030204" pitchFamily="34" charset="0"/>
              </a:rPr>
              <a:t>figures</a:t>
            </a:r>
            <a:endParaRPr lang="tr-TR" sz="1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tr-TR" sz="1000" dirty="0" smtClean="0">
                <a:latin typeface="Calibri" panose="020F0502020204030204" pitchFamily="34" charset="0"/>
              </a:rPr>
              <a:t>Daily </a:t>
            </a:r>
            <a:r>
              <a:rPr lang="tr-TR" sz="1000" dirty="0" err="1">
                <a:latin typeface="Calibri" panose="020F0502020204030204" pitchFamily="34" charset="0"/>
              </a:rPr>
              <a:t>cash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requests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are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collected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via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smtClean="0">
                <a:latin typeface="Calibri" panose="020F0502020204030204" pitchFamily="34" charset="0"/>
              </a:rPr>
              <a:t>PEPS</a:t>
            </a:r>
          </a:p>
          <a:p>
            <a:pPr eaLnBrk="1" hangingPunct="1"/>
            <a:r>
              <a:rPr lang="tr-TR" sz="1000" dirty="0" smtClean="0">
                <a:latin typeface="Calibri" panose="020F0502020204030204" pitchFamily="34" charset="0"/>
              </a:rPr>
              <a:t>Cash </a:t>
            </a:r>
            <a:r>
              <a:rPr lang="tr-TR" sz="1000" dirty="0" err="1">
                <a:latin typeface="Calibri" panose="020F0502020204030204" pitchFamily="34" charset="0"/>
              </a:rPr>
              <a:t>reserves</a:t>
            </a:r>
            <a:r>
              <a:rPr lang="tr-TR" sz="1000" dirty="0">
                <a:latin typeface="Calibri" panose="020F0502020204030204" pitchFamily="34" charset="0"/>
              </a:rPr>
              <a:t> of </a:t>
            </a:r>
            <a:r>
              <a:rPr lang="tr-TR" sz="1000" dirty="0" err="1">
                <a:latin typeface="Calibri" panose="020F0502020204030204" pitchFamily="34" charset="0"/>
              </a:rPr>
              <a:t>the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institutions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are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 smtClean="0">
                <a:latin typeface="Calibri" panose="020F0502020204030204" pitchFamily="34" charset="0"/>
              </a:rPr>
              <a:t>gathered</a:t>
            </a:r>
            <a:endParaRPr lang="tr-TR" sz="1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tr-TR" sz="1000" dirty="0" err="1">
                <a:latin typeface="Calibri" panose="020F0502020204030204" pitchFamily="34" charset="0"/>
              </a:rPr>
              <a:t>T</a:t>
            </a:r>
            <a:r>
              <a:rPr lang="tr-TR" sz="1000" dirty="0" err="1" smtClean="0">
                <a:latin typeface="Calibri" panose="020F0502020204030204" pitchFamily="34" charset="0"/>
              </a:rPr>
              <a:t>he</a:t>
            </a:r>
            <a:r>
              <a:rPr lang="tr-TR" sz="1000" dirty="0" smtClean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next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day’s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cash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allocation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figures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are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determined</a:t>
            </a:r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endParaRPr lang="tr-TR" sz="1000" dirty="0" smtClean="0">
              <a:latin typeface="Calibri" panose="020F0502020204030204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algn="ctr" eaLnBrk="1" hangingPunct="1"/>
            <a:endParaRPr lang="en-US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61466" name="Rectangle 55"/>
          <p:cNvSpPr>
            <a:spLocks noChangeArrowheads="1"/>
          </p:cNvSpPr>
          <p:nvPr/>
        </p:nvSpPr>
        <p:spPr bwMode="gray">
          <a:xfrm>
            <a:off x="5190936" y="3857304"/>
            <a:ext cx="167051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All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en-US" altLang="tr-TR" sz="1000" dirty="0">
                <a:latin typeface="Calibri" panose="020F0502020204030204" pitchFamily="34" charset="0"/>
              </a:rPr>
              <a:t>TL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and</a:t>
            </a:r>
            <a:r>
              <a:rPr lang="tr-TR" altLang="tr-TR" sz="1000" dirty="0">
                <a:latin typeface="Calibri" panose="020F0502020204030204" pitchFamily="34" charset="0"/>
              </a:rPr>
              <a:t> FX</a:t>
            </a:r>
            <a:r>
              <a:rPr lang="en-US" altLang="tr-TR" sz="1000" dirty="0">
                <a:latin typeface="Calibri" panose="020F0502020204030204" pitchFamily="34" charset="0"/>
              </a:rPr>
              <a:t> account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 smtClean="0">
                <a:latin typeface="Calibri" panose="020F0502020204030204" pitchFamily="34" charset="0"/>
              </a:rPr>
              <a:t>balances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en-US" altLang="tr-TR" sz="1000" dirty="0" smtClean="0">
                <a:latin typeface="Calibri" panose="020F0502020204030204" pitchFamily="34" charset="0"/>
              </a:rPr>
              <a:t>are remunerated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 smtClean="0">
                <a:latin typeface="Calibri" panose="020F0502020204030204" pitchFamily="34" charset="0"/>
              </a:rPr>
              <a:t>automatically</a:t>
            </a:r>
            <a:r>
              <a:rPr lang="en-US" altLang="tr-TR" sz="1000" dirty="0" smtClean="0">
                <a:latin typeface="Calibri" panose="020F0502020204030204" pitchFamily="34" charset="0"/>
              </a:rPr>
              <a:t> </a:t>
            </a:r>
            <a:r>
              <a:rPr lang="tr-TR" altLang="tr-TR" sz="1000" dirty="0">
                <a:latin typeface="Calibri" panose="020F0502020204030204" pitchFamily="34" charset="0"/>
              </a:rPr>
              <a:t>on a </a:t>
            </a:r>
            <a:r>
              <a:rPr lang="tr-TR" altLang="tr-TR" sz="1000" dirty="0" err="1">
                <a:latin typeface="Calibri" panose="020F0502020204030204" pitchFamily="34" charset="0"/>
              </a:rPr>
              <a:t>daily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basis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with</a:t>
            </a:r>
            <a:r>
              <a:rPr lang="tr-TR" altLang="tr-TR" sz="1000" dirty="0">
                <a:latin typeface="Calibri" panose="020F0502020204030204" pitchFamily="34" charset="0"/>
              </a:rPr>
              <a:t> market </a:t>
            </a:r>
            <a:r>
              <a:rPr lang="tr-TR" altLang="tr-TR" sz="1000" dirty="0" err="1">
                <a:latin typeface="Calibri" panose="020F0502020204030204" pitchFamily="34" charset="0"/>
              </a:rPr>
              <a:t>rates</a:t>
            </a:r>
            <a:r>
              <a:rPr lang="tr-TR" altLang="tr-TR" sz="1000" dirty="0" smtClean="0">
                <a:latin typeface="Calibri" panose="020F0502020204030204" pitchFamily="34" charset="0"/>
              </a:rPr>
              <a:t>.</a:t>
            </a:r>
          </a:p>
          <a:p>
            <a:pPr algn="just" eaLnBrk="1" hangingPunct="1"/>
            <a:endParaRPr lang="tr-TR" altLang="tr-TR" sz="1000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tr-TR" altLang="tr-TR" sz="1000" dirty="0" smtClean="0">
                <a:latin typeface="Calibri" panose="020F0502020204030204" pitchFamily="34" charset="0"/>
              </a:rPr>
              <a:t>Not </a:t>
            </a:r>
            <a:r>
              <a:rPr lang="tr-TR" altLang="tr-TR" sz="1000" dirty="0">
                <a:latin typeface="Calibri" panose="020F0502020204030204" pitchFamily="34" charset="0"/>
              </a:rPr>
              <a:t>a </a:t>
            </a:r>
            <a:r>
              <a:rPr lang="tr-TR" altLang="tr-TR" sz="1000" dirty="0" err="1">
                <a:latin typeface="Calibri" panose="020F0502020204030204" pitchFamily="34" charset="0"/>
              </a:rPr>
              <a:t>single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idle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balance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left</a:t>
            </a:r>
            <a:r>
              <a:rPr lang="tr-TR" altLang="tr-TR" sz="1000" dirty="0">
                <a:latin typeface="Calibri" panose="020F0502020204030204" pitchFamily="34" charset="0"/>
              </a:rPr>
              <a:t> at </a:t>
            </a:r>
            <a:r>
              <a:rPr lang="tr-TR" altLang="tr-TR" sz="1000" dirty="0" err="1">
                <a:latin typeface="Calibri" panose="020F0502020204030204" pitchFamily="34" charset="0"/>
              </a:rPr>
              <a:t>any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Treasury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accounts</a:t>
            </a:r>
            <a:r>
              <a:rPr lang="tr-TR" altLang="tr-TR" sz="1000" dirty="0">
                <a:latin typeface="Calibri" panose="020F0502020204030204" pitchFamily="34" charset="0"/>
              </a:rPr>
              <a:t>.</a:t>
            </a:r>
          </a:p>
          <a:p>
            <a:pPr algn="just" eaLnBrk="1" hangingPunct="1"/>
            <a:endParaRPr lang="tr-TR" altLang="tr-TR" sz="1000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tr-TR" altLang="tr-TR" sz="1000" dirty="0" err="1">
                <a:latin typeface="Calibri" panose="020F0502020204030204" pitchFamily="34" charset="0"/>
              </a:rPr>
              <a:t>Treasury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pays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transaction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fee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to</a:t>
            </a:r>
            <a:r>
              <a:rPr lang="tr-TR" altLang="tr-TR" sz="1000" dirty="0">
                <a:latin typeface="Calibri" panose="020F0502020204030204" pitchFamily="34" charset="0"/>
              </a:rPr>
              <a:t> CBRT  </a:t>
            </a:r>
            <a:r>
              <a:rPr lang="tr-TR" altLang="tr-TR" sz="1000" dirty="0" err="1">
                <a:latin typeface="Calibri" panose="020F0502020204030204" pitchFamily="34" charset="0"/>
              </a:rPr>
              <a:t>and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ZiraatBank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for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banking</a:t>
            </a:r>
            <a:r>
              <a:rPr lang="tr-TR" altLang="tr-TR" sz="1000" dirty="0">
                <a:latin typeface="Calibri" panose="020F0502020204030204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</a:rPr>
              <a:t>operations</a:t>
            </a:r>
            <a:r>
              <a:rPr lang="tr-TR" altLang="tr-TR" sz="1000" dirty="0">
                <a:latin typeface="Calibri" panose="020F0502020204030204" pitchFamily="34" charset="0"/>
              </a:rPr>
              <a:t>.</a:t>
            </a:r>
          </a:p>
          <a:p>
            <a:pPr algn="just" eaLnBrk="1" hangingPunct="1"/>
            <a:endParaRPr lang="tr-TR" altLang="tr-TR" sz="1000" dirty="0">
              <a:latin typeface="Calibri" panose="020F0502020204030204" pitchFamily="34" charset="0"/>
            </a:endParaRPr>
          </a:p>
        </p:txBody>
      </p:sp>
      <p:sp>
        <p:nvSpPr>
          <p:cNvPr id="61467" name="Rectangle 55"/>
          <p:cNvSpPr>
            <a:spLocks noChangeArrowheads="1"/>
          </p:cNvSpPr>
          <p:nvPr/>
        </p:nvSpPr>
        <p:spPr bwMode="gray">
          <a:xfrm>
            <a:off x="6766874" y="3744321"/>
            <a:ext cx="148933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tr-TR" sz="1000" dirty="0">
                <a:latin typeface="Candara" pitchFamily="34" charset="0"/>
                <a:cs typeface="Arial" charset="0"/>
              </a:rPr>
              <a:t> </a:t>
            </a:r>
            <a:r>
              <a:rPr lang="tr-TR" sz="1000" dirty="0" err="1">
                <a:latin typeface="Calibri" panose="020F0502020204030204" pitchFamily="34" charset="0"/>
              </a:rPr>
              <a:t>Regulation</a:t>
            </a:r>
            <a:r>
              <a:rPr lang="tr-TR" sz="1000" dirty="0">
                <a:latin typeface="Calibri" panose="020F0502020204030204" pitchFamily="34" charset="0"/>
              </a:rPr>
              <a:t> </a:t>
            </a:r>
            <a:r>
              <a:rPr lang="tr-TR" sz="1000" dirty="0" smtClean="0">
                <a:latin typeface="Calibri" panose="020F0502020204030204" pitchFamily="34" charset="0"/>
              </a:rPr>
              <a:t>since 2008.</a:t>
            </a:r>
          </a:p>
          <a:p>
            <a:pPr eaLnBrk="1" hangingPunct="1"/>
            <a:endParaRPr lang="tr-TR" sz="1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tr-TR" sz="1000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3 </a:t>
            </a:r>
            <a:r>
              <a:rPr lang="en-US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tr-TR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lang="en-US" altLang="tr-TR" sz="1000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instruments</a:t>
            </a:r>
            <a:endParaRPr lang="tr-TR" altLang="tr-TR" sz="1000" dirty="0" smtClean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tr-TR" altLang="tr-TR" sz="1000" dirty="0" smtClean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tr-TR" altLang="tr-TR" sz="1000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Not </a:t>
            </a:r>
            <a:r>
              <a:rPr lang="tr-TR" altLang="tr-TR" sz="1000" dirty="0" err="1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utilized</a:t>
            </a:r>
            <a:r>
              <a:rPr lang="tr-TR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so</a:t>
            </a:r>
            <a:r>
              <a:rPr lang="tr-TR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far </a:t>
            </a:r>
            <a:r>
              <a:rPr lang="tr-TR" altLang="tr-TR" sz="1000" dirty="0" err="1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due</a:t>
            </a:r>
            <a:r>
              <a:rPr lang="tr-TR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lang="tr-TR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1000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strategic</a:t>
            </a:r>
            <a:r>
              <a:rPr lang="tr-TR" altLang="tr-TR" sz="1000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1000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benchmark</a:t>
            </a:r>
            <a:r>
              <a:rPr lang="tr-TR" altLang="tr-TR" sz="1000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on holding </a:t>
            </a:r>
            <a:r>
              <a:rPr lang="tr-TR" altLang="tr-TR" sz="1000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strong</a:t>
            </a:r>
            <a:r>
              <a:rPr lang="tr-TR" altLang="tr-TR" sz="1000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1000" dirty="0" err="1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cash</a:t>
            </a:r>
            <a:r>
              <a:rPr lang="tr-TR" altLang="tr-TR" sz="1000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sz="1000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reserves</a:t>
            </a:r>
            <a:endParaRPr lang="tr-TR" altLang="tr-TR" sz="1000" dirty="0" smtClean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tr-TR" sz="1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tr-TR" sz="1000" dirty="0" smtClean="0">
                <a:latin typeface="Calibri" panose="020F0502020204030204" pitchFamily="34" charset="0"/>
              </a:rPr>
              <a:t>Technical </a:t>
            </a:r>
            <a:r>
              <a:rPr lang="tr-TR" sz="1000" dirty="0" err="1" smtClean="0">
                <a:latin typeface="Calibri" panose="020F0502020204030204" pitchFamily="34" charset="0"/>
              </a:rPr>
              <a:t>infrastructure</a:t>
            </a:r>
            <a:r>
              <a:rPr lang="tr-TR" sz="1000" dirty="0" smtClean="0">
                <a:latin typeface="Calibri" panose="020F0502020204030204" pitchFamily="34" charset="0"/>
              </a:rPr>
              <a:t> is </a:t>
            </a:r>
            <a:r>
              <a:rPr lang="tr-TR" sz="1000" dirty="0" err="1" smtClean="0">
                <a:latin typeface="Calibri" panose="020F0502020204030204" pitchFamily="34" charset="0"/>
              </a:rPr>
              <a:t>being</a:t>
            </a:r>
            <a:r>
              <a:rPr lang="tr-TR" sz="1000" dirty="0" smtClean="0">
                <a:latin typeface="Calibri" panose="020F0502020204030204" pitchFamily="34" charset="0"/>
              </a:rPr>
              <a:t> </a:t>
            </a:r>
            <a:r>
              <a:rPr lang="tr-TR" sz="1000" dirty="0" err="1" smtClean="0">
                <a:latin typeface="Calibri" panose="020F0502020204030204" pitchFamily="34" charset="0"/>
              </a:rPr>
              <a:t>tested</a:t>
            </a:r>
            <a:r>
              <a:rPr lang="tr-TR" sz="1000" dirty="0" smtClean="0">
                <a:latin typeface="Calibri" panose="020F0502020204030204" pitchFamily="34" charset="0"/>
              </a:rPr>
              <a:t> </a:t>
            </a:r>
            <a:r>
              <a:rPr lang="tr-TR" sz="1000" dirty="0" err="1" smtClean="0">
                <a:latin typeface="Calibri" panose="020F0502020204030204" pitchFamily="34" charset="0"/>
              </a:rPr>
              <a:t>and</a:t>
            </a:r>
            <a:r>
              <a:rPr lang="tr-TR" sz="1000" dirty="0" smtClean="0">
                <a:latin typeface="Calibri" panose="020F0502020204030204" pitchFamily="34" charset="0"/>
              </a:rPr>
              <a:t> </a:t>
            </a:r>
            <a:r>
              <a:rPr lang="tr-TR" sz="1000" dirty="0" err="1" smtClean="0">
                <a:latin typeface="Calibri" panose="020F0502020204030204" pitchFamily="34" charset="0"/>
              </a:rPr>
              <a:t>kept</a:t>
            </a:r>
            <a:r>
              <a:rPr lang="tr-TR" sz="1000" dirty="0" smtClean="0">
                <a:latin typeface="Calibri" panose="020F0502020204030204" pitchFamily="34" charset="0"/>
              </a:rPr>
              <a:t> </a:t>
            </a:r>
            <a:r>
              <a:rPr lang="tr-TR" sz="1000" dirty="0" err="1" smtClean="0">
                <a:latin typeface="Calibri" panose="020F0502020204030204" pitchFamily="34" charset="0"/>
              </a:rPr>
              <a:t>ready</a:t>
            </a:r>
            <a:endParaRPr lang="tr-TR" sz="1000" dirty="0">
              <a:latin typeface="Calibri" panose="020F0502020204030204" pitchFamily="34" charset="0"/>
            </a:endParaRPr>
          </a:p>
          <a:p>
            <a:pPr eaLnBrk="1" hangingPunct="1"/>
            <a:endParaRPr lang="tr-TR" sz="1000" dirty="0">
              <a:latin typeface="Calibri" panose="020F0502020204030204" pitchFamily="34" charset="0"/>
            </a:endParaRPr>
          </a:p>
          <a:p>
            <a:pPr algn="ctr" eaLnBrk="1" hangingPunct="1"/>
            <a:endParaRPr lang="en-US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gray">
          <a:xfrm>
            <a:off x="1063680" y="5540829"/>
            <a:ext cx="500323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chemeClr val="folHlink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gray">
          <a:xfrm>
            <a:off x="2601220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chemeClr val="accent2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gray">
          <a:xfrm>
            <a:off x="4196937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>
                <a:solidFill>
                  <a:schemeClr val="folHlink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gray">
          <a:xfrm>
            <a:off x="5704558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accent2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gray">
          <a:xfrm>
            <a:off x="7288639" y="5540829"/>
            <a:ext cx="498662" cy="69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tr-TR" sz="3600" b="1" dirty="0">
                <a:solidFill>
                  <a:schemeClr val="folHlink"/>
                </a:solidFill>
                <a:latin typeface="Arial Black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850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tr-TR" dirty="0" err="1" smtClean="0">
                <a:latin typeface="Calibri" panose="020F0502020204030204" pitchFamily="34" charset="0"/>
              </a:rPr>
              <a:t>ManagIng</a:t>
            </a:r>
            <a:r>
              <a:rPr lang="tr-TR" dirty="0" smtClean="0">
                <a:latin typeface="Calibri" panose="020F0502020204030204" pitchFamily="34" charset="0"/>
              </a:rPr>
              <a:t> CASH </a:t>
            </a:r>
            <a:r>
              <a:rPr lang="tr-TR" dirty="0" err="1" smtClean="0">
                <a:latin typeface="Calibri" panose="020F0502020204030204" pitchFamily="34" charset="0"/>
              </a:rPr>
              <a:t>management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</a:rPr>
              <a:t>rISKS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>
                  <a:solidFill>
                    <a:srgbClr val="FFFFFF"/>
                  </a:solidFill>
                </a:rPr>
                <a:t>3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7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4376</TotalTime>
  <Words>1518</Words>
  <Application>Microsoft Office PowerPoint</Application>
  <PresentationFormat>On-screen Show (4:3)</PresentationFormat>
  <Paragraphs>261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873TGp_fall_light_ani</vt:lpstr>
      <vt:lpstr> RISK MANAGEMENT IN RELATION TO CASH MANAGEMENT IN TURKEY</vt:lpstr>
      <vt:lpstr>Contents</vt:lpstr>
      <vt:lpstr>GENERAL OVERVIEW OF treasury rIsk management</vt:lpstr>
      <vt:lpstr>Risk Management at Treasury</vt:lpstr>
      <vt:lpstr>Managing Public Finance Risks</vt:lpstr>
      <vt:lpstr>Strategic Benchmarks and Indicators</vt:lpstr>
      <vt:lpstr>CASH MANAGEMENT PROCESSES</vt:lpstr>
      <vt:lpstr>Cash Management Processes</vt:lpstr>
      <vt:lpstr>ManagIng CASH management rISKS </vt:lpstr>
      <vt:lpstr>Sources of Cash Management Risks</vt:lpstr>
      <vt:lpstr>Managing Market Risks</vt:lpstr>
      <vt:lpstr>Liquidity Buffer</vt:lpstr>
      <vt:lpstr>Managing Credit Risks</vt:lpstr>
      <vt:lpstr>Managing Operational Risks</vt:lpstr>
      <vt:lpstr>Managing Operational Risks-Example</vt:lpstr>
      <vt:lpstr>ManagIng CASH management performance </vt:lpstr>
      <vt:lpstr>Key Performance Indicators and Monitoring-I</vt:lpstr>
      <vt:lpstr>Key Performance Indicators and Monitoring-II</vt:lpstr>
      <vt:lpstr>The way forward</vt:lpstr>
      <vt:lpstr>Vision I: More Comprenhensive Reserve Benchmarks or Indicators </vt:lpstr>
      <vt:lpstr>PowerPoint Presentation</vt:lpstr>
      <vt:lpstr>Thank You!</vt:lpstr>
    </vt:vector>
  </TitlesOfParts>
  <Company>Hazine Müsteşarlığı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Ion Chicu</cp:lastModifiedBy>
  <cp:revision>226</cp:revision>
  <dcterms:created xsi:type="dcterms:W3CDTF">2015-04-21T11:05:28Z</dcterms:created>
  <dcterms:modified xsi:type="dcterms:W3CDTF">2017-05-23T06:07:00Z</dcterms:modified>
</cp:coreProperties>
</file>