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6" r:id="rId3"/>
    <p:sldId id="348" r:id="rId4"/>
    <p:sldId id="370" r:id="rId5"/>
    <p:sldId id="372" r:id="rId6"/>
    <p:sldId id="371" r:id="rId7"/>
    <p:sldId id="316" r:id="rId8"/>
    <p:sldId id="373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25" r:id="rId17"/>
    <p:sldId id="323" r:id="rId18"/>
    <p:sldId id="382" r:id="rId19"/>
    <p:sldId id="383" r:id="rId20"/>
    <p:sldId id="385" r:id="rId21"/>
    <p:sldId id="384" r:id="rId22"/>
    <p:sldId id="285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76B886"/>
    <a:srgbClr val="C0C0C0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43" autoAdjust="0"/>
  </p:normalViewPr>
  <p:slideViewPr>
    <p:cSldViewPr>
      <p:cViewPr>
        <p:scale>
          <a:sx n="72" d="100"/>
          <a:sy n="72" d="100"/>
        </p:scale>
        <p:origin x="-1090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23.05.2017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pic>
        <p:nvPicPr>
          <p:cNvPr id="4920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1368152" cy="12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utoUpdateAnimBg="0"/>
      <p:bldP spid="49195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9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5/23/2017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50238" y="568325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69200" y="28575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7317" y="3717032"/>
            <a:ext cx="6400800" cy="2088232"/>
          </a:xfrm>
        </p:spPr>
        <p:txBody>
          <a:bodyPr/>
          <a:lstStyle/>
          <a:p>
            <a:pPr>
              <a:defRPr/>
            </a:pPr>
            <a:r>
              <a:t/>
            </a:r>
            <a:br/>
            <a:r>
              <a:rPr lang="hr-H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UPRAVLJANJE RIZICIMA U POGLEDU UPRAVLJANJA NOVČANIM SREDSTVIMA U TURSKOJ</a:t>
            </a:r>
            <a:endParaRPr lang="hr-HR" sz="28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5805264"/>
            <a:ext cx="4788025" cy="792088"/>
          </a:xfrm>
        </p:spPr>
        <p:txBody>
          <a:bodyPr/>
          <a:lstStyle/>
          <a:p>
            <a:pPr algn="ctr"/>
            <a:r>
              <a:rPr lang="hr-HR" alt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DRŽAVNA RIZNICA REPUBLIKE TURSKE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697788" cy="1143000"/>
          </a:xfrm>
        </p:spPr>
        <p:txBody>
          <a:bodyPr/>
          <a:lstStyle/>
          <a:p>
            <a:r>
              <a:rPr lang="hr-HR" altLang="tr-TR" dirty="0" smtClean="0">
                <a:latin typeface="Calibri" panose="020F0502020204030204" pitchFamily="34" charset="0"/>
              </a:rPr>
              <a:t>Izvori rizika u upravljanju novčanim sredstvima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492375" y="1611313"/>
            <a:ext cx="4110038" cy="587375"/>
          </a:xfrm>
          <a:prstGeom prst="roundRect">
            <a:avLst>
              <a:gd name="adj" fmla="val 38648"/>
            </a:avLst>
          </a:prstGeom>
          <a:solidFill>
            <a:srgbClr val="FFFFFF"/>
          </a:solidFill>
          <a:ln w="38100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gray">
          <a:xfrm>
            <a:off x="90328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25" name="Rectangle 103"/>
          <p:cNvSpPr>
            <a:spLocks noChangeArrowheads="1"/>
          </p:cNvSpPr>
          <p:nvPr/>
        </p:nvSpPr>
        <p:spPr bwMode="auto">
          <a:xfrm>
            <a:off x="2867025" y="1639888"/>
            <a:ext cx="3486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2800" b="1" dirty="0" smtClean="0">
                <a:solidFill>
                  <a:schemeClr val="tx2"/>
                </a:solidFill>
                <a:latin typeface="Corbel" pitchFamily="34" charset="0"/>
              </a:rPr>
              <a:t>4 glavna izvora</a:t>
            </a:r>
            <a:endParaRPr lang="hr-HR" altLang="tr-TR" sz="2800" b="1" dirty="0">
              <a:solidFill>
                <a:schemeClr val="tx2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26" name="Rectangle 66"/>
          <p:cNvSpPr>
            <a:spLocks noChangeArrowheads="1"/>
          </p:cNvSpPr>
          <p:nvPr/>
        </p:nvSpPr>
        <p:spPr bwMode="gray">
          <a:xfrm>
            <a:off x="1035050" y="3741738"/>
            <a:ext cx="1438275" cy="140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Makroekonomski izgledi </a:t>
            </a:r>
            <a:endParaRPr lang="hr-HR" altLang="tr-TR" sz="1400" dirty="0" smtClean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Kamatne stope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</a:t>
            </a:r>
            <a:r>
              <a:rPr lang="hr-HR" altLang="tr-TR" sz="1400" dirty="0" smtClean="0">
                <a:solidFill>
                  <a:srgbClr val="000000"/>
                </a:solidFill>
                <a:latin typeface="Corbel" pitchFamily="34" charset="0"/>
              </a:rPr>
              <a:t>Devizni tečajevi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</a:pPr>
            <a:endParaRPr lang="hr-HR" altLang="tr-TR" sz="16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cxnSp>
        <p:nvCxnSpPr>
          <p:cNvPr id="70" name="Elbow Connector 69"/>
          <p:cNvCxnSpPr>
            <a:cxnSpLocks noChangeShapeType="1"/>
          </p:cNvCxnSpPr>
          <p:nvPr/>
        </p:nvCxnSpPr>
        <p:spPr bwMode="auto">
          <a:xfrm rot="16200000" flipH="1">
            <a:off x="4610100" y="2135188"/>
            <a:ext cx="904875" cy="101917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Elbow Connector 70"/>
          <p:cNvCxnSpPr>
            <a:cxnSpLocks noChangeShapeType="1"/>
          </p:cNvCxnSpPr>
          <p:nvPr/>
        </p:nvCxnSpPr>
        <p:spPr bwMode="auto">
          <a:xfrm rot="16200000" flipH="1">
            <a:off x="5548312" y="1196976"/>
            <a:ext cx="904875" cy="289560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Elbow Connector 73"/>
          <p:cNvCxnSpPr>
            <a:cxnSpLocks noChangeShapeType="1"/>
          </p:cNvCxnSpPr>
          <p:nvPr/>
        </p:nvCxnSpPr>
        <p:spPr bwMode="auto">
          <a:xfrm rot="5400000">
            <a:off x="3657600" y="2201863"/>
            <a:ext cx="904875" cy="885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Elbow Connector 78"/>
          <p:cNvCxnSpPr>
            <a:cxnSpLocks noChangeShapeType="1"/>
          </p:cNvCxnSpPr>
          <p:nvPr/>
        </p:nvCxnSpPr>
        <p:spPr bwMode="auto">
          <a:xfrm rot="5400000">
            <a:off x="2705100" y="1249363"/>
            <a:ext cx="904875" cy="279082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rgbClr val="7777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1" name="Freeform 11"/>
          <p:cNvSpPr>
            <a:spLocks/>
          </p:cNvSpPr>
          <p:nvPr/>
        </p:nvSpPr>
        <p:spPr bwMode="invGray">
          <a:xfrm>
            <a:off x="98583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2" name="Rectangle 949"/>
          <p:cNvSpPr>
            <a:spLocks noChangeArrowheads="1"/>
          </p:cNvSpPr>
          <p:nvPr/>
        </p:nvSpPr>
        <p:spPr bwMode="gray">
          <a:xfrm>
            <a:off x="1009650" y="3127375"/>
            <a:ext cx="1504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600" b="1" dirty="0" smtClean="0">
                <a:solidFill>
                  <a:srgbClr val="FFFFFF"/>
                </a:solidFill>
                <a:latin typeface="Corbel" pitchFamily="34" charset="0"/>
              </a:rPr>
              <a:t>Marketinški rizik</a:t>
            </a:r>
            <a:endParaRPr lang="hr-HR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gray">
          <a:xfrm>
            <a:off x="2797175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4" name="Rectangle 66"/>
          <p:cNvSpPr>
            <a:spLocks noChangeArrowheads="1"/>
          </p:cNvSpPr>
          <p:nvPr/>
        </p:nvSpPr>
        <p:spPr bwMode="gray">
          <a:xfrm>
            <a:off x="2919463" y="3607242"/>
            <a:ext cx="1438275" cy="188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</a:t>
            </a:r>
            <a:r>
              <a:rPr lang="hr-HR" altLang="tr-TR" sz="1400" dirty="0" smtClean="0">
                <a:solidFill>
                  <a:srgbClr val="000000"/>
                </a:solidFill>
                <a:latin typeface="Corbel" pitchFamily="34" charset="0"/>
              </a:rPr>
              <a:t>Jamstva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</a:t>
            </a:r>
            <a:r>
              <a:rPr lang="hr-HR" altLang="tr-TR" sz="1400" dirty="0" smtClean="0">
                <a:solidFill>
                  <a:srgbClr val="000000"/>
                </a:solidFill>
                <a:latin typeface="Corbel" pitchFamily="34" charset="0"/>
              </a:rPr>
              <a:t>Posudba trećim osobama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</a:t>
            </a:r>
            <a:r>
              <a:rPr lang="hr-HR" sz="1400" dirty="0">
                <a:latin typeface="Calibri" pitchFamily="34" charset="0"/>
              </a:rPr>
              <a:t>Obveze preuzimanja duga (projekti JPP-a)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5" name="Freeform 15"/>
          <p:cNvSpPr>
            <a:spLocks/>
          </p:cNvSpPr>
          <p:nvPr/>
        </p:nvSpPr>
        <p:spPr bwMode="invGray">
          <a:xfrm>
            <a:off x="2879725" y="3052763"/>
            <a:ext cx="1563688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 sz="1600"/>
          </a:p>
        </p:txBody>
      </p:sp>
      <p:sp>
        <p:nvSpPr>
          <p:cNvPr id="56336" name="Rectangle 949"/>
          <p:cNvSpPr>
            <a:spLocks noChangeArrowheads="1"/>
          </p:cNvSpPr>
          <p:nvPr/>
        </p:nvSpPr>
        <p:spPr bwMode="gray">
          <a:xfrm>
            <a:off x="2903538" y="3127375"/>
            <a:ext cx="1504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600" b="1" dirty="0" smtClean="0">
                <a:solidFill>
                  <a:srgbClr val="FFFFFF"/>
                </a:solidFill>
                <a:latin typeface="Corbel" pitchFamily="34" charset="0"/>
              </a:rPr>
              <a:t>Kreditni rizik</a:t>
            </a:r>
            <a:endParaRPr lang="hr-HR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gray">
          <a:xfrm>
            <a:off x="4722813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38" name="Rectangle 66"/>
          <p:cNvSpPr>
            <a:spLocks noChangeArrowheads="1"/>
          </p:cNvSpPr>
          <p:nvPr/>
        </p:nvSpPr>
        <p:spPr bwMode="gray">
          <a:xfrm>
            <a:off x="4865688" y="3741738"/>
            <a:ext cx="1438275" cy="169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dirty="0" smtClean="0"/>
              <a:t> </a:t>
            </a:r>
            <a:r>
              <a:rPr lang="hr-HR" altLang="tr-TR" sz="1400" dirty="0" smtClean="0">
                <a:solidFill>
                  <a:srgbClr val="000000"/>
                </a:solidFill>
                <a:latin typeface="Corbel" pitchFamily="34" charset="0"/>
              </a:rPr>
              <a:t>Rizici za ljudske potencijale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</a:t>
            </a:r>
            <a:r>
              <a:rPr lang="hr-HR" altLang="tr-TR" sz="1400" dirty="0" smtClean="0">
                <a:solidFill>
                  <a:srgbClr val="000000"/>
                </a:solidFill>
                <a:latin typeface="Corbel" pitchFamily="34" charset="0"/>
              </a:rPr>
              <a:t>Rizici za informacijske tehnologije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400" dirty="0" smtClean="0"/>
              <a:t> Rizici dionika</a:t>
            </a:r>
            <a:endParaRPr lang="hr-HR" altLang="tr-TR" sz="14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39" name="Freeform 19"/>
          <p:cNvSpPr>
            <a:spLocks/>
          </p:cNvSpPr>
          <p:nvPr/>
        </p:nvSpPr>
        <p:spPr bwMode="invGray">
          <a:xfrm>
            <a:off x="4805363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0" name="Rectangle 949"/>
          <p:cNvSpPr>
            <a:spLocks noChangeArrowheads="1"/>
          </p:cNvSpPr>
          <p:nvPr/>
        </p:nvSpPr>
        <p:spPr bwMode="gray">
          <a:xfrm>
            <a:off x="4829175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600" b="1" dirty="0" smtClean="0">
                <a:solidFill>
                  <a:srgbClr val="FFFFFF"/>
                </a:solidFill>
                <a:latin typeface="Corbel" pitchFamily="34" charset="0"/>
              </a:rPr>
              <a:t>Operativni rizik</a:t>
            </a:r>
            <a:endParaRPr lang="hr-HR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gray">
          <a:xfrm>
            <a:off x="6573838" y="2978150"/>
            <a:ext cx="1720850" cy="2665413"/>
          </a:xfrm>
          <a:prstGeom prst="roundRect">
            <a:avLst>
              <a:gd name="adj" fmla="val 18199"/>
            </a:avLst>
          </a:prstGeom>
          <a:solidFill>
            <a:srgbClr val="FFFFFF"/>
          </a:solidFill>
          <a:ln w="57150" algn="ctr">
            <a:solidFill>
              <a:srgbClr val="D9D9D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2" name="Rectangle 66"/>
          <p:cNvSpPr>
            <a:spLocks noChangeArrowheads="1"/>
          </p:cNvSpPr>
          <p:nvPr/>
        </p:nvSpPr>
        <p:spPr bwMode="gray">
          <a:xfrm>
            <a:off x="6769354" y="3741738"/>
            <a:ext cx="1438275" cy="173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dirty="0" smtClean="0"/>
              <a:t> </a:t>
            </a:r>
            <a:r>
              <a:rPr lang="hr-HR" sz="1200" dirty="0" smtClean="0"/>
              <a:t>Uglavnom su povezani s tržišnim rizicima s prihodovne strane</a:t>
            </a:r>
            <a:endParaRPr lang="hr-HR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200" dirty="0" smtClean="0"/>
              <a:t> Porezni rezovi i olakšice</a:t>
            </a:r>
            <a:endParaRPr lang="hr-HR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Pct val="60000"/>
              <a:buFont typeface="Arial" charset="0"/>
              <a:buChar char="•"/>
            </a:pPr>
            <a:r>
              <a:rPr lang="hr-HR" sz="1200" dirty="0" smtClean="0"/>
              <a:t> Rastući rashodi </a:t>
            </a:r>
            <a:endParaRPr lang="hr-HR" altLang="tr-TR" sz="120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56343" name="Freeform 23"/>
          <p:cNvSpPr>
            <a:spLocks/>
          </p:cNvSpPr>
          <p:nvPr/>
        </p:nvSpPr>
        <p:spPr bwMode="invGray">
          <a:xfrm>
            <a:off x="6656388" y="3052763"/>
            <a:ext cx="1563687" cy="531812"/>
          </a:xfrm>
          <a:custGeom>
            <a:avLst/>
            <a:gdLst>
              <a:gd name="T0" fmla="*/ 1 w 985"/>
              <a:gd name="T1" fmla="*/ 142 h 335"/>
              <a:gd name="T2" fmla="*/ 0 w 985"/>
              <a:gd name="T3" fmla="*/ 335 h 335"/>
              <a:gd name="T4" fmla="*/ 984 w 985"/>
              <a:gd name="T5" fmla="*/ 335 h 335"/>
              <a:gd name="T6" fmla="*/ 985 w 985"/>
              <a:gd name="T7" fmla="*/ 160 h 335"/>
              <a:gd name="T8" fmla="*/ 831 w 985"/>
              <a:gd name="T9" fmla="*/ 4 h 335"/>
              <a:gd name="T10" fmla="*/ 151 w 985"/>
              <a:gd name="T11" fmla="*/ 0 h 335"/>
              <a:gd name="T12" fmla="*/ 1 w 985"/>
              <a:gd name="T13" fmla="*/ 142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335">
                <a:moveTo>
                  <a:pt x="1" y="142"/>
                </a:moveTo>
                <a:cubicBezTo>
                  <a:pt x="1" y="252"/>
                  <a:pt x="0" y="335"/>
                  <a:pt x="0" y="335"/>
                </a:cubicBezTo>
                <a:lnTo>
                  <a:pt x="984" y="335"/>
                </a:lnTo>
                <a:lnTo>
                  <a:pt x="985" y="160"/>
                </a:lnTo>
                <a:cubicBezTo>
                  <a:pt x="983" y="110"/>
                  <a:pt x="939" y="2"/>
                  <a:pt x="831" y="4"/>
                </a:cubicBezTo>
                <a:lnTo>
                  <a:pt x="151" y="0"/>
                </a:lnTo>
                <a:cubicBezTo>
                  <a:pt x="55" y="6"/>
                  <a:pt x="0" y="89"/>
                  <a:pt x="1" y="142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56344" name="Rectangle 949"/>
          <p:cNvSpPr>
            <a:spLocks noChangeArrowheads="1"/>
          </p:cNvSpPr>
          <p:nvPr/>
        </p:nvSpPr>
        <p:spPr bwMode="gray">
          <a:xfrm>
            <a:off x="6671896" y="3052763"/>
            <a:ext cx="150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600" b="1" dirty="0" smtClean="0">
                <a:solidFill>
                  <a:srgbClr val="FFFFFF"/>
                </a:solidFill>
                <a:latin typeface="Corbel" pitchFamily="34" charset="0"/>
              </a:rPr>
              <a:t>Proračunski rizik</a:t>
            </a:r>
            <a:endParaRPr lang="hr-HR" altLang="tr-TR" sz="1600" b="1" dirty="0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gray">
          <a:xfrm>
            <a:off x="1460500" y="5011738"/>
            <a:ext cx="73523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rgbClr val="DDDDDD"/>
                </a:solidFill>
                <a:latin typeface="Corbel" pitchFamily="34" charset="0"/>
              </a:rPr>
              <a:t>1.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gray">
          <a:xfrm>
            <a:off x="3381375" y="5011738"/>
            <a:ext cx="728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rgbClr val="DDDDDD"/>
                </a:solidFill>
                <a:latin typeface="Corbel" pitchFamily="34" charset="0"/>
              </a:rPr>
              <a:t>2.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gray">
          <a:xfrm>
            <a:off x="5340349" y="5011738"/>
            <a:ext cx="660399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rgbClr val="DDDDDD"/>
                </a:solidFill>
                <a:latin typeface="Corbel" pitchFamily="34" charset="0"/>
              </a:rPr>
              <a:t>3.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gray">
          <a:xfrm>
            <a:off x="7186612" y="5011738"/>
            <a:ext cx="69775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rgbClr val="DDDDDD"/>
                </a:solidFill>
                <a:latin typeface="Corbel" pitchFamily="34" charset="0"/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7411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hr-HR" altLang="tr-TR" dirty="0">
                <a:latin typeface="Calibri" panose="020F0502020204030204" pitchFamily="34" charset="0"/>
              </a:rPr>
              <a:t>Upravljanje tržišnim rizicima</a:t>
            </a:r>
            <a:endParaRPr lang="hr-HR" altLang="tr-TR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83569" y="1734561"/>
            <a:ext cx="7632847" cy="3969042"/>
            <a:chOff x="771973" y="2438400"/>
            <a:chExt cx="7632847" cy="3594100"/>
          </a:xfrm>
        </p:grpSpPr>
        <p:sp>
          <p:nvSpPr>
            <p:cNvPr id="69634" name="Rectangle 2"/>
            <p:cNvSpPr>
              <a:spLocks noChangeArrowheads="1"/>
            </p:cNvSpPr>
            <p:nvPr/>
          </p:nvSpPr>
          <p:spPr bwMode="gray">
            <a:xfrm>
              <a:off x="915988" y="2833688"/>
              <a:ext cx="2747962" cy="1063625"/>
            </a:xfrm>
            <a:prstGeom prst="rect">
              <a:avLst/>
            </a:prstGeom>
            <a:solidFill>
              <a:schemeClr val="folHlink">
                <a:alpha val="3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gray">
            <a:xfrm>
              <a:off x="5468938" y="2833688"/>
              <a:ext cx="2747962" cy="1063625"/>
            </a:xfrm>
            <a:prstGeom prst="rect">
              <a:avLst/>
            </a:prstGeom>
            <a:solidFill>
              <a:schemeClr val="hlink">
                <a:alpha val="3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invGray">
            <a:xfrm>
              <a:off x="5462588" y="2449513"/>
              <a:ext cx="2749550" cy="354012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invGray">
            <a:xfrm>
              <a:off x="919163" y="2455863"/>
              <a:ext cx="2741612" cy="33655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gray">
            <a:xfrm>
              <a:off x="915988" y="3900488"/>
              <a:ext cx="2747962" cy="1063625"/>
            </a:xfrm>
            <a:prstGeom prst="rect">
              <a:avLst/>
            </a:prstGeom>
            <a:solidFill>
              <a:schemeClr val="folHlink">
                <a:alpha val="20000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gray">
            <a:xfrm>
              <a:off x="5468938" y="3900488"/>
              <a:ext cx="2747962" cy="1063625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gray">
            <a:xfrm>
              <a:off x="915988" y="4968875"/>
              <a:ext cx="2747962" cy="1063625"/>
            </a:xfrm>
            <a:prstGeom prst="rect">
              <a:avLst/>
            </a:prstGeom>
            <a:solidFill>
              <a:schemeClr val="folHlink">
                <a:alpha val="10001"/>
              </a:schemeClr>
            </a:solidFill>
            <a:ln w="190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gray">
            <a:xfrm>
              <a:off x="5468938" y="4968875"/>
              <a:ext cx="2747962" cy="1063625"/>
            </a:xfrm>
            <a:prstGeom prst="rect">
              <a:avLst/>
            </a:prstGeom>
            <a:solidFill>
              <a:schemeClr val="hlink">
                <a:alpha val="10001"/>
              </a:schemeClr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gray">
            <a:xfrm>
              <a:off x="919163" y="3873545"/>
              <a:ext cx="2664295" cy="1226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hr-HR" smtClean="0"/>
                <a:t> </a:t>
              </a:r>
              <a:r>
                <a:rPr lang="hr-HR" altLang="tr-TR" sz="1000" b="1" u="sng" dirty="0"/>
                <a:t>za svrhe upravljanja novčanim sredstvima kako bi se kontroliralo</a:t>
              </a:r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b="1" dirty="0"/>
                <a:t>vremenske razlike između novčanih priljeva i odljeva</a:t>
              </a:r>
              <a:endParaRPr lang="hr-HR" altLang="tr-TR" sz="1000" b="1" dirty="0" smtClean="0"/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b="1" dirty="0" smtClean="0"/>
                <a:t>odstupanja temeljena na prihodima</a:t>
              </a:r>
            </a:p>
            <a:p>
              <a:pPr marL="171450" indent="-171450" algn="l">
                <a:lnSpc>
                  <a:spcPct val="11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b="1" dirty="0"/>
                <a:t>odstupanja temeljena na rashodima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endParaRPr lang="hr-HR" altLang="tr-TR" sz="1000" b="1" dirty="0"/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gray">
            <a:xfrm>
              <a:off x="973426" y="2839053"/>
              <a:ext cx="2610032" cy="94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hr-HR" smtClean="0"/>
                <a:t> </a:t>
              </a:r>
              <a:r>
                <a:rPr lang="hr-HR" altLang="tr-TR" sz="1400" b="1" dirty="0" smtClean="0"/>
                <a:t>Razina gotovinskih i druge iznimno likvidne imovine koja je dostupna za ispunjavanje financijskih potreba</a:t>
              </a:r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gray">
            <a:xfrm>
              <a:off x="5868988" y="3008313"/>
              <a:ext cx="2033587" cy="634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indent="0">
                <a:lnSpc>
                  <a:spcPct val="115000"/>
                </a:lnSpc>
                <a:spcBef>
                  <a:spcPct val="30000"/>
                </a:spcBef>
                <a:buNone/>
              </a:pPr>
              <a:r>
                <a:rPr lang="hr-HR" dirty="0" smtClean="0"/>
                <a:t> </a:t>
              </a:r>
              <a:r>
                <a:rPr lang="hr-HR" altLang="tr-TR" sz="1600" b="1" dirty="0"/>
                <a:t>Maksimalna razina deviznih rezervi</a:t>
              </a:r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gray">
            <a:xfrm>
              <a:off x="5396638" y="3982039"/>
              <a:ext cx="2808312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  <a:defRPr/>
              </a:pPr>
              <a:r>
                <a:rPr lang="hr-HR" altLang="tr-TR" sz="1600" b="1" dirty="0"/>
                <a:t>Uzima se u obzir profil otplate za devizne vrste plaćanja</a:t>
              </a:r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gray">
            <a:xfrm>
              <a:off x="5361055" y="5074274"/>
              <a:ext cx="2879477" cy="852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lnSpc>
                  <a:spcPct val="115000"/>
                </a:lnSpc>
                <a:spcBef>
                  <a:spcPct val="30000"/>
                </a:spcBef>
              </a:pPr>
              <a:r>
                <a:rPr lang="hr-HR" altLang="tr-TR" sz="1200" b="1" dirty="0"/>
                <a:t>Ako iznos prelazi gornju granicu + dodatak =&gt; pretvoriti višak iz devizne u domaću valutu</a:t>
              </a:r>
            </a:p>
          </p:txBody>
        </p:sp>
        <p:sp>
          <p:nvSpPr>
            <p:cNvPr id="69652" name="Text Box 20"/>
            <p:cNvSpPr txBox="1">
              <a:spLocks noChangeArrowheads="1"/>
            </p:cNvSpPr>
            <p:nvPr/>
          </p:nvSpPr>
          <p:spPr bwMode="gray">
            <a:xfrm>
              <a:off x="771973" y="2438400"/>
              <a:ext cx="3240360" cy="334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hr-HR" altLang="tr-TR" b="1" dirty="0" smtClean="0">
                  <a:solidFill>
                    <a:srgbClr val="FFFFFF"/>
                  </a:solidFill>
                </a:rPr>
                <a:t>Zaštitni slojevi</a:t>
              </a:r>
              <a:r>
                <a:rPr lang="hr-HR" dirty="0" smtClean="0"/>
                <a:t> </a:t>
              </a:r>
              <a:r>
                <a:rPr lang="hr-HR" altLang="tr-TR" b="1" dirty="0" smtClean="0">
                  <a:solidFill>
                    <a:srgbClr val="FFFFFF"/>
                  </a:solidFill>
                </a:rPr>
                <a:t>likvidnosti</a:t>
              </a:r>
              <a:endParaRPr lang="hr-HR" altLang="tr-TR" b="1" dirty="0"/>
            </a:p>
          </p:txBody>
        </p:sp>
        <p:sp>
          <p:nvSpPr>
            <p:cNvPr id="69653" name="Text Box 21"/>
            <p:cNvSpPr txBox="1">
              <a:spLocks noChangeArrowheads="1"/>
            </p:cNvSpPr>
            <p:nvPr/>
          </p:nvSpPr>
          <p:spPr bwMode="gray">
            <a:xfrm>
              <a:off x="5361055" y="2438400"/>
              <a:ext cx="3043765" cy="334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hr-HR" altLang="tr-TR" b="1" dirty="0" smtClean="0">
                  <a:solidFill>
                    <a:srgbClr val="FFFFFF"/>
                  </a:solidFill>
                </a:rPr>
                <a:t>Razina deviznih rezervi</a:t>
              </a:r>
              <a:endParaRPr lang="hr-HR" altLang="tr-TR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885023" y="4653136"/>
            <a:ext cx="2528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" b="1" u="sng" dirty="0"/>
              <a:t>za svrhe upravljanja dugom kako bi se smanjilo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hr-HR" sz="1000" b="1" dirty="0"/>
              <a:t>refinanciranje rizika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hr-HR" sz="1000" b="1" dirty="0"/>
              <a:t>kratkotrajne volatilnosti aukcija obveznicama</a:t>
            </a:r>
          </a:p>
        </p:txBody>
      </p:sp>
    </p:spTree>
    <p:extLst>
      <p:ext uri="{BB962C8B-B14F-4D97-AF65-F5344CB8AC3E}">
        <p14:creationId xmlns:p14="http://schemas.microsoft.com/office/powerpoint/2010/main" val="31385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altLang="tr-TR" dirty="0" smtClean="0">
                <a:latin typeface="Calibri" panose="020F0502020204030204" pitchFamily="34" charset="0"/>
              </a:rPr>
              <a:t>Zaštitni slojevi</a:t>
            </a:r>
            <a:r>
              <a:rPr lang="hr-HR" smtClean="0"/>
              <a:t> </a:t>
            </a:r>
            <a:r>
              <a:rPr lang="hr-HR" altLang="tr-TR" dirty="0" smtClean="0">
                <a:latin typeface="Calibri" panose="020F0502020204030204" pitchFamily="34" charset="0"/>
              </a:rPr>
              <a:t>likvidnosti</a:t>
            </a:r>
            <a:endParaRPr lang="hr-HR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07" y="1137558"/>
            <a:ext cx="8363271" cy="5603810"/>
          </a:xfrm>
        </p:spPr>
        <p:txBody>
          <a:bodyPr/>
          <a:lstStyle/>
          <a:p>
            <a:pPr marL="0" indent="0">
              <a:buNone/>
            </a:pPr>
            <a:r>
              <a:rPr lang="hr-HR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6493" y="1888464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55576" y="1716980"/>
            <a:ext cx="7848872" cy="82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sz="2000" b="1" dirty="0" smtClean="0">
                <a:latin typeface="Calibri" panose="020F0502020204030204" pitchFamily="34" charset="0"/>
              </a:rPr>
              <a:t>Povijesna </a:t>
            </a:r>
            <a:r>
              <a:rPr lang="hr-HR" smtClean="0"/>
              <a:t>a</a:t>
            </a:r>
            <a:r>
              <a:rPr lang="hr-HR" altLang="tr-TR" sz="2000" b="1" dirty="0">
                <a:latin typeface="Calibri" panose="020F0502020204030204" pitchFamily="34" charset="0"/>
              </a:rPr>
              <a:t>naliza omjera</a:t>
            </a:r>
            <a:endParaRPr lang="hr-HR" altLang="tr-TR" sz="2000" b="1" dirty="0" smtClean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dirty="0" smtClean="0">
                <a:latin typeface="Calibri" panose="020F0502020204030204" pitchFamily="34" charset="0"/>
              </a:rPr>
              <a:t>∑(</a:t>
            </a:r>
            <a:r>
              <a:rPr lang="hr-HR" altLang="tr-TR" dirty="0">
                <a:latin typeface="Calibri" panose="020F0502020204030204" pitchFamily="34" charset="0"/>
              </a:rPr>
              <a:t>mjesečne ponude na aukcijama) / ∑(mjesečna otplata)</a:t>
            </a:r>
            <a:r>
              <a:rPr lang="hr-HR" smtClean="0"/>
              <a:t> </a:t>
            </a:r>
            <a:endParaRPr lang="hr-HR" altLang="tr-TR" b="1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3903" y="2708920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26659" y="3573016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50098" y="2675797"/>
            <a:ext cx="75461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altLang="tr-TR" b="1" dirty="0">
                <a:latin typeface="Calibri" panose="020F0502020204030204" pitchFamily="34" charset="0"/>
              </a:rPr>
              <a:t>Utvrđivanje kritični</a:t>
            </a:r>
            <a:r>
              <a:rPr lang="hr-HR" smtClean="0"/>
              <a:t>h</a:t>
            </a:r>
            <a:r>
              <a:rPr lang="hr-HR" altLang="tr-TR" b="1" dirty="0">
                <a:latin typeface="Calibri" panose="020F0502020204030204" pitchFamily="34" charset="0"/>
              </a:rPr>
              <a:t> razdobl</a:t>
            </a:r>
            <a:r>
              <a:rPr lang="hr-HR" smtClean="0"/>
              <a:t>j</a:t>
            </a:r>
            <a:r>
              <a:rPr lang="hr-HR" altLang="tr-TR" b="1" dirty="0">
                <a:latin typeface="Calibri" panose="020F0502020204030204" pitchFamily="34" charset="0"/>
              </a:rPr>
              <a:t>a i nj</a:t>
            </a:r>
            <a:r>
              <a:rPr lang="hr-HR" smtClean="0"/>
              <a:t>i</a:t>
            </a:r>
            <a:r>
              <a:rPr lang="hr-HR" altLang="tr-TR" b="1" dirty="0">
                <a:latin typeface="Calibri" panose="020F0502020204030204" pitchFamily="34" charset="0"/>
              </a:rPr>
              <a:t>hovo p</a:t>
            </a:r>
            <a:r>
              <a:rPr lang="hr-HR" smtClean="0"/>
              <a:t>r</a:t>
            </a:r>
            <a:r>
              <a:rPr lang="hr-HR" altLang="tr-TR" b="1" dirty="0">
                <a:latin typeface="Calibri" panose="020F0502020204030204" pitchFamily="34" charset="0"/>
              </a:rPr>
              <a:t>osječno</a:t>
            </a:r>
            <a:r>
              <a:rPr lang="hr-HR" smtClean="0"/>
              <a:t> </a:t>
            </a:r>
            <a:r>
              <a:rPr lang="hr-HR" altLang="tr-TR" b="1" dirty="0" smtClean="0">
                <a:latin typeface="Calibri" panose="020F0502020204030204" pitchFamily="34" charset="0"/>
              </a:rPr>
              <a:t>trajanje</a:t>
            </a:r>
          </a:p>
          <a:p>
            <a:pPr marL="0" lvl="1" algn="l"/>
            <a:r>
              <a:rPr lang="hr-HR" smtClean="0"/>
              <a:t>niska potražnja za aukcijama (srednja i standardna odstupanja od gornjeg omjera)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1193" y="3429000"/>
            <a:ext cx="82374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b="1" dirty="0">
                <a:latin typeface="Calibri" panose="020F0502020204030204" pitchFamily="34" charset="0"/>
              </a:rPr>
              <a:t>Dostupnost financijskih izvora</a:t>
            </a:r>
            <a:endParaRPr lang="hr-HR" altLang="tr-TR" b="1" dirty="0" smtClean="0">
              <a:latin typeface="Calibri" panose="020F0502020204030204" pitchFamily="34" charset="0"/>
            </a:endParaRP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hr-HR" smtClean="0"/>
              <a:t>Financiranje od aukcije tijekom kritičnih razdoblja </a:t>
            </a: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hr-HR" smtClean="0"/>
              <a:t>Ostali izvori (primarni višak, privatizacija itd.)</a:t>
            </a:r>
          </a:p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endParaRPr lang="hr-HR" altLang="tr-TR" b="1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1124744"/>
            <a:ext cx="767253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Prosječni mjesečni zaštitni slojevi likvidnosti</a:t>
            </a:r>
            <a:endParaRPr lang="hr-H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4797152"/>
            <a:ext cx="7672537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Minimalna dnevna gotovinska salda</a:t>
            </a:r>
            <a:endParaRPr lang="hr-HR" altLang="tr-TR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02786" y="5373216"/>
            <a:ext cx="385604" cy="398939"/>
            <a:chOff x="2146300" y="2165350"/>
            <a:chExt cx="550863" cy="569913"/>
          </a:xfrm>
        </p:grpSpPr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1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0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514286" y="5301208"/>
            <a:ext cx="708204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dirty="0">
                <a:latin typeface="Calibri" panose="020F0502020204030204" pitchFamily="34" charset="0"/>
              </a:rPr>
              <a:t>Dnevno dostupna gotovinska rezerva = gotovinska rezerva –SPV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02786" y="6021288"/>
            <a:ext cx="385604" cy="398939"/>
            <a:chOff x="2146300" y="2165350"/>
            <a:chExt cx="550863" cy="569913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3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683568" y="5879013"/>
            <a:ext cx="874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defRPr/>
            </a:pPr>
            <a:r>
              <a:rPr lang="hr-HR" altLang="tr-TR" dirty="0" smtClean="0">
                <a:latin typeface="Calibri" panose="020F0502020204030204" pitchFamily="34" charset="0"/>
              </a:rPr>
              <a:t>Dnevno dostupna gotovinska rezerva / prosječna dnevna otplata</a:t>
            </a:r>
            <a:r>
              <a:rPr lang="hr-HR" smtClean="0"/>
              <a:t>  </a:t>
            </a:r>
          </a:p>
          <a:p>
            <a:pPr lvl="1" algn="l">
              <a:defRPr/>
            </a:pPr>
            <a:r>
              <a:rPr lang="hr-HR" smtClean="0"/>
              <a:t>Dnevno dostupna gotovinska rezerva / prosječni dnevni primarni rashodi</a:t>
            </a:r>
            <a:endParaRPr lang="hr-H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6781800" cy="957262"/>
          </a:xfrm>
        </p:spPr>
        <p:txBody>
          <a:bodyPr/>
          <a:lstStyle/>
          <a:p>
            <a:r>
              <a:rPr lang="hr-HR" smtClean="0"/>
              <a:t>Upravljanje kreditnim rizicima</a:t>
            </a:r>
            <a:endParaRPr lang="hr-HR" altLang="tr-TR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25088" y="1641477"/>
            <a:ext cx="8367392" cy="3731740"/>
            <a:chOff x="598488" y="3846513"/>
            <a:chExt cx="7878762" cy="2401887"/>
          </a:xfrm>
        </p:grpSpPr>
        <p:grpSp>
          <p:nvGrpSpPr>
            <p:cNvPr id="75783" name="Group 7"/>
            <p:cNvGrpSpPr>
              <a:grpSpLocks/>
            </p:cNvGrpSpPr>
            <p:nvPr/>
          </p:nvGrpSpPr>
          <p:grpSpPr bwMode="auto">
            <a:xfrm>
              <a:off x="598488" y="4481513"/>
              <a:ext cx="2514600" cy="1766887"/>
              <a:chOff x="624" y="1968"/>
              <a:chExt cx="2064" cy="1895"/>
            </a:xfrm>
          </p:grpSpPr>
          <p:sp>
            <p:nvSpPr>
              <p:cNvPr id="75784" name="AutoShape 8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85" name="AutoShape 9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86" name="AutoShape 10"/>
            <p:cNvSpPr>
              <a:spLocks noChangeArrowheads="1"/>
            </p:cNvSpPr>
            <p:nvPr/>
          </p:nvSpPr>
          <p:spPr bwMode="invGray">
            <a:xfrm>
              <a:off x="69373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tint val="8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gray">
            <a:xfrm>
              <a:off x="989013" y="3873500"/>
              <a:ext cx="1725612" cy="376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hr-HR" altLang="tr-TR" sz="1600" b="1" dirty="0" smtClean="0">
                  <a:solidFill>
                    <a:srgbClr val="FFFFFF"/>
                  </a:solidFill>
                </a:rPr>
                <a:t>Model kreditnog rejtinga</a:t>
              </a:r>
              <a:endParaRPr lang="hr-HR" altLang="tr-TR" sz="1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89" name="Group 13"/>
            <p:cNvGrpSpPr>
              <a:grpSpLocks/>
            </p:cNvGrpSpPr>
            <p:nvPr/>
          </p:nvGrpSpPr>
          <p:grpSpPr bwMode="auto">
            <a:xfrm>
              <a:off x="3284538" y="4481513"/>
              <a:ext cx="2514600" cy="1766887"/>
              <a:chOff x="624" y="1968"/>
              <a:chExt cx="2064" cy="1895"/>
            </a:xfrm>
          </p:grpSpPr>
          <p:sp>
            <p:nvSpPr>
              <p:cNvPr id="75790" name="AutoShape 14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folHlink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1" name="AutoShape 15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folHlink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5792" name="AutoShape 16"/>
            <p:cNvSpPr>
              <a:spLocks noChangeArrowheads="1"/>
            </p:cNvSpPr>
            <p:nvPr/>
          </p:nvSpPr>
          <p:spPr bwMode="invGray">
            <a:xfrm>
              <a:off x="3379788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tint val="81176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gray">
            <a:xfrm>
              <a:off x="3675063" y="3873500"/>
              <a:ext cx="1725612" cy="297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hr-HR" altLang="tr-TR" sz="1200" b="1" dirty="0" smtClean="0">
                  <a:solidFill>
                    <a:srgbClr val="FFFFFF"/>
                  </a:solidFill>
                </a:rPr>
                <a:t>Jamstvo i ograničenja posudbe trećim osobama</a:t>
              </a:r>
              <a:endParaRPr lang="hr-HR" altLang="tr-TR" sz="12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75794" name="Group 18"/>
            <p:cNvGrpSpPr>
              <a:grpSpLocks/>
            </p:cNvGrpSpPr>
            <p:nvPr/>
          </p:nvGrpSpPr>
          <p:grpSpPr bwMode="auto">
            <a:xfrm>
              <a:off x="5962650" y="4481513"/>
              <a:ext cx="2514600" cy="1766887"/>
              <a:chOff x="624" y="1968"/>
              <a:chExt cx="2064" cy="1895"/>
            </a:xfrm>
          </p:grpSpPr>
          <p:sp>
            <p:nvSpPr>
              <p:cNvPr id="75795" name="AutoShape 19"/>
              <p:cNvSpPr>
                <a:spLocks noChangeAspect="1" noChangeArrowheads="1"/>
              </p:cNvSpPr>
              <p:nvPr/>
            </p:nvSpPr>
            <p:spPr bwMode="gray">
              <a:xfrm>
                <a:off x="624" y="1968"/>
                <a:ext cx="2064" cy="1895"/>
              </a:xfrm>
              <a:prstGeom prst="roundRect">
                <a:avLst>
                  <a:gd name="adj" fmla="val 4690"/>
                </a:avLst>
              </a:prstGeom>
              <a:gradFill rotWithShape="1">
                <a:gsLst>
                  <a:gs pos="0">
                    <a:schemeClr val="accent1">
                      <a:gamma/>
                      <a:tint val="43529"/>
                      <a:invGamma/>
                      <a:alpha val="60001"/>
                    </a:schemeClr>
                  </a:gs>
                  <a:gs pos="100000">
                    <a:schemeClr val="accent1">
                      <a:alpha val="60001"/>
                    </a:schemeClr>
                  </a:gs>
                </a:gsLst>
                <a:lin ang="5400000" scaled="1"/>
              </a:gra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796" name="AutoShape 20"/>
              <p:cNvSpPr>
                <a:spLocks noChangeAspect="1" noChangeArrowheads="1"/>
              </p:cNvSpPr>
              <p:nvPr/>
            </p:nvSpPr>
            <p:spPr bwMode="gray">
              <a:xfrm>
                <a:off x="649" y="1992"/>
                <a:ext cx="2010" cy="1848"/>
              </a:xfrm>
              <a:prstGeom prst="roundRect">
                <a:avLst>
                  <a:gd name="adj" fmla="val 4690"/>
                </a:avLst>
              </a:prstGeom>
              <a:solidFill>
                <a:srgbClr val="FFFFFF"/>
              </a:solidFill>
              <a:ln w="9525">
                <a:solidFill>
                  <a:schemeClr val="accent1">
                    <a:alpha val="60001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 sz="1600" dirty="0"/>
              </a:p>
            </p:txBody>
          </p:sp>
        </p:grpSp>
        <p:sp>
          <p:nvSpPr>
            <p:cNvPr id="75797" name="AutoShape 21"/>
            <p:cNvSpPr>
              <a:spLocks noChangeArrowheads="1"/>
            </p:cNvSpPr>
            <p:nvPr/>
          </p:nvSpPr>
          <p:spPr bwMode="invGray">
            <a:xfrm>
              <a:off x="6057900" y="3846513"/>
              <a:ext cx="2324100" cy="3937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8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5798" name="Rectangle 22"/>
            <p:cNvSpPr>
              <a:spLocks noChangeArrowheads="1"/>
            </p:cNvSpPr>
            <p:nvPr/>
          </p:nvSpPr>
          <p:spPr bwMode="gray">
            <a:xfrm>
              <a:off x="6353175" y="3873500"/>
              <a:ext cx="1725613" cy="217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hr-HR" altLang="tr-TR" sz="1600" b="1" dirty="0" smtClean="0">
                  <a:solidFill>
                    <a:srgbClr val="FFFFFF"/>
                  </a:solidFill>
                </a:rPr>
                <a:t>Rizični račun</a:t>
              </a:r>
              <a:endParaRPr lang="hr-HR" altLang="tr-TR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75799" name="Rectangle 23"/>
            <p:cNvSpPr>
              <a:spLocks noChangeArrowheads="1"/>
            </p:cNvSpPr>
            <p:nvPr/>
          </p:nvSpPr>
          <p:spPr bwMode="gray">
            <a:xfrm>
              <a:off x="3436049" y="4523632"/>
              <a:ext cx="2246312" cy="128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dirty="0" smtClean="0"/>
                <a:t> </a:t>
              </a:r>
              <a:r>
                <a:rPr lang="hr-HR" sz="1200" dirty="0" smtClean="0"/>
                <a:t>Jamstvo i ograničenje posudbe trećim osobama postavlja se na jamstvima riznice putem zakona o godišnjem proračunu.</a:t>
              </a:r>
              <a:r>
                <a:rPr lang="hr-HR" sz="1200" dirty="0"/>
                <a:t> </a:t>
              </a:r>
              <a:endParaRPr lang="hr-HR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sz="1200" dirty="0" smtClean="0"/>
                <a:t> 4 milijarde USD za 2017.</a:t>
              </a:r>
              <a:endParaRPr lang="hr-HR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sz="1200" dirty="0" smtClean="0"/>
                <a:t> Djelomično jamstvo (do 95 % ukupnog iznosa)</a:t>
              </a:r>
              <a:endParaRPr lang="hr-HR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5800" name="Rectangle 24"/>
            <p:cNvSpPr>
              <a:spLocks noChangeArrowheads="1"/>
            </p:cNvSpPr>
            <p:nvPr/>
          </p:nvSpPr>
          <p:spPr bwMode="gray">
            <a:xfrm>
              <a:off x="6067500" y="4511011"/>
              <a:ext cx="2246313" cy="1731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dirty="0" smtClean="0"/>
                <a:t> </a:t>
              </a:r>
              <a:r>
                <a:rPr lang="hr-HR" altLang="tr-TR" sz="1200" dirty="0" smtClean="0">
                  <a:solidFill>
                    <a:srgbClr val="000000"/>
                  </a:solidFill>
                </a:rPr>
                <a:t>otvoren u Središnjoj banci od 2003.</a:t>
              </a:r>
              <a:endParaRPr lang="hr-HR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sz="1200" dirty="0" smtClean="0"/>
                <a:t> upotrebljava se za rizike proizašle iz potencijalnih obveza</a:t>
              </a:r>
              <a:endParaRPr lang="hr-HR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sz="1200" dirty="0" smtClean="0"/>
                <a:t> ne smije se upotrebljavati za druge potrebe</a:t>
              </a:r>
              <a:endParaRPr lang="hr-HR" altLang="tr-TR" sz="1200" dirty="0">
                <a:solidFill>
                  <a:srgbClr val="000000"/>
                </a:solidFill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  <a:buFontTx/>
                <a:buChar char="•"/>
              </a:pPr>
              <a:r>
                <a:rPr lang="hr-HR" sz="1200" dirty="0" smtClean="0"/>
                <a:t> izvori prihoda:</a:t>
              </a:r>
              <a:r>
                <a:rPr lang="hr-HR" altLang="tr-TR" sz="1200" dirty="0" smtClean="0">
                  <a:solidFill>
                    <a:srgbClr val="000000"/>
                  </a:solidFill>
                </a:rPr>
                <a:t> </a:t>
              </a:r>
              <a:r>
                <a:rPr lang="hr-HR" sz="1200" dirty="0" smtClean="0"/>
                <a:t>odobrena proračunska sredstva, jamstvo / naknade za posudbu trećim osobama, primici od preuzetih iznosa </a:t>
              </a:r>
              <a:endParaRPr lang="hr-HR" altLang="tr-TR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75801" name="AutoShape 25"/>
            <p:cNvCxnSpPr>
              <a:cxnSpLocks noChangeShapeType="1"/>
              <a:stCxn id="75786" idx="2"/>
              <a:endCxn id="75784" idx="0"/>
            </p:cNvCxnSpPr>
            <p:nvPr/>
          </p:nvCxnSpPr>
          <p:spPr bwMode="gray">
            <a:xfrm rot="5400000">
              <a:off x="173513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2" name="AutoShape 26"/>
            <p:cNvCxnSpPr>
              <a:cxnSpLocks noChangeShapeType="1"/>
              <a:stCxn id="75792" idx="2"/>
              <a:endCxn id="75790" idx="0"/>
            </p:cNvCxnSpPr>
            <p:nvPr/>
          </p:nvCxnSpPr>
          <p:spPr bwMode="gray">
            <a:xfrm rot="5400000">
              <a:off x="4421188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803" name="AutoShape 27"/>
            <p:cNvCxnSpPr>
              <a:cxnSpLocks noChangeShapeType="1"/>
              <a:stCxn id="75797" idx="2"/>
              <a:endCxn id="75795" idx="0"/>
            </p:cNvCxnSpPr>
            <p:nvPr/>
          </p:nvCxnSpPr>
          <p:spPr bwMode="gray">
            <a:xfrm rot="5400000">
              <a:off x="7099300" y="4360863"/>
              <a:ext cx="241300" cy="0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69" y="2693497"/>
            <a:ext cx="2672771" cy="248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95320" cy="778098"/>
          </a:xfrm>
        </p:spPr>
        <p:txBody>
          <a:bodyPr/>
          <a:lstStyle/>
          <a:p>
            <a:r>
              <a:rPr lang="hr-HR" dirty="0" smtClean="0"/>
              <a:t>Upravljanje operativnim rizicima</a:t>
            </a:r>
            <a:endParaRPr lang="hr-HR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700025" y="1190182"/>
            <a:ext cx="7848872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 algn="l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sz="2000" b="1" dirty="0" smtClean="0">
                <a:latin typeface="Calibri" panose="020F0502020204030204" pitchFamily="34" charset="0"/>
              </a:rPr>
              <a:t>COSO model za utvrđivanje, procjenu i praćenje rizika</a:t>
            </a:r>
            <a:r>
              <a:rPr lang="hr-HR" smtClean="0"/>
              <a:t> </a:t>
            </a:r>
          </a:p>
          <a:p>
            <a:pPr marL="68580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hr-HR" smtClean="0"/>
              <a:t>Kvalitativna evaluacija razmjera i vjerojatnosti rizika</a:t>
            </a:r>
            <a:endParaRPr lang="hr-HR" altLang="tr-TR" dirty="0">
              <a:latin typeface="Calibri" panose="020F0502020204030204" pitchFamily="34" charset="0"/>
            </a:endParaRPr>
          </a:p>
          <a:p>
            <a:pPr marL="68580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hr-HR" smtClean="0"/>
              <a:t>Označavanje rizika kao rizika visoke, srednje i niske razine</a:t>
            </a:r>
            <a:endParaRPr lang="hr-HR" altLang="tr-TR" dirty="0">
              <a:latin typeface="Calibri" panose="020F0502020204030204" pitchFamily="34" charset="0"/>
            </a:endParaRPr>
          </a:p>
          <a:p>
            <a:pPr marL="400050" lvl="1" algn="l">
              <a:lnSpc>
                <a:spcPct val="115000"/>
              </a:lnSpc>
              <a:spcBef>
                <a:spcPct val="30000"/>
              </a:spcBef>
              <a:defRPr/>
            </a:pPr>
            <a:endParaRPr lang="hr-HR" altLang="tr-TR" dirty="0"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3429" y="3149314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Box 61"/>
          <p:cNvSpPr txBox="1"/>
          <p:nvPr/>
        </p:nvSpPr>
        <p:spPr>
          <a:xfrm>
            <a:off x="1115616" y="2930222"/>
            <a:ext cx="8237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altLang="tr-TR" b="1" dirty="0" smtClean="0">
                <a:latin typeface="Calibri" panose="020F0502020204030204" pitchFamily="34" charset="0"/>
              </a:rPr>
              <a:t>Prijava rizika i izvještavanje</a:t>
            </a: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hr-HR" smtClean="0"/>
              <a:t>Odgovorno osoblje prijavljuje svaki operativni rizik u IT sustav</a:t>
            </a:r>
            <a:endParaRPr lang="hr-HR" altLang="tr-TR" dirty="0" smtClean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hr-HR" smtClean="0"/>
              <a:t>Periodični izvještaji operativnog rizika </a:t>
            </a:r>
            <a:endParaRPr lang="hr-HR" altLang="tr-TR" dirty="0">
              <a:latin typeface="Calibri" panose="020F0502020204030204" pitchFamily="34" charset="0"/>
            </a:endParaRP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87624" y="4523150"/>
            <a:ext cx="8237411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7150" algn="just">
              <a:lnSpc>
                <a:spcPct val="115000"/>
              </a:lnSpc>
              <a:spcBef>
                <a:spcPct val="30000"/>
              </a:spcBef>
              <a:defRPr/>
            </a:pPr>
            <a:r>
              <a:rPr lang="hr-HR" altLang="tr-TR" b="1" dirty="0">
                <a:latin typeface="Calibri" panose="020F0502020204030204" pitchFamily="34" charset="0"/>
              </a:rPr>
              <a:t>Nepredviđeni izdaci</a:t>
            </a: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hr-HR" altLang="tr-TR" dirty="0">
                <a:latin typeface="Calibri" panose="020F0502020204030204" pitchFamily="34" charset="0"/>
              </a:rPr>
              <a:t>Plan poslovnog kontinuiteta</a:t>
            </a: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hr-HR" smtClean="0"/>
              <a:t>Povremene vježbe za hitne slučajeve</a:t>
            </a:r>
            <a:endParaRPr lang="hr-HR" altLang="tr-TR" dirty="0" smtClean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hr-HR" smtClean="0"/>
              <a:t>Centri za hitne slučajeve na različitim lokacijama</a:t>
            </a:r>
            <a:endParaRPr lang="hr-HR" altLang="tr-TR" dirty="0">
              <a:latin typeface="Calibri" panose="020F0502020204030204" pitchFamily="34" charset="0"/>
            </a:endParaRPr>
          </a:p>
          <a:p>
            <a:pPr marL="285750" lvl="1" indent="-285750" algn="l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hr-H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dirty="0" smtClean="0"/>
              <a:t>Upravljanje operativnim rizikom - </a:t>
            </a:r>
            <a:r>
              <a:rPr lang="hr-HR" i="1" dirty="0" smtClean="0"/>
              <a:t>primjer</a:t>
            </a:r>
            <a:endParaRPr lang="hr-HR" sz="3200" i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67" y="1484784"/>
            <a:ext cx="7464596" cy="419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97233"/>
              </p:ext>
            </p:extLst>
          </p:nvPr>
        </p:nvGraphicFramePr>
        <p:xfrm>
          <a:off x="7482906" y="1052736"/>
          <a:ext cx="1584175" cy="2072640"/>
        </p:xfrm>
        <a:graphic>
          <a:graphicData uri="http://schemas.openxmlformats.org/drawingml/2006/table">
            <a:tbl>
              <a:tblPr/>
              <a:tblGrid>
                <a:gridCol w="396251"/>
                <a:gridCol w="396251"/>
                <a:gridCol w="395422"/>
                <a:gridCol w="396251"/>
              </a:tblGrid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</a:tr>
              <a:tr h="446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7" name="Curved Connector 6"/>
          <p:cNvCxnSpPr/>
          <p:nvPr/>
        </p:nvCxnSpPr>
        <p:spPr bwMode="auto">
          <a:xfrm flipV="1">
            <a:off x="7668344" y="3584474"/>
            <a:ext cx="720080" cy="564606"/>
          </a:xfrm>
          <a:prstGeom prst="curvedConnector3">
            <a:avLst>
              <a:gd name="adj1" fmla="val 8679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/>
          <p:nvPr/>
        </p:nvCxnSpPr>
        <p:spPr bwMode="auto">
          <a:xfrm rot="5400000" flipH="1" flipV="1">
            <a:off x="7369289" y="3345968"/>
            <a:ext cx="936105" cy="670122"/>
          </a:xfrm>
          <a:prstGeom prst="curved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70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hr-HR" smtClean="0"/>
              <a:t>UPRAVLJANJE UČINKOM UPRAVLJANJA NOVČANIM SREDSTVIMA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4.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47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778098"/>
          </a:xfrm>
        </p:spPr>
        <p:txBody>
          <a:bodyPr/>
          <a:lstStyle/>
          <a:p>
            <a:r>
              <a:rPr lang="hr-HR" dirty="0" smtClean="0"/>
              <a:t>Ključni pokazatelji učinka i praćenje I.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hr-HR" smtClean="0"/>
              <a:t>   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7544" y="1414675"/>
            <a:ext cx="385604" cy="398939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mtClean="0"/>
              <a:t>Ključni pokazatelji učinka za upravljanje novčanim sredstvima dio su petogodišnjeg strateškog plana i programa godišnjeg učinka riznice od 2009./2010.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</a:p>
          <a:p>
            <a:pPr algn="l"/>
            <a:endParaRPr lang="hr-HR" dirty="0">
              <a:latin typeface="Calibri" panose="020F0502020204030204" pitchFamily="34" charset="0"/>
            </a:endParaRPr>
          </a:p>
          <a:p>
            <a:pPr algn="l"/>
            <a:endParaRPr lang="hr-HR" dirty="0" smtClean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5598" y="257574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3429" y="3657157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11398" y="4725144"/>
            <a:ext cx="385604" cy="398939"/>
            <a:chOff x="2146300" y="2165350"/>
            <a:chExt cx="550863" cy="569913"/>
          </a:xfrm>
        </p:grpSpPr>
        <p:grpSp>
          <p:nvGrpSpPr>
            <p:cNvPr id="2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88848" y="5858838"/>
            <a:ext cx="385604" cy="398939"/>
            <a:chOff x="2146300" y="2165350"/>
            <a:chExt cx="550863" cy="569913"/>
          </a:xfrm>
        </p:grpSpPr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78818" y="4581128"/>
                <a:ext cx="8073778" cy="1842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>
                    <a:latin typeface="Calibri" panose="020F0502020204030204" pitchFamily="34" charset="0"/>
                  </a:defRPr>
                </a:lvl1pPr>
              </a:lstStyle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tr-TR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/>
                                  </a:rPr>
                                  <m:t>𝑅𝑝𝑖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hr-HR" dirty="0" smtClean="0"/>
                  <a:t>&lt;BMR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tr-TR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tr-TR" i="1">
                                <a:latin typeface="Cambria Math"/>
                              </a:rPr>
                              <m:t>𝑖</m:t>
                            </m:r>
                            <m:r>
                              <a:rPr lang="tr-TR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tr-TR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𝑎𝑖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]</m:t>
                                </m:r>
                              </m:num>
                              <m:den>
                                <m:r>
                                  <a:rPr lang="tr-TR" b="0" i="1" smtClean="0">
                                    <a:latin typeface="Cambria Math"/>
                                  </a:rPr>
                                  <m:t>𝐸</m:t>
                                </m:r>
                                <m:r>
                                  <a:rPr lang="tr-TR" i="1">
                                    <a:latin typeface="Cambria Math"/>
                                  </a:rPr>
                                  <m:t>𝑝𝑖</m:t>
                                </m:r>
                              </m:den>
                            </m:f>
                          </m:e>
                        </m:nary>
                      </m:num>
                      <m:den>
                        <m:r>
                          <a:rPr lang="tr-TR" i="1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hr-HR" dirty="0" smtClean="0"/>
                  <a:t>&lt;BME</a:t>
                </a:r>
              </a:p>
              <a:p>
                <a:pPr algn="l"/>
                <a:r>
                  <a:rPr lang="hr-HR" sz="1200" i="1" dirty="0" smtClean="0"/>
                  <a:t>i: Mjesec u kojemu se mjeri učinak</a:t>
                </a:r>
              </a:p>
              <a:p>
                <a:pPr algn="l"/>
                <a:r>
                  <a:rPr lang="hr-HR" sz="1200" i="1" dirty="0" smtClean="0"/>
                  <a:t>Rai; </a:t>
                </a:r>
                <a:r>
                  <a:rPr lang="hr-HR" sz="1200" i="1" dirty="0" err="1" smtClean="0"/>
                  <a:t>Eai</a:t>
                </a:r>
                <a:r>
                  <a:rPr lang="hr-HR" sz="1200" i="1" dirty="0" smtClean="0"/>
                  <a:t>: Stvarni prihod i rashod</a:t>
                </a:r>
              </a:p>
              <a:p>
                <a:pPr algn="l"/>
                <a:r>
                  <a:rPr lang="hr-HR" sz="1200" i="1" dirty="0" err="1" smtClean="0"/>
                  <a:t>Rpi</a:t>
                </a:r>
                <a:r>
                  <a:rPr lang="hr-HR" sz="1200" i="1" dirty="0" smtClean="0"/>
                  <a:t>; </a:t>
                </a:r>
                <a:r>
                  <a:rPr lang="hr-HR" sz="1200" i="1" dirty="0" err="1" smtClean="0"/>
                  <a:t>Epi</a:t>
                </a:r>
                <a:r>
                  <a:rPr lang="hr-HR" sz="1200" i="1" dirty="0" smtClean="0"/>
                  <a:t>: Programirani prihodi i rashodi</a:t>
                </a:r>
              </a:p>
              <a:p>
                <a:pPr algn="l"/>
                <a:r>
                  <a:rPr lang="hr-HR" sz="1200" i="1" dirty="0" smtClean="0"/>
                  <a:t>BMR;BME: Referentna vrijednost (najmanji prihvatljivi učinak) za prihode i rashode</a:t>
                </a:r>
              </a:p>
              <a:p>
                <a:pPr algn="l"/>
                <a:r>
                  <a:rPr lang="hr-HR" sz="1200" dirty="0" smtClean="0"/>
                  <a:t>  </a:t>
                </a:r>
                <a:endParaRPr lang="hr-HR" sz="1200" i="1" dirty="0" smtClean="0"/>
              </a:p>
              <a:p>
                <a:pPr algn="l"/>
                <a:endParaRPr lang="hr-HR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818" y="4581128"/>
                <a:ext cx="8073778" cy="1842812"/>
              </a:xfrm>
              <a:prstGeom prst="rect">
                <a:avLst/>
              </a:prstGeom>
              <a:blipFill rotWithShape="1">
                <a:blip r:embed="rId4"/>
                <a:stretch>
                  <a:fillRect l="-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953678" y="2575748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mtClean="0"/>
              <a:t>U početku je to bio jedinstven ključni pokazatelj učinka koji se temeljio na odstupanjima od projiciranih novčanih viškova / deficita na mjesečnoj osnovi.</a:t>
            </a:r>
            <a:endParaRPr lang="hr-HR" sz="1400" dirty="0">
              <a:latin typeface="Calibri" panose="020F050202020403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3723" y="5917067"/>
            <a:ext cx="82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mtClean="0"/>
              <a:t>Odjel za upravljanje novčanim sredstvima podložan je revizijama turskom revizorskom sudu i odgovoran je za te ključne pokazatelje učinka</a:t>
            </a:r>
            <a:endParaRPr lang="hr-HR" dirty="0" smtClean="0"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7002" y="3616953"/>
            <a:ext cx="82374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mtClean="0"/>
              <a:t>Od 2014. dva različita pokazatelja definirana kao prosječno godišnje odstupanje od ukupnog prihoda (novčani priljev) i rashoda (odljevi novca) čiji se rezultati izvještavaju na mjesečnoj razini.</a:t>
            </a:r>
          </a:p>
          <a:p>
            <a:pPr algn="l"/>
            <a:endParaRPr lang="hr-HR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Ključni pokazatelji učinka i praćenje II.</a:t>
            </a:r>
            <a:endParaRPr lang="hr-HR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887" y="2927377"/>
            <a:ext cx="8229600" cy="96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mtClean="0"/>
              <a:t>Zbog relativno manje mogućnosti kontroliranja, referentna vrijednost za prihode je manja.</a:t>
            </a:r>
            <a:endParaRPr lang="hr-HR" dirty="0"/>
          </a:p>
        </p:txBody>
      </p:sp>
      <p:cxnSp>
        <p:nvCxnSpPr>
          <p:cNvPr id="1063" name="Straight Arrow Connector 1062"/>
          <p:cNvCxnSpPr/>
          <p:nvPr/>
        </p:nvCxnSpPr>
        <p:spPr bwMode="auto">
          <a:xfrm flipV="1">
            <a:off x="4572000" y="3933056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2766217" y="395477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6" name="Straight Connector 1065"/>
          <p:cNvCxnSpPr/>
          <p:nvPr/>
        </p:nvCxnSpPr>
        <p:spPr bwMode="auto">
          <a:xfrm>
            <a:off x="2766217" y="4530840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V="1">
            <a:off x="8249991" y="3983344"/>
            <a:ext cx="0" cy="5977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6444208" y="4005064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6444208" y="4581128"/>
            <a:ext cx="180578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3" name="Group 82"/>
          <p:cNvGrpSpPr/>
          <p:nvPr/>
        </p:nvGrpSpPr>
        <p:grpSpPr>
          <a:xfrm>
            <a:off x="490302" y="524819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51110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mtClean="0"/>
              <a:t>Referentne vrijednosti (minimalni prihvaćeni učinak) iz godine u godinu sve su strože.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00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hr-HR" altLang="tr-TR" sz="2400" b="1" dirty="0" smtClean="0">
                <a:latin typeface="Corbel" pitchFamily="34" charset="0"/>
              </a:rPr>
              <a:t>PLANOVI ZA BUDUĆNOST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>
                  <a:solidFill>
                    <a:srgbClr val="FFFFFF"/>
                  </a:solidFill>
                </a:rPr>
                <a:t>5.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7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849" y="260648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altLang="tr-TR" dirty="0">
                <a:latin typeface="Calibri" panose="020F0502020204030204" pitchFamily="34" charset="0"/>
              </a:rPr>
              <a:t>Sadržaj</a:t>
            </a:r>
            <a:endParaRPr lang="hr-HR" altLang="tr-TR" sz="3200" dirty="0">
              <a:latin typeface="Calibri" panose="020F0502020204030204" pitchFamily="34" charset="0"/>
            </a:endParaRP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98711" y="1923419"/>
            <a:ext cx="4800600" cy="158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144148" y="1288419"/>
            <a:ext cx="6582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 smtClean="0">
                <a:latin typeface="Corbel" pitchFamily="34" charset="0"/>
              </a:rPr>
              <a:t>Opći pregled upravljanja rizicima u radu riznice 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827584" y="2232982"/>
            <a:ext cx="6480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tr-TR" sz="2400" b="1" dirty="0" smtClean="0">
                <a:latin typeface="Corbel" pitchFamily="34" charset="0"/>
              </a:rPr>
              <a:t>Postupci upravljanja novčanim sredstvima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398711" y="3795082"/>
            <a:ext cx="4800600" cy="158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125754" y="3107049"/>
            <a:ext cx="7334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altLang="tr-TR" sz="2400" b="1" dirty="0">
                <a:latin typeface="Corbel" pitchFamily="34" charset="0"/>
              </a:rPr>
              <a:t>Upravljanje rizicima upravljanja novčanim sredstvima</a:t>
            </a:r>
            <a:endParaRPr lang="hr-HR" altLang="tr-TR" sz="2400" b="1" dirty="0">
              <a:latin typeface="Corbel" pitchFamily="34" charset="0"/>
              <a:cs typeface="Arial" charset="0"/>
            </a:endParaRPr>
          </a:p>
        </p:txBody>
      </p: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398711" y="2871157"/>
            <a:ext cx="4800600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408236" y="3131507"/>
            <a:ext cx="550863" cy="569912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5386" y="3137857"/>
            <a:ext cx="4349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465386" y="3179132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solidFill>
                  <a:srgbClr val="FFFFFF"/>
                </a:solidFill>
              </a:rPr>
              <a:t>3.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408236" y="2232982"/>
            <a:ext cx="550863" cy="569912"/>
            <a:chOff x="1352" y="2011"/>
            <a:chExt cx="347" cy="359"/>
          </a:xfrm>
        </p:grpSpPr>
        <p:grpSp>
          <p:nvGrpSpPr>
            <p:cNvPr id="49173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9" y="2040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>
                  <a:solidFill>
                    <a:srgbClr val="FFFFFF"/>
                  </a:solidFill>
                </a:rPr>
                <a:t>2.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5536" y="4077072"/>
            <a:ext cx="6543009" cy="640410"/>
            <a:chOff x="2133600" y="4998390"/>
            <a:chExt cx="6543009" cy="64041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2860530" y="4998390"/>
              <a:ext cx="58160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hr-HR" altLang="tr-TR" sz="2400" b="1" dirty="0" smtClean="0">
                  <a:latin typeface="Corbel" pitchFamily="34" charset="0"/>
                </a:rPr>
                <a:t>Upravljanje učinkom upravljanja novčanim sredstvima</a:t>
              </a:r>
              <a:endParaRPr lang="hr-HR" altLang="tr-TR" sz="2400" b="1" dirty="0" smtClean="0">
                <a:latin typeface="Corbel" pitchFamily="34" charset="0"/>
                <a:cs typeface="Arial" charset="0"/>
              </a:endParaRPr>
            </a:p>
          </p:txBody>
        </p: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83" y="3216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r-HR" altLang="tr-TR" sz="2400" b="1" dirty="0">
                    <a:solidFill>
                      <a:srgbClr val="FFFFFF"/>
                    </a:solidFill>
                  </a:rPr>
                  <a:t>4.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08236" y="1282069"/>
            <a:ext cx="550863" cy="569913"/>
            <a:chOff x="2146300" y="2165350"/>
            <a:chExt cx="550863" cy="569913"/>
          </a:xfrm>
        </p:grpSpPr>
        <p:grpSp>
          <p:nvGrpSpPr>
            <p:cNvPr id="4918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 dirty="0">
                  <a:solidFill>
                    <a:srgbClr val="FFFFFF"/>
                  </a:solidFill>
                </a:rPr>
                <a:t>1.</a:t>
              </a:r>
            </a:p>
          </p:txBody>
        </p:sp>
      </p:grpSp>
      <p:cxnSp>
        <p:nvCxnSpPr>
          <p:cNvPr id="50" name="Straight Connector 43"/>
          <p:cNvCxnSpPr>
            <a:cxnSpLocks noChangeShapeType="1"/>
          </p:cNvCxnSpPr>
          <p:nvPr/>
        </p:nvCxnSpPr>
        <p:spPr bwMode="auto">
          <a:xfrm>
            <a:off x="411411" y="5638709"/>
            <a:ext cx="4800600" cy="1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1144148" y="5026231"/>
            <a:ext cx="3139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tr-TR" sz="2400" b="1" dirty="0" smtClean="0">
                <a:latin typeface="Corbel" pitchFamily="34" charset="0"/>
              </a:rPr>
              <a:t>Planovi za budućnost</a:t>
            </a:r>
            <a:endParaRPr lang="hr-HR" altLang="tr-TR" sz="2400" b="1" dirty="0" smtClean="0">
              <a:latin typeface="Corbel" pitchFamily="34" charset="0"/>
              <a:cs typeface="Arial" charset="0"/>
            </a:endParaRPr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408236" y="5017996"/>
            <a:ext cx="582613" cy="561975"/>
            <a:chOff x="1344" y="3208"/>
            <a:chExt cx="367" cy="354"/>
          </a:xfrm>
        </p:grpSpPr>
        <p:pic>
          <p:nvPicPr>
            <p:cNvPr id="54" name="Picture 2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44" y="3208"/>
              <a:ext cx="367" cy="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Oval 29"/>
            <p:cNvSpPr>
              <a:spLocks noChangeArrowheads="1"/>
            </p:cNvSpPr>
            <p:nvPr/>
          </p:nvSpPr>
          <p:spPr bwMode="gray">
            <a:xfrm>
              <a:off x="1345" y="3208"/>
              <a:ext cx="365" cy="3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pic>
          <p:nvPicPr>
            <p:cNvPr id="56" name="Picture 30" descr="Picture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82" y="3217"/>
              <a:ext cx="290" cy="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31"/>
            <p:cNvSpPr txBox="1">
              <a:spLocks noChangeArrowheads="1"/>
            </p:cNvSpPr>
            <p:nvPr/>
          </p:nvSpPr>
          <p:spPr bwMode="gray">
            <a:xfrm>
              <a:off x="1383" y="3216"/>
              <a:ext cx="2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2400" b="1" dirty="0" smtClean="0">
                  <a:solidFill>
                    <a:srgbClr val="FFFFFF"/>
                  </a:solidFill>
                </a:rPr>
                <a:t>5.</a:t>
              </a:r>
              <a:endParaRPr lang="hr-HR" altLang="tr-TR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8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hr-HR" dirty="0" err="1" smtClean="0"/>
              <a:t>Sveobuhvatniji</a:t>
            </a:r>
            <a:r>
              <a:rPr lang="hr-HR" dirty="0" smtClean="0"/>
              <a:t> zaštitni sloj likvidnosti koji sjedinjuje prihodovne stavke visokog rizika i obvezna plaćanja.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endParaRPr lang="hr-H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i="1" dirty="0" smtClean="0"/>
              <a:t>Utvrđivanje prihodovnih stavki koje su jednokratne i podložne varijacijama.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i="1" dirty="0" smtClean="0"/>
              <a:t>Pripisivanje faktora rizika relativno stabilnim prihodovnim stavkama.</a:t>
            </a:r>
            <a:r>
              <a:rPr lang="hr-HR" sz="1400" dirty="0" smtClean="0"/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i="1" dirty="0" smtClean="0"/>
              <a:t>Utvrđivanje obveznih plaćanje kao obračuna plaća i doprinosa za socijalno osiguranje</a:t>
            </a:r>
            <a:r>
              <a:rPr lang="hr-HR" sz="1400" dirty="0" smtClean="0"/>
              <a:t>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i="1" dirty="0" smtClean="0"/>
              <a:t>Ispitivanje razlike između stabilnih prihoda i obveznih plaćanja za nadolazećih 20 dana kontinuirano na svakodnevnoj osnovi (izračun najvećeg kumulativnog deficita za nadolazećih 20 dana)</a:t>
            </a:r>
            <a:r>
              <a:rPr lang="hr-HR" sz="1400" i="1" dirty="0">
                <a:latin typeface="Calibri" panose="020F0502020204030204" pitchFamily="34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400" i="1" dirty="0" smtClean="0"/>
              <a:t>Organiziranje najmanje razine zaštitnog sloja uzimajući u obzir negativne razlike.</a:t>
            </a:r>
            <a:endParaRPr lang="hr-HR" sz="1400" i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394428" y="4386549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884569" y="4365104"/>
            <a:ext cx="76328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mtClean="0"/>
              <a:t>Konzervativniji cilj rezerve osim zaštitnog sloja likvidnosti</a:t>
            </a:r>
            <a:endParaRPr lang="hr-HR" dirty="0" smtClean="0">
              <a:latin typeface="Calibri" panose="020F0502020204030204" pitchFamily="34" charset="0"/>
            </a:endParaRP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hr-HR" smtClean="0"/>
              <a:t>Duže razdoblje uzeto u obzir za razlike u odnosu prihodi – rashodi.</a:t>
            </a:r>
          </a:p>
          <a:p>
            <a:pPr marL="285750" lvl="1" indent="-285750" algn="l">
              <a:buFont typeface="Arial" panose="020B0604020202020204" pitchFamily="34" charset="0"/>
              <a:buChar char="•"/>
            </a:pPr>
            <a:r>
              <a:rPr lang="hr-HR" i="1" smtClean="0"/>
              <a:t>Promjenjivi ponderi dodijeljeni ciljnom izračunu ovisno o rizičnosti godišnjeg razdoblja</a:t>
            </a:r>
            <a:endParaRPr lang="hr-HR" sz="1400" i="1" dirty="0">
              <a:latin typeface="Calibri" panose="020F0502020204030204" pitchFamily="34" charset="0"/>
            </a:endParaRPr>
          </a:p>
          <a:p>
            <a:pPr algn="l"/>
            <a:r>
              <a:rPr lang="hr-HR" smtClean="0"/>
              <a:t> </a:t>
            </a:r>
            <a:endParaRPr lang="hr-HR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hr-HR" altLang="tr-TR" dirty="0" smtClean="0">
                <a:latin typeface="Calibri" panose="020F0502020204030204" pitchFamily="34" charset="0"/>
              </a:rPr>
              <a:t>Vizija I.: </a:t>
            </a:r>
            <a:r>
              <a:rPr lang="hr-HR" dirty="0" err="1" smtClean="0"/>
              <a:t>Sveobuhvatnije</a:t>
            </a:r>
            <a:r>
              <a:rPr lang="hr-HR" dirty="0" smtClean="0"/>
              <a:t> referentne vrijednosti i pokazatelji rezerve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34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2887" y="1996473"/>
            <a:ext cx="385604" cy="398939"/>
            <a:chOff x="2146300" y="2165350"/>
            <a:chExt cx="550863" cy="569913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852036" y="1956269"/>
            <a:ext cx="8172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hr-HR" dirty="0" smtClean="0"/>
              <a:t>Ključni pokazatelj učinka kojim se mjeri učinak dnevnog programskog procesa</a:t>
            </a:r>
            <a:endParaRPr lang="hr-H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600" i="1" dirty="0" smtClean="0"/>
              <a:t>Dnevna se odstupanja već svakodnevno proučavaju i izvještavaju visokom rukovodstvu.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600" i="1" dirty="0" smtClean="0"/>
              <a:t>Službeni pokazatelj poboljšao bi odgovornost na višim razinama.</a:t>
            </a:r>
            <a:endParaRPr lang="hr-HR" sz="1600" i="1" dirty="0" smtClean="0">
              <a:latin typeface="Calibri" panose="020F050202020403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14912" y="3429000"/>
            <a:ext cx="385604" cy="398939"/>
            <a:chOff x="2146300" y="2165350"/>
            <a:chExt cx="550863" cy="569913"/>
          </a:xfrm>
        </p:grpSpPr>
        <p:grpSp>
          <p:nvGrpSpPr>
            <p:cNvPr id="84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85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71" name="Rectangle 1070"/>
          <p:cNvSpPr/>
          <p:nvPr/>
        </p:nvSpPr>
        <p:spPr>
          <a:xfrm>
            <a:off x="971600" y="3433445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dirty="0" smtClean="0"/>
              <a:t>Ključni pokazatelj učinka kojim se mjeri učinak sustava naknada</a:t>
            </a:r>
            <a:endParaRPr lang="hr-HR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600" i="1" dirty="0" smtClean="0"/>
              <a:t>Budući da je remuneracija automatski proces koji se temelji na jedinstvenoj stopi bez neangažiranih salda na kraju dana, postoji mogućnost da nije dobar pokazatelj u mjerenju učinka.</a:t>
            </a:r>
            <a:endParaRPr lang="hr-HR" sz="1600" i="1" dirty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600" i="1" dirty="0" smtClean="0"/>
              <a:t>Zamišljeno je da bude iznimno važan nakon uspostavljanja novog sustava JRR-a i novih kanala remuneracije</a:t>
            </a:r>
            <a:r>
              <a:rPr lang="hr-HR" sz="1600" dirty="0" smtClean="0"/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1600" i="1" dirty="0" smtClean="0">
                <a:latin typeface="Calibri" panose="020F0502020204030204" pitchFamily="34" charset="0"/>
              </a:rPr>
              <a:t>Ključni pokazatelj kao što je</a:t>
            </a:r>
          </a:p>
          <a:p>
            <a:pPr lvl="1" algn="l"/>
            <a:r>
              <a:rPr lang="hr-HR" sz="1400" dirty="0" smtClean="0"/>
              <a:t> </a:t>
            </a:r>
            <a:r>
              <a:rPr lang="hr-HR" sz="1400" b="1" i="1" dirty="0"/>
              <a:t>prihod remuneracije / prosječna razina rezerve</a:t>
            </a:r>
          </a:p>
          <a:p>
            <a:pPr lvl="1" algn="l"/>
            <a:endParaRPr lang="hr-HR" sz="1400" b="1" i="1" dirty="0" smtClean="0">
              <a:latin typeface="Calibri" panose="020F0502020204030204" pitchFamily="34" charset="0"/>
            </a:endParaRPr>
          </a:p>
          <a:p>
            <a:pPr lvl="1" algn="l"/>
            <a:r>
              <a:rPr lang="hr-HR" sz="1400" b="1" i="1" dirty="0" smtClean="0"/>
              <a:t>prosječni troškovi posudbe</a:t>
            </a:r>
            <a:r>
              <a:rPr lang="hr-HR" sz="1400" dirty="0" smtClean="0"/>
              <a:t> </a:t>
            </a:r>
          </a:p>
          <a:p>
            <a:pPr lvl="1" algn="l"/>
            <a:endParaRPr lang="hr-HR" sz="1400" b="1" i="1" dirty="0" smtClean="0">
              <a:latin typeface="Calibri" panose="020F0502020204030204" pitchFamily="34" charset="0"/>
            </a:endParaRPr>
          </a:p>
          <a:p>
            <a:pPr lvl="1" algn="l"/>
            <a:r>
              <a:rPr lang="hr-HR" sz="1600" i="1" dirty="0"/>
              <a:t>vrijedi uzeti u obzir.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r-HR" sz="1400" i="1" dirty="0" smtClean="0">
              <a:latin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r-HR" sz="1400" i="1" dirty="0">
              <a:latin typeface="Calibri" panose="020F0502020204030204" pitchFamily="34" charset="0"/>
            </a:endParaRPr>
          </a:p>
          <a:p>
            <a:pPr algn="l"/>
            <a:endParaRPr lang="hr-HR" dirty="0" smtClean="0"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7664" y="5589240"/>
            <a:ext cx="324036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itle 1"/>
          <p:cNvSpPr txBox="1">
            <a:spLocks/>
          </p:cNvSpPr>
          <p:nvPr/>
        </p:nvSpPr>
        <p:spPr bwMode="auto">
          <a:xfrm>
            <a:off x="606419" y="332656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hr-HR" altLang="tr-TR" kern="0" dirty="0" smtClean="0">
                <a:latin typeface="Calibri" panose="020F0502020204030204" pitchFamily="34" charset="0"/>
              </a:rPr>
              <a:t>Vizija II.: Sveobuhvatniji</a:t>
            </a:r>
            <a:r>
              <a:rPr lang="hr-HR" smtClean="0"/>
              <a:t> </a:t>
            </a:r>
            <a:r>
              <a:rPr lang="hr-HR" altLang="tr-TR" kern="0" dirty="0" smtClean="0">
                <a:latin typeface="Calibri" panose="020F0502020204030204" pitchFamily="34" charset="0"/>
              </a:rPr>
              <a:t>ključni pokazatelji</a:t>
            </a:r>
            <a:r>
              <a:rPr lang="hr-HR" smtClean="0"/>
              <a:t> </a:t>
            </a:r>
            <a:r>
              <a:rPr lang="hr-HR" altLang="tr-TR" kern="0" dirty="0" smtClean="0">
                <a:latin typeface="Calibri" panose="020F0502020204030204" pitchFamily="34" charset="0"/>
              </a:rPr>
              <a:t>učinka</a:t>
            </a:r>
            <a:endParaRPr lang="hr-HR" kern="0" dirty="0"/>
          </a:p>
        </p:txBody>
      </p:sp>
    </p:spTree>
    <p:extLst>
      <p:ext uri="{BB962C8B-B14F-4D97-AF65-F5344CB8AC3E}">
        <p14:creationId xmlns:p14="http://schemas.microsoft.com/office/powerpoint/2010/main" val="10642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hr-HR" altLang="tr-TR" sz="4000" dirty="0">
                <a:latin typeface="Calibri" panose="020F0502020204030204" pitchFamily="34" charset="0"/>
              </a:rPr>
              <a:t>Hvala!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DRŽAVNA RIZNICA REPUBLIKE TURSKE</a:t>
            </a:r>
          </a:p>
          <a:p>
            <a:pPr algn="r"/>
            <a:endParaRPr lang="hr-HR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363390"/>
            <a:ext cx="6950569" cy="1362075"/>
          </a:xfrm>
        </p:spPr>
        <p:txBody>
          <a:bodyPr/>
          <a:lstStyle/>
          <a:p>
            <a:r>
              <a:rPr lang="hr-HR" smtClean="0"/>
              <a:t>OPĆI PREGLED upravljanja rizicima u radu riznice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1.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8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274"/>
            <a:ext cx="7391400" cy="1143000"/>
          </a:xfrm>
          <a:noFill/>
          <a:ln/>
        </p:spPr>
        <p:txBody>
          <a:bodyPr/>
          <a:lstStyle/>
          <a:p>
            <a:r>
              <a:rPr lang="hr-HR" altLang="tr-TR" dirty="0" smtClean="0">
                <a:latin typeface="Calibri" panose="020F0502020204030204" pitchFamily="34" charset="0"/>
              </a:rPr>
              <a:t>Upravljanje rizicima u državnoj riznici</a:t>
            </a:r>
            <a:endParaRPr lang="hr-HR" altLang="tr-TR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83146" y="1052736"/>
            <a:ext cx="7621588" cy="2961456"/>
            <a:chOff x="708025" y="1851400"/>
            <a:chExt cx="7621588" cy="4168400"/>
          </a:xfrm>
        </p:grpSpPr>
        <p:sp>
          <p:nvSpPr>
            <p:cNvPr id="62467" name="Freeform 3"/>
            <p:cNvSpPr>
              <a:spLocks/>
            </p:cNvSpPr>
            <p:nvPr/>
          </p:nvSpPr>
          <p:spPr bwMode="gray">
            <a:xfrm flipH="1" flipV="1">
              <a:off x="722313" y="4075113"/>
              <a:ext cx="7607300" cy="1944687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gray">
            <a:xfrm>
              <a:off x="708025" y="1905000"/>
              <a:ext cx="7607300" cy="2117725"/>
            </a:xfrm>
            <a:custGeom>
              <a:avLst/>
              <a:gdLst>
                <a:gd name="T0" fmla="*/ 3724 w 3796"/>
                <a:gd name="T1" fmla="*/ 288 h 816"/>
                <a:gd name="T2" fmla="*/ 1346 w 3796"/>
                <a:gd name="T3" fmla="*/ 290 h 816"/>
                <a:gd name="T4" fmla="*/ 1246 w 3796"/>
                <a:gd name="T5" fmla="*/ 258 h 816"/>
                <a:gd name="T6" fmla="*/ 1066 w 3796"/>
                <a:gd name="T7" fmla="*/ 79 h 816"/>
                <a:gd name="T8" fmla="*/ 923 w 3796"/>
                <a:gd name="T9" fmla="*/ 4 h 816"/>
                <a:gd name="T10" fmla="*/ 103 w 3796"/>
                <a:gd name="T11" fmla="*/ 4 h 816"/>
                <a:gd name="T12" fmla="*/ 2 w 3796"/>
                <a:gd name="T13" fmla="*/ 88 h 816"/>
                <a:gd name="T14" fmla="*/ 2 w 3796"/>
                <a:gd name="T15" fmla="*/ 729 h 816"/>
                <a:gd name="T16" fmla="*/ 103 w 3796"/>
                <a:gd name="T17" fmla="*/ 804 h 816"/>
                <a:gd name="T18" fmla="*/ 3688 w 3796"/>
                <a:gd name="T19" fmla="*/ 804 h 816"/>
                <a:gd name="T20" fmla="*/ 3790 w 3796"/>
                <a:gd name="T21" fmla="*/ 716 h 816"/>
                <a:gd name="T22" fmla="*/ 3790 w 3796"/>
                <a:gd name="T23" fmla="*/ 356 h 816"/>
                <a:gd name="T24" fmla="*/ 3724 w 3796"/>
                <a:gd name="T25" fmla="*/ 288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96" h="816">
                  <a:moveTo>
                    <a:pt x="3724" y="288"/>
                  </a:moveTo>
                  <a:cubicBezTo>
                    <a:pt x="2535" y="289"/>
                    <a:pt x="1346" y="290"/>
                    <a:pt x="1346" y="290"/>
                  </a:cubicBezTo>
                  <a:cubicBezTo>
                    <a:pt x="1304" y="288"/>
                    <a:pt x="1272" y="282"/>
                    <a:pt x="1246" y="258"/>
                  </a:cubicBezTo>
                  <a:cubicBezTo>
                    <a:pt x="1156" y="168"/>
                    <a:pt x="1066" y="79"/>
                    <a:pt x="1066" y="79"/>
                  </a:cubicBezTo>
                  <a:cubicBezTo>
                    <a:pt x="1034" y="48"/>
                    <a:pt x="1002" y="0"/>
                    <a:pt x="923" y="4"/>
                  </a:cubicBezTo>
                  <a:cubicBezTo>
                    <a:pt x="513" y="4"/>
                    <a:pt x="103" y="4"/>
                    <a:pt x="103" y="4"/>
                  </a:cubicBezTo>
                  <a:cubicBezTo>
                    <a:pt x="38" y="4"/>
                    <a:pt x="0" y="42"/>
                    <a:pt x="2" y="88"/>
                  </a:cubicBezTo>
                  <a:cubicBezTo>
                    <a:pt x="2" y="410"/>
                    <a:pt x="2" y="729"/>
                    <a:pt x="2" y="729"/>
                  </a:cubicBezTo>
                  <a:cubicBezTo>
                    <a:pt x="0" y="812"/>
                    <a:pt x="103" y="804"/>
                    <a:pt x="103" y="804"/>
                  </a:cubicBezTo>
                  <a:cubicBezTo>
                    <a:pt x="1895" y="804"/>
                    <a:pt x="3688" y="804"/>
                    <a:pt x="3688" y="804"/>
                  </a:cubicBezTo>
                  <a:cubicBezTo>
                    <a:pt x="3688" y="804"/>
                    <a:pt x="3794" y="816"/>
                    <a:pt x="3790" y="716"/>
                  </a:cubicBezTo>
                  <a:cubicBezTo>
                    <a:pt x="3790" y="536"/>
                    <a:pt x="3790" y="356"/>
                    <a:pt x="3790" y="356"/>
                  </a:cubicBezTo>
                  <a:cubicBezTo>
                    <a:pt x="3790" y="356"/>
                    <a:pt x="3796" y="288"/>
                    <a:pt x="3724" y="288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gray">
            <a:xfrm>
              <a:off x="9286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gray">
            <a:xfrm>
              <a:off x="2770188" y="3184525"/>
              <a:ext cx="1643062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gray">
            <a:xfrm>
              <a:off x="46005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gray">
            <a:xfrm>
              <a:off x="6442075" y="3184525"/>
              <a:ext cx="1643063" cy="1639888"/>
            </a:xfrm>
            <a:prstGeom prst="rect">
              <a:avLst/>
            </a:prstGeom>
            <a:gradFill rotWithShape="1">
              <a:gsLst>
                <a:gs pos="0">
                  <a:srgbClr val="DAE9FA">
                    <a:gamma/>
                    <a:tint val="0"/>
                    <a:invGamma/>
                  </a:srgbClr>
                </a:gs>
                <a:gs pos="100000">
                  <a:srgbClr val="DAE9FA"/>
                </a:gs>
              </a:gsLst>
              <a:lin ang="5400000" scaled="1"/>
            </a:gradFill>
            <a:ln w="9525">
              <a:solidFill>
                <a:srgbClr val="F8F8F8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tr-TR" sz="1600" dirty="0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white">
            <a:xfrm>
              <a:off x="722313" y="1851400"/>
              <a:ext cx="5922963" cy="99638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hr-HR" altLang="tr-TR" sz="2000" b="1" i="1" dirty="0" smtClean="0">
                  <a:solidFill>
                    <a:srgbClr val="F8F8F8"/>
                  </a:solidFill>
                </a:rPr>
                <a:t>Upravljanje </a:t>
              </a:r>
            </a:p>
            <a:p>
              <a:pPr algn="l"/>
              <a:r>
                <a:rPr lang="hr-HR" altLang="tr-TR" sz="2000" b="1" i="1" dirty="0" smtClean="0">
                  <a:solidFill>
                    <a:srgbClr val="F8F8F8"/>
                  </a:solidFill>
                </a:rPr>
                <a:t>rizicima u poduzeću</a:t>
              </a:r>
              <a:endParaRPr lang="hr-HR" altLang="tr-TR" sz="20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gray">
            <a:xfrm>
              <a:off x="950913" y="3623871"/>
              <a:ext cx="1635125" cy="909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200" dirty="0" smtClean="0"/>
                <a:t>Sve vrste rizika </a:t>
              </a:r>
              <a:r>
                <a:rPr lang="hr-HR" sz="1200" dirty="0" err="1" smtClean="0"/>
                <a:t>uklj</a:t>
              </a:r>
              <a:r>
                <a:rPr lang="hr-HR" sz="1200" dirty="0" smtClean="0"/>
                <a:t>. strateške, pravne, rizike za ugled itd.</a:t>
              </a:r>
              <a:endParaRPr lang="hr-HR" altLang="tr-TR" sz="1200" dirty="0">
                <a:solidFill>
                  <a:srgbClr val="080808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gray">
            <a:xfrm>
              <a:off x="6109413" y="5047456"/>
              <a:ext cx="2219325" cy="9097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hr-HR" altLang="tr-TR" sz="1200" b="1" i="1" dirty="0" smtClean="0">
                  <a:solidFill>
                    <a:srgbClr val="F8F8F8"/>
                  </a:solidFill>
                </a:rPr>
                <a:t>Sastavnica općeg sustava unutarnje kontrole u instituciji</a:t>
              </a:r>
              <a:endParaRPr lang="hr-HR" altLang="tr-TR" sz="1200" b="1" i="1" dirty="0">
                <a:solidFill>
                  <a:srgbClr val="F8F8F8"/>
                </a:solidFill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gray">
            <a:xfrm>
              <a:off x="2547972" y="2730500"/>
              <a:ext cx="3736920" cy="433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altLang="tr-TR" sz="1400" dirty="0" smtClean="0">
                  <a:solidFill>
                    <a:srgbClr val="F8F8F8"/>
                  </a:solidFill>
                </a:rPr>
                <a:t>Upravljanje poduzećem – široki raspon rizika</a:t>
              </a:r>
              <a:endParaRPr lang="hr-HR" altLang="tr-TR" sz="1400" dirty="0">
                <a:solidFill>
                  <a:srgbClr val="F8F8F8"/>
                </a:solidFill>
              </a:endParaRPr>
            </a:p>
          </p:txBody>
        </p:sp>
        <p:cxnSp>
          <p:nvCxnSpPr>
            <p:cNvPr id="62477" name="AutoShape 13"/>
            <p:cNvCxnSpPr>
              <a:cxnSpLocks noChangeShapeType="1"/>
              <a:stCxn id="62469" idx="0"/>
              <a:endCxn id="62476" idx="1"/>
            </p:cNvCxnSpPr>
            <p:nvPr/>
          </p:nvCxnSpPr>
          <p:spPr bwMode="gray">
            <a:xfrm rot="5400000" flipH="1" flipV="1">
              <a:off x="2030386" y="2666940"/>
              <a:ext cx="237419" cy="797753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478" name="AutoShape 14"/>
            <p:cNvCxnSpPr>
              <a:cxnSpLocks noChangeShapeType="1"/>
              <a:stCxn id="62472" idx="0"/>
              <a:endCxn id="62476" idx="3"/>
            </p:cNvCxnSpPr>
            <p:nvPr/>
          </p:nvCxnSpPr>
          <p:spPr bwMode="gray">
            <a:xfrm rot="16200000" flipV="1">
              <a:off x="6655541" y="2576458"/>
              <a:ext cx="237419" cy="978715"/>
            </a:xfrm>
            <a:prstGeom prst="bentConnector2">
              <a:avLst/>
            </a:prstGeom>
            <a:noFill/>
            <a:ln w="9525">
              <a:solidFill>
                <a:srgbClr val="EAEAEA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481" name="Rectangle 17"/>
            <p:cNvSpPr>
              <a:spLocks noChangeArrowheads="1"/>
            </p:cNvSpPr>
            <p:nvPr/>
          </p:nvSpPr>
          <p:spPr bwMode="gray">
            <a:xfrm>
              <a:off x="2781307" y="3552577"/>
              <a:ext cx="1635125" cy="1646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hr-HR" sz="1000" dirty="0" smtClean="0"/>
                <a:t>Sve jedinice državne riznice</a:t>
              </a:r>
              <a:endParaRPr lang="hr-HR" altLang="tr-TR" sz="1000" dirty="0">
                <a:solidFill>
                  <a:srgbClr val="080808"/>
                </a:solidFill>
              </a:endParaRPr>
            </a:p>
            <a:p>
              <a:pPr algn="l">
                <a:spcBef>
                  <a:spcPts val="0"/>
                </a:spcBef>
              </a:pPr>
              <a:r>
                <a:rPr lang="hr-HR" sz="1000" dirty="0" smtClean="0"/>
                <a:t>(javne financije, izvršni odbor, gospodarski odnosi vanjske politike, uređenje sustava osiguranja itd.)</a:t>
              </a:r>
              <a:endParaRPr lang="hr-HR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2" name="Rectangle 18"/>
            <p:cNvSpPr>
              <a:spLocks noChangeArrowheads="1"/>
            </p:cNvSpPr>
            <p:nvPr/>
          </p:nvSpPr>
          <p:spPr bwMode="gray">
            <a:xfrm>
              <a:off x="4618509" y="3583391"/>
              <a:ext cx="1635125" cy="1537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080808"/>
                  </a:solidFill>
                </a:rPr>
                <a:t>Odjel za razvoj strategije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sz="1000" dirty="0" smtClean="0"/>
                <a:t>Skupine za unutarnju kontrolu i upravljanje rizicima u svakoj jedinici</a:t>
              </a:r>
              <a:endParaRPr lang="hr-HR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3" name="Rectangle 19"/>
            <p:cNvSpPr>
              <a:spLocks noChangeArrowheads="1"/>
            </p:cNvSpPr>
            <p:nvPr/>
          </p:nvSpPr>
          <p:spPr bwMode="gray">
            <a:xfrm>
              <a:off x="6454775" y="3834163"/>
              <a:ext cx="1635125" cy="779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z="1000" dirty="0" smtClean="0"/>
                <a:t>Odbor za koordinaciju unutarnje kontrole i upravljanja rizicima</a:t>
              </a:r>
              <a:endParaRPr lang="hr-HR" altLang="tr-TR" sz="1000" dirty="0">
                <a:solidFill>
                  <a:srgbClr val="080808"/>
                </a:solidFill>
              </a:endParaRPr>
            </a:p>
          </p:txBody>
        </p:sp>
        <p:sp>
          <p:nvSpPr>
            <p:cNvPr id="62484" name="Rectangle 20"/>
            <p:cNvSpPr>
              <a:spLocks noChangeArrowheads="1"/>
            </p:cNvSpPr>
            <p:nvPr/>
          </p:nvSpPr>
          <p:spPr bwMode="black">
            <a:xfrm>
              <a:off x="1009511" y="3249111"/>
              <a:ext cx="1480662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r-HR" altLang="tr-TR" sz="1600" b="1" dirty="0">
                  <a:solidFill>
                    <a:schemeClr val="tx2"/>
                  </a:solidFill>
                </a:rPr>
                <a:t>1. Vrste rizika</a:t>
              </a:r>
            </a:p>
          </p:txBody>
        </p:sp>
        <p:sp>
          <p:nvSpPr>
            <p:cNvPr id="62485" name="Rectangle 21"/>
            <p:cNvSpPr>
              <a:spLocks noChangeArrowheads="1"/>
            </p:cNvSpPr>
            <p:nvPr/>
          </p:nvSpPr>
          <p:spPr bwMode="black">
            <a:xfrm>
              <a:off x="2641464" y="3249111"/>
              <a:ext cx="1963874" cy="47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hr-HR" altLang="tr-TR" sz="1600" b="1" dirty="0">
                  <a:solidFill>
                    <a:schemeClr val="tx2"/>
                  </a:solidFill>
                </a:rPr>
                <a:t>2. Nositelji rizika</a:t>
              </a:r>
            </a:p>
          </p:txBody>
        </p:sp>
        <p:sp>
          <p:nvSpPr>
            <p:cNvPr id="62486" name="Rectangle 22"/>
            <p:cNvSpPr>
              <a:spLocks noChangeArrowheads="1"/>
            </p:cNvSpPr>
            <p:nvPr/>
          </p:nvSpPr>
          <p:spPr bwMode="black">
            <a:xfrm>
              <a:off x="4600575" y="3237798"/>
              <a:ext cx="1639888" cy="4548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hr-HR" altLang="tr-TR" sz="1500" b="1" dirty="0">
                  <a:solidFill>
                    <a:schemeClr val="tx2"/>
                  </a:solidFill>
                </a:rPr>
                <a:t>3. Koordinacija</a:t>
              </a:r>
            </a:p>
          </p:txBody>
        </p:sp>
        <p:sp>
          <p:nvSpPr>
            <p:cNvPr id="62487" name="Rectangle 23"/>
            <p:cNvSpPr>
              <a:spLocks noChangeArrowheads="1"/>
            </p:cNvSpPr>
            <p:nvPr/>
          </p:nvSpPr>
          <p:spPr bwMode="black">
            <a:xfrm>
              <a:off x="6354410" y="3207032"/>
              <a:ext cx="1735490" cy="73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hr-HR" altLang="tr-TR" sz="1400" b="1" dirty="0">
                  <a:solidFill>
                    <a:schemeClr val="tx2"/>
                  </a:solidFill>
                </a:rPr>
                <a:t>4. Upravljanje rizicima</a:t>
              </a:r>
            </a:p>
          </p:txBody>
        </p:sp>
      </p:grpSp>
      <p:sp>
        <p:nvSpPr>
          <p:cNvPr id="33" name="Freeform 3"/>
          <p:cNvSpPr>
            <a:spLocks/>
          </p:cNvSpPr>
          <p:nvPr/>
        </p:nvSpPr>
        <p:spPr bwMode="gray">
          <a:xfrm flipH="1" flipV="1">
            <a:off x="764122" y="5253031"/>
            <a:ext cx="7607300" cy="1381611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4" name="Freeform 4"/>
          <p:cNvSpPr>
            <a:spLocks/>
          </p:cNvSpPr>
          <p:nvPr/>
        </p:nvSpPr>
        <p:spPr bwMode="gray">
          <a:xfrm>
            <a:off x="749834" y="3711265"/>
            <a:ext cx="7607300" cy="1504547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100000">
                <a:srgbClr val="62815E"/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tr-TR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9704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gray">
          <a:xfrm>
            <a:off x="2811997" y="4620309"/>
            <a:ext cx="1643062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46423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6483884" y="4620309"/>
            <a:ext cx="1643063" cy="1165065"/>
          </a:xfrm>
          <a:prstGeom prst="rect">
            <a:avLst/>
          </a:prstGeom>
          <a:gradFill rotWithShape="1">
            <a:gsLst>
              <a:gs pos="0">
                <a:srgbClr val="DAE9FA">
                  <a:gamma/>
                  <a:tint val="0"/>
                  <a:invGamma/>
                </a:srgbClr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 sz="1600" dirty="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white">
          <a:xfrm>
            <a:off x="791109" y="3802621"/>
            <a:ext cx="2675731" cy="64633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hr-HR" dirty="0" smtClean="0"/>
              <a:t> </a:t>
            </a:r>
            <a:r>
              <a:rPr lang="hr-HR" altLang="tr-TR" b="1" i="1" dirty="0" smtClean="0">
                <a:solidFill>
                  <a:srgbClr val="F8F8F8"/>
                </a:solidFill>
              </a:rPr>
              <a:t>Upravljanje rizicima</a:t>
            </a:r>
          </a:p>
          <a:p>
            <a:pPr algn="l"/>
            <a:r>
              <a:rPr lang="hr-HR" altLang="tr-TR" b="1" i="1" dirty="0" smtClean="0">
                <a:solidFill>
                  <a:srgbClr val="F8F8F8"/>
                </a:solidFill>
              </a:rPr>
              <a:t>u javnim financijama</a:t>
            </a:r>
            <a:endParaRPr lang="hr-HR" altLang="tr-TR" b="1" i="1" dirty="0">
              <a:solidFill>
                <a:srgbClr val="F8F8F8"/>
              </a:solidFill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gray">
          <a:xfrm>
            <a:off x="992722" y="4932444"/>
            <a:ext cx="1635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1200" dirty="0" smtClean="0">
                <a:solidFill>
                  <a:srgbClr val="080808"/>
                </a:solidFill>
              </a:rPr>
              <a:t>tržišni rizik</a:t>
            </a:r>
          </a:p>
          <a:p>
            <a:pPr algn="ctr">
              <a:spcBef>
                <a:spcPct val="50000"/>
              </a:spcBef>
            </a:pPr>
            <a:r>
              <a:rPr lang="hr-HR" altLang="tr-TR" sz="1200" dirty="0" smtClean="0">
                <a:solidFill>
                  <a:srgbClr val="080808"/>
                </a:solidFill>
              </a:rPr>
              <a:t>kreditni rizik</a:t>
            </a:r>
          </a:p>
          <a:p>
            <a:pPr algn="ctr">
              <a:spcBef>
                <a:spcPct val="50000"/>
              </a:spcBef>
            </a:pPr>
            <a:r>
              <a:rPr lang="hr-HR" altLang="tr-TR" sz="1200" dirty="0" smtClean="0">
                <a:solidFill>
                  <a:srgbClr val="080808"/>
                </a:solidFill>
              </a:rPr>
              <a:t>operativni rizik</a:t>
            </a:r>
            <a:endParaRPr lang="hr-HR" altLang="tr-TR" sz="1200" dirty="0">
              <a:solidFill>
                <a:srgbClr val="080808"/>
              </a:solidFill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gray">
          <a:xfrm>
            <a:off x="6151222" y="5943836"/>
            <a:ext cx="2219325" cy="64633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hr-HR" altLang="tr-TR" sz="1200" b="1" i="1" dirty="0" smtClean="0">
                <a:solidFill>
                  <a:srgbClr val="F8F8F8"/>
                </a:solidFill>
              </a:rPr>
              <a:t>Specijalizirana funkcija upravljanja tehničkim rizikom u upravljanju javnim financijama</a:t>
            </a:r>
            <a:endParaRPr lang="hr-HR" altLang="tr-TR" sz="1200" b="1" i="1" dirty="0">
              <a:solidFill>
                <a:srgbClr val="F8F8F8"/>
              </a:solidFill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gray">
          <a:xfrm>
            <a:off x="2146554" y="4297745"/>
            <a:ext cx="46233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tr-TR" sz="1400" dirty="0" smtClean="0">
                <a:solidFill>
                  <a:srgbClr val="F8F8F8"/>
                </a:solidFill>
              </a:rPr>
              <a:t>Upravljanje posebnim rizicima u pogledu javnih financija</a:t>
            </a:r>
            <a:endParaRPr lang="hr-HR" altLang="tr-TR" sz="1400" dirty="0">
              <a:solidFill>
                <a:srgbClr val="F8F8F8"/>
              </a:solidFill>
            </a:endParaRPr>
          </a:p>
        </p:txBody>
      </p:sp>
      <p:cxnSp>
        <p:nvCxnSpPr>
          <p:cNvPr id="43" name="AutoShape 13"/>
          <p:cNvCxnSpPr>
            <a:cxnSpLocks noChangeShapeType="1"/>
            <a:stCxn id="35" idx="0"/>
            <a:endCxn id="42" idx="1"/>
          </p:cNvCxnSpPr>
          <p:nvPr/>
        </p:nvCxnSpPr>
        <p:spPr bwMode="gray">
          <a:xfrm rot="5400000" flipH="1" flipV="1">
            <a:off x="1884954" y="4358709"/>
            <a:ext cx="168675" cy="354526"/>
          </a:xfrm>
          <a:prstGeom prst="bentConnector2">
            <a:avLst/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14"/>
          <p:cNvCxnSpPr>
            <a:cxnSpLocks noChangeShapeType="1"/>
            <a:stCxn id="38" idx="0"/>
            <a:endCxn id="42" idx="3"/>
          </p:cNvCxnSpPr>
          <p:nvPr/>
        </p:nvCxnSpPr>
        <p:spPr bwMode="gray">
          <a:xfrm rot="16200000" flipV="1">
            <a:off x="6953339" y="4268232"/>
            <a:ext cx="168675" cy="535480"/>
          </a:xfrm>
          <a:prstGeom prst="bentConnector2">
            <a:avLst/>
          </a:prstGeom>
          <a:noFill/>
          <a:ln w="9525">
            <a:solidFill>
              <a:srgbClr val="EAEAEA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17"/>
          <p:cNvSpPr>
            <a:spLocks noChangeArrowheads="1"/>
          </p:cNvSpPr>
          <p:nvPr/>
        </p:nvSpPr>
        <p:spPr bwMode="gray">
          <a:xfrm>
            <a:off x="2825923" y="4981322"/>
            <a:ext cx="16351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r-HR" sz="800" dirty="0" smtClean="0"/>
              <a:t>Jedinice za javne financije</a:t>
            </a:r>
            <a:endParaRPr lang="hr-HR" altLang="tr-TR" sz="800" dirty="0">
              <a:solidFill>
                <a:srgbClr val="080808"/>
              </a:solidFill>
            </a:endParaRPr>
          </a:p>
          <a:p>
            <a:pPr algn="l">
              <a:spcBef>
                <a:spcPts val="0"/>
              </a:spcBef>
            </a:pPr>
            <a:r>
              <a:rPr lang="hr-HR" sz="800" dirty="0" smtClean="0"/>
              <a:t>(upravljanje dugom, upravljanje novčanim sredstvima, upravljanje potraživanjima, računovodstvo itd.)</a:t>
            </a:r>
            <a:endParaRPr lang="hr-HR" altLang="tr-TR" sz="800" dirty="0">
              <a:solidFill>
                <a:srgbClr val="080808"/>
              </a:solidFill>
            </a:endParaRP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gray">
          <a:xfrm>
            <a:off x="4687342" y="4897909"/>
            <a:ext cx="16351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800" dirty="0" smtClean="0"/>
              <a:t>Odjel za upravljanje izloženosti rizicima i limitima</a:t>
            </a:r>
            <a:r>
              <a:rPr lang="hr-HR" altLang="tr-TR" sz="800" dirty="0" smtClean="0">
                <a:solidFill>
                  <a:srgbClr val="080808"/>
                </a:solidFill>
              </a:rPr>
              <a:t>     (tržišni rizik, kreditni rizik  i</a:t>
            </a:r>
            <a:r>
              <a:rPr lang="hr-HR" sz="800" dirty="0" smtClean="0"/>
              <a:t> </a:t>
            </a:r>
            <a:r>
              <a:rPr lang="hr-HR" altLang="tr-TR" sz="800" dirty="0" smtClean="0">
                <a:solidFill>
                  <a:srgbClr val="080808"/>
                </a:solidFill>
              </a:rPr>
              <a:t>operativni rizik odjeli za upravljanje operativnim rizikom i praćenje proračuna)</a:t>
            </a: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hr-HR" altLang="tr-TR" sz="800" dirty="0" smtClean="0">
              <a:solidFill>
                <a:srgbClr val="080808"/>
              </a:solidFill>
            </a:endParaRP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gray">
          <a:xfrm>
            <a:off x="6496584" y="5081847"/>
            <a:ext cx="16351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dirty="0" smtClean="0"/>
              <a:t>Odbor za upravljanje dugom i rizicima</a:t>
            </a:r>
            <a:endParaRPr lang="hr-HR" altLang="tr-TR" sz="1400" dirty="0">
              <a:solidFill>
                <a:srgbClr val="080808"/>
              </a:solidFill>
            </a:endParaRP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black">
          <a:xfrm>
            <a:off x="1051320" y="4666194"/>
            <a:ext cx="14806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tr-TR" sz="1600" b="1" dirty="0">
                <a:solidFill>
                  <a:schemeClr val="tx2"/>
                </a:solidFill>
              </a:rPr>
              <a:t>1. Vrste rizika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black">
          <a:xfrm>
            <a:off x="2683273" y="4666194"/>
            <a:ext cx="1963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tr-TR" sz="1600" b="1" dirty="0">
                <a:solidFill>
                  <a:schemeClr val="tx2"/>
                </a:solidFill>
              </a:rPr>
              <a:t>2. Nositelji rizika</a:t>
            </a: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black">
          <a:xfrm>
            <a:off x="4642384" y="4658157"/>
            <a:ext cx="163988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tr-TR" sz="1500" b="1" dirty="0">
                <a:solidFill>
                  <a:schemeClr val="tx2"/>
                </a:solidFill>
              </a:rPr>
              <a:t>3. Koordinacija</a:t>
            </a: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black">
          <a:xfrm>
            <a:off x="6396219" y="4636299"/>
            <a:ext cx="1735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tr-TR" sz="1400" b="1" dirty="0">
                <a:solidFill>
                  <a:schemeClr val="tx2"/>
                </a:solidFill>
              </a:rPr>
              <a:t>4. Upravljanje rizicima</a:t>
            </a:r>
          </a:p>
        </p:txBody>
      </p:sp>
    </p:spTree>
    <p:extLst>
      <p:ext uri="{BB962C8B-B14F-4D97-AF65-F5344CB8AC3E}">
        <p14:creationId xmlns:p14="http://schemas.microsoft.com/office/powerpoint/2010/main" val="7856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3730" y="1152234"/>
            <a:ext cx="6938589" cy="3202345"/>
            <a:chOff x="1296988" y="2028155"/>
            <a:chExt cx="6858000" cy="3668228"/>
          </a:xfrm>
        </p:grpSpPr>
        <p:grpSp>
          <p:nvGrpSpPr>
            <p:cNvPr id="57346" name="Group 2"/>
            <p:cNvGrpSpPr>
              <a:grpSpLocks/>
            </p:cNvGrpSpPr>
            <p:nvPr/>
          </p:nvGrpSpPr>
          <p:grpSpPr bwMode="auto">
            <a:xfrm>
              <a:off x="1316038" y="5175250"/>
              <a:ext cx="6838950" cy="206375"/>
              <a:chOff x="734" y="3507"/>
              <a:chExt cx="4312" cy="130"/>
            </a:xfrm>
          </p:grpSpPr>
          <p:sp>
            <p:nvSpPr>
              <p:cNvPr id="57347" name="Rectangle 3"/>
              <p:cNvSpPr>
                <a:spLocks noChangeArrowheads="1"/>
              </p:cNvSpPr>
              <p:nvPr/>
            </p:nvSpPr>
            <p:spPr bwMode="gray">
              <a:xfrm>
                <a:off x="735" y="3507"/>
                <a:ext cx="4311" cy="130"/>
              </a:xfrm>
              <a:prstGeom prst="rect">
                <a:avLst/>
              </a:prstGeom>
              <a:gradFill rotWithShape="1">
                <a:gsLst>
                  <a:gs pos="0">
                    <a:srgbClr val="777777">
                      <a:gamma/>
                      <a:tint val="50980"/>
                      <a:invGamma/>
                    </a:srgbClr>
                  </a:gs>
                  <a:gs pos="100000">
                    <a:srgbClr val="777777"/>
                  </a:gs>
                </a:gsLst>
                <a:lin ang="2700000" scaled="1"/>
              </a:gradFill>
              <a:ln w="9525" algn="ctr">
                <a:miter lim="800000"/>
                <a:headEnd/>
                <a:tailEnd/>
              </a:ln>
              <a:effectLst/>
              <a:scene3d>
                <a:camera prst="legacyPerspectiveTop"/>
                <a:lightRig rig="legacyFlat1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rgbClr val="777777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48" name="Line 4"/>
              <p:cNvSpPr>
                <a:spLocks noChangeShapeType="1"/>
              </p:cNvSpPr>
              <p:nvPr/>
            </p:nvSpPr>
            <p:spPr bwMode="gray">
              <a:xfrm>
                <a:off x="734" y="3524"/>
                <a:ext cx="4306" cy="0"/>
              </a:xfrm>
              <a:prstGeom prst="line">
                <a:avLst/>
              </a:prstGeom>
              <a:noFill/>
              <a:ln w="9525">
                <a:solidFill>
                  <a:srgbClr val="F8F8F8">
                    <a:alpha val="5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7349" name="Group 5"/>
            <p:cNvGrpSpPr>
              <a:grpSpLocks/>
            </p:cNvGrpSpPr>
            <p:nvPr/>
          </p:nvGrpSpPr>
          <p:grpSpPr bwMode="auto">
            <a:xfrm>
              <a:off x="5867400" y="2825750"/>
              <a:ext cx="2286000" cy="2362200"/>
              <a:chOff x="3645" y="1684"/>
              <a:chExt cx="1440" cy="1488"/>
            </a:xfrm>
          </p:grpSpPr>
          <p:sp>
            <p:nvSpPr>
              <p:cNvPr id="57350" name="Line 6"/>
              <p:cNvSpPr>
                <a:spLocks noChangeShapeType="1"/>
              </p:cNvSpPr>
              <p:nvPr/>
            </p:nvSpPr>
            <p:spPr bwMode="gray">
              <a:xfrm>
                <a:off x="5077" y="1702"/>
                <a:ext cx="2" cy="1446"/>
              </a:xfrm>
              <a:prstGeom prst="line">
                <a:avLst/>
              </a:prstGeom>
              <a:noFill/>
              <a:ln w="9525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51" name="Group 7"/>
              <p:cNvGrpSpPr>
                <a:grpSpLocks/>
              </p:cNvGrpSpPr>
              <p:nvPr/>
            </p:nvGrpSpPr>
            <p:grpSpPr bwMode="auto">
              <a:xfrm>
                <a:off x="3645" y="1684"/>
                <a:ext cx="1440" cy="1488"/>
                <a:chOff x="733" y="2026"/>
                <a:chExt cx="1440" cy="1488"/>
              </a:xfrm>
            </p:grpSpPr>
            <p:sp>
              <p:nvSpPr>
                <p:cNvPr id="57352" name="Rectangle 8"/>
                <p:cNvSpPr>
                  <a:spLocks noChangeArrowheads="1"/>
                </p:cNvSpPr>
                <p:nvPr/>
              </p:nvSpPr>
              <p:spPr bwMode="gray">
                <a:xfrm>
                  <a:off x="733" y="2026"/>
                  <a:ext cx="1440" cy="1488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tint val="61176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miter lim="800000"/>
                  <a:headEnd/>
                  <a:tailEnd/>
                </a:ln>
                <a:effectLst/>
                <a:scene3d>
                  <a:camera prst="legacyObliqueTopLeft"/>
                  <a:lightRig rig="legacyFlat2" dir="t"/>
                </a:scene3d>
                <a:sp3d extrusionH="176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tr-TR"/>
                </a:p>
              </p:txBody>
            </p:sp>
            <p:grpSp>
              <p:nvGrpSpPr>
                <p:cNvPr id="57353" name="Group 9"/>
                <p:cNvGrpSpPr>
                  <a:grpSpLocks/>
                </p:cNvGrpSpPr>
                <p:nvPr/>
              </p:nvGrpSpPr>
              <p:grpSpPr bwMode="auto">
                <a:xfrm>
                  <a:off x="734" y="2044"/>
                  <a:ext cx="1432" cy="1467"/>
                  <a:chOff x="734" y="2044"/>
                  <a:chExt cx="1432" cy="1467"/>
                </a:xfrm>
              </p:grpSpPr>
              <p:sp>
                <p:nvSpPr>
                  <p:cNvPr id="57354" name="Line 10"/>
                  <p:cNvSpPr>
                    <a:spLocks noChangeShapeType="1"/>
                  </p:cNvSpPr>
                  <p:nvPr/>
                </p:nvSpPr>
                <p:spPr bwMode="gray">
                  <a:xfrm>
                    <a:off x="2163" y="2044"/>
                    <a:ext cx="2" cy="1460"/>
                  </a:xfrm>
                  <a:prstGeom prst="line">
                    <a:avLst/>
                  </a:prstGeom>
                  <a:noFill/>
                  <a:ln w="12700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5" name="Line 11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1449" y="2794"/>
                    <a:ext cx="2" cy="1432"/>
                  </a:xfrm>
                  <a:prstGeom prst="line">
                    <a:avLst/>
                  </a:prstGeom>
                  <a:noFill/>
                  <a:ln w="9525">
                    <a:solidFill>
                      <a:srgbClr val="333333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57356" name="Group 12"/>
                <p:cNvGrpSpPr>
                  <a:grpSpLocks/>
                </p:cNvGrpSpPr>
                <p:nvPr/>
              </p:nvGrpSpPr>
              <p:grpSpPr bwMode="auto">
                <a:xfrm>
                  <a:off x="733" y="2030"/>
                  <a:ext cx="1431" cy="1475"/>
                  <a:chOff x="733" y="2030"/>
                  <a:chExt cx="1431" cy="1475"/>
                </a:xfrm>
              </p:grpSpPr>
              <p:sp>
                <p:nvSpPr>
                  <p:cNvPr id="57357" name="Line 13"/>
                  <p:cNvSpPr>
                    <a:spLocks noChangeShapeType="1"/>
                  </p:cNvSpPr>
                  <p:nvPr/>
                </p:nvSpPr>
                <p:spPr bwMode="gray">
                  <a:xfrm>
                    <a:off x="733" y="2033"/>
                    <a:ext cx="143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57358" name="Line 14"/>
                  <p:cNvSpPr>
                    <a:spLocks noChangeShapeType="1"/>
                  </p:cNvSpPr>
                  <p:nvPr/>
                </p:nvSpPr>
                <p:spPr bwMode="gray">
                  <a:xfrm rot="-5400000">
                    <a:off x="3" y="2768"/>
                    <a:ext cx="147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8F8F8">
                        <a:alpha val="30000"/>
                      </a:srgb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57359" name="Group 15"/>
            <p:cNvGrpSpPr>
              <a:grpSpLocks/>
            </p:cNvGrpSpPr>
            <p:nvPr/>
          </p:nvGrpSpPr>
          <p:grpSpPr bwMode="auto">
            <a:xfrm>
              <a:off x="1296988" y="2825750"/>
              <a:ext cx="2292350" cy="2362200"/>
              <a:chOff x="766" y="1684"/>
              <a:chExt cx="1444" cy="1488"/>
            </a:xfrm>
          </p:grpSpPr>
          <p:sp>
            <p:nvSpPr>
              <p:cNvPr id="57360" name="Rectangle 16"/>
              <p:cNvSpPr>
                <a:spLocks noChangeArrowheads="1"/>
              </p:cNvSpPr>
              <p:nvPr/>
            </p:nvSpPr>
            <p:spPr bwMode="gray">
              <a:xfrm>
                <a:off x="769" y="1684"/>
                <a:ext cx="1441" cy="1488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1" name="Group 17"/>
              <p:cNvGrpSpPr>
                <a:grpSpLocks/>
              </p:cNvGrpSpPr>
              <p:nvPr/>
            </p:nvGrpSpPr>
            <p:grpSpPr bwMode="auto">
              <a:xfrm>
                <a:off x="770" y="1702"/>
                <a:ext cx="1433" cy="1467"/>
                <a:chOff x="734" y="2044"/>
                <a:chExt cx="1432" cy="1467"/>
              </a:xfrm>
            </p:grpSpPr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64" name="Group 20"/>
              <p:cNvGrpSpPr>
                <a:grpSpLocks/>
              </p:cNvGrpSpPr>
              <p:nvPr/>
            </p:nvGrpSpPr>
            <p:grpSpPr bwMode="auto">
              <a:xfrm>
                <a:off x="766" y="1688"/>
                <a:ext cx="1432" cy="1475"/>
                <a:chOff x="733" y="2030"/>
                <a:chExt cx="1431" cy="1475"/>
              </a:xfrm>
            </p:grpSpPr>
            <p:sp>
              <p:nvSpPr>
                <p:cNvPr id="57365" name="Line 21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67" name="Group 23"/>
            <p:cNvGrpSpPr>
              <a:grpSpLocks/>
            </p:cNvGrpSpPr>
            <p:nvPr/>
          </p:nvGrpSpPr>
          <p:grpSpPr bwMode="auto">
            <a:xfrm>
              <a:off x="3582988" y="2825750"/>
              <a:ext cx="2286000" cy="2362200"/>
              <a:chOff x="733" y="2026"/>
              <a:chExt cx="1440" cy="1488"/>
            </a:xfrm>
          </p:grpSpPr>
          <p:sp>
            <p:nvSpPr>
              <p:cNvPr id="57368" name="Rectangle 24"/>
              <p:cNvSpPr>
                <a:spLocks noChangeArrowheads="1"/>
              </p:cNvSpPr>
              <p:nvPr/>
            </p:nvSpPr>
            <p:spPr bwMode="gray">
              <a:xfrm>
                <a:off x="733" y="2026"/>
                <a:ext cx="1440" cy="14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ObliqueTop"/>
                <a:lightRig rig="legacyFlat2" dir="t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grpSp>
            <p:nvGrpSpPr>
              <p:cNvPr id="57369" name="Group 25"/>
              <p:cNvGrpSpPr>
                <a:grpSpLocks/>
              </p:cNvGrpSpPr>
              <p:nvPr/>
            </p:nvGrpSpPr>
            <p:grpSpPr bwMode="auto">
              <a:xfrm>
                <a:off x="734" y="2044"/>
                <a:ext cx="1432" cy="1467"/>
                <a:chOff x="734" y="2044"/>
                <a:chExt cx="1432" cy="1467"/>
              </a:xfrm>
            </p:grpSpPr>
            <p:sp>
              <p:nvSpPr>
                <p:cNvPr id="57370" name="Line 26"/>
                <p:cNvSpPr>
                  <a:spLocks noChangeShapeType="1"/>
                </p:cNvSpPr>
                <p:nvPr/>
              </p:nvSpPr>
              <p:spPr bwMode="gray">
                <a:xfrm>
                  <a:off x="2163" y="2044"/>
                  <a:ext cx="2" cy="1460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1" name="Line 27"/>
                <p:cNvSpPr>
                  <a:spLocks noChangeShapeType="1"/>
                </p:cNvSpPr>
                <p:nvPr/>
              </p:nvSpPr>
              <p:spPr bwMode="gray">
                <a:xfrm rot="-5400000">
                  <a:off x="1449" y="2794"/>
                  <a:ext cx="2" cy="1432"/>
                </a:xfrm>
                <a:prstGeom prst="line">
                  <a:avLst/>
                </a:prstGeom>
                <a:noFill/>
                <a:ln w="9525">
                  <a:solidFill>
                    <a:srgbClr val="333333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372" name="Group 28"/>
              <p:cNvGrpSpPr>
                <a:grpSpLocks/>
              </p:cNvGrpSpPr>
              <p:nvPr/>
            </p:nvGrpSpPr>
            <p:grpSpPr bwMode="auto">
              <a:xfrm>
                <a:off x="733" y="2030"/>
                <a:ext cx="1431" cy="1475"/>
                <a:chOff x="733" y="2030"/>
                <a:chExt cx="1431" cy="1475"/>
              </a:xfrm>
            </p:grpSpPr>
            <p:sp>
              <p:nvSpPr>
                <p:cNvPr id="57373" name="Line 29"/>
                <p:cNvSpPr>
                  <a:spLocks noChangeShapeType="1"/>
                </p:cNvSpPr>
                <p:nvPr/>
              </p:nvSpPr>
              <p:spPr bwMode="gray">
                <a:xfrm>
                  <a:off x="733" y="2033"/>
                  <a:ext cx="1431" cy="0"/>
                </a:xfrm>
                <a:prstGeom prst="line">
                  <a:avLst/>
                </a:prstGeom>
                <a:noFill/>
                <a:ln w="1905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7374" name="Line 30"/>
                <p:cNvSpPr>
                  <a:spLocks noChangeShapeType="1"/>
                </p:cNvSpPr>
                <p:nvPr/>
              </p:nvSpPr>
              <p:spPr bwMode="gray">
                <a:xfrm rot="-5400000">
                  <a:off x="3" y="2768"/>
                  <a:ext cx="1475" cy="0"/>
                </a:xfrm>
                <a:prstGeom prst="line">
                  <a:avLst/>
                </a:prstGeom>
                <a:noFill/>
                <a:ln w="12700">
                  <a:solidFill>
                    <a:srgbClr val="F8F8F8">
                      <a:alpha val="30000"/>
                    </a:srgb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57375" name="Group 31"/>
            <p:cNvGrpSpPr>
              <a:grpSpLocks/>
            </p:cNvGrpSpPr>
            <p:nvPr/>
          </p:nvGrpSpPr>
          <p:grpSpPr bwMode="auto">
            <a:xfrm>
              <a:off x="1298575" y="2143125"/>
              <a:ext cx="6856413" cy="685800"/>
              <a:chOff x="767" y="1254"/>
              <a:chExt cx="4319" cy="432"/>
            </a:xfrm>
          </p:grpSpPr>
          <p:sp>
            <p:nvSpPr>
              <p:cNvPr id="57376" name="Freeform 32"/>
              <p:cNvSpPr>
                <a:spLocks/>
              </p:cNvSpPr>
              <p:nvPr/>
            </p:nvSpPr>
            <p:spPr bwMode="gray">
              <a:xfrm>
                <a:off x="767" y="1254"/>
                <a:ext cx="4319" cy="432"/>
              </a:xfrm>
              <a:custGeom>
                <a:avLst/>
                <a:gdLst>
                  <a:gd name="T0" fmla="*/ 0 w 4313"/>
                  <a:gd name="T1" fmla="*/ 96 h 432"/>
                  <a:gd name="T2" fmla="*/ 0 w 4313"/>
                  <a:gd name="T3" fmla="*/ 432 h 432"/>
                  <a:gd name="T4" fmla="*/ 4313 w 4313"/>
                  <a:gd name="T5" fmla="*/ 432 h 432"/>
                  <a:gd name="T6" fmla="*/ 4313 w 4313"/>
                  <a:gd name="T7" fmla="*/ 96 h 432"/>
                  <a:gd name="T8" fmla="*/ 4217 w 4313"/>
                  <a:gd name="T9" fmla="*/ 0 h 432"/>
                  <a:gd name="T10" fmla="*/ 96 w 4313"/>
                  <a:gd name="T11" fmla="*/ 0 h 432"/>
                  <a:gd name="T12" fmla="*/ 0 w 4313"/>
                  <a:gd name="T13" fmla="*/ 9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13" h="432">
                    <a:moveTo>
                      <a:pt x="0" y="96"/>
                    </a:moveTo>
                    <a:lnTo>
                      <a:pt x="0" y="432"/>
                    </a:lnTo>
                    <a:lnTo>
                      <a:pt x="4313" y="432"/>
                    </a:lnTo>
                    <a:lnTo>
                      <a:pt x="4313" y="96"/>
                    </a:lnTo>
                    <a:cubicBezTo>
                      <a:pt x="4313" y="56"/>
                      <a:pt x="4298" y="0"/>
                      <a:pt x="4217" y="0"/>
                    </a:cubicBezTo>
                    <a:lnTo>
                      <a:pt x="96" y="0"/>
                    </a:lnTo>
                    <a:cubicBezTo>
                      <a:pt x="18" y="0"/>
                      <a:pt x="0" y="45"/>
                      <a:pt x="0" y="9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60392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ap="flat" cmpd="sng">
                <a:prstDash val="solid"/>
                <a:round/>
                <a:headEnd/>
                <a:tailEnd/>
              </a:ln>
              <a:effectLst/>
              <a:scene3d>
                <a:camera prst="legacyPerspectiveTop"/>
                <a:lightRig rig="legacyHarsh3" dir="r"/>
              </a:scene3d>
              <a:sp3d extrusionH="1762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57377" name="Line 33"/>
              <p:cNvSpPr>
                <a:spLocks noChangeShapeType="1"/>
              </p:cNvSpPr>
              <p:nvPr/>
            </p:nvSpPr>
            <p:spPr bwMode="gray">
              <a:xfrm>
                <a:off x="856" y="1261"/>
                <a:ext cx="4157" cy="0"/>
              </a:xfrm>
              <a:prstGeom prst="line">
                <a:avLst/>
              </a:prstGeom>
              <a:noFill/>
              <a:ln w="12700">
                <a:solidFill>
                  <a:srgbClr val="F8F8F8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78" name="Line 34"/>
              <p:cNvSpPr>
                <a:spLocks noChangeShapeType="1"/>
              </p:cNvSpPr>
              <p:nvPr/>
            </p:nvSpPr>
            <p:spPr bwMode="gray">
              <a:xfrm>
                <a:off x="776" y="1680"/>
                <a:ext cx="4304" cy="0"/>
              </a:xfrm>
              <a:prstGeom prst="line">
                <a:avLst/>
              </a:prstGeom>
              <a:noFill/>
              <a:ln w="12700">
                <a:solidFill>
                  <a:srgbClr val="333333">
                    <a:alpha val="30000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7380" name="Text Box 36"/>
            <p:cNvSpPr txBox="1">
              <a:spLocks noChangeArrowheads="1"/>
            </p:cNvSpPr>
            <p:nvPr/>
          </p:nvSpPr>
          <p:spPr bwMode="white">
            <a:xfrm>
              <a:off x="1593293" y="2257164"/>
              <a:ext cx="5280025" cy="40011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smtClean="0"/>
                <a:t>Odbor za upravljanje dugom i rizicima</a:t>
              </a:r>
              <a:endParaRPr lang="hr-HR" altLang="tr-TR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1338263" y="2737481"/>
              <a:ext cx="2256632" cy="26441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1400" b="1" u="sng" dirty="0" smtClean="0">
                  <a:solidFill>
                    <a:srgbClr val="FFFFFF"/>
                  </a:solidFill>
                </a:rPr>
                <a:t>Sastav</a:t>
              </a:r>
              <a:endParaRPr lang="hr-H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Zamjenik premijera (predsjedavajući na ključnim sastancima)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Podtajnik (predsjedavajući na redovnim sastancima)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Zamjenik podtajnika</a:t>
              </a:r>
              <a:endParaRPr lang="hr-HR" altLang="tr-TR" sz="9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Glavna uprava za javne financije</a:t>
              </a: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Glavna uprava za gospodarske odnose vanjske politike</a:t>
              </a:r>
              <a:endParaRPr lang="hr-HR" altLang="tr-TR" sz="9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900" dirty="0" smtClean="0">
                  <a:solidFill>
                    <a:srgbClr val="FFFFFF"/>
                  </a:solidFill>
                </a:rPr>
                <a:t>Glavna uprava za gospodarska istraživanja i sustave informacijskih tehnologija</a:t>
              </a:r>
              <a:endParaRPr lang="hr-HR" altLang="tr-TR" sz="9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2" name="Text Box 38"/>
            <p:cNvSpPr txBox="1">
              <a:spLocks noChangeArrowheads="1"/>
            </p:cNvSpPr>
            <p:nvPr/>
          </p:nvSpPr>
          <p:spPr bwMode="auto">
            <a:xfrm>
              <a:off x="3689350" y="2796640"/>
              <a:ext cx="2057400" cy="2899743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1400" b="1" u="sng" dirty="0" smtClean="0">
                  <a:solidFill>
                    <a:srgbClr val="FFFFFF"/>
                  </a:solidFill>
                </a:rPr>
                <a:t>Dužnosti i obveze</a:t>
              </a:r>
              <a:endParaRPr lang="hr-H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Utvrđivanje strategija zaduživanja i ograničenja rizika na godišnjoj razini za razdoblje od tri godine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Praćenje tih strategija i ograničenja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Utvrđivanje politika koje se odnose na jamstva riznice i posudbu trećim osobama te potraživanja</a:t>
              </a:r>
              <a:endParaRPr lang="hr-H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Ostalo</a:t>
              </a:r>
              <a:endParaRPr lang="hr-HR" altLang="tr-TR" sz="1000" dirty="0" smtClean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1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5969000" y="2873086"/>
              <a:ext cx="2057400" cy="267939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1400" b="1" u="sng" dirty="0" smtClean="0">
                  <a:solidFill>
                    <a:srgbClr val="FFFFFF"/>
                  </a:solidFill>
                </a:rPr>
                <a:t>Koordinacija i tehnički poslovi</a:t>
              </a:r>
              <a:endParaRPr lang="hr-HR" altLang="tr-TR" sz="1400" b="1" u="sng" dirty="0" smtClean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Obavlja ih Odjel za upravljanje izloženosti rizicima i limitima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Tehnički poslovi i analiza troškova posudbe i rizika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FFFFFF"/>
                  </a:solidFill>
                </a:rPr>
                <a:t>Izlaganje analize, izvještaja i prijedloga Odboru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marL="171450" indent="-171450" algn="l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hr-HR" altLang="tr-TR" sz="1000" dirty="0">
                  <a:solidFill>
                    <a:srgbClr val="FFFFFF"/>
                  </a:solidFill>
                </a:rPr>
                <a:t>Ostalo</a:t>
              </a:r>
              <a:endParaRPr lang="hr-HR" altLang="tr-TR" sz="1000" dirty="0">
                <a:solidFill>
                  <a:srgbClr val="FFFFFF"/>
                </a:solidFill>
                <a:cs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hr-HR" altLang="tr-TR" sz="1600" b="1" u="sng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57384" name="Group 40"/>
            <p:cNvGrpSpPr>
              <a:grpSpLocks/>
            </p:cNvGrpSpPr>
            <p:nvPr/>
          </p:nvGrpSpPr>
          <p:grpSpPr bwMode="auto">
            <a:xfrm>
              <a:off x="6577959" y="2028155"/>
              <a:ext cx="996949" cy="778173"/>
              <a:chOff x="0" y="2784"/>
              <a:chExt cx="1396" cy="1150"/>
            </a:xfrm>
          </p:grpSpPr>
          <p:sp>
            <p:nvSpPr>
              <p:cNvPr id="57385" name="Freeform 41"/>
              <p:cNvSpPr>
                <a:spLocks/>
              </p:cNvSpPr>
              <p:nvPr/>
            </p:nvSpPr>
            <p:spPr bwMode="gray">
              <a:xfrm flipH="1">
                <a:off x="626" y="3581"/>
                <a:ext cx="648" cy="334"/>
              </a:xfrm>
              <a:custGeom>
                <a:avLst/>
                <a:gdLst>
                  <a:gd name="T0" fmla="*/ 0 w 335"/>
                  <a:gd name="T1" fmla="*/ 166 h 173"/>
                  <a:gd name="T2" fmla="*/ 58 w 335"/>
                  <a:gd name="T3" fmla="*/ 173 h 173"/>
                  <a:gd name="T4" fmla="*/ 297 w 335"/>
                  <a:gd name="T5" fmla="*/ 32 h 173"/>
                  <a:gd name="T6" fmla="*/ 289 w 335"/>
                  <a:gd name="T7" fmla="*/ 8 h 173"/>
                  <a:gd name="T8" fmla="*/ 223 w 335"/>
                  <a:gd name="T9" fmla="*/ 26 h 173"/>
                  <a:gd name="T10" fmla="*/ 0 w 335"/>
                  <a:gd name="T11" fmla="*/ 16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73">
                    <a:moveTo>
                      <a:pt x="0" y="166"/>
                    </a:moveTo>
                    <a:lnTo>
                      <a:pt x="58" y="173"/>
                    </a:lnTo>
                    <a:lnTo>
                      <a:pt x="297" y="32"/>
                    </a:lnTo>
                    <a:cubicBezTo>
                      <a:pt x="335" y="5"/>
                      <a:pt x="301" y="9"/>
                      <a:pt x="289" y="8"/>
                    </a:cubicBezTo>
                    <a:cubicBezTo>
                      <a:pt x="277" y="7"/>
                      <a:pt x="271" y="0"/>
                      <a:pt x="223" y="26"/>
                    </a:cubicBezTo>
                    <a:lnTo>
                      <a:pt x="0" y="16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6" name="Freeform 42"/>
              <p:cNvSpPr>
                <a:spLocks/>
              </p:cNvSpPr>
              <p:nvPr/>
            </p:nvSpPr>
            <p:spPr bwMode="gray">
              <a:xfrm flipH="1">
                <a:off x="242" y="3494"/>
                <a:ext cx="709" cy="328"/>
              </a:xfrm>
              <a:custGeom>
                <a:avLst/>
                <a:gdLst>
                  <a:gd name="T0" fmla="*/ 0 w 367"/>
                  <a:gd name="T1" fmla="*/ 158 h 170"/>
                  <a:gd name="T2" fmla="*/ 80 w 367"/>
                  <a:gd name="T3" fmla="*/ 170 h 170"/>
                  <a:gd name="T4" fmla="*/ 332 w 367"/>
                  <a:gd name="T5" fmla="*/ 37 h 170"/>
                  <a:gd name="T6" fmla="*/ 292 w 367"/>
                  <a:gd name="T7" fmla="*/ 1 h 170"/>
                  <a:gd name="T8" fmla="*/ 230 w 367"/>
                  <a:gd name="T9" fmla="*/ 29 h 170"/>
                  <a:gd name="T10" fmla="*/ 0 w 367"/>
                  <a:gd name="T11" fmla="*/ 158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7" h="170">
                    <a:moveTo>
                      <a:pt x="0" y="158"/>
                    </a:moveTo>
                    <a:lnTo>
                      <a:pt x="80" y="170"/>
                    </a:lnTo>
                    <a:lnTo>
                      <a:pt x="332" y="37"/>
                    </a:lnTo>
                    <a:cubicBezTo>
                      <a:pt x="367" y="9"/>
                      <a:pt x="309" y="2"/>
                      <a:pt x="292" y="1"/>
                    </a:cubicBezTo>
                    <a:cubicBezTo>
                      <a:pt x="280" y="0"/>
                      <a:pt x="279" y="3"/>
                      <a:pt x="230" y="29"/>
                    </a:cubicBezTo>
                    <a:lnTo>
                      <a:pt x="0" y="15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387" name="Freeform 43"/>
              <p:cNvSpPr>
                <a:spLocks/>
              </p:cNvSpPr>
              <p:nvPr/>
            </p:nvSpPr>
            <p:spPr bwMode="gray">
              <a:xfrm flipH="1">
                <a:off x="0" y="3648"/>
                <a:ext cx="593" cy="276"/>
              </a:xfrm>
              <a:custGeom>
                <a:avLst/>
                <a:gdLst>
                  <a:gd name="T0" fmla="*/ 0 w 307"/>
                  <a:gd name="T1" fmla="*/ 134 h 143"/>
                  <a:gd name="T2" fmla="*/ 66 w 307"/>
                  <a:gd name="T3" fmla="*/ 143 h 143"/>
                  <a:gd name="T4" fmla="*/ 282 w 307"/>
                  <a:gd name="T5" fmla="*/ 35 h 143"/>
                  <a:gd name="T6" fmla="*/ 219 w 307"/>
                  <a:gd name="T7" fmla="*/ 17 h 143"/>
                  <a:gd name="T8" fmla="*/ 0 w 307"/>
                  <a:gd name="T9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143">
                    <a:moveTo>
                      <a:pt x="0" y="134"/>
                    </a:moveTo>
                    <a:lnTo>
                      <a:pt x="66" y="143"/>
                    </a:lnTo>
                    <a:lnTo>
                      <a:pt x="282" y="35"/>
                    </a:lnTo>
                    <a:cubicBezTo>
                      <a:pt x="307" y="14"/>
                      <a:pt x="266" y="0"/>
                      <a:pt x="219" y="17"/>
                    </a:cubicBezTo>
                    <a:lnTo>
                      <a:pt x="0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>
                      <a:gamma/>
                      <a:shade val="0"/>
                      <a:invGamma/>
                      <a:alpha val="0"/>
                    </a:srgbClr>
                  </a:gs>
                  <a:gs pos="100000">
                    <a:srgbClr val="3333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57388" name="Group 44"/>
              <p:cNvGrpSpPr>
                <a:grpSpLocks/>
              </p:cNvGrpSpPr>
              <p:nvPr/>
            </p:nvGrpSpPr>
            <p:grpSpPr bwMode="auto">
              <a:xfrm>
                <a:off x="384" y="2784"/>
                <a:ext cx="1012" cy="1150"/>
                <a:chOff x="313" y="2400"/>
                <a:chExt cx="1349" cy="1534"/>
              </a:xfrm>
            </p:grpSpPr>
            <p:sp>
              <p:nvSpPr>
                <p:cNvPr id="57389" name="Freeform 45"/>
                <p:cNvSpPr>
                  <a:spLocks/>
                </p:cNvSpPr>
                <p:nvPr/>
              </p:nvSpPr>
              <p:spPr bwMode="gray">
                <a:xfrm flipH="1">
                  <a:off x="1229" y="2814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33725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/>
              </p:nvSpPr>
              <p:spPr bwMode="gray">
                <a:xfrm flipH="1">
                  <a:off x="700" y="2400"/>
                  <a:ext cx="545" cy="1380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0392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8900000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/>
              </p:nvSpPr>
              <p:spPr bwMode="gray">
                <a:xfrm flipH="1">
                  <a:off x="313" y="2837"/>
                  <a:ext cx="433" cy="1097"/>
                </a:xfrm>
                <a:custGeom>
                  <a:avLst/>
                  <a:gdLst>
                    <a:gd name="T0" fmla="*/ 103 w 224"/>
                    <a:gd name="T1" fmla="*/ 101 h 569"/>
                    <a:gd name="T2" fmla="*/ 74 w 224"/>
                    <a:gd name="T3" fmla="*/ 50 h 569"/>
                    <a:gd name="T4" fmla="*/ 121 w 224"/>
                    <a:gd name="T5" fmla="*/ 1 h 569"/>
                    <a:gd name="T6" fmla="*/ 171 w 224"/>
                    <a:gd name="T7" fmla="*/ 52 h 569"/>
                    <a:gd name="T8" fmla="*/ 135 w 224"/>
                    <a:gd name="T9" fmla="*/ 101 h 569"/>
                    <a:gd name="T10" fmla="*/ 134 w 224"/>
                    <a:gd name="T11" fmla="*/ 124 h 569"/>
                    <a:gd name="T12" fmla="*/ 209 w 224"/>
                    <a:gd name="T13" fmla="*/ 145 h 569"/>
                    <a:gd name="T14" fmla="*/ 221 w 224"/>
                    <a:gd name="T15" fmla="*/ 204 h 569"/>
                    <a:gd name="T16" fmla="*/ 218 w 224"/>
                    <a:gd name="T17" fmla="*/ 321 h 569"/>
                    <a:gd name="T18" fmla="*/ 209 w 224"/>
                    <a:gd name="T19" fmla="*/ 365 h 569"/>
                    <a:gd name="T20" fmla="*/ 196 w 224"/>
                    <a:gd name="T21" fmla="*/ 308 h 569"/>
                    <a:gd name="T22" fmla="*/ 187 w 224"/>
                    <a:gd name="T23" fmla="*/ 202 h 569"/>
                    <a:gd name="T24" fmla="*/ 170 w 224"/>
                    <a:gd name="T25" fmla="*/ 321 h 569"/>
                    <a:gd name="T26" fmla="*/ 144 w 224"/>
                    <a:gd name="T27" fmla="*/ 569 h 569"/>
                    <a:gd name="T28" fmla="*/ 78 w 224"/>
                    <a:gd name="T29" fmla="*/ 565 h 569"/>
                    <a:gd name="T30" fmla="*/ 50 w 224"/>
                    <a:gd name="T31" fmla="*/ 325 h 569"/>
                    <a:gd name="T32" fmla="*/ 33 w 224"/>
                    <a:gd name="T33" fmla="*/ 208 h 569"/>
                    <a:gd name="T34" fmla="*/ 25 w 224"/>
                    <a:gd name="T35" fmla="*/ 310 h 569"/>
                    <a:gd name="T36" fmla="*/ 12 w 224"/>
                    <a:gd name="T37" fmla="*/ 365 h 569"/>
                    <a:gd name="T38" fmla="*/ 1 w 224"/>
                    <a:gd name="T39" fmla="*/ 305 h 569"/>
                    <a:gd name="T40" fmla="*/ 7 w 224"/>
                    <a:gd name="T41" fmla="*/ 184 h 569"/>
                    <a:gd name="T42" fmla="*/ 23 w 224"/>
                    <a:gd name="T43" fmla="*/ 140 h 569"/>
                    <a:gd name="T44" fmla="*/ 102 w 224"/>
                    <a:gd name="T45" fmla="*/ 124 h 569"/>
                    <a:gd name="T46" fmla="*/ 103 w 224"/>
                    <a:gd name="T47" fmla="*/ 101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4" h="569">
                      <a:moveTo>
                        <a:pt x="103" y="101"/>
                      </a:moveTo>
                      <a:cubicBezTo>
                        <a:pt x="87" y="94"/>
                        <a:pt x="75" y="75"/>
                        <a:pt x="74" y="50"/>
                      </a:cubicBezTo>
                      <a:cubicBezTo>
                        <a:pt x="72" y="26"/>
                        <a:pt x="90" y="0"/>
                        <a:pt x="121" y="1"/>
                      </a:cubicBezTo>
                      <a:cubicBezTo>
                        <a:pt x="152" y="2"/>
                        <a:pt x="172" y="18"/>
                        <a:pt x="171" y="52"/>
                      </a:cubicBezTo>
                      <a:cubicBezTo>
                        <a:pt x="170" y="85"/>
                        <a:pt x="151" y="96"/>
                        <a:pt x="135" y="101"/>
                      </a:cubicBezTo>
                      <a:cubicBezTo>
                        <a:pt x="132" y="111"/>
                        <a:pt x="132" y="118"/>
                        <a:pt x="134" y="124"/>
                      </a:cubicBezTo>
                      <a:cubicBezTo>
                        <a:pt x="151" y="131"/>
                        <a:pt x="194" y="132"/>
                        <a:pt x="209" y="145"/>
                      </a:cubicBezTo>
                      <a:cubicBezTo>
                        <a:pt x="224" y="156"/>
                        <a:pt x="219" y="175"/>
                        <a:pt x="221" y="204"/>
                      </a:cubicBezTo>
                      <a:lnTo>
                        <a:pt x="218" y="321"/>
                      </a:lnTo>
                      <a:cubicBezTo>
                        <a:pt x="216" y="348"/>
                        <a:pt x="212" y="367"/>
                        <a:pt x="209" y="365"/>
                      </a:cubicBezTo>
                      <a:cubicBezTo>
                        <a:pt x="199" y="370"/>
                        <a:pt x="200" y="335"/>
                        <a:pt x="196" y="308"/>
                      </a:cubicBezTo>
                      <a:lnTo>
                        <a:pt x="187" y="202"/>
                      </a:lnTo>
                      <a:cubicBezTo>
                        <a:pt x="182" y="204"/>
                        <a:pt x="177" y="260"/>
                        <a:pt x="170" y="321"/>
                      </a:cubicBezTo>
                      <a:lnTo>
                        <a:pt x="144" y="569"/>
                      </a:lnTo>
                      <a:lnTo>
                        <a:pt x="78" y="565"/>
                      </a:lnTo>
                      <a:lnTo>
                        <a:pt x="50" y="325"/>
                      </a:lnTo>
                      <a:cubicBezTo>
                        <a:pt x="39" y="255"/>
                        <a:pt x="37" y="211"/>
                        <a:pt x="33" y="208"/>
                      </a:cubicBezTo>
                      <a:lnTo>
                        <a:pt x="25" y="310"/>
                      </a:lnTo>
                      <a:cubicBezTo>
                        <a:pt x="22" y="336"/>
                        <a:pt x="16" y="366"/>
                        <a:pt x="12" y="365"/>
                      </a:cubicBezTo>
                      <a:cubicBezTo>
                        <a:pt x="4" y="365"/>
                        <a:pt x="2" y="335"/>
                        <a:pt x="1" y="305"/>
                      </a:cubicBezTo>
                      <a:cubicBezTo>
                        <a:pt x="0" y="275"/>
                        <a:pt x="3" y="212"/>
                        <a:pt x="7" y="184"/>
                      </a:cubicBezTo>
                      <a:cubicBezTo>
                        <a:pt x="12" y="157"/>
                        <a:pt x="7" y="150"/>
                        <a:pt x="23" y="140"/>
                      </a:cubicBezTo>
                      <a:cubicBezTo>
                        <a:pt x="39" y="131"/>
                        <a:pt x="89" y="131"/>
                        <a:pt x="102" y="124"/>
                      </a:cubicBezTo>
                      <a:cubicBezTo>
                        <a:pt x="106" y="120"/>
                        <a:pt x="108" y="108"/>
                        <a:pt x="103" y="10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>
                        <a:gamma/>
                        <a:tint val="66667"/>
                        <a:invGamma/>
                      </a:srgbClr>
                    </a:gs>
                    <a:gs pos="100000">
                      <a:srgbClr val="DDDDDD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TopRight">
                    <a:rot lat="0" lon="19199999" rev="0"/>
                  </a:camera>
                  <a:lightRig rig="legacyFlat1" dir="t"/>
                </a:scene3d>
                <a:sp3d extrusionH="36500" prstMaterial="legacyMetal">
                  <a:bevelT w="13500" h="13500" prst="angle"/>
                  <a:bevelB w="13500" h="13500" prst="angle"/>
                  <a:extrusionClr>
                    <a:srgbClr val="333333"/>
                  </a:extrusionClr>
                </a:sp3d>
                <a:extLst>
                  <a:ext uri="{91240B29-F687-4F45-9708-019B960494DF}">
                    <a14:hiddenLine xmlns:a14="http://schemas.microsoft.com/office/drawing/2010/main" w="9525">
                      <a:noFill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sy="50000" rotWithShape="0">
                          <a:srgbClr val="1C1C1C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flatTx/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>
          <a:xfrm>
            <a:off x="513731" y="124203"/>
            <a:ext cx="7391400" cy="1143000"/>
          </a:xfrm>
          <a:noFill/>
          <a:ln/>
        </p:spPr>
        <p:txBody>
          <a:bodyPr/>
          <a:lstStyle/>
          <a:p>
            <a:r>
              <a:rPr lang="hr-HR" smtClean="0"/>
              <a:t>Upravljanje rizicima javnih financija</a:t>
            </a:r>
            <a:endParaRPr lang="hr-HR" altLang="tr-TR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973518" y="4245874"/>
            <a:ext cx="6361551" cy="2424923"/>
            <a:chOff x="973138" y="2297113"/>
            <a:chExt cx="7212294" cy="3487363"/>
          </a:xfrm>
        </p:grpSpPr>
        <p:sp>
          <p:nvSpPr>
            <p:cNvPr id="51" name="AutoShape 3"/>
            <p:cNvSpPr>
              <a:spLocks noChangeArrowheads="1"/>
            </p:cNvSpPr>
            <p:nvPr/>
          </p:nvSpPr>
          <p:spPr bwMode="gray">
            <a:xfrm>
              <a:off x="5283199" y="2860676"/>
              <a:ext cx="2849564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5346700" y="2925763"/>
              <a:ext cx="2703513" cy="2611437"/>
            </a:xfrm>
            <a:prstGeom prst="roundRect">
              <a:avLst>
                <a:gd name="adj" fmla="val 7912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38039"/>
                          <a:invGamma/>
                        </a:schemeClr>
                      </a:gs>
                      <a:gs pos="100000">
                        <a:schemeClr val="accent1">
                          <a:alpha val="50000"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3" name="Group 5"/>
            <p:cNvGrpSpPr>
              <a:grpSpLocks/>
            </p:cNvGrpSpPr>
            <p:nvPr/>
          </p:nvGrpSpPr>
          <p:grpSpPr bwMode="auto">
            <a:xfrm>
              <a:off x="973138" y="2297113"/>
              <a:ext cx="2857500" cy="466725"/>
              <a:chOff x="752" y="1413"/>
              <a:chExt cx="1321" cy="294"/>
            </a:xfrm>
          </p:grpSpPr>
          <p:sp>
            <p:nvSpPr>
              <p:cNvPr id="82" name="AutoShape 6"/>
              <p:cNvSpPr>
                <a:spLocks noChangeArrowheads="1"/>
              </p:cNvSpPr>
              <p:nvPr/>
            </p:nvSpPr>
            <p:spPr bwMode="gray">
              <a:xfrm>
                <a:off x="752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79216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7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659A1E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AutoShape 7"/>
              <p:cNvSpPr>
                <a:spLocks noChangeArrowheads="1"/>
              </p:cNvSpPr>
              <p:nvPr/>
            </p:nvSpPr>
            <p:spPr bwMode="gray">
              <a:xfrm flipH="1">
                <a:off x="200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AutoShape 8"/>
              <p:cNvSpPr>
                <a:spLocks noChangeArrowheads="1"/>
              </p:cNvSpPr>
              <p:nvPr/>
            </p:nvSpPr>
            <p:spPr bwMode="gray">
              <a:xfrm>
                <a:off x="766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4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79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5" name="AutoShape 13"/>
            <p:cNvSpPr>
              <a:spLocks noChangeArrowheads="1"/>
            </p:cNvSpPr>
            <p:nvPr/>
          </p:nvSpPr>
          <p:spPr bwMode="gray">
            <a:xfrm>
              <a:off x="1010980" y="2955304"/>
              <a:ext cx="2849561" cy="2609850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white">
            <a:xfrm>
              <a:off x="1239838" y="2376488"/>
              <a:ext cx="2448032" cy="398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tr-TR" sz="1200" b="1" dirty="0" smtClean="0">
                  <a:solidFill>
                    <a:srgbClr val="F8F8F8"/>
                  </a:solidFill>
                  <a:latin typeface="Candara" pitchFamily="34" charset="0"/>
                </a:rPr>
                <a:t>Godišnji sastanci</a:t>
              </a:r>
              <a:endParaRPr lang="hr-HR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98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tr-TR" sz="1200" b="1" dirty="0" smtClean="0">
                  <a:solidFill>
                    <a:srgbClr val="F8F8F8"/>
                  </a:solidFill>
                  <a:latin typeface="Candara" pitchFamily="34" charset="0"/>
                </a:rPr>
                <a:t>Mjesečni sastanci</a:t>
              </a:r>
              <a:endParaRPr lang="hr-HR" altLang="tr-TR" sz="12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8" name="AutoShape 16"/>
            <p:cNvSpPr>
              <a:spLocks noChangeArrowheads="1"/>
            </p:cNvSpPr>
            <p:nvPr/>
          </p:nvSpPr>
          <p:spPr bwMode="blackGray">
            <a:xfrm rot="-10793605" flipH="1" flipV="1">
              <a:off x="3905250" y="3405188"/>
              <a:ext cx="1293813" cy="755650"/>
            </a:xfrm>
            <a:prstGeom prst="rightArrow">
              <a:avLst>
                <a:gd name="adj1" fmla="val 46509"/>
                <a:gd name="adj2" fmla="val 37621"/>
              </a:avLst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558646" y="2925763"/>
              <a:ext cx="2377120" cy="663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Evaluacija makroekonomskih izgleda</a:t>
              </a:r>
              <a:endParaRPr lang="hr-HR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558646" y="4231481"/>
              <a:ext cx="2246313" cy="398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hr-HR" smtClean="0"/>
                <a:t> </a:t>
              </a:r>
              <a:r>
                <a:rPr lang="hr-H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Pitanja</a:t>
              </a:r>
              <a:r>
                <a:rPr lang="hr-HR" smtClean="0"/>
                <a:t> </a:t>
              </a:r>
              <a:r>
                <a:rPr lang="hr-HR" altLang="tr-T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</a:rPr>
                <a:t>duga i rizika</a:t>
              </a:r>
              <a:endParaRPr lang="hr-HR" altLang="tr-TR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61" name="Text Box 19"/>
            <p:cNvSpPr txBox="1">
              <a:spLocks noChangeArrowheads="1"/>
            </p:cNvSpPr>
            <p:nvPr/>
          </p:nvSpPr>
          <p:spPr bwMode="gray">
            <a:xfrm>
              <a:off x="5441155" y="3463505"/>
              <a:ext cx="2514601" cy="7967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Gospodarski uvjeti na globalnoj razini</a:t>
              </a:r>
              <a:endParaRPr lang="hr-H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Makroekonomski pokazatelji</a:t>
              </a:r>
              <a:endParaRPr lang="hr-H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Pregled financijskog sektora</a:t>
              </a:r>
              <a:endParaRPr lang="hr-H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gray">
            <a:xfrm>
              <a:off x="5346699" y="4545130"/>
              <a:ext cx="2838733" cy="1239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Proračunska ostvarenja i projekcije</a:t>
              </a:r>
              <a:endParaRPr lang="hr-H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Ostvarena novčana sredstva i projekcije</a:t>
              </a:r>
              <a:endParaRPr lang="hr-H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Strana i domaća tržišta zaduživanja</a:t>
              </a:r>
              <a:endParaRPr lang="hr-HR" altLang="tr-TR" sz="1000" dirty="0" smtClean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  <a:p>
              <a:pPr marL="171450" indent="-171450" algn="l" eaLnBrk="0" hangingPunct="0">
                <a:buFont typeface="Arial" panose="020B0604020202020204" pitchFamily="34" charset="0"/>
                <a:buChar char="•"/>
              </a:pPr>
              <a:r>
                <a:rPr lang="hr-HR" altLang="tr-TR" sz="1000" dirty="0" smtClean="0">
                  <a:solidFill>
                    <a:srgbClr val="1C1C1C"/>
                  </a:solidFill>
                  <a:latin typeface="Candara" pitchFamily="34" charset="0"/>
                </a:rPr>
                <a:t>Pregled rizika</a:t>
              </a:r>
              <a:endParaRPr lang="hr-HR" altLang="tr-TR" sz="10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5414963" y="3071813"/>
              <a:ext cx="168275" cy="168275"/>
              <a:chOff x="2928" y="2208"/>
              <a:chExt cx="262" cy="262"/>
            </a:xfrm>
          </p:grpSpPr>
          <p:sp>
            <p:nvSpPr>
              <p:cNvPr id="77" name="Oval 22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Oval 23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64" name="Group 24"/>
            <p:cNvGrpSpPr>
              <a:grpSpLocks/>
            </p:cNvGrpSpPr>
            <p:nvPr/>
          </p:nvGrpSpPr>
          <p:grpSpPr bwMode="auto">
            <a:xfrm>
              <a:off x="5414963" y="4362450"/>
              <a:ext cx="168275" cy="168275"/>
              <a:chOff x="2928" y="2208"/>
              <a:chExt cx="262" cy="262"/>
            </a:xfrm>
          </p:grpSpPr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2928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rgbClr val="223864">
                      <a:gamma/>
                      <a:tint val="28627"/>
                      <a:invGamma/>
                    </a:srgbClr>
                  </a:gs>
                  <a:gs pos="100000">
                    <a:srgbClr val="223864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B2B2B2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Oval 26"/>
              <p:cNvSpPr>
                <a:spLocks noChangeArrowheads="1"/>
              </p:cNvSpPr>
              <p:nvPr/>
            </p:nvSpPr>
            <p:spPr bwMode="gray">
              <a:xfrm>
                <a:off x="294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dist="17961" dir="2700000" algn="ctr" rotWithShape="0">
                  <a:srgbClr val="B2B2B2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66" name="AutoShape 28"/>
            <p:cNvSpPr>
              <a:spLocks noChangeArrowheads="1"/>
            </p:cNvSpPr>
            <p:nvPr/>
          </p:nvSpPr>
          <p:spPr bwMode="gray">
            <a:xfrm>
              <a:off x="1049338" y="3087688"/>
              <a:ext cx="2698750" cy="5842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AutoShape 29"/>
            <p:cNvSpPr>
              <a:spLocks noChangeArrowheads="1"/>
            </p:cNvSpPr>
            <p:nvPr/>
          </p:nvSpPr>
          <p:spPr bwMode="gray">
            <a:xfrm>
              <a:off x="1009616" y="3951372"/>
              <a:ext cx="2678255" cy="49521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8" name="AutoShape 30"/>
            <p:cNvSpPr>
              <a:spLocks noChangeArrowheads="1"/>
            </p:cNvSpPr>
            <p:nvPr/>
          </p:nvSpPr>
          <p:spPr bwMode="gray">
            <a:xfrm>
              <a:off x="1028658" y="4629845"/>
              <a:ext cx="2698750" cy="52766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C68AD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000"/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gray">
            <a:xfrm>
              <a:off x="1081087" y="3163888"/>
              <a:ext cx="2770045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mtClean="0"/>
                <a:t> </a:t>
              </a:r>
              <a:r>
                <a:rPr lang="hr-HR" altLang="tr-TR" sz="1200" b="1" dirty="0" smtClean="0">
                  <a:latin typeface="Candara" pitchFamily="34" charset="0"/>
                </a:rPr>
                <a:t>Ključne godišnje strategije i ograničenja</a:t>
              </a:r>
              <a:endParaRPr lang="hr-HR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gray">
            <a:xfrm>
              <a:off x="1120200" y="3928940"/>
              <a:ext cx="2390212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mtClean="0"/>
                <a:t> </a:t>
              </a:r>
              <a:r>
                <a:rPr lang="hr-HR" altLang="tr-TR" sz="1200" b="1" dirty="0">
                  <a:latin typeface="Candara" pitchFamily="34" charset="0"/>
                </a:rPr>
                <a:t>Godišnji</a:t>
              </a:r>
              <a:r>
                <a:rPr lang="hr-HR" smtClean="0"/>
                <a:t> </a:t>
              </a:r>
              <a:r>
                <a:rPr lang="hr-HR" altLang="tr-TR" sz="1200" b="1" dirty="0" smtClean="0">
                  <a:latin typeface="Candara" pitchFamily="34" charset="0"/>
                </a:rPr>
                <a:t>program zaduženja</a:t>
              </a:r>
              <a:endParaRPr lang="hr-HR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gray">
            <a:xfrm>
              <a:off x="1193758" y="4761792"/>
              <a:ext cx="2715523" cy="371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bg1"/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 typeface="Wingdings" pitchFamily="2" charset="2"/>
                <a:buChar char="§"/>
              </a:pPr>
              <a:r>
                <a:rPr lang="hr-HR" smtClean="0"/>
                <a:t> </a:t>
              </a:r>
              <a:r>
                <a:rPr lang="hr-HR" altLang="tr-TR" sz="1200" b="1" dirty="0" smtClean="0">
                  <a:latin typeface="Candara" pitchFamily="34" charset="0"/>
                </a:rPr>
                <a:t>Jamstvo i ograničenja posudbe trećim osobama</a:t>
              </a:r>
              <a:endParaRPr lang="hr-HR" altLang="tr-TR" sz="1200" b="1" dirty="0">
                <a:latin typeface="Candara" pitchFamily="34" charset="0"/>
                <a:cs typeface="Arial" charset="0"/>
              </a:endParaRPr>
            </a:p>
          </p:txBody>
        </p:sp>
        <p:sp>
          <p:nvSpPr>
            <p:cNvPr id="72" name="AutoShape 34"/>
            <p:cNvSpPr>
              <a:spLocks noChangeArrowheads="1"/>
            </p:cNvSpPr>
            <p:nvPr/>
          </p:nvSpPr>
          <p:spPr bwMode="blackGray">
            <a:xfrm rot="10793605" flipV="1">
              <a:off x="3873500" y="4011613"/>
              <a:ext cx="1296988" cy="755650"/>
            </a:xfrm>
            <a:prstGeom prst="rightArrow">
              <a:avLst>
                <a:gd name="adj1" fmla="val 46509"/>
                <a:gd name="adj2" fmla="val 37713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05235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4410075"/>
            <a:ext cx="9186863" cy="2447925"/>
            <a:chOff x="-15" y="2880"/>
            <a:chExt cx="5787" cy="1446"/>
          </a:xfrm>
        </p:grpSpPr>
        <p:grpSp>
          <p:nvGrpSpPr>
            <p:cNvPr id="68611" name="Group 3"/>
            <p:cNvGrpSpPr>
              <a:grpSpLocks/>
            </p:cNvGrpSpPr>
            <p:nvPr/>
          </p:nvGrpSpPr>
          <p:grpSpPr bwMode="auto">
            <a:xfrm>
              <a:off x="-12" y="2880"/>
              <a:ext cx="5784" cy="1446"/>
              <a:chOff x="-12" y="2880"/>
              <a:chExt cx="5784" cy="1446"/>
            </a:xfrm>
          </p:grpSpPr>
          <p:sp>
            <p:nvSpPr>
              <p:cNvPr id="68612" name="Freeform 4"/>
              <p:cNvSpPr>
                <a:spLocks/>
              </p:cNvSpPr>
              <p:nvPr/>
            </p:nvSpPr>
            <p:spPr bwMode="gray">
              <a:xfrm>
                <a:off x="0" y="2880"/>
                <a:ext cx="5772" cy="913"/>
              </a:xfrm>
              <a:custGeom>
                <a:avLst/>
                <a:gdLst>
                  <a:gd name="T0" fmla="*/ 0 w 5772"/>
                  <a:gd name="T1" fmla="*/ 0 h 913"/>
                  <a:gd name="T2" fmla="*/ 2898 w 5772"/>
                  <a:gd name="T3" fmla="*/ 912 h 913"/>
                  <a:gd name="T4" fmla="*/ 5772 w 5772"/>
                  <a:gd name="T5" fmla="*/ 6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72" h="913">
                    <a:moveTo>
                      <a:pt x="0" y="0"/>
                    </a:moveTo>
                    <a:cubicBezTo>
                      <a:pt x="483" y="152"/>
                      <a:pt x="1936" y="911"/>
                      <a:pt x="2898" y="912"/>
                    </a:cubicBezTo>
                    <a:cubicBezTo>
                      <a:pt x="3860" y="913"/>
                      <a:pt x="5173" y="195"/>
                      <a:pt x="5772" y="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3" name="Freeform 5"/>
              <p:cNvSpPr>
                <a:spLocks/>
              </p:cNvSpPr>
              <p:nvPr/>
            </p:nvSpPr>
            <p:spPr bwMode="gray">
              <a:xfrm>
                <a:off x="-6" y="3024"/>
                <a:ext cx="5766" cy="823"/>
              </a:xfrm>
              <a:custGeom>
                <a:avLst/>
                <a:gdLst>
                  <a:gd name="T0" fmla="*/ 0 w 5766"/>
                  <a:gd name="T1" fmla="*/ 0 h 823"/>
                  <a:gd name="T2" fmla="*/ 2904 w 5766"/>
                  <a:gd name="T3" fmla="*/ 822 h 823"/>
                  <a:gd name="T4" fmla="*/ 5766 w 5766"/>
                  <a:gd name="T5" fmla="*/ 36 h 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823">
                    <a:moveTo>
                      <a:pt x="0" y="0"/>
                    </a:moveTo>
                    <a:cubicBezTo>
                      <a:pt x="485" y="137"/>
                      <a:pt x="1943" y="816"/>
                      <a:pt x="2904" y="822"/>
                    </a:cubicBezTo>
                    <a:cubicBezTo>
                      <a:pt x="3866" y="823"/>
                      <a:pt x="5170" y="200"/>
                      <a:pt x="5766" y="36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4" name="Freeform 6"/>
              <p:cNvSpPr>
                <a:spLocks/>
              </p:cNvSpPr>
              <p:nvPr/>
            </p:nvSpPr>
            <p:spPr bwMode="gray">
              <a:xfrm>
                <a:off x="-6" y="3198"/>
                <a:ext cx="5766" cy="697"/>
              </a:xfrm>
              <a:custGeom>
                <a:avLst/>
                <a:gdLst>
                  <a:gd name="T0" fmla="*/ 0 w 5766"/>
                  <a:gd name="T1" fmla="*/ 0 h 697"/>
                  <a:gd name="T2" fmla="*/ 2910 w 5766"/>
                  <a:gd name="T3" fmla="*/ 696 h 697"/>
                  <a:gd name="T4" fmla="*/ 5766 w 5766"/>
                  <a:gd name="T5" fmla="*/ 30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697">
                    <a:moveTo>
                      <a:pt x="0" y="0"/>
                    </a:moveTo>
                    <a:cubicBezTo>
                      <a:pt x="485" y="117"/>
                      <a:pt x="1949" y="691"/>
                      <a:pt x="2910" y="696"/>
                    </a:cubicBezTo>
                    <a:cubicBezTo>
                      <a:pt x="3872" y="697"/>
                      <a:pt x="5171" y="169"/>
                      <a:pt x="5766" y="3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5" name="Freeform 7"/>
              <p:cNvSpPr>
                <a:spLocks/>
              </p:cNvSpPr>
              <p:nvPr/>
            </p:nvSpPr>
            <p:spPr bwMode="gray">
              <a:xfrm>
                <a:off x="-12" y="3426"/>
                <a:ext cx="5766" cy="535"/>
              </a:xfrm>
              <a:custGeom>
                <a:avLst/>
                <a:gdLst>
                  <a:gd name="T0" fmla="*/ 0 w 5766"/>
                  <a:gd name="T1" fmla="*/ 0 h 535"/>
                  <a:gd name="T2" fmla="*/ 2916 w 5766"/>
                  <a:gd name="T3" fmla="*/ 534 h 535"/>
                  <a:gd name="T4" fmla="*/ 5766 w 5766"/>
                  <a:gd name="T5" fmla="*/ 2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535">
                    <a:moveTo>
                      <a:pt x="0" y="0"/>
                    </a:moveTo>
                    <a:cubicBezTo>
                      <a:pt x="486" y="90"/>
                      <a:pt x="1955" y="530"/>
                      <a:pt x="2916" y="534"/>
                    </a:cubicBezTo>
                    <a:cubicBezTo>
                      <a:pt x="3878" y="535"/>
                      <a:pt x="5172" y="130"/>
                      <a:pt x="5766" y="24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6" name="Freeform 8"/>
              <p:cNvSpPr>
                <a:spLocks/>
              </p:cNvSpPr>
              <p:nvPr/>
            </p:nvSpPr>
            <p:spPr bwMode="gray">
              <a:xfrm>
                <a:off x="-6" y="3679"/>
                <a:ext cx="5766" cy="353"/>
              </a:xfrm>
              <a:custGeom>
                <a:avLst/>
                <a:gdLst>
                  <a:gd name="T0" fmla="*/ 0 w 5766"/>
                  <a:gd name="T1" fmla="*/ 30 h 353"/>
                  <a:gd name="T2" fmla="*/ 2916 w 5766"/>
                  <a:gd name="T3" fmla="*/ 348 h 353"/>
                  <a:gd name="T4" fmla="*/ 5766 w 5766"/>
                  <a:gd name="T5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6" h="353">
                    <a:moveTo>
                      <a:pt x="0" y="30"/>
                    </a:moveTo>
                    <a:cubicBezTo>
                      <a:pt x="487" y="83"/>
                      <a:pt x="1955" y="353"/>
                      <a:pt x="2916" y="348"/>
                    </a:cubicBezTo>
                    <a:cubicBezTo>
                      <a:pt x="3878" y="349"/>
                      <a:pt x="5172" y="73"/>
                      <a:pt x="5766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7" name="Freeform 9"/>
              <p:cNvSpPr>
                <a:spLocks/>
              </p:cNvSpPr>
              <p:nvPr/>
            </p:nvSpPr>
            <p:spPr bwMode="gray">
              <a:xfrm>
                <a:off x="0" y="3954"/>
                <a:ext cx="5754" cy="144"/>
              </a:xfrm>
              <a:custGeom>
                <a:avLst/>
                <a:gdLst>
                  <a:gd name="T0" fmla="*/ 0 w 5754"/>
                  <a:gd name="T1" fmla="*/ 36 h 144"/>
                  <a:gd name="T2" fmla="*/ 2868 w 5754"/>
                  <a:gd name="T3" fmla="*/ 138 h 144"/>
                  <a:gd name="T4" fmla="*/ 5754 w 5754"/>
                  <a:gd name="T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54" h="144">
                    <a:moveTo>
                      <a:pt x="0" y="36"/>
                    </a:moveTo>
                    <a:cubicBezTo>
                      <a:pt x="479" y="53"/>
                      <a:pt x="1909" y="144"/>
                      <a:pt x="2868" y="138"/>
                    </a:cubicBezTo>
                    <a:cubicBezTo>
                      <a:pt x="3830" y="139"/>
                      <a:pt x="5153" y="29"/>
                      <a:pt x="5754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8" name="Freeform 10"/>
              <p:cNvSpPr>
                <a:spLocks/>
              </p:cNvSpPr>
              <p:nvPr/>
            </p:nvSpPr>
            <p:spPr bwMode="gray">
              <a:xfrm>
                <a:off x="-6" y="4152"/>
                <a:ext cx="5760" cy="30"/>
              </a:xfrm>
              <a:custGeom>
                <a:avLst/>
                <a:gdLst>
                  <a:gd name="T0" fmla="*/ 0 w 5760"/>
                  <a:gd name="T1" fmla="*/ 30 h 30"/>
                  <a:gd name="T2" fmla="*/ 2874 w 5760"/>
                  <a:gd name="T3" fmla="*/ 18 h 30"/>
                  <a:gd name="T4" fmla="*/ 5760 w 576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0" h="30">
                    <a:moveTo>
                      <a:pt x="0" y="30"/>
                    </a:moveTo>
                    <a:cubicBezTo>
                      <a:pt x="479" y="29"/>
                      <a:pt x="1914" y="23"/>
                      <a:pt x="2874" y="18"/>
                    </a:cubicBezTo>
                    <a:cubicBezTo>
                      <a:pt x="3836" y="19"/>
                      <a:pt x="5159" y="4"/>
                      <a:pt x="5760" y="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619" name="Freeform 11"/>
              <p:cNvSpPr>
                <a:spLocks/>
              </p:cNvSpPr>
              <p:nvPr/>
            </p:nvSpPr>
            <p:spPr bwMode="gray">
              <a:xfrm>
                <a:off x="276" y="4266"/>
                <a:ext cx="5190" cy="60"/>
              </a:xfrm>
              <a:custGeom>
                <a:avLst/>
                <a:gdLst>
                  <a:gd name="T0" fmla="*/ 0 w 5190"/>
                  <a:gd name="T1" fmla="*/ 60 h 60"/>
                  <a:gd name="T2" fmla="*/ 2598 w 5190"/>
                  <a:gd name="T3" fmla="*/ 0 h 60"/>
                  <a:gd name="T4" fmla="*/ 5190 w 5190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90" h="60">
                    <a:moveTo>
                      <a:pt x="0" y="60"/>
                    </a:moveTo>
                    <a:cubicBezTo>
                      <a:pt x="433" y="51"/>
                      <a:pt x="1733" y="0"/>
                      <a:pt x="2598" y="0"/>
                    </a:cubicBezTo>
                    <a:cubicBezTo>
                      <a:pt x="3560" y="1"/>
                      <a:pt x="4650" y="48"/>
                      <a:pt x="5190" y="60"/>
                    </a:cubicBezTo>
                  </a:path>
                </a:pathLst>
              </a:custGeom>
              <a:noFill/>
              <a:ln w="9525">
                <a:solidFill>
                  <a:srgbClr val="F8F8F8">
                    <a:alpha val="14999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8620" name="Line 12"/>
            <p:cNvSpPr>
              <a:spLocks noChangeShapeType="1"/>
            </p:cNvSpPr>
            <p:nvPr/>
          </p:nvSpPr>
          <p:spPr bwMode="gray">
            <a:xfrm>
              <a:off x="2880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gray">
            <a:xfrm>
              <a:off x="2928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gray">
            <a:xfrm>
              <a:off x="2832" y="3792"/>
              <a:ext cx="0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gray">
            <a:xfrm>
              <a:off x="297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gray">
            <a:xfrm flipH="1">
              <a:off x="2736" y="3792"/>
              <a:ext cx="48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gray">
            <a:xfrm>
              <a:off x="3024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gray">
            <a:xfrm flipH="1">
              <a:off x="2640" y="3792"/>
              <a:ext cx="96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gray">
            <a:xfrm flipH="1">
              <a:off x="2496" y="3792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gray">
            <a:xfrm flipH="1">
              <a:off x="2322" y="3783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gray">
            <a:xfrm flipH="1">
              <a:off x="2160" y="3771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gray">
            <a:xfrm flipH="1">
              <a:off x="1920" y="3756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1" name="Line 23"/>
            <p:cNvSpPr>
              <a:spLocks noChangeShapeType="1"/>
            </p:cNvSpPr>
            <p:nvPr/>
          </p:nvSpPr>
          <p:spPr bwMode="gray">
            <a:xfrm flipH="1">
              <a:off x="1632" y="3735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2" name="Line 24"/>
            <p:cNvSpPr>
              <a:spLocks noChangeShapeType="1"/>
            </p:cNvSpPr>
            <p:nvPr/>
          </p:nvSpPr>
          <p:spPr bwMode="gray">
            <a:xfrm flipH="1">
              <a:off x="1296" y="3711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3" name="Line 25"/>
            <p:cNvSpPr>
              <a:spLocks noChangeShapeType="1"/>
            </p:cNvSpPr>
            <p:nvPr/>
          </p:nvSpPr>
          <p:spPr bwMode="gray">
            <a:xfrm flipH="1">
              <a:off x="960" y="3672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4" name="Line 26"/>
            <p:cNvSpPr>
              <a:spLocks noChangeShapeType="1"/>
            </p:cNvSpPr>
            <p:nvPr/>
          </p:nvSpPr>
          <p:spPr bwMode="gray">
            <a:xfrm flipH="1">
              <a:off x="576" y="3624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5" name="Line 27"/>
            <p:cNvSpPr>
              <a:spLocks noChangeShapeType="1"/>
            </p:cNvSpPr>
            <p:nvPr/>
          </p:nvSpPr>
          <p:spPr bwMode="gray">
            <a:xfrm flipH="1">
              <a:off x="192" y="3567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6" name="Line 28"/>
            <p:cNvSpPr>
              <a:spLocks noChangeShapeType="1"/>
            </p:cNvSpPr>
            <p:nvPr/>
          </p:nvSpPr>
          <p:spPr bwMode="gray">
            <a:xfrm flipH="1">
              <a:off x="0" y="3489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7" name="Line 29"/>
            <p:cNvSpPr>
              <a:spLocks noChangeShapeType="1"/>
            </p:cNvSpPr>
            <p:nvPr/>
          </p:nvSpPr>
          <p:spPr bwMode="gray">
            <a:xfrm flipH="1">
              <a:off x="-15" y="3405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8" name="Line 30"/>
            <p:cNvSpPr>
              <a:spLocks noChangeShapeType="1"/>
            </p:cNvSpPr>
            <p:nvPr/>
          </p:nvSpPr>
          <p:spPr bwMode="gray">
            <a:xfrm flipH="1">
              <a:off x="0" y="3297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39" name="Line 31"/>
            <p:cNvSpPr>
              <a:spLocks noChangeShapeType="1"/>
            </p:cNvSpPr>
            <p:nvPr/>
          </p:nvSpPr>
          <p:spPr bwMode="gray">
            <a:xfrm flipH="1">
              <a:off x="0" y="3162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0" name="Line 32"/>
            <p:cNvSpPr>
              <a:spLocks noChangeShapeType="1"/>
            </p:cNvSpPr>
            <p:nvPr/>
          </p:nvSpPr>
          <p:spPr bwMode="gray">
            <a:xfrm flipH="1">
              <a:off x="-12" y="3006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gray">
            <a:xfrm>
              <a:off x="3069" y="3795"/>
              <a:ext cx="192" cy="52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2" name="Line 34"/>
            <p:cNvSpPr>
              <a:spLocks noChangeShapeType="1"/>
            </p:cNvSpPr>
            <p:nvPr/>
          </p:nvSpPr>
          <p:spPr bwMode="gray">
            <a:xfrm>
              <a:off x="3123" y="3786"/>
              <a:ext cx="312" cy="54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3" name="Line 35"/>
            <p:cNvSpPr>
              <a:spLocks noChangeShapeType="1"/>
            </p:cNvSpPr>
            <p:nvPr/>
          </p:nvSpPr>
          <p:spPr bwMode="gray">
            <a:xfrm>
              <a:off x="3183" y="3774"/>
              <a:ext cx="414" cy="54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4" name="Line 36"/>
            <p:cNvSpPr>
              <a:spLocks noChangeShapeType="1"/>
            </p:cNvSpPr>
            <p:nvPr/>
          </p:nvSpPr>
          <p:spPr bwMode="gray">
            <a:xfrm>
              <a:off x="3270" y="3759"/>
              <a:ext cx="567" cy="564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5" name="Line 37"/>
            <p:cNvSpPr>
              <a:spLocks noChangeShapeType="1"/>
            </p:cNvSpPr>
            <p:nvPr/>
          </p:nvSpPr>
          <p:spPr bwMode="gray">
            <a:xfrm>
              <a:off x="3369" y="3738"/>
              <a:ext cx="756" cy="58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gray">
            <a:xfrm>
              <a:off x="3495" y="3714"/>
              <a:ext cx="966" cy="60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gray">
            <a:xfrm>
              <a:off x="3651" y="3675"/>
              <a:ext cx="1146" cy="648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8" name="Line 40"/>
            <p:cNvSpPr>
              <a:spLocks noChangeShapeType="1"/>
            </p:cNvSpPr>
            <p:nvPr/>
          </p:nvSpPr>
          <p:spPr bwMode="gray">
            <a:xfrm>
              <a:off x="3825" y="3627"/>
              <a:ext cx="1356" cy="69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gray">
            <a:xfrm>
              <a:off x="4011" y="3570"/>
              <a:ext cx="1554" cy="753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gray">
            <a:xfrm>
              <a:off x="4230" y="3492"/>
              <a:ext cx="1527" cy="639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1" name="Line 43"/>
            <p:cNvSpPr>
              <a:spLocks noChangeShapeType="1"/>
            </p:cNvSpPr>
            <p:nvPr/>
          </p:nvSpPr>
          <p:spPr bwMode="gray">
            <a:xfrm>
              <a:off x="4476" y="3408"/>
              <a:ext cx="1296" cy="456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2" name="Line 44"/>
            <p:cNvSpPr>
              <a:spLocks noChangeShapeType="1"/>
            </p:cNvSpPr>
            <p:nvPr/>
          </p:nvSpPr>
          <p:spPr bwMode="gray">
            <a:xfrm>
              <a:off x="4749" y="3300"/>
              <a:ext cx="1008" cy="291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3" name="Line 45"/>
            <p:cNvSpPr>
              <a:spLocks noChangeShapeType="1"/>
            </p:cNvSpPr>
            <p:nvPr/>
          </p:nvSpPr>
          <p:spPr bwMode="gray">
            <a:xfrm>
              <a:off x="5058" y="3165"/>
              <a:ext cx="699" cy="105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4" name="Line 46"/>
            <p:cNvSpPr>
              <a:spLocks noChangeShapeType="1"/>
            </p:cNvSpPr>
            <p:nvPr/>
          </p:nvSpPr>
          <p:spPr bwMode="gray">
            <a:xfrm>
              <a:off x="5418" y="3009"/>
              <a:ext cx="351" cy="30"/>
            </a:xfrm>
            <a:prstGeom prst="line">
              <a:avLst/>
            </a:prstGeom>
            <a:noFill/>
            <a:ln w="9525">
              <a:solidFill>
                <a:srgbClr val="F8F8F8">
                  <a:alpha val="14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55" name="Rectangle 47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7391400" cy="922114"/>
          </a:xfrm>
        </p:spPr>
        <p:txBody>
          <a:bodyPr/>
          <a:lstStyle/>
          <a:p>
            <a:r>
              <a:rPr lang="hr-HR" smtClean="0"/>
              <a:t>Strateška referentna mjerila i pokazatelji</a:t>
            </a:r>
            <a:endParaRPr lang="hr-HR" altLang="tr-TR" dirty="0" smtClean="0"/>
          </a:p>
        </p:txBody>
      </p:sp>
      <p:grpSp>
        <p:nvGrpSpPr>
          <p:cNvPr id="68656" name="Group 48"/>
          <p:cNvGrpSpPr>
            <a:grpSpLocks/>
          </p:cNvGrpSpPr>
          <p:nvPr/>
        </p:nvGrpSpPr>
        <p:grpSpPr bwMode="auto">
          <a:xfrm>
            <a:off x="1289050" y="1936750"/>
            <a:ext cx="3206750" cy="1743075"/>
            <a:chOff x="688" y="1157"/>
            <a:chExt cx="2020" cy="1243"/>
          </a:xfrm>
        </p:grpSpPr>
        <p:sp>
          <p:nvSpPr>
            <p:cNvPr id="68657" name="AutoShape 49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58" name="Line 50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59" name="Line 51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0" name="Line 52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1" name="Line 53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2" name="Group 54"/>
          <p:cNvGrpSpPr>
            <a:grpSpLocks/>
          </p:cNvGrpSpPr>
          <p:nvPr/>
        </p:nvGrpSpPr>
        <p:grpSpPr bwMode="auto">
          <a:xfrm>
            <a:off x="4608513" y="1936750"/>
            <a:ext cx="3206750" cy="1743075"/>
            <a:chOff x="688" y="1157"/>
            <a:chExt cx="2020" cy="1243"/>
          </a:xfrm>
        </p:grpSpPr>
        <p:sp>
          <p:nvSpPr>
            <p:cNvPr id="68663" name="AutoShape 55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64" name="Line 56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5" name="Line 57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6" name="Line 58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67" name="Line 59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68" name="Group 60"/>
          <p:cNvGrpSpPr>
            <a:grpSpLocks/>
          </p:cNvGrpSpPr>
          <p:nvPr/>
        </p:nvGrpSpPr>
        <p:grpSpPr bwMode="auto">
          <a:xfrm>
            <a:off x="1289050" y="3819525"/>
            <a:ext cx="3206750" cy="1743075"/>
            <a:chOff x="688" y="1157"/>
            <a:chExt cx="2020" cy="1243"/>
          </a:xfrm>
        </p:grpSpPr>
        <p:sp>
          <p:nvSpPr>
            <p:cNvPr id="68669" name="AutoShape 61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189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0" name="Line 62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1" name="Line 63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2" name="Line 64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3" name="Line 65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8674" name="Group 66"/>
          <p:cNvGrpSpPr>
            <a:grpSpLocks/>
          </p:cNvGrpSpPr>
          <p:nvPr/>
        </p:nvGrpSpPr>
        <p:grpSpPr bwMode="auto">
          <a:xfrm>
            <a:off x="4608513" y="3819525"/>
            <a:ext cx="3206750" cy="1743075"/>
            <a:chOff x="688" y="1157"/>
            <a:chExt cx="2020" cy="1243"/>
          </a:xfrm>
        </p:grpSpPr>
        <p:sp>
          <p:nvSpPr>
            <p:cNvPr id="68675" name="AutoShape 67"/>
            <p:cNvSpPr>
              <a:spLocks noChangeArrowheads="1"/>
            </p:cNvSpPr>
            <p:nvPr/>
          </p:nvSpPr>
          <p:spPr bwMode="gray">
            <a:xfrm>
              <a:off x="688" y="1157"/>
              <a:ext cx="2020" cy="12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28575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676" name="Line 68"/>
            <p:cNvSpPr>
              <a:spLocks noChangeShapeType="1"/>
            </p:cNvSpPr>
            <p:nvPr/>
          </p:nvSpPr>
          <p:spPr bwMode="gray">
            <a:xfrm>
              <a:off x="2696" y="1331"/>
              <a:ext cx="3" cy="902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7" name="Line 69"/>
            <p:cNvSpPr>
              <a:spLocks noChangeShapeType="1"/>
            </p:cNvSpPr>
            <p:nvPr/>
          </p:nvSpPr>
          <p:spPr bwMode="gray">
            <a:xfrm rot="-5400000">
              <a:off x="1701" y="1548"/>
              <a:ext cx="0" cy="1674"/>
            </a:xfrm>
            <a:prstGeom prst="line">
              <a:avLst/>
            </a:prstGeom>
            <a:noFill/>
            <a:ln w="19050">
              <a:solidFill>
                <a:srgbClr val="080808">
                  <a:alpha val="22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8" name="Line 70"/>
            <p:cNvSpPr>
              <a:spLocks noChangeShapeType="1"/>
            </p:cNvSpPr>
            <p:nvPr/>
          </p:nvSpPr>
          <p:spPr bwMode="gray">
            <a:xfrm flipV="1">
              <a:off x="840" y="1168"/>
              <a:ext cx="172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8679" name="Line 71"/>
            <p:cNvSpPr>
              <a:spLocks noChangeShapeType="1"/>
            </p:cNvSpPr>
            <p:nvPr/>
          </p:nvSpPr>
          <p:spPr bwMode="gray">
            <a:xfrm rot="-5400000">
              <a:off x="232" y="1778"/>
              <a:ext cx="934" cy="0"/>
            </a:xfrm>
            <a:prstGeom prst="line">
              <a:avLst/>
            </a:prstGeom>
            <a:noFill/>
            <a:ln w="12700">
              <a:solidFill>
                <a:srgbClr val="FFFFFF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8680" name="AutoShape 72"/>
          <p:cNvSpPr>
            <a:spLocks noChangeArrowheads="1"/>
          </p:cNvSpPr>
          <p:nvPr/>
        </p:nvSpPr>
        <p:spPr bwMode="gray">
          <a:xfrm rot="-2670982">
            <a:off x="3587750" y="2790825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1" name="AutoShape 73"/>
          <p:cNvSpPr>
            <a:spLocks noChangeArrowheads="1"/>
          </p:cNvSpPr>
          <p:nvPr/>
        </p:nvSpPr>
        <p:spPr bwMode="gray">
          <a:xfrm rot="2729018">
            <a:off x="3595688" y="27892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2941"/>
                  <a:invGamma/>
                </a:schemeClr>
              </a:gs>
            </a:gsLst>
            <a:lin ang="18900000" scaled="1"/>
          </a:gradFill>
          <a:ln w="12700" algn="ctr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8682" name="AutoShape 74"/>
          <p:cNvSpPr>
            <a:spLocks noChangeArrowheads="1"/>
          </p:cNvSpPr>
          <p:nvPr/>
        </p:nvSpPr>
        <p:spPr bwMode="gray">
          <a:xfrm rot="2670982" flipV="1">
            <a:off x="3586163" y="2801938"/>
            <a:ext cx="1908175" cy="1908175"/>
          </a:xfrm>
          <a:custGeom>
            <a:avLst/>
            <a:gdLst>
              <a:gd name="G0" fmla="+- 548 0 0"/>
              <a:gd name="G1" fmla="+- -8881275 0 0"/>
              <a:gd name="G2" fmla="+- 0 0 -8881275"/>
              <a:gd name="T0" fmla="*/ 0 256 1"/>
              <a:gd name="T1" fmla="*/ 180 256 1"/>
              <a:gd name="G3" fmla="+- -8881275 T0 T1"/>
              <a:gd name="T2" fmla="*/ 0 256 1"/>
              <a:gd name="T3" fmla="*/ 90 256 1"/>
              <a:gd name="G4" fmla="+- -8881275 T2 T3"/>
              <a:gd name="G5" fmla="*/ G4 2 1"/>
              <a:gd name="T4" fmla="*/ 90 256 1"/>
              <a:gd name="T5" fmla="*/ 0 256 1"/>
              <a:gd name="G6" fmla="+- -8881275 T4 T5"/>
              <a:gd name="G7" fmla="*/ G6 2 1"/>
              <a:gd name="G8" fmla="abs -888127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8"/>
              <a:gd name="G18" fmla="*/ 548 1 2"/>
              <a:gd name="G19" fmla="+- G18 5400 0"/>
              <a:gd name="G20" fmla="cos G19 -8881275"/>
              <a:gd name="G21" fmla="sin G19 -8881275"/>
              <a:gd name="G22" fmla="+- G20 10800 0"/>
              <a:gd name="G23" fmla="+- G21 10800 0"/>
              <a:gd name="G24" fmla="+- 10800 0 G20"/>
              <a:gd name="G25" fmla="+- 548 10800 0"/>
              <a:gd name="G26" fmla="?: G9 G17 G25"/>
              <a:gd name="G27" fmla="?: G9 0 21600"/>
              <a:gd name="G28" fmla="cos 10800 -8881275"/>
              <a:gd name="G29" fmla="sin 10800 -8881275"/>
              <a:gd name="G30" fmla="sin 548 -8881275"/>
              <a:gd name="G31" fmla="+- G28 10800 0"/>
              <a:gd name="G32" fmla="+- G29 10800 0"/>
              <a:gd name="G33" fmla="+- G30 10800 0"/>
              <a:gd name="G34" fmla="?: G4 0 G31"/>
              <a:gd name="G35" fmla="?: -8881275 G34 0"/>
              <a:gd name="G36" fmla="?: G6 G35 G31"/>
              <a:gd name="G37" fmla="+- 21600 0 G36"/>
              <a:gd name="G38" fmla="?: G4 0 G33"/>
              <a:gd name="G39" fmla="?: -888127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751 w 21600"/>
              <a:gd name="T15" fmla="*/ 6824 h 21600"/>
              <a:gd name="T16" fmla="*/ 10800 w 21600"/>
              <a:gd name="T17" fmla="*/ 10252 h 21600"/>
              <a:gd name="T18" fmla="*/ 14849 w 21600"/>
              <a:gd name="T19" fmla="*/ 6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409" y="10416"/>
                </a:moveTo>
                <a:cubicBezTo>
                  <a:pt x="10512" y="10311"/>
                  <a:pt x="10652" y="10251"/>
                  <a:pt x="10800" y="10252"/>
                </a:cubicBezTo>
                <a:cubicBezTo>
                  <a:pt x="10947" y="10252"/>
                  <a:pt x="11087" y="10311"/>
                  <a:pt x="11190" y="10416"/>
                </a:cubicBezTo>
                <a:lnTo>
                  <a:pt x="18505" y="3232"/>
                </a:lnTo>
                <a:cubicBezTo>
                  <a:pt x="16474" y="1164"/>
                  <a:pt x="13698" y="-1"/>
                  <a:pt x="10799" y="0"/>
                </a:cubicBezTo>
                <a:cubicBezTo>
                  <a:pt x="7901" y="0"/>
                  <a:pt x="5125" y="1164"/>
                  <a:pt x="3094" y="3232"/>
                </a:cubicBezTo>
                <a:close/>
              </a:path>
            </a:pathLst>
          </a:custGeom>
          <a:solidFill>
            <a:schemeClr val="accent1"/>
          </a:solidFill>
          <a:ln w="12700" algn="ctr">
            <a:solidFill>
              <a:srgbClr val="50874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8683" name="Group 75"/>
          <p:cNvGrpSpPr>
            <a:grpSpLocks/>
          </p:cNvGrpSpPr>
          <p:nvPr/>
        </p:nvGrpSpPr>
        <p:grpSpPr bwMode="auto">
          <a:xfrm>
            <a:off x="3505200" y="2746375"/>
            <a:ext cx="2057400" cy="2033588"/>
            <a:chOff x="2208" y="1672"/>
            <a:chExt cx="1296" cy="1281"/>
          </a:xfrm>
        </p:grpSpPr>
        <p:pic>
          <p:nvPicPr>
            <p:cNvPr id="68684" name="Picture 76" descr="aaa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172" b="18903"/>
            <a:stretch>
              <a:fillRect/>
            </a:stretch>
          </p:blipFill>
          <p:spPr bwMode="gray">
            <a:xfrm>
              <a:off x="2208" y="1672"/>
              <a:ext cx="617" cy="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5" name="Picture 77" descr="aaa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03" b="20172"/>
            <a:stretch>
              <a:fillRect/>
            </a:stretch>
          </p:blipFill>
          <p:spPr bwMode="gray">
            <a:xfrm>
              <a:off x="2920" y="1686"/>
              <a:ext cx="557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686" name="Picture 78" descr="aa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172" r="18903"/>
            <a:stretch>
              <a:fillRect/>
            </a:stretch>
          </p:blipFill>
          <p:spPr bwMode="gray">
            <a:xfrm>
              <a:off x="2232" y="2336"/>
              <a:ext cx="631" cy="6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8687" name="Group 79"/>
            <p:cNvGrpSpPr>
              <a:grpSpLocks/>
            </p:cNvGrpSpPr>
            <p:nvPr/>
          </p:nvGrpSpPr>
          <p:grpSpPr bwMode="auto">
            <a:xfrm>
              <a:off x="2265" y="1706"/>
              <a:ext cx="1239" cy="1245"/>
              <a:chOff x="2192" y="1728"/>
              <a:chExt cx="1425" cy="1431"/>
            </a:xfrm>
          </p:grpSpPr>
          <p:sp>
            <p:nvSpPr>
              <p:cNvPr id="68688" name="AutoShape 80"/>
              <p:cNvSpPr>
                <a:spLocks noChangeArrowheads="1"/>
              </p:cNvSpPr>
              <p:nvPr/>
            </p:nvSpPr>
            <p:spPr bwMode="gray">
              <a:xfrm rot="18870982" flipV="1">
                <a:off x="2192" y="1728"/>
                <a:ext cx="1382" cy="1382"/>
              </a:xfrm>
              <a:custGeom>
                <a:avLst/>
                <a:gdLst>
                  <a:gd name="G0" fmla="+- 548 0 0"/>
                  <a:gd name="G1" fmla="+- -8881275 0 0"/>
                  <a:gd name="G2" fmla="+- 0 0 -8881275"/>
                  <a:gd name="T0" fmla="*/ 0 256 1"/>
                  <a:gd name="T1" fmla="*/ 180 256 1"/>
                  <a:gd name="G3" fmla="+- -8881275 T0 T1"/>
                  <a:gd name="T2" fmla="*/ 0 256 1"/>
                  <a:gd name="T3" fmla="*/ 90 256 1"/>
                  <a:gd name="G4" fmla="+- -8881275 T2 T3"/>
                  <a:gd name="G5" fmla="*/ G4 2 1"/>
                  <a:gd name="T4" fmla="*/ 90 256 1"/>
                  <a:gd name="T5" fmla="*/ 0 256 1"/>
                  <a:gd name="G6" fmla="+- -8881275 T4 T5"/>
                  <a:gd name="G7" fmla="*/ G6 2 1"/>
                  <a:gd name="G8" fmla="abs -8881275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8"/>
                  <a:gd name="G18" fmla="*/ 548 1 2"/>
                  <a:gd name="G19" fmla="+- G18 5400 0"/>
                  <a:gd name="G20" fmla="cos G19 -8881275"/>
                  <a:gd name="G21" fmla="sin G19 -8881275"/>
                  <a:gd name="G22" fmla="+- G20 10800 0"/>
                  <a:gd name="G23" fmla="+- G21 10800 0"/>
                  <a:gd name="G24" fmla="+- 10800 0 G20"/>
                  <a:gd name="G25" fmla="+- 548 10800 0"/>
                  <a:gd name="G26" fmla="?: G9 G17 G25"/>
                  <a:gd name="G27" fmla="?: G9 0 21600"/>
                  <a:gd name="G28" fmla="cos 10800 -8881275"/>
                  <a:gd name="G29" fmla="sin 10800 -8881275"/>
                  <a:gd name="G30" fmla="sin 548 -8881275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8881275 G34 0"/>
                  <a:gd name="G36" fmla="?: G6 G35 G31"/>
                  <a:gd name="G37" fmla="+- 21600 0 G36"/>
                  <a:gd name="G38" fmla="?: G4 0 G33"/>
                  <a:gd name="G39" fmla="?: -8881275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6751 w 21600"/>
                  <a:gd name="T15" fmla="*/ 6824 h 21600"/>
                  <a:gd name="T16" fmla="*/ 10800 w 21600"/>
                  <a:gd name="T17" fmla="*/ 10252 h 21600"/>
                  <a:gd name="T18" fmla="*/ 14849 w 21600"/>
                  <a:gd name="T19" fmla="*/ 682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409" y="10416"/>
                    </a:moveTo>
                    <a:cubicBezTo>
                      <a:pt x="10512" y="10311"/>
                      <a:pt x="10652" y="10251"/>
                      <a:pt x="10800" y="10252"/>
                    </a:cubicBezTo>
                    <a:cubicBezTo>
                      <a:pt x="10947" y="10252"/>
                      <a:pt x="11087" y="10311"/>
                      <a:pt x="11190" y="10416"/>
                    </a:cubicBezTo>
                    <a:lnTo>
                      <a:pt x="18505" y="3232"/>
                    </a:lnTo>
                    <a:cubicBezTo>
                      <a:pt x="16474" y="1164"/>
                      <a:pt x="13698" y="-1"/>
                      <a:pt x="10799" y="0"/>
                    </a:cubicBezTo>
                    <a:cubicBezTo>
                      <a:pt x="7901" y="0"/>
                      <a:pt x="5125" y="1164"/>
                      <a:pt x="3094" y="32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algn="ctr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68689" name="Picture 81" descr="aaaa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903" b="20172"/>
              <a:stretch>
                <a:fillRect/>
              </a:stretch>
            </p:blipFill>
            <p:spPr bwMode="gray">
              <a:xfrm rot="5400000">
                <a:off x="2900" y="2441"/>
                <a:ext cx="726" cy="7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68690" name="Picture 82"/>
          <p:cNvPicPr>
            <a:picLocks noChangeAspect="1" noChangeArrowheads="1"/>
          </p:cNvPicPr>
          <p:nvPr/>
        </p:nvPicPr>
        <p:blipFill>
          <a:blip r:embed="rId5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038600" y="2454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91" name="Picture 83"/>
          <p:cNvPicPr>
            <a:picLocks noChangeAspect="1" noChangeArrowheads="1"/>
          </p:cNvPicPr>
          <p:nvPr/>
        </p:nvPicPr>
        <p:blipFill>
          <a:blip r:embed="rId6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14800" y="4740275"/>
            <a:ext cx="96202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D7EE"/>
                    </a:gs>
                    <a:gs pos="50000">
                      <a:srgbClr val="A4D7EE">
                        <a:gamma/>
                        <a:tint val="63922"/>
                        <a:invGamma/>
                      </a:srgbClr>
                    </a:gs>
                    <a:gs pos="100000">
                      <a:srgbClr val="A4D7E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92" name="Text Box 84"/>
          <p:cNvSpPr txBox="1">
            <a:spLocks noChangeArrowheads="1"/>
          </p:cNvSpPr>
          <p:nvPr/>
        </p:nvSpPr>
        <p:spPr bwMode="gray">
          <a:xfrm>
            <a:off x="1343025" y="2012950"/>
            <a:ext cx="2695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Likvidnosni rizik</a:t>
            </a:r>
            <a:endParaRPr lang="hr-HR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3" name="Text Box 85"/>
          <p:cNvSpPr txBox="1">
            <a:spLocks noChangeArrowheads="1"/>
          </p:cNvSpPr>
          <p:nvPr/>
        </p:nvSpPr>
        <p:spPr bwMode="gray">
          <a:xfrm>
            <a:off x="5638800" y="2012950"/>
            <a:ext cx="21129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hr-HR" smtClean="0"/>
              <a:t> </a:t>
            </a:r>
            <a:r>
              <a:rPr lang="hr-H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Valutni rizik</a:t>
            </a:r>
            <a:endParaRPr lang="hr-HR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4" name="Text Box 86"/>
          <p:cNvSpPr txBox="1">
            <a:spLocks noChangeArrowheads="1"/>
          </p:cNvSpPr>
          <p:nvPr/>
        </p:nvSpPr>
        <p:spPr bwMode="gray">
          <a:xfrm>
            <a:off x="1371600" y="3902075"/>
            <a:ext cx="21129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mtClean="0"/>
              <a:t> </a:t>
            </a:r>
            <a:r>
              <a:rPr lang="hr-H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Rizik kamatne stope</a:t>
            </a:r>
            <a:endParaRPr lang="hr-HR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5" name="Text Box 87"/>
          <p:cNvSpPr txBox="1">
            <a:spLocks noChangeArrowheads="1"/>
          </p:cNvSpPr>
          <p:nvPr/>
        </p:nvSpPr>
        <p:spPr bwMode="gray">
          <a:xfrm>
            <a:off x="5405437" y="3902075"/>
            <a:ext cx="27527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2200" b="1" u="sng" dirty="0" smtClean="0">
                <a:solidFill>
                  <a:srgbClr val="FFFFFF"/>
                </a:solidFill>
                <a:latin typeface="Candara" pitchFamily="34" charset="0"/>
              </a:rPr>
              <a:t>Rizik refinanciranja</a:t>
            </a:r>
            <a:endParaRPr lang="hr-HR" altLang="tr-TR" sz="2200" b="1" u="sng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6" name="Text Box 88"/>
          <p:cNvSpPr txBox="1">
            <a:spLocks noChangeArrowheads="1"/>
          </p:cNvSpPr>
          <p:nvPr/>
        </p:nvSpPr>
        <p:spPr bwMode="gray">
          <a:xfrm>
            <a:off x="1441450" y="2470150"/>
            <a:ext cx="2597150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FFFFFF"/>
                </a:solidFill>
                <a:latin typeface="Candara" pitchFamily="34" charset="0"/>
              </a:rPr>
              <a:t>Održavanje određene razine gotovinske rezerve</a:t>
            </a:r>
            <a:endParaRPr lang="hr-HR" altLang="tr-TR" sz="1600" dirty="0">
              <a:solidFill>
                <a:srgbClr val="FFFFFF"/>
              </a:solidFill>
              <a:latin typeface="Candara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dirty="0" smtClean="0"/>
              <a:t> </a:t>
            </a:r>
            <a:r>
              <a:rPr lang="hr-HR" altLang="tr-TR" sz="1600" dirty="0" smtClean="0">
                <a:solidFill>
                  <a:srgbClr val="FFFFFF"/>
                </a:solidFill>
                <a:latin typeface="Candara" pitchFamily="34" charset="0"/>
              </a:rPr>
              <a:t>Minimalna nominalna vrijednost</a:t>
            </a:r>
            <a:r>
              <a:rPr lang="hr-HR" dirty="0" smtClean="0"/>
              <a:t> </a:t>
            </a:r>
            <a:endParaRPr lang="hr-HR" altLang="tr-TR" sz="16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7" name="Text Box 89"/>
          <p:cNvSpPr txBox="1">
            <a:spLocks noChangeArrowheads="1"/>
          </p:cNvSpPr>
          <p:nvPr/>
        </p:nvSpPr>
        <p:spPr bwMode="gray">
          <a:xfrm>
            <a:off x="1437711" y="4500344"/>
            <a:ext cx="33486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200" dirty="0">
                <a:solidFill>
                  <a:srgbClr val="FFFFFF"/>
                </a:solidFill>
                <a:latin typeface="Candara" pitchFamily="34" charset="0"/>
              </a:rPr>
              <a:t> Upotreba instrumenata za fiksnu stopu turske lire kao glavni izvor zaduženja u domaćoj valuti</a:t>
            </a:r>
            <a:endParaRPr lang="hr-HR" altLang="tr-TR" sz="1200" dirty="0" smtClean="0">
              <a:solidFill>
                <a:srgbClr val="FFFFFF"/>
              </a:solidFill>
              <a:latin typeface="Candara" pitchFamily="34" charset="0"/>
            </a:endParaRPr>
          </a:p>
          <a:p>
            <a:pPr marL="0" lvl="2" algn="l">
              <a:spcBef>
                <a:spcPct val="50000"/>
              </a:spcBef>
              <a:buFontTx/>
              <a:buChar char="•"/>
            </a:pPr>
            <a:r>
              <a:rPr lang="hr-HR" altLang="tr-TR" sz="1200" dirty="0">
                <a:solidFill>
                  <a:srgbClr val="FFFFFF"/>
                </a:solidFill>
                <a:latin typeface="Candara" pitchFamily="34" charset="0"/>
              </a:rPr>
              <a:t>Smanjenje obujma duga kojemu je razdoblje za restrukturiranje kamatne stope manje od 12 mjeseci</a:t>
            </a:r>
            <a:r>
              <a:rPr lang="hr-HR" sz="1200" dirty="0" smtClean="0"/>
              <a:t> </a:t>
            </a:r>
          </a:p>
        </p:txBody>
      </p:sp>
      <p:sp>
        <p:nvSpPr>
          <p:cNvPr id="68698" name="Text Box 90"/>
          <p:cNvSpPr txBox="1">
            <a:spLocks noChangeArrowheads="1"/>
          </p:cNvSpPr>
          <p:nvPr/>
        </p:nvSpPr>
        <p:spPr bwMode="gray">
          <a:xfrm>
            <a:off x="5372100" y="2444928"/>
            <a:ext cx="2286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400" dirty="0">
                <a:solidFill>
                  <a:srgbClr val="FFFFFF"/>
                </a:solidFill>
                <a:latin typeface="Candara" pitchFamily="34" charset="0"/>
              </a:rPr>
              <a:t> </a:t>
            </a:r>
            <a:r>
              <a:rPr lang="hr-HR" altLang="tr-TR" sz="1200" dirty="0">
                <a:solidFill>
                  <a:srgbClr val="FFFFFF"/>
                </a:solidFill>
                <a:latin typeface="Candara" pitchFamily="34" charset="0"/>
              </a:rPr>
              <a:t>Zaduženje uglavnom u turskoj liri </a:t>
            </a:r>
            <a:endParaRPr lang="hr-HR" altLang="tr-TR" sz="1200" dirty="0" smtClean="0">
              <a:solidFill>
                <a:srgbClr val="FFFFFF"/>
              </a:solidFill>
              <a:latin typeface="Candara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hr-HR" altLang="tr-TR" sz="1200" dirty="0" smtClean="0">
                <a:solidFill>
                  <a:srgbClr val="FFFFFF"/>
                </a:solidFill>
                <a:latin typeface="Candara" pitchFamily="34" charset="0"/>
              </a:rPr>
              <a:t>Gornja nominalna vrijednost za zaduženje u stranoj valuti i gotovinske rezerve u stranoj valuti</a:t>
            </a:r>
            <a:endParaRPr lang="hr-HR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699" name="Text Box 91"/>
          <p:cNvSpPr txBox="1">
            <a:spLocks noChangeArrowheads="1"/>
          </p:cNvSpPr>
          <p:nvPr/>
        </p:nvSpPr>
        <p:spPr bwMode="gray">
          <a:xfrm>
            <a:off x="4405313" y="4435475"/>
            <a:ext cx="33670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Tx/>
              <a:buChar char="•"/>
            </a:pPr>
            <a:r>
              <a:rPr lang="hr-HR" altLang="tr-TR" sz="1200" dirty="0">
                <a:solidFill>
                  <a:srgbClr val="FFFFFF"/>
                </a:solidFill>
                <a:latin typeface="Candara" pitchFamily="34" charset="0"/>
              </a:rPr>
              <a:t> Povećanje prosječnog roka dospijeća na domaćem novčanom tržištu, uzimajući u obzir tržišne uvjete</a:t>
            </a:r>
          </a:p>
          <a:p>
            <a:pPr marL="0" lvl="2" algn="r">
              <a:spcBef>
                <a:spcPct val="50000"/>
              </a:spcBef>
              <a:buFontTx/>
              <a:buChar char="•"/>
            </a:pPr>
            <a:r>
              <a:rPr lang="hr-HR" sz="1200" dirty="0" smtClean="0"/>
              <a:t> </a:t>
            </a:r>
            <a:r>
              <a:rPr lang="hr-HR" altLang="tr-TR" sz="1200" dirty="0">
                <a:solidFill>
                  <a:srgbClr val="FFFFFF"/>
                </a:solidFill>
                <a:latin typeface="Candara" pitchFamily="34" charset="0"/>
              </a:rPr>
              <a:t>Smanjenje obujma duga koji dospijeva unutar 12 mjeseci</a:t>
            </a:r>
          </a:p>
          <a:p>
            <a:pPr algn="r">
              <a:spcBef>
                <a:spcPct val="50000"/>
              </a:spcBef>
              <a:buFontTx/>
              <a:buChar char="•"/>
            </a:pPr>
            <a:endParaRPr lang="hr-HR" altLang="tr-TR" sz="1200" dirty="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8701" name="Text Box 93"/>
          <p:cNvSpPr txBox="1">
            <a:spLocks noChangeArrowheads="1"/>
          </p:cNvSpPr>
          <p:nvPr/>
        </p:nvSpPr>
        <p:spPr bwMode="gray">
          <a:xfrm>
            <a:off x="39624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latin typeface="Candara" pitchFamily="34" charset="0"/>
              </a:rPr>
              <a:t>1.</a:t>
            </a:r>
          </a:p>
        </p:txBody>
      </p:sp>
      <p:sp>
        <p:nvSpPr>
          <p:cNvPr id="68702" name="Text Box 94"/>
          <p:cNvSpPr txBox="1">
            <a:spLocks noChangeArrowheads="1"/>
          </p:cNvSpPr>
          <p:nvPr/>
        </p:nvSpPr>
        <p:spPr bwMode="gray">
          <a:xfrm>
            <a:off x="4648200" y="3140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latin typeface="Candara" pitchFamily="34" charset="0"/>
              </a:rPr>
              <a:t>2.</a:t>
            </a:r>
          </a:p>
        </p:txBody>
      </p:sp>
      <p:sp>
        <p:nvSpPr>
          <p:cNvPr id="68703" name="Text Box 95"/>
          <p:cNvSpPr txBox="1">
            <a:spLocks noChangeArrowheads="1"/>
          </p:cNvSpPr>
          <p:nvPr/>
        </p:nvSpPr>
        <p:spPr bwMode="gray">
          <a:xfrm>
            <a:off x="3962400" y="39020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latin typeface="Candara" pitchFamily="34" charset="0"/>
              </a:rPr>
              <a:t>4.</a:t>
            </a:r>
          </a:p>
        </p:txBody>
      </p:sp>
      <p:sp>
        <p:nvSpPr>
          <p:cNvPr id="68704" name="Text Box 96"/>
          <p:cNvSpPr txBox="1">
            <a:spLocks noChangeArrowheads="1"/>
          </p:cNvSpPr>
          <p:nvPr/>
        </p:nvSpPr>
        <p:spPr bwMode="gray">
          <a:xfrm>
            <a:off x="4692650" y="3889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tr-TR" sz="2400" b="1">
                <a:latin typeface="Candara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75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797" y="2627777"/>
            <a:ext cx="7488832" cy="947669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POSTUPCI UPRAVLJANJA NOVČANIM SREDSTVIMA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 smtClean="0">
                  <a:solidFill>
                    <a:srgbClr val="FFFFFF"/>
                  </a:solidFill>
                </a:rPr>
                <a:t>2.</a:t>
              </a:r>
              <a:endParaRPr lang="hr-HR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gray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  <a:gs pos="50000">
                      <a:srgbClr val="4D4D4D"/>
                    </a:gs>
                    <a:gs pos="100000">
                      <a:srgbClr val="4D4D4D">
                        <a:gamma/>
                        <a:tint val="28235"/>
                        <a:invGamma/>
                        <a:alpha val="0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3363" y="165220"/>
            <a:ext cx="7391400" cy="1143000"/>
          </a:xfrm>
        </p:spPr>
        <p:txBody>
          <a:bodyPr/>
          <a:lstStyle/>
          <a:p>
            <a:r>
              <a:rPr lang="hr-HR" altLang="tr-TR" dirty="0" smtClean="0">
                <a:latin typeface="Calibri" panose="020F0502020204030204" pitchFamily="34" charset="0"/>
              </a:rPr>
              <a:t>Postupci upravljanja novčanim sredstvima</a:t>
            </a:r>
            <a:endParaRPr lang="hr-HR" altLang="tr-TR" dirty="0" smtClean="0"/>
          </a:p>
        </p:txBody>
      </p:sp>
      <p:sp>
        <p:nvSpPr>
          <p:cNvPr id="61444" name="Rectangle 103"/>
          <p:cNvSpPr>
            <a:spLocks noChangeArrowheads="1"/>
          </p:cNvSpPr>
          <p:nvPr/>
        </p:nvSpPr>
        <p:spPr bwMode="auto">
          <a:xfrm>
            <a:off x="2521434" y="1363662"/>
            <a:ext cx="3909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2800" b="1" dirty="0" smtClean="0">
                <a:latin typeface="Candara" pitchFamily="34" charset="0"/>
              </a:rPr>
              <a:t>Ključni procesi</a:t>
            </a:r>
            <a:endParaRPr lang="hr-HR" altLang="tr-TR" sz="2800" b="1" dirty="0">
              <a:latin typeface="Candara" pitchFamily="34" charset="0"/>
            </a:endParaRPr>
          </a:p>
        </p:txBody>
      </p:sp>
      <p:sp>
        <p:nvSpPr>
          <p:cNvPr id="29" name="Rectangle 102"/>
          <p:cNvSpPr>
            <a:spLocks noChangeArrowheads="1"/>
          </p:cNvSpPr>
          <p:nvPr/>
        </p:nvSpPr>
        <p:spPr bwMode="black">
          <a:xfrm>
            <a:off x="2521434" y="1851544"/>
            <a:ext cx="390950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400" dirty="0" smtClean="0">
                <a:latin typeface="Candara" pitchFamily="34" charset="0"/>
              </a:rPr>
              <a:t>Isprepliće se s drugim potprocesima i pomoćnim procesima</a:t>
            </a:r>
            <a:endParaRPr lang="hr-HR" altLang="tr-TR" sz="1400" dirty="0">
              <a:latin typeface="Candara" pitchFamily="34" charset="0"/>
            </a:endParaRPr>
          </a:p>
        </p:txBody>
      </p:sp>
      <p:cxnSp>
        <p:nvCxnSpPr>
          <p:cNvPr id="131" name="Shape 130"/>
          <p:cNvCxnSpPr/>
          <p:nvPr/>
        </p:nvCxnSpPr>
        <p:spPr>
          <a:xfrm rot="5400000" flipH="1" flipV="1">
            <a:off x="2103432" y="1516753"/>
            <a:ext cx="879222" cy="1013945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hape 131"/>
          <p:cNvCxnSpPr/>
          <p:nvPr/>
        </p:nvCxnSpPr>
        <p:spPr>
          <a:xfrm rot="16200000" flipV="1">
            <a:off x="5822783" y="1560403"/>
            <a:ext cx="879222" cy="1008959"/>
          </a:xfrm>
          <a:prstGeom prst="curvedConnector2">
            <a:avLst/>
          </a:prstGeom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8" name="AutoShape 8"/>
          <p:cNvSpPr>
            <a:spLocks noChangeArrowheads="1"/>
          </p:cNvSpPr>
          <p:nvPr/>
        </p:nvSpPr>
        <p:spPr bwMode="ltGray">
          <a:xfrm>
            <a:off x="686359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gray">
          <a:xfrm>
            <a:off x="2225561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ltGray">
          <a:xfrm>
            <a:off x="3763102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gray">
          <a:xfrm>
            <a:off x="5302304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66275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ltGray">
          <a:xfrm>
            <a:off x="6818236" y="2608365"/>
            <a:ext cx="1349711" cy="35461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tint val="47451"/>
                  <a:invGamma/>
                  <a:alpha val="70000"/>
                </a:schemeClr>
              </a:gs>
            </a:gsLst>
            <a:lin ang="5400000" scaled="1"/>
          </a:gra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tr-TR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ltGray">
          <a:xfrm>
            <a:off x="76614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ltGray">
          <a:xfrm>
            <a:off x="3844549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ltGray">
          <a:xfrm>
            <a:off x="6909656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400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gray">
          <a:xfrm>
            <a:off x="5382090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gray">
          <a:xfrm>
            <a:off x="2303685" y="2689391"/>
            <a:ext cx="1173517" cy="1217119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" name="Rectangle 949"/>
          <p:cNvSpPr>
            <a:spLocks noChangeArrowheads="1"/>
          </p:cNvSpPr>
          <p:nvPr/>
        </p:nvSpPr>
        <p:spPr bwMode="gray">
          <a:xfrm>
            <a:off x="766145" y="2880751"/>
            <a:ext cx="1165207" cy="8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400" b="1" dirty="0" smtClean="0">
                <a:latin typeface="Candara" pitchFamily="34" charset="0"/>
              </a:rPr>
              <a:t>Godišnje planiranje novčanih sredstava</a:t>
            </a:r>
            <a:endParaRPr lang="hr-HR" altLang="tr-TR" sz="1400" b="1" dirty="0">
              <a:latin typeface="Candara" pitchFamily="34" charset="0"/>
            </a:endParaRPr>
          </a:p>
        </p:txBody>
      </p:sp>
      <p:sp>
        <p:nvSpPr>
          <p:cNvPr id="64" name="Rectangle 949"/>
          <p:cNvSpPr>
            <a:spLocks noChangeArrowheads="1"/>
          </p:cNvSpPr>
          <p:nvPr/>
        </p:nvSpPr>
        <p:spPr bwMode="gray">
          <a:xfrm>
            <a:off x="2305347" y="2880751"/>
            <a:ext cx="11635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tr-TR" sz="1400" b="1" dirty="0" smtClean="0">
                <a:latin typeface="Candara" pitchFamily="34" charset="0"/>
              </a:rPr>
              <a:t>Mjesečno</a:t>
            </a:r>
            <a:r>
              <a:rPr lang="hr-HR" smtClean="0"/>
              <a:t> </a:t>
            </a:r>
            <a:r>
              <a:rPr lang="hr-HR" altLang="tr-TR" sz="1400" b="1" dirty="0">
                <a:latin typeface="Candara" pitchFamily="34" charset="0"/>
              </a:rPr>
              <a:t>planiranje novčanih sredstava</a:t>
            </a:r>
          </a:p>
        </p:txBody>
      </p:sp>
      <p:sp>
        <p:nvSpPr>
          <p:cNvPr id="76" name="Rectangle 949"/>
          <p:cNvSpPr>
            <a:spLocks noChangeArrowheads="1"/>
          </p:cNvSpPr>
          <p:nvPr/>
        </p:nvSpPr>
        <p:spPr bwMode="gray">
          <a:xfrm>
            <a:off x="3844549" y="2988473"/>
            <a:ext cx="1163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400" b="1" dirty="0" smtClean="0">
                <a:latin typeface="Candara" pitchFamily="34" charset="0"/>
              </a:rPr>
              <a:t>Dnevno planiranje novčanih sredstava</a:t>
            </a:r>
            <a:endParaRPr lang="hr-HR" altLang="tr-TR" sz="1400" b="1" dirty="0">
              <a:latin typeface="Candara" pitchFamily="34" charset="0"/>
            </a:endParaRPr>
          </a:p>
        </p:txBody>
      </p:sp>
      <p:sp>
        <p:nvSpPr>
          <p:cNvPr id="86" name="Rectangle 949"/>
          <p:cNvSpPr>
            <a:spLocks noChangeArrowheads="1"/>
          </p:cNvSpPr>
          <p:nvPr/>
        </p:nvSpPr>
        <p:spPr bwMode="gray">
          <a:xfrm>
            <a:off x="5393725" y="2880751"/>
            <a:ext cx="11635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400" b="1" dirty="0" smtClean="0">
                <a:latin typeface="Candara" pitchFamily="34" charset="0"/>
              </a:rPr>
              <a:t>Upravljanje gotovinskim rezervama</a:t>
            </a:r>
            <a:endParaRPr lang="hr-HR" altLang="tr-TR" sz="1400" b="1" dirty="0">
              <a:latin typeface="Candara" pitchFamily="34" charset="0"/>
            </a:endParaRPr>
          </a:p>
        </p:txBody>
      </p:sp>
      <p:sp>
        <p:nvSpPr>
          <p:cNvPr id="109" name="Rectangle 949"/>
          <p:cNvSpPr>
            <a:spLocks noChangeArrowheads="1"/>
          </p:cNvSpPr>
          <p:nvPr/>
        </p:nvSpPr>
        <p:spPr bwMode="gray">
          <a:xfrm>
            <a:off x="6912981" y="2913506"/>
            <a:ext cx="1163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1200" b="1" dirty="0" smtClean="0">
                <a:latin typeface="Candara" pitchFamily="34" charset="0"/>
              </a:rPr>
              <a:t>Kratkoročne transakcije na tržištu novca</a:t>
            </a:r>
            <a:endParaRPr lang="hr-HR" altLang="tr-TR" sz="1200" b="1" dirty="0">
              <a:latin typeface="Candara" pitchFamily="34" charset="0"/>
            </a:endParaRPr>
          </a:p>
        </p:txBody>
      </p:sp>
      <p:sp>
        <p:nvSpPr>
          <p:cNvPr id="61463" name="Rectangle 55"/>
          <p:cNvSpPr>
            <a:spLocks noChangeArrowheads="1"/>
          </p:cNvSpPr>
          <p:nvPr/>
        </p:nvSpPr>
        <p:spPr bwMode="gray">
          <a:xfrm>
            <a:off x="611560" y="3906510"/>
            <a:ext cx="148933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sz="1000" dirty="0" smtClean="0"/>
              <a:t> </a:t>
            </a:r>
            <a:r>
              <a:rPr lang="hr-HR" altLang="tr-TR" sz="1000" dirty="0" smtClean="0">
                <a:latin typeface="Candara" pitchFamily="34" charset="0"/>
              </a:rPr>
              <a:t>Razdoblje rujan – listopad</a:t>
            </a:r>
            <a:endParaRPr lang="hr-H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hr-HR" altLang="tr-TR" sz="1000" dirty="0" smtClean="0">
                <a:latin typeface="Candara" pitchFamily="34" charset="0"/>
              </a:rPr>
              <a:t>Upotrijebiti podatke o proračunu kao doprinos</a:t>
            </a:r>
            <a:endParaRPr lang="hr-H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hr-HR" altLang="tr-TR" sz="1000" dirty="0" smtClean="0">
                <a:latin typeface="Candara" pitchFamily="34" charset="0"/>
              </a:rPr>
              <a:t>Godišnji program novčanih sredstava s dnevnim projekcijama</a:t>
            </a:r>
            <a:endParaRPr lang="hr-HR" altLang="tr-TR" sz="10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1000" dirty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4" name="Rectangle 55"/>
          <p:cNvSpPr>
            <a:spLocks noChangeArrowheads="1"/>
          </p:cNvSpPr>
          <p:nvPr/>
        </p:nvSpPr>
        <p:spPr bwMode="gray">
          <a:xfrm>
            <a:off x="2145775" y="3719245"/>
            <a:ext cx="148933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dirty="0" smtClean="0"/>
              <a:t> </a:t>
            </a:r>
            <a:r>
              <a:rPr lang="hr-HR" altLang="tr-TR" sz="900" dirty="0" smtClean="0">
                <a:latin typeface="Candara" pitchFamily="34" charset="0"/>
              </a:rPr>
              <a:t>Revidiranje godišnjeg programa na mjesečnoj razini</a:t>
            </a:r>
            <a:endParaRPr lang="hr-HR" altLang="tr-TR" sz="9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9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hr-HR" altLang="tr-TR" sz="900" dirty="0" smtClean="0">
                <a:latin typeface="Candara" pitchFamily="34" charset="0"/>
              </a:rPr>
              <a:t>Mjesečni sastanci s agencijama i ministarstvom financija</a:t>
            </a:r>
            <a:endParaRPr lang="hr-HR" altLang="tr-TR" sz="900" dirty="0" smtClean="0">
              <a:latin typeface="Candara" pitchFamily="34" charset="0"/>
              <a:cs typeface="Arial" charset="0"/>
            </a:endParaRPr>
          </a:p>
          <a:p>
            <a:pPr algn="ctr" eaLnBrk="1" hangingPunct="1"/>
            <a:endParaRPr lang="hr-HR" altLang="tr-TR" sz="900" dirty="0">
              <a:latin typeface="Candara" pitchFamily="34" charset="0"/>
              <a:cs typeface="Arial" charset="0"/>
            </a:endParaRPr>
          </a:p>
          <a:p>
            <a:pPr algn="ctr" eaLnBrk="1" hangingPunct="1"/>
            <a:r>
              <a:rPr lang="hr-HR" altLang="tr-TR" sz="900" dirty="0" smtClean="0">
                <a:latin typeface="Candara" pitchFamily="34" charset="0"/>
              </a:rPr>
              <a:t>Evaluacija zahtjeva za novčanim sredstvima koje su dostavile agencije elektroničkim sustavom potražnje novčanih sredstava (CRS)</a:t>
            </a:r>
            <a:endParaRPr lang="hr-HR" altLang="tr-TR" sz="900" dirty="0">
              <a:latin typeface="Candara" pitchFamily="34" charset="0"/>
              <a:cs typeface="Arial" charset="0"/>
            </a:endParaRPr>
          </a:p>
        </p:txBody>
      </p:sp>
      <p:sp>
        <p:nvSpPr>
          <p:cNvPr id="61465" name="Rectangle 55"/>
          <p:cNvSpPr>
            <a:spLocks noChangeArrowheads="1"/>
          </p:cNvSpPr>
          <p:nvPr/>
        </p:nvSpPr>
        <p:spPr bwMode="gray">
          <a:xfrm>
            <a:off x="3731520" y="3902252"/>
            <a:ext cx="1489336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800" dirty="0" smtClean="0"/>
              <a:t> </a:t>
            </a:r>
            <a:r>
              <a:rPr lang="hr-HR" sz="800" dirty="0">
                <a:latin typeface="Calibri" panose="020F0502020204030204" pitchFamily="34" charset="0"/>
              </a:rPr>
              <a:t>podaci mjesečnog programa pretvaraju se u podatke dnevnog programa</a:t>
            </a:r>
            <a:endParaRPr lang="hr-HR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hr-HR" sz="800" dirty="0" smtClean="0">
                <a:latin typeface="Calibri" panose="020F0502020204030204" pitchFamily="34" charset="0"/>
              </a:rPr>
              <a:t>Svakodnevni novčani zahtjevi prikupljaju se putem Elektroničkog sustava plaćanja u javnom sektoru (</a:t>
            </a:r>
            <a:r>
              <a:rPr lang="hr-HR" sz="800" i="1" dirty="0" smtClean="0">
                <a:latin typeface="Calibri" panose="020F0502020204030204" pitchFamily="34" charset="0"/>
              </a:rPr>
              <a:t>Public Electronic Payment System</a:t>
            </a:r>
            <a:r>
              <a:rPr lang="hr-HR" sz="800" dirty="0" smtClean="0">
                <a:latin typeface="Calibri" panose="020F0502020204030204" pitchFamily="34" charset="0"/>
              </a:rPr>
              <a:t>, PEPS)</a:t>
            </a:r>
          </a:p>
          <a:p>
            <a:pPr eaLnBrk="1" hangingPunct="1"/>
            <a:r>
              <a:rPr lang="hr-HR" sz="800" dirty="0" smtClean="0">
                <a:latin typeface="Calibri" panose="020F0502020204030204" pitchFamily="34" charset="0"/>
              </a:rPr>
              <a:t>Skupljaju se gotovinske rezerve institucija</a:t>
            </a:r>
          </a:p>
          <a:p>
            <a:pPr eaLnBrk="1" hangingPunct="1"/>
            <a:r>
              <a:rPr lang="hr-HR" sz="800" dirty="0">
                <a:latin typeface="Calibri" panose="020F0502020204030204" pitchFamily="34" charset="0"/>
              </a:rPr>
              <a:t>Utvrđuju se iznosi dodjele novčanih sredstava za sljedeći dan</a:t>
            </a:r>
          </a:p>
          <a:p>
            <a:pPr eaLnBrk="1" hangingPunct="1"/>
            <a:endParaRPr lang="hr-HR" sz="1000" dirty="0" smtClean="0">
              <a:latin typeface="Calibri" panose="020F0502020204030204" pitchFamily="34" charset="0"/>
            </a:endParaRPr>
          </a:p>
          <a:p>
            <a:pPr eaLnBrk="1" hangingPunct="1"/>
            <a:endParaRPr lang="hr-HR" sz="1000" dirty="0">
              <a:latin typeface="Calibri" panose="020F0502020204030204" pitchFamily="34" charset="0"/>
            </a:endParaRPr>
          </a:p>
          <a:p>
            <a:pPr eaLnBrk="1" hangingPunct="1"/>
            <a:endParaRPr lang="hr-HR" sz="1000" dirty="0">
              <a:latin typeface="Calibri" panose="020F0502020204030204" pitchFamily="34" charset="0"/>
            </a:endParaRPr>
          </a:p>
          <a:p>
            <a:pPr algn="ctr" eaLnBrk="1" hangingPunct="1"/>
            <a:endParaRPr lang="hr-HR" altLang="tr-TR" sz="1000" dirty="0">
              <a:latin typeface="Candara" pitchFamily="34" charset="0"/>
              <a:cs typeface="Arial" charset="0"/>
            </a:endParaRPr>
          </a:p>
        </p:txBody>
      </p:sp>
      <p:sp>
        <p:nvSpPr>
          <p:cNvPr id="61466" name="Rectangle 55"/>
          <p:cNvSpPr>
            <a:spLocks noChangeArrowheads="1"/>
          </p:cNvSpPr>
          <p:nvPr/>
        </p:nvSpPr>
        <p:spPr bwMode="gray">
          <a:xfrm>
            <a:off x="5190936" y="3857304"/>
            <a:ext cx="1670516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Sva salda računa u domaćoj i stranoj valuti automatski se plaćaju dnevno u skladu s tržišnim stopama.</a:t>
            </a:r>
          </a:p>
          <a:p>
            <a:pPr eaLnBrk="1" hangingPunct="1"/>
            <a:endParaRPr lang="hr-HR" altLang="tr-TR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hr-HR" altLang="tr-TR" sz="800" dirty="0" smtClean="0">
                <a:latin typeface="Calibri" panose="020F0502020204030204" pitchFamily="34" charset="0"/>
              </a:rPr>
              <a:t>U računima riznice ne postoje neangažirana salda.</a:t>
            </a:r>
          </a:p>
          <a:p>
            <a:pPr eaLnBrk="1" hangingPunct="1"/>
            <a:endParaRPr lang="hr-HR" altLang="tr-TR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hr-HR" altLang="tr-TR" sz="800" dirty="0">
                <a:latin typeface="Calibri" panose="020F0502020204030204" pitchFamily="34" charset="0"/>
              </a:rPr>
              <a:t>Riznica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naknadu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za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transakcije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plaća CBRT-u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i</a:t>
            </a:r>
            <a:r>
              <a:rPr lang="hr-HR" sz="800" dirty="0" smtClean="0"/>
              <a:t> banci </a:t>
            </a:r>
            <a:r>
              <a:rPr lang="hr-HR" sz="800" dirty="0" err="1" smtClean="0"/>
              <a:t>Ziraat</a:t>
            </a:r>
            <a:r>
              <a:rPr lang="hr-HR" sz="800" dirty="0" smtClean="0"/>
              <a:t> Bank </a:t>
            </a:r>
            <a:r>
              <a:rPr lang="hr-HR" altLang="tr-TR" sz="800" dirty="0">
                <a:latin typeface="Calibri" panose="020F0502020204030204" pitchFamily="34" charset="0"/>
              </a:rPr>
              <a:t>za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bankovne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transakcije.</a:t>
            </a:r>
          </a:p>
          <a:p>
            <a:pPr algn="just" eaLnBrk="1" hangingPunct="1"/>
            <a:endParaRPr lang="hr-HR" altLang="tr-TR" sz="800" dirty="0">
              <a:latin typeface="Calibri" panose="020F0502020204030204" pitchFamily="34" charset="0"/>
            </a:endParaRPr>
          </a:p>
        </p:txBody>
      </p:sp>
      <p:sp>
        <p:nvSpPr>
          <p:cNvPr id="61467" name="Rectangle 55"/>
          <p:cNvSpPr>
            <a:spLocks noChangeArrowheads="1"/>
          </p:cNvSpPr>
          <p:nvPr/>
        </p:nvSpPr>
        <p:spPr bwMode="gray">
          <a:xfrm>
            <a:off x="6766874" y="3744321"/>
            <a:ext cx="148933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dirty="0" smtClean="0"/>
              <a:t> </a:t>
            </a:r>
            <a:r>
              <a:rPr lang="hr-HR" sz="800" dirty="0">
                <a:latin typeface="Calibri" panose="020F0502020204030204" pitchFamily="34" charset="0"/>
              </a:rPr>
              <a:t>Uređeno od </a:t>
            </a:r>
            <a:r>
              <a:rPr lang="hr-HR" sz="800" dirty="0" smtClean="0">
                <a:latin typeface="Calibri" panose="020F0502020204030204" pitchFamily="34" charset="0"/>
              </a:rPr>
              <a:t>2008.</a:t>
            </a:r>
          </a:p>
          <a:p>
            <a:pPr eaLnBrk="1" hangingPunct="1"/>
            <a:endParaRPr lang="hr-HR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hr-HR" altLang="tr-TR" sz="800" dirty="0" smtClean="0">
                <a:latin typeface="Calibri" panose="020F0502020204030204" pitchFamily="34" charset="0"/>
              </a:rPr>
              <a:t>Tri vrste instrumenata</a:t>
            </a:r>
            <a:endParaRPr lang="hr-HR" altLang="tr-TR" sz="8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hr-HR" altLang="tr-TR" sz="8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hr-HR" altLang="tr-TR" sz="800" dirty="0" smtClean="0">
                <a:latin typeface="Calibri" panose="020F0502020204030204" pitchFamily="34" charset="0"/>
              </a:rPr>
              <a:t>Zasad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se ne upotrebljavaju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zbog</a:t>
            </a:r>
            <a:r>
              <a:rPr lang="hr-HR" sz="800" dirty="0" smtClean="0"/>
              <a:t> </a:t>
            </a:r>
            <a:r>
              <a:rPr lang="hr-HR" altLang="tr-TR" sz="800" dirty="0" smtClean="0">
                <a:latin typeface="Calibri" panose="020F0502020204030204" pitchFamily="34" charset="0"/>
              </a:rPr>
              <a:t>strateške</a:t>
            </a:r>
            <a:r>
              <a:rPr lang="hr-HR" sz="800" dirty="0" smtClean="0"/>
              <a:t> </a:t>
            </a:r>
            <a:r>
              <a:rPr lang="hr-HR" altLang="tr-TR" sz="800" dirty="0" smtClean="0">
                <a:latin typeface="Calibri" panose="020F0502020204030204" pitchFamily="34" charset="0"/>
              </a:rPr>
              <a:t>referentne vrijednosti</a:t>
            </a:r>
            <a:r>
              <a:rPr lang="hr-HR" sz="800" dirty="0" smtClean="0"/>
              <a:t> </a:t>
            </a:r>
            <a:r>
              <a:rPr lang="hr-HR" altLang="tr-TR" sz="800" dirty="0">
                <a:latin typeface="Calibri" panose="020F0502020204030204" pitchFamily="34" charset="0"/>
              </a:rPr>
              <a:t>u pogledu snažnih</a:t>
            </a:r>
            <a:r>
              <a:rPr lang="hr-HR" sz="800" dirty="0" smtClean="0"/>
              <a:t> </a:t>
            </a:r>
            <a:r>
              <a:rPr lang="hr-HR" altLang="tr-TR" sz="800" dirty="0" smtClean="0">
                <a:latin typeface="Calibri" panose="020F0502020204030204" pitchFamily="34" charset="0"/>
              </a:rPr>
              <a:t>gotovinskih rezerva</a:t>
            </a:r>
            <a:endParaRPr lang="hr-HR" altLang="tr-TR" sz="800" dirty="0" smtClean="0">
              <a:latin typeface="Calibri" panose="020F0502020204030204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hr-HR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hr-HR" sz="800" dirty="0" smtClean="0">
                <a:latin typeface="Calibri" panose="020F0502020204030204" pitchFamily="34" charset="0"/>
              </a:rPr>
              <a:t>Tehnička se infrastruktura testira i drži u pripravnosti</a:t>
            </a:r>
            <a:endParaRPr lang="hr-HR" sz="800" dirty="0">
              <a:latin typeface="Calibri" panose="020F0502020204030204" pitchFamily="34" charset="0"/>
            </a:endParaRPr>
          </a:p>
          <a:p>
            <a:pPr eaLnBrk="1" hangingPunct="1"/>
            <a:endParaRPr lang="hr-HR" sz="800" dirty="0">
              <a:latin typeface="Calibri" panose="020F0502020204030204" pitchFamily="34" charset="0"/>
            </a:endParaRPr>
          </a:p>
          <a:p>
            <a:pPr algn="ctr" eaLnBrk="1" hangingPunct="1"/>
            <a:endParaRPr lang="hr-HR" altLang="tr-TR" sz="800" dirty="0">
              <a:latin typeface="Candara" pitchFamily="34" charset="0"/>
              <a:cs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gray">
          <a:xfrm>
            <a:off x="766145" y="5540829"/>
            <a:ext cx="9255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chemeClr val="folHlink"/>
                </a:solidFill>
                <a:latin typeface="Arial Black" pitchFamily="34" charset="0"/>
              </a:rPr>
              <a:t>1.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gray">
          <a:xfrm>
            <a:off x="2601220" y="5540829"/>
            <a:ext cx="8186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chemeClr val="accent2"/>
                </a:solidFill>
                <a:latin typeface="Arial Black" pitchFamily="34" charset="0"/>
              </a:rPr>
              <a:t>2.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gray">
          <a:xfrm>
            <a:off x="4196937" y="5540829"/>
            <a:ext cx="811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chemeClr val="folHlink"/>
                </a:solidFill>
                <a:latin typeface="Arial Black" pitchFamily="34" charset="0"/>
              </a:rPr>
              <a:t>3.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gray">
          <a:xfrm>
            <a:off x="5581504" y="5540829"/>
            <a:ext cx="9474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chemeClr val="accent2"/>
                </a:solidFill>
                <a:latin typeface="Arial Black" pitchFamily="34" charset="0"/>
              </a:rPr>
              <a:t>4.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gray">
          <a:xfrm>
            <a:off x="7288638" y="5540829"/>
            <a:ext cx="667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tr-TR" sz="3600" b="1" dirty="0">
                <a:solidFill>
                  <a:schemeClr val="folHlink"/>
                </a:solidFill>
                <a:latin typeface="Arial Black" pitchFamily="34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6850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77000"/>
            <a:ext cx="7416824" cy="1109732"/>
          </a:xfrm>
        </p:spPr>
        <p:txBody>
          <a:bodyPr/>
          <a:lstStyle/>
          <a:p>
            <a:r>
              <a:rPr lang="hr-HR" dirty="0" smtClean="0">
                <a:latin typeface="Calibri" panose="020F0502020204030204" pitchFamily="34" charset="0"/>
              </a:rPr>
              <a:t>Upravljanje rizicima upravljanja novčanim sredstvima</a:t>
            </a:r>
            <a:r>
              <a:rPr lang="hr-HR" smtClean="0"/>
              <a:t> </a:t>
            </a:r>
            <a:endParaRPr lang="hr-H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tr-TR" sz="4000" b="1" dirty="0">
                  <a:solidFill>
                    <a:srgbClr val="FFFFFF"/>
                  </a:solidFill>
                </a:rPr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4494</TotalTime>
  <Words>1619</Words>
  <Application>Microsoft Office PowerPoint</Application>
  <PresentationFormat>On-screen Show (4:3)</PresentationFormat>
  <Paragraphs>261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873TGp_fall_light_ani</vt:lpstr>
      <vt:lpstr> UPRAVLJANJE RIZICIMA U POGLEDU UPRAVLJANJA NOVČANIM SREDSTVIMA U TURSKOJ</vt:lpstr>
      <vt:lpstr>Sadržaj</vt:lpstr>
      <vt:lpstr>OPĆI PREGLED upravljanja rizicima u radu riznice</vt:lpstr>
      <vt:lpstr>Upravljanje rizicima u državnoj riznici</vt:lpstr>
      <vt:lpstr>Upravljanje rizicima javnih financija</vt:lpstr>
      <vt:lpstr>Strateška referentna mjerila i pokazatelji</vt:lpstr>
      <vt:lpstr>POSTUPCI UPRAVLJANJA NOVČANIM SREDSTVIMA</vt:lpstr>
      <vt:lpstr>Postupci upravljanja novčanim sredstvima</vt:lpstr>
      <vt:lpstr>Upravljanje rizicima upravljanja novčanim sredstvima </vt:lpstr>
      <vt:lpstr>Izvori rizika u upravljanju novčanim sredstvima</vt:lpstr>
      <vt:lpstr>Upravljanje tržišnim rizicima</vt:lpstr>
      <vt:lpstr>Zaštitni slojevi likvidnosti</vt:lpstr>
      <vt:lpstr>Upravljanje kreditnim rizicima</vt:lpstr>
      <vt:lpstr>Upravljanje operativnim rizicima</vt:lpstr>
      <vt:lpstr>Upravljanje operativnim rizikom - primjer</vt:lpstr>
      <vt:lpstr>UPRAVLJANJE UČINKOM UPRAVLJANJA NOVČANIM SREDSTVIMA </vt:lpstr>
      <vt:lpstr>Ključni pokazatelji učinka i praćenje I.</vt:lpstr>
      <vt:lpstr>Ključni pokazatelji učinka i praćenje II.</vt:lpstr>
      <vt:lpstr>PLANOVI ZA BUDUĆNOST</vt:lpstr>
      <vt:lpstr>Vizija I.: Sveobuhvatnije referentne vrijednosti i pokazatelji rezerve </vt:lpstr>
      <vt:lpstr>PowerPoint Presentation</vt:lpstr>
      <vt:lpstr>Hvala!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Ion Chicu</cp:lastModifiedBy>
  <cp:revision>229</cp:revision>
  <dcterms:created xsi:type="dcterms:W3CDTF">2015-04-21T11:05:28Z</dcterms:created>
  <dcterms:modified xsi:type="dcterms:W3CDTF">2017-05-23T07:18:03Z</dcterms:modified>
</cp:coreProperties>
</file>