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461" r:id="rId2"/>
    <p:sldId id="467" r:id="rId3"/>
    <p:sldId id="469" r:id="rId4"/>
    <p:sldId id="462" r:id="rId5"/>
    <p:sldId id="468" r:id="rId6"/>
    <p:sldId id="463" r:id="rId7"/>
    <p:sldId id="464" r:id="rId8"/>
    <p:sldId id="470" r:id="rId9"/>
    <p:sldId id="471" r:id="rId10"/>
    <p:sldId id="472" r:id="rId11"/>
    <p:sldId id="473" r:id="rId12"/>
    <p:sldId id="475" r:id="rId13"/>
    <p:sldId id="481" r:id="rId14"/>
    <p:sldId id="476" r:id="rId15"/>
    <p:sldId id="477" r:id="rId16"/>
    <p:sldId id="478" r:id="rId17"/>
    <p:sldId id="479" r:id="rId18"/>
    <p:sldId id="4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551" autoAdjust="0"/>
  </p:normalViewPr>
  <p:slideViewPr>
    <p:cSldViewPr>
      <p:cViewPr>
        <p:scale>
          <a:sx n="65" d="100"/>
          <a:sy n="65" d="100"/>
        </p:scale>
        <p:origin x="-1680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B64D8-8CAE-1A47-89D7-EB8359B5822D}" type="doc">
      <dgm:prSet loTypeId="urn:microsoft.com/office/officeart/2005/8/layout/vProcess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580DF4-DC7C-F74E-A57D-1F43DEF0AD6D}">
      <dgm:prSet phldrT="[Text]"/>
      <dgm:spPr/>
      <dgm:t>
        <a:bodyPr/>
        <a:lstStyle/>
        <a:p>
          <a:r>
            <a:rPr lang="ru-RU" dirty="0"/>
            <a:t>Что такое управление рисками?</a:t>
          </a:r>
          <a:endParaRPr lang="en-US" dirty="0"/>
        </a:p>
      </dgm:t>
    </dgm:pt>
    <dgm:pt modelId="{836E05B9-2EEF-9342-8F05-F37D697BA9EF}" type="parTrans" cxnId="{BE6FEF5D-4B1F-9044-906D-CDBC8A5BF5ED}">
      <dgm:prSet/>
      <dgm:spPr/>
      <dgm:t>
        <a:bodyPr/>
        <a:lstStyle/>
        <a:p>
          <a:endParaRPr lang="en-US"/>
        </a:p>
      </dgm:t>
    </dgm:pt>
    <dgm:pt modelId="{BB11F6AB-D099-C640-8919-B0E8BDD9EAE1}" type="sibTrans" cxnId="{BE6FEF5D-4B1F-9044-906D-CDBC8A5BF5ED}">
      <dgm:prSet/>
      <dgm:spPr/>
      <dgm:t>
        <a:bodyPr/>
        <a:lstStyle/>
        <a:p>
          <a:endParaRPr lang="en-US" dirty="0"/>
        </a:p>
      </dgm:t>
    </dgm:pt>
    <dgm:pt modelId="{B318F20D-055D-8F4F-9CEF-9A44FFA7BDDB}">
      <dgm:prSet phldrT="[Text]"/>
      <dgm:spPr/>
      <dgm:t>
        <a:bodyPr/>
        <a:lstStyle/>
        <a:p>
          <a:r>
            <a:rPr lang="ru-RU" dirty="0"/>
            <a:t>Управление рисками и государство </a:t>
          </a:r>
          <a:r>
            <a:rPr lang="mr-IN" dirty="0"/>
            <a:t>–</a:t>
          </a:r>
          <a:r>
            <a:rPr lang="en-GB" dirty="0"/>
            <a:t> </a:t>
          </a:r>
          <a:r>
            <a:rPr lang="ru-RU" dirty="0"/>
            <a:t>Управление рисками предприятия</a:t>
          </a:r>
          <a:endParaRPr lang="en-US" dirty="0"/>
        </a:p>
      </dgm:t>
    </dgm:pt>
    <dgm:pt modelId="{1A1145C2-5A5D-F040-9ED9-A21EEF4D5B1F}" type="parTrans" cxnId="{EBBBB10A-915E-CD40-AA34-91B608417083}">
      <dgm:prSet/>
      <dgm:spPr/>
      <dgm:t>
        <a:bodyPr/>
        <a:lstStyle/>
        <a:p>
          <a:endParaRPr lang="en-US"/>
        </a:p>
      </dgm:t>
    </dgm:pt>
    <dgm:pt modelId="{A9E1206A-5F87-A245-84C6-09091C80CB4D}" type="sibTrans" cxnId="{EBBBB10A-915E-CD40-AA34-91B608417083}">
      <dgm:prSet/>
      <dgm:spPr/>
      <dgm:t>
        <a:bodyPr/>
        <a:lstStyle/>
        <a:p>
          <a:endParaRPr lang="en-US" dirty="0"/>
        </a:p>
      </dgm:t>
    </dgm:pt>
    <dgm:pt modelId="{CF6EBF40-1D31-D64D-9FC5-F667C6EF9066}">
      <dgm:prSet phldrT="[Text]"/>
      <dgm:spPr/>
      <dgm:t>
        <a:bodyPr/>
        <a:lstStyle/>
        <a:p>
          <a:r>
            <a:rPr lang="ru-RU" dirty="0"/>
            <a:t>Элементы управления рисками</a:t>
          </a:r>
        </a:p>
        <a:p>
          <a:r>
            <a:rPr lang="ru-RU" dirty="0"/>
            <a:t>Рамочный процесс управления рисками </a:t>
          </a:r>
          <a:endParaRPr lang="en-US" dirty="0"/>
        </a:p>
      </dgm:t>
    </dgm:pt>
    <dgm:pt modelId="{D6E0C3C8-B7B5-3E40-9ADA-EA704290C809}" type="parTrans" cxnId="{BCC426F5-0BFF-A749-85FC-C42895944473}">
      <dgm:prSet/>
      <dgm:spPr/>
      <dgm:t>
        <a:bodyPr/>
        <a:lstStyle/>
        <a:p>
          <a:endParaRPr lang="en-US"/>
        </a:p>
      </dgm:t>
    </dgm:pt>
    <dgm:pt modelId="{D66E20F2-D13A-9B4E-8605-CF2A3EC91385}" type="sibTrans" cxnId="{BCC426F5-0BFF-A749-85FC-C42895944473}">
      <dgm:prSet/>
      <dgm:spPr/>
      <dgm:t>
        <a:bodyPr/>
        <a:lstStyle/>
        <a:p>
          <a:endParaRPr lang="en-US" dirty="0"/>
        </a:p>
      </dgm:t>
    </dgm:pt>
    <dgm:pt modelId="{29035B62-005D-5343-A4A0-689DDD1E4AD7}">
      <dgm:prSet phldrT="[Text]"/>
      <dgm:spPr/>
      <dgm:t>
        <a:bodyPr/>
        <a:lstStyle/>
        <a:p>
          <a:r>
            <a:rPr lang="ru-RU" dirty="0"/>
            <a:t>«Три линии обороны» для контроля рисков</a:t>
          </a:r>
          <a:endParaRPr lang="en-US" dirty="0"/>
        </a:p>
      </dgm:t>
    </dgm:pt>
    <dgm:pt modelId="{786F5073-C97D-A846-AE3D-16DB5258CB01}" type="parTrans" cxnId="{64525601-5E74-A64C-9AF9-E1A880F415BB}">
      <dgm:prSet/>
      <dgm:spPr/>
      <dgm:t>
        <a:bodyPr/>
        <a:lstStyle/>
        <a:p>
          <a:endParaRPr lang="en-US"/>
        </a:p>
      </dgm:t>
    </dgm:pt>
    <dgm:pt modelId="{36CB9502-1052-A541-9340-9ECFEFDE1336}" type="sibTrans" cxnId="{64525601-5E74-A64C-9AF9-E1A880F415BB}">
      <dgm:prSet/>
      <dgm:spPr/>
      <dgm:t>
        <a:bodyPr/>
        <a:lstStyle/>
        <a:p>
          <a:endParaRPr lang="en-US"/>
        </a:p>
      </dgm:t>
    </dgm:pt>
    <dgm:pt modelId="{158288BC-2E53-5E4B-ACD2-67473A192BE7}" type="pres">
      <dgm:prSet presAssocID="{4ECB64D8-8CAE-1A47-89D7-EB8359B5822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A2A81A-C06B-8748-A25C-9D56D355C7A8}" type="pres">
      <dgm:prSet presAssocID="{4ECB64D8-8CAE-1A47-89D7-EB8359B5822D}" presName="dummyMaxCanvas" presStyleCnt="0">
        <dgm:presLayoutVars/>
      </dgm:prSet>
      <dgm:spPr/>
    </dgm:pt>
    <dgm:pt modelId="{84459CFF-CC06-2E4B-BC89-305D0636FC24}" type="pres">
      <dgm:prSet presAssocID="{4ECB64D8-8CAE-1A47-89D7-EB8359B5822D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65D88C-4959-1140-9C63-ECB8D7AB88A8}" type="pres">
      <dgm:prSet presAssocID="{4ECB64D8-8CAE-1A47-89D7-EB8359B5822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5C05D-98CB-184C-9C99-EBE1E8CD06C0}" type="pres">
      <dgm:prSet presAssocID="{4ECB64D8-8CAE-1A47-89D7-EB8359B5822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2ED31-C58B-8C47-AA53-C762E54B2627}" type="pres">
      <dgm:prSet presAssocID="{4ECB64D8-8CAE-1A47-89D7-EB8359B5822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BB1BD-74A0-F34D-8272-9603A36E3B72}" type="pres">
      <dgm:prSet presAssocID="{4ECB64D8-8CAE-1A47-89D7-EB8359B5822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ACCE0-3053-4D41-8C67-2F64F84E3EDF}" type="pres">
      <dgm:prSet presAssocID="{4ECB64D8-8CAE-1A47-89D7-EB8359B5822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3B1E7-F28D-6F44-94EC-7E3858E3CD98}" type="pres">
      <dgm:prSet presAssocID="{4ECB64D8-8CAE-1A47-89D7-EB8359B5822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8128AA-7B04-8A43-95BF-90C7FF22B12F}" type="pres">
      <dgm:prSet presAssocID="{4ECB64D8-8CAE-1A47-89D7-EB8359B5822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CD226-252C-D04A-B348-BEEB00317E3B}" type="pres">
      <dgm:prSet presAssocID="{4ECB64D8-8CAE-1A47-89D7-EB8359B5822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E62C7-B8AD-2646-9496-04D8568933E7}" type="pres">
      <dgm:prSet presAssocID="{4ECB64D8-8CAE-1A47-89D7-EB8359B5822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3446F-D6F7-F74E-B6EF-AB88E2278953}" type="pres">
      <dgm:prSet presAssocID="{4ECB64D8-8CAE-1A47-89D7-EB8359B5822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F017F5-2356-AA42-AA26-1A7AF7C137AB}" type="presOf" srcId="{CF6EBF40-1D31-D64D-9FC5-F667C6EF9066}" destId="{1B15C05D-98CB-184C-9C99-EBE1E8CD06C0}" srcOrd="0" destOrd="0" presId="urn:microsoft.com/office/officeart/2005/8/layout/vProcess5"/>
    <dgm:cxn modelId="{BA8AC32B-243B-4A4E-BD87-C30C01051F38}" type="presOf" srcId="{B318F20D-055D-8F4F-9CEF-9A44FFA7BDDB}" destId="{0D65D88C-4959-1140-9C63-ECB8D7AB88A8}" srcOrd="0" destOrd="0" presId="urn:microsoft.com/office/officeart/2005/8/layout/vProcess5"/>
    <dgm:cxn modelId="{64525601-5E74-A64C-9AF9-E1A880F415BB}" srcId="{4ECB64D8-8CAE-1A47-89D7-EB8359B5822D}" destId="{29035B62-005D-5343-A4A0-689DDD1E4AD7}" srcOrd="3" destOrd="0" parTransId="{786F5073-C97D-A846-AE3D-16DB5258CB01}" sibTransId="{36CB9502-1052-A541-9340-9ECFEFDE1336}"/>
    <dgm:cxn modelId="{BE6FEF5D-4B1F-9044-906D-CDBC8A5BF5ED}" srcId="{4ECB64D8-8CAE-1A47-89D7-EB8359B5822D}" destId="{34580DF4-DC7C-F74E-A57D-1F43DEF0AD6D}" srcOrd="0" destOrd="0" parTransId="{836E05B9-2EEF-9342-8F05-F37D697BA9EF}" sibTransId="{BB11F6AB-D099-C640-8919-B0E8BDD9EAE1}"/>
    <dgm:cxn modelId="{EBBBB10A-915E-CD40-AA34-91B608417083}" srcId="{4ECB64D8-8CAE-1A47-89D7-EB8359B5822D}" destId="{B318F20D-055D-8F4F-9CEF-9A44FFA7BDDB}" srcOrd="1" destOrd="0" parTransId="{1A1145C2-5A5D-F040-9ED9-A21EEF4D5B1F}" sibTransId="{A9E1206A-5F87-A245-84C6-09091C80CB4D}"/>
    <dgm:cxn modelId="{D3382373-B182-914E-B855-CC9B3EDD0D5D}" type="presOf" srcId="{29035B62-005D-5343-A4A0-689DDD1E4AD7}" destId="{69B3446F-D6F7-F74E-B6EF-AB88E2278953}" srcOrd="1" destOrd="0" presId="urn:microsoft.com/office/officeart/2005/8/layout/vProcess5"/>
    <dgm:cxn modelId="{D33707D2-E423-FB4D-BB0C-C80A617D749B}" type="presOf" srcId="{34580DF4-DC7C-F74E-A57D-1F43DEF0AD6D}" destId="{84459CFF-CC06-2E4B-BC89-305D0636FC24}" srcOrd="0" destOrd="0" presId="urn:microsoft.com/office/officeart/2005/8/layout/vProcess5"/>
    <dgm:cxn modelId="{1B3933F1-A7A6-DE41-A5B1-F7926790D7DA}" type="presOf" srcId="{34580DF4-DC7C-F74E-A57D-1F43DEF0AD6D}" destId="{258128AA-7B04-8A43-95BF-90C7FF22B12F}" srcOrd="1" destOrd="0" presId="urn:microsoft.com/office/officeart/2005/8/layout/vProcess5"/>
    <dgm:cxn modelId="{E9A2A63A-0115-8047-A78D-8596384F0D9F}" type="presOf" srcId="{29035B62-005D-5343-A4A0-689DDD1E4AD7}" destId="{6B42ED31-C58B-8C47-AA53-C762E54B2627}" srcOrd="0" destOrd="0" presId="urn:microsoft.com/office/officeart/2005/8/layout/vProcess5"/>
    <dgm:cxn modelId="{7F8DE10D-C507-1A4F-98C5-B8EFC8EC9430}" type="presOf" srcId="{D66E20F2-D13A-9B4E-8605-CF2A3EC91385}" destId="{2EE3B1E7-F28D-6F44-94EC-7E3858E3CD98}" srcOrd="0" destOrd="0" presId="urn:microsoft.com/office/officeart/2005/8/layout/vProcess5"/>
    <dgm:cxn modelId="{C777FD35-3CB5-2548-AAB0-B723CD4533CF}" type="presOf" srcId="{A9E1206A-5F87-A245-84C6-09091C80CB4D}" destId="{420ACCE0-3053-4D41-8C67-2F64F84E3EDF}" srcOrd="0" destOrd="0" presId="urn:microsoft.com/office/officeart/2005/8/layout/vProcess5"/>
    <dgm:cxn modelId="{6EEB67D8-BAEB-5640-BA18-A84F5D563845}" type="presOf" srcId="{CF6EBF40-1D31-D64D-9FC5-F667C6EF9066}" destId="{0AFE62C7-B8AD-2646-9496-04D8568933E7}" srcOrd="1" destOrd="0" presId="urn:microsoft.com/office/officeart/2005/8/layout/vProcess5"/>
    <dgm:cxn modelId="{EFCD16F0-2DDF-4447-A75A-474F1514E1FF}" type="presOf" srcId="{B318F20D-055D-8F4F-9CEF-9A44FFA7BDDB}" destId="{592CD226-252C-D04A-B348-BEEB00317E3B}" srcOrd="1" destOrd="0" presId="urn:microsoft.com/office/officeart/2005/8/layout/vProcess5"/>
    <dgm:cxn modelId="{BCC426F5-0BFF-A749-85FC-C42895944473}" srcId="{4ECB64D8-8CAE-1A47-89D7-EB8359B5822D}" destId="{CF6EBF40-1D31-D64D-9FC5-F667C6EF9066}" srcOrd="2" destOrd="0" parTransId="{D6E0C3C8-B7B5-3E40-9ADA-EA704290C809}" sibTransId="{D66E20F2-D13A-9B4E-8605-CF2A3EC91385}"/>
    <dgm:cxn modelId="{56449119-7BE2-CA4B-908C-52A889609D43}" type="presOf" srcId="{BB11F6AB-D099-C640-8919-B0E8BDD9EAE1}" destId="{D6DBB1BD-74A0-F34D-8272-9603A36E3B72}" srcOrd="0" destOrd="0" presId="urn:microsoft.com/office/officeart/2005/8/layout/vProcess5"/>
    <dgm:cxn modelId="{5B3DD415-0FE1-624B-8AC6-BD8C08FAEDCF}" type="presOf" srcId="{4ECB64D8-8CAE-1A47-89D7-EB8359B5822D}" destId="{158288BC-2E53-5E4B-ACD2-67473A192BE7}" srcOrd="0" destOrd="0" presId="urn:microsoft.com/office/officeart/2005/8/layout/vProcess5"/>
    <dgm:cxn modelId="{F82B774C-D9BC-954D-B6CA-9A9AFEDDC666}" type="presParOf" srcId="{158288BC-2E53-5E4B-ACD2-67473A192BE7}" destId="{81A2A81A-C06B-8748-A25C-9D56D355C7A8}" srcOrd="0" destOrd="0" presId="urn:microsoft.com/office/officeart/2005/8/layout/vProcess5"/>
    <dgm:cxn modelId="{E31742A4-25D2-644D-90F9-C7801CA09B39}" type="presParOf" srcId="{158288BC-2E53-5E4B-ACD2-67473A192BE7}" destId="{84459CFF-CC06-2E4B-BC89-305D0636FC24}" srcOrd="1" destOrd="0" presId="urn:microsoft.com/office/officeart/2005/8/layout/vProcess5"/>
    <dgm:cxn modelId="{849FF782-B167-8749-8CF8-30FF28D8A494}" type="presParOf" srcId="{158288BC-2E53-5E4B-ACD2-67473A192BE7}" destId="{0D65D88C-4959-1140-9C63-ECB8D7AB88A8}" srcOrd="2" destOrd="0" presId="urn:microsoft.com/office/officeart/2005/8/layout/vProcess5"/>
    <dgm:cxn modelId="{60C58CC9-0292-B54C-A5EC-E3FAF423F959}" type="presParOf" srcId="{158288BC-2E53-5E4B-ACD2-67473A192BE7}" destId="{1B15C05D-98CB-184C-9C99-EBE1E8CD06C0}" srcOrd="3" destOrd="0" presId="urn:microsoft.com/office/officeart/2005/8/layout/vProcess5"/>
    <dgm:cxn modelId="{80881061-A0F7-9A4F-9746-47682E4764AF}" type="presParOf" srcId="{158288BC-2E53-5E4B-ACD2-67473A192BE7}" destId="{6B42ED31-C58B-8C47-AA53-C762E54B2627}" srcOrd="4" destOrd="0" presId="urn:microsoft.com/office/officeart/2005/8/layout/vProcess5"/>
    <dgm:cxn modelId="{61AADFAC-B4B2-604B-9D16-873242649D67}" type="presParOf" srcId="{158288BC-2E53-5E4B-ACD2-67473A192BE7}" destId="{D6DBB1BD-74A0-F34D-8272-9603A36E3B72}" srcOrd="5" destOrd="0" presId="urn:microsoft.com/office/officeart/2005/8/layout/vProcess5"/>
    <dgm:cxn modelId="{9961D48D-90DC-AD4F-8B62-A986DE21B6F3}" type="presParOf" srcId="{158288BC-2E53-5E4B-ACD2-67473A192BE7}" destId="{420ACCE0-3053-4D41-8C67-2F64F84E3EDF}" srcOrd="6" destOrd="0" presId="urn:microsoft.com/office/officeart/2005/8/layout/vProcess5"/>
    <dgm:cxn modelId="{A4807006-86F5-F04A-96EE-8AE292C69F12}" type="presParOf" srcId="{158288BC-2E53-5E4B-ACD2-67473A192BE7}" destId="{2EE3B1E7-F28D-6F44-94EC-7E3858E3CD98}" srcOrd="7" destOrd="0" presId="urn:microsoft.com/office/officeart/2005/8/layout/vProcess5"/>
    <dgm:cxn modelId="{8052925A-98C1-364A-9A1C-14E08F676A64}" type="presParOf" srcId="{158288BC-2E53-5E4B-ACD2-67473A192BE7}" destId="{258128AA-7B04-8A43-95BF-90C7FF22B12F}" srcOrd="8" destOrd="0" presId="urn:microsoft.com/office/officeart/2005/8/layout/vProcess5"/>
    <dgm:cxn modelId="{811B738E-3392-FE4C-B5A5-A8092AF475CA}" type="presParOf" srcId="{158288BC-2E53-5E4B-ACD2-67473A192BE7}" destId="{592CD226-252C-D04A-B348-BEEB00317E3B}" srcOrd="9" destOrd="0" presId="urn:microsoft.com/office/officeart/2005/8/layout/vProcess5"/>
    <dgm:cxn modelId="{E6627177-B326-A644-AAD3-D87C674E0B34}" type="presParOf" srcId="{158288BC-2E53-5E4B-ACD2-67473A192BE7}" destId="{0AFE62C7-B8AD-2646-9496-04D8568933E7}" srcOrd="10" destOrd="0" presId="urn:microsoft.com/office/officeart/2005/8/layout/vProcess5"/>
    <dgm:cxn modelId="{7A5C1622-2B64-3549-8E14-00913F5B5882}" type="presParOf" srcId="{158288BC-2E53-5E4B-ACD2-67473A192BE7}" destId="{69B3446F-D6F7-F74E-B6EF-AB88E227895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9F86A6-057B-644B-9497-E3A50AD73530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BF73AA30-B484-3646-8D17-5215D40ABFD5}">
      <dgm:prSet phldrT="[Text]"/>
      <dgm:spPr/>
      <dgm:t>
        <a:bodyPr/>
        <a:lstStyle/>
        <a:p>
          <a:r>
            <a:rPr lang="ru-RU" dirty="0"/>
            <a:t>Система внутреннего контроля</a:t>
          </a:r>
          <a:endParaRPr lang="en-US" dirty="0"/>
        </a:p>
      </dgm:t>
    </dgm:pt>
    <dgm:pt modelId="{D4629869-CECC-7A48-99C5-F6BEDAFC95BA}" type="parTrans" cxnId="{1DF68734-9AA3-0B47-AD3B-549482192995}">
      <dgm:prSet/>
      <dgm:spPr/>
      <dgm:t>
        <a:bodyPr/>
        <a:lstStyle/>
        <a:p>
          <a:endParaRPr lang="en-US"/>
        </a:p>
      </dgm:t>
    </dgm:pt>
    <dgm:pt modelId="{B20D09AF-64CE-FF47-998B-C3500B2CEA04}" type="sibTrans" cxnId="{1DF68734-9AA3-0B47-AD3B-549482192995}">
      <dgm:prSet/>
      <dgm:spPr/>
      <dgm:t>
        <a:bodyPr/>
        <a:lstStyle/>
        <a:p>
          <a:endParaRPr lang="en-US" dirty="0"/>
        </a:p>
      </dgm:t>
    </dgm:pt>
    <dgm:pt modelId="{13613189-954D-2B41-B911-30A0050E275E}">
      <dgm:prSet phldrT="[Text]"/>
      <dgm:spPr/>
      <dgm:t>
        <a:bodyPr/>
        <a:lstStyle/>
        <a:p>
          <a:r>
            <a:rPr lang="ru-RU" dirty="0"/>
            <a:t>Система управления рисками предприятия</a:t>
          </a:r>
          <a:endParaRPr lang="en-US" dirty="0"/>
        </a:p>
      </dgm:t>
    </dgm:pt>
    <dgm:pt modelId="{DE3CE634-EE52-4F4C-B653-BD2CCA1F816C}" type="parTrans" cxnId="{51C0E879-8977-0140-AA55-BB9A51476797}">
      <dgm:prSet/>
      <dgm:spPr/>
      <dgm:t>
        <a:bodyPr/>
        <a:lstStyle/>
        <a:p>
          <a:endParaRPr lang="en-US"/>
        </a:p>
      </dgm:t>
    </dgm:pt>
    <dgm:pt modelId="{07BC8630-AECC-1A45-8B35-FB98D28303E4}" type="sibTrans" cxnId="{51C0E879-8977-0140-AA55-BB9A51476797}">
      <dgm:prSet/>
      <dgm:spPr/>
      <dgm:t>
        <a:bodyPr/>
        <a:lstStyle/>
        <a:p>
          <a:endParaRPr lang="en-US" dirty="0"/>
        </a:p>
      </dgm:t>
    </dgm:pt>
    <dgm:pt modelId="{1F1F99E7-3D3F-DA4E-B0A4-CEDA8A12F726}">
      <dgm:prSet phldrT="[Text]"/>
      <dgm:spPr/>
      <dgm:t>
        <a:bodyPr/>
        <a:lstStyle/>
        <a:p>
          <a:r>
            <a:rPr lang="ru-RU" dirty="0"/>
            <a:t>Комплексные рамки управления организацией</a:t>
          </a:r>
          <a:endParaRPr lang="en-US" dirty="0"/>
        </a:p>
      </dgm:t>
    </dgm:pt>
    <dgm:pt modelId="{717CB9AF-79C7-C146-8DAC-283CCF37FAC8}" type="parTrans" cxnId="{B49870F5-A3D5-774C-84A8-C20EE7AEB0A0}">
      <dgm:prSet/>
      <dgm:spPr/>
      <dgm:t>
        <a:bodyPr/>
        <a:lstStyle/>
        <a:p>
          <a:endParaRPr lang="en-US"/>
        </a:p>
      </dgm:t>
    </dgm:pt>
    <dgm:pt modelId="{D8BD5B56-DDE4-B748-8138-0E3C0B4B9726}" type="sibTrans" cxnId="{B49870F5-A3D5-774C-84A8-C20EE7AEB0A0}">
      <dgm:prSet/>
      <dgm:spPr/>
      <dgm:t>
        <a:bodyPr/>
        <a:lstStyle/>
        <a:p>
          <a:endParaRPr lang="en-US"/>
        </a:p>
      </dgm:t>
    </dgm:pt>
    <dgm:pt modelId="{F4616965-478B-9343-A4C3-612C60AD75AA}" type="pres">
      <dgm:prSet presAssocID="{D79F86A6-057B-644B-9497-E3A50AD73530}" presName="Name0" presStyleCnt="0">
        <dgm:presLayoutVars>
          <dgm:dir/>
          <dgm:resizeHandles val="exact"/>
        </dgm:presLayoutVars>
      </dgm:prSet>
      <dgm:spPr/>
    </dgm:pt>
    <dgm:pt modelId="{B7AF38DD-B245-7F43-B4DE-70DA77F87136}" type="pres">
      <dgm:prSet presAssocID="{D79F86A6-057B-644B-9497-E3A50AD73530}" presName="vNodes" presStyleCnt="0"/>
      <dgm:spPr/>
    </dgm:pt>
    <dgm:pt modelId="{B4326AC2-912F-3E48-8829-43D34B2E00C3}" type="pres">
      <dgm:prSet presAssocID="{BF73AA30-B484-3646-8D17-5215D40ABFD5}" presName="node" presStyleLbl="node1" presStyleIdx="0" presStyleCnt="3" custLinFactNeighborX="1380" custLinFactNeighborY="-1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10F28-1CB0-AA49-B393-36B7D2DC58CD}" type="pres">
      <dgm:prSet presAssocID="{B20D09AF-64CE-FF47-998B-C3500B2CEA04}" presName="spacerT" presStyleCnt="0"/>
      <dgm:spPr/>
    </dgm:pt>
    <dgm:pt modelId="{C6415FFE-8830-464E-A53E-B0AD9455B35B}" type="pres">
      <dgm:prSet presAssocID="{B20D09AF-64CE-FF47-998B-C3500B2CEA0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51316FD-28F3-0E41-8E83-98AF0E3AD6A8}" type="pres">
      <dgm:prSet presAssocID="{B20D09AF-64CE-FF47-998B-C3500B2CEA04}" presName="spacerB" presStyleCnt="0"/>
      <dgm:spPr/>
    </dgm:pt>
    <dgm:pt modelId="{BB2DE914-8876-7A4A-9661-78DD72FCF5DB}" type="pres">
      <dgm:prSet presAssocID="{13613189-954D-2B41-B911-30A0050E275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99FDC-127D-3A4B-A61C-804049A8C922}" type="pres">
      <dgm:prSet presAssocID="{D79F86A6-057B-644B-9497-E3A50AD73530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0FE1FFAD-1476-8B40-9CE2-BFB89A23AFFA}" type="pres">
      <dgm:prSet presAssocID="{D79F86A6-057B-644B-9497-E3A50AD7353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CBF8C70-3F65-A849-9D7F-9E8C46351503}" type="pres">
      <dgm:prSet presAssocID="{D79F86A6-057B-644B-9497-E3A50AD7353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9870F5-A3D5-774C-84A8-C20EE7AEB0A0}" srcId="{D79F86A6-057B-644B-9497-E3A50AD73530}" destId="{1F1F99E7-3D3F-DA4E-B0A4-CEDA8A12F726}" srcOrd="2" destOrd="0" parTransId="{717CB9AF-79C7-C146-8DAC-283CCF37FAC8}" sibTransId="{D8BD5B56-DDE4-B748-8138-0E3C0B4B9726}"/>
    <dgm:cxn modelId="{B738710F-E669-F047-A71D-967C2F11F3A1}" type="presOf" srcId="{B20D09AF-64CE-FF47-998B-C3500B2CEA04}" destId="{C6415FFE-8830-464E-A53E-B0AD9455B35B}" srcOrd="0" destOrd="0" presId="urn:microsoft.com/office/officeart/2005/8/layout/equation2"/>
    <dgm:cxn modelId="{69CAEB00-21CB-634E-9470-3E743DD25365}" type="presOf" srcId="{BF73AA30-B484-3646-8D17-5215D40ABFD5}" destId="{B4326AC2-912F-3E48-8829-43D34B2E00C3}" srcOrd="0" destOrd="0" presId="urn:microsoft.com/office/officeart/2005/8/layout/equation2"/>
    <dgm:cxn modelId="{039EC8EE-9759-5249-9944-C1E1CE2E41BC}" type="presOf" srcId="{D79F86A6-057B-644B-9497-E3A50AD73530}" destId="{F4616965-478B-9343-A4C3-612C60AD75AA}" srcOrd="0" destOrd="0" presId="urn:microsoft.com/office/officeart/2005/8/layout/equation2"/>
    <dgm:cxn modelId="{546D51C8-3B9A-D046-941F-2D44EA313DDC}" type="presOf" srcId="{07BC8630-AECC-1A45-8B35-FB98D28303E4}" destId="{0FE1FFAD-1476-8B40-9CE2-BFB89A23AFFA}" srcOrd="1" destOrd="0" presId="urn:microsoft.com/office/officeart/2005/8/layout/equation2"/>
    <dgm:cxn modelId="{1DF68734-9AA3-0B47-AD3B-549482192995}" srcId="{D79F86A6-057B-644B-9497-E3A50AD73530}" destId="{BF73AA30-B484-3646-8D17-5215D40ABFD5}" srcOrd="0" destOrd="0" parTransId="{D4629869-CECC-7A48-99C5-F6BEDAFC95BA}" sibTransId="{B20D09AF-64CE-FF47-998B-C3500B2CEA04}"/>
    <dgm:cxn modelId="{8F9EE328-2924-E143-AEE4-E559E7D336CA}" type="presOf" srcId="{1F1F99E7-3D3F-DA4E-B0A4-CEDA8A12F726}" destId="{4CBF8C70-3F65-A849-9D7F-9E8C46351503}" srcOrd="0" destOrd="0" presId="urn:microsoft.com/office/officeart/2005/8/layout/equation2"/>
    <dgm:cxn modelId="{A5220B43-EAC3-DF40-B27C-BFA67A8A9CF5}" type="presOf" srcId="{07BC8630-AECC-1A45-8B35-FB98D28303E4}" destId="{01699FDC-127D-3A4B-A61C-804049A8C922}" srcOrd="0" destOrd="0" presId="urn:microsoft.com/office/officeart/2005/8/layout/equation2"/>
    <dgm:cxn modelId="{8D09578B-AFE0-FA4E-98A6-F9B0829FFC96}" type="presOf" srcId="{13613189-954D-2B41-B911-30A0050E275E}" destId="{BB2DE914-8876-7A4A-9661-78DD72FCF5DB}" srcOrd="0" destOrd="0" presId="urn:microsoft.com/office/officeart/2005/8/layout/equation2"/>
    <dgm:cxn modelId="{51C0E879-8977-0140-AA55-BB9A51476797}" srcId="{D79F86A6-057B-644B-9497-E3A50AD73530}" destId="{13613189-954D-2B41-B911-30A0050E275E}" srcOrd="1" destOrd="0" parTransId="{DE3CE634-EE52-4F4C-B653-BD2CCA1F816C}" sibTransId="{07BC8630-AECC-1A45-8B35-FB98D28303E4}"/>
    <dgm:cxn modelId="{719FDE42-1947-F542-9CA9-0EB5613AF029}" type="presParOf" srcId="{F4616965-478B-9343-A4C3-612C60AD75AA}" destId="{B7AF38DD-B245-7F43-B4DE-70DA77F87136}" srcOrd="0" destOrd="0" presId="urn:microsoft.com/office/officeart/2005/8/layout/equation2"/>
    <dgm:cxn modelId="{E3E9A0A4-356C-504A-BE79-A77406375952}" type="presParOf" srcId="{B7AF38DD-B245-7F43-B4DE-70DA77F87136}" destId="{B4326AC2-912F-3E48-8829-43D34B2E00C3}" srcOrd="0" destOrd="0" presId="urn:microsoft.com/office/officeart/2005/8/layout/equation2"/>
    <dgm:cxn modelId="{A22BF7B0-9D31-6A40-8DCC-3A67F0E0E8A9}" type="presParOf" srcId="{B7AF38DD-B245-7F43-B4DE-70DA77F87136}" destId="{B1D10F28-1CB0-AA49-B393-36B7D2DC58CD}" srcOrd="1" destOrd="0" presId="urn:microsoft.com/office/officeart/2005/8/layout/equation2"/>
    <dgm:cxn modelId="{D229FED1-322D-0140-8C7A-5E7D40F00C44}" type="presParOf" srcId="{B7AF38DD-B245-7F43-B4DE-70DA77F87136}" destId="{C6415FFE-8830-464E-A53E-B0AD9455B35B}" srcOrd="2" destOrd="0" presId="urn:microsoft.com/office/officeart/2005/8/layout/equation2"/>
    <dgm:cxn modelId="{3D9ED4F5-65E6-C449-A2F6-710684BF74EA}" type="presParOf" srcId="{B7AF38DD-B245-7F43-B4DE-70DA77F87136}" destId="{051316FD-28F3-0E41-8E83-98AF0E3AD6A8}" srcOrd="3" destOrd="0" presId="urn:microsoft.com/office/officeart/2005/8/layout/equation2"/>
    <dgm:cxn modelId="{77271227-7C76-644C-A301-6C77B43DE3A7}" type="presParOf" srcId="{B7AF38DD-B245-7F43-B4DE-70DA77F87136}" destId="{BB2DE914-8876-7A4A-9661-78DD72FCF5DB}" srcOrd="4" destOrd="0" presId="urn:microsoft.com/office/officeart/2005/8/layout/equation2"/>
    <dgm:cxn modelId="{3F10F08C-93F2-BD42-ADFF-0752C43FCD2B}" type="presParOf" srcId="{F4616965-478B-9343-A4C3-612C60AD75AA}" destId="{01699FDC-127D-3A4B-A61C-804049A8C922}" srcOrd="1" destOrd="0" presId="urn:microsoft.com/office/officeart/2005/8/layout/equation2"/>
    <dgm:cxn modelId="{793FA705-7632-EB41-86E7-1DD2919C24FA}" type="presParOf" srcId="{01699FDC-127D-3A4B-A61C-804049A8C922}" destId="{0FE1FFAD-1476-8B40-9CE2-BFB89A23AFFA}" srcOrd="0" destOrd="0" presId="urn:microsoft.com/office/officeart/2005/8/layout/equation2"/>
    <dgm:cxn modelId="{99142A92-BE19-5C4C-A3B3-E585CDE0FAE7}" type="presParOf" srcId="{F4616965-478B-9343-A4C3-612C60AD75AA}" destId="{4CBF8C70-3F65-A849-9D7F-9E8C4635150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5DC3DD-25EE-4148-B9B9-2FA49111FBFC}" type="doc">
      <dgm:prSet loTypeId="urn:microsoft.com/office/officeart/2005/8/layout/l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0E6DA6-749A-8340-89DA-043ACBE95E97}">
      <dgm:prSet phldrT="[Text]"/>
      <dgm:spPr/>
      <dgm:t>
        <a:bodyPr/>
        <a:lstStyle/>
        <a:p>
          <a:r>
            <a:rPr lang="ru-RU" dirty="0"/>
            <a:t>Информация и коммуникация</a:t>
          </a:r>
          <a:endParaRPr lang="en-US" dirty="0"/>
        </a:p>
      </dgm:t>
    </dgm:pt>
    <dgm:pt modelId="{BB4849F3-DCE2-7242-88B3-1A3EA4CE5860}" type="parTrans" cxnId="{8BF4C823-5627-ED4D-8D39-4E51B9F84645}">
      <dgm:prSet/>
      <dgm:spPr/>
      <dgm:t>
        <a:bodyPr/>
        <a:lstStyle/>
        <a:p>
          <a:endParaRPr lang="en-US"/>
        </a:p>
      </dgm:t>
    </dgm:pt>
    <dgm:pt modelId="{847AD546-4745-7648-85D9-AE24B62E4D08}" type="sibTrans" cxnId="{8BF4C823-5627-ED4D-8D39-4E51B9F84645}">
      <dgm:prSet/>
      <dgm:spPr/>
      <dgm:t>
        <a:bodyPr/>
        <a:lstStyle/>
        <a:p>
          <a:endParaRPr lang="en-US"/>
        </a:p>
      </dgm:t>
    </dgm:pt>
    <dgm:pt modelId="{37F31EBF-5985-9C48-8993-0BCF196CB752}">
      <dgm:prSet phldrT="[Text]"/>
      <dgm:spPr/>
      <dgm:t>
        <a:bodyPr/>
        <a:lstStyle/>
        <a:p>
          <a:r>
            <a:rPr lang="ru-RU" dirty="0"/>
            <a:t>Обучение и информирование персонала и заинтересованных сторон</a:t>
          </a:r>
          <a:endParaRPr lang="en-US" dirty="0"/>
        </a:p>
      </dgm:t>
    </dgm:pt>
    <dgm:pt modelId="{BBC5B6CF-93AF-C549-A639-99C3F23AD5B8}" type="parTrans" cxnId="{B975B82E-4A74-1942-BAC2-84718264D9FE}">
      <dgm:prSet/>
      <dgm:spPr/>
      <dgm:t>
        <a:bodyPr/>
        <a:lstStyle/>
        <a:p>
          <a:endParaRPr lang="en-US"/>
        </a:p>
      </dgm:t>
    </dgm:pt>
    <dgm:pt modelId="{1D927F4F-8BB7-FF41-94E4-0A454F3EFA39}" type="sibTrans" cxnId="{B975B82E-4A74-1942-BAC2-84718264D9FE}">
      <dgm:prSet/>
      <dgm:spPr/>
      <dgm:t>
        <a:bodyPr/>
        <a:lstStyle/>
        <a:p>
          <a:endParaRPr lang="en-US"/>
        </a:p>
      </dgm:t>
    </dgm:pt>
    <dgm:pt modelId="{05ACCCBE-3701-1D45-B066-DFE5ADD0D2BC}">
      <dgm:prSet phldrT="[Text]"/>
      <dgm:spPr/>
      <dgm:t>
        <a:bodyPr/>
        <a:lstStyle/>
        <a:p>
          <a:r>
            <a:rPr lang="ru-RU" dirty="0"/>
            <a:t>Оценка риска</a:t>
          </a:r>
          <a:endParaRPr lang="en-US" dirty="0"/>
        </a:p>
      </dgm:t>
    </dgm:pt>
    <dgm:pt modelId="{47AB59A5-E564-5C49-BE84-8FC13B6A9390}" type="parTrans" cxnId="{32E8F02A-833D-084B-9DF1-5F05C0B52319}">
      <dgm:prSet/>
      <dgm:spPr/>
      <dgm:t>
        <a:bodyPr/>
        <a:lstStyle/>
        <a:p>
          <a:endParaRPr lang="en-US"/>
        </a:p>
      </dgm:t>
    </dgm:pt>
    <dgm:pt modelId="{F86E1C2E-AA08-0446-B633-E6D1C677206A}" type="sibTrans" cxnId="{32E8F02A-833D-084B-9DF1-5F05C0B52319}">
      <dgm:prSet/>
      <dgm:spPr/>
      <dgm:t>
        <a:bodyPr/>
        <a:lstStyle/>
        <a:p>
          <a:endParaRPr lang="en-US"/>
        </a:p>
      </dgm:t>
    </dgm:pt>
    <dgm:pt modelId="{F22E393C-E5EC-1F40-93A7-11858283F691}">
      <dgm:prSet phldrT="[Text]"/>
      <dgm:spPr/>
      <dgm:t>
        <a:bodyPr/>
        <a:lstStyle/>
        <a:p>
          <a:r>
            <a:rPr lang="ru-RU" dirty="0"/>
            <a:t>Определение областей риска, которые необходимо смягчать</a:t>
          </a:r>
          <a:endParaRPr lang="en-US" dirty="0"/>
        </a:p>
      </dgm:t>
    </dgm:pt>
    <dgm:pt modelId="{CB71915E-E182-4949-9A5F-7CB883EB9F93}" type="parTrans" cxnId="{D3BAA5A9-A145-AE4F-A3AC-1037302085EA}">
      <dgm:prSet/>
      <dgm:spPr/>
      <dgm:t>
        <a:bodyPr/>
        <a:lstStyle/>
        <a:p>
          <a:endParaRPr lang="en-US"/>
        </a:p>
      </dgm:t>
    </dgm:pt>
    <dgm:pt modelId="{B8128120-4580-9243-9C45-097E0F71D3BF}" type="sibTrans" cxnId="{D3BAA5A9-A145-AE4F-A3AC-1037302085EA}">
      <dgm:prSet/>
      <dgm:spPr/>
      <dgm:t>
        <a:bodyPr/>
        <a:lstStyle/>
        <a:p>
          <a:endParaRPr lang="en-US"/>
        </a:p>
      </dgm:t>
    </dgm:pt>
    <dgm:pt modelId="{3C0B6206-9EEF-5247-B157-3895555E4751}">
      <dgm:prSet phldrT="[Text]"/>
      <dgm:spPr/>
      <dgm:t>
        <a:bodyPr/>
        <a:lstStyle/>
        <a:p>
          <a:r>
            <a:rPr lang="ru-RU" dirty="0"/>
            <a:t>Контрольная среда</a:t>
          </a:r>
          <a:endParaRPr lang="en-US" dirty="0"/>
        </a:p>
      </dgm:t>
    </dgm:pt>
    <dgm:pt modelId="{6EDBC061-9D90-7D4F-A4A6-E8C676C715B6}" type="parTrans" cxnId="{C2370525-5332-824A-9E9D-0988B1F9A67D}">
      <dgm:prSet/>
      <dgm:spPr/>
      <dgm:t>
        <a:bodyPr/>
        <a:lstStyle/>
        <a:p>
          <a:endParaRPr lang="en-US"/>
        </a:p>
      </dgm:t>
    </dgm:pt>
    <dgm:pt modelId="{CA901DAB-B226-A04C-B0E3-C047752CD84B}" type="sibTrans" cxnId="{C2370525-5332-824A-9E9D-0988B1F9A67D}">
      <dgm:prSet/>
      <dgm:spPr/>
      <dgm:t>
        <a:bodyPr/>
        <a:lstStyle/>
        <a:p>
          <a:endParaRPr lang="en-US"/>
        </a:p>
      </dgm:t>
    </dgm:pt>
    <dgm:pt modelId="{72E1FFEF-0A0A-B14B-B60C-A773C6B4E749}">
      <dgm:prSet phldrT="[Text]"/>
      <dgm:spPr/>
      <dgm:t>
        <a:bodyPr/>
        <a:lstStyle/>
        <a:p>
          <a:r>
            <a:rPr lang="ru-RU" dirty="0"/>
            <a:t>Имеющиеся системы, стратегии и процедуры</a:t>
          </a:r>
          <a:r>
            <a:rPr lang="en-US" dirty="0"/>
            <a:t> </a:t>
          </a:r>
        </a:p>
      </dgm:t>
    </dgm:pt>
    <dgm:pt modelId="{B35AA2D9-962E-6E49-82C2-C47610813DD1}" type="parTrans" cxnId="{0659784F-F276-EC47-B776-8720E1F994D5}">
      <dgm:prSet/>
      <dgm:spPr/>
      <dgm:t>
        <a:bodyPr/>
        <a:lstStyle/>
        <a:p>
          <a:endParaRPr lang="en-US"/>
        </a:p>
      </dgm:t>
    </dgm:pt>
    <dgm:pt modelId="{F414BD16-3991-E44A-90E2-71D2AAE829C1}" type="sibTrans" cxnId="{0659784F-F276-EC47-B776-8720E1F994D5}">
      <dgm:prSet/>
      <dgm:spPr/>
      <dgm:t>
        <a:bodyPr/>
        <a:lstStyle/>
        <a:p>
          <a:endParaRPr lang="en-US"/>
        </a:p>
      </dgm:t>
    </dgm:pt>
    <dgm:pt modelId="{218B57AF-5984-8443-9A5B-E4536FB38D47}">
      <dgm:prSet/>
      <dgm:spPr/>
      <dgm:t>
        <a:bodyPr/>
        <a:lstStyle/>
        <a:p>
          <a:r>
            <a:rPr lang="ru-RU" dirty="0"/>
            <a:t>Контрольные мероприятия</a:t>
          </a:r>
          <a:endParaRPr lang="en-US" dirty="0"/>
        </a:p>
      </dgm:t>
    </dgm:pt>
    <dgm:pt modelId="{E03672B1-D000-6243-8F32-763D1589B5E0}" type="parTrans" cxnId="{CF8F5B5A-9113-644C-93B4-5A73DF26AFA5}">
      <dgm:prSet/>
      <dgm:spPr/>
      <dgm:t>
        <a:bodyPr/>
        <a:lstStyle/>
        <a:p>
          <a:endParaRPr lang="en-US"/>
        </a:p>
      </dgm:t>
    </dgm:pt>
    <dgm:pt modelId="{5F8C4E1C-0961-3A40-8B7D-0CA14C55DCE7}" type="sibTrans" cxnId="{CF8F5B5A-9113-644C-93B4-5A73DF26AFA5}">
      <dgm:prSet/>
      <dgm:spPr/>
      <dgm:t>
        <a:bodyPr/>
        <a:lstStyle/>
        <a:p>
          <a:endParaRPr lang="en-US"/>
        </a:p>
      </dgm:t>
    </dgm:pt>
    <dgm:pt modelId="{744C0904-86C2-E34B-8B54-C4569713C066}">
      <dgm:prSet phldrT="[Text]"/>
      <dgm:spPr/>
      <dgm:t>
        <a:bodyPr/>
        <a:lstStyle/>
        <a:p>
          <a:r>
            <a:rPr lang="en-US" dirty="0"/>
            <a:t>M</a:t>
          </a:r>
          <a:r>
            <a:rPr lang="ru-RU" dirty="0" err="1"/>
            <a:t>ониторинг</a:t>
          </a:r>
          <a:endParaRPr lang="en-US" dirty="0"/>
        </a:p>
      </dgm:t>
    </dgm:pt>
    <dgm:pt modelId="{2FD7F511-B3EE-6549-826A-0BDD535B1B84}" type="parTrans" cxnId="{C3B9BBA1-E6D7-7F45-9534-EB5CE8E9E5EE}">
      <dgm:prSet/>
      <dgm:spPr/>
      <dgm:t>
        <a:bodyPr/>
        <a:lstStyle/>
        <a:p>
          <a:endParaRPr lang="en-US"/>
        </a:p>
      </dgm:t>
    </dgm:pt>
    <dgm:pt modelId="{666B5906-0B90-5C45-9290-AB3B2C492847}" type="sibTrans" cxnId="{C3B9BBA1-E6D7-7F45-9534-EB5CE8E9E5EE}">
      <dgm:prSet/>
      <dgm:spPr/>
      <dgm:t>
        <a:bodyPr/>
        <a:lstStyle/>
        <a:p>
          <a:endParaRPr lang="en-US"/>
        </a:p>
      </dgm:t>
    </dgm:pt>
    <dgm:pt modelId="{0F6DD617-B289-564A-A591-54DADD1C75E2}">
      <dgm:prSet/>
      <dgm:spPr/>
      <dgm:t>
        <a:bodyPr/>
        <a:lstStyle/>
        <a:p>
          <a:r>
            <a:rPr lang="ru-RU" dirty="0"/>
            <a:t>Как снизить вероятность того, что рисковое событие состоится? </a:t>
          </a:r>
          <a:endParaRPr lang="en-US" dirty="0"/>
        </a:p>
      </dgm:t>
    </dgm:pt>
    <dgm:pt modelId="{91C1B69D-4C1D-284B-8D9B-7B814807EE9A}" type="parTrans" cxnId="{5372E892-3B3D-CB40-A74D-505271A95B0C}">
      <dgm:prSet/>
      <dgm:spPr/>
      <dgm:t>
        <a:bodyPr/>
        <a:lstStyle/>
        <a:p>
          <a:endParaRPr lang="en-US"/>
        </a:p>
      </dgm:t>
    </dgm:pt>
    <dgm:pt modelId="{1E6491F2-96F6-E84A-814D-57F47448682B}" type="sibTrans" cxnId="{5372E892-3B3D-CB40-A74D-505271A95B0C}">
      <dgm:prSet/>
      <dgm:spPr/>
      <dgm:t>
        <a:bodyPr/>
        <a:lstStyle/>
        <a:p>
          <a:endParaRPr lang="en-US"/>
        </a:p>
      </dgm:t>
    </dgm:pt>
    <dgm:pt modelId="{1CC45858-FB63-F54A-8DE1-EAED032C7378}">
      <dgm:prSet phldrT="[Text]"/>
      <dgm:spPr/>
      <dgm:t>
        <a:bodyPr/>
        <a:lstStyle/>
        <a:p>
          <a:r>
            <a:rPr lang="ru-RU" dirty="0"/>
            <a:t>Внутренний аудит и другие мероприятия в части управленческого анализа</a:t>
          </a:r>
          <a:endParaRPr lang="en-US" dirty="0"/>
        </a:p>
      </dgm:t>
    </dgm:pt>
    <dgm:pt modelId="{A8595307-E02E-CE40-A073-3A0C1DFA424B}" type="parTrans" cxnId="{71233AED-B7F6-E843-8975-B5E624100D20}">
      <dgm:prSet/>
      <dgm:spPr/>
      <dgm:t>
        <a:bodyPr/>
        <a:lstStyle/>
        <a:p>
          <a:endParaRPr lang="en-US"/>
        </a:p>
      </dgm:t>
    </dgm:pt>
    <dgm:pt modelId="{670CF0EE-201E-5847-B01F-78C64C30C47F}" type="sibTrans" cxnId="{71233AED-B7F6-E843-8975-B5E624100D20}">
      <dgm:prSet/>
      <dgm:spPr/>
      <dgm:t>
        <a:bodyPr/>
        <a:lstStyle/>
        <a:p>
          <a:endParaRPr lang="en-US"/>
        </a:p>
      </dgm:t>
    </dgm:pt>
    <dgm:pt modelId="{5FD6C0CB-0C12-464C-B99F-ED0B40DF2309}" type="pres">
      <dgm:prSet presAssocID="{D05DC3DD-25EE-4148-B9B9-2FA49111FBF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3FEE88-CFF8-1742-A6C9-B41976D1C458}" type="pres">
      <dgm:prSet presAssocID="{744C0904-86C2-E34B-8B54-C4569713C066}" presName="horFlow" presStyleCnt="0"/>
      <dgm:spPr/>
    </dgm:pt>
    <dgm:pt modelId="{ACDD13BF-9C2A-684F-B5DC-591B7C9760FA}" type="pres">
      <dgm:prSet presAssocID="{744C0904-86C2-E34B-8B54-C4569713C066}" presName="bigChev" presStyleLbl="node1" presStyleIdx="0" presStyleCnt="5" custScaleX="210159"/>
      <dgm:spPr/>
      <dgm:t>
        <a:bodyPr/>
        <a:lstStyle/>
        <a:p>
          <a:endParaRPr lang="en-US"/>
        </a:p>
      </dgm:t>
    </dgm:pt>
    <dgm:pt modelId="{7DE1EB34-08C5-D941-8576-088129E8A9BE}" type="pres">
      <dgm:prSet presAssocID="{A8595307-E02E-CE40-A073-3A0C1DFA424B}" presName="parTrans" presStyleCnt="0"/>
      <dgm:spPr/>
    </dgm:pt>
    <dgm:pt modelId="{88DCD770-68CF-8148-8129-79827B7AD665}" type="pres">
      <dgm:prSet presAssocID="{1CC45858-FB63-F54A-8DE1-EAED032C7378}" presName="node" presStyleLbl="alignAccFollowNode1" presStyleIdx="0" presStyleCnt="5" custScaleX="261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061C1-73D9-2743-90B7-7A49F9C28B4D}" type="pres">
      <dgm:prSet presAssocID="{744C0904-86C2-E34B-8B54-C4569713C066}" presName="vSp" presStyleCnt="0"/>
      <dgm:spPr/>
    </dgm:pt>
    <dgm:pt modelId="{55E805F1-36A5-6643-BA01-5F22F88699B3}" type="pres">
      <dgm:prSet presAssocID="{8E0E6DA6-749A-8340-89DA-043ACBE95E97}" presName="horFlow" presStyleCnt="0"/>
      <dgm:spPr/>
    </dgm:pt>
    <dgm:pt modelId="{972224DA-235A-9D47-8659-00159A38F3EC}" type="pres">
      <dgm:prSet presAssocID="{8E0E6DA6-749A-8340-89DA-043ACBE95E97}" presName="bigChev" presStyleLbl="node1" presStyleIdx="1" presStyleCnt="5" custScaleX="201755"/>
      <dgm:spPr/>
      <dgm:t>
        <a:bodyPr/>
        <a:lstStyle/>
        <a:p>
          <a:endParaRPr lang="en-US"/>
        </a:p>
      </dgm:t>
    </dgm:pt>
    <dgm:pt modelId="{CF00E6F3-88FF-754F-9197-7CB9C452DED4}" type="pres">
      <dgm:prSet presAssocID="{BBC5B6CF-93AF-C549-A639-99C3F23AD5B8}" presName="parTrans" presStyleCnt="0"/>
      <dgm:spPr/>
    </dgm:pt>
    <dgm:pt modelId="{2CF8B282-0BE3-6940-A4E0-AA9A75B48BF9}" type="pres">
      <dgm:prSet presAssocID="{37F31EBF-5985-9C48-8993-0BCF196CB752}" presName="node" presStyleLbl="alignAccFollowNode1" presStyleIdx="1" presStyleCnt="5" custScaleX="2694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CA57F-75D3-6B4D-8800-942E5156C756}" type="pres">
      <dgm:prSet presAssocID="{8E0E6DA6-749A-8340-89DA-043ACBE95E97}" presName="vSp" presStyleCnt="0"/>
      <dgm:spPr/>
    </dgm:pt>
    <dgm:pt modelId="{27C5E684-1B05-4B4F-8E6B-14F5BADAD131}" type="pres">
      <dgm:prSet presAssocID="{218B57AF-5984-8443-9A5B-E4536FB38D47}" presName="horFlow" presStyleCnt="0"/>
      <dgm:spPr/>
    </dgm:pt>
    <dgm:pt modelId="{9B5BBC8C-456A-9D4C-8529-4461D209DB1C}" type="pres">
      <dgm:prSet presAssocID="{218B57AF-5984-8443-9A5B-E4536FB38D47}" presName="bigChev" presStyleLbl="node1" presStyleIdx="2" presStyleCnt="5" custScaleX="184720" custLinFactNeighborX="8034"/>
      <dgm:spPr/>
      <dgm:t>
        <a:bodyPr/>
        <a:lstStyle/>
        <a:p>
          <a:endParaRPr lang="en-US"/>
        </a:p>
      </dgm:t>
    </dgm:pt>
    <dgm:pt modelId="{09318BC6-8CE9-AF49-94E7-AA859F58284D}" type="pres">
      <dgm:prSet presAssocID="{91C1B69D-4C1D-284B-8D9B-7B814807EE9A}" presName="parTrans" presStyleCnt="0"/>
      <dgm:spPr/>
    </dgm:pt>
    <dgm:pt modelId="{95641A13-6861-1543-9E52-B73176F80DBC}" type="pres">
      <dgm:prSet presAssocID="{0F6DD617-B289-564A-A591-54DADD1C75E2}" presName="node" presStyleLbl="alignAccFollowNode1" presStyleIdx="2" presStyleCnt="5" custScaleX="274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C9EFFB-5A4A-2B4E-87ED-3AD663DD4B6D}" type="pres">
      <dgm:prSet presAssocID="{218B57AF-5984-8443-9A5B-E4536FB38D47}" presName="vSp" presStyleCnt="0"/>
      <dgm:spPr/>
    </dgm:pt>
    <dgm:pt modelId="{15E3659A-A5D9-E843-96F7-37D7A57E96C1}" type="pres">
      <dgm:prSet presAssocID="{05ACCCBE-3701-1D45-B066-DFE5ADD0D2BC}" presName="horFlow" presStyleCnt="0"/>
      <dgm:spPr/>
    </dgm:pt>
    <dgm:pt modelId="{8F80DE74-304B-164D-88B7-787F552DC793}" type="pres">
      <dgm:prSet presAssocID="{05ACCCBE-3701-1D45-B066-DFE5ADD0D2BC}" presName="bigChev" presStyleLbl="node1" presStyleIdx="3" presStyleCnt="5" custScaleX="192991"/>
      <dgm:spPr/>
      <dgm:t>
        <a:bodyPr/>
        <a:lstStyle/>
        <a:p>
          <a:endParaRPr lang="en-US"/>
        </a:p>
      </dgm:t>
    </dgm:pt>
    <dgm:pt modelId="{8A14E4D1-DFE7-A24C-8ADC-074654A1C38F}" type="pres">
      <dgm:prSet presAssocID="{CB71915E-E182-4949-9A5F-7CB883EB9F93}" presName="parTrans" presStyleCnt="0"/>
      <dgm:spPr/>
    </dgm:pt>
    <dgm:pt modelId="{7F498A43-FF92-DF4D-BCCB-3A58F594F067}" type="pres">
      <dgm:prSet presAssocID="{F22E393C-E5EC-1F40-93A7-11858283F691}" presName="node" presStyleLbl="alignAccFollowNode1" presStyleIdx="3" presStyleCnt="5" custScaleX="254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FF8AB-FAC2-5B40-8B28-4F8682D2E559}" type="pres">
      <dgm:prSet presAssocID="{05ACCCBE-3701-1D45-B066-DFE5ADD0D2BC}" presName="vSp" presStyleCnt="0"/>
      <dgm:spPr/>
    </dgm:pt>
    <dgm:pt modelId="{3BD9D760-06AC-EA4E-81CA-A22189FD7087}" type="pres">
      <dgm:prSet presAssocID="{3C0B6206-9EEF-5247-B157-3895555E4751}" presName="horFlow" presStyleCnt="0"/>
      <dgm:spPr/>
    </dgm:pt>
    <dgm:pt modelId="{2815E72D-A4BC-3244-A288-53EADA358A47}" type="pres">
      <dgm:prSet presAssocID="{3C0B6206-9EEF-5247-B157-3895555E4751}" presName="bigChev" presStyleLbl="node1" presStyleIdx="4" presStyleCnt="5" custScaleX="192991"/>
      <dgm:spPr/>
      <dgm:t>
        <a:bodyPr/>
        <a:lstStyle/>
        <a:p>
          <a:endParaRPr lang="en-US"/>
        </a:p>
      </dgm:t>
    </dgm:pt>
    <dgm:pt modelId="{92214FC5-8552-014A-9DA0-30C0775EA055}" type="pres">
      <dgm:prSet presAssocID="{B35AA2D9-962E-6E49-82C2-C47610813DD1}" presName="parTrans" presStyleCnt="0"/>
      <dgm:spPr/>
    </dgm:pt>
    <dgm:pt modelId="{435019F2-161A-864D-A9B6-5D1B9EF358E7}" type="pres">
      <dgm:prSet presAssocID="{72E1FFEF-0A0A-B14B-B60C-A773C6B4E749}" presName="node" presStyleLbl="alignAccFollowNode1" presStyleIdx="4" presStyleCnt="5" custScaleX="254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0573D3-FA6E-DF4F-9A52-C82FC41940BD}" type="presOf" srcId="{744C0904-86C2-E34B-8B54-C4569713C066}" destId="{ACDD13BF-9C2A-684F-B5DC-591B7C9760FA}" srcOrd="0" destOrd="0" presId="urn:microsoft.com/office/officeart/2005/8/layout/lProcess3"/>
    <dgm:cxn modelId="{DB779F59-CECA-EE43-93C0-A5A6497738D6}" type="presOf" srcId="{3C0B6206-9EEF-5247-B157-3895555E4751}" destId="{2815E72D-A4BC-3244-A288-53EADA358A47}" srcOrd="0" destOrd="0" presId="urn:microsoft.com/office/officeart/2005/8/layout/lProcess3"/>
    <dgm:cxn modelId="{E60D0665-DDDE-204E-8A4B-987A3CD9FC90}" type="presOf" srcId="{1CC45858-FB63-F54A-8DE1-EAED032C7378}" destId="{88DCD770-68CF-8148-8129-79827B7AD665}" srcOrd="0" destOrd="0" presId="urn:microsoft.com/office/officeart/2005/8/layout/lProcess3"/>
    <dgm:cxn modelId="{D3BAA5A9-A145-AE4F-A3AC-1037302085EA}" srcId="{05ACCCBE-3701-1D45-B066-DFE5ADD0D2BC}" destId="{F22E393C-E5EC-1F40-93A7-11858283F691}" srcOrd="0" destOrd="0" parTransId="{CB71915E-E182-4949-9A5F-7CB883EB9F93}" sibTransId="{B8128120-4580-9243-9C45-097E0F71D3BF}"/>
    <dgm:cxn modelId="{1339A1CB-412F-4142-87CC-24B947A49A96}" type="presOf" srcId="{72E1FFEF-0A0A-B14B-B60C-A773C6B4E749}" destId="{435019F2-161A-864D-A9B6-5D1B9EF358E7}" srcOrd="0" destOrd="0" presId="urn:microsoft.com/office/officeart/2005/8/layout/lProcess3"/>
    <dgm:cxn modelId="{CF3D44A4-8EA8-5C4E-B923-1B39FF634EFC}" type="presOf" srcId="{05ACCCBE-3701-1D45-B066-DFE5ADD0D2BC}" destId="{8F80DE74-304B-164D-88B7-787F552DC793}" srcOrd="0" destOrd="0" presId="urn:microsoft.com/office/officeart/2005/8/layout/lProcess3"/>
    <dgm:cxn modelId="{0659784F-F276-EC47-B776-8720E1F994D5}" srcId="{3C0B6206-9EEF-5247-B157-3895555E4751}" destId="{72E1FFEF-0A0A-B14B-B60C-A773C6B4E749}" srcOrd="0" destOrd="0" parTransId="{B35AA2D9-962E-6E49-82C2-C47610813DD1}" sibTransId="{F414BD16-3991-E44A-90E2-71D2AAE829C1}"/>
    <dgm:cxn modelId="{9EE68039-67B2-4046-A8A8-015DA99FE4E6}" type="presOf" srcId="{0F6DD617-B289-564A-A591-54DADD1C75E2}" destId="{95641A13-6861-1543-9E52-B73176F80DBC}" srcOrd="0" destOrd="0" presId="urn:microsoft.com/office/officeart/2005/8/layout/lProcess3"/>
    <dgm:cxn modelId="{D8EAB0AE-2212-3E4C-886A-BD8B844B181A}" type="presOf" srcId="{218B57AF-5984-8443-9A5B-E4536FB38D47}" destId="{9B5BBC8C-456A-9D4C-8529-4461D209DB1C}" srcOrd="0" destOrd="0" presId="urn:microsoft.com/office/officeart/2005/8/layout/lProcess3"/>
    <dgm:cxn modelId="{32E8F02A-833D-084B-9DF1-5F05C0B52319}" srcId="{D05DC3DD-25EE-4148-B9B9-2FA49111FBFC}" destId="{05ACCCBE-3701-1D45-B066-DFE5ADD0D2BC}" srcOrd="3" destOrd="0" parTransId="{47AB59A5-E564-5C49-BE84-8FC13B6A9390}" sibTransId="{F86E1C2E-AA08-0446-B633-E6D1C677206A}"/>
    <dgm:cxn modelId="{C2370525-5332-824A-9E9D-0988B1F9A67D}" srcId="{D05DC3DD-25EE-4148-B9B9-2FA49111FBFC}" destId="{3C0B6206-9EEF-5247-B157-3895555E4751}" srcOrd="4" destOrd="0" parTransId="{6EDBC061-9D90-7D4F-A4A6-E8C676C715B6}" sibTransId="{CA901DAB-B226-A04C-B0E3-C047752CD84B}"/>
    <dgm:cxn modelId="{B975B82E-4A74-1942-BAC2-84718264D9FE}" srcId="{8E0E6DA6-749A-8340-89DA-043ACBE95E97}" destId="{37F31EBF-5985-9C48-8993-0BCF196CB752}" srcOrd="0" destOrd="0" parTransId="{BBC5B6CF-93AF-C549-A639-99C3F23AD5B8}" sibTransId="{1D927F4F-8BB7-FF41-94E4-0A454F3EFA39}"/>
    <dgm:cxn modelId="{BF6993BD-3A32-1C47-AB83-167783EFF255}" type="presOf" srcId="{D05DC3DD-25EE-4148-B9B9-2FA49111FBFC}" destId="{5FD6C0CB-0C12-464C-B99F-ED0B40DF2309}" srcOrd="0" destOrd="0" presId="urn:microsoft.com/office/officeart/2005/8/layout/lProcess3"/>
    <dgm:cxn modelId="{F57B045E-5C34-5041-B6B4-19DFE70A5213}" type="presOf" srcId="{8E0E6DA6-749A-8340-89DA-043ACBE95E97}" destId="{972224DA-235A-9D47-8659-00159A38F3EC}" srcOrd="0" destOrd="0" presId="urn:microsoft.com/office/officeart/2005/8/layout/lProcess3"/>
    <dgm:cxn modelId="{CF8F5B5A-9113-644C-93B4-5A73DF26AFA5}" srcId="{D05DC3DD-25EE-4148-B9B9-2FA49111FBFC}" destId="{218B57AF-5984-8443-9A5B-E4536FB38D47}" srcOrd="2" destOrd="0" parTransId="{E03672B1-D000-6243-8F32-763D1589B5E0}" sibTransId="{5F8C4E1C-0961-3A40-8B7D-0CA14C55DCE7}"/>
    <dgm:cxn modelId="{C3B9BBA1-E6D7-7F45-9534-EB5CE8E9E5EE}" srcId="{D05DC3DD-25EE-4148-B9B9-2FA49111FBFC}" destId="{744C0904-86C2-E34B-8B54-C4569713C066}" srcOrd="0" destOrd="0" parTransId="{2FD7F511-B3EE-6549-826A-0BDD535B1B84}" sibTransId="{666B5906-0B90-5C45-9290-AB3B2C492847}"/>
    <dgm:cxn modelId="{71233AED-B7F6-E843-8975-B5E624100D20}" srcId="{744C0904-86C2-E34B-8B54-C4569713C066}" destId="{1CC45858-FB63-F54A-8DE1-EAED032C7378}" srcOrd="0" destOrd="0" parTransId="{A8595307-E02E-CE40-A073-3A0C1DFA424B}" sibTransId="{670CF0EE-201E-5847-B01F-78C64C30C47F}"/>
    <dgm:cxn modelId="{878B5649-8A8D-714E-87E0-E55601EC7F38}" type="presOf" srcId="{37F31EBF-5985-9C48-8993-0BCF196CB752}" destId="{2CF8B282-0BE3-6940-A4E0-AA9A75B48BF9}" srcOrd="0" destOrd="0" presId="urn:microsoft.com/office/officeart/2005/8/layout/lProcess3"/>
    <dgm:cxn modelId="{5372E892-3B3D-CB40-A74D-505271A95B0C}" srcId="{218B57AF-5984-8443-9A5B-E4536FB38D47}" destId="{0F6DD617-B289-564A-A591-54DADD1C75E2}" srcOrd="0" destOrd="0" parTransId="{91C1B69D-4C1D-284B-8D9B-7B814807EE9A}" sibTransId="{1E6491F2-96F6-E84A-814D-57F47448682B}"/>
    <dgm:cxn modelId="{8BF4C823-5627-ED4D-8D39-4E51B9F84645}" srcId="{D05DC3DD-25EE-4148-B9B9-2FA49111FBFC}" destId="{8E0E6DA6-749A-8340-89DA-043ACBE95E97}" srcOrd="1" destOrd="0" parTransId="{BB4849F3-DCE2-7242-88B3-1A3EA4CE5860}" sibTransId="{847AD546-4745-7648-85D9-AE24B62E4D08}"/>
    <dgm:cxn modelId="{DB67D407-2F4B-FE4C-A6F1-7EC7E8A0A1A9}" type="presOf" srcId="{F22E393C-E5EC-1F40-93A7-11858283F691}" destId="{7F498A43-FF92-DF4D-BCCB-3A58F594F067}" srcOrd="0" destOrd="0" presId="urn:microsoft.com/office/officeart/2005/8/layout/lProcess3"/>
    <dgm:cxn modelId="{05C0C6BC-68BE-4C4D-B8EE-557BCC1D0090}" type="presParOf" srcId="{5FD6C0CB-0C12-464C-B99F-ED0B40DF2309}" destId="{933FEE88-CFF8-1742-A6C9-B41976D1C458}" srcOrd="0" destOrd="0" presId="urn:microsoft.com/office/officeart/2005/8/layout/lProcess3"/>
    <dgm:cxn modelId="{0C9AB197-6A42-FD45-88C9-BCA9DA263732}" type="presParOf" srcId="{933FEE88-CFF8-1742-A6C9-B41976D1C458}" destId="{ACDD13BF-9C2A-684F-B5DC-591B7C9760FA}" srcOrd="0" destOrd="0" presId="urn:microsoft.com/office/officeart/2005/8/layout/lProcess3"/>
    <dgm:cxn modelId="{C4D73EA0-3EAB-F249-B012-5A87F6CCC398}" type="presParOf" srcId="{933FEE88-CFF8-1742-A6C9-B41976D1C458}" destId="{7DE1EB34-08C5-D941-8576-088129E8A9BE}" srcOrd="1" destOrd="0" presId="urn:microsoft.com/office/officeart/2005/8/layout/lProcess3"/>
    <dgm:cxn modelId="{4D1D619E-6D71-7144-8EAB-68527CD91EA0}" type="presParOf" srcId="{933FEE88-CFF8-1742-A6C9-B41976D1C458}" destId="{88DCD770-68CF-8148-8129-79827B7AD665}" srcOrd="2" destOrd="0" presId="urn:microsoft.com/office/officeart/2005/8/layout/lProcess3"/>
    <dgm:cxn modelId="{E54E15F1-F19F-474C-85D4-CF0164E26E0F}" type="presParOf" srcId="{5FD6C0CB-0C12-464C-B99F-ED0B40DF2309}" destId="{D2C061C1-73D9-2743-90B7-7A49F9C28B4D}" srcOrd="1" destOrd="0" presId="urn:microsoft.com/office/officeart/2005/8/layout/lProcess3"/>
    <dgm:cxn modelId="{AFA4CC6E-7336-ED4A-8F07-BBD542FAE376}" type="presParOf" srcId="{5FD6C0CB-0C12-464C-B99F-ED0B40DF2309}" destId="{55E805F1-36A5-6643-BA01-5F22F88699B3}" srcOrd="2" destOrd="0" presId="urn:microsoft.com/office/officeart/2005/8/layout/lProcess3"/>
    <dgm:cxn modelId="{D6ADCF77-F474-FD49-B237-C9074EFF7F74}" type="presParOf" srcId="{55E805F1-36A5-6643-BA01-5F22F88699B3}" destId="{972224DA-235A-9D47-8659-00159A38F3EC}" srcOrd="0" destOrd="0" presId="urn:microsoft.com/office/officeart/2005/8/layout/lProcess3"/>
    <dgm:cxn modelId="{D56755D9-203A-6C40-A68F-A5886B10EE09}" type="presParOf" srcId="{55E805F1-36A5-6643-BA01-5F22F88699B3}" destId="{CF00E6F3-88FF-754F-9197-7CB9C452DED4}" srcOrd="1" destOrd="0" presId="urn:microsoft.com/office/officeart/2005/8/layout/lProcess3"/>
    <dgm:cxn modelId="{68300B2D-D308-7A44-94E7-BA54175D1B28}" type="presParOf" srcId="{55E805F1-36A5-6643-BA01-5F22F88699B3}" destId="{2CF8B282-0BE3-6940-A4E0-AA9A75B48BF9}" srcOrd="2" destOrd="0" presId="urn:microsoft.com/office/officeart/2005/8/layout/lProcess3"/>
    <dgm:cxn modelId="{01E7E417-AB8F-EE4F-B1FD-4FC3740C86CA}" type="presParOf" srcId="{5FD6C0CB-0C12-464C-B99F-ED0B40DF2309}" destId="{9C9CA57F-75D3-6B4D-8800-942E5156C756}" srcOrd="3" destOrd="0" presId="urn:microsoft.com/office/officeart/2005/8/layout/lProcess3"/>
    <dgm:cxn modelId="{C3165DB8-A014-B04F-AE2E-60C04AF11A2B}" type="presParOf" srcId="{5FD6C0CB-0C12-464C-B99F-ED0B40DF2309}" destId="{27C5E684-1B05-4B4F-8E6B-14F5BADAD131}" srcOrd="4" destOrd="0" presId="urn:microsoft.com/office/officeart/2005/8/layout/lProcess3"/>
    <dgm:cxn modelId="{55031C14-17DD-C149-9387-EBB4C003EF3E}" type="presParOf" srcId="{27C5E684-1B05-4B4F-8E6B-14F5BADAD131}" destId="{9B5BBC8C-456A-9D4C-8529-4461D209DB1C}" srcOrd="0" destOrd="0" presId="urn:microsoft.com/office/officeart/2005/8/layout/lProcess3"/>
    <dgm:cxn modelId="{BDC4A4D8-0E10-CB4E-AD17-EBCB01F5B8FD}" type="presParOf" srcId="{27C5E684-1B05-4B4F-8E6B-14F5BADAD131}" destId="{09318BC6-8CE9-AF49-94E7-AA859F58284D}" srcOrd="1" destOrd="0" presId="urn:microsoft.com/office/officeart/2005/8/layout/lProcess3"/>
    <dgm:cxn modelId="{C0F999FC-E77A-4E47-8B27-2EBC5A6FD0FE}" type="presParOf" srcId="{27C5E684-1B05-4B4F-8E6B-14F5BADAD131}" destId="{95641A13-6861-1543-9E52-B73176F80DBC}" srcOrd="2" destOrd="0" presId="urn:microsoft.com/office/officeart/2005/8/layout/lProcess3"/>
    <dgm:cxn modelId="{02E9E920-083D-1444-A224-A89E1C2DA9A8}" type="presParOf" srcId="{5FD6C0CB-0C12-464C-B99F-ED0B40DF2309}" destId="{35C9EFFB-5A4A-2B4E-87ED-3AD663DD4B6D}" srcOrd="5" destOrd="0" presId="urn:microsoft.com/office/officeart/2005/8/layout/lProcess3"/>
    <dgm:cxn modelId="{B6765E58-E162-3C42-832C-55646F987B2E}" type="presParOf" srcId="{5FD6C0CB-0C12-464C-B99F-ED0B40DF2309}" destId="{15E3659A-A5D9-E843-96F7-37D7A57E96C1}" srcOrd="6" destOrd="0" presId="urn:microsoft.com/office/officeart/2005/8/layout/lProcess3"/>
    <dgm:cxn modelId="{533877F9-061F-E14F-A479-C007753BC43A}" type="presParOf" srcId="{15E3659A-A5D9-E843-96F7-37D7A57E96C1}" destId="{8F80DE74-304B-164D-88B7-787F552DC793}" srcOrd="0" destOrd="0" presId="urn:microsoft.com/office/officeart/2005/8/layout/lProcess3"/>
    <dgm:cxn modelId="{BEBD4F21-3457-E545-917D-8658E075F8E2}" type="presParOf" srcId="{15E3659A-A5D9-E843-96F7-37D7A57E96C1}" destId="{8A14E4D1-DFE7-A24C-8ADC-074654A1C38F}" srcOrd="1" destOrd="0" presId="urn:microsoft.com/office/officeart/2005/8/layout/lProcess3"/>
    <dgm:cxn modelId="{ACFBD780-5718-F440-9AE7-2BE66DF71E3C}" type="presParOf" srcId="{15E3659A-A5D9-E843-96F7-37D7A57E96C1}" destId="{7F498A43-FF92-DF4D-BCCB-3A58F594F067}" srcOrd="2" destOrd="0" presId="urn:microsoft.com/office/officeart/2005/8/layout/lProcess3"/>
    <dgm:cxn modelId="{835A09AE-1B1E-704B-BAFF-7D39C5E563E5}" type="presParOf" srcId="{5FD6C0CB-0C12-464C-B99F-ED0B40DF2309}" destId="{0CFFF8AB-FAC2-5B40-8B28-4F8682D2E559}" srcOrd="7" destOrd="0" presId="urn:microsoft.com/office/officeart/2005/8/layout/lProcess3"/>
    <dgm:cxn modelId="{A945FD07-9ADD-5E42-9FE0-B62314A084DE}" type="presParOf" srcId="{5FD6C0CB-0C12-464C-B99F-ED0B40DF2309}" destId="{3BD9D760-06AC-EA4E-81CA-A22189FD7087}" srcOrd="8" destOrd="0" presId="urn:microsoft.com/office/officeart/2005/8/layout/lProcess3"/>
    <dgm:cxn modelId="{DE88A525-B61B-9248-8F45-B51D73786965}" type="presParOf" srcId="{3BD9D760-06AC-EA4E-81CA-A22189FD7087}" destId="{2815E72D-A4BC-3244-A288-53EADA358A47}" srcOrd="0" destOrd="0" presId="urn:microsoft.com/office/officeart/2005/8/layout/lProcess3"/>
    <dgm:cxn modelId="{F8C537AB-DBBE-1741-9285-9EA803D29E73}" type="presParOf" srcId="{3BD9D760-06AC-EA4E-81CA-A22189FD7087}" destId="{92214FC5-8552-014A-9DA0-30C0775EA055}" srcOrd="1" destOrd="0" presId="urn:microsoft.com/office/officeart/2005/8/layout/lProcess3"/>
    <dgm:cxn modelId="{DD456417-05EA-ED47-9B2E-155A59A2CC76}" type="presParOf" srcId="{3BD9D760-06AC-EA4E-81CA-A22189FD7087}" destId="{435019F2-161A-864D-A9B6-5D1B9EF358E7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60A280-3B53-3849-B3AA-F98F4D00E7F3}" type="doc">
      <dgm:prSet loTypeId="urn:microsoft.com/office/officeart/2005/8/layout/pyramid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487E5D-10C8-8A46-90D5-6C72E0640F27}">
      <dgm:prSet phldrT="[Text]" custT="1"/>
      <dgm:spPr/>
      <dgm:t>
        <a:bodyPr/>
        <a:lstStyle/>
        <a:p>
          <a:r>
            <a:rPr lang="ru-RU" sz="1300" b="1" dirty="0">
              <a:solidFill>
                <a:schemeClr val="tx1">
                  <a:lumMod val="95000"/>
                  <a:lumOff val="5000"/>
                </a:schemeClr>
              </a:solidFill>
            </a:rPr>
            <a:t>Руководитель</a:t>
          </a:r>
          <a:endParaRPr lang="en-US" sz="1300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A5BA126A-61E6-5F43-BE6B-37D82BABA89C}" type="parTrans" cxnId="{00DE4467-DCD3-1E49-9DBF-7C2A50F8DA06}">
      <dgm:prSet/>
      <dgm:spPr/>
      <dgm:t>
        <a:bodyPr/>
        <a:lstStyle/>
        <a:p>
          <a:endParaRPr lang="en-US"/>
        </a:p>
      </dgm:t>
    </dgm:pt>
    <dgm:pt modelId="{ABC079D9-0396-F946-9F29-BCF66909E2BC}" type="sibTrans" cxnId="{00DE4467-DCD3-1E49-9DBF-7C2A50F8DA06}">
      <dgm:prSet/>
      <dgm:spPr/>
      <dgm:t>
        <a:bodyPr/>
        <a:lstStyle/>
        <a:p>
          <a:endParaRPr lang="en-US"/>
        </a:p>
      </dgm:t>
    </dgm:pt>
    <dgm:pt modelId="{8C068A91-6D3C-8240-ACF6-B35A45AE76F6}">
      <dgm:prSet phldrT="[Text]" custT="1"/>
      <dgm:spPr>
        <a:solidFill>
          <a:srgbClr val="FFFF00"/>
        </a:solidFill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ru-RU" sz="1600" b="1" u="sng" dirty="0">
              <a:solidFill>
                <a:schemeClr val="tx1">
                  <a:lumMod val="95000"/>
                  <a:lumOff val="5000"/>
                </a:schemeClr>
              </a:solidFill>
            </a:rPr>
            <a:t>«1-я линия»</a:t>
          </a:r>
          <a:r>
            <a:rPr lang="en-US" sz="1600" b="1" u="sng" dirty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1600" dirty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ru-RU" sz="1200" dirty="0">
              <a:solidFill>
                <a:schemeClr val="tx1">
                  <a:lumMod val="95000"/>
                  <a:lumOff val="5000"/>
                </a:schemeClr>
              </a:solidFill>
            </a:rPr>
            <a:t>Сформированная контрольная среда</a:t>
          </a:r>
          <a:endParaRPr lang="en-US" sz="1200" dirty="0">
            <a:solidFill>
              <a:schemeClr val="tx1"/>
            </a:solidFill>
          </a:endParaRPr>
        </a:p>
      </dgm:t>
    </dgm:pt>
    <dgm:pt modelId="{80EEA5ED-2120-0549-85F8-9577AEA35B29}" type="parTrans" cxnId="{ECFAA74E-2D85-6B4F-AC63-B10542CB059D}">
      <dgm:prSet/>
      <dgm:spPr/>
      <dgm:t>
        <a:bodyPr/>
        <a:lstStyle/>
        <a:p>
          <a:endParaRPr lang="en-US"/>
        </a:p>
      </dgm:t>
    </dgm:pt>
    <dgm:pt modelId="{FFDF0A3C-5C3B-CC4C-ACDC-DF971952CFBB}" type="sibTrans" cxnId="{ECFAA74E-2D85-6B4F-AC63-B10542CB059D}">
      <dgm:prSet/>
      <dgm:spPr/>
      <dgm:t>
        <a:bodyPr/>
        <a:lstStyle/>
        <a:p>
          <a:endParaRPr lang="en-US"/>
        </a:p>
      </dgm:t>
    </dgm:pt>
    <dgm:pt modelId="{115D1F63-3DFC-C149-8908-9D721E8C7F78}">
      <dgm:prSet phldrT="[Text]" custT="1"/>
      <dgm:spPr>
        <a:solidFill>
          <a:srgbClr val="FFC000"/>
        </a:solidFill>
      </dgm:spPr>
      <dgm:t>
        <a:bodyPr/>
        <a:lstStyle/>
        <a:p>
          <a:endParaRPr lang="en-US" sz="14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sz="1600" b="1" u="sng" dirty="0">
              <a:solidFill>
                <a:schemeClr val="tx1">
                  <a:lumMod val="95000"/>
                  <a:lumOff val="5000"/>
                </a:schemeClr>
              </a:solidFill>
            </a:rPr>
            <a:t>«2-я линия»</a:t>
          </a:r>
          <a:endParaRPr lang="en-US" sz="1600" b="1" u="sng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sz="1200" dirty="0">
              <a:solidFill>
                <a:schemeClr val="tx1"/>
              </a:solidFill>
            </a:rPr>
            <a:t>Стратегическое управление и функциональный надзор</a:t>
          </a:r>
          <a:endParaRPr lang="en-US" sz="1200" dirty="0">
            <a:solidFill>
              <a:schemeClr val="tx1"/>
            </a:solidFill>
          </a:endParaRPr>
        </a:p>
      </dgm:t>
    </dgm:pt>
    <dgm:pt modelId="{4EA5BBAC-1206-7B48-96C6-9D067569755A}" type="parTrans" cxnId="{0F69320E-9694-EF4A-ADEE-8C8B397BBEE8}">
      <dgm:prSet/>
      <dgm:spPr/>
      <dgm:t>
        <a:bodyPr/>
        <a:lstStyle/>
        <a:p>
          <a:endParaRPr lang="en-US"/>
        </a:p>
      </dgm:t>
    </dgm:pt>
    <dgm:pt modelId="{A8B34864-52C6-8E4F-ABFE-B10AD8DABD43}" type="sibTrans" cxnId="{0F69320E-9694-EF4A-ADEE-8C8B397BBEE8}">
      <dgm:prSet/>
      <dgm:spPr/>
      <dgm:t>
        <a:bodyPr/>
        <a:lstStyle/>
        <a:p>
          <a:endParaRPr lang="en-US"/>
        </a:p>
      </dgm:t>
    </dgm:pt>
    <dgm:pt modelId="{8D95BD12-43A1-3C4B-824A-D7C4BCFA531E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600" b="1" u="sng" dirty="0">
              <a:solidFill>
                <a:schemeClr val="tx1">
                  <a:lumMod val="95000"/>
                  <a:lumOff val="5000"/>
                </a:schemeClr>
              </a:solidFill>
            </a:rPr>
            <a:t>«3-я линия»</a:t>
          </a:r>
          <a:endParaRPr lang="en-US" sz="1600" b="1" u="sng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r>
            <a:rPr lang="ru-RU" sz="1400" dirty="0">
              <a:solidFill>
                <a:schemeClr val="tx1"/>
              </a:solidFill>
            </a:rPr>
            <a:t>Внутренний и внешний аудит</a:t>
          </a:r>
          <a:endParaRPr lang="en-US" sz="1400" dirty="0">
            <a:solidFill>
              <a:schemeClr val="tx1"/>
            </a:solidFill>
          </a:endParaRPr>
        </a:p>
      </dgm:t>
    </dgm:pt>
    <dgm:pt modelId="{FA688623-7212-5F4C-9400-03D8A55D773C}" type="parTrans" cxnId="{E862E859-C251-B042-BEC9-24FAFAAA84F6}">
      <dgm:prSet/>
      <dgm:spPr/>
      <dgm:t>
        <a:bodyPr/>
        <a:lstStyle/>
        <a:p>
          <a:endParaRPr lang="en-US"/>
        </a:p>
      </dgm:t>
    </dgm:pt>
    <dgm:pt modelId="{569AA48F-4BD3-0A45-AA6F-899BE1408490}" type="sibTrans" cxnId="{E862E859-C251-B042-BEC9-24FAFAAA84F6}">
      <dgm:prSet/>
      <dgm:spPr/>
      <dgm:t>
        <a:bodyPr/>
        <a:lstStyle/>
        <a:p>
          <a:endParaRPr lang="en-US"/>
        </a:p>
      </dgm:t>
    </dgm:pt>
    <dgm:pt modelId="{86A8B1A4-ACAE-3642-A973-8197AFB4A3BD}" type="pres">
      <dgm:prSet presAssocID="{2A60A280-3B53-3849-B3AA-F98F4D00E7F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B161F0-9D33-CE4A-831E-CCD82E02D55A}" type="pres">
      <dgm:prSet presAssocID="{2A60A280-3B53-3849-B3AA-F98F4D00E7F3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33365-623B-634A-9430-CC5D364D903C}" type="pres">
      <dgm:prSet presAssocID="{2A60A280-3B53-3849-B3AA-F98F4D00E7F3}" presName="triangle2" presStyleLbl="node1" presStyleIdx="1" presStyleCnt="4" custScaleX="113115" custLinFactNeighborX="0" custLinFactNeighborY="1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E202D1-13AE-3245-90AD-5B576727CA31}" type="pres">
      <dgm:prSet presAssocID="{2A60A280-3B53-3849-B3AA-F98F4D00E7F3}" presName="triangle3" presStyleLbl="node1" presStyleIdx="2" presStyleCnt="4" custScaleX="114754" custLinFactNeighborY="43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6EEEE-86E9-114D-BF37-9980A6C3F61B}" type="pres">
      <dgm:prSet presAssocID="{2A60A280-3B53-3849-B3AA-F98F4D00E7F3}" presName="triangle4" presStyleLbl="node1" presStyleIdx="3" presStyleCnt="4" custScaleX="119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D6873A-47A3-EE46-8C15-E3F9045C690A}" type="presOf" srcId="{8D95BD12-43A1-3C4B-824A-D7C4BCFA531E}" destId="{F306EEEE-86E9-114D-BF37-9980A6C3F61B}" srcOrd="0" destOrd="0" presId="urn:microsoft.com/office/officeart/2005/8/layout/pyramid4"/>
    <dgm:cxn modelId="{ECFAA74E-2D85-6B4F-AC63-B10542CB059D}" srcId="{2A60A280-3B53-3849-B3AA-F98F4D00E7F3}" destId="{8C068A91-6D3C-8240-ACF6-B35A45AE76F6}" srcOrd="1" destOrd="0" parTransId="{80EEA5ED-2120-0549-85F8-9577AEA35B29}" sibTransId="{FFDF0A3C-5C3B-CC4C-ACDC-DF971952CFBB}"/>
    <dgm:cxn modelId="{00DE4467-DCD3-1E49-9DBF-7C2A50F8DA06}" srcId="{2A60A280-3B53-3849-B3AA-F98F4D00E7F3}" destId="{33487E5D-10C8-8A46-90D5-6C72E0640F27}" srcOrd="0" destOrd="0" parTransId="{A5BA126A-61E6-5F43-BE6B-37D82BABA89C}" sibTransId="{ABC079D9-0396-F946-9F29-BCF66909E2BC}"/>
    <dgm:cxn modelId="{3897A881-7DEE-564E-9849-C141B712DC37}" type="presOf" srcId="{33487E5D-10C8-8A46-90D5-6C72E0640F27}" destId="{40B161F0-9D33-CE4A-831E-CCD82E02D55A}" srcOrd="0" destOrd="0" presId="urn:microsoft.com/office/officeart/2005/8/layout/pyramid4"/>
    <dgm:cxn modelId="{CE47C5ED-809F-4245-A287-C12FC293AC11}" type="presOf" srcId="{2A60A280-3B53-3849-B3AA-F98F4D00E7F3}" destId="{86A8B1A4-ACAE-3642-A973-8197AFB4A3BD}" srcOrd="0" destOrd="0" presId="urn:microsoft.com/office/officeart/2005/8/layout/pyramid4"/>
    <dgm:cxn modelId="{E862E859-C251-B042-BEC9-24FAFAAA84F6}" srcId="{2A60A280-3B53-3849-B3AA-F98F4D00E7F3}" destId="{8D95BD12-43A1-3C4B-824A-D7C4BCFA531E}" srcOrd="3" destOrd="0" parTransId="{FA688623-7212-5F4C-9400-03D8A55D773C}" sibTransId="{569AA48F-4BD3-0A45-AA6F-899BE1408490}"/>
    <dgm:cxn modelId="{0F69320E-9694-EF4A-ADEE-8C8B397BBEE8}" srcId="{2A60A280-3B53-3849-B3AA-F98F4D00E7F3}" destId="{115D1F63-3DFC-C149-8908-9D721E8C7F78}" srcOrd="2" destOrd="0" parTransId="{4EA5BBAC-1206-7B48-96C6-9D067569755A}" sibTransId="{A8B34864-52C6-8E4F-ABFE-B10AD8DABD43}"/>
    <dgm:cxn modelId="{D9E68073-9C07-C147-91B6-287B3ECEDC1C}" type="presOf" srcId="{115D1F63-3DFC-C149-8908-9D721E8C7F78}" destId="{77E202D1-13AE-3245-90AD-5B576727CA31}" srcOrd="0" destOrd="0" presId="urn:microsoft.com/office/officeart/2005/8/layout/pyramid4"/>
    <dgm:cxn modelId="{F3EA9C47-E0EF-164F-B02C-805EE1ADEB12}" type="presOf" srcId="{8C068A91-6D3C-8240-ACF6-B35A45AE76F6}" destId="{3AC33365-623B-634A-9430-CC5D364D903C}" srcOrd="0" destOrd="0" presId="urn:microsoft.com/office/officeart/2005/8/layout/pyramid4"/>
    <dgm:cxn modelId="{138E9F8F-A4AF-0F4B-87CA-39274931AB9D}" type="presParOf" srcId="{86A8B1A4-ACAE-3642-A973-8197AFB4A3BD}" destId="{40B161F0-9D33-CE4A-831E-CCD82E02D55A}" srcOrd="0" destOrd="0" presId="urn:microsoft.com/office/officeart/2005/8/layout/pyramid4"/>
    <dgm:cxn modelId="{E3E11841-1D7D-9140-8C3E-700BC14CA4F5}" type="presParOf" srcId="{86A8B1A4-ACAE-3642-A973-8197AFB4A3BD}" destId="{3AC33365-623B-634A-9430-CC5D364D903C}" srcOrd="1" destOrd="0" presId="urn:microsoft.com/office/officeart/2005/8/layout/pyramid4"/>
    <dgm:cxn modelId="{5DEC46C6-306A-8946-8AB5-B307C9A95938}" type="presParOf" srcId="{86A8B1A4-ACAE-3642-A973-8197AFB4A3BD}" destId="{77E202D1-13AE-3245-90AD-5B576727CA31}" srcOrd="2" destOrd="0" presId="urn:microsoft.com/office/officeart/2005/8/layout/pyramid4"/>
    <dgm:cxn modelId="{EC916658-4C6D-5441-BDD9-C1517810A44D}" type="presParOf" srcId="{86A8B1A4-ACAE-3642-A973-8197AFB4A3BD}" destId="{F306EEEE-86E9-114D-BF37-9980A6C3F61B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59CFF-CC06-2E4B-BC89-305D0636FC24}">
      <dsp:nvSpPr>
        <dsp:cNvPr id="0" name=""/>
        <dsp:cNvSpPr/>
      </dsp:nvSpPr>
      <dsp:spPr>
        <a:xfrm>
          <a:off x="0" y="0"/>
          <a:ext cx="6400800" cy="1199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Что такое управление рисками?</a:t>
          </a:r>
          <a:endParaRPr lang="en-US" sz="2200" kern="1200" dirty="0"/>
        </a:p>
      </dsp:txBody>
      <dsp:txXfrm>
        <a:off x="35127" y="35127"/>
        <a:ext cx="5005292" cy="1129070"/>
      </dsp:txXfrm>
    </dsp:sp>
    <dsp:sp modelId="{0D65D88C-4959-1140-9C63-ECB8D7AB88A8}">
      <dsp:nvSpPr>
        <dsp:cNvPr id="0" name=""/>
        <dsp:cNvSpPr/>
      </dsp:nvSpPr>
      <dsp:spPr>
        <a:xfrm>
          <a:off x="536066" y="1417383"/>
          <a:ext cx="6400800" cy="1199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Управление рисками и государство </a:t>
          </a:r>
          <a:r>
            <a:rPr lang="mr-IN" sz="2200" kern="1200" dirty="0"/>
            <a:t>–</a:t>
          </a:r>
          <a:r>
            <a:rPr lang="en-GB" sz="2200" kern="1200" dirty="0"/>
            <a:t> </a:t>
          </a:r>
          <a:r>
            <a:rPr lang="ru-RU" sz="2200" kern="1200" dirty="0"/>
            <a:t>Управление рисками предприятия</a:t>
          </a:r>
          <a:endParaRPr lang="en-US" sz="2200" kern="1200" dirty="0"/>
        </a:p>
      </dsp:txBody>
      <dsp:txXfrm>
        <a:off x="571193" y="1452510"/>
        <a:ext cx="5014918" cy="1129070"/>
      </dsp:txXfrm>
    </dsp:sp>
    <dsp:sp modelId="{1B15C05D-98CB-184C-9C99-EBE1E8CD06C0}">
      <dsp:nvSpPr>
        <dsp:cNvPr id="0" name=""/>
        <dsp:cNvSpPr/>
      </dsp:nvSpPr>
      <dsp:spPr>
        <a:xfrm>
          <a:off x="1064133" y="2834767"/>
          <a:ext cx="6400800" cy="1199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Элементы управления рисками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Рамочный процесс управления рисками </a:t>
          </a:r>
          <a:endParaRPr lang="en-US" sz="2200" kern="1200" dirty="0"/>
        </a:p>
      </dsp:txBody>
      <dsp:txXfrm>
        <a:off x="1099260" y="2869894"/>
        <a:ext cx="5022919" cy="1129070"/>
      </dsp:txXfrm>
    </dsp:sp>
    <dsp:sp modelId="{6B42ED31-C58B-8C47-AA53-C762E54B2627}">
      <dsp:nvSpPr>
        <dsp:cNvPr id="0" name=""/>
        <dsp:cNvSpPr/>
      </dsp:nvSpPr>
      <dsp:spPr>
        <a:xfrm>
          <a:off x="1600199" y="4252150"/>
          <a:ext cx="6400800" cy="1199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«Три линии обороны» для контроля рисков</a:t>
          </a:r>
          <a:endParaRPr lang="en-US" sz="2200" kern="1200" dirty="0"/>
        </a:p>
      </dsp:txBody>
      <dsp:txXfrm>
        <a:off x="1635326" y="4287277"/>
        <a:ext cx="5014918" cy="1129070"/>
      </dsp:txXfrm>
    </dsp:sp>
    <dsp:sp modelId="{D6DBB1BD-74A0-F34D-8272-9603A36E3B72}">
      <dsp:nvSpPr>
        <dsp:cNvPr id="0" name=""/>
        <dsp:cNvSpPr/>
      </dsp:nvSpPr>
      <dsp:spPr>
        <a:xfrm>
          <a:off x="5621239" y="918573"/>
          <a:ext cx="779560" cy="7795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5796640" y="918573"/>
        <a:ext cx="428758" cy="586619"/>
      </dsp:txXfrm>
    </dsp:sp>
    <dsp:sp modelId="{420ACCE0-3053-4D41-8C67-2F64F84E3EDF}">
      <dsp:nvSpPr>
        <dsp:cNvPr id="0" name=""/>
        <dsp:cNvSpPr/>
      </dsp:nvSpPr>
      <dsp:spPr>
        <a:xfrm>
          <a:off x="6157306" y="2335957"/>
          <a:ext cx="779560" cy="7795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6332707" y="2335957"/>
        <a:ext cx="428758" cy="586619"/>
      </dsp:txXfrm>
    </dsp:sp>
    <dsp:sp modelId="{2EE3B1E7-F28D-6F44-94EC-7E3858E3CD98}">
      <dsp:nvSpPr>
        <dsp:cNvPr id="0" name=""/>
        <dsp:cNvSpPr/>
      </dsp:nvSpPr>
      <dsp:spPr>
        <a:xfrm>
          <a:off x="6685372" y="3753340"/>
          <a:ext cx="779560" cy="7795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 dirty="0"/>
        </a:p>
      </dsp:txBody>
      <dsp:txXfrm>
        <a:off x="6860773" y="3753340"/>
        <a:ext cx="428758" cy="586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26AC2-912F-3E48-8829-43D34B2E00C3}">
      <dsp:nvSpPr>
        <dsp:cNvPr id="0" name=""/>
        <dsp:cNvSpPr/>
      </dsp:nvSpPr>
      <dsp:spPr>
        <a:xfrm>
          <a:off x="952443" y="0"/>
          <a:ext cx="1813098" cy="18130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Система внутреннего контроля</a:t>
          </a:r>
          <a:endParaRPr lang="en-US" sz="1700" kern="1200" dirty="0"/>
        </a:p>
      </dsp:txBody>
      <dsp:txXfrm>
        <a:off x="1217965" y="265522"/>
        <a:ext cx="1282054" cy="1282054"/>
      </dsp:txXfrm>
    </dsp:sp>
    <dsp:sp modelId="{C6415FFE-8830-464E-A53E-B0AD9455B35B}">
      <dsp:nvSpPr>
        <dsp:cNvPr id="0" name=""/>
        <dsp:cNvSpPr/>
      </dsp:nvSpPr>
      <dsp:spPr>
        <a:xfrm>
          <a:off x="1308173" y="1962131"/>
          <a:ext cx="1051597" cy="1051597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tint val="6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tint val="6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tint val="6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447562" y="2364262"/>
        <a:ext cx="772819" cy="247335"/>
      </dsp:txXfrm>
    </dsp:sp>
    <dsp:sp modelId="{BB2DE914-8876-7A4A-9661-78DD72FCF5DB}">
      <dsp:nvSpPr>
        <dsp:cNvPr id="0" name=""/>
        <dsp:cNvSpPr/>
      </dsp:nvSpPr>
      <dsp:spPr>
        <a:xfrm>
          <a:off x="927422" y="3160952"/>
          <a:ext cx="1813098" cy="181309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/>
            <a:t>Система управления рисками предприятия</a:t>
          </a:r>
          <a:endParaRPr lang="en-US" sz="1700" kern="1200" dirty="0"/>
        </a:p>
      </dsp:txBody>
      <dsp:txXfrm>
        <a:off x="1192944" y="3426474"/>
        <a:ext cx="1282054" cy="1282054"/>
      </dsp:txXfrm>
    </dsp:sp>
    <dsp:sp modelId="{01699FDC-127D-3A4B-A61C-804049A8C922}">
      <dsp:nvSpPr>
        <dsp:cNvPr id="0" name=""/>
        <dsp:cNvSpPr/>
      </dsp:nvSpPr>
      <dsp:spPr>
        <a:xfrm rot="819">
          <a:off x="3031251" y="2150138"/>
          <a:ext cx="563304" cy="6744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tint val="60000"/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tint val="6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tint val="60000"/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031251" y="2285012"/>
        <a:ext cx="394313" cy="404684"/>
      </dsp:txXfrm>
    </dsp:sp>
    <dsp:sp modelId="{4CBF8C70-3F65-A849-9D7F-9E8C46351503}">
      <dsp:nvSpPr>
        <dsp:cNvPr id="0" name=""/>
        <dsp:cNvSpPr/>
      </dsp:nvSpPr>
      <dsp:spPr>
        <a:xfrm>
          <a:off x="3828380" y="674831"/>
          <a:ext cx="3626197" cy="36261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Комплексные рамки управления организацией</a:t>
          </a:r>
          <a:endParaRPr lang="en-US" sz="3200" kern="1200" dirty="0"/>
        </a:p>
      </dsp:txBody>
      <dsp:txXfrm>
        <a:off x="4359424" y="1205875"/>
        <a:ext cx="2564109" cy="25641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D13BF-9C2A-684F-B5DC-591B7C9760FA}">
      <dsp:nvSpPr>
        <dsp:cNvPr id="0" name=""/>
        <dsp:cNvSpPr/>
      </dsp:nvSpPr>
      <dsp:spPr>
        <a:xfrm>
          <a:off x="865153" y="515"/>
          <a:ext cx="3422271" cy="6513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M</a:t>
          </a:r>
          <a:r>
            <a:rPr lang="ru-RU" sz="2200" kern="1200" dirty="0" err="1"/>
            <a:t>ониторинг</a:t>
          </a:r>
          <a:endParaRPr lang="en-US" sz="2200" kern="1200" dirty="0"/>
        </a:p>
      </dsp:txBody>
      <dsp:txXfrm>
        <a:off x="1190837" y="515"/>
        <a:ext cx="2770903" cy="651368"/>
      </dsp:txXfrm>
    </dsp:sp>
    <dsp:sp modelId="{88DCD770-68CF-8148-8129-79827B7AD665}">
      <dsp:nvSpPr>
        <dsp:cNvPr id="0" name=""/>
        <dsp:cNvSpPr/>
      </dsp:nvSpPr>
      <dsp:spPr>
        <a:xfrm>
          <a:off x="4075729" y="55881"/>
          <a:ext cx="3534350" cy="5406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Внутренний аудит и другие мероприятия в части управленческого анализа</a:t>
          </a:r>
          <a:endParaRPr lang="en-US" sz="1300" kern="1200" dirty="0"/>
        </a:p>
      </dsp:txBody>
      <dsp:txXfrm>
        <a:off x="4346047" y="55881"/>
        <a:ext cx="2993715" cy="540635"/>
      </dsp:txXfrm>
    </dsp:sp>
    <dsp:sp modelId="{972224DA-235A-9D47-8659-00159A38F3EC}">
      <dsp:nvSpPr>
        <dsp:cNvPr id="0" name=""/>
        <dsp:cNvSpPr/>
      </dsp:nvSpPr>
      <dsp:spPr>
        <a:xfrm>
          <a:off x="865153" y="743074"/>
          <a:ext cx="3285418" cy="6513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Информация и коммуникация</a:t>
          </a:r>
          <a:endParaRPr lang="en-US" sz="2200" kern="1200" dirty="0"/>
        </a:p>
      </dsp:txBody>
      <dsp:txXfrm>
        <a:off x="1190837" y="743074"/>
        <a:ext cx="2634050" cy="651368"/>
      </dsp:txXfrm>
    </dsp:sp>
    <dsp:sp modelId="{2CF8B282-0BE3-6940-A4E0-AA9A75B48BF9}">
      <dsp:nvSpPr>
        <dsp:cNvPr id="0" name=""/>
        <dsp:cNvSpPr/>
      </dsp:nvSpPr>
      <dsp:spPr>
        <a:xfrm>
          <a:off x="3938877" y="798441"/>
          <a:ext cx="3641896" cy="5406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Обучение и информирование персонала и заинтересованных сторон</a:t>
          </a:r>
          <a:endParaRPr lang="en-US" sz="1300" kern="1200" dirty="0"/>
        </a:p>
      </dsp:txBody>
      <dsp:txXfrm>
        <a:off x="4209195" y="798441"/>
        <a:ext cx="3101261" cy="540635"/>
      </dsp:txXfrm>
    </dsp:sp>
    <dsp:sp modelId="{9B5BBC8C-456A-9D4C-8529-4461D209DB1C}">
      <dsp:nvSpPr>
        <dsp:cNvPr id="0" name=""/>
        <dsp:cNvSpPr/>
      </dsp:nvSpPr>
      <dsp:spPr>
        <a:xfrm>
          <a:off x="882160" y="1485634"/>
          <a:ext cx="3008017" cy="6513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Контрольные мероприятия</a:t>
          </a:r>
          <a:endParaRPr lang="en-US" sz="2200" kern="1200" dirty="0"/>
        </a:p>
      </dsp:txBody>
      <dsp:txXfrm>
        <a:off x="1207844" y="1485634"/>
        <a:ext cx="2356649" cy="651368"/>
      </dsp:txXfrm>
    </dsp:sp>
    <dsp:sp modelId="{95641A13-6861-1543-9E52-B73176F80DBC}">
      <dsp:nvSpPr>
        <dsp:cNvPr id="0" name=""/>
        <dsp:cNvSpPr/>
      </dsp:nvSpPr>
      <dsp:spPr>
        <a:xfrm>
          <a:off x="3661475" y="1541000"/>
          <a:ext cx="3709543" cy="5406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Как снизить вероятность того, что рисковое событие состоится? </a:t>
          </a:r>
          <a:endParaRPr lang="en-US" sz="1300" kern="1200" dirty="0"/>
        </a:p>
      </dsp:txBody>
      <dsp:txXfrm>
        <a:off x="3931793" y="1541000"/>
        <a:ext cx="3168908" cy="540635"/>
      </dsp:txXfrm>
    </dsp:sp>
    <dsp:sp modelId="{8F80DE74-304B-164D-88B7-787F552DC793}">
      <dsp:nvSpPr>
        <dsp:cNvPr id="0" name=""/>
        <dsp:cNvSpPr/>
      </dsp:nvSpPr>
      <dsp:spPr>
        <a:xfrm>
          <a:off x="865153" y="2228194"/>
          <a:ext cx="3142704" cy="6513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Оценка риска</a:t>
          </a:r>
          <a:endParaRPr lang="en-US" sz="2200" kern="1200" dirty="0"/>
        </a:p>
      </dsp:txBody>
      <dsp:txXfrm>
        <a:off x="1190837" y="2228194"/>
        <a:ext cx="2491336" cy="651368"/>
      </dsp:txXfrm>
    </dsp:sp>
    <dsp:sp modelId="{7F498A43-FF92-DF4D-BCCB-3A58F594F067}">
      <dsp:nvSpPr>
        <dsp:cNvPr id="0" name=""/>
        <dsp:cNvSpPr/>
      </dsp:nvSpPr>
      <dsp:spPr>
        <a:xfrm>
          <a:off x="3796162" y="2283560"/>
          <a:ext cx="3445307" cy="5406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Определение областей риска, которые необходимо смягчать</a:t>
          </a:r>
          <a:endParaRPr lang="en-US" sz="1300" kern="1200" dirty="0"/>
        </a:p>
      </dsp:txBody>
      <dsp:txXfrm>
        <a:off x="4066480" y="2283560"/>
        <a:ext cx="2904672" cy="540635"/>
      </dsp:txXfrm>
    </dsp:sp>
    <dsp:sp modelId="{2815E72D-A4BC-3244-A288-53EADA358A47}">
      <dsp:nvSpPr>
        <dsp:cNvPr id="0" name=""/>
        <dsp:cNvSpPr/>
      </dsp:nvSpPr>
      <dsp:spPr>
        <a:xfrm>
          <a:off x="865153" y="2970753"/>
          <a:ext cx="3142704" cy="65136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Контрольная среда</a:t>
          </a:r>
          <a:endParaRPr lang="en-US" sz="2200" kern="1200" dirty="0"/>
        </a:p>
      </dsp:txBody>
      <dsp:txXfrm>
        <a:off x="1190837" y="2970753"/>
        <a:ext cx="2491336" cy="651368"/>
      </dsp:txXfrm>
    </dsp:sp>
    <dsp:sp modelId="{435019F2-161A-864D-A9B6-5D1B9EF358E7}">
      <dsp:nvSpPr>
        <dsp:cNvPr id="0" name=""/>
        <dsp:cNvSpPr/>
      </dsp:nvSpPr>
      <dsp:spPr>
        <a:xfrm>
          <a:off x="3796162" y="3026119"/>
          <a:ext cx="3440509" cy="54063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Имеющиеся системы, стратегии и процедуры</a:t>
          </a:r>
          <a:r>
            <a:rPr lang="en-US" sz="1300" kern="1200" dirty="0"/>
            <a:t> </a:t>
          </a:r>
        </a:p>
      </dsp:txBody>
      <dsp:txXfrm>
        <a:off x="4066480" y="3026119"/>
        <a:ext cx="2899874" cy="5406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B161F0-9D33-CE4A-831E-CCD82E02D55A}">
      <dsp:nvSpPr>
        <dsp:cNvPr id="0" name=""/>
        <dsp:cNvSpPr/>
      </dsp:nvSpPr>
      <dsp:spPr>
        <a:xfrm>
          <a:off x="2876552" y="0"/>
          <a:ext cx="2324100" cy="23241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>
              <a:solidFill>
                <a:schemeClr val="tx1">
                  <a:lumMod val="95000"/>
                  <a:lumOff val="5000"/>
                </a:schemeClr>
              </a:solidFill>
            </a:rPr>
            <a:t>Руководитель</a:t>
          </a:r>
          <a:endParaRPr lang="en-US" sz="13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457577" y="1162050"/>
        <a:ext cx="1162050" cy="1162050"/>
      </dsp:txXfrm>
    </dsp:sp>
    <dsp:sp modelId="{3AC33365-623B-634A-9430-CC5D364D903C}">
      <dsp:nvSpPr>
        <dsp:cNvPr id="0" name=""/>
        <dsp:cNvSpPr/>
      </dsp:nvSpPr>
      <dsp:spPr>
        <a:xfrm>
          <a:off x="1562099" y="2324100"/>
          <a:ext cx="2628905" cy="2324100"/>
        </a:xfrm>
        <a:prstGeom prst="triangle">
          <a:avLst/>
        </a:prstGeom>
        <a:solidFill>
          <a:srgbClr val="FFFF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u="sng" kern="1200" dirty="0">
              <a:solidFill>
                <a:schemeClr val="tx1">
                  <a:lumMod val="95000"/>
                  <a:lumOff val="5000"/>
                </a:schemeClr>
              </a:solidFill>
            </a:rPr>
            <a:t>«1-я линия»</a:t>
          </a:r>
          <a:r>
            <a:rPr lang="en-US" sz="1600" b="1" u="sng" kern="1200" dirty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en-US" sz="1600" kern="1200" dirty="0">
              <a:solidFill>
                <a:schemeClr val="tx1">
                  <a:lumMod val="95000"/>
                  <a:lumOff val="5000"/>
                </a:schemeClr>
              </a:solidFill>
            </a:rPr>
            <a:t> </a:t>
          </a:r>
          <a:r>
            <a:rPr lang="ru-RU" sz="1200" kern="1200" dirty="0">
              <a:solidFill>
                <a:schemeClr val="tx1">
                  <a:lumMod val="95000"/>
                  <a:lumOff val="5000"/>
                </a:schemeClr>
              </a:solidFill>
            </a:rPr>
            <a:t>Сформированная контрольная среда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219325" y="3486150"/>
        <a:ext cx="1314453" cy="1162050"/>
      </dsp:txXfrm>
    </dsp:sp>
    <dsp:sp modelId="{77E202D1-13AE-3245-90AD-5B576727CA31}">
      <dsp:nvSpPr>
        <dsp:cNvPr id="0" name=""/>
        <dsp:cNvSpPr/>
      </dsp:nvSpPr>
      <dsp:spPr>
        <a:xfrm rot="10800000">
          <a:off x="2705103" y="2324100"/>
          <a:ext cx="2666997" cy="2324100"/>
        </a:xfrm>
        <a:prstGeom prst="triangle">
          <a:avLst/>
        </a:prstGeom>
        <a:solidFill>
          <a:srgbClr val="FFC0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>
              <a:solidFill>
                <a:schemeClr val="tx1">
                  <a:lumMod val="95000"/>
                  <a:lumOff val="5000"/>
                </a:schemeClr>
              </a:solidFill>
            </a:rPr>
            <a:t>«2-я линия»</a:t>
          </a:r>
          <a:endParaRPr lang="en-US" sz="1600" b="1" u="sng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tx1"/>
              </a:solidFill>
            </a:rPr>
            <a:t>Стратегическое управление и функциональный надзор</a:t>
          </a:r>
          <a:endParaRPr lang="en-US" sz="1200" kern="1200" dirty="0">
            <a:solidFill>
              <a:schemeClr val="tx1"/>
            </a:solidFill>
          </a:endParaRPr>
        </a:p>
      </dsp:txBody>
      <dsp:txXfrm rot="10800000">
        <a:off x="3371852" y="2324100"/>
        <a:ext cx="1333499" cy="1162050"/>
      </dsp:txXfrm>
    </dsp:sp>
    <dsp:sp modelId="{F306EEEE-86E9-114D-BF37-9980A6C3F61B}">
      <dsp:nvSpPr>
        <dsp:cNvPr id="0" name=""/>
        <dsp:cNvSpPr/>
      </dsp:nvSpPr>
      <dsp:spPr>
        <a:xfrm>
          <a:off x="3810003" y="2324100"/>
          <a:ext cx="2781296" cy="2324100"/>
        </a:xfrm>
        <a:prstGeom prst="triangle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>
              <a:solidFill>
                <a:schemeClr val="tx1">
                  <a:lumMod val="95000"/>
                  <a:lumOff val="5000"/>
                </a:schemeClr>
              </a:solidFill>
            </a:rPr>
            <a:t>«3-я линия»</a:t>
          </a:r>
          <a:endParaRPr lang="en-US" sz="1600" b="1" u="sng" kern="1200" dirty="0">
            <a:solidFill>
              <a:schemeClr val="tx1">
                <a:lumMod val="95000"/>
                <a:lumOff val="5000"/>
              </a:schemeClr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</a:rPr>
            <a:t>Внутренний и внешний аудит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505327" y="3486150"/>
        <a:ext cx="1390648" cy="1162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5/23/2017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2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Коммуникация и консультации</a:t>
            </a:r>
          </a:p>
          <a:p>
            <a:r>
              <a:rPr lang="ru-RU" dirty="0"/>
              <a:t>Установление контекста</a:t>
            </a:r>
          </a:p>
          <a:p>
            <a:r>
              <a:rPr lang="ru-RU" dirty="0"/>
              <a:t>Оценка риска</a:t>
            </a:r>
          </a:p>
          <a:p>
            <a:r>
              <a:rPr lang="ru-RU" dirty="0"/>
              <a:t>Идентификация</a:t>
            </a:r>
            <a:r>
              <a:rPr lang="ru-RU" baseline="0" dirty="0"/>
              <a:t> риска</a:t>
            </a:r>
          </a:p>
          <a:p>
            <a:r>
              <a:rPr lang="ru-RU" baseline="0" dirty="0"/>
              <a:t>Анализ риска</a:t>
            </a:r>
          </a:p>
          <a:p>
            <a:r>
              <a:rPr lang="ru-RU" baseline="0" dirty="0"/>
              <a:t>Оценка риска</a:t>
            </a:r>
          </a:p>
          <a:p>
            <a:r>
              <a:rPr lang="ru-RU" baseline="0" dirty="0"/>
              <a:t>Воздействие на риск</a:t>
            </a:r>
          </a:p>
          <a:p>
            <a:r>
              <a:rPr lang="ru-RU" baseline="0" dirty="0"/>
              <a:t>Мониторинг и анализ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96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5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Управление рисками: обзор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Марк </a:t>
            </a:r>
            <a:r>
              <a:rPr lang="ru-RU" dirty="0" err="1"/>
              <a:t>Силинс</a:t>
            </a:r>
            <a:endParaRPr lang="en-US" dirty="0"/>
          </a:p>
          <a:p>
            <a:r>
              <a:rPr lang="ru-RU" dirty="0"/>
              <a:t>Вена</a:t>
            </a:r>
            <a:endParaRPr lang="en-US" dirty="0"/>
          </a:p>
          <a:p>
            <a:r>
              <a:rPr lang="ru-RU" dirty="0"/>
              <a:t>май </a:t>
            </a:r>
            <a:r>
              <a:rPr lang="en-US" dirty="0"/>
              <a:t>2017</a:t>
            </a:r>
            <a:r>
              <a:rPr lang="ru-RU" dirty="0"/>
              <a:t> 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Идентификация риска - Методология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проверочные листы</a:t>
            </a:r>
            <a:r>
              <a:rPr lang="en-US" dirty="0"/>
              <a:t> </a:t>
            </a:r>
          </a:p>
          <a:p>
            <a:r>
              <a:rPr lang="ru-RU" dirty="0"/>
              <a:t>опросники</a:t>
            </a:r>
            <a:r>
              <a:rPr lang="en-US" dirty="0"/>
              <a:t> </a:t>
            </a:r>
          </a:p>
          <a:p>
            <a:r>
              <a:rPr lang="ru-RU" dirty="0"/>
              <a:t>индивидуальные интервью</a:t>
            </a:r>
            <a:r>
              <a:rPr lang="en-US" dirty="0"/>
              <a:t> </a:t>
            </a:r>
          </a:p>
          <a:p>
            <a:r>
              <a:rPr lang="ru-RU" dirty="0"/>
              <a:t>групповые методы (напр., аналитические обсуждения по методике </a:t>
            </a:r>
            <a:r>
              <a:rPr lang="en-US" dirty="0"/>
              <a:t>SWOT</a:t>
            </a:r>
            <a:r>
              <a:rPr lang="ru-RU" dirty="0"/>
              <a:t>)</a:t>
            </a:r>
            <a:endParaRPr lang="en-US" dirty="0"/>
          </a:p>
          <a:p>
            <a:r>
              <a:rPr lang="ru-RU" dirty="0"/>
              <a:t>специальные анализы (напр., </a:t>
            </a:r>
            <a:r>
              <a:rPr lang="en-US" dirty="0"/>
              <a:t>PEFA</a:t>
            </a:r>
            <a:r>
              <a:rPr lang="ru-RU" dirty="0"/>
              <a:t>) или анализы бизнес-процессов, выполняемые экспертами </a:t>
            </a:r>
            <a:r>
              <a:rPr lang="en-US" dirty="0"/>
              <a:t> </a:t>
            </a:r>
          </a:p>
          <a:p>
            <a:r>
              <a:rPr lang="ru-RU" dirty="0"/>
              <a:t>семинары по оценке риска</a:t>
            </a:r>
            <a:r>
              <a:rPr lang="en-US" dirty="0"/>
              <a:t> </a:t>
            </a:r>
          </a:p>
          <a:p>
            <a:r>
              <a:rPr lang="ru-RU" dirty="0"/>
              <a:t>результаты внутреннего и внешнего аудита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0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Идентификация рисков</a:t>
            </a:r>
            <a:br>
              <a:rPr lang="ru-RU" dirty="0"/>
            </a:br>
            <a:r>
              <a:rPr lang="ru-RU" dirty="0"/>
              <a:t> – Области рисков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0460"/>
            <a:ext cx="8305800" cy="51079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</a:t>
            </a:r>
            <a:r>
              <a:rPr lang="ru-RU" b="1" dirty="0" err="1" smtClean="0"/>
              <a:t>радиционные</a:t>
            </a:r>
            <a:endParaRPr lang="en-US" b="1" dirty="0"/>
          </a:p>
          <a:p>
            <a:r>
              <a:rPr lang="ru-RU" dirty="0"/>
              <a:t>соблюдение законодательных требований</a:t>
            </a:r>
            <a:r>
              <a:rPr lang="en-US" dirty="0"/>
              <a:t> </a:t>
            </a:r>
          </a:p>
          <a:p>
            <a:r>
              <a:rPr lang="ru-RU" dirty="0"/>
              <a:t>мошенничество и коррупция</a:t>
            </a:r>
            <a:endParaRPr lang="en-US" dirty="0"/>
          </a:p>
          <a:p>
            <a:pPr marL="0" indent="0">
              <a:buNone/>
            </a:pPr>
            <a:r>
              <a:rPr lang="ru-RU" b="1" dirty="0"/>
              <a:t>Более широкий контекст</a:t>
            </a:r>
            <a:endParaRPr lang="en-US" b="1" dirty="0"/>
          </a:p>
          <a:p>
            <a:r>
              <a:rPr lang="ru-RU" dirty="0"/>
              <a:t>предоставление услуг</a:t>
            </a:r>
            <a:r>
              <a:rPr lang="en-US" dirty="0"/>
              <a:t> </a:t>
            </a:r>
          </a:p>
          <a:p>
            <a:r>
              <a:rPr lang="ru-RU" dirty="0"/>
              <a:t>репутация</a:t>
            </a:r>
            <a:r>
              <a:rPr lang="en-US" dirty="0"/>
              <a:t> </a:t>
            </a:r>
          </a:p>
          <a:p>
            <a:r>
              <a:rPr lang="ru-RU" dirty="0"/>
              <a:t>люди и культура</a:t>
            </a:r>
            <a:r>
              <a:rPr lang="en-US" dirty="0"/>
              <a:t> </a:t>
            </a:r>
          </a:p>
          <a:p>
            <a:r>
              <a:rPr lang="ru-RU" dirty="0"/>
              <a:t>финансы</a:t>
            </a:r>
            <a:r>
              <a:rPr lang="en-US" dirty="0"/>
              <a:t>  </a:t>
            </a:r>
          </a:p>
          <a:p>
            <a:r>
              <a:rPr lang="ru-RU" dirty="0"/>
              <a:t>здоровье и физическая безопасность</a:t>
            </a:r>
            <a:r>
              <a:rPr lang="en-US" dirty="0"/>
              <a:t> </a:t>
            </a:r>
          </a:p>
          <a:p>
            <a:r>
              <a:rPr lang="ru-RU" dirty="0"/>
              <a:t>заинтересованная сторона</a:t>
            </a:r>
            <a:r>
              <a:rPr lang="en-US" dirty="0"/>
              <a:t> </a:t>
            </a:r>
          </a:p>
          <a:p>
            <a:r>
              <a:rPr lang="ru-RU" dirty="0"/>
              <a:t>бесперебойность деятельности</a:t>
            </a:r>
            <a:r>
              <a:rPr lang="en-US" dirty="0"/>
              <a:t> </a:t>
            </a:r>
          </a:p>
          <a:p>
            <a:r>
              <a:rPr lang="ru-RU" dirty="0"/>
              <a:t>безопасность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Анализ и оценка рисков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8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выявить последствие(я) – воздействие состоявшегося риска на достижение целей организации </a:t>
            </a:r>
            <a:r>
              <a:rPr lang="en-US" dirty="0"/>
              <a:t> </a:t>
            </a:r>
          </a:p>
          <a:p>
            <a:r>
              <a:rPr lang="ru-RU" dirty="0"/>
              <a:t>определить вероятность </a:t>
            </a:r>
            <a:r>
              <a:rPr lang="en-US" dirty="0"/>
              <a:t>– </a:t>
            </a:r>
            <a:r>
              <a:rPr lang="ru-RU" dirty="0"/>
              <a:t>шанс того, что то или иное событие случится </a:t>
            </a:r>
            <a:r>
              <a:rPr lang="en-US" dirty="0"/>
              <a:t> </a:t>
            </a:r>
          </a:p>
          <a:p>
            <a:r>
              <a:rPr lang="ru-RU" dirty="0"/>
              <a:t>выявить уже имеющиеся или планируемые меры контроля, призванные предупредить событие или ограничить  его потенциальные последствия/воздействие </a:t>
            </a:r>
            <a:r>
              <a:rPr lang="en-US" dirty="0"/>
              <a:t> </a:t>
            </a:r>
          </a:p>
          <a:p>
            <a:r>
              <a:rPr lang="ru-RU" dirty="0"/>
              <a:t>оценить достаточность таких мер контроля</a:t>
            </a:r>
            <a:r>
              <a:rPr lang="en-US" dirty="0"/>
              <a:t> </a:t>
            </a:r>
          </a:p>
          <a:p>
            <a:r>
              <a:rPr lang="ru-RU" dirty="0"/>
              <a:t>использовать «матрицу рисков» для определения уровня риска на основании собственной оценки последствий и вероятности их наступления с учётом существующих мер контроля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SzPct val="100000"/>
              <a:defRPr/>
            </a:pPr>
            <a:r>
              <a:rPr lang="ru-RU" sz="4000" dirty="0" smtClean="0">
                <a:solidFill>
                  <a:srgbClr val="000000"/>
                </a:solidFill>
              </a:rPr>
              <a:t>Оценка рисков - определение приоритетов</a:t>
            </a:r>
          </a:p>
        </p:txBody>
      </p:sp>
      <p:pic>
        <p:nvPicPr>
          <p:cNvPr id="1843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7543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38400" y="1981200"/>
            <a:ext cx="2971800" cy="708025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Высокая стоимость, низкая вероятность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2600" y="3708400"/>
            <a:ext cx="2971800" cy="1016000"/>
          </a:xfrm>
          <a:prstGeom prst="rect">
            <a:avLst/>
          </a:prstGeom>
          <a:solidFill>
            <a:schemeClr val="accent6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Невысокая стоимость, высокая вероятность</a:t>
            </a: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2438400" y="3708400"/>
            <a:ext cx="2971800" cy="1016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2000" b="1">
                <a:solidFill>
                  <a:schemeClr val="bg1"/>
                </a:solidFill>
                <a:latin typeface="Arial" charset="0"/>
              </a:rPr>
              <a:t>Невысокая стоимость, низкая вероятность</a:t>
            </a: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5562600" y="1958975"/>
            <a:ext cx="2971800" cy="7080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2000" b="1">
                <a:solidFill>
                  <a:schemeClr val="bg1"/>
                </a:solidFill>
                <a:latin typeface="Arial" charset="0"/>
              </a:rPr>
              <a:t>Высокая стоимость, высокая вероятность</a:t>
            </a:r>
          </a:p>
        </p:txBody>
      </p:sp>
      <p:sp>
        <p:nvSpPr>
          <p:cNvPr id="18440" name="TextBox 8"/>
          <p:cNvSpPr txBox="1">
            <a:spLocks noChangeArrowheads="1"/>
          </p:cNvSpPr>
          <p:nvPr/>
        </p:nvSpPr>
        <p:spPr bwMode="auto">
          <a:xfrm>
            <a:off x="2743200" y="5605463"/>
            <a:ext cx="4572000" cy="3381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600" b="1">
                <a:solidFill>
                  <a:schemeClr val="bg1"/>
                </a:solidFill>
                <a:latin typeface="Arial" charset="0"/>
              </a:rPr>
              <a:t>Вероятность наступления события</a:t>
            </a:r>
          </a:p>
        </p:txBody>
      </p:sp>
      <p:sp>
        <p:nvSpPr>
          <p:cNvPr id="18441" name="TextBox 9"/>
          <p:cNvSpPr txBox="1">
            <a:spLocks noChangeArrowheads="1"/>
          </p:cNvSpPr>
          <p:nvPr/>
        </p:nvSpPr>
        <p:spPr bwMode="auto">
          <a:xfrm rot="-5400000">
            <a:off x="-245268" y="3412331"/>
            <a:ext cx="3657600" cy="3381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600" b="1">
                <a:solidFill>
                  <a:schemeClr val="bg1"/>
                </a:solidFill>
                <a:latin typeface="Arial" charset="0"/>
              </a:rPr>
              <a:t>Стоимость наступления риска</a:t>
            </a:r>
          </a:p>
        </p:txBody>
      </p:sp>
    </p:spTree>
    <p:extLst>
      <p:ext uri="{BB962C8B-B14F-4D97-AF65-F5344CB8AC3E}">
        <p14:creationId xmlns:p14="http://schemas.microsoft.com/office/powerpoint/2010/main" val="37674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Воздействие на риск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варианты управленческих действий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3058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прекращение деятельности, приводящей к возникновению риска </a:t>
            </a:r>
            <a:r>
              <a:rPr lang="en-US" dirty="0"/>
              <a:t> </a:t>
            </a:r>
          </a:p>
          <a:p>
            <a:r>
              <a:rPr lang="ru-RU" dirty="0"/>
              <a:t>смягчение риска (в случае угрозы), чтобы снизить вероятность последствий и/или уменьшить их масштаб, либо (в случае возможности) меры, призванные повысить вероятность последствий и/или увеличить их масштаб</a:t>
            </a:r>
            <a:endParaRPr lang="en-US" dirty="0"/>
          </a:p>
          <a:p>
            <a:r>
              <a:rPr lang="ru-RU" dirty="0"/>
              <a:t>принятие риска</a:t>
            </a:r>
            <a:r>
              <a:rPr lang="en-US" dirty="0"/>
              <a:t> </a:t>
            </a:r>
          </a:p>
          <a:p>
            <a:r>
              <a:rPr lang="ru-RU" dirty="0"/>
              <a:t>разделение риска или его перенос</a:t>
            </a:r>
            <a:r>
              <a:rPr lang="en-US" dirty="0"/>
              <a:t>. 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Варианты воздействия на риск должны быть экономически эффективными, реализуемыми и соразмерными уровню риска.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Воздействие на риск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305800" cy="4906963"/>
          </a:xfrm>
        </p:spPr>
        <p:txBody>
          <a:bodyPr>
            <a:noAutofit/>
          </a:bodyPr>
          <a:lstStyle/>
          <a:p>
            <a:r>
              <a:rPr lang="ru-RU" sz="2400" dirty="0"/>
              <a:t>Варианты воздействия на риск должны быть экономически эффективными, реализуемыми и соразмерными уровню риска. </a:t>
            </a:r>
            <a:r>
              <a:rPr lang="en-US" sz="2400" dirty="0"/>
              <a:t> </a:t>
            </a:r>
            <a:endParaRPr lang="ru-RU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ru-RU" sz="2400" dirty="0"/>
              <a:t>Передовой практикой является формирование реестра рисков, где все риски идентифицируются, анализируются, классифицируются на основании возможных последствий и вероятности, а также отражается предлагаемый вариант воздействия на риск</a:t>
            </a:r>
            <a:r>
              <a:rPr lang="en-US" sz="2400" dirty="0"/>
              <a:t>. </a:t>
            </a:r>
            <a:endParaRPr lang="ru-RU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ru-RU" sz="2400" dirty="0"/>
              <a:t>При оценке риска может присутствовать некоторый субъективизм; однако благодаря документированию возможен анализ третьими сторонами.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2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Мониторинг и оценка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контролируется плановое осуществление воздействия на риск</a:t>
            </a:r>
            <a:r>
              <a:rPr lang="en-US" dirty="0"/>
              <a:t> </a:t>
            </a:r>
          </a:p>
          <a:p>
            <a:r>
              <a:rPr lang="ru-RU" dirty="0"/>
              <a:t>оценивается действенность воздействия на риск</a:t>
            </a:r>
            <a:r>
              <a:rPr lang="en-US" dirty="0"/>
              <a:t> </a:t>
            </a:r>
          </a:p>
          <a:p>
            <a:r>
              <a:rPr lang="ru-RU" dirty="0"/>
              <a:t>информация о риске, содержащаяся в реестре рисков, постоянно анализируется, дабы убедиться в том, то эти риски по-прежнему актуальны для организации:</a:t>
            </a:r>
            <a:r>
              <a:rPr lang="en-US" dirty="0"/>
              <a:t> </a:t>
            </a:r>
            <a:r>
              <a:rPr lang="ru-RU" dirty="0"/>
              <a:t>риски меняются, - одни риски исчезают, другие -  появляются </a:t>
            </a:r>
            <a:r>
              <a:rPr lang="en-US" dirty="0"/>
              <a:t> </a:t>
            </a:r>
          </a:p>
          <a:p>
            <a:r>
              <a:rPr lang="ru-RU" dirty="0"/>
              <a:t>периодически измеряется ход выполнения плана по управлению рисками, принятого в организации: здесь может быть полезным сформулировать </a:t>
            </a:r>
            <a:r>
              <a:rPr lang="en-US" dirty="0"/>
              <a:t>KPI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Концепция «трёх линий обороны» в корпоративном управлении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179648"/>
              </p:ext>
            </p:extLst>
          </p:nvPr>
        </p:nvGraphicFramePr>
        <p:xfrm>
          <a:off x="685800" y="1371600"/>
          <a:ext cx="8153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8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Некоторые дополнительные соображения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Управление риском связано с культурными установками: организация должна встроить эту практику в свой «культурный код» и в иные структуры; это – не отдельный процесс, но часть корпоративного управления.</a:t>
            </a:r>
            <a:endParaRPr lang="en-US" dirty="0"/>
          </a:p>
          <a:p>
            <a:r>
              <a:rPr lang="ru-RU" dirty="0"/>
              <a:t>Управление риском – итеративный процесс: перечень рисков не статичен и меняется со временем.</a:t>
            </a:r>
            <a:r>
              <a:rPr lang="en-US" dirty="0"/>
              <a:t> </a:t>
            </a:r>
          </a:p>
          <a:p>
            <a:r>
              <a:rPr lang="ru-RU" dirty="0"/>
              <a:t>Не беспокойтесь, что на начальных этапах не удалось отразить все риски: с чего-то нужно начинать!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143000"/>
          </a:xfrm>
        </p:spPr>
        <p:txBody>
          <a:bodyPr/>
          <a:lstStyle/>
          <a:p>
            <a:r>
              <a:rPr lang="ru-RU" dirty="0"/>
              <a:t>Темы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138602"/>
              </p:ext>
            </p:extLst>
          </p:nvPr>
        </p:nvGraphicFramePr>
        <p:xfrm>
          <a:off x="685800" y="1371600"/>
          <a:ext cx="8001000" cy="5451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Что такое риск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Влияние неопределённости на достижение целей вашей организации</a:t>
            </a:r>
            <a:r>
              <a:rPr lang="en-US" dirty="0"/>
              <a:t>. (ISO31000)</a:t>
            </a:r>
          </a:p>
          <a:p>
            <a:r>
              <a:rPr lang="ru-RU" dirty="0"/>
              <a:t>Таким образом, последствия риска могут быть как положительными, так и отрицательными</a:t>
            </a:r>
            <a:r>
              <a:rPr lang="en-US" dirty="0"/>
              <a:t>. </a:t>
            </a:r>
          </a:p>
          <a:p>
            <a:r>
              <a:rPr lang="ru-RU" dirty="0"/>
              <a:t>Риски могут привести к большей вероятности опасности, вреда или убытка (традиционный подход)</a:t>
            </a:r>
            <a:r>
              <a:rPr lang="en-US" dirty="0"/>
              <a:t> </a:t>
            </a:r>
          </a:p>
          <a:p>
            <a:r>
              <a:rPr lang="ru-RU" dirty="0"/>
              <a:t>Но также благодаря рискам могут возникать возможности для организаций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304800"/>
            <a:ext cx="8001000" cy="1143000"/>
          </a:xfrm>
        </p:spPr>
        <p:txBody>
          <a:bodyPr>
            <a:normAutofit/>
          </a:bodyPr>
          <a:lstStyle/>
          <a:p>
            <a:r>
              <a:rPr lang="ru-RU" dirty="0"/>
              <a:t>Управление риском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1" y="685800"/>
            <a:ext cx="8389620" cy="6172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dirty="0"/>
              <a:t>Управление риском</a:t>
            </a:r>
            <a:r>
              <a:rPr lang="en-US" sz="2800" b="1" dirty="0"/>
              <a:t> </a:t>
            </a:r>
            <a:r>
              <a:rPr lang="en-US" sz="2800" dirty="0"/>
              <a:t>– </a:t>
            </a:r>
            <a:r>
              <a:rPr lang="ru-RU" sz="2800" dirty="0"/>
              <a:t>Управлять своими рисками означает управлять последствиями неопределённости, обеспечивая более высокую степень вероятности достижения организацией её целей </a:t>
            </a:r>
            <a:r>
              <a:rPr lang="en-US" sz="2800" dirty="0"/>
              <a:t> 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ru-RU" sz="2800" b="1" dirty="0"/>
              <a:t>Для управления риском</a:t>
            </a:r>
            <a:r>
              <a:rPr lang="en-US" sz="2800" b="1" dirty="0"/>
              <a:t> </a:t>
            </a:r>
            <a:r>
              <a:rPr lang="ru-RU" sz="2800" dirty="0"/>
              <a:t>необходимо</a:t>
            </a:r>
            <a:r>
              <a:rPr lang="en-US" sz="2800" dirty="0"/>
              <a:t>:</a:t>
            </a:r>
          </a:p>
          <a:p>
            <a:r>
              <a:rPr lang="ru-RU" sz="2800" dirty="0"/>
              <a:t>систематически выявлять риски, связанные со всеми аспектами деятельности ваших организаций, способными повлиять на достижение ваших целей; и </a:t>
            </a:r>
            <a:endParaRPr lang="en-US" sz="2800" dirty="0"/>
          </a:p>
          <a:p>
            <a:r>
              <a:rPr lang="ru-RU" sz="2800" dirty="0"/>
              <a:t>принимать информированные решения в отношении таких рисков, включая меры по их смягчению </a:t>
            </a:r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r>
              <a:rPr lang="ru-RU" sz="2800" b="1" dirty="0"/>
              <a:t>Успешное управления рисками</a:t>
            </a:r>
            <a:r>
              <a:rPr lang="en-US" sz="2800" b="1" dirty="0"/>
              <a:t> </a:t>
            </a:r>
            <a:r>
              <a:rPr lang="ru-RU" sz="2800" dirty="0"/>
              <a:t>позволит</a:t>
            </a:r>
            <a:r>
              <a:rPr lang="en-US" sz="2800" dirty="0"/>
              <a:t>: </a:t>
            </a:r>
          </a:p>
          <a:p>
            <a:r>
              <a:rPr lang="ru-RU" sz="2800" dirty="0"/>
              <a:t>снизить степень предполагаемых угроз до уровня, приемлемого для вашей организации </a:t>
            </a:r>
            <a:r>
              <a:rPr lang="en-US" sz="2800" dirty="0"/>
              <a:t> </a:t>
            </a:r>
          </a:p>
          <a:p>
            <a:r>
              <a:rPr lang="ru-RU" sz="2800" dirty="0"/>
              <a:t>максимизировать потенциальные возможности</a:t>
            </a:r>
            <a:r>
              <a:rPr lang="en-US" sz="2800" dirty="0"/>
              <a:t>. 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6127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Почему управление риском важно для государства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глобальном мире разнообразие и масштабы рисков растут</a:t>
            </a:r>
            <a:endParaRPr lang="en-US" dirty="0"/>
          </a:p>
          <a:p>
            <a:r>
              <a:rPr lang="ru-RU" dirty="0"/>
              <a:t>Растёт сложность, и негативные последствия состоявшегося риска могут быть значительными</a:t>
            </a:r>
            <a:endParaRPr lang="en-US" dirty="0"/>
          </a:p>
          <a:p>
            <a:r>
              <a:rPr lang="ru-RU" dirty="0"/>
              <a:t>Общественность и государство ожидают, что современные управляющие будут предвидеть риски и смягчать их</a:t>
            </a:r>
            <a:endParaRPr lang="en-US" dirty="0"/>
          </a:p>
          <a:p>
            <a:r>
              <a:rPr lang="ru-RU" dirty="0"/>
              <a:t>Постоянное совершенствование и оценка среды (включая анализ рисков и разработку стратегий их смягчения) во многих странах стало «нормой»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6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5797296" cy="891540"/>
          </a:xfrm>
        </p:spPr>
        <p:txBody>
          <a:bodyPr>
            <a:normAutofit/>
          </a:bodyPr>
          <a:lstStyle/>
          <a:p>
            <a:r>
              <a:rPr lang="ru-RU" dirty="0"/>
              <a:t>Модель</a:t>
            </a:r>
            <a:r>
              <a:rPr lang="en-US" dirty="0"/>
              <a:t> COSO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057183"/>
              </p:ext>
            </p:extLst>
          </p:nvPr>
        </p:nvGraphicFramePr>
        <p:xfrm>
          <a:off x="762000" y="1120140"/>
          <a:ext cx="8382000" cy="497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9FE57-B04B-4B7C-816D-A15AF53620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877" y="1064402"/>
            <a:ext cx="5797296" cy="89154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Рамка внутреннего контроля </a:t>
            </a:r>
            <a:r>
              <a:rPr lang="en-US" dirty="0"/>
              <a:t>COSO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67946"/>
              </p:ext>
            </p:extLst>
          </p:nvPr>
        </p:nvGraphicFramePr>
        <p:xfrm>
          <a:off x="516366" y="2253055"/>
          <a:ext cx="8475233" cy="362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9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Процесс управления риском</a:t>
            </a:r>
            <a:r>
              <a:rPr lang="en-US" dirty="0"/>
              <a:t> </a:t>
            </a:r>
            <a:r>
              <a:rPr lang="en-US" sz="1000" dirty="0"/>
              <a:t>(ISO31000)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491" y="1091933"/>
            <a:ext cx="8302686" cy="525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5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Установление контекста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01000" cy="533400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чём состоит ваша миссия</a:t>
            </a:r>
            <a:r>
              <a:rPr lang="en-US" dirty="0"/>
              <a:t>:</a:t>
            </a:r>
          </a:p>
          <a:p>
            <a:pPr marL="514350" indent="-457200"/>
            <a:r>
              <a:rPr lang="ru-RU" dirty="0"/>
              <a:t>Каковы основные виды деятельности организации</a:t>
            </a:r>
            <a:r>
              <a:rPr lang="en-US" dirty="0"/>
              <a:t>? </a:t>
            </a:r>
          </a:p>
          <a:p>
            <a:pPr marL="514350" indent="-457200"/>
            <a:r>
              <a:rPr lang="ru-RU" dirty="0"/>
              <a:t>Какова(ы) цель(и) каждого вида деятельности</a:t>
            </a:r>
            <a:r>
              <a:rPr lang="en-US" dirty="0"/>
              <a:t>? </a:t>
            </a:r>
          </a:p>
          <a:p>
            <a:pPr marL="514350" indent="-457200"/>
            <a:r>
              <a:rPr lang="ru-RU" dirty="0"/>
              <a:t>Кто основные заинтересованные стороны</a:t>
            </a:r>
            <a:r>
              <a:rPr lang="en-US" dirty="0"/>
              <a:t>? </a:t>
            </a:r>
          </a:p>
          <a:p>
            <a:pPr marL="514350" indent="-457200"/>
            <a:r>
              <a:rPr lang="ru-RU" dirty="0"/>
              <a:t>Какие факторы могли бы положительно или отрицательно повлиять на достижение ваших целей?</a:t>
            </a:r>
            <a:r>
              <a:rPr lang="en-US" dirty="0"/>
              <a:t> </a:t>
            </a:r>
          </a:p>
          <a:p>
            <a:pPr marL="514350" indent="-457200"/>
            <a:r>
              <a:rPr lang="ru-RU" dirty="0"/>
              <a:t>Насколько вы готовы идти на риск?</a:t>
            </a:r>
            <a:endParaRPr lang="en-US" dirty="0"/>
          </a:p>
          <a:p>
            <a:pPr marL="457200" lvl="1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Значительную часть такой информации можно почерпнуть из стратегических планов: это – не отдельный процесс; он должен быть частью единого комплексного процесса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14957</TotalTime>
  <Words>442</Words>
  <Application>Microsoft Office PowerPoint</Application>
  <PresentationFormat>On-screen Show (4:3)</PresentationFormat>
  <Paragraphs>141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PEMPAL</vt:lpstr>
      <vt:lpstr>Управление рисками: обзор</vt:lpstr>
      <vt:lpstr>Темы </vt:lpstr>
      <vt:lpstr>Что такое риск?</vt:lpstr>
      <vt:lpstr>Управление риском</vt:lpstr>
      <vt:lpstr>Почему управление риском важно для государства?</vt:lpstr>
      <vt:lpstr>Модель COSO</vt:lpstr>
      <vt:lpstr>Рамка внутреннего контроля COSO </vt:lpstr>
      <vt:lpstr>Процесс управления риском (ISO31000)</vt:lpstr>
      <vt:lpstr>Установление контекста</vt:lpstr>
      <vt:lpstr>Идентификация риска - Методология</vt:lpstr>
      <vt:lpstr>Идентификация рисков  – Области рисков</vt:lpstr>
      <vt:lpstr>Анализ и оценка рисков</vt:lpstr>
      <vt:lpstr>Оценка рисков - определение приоритетов</vt:lpstr>
      <vt:lpstr>Воздействие на риск –  варианты управленческих действий</vt:lpstr>
      <vt:lpstr>Воздействие на риск</vt:lpstr>
      <vt:lpstr>Мониторинг и оценка</vt:lpstr>
      <vt:lpstr>Концепция «трёх линий обороны» в корпоративном управлении</vt:lpstr>
      <vt:lpstr>Некоторые дополнительные соображения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Ion Chicu</cp:lastModifiedBy>
  <cp:revision>472</cp:revision>
  <dcterms:created xsi:type="dcterms:W3CDTF">2010-10-04T16:57:49Z</dcterms:created>
  <dcterms:modified xsi:type="dcterms:W3CDTF">2017-05-23T07:04:56Z</dcterms:modified>
</cp:coreProperties>
</file>