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8" r:id="rId2"/>
    <p:sldId id="382" r:id="rId3"/>
    <p:sldId id="355" r:id="rId4"/>
    <p:sldId id="369" r:id="rId5"/>
    <p:sldId id="385" r:id="rId6"/>
    <p:sldId id="386" r:id="rId7"/>
    <p:sldId id="387" r:id="rId8"/>
    <p:sldId id="388" r:id="rId9"/>
    <p:sldId id="392" r:id="rId10"/>
    <p:sldId id="384" r:id="rId11"/>
    <p:sldId id="395" r:id="rId12"/>
    <p:sldId id="383" r:id="rId13"/>
    <p:sldId id="393" r:id="rId14"/>
    <p:sldId id="370" r:id="rId15"/>
    <p:sldId id="390" r:id="rId16"/>
    <p:sldId id="371" r:id="rId17"/>
    <p:sldId id="372" r:id="rId18"/>
    <p:sldId id="373" r:id="rId19"/>
    <p:sldId id="374" r:id="rId20"/>
    <p:sldId id="394" r:id="rId21"/>
    <p:sldId id="375" r:id="rId22"/>
    <p:sldId id="377" r:id="rId23"/>
    <p:sldId id="379" r:id="rId24"/>
    <p:sldId id="380" r:id="rId25"/>
    <p:sldId id="341" r:id="rId26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09C"/>
    <a:srgbClr val="0000AC"/>
    <a:srgbClr val="CCECFF"/>
    <a:srgbClr val="183D5E"/>
    <a:srgbClr val="14314C"/>
    <a:srgbClr val="93192A"/>
    <a:srgbClr val="6C121F"/>
    <a:srgbClr val="760000"/>
    <a:srgbClr val="0000FF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7744" autoAdjust="0"/>
  </p:normalViewPr>
  <p:slideViewPr>
    <p:cSldViewPr snapToGrid="0">
      <p:cViewPr varScale="1">
        <p:scale>
          <a:sx n="147" d="100"/>
          <a:sy n="147" d="100"/>
        </p:scale>
        <p:origin x="-51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19.05.2017</a:t>
            </a:fld>
            <a:endParaRPr lang="hr-H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3846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pPr>
                <a:defRPr/>
              </a:pPr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5302" y="3966985"/>
            <a:ext cx="4572000" cy="8079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r>
              <a:rPr lang="en-US" sz="1200" kern="1300" dirty="0">
                <a:latin typeface="Arial" panose="020B0604020202020204" pitchFamily="34" charset="0"/>
              </a:rPr>
              <a:t>Zamjenik voditelja </a:t>
            </a:r>
          </a:p>
          <a:p>
            <a:pPr marL="135000" algn="r">
              <a:spcBef>
                <a:spcPts val="0"/>
              </a:spcBef>
            </a:pPr>
            <a:r>
              <a:rPr lang="en-US" sz="1200" kern="1300" dirty="0">
                <a:latin typeface="Arial" panose="020B0604020202020204" pitchFamily="34" charset="0"/>
              </a:rPr>
              <a:t>državne riznice</a:t>
            </a:r>
          </a:p>
          <a:p>
            <a:pPr marL="135000" algn="r">
              <a:spcBef>
                <a:spcPts val="0"/>
              </a:spcBef>
            </a:pPr>
            <a:endParaRPr lang="hr-HR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00" algn="r">
              <a:spcBef>
                <a:spcPts val="0"/>
              </a:spcBef>
            </a:pPr>
            <a:r>
              <a:rPr lang="en-US" sz="1200" kern="1300" dirty="0">
                <a:latin typeface="Arial" panose="020B0604020202020204" pitchFamily="34" charset="0"/>
              </a:rPr>
              <a:t>Alexander Demidov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46948" y="1933094"/>
            <a:ext cx="6897052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Sustav upravljanja unutarnjim (operativnim) rizicima u državnoj riznici</a:t>
            </a:r>
            <a:endParaRPr lang="hr-HR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типовой процесс 24"/>
          <p:cNvSpPr/>
          <p:nvPr/>
        </p:nvSpPr>
        <p:spPr>
          <a:xfrm>
            <a:off x="4223657" y="1095567"/>
            <a:ext cx="1406705" cy="10858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Definicija prekršaja</a:t>
            </a:r>
            <a:endParaRPr lang="hr-HR" sz="1000" b="1" dirty="0">
              <a:latin typeface="Times New Roman" panose="02020603050405020304" pitchFamily="18" charset="0"/>
            </a:endParaRPr>
          </a:p>
          <a:p>
            <a:pPr algn="ctr"/>
            <a:endParaRPr lang="hr-HR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Vrijednost</a:t>
            </a:r>
            <a:endParaRPr lang="hr-HR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PRIMJENA KLASIFIKACIJE RIZIKA ZA RIZNICU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14300" y="2717800"/>
            <a:ext cx="8758238" cy="5715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512" y="1140639"/>
            <a:ext cx="2137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</a:rPr>
              <a:t>Predmet kontrole</a:t>
            </a:r>
            <a:endParaRPr lang="hr-HR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682" y="2730200"/>
            <a:ext cx="213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</a:rPr>
              <a:t>Sustav upravljanja rizicima </a:t>
            </a:r>
          </a:p>
          <a:p>
            <a:endParaRPr lang="hr-HR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9474" y="738813"/>
            <a:ext cx="1038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Provjera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873250" y="2398771"/>
            <a:ext cx="6692900" cy="665328"/>
          </a:xfrm>
          <a:prstGeom prst="rect">
            <a:avLst/>
          </a:prstGeom>
          <a:ln w="28575">
            <a:solidFill>
              <a:srgbClr val="21109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AC"/>
                </a:solidFill>
                <a:latin typeface="Times New Roman" pitchFamily="18" charset="0"/>
              </a:rPr>
              <a:t>Klasifikacija rizika za riznicu</a:t>
            </a:r>
            <a:endParaRPr lang="hr-HR" sz="2000" dirty="0">
              <a:solidFill>
                <a:srgbClr val="000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1987550" y="1078111"/>
            <a:ext cx="1339850" cy="10858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Utvrđivanje činjenica</a:t>
            </a:r>
            <a:endParaRPr lang="hr-HR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32299" y="684293"/>
            <a:ext cx="10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Zakon, izrada radne verzije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26924" y="644309"/>
            <a:ext cx="126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Primjena rezultata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типовой процесс 31"/>
          <p:cNvSpPr/>
          <p:nvPr/>
        </p:nvSpPr>
        <p:spPr>
          <a:xfrm>
            <a:off x="6477000" y="1052027"/>
            <a:ext cx="1339850" cy="10858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Procjena </a:t>
            </a:r>
            <a:endParaRPr lang="hr-HR" sz="1000" b="1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i poduzimanje određenih koraka</a:t>
            </a:r>
            <a:endParaRPr lang="hr-HR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384550" y="1619040"/>
            <a:ext cx="711200" cy="1996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08650" y="1523790"/>
            <a:ext cx="711200" cy="1996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 rot="14986505">
            <a:off x="3893172" y="1086831"/>
            <a:ext cx="1330128" cy="2160529"/>
          </a:xfrm>
          <a:prstGeom prst="arc">
            <a:avLst>
              <a:gd name="adj1" fmla="val 16648256"/>
              <a:gd name="adj2" fmla="val 211207"/>
            </a:avLst>
          </a:prstGeom>
          <a:ln w="19050">
            <a:solidFill>
              <a:srgbClr val="0000A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21382803">
            <a:off x="4047195" y="1290566"/>
            <a:ext cx="916566" cy="2122211"/>
          </a:xfrm>
          <a:prstGeom prst="arc">
            <a:avLst>
              <a:gd name="adj1" fmla="val 19031450"/>
              <a:gd name="adj2" fmla="val 748573"/>
            </a:avLst>
          </a:prstGeom>
          <a:ln w="19050">
            <a:solidFill>
              <a:srgbClr val="0000A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62942" y="3298990"/>
            <a:ext cx="302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</a:rPr>
              <a:t>Vjerojatnost x Vrijednost = Razina rizika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Дуга 41"/>
          <p:cNvSpPr/>
          <p:nvPr/>
        </p:nvSpPr>
        <p:spPr>
          <a:xfrm rot="12470044">
            <a:off x="1955672" y="2229089"/>
            <a:ext cx="916566" cy="2122211"/>
          </a:xfrm>
          <a:prstGeom prst="arc">
            <a:avLst>
              <a:gd name="adj1" fmla="val 19373125"/>
              <a:gd name="adj2" fmla="val 93015"/>
            </a:avLst>
          </a:prstGeom>
          <a:ln w="19050">
            <a:solidFill>
              <a:srgbClr val="0000A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типовой процесс 42"/>
          <p:cNvSpPr/>
          <p:nvPr/>
        </p:nvSpPr>
        <p:spPr>
          <a:xfrm>
            <a:off x="2044700" y="3731519"/>
            <a:ext cx="1339850" cy="10858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Popis mogućih odgovora sustava</a:t>
            </a:r>
            <a:endParaRPr lang="hr-HR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165600" y="3298990"/>
            <a:ext cx="0" cy="1734975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384550" y="4274444"/>
            <a:ext cx="781050" cy="0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290512" y="3178354"/>
            <a:ext cx="4669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</a:rPr>
              <a:t>Obuka osoblja;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</a:rPr>
              <a:t>Materijalni i moralni poticaji;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</a:rPr>
              <a:t>Promjene u regulatornim aktima i tehničkim propisima;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</a:rPr>
              <a:t>Automatizacija postupaka / nadogradnja postojećeg softvera;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</a:rPr>
              <a:t>Promjene u unutarnjim postupcima;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</a:rPr>
              <a:t>Uključivanje poslova u sustav </a:t>
            </a:r>
            <a:r>
              <a:rPr lang="en-US" sz="1200" i="1" dirty="0" smtClean="0">
                <a:latin typeface="Times New Roman" panose="02020603050405020304" pitchFamily="18" charset="0"/>
              </a:rPr>
              <a:t>ex post</a:t>
            </a:r>
            <a:r>
              <a:rPr lang="en-US" sz="1200" dirty="0" smtClean="0">
                <a:latin typeface="Times New Roman" panose="02020603050405020304" pitchFamily="18" charset="0"/>
              </a:rPr>
              <a:t> operativne unutarnje kontrole;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Times New Roman" panose="02020603050405020304" pitchFamily="18" charset="0"/>
              </a:rPr>
              <a:t>Uključivanje rizika u klasifikaciju rizika / promjene vrijednosti rizika.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2714625" y="3551424"/>
            <a:ext cx="0" cy="167395"/>
          </a:xfrm>
          <a:prstGeom prst="straightConnector1">
            <a:avLst/>
          </a:prstGeom>
          <a:ln w="19050">
            <a:solidFill>
              <a:srgbClr val="21109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2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42445" y="872062"/>
            <a:ext cx="31102" cy="36380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PLANOVI ZA RAZVOJ SUSTAVA UPRAVLJANJA RIZICIMA U DRŽAVNOJ RIZNICI</a:t>
            </a:r>
            <a:r>
              <a:rPr dirty="0" smtClean="0"/>
              <a:t> </a:t>
            </a:r>
            <a:r>
              <a:t/>
            </a:r>
            <a:br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(2017. – 2018.</a:t>
            </a:r>
            <a:r>
              <a:rPr dirty="0" smtClean="0"/>
              <a:t>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2425" y="4419600"/>
            <a:ext cx="8670132" cy="180975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409067" y="4600575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2017.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94129" y="4589265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2018.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38746"/>
              </p:ext>
            </p:extLst>
          </p:nvPr>
        </p:nvGraphicFramePr>
        <p:xfrm>
          <a:off x="2743182" y="1669492"/>
          <a:ext cx="3197288" cy="196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60"/>
                <a:gridCol w="208280"/>
                <a:gridCol w="242599"/>
                <a:gridCol w="221312"/>
                <a:gridCol w="1047545"/>
                <a:gridCol w="373224"/>
                <a:gridCol w="367005"/>
                <a:gridCol w="385663"/>
              </a:tblGrid>
              <a:tr h="385200"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br.</a:t>
                      </a:r>
                      <a:endParaRPr lang="hr-HR" sz="8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Šifra rizika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t>Naziv rizika</a:t>
                      </a:r>
                      <a:endParaRPr lang="hr-HR" dirty="0"/>
                    </a:p>
                    <a:p>
                      <a:pPr algn="ctr"/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Vrijednost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234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0,5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0,8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1,0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en-US" sz="800" b="1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</a:rPr>
                        <a:t>Vođenje evidencije o pitanjima proračuna, poreza i rukovodstva u izvršenju proračuna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…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5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hr-HR" sz="75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</a:rPr>
                        <a:t>Izdavanje novca iz</a:t>
                      </a:r>
                      <a:r>
                        <a:rPr dirty="0"/>
                        <a:t> </a:t>
                      </a:r>
                      <a:r>
                        <a:rPr lang="en-US" sz="8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</a:rPr>
                        <a:t>blagajne za svrhe kojima nije namijenjen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hr-HR" sz="8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  <a:endParaRPr lang="hr-HR" sz="8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573289" y="2434296"/>
            <a:ext cx="105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+</a:t>
            </a:r>
            <a:endParaRPr lang="hr-HR" sz="3200" b="1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212"/>
              </p:ext>
            </p:extLst>
          </p:nvPr>
        </p:nvGraphicFramePr>
        <p:xfrm>
          <a:off x="6236980" y="1680438"/>
          <a:ext cx="1364341" cy="191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92"/>
                <a:gridCol w="750749"/>
              </a:tblGrid>
              <a:tr h="60867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Vjerojatnost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Razina rizika </a:t>
                      </a:r>
                      <a:endParaRPr lang="hr-HR" sz="1000" dirty="0" smtClean="0"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435">
                <a:tc>
                  <a:txBody>
                    <a:bodyPr/>
                    <a:lstStyle/>
                    <a:p>
                      <a:endParaRPr lang="ru-RU" sz="1000" b="1" kern="1200" dirty="0" smtClean="0">
                        <a:solidFill>
                          <a:srgbClr val="0000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000" b="1" kern="1200" dirty="0">
                        <a:solidFill>
                          <a:srgbClr val="0000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kern="1200" dirty="0">
                        <a:solidFill>
                          <a:srgbClr val="0000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1930"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684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226105" y="2417751"/>
            <a:ext cx="105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+</a:t>
            </a:r>
            <a:endParaRPr lang="hr-HR" sz="3200" b="1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411230"/>
              </p:ext>
            </p:extLst>
          </p:nvPr>
        </p:nvGraphicFramePr>
        <p:xfrm>
          <a:off x="7875033" y="1647525"/>
          <a:ext cx="1152830" cy="194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30"/>
              </a:tblGrid>
              <a:tr h="63210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Mjere odgovora</a:t>
                      </a:r>
                      <a:endParaRPr lang="hr-HR" sz="1000" dirty="0" smtClean="0"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8050">
                <a:tc>
                  <a:txBody>
                    <a:bodyPr/>
                    <a:lstStyle/>
                    <a:p>
                      <a:endParaRPr lang="ru-RU" sz="1000" b="1" kern="1200" dirty="0" smtClean="0">
                        <a:solidFill>
                          <a:srgbClr val="0000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2768"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8725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Блок-схема: документ 17"/>
          <p:cNvSpPr/>
          <p:nvPr/>
        </p:nvSpPr>
        <p:spPr>
          <a:xfrm>
            <a:off x="348445" y="1677669"/>
            <a:ext cx="1679378" cy="731748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Pregled prekršaja utvrđenih</a:t>
            </a:r>
            <a:r>
              <a:t/>
            </a:r>
            <a:br/>
            <a:r>
              <a:rPr lang="en-US" sz="1000" b="1" dirty="0" smtClean="0">
                <a:latin typeface="Times New Roman" panose="02020603050405020304" pitchFamily="18" charset="0"/>
              </a:rPr>
              <a:t>provjerama</a:t>
            </a:r>
            <a:endParaRPr lang="hr-HR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документ 18"/>
          <p:cNvSpPr/>
          <p:nvPr/>
        </p:nvSpPr>
        <p:spPr>
          <a:xfrm>
            <a:off x="348445" y="2960252"/>
            <a:ext cx="1679378" cy="731748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Popis osnovnih (mogućih) prekršaja u poslovanju FTTB-a</a:t>
            </a:r>
            <a:endParaRPr lang="hr-HR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stCxn id="18" idx="2"/>
            <a:endCxn id="19" idx="0"/>
          </p:cNvCxnSpPr>
          <p:nvPr/>
        </p:nvCxnSpPr>
        <p:spPr>
          <a:xfrm>
            <a:off x="1188134" y="2361040"/>
            <a:ext cx="0" cy="599212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27823" y="3278549"/>
            <a:ext cx="335933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2363755" y="1859902"/>
            <a:ext cx="1" cy="1418648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363756" y="1859902"/>
            <a:ext cx="367003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53717" y="4606252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2015.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460166" y="962550"/>
            <a:ext cx="31102" cy="36380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6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6777" y="1662794"/>
            <a:ext cx="8215312" cy="12436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spcBef>
                <a:spcPts val="18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2. Sustav upravljanja rizicima u državnoj riznici</a:t>
            </a:r>
          </a:p>
        </p:txBody>
      </p:sp>
    </p:spTree>
    <p:extLst>
      <p:ext uri="{BB962C8B-B14F-4D97-AF65-F5344CB8AC3E}">
        <p14:creationId xmlns:p14="http://schemas.microsoft.com/office/powerpoint/2010/main" val="14607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STRUKTURA SUSTAVA UPRAVLJANJA RIZICIMA</a:t>
            </a:r>
            <a:endParaRPr lang="hr-HR" sz="16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DRŽAVNOJ RIZNICI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4556" y="3122855"/>
            <a:ext cx="2170162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</a:rPr>
              <a:t>Državna riznica</a:t>
            </a:r>
            <a:endParaRPr lang="hr-HR" sz="1600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</a:rPr>
              <a:t>Odjel za upravljanje vanjskim rizicima </a:t>
            </a:r>
            <a:endParaRPr lang="hr-HR" sz="1600" dirty="0" smtClean="0">
              <a:latin typeface="Times New Roman" panose="02020603050405020304" pitchFamily="18" charset="0"/>
            </a:endParaRPr>
          </a:p>
          <a:p>
            <a:pPr algn="ctr"/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60650" y="1165828"/>
            <a:ext cx="3867150" cy="440721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UPRAVLJANJE RIZICIMA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U DRŽAVNOJ RIZNICI 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1643" y="1991328"/>
            <a:ext cx="3867150" cy="63757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UPRAVLJANJE VANJSKIM RIZICIMA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U DRŽAVNOJ RIZNICI 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06343" y="1991328"/>
            <a:ext cx="3867150" cy="63757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UPRAVLJANJE UNUTARNJIM (OPERATIVNIM) RIZICIMA U DRŽAVNOJ RIZNICI </a:t>
            </a:r>
            <a:endParaRPr lang="hr-HR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54837" y="3065705"/>
            <a:ext cx="2170162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</a:rPr>
              <a:t>Odjel za poboljšanje unutarnje financijske kontrole u javnom sektoru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873828" y="1606549"/>
            <a:ext cx="1113972" cy="384779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162550" y="1606549"/>
            <a:ext cx="1073150" cy="384779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0"/>
            <a:endCxn id="23" idx="2"/>
          </p:cNvCxnSpPr>
          <p:nvPr/>
        </p:nvCxnSpPr>
        <p:spPr>
          <a:xfrm flipV="1">
            <a:off x="2249637" y="2628900"/>
            <a:ext cx="5581" cy="493955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5" idx="0"/>
            <a:endCxn id="24" idx="2"/>
          </p:cNvCxnSpPr>
          <p:nvPr/>
        </p:nvCxnSpPr>
        <p:spPr>
          <a:xfrm flipV="1">
            <a:off x="6839918" y="2628900"/>
            <a:ext cx="0" cy="436805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76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CILJEVI UPRAVLJANJA UNUTARNJIM (OPERATIVNIM) RIZICIMA 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27943"/>
            <a:ext cx="8784976" cy="85010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 indent="-628650" algn="just"/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CILJ: 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Osigurati održiv i neprekidan rad i razvoj sustava riznice</a:t>
            </a:r>
            <a:endParaRPr lang="hr-H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8112" y="2330450"/>
            <a:ext cx="8307263" cy="3429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1. CILJ: Regulirati upravljanje unutarnjim rizicima u državnoj riznici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8112" y="2705363"/>
            <a:ext cx="8307263" cy="81980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2. CILJ: Kontinuirano provoditi postupke utvrđivanja, procjene, analize, obrade, nadzora i kontrole unutarnjih rizika u riznici koji nastaju prilikom ispunjavanja obveza na utvrđenom području poslovanja tijela državne riznice i državne agencije „Centar za podršku poslovanju ruske riznice” (SCORT)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8112" y="3562350"/>
            <a:ext cx="8307263" cy="43021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3. CILJ: Procijeniti učinkovitost i poboljšati rad sustava upravljanja unutarnjim rizicima u državnoj riznici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8112" y="4087812"/>
            <a:ext cx="8307263" cy="4095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4. CILJ: Razvijati i održavati softver za automatizaciju procesa upravljanja rizicima u državnoj riznici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7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PROVJERE UTEMELJENE NA RIZICIMA I MODEL PLANIRANJA REVIZIJE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655050" y="4748217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571500" y="1261079"/>
            <a:ext cx="2302327" cy="1444021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Popis pitanja u standardnom programu provjera prema područjima poslovanja FTTB-ova</a:t>
            </a:r>
            <a:endParaRPr lang="hr-H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3228" y="803879"/>
            <a:ext cx="2614687" cy="31701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ČIMBENICI RIZIKA</a:t>
            </a:r>
            <a:endParaRPr lang="hr-HR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497173" y="1493698"/>
            <a:ext cx="12698" cy="13362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97173" y="2829918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5581743" y="3993456"/>
            <a:ext cx="18749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Promjena osoblja</a:t>
            </a:r>
            <a:endParaRPr lang="hr-HR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5568685" y="1516148"/>
            <a:ext cx="3236384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Podaci o počinjenim prekršajima sadržani </a:t>
            </a:r>
            <a:endParaRPr lang="hr-HR" sz="12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zahtjevima građana i organizacija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062071" y="5177413"/>
            <a:ext cx="457631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5568685" y="2391337"/>
            <a:ext cx="457631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Prekršaji</a:t>
            </a:r>
            <a:r>
              <a:rPr dirty="0" smtClean="0"/>
              <a:t>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koje su utvrdila nadzorna tijela</a:t>
            </a:r>
            <a:endParaRPr lang="hr-HR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5568685" y="3580274"/>
            <a:ext cx="3575313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Ugovori na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iznose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veće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od dva milijuna rubalja koje potpisuju FTTB-ovi i državne agencije </a:t>
            </a:r>
            <a:endParaRPr lang="hr-HR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5581743" y="3342574"/>
            <a:ext cx="305469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Niska kvaliteta financijskog upravljanja</a:t>
            </a:r>
            <a:endParaRPr lang="hr-HR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5568685" y="1940124"/>
            <a:ext cx="457631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Prekršaji utvrđeni na temelju rezultata </a:t>
            </a:r>
          </a:p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kontrole publikacija u medijima</a:t>
            </a:r>
            <a:endParaRPr lang="hr-HR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5575035" y="3133108"/>
            <a:ext cx="276364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Prekršaji pri provedbi regulatornih akata</a:t>
            </a:r>
            <a:endParaRPr lang="hr-HR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5586073" y="4216092"/>
            <a:ext cx="457631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Loš rezultat u pogledu učinka u prošloj godini</a:t>
            </a:r>
            <a:endParaRPr lang="hr-HR" sz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Блок-схема: несколько документов 47"/>
          <p:cNvSpPr/>
          <p:nvPr/>
        </p:nvSpPr>
        <p:spPr>
          <a:xfrm>
            <a:off x="571500" y="3820552"/>
            <a:ext cx="2371725" cy="1159296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183D5E"/>
                </a:solidFill>
                <a:latin typeface="Times New Roman" panose="02020603050405020304" pitchFamily="18" charset="0"/>
              </a:rPr>
              <a:t>Nove funkcije </a:t>
            </a:r>
            <a:endParaRPr lang="hr-HR" b="1" dirty="0" smtClean="0">
              <a:solidFill>
                <a:srgbClr val="183D5E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183D5E"/>
                </a:solidFill>
                <a:latin typeface="Times New Roman" panose="02020603050405020304" pitchFamily="18" charset="0"/>
              </a:rPr>
              <a:t>i kompetencije</a:t>
            </a:r>
            <a:endParaRPr lang="hr-HR" b="1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трелка влево 48"/>
          <p:cNvSpPr/>
          <p:nvPr/>
        </p:nvSpPr>
        <p:spPr>
          <a:xfrm>
            <a:off x="2943224" y="941854"/>
            <a:ext cx="1851025" cy="12304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</a:rPr>
              <a:t>Povećanje u uzorku izraženo u postotcima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трелка вверх 50"/>
          <p:cNvSpPr/>
          <p:nvPr/>
        </p:nvSpPr>
        <p:spPr>
          <a:xfrm>
            <a:off x="586467" y="2802983"/>
            <a:ext cx="2315483" cy="8829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</a:rPr>
              <a:t>Nova područja provjera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трелка влево 26"/>
          <p:cNvSpPr/>
          <p:nvPr/>
        </p:nvSpPr>
        <p:spPr>
          <a:xfrm>
            <a:off x="2943224" y="2187774"/>
            <a:ext cx="1851025" cy="12304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- kontrola FTTB-ova</a:t>
            </a:r>
          </a:p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- kontrola FTCO-a</a:t>
            </a:r>
            <a:endParaRPr lang="hr-HR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31278" y="1240050"/>
            <a:ext cx="3565071" cy="243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Vanjski izvori informacija</a:t>
            </a:r>
            <a:endParaRPr lang="hr-HR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509871" y="1940124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513879" y="2391336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5368585" y="2897400"/>
            <a:ext cx="3565071" cy="243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Unutarnji izvori informacija</a:t>
            </a:r>
            <a:endParaRPr lang="hr-HR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513879" y="3152442"/>
            <a:ext cx="12698" cy="13362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526577" y="3377698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509871" y="3599864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513879" y="4003180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526577" y="4247372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497172" y="4488662"/>
            <a:ext cx="330789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078073" y="1120891"/>
            <a:ext cx="12698" cy="189829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41" idx="1"/>
          </p:cNvCxnSpPr>
          <p:nvPr/>
        </p:nvCxnSpPr>
        <p:spPr>
          <a:xfrm>
            <a:off x="5078073" y="3019187"/>
            <a:ext cx="290512" cy="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29" idx="1"/>
          </p:cNvCxnSpPr>
          <p:nvPr/>
        </p:nvCxnSpPr>
        <p:spPr>
          <a:xfrm>
            <a:off x="5078073" y="1361837"/>
            <a:ext cx="253205" cy="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351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513" y="1447800"/>
            <a:ext cx="8215312" cy="12382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spcBef>
                <a:spcPts val="1800"/>
              </a:spcBef>
            </a:pPr>
            <a:endParaRPr lang="hr-H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18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3. Organizacijska struktura sustava upravljanja unutarnjim (operativnim) rizicima u državnoj riznici</a:t>
            </a:r>
          </a:p>
          <a:p>
            <a:pPr algn="just" eaLnBrk="0" hangingPunct="0">
              <a:spcBef>
                <a:spcPts val="1800"/>
              </a:spcBef>
            </a:pP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63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ORGANIZACIJSKA STRUKTURA SUSTAVA UPRAVLJANJA UNUTARNJIM (OPERATIVNIM) RIZICIMA 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525" y="1057059"/>
            <a:ext cx="40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Prva razina rukovodstva:</a:t>
            </a:r>
            <a:endParaRPr lang="hr-HR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1583833"/>
            <a:ext cx="489654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1. Rješavanje metodoloških zadataka, donošenje rukovodstvenih odluka kako bi se predvidjeli rizici i sveli na najnižu razinu;</a:t>
            </a:r>
            <a:endParaRPr lang="hr-HR" sz="1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2. Koordinacija aktivnosti povezanih s upravljanjem rizicima;</a:t>
            </a: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3. Sistematizacija i generalizacija podataka;</a:t>
            </a: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4. Evaluacija učinka i kontrola rada sustava za upravljanje rizicima.</a:t>
            </a:r>
            <a:endParaRPr lang="hr-HR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5880" y="1832610"/>
            <a:ext cx="1744871" cy="335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Vodstvo državne riznice</a:t>
            </a: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39525" y="2320212"/>
            <a:ext cx="2298035" cy="708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 za poboljšanje unutarnje financijske kontrole u javnom sektoru</a:t>
            </a:r>
            <a:endParaRPr lang="hr-H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316480" y="2167679"/>
            <a:ext cx="0" cy="1525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034073" y="2167680"/>
            <a:ext cx="0" cy="152532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049297" y="3181349"/>
            <a:ext cx="2298035" cy="5870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Odjeli središnjeg ureda riznice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(upravljanje rizicima u odgovarajućem području aktivnosti)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7148" y="3996216"/>
            <a:ext cx="938124" cy="356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 državne riznice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2091" y="3996992"/>
            <a:ext cx="938124" cy="451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agencija SCORT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16480" y="3028950"/>
            <a:ext cx="0" cy="16804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034073" y="3028950"/>
            <a:ext cx="0" cy="15239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316480" y="3882308"/>
            <a:ext cx="0" cy="1139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029221" y="3882308"/>
            <a:ext cx="0" cy="11390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856818" y="1519239"/>
            <a:ext cx="2605520" cy="236307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00063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1500" y="3390900"/>
            <a:ext cx="28531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00063" y="3262313"/>
            <a:ext cx="0" cy="73390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71500" y="3390900"/>
            <a:ext cx="0" cy="6053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3462338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814780" y="3263089"/>
            <a:ext cx="0" cy="73390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 flipV="1">
            <a:off x="3462338" y="3390900"/>
            <a:ext cx="273627" cy="77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735965" y="3391676"/>
            <a:ext cx="0" cy="6053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067944" y="1057059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latin typeface="Times New Roman" panose="02020603050405020304" pitchFamily="18" charset="0"/>
              </a:rPr>
              <a:t>Strukturni pododjel središnjeg ureda riznice (FTCO-a) zadužen za rad sustava za upravljanje rizicima: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57338" y="1523130"/>
            <a:ext cx="1243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FTCO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87755" y="4009130"/>
            <a:ext cx="1169583" cy="6471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Uprava za međuregionalno poslovanje državne riznice (FT IROD)</a:t>
            </a:r>
            <a:endParaRPr lang="hr-H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67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6818" y="911009"/>
            <a:ext cx="355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Druga razina rukovodstva:</a:t>
            </a:r>
            <a:endParaRPr lang="hr-HR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1543" y="1314220"/>
            <a:ext cx="3682857" cy="30777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1. Utvrđivanje rizika: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98715" y="1574552"/>
            <a:ext cx="35356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Utvrđivanje na temelju rezultata unutarnje kontrole, unutarnje revizije, provjera nadzornih tijela, zahtjeva</a:t>
            </a:r>
            <a:endParaRPr lang="hr-HR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98715" y="198777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Analiza regulatornih akata, pravnih akata i tehničkih propisa</a:t>
            </a:r>
            <a:r>
              <a:rPr dirty="0" smtClean="0"/>
              <a:t> </a:t>
            </a:r>
            <a:endParaRPr lang="hr-HR" sz="1100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1543" y="2388774"/>
            <a:ext cx="3682857" cy="523220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dirty="0">
                <a:effectLst/>
              </a:rPr>
              <a:t>2. Analiza i procjena rizika, izrada prijedloga za svođenje rizika na minimum</a:t>
            </a:r>
            <a:endParaRPr lang="hr-HR" dirty="0"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51543" y="2986901"/>
            <a:ext cx="3682857" cy="523220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en-US" dirty="0">
                <a:effectLst/>
              </a:rPr>
              <a:t>3. Izrada izvještaja o upravljanju unutarnjim rizicima u državnoj riznici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1543" y="3995862"/>
            <a:ext cx="3682857" cy="73866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dirty="0">
                <a:effectLst/>
              </a:rPr>
              <a:t>5. Usklađivanje poslovanja FTTB-ova u pogledu upravljanja unutarnjim rizicima u državnoj riznici na određenom području</a:t>
            </a:r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128" y="4772562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25880" y="1705610"/>
            <a:ext cx="1744871" cy="335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Vodstvo državne riznice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39525" y="2246630"/>
            <a:ext cx="2298035" cy="655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 za poboljšanje unutarnje financijske kontrole u javnom sektoru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16480" y="2040679"/>
            <a:ext cx="0" cy="2059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034073" y="2040680"/>
            <a:ext cx="0" cy="20595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049297" y="3049471"/>
            <a:ext cx="2298035" cy="718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Odjeli središnjeg ureda riznice 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(upravljanje rizicima u odgovarajućem području aktivnosti)</a:t>
            </a:r>
            <a:endParaRPr lang="hr-H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7756" y="3996215"/>
            <a:ext cx="1032482" cy="7897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Uprava za međuregionalno poslovanje državne riznice (FT IROD)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97148" y="3996216"/>
            <a:ext cx="938124" cy="356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 državne riznice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2091" y="3996991"/>
            <a:ext cx="938124" cy="4842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agencija SCORT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316480" y="2901950"/>
            <a:ext cx="0" cy="1475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034074" y="2901951"/>
            <a:ext cx="7385" cy="14752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316480" y="3882308"/>
            <a:ext cx="0" cy="1139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029221" y="3882308"/>
            <a:ext cx="0" cy="11390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56818" y="1519239"/>
            <a:ext cx="2605520" cy="236307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500063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1500" y="3390900"/>
            <a:ext cx="28531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00063" y="3262313"/>
            <a:ext cx="0" cy="73390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71500" y="3390900"/>
            <a:ext cx="0" cy="6053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462338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814780" y="3263089"/>
            <a:ext cx="0" cy="73390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3462338" y="3390900"/>
            <a:ext cx="273627" cy="77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735965" y="3391676"/>
            <a:ext cx="0" cy="60531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67036" y="1457190"/>
            <a:ext cx="1243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FTCO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93772" y="834065"/>
            <a:ext cx="512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latin typeface="Times New Roman" panose="02020603050405020304" pitchFamily="18" charset="0"/>
              </a:rPr>
              <a:t>Strukturni pododjeli središnjeg ureda riznice (FTCO-a) zaduženi za upravljanje rizicima: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51541" y="3588047"/>
            <a:ext cx="3682857" cy="30777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dirty="0">
                <a:effectLst/>
              </a:rPr>
              <a:t>4. Upravljačko odlučivanje</a:t>
            </a:r>
          </a:p>
        </p:txBody>
      </p:sp>
      <p:sp>
        <p:nvSpPr>
          <p:cNvPr id="47" name="Rectangle 2"/>
          <p:cNvSpPr txBox="1">
            <a:spLocks/>
          </p:cNvSpPr>
          <p:nvPr/>
        </p:nvSpPr>
        <p:spPr bwMode="auto">
          <a:xfrm>
            <a:off x="2873828" y="16328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ORGANIZACIJSKA STRUKTURA SUSTAVA UPRAVLJANJA UNUTARNJIM (OPERATIVNIM) RIZICIMA 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48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8074" y="1408256"/>
            <a:ext cx="3835257" cy="29238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266700" algn="l"/>
              </a:tabLst>
            </a:pPr>
            <a:r>
              <a:rPr lang="en-US" sz="1300" dirty="0" smtClean="0">
                <a:effectLst/>
              </a:rPr>
              <a:t>1.	Utvrđivanje odabranih rizičnih skupina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1485" y="173614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Utvrđivanje na temelju rezultata unutarnje kontrole, unutarnje revizije, provjera nadzornih tijela, zahtjeva</a:t>
            </a:r>
            <a:endParaRPr lang="hr-HR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8074" y="2324467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Analiza regulatornih akata, pravnih akata i tehničkih propisa </a:t>
            </a:r>
            <a:endParaRPr lang="hr-HR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1485" y="2600398"/>
            <a:ext cx="3908843" cy="4924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sz="1300" dirty="0">
                <a:effectLst/>
              </a:rPr>
              <a:t>2. Analiza i procjena utvrđenih skupina rizika, izrada prijedloga za njihovo svođenje na minimum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1485" y="3120930"/>
            <a:ext cx="3888431" cy="69249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en-US" sz="1300" dirty="0" smtClean="0">
                <a:effectLst/>
              </a:rPr>
              <a:t>3.	Izrada izvještaja o upravljanju unutarnjim rizicima u državnoj riznici povezanima s utvrđenim skupinama rizika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19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6818" y="911009"/>
            <a:ext cx="355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Treća razina rukovodstva:</a:t>
            </a:r>
            <a:endParaRPr lang="hr-HR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5880" y="1705610"/>
            <a:ext cx="1744871" cy="335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Vodstvo državne riznice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9525" y="2246630"/>
            <a:ext cx="2298035" cy="655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 za poboljšanje unutarnje financijske kontrole u javnom sektoru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316480" y="2040679"/>
            <a:ext cx="0" cy="2059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034073" y="2040680"/>
            <a:ext cx="0" cy="20595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49297" y="3049471"/>
            <a:ext cx="2298035" cy="5797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Odjeli središnjeg ureda riznice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(upravljanje rizicima u odgovarajućem području aktivnosti)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7755" y="3854118"/>
            <a:ext cx="1071393" cy="860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Uprava za međuregionalno poslovanje državne riznice (FT IROD)</a:t>
            </a:r>
            <a:endParaRPr lang="hr-HR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97148" y="3854118"/>
            <a:ext cx="938124" cy="498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 državne riznice</a:t>
            </a:r>
            <a:endParaRPr lang="hr-HR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2091" y="3854118"/>
            <a:ext cx="938124" cy="499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agencija SCORT</a:t>
            </a:r>
            <a:endParaRPr lang="hr-HR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16480" y="2901950"/>
            <a:ext cx="0" cy="1475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2034074" y="2901951"/>
            <a:ext cx="7385" cy="14752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316480" y="3713585"/>
            <a:ext cx="0" cy="1405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022475" y="3713585"/>
            <a:ext cx="525" cy="13451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856818" y="1519239"/>
            <a:ext cx="2605520" cy="219434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500063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1500" y="3390900"/>
            <a:ext cx="28531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00063" y="3262313"/>
            <a:ext cx="0" cy="59180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71500" y="3390900"/>
            <a:ext cx="0" cy="4632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462338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814780" y="3263089"/>
            <a:ext cx="0" cy="59102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3462338" y="3390900"/>
            <a:ext cx="273627" cy="77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735965" y="3391288"/>
            <a:ext cx="0" cy="46244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67036" y="1457190"/>
            <a:ext cx="1243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FTCO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2"/>
          <p:cNvSpPr txBox="1">
            <a:spLocks/>
          </p:cNvSpPr>
          <p:nvPr/>
        </p:nvSpPr>
        <p:spPr bwMode="auto">
          <a:xfrm>
            <a:off x="2873828" y="16328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ORGANIZACIJSKA STRUKTURA SUSTAVA UPRAVLJANJA UNUTARNJIM (OPERATIVNIM) RIZICIMA 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21485" y="3867984"/>
            <a:ext cx="3888431" cy="29238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en-US" sz="1300" dirty="0" smtClean="0">
                <a:effectLst/>
              </a:rPr>
              <a:t>4.	Upravljačko odlučivanje</a:t>
            </a:r>
            <a:endParaRPr lang="hr-HR" sz="1300" dirty="0"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93773" y="90287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latin typeface="Times New Roman" panose="02020603050405020304" pitchFamily="18" charset="0"/>
              </a:rPr>
              <a:t>Strukturni pododjeli teritorijalnih ureda riznice (FTTO-a) zaduženi za koordinaciju upravljanja rizicima: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0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en-US" sz="2000" dirty="0" smtClean="0">
                <a:solidFill>
                  <a:srgbClr val="14314C"/>
                </a:solidFill>
                <a:latin typeface="Times New Roman" pitchFamily="18" charset="0"/>
              </a:rPr>
              <a:t>1.	Nastanak sustava upravljanja unutarnjim (operativnim) rizicima u državnoj riznici</a:t>
            </a:r>
          </a:p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en-US" sz="2000" dirty="0" smtClean="0">
                <a:solidFill>
                  <a:srgbClr val="14314C"/>
                </a:solidFill>
                <a:latin typeface="Times New Roman" pitchFamily="18" charset="0"/>
              </a:rPr>
              <a:t>2.	Sustav upravljanja unutarnjim (operativnim) rizicima u državnoj riznici</a:t>
            </a:r>
          </a:p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en-US" sz="2000" dirty="0" smtClean="0">
                <a:solidFill>
                  <a:srgbClr val="14314C"/>
                </a:solidFill>
                <a:latin typeface="Times New Roman" pitchFamily="18" charset="0"/>
              </a:rPr>
              <a:t>3.	Organizacijska struktura sustava upravljanja unutarnjim (operativnim) rizicima u državnoj riznici</a:t>
            </a:r>
          </a:p>
          <a:p>
            <a:pPr marL="0" indent="0" algn="just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en-US" sz="2000" dirty="0" smtClean="0">
                <a:solidFill>
                  <a:srgbClr val="14314C"/>
                </a:solidFill>
                <a:latin typeface="Times New Roman" pitchFamily="18" charset="0"/>
              </a:rPr>
              <a:t>4.	Propisi povezani sa sustavom upravljanja unutarnjim (operativnim) rizicima u državnoj riznici </a:t>
            </a:r>
            <a:endParaRPr lang="hr-HR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</a:t>
            </a:fld>
            <a:endParaRPr lang="hr-HR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2873828" y="237929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PREGLED PREZENTACIJE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8074" y="1408256"/>
            <a:ext cx="3835257" cy="29238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>
              <a:tabLst>
                <a:tab pos="266700" algn="l"/>
              </a:tabLst>
            </a:pPr>
            <a:r>
              <a:rPr lang="en-US" sz="1300" dirty="0" smtClean="0">
                <a:effectLst/>
              </a:rPr>
              <a:t>1.	Utvrđivanje odabranih rizika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1485" y="173614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Utvrđivanje na temelju rezultata unutarnje kontrole, unutarnje revizije, provjera nadzornih tijela, zahtjeva</a:t>
            </a:r>
            <a:endParaRPr lang="hr-HR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8074" y="2324467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Analiza regulatornih akata, pravnih akata i tehničkih propisa </a:t>
            </a:r>
            <a:endParaRPr lang="hr-HR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1485" y="2600398"/>
            <a:ext cx="3908843" cy="4924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sz="1300" dirty="0">
                <a:effectLst/>
              </a:rPr>
              <a:t>2. Analiza i procjena odabranih skupina rizika, izrada prijedloga za svođenje tih rizika na minimum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1485" y="3120930"/>
            <a:ext cx="3915021" cy="4924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en-US" sz="1300" dirty="0" smtClean="0">
                <a:effectLst/>
              </a:rPr>
              <a:t>3.	Izrada izvještaja o upravljanju odabranim unutarnjim rizicima u državnoj riznici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20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6818" y="911009"/>
            <a:ext cx="355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Četvrta razina rukovodstva:</a:t>
            </a:r>
            <a:endParaRPr lang="hr-HR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5880" y="1705610"/>
            <a:ext cx="1744871" cy="335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Vodstvo državne riznice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9525" y="2246630"/>
            <a:ext cx="2298035" cy="655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</a:rPr>
              <a:t>Odjel za poboljšanje unutarnje financijske kontrole u javnom sektoru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316480" y="2040679"/>
            <a:ext cx="0" cy="2059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034073" y="2040680"/>
            <a:ext cx="0" cy="20595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49297" y="3049471"/>
            <a:ext cx="2298035" cy="5797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Odjeli središnjeg ureda riznice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(upravljanje rizicima u odgovarajućem području aktivnosti)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7755" y="3802698"/>
            <a:ext cx="1140721" cy="4195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Uprava za međuregionalno poslovanje državne riznice (FT IROD)</a:t>
            </a:r>
            <a:endParaRPr lang="hr-HR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97148" y="3854118"/>
            <a:ext cx="938124" cy="3503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Odjel državne riznice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2091" y="3854118"/>
            <a:ext cx="988130" cy="4260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Državna agencija SCORT</a:t>
            </a:r>
            <a:endParaRPr lang="hr-HR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16480" y="2901950"/>
            <a:ext cx="0" cy="1475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2034074" y="2901951"/>
            <a:ext cx="7385" cy="14752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316480" y="3713585"/>
            <a:ext cx="0" cy="1405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022475" y="3713585"/>
            <a:ext cx="525" cy="13451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856818" y="1519239"/>
            <a:ext cx="2605520" cy="219434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500063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1500" y="3390900"/>
            <a:ext cx="28531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00063" y="3262313"/>
            <a:ext cx="0" cy="59180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71500" y="3390900"/>
            <a:ext cx="0" cy="4632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462338" y="3262313"/>
            <a:ext cx="356755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814780" y="3263089"/>
            <a:ext cx="0" cy="59102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3462338" y="3390900"/>
            <a:ext cx="273627" cy="77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735965" y="3391288"/>
            <a:ext cx="0" cy="46244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67036" y="1457190"/>
            <a:ext cx="1243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FTCO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2"/>
          <p:cNvSpPr txBox="1">
            <a:spLocks/>
          </p:cNvSpPr>
          <p:nvPr/>
        </p:nvSpPr>
        <p:spPr bwMode="auto">
          <a:xfrm>
            <a:off x="2873828" y="16328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ORGANIZACIJSKA STRUKTURA SUSTAVA UPRAVLJANJA UNUTARNJIM (OPERATIVNIM) RIZICIMA 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21485" y="3656504"/>
            <a:ext cx="3915021" cy="29238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algn="just">
              <a:tabLst>
                <a:tab pos="266700" algn="l"/>
              </a:tabLst>
            </a:pPr>
            <a:r>
              <a:rPr lang="en-US" sz="1300" dirty="0" smtClean="0">
                <a:effectLst/>
              </a:rPr>
              <a:t>4.	Upravljačko odlučivanje</a:t>
            </a:r>
            <a:endParaRPr lang="hr-HR" sz="1300" dirty="0"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93773" y="994937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latin typeface="Times New Roman" panose="02020603050405020304" pitchFamily="18" charset="0"/>
              </a:rPr>
              <a:t>Strukturni pododjeli FTTB-ova zaduženi za upravljanje rizicima: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9636" y="4335624"/>
            <a:ext cx="989045" cy="643813"/>
            <a:chOff x="4024604" y="4335624"/>
            <a:chExt cx="989045" cy="64381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4260980" y="4335624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201884" y="4394719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114801" y="4488023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024604" y="4550228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Jedinica</a:t>
              </a:r>
              <a:endParaRPr lang="hr-H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528477" y="4335624"/>
            <a:ext cx="989045" cy="643813"/>
            <a:chOff x="4024604" y="4335624"/>
            <a:chExt cx="989045" cy="643813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4260980" y="4335624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201884" y="4394719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114801" y="4488023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024604" y="4550228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Jedinica</a:t>
              </a:r>
              <a:endParaRPr lang="hr-H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967815" y="4335627"/>
            <a:ext cx="989045" cy="650033"/>
            <a:chOff x="4024604" y="4335624"/>
            <a:chExt cx="989045" cy="650033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4260980" y="4335624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201884" y="4394719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114801" y="4488023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024604" y="4556448"/>
              <a:ext cx="752669" cy="4292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Jedinica</a:t>
              </a:r>
              <a:endParaRPr lang="hr-H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3" name="Прямая со стрелкой 52"/>
          <p:cNvCxnSpPr/>
          <p:nvPr/>
        </p:nvCxnSpPr>
        <p:spPr>
          <a:xfrm>
            <a:off x="539825" y="4192120"/>
            <a:ext cx="0" cy="35810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718301" y="4204997"/>
            <a:ext cx="0" cy="34464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817283" y="4196527"/>
            <a:ext cx="0" cy="35810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1995759" y="4209404"/>
            <a:ext cx="0" cy="34464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235400" y="4209404"/>
            <a:ext cx="0" cy="35810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3413876" y="4222281"/>
            <a:ext cx="0" cy="34464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585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3" y="2000250"/>
            <a:ext cx="8215312" cy="13525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spcBef>
                <a:spcPts val="0"/>
              </a:spcBef>
            </a:pPr>
            <a:endParaRPr lang="hr-H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4. Propisi povezani sa sustavom upravljanja unutarnjim (operativnim) rizicima u državnoj riznici</a:t>
            </a:r>
            <a:endParaRPr lang="hr-H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0"/>
              </a:spcBef>
            </a:pPr>
            <a:endParaRPr lang="hr-H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0"/>
              </a:spcBef>
            </a:pPr>
            <a:endParaRPr lang="hr-H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21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76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PROPISI POVEZANI SA SUSTAVOM UPRAVLJANJA UNUTARNJIM (OPERATIVNIM) RIZICIMA 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438" y="1154973"/>
            <a:ext cx="8712968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1300" dirty="0"/>
              <a:t>Nalog državne riznice o organizaciji unutarnje financijske kontrole i poslovanja unutarnje financijske revizije u državnoj riznici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90615" y="1647416"/>
            <a:ext cx="216024" cy="161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17481" y="1639645"/>
            <a:ext cx="216024" cy="176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1438" y="1828282"/>
            <a:ext cx="4133411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Standard za unutarnje kontrole </a:t>
            </a:r>
          </a:p>
          <a:p>
            <a:pPr algn="ctr"/>
            <a:r>
              <a:rPr lang="en-US" sz="13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državne riznice</a:t>
            </a:r>
            <a:endParaRPr lang="hr-HR" sz="13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2185572" y="2301072"/>
            <a:ext cx="205860" cy="3735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16016" y="1828282"/>
            <a:ext cx="4169414" cy="69249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Standarde za unutarnje kontrole i unutarnje revizije državne riznice primjenjuju pododjeli za kontrolu i reviziju koji provode kontrole i revizije</a:t>
            </a:r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6327280" y="3133882"/>
            <a:ext cx="206225" cy="60381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01438" y="3732074"/>
            <a:ext cx="8712968" cy="6924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Klasifikacija unutarnjih (operativnih) rizika prema području aktivnosti teritorijalnih tijela državne riznice (popis mogućih (osnovnih) prekršaja u poslovanju teritorijalnih tijela državne riznice)</a:t>
            </a:r>
            <a:endParaRPr lang="hr-HR" sz="13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4408934" y="4404172"/>
            <a:ext cx="148988" cy="20677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1438" y="4610945"/>
            <a:ext cx="8683992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300" b="1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dirty="0" smtClean="0"/>
              <a:t>Nalog za provedbu potpune procjene poslovanja teritorijalnih tijela državne riznice temeljene na nalazima kontrole i revizije </a:t>
            </a:r>
            <a:endParaRPr lang="hr-HR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52319" y="2674668"/>
            <a:ext cx="4082530" cy="892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162387"/>
                </a:solidFill>
                <a:latin typeface="Times New Roman" panose="02020603050405020304" pitchFamily="18" charset="0"/>
              </a:rPr>
              <a:t>Standard za </a:t>
            </a:r>
            <a:r>
              <a:rPr lang="en-US" sz="1300" b="1" i="1" dirty="0">
                <a:solidFill>
                  <a:srgbClr val="162387"/>
                </a:solidFill>
                <a:latin typeface="Times New Roman" panose="02020603050405020304" pitchFamily="18" charset="0"/>
              </a:rPr>
              <a:t>ex post</a:t>
            </a:r>
            <a:r>
              <a:rPr lang="en-US" sz="1300" b="1" dirty="0">
                <a:solidFill>
                  <a:srgbClr val="162387"/>
                </a:solidFill>
                <a:latin typeface="Times New Roman" panose="02020603050405020304" pitchFamily="18" charset="0"/>
              </a:rPr>
              <a:t> operativne unutarnje automatizirane kontrole u teritorijalnim tijelima državne riznice </a:t>
            </a:r>
            <a:endParaRPr lang="hr-HR" sz="13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2209553" y="3523388"/>
            <a:ext cx="157898" cy="20868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43962" y="4829544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22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1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MOGUĆI ODGOVORI NA UNUTARNJE (OPERATIVNE) RIZIKE U POSLOVANJU DRŽAVNE RIZNICE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1" y="1224017"/>
            <a:ext cx="1667933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hr-HR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PREUZIMANJE RIZIKA </a:t>
            </a:r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983338"/>
            <a:ext cx="1667933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hr-HR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IZBJEGAVANJE RIZIKA </a:t>
            </a:r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592" y="3168053"/>
            <a:ext cx="1667933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hr-HR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PRIJENOS RIZIKA </a:t>
            </a:r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49" y="4146593"/>
            <a:ext cx="1667933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KONTROLA RIZIKA (SMANJENJE) </a:t>
            </a:r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322453" y="1381738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317778" y="2241980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340626" y="3326512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272206" y="4320648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73828" y="1224017"/>
            <a:ext cx="5616624" cy="632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Ekonomski je neizvedivo poduzeti mjere odgovora u odnosu na moguće štete u slučaju rizika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73828" y="1983338"/>
            <a:ext cx="5616624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Promjena u uspostavljenom redoslijedu poslovanja kako bi se izbjegao rizik</a:t>
            </a:r>
            <a:endParaRPr lang="hr-HR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29812" y="3168053"/>
            <a:ext cx="561662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Prijenos rizika u poslovanju riznice s pomoću internalizacije/eksternalizacije</a:t>
            </a:r>
            <a:endParaRPr lang="hr-HR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73828" y="4140703"/>
            <a:ext cx="5616624" cy="652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Smanjeni iznos gubitka u slučaju nastanka rizika</a:t>
            </a: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23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31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237929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PRAĆENJE RIZIKA I KONTROLA FUNKCIONALNOG UČINKA SUSTAVA UPRAVLJANJA UNUTARNJIM (OPERATIVNIM) RIZICIMA 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634884"/>
            <a:ext cx="5616624" cy="1078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Promatranje promjena u:</a:t>
            </a:r>
          </a:p>
          <a:p>
            <a:pPr algn="just"/>
            <a:endParaRPr lang="hr-HR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čimbenicima rizika u državnoj riznici, </a:t>
            </a:r>
            <a:endParaRPr lang="hr-HR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dimenzijama rizika u državnoj riznici,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u rezultatima rukovodstvenih odluka donesenih u tom kontekstu.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hr-HR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654348"/>
            <a:ext cx="1667933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hr-HR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solidFill>
                  <a:srgbClr val="162387"/>
                </a:solidFill>
                <a:latin typeface="Times New Roman" panose="02020603050405020304" pitchFamily="18" charset="0"/>
              </a:rPr>
              <a:t>PRAĆENJE RIZIKA </a:t>
            </a:r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493903" y="1912990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3567" y="2897306"/>
            <a:ext cx="1667933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dirty="0" smtClean="0"/>
              <a:t>EVALUACIJA FUNKCIONALNOG UČINKA SUSTAVA UPRAVLJANJA RIZICIMA U DRŽAVNOJ RIZNICI 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493903" y="3340614"/>
            <a:ext cx="504056" cy="313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3102296"/>
            <a:ext cx="5616624" cy="790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Osiguravanje postizanja vrijednosti pokazatelja učinka u poslovanju državne riznice</a:t>
            </a:r>
            <a:endParaRPr lang="hr-HR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24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31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0" y="2091837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Hvala na pozornosti!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25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6777" y="1662794"/>
            <a:ext cx="8215312" cy="12436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spcBef>
                <a:spcPts val="18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1. Nastanak sustava upravljanja unutarnjim (operativnim) rizicima u državnoj riznici</a:t>
            </a:r>
          </a:p>
        </p:txBody>
      </p:sp>
    </p:spTree>
    <p:extLst>
      <p:ext uri="{BB962C8B-B14F-4D97-AF65-F5344CB8AC3E}">
        <p14:creationId xmlns:p14="http://schemas.microsoft.com/office/powerpoint/2010/main" val="35488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PREDUVJETI ZA SUSTAV UPRAVLJANJA RIZICIMA 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4168" y="1124744"/>
            <a:ext cx="213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Vanjsko okruženje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3764672" y="4116607"/>
            <a:ext cx="434751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66986" y="242016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Vanjski</a:t>
            </a:r>
            <a:endParaRPr lang="hr-HR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70409" y="2036443"/>
            <a:ext cx="160751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6986" y="275583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rizici</a:t>
            </a:r>
            <a:endParaRPr lang="hr-HR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914400" y="2989969"/>
            <a:ext cx="134081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162068" y="1851777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</a:rPr>
              <a:t>Unutarnje okruženje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400300" y="847725"/>
            <a:ext cx="6322219" cy="333819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Sustav 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državne riznice</a:t>
            </a:r>
          </a:p>
          <a:p>
            <a:pPr algn="ctr"/>
            <a:endParaRPr lang="hr-HR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7343" y="2632641"/>
            <a:ext cx="195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Ograničeni resursi</a:t>
            </a:r>
            <a:endParaRPr lang="hr-H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Штриховая стрелка вправо 1"/>
          <p:cNvSpPr/>
          <p:nvPr/>
        </p:nvSpPr>
        <p:spPr>
          <a:xfrm>
            <a:off x="4746035" y="2705851"/>
            <a:ext cx="1400175" cy="49991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216814" y="254973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Usmjerenost na najvažnija pitanja</a:t>
            </a:r>
            <a:endParaRPr lang="hr-H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6200000">
            <a:off x="5133432" y="4378883"/>
            <a:ext cx="676279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6200000">
            <a:off x="6622173" y="4200968"/>
            <a:ext cx="434751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526500" y="950397"/>
            <a:ext cx="213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Unutarnje okruženje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66803" y="414467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Vanjski</a:t>
            </a:r>
            <a:endParaRPr lang="hr-HR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6803" y="448033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rizici</a:t>
            </a:r>
            <a:endParaRPr lang="hr-HR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DIMENZIJE KONTROLE PRIJE RAZVOJA SUSTAVA UPRAVLJANJA RIZICIMA U DRŽAVNOJ RIZNICI</a:t>
            </a:r>
            <a:r>
              <a:rPr dirty="0" smtClean="0"/>
              <a:t> </a:t>
            </a:r>
            <a:r>
              <a:t/>
            </a:r>
            <a:br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(PRIJE 2009.)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5256" y="1266825"/>
            <a:ext cx="8307263" cy="43815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rgbClr val="14314C"/>
                </a:solidFill>
                <a:latin typeface="Times New Roman" pitchFamily="18" charset="0"/>
              </a:rPr>
              <a:t>Provjere (</a:t>
            </a:r>
            <a:r>
              <a:rPr lang="en-US" sz="1400" i="1" dirty="0">
                <a:solidFill>
                  <a:srgbClr val="14314C"/>
                </a:solidFill>
                <a:latin typeface="Times New Roman" pitchFamily="18" charset="0"/>
              </a:rPr>
              <a:t>ex post</a:t>
            </a:r>
            <a:r>
              <a:rPr lang="en-US" sz="1400" dirty="0">
                <a:solidFill>
                  <a:srgbClr val="14314C"/>
                </a:solidFill>
                <a:latin typeface="Times New Roman" pitchFamily="18" charset="0"/>
              </a:rPr>
              <a:t> kontrola) svih područja poslovanja teritorijalnih tijela državne riznice (FTTB) najmanje jednom u dvije godine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61976" y="2105026"/>
            <a:ext cx="742949" cy="533400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Državna riznica</a:t>
            </a:r>
            <a:endParaRPr lang="hr-HR" sz="11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209800" y="1809752"/>
            <a:ext cx="1447799" cy="4667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FTTB br. 1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209801" y="2428875"/>
            <a:ext cx="1447798" cy="4667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FTTB br. 85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11677" y="1819275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rgbClr val="162387"/>
                </a:solidFill>
                <a:latin typeface="Times New Roman" pitchFamily="18" charset="0"/>
              </a:rPr>
              <a:t>Funkcionalna područja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411677" y="2447927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rgbClr val="162387"/>
                </a:solidFill>
                <a:latin typeface="Times New Roman" pitchFamily="18" charset="0"/>
              </a:rPr>
              <a:t>Pomoćna područja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239125" y="1819275"/>
            <a:ext cx="238125" cy="87630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34400" y="2095500"/>
            <a:ext cx="383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</a:rPr>
              <a:t>15</a:t>
            </a:r>
          </a:p>
          <a:p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304925" y="2057400"/>
            <a:ext cx="819150" cy="152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304925" y="2517577"/>
            <a:ext cx="819150" cy="1208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733800" y="1933575"/>
            <a:ext cx="139065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733800" y="2686052"/>
            <a:ext cx="139065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10941" y="2014895"/>
            <a:ext cx="383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sz="1000" b="1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sz="1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65998" y="2043113"/>
            <a:ext cx="383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US" sz="1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47403" y="3114673"/>
            <a:ext cx="8307263" cy="43815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rgbClr val="14314C"/>
                </a:solidFill>
                <a:latin typeface="Times New Roman" pitchFamily="18" charset="0"/>
              </a:rPr>
              <a:t>Provjere (</a:t>
            </a:r>
            <a:r>
              <a:rPr lang="en-US" sz="1400" i="1" dirty="0">
                <a:solidFill>
                  <a:srgbClr val="14314C"/>
                </a:solidFill>
                <a:latin typeface="Times New Roman" pitchFamily="18" charset="0"/>
              </a:rPr>
              <a:t>ex post</a:t>
            </a:r>
            <a:r>
              <a:rPr lang="en-US" sz="1400" dirty="0">
                <a:solidFill>
                  <a:srgbClr val="14314C"/>
                </a:solidFill>
                <a:latin typeface="Times New Roman" pitchFamily="18" charset="0"/>
              </a:rPr>
              <a:t> kontrola) svih područja poslovanja teritorijalnih tijela državne riznice (FTTB) najmanje jednom godišnje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61976" y="3798098"/>
            <a:ext cx="1771922" cy="9620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Jedinica za unutarnju kontrolu i reviziju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296568" y="3631297"/>
            <a:ext cx="1447799" cy="4667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Jedinica br. 1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296569" y="4430320"/>
            <a:ext cx="1447798" cy="466723"/>
          </a:xfrm>
          <a:prstGeom prst="ellips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Jedinica</a:t>
            </a:r>
            <a:r>
              <a:t/>
            </a:r>
            <a:br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br. 3500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2333898" y="3864659"/>
            <a:ext cx="819150" cy="152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380977" y="4453178"/>
            <a:ext cx="819150" cy="1208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771752" y="3861142"/>
            <a:ext cx="815580" cy="351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771752" y="4613619"/>
            <a:ext cx="81558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29818" y="3894837"/>
            <a:ext cx="383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sz="1000" b="1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sz="1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03950" y="3970680"/>
            <a:ext cx="383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US" sz="1000" b="1" dirty="0" smtClean="0"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US" sz="1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05202" y="3769409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rgbClr val="162387"/>
                </a:solidFill>
                <a:latin typeface="Times New Roman" pitchFamily="18" charset="0"/>
              </a:rPr>
              <a:t>Funkcionalno područje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05202" y="4398061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rgbClr val="162387"/>
                </a:solidFill>
                <a:latin typeface="Times New Roman" pitchFamily="18" charset="0"/>
              </a:rPr>
              <a:t>Uprava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авая фигурная скобка 39"/>
          <p:cNvSpPr/>
          <p:nvPr/>
        </p:nvSpPr>
        <p:spPr>
          <a:xfrm>
            <a:off x="8532650" y="3769409"/>
            <a:ext cx="238125" cy="87630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8827925" y="4045634"/>
            <a:ext cx="383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</a:rPr>
              <a:t>2</a:t>
            </a:r>
            <a:endParaRPr lang="hr-H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11677" y="2127277"/>
            <a:ext cx="2741723" cy="2476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rgbClr val="162387"/>
                </a:solidFill>
                <a:latin typeface="Times New Roman" pitchFamily="18" charset="0"/>
              </a:rPr>
              <a:t>Uprava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 FAZA RAZVOJA SUSTAVA UPRAVLJANJA RIZICIMA U DRŽAVNOJ RIZNICI (2006. - 2009.)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2425" y="4419600"/>
            <a:ext cx="8670132" cy="180975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200024" y="1447799"/>
            <a:ext cx="1190625" cy="67627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</a:rPr>
              <a:t>Rezultati</a:t>
            </a:r>
            <a:endParaRPr lang="hr-H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</a:rPr>
              <a:t>provjera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Блок-схема: несколько документов 38"/>
          <p:cNvSpPr/>
          <p:nvPr/>
        </p:nvSpPr>
        <p:spPr>
          <a:xfrm>
            <a:off x="200023" y="2476500"/>
            <a:ext cx="1066801" cy="4953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</a:rPr>
              <a:t>Provjere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476375" y="1428750"/>
            <a:ext cx="2371725" cy="1543050"/>
          </a:xfrm>
          <a:prstGeom prst="flowChartDocumen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Pregled prekršaja utvrđenih provjerama </a:t>
            </a:r>
          </a:p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(u obliku teksta).</a:t>
            </a:r>
          </a:p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Vrste prekršaja</a:t>
            </a:r>
            <a:endParaRPr lang="hr-HR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00025" y="3476625"/>
            <a:ext cx="3648075" cy="809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</a:rPr>
              <a:t>Cilj: Ujednačenost definicija 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</a:rPr>
              <a:t>i sistematizacija prekršaja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11445"/>
              </p:ext>
            </p:extLst>
          </p:nvPr>
        </p:nvGraphicFramePr>
        <p:xfrm>
          <a:off x="4038599" y="2108200"/>
          <a:ext cx="4983958" cy="218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25"/>
                <a:gridCol w="319224"/>
                <a:gridCol w="234312"/>
                <a:gridCol w="261471"/>
                <a:gridCol w="566717"/>
                <a:gridCol w="32166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br.</a:t>
                      </a:r>
                      <a:endParaRPr lang="hr-HR" sz="1000" dirty="0" smtClean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Šifra prekršaja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Vrsta prekršaja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Vođenje evidencije o pitanjima proračuna, poreza i rukovodstva</a:t>
                      </a:r>
                      <a:r>
                        <a:t> 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u izvršenju proračuna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37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…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33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14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Prekršaji povezani s gotovinskim transakcijama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3515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…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14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2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Neusklađenost s redoslijedom izvršavanja gotovinskih transakcija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14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2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Izdavanje novca iz blagajne za svrhe kojima nije namijenjen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333875" y="1195060"/>
            <a:ext cx="4635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Popis mogućih (osnovnih) prekršaja u poslovanju FTTB-a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64053" y="4606232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2009.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3276004" y="876300"/>
            <a:ext cx="1906191" cy="400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31597" y="893979"/>
            <a:ext cx="211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Standardni</a:t>
            </a:r>
            <a:endParaRPr lang="hr-HR" sz="1200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prekršaji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024" y="4704759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2006.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endCxn id="8" idx="2"/>
          </p:cNvCxnSpPr>
          <p:nvPr/>
        </p:nvCxnSpPr>
        <p:spPr>
          <a:xfrm flipV="1">
            <a:off x="712544" y="2098463"/>
            <a:ext cx="0" cy="378037"/>
          </a:xfrm>
          <a:prstGeom prst="straightConnector1">
            <a:avLst/>
          </a:prstGeom>
          <a:ln w="158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Выгнутая вверх стрелка 21"/>
          <p:cNvSpPr/>
          <p:nvPr/>
        </p:nvSpPr>
        <p:spPr>
          <a:xfrm>
            <a:off x="756046" y="955506"/>
            <a:ext cx="1906191" cy="400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69629" y="957738"/>
            <a:ext cx="2117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</a:rPr>
              <a:t>Prekršaji</a:t>
            </a:r>
            <a:endParaRPr lang="hr-HR" sz="12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II. FAZA RAZVOJA SUSTAVA UPRAVLJANJA RIZICIMA U DRŽAVNOJ RIZNICI </a:t>
            </a:r>
          </a:p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2009. - 2015.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2425" y="4419600"/>
            <a:ext cx="8670132" cy="180975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14300" y="1356330"/>
            <a:ext cx="1971675" cy="1129695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Popis mogućih (osnovnih) prekršaja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u poslovanju FTTB-a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2425" y="4627070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2009.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1847254" y="828675"/>
            <a:ext cx="1906191" cy="400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1031" y="798730"/>
            <a:ext cx="1058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Količina,</a:t>
            </a:r>
            <a:endParaRPr lang="hr-HR" sz="1200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ponderirani prosjek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</a:rPr>
              <a:t>prekršaja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114300" y="2971800"/>
            <a:ext cx="2057400" cy="809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Cilj: Sistematizacija podataka 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o prekršajima</a:t>
            </a:r>
            <a:endParaRPr lang="hr-H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73827" y="1182513"/>
            <a:ext cx="60751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Podaci o utvrđenim prekršajima 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u provedbi kontrole i revizije 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tijekom razdoblja izvještavanja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85459" y="4627070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2015.</a:t>
            </a:r>
            <a:r>
              <a:rPr dirty="0" smtClean="0"/>
              <a:t> 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96032"/>
              </p:ext>
            </p:extLst>
          </p:nvPr>
        </p:nvGraphicFramePr>
        <p:xfrm>
          <a:off x="2251981" y="1986915"/>
          <a:ext cx="366304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25"/>
                <a:gridCol w="319224"/>
                <a:gridCol w="234312"/>
                <a:gridCol w="261471"/>
                <a:gridCol w="566717"/>
                <a:gridCol w="18956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br.</a:t>
                      </a:r>
                      <a:endParaRPr lang="hr-HR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Šifra prekršaja 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Vrsta prekršaja </a:t>
                      </a:r>
                    </a:p>
                    <a:p>
                      <a:pPr algn="ctr"/>
                      <a:endParaRPr lang="hr-HR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1000" dirty="0" smtClean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/>
                      <a:r>
                        <a:rPr lang="en-US" sz="1000" b="1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</a:rPr>
                        <a:t>Vođenje evidencije o pitanjima proračuna, poreza i rukovodstva</a:t>
                      </a:r>
                      <a:r>
                        <a:t> </a:t>
                      </a:r>
                      <a:r>
                        <a:rPr lang="en-US" sz="1000" b="1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</a:rPr>
                        <a:t>u izvršenju proračuna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37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…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00AC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000" kern="1200" dirty="0" smtClean="0">
                          <a:solidFill>
                            <a:srgbClr val="0000AC"/>
                          </a:solidFill>
                          <a:effectLst/>
                          <a:latin typeface="Times New Roman" panose="02020603050405020304" pitchFamily="18" charset="0"/>
                        </a:rPr>
                        <a:t>Izdavanje novca iz blagajne za svrhe kojima nije namijenjen</a:t>
                      </a:r>
                      <a:endParaRPr lang="hr-HR" sz="1000" dirty="0">
                        <a:solidFill>
                          <a:srgbClr val="0000A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63955"/>
              </p:ext>
            </p:extLst>
          </p:nvPr>
        </p:nvGraphicFramePr>
        <p:xfrm>
          <a:off x="6153150" y="1987550"/>
          <a:ext cx="1800225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25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Količina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Ponderirani prosjek ukupnog broja</a:t>
                      </a:r>
                      <a:endParaRPr lang="hr-HR" sz="1000" dirty="0" smtClean="0"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broj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%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98644" y="2913280"/>
            <a:ext cx="105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AC"/>
                </a:solidFill>
                <a:latin typeface="Times New Roman" panose="02020603050405020304" pitchFamily="18" charset="0"/>
              </a:rPr>
              <a:t>+</a:t>
            </a:r>
            <a:endParaRPr lang="hr-HR" sz="3200" b="1" dirty="0">
              <a:solidFill>
                <a:srgbClr val="0000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7" y="133154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III. FAZA RAZVOJA SUSTAVA UPRAVLJANJA RIZICIMA U DRŽAVNOJ RIZNICI</a:t>
            </a:r>
            <a:r>
              <a:rPr dirty="0" smtClean="0"/>
              <a:t> </a:t>
            </a:r>
            <a:r>
              <a:t/>
            </a:r>
            <a:br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(2015. – 2017.)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 txBox="1">
            <a:spLocks/>
          </p:cNvSpPr>
          <p:nvPr/>
        </p:nvSpPr>
        <p:spPr>
          <a:xfrm>
            <a:off x="8722519" y="4760121"/>
            <a:ext cx="30003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2425" y="4214340"/>
            <a:ext cx="8670132" cy="180975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80975" y="1198695"/>
            <a:ext cx="1971675" cy="1129695"/>
          </a:xfrm>
          <a:prstGeom prst="flowChartDocument">
            <a:avLst/>
          </a:prstGeom>
          <a:solidFill>
            <a:schemeClr val="accent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Times New Roman" panose="02020603050405020304" pitchFamily="18" charset="0"/>
              </a:rPr>
              <a:t>Podaci o utvrđenim prekršajima u provedbi kontrole i revizije tijekom razdoblja izvještavanja</a:t>
            </a:r>
            <a:endParaRPr lang="hr-HR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2425" y="4328510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2015.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1866304" y="671040"/>
            <a:ext cx="2334221" cy="400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912" y="759500"/>
            <a:ext cx="28493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dirty="0" smtClean="0"/>
              <a:t>  </a:t>
            </a:r>
            <a:r>
              <a:rPr lang="en-US" sz="1100" dirty="0" smtClean="0">
                <a:latin typeface="Times New Roman" panose="02020603050405020304" pitchFamily="18" charset="0"/>
              </a:rPr>
              <a:t>Najčešći prekršaji</a:t>
            </a:r>
          </a:p>
          <a:p>
            <a:r>
              <a:rPr dirty="0" smtClean="0"/>
              <a:t>  </a:t>
            </a:r>
            <a:r>
              <a:rPr lang="en-US" sz="1100" dirty="0" smtClean="0">
                <a:latin typeface="Times New Roman" panose="02020603050405020304" pitchFamily="18" charset="0"/>
              </a:rPr>
              <a:t>Procjena pravne vrijednosti</a:t>
            </a:r>
            <a:endParaRPr lang="hr-H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133350" y="2766540"/>
            <a:ext cx="2057400" cy="809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Cilj: Utvrđivanje riskantnih poslova</a:t>
            </a:r>
            <a:endParaRPr lang="hr-H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45209" y="1221404"/>
            <a:ext cx="60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Klasifikacija rizika za riznicu </a:t>
            </a:r>
            <a:endParaRPr lang="hr-HR" sz="1400" b="1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po područjima poslovanja FTTB-a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85459" y="4353390"/>
            <a:ext cx="138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2017.</a:t>
            </a:r>
            <a:endParaRPr lang="hr-HR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76817"/>
              </p:ext>
            </p:extLst>
          </p:nvPr>
        </p:nvGraphicFramePr>
        <p:xfrm>
          <a:off x="2339181" y="1704820"/>
          <a:ext cx="6383338" cy="251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969"/>
                <a:gridCol w="334632"/>
                <a:gridCol w="253898"/>
                <a:gridCol w="257635"/>
                <a:gridCol w="3906016"/>
                <a:gridCol w="387350"/>
                <a:gridCol w="438150"/>
                <a:gridCol w="420688"/>
              </a:tblGrid>
              <a:tr h="3505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br.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stavke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Šifra rizika 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Naziv rizika 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Vrijednost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0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0,5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0,8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1,0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Vođenje evidencije o pitanjima proračuna, poreza i rukovodstva</a:t>
                      </a:r>
                      <a:r>
                        <a:t> 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u izvršenju proračuna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6370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…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733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14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Prekršaji povezani s gotovinskim transakcijama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3515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…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14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2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Neusklađenost s redoslijedom izvršavanja gotovinskih transakcija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14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2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Izdavanje novca iz blagajne za svrhe kojima nije namijenjen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2425" y="4537065"/>
            <a:ext cx="73546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Pozadinske informacije</a:t>
            </a:r>
            <a:r>
              <a:rPr lang="en-US" sz="1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: u postojećoj klasifikaciji unutarnjih (operativnih) rizika u riznici postoji 21 područje i 633 rizika;</a:t>
            </a:r>
          </a:p>
          <a:p>
            <a:pPr marL="541338" indent="-541338">
              <a:tabLst>
                <a:tab pos="541338" algn="l"/>
              </a:tabLst>
            </a:pPr>
            <a:r>
              <a:rPr lang="en-US" dirty="0" smtClean="0"/>
              <a:t>	</a:t>
            </a:r>
            <a:r>
              <a:rPr lang="en-US" sz="1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struktura područja: administrativni rizici, rizici unutarnje kontrole, funkcionalni, tehnološki i drugi rizici </a:t>
            </a:r>
            <a:endParaRPr lang="hr-HR" sz="1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95054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ALGORITAM DEFINICIJE KLASIFIKACIJE RIZIKA </a:t>
            </a:r>
          </a:p>
          <a:p>
            <a:pPr algn="r" eaLnBrk="0" hangingPunct="0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DRŽAVNOJ RIZNICI</a:t>
            </a:r>
            <a:endParaRPr lang="hr-HR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372" y="1179195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0"/>
              </a:spcBef>
            </a:pP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</a:rPr>
              <a:t>Utvrđivanje</a:t>
            </a:r>
            <a:endParaRPr lang="hr-HR" sz="12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ts val="0"/>
              </a:spcBef>
            </a:pPr>
            <a:r>
              <a:rPr dirty="0" smtClean="0"/>
              <a:t>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</a:rPr>
              <a:t>unutarnjeg rizika</a:t>
            </a:r>
            <a:endParaRPr lang="hr-HR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48262" y="1544320"/>
            <a:ext cx="8282" cy="208959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6540" y="1853600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70150" y="2318488"/>
            <a:ext cx="187499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Promjene u regulatornim aktima</a:t>
            </a:r>
            <a:endParaRPr lang="hr-HR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6542" y="2109098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70487" y="2097357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Popisi utvrđenih prekršaja</a:t>
            </a:r>
            <a:endParaRPr lang="hr-HR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39078" y="2342586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74652" y="2510803"/>
            <a:ext cx="223266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Izvještavanje o unutarnjoj kontroli i rezultatima unutarnje revizije</a:t>
            </a:r>
            <a:endParaRPr lang="hr-HR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45298" y="2551949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87092" y="1508934"/>
            <a:ext cx="256962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Pritužbe i zahtjevi građana i organizacija</a:t>
            </a:r>
            <a:endParaRPr lang="hr-HR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51487" y="3143977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Promjena osoblja</a:t>
            </a:r>
            <a:endParaRPr lang="hr-HR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62890" y="2881313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51487" y="3410777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Rezultati potpune procjene</a:t>
            </a:r>
            <a:endParaRPr lang="hr-HR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62728" y="1182745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Popis stavki</a:t>
            </a:r>
            <a:endParaRPr lang="hr-HR" sz="1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na koje utječe rizik </a:t>
            </a:r>
            <a:endParaRPr lang="hr-HR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19482" y="2222521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</a:rPr>
              <a:t>Procjena unutarnjih rizika</a:t>
            </a:r>
            <a:endParaRPr lang="hr-HR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3247390" y="2571340"/>
            <a:ext cx="2" cy="13805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247390" y="2872054"/>
            <a:ext cx="3610610" cy="856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3247390" y="2619865"/>
            <a:ext cx="2188210" cy="3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Vrijednost 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</a:t>
            </a:r>
            <a:r>
              <a:rPr dirty="0" smtClean="0"/>
              <a:t>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(0,5; 0,8; 1,0)</a:t>
            </a:r>
            <a:endParaRPr lang="hr-HR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3247389" y="2931489"/>
            <a:ext cx="3953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0" rIns="3600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Vjerojatnost 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sz="1000" dirty="0" smtClean="0"/>
              <a:t>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(nije vjerojatno</a:t>
            </a:r>
            <a:r>
              <a:rPr sz="1000" dirty="0" smtClean="0"/>
              <a:t>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(manje od 0,1), manje vjerojatno (0,1-0,29), vjerojatno (0,3-0,69), vrlo vjerojatno (0,7-0,89), gotovo neizbježno (0,9 i više)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247392" y="3403564"/>
            <a:ext cx="3610608" cy="1442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47392" y="3951849"/>
            <a:ext cx="361060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3247392" y="3395534"/>
            <a:ext cx="3801108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Razina rizika 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L=V*P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(niska (manje od 0,3), umjerena (0,3-0,49), srednja (0,5-0,59), značajna (0,6-0,69), visoka (0,7-0,89), vrlo visoka (0,9 i više) </a:t>
            </a:r>
            <a:endParaRPr lang="hr-HR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 rot="16200000">
            <a:off x="2576654" y="1124962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110500" y="1816770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315075" y="2066107"/>
            <a:ext cx="1771650" cy="665328"/>
          </a:xfrm>
          <a:prstGeom prst="rect">
            <a:avLst/>
          </a:prstGeom>
          <a:ln w="28575">
            <a:solidFill>
              <a:srgbClr val="21109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AC"/>
                </a:solidFill>
                <a:latin typeface="Times New Roman" pitchFamily="18" charset="0"/>
              </a:rPr>
              <a:t>Klasifikacija rizika za riznicu</a:t>
            </a:r>
            <a:endParaRPr lang="hr-HR" sz="1400" dirty="0">
              <a:solidFill>
                <a:srgbClr val="000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5687688" y="2176785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00848"/>
              </p:ext>
            </p:extLst>
          </p:nvPr>
        </p:nvGraphicFramePr>
        <p:xfrm>
          <a:off x="272622" y="4025900"/>
          <a:ext cx="6508590" cy="858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4020"/>
                <a:gridCol w="321064"/>
                <a:gridCol w="360377"/>
                <a:gridCol w="307959"/>
                <a:gridCol w="3747926"/>
                <a:gridCol w="353825"/>
                <a:gridCol w="425901"/>
                <a:gridCol w="467518"/>
              </a:tblGrid>
              <a:tr h="2413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Stavka br.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Šifra rizika 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Naziv rizika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Vrijednost rizika 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82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0,5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0,8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1,0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</a:rPr>
                        <a:t>Izdavanje novca iz blagajne za svrhe kojima nije namijenjen</a:t>
                      </a:r>
                      <a:endParaRPr lang="hr-H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213422" y="379699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PRIMJER:</a:t>
            </a:r>
            <a:endParaRPr lang="hr-HR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единительная линия 45"/>
          <p:cNvCxnSpPr>
            <a:stCxn id="33" idx="2"/>
          </p:cNvCxnSpPr>
          <p:nvPr/>
        </p:nvCxnSpPr>
        <p:spPr>
          <a:xfrm>
            <a:off x="7200900" y="2731435"/>
            <a:ext cx="0" cy="1390554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5" idx="3"/>
          </p:cNvCxnSpPr>
          <p:nvPr/>
        </p:nvCxnSpPr>
        <p:spPr>
          <a:xfrm>
            <a:off x="7200899" y="3162322"/>
            <a:ext cx="1746250" cy="34627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7200900" y="2749102"/>
            <a:ext cx="167640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Ujednačenost definicija</a:t>
            </a:r>
            <a:endParaRPr lang="hr-HR" sz="12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7200900" y="3468284"/>
            <a:ext cx="1746250" cy="1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7200899" y="3196477"/>
            <a:ext cx="181927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Ujednačenost izvještavanja</a:t>
            </a:r>
            <a:endParaRPr lang="hr-HR" sz="12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7200900" y="3770581"/>
            <a:ext cx="1746250" cy="1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7200900" y="3505124"/>
            <a:ext cx="1676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Procjena</a:t>
            </a:r>
            <a:endParaRPr lang="hr-HR" sz="12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7200900" y="4121989"/>
            <a:ext cx="1746250" cy="1"/>
          </a:xfrm>
          <a:prstGeom prst="line">
            <a:avLst/>
          </a:prstGeom>
          <a:ln w="22225">
            <a:solidFill>
              <a:srgbClr val="2110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"/>
          <p:cNvSpPr txBox="1">
            <a:spLocks noChangeArrowheads="1"/>
          </p:cNvSpPr>
          <p:nvPr/>
        </p:nvSpPr>
        <p:spPr bwMode="auto">
          <a:xfrm>
            <a:off x="7200900" y="3856532"/>
            <a:ext cx="1676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Rukovodstvo</a:t>
            </a:r>
            <a:endParaRPr lang="hr-HR" sz="12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248262" y="2827604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Velike nabave</a:t>
            </a:r>
            <a:endParaRPr lang="hr-HR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47291" y="3109694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56542" y="3374809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278767" y="1874219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Informacije iz medija</a:t>
            </a:r>
            <a:endParaRPr lang="hr-HR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47291" y="3632082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24673</TotalTime>
  <Words>1844</Words>
  <Application>Microsoft Office PowerPoint</Application>
  <PresentationFormat>On-screen Show (16:9)</PresentationFormat>
  <Paragraphs>418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Romana Babić</cp:lastModifiedBy>
  <cp:revision>803</cp:revision>
  <cp:lastPrinted>2016-02-29T15:41:08Z</cp:lastPrinted>
  <dcterms:created xsi:type="dcterms:W3CDTF">2015-03-03T16:27:21Z</dcterms:created>
  <dcterms:modified xsi:type="dcterms:W3CDTF">2017-05-19T14:48:23Z</dcterms:modified>
</cp:coreProperties>
</file>