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65" r:id="rId3"/>
    <p:sldId id="266" r:id="rId4"/>
    <p:sldId id="279" r:id="rId5"/>
    <p:sldId id="273" r:id="rId6"/>
    <p:sldId id="274" r:id="rId7"/>
    <p:sldId id="276" r:id="rId8"/>
    <p:sldId id="277" r:id="rId9"/>
    <p:sldId id="280" r:id="rId10"/>
    <p:sldId id="267" r:id="rId11"/>
    <p:sldId id="264" r:id="rId12"/>
    <p:sldId id="281" r:id="rId13"/>
    <p:sldId id="282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>
      <p:cViewPr>
        <p:scale>
          <a:sx n="72" d="100"/>
          <a:sy n="72" d="100"/>
        </p:scale>
        <p:origin x="-1138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340EA-1140-4B36-94C0-B4DFA71D1279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3B435-1F6E-4743-AE6C-E5E0854FB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54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3B435-1F6E-4743-AE6C-E5E0854FB66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19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3168352"/>
          </a:xfrm>
        </p:spPr>
        <p:txBody>
          <a:bodyPr/>
          <a:lstStyle/>
          <a:p>
            <a:r>
              <a:rPr lang="ru-RU" b="1" dirty="0"/>
              <a:t>Управление рисками</a:t>
            </a:r>
            <a:br>
              <a:rPr lang="ru-RU" b="1" dirty="0"/>
            </a:br>
            <a:r>
              <a:rPr lang="ru-RU" b="1" dirty="0"/>
              <a:t>Анализ бизнес процессов Казначейства Азербайджана 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835150" y="339725"/>
            <a:ext cx="6481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cs typeface="+mn-cs"/>
              </a:rPr>
              <a:t>Министерство Финансов Азербайджанской Республики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cs typeface="+mn-cs"/>
              </a:rPr>
              <a:t> </a:t>
            </a: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cs typeface="+mn-cs"/>
              </a:rPr>
              <a:t>Государственное Казначейское Агентство</a:t>
            </a:r>
            <a:r>
              <a:rPr lang="en-US" dirty="0">
                <a:solidFill>
                  <a:srgbClr val="FFFFFF"/>
                </a:solidFill>
                <a:latin typeface="Arial Unicode MS" pitchFamily="34" charset="-128"/>
                <a:cs typeface="+mn-cs"/>
              </a:rPr>
              <a:t> </a:t>
            </a:r>
            <a:endParaRPr lang="ru-RU" dirty="0">
              <a:solidFill>
                <a:srgbClr val="FFFFFF"/>
              </a:solidFill>
              <a:latin typeface="Arial Unicode MS" pitchFamily="34" charset="-128"/>
              <a:cs typeface="+mn-cs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124046" y="5672138"/>
            <a:ext cx="12276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Май 2017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Вена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3752"/>
            <a:ext cx="7920880" cy="1143000"/>
          </a:xfrm>
        </p:spPr>
        <p:txBody>
          <a:bodyPr/>
          <a:lstStyle/>
          <a:p>
            <a:r>
              <a:rPr lang="ru-RU" sz="3300" dirty="0">
                <a:solidFill>
                  <a:schemeClr val="bg1"/>
                </a:solidFill>
              </a:rPr>
              <a:t>Анализ платежей казначейства</a:t>
            </a:r>
            <a:endParaRPr lang="en-US" sz="33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733095"/>
              </p:ext>
            </p:extLst>
          </p:nvPr>
        </p:nvGraphicFramePr>
        <p:xfrm>
          <a:off x="142845" y="1268761"/>
          <a:ext cx="4429155" cy="5091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41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41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716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s-I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Анализ платежей за 2015 год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3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Диапазон значений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Общая стоимость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операций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еньше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чем </a:t>
                      </a:r>
                      <a:r>
                        <a:rPr lang="tr-T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62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761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970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nb-NO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293420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1,000-2,000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56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924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069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40213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2,000-5,000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155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344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051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48085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5,000-10,000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185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210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557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26265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10,000-20,000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285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521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427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20243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20,000-50,000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549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fi-FI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396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fi-FI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510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fi-FI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17323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50,000-100,000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549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853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350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nb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7893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100,000-250,000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885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713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958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5729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250,000-1,000,000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014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668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642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4251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1,000,000- 5,000,000 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307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871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270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1174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Больше чем </a:t>
                      </a:r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000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,0</a:t>
                      </a:r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266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491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590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320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: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319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757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464916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5160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474968"/>
              </p:ext>
            </p:extLst>
          </p:nvPr>
        </p:nvGraphicFramePr>
        <p:xfrm>
          <a:off x="4644009" y="1268761"/>
          <a:ext cx="4320477" cy="5107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014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s-I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Анализ платежей за 2016 год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8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Диапазон значений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Общая стоимость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операций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еньше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чем </a:t>
                      </a:r>
                      <a:r>
                        <a:rPr lang="tr-T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64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210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976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306011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1,000-2,000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56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925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657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40051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2,000-5,000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149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cs-CZ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985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cs-CZ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424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cs-CZ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46333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5,000-10,000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172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556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603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hr-HR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24413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10,000-20,000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269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t-IT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689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t-IT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401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t-IT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it-IT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19043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20,000-50,000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555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093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309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hr-HR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17518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50,000-100,000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554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175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216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hr-HR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7924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100,000-250,000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894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009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848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is-I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5739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250,000-1,000,000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046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118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975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4306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1,000,000- 5,000,000 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669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625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537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is-I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1359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Больше чем </a:t>
                      </a:r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5,000,000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750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249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557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356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: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182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507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473053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5056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14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188640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Рекомендации по результатам анализа платежей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484785"/>
            <a:ext cx="8391876" cy="5760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1.  Применение зеленого коридора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6483" y="220486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2.  Устранение двухступенчатой проверки по выплатам зарплат и пенсий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9892" y="371732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4.  Применение выборочных проверок по платежам с низкой стоимостью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6483" y="296109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3.  Применение различного уровня контроля по установленным лимитам оплаты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6483" y="547910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6.  Применение 30 дневного срока оплаты по кредиторской за должности (срочный платеж применим только по товарам и услугам со скидкой).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6483" y="459821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5.  Применение системы по анализу платежей с высоким риском (например, значительное отклонение от предыдущих лет или периодов.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 bwMode="auto">
          <a:xfrm>
            <a:off x="2857488" y="1428736"/>
            <a:ext cx="6000792" cy="5760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Бюджетные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организации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357422" y="2708920"/>
            <a:ext cx="4878874" cy="432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Центральный портал системы УГФ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Двойная стрелка вверх/вниз 5"/>
          <p:cNvSpPr/>
          <p:nvPr/>
        </p:nvSpPr>
        <p:spPr bwMode="auto">
          <a:xfrm>
            <a:off x="8217405" y="2071678"/>
            <a:ext cx="283685" cy="2286016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804248" y="4437112"/>
            <a:ext cx="2088232" cy="8640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FARABI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355976" y="5589240"/>
            <a:ext cx="2430602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Банковская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система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4643438" y="3603330"/>
            <a:ext cx="1800770" cy="15538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TIMS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214282" y="2643182"/>
            <a:ext cx="1765574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Поставщики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2928926" y="3786190"/>
            <a:ext cx="1357322" cy="8640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Система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закупок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642910" y="4071942"/>
            <a:ext cx="1873950" cy="10715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Система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составления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бюджета</a:t>
            </a:r>
          </a:p>
        </p:txBody>
      </p:sp>
      <p:sp>
        <p:nvSpPr>
          <p:cNvPr id="16" name="Двойная стрелка вверх/вниз 15"/>
          <p:cNvSpPr/>
          <p:nvPr/>
        </p:nvSpPr>
        <p:spPr bwMode="auto">
          <a:xfrm>
            <a:off x="6143636" y="2071678"/>
            <a:ext cx="188595" cy="571504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Двойная стрелка вверх/вниз 16"/>
          <p:cNvSpPr/>
          <p:nvPr/>
        </p:nvSpPr>
        <p:spPr bwMode="auto">
          <a:xfrm>
            <a:off x="5286380" y="3214686"/>
            <a:ext cx="214314" cy="357190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Двойная стрелка вверх/вниз 17"/>
          <p:cNvSpPr/>
          <p:nvPr/>
        </p:nvSpPr>
        <p:spPr bwMode="auto">
          <a:xfrm>
            <a:off x="4500562" y="2071678"/>
            <a:ext cx="188595" cy="571504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Двойная стрелка вверх/вниз 18"/>
          <p:cNvSpPr/>
          <p:nvPr/>
        </p:nvSpPr>
        <p:spPr bwMode="auto">
          <a:xfrm>
            <a:off x="3286116" y="2071678"/>
            <a:ext cx="188595" cy="571504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Двойная стрелка вверх/вниз 19"/>
          <p:cNvSpPr/>
          <p:nvPr/>
        </p:nvSpPr>
        <p:spPr bwMode="auto">
          <a:xfrm>
            <a:off x="5429256" y="5214950"/>
            <a:ext cx="214314" cy="357190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Двойная стрелка вверх/вниз 20"/>
          <p:cNvSpPr/>
          <p:nvPr/>
        </p:nvSpPr>
        <p:spPr bwMode="auto">
          <a:xfrm>
            <a:off x="3500430" y="3214686"/>
            <a:ext cx="214313" cy="500066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Двойная стрелка вверх/вниз 21"/>
          <p:cNvSpPr/>
          <p:nvPr/>
        </p:nvSpPr>
        <p:spPr bwMode="auto">
          <a:xfrm>
            <a:off x="2285984" y="3214686"/>
            <a:ext cx="214314" cy="785818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Стрелка вправо 22"/>
          <p:cNvSpPr/>
          <p:nvPr/>
        </p:nvSpPr>
        <p:spPr bwMode="auto">
          <a:xfrm>
            <a:off x="2571736" y="4214818"/>
            <a:ext cx="357190" cy="214314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Двойная стрелка влево/вправо 23"/>
          <p:cNvSpPr/>
          <p:nvPr/>
        </p:nvSpPr>
        <p:spPr bwMode="auto">
          <a:xfrm>
            <a:off x="2571736" y="4786322"/>
            <a:ext cx="2071702" cy="214314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Двойная стрелка влево/вправо 24"/>
          <p:cNvSpPr/>
          <p:nvPr/>
        </p:nvSpPr>
        <p:spPr bwMode="auto">
          <a:xfrm>
            <a:off x="2000232" y="2857496"/>
            <a:ext cx="357190" cy="142876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Двойная стрелка влево/вправо 25"/>
          <p:cNvSpPr/>
          <p:nvPr/>
        </p:nvSpPr>
        <p:spPr bwMode="auto">
          <a:xfrm>
            <a:off x="6429388" y="4786322"/>
            <a:ext cx="357190" cy="142876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75656" y="188640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Рекомендуемая ИКТ структура системы УГФ</a:t>
            </a:r>
          </a:p>
        </p:txBody>
      </p:sp>
    </p:spTree>
    <p:extLst>
      <p:ext uri="{BB962C8B-B14F-4D97-AF65-F5344CB8AC3E}">
        <p14:creationId xmlns:p14="http://schemas.microsoft.com/office/powerpoint/2010/main" val="14565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 bwMode="auto">
          <a:xfrm>
            <a:off x="2000232" y="3857628"/>
            <a:ext cx="7035124" cy="2643206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Ответы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142844" y="1428736"/>
            <a:ext cx="6715172" cy="2286016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Вопросы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n.salayeva\Pictures\934c78fa112e0055d583827f638a48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4624"/>
            <a:ext cx="8229600" cy="1143000"/>
          </a:xfrm>
        </p:spPr>
        <p:txBody>
          <a:bodyPr/>
          <a:lstStyle/>
          <a:p>
            <a:r>
              <a:rPr lang="ru-RU" sz="2900" dirty="0">
                <a:solidFill>
                  <a:schemeClr val="bg1"/>
                </a:solidFill>
              </a:rPr>
              <a:t>Оценка и анализ бизнес процессов</a:t>
            </a:r>
            <a:endParaRPr lang="en-US" sz="29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04056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ru-RU" dirty="0"/>
              <a:t> </a:t>
            </a:r>
            <a:r>
              <a:rPr lang="ru-RU" sz="2500" dirty="0"/>
              <a:t>Оценка качества управления государственными финансами (</a:t>
            </a:r>
            <a:r>
              <a:rPr lang="en-US" sz="2500" dirty="0"/>
              <a:t>PEFA)</a:t>
            </a:r>
            <a:r>
              <a:rPr lang="ru-RU" sz="2500" dirty="0"/>
              <a:t>   </a:t>
            </a:r>
            <a:r>
              <a:rPr lang="ru-RU" sz="1500" b="1" dirty="0"/>
              <a:t>Всемирный банк </a:t>
            </a:r>
            <a:r>
              <a:rPr lang="en-US" sz="1500" b="1" dirty="0"/>
              <a:t>(SECO) – 2014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000" dirty="0"/>
              <a:t>Позитивная оценка прогнозирования исполнения бюджета, в том числе бюджетного учета</a:t>
            </a:r>
            <a:r>
              <a:rPr lang="en-US" sz="2000" dirty="0"/>
              <a:t>,</a:t>
            </a:r>
            <a:r>
              <a:rPr lang="ru-RU" sz="2000" dirty="0"/>
              <a:t> отчетности и бухгалтерского учета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000" dirty="0"/>
              <a:t>Расширение сферы деятельности </a:t>
            </a:r>
            <a:r>
              <a:rPr lang="en-US" sz="2000" dirty="0"/>
              <a:t>TIMS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000" dirty="0"/>
              <a:t> Интеграция </a:t>
            </a:r>
            <a:r>
              <a:rPr lang="en-US" sz="2000" dirty="0"/>
              <a:t>TIMS</a:t>
            </a:r>
            <a:r>
              <a:rPr lang="ru-RU" sz="2000" dirty="0"/>
              <a:t> с казначейским порталом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000" dirty="0"/>
              <a:t>Интеграция </a:t>
            </a:r>
            <a:r>
              <a:rPr lang="en-US" sz="2000" dirty="0"/>
              <a:t>TIMS </a:t>
            </a:r>
            <a:r>
              <a:rPr lang="ru-RU" sz="2000" dirty="0"/>
              <a:t>с информационной системой бухгалтерского учета бюджетных организаций </a:t>
            </a:r>
            <a:r>
              <a:rPr lang="en-US" sz="2000" dirty="0"/>
              <a:t>(FARABI) </a:t>
            </a:r>
            <a:r>
              <a:rPr lang="ru-RU" sz="2000" dirty="0"/>
              <a:t> </a:t>
            </a:r>
          </a:p>
          <a:p>
            <a:pPr>
              <a:buFont typeface="Wingdings" charset="2"/>
              <a:buChar char="Ø"/>
            </a:pPr>
            <a:r>
              <a:rPr lang="ru-RU" sz="2500" dirty="0"/>
              <a:t>Утверждение Министерством Финансов Азербайджана плана мероприятий на основе оценки </a:t>
            </a:r>
            <a:r>
              <a:rPr lang="en-US" sz="2500" dirty="0"/>
              <a:t>PEFA</a:t>
            </a:r>
            <a:endParaRPr lang="ru-RU" sz="2500" dirty="0"/>
          </a:p>
          <a:p>
            <a:pPr marL="514350" indent="-514350">
              <a:buFont typeface="+mj-lt"/>
              <a:buAutoNum type="romanUcPeriod"/>
            </a:pPr>
            <a:r>
              <a:rPr lang="ru-RU" sz="2000" dirty="0"/>
              <a:t>Совершенствование фискального прогнозирования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000" dirty="0"/>
              <a:t>Улучшение качества и прозрачности бюджетной отчетности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000" dirty="0"/>
              <a:t>Совершенствование бизнес-процессов бюджетного исполнения</a:t>
            </a:r>
          </a:p>
          <a:p>
            <a:pPr marL="514350" indent="-514350">
              <a:buFont typeface="+mj-lt"/>
              <a:buAutoNum type="romanUcPeriod"/>
            </a:pPr>
            <a:endParaRPr lang="ru-RU" sz="2500" dirty="0"/>
          </a:p>
          <a:p>
            <a:pPr marL="514350" indent="-514350">
              <a:buFont typeface="+mj-lt"/>
              <a:buAutoNum type="romanUcPeriod"/>
            </a:pPr>
            <a:endParaRPr lang="en-US" sz="2500" dirty="0"/>
          </a:p>
          <a:p>
            <a:pPr marL="0" indent="0">
              <a:buNone/>
            </a:pPr>
            <a:endParaRPr lang="en-US" sz="2500" b="1" i="1" dirty="0"/>
          </a:p>
          <a:p>
            <a:pPr marL="0" indent="0">
              <a:buNone/>
            </a:pPr>
            <a:endParaRPr lang="en-US" sz="2500" b="1" i="1" dirty="0"/>
          </a:p>
        </p:txBody>
      </p:sp>
    </p:spTree>
    <p:extLst>
      <p:ext uri="{BB962C8B-B14F-4D97-AF65-F5344CB8AC3E}">
        <p14:creationId xmlns:p14="http://schemas.microsoft.com/office/powerpoint/2010/main" val="287871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072362" cy="785818"/>
          </a:xfrm>
        </p:spPr>
        <p:txBody>
          <a:bodyPr/>
          <a:lstStyle/>
          <a:p>
            <a:r>
              <a:rPr lang="ru-RU" sz="2600" dirty="0">
                <a:solidFill>
                  <a:schemeClr val="bg1"/>
                </a:solidFill>
              </a:rPr>
              <a:t>Процесс оценки бюджетного исполнения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040560"/>
          </a:xfrm>
        </p:spPr>
        <p:txBody>
          <a:bodyPr/>
          <a:lstStyle/>
          <a:p>
            <a:r>
              <a:rPr lang="ru-RU" sz="2800" dirty="0"/>
              <a:t>Документальный анализ бизнес процессов </a:t>
            </a:r>
            <a:r>
              <a:rPr lang="ru-RU" sz="2500" b="1" dirty="0"/>
              <a:t>(первичная оценка</a:t>
            </a:r>
            <a:r>
              <a:rPr lang="ru-RU" b="1" dirty="0"/>
              <a:t>)</a:t>
            </a:r>
          </a:p>
          <a:p>
            <a:r>
              <a:rPr lang="ru-RU" sz="2800" dirty="0"/>
              <a:t>Проведение оценки деятельности казначейства в режиме реального времени, в том числе центрального казначейства и региональных органов казначейства</a:t>
            </a:r>
            <a:endParaRPr lang="en-US" sz="2800" dirty="0"/>
          </a:p>
          <a:p>
            <a:r>
              <a:rPr lang="ru-RU" sz="2800" dirty="0"/>
              <a:t>Анализ интеграции </a:t>
            </a:r>
            <a:r>
              <a:rPr lang="en-US" sz="2800" dirty="0"/>
              <a:t>TIMS</a:t>
            </a:r>
            <a:r>
              <a:rPr lang="ru-RU" sz="2800" dirty="0"/>
              <a:t> с порталом казначейства</a:t>
            </a:r>
          </a:p>
          <a:p>
            <a:r>
              <a:rPr lang="ru-RU" sz="2800" dirty="0"/>
              <a:t> Анализ интеграции </a:t>
            </a:r>
            <a:r>
              <a:rPr lang="en-US" sz="2800" dirty="0"/>
              <a:t>TIMS</a:t>
            </a:r>
            <a:r>
              <a:rPr lang="ru-RU" sz="2800" dirty="0"/>
              <a:t> с </a:t>
            </a:r>
            <a:r>
              <a:rPr lang="en-US" sz="2800" dirty="0"/>
              <a:t>FARABI</a:t>
            </a:r>
            <a:r>
              <a:rPr lang="ru-RU" sz="2800" dirty="0"/>
              <a:t>, проведение встреч с финансовыми департаментами отраслевых министерств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8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772400" cy="785818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+mn-lt"/>
              </a:rPr>
              <a:t>И</a:t>
            </a:r>
            <a:r>
              <a:rPr lang="az-Latn-AZ" sz="2400" dirty="0">
                <a:solidFill>
                  <a:schemeClr val="bg1"/>
                </a:solidFill>
                <a:latin typeface="+mn-lt"/>
              </a:rPr>
              <a:t>KT </a:t>
            </a:r>
            <a:r>
              <a:rPr lang="ru-RU" sz="2400" cap="none" dirty="0">
                <a:solidFill>
                  <a:schemeClr val="bg1"/>
                </a:solidFill>
                <a:latin typeface="+mn-lt"/>
              </a:rPr>
              <a:t>конфигурация </a:t>
            </a:r>
            <a:br>
              <a:rPr lang="ru-RU" sz="2400" cap="none" dirty="0">
                <a:solidFill>
                  <a:schemeClr val="bg1"/>
                </a:solidFill>
                <a:latin typeface="+mn-lt"/>
              </a:rPr>
            </a:br>
            <a:r>
              <a:rPr lang="ru-RU" sz="2400" cap="none" dirty="0">
                <a:solidFill>
                  <a:schemeClr val="bg1"/>
                </a:solidFill>
                <a:latin typeface="+mn-lt"/>
              </a:rPr>
              <a:t>Государственного Казначейства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1643050"/>
            <a:ext cx="1629953" cy="19311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Бюджетные организации</a:t>
            </a:r>
            <a:r>
              <a:rPr lang="en-US" sz="14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,</a:t>
            </a:r>
            <a:r>
              <a:rPr lang="ru-RU" sz="14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 использующие </a:t>
            </a:r>
            <a:r>
              <a:rPr lang="en-US" sz="14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FARABI</a:t>
            </a:r>
            <a:endParaRPr lang="ru-RU" sz="1400" b="1" dirty="0">
              <a:solidFill>
                <a:schemeClr val="tx1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3929066"/>
            <a:ext cx="1629953" cy="19311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Другие бюджетные организации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7488" y="1643050"/>
            <a:ext cx="1357322" cy="42148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wordArtVert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  <a:ea typeface="ＭＳ Ｐゴシック" charset="0"/>
                <a:cs typeface="Arial" pitchFamily="34" charset="0"/>
              </a:rPr>
              <a:t>п</a:t>
            </a:r>
            <a:r>
              <a:rPr lang="ru-RU" sz="2000" b="1" dirty="0" err="1">
                <a:solidFill>
                  <a:schemeClr val="tx1"/>
                </a:solidFill>
                <a:ea typeface="ＭＳ Ｐゴシック" charset="0"/>
                <a:cs typeface="Arial" pitchFamily="34" charset="0"/>
              </a:rPr>
              <a:t>ОРТАЛ</a:t>
            </a:r>
            <a:endParaRPr lang="az-Latn-AZ" sz="2000" b="1" dirty="0">
              <a:solidFill>
                <a:schemeClr val="tx1"/>
              </a:solidFill>
              <a:ea typeface="ＭＳ Ｐゴシック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2066" y="1643050"/>
            <a:ext cx="1285884" cy="42148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z-Latn-AZ" sz="36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T</a:t>
            </a:r>
            <a:r>
              <a:rPr lang="en-US" sz="36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I</a:t>
            </a:r>
            <a:r>
              <a:rPr lang="az-Latn-AZ" sz="36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MS</a:t>
            </a:r>
            <a:endParaRPr lang="ru-RU" sz="3600" b="1" dirty="0">
              <a:solidFill>
                <a:schemeClr val="tx1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15206" y="1643050"/>
            <a:ext cx="1500198" cy="42148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Банковские счета поставщиков  в коммерческих банках</a:t>
            </a:r>
          </a:p>
        </p:txBody>
      </p:sp>
      <p:sp>
        <p:nvSpPr>
          <p:cNvPr id="9" name="Двойная стрелка влево/вправо 8"/>
          <p:cNvSpPr/>
          <p:nvPr/>
        </p:nvSpPr>
        <p:spPr bwMode="auto">
          <a:xfrm>
            <a:off x="2143108" y="2500306"/>
            <a:ext cx="714380" cy="285752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 bwMode="auto">
          <a:xfrm>
            <a:off x="2143108" y="4572008"/>
            <a:ext cx="714380" cy="285752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 bwMode="auto">
          <a:xfrm>
            <a:off x="4286248" y="3571876"/>
            <a:ext cx="714380" cy="285752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Двойная стрелка влево/вправо 16"/>
          <p:cNvSpPr/>
          <p:nvPr/>
        </p:nvSpPr>
        <p:spPr bwMode="auto">
          <a:xfrm>
            <a:off x="6429388" y="3571876"/>
            <a:ext cx="714380" cy="285752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279" y="1500174"/>
            <a:ext cx="1897466" cy="7046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1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Этап            Утверждение Годового Бюджета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0279" y="2498031"/>
            <a:ext cx="1897466" cy="7166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Загрузка в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TIMS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ежемесячных средств (сметы)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501008"/>
            <a:ext cx="1897466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2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Этап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  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       Проведение  операций по закупкам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445224"/>
            <a:ext cx="1897466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4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Этап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        Подготовка документа бюджетного обязательства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437112"/>
            <a:ext cx="1897466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3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Этап 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  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        Принятие товаров и услуг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1500174"/>
            <a:ext cx="1699680" cy="7046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Утверждение документа бюджетного обязательства в Казначействе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43174" y="2498031"/>
            <a:ext cx="1699680" cy="7166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Проверка документа бюджетного обязательства со стороны Казначейства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43174" y="3506143"/>
            <a:ext cx="1699680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pitchFamily="18" charset="0"/>
              </a:rPr>
              <a:t>Отправка документа бюджетного обязательства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43174" y="5445224"/>
            <a:ext cx="1699680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Утверждение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pitchFamily="18" charset="0"/>
              </a:rPr>
              <a:t>документа бюджетного обязательства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71166" y="4437112"/>
            <a:ext cx="1699680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Загрузка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pitchFamily="18" charset="0"/>
              </a:rPr>
              <a:t>документа бюджетного обязательства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в портал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1500174"/>
            <a:ext cx="1643063" cy="7046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5  Этап             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Ввод документа верификации в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TİMS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60032" y="2498031"/>
            <a:ext cx="1643063" cy="7166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Отправка документа верификации в портал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60032" y="3506143"/>
            <a:ext cx="1643063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Печать документа верификации в организации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60032" y="5445224"/>
            <a:ext cx="1643063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Загрузка документа верификации в портал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860032" y="4437112"/>
            <a:ext cx="1643063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Утверждение документа верификации  в организации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929454" y="1500174"/>
            <a:ext cx="1643062" cy="7046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Изменение статуса документа оплаты на статус оплаченный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929454" y="2498031"/>
            <a:ext cx="1643062" cy="7166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Электронная отправка оплаты кредитору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948264" y="3506143"/>
            <a:ext cx="1643062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6-ой </a:t>
            </a:r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Этап   Утверждение документа оплаты в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TIMS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48264" y="5445224"/>
            <a:ext cx="1643062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Проверка документа верификации в Казначействе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948264" y="4437112"/>
            <a:ext cx="1643062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Утверждение документа верификации в Казначействе</a:t>
            </a: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785786" y="2214554"/>
            <a:ext cx="101078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785786" y="3214686"/>
            <a:ext cx="113235" cy="28632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785786" y="4143380"/>
            <a:ext cx="121784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756148" y="5085184"/>
            <a:ext cx="142874" cy="357187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2267745" y="5589240"/>
            <a:ext cx="375430" cy="12577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5072066" y="3214686"/>
            <a:ext cx="113235" cy="28632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5076627" y="2207146"/>
            <a:ext cx="101078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Блок-схема: процесс 37"/>
          <p:cNvSpPr/>
          <p:nvPr/>
        </p:nvSpPr>
        <p:spPr>
          <a:xfrm>
            <a:off x="2987823" y="2207146"/>
            <a:ext cx="101079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Блок-схема: процесс 38"/>
          <p:cNvSpPr/>
          <p:nvPr/>
        </p:nvSpPr>
        <p:spPr>
          <a:xfrm>
            <a:off x="3000364" y="3214686"/>
            <a:ext cx="113235" cy="28632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Блок-схема: процесс 39"/>
          <p:cNvSpPr/>
          <p:nvPr/>
        </p:nvSpPr>
        <p:spPr>
          <a:xfrm>
            <a:off x="2987824" y="4149080"/>
            <a:ext cx="121786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Блок-схема: процесс 40"/>
          <p:cNvSpPr/>
          <p:nvPr/>
        </p:nvSpPr>
        <p:spPr>
          <a:xfrm>
            <a:off x="3000364" y="5072074"/>
            <a:ext cx="142876" cy="357187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Блок-схема: процесс 41"/>
          <p:cNvSpPr/>
          <p:nvPr/>
        </p:nvSpPr>
        <p:spPr>
          <a:xfrm>
            <a:off x="4355976" y="1773386"/>
            <a:ext cx="428625" cy="15541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Блок-схема: процесс 42"/>
          <p:cNvSpPr/>
          <p:nvPr/>
        </p:nvSpPr>
        <p:spPr>
          <a:xfrm>
            <a:off x="5076056" y="4149080"/>
            <a:ext cx="121784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5072066" y="5072074"/>
            <a:ext cx="142874" cy="357187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6516216" y="5589240"/>
            <a:ext cx="428625" cy="12577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7308873" y="2207146"/>
            <a:ext cx="101079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7286644" y="3214686"/>
            <a:ext cx="113235" cy="28632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7286644" y="4143380"/>
            <a:ext cx="121786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7286644" y="5072074"/>
            <a:ext cx="142876" cy="357187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Title 1"/>
          <p:cNvSpPr txBox="1">
            <a:spLocks/>
          </p:cNvSpPr>
          <p:nvPr/>
        </p:nvSpPr>
        <p:spPr bwMode="auto">
          <a:xfrm>
            <a:off x="950912" y="2606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Обзор существующих бизнес процессов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(бюджетного исполнения)</a:t>
            </a:r>
            <a:br>
              <a:rPr lang="ru-RU" sz="2400" b="1" dirty="0">
                <a:solidFill>
                  <a:schemeClr val="bg1"/>
                </a:solidFill>
              </a:rPr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1286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50" y="1277888"/>
            <a:ext cx="1643063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1  Этап    Утверждение Годового Бюджета</a:t>
            </a:r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и полномочия для расходов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50" y="3173218"/>
            <a:ext cx="1643063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4   Этап  Предоставленные товары и услуги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50" y="4071943"/>
            <a:ext cx="1643063" cy="7443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5  Этап          Принятие достоверного инвойса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50" y="4929198"/>
            <a:ext cx="1643063" cy="13453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6   Этап      Обоснование на конечный срок ожидаемых оплат в системе бухгалтерского учета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1348184"/>
            <a:ext cx="1643062" cy="9286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2   Этап           Решение о закупках -  первоначальные обязательства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00438" y="2498030"/>
            <a:ext cx="1643062" cy="7880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3 Этап  </a:t>
            </a:r>
            <a:endParaRPr lang="az-Latn-AZ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Заявка на закупку (правовое обязательство)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00438" y="3714752"/>
            <a:ext cx="1643062" cy="7858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Утверждение обязательства (финансовое обязательство)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00438" y="5450359"/>
            <a:ext cx="1643062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Оплата платежа в конечный срок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143625" y="1275035"/>
            <a:ext cx="2500313" cy="7858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Этап Требования -                ожидается проведение тендерного процесса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43625" y="2348880"/>
            <a:ext cx="2500313" cy="8572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Контроль над средствами/ Бюджетные обязательства Накапливание средств для других целей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56176" y="3506142"/>
            <a:ext cx="2500313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Счета, представленные на оплату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56176" y="5810399"/>
            <a:ext cx="2500312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Бюджетные долги,         просроченные платежи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56176" y="4946302"/>
            <a:ext cx="2500312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Утверждение оплаты фактическими средствами и накоплениями на конечный срок</a:t>
            </a:r>
          </a:p>
        </p:txBody>
      </p:sp>
      <p:sp>
        <p:nvSpPr>
          <p:cNvPr id="54" name="Стрелка вправо 53"/>
          <p:cNvSpPr/>
          <p:nvPr/>
        </p:nvSpPr>
        <p:spPr>
          <a:xfrm>
            <a:off x="2500313" y="1702520"/>
            <a:ext cx="1000125" cy="21431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 rot="1731450">
            <a:off x="2487613" y="3625655"/>
            <a:ext cx="1041400" cy="214313"/>
          </a:xfrm>
          <a:prstGeom prst="rightArrow">
            <a:avLst>
              <a:gd name="adj1" fmla="val 50000"/>
              <a:gd name="adj2" fmla="val 11440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 rot="20270891">
            <a:off x="2513013" y="4138418"/>
            <a:ext cx="1000125" cy="26193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>
            <a:off x="2500313" y="5662959"/>
            <a:ext cx="1000125" cy="21431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>
            <a:off x="5143500" y="1630511"/>
            <a:ext cx="1000125" cy="21431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>
            <a:off x="4214813" y="2278584"/>
            <a:ext cx="214312" cy="21431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Стрелка вниз 60"/>
          <p:cNvSpPr/>
          <p:nvPr/>
        </p:nvSpPr>
        <p:spPr>
          <a:xfrm>
            <a:off x="4214813" y="3286124"/>
            <a:ext cx="214311" cy="4309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Стрелка вниз 61"/>
          <p:cNvSpPr/>
          <p:nvPr/>
        </p:nvSpPr>
        <p:spPr>
          <a:xfrm>
            <a:off x="4214813" y="4500570"/>
            <a:ext cx="214311" cy="94465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Стрелка вниз 62"/>
          <p:cNvSpPr/>
          <p:nvPr/>
        </p:nvSpPr>
        <p:spPr>
          <a:xfrm>
            <a:off x="7286625" y="4155356"/>
            <a:ext cx="214313" cy="78581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Стрелка вниз 63"/>
          <p:cNvSpPr/>
          <p:nvPr/>
        </p:nvSpPr>
        <p:spPr>
          <a:xfrm>
            <a:off x="7286625" y="3214686"/>
            <a:ext cx="214333" cy="28632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>
            <a:off x="7310015" y="2063130"/>
            <a:ext cx="214313" cy="28575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Стрелка вправо 68"/>
          <p:cNvSpPr/>
          <p:nvPr/>
        </p:nvSpPr>
        <p:spPr>
          <a:xfrm rot="20270891">
            <a:off x="5156200" y="5364438"/>
            <a:ext cx="1000125" cy="26193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285371">
            <a:off x="5130800" y="5912226"/>
            <a:ext cx="1041400" cy="214312"/>
          </a:xfrm>
          <a:prstGeom prst="rightArrow">
            <a:avLst>
              <a:gd name="adj1" fmla="val 50000"/>
              <a:gd name="adj2" fmla="val 11440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1115616" y="53752"/>
            <a:ext cx="765353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600">
                <a:solidFill>
                  <a:schemeClr val="bg1"/>
                </a:solidFill>
              </a:rPr>
              <a:t>Передовой опыт бюджетного исполнения 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819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663564"/>
              </p:ext>
            </p:extLst>
          </p:nvPr>
        </p:nvGraphicFramePr>
        <p:xfrm>
          <a:off x="179511" y="1340768"/>
          <a:ext cx="8784978" cy="5284400"/>
        </p:xfrm>
        <a:graphic>
          <a:graphicData uri="http://schemas.openxmlformats.org/drawingml/2006/table">
            <a:tbl>
              <a:tblPr/>
              <a:tblGrid>
                <a:gridCol w="59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537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56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Номер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Темы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/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Рекомендации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Ответственная структура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1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Усиление бюджетного контроля над расходами бюджетных организаций в целях оптимизации расчетов по денежным потребностям финансовых организаций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Бюджетный Департамент МФ и Казначейство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2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Рассмотреть вопрос о постепенном переходе от  ежемесячных денежных средств (сметы)   к годовым фактическим финансированиям. Это первоначально может реализоваться путем перехода на ежеквартальные процесс, который разбит на ежемесячные планы. Процесс должен реализоваться за счет надлежащего осуществления соответствующих обязательств.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Бюджетный Департамент МФ и Казначейство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3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Укрепить связи с процессом закупок, включая рассмотрение вариантов внедрения  портала или других механизмов для публикации информации контракта.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Министерство Экономики</a:t>
                      </a: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 (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МЭ</a:t>
                      </a: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)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4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Рассмотреть механизмы для лучшей интеграции процессов закупки TIMS. Аналогичные связи должны быть созданы для </a:t>
                      </a:r>
                      <a:r>
                        <a:rPr kumimoji="0" lang="az-Latn-A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FARABİ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и между системами министерств, комитетов, агентств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МЭ</a:t>
                      </a: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, M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Ф и Казначейство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5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Рассмотреть вопрос оптимизации контроля над расходами по зарплатам и долгам.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Казначейство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6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Рассмотреть вопрос о создании обязательств по 4-им категориям: одноразовые обязательства  (маленькими или большими суммами), годовые обязательства и обязательства следующих периодов.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Казначейство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7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Провести обзор текущего профиля правительственного платежа с целью для более глубокого изучения существующих рисков, которые могут существовать в Азербайджане.  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Казначейство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8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Регистрация и утверждение кредиторской задолженности в </a:t>
                      </a:r>
                      <a:r>
                        <a:rPr kumimoji="0" lang="az-Latn-A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FARABI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и </a:t>
                      </a:r>
                      <a:r>
                        <a:rPr kumimoji="0" lang="az-Latn-A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TIMS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время принятия товар и услуг, а не во время оплаты.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Казначейство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 и МФ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9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Рассмотреть вопрос 30 дневного срока оплаты после предоставления товар и услуг.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Казначейство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 и МФ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693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10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Расширение охвата систем 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TIMS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FARABI.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Если бюджетные организации не имеют адекватную систему  , то вероятно 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FARABI ,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будет наиболее эффективным и рациональным выбором, и в идеальном случае, система должна быть реализована в первоочередном порядке до 2020 года.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Казначейство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 и МФ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 bwMode="auto">
          <a:xfrm>
            <a:off x="1691680" y="44624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500" dirty="0">
                <a:solidFill>
                  <a:schemeClr val="bg1"/>
                </a:solidFill>
              </a:rPr>
              <a:t>Обзор рекомендации по результатом оценки бизнес процессов 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6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90611"/>
              </p:ext>
            </p:extLst>
          </p:nvPr>
        </p:nvGraphicFramePr>
        <p:xfrm>
          <a:off x="214283" y="1196750"/>
          <a:ext cx="8715436" cy="5301876"/>
        </p:xfrm>
        <a:graphic>
          <a:graphicData uri="http://schemas.openxmlformats.org/drawingml/2006/table">
            <a:tbl>
              <a:tblPr/>
              <a:tblGrid>
                <a:gridCol w="5715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72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19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Номер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Темы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/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Рекомендации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Ответственная структура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7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11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Совершенствование интеграции различных систем, отказ от ручной обработки документов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Казначейство</a:t>
                      </a: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1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12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Автоматизированное программное обеспечение портала по закупкам. Однако любая новая система не должна дублировать существующие возможности системы ИКТ, такие как исполнение бюджета и контроль, выполняемые в TIMS и портале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M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Ф</a:t>
                      </a: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МЭ и Казначейство</a:t>
                      </a: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13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Изучить способы оптимизации пользовательского интерфейса  с помощью существующих и будущих систем - можно рассмотреть единый портал для TIMS, подготовку бюджета и закупок.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M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Ф и Казначейство</a:t>
                      </a: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14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Обеспечить, чтобы все системы УГФ использовали единый интегрированный План счетов и Бюджетную классификацию, чтобы обеспечить беспрепятственный обмен финансовыми операциями и информацией на всей платформе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M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Ф и Казначейство</a:t>
                      </a: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15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Разработать план внедрения системы УГФ. Это обеспечит осведомленность всех заинтересованных сторон о предлагаемом графике и может соответствующим образом скорректировать их планирование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M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Ф</a:t>
                      </a: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МЭ и Казначейство</a:t>
                      </a: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5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16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Проанализировать процессы для институционализации возможностей главной книги как в системах учета бюджетных организаций, так и в TIMS для сектора государственного управления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Казначейство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 и МФ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7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17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Рассмотреть возможность промежуточных инструментов для консолидации отчетов перед развертыванием FARABI. Изучить варианты загрузки данных в </a:t>
                      </a:r>
                      <a:r>
                        <a:rPr kumimoji="0" lang="az-Latn-A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FARABI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из внешних промежуточных инструментов.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M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Ф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18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Формирование TIMS в качестве центральной системы УГФ 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Казначейство</a:t>
                      </a: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19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Обеспечение системой отчетности, учета и контроля в TIMS самого низкого уровня бюджетных организаций.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Казначейство</a:t>
                      </a: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20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Рассмотреть возможность расширения функции «</a:t>
                      </a:r>
                      <a:r>
                        <a:rPr kumimoji="0" lang="ru-RU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Са</a:t>
                      </a:r>
                      <a:r>
                        <a:rPr kumimoji="0" lang="az-Latn-A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ll-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центра» за пределами технической поддержки для предоставления более широких услуг, относящихся ко всему процессу исполнения бюджета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Казначейство</a:t>
                      </a: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5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21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Принять во внимание кадровый потенциал в регионах при обучении сотрудников бюджетных организаций и обеспечить их участие в создании учебных материалов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charset="0"/>
                          <a:cs typeface="font306" charset="0"/>
                        </a:rPr>
                        <a:t>Казначейство</a:t>
                      </a: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 bwMode="auto">
          <a:xfrm>
            <a:off x="1691680" y="44624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500" dirty="0">
                <a:solidFill>
                  <a:schemeClr val="bg1"/>
                </a:solidFill>
              </a:rPr>
              <a:t>Обзор рекомендации по результатом оценки бизнес процессов 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587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691680" y="44624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Сравнение бизнес-процессов Казначейства Азербайджана с передовой моделью</a:t>
            </a:r>
            <a:r>
              <a:rPr lang="ru-RU" sz="2500" dirty="0">
                <a:solidFill>
                  <a:schemeClr val="bg1"/>
                </a:solidFill>
              </a:rPr>
              <a:t> </a:t>
            </a:r>
            <a:endParaRPr lang="en-US" sz="25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923094"/>
              </p:ext>
            </p:extLst>
          </p:nvPr>
        </p:nvGraphicFramePr>
        <p:xfrm>
          <a:off x="714348" y="1857364"/>
          <a:ext cx="7920880" cy="4555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6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27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Этап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Название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Этап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Название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405">
                <a:tc>
                  <a:txBody>
                    <a:bodyPr/>
                    <a:lstStyle/>
                    <a:p>
                      <a:r>
                        <a:rPr lang="ru-RU" sz="1400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Контроль бюджета и ассигнования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Контроль бюджета и ассигнования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573">
                <a:tc>
                  <a:txBody>
                    <a:bodyPr/>
                    <a:lstStyle/>
                    <a:p>
                      <a:r>
                        <a:rPr lang="ru-RU" sz="1400" dirty="0"/>
                        <a:t>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Закупки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Первоначальное обязательство/закупки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2323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Подписание контракта и утверждение обязательства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323">
                <a:tc>
                  <a:txBody>
                    <a:bodyPr/>
                    <a:lstStyle/>
                    <a:p>
                      <a:r>
                        <a:rPr lang="ru-RU" sz="1400" dirty="0"/>
                        <a:t>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Принятие товаров и услуг,  счета-фактуры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4/5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Принятие товаров и услуг,  счета-фактуры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2323">
                <a:tc>
                  <a:txBody>
                    <a:bodyPr/>
                    <a:lstStyle/>
                    <a:p>
                      <a:r>
                        <a:rPr lang="ru-RU" sz="1400" dirty="0"/>
                        <a:t>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Начальное утверждение казначейством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708">
                <a:tc>
                  <a:txBody>
                    <a:bodyPr/>
                    <a:lstStyle/>
                    <a:p>
                      <a:r>
                        <a:rPr lang="ru-RU" sz="1400" dirty="0"/>
                        <a:t>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Обращение для</a:t>
                      </a:r>
                      <a:r>
                        <a:rPr lang="ru-RU" sz="1400" baseline="0" dirty="0"/>
                        <a:t> оплаты</a:t>
                      </a:r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70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Ожидаемая оплата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708">
                <a:tc>
                  <a:txBody>
                    <a:bodyPr/>
                    <a:lstStyle/>
                    <a:p>
                      <a:r>
                        <a:rPr lang="ru-RU" sz="1400" dirty="0"/>
                        <a:t>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Оплата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7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Оплата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473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Управление долгами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554551"/>
              </p:ext>
            </p:extLst>
          </p:nvPr>
        </p:nvGraphicFramePr>
        <p:xfrm>
          <a:off x="683568" y="1187624"/>
          <a:ext cx="7960398" cy="669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90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97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Действующие процессы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Передовая модель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994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2059</TotalTime>
  <Words>1350</Words>
  <Application>Microsoft Office PowerPoint</Application>
  <PresentationFormat>On-screen Show (4:3)</PresentationFormat>
  <Paragraphs>276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Тема1</vt:lpstr>
      <vt:lpstr>Управление рисками Анализ бизнес процессов Казначейства Азербайджана </vt:lpstr>
      <vt:lpstr>Оценка и анализ бизнес процессов</vt:lpstr>
      <vt:lpstr>Процесс оценки бюджетного исполнения</vt:lpstr>
      <vt:lpstr>ИKT конфигурация  Государственного Казначейства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Анализ платежей казначейства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Реформ Бухгалтерского Учета в Азербайджанской Республики</dc:title>
  <dc:creator>Azer Farajov</dc:creator>
  <cp:lastModifiedBy>Ion Chicu</cp:lastModifiedBy>
  <cp:revision>236</cp:revision>
  <dcterms:created xsi:type="dcterms:W3CDTF">2016-09-27T12:31:11Z</dcterms:created>
  <dcterms:modified xsi:type="dcterms:W3CDTF">2017-05-23T06:28:00Z</dcterms:modified>
</cp:coreProperties>
</file>