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65" r:id="rId3"/>
    <p:sldId id="266" r:id="rId4"/>
    <p:sldId id="279" r:id="rId5"/>
    <p:sldId id="273" r:id="rId6"/>
    <p:sldId id="274" r:id="rId7"/>
    <p:sldId id="276" r:id="rId8"/>
    <p:sldId id="277" r:id="rId9"/>
    <p:sldId id="280" r:id="rId10"/>
    <p:sldId id="267" r:id="rId11"/>
    <p:sldId id="264" r:id="rId12"/>
    <p:sldId id="281" r:id="rId13"/>
    <p:sldId id="282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>
      <p:cViewPr>
        <p:scale>
          <a:sx n="72" d="100"/>
          <a:sy n="72" d="100"/>
        </p:scale>
        <p:origin x="-1138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340EA-1140-4B36-94C0-B4DFA71D1279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3B435-1F6E-4743-AE6C-E5E0854FB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454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8064896" cy="3168352"/>
          </a:xfrm>
        </p:spPr>
        <p:txBody>
          <a:bodyPr/>
          <a:lstStyle/>
          <a:p>
            <a:r>
              <a:rPr lang="en-US" b="1" dirty="0"/>
              <a:t>Risk Management:</a:t>
            </a:r>
            <a:r>
              <a:rPr lang="ru-RU" b="1" dirty="0"/>
              <a:t/>
            </a:r>
            <a:br>
              <a:rPr lang="ru-RU" b="1" dirty="0"/>
            </a:br>
            <a:r>
              <a:rPr lang="en-US" b="1" dirty="0"/>
              <a:t>a Review of Business Processes Used in the Azerbaijan Treasury</a:t>
            </a:r>
            <a:endParaRPr lang="ru-RU" b="1" dirty="0"/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835150" y="339725"/>
            <a:ext cx="648176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cs typeface="+mn-cs"/>
              </a:rPr>
              <a:t>Ministry of Finance of the Republic of Azerbaijan 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cs typeface="+mn-cs"/>
              </a:rPr>
              <a:t>The State Treasury Agency</a:t>
            </a:r>
            <a:endParaRPr lang="ru-RU" dirty="0">
              <a:solidFill>
                <a:srgbClr val="FFFFFF"/>
              </a:solidFill>
              <a:latin typeface="Arial Unicode MS" pitchFamily="34" charset="-128"/>
              <a:cs typeface="+mn-cs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4132599" y="5672138"/>
            <a:ext cx="12105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May</a:t>
            </a:r>
            <a:r>
              <a:rPr lang="ru-RU" b="1" dirty="0">
                <a:solidFill>
                  <a:schemeClr val="tx2"/>
                </a:solidFill>
              </a:rPr>
              <a:t> 2017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Vienna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3752"/>
            <a:ext cx="7920880" cy="1143000"/>
          </a:xfrm>
        </p:spPr>
        <p:txBody>
          <a:bodyPr/>
          <a:lstStyle/>
          <a:p>
            <a:r>
              <a:rPr lang="en-US" sz="3300" dirty="0">
                <a:solidFill>
                  <a:schemeClr val="bg1"/>
                </a:solidFill>
              </a:rPr>
              <a:t>Treasury payments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715472"/>
              </p:ext>
            </p:extLst>
          </p:nvPr>
        </p:nvGraphicFramePr>
        <p:xfrm>
          <a:off x="179513" y="1268761"/>
          <a:ext cx="4392486" cy="5091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41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41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716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s-I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Payments in 2015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3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Range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 value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Number of transactions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Less than </a:t>
                      </a:r>
                      <a:r>
                        <a:rPr lang="tr-TR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1,000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62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nb-NO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761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nb-NO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970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nb-NO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293,420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1,000-2,000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924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069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40,213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2,000-5,000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155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hr-HR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344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hr-HR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051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hr-HR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48,085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5,000-10,000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185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210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557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26,265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10,000-20,000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285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521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427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20,243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20,000-50,000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549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fi-FI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396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fi-FI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510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fi-FI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17,323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50,000-100,000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549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nb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853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nb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350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nb-N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893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100,000-250,000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885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713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958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uk-UA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250,000-1,000,000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014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668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642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4,251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1,000,000- 5,000,000 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307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871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270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174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Over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000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,0</a:t>
                      </a:r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266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491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590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320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Total: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15,319,757,400.85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464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5160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493422"/>
              </p:ext>
            </p:extLst>
          </p:nvPr>
        </p:nvGraphicFramePr>
        <p:xfrm>
          <a:off x="4644009" y="1268761"/>
          <a:ext cx="4320477" cy="5099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014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s-I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Payments in 2016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is-I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81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Range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 value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Number of transactions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Less</a:t>
                      </a:r>
                      <a:r>
                        <a:rPr lang="en-US" sz="1200" b="0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 than 1</a:t>
                      </a:r>
                      <a:r>
                        <a:rPr lang="tr-TR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64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210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976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306,011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1,000-2,000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925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657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40,051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2,000-5,000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149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cs-CZ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985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cs-CZ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424</a:t>
                      </a:r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cs-CZ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46,333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5,000-10,000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172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556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603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hr-HR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24,413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10,000-20,000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269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t-IT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689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t-IT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401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it-IT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it-IT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19,043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20,000-50,000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555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093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309</a:t>
                      </a:r>
                      <a:r>
                        <a:rPr lang="en-US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ru-RU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hr-HR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17,518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50,000-100,000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554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175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216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hr-HR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7,924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100,000-250,000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894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009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848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00</a:t>
                      </a:r>
                      <a:endParaRPr lang="is-I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uk-UA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250,000-1,000,000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046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118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cs-CZ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975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00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4,306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1,000,000- 5,000,000 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669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625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537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00</a:t>
                      </a:r>
                      <a:endParaRPr lang="is-I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1,359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Over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5,000,000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6,750,249,557.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00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356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Total: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14,182,640,507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473,053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5056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143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188640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Recommendations based on payments review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484785"/>
            <a:ext cx="8391876" cy="5760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1.  </a:t>
            </a:r>
            <a:r>
              <a:rPr lang="en-US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Employ the “green corridor” approach</a:t>
            </a:r>
            <a:endParaRPr lang="ru-RU" sz="1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6483" y="2204864"/>
            <a:ext cx="839187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2.  </a:t>
            </a:r>
            <a:r>
              <a:rPr lang="en-US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Eliminate two-stage checks re. payment of salaries and pension benefits </a:t>
            </a:r>
            <a:endParaRPr lang="ru-RU" sz="1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9892" y="3717324"/>
            <a:ext cx="839187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4.  </a:t>
            </a:r>
            <a:r>
              <a:rPr lang="en-US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Random checks re. low-value payments </a:t>
            </a:r>
            <a:endParaRPr lang="ru-RU" sz="1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6483" y="2961094"/>
            <a:ext cx="839187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3.  </a:t>
            </a:r>
            <a:r>
              <a:rPr lang="en-US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Use different control levels re. established payment limits</a:t>
            </a:r>
            <a:endParaRPr lang="ru-RU" sz="1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6483" y="5479104"/>
            <a:ext cx="839187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6.  </a:t>
            </a:r>
            <a:r>
              <a:rPr lang="en-US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30 days to honor accounts payable (immediate payment to be made only for goods and services with discount)</a:t>
            </a:r>
            <a:endParaRPr lang="ru-RU" sz="1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6483" y="4598214"/>
            <a:ext cx="839187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5.  </a:t>
            </a:r>
            <a:r>
              <a:rPr lang="en-US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A system to analyze high-risk payments (</a:t>
            </a:r>
            <a:r>
              <a:rPr lang="en-US" sz="1400" b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e,g</a:t>
            </a:r>
            <a:r>
              <a:rPr lang="en-US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. significant deviation from previous years or periods)</a:t>
            </a:r>
            <a:endParaRPr lang="ru-RU" sz="1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charset="0"/>
              <a:ea typeface="ＭＳ Ｐゴシック" charset="0"/>
              <a:cs typeface="Times New Roman" charset="0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 bwMode="auto">
          <a:xfrm>
            <a:off x="2857488" y="1428736"/>
            <a:ext cx="6000792" cy="5760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Budget organizations/entities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2357422" y="2708920"/>
            <a:ext cx="4878874" cy="432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PFM Central Portal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Двойная стрелка вверх/вниз 5"/>
          <p:cNvSpPr/>
          <p:nvPr/>
        </p:nvSpPr>
        <p:spPr bwMode="auto">
          <a:xfrm>
            <a:off x="8217405" y="2071678"/>
            <a:ext cx="283685" cy="2286016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6804248" y="4437112"/>
            <a:ext cx="2088232" cy="8640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z-Latn-A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FARABI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4355976" y="5589240"/>
            <a:ext cx="2430602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Banking system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4643438" y="3603330"/>
            <a:ext cx="1800770" cy="15538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z-Latn-A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TIMS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214282" y="2643182"/>
            <a:ext cx="1765574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Vendors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2928926" y="3786190"/>
            <a:ext cx="1357322" cy="8640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Procurement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system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642910" y="4071942"/>
            <a:ext cx="1873950" cy="10715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Budget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preparation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system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Двойная стрелка вверх/вниз 15"/>
          <p:cNvSpPr/>
          <p:nvPr/>
        </p:nvSpPr>
        <p:spPr bwMode="auto">
          <a:xfrm>
            <a:off x="6143636" y="2071678"/>
            <a:ext cx="188595" cy="571504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Двойная стрелка вверх/вниз 16"/>
          <p:cNvSpPr/>
          <p:nvPr/>
        </p:nvSpPr>
        <p:spPr bwMode="auto">
          <a:xfrm>
            <a:off x="5286380" y="3214686"/>
            <a:ext cx="214314" cy="357190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Двойная стрелка вверх/вниз 17"/>
          <p:cNvSpPr/>
          <p:nvPr/>
        </p:nvSpPr>
        <p:spPr bwMode="auto">
          <a:xfrm>
            <a:off x="4500562" y="2071678"/>
            <a:ext cx="188595" cy="571504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Двойная стрелка вверх/вниз 18"/>
          <p:cNvSpPr/>
          <p:nvPr/>
        </p:nvSpPr>
        <p:spPr bwMode="auto">
          <a:xfrm>
            <a:off x="3286116" y="2071678"/>
            <a:ext cx="188595" cy="571504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Двойная стрелка вверх/вниз 19"/>
          <p:cNvSpPr/>
          <p:nvPr/>
        </p:nvSpPr>
        <p:spPr bwMode="auto">
          <a:xfrm>
            <a:off x="5429256" y="5214950"/>
            <a:ext cx="214314" cy="357190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Двойная стрелка вверх/вниз 20"/>
          <p:cNvSpPr/>
          <p:nvPr/>
        </p:nvSpPr>
        <p:spPr bwMode="auto">
          <a:xfrm>
            <a:off x="3500430" y="3214686"/>
            <a:ext cx="214313" cy="500066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Двойная стрелка вверх/вниз 21"/>
          <p:cNvSpPr/>
          <p:nvPr/>
        </p:nvSpPr>
        <p:spPr bwMode="auto">
          <a:xfrm>
            <a:off x="2285984" y="3214686"/>
            <a:ext cx="214314" cy="785818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Стрелка вправо 22"/>
          <p:cNvSpPr/>
          <p:nvPr/>
        </p:nvSpPr>
        <p:spPr bwMode="auto">
          <a:xfrm>
            <a:off x="2571736" y="4214818"/>
            <a:ext cx="357190" cy="214314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Двойная стрелка влево/вправо 23"/>
          <p:cNvSpPr/>
          <p:nvPr/>
        </p:nvSpPr>
        <p:spPr bwMode="auto">
          <a:xfrm>
            <a:off x="2571736" y="4786322"/>
            <a:ext cx="2071702" cy="214314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Двойная стрелка влево/вправо 24"/>
          <p:cNvSpPr/>
          <p:nvPr/>
        </p:nvSpPr>
        <p:spPr bwMode="auto">
          <a:xfrm>
            <a:off x="2000232" y="2857496"/>
            <a:ext cx="357190" cy="142876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Двойная стрелка влево/вправо 25"/>
          <p:cNvSpPr/>
          <p:nvPr/>
        </p:nvSpPr>
        <p:spPr bwMode="auto">
          <a:xfrm>
            <a:off x="6429388" y="4786322"/>
            <a:ext cx="357190" cy="142876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75656" y="18864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Recommended ICT structure for PFM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 bwMode="auto">
          <a:xfrm>
            <a:off x="2000232" y="3857628"/>
            <a:ext cx="7035124" cy="2643206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Answers</a:t>
            </a:r>
            <a:endParaRPr kumimoji="0" lang="ru-RU" sz="8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142844" y="1428736"/>
            <a:ext cx="6715172" cy="2286016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8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Questions</a:t>
            </a:r>
            <a:endParaRPr kumimoji="0" lang="ru-RU" sz="8800" b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n.salayeva\Pictures\934c78fa112e0055d583827f638a48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4624"/>
            <a:ext cx="8229600" cy="1143000"/>
          </a:xfrm>
        </p:spPr>
        <p:txBody>
          <a:bodyPr/>
          <a:lstStyle/>
          <a:p>
            <a:r>
              <a:rPr lang="en-US" sz="2400" b="1" dirty="0">
                <a:solidFill>
                  <a:schemeClr val="bg1"/>
                </a:solidFill>
              </a:rPr>
              <a:t>Assessment and review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of business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04056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ru-RU" dirty="0"/>
              <a:t> </a:t>
            </a:r>
            <a:r>
              <a:rPr lang="en-US" sz="2400" dirty="0"/>
              <a:t>Public financial management performance assessment </a:t>
            </a:r>
            <a:r>
              <a:rPr lang="ru-RU" sz="2500" dirty="0"/>
              <a:t>(</a:t>
            </a:r>
            <a:r>
              <a:rPr lang="en-US" sz="2500" dirty="0"/>
              <a:t>PEFA)</a:t>
            </a:r>
            <a:r>
              <a:rPr lang="ru-RU" sz="2500" dirty="0"/>
              <a:t>   </a:t>
            </a:r>
            <a:r>
              <a:rPr lang="en-US" sz="1500" b="1" dirty="0"/>
              <a:t>World Bank</a:t>
            </a:r>
            <a:r>
              <a:rPr lang="ru-RU" sz="1500" b="1" dirty="0"/>
              <a:t> </a:t>
            </a:r>
            <a:r>
              <a:rPr lang="en-US" sz="1500" b="1" dirty="0"/>
              <a:t>(SECO) – 2014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000" dirty="0"/>
              <a:t>Positive assessment of the budget execution forecasting capability, including budgetary accounting, reporting and bookkeeping </a:t>
            </a:r>
            <a:endParaRPr lang="ru-RU" sz="2000" dirty="0"/>
          </a:p>
          <a:p>
            <a:pPr marL="514350" indent="-514350">
              <a:buFont typeface="+mj-lt"/>
              <a:buAutoNum type="romanUcPeriod"/>
            </a:pPr>
            <a:r>
              <a:rPr lang="en-US" sz="2000" dirty="0"/>
              <a:t>Expanding the scope of</a:t>
            </a:r>
            <a:r>
              <a:rPr lang="ru-RU" sz="2000" dirty="0"/>
              <a:t> </a:t>
            </a:r>
            <a:r>
              <a:rPr lang="en-US" sz="2000" dirty="0"/>
              <a:t>TIMS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000" dirty="0"/>
              <a:t>Integrating</a:t>
            </a:r>
            <a:r>
              <a:rPr lang="ru-RU" sz="2000" dirty="0"/>
              <a:t> </a:t>
            </a:r>
            <a:r>
              <a:rPr lang="en-US" sz="2000" dirty="0"/>
              <a:t>TIMS</a:t>
            </a:r>
            <a:r>
              <a:rPr lang="ru-RU" sz="2000" dirty="0"/>
              <a:t> </a:t>
            </a:r>
            <a:r>
              <a:rPr lang="en-US" sz="2000" dirty="0"/>
              <a:t>with treasury portal</a:t>
            </a:r>
            <a:endParaRPr lang="ru-RU" sz="2000" dirty="0"/>
          </a:p>
          <a:p>
            <a:pPr marL="514350" indent="-514350">
              <a:buFont typeface="+mj-lt"/>
              <a:buAutoNum type="romanUcPeriod"/>
            </a:pPr>
            <a:r>
              <a:rPr lang="en-US" sz="2000" dirty="0"/>
              <a:t>Integrating</a:t>
            </a:r>
            <a:r>
              <a:rPr lang="ru-RU" sz="2000" dirty="0"/>
              <a:t> </a:t>
            </a:r>
            <a:r>
              <a:rPr lang="en-US" sz="2000" dirty="0"/>
              <a:t>TIMS with the Financial Accounting and Reporting System in Budget Institutions (FARABI) </a:t>
            </a:r>
            <a:r>
              <a:rPr lang="ru-RU" sz="2000" dirty="0"/>
              <a:t> </a:t>
            </a:r>
          </a:p>
          <a:p>
            <a:pPr>
              <a:buFont typeface="Wingdings" charset="2"/>
              <a:buChar char="Ø"/>
            </a:pPr>
            <a:r>
              <a:rPr lang="en-US" sz="2500" dirty="0"/>
              <a:t>A PEFA-based action plan approved by the </a:t>
            </a:r>
            <a:r>
              <a:rPr lang="en-US" sz="2500" dirty="0" err="1"/>
              <a:t>MoF</a:t>
            </a:r>
            <a:r>
              <a:rPr lang="en-US" sz="2500" dirty="0"/>
              <a:t> of Azerbaijan  </a:t>
            </a:r>
            <a:endParaRPr lang="ru-RU" sz="2500" dirty="0"/>
          </a:p>
          <a:p>
            <a:pPr marL="514350" indent="-514350">
              <a:buFont typeface="+mj-lt"/>
              <a:buAutoNum type="romanUcPeriod"/>
            </a:pPr>
            <a:r>
              <a:rPr lang="en-US" sz="2000" dirty="0"/>
              <a:t>Improve fiscal forecasting</a:t>
            </a:r>
            <a:endParaRPr lang="ru-RU" sz="2000" dirty="0"/>
          </a:p>
          <a:p>
            <a:pPr marL="514350" indent="-514350">
              <a:buFont typeface="+mj-lt"/>
              <a:buAutoNum type="romanUcPeriod"/>
            </a:pPr>
            <a:r>
              <a:rPr lang="en-US" sz="2000" dirty="0"/>
              <a:t>Improve quality and transparency of budgetary reporting </a:t>
            </a:r>
            <a:endParaRPr lang="ru-RU" sz="2000" dirty="0"/>
          </a:p>
          <a:p>
            <a:pPr marL="514350" indent="-514350">
              <a:buFont typeface="+mj-lt"/>
              <a:buAutoNum type="romanUcPeriod"/>
            </a:pPr>
            <a:r>
              <a:rPr lang="en-US" sz="2000" dirty="0"/>
              <a:t>Improve business processes used in budget execution</a:t>
            </a:r>
            <a:endParaRPr lang="en-US" sz="2500" b="1" i="1" dirty="0"/>
          </a:p>
        </p:txBody>
      </p:sp>
    </p:spTree>
    <p:extLst>
      <p:ext uri="{BB962C8B-B14F-4D97-AF65-F5344CB8AC3E}">
        <p14:creationId xmlns:p14="http://schemas.microsoft.com/office/powerpoint/2010/main" val="287871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072362" cy="785818"/>
          </a:xfrm>
        </p:spPr>
        <p:txBody>
          <a:bodyPr/>
          <a:lstStyle/>
          <a:p>
            <a:r>
              <a:rPr lang="en-US" sz="2600" dirty="0">
                <a:solidFill>
                  <a:schemeClr val="bg1"/>
                </a:solidFill>
              </a:rPr>
              <a:t>The budget execution assessment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040560"/>
          </a:xfrm>
        </p:spPr>
        <p:txBody>
          <a:bodyPr/>
          <a:lstStyle/>
          <a:p>
            <a:r>
              <a:rPr lang="en-US" sz="2800" dirty="0"/>
              <a:t>Documentary review of business processes </a:t>
            </a:r>
            <a:r>
              <a:rPr lang="ru-RU" sz="2500" b="1" dirty="0"/>
              <a:t>(</a:t>
            </a:r>
            <a:r>
              <a:rPr lang="en-US" sz="2500" b="1" dirty="0"/>
              <a:t>initial assessment</a:t>
            </a:r>
            <a:r>
              <a:rPr lang="ru-RU" b="1" dirty="0"/>
              <a:t>)</a:t>
            </a:r>
          </a:p>
          <a:p>
            <a:r>
              <a:rPr lang="en-US" sz="2800" dirty="0"/>
              <a:t>Assessment of the treasury performance in real time, including the performance of the central office and regional branches </a:t>
            </a:r>
          </a:p>
          <a:p>
            <a:r>
              <a:rPr lang="en-US" sz="2800" dirty="0"/>
              <a:t>Analysis of TIMS integration with treasury portal</a:t>
            </a:r>
            <a:r>
              <a:rPr lang="ru-RU" sz="2800" dirty="0"/>
              <a:t> </a:t>
            </a:r>
            <a:endParaRPr lang="en-US" sz="2800" dirty="0"/>
          </a:p>
          <a:p>
            <a:r>
              <a:rPr lang="en-US" sz="2800" dirty="0"/>
              <a:t>Analysis of TIMS integration with</a:t>
            </a:r>
            <a:r>
              <a:rPr lang="ru-RU" sz="2800" dirty="0"/>
              <a:t> </a:t>
            </a:r>
            <a:r>
              <a:rPr lang="en-US" sz="2800" dirty="0"/>
              <a:t>FARABI</a:t>
            </a:r>
            <a:r>
              <a:rPr lang="ru-RU" sz="2800" dirty="0"/>
              <a:t>, </a:t>
            </a:r>
            <a:r>
              <a:rPr lang="en-US" sz="2800" dirty="0"/>
              <a:t>meetings with finance departments of line ministries</a:t>
            </a:r>
            <a:endParaRPr lang="ru-RU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8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772400" cy="785818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n-lt"/>
              </a:rPr>
              <a:t>ICT </a:t>
            </a:r>
            <a:r>
              <a:rPr lang="en-US" sz="2400" cap="none" dirty="0">
                <a:solidFill>
                  <a:schemeClr val="bg1"/>
                </a:solidFill>
                <a:latin typeface="+mn-lt"/>
              </a:rPr>
              <a:t>configuration of the State Treasury</a:t>
            </a:r>
            <a:endParaRPr lang="ru-RU" sz="240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1643050"/>
            <a:ext cx="1629953" cy="19311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a typeface="ＭＳ Ｐゴシック" charset="0"/>
                <a:cs typeface="Times New Roman" charset="0"/>
              </a:rPr>
              <a:t>Budget entities – users of</a:t>
            </a:r>
            <a:r>
              <a:rPr lang="ru-RU" sz="1400" b="1" dirty="0">
                <a:solidFill>
                  <a:schemeClr val="tx1"/>
                </a:solidFill>
                <a:ea typeface="ＭＳ Ｐゴシック" charset="0"/>
                <a:cs typeface="Times New Roman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a typeface="ＭＳ Ｐゴシック" charset="0"/>
                <a:cs typeface="Times New Roman" charset="0"/>
              </a:rPr>
              <a:t>FARABI</a:t>
            </a:r>
            <a:endParaRPr lang="ru-RU" sz="1400" b="1" dirty="0">
              <a:solidFill>
                <a:schemeClr val="tx1"/>
              </a:solidFill>
              <a:ea typeface="ＭＳ Ｐゴシック" charset="0"/>
              <a:cs typeface="Times New Roman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3929066"/>
            <a:ext cx="1629953" cy="19311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a typeface="ＭＳ Ｐゴシック" charset="0"/>
                <a:cs typeface="Times New Roman" charset="0"/>
              </a:rPr>
              <a:t>Other budget entities</a:t>
            </a:r>
            <a:endParaRPr lang="ru-RU" sz="1400" b="1" dirty="0">
              <a:solidFill>
                <a:schemeClr val="tx1"/>
              </a:solidFill>
              <a:ea typeface="ＭＳ Ｐゴシック" charset="0"/>
              <a:cs typeface="Times New Roman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488" y="1643050"/>
            <a:ext cx="1357322" cy="42148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wordArtVert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a typeface="ＭＳ Ｐゴシック" charset="0"/>
                <a:cs typeface="Arial" pitchFamily="34" charset="0"/>
              </a:rPr>
              <a:t>PORTAL</a:t>
            </a:r>
            <a:endParaRPr lang="az-Latn-AZ" sz="2000" b="1" dirty="0">
              <a:solidFill>
                <a:schemeClr val="tx1"/>
              </a:solidFill>
              <a:ea typeface="ＭＳ Ｐゴシック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2066" y="1643050"/>
            <a:ext cx="1285884" cy="42148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z-Latn-AZ" sz="3600" b="1" dirty="0">
                <a:solidFill>
                  <a:schemeClr val="tx1"/>
                </a:solidFill>
                <a:ea typeface="ＭＳ Ｐゴシック" charset="0"/>
                <a:cs typeface="Times New Roman" charset="0"/>
              </a:rPr>
              <a:t>T</a:t>
            </a:r>
            <a:r>
              <a:rPr lang="en-US" sz="3600" b="1" dirty="0">
                <a:solidFill>
                  <a:schemeClr val="tx1"/>
                </a:solidFill>
                <a:ea typeface="ＭＳ Ｐゴシック" charset="0"/>
                <a:cs typeface="Times New Roman" charset="0"/>
              </a:rPr>
              <a:t>I</a:t>
            </a:r>
            <a:r>
              <a:rPr lang="az-Latn-AZ" sz="3600" b="1" dirty="0">
                <a:solidFill>
                  <a:schemeClr val="tx1"/>
                </a:solidFill>
                <a:ea typeface="ＭＳ Ｐゴシック" charset="0"/>
                <a:cs typeface="Times New Roman" charset="0"/>
              </a:rPr>
              <a:t>MS</a:t>
            </a:r>
            <a:endParaRPr lang="ru-RU" sz="3600" b="1" dirty="0">
              <a:solidFill>
                <a:schemeClr val="tx1"/>
              </a:solidFill>
              <a:ea typeface="ＭＳ Ｐゴシック" charset="0"/>
              <a:cs typeface="Times New Roman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15206" y="1643050"/>
            <a:ext cx="1500198" cy="42148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a typeface="ＭＳ Ｐゴシック" charset="0"/>
                <a:cs typeface="Times New Roman" charset="0"/>
              </a:rPr>
              <a:t>Vendors’ bank accounts with commercial banks</a:t>
            </a:r>
            <a:endParaRPr lang="ru-RU" sz="1400" b="1" dirty="0">
              <a:solidFill>
                <a:schemeClr val="tx1"/>
              </a:solidFill>
              <a:ea typeface="ＭＳ Ｐゴシック" charset="0"/>
              <a:cs typeface="Times New Roman" charset="0"/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 bwMode="auto">
          <a:xfrm>
            <a:off x="2143108" y="2500306"/>
            <a:ext cx="714380" cy="285752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 bwMode="auto">
          <a:xfrm>
            <a:off x="2143108" y="4572008"/>
            <a:ext cx="714380" cy="285752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 bwMode="auto">
          <a:xfrm>
            <a:off x="4286248" y="3571876"/>
            <a:ext cx="714380" cy="285752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Двойная стрелка влево/вправо 16"/>
          <p:cNvSpPr/>
          <p:nvPr/>
        </p:nvSpPr>
        <p:spPr bwMode="auto">
          <a:xfrm>
            <a:off x="6429388" y="3571876"/>
            <a:ext cx="714380" cy="285752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0279" y="1500174"/>
            <a:ext cx="1897466" cy="7046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Stage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1            </a:t>
            </a:r>
            <a:endParaRPr lang="en-US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Approval of the annual budget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0279" y="2498031"/>
            <a:ext cx="1897466" cy="7166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Uploading monthly resources (cost estimates) to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TIMS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501008"/>
            <a:ext cx="1897466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Stage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2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  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       </a:t>
            </a:r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Procurement operations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5445224"/>
            <a:ext cx="1897466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Stage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4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        </a:t>
            </a:r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Generating budget commitment document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437112"/>
            <a:ext cx="1897466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Stage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3 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  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        </a:t>
            </a:r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Acceptance of goods and services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1500174"/>
            <a:ext cx="1699680" cy="7046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Approval of budget commitment document by the Treasury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43174" y="2498031"/>
            <a:ext cx="1699680" cy="7166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Examination of budget commitment document by the Treasury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43174" y="3506143"/>
            <a:ext cx="1699680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pitchFamily="18" charset="0"/>
              </a:rPr>
              <a:t>Sending the budget commitment document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43174" y="5445224"/>
            <a:ext cx="1699680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Approval of budget commitment document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71166" y="4437112"/>
            <a:ext cx="1699680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Uploading budget commitment document to portal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57752" y="1500174"/>
            <a:ext cx="1643063" cy="7046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Stage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5             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</a:t>
            </a:r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Entering verification document to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TİMS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60032" y="2498031"/>
            <a:ext cx="1643063" cy="7166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Sending verification document to portal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60032" y="3506143"/>
            <a:ext cx="1643063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Printing verification document at the organization/entity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60032" y="5445224"/>
            <a:ext cx="1643063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Uploading verification document to portal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60032" y="4437112"/>
            <a:ext cx="1643063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Approval of verification document at the organization/entity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29454" y="1500174"/>
            <a:ext cx="1643062" cy="7046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Status of  payment document changed to “paid”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29454" y="2498031"/>
            <a:ext cx="1643062" cy="7166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E-payment to the creditor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48264" y="3506143"/>
            <a:ext cx="1643062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Stage 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6   </a:t>
            </a:r>
            <a:endParaRPr lang="en-US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Approval of payment document in</a:t>
            </a:r>
            <a:r>
              <a:rPr lang="ru-RU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</a:t>
            </a:r>
            <a:r>
              <a:rPr lang="az-Latn-AZ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TIMS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948264" y="5445224"/>
            <a:ext cx="1643062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Examination of verification document by the Treasury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948264" y="4437112"/>
            <a:ext cx="1643062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Approval of verification document by the Treasury</a:t>
            </a:r>
            <a:endParaRPr lang="ru-RU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785786" y="2214554"/>
            <a:ext cx="101078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785786" y="3214686"/>
            <a:ext cx="113235" cy="286322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785786" y="4143380"/>
            <a:ext cx="121784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756148" y="5085184"/>
            <a:ext cx="142874" cy="357187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2267745" y="5589240"/>
            <a:ext cx="375430" cy="12577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5072066" y="3214686"/>
            <a:ext cx="113235" cy="286322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5076627" y="2207146"/>
            <a:ext cx="101078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Блок-схема: процесс 37"/>
          <p:cNvSpPr/>
          <p:nvPr/>
        </p:nvSpPr>
        <p:spPr>
          <a:xfrm>
            <a:off x="2987823" y="2207146"/>
            <a:ext cx="101079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Блок-схема: процесс 38"/>
          <p:cNvSpPr/>
          <p:nvPr/>
        </p:nvSpPr>
        <p:spPr>
          <a:xfrm>
            <a:off x="3000364" y="3214686"/>
            <a:ext cx="113235" cy="286322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Блок-схема: процесс 39"/>
          <p:cNvSpPr/>
          <p:nvPr/>
        </p:nvSpPr>
        <p:spPr>
          <a:xfrm>
            <a:off x="2987824" y="4149080"/>
            <a:ext cx="121786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Блок-схема: процесс 40"/>
          <p:cNvSpPr/>
          <p:nvPr/>
        </p:nvSpPr>
        <p:spPr>
          <a:xfrm>
            <a:off x="3000364" y="5072074"/>
            <a:ext cx="142876" cy="357187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Блок-схема: процесс 41"/>
          <p:cNvSpPr/>
          <p:nvPr/>
        </p:nvSpPr>
        <p:spPr>
          <a:xfrm>
            <a:off x="4355976" y="1773386"/>
            <a:ext cx="428625" cy="15541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Блок-схема: процесс 42"/>
          <p:cNvSpPr/>
          <p:nvPr/>
        </p:nvSpPr>
        <p:spPr>
          <a:xfrm>
            <a:off x="5076056" y="4149080"/>
            <a:ext cx="121784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Блок-схема: процесс 43"/>
          <p:cNvSpPr/>
          <p:nvPr/>
        </p:nvSpPr>
        <p:spPr>
          <a:xfrm>
            <a:off x="5072066" y="5072074"/>
            <a:ext cx="142874" cy="357187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Блок-схема: процесс 44"/>
          <p:cNvSpPr/>
          <p:nvPr/>
        </p:nvSpPr>
        <p:spPr>
          <a:xfrm>
            <a:off x="6516216" y="5589240"/>
            <a:ext cx="428625" cy="12577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7308873" y="2207146"/>
            <a:ext cx="101079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7286644" y="3214686"/>
            <a:ext cx="113235" cy="286322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7286644" y="4143380"/>
            <a:ext cx="121786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7286644" y="5072074"/>
            <a:ext cx="142876" cy="357187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Title 1"/>
          <p:cNvSpPr txBox="1">
            <a:spLocks/>
          </p:cNvSpPr>
          <p:nvPr/>
        </p:nvSpPr>
        <p:spPr bwMode="auto">
          <a:xfrm>
            <a:off x="950912" y="0"/>
            <a:ext cx="8229600" cy="140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A review of existing business processes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(budget execution)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1286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50" y="1277888"/>
            <a:ext cx="1643063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Stage </a:t>
            </a:r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1    </a:t>
            </a:r>
            <a:endParaRPr lang="en-US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Approval of annual budget and expenditure powers</a:t>
            </a:r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50" y="3173218"/>
            <a:ext cx="1643063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Stage </a:t>
            </a:r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4  </a:t>
            </a:r>
            <a:endParaRPr lang="en-US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Goods and services provided</a:t>
            </a:r>
            <a:endParaRPr lang="ru-RU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50" y="4071943"/>
            <a:ext cx="1643063" cy="7443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Stage </a:t>
            </a:r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5          </a:t>
            </a:r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Acceptance of true invoice</a:t>
            </a:r>
            <a:endParaRPr lang="ru-RU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50" y="4929198"/>
            <a:ext cx="1643063" cy="13453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Stage </a:t>
            </a:r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6      </a:t>
            </a:r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Justification of due date for</a:t>
            </a:r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expected payments in  the accounting system</a:t>
            </a:r>
            <a:endParaRPr lang="ru-RU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1348184"/>
            <a:ext cx="1643062" cy="9286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Stage </a:t>
            </a:r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2          </a:t>
            </a:r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Procurement decision – initial commitments</a:t>
            </a:r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00438" y="2498030"/>
            <a:ext cx="1643062" cy="7880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Stage</a:t>
            </a:r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3  </a:t>
            </a:r>
            <a:endParaRPr lang="az-Latn-AZ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Procurement request</a:t>
            </a:r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(</a:t>
            </a:r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legal commitment</a:t>
            </a:r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00438" y="3714752"/>
            <a:ext cx="1643062" cy="7858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Commitment approval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{financial commitment)</a:t>
            </a:r>
            <a:endParaRPr lang="ru-RU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00438" y="5450359"/>
            <a:ext cx="1643062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Payment by due date</a:t>
            </a:r>
            <a:endParaRPr lang="ru-RU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43625" y="1275035"/>
            <a:ext cx="2500313" cy="7858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Request Stage</a:t>
            </a:r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-        </a:t>
            </a:r>
            <a:endParaRPr lang="en-US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     </a:t>
            </a:r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Bidding expected</a:t>
            </a:r>
            <a:endParaRPr lang="ru-RU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43625" y="2348880"/>
            <a:ext cx="2500313" cy="8572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Control over resources</a:t>
            </a:r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/ </a:t>
            </a:r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Budget commitment</a:t>
            </a:r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</a:t>
            </a:r>
            <a:endParaRPr lang="en-US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Resources accumulation for other purposes</a:t>
            </a:r>
            <a:endParaRPr lang="ru-RU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56176" y="3506142"/>
            <a:ext cx="2500313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Due invoices</a:t>
            </a:r>
            <a:endParaRPr lang="ru-RU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56176" y="5810399"/>
            <a:ext cx="2500312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Budget debts</a:t>
            </a:r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,     </a:t>
            </a:r>
            <a:endParaRPr lang="en-US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   </a:t>
            </a:r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overdue payments</a:t>
            </a:r>
            <a:endParaRPr lang="ru-RU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56176" y="4946302"/>
            <a:ext cx="2500312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ea typeface="ＭＳ Ｐゴシック" charset="0"/>
                <a:cs typeface="Times New Roman" charset="0"/>
              </a:rPr>
              <a:t>Approval of payment with actual resources and accumulations as of due date</a:t>
            </a:r>
            <a:endParaRPr lang="ru-RU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54" name="Стрелка вправо 53"/>
          <p:cNvSpPr/>
          <p:nvPr/>
        </p:nvSpPr>
        <p:spPr>
          <a:xfrm>
            <a:off x="2500313" y="1702520"/>
            <a:ext cx="1000125" cy="21431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 rot="1731450">
            <a:off x="2487613" y="3625655"/>
            <a:ext cx="1041400" cy="214313"/>
          </a:xfrm>
          <a:prstGeom prst="rightArrow">
            <a:avLst>
              <a:gd name="adj1" fmla="val 50000"/>
              <a:gd name="adj2" fmla="val 11440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 rot="20270891">
            <a:off x="2513013" y="4138418"/>
            <a:ext cx="1000125" cy="26193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Стрелка вправо 56"/>
          <p:cNvSpPr/>
          <p:nvPr/>
        </p:nvSpPr>
        <p:spPr>
          <a:xfrm>
            <a:off x="2500313" y="5662959"/>
            <a:ext cx="1000125" cy="21431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Стрелка вправо 57"/>
          <p:cNvSpPr/>
          <p:nvPr/>
        </p:nvSpPr>
        <p:spPr>
          <a:xfrm>
            <a:off x="5143500" y="1630511"/>
            <a:ext cx="1000125" cy="21431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Стрелка вниз 59"/>
          <p:cNvSpPr/>
          <p:nvPr/>
        </p:nvSpPr>
        <p:spPr>
          <a:xfrm>
            <a:off x="4214813" y="2278584"/>
            <a:ext cx="214312" cy="21431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Стрелка вниз 60"/>
          <p:cNvSpPr/>
          <p:nvPr/>
        </p:nvSpPr>
        <p:spPr>
          <a:xfrm>
            <a:off x="4214813" y="3286124"/>
            <a:ext cx="214311" cy="43090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Стрелка вниз 61"/>
          <p:cNvSpPr/>
          <p:nvPr/>
        </p:nvSpPr>
        <p:spPr>
          <a:xfrm>
            <a:off x="4214813" y="4500570"/>
            <a:ext cx="214311" cy="94465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Стрелка вниз 62"/>
          <p:cNvSpPr/>
          <p:nvPr/>
        </p:nvSpPr>
        <p:spPr>
          <a:xfrm>
            <a:off x="7286625" y="4155356"/>
            <a:ext cx="214313" cy="78581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Стрелка вниз 63"/>
          <p:cNvSpPr/>
          <p:nvPr/>
        </p:nvSpPr>
        <p:spPr>
          <a:xfrm>
            <a:off x="7286625" y="3214686"/>
            <a:ext cx="214333" cy="28632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Стрелка вниз 64"/>
          <p:cNvSpPr/>
          <p:nvPr/>
        </p:nvSpPr>
        <p:spPr>
          <a:xfrm>
            <a:off x="7310015" y="2063130"/>
            <a:ext cx="214313" cy="28575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Стрелка вправо 68"/>
          <p:cNvSpPr/>
          <p:nvPr/>
        </p:nvSpPr>
        <p:spPr>
          <a:xfrm rot="20270891">
            <a:off x="5156200" y="5364438"/>
            <a:ext cx="1000125" cy="26193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 rot="1285371">
            <a:off x="5130800" y="5912226"/>
            <a:ext cx="1041400" cy="214312"/>
          </a:xfrm>
          <a:prstGeom prst="rightArrow">
            <a:avLst>
              <a:gd name="adj1" fmla="val 50000"/>
              <a:gd name="adj2" fmla="val 11440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1115616" y="53752"/>
            <a:ext cx="765353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600" dirty="0">
                <a:solidFill>
                  <a:schemeClr val="bg1"/>
                </a:solidFill>
              </a:rPr>
              <a:t>Budget execution: best practice</a:t>
            </a:r>
          </a:p>
        </p:txBody>
      </p:sp>
    </p:spTree>
    <p:extLst>
      <p:ext uri="{BB962C8B-B14F-4D97-AF65-F5344CB8AC3E}">
        <p14:creationId xmlns:p14="http://schemas.microsoft.com/office/powerpoint/2010/main" val="2663819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826757"/>
              </p:ext>
            </p:extLst>
          </p:nvPr>
        </p:nvGraphicFramePr>
        <p:xfrm>
          <a:off x="179511" y="1340768"/>
          <a:ext cx="8784978" cy="5129171"/>
        </p:xfrm>
        <a:graphic>
          <a:graphicData uri="http://schemas.openxmlformats.org/drawingml/2006/table">
            <a:tbl>
              <a:tblPr/>
              <a:tblGrid>
                <a:gridCol w="59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537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56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#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Topics/Recommendations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Responsible body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1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Stricter budget control over budget institutions’ expenditures to optimize settlements re. cash needs of financial institutions.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Budget Department of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MoF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 and Treasury 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2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Consider a gradual shift from monthly amounts (cost estimates) to annual actual financing. Initially this could be done by introducing a quarterly process split into monthly plans.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The process should be implemented by appropriate enforcement of relevant commitments.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Budget Department of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MoF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 and Treasury 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3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Strengthen ties with procurement process, including options of introducing a portal or other mechanisms to disclose contract information.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Ministry of Economy 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MoE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)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4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Consider mechanisms to better integrate 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TIMS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 procurement processes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Similar links should be established for </a:t>
                      </a:r>
                      <a:r>
                        <a:rPr kumimoji="0" lang="az-Latn-A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FARAB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I and between systems used by ministries, committees, agencies.  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MoE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.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MoF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, Treasury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5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Consider optimization of  control over salaries and debt expenditures. 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Treasury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6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Consider establishing 4 categories of commitments: one-off commitments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  (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small and large amounts),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annual commitments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and future commitments.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ＭＳ Ｐゴシック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Treasury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7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Review the current government payment profile to get a better picture of the risks that may exist in Azerbaijan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.  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Treasury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8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Registration and approval of accounts payable in </a:t>
                      </a:r>
                      <a:r>
                        <a:rPr kumimoji="0" lang="az-Latn-A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FARABI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kumimoji="0" lang="az-Latn-A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TIMS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– at the time of accepting goods and services, and not during payment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Treasury and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MoF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9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Consider introducing a 30-day payment deadline upon provision of goods and services 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Рассмотреть вопрос 30 дневного срока оплаты после предоставления товар и услуг. 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Treasury and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MoF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8693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10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Expand </a:t>
                      </a:r>
                      <a:r>
                        <a:rPr kumimoji="0" lang="en-GB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TIMS/FARABI coverage. With budget institutions lacking an adequate system, FARABI would be be the most efficient and rational choice; ideally the system should be implemented before 2020 as a priority. 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Treasury and 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MoF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 bwMode="auto">
          <a:xfrm>
            <a:off x="1691680" y="44624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500" dirty="0">
                <a:solidFill>
                  <a:schemeClr val="bg1"/>
                </a:solidFill>
              </a:rPr>
              <a:t>Recommendations based on </a:t>
            </a:r>
          </a:p>
          <a:p>
            <a:r>
              <a:rPr lang="en-US" sz="2500" dirty="0">
                <a:solidFill>
                  <a:schemeClr val="bg1"/>
                </a:solidFill>
              </a:rPr>
              <a:t>business processes assessment</a:t>
            </a:r>
          </a:p>
        </p:txBody>
      </p:sp>
    </p:spTree>
    <p:extLst>
      <p:ext uri="{BB962C8B-B14F-4D97-AF65-F5344CB8AC3E}">
        <p14:creationId xmlns:p14="http://schemas.microsoft.com/office/powerpoint/2010/main" val="365526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095187"/>
              </p:ext>
            </p:extLst>
          </p:nvPr>
        </p:nvGraphicFramePr>
        <p:xfrm>
          <a:off x="214283" y="1196750"/>
          <a:ext cx="8715436" cy="5006105"/>
        </p:xfrm>
        <a:graphic>
          <a:graphicData uri="http://schemas.openxmlformats.org/drawingml/2006/table">
            <a:tbl>
              <a:tblPr/>
              <a:tblGrid>
                <a:gridCol w="5715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722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19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#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Topics/Recommendations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Responsible body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77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11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Better integration of the various systems, elimination of manual document processing.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Treasury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1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12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Automated software for procurement portal. However, no new system should  duplicate existing ICT capabilities, e.g. budget execution and control, performed in TIMS and portal. 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MoF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MoE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, Treasury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13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Consider ways to improve user interface with the help of available and future systems – a single portal for TIMS, budget preparation and procurement could be considered.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MoF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 and Treasury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14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Ensure that all PFM systems use a uniform chart of accounts and budget classification to enable unfettered exchange of financial transactions and information across the entire platform.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MoF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 and Treasury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15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Develop a PFM system implementation plan. This would make all stakeholders aware of the suggested time schedule and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may help to adjust their plans accordingly.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MoF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MoE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, Treasury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5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16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Review processes to institutionalize the main ledger capabilities in both budget institutions’ recording systems and TIMS for public administration. 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Treasury and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MoF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7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17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Consider interim reports consolidation instruments prior to FARABI deployment. Consider options for uploading data to FARABI from external interim instruments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MoF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18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Establish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 TIMS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as the core PFM system.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ＭＳ Ｐゴシック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Treasury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19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Provide TIMS reporting, recording and control capability to the lowest level of budget institutions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Treasury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charset="0"/>
                          <a:ea typeface="MS Mincho" charset="0"/>
                          <a:cs typeface="font306" charset="0"/>
                        </a:rPr>
                        <a:t>20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0"/>
                          <a:cs typeface="Times New Roman" panose="02020603050405020304" pitchFamily="18" charset="0"/>
                        </a:rPr>
                        <a:t>Consider expanding call center functions beyond technical support to provide a broader range of service related to  the entire budget execution process 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Treasury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5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  <a:ea typeface="MS Mincho" charset="0"/>
                          <a:cs typeface="font306" charset="0"/>
                        </a:rPr>
                        <a:t>21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Consider subnational capacity when training budget institutions’ staff and engage them in training materials development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Mincho" charset="0"/>
                          <a:cs typeface="Times New Roman" panose="02020603050405020304" pitchFamily="18" charset="0"/>
                        </a:rPr>
                        <a:t>Treasury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 bwMode="auto">
          <a:xfrm>
            <a:off x="1691680" y="44624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500" dirty="0">
                <a:solidFill>
                  <a:schemeClr val="bg1"/>
                </a:solidFill>
              </a:rPr>
              <a:t>Recommendations based on </a:t>
            </a:r>
          </a:p>
          <a:p>
            <a:r>
              <a:rPr lang="en-US" sz="2500" dirty="0">
                <a:solidFill>
                  <a:schemeClr val="bg1"/>
                </a:solidFill>
              </a:rPr>
              <a:t>business processes assessment</a:t>
            </a:r>
          </a:p>
        </p:txBody>
      </p:sp>
    </p:spTree>
    <p:extLst>
      <p:ext uri="{BB962C8B-B14F-4D97-AF65-F5344CB8AC3E}">
        <p14:creationId xmlns:p14="http://schemas.microsoft.com/office/powerpoint/2010/main" val="1538587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691680" y="44624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</a:rPr>
              <a:t>Business processes employed by the Treasury of Azerbaijan vs. advanced practice</a:t>
            </a:r>
            <a:endParaRPr lang="en-US" sz="25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600677"/>
              </p:ext>
            </p:extLst>
          </p:nvPr>
        </p:nvGraphicFramePr>
        <p:xfrm>
          <a:off x="714348" y="1857364"/>
          <a:ext cx="7920880" cy="4555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6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270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Stage</a:t>
                      </a:r>
                      <a:endParaRPr lang="ru-RU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Name </a:t>
                      </a:r>
                      <a:endParaRPr lang="ru-RU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Stage</a:t>
                      </a:r>
                      <a:endParaRPr lang="ru-RU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Name</a:t>
                      </a:r>
                      <a:endParaRPr lang="ru-RU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405">
                <a:tc>
                  <a:txBody>
                    <a:bodyPr/>
                    <a:lstStyle/>
                    <a:p>
                      <a:r>
                        <a:rPr lang="ru-RU" sz="1400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Budget control and appropriations</a:t>
                      </a:r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Budget</a:t>
                      </a:r>
                      <a:r>
                        <a:rPr lang="en-US" sz="1400" baseline="0" dirty="0"/>
                        <a:t> control and appropriations</a:t>
                      </a:r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573">
                <a:tc>
                  <a:txBody>
                    <a:bodyPr/>
                    <a:lstStyle/>
                    <a:p>
                      <a:r>
                        <a:rPr lang="ru-RU" sz="1400" dirty="0"/>
                        <a:t>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Procurement</a:t>
                      </a:r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Initial commitment/ procurement</a:t>
                      </a:r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2323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Contract signing and commitment approval</a:t>
                      </a:r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323">
                <a:tc>
                  <a:txBody>
                    <a:bodyPr/>
                    <a:lstStyle/>
                    <a:p>
                      <a:r>
                        <a:rPr lang="ru-RU" sz="1400" dirty="0"/>
                        <a:t>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Acceptance of goods and services, invoices</a:t>
                      </a:r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4/5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Acceptance of goods and services, invoices</a:t>
                      </a:r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2323">
                <a:tc>
                  <a:txBody>
                    <a:bodyPr/>
                    <a:lstStyle/>
                    <a:p>
                      <a:r>
                        <a:rPr lang="ru-RU" sz="1400" dirty="0"/>
                        <a:t>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Initial approval by Treasury</a:t>
                      </a:r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708">
                <a:tc>
                  <a:txBody>
                    <a:bodyPr/>
                    <a:lstStyle/>
                    <a:p>
                      <a:r>
                        <a:rPr lang="ru-RU" sz="1400" dirty="0"/>
                        <a:t>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Payment request</a:t>
                      </a:r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70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Expected payment</a:t>
                      </a:r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708">
                <a:tc>
                  <a:txBody>
                    <a:bodyPr/>
                    <a:lstStyle/>
                    <a:p>
                      <a:r>
                        <a:rPr lang="ru-RU" sz="1400" dirty="0"/>
                        <a:t>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Payment</a:t>
                      </a:r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7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Payment</a:t>
                      </a:r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473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8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Debt management</a:t>
                      </a:r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729370"/>
              </p:ext>
            </p:extLst>
          </p:nvPr>
        </p:nvGraphicFramePr>
        <p:xfrm>
          <a:off x="683568" y="1187624"/>
          <a:ext cx="7960398" cy="669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90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9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Current processes</a:t>
                      </a:r>
                      <a:endParaRPr lang="ru-RU" sz="18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Advanced practice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994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/>
          <a:srcRect/>
          <a:stretch>
            <a:fillRect/>
          </a:stretch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/>
          <a:srcRect/>
          <a:stretch>
            <a:fillRect/>
          </a:stretch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2154</TotalTime>
  <Words>1454</Words>
  <Application>Microsoft Office PowerPoint</Application>
  <PresentationFormat>On-screen Show (4:3)</PresentationFormat>
  <Paragraphs>285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Тема1</vt:lpstr>
      <vt:lpstr>Risk Management: a Review of Business Processes Used in the Azerbaijan Treasury</vt:lpstr>
      <vt:lpstr>Assessment and review  of business processes</vt:lpstr>
      <vt:lpstr>The budget execution assessment process</vt:lpstr>
      <vt:lpstr>ICT configuration of the State Treasury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Treasury payments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Реформ Бухгалтерского Учета в Азербайджанской Республики</dc:title>
  <dc:creator>Azer Farajov</dc:creator>
  <cp:lastModifiedBy>Ion Chicu</cp:lastModifiedBy>
  <cp:revision>254</cp:revision>
  <dcterms:created xsi:type="dcterms:W3CDTF">2016-09-27T12:31:11Z</dcterms:created>
  <dcterms:modified xsi:type="dcterms:W3CDTF">2017-05-23T06:29:46Z</dcterms:modified>
</cp:coreProperties>
</file>