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8" r:id="rId2"/>
    <p:sldId id="265" r:id="rId3"/>
    <p:sldId id="266" r:id="rId4"/>
    <p:sldId id="279" r:id="rId5"/>
    <p:sldId id="273" r:id="rId6"/>
    <p:sldId id="274" r:id="rId7"/>
    <p:sldId id="276" r:id="rId8"/>
    <p:sldId id="277" r:id="rId9"/>
    <p:sldId id="280" r:id="rId10"/>
    <p:sldId id="267" r:id="rId11"/>
    <p:sldId id="264" r:id="rId12"/>
    <p:sldId id="281" r:id="rId13"/>
    <p:sldId id="282" r:id="rId14"/>
    <p:sldId id="278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434" autoAdjust="0"/>
  </p:normalViewPr>
  <p:slideViewPr>
    <p:cSldViewPr>
      <p:cViewPr>
        <p:scale>
          <a:sx n="72" d="100"/>
          <a:sy n="72" d="100"/>
        </p:scale>
        <p:origin x="-1138" y="-3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7" d="100"/>
          <a:sy n="57" d="100"/>
        </p:scale>
        <p:origin x="2832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8340EA-1140-4B36-94C0-B4DFA71D1279}" type="datetimeFigureOut">
              <a:rPr lang="ru-RU" smtClean="0"/>
              <a:pPr/>
              <a:t>23.05.2017</a:t>
            </a:fld>
            <a:endParaRPr lang="hr-HR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A3B435-1F6E-4743-AE6C-E5E0854FB666}" type="slidenum">
              <a:rPr lang="ru-RU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384546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23.05.2017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23.05.2017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23.05.2017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23.05.2017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23.05.2017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23.05.2017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23.05.2017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23.05.2017</a:t>
            </a:fld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23.05.2017</a:t>
            </a:fld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23.05.2017</a:t>
            </a:fld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23.05.2017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/>
              <a:t>Вставка рисунка</a:t>
            </a:r>
            <a:endParaRPr lang="en-US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23.05.2017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22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cs typeface="Arial" charset="0"/>
              </a:defRPr>
            </a:lvl1pPr>
          </a:lstStyle>
          <a:p>
            <a:fld id="{5B106E36-FD25-4E2D-B0AA-010F637433A0}" type="datetimeFigureOut">
              <a:rPr lang="ru-RU" smtClean="0"/>
              <a:pPr/>
              <a:t>23.05.2017</a:t>
            </a:fld>
            <a:endParaRPr lang="ru-RU"/>
          </a:p>
        </p:txBody>
      </p:sp>
      <p:sp>
        <p:nvSpPr>
          <p:cNvPr id="522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cs typeface="Arial" charset="0"/>
              </a:defRPr>
            </a:lvl1pPr>
          </a:lstStyle>
          <a:p>
            <a:endParaRPr lang="ru-RU"/>
          </a:p>
        </p:txBody>
      </p:sp>
      <p:sp>
        <p:nvSpPr>
          <p:cNvPr id="522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  <a:cs typeface="Arial" charset="0"/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Заголовок 1"/>
          <p:cNvSpPr>
            <a:spLocks noGrp="1"/>
          </p:cNvSpPr>
          <p:nvPr>
            <p:ph type="ctrTitle"/>
          </p:nvPr>
        </p:nvSpPr>
        <p:spPr>
          <a:xfrm>
            <a:off x="683568" y="1772816"/>
            <a:ext cx="8064896" cy="3168352"/>
          </a:xfrm>
        </p:spPr>
        <p:txBody>
          <a:bodyPr/>
          <a:lstStyle/>
          <a:p>
            <a:r>
              <a:rPr lang="hr-HR" b="1" dirty="0"/>
              <a:t>Upravljanje rizicima: pregled poslovnih procesa upotrijebljenih u riznici Azerbajdžana</a:t>
            </a:r>
          </a:p>
        </p:txBody>
      </p:sp>
      <p:sp>
        <p:nvSpPr>
          <p:cNvPr id="4" name="Text Box 13"/>
          <p:cNvSpPr txBox="1">
            <a:spLocks noChangeArrowheads="1"/>
          </p:cNvSpPr>
          <p:nvPr/>
        </p:nvSpPr>
        <p:spPr bwMode="auto">
          <a:xfrm>
            <a:off x="1835150" y="339725"/>
            <a:ext cx="6481763" cy="784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hr-HR" b="1" dirty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Unicode MS" pitchFamily="34" charset="-128"/>
              </a:rPr>
              <a:t>Ministarstvo financija Republike Azerbajdžan  </a:t>
            </a:r>
          </a:p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hr-HR" b="1" dirty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Unicode MS" pitchFamily="34" charset="-128"/>
              </a:rPr>
              <a:t>Agencija za državnu riznicu</a:t>
            </a:r>
            <a:endParaRPr lang="hr-HR" dirty="0">
              <a:solidFill>
                <a:srgbClr val="FFFFFF"/>
              </a:solidFill>
              <a:latin typeface="Arial Unicode MS" pitchFamily="34" charset="-128"/>
              <a:cs typeface="+mn-cs"/>
            </a:endParaRPr>
          </a:p>
        </p:txBody>
      </p:sp>
      <p:sp>
        <p:nvSpPr>
          <p:cNvPr id="16387" name="TextBox 2"/>
          <p:cNvSpPr txBox="1">
            <a:spLocks noChangeArrowheads="1"/>
          </p:cNvSpPr>
          <p:nvPr/>
        </p:nvSpPr>
        <p:spPr bwMode="auto">
          <a:xfrm>
            <a:off x="4132599" y="5672138"/>
            <a:ext cx="121058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hr-HR" b="1" dirty="0">
                <a:solidFill>
                  <a:schemeClr val="tx2"/>
                </a:solidFill>
              </a:rPr>
              <a:t>Svibanj 2017.</a:t>
            </a:r>
          </a:p>
          <a:p>
            <a:pPr algn="ctr"/>
            <a:r>
              <a:rPr lang="hr-HR" b="1" dirty="0">
                <a:solidFill>
                  <a:schemeClr val="tx2"/>
                </a:solidFill>
              </a:rPr>
              <a:t>Beč</a:t>
            </a:r>
          </a:p>
        </p:txBody>
      </p:sp>
    </p:spTree>
  </p:cSld>
  <p:clrMapOvr>
    <a:masterClrMapping/>
  </p:clrMapOvr>
  <p:transition>
    <p:fade thruBlk="1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5616" y="53752"/>
            <a:ext cx="7920880" cy="1143000"/>
          </a:xfrm>
        </p:spPr>
        <p:txBody>
          <a:bodyPr/>
          <a:lstStyle/>
          <a:p>
            <a:r>
              <a:rPr lang="hr-HR" sz="3300" dirty="0">
                <a:solidFill>
                  <a:schemeClr val="bg1"/>
                </a:solidFill>
              </a:rPr>
              <a:t>Plaćanja riznice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64344402"/>
              </p:ext>
            </p:extLst>
          </p:nvPr>
        </p:nvGraphicFramePr>
        <p:xfrm>
          <a:off x="179513" y="1268761"/>
          <a:ext cx="4392486" cy="51026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416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46416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46416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517165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hr-HR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Plaćanja u 2015.</a:t>
                      </a:r>
                    </a:p>
                    <a:p>
                      <a:pPr algn="ctr" fontAlgn="b"/>
                      <a:endParaRPr lang="hr-HR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700" marR="12700" marT="12700" marB="0" anchor="b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57357">
                <a:tc>
                  <a:txBody>
                    <a:bodyPr/>
                    <a:lstStyle/>
                    <a:p>
                      <a:pPr algn="ctr" fontAlgn="ctr"/>
                      <a:r>
                        <a:t> </a:t>
                      </a:r>
                      <a:r>
                        <a:rPr lang="hr-H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Iznos</a:t>
                      </a:r>
                    </a:p>
                  </a:txBody>
                  <a:tcPr marL="12700" marR="12700" marT="1270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Ukupna vrijednost</a:t>
                      </a:r>
                    </a:p>
                  </a:txBody>
                  <a:tcPr marL="12700" marR="12700" marT="1270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Broj transakcija</a:t>
                      </a:r>
                    </a:p>
                  </a:txBody>
                  <a:tcPr marL="12700" marR="12700" marT="1270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75944"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/>
                        </a:rPr>
                        <a:t>manje od 1.000</a:t>
                      </a:r>
                    </a:p>
                  </a:txBody>
                  <a:tcPr marL="12700" marR="12700" marT="1270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2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/>
                        </a:rPr>
                        <a:t>62.761.970,61</a:t>
                      </a:r>
                    </a:p>
                  </a:txBody>
                  <a:tcPr marL="12700" marR="12700" marT="1270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2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/>
                        </a:rPr>
                        <a:t>293.420</a:t>
                      </a:r>
                    </a:p>
                  </a:txBody>
                  <a:tcPr marL="12700" marR="12700" marT="1270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75944"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/>
                        </a:rPr>
                        <a:t>1.000. - 2.000</a:t>
                      </a:r>
                    </a:p>
                  </a:txBody>
                  <a:tcPr marL="12700" marR="12700" marT="1270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2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/>
                        </a:rPr>
                        <a:t>56.924.069,47</a:t>
                      </a:r>
                    </a:p>
                  </a:txBody>
                  <a:tcPr marL="12700" marR="12700" marT="1270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2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/>
                        </a:rPr>
                        <a:t>40.213</a:t>
                      </a:r>
                    </a:p>
                  </a:txBody>
                  <a:tcPr marL="12700" marR="12700" marT="1270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75944"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/>
                        </a:rPr>
                        <a:t>2.000. - 5.000</a:t>
                      </a:r>
                    </a:p>
                  </a:txBody>
                  <a:tcPr marL="12700" marR="12700" marT="1270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2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/>
                        </a:rPr>
                        <a:t>155.344.051,48</a:t>
                      </a:r>
                    </a:p>
                  </a:txBody>
                  <a:tcPr marL="12700" marR="12700" marT="1270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2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/>
                        </a:rPr>
                        <a:t>48.085</a:t>
                      </a:r>
                    </a:p>
                  </a:txBody>
                  <a:tcPr marL="12700" marR="12700" marT="1270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75944"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b="0" i="0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5.000. - 10.000</a:t>
                      </a:r>
                    </a:p>
                  </a:txBody>
                  <a:tcPr marL="12700" marR="12700" marT="1270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200" b="0" i="0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185.210.557,97</a:t>
                      </a:r>
                    </a:p>
                  </a:txBody>
                  <a:tcPr marL="12700" marR="12700" marT="1270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200" b="0" i="0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26.265</a:t>
                      </a:r>
                    </a:p>
                  </a:txBody>
                  <a:tcPr marL="12700" marR="12700" marT="1270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75944"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b="0" i="0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10.000. - 20.000</a:t>
                      </a:r>
                    </a:p>
                  </a:txBody>
                  <a:tcPr marL="12700" marR="12700" marT="1270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200" b="0" i="0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285.521.427,29</a:t>
                      </a:r>
                    </a:p>
                  </a:txBody>
                  <a:tcPr marL="12700" marR="12700" marT="1270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200" b="0" i="0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20.243</a:t>
                      </a:r>
                    </a:p>
                  </a:txBody>
                  <a:tcPr marL="12700" marR="12700" marT="1270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75944"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b="0" i="0" u="none" strike="noStrike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20.000. - 50.000</a:t>
                      </a:r>
                    </a:p>
                  </a:txBody>
                  <a:tcPr marL="12700" marR="12700" marT="1270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200" b="0" i="0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549.396.510,79</a:t>
                      </a:r>
                    </a:p>
                  </a:txBody>
                  <a:tcPr marL="12700" marR="12700" marT="1270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200" b="0" i="0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17.323</a:t>
                      </a:r>
                    </a:p>
                  </a:txBody>
                  <a:tcPr marL="12700" marR="12700" marT="1270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75944"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50.000. - 100.000</a:t>
                      </a:r>
                    </a:p>
                  </a:txBody>
                  <a:tcPr marL="12700" marR="12700" marT="1270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549.853.350,63</a:t>
                      </a:r>
                    </a:p>
                  </a:txBody>
                  <a:tcPr marL="12700" marR="12700" marT="1270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7.893</a:t>
                      </a:r>
                    </a:p>
                  </a:txBody>
                  <a:tcPr marL="12700" marR="12700" marT="1270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75944"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100.000. - 250.000</a:t>
                      </a:r>
                    </a:p>
                  </a:txBody>
                  <a:tcPr marL="12700" marR="12700" marT="1270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885.713.958,56</a:t>
                      </a:r>
                    </a:p>
                  </a:txBody>
                  <a:tcPr marL="12700" marR="12700" marT="1270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5.729</a:t>
                      </a:r>
                    </a:p>
                  </a:txBody>
                  <a:tcPr marL="12700" marR="12700" marT="1270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75944"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250.000. - 1.000.000</a:t>
                      </a:r>
                    </a:p>
                  </a:txBody>
                  <a:tcPr marL="12700" marR="12700" marT="1270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2.014.668.642,74</a:t>
                      </a:r>
                    </a:p>
                  </a:txBody>
                  <a:tcPr marL="12700" marR="12700" marT="1270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4.251</a:t>
                      </a:r>
                    </a:p>
                  </a:txBody>
                  <a:tcPr marL="12700" marR="12700" marT="1270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75944"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1.000.000. – 5.000.000 </a:t>
                      </a:r>
                    </a:p>
                  </a:txBody>
                  <a:tcPr marL="12700" marR="12700" marT="1270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2.307.871.270,86</a:t>
                      </a:r>
                    </a:p>
                  </a:txBody>
                  <a:tcPr marL="12700" marR="12700" marT="1270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1.174</a:t>
                      </a:r>
                    </a:p>
                  </a:txBody>
                  <a:tcPr marL="12700" marR="12700" marT="1270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275944"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Više</a:t>
                      </a:r>
                      <a:r>
                        <a:rPr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hr-HR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od 5.000.000</a:t>
                      </a:r>
                    </a:p>
                  </a:txBody>
                  <a:tcPr marL="12700" marR="12700" marT="1270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8.266.491.590,45</a:t>
                      </a:r>
                    </a:p>
                  </a:txBody>
                  <a:tcPr marL="12700" marR="12700" marT="1270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320</a:t>
                      </a:r>
                    </a:p>
                  </a:txBody>
                  <a:tcPr marL="12700" marR="12700" marT="1270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275944"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12700" marR="12700" marT="1270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12700" marR="12700" marT="1270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12700" marR="12700" marT="1270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275944"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Ukupno:</a:t>
                      </a:r>
                    </a:p>
                  </a:txBody>
                  <a:tcPr marL="12700" marR="12700" marT="1270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15.319.757.400,85</a:t>
                      </a:r>
                    </a:p>
                  </a:txBody>
                  <a:tcPr marL="12700" marR="12700" marT="1270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464.916</a:t>
                      </a:r>
                    </a:p>
                  </a:txBody>
                  <a:tcPr marL="12700" marR="12700" marT="1270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51605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</a:tbl>
          </a:graphicData>
        </a:graphic>
      </p:graphicFrame>
      <p:graphicFrame>
        <p:nvGraphicFramePr>
          <p:cNvPr id="7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17388187"/>
              </p:ext>
            </p:extLst>
          </p:nvPr>
        </p:nvGraphicFramePr>
        <p:xfrm>
          <a:off x="4644009" y="1268761"/>
          <a:ext cx="4320477" cy="50999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015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44015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440159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520143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hr-HR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Plaćanja u 2016.</a:t>
                      </a:r>
                    </a:p>
                    <a:p>
                      <a:pPr algn="ctr" fontAlgn="b"/>
                      <a:endParaRPr lang="hr-HR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700" marR="12700" marT="12700" marB="0" anchor="b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48124">
                <a:tc>
                  <a:txBody>
                    <a:bodyPr/>
                    <a:lstStyle/>
                    <a:p>
                      <a:pPr algn="ctr" fontAlgn="ctr"/>
                      <a:r>
                        <a:t> </a:t>
                      </a:r>
                      <a:r>
                        <a:rPr lang="hr-H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Iznos</a:t>
                      </a:r>
                    </a:p>
                  </a:txBody>
                  <a:tcPr marL="12700" marR="12700" marT="1270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Ukupna vrijednost</a:t>
                      </a:r>
                    </a:p>
                  </a:txBody>
                  <a:tcPr marL="12700" marR="12700" marT="1270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Broj transakcija</a:t>
                      </a:r>
                    </a:p>
                  </a:txBody>
                  <a:tcPr marL="12700" marR="12700" marT="1270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70373"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/>
                        </a:rPr>
                        <a:t>manje od 1.000</a:t>
                      </a:r>
                    </a:p>
                  </a:txBody>
                  <a:tcPr marL="12700" marR="12700" marT="1270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2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/>
                        </a:rPr>
                        <a:t>64.210.976,79</a:t>
                      </a:r>
                    </a:p>
                  </a:txBody>
                  <a:tcPr marL="12700" marR="12700" marT="1270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2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/>
                        </a:rPr>
                        <a:t>306.011</a:t>
                      </a:r>
                    </a:p>
                  </a:txBody>
                  <a:tcPr marL="12700" marR="12700" marT="1270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70373"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/>
                        </a:rPr>
                        <a:t>1.000. - 2.000</a:t>
                      </a:r>
                    </a:p>
                  </a:txBody>
                  <a:tcPr marL="12700" marR="12700" marT="1270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2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/>
                        </a:rPr>
                        <a:t>56.925.657,66</a:t>
                      </a:r>
                    </a:p>
                  </a:txBody>
                  <a:tcPr marL="12700" marR="12700" marT="1270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2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/>
                        </a:rPr>
                        <a:t>40.051</a:t>
                      </a:r>
                    </a:p>
                  </a:txBody>
                  <a:tcPr marL="12700" marR="12700" marT="1270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70373"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/>
                        </a:rPr>
                        <a:t>2.000. - 5.000</a:t>
                      </a:r>
                    </a:p>
                  </a:txBody>
                  <a:tcPr marL="12700" marR="12700" marT="1270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2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/>
                        </a:rPr>
                        <a:t>149.985.424,90</a:t>
                      </a:r>
                    </a:p>
                  </a:txBody>
                  <a:tcPr marL="12700" marR="12700" marT="1270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2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/>
                        </a:rPr>
                        <a:t>46.333</a:t>
                      </a:r>
                    </a:p>
                  </a:txBody>
                  <a:tcPr marL="12700" marR="12700" marT="1270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70373"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b="0" i="0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5.000. - 10.000</a:t>
                      </a:r>
                    </a:p>
                  </a:txBody>
                  <a:tcPr marL="12700" marR="12700" marT="1270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200" b="0" i="0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172.556.603,70</a:t>
                      </a:r>
                    </a:p>
                  </a:txBody>
                  <a:tcPr marL="12700" marR="12700" marT="1270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200" b="0" i="0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24.413</a:t>
                      </a:r>
                    </a:p>
                  </a:txBody>
                  <a:tcPr marL="12700" marR="12700" marT="1270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70373"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b="0" i="0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10.000. - 20.000</a:t>
                      </a:r>
                    </a:p>
                  </a:txBody>
                  <a:tcPr marL="12700" marR="12700" marT="1270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200" b="0" i="0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269.689.401,90</a:t>
                      </a:r>
                    </a:p>
                  </a:txBody>
                  <a:tcPr marL="12700" marR="12700" marT="1270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200" b="0" i="0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19.043</a:t>
                      </a:r>
                    </a:p>
                  </a:txBody>
                  <a:tcPr marL="12700" marR="12700" marT="1270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70373"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b="0" i="0" u="none" strike="noStrike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20.000. - 50.000</a:t>
                      </a:r>
                    </a:p>
                  </a:txBody>
                  <a:tcPr marL="12700" marR="12700" marT="1270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200" b="0" i="0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555.093.309,80</a:t>
                      </a:r>
                    </a:p>
                  </a:txBody>
                  <a:tcPr marL="12700" marR="12700" marT="1270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200" b="0" i="0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/>
                        </a:rPr>
                        <a:t>17.518</a:t>
                      </a:r>
                    </a:p>
                  </a:txBody>
                  <a:tcPr marL="12700" marR="12700" marT="1270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70373"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50.000. - 100.000</a:t>
                      </a:r>
                    </a:p>
                  </a:txBody>
                  <a:tcPr marL="12700" marR="12700" marT="1270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554.175.216,50</a:t>
                      </a:r>
                    </a:p>
                  </a:txBody>
                  <a:tcPr marL="12700" marR="12700" marT="1270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7.924</a:t>
                      </a:r>
                    </a:p>
                  </a:txBody>
                  <a:tcPr marL="12700" marR="12700" marT="1270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70373"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100.000. - 250.000</a:t>
                      </a:r>
                    </a:p>
                  </a:txBody>
                  <a:tcPr marL="12700" marR="12700" marT="1270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894.009.848,00</a:t>
                      </a:r>
                    </a:p>
                  </a:txBody>
                  <a:tcPr marL="12700" marR="12700" marT="1270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5.739</a:t>
                      </a:r>
                    </a:p>
                  </a:txBody>
                  <a:tcPr marL="12700" marR="12700" marT="1270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70373"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250.000. - 1.000.000</a:t>
                      </a:r>
                    </a:p>
                  </a:txBody>
                  <a:tcPr marL="12700" marR="12700" marT="1270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2.046.118.975,00</a:t>
                      </a:r>
                    </a:p>
                  </a:txBody>
                  <a:tcPr marL="12700" marR="12700" marT="1270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4.306</a:t>
                      </a:r>
                    </a:p>
                  </a:txBody>
                  <a:tcPr marL="12700" marR="12700" marT="1270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70373"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1.000.000. – 5.000.000 </a:t>
                      </a:r>
                    </a:p>
                  </a:txBody>
                  <a:tcPr marL="12700" marR="12700" marT="1270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2.669.625.537,00</a:t>
                      </a:r>
                    </a:p>
                  </a:txBody>
                  <a:tcPr marL="12700" marR="12700" marT="1270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1.359</a:t>
                      </a:r>
                    </a:p>
                  </a:txBody>
                  <a:tcPr marL="12700" marR="12700" marT="1270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370820"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Više</a:t>
                      </a:r>
                      <a:r>
                        <a:rPr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hr-HR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od 5.000.000</a:t>
                      </a:r>
                    </a:p>
                  </a:txBody>
                  <a:tcPr marL="12700" marR="12700" marT="1270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6.750.249.557,00</a:t>
                      </a:r>
                    </a:p>
                  </a:txBody>
                  <a:tcPr marL="12700" marR="12700" marT="1270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356</a:t>
                      </a:r>
                    </a:p>
                  </a:txBody>
                  <a:tcPr marL="12700" marR="12700" marT="1270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270373"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12700" marR="12700" marT="1270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12700" marR="12700" marT="1270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12700" marR="12700" marT="1270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270373">
                <a:tc>
                  <a:txBody>
                    <a:bodyPr/>
                    <a:lstStyle/>
                    <a:p>
                      <a:pPr algn="l" fontAlgn="b"/>
                      <a:r>
                        <a:rPr lang="hr-H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Ukupno:</a:t>
                      </a:r>
                    </a:p>
                  </a:txBody>
                  <a:tcPr marL="12700" marR="12700" marT="1270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14.182.640.507,82</a:t>
                      </a:r>
                    </a:p>
                  </a:txBody>
                  <a:tcPr marL="12700" marR="12700" marT="1270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473.053</a:t>
                      </a:r>
                    </a:p>
                  </a:txBody>
                  <a:tcPr marL="12700" marR="12700" marT="12700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50563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91430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475656" y="188640"/>
            <a:ext cx="662473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r-HR" sz="2800" b="1" dirty="0">
                <a:solidFill>
                  <a:schemeClr val="bg1"/>
                </a:solidFill>
              </a:rPr>
              <a:t>Preporuke na temelju analize plaćanja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323528" y="1484785"/>
            <a:ext cx="8391876" cy="576063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r>
              <a:rPr lang="hr-HR" sz="1400" b="1" dirty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charset="0"/>
              </a:rPr>
              <a:t>1.  Primjenjivati pristup „Zeleni koridor”</a:t>
            </a:r>
            <a:endParaRPr lang="hr-HR" sz="1400" b="1" dirty="0">
              <a:ln w="1905"/>
              <a:solidFill>
                <a:schemeClr val="tx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charset="0"/>
              <a:ea typeface="ＭＳ Ｐゴシック" charset="0"/>
              <a:cs typeface="Times New Roman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16483" y="2204864"/>
            <a:ext cx="8391876" cy="57606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r>
              <a:rPr lang="hr-HR" sz="1400" b="1" dirty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charset="0"/>
              </a:rPr>
              <a:t>2.  Ukinuti provjeru u dvije faze kod isplate plaća i mirovinskih povlastica </a:t>
            </a:r>
            <a:endParaRPr lang="hr-HR" sz="1400" b="1" dirty="0">
              <a:ln w="1905"/>
              <a:solidFill>
                <a:schemeClr val="tx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charset="0"/>
              <a:ea typeface="ＭＳ Ｐゴシック" charset="0"/>
              <a:cs typeface="Times New Roman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39892" y="3717324"/>
            <a:ext cx="8391876" cy="57606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r>
              <a:rPr lang="hr-HR" sz="1400" b="1" dirty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charset="0"/>
              </a:rPr>
              <a:t>4.  Nasumične kontrole kod plaćanja manjih iznosa </a:t>
            </a:r>
            <a:endParaRPr lang="hr-HR" sz="1400" b="1" dirty="0">
              <a:ln w="1905"/>
              <a:solidFill>
                <a:schemeClr val="tx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charset="0"/>
              <a:ea typeface="ＭＳ Ｐゴシック" charset="0"/>
              <a:cs typeface="Times New Roman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16483" y="2961094"/>
            <a:ext cx="8391876" cy="57606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r>
              <a:rPr lang="hr-HR" sz="1400" b="1" dirty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charset="0"/>
              </a:rPr>
              <a:t>3.  Koristiti različite razine kontrole u pogledu utvrđenih ograničenja plaćanja</a:t>
            </a:r>
            <a:endParaRPr lang="hr-HR" sz="1400" b="1" dirty="0">
              <a:ln w="1905"/>
              <a:solidFill>
                <a:schemeClr val="tx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charset="0"/>
              <a:ea typeface="ＭＳ Ｐゴシック" charset="0"/>
              <a:cs typeface="Times New Roman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16483" y="5479104"/>
            <a:ext cx="8391876" cy="57606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r>
              <a:rPr lang="hr-HR" sz="1400" b="1" dirty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charset="0"/>
              </a:rPr>
              <a:t>6.  30 dana za plaćanje dospjelih obveza (neposredno plaćanje samo za robe i usluge na popustu)</a:t>
            </a:r>
            <a:endParaRPr lang="hr-HR" sz="1400" b="1" dirty="0">
              <a:ln w="1905"/>
              <a:solidFill>
                <a:schemeClr val="tx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charset="0"/>
              <a:ea typeface="ＭＳ Ｐゴシック" charset="0"/>
              <a:cs typeface="Times New Roman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16483" y="4598214"/>
            <a:ext cx="8391876" cy="57606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r>
              <a:rPr lang="hr-HR" sz="1400" b="1" dirty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charset="0"/>
              </a:rPr>
              <a:t>5.  Sustav za analizu visokorizičnih plaćanja (na primjer, značajno odstupanje od prošlih godina ili razdoblja)</a:t>
            </a:r>
            <a:endParaRPr lang="hr-HR" sz="1400" b="1" dirty="0">
              <a:ln w="1905"/>
              <a:solidFill>
                <a:schemeClr val="tx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charset="0"/>
              <a:ea typeface="ＭＳ Ｐゴシック" charset="0"/>
              <a:cs typeface="Times New Roman" charset="0"/>
            </a:endParaRPr>
          </a:p>
        </p:txBody>
      </p:sp>
    </p:spTree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 bwMode="auto">
          <a:xfrm>
            <a:off x="2857488" y="1428736"/>
            <a:ext cx="6000792" cy="576064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r-HR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Proračunske organizacije/subjekti</a:t>
            </a:r>
            <a:endParaRPr kumimoji="0" lang="hr-HR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 bwMode="auto">
          <a:xfrm>
            <a:off x="2357422" y="2708920"/>
            <a:ext cx="4878874" cy="432048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r-HR" sz="1700" b="1" dirty="0">
                <a:solidFill>
                  <a:schemeClr val="tx1"/>
                </a:solidFill>
                <a:latin typeface="Arial" charset="0"/>
              </a:rPr>
              <a:t>Središnji portal upravljanja javnim financijama</a:t>
            </a:r>
            <a:endParaRPr kumimoji="0" lang="hr-HR" sz="17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" name="Двойная стрелка вверх/вниз 5"/>
          <p:cNvSpPr/>
          <p:nvPr/>
        </p:nvSpPr>
        <p:spPr bwMode="auto">
          <a:xfrm>
            <a:off x="8217405" y="2071678"/>
            <a:ext cx="283685" cy="2286016"/>
          </a:xfrm>
          <a:prstGeom prst="upDownArrow">
            <a:avLst/>
          </a:prstGeom>
          <a:solidFill>
            <a:schemeClr val="accent4">
              <a:lumMod val="75000"/>
            </a:schemeClr>
          </a:solidFill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 bwMode="auto">
          <a:xfrm>
            <a:off x="6804248" y="4437112"/>
            <a:ext cx="2088232" cy="864096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r-HR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FARABI</a:t>
            </a:r>
          </a:p>
        </p:txBody>
      </p:sp>
      <p:sp>
        <p:nvSpPr>
          <p:cNvPr id="9" name="Скругленный прямоугольник 8"/>
          <p:cNvSpPr/>
          <p:nvPr/>
        </p:nvSpPr>
        <p:spPr bwMode="auto">
          <a:xfrm>
            <a:off x="4355976" y="5589240"/>
            <a:ext cx="2430602" cy="72008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r-HR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Bankarski sustav</a:t>
            </a:r>
            <a:endParaRPr kumimoji="0" lang="hr-HR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 bwMode="auto">
          <a:xfrm>
            <a:off x="4643438" y="3603330"/>
            <a:ext cx="1800770" cy="1553862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r-HR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TIMS</a:t>
            </a:r>
            <a:endParaRPr kumimoji="0" lang="hr-HR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 bwMode="auto">
          <a:xfrm>
            <a:off x="214282" y="2643182"/>
            <a:ext cx="1765574" cy="504056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r-HR" b="1" dirty="0">
                <a:solidFill>
                  <a:schemeClr val="tx1"/>
                </a:solidFill>
                <a:latin typeface="Arial" charset="0"/>
              </a:rPr>
              <a:t>Dobavljači</a:t>
            </a:r>
            <a:endParaRPr kumimoji="0" lang="hr-HR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 bwMode="auto">
          <a:xfrm>
            <a:off x="2928926" y="3786190"/>
            <a:ext cx="1357322" cy="864096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r-HR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Sustav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r-HR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nabave</a:t>
            </a:r>
            <a:endParaRPr kumimoji="0" lang="hr-HR" sz="1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 bwMode="auto">
          <a:xfrm>
            <a:off x="642910" y="4071942"/>
            <a:ext cx="1873950" cy="107157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r-HR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Sustav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r-HR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pripreme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r-HR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nabave</a:t>
            </a:r>
            <a:endParaRPr kumimoji="0" lang="hr-HR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6" name="Двойная стрелка вверх/вниз 15"/>
          <p:cNvSpPr/>
          <p:nvPr/>
        </p:nvSpPr>
        <p:spPr bwMode="auto">
          <a:xfrm>
            <a:off x="6143636" y="2071678"/>
            <a:ext cx="188595" cy="571504"/>
          </a:xfrm>
          <a:prstGeom prst="upDownArrow">
            <a:avLst/>
          </a:prstGeom>
          <a:solidFill>
            <a:schemeClr val="accent4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7" name="Двойная стрелка вверх/вниз 16"/>
          <p:cNvSpPr/>
          <p:nvPr/>
        </p:nvSpPr>
        <p:spPr bwMode="auto">
          <a:xfrm>
            <a:off x="5286380" y="3214686"/>
            <a:ext cx="214314" cy="357190"/>
          </a:xfrm>
          <a:prstGeom prst="upDownArrow">
            <a:avLst/>
          </a:prstGeom>
          <a:solidFill>
            <a:schemeClr val="accent4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8" name="Двойная стрелка вверх/вниз 17"/>
          <p:cNvSpPr/>
          <p:nvPr/>
        </p:nvSpPr>
        <p:spPr bwMode="auto">
          <a:xfrm>
            <a:off x="4500562" y="2071678"/>
            <a:ext cx="188595" cy="571504"/>
          </a:xfrm>
          <a:prstGeom prst="upDownArrow">
            <a:avLst/>
          </a:prstGeom>
          <a:solidFill>
            <a:schemeClr val="accent4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9" name="Двойная стрелка вверх/вниз 18"/>
          <p:cNvSpPr/>
          <p:nvPr/>
        </p:nvSpPr>
        <p:spPr bwMode="auto">
          <a:xfrm>
            <a:off x="3286116" y="2071678"/>
            <a:ext cx="188595" cy="571504"/>
          </a:xfrm>
          <a:prstGeom prst="upDownArrow">
            <a:avLst/>
          </a:prstGeom>
          <a:solidFill>
            <a:schemeClr val="accent4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0" name="Двойная стрелка вверх/вниз 19"/>
          <p:cNvSpPr/>
          <p:nvPr/>
        </p:nvSpPr>
        <p:spPr bwMode="auto">
          <a:xfrm>
            <a:off x="5429256" y="5214950"/>
            <a:ext cx="214314" cy="357190"/>
          </a:xfrm>
          <a:prstGeom prst="upDownArrow">
            <a:avLst/>
          </a:prstGeom>
          <a:solidFill>
            <a:schemeClr val="accent4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1" name="Двойная стрелка вверх/вниз 20"/>
          <p:cNvSpPr/>
          <p:nvPr/>
        </p:nvSpPr>
        <p:spPr bwMode="auto">
          <a:xfrm>
            <a:off x="3500430" y="3214686"/>
            <a:ext cx="214313" cy="500066"/>
          </a:xfrm>
          <a:prstGeom prst="upDownArrow">
            <a:avLst/>
          </a:prstGeom>
          <a:solidFill>
            <a:schemeClr val="accent4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2" name="Двойная стрелка вверх/вниз 21"/>
          <p:cNvSpPr/>
          <p:nvPr/>
        </p:nvSpPr>
        <p:spPr bwMode="auto">
          <a:xfrm>
            <a:off x="2285984" y="3214686"/>
            <a:ext cx="214314" cy="785818"/>
          </a:xfrm>
          <a:prstGeom prst="upDownArrow">
            <a:avLst/>
          </a:prstGeom>
          <a:solidFill>
            <a:schemeClr val="accent4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3" name="Стрелка вправо 22"/>
          <p:cNvSpPr/>
          <p:nvPr/>
        </p:nvSpPr>
        <p:spPr bwMode="auto">
          <a:xfrm>
            <a:off x="2571736" y="4214818"/>
            <a:ext cx="357190" cy="214314"/>
          </a:xfrm>
          <a:prstGeom prst="rightArrow">
            <a:avLst/>
          </a:prstGeom>
          <a:solidFill>
            <a:schemeClr val="accent4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4" name="Двойная стрелка влево/вправо 23"/>
          <p:cNvSpPr/>
          <p:nvPr/>
        </p:nvSpPr>
        <p:spPr bwMode="auto">
          <a:xfrm>
            <a:off x="2571736" y="4786322"/>
            <a:ext cx="2071702" cy="214314"/>
          </a:xfrm>
          <a:prstGeom prst="leftRightArrow">
            <a:avLst/>
          </a:prstGeom>
          <a:solidFill>
            <a:schemeClr val="accent4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5" name="Двойная стрелка влево/вправо 24"/>
          <p:cNvSpPr/>
          <p:nvPr/>
        </p:nvSpPr>
        <p:spPr bwMode="auto">
          <a:xfrm>
            <a:off x="2000232" y="2857496"/>
            <a:ext cx="357190" cy="142876"/>
          </a:xfrm>
          <a:prstGeom prst="leftRightArrow">
            <a:avLst/>
          </a:prstGeom>
          <a:solidFill>
            <a:schemeClr val="accent4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6" name="Двойная стрелка влево/вправо 25"/>
          <p:cNvSpPr/>
          <p:nvPr/>
        </p:nvSpPr>
        <p:spPr bwMode="auto">
          <a:xfrm>
            <a:off x="6429388" y="4786322"/>
            <a:ext cx="357190" cy="142876"/>
          </a:xfrm>
          <a:prstGeom prst="leftRightArrow">
            <a:avLst/>
          </a:prstGeom>
          <a:solidFill>
            <a:schemeClr val="accent4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1475656" y="188640"/>
            <a:ext cx="662473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r-HR" sz="2000" b="1" dirty="0">
                <a:solidFill>
                  <a:schemeClr val="bg1"/>
                </a:solidFill>
              </a:rPr>
              <a:t>Preporučena struktura informacijskih i komunikacijskih tehnologija za upravljanje javnim financijama</a:t>
            </a:r>
          </a:p>
        </p:txBody>
      </p:sp>
    </p:spTree>
    <p:extLst>
      <p:ext uri="{BB962C8B-B14F-4D97-AF65-F5344CB8AC3E}">
        <p14:creationId xmlns:p14="http://schemas.microsoft.com/office/powerpoint/2010/main" val="145655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 bwMode="auto">
          <a:xfrm>
            <a:off x="2000232" y="3857628"/>
            <a:ext cx="7035124" cy="2643206"/>
          </a:xfrm>
          <a:prstGeom prst="roundRect">
            <a:avLst/>
          </a:prstGeom>
          <a:ln>
            <a:headEnd type="none" w="med" len="med"/>
            <a:tailEnd type="none" w="med" len="med"/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r-HR" sz="88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Odgovori</a:t>
            </a:r>
            <a:endParaRPr kumimoji="0" lang="hr-HR" sz="88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 bwMode="auto">
          <a:xfrm>
            <a:off x="142844" y="1428736"/>
            <a:ext cx="6715172" cy="2286016"/>
          </a:xfrm>
          <a:prstGeom prst="roundRect">
            <a:avLst/>
          </a:prstGeom>
          <a:ln>
            <a:headEnd type="none" w="med" len="med"/>
            <a:tailEnd type="none" w="med" len="med"/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r-HR" sz="8800" b="1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Pitanja</a:t>
            </a:r>
            <a:endParaRPr kumimoji="0" lang="hr-HR" sz="8800" b="1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n.salayeva\Pictures\934c78fa112e0055d583827f638a483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</p:spPr>
      </p:pic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600" y="44624"/>
            <a:ext cx="8229600" cy="1143000"/>
          </a:xfrm>
        </p:spPr>
        <p:txBody>
          <a:bodyPr/>
          <a:lstStyle/>
          <a:p>
            <a:r>
              <a:rPr lang="hr-HR" sz="2400" b="1" dirty="0">
                <a:solidFill>
                  <a:schemeClr val="bg1"/>
                </a:solidFill>
              </a:rPr>
              <a:t>Ocjena i pregled poslovnih procesa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268760"/>
            <a:ext cx="8784976" cy="5040560"/>
          </a:xfrm>
        </p:spPr>
        <p:txBody>
          <a:bodyPr/>
          <a:lstStyle/>
          <a:p>
            <a:pPr>
              <a:buFont typeface="Wingdings" charset="2"/>
              <a:buChar char="Ø"/>
            </a:pPr>
            <a:r>
              <a:rPr lang="hr-HR" sz="2400" dirty="0"/>
              <a:t> Program za javne rashode i financijsku odgovornost (PEFA)   </a:t>
            </a:r>
            <a:r>
              <a:rPr lang="hr-HR" sz="1500" b="1" dirty="0"/>
              <a:t>Svjetska banka (švicarsko Državno tajništvo za ekonomske poslove (SECO)) – 2014.</a:t>
            </a:r>
          </a:p>
          <a:p>
            <a:pPr marL="514350" indent="-514350">
              <a:buFont typeface="+mj-lt"/>
              <a:buAutoNum type="romanUcPeriod"/>
            </a:pPr>
            <a:r>
              <a:rPr lang="hr-HR" sz="1900" dirty="0"/>
              <a:t>Pozitivna ocjena projekcija izvršenja proračuna, uključujući proračunsko računovodstvo, izvještavanje i knjigovodstvo </a:t>
            </a:r>
          </a:p>
          <a:p>
            <a:pPr marL="514350" indent="-514350">
              <a:buFont typeface="+mj-lt"/>
              <a:buAutoNum type="romanUcPeriod"/>
            </a:pPr>
            <a:r>
              <a:rPr lang="hr-HR" sz="1900" dirty="0"/>
              <a:t>Proširenje obuhvata sustava riznice za upravljanje informacijama (TIMS)</a:t>
            </a:r>
          </a:p>
          <a:p>
            <a:pPr marL="514350" indent="-514350">
              <a:buFont typeface="+mj-lt"/>
              <a:buAutoNum type="romanUcPeriod"/>
            </a:pPr>
            <a:r>
              <a:rPr lang="hr-HR" sz="1900" dirty="0"/>
              <a:t>Uključivanje sustava riznice za upravljanje informacijama (TIMS) u portal riznice</a:t>
            </a:r>
          </a:p>
          <a:p>
            <a:pPr marL="514350" indent="-514350">
              <a:buFont typeface="+mj-lt"/>
              <a:buAutoNum type="romanUcPeriod"/>
            </a:pPr>
            <a:r>
              <a:rPr lang="hr-HR" sz="1900" dirty="0"/>
              <a:t>Uključivanje TIMS-a u Aranžmane financijskog i računovodstvenog izvještavanja u proračunskim institucijama (FARABI)  </a:t>
            </a:r>
          </a:p>
          <a:p>
            <a:pPr>
              <a:buFont typeface="Wingdings" charset="2"/>
              <a:buChar char="Ø"/>
            </a:pPr>
            <a:r>
              <a:rPr lang="hr-HR" sz="2400" dirty="0"/>
              <a:t>Akcijski plan na temelju Programa za javne rashode i financijsku odgovornost (PEFA) koji je odobrilo Ministarstvo financija Azerbajdžana  </a:t>
            </a:r>
          </a:p>
          <a:p>
            <a:pPr marL="514350" indent="-514350">
              <a:buFont typeface="+mj-lt"/>
              <a:buAutoNum type="romanUcPeriod"/>
            </a:pPr>
            <a:r>
              <a:rPr lang="hr-HR" sz="1850" dirty="0"/>
              <a:t>Poboljšati fiskalne projekcije</a:t>
            </a:r>
          </a:p>
          <a:p>
            <a:pPr marL="514350" indent="-514350">
              <a:buFont typeface="+mj-lt"/>
              <a:buAutoNum type="romanUcPeriod"/>
            </a:pPr>
            <a:r>
              <a:rPr lang="hr-HR" sz="1850" dirty="0"/>
              <a:t>Poboljšati kvalitetu i transparentnost proračunskog izvještavanja </a:t>
            </a:r>
          </a:p>
          <a:p>
            <a:pPr marL="514350" indent="-514350">
              <a:buFont typeface="+mj-lt"/>
              <a:buAutoNum type="romanUcPeriod"/>
            </a:pPr>
            <a:r>
              <a:rPr lang="hr-HR" sz="1850" dirty="0"/>
              <a:t>Poboljšati poslovne procese korištene u izvršavanju proračuna</a:t>
            </a:r>
            <a:endParaRPr lang="hr-HR" sz="1850" b="1" i="1" dirty="0"/>
          </a:p>
        </p:txBody>
      </p:sp>
    </p:spTree>
    <p:extLst>
      <p:ext uri="{BB962C8B-B14F-4D97-AF65-F5344CB8AC3E}">
        <p14:creationId xmlns:p14="http://schemas.microsoft.com/office/powerpoint/2010/main" val="28787147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8728" y="285728"/>
            <a:ext cx="7072362" cy="785818"/>
          </a:xfrm>
        </p:spPr>
        <p:txBody>
          <a:bodyPr/>
          <a:lstStyle/>
          <a:p>
            <a:r>
              <a:rPr lang="hr-HR" sz="2600" dirty="0">
                <a:solidFill>
                  <a:schemeClr val="bg1"/>
                </a:solidFill>
              </a:rPr>
              <a:t>Postupak ocjene izvršenja proračuna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268760"/>
            <a:ext cx="8784976" cy="5040560"/>
          </a:xfrm>
        </p:spPr>
        <p:txBody>
          <a:bodyPr/>
          <a:lstStyle/>
          <a:p>
            <a:r>
              <a:rPr lang="hr-HR" sz="2800" dirty="0"/>
              <a:t>Dokumentarni pregled poslovnih procesa </a:t>
            </a:r>
            <a:r>
              <a:rPr lang="hr-HR" sz="2800" b="1" dirty="0"/>
              <a:t>(početna ocjena)</a:t>
            </a:r>
          </a:p>
          <a:p>
            <a:r>
              <a:rPr lang="hr-HR" sz="2800" dirty="0"/>
              <a:t>Ocjena rezultata rada riznice u stvarnom vremenu, uključujući rezultat rada središnjeg ureda i regionalnih podružnica </a:t>
            </a:r>
          </a:p>
          <a:p>
            <a:r>
              <a:rPr lang="hr-HR" sz="2800" dirty="0"/>
              <a:t>Analiza uključivanja TIMS-a u portal riznice </a:t>
            </a:r>
          </a:p>
          <a:p>
            <a:r>
              <a:rPr lang="hr-HR" sz="2800" dirty="0"/>
              <a:t>Analiza uključivanja TIMS-a u FARABI, sastanci s odjelima za financije resornih ministarstava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5081883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071538" y="285728"/>
            <a:ext cx="7772400" cy="785818"/>
          </a:xfrm>
        </p:spPr>
        <p:txBody>
          <a:bodyPr/>
          <a:lstStyle/>
          <a:p>
            <a:pPr algn="ctr"/>
            <a:r>
              <a:rPr lang="hr-HR" sz="2400" dirty="0">
                <a:solidFill>
                  <a:schemeClr val="bg1"/>
                </a:solidFill>
                <a:latin typeface="+mn-lt"/>
              </a:rPr>
              <a:t>Konfiguracija informacijskih i komunikacijskih tehnologija</a:t>
            </a:r>
            <a:r>
              <a:rPr lang="hr-HR" sz="2400" cap="none" dirty="0">
                <a:solidFill>
                  <a:schemeClr val="bg1"/>
                </a:solidFill>
                <a:latin typeface="+mn-lt"/>
              </a:rPr>
              <a:t> državne riznice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500034" y="1643050"/>
            <a:ext cx="1629953" cy="193110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hr-HR" sz="1400" b="1" dirty="0"/>
              <a:t>Proračunski subjekti – korisnici FARABI-ja</a:t>
            </a:r>
            <a:endParaRPr lang="hr-HR" sz="1400" b="1" dirty="0">
              <a:solidFill>
                <a:schemeClr val="tx1"/>
              </a:solidFill>
              <a:ea typeface="ＭＳ Ｐゴシック" charset="0"/>
              <a:cs typeface="Times New Roman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500034" y="3929066"/>
            <a:ext cx="1629953" cy="193110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hr-HR" sz="1400" b="1" dirty="0">
                <a:solidFill>
                  <a:schemeClr val="tx1"/>
                </a:solidFill>
              </a:rPr>
              <a:t>Drugi proračunski subjekti</a:t>
            </a:r>
            <a:endParaRPr lang="hr-HR" sz="1400" b="1" dirty="0">
              <a:solidFill>
                <a:schemeClr val="tx1"/>
              </a:solidFill>
              <a:ea typeface="ＭＳ Ｐゴシック" charset="0"/>
              <a:cs typeface="Times New Roman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2857488" y="1643050"/>
            <a:ext cx="1357322" cy="421484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wordArtVert" anchor="ctr"/>
          <a:lstStyle/>
          <a:p>
            <a:pPr algn="ctr"/>
            <a:r>
              <a:rPr lang="hr-HR" sz="2400" b="1" dirty="0">
                <a:solidFill>
                  <a:schemeClr val="tx1"/>
                </a:solidFill>
              </a:rPr>
              <a:t>PORTAL</a:t>
            </a:r>
            <a:endParaRPr lang="hr-HR" sz="2000" b="1" dirty="0">
              <a:solidFill>
                <a:schemeClr val="tx1"/>
              </a:solidFill>
              <a:ea typeface="ＭＳ Ｐゴシック" charset="0"/>
              <a:cs typeface="Arial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5072066" y="1643050"/>
            <a:ext cx="1285884" cy="421484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hr-HR" sz="3600" b="1" dirty="0">
                <a:solidFill>
                  <a:schemeClr val="tx1"/>
                </a:solidFill>
              </a:rPr>
              <a:t>TIMS</a:t>
            </a:r>
            <a:endParaRPr lang="hr-HR" sz="3600" b="1" dirty="0">
              <a:solidFill>
                <a:schemeClr val="tx1"/>
              </a:solidFill>
              <a:ea typeface="ＭＳ Ｐゴシック" charset="0"/>
              <a:cs typeface="Times New Roman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7215206" y="1643050"/>
            <a:ext cx="1500198" cy="421484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hr-HR" sz="1400" b="1" dirty="0">
                <a:solidFill>
                  <a:schemeClr val="tx1"/>
                </a:solidFill>
              </a:rPr>
              <a:t>Bankovni računi dobavljača u poslovnim bankama</a:t>
            </a:r>
            <a:endParaRPr lang="hr-HR" sz="1400" b="1" dirty="0">
              <a:solidFill>
                <a:schemeClr val="tx1"/>
              </a:solidFill>
              <a:ea typeface="ＭＳ Ｐゴシック" charset="0"/>
              <a:cs typeface="Times New Roman" charset="0"/>
            </a:endParaRPr>
          </a:p>
        </p:txBody>
      </p:sp>
      <p:sp>
        <p:nvSpPr>
          <p:cNvPr id="9" name="Двойная стрелка влево/вправо 8"/>
          <p:cNvSpPr/>
          <p:nvPr/>
        </p:nvSpPr>
        <p:spPr bwMode="auto">
          <a:xfrm>
            <a:off x="2143108" y="2500306"/>
            <a:ext cx="714380" cy="285752"/>
          </a:xfrm>
          <a:prstGeom prst="leftRightArrow">
            <a:avLst/>
          </a:prstGeom>
          <a:solidFill>
            <a:schemeClr val="accent4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0" name="Двойная стрелка влево/вправо 9"/>
          <p:cNvSpPr/>
          <p:nvPr/>
        </p:nvSpPr>
        <p:spPr bwMode="auto">
          <a:xfrm>
            <a:off x="2143108" y="4572008"/>
            <a:ext cx="714380" cy="285752"/>
          </a:xfrm>
          <a:prstGeom prst="leftRightArrow">
            <a:avLst/>
          </a:prstGeom>
          <a:solidFill>
            <a:schemeClr val="accent4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1" name="Двойная стрелка влево/вправо 10"/>
          <p:cNvSpPr/>
          <p:nvPr/>
        </p:nvSpPr>
        <p:spPr bwMode="auto">
          <a:xfrm>
            <a:off x="4286248" y="3571876"/>
            <a:ext cx="714380" cy="285752"/>
          </a:xfrm>
          <a:prstGeom prst="leftRightArrow">
            <a:avLst/>
          </a:prstGeom>
          <a:solidFill>
            <a:schemeClr val="accent4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7" name="Двойная стрелка влево/вправо 16"/>
          <p:cNvSpPr/>
          <p:nvPr/>
        </p:nvSpPr>
        <p:spPr bwMode="auto">
          <a:xfrm>
            <a:off x="6429388" y="3571876"/>
            <a:ext cx="714380" cy="285752"/>
          </a:xfrm>
          <a:prstGeom prst="leftRightArrow">
            <a:avLst/>
          </a:prstGeom>
          <a:solidFill>
            <a:schemeClr val="accent4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70279" y="1500174"/>
            <a:ext cx="1897466" cy="70469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hr-HR" sz="1100" dirty="0">
                <a:solidFill>
                  <a:schemeClr val="tx1"/>
                </a:solidFill>
                <a:latin typeface="+mj-lt"/>
              </a:rPr>
              <a:t>Faza 1.            </a:t>
            </a:r>
            <a:endParaRPr lang="hr-HR" sz="1100" dirty="0">
              <a:solidFill>
                <a:schemeClr val="tx1"/>
              </a:solidFill>
              <a:latin typeface="+mj-lt"/>
              <a:ea typeface="ＭＳ Ｐゴシック" charset="0"/>
              <a:cs typeface="Times New Roman" charset="0"/>
            </a:endParaRPr>
          </a:p>
          <a:p>
            <a:pPr algn="ctr"/>
            <a:r>
              <a:rPr lang="hr-HR" sz="1100" dirty="0">
                <a:solidFill>
                  <a:schemeClr val="tx1"/>
                </a:solidFill>
                <a:latin typeface="+mj-lt"/>
              </a:rPr>
              <a:t>Odobravanje godišnjeg proračuna</a:t>
            </a:r>
            <a:r>
              <a:rPr lang="hr-HR" sz="1100" dirty="0"/>
              <a:t> 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70279" y="2498031"/>
            <a:ext cx="1897466" cy="71665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hr-HR" sz="1100" dirty="0">
                <a:solidFill>
                  <a:schemeClr val="tx1"/>
                </a:solidFill>
                <a:latin typeface="+mj-lt"/>
              </a:rPr>
              <a:t>Učitavanje mjesečnih sredstava (troškovnik) u TIMS</a:t>
            </a:r>
            <a:endParaRPr lang="hr-HR" sz="1100" dirty="0">
              <a:solidFill>
                <a:schemeClr val="tx1"/>
              </a:solidFill>
              <a:latin typeface="+mj-lt"/>
              <a:ea typeface="ＭＳ Ｐゴシック" charset="0"/>
              <a:cs typeface="Times New Roman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57158" y="3501008"/>
            <a:ext cx="1897466" cy="64293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hr-HR" sz="1100" dirty="0">
                <a:latin typeface="+mj-lt"/>
              </a:rPr>
              <a:t>Faza 2.</a:t>
            </a:r>
            <a:endParaRPr lang="hr-HR" sz="1100" dirty="0">
              <a:solidFill>
                <a:schemeClr val="tx1"/>
              </a:solidFill>
              <a:latin typeface="+mj-lt"/>
            </a:endParaRPr>
          </a:p>
          <a:p>
            <a:pPr algn="ctr"/>
            <a:r>
              <a:rPr lang="hr-HR" sz="1100" dirty="0">
                <a:latin typeface="+mj-lt"/>
              </a:rPr>
              <a:t>Radnje nabave 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357158" y="5445224"/>
            <a:ext cx="1897466" cy="64293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hr-HR" sz="1100" dirty="0">
                <a:latin typeface="+mj-lt"/>
              </a:rPr>
              <a:t>Faza 4.</a:t>
            </a:r>
            <a:r>
              <a:rPr lang="hr-HR" sz="1100" dirty="0">
                <a:solidFill>
                  <a:schemeClr val="tx1"/>
                </a:solidFill>
                <a:latin typeface="+mj-lt"/>
              </a:rPr>
              <a:t> </a:t>
            </a:r>
            <a:r>
              <a:rPr lang="hr-HR" sz="1100" dirty="0">
                <a:latin typeface="+mj-lt"/>
              </a:rPr>
              <a:t>               </a:t>
            </a:r>
          </a:p>
          <a:p>
            <a:pPr algn="ctr"/>
            <a:r>
              <a:rPr lang="hr-HR" sz="1100" dirty="0">
                <a:latin typeface="+mj-lt"/>
              </a:rPr>
              <a:t>Izrada dokumenta o proračunskim preuzetim obvezama</a:t>
            </a:r>
            <a:endParaRPr lang="hr-HR" sz="1100" dirty="0">
              <a:solidFill>
                <a:schemeClr val="tx1"/>
              </a:solidFill>
              <a:latin typeface="+mj-lt"/>
              <a:ea typeface="ＭＳ Ｐゴシック" charset="0"/>
              <a:cs typeface="Times New Roman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57158" y="4437112"/>
            <a:ext cx="1897466" cy="64293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hr-HR" sz="1100" dirty="0">
                <a:latin typeface="+mj-lt"/>
              </a:rPr>
              <a:t>Faza 3.</a:t>
            </a:r>
            <a:r>
              <a:rPr lang="hr-HR" sz="1100" dirty="0">
                <a:solidFill>
                  <a:schemeClr val="tx1"/>
                </a:solidFill>
                <a:latin typeface="+mj-lt"/>
              </a:rPr>
              <a:t> </a:t>
            </a:r>
            <a:endParaRPr lang="hr-HR" sz="1100" dirty="0">
              <a:latin typeface="+mj-lt"/>
            </a:endParaRPr>
          </a:p>
          <a:p>
            <a:pPr algn="ctr"/>
            <a:r>
              <a:rPr lang="hr-HR" sz="1100" dirty="0">
                <a:latin typeface="+mj-lt"/>
              </a:rPr>
              <a:t>Preuzimanje roba i usluga</a:t>
            </a:r>
            <a:endParaRPr lang="hr-HR" sz="1100" dirty="0">
              <a:solidFill>
                <a:schemeClr val="tx1"/>
              </a:solidFill>
              <a:latin typeface="+mj-lt"/>
              <a:ea typeface="ＭＳ Ｐゴシック" charset="0"/>
              <a:cs typeface="Times New Roman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643174" y="1500174"/>
            <a:ext cx="1699680" cy="70469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hr-HR" sz="1100" dirty="0">
                <a:solidFill>
                  <a:schemeClr val="tx1"/>
                </a:solidFill>
                <a:latin typeface="+mj-lt"/>
              </a:rPr>
              <a:t>Riznica odobrava dokument o proračunskim preuzetim obvezama</a:t>
            </a:r>
            <a:endParaRPr lang="hr-HR" sz="1100" dirty="0">
              <a:solidFill>
                <a:schemeClr val="tx1"/>
              </a:solidFill>
              <a:latin typeface="+mj-lt"/>
              <a:ea typeface="ＭＳ Ｐゴシック" charset="0"/>
              <a:cs typeface="Times New Roman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643174" y="2498031"/>
            <a:ext cx="1699680" cy="71665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hr-HR" sz="1100" dirty="0">
                <a:solidFill>
                  <a:schemeClr val="tx1"/>
                </a:solidFill>
                <a:latin typeface="+mj-lt"/>
              </a:rPr>
              <a:t>Riznica analizira dokument o proračunskim preuzetim obvezama</a:t>
            </a:r>
            <a:endParaRPr lang="hr-HR" sz="1100" dirty="0">
              <a:solidFill>
                <a:schemeClr val="tx1"/>
              </a:solidFill>
              <a:latin typeface="+mj-lt"/>
              <a:ea typeface="ＭＳ Ｐゴシック" charset="0"/>
              <a:cs typeface="Times New Roman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643174" y="3506143"/>
            <a:ext cx="1699680" cy="64293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hr-HR" sz="1100" dirty="0">
                <a:solidFill>
                  <a:schemeClr val="tx1"/>
                </a:solidFill>
                <a:latin typeface="+mj-lt"/>
              </a:rPr>
              <a:t>Slanje dokumenta o proračunskim preuzetim obvezama</a:t>
            </a:r>
            <a:endParaRPr lang="hr-HR" sz="1100" dirty="0">
              <a:solidFill>
                <a:schemeClr val="tx1"/>
              </a:solidFill>
              <a:latin typeface="+mj-lt"/>
              <a:ea typeface="ＭＳ Ｐゴシック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643174" y="5445224"/>
            <a:ext cx="1699680" cy="64293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hr-HR" sz="1100" dirty="0">
                <a:solidFill>
                  <a:schemeClr val="tx1"/>
                </a:solidFill>
                <a:latin typeface="+mj-lt"/>
              </a:rPr>
              <a:t>Odobravanje dokumenta o proračunskim preuzetim obvezama</a:t>
            </a:r>
            <a:endParaRPr lang="hr-HR" sz="1100" dirty="0">
              <a:solidFill>
                <a:schemeClr val="tx1"/>
              </a:solidFill>
              <a:latin typeface="+mj-lt"/>
              <a:ea typeface="ＭＳ Ｐゴシック" charset="0"/>
              <a:cs typeface="Times New Roman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571166" y="4437112"/>
            <a:ext cx="1699680" cy="64293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hr-HR" sz="1100" dirty="0">
                <a:solidFill>
                  <a:schemeClr val="tx1"/>
                </a:solidFill>
                <a:latin typeface="+mj-lt"/>
              </a:rPr>
              <a:t>Učitavanje dokumenta o proračunskim preuzetim obvezama na portal</a:t>
            </a:r>
            <a:endParaRPr lang="hr-HR" sz="1100" dirty="0">
              <a:solidFill>
                <a:schemeClr val="tx1"/>
              </a:solidFill>
              <a:latin typeface="+mj-lt"/>
              <a:ea typeface="ＭＳ Ｐゴシック" charset="0"/>
              <a:cs typeface="Times New Roman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4857752" y="1500174"/>
            <a:ext cx="1643063" cy="70469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hr-HR" sz="1100" dirty="0">
                <a:latin typeface="+mj-lt"/>
              </a:rPr>
              <a:t>Faza 5.</a:t>
            </a:r>
            <a:r>
              <a:rPr lang="hr-HR" sz="1100" dirty="0">
                <a:solidFill>
                  <a:schemeClr val="tx1"/>
                </a:solidFill>
                <a:latin typeface="+mj-lt"/>
              </a:rPr>
              <a:t>              </a:t>
            </a:r>
            <a:r>
              <a:rPr lang="hr-HR" sz="1100" dirty="0">
                <a:latin typeface="+mj-lt"/>
              </a:rPr>
              <a:t>      Unos dokumenta provjere u TIMS</a:t>
            </a:r>
            <a:endParaRPr lang="hr-HR" sz="1100" dirty="0">
              <a:solidFill>
                <a:schemeClr val="tx1"/>
              </a:solidFill>
              <a:latin typeface="+mj-lt"/>
              <a:ea typeface="ＭＳ Ｐゴシック" charset="0"/>
              <a:cs typeface="Times New Roman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4860032" y="2498031"/>
            <a:ext cx="1643063" cy="71665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hr-HR" sz="1100" dirty="0">
                <a:solidFill>
                  <a:schemeClr val="tx1"/>
                </a:solidFill>
                <a:latin typeface="+mj-lt"/>
              </a:rPr>
              <a:t>Slanje dokumenta provjere na portal</a:t>
            </a:r>
            <a:endParaRPr lang="hr-HR" sz="1100" dirty="0">
              <a:solidFill>
                <a:schemeClr val="tx1"/>
              </a:solidFill>
              <a:latin typeface="+mj-lt"/>
              <a:ea typeface="ＭＳ Ｐゴシック" charset="0"/>
              <a:cs typeface="Times New Roman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4860032" y="3506143"/>
            <a:ext cx="1643063" cy="64293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hr-HR" sz="1100" dirty="0">
                <a:solidFill>
                  <a:schemeClr val="tx1"/>
                </a:solidFill>
                <a:latin typeface="+mj-lt"/>
              </a:rPr>
              <a:t>Ispis dokumenta provjere organizaciji/subjektu</a:t>
            </a:r>
            <a:endParaRPr lang="hr-HR" sz="1100" dirty="0">
              <a:solidFill>
                <a:schemeClr val="tx1"/>
              </a:solidFill>
              <a:latin typeface="+mj-lt"/>
              <a:ea typeface="ＭＳ Ｐゴシック" charset="0"/>
              <a:cs typeface="Times New Roman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4860032" y="5445224"/>
            <a:ext cx="1643063" cy="64293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hr-HR" sz="1100" dirty="0">
                <a:solidFill>
                  <a:schemeClr val="tx1"/>
                </a:solidFill>
                <a:latin typeface="+mj-lt"/>
              </a:rPr>
              <a:t>Učitavanje dokumenta provjere na portal</a:t>
            </a:r>
            <a:endParaRPr lang="hr-HR" sz="1100" dirty="0">
              <a:solidFill>
                <a:schemeClr val="tx1"/>
              </a:solidFill>
              <a:latin typeface="+mj-lt"/>
              <a:ea typeface="ＭＳ Ｐゴシック" charset="0"/>
              <a:cs typeface="Times New Roman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4860032" y="4437112"/>
            <a:ext cx="1643063" cy="64293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hr-HR" sz="1100" dirty="0">
                <a:solidFill>
                  <a:schemeClr val="tx1"/>
                </a:solidFill>
                <a:latin typeface="+mj-lt"/>
              </a:rPr>
              <a:t>Odobravanje dokumenta provjere kod organizacije/subjekta</a:t>
            </a:r>
            <a:endParaRPr lang="hr-HR" sz="1100" dirty="0">
              <a:solidFill>
                <a:schemeClr val="tx1"/>
              </a:solidFill>
              <a:latin typeface="+mj-lt"/>
              <a:ea typeface="ＭＳ Ｐゴシック" charset="0"/>
              <a:cs typeface="Times New Roman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6929454" y="1500174"/>
            <a:ext cx="1643062" cy="70469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hr-HR" sz="1100" dirty="0">
                <a:solidFill>
                  <a:schemeClr val="tx1"/>
                </a:solidFill>
                <a:latin typeface="+mj-lt"/>
              </a:rPr>
              <a:t>Promjena statusa dokumenta o plaćanju u „plaćeno”</a:t>
            </a:r>
            <a:endParaRPr lang="hr-HR" sz="1100" dirty="0">
              <a:solidFill>
                <a:schemeClr val="tx1"/>
              </a:solidFill>
              <a:latin typeface="+mj-lt"/>
              <a:ea typeface="ＭＳ Ｐゴシック" charset="0"/>
              <a:cs typeface="Times New Roman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6929454" y="2498031"/>
            <a:ext cx="1643062" cy="71665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hr-HR" sz="1100" dirty="0">
                <a:solidFill>
                  <a:schemeClr val="tx1"/>
                </a:solidFill>
                <a:latin typeface="+mj-lt"/>
              </a:rPr>
              <a:t>E-plaćanje vjerovniku</a:t>
            </a:r>
            <a:endParaRPr lang="hr-HR" sz="1100" dirty="0">
              <a:solidFill>
                <a:schemeClr val="tx1"/>
              </a:solidFill>
              <a:latin typeface="+mj-lt"/>
              <a:ea typeface="ＭＳ Ｐゴシック" charset="0"/>
              <a:cs typeface="Times New Roman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6948264" y="3506143"/>
            <a:ext cx="1643062" cy="64293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hr-HR" sz="1100" dirty="0">
                <a:solidFill>
                  <a:schemeClr val="tx1"/>
                </a:solidFill>
                <a:latin typeface="+mj-lt"/>
              </a:rPr>
              <a:t>Faza 6.   </a:t>
            </a:r>
            <a:endParaRPr lang="hr-HR" sz="1100" dirty="0">
              <a:solidFill>
                <a:schemeClr val="tx1"/>
              </a:solidFill>
              <a:latin typeface="+mj-lt"/>
              <a:ea typeface="ＭＳ Ｐゴシック" charset="0"/>
              <a:cs typeface="Times New Roman" charset="0"/>
            </a:endParaRPr>
          </a:p>
          <a:p>
            <a:pPr algn="ctr"/>
            <a:r>
              <a:rPr lang="hr-HR" sz="1100" dirty="0">
                <a:latin typeface="+mj-lt"/>
              </a:rPr>
              <a:t>Odobravanje dokumenta o plaćanju u TIMS-u</a:t>
            </a:r>
            <a:endParaRPr lang="hr-HR" sz="1100" dirty="0">
              <a:solidFill>
                <a:schemeClr val="tx1"/>
              </a:solidFill>
              <a:latin typeface="+mj-lt"/>
              <a:ea typeface="ＭＳ Ｐゴシック" charset="0"/>
              <a:cs typeface="Times New Roman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6948264" y="5445224"/>
            <a:ext cx="1643062" cy="64293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hr-HR" sz="1100" dirty="0">
                <a:solidFill>
                  <a:schemeClr val="tx1"/>
                </a:solidFill>
                <a:latin typeface="+mj-lt"/>
              </a:rPr>
              <a:t>Riznica analizira dokument provjere</a:t>
            </a:r>
            <a:endParaRPr lang="hr-HR" sz="1100" dirty="0">
              <a:solidFill>
                <a:schemeClr val="tx1"/>
              </a:solidFill>
              <a:latin typeface="+mj-lt"/>
              <a:ea typeface="ＭＳ Ｐゴシック" charset="0"/>
              <a:cs typeface="Times New Roman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6948264" y="4437112"/>
            <a:ext cx="1643062" cy="64293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hr-HR" sz="1100" dirty="0">
                <a:solidFill>
                  <a:schemeClr val="tx1"/>
                </a:solidFill>
                <a:latin typeface="+mj-lt"/>
              </a:rPr>
              <a:t>Riznica odobrava dokument provjere</a:t>
            </a:r>
            <a:endParaRPr lang="hr-HR" sz="1100" dirty="0">
              <a:solidFill>
                <a:schemeClr val="tx1"/>
              </a:solidFill>
              <a:latin typeface="+mj-lt"/>
              <a:ea typeface="ＭＳ Ｐゴシック" charset="0"/>
              <a:cs typeface="Times New Roman" charset="0"/>
            </a:endParaRPr>
          </a:p>
        </p:txBody>
      </p:sp>
      <p:sp>
        <p:nvSpPr>
          <p:cNvPr id="26" name="Блок-схема: процесс 25"/>
          <p:cNvSpPr/>
          <p:nvPr/>
        </p:nvSpPr>
        <p:spPr>
          <a:xfrm>
            <a:off x="785786" y="2214554"/>
            <a:ext cx="101078" cy="285750"/>
          </a:xfrm>
          <a:prstGeom prst="flowChartProcess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2" name="Блок-схема: процесс 31"/>
          <p:cNvSpPr/>
          <p:nvPr/>
        </p:nvSpPr>
        <p:spPr>
          <a:xfrm>
            <a:off x="785786" y="3214686"/>
            <a:ext cx="113235" cy="286322"/>
          </a:xfrm>
          <a:prstGeom prst="flowChartProcess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3" name="Блок-схема: процесс 32"/>
          <p:cNvSpPr/>
          <p:nvPr/>
        </p:nvSpPr>
        <p:spPr>
          <a:xfrm>
            <a:off x="785786" y="4143380"/>
            <a:ext cx="121784" cy="285750"/>
          </a:xfrm>
          <a:prstGeom prst="flowChartProcess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4" name="Блок-схема: процесс 33"/>
          <p:cNvSpPr/>
          <p:nvPr/>
        </p:nvSpPr>
        <p:spPr>
          <a:xfrm>
            <a:off x="756148" y="5085184"/>
            <a:ext cx="142874" cy="357187"/>
          </a:xfrm>
          <a:prstGeom prst="flowChartProcess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5" name="Блок-схема: процесс 34"/>
          <p:cNvSpPr/>
          <p:nvPr/>
        </p:nvSpPr>
        <p:spPr>
          <a:xfrm>
            <a:off x="2267745" y="5589240"/>
            <a:ext cx="375430" cy="125776"/>
          </a:xfrm>
          <a:prstGeom prst="flowChartProcess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6" name="Блок-схема: процесс 35"/>
          <p:cNvSpPr/>
          <p:nvPr/>
        </p:nvSpPr>
        <p:spPr>
          <a:xfrm>
            <a:off x="5072066" y="3214686"/>
            <a:ext cx="113235" cy="286322"/>
          </a:xfrm>
          <a:prstGeom prst="flowChartProcess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7" name="Блок-схема: процесс 36"/>
          <p:cNvSpPr/>
          <p:nvPr/>
        </p:nvSpPr>
        <p:spPr>
          <a:xfrm>
            <a:off x="5076627" y="2207146"/>
            <a:ext cx="101078" cy="285750"/>
          </a:xfrm>
          <a:prstGeom prst="flowChartProcess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8" name="Блок-схема: процесс 37"/>
          <p:cNvSpPr/>
          <p:nvPr/>
        </p:nvSpPr>
        <p:spPr>
          <a:xfrm>
            <a:off x="2987823" y="2207146"/>
            <a:ext cx="101079" cy="285750"/>
          </a:xfrm>
          <a:prstGeom prst="flowChartProcess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9" name="Блок-схема: процесс 38"/>
          <p:cNvSpPr/>
          <p:nvPr/>
        </p:nvSpPr>
        <p:spPr>
          <a:xfrm>
            <a:off x="3000364" y="3214686"/>
            <a:ext cx="113235" cy="286322"/>
          </a:xfrm>
          <a:prstGeom prst="flowChartProcess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0" name="Блок-схема: процесс 39"/>
          <p:cNvSpPr/>
          <p:nvPr/>
        </p:nvSpPr>
        <p:spPr>
          <a:xfrm>
            <a:off x="2987824" y="4149080"/>
            <a:ext cx="121786" cy="285750"/>
          </a:xfrm>
          <a:prstGeom prst="flowChartProcess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1" name="Блок-схема: процесс 40"/>
          <p:cNvSpPr/>
          <p:nvPr/>
        </p:nvSpPr>
        <p:spPr>
          <a:xfrm>
            <a:off x="3000364" y="5072074"/>
            <a:ext cx="142876" cy="357187"/>
          </a:xfrm>
          <a:prstGeom prst="flowChartProcess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2" name="Блок-схема: процесс 41"/>
          <p:cNvSpPr/>
          <p:nvPr/>
        </p:nvSpPr>
        <p:spPr>
          <a:xfrm>
            <a:off x="4355976" y="1773386"/>
            <a:ext cx="428625" cy="155416"/>
          </a:xfrm>
          <a:prstGeom prst="flowChartProcess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3" name="Блок-схема: процесс 42"/>
          <p:cNvSpPr/>
          <p:nvPr/>
        </p:nvSpPr>
        <p:spPr>
          <a:xfrm>
            <a:off x="5076056" y="4149080"/>
            <a:ext cx="121784" cy="285750"/>
          </a:xfrm>
          <a:prstGeom prst="flowChartProcess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4" name="Блок-схема: процесс 43"/>
          <p:cNvSpPr/>
          <p:nvPr/>
        </p:nvSpPr>
        <p:spPr>
          <a:xfrm>
            <a:off x="5072066" y="5072074"/>
            <a:ext cx="142874" cy="357187"/>
          </a:xfrm>
          <a:prstGeom prst="flowChartProcess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5" name="Блок-схема: процесс 44"/>
          <p:cNvSpPr/>
          <p:nvPr/>
        </p:nvSpPr>
        <p:spPr>
          <a:xfrm>
            <a:off x="6516216" y="5589240"/>
            <a:ext cx="428625" cy="125776"/>
          </a:xfrm>
          <a:prstGeom prst="flowChartProcess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6" name="Блок-схема: процесс 45"/>
          <p:cNvSpPr/>
          <p:nvPr/>
        </p:nvSpPr>
        <p:spPr>
          <a:xfrm>
            <a:off x="7308873" y="2207146"/>
            <a:ext cx="101079" cy="285750"/>
          </a:xfrm>
          <a:prstGeom prst="flowChartProcess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7" name="Блок-схема: процесс 46"/>
          <p:cNvSpPr/>
          <p:nvPr/>
        </p:nvSpPr>
        <p:spPr>
          <a:xfrm>
            <a:off x="7286644" y="3214686"/>
            <a:ext cx="113235" cy="286322"/>
          </a:xfrm>
          <a:prstGeom prst="flowChartProcess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8" name="Блок-схема: процесс 47"/>
          <p:cNvSpPr/>
          <p:nvPr/>
        </p:nvSpPr>
        <p:spPr>
          <a:xfrm>
            <a:off x="7286644" y="4143380"/>
            <a:ext cx="121786" cy="285750"/>
          </a:xfrm>
          <a:prstGeom prst="flowChartProcess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9" name="Блок-схема: процесс 48"/>
          <p:cNvSpPr/>
          <p:nvPr/>
        </p:nvSpPr>
        <p:spPr>
          <a:xfrm>
            <a:off x="7286644" y="5072074"/>
            <a:ext cx="142876" cy="357187"/>
          </a:xfrm>
          <a:prstGeom prst="flowChartProcess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0" name="Title 1"/>
          <p:cNvSpPr txBox="1">
            <a:spLocks/>
          </p:cNvSpPr>
          <p:nvPr/>
        </p:nvSpPr>
        <p:spPr bwMode="auto">
          <a:xfrm>
            <a:off x="950912" y="0"/>
            <a:ext cx="8229600" cy="1403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hr-HR" sz="2400" b="1" dirty="0">
                <a:solidFill>
                  <a:schemeClr val="bg1"/>
                </a:solidFill>
              </a:rPr>
              <a:t>Pregled postojećih poslovnih procesa</a:t>
            </a:r>
          </a:p>
          <a:p>
            <a:r>
              <a:rPr lang="hr-HR" sz="2400" b="1" dirty="0">
                <a:solidFill>
                  <a:schemeClr val="bg1"/>
                </a:solidFill>
              </a:rPr>
              <a:t> (izvršenje proračuna)</a:t>
            </a:r>
            <a:endParaRPr lang="hr-HR" sz="2400" b="1" dirty="0"/>
          </a:p>
        </p:txBody>
      </p:sp>
    </p:spTree>
    <p:extLst>
      <p:ext uri="{BB962C8B-B14F-4D97-AF65-F5344CB8AC3E}">
        <p14:creationId xmlns:p14="http://schemas.microsoft.com/office/powerpoint/2010/main" val="25128631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57250" y="1277888"/>
            <a:ext cx="1643063" cy="1143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hr-HR" sz="1200" dirty="0">
                <a:solidFill>
                  <a:schemeClr val="tx1"/>
                </a:solidFill>
                <a:latin typeface="+mj-lt"/>
              </a:rPr>
              <a:t>Faza 1.    </a:t>
            </a:r>
            <a:endParaRPr lang="hr-HR" sz="1200" dirty="0">
              <a:solidFill>
                <a:schemeClr val="tx1"/>
              </a:solidFill>
              <a:latin typeface="+mj-lt"/>
              <a:ea typeface="ＭＳ Ｐゴシック" charset="0"/>
              <a:cs typeface="Times New Roman" charset="0"/>
            </a:endParaRPr>
          </a:p>
          <a:p>
            <a:pPr algn="ctr"/>
            <a:r>
              <a:rPr lang="hr-HR" sz="1200" dirty="0">
                <a:solidFill>
                  <a:schemeClr val="tx1"/>
                </a:solidFill>
                <a:latin typeface="+mj-lt"/>
              </a:rPr>
              <a:t>Odobravanje godišnjeg proračuna i ovlasti rashoda</a:t>
            </a:r>
            <a:r>
              <a:rPr lang="hr-HR" dirty="0"/>
              <a:t> 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857250" y="3173218"/>
            <a:ext cx="1643063" cy="64293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hr-HR" sz="1200" dirty="0">
                <a:solidFill>
                  <a:schemeClr val="tx1"/>
                </a:solidFill>
                <a:latin typeface="+mj-lt"/>
              </a:rPr>
              <a:t>Faza 4.  </a:t>
            </a:r>
            <a:endParaRPr lang="hr-HR" sz="1200" dirty="0">
              <a:solidFill>
                <a:schemeClr val="tx1"/>
              </a:solidFill>
              <a:latin typeface="+mj-lt"/>
              <a:ea typeface="ＭＳ Ｐゴシック" charset="0"/>
              <a:cs typeface="Times New Roman" charset="0"/>
            </a:endParaRPr>
          </a:p>
          <a:p>
            <a:pPr algn="ctr"/>
            <a:r>
              <a:rPr lang="hr-HR" sz="1200" dirty="0">
                <a:solidFill>
                  <a:schemeClr val="tx1"/>
                </a:solidFill>
                <a:latin typeface="+mj-lt"/>
              </a:rPr>
              <a:t>Dostavljena roba i pružene usluge</a:t>
            </a:r>
            <a:endParaRPr lang="hr-HR" sz="1200" dirty="0">
              <a:solidFill>
                <a:schemeClr val="tx1"/>
              </a:solidFill>
              <a:latin typeface="+mj-lt"/>
              <a:ea typeface="ＭＳ Ｐゴシック" charset="0"/>
              <a:cs typeface="Times New Roman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57250" y="4071943"/>
            <a:ext cx="1643063" cy="74433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hr-HR" sz="1200" dirty="0">
                <a:solidFill>
                  <a:schemeClr val="tx1"/>
                </a:solidFill>
                <a:latin typeface="+mj-lt"/>
              </a:rPr>
              <a:t>Faza 5.          Preuzimanje pravog računa</a:t>
            </a:r>
            <a:endParaRPr lang="hr-HR" sz="1200" dirty="0">
              <a:solidFill>
                <a:schemeClr val="tx1"/>
              </a:solidFill>
              <a:latin typeface="+mj-lt"/>
              <a:ea typeface="ＭＳ Ｐゴシック" charset="0"/>
              <a:cs typeface="Times New Roman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857250" y="4929198"/>
            <a:ext cx="1643063" cy="134532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hr-HR" sz="1200" dirty="0">
                <a:latin typeface="+mj-lt"/>
              </a:rPr>
              <a:t>Faza 6.      Opravdanje datuma dospijeća za očekivana plaćanja u računovodstvenom sustavu</a:t>
            </a:r>
            <a:endParaRPr lang="hr-HR" sz="1200" dirty="0">
              <a:solidFill>
                <a:schemeClr val="tx1"/>
              </a:solidFill>
              <a:latin typeface="+mj-lt"/>
              <a:ea typeface="ＭＳ Ｐゴシック" charset="0"/>
              <a:cs typeface="Times New Roman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491880" y="1348184"/>
            <a:ext cx="1643062" cy="92868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hr-HR" sz="1200" dirty="0">
                <a:solidFill>
                  <a:schemeClr val="tx1"/>
                </a:solidFill>
                <a:latin typeface="+mj-lt"/>
              </a:rPr>
              <a:t>Faza 2.</a:t>
            </a:r>
          </a:p>
          <a:p>
            <a:pPr algn="ctr"/>
            <a:r>
              <a:rPr lang="hr-HR" sz="1200" dirty="0">
                <a:solidFill>
                  <a:schemeClr val="tx1"/>
                </a:solidFill>
                <a:latin typeface="+mj-lt"/>
              </a:rPr>
              <a:t>Odluke o nabavi - početne obveze</a:t>
            </a:r>
            <a:r>
              <a:rPr lang="hr-HR" dirty="0"/>
              <a:t> 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3500438" y="2498030"/>
            <a:ext cx="1643062" cy="78809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hr-HR" sz="1200" dirty="0">
                <a:solidFill>
                  <a:schemeClr val="tx1"/>
                </a:solidFill>
                <a:latin typeface="+mj-lt"/>
              </a:rPr>
              <a:t>Faza 3.  </a:t>
            </a:r>
            <a:endParaRPr lang="hr-HR" sz="1200" dirty="0">
              <a:solidFill>
                <a:schemeClr val="tx1"/>
              </a:solidFill>
              <a:latin typeface="+mj-lt"/>
              <a:ea typeface="ＭＳ Ｐゴシック" charset="0"/>
              <a:cs typeface="Times New Roman" charset="0"/>
            </a:endParaRPr>
          </a:p>
          <a:p>
            <a:pPr algn="ctr"/>
            <a:r>
              <a:rPr lang="hr-HR" sz="1200" dirty="0">
                <a:solidFill>
                  <a:schemeClr val="tx1"/>
                </a:solidFill>
                <a:latin typeface="+mj-lt"/>
              </a:rPr>
              <a:t>Zahtjev za nabavu (pravna obveza)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3500438" y="3714752"/>
            <a:ext cx="1643062" cy="78581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hr-HR" sz="1200" dirty="0">
                <a:solidFill>
                  <a:schemeClr val="tx1"/>
                </a:solidFill>
                <a:latin typeface="+mj-lt"/>
              </a:rPr>
              <a:t>Odobravanje obveze </a:t>
            </a:r>
          </a:p>
          <a:p>
            <a:pPr algn="ctr"/>
            <a:r>
              <a:rPr lang="hr-HR" sz="1200" dirty="0">
                <a:solidFill>
                  <a:schemeClr val="tx1"/>
                </a:solidFill>
                <a:latin typeface="+mj-lt"/>
              </a:rPr>
              <a:t>(financijska obveza)</a:t>
            </a:r>
            <a:endParaRPr lang="hr-HR" sz="1200" dirty="0">
              <a:solidFill>
                <a:schemeClr val="tx1"/>
              </a:solidFill>
              <a:latin typeface="+mj-lt"/>
              <a:ea typeface="ＭＳ Ｐゴシック" charset="0"/>
              <a:cs typeface="Times New Roman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500438" y="5450359"/>
            <a:ext cx="1643062" cy="64293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hr-HR" sz="1200" dirty="0">
                <a:solidFill>
                  <a:schemeClr val="tx1"/>
                </a:solidFill>
                <a:latin typeface="+mj-lt"/>
              </a:rPr>
              <a:t>Plaćanje do datuma dospijeća</a:t>
            </a:r>
            <a:endParaRPr lang="hr-HR" sz="1200" dirty="0">
              <a:solidFill>
                <a:schemeClr val="tx1"/>
              </a:solidFill>
              <a:latin typeface="+mj-lt"/>
              <a:ea typeface="ＭＳ Ｐゴシック" charset="0"/>
              <a:cs typeface="Times New Roman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6143625" y="1275035"/>
            <a:ext cx="2500313" cy="785813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hr-HR" sz="1200" dirty="0">
                <a:solidFill>
                  <a:schemeClr val="tx1"/>
                </a:solidFill>
                <a:latin typeface="+mj-lt"/>
              </a:rPr>
              <a:t>Faza zahtjeva -­        </a:t>
            </a:r>
            <a:endParaRPr lang="hr-HR" sz="1200" dirty="0">
              <a:solidFill>
                <a:schemeClr val="tx1"/>
              </a:solidFill>
              <a:latin typeface="+mj-lt"/>
              <a:ea typeface="ＭＳ Ｐゴシック" charset="0"/>
              <a:cs typeface="Times New Roman" charset="0"/>
            </a:endParaRPr>
          </a:p>
          <a:p>
            <a:pPr algn="ctr"/>
            <a:r>
              <a:rPr lang="hr-HR" dirty="0"/>
              <a:t>        </a:t>
            </a:r>
            <a:r>
              <a:rPr lang="hr-HR" sz="1200" dirty="0">
                <a:solidFill>
                  <a:schemeClr val="tx1"/>
                </a:solidFill>
                <a:latin typeface="+mj-lt"/>
              </a:rPr>
              <a:t>Očekuje se natječaj</a:t>
            </a:r>
            <a:endParaRPr lang="hr-HR" sz="1200" dirty="0">
              <a:solidFill>
                <a:schemeClr val="tx1"/>
              </a:solidFill>
              <a:latin typeface="+mj-lt"/>
              <a:ea typeface="ＭＳ Ｐゴシック" charset="0"/>
              <a:cs typeface="Times New Roman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6143625" y="2348880"/>
            <a:ext cx="2500313" cy="85725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hr-HR" sz="1200" dirty="0">
                <a:solidFill>
                  <a:schemeClr val="tx1"/>
                </a:solidFill>
                <a:latin typeface="+mj-lt"/>
              </a:rPr>
              <a:t>Kontrola sredstava/preuzete obveze u proračunu</a:t>
            </a:r>
            <a:r>
              <a:rPr lang="hr-HR" dirty="0"/>
              <a:t> </a:t>
            </a:r>
            <a:endParaRPr lang="hr-HR" sz="1200" dirty="0">
              <a:solidFill>
                <a:schemeClr val="tx1"/>
              </a:solidFill>
              <a:latin typeface="+mj-lt"/>
              <a:ea typeface="ＭＳ Ｐゴシック" charset="0"/>
              <a:cs typeface="Times New Roman" charset="0"/>
            </a:endParaRPr>
          </a:p>
          <a:p>
            <a:pPr algn="ctr"/>
            <a:r>
              <a:rPr lang="hr-HR" sz="1200" dirty="0">
                <a:solidFill>
                  <a:schemeClr val="tx1"/>
                </a:solidFill>
                <a:latin typeface="+mj-lt"/>
              </a:rPr>
              <a:t>Akumulacija sredstava u druge svrhe</a:t>
            </a:r>
            <a:endParaRPr lang="hr-HR" sz="1200" dirty="0">
              <a:solidFill>
                <a:schemeClr val="tx1"/>
              </a:solidFill>
              <a:latin typeface="+mj-lt"/>
              <a:ea typeface="ＭＳ Ｐゴシック" charset="0"/>
              <a:cs typeface="Times New Roman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6156176" y="3506142"/>
            <a:ext cx="2500313" cy="64293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hr-HR" sz="1200" dirty="0">
                <a:solidFill>
                  <a:schemeClr val="tx1"/>
                </a:solidFill>
                <a:latin typeface="+mj-lt"/>
              </a:rPr>
              <a:t>Dospjeli računi</a:t>
            </a:r>
            <a:endParaRPr lang="hr-HR" sz="1200" dirty="0">
              <a:solidFill>
                <a:schemeClr val="tx1"/>
              </a:solidFill>
              <a:latin typeface="+mj-lt"/>
              <a:ea typeface="ＭＳ Ｐゴシック" charset="0"/>
              <a:cs typeface="Times New Roman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6156176" y="5810399"/>
            <a:ext cx="2500312" cy="64293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hr-HR" sz="1200" dirty="0">
                <a:solidFill>
                  <a:schemeClr val="tx1"/>
                </a:solidFill>
                <a:latin typeface="+mj-lt"/>
              </a:rPr>
              <a:t>Proračunski dugovi,     </a:t>
            </a:r>
            <a:endParaRPr lang="hr-HR" sz="1200" dirty="0">
              <a:solidFill>
                <a:schemeClr val="tx1"/>
              </a:solidFill>
              <a:latin typeface="+mj-lt"/>
              <a:ea typeface="ＭＳ Ｐゴシック" charset="0"/>
              <a:cs typeface="Times New Roman" charset="0"/>
            </a:endParaRPr>
          </a:p>
          <a:p>
            <a:pPr algn="ctr"/>
            <a:r>
              <a:rPr lang="hr-HR" dirty="0"/>
              <a:t>   </a:t>
            </a:r>
            <a:r>
              <a:rPr lang="hr-HR" sz="1200" dirty="0">
                <a:solidFill>
                  <a:schemeClr val="tx1"/>
                </a:solidFill>
                <a:latin typeface="+mj-lt"/>
              </a:rPr>
              <a:t>zakašnjela plaćanja</a:t>
            </a:r>
            <a:endParaRPr lang="hr-HR" sz="1200" dirty="0">
              <a:solidFill>
                <a:schemeClr val="tx1"/>
              </a:solidFill>
              <a:latin typeface="+mj-lt"/>
              <a:ea typeface="ＭＳ Ｐゴシック" charset="0"/>
              <a:cs typeface="Times New Roman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6156176" y="4946302"/>
            <a:ext cx="2500312" cy="64293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hr-HR" sz="1200" dirty="0">
                <a:solidFill>
                  <a:schemeClr val="tx1"/>
                </a:solidFill>
                <a:latin typeface="+mj-lt"/>
              </a:rPr>
              <a:t>Odobravanje plaćanja sa stvarnim sredstvima i akumulacijama od datuma dospijeća</a:t>
            </a:r>
            <a:endParaRPr lang="hr-HR" sz="1200" dirty="0">
              <a:solidFill>
                <a:schemeClr val="tx1"/>
              </a:solidFill>
              <a:latin typeface="+mj-lt"/>
              <a:ea typeface="ＭＳ Ｐゴシック" charset="0"/>
              <a:cs typeface="Times New Roman" charset="0"/>
            </a:endParaRPr>
          </a:p>
        </p:txBody>
      </p:sp>
      <p:sp>
        <p:nvSpPr>
          <p:cNvPr id="54" name="Стрелка вправо 53"/>
          <p:cNvSpPr/>
          <p:nvPr/>
        </p:nvSpPr>
        <p:spPr>
          <a:xfrm>
            <a:off x="2500313" y="1702520"/>
            <a:ext cx="1000125" cy="214312"/>
          </a:xfrm>
          <a:prstGeom prst="rightArrow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5" name="Стрелка вправо 54"/>
          <p:cNvSpPr/>
          <p:nvPr/>
        </p:nvSpPr>
        <p:spPr>
          <a:xfrm rot="1731450">
            <a:off x="2487613" y="3625655"/>
            <a:ext cx="1041400" cy="214313"/>
          </a:xfrm>
          <a:prstGeom prst="rightArrow">
            <a:avLst>
              <a:gd name="adj1" fmla="val 50000"/>
              <a:gd name="adj2" fmla="val 114402"/>
            </a:avLst>
          </a:prstGeom>
          <a:solidFill>
            <a:schemeClr val="accent6">
              <a:lumMod val="7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6" name="Стрелка вправо 55"/>
          <p:cNvSpPr/>
          <p:nvPr/>
        </p:nvSpPr>
        <p:spPr>
          <a:xfrm rot="20270891">
            <a:off x="2513013" y="4138418"/>
            <a:ext cx="1000125" cy="261937"/>
          </a:xfrm>
          <a:prstGeom prst="rightArrow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7" name="Стрелка вправо 56"/>
          <p:cNvSpPr/>
          <p:nvPr/>
        </p:nvSpPr>
        <p:spPr>
          <a:xfrm>
            <a:off x="2500313" y="5662959"/>
            <a:ext cx="1000125" cy="214313"/>
          </a:xfrm>
          <a:prstGeom prst="rightArrow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8" name="Стрелка вправо 57"/>
          <p:cNvSpPr/>
          <p:nvPr/>
        </p:nvSpPr>
        <p:spPr>
          <a:xfrm>
            <a:off x="5143500" y="1630511"/>
            <a:ext cx="1000125" cy="214313"/>
          </a:xfrm>
          <a:prstGeom prst="rightArrow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0" name="Стрелка вниз 59"/>
          <p:cNvSpPr/>
          <p:nvPr/>
        </p:nvSpPr>
        <p:spPr>
          <a:xfrm>
            <a:off x="4214813" y="2278584"/>
            <a:ext cx="214312" cy="214312"/>
          </a:xfrm>
          <a:prstGeom prst="downArrow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1" name="Стрелка вниз 60"/>
          <p:cNvSpPr/>
          <p:nvPr/>
        </p:nvSpPr>
        <p:spPr>
          <a:xfrm>
            <a:off x="4214813" y="3286124"/>
            <a:ext cx="214311" cy="430908"/>
          </a:xfrm>
          <a:prstGeom prst="downArrow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2" name="Стрелка вниз 61"/>
          <p:cNvSpPr/>
          <p:nvPr/>
        </p:nvSpPr>
        <p:spPr>
          <a:xfrm>
            <a:off x="4214813" y="4500570"/>
            <a:ext cx="214311" cy="944654"/>
          </a:xfrm>
          <a:prstGeom prst="downArrow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3" name="Стрелка вниз 62"/>
          <p:cNvSpPr/>
          <p:nvPr/>
        </p:nvSpPr>
        <p:spPr>
          <a:xfrm>
            <a:off x="7286625" y="4155356"/>
            <a:ext cx="214313" cy="785812"/>
          </a:xfrm>
          <a:prstGeom prst="downArrow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4" name="Стрелка вниз 63"/>
          <p:cNvSpPr/>
          <p:nvPr/>
        </p:nvSpPr>
        <p:spPr>
          <a:xfrm>
            <a:off x="7286625" y="3214686"/>
            <a:ext cx="214333" cy="286322"/>
          </a:xfrm>
          <a:prstGeom prst="downArrow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5" name="Стрелка вниз 64"/>
          <p:cNvSpPr/>
          <p:nvPr/>
        </p:nvSpPr>
        <p:spPr>
          <a:xfrm>
            <a:off x="7310015" y="2063130"/>
            <a:ext cx="214313" cy="285750"/>
          </a:xfrm>
          <a:prstGeom prst="downArrow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9" name="Стрелка вправо 68"/>
          <p:cNvSpPr/>
          <p:nvPr/>
        </p:nvSpPr>
        <p:spPr>
          <a:xfrm rot="20270891">
            <a:off x="5156200" y="5364438"/>
            <a:ext cx="1000125" cy="261938"/>
          </a:xfrm>
          <a:prstGeom prst="rightArrow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0" name="Стрелка вправо 69"/>
          <p:cNvSpPr/>
          <p:nvPr/>
        </p:nvSpPr>
        <p:spPr>
          <a:xfrm rot="1285371">
            <a:off x="5130800" y="5912226"/>
            <a:ext cx="1041400" cy="214312"/>
          </a:xfrm>
          <a:prstGeom prst="rightArrow">
            <a:avLst>
              <a:gd name="adj1" fmla="val 50000"/>
              <a:gd name="adj2" fmla="val 114402"/>
            </a:avLst>
          </a:prstGeom>
          <a:solidFill>
            <a:schemeClr val="accent6">
              <a:lumMod val="7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0" name="Title 1"/>
          <p:cNvSpPr txBox="1">
            <a:spLocks/>
          </p:cNvSpPr>
          <p:nvPr/>
        </p:nvSpPr>
        <p:spPr bwMode="auto">
          <a:xfrm>
            <a:off x="1115616" y="53752"/>
            <a:ext cx="7653536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hr-HR" sz="2600" dirty="0">
                <a:solidFill>
                  <a:schemeClr val="bg1"/>
                </a:solidFill>
              </a:rPr>
              <a:t>Izvršenje proračuna: najbolja praksa</a:t>
            </a:r>
          </a:p>
        </p:txBody>
      </p:sp>
    </p:spTree>
    <p:extLst>
      <p:ext uri="{BB962C8B-B14F-4D97-AF65-F5344CB8AC3E}">
        <p14:creationId xmlns:p14="http://schemas.microsoft.com/office/powerpoint/2010/main" val="26638191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5" name="Таблица 4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4466773"/>
              </p:ext>
            </p:extLst>
          </p:nvPr>
        </p:nvGraphicFramePr>
        <p:xfrm>
          <a:off x="179511" y="1340768"/>
          <a:ext cx="8784978" cy="5327291"/>
        </p:xfrm>
        <a:graphic>
          <a:graphicData uri="http://schemas.openxmlformats.org/drawingml/2006/table">
            <a:tbl>
              <a:tblPr/>
              <a:tblGrid>
                <a:gridCol w="59559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25371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93567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173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#</a:t>
                      </a:r>
                      <a:endParaRPr kumimoji="0" lang="hr-HR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MS Mincho" charset="0"/>
                        <a:cs typeface="font306" charset="0"/>
                      </a:endParaRPr>
                    </a:p>
                  </a:txBody>
                  <a:tcPr marL="9857" marR="9857" marT="9857" marB="985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Teme/Preporuke</a:t>
                      </a:r>
                      <a:endParaRPr kumimoji="0" lang="hr-HR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MS Mincho" charset="0"/>
                        <a:cs typeface="font306" charset="0"/>
                      </a:endParaRPr>
                    </a:p>
                  </a:txBody>
                  <a:tcPr marL="9857" marR="9857" marT="9857" marB="985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Nadležno tijelo</a:t>
                      </a:r>
                      <a:endParaRPr kumimoji="0" lang="hr-HR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MS Mincho" charset="0"/>
                        <a:cs typeface="font306" charset="0"/>
                      </a:endParaRPr>
                    </a:p>
                  </a:txBody>
                  <a:tcPr marL="9857" marR="9857" marT="9857" marB="985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492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1.</a:t>
                      </a:r>
                      <a:endParaRPr kumimoji="0" lang="hr-HR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MS Mincho" charset="0"/>
                        <a:cs typeface="font306" charset="0"/>
                      </a:endParaRPr>
                    </a:p>
                  </a:txBody>
                  <a:tcPr marL="9857" marR="9857" marT="9857" marB="985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Stroža proračunska kontrola proračunskih rashoda institucija za optimizaciju namire u pogledu novčanih potreba financijskih institucija.</a:t>
                      </a:r>
                      <a:endParaRPr kumimoji="0" lang="hr-HR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Mincho" charset="0"/>
                        <a:cs typeface="Times New Roman" panose="02020603050405020304" pitchFamily="18" charset="0"/>
                      </a:endParaRPr>
                    </a:p>
                  </a:txBody>
                  <a:tcPr marL="9857" marR="9857" marT="9857" marB="985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Odjel za proračun Ministarstva financija i Riznice </a:t>
                      </a:r>
                      <a:endParaRPr kumimoji="0" lang="hr-HR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MS Mincho" charset="0"/>
                        <a:cs typeface="font306" charset="0"/>
                      </a:endParaRPr>
                    </a:p>
                  </a:txBody>
                  <a:tcPr marL="9857" marR="9857" marT="9857" marB="985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942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2.</a:t>
                      </a:r>
                      <a:endParaRPr kumimoji="0" lang="hr-HR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MS Mincho" charset="0"/>
                        <a:cs typeface="font306" charset="0"/>
                      </a:endParaRPr>
                    </a:p>
                  </a:txBody>
                  <a:tcPr marL="9857" marR="9857" marT="9857" marB="985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Razmotriti postupni prelazak s mjesečnih iznosa (troškovnik) na godišnje financiranje. Prvotno bi se to moglo provesti uvođenjem tromjesečnog procesa podijeljenoga na mjesečne planove.</a:t>
                      </a:r>
                      <a:r>
                        <a:rPr sz="1300" dirty="0"/>
                        <a:t> </a:t>
                      </a:r>
                      <a:r>
                        <a:rPr kumimoji="0" lang="hr-HR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Proces bi se trebao provesti odgovarajućim izvršenjem relevantnih obveza.</a:t>
                      </a:r>
                      <a:endParaRPr kumimoji="0" lang="hr-HR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Mincho" charset="0"/>
                        <a:cs typeface="Times New Roman" panose="02020603050405020304" pitchFamily="18" charset="0"/>
                      </a:endParaRPr>
                    </a:p>
                  </a:txBody>
                  <a:tcPr marL="9857" marR="9857" marT="9857" marB="985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r-H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Odjel za proračun Ministarstva financija i Riznice </a:t>
                      </a:r>
                      <a:endParaRPr kumimoji="0" lang="hr-HR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MS Mincho" charset="0"/>
                        <a:cs typeface="font306" charset="0"/>
                      </a:endParaRPr>
                    </a:p>
                  </a:txBody>
                  <a:tcPr marL="9857" marR="9857" marT="9857" marB="985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20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3.</a:t>
                      </a:r>
                      <a:endParaRPr kumimoji="0" lang="hr-HR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MS Mincho" charset="0"/>
                        <a:cs typeface="font306" charset="0"/>
                      </a:endParaRPr>
                    </a:p>
                  </a:txBody>
                  <a:tcPr marL="9857" marR="9857" marT="9857" marB="985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Jačanje veza s postupkom nabave, uključujući opcije uvođenja portala ili drugih mehanizama u svrhu objave ugovornih podataka.</a:t>
                      </a:r>
                      <a:r>
                        <a:rPr sz="1300" dirty="0"/>
                        <a:t> </a:t>
                      </a:r>
                      <a:endParaRPr kumimoji="0" lang="hr-HR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Mincho" charset="0"/>
                        <a:cs typeface="Times New Roman" panose="02020603050405020304" pitchFamily="18" charset="0"/>
                      </a:endParaRPr>
                    </a:p>
                  </a:txBody>
                  <a:tcPr marL="9857" marR="9857" marT="9857" marB="985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Ministarstvo gospodarstva</a:t>
                      </a:r>
                      <a:endParaRPr kumimoji="0" lang="hr-HR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MS Mincho" charset="0"/>
                        <a:cs typeface="font306" charset="0"/>
                      </a:endParaRPr>
                    </a:p>
                  </a:txBody>
                  <a:tcPr marL="9857" marR="9857" marT="9857" marB="985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857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4.</a:t>
                      </a:r>
                      <a:endParaRPr kumimoji="0" lang="hr-HR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MS Mincho" charset="0"/>
                        <a:cs typeface="font306" charset="0"/>
                      </a:endParaRPr>
                    </a:p>
                  </a:txBody>
                  <a:tcPr marL="9857" marR="9857" marT="9857" marB="985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Razmotriti mehanizme za bolju integraciju postupaka nabave TIMS-a. Slične poveznice trebale bi se uspostaviti za FARABI i između sustava kojima se koriste ministarstva, odbori, agencije.  </a:t>
                      </a:r>
                      <a:r>
                        <a:rPr sz="1300" dirty="0"/>
                        <a:t> </a:t>
                      </a:r>
                      <a:endParaRPr kumimoji="0" lang="hr-HR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Mincho" charset="0"/>
                        <a:cs typeface="Times New Roman" panose="02020603050405020304" pitchFamily="18" charset="0"/>
                      </a:endParaRPr>
                    </a:p>
                  </a:txBody>
                  <a:tcPr marL="9857" marR="9857" marT="9857" marB="985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Ministarstvo gospodarstva. Ministarstvo financija, riznica</a:t>
                      </a:r>
                      <a:endParaRPr kumimoji="0" lang="hr-HR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MS Mincho" charset="0"/>
                        <a:cs typeface="font306" charset="0"/>
                      </a:endParaRPr>
                    </a:p>
                  </a:txBody>
                  <a:tcPr marL="9857" marR="9857" marT="9857" marB="985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571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 charset="0"/>
                        </a:rPr>
                        <a:t>5.</a:t>
                      </a:r>
                      <a:endParaRPr kumimoji="0" lang="hr-HR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Calibri" charset="0"/>
                        <a:ea typeface="MS Mincho" charset="0"/>
                        <a:cs typeface="font306" charset="0"/>
                      </a:endParaRPr>
                    </a:p>
                  </a:txBody>
                  <a:tcPr marL="9857" marR="9857" marT="9857" marB="985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Razmotriti optimizaciju kontrole nad plaćama i rashodima za dug. </a:t>
                      </a:r>
                      <a:endParaRPr kumimoji="0" lang="hr-HR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MS Mincho" charset="0"/>
                        <a:cs typeface="Times New Roman" panose="02020603050405020304" pitchFamily="18" charset="0"/>
                      </a:endParaRPr>
                    </a:p>
                  </a:txBody>
                  <a:tcPr marL="9857" marR="9857" marT="9857" marB="985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 charset="0"/>
                        </a:rPr>
                        <a:t>Riznica</a:t>
                      </a:r>
                      <a:endParaRPr kumimoji="0" lang="hr-HR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Calibri" charset="0"/>
                        <a:ea typeface="MS Mincho" charset="0"/>
                        <a:cs typeface="font306" charset="0"/>
                      </a:endParaRPr>
                    </a:p>
                  </a:txBody>
                  <a:tcPr marL="9857" marR="9857" marT="9857" marB="985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20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 charset="0"/>
                        </a:rPr>
                        <a:t>6.</a:t>
                      </a:r>
                      <a:endParaRPr kumimoji="0" lang="hr-HR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Calibri" charset="0"/>
                        <a:ea typeface="MS Mincho" charset="0"/>
                        <a:cs typeface="font306" charset="0"/>
                      </a:endParaRPr>
                    </a:p>
                  </a:txBody>
                  <a:tcPr marL="9857" marR="9857" marT="9857" marB="985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Razmotriti uvođenje 4 kategorije obveza: jednokratne obveze (mali i veliki iznosi),</a:t>
                      </a:r>
                      <a:r>
                        <a:rPr sz="13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kumimoji="0" lang="hr-HR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godišnje obveze</a:t>
                      </a:r>
                      <a:r>
                        <a:rPr sz="13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kumimoji="0" lang="hr-HR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i buduće obveze.</a:t>
                      </a:r>
                      <a:endParaRPr kumimoji="0" lang="hr-HR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ＭＳ Ｐゴシック" charset="0"/>
                        <a:cs typeface="Times New Roman" panose="02020603050405020304" pitchFamily="18" charset="0"/>
                      </a:endParaRPr>
                    </a:p>
                  </a:txBody>
                  <a:tcPr marL="9857" marR="9857" marT="9857" marB="985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 charset="0"/>
                        </a:rPr>
                        <a:t>Riznica</a:t>
                      </a:r>
                      <a:endParaRPr kumimoji="0" lang="hr-HR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Calibri" charset="0"/>
                        <a:ea typeface="MS Mincho" charset="0"/>
                        <a:cs typeface="font306" charset="0"/>
                      </a:endParaRPr>
                    </a:p>
                  </a:txBody>
                  <a:tcPr marL="9857" marR="9857" marT="9857" marB="985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492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 charset="0"/>
                        </a:rPr>
                        <a:t>7.</a:t>
                      </a:r>
                      <a:endParaRPr kumimoji="0" lang="hr-HR" sz="1100" b="0" i="0" u="none" strike="noStrike" cap="none" normalizeH="0" baseline="0">
                        <a:ln>
                          <a:noFill/>
                        </a:ln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Calibri" charset="0"/>
                        <a:ea typeface="MS Mincho" charset="0"/>
                        <a:cs typeface="font306" charset="0"/>
                      </a:endParaRPr>
                    </a:p>
                  </a:txBody>
                  <a:tcPr marL="9857" marR="9857" marT="9857" marB="985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Pregled trenutačnog državnog platnog profila kako bi se dobio bolji uvid u rizike koji možda postoje u Azerbajdžanu.  </a:t>
                      </a:r>
                    </a:p>
                  </a:txBody>
                  <a:tcPr marL="9857" marR="9857" marT="9857" marB="985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 charset="0"/>
                        </a:rPr>
                        <a:t>Riznica</a:t>
                      </a:r>
                      <a:endParaRPr kumimoji="0" lang="hr-HR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Calibri" charset="0"/>
                        <a:ea typeface="MS Mincho" charset="0"/>
                        <a:cs typeface="font306" charset="0"/>
                      </a:endParaRPr>
                    </a:p>
                  </a:txBody>
                  <a:tcPr marL="9857" marR="9857" marT="9857" marB="985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857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8.</a:t>
                      </a:r>
                      <a:endParaRPr kumimoji="0" lang="hr-HR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MS Mincho" charset="0"/>
                        <a:cs typeface="font306" charset="0"/>
                      </a:endParaRPr>
                    </a:p>
                  </a:txBody>
                  <a:tcPr marL="9857" marR="9857" marT="9857" marB="985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Registracija i odobrenje plaćanja dospjelih obveza u FARABI-ju i TIMS-u</a:t>
                      </a:r>
                      <a:r>
                        <a:rPr sz="1300" dirty="0"/>
                        <a:t> </a:t>
                      </a:r>
                      <a:r>
                        <a:rPr kumimoji="0" lang="hr-HR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– za vrijeme preuzimanja roba i usluga, a ne za vrijeme plaćanja.</a:t>
                      </a:r>
                    </a:p>
                  </a:txBody>
                  <a:tcPr marL="9857" marR="9857" marT="9857" marB="985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Riznica i Ministarstvo financija</a:t>
                      </a:r>
                      <a:endParaRPr kumimoji="0" lang="hr-HR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MS Mincho" charset="0"/>
                        <a:cs typeface="font306" charset="0"/>
                      </a:endParaRPr>
                    </a:p>
                  </a:txBody>
                  <a:tcPr marL="9857" marR="9857" marT="9857" marB="985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20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9.</a:t>
                      </a:r>
                      <a:endParaRPr kumimoji="0" lang="hr-HR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MS Mincho" charset="0"/>
                        <a:cs typeface="font306" charset="0"/>
                      </a:endParaRPr>
                    </a:p>
                  </a:txBody>
                  <a:tcPr marL="9857" marR="9857" marT="9857" marB="985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Razmotriti uspostavu roka plaćanja od 30 dana nakon pružanja roba i usluga Рассмотреть вопрос 30 дневного срока оплаты после предоставления товар и услуг. </a:t>
                      </a:r>
                      <a:endParaRPr kumimoji="0" lang="hr-HR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Mincho" charset="0"/>
                        <a:cs typeface="Times New Roman" panose="02020603050405020304" pitchFamily="18" charset="0"/>
                      </a:endParaRPr>
                    </a:p>
                  </a:txBody>
                  <a:tcPr marL="9857" marR="9857" marT="9857" marB="985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r-H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Riznica i Ministarstvo financija</a:t>
                      </a:r>
                      <a:endParaRPr kumimoji="0" lang="hr-HR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MS Mincho" charset="0"/>
                        <a:cs typeface="font306" charset="0"/>
                      </a:endParaRPr>
                    </a:p>
                  </a:txBody>
                  <a:tcPr marL="9857" marR="9857" marT="9857" marB="985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86933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10.</a:t>
                      </a:r>
                      <a:endParaRPr kumimoji="0" lang="hr-HR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MS Mincho" charset="0"/>
                        <a:cs typeface="font306" charset="0"/>
                      </a:endParaRPr>
                    </a:p>
                  </a:txBody>
                  <a:tcPr marL="9857" marR="9857" marT="9857" marB="985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Proširiti pokriće TIMS-a/FARABI-ja. Budući da proračunske institucije nemaju odgovarajući sustav, FARABI je najučinkovitiji i najracionalniji izbor, idealno bi se taj sustav trebao uvesti kao prioritet prije 2020. godine. </a:t>
                      </a:r>
                      <a:endParaRPr kumimoji="0" lang="hr-HR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Mincho" charset="0"/>
                        <a:cs typeface="Times New Roman" panose="02020603050405020304" pitchFamily="18" charset="0"/>
                      </a:endParaRPr>
                    </a:p>
                  </a:txBody>
                  <a:tcPr marL="9857" marR="9857" marT="9857" marB="985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r-H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Riznica i Ministarstvo financija</a:t>
                      </a:r>
                      <a:endParaRPr kumimoji="0" lang="hr-HR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MS Mincho" charset="0"/>
                        <a:cs typeface="font306" charset="0"/>
                      </a:endParaRPr>
                    </a:p>
                  </a:txBody>
                  <a:tcPr marL="9857" marR="9857" marT="9857" marB="985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</a:tbl>
          </a:graphicData>
        </a:graphic>
      </p:graphicFrame>
      <p:sp>
        <p:nvSpPr>
          <p:cNvPr id="3" name="Title 1"/>
          <p:cNvSpPr txBox="1">
            <a:spLocks/>
          </p:cNvSpPr>
          <p:nvPr/>
        </p:nvSpPr>
        <p:spPr bwMode="auto">
          <a:xfrm>
            <a:off x="1691680" y="44624"/>
            <a:ext cx="6696744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hr-HR" sz="2500" dirty="0">
                <a:solidFill>
                  <a:schemeClr val="bg1"/>
                </a:solidFill>
              </a:rPr>
              <a:t>Preporuke na temelju </a:t>
            </a:r>
          </a:p>
          <a:p>
            <a:r>
              <a:rPr lang="hr-HR" sz="2500" dirty="0">
                <a:solidFill>
                  <a:schemeClr val="bg1"/>
                </a:solidFill>
              </a:rPr>
              <a:t>ocjene poslovnih procesa</a:t>
            </a:r>
          </a:p>
        </p:txBody>
      </p:sp>
    </p:spTree>
    <p:extLst>
      <p:ext uri="{BB962C8B-B14F-4D97-AF65-F5344CB8AC3E}">
        <p14:creationId xmlns:p14="http://schemas.microsoft.com/office/powerpoint/2010/main" val="36552666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5" name="Таблица 4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3201576"/>
              </p:ext>
            </p:extLst>
          </p:nvPr>
        </p:nvGraphicFramePr>
        <p:xfrm>
          <a:off x="214283" y="1196750"/>
          <a:ext cx="8715436" cy="5300055"/>
        </p:xfrm>
        <a:graphic>
          <a:graphicData uri="http://schemas.openxmlformats.org/drawingml/2006/table">
            <a:tbl>
              <a:tblPr/>
              <a:tblGrid>
                <a:gridCol w="57150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57229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57163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23198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#</a:t>
                      </a:r>
                      <a:endParaRPr kumimoji="0" lang="hr-HR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MS Mincho" charset="0"/>
                        <a:cs typeface="font306" charset="0"/>
                      </a:endParaRPr>
                    </a:p>
                  </a:txBody>
                  <a:tcPr marL="9857" marR="9857" marT="9857" marB="985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Teme/Preporuke</a:t>
                      </a:r>
                      <a:endParaRPr kumimoji="0" lang="hr-HR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MS Mincho" charset="0"/>
                        <a:cs typeface="font306" charset="0"/>
                      </a:endParaRPr>
                    </a:p>
                  </a:txBody>
                  <a:tcPr marL="9857" marR="9857" marT="9857" marB="985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Nadležno tijelo</a:t>
                      </a:r>
                      <a:endParaRPr kumimoji="0" lang="hr-HR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MS Mincho" charset="0"/>
                        <a:cs typeface="font306" charset="0"/>
                      </a:endParaRPr>
                    </a:p>
                  </a:txBody>
                  <a:tcPr marL="9857" marR="9857" marT="9857" marB="985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5776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 charset="0"/>
                        </a:rPr>
                        <a:t>11.</a:t>
                      </a:r>
                      <a:endParaRPr kumimoji="0" lang="hr-HR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Calibri" charset="0"/>
                        <a:ea typeface="MS Mincho" charset="0"/>
                        <a:cs typeface="font306" charset="0"/>
                      </a:endParaRPr>
                    </a:p>
                  </a:txBody>
                  <a:tcPr marL="9857" marR="9857" marT="9857" marB="985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Bolja integracija raznih sustava, ukidanje ručne obrade podataka.</a:t>
                      </a:r>
                      <a:endParaRPr kumimoji="0" lang="hr-H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MS Mincho" charset="0"/>
                        <a:cs typeface="Times New Roman" panose="02020603050405020304" pitchFamily="18" charset="0"/>
                      </a:endParaRPr>
                    </a:p>
                  </a:txBody>
                  <a:tcPr marL="9857" marR="9857" marT="9857" marB="985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Riznica</a:t>
                      </a:r>
                      <a:endParaRPr kumimoji="0" lang="hr-H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MS Mincho" charset="0"/>
                        <a:cs typeface="Times New Roman" panose="02020603050405020304" pitchFamily="18" charset="0"/>
                      </a:endParaRPr>
                    </a:p>
                  </a:txBody>
                  <a:tcPr marL="34925" marR="34925" marT="34925" marB="349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0154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12.</a:t>
                      </a:r>
                      <a:endParaRPr kumimoji="0" lang="hr-HR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MS Mincho" charset="0"/>
                        <a:cs typeface="font306" charset="0"/>
                      </a:endParaRPr>
                    </a:p>
                  </a:txBody>
                  <a:tcPr marL="9857" marR="9857" marT="9857" marB="985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Automatski softver portala javne nabave. Međutim, nijedan novi sustav ne bi trebao replicirati mogućnosti informacijskih i komunikacijskih tehnologija, na primjer, izvršenje i kontrolu proračuna koja se odvija u TIMS-u i na portalu. </a:t>
                      </a:r>
                      <a:endParaRPr kumimoji="0" lang="hr-H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Mincho" charset="0"/>
                        <a:cs typeface="Times New Roman" panose="02020603050405020304" pitchFamily="18" charset="0"/>
                      </a:endParaRPr>
                    </a:p>
                  </a:txBody>
                  <a:tcPr marL="9857" marR="9857" marT="9857" marB="985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Ministarstvo financija, Ministarstvo gospodarstva, Riznica</a:t>
                      </a:r>
                      <a:endParaRPr kumimoji="0" lang="hr-H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Mincho" charset="0"/>
                        <a:cs typeface="Times New Roman" panose="02020603050405020304" pitchFamily="18" charset="0"/>
                      </a:endParaRPr>
                    </a:p>
                  </a:txBody>
                  <a:tcPr marL="34925" marR="34925" marT="34925" marB="349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4950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13.</a:t>
                      </a:r>
                      <a:endParaRPr kumimoji="0" lang="hr-HR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MS Mincho" charset="0"/>
                        <a:cs typeface="font306" charset="0"/>
                      </a:endParaRPr>
                    </a:p>
                  </a:txBody>
                  <a:tcPr marL="9857" marR="9857" marT="9857" marB="985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Razmotriti načine na koje se može unaprijediti korisničko sučelje s pomoću već dostupnih i budućih sustava - može se razmotriti uspostava jedinstvenog portala za TIMS, pripremu proračuna i nabave.</a:t>
                      </a:r>
                      <a:endParaRPr kumimoji="0" lang="hr-H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Mincho" charset="0"/>
                        <a:cs typeface="Times New Roman" panose="02020603050405020304" pitchFamily="18" charset="0"/>
                      </a:endParaRPr>
                    </a:p>
                  </a:txBody>
                  <a:tcPr marL="9857" marR="9857" marT="9857" marB="985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Ministarstvo financija i riznica</a:t>
                      </a:r>
                      <a:endParaRPr kumimoji="0" lang="hr-H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Mincho" charset="0"/>
                        <a:cs typeface="Times New Roman" panose="02020603050405020304" pitchFamily="18" charset="0"/>
                      </a:endParaRPr>
                    </a:p>
                  </a:txBody>
                  <a:tcPr marL="34925" marR="34925" marT="34925" marB="349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4950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14.</a:t>
                      </a:r>
                      <a:endParaRPr kumimoji="0" lang="hr-HR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MS Mincho" charset="0"/>
                        <a:cs typeface="font306" charset="0"/>
                      </a:endParaRPr>
                    </a:p>
                  </a:txBody>
                  <a:tcPr marL="9857" marR="9857" marT="9857" marB="985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Osigurati da svi sustavi upravljanja javnim financijama (PFM) primjenjuju jedinstveni kontni plan i proračunsku klasifikaciju da bi se omogućila slobodna razmjena financijskih transakcija i informacija na cijeloj platformi.</a:t>
                      </a:r>
                      <a:endParaRPr kumimoji="0" lang="hr-H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Mincho" charset="0"/>
                        <a:cs typeface="Times New Roman" panose="02020603050405020304" pitchFamily="18" charset="0"/>
                      </a:endParaRPr>
                    </a:p>
                  </a:txBody>
                  <a:tcPr marL="9857" marR="9857" marT="9857" marB="985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Ministarstvo financija i riznica</a:t>
                      </a:r>
                      <a:endParaRPr kumimoji="0" lang="hr-H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Mincho" charset="0"/>
                        <a:cs typeface="Times New Roman" panose="02020603050405020304" pitchFamily="18" charset="0"/>
                      </a:endParaRPr>
                    </a:p>
                  </a:txBody>
                  <a:tcPr marL="34925" marR="34925" marT="34925" marB="349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4950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15.</a:t>
                      </a:r>
                      <a:endParaRPr kumimoji="0" lang="hr-HR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MS Mincho" charset="0"/>
                        <a:cs typeface="font306" charset="0"/>
                      </a:endParaRPr>
                    </a:p>
                  </a:txBody>
                  <a:tcPr marL="9857" marR="9857" marT="9857" marB="985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Razviti plan za provedbu sustava PFM-a. Zbog toga bi svi dionici postali svjesni predloženog vremenskog plana te</a:t>
                      </a:r>
                      <a:r>
                        <a:rPr sz="1200" dirty="0"/>
                        <a:t> </a:t>
                      </a:r>
                      <a:r>
                        <a:rPr kumimoji="0" lang="hr-H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bi se sukladno tome mogli prilagoditi njihovi planovi.</a:t>
                      </a:r>
                      <a:endParaRPr kumimoji="0" lang="hr-H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Mincho" charset="0"/>
                        <a:cs typeface="Times New Roman" panose="02020603050405020304" pitchFamily="18" charset="0"/>
                      </a:endParaRPr>
                    </a:p>
                  </a:txBody>
                  <a:tcPr marL="9857" marR="9857" marT="9857" marB="985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Ministarstvo financija, Ministarstvo gospodarstva, Riznica</a:t>
                      </a:r>
                      <a:endParaRPr kumimoji="0" lang="hr-H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Mincho" charset="0"/>
                        <a:cs typeface="Times New Roman" panose="02020603050405020304" pitchFamily="18" charset="0"/>
                      </a:endParaRPr>
                    </a:p>
                  </a:txBody>
                  <a:tcPr marL="34925" marR="34925" marT="34925" marB="349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0540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16.</a:t>
                      </a:r>
                      <a:endParaRPr kumimoji="0" lang="hr-HR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MS Mincho" charset="0"/>
                        <a:cs typeface="font306" charset="0"/>
                      </a:endParaRPr>
                    </a:p>
                  </a:txBody>
                  <a:tcPr marL="9857" marR="9857" marT="9857" marB="985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Pregledati procese kako bi se institucionalizirali zadaci glavne knjige u oba evidencijska sustava proračunskih institucija i TIMS za javnu upravu. </a:t>
                      </a:r>
                      <a:endParaRPr kumimoji="0" lang="hr-H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charset="0"/>
                        <a:cs typeface="Times New Roman" panose="02020603050405020304" pitchFamily="18" charset="0"/>
                      </a:endParaRPr>
                    </a:p>
                  </a:txBody>
                  <a:tcPr marL="9857" marR="9857" marT="9857" marB="985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Riznica i Ministarstvo financija</a:t>
                      </a:r>
                      <a:endParaRPr kumimoji="0" lang="hr-H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Mincho" charset="0"/>
                        <a:cs typeface="Times New Roman" panose="02020603050405020304" pitchFamily="18" charset="0"/>
                      </a:endParaRPr>
                    </a:p>
                  </a:txBody>
                  <a:tcPr marL="34925" marR="34925" marT="34925" marB="349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4733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17.</a:t>
                      </a:r>
                      <a:endParaRPr kumimoji="0" lang="hr-HR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MS Mincho" charset="0"/>
                        <a:cs typeface="font306" charset="0"/>
                      </a:endParaRPr>
                    </a:p>
                  </a:txBody>
                  <a:tcPr marL="9857" marR="9857" marT="9857" marB="985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Razmotriti privremeni izvještaj kao instrument konsolidacije prije implementacije FARABI-ja. Razmotriti opcije učitavanja podataka na FARABI od vanjskih privremenih instrumenata.</a:t>
                      </a:r>
                    </a:p>
                  </a:txBody>
                  <a:tcPr marL="9857" marR="9857" marT="9857" marB="985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MF</a:t>
                      </a:r>
                      <a:endParaRPr kumimoji="0" lang="hr-H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Mincho" charset="0"/>
                        <a:cs typeface="Times New Roman" panose="02020603050405020304" pitchFamily="18" charset="0"/>
                      </a:endParaRPr>
                    </a:p>
                  </a:txBody>
                  <a:tcPr marL="34925" marR="34925" marT="34925" marB="349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 charset="0"/>
                        </a:rPr>
                        <a:t>18.</a:t>
                      </a:r>
                      <a:endParaRPr kumimoji="0" lang="hr-HR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Calibri" charset="0"/>
                        <a:ea typeface="MS Mincho" charset="0"/>
                        <a:cs typeface="font306" charset="0"/>
                      </a:endParaRPr>
                    </a:p>
                  </a:txBody>
                  <a:tcPr marL="9857" marR="9857" marT="9857" marB="985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Uspostaviti TIMS kao osnovni sustav PFM-a.</a:t>
                      </a:r>
                      <a:endParaRPr kumimoji="0" lang="hr-H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ＭＳ Ｐゴシック" charset="0"/>
                        <a:cs typeface="Times New Roman" panose="02020603050405020304" pitchFamily="18" charset="0"/>
                      </a:endParaRPr>
                    </a:p>
                  </a:txBody>
                  <a:tcPr marL="9857" marR="9857" marT="9857" marB="985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Riznica</a:t>
                      </a:r>
                      <a:endParaRPr kumimoji="0" lang="hr-H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MS Mincho" charset="0"/>
                        <a:cs typeface="Times New Roman" panose="02020603050405020304" pitchFamily="18" charset="0"/>
                      </a:endParaRPr>
                    </a:p>
                  </a:txBody>
                  <a:tcPr marL="34925" marR="34925" marT="34925" marB="349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44950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 charset="0"/>
                        </a:rPr>
                        <a:t>19.</a:t>
                      </a:r>
                      <a:endParaRPr kumimoji="0" lang="hr-HR" sz="1100" b="0" i="0" u="none" strike="noStrike" cap="none" normalizeH="0" baseline="0">
                        <a:ln>
                          <a:noFill/>
                        </a:ln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Calibri" charset="0"/>
                        <a:ea typeface="MS Mincho" charset="0"/>
                        <a:cs typeface="font306" charset="0"/>
                      </a:endParaRPr>
                    </a:p>
                  </a:txBody>
                  <a:tcPr marL="9857" marR="9857" marT="9857" marB="985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Omogućiti izvještavanje, evidentiranje i kontrole u TIMS-u proračunskim institucijama najniže razine.</a:t>
                      </a:r>
                      <a:endParaRPr kumimoji="0" lang="hr-H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MS Mincho" charset="0"/>
                        <a:cs typeface="Times New Roman" panose="02020603050405020304" pitchFamily="18" charset="0"/>
                      </a:endParaRPr>
                    </a:p>
                  </a:txBody>
                  <a:tcPr marL="9857" marR="9857" marT="9857" marB="985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Riznica</a:t>
                      </a:r>
                      <a:endParaRPr kumimoji="0" lang="hr-H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MS Mincho" charset="0"/>
                        <a:cs typeface="Times New Roman" panose="02020603050405020304" pitchFamily="18" charset="0"/>
                      </a:endParaRPr>
                    </a:p>
                  </a:txBody>
                  <a:tcPr marL="34925" marR="34925" marT="34925" marB="349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44950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Calibri" charset="0"/>
                        </a:rPr>
                        <a:t>20.</a:t>
                      </a:r>
                      <a:endParaRPr kumimoji="0" lang="hr-HR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Calibri" charset="0"/>
                        <a:ea typeface="MS Mincho" charset="0"/>
                        <a:cs typeface="font306" charset="0"/>
                      </a:endParaRPr>
                    </a:p>
                  </a:txBody>
                  <a:tcPr marL="9857" marR="9857" marT="9857" marB="985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Razmotriti proširenje funkcija call centra, osim one tehničke podrške, kako bi se pružila šira paleta usluga povezanih s cijelim procesom izvršenja proračuna. </a:t>
                      </a:r>
                      <a:endParaRPr kumimoji="0" lang="hr-H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MS Mincho" charset="0"/>
                        <a:cs typeface="Times New Roman" panose="02020603050405020304" pitchFamily="18" charset="0"/>
                      </a:endParaRPr>
                    </a:p>
                  </a:txBody>
                  <a:tcPr marL="9857" marR="9857" marT="9857" marB="985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Riznica</a:t>
                      </a:r>
                      <a:endParaRPr kumimoji="0" lang="hr-H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MS Mincho" charset="0"/>
                        <a:cs typeface="Times New Roman" panose="02020603050405020304" pitchFamily="18" charset="0"/>
                      </a:endParaRPr>
                    </a:p>
                  </a:txBody>
                  <a:tcPr marL="34925" marR="34925" marT="34925" marB="349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30540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 charset="0"/>
                        </a:rPr>
                        <a:t>21.</a:t>
                      </a:r>
                      <a:endParaRPr kumimoji="0" lang="hr-HR" sz="1100" b="0" i="0" u="none" strike="noStrike" cap="none" normalizeH="0" baseline="0">
                        <a:ln>
                          <a:noFill/>
                        </a:ln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Calibri" charset="0"/>
                        <a:ea typeface="MS Mincho" charset="0"/>
                        <a:cs typeface="font306" charset="0"/>
                      </a:endParaRPr>
                    </a:p>
                  </a:txBody>
                  <a:tcPr marL="9857" marR="9857" marT="9857" marB="985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Imati u vidu lokalni kapacitet kada se obučava osoblje proračunskih institucija te ih uključiti u razvoj materijala za osposobljavanje</a:t>
                      </a:r>
                      <a:endParaRPr kumimoji="0" lang="hr-H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MS Mincho" charset="0"/>
                        <a:cs typeface="Times New Roman" panose="02020603050405020304" pitchFamily="18" charset="0"/>
                      </a:endParaRPr>
                    </a:p>
                  </a:txBody>
                  <a:tcPr marL="9857" marR="9857" marT="9857" marB="985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Riznica</a:t>
                      </a:r>
                      <a:endParaRPr kumimoji="0" lang="hr-H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MS Mincho" charset="0"/>
                        <a:cs typeface="Times New Roman" panose="02020603050405020304" pitchFamily="18" charset="0"/>
                      </a:endParaRPr>
                    </a:p>
                  </a:txBody>
                  <a:tcPr marL="34925" marR="34925" marT="34925" marB="349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</a:tbl>
          </a:graphicData>
        </a:graphic>
      </p:graphicFrame>
      <p:sp>
        <p:nvSpPr>
          <p:cNvPr id="3" name="Title 1"/>
          <p:cNvSpPr txBox="1">
            <a:spLocks/>
          </p:cNvSpPr>
          <p:nvPr/>
        </p:nvSpPr>
        <p:spPr bwMode="auto">
          <a:xfrm>
            <a:off x="1691680" y="44624"/>
            <a:ext cx="6696744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hr-HR" sz="2500" dirty="0">
                <a:solidFill>
                  <a:schemeClr val="bg1"/>
                </a:solidFill>
              </a:rPr>
              <a:t>Preporuke na temelju </a:t>
            </a:r>
          </a:p>
          <a:p>
            <a:r>
              <a:rPr lang="hr-HR" sz="2500" dirty="0">
                <a:solidFill>
                  <a:schemeClr val="bg1"/>
                </a:solidFill>
              </a:rPr>
              <a:t>ocjene poslovnih procesa</a:t>
            </a:r>
          </a:p>
        </p:txBody>
      </p:sp>
    </p:spTree>
    <p:extLst>
      <p:ext uri="{BB962C8B-B14F-4D97-AF65-F5344CB8AC3E}">
        <p14:creationId xmlns:p14="http://schemas.microsoft.com/office/powerpoint/2010/main" val="15385879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 bwMode="auto">
          <a:xfrm>
            <a:off x="1691680" y="44624"/>
            <a:ext cx="6696744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hr-HR" sz="2400" dirty="0">
                <a:solidFill>
                  <a:schemeClr val="bg1"/>
                </a:solidFill>
              </a:rPr>
              <a:t>Poslovni procesi kojima se koristi Riznica Azerbajdžana u odnosu na naprednu praksu</a:t>
            </a:r>
            <a:endParaRPr lang="hr-HR" sz="2500" dirty="0">
              <a:solidFill>
                <a:schemeClr val="bg1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6600677"/>
              </p:ext>
            </p:extLst>
          </p:nvPr>
        </p:nvGraphicFramePr>
        <p:xfrm>
          <a:off x="714348" y="1857364"/>
          <a:ext cx="7920880" cy="45455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016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55628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6014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66429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282703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Faza</a:t>
                      </a:r>
                      <a:endParaRPr lang="hr-HR" sz="1200" dirty="0"/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Ime </a:t>
                      </a:r>
                      <a:endParaRPr lang="hr-HR" sz="1200" dirty="0"/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Faza</a:t>
                      </a:r>
                      <a:endParaRPr lang="hr-HR" sz="1200" dirty="0"/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Ime</a:t>
                      </a:r>
                      <a:endParaRPr lang="hr-HR" sz="1200" dirty="0"/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65405">
                <a:tc>
                  <a:txBody>
                    <a:bodyPr/>
                    <a:lstStyle/>
                    <a:p>
                      <a:r>
                        <a:rPr lang="ru-RU" sz="1400" dirty="0"/>
                        <a:t>1.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Kontrola proračuna i odobrena sredstva</a:t>
                      </a:r>
                      <a:endParaRPr lang="hr-HR" sz="1400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1.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Kontrola proračuna i odobrena sredstva</a:t>
                      </a:r>
                      <a:endParaRPr lang="hr-HR" sz="1400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08573">
                <a:tc>
                  <a:txBody>
                    <a:bodyPr/>
                    <a:lstStyle/>
                    <a:p>
                      <a:r>
                        <a:rPr lang="ru-RU" sz="1400" dirty="0"/>
                        <a:t>2.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Nabava</a:t>
                      </a:r>
                      <a:endParaRPr lang="hr-HR" sz="1400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2.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Početna obveza/ nabava</a:t>
                      </a:r>
                      <a:endParaRPr lang="hr-HR" sz="1400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72323"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3.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Potpisivanje ugovora i odobravanje obveze</a:t>
                      </a:r>
                      <a:endParaRPr lang="hr-HR" sz="1400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72323">
                <a:tc>
                  <a:txBody>
                    <a:bodyPr/>
                    <a:lstStyle/>
                    <a:p>
                      <a:r>
                        <a:rPr lang="ru-RU" sz="1400" dirty="0"/>
                        <a:t>3.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Preuzimanje roba i usluga, računi</a:t>
                      </a:r>
                      <a:endParaRPr lang="hr-HR" sz="1400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4/5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Preuzimanje roba i usluga, računi</a:t>
                      </a:r>
                      <a:endParaRPr lang="hr-HR" sz="1400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72323">
                <a:tc>
                  <a:txBody>
                    <a:bodyPr/>
                    <a:lstStyle/>
                    <a:p>
                      <a:r>
                        <a:rPr lang="ru-RU" sz="1400" dirty="0"/>
                        <a:t>4.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Početno odobrenje riznice</a:t>
                      </a:r>
                      <a:endParaRPr lang="hr-HR" sz="1400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25708">
                <a:tc>
                  <a:txBody>
                    <a:bodyPr/>
                    <a:lstStyle/>
                    <a:p>
                      <a:r>
                        <a:rPr lang="ru-RU" sz="1400" dirty="0"/>
                        <a:t>5.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Zahtjev za isplatom</a:t>
                      </a:r>
                      <a:endParaRPr lang="hr-HR" sz="1400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25708"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6.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Očekivana naplata</a:t>
                      </a:r>
                      <a:endParaRPr lang="hr-HR" sz="1400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25708">
                <a:tc>
                  <a:txBody>
                    <a:bodyPr/>
                    <a:lstStyle/>
                    <a:p>
                      <a:r>
                        <a:rPr lang="ru-RU" sz="1400" dirty="0"/>
                        <a:t>6.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Plaćanje</a:t>
                      </a:r>
                      <a:endParaRPr lang="hr-HR" sz="1400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7.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Plaćanje</a:t>
                      </a:r>
                      <a:endParaRPr lang="hr-HR" sz="1400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494730"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8.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Upravljanje dugovanjima</a:t>
                      </a:r>
                      <a:endParaRPr lang="hr-HR" sz="1400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6729370"/>
              </p:ext>
            </p:extLst>
          </p:nvPr>
        </p:nvGraphicFramePr>
        <p:xfrm>
          <a:off x="683568" y="1187624"/>
          <a:ext cx="7960398" cy="6697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3130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92909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6697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Trenutačni procesi</a:t>
                      </a:r>
                      <a:endParaRPr lang="hr-HR" sz="1800" dirty="0"/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t>Napredni procesi</a:t>
                      </a:r>
                      <a:endParaRPr lang="hr-HR" dirty="0"/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79949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1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1">
          <a:blip xmlns:r="http://schemas.openxmlformats.org/officeDocument/2006/relationships"/>
          <a:srcRect/>
          <a:stretch>
            <a:fillRect/>
          </a:stretch>
        </a:blip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1">
          <a:blip xmlns:r="http://schemas.openxmlformats.org/officeDocument/2006/relationships"/>
          <a:srcRect/>
          <a:stretch>
            <a:fillRect/>
          </a:stretch>
        </a:blip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2166</TotalTime>
  <Words>1409</Words>
  <Application>Microsoft Office PowerPoint</Application>
  <PresentationFormat>On-screen Show (4:3)</PresentationFormat>
  <Paragraphs>289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Тема1</vt:lpstr>
      <vt:lpstr>Upravljanje rizicima: pregled poslovnih procesa upotrijebljenih u riznici Azerbajdžana</vt:lpstr>
      <vt:lpstr>Ocjena i pregled poslovnih procesa</vt:lpstr>
      <vt:lpstr>Postupak ocjene izvršenja proračuna</vt:lpstr>
      <vt:lpstr>Konfiguracija informacijskih i komunikacijskih tehnologija državne riznice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Plaćanja riznice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Этапы Реформ Бухгалтерского Учета в Азербайджанской Республики</dc:title>
  <dc:creator>Azer Farajov</dc:creator>
  <cp:lastModifiedBy>Ion Chicu</cp:lastModifiedBy>
  <cp:revision>263</cp:revision>
  <dcterms:created xsi:type="dcterms:W3CDTF">2016-09-27T12:31:11Z</dcterms:created>
  <dcterms:modified xsi:type="dcterms:W3CDTF">2017-05-23T07:20:49Z</dcterms:modified>
</cp:coreProperties>
</file>