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11"/>
  </p:notesMasterIdLst>
  <p:handoutMasterIdLst>
    <p:handoutMasterId r:id="rId12"/>
  </p:handoutMasterIdLst>
  <p:sldIdLst>
    <p:sldId id="461" r:id="rId2"/>
    <p:sldId id="467" r:id="rId3"/>
    <p:sldId id="470" r:id="rId4"/>
    <p:sldId id="480" r:id="rId5"/>
    <p:sldId id="481" r:id="rId6"/>
    <p:sldId id="466" r:id="rId7"/>
    <p:sldId id="476" r:id="rId8"/>
    <p:sldId id="477" r:id="rId9"/>
    <p:sldId id="4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Parry" initials="M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8" autoAdjust="0"/>
    <p:restoredTop sz="86450" autoAdjust="0"/>
  </p:normalViewPr>
  <p:slideViewPr>
    <p:cSldViewPr>
      <p:cViewPr>
        <p:scale>
          <a:sx n="65" d="100"/>
          <a:sy n="65" d="100"/>
        </p:scale>
        <p:origin x="-1680" y="-158"/>
      </p:cViewPr>
      <p:guideLst>
        <p:guide orient="horz" pos="2160"/>
        <p:guide pos="2880"/>
      </p:guideLst>
    </p:cSldViewPr>
  </p:slideViewPr>
  <p:outlineViewPr>
    <p:cViewPr>
      <p:scale>
        <a:sx n="33" d="100"/>
        <a:sy n="33" d="100"/>
      </p:scale>
      <p:origin x="0" y="85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42E999-630A-DA43-9FB9-97A3FC790850}" type="doc">
      <dgm:prSet loTypeId="urn:microsoft.com/office/officeart/2008/layout/RadialCluster" loCatId="relationship" qsTypeId="urn:microsoft.com/office/officeart/2005/8/quickstyle/simple4" qsCatId="simple" csTypeId="urn:microsoft.com/office/officeart/2005/8/colors/colorful1" csCatId="colorful" phldr="1"/>
      <dgm:spPr/>
      <dgm:t>
        <a:bodyPr/>
        <a:lstStyle/>
        <a:p>
          <a:endParaRPr lang="en-US"/>
        </a:p>
      </dgm:t>
    </dgm:pt>
    <dgm:pt modelId="{648AC988-366E-9F49-B9D1-9D728F1E46DB}">
      <dgm:prSet phldrT="[Text]"/>
      <dgm:spPr/>
      <dgm:t>
        <a:bodyPr/>
        <a:lstStyle/>
        <a:p>
          <a:r>
            <a:rPr lang="en-US" dirty="0"/>
            <a:t>Typical Treasury Functions in PEMPAL Countries</a:t>
          </a:r>
        </a:p>
      </dgm:t>
    </dgm:pt>
    <dgm:pt modelId="{67465C9F-FCEB-A140-A4F9-A7A4C4B76951}" type="parTrans" cxnId="{E7C23EF1-6E87-684A-9309-5EBDC8C616BB}">
      <dgm:prSet/>
      <dgm:spPr/>
      <dgm:t>
        <a:bodyPr/>
        <a:lstStyle/>
        <a:p>
          <a:endParaRPr lang="en-US"/>
        </a:p>
      </dgm:t>
    </dgm:pt>
    <dgm:pt modelId="{35BD2A23-141B-BB40-B07A-67F7681648AA}" type="sibTrans" cxnId="{E7C23EF1-6E87-684A-9309-5EBDC8C616BB}">
      <dgm:prSet/>
      <dgm:spPr/>
      <dgm:t>
        <a:bodyPr/>
        <a:lstStyle/>
        <a:p>
          <a:endParaRPr lang="en-US"/>
        </a:p>
      </dgm:t>
    </dgm:pt>
    <dgm:pt modelId="{0E98EAF4-C88B-B348-8D37-6A985421453F}">
      <dgm:prSet phldrT="[Text]"/>
      <dgm:spPr>
        <a:solidFill>
          <a:schemeClr val="accent3"/>
        </a:solidFill>
      </dgm:spPr>
      <dgm:t>
        <a:bodyPr/>
        <a:lstStyle/>
        <a:p>
          <a:r>
            <a:rPr lang="en-US" dirty="0"/>
            <a:t>Appropriation Control</a:t>
          </a:r>
        </a:p>
      </dgm:t>
    </dgm:pt>
    <dgm:pt modelId="{F5EAB602-C16E-5E40-BFC7-3842A53D58B6}" type="parTrans" cxnId="{61584F2A-5F4A-FE44-BBB8-4F5CBCF9C8E6}">
      <dgm:prSet/>
      <dgm:spPr/>
      <dgm:t>
        <a:bodyPr/>
        <a:lstStyle/>
        <a:p>
          <a:endParaRPr lang="en-US"/>
        </a:p>
      </dgm:t>
    </dgm:pt>
    <dgm:pt modelId="{FBEB4C50-3E7C-0345-B4D3-665931CF394F}" type="sibTrans" cxnId="{61584F2A-5F4A-FE44-BBB8-4F5CBCF9C8E6}">
      <dgm:prSet/>
      <dgm:spPr/>
      <dgm:t>
        <a:bodyPr/>
        <a:lstStyle/>
        <a:p>
          <a:endParaRPr lang="en-US"/>
        </a:p>
      </dgm:t>
    </dgm:pt>
    <dgm:pt modelId="{0B67C8B5-49F6-CC41-A7CD-223F0D7F252D}">
      <dgm:prSet phldrT="[Text]"/>
      <dgm:spPr>
        <a:solidFill>
          <a:schemeClr val="accent6"/>
        </a:solidFill>
      </dgm:spPr>
      <dgm:t>
        <a:bodyPr/>
        <a:lstStyle/>
        <a:p>
          <a:r>
            <a:rPr lang="en-US" dirty="0">
              <a:solidFill>
                <a:schemeClr val="tx1"/>
              </a:solidFill>
            </a:rPr>
            <a:t>Assets and Liability Management</a:t>
          </a:r>
        </a:p>
      </dgm:t>
    </dgm:pt>
    <dgm:pt modelId="{31BA2E32-872D-F14D-BCC2-E1F53BBD4C2D}" type="parTrans" cxnId="{9CD80466-EDED-8B44-98C2-91537D4F462D}">
      <dgm:prSet/>
      <dgm:spPr/>
      <dgm:t>
        <a:bodyPr/>
        <a:lstStyle/>
        <a:p>
          <a:endParaRPr lang="en-US"/>
        </a:p>
      </dgm:t>
    </dgm:pt>
    <dgm:pt modelId="{8F400CF5-28CC-A348-AE16-A634C029BA23}" type="sibTrans" cxnId="{9CD80466-EDED-8B44-98C2-91537D4F462D}">
      <dgm:prSet/>
      <dgm:spPr/>
      <dgm:t>
        <a:bodyPr/>
        <a:lstStyle/>
        <a:p>
          <a:endParaRPr lang="en-US"/>
        </a:p>
      </dgm:t>
    </dgm:pt>
    <dgm:pt modelId="{EFEBC326-0342-3240-952F-62F10DAADE50}">
      <dgm:prSet phldrT="[Text]"/>
      <dgm:spPr>
        <a:solidFill>
          <a:srgbClr val="FFFF00"/>
        </a:solidFill>
      </dgm:spPr>
      <dgm:t>
        <a:bodyPr/>
        <a:lstStyle/>
        <a:p>
          <a:r>
            <a:rPr lang="en-US" dirty="0">
              <a:solidFill>
                <a:schemeClr val="tx1"/>
              </a:solidFill>
            </a:rPr>
            <a:t>Accounting and Internal Control Policies</a:t>
          </a:r>
        </a:p>
      </dgm:t>
    </dgm:pt>
    <dgm:pt modelId="{5D8F56E8-36F1-D04F-8928-7B428562838A}" type="parTrans" cxnId="{A6E22914-C6EA-0D41-9A46-CEA8051C9A73}">
      <dgm:prSet/>
      <dgm:spPr/>
      <dgm:t>
        <a:bodyPr/>
        <a:lstStyle/>
        <a:p>
          <a:endParaRPr lang="en-US"/>
        </a:p>
      </dgm:t>
    </dgm:pt>
    <dgm:pt modelId="{DFE4B072-B186-D045-8D1F-A673F2A599D7}" type="sibTrans" cxnId="{A6E22914-C6EA-0D41-9A46-CEA8051C9A73}">
      <dgm:prSet/>
      <dgm:spPr/>
      <dgm:t>
        <a:bodyPr/>
        <a:lstStyle/>
        <a:p>
          <a:endParaRPr lang="en-US"/>
        </a:p>
      </dgm:t>
    </dgm:pt>
    <dgm:pt modelId="{CB1513C9-4B36-C64C-A48A-4F46A8290DAD}">
      <dgm:prSet phldrT="[Text]"/>
      <dgm:spPr>
        <a:solidFill>
          <a:schemeClr val="accent3"/>
        </a:solidFill>
      </dgm:spPr>
      <dgm:t>
        <a:bodyPr/>
        <a:lstStyle/>
        <a:p>
          <a:r>
            <a:rPr lang="en-US" dirty="0"/>
            <a:t>In-year budget execution reporting</a:t>
          </a:r>
        </a:p>
      </dgm:t>
    </dgm:pt>
    <dgm:pt modelId="{AB6A7889-0F0F-864E-B298-EB134649F4DB}" type="parTrans" cxnId="{27550BEE-AB75-5345-8B67-BB9D78014E72}">
      <dgm:prSet/>
      <dgm:spPr/>
      <dgm:t>
        <a:bodyPr/>
        <a:lstStyle/>
        <a:p>
          <a:endParaRPr lang="en-US"/>
        </a:p>
      </dgm:t>
    </dgm:pt>
    <dgm:pt modelId="{B0E61E0F-5757-E54C-BBB5-D482638D374B}" type="sibTrans" cxnId="{27550BEE-AB75-5345-8B67-BB9D78014E72}">
      <dgm:prSet/>
      <dgm:spPr/>
      <dgm:t>
        <a:bodyPr/>
        <a:lstStyle/>
        <a:p>
          <a:endParaRPr lang="en-US"/>
        </a:p>
      </dgm:t>
    </dgm:pt>
    <dgm:pt modelId="{43DD980B-913A-9745-AF8D-D778B0823751}">
      <dgm:prSet phldrT="[Text]"/>
      <dgm:spPr/>
      <dgm:t>
        <a:bodyPr/>
        <a:lstStyle/>
        <a:p>
          <a:endParaRPr lang="en-US"/>
        </a:p>
      </dgm:t>
    </dgm:pt>
    <dgm:pt modelId="{859A6132-B52C-D24E-8AED-B8E7B43B82D1}" type="parTrans" cxnId="{8A6AE494-738F-274A-BC07-D773BBDBBAAC}">
      <dgm:prSet/>
      <dgm:spPr/>
      <dgm:t>
        <a:bodyPr/>
        <a:lstStyle/>
        <a:p>
          <a:endParaRPr lang="en-US"/>
        </a:p>
      </dgm:t>
    </dgm:pt>
    <dgm:pt modelId="{B8E1FE86-0580-2045-B323-816101701595}" type="sibTrans" cxnId="{8A6AE494-738F-274A-BC07-D773BBDBBAAC}">
      <dgm:prSet/>
      <dgm:spPr/>
      <dgm:t>
        <a:bodyPr/>
        <a:lstStyle/>
        <a:p>
          <a:endParaRPr lang="en-US"/>
        </a:p>
      </dgm:t>
    </dgm:pt>
    <dgm:pt modelId="{5B536C15-C4BA-534C-B661-AF7C24C92E0B}">
      <dgm:prSet phldrT="[Text]" phldr="1"/>
      <dgm:spPr/>
      <dgm:t>
        <a:bodyPr/>
        <a:lstStyle/>
        <a:p>
          <a:endParaRPr lang="en-US"/>
        </a:p>
      </dgm:t>
    </dgm:pt>
    <dgm:pt modelId="{8E013D91-2D69-4E4D-950D-B63E5BAE2E84}" type="parTrans" cxnId="{7513D148-DA55-4F4B-9BF3-7C94B0A8BB3F}">
      <dgm:prSet/>
      <dgm:spPr/>
      <dgm:t>
        <a:bodyPr/>
        <a:lstStyle/>
        <a:p>
          <a:endParaRPr lang="en-US"/>
        </a:p>
      </dgm:t>
    </dgm:pt>
    <dgm:pt modelId="{375BD6E8-1739-3047-90FE-6DEB38682A39}" type="sibTrans" cxnId="{7513D148-DA55-4F4B-9BF3-7C94B0A8BB3F}">
      <dgm:prSet/>
      <dgm:spPr/>
      <dgm:t>
        <a:bodyPr/>
        <a:lstStyle/>
        <a:p>
          <a:endParaRPr lang="en-US"/>
        </a:p>
      </dgm:t>
    </dgm:pt>
    <dgm:pt modelId="{6590AB39-AB06-4542-8D62-D6AD295AE23F}">
      <dgm:prSet phldrT="[Text]" phldr="1"/>
      <dgm:spPr/>
      <dgm:t>
        <a:bodyPr/>
        <a:lstStyle/>
        <a:p>
          <a:endParaRPr lang="en-US" dirty="0"/>
        </a:p>
      </dgm:t>
    </dgm:pt>
    <dgm:pt modelId="{5E8BA28C-34DF-2846-B779-38A34B269543}" type="parTrans" cxnId="{6F0AA220-1E8E-C14E-9F83-52153429297E}">
      <dgm:prSet/>
      <dgm:spPr/>
      <dgm:t>
        <a:bodyPr/>
        <a:lstStyle/>
        <a:p>
          <a:endParaRPr lang="en-US"/>
        </a:p>
      </dgm:t>
    </dgm:pt>
    <dgm:pt modelId="{186B26FD-0243-834C-A54D-3EB4E859D3B8}" type="sibTrans" cxnId="{6F0AA220-1E8E-C14E-9F83-52153429297E}">
      <dgm:prSet/>
      <dgm:spPr/>
      <dgm:t>
        <a:bodyPr/>
        <a:lstStyle/>
        <a:p>
          <a:endParaRPr lang="en-US"/>
        </a:p>
      </dgm:t>
    </dgm:pt>
    <dgm:pt modelId="{C9A51B09-44B2-0645-94B4-703EB4126719}">
      <dgm:prSet phldrT="[Text]"/>
      <dgm:spPr>
        <a:solidFill>
          <a:schemeClr val="accent3"/>
        </a:solidFill>
      </dgm:spPr>
      <dgm:t>
        <a:bodyPr/>
        <a:lstStyle/>
        <a:p>
          <a:r>
            <a:rPr lang="en-US" dirty="0"/>
            <a:t>Payment Processing and Revenue </a:t>
          </a:r>
          <a:r>
            <a:rPr lang="en-US" dirty="0">
              <a:solidFill>
                <a:srgbClr val="FF0000"/>
              </a:solidFill>
            </a:rPr>
            <a:t>(Collection) </a:t>
          </a:r>
          <a:r>
            <a:rPr lang="en-US" dirty="0"/>
            <a:t>Recording and Reporting</a:t>
          </a:r>
        </a:p>
      </dgm:t>
    </dgm:pt>
    <dgm:pt modelId="{E55F8E99-ED6C-604C-9CDD-356A57CC9B3E}" type="parTrans" cxnId="{CE7C7D18-5D18-9E47-97A7-7D68CD8FFA45}">
      <dgm:prSet/>
      <dgm:spPr/>
      <dgm:t>
        <a:bodyPr/>
        <a:lstStyle/>
        <a:p>
          <a:endParaRPr lang="en-US"/>
        </a:p>
      </dgm:t>
    </dgm:pt>
    <dgm:pt modelId="{DA3EECA3-EBA4-6D40-89DD-7A9DD9D8122E}" type="sibTrans" cxnId="{CE7C7D18-5D18-9E47-97A7-7D68CD8FFA45}">
      <dgm:prSet/>
      <dgm:spPr/>
      <dgm:t>
        <a:bodyPr/>
        <a:lstStyle/>
        <a:p>
          <a:endParaRPr lang="en-US"/>
        </a:p>
      </dgm:t>
    </dgm:pt>
    <dgm:pt modelId="{6402D95E-46CE-B948-930F-57EFA8C258E8}">
      <dgm:prSet phldrT="[Text]"/>
      <dgm:spPr>
        <a:solidFill>
          <a:schemeClr val="accent3"/>
        </a:solidFill>
      </dgm:spPr>
      <dgm:t>
        <a:bodyPr/>
        <a:lstStyle/>
        <a:p>
          <a:r>
            <a:rPr lang="en-US" dirty="0"/>
            <a:t>Oversight of Bank Accounts and Basic Cash Management</a:t>
          </a:r>
        </a:p>
      </dgm:t>
    </dgm:pt>
    <dgm:pt modelId="{31C37A5A-70EC-5A41-8657-E81663BBE64E}" type="parTrans" cxnId="{37016CE5-089B-B848-A240-94A1FF8F6F21}">
      <dgm:prSet/>
      <dgm:spPr/>
      <dgm:t>
        <a:bodyPr/>
        <a:lstStyle/>
        <a:p>
          <a:endParaRPr lang="en-US"/>
        </a:p>
      </dgm:t>
    </dgm:pt>
    <dgm:pt modelId="{9BAA2505-3361-2E4C-822E-B37E63D084C9}" type="sibTrans" cxnId="{37016CE5-089B-B848-A240-94A1FF8F6F21}">
      <dgm:prSet/>
      <dgm:spPr/>
      <dgm:t>
        <a:bodyPr/>
        <a:lstStyle/>
        <a:p>
          <a:endParaRPr lang="en-US"/>
        </a:p>
      </dgm:t>
    </dgm:pt>
    <dgm:pt modelId="{8F885C5F-C477-734C-B235-086D01BAF2F8}">
      <dgm:prSet phldrT="[Text]"/>
      <dgm:spPr>
        <a:solidFill>
          <a:schemeClr val="accent6"/>
        </a:solidFill>
      </dgm:spPr>
      <dgm:t>
        <a:bodyPr/>
        <a:lstStyle/>
        <a:p>
          <a:r>
            <a:rPr lang="en-US" dirty="0">
              <a:solidFill>
                <a:schemeClr val="tx1"/>
              </a:solidFill>
            </a:rPr>
            <a:t>Financial Reporting</a:t>
          </a:r>
        </a:p>
      </dgm:t>
    </dgm:pt>
    <dgm:pt modelId="{19327CF8-4E57-9747-AC69-47450E31ABCF}" type="parTrans" cxnId="{B08FF69B-0A79-BB44-8388-0C79EAEF0BD8}">
      <dgm:prSet/>
      <dgm:spPr/>
      <dgm:t>
        <a:bodyPr/>
        <a:lstStyle/>
        <a:p>
          <a:endParaRPr lang="en-US"/>
        </a:p>
      </dgm:t>
    </dgm:pt>
    <dgm:pt modelId="{39EE8576-9D95-9049-9CC4-0184BAA2B5AD}" type="sibTrans" cxnId="{B08FF69B-0A79-BB44-8388-0C79EAEF0BD8}">
      <dgm:prSet/>
      <dgm:spPr/>
      <dgm:t>
        <a:bodyPr/>
        <a:lstStyle/>
        <a:p>
          <a:endParaRPr lang="en-US"/>
        </a:p>
      </dgm:t>
    </dgm:pt>
    <dgm:pt modelId="{B4C3E709-8B06-3542-B466-949DBE11B676}" type="pres">
      <dgm:prSet presAssocID="{4B42E999-630A-DA43-9FB9-97A3FC790850}" presName="Name0" presStyleCnt="0">
        <dgm:presLayoutVars>
          <dgm:chMax val="1"/>
          <dgm:chPref val="1"/>
          <dgm:dir/>
          <dgm:animOne val="branch"/>
          <dgm:animLvl val="lvl"/>
        </dgm:presLayoutVars>
      </dgm:prSet>
      <dgm:spPr/>
      <dgm:t>
        <a:bodyPr/>
        <a:lstStyle/>
        <a:p>
          <a:endParaRPr lang="en-US"/>
        </a:p>
      </dgm:t>
    </dgm:pt>
    <dgm:pt modelId="{518E96EF-CBF3-254B-85AC-92BB8905E84F}" type="pres">
      <dgm:prSet presAssocID="{648AC988-366E-9F49-B9D1-9D728F1E46DB}" presName="singleCycle" presStyleCnt="0"/>
      <dgm:spPr/>
    </dgm:pt>
    <dgm:pt modelId="{2DC861AC-3132-5640-9B8B-8F8AC9AEEB08}" type="pres">
      <dgm:prSet presAssocID="{648AC988-366E-9F49-B9D1-9D728F1E46DB}" presName="singleCenter" presStyleLbl="node1" presStyleIdx="0" presStyleCnt="8" custScaleX="196422">
        <dgm:presLayoutVars>
          <dgm:chMax val="7"/>
          <dgm:chPref val="7"/>
        </dgm:presLayoutVars>
      </dgm:prSet>
      <dgm:spPr/>
      <dgm:t>
        <a:bodyPr/>
        <a:lstStyle/>
        <a:p>
          <a:endParaRPr lang="en-US"/>
        </a:p>
      </dgm:t>
    </dgm:pt>
    <dgm:pt modelId="{0E25DB92-4870-4A49-8B05-1046CF94373C}" type="pres">
      <dgm:prSet presAssocID="{F5EAB602-C16E-5E40-BFC7-3842A53D58B6}" presName="Name56" presStyleLbl="parChTrans1D2" presStyleIdx="0" presStyleCnt="7"/>
      <dgm:spPr/>
      <dgm:t>
        <a:bodyPr/>
        <a:lstStyle/>
        <a:p>
          <a:endParaRPr lang="en-US"/>
        </a:p>
      </dgm:t>
    </dgm:pt>
    <dgm:pt modelId="{0F814AEE-22AF-AB4E-A7D7-E8D594993677}" type="pres">
      <dgm:prSet presAssocID="{0E98EAF4-C88B-B348-8D37-6A985421453F}" presName="text0" presStyleLbl="node1" presStyleIdx="1" presStyleCnt="8" custScaleX="209405" custRadScaleRad="123104" custRadScaleInc="-151240">
        <dgm:presLayoutVars>
          <dgm:bulletEnabled val="1"/>
        </dgm:presLayoutVars>
      </dgm:prSet>
      <dgm:spPr/>
      <dgm:t>
        <a:bodyPr/>
        <a:lstStyle/>
        <a:p>
          <a:endParaRPr lang="en-US"/>
        </a:p>
      </dgm:t>
    </dgm:pt>
    <dgm:pt modelId="{E96940F3-250D-CB4E-B3CC-6ACE4DD2B476}" type="pres">
      <dgm:prSet presAssocID="{E55F8E99-ED6C-604C-9CDD-356A57CC9B3E}" presName="Name56" presStyleLbl="parChTrans1D2" presStyleIdx="1" presStyleCnt="7"/>
      <dgm:spPr/>
      <dgm:t>
        <a:bodyPr/>
        <a:lstStyle/>
        <a:p>
          <a:endParaRPr lang="en-US"/>
        </a:p>
      </dgm:t>
    </dgm:pt>
    <dgm:pt modelId="{8E1E1204-125B-2045-B01D-0E3FEDFEA7C4}" type="pres">
      <dgm:prSet presAssocID="{C9A51B09-44B2-0645-94B4-703EB4126719}" presName="text0" presStyleLbl="node1" presStyleIdx="2" presStyleCnt="8" custScaleX="224033" custScaleY="101031" custRadScaleRad="138221" custRadScaleInc="-20103">
        <dgm:presLayoutVars>
          <dgm:bulletEnabled val="1"/>
        </dgm:presLayoutVars>
      </dgm:prSet>
      <dgm:spPr/>
      <dgm:t>
        <a:bodyPr/>
        <a:lstStyle/>
        <a:p>
          <a:endParaRPr lang="en-US"/>
        </a:p>
      </dgm:t>
    </dgm:pt>
    <dgm:pt modelId="{F658C362-7F67-8144-BB63-2C7799CD2DC7}" type="pres">
      <dgm:prSet presAssocID="{31C37A5A-70EC-5A41-8657-E81663BBE64E}" presName="Name56" presStyleLbl="parChTrans1D2" presStyleIdx="2" presStyleCnt="7"/>
      <dgm:spPr/>
      <dgm:t>
        <a:bodyPr/>
        <a:lstStyle/>
        <a:p>
          <a:endParaRPr lang="en-US"/>
        </a:p>
      </dgm:t>
    </dgm:pt>
    <dgm:pt modelId="{3BEDCCBB-FD28-FC49-95CF-D5FE3AAF4825}" type="pres">
      <dgm:prSet presAssocID="{6402D95E-46CE-B948-930F-57EFA8C258E8}" presName="text0" presStyleLbl="node1" presStyleIdx="3" presStyleCnt="8" custScaleX="209405" custRadScaleRad="129671" custRadScaleInc="-60350">
        <dgm:presLayoutVars>
          <dgm:bulletEnabled val="1"/>
        </dgm:presLayoutVars>
      </dgm:prSet>
      <dgm:spPr/>
      <dgm:t>
        <a:bodyPr/>
        <a:lstStyle/>
        <a:p>
          <a:endParaRPr lang="en-US"/>
        </a:p>
      </dgm:t>
    </dgm:pt>
    <dgm:pt modelId="{528C1BC1-2508-8944-84D9-3D2351F46A77}" type="pres">
      <dgm:prSet presAssocID="{31BA2E32-872D-F14D-BCC2-E1F53BBD4C2D}" presName="Name56" presStyleLbl="parChTrans1D2" presStyleIdx="3" presStyleCnt="7"/>
      <dgm:spPr/>
      <dgm:t>
        <a:bodyPr/>
        <a:lstStyle/>
        <a:p>
          <a:endParaRPr lang="en-US"/>
        </a:p>
      </dgm:t>
    </dgm:pt>
    <dgm:pt modelId="{3EE7CA40-4415-C846-975A-7833AB609CE8}" type="pres">
      <dgm:prSet presAssocID="{0B67C8B5-49F6-CC41-A7CD-223F0D7F252D}" presName="text0" presStyleLbl="node1" presStyleIdx="4" presStyleCnt="8" custScaleX="226158" custRadScaleRad="94855" custRadScaleInc="92179">
        <dgm:presLayoutVars>
          <dgm:bulletEnabled val="1"/>
        </dgm:presLayoutVars>
      </dgm:prSet>
      <dgm:spPr/>
      <dgm:t>
        <a:bodyPr/>
        <a:lstStyle/>
        <a:p>
          <a:endParaRPr lang="en-US"/>
        </a:p>
      </dgm:t>
    </dgm:pt>
    <dgm:pt modelId="{C69982CC-9CA8-7E4D-A62D-78683124E838}" type="pres">
      <dgm:prSet presAssocID="{19327CF8-4E57-9747-AC69-47450E31ABCF}" presName="Name56" presStyleLbl="parChTrans1D2" presStyleIdx="4" presStyleCnt="7"/>
      <dgm:spPr/>
      <dgm:t>
        <a:bodyPr/>
        <a:lstStyle/>
        <a:p>
          <a:endParaRPr lang="en-US"/>
        </a:p>
      </dgm:t>
    </dgm:pt>
    <dgm:pt modelId="{4D2A34E8-C4B6-8440-AD4F-53702FA81FEF}" type="pres">
      <dgm:prSet presAssocID="{8F885C5F-C477-734C-B235-086D01BAF2F8}" presName="text0" presStyleLbl="node1" presStyleIdx="5" presStyleCnt="8" custScaleX="226158" custRadScaleRad="172362" custRadScaleInc="-332741">
        <dgm:presLayoutVars>
          <dgm:bulletEnabled val="1"/>
        </dgm:presLayoutVars>
      </dgm:prSet>
      <dgm:spPr/>
      <dgm:t>
        <a:bodyPr/>
        <a:lstStyle/>
        <a:p>
          <a:endParaRPr lang="en-US"/>
        </a:p>
      </dgm:t>
    </dgm:pt>
    <dgm:pt modelId="{F0D3E667-2C38-7446-A666-3B8F454341A9}" type="pres">
      <dgm:prSet presAssocID="{5D8F56E8-36F1-D04F-8928-7B428562838A}" presName="Name56" presStyleLbl="parChTrans1D2" presStyleIdx="5" presStyleCnt="7"/>
      <dgm:spPr/>
      <dgm:t>
        <a:bodyPr/>
        <a:lstStyle/>
        <a:p>
          <a:endParaRPr lang="en-US"/>
        </a:p>
      </dgm:t>
    </dgm:pt>
    <dgm:pt modelId="{62CC29B1-24F9-504B-AB1B-CC10677C44E1}" type="pres">
      <dgm:prSet presAssocID="{EFEBC326-0342-3240-952F-62F10DAADE50}" presName="text0" presStyleLbl="node1" presStyleIdx="6" presStyleCnt="8" custScaleX="187316" custRadScaleRad="174823" custRadScaleInc="-59457">
        <dgm:presLayoutVars>
          <dgm:bulletEnabled val="1"/>
        </dgm:presLayoutVars>
      </dgm:prSet>
      <dgm:spPr/>
      <dgm:t>
        <a:bodyPr/>
        <a:lstStyle/>
        <a:p>
          <a:endParaRPr lang="en-US"/>
        </a:p>
      </dgm:t>
    </dgm:pt>
    <dgm:pt modelId="{E9544829-6D9C-C44A-8238-EA0E07F47E27}" type="pres">
      <dgm:prSet presAssocID="{AB6A7889-0F0F-864E-B298-EB134649F4DB}" presName="Name56" presStyleLbl="parChTrans1D2" presStyleIdx="6" presStyleCnt="7"/>
      <dgm:spPr/>
      <dgm:t>
        <a:bodyPr/>
        <a:lstStyle/>
        <a:p>
          <a:endParaRPr lang="en-US"/>
        </a:p>
      </dgm:t>
    </dgm:pt>
    <dgm:pt modelId="{2A75CD9A-5838-3E46-9C5F-011EC8181529}" type="pres">
      <dgm:prSet presAssocID="{CB1513C9-4B36-C64C-A48A-4F46A8290DAD}" presName="text0" presStyleLbl="node1" presStyleIdx="7" presStyleCnt="8" custScaleX="192419" custRadScaleRad="124218" custRadScaleInc="-139195">
        <dgm:presLayoutVars>
          <dgm:bulletEnabled val="1"/>
        </dgm:presLayoutVars>
      </dgm:prSet>
      <dgm:spPr/>
      <dgm:t>
        <a:bodyPr/>
        <a:lstStyle/>
        <a:p>
          <a:endParaRPr lang="en-US"/>
        </a:p>
      </dgm:t>
    </dgm:pt>
  </dgm:ptLst>
  <dgm:cxnLst>
    <dgm:cxn modelId="{160C8AE5-ED19-D04F-9F55-87DCDC7DC93F}" type="presOf" srcId="{31C37A5A-70EC-5A41-8657-E81663BBE64E}" destId="{F658C362-7F67-8144-BB63-2C7799CD2DC7}" srcOrd="0" destOrd="0" presId="urn:microsoft.com/office/officeart/2008/layout/RadialCluster"/>
    <dgm:cxn modelId="{BFC0F17A-5371-E649-9473-D209DC5186FF}" type="presOf" srcId="{19327CF8-4E57-9747-AC69-47450E31ABCF}" destId="{C69982CC-9CA8-7E4D-A62D-78683124E838}" srcOrd="0" destOrd="0" presId="urn:microsoft.com/office/officeart/2008/layout/RadialCluster"/>
    <dgm:cxn modelId="{601D3719-A4C9-D74F-9B09-3AC67CE87DE6}" type="presOf" srcId="{5D8F56E8-36F1-D04F-8928-7B428562838A}" destId="{F0D3E667-2C38-7446-A666-3B8F454341A9}" srcOrd="0" destOrd="0" presId="urn:microsoft.com/office/officeart/2008/layout/RadialCluster"/>
    <dgm:cxn modelId="{8CDB75EF-52C2-EF47-B5C5-F6637208ACE2}" type="presOf" srcId="{CB1513C9-4B36-C64C-A48A-4F46A8290DAD}" destId="{2A75CD9A-5838-3E46-9C5F-011EC8181529}" srcOrd="0" destOrd="0" presId="urn:microsoft.com/office/officeart/2008/layout/RadialCluster"/>
    <dgm:cxn modelId="{27550BEE-AB75-5345-8B67-BB9D78014E72}" srcId="{648AC988-366E-9F49-B9D1-9D728F1E46DB}" destId="{CB1513C9-4B36-C64C-A48A-4F46A8290DAD}" srcOrd="6" destOrd="0" parTransId="{AB6A7889-0F0F-864E-B298-EB134649F4DB}" sibTransId="{B0E61E0F-5757-E54C-BBB5-D482638D374B}"/>
    <dgm:cxn modelId="{8CDB71A2-193F-DD4B-8078-6D444E1198E9}" type="presOf" srcId="{6402D95E-46CE-B948-930F-57EFA8C258E8}" destId="{3BEDCCBB-FD28-FC49-95CF-D5FE3AAF4825}" srcOrd="0" destOrd="0" presId="urn:microsoft.com/office/officeart/2008/layout/RadialCluster"/>
    <dgm:cxn modelId="{E480B37F-CDAD-8D48-A6B6-2424FB0E6967}" type="presOf" srcId="{0B67C8B5-49F6-CC41-A7CD-223F0D7F252D}" destId="{3EE7CA40-4415-C846-975A-7833AB609CE8}" srcOrd="0" destOrd="0" presId="urn:microsoft.com/office/officeart/2008/layout/RadialCluster"/>
    <dgm:cxn modelId="{A97A5CCC-0F14-E545-911D-5CFB5852AA1A}" type="presOf" srcId="{4B42E999-630A-DA43-9FB9-97A3FC790850}" destId="{B4C3E709-8B06-3542-B466-949DBE11B676}" srcOrd="0" destOrd="0" presId="urn:microsoft.com/office/officeart/2008/layout/RadialCluster"/>
    <dgm:cxn modelId="{7513D148-DA55-4F4B-9BF3-7C94B0A8BB3F}" srcId="{648AC988-366E-9F49-B9D1-9D728F1E46DB}" destId="{5B536C15-C4BA-534C-B661-AF7C24C92E0B}" srcOrd="8" destOrd="0" parTransId="{8E013D91-2D69-4E4D-950D-B63E5BAE2E84}" sibTransId="{375BD6E8-1739-3047-90FE-6DEB38682A39}"/>
    <dgm:cxn modelId="{E188F09D-2FBB-9D4F-B67B-88E2F9776E56}" type="presOf" srcId="{AB6A7889-0F0F-864E-B298-EB134649F4DB}" destId="{E9544829-6D9C-C44A-8238-EA0E07F47E27}" srcOrd="0" destOrd="0" presId="urn:microsoft.com/office/officeart/2008/layout/RadialCluster"/>
    <dgm:cxn modelId="{B08FF69B-0A79-BB44-8388-0C79EAEF0BD8}" srcId="{648AC988-366E-9F49-B9D1-9D728F1E46DB}" destId="{8F885C5F-C477-734C-B235-086D01BAF2F8}" srcOrd="4" destOrd="0" parTransId="{19327CF8-4E57-9747-AC69-47450E31ABCF}" sibTransId="{39EE8576-9D95-9049-9CC4-0184BAA2B5AD}"/>
    <dgm:cxn modelId="{6F0AA220-1E8E-C14E-9F83-52153429297E}" srcId="{648AC988-366E-9F49-B9D1-9D728F1E46DB}" destId="{6590AB39-AB06-4542-8D62-D6AD295AE23F}" srcOrd="9" destOrd="0" parTransId="{5E8BA28C-34DF-2846-B779-38A34B269543}" sibTransId="{186B26FD-0243-834C-A54D-3EB4E859D3B8}"/>
    <dgm:cxn modelId="{851B51A9-1A29-E048-BE2F-750F7FD67EEF}" type="presOf" srcId="{E55F8E99-ED6C-604C-9CDD-356A57CC9B3E}" destId="{E96940F3-250D-CB4E-B3CC-6ACE4DD2B476}" srcOrd="0" destOrd="0" presId="urn:microsoft.com/office/officeart/2008/layout/RadialCluster"/>
    <dgm:cxn modelId="{A6E22914-C6EA-0D41-9A46-CEA8051C9A73}" srcId="{648AC988-366E-9F49-B9D1-9D728F1E46DB}" destId="{EFEBC326-0342-3240-952F-62F10DAADE50}" srcOrd="5" destOrd="0" parTransId="{5D8F56E8-36F1-D04F-8928-7B428562838A}" sibTransId="{DFE4B072-B186-D045-8D1F-A673F2A599D7}"/>
    <dgm:cxn modelId="{E0F03C01-8BF6-FF4E-967B-869F8E71467E}" type="presOf" srcId="{C9A51B09-44B2-0645-94B4-703EB4126719}" destId="{8E1E1204-125B-2045-B01D-0E3FEDFEA7C4}" srcOrd="0" destOrd="0" presId="urn:microsoft.com/office/officeart/2008/layout/RadialCluster"/>
    <dgm:cxn modelId="{61584F2A-5F4A-FE44-BBB8-4F5CBCF9C8E6}" srcId="{648AC988-366E-9F49-B9D1-9D728F1E46DB}" destId="{0E98EAF4-C88B-B348-8D37-6A985421453F}" srcOrd="0" destOrd="0" parTransId="{F5EAB602-C16E-5E40-BFC7-3842A53D58B6}" sibTransId="{FBEB4C50-3E7C-0345-B4D3-665931CF394F}"/>
    <dgm:cxn modelId="{CE7C7D18-5D18-9E47-97A7-7D68CD8FFA45}" srcId="{648AC988-366E-9F49-B9D1-9D728F1E46DB}" destId="{C9A51B09-44B2-0645-94B4-703EB4126719}" srcOrd="1" destOrd="0" parTransId="{E55F8E99-ED6C-604C-9CDD-356A57CC9B3E}" sibTransId="{DA3EECA3-EBA4-6D40-89DD-7A9DD9D8122E}"/>
    <dgm:cxn modelId="{E7C23EF1-6E87-684A-9309-5EBDC8C616BB}" srcId="{4B42E999-630A-DA43-9FB9-97A3FC790850}" destId="{648AC988-366E-9F49-B9D1-9D728F1E46DB}" srcOrd="0" destOrd="0" parTransId="{67465C9F-FCEB-A140-A4F9-A7A4C4B76951}" sibTransId="{35BD2A23-141B-BB40-B07A-67F7681648AA}"/>
    <dgm:cxn modelId="{0D35267C-604E-A14D-AD26-E38BAC1E9F8B}" type="presOf" srcId="{F5EAB602-C16E-5E40-BFC7-3842A53D58B6}" destId="{0E25DB92-4870-4A49-8B05-1046CF94373C}" srcOrd="0" destOrd="0" presId="urn:microsoft.com/office/officeart/2008/layout/RadialCluster"/>
    <dgm:cxn modelId="{9B239741-AB82-7641-BD8E-BBF2C179BA6D}" type="presOf" srcId="{31BA2E32-872D-F14D-BCC2-E1F53BBD4C2D}" destId="{528C1BC1-2508-8944-84D9-3D2351F46A77}" srcOrd="0" destOrd="0" presId="urn:microsoft.com/office/officeart/2008/layout/RadialCluster"/>
    <dgm:cxn modelId="{8A6AE494-738F-274A-BC07-D773BBDBBAAC}" srcId="{648AC988-366E-9F49-B9D1-9D728F1E46DB}" destId="{43DD980B-913A-9745-AF8D-D778B0823751}" srcOrd="7" destOrd="0" parTransId="{859A6132-B52C-D24E-8AED-B8E7B43B82D1}" sibTransId="{B8E1FE86-0580-2045-B323-816101701595}"/>
    <dgm:cxn modelId="{9CD80466-EDED-8B44-98C2-91537D4F462D}" srcId="{648AC988-366E-9F49-B9D1-9D728F1E46DB}" destId="{0B67C8B5-49F6-CC41-A7CD-223F0D7F252D}" srcOrd="3" destOrd="0" parTransId="{31BA2E32-872D-F14D-BCC2-E1F53BBD4C2D}" sibTransId="{8F400CF5-28CC-A348-AE16-A634C029BA23}"/>
    <dgm:cxn modelId="{37016CE5-089B-B848-A240-94A1FF8F6F21}" srcId="{648AC988-366E-9F49-B9D1-9D728F1E46DB}" destId="{6402D95E-46CE-B948-930F-57EFA8C258E8}" srcOrd="2" destOrd="0" parTransId="{31C37A5A-70EC-5A41-8657-E81663BBE64E}" sibTransId="{9BAA2505-3361-2E4C-822E-B37E63D084C9}"/>
    <dgm:cxn modelId="{551F343A-1A11-9741-830F-553771995F76}" type="presOf" srcId="{8F885C5F-C477-734C-B235-086D01BAF2F8}" destId="{4D2A34E8-C4B6-8440-AD4F-53702FA81FEF}" srcOrd="0" destOrd="0" presId="urn:microsoft.com/office/officeart/2008/layout/RadialCluster"/>
    <dgm:cxn modelId="{A8BE69B2-7A84-DD42-B474-4E59D3607701}" type="presOf" srcId="{EFEBC326-0342-3240-952F-62F10DAADE50}" destId="{62CC29B1-24F9-504B-AB1B-CC10677C44E1}" srcOrd="0" destOrd="0" presId="urn:microsoft.com/office/officeart/2008/layout/RadialCluster"/>
    <dgm:cxn modelId="{D1DDAB4E-1A6F-D244-85CF-C2984C9ED0CD}" type="presOf" srcId="{648AC988-366E-9F49-B9D1-9D728F1E46DB}" destId="{2DC861AC-3132-5640-9B8B-8F8AC9AEEB08}" srcOrd="0" destOrd="0" presId="urn:microsoft.com/office/officeart/2008/layout/RadialCluster"/>
    <dgm:cxn modelId="{DC852115-1351-FB4F-8903-6BF32F165A64}" type="presOf" srcId="{0E98EAF4-C88B-B348-8D37-6A985421453F}" destId="{0F814AEE-22AF-AB4E-A7D7-E8D594993677}" srcOrd="0" destOrd="0" presId="urn:microsoft.com/office/officeart/2008/layout/RadialCluster"/>
    <dgm:cxn modelId="{5B6D9306-AA32-CA40-AB92-D72C243414BD}" type="presParOf" srcId="{B4C3E709-8B06-3542-B466-949DBE11B676}" destId="{518E96EF-CBF3-254B-85AC-92BB8905E84F}" srcOrd="0" destOrd="0" presId="urn:microsoft.com/office/officeart/2008/layout/RadialCluster"/>
    <dgm:cxn modelId="{30728BAB-22D7-E941-B37C-F6803CD143E4}" type="presParOf" srcId="{518E96EF-CBF3-254B-85AC-92BB8905E84F}" destId="{2DC861AC-3132-5640-9B8B-8F8AC9AEEB08}" srcOrd="0" destOrd="0" presId="urn:microsoft.com/office/officeart/2008/layout/RadialCluster"/>
    <dgm:cxn modelId="{41EBFB0C-374B-534B-8363-4EA5A81D092B}" type="presParOf" srcId="{518E96EF-CBF3-254B-85AC-92BB8905E84F}" destId="{0E25DB92-4870-4A49-8B05-1046CF94373C}" srcOrd="1" destOrd="0" presId="urn:microsoft.com/office/officeart/2008/layout/RadialCluster"/>
    <dgm:cxn modelId="{714EC21D-02D3-7741-962B-C851A0F67C4F}" type="presParOf" srcId="{518E96EF-CBF3-254B-85AC-92BB8905E84F}" destId="{0F814AEE-22AF-AB4E-A7D7-E8D594993677}" srcOrd="2" destOrd="0" presId="urn:microsoft.com/office/officeart/2008/layout/RadialCluster"/>
    <dgm:cxn modelId="{CED22D80-E73F-4A41-8EDE-71EBD1AC8068}" type="presParOf" srcId="{518E96EF-CBF3-254B-85AC-92BB8905E84F}" destId="{E96940F3-250D-CB4E-B3CC-6ACE4DD2B476}" srcOrd="3" destOrd="0" presId="urn:microsoft.com/office/officeart/2008/layout/RadialCluster"/>
    <dgm:cxn modelId="{ABA51DD7-57FF-5249-8C89-E23F27D7D296}" type="presParOf" srcId="{518E96EF-CBF3-254B-85AC-92BB8905E84F}" destId="{8E1E1204-125B-2045-B01D-0E3FEDFEA7C4}" srcOrd="4" destOrd="0" presId="urn:microsoft.com/office/officeart/2008/layout/RadialCluster"/>
    <dgm:cxn modelId="{5A5D5C3E-7EF6-8A45-9BCE-889809ABFB02}" type="presParOf" srcId="{518E96EF-CBF3-254B-85AC-92BB8905E84F}" destId="{F658C362-7F67-8144-BB63-2C7799CD2DC7}" srcOrd="5" destOrd="0" presId="urn:microsoft.com/office/officeart/2008/layout/RadialCluster"/>
    <dgm:cxn modelId="{557E4544-797E-5B43-AA0B-2596A91EAA8C}" type="presParOf" srcId="{518E96EF-CBF3-254B-85AC-92BB8905E84F}" destId="{3BEDCCBB-FD28-FC49-95CF-D5FE3AAF4825}" srcOrd="6" destOrd="0" presId="urn:microsoft.com/office/officeart/2008/layout/RadialCluster"/>
    <dgm:cxn modelId="{FC24C11E-D548-1B40-9E2E-A6BD3BDC0C99}" type="presParOf" srcId="{518E96EF-CBF3-254B-85AC-92BB8905E84F}" destId="{528C1BC1-2508-8944-84D9-3D2351F46A77}" srcOrd="7" destOrd="0" presId="urn:microsoft.com/office/officeart/2008/layout/RadialCluster"/>
    <dgm:cxn modelId="{0F6B0E85-4F58-F943-BE4E-DDC3115EF607}" type="presParOf" srcId="{518E96EF-CBF3-254B-85AC-92BB8905E84F}" destId="{3EE7CA40-4415-C846-975A-7833AB609CE8}" srcOrd="8" destOrd="0" presId="urn:microsoft.com/office/officeart/2008/layout/RadialCluster"/>
    <dgm:cxn modelId="{44DE2454-6E84-334C-99F7-257B8AB68C23}" type="presParOf" srcId="{518E96EF-CBF3-254B-85AC-92BB8905E84F}" destId="{C69982CC-9CA8-7E4D-A62D-78683124E838}" srcOrd="9" destOrd="0" presId="urn:microsoft.com/office/officeart/2008/layout/RadialCluster"/>
    <dgm:cxn modelId="{AC46A4B5-E39F-F34B-B20D-7D646F8F0611}" type="presParOf" srcId="{518E96EF-CBF3-254B-85AC-92BB8905E84F}" destId="{4D2A34E8-C4B6-8440-AD4F-53702FA81FEF}" srcOrd="10" destOrd="0" presId="urn:microsoft.com/office/officeart/2008/layout/RadialCluster"/>
    <dgm:cxn modelId="{8D3C9802-93DE-FD4E-AD40-78326C67F611}" type="presParOf" srcId="{518E96EF-CBF3-254B-85AC-92BB8905E84F}" destId="{F0D3E667-2C38-7446-A666-3B8F454341A9}" srcOrd="11" destOrd="0" presId="urn:microsoft.com/office/officeart/2008/layout/RadialCluster"/>
    <dgm:cxn modelId="{1E66A6C9-5194-6541-8965-C0D36F316202}" type="presParOf" srcId="{518E96EF-CBF3-254B-85AC-92BB8905E84F}" destId="{62CC29B1-24F9-504B-AB1B-CC10677C44E1}" srcOrd="12" destOrd="0" presId="urn:microsoft.com/office/officeart/2008/layout/RadialCluster"/>
    <dgm:cxn modelId="{541EC35C-BC7E-9148-BD6C-FB76227E6305}" type="presParOf" srcId="{518E96EF-CBF3-254B-85AC-92BB8905E84F}" destId="{E9544829-6D9C-C44A-8238-EA0E07F47E27}" srcOrd="13" destOrd="0" presId="urn:microsoft.com/office/officeart/2008/layout/RadialCluster"/>
    <dgm:cxn modelId="{A957B350-8A8A-154B-B349-D64959A820C1}" type="presParOf" srcId="{518E96EF-CBF3-254B-85AC-92BB8905E84F}" destId="{2A75CD9A-5838-3E46-9C5F-011EC8181529}" srcOrd="1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C861AC-3132-5640-9B8B-8F8AC9AEEB08}">
      <dsp:nvSpPr>
        <dsp:cNvPr id="0" name=""/>
        <dsp:cNvSpPr/>
      </dsp:nvSpPr>
      <dsp:spPr>
        <a:xfrm>
          <a:off x="2290609" y="2070915"/>
          <a:ext cx="3295625" cy="1677828"/>
        </a:xfrm>
        <a:prstGeom prst="roundRect">
          <a:avLst/>
        </a:prstGeom>
        <a:gradFill rotWithShape="0">
          <a:gsLst>
            <a:gs pos="0">
              <a:schemeClr val="accent2">
                <a:hueOff val="0"/>
                <a:satOff val="0"/>
                <a:lumOff val="0"/>
                <a:alphaOff val="0"/>
                <a:shade val="60000"/>
              </a:schemeClr>
            </a:gs>
            <a:gs pos="33000">
              <a:schemeClr val="accent2">
                <a:hueOff val="0"/>
                <a:satOff val="0"/>
                <a:lumOff val="0"/>
                <a:alphaOff val="0"/>
                <a:tint val="86500"/>
              </a:schemeClr>
            </a:gs>
            <a:gs pos="46750">
              <a:schemeClr val="accent2">
                <a:hueOff val="0"/>
                <a:satOff val="0"/>
                <a:lumOff val="0"/>
                <a:alphaOff val="0"/>
                <a:tint val="71000"/>
                <a:satMod val="112000"/>
              </a:schemeClr>
            </a:gs>
            <a:gs pos="53000">
              <a:schemeClr val="accent2">
                <a:hueOff val="0"/>
                <a:satOff val="0"/>
                <a:lumOff val="0"/>
                <a:alphaOff val="0"/>
                <a:tint val="71000"/>
                <a:satMod val="112000"/>
              </a:schemeClr>
            </a:gs>
            <a:gs pos="68000">
              <a:schemeClr val="accent2">
                <a:hueOff val="0"/>
                <a:satOff val="0"/>
                <a:lumOff val="0"/>
                <a:alphaOff val="0"/>
                <a:tint val="86000"/>
              </a:schemeClr>
            </a:gs>
            <a:gs pos="100000">
              <a:schemeClr val="accent2">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8740" tIns="78740" rIns="78740" bIns="78740" numCol="1" spcCol="1270" anchor="ctr" anchorCtr="0">
          <a:noAutofit/>
        </a:bodyPr>
        <a:lstStyle/>
        <a:p>
          <a:pPr lvl="0" algn="ctr" defTabSz="1377950">
            <a:lnSpc>
              <a:spcPct val="90000"/>
            </a:lnSpc>
            <a:spcBef>
              <a:spcPct val="0"/>
            </a:spcBef>
            <a:spcAft>
              <a:spcPct val="35000"/>
            </a:spcAft>
          </a:pPr>
          <a:r>
            <a:rPr lang="en-US" sz="3100" kern="1200" dirty="0"/>
            <a:t>Typical Treasury Functions in PEMPAL Countries</a:t>
          </a:r>
        </a:p>
      </dsp:txBody>
      <dsp:txXfrm>
        <a:off x="2372514" y="2152820"/>
        <a:ext cx="3131815" cy="1514018"/>
      </dsp:txXfrm>
    </dsp:sp>
    <dsp:sp modelId="{0E25DB92-4870-4A49-8B05-1046CF94373C}">
      <dsp:nvSpPr>
        <dsp:cNvPr id="0" name=""/>
        <dsp:cNvSpPr/>
      </dsp:nvSpPr>
      <dsp:spPr>
        <a:xfrm rot="13866583">
          <a:off x="2431069" y="1673730"/>
          <a:ext cx="1020583" cy="0"/>
        </a:xfrm>
        <a:custGeom>
          <a:avLst/>
          <a:gdLst/>
          <a:ahLst/>
          <a:cxnLst/>
          <a:rect l="0" t="0" r="0" b="0"/>
          <a:pathLst>
            <a:path>
              <a:moveTo>
                <a:pt x="0" y="0"/>
              </a:moveTo>
              <a:lnTo>
                <a:pt x="1020583"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F814AEE-22AF-AB4E-A7D7-E8D594993677}">
      <dsp:nvSpPr>
        <dsp:cNvPr id="0" name=""/>
        <dsp:cNvSpPr/>
      </dsp:nvSpPr>
      <dsp:spPr>
        <a:xfrm>
          <a:off x="990597" y="152399"/>
          <a:ext cx="2354016" cy="1124145"/>
        </a:xfrm>
        <a:prstGeom prst="roundRect">
          <a:avLst/>
        </a:prstGeom>
        <a:solidFill>
          <a:schemeClr val="accent3"/>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660" tIns="73660" rIns="73660" bIns="73660" numCol="1" spcCol="1270" anchor="ctr" anchorCtr="0">
          <a:noAutofit/>
        </a:bodyPr>
        <a:lstStyle/>
        <a:p>
          <a:pPr lvl="0" algn="ctr" defTabSz="1289050">
            <a:lnSpc>
              <a:spcPct val="90000"/>
            </a:lnSpc>
            <a:spcBef>
              <a:spcPct val="0"/>
            </a:spcBef>
            <a:spcAft>
              <a:spcPct val="35000"/>
            </a:spcAft>
          </a:pPr>
          <a:r>
            <a:rPr lang="en-US" sz="2900" kern="1200" dirty="0"/>
            <a:t>Appropriation Control</a:t>
          </a:r>
        </a:p>
      </dsp:txBody>
      <dsp:txXfrm>
        <a:off x="1045473" y="207275"/>
        <a:ext cx="2244264" cy="1014393"/>
      </dsp:txXfrm>
    </dsp:sp>
    <dsp:sp modelId="{E96940F3-250D-CB4E-B3CC-6ACE4DD2B476}">
      <dsp:nvSpPr>
        <dsp:cNvPr id="0" name=""/>
        <dsp:cNvSpPr/>
      </dsp:nvSpPr>
      <dsp:spPr>
        <a:xfrm rot="18975554">
          <a:off x="4657940" y="1679519"/>
          <a:ext cx="1132190" cy="0"/>
        </a:xfrm>
        <a:custGeom>
          <a:avLst/>
          <a:gdLst/>
          <a:ahLst/>
          <a:cxnLst/>
          <a:rect l="0" t="0" r="0" b="0"/>
          <a:pathLst>
            <a:path>
              <a:moveTo>
                <a:pt x="0" y="0"/>
              </a:moveTo>
              <a:lnTo>
                <a:pt x="1132190"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E1E1204-125B-2045-B01D-0E3FEDFEA7C4}">
      <dsp:nvSpPr>
        <dsp:cNvPr id="0" name=""/>
        <dsp:cNvSpPr/>
      </dsp:nvSpPr>
      <dsp:spPr>
        <a:xfrm>
          <a:off x="4967190" y="152388"/>
          <a:ext cx="2518456" cy="1135735"/>
        </a:xfrm>
        <a:prstGeom prst="roundRect">
          <a:avLst/>
        </a:prstGeom>
        <a:solidFill>
          <a:schemeClr val="accent3"/>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n-US" sz="1800" kern="1200" dirty="0"/>
            <a:t>Payment Processing and Revenue </a:t>
          </a:r>
          <a:r>
            <a:rPr lang="en-US" sz="1800" kern="1200" dirty="0">
              <a:solidFill>
                <a:srgbClr val="FF0000"/>
              </a:solidFill>
            </a:rPr>
            <a:t>(Collection) </a:t>
          </a:r>
          <a:r>
            <a:rPr lang="en-US" sz="1800" kern="1200" dirty="0"/>
            <a:t>Recording and Reporting</a:t>
          </a:r>
        </a:p>
      </dsp:txBody>
      <dsp:txXfrm>
        <a:off x="5022632" y="207830"/>
        <a:ext cx="2407572" cy="1024851"/>
      </dsp:txXfrm>
    </dsp:sp>
    <dsp:sp modelId="{F658C362-7F67-8144-BB63-2C7799CD2DC7}">
      <dsp:nvSpPr>
        <dsp:cNvPr id="0" name=""/>
        <dsp:cNvSpPr/>
      </dsp:nvSpPr>
      <dsp:spPr>
        <a:xfrm rot="21435771">
          <a:off x="5586199" y="2829598"/>
          <a:ext cx="60818" cy="0"/>
        </a:xfrm>
        <a:custGeom>
          <a:avLst/>
          <a:gdLst/>
          <a:ahLst/>
          <a:cxnLst/>
          <a:rect l="0" t="0" r="0" b="0"/>
          <a:pathLst>
            <a:path>
              <a:moveTo>
                <a:pt x="0" y="0"/>
              </a:moveTo>
              <a:lnTo>
                <a:pt x="60818"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BEDCCBB-FD28-FC49-95CF-D5FE3AAF4825}">
      <dsp:nvSpPr>
        <dsp:cNvPr id="0" name=""/>
        <dsp:cNvSpPr/>
      </dsp:nvSpPr>
      <dsp:spPr>
        <a:xfrm>
          <a:off x="5646983" y="2209802"/>
          <a:ext cx="2354016" cy="1124145"/>
        </a:xfrm>
        <a:prstGeom prst="roundRect">
          <a:avLst/>
        </a:prstGeom>
        <a:solidFill>
          <a:schemeClr val="accent3"/>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US" sz="2100" kern="1200" dirty="0"/>
            <a:t>Oversight of Bank Accounts and Basic Cash Management</a:t>
          </a:r>
        </a:p>
      </dsp:txBody>
      <dsp:txXfrm>
        <a:off x="5701859" y="2264678"/>
        <a:ext cx="2244264" cy="1014393"/>
      </dsp:txXfrm>
    </dsp:sp>
    <dsp:sp modelId="{528C1BC1-2508-8944-84D9-3D2351F46A77}">
      <dsp:nvSpPr>
        <dsp:cNvPr id="0" name=""/>
        <dsp:cNvSpPr/>
      </dsp:nvSpPr>
      <dsp:spPr>
        <a:xfrm rot="5276428">
          <a:off x="3621364" y="4108681"/>
          <a:ext cx="720338" cy="0"/>
        </a:xfrm>
        <a:custGeom>
          <a:avLst/>
          <a:gdLst/>
          <a:ahLst/>
          <a:cxnLst/>
          <a:rect l="0" t="0" r="0" b="0"/>
          <a:pathLst>
            <a:path>
              <a:moveTo>
                <a:pt x="0" y="0"/>
              </a:moveTo>
              <a:lnTo>
                <a:pt x="720338"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EE7CA40-4415-C846-975A-7833AB609CE8}">
      <dsp:nvSpPr>
        <dsp:cNvPr id="0" name=""/>
        <dsp:cNvSpPr/>
      </dsp:nvSpPr>
      <dsp:spPr>
        <a:xfrm>
          <a:off x="2743517" y="4468617"/>
          <a:ext cx="2542344" cy="1124145"/>
        </a:xfrm>
        <a:prstGeom prst="roundRect">
          <a:avLst/>
        </a:prstGeom>
        <a:solidFill>
          <a:schemeClr val="accent6"/>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8420" tIns="58420" rIns="58420" bIns="58420" numCol="1" spcCol="1270" anchor="ctr" anchorCtr="0">
          <a:noAutofit/>
        </a:bodyPr>
        <a:lstStyle/>
        <a:p>
          <a:pPr lvl="0" algn="ctr" defTabSz="1022350">
            <a:lnSpc>
              <a:spcPct val="90000"/>
            </a:lnSpc>
            <a:spcBef>
              <a:spcPct val="0"/>
            </a:spcBef>
            <a:spcAft>
              <a:spcPct val="35000"/>
            </a:spcAft>
          </a:pPr>
          <a:r>
            <a:rPr lang="en-US" sz="2300" kern="1200" dirty="0">
              <a:solidFill>
                <a:schemeClr val="tx1"/>
              </a:solidFill>
            </a:rPr>
            <a:t>Assets and Liability Management</a:t>
          </a:r>
        </a:p>
      </dsp:txBody>
      <dsp:txXfrm>
        <a:off x="2798393" y="4523493"/>
        <a:ext cx="2432592" cy="1014393"/>
      </dsp:txXfrm>
    </dsp:sp>
    <dsp:sp modelId="{C69982CC-9CA8-7E4D-A62D-78683124E838}">
      <dsp:nvSpPr>
        <dsp:cNvPr id="0" name=""/>
        <dsp:cNvSpPr/>
      </dsp:nvSpPr>
      <dsp:spPr>
        <a:xfrm rot="2123913">
          <a:off x="5025981" y="4040072"/>
          <a:ext cx="1005861" cy="0"/>
        </a:xfrm>
        <a:custGeom>
          <a:avLst/>
          <a:gdLst/>
          <a:ahLst/>
          <a:cxnLst/>
          <a:rect l="0" t="0" r="0" b="0"/>
          <a:pathLst>
            <a:path>
              <a:moveTo>
                <a:pt x="0" y="0"/>
              </a:moveTo>
              <a:lnTo>
                <a:pt x="1005861"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D2A34E8-C4B6-8440-AD4F-53702FA81FEF}">
      <dsp:nvSpPr>
        <dsp:cNvPr id="0" name=""/>
        <dsp:cNvSpPr/>
      </dsp:nvSpPr>
      <dsp:spPr>
        <a:xfrm>
          <a:off x="5458655" y="4331400"/>
          <a:ext cx="2542344" cy="1124145"/>
        </a:xfrm>
        <a:prstGeom prst="roundRect">
          <a:avLst/>
        </a:prstGeom>
        <a:solidFill>
          <a:schemeClr val="accent6"/>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333500">
            <a:lnSpc>
              <a:spcPct val="90000"/>
            </a:lnSpc>
            <a:spcBef>
              <a:spcPct val="0"/>
            </a:spcBef>
            <a:spcAft>
              <a:spcPct val="35000"/>
            </a:spcAft>
          </a:pPr>
          <a:r>
            <a:rPr lang="en-US" sz="3000" kern="1200" dirty="0">
              <a:solidFill>
                <a:schemeClr val="tx1"/>
              </a:solidFill>
            </a:rPr>
            <a:t>Financial Reporting</a:t>
          </a:r>
        </a:p>
      </dsp:txBody>
      <dsp:txXfrm>
        <a:off x="5513531" y="4386276"/>
        <a:ext cx="2432592" cy="1014393"/>
      </dsp:txXfrm>
    </dsp:sp>
    <dsp:sp modelId="{F0D3E667-2C38-7446-A666-3B8F454341A9}">
      <dsp:nvSpPr>
        <dsp:cNvPr id="0" name=""/>
        <dsp:cNvSpPr/>
      </dsp:nvSpPr>
      <dsp:spPr>
        <a:xfrm rot="8806985">
          <a:off x="1838383" y="3992991"/>
          <a:ext cx="891720" cy="0"/>
        </a:xfrm>
        <a:custGeom>
          <a:avLst/>
          <a:gdLst/>
          <a:ahLst/>
          <a:cxnLst/>
          <a:rect l="0" t="0" r="0" b="0"/>
          <a:pathLst>
            <a:path>
              <a:moveTo>
                <a:pt x="0" y="0"/>
              </a:moveTo>
              <a:lnTo>
                <a:pt x="891720"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2CC29B1-24F9-504B-AB1B-CC10677C44E1}">
      <dsp:nvSpPr>
        <dsp:cNvPr id="0" name=""/>
        <dsp:cNvSpPr/>
      </dsp:nvSpPr>
      <dsp:spPr>
        <a:xfrm>
          <a:off x="0" y="4237238"/>
          <a:ext cx="2105704" cy="1124145"/>
        </a:xfrm>
        <a:prstGeom prst="roundRect">
          <a:avLst/>
        </a:prstGeom>
        <a:solidFill>
          <a:srgbClr val="FFFF00"/>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US" sz="2100" kern="1200" dirty="0">
              <a:solidFill>
                <a:schemeClr val="tx1"/>
              </a:solidFill>
            </a:rPr>
            <a:t>Accounting and Internal Control Policies</a:t>
          </a:r>
        </a:p>
      </dsp:txBody>
      <dsp:txXfrm>
        <a:off x="54876" y="4292114"/>
        <a:ext cx="1995952" cy="1014393"/>
      </dsp:txXfrm>
    </dsp:sp>
    <dsp:sp modelId="{E9544829-6D9C-C44A-8238-EA0E07F47E27}">
      <dsp:nvSpPr>
        <dsp:cNvPr id="0" name=""/>
        <dsp:cNvSpPr/>
      </dsp:nvSpPr>
      <dsp:spPr>
        <a:xfrm rot="10966706">
          <a:off x="2177182" y="2827110"/>
          <a:ext cx="113493" cy="0"/>
        </a:xfrm>
        <a:custGeom>
          <a:avLst/>
          <a:gdLst/>
          <a:ahLst/>
          <a:cxnLst/>
          <a:rect l="0" t="0" r="0" b="0"/>
          <a:pathLst>
            <a:path>
              <a:moveTo>
                <a:pt x="0" y="0"/>
              </a:moveTo>
              <a:lnTo>
                <a:pt x="113493"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A75CD9A-5838-3E46-9C5F-011EC8181529}">
      <dsp:nvSpPr>
        <dsp:cNvPr id="0" name=""/>
        <dsp:cNvSpPr/>
      </dsp:nvSpPr>
      <dsp:spPr>
        <a:xfrm>
          <a:off x="14180" y="2209798"/>
          <a:ext cx="2163069" cy="1124145"/>
        </a:xfrm>
        <a:prstGeom prst="roundRect">
          <a:avLst/>
        </a:prstGeom>
        <a:solidFill>
          <a:schemeClr val="accent3"/>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US" sz="2100" kern="1200" dirty="0"/>
            <a:t>In-year budget execution reporting</a:t>
          </a:r>
        </a:p>
      </dsp:txBody>
      <dsp:txXfrm>
        <a:off x="69056" y="2264674"/>
        <a:ext cx="2053317" cy="1014393"/>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B7219-18CD-4E2D-8D47-5B46F2159EA2}" type="slidenum">
              <a:rPr lang="en-US" smtClean="0"/>
              <a:pPr/>
              <a:t>‹#›</a:t>
            </a:fld>
            <a:endParaRPr lang="en-US" dirty="0"/>
          </a:p>
        </p:txBody>
      </p:sp>
      <p:pic>
        <p:nvPicPr>
          <p:cNvPr id="6" name="Рисунок 15" descr="pempal-logo-top.gif"/>
          <p:cNvPicPr>
            <a:picLocks noChangeAspect="1"/>
          </p:cNvPicPr>
          <p:nvPr/>
        </p:nvPicPr>
        <p:blipFill>
          <a:blip r:embed="rId2" cstate="print"/>
          <a:srcRect/>
          <a:stretch>
            <a:fillRect/>
          </a:stretch>
        </p:blipFill>
        <p:spPr bwMode="auto">
          <a:xfrm>
            <a:off x="1752600" y="152400"/>
            <a:ext cx="3581400" cy="381000"/>
          </a:xfrm>
          <a:prstGeom prst="rect">
            <a:avLst/>
          </a:prstGeom>
          <a:noFill/>
          <a:ln w="9525">
            <a:noFill/>
            <a:miter lim="800000"/>
            <a:headEnd/>
            <a:tailEnd/>
          </a:ln>
        </p:spPr>
      </p:pic>
    </p:spTree>
    <p:extLst>
      <p:ext uri="{BB962C8B-B14F-4D97-AF65-F5344CB8AC3E}">
        <p14:creationId xmlns:p14="http://schemas.microsoft.com/office/powerpoint/2010/main" val="1417694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AB6F2-249B-4AD5-9CB7-0699889A5EE1}" type="datetimeFigureOut">
              <a:rPr lang="en-US" smtClean="0"/>
              <a:pPr/>
              <a:t>5/23/2017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48F76-DF40-4FCB-BA1A-6E42BED63A3B}" type="slidenum">
              <a:rPr lang="en-US" smtClean="0"/>
              <a:pPr/>
              <a:t>‹#›</a:t>
            </a:fld>
            <a:endParaRPr lang="en-US" dirty="0"/>
          </a:p>
        </p:txBody>
      </p:sp>
    </p:spTree>
    <p:extLst>
      <p:ext uri="{BB962C8B-B14F-4D97-AF65-F5344CB8AC3E}">
        <p14:creationId xmlns:p14="http://schemas.microsoft.com/office/powerpoint/2010/main" val="1439713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48F76-DF40-4FCB-BA1A-6E42BED63A3B}" type="slidenum">
              <a:rPr lang="en-US" smtClean="0"/>
              <a:pPr/>
              <a:t>1</a:t>
            </a:fld>
            <a:endParaRPr lang="en-US" dirty="0"/>
          </a:p>
        </p:txBody>
      </p:sp>
    </p:spTree>
    <p:extLst>
      <p:ext uri="{BB962C8B-B14F-4D97-AF65-F5344CB8AC3E}">
        <p14:creationId xmlns:p14="http://schemas.microsoft.com/office/powerpoint/2010/main" val="56942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85800" y="1371600"/>
            <a:ext cx="80010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5400"/>
            <a:ext cx="80010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5800" y="1341437"/>
            <a:ext cx="8001000" cy="48307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8001000" y="6518275"/>
            <a:ext cx="11430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E59B3EB4-F75D-4221-891B-A2BAA9BB7BFA}" type="slidenum">
              <a:rPr lang="en-US" smtClean="0"/>
              <a:pPr/>
              <a:t>‹#›</a:t>
            </a:fld>
            <a:endParaRPr lang="en-US" dirty="0"/>
          </a:p>
        </p:txBody>
      </p:sp>
      <p:pic>
        <p:nvPicPr>
          <p:cNvPr id="7" name="Рисунок 11" descr="pempal-logo.jpg"/>
          <p:cNvPicPr>
            <a:picLocks noChangeAspect="1"/>
          </p:cNvPicPr>
          <p:nvPr/>
        </p:nvPicPr>
        <p:blipFill>
          <a:blip r:embed="rId13" cstate="print"/>
          <a:srcRect/>
          <a:stretch>
            <a:fillRect/>
          </a:stretch>
        </p:blipFill>
        <p:spPr bwMode="auto">
          <a:xfrm>
            <a:off x="0" y="0"/>
            <a:ext cx="704850" cy="6858000"/>
          </a:xfrm>
          <a:prstGeom prst="rect">
            <a:avLst/>
          </a:prstGeom>
          <a:noFill/>
          <a:ln w="9525">
            <a:noFill/>
            <a:miter lim="800000"/>
            <a:headEnd/>
            <a:tailEnd/>
          </a:ln>
        </p:spPr>
      </p:pic>
      <p:pic>
        <p:nvPicPr>
          <p:cNvPr id="8" name="Рисунок 15" descr="pempal-logo-top.gif"/>
          <p:cNvPicPr>
            <a:picLocks noChangeAspect="1"/>
          </p:cNvPicPr>
          <p:nvPr/>
        </p:nvPicPr>
        <p:blipFill>
          <a:blip r:embed="rId14" cstate="print"/>
          <a:srcRect/>
          <a:stretch>
            <a:fillRect/>
          </a:stretch>
        </p:blipFill>
        <p:spPr bwMode="auto">
          <a:xfrm>
            <a:off x="3200400" y="6324600"/>
            <a:ext cx="35814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Risk Management and the Treasury Function</a:t>
            </a:r>
          </a:p>
        </p:txBody>
      </p:sp>
      <p:sp>
        <p:nvSpPr>
          <p:cNvPr id="3" name="Subtitle 2"/>
          <p:cNvSpPr>
            <a:spLocks noGrp="1"/>
          </p:cNvSpPr>
          <p:nvPr>
            <p:ph type="subTitle" idx="1"/>
          </p:nvPr>
        </p:nvSpPr>
        <p:spPr/>
        <p:txBody>
          <a:bodyPr>
            <a:normAutofit/>
          </a:bodyPr>
          <a:lstStyle/>
          <a:p>
            <a:r>
              <a:rPr lang="en-US" dirty="0"/>
              <a:t>Mark Silins</a:t>
            </a:r>
          </a:p>
          <a:p>
            <a:r>
              <a:rPr lang="en-US" dirty="0"/>
              <a:t>Vienna</a:t>
            </a:r>
          </a:p>
          <a:p>
            <a:r>
              <a:rPr lang="en-US" dirty="0"/>
              <a:t> May 2017</a:t>
            </a:r>
          </a:p>
          <a:p>
            <a:endParaRPr lang="en-US" dirty="0"/>
          </a:p>
        </p:txBody>
      </p:sp>
    </p:spTree>
    <p:extLst>
      <p:ext uri="{BB962C8B-B14F-4D97-AF65-F5344CB8AC3E}">
        <p14:creationId xmlns:p14="http://schemas.microsoft.com/office/powerpoint/2010/main" val="1323040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Management</a:t>
            </a:r>
            <a:endParaRPr lang="en-US" sz="900"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2</a:t>
            </a:fld>
            <a:endParaRPr lang="en-US" dirty="0"/>
          </a:p>
        </p:txBody>
      </p:sp>
      <p:sp>
        <p:nvSpPr>
          <p:cNvPr id="8" name="Content Placeholder 7"/>
          <p:cNvSpPr>
            <a:spLocks noGrp="1"/>
          </p:cNvSpPr>
          <p:nvPr>
            <p:ph idx="1"/>
          </p:nvPr>
        </p:nvSpPr>
        <p:spPr/>
        <p:txBody>
          <a:bodyPr>
            <a:normAutofit fontScale="77500" lnSpcReduction="20000"/>
          </a:bodyPr>
          <a:lstStyle/>
          <a:p>
            <a:r>
              <a:rPr lang="en-US" dirty="0"/>
              <a:t>Modernisation of the treasury function necessitates modernisation of corporate governance too</a:t>
            </a:r>
          </a:p>
          <a:p>
            <a:r>
              <a:rPr lang="en-US" dirty="0"/>
              <a:t>Do we have a clear modern view of the Treasury’s objectives?</a:t>
            </a:r>
          </a:p>
          <a:p>
            <a:r>
              <a:rPr lang="en-US" dirty="0"/>
              <a:t>Are your resources, human and otherwise, appropriately allocated to achieve your objectives? </a:t>
            </a:r>
          </a:p>
          <a:p>
            <a:r>
              <a:rPr lang="en-US" dirty="0"/>
              <a:t>Have you reviewed business processes to assess risks?</a:t>
            </a:r>
          </a:p>
          <a:p>
            <a:r>
              <a:rPr lang="en-US" dirty="0"/>
              <a:t>Is risk management integrated into the culture and thinking of your organisation?</a:t>
            </a:r>
          </a:p>
          <a:p>
            <a:r>
              <a:rPr lang="en-US" dirty="0"/>
              <a:t>Many countries have invested heavily in ICT but are you realising the benefits of this investment?</a:t>
            </a:r>
          </a:p>
          <a:p>
            <a:r>
              <a:rPr lang="en-US" dirty="0"/>
              <a:t>Do you full understand the opportunities that modernisation present?</a:t>
            </a:r>
          </a:p>
        </p:txBody>
      </p:sp>
    </p:spTree>
    <p:extLst>
      <p:ext uri="{BB962C8B-B14F-4D97-AF65-F5344CB8AC3E}">
        <p14:creationId xmlns:p14="http://schemas.microsoft.com/office/powerpoint/2010/main" val="1052007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Process for Managing Risk </a:t>
            </a:r>
            <a:r>
              <a:rPr lang="en-US" sz="1000" dirty="0"/>
              <a:t>(ISO31000)</a:t>
            </a:r>
          </a:p>
        </p:txBody>
      </p:sp>
      <p:sp>
        <p:nvSpPr>
          <p:cNvPr id="4" name="Slide Number Placeholder 3"/>
          <p:cNvSpPr>
            <a:spLocks noGrp="1"/>
          </p:cNvSpPr>
          <p:nvPr>
            <p:ph type="sldNum" sz="quarter" idx="12"/>
          </p:nvPr>
        </p:nvSpPr>
        <p:spPr/>
        <p:txBody>
          <a:bodyPr/>
          <a:lstStyle/>
          <a:p>
            <a:fld id="{E59B3EB4-F75D-4221-891B-A2BAA9BB7BFA}" type="slidenum">
              <a:rPr lang="en-US" smtClean="0"/>
              <a:pPr/>
              <a:t>3</a:t>
            </a:fld>
            <a:endParaRPr lang="en-US" dirty="0"/>
          </a:p>
        </p:txBody>
      </p:sp>
      <p:pic>
        <p:nvPicPr>
          <p:cNvPr id="5" name="Picture 4"/>
          <p:cNvPicPr>
            <a:picLocks noChangeAspect="1"/>
          </p:cNvPicPr>
          <p:nvPr/>
        </p:nvPicPr>
        <p:blipFill>
          <a:blip r:embed="rId2"/>
          <a:stretch>
            <a:fillRect/>
          </a:stretch>
        </p:blipFill>
        <p:spPr>
          <a:xfrm>
            <a:off x="841314" y="1125220"/>
            <a:ext cx="8302686" cy="5252720"/>
          </a:xfrm>
          <a:prstGeom prst="rect">
            <a:avLst/>
          </a:prstGeom>
        </p:spPr>
      </p:pic>
    </p:spTree>
    <p:extLst>
      <p:ext uri="{BB962C8B-B14F-4D97-AF65-F5344CB8AC3E}">
        <p14:creationId xmlns:p14="http://schemas.microsoft.com/office/powerpoint/2010/main" val="196254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75063213"/>
              </p:ext>
            </p:extLst>
          </p:nvPr>
        </p:nvGraphicFramePr>
        <p:xfrm>
          <a:off x="685800" y="304800"/>
          <a:ext cx="8001000" cy="5592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E59B3EB4-F75D-4221-891B-A2BAA9BB7BFA}" type="slidenum">
              <a:rPr lang="en-US" smtClean="0"/>
              <a:pPr/>
              <a:t>4</a:t>
            </a:fld>
            <a:endParaRPr lang="en-US" dirty="0"/>
          </a:p>
        </p:txBody>
      </p:sp>
    </p:spTree>
    <p:extLst>
      <p:ext uri="{BB962C8B-B14F-4D97-AF65-F5344CB8AC3E}">
        <p14:creationId xmlns:p14="http://schemas.microsoft.com/office/powerpoint/2010/main" val="1905380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 Identification </a:t>
            </a:r>
            <a:r>
              <a:rPr lang="mr-IN" dirty="0"/>
              <a:t>–</a:t>
            </a:r>
            <a:r>
              <a:rPr lang="en-US" dirty="0"/>
              <a:t> Typical Areas of Risk in Treasury</a:t>
            </a:r>
          </a:p>
        </p:txBody>
      </p:sp>
      <p:sp>
        <p:nvSpPr>
          <p:cNvPr id="4" name="Slide Number Placeholder 3"/>
          <p:cNvSpPr>
            <a:spLocks noGrp="1"/>
          </p:cNvSpPr>
          <p:nvPr>
            <p:ph type="sldNum" sz="quarter" idx="12"/>
          </p:nvPr>
        </p:nvSpPr>
        <p:spPr/>
        <p:txBody>
          <a:bodyPr/>
          <a:lstStyle/>
          <a:p>
            <a:fld id="{E59B3EB4-F75D-4221-891B-A2BAA9BB7BFA}" type="slidenum">
              <a:rPr lang="en-US" smtClean="0"/>
              <a:pPr/>
              <a:t>5</a:t>
            </a:fld>
            <a:endParaRPr lang="en-US" dirty="0"/>
          </a:p>
        </p:txBody>
      </p:sp>
      <p:sp>
        <p:nvSpPr>
          <p:cNvPr id="5" name="Rectangle 4"/>
          <p:cNvSpPr/>
          <p:nvPr/>
        </p:nvSpPr>
        <p:spPr>
          <a:xfrm>
            <a:off x="1524000" y="1371600"/>
            <a:ext cx="3124200" cy="48768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Traditional</a:t>
            </a:r>
          </a:p>
          <a:p>
            <a:endParaRPr lang="en-US" b="1" dirty="0"/>
          </a:p>
          <a:p>
            <a:endParaRPr lang="en-US" b="1" dirty="0"/>
          </a:p>
          <a:p>
            <a:endParaRPr lang="en-US" b="1" dirty="0"/>
          </a:p>
          <a:p>
            <a:endParaRPr lang="en-US" b="1" dirty="0"/>
          </a:p>
          <a:p>
            <a:endParaRPr lang="en-US" b="1" dirty="0"/>
          </a:p>
          <a:p>
            <a:endParaRPr lang="en-US" b="1" dirty="0"/>
          </a:p>
          <a:p>
            <a:endParaRPr lang="en-US" b="1" dirty="0"/>
          </a:p>
          <a:p>
            <a:pPr marL="285750" indent="-285750">
              <a:buFont typeface="Arial" charset="0"/>
              <a:buChar char="•"/>
            </a:pPr>
            <a:r>
              <a:rPr lang="en-US" sz="2400" dirty="0"/>
              <a:t>compliance with legislative requirements and appropriations</a:t>
            </a:r>
          </a:p>
          <a:p>
            <a:pPr marL="285750" indent="-285750">
              <a:buFont typeface="Arial" charset="0"/>
              <a:buChar char="•"/>
            </a:pPr>
            <a:r>
              <a:rPr lang="en-US" sz="2400" dirty="0"/>
              <a:t>fraud and corruption</a:t>
            </a:r>
          </a:p>
        </p:txBody>
      </p:sp>
      <p:sp>
        <p:nvSpPr>
          <p:cNvPr id="6" name="Rectangle 5"/>
          <p:cNvSpPr/>
          <p:nvPr/>
        </p:nvSpPr>
        <p:spPr>
          <a:xfrm>
            <a:off x="4686300" y="1379537"/>
            <a:ext cx="3505200" cy="487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A Broader More </a:t>
            </a:r>
          </a:p>
          <a:p>
            <a:pPr algn="ctr"/>
            <a:r>
              <a:rPr lang="en-US" sz="2800" b="1" dirty="0">
                <a:solidFill>
                  <a:schemeClr val="tx1"/>
                </a:solidFill>
              </a:rPr>
              <a:t>Modern Context</a:t>
            </a:r>
          </a:p>
          <a:p>
            <a:pPr algn="ctr"/>
            <a:endParaRPr lang="en-US" b="1" dirty="0"/>
          </a:p>
          <a:p>
            <a:pPr algn="ctr"/>
            <a:endParaRPr lang="en-US" b="1" dirty="0"/>
          </a:p>
          <a:p>
            <a:pPr marL="342900" indent="-342900">
              <a:buFont typeface="Arial" charset="0"/>
              <a:buChar char="•"/>
            </a:pPr>
            <a:r>
              <a:rPr lang="en-US" sz="2400" dirty="0"/>
              <a:t>service delivery and stakeholder</a:t>
            </a:r>
          </a:p>
          <a:p>
            <a:pPr marL="285750" indent="-285750">
              <a:buFont typeface="Arial" charset="0"/>
              <a:buChar char="•"/>
            </a:pPr>
            <a:r>
              <a:rPr lang="en-US" sz="2400" dirty="0"/>
              <a:t>reputation </a:t>
            </a:r>
          </a:p>
          <a:p>
            <a:pPr marL="285750" indent="-285750">
              <a:buFont typeface="Arial" charset="0"/>
              <a:buChar char="•"/>
            </a:pPr>
            <a:r>
              <a:rPr lang="en-US" sz="2400" dirty="0"/>
              <a:t>people and culture </a:t>
            </a:r>
          </a:p>
          <a:p>
            <a:pPr marL="285750" indent="-285750">
              <a:buFont typeface="Arial" charset="0"/>
              <a:buChar char="•"/>
            </a:pPr>
            <a:r>
              <a:rPr lang="en-US" sz="2400" dirty="0"/>
              <a:t>finance  </a:t>
            </a:r>
          </a:p>
          <a:p>
            <a:pPr marL="285750" indent="-285750">
              <a:buFont typeface="Arial" charset="0"/>
              <a:buChar char="•"/>
            </a:pPr>
            <a:r>
              <a:rPr lang="en-US" sz="2400" dirty="0"/>
              <a:t>health and safety </a:t>
            </a:r>
          </a:p>
          <a:p>
            <a:pPr marL="285750" indent="-285750">
              <a:buFont typeface="Arial" charset="0"/>
              <a:buChar char="•"/>
            </a:pPr>
            <a:r>
              <a:rPr lang="en-US" sz="2400" dirty="0"/>
              <a:t>business continuity </a:t>
            </a:r>
          </a:p>
          <a:p>
            <a:pPr marL="285750" indent="-285750">
              <a:buFont typeface="Arial" charset="0"/>
              <a:buChar char="•"/>
            </a:pPr>
            <a:r>
              <a:rPr lang="en-US" sz="2400" dirty="0"/>
              <a:t>security </a:t>
            </a:r>
          </a:p>
        </p:txBody>
      </p:sp>
    </p:spTree>
    <p:extLst>
      <p:ext uri="{BB962C8B-B14F-4D97-AF65-F5344CB8AC3E}">
        <p14:creationId xmlns:p14="http://schemas.microsoft.com/office/powerpoint/2010/main" val="843637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 Assessment- Determining Priorities</a:t>
            </a:r>
          </a:p>
        </p:txBody>
      </p:sp>
      <p:pic>
        <p:nvPicPr>
          <p:cNvPr id="5" name="Picture 4"/>
          <p:cNvPicPr>
            <a:picLocks noChangeAspect="1"/>
          </p:cNvPicPr>
          <p:nvPr/>
        </p:nvPicPr>
        <p:blipFill>
          <a:blip r:embed="rId2"/>
          <a:stretch>
            <a:fillRect/>
          </a:stretch>
        </p:blipFill>
        <p:spPr>
          <a:xfrm>
            <a:off x="1143000" y="1371600"/>
            <a:ext cx="7543800" cy="4800600"/>
          </a:xfrm>
          <a:prstGeom prst="rect">
            <a:avLst/>
          </a:prstGeom>
        </p:spPr>
      </p:pic>
    </p:spTree>
    <p:extLst>
      <p:ext uri="{BB962C8B-B14F-4D97-AF65-F5344CB8AC3E}">
        <p14:creationId xmlns:p14="http://schemas.microsoft.com/office/powerpoint/2010/main" val="1199429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162800" cy="857250"/>
          </a:xfrm>
        </p:spPr>
        <p:txBody>
          <a:bodyPr>
            <a:normAutofit fontScale="90000"/>
          </a:bodyPr>
          <a:lstStyle/>
          <a:p>
            <a:r>
              <a:rPr lang="en-US" dirty="0"/>
              <a:t>Examples of Risk Management Issues (1)</a:t>
            </a:r>
          </a:p>
        </p:txBody>
      </p:sp>
      <p:sp>
        <p:nvSpPr>
          <p:cNvPr id="3" name="Content Placeholder 2"/>
          <p:cNvSpPr>
            <a:spLocks noGrp="1"/>
          </p:cNvSpPr>
          <p:nvPr>
            <p:ph idx="1"/>
          </p:nvPr>
        </p:nvSpPr>
        <p:spPr>
          <a:xfrm>
            <a:off x="1023097" y="1184275"/>
            <a:ext cx="8120903" cy="5486400"/>
          </a:xfrm>
        </p:spPr>
        <p:txBody>
          <a:bodyPr>
            <a:noAutofit/>
          </a:bodyPr>
          <a:lstStyle/>
          <a:p>
            <a:r>
              <a:rPr lang="en-US" sz="2100" b="1" dirty="0"/>
              <a:t>Strategic Risks </a:t>
            </a:r>
            <a:r>
              <a:rPr lang="en-US" sz="2100" dirty="0"/>
              <a:t>– Fragmentation of systems and processes – need to ensure the strategic position of the Treasury systems is not fragmented, particularly through a poor understanding of stakeholder needs</a:t>
            </a:r>
          </a:p>
          <a:p>
            <a:r>
              <a:rPr lang="en-US" sz="2100" b="1" dirty="0"/>
              <a:t>Business continuity and disaster recovery plans </a:t>
            </a:r>
            <a:r>
              <a:rPr lang="en-US" sz="2100" dirty="0"/>
              <a:t>– not just our systems but also the systems we depend on which are external, for example the bank payment system </a:t>
            </a:r>
          </a:p>
          <a:p>
            <a:r>
              <a:rPr lang="en-US" sz="2100" b="1" dirty="0"/>
              <a:t>System Risks </a:t>
            </a:r>
            <a:r>
              <a:rPr lang="en-US" sz="2100" dirty="0"/>
              <a:t>- Have we had independent assessment regarding the control framework? Issuance of certification for the Treasury system</a:t>
            </a:r>
          </a:p>
          <a:p>
            <a:r>
              <a:rPr lang="en-US" sz="2100" b="1" dirty="0"/>
              <a:t>Physical Security</a:t>
            </a:r>
          </a:p>
          <a:p>
            <a:r>
              <a:rPr lang="en-US" sz="2100" b="1" dirty="0"/>
              <a:t>Control activities outside of Treasury  </a:t>
            </a:r>
            <a:r>
              <a:rPr lang="en-US" sz="2100" dirty="0"/>
              <a:t>- why are any steps to do with process controls recorded outside of Treasury? Do these manual controls around provide additional assurance? What is being checked and what risks are mitigated? If the controls are not in the system are they redundant?</a:t>
            </a:r>
          </a:p>
          <a:p>
            <a:endParaRPr lang="en-US" sz="1800" dirty="0"/>
          </a:p>
        </p:txBody>
      </p:sp>
      <p:sp>
        <p:nvSpPr>
          <p:cNvPr id="5" name="Slide Number Placeholder 4"/>
          <p:cNvSpPr>
            <a:spLocks noGrp="1"/>
          </p:cNvSpPr>
          <p:nvPr>
            <p:ph type="sldNum" sz="quarter" idx="12"/>
          </p:nvPr>
        </p:nvSpPr>
        <p:spPr/>
        <p:txBody>
          <a:bodyPr/>
          <a:lstStyle/>
          <a:p>
            <a:fld id="{7199FE57-B04B-4B7C-816D-A15AF53620B8}" type="slidenum">
              <a:rPr lang="en-US" smtClean="0"/>
              <a:pPr/>
              <a:t>7</a:t>
            </a:fld>
            <a:endParaRPr lang="en-US" dirty="0"/>
          </a:p>
        </p:txBody>
      </p:sp>
    </p:spTree>
    <p:extLst>
      <p:ext uri="{BB962C8B-B14F-4D97-AF65-F5344CB8AC3E}">
        <p14:creationId xmlns:p14="http://schemas.microsoft.com/office/powerpoint/2010/main" val="1217550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6172200" cy="857250"/>
          </a:xfrm>
        </p:spPr>
        <p:txBody>
          <a:bodyPr>
            <a:normAutofit fontScale="90000"/>
          </a:bodyPr>
          <a:lstStyle/>
          <a:p>
            <a:r>
              <a:rPr lang="en-US" dirty="0"/>
              <a:t>Other Risk Management Issues (2)</a:t>
            </a:r>
          </a:p>
        </p:txBody>
      </p:sp>
      <p:sp>
        <p:nvSpPr>
          <p:cNvPr id="3" name="Content Placeholder 2"/>
          <p:cNvSpPr>
            <a:spLocks noGrp="1"/>
          </p:cNvSpPr>
          <p:nvPr>
            <p:ph idx="1"/>
          </p:nvPr>
        </p:nvSpPr>
        <p:spPr>
          <a:xfrm>
            <a:off x="532504" y="1505406"/>
            <a:ext cx="8459095" cy="4890687"/>
          </a:xfrm>
        </p:spPr>
        <p:txBody>
          <a:bodyPr>
            <a:noAutofit/>
          </a:bodyPr>
          <a:lstStyle/>
          <a:p>
            <a:r>
              <a:rPr lang="en-US" sz="2100" dirty="0"/>
              <a:t>Do we properly understand </a:t>
            </a:r>
            <a:r>
              <a:rPr lang="en-US" sz="2100" b="1" dirty="0"/>
              <a:t>stakeholder requirements </a:t>
            </a:r>
            <a:r>
              <a:rPr lang="en-US" sz="2100" dirty="0"/>
              <a:t>and expectations</a:t>
            </a:r>
            <a:endParaRPr lang="en-US" sz="1650" dirty="0"/>
          </a:p>
          <a:p>
            <a:r>
              <a:rPr lang="en-US" sz="2100" dirty="0"/>
              <a:t>Who is watching over </a:t>
            </a:r>
            <a:r>
              <a:rPr lang="en-US" sz="2100" b="1" dirty="0"/>
              <a:t>ICT</a:t>
            </a:r>
            <a:r>
              <a:rPr lang="en-US" sz="2100" dirty="0"/>
              <a:t> </a:t>
            </a:r>
            <a:r>
              <a:rPr lang="en-US" sz="2100" b="1" dirty="0"/>
              <a:t>and other highly technical areas</a:t>
            </a:r>
            <a:r>
              <a:rPr lang="en-US" sz="2100" dirty="0"/>
              <a:t>? – management assurance – independent checks, KPIs</a:t>
            </a:r>
          </a:p>
          <a:p>
            <a:r>
              <a:rPr lang="en-US" sz="2100" dirty="0"/>
              <a:t>Are our </a:t>
            </a:r>
            <a:r>
              <a:rPr lang="en-US" sz="2100" b="1" dirty="0"/>
              <a:t>policies and procedures well structured, accessible and comprehensive</a:t>
            </a:r>
            <a:r>
              <a:rPr lang="en-US" sz="2100" dirty="0"/>
              <a:t>? Test them with the least knowledgeable clients</a:t>
            </a:r>
          </a:p>
          <a:p>
            <a:r>
              <a:rPr lang="en-US" sz="2100" b="1" dirty="0"/>
              <a:t>How well trained are Treasury staff and budget entity officials</a:t>
            </a:r>
            <a:r>
              <a:rPr lang="en-US" sz="2100" dirty="0"/>
              <a:t>? Is there an opportunity to transform role of the regional offices – requires a shift from compliance to a client focus</a:t>
            </a:r>
          </a:p>
          <a:p>
            <a:r>
              <a:rPr lang="en-US" sz="2100" dirty="0"/>
              <a:t>Can we </a:t>
            </a:r>
            <a:r>
              <a:rPr lang="en-US" sz="2100" b="1" dirty="0"/>
              <a:t>develop new monitoring tools for management</a:t>
            </a:r>
            <a:r>
              <a:rPr lang="en-US" sz="2100" dirty="0"/>
              <a:t> </a:t>
            </a:r>
            <a:r>
              <a:rPr lang="mr-IN" sz="2100" dirty="0"/>
              <a:t>–</a:t>
            </a:r>
            <a:r>
              <a:rPr lang="en-US" sz="2100" dirty="0"/>
              <a:t> enhance the role of Internal audit and develop KPIs for areas of risk</a:t>
            </a:r>
          </a:p>
          <a:p>
            <a:r>
              <a:rPr lang="en-US" sz="2100" dirty="0"/>
              <a:t>What about a more </a:t>
            </a:r>
            <a:r>
              <a:rPr lang="en-US" sz="2100" b="1" dirty="0"/>
              <a:t>systematic review of payments using ICT </a:t>
            </a:r>
            <a:r>
              <a:rPr lang="en-US" sz="2100" dirty="0"/>
              <a:t>analytical tools including exception reporting? </a:t>
            </a:r>
          </a:p>
          <a:p>
            <a:r>
              <a:rPr lang="en-US" sz="2100" b="1" dirty="0"/>
              <a:t>Risks around cash management </a:t>
            </a:r>
            <a:r>
              <a:rPr lang="mr-IN" sz="2100" dirty="0"/>
              <a:t>–</a:t>
            </a:r>
            <a:r>
              <a:rPr lang="en-US" sz="2100" dirty="0"/>
              <a:t> currency, forecasting, investment </a:t>
            </a:r>
          </a:p>
          <a:p>
            <a:endParaRPr lang="en-US" sz="1650" dirty="0"/>
          </a:p>
          <a:p>
            <a:endParaRPr lang="en-US" sz="1800" dirty="0"/>
          </a:p>
        </p:txBody>
      </p:sp>
      <p:sp>
        <p:nvSpPr>
          <p:cNvPr id="5" name="Slide Number Placeholder 4"/>
          <p:cNvSpPr>
            <a:spLocks noGrp="1"/>
          </p:cNvSpPr>
          <p:nvPr>
            <p:ph type="sldNum" sz="quarter" idx="12"/>
          </p:nvPr>
        </p:nvSpPr>
        <p:spPr/>
        <p:txBody>
          <a:bodyPr/>
          <a:lstStyle/>
          <a:p>
            <a:fld id="{7199FE57-B04B-4B7C-816D-A15AF53620B8}" type="slidenum">
              <a:rPr lang="en-US" smtClean="0"/>
              <a:pPr/>
              <a:t>8</a:t>
            </a:fld>
            <a:endParaRPr lang="en-US" dirty="0"/>
          </a:p>
        </p:txBody>
      </p:sp>
    </p:spTree>
    <p:extLst>
      <p:ext uri="{BB962C8B-B14F-4D97-AF65-F5344CB8AC3E}">
        <p14:creationId xmlns:p14="http://schemas.microsoft.com/office/powerpoint/2010/main" val="4841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5797296" cy="891540"/>
          </a:xfrm>
        </p:spPr>
        <p:txBody>
          <a:bodyPr>
            <a:normAutofit fontScale="90000"/>
          </a:bodyPr>
          <a:lstStyle/>
          <a:p>
            <a:r>
              <a:rPr lang="en-US" dirty="0"/>
              <a:t>Treasury Risk Management – International Examples</a:t>
            </a:r>
          </a:p>
        </p:txBody>
      </p:sp>
      <p:sp>
        <p:nvSpPr>
          <p:cNvPr id="3" name="Content Placeholder 2"/>
          <p:cNvSpPr>
            <a:spLocks noGrp="1"/>
          </p:cNvSpPr>
          <p:nvPr>
            <p:ph idx="1"/>
          </p:nvPr>
        </p:nvSpPr>
        <p:spPr>
          <a:xfrm>
            <a:off x="914400" y="1143000"/>
            <a:ext cx="8229600" cy="5410200"/>
          </a:xfrm>
        </p:spPr>
        <p:txBody>
          <a:bodyPr>
            <a:normAutofit fontScale="85000" lnSpcReduction="20000"/>
          </a:bodyPr>
          <a:lstStyle/>
          <a:p>
            <a:r>
              <a:rPr lang="en-US" sz="2200" dirty="0"/>
              <a:t>Certification of system based controls (ISO) – provides assurance that payments coming from these systems are correct</a:t>
            </a:r>
          </a:p>
          <a:p>
            <a:pPr lvl="1"/>
            <a:r>
              <a:rPr lang="en-US" sz="2200" dirty="0"/>
              <a:t>Australia</a:t>
            </a:r>
          </a:p>
          <a:p>
            <a:pPr lvl="1"/>
            <a:r>
              <a:rPr lang="en-US" sz="2200" dirty="0"/>
              <a:t>Georgia</a:t>
            </a:r>
          </a:p>
          <a:p>
            <a:r>
              <a:rPr lang="en-US" sz="2600" dirty="0"/>
              <a:t>Business Continuity Plans (incorporating Disaster Recovery)</a:t>
            </a:r>
          </a:p>
          <a:p>
            <a:r>
              <a:rPr lang="en-US" sz="2200" dirty="0"/>
              <a:t>Threshold </a:t>
            </a:r>
          </a:p>
          <a:p>
            <a:pPr lvl="1">
              <a:buFont typeface="Wingdings" charset="2"/>
              <a:buChar char="Ø"/>
            </a:pPr>
            <a:r>
              <a:rPr lang="en-US" sz="2200" dirty="0"/>
              <a:t>In Dominica Treasury checks payments above $1000 – line ministries approve payments below that amount </a:t>
            </a:r>
          </a:p>
          <a:p>
            <a:pPr lvl="1">
              <a:buFont typeface="Wingdings" charset="2"/>
              <a:buChar char="Ø"/>
            </a:pPr>
            <a:r>
              <a:rPr lang="en-US" sz="2200" dirty="0"/>
              <a:t>In Australia payments under $1000 were subject to less checks than those above $1000</a:t>
            </a:r>
          </a:p>
          <a:p>
            <a:r>
              <a:rPr lang="en-US" sz="2200" dirty="0"/>
              <a:t>Repetitive payments  - opportunity to recover overpayments for salaries, pensions, utilities from future payments means that there is a lower risk for government</a:t>
            </a:r>
          </a:p>
          <a:p>
            <a:pPr>
              <a:buFont typeface="Arial" charset="0"/>
              <a:buChar char="•"/>
            </a:pPr>
            <a:r>
              <a:rPr lang="en-US" sz="2200" dirty="0"/>
              <a:t>System Based checks</a:t>
            </a:r>
          </a:p>
          <a:p>
            <a:pPr lvl="1">
              <a:buFont typeface="Arial" charset="0"/>
              <a:buChar char="•"/>
            </a:pPr>
            <a:r>
              <a:rPr lang="en-US" sz="2200" dirty="0"/>
              <a:t>Mexico – Treasury samples a small number of transactions. Also targets high value or unusual transactions </a:t>
            </a:r>
          </a:p>
          <a:p>
            <a:pPr>
              <a:buFont typeface="Arial" charset="0"/>
              <a:buChar char="•"/>
            </a:pPr>
            <a:r>
              <a:rPr lang="en-US" sz="2200" dirty="0"/>
              <a:t>Singapore </a:t>
            </a:r>
            <a:r>
              <a:rPr lang="mr-IN" sz="2200" dirty="0"/>
              <a:t>–</a:t>
            </a:r>
            <a:r>
              <a:rPr lang="en-US" sz="2200" dirty="0"/>
              <a:t> centralisation of payment function for large service providers to government eg utilities</a:t>
            </a:r>
          </a:p>
          <a:p>
            <a:pPr>
              <a:buFont typeface="Arial" charset="0"/>
              <a:buChar char="•"/>
            </a:pPr>
            <a:r>
              <a:rPr lang="en-US" sz="2200" dirty="0"/>
              <a:t>Cash buffers (and access to short term borrowing)</a:t>
            </a:r>
          </a:p>
          <a:p>
            <a:pPr lvl="1">
              <a:buFont typeface="Wingdings" charset="2"/>
              <a:buChar char="Ø"/>
            </a:pPr>
            <a:endParaRPr lang="en-US" sz="2100" dirty="0"/>
          </a:p>
          <a:p>
            <a:pPr lvl="1">
              <a:buFont typeface="Wingdings" charset="2"/>
              <a:buChar char="Ø"/>
            </a:pPr>
            <a:endParaRPr lang="en-US" dirty="0"/>
          </a:p>
          <a:p>
            <a:pPr lvl="1">
              <a:buFont typeface="Wingdings" charset="2"/>
              <a:buChar char="Ø"/>
            </a:pPr>
            <a:endParaRPr lang="en-US" dirty="0"/>
          </a:p>
          <a:p>
            <a:endParaRPr lang="en-US" dirty="0"/>
          </a:p>
        </p:txBody>
      </p:sp>
    </p:spTree>
    <p:extLst>
      <p:ext uri="{BB962C8B-B14F-4D97-AF65-F5344CB8AC3E}">
        <p14:creationId xmlns:p14="http://schemas.microsoft.com/office/powerpoint/2010/main" val="413907495"/>
      </p:ext>
    </p:extLst>
  </p:cSld>
  <p:clrMapOvr>
    <a:masterClrMapping/>
  </p:clrMapOvr>
</p:sld>
</file>

<file path=ppt/theme/theme1.xml><?xml version="1.0" encoding="utf-8"?>
<a:theme xmlns:a="http://schemas.openxmlformats.org/drawingml/2006/main" name="PEMP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PEMPAL.potx</Template>
  <TotalTime>14946</TotalTime>
  <Words>591</Words>
  <Application>Microsoft Office PowerPoint</Application>
  <PresentationFormat>On-screen Show (4:3)</PresentationFormat>
  <Paragraphs>80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PEMPAL</vt:lpstr>
      <vt:lpstr>Risk Management and the Treasury Function</vt:lpstr>
      <vt:lpstr>Risk Management</vt:lpstr>
      <vt:lpstr>Process for Managing Risk (ISO31000)</vt:lpstr>
      <vt:lpstr>PowerPoint Presentation</vt:lpstr>
      <vt:lpstr>Risk Identification – Typical Areas of Risk in Treasury</vt:lpstr>
      <vt:lpstr>Risk Assessment- Determining Priorities</vt:lpstr>
      <vt:lpstr>Examples of Risk Management Issues (1)</vt:lpstr>
      <vt:lpstr>Other Risk Management Issues (2)</vt:lpstr>
      <vt:lpstr>Treasury Risk Management – International Examples</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budget classification (BC) used in a country</dc:title>
  <dc:creator>wb76141</dc:creator>
  <cp:lastModifiedBy>Ion Chicu</cp:lastModifiedBy>
  <cp:revision>468</cp:revision>
  <dcterms:created xsi:type="dcterms:W3CDTF">2010-10-04T16:57:49Z</dcterms:created>
  <dcterms:modified xsi:type="dcterms:W3CDTF">2017-05-23T06:14:08Z</dcterms:modified>
</cp:coreProperties>
</file>