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1"/>
  </p:sldMasterIdLst>
  <p:notesMasterIdLst>
    <p:notesMasterId r:id="rId16"/>
  </p:notesMasterIdLst>
  <p:handoutMasterIdLst>
    <p:handoutMasterId r:id="rId17"/>
  </p:handoutMasterIdLst>
  <p:sldIdLst>
    <p:sldId id="324" r:id="rId2"/>
    <p:sldId id="394" r:id="rId3"/>
    <p:sldId id="421" r:id="rId4"/>
    <p:sldId id="398" r:id="rId5"/>
    <p:sldId id="426" r:id="rId6"/>
    <p:sldId id="409" r:id="rId7"/>
    <p:sldId id="425" r:id="rId8"/>
    <p:sldId id="412" r:id="rId9"/>
    <p:sldId id="408" r:id="rId10"/>
    <p:sldId id="410" r:id="rId11"/>
    <p:sldId id="407" r:id="rId12"/>
    <p:sldId id="413" r:id="rId13"/>
    <p:sldId id="419" r:id="rId14"/>
    <p:sldId id="390" r:id="rId15"/>
  </p:sldIdLst>
  <p:sldSz cx="9144000" cy="6858000" type="screen4x3"/>
  <p:notesSz cx="9296400" cy="7010400"/>
  <p:defaultTextStyle>
    <a:defPPr>
      <a:defRPr lang="en-US"/>
    </a:defPPr>
    <a:lvl1pPr algn="l" rtl="0" fontAlgn="base">
      <a:spcBef>
        <a:spcPct val="0"/>
      </a:spcBef>
      <a:spcAft>
        <a:spcPct val="0"/>
      </a:spcAft>
      <a:defRPr kern="1200">
        <a:solidFill>
          <a:schemeClr val="tx1"/>
        </a:solidFill>
        <a:latin typeface="LitNusx" pitchFamily="34" charset="0"/>
        <a:ea typeface="+mn-ea"/>
        <a:cs typeface="Arial" charset="0"/>
      </a:defRPr>
    </a:lvl1pPr>
    <a:lvl2pPr marL="457200" algn="l" rtl="0" fontAlgn="base">
      <a:spcBef>
        <a:spcPct val="0"/>
      </a:spcBef>
      <a:spcAft>
        <a:spcPct val="0"/>
      </a:spcAft>
      <a:defRPr kern="1200">
        <a:solidFill>
          <a:schemeClr val="tx1"/>
        </a:solidFill>
        <a:latin typeface="LitNusx" pitchFamily="34" charset="0"/>
        <a:ea typeface="+mn-ea"/>
        <a:cs typeface="Arial" charset="0"/>
      </a:defRPr>
    </a:lvl2pPr>
    <a:lvl3pPr marL="914400" algn="l" rtl="0" fontAlgn="base">
      <a:spcBef>
        <a:spcPct val="0"/>
      </a:spcBef>
      <a:spcAft>
        <a:spcPct val="0"/>
      </a:spcAft>
      <a:defRPr kern="1200">
        <a:solidFill>
          <a:schemeClr val="tx1"/>
        </a:solidFill>
        <a:latin typeface="LitNusx" pitchFamily="34" charset="0"/>
        <a:ea typeface="+mn-ea"/>
        <a:cs typeface="Arial" charset="0"/>
      </a:defRPr>
    </a:lvl3pPr>
    <a:lvl4pPr marL="1371600" algn="l" rtl="0" fontAlgn="base">
      <a:spcBef>
        <a:spcPct val="0"/>
      </a:spcBef>
      <a:spcAft>
        <a:spcPct val="0"/>
      </a:spcAft>
      <a:defRPr kern="1200">
        <a:solidFill>
          <a:schemeClr val="tx1"/>
        </a:solidFill>
        <a:latin typeface="LitNusx" pitchFamily="34" charset="0"/>
        <a:ea typeface="+mn-ea"/>
        <a:cs typeface="Arial" charset="0"/>
      </a:defRPr>
    </a:lvl4pPr>
    <a:lvl5pPr marL="1828800" algn="l" rtl="0" fontAlgn="base">
      <a:spcBef>
        <a:spcPct val="0"/>
      </a:spcBef>
      <a:spcAft>
        <a:spcPct val="0"/>
      </a:spcAft>
      <a:defRPr kern="1200">
        <a:solidFill>
          <a:schemeClr val="tx1"/>
        </a:solidFill>
        <a:latin typeface="LitNusx" pitchFamily="34" charset="0"/>
        <a:ea typeface="+mn-ea"/>
        <a:cs typeface="Arial" charset="0"/>
      </a:defRPr>
    </a:lvl5pPr>
    <a:lvl6pPr marL="2286000" algn="l" defTabSz="914400" rtl="0" eaLnBrk="1" latinLnBrk="0" hangingPunct="1">
      <a:defRPr kern="1200">
        <a:solidFill>
          <a:schemeClr val="tx1"/>
        </a:solidFill>
        <a:latin typeface="LitNusx" pitchFamily="34" charset="0"/>
        <a:ea typeface="+mn-ea"/>
        <a:cs typeface="Arial" charset="0"/>
      </a:defRPr>
    </a:lvl6pPr>
    <a:lvl7pPr marL="2743200" algn="l" defTabSz="914400" rtl="0" eaLnBrk="1" latinLnBrk="0" hangingPunct="1">
      <a:defRPr kern="1200">
        <a:solidFill>
          <a:schemeClr val="tx1"/>
        </a:solidFill>
        <a:latin typeface="LitNusx" pitchFamily="34" charset="0"/>
        <a:ea typeface="+mn-ea"/>
        <a:cs typeface="Arial" charset="0"/>
      </a:defRPr>
    </a:lvl7pPr>
    <a:lvl8pPr marL="3200400" algn="l" defTabSz="914400" rtl="0" eaLnBrk="1" latinLnBrk="0" hangingPunct="1">
      <a:defRPr kern="1200">
        <a:solidFill>
          <a:schemeClr val="tx1"/>
        </a:solidFill>
        <a:latin typeface="LitNusx" pitchFamily="34" charset="0"/>
        <a:ea typeface="+mn-ea"/>
        <a:cs typeface="Arial" charset="0"/>
      </a:defRPr>
    </a:lvl8pPr>
    <a:lvl9pPr marL="3657600" algn="l" defTabSz="914400" rtl="0" eaLnBrk="1" latinLnBrk="0" hangingPunct="1">
      <a:defRPr kern="1200">
        <a:solidFill>
          <a:schemeClr val="tx1"/>
        </a:solidFill>
        <a:latin typeface="LitNusx" pitchFamily="34" charset="0"/>
        <a:ea typeface="+mn-ea"/>
        <a:cs typeface="Arial" charset="0"/>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 uri="{2D200454-40CA-4A62-9FC3-DE9A4176ACB9}">
      <p15:notesGuideLst xmlns="" xmlns:p15="http://schemas.microsoft.com/office/powerpoint/2012/main">
        <p15:guide id="1" orient="horz" pos="2208">
          <p15:clr>
            <a:srgbClr val="A4A3A4"/>
          </p15:clr>
        </p15:guide>
        <p15:guide id="2" pos="2929">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699"/>
    <a:srgbClr val="FF0000"/>
    <a:srgbClr val="FF7C80"/>
    <a:srgbClr val="0066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8913" autoAdjust="0"/>
    <p:restoredTop sz="94660" autoAdjust="0"/>
  </p:normalViewPr>
  <p:slideViewPr>
    <p:cSldViewPr>
      <p:cViewPr>
        <p:scale>
          <a:sx n="72" d="100"/>
          <a:sy n="72" d="100"/>
        </p:scale>
        <p:origin x="-1373" y="-3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204" d="100"/>
          <a:sy n="204" d="100"/>
        </p:scale>
        <p:origin x="-1338" y="-90"/>
      </p:cViewPr>
      <p:guideLst>
        <p:guide orient="horz" pos="2208"/>
        <p:guide pos="2929"/>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charts/_rels/chart1.xml.rels><?xml version="1.0" encoding="UTF-8" standalone="yes"?>
<Relationships xmlns="http://schemas.openxmlformats.org/package/2006/relationships"><Relationship Id="rId1" Type="http://schemas.openxmlformats.org/officeDocument/2006/relationships/oleObject" Target="file:///C:\Users\nino.tchelishvili\AppData\Local\Microsoft\Windows\Temporary%20Internet%20Files\Content.Outlook\AE5G7VXN\statistika%202014-2016.xlsx"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C:\Users\nino.tchelishvili\AppData\Local\Microsoft\Windows\Temporary%20Internet%20Files\Content.Outlook\AE5G7VXN\statistika%202014-2016.xlsx"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file:///C:\Users\nino.tchelishvili\AppData\Local\Microsoft\Windows\Temporary%20Internet%20Files\Content.Outlook\AE5G7VXN\statistika%202014-2016.xlsx" TargetMode="External"/></Relationships>
</file>

<file path=ppt/charts/_rels/chart4.xml.rels><?xml version="1.0" encoding="UTF-8" standalone="yes"?>
<Relationships xmlns="http://schemas.openxmlformats.org/package/2006/relationships"><Relationship Id="rId1" Type="http://schemas.openxmlformats.org/officeDocument/2006/relationships/oleObject" Target="file:///C:\Users\nino.tchelishvili\AppData\Local\Microsoft\Windows\Temporary%20Internet%20Files\Content.Outlook\AE5G7VXN\statistika%202014-2016.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tx>
            <c:strRef>
              <c:f>Sheet1!$A$3</c:f>
              <c:strCache>
                <c:ptCount val="1"/>
                <c:pt idx="0">
                  <c:v>2014</c:v>
                </c:pt>
              </c:strCache>
            </c:strRef>
          </c:tx>
          <c:spPr>
            <a:solidFill>
              <a:schemeClr val="accent1">
                <a:lumMod val="75000"/>
              </a:schemeClr>
            </a:solidFill>
          </c:spPr>
          <c:invertIfNegative val="0"/>
          <c:cat>
            <c:multiLvlStrRef>
              <c:f>Sheet1!$B$1:$N$2</c:f>
              <c:multiLvlStrCache>
                <c:ptCount val="13"/>
                <c:lvl>
                  <c:pt idx="1">
                    <c:v>Jan</c:v>
                  </c:pt>
                  <c:pt idx="2">
                    <c:v>Feb</c:v>
                  </c:pt>
                  <c:pt idx="3">
                    <c:v>Mar</c:v>
                  </c:pt>
                  <c:pt idx="4">
                    <c:v>Apr</c:v>
                  </c:pt>
                  <c:pt idx="5">
                    <c:v>May</c:v>
                  </c:pt>
                  <c:pt idx="6">
                    <c:v>Jun</c:v>
                  </c:pt>
                  <c:pt idx="7">
                    <c:v>Jul</c:v>
                  </c:pt>
                  <c:pt idx="8">
                    <c:v>Aug</c:v>
                  </c:pt>
                  <c:pt idx="9">
                    <c:v>Sep</c:v>
                  </c:pt>
                  <c:pt idx="10">
                    <c:v>Oct</c:v>
                  </c:pt>
                  <c:pt idx="11">
                    <c:v>Nov</c:v>
                  </c:pt>
                  <c:pt idx="12">
                    <c:v>Dec</c:v>
                  </c:pt>
                </c:lvl>
                <c:lvl>
                  <c:pt idx="0">
                    <c:v>Contracts</c:v>
                  </c:pt>
                </c:lvl>
              </c:multiLvlStrCache>
            </c:multiLvlStrRef>
          </c:cat>
          <c:val>
            <c:numRef>
              <c:f>Sheet1!$B$3:$N$3</c:f>
              <c:numCache>
                <c:formatCode>_(* #,##0.00_);_(* \(#,##0.00\);_(* "-"??_);_(@_)</c:formatCode>
                <c:ptCount val="13"/>
                <c:pt idx="0" formatCode="General">
                  <c:v>2014</c:v>
                </c:pt>
                <c:pt idx="1">
                  <c:v>6537</c:v>
                </c:pt>
                <c:pt idx="2">
                  <c:v>6700</c:v>
                </c:pt>
                <c:pt idx="3">
                  <c:v>8157</c:v>
                </c:pt>
                <c:pt idx="4">
                  <c:v>8834</c:v>
                </c:pt>
                <c:pt idx="5">
                  <c:v>10112</c:v>
                </c:pt>
                <c:pt idx="6">
                  <c:v>11872</c:v>
                </c:pt>
                <c:pt idx="7">
                  <c:v>8930</c:v>
                </c:pt>
                <c:pt idx="8">
                  <c:v>7251</c:v>
                </c:pt>
                <c:pt idx="9">
                  <c:v>8522</c:v>
                </c:pt>
                <c:pt idx="10">
                  <c:v>9358</c:v>
                </c:pt>
                <c:pt idx="11">
                  <c:v>10720</c:v>
                </c:pt>
                <c:pt idx="12">
                  <c:v>11928</c:v>
                </c:pt>
              </c:numCache>
            </c:numRef>
          </c:val>
        </c:ser>
        <c:ser>
          <c:idx val="1"/>
          <c:order val="1"/>
          <c:tx>
            <c:strRef>
              <c:f>Sheet1!$A$4</c:f>
              <c:strCache>
                <c:ptCount val="1"/>
                <c:pt idx="0">
                  <c:v>2015</c:v>
                </c:pt>
              </c:strCache>
            </c:strRef>
          </c:tx>
          <c:spPr>
            <a:solidFill>
              <a:srgbClr val="FF0000"/>
            </a:solidFill>
          </c:spPr>
          <c:invertIfNegative val="0"/>
          <c:cat>
            <c:multiLvlStrRef>
              <c:f>Sheet1!$B$1:$N$2</c:f>
              <c:multiLvlStrCache>
                <c:ptCount val="13"/>
                <c:lvl>
                  <c:pt idx="1">
                    <c:v>Jan</c:v>
                  </c:pt>
                  <c:pt idx="2">
                    <c:v>Feb</c:v>
                  </c:pt>
                  <c:pt idx="3">
                    <c:v>Mar</c:v>
                  </c:pt>
                  <c:pt idx="4">
                    <c:v>Apr</c:v>
                  </c:pt>
                  <c:pt idx="5">
                    <c:v>May</c:v>
                  </c:pt>
                  <c:pt idx="6">
                    <c:v>Jun</c:v>
                  </c:pt>
                  <c:pt idx="7">
                    <c:v>Jul</c:v>
                  </c:pt>
                  <c:pt idx="8">
                    <c:v>Aug</c:v>
                  </c:pt>
                  <c:pt idx="9">
                    <c:v>Sep</c:v>
                  </c:pt>
                  <c:pt idx="10">
                    <c:v>Oct</c:v>
                  </c:pt>
                  <c:pt idx="11">
                    <c:v>Nov</c:v>
                  </c:pt>
                  <c:pt idx="12">
                    <c:v>Dec</c:v>
                  </c:pt>
                </c:lvl>
                <c:lvl>
                  <c:pt idx="0">
                    <c:v>Contracts</c:v>
                  </c:pt>
                </c:lvl>
              </c:multiLvlStrCache>
            </c:multiLvlStrRef>
          </c:cat>
          <c:val>
            <c:numRef>
              <c:f>Sheet1!$B$4:$N$4</c:f>
              <c:numCache>
                <c:formatCode>_(* #,##0.00_);_(* \(#,##0.00\);_(* "-"??_);_(@_)</c:formatCode>
                <c:ptCount val="13"/>
                <c:pt idx="0" formatCode="General">
                  <c:v>2015</c:v>
                </c:pt>
                <c:pt idx="1">
                  <c:v>10806</c:v>
                </c:pt>
                <c:pt idx="2">
                  <c:v>26840</c:v>
                </c:pt>
                <c:pt idx="3">
                  <c:v>19627</c:v>
                </c:pt>
                <c:pt idx="4">
                  <c:v>17473</c:v>
                </c:pt>
                <c:pt idx="5">
                  <c:v>18957</c:v>
                </c:pt>
                <c:pt idx="6">
                  <c:v>23513</c:v>
                </c:pt>
                <c:pt idx="7">
                  <c:v>24278</c:v>
                </c:pt>
                <c:pt idx="8">
                  <c:v>19621</c:v>
                </c:pt>
                <c:pt idx="9">
                  <c:v>24230</c:v>
                </c:pt>
                <c:pt idx="10">
                  <c:v>21283</c:v>
                </c:pt>
                <c:pt idx="11">
                  <c:v>22043</c:v>
                </c:pt>
                <c:pt idx="12">
                  <c:v>33199</c:v>
                </c:pt>
              </c:numCache>
            </c:numRef>
          </c:val>
        </c:ser>
        <c:ser>
          <c:idx val="2"/>
          <c:order val="2"/>
          <c:tx>
            <c:strRef>
              <c:f>Sheet1!$A$5</c:f>
              <c:strCache>
                <c:ptCount val="1"/>
                <c:pt idx="0">
                  <c:v>2016</c:v>
                </c:pt>
              </c:strCache>
            </c:strRef>
          </c:tx>
          <c:spPr>
            <a:solidFill>
              <a:srgbClr val="002060"/>
            </a:solidFill>
          </c:spPr>
          <c:invertIfNegative val="0"/>
          <c:cat>
            <c:multiLvlStrRef>
              <c:f>Sheet1!$B$1:$N$2</c:f>
              <c:multiLvlStrCache>
                <c:ptCount val="13"/>
                <c:lvl>
                  <c:pt idx="1">
                    <c:v>Jan</c:v>
                  </c:pt>
                  <c:pt idx="2">
                    <c:v>Feb</c:v>
                  </c:pt>
                  <c:pt idx="3">
                    <c:v>Mar</c:v>
                  </c:pt>
                  <c:pt idx="4">
                    <c:v>Apr</c:v>
                  </c:pt>
                  <c:pt idx="5">
                    <c:v>May</c:v>
                  </c:pt>
                  <c:pt idx="6">
                    <c:v>Jun</c:v>
                  </c:pt>
                  <c:pt idx="7">
                    <c:v>Jul</c:v>
                  </c:pt>
                  <c:pt idx="8">
                    <c:v>Aug</c:v>
                  </c:pt>
                  <c:pt idx="9">
                    <c:v>Sep</c:v>
                  </c:pt>
                  <c:pt idx="10">
                    <c:v>Oct</c:v>
                  </c:pt>
                  <c:pt idx="11">
                    <c:v>Nov</c:v>
                  </c:pt>
                  <c:pt idx="12">
                    <c:v>Dec</c:v>
                  </c:pt>
                </c:lvl>
                <c:lvl>
                  <c:pt idx="0">
                    <c:v>Contracts</c:v>
                  </c:pt>
                </c:lvl>
              </c:multiLvlStrCache>
            </c:multiLvlStrRef>
          </c:cat>
          <c:val>
            <c:numRef>
              <c:f>Sheet1!$B$5:$N$5</c:f>
              <c:numCache>
                <c:formatCode>_(* #,##0.00_);_(* \(#,##0.00\);_(* "-"??_);_(@_)</c:formatCode>
                <c:ptCount val="13"/>
                <c:pt idx="0" formatCode="General">
                  <c:v>2016</c:v>
                </c:pt>
                <c:pt idx="1">
                  <c:v>20550</c:v>
                </c:pt>
                <c:pt idx="2">
                  <c:v>29053</c:v>
                </c:pt>
                <c:pt idx="3">
                  <c:v>25678</c:v>
                </c:pt>
                <c:pt idx="4">
                  <c:v>25627</c:v>
                </c:pt>
                <c:pt idx="5">
                  <c:v>23999</c:v>
                </c:pt>
                <c:pt idx="6">
                  <c:v>27382</c:v>
                </c:pt>
                <c:pt idx="7">
                  <c:v>24215</c:v>
                </c:pt>
                <c:pt idx="8">
                  <c:v>22644</c:v>
                </c:pt>
                <c:pt idx="9">
                  <c:v>25475</c:v>
                </c:pt>
                <c:pt idx="10">
                  <c:v>24430</c:v>
                </c:pt>
                <c:pt idx="11">
                  <c:v>26847</c:v>
                </c:pt>
                <c:pt idx="12">
                  <c:v>35597</c:v>
                </c:pt>
              </c:numCache>
            </c:numRef>
          </c:val>
        </c:ser>
        <c:dLbls>
          <c:showLegendKey val="0"/>
          <c:showVal val="0"/>
          <c:showCatName val="0"/>
          <c:showSerName val="0"/>
          <c:showPercent val="0"/>
          <c:showBubbleSize val="0"/>
        </c:dLbls>
        <c:gapWidth val="150"/>
        <c:axId val="290000256"/>
        <c:axId val="290030720"/>
      </c:barChart>
      <c:catAx>
        <c:axId val="290000256"/>
        <c:scaling>
          <c:orientation val="minMax"/>
        </c:scaling>
        <c:delete val="0"/>
        <c:axPos val="b"/>
        <c:majorTickMark val="out"/>
        <c:minorTickMark val="none"/>
        <c:tickLblPos val="nextTo"/>
        <c:crossAx val="290030720"/>
        <c:crosses val="autoZero"/>
        <c:auto val="1"/>
        <c:lblAlgn val="ctr"/>
        <c:lblOffset val="100"/>
        <c:noMultiLvlLbl val="0"/>
      </c:catAx>
      <c:valAx>
        <c:axId val="290030720"/>
        <c:scaling>
          <c:orientation val="minMax"/>
        </c:scaling>
        <c:delete val="0"/>
        <c:axPos val="l"/>
        <c:majorGridlines/>
        <c:numFmt formatCode="General" sourceLinked="1"/>
        <c:majorTickMark val="out"/>
        <c:minorTickMark val="none"/>
        <c:tickLblPos val="nextTo"/>
        <c:crossAx val="290000256"/>
        <c:crosses val="autoZero"/>
        <c:crossBetween val="between"/>
      </c:valAx>
    </c:plotArea>
    <c:legend>
      <c:legendPos val="r"/>
      <c:layout/>
      <c:overlay val="0"/>
    </c:legend>
    <c:plotVisOnly val="1"/>
    <c:dispBlanksAs val="gap"/>
    <c:showDLblsOverMax val="0"/>
  </c:chart>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tx>
            <c:strRef>
              <c:f>Sheet1!$A$9</c:f>
              <c:strCache>
                <c:ptCount val="1"/>
                <c:pt idx="0">
                  <c:v>2014</c:v>
                </c:pt>
              </c:strCache>
            </c:strRef>
          </c:tx>
          <c:spPr>
            <a:solidFill>
              <a:schemeClr val="accent1">
                <a:lumMod val="75000"/>
              </a:schemeClr>
            </a:solidFill>
          </c:spPr>
          <c:invertIfNegative val="0"/>
          <c:cat>
            <c:multiLvlStrRef>
              <c:f>Sheet1!$B$7:$N$8</c:f>
              <c:multiLvlStrCache>
                <c:ptCount val="13"/>
                <c:lvl>
                  <c:pt idx="1">
                    <c:v>Jan</c:v>
                  </c:pt>
                  <c:pt idx="2">
                    <c:v>Feb</c:v>
                  </c:pt>
                  <c:pt idx="3">
                    <c:v>Mar</c:v>
                  </c:pt>
                  <c:pt idx="4">
                    <c:v>Apr</c:v>
                  </c:pt>
                  <c:pt idx="5">
                    <c:v>May</c:v>
                  </c:pt>
                  <c:pt idx="6">
                    <c:v>Jun</c:v>
                  </c:pt>
                  <c:pt idx="7">
                    <c:v>Jul</c:v>
                  </c:pt>
                  <c:pt idx="8">
                    <c:v>Aug</c:v>
                  </c:pt>
                  <c:pt idx="9">
                    <c:v>Sep</c:v>
                  </c:pt>
                  <c:pt idx="10">
                    <c:v>Oct</c:v>
                  </c:pt>
                  <c:pt idx="11">
                    <c:v>Nov</c:v>
                  </c:pt>
                  <c:pt idx="12">
                    <c:v>Dec</c:v>
                  </c:pt>
                </c:lvl>
                <c:lvl>
                  <c:pt idx="0">
                    <c:v>Commitments</c:v>
                  </c:pt>
                </c:lvl>
              </c:multiLvlStrCache>
            </c:multiLvlStrRef>
          </c:cat>
          <c:val>
            <c:numRef>
              <c:f>Sheet1!$B$9:$N$9</c:f>
              <c:numCache>
                <c:formatCode>_(* #,##0.00_);_(* \(#,##0.00\);_(* "-"??_);_(@_)</c:formatCode>
                <c:ptCount val="13"/>
                <c:pt idx="0" formatCode="General">
                  <c:v>2014</c:v>
                </c:pt>
                <c:pt idx="1">
                  <c:v>9275</c:v>
                </c:pt>
                <c:pt idx="2">
                  <c:v>10701</c:v>
                </c:pt>
                <c:pt idx="3">
                  <c:v>12546</c:v>
                </c:pt>
                <c:pt idx="4">
                  <c:v>17694</c:v>
                </c:pt>
                <c:pt idx="5">
                  <c:v>16475</c:v>
                </c:pt>
                <c:pt idx="6">
                  <c:v>17693</c:v>
                </c:pt>
                <c:pt idx="7">
                  <c:v>20818</c:v>
                </c:pt>
                <c:pt idx="8">
                  <c:v>15106</c:v>
                </c:pt>
                <c:pt idx="9">
                  <c:v>16959</c:v>
                </c:pt>
                <c:pt idx="10">
                  <c:v>20756</c:v>
                </c:pt>
                <c:pt idx="11">
                  <c:v>19350</c:v>
                </c:pt>
                <c:pt idx="12">
                  <c:v>23814</c:v>
                </c:pt>
              </c:numCache>
            </c:numRef>
          </c:val>
        </c:ser>
        <c:ser>
          <c:idx val="1"/>
          <c:order val="1"/>
          <c:tx>
            <c:strRef>
              <c:f>Sheet1!$A$10</c:f>
              <c:strCache>
                <c:ptCount val="1"/>
                <c:pt idx="0">
                  <c:v>2015</c:v>
                </c:pt>
              </c:strCache>
            </c:strRef>
          </c:tx>
          <c:spPr>
            <a:solidFill>
              <a:srgbClr val="FF0000"/>
            </a:solidFill>
          </c:spPr>
          <c:invertIfNegative val="0"/>
          <c:cat>
            <c:multiLvlStrRef>
              <c:f>Sheet1!$B$7:$N$8</c:f>
              <c:multiLvlStrCache>
                <c:ptCount val="13"/>
                <c:lvl>
                  <c:pt idx="1">
                    <c:v>Jan</c:v>
                  </c:pt>
                  <c:pt idx="2">
                    <c:v>Feb</c:v>
                  </c:pt>
                  <c:pt idx="3">
                    <c:v>Mar</c:v>
                  </c:pt>
                  <c:pt idx="4">
                    <c:v>Apr</c:v>
                  </c:pt>
                  <c:pt idx="5">
                    <c:v>May</c:v>
                  </c:pt>
                  <c:pt idx="6">
                    <c:v>Jun</c:v>
                  </c:pt>
                  <c:pt idx="7">
                    <c:v>Jul</c:v>
                  </c:pt>
                  <c:pt idx="8">
                    <c:v>Aug</c:v>
                  </c:pt>
                  <c:pt idx="9">
                    <c:v>Sep</c:v>
                  </c:pt>
                  <c:pt idx="10">
                    <c:v>Oct</c:v>
                  </c:pt>
                  <c:pt idx="11">
                    <c:v>Nov</c:v>
                  </c:pt>
                  <c:pt idx="12">
                    <c:v>Dec</c:v>
                  </c:pt>
                </c:lvl>
                <c:lvl>
                  <c:pt idx="0">
                    <c:v>Commitments</c:v>
                  </c:pt>
                </c:lvl>
              </c:multiLvlStrCache>
            </c:multiLvlStrRef>
          </c:cat>
          <c:val>
            <c:numRef>
              <c:f>Sheet1!$B$10:$N$10</c:f>
              <c:numCache>
                <c:formatCode>_(* #,##0.00_);_(* \(#,##0.00\);_(* "-"??_);_(@_)</c:formatCode>
                <c:ptCount val="13"/>
                <c:pt idx="0" formatCode="General">
                  <c:v>2015</c:v>
                </c:pt>
                <c:pt idx="1">
                  <c:v>22165</c:v>
                </c:pt>
                <c:pt idx="2">
                  <c:v>48703</c:v>
                </c:pt>
                <c:pt idx="3">
                  <c:v>44024</c:v>
                </c:pt>
                <c:pt idx="4">
                  <c:v>47048</c:v>
                </c:pt>
                <c:pt idx="5">
                  <c:v>44405</c:v>
                </c:pt>
                <c:pt idx="6">
                  <c:v>49134</c:v>
                </c:pt>
                <c:pt idx="7">
                  <c:v>52513</c:v>
                </c:pt>
                <c:pt idx="8">
                  <c:v>39982</c:v>
                </c:pt>
                <c:pt idx="9">
                  <c:v>47743</c:v>
                </c:pt>
                <c:pt idx="10">
                  <c:v>51015</c:v>
                </c:pt>
                <c:pt idx="11">
                  <c:v>45887</c:v>
                </c:pt>
                <c:pt idx="12">
                  <c:v>71874</c:v>
                </c:pt>
              </c:numCache>
            </c:numRef>
          </c:val>
        </c:ser>
        <c:ser>
          <c:idx val="2"/>
          <c:order val="2"/>
          <c:tx>
            <c:strRef>
              <c:f>Sheet1!$A$11</c:f>
              <c:strCache>
                <c:ptCount val="1"/>
                <c:pt idx="0">
                  <c:v>2016</c:v>
                </c:pt>
              </c:strCache>
            </c:strRef>
          </c:tx>
          <c:spPr>
            <a:solidFill>
              <a:srgbClr val="002060"/>
            </a:solidFill>
          </c:spPr>
          <c:invertIfNegative val="0"/>
          <c:cat>
            <c:multiLvlStrRef>
              <c:f>Sheet1!$B$7:$N$8</c:f>
              <c:multiLvlStrCache>
                <c:ptCount val="13"/>
                <c:lvl>
                  <c:pt idx="1">
                    <c:v>Jan</c:v>
                  </c:pt>
                  <c:pt idx="2">
                    <c:v>Feb</c:v>
                  </c:pt>
                  <c:pt idx="3">
                    <c:v>Mar</c:v>
                  </c:pt>
                  <c:pt idx="4">
                    <c:v>Apr</c:v>
                  </c:pt>
                  <c:pt idx="5">
                    <c:v>May</c:v>
                  </c:pt>
                  <c:pt idx="6">
                    <c:v>Jun</c:v>
                  </c:pt>
                  <c:pt idx="7">
                    <c:v>Jul</c:v>
                  </c:pt>
                  <c:pt idx="8">
                    <c:v>Aug</c:v>
                  </c:pt>
                  <c:pt idx="9">
                    <c:v>Sep</c:v>
                  </c:pt>
                  <c:pt idx="10">
                    <c:v>Oct</c:v>
                  </c:pt>
                  <c:pt idx="11">
                    <c:v>Nov</c:v>
                  </c:pt>
                  <c:pt idx="12">
                    <c:v>Dec</c:v>
                  </c:pt>
                </c:lvl>
                <c:lvl>
                  <c:pt idx="0">
                    <c:v>Commitments</c:v>
                  </c:pt>
                </c:lvl>
              </c:multiLvlStrCache>
            </c:multiLvlStrRef>
          </c:cat>
          <c:val>
            <c:numRef>
              <c:f>Sheet1!$B$11:$N$11</c:f>
              <c:numCache>
                <c:formatCode>_(* #,##0.00_);_(* \(#,##0.00\);_(* "-"??_);_(@_)</c:formatCode>
                <c:ptCount val="13"/>
                <c:pt idx="0" formatCode="General">
                  <c:v>2016</c:v>
                </c:pt>
                <c:pt idx="1">
                  <c:v>32315</c:v>
                </c:pt>
                <c:pt idx="2">
                  <c:v>52568</c:v>
                </c:pt>
                <c:pt idx="3">
                  <c:v>55331</c:v>
                </c:pt>
                <c:pt idx="4">
                  <c:v>62712</c:v>
                </c:pt>
                <c:pt idx="5">
                  <c:v>53744</c:v>
                </c:pt>
                <c:pt idx="6">
                  <c:v>59039</c:v>
                </c:pt>
                <c:pt idx="7">
                  <c:v>60588</c:v>
                </c:pt>
                <c:pt idx="8">
                  <c:v>50116</c:v>
                </c:pt>
                <c:pt idx="9">
                  <c:v>53854</c:v>
                </c:pt>
                <c:pt idx="10">
                  <c:v>57549</c:v>
                </c:pt>
                <c:pt idx="11">
                  <c:v>56342</c:v>
                </c:pt>
                <c:pt idx="12">
                  <c:v>80985</c:v>
                </c:pt>
              </c:numCache>
            </c:numRef>
          </c:val>
        </c:ser>
        <c:dLbls>
          <c:showLegendKey val="0"/>
          <c:showVal val="0"/>
          <c:showCatName val="0"/>
          <c:showSerName val="0"/>
          <c:showPercent val="0"/>
          <c:showBubbleSize val="0"/>
        </c:dLbls>
        <c:gapWidth val="150"/>
        <c:axId val="290720000"/>
        <c:axId val="290721792"/>
      </c:barChart>
      <c:catAx>
        <c:axId val="290720000"/>
        <c:scaling>
          <c:orientation val="minMax"/>
        </c:scaling>
        <c:delete val="0"/>
        <c:axPos val="b"/>
        <c:majorTickMark val="out"/>
        <c:minorTickMark val="none"/>
        <c:tickLblPos val="nextTo"/>
        <c:crossAx val="290721792"/>
        <c:crosses val="autoZero"/>
        <c:auto val="1"/>
        <c:lblAlgn val="ctr"/>
        <c:lblOffset val="100"/>
        <c:noMultiLvlLbl val="0"/>
      </c:catAx>
      <c:valAx>
        <c:axId val="290721792"/>
        <c:scaling>
          <c:orientation val="minMax"/>
        </c:scaling>
        <c:delete val="0"/>
        <c:axPos val="l"/>
        <c:majorGridlines/>
        <c:numFmt formatCode="General" sourceLinked="1"/>
        <c:majorTickMark val="out"/>
        <c:minorTickMark val="none"/>
        <c:tickLblPos val="nextTo"/>
        <c:crossAx val="290720000"/>
        <c:crosses val="autoZero"/>
        <c:crossBetween val="between"/>
      </c:valAx>
    </c:plotArea>
    <c:legend>
      <c:legendPos val="r"/>
      <c:layout/>
      <c:overlay val="0"/>
    </c:legend>
    <c:plotVisOnly val="1"/>
    <c:dispBlanksAs val="gap"/>
    <c:showDLblsOverMax val="0"/>
  </c:chart>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tx>
            <c:strRef>
              <c:f>Sheet1!$A$23</c:f>
              <c:strCache>
                <c:ptCount val="1"/>
                <c:pt idx="0">
                  <c:v>2014</c:v>
                </c:pt>
              </c:strCache>
            </c:strRef>
          </c:tx>
          <c:spPr>
            <a:solidFill>
              <a:schemeClr val="accent1">
                <a:lumMod val="75000"/>
              </a:schemeClr>
            </a:solidFill>
          </c:spPr>
          <c:invertIfNegative val="0"/>
          <c:cat>
            <c:multiLvlStrRef>
              <c:f>Sheet1!$B$21:$N$22</c:f>
              <c:multiLvlStrCache>
                <c:ptCount val="13"/>
                <c:lvl>
                  <c:pt idx="1">
                    <c:v>Jan</c:v>
                  </c:pt>
                  <c:pt idx="2">
                    <c:v>Feb</c:v>
                  </c:pt>
                  <c:pt idx="3">
                    <c:v>Mar</c:v>
                  </c:pt>
                  <c:pt idx="4">
                    <c:v>Apr</c:v>
                  </c:pt>
                  <c:pt idx="5">
                    <c:v>May</c:v>
                  </c:pt>
                  <c:pt idx="6">
                    <c:v>Jun</c:v>
                  </c:pt>
                  <c:pt idx="7">
                    <c:v>Jul</c:v>
                  </c:pt>
                  <c:pt idx="8">
                    <c:v>Aug</c:v>
                  </c:pt>
                  <c:pt idx="9">
                    <c:v>Sep</c:v>
                  </c:pt>
                  <c:pt idx="10">
                    <c:v>Oct</c:v>
                  </c:pt>
                  <c:pt idx="11">
                    <c:v>Nov</c:v>
                  </c:pt>
                  <c:pt idx="12">
                    <c:v>Dec</c:v>
                  </c:pt>
                </c:lvl>
                <c:lvl>
                  <c:pt idx="0">
                    <c:v>Prepayment verifications</c:v>
                  </c:pt>
                </c:lvl>
              </c:multiLvlStrCache>
            </c:multiLvlStrRef>
          </c:cat>
          <c:val>
            <c:numRef>
              <c:f>Sheet1!$B$23:$N$23</c:f>
              <c:numCache>
                <c:formatCode>_(* #,##0.00_);_(* \(#,##0.00\);_(* "-"??_);_(@_)</c:formatCode>
                <c:ptCount val="13"/>
                <c:pt idx="0" formatCode="General">
                  <c:v>2014</c:v>
                </c:pt>
                <c:pt idx="1">
                  <c:v>2067</c:v>
                </c:pt>
                <c:pt idx="2">
                  <c:v>2176</c:v>
                </c:pt>
                <c:pt idx="3">
                  <c:v>2602</c:v>
                </c:pt>
                <c:pt idx="4">
                  <c:v>2953</c:v>
                </c:pt>
                <c:pt idx="5">
                  <c:v>3245</c:v>
                </c:pt>
                <c:pt idx="6">
                  <c:v>3978</c:v>
                </c:pt>
                <c:pt idx="7">
                  <c:v>4485</c:v>
                </c:pt>
                <c:pt idx="8">
                  <c:v>3718</c:v>
                </c:pt>
                <c:pt idx="9">
                  <c:v>4980</c:v>
                </c:pt>
                <c:pt idx="10">
                  <c:v>4442</c:v>
                </c:pt>
                <c:pt idx="11">
                  <c:v>4638</c:v>
                </c:pt>
                <c:pt idx="12">
                  <c:v>6070</c:v>
                </c:pt>
              </c:numCache>
            </c:numRef>
          </c:val>
        </c:ser>
        <c:ser>
          <c:idx val="1"/>
          <c:order val="1"/>
          <c:tx>
            <c:strRef>
              <c:f>Sheet1!$A$24</c:f>
              <c:strCache>
                <c:ptCount val="1"/>
                <c:pt idx="0">
                  <c:v>2015</c:v>
                </c:pt>
              </c:strCache>
            </c:strRef>
          </c:tx>
          <c:spPr>
            <a:solidFill>
              <a:srgbClr val="FF0000"/>
            </a:solidFill>
          </c:spPr>
          <c:invertIfNegative val="0"/>
          <c:cat>
            <c:multiLvlStrRef>
              <c:f>Sheet1!$B$21:$N$22</c:f>
              <c:multiLvlStrCache>
                <c:ptCount val="13"/>
                <c:lvl>
                  <c:pt idx="1">
                    <c:v>Jan</c:v>
                  </c:pt>
                  <c:pt idx="2">
                    <c:v>Feb</c:v>
                  </c:pt>
                  <c:pt idx="3">
                    <c:v>Mar</c:v>
                  </c:pt>
                  <c:pt idx="4">
                    <c:v>Apr</c:v>
                  </c:pt>
                  <c:pt idx="5">
                    <c:v>May</c:v>
                  </c:pt>
                  <c:pt idx="6">
                    <c:v>Jun</c:v>
                  </c:pt>
                  <c:pt idx="7">
                    <c:v>Jul</c:v>
                  </c:pt>
                  <c:pt idx="8">
                    <c:v>Aug</c:v>
                  </c:pt>
                  <c:pt idx="9">
                    <c:v>Sep</c:v>
                  </c:pt>
                  <c:pt idx="10">
                    <c:v>Oct</c:v>
                  </c:pt>
                  <c:pt idx="11">
                    <c:v>Nov</c:v>
                  </c:pt>
                  <c:pt idx="12">
                    <c:v>Dec</c:v>
                  </c:pt>
                </c:lvl>
                <c:lvl>
                  <c:pt idx="0">
                    <c:v>Prepayment verifications</c:v>
                  </c:pt>
                </c:lvl>
              </c:multiLvlStrCache>
            </c:multiLvlStrRef>
          </c:cat>
          <c:val>
            <c:numRef>
              <c:f>Sheet1!$B$24:$N$24</c:f>
              <c:numCache>
                <c:formatCode>_(* #,##0.00_);_(* \(#,##0.00\);_(* "-"??_);_(@_)</c:formatCode>
                <c:ptCount val="13"/>
                <c:pt idx="0" formatCode="General">
                  <c:v>2015</c:v>
                </c:pt>
                <c:pt idx="1">
                  <c:v>4329</c:v>
                </c:pt>
                <c:pt idx="2">
                  <c:v>5199</c:v>
                </c:pt>
                <c:pt idx="3">
                  <c:v>6513</c:v>
                </c:pt>
                <c:pt idx="4">
                  <c:v>6734</c:v>
                </c:pt>
                <c:pt idx="5">
                  <c:v>6735</c:v>
                </c:pt>
                <c:pt idx="6">
                  <c:v>9358</c:v>
                </c:pt>
                <c:pt idx="7">
                  <c:v>8913</c:v>
                </c:pt>
                <c:pt idx="8">
                  <c:v>7098</c:v>
                </c:pt>
                <c:pt idx="9">
                  <c:v>8128</c:v>
                </c:pt>
                <c:pt idx="10">
                  <c:v>8763</c:v>
                </c:pt>
                <c:pt idx="11">
                  <c:v>7277</c:v>
                </c:pt>
                <c:pt idx="12">
                  <c:v>10077</c:v>
                </c:pt>
              </c:numCache>
            </c:numRef>
          </c:val>
        </c:ser>
        <c:ser>
          <c:idx val="2"/>
          <c:order val="2"/>
          <c:tx>
            <c:strRef>
              <c:f>Sheet1!$A$25</c:f>
              <c:strCache>
                <c:ptCount val="1"/>
                <c:pt idx="0">
                  <c:v>2016</c:v>
                </c:pt>
              </c:strCache>
            </c:strRef>
          </c:tx>
          <c:spPr>
            <a:solidFill>
              <a:srgbClr val="002060"/>
            </a:solidFill>
          </c:spPr>
          <c:invertIfNegative val="0"/>
          <c:cat>
            <c:multiLvlStrRef>
              <c:f>Sheet1!$B$21:$N$22</c:f>
              <c:multiLvlStrCache>
                <c:ptCount val="13"/>
                <c:lvl>
                  <c:pt idx="1">
                    <c:v>Jan</c:v>
                  </c:pt>
                  <c:pt idx="2">
                    <c:v>Feb</c:v>
                  </c:pt>
                  <c:pt idx="3">
                    <c:v>Mar</c:v>
                  </c:pt>
                  <c:pt idx="4">
                    <c:v>Apr</c:v>
                  </c:pt>
                  <c:pt idx="5">
                    <c:v>May</c:v>
                  </c:pt>
                  <c:pt idx="6">
                    <c:v>Jun</c:v>
                  </c:pt>
                  <c:pt idx="7">
                    <c:v>Jul</c:v>
                  </c:pt>
                  <c:pt idx="8">
                    <c:v>Aug</c:v>
                  </c:pt>
                  <c:pt idx="9">
                    <c:v>Sep</c:v>
                  </c:pt>
                  <c:pt idx="10">
                    <c:v>Oct</c:v>
                  </c:pt>
                  <c:pt idx="11">
                    <c:v>Nov</c:v>
                  </c:pt>
                  <c:pt idx="12">
                    <c:v>Dec</c:v>
                  </c:pt>
                </c:lvl>
                <c:lvl>
                  <c:pt idx="0">
                    <c:v>Prepayment verifications</c:v>
                  </c:pt>
                </c:lvl>
              </c:multiLvlStrCache>
            </c:multiLvlStrRef>
          </c:cat>
          <c:val>
            <c:numRef>
              <c:f>Sheet1!$B$25:$N$25</c:f>
              <c:numCache>
                <c:formatCode>_(* #,##0.00_);_(* \(#,##0.00\);_(* "-"??_);_(@_)</c:formatCode>
                <c:ptCount val="13"/>
                <c:pt idx="0" formatCode="General">
                  <c:v>2016</c:v>
                </c:pt>
                <c:pt idx="1">
                  <c:v>681</c:v>
                </c:pt>
                <c:pt idx="2">
                  <c:v>3432</c:v>
                </c:pt>
                <c:pt idx="3">
                  <c:v>6985</c:v>
                </c:pt>
                <c:pt idx="4">
                  <c:v>7419</c:v>
                </c:pt>
                <c:pt idx="5">
                  <c:v>7848</c:v>
                </c:pt>
                <c:pt idx="6">
                  <c:v>10427</c:v>
                </c:pt>
                <c:pt idx="7">
                  <c:v>8649</c:v>
                </c:pt>
                <c:pt idx="8">
                  <c:v>8526</c:v>
                </c:pt>
                <c:pt idx="9">
                  <c:v>8907</c:v>
                </c:pt>
                <c:pt idx="10">
                  <c:v>8657</c:v>
                </c:pt>
                <c:pt idx="11">
                  <c:v>9535</c:v>
                </c:pt>
                <c:pt idx="12">
                  <c:v>11893</c:v>
                </c:pt>
              </c:numCache>
            </c:numRef>
          </c:val>
        </c:ser>
        <c:dLbls>
          <c:showLegendKey val="0"/>
          <c:showVal val="0"/>
          <c:showCatName val="0"/>
          <c:showSerName val="0"/>
          <c:showPercent val="0"/>
          <c:showBubbleSize val="0"/>
        </c:dLbls>
        <c:gapWidth val="150"/>
        <c:axId val="290739328"/>
        <c:axId val="290740864"/>
      </c:barChart>
      <c:catAx>
        <c:axId val="290739328"/>
        <c:scaling>
          <c:orientation val="minMax"/>
        </c:scaling>
        <c:delete val="0"/>
        <c:axPos val="b"/>
        <c:majorTickMark val="out"/>
        <c:minorTickMark val="none"/>
        <c:tickLblPos val="nextTo"/>
        <c:crossAx val="290740864"/>
        <c:crosses val="autoZero"/>
        <c:auto val="1"/>
        <c:lblAlgn val="ctr"/>
        <c:lblOffset val="100"/>
        <c:noMultiLvlLbl val="0"/>
      </c:catAx>
      <c:valAx>
        <c:axId val="290740864"/>
        <c:scaling>
          <c:orientation val="minMax"/>
        </c:scaling>
        <c:delete val="0"/>
        <c:axPos val="l"/>
        <c:majorGridlines/>
        <c:numFmt formatCode="General" sourceLinked="1"/>
        <c:majorTickMark val="out"/>
        <c:minorTickMark val="none"/>
        <c:tickLblPos val="nextTo"/>
        <c:crossAx val="290739328"/>
        <c:crosses val="autoZero"/>
        <c:crossBetween val="between"/>
      </c:valAx>
    </c:plotArea>
    <c:legend>
      <c:legendPos val="r"/>
      <c:layout/>
      <c:overlay val="0"/>
    </c:legend>
    <c:plotVisOnly val="1"/>
    <c:dispBlanksAs val="gap"/>
    <c:showDLblsOverMax val="0"/>
  </c:chart>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tx>
            <c:strRef>
              <c:f>Sheet1!$A$16</c:f>
              <c:strCache>
                <c:ptCount val="1"/>
                <c:pt idx="0">
                  <c:v>2014</c:v>
                </c:pt>
              </c:strCache>
            </c:strRef>
          </c:tx>
          <c:spPr>
            <a:solidFill>
              <a:schemeClr val="accent1">
                <a:lumMod val="75000"/>
              </a:schemeClr>
            </a:solidFill>
          </c:spPr>
          <c:invertIfNegative val="0"/>
          <c:cat>
            <c:multiLvlStrRef>
              <c:f>Sheet1!$B$14:$N$15</c:f>
              <c:multiLvlStrCache>
                <c:ptCount val="13"/>
                <c:lvl>
                  <c:pt idx="1">
                    <c:v>Jan</c:v>
                  </c:pt>
                  <c:pt idx="2">
                    <c:v>Feb</c:v>
                  </c:pt>
                  <c:pt idx="3">
                    <c:v>Mar</c:v>
                  </c:pt>
                  <c:pt idx="4">
                    <c:v>Apr</c:v>
                  </c:pt>
                  <c:pt idx="5">
                    <c:v>May</c:v>
                  </c:pt>
                  <c:pt idx="6">
                    <c:v>Jun</c:v>
                  </c:pt>
                  <c:pt idx="7">
                    <c:v>Jul</c:v>
                  </c:pt>
                  <c:pt idx="8">
                    <c:v>Aug</c:v>
                  </c:pt>
                  <c:pt idx="9">
                    <c:v>Sep</c:v>
                  </c:pt>
                  <c:pt idx="10">
                    <c:v>Oct</c:v>
                  </c:pt>
                  <c:pt idx="11">
                    <c:v>Nov</c:v>
                  </c:pt>
                  <c:pt idx="12">
                    <c:v>Dec</c:v>
                  </c:pt>
                </c:lvl>
                <c:lvl>
                  <c:pt idx="0">
                    <c:v>Payment Requests</c:v>
                  </c:pt>
                </c:lvl>
              </c:multiLvlStrCache>
            </c:multiLvlStrRef>
          </c:cat>
          <c:val>
            <c:numRef>
              <c:f>Sheet1!$B$16:$N$16</c:f>
              <c:numCache>
                <c:formatCode>_(* #,##0.00_);_(* \(#,##0.00\);_(* "-"??_);_(@_)</c:formatCode>
                <c:ptCount val="13"/>
                <c:pt idx="0" formatCode="General">
                  <c:v>2014</c:v>
                </c:pt>
                <c:pt idx="1">
                  <c:v>170362</c:v>
                </c:pt>
                <c:pt idx="2">
                  <c:v>205598</c:v>
                </c:pt>
                <c:pt idx="3">
                  <c:v>215723</c:v>
                </c:pt>
                <c:pt idx="4">
                  <c:v>221773</c:v>
                </c:pt>
                <c:pt idx="5">
                  <c:v>226000</c:v>
                </c:pt>
                <c:pt idx="6">
                  <c:v>228710</c:v>
                </c:pt>
                <c:pt idx="7">
                  <c:v>229788</c:v>
                </c:pt>
                <c:pt idx="8">
                  <c:v>214165</c:v>
                </c:pt>
                <c:pt idx="9">
                  <c:v>235428</c:v>
                </c:pt>
                <c:pt idx="10">
                  <c:v>247573</c:v>
                </c:pt>
                <c:pt idx="11">
                  <c:v>287021</c:v>
                </c:pt>
                <c:pt idx="12">
                  <c:v>437406</c:v>
                </c:pt>
              </c:numCache>
            </c:numRef>
          </c:val>
        </c:ser>
        <c:ser>
          <c:idx val="1"/>
          <c:order val="1"/>
          <c:tx>
            <c:strRef>
              <c:f>Sheet1!$A$17</c:f>
              <c:strCache>
                <c:ptCount val="1"/>
                <c:pt idx="0">
                  <c:v>2015</c:v>
                </c:pt>
              </c:strCache>
            </c:strRef>
          </c:tx>
          <c:spPr>
            <a:solidFill>
              <a:srgbClr val="FF0000"/>
            </a:solidFill>
          </c:spPr>
          <c:invertIfNegative val="0"/>
          <c:cat>
            <c:multiLvlStrRef>
              <c:f>Sheet1!$B$14:$N$15</c:f>
              <c:multiLvlStrCache>
                <c:ptCount val="13"/>
                <c:lvl>
                  <c:pt idx="1">
                    <c:v>Jan</c:v>
                  </c:pt>
                  <c:pt idx="2">
                    <c:v>Feb</c:v>
                  </c:pt>
                  <c:pt idx="3">
                    <c:v>Mar</c:v>
                  </c:pt>
                  <c:pt idx="4">
                    <c:v>Apr</c:v>
                  </c:pt>
                  <c:pt idx="5">
                    <c:v>May</c:v>
                  </c:pt>
                  <c:pt idx="6">
                    <c:v>Jun</c:v>
                  </c:pt>
                  <c:pt idx="7">
                    <c:v>Jul</c:v>
                  </c:pt>
                  <c:pt idx="8">
                    <c:v>Aug</c:v>
                  </c:pt>
                  <c:pt idx="9">
                    <c:v>Sep</c:v>
                  </c:pt>
                  <c:pt idx="10">
                    <c:v>Oct</c:v>
                  </c:pt>
                  <c:pt idx="11">
                    <c:v>Nov</c:v>
                  </c:pt>
                  <c:pt idx="12">
                    <c:v>Dec</c:v>
                  </c:pt>
                </c:lvl>
                <c:lvl>
                  <c:pt idx="0">
                    <c:v>Payment Requests</c:v>
                  </c:pt>
                </c:lvl>
              </c:multiLvlStrCache>
            </c:multiLvlStrRef>
          </c:cat>
          <c:val>
            <c:numRef>
              <c:f>Sheet1!$B$17:$N$17</c:f>
              <c:numCache>
                <c:formatCode>_(* #,##0.00_);_(* \(#,##0.00\);_(* "-"??_);_(@_)</c:formatCode>
                <c:ptCount val="13"/>
                <c:pt idx="0" formatCode="General">
                  <c:v>2015</c:v>
                </c:pt>
                <c:pt idx="1">
                  <c:v>340324</c:v>
                </c:pt>
                <c:pt idx="2">
                  <c:v>483342</c:v>
                </c:pt>
                <c:pt idx="3">
                  <c:v>532207</c:v>
                </c:pt>
                <c:pt idx="4">
                  <c:v>521226</c:v>
                </c:pt>
                <c:pt idx="5">
                  <c:v>471709</c:v>
                </c:pt>
                <c:pt idx="6">
                  <c:v>500376</c:v>
                </c:pt>
                <c:pt idx="7">
                  <c:v>503022</c:v>
                </c:pt>
                <c:pt idx="8">
                  <c:v>448901</c:v>
                </c:pt>
                <c:pt idx="9">
                  <c:v>504183</c:v>
                </c:pt>
                <c:pt idx="10">
                  <c:v>468325</c:v>
                </c:pt>
                <c:pt idx="11">
                  <c:v>490890</c:v>
                </c:pt>
                <c:pt idx="12">
                  <c:v>738393</c:v>
                </c:pt>
              </c:numCache>
            </c:numRef>
          </c:val>
        </c:ser>
        <c:ser>
          <c:idx val="2"/>
          <c:order val="2"/>
          <c:tx>
            <c:strRef>
              <c:f>Sheet1!$A$18</c:f>
              <c:strCache>
                <c:ptCount val="1"/>
                <c:pt idx="0">
                  <c:v>2016</c:v>
                </c:pt>
              </c:strCache>
            </c:strRef>
          </c:tx>
          <c:spPr>
            <a:solidFill>
              <a:srgbClr val="002060"/>
            </a:solidFill>
          </c:spPr>
          <c:invertIfNegative val="0"/>
          <c:cat>
            <c:multiLvlStrRef>
              <c:f>Sheet1!$B$14:$N$15</c:f>
              <c:multiLvlStrCache>
                <c:ptCount val="13"/>
                <c:lvl>
                  <c:pt idx="1">
                    <c:v>Jan</c:v>
                  </c:pt>
                  <c:pt idx="2">
                    <c:v>Feb</c:v>
                  </c:pt>
                  <c:pt idx="3">
                    <c:v>Mar</c:v>
                  </c:pt>
                  <c:pt idx="4">
                    <c:v>Apr</c:v>
                  </c:pt>
                  <c:pt idx="5">
                    <c:v>May</c:v>
                  </c:pt>
                  <c:pt idx="6">
                    <c:v>Jun</c:v>
                  </c:pt>
                  <c:pt idx="7">
                    <c:v>Jul</c:v>
                  </c:pt>
                  <c:pt idx="8">
                    <c:v>Aug</c:v>
                  </c:pt>
                  <c:pt idx="9">
                    <c:v>Sep</c:v>
                  </c:pt>
                  <c:pt idx="10">
                    <c:v>Oct</c:v>
                  </c:pt>
                  <c:pt idx="11">
                    <c:v>Nov</c:v>
                  </c:pt>
                  <c:pt idx="12">
                    <c:v>Dec</c:v>
                  </c:pt>
                </c:lvl>
                <c:lvl>
                  <c:pt idx="0">
                    <c:v>Payment Requests</c:v>
                  </c:pt>
                </c:lvl>
              </c:multiLvlStrCache>
            </c:multiLvlStrRef>
          </c:cat>
          <c:val>
            <c:numRef>
              <c:f>Sheet1!$B$18:$N$18</c:f>
              <c:numCache>
                <c:formatCode>_(* #,##0.00_);_(* \(#,##0.00\);_(* "-"??_);_(@_)</c:formatCode>
                <c:ptCount val="13"/>
                <c:pt idx="0" formatCode="General">
                  <c:v>2016</c:v>
                </c:pt>
                <c:pt idx="1">
                  <c:v>409249</c:v>
                </c:pt>
                <c:pt idx="2">
                  <c:v>552799</c:v>
                </c:pt>
                <c:pt idx="3">
                  <c:v>599709</c:v>
                </c:pt>
                <c:pt idx="4">
                  <c:v>628017</c:v>
                </c:pt>
                <c:pt idx="5">
                  <c:v>526643</c:v>
                </c:pt>
                <c:pt idx="6">
                  <c:v>614296</c:v>
                </c:pt>
                <c:pt idx="7">
                  <c:v>559527</c:v>
                </c:pt>
                <c:pt idx="8">
                  <c:v>565398</c:v>
                </c:pt>
                <c:pt idx="9">
                  <c:v>560466</c:v>
                </c:pt>
                <c:pt idx="10">
                  <c:v>543534</c:v>
                </c:pt>
                <c:pt idx="11">
                  <c:v>540695</c:v>
                </c:pt>
                <c:pt idx="12">
                  <c:v>806903</c:v>
                </c:pt>
              </c:numCache>
            </c:numRef>
          </c:val>
        </c:ser>
        <c:dLbls>
          <c:showLegendKey val="0"/>
          <c:showVal val="0"/>
          <c:showCatName val="0"/>
          <c:showSerName val="0"/>
          <c:showPercent val="0"/>
          <c:showBubbleSize val="0"/>
        </c:dLbls>
        <c:gapWidth val="150"/>
        <c:axId val="290766848"/>
        <c:axId val="290768384"/>
      </c:barChart>
      <c:catAx>
        <c:axId val="290766848"/>
        <c:scaling>
          <c:orientation val="minMax"/>
        </c:scaling>
        <c:delete val="0"/>
        <c:axPos val="b"/>
        <c:majorTickMark val="out"/>
        <c:minorTickMark val="none"/>
        <c:tickLblPos val="nextTo"/>
        <c:crossAx val="290768384"/>
        <c:crosses val="autoZero"/>
        <c:auto val="1"/>
        <c:lblAlgn val="ctr"/>
        <c:lblOffset val="100"/>
        <c:noMultiLvlLbl val="0"/>
      </c:catAx>
      <c:valAx>
        <c:axId val="290768384"/>
        <c:scaling>
          <c:orientation val="minMax"/>
        </c:scaling>
        <c:delete val="0"/>
        <c:axPos val="l"/>
        <c:majorGridlines/>
        <c:numFmt formatCode="General" sourceLinked="1"/>
        <c:majorTickMark val="out"/>
        <c:minorTickMark val="none"/>
        <c:tickLblPos val="nextTo"/>
        <c:crossAx val="290766848"/>
        <c:crosses val="autoZero"/>
        <c:crossBetween val="between"/>
      </c:valAx>
    </c:plotArea>
    <c:legend>
      <c:legendPos val="r"/>
      <c:layout/>
      <c:overlay val="0"/>
    </c:legend>
    <c:plotVisOnly val="1"/>
    <c:dispBlanksAs val="gap"/>
    <c:showDLblsOverMax val="0"/>
  </c:chart>
  <c:externalData r:id="rId1">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2"/>
            <a:ext cx="4028872" cy="349947"/>
          </a:xfrm>
          <a:prstGeom prst="rect">
            <a:avLst/>
          </a:prstGeom>
        </p:spPr>
        <p:txBody>
          <a:bodyPr vert="horz" lIns="131015" tIns="65508" rIns="131015" bIns="65508" rtlCol="0"/>
          <a:lstStyle>
            <a:lvl1pPr algn="l">
              <a:defRPr sz="1700"/>
            </a:lvl1pPr>
          </a:lstStyle>
          <a:p>
            <a:endParaRPr lang="en-US" dirty="0"/>
          </a:p>
        </p:txBody>
      </p:sp>
      <p:sp>
        <p:nvSpPr>
          <p:cNvPr id="3" name="Date Placeholder 2"/>
          <p:cNvSpPr>
            <a:spLocks noGrp="1"/>
          </p:cNvSpPr>
          <p:nvPr>
            <p:ph type="dt" sz="quarter" idx="1"/>
          </p:nvPr>
        </p:nvSpPr>
        <p:spPr>
          <a:xfrm>
            <a:off x="5264306" y="2"/>
            <a:ext cx="4028872" cy="349947"/>
          </a:xfrm>
          <a:prstGeom prst="rect">
            <a:avLst/>
          </a:prstGeom>
        </p:spPr>
        <p:txBody>
          <a:bodyPr vert="horz" lIns="131015" tIns="65508" rIns="131015" bIns="65508" rtlCol="0"/>
          <a:lstStyle>
            <a:lvl1pPr algn="r">
              <a:defRPr sz="1700"/>
            </a:lvl1pPr>
          </a:lstStyle>
          <a:p>
            <a:fld id="{CD604D34-1C16-409B-8DBB-03B48CA2F978}" type="datetimeFigureOut">
              <a:rPr lang="en-US" smtClean="0"/>
              <a:pPr/>
              <a:t>5/23/2017</a:t>
            </a:fld>
            <a:endParaRPr lang="en-US" dirty="0"/>
          </a:p>
        </p:txBody>
      </p:sp>
      <p:sp>
        <p:nvSpPr>
          <p:cNvPr id="4" name="Footer Placeholder 3"/>
          <p:cNvSpPr>
            <a:spLocks noGrp="1"/>
          </p:cNvSpPr>
          <p:nvPr>
            <p:ph type="ftr" sz="quarter" idx="2"/>
          </p:nvPr>
        </p:nvSpPr>
        <p:spPr>
          <a:xfrm>
            <a:off x="1" y="6658820"/>
            <a:ext cx="4028872" cy="349947"/>
          </a:xfrm>
          <a:prstGeom prst="rect">
            <a:avLst/>
          </a:prstGeom>
        </p:spPr>
        <p:txBody>
          <a:bodyPr vert="horz" lIns="131015" tIns="65508" rIns="131015" bIns="65508" rtlCol="0" anchor="b"/>
          <a:lstStyle>
            <a:lvl1pPr algn="l">
              <a:defRPr sz="1700"/>
            </a:lvl1pPr>
          </a:lstStyle>
          <a:p>
            <a:endParaRPr lang="en-US" dirty="0"/>
          </a:p>
        </p:txBody>
      </p:sp>
      <p:sp>
        <p:nvSpPr>
          <p:cNvPr id="5" name="Slide Number Placeholder 4"/>
          <p:cNvSpPr>
            <a:spLocks noGrp="1"/>
          </p:cNvSpPr>
          <p:nvPr>
            <p:ph type="sldNum" sz="quarter" idx="3"/>
          </p:nvPr>
        </p:nvSpPr>
        <p:spPr>
          <a:xfrm>
            <a:off x="5264306" y="6658820"/>
            <a:ext cx="4028872" cy="349947"/>
          </a:xfrm>
          <a:prstGeom prst="rect">
            <a:avLst/>
          </a:prstGeom>
        </p:spPr>
        <p:txBody>
          <a:bodyPr vert="horz" lIns="131015" tIns="65508" rIns="131015" bIns="65508" rtlCol="0" anchor="b"/>
          <a:lstStyle>
            <a:lvl1pPr algn="r">
              <a:defRPr sz="1700"/>
            </a:lvl1pPr>
          </a:lstStyle>
          <a:p>
            <a:fld id="{F5281F05-5BC1-4D49-97FA-0C0D72614536}" type="slidenum">
              <a:rPr lang="en-US" smtClean="0"/>
              <a:pPr/>
              <a:t>‹#›</a:t>
            </a:fld>
            <a:endParaRPr lang="en-US" dirty="0"/>
          </a:p>
        </p:txBody>
      </p:sp>
    </p:spTree>
    <p:extLst>
      <p:ext uri="{BB962C8B-B14F-4D97-AF65-F5344CB8AC3E}">
        <p14:creationId xmlns:p14="http://schemas.microsoft.com/office/powerpoint/2010/main" val="20139724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2"/>
            <a:ext cx="4028440" cy="350520"/>
          </a:xfrm>
          <a:prstGeom prst="rect">
            <a:avLst/>
          </a:prstGeom>
        </p:spPr>
        <p:txBody>
          <a:bodyPr vert="horz" lIns="88680" tIns="44339" rIns="88680" bIns="44339" rtlCol="0"/>
          <a:lstStyle>
            <a:lvl1pPr algn="l">
              <a:defRPr sz="1100"/>
            </a:lvl1pPr>
          </a:lstStyle>
          <a:p>
            <a:endParaRPr lang="ru-RU"/>
          </a:p>
        </p:txBody>
      </p:sp>
      <p:sp>
        <p:nvSpPr>
          <p:cNvPr id="3" name="Date Placeholder 2"/>
          <p:cNvSpPr>
            <a:spLocks noGrp="1"/>
          </p:cNvSpPr>
          <p:nvPr>
            <p:ph type="dt" idx="1"/>
          </p:nvPr>
        </p:nvSpPr>
        <p:spPr>
          <a:xfrm>
            <a:off x="5265811" y="2"/>
            <a:ext cx="4028440" cy="350520"/>
          </a:xfrm>
          <a:prstGeom prst="rect">
            <a:avLst/>
          </a:prstGeom>
        </p:spPr>
        <p:txBody>
          <a:bodyPr vert="horz" lIns="88680" tIns="44339" rIns="88680" bIns="44339" rtlCol="0"/>
          <a:lstStyle>
            <a:lvl1pPr algn="r">
              <a:defRPr sz="1100"/>
            </a:lvl1pPr>
          </a:lstStyle>
          <a:p>
            <a:fld id="{B1655617-35A7-43AF-A473-048FFCB4E4C7}" type="datetimeFigureOut">
              <a:rPr lang="ru-RU" smtClean="0"/>
              <a:pPr/>
              <a:t>23.05.2017</a:t>
            </a:fld>
            <a:endParaRPr lang="ru-RU"/>
          </a:p>
        </p:txBody>
      </p:sp>
      <p:sp>
        <p:nvSpPr>
          <p:cNvPr id="4" name="Slide Image Placeholder 3"/>
          <p:cNvSpPr>
            <a:spLocks noGrp="1" noRot="1" noChangeAspect="1"/>
          </p:cNvSpPr>
          <p:nvPr>
            <p:ph type="sldImg" idx="2"/>
          </p:nvPr>
        </p:nvSpPr>
        <p:spPr>
          <a:xfrm>
            <a:off x="2897188" y="525463"/>
            <a:ext cx="3505200" cy="2628900"/>
          </a:xfrm>
          <a:prstGeom prst="rect">
            <a:avLst/>
          </a:prstGeom>
          <a:noFill/>
          <a:ln w="12700">
            <a:solidFill>
              <a:prstClr val="black"/>
            </a:solidFill>
          </a:ln>
        </p:spPr>
        <p:txBody>
          <a:bodyPr vert="horz" lIns="88680" tIns="44339" rIns="88680" bIns="44339" rtlCol="0" anchor="ctr"/>
          <a:lstStyle/>
          <a:p>
            <a:endParaRPr lang="ru-RU"/>
          </a:p>
        </p:txBody>
      </p:sp>
      <p:sp>
        <p:nvSpPr>
          <p:cNvPr id="5" name="Notes Placeholder 4"/>
          <p:cNvSpPr>
            <a:spLocks noGrp="1"/>
          </p:cNvSpPr>
          <p:nvPr>
            <p:ph type="body" sz="quarter" idx="3"/>
          </p:nvPr>
        </p:nvSpPr>
        <p:spPr>
          <a:xfrm>
            <a:off x="929641" y="3329942"/>
            <a:ext cx="7437119" cy="3154680"/>
          </a:xfrm>
          <a:prstGeom prst="rect">
            <a:avLst/>
          </a:prstGeom>
        </p:spPr>
        <p:txBody>
          <a:bodyPr vert="horz" lIns="88680" tIns="44339" rIns="88680" bIns="44339"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ru-RU"/>
          </a:p>
        </p:txBody>
      </p:sp>
      <p:sp>
        <p:nvSpPr>
          <p:cNvPr id="6" name="Footer Placeholder 5"/>
          <p:cNvSpPr>
            <a:spLocks noGrp="1"/>
          </p:cNvSpPr>
          <p:nvPr>
            <p:ph type="ftr" sz="quarter" idx="4"/>
          </p:nvPr>
        </p:nvSpPr>
        <p:spPr>
          <a:xfrm>
            <a:off x="1" y="6658665"/>
            <a:ext cx="4028440" cy="350520"/>
          </a:xfrm>
          <a:prstGeom prst="rect">
            <a:avLst/>
          </a:prstGeom>
        </p:spPr>
        <p:txBody>
          <a:bodyPr vert="horz" lIns="88680" tIns="44339" rIns="88680" bIns="44339" rtlCol="0" anchor="b"/>
          <a:lstStyle>
            <a:lvl1pPr algn="l">
              <a:defRPr sz="1100"/>
            </a:lvl1pPr>
          </a:lstStyle>
          <a:p>
            <a:endParaRPr lang="ru-RU"/>
          </a:p>
        </p:txBody>
      </p:sp>
      <p:sp>
        <p:nvSpPr>
          <p:cNvPr id="7" name="Slide Number Placeholder 6"/>
          <p:cNvSpPr>
            <a:spLocks noGrp="1"/>
          </p:cNvSpPr>
          <p:nvPr>
            <p:ph type="sldNum" sz="quarter" idx="5"/>
          </p:nvPr>
        </p:nvSpPr>
        <p:spPr>
          <a:xfrm>
            <a:off x="5265811" y="6658665"/>
            <a:ext cx="4028440" cy="350520"/>
          </a:xfrm>
          <a:prstGeom prst="rect">
            <a:avLst/>
          </a:prstGeom>
        </p:spPr>
        <p:txBody>
          <a:bodyPr vert="horz" lIns="88680" tIns="44339" rIns="88680" bIns="44339" rtlCol="0" anchor="b"/>
          <a:lstStyle>
            <a:lvl1pPr algn="r">
              <a:defRPr sz="1100"/>
            </a:lvl1pPr>
          </a:lstStyle>
          <a:p>
            <a:fld id="{8CC28A47-AD2B-402F-A911-895700E35FDF}" type="slidenum">
              <a:rPr lang="ru-RU" smtClean="0"/>
              <a:pPr/>
              <a:t>‹#›</a:t>
            </a:fld>
            <a:endParaRPr lang="ru-RU"/>
          </a:p>
        </p:txBody>
      </p:sp>
    </p:spTree>
    <p:extLst>
      <p:ext uri="{BB962C8B-B14F-4D97-AF65-F5344CB8AC3E}">
        <p14:creationId xmlns:p14="http://schemas.microsoft.com/office/powerpoint/2010/main" val="265692650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CC28A47-AD2B-402F-A911-895700E35FDF}" type="slidenum">
              <a:rPr lang="ru-RU" smtClean="0">
                <a:solidFill>
                  <a:prstClr val="black"/>
                </a:solidFill>
              </a:rPr>
              <a:pPr/>
              <a:t>1</a:t>
            </a:fld>
            <a:endParaRPr lang="ru-RU">
              <a:solidFill>
                <a:prstClr val="black"/>
              </a:solidFill>
            </a:endParaRPr>
          </a:p>
        </p:txBody>
      </p:sp>
    </p:spTree>
    <p:extLst>
      <p:ext uri="{BB962C8B-B14F-4D97-AF65-F5344CB8AC3E}">
        <p14:creationId xmlns:p14="http://schemas.microsoft.com/office/powerpoint/2010/main" val="106471962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p:bg>
      <p:bgPr>
        <a:blipFill dpi="0" rotWithShape="0">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714348" y="3244859"/>
            <a:ext cx="7772400" cy="1470025"/>
          </a:xfrm>
        </p:spPr>
        <p:txBody>
          <a:bodyPr/>
          <a:lstStyle>
            <a:lvl1pPr>
              <a:defRPr sz="3600" b="1" cap="all" baseline="0">
                <a:solidFill>
                  <a:schemeClr val="bg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371600" y="4714884"/>
            <a:ext cx="6400800" cy="785818"/>
          </a:xfrm>
        </p:spPr>
        <p:txBody>
          <a:bodyPr/>
          <a:lstStyle>
            <a:lvl1pPr marL="0" indent="0" algn="ctr">
              <a:buNone/>
              <a:defRPr>
                <a:solidFill>
                  <a:schemeClr val="bg1"/>
                </a:solidFill>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dirty="0"/>
          </a:p>
        </p:txBody>
      </p:sp>
      <p:sp>
        <p:nvSpPr>
          <p:cNvPr id="4" name="Rectangle 4"/>
          <p:cNvSpPr>
            <a:spLocks noGrp="1" noChangeArrowheads="1"/>
          </p:cNvSpPr>
          <p:nvPr>
            <p:ph type="dt" sz="half" idx="10"/>
          </p:nvPr>
        </p:nvSpPr>
        <p:spPr>
          <a:ln/>
        </p:spPr>
        <p:txBody>
          <a:bodyPr/>
          <a:lstStyle>
            <a:lvl1pPr>
              <a:defRPr>
                <a:solidFill>
                  <a:schemeClr val="bg1"/>
                </a:solidFill>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solidFill>
                  <a:schemeClr val="bg1"/>
                </a:solidFill>
              </a:defRPr>
            </a:lvl1pPr>
          </a:lstStyle>
          <a:p>
            <a:pPr>
              <a:defRPr/>
            </a:pPr>
            <a:r>
              <a:rPr lang="en-US" dirty="0" smtClean="0"/>
              <a:t>Treasury PFM Reforms </a:t>
            </a:r>
            <a:endParaRPr lang="en-US" dirty="0"/>
          </a:p>
        </p:txBody>
      </p:sp>
      <p:sp>
        <p:nvSpPr>
          <p:cNvPr id="6" name="Rectangle 6"/>
          <p:cNvSpPr>
            <a:spLocks noGrp="1" noChangeArrowheads="1"/>
          </p:cNvSpPr>
          <p:nvPr>
            <p:ph type="sldNum" sz="quarter" idx="12"/>
          </p:nvPr>
        </p:nvSpPr>
        <p:spPr>
          <a:ln/>
        </p:spPr>
        <p:txBody>
          <a:bodyPr/>
          <a:lstStyle>
            <a:lvl1pPr>
              <a:defRPr>
                <a:solidFill>
                  <a:schemeClr val="bg1"/>
                </a:solidFill>
              </a:defRPr>
            </a:lvl1pPr>
          </a:lstStyle>
          <a:p>
            <a:pPr>
              <a:defRPr/>
            </a:pPr>
            <a:fld id="{BD1B9D30-46E6-44B0-A24F-209538116FE4}" type="slidenum">
              <a:rPr lang="en-US" smtClean="0"/>
              <a:pPr>
                <a:defRPr/>
              </a:pPr>
              <a:t>‹#›</a:t>
            </a:fld>
            <a:endParaRPr lang="en-US" dirty="0"/>
          </a:p>
        </p:txBody>
      </p:sp>
      <p:sp>
        <p:nvSpPr>
          <p:cNvPr id="15" name="Text Placeholder 14"/>
          <p:cNvSpPr>
            <a:spLocks noGrp="1"/>
          </p:cNvSpPr>
          <p:nvPr>
            <p:ph type="body" sz="quarter" idx="13"/>
          </p:nvPr>
        </p:nvSpPr>
        <p:spPr>
          <a:xfrm>
            <a:off x="2643174" y="5500702"/>
            <a:ext cx="3643312" cy="500066"/>
          </a:xfrm>
        </p:spPr>
        <p:txBody>
          <a:bodyPr/>
          <a:lstStyle>
            <a:lvl1pPr marL="0" indent="0" algn="ctr">
              <a:buNone/>
              <a:defRPr sz="12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smtClean="0"/>
              <a:t>Click to edit Master text styles</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r>
              <a:rPr lang="en-US" dirty="0" smtClean="0"/>
              <a:t>Treasury PFM Reforms </a:t>
            </a: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F9D5602F-97E5-4A13-9CA3-30A1C00A65C9}" type="slidenum">
              <a:rPr lang="en-US" smtClean="0"/>
              <a:pPr>
                <a:defRPr/>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r>
              <a:rPr lang="en-US" dirty="0" smtClean="0"/>
              <a:t>Treasury PFM Reforms </a:t>
            </a: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384F1DE9-4D8B-4AEE-82F7-AAFE52EC5C25}" type="slidenum">
              <a:rPr lang="en-US" smtClean="0"/>
              <a:pPr>
                <a:defRPr/>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1_Title Slide">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714348" y="3244859"/>
            <a:ext cx="7772400" cy="1470025"/>
          </a:xfrm>
        </p:spPr>
        <p:txBody>
          <a:bodyPr/>
          <a:lstStyle>
            <a:lvl1pPr>
              <a:defRPr b="1">
                <a:solidFill>
                  <a:schemeClr val="bg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371600" y="4714884"/>
            <a:ext cx="6400800" cy="785818"/>
          </a:xfrm>
        </p:spPr>
        <p:txBody>
          <a:bodyPr/>
          <a:lstStyle>
            <a:lvl1pPr marL="0" indent="0" algn="ctr">
              <a:buNone/>
              <a:defRPr>
                <a:solidFill>
                  <a:schemeClr val="bg1"/>
                </a:solidFill>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dirty="0"/>
          </a:p>
        </p:txBody>
      </p:sp>
      <p:sp>
        <p:nvSpPr>
          <p:cNvPr id="15" name="Text Placeholder 14"/>
          <p:cNvSpPr>
            <a:spLocks noGrp="1"/>
          </p:cNvSpPr>
          <p:nvPr>
            <p:ph type="body" sz="quarter" idx="13"/>
          </p:nvPr>
        </p:nvSpPr>
        <p:spPr>
          <a:xfrm>
            <a:off x="2643174" y="5500702"/>
            <a:ext cx="3643312" cy="500066"/>
          </a:xfrm>
        </p:spPr>
        <p:txBody>
          <a:bodyPr/>
          <a:lstStyle>
            <a:lvl1pPr marL="0" indent="0" algn="ctr">
              <a:buNone/>
              <a:defRPr sz="12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smtClean="0"/>
              <a:t>Click to edit Master text styles</a:t>
            </a:r>
          </a:p>
        </p:txBody>
      </p:sp>
      <p:sp>
        <p:nvSpPr>
          <p:cNvPr id="5" name="Rectangle 4"/>
          <p:cNvSpPr>
            <a:spLocks noGrp="1" noChangeArrowheads="1"/>
          </p:cNvSpPr>
          <p:nvPr>
            <p:ph type="dt" sz="half" idx="14"/>
          </p:nvPr>
        </p:nvSpPr>
        <p:spPr/>
        <p:txBody>
          <a:bodyPr/>
          <a:lstStyle>
            <a:lvl1pPr>
              <a:defRPr>
                <a:solidFill>
                  <a:schemeClr val="bg1"/>
                </a:solidFill>
              </a:defRPr>
            </a:lvl1pPr>
          </a:lstStyle>
          <a:p>
            <a:pPr>
              <a:defRPr/>
            </a:pPr>
            <a:endParaRPr lang="en-US" dirty="0"/>
          </a:p>
        </p:txBody>
      </p:sp>
      <p:sp>
        <p:nvSpPr>
          <p:cNvPr id="6" name="Rectangle 5"/>
          <p:cNvSpPr>
            <a:spLocks noGrp="1" noChangeArrowheads="1"/>
          </p:cNvSpPr>
          <p:nvPr>
            <p:ph type="ftr" sz="quarter" idx="15"/>
          </p:nvPr>
        </p:nvSpPr>
        <p:spPr/>
        <p:txBody>
          <a:bodyPr/>
          <a:lstStyle>
            <a:lvl1pPr>
              <a:defRPr>
                <a:solidFill>
                  <a:schemeClr val="bg1"/>
                </a:solidFill>
              </a:defRPr>
            </a:lvl1pPr>
          </a:lstStyle>
          <a:p>
            <a:pPr>
              <a:defRPr/>
            </a:pPr>
            <a:r>
              <a:rPr lang="en-US" dirty="0" smtClean="0"/>
              <a:t>Treasury PFM Reforms </a:t>
            </a:r>
            <a:endParaRPr lang="en-US" dirty="0"/>
          </a:p>
        </p:txBody>
      </p:sp>
      <p:sp>
        <p:nvSpPr>
          <p:cNvPr id="7" name="Rectangle 6"/>
          <p:cNvSpPr>
            <a:spLocks noGrp="1" noChangeArrowheads="1"/>
          </p:cNvSpPr>
          <p:nvPr>
            <p:ph type="sldNum" sz="quarter" idx="16"/>
          </p:nvPr>
        </p:nvSpPr>
        <p:spPr/>
        <p:txBody>
          <a:bodyPr/>
          <a:lstStyle>
            <a:lvl1pPr>
              <a:defRPr>
                <a:solidFill>
                  <a:schemeClr val="bg1"/>
                </a:solidFill>
              </a:defRPr>
            </a:lvl1pPr>
          </a:lstStyle>
          <a:p>
            <a:pPr>
              <a:defRPr/>
            </a:pPr>
            <a:fld id="{E4A78502-F787-4FA4-BBF6-715780595832}" type="slidenum">
              <a:rPr lang="en-US" smtClean="0"/>
              <a:pPr>
                <a:defRPr/>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2_Title Slide">
    <p:bg>
      <p:bgPr>
        <a:blipFill dpi="0" rotWithShape="0">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714348" y="3244859"/>
            <a:ext cx="7772400" cy="1470025"/>
          </a:xfrm>
        </p:spPr>
        <p:txBody>
          <a:bodyPr/>
          <a:lstStyle>
            <a:lvl1pPr>
              <a:defRPr b="1">
                <a:solidFill>
                  <a:schemeClr val="bg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371600" y="4714884"/>
            <a:ext cx="6400800" cy="785818"/>
          </a:xfrm>
        </p:spPr>
        <p:txBody>
          <a:bodyPr/>
          <a:lstStyle>
            <a:lvl1pPr marL="0" indent="0" algn="ctr">
              <a:buNone/>
              <a:defRPr>
                <a:solidFill>
                  <a:schemeClr val="bg1"/>
                </a:solidFill>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dirty="0"/>
          </a:p>
        </p:txBody>
      </p:sp>
      <p:sp>
        <p:nvSpPr>
          <p:cNvPr id="4" name="Rectangle 4"/>
          <p:cNvSpPr>
            <a:spLocks noGrp="1" noChangeArrowheads="1"/>
          </p:cNvSpPr>
          <p:nvPr>
            <p:ph type="dt" sz="half" idx="10"/>
          </p:nvPr>
        </p:nvSpPr>
        <p:spPr>
          <a:ln/>
        </p:spPr>
        <p:txBody>
          <a:bodyPr/>
          <a:lstStyle>
            <a:lvl1pPr>
              <a:defRPr>
                <a:solidFill>
                  <a:schemeClr val="bg1"/>
                </a:solidFill>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solidFill>
                  <a:schemeClr val="bg1"/>
                </a:solidFill>
              </a:defRPr>
            </a:lvl1pPr>
          </a:lstStyle>
          <a:p>
            <a:pPr>
              <a:defRPr/>
            </a:pPr>
            <a:r>
              <a:rPr lang="en-US" dirty="0" smtClean="0"/>
              <a:t>Treasury PFM Reforms </a:t>
            </a:r>
            <a:endParaRPr lang="en-US" dirty="0"/>
          </a:p>
        </p:txBody>
      </p:sp>
      <p:sp>
        <p:nvSpPr>
          <p:cNvPr id="6" name="Rectangle 6"/>
          <p:cNvSpPr>
            <a:spLocks noGrp="1" noChangeArrowheads="1"/>
          </p:cNvSpPr>
          <p:nvPr>
            <p:ph type="sldNum" sz="quarter" idx="12"/>
          </p:nvPr>
        </p:nvSpPr>
        <p:spPr>
          <a:ln/>
        </p:spPr>
        <p:txBody>
          <a:bodyPr/>
          <a:lstStyle>
            <a:lvl1pPr>
              <a:defRPr>
                <a:solidFill>
                  <a:schemeClr val="bg1"/>
                </a:solidFill>
              </a:defRPr>
            </a:lvl1pPr>
          </a:lstStyle>
          <a:p>
            <a:pPr>
              <a:defRPr/>
            </a:pPr>
            <a:fld id="{E4A78502-F787-4FA4-BBF6-715780595832}" type="slidenum">
              <a:rPr lang="en-US" smtClean="0"/>
              <a:pPr>
                <a:defRPr/>
              </a:pPr>
              <a:t>‹#›</a:t>
            </a:fld>
            <a:endParaRPr lang="en-US" dirty="0"/>
          </a:p>
        </p:txBody>
      </p:sp>
      <p:sp>
        <p:nvSpPr>
          <p:cNvPr id="15" name="Text Placeholder 14"/>
          <p:cNvSpPr>
            <a:spLocks noGrp="1"/>
          </p:cNvSpPr>
          <p:nvPr>
            <p:ph type="body" sz="quarter" idx="13"/>
          </p:nvPr>
        </p:nvSpPr>
        <p:spPr>
          <a:xfrm>
            <a:off x="2643174" y="5500702"/>
            <a:ext cx="3643312" cy="500066"/>
          </a:xfrm>
        </p:spPr>
        <p:txBody>
          <a:bodyPr/>
          <a:lstStyle>
            <a:lvl1pPr marL="0" indent="0" algn="ctr">
              <a:buNone/>
              <a:defRPr sz="12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smtClean="0"/>
              <a:t>Click to edit Master text styles</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_Title Slide">
    <p:bg>
      <p:bgPr>
        <a:blipFill dpi="0" rotWithShape="0">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714348" y="3244859"/>
            <a:ext cx="7772400" cy="1470025"/>
          </a:xfrm>
        </p:spPr>
        <p:txBody>
          <a:bodyPr/>
          <a:lstStyle>
            <a:lvl1pPr>
              <a:defRPr b="1">
                <a:solidFill>
                  <a:schemeClr val="bg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371600" y="4714884"/>
            <a:ext cx="6400800" cy="785818"/>
          </a:xfrm>
        </p:spPr>
        <p:txBody>
          <a:bodyPr/>
          <a:lstStyle>
            <a:lvl1pPr marL="0" indent="0" algn="ctr">
              <a:buNone/>
              <a:defRPr>
                <a:solidFill>
                  <a:schemeClr val="bg1"/>
                </a:solidFill>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dirty="0"/>
          </a:p>
        </p:txBody>
      </p:sp>
      <p:sp>
        <p:nvSpPr>
          <p:cNvPr id="4" name="Rectangle 4"/>
          <p:cNvSpPr>
            <a:spLocks noGrp="1" noChangeArrowheads="1"/>
          </p:cNvSpPr>
          <p:nvPr>
            <p:ph type="dt" sz="half" idx="10"/>
          </p:nvPr>
        </p:nvSpPr>
        <p:spPr>
          <a:ln/>
        </p:spPr>
        <p:txBody>
          <a:bodyPr/>
          <a:lstStyle>
            <a:lvl1pPr>
              <a:defRPr>
                <a:solidFill>
                  <a:schemeClr val="bg1"/>
                </a:solidFill>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solidFill>
                  <a:schemeClr val="bg1"/>
                </a:solidFill>
              </a:defRPr>
            </a:lvl1pPr>
          </a:lstStyle>
          <a:p>
            <a:pPr>
              <a:defRPr/>
            </a:pPr>
            <a:r>
              <a:rPr lang="en-US" dirty="0" smtClean="0"/>
              <a:t>Treasury PFM Reforms </a:t>
            </a:r>
            <a:endParaRPr lang="en-US" dirty="0"/>
          </a:p>
        </p:txBody>
      </p:sp>
      <p:sp>
        <p:nvSpPr>
          <p:cNvPr id="6" name="Rectangle 6"/>
          <p:cNvSpPr>
            <a:spLocks noGrp="1" noChangeArrowheads="1"/>
          </p:cNvSpPr>
          <p:nvPr>
            <p:ph type="sldNum" sz="quarter" idx="12"/>
          </p:nvPr>
        </p:nvSpPr>
        <p:spPr>
          <a:ln/>
        </p:spPr>
        <p:txBody>
          <a:bodyPr/>
          <a:lstStyle>
            <a:lvl1pPr>
              <a:defRPr>
                <a:solidFill>
                  <a:schemeClr val="bg1"/>
                </a:solidFill>
              </a:defRPr>
            </a:lvl1pPr>
          </a:lstStyle>
          <a:p>
            <a:pPr>
              <a:defRPr/>
            </a:pPr>
            <a:fld id="{E4A78502-F787-4FA4-BBF6-715780595832}" type="slidenum">
              <a:rPr lang="en-US" smtClean="0"/>
              <a:pPr>
                <a:defRPr/>
              </a:pPr>
              <a:t>‹#›</a:t>
            </a:fld>
            <a:endParaRPr lang="en-US" dirty="0"/>
          </a:p>
        </p:txBody>
      </p:sp>
      <p:sp>
        <p:nvSpPr>
          <p:cNvPr id="15" name="Text Placeholder 14"/>
          <p:cNvSpPr>
            <a:spLocks noGrp="1"/>
          </p:cNvSpPr>
          <p:nvPr>
            <p:ph type="body" sz="quarter" idx="13"/>
          </p:nvPr>
        </p:nvSpPr>
        <p:spPr>
          <a:xfrm>
            <a:off x="2643174" y="5500702"/>
            <a:ext cx="3643312" cy="500066"/>
          </a:xfrm>
        </p:spPr>
        <p:txBody>
          <a:bodyPr/>
          <a:lstStyle>
            <a:lvl1pPr marL="0" indent="0" algn="ctr">
              <a:buNone/>
              <a:defRPr sz="12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smtClean="0"/>
              <a:t>Click to edit Master text styles</a:t>
            </a: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4_Title Slide">
    <p:bg>
      <p:bgPr>
        <a:blipFill dpi="0" rotWithShape="0">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714348" y="3244859"/>
            <a:ext cx="7772400" cy="1470025"/>
          </a:xfrm>
        </p:spPr>
        <p:txBody>
          <a:bodyPr/>
          <a:lstStyle>
            <a:lvl1pPr>
              <a:defRPr b="1">
                <a:solidFill>
                  <a:schemeClr val="bg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371600" y="4714884"/>
            <a:ext cx="6400800" cy="785818"/>
          </a:xfrm>
        </p:spPr>
        <p:txBody>
          <a:bodyPr/>
          <a:lstStyle>
            <a:lvl1pPr marL="0" indent="0" algn="ctr">
              <a:buNone/>
              <a:defRPr>
                <a:solidFill>
                  <a:schemeClr val="bg1"/>
                </a:solidFill>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dirty="0"/>
          </a:p>
        </p:txBody>
      </p:sp>
      <p:sp>
        <p:nvSpPr>
          <p:cNvPr id="4" name="Rectangle 4"/>
          <p:cNvSpPr>
            <a:spLocks noGrp="1" noChangeArrowheads="1"/>
          </p:cNvSpPr>
          <p:nvPr>
            <p:ph type="dt" sz="half" idx="10"/>
          </p:nvPr>
        </p:nvSpPr>
        <p:spPr>
          <a:ln/>
        </p:spPr>
        <p:txBody>
          <a:bodyPr/>
          <a:lstStyle>
            <a:lvl1pPr>
              <a:defRPr>
                <a:solidFill>
                  <a:schemeClr val="bg1"/>
                </a:solidFill>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solidFill>
                  <a:schemeClr val="bg1"/>
                </a:solidFill>
              </a:defRPr>
            </a:lvl1pPr>
          </a:lstStyle>
          <a:p>
            <a:pPr>
              <a:defRPr/>
            </a:pPr>
            <a:r>
              <a:rPr lang="en-US" dirty="0" smtClean="0"/>
              <a:t>Treasury PFM Reforms </a:t>
            </a:r>
            <a:endParaRPr lang="en-US" dirty="0"/>
          </a:p>
        </p:txBody>
      </p:sp>
      <p:sp>
        <p:nvSpPr>
          <p:cNvPr id="6" name="Rectangle 6"/>
          <p:cNvSpPr>
            <a:spLocks noGrp="1" noChangeArrowheads="1"/>
          </p:cNvSpPr>
          <p:nvPr>
            <p:ph type="sldNum" sz="quarter" idx="12"/>
          </p:nvPr>
        </p:nvSpPr>
        <p:spPr>
          <a:ln/>
        </p:spPr>
        <p:txBody>
          <a:bodyPr/>
          <a:lstStyle>
            <a:lvl1pPr>
              <a:defRPr>
                <a:solidFill>
                  <a:schemeClr val="bg1"/>
                </a:solidFill>
              </a:defRPr>
            </a:lvl1pPr>
          </a:lstStyle>
          <a:p>
            <a:pPr>
              <a:defRPr/>
            </a:pPr>
            <a:fld id="{BD1B9D30-46E6-44B0-A24F-209538116FE4}" type="slidenum">
              <a:rPr lang="en-US" smtClean="0"/>
              <a:pPr>
                <a:defRPr/>
              </a:pPr>
              <a:t>‹#›</a:t>
            </a:fld>
            <a:endParaRPr lang="en-US" dirty="0"/>
          </a:p>
        </p:txBody>
      </p:sp>
      <p:sp>
        <p:nvSpPr>
          <p:cNvPr id="15" name="Text Placeholder 14"/>
          <p:cNvSpPr>
            <a:spLocks noGrp="1"/>
          </p:cNvSpPr>
          <p:nvPr>
            <p:ph type="body" sz="quarter" idx="13"/>
          </p:nvPr>
        </p:nvSpPr>
        <p:spPr>
          <a:xfrm>
            <a:off x="2643174" y="5500702"/>
            <a:ext cx="3643312" cy="500066"/>
          </a:xfrm>
        </p:spPr>
        <p:txBody>
          <a:bodyPr/>
          <a:lstStyle>
            <a:lvl1pPr marL="0" indent="0" algn="ctr">
              <a:buNone/>
              <a:defRPr sz="12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smtClean="0"/>
              <a:t>Click to edit Master text styles</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285852" y="142852"/>
            <a:ext cx="6643734" cy="1000124"/>
          </a:xfrm>
        </p:spPr>
        <p:txBody>
          <a:bodyPr/>
          <a:lstStyle>
            <a:lvl1pPr>
              <a:defRPr sz="3200" cap="all" baseline="0">
                <a:solidFill>
                  <a:schemeClr val="accent1">
                    <a:lumMod val="25000"/>
                  </a:schemeClr>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457200" y="1357298"/>
            <a:ext cx="8229600" cy="476886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xfrm>
            <a:off x="6153176" y="6429396"/>
            <a:ext cx="1633534" cy="292078"/>
          </a:xfrm>
          <a:ln/>
        </p:spPr>
        <p:txBody>
          <a:bodyPr/>
          <a:lstStyle>
            <a:lvl1pPr algn="r">
              <a:defRPr sz="1050"/>
            </a:lvl1pPr>
          </a:lstStyle>
          <a:p>
            <a:pPr>
              <a:defRPr/>
            </a:pPr>
            <a:endParaRPr lang="en-US" dirty="0"/>
          </a:p>
        </p:txBody>
      </p:sp>
      <p:sp>
        <p:nvSpPr>
          <p:cNvPr id="5" name="Rectangle 5"/>
          <p:cNvSpPr>
            <a:spLocks noGrp="1" noChangeArrowheads="1"/>
          </p:cNvSpPr>
          <p:nvPr>
            <p:ph type="ftr" sz="quarter" idx="11"/>
          </p:nvPr>
        </p:nvSpPr>
        <p:spPr>
          <a:xfrm>
            <a:off x="461954" y="6423070"/>
            <a:ext cx="5610244" cy="292078"/>
          </a:xfrm>
          <a:ln/>
        </p:spPr>
        <p:txBody>
          <a:bodyPr/>
          <a:lstStyle>
            <a:lvl1pPr algn="l">
              <a:defRPr sz="1050"/>
            </a:lvl1pPr>
          </a:lstStyle>
          <a:p>
            <a:pPr>
              <a:defRPr/>
            </a:pPr>
            <a:r>
              <a:rPr lang="en-US" dirty="0" smtClean="0"/>
              <a:t>Treasury PFM Reforms </a:t>
            </a:r>
            <a:endParaRPr lang="en-US" dirty="0"/>
          </a:p>
        </p:txBody>
      </p:sp>
      <p:sp>
        <p:nvSpPr>
          <p:cNvPr id="6" name="Rectangle 6"/>
          <p:cNvSpPr>
            <a:spLocks noGrp="1" noChangeArrowheads="1"/>
          </p:cNvSpPr>
          <p:nvPr>
            <p:ph type="sldNum" sz="quarter" idx="12"/>
          </p:nvPr>
        </p:nvSpPr>
        <p:spPr>
          <a:xfrm>
            <a:off x="7858148" y="6429396"/>
            <a:ext cx="828652" cy="292078"/>
          </a:xfrm>
          <a:ln/>
        </p:spPr>
        <p:txBody>
          <a:bodyPr/>
          <a:lstStyle>
            <a:lvl1pPr>
              <a:defRPr sz="1050"/>
            </a:lvl1pPr>
          </a:lstStyle>
          <a:p>
            <a:pPr>
              <a:defRPr/>
            </a:pPr>
            <a:fld id="{046FE861-12BB-4E7C-8C4A-8F4CD69F3A70}" type="slidenum">
              <a:rPr lang="en-US" smtClean="0"/>
              <a:pPr>
                <a:defRPr/>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r>
              <a:rPr lang="en-US" dirty="0" smtClean="0"/>
              <a:t>Treasury PFM Reforms </a:t>
            </a: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63486EA1-9048-4E85-BBA1-418E234DD44B}" type="slidenum">
              <a:rPr lang="en-US" smtClean="0"/>
              <a:pPr>
                <a:defRPr/>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r>
              <a:rPr lang="en-US" dirty="0" smtClean="0"/>
              <a:t>Treasury PFM Reforms </a:t>
            </a:r>
            <a:endParaRPr lang="en-US" dirty="0"/>
          </a:p>
        </p:txBody>
      </p:sp>
      <p:sp>
        <p:nvSpPr>
          <p:cNvPr id="7" name="Rectangle 6"/>
          <p:cNvSpPr>
            <a:spLocks noGrp="1" noChangeArrowheads="1"/>
          </p:cNvSpPr>
          <p:nvPr>
            <p:ph type="sldNum" sz="quarter" idx="12"/>
          </p:nvPr>
        </p:nvSpPr>
        <p:spPr>
          <a:ln/>
        </p:spPr>
        <p:txBody>
          <a:bodyPr/>
          <a:lstStyle>
            <a:lvl1pPr>
              <a:defRPr/>
            </a:lvl1pPr>
          </a:lstStyle>
          <a:p>
            <a:pPr>
              <a:defRPr/>
            </a:pPr>
            <a:fld id="{35CD90CC-CE54-4D99-96BF-14944B7B6ECC}" type="slidenum">
              <a:rPr lang="en-US" smtClean="0"/>
              <a:pPr>
                <a:defRPr/>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dirty="0"/>
          </a:p>
        </p:txBody>
      </p:sp>
      <p:sp>
        <p:nvSpPr>
          <p:cNvPr id="8" name="Rectangle 5"/>
          <p:cNvSpPr>
            <a:spLocks noGrp="1" noChangeArrowheads="1"/>
          </p:cNvSpPr>
          <p:nvPr>
            <p:ph type="ftr" sz="quarter" idx="11"/>
          </p:nvPr>
        </p:nvSpPr>
        <p:spPr>
          <a:ln/>
        </p:spPr>
        <p:txBody>
          <a:bodyPr/>
          <a:lstStyle>
            <a:lvl1pPr>
              <a:defRPr/>
            </a:lvl1pPr>
          </a:lstStyle>
          <a:p>
            <a:pPr>
              <a:defRPr/>
            </a:pPr>
            <a:r>
              <a:rPr lang="en-US" dirty="0" smtClean="0"/>
              <a:t>Treasury PFM Reforms </a:t>
            </a:r>
            <a:endParaRPr lang="en-US" dirty="0"/>
          </a:p>
        </p:txBody>
      </p:sp>
      <p:sp>
        <p:nvSpPr>
          <p:cNvPr id="9" name="Rectangle 6"/>
          <p:cNvSpPr>
            <a:spLocks noGrp="1" noChangeArrowheads="1"/>
          </p:cNvSpPr>
          <p:nvPr>
            <p:ph type="sldNum" sz="quarter" idx="12"/>
          </p:nvPr>
        </p:nvSpPr>
        <p:spPr>
          <a:ln/>
        </p:spPr>
        <p:txBody>
          <a:bodyPr/>
          <a:lstStyle>
            <a:lvl1pPr>
              <a:defRPr/>
            </a:lvl1pPr>
          </a:lstStyle>
          <a:p>
            <a:pPr>
              <a:defRPr/>
            </a:pPr>
            <a:fld id="{277E466B-172B-4510-972F-315BBEF4AC6E}" type="slidenum">
              <a:rPr lang="en-US" smtClean="0"/>
              <a:pPr>
                <a:defRPr/>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dirty="0"/>
          </a:p>
        </p:txBody>
      </p:sp>
      <p:sp>
        <p:nvSpPr>
          <p:cNvPr id="4" name="Rectangle 5"/>
          <p:cNvSpPr>
            <a:spLocks noGrp="1" noChangeArrowheads="1"/>
          </p:cNvSpPr>
          <p:nvPr>
            <p:ph type="ftr" sz="quarter" idx="11"/>
          </p:nvPr>
        </p:nvSpPr>
        <p:spPr>
          <a:ln/>
        </p:spPr>
        <p:txBody>
          <a:bodyPr/>
          <a:lstStyle>
            <a:lvl1pPr>
              <a:defRPr/>
            </a:lvl1pPr>
          </a:lstStyle>
          <a:p>
            <a:pPr>
              <a:defRPr/>
            </a:pPr>
            <a:r>
              <a:rPr lang="en-US" dirty="0" smtClean="0"/>
              <a:t>Treasury PFM Reforms </a:t>
            </a:r>
            <a:endParaRPr lang="en-US" dirty="0"/>
          </a:p>
        </p:txBody>
      </p:sp>
      <p:sp>
        <p:nvSpPr>
          <p:cNvPr id="5" name="Rectangle 6"/>
          <p:cNvSpPr>
            <a:spLocks noGrp="1" noChangeArrowheads="1"/>
          </p:cNvSpPr>
          <p:nvPr>
            <p:ph type="sldNum" sz="quarter" idx="12"/>
          </p:nvPr>
        </p:nvSpPr>
        <p:spPr>
          <a:ln/>
        </p:spPr>
        <p:txBody>
          <a:bodyPr/>
          <a:lstStyle>
            <a:lvl1pPr>
              <a:defRPr/>
            </a:lvl1pPr>
          </a:lstStyle>
          <a:p>
            <a:pPr>
              <a:defRPr/>
            </a:pPr>
            <a:fld id="{CAA001D3-2E22-4A9E-A9EF-F1D4E1E7B7D4}" type="slidenum">
              <a:rPr lang="en-US" smtClean="0"/>
              <a:pPr>
                <a:defRPr/>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dirty="0"/>
          </a:p>
        </p:txBody>
      </p:sp>
      <p:sp>
        <p:nvSpPr>
          <p:cNvPr id="3" name="Rectangle 5"/>
          <p:cNvSpPr>
            <a:spLocks noGrp="1" noChangeArrowheads="1"/>
          </p:cNvSpPr>
          <p:nvPr>
            <p:ph type="ftr" sz="quarter" idx="11"/>
          </p:nvPr>
        </p:nvSpPr>
        <p:spPr>
          <a:ln/>
        </p:spPr>
        <p:txBody>
          <a:bodyPr/>
          <a:lstStyle>
            <a:lvl1pPr>
              <a:defRPr/>
            </a:lvl1pPr>
          </a:lstStyle>
          <a:p>
            <a:pPr>
              <a:defRPr/>
            </a:pPr>
            <a:r>
              <a:rPr lang="en-US" dirty="0" smtClean="0"/>
              <a:t>Treasury PFM Reforms </a:t>
            </a:r>
            <a:endParaRPr lang="en-US" dirty="0"/>
          </a:p>
        </p:txBody>
      </p:sp>
      <p:sp>
        <p:nvSpPr>
          <p:cNvPr id="4" name="Rectangle 6"/>
          <p:cNvSpPr>
            <a:spLocks noGrp="1" noChangeArrowheads="1"/>
          </p:cNvSpPr>
          <p:nvPr>
            <p:ph type="sldNum" sz="quarter" idx="12"/>
          </p:nvPr>
        </p:nvSpPr>
        <p:spPr>
          <a:ln/>
        </p:spPr>
        <p:txBody>
          <a:bodyPr/>
          <a:lstStyle>
            <a:lvl1pPr>
              <a:defRPr/>
            </a:lvl1pPr>
          </a:lstStyle>
          <a:p>
            <a:pPr>
              <a:defRPr/>
            </a:pPr>
            <a:fld id="{9D29E7A9-4804-47E3-8209-845D36A2C0D4}" type="slidenum">
              <a:rPr lang="en-US" smtClean="0"/>
              <a:pPr>
                <a:defRPr/>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r>
              <a:rPr lang="en-US" dirty="0" smtClean="0"/>
              <a:t>Treasury PFM Reforms </a:t>
            </a:r>
            <a:endParaRPr lang="en-US" dirty="0"/>
          </a:p>
        </p:txBody>
      </p:sp>
      <p:sp>
        <p:nvSpPr>
          <p:cNvPr id="7" name="Rectangle 6"/>
          <p:cNvSpPr>
            <a:spLocks noGrp="1" noChangeArrowheads="1"/>
          </p:cNvSpPr>
          <p:nvPr>
            <p:ph type="sldNum" sz="quarter" idx="12"/>
          </p:nvPr>
        </p:nvSpPr>
        <p:spPr>
          <a:ln/>
        </p:spPr>
        <p:txBody>
          <a:bodyPr/>
          <a:lstStyle>
            <a:lvl1pPr>
              <a:defRPr/>
            </a:lvl1pPr>
          </a:lstStyle>
          <a:p>
            <a:pPr>
              <a:defRPr/>
            </a:pPr>
            <a:fld id="{4C7E957A-E9F6-4378-A698-2E6053FC9447}" type="slidenum">
              <a:rPr lang="en-US" smtClean="0"/>
              <a:pPr>
                <a:defRPr/>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smtClean="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r>
              <a:rPr lang="en-US" dirty="0" smtClean="0"/>
              <a:t>Treasury PFM Reforms </a:t>
            </a:r>
            <a:endParaRPr lang="en-US" dirty="0"/>
          </a:p>
        </p:txBody>
      </p:sp>
      <p:sp>
        <p:nvSpPr>
          <p:cNvPr id="7" name="Rectangle 6"/>
          <p:cNvSpPr>
            <a:spLocks noGrp="1" noChangeArrowheads="1"/>
          </p:cNvSpPr>
          <p:nvPr>
            <p:ph type="sldNum" sz="quarter" idx="12"/>
          </p:nvPr>
        </p:nvSpPr>
        <p:spPr>
          <a:ln/>
        </p:spPr>
        <p:txBody>
          <a:bodyPr/>
          <a:lstStyle>
            <a:lvl1pPr>
              <a:defRPr/>
            </a:lvl1pPr>
          </a:lstStyle>
          <a:p>
            <a:pPr>
              <a:defRPr/>
            </a:pPr>
            <a:fld id="{96FD892D-DE3F-4E8E-80DA-46F163C4F04B}" type="slidenum">
              <a:rPr lang="en-US" smtClean="0"/>
              <a:pPr>
                <a:defRPr/>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jpe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7" cstate="print">
            <a:lum/>
          </a:blip>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US" dirty="0" smtClean="0"/>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mn-lt"/>
              </a:defRPr>
            </a:lvl1pPr>
          </a:lstStyle>
          <a:p>
            <a:pPr>
              <a:defRPr/>
            </a:pPr>
            <a:endParaRPr lang="en-US" dirty="0"/>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mn-lt"/>
              </a:defRPr>
            </a:lvl1pPr>
          </a:lstStyle>
          <a:p>
            <a:pPr>
              <a:defRPr/>
            </a:pPr>
            <a:r>
              <a:rPr lang="en-US" dirty="0" smtClean="0"/>
              <a:t>Treasury PFM Reforms </a:t>
            </a:r>
            <a:endParaRPr lang="en-US" dirty="0"/>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mn-lt"/>
              </a:defRPr>
            </a:lvl1pPr>
          </a:lstStyle>
          <a:p>
            <a:pPr>
              <a:defRPr/>
            </a:pPr>
            <a:fld id="{E4A78502-F787-4FA4-BBF6-715780595832}" type="slidenum">
              <a:rPr lang="en-US" smtClean="0"/>
              <a:pPr>
                <a:defRPr/>
              </a:pPr>
              <a:t>‹#›</a:t>
            </a:fld>
            <a:endParaRPr lang="en-US" dirty="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49" r:id="rId15"/>
  </p:sldLayoutIdLst>
  <p:hf sldNum="0" hdr="0" dt="0"/>
  <p:txStyles>
    <p:titleStyle>
      <a:lvl1pPr algn="ctr" rtl="0" eaLnBrk="1" fontAlgn="base" hangingPunct="1">
        <a:spcBef>
          <a:spcPct val="0"/>
        </a:spcBef>
        <a:spcAft>
          <a:spcPct val="0"/>
        </a:spcAft>
        <a:defRPr sz="4400">
          <a:solidFill>
            <a:schemeClr val="tx2"/>
          </a:solidFill>
          <a:latin typeface="+mj-lt"/>
          <a:ea typeface="+mj-ea"/>
          <a:cs typeface="+mj-cs"/>
        </a:defRPr>
      </a:lvl1pPr>
      <a:lvl2pPr algn="ctr" rtl="0" eaLnBrk="1" fontAlgn="base" hangingPunct="1">
        <a:spcBef>
          <a:spcPct val="0"/>
        </a:spcBef>
        <a:spcAft>
          <a:spcPct val="0"/>
        </a:spcAft>
        <a:defRPr sz="4400">
          <a:solidFill>
            <a:schemeClr val="tx2"/>
          </a:solidFill>
          <a:latin typeface="Arial" charset="0"/>
          <a:cs typeface="Arial" charset="0"/>
        </a:defRPr>
      </a:lvl2pPr>
      <a:lvl3pPr algn="ctr" rtl="0" eaLnBrk="1" fontAlgn="base" hangingPunct="1">
        <a:spcBef>
          <a:spcPct val="0"/>
        </a:spcBef>
        <a:spcAft>
          <a:spcPct val="0"/>
        </a:spcAft>
        <a:defRPr sz="4400">
          <a:solidFill>
            <a:schemeClr val="tx2"/>
          </a:solidFill>
          <a:latin typeface="Arial" charset="0"/>
          <a:cs typeface="Arial" charset="0"/>
        </a:defRPr>
      </a:lvl3pPr>
      <a:lvl4pPr algn="ctr" rtl="0" eaLnBrk="1" fontAlgn="base" hangingPunct="1">
        <a:spcBef>
          <a:spcPct val="0"/>
        </a:spcBef>
        <a:spcAft>
          <a:spcPct val="0"/>
        </a:spcAft>
        <a:defRPr sz="4400">
          <a:solidFill>
            <a:schemeClr val="tx2"/>
          </a:solidFill>
          <a:latin typeface="Arial" charset="0"/>
          <a:cs typeface="Arial" charset="0"/>
        </a:defRPr>
      </a:lvl4pPr>
      <a:lvl5pPr algn="ctr" rtl="0" eaLnBrk="1" fontAlgn="base" hangingPunct="1">
        <a:spcBef>
          <a:spcPct val="0"/>
        </a:spcBef>
        <a:spcAft>
          <a:spcPct val="0"/>
        </a:spcAft>
        <a:defRPr sz="4400">
          <a:solidFill>
            <a:schemeClr val="tx2"/>
          </a:solidFill>
          <a:latin typeface="Arial" charset="0"/>
          <a:cs typeface="Arial" charset="0"/>
        </a:defRPr>
      </a:lvl5pPr>
      <a:lvl6pPr marL="457200" algn="ctr" rtl="0" eaLnBrk="1" fontAlgn="base" hangingPunct="1">
        <a:spcBef>
          <a:spcPct val="0"/>
        </a:spcBef>
        <a:spcAft>
          <a:spcPct val="0"/>
        </a:spcAft>
        <a:defRPr sz="4400">
          <a:solidFill>
            <a:schemeClr val="tx2"/>
          </a:solidFill>
          <a:latin typeface="Arial" charset="0"/>
          <a:cs typeface="Arial" charset="0"/>
        </a:defRPr>
      </a:lvl6pPr>
      <a:lvl7pPr marL="914400" algn="ctr" rtl="0" eaLnBrk="1" fontAlgn="base" hangingPunct="1">
        <a:spcBef>
          <a:spcPct val="0"/>
        </a:spcBef>
        <a:spcAft>
          <a:spcPct val="0"/>
        </a:spcAft>
        <a:defRPr sz="4400">
          <a:solidFill>
            <a:schemeClr val="tx2"/>
          </a:solidFill>
          <a:latin typeface="Arial" charset="0"/>
          <a:cs typeface="Arial" charset="0"/>
        </a:defRPr>
      </a:lvl7pPr>
      <a:lvl8pPr marL="1371600" algn="ctr" rtl="0" eaLnBrk="1" fontAlgn="base" hangingPunct="1">
        <a:spcBef>
          <a:spcPct val="0"/>
        </a:spcBef>
        <a:spcAft>
          <a:spcPct val="0"/>
        </a:spcAft>
        <a:defRPr sz="4400">
          <a:solidFill>
            <a:schemeClr val="tx2"/>
          </a:solidFill>
          <a:latin typeface="Arial" charset="0"/>
          <a:cs typeface="Arial" charset="0"/>
        </a:defRPr>
      </a:lvl8pPr>
      <a:lvl9pPr marL="1828800" algn="ctr" rtl="0" eaLnBrk="1" fontAlgn="base" hangingPunct="1">
        <a:spcBef>
          <a:spcPct val="0"/>
        </a:spcBef>
        <a:spcAft>
          <a:spcPct val="0"/>
        </a:spcAft>
        <a:defRPr sz="4400">
          <a:solidFill>
            <a:schemeClr val="tx2"/>
          </a:solidFill>
          <a:latin typeface="Arial" charset="0"/>
          <a:cs typeface="Arial" charset="0"/>
        </a:defRPr>
      </a:lvl9pPr>
    </p:titleStyle>
    <p:body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cs typeface="+mn-cs"/>
        </a:defRPr>
      </a:lvl2pPr>
      <a:lvl3pPr marL="1143000" indent="-228600" algn="l" rtl="0" eaLnBrk="1" fontAlgn="base" hangingPunct="1">
        <a:spcBef>
          <a:spcPct val="20000"/>
        </a:spcBef>
        <a:spcAft>
          <a:spcPct val="0"/>
        </a:spcAft>
        <a:buChar char="•"/>
        <a:defRPr sz="2400">
          <a:solidFill>
            <a:schemeClr val="tx1"/>
          </a:solidFill>
          <a:latin typeface="+mn-lt"/>
          <a:cs typeface="+mn-cs"/>
        </a:defRPr>
      </a:lvl3pPr>
      <a:lvl4pPr marL="1600200" indent="-228600" algn="l" rtl="0" eaLnBrk="1" fontAlgn="base" hangingPunct="1">
        <a:spcBef>
          <a:spcPct val="20000"/>
        </a:spcBef>
        <a:spcAft>
          <a:spcPct val="0"/>
        </a:spcAft>
        <a:buChar char="–"/>
        <a:defRPr sz="2000">
          <a:solidFill>
            <a:schemeClr val="tx1"/>
          </a:solidFill>
          <a:latin typeface="+mn-lt"/>
          <a:cs typeface="+mn-cs"/>
        </a:defRPr>
      </a:lvl4pPr>
      <a:lvl5pPr marL="2057400" indent="-228600" algn="l" rtl="0" eaLnBrk="1" fontAlgn="base" hangingPunct="1">
        <a:spcBef>
          <a:spcPct val="20000"/>
        </a:spcBef>
        <a:spcAft>
          <a:spcPct val="0"/>
        </a:spcAft>
        <a:buChar char="»"/>
        <a:defRPr sz="2000">
          <a:solidFill>
            <a:schemeClr val="tx1"/>
          </a:solidFill>
          <a:latin typeface="+mn-lt"/>
          <a:cs typeface="+mn-cs"/>
        </a:defRPr>
      </a:lvl5pPr>
      <a:lvl6pPr marL="2514600" indent="-228600" algn="l" rtl="0" eaLnBrk="1" fontAlgn="base" hangingPunct="1">
        <a:spcBef>
          <a:spcPct val="20000"/>
        </a:spcBef>
        <a:spcAft>
          <a:spcPct val="0"/>
        </a:spcAft>
        <a:buChar char="»"/>
        <a:defRPr sz="2000">
          <a:solidFill>
            <a:schemeClr val="tx1"/>
          </a:solidFill>
          <a:latin typeface="+mn-lt"/>
          <a:cs typeface="+mn-cs"/>
        </a:defRPr>
      </a:lvl6pPr>
      <a:lvl7pPr marL="2971800" indent="-228600" algn="l" rtl="0" eaLnBrk="1" fontAlgn="base" hangingPunct="1">
        <a:spcBef>
          <a:spcPct val="20000"/>
        </a:spcBef>
        <a:spcAft>
          <a:spcPct val="0"/>
        </a:spcAft>
        <a:buChar char="»"/>
        <a:defRPr sz="2000">
          <a:solidFill>
            <a:schemeClr val="tx1"/>
          </a:solidFill>
          <a:latin typeface="+mn-lt"/>
          <a:cs typeface="+mn-cs"/>
        </a:defRPr>
      </a:lvl7pPr>
      <a:lvl8pPr marL="3429000" indent="-228600" algn="l" rtl="0" eaLnBrk="1" fontAlgn="base" hangingPunct="1">
        <a:spcBef>
          <a:spcPct val="20000"/>
        </a:spcBef>
        <a:spcAft>
          <a:spcPct val="0"/>
        </a:spcAft>
        <a:buChar char="»"/>
        <a:defRPr sz="2000">
          <a:solidFill>
            <a:schemeClr val="tx1"/>
          </a:solidFill>
          <a:latin typeface="+mn-lt"/>
          <a:cs typeface="+mn-cs"/>
        </a:defRPr>
      </a:lvl8pPr>
      <a:lvl9pPr marL="3886200" indent="-228600" algn="l" rtl="0" eaLnBrk="1" fontAlgn="base" hangingPunct="1">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2.xml"/><Relationship Id="rId5" Type="http://schemas.openxmlformats.org/officeDocument/2006/relationships/chart" Target="../charts/chart4.xml"/><Relationship Id="rId4" Type="http://schemas.openxmlformats.org/officeDocument/2006/relationships/chart" Target="../charts/char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http://www.treasury.gov.ge/" TargetMode="External"/><Relationship Id="rId2" Type="http://schemas.openxmlformats.org/officeDocument/2006/relationships/hyperlink" Target="http://www.mof.ge/" TargetMode="External"/><Relationship Id="rId1" Type="http://schemas.openxmlformats.org/officeDocument/2006/relationships/slideLayout" Target="../slideLayouts/slideLayout2.xml"/><Relationship Id="rId4" Type="http://schemas.openxmlformats.org/officeDocument/2006/relationships/hyperlink" Target="http://www.etrasury.ge/"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14348" y="3244859"/>
            <a:ext cx="7772400" cy="2470157"/>
          </a:xfrm>
        </p:spPr>
        <p:txBody>
          <a:bodyPr/>
          <a:lstStyle/>
          <a:p>
            <a:r>
              <a:rPr lang="en-US" sz="3200" b="0" dirty="0" smtClean="0"/>
              <a:t>Green Corridor for Payments</a:t>
            </a:r>
            <a:br>
              <a:rPr lang="en-US" sz="3200" b="0" dirty="0" smtClean="0"/>
            </a:br>
            <a:r>
              <a:rPr lang="en-US" sz="3200" b="0" dirty="0" smtClean="0"/>
              <a:t>State Treasury of Georgia</a:t>
            </a:r>
            <a:endParaRPr lang="ru-RU" sz="3200" b="0" dirty="0"/>
          </a:p>
        </p:txBody>
      </p:sp>
      <p:sp>
        <p:nvSpPr>
          <p:cNvPr id="5" name="Text Placeholder 3"/>
          <p:cNvSpPr txBox="1">
            <a:spLocks/>
          </p:cNvSpPr>
          <p:nvPr/>
        </p:nvSpPr>
        <p:spPr bwMode="auto">
          <a:xfrm>
            <a:off x="2286000" y="5715000"/>
            <a:ext cx="3643312" cy="785834"/>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0" indent="0" algn="ctr" rtl="0" eaLnBrk="1" fontAlgn="base" hangingPunct="1">
              <a:spcBef>
                <a:spcPct val="20000"/>
              </a:spcBef>
              <a:spcAft>
                <a:spcPct val="0"/>
              </a:spcAft>
              <a:buNone/>
              <a:defRPr sz="1200">
                <a:solidFill>
                  <a:schemeClr val="bg1"/>
                </a:solidFill>
                <a:latin typeface="+mn-lt"/>
                <a:ea typeface="+mn-ea"/>
                <a:cs typeface="+mn-cs"/>
              </a:defRPr>
            </a:lvl1pPr>
            <a:lvl2pPr marL="742950" indent="-285750" algn="l" rtl="0" eaLnBrk="1" fontAlgn="base" hangingPunct="1">
              <a:spcBef>
                <a:spcPct val="20000"/>
              </a:spcBef>
              <a:spcAft>
                <a:spcPct val="0"/>
              </a:spcAft>
              <a:buChar char="–"/>
              <a:defRPr sz="1200">
                <a:solidFill>
                  <a:schemeClr val="bg1"/>
                </a:solidFill>
                <a:latin typeface="+mn-lt"/>
                <a:cs typeface="+mn-cs"/>
              </a:defRPr>
            </a:lvl2pPr>
            <a:lvl3pPr marL="1143000" indent="-228600" algn="l" rtl="0" eaLnBrk="1" fontAlgn="base" hangingPunct="1">
              <a:spcBef>
                <a:spcPct val="20000"/>
              </a:spcBef>
              <a:spcAft>
                <a:spcPct val="0"/>
              </a:spcAft>
              <a:buChar char="•"/>
              <a:defRPr sz="1200">
                <a:solidFill>
                  <a:schemeClr val="bg1"/>
                </a:solidFill>
                <a:latin typeface="+mn-lt"/>
                <a:cs typeface="+mn-cs"/>
              </a:defRPr>
            </a:lvl3pPr>
            <a:lvl4pPr marL="1600200" indent="-228600" algn="l" rtl="0" eaLnBrk="1" fontAlgn="base" hangingPunct="1">
              <a:spcBef>
                <a:spcPct val="20000"/>
              </a:spcBef>
              <a:spcAft>
                <a:spcPct val="0"/>
              </a:spcAft>
              <a:buChar char="–"/>
              <a:defRPr sz="1200">
                <a:solidFill>
                  <a:schemeClr val="bg1"/>
                </a:solidFill>
                <a:latin typeface="+mn-lt"/>
                <a:cs typeface="+mn-cs"/>
              </a:defRPr>
            </a:lvl4pPr>
            <a:lvl5pPr marL="2057400" indent="-228600" algn="l" rtl="0" eaLnBrk="1" fontAlgn="base" hangingPunct="1">
              <a:spcBef>
                <a:spcPct val="20000"/>
              </a:spcBef>
              <a:spcAft>
                <a:spcPct val="0"/>
              </a:spcAft>
              <a:buChar char="»"/>
              <a:defRPr sz="1200">
                <a:solidFill>
                  <a:schemeClr val="bg1"/>
                </a:solidFill>
                <a:latin typeface="+mn-lt"/>
                <a:cs typeface="+mn-cs"/>
              </a:defRPr>
            </a:lvl5pPr>
            <a:lvl6pPr marL="2514600" indent="-228600" algn="l" rtl="0" eaLnBrk="1" fontAlgn="base" hangingPunct="1">
              <a:spcBef>
                <a:spcPct val="20000"/>
              </a:spcBef>
              <a:spcAft>
                <a:spcPct val="0"/>
              </a:spcAft>
              <a:buChar char="»"/>
              <a:defRPr sz="2000">
                <a:solidFill>
                  <a:schemeClr val="tx1"/>
                </a:solidFill>
                <a:latin typeface="+mn-lt"/>
                <a:cs typeface="+mn-cs"/>
              </a:defRPr>
            </a:lvl6pPr>
            <a:lvl7pPr marL="2971800" indent="-228600" algn="l" rtl="0" eaLnBrk="1" fontAlgn="base" hangingPunct="1">
              <a:spcBef>
                <a:spcPct val="20000"/>
              </a:spcBef>
              <a:spcAft>
                <a:spcPct val="0"/>
              </a:spcAft>
              <a:buChar char="»"/>
              <a:defRPr sz="2000">
                <a:solidFill>
                  <a:schemeClr val="tx1"/>
                </a:solidFill>
                <a:latin typeface="+mn-lt"/>
                <a:cs typeface="+mn-cs"/>
              </a:defRPr>
            </a:lvl7pPr>
            <a:lvl8pPr marL="3429000" indent="-228600" algn="l" rtl="0" eaLnBrk="1" fontAlgn="base" hangingPunct="1">
              <a:spcBef>
                <a:spcPct val="20000"/>
              </a:spcBef>
              <a:spcAft>
                <a:spcPct val="0"/>
              </a:spcAft>
              <a:buChar char="»"/>
              <a:defRPr sz="2000">
                <a:solidFill>
                  <a:schemeClr val="tx1"/>
                </a:solidFill>
                <a:latin typeface="+mn-lt"/>
                <a:cs typeface="+mn-cs"/>
              </a:defRPr>
            </a:lvl8pPr>
            <a:lvl9pPr marL="3886200" indent="-228600" algn="l" rtl="0" eaLnBrk="1" fontAlgn="base" hangingPunct="1">
              <a:spcBef>
                <a:spcPct val="20000"/>
              </a:spcBef>
              <a:spcAft>
                <a:spcPct val="0"/>
              </a:spcAft>
              <a:buChar char="»"/>
              <a:defRPr sz="2000">
                <a:solidFill>
                  <a:schemeClr val="tx1"/>
                </a:solidFill>
                <a:latin typeface="+mn-lt"/>
                <a:cs typeface="+mn-cs"/>
              </a:defRPr>
            </a:lvl9pPr>
          </a:lstStyle>
          <a:p>
            <a:pPr lvl="0">
              <a:defRPr/>
            </a:pPr>
            <a:r>
              <a:rPr lang="en-US" sz="1600" kern="0" dirty="0" smtClean="0">
                <a:solidFill>
                  <a:srgbClr val="FFFFFF"/>
                </a:solidFill>
                <a:latin typeface="BPG Glaho"/>
              </a:rPr>
              <a:t>PEMPAL </a:t>
            </a:r>
            <a:r>
              <a:rPr lang="en-US" sz="1600" kern="0" dirty="0" smtClean="0">
                <a:solidFill>
                  <a:srgbClr val="FFFFFF"/>
                </a:solidFill>
                <a:latin typeface="BPG Glaho"/>
              </a:rPr>
              <a:t>Vienna</a:t>
            </a:r>
            <a:endParaRPr lang="en-US" sz="1600" kern="0" dirty="0">
              <a:solidFill>
                <a:srgbClr val="FFFFFF"/>
              </a:solidFill>
              <a:latin typeface="BPG Glaho"/>
            </a:endParaRPr>
          </a:p>
          <a:p>
            <a:pPr lvl="0">
              <a:defRPr/>
            </a:pPr>
            <a:r>
              <a:rPr lang="en-US" sz="1600" kern="0" dirty="0" smtClean="0">
                <a:solidFill>
                  <a:srgbClr val="FFFFFF"/>
                </a:solidFill>
                <a:latin typeface="BPG Glaho"/>
              </a:rPr>
              <a:t>May</a:t>
            </a:r>
            <a:r>
              <a:rPr kumimoji="0" lang="en-US" sz="1600" b="0" i="0" u="none" strike="noStrike" kern="0" cap="none" spc="0" normalizeH="0" baseline="0" noProof="0" dirty="0" smtClean="0">
                <a:ln>
                  <a:noFill/>
                </a:ln>
                <a:solidFill>
                  <a:srgbClr val="FFFFFF"/>
                </a:solidFill>
                <a:effectLst/>
                <a:uLnTx/>
                <a:uFillTx/>
                <a:latin typeface="BPG Glaho"/>
                <a:ea typeface="+mn-ea"/>
                <a:cs typeface="+mn-cs"/>
              </a:rPr>
              <a:t>, </a:t>
            </a:r>
            <a:r>
              <a:rPr kumimoji="0" lang="en-US" sz="1600" b="0" i="0" u="none" strike="noStrike" kern="0" cap="none" spc="0" normalizeH="0" baseline="0" noProof="0" dirty="0" smtClean="0">
                <a:ln>
                  <a:noFill/>
                </a:ln>
                <a:solidFill>
                  <a:srgbClr val="FFFFFF"/>
                </a:solidFill>
                <a:effectLst/>
                <a:uLnTx/>
                <a:uFillTx/>
                <a:latin typeface="BPG Glaho"/>
                <a:ea typeface="+mn-ea"/>
                <a:cs typeface="+mn-cs"/>
              </a:rPr>
              <a:t>2017</a:t>
            </a:r>
          </a:p>
        </p:txBody>
      </p:sp>
    </p:spTree>
    <p:extLst>
      <p:ext uri="{BB962C8B-B14F-4D97-AF65-F5344CB8AC3E}">
        <p14:creationId xmlns:p14="http://schemas.microsoft.com/office/powerpoint/2010/main" val="66309165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b="1" dirty="0" smtClean="0">
                <a:solidFill>
                  <a:srgbClr val="002060"/>
                </a:solidFill>
              </a:rPr>
              <a:t>Why “Green Corridor” brought to the Agenda</a:t>
            </a:r>
            <a:endParaRPr lang="en-US" sz="2800" b="1" dirty="0">
              <a:solidFill>
                <a:srgbClr val="002060"/>
              </a:solidFill>
            </a:endParaRPr>
          </a:p>
        </p:txBody>
      </p:sp>
      <p:sp>
        <p:nvSpPr>
          <p:cNvPr id="3" name="Rectangle 2"/>
          <p:cNvSpPr/>
          <p:nvPr/>
        </p:nvSpPr>
        <p:spPr>
          <a:xfrm>
            <a:off x="609600" y="1567002"/>
            <a:ext cx="7772400" cy="4745915"/>
          </a:xfrm>
          <a:prstGeom prst="rect">
            <a:avLst/>
          </a:prstGeom>
        </p:spPr>
        <p:txBody>
          <a:bodyPr wrap="square">
            <a:spAutoFit/>
          </a:bodyPr>
          <a:lstStyle/>
          <a:p>
            <a:pPr lvl="1" algn="ctr">
              <a:spcBef>
                <a:spcPct val="20000"/>
              </a:spcBef>
              <a:tabLst>
                <a:tab pos="457200" algn="l"/>
              </a:tabLst>
            </a:pPr>
            <a:r>
              <a:rPr lang="en-US" dirty="0" smtClean="0">
                <a:solidFill>
                  <a:srgbClr val="002060"/>
                </a:solidFill>
                <a:latin typeface="+mn-lt"/>
                <a:cs typeface="+mn-cs"/>
              </a:rPr>
              <a:t>	</a:t>
            </a:r>
            <a:r>
              <a:rPr lang="en-US" dirty="0" smtClean="0">
                <a:solidFill>
                  <a:srgbClr val="FF0000"/>
                </a:solidFill>
                <a:latin typeface="+mn-lt"/>
                <a:cs typeface="+mn-cs"/>
              </a:rPr>
              <a:t>The idea of Green Corridor evolved in 2011 shortly after all payment documents were transformed in to electronic form</a:t>
            </a:r>
          </a:p>
          <a:p>
            <a:pPr lvl="1" algn="ctr">
              <a:spcBef>
                <a:spcPct val="20000"/>
              </a:spcBef>
              <a:tabLst>
                <a:tab pos="457200" algn="l"/>
              </a:tabLst>
            </a:pPr>
            <a:endParaRPr lang="en-US" dirty="0" smtClean="0">
              <a:solidFill>
                <a:srgbClr val="FF0000"/>
              </a:solidFill>
              <a:latin typeface="+mn-lt"/>
              <a:cs typeface="+mn-cs"/>
            </a:endParaRPr>
          </a:p>
          <a:p>
            <a:pPr marL="800100" lvl="1" indent="-342900" algn="just">
              <a:spcBef>
                <a:spcPct val="20000"/>
              </a:spcBef>
              <a:buFont typeface="Arial" panose="020B0604020202020204" pitchFamily="34" charset="0"/>
              <a:buChar char="•"/>
              <a:tabLst>
                <a:tab pos="457200" algn="l"/>
              </a:tabLst>
            </a:pPr>
            <a:r>
              <a:rPr lang="en-US" dirty="0" smtClean="0">
                <a:solidFill>
                  <a:srgbClr val="FF0000"/>
                </a:solidFill>
                <a:latin typeface="+mn-lt"/>
                <a:cs typeface="+mn-cs"/>
              </a:rPr>
              <a:t>Boost Operational business cycle - </a:t>
            </a:r>
            <a:r>
              <a:rPr lang="en-US" dirty="0" smtClean="0">
                <a:solidFill>
                  <a:srgbClr val="002060"/>
                </a:solidFill>
                <a:latin typeface="+mn-lt"/>
                <a:cs typeface="+mn-cs"/>
              </a:rPr>
              <a:t>Due to the increased number of transactions the need of faster processing of payment documentations was the key factor.</a:t>
            </a:r>
          </a:p>
          <a:p>
            <a:pPr marL="800100" lvl="1" indent="-342900" algn="just">
              <a:spcBef>
                <a:spcPct val="20000"/>
              </a:spcBef>
              <a:buFont typeface="Arial" panose="020B0604020202020204" pitchFamily="34" charset="0"/>
              <a:buChar char="•"/>
              <a:tabLst>
                <a:tab pos="457200" algn="l"/>
              </a:tabLst>
            </a:pPr>
            <a:r>
              <a:rPr lang="en-US" dirty="0" smtClean="0">
                <a:solidFill>
                  <a:srgbClr val="FF0000"/>
                </a:solidFill>
                <a:latin typeface="+mn-lt"/>
                <a:cs typeface="+mn-cs"/>
              </a:rPr>
              <a:t>Leveraging Technologies  </a:t>
            </a:r>
            <a:r>
              <a:rPr lang="en-US" dirty="0" smtClean="0">
                <a:solidFill>
                  <a:srgbClr val="002060"/>
                </a:solidFill>
                <a:latin typeface="+mn-lt"/>
                <a:cs typeface="+mn-cs"/>
              </a:rPr>
              <a:t>- Major </a:t>
            </a:r>
            <a:r>
              <a:rPr lang="en-US" dirty="0">
                <a:solidFill>
                  <a:srgbClr val="002060"/>
                </a:solidFill>
                <a:latin typeface="+mn-lt"/>
                <a:cs typeface="+mn-cs"/>
              </a:rPr>
              <a:t>part of the banking service switched to an electronic service as a result of improvement in electronic payment infrastructure. </a:t>
            </a:r>
            <a:r>
              <a:rPr lang="en-US" dirty="0" smtClean="0">
                <a:solidFill>
                  <a:srgbClr val="002060"/>
                </a:solidFill>
                <a:latin typeface="+mn-lt"/>
                <a:cs typeface="+mn-cs"/>
              </a:rPr>
              <a:t>Central Bank also upgraded its Real Time Gross Settlement System (RTGS) to the new level. The treasury capacity of processing payments lagged behind. </a:t>
            </a:r>
          </a:p>
          <a:p>
            <a:pPr marL="800100" lvl="1" indent="-342900" algn="just">
              <a:spcBef>
                <a:spcPct val="20000"/>
              </a:spcBef>
              <a:buFont typeface="Arial" panose="020B0604020202020204" pitchFamily="34" charset="0"/>
              <a:buChar char="•"/>
              <a:tabLst>
                <a:tab pos="457200" algn="l"/>
              </a:tabLst>
            </a:pPr>
            <a:r>
              <a:rPr lang="en-US" dirty="0">
                <a:solidFill>
                  <a:srgbClr val="FF0000"/>
                </a:solidFill>
                <a:latin typeface="+mn-lt"/>
                <a:cs typeface="+mn-cs"/>
              </a:rPr>
              <a:t>Responding Development Objectives towards Decentralization of control - </a:t>
            </a:r>
            <a:r>
              <a:rPr lang="en-US" dirty="0">
                <a:solidFill>
                  <a:srgbClr val="002060"/>
                </a:solidFill>
                <a:latin typeface="+mn-lt"/>
                <a:cs typeface="+mn-cs"/>
              </a:rPr>
              <a:t>Treasury Management see its future role in gradually diminishing its operational control over the routine payment processing and strengthening its function in analytical and managerial reporting and financial risk management;</a:t>
            </a:r>
          </a:p>
        </p:txBody>
      </p:sp>
    </p:spTree>
    <p:extLst>
      <p:ext uri="{BB962C8B-B14F-4D97-AF65-F5344CB8AC3E}">
        <p14:creationId xmlns:p14="http://schemas.microsoft.com/office/powerpoint/2010/main" val="364916576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b="1" dirty="0" smtClean="0">
                <a:solidFill>
                  <a:srgbClr val="002060"/>
                </a:solidFill>
              </a:rPr>
              <a:t>Transaction Statistics</a:t>
            </a:r>
            <a:endParaRPr lang="en-US" sz="2800" b="1" dirty="0">
              <a:solidFill>
                <a:srgbClr val="002060"/>
              </a:solidFill>
            </a:endParaRPr>
          </a:p>
        </p:txBody>
      </p:sp>
      <p:sp>
        <p:nvSpPr>
          <p:cNvPr id="3" name="Content Placeholder 2"/>
          <p:cNvSpPr>
            <a:spLocks noGrp="1"/>
          </p:cNvSpPr>
          <p:nvPr>
            <p:ph idx="1"/>
          </p:nvPr>
        </p:nvSpPr>
        <p:spPr/>
        <p:txBody>
          <a:bodyPr/>
          <a:lstStyle/>
          <a:p>
            <a:pPr marL="0" indent="0">
              <a:buNone/>
            </a:pPr>
            <a:r>
              <a:rPr lang="en-US" sz="2200" dirty="0" smtClean="0">
                <a:solidFill>
                  <a:srgbClr val="002060"/>
                </a:solidFill>
              </a:rPr>
              <a:t>Transaction number has been increasing steadily over the past decade due to:</a:t>
            </a:r>
          </a:p>
          <a:p>
            <a:pPr lvl="1"/>
            <a:r>
              <a:rPr lang="en-US" sz="1800" dirty="0" smtClean="0">
                <a:solidFill>
                  <a:srgbClr val="002060"/>
                </a:solidFill>
              </a:rPr>
              <a:t>increase in budget;</a:t>
            </a:r>
          </a:p>
          <a:p>
            <a:pPr lvl="1"/>
            <a:r>
              <a:rPr lang="en-US" sz="1800" dirty="0" smtClean="0">
                <a:solidFill>
                  <a:srgbClr val="002060"/>
                </a:solidFill>
              </a:rPr>
              <a:t>new procedural requirements (payroll, business trips, CPV code verification)</a:t>
            </a:r>
          </a:p>
          <a:p>
            <a:pPr marL="457200" lvl="1" indent="0">
              <a:buNone/>
            </a:pPr>
            <a:r>
              <a:rPr lang="en-US" sz="1800" dirty="0" smtClean="0">
                <a:solidFill>
                  <a:srgbClr val="002060"/>
                </a:solidFill>
              </a:rPr>
              <a:t>... and further increase is anticipated (ex: entering invoices into the system)</a:t>
            </a:r>
          </a:p>
          <a:p>
            <a:pPr marL="457200" lvl="1" indent="0">
              <a:buNone/>
            </a:pPr>
            <a:endParaRPr lang="en-US" sz="1800" dirty="0" smtClean="0">
              <a:solidFill>
                <a:srgbClr val="002060"/>
              </a:solidFill>
            </a:endParaRPr>
          </a:p>
          <a:p>
            <a:pPr marL="457200" lvl="1" indent="0">
              <a:buNone/>
            </a:pPr>
            <a:endParaRPr lang="en-US" sz="1800" dirty="0">
              <a:solidFill>
                <a:srgbClr val="002060"/>
              </a:solidFill>
            </a:endParaRPr>
          </a:p>
          <a:p>
            <a:pPr marL="457200" lvl="1" indent="0">
              <a:buNone/>
            </a:pPr>
            <a:endParaRPr lang="en-US" sz="1800" dirty="0" smtClean="0">
              <a:solidFill>
                <a:srgbClr val="002060"/>
              </a:solidFill>
            </a:endParaRPr>
          </a:p>
        </p:txBody>
      </p:sp>
      <p:grpSp>
        <p:nvGrpSpPr>
          <p:cNvPr id="11" name="Group 10"/>
          <p:cNvGrpSpPr/>
          <p:nvPr/>
        </p:nvGrpSpPr>
        <p:grpSpPr>
          <a:xfrm>
            <a:off x="533400" y="3048000"/>
            <a:ext cx="8067675" cy="3021805"/>
            <a:chOff x="0" y="0"/>
            <a:chExt cx="9124950" cy="5434011"/>
          </a:xfrm>
        </p:grpSpPr>
        <p:graphicFrame>
          <p:nvGraphicFramePr>
            <p:cNvPr id="12" name="Chart 11"/>
            <p:cNvGraphicFramePr/>
            <p:nvPr/>
          </p:nvGraphicFramePr>
          <p:xfrm>
            <a:off x="0" y="18917"/>
            <a:ext cx="4564853" cy="2724084"/>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3" name="Chart 12"/>
            <p:cNvGraphicFramePr/>
            <p:nvPr/>
          </p:nvGraphicFramePr>
          <p:xfrm>
            <a:off x="4555343" y="0"/>
            <a:ext cx="4564853" cy="2724084"/>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Chart 13"/>
            <p:cNvGraphicFramePr/>
            <p:nvPr/>
          </p:nvGraphicFramePr>
          <p:xfrm>
            <a:off x="4560097" y="2705166"/>
            <a:ext cx="4564853" cy="2724084"/>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5" name="Chart 14"/>
            <p:cNvGraphicFramePr/>
            <p:nvPr/>
          </p:nvGraphicFramePr>
          <p:xfrm>
            <a:off x="14287" y="2714624"/>
            <a:ext cx="4548188" cy="2719387"/>
          </p:xfrm>
          <a:graphic>
            <a:graphicData uri="http://schemas.openxmlformats.org/drawingml/2006/chart">
              <c:chart xmlns:c="http://schemas.openxmlformats.org/drawingml/2006/chart" xmlns:r="http://schemas.openxmlformats.org/officeDocument/2006/relationships" r:id="rId5"/>
            </a:graphicData>
          </a:graphic>
        </p:graphicFrame>
      </p:grpSp>
    </p:spTree>
    <p:extLst>
      <p:ext uri="{BB962C8B-B14F-4D97-AF65-F5344CB8AC3E}">
        <p14:creationId xmlns:p14="http://schemas.microsoft.com/office/powerpoint/2010/main" val="283876221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002060"/>
                </a:solidFill>
              </a:rPr>
              <a:t>Settings and Conditions</a:t>
            </a:r>
            <a:endParaRPr lang="en-GB" dirty="0"/>
          </a:p>
        </p:txBody>
      </p:sp>
      <p:sp>
        <p:nvSpPr>
          <p:cNvPr id="3" name="Content Placeholder 2"/>
          <p:cNvSpPr>
            <a:spLocks noGrp="1"/>
          </p:cNvSpPr>
          <p:nvPr>
            <p:ph idx="1"/>
          </p:nvPr>
        </p:nvSpPr>
        <p:spPr/>
        <p:txBody>
          <a:bodyPr/>
          <a:lstStyle/>
          <a:p>
            <a:pPr lvl="0">
              <a:buFont typeface="Arial"/>
              <a:buChar char="•"/>
              <a:tabLst>
                <a:tab pos="457200" algn="l"/>
              </a:tabLst>
            </a:pPr>
            <a:endParaRPr lang="en-US" sz="2200" dirty="0">
              <a:solidFill>
                <a:srgbClr val="002060"/>
              </a:solidFill>
            </a:endParaRPr>
          </a:p>
          <a:p>
            <a:endParaRPr lang="en-GB" dirty="0"/>
          </a:p>
        </p:txBody>
      </p:sp>
      <p:sp>
        <p:nvSpPr>
          <p:cNvPr id="5" name="Rectangle 4"/>
          <p:cNvSpPr/>
          <p:nvPr/>
        </p:nvSpPr>
        <p:spPr>
          <a:xfrm>
            <a:off x="457200" y="1371600"/>
            <a:ext cx="8534400" cy="5016758"/>
          </a:xfrm>
          <a:prstGeom prst="rect">
            <a:avLst/>
          </a:prstGeom>
        </p:spPr>
        <p:txBody>
          <a:bodyPr wrap="square">
            <a:spAutoFit/>
          </a:bodyPr>
          <a:lstStyle/>
          <a:p>
            <a:pPr algn="just"/>
            <a:r>
              <a:rPr lang="en-US" sz="2000" dirty="0">
                <a:solidFill>
                  <a:srgbClr val="002060"/>
                </a:solidFill>
                <a:latin typeface="+mn-lt"/>
                <a:cs typeface="+mn-cs"/>
              </a:rPr>
              <a:t>Green </a:t>
            </a:r>
            <a:r>
              <a:rPr lang="en-US" sz="2000" dirty="0" smtClean="0">
                <a:solidFill>
                  <a:srgbClr val="002060"/>
                </a:solidFill>
                <a:latin typeface="+mn-lt"/>
                <a:cs typeface="+mn-cs"/>
              </a:rPr>
              <a:t>Corridor Settings and configuration includes two types of conditions - General and Specific Conditions. </a:t>
            </a:r>
          </a:p>
          <a:p>
            <a:pPr algn="just"/>
            <a:endParaRPr lang="en-US" sz="2000" dirty="0" smtClean="0">
              <a:solidFill>
                <a:srgbClr val="002060"/>
              </a:solidFill>
              <a:latin typeface="+mn-lt"/>
              <a:cs typeface="+mn-cs"/>
            </a:endParaRPr>
          </a:p>
          <a:p>
            <a:pPr algn="just"/>
            <a:r>
              <a:rPr lang="en-US" sz="2000" dirty="0" smtClean="0">
                <a:solidFill>
                  <a:srgbClr val="002060"/>
                </a:solidFill>
                <a:latin typeface="+mn-lt"/>
                <a:cs typeface="+mn-cs"/>
              </a:rPr>
              <a:t>Some conditions are set into the system globally – called </a:t>
            </a:r>
            <a:r>
              <a:rPr lang="en-US" sz="2000" dirty="0">
                <a:solidFill>
                  <a:srgbClr val="FF0000"/>
                </a:solidFill>
                <a:latin typeface="+mn-lt"/>
                <a:cs typeface="+mn-cs"/>
              </a:rPr>
              <a:t>G</a:t>
            </a:r>
            <a:r>
              <a:rPr lang="en-US" sz="2000" dirty="0" smtClean="0">
                <a:solidFill>
                  <a:srgbClr val="FF0000"/>
                </a:solidFill>
                <a:latin typeface="+mn-lt"/>
                <a:cs typeface="+mn-cs"/>
              </a:rPr>
              <a:t>eneral Conditions,</a:t>
            </a:r>
            <a:r>
              <a:rPr lang="en-US" sz="2000" dirty="0" smtClean="0">
                <a:solidFill>
                  <a:srgbClr val="002060"/>
                </a:solidFill>
                <a:latin typeface="+mn-lt"/>
                <a:cs typeface="+mn-cs"/>
              </a:rPr>
              <a:t> which apply to all transactions that may go through Green Corridor. </a:t>
            </a:r>
            <a:r>
              <a:rPr lang="en-US" sz="2000" dirty="0">
                <a:solidFill>
                  <a:srgbClr val="002060"/>
                </a:solidFill>
                <a:latin typeface="+mn-lt"/>
                <a:cs typeface="+mn-cs"/>
              </a:rPr>
              <a:t>I</a:t>
            </a:r>
            <a:r>
              <a:rPr lang="en-US" sz="2000" dirty="0" smtClean="0">
                <a:solidFill>
                  <a:srgbClr val="002060"/>
                </a:solidFill>
                <a:latin typeface="+mn-lt"/>
                <a:cs typeface="+mn-cs"/>
              </a:rPr>
              <a:t>f change needed, Treasury prepares a note to the IT service with the detailed description and IT service makes changes in software code.</a:t>
            </a:r>
          </a:p>
          <a:p>
            <a:pPr algn="just"/>
            <a:endParaRPr lang="en-US" sz="2000" dirty="0" smtClean="0">
              <a:solidFill>
                <a:srgbClr val="002060"/>
              </a:solidFill>
              <a:latin typeface="+mn-lt"/>
              <a:cs typeface="+mn-cs"/>
            </a:endParaRPr>
          </a:p>
          <a:p>
            <a:pPr algn="just"/>
            <a:r>
              <a:rPr lang="en-US" sz="2000" dirty="0" smtClean="0">
                <a:solidFill>
                  <a:srgbClr val="FF0000"/>
                </a:solidFill>
                <a:latin typeface="+mn-lt"/>
                <a:cs typeface="+mn-cs"/>
              </a:rPr>
              <a:t>Specific </a:t>
            </a:r>
            <a:r>
              <a:rPr lang="en-US" sz="2000" dirty="0">
                <a:solidFill>
                  <a:srgbClr val="FF0000"/>
                </a:solidFill>
                <a:latin typeface="+mn-lt"/>
                <a:cs typeface="+mn-cs"/>
              </a:rPr>
              <a:t>C</a:t>
            </a:r>
            <a:r>
              <a:rPr lang="en-US" sz="2000" dirty="0" smtClean="0">
                <a:solidFill>
                  <a:srgbClr val="FF0000"/>
                </a:solidFill>
                <a:latin typeface="+mn-lt"/>
                <a:cs typeface="+mn-cs"/>
              </a:rPr>
              <a:t>onditions </a:t>
            </a:r>
            <a:r>
              <a:rPr lang="en-US" sz="2000" dirty="0">
                <a:solidFill>
                  <a:srgbClr val="002060"/>
                </a:solidFill>
                <a:latin typeface="+mn-lt"/>
                <a:cs typeface="+mn-cs"/>
              </a:rPr>
              <a:t>are locally and manually managed by the </a:t>
            </a:r>
            <a:r>
              <a:rPr lang="en-US" sz="2000" dirty="0" smtClean="0">
                <a:solidFill>
                  <a:srgbClr val="002060"/>
                </a:solidFill>
                <a:latin typeface="+mn-lt"/>
                <a:cs typeface="+mn-cs"/>
              </a:rPr>
              <a:t>administrator (Service Department of the Treasury Service) from </a:t>
            </a:r>
            <a:r>
              <a:rPr lang="en-US" sz="2000" dirty="0">
                <a:solidFill>
                  <a:srgbClr val="002060"/>
                </a:solidFill>
                <a:latin typeface="+mn-lt"/>
                <a:cs typeface="+mn-cs"/>
              </a:rPr>
              <a:t>the system interface. These conditions set different requirements for specific program codes, for specific expense type, for specific contract </a:t>
            </a:r>
            <a:r>
              <a:rPr lang="en-US" sz="2000" dirty="0" smtClean="0">
                <a:solidFill>
                  <a:srgbClr val="002060"/>
                </a:solidFill>
                <a:latin typeface="+mn-lt"/>
                <a:cs typeface="+mn-cs"/>
              </a:rPr>
              <a:t>type, </a:t>
            </a:r>
            <a:r>
              <a:rPr lang="en-US" sz="2000" dirty="0">
                <a:solidFill>
                  <a:srgbClr val="002060"/>
                </a:solidFill>
                <a:latin typeface="+mn-lt"/>
                <a:cs typeface="+mn-cs"/>
              </a:rPr>
              <a:t>etc</a:t>
            </a:r>
            <a:r>
              <a:rPr lang="en-US" sz="2000" dirty="0" smtClean="0">
                <a:solidFill>
                  <a:srgbClr val="002060"/>
                </a:solidFill>
                <a:latin typeface="+mn-lt"/>
                <a:cs typeface="+mn-cs"/>
              </a:rPr>
              <a:t>. </a:t>
            </a:r>
          </a:p>
          <a:p>
            <a:pPr algn="just"/>
            <a:endParaRPr lang="en-US" sz="2000" dirty="0" smtClean="0">
              <a:solidFill>
                <a:srgbClr val="002060"/>
              </a:solidFill>
              <a:latin typeface="+mn-lt"/>
              <a:cs typeface="+mn-cs"/>
            </a:endParaRPr>
          </a:p>
          <a:p>
            <a:pPr algn="just"/>
            <a:r>
              <a:rPr lang="en-US" sz="2000" dirty="0" smtClean="0">
                <a:solidFill>
                  <a:srgbClr val="002060"/>
                </a:solidFill>
                <a:latin typeface="+mn-lt"/>
                <a:cs typeface="+mn-cs"/>
              </a:rPr>
              <a:t>Specific conditions are managed in the configuration interface where all fields of the payment documents are listed and valid combination of inputs in these fields specified for each and every payment type individually.</a:t>
            </a:r>
            <a:endParaRPr lang="en-US" sz="2000" dirty="0">
              <a:solidFill>
                <a:srgbClr val="002060"/>
              </a:solidFill>
              <a:latin typeface="+mn-lt"/>
              <a:cs typeface="+mn-cs"/>
            </a:endParaRPr>
          </a:p>
        </p:txBody>
      </p:sp>
    </p:spTree>
    <p:extLst>
      <p:ext uri="{BB962C8B-B14F-4D97-AF65-F5344CB8AC3E}">
        <p14:creationId xmlns:p14="http://schemas.microsoft.com/office/powerpoint/2010/main" val="102676971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002060"/>
                </a:solidFill>
              </a:rPr>
              <a:t>General and Specific Conditions</a:t>
            </a:r>
            <a:br>
              <a:rPr lang="en-US" b="1" dirty="0" smtClean="0">
                <a:solidFill>
                  <a:srgbClr val="002060"/>
                </a:solidFill>
              </a:rPr>
            </a:br>
            <a:r>
              <a:rPr lang="en-US" b="1" dirty="0" smtClean="0">
                <a:solidFill>
                  <a:srgbClr val="002060"/>
                </a:solidFill>
              </a:rPr>
              <a:t>Statistics </a:t>
            </a:r>
            <a:endParaRPr lang="en-GB" dirty="0"/>
          </a:p>
        </p:txBody>
      </p:sp>
      <p:sp>
        <p:nvSpPr>
          <p:cNvPr id="3" name="Content Placeholder 2"/>
          <p:cNvSpPr>
            <a:spLocks noGrp="1"/>
          </p:cNvSpPr>
          <p:nvPr>
            <p:ph idx="1"/>
          </p:nvPr>
        </p:nvSpPr>
        <p:spPr/>
        <p:txBody>
          <a:bodyPr/>
          <a:lstStyle/>
          <a:p>
            <a:pPr lvl="0">
              <a:buFont typeface="Arial"/>
              <a:buChar char="•"/>
              <a:tabLst>
                <a:tab pos="457200" algn="l"/>
              </a:tabLst>
            </a:pPr>
            <a:endParaRPr lang="en-US" sz="2200" dirty="0">
              <a:solidFill>
                <a:srgbClr val="002060"/>
              </a:solidFill>
            </a:endParaRPr>
          </a:p>
          <a:p>
            <a:endParaRPr lang="en-GB" dirty="0"/>
          </a:p>
        </p:txBody>
      </p:sp>
      <p:sp>
        <p:nvSpPr>
          <p:cNvPr id="5" name="Rectangle 4"/>
          <p:cNvSpPr/>
          <p:nvPr/>
        </p:nvSpPr>
        <p:spPr>
          <a:xfrm>
            <a:off x="685800" y="1253067"/>
            <a:ext cx="7717971" cy="5324535"/>
          </a:xfrm>
          <a:prstGeom prst="rect">
            <a:avLst/>
          </a:prstGeom>
        </p:spPr>
        <p:txBody>
          <a:bodyPr wrap="square">
            <a:spAutoFit/>
          </a:bodyPr>
          <a:lstStyle/>
          <a:p>
            <a:endParaRPr lang="en-US" sz="2000" dirty="0">
              <a:solidFill>
                <a:srgbClr val="002060"/>
              </a:solidFill>
            </a:endParaRPr>
          </a:p>
          <a:p>
            <a:pPr algn="just"/>
            <a:r>
              <a:rPr lang="en-US" sz="2000" dirty="0">
                <a:solidFill>
                  <a:srgbClr val="002060"/>
                </a:solidFill>
                <a:latin typeface="+mn-lt"/>
                <a:cs typeface="+mn-cs"/>
              </a:rPr>
              <a:t>At present, the following payments </a:t>
            </a:r>
            <a:r>
              <a:rPr lang="en-US" sz="2000" dirty="0" smtClean="0">
                <a:solidFill>
                  <a:srgbClr val="002060"/>
                </a:solidFill>
                <a:latin typeface="+mn-lt"/>
                <a:cs typeface="+mn-cs"/>
              </a:rPr>
              <a:t>could go through </a:t>
            </a:r>
            <a:r>
              <a:rPr lang="en-US" sz="2000" dirty="0">
                <a:solidFill>
                  <a:srgbClr val="002060"/>
                </a:solidFill>
                <a:latin typeface="+mn-lt"/>
                <a:cs typeface="+mn-cs"/>
              </a:rPr>
              <a:t>the Green Corridor:</a:t>
            </a:r>
          </a:p>
          <a:p>
            <a:pPr marL="342900" indent="-342900" algn="just">
              <a:buFont typeface="Arial" panose="020B0604020202020204" pitchFamily="34" charset="0"/>
              <a:buChar char="•"/>
            </a:pPr>
            <a:r>
              <a:rPr lang="en-US" sz="2000" dirty="0" smtClean="0">
                <a:solidFill>
                  <a:srgbClr val="002060"/>
                </a:solidFill>
                <a:latin typeface="+mn-lt"/>
                <a:cs typeface="+mn-cs"/>
              </a:rPr>
              <a:t>Water </a:t>
            </a:r>
            <a:r>
              <a:rPr lang="en-US" sz="2000" dirty="0">
                <a:solidFill>
                  <a:srgbClr val="002060"/>
                </a:solidFill>
                <a:latin typeface="+mn-lt"/>
                <a:cs typeface="+mn-cs"/>
              </a:rPr>
              <a:t>consumption</a:t>
            </a:r>
          </a:p>
          <a:p>
            <a:pPr marL="342900" indent="-342900" algn="just">
              <a:buFont typeface="Arial" panose="020B0604020202020204" pitchFamily="34" charset="0"/>
              <a:buChar char="•"/>
            </a:pPr>
            <a:r>
              <a:rPr lang="en-US" sz="2000" dirty="0" smtClean="0">
                <a:solidFill>
                  <a:srgbClr val="002060"/>
                </a:solidFill>
                <a:latin typeface="+mn-lt"/>
                <a:cs typeface="+mn-cs"/>
              </a:rPr>
              <a:t>Electricity </a:t>
            </a:r>
            <a:r>
              <a:rPr lang="en-US" sz="2000" dirty="0">
                <a:solidFill>
                  <a:srgbClr val="002060"/>
                </a:solidFill>
                <a:latin typeface="+mn-lt"/>
                <a:cs typeface="+mn-cs"/>
              </a:rPr>
              <a:t>consumption</a:t>
            </a:r>
          </a:p>
          <a:p>
            <a:pPr marL="342900" indent="-342900" algn="just">
              <a:buFont typeface="Arial" panose="020B0604020202020204" pitchFamily="34" charset="0"/>
              <a:buChar char="•"/>
            </a:pPr>
            <a:r>
              <a:rPr lang="en-US" sz="2000" dirty="0" smtClean="0">
                <a:solidFill>
                  <a:srgbClr val="002060"/>
                </a:solidFill>
                <a:latin typeface="+mn-lt"/>
                <a:cs typeface="+mn-cs"/>
              </a:rPr>
              <a:t>Natural </a:t>
            </a:r>
            <a:r>
              <a:rPr lang="en-US" sz="2000" dirty="0">
                <a:solidFill>
                  <a:srgbClr val="002060"/>
                </a:solidFill>
                <a:latin typeface="+mn-lt"/>
                <a:cs typeface="+mn-cs"/>
              </a:rPr>
              <a:t>and liquid gas consumption</a:t>
            </a:r>
          </a:p>
          <a:p>
            <a:pPr marL="342900" indent="-342900" algn="just">
              <a:buFont typeface="Arial" panose="020B0604020202020204" pitchFamily="34" charset="0"/>
              <a:buChar char="•"/>
            </a:pPr>
            <a:r>
              <a:rPr lang="en-US" sz="2000" dirty="0" smtClean="0">
                <a:solidFill>
                  <a:srgbClr val="002060"/>
                </a:solidFill>
                <a:latin typeface="+mn-lt"/>
                <a:cs typeface="+mn-cs"/>
              </a:rPr>
              <a:t>Healthcare programs</a:t>
            </a:r>
            <a:endParaRPr lang="en-US" sz="2000" dirty="0">
              <a:solidFill>
                <a:srgbClr val="002060"/>
              </a:solidFill>
              <a:latin typeface="+mn-lt"/>
              <a:cs typeface="+mn-cs"/>
            </a:endParaRPr>
          </a:p>
          <a:p>
            <a:pPr marL="342900" indent="-342900" algn="just">
              <a:buFont typeface="Arial" panose="020B0604020202020204" pitchFamily="34" charset="0"/>
              <a:buChar char="•"/>
            </a:pPr>
            <a:r>
              <a:rPr lang="en-US" sz="2000" dirty="0" smtClean="0">
                <a:solidFill>
                  <a:srgbClr val="002060"/>
                </a:solidFill>
                <a:latin typeface="+mn-lt"/>
                <a:cs typeface="+mn-cs"/>
              </a:rPr>
              <a:t>Payroll</a:t>
            </a:r>
          </a:p>
          <a:p>
            <a:pPr marL="342900" indent="-342900" algn="just">
              <a:buFont typeface="Arial" panose="020B0604020202020204" pitchFamily="34" charset="0"/>
              <a:buChar char="•"/>
            </a:pPr>
            <a:r>
              <a:rPr lang="en-US" sz="2000" dirty="0" smtClean="0">
                <a:solidFill>
                  <a:srgbClr val="002060"/>
                </a:solidFill>
                <a:latin typeface="+mn-lt"/>
                <a:cs typeface="+mn-cs"/>
              </a:rPr>
              <a:t>Travel expense advances</a:t>
            </a:r>
          </a:p>
          <a:p>
            <a:pPr algn="just"/>
            <a:endParaRPr lang="en-US" sz="2000" dirty="0" smtClean="0">
              <a:solidFill>
                <a:srgbClr val="002060"/>
              </a:solidFill>
              <a:latin typeface="+mn-lt"/>
              <a:cs typeface="+mn-cs"/>
            </a:endParaRPr>
          </a:p>
          <a:p>
            <a:pPr algn="just"/>
            <a:r>
              <a:rPr lang="en-US" sz="2000" dirty="0" smtClean="0">
                <a:solidFill>
                  <a:srgbClr val="002060"/>
                </a:solidFill>
                <a:latin typeface="+mn-lt"/>
                <a:cs typeface="+mn-cs"/>
              </a:rPr>
              <a:t>Analysis for other types of payment undergoing and will be added shortly.</a:t>
            </a:r>
          </a:p>
          <a:p>
            <a:pPr algn="just"/>
            <a:endParaRPr lang="en-US" sz="2000" dirty="0" smtClean="0">
              <a:solidFill>
                <a:srgbClr val="002060"/>
              </a:solidFill>
              <a:latin typeface="+mn-lt"/>
              <a:cs typeface="+mn-cs"/>
            </a:endParaRPr>
          </a:p>
          <a:p>
            <a:pPr algn="just"/>
            <a:r>
              <a:rPr lang="en-US" sz="2000" dirty="0" smtClean="0">
                <a:solidFill>
                  <a:srgbClr val="002060"/>
                </a:solidFill>
                <a:latin typeface="+mn-lt"/>
                <a:cs typeface="+mn-cs"/>
              </a:rPr>
              <a:t>Establishing Green </a:t>
            </a:r>
            <a:r>
              <a:rPr lang="en-US" sz="2000" dirty="0">
                <a:solidFill>
                  <a:srgbClr val="002060"/>
                </a:solidFill>
                <a:latin typeface="+mn-lt"/>
                <a:cs typeface="+mn-cs"/>
              </a:rPr>
              <a:t>Corridor has accelerated </a:t>
            </a:r>
            <a:r>
              <a:rPr lang="en-US" sz="2000" dirty="0" smtClean="0">
                <a:solidFill>
                  <a:srgbClr val="002060"/>
                </a:solidFill>
                <a:latin typeface="+mn-lt"/>
                <a:cs typeface="+mn-cs"/>
              </a:rPr>
              <a:t>payments processing in the Treasury, </a:t>
            </a:r>
            <a:r>
              <a:rPr lang="en-US" sz="2000" dirty="0">
                <a:solidFill>
                  <a:srgbClr val="002060"/>
                </a:solidFill>
                <a:latin typeface="+mn-lt"/>
                <a:cs typeface="+mn-cs"/>
              </a:rPr>
              <a:t>especially in the </a:t>
            </a:r>
            <a:r>
              <a:rPr lang="en-US" sz="2000" dirty="0" smtClean="0">
                <a:solidFill>
                  <a:srgbClr val="002060"/>
                </a:solidFill>
                <a:latin typeface="+mn-lt"/>
                <a:cs typeface="+mn-cs"/>
              </a:rPr>
              <a:t>third decade when most of the  remunerations are paid, 70% of total number of payment processed through Green Corridor. </a:t>
            </a:r>
            <a:endParaRPr lang="en-US" sz="2000" dirty="0">
              <a:solidFill>
                <a:srgbClr val="002060"/>
              </a:solidFill>
              <a:latin typeface="+mn-lt"/>
              <a:cs typeface="+mn-cs"/>
            </a:endParaRPr>
          </a:p>
          <a:p>
            <a:endParaRPr lang="en-US" sz="2000" dirty="0">
              <a:solidFill>
                <a:srgbClr val="002060"/>
              </a:solidFill>
              <a:latin typeface="+mn-lt"/>
              <a:cs typeface="+mn-cs"/>
            </a:endParaRPr>
          </a:p>
        </p:txBody>
      </p:sp>
    </p:spTree>
    <p:extLst>
      <p:ext uri="{BB962C8B-B14F-4D97-AF65-F5344CB8AC3E}">
        <p14:creationId xmlns:p14="http://schemas.microsoft.com/office/powerpoint/2010/main" val="267743322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002060"/>
                </a:solidFill>
              </a:rPr>
              <a:t>Treasury Service</a:t>
            </a:r>
            <a:br>
              <a:rPr lang="en-US" b="1" dirty="0" smtClean="0">
                <a:solidFill>
                  <a:srgbClr val="002060"/>
                </a:solidFill>
              </a:rPr>
            </a:br>
            <a:r>
              <a:rPr lang="en-US" b="1" dirty="0" smtClean="0">
                <a:solidFill>
                  <a:srgbClr val="002060"/>
                </a:solidFill>
              </a:rPr>
              <a:t>Ministry of Finance of Georgia</a:t>
            </a:r>
            <a:endParaRPr lang="en-US" b="1" dirty="0">
              <a:solidFill>
                <a:srgbClr val="002060"/>
              </a:solidFill>
            </a:endParaRPr>
          </a:p>
        </p:txBody>
      </p:sp>
      <p:sp>
        <p:nvSpPr>
          <p:cNvPr id="3" name="Content Placeholder 2"/>
          <p:cNvSpPr>
            <a:spLocks noGrp="1"/>
          </p:cNvSpPr>
          <p:nvPr>
            <p:ph idx="1"/>
          </p:nvPr>
        </p:nvSpPr>
        <p:spPr>
          <a:xfrm>
            <a:off x="457200" y="2348880"/>
            <a:ext cx="8229600" cy="3777283"/>
          </a:xfrm>
        </p:spPr>
        <p:txBody>
          <a:bodyPr/>
          <a:lstStyle/>
          <a:p>
            <a:pPr algn="ctr">
              <a:buNone/>
            </a:pPr>
            <a:r>
              <a:rPr lang="en-US" sz="2200" b="1" dirty="0" smtClean="0">
                <a:solidFill>
                  <a:srgbClr val="002060"/>
                </a:solidFill>
                <a:latin typeface="+mj-lt"/>
                <a:ea typeface="+mj-ea"/>
                <a:cs typeface="+mj-cs"/>
              </a:rPr>
              <a:t>Thank you</a:t>
            </a:r>
          </a:p>
          <a:p>
            <a:pPr algn="ctr">
              <a:buNone/>
            </a:pPr>
            <a:endParaRPr lang="ka-GE" sz="2200" b="1" dirty="0">
              <a:solidFill>
                <a:srgbClr val="002060"/>
              </a:solidFill>
              <a:latin typeface="+mj-lt"/>
              <a:ea typeface="+mj-ea"/>
              <a:cs typeface="+mj-cs"/>
            </a:endParaRPr>
          </a:p>
          <a:p>
            <a:pPr algn="ctr">
              <a:buNone/>
            </a:pPr>
            <a:endParaRPr lang="ka-GE" dirty="0" smtClean="0"/>
          </a:p>
          <a:p>
            <a:pPr algn="ctr">
              <a:buNone/>
            </a:pPr>
            <a:r>
              <a:rPr lang="en-US" sz="2000" dirty="0" smtClean="0">
                <a:solidFill>
                  <a:schemeClr val="accent2">
                    <a:lumMod val="50000"/>
                  </a:schemeClr>
                </a:solidFill>
                <a:hlinkClick r:id="rId2"/>
              </a:rPr>
              <a:t>www.mof.ge</a:t>
            </a:r>
            <a:endParaRPr lang="ka-GE" sz="2000" dirty="0" smtClean="0">
              <a:solidFill>
                <a:schemeClr val="accent2">
                  <a:lumMod val="50000"/>
                </a:schemeClr>
              </a:solidFill>
            </a:endParaRPr>
          </a:p>
          <a:p>
            <a:pPr algn="ctr">
              <a:buNone/>
            </a:pPr>
            <a:r>
              <a:rPr lang="en-US" sz="2000" dirty="0" smtClean="0">
                <a:solidFill>
                  <a:schemeClr val="accent2">
                    <a:lumMod val="50000"/>
                  </a:schemeClr>
                </a:solidFill>
                <a:hlinkClick r:id="rId3"/>
              </a:rPr>
              <a:t>www.treasury.gov.ge</a:t>
            </a:r>
            <a:endParaRPr lang="en-US" sz="2000" dirty="0" smtClean="0">
              <a:solidFill>
                <a:schemeClr val="accent2">
                  <a:lumMod val="50000"/>
                </a:schemeClr>
              </a:solidFill>
            </a:endParaRPr>
          </a:p>
          <a:p>
            <a:pPr algn="ctr">
              <a:buNone/>
            </a:pPr>
            <a:r>
              <a:rPr lang="en-US" sz="2000" dirty="0" smtClean="0">
                <a:solidFill>
                  <a:schemeClr val="accent2">
                    <a:lumMod val="50000"/>
                  </a:schemeClr>
                </a:solidFill>
                <a:hlinkClick r:id="rId4"/>
              </a:rPr>
              <a:t>www.etrasur</a:t>
            </a:r>
            <a:r>
              <a:rPr lang="en-US" sz="2000" dirty="0">
                <a:solidFill>
                  <a:schemeClr val="accent2">
                    <a:lumMod val="50000"/>
                  </a:schemeClr>
                </a:solidFill>
                <a:hlinkClick r:id="rId4"/>
              </a:rPr>
              <a:t>y</a:t>
            </a:r>
            <a:r>
              <a:rPr lang="en-US" sz="2000" dirty="0" smtClean="0">
                <a:solidFill>
                  <a:schemeClr val="accent2">
                    <a:lumMod val="50000"/>
                  </a:schemeClr>
                </a:solidFill>
                <a:hlinkClick r:id="rId4"/>
              </a:rPr>
              <a:t>.ge</a:t>
            </a:r>
            <a:endParaRPr lang="en-US" sz="2000" dirty="0" smtClean="0">
              <a:solidFill>
                <a:schemeClr val="accent2">
                  <a:lumMod val="50000"/>
                </a:schemeClr>
              </a:solidFill>
            </a:endParaRPr>
          </a:p>
          <a:p>
            <a:pPr algn="ctr">
              <a:buNone/>
            </a:pPr>
            <a:endParaRPr lang="en-US" dirty="0" smtClean="0"/>
          </a:p>
        </p:txBody>
      </p:sp>
      <p:sp>
        <p:nvSpPr>
          <p:cNvPr id="5" name="Slide Number Placeholder 4"/>
          <p:cNvSpPr>
            <a:spLocks noGrp="1"/>
          </p:cNvSpPr>
          <p:nvPr>
            <p:ph type="sldNum" sz="quarter" idx="12"/>
          </p:nvPr>
        </p:nvSpPr>
        <p:spPr/>
        <p:txBody>
          <a:bodyPr/>
          <a:lstStyle/>
          <a:p>
            <a:pPr>
              <a:defRPr/>
            </a:pPr>
            <a:fld id="{046FE861-12BB-4E7C-8C4A-8F4CD69F3A70}" type="slidenum">
              <a:rPr lang="en-US" smtClean="0">
                <a:solidFill>
                  <a:srgbClr val="000000"/>
                </a:solidFill>
              </a:rPr>
              <a:pPr>
                <a:defRPr/>
              </a:pPr>
              <a:t>14</a:t>
            </a:fld>
            <a:endParaRPr lang="en-US" dirty="0">
              <a:solidFill>
                <a:srgbClr val="000000"/>
              </a:solidFill>
            </a:endParaRPr>
          </a:p>
        </p:txBody>
      </p:sp>
    </p:spTree>
    <p:extLst>
      <p:ext uri="{BB962C8B-B14F-4D97-AF65-F5344CB8AC3E}">
        <p14:creationId xmlns:p14="http://schemas.microsoft.com/office/powerpoint/2010/main" val="231883670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b="1" dirty="0" smtClean="0">
                <a:solidFill>
                  <a:srgbClr val="002060"/>
                </a:solidFill>
              </a:rPr>
              <a:t>Treasury Service of Georgia BACKGROUND </a:t>
            </a:r>
            <a:r>
              <a:rPr lang="en-US" sz="2800" b="1" dirty="0" err="1" smtClean="0">
                <a:solidFill>
                  <a:srgbClr val="002060"/>
                </a:solidFill>
              </a:rPr>
              <a:t>InFo</a:t>
            </a:r>
            <a:endParaRPr lang="en-US" sz="2800" b="1" dirty="0">
              <a:solidFill>
                <a:srgbClr val="002060"/>
              </a:solidFill>
            </a:endParaRPr>
          </a:p>
        </p:txBody>
      </p:sp>
      <p:sp>
        <p:nvSpPr>
          <p:cNvPr id="3" name="Content Placeholder 2"/>
          <p:cNvSpPr>
            <a:spLocks noGrp="1"/>
          </p:cNvSpPr>
          <p:nvPr>
            <p:ph idx="1"/>
          </p:nvPr>
        </p:nvSpPr>
        <p:spPr/>
        <p:txBody>
          <a:bodyPr/>
          <a:lstStyle/>
          <a:p>
            <a:r>
              <a:rPr lang="en-US" sz="2200" dirty="0" smtClean="0">
                <a:solidFill>
                  <a:srgbClr val="002060"/>
                </a:solidFill>
              </a:rPr>
              <a:t>Treasury Service - Subordinated Agency under the MOF;</a:t>
            </a:r>
          </a:p>
          <a:p>
            <a:r>
              <a:rPr lang="en-US" sz="2200" dirty="0">
                <a:solidFill>
                  <a:srgbClr val="002060"/>
                </a:solidFill>
              </a:rPr>
              <a:t>Single </a:t>
            </a:r>
            <a:r>
              <a:rPr lang="en-US" sz="2200" dirty="0" smtClean="0">
                <a:solidFill>
                  <a:srgbClr val="002060"/>
                </a:solidFill>
              </a:rPr>
              <a:t>Office with 97 staff;</a:t>
            </a:r>
          </a:p>
          <a:p>
            <a:r>
              <a:rPr lang="en-US" sz="2200" dirty="0" smtClean="0">
                <a:solidFill>
                  <a:srgbClr val="002060"/>
                </a:solidFill>
              </a:rPr>
              <a:t>Generally in charge of:</a:t>
            </a:r>
          </a:p>
          <a:p>
            <a:pPr lvl="1"/>
            <a:r>
              <a:rPr lang="en-US" sz="1800" dirty="0" smtClean="0">
                <a:solidFill>
                  <a:srgbClr val="002060"/>
                </a:solidFill>
              </a:rPr>
              <a:t>executing, accounting and reporting budget payments;</a:t>
            </a:r>
          </a:p>
          <a:p>
            <a:pPr lvl="1"/>
            <a:r>
              <a:rPr lang="en-US" sz="1800" dirty="0" smtClean="0">
                <a:solidFill>
                  <a:srgbClr val="002060"/>
                </a:solidFill>
              </a:rPr>
              <a:t>accounting and reporting on budget receipts;</a:t>
            </a:r>
          </a:p>
          <a:p>
            <a:pPr lvl="1"/>
            <a:r>
              <a:rPr lang="en-US" sz="1800" dirty="0" smtClean="0">
                <a:solidFill>
                  <a:srgbClr val="002060"/>
                </a:solidFill>
              </a:rPr>
              <a:t>developing accounting methodology; </a:t>
            </a:r>
          </a:p>
          <a:p>
            <a:pPr lvl="1"/>
            <a:r>
              <a:rPr lang="en-US" sz="1800" dirty="0" smtClean="0">
                <a:solidFill>
                  <a:srgbClr val="002060"/>
                </a:solidFill>
              </a:rPr>
              <a:t>developing functional specs for the PFMS;</a:t>
            </a:r>
          </a:p>
          <a:p>
            <a:r>
              <a:rPr lang="en-US" sz="2200" dirty="0" smtClean="0">
                <a:solidFill>
                  <a:srgbClr val="002060"/>
                </a:solidFill>
              </a:rPr>
              <a:t>Currently covering 1576 organizations in total: </a:t>
            </a:r>
          </a:p>
          <a:p>
            <a:pPr lvl="1"/>
            <a:r>
              <a:rPr lang="en-US" sz="1800" dirty="0" smtClean="0">
                <a:solidFill>
                  <a:srgbClr val="002060"/>
                </a:solidFill>
              </a:rPr>
              <a:t>State Budget and other deposit operations of state budget entities;</a:t>
            </a:r>
          </a:p>
          <a:p>
            <a:pPr lvl="1"/>
            <a:r>
              <a:rPr lang="en-US" sz="1800" dirty="0" smtClean="0">
                <a:solidFill>
                  <a:srgbClr val="002060"/>
                </a:solidFill>
              </a:rPr>
              <a:t>Specific budgets and other </a:t>
            </a:r>
            <a:r>
              <a:rPr lang="en-US" sz="1800" dirty="0">
                <a:solidFill>
                  <a:srgbClr val="002060"/>
                </a:solidFill>
              </a:rPr>
              <a:t>deposit operations of </a:t>
            </a:r>
            <a:r>
              <a:rPr lang="en-US" sz="1800" dirty="0" smtClean="0">
                <a:solidFill>
                  <a:srgbClr val="002060"/>
                </a:solidFill>
              </a:rPr>
              <a:t>Specific budget entities;</a:t>
            </a:r>
          </a:p>
          <a:p>
            <a:pPr lvl="1"/>
            <a:r>
              <a:rPr lang="en-US" sz="1800" dirty="0" smtClean="0">
                <a:solidFill>
                  <a:srgbClr val="002060"/>
                </a:solidFill>
              </a:rPr>
              <a:t>Budgets of Autonomous republics;</a:t>
            </a:r>
          </a:p>
          <a:p>
            <a:pPr lvl="1"/>
            <a:r>
              <a:rPr lang="en-US" sz="1800" dirty="0" smtClean="0">
                <a:solidFill>
                  <a:srgbClr val="002060"/>
                </a:solidFill>
              </a:rPr>
              <a:t>LEPLs (Legal Entities of Public Law) and NNLE (Non business non commercial legal entities) budgets of economic activities; </a:t>
            </a:r>
          </a:p>
        </p:txBody>
      </p:sp>
    </p:spTree>
    <p:extLst>
      <p:ext uri="{BB962C8B-B14F-4D97-AF65-F5344CB8AC3E}">
        <p14:creationId xmlns:p14="http://schemas.microsoft.com/office/powerpoint/2010/main" val="95097626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b="1" dirty="0" smtClean="0">
                <a:solidFill>
                  <a:srgbClr val="002060"/>
                </a:solidFill>
              </a:rPr>
              <a:t>Public Financial Management Information System</a:t>
            </a:r>
            <a:endParaRPr lang="en-US" sz="2800" b="1" dirty="0">
              <a:solidFill>
                <a:srgbClr val="002060"/>
              </a:solidFill>
            </a:endParaRPr>
          </a:p>
        </p:txBody>
      </p:sp>
      <p:sp>
        <p:nvSpPr>
          <p:cNvPr id="3" name="Content Placeholder 2"/>
          <p:cNvSpPr>
            <a:spLocks noGrp="1"/>
          </p:cNvSpPr>
          <p:nvPr>
            <p:ph idx="1"/>
          </p:nvPr>
        </p:nvSpPr>
        <p:spPr/>
        <p:txBody>
          <a:bodyPr/>
          <a:lstStyle/>
          <a:p>
            <a:r>
              <a:rPr lang="en-US" sz="2200" dirty="0" smtClean="0">
                <a:solidFill>
                  <a:srgbClr val="002060"/>
                </a:solidFill>
              </a:rPr>
              <a:t>First Web Based application for executing budget payments introduced in 2010;</a:t>
            </a:r>
          </a:p>
          <a:p>
            <a:r>
              <a:rPr lang="en-US" sz="2200" dirty="0" smtClean="0">
                <a:solidFill>
                  <a:srgbClr val="002060"/>
                </a:solidFill>
              </a:rPr>
              <a:t>BOs were able to link to the PFMS payment module through internet;</a:t>
            </a:r>
          </a:p>
          <a:p>
            <a:r>
              <a:rPr lang="en-US" sz="2200" dirty="0" smtClean="0">
                <a:solidFill>
                  <a:srgbClr val="002060"/>
                </a:solidFill>
              </a:rPr>
              <a:t>Middle layer comprising regional offices became redundant;  Centralized procession of payment more effective (transaction time, staff capacity, administrative costs of maintaining offices in regions)</a:t>
            </a:r>
          </a:p>
          <a:p>
            <a:r>
              <a:rPr lang="en-US" sz="2200" dirty="0" smtClean="0">
                <a:solidFill>
                  <a:srgbClr val="002060"/>
                </a:solidFill>
              </a:rPr>
              <a:t>11 regional offices abolished in from June 2010 to Dec 2010; service department of the Central Treasury undertook processing of  budget payments from all central budget organizations; </a:t>
            </a:r>
          </a:p>
          <a:p>
            <a:r>
              <a:rPr lang="en-US" sz="2200" dirty="0" smtClean="0">
                <a:solidFill>
                  <a:srgbClr val="002060"/>
                </a:solidFill>
              </a:rPr>
              <a:t>Payment module of the PFMS fully functional since 2011;</a:t>
            </a:r>
          </a:p>
          <a:p>
            <a:r>
              <a:rPr lang="en-US" sz="2200" dirty="0">
                <a:solidFill>
                  <a:srgbClr val="002060"/>
                </a:solidFill>
              </a:rPr>
              <a:t>Back office </a:t>
            </a:r>
            <a:r>
              <a:rPr lang="en-US" sz="2200" dirty="0" smtClean="0">
                <a:solidFill>
                  <a:srgbClr val="002060"/>
                </a:solidFill>
              </a:rPr>
              <a:t>Treasury i.e. Web based modules for processing payment, revenue accounting, banking, payroll, </a:t>
            </a:r>
            <a:r>
              <a:rPr lang="en-US" sz="2200" dirty="0">
                <a:solidFill>
                  <a:srgbClr val="002060"/>
                </a:solidFill>
              </a:rPr>
              <a:t>accounting and reporting</a:t>
            </a:r>
            <a:r>
              <a:rPr lang="en-US" sz="2200" dirty="0" smtClean="0">
                <a:solidFill>
                  <a:srgbClr val="002060"/>
                </a:solidFill>
              </a:rPr>
              <a:t> </a:t>
            </a:r>
            <a:r>
              <a:rPr lang="en-US" sz="2200" dirty="0" err="1" smtClean="0">
                <a:solidFill>
                  <a:srgbClr val="002060"/>
                </a:solidFill>
              </a:rPr>
              <a:t>etc</a:t>
            </a:r>
            <a:r>
              <a:rPr lang="en-US" sz="2200" dirty="0" smtClean="0">
                <a:solidFill>
                  <a:srgbClr val="002060"/>
                </a:solidFill>
              </a:rPr>
              <a:t> went live in 2012. </a:t>
            </a:r>
          </a:p>
        </p:txBody>
      </p:sp>
    </p:spTree>
    <p:extLst>
      <p:ext uri="{BB962C8B-B14F-4D97-AF65-F5344CB8AC3E}">
        <p14:creationId xmlns:p14="http://schemas.microsoft.com/office/powerpoint/2010/main" val="42333916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b="1" dirty="0">
                <a:solidFill>
                  <a:srgbClr val="002060"/>
                </a:solidFill>
              </a:rPr>
              <a:t>Risk Management &amp; Internal Control</a:t>
            </a:r>
            <a:r>
              <a:rPr lang="en-US" sz="2800" b="1" dirty="0" smtClean="0">
                <a:solidFill>
                  <a:srgbClr val="002060"/>
                </a:solidFill>
              </a:rPr>
              <a:t>	</a:t>
            </a:r>
            <a:endParaRPr lang="en-US" sz="2800" b="1" dirty="0">
              <a:solidFill>
                <a:srgbClr val="002060"/>
              </a:solidFill>
            </a:endParaRPr>
          </a:p>
        </p:txBody>
      </p:sp>
      <p:sp>
        <p:nvSpPr>
          <p:cNvPr id="3" name="Rectangle 2"/>
          <p:cNvSpPr/>
          <p:nvPr/>
        </p:nvSpPr>
        <p:spPr>
          <a:xfrm>
            <a:off x="609600" y="1567002"/>
            <a:ext cx="7772400" cy="5706177"/>
          </a:xfrm>
          <a:prstGeom prst="rect">
            <a:avLst/>
          </a:prstGeom>
        </p:spPr>
        <p:txBody>
          <a:bodyPr wrap="square">
            <a:spAutoFit/>
          </a:bodyPr>
          <a:lstStyle/>
          <a:p>
            <a:pPr marL="342900" marR="0" lvl="0" indent="-342900" algn="just">
              <a:spcBef>
                <a:spcPct val="20000"/>
              </a:spcBef>
              <a:buFont typeface="Arial"/>
              <a:buChar char="•"/>
              <a:tabLst>
                <a:tab pos="457200" algn="l"/>
              </a:tabLst>
            </a:pPr>
            <a:r>
              <a:rPr lang="en-US" sz="2200" dirty="0" smtClean="0">
                <a:solidFill>
                  <a:srgbClr val="002060"/>
                </a:solidFill>
                <a:latin typeface="+mn-lt"/>
                <a:cs typeface="+mn-cs"/>
              </a:rPr>
              <a:t>Treasury is exposed to strategic, operational and Financial risks;</a:t>
            </a:r>
          </a:p>
          <a:p>
            <a:pPr marL="342900" marR="0" lvl="0" indent="-342900" algn="just">
              <a:spcBef>
                <a:spcPct val="20000"/>
              </a:spcBef>
              <a:buFont typeface="Arial"/>
              <a:buChar char="•"/>
              <a:tabLst>
                <a:tab pos="457200" algn="l"/>
              </a:tabLst>
            </a:pPr>
            <a:r>
              <a:rPr lang="en-US" sz="2200" dirty="0" smtClean="0">
                <a:solidFill>
                  <a:srgbClr val="002060"/>
                </a:solidFill>
                <a:latin typeface="+mn-lt"/>
                <a:cs typeface="+mn-cs"/>
              </a:rPr>
              <a:t>Operational risks assessment and management is the most vigorous.</a:t>
            </a:r>
          </a:p>
          <a:p>
            <a:pPr marL="342900" marR="0" lvl="0" indent="-342900" algn="just">
              <a:spcBef>
                <a:spcPct val="20000"/>
              </a:spcBef>
              <a:buFont typeface="Arial"/>
              <a:buChar char="•"/>
              <a:tabLst>
                <a:tab pos="457200" algn="l"/>
              </a:tabLst>
            </a:pPr>
            <a:r>
              <a:rPr lang="en-US" sz="2200" dirty="0" smtClean="0">
                <a:solidFill>
                  <a:srgbClr val="002060"/>
                </a:solidFill>
                <a:latin typeface="+mn-lt"/>
                <a:cs typeface="+mn-cs"/>
              </a:rPr>
              <a:t>Treasury ensures:</a:t>
            </a:r>
          </a:p>
          <a:p>
            <a:pPr marL="800100" lvl="1" indent="-342900" algn="just">
              <a:spcBef>
                <a:spcPct val="20000"/>
              </a:spcBef>
              <a:buFont typeface="Arial"/>
              <a:buChar char="•"/>
              <a:tabLst>
                <a:tab pos="457200" algn="l"/>
              </a:tabLst>
            </a:pPr>
            <a:r>
              <a:rPr lang="en-US" sz="2000" dirty="0">
                <a:solidFill>
                  <a:srgbClr val="002060"/>
                </a:solidFill>
                <a:latin typeface="+mn-lt"/>
                <a:cs typeface="+mn-cs"/>
              </a:rPr>
              <a:t>Payments </a:t>
            </a:r>
            <a:r>
              <a:rPr lang="en-US" sz="2000" dirty="0" smtClean="0">
                <a:solidFill>
                  <a:srgbClr val="002060"/>
                </a:solidFill>
                <a:latin typeface="+mn-lt"/>
                <a:cs typeface="+mn-cs"/>
              </a:rPr>
              <a:t>are within </a:t>
            </a:r>
            <a:r>
              <a:rPr lang="en-US" sz="2000" dirty="0">
                <a:solidFill>
                  <a:srgbClr val="002060"/>
                </a:solidFill>
                <a:latin typeface="+mn-lt"/>
                <a:cs typeface="+mn-cs"/>
              </a:rPr>
              <a:t>appropriations;</a:t>
            </a:r>
          </a:p>
          <a:p>
            <a:pPr marL="800100" lvl="1" indent="-342900" algn="just">
              <a:spcBef>
                <a:spcPct val="20000"/>
              </a:spcBef>
              <a:buFont typeface="Arial"/>
              <a:buChar char="•"/>
              <a:tabLst>
                <a:tab pos="457200" algn="l"/>
              </a:tabLst>
            </a:pPr>
            <a:r>
              <a:rPr lang="en-US" sz="2000" dirty="0" smtClean="0">
                <a:solidFill>
                  <a:srgbClr val="002060"/>
                </a:solidFill>
                <a:latin typeface="+mn-lt"/>
                <a:cs typeface="+mn-cs"/>
              </a:rPr>
              <a:t>payments complied with the  rules and procedures for Procurement, Budget Classification, Accounting regulations, banking regulations </a:t>
            </a:r>
            <a:r>
              <a:rPr lang="en-US" sz="2000" dirty="0" err="1" smtClean="0">
                <a:solidFill>
                  <a:srgbClr val="002060"/>
                </a:solidFill>
                <a:latin typeface="+mn-lt"/>
                <a:cs typeface="+mn-cs"/>
              </a:rPr>
              <a:t>etc</a:t>
            </a:r>
            <a:r>
              <a:rPr lang="en-US" sz="2000" dirty="0" smtClean="0">
                <a:solidFill>
                  <a:srgbClr val="002060"/>
                </a:solidFill>
                <a:latin typeface="+mn-lt"/>
                <a:cs typeface="+mn-cs"/>
              </a:rPr>
              <a:t>;</a:t>
            </a:r>
          </a:p>
          <a:p>
            <a:pPr marL="800100" lvl="1" indent="-342900" algn="just">
              <a:spcBef>
                <a:spcPct val="20000"/>
              </a:spcBef>
              <a:buFont typeface="Arial"/>
              <a:buChar char="•"/>
              <a:tabLst>
                <a:tab pos="457200" algn="l"/>
              </a:tabLst>
            </a:pPr>
            <a:r>
              <a:rPr lang="en-US" sz="2000" dirty="0" smtClean="0">
                <a:solidFill>
                  <a:srgbClr val="002060"/>
                </a:solidFill>
                <a:latin typeface="+mn-lt"/>
                <a:cs typeface="+mn-cs"/>
              </a:rPr>
              <a:t>Unauthorized people are not permitted to the system (e-passport management);</a:t>
            </a:r>
          </a:p>
          <a:p>
            <a:pPr lvl="0" algn="just">
              <a:spcBef>
                <a:spcPct val="20000"/>
              </a:spcBef>
              <a:tabLst>
                <a:tab pos="457200" algn="l"/>
              </a:tabLst>
            </a:pPr>
            <a:r>
              <a:rPr lang="en-US" sz="2200" dirty="0" smtClean="0">
                <a:solidFill>
                  <a:srgbClr val="FF0000"/>
                </a:solidFill>
                <a:latin typeface="+mn-lt"/>
                <a:cs typeface="+mn-cs"/>
              </a:rPr>
              <a:t>* </a:t>
            </a:r>
            <a:r>
              <a:rPr lang="en-US" sz="1600" dirty="0" smtClean="0">
                <a:solidFill>
                  <a:srgbClr val="FF0000"/>
                </a:solidFill>
                <a:latin typeface="+mn-lt"/>
                <a:cs typeface="+mn-cs"/>
              </a:rPr>
              <a:t>Technical risks are </a:t>
            </a:r>
            <a:r>
              <a:rPr lang="en-US" sz="1600" dirty="0">
                <a:solidFill>
                  <a:srgbClr val="FF0000"/>
                </a:solidFill>
                <a:latin typeface="+mn-lt"/>
                <a:cs typeface="+mn-cs"/>
              </a:rPr>
              <a:t>managed by the Financial Analytical Service of the MOF </a:t>
            </a:r>
            <a:r>
              <a:rPr lang="en-US" sz="1600" dirty="0" smtClean="0">
                <a:solidFill>
                  <a:srgbClr val="FF0000"/>
                </a:solidFill>
                <a:latin typeface="+mn-lt"/>
                <a:cs typeface="+mn-cs"/>
              </a:rPr>
              <a:t>(unauthorized access to the system monitored, Incident </a:t>
            </a:r>
            <a:r>
              <a:rPr lang="en-US" sz="1600" dirty="0">
                <a:solidFill>
                  <a:srgbClr val="FF0000"/>
                </a:solidFill>
                <a:latin typeface="+mn-lt"/>
                <a:cs typeface="+mn-cs"/>
              </a:rPr>
              <a:t>management </a:t>
            </a:r>
            <a:r>
              <a:rPr lang="en-US" sz="1600" dirty="0" smtClean="0">
                <a:solidFill>
                  <a:srgbClr val="FF0000"/>
                </a:solidFill>
                <a:latin typeface="+mn-lt"/>
                <a:cs typeface="+mn-cs"/>
              </a:rPr>
              <a:t>schemes and </a:t>
            </a:r>
            <a:r>
              <a:rPr lang="en-US" sz="1600" dirty="0">
                <a:solidFill>
                  <a:srgbClr val="FF0000"/>
                </a:solidFill>
                <a:latin typeface="+mn-lt"/>
                <a:cs typeface="+mn-cs"/>
              </a:rPr>
              <a:t>business continuity plan developed).</a:t>
            </a:r>
          </a:p>
          <a:p>
            <a:pPr algn="just">
              <a:spcBef>
                <a:spcPct val="20000"/>
              </a:spcBef>
              <a:tabLst>
                <a:tab pos="457200" algn="l"/>
              </a:tabLst>
            </a:pPr>
            <a:r>
              <a:rPr lang="en-US" sz="1600" dirty="0" smtClean="0">
                <a:solidFill>
                  <a:srgbClr val="FF0000"/>
                </a:solidFill>
                <a:latin typeface="+mn-lt"/>
                <a:cs typeface="+mn-cs"/>
              </a:rPr>
              <a:t>** Assessing appropriateness, identifying misuse </a:t>
            </a:r>
            <a:r>
              <a:rPr lang="en-US" sz="1600" dirty="0">
                <a:solidFill>
                  <a:srgbClr val="FF0000"/>
                </a:solidFill>
                <a:latin typeface="+mn-lt"/>
                <a:cs typeface="+mn-cs"/>
              </a:rPr>
              <a:t>of Budget Funds is direct responsibility of the internal and external </a:t>
            </a:r>
            <a:r>
              <a:rPr lang="en-US" sz="1600" dirty="0" smtClean="0">
                <a:solidFill>
                  <a:srgbClr val="FF0000"/>
                </a:solidFill>
                <a:latin typeface="+mn-lt"/>
                <a:cs typeface="+mn-cs"/>
              </a:rPr>
              <a:t>audit</a:t>
            </a:r>
            <a:r>
              <a:rPr lang="en-US" sz="1600" dirty="0">
                <a:solidFill>
                  <a:srgbClr val="FF0000"/>
                </a:solidFill>
                <a:latin typeface="+mn-lt"/>
                <a:cs typeface="+mn-cs"/>
              </a:rPr>
              <a:t>; </a:t>
            </a:r>
            <a:r>
              <a:rPr lang="en-US" sz="1600" dirty="0" smtClean="0">
                <a:solidFill>
                  <a:srgbClr val="FF0000"/>
                </a:solidFill>
                <a:latin typeface="+mn-lt"/>
                <a:cs typeface="+mn-cs"/>
              </a:rPr>
              <a:t>Therefore, Treasury </a:t>
            </a:r>
            <a:r>
              <a:rPr lang="en-US" sz="1600" dirty="0">
                <a:solidFill>
                  <a:srgbClr val="FF0000"/>
                </a:solidFill>
                <a:latin typeface="+mn-lt"/>
                <a:cs typeface="+mn-cs"/>
              </a:rPr>
              <a:t>does not request justification of payments from BOs. </a:t>
            </a:r>
            <a:endParaRPr lang="en-US" sz="1600" dirty="0" smtClean="0">
              <a:solidFill>
                <a:srgbClr val="FF0000"/>
              </a:solidFill>
              <a:latin typeface="+mn-lt"/>
              <a:cs typeface="+mn-cs"/>
            </a:endParaRPr>
          </a:p>
          <a:p>
            <a:pPr marL="342900" marR="0" lvl="0" indent="-342900">
              <a:spcBef>
                <a:spcPct val="20000"/>
              </a:spcBef>
              <a:buFont typeface="Arial"/>
              <a:buChar char="•"/>
              <a:tabLst>
                <a:tab pos="457200" algn="l"/>
              </a:tabLst>
            </a:pPr>
            <a:endParaRPr lang="en-US" sz="2200" dirty="0" smtClean="0">
              <a:solidFill>
                <a:srgbClr val="002060"/>
              </a:solidFill>
              <a:latin typeface="+mn-lt"/>
              <a:cs typeface="+mn-cs"/>
            </a:endParaRPr>
          </a:p>
        </p:txBody>
      </p:sp>
    </p:spTree>
    <p:extLst>
      <p:ext uri="{BB962C8B-B14F-4D97-AF65-F5344CB8AC3E}">
        <p14:creationId xmlns:p14="http://schemas.microsoft.com/office/powerpoint/2010/main" val="302989262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b="1" dirty="0">
                <a:solidFill>
                  <a:srgbClr val="002060"/>
                </a:solidFill>
              </a:rPr>
              <a:t>Risk Management &amp; Internal Control</a:t>
            </a:r>
            <a:r>
              <a:rPr lang="en-US" sz="2800" b="1" dirty="0" smtClean="0">
                <a:solidFill>
                  <a:srgbClr val="002060"/>
                </a:solidFill>
              </a:rPr>
              <a:t>	</a:t>
            </a:r>
            <a:endParaRPr lang="en-US" sz="2800" b="1" dirty="0">
              <a:solidFill>
                <a:srgbClr val="002060"/>
              </a:solidFill>
            </a:endParaRPr>
          </a:p>
        </p:txBody>
      </p:sp>
      <p:sp>
        <p:nvSpPr>
          <p:cNvPr id="3" name="Rectangle 2"/>
          <p:cNvSpPr/>
          <p:nvPr/>
        </p:nvSpPr>
        <p:spPr>
          <a:xfrm>
            <a:off x="633248" y="1219200"/>
            <a:ext cx="7772400" cy="5035225"/>
          </a:xfrm>
          <a:prstGeom prst="rect">
            <a:avLst/>
          </a:prstGeom>
        </p:spPr>
        <p:txBody>
          <a:bodyPr wrap="square">
            <a:spAutoFit/>
          </a:bodyPr>
          <a:lstStyle/>
          <a:p>
            <a:pPr marR="0" lvl="0" algn="just">
              <a:spcBef>
                <a:spcPct val="20000"/>
              </a:spcBef>
              <a:tabLst>
                <a:tab pos="457200" algn="l"/>
              </a:tabLst>
            </a:pPr>
            <a:r>
              <a:rPr lang="en-US" sz="2200" dirty="0" smtClean="0">
                <a:solidFill>
                  <a:srgbClr val="002060"/>
                </a:solidFill>
                <a:latin typeface="+mn-lt"/>
                <a:cs typeface="+mn-cs"/>
              </a:rPr>
              <a:t>Treasury internal control mechanisms performed through FMIS</a:t>
            </a:r>
          </a:p>
          <a:p>
            <a:pPr marL="342900" indent="-342900" algn="just">
              <a:spcBef>
                <a:spcPct val="20000"/>
              </a:spcBef>
              <a:buFont typeface="Arial" panose="020B0604020202020204" pitchFamily="34" charset="0"/>
              <a:buChar char="•"/>
              <a:tabLst>
                <a:tab pos="457200" algn="l"/>
              </a:tabLst>
            </a:pPr>
            <a:r>
              <a:rPr lang="en-US" sz="2200" dirty="0" smtClean="0">
                <a:solidFill>
                  <a:srgbClr val="002060"/>
                </a:solidFill>
                <a:latin typeface="+mn-lt"/>
                <a:cs typeface="+mn-cs"/>
              </a:rPr>
              <a:t>Users Permitted </a:t>
            </a:r>
            <a:r>
              <a:rPr lang="en-US" sz="2200" dirty="0">
                <a:solidFill>
                  <a:srgbClr val="002060"/>
                </a:solidFill>
                <a:latin typeface="+mn-lt"/>
                <a:cs typeface="+mn-cs"/>
              </a:rPr>
              <a:t>to the </a:t>
            </a:r>
            <a:r>
              <a:rPr lang="en-US" sz="2200" dirty="0" smtClean="0">
                <a:solidFill>
                  <a:srgbClr val="002060"/>
                </a:solidFill>
                <a:latin typeface="+mn-lt"/>
                <a:cs typeface="+mn-cs"/>
              </a:rPr>
              <a:t>specific functionality and actions in the system </a:t>
            </a:r>
            <a:r>
              <a:rPr lang="en-US" sz="2200" dirty="0">
                <a:solidFill>
                  <a:srgbClr val="002060"/>
                </a:solidFill>
                <a:latin typeface="+mn-lt"/>
                <a:cs typeface="+mn-cs"/>
              </a:rPr>
              <a:t>managed in the e-passport module by the Treasury;</a:t>
            </a:r>
          </a:p>
          <a:p>
            <a:pPr marL="342900" indent="-342900" algn="just">
              <a:spcBef>
                <a:spcPct val="20000"/>
              </a:spcBef>
              <a:buFont typeface="Arial" panose="020B0604020202020204" pitchFamily="34" charset="0"/>
              <a:buChar char="•"/>
              <a:tabLst>
                <a:tab pos="457200" algn="l"/>
              </a:tabLst>
            </a:pPr>
            <a:r>
              <a:rPr lang="en-US" sz="2200" dirty="0" smtClean="0">
                <a:solidFill>
                  <a:srgbClr val="002060"/>
                </a:solidFill>
                <a:latin typeface="+mn-lt"/>
                <a:cs typeface="+mn-cs"/>
              </a:rPr>
              <a:t>Three layers of authorization process developed: </a:t>
            </a:r>
            <a:r>
              <a:rPr lang="en-US" sz="2200" dirty="0">
                <a:solidFill>
                  <a:srgbClr val="002060"/>
                </a:solidFill>
                <a:latin typeface="+mn-lt"/>
                <a:cs typeface="+mn-cs"/>
              </a:rPr>
              <a:t>Front – BO, Middle layer – Financial office of the Municipality where applicable, back office – Treasury Departments</a:t>
            </a:r>
            <a:r>
              <a:rPr lang="en-US" sz="2200" dirty="0" smtClean="0">
                <a:solidFill>
                  <a:srgbClr val="002060"/>
                </a:solidFill>
                <a:latin typeface="+mn-lt"/>
                <a:cs typeface="+mn-cs"/>
              </a:rPr>
              <a:t>;</a:t>
            </a:r>
          </a:p>
          <a:p>
            <a:pPr marL="342900" indent="-342900" algn="just">
              <a:spcBef>
                <a:spcPct val="20000"/>
              </a:spcBef>
              <a:buFont typeface="Arial" panose="020B0604020202020204" pitchFamily="34" charset="0"/>
              <a:buChar char="•"/>
              <a:tabLst>
                <a:tab pos="457200" algn="l"/>
              </a:tabLst>
            </a:pPr>
            <a:r>
              <a:rPr lang="en-US" sz="2200" dirty="0" smtClean="0">
                <a:solidFill>
                  <a:srgbClr val="002060"/>
                </a:solidFill>
                <a:latin typeface="+mn-lt"/>
                <a:cs typeface="+mn-cs"/>
              </a:rPr>
              <a:t>Three stage authorization process required for each transaction: 1. Create/edit; 2. Verify; 3. Approve/send;</a:t>
            </a:r>
            <a:endParaRPr lang="en-US" sz="2200" dirty="0">
              <a:solidFill>
                <a:srgbClr val="002060"/>
              </a:solidFill>
              <a:latin typeface="+mn-lt"/>
              <a:cs typeface="+mn-cs"/>
            </a:endParaRPr>
          </a:p>
          <a:p>
            <a:pPr marL="342900" marR="0" lvl="0" indent="-342900" algn="just">
              <a:spcBef>
                <a:spcPct val="20000"/>
              </a:spcBef>
              <a:buFont typeface="Arial" panose="020B0604020202020204" pitchFamily="34" charset="0"/>
              <a:buChar char="•"/>
              <a:tabLst>
                <a:tab pos="457200" algn="l"/>
              </a:tabLst>
            </a:pPr>
            <a:r>
              <a:rPr lang="en-US" sz="2200" dirty="0" smtClean="0">
                <a:solidFill>
                  <a:srgbClr val="002060"/>
                </a:solidFill>
                <a:latin typeface="+mn-lt"/>
                <a:cs typeface="+mn-cs"/>
              </a:rPr>
              <a:t>FMIS performs following checks:</a:t>
            </a:r>
          </a:p>
          <a:p>
            <a:pPr marL="800100" lvl="1" indent="-342900">
              <a:spcBef>
                <a:spcPct val="20000"/>
              </a:spcBef>
              <a:buFont typeface="Arial"/>
              <a:buChar char="•"/>
              <a:tabLst>
                <a:tab pos="457200" algn="l"/>
              </a:tabLst>
            </a:pPr>
            <a:r>
              <a:rPr lang="en-US" sz="2200" dirty="0" smtClean="0">
                <a:solidFill>
                  <a:srgbClr val="002060"/>
                </a:solidFill>
                <a:latin typeface="+mn-lt"/>
                <a:cs typeface="+mn-cs"/>
              </a:rPr>
              <a:t>payment against appropriations;</a:t>
            </a:r>
          </a:p>
          <a:p>
            <a:pPr marL="800100" lvl="1" indent="-342900">
              <a:spcBef>
                <a:spcPct val="20000"/>
              </a:spcBef>
              <a:buFont typeface="Arial"/>
              <a:buChar char="•"/>
              <a:tabLst>
                <a:tab pos="457200" algn="l"/>
              </a:tabLst>
            </a:pPr>
            <a:r>
              <a:rPr lang="en-US" sz="2200" dirty="0" smtClean="0">
                <a:solidFill>
                  <a:srgbClr val="002060"/>
                </a:solidFill>
                <a:latin typeface="+mn-lt"/>
                <a:cs typeface="+mn-cs"/>
              </a:rPr>
              <a:t>procurement conducted, contract signed and uploaded;</a:t>
            </a:r>
          </a:p>
          <a:p>
            <a:pPr marR="0" lvl="0">
              <a:spcBef>
                <a:spcPct val="20000"/>
              </a:spcBef>
              <a:tabLst>
                <a:tab pos="457200" algn="l"/>
              </a:tabLst>
            </a:pPr>
            <a:endParaRPr lang="en-US" sz="2200" dirty="0" smtClean="0">
              <a:solidFill>
                <a:srgbClr val="002060"/>
              </a:solidFill>
              <a:latin typeface="+mn-lt"/>
              <a:cs typeface="+mn-cs"/>
            </a:endParaRPr>
          </a:p>
          <a:p>
            <a:pPr marL="342900" marR="0" lvl="0" indent="-342900">
              <a:spcBef>
                <a:spcPct val="20000"/>
              </a:spcBef>
              <a:buFont typeface="Arial"/>
              <a:buChar char="•"/>
              <a:tabLst>
                <a:tab pos="457200" algn="l"/>
              </a:tabLst>
            </a:pPr>
            <a:endParaRPr lang="en-US" sz="2200" dirty="0" smtClean="0">
              <a:solidFill>
                <a:srgbClr val="002060"/>
              </a:solidFill>
              <a:latin typeface="+mn-lt"/>
              <a:cs typeface="+mn-cs"/>
            </a:endParaRPr>
          </a:p>
        </p:txBody>
      </p:sp>
    </p:spTree>
    <p:extLst>
      <p:ext uri="{BB962C8B-B14F-4D97-AF65-F5344CB8AC3E}">
        <p14:creationId xmlns:p14="http://schemas.microsoft.com/office/powerpoint/2010/main" val="387155259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500" b="1" dirty="0" smtClean="0">
                <a:solidFill>
                  <a:srgbClr val="002060"/>
                </a:solidFill>
              </a:rPr>
              <a:t>Internal Controls and integrated Web Services </a:t>
            </a:r>
            <a:endParaRPr lang="en-GB" sz="2500" dirty="0"/>
          </a:p>
        </p:txBody>
      </p:sp>
      <p:sp>
        <p:nvSpPr>
          <p:cNvPr id="3" name="Content Placeholder 2"/>
          <p:cNvSpPr>
            <a:spLocks noGrp="1"/>
          </p:cNvSpPr>
          <p:nvPr>
            <p:ph idx="1"/>
          </p:nvPr>
        </p:nvSpPr>
        <p:spPr/>
        <p:txBody>
          <a:bodyPr/>
          <a:lstStyle/>
          <a:p>
            <a:pPr lvl="0">
              <a:buFont typeface="Arial"/>
              <a:buChar char="•"/>
              <a:tabLst>
                <a:tab pos="457200" algn="l"/>
              </a:tabLst>
            </a:pPr>
            <a:endParaRPr lang="en-US" sz="2200" dirty="0">
              <a:solidFill>
                <a:srgbClr val="002060"/>
              </a:solidFill>
            </a:endParaRPr>
          </a:p>
          <a:p>
            <a:endParaRPr lang="en-GB" dirty="0"/>
          </a:p>
        </p:txBody>
      </p:sp>
      <p:sp>
        <p:nvSpPr>
          <p:cNvPr id="5" name="Rectangle 4"/>
          <p:cNvSpPr/>
          <p:nvPr/>
        </p:nvSpPr>
        <p:spPr>
          <a:xfrm>
            <a:off x="707571" y="1219200"/>
            <a:ext cx="7543800" cy="5878532"/>
          </a:xfrm>
          <a:prstGeom prst="rect">
            <a:avLst/>
          </a:prstGeom>
        </p:spPr>
        <p:txBody>
          <a:bodyPr wrap="square">
            <a:spAutoFit/>
          </a:bodyPr>
          <a:lstStyle/>
          <a:p>
            <a:pPr lvl="0" algn="just"/>
            <a:r>
              <a:rPr lang="en-US" sz="2000" dirty="0" smtClean="0">
                <a:solidFill>
                  <a:srgbClr val="002060"/>
                </a:solidFill>
                <a:latin typeface="+mn-lt"/>
                <a:cs typeface="+mn-cs"/>
              </a:rPr>
              <a:t>E-Treasury module </a:t>
            </a:r>
            <a:r>
              <a:rPr lang="en-US" sz="2000" dirty="0">
                <a:solidFill>
                  <a:srgbClr val="002060"/>
                </a:solidFill>
                <a:latin typeface="+mn-lt"/>
                <a:cs typeface="+mn-cs"/>
              </a:rPr>
              <a:t>obtains information on </a:t>
            </a:r>
            <a:r>
              <a:rPr lang="en-US" sz="2000" dirty="0" smtClean="0">
                <a:solidFill>
                  <a:srgbClr val="002060"/>
                </a:solidFill>
                <a:latin typeface="+mn-lt"/>
                <a:cs typeface="+mn-cs"/>
              </a:rPr>
              <a:t>program </a:t>
            </a:r>
            <a:r>
              <a:rPr lang="en-US" sz="2000" dirty="0">
                <a:solidFill>
                  <a:srgbClr val="002060"/>
                </a:solidFill>
                <a:latin typeface="+mn-lt"/>
                <a:cs typeface="+mn-cs"/>
              </a:rPr>
              <a:t>codes, budget </a:t>
            </a:r>
            <a:r>
              <a:rPr lang="en-US" sz="2000" dirty="0" smtClean="0">
                <a:solidFill>
                  <a:srgbClr val="002060"/>
                </a:solidFill>
                <a:latin typeface="+mn-lt"/>
                <a:cs typeface="+mn-cs"/>
              </a:rPr>
              <a:t>classification codes and budget appropriations numbers from the “</a:t>
            </a:r>
            <a:r>
              <a:rPr lang="en-US" sz="2000" dirty="0" smtClean="0">
                <a:solidFill>
                  <a:srgbClr val="FF0000"/>
                </a:solidFill>
                <a:latin typeface="+mn-lt"/>
                <a:cs typeface="+mn-cs"/>
              </a:rPr>
              <a:t>Budget Planning and Appropriation Management Module</a:t>
            </a:r>
            <a:r>
              <a:rPr lang="en-US" sz="2000" dirty="0" smtClean="0">
                <a:solidFill>
                  <a:srgbClr val="002060"/>
                </a:solidFill>
                <a:latin typeface="+mn-lt"/>
                <a:cs typeface="+mn-cs"/>
              </a:rPr>
              <a:t>”. </a:t>
            </a:r>
          </a:p>
          <a:p>
            <a:pPr lvl="0" algn="just"/>
            <a:endParaRPr lang="en-GB" sz="2000" dirty="0">
              <a:solidFill>
                <a:srgbClr val="002060"/>
              </a:solidFill>
              <a:latin typeface="+mn-lt"/>
              <a:cs typeface="+mn-cs"/>
            </a:endParaRPr>
          </a:p>
          <a:p>
            <a:pPr lvl="0" algn="just"/>
            <a:r>
              <a:rPr lang="en-US" sz="2000" dirty="0" smtClean="0">
                <a:solidFill>
                  <a:srgbClr val="002060"/>
                </a:solidFill>
                <a:latin typeface="+mn-lt"/>
                <a:cs typeface="+mn-cs"/>
              </a:rPr>
              <a:t>PFMS is linked with the </a:t>
            </a:r>
            <a:r>
              <a:rPr lang="en-US" sz="2000" dirty="0">
                <a:solidFill>
                  <a:srgbClr val="002060"/>
                </a:solidFill>
                <a:latin typeface="+mn-lt"/>
                <a:cs typeface="+mn-cs"/>
              </a:rPr>
              <a:t>electronic system of the </a:t>
            </a:r>
            <a:r>
              <a:rPr lang="en-US" sz="2000" dirty="0">
                <a:solidFill>
                  <a:srgbClr val="FF0000"/>
                </a:solidFill>
                <a:latin typeface="+mn-lt"/>
                <a:cs typeface="+mn-cs"/>
              </a:rPr>
              <a:t>State Procurement Agency, </a:t>
            </a:r>
            <a:r>
              <a:rPr lang="en-US" sz="2000" dirty="0">
                <a:solidFill>
                  <a:srgbClr val="002060"/>
                </a:solidFill>
                <a:latin typeface="+mn-lt"/>
                <a:cs typeface="+mn-cs"/>
              </a:rPr>
              <a:t>from which </a:t>
            </a:r>
            <a:r>
              <a:rPr lang="en-US" sz="2000" dirty="0" smtClean="0">
                <a:solidFill>
                  <a:srgbClr val="002060"/>
                </a:solidFill>
                <a:latin typeface="+mn-lt"/>
                <a:cs typeface="+mn-cs"/>
              </a:rPr>
              <a:t>E-Treasury </a:t>
            </a:r>
            <a:r>
              <a:rPr lang="en-US" sz="2000" dirty="0">
                <a:solidFill>
                  <a:srgbClr val="002060"/>
                </a:solidFill>
                <a:latin typeface="+mn-lt"/>
                <a:cs typeface="+mn-cs"/>
              </a:rPr>
              <a:t>obtains information on </a:t>
            </a:r>
            <a:r>
              <a:rPr lang="en-US" sz="2000" dirty="0" smtClean="0">
                <a:solidFill>
                  <a:srgbClr val="002060"/>
                </a:solidFill>
                <a:latin typeface="+mn-lt"/>
                <a:cs typeface="+mn-cs"/>
              </a:rPr>
              <a:t>signed contracts (tender number, </a:t>
            </a:r>
            <a:r>
              <a:rPr lang="en-US" sz="2000" dirty="0">
                <a:solidFill>
                  <a:srgbClr val="002060"/>
                </a:solidFill>
                <a:latin typeface="+mn-lt"/>
                <a:cs typeface="+mn-cs"/>
              </a:rPr>
              <a:t>contract </a:t>
            </a:r>
            <a:r>
              <a:rPr lang="en-US" sz="2000" dirty="0" smtClean="0">
                <a:solidFill>
                  <a:srgbClr val="002060"/>
                </a:solidFill>
                <a:latin typeface="+mn-lt"/>
                <a:cs typeface="+mn-cs"/>
              </a:rPr>
              <a:t>number </a:t>
            </a:r>
            <a:r>
              <a:rPr lang="en-US" sz="2000" dirty="0">
                <a:solidFill>
                  <a:srgbClr val="002060"/>
                </a:solidFill>
                <a:latin typeface="+mn-lt"/>
                <a:cs typeface="+mn-cs"/>
              </a:rPr>
              <a:t>and date, identification code and the name of the supplier, the total contract amount and currency, CPV code</a:t>
            </a:r>
            <a:r>
              <a:rPr lang="en-US" sz="2000" dirty="0" smtClean="0">
                <a:solidFill>
                  <a:srgbClr val="002060"/>
                </a:solidFill>
                <a:latin typeface="+mn-lt"/>
                <a:cs typeface="+mn-cs"/>
              </a:rPr>
              <a:t>).</a:t>
            </a:r>
            <a:endParaRPr lang="en-GB" sz="2000" dirty="0">
              <a:solidFill>
                <a:srgbClr val="002060"/>
              </a:solidFill>
              <a:latin typeface="+mn-lt"/>
              <a:cs typeface="+mn-cs"/>
            </a:endParaRPr>
          </a:p>
          <a:p>
            <a:pPr lvl="0" algn="just"/>
            <a:endParaRPr lang="en-US" sz="2000" dirty="0" smtClean="0">
              <a:solidFill>
                <a:srgbClr val="002060"/>
              </a:solidFill>
              <a:latin typeface="+mn-lt"/>
              <a:cs typeface="+mn-cs"/>
            </a:endParaRPr>
          </a:p>
          <a:p>
            <a:pPr lvl="0" algn="just"/>
            <a:r>
              <a:rPr lang="en-US" sz="2000" dirty="0" smtClean="0">
                <a:solidFill>
                  <a:srgbClr val="002060"/>
                </a:solidFill>
                <a:latin typeface="+mn-lt"/>
                <a:cs typeface="+mn-cs"/>
              </a:rPr>
              <a:t>In </a:t>
            </a:r>
            <a:r>
              <a:rPr lang="en-US" sz="2000" dirty="0">
                <a:solidFill>
                  <a:srgbClr val="002060"/>
                </a:solidFill>
                <a:latin typeface="+mn-lt"/>
                <a:cs typeface="+mn-cs"/>
              </a:rPr>
              <a:t>order to verify the supplier's name and identification code, the system uses the linkage with electronic database of the </a:t>
            </a:r>
            <a:r>
              <a:rPr lang="en-US" sz="2000" dirty="0">
                <a:solidFill>
                  <a:srgbClr val="FF0000"/>
                </a:solidFill>
                <a:latin typeface="+mn-lt"/>
                <a:cs typeface="+mn-cs"/>
              </a:rPr>
              <a:t>Revenue Service and the Civil Registry</a:t>
            </a:r>
            <a:r>
              <a:rPr lang="en-US" dirty="0" smtClean="0">
                <a:solidFill>
                  <a:srgbClr val="FF0000"/>
                </a:solidFill>
                <a:latin typeface="Times New Roman" panose="02020603050405020304" pitchFamily="18" charset="0"/>
                <a:cs typeface="Times New Roman" panose="02020603050405020304" pitchFamily="18" charset="0"/>
              </a:rPr>
              <a:t>.</a:t>
            </a:r>
          </a:p>
          <a:p>
            <a:pPr lvl="0" algn="just"/>
            <a:endParaRPr lang="en-US" sz="2000" dirty="0">
              <a:solidFill>
                <a:srgbClr val="002060"/>
              </a:solidFill>
              <a:latin typeface="+mn-lt"/>
              <a:cs typeface="+mn-cs"/>
            </a:endParaRPr>
          </a:p>
          <a:p>
            <a:pPr lvl="0" algn="just"/>
            <a:r>
              <a:rPr lang="en-US" sz="2000" dirty="0">
                <a:solidFill>
                  <a:srgbClr val="002060"/>
                </a:solidFill>
                <a:latin typeface="+mn-lt"/>
                <a:cs typeface="+mn-cs"/>
              </a:rPr>
              <a:t>The identity of </a:t>
            </a:r>
            <a:r>
              <a:rPr lang="en-US" sz="2000" dirty="0" smtClean="0">
                <a:solidFill>
                  <a:srgbClr val="002060"/>
                </a:solidFill>
                <a:latin typeface="+mn-lt"/>
                <a:cs typeface="+mn-cs"/>
              </a:rPr>
              <a:t>Individual </a:t>
            </a:r>
            <a:r>
              <a:rPr lang="en-US" sz="2000" dirty="0">
                <a:solidFill>
                  <a:srgbClr val="002060"/>
                </a:solidFill>
                <a:latin typeface="+mn-lt"/>
                <a:cs typeface="+mn-cs"/>
              </a:rPr>
              <a:t>beneficiaries (payroll, service </a:t>
            </a:r>
            <a:r>
              <a:rPr lang="en-US" sz="2000" dirty="0" smtClean="0">
                <a:solidFill>
                  <a:srgbClr val="002060"/>
                </a:solidFill>
                <a:latin typeface="+mn-lt"/>
                <a:cs typeface="+mn-cs"/>
              </a:rPr>
              <a:t>contracts, etc.) </a:t>
            </a:r>
            <a:r>
              <a:rPr lang="en-US" sz="2000" dirty="0">
                <a:solidFill>
                  <a:srgbClr val="002060"/>
                </a:solidFill>
                <a:latin typeface="+mn-lt"/>
                <a:cs typeface="+mn-cs"/>
              </a:rPr>
              <a:t>are checked </a:t>
            </a:r>
            <a:r>
              <a:rPr lang="en-US" sz="2000" dirty="0" smtClean="0">
                <a:solidFill>
                  <a:srgbClr val="002060"/>
                </a:solidFill>
                <a:latin typeface="+mn-lt"/>
                <a:cs typeface="+mn-cs"/>
              </a:rPr>
              <a:t>for correctness against </a:t>
            </a:r>
            <a:r>
              <a:rPr lang="en-US" sz="2000" dirty="0">
                <a:solidFill>
                  <a:srgbClr val="002060"/>
                </a:solidFill>
                <a:latin typeface="+mn-lt"/>
                <a:cs typeface="+mn-cs"/>
              </a:rPr>
              <a:t>the </a:t>
            </a:r>
            <a:r>
              <a:rPr lang="en-US" sz="2000" dirty="0">
                <a:solidFill>
                  <a:srgbClr val="FF0000"/>
                </a:solidFill>
                <a:latin typeface="+mn-lt"/>
                <a:cs typeface="+mn-cs"/>
              </a:rPr>
              <a:t>Civil Registry Database</a:t>
            </a:r>
            <a:r>
              <a:rPr lang="en-US" sz="2000" dirty="0">
                <a:solidFill>
                  <a:srgbClr val="002060"/>
                </a:solidFill>
                <a:latin typeface="+mn-lt"/>
                <a:cs typeface="+mn-cs"/>
              </a:rPr>
              <a:t> (in compliance with all rules on confidentiality of the private data)</a:t>
            </a:r>
          </a:p>
          <a:p>
            <a:pPr lvl="0"/>
            <a:endParaRPr lang="en-US" b="1" dirty="0">
              <a:solidFill>
                <a:schemeClr val="accent6">
                  <a:lumMod val="75000"/>
                </a:schemeClr>
              </a:solidFill>
              <a:latin typeface="Times New Roman" panose="02020603050405020304" pitchFamily="18" charset="0"/>
              <a:cs typeface="Times New Roman" panose="02020603050405020304" pitchFamily="18" charset="0"/>
            </a:endParaRPr>
          </a:p>
          <a:p>
            <a:pPr lvl="0"/>
            <a:endParaRPr lang="en-GB" b="1" dirty="0">
              <a:solidFill>
                <a:schemeClr val="accent6">
                  <a:lumMod val="75000"/>
                </a:scheme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99499467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b="1" dirty="0">
                <a:solidFill>
                  <a:srgbClr val="002060"/>
                </a:solidFill>
              </a:rPr>
              <a:t>Risk Management &amp; Internal Control</a:t>
            </a:r>
            <a:r>
              <a:rPr lang="en-US" sz="2800" b="1" dirty="0" smtClean="0">
                <a:solidFill>
                  <a:srgbClr val="002060"/>
                </a:solidFill>
              </a:rPr>
              <a:t>	</a:t>
            </a:r>
            <a:endParaRPr lang="en-US" sz="2800" b="1" dirty="0">
              <a:solidFill>
                <a:srgbClr val="002060"/>
              </a:solidFill>
            </a:endParaRPr>
          </a:p>
        </p:txBody>
      </p:sp>
      <p:sp>
        <p:nvSpPr>
          <p:cNvPr id="3" name="Rectangle 2"/>
          <p:cNvSpPr/>
          <p:nvPr/>
        </p:nvSpPr>
        <p:spPr>
          <a:xfrm>
            <a:off x="609600" y="1567002"/>
            <a:ext cx="7772400" cy="3410164"/>
          </a:xfrm>
          <a:prstGeom prst="rect">
            <a:avLst/>
          </a:prstGeom>
        </p:spPr>
        <p:txBody>
          <a:bodyPr wrap="square">
            <a:spAutoFit/>
          </a:bodyPr>
          <a:lstStyle/>
          <a:p>
            <a:pPr marL="342900" marR="0" lvl="0" indent="-342900" algn="just">
              <a:spcBef>
                <a:spcPct val="20000"/>
              </a:spcBef>
              <a:buFont typeface="Arial"/>
              <a:buChar char="•"/>
              <a:tabLst>
                <a:tab pos="457200" algn="l"/>
              </a:tabLst>
            </a:pPr>
            <a:r>
              <a:rPr lang="en-US" sz="2200" dirty="0" smtClean="0">
                <a:solidFill>
                  <a:srgbClr val="002060"/>
                </a:solidFill>
                <a:latin typeface="+mn-lt"/>
                <a:cs typeface="+mn-cs"/>
              </a:rPr>
              <a:t>Service Department of the Treasury manually checks:</a:t>
            </a:r>
          </a:p>
          <a:p>
            <a:pPr marL="800100" lvl="1" indent="-342900" algn="just">
              <a:spcBef>
                <a:spcPct val="20000"/>
              </a:spcBef>
              <a:buFont typeface="Arial"/>
              <a:buChar char="•"/>
              <a:tabLst>
                <a:tab pos="457200" algn="l"/>
              </a:tabLst>
            </a:pPr>
            <a:r>
              <a:rPr lang="en-US" sz="2200" dirty="0" smtClean="0">
                <a:solidFill>
                  <a:srgbClr val="002060"/>
                </a:solidFill>
                <a:latin typeface="+mn-lt"/>
                <a:cs typeface="+mn-cs"/>
              </a:rPr>
              <a:t>Payment </a:t>
            </a:r>
            <a:r>
              <a:rPr lang="en-US" sz="2200" smtClean="0">
                <a:solidFill>
                  <a:srgbClr val="002060"/>
                </a:solidFill>
                <a:latin typeface="+mn-lt"/>
                <a:cs typeface="+mn-cs"/>
              </a:rPr>
              <a:t>basis/supporting documents </a:t>
            </a:r>
            <a:r>
              <a:rPr lang="en-US" sz="2200" dirty="0" smtClean="0">
                <a:solidFill>
                  <a:srgbClr val="002060"/>
                </a:solidFill>
                <a:latin typeface="+mn-lt"/>
                <a:cs typeface="+mn-cs"/>
              </a:rPr>
              <a:t>valid; (if there is no contract; if sole source selection done breaching the law)</a:t>
            </a:r>
          </a:p>
          <a:p>
            <a:pPr marL="800100" lvl="1" indent="-342900" algn="just">
              <a:spcBef>
                <a:spcPct val="20000"/>
              </a:spcBef>
              <a:buFont typeface="Arial"/>
              <a:buChar char="•"/>
              <a:tabLst>
                <a:tab pos="457200" algn="l"/>
              </a:tabLst>
            </a:pPr>
            <a:r>
              <a:rPr lang="en-US" sz="2200" dirty="0" smtClean="0">
                <a:solidFill>
                  <a:srgbClr val="002060"/>
                </a:solidFill>
                <a:latin typeface="+mn-lt"/>
                <a:cs typeface="+mn-cs"/>
              </a:rPr>
              <a:t>Budget Classification Code fully corresponds CPV code and supporting documents;</a:t>
            </a:r>
          </a:p>
          <a:p>
            <a:pPr marL="800100" lvl="1" indent="-342900" algn="just">
              <a:spcBef>
                <a:spcPct val="20000"/>
              </a:spcBef>
              <a:buFont typeface="Arial"/>
              <a:buChar char="•"/>
              <a:tabLst>
                <a:tab pos="457200" algn="l"/>
              </a:tabLst>
            </a:pPr>
            <a:r>
              <a:rPr lang="en-US" sz="2200" dirty="0" smtClean="0">
                <a:solidFill>
                  <a:srgbClr val="002060"/>
                </a:solidFill>
                <a:latin typeface="+mn-lt"/>
                <a:cs typeface="+mn-cs"/>
              </a:rPr>
              <a:t>Whenever beneficiary organization is different in contract / </a:t>
            </a:r>
            <a:r>
              <a:rPr lang="en-US" sz="2200" dirty="0">
                <a:solidFill>
                  <a:srgbClr val="002060"/>
                </a:solidFill>
                <a:latin typeface="+mn-lt"/>
                <a:cs typeface="+mn-cs"/>
              </a:rPr>
              <a:t>c</a:t>
            </a:r>
            <a:r>
              <a:rPr lang="en-US" sz="2200" dirty="0" smtClean="0">
                <a:solidFill>
                  <a:srgbClr val="002060"/>
                </a:solidFill>
                <a:latin typeface="+mn-lt"/>
                <a:cs typeface="+mn-cs"/>
              </a:rPr>
              <a:t>ommitment document from the beneficiary in Payment document, justification required;</a:t>
            </a:r>
          </a:p>
          <a:p>
            <a:pPr marL="800100" lvl="1" indent="-342900" algn="just">
              <a:spcBef>
                <a:spcPct val="20000"/>
              </a:spcBef>
              <a:buFont typeface="Arial"/>
              <a:buChar char="•"/>
              <a:tabLst>
                <a:tab pos="457200" algn="l"/>
              </a:tabLst>
            </a:pPr>
            <a:endParaRPr lang="en-US" sz="2200" dirty="0">
              <a:solidFill>
                <a:srgbClr val="002060"/>
              </a:solidFill>
              <a:latin typeface="+mn-lt"/>
              <a:cs typeface="+mn-cs"/>
            </a:endParaRPr>
          </a:p>
        </p:txBody>
      </p:sp>
    </p:spTree>
    <p:extLst>
      <p:ext uri="{BB962C8B-B14F-4D97-AF65-F5344CB8AC3E}">
        <p14:creationId xmlns:p14="http://schemas.microsoft.com/office/powerpoint/2010/main" val="185453708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b="1" dirty="0" smtClean="0">
                <a:solidFill>
                  <a:srgbClr val="002060"/>
                </a:solidFill>
              </a:rPr>
              <a:t>Risk assessment</a:t>
            </a:r>
            <a:endParaRPr lang="en-US" sz="2800" b="1" dirty="0">
              <a:solidFill>
                <a:srgbClr val="002060"/>
              </a:solidFill>
            </a:endParaRPr>
          </a:p>
        </p:txBody>
      </p:sp>
      <p:sp>
        <p:nvSpPr>
          <p:cNvPr id="3" name="Rectangle 2"/>
          <p:cNvSpPr/>
          <p:nvPr/>
        </p:nvSpPr>
        <p:spPr>
          <a:xfrm>
            <a:off x="457200" y="1295400"/>
            <a:ext cx="8229600" cy="5632311"/>
          </a:xfrm>
          <a:prstGeom prst="rect">
            <a:avLst/>
          </a:prstGeom>
        </p:spPr>
        <p:txBody>
          <a:bodyPr wrap="square">
            <a:spAutoFit/>
          </a:bodyPr>
          <a:lstStyle/>
          <a:p>
            <a:pPr lvl="1">
              <a:spcBef>
                <a:spcPct val="20000"/>
              </a:spcBef>
              <a:tabLst>
                <a:tab pos="457200" algn="l"/>
              </a:tabLst>
            </a:pPr>
            <a:endParaRPr lang="en-GB" sz="2000" dirty="0">
              <a:solidFill>
                <a:srgbClr val="002060"/>
              </a:solidFill>
              <a:latin typeface="+mn-lt"/>
              <a:cs typeface="+mn-cs"/>
            </a:endParaRPr>
          </a:p>
          <a:p>
            <a:pPr marL="342900" indent="-342900" algn="just">
              <a:buFont typeface="Arial" panose="020B0604020202020204" pitchFamily="34" charset="0"/>
              <a:buChar char="•"/>
              <a:tabLst>
                <a:tab pos="457200" algn="l"/>
              </a:tabLst>
            </a:pPr>
            <a:r>
              <a:rPr lang="en-US" sz="2000" dirty="0" smtClean="0">
                <a:solidFill>
                  <a:srgbClr val="002060"/>
                </a:solidFill>
                <a:latin typeface="+mn-lt"/>
                <a:cs typeface="+mn-cs"/>
              </a:rPr>
              <a:t>Informal Risk assessment was conducted in the Service Department based on the analysis of (</a:t>
            </a:r>
            <a:r>
              <a:rPr lang="en-US" sz="2000" dirty="0" err="1" smtClean="0">
                <a:solidFill>
                  <a:srgbClr val="002060"/>
                </a:solidFill>
                <a:latin typeface="+mn-lt"/>
                <a:cs typeface="+mn-cs"/>
              </a:rPr>
              <a:t>i</a:t>
            </a:r>
            <a:r>
              <a:rPr lang="en-US" sz="2000" dirty="0" smtClean="0">
                <a:solidFill>
                  <a:srgbClr val="002060"/>
                </a:solidFill>
                <a:latin typeface="+mn-lt"/>
                <a:cs typeface="+mn-cs"/>
              </a:rPr>
              <a:t>)</a:t>
            </a:r>
            <a:r>
              <a:rPr lang="en-US" sz="2000" dirty="0">
                <a:solidFill>
                  <a:srgbClr val="002060"/>
                </a:solidFill>
                <a:latin typeface="+mn-lt"/>
                <a:cs typeface="+mn-cs"/>
              </a:rPr>
              <a:t> </a:t>
            </a:r>
            <a:r>
              <a:rPr lang="en-US" sz="2000" dirty="0" smtClean="0">
                <a:solidFill>
                  <a:srgbClr val="002060"/>
                </a:solidFill>
                <a:latin typeface="+mn-lt"/>
                <a:cs typeface="+mn-cs"/>
              </a:rPr>
              <a:t>standard payments, (ii) most </a:t>
            </a:r>
            <a:r>
              <a:rPr lang="en-US" sz="2000" dirty="0">
                <a:solidFill>
                  <a:srgbClr val="002060"/>
                </a:solidFill>
                <a:latin typeface="+mn-lt"/>
                <a:cs typeface="+mn-cs"/>
              </a:rPr>
              <a:t>commonly executing payments </a:t>
            </a:r>
            <a:r>
              <a:rPr lang="en-US" sz="2000" dirty="0" smtClean="0">
                <a:solidFill>
                  <a:srgbClr val="002060"/>
                </a:solidFill>
                <a:latin typeface="+mn-lt"/>
                <a:cs typeface="+mn-cs"/>
              </a:rPr>
              <a:t>and (ii) previously rejected transaction </a:t>
            </a:r>
          </a:p>
          <a:p>
            <a:pPr marL="342900" indent="-342900" algn="just">
              <a:buFont typeface="Arial" panose="020B0604020202020204" pitchFamily="34" charset="0"/>
              <a:buChar char="•"/>
              <a:tabLst>
                <a:tab pos="457200" algn="l"/>
              </a:tabLst>
            </a:pPr>
            <a:r>
              <a:rPr lang="en-US" sz="2000" dirty="0" smtClean="0">
                <a:solidFill>
                  <a:srgbClr val="002060"/>
                </a:solidFill>
                <a:latin typeface="+mn-lt"/>
                <a:cs typeface="+mn-cs"/>
              </a:rPr>
              <a:t>Lower risky payments were identified based on two main points:</a:t>
            </a:r>
          </a:p>
          <a:p>
            <a:pPr marL="800100" lvl="1" indent="-342900" algn="just">
              <a:buFont typeface="Arial" panose="020B0604020202020204" pitchFamily="34" charset="0"/>
              <a:buChar char="•"/>
              <a:tabLst>
                <a:tab pos="457200" algn="l"/>
              </a:tabLst>
            </a:pPr>
            <a:r>
              <a:rPr lang="en-US" sz="2000" dirty="0" smtClean="0">
                <a:solidFill>
                  <a:srgbClr val="002060"/>
                </a:solidFill>
                <a:latin typeface="+mn-lt"/>
                <a:cs typeface="+mn-cs"/>
              </a:rPr>
              <a:t>matching of supporting documents, BC code, CPV code and other text inputs easily identifiable and could be stored in the system as a rule (ex: Healthcare programs); </a:t>
            </a:r>
          </a:p>
          <a:p>
            <a:pPr marL="800100" lvl="1" indent="-342900" algn="just">
              <a:buFont typeface="Arial" panose="020B0604020202020204" pitchFamily="34" charset="0"/>
              <a:buChar char="•"/>
              <a:tabLst>
                <a:tab pos="457200" algn="l"/>
              </a:tabLst>
            </a:pPr>
            <a:r>
              <a:rPr lang="en-US" sz="2000" dirty="0" smtClean="0">
                <a:solidFill>
                  <a:srgbClr val="002060"/>
                </a:solidFill>
                <a:latin typeface="+mn-lt"/>
                <a:cs typeface="+mn-cs"/>
              </a:rPr>
              <a:t>Most commonly used periodic payments across municipalities and Ministries (ex: Utilities, payroll). </a:t>
            </a:r>
          </a:p>
          <a:p>
            <a:pPr marL="342900" indent="-342900" algn="just">
              <a:buFont typeface="Arial" panose="020B0604020202020204" pitchFamily="34" charset="0"/>
              <a:buChar char="•"/>
              <a:tabLst>
                <a:tab pos="457200" algn="l"/>
              </a:tabLst>
            </a:pPr>
            <a:r>
              <a:rPr lang="en-US" sz="2000" dirty="0" smtClean="0">
                <a:solidFill>
                  <a:srgbClr val="002060"/>
                </a:solidFill>
                <a:latin typeface="+mn-lt"/>
                <a:cs typeface="+mn-cs"/>
              </a:rPr>
              <a:t>High risky payments comprise:</a:t>
            </a:r>
          </a:p>
          <a:p>
            <a:pPr marL="800100" lvl="1" indent="-342900" algn="just">
              <a:buFont typeface="Arial" panose="020B0604020202020204" pitchFamily="34" charset="0"/>
              <a:buChar char="•"/>
              <a:tabLst>
                <a:tab pos="457200" algn="l"/>
              </a:tabLst>
            </a:pPr>
            <a:r>
              <a:rPr lang="en-US" sz="2000" dirty="0" smtClean="0">
                <a:solidFill>
                  <a:srgbClr val="002060"/>
                </a:solidFill>
                <a:latin typeface="+mn-lt"/>
                <a:cs typeface="+mn-cs"/>
              </a:rPr>
              <a:t>Frequent mistakes made </a:t>
            </a:r>
            <a:r>
              <a:rPr lang="en-US" sz="2000" dirty="0">
                <a:solidFill>
                  <a:srgbClr val="002060"/>
                </a:solidFill>
                <a:latin typeface="+mn-lt"/>
                <a:cs typeface="+mn-cs"/>
              </a:rPr>
              <a:t>by budgetary organizations on each stage of payment (contracts, commitments, payment requests</a:t>
            </a:r>
            <a:r>
              <a:rPr lang="en-US" sz="2000" dirty="0" smtClean="0">
                <a:solidFill>
                  <a:srgbClr val="002060"/>
                </a:solidFill>
                <a:latin typeface="+mn-lt"/>
                <a:cs typeface="+mn-cs"/>
              </a:rPr>
              <a:t>);</a:t>
            </a:r>
          </a:p>
          <a:p>
            <a:pPr lvl="1" algn="just">
              <a:tabLst>
                <a:tab pos="457200" algn="l"/>
              </a:tabLst>
            </a:pPr>
            <a:endParaRPr lang="en-US" sz="2000" dirty="0" smtClean="0">
              <a:solidFill>
                <a:srgbClr val="002060"/>
              </a:solidFill>
              <a:latin typeface="+mn-lt"/>
              <a:cs typeface="+mn-cs"/>
            </a:endParaRPr>
          </a:p>
          <a:p>
            <a:pPr marL="342900" lvl="0" indent="-342900">
              <a:buFont typeface="Arial" panose="020B0604020202020204" pitchFamily="34" charset="0"/>
              <a:buChar char="•"/>
              <a:tabLst>
                <a:tab pos="457200" algn="l"/>
              </a:tabLst>
            </a:pPr>
            <a:endParaRPr lang="en-US" sz="2000" dirty="0" smtClean="0">
              <a:solidFill>
                <a:srgbClr val="002060"/>
              </a:solidFill>
              <a:latin typeface="+mn-lt"/>
              <a:cs typeface="+mn-cs"/>
            </a:endParaRPr>
          </a:p>
          <a:p>
            <a:pPr lvl="0">
              <a:tabLst>
                <a:tab pos="457200" algn="l"/>
              </a:tabLst>
            </a:pPr>
            <a:endParaRPr lang="en-US" sz="2000" dirty="0" smtClean="0">
              <a:solidFill>
                <a:srgbClr val="002060"/>
              </a:solidFill>
              <a:latin typeface="+mn-lt"/>
              <a:cs typeface="+mn-cs"/>
            </a:endParaRPr>
          </a:p>
          <a:p>
            <a:pPr lvl="0">
              <a:tabLst>
                <a:tab pos="457200" algn="l"/>
              </a:tabLst>
            </a:pPr>
            <a:endParaRPr lang="en-US" sz="2000" dirty="0" smtClean="0">
              <a:solidFill>
                <a:srgbClr val="002060"/>
              </a:solidFill>
              <a:latin typeface="+mn-lt"/>
              <a:cs typeface="+mn-cs"/>
            </a:endParaRPr>
          </a:p>
          <a:p>
            <a:pPr lvl="0">
              <a:tabLst>
                <a:tab pos="457200" algn="l"/>
              </a:tabLst>
            </a:pPr>
            <a:r>
              <a:rPr lang="en-US" sz="2000" dirty="0" smtClean="0">
                <a:solidFill>
                  <a:srgbClr val="002060"/>
                </a:solidFill>
                <a:latin typeface="+mn-lt"/>
                <a:cs typeface="+mn-cs"/>
              </a:rPr>
              <a:t> </a:t>
            </a:r>
            <a:endParaRPr lang="en-US" sz="2200" dirty="0" smtClean="0">
              <a:solidFill>
                <a:srgbClr val="002060"/>
              </a:solidFill>
              <a:latin typeface="+mn-lt"/>
              <a:cs typeface="+mn-cs"/>
            </a:endParaRPr>
          </a:p>
        </p:txBody>
      </p:sp>
    </p:spTree>
    <p:extLst>
      <p:ext uri="{BB962C8B-B14F-4D97-AF65-F5344CB8AC3E}">
        <p14:creationId xmlns:p14="http://schemas.microsoft.com/office/powerpoint/2010/main" val="399571635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b="1" dirty="0" smtClean="0">
                <a:solidFill>
                  <a:srgbClr val="002060"/>
                </a:solidFill>
              </a:rPr>
              <a:t>Green Corridor </a:t>
            </a:r>
            <a:br>
              <a:rPr lang="en-US" sz="2800" b="1" dirty="0" smtClean="0">
                <a:solidFill>
                  <a:srgbClr val="002060"/>
                </a:solidFill>
              </a:rPr>
            </a:br>
            <a:r>
              <a:rPr lang="en-US" sz="2800" b="1" dirty="0" smtClean="0">
                <a:solidFill>
                  <a:srgbClr val="002060"/>
                </a:solidFill>
              </a:rPr>
              <a:t>Concept</a:t>
            </a:r>
            <a:endParaRPr lang="en-US" sz="2800" b="1" dirty="0">
              <a:solidFill>
                <a:srgbClr val="002060"/>
              </a:solidFill>
            </a:endParaRPr>
          </a:p>
        </p:txBody>
      </p:sp>
      <p:sp>
        <p:nvSpPr>
          <p:cNvPr id="3" name="Rectangle 2"/>
          <p:cNvSpPr/>
          <p:nvPr/>
        </p:nvSpPr>
        <p:spPr>
          <a:xfrm>
            <a:off x="381000" y="1567002"/>
            <a:ext cx="8001000" cy="2923877"/>
          </a:xfrm>
          <a:prstGeom prst="rect">
            <a:avLst/>
          </a:prstGeom>
        </p:spPr>
        <p:txBody>
          <a:bodyPr wrap="square">
            <a:spAutoFit/>
          </a:bodyPr>
          <a:lstStyle/>
          <a:p>
            <a:pPr lvl="1" algn="just">
              <a:spcBef>
                <a:spcPct val="20000"/>
              </a:spcBef>
              <a:tabLst>
                <a:tab pos="457200" algn="l"/>
              </a:tabLst>
            </a:pPr>
            <a:r>
              <a:rPr lang="en-US" sz="2000" dirty="0" smtClean="0">
                <a:solidFill>
                  <a:srgbClr val="002060"/>
                </a:solidFill>
                <a:latin typeface="+mn-lt"/>
                <a:cs typeface="+mn-cs"/>
              </a:rPr>
              <a:t>Green </a:t>
            </a:r>
            <a:r>
              <a:rPr lang="en-US" sz="2000" dirty="0">
                <a:solidFill>
                  <a:srgbClr val="002060"/>
                </a:solidFill>
                <a:latin typeface="+mn-lt"/>
                <a:cs typeface="+mn-cs"/>
              </a:rPr>
              <a:t>Corridor </a:t>
            </a:r>
            <a:r>
              <a:rPr lang="en-US" sz="2000" dirty="0" smtClean="0">
                <a:solidFill>
                  <a:srgbClr val="002060"/>
                </a:solidFill>
                <a:latin typeface="+mn-lt"/>
                <a:cs typeface="+mn-cs"/>
              </a:rPr>
              <a:t>Approach </a:t>
            </a:r>
            <a:r>
              <a:rPr lang="en-US" sz="2000" dirty="0">
                <a:solidFill>
                  <a:srgbClr val="002060"/>
                </a:solidFill>
                <a:latin typeface="+mn-lt"/>
                <a:cs typeface="+mn-cs"/>
              </a:rPr>
              <a:t>has been introduced for the efficient implementation of the Treasury operations which means automatic procession </a:t>
            </a:r>
            <a:r>
              <a:rPr lang="en-US" sz="2000" dirty="0" smtClean="0">
                <a:solidFill>
                  <a:srgbClr val="002060"/>
                </a:solidFill>
                <a:latin typeface="+mn-lt"/>
                <a:cs typeface="+mn-cs"/>
              </a:rPr>
              <a:t>(receive, check, authorize, send to RTGS) </a:t>
            </a:r>
            <a:r>
              <a:rPr lang="en-US" sz="2000" dirty="0">
                <a:solidFill>
                  <a:srgbClr val="002060"/>
                </a:solidFill>
                <a:latin typeface="+mn-lt"/>
                <a:cs typeface="+mn-cs"/>
              </a:rPr>
              <a:t>of a payment document registered </a:t>
            </a:r>
            <a:r>
              <a:rPr lang="en-US" sz="2000" dirty="0" smtClean="0">
                <a:solidFill>
                  <a:srgbClr val="002060"/>
                </a:solidFill>
                <a:latin typeface="+mn-lt"/>
                <a:cs typeface="+mn-cs"/>
              </a:rPr>
              <a:t>into </a:t>
            </a:r>
            <a:r>
              <a:rPr lang="en-US" sz="2000" dirty="0">
                <a:solidFill>
                  <a:srgbClr val="002060"/>
                </a:solidFill>
                <a:latin typeface="+mn-lt"/>
                <a:cs typeface="+mn-cs"/>
              </a:rPr>
              <a:t>the Treasury Information System by the budgetary </a:t>
            </a:r>
            <a:r>
              <a:rPr lang="en-US" sz="2000" dirty="0" smtClean="0">
                <a:solidFill>
                  <a:srgbClr val="002060"/>
                </a:solidFill>
                <a:latin typeface="+mn-lt"/>
                <a:cs typeface="+mn-cs"/>
              </a:rPr>
              <a:t>organization. Payments authorized and sent to the Banking system without any </a:t>
            </a:r>
            <a:r>
              <a:rPr lang="en-US" sz="2000" dirty="0">
                <a:solidFill>
                  <a:srgbClr val="002060"/>
                </a:solidFill>
                <a:latin typeface="+mn-lt"/>
                <a:cs typeface="+mn-cs"/>
              </a:rPr>
              <a:t>manual process </a:t>
            </a:r>
            <a:r>
              <a:rPr lang="en-US" sz="2000" dirty="0" smtClean="0">
                <a:solidFill>
                  <a:srgbClr val="002060"/>
                </a:solidFill>
                <a:latin typeface="+mn-lt"/>
                <a:cs typeface="+mn-cs"/>
              </a:rPr>
              <a:t>in </a:t>
            </a:r>
            <a:r>
              <a:rPr lang="en-US" sz="2000" dirty="0">
                <a:solidFill>
                  <a:srgbClr val="002060"/>
                </a:solidFill>
                <a:latin typeface="+mn-lt"/>
                <a:cs typeface="+mn-cs"/>
              </a:rPr>
              <a:t>the back office </a:t>
            </a:r>
            <a:r>
              <a:rPr lang="en-US" sz="2000" dirty="0" smtClean="0">
                <a:solidFill>
                  <a:srgbClr val="002060"/>
                </a:solidFill>
                <a:latin typeface="+mn-lt"/>
                <a:cs typeface="+mn-cs"/>
              </a:rPr>
              <a:t>Treasury, Minimizing Operational risks at the same time. </a:t>
            </a:r>
            <a:endParaRPr lang="en-GB" sz="2000" dirty="0">
              <a:solidFill>
                <a:srgbClr val="002060"/>
              </a:solidFill>
              <a:latin typeface="+mn-lt"/>
              <a:cs typeface="+mn-cs"/>
            </a:endParaRPr>
          </a:p>
          <a:p>
            <a:pPr lvl="1">
              <a:spcBef>
                <a:spcPct val="20000"/>
              </a:spcBef>
              <a:tabLst>
                <a:tab pos="457200" algn="l"/>
              </a:tabLst>
            </a:pPr>
            <a:endParaRPr lang="en-GB" sz="2000" dirty="0">
              <a:solidFill>
                <a:srgbClr val="002060"/>
              </a:solidFill>
              <a:latin typeface="+mn-lt"/>
              <a:cs typeface="+mn-cs"/>
            </a:endParaRPr>
          </a:p>
          <a:p>
            <a:pPr lvl="0" algn="just">
              <a:tabLst>
                <a:tab pos="457200" algn="l"/>
              </a:tabLst>
            </a:pPr>
            <a:r>
              <a:rPr lang="en-US" sz="2000" dirty="0" smtClean="0">
                <a:solidFill>
                  <a:srgbClr val="002060"/>
                </a:solidFill>
                <a:latin typeface="+mn-lt"/>
                <a:cs typeface="+mn-cs"/>
              </a:rPr>
              <a:t>	</a:t>
            </a:r>
            <a:endParaRPr lang="en-US" sz="2200" dirty="0" smtClean="0">
              <a:solidFill>
                <a:srgbClr val="002060"/>
              </a:solidFill>
              <a:latin typeface="+mn-lt"/>
              <a:cs typeface="+mn-cs"/>
            </a:endParaRPr>
          </a:p>
        </p:txBody>
      </p:sp>
    </p:spTree>
    <p:extLst>
      <p:ext uri="{BB962C8B-B14F-4D97-AF65-F5344CB8AC3E}">
        <p14:creationId xmlns:p14="http://schemas.microsoft.com/office/powerpoint/2010/main" val="3027023865"/>
      </p:ext>
    </p:extLst>
  </p:cSld>
  <p:clrMapOvr>
    <a:masterClrMapping/>
  </p:clrMapOvr>
  <p:timing>
    <p:tnLst>
      <p:par>
        <p:cTn id="1" dur="indefinite" restart="never" nodeType="tmRoot"/>
      </p:par>
    </p:tnLst>
  </p:timing>
</p:sld>
</file>

<file path=ppt/theme/theme1.xml><?xml version="1.0" encoding="utf-8"?>
<a:theme xmlns:a="http://schemas.openxmlformats.org/drawingml/2006/main" name="Tresury-Presentatio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PemPal - Z.Tsitlauri - UPDATED_CHANGED - eng</Template>
  <TotalTime>4596</TotalTime>
  <Words>1163</Words>
  <Application>Microsoft Office PowerPoint</Application>
  <PresentationFormat>On-screen Show (4:3)</PresentationFormat>
  <Paragraphs>112</Paragraphs>
  <Slides>14</Slides>
  <Notes>1</Notes>
  <HiddenSlides>0</HiddenSlides>
  <MMClips>0</MMClips>
  <ScaleCrop>false</ScaleCrop>
  <HeadingPairs>
    <vt:vector size="4" baseType="variant">
      <vt:variant>
        <vt:lpstr>Theme</vt:lpstr>
      </vt:variant>
      <vt:variant>
        <vt:i4>1</vt:i4>
      </vt:variant>
      <vt:variant>
        <vt:lpstr>Slide Titles</vt:lpstr>
      </vt:variant>
      <vt:variant>
        <vt:i4>14</vt:i4>
      </vt:variant>
    </vt:vector>
  </HeadingPairs>
  <TitlesOfParts>
    <vt:vector size="15" baseType="lpstr">
      <vt:lpstr>Tresury-Presentation</vt:lpstr>
      <vt:lpstr>Green Corridor for Payments State Treasury of Georgia</vt:lpstr>
      <vt:lpstr>Treasury Service of Georgia BACKGROUND InFo</vt:lpstr>
      <vt:lpstr>Public Financial Management Information System</vt:lpstr>
      <vt:lpstr>Risk Management &amp; Internal Control </vt:lpstr>
      <vt:lpstr>Risk Management &amp; Internal Control </vt:lpstr>
      <vt:lpstr>Internal Controls and integrated Web Services </vt:lpstr>
      <vt:lpstr>Risk Management &amp; Internal Control </vt:lpstr>
      <vt:lpstr>Risk assessment</vt:lpstr>
      <vt:lpstr>Green Corridor  Concept</vt:lpstr>
      <vt:lpstr>Why “Green Corridor” brought to the Agenda</vt:lpstr>
      <vt:lpstr>Transaction Statistics</vt:lpstr>
      <vt:lpstr>Settings and Conditions</vt:lpstr>
      <vt:lpstr>General and Specific Conditions Statistics </vt:lpstr>
      <vt:lpstr>Treasury Service Ministry of Finance of Georgia</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სახაზინო სამსახურის 2011 …………………</dc:title>
  <dc:creator>davit.tsekvava</dc:creator>
  <cp:lastModifiedBy>Ion Chicu</cp:lastModifiedBy>
  <cp:revision>209</cp:revision>
  <cp:lastPrinted>2015-09-10T14:21:00Z</cp:lastPrinted>
  <dcterms:created xsi:type="dcterms:W3CDTF">2011-06-01T15:53:17Z</dcterms:created>
  <dcterms:modified xsi:type="dcterms:W3CDTF">2017-05-23T06:21:09Z</dcterms:modified>
</cp:coreProperties>
</file>