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26" r:id="rId2"/>
    <p:sldId id="442" r:id="rId3"/>
    <p:sldId id="443" r:id="rId4"/>
    <p:sldId id="428" r:id="rId5"/>
    <p:sldId id="445" r:id="rId6"/>
    <p:sldId id="444" r:id="rId7"/>
    <p:sldId id="446" r:id="rId8"/>
    <p:sldId id="435" r:id="rId9"/>
    <p:sldId id="447" r:id="rId10"/>
    <p:sldId id="429" r:id="rId11"/>
    <p:sldId id="441" r:id="rId12"/>
    <p:sldId id="448" r:id="rId13"/>
    <p:sldId id="403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34A9"/>
    <a:srgbClr val="821A6E"/>
    <a:srgbClr val="CA4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049" autoAdjust="0"/>
  </p:normalViewPr>
  <p:slideViewPr>
    <p:cSldViewPr>
      <p:cViewPr varScale="1">
        <p:scale>
          <a:sx n="38" d="100"/>
          <a:sy n="38" d="100"/>
        </p:scale>
        <p:origin x="122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5/24/2017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5/24/2017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184323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8C11F6-3989-4065-95B8-0A3066F276EB}" type="slidenum">
              <a:rPr lang="hu-HU" smtClean="0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184323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8C11F6-3989-4065-95B8-0A3066F276EB}" type="slidenum">
              <a:rPr lang="hu-HU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6AF516-24AF-40BA-9402-BF0662C5EFF7}" type="slidenum">
              <a:rPr lang="hu-HU" smtClean="0"/>
              <a:pPr>
                <a:defRPr/>
              </a:pPr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empal.org/sites/pempal/files/attachments/rap_guide_rus.pdf" TargetMode="External"/><Relationship Id="rId4" Type="http://schemas.openxmlformats.org/officeDocument/2006/relationships/hyperlink" Target="https://www.pempal.org/sites/pempal/files/attachments/rap_guide_eng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1" name="Rectangle 2"/>
          <p:cNvSpPr txBox="1">
            <a:spLocks noChangeArrowheads="1"/>
          </p:cNvSpPr>
          <p:nvPr/>
        </p:nvSpPr>
        <p:spPr bwMode="auto">
          <a:xfrm>
            <a:off x="0" y="3657600"/>
            <a:ext cx="9143999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/>
              <a:t> </a:t>
            </a:r>
            <a:r>
              <a:rPr lang="hr-HR" altLang="en-US" sz="5400" dirty="0">
                <a:solidFill>
                  <a:srgbClr val="0070C0"/>
                </a:solidFill>
                <a:latin typeface="Berlin Sans FB" panose="020E0602020502020306" pitchFamily="34" charset="0"/>
              </a:rPr>
              <a:t>UPRAVLJANJE RIZICIMA</a:t>
            </a:r>
          </a:p>
          <a:p>
            <a:pPr algn="ctr" eaLnBrk="1" hangingPunct="1"/>
            <a:endParaRPr lang="hr-HR" alt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endParaRPr lang="hr-HR" alt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endParaRPr lang="hr-HR" altLang="en-US" sz="4000" dirty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ctr" eaLnBrk="1" hangingPunct="1"/>
            <a:r>
              <a:rPr lang="hr-HR" altLang="en-US" sz="2400" dirty="0">
                <a:solidFill>
                  <a:srgbClr val="0070C0"/>
                </a:solidFill>
                <a:latin typeface="Berlin Sans FB" panose="020E0602020502020306" pitchFamily="34" charset="0"/>
              </a:rPr>
              <a:t>Edit Nemeth, potpredsjednica IACOP-a</a:t>
            </a:r>
          </a:p>
          <a:p>
            <a:pPr algn="ctr" eaLnBrk="1" hangingPunct="1"/>
            <a:r>
              <a:rPr lang="hr-HR" altLang="en-US" dirty="0">
                <a:solidFill>
                  <a:srgbClr val="0070C0"/>
                </a:solidFill>
                <a:latin typeface="Berlin Sans FB" panose="020E0602020502020306" pitchFamily="34" charset="0"/>
              </a:rPr>
              <a:t>Beč, 31. svibnja 2017.</a:t>
            </a:r>
          </a:p>
        </p:txBody>
      </p:sp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304800"/>
            <a:ext cx="4105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37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2017. 05. 24.</a:t>
            </a:fld>
            <a:endParaRPr lang="hr-HR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Image result for ris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306" y="1295400"/>
            <a:ext cx="7086600" cy="490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hu-HU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4 načina upravljanja rizicima</a:t>
            </a:r>
            <a:endParaRPr lang="hr-HR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37362" y="2476005"/>
            <a:ext cx="1828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RIZIK</a:t>
            </a:r>
            <a:endParaRPr lang="en-GB" sz="4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795153"/>
            <a:ext cx="236220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r-HR" sz="3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UBLAŽITI</a:t>
            </a:r>
            <a:endParaRPr lang="en-GB" sz="3000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1809007"/>
            <a:ext cx="266700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r-HR" sz="3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PREBACITI</a:t>
            </a:r>
            <a:endParaRPr lang="en-GB" sz="3000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3306" y="4027714"/>
            <a:ext cx="2734294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r-HR" sz="3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PRIHVATITI</a:t>
            </a:r>
            <a:endParaRPr lang="en-GB" sz="3000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3962400"/>
            <a:ext cx="213360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r-HR" sz="30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IZBJEĆI</a:t>
            </a:r>
            <a:endParaRPr lang="en-GB" sz="3000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2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2017. 05. 24.</a:t>
            </a:fld>
            <a:endParaRPr lang="hr-HR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hr-HR"/>
              <a:t>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2200" dirty="0"/>
              <a:t>Naš je cilj bio razumjeti upravljanje rizikom i planiranje revizije na temelju rizika.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200" dirty="0"/>
              <a:t>U našim su se zemljama tek počele primjenjivati unutarnja revizija i unutarnje kontrole pa vjerojatno zbog toga organizacije nemaju uspostavljeno odgovarajuće upravljanje rizikom. Stoga unutarnja revizija mora procijeniti rizik kako bi utvrdila plan revizije u skladu sa standardima Instituta unutarnjih revizora.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200" dirty="0"/>
              <a:t>Tijekom sastanaka radne skupine proveli smo studiju slučaja koja je postala i proizvod znanja. Moldova i Mađarska su organizirale obuku na temu procjene rizika i planiranja revizije na temelju rizika na temelju te studije slučaja.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200" dirty="0"/>
              <a:t>Pobliže smo obradili procjenu rizika u vodiču za planiranje revizije namijenjenom unutarnjim revizorima u javnom sektoru.</a:t>
            </a:r>
            <a:endParaRPr lang="en-US" sz="2200" dirty="0"/>
          </a:p>
          <a:p>
            <a:pPr marL="0" lvl="0" indent="0" algn="ctr">
              <a:buNone/>
            </a:pPr>
            <a:r>
              <a:rPr lang="hu-HU" sz="1600" dirty="0">
                <a:solidFill>
                  <a:srgbClr val="00B050"/>
                </a:solidFill>
                <a:hlinkClick r:id="rId4"/>
              </a:rPr>
              <a:t>https://www.pempal.org/sites/pempal/files/attachments/rap_guide_eng.pdf</a:t>
            </a:r>
            <a:endParaRPr lang="hu-HU" sz="1600" dirty="0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r>
              <a:rPr lang="hu-HU" sz="1600" dirty="0">
                <a:solidFill>
                  <a:srgbClr val="00B050"/>
                </a:solidFill>
                <a:hlinkClick r:id="rId5"/>
              </a:rPr>
              <a:t>https://www.pempal.org/sites/pempal/files/attachments/rap_guide_rus.pdf</a:t>
            </a:r>
            <a:endParaRPr lang="hu-HU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r-HR" sz="22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hu-HU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Pristup IACOP-a</a:t>
            </a:r>
            <a:endParaRPr lang="hr-HR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8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2017. 05. 24.</a:t>
            </a:fld>
            <a:endParaRPr lang="hr-HR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81000" y="157003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hr-HR" sz="2400" dirty="0"/>
              <a:t>Unutarnji revizori ne smiju biti uključeni u donošenje odluka, ali mogu pomoći organizaciji ukazivanjem na rizike.</a:t>
            </a:r>
          </a:p>
          <a:p>
            <a:pPr marL="0" indent="0" algn="just">
              <a:buNone/>
            </a:pPr>
            <a:endParaRPr lang="hr-HR" sz="2400" dirty="0"/>
          </a:p>
          <a:p>
            <a:pPr algn="just"/>
            <a:r>
              <a:rPr lang="hr-HR" sz="2400" dirty="0"/>
              <a:t>Standard Instituta unutarnjih revizora 2100 – vrsta posla: Unutarnja revizija mora </a:t>
            </a:r>
            <a:r>
              <a:rPr lang="hr-HR" sz="2400" b="1" dirty="0">
                <a:solidFill>
                  <a:srgbClr val="FF0000"/>
                </a:solidFill>
              </a:rPr>
              <a:t>procijeniti organizacijsko upravljanje, upravljanje rizicima i kontrolne postupke te doprinijeti njihovu poboljšanju primjenom sustavnog, discipliniranog pristupa koji se temelji na rizicima</a:t>
            </a:r>
            <a:r>
              <a:rPr lang="hr-HR" sz="2400" dirty="0"/>
              <a:t>. Kredibilitet i vrijednosti unutarnje revizije poboljšavaju se proaktivnošću revizora i njihovim evaluacijama koje donose nove uvide i uzimaju u obzir buduće utjecaje. </a:t>
            </a:r>
            <a:r>
              <a:rPr lang="hr-HR" sz="2400" b="1" i="1" dirty="0">
                <a:solidFill>
                  <a:srgbClr val="0070C0"/>
                </a:solidFill>
              </a:rPr>
              <a:t>– Unutarnja revizija pomaže provedbom svojih aktivnosti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hr-HR" sz="2400" dirty="0"/>
          </a:p>
          <a:p>
            <a:pPr algn="just">
              <a:buFont typeface="Wingdings" panose="05000000000000000000" pitchFamily="2" charset="2"/>
              <a:buChar char="v"/>
            </a:pPr>
            <a:endParaRPr lang="hr-HR" sz="2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hu-HU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Uloga unutarnjih revizora u upravljanju rizikom</a:t>
            </a:r>
            <a:endParaRPr lang="hr-HR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02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13</a:t>
            </a:fld>
            <a:endParaRPr lang="hr-HR" dirty="0"/>
          </a:p>
        </p:txBody>
      </p:sp>
      <p:sp>
        <p:nvSpPr>
          <p:cNvPr id="7" name="Rectangle 12"/>
          <p:cNvSpPr/>
          <p:nvPr/>
        </p:nvSpPr>
        <p:spPr>
          <a:xfrm>
            <a:off x="685800" y="2590800"/>
            <a:ext cx="762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hr-HR" sz="4400" b="1" kern="0" dirty="0">
                <a:solidFill>
                  <a:srgbClr val="821A6E"/>
                </a:solidFill>
                <a:latin typeface="Berlin Sans FB Demi" panose="020E0802020502020306" pitchFamily="34" charset="0"/>
              </a:rPr>
              <a:t>HVALA NA POZORNOSTI!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71600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Image result for ri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67200"/>
            <a:ext cx="4395683" cy="195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57600" y="152400"/>
            <a:ext cx="50292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r>
              <a:rPr lang="hr-HR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Procjena rizika vs. </a:t>
            </a:r>
            <a:br/>
            <a:r>
              <a:rPr lang="hr-HR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Upravljanje rizikom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hr-HR"/>
              <a:t>Procjena rizika je alat koji se primjenjuje u različitim poslovnim područjima</a:t>
            </a:r>
          </a:p>
          <a:p>
            <a:r>
              <a:rPr lang="hr-HR"/>
              <a:t>SWOT analiza (prednosti, nedostaci, prilike i prijetnje) </a:t>
            </a:r>
            <a:endParaRPr lang="hr-HR" dirty="0"/>
          </a:p>
          <a:p>
            <a:r>
              <a:rPr lang="hr-HR"/>
              <a:t>Upravljanje rizikom operativna je aktivnost upravljanja</a:t>
            </a:r>
          </a:p>
          <a:p>
            <a:r>
              <a:rPr lang="hr-HR"/>
              <a:t>Unutarnji revizori moraju izraditi strateški godišnji plan revizije koji se temelji na riziku</a:t>
            </a:r>
          </a:p>
          <a:p>
            <a:endParaRPr lang="hr-HR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hr-HR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59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en-GB" smtClean="0"/>
              <a:pPr>
                <a:defRPr/>
              </a:pPr>
              <a:t>24/05/2017</a:t>
            </a:fld>
            <a:endParaRPr lang="hr-HR" dirty="0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3633850" y="69273"/>
            <a:ext cx="502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Planiranje revizije na temelju rizika vs.</a:t>
            </a:r>
            <a:br/>
            <a:r>
              <a:rPr lang="hr-HR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Upravljanje rizikom</a:t>
            </a:r>
            <a:endParaRPr lang="hr-HR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968964"/>
              </p:ext>
            </p:extLst>
          </p:nvPr>
        </p:nvGraphicFramePr>
        <p:xfrm>
          <a:off x="190005" y="1189512"/>
          <a:ext cx="8686800" cy="564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7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Planiranje revizije na temelju rizika</a:t>
                      </a:r>
                      <a:endParaRPr lang="hr-H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Upravljanje rizicima</a:t>
                      </a:r>
                      <a:endParaRPr lang="hr-HR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Tko je odgovoran?</a:t>
                      </a:r>
                      <a:endParaRPr lang="hr-H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Unutarnji revizori</a:t>
                      </a:r>
                      <a:endParaRPr lang="hr-H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Rukovodstvo</a:t>
                      </a:r>
                      <a:endParaRPr lang="hr-HR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Koja mu je svrha?</a:t>
                      </a:r>
                      <a:endParaRPr lang="hr-H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Odrediti na čemu je naglasak unutarnje revizije</a:t>
                      </a:r>
                      <a:endParaRPr lang="hr-H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Upravljati rizikom kako bi se postigli ciljevi</a:t>
                      </a:r>
                      <a:endParaRPr lang="hr-HR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Što je rezultat toga?</a:t>
                      </a:r>
                      <a:endParaRPr lang="hr-H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Strateški godišnji plan revizije koji se temelji na riziku</a:t>
                      </a:r>
                      <a:endParaRPr lang="hr-H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Popis rizika, karta rizika, kontrolna samoprocjena, akcijski plan za upravljanje rizicima</a:t>
                      </a:r>
                      <a:endParaRPr lang="hr-HR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Kakav je postupak?</a:t>
                      </a:r>
                      <a:endParaRPr lang="hr-H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A – </a:t>
                      </a:r>
                      <a:r>
                        <a:rPr lang="en-GB" sz="1600" u="sng" noProof="0" dirty="0"/>
                        <a:t>ako je</a:t>
                      </a:r>
                      <a:r>
                        <a:t> </a:t>
                      </a:r>
                      <a:r>
                        <a:rPr lang="hu-HU" sz="1600" u="sng" baseline="0" noProof="0" dirty="0"/>
                        <a:t>uspostavljeno pouzdano upravljanje rizikom</a:t>
                      </a:r>
                      <a:r>
                        <a:rPr lang="en-GB" sz="1600" baseline="0" noProof="0" dirty="0"/>
                        <a:t>– unutarnja kontrola upotrebljava njegove informacije, ali ipak daje svoju stručnu prosudbu</a:t>
                      </a:r>
                    </a:p>
                    <a:p>
                      <a:r>
                        <a:rPr lang="en-GB" sz="1600" baseline="0" noProof="0" dirty="0"/>
                        <a:t>B – </a:t>
                      </a:r>
                      <a:r>
                        <a:rPr lang="en-GB" sz="1600" u="sng" baseline="0" noProof="0" dirty="0">
                          <a:solidFill>
                            <a:srgbClr val="FF0000"/>
                          </a:solidFill>
                        </a:rPr>
                        <a:t>ako nije uspostavljeno upravljanje rizikom </a:t>
                      </a:r>
                      <a:r>
                        <a:rPr lang="en-GB" sz="1600" baseline="0" noProof="0" dirty="0">
                          <a:solidFill>
                            <a:srgbClr val="FF0000"/>
                          </a:solidFill>
                        </a:rPr>
                        <a:t>– uz pomoć rukovodstva unutarnja bi revizija trebala samostalno procijeniti rizike kako bi utvrdila planove revizije, no ta se procjena rizika ne može smatrati upravljanjem rizicima!</a:t>
                      </a:r>
                      <a:endParaRPr lang="hr-HR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Utvrđivanje rizika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Analiza rizika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Evaluacija rizika</a:t>
                      </a:r>
                      <a:endParaRPr lang="hr-HR" sz="160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600" noProof="0" dirty="0"/>
                        <a:t>Odluka o tome kako upravljati utvrđenim rizikom (određivanje apetita rizika, kontrolna samoprocjena i odabir primjenjive strategije za ublažavanje rizika)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600" noProof="0" dirty="0"/>
                        <a:t>Akcijski plan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600" noProof="0" dirty="0"/>
                        <a:t>Poduzimanje mjera za ublažavanje rizika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600" noProof="0" dirty="0"/>
                        <a:t>Praćenje akcijskog plana</a:t>
                      </a:r>
                      <a:endParaRPr lang="hr-HR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11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70262" y="152400"/>
            <a:ext cx="5545138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hr-HR" altLang="hu-HU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Što smatramo rizikom?</a:t>
            </a:r>
            <a:endParaRPr lang="hr-HR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1828800"/>
            <a:ext cx="405288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369" y="1295401"/>
            <a:ext cx="5002481" cy="3886200"/>
          </a:xfrm>
        </p:spPr>
        <p:txBody>
          <a:bodyPr>
            <a:noAutofit/>
          </a:bodyPr>
          <a:lstStyle/>
          <a:p>
            <a:r>
              <a:rPr lang="hr-HR" sz="1700" b="1" dirty="0">
                <a:solidFill>
                  <a:srgbClr val="FF0000"/>
                </a:solidFill>
              </a:rPr>
              <a:t>Rizik: </a:t>
            </a:r>
            <a:r>
              <a:rPr lang="hr-HR" sz="1700" dirty="0"/>
              <a:t>Mogućnost da će određeni događaj imati utjecaj na ostvarenje ciljeva. Rizik se mjeri prema utjecaju i vjerojatnosti.</a:t>
            </a:r>
          </a:p>
          <a:p>
            <a:r>
              <a:rPr lang="hr-HR" sz="1700" b="1" dirty="0">
                <a:solidFill>
                  <a:srgbClr val="00B0F0"/>
                </a:solidFill>
              </a:rPr>
              <a:t>Upravljanje rizicima: </a:t>
            </a:r>
            <a:r>
              <a:rPr lang="hr-HR" sz="1700" dirty="0"/>
              <a:t>Proces za utvrđivanje, procjenu, upravljanje i kontrolu potencijalnih događaja ili situacija radi pružanja razumnog jamstva u pogledu ostvarivanja ciljeva organizacije.</a:t>
            </a:r>
          </a:p>
          <a:p>
            <a:r>
              <a:rPr lang="hr-HR" sz="1700" b="1" dirty="0">
                <a:solidFill>
                  <a:schemeClr val="accent6">
                    <a:lumMod val="75000"/>
                  </a:schemeClr>
                </a:solidFill>
              </a:rPr>
              <a:t>Inherentni rizik: </a:t>
            </a:r>
            <a:r>
              <a:rPr lang="hr-HR" sz="1700" dirty="0"/>
              <a:t>Procijenjena razina nekontroliranog rizika; prirodna razina inherentnog rizika u postupku ili određenoj aktivnosti bez poduzimanja ikakvih mjera u svrhu smanjenja vjerojatnosti ili ublažavanja katastrofe, ili količina rizika prije primjene kontrola s učinkom smanjenja rizika.</a:t>
            </a:r>
          </a:p>
          <a:p>
            <a:r>
              <a:rPr lang="hr-HR" sz="1700" b="1" dirty="0">
                <a:solidFill>
                  <a:srgbClr val="92D050"/>
                </a:solidFill>
              </a:rPr>
              <a:t>Rezidualni rizik: </a:t>
            </a:r>
            <a:r>
              <a:rPr lang="hr-HR" sz="1700" dirty="0"/>
              <a:t>Rizik koji preostaje nakon što rukovodstvo poduzme mjere radi smanjenja utjecaja i vjerojatnosti štetnog događaja, uključujući kontrolne aktivnosti u odgovaranju na rizik.</a:t>
            </a:r>
          </a:p>
          <a:p>
            <a:pPr marL="0" indent="0">
              <a:buNone/>
            </a:pPr>
            <a:endParaRPr lang="hr-HR" sz="1700" dirty="0"/>
          </a:p>
        </p:txBody>
      </p:sp>
      <p:sp>
        <p:nvSpPr>
          <p:cNvPr id="4" name="Téglalap 3"/>
          <p:cNvSpPr/>
          <p:nvPr/>
        </p:nvSpPr>
        <p:spPr>
          <a:xfrm>
            <a:off x="0" y="6107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INHERETNTNI RIZIK – KONTROLNE AKTIVNOSTI = REZIDUALNI RIZIK </a:t>
            </a:r>
          </a:p>
        </p:txBody>
      </p:sp>
    </p:spTree>
    <p:extLst>
      <p:ext uri="{BB962C8B-B14F-4D97-AF65-F5344CB8AC3E}">
        <p14:creationId xmlns:p14="http://schemas.microsoft.com/office/powerpoint/2010/main" val="386227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6000" dirty="0">
                <a:solidFill>
                  <a:srgbClr val="00B0F0"/>
                </a:solidFill>
              </a:rPr>
              <a:t>Događaj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6000" dirty="0">
                <a:solidFill>
                  <a:srgbClr val="00B0F0"/>
                </a:solidFill>
              </a:rPr>
              <a:t>Javlja se u budućnosti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6000" dirty="0">
                <a:solidFill>
                  <a:srgbClr val="00B0F0"/>
                </a:solidFill>
              </a:rPr>
              <a:t>Negativno utječe na ciljeve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hr-H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hu-HU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RIZIK</a:t>
            </a:r>
            <a:endParaRPr lang="hr-HR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95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70262" y="152400"/>
            <a:ext cx="5545138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/>
          <a:p>
            <a:r>
              <a:rPr lang="hr-HR" altLang="hu-HU" sz="4000" dirty="0">
                <a:solidFill>
                  <a:srgbClr val="FF0000"/>
                </a:solidFill>
                <a:latin typeface="Berlin Sans FB" panose="020E0602020502020306" pitchFamily="34" charset="0"/>
              </a:rPr>
              <a:t>RIZIK?</a:t>
            </a:r>
            <a:endParaRPr lang="hr-HR" altLang="hu-HU" sz="4000" dirty="0">
              <a:solidFill>
                <a:srgbClr val="FF000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1000" y="1496291"/>
            <a:ext cx="4724400" cy="4953000"/>
          </a:xfrm>
        </p:spPr>
        <p:txBody>
          <a:bodyPr>
            <a:noAutofit/>
          </a:bodyPr>
          <a:lstStyle/>
          <a:p>
            <a:r>
              <a:rPr lang="hr-HR" sz="3600" dirty="0"/>
              <a:t>Možemo li </a:t>
            </a:r>
            <a:r>
              <a:rPr lang="hr-HR" sz="3600" b="1" dirty="0">
                <a:solidFill>
                  <a:srgbClr val="00B0F0"/>
                </a:solidFill>
              </a:rPr>
              <a:t>problem</a:t>
            </a:r>
            <a:r>
              <a:rPr lang="hr-HR" sz="3600" dirty="0"/>
              <a:t> smatrati rizikom?</a:t>
            </a:r>
          </a:p>
          <a:p>
            <a:r>
              <a:rPr lang="hr-HR" sz="3600" dirty="0"/>
              <a:t>Predstavlja li rizik naša </a:t>
            </a:r>
            <a:r>
              <a:rPr lang="hr-HR" sz="3600" b="1" dirty="0">
                <a:solidFill>
                  <a:srgbClr val="00B0F0"/>
                </a:solidFill>
              </a:rPr>
              <a:t>nesigurnost</a:t>
            </a:r>
            <a:r>
              <a:rPr lang="hr-HR" sz="3600" dirty="0"/>
              <a:t> u pogledu nečega?</a:t>
            </a:r>
          </a:p>
          <a:p>
            <a:r>
              <a:rPr lang="hr-HR" sz="3600" dirty="0"/>
              <a:t>Predstavlja li </a:t>
            </a:r>
            <a:r>
              <a:rPr lang="hr-HR" sz="3600" b="1" dirty="0">
                <a:solidFill>
                  <a:srgbClr val="00B0F0"/>
                </a:solidFill>
              </a:rPr>
              <a:t>nedostatak nečega</a:t>
            </a:r>
            <a:r>
              <a:rPr lang="hr-HR" sz="3600" dirty="0"/>
              <a:t> rizik?</a:t>
            </a:r>
          </a:p>
        </p:txBody>
      </p:sp>
      <p:pic>
        <p:nvPicPr>
          <p:cNvPr id="6146" name="Picture 2" descr="https://s-media-cache-ak0.pinimg.com/originals/c2/96/27/c29627b888220504be912880d79564c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944" y="1524000"/>
            <a:ext cx="419805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4916" y="1895909"/>
            <a:ext cx="2514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/>
              <a:t>OSNOVE UPRAVLJANJA RIZICIMA:</a:t>
            </a:r>
            <a:endParaRPr lang="en-GB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84916" y="2133462"/>
            <a:ext cx="2971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/>
              <a:t>1. NEMOJ UČINITI NIŠTA POGREŠNO DANAS.</a:t>
            </a:r>
          </a:p>
          <a:p>
            <a:r>
              <a:rPr lang="hr-HR" sz="1200" b="1" dirty="0"/>
              <a:t>2. NEMOJ UČINITI NIŠTA POGREŠNO SUTRA.</a:t>
            </a:r>
          </a:p>
          <a:p>
            <a:r>
              <a:rPr lang="hr-HR" sz="1200" b="1" dirty="0"/>
              <a:t>3. PONOVI POSTUPAK.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07742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hr-H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hu-HU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ČIMBENICI RIZIKA</a:t>
            </a:r>
            <a:endParaRPr lang="hr-HR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hr-HR" sz="6000" dirty="0">
                <a:solidFill>
                  <a:srgbClr val="00B0F0"/>
                </a:solidFill>
              </a:rPr>
              <a:t>Izazivanje rizika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6000" dirty="0">
                <a:solidFill>
                  <a:srgbClr val="00B0F0"/>
                </a:solidFill>
              </a:rPr>
              <a:t>Povećanje vjerojatnosti ili utjecaja rizika</a:t>
            </a:r>
          </a:p>
          <a:p>
            <a:pPr marL="0" indent="0">
              <a:buNone/>
            </a:pPr>
            <a:endParaRPr lang="hr-HR" sz="28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hr-HR" dirty="0">
                <a:solidFill>
                  <a:srgbClr val="FF0000"/>
                </a:solidFill>
              </a:rPr>
              <a:t>Npr. nedostatak sredstava, nedovoljno podataka </a:t>
            </a:r>
          </a:p>
        </p:txBody>
      </p:sp>
    </p:spTree>
    <p:extLst>
      <p:ext uri="{BB962C8B-B14F-4D97-AF65-F5344CB8AC3E}">
        <p14:creationId xmlns:p14="http://schemas.microsoft.com/office/powerpoint/2010/main" val="1015252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2017. 05. 24.</a:t>
            </a:fld>
            <a:endParaRPr lang="hr-HR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hu-HU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Utvrđivanje rizika</a:t>
            </a:r>
            <a:endParaRPr lang="hr-HR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381000" y="1496291"/>
            <a:ext cx="8229600" cy="4953000"/>
          </a:xfrm>
        </p:spPr>
        <p:txBody>
          <a:bodyPr>
            <a:noAutofit/>
          </a:bodyPr>
          <a:lstStyle/>
          <a:p>
            <a:r>
              <a:rPr lang="hr-HR" sz="3600" dirty="0"/>
              <a:t>Ukupnost rizika (u planiranju revizije – ukupne okolnosti revizije)</a:t>
            </a:r>
          </a:p>
          <a:p>
            <a:r>
              <a:rPr lang="hr-HR" sz="3600" dirty="0"/>
              <a:t>Nitko ne može procijeniti rizik ako ciljevi nisu jasni!</a:t>
            </a:r>
          </a:p>
          <a:p>
            <a:r>
              <a:rPr lang="hr-HR" sz="3600" dirty="0"/>
              <a:t>Koje bismo rizike trebali utvrditi tijekom upravljanja rizicima?</a:t>
            </a:r>
          </a:p>
          <a:p>
            <a:r>
              <a:rPr lang="hr-HR" sz="3600" dirty="0"/>
              <a:t>Jasno određivanje rizika ključno je za učinkovito upravljanje rizikom</a:t>
            </a:r>
          </a:p>
          <a:p>
            <a:endParaRPr lang="hr-HR" sz="3600" dirty="0"/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87721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529204-173A-42FA-BB20-9C449763FE51}" type="datetime1">
              <a:rPr lang="hu-HU"/>
              <a:pPr>
                <a:defRPr/>
              </a:pPr>
              <a:t>2017. 05. 24.</a:t>
            </a:fld>
            <a:endParaRPr lang="hr-HR"/>
          </a:p>
        </p:txBody>
      </p:sp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6062"/>
            <a:ext cx="314166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70262" y="152400"/>
            <a:ext cx="55451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hu-HU" sz="4000" dirty="0">
                <a:solidFill>
                  <a:srgbClr val="0070C0"/>
                </a:solidFill>
                <a:latin typeface="Berlin Sans FB" panose="020E0602020502020306" pitchFamily="34" charset="0"/>
              </a:rPr>
              <a:t>Evaluacija rizika</a:t>
            </a:r>
            <a:endParaRPr lang="hr-HR" altLang="hu-HU" sz="4000" dirty="0">
              <a:solidFill>
                <a:srgbClr val="0070C0"/>
              </a:solidFill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200890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hr-HR" sz="3600" dirty="0"/>
              <a:t>Kategorije rizika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hr-HR" sz="3600" dirty="0"/>
              <a:t>Čimbenici rizika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hr-HR" sz="3600" dirty="0"/>
              <a:t>Kriteriji rizika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hr-HR" sz="36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hr-HR" sz="3600" dirty="0"/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500391" y="5472546"/>
            <a:ext cx="8229600" cy="1004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3600" b="1" dirty="0">
                <a:solidFill>
                  <a:srgbClr val="FF0000"/>
                </a:solidFill>
              </a:rPr>
              <a:t>Vjerojatnost * Utjecaj = Vrijednost rizika</a:t>
            </a:r>
          </a:p>
          <a:p>
            <a:pPr algn="ctr"/>
            <a:endParaRPr lang="hr-HR" sz="3600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Image result for risk funny pictu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906" y="1211580"/>
            <a:ext cx="3371850" cy="404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37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9820</TotalTime>
  <Words>724</Words>
  <Application>Microsoft Office PowerPoint</Application>
  <PresentationFormat>On-screen Show (4:3)</PresentationFormat>
  <Paragraphs>108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Berlin Sans FB</vt:lpstr>
      <vt:lpstr>Berlin Sans FB Demi</vt:lpstr>
      <vt:lpstr>Calibri</vt:lpstr>
      <vt:lpstr>Wingdings</vt:lpstr>
      <vt:lpstr>Office Theme</vt:lpstr>
      <vt:lpstr>PowerPoint Presentation</vt:lpstr>
      <vt:lpstr>Procjena rizika vs.  Upravljanje rizikom</vt:lpstr>
      <vt:lpstr> </vt:lpstr>
      <vt:lpstr>Što smatramo rizikom?</vt:lpstr>
      <vt:lpstr>PowerPoint Presentation</vt:lpstr>
      <vt:lpstr>RIZIK?</vt:lpstr>
      <vt:lpstr>PowerPoint Presentation</vt:lpstr>
      <vt:lpstr> </vt:lpstr>
      <vt:lpstr> </vt:lpstr>
      <vt:lpstr> </vt:lpstr>
      <vt:lpstr> </vt:lpstr>
      <vt:lpstr> 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presentation to PEMPAL Strategy MTR</dc:title>
  <dc:creator>Deanna Aubrey</dc:creator>
  <cp:keywords>Mid-term Review of PEMPAL Strategy</cp:keywords>
  <cp:lastModifiedBy>Ekaterina A Zaleeva</cp:lastModifiedBy>
  <cp:revision>740</cp:revision>
  <cp:lastPrinted>2015-05-05T07:28:06Z</cp:lastPrinted>
  <dcterms:created xsi:type="dcterms:W3CDTF">2012-02-13T09:14:10Z</dcterms:created>
  <dcterms:modified xsi:type="dcterms:W3CDTF">2017-05-24T19:53:59Z</dcterms:modified>
  <cp:category>PEMPAL Strategy review</cp:category>
</cp:coreProperties>
</file>