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6" r:id="rId2"/>
    <p:sldId id="442" r:id="rId3"/>
    <p:sldId id="443" r:id="rId4"/>
    <p:sldId id="428" r:id="rId5"/>
    <p:sldId id="445" r:id="rId6"/>
    <p:sldId id="444" r:id="rId7"/>
    <p:sldId id="446" r:id="rId8"/>
    <p:sldId id="435" r:id="rId9"/>
    <p:sldId id="447" r:id="rId10"/>
    <p:sldId id="429" r:id="rId11"/>
    <p:sldId id="441" r:id="rId12"/>
    <p:sldId id="448" r:id="rId13"/>
    <p:sldId id="403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34A9"/>
    <a:srgbClr val="821A6E"/>
    <a:srgbClr val="CA4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85793" autoAdjust="0"/>
  </p:normalViewPr>
  <p:slideViewPr>
    <p:cSldViewPr>
      <p:cViewPr varScale="1">
        <p:scale>
          <a:sx n="58" d="100"/>
          <a:sy n="58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84323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8C11F6-3989-4065-95B8-0A3066F276E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84323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8C11F6-3989-4065-95B8-0A3066F276EB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mpal.org/sites/pempal/files/attachments/rap_guide_rus.pdf" TargetMode="External"/><Relationship Id="rId4" Type="http://schemas.openxmlformats.org/officeDocument/2006/relationships/hyperlink" Target="https://www.pempal.org/sites/pempal/files/attachments/rap_guide_eng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1" name="Rectangle 2"/>
          <p:cNvSpPr txBox="1">
            <a:spLocks noChangeArrowheads="1"/>
          </p:cNvSpPr>
          <p:nvPr/>
        </p:nvSpPr>
        <p:spPr bwMode="auto">
          <a:xfrm>
            <a:off x="0" y="3657600"/>
            <a:ext cx="9143999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en-US" sz="5400" dirty="0">
                <a:solidFill>
                  <a:srgbClr val="0070C0"/>
                </a:solidFill>
                <a:latin typeface="Berlin Sans FB" panose="020E0602020502020306" pitchFamily="34" charset="0"/>
              </a:rPr>
              <a:t>УПРАВЛЕНИЕ РИСКАМИ</a:t>
            </a:r>
            <a:endParaRPr lang="en-GB" altLang="en-US" sz="54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endParaRPr lang="en-GB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endParaRPr lang="en-GB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endParaRPr lang="en-GB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r>
              <a:rPr lang="ru-RU" altLang="en-US" sz="2400" dirty="0">
                <a:solidFill>
                  <a:srgbClr val="0070C0"/>
                </a:solidFill>
                <a:latin typeface="Berlin Sans FB" panose="020E0602020502020306" pitchFamily="34" charset="0"/>
              </a:rPr>
              <a:t>Эдит </a:t>
            </a:r>
            <a:r>
              <a:rPr lang="ru-RU" altLang="en-US" sz="2400" dirty="0" err="1">
                <a:solidFill>
                  <a:srgbClr val="0070C0"/>
                </a:solidFill>
                <a:latin typeface="Berlin Sans FB" panose="020E0602020502020306" pitchFamily="34" charset="0"/>
              </a:rPr>
              <a:t>Немет</a:t>
            </a:r>
            <a:r>
              <a:rPr lang="en-GB" altLang="en-US" sz="2400" dirty="0">
                <a:solidFill>
                  <a:srgbClr val="0070C0"/>
                </a:solidFill>
                <a:latin typeface="Berlin Sans FB" panose="020E0602020502020306" pitchFamily="34" charset="0"/>
              </a:rPr>
              <a:t>, </a:t>
            </a:r>
            <a:r>
              <a:rPr lang="ru-RU" altLang="en-US" sz="2400" dirty="0">
                <a:solidFill>
                  <a:srgbClr val="0070C0"/>
                </a:solidFill>
                <a:latin typeface="Berlin Sans FB" panose="020E0602020502020306" pitchFamily="34" charset="0"/>
              </a:rPr>
              <a:t>заместитель председателя СВА</a:t>
            </a:r>
            <a:endParaRPr lang="en-GB" altLang="en-US" sz="24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r>
              <a:rPr lang="ru-RU" alt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Вена</a:t>
            </a:r>
            <a:r>
              <a:rPr lang="en-GB" alt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, </a:t>
            </a:r>
            <a:r>
              <a:rPr lang="ru-RU" alt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31 мая </a:t>
            </a:r>
            <a:r>
              <a:rPr lang="en-GB" alt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2017</a:t>
            </a:r>
            <a:r>
              <a:rPr lang="ru-RU" alt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 г.</a:t>
            </a:r>
            <a:endParaRPr lang="en-GB" altLang="en-US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04800"/>
            <a:ext cx="4105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37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Image result for ris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5144"/>
            <a:ext cx="7086600" cy="490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4 </a:t>
            </a:r>
            <a:r>
              <a:rPr lang="ru-RU" altLang="hu-HU" sz="4000" b="1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варианта управления риском</a:t>
            </a:r>
            <a:endParaRPr lang="en-GB" altLang="hu-HU" sz="4000" b="1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144621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уменьшить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21116" y="135521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перенести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60462" y="359916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принять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73253" y="358009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избежать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20347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2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Наша задача – понять, что такое управление рисками и планирование аудита с учётом рисков</a:t>
            </a:r>
            <a:endParaRPr lang="en-GB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Наши страны недавно начали внедрять ВА и внутренний контроль, именно поэтому, вероятнее всего, организация не располагает надлежащей системой управления рисками</a:t>
            </a:r>
            <a:r>
              <a:rPr lang="en-GB" sz="2000" dirty="0"/>
              <a:t> – </a:t>
            </a:r>
            <a:r>
              <a:rPr lang="ru-RU" sz="2000" dirty="0"/>
              <a:t>поэтому ВА необходимо оценивать риски, чтобы составлять планы аудита в соответствии с международными  стандартами ВА</a:t>
            </a:r>
            <a:endParaRPr lang="en-GB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В ходе заседаний рабочих групп мы проработали пример, который стал также и продуктом знаний</a:t>
            </a:r>
            <a:r>
              <a:rPr lang="en-GB" sz="2000" dirty="0"/>
              <a:t> </a:t>
            </a:r>
            <a:r>
              <a:rPr lang="ru-RU" sz="2000" dirty="0"/>
              <a:t>– на основе исследования этого практического примера в Молдове и Венгрии был разработан тренинг по оценке рисков и планированию аудита с учётом рисков</a:t>
            </a:r>
            <a:endParaRPr lang="en-GB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/>
              <a:t>Мы разработали пособие по Оценке риска в ходе планирования аудита для внутренних аудиторов государственного сектора</a:t>
            </a:r>
            <a:endParaRPr lang="en-US" sz="2000" dirty="0"/>
          </a:p>
          <a:p>
            <a:pPr marL="0" lvl="0" indent="0" algn="ctr">
              <a:buNone/>
            </a:pPr>
            <a:r>
              <a:rPr lang="hu-HU" sz="1600" dirty="0">
                <a:solidFill>
                  <a:srgbClr val="00B050"/>
                </a:solidFill>
                <a:hlinkClick r:id="rId4"/>
              </a:rPr>
              <a:t>https://www.pempal.org/sites/pempal/files/attachments/rap_guide_eng.pdf</a:t>
            </a:r>
            <a:endParaRPr lang="hu-HU" sz="1600" dirty="0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r>
              <a:rPr lang="hu-HU" sz="1600">
                <a:solidFill>
                  <a:srgbClr val="00B050"/>
                </a:solidFill>
                <a:hlinkClick r:id="rId5"/>
              </a:rPr>
              <a:t>https://www.pempal.org/sites/pempal/files/attachments/rap_guide_rus.pdf</a:t>
            </a:r>
            <a:endParaRPr lang="hu-HU" sz="160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endParaRPr lang="en-GB" sz="20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Подход СВА</a:t>
            </a:r>
            <a:endParaRPr lang="en-GB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81000" y="15700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Внутренние аудиторы не могут участвовать в принятии решений, но могут содействовать организации в осмыслении рисков</a:t>
            </a:r>
            <a:endParaRPr lang="en-GB" sz="2000" dirty="0"/>
          </a:p>
          <a:p>
            <a:pPr marL="0" indent="0" algn="just">
              <a:buNone/>
            </a:pPr>
            <a:endParaRPr lang="en-GB" sz="2000" dirty="0"/>
          </a:p>
          <a:p>
            <a:pPr algn="just"/>
            <a:r>
              <a:rPr lang="ru-RU" sz="2000" dirty="0"/>
              <a:t>Стандарт МВА 2100</a:t>
            </a:r>
            <a:r>
              <a:rPr lang="en-GB" sz="2000" dirty="0"/>
              <a:t> – </a:t>
            </a:r>
            <a:r>
              <a:rPr lang="ru-RU" sz="2000" dirty="0"/>
              <a:t>Особенности работы</a:t>
            </a:r>
            <a:r>
              <a:rPr lang="en-GB" sz="2000" dirty="0"/>
              <a:t>: </a:t>
            </a:r>
            <a:r>
              <a:rPr lang="ru-RU" sz="2000" dirty="0"/>
              <a:t>деятельность по внутреннему аудиту должна </a:t>
            </a:r>
            <a:r>
              <a:rPr lang="ru-RU" sz="2000" b="1" dirty="0">
                <a:solidFill>
                  <a:srgbClr val="FF0000"/>
                </a:solidFill>
              </a:rPr>
              <a:t>быть направлена на оценку хода совершенствования систем управления организации, управления рисками и процессов контроля и вносить свой вклад в их совершенствование, используя подход, учитывающий риски и основанный на систематическом и дисциплинированном исполнении своих обязанностей</a:t>
            </a:r>
            <a:r>
              <a:rPr lang="en-GB" sz="2000" dirty="0"/>
              <a:t>. </a:t>
            </a:r>
            <a:r>
              <a:rPr lang="ru-RU" sz="2000" dirty="0"/>
              <a:t>Уровень доверия к внутреннему аудиту и его ценность повышаются, когда аудиторы действуют инициативно, а их оценки содержат новые экспертные взгляды на внутренние проблемы и учитывают перспективные воздействия</a:t>
            </a:r>
            <a:r>
              <a:rPr lang="en-GB" sz="2000" dirty="0"/>
              <a:t>. </a:t>
            </a:r>
            <a:r>
              <a:rPr lang="en-GB" sz="2000" b="1" i="1" dirty="0">
                <a:solidFill>
                  <a:srgbClr val="0070C0"/>
                </a:solidFill>
              </a:rPr>
              <a:t>– </a:t>
            </a:r>
            <a:r>
              <a:rPr lang="ru-RU" sz="2000" b="1" i="1" dirty="0">
                <a:solidFill>
                  <a:srgbClr val="0070C0"/>
                </a:solidFill>
              </a:rPr>
              <a:t>ВА помогает, осуществляя деятельность по внутреннему аудиту</a:t>
            </a:r>
            <a:endParaRPr lang="en-GB" sz="2000" b="1" i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GB" sz="2000" dirty="0"/>
          </a:p>
          <a:p>
            <a:pPr algn="just">
              <a:buFont typeface="Wingdings" panose="05000000000000000000" pitchFamily="2" charset="2"/>
              <a:buChar char="v"/>
            </a:pPr>
            <a:endParaRPr lang="en-GB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hu-HU" sz="4000" b="1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Роль внутренних аудиторов в управлении рисками</a:t>
            </a:r>
            <a:endParaRPr lang="en-GB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2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12"/>
          <p:cNvSpPr/>
          <p:nvPr/>
        </p:nvSpPr>
        <p:spPr>
          <a:xfrm>
            <a:off x="685800" y="25908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4400" b="1" kern="0" dirty="0">
                <a:solidFill>
                  <a:srgbClr val="821A6E"/>
                </a:solidFill>
                <a:latin typeface="Berlin Sans FB Demi" panose="020E0802020502020306" pitchFamily="34" charset="0"/>
              </a:rPr>
              <a:t>БЛАГОДАРЮ ЗА ВНИМАНИЕ</a:t>
            </a:r>
            <a:r>
              <a:rPr lang="hu-HU" sz="4400" b="1" kern="0" dirty="0">
                <a:solidFill>
                  <a:srgbClr val="821A6E"/>
                </a:solidFill>
                <a:latin typeface="Berlin Sans FB Demi" panose="020E0802020502020306" pitchFamily="34" charset="0"/>
              </a:rPr>
              <a:t>!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600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Image result for r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67200"/>
            <a:ext cx="4395683" cy="195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57600" y="152400"/>
            <a:ext cx="50292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r>
              <a:rPr lang="ru-R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Оценка рисков и</a:t>
            </a:r>
            <a:br>
              <a:rPr 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</a:br>
            <a:r>
              <a:rPr lang="ru-R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управление рисками</a:t>
            </a:r>
            <a:endParaRPr lang="en-GB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Оценка рисков – это инструмент, применяемый в различных областях деловой активности</a:t>
            </a:r>
            <a:endParaRPr lang="en-GB" dirty="0"/>
          </a:p>
          <a:p>
            <a:r>
              <a:rPr lang="en-GB" dirty="0"/>
              <a:t>SWOT </a:t>
            </a:r>
            <a:r>
              <a:rPr lang="ru-RU" dirty="0"/>
              <a:t>- анализ</a:t>
            </a:r>
            <a:r>
              <a:rPr lang="en-GB" dirty="0"/>
              <a:t> </a:t>
            </a:r>
            <a:r>
              <a:rPr lang="hu-HU" dirty="0"/>
              <a:t>(</a:t>
            </a:r>
            <a:r>
              <a:rPr lang="ru-RU" dirty="0"/>
              <a:t>сильные стороны</a:t>
            </a:r>
            <a:r>
              <a:rPr lang="hu-HU" dirty="0"/>
              <a:t>, </a:t>
            </a:r>
            <a:r>
              <a:rPr lang="ru-RU" dirty="0"/>
              <a:t>слабые стороны</a:t>
            </a:r>
            <a:r>
              <a:rPr lang="hu-HU" dirty="0"/>
              <a:t>, </a:t>
            </a:r>
            <a:r>
              <a:rPr lang="ru-RU" dirty="0"/>
              <a:t>возможности и угрозы)</a:t>
            </a:r>
            <a:r>
              <a:rPr lang="en-US" dirty="0"/>
              <a:t> </a:t>
            </a:r>
            <a:endParaRPr lang="en-GB" dirty="0"/>
          </a:p>
          <a:p>
            <a:r>
              <a:rPr lang="ru-RU" dirty="0"/>
              <a:t>Управление рисками – это вид текущей деятельности руководства</a:t>
            </a:r>
            <a:endParaRPr lang="en-GB" dirty="0"/>
          </a:p>
          <a:p>
            <a:r>
              <a:rPr lang="ru-RU" dirty="0"/>
              <a:t>Внутренние аудиторы должны составлять стратегические и годовые планы аудита с учётом рисков</a:t>
            </a:r>
            <a:endParaRPr lang="en-GB" dirty="0"/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59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en-GB" smtClean="0"/>
              <a:pPr>
                <a:defRPr/>
              </a:pPr>
              <a:t>24/05/2017</a:t>
            </a:fld>
            <a:endParaRPr lang="en-GB" dirty="0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3633850" y="69273"/>
            <a:ext cx="502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Планирование аудита с учётом рисков и</a:t>
            </a:r>
            <a:r>
              <a:rPr lang="en-GB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 </a:t>
            </a:r>
            <a:br>
              <a:rPr lang="en-GB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</a:br>
            <a:r>
              <a:rPr lang="ru-R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управление рисками</a:t>
            </a:r>
            <a:endParaRPr lang="en-GB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243570"/>
              </p:ext>
            </p:extLst>
          </p:nvPr>
        </p:nvGraphicFramePr>
        <p:xfrm>
          <a:off x="228600" y="1295400"/>
          <a:ext cx="8686800" cy="542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7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925"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Планирование аудита с учётом рисков 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Управление рисками</a:t>
                      </a:r>
                      <a:endParaRPr lang="en-GB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400"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Кто отвечает</a:t>
                      </a:r>
                      <a:r>
                        <a:rPr lang="en-GB" sz="12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Внутренние аудиторы </a:t>
                      </a:r>
                      <a:r>
                        <a:rPr lang="en-GB" sz="1200" noProof="0" dirty="0"/>
                        <a:t>(</a:t>
                      </a:r>
                      <a:r>
                        <a:rPr lang="ru-RU" sz="1200" noProof="0" dirty="0"/>
                        <a:t>ВА</a:t>
                      </a:r>
                      <a:r>
                        <a:rPr lang="en-GB" sz="1200" noProof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Руководство</a:t>
                      </a:r>
                      <a:endParaRPr lang="en-GB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548"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Какова цель</a:t>
                      </a:r>
                      <a:r>
                        <a:rPr lang="en-GB" sz="1200" baseline="0" noProof="0" dirty="0"/>
                        <a:t>?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Принять решение относительно главного направления работы по внутреннему аудиту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Регулировать риски для достижения целей</a:t>
                      </a:r>
                      <a:endParaRPr lang="en-GB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736"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Каков результат</a:t>
                      </a:r>
                      <a:r>
                        <a:rPr lang="en-GB" sz="12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Стратегический и годовой планы аудита, учитывающие риски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Перечень рисков, карта рисков</a:t>
                      </a:r>
                      <a:r>
                        <a:rPr lang="en-GB" sz="1200" noProof="0" dirty="0"/>
                        <a:t>, </a:t>
                      </a:r>
                      <a:r>
                        <a:rPr lang="ru-RU" sz="1200" noProof="0" dirty="0"/>
                        <a:t>контрольная самооценка</a:t>
                      </a:r>
                      <a:r>
                        <a:rPr lang="en-GB" sz="1200" baseline="0" noProof="0" dirty="0"/>
                        <a:t>, </a:t>
                      </a:r>
                      <a:r>
                        <a:rPr lang="ru-RU" sz="1200" baseline="0" noProof="0" dirty="0"/>
                        <a:t>план действий по регулированию рисков</a:t>
                      </a:r>
                      <a:endParaRPr lang="en-GB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7466">
                <a:tc>
                  <a:txBody>
                    <a:bodyPr/>
                    <a:lstStyle/>
                    <a:p>
                      <a:r>
                        <a:rPr lang="ru-RU" sz="1200" noProof="0" dirty="0"/>
                        <a:t>Какие шаги предпринимаются</a:t>
                      </a:r>
                      <a:r>
                        <a:rPr lang="en-GB" sz="12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/>
                        <a:t>A – </a:t>
                      </a:r>
                      <a:r>
                        <a:rPr lang="ru-RU" sz="1200" u="sng" noProof="0" dirty="0"/>
                        <a:t>при наличии системы управления рисками</a:t>
                      </a:r>
                      <a:r>
                        <a:rPr lang="en-GB" sz="1200" u="sng" baseline="0" noProof="0" dirty="0"/>
                        <a:t> </a:t>
                      </a:r>
                      <a:r>
                        <a:rPr lang="en-GB" sz="1200" baseline="0" noProof="0" dirty="0"/>
                        <a:t>– </a:t>
                      </a:r>
                      <a:r>
                        <a:rPr lang="ru-RU" sz="1200" baseline="0" noProof="0" dirty="0"/>
                        <a:t>ВА используют информацию системы, но все же опираются на собственные профессиональные суждения</a:t>
                      </a:r>
                      <a:endParaRPr lang="en-GB" sz="1200" baseline="0" noProof="0" dirty="0"/>
                    </a:p>
                    <a:p>
                      <a:r>
                        <a:rPr lang="en-GB" sz="1200" baseline="0" noProof="0" dirty="0"/>
                        <a:t>B – </a:t>
                      </a:r>
                      <a:r>
                        <a:rPr lang="ru-RU" sz="1200" u="sng" baseline="0" noProof="0" dirty="0">
                          <a:solidFill>
                            <a:srgbClr val="FF0000"/>
                          </a:solidFill>
                        </a:rPr>
                        <a:t>при отсутствии системы управления рисками </a:t>
                      </a:r>
                      <a:r>
                        <a:rPr lang="en-GB" sz="1200" baseline="0" noProof="0" dirty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ru-RU" sz="1200" baseline="0" noProof="0" dirty="0">
                          <a:solidFill>
                            <a:srgbClr val="FF0000"/>
                          </a:solidFill>
                        </a:rPr>
                        <a:t>с участием руководства ВА оценивают риски самостоятельно с целью создания планов аудита</a:t>
                      </a:r>
                      <a:r>
                        <a:rPr lang="en-GB" sz="1200" baseline="0" noProof="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sz="1200" baseline="0" noProof="0" dirty="0">
                          <a:solidFill>
                            <a:srgbClr val="FF0000"/>
                          </a:solidFill>
                        </a:rPr>
                        <a:t>но такая оценка рисков не может считаться управлением рисками</a:t>
                      </a:r>
                      <a:r>
                        <a:rPr lang="en-GB" sz="1200" baseline="0" noProof="0" dirty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en-GB" sz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noProof="0" dirty="0">
                          <a:solidFill>
                            <a:srgbClr val="FF0000"/>
                          </a:solidFill>
                        </a:rPr>
                        <a:t>Выявление рисков</a:t>
                      </a:r>
                      <a:endParaRPr lang="en-GB" sz="120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noProof="0" dirty="0">
                          <a:solidFill>
                            <a:srgbClr val="FF0000"/>
                          </a:solidFill>
                        </a:rPr>
                        <a:t>Анализ рисков</a:t>
                      </a:r>
                      <a:endParaRPr lang="en-GB" sz="120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noProof="0" dirty="0">
                          <a:solidFill>
                            <a:srgbClr val="FF0000"/>
                          </a:solidFill>
                        </a:rPr>
                        <a:t>Оценка рисков</a:t>
                      </a:r>
                      <a:endParaRPr lang="en-GB" sz="120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noProof="0" dirty="0"/>
                        <a:t>Решение в отношении методов регулирование выявленного риска</a:t>
                      </a:r>
                      <a:r>
                        <a:rPr lang="en-GB" sz="1200" baseline="0" noProof="0" dirty="0"/>
                        <a:t> ( </a:t>
                      </a:r>
                      <a:r>
                        <a:rPr lang="ru-RU" sz="1200" baseline="0" noProof="0" dirty="0"/>
                        <a:t>определение масштабов риска</a:t>
                      </a:r>
                      <a:r>
                        <a:rPr lang="en-GB" sz="1200" baseline="0" noProof="0" dirty="0"/>
                        <a:t>, </a:t>
                      </a:r>
                      <a:r>
                        <a:rPr lang="ru-RU" sz="1200" baseline="0" noProof="0" dirty="0"/>
                        <a:t>контрольная самооценка</a:t>
                      </a:r>
                      <a:r>
                        <a:rPr lang="ru-RU" sz="1200" noProof="0" dirty="0"/>
                        <a:t> и выбор приемлемой стратегии снижения уровня риска</a:t>
                      </a:r>
                      <a:r>
                        <a:rPr lang="en-GB" sz="1200" noProof="0" dirty="0"/>
                        <a:t>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noProof="0" dirty="0"/>
                        <a:t>План действий</a:t>
                      </a:r>
                      <a:endParaRPr lang="en-GB" sz="1200" noProof="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noProof="0" dirty="0"/>
                        <a:t>Принятие мер к снижению уровня рисков</a:t>
                      </a:r>
                      <a:endParaRPr lang="en-GB" sz="1200" baseline="0" noProof="0" dirty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noProof="0" dirty="0"/>
                        <a:t>Мониторинг плана действий</a:t>
                      </a:r>
                      <a:endParaRPr lang="en-GB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11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0262" y="152400"/>
            <a:ext cx="5545138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Что мы считаем риском</a:t>
            </a:r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?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1828800"/>
            <a:ext cx="405288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369" y="1295400"/>
            <a:ext cx="5002481" cy="4267199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rgbClr val="FF0000"/>
                </a:solidFill>
              </a:rPr>
              <a:t>Риск</a:t>
            </a:r>
            <a:r>
              <a:rPr lang="en-GB" sz="1400" b="1" dirty="0">
                <a:solidFill>
                  <a:srgbClr val="FF0000"/>
                </a:solidFill>
              </a:rPr>
              <a:t>: </a:t>
            </a:r>
            <a:r>
              <a:rPr lang="ru-RU" sz="1400" dirty="0"/>
              <a:t>вероятность события, которое повлияет на достижение целей</a:t>
            </a:r>
            <a:r>
              <a:rPr lang="en-GB" sz="1400" dirty="0"/>
              <a:t>. </a:t>
            </a:r>
            <a:r>
              <a:rPr lang="ru-RU" sz="1400" dirty="0"/>
              <a:t>Риск измеряется по параметрам воздействия и вероятности</a:t>
            </a:r>
            <a:r>
              <a:rPr lang="en-GB" sz="1400" dirty="0"/>
              <a:t>.​</a:t>
            </a:r>
          </a:p>
          <a:p>
            <a:r>
              <a:rPr lang="ru-RU" sz="1400" b="1" dirty="0">
                <a:solidFill>
                  <a:srgbClr val="00B0F0"/>
                </a:solidFill>
              </a:rPr>
              <a:t>Управление риском</a:t>
            </a:r>
            <a:r>
              <a:rPr lang="en-GB" sz="1400" b="1" dirty="0">
                <a:solidFill>
                  <a:srgbClr val="00B0F0"/>
                </a:solidFill>
              </a:rPr>
              <a:t>: </a:t>
            </a:r>
            <a:r>
              <a:rPr lang="ru-RU" sz="1400" dirty="0"/>
              <a:t>Процесс выявления, оценки, управления и контроля потенциальных </a:t>
            </a:r>
            <a:r>
              <a:rPr lang="en-GB" sz="1400" dirty="0"/>
              <a:t> </a:t>
            </a:r>
            <a:r>
              <a:rPr lang="ru-RU" sz="1400" dirty="0"/>
              <a:t>событий или ситуаций, направленный на обеспечение разумных гарантий достижения целей организации</a:t>
            </a:r>
            <a:r>
              <a:rPr lang="en-GB" sz="1400" dirty="0"/>
              <a:t>.​</a:t>
            </a:r>
          </a:p>
          <a:p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Риск, присущий организации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ru-RU" sz="1400" dirty="0"/>
              <a:t>установленный оценкой уровень «необработанного» риска</a:t>
            </a:r>
            <a:r>
              <a:rPr lang="en-GB" sz="1400" dirty="0"/>
              <a:t>; </a:t>
            </a:r>
            <a:r>
              <a:rPr lang="ru-RU" sz="1400" dirty="0"/>
              <a:t>естественный уровень риска, присущего процессу или деятельности, без вмешательства, направленного на снижение вероятности события или серьёзности его последствий</a:t>
            </a:r>
            <a:r>
              <a:rPr lang="en-GB" sz="1400" dirty="0"/>
              <a:t>, </a:t>
            </a:r>
            <a:r>
              <a:rPr lang="ru-RU" sz="1400" dirty="0"/>
              <a:t>или уровень риска до применения механизмов снижения его уровня</a:t>
            </a:r>
            <a:r>
              <a:rPr lang="en-GB" sz="1400" dirty="0"/>
              <a:t>.</a:t>
            </a:r>
            <a:endParaRPr lang="hu-HU" sz="1400" dirty="0"/>
          </a:p>
          <a:p>
            <a:r>
              <a:rPr lang="ru-RU" sz="1400" b="1" dirty="0">
                <a:solidFill>
                  <a:srgbClr val="92D050"/>
                </a:solidFill>
              </a:rPr>
              <a:t>Остаточный риск</a:t>
            </a:r>
            <a:r>
              <a:rPr lang="en-GB" sz="1400" b="1" dirty="0">
                <a:solidFill>
                  <a:srgbClr val="92D050"/>
                </a:solidFill>
              </a:rPr>
              <a:t>: </a:t>
            </a:r>
            <a:r>
              <a:rPr lang="ru-RU" sz="1400" dirty="0"/>
              <a:t>Доля риска, сохраняющаяся после принятия руководством мер по снижению степени последствий или уровня вероятности негативного события</a:t>
            </a:r>
            <a:r>
              <a:rPr lang="en-GB" sz="1400" dirty="0"/>
              <a:t>, </a:t>
            </a:r>
            <a:r>
              <a:rPr lang="ru-RU" sz="1400" dirty="0"/>
              <a:t>включая мероприятия по ослаблению последствий в рамках реагирования на риск</a:t>
            </a:r>
            <a:r>
              <a:rPr lang="en-GB" sz="1400" dirty="0"/>
              <a:t>.​</a:t>
            </a:r>
            <a:endParaRPr lang="hu-HU" sz="1400" dirty="0"/>
          </a:p>
          <a:p>
            <a:pPr marL="0" indent="0">
              <a:buNone/>
            </a:pPr>
            <a:endParaRPr lang="hu-HU" sz="1700" dirty="0"/>
          </a:p>
        </p:txBody>
      </p:sp>
      <p:sp>
        <p:nvSpPr>
          <p:cNvPr id="4" name="Téglalap 3"/>
          <p:cNvSpPr/>
          <p:nvPr/>
        </p:nvSpPr>
        <p:spPr>
          <a:xfrm>
            <a:off x="0" y="6107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ПРИСУЩИЙ РИСК</a:t>
            </a:r>
            <a:r>
              <a:rPr lang="hu-HU" b="1" dirty="0">
                <a:solidFill>
                  <a:srgbClr val="FF0000"/>
                </a:solidFill>
              </a:rPr>
              <a:t> – </a:t>
            </a:r>
            <a:r>
              <a:rPr lang="ru-RU" b="1" dirty="0">
                <a:solidFill>
                  <a:srgbClr val="FF0000"/>
                </a:solidFill>
              </a:rPr>
              <a:t>ДЕЙСТВИЯ ПО СНИЖЕНИЮ ЕГО УРОВНЯ </a:t>
            </a:r>
            <a:r>
              <a:rPr lang="hu-HU" b="1" dirty="0">
                <a:solidFill>
                  <a:srgbClr val="FF0000"/>
                </a:solidFill>
              </a:rPr>
              <a:t>= </a:t>
            </a:r>
            <a:r>
              <a:rPr lang="ru-RU" b="1" dirty="0">
                <a:solidFill>
                  <a:srgbClr val="FF0000"/>
                </a:solidFill>
              </a:rPr>
              <a:t>ОСТАТОЧНЫЙ РИСК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B0F0"/>
                </a:solidFill>
              </a:rPr>
              <a:t>Событие</a:t>
            </a:r>
            <a:endParaRPr lang="en-GB" sz="60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B0F0"/>
                </a:solidFill>
              </a:rPr>
              <a:t>Происходит в будущем</a:t>
            </a:r>
            <a:endParaRPr lang="en-GB" sz="60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B0F0"/>
                </a:solidFill>
              </a:rPr>
              <a:t>Имеет отрицательное воздействие на достижение целей</a:t>
            </a:r>
            <a:endParaRPr lang="en-GB" sz="6000" dirty="0">
              <a:solidFill>
                <a:srgbClr val="00B0F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R</a:t>
            </a:r>
            <a:r>
              <a:rPr lang="en-GB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ISK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95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0262" y="152400"/>
            <a:ext cx="5545138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en-GB" altLang="hu-HU" sz="4000" dirty="0">
                <a:solidFill>
                  <a:srgbClr val="FF0000"/>
                </a:solidFill>
                <a:latin typeface="Berlin Sans FB" panose="020E0602020502020306" pitchFamily="34" charset="0"/>
                <a:ea typeface="+mn-ea"/>
                <a:cs typeface="+mn-cs"/>
              </a:rPr>
              <a:t>RISK?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1000" y="1496291"/>
            <a:ext cx="4724400" cy="4953000"/>
          </a:xfrm>
        </p:spPr>
        <p:txBody>
          <a:bodyPr>
            <a:noAutofit/>
          </a:bodyPr>
          <a:lstStyle/>
          <a:p>
            <a:r>
              <a:rPr lang="ru-RU" sz="3600" dirty="0"/>
              <a:t>Можно ли </a:t>
            </a:r>
            <a:r>
              <a:rPr lang="ru-RU" sz="3600" b="1" dirty="0">
                <a:solidFill>
                  <a:srgbClr val="00B0F0"/>
                </a:solidFill>
              </a:rPr>
              <a:t>проблему </a:t>
            </a:r>
            <a:r>
              <a:rPr lang="ru-RU" sz="3600" dirty="0"/>
              <a:t>считать риском</a:t>
            </a:r>
            <a:r>
              <a:rPr lang="en-GB" sz="3600" dirty="0"/>
              <a:t>?</a:t>
            </a:r>
          </a:p>
          <a:p>
            <a:r>
              <a:rPr lang="ru-RU" sz="3600" dirty="0"/>
              <a:t>Является ли риском наша </a:t>
            </a:r>
            <a:r>
              <a:rPr lang="ru-RU" sz="3600" b="1" dirty="0">
                <a:solidFill>
                  <a:srgbClr val="00B0F0"/>
                </a:solidFill>
              </a:rPr>
              <a:t>неуверенность </a:t>
            </a:r>
            <a:r>
              <a:rPr lang="ru-RU" sz="3600" dirty="0"/>
              <a:t>в чём-то</a:t>
            </a:r>
            <a:r>
              <a:rPr lang="en-GB" sz="3600" dirty="0"/>
              <a:t>?</a:t>
            </a:r>
          </a:p>
          <a:p>
            <a:r>
              <a:rPr lang="ru-RU" sz="3600" dirty="0"/>
              <a:t>Является ли риском </a:t>
            </a:r>
            <a:r>
              <a:rPr lang="ru-RU" sz="3600" b="1" dirty="0">
                <a:solidFill>
                  <a:srgbClr val="00B0F0"/>
                </a:solidFill>
              </a:rPr>
              <a:t>недостаток чего-то</a:t>
            </a:r>
            <a:r>
              <a:rPr lang="en-GB" sz="3600" dirty="0"/>
              <a:t>?</a:t>
            </a:r>
          </a:p>
        </p:txBody>
      </p:sp>
      <p:pic>
        <p:nvPicPr>
          <p:cNvPr id="6146" name="Picture 2" descr="https://s-media-cache-ak0.pinimg.com/originals/c2/96/27/c29627b888220504be912880d79564c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944" y="1524000"/>
            <a:ext cx="419805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42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ФАКТОРЫ РИСКА</a:t>
            </a:r>
            <a:endParaRPr lang="en-GB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B0F0"/>
                </a:solidFill>
              </a:rPr>
              <a:t>Генерация рисков</a:t>
            </a:r>
            <a:endParaRPr lang="en-GB" sz="60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6000" dirty="0">
                <a:solidFill>
                  <a:srgbClr val="00B0F0"/>
                </a:solidFill>
              </a:rPr>
              <a:t>Повышение уровня вероятности или воздействия рисков</a:t>
            </a:r>
            <a:endParaRPr lang="en-GB" sz="6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Пример: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дефицит ресурсов, дефицит информации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5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Выявление риска</a:t>
            </a:r>
            <a:endParaRPr lang="en-GB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381000" y="1104900"/>
            <a:ext cx="8229600" cy="4953000"/>
          </a:xfrm>
        </p:spPr>
        <p:txBody>
          <a:bodyPr>
            <a:noAutofit/>
          </a:bodyPr>
          <a:lstStyle/>
          <a:p>
            <a:r>
              <a:rPr lang="ru-RU" sz="3400" dirty="0"/>
              <a:t>Пространство риска</a:t>
            </a:r>
            <a:r>
              <a:rPr lang="en-GB" sz="3400" dirty="0"/>
              <a:t> (</a:t>
            </a:r>
            <a:r>
              <a:rPr lang="ru-RU" sz="3400" dirty="0"/>
              <a:t>в планировании аудита – пространство аудита</a:t>
            </a:r>
            <a:r>
              <a:rPr lang="en-GB" sz="3400" dirty="0"/>
              <a:t>)</a:t>
            </a:r>
          </a:p>
          <a:p>
            <a:r>
              <a:rPr lang="ru-RU" sz="3400" dirty="0"/>
              <a:t>Никто не может оценить риск, если цели неясны</a:t>
            </a:r>
            <a:r>
              <a:rPr lang="en-GB" sz="3400" dirty="0"/>
              <a:t>!</a:t>
            </a:r>
          </a:p>
          <a:p>
            <a:r>
              <a:rPr lang="ru-RU" sz="3400" dirty="0"/>
              <a:t>Какие риски необходимо выявлять в ходе управления рисками</a:t>
            </a:r>
            <a:r>
              <a:rPr lang="en-GB" sz="3400" dirty="0"/>
              <a:t>?</a:t>
            </a:r>
          </a:p>
          <a:p>
            <a:r>
              <a:rPr lang="ru-RU" sz="3400" dirty="0"/>
              <a:t>Формулирование риска чрезвычайно важно для эффективного управления рисками</a:t>
            </a:r>
            <a:endParaRPr lang="en-GB" sz="3400" dirty="0"/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7721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u-HU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hu-HU" sz="4000" dirty="0">
                <a:solidFill>
                  <a:srgbClr val="0070C0"/>
                </a:solidFill>
                <a:latin typeface="Berlin Sans FB" panose="020E0602020502020306" pitchFamily="34" charset="0"/>
                <a:ea typeface="+mn-ea"/>
                <a:cs typeface="+mn-cs"/>
              </a:rPr>
              <a:t>Оценка риска</a:t>
            </a:r>
            <a:endParaRPr lang="en-GB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200890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3600" dirty="0"/>
              <a:t>Категории рисков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3600" dirty="0"/>
              <a:t>Факторы риска</a:t>
            </a:r>
            <a:endParaRPr lang="en-GB" sz="3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3600" dirty="0"/>
              <a:t>Критерии риска</a:t>
            </a:r>
            <a:endParaRPr lang="en-GB" sz="3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GB" sz="3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GB" sz="3600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500391" y="5472546"/>
            <a:ext cx="8229600" cy="1004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Вероятность</a:t>
            </a:r>
            <a:r>
              <a:rPr lang="en-GB" sz="3600" b="1" dirty="0">
                <a:solidFill>
                  <a:srgbClr val="FF0000"/>
                </a:solidFill>
              </a:rPr>
              <a:t> * </a:t>
            </a:r>
            <a:r>
              <a:rPr lang="ru-RU" sz="3600" b="1" dirty="0">
                <a:solidFill>
                  <a:srgbClr val="FF0000"/>
                </a:solidFill>
              </a:rPr>
              <a:t>воздействие </a:t>
            </a:r>
            <a:r>
              <a:rPr lang="en-GB" sz="3600" b="1" dirty="0">
                <a:solidFill>
                  <a:srgbClr val="FF0000"/>
                </a:solidFill>
              </a:rPr>
              <a:t>= </a:t>
            </a:r>
            <a:r>
              <a:rPr lang="ru-RU" sz="3600" b="1" dirty="0">
                <a:solidFill>
                  <a:srgbClr val="FF0000"/>
                </a:solidFill>
              </a:rPr>
              <a:t>величина риска</a:t>
            </a:r>
            <a:endParaRPr lang="en-GB" sz="3600" b="1" dirty="0">
              <a:solidFill>
                <a:srgbClr val="FF0000"/>
              </a:solidFill>
            </a:endParaRPr>
          </a:p>
          <a:p>
            <a:pPr algn="ctr"/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Image result for risk funny pictu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906" y="1211580"/>
            <a:ext cx="3371850" cy="404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7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9924</TotalTime>
  <Words>731</Words>
  <Application>Microsoft Office PowerPoint</Application>
  <PresentationFormat>On-screen Show (4:3)</PresentationFormat>
  <Paragraphs>104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Berlin Sans FB</vt:lpstr>
      <vt:lpstr>Berlin Sans FB Demi</vt:lpstr>
      <vt:lpstr>Calibri</vt:lpstr>
      <vt:lpstr>Wingdings</vt:lpstr>
      <vt:lpstr>Office Theme</vt:lpstr>
      <vt:lpstr>PowerPoint Presentation</vt:lpstr>
      <vt:lpstr>Оценка рисков и управление рисками</vt:lpstr>
      <vt:lpstr> </vt:lpstr>
      <vt:lpstr>Что мы считаем риском?</vt:lpstr>
      <vt:lpstr>PowerPoint Presentation</vt:lpstr>
      <vt:lpstr>RISK?</vt:lpstr>
      <vt:lpstr>PowerPoint Presentation</vt:lpstr>
      <vt:lpstr> </vt:lpstr>
      <vt:lpstr> </vt:lpstr>
      <vt:lpstr> </vt:lpstr>
      <vt:lpstr> </vt:lpstr>
      <vt:lpstr> 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presentation to PEMPAL Strategy MTR</dc:title>
  <dc:creator>Deanna Aubrey</dc:creator>
  <cp:keywords>Mid-term Review of PEMPAL Strategy</cp:keywords>
  <cp:lastModifiedBy>Ekaterina A Zaleeva</cp:lastModifiedBy>
  <cp:revision>746</cp:revision>
  <cp:lastPrinted>2015-05-05T07:28:06Z</cp:lastPrinted>
  <dcterms:created xsi:type="dcterms:W3CDTF">2012-02-13T09:14:10Z</dcterms:created>
  <dcterms:modified xsi:type="dcterms:W3CDTF">2017-05-24T19:47:24Z</dcterms:modified>
  <cp:category>PEMPAL Strategy review</cp:category>
</cp:coreProperties>
</file>