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6" r:id="rId2"/>
    <p:sldId id="442" r:id="rId3"/>
    <p:sldId id="443" r:id="rId4"/>
    <p:sldId id="428" r:id="rId5"/>
    <p:sldId id="445" r:id="rId6"/>
    <p:sldId id="444" r:id="rId7"/>
    <p:sldId id="446" r:id="rId8"/>
    <p:sldId id="435" r:id="rId9"/>
    <p:sldId id="447" r:id="rId10"/>
    <p:sldId id="429" r:id="rId11"/>
    <p:sldId id="441" r:id="rId12"/>
    <p:sldId id="448" r:id="rId13"/>
    <p:sldId id="403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4A9"/>
    <a:srgbClr val="821A6E"/>
    <a:srgbClr val="CA4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049" autoAdjust="0"/>
  </p:normalViewPr>
  <p:slideViewPr>
    <p:cSldViewPr>
      <p:cViewPr varScale="1">
        <p:scale>
          <a:sx n="64" d="100"/>
          <a:sy n="64" d="100"/>
        </p:scale>
        <p:origin x="126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8432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8C11F6-3989-4065-95B8-0A3066F276E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8432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8C11F6-3989-4065-95B8-0A3066F276EB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1" name="Rectangle 2"/>
          <p:cNvSpPr txBox="1">
            <a:spLocks noChangeArrowheads="1"/>
          </p:cNvSpPr>
          <p:nvPr/>
        </p:nvSpPr>
        <p:spPr bwMode="auto">
          <a:xfrm>
            <a:off x="0" y="3657600"/>
            <a:ext cx="9143999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en-GB" altLang="en-US" sz="5400" dirty="0">
                <a:solidFill>
                  <a:srgbClr val="0070C0"/>
                </a:solidFill>
                <a:latin typeface="Berlin Sans FB" panose="020E0602020502020306" pitchFamily="34" charset="0"/>
              </a:rPr>
              <a:t>RISK MANAGEMENT</a:t>
            </a:r>
          </a:p>
          <a:p>
            <a:pPr algn="ctr" eaLnBrk="1" hangingPunct="1"/>
            <a:endParaRPr lang="en-GB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endParaRPr lang="en-GB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endParaRPr lang="en-GB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r>
              <a:rPr lang="en-GB" altLang="en-US" sz="2400" dirty="0">
                <a:solidFill>
                  <a:srgbClr val="0070C0"/>
                </a:solidFill>
                <a:latin typeface="Berlin Sans FB" panose="020E0602020502020306" pitchFamily="34" charset="0"/>
              </a:rPr>
              <a:t>Edit Nemeth, Vice Chair of IACOP</a:t>
            </a:r>
          </a:p>
          <a:p>
            <a:pPr algn="ctr" eaLnBrk="1" hangingPunct="1"/>
            <a:r>
              <a:rPr lang="en-GB" alt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Vienna, 31st of May, 2017</a:t>
            </a:r>
          </a:p>
        </p:txBody>
      </p:sp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04800"/>
            <a:ext cx="4105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37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2017. 05. 22.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Image result for ris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86600" cy="490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4 option</a:t>
            </a:r>
            <a:r>
              <a:rPr lang="hu-H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s</a:t>
            </a:r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 to manage risk</a:t>
            </a:r>
          </a:p>
        </p:txBody>
      </p:sp>
    </p:spTree>
    <p:extLst>
      <p:ext uri="{BB962C8B-B14F-4D97-AF65-F5344CB8AC3E}">
        <p14:creationId xmlns:p14="http://schemas.microsoft.com/office/powerpoint/2010/main" val="55022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2017. 05. 22.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Our objective was to understand risk management and risk based audit planning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Our countries just started to implement IA and internal controls that’s why most probably the organisation doesn’t have a proper risk management – so IA need to assess risk to establish audit plans according to IIA standards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During the working group meetings we processed a case study – which became also a knowledge product – Moldova and Hungary created a training on RA and RBAP on the basis of this case study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We elaborated a Risk assessment in audit planning guide for public sector internal auditors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IACOP approach</a:t>
            </a:r>
          </a:p>
        </p:txBody>
      </p:sp>
    </p:spTree>
    <p:extLst>
      <p:ext uri="{BB962C8B-B14F-4D97-AF65-F5344CB8AC3E}">
        <p14:creationId xmlns:p14="http://schemas.microsoft.com/office/powerpoint/2010/main" val="165368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2017. 05. 22.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81000" y="15700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GB" sz="2400" dirty="0"/>
              <a:t>Internal auditors cannot be involved in decision making, but can help the organisation to understand of risks</a:t>
            </a:r>
          </a:p>
          <a:p>
            <a:pPr marL="0" indent="0" algn="just">
              <a:buNone/>
            </a:pPr>
            <a:endParaRPr lang="en-GB" sz="2400" dirty="0"/>
          </a:p>
          <a:p>
            <a:pPr algn="just"/>
            <a:r>
              <a:rPr lang="en-GB" sz="2400" dirty="0"/>
              <a:t>IIA Standard 2100 – Nature of Work: The internal audit activity must </a:t>
            </a:r>
            <a:r>
              <a:rPr lang="en-GB" sz="2400" b="1" dirty="0">
                <a:solidFill>
                  <a:srgbClr val="FF0000"/>
                </a:solidFill>
              </a:rPr>
              <a:t>evaluate and contribute to the improvement of the organization’s governance, risk management, and control processes using a systematic, disciplined, and risk-based approach</a:t>
            </a:r>
            <a:r>
              <a:rPr lang="en-GB" sz="2400" dirty="0"/>
              <a:t>. Internal audit credibility and value are enhanced when auditors are proactive and their evaluations offer new insights and consider future impact. </a:t>
            </a:r>
            <a:r>
              <a:rPr lang="en-GB" sz="2400" b="1" i="1" dirty="0">
                <a:solidFill>
                  <a:srgbClr val="0070C0"/>
                </a:solidFill>
              </a:rPr>
              <a:t>– IA is helping by performing the internal audit activity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GB" sz="2400" dirty="0"/>
          </a:p>
          <a:p>
            <a:pPr algn="just">
              <a:buFont typeface="Wingdings" panose="05000000000000000000" pitchFamily="2" charset="2"/>
              <a:buChar char="v"/>
            </a:pPr>
            <a:endParaRPr lang="en-GB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Role of internal auditors in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2102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12"/>
          <p:cNvSpPr/>
          <p:nvPr/>
        </p:nvSpPr>
        <p:spPr>
          <a:xfrm>
            <a:off x="685800" y="2590800"/>
            <a:ext cx="762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4400" b="1" kern="0" dirty="0">
                <a:solidFill>
                  <a:srgbClr val="821A6E"/>
                </a:solidFill>
                <a:latin typeface="Berlin Sans FB Demi" panose="020E0802020502020306" pitchFamily="34" charset="0"/>
              </a:rPr>
              <a:t>THANK YOU</a:t>
            </a:r>
            <a:r>
              <a:rPr lang="hu-HU" sz="4400" b="1" kern="0" dirty="0">
                <a:solidFill>
                  <a:srgbClr val="821A6E"/>
                </a:solidFill>
                <a:latin typeface="Berlin Sans FB Demi" panose="020E0802020502020306" pitchFamily="34" charset="0"/>
              </a:rPr>
              <a:t> FOR YOUR KIND ATTENTION!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Image result for r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7200"/>
            <a:ext cx="4395683" cy="195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57600" y="152400"/>
            <a:ext cx="50292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r>
              <a:rPr lang="en-GB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Risk assessment vs. </a:t>
            </a:r>
            <a:br>
              <a:rPr 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</a:br>
            <a:r>
              <a:rPr lang="en-GB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Risk management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Risk assessment is a tool – applied in different business areas</a:t>
            </a:r>
          </a:p>
          <a:p>
            <a:r>
              <a:rPr lang="en-GB" dirty="0"/>
              <a:t>SWOT analysis</a:t>
            </a:r>
            <a:r>
              <a:rPr lang="hu-HU" dirty="0"/>
              <a:t> (</a:t>
            </a:r>
            <a:r>
              <a:rPr lang="en-US" dirty="0"/>
              <a:t>strengths</a:t>
            </a:r>
            <a:r>
              <a:rPr lang="hu-HU" dirty="0"/>
              <a:t>, </a:t>
            </a:r>
            <a:r>
              <a:rPr lang="en-US" dirty="0"/>
              <a:t>weaknesses</a:t>
            </a:r>
            <a:r>
              <a:rPr lang="hu-HU" dirty="0"/>
              <a:t>, </a:t>
            </a:r>
            <a:r>
              <a:rPr lang="en-US" dirty="0"/>
              <a:t>opportunities and threats) </a:t>
            </a:r>
            <a:endParaRPr lang="en-GB" dirty="0"/>
          </a:p>
          <a:p>
            <a:r>
              <a:rPr lang="en-GB" dirty="0"/>
              <a:t>Risk management is an operational activity of management</a:t>
            </a:r>
          </a:p>
          <a:p>
            <a:r>
              <a:rPr lang="en-GB" dirty="0"/>
              <a:t>Internal auditors have to make a risk based strategic and annual audit plan</a:t>
            </a:r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59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en-GB" smtClean="0"/>
              <a:pPr>
                <a:defRPr/>
              </a:pPr>
              <a:t>22/05/2017</a:t>
            </a:fld>
            <a:endParaRPr lang="en-GB" dirty="0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3633850" y="69273"/>
            <a:ext cx="502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Risk based audit planning vs. </a:t>
            </a:r>
            <a:br>
              <a:rPr lang="en-GB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</a:br>
            <a:r>
              <a:rPr lang="en-GB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Risk management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777057"/>
              </p:ext>
            </p:extLst>
          </p:nvPr>
        </p:nvGraphicFramePr>
        <p:xfrm>
          <a:off x="228600" y="1295400"/>
          <a:ext cx="86868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7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Risk based audit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Risk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Who responsible for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Internal auditors (IA)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What</a:t>
                      </a:r>
                      <a:r>
                        <a:rPr lang="en-GB" sz="1600" baseline="0" noProof="0" dirty="0"/>
                        <a:t> is the purpose of it?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To decide on the focus of internal</a:t>
                      </a:r>
                      <a:r>
                        <a:rPr lang="en-GB" sz="1600" baseline="0" noProof="0" dirty="0"/>
                        <a:t> audit activity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To manage risk in</a:t>
                      </a:r>
                      <a:r>
                        <a:rPr lang="en-GB" sz="1600" baseline="0" noProof="0" dirty="0"/>
                        <a:t> order to achieve the objectives</a:t>
                      </a:r>
                      <a:endParaRPr lang="en-GB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What is the result of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Risk based strategic</a:t>
                      </a:r>
                      <a:r>
                        <a:rPr lang="en-GB" sz="1600" baseline="0" noProof="0" dirty="0"/>
                        <a:t> and annual audit plan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Risk inventory, Risk map, Control</a:t>
                      </a:r>
                      <a:r>
                        <a:rPr lang="en-GB" sz="1600" baseline="0" noProof="0" dirty="0"/>
                        <a:t> Self-assessment, </a:t>
                      </a:r>
                      <a:r>
                        <a:rPr lang="en-GB" sz="1600" noProof="0" dirty="0"/>
                        <a:t>Action plan for managing risks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What are the steps?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A – </a:t>
                      </a:r>
                      <a:r>
                        <a:rPr lang="en-GB" sz="1600" u="sng" noProof="0" dirty="0"/>
                        <a:t>if there</a:t>
                      </a:r>
                      <a:r>
                        <a:rPr lang="en-GB" sz="1600" u="sng" baseline="0" noProof="0" dirty="0"/>
                        <a:t> </a:t>
                      </a:r>
                      <a:r>
                        <a:rPr lang="hu-HU" sz="1600" u="sng" baseline="0" noProof="0" dirty="0"/>
                        <a:t>is </a:t>
                      </a:r>
                      <a:r>
                        <a:rPr lang="en-GB" sz="1600" u="sng" baseline="0" noProof="0" dirty="0"/>
                        <a:t>a reliable risk management in place </a:t>
                      </a:r>
                      <a:r>
                        <a:rPr lang="en-GB" sz="1600" baseline="0" noProof="0" dirty="0"/>
                        <a:t>– IA use the information from it, but still use their on professional judgement</a:t>
                      </a:r>
                    </a:p>
                    <a:p>
                      <a:r>
                        <a:rPr lang="en-GB" sz="1600" baseline="0" noProof="0" dirty="0"/>
                        <a:t>B – </a:t>
                      </a:r>
                      <a:r>
                        <a:rPr lang="en-GB" sz="1600" u="sng" baseline="0" noProof="0" dirty="0">
                          <a:solidFill>
                            <a:srgbClr val="FF0000"/>
                          </a:solidFill>
                        </a:rPr>
                        <a:t>if there is no risk management </a:t>
                      </a:r>
                      <a:r>
                        <a:rPr lang="en-GB" sz="1600" baseline="0" noProof="0" dirty="0">
                          <a:solidFill>
                            <a:srgbClr val="FF0000"/>
                          </a:solidFill>
                        </a:rPr>
                        <a:t>– with the involvement of management IA should assess the risks by their own in order to establish their audit plans, but this risk assessment cannot be considered as risk management!</a:t>
                      </a:r>
                      <a:endParaRPr lang="en-GB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Risk identification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Risk analysis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Risk</a:t>
                      </a:r>
                      <a:r>
                        <a:rPr lang="en-GB" sz="1600" baseline="0" noProof="0" dirty="0">
                          <a:solidFill>
                            <a:srgbClr val="FF0000"/>
                          </a:solidFill>
                        </a:rPr>
                        <a:t> evaluation</a:t>
                      </a:r>
                      <a:endParaRPr lang="en-GB" sz="160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Decision</a:t>
                      </a:r>
                      <a:r>
                        <a:rPr lang="en-GB" sz="1600" baseline="0" noProof="0" dirty="0"/>
                        <a:t> on how to manage the identified risk ( Determination of Risk appetite, </a:t>
                      </a:r>
                      <a:r>
                        <a:rPr lang="en-GB" sz="1600" noProof="0" dirty="0"/>
                        <a:t>Control Self-assessment and choosing the applicable strategy for risk mitigation)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Action plan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Take action</a:t>
                      </a:r>
                      <a:r>
                        <a:rPr lang="en-GB" sz="1600" baseline="0" noProof="0" dirty="0"/>
                        <a:t> to mitigate risks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Monitoring</a:t>
                      </a:r>
                      <a:r>
                        <a:rPr lang="en-GB" sz="1600" baseline="0" noProof="0" dirty="0"/>
                        <a:t> of action plan</a:t>
                      </a:r>
                      <a:endParaRPr lang="en-GB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11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0262" y="152400"/>
            <a:ext cx="55451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What we consider as Risk?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1828800"/>
            <a:ext cx="40528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369" y="1295401"/>
            <a:ext cx="5002481" cy="3886200"/>
          </a:xfrm>
        </p:spPr>
        <p:txBody>
          <a:bodyPr>
            <a:noAutofit/>
          </a:bodyPr>
          <a:lstStyle/>
          <a:p>
            <a:r>
              <a:rPr lang="en-GB" sz="1700" b="1" dirty="0">
                <a:solidFill>
                  <a:srgbClr val="FF0000"/>
                </a:solidFill>
              </a:rPr>
              <a:t>Risk: </a:t>
            </a:r>
            <a:r>
              <a:rPr lang="en-GB" sz="1700" dirty="0"/>
              <a:t>The possibility of an event occurring that will have an impact on the achievement of objectives. Risk is measured in terms of impact and likelihood.​</a:t>
            </a:r>
          </a:p>
          <a:p>
            <a:r>
              <a:rPr lang="en-GB" sz="1700" b="1" dirty="0">
                <a:solidFill>
                  <a:srgbClr val="00B0F0"/>
                </a:solidFill>
              </a:rPr>
              <a:t>Risk Management: </a:t>
            </a:r>
            <a:r>
              <a:rPr lang="en-GB" sz="1700" dirty="0"/>
              <a:t>A process to identify, assess, manage, and control potential events or situations to provide reasonable assurance regarding the achievement of the organization's objectives.​</a:t>
            </a:r>
          </a:p>
          <a:p>
            <a:r>
              <a:rPr lang="en-GB" sz="1700" b="1" dirty="0">
                <a:solidFill>
                  <a:schemeClr val="accent6">
                    <a:lumMod val="75000"/>
                  </a:schemeClr>
                </a:solidFill>
              </a:rPr>
              <a:t>Inherent Risk: </a:t>
            </a:r>
            <a:r>
              <a:rPr lang="en-GB" sz="1700" dirty="0"/>
              <a:t>An assessed level of raw or untreated risk; the natural level of risk inherent in a process or activity without doing anything to reduce the likelihood or mitigate the severity of a mishap, or the amount of risk before the application of the risk reduction effects of controls.</a:t>
            </a:r>
            <a:endParaRPr lang="hu-HU" sz="1700" dirty="0"/>
          </a:p>
          <a:p>
            <a:r>
              <a:rPr lang="en-GB" sz="1700" b="1" dirty="0">
                <a:solidFill>
                  <a:srgbClr val="92D050"/>
                </a:solidFill>
              </a:rPr>
              <a:t>Residual Risk: </a:t>
            </a:r>
            <a:r>
              <a:rPr lang="en-GB" sz="1700" dirty="0"/>
              <a:t>The risk remaining after management takes action to reduce the impact and likelihood of an adverse event, including control activities in responding to a risk.​</a:t>
            </a:r>
            <a:endParaRPr lang="hu-HU" sz="1700" dirty="0"/>
          </a:p>
          <a:p>
            <a:pPr marL="0" indent="0">
              <a:buNone/>
            </a:pPr>
            <a:endParaRPr lang="hu-HU" sz="1700" dirty="0"/>
          </a:p>
        </p:txBody>
      </p:sp>
      <p:sp>
        <p:nvSpPr>
          <p:cNvPr id="4" name="Téglalap 3"/>
          <p:cNvSpPr/>
          <p:nvPr/>
        </p:nvSpPr>
        <p:spPr>
          <a:xfrm>
            <a:off x="0" y="6107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INHERENT RISK – CONTROL ACTIVITIES = RESIDUAL RISK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00B0F0"/>
                </a:solidFill>
              </a:rPr>
              <a:t>An event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00B0F0"/>
                </a:solidFill>
              </a:rPr>
              <a:t>Occurs in future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00B0F0"/>
                </a:solidFill>
              </a:rPr>
              <a:t>Has negative impact on objectives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</a:t>
            </a:r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ISK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95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0262" y="152400"/>
            <a:ext cx="55451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GB" altLang="hu-HU" sz="4000" dirty="0">
                <a:solidFill>
                  <a:srgbClr val="FF0000"/>
                </a:solidFill>
                <a:latin typeface="Berlin Sans FB" panose="020E0602020502020306" pitchFamily="34" charset="0"/>
                <a:ea typeface="+mn-ea"/>
                <a:cs typeface="+mn-cs"/>
              </a:rPr>
              <a:t>RISK?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000" y="1496291"/>
            <a:ext cx="4724400" cy="4953000"/>
          </a:xfrm>
        </p:spPr>
        <p:txBody>
          <a:bodyPr>
            <a:noAutofit/>
          </a:bodyPr>
          <a:lstStyle/>
          <a:p>
            <a:r>
              <a:rPr lang="en-GB" sz="3600" dirty="0"/>
              <a:t>Can we consider a </a:t>
            </a:r>
            <a:r>
              <a:rPr lang="en-GB" sz="3600" b="1" dirty="0">
                <a:solidFill>
                  <a:srgbClr val="00B0F0"/>
                </a:solidFill>
              </a:rPr>
              <a:t>problem</a:t>
            </a:r>
            <a:r>
              <a:rPr lang="en-GB" sz="3600" dirty="0"/>
              <a:t> as a risk?</a:t>
            </a:r>
          </a:p>
          <a:p>
            <a:r>
              <a:rPr lang="en-GB" sz="3600" dirty="0"/>
              <a:t>Is it a risk if we are </a:t>
            </a:r>
            <a:r>
              <a:rPr lang="en-GB" sz="3600" b="1" dirty="0">
                <a:solidFill>
                  <a:srgbClr val="00B0F0"/>
                </a:solidFill>
              </a:rPr>
              <a:t>uncertain</a:t>
            </a:r>
            <a:r>
              <a:rPr lang="en-GB" sz="3600" dirty="0"/>
              <a:t> in something?</a:t>
            </a:r>
          </a:p>
          <a:p>
            <a:r>
              <a:rPr lang="en-GB" sz="3600" dirty="0"/>
              <a:t>Is it a risk if we are </a:t>
            </a:r>
            <a:r>
              <a:rPr lang="en-GB" sz="3600" b="1" dirty="0">
                <a:solidFill>
                  <a:srgbClr val="00B0F0"/>
                </a:solidFill>
              </a:rPr>
              <a:t>lack of something</a:t>
            </a:r>
            <a:r>
              <a:rPr lang="en-GB" sz="3600" dirty="0"/>
              <a:t>?</a:t>
            </a:r>
          </a:p>
        </p:txBody>
      </p:sp>
      <p:pic>
        <p:nvPicPr>
          <p:cNvPr id="6146" name="Picture 2" descr="https://s-media-cache-ak0.pinimg.com/originals/c2/96/27/c29627b888220504be912880d79564c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944" y="1524000"/>
            <a:ext cx="419805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2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</a:t>
            </a:r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ISK</a:t>
            </a:r>
            <a:r>
              <a:rPr lang="hu-H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 FACTORS</a:t>
            </a:r>
            <a:endParaRPr lang="en-GB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00B0F0"/>
                </a:solidFill>
              </a:rPr>
              <a:t>Generate risks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00B0F0"/>
                </a:solidFill>
              </a:rPr>
              <a:t>Elevate probability or impact of risks</a:t>
            </a:r>
          </a:p>
          <a:p>
            <a:pPr marL="0" indent="0">
              <a:buNone/>
            </a:pPr>
            <a:endParaRPr lang="en-GB" sz="28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en-GB" dirty="0" err="1">
                <a:solidFill>
                  <a:srgbClr val="FF0000"/>
                </a:solidFill>
              </a:rPr>
              <a:t>Eg</a:t>
            </a:r>
            <a:r>
              <a:rPr lang="en-GB" dirty="0">
                <a:solidFill>
                  <a:srgbClr val="FF0000"/>
                </a:solidFill>
              </a:rPr>
              <a:t>. Lack of resources, lack of information </a:t>
            </a:r>
          </a:p>
        </p:txBody>
      </p:sp>
    </p:spTree>
    <p:extLst>
      <p:ext uri="{BB962C8B-B14F-4D97-AF65-F5344CB8AC3E}">
        <p14:creationId xmlns:p14="http://schemas.microsoft.com/office/powerpoint/2010/main" val="101525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2017. 05. 22.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Identification of risk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81000" y="1496291"/>
            <a:ext cx="8229600" cy="4953000"/>
          </a:xfrm>
        </p:spPr>
        <p:txBody>
          <a:bodyPr>
            <a:noAutofit/>
          </a:bodyPr>
          <a:lstStyle/>
          <a:p>
            <a:r>
              <a:rPr lang="en-GB" sz="3600" dirty="0"/>
              <a:t>Risk universe (in audit planning – audit universe)</a:t>
            </a:r>
          </a:p>
          <a:p>
            <a:r>
              <a:rPr lang="en-GB" sz="3600" dirty="0"/>
              <a:t>No one can assess risk if objectives are not clear!</a:t>
            </a:r>
          </a:p>
          <a:p>
            <a:r>
              <a:rPr lang="en-GB" sz="3600" dirty="0"/>
              <a:t>What risks we should identify during risk management?</a:t>
            </a:r>
          </a:p>
          <a:p>
            <a:r>
              <a:rPr lang="en-GB" sz="3600" dirty="0"/>
              <a:t>Formulation of risk is essential to have an effective risk management</a:t>
            </a:r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7721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2017. 05. 22.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Evaluation of risk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200890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3600" dirty="0"/>
              <a:t>Risk categories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3600" dirty="0"/>
              <a:t>Risk factors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3600" dirty="0"/>
              <a:t>Risk criteria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GB" sz="3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GB" sz="3600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500391" y="5472546"/>
            <a:ext cx="8229600" cy="1004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b="1" dirty="0">
                <a:solidFill>
                  <a:srgbClr val="FF0000"/>
                </a:solidFill>
              </a:rPr>
              <a:t>Probability * Impact = Risk value</a:t>
            </a:r>
          </a:p>
          <a:p>
            <a:pPr algn="ctr"/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Image result for risk funny pictu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906" y="1211580"/>
            <a:ext cx="3371850" cy="404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7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9806</TotalTime>
  <Words>772</Words>
  <Application>Microsoft Office PowerPoint</Application>
  <PresentationFormat>On-screen Show (4:3)</PresentationFormat>
  <Paragraphs>97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Berlin Sans FB</vt:lpstr>
      <vt:lpstr>Berlin Sans FB Demi</vt:lpstr>
      <vt:lpstr>Calibri</vt:lpstr>
      <vt:lpstr>Wingdings</vt:lpstr>
      <vt:lpstr>Office Theme</vt:lpstr>
      <vt:lpstr>PowerPoint Presentation</vt:lpstr>
      <vt:lpstr>Risk assessment vs.  Risk management</vt:lpstr>
      <vt:lpstr> </vt:lpstr>
      <vt:lpstr>What we consider as Risk?</vt:lpstr>
      <vt:lpstr>PowerPoint Presentation</vt:lpstr>
      <vt:lpstr>RISK?</vt:lpstr>
      <vt:lpstr>PowerPoint Presentation</vt:lpstr>
      <vt:lpstr> </vt:lpstr>
      <vt:lpstr> </vt:lpstr>
      <vt:lpstr> </vt:lpstr>
      <vt:lpstr> </vt:lpstr>
      <vt:lpstr> 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presentation to PEMPAL Strategy MTR</dc:title>
  <dc:creator>Deanna Aubrey</dc:creator>
  <cp:keywords>Mid-term Review of PEMPAL Strategy</cp:keywords>
  <cp:lastModifiedBy>Ekaterina A Zaleeva</cp:lastModifiedBy>
  <cp:revision>735</cp:revision>
  <cp:lastPrinted>2015-05-05T07:28:06Z</cp:lastPrinted>
  <dcterms:created xsi:type="dcterms:W3CDTF">2012-02-13T09:14:10Z</dcterms:created>
  <dcterms:modified xsi:type="dcterms:W3CDTF">2017-05-22T16:14:15Z</dcterms:modified>
  <cp:category>PEMPAL Strategy review</cp:category>
</cp:coreProperties>
</file>