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4" r:id="rId2"/>
    <p:sldId id="394" r:id="rId3"/>
    <p:sldId id="421" r:id="rId4"/>
    <p:sldId id="398" r:id="rId5"/>
    <p:sldId id="426" r:id="rId6"/>
    <p:sldId id="409" r:id="rId7"/>
    <p:sldId id="425" r:id="rId8"/>
    <p:sldId id="412" r:id="rId9"/>
    <p:sldId id="408" r:id="rId10"/>
    <p:sldId id="410" r:id="rId11"/>
    <p:sldId id="407" r:id="rId12"/>
    <p:sldId id="413" r:id="rId13"/>
    <p:sldId id="419" r:id="rId14"/>
    <p:sldId id="390" r:id="rId1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00"/>
    <a:srgbClr val="FF7C8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3" autoAdjust="0"/>
    <p:restoredTop sz="94660" autoAdjust="0"/>
  </p:normalViewPr>
  <p:slideViewPr>
    <p:cSldViewPr>
      <p:cViewPr>
        <p:scale>
          <a:sx n="110" d="100"/>
          <a:sy n="110" d="100"/>
        </p:scale>
        <p:origin x="-19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04" d="100"/>
          <a:sy n="204" d="100"/>
        </p:scale>
        <p:origin x="-1338" y="-90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o.tchelishvili\AppData\Local\Microsoft\Windows\Temporary%20Internet%20Files\Content.Outlook\AE5G7VXN\statistika%202014-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o.tchelishvili\AppData\Local\Microsoft\Windows\Temporary%20Internet%20Files\Content.Outlook\AE5G7VXN\statistika%202014-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o.tchelishvili\AppData\Local\Microsoft\Windows\Temporary%20Internet%20Files\Content.Outlook\AE5G7VXN\statistika%202014-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o.tchelishvili\AppData\Local\Microsoft\Windows\Temporary%20Internet%20Files\Content.Outlook\AE5G7VXN\statistika%202014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Sheet1!$B$1:$N$2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Contracts</c:v>
                  </c:pt>
                </c:lvl>
              </c:multiLvlStrCache>
            </c:multiLvlStrRef>
          </c:cat>
          <c:val>
            <c:numRef>
              <c:f>Sheet1!$B$3:$N$3</c:f>
              <c:numCache>
                <c:formatCode>_(* #,##0.00_);_(* \(#,##0.00\);_(* "-"??_);_(@_)</c:formatCode>
                <c:ptCount val="13"/>
                <c:pt idx="0" formatCode="General">
                  <c:v>2014</c:v>
                </c:pt>
                <c:pt idx="1">
                  <c:v>6537</c:v>
                </c:pt>
                <c:pt idx="2">
                  <c:v>6700</c:v>
                </c:pt>
                <c:pt idx="3">
                  <c:v>8157</c:v>
                </c:pt>
                <c:pt idx="4">
                  <c:v>8834</c:v>
                </c:pt>
                <c:pt idx="5">
                  <c:v>10112</c:v>
                </c:pt>
                <c:pt idx="6">
                  <c:v>11872</c:v>
                </c:pt>
                <c:pt idx="7">
                  <c:v>8930</c:v>
                </c:pt>
                <c:pt idx="8">
                  <c:v>7251</c:v>
                </c:pt>
                <c:pt idx="9">
                  <c:v>8522</c:v>
                </c:pt>
                <c:pt idx="10">
                  <c:v>9358</c:v>
                </c:pt>
                <c:pt idx="11">
                  <c:v>10720</c:v>
                </c:pt>
                <c:pt idx="12">
                  <c:v>11928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Sheet1!$B$1:$N$2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Contracts</c:v>
                  </c:pt>
                </c:lvl>
              </c:multiLvlStrCache>
            </c:multiLvlStrRef>
          </c:cat>
          <c:val>
            <c:numRef>
              <c:f>Sheet1!$B$4:$N$4</c:f>
              <c:numCache>
                <c:formatCode>_(* #,##0.00_);_(* \(#,##0.00\);_(* "-"??_);_(@_)</c:formatCode>
                <c:ptCount val="13"/>
                <c:pt idx="0" formatCode="General">
                  <c:v>2015</c:v>
                </c:pt>
                <c:pt idx="1">
                  <c:v>10806</c:v>
                </c:pt>
                <c:pt idx="2">
                  <c:v>26840</c:v>
                </c:pt>
                <c:pt idx="3">
                  <c:v>19627</c:v>
                </c:pt>
                <c:pt idx="4">
                  <c:v>17473</c:v>
                </c:pt>
                <c:pt idx="5">
                  <c:v>18957</c:v>
                </c:pt>
                <c:pt idx="6">
                  <c:v>23513</c:v>
                </c:pt>
                <c:pt idx="7">
                  <c:v>24278</c:v>
                </c:pt>
                <c:pt idx="8">
                  <c:v>19621</c:v>
                </c:pt>
                <c:pt idx="9">
                  <c:v>24230</c:v>
                </c:pt>
                <c:pt idx="10">
                  <c:v>21283</c:v>
                </c:pt>
                <c:pt idx="11">
                  <c:v>22043</c:v>
                </c:pt>
                <c:pt idx="12">
                  <c:v>33199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multiLvlStrRef>
              <c:f>Sheet1!$B$1:$N$2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Contracts</c:v>
                  </c:pt>
                </c:lvl>
              </c:multiLvlStrCache>
            </c:multiLvlStrRef>
          </c:cat>
          <c:val>
            <c:numRef>
              <c:f>Sheet1!$B$5:$N$5</c:f>
              <c:numCache>
                <c:formatCode>_(* #,##0.00_);_(* \(#,##0.00\);_(* "-"??_);_(@_)</c:formatCode>
                <c:ptCount val="13"/>
                <c:pt idx="0" formatCode="General">
                  <c:v>2016</c:v>
                </c:pt>
                <c:pt idx="1">
                  <c:v>20550</c:v>
                </c:pt>
                <c:pt idx="2">
                  <c:v>29053</c:v>
                </c:pt>
                <c:pt idx="3">
                  <c:v>25678</c:v>
                </c:pt>
                <c:pt idx="4">
                  <c:v>25627</c:v>
                </c:pt>
                <c:pt idx="5">
                  <c:v>23999</c:v>
                </c:pt>
                <c:pt idx="6">
                  <c:v>27382</c:v>
                </c:pt>
                <c:pt idx="7">
                  <c:v>24215</c:v>
                </c:pt>
                <c:pt idx="8">
                  <c:v>22644</c:v>
                </c:pt>
                <c:pt idx="9">
                  <c:v>25475</c:v>
                </c:pt>
                <c:pt idx="10">
                  <c:v>24430</c:v>
                </c:pt>
                <c:pt idx="11">
                  <c:v>26847</c:v>
                </c:pt>
                <c:pt idx="12">
                  <c:v>35597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75072"/>
        <c:axId val="121476608"/>
      </c:barChart>
      <c:catAx>
        <c:axId val="121475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1476608"/>
        <c:crosses val="autoZero"/>
        <c:auto val="1"/>
        <c:lblAlgn val="ctr"/>
        <c:lblOffset val="100"/>
        <c:noMultiLvlLbl val="0"/>
      </c:catAx>
      <c:valAx>
        <c:axId val="1214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475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Sheet1!$B$7:$N$8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Commitments</c:v>
                  </c:pt>
                </c:lvl>
              </c:multiLvlStrCache>
            </c:multiLvlStrRef>
          </c:cat>
          <c:val>
            <c:numRef>
              <c:f>Sheet1!$B$9:$N$9</c:f>
              <c:numCache>
                <c:formatCode>_(* #,##0.00_);_(* \(#,##0.00\);_(* "-"??_);_(@_)</c:formatCode>
                <c:ptCount val="13"/>
                <c:pt idx="0" formatCode="General">
                  <c:v>2014</c:v>
                </c:pt>
                <c:pt idx="1">
                  <c:v>9275</c:v>
                </c:pt>
                <c:pt idx="2">
                  <c:v>10701</c:v>
                </c:pt>
                <c:pt idx="3">
                  <c:v>12546</c:v>
                </c:pt>
                <c:pt idx="4">
                  <c:v>17694</c:v>
                </c:pt>
                <c:pt idx="5">
                  <c:v>16475</c:v>
                </c:pt>
                <c:pt idx="6">
                  <c:v>17693</c:v>
                </c:pt>
                <c:pt idx="7">
                  <c:v>20818</c:v>
                </c:pt>
                <c:pt idx="8">
                  <c:v>15106</c:v>
                </c:pt>
                <c:pt idx="9">
                  <c:v>16959</c:v>
                </c:pt>
                <c:pt idx="10">
                  <c:v>20756</c:v>
                </c:pt>
                <c:pt idx="11">
                  <c:v>19350</c:v>
                </c:pt>
                <c:pt idx="12">
                  <c:v>23814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Sheet1!$B$7:$N$8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Commitments</c:v>
                  </c:pt>
                </c:lvl>
              </c:multiLvlStrCache>
            </c:multiLvlStrRef>
          </c:cat>
          <c:val>
            <c:numRef>
              <c:f>Sheet1!$B$10:$N$10</c:f>
              <c:numCache>
                <c:formatCode>_(* #,##0.00_);_(* \(#,##0.00\);_(* "-"??_);_(@_)</c:formatCode>
                <c:ptCount val="13"/>
                <c:pt idx="0" formatCode="General">
                  <c:v>2015</c:v>
                </c:pt>
                <c:pt idx="1">
                  <c:v>22165</c:v>
                </c:pt>
                <c:pt idx="2">
                  <c:v>48703</c:v>
                </c:pt>
                <c:pt idx="3">
                  <c:v>44024</c:v>
                </c:pt>
                <c:pt idx="4">
                  <c:v>47048</c:v>
                </c:pt>
                <c:pt idx="5">
                  <c:v>44405</c:v>
                </c:pt>
                <c:pt idx="6">
                  <c:v>49134</c:v>
                </c:pt>
                <c:pt idx="7">
                  <c:v>52513</c:v>
                </c:pt>
                <c:pt idx="8">
                  <c:v>39982</c:v>
                </c:pt>
                <c:pt idx="9">
                  <c:v>47743</c:v>
                </c:pt>
                <c:pt idx="10">
                  <c:v>51015</c:v>
                </c:pt>
                <c:pt idx="11">
                  <c:v>45887</c:v>
                </c:pt>
                <c:pt idx="12">
                  <c:v>71874</c:v>
                </c:pt>
              </c:numCache>
            </c:numRef>
          </c:val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multiLvlStrRef>
              <c:f>Sheet1!$B$7:$N$8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Commitments</c:v>
                  </c:pt>
                </c:lvl>
              </c:multiLvlStrCache>
            </c:multiLvlStrRef>
          </c:cat>
          <c:val>
            <c:numRef>
              <c:f>Sheet1!$B$11:$N$11</c:f>
              <c:numCache>
                <c:formatCode>_(* #,##0.00_);_(* \(#,##0.00\);_(* "-"??_);_(@_)</c:formatCode>
                <c:ptCount val="13"/>
                <c:pt idx="0" formatCode="General">
                  <c:v>2016</c:v>
                </c:pt>
                <c:pt idx="1">
                  <c:v>32315</c:v>
                </c:pt>
                <c:pt idx="2">
                  <c:v>52568</c:v>
                </c:pt>
                <c:pt idx="3">
                  <c:v>55331</c:v>
                </c:pt>
                <c:pt idx="4">
                  <c:v>62712</c:v>
                </c:pt>
                <c:pt idx="5">
                  <c:v>53744</c:v>
                </c:pt>
                <c:pt idx="6">
                  <c:v>59039</c:v>
                </c:pt>
                <c:pt idx="7">
                  <c:v>60588</c:v>
                </c:pt>
                <c:pt idx="8">
                  <c:v>50116</c:v>
                </c:pt>
                <c:pt idx="9">
                  <c:v>53854</c:v>
                </c:pt>
                <c:pt idx="10">
                  <c:v>57549</c:v>
                </c:pt>
                <c:pt idx="11">
                  <c:v>56342</c:v>
                </c:pt>
                <c:pt idx="12">
                  <c:v>80985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01216"/>
        <c:axId val="120603008"/>
      </c:barChart>
      <c:catAx>
        <c:axId val="12060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603008"/>
        <c:crosses val="autoZero"/>
        <c:auto val="1"/>
        <c:lblAlgn val="ctr"/>
        <c:lblOffset val="100"/>
        <c:noMultiLvlLbl val="0"/>
      </c:catAx>
      <c:valAx>
        <c:axId val="12060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601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Sheet1!$B$21:$N$22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Prepayment verifications</c:v>
                  </c:pt>
                </c:lvl>
              </c:multiLvlStrCache>
            </c:multiLvlStrRef>
          </c:cat>
          <c:val>
            <c:numRef>
              <c:f>Sheet1!$B$23:$N$23</c:f>
              <c:numCache>
                <c:formatCode>_(* #,##0.00_);_(* \(#,##0.00\);_(* "-"??_);_(@_)</c:formatCode>
                <c:ptCount val="13"/>
                <c:pt idx="0" formatCode="General">
                  <c:v>2014</c:v>
                </c:pt>
                <c:pt idx="1">
                  <c:v>2067</c:v>
                </c:pt>
                <c:pt idx="2">
                  <c:v>2176</c:v>
                </c:pt>
                <c:pt idx="3">
                  <c:v>2602</c:v>
                </c:pt>
                <c:pt idx="4">
                  <c:v>2953</c:v>
                </c:pt>
                <c:pt idx="5">
                  <c:v>3245</c:v>
                </c:pt>
                <c:pt idx="6">
                  <c:v>3978</c:v>
                </c:pt>
                <c:pt idx="7">
                  <c:v>4485</c:v>
                </c:pt>
                <c:pt idx="8">
                  <c:v>3718</c:v>
                </c:pt>
                <c:pt idx="9">
                  <c:v>4980</c:v>
                </c:pt>
                <c:pt idx="10">
                  <c:v>4442</c:v>
                </c:pt>
                <c:pt idx="11">
                  <c:v>4638</c:v>
                </c:pt>
                <c:pt idx="12">
                  <c:v>6070</c:v>
                </c:pt>
              </c:numCache>
            </c:numRef>
          </c:val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Sheet1!$B$21:$N$22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Prepayment verifications</c:v>
                  </c:pt>
                </c:lvl>
              </c:multiLvlStrCache>
            </c:multiLvlStrRef>
          </c:cat>
          <c:val>
            <c:numRef>
              <c:f>Sheet1!$B$24:$N$24</c:f>
              <c:numCache>
                <c:formatCode>_(* #,##0.00_);_(* \(#,##0.00\);_(* "-"??_);_(@_)</c:formatCode>
                <c:ptCount val="13"/>
                <c:pt idx="0" formatCode="General">
                  <c:v>2015</c:v>
                </c:pt>
                <c:pt idx="1">
                  <c:v>4329</c:v>
                </c:pt>
                <c:pt idx="2">
                  <c:v>5199</c:v>
                </c:pt>
                <c:pt idx="3">
                  <c:v>6513</c:v>
                </c:pt>
                <c:pt idx="4">
                  <c:v>6734</c:v>
                </c:pt>
                <c:pt idx="5">
                  <c:v>6735</c:v>
                </c:pt>
                <c:pt idx="6">
                  <c:v>9358</c:v>
                </c:pt>
                <c:pt idx="7">
                  <c:v>8913</c:v>
                </c:pt>
                <c:pt idx="8">
                  <c:v>7098</c:v>
                </c:pt>
                <c:pt idx="9">
                  <c:v>8128</c:v>
                </c:pt>
                <c:pt idx="10">
                  <c:v>8763</c:v>
                </c:pt>
                <c:pt idx="11">
                  <c:v>7277</c:v>
                </c:pt>
                <c:pt idx="12">
                  <c:v>10077</c:v>
                </c:pt>
              </c:numCache>
            </c:numRef>
          </c:val>
        </c:ser>
        <c:ser>
          <c:idx val="2"/>
          <c:order val="2"/>
          <c:tx>
            <c:strRef>
              <c:f>Sheet1!$A$25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multiLvlStrRef>
              <c:f>Sheet1!$B$21:$N$22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Prepayment verifications</c:v>
                  </c:pt>
                </c:lvl>
              </c:multiLvlStrCache>
            </c:multiLvlStrRef>
          </c:cat>
          <c:val>
            <c:numRef>
              <c:f>Sheet1!$B$25:$N$25</c:f>
              <c:numCache>
                <c:formatCode>_(* #,##0.00_);_(* \(#,##0.00\);_(* "-"??_);_(@_)</c:formatCode>
                <c:ptCount val="13"/>
                <c:pt idx="0" formatCode="General">
                  <c:v>2016</c:v>
                </c:pt>
                <c:pt idx="1">
                  <c:v>681</c:v>
                </c:pt>
                <c:pt idx="2">
                  <c:v>3432</c:v>
                </c:pt>
                <c:pt idx="3">
                  <c:v>6985</c:v>
                </c:pt>
                <c:pt idx="4">
                  <c:v>7419</c:v>
                </c:pt>
                <c:pt idx="5">
                  <c:v>7848</c:v>
                </c:pt>
                <c:pt idx="6">
                  <c:v>10427</c:v>
                </c:pt>
                <c:pt idx="7">
                  <c:v>8649</c:v>
                </c:pt>
                <c:pt idx="8">
                  <c:v>8526</c:v>
                </c:pt>
                <c:pt idx="9">
                  <c:v>8907</c:v>
                </c:pt>
                <c:pt idx="10">
                  <c:v>8657</c:v>
                </c:pt>
                <c:pt idx="11">
                  <c:v>9535</c:v>
                </c:pt>
                <c:pt idx="12">
                  <c:v>11893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24640"/>
        <c:axId val="120626176"/>
      </c:barChart>
      <c:catAx>
        <c:axId val="12062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0626176"/>
        <c:crosses val="autoZero"/>
        <c:auto val="1"/>
        <c:lblAlgn val="ctr"/>
        <c:lblOffset val="100"/>
        <c:noMultiLvlLbl val="0"/>
      </c:catAx>
      <c:valAx>
        <c:axId val="12062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624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Sheet1!$B$14:$N$15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Payment Requests</c:v>
                  </c:pt>
                </c:lvl>
              </c:multiLvlStrCache>
            </c:multiLvlStrRef>
          </c:cat>
          <c:val>
            <c:numRef>
              <c:f>Sheet1!$B$16:$N$16</c:f>
              <c:numCache>
                <c:formatCode>_(* #,##0.00_);_(* \(#,##0.00\);_(* "-"??_);_(@_)</c:formatCode>
                <c:ptCount val="13"/>
                <c:pt idx="0" formatCode="General">
                  <c:v>2014</c:v>
                </c:pt>
                <c:pt idx="1">
                  <c:v>170362</c:v>
                </c:pt>
                <c:pt idx="2">
                  <c:v>205598</c:v>
                </c:pt>
                <c:pt idx="3">
                  <c:v>215723</c:v>
                </c:pt>
                <c:pt idx="4">
                  <c:v>221773</c:v>
                </c:pt>
                <c:pt idx="5">
                  <c:v>226000</c:v>
                </c:pt>
                <c:pt idx="6">
                  <c:v>228710</c:v>
                </c:pt>
                <c:pt idx="7">
                  <c:v>229788</c:v>
                </c:pt>
                <c:pt idx="8">
                  <c:v>214165</c:v>
                </c:pt>
                <c:pt idx="9">
                  <c:v>235428</c:v>
                </c:pt>
                <c:pt idx="10">
                  <c:v>247573</c:v>
                </c:pt>
                <c:pt idx="11">
                  <c:v>287021</c:v>
                </c:pt>
                <c:pt idx="12">
                  <c:v>437406</c:v>
                </c:pt>
              </c:numCache>
            </c:numRef>
          </c:val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Sheet1!$B$14:$N$15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Payment Requests</c:v>
                  </c:pt>
                </c:lvl>
              </c:multiLvlStrCache>
            </c:multiLvlStrRef>
          </c:cat>
          <c:val>
            <c:numRef>
              <c:f>Sheet1!$B$17:$N$17</c:f>
              <c:numCache>
                <c:formatCode>_(* #,##0.00_);_(* \(#,##0.00\);_(* "-"??_);_(@_)</c:formatCode>
                <c:ptCount val="13"/>
                <c:pt idx="0" formatCode="General">
                  <c:v>2015</c:v>
                </c:pt>
                <c:pt idx="1">
                  <c:v>340324</c:v>
                </c:pt>
                <c:pt idx="2">
                  <c:v>483342</c:v>
                </c:pt>
                <c:pt idx="3">
                  <c:v>532207</c:v>
                </c:pt>
                <c:pt idx="4">
                  <c:v>521226</c:v>
                </c:pt>
                <c:pt idx="5">
                  <c:v>471709</c:v>
                </c:pt>
                <c:pt idx="6">
                  <c:v>500376</c:v>
                </c:pt>
                <c:pt idx="7">
                  <c:v>503022</c:v>
                </c:pt>
                <c:pt idx="8">
                  <c:v>448901</c:v>
                </c:pt>
                <c:pt idx="9">
                  <c:v>504183</c:v>
                </c:pt>
                <c:pt idx="10">
                  <c:v>468325</c:v>
                </c:pt>
                <c:pt idx="11">
                  <c:v>490890</c:v>
                </c:pt>
                <c:pt idx="12">
                  <c:v>738393</c:v>
                </c:pt>
              </c:numCache>
            </c:numRef>
          </c:val>
        </c:ser>
        <c:ser>
          <c:idx val="2"/>
          <c:order val="2"/>
          <c:tx>
            <c:strRef>
              <c:f>Sheet1!$A$18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multiLvlStrRef>
              <c:f>Sheet1!$B$14:$N$15</c:f>
              <c:multiLvlStrCache>
                <c:ptCount val="13"/>
                <c:lvl>
                  <c:pt idx="1">
                    <c:v>Jan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Apr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Aug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Dec</c:v>
                  </c:pt>
                </c:lvl>
                <c:lvl>
                  <c:pt idx="0">
                    <c:v>Payment Requests</c:v>
                  </c:pt>
                </c:lvl>
              </c:multiLvlStrCache>
            </c:multiLvlStrRef>
          </c:cat>
          <c:val>
            <c:numRef>
              <c:f>Sheet1!$B$18:$N$18</c:f>
              <c:numCache>
                <c:formatCode>_(* #,##0.00_);_(* \(#,##0.00\);_(* "-"??_);_(@_)</c:formatCode>
                <c:ptCount val="13"/>
                <c:pt idx="0" formatCode="General">
                  <c:v>2016</c:v>
                </c:pt>
                <c:pt idx="1">
                  <c:v>409249</c:v>
                </c:pt>
                <c:pt idx="2">
                  <c:v>552799</c:v>
                </c:pt>
                <c:pt idx="3">
                  <c:v>599709</c:v>
                </c:pt>
                <c:pt idx="4">
                  <c:v>628017</c:v>
                </c:pt>
                <c:pt idx="5">
                  <c:v>526643</c:v>
                </c:pt>
                <c:pt idx="6">
                  <c:v>614296</c:v>
                </c:pt>
                <c:pt idx="7">
                  <c:v>559527</c:v>
                </c:pt>
                <c:pt idx="8">
                  <c:v>565398</c:v>
                </c:pt>
                <c:pt idx="9">
                  <c:v>560466</c:v>
                </c:pt>
                <c:pt idx="10">
                  <c:v>543534</c:v>
                </c:pt>
                <c:pt idx="11">
                  <c:v>540695</c:v>
                </c:pt>
                <c:pt idx="12">
                  <c:v>806903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73056"/>
        <c:axId val="121374592"/>
      </c:barChart>
      <c:catAx>
        <c:axId val="12137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374592"/>
        <c:crosses val="autoZero"/>
        <c:auto val="1"/>
        <c:lblAlgn val="ctr"/>
        <c:lblOffset val="100"/>
        <c:noMultiLvlLbl val="0"/>
      </c:catAx>
      <c:valAx>
        <c:axId val="12137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7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306" y="2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/>
          <a:lstStyle>
            <a:lvl1pPr algn="r">
              <a:defRPr sz="1700"/>
            </a:lvl1pPr>
          </a:lstStyle>
          <a:p>
            <a:fld id="{CD604D34-1C16-409B-8DBB-03B48CA2F978}" type="datetimeFigureOut">
              <a:rPr lang="en-US" smtClean="0"/>
              <a:pPr/>
              <a:t>5/19/2017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820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l">
              <a:defRPr sz="17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306" y="6658820"/>
            <a:ext cx="4028872" cy="349947"/>
          </a:xfrm>
          <a:prstGeom prst="rect">
            <a:avLst/>
          </a:prstGeom>
        </p:spPr>
        <p:txBody>
          <a:bodyPr vert="horz" lIns="131015" tIns="65508" rIns="131015" bIns="65508" rtlCol="0" anchor="b"/>
          <a:lstStyle>
            <a:lvl1pPr algn="r">
              <a:defRPr sz="17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2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/>
          <a:lstStyle>
            <a:lvl1pPr algn="r">
              <a:defRPr sz="1100"/>
            </a:lvl1pPr>
          </a:lstStyle>
          <a:p>
            <a:fld id="{B1655617-35A7-43AF-A473-048FFCB4E4C7}" type="datetimeFigureOut">
              <a:rPr lang="ru-RU" smtClean="0"/>
              <a:pPr/>
              <a:t>19.05.2017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80" tIns="44339" rIns="88680" bIns="44339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2"/>
            <a:ext cx="7437119" cy="3154680"/>
          </a:xfrm>
          <a:prstGeom prst="rect">
            <a:avLst/>
          </a:prstGeom>
        </p:spPr>
        <p:txBody>
          <a:bodyPr vert="horz" lIns="88680" tIns="44339" rIns="88680" bIns="44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5"/>
            <a:ext cx="4028440" cy="350520"/>
          </a:xfrm>
          <a:prstGeom prst="rect">
            <a:avLst/>
          </a:prstGeom>
        </p:spPr>
        <p:txBody>
          <a:bodyPr vert="horz" lIns="88680" tIns="44339" rIns="88680" bIns="44339" rtlCol="0" anchor="b"/>
          <a:lstStyle>
            <a:lvl1pPr algn="r">
              <a:defRPr sz="11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1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 cap="all" baseline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54" y="6423070"/>
            <a:ext cx="5610244" cy="292078"/>
          </a:xfrm>
          <a:ln/>
        </p:spPr>
        <p:txBody>
          <a:bodyPr/>
          <a:lstStyle>
            <a:lvl1pPr algn="l">
              <a:defRPr sz="1050"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Treasury PFM Reforms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49" r:id="rId15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rasury.g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en-US" sz="3200" b="0" dirty="0" smtClean="0"/>
              <a:t>Zeleni koridor za plaćanja</a:t>
            </a:r>
            <a:r>
              <a:t/>
            </a:r>
            <a:br/>
            <a:r>
              <a:rPr lang="en-US" sz="3200" b="0" dirty="0" smtClean="0"/>
              <a:t>Državna riznica Gruzije</a:t>
            </a:r>
            <a:endParaRPr lang="hr-HR" sz="3200" b="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86000" y="5715000"/>
            <a:ext cx="3643312" cy="7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BPG Glaho"/>
              </a:rPr>
              <a:t>PemPal Beč</a:t>
            </a:r>
            <a:endParaRPr lang="hr-HR" sz="1600" kern="0" dirty="0">
              <a:solidFill>
                <a:srgbClr val="FFFFFF"/>
              </a:solidFill>
              <a:latin typeface="BPG Glaho"/>
            </a:endParaRPr>
          </a:p>
          <a:p>
            <a:pPr lvl="0"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PG Glaho"/>
              </a:rPr>
              <a:t>lipanj 2017.</a:t>
            </a:r>
          </a:p>
        </p:txBody>
      </p:sp>
    </p:spTree>
    <p:extLst>
      <p:ext uri="{BB962C8B-B14F-4D97-AF65-F5344CB8AC3E}">
        <p14:creationId xmlns:p14="http://schemas.microsoft.com/office/powerpoint/2010/main" val="6630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Zašto je Zeleni koridor na dnevnom redu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67002"/>
            <a:ext cx="77724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  <a:tabLst>
                <a:tab pos="457200" algn="l"/>
              </a:tabLst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Ideja Zelenog koridora nastala je 2011., nedugo nakon što su svi dokumenti o plaćanju pretvoreni u elektronički oblik</a:t>
            </a:r>
          </a:p>
          <a:p>
            <a:pPr lvl="1" algn="ctr">
              <a:spcBef>
                <a:spcPct val="20000"/>
              </a:spcBef>
              <a:tabLst>
                <a:tab pos="457200" algn="l"/>
              </a:tabLst>
            </a:pPr>
            <a:endParaRPr lang="hr-HR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Poboljšavanje operativnog poslovnog ciklusa –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zbog povećanog broja transakcija potreba za bržom obradom dokumenata o plaćanju postala je ključna.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Upotreba tehnologija –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velik dio bankovnih usluga prešao je na elektroničke sustave uslijed napretka u elektroničkoj platnoj infrastrukturi. Središnja banka također je podigla svoj sustav namire u stvarnom vremenu (RTGS) na novu razinu. Kapacitet riznice za obradu plaćanja zaostajao je. 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+mn-lt"/>
              </a:rPr>
              <a:t>Usmjeravanje razvojnih ciljeva prema decentralizaciji kontrole –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Uprava riznice u budućnosti će postupno smanjivati svoju ulogu u operativnoj kontroli rutinske obrade plaćanja, a povećat će svoju ulogu u analitičkom i upravljačkom izvještavanju te u upravljanju financijskim rizicima.</a:t>
            </a:r>
          </a:p>
        </p:txBody>
      </p:sp>
    </p:spTree>
    <p:extLst>
      <p:ext uri="{BB962C8B-B14F-4D97-AF65-F5344CB8AC3E}">
        <p14:creationId xmlns:p14="http://schemas.microsoft.com/office/powerpoint/2010/main" val="36491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Statistika transakcija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Broj transakcija u posljednjem desetljeću neprestano raste, i to zbog: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povećanja proračuna;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novih proceduralnih zahtjeva (obračun plaća, poslovna putovanja, provjera CPV koda)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...a očekuje se i daljnji porast (npr. unos računa u sustav).</a:t>
            </a:r>
          </a:p>
          <a:p>
            <a:pPr marL="457200" lvl="1" indent="0">
              <a:buNone/>
            </a:pPr>
            <a:endParaRPr lang="hr-HR" sz="18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hr-HR" sz="18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hr-HR" sz="1800" dirty="0" smtClean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" y="3048000"/>
            <a:ext cx="8067675" cy="3021805"/>
            <a:chOff x="0" y="0"/>
            <a:chExt cx="9124950" cy="5434011"/>
          </a:xfrm>
        </p:grpSpPr>
        <p:graphicFrame>
          <p:nvGraphicFramePr>
            <p:cNvPr id="12" name="Chart 11"/>
            <p:cNvGraphicFramePr/>
            <p:nvPr/>
          </p:nvGraphicFramePr>
          <p:xfrm>
            <a:off x="0" y="18917"/>
            <a:ext cx="4564853" cy="2724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3" name="Chart 12"/>
            <p:cNvGraphicFramePr/>
            <p:nvPr/>
          </p:nvGraphicFramePr>
          <p:xfrm>
            <a:off x="4555343" y="0"/>
            <a:ext cx="4564853" cy="2724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/>
            <p:cNvGraphicFramePr/>
            <p:nvPr/>
          </p:nvGraphicFramePr>
          <p:xfrm>
            <a:off x="4560097" y="2705166"/>
            <a:ext cx="4564853" cy="2724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14"/>
            <p:cNvGraphicFramePr/>
            <p:nvPr/>
          </p:nvGraphicFramePr>
          <p:xfrm>
            <a:off x="14287" y="2714624"/>
            <a:ext cx="4548188" cy="27193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2175294" y="4347077"/>
            <a:ext cx="6858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100" dirty="0" smtClean="0">
                <a:latin typeface="+mn-lt"/>
              </a:rPr>
              <a:t>Ugovori</a:t>
            </a:r>
            <a:endParaRPr lang="hr-HR" sz="11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4351817"/>
            <a:ext cx="9906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100" dirty="0" smtClean="0">
                <a:latin typeface="+mn-lt"/>
              </a:rPr>
              <a:t>Obveze</a:t>
            </a:r>
            <a:endParaRPr lang="hr-HR" sz="11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5867400"/>
            <a:ext cx="125370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100" dirty="0" smtClean="0">
                <a:latin typeface="+mn-lt"/>
              </a:rPr>
              <a:t>Zahtjevi za plaćanje</a:t>
            </a:r>
            <a:endParaRPr lang="hr-HR" sz="11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5867399"/>
            <a:ext cx="178710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1100" dirty="0" smtClean="0">
                <a:latin typeface="+mn-lt"/>
              </a:rPr>
              <a:t>Potvrde o plaćanju unaprijed</a:t>
            </a:r>
            <a:endParaRPr lang="hr-H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8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Postavke i uvjeti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  <a:tabLst>
                <a:tab pos="457200" algn="l"/>
              </a:tabLst>
            </a:pPr>
            <a:endParaRPr lang="en-US" sz="22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+mn-lt"/>
              </a:rPr>
              <a:t>Postavke i konfiguracija Zelenog koridora uključuju dvije vrste uvjeta – opće i posebne. </a:t>
            </a:r>
          </a:p>
          <a:p>
            <a:pPr algn="just"/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Neki su uvjeti uneseni u sustav na svjetskoj razini – pod nazivom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Opći uvjeti,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a primjenjuju se na sve transakcije koje se mogu izvršiti Zelenim koridorom. Ako su potrebne izmjene, riznica pripremi IT službi napomenu s detaljnim opisom, a IT služba unese izmjene u softverski kod.</a:t>
            </a:r>
          </a:p>
          <a:p>
            <a:pPr algn="just"/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Posebnim uvjetima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lokalno i ručno upravlja administrator (Odjel za usluge riznice) sa sučelja sustava. Ti uvjeti utvrđuju različite zahtjeve za određene programske kodove, vrste troška, vrste ugovora itd. </a:t>
            </a:r>
          </a:p>
          <a:p>
            <a:pPr algn="just"/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Posebnim uvjetima upravlja se sa sučelja konfiguracije gdje se nalazi popis svih polja u dokumentima o plaćanju kao i valjane kombinacije unosa za ta polja za svaku vrstu plaćanja.</a:t>
            </a:r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76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Opći i posebni uvjeti</a:t>
            </a:r>
            <a:r>
              <a:t/>
            </a:r>
            <a:br/>
            <a:r>
              <a:rPr lang="en-US" b="1" dirty="0" smtClean="0">
                <a:solidFill>
                  <a:srgbClr val="002060"/>
                </a:solidFill>
              </a:rPr>
              <a:t>Statistika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  <a:tabLst>
                <a:tab pos="457200" algn="l"/>
              </a:tabLst>
            </a:pPr>
            <a:endParaRPr lang="en-US" sz="22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5800" y="1253067"/>
            <a:ext cx="771797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2060"/>
              </a:solidFill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+mn-lt"/>
              </a:rPr>
              <a:t>U ovom trenutku sljedeće se vrste plaćanja mogu izvršiti Zelenim koridorom: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potrošnja vode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potrošnja električne energije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potrošnja prirodnog i tekućeg plina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programi zdravstvene zaštite</a:t>
            </a:r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obračun plaća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predujmovi za putne troškove</a:t>
            </a:r>
          </a:p>
          <a:p>
            <a:pPr algn="just"/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Analiza drugih vrsta plaćanja je u tijeku i uskoro će biti dodana u sustav.</a:t>
            </a:r>
          </a:p>
          <a:p>
            <a:pPr algn="just"/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Uspostava Zelenog koridora ubrzala je obradu plaćanja u riznici, posebno u posljednjoj trećini mjeseca kada se isplaćuje većina naknada, 70 % svih plaćanja izvršava se Zelenim koridorom. </a:t>
            </a:r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43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Služba za riznicu</a:t>
            </a:r>
            <a:r>
              <a:t/>
            </a:r>
            <a:br/>
            <a:r>
              <a:rPr lang="en-US" b="1" dirty="0" smtClean="0">
                <a:solidFill>
                  <a:srgbClr val="002060"/>
                </a:solidFill>
              </a:rPr>
              <a:t>Ministarstvo financija Gruzije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Hvala</a:t>
            </a:r>
            <a:r>
              <a:rPr lang="hr-HR" sz="2200" b="1" smtClean="0">
                <a:solidFill>
                  <a:srgbClr val="002060"/>
                </a:solidFill>
                <a:latin typeface="+mj-lt"/>
              </a:rPr>
              <a:t>!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None/>
            </a:pPr>
            <a:endParaRPr lang="hr-HR" sz="2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hr-H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hr-H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www.etrasury.ge</a:t>
            </a:r>
            <a:endParaRPr lang="hr-HR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hr-H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Državna riznica Gruzije Pozadinske informacije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534400" cy="4768865"/>
          </a:xfrm>
        </p:spPr>
        <p:txBody>
          <a:bodyPr/>
          <a:lstStyle/>
          <a:p>
            <a:r>
              <a:rPr lang="en-US" sz="2200" dirty="0" smtClean="0">
                <a:solidFill>
                  <a:srgbClr val="002060"/>
                </a:solidFill>
              </a:rPr>
              <a:t>Državna riznica – agencija podređena MF-u;</a:t>
            </a:r>
          </a:p>
          <a:p>
            <a:r>
              <a:rPr lang="en-US" sz="2200" dirty="0">
                <a:solidFill>
                  <a:srgbClr val="002060"/>
                </a:solidFill>
              </a:rPr>
              <a:t>Ured sa 97 zaposlenika;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Zadužena je za: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izvršenje proračunskih plaćanja, računovodstvo i izvještavanje o proračunskim plaćanjima;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računovodstvo i izvještavanje o proračunskim primitcima;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razvoj metodologije računovodstva; 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razvoj funkcionalnih specifikacija sustava upravljanja javnim financijama (PFMS);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Trenutačno obuhvaća ukupno 1576 organizacijskih jedinica: </a:t>
            </a:r>
          </a:p>
          <a:p>
            <a:pPr lvl="1"/>
            <a:r>
              <a:rPr lang="hr-HR" sz="1800" dirty="0">
                <a:solidFill>
                  <a:srgbClr val="002060"/>
                </a:solidFill>
              </a:rPr>
              <a:t>d</a:t>
            </a:r>
            <a:r>
              <a:rPr lang="en-US" sz="1800" dirty="0" err="1" smtClean="0">
                <a:solidFill>
                  <a:srgbClr val="002060"/>
                </a:solidFill>
              </a:rPr>
              <a:t>ržavni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proračun i druge depozitne operacije državnih proračunskih subjekata;</a:t>
            </a:r>
          </a:p>
          <a:p>
            <a:pPr lvl="1"/>
            <a:r>
              <a:rPr lang="hr-HR" sz="1800" dirty="0">
                <a:solidFill>
                  <a:srgbClr val="002060"/>
                </a:solidFill>
              </a:rPr>
              <a:t>p</a:t>
            </a:r>
            <a:r>
              <a:rPr lang="en-US" sz="1800" dirty="0" err="1" smtClean="0">
                <a:solidFill>
                  <a:srgbClr val="002060"/>
                </a:solidFill>
              </a:rPr>
              <a:t>osebni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proračuni i druge depozitne operacije posebnih proračunskih subjekata;</a:t>
            </a:r>
          </a:p>
          <a:p>
            <a:pPr lvl="1"/>
            <a:r>
              <a:rPr lang="hr-HR" sz="1800" dirty="0">
                <a:solidFill>
                  <a:srgbClr val="002060"/>
                </a:solidFill>
              </a:rPr>
              <a:t>p</a:t>
            </a:r>
            <a:r>
              <a:rPr lang="en-US" sz="1800" dirty="0" err="1" smtClean="0">
                <a:solidFill>
                  <a:srgbClr val="002060"/>
                </a:solidFill>
              </a:rPr>
              <a:t>roračuni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dviju autonomnih republika;</a:t>
            </a:r>
          </a:p>
          <a:p>
            <a:pPr lvl="1"/>
            <a:r>
              <a:rPr lang="hr-HR" sz="1800" dirty="0">
                <a:solidFill>
                  <a:srgbClr val="002060"/>
                </a:solidFill>
              </a:rPr>
              <a:t>p</a:t>
            </a:r>
            <a:r>
              <a:rPr lang="en-US" sz="1800" dirty="0" err="1" smtClean="0">
                <a:solidFill>
                  <a:srgbClr val="002060"/>
                </a:solidFill>
              </a:rPr>
              <a:t>roračuni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gospodarskih aktivnosti pravnih osoba javnog prava i neprofitnih pravnih osoba; </a:t>
            </a:r>
          </a:p>
        </p:txBody>
      </p:sp>
    </p:spTree>
    <p:extLst>
      <p:ext uri="{BB962C8B-B14F-4D97-AF65-F5344CB8AC3E}">
        <p14:creationId xmlns:p14="http://schemas.microsoft.com/office/powerpoint/2010/main" val="9509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Informacijski sustav za upravljanje javnim financijama (PFMS)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002060"/>
                </a:solidFill>
              </a:rPr>
              <a:t>Prva </a:t>
            </a:r>
            <a:r>
              <a:rPr lang="en-US" sz="2200" i="1" dirty="0" smtClean="0">
                <a:solidFill>
                  <a:srgbClr val="002060"/>
                </a:solidFill>
              </a:rPr>
              <a:t>web</a:t>
            </a:r>
            <a:r>
              <a:rPr lang="en-US" sz="2200" dirty="0" smtClean="0">
                <a:solidFill>
                  <a:srgbClr val="002060"/>
                </a:solidFill>
              </a:rPr>
              <a:t>-aplikacija za izvršenje proračunskih plaćanja uvedena je 2010. godine;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Dužnosnici odgovorni za proračun na taj su se način putem interneta mogli povezati s modulom za plaćanje PFMS-a;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Središnja razina koja se sastojala od regionalnih ureda postala je suvišan; Centralizirana obrada plaćanja učinkovitija je (vrijeme obrade transakcija, kapacitet osoblja, administrativni troškovi održavanja regionalnih ureda);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11 regionalnih ureda ukinuto je između lipnja i prosinca 2010.; služba za državnu riznicu preuzela je obradu proračunskih plaćanja od svih središnjih proračunskih organizacija; 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Modul za plaćanje PFMS-a u potpunosti je funkcionalan od 2011.;</a:t>
            </a:r>
          </a:p>
          <a:p>
            <a:r>
              <a:rPr lang="en-US" sz="2200" dirty="0">
                <a:solidFill>
                  <a:srgbClr val="002060"/>
                </a:solidFill>
              </a:rPr>
              <a:t>Pozadinski ured </a:t>
            </a:r>
            <a:r>
              <a:rPr lang="en-US" sz="2200" dirty="0" smtClean="0">
                <a:solidFill>
                  <a:srgbClr val="002060"/>
                </a:solidFill>
              </a:rPr>
              <a:t>riznice, tj. </a:t>
            </a:r>
            <a:r>
              <a:rPr lang="en-US" sz="2200" i="1" dirty="0" smtClean="0">
                <a:solidFill>
                  <a:srgbClr val="002060"/>
                </a:solidFill>
              </a:rPr>
              <a:t>web</a:t>
            </a:r>
            <a:r>
              <a:rPr lang="en-US" sz="2200" dirty="0" smtClean="0">
                <a:solidFill>
                  <a:srgbClr val="002060"/>
                </a:solidFill>
              </a:rPr>
              <a:t>-moduli za obradu plaćanja, računovodstvo prihoda, bankovne poslove, obračun plaća, računovodstvo i izvještavanje itd., zaživio je 2012. </a:t>
            </a:r>
          </a:p>
        </p:txBody>
      </p:sp>
    </p:spTree>
    <p:extLst>
      <p:ext uri="{BB962C8B-B14F-4D97-AF65-F5344CB8AC3E}">
        <p14:creationId xmlns:p14="http://schemas.microsoft.com/office/powerpoint/2010/main" val="4233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Upravljanje rizikom i unutarnja kontrola</a:t>
            </a:r>
            <a:r>
              <a:rPr lang="en-US" dirty="0" smtClean="0"/>
              <a:t>	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67002"/>
            <a:ext cx="777240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Riznica je izložena strateškim, operativnim i financijskim rizicima;</a:t>
            </a:r>
          </a:p>
          <a:p>
            <a:pPr marL="342900" marR="0" lvl="0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Procjena i upravljanje operativnim rizicima snažno su izraženi;</a:t>
            </a:r>
          </a:p>
          <a:p>
            <a:pPr marL="342900" marR="0" lvl="0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Riznica osigurava sljedeće:</a:t>
            </a:r>
            <a:endParaRPr lang="hr-HR" sz="22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plaćanja u okviru odobrenih sredstava;</a:t>
            </a:r>
          </a:p>
          <a:p>
            <a:pPr marL="800100" lvl="1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plaćanja u skladu s pravilima i postupcima za javnu nabavu, proračunskom klasifikacijom, propisima za računovodstvo i bankarstvo itd.;</a:t>
            </a:r>
          </a:p>
          <a:p>
            <a:pPr marL="800100" lvl="1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neovlašteni pristup sustavu nije dopušten (elektronički pristup s pomoću e-dozvole);</a:t>
            </a:r>
          </a:p>
          <a:p>
            <a:pPr lvl="0" algn="just">
              <a:spcBef>
                <a:spcPct val="20000"/>
              </a:spcBef>
              <a:tabLst>
                <a:tab pos="457200" algn="l"/>
              </a:tabLst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*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Tehničkim rizicima upravlja Služba za financijsku analizu MF-a (nadzire neovlašteni pristup sustavu, razvija postupke za upravljanje incidentima i plan kontinuiteta poslovanja).</a:t>
            </a:r>
          </a:p>
          <a:p>
            <a:pPr algn="just">
              <a:spcBef>
                <a:spcPct val="20000"/>
              </a:spcBef>
              <a:tabLst>
                <a:tab pos="457200" algn="l"/>
              </a:tabLst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** Procjena primjerenosti i utvrđivanje zlouporabe proračunskih sredstava izravna su odgovornost unutarnje i vanjske revizije; dakle, riznica od dužnosnika odgovornih za proračun ne zahtijeva opravdanje plaćanja. </a:t>
            </a:r>
            <a:endParaRPr lang="hr-HR" sz="160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endParaRPr lang="hr-HR" sz="2200" dirty="0" smtClean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Upravljanje rizikom i unutarnja kontrola</a:t>
            </a:r>
            <a:r>
              <a:rPr lang="en-US" dirty="0" smtClean="0"/>
              <a:t>	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248" y="1219200"/>
            <a:ext cx="7772400" cy="503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ct val="20000"/>
              </a:spcBef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Mehanizmi unutarnjih kontrola riznice provode se putem informacijskog sustava financijskog upravljanja (FMIS).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Korisnike kojima je dopušten pristup određenim funkcijama i aktivnostima sustava nadzire riznica s pomoću modula e-dozvole;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Razvijene su tri razine procesa ovlaštenja: Prednji ured – dužnosnici odgovorni za proračun; središnja razina – financijski uredi općina, gdje je primjenjivo; stražnji ured – odjeli riznice;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Tri stupnja procesa ovlaštenja nužna za svaku transakciju: 1. Stvaranje/uređivanje; 2. Potvrda; 3. Odobravanje/slanje;</a:t>
            </a:r>
            <a:endParaRPr lang="hr-HR" sz="22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marR="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FMIS provodi sljedeće provjere: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je li plaćanje u okviru odobrenih sredstava;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je li javna nabava provedena, a ugovor potpisan i učitan.</a:t>
            </a:r>
          </a:p>
          <a:p>
            <a:pPr marR="0" lvl="0">
              <a:spcBef>
                <a:spcPct val="20000"/>
              </a:spcBef>
              <a:tabLst>
                <a:tab pos="457200" algn="l"/>
              </a:tabLst>
            </a:pPr>
            <a:endParaRPr lang="hr-HR" sz="22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marR="0" lvl="0" indent="-342900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endParaRPr lang="hr-HR" sz="2200" dirty="0" smtClean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solidFill>
                  <a:srgbClr val="002060"/>
                </a:solidFill>
              </a:rPr>
              <a:t>Sustavi unutarnje kontrole i integrirane </a:t>
            </a:r>
            <a:r>
              <a:rPr lang="en-US" sz="2500" b="1" i="1" dirty="0" smtClean="0">
                <a:solidFill>
                  <a:srgbClr val="002060"/>
                </a:solidFill>
              </a:rPr>
              <a:t>web</a:t>
            </a:r>
            <a:r>
              <a:rPr lang="en-US" sz="2500" b="1" dirty="0" smtClean="0">
                <a:solidFill>
                  <a:srgbClr val="002060"/>
                </a:solidFill>
              </a:rPr>
              <a:t>-usluge </a:t>
            </a:r>
            <a:endParaRPr lang="hr-H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  <a:tabLst>
                <a:tab pos="457200" algn="l"/>
              </a:tabLst>
            </a:pPr>
            <a:endParaRPr lang="en-US" sz="22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07571" y="1219200"/>
            <a:ext cx="7543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Sustav eTreasury prikuplja podatke o programskim kodovima, šiframa proračunskih klasifikacija i o odobrenju proračunskih sredstava iz „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Modula planiranja proračuna i upravljanja odobrenim sredstvima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”. </a:t>
            </a:r>
          </a:p>
          <a:p>
            <a:pPr lvl="0" algn="just"/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lvl="0" algn="just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PFMS je povezan s elektroničkim sustavom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Državne agencije za nabavu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iz kojega sustav eTreasury prikuplja podatke o potpisanim ugovorima (broj natječaja, datum i broj ugovora, identifikacijski kod i naziv dobavljača, ukupni iznos ugovora i valuta, CPV kod).</a:t>
            </a:r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lvl="0" algn="just"/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lvl="0" algn="just"/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Kako bi provjerio identifikacijski kod i naziv dobavljača, sustav se koristi vezom s elektroničkom bazom podataka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Porezne uprave i Građanskog registra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/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lvl="0" algn="just"/>
            <a:r>
              <a:rPr lang="en-US" sz="2000" dirty="0">
                <a:solidFill>
                  <a:srgbClr val="002060"/>
                </a:solidFill>
                <a:latin typeface="+mn-lt"/>
              </a:rPr>
              <a:t>Ispravnost identiteta korisnika (obračun plaća, ugovori o uslugama itd.) provjerava se u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bazi podataka Građanskog registra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(u skladu s pravilima koja se odnose na povjerljivost i zaštitu privatnih podataka).</a:t>
            </a:r>
          </a:p>
          <a:p>
            <a:pPr lvl="0"/>
            <a:endParaRPr lang="hr-HR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r-HR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9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Upravljanje rizikom i unutarnja kontrola</a:t>
            </a:r>
            <a:r>
              <a:rPr lang="en-US" dirty="0" smtClean="0"/>
              <a:t>	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67002"/>
            <a:ext cx="7772400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Služba za riznicu ručno provjerava:</a:t>
            </a:r>
          </a:p>
          <a:p>
            <a:pPr marL="800100" lvl="1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Osnovu za plaćanje/valjanost popratne dokumentacije (ako nema ugovora; ako odabir izvora krši zakon);</a:t>
            </a:r>
            <a:endParaRPr lang="hr-HR" sz="22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Odgovara li šifra proračunske klasifikacije CPV kodu i popratnoj dokumentaciji;</a:t>
            </a:r>
            <a:endParaRPr lang="hr-HR" sz="22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800100" lvl="1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+mn-lt"/>
              </a:rPr>
              <a:t>Ako se korisnička organizacija navedena u ugovoru / dokumentu o preuzimanju obveza razlikuje od korisnika navedenog u dokumentu o plaćanju, potrebno je opravdanje.</a:t>
            </a:r>
          </a:p>
          <a:p>
            <a:pPr marL="800100" lvl="1" indent="-342900" algn="just">
              <a:spcBef>
                <a:spcPct val="20000"/>
              </a:spcBef>
              <a:buFont typeface="Arial"/>
              <a:buChar char="•"/>
              <a:tabLst>
                <a:tab pos="457200" algn="l"/>
              </a:tabLst>
            </a:pPr>
            <a:endParaRPr lang="hr-HR" sz="2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Procjena rizika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tabLst>
                <a:tab pos="457200" algn="l"/>
              </a:tabLst>
            </a:pPr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Neslužbena procjena rizika provodi se u Odjelu za usluge na temelju analize (i)</a:t>
            </a:r>
            <a:r>
              <a:rPr dirty="0" smtClean="0"/>
              <a:t>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standardnih plaćanja, (ii) najčešće izvršavanih plaćanja i (iii) prethodno odbijenih transakcija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Manje rizična plaćanja utvrđuju se na temelju sljedećih dviju točaka: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podudaranje popratne dokumentacije, šifre proračunske klasifikacije, CPV koda i ostalih tekstualnih podataka koje je jednostavno utvrditi i koji se obavezno pohranjuju u sustav (npr.  programi zdravstvene zaštite);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najčešća periodična plaćanja u općinama i ministarstvima (npr.  komunalne usluge, obračun plaća).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Visokorizična plaćanja uključuju: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česte pogreške koje proračunske organizacije čine na svakoj razini plaćanja (ugovori, obveze, zahtjevi za plaćanje)</a:t>
            </a:r>
          </a:p>
          <a:p>
            <a:pPr lvl="1" algn="just">
              <a:tabLst>
                <a:tab pos="457200" algn="l"/>
              </a:tabLst>
            </a:pPr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lvl="0">
              <a:tabLst>
                <a:tab pos="457200" algn="l"/>
              </a:tabLst>
            </a:pPr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lvl="0">
              <a:tabLst>
                <a:tab pos="457200" algn="l"/>
              </a:tabLst>
            </a:pPr>
            <a:endParaRPr lang="hr-HR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lvl="0">
              <a:tabLst>
                <a:tab pos="457200" algn="l"/>
              </a:tabLst>
            </a:pPr>
            <a:r>
              <a:rPr dirty="0" smtClean="0"/>
              <a:t> </a:t>
            </a:r>
            <a:endParaRPr lang="hr-HR" sz="2200" dirty="0" smtClean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Koncept </a:t>
            </a:r>
            <a:r>
              <a:t/>
            </a:r>
            <a:br/>
            <a:r>
              <a:rPr lang="en-US" sz="2800" b="1" dirty="0" smtClean="0">
                <a:solidFill>
                  <a:srgbClr val="002060"/>
                </a:solidFill>
              </a:rPr>
              <a:t>Zelenog koridora</a:t>
            </a:r>
            <a:endParaRPr lang="hr-HR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67002"/>
            <a:ext cx="8001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20000"/>
              </a:spcBef>
              <a:tabLst>
                <a:tab pos="4572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Zeleni koridor uveden je u svrhu učinkovitog izvršavanja poslova riznice, što se odnosi na automatiziranu obradu dokumenta o plaćanju (primitak, provjera, odobrenje, slanje RTGS-u) koji je proračunska organizacija upisala u informacijski sustav riznice. Plaćanja se odobravaju i šalju bankovnom sustavu bez ikakve ručne obrade u pozadinskom uredu riznice, što operativne rizike svodi na minimum. </a:t>
            </a:r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tabLst>
                <a:tab pos="457200" algn="l"/>
              </a:tabLst>
            </a:pPr>
            <a:endParaRPr lang="hr-H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lvl="0" algn="just">
              <a:tabLst>
                <a:tab pos="457200" algn="l"/>
              </a:tabLst>
            </a:pPr>
            <a:r>
              <a:rPr lang="en-US" dirty="0" smtClean="0"/>
              <a:t>	</a:t>
            </a:r>
            <a:endParaRPr lang="hr-HR" sz="2200" dirty="0" smtClean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Z.Tsitlauri - UPDATED_CHANGED - eng</Template>
  <TotalTime>4601</TotalTime>
  <Words>1133</Words>
  <Application>Microsoft Office PowerPoint</Application>
  <PresentationFormat>On-screen Show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Tresury-Presentation</vt:lpstr>
      <vt:lpstr>Zeleni koridor za plaćanja Državna riznica Gruzije</vt:lpstr>
      <vt:lpstr>Državna riznica Gruzije Pozadinske informacije</vt:lpstr>
      <vt:lpstr>Informacijski sustav za upravljanje javnim financijama (PFMS)</vt:lpstr>
      <vt:lpstr>Upravljanje rizikom i unutarnja kontrola </vt:lpstr>
      <vt:lpstr>Upravljanje rizikom i unutarnja kontrola </vt:lpstr>
      <vt:lpstr>Sustavi unutarnje kontrole i integrirane web-usluge </vt:lpstr>
      <vt:lpstr>Upravljanje rizikom i unutarnja kontrola </vt:lpstr>
      <vt:lpstr>Procjena rizika</vt:lpstr>
      <vt:lpstr>Koncept  Zelenog koridora</vt:lpstr>
      <vt:lpstr>Zašto je Zeleni koridor na dnevnom redu</vt:lpstr>
      <vt:lpstr>Statistika transakcija</vt:lpstr>
      <vt:lpstr>Postavke i uvjeti</vt:lpstr>
      <vt:lpstr>Opći i posebni uvjeti Statistika </vt:lpstr>
      <vt:lpstr>Služba za riznicu Ministarstvo financija Gruzije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Romana Babić</cp:lastModifiedBy>
  <cp:revision>210</cp:revision>
  <cp:lastPrinted>2015-09-10T14:21:00Z</cp:lastPrinted>
  <dcterms:created xsi:type="dcterms:W3CDTF">2011-06-01T15:53:17Z</dcterms:created>
  <dcterms:modified xsi:type="dcterms:W3CDTF">2017-05-19T14:26:45Z</dcterms:modified>
</cp:coreProperties>
</file>