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1" r:id="rId1"/>
    <p:sldMasterId id="2147484258" r:id="rId2"/>
    <p:sldMasterId id="2147484360" r:id="rId3"/>
    <p:sldMasterId id="2147484368" r:id="rId4"/>
  </p:sldMasterIdLst>
  <p:notesMasterIdLst>
    <p:notesMasterId r:id="rId17"/>
  </p:notesMasterIdLst>
  <p:sldIdLst>
    <p:sldId id="290" r:id="rId5"/>
    <p:sldId id="380" r:id="rId6"/>
    <p:sldId id="383" r:id="rId7"/>
    <p:sldId id="384" r:id="rId8"/>
    <p:sldId id="417" r:id="rId9"/>
    <p:sldId id="418" r:id="rId10"/>
    <p:sldId id="390" r:id="rId11"/>
    <p:sldId id="391" r:id="rId12"/>
    <p:sldId id="419" r:id="rId13"/>
    <p:sldId id="420" r:id="rId14"/>
    <p:sldId id="421" r:id="rId15"/>
    <p:sldId id="292" r:id="rId1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94C5"/>
    <a:srgbClr val="529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234" autoAdjust="0"/>
    <p:restoredTop sz="92457" autoAdjust="0"/>
  </p:normalViewPr>
  <p:slideViewPr>
    <p:cSldViewPr snapToGrid="0">
      <p:cViewPr>
        <p:scale>
          <a:sx n="110" d="100"/>
          <a:sy n="110" d="100"/>
        </p:scale>
        <p:origin x="-237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7D7862-AF02-4284-A2C1-54F3289F3CC1}" type="datetimeFigureOut">
              <a:rPr lang="nl-NL"/>
              <a:pPr>
                <a:defRPr/>
              </a:pPr>
              <a:t>21-3-2017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956567-BFC8-4B99-B00E-55687266A1CF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4781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109A47-70C2-47C9-BCCC-5D40D061EA47}" type="slidenum">
              <a:rPr lang="nl-NL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774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E707163-BA9C-4FFA-B470-CCEDDA8D04AC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de-DE" smtClean="0">
              <a:solidFill>
                <a:prstClr val="black"/>
              </a:solidFill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356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C4918DB-5EE5-4C1D-B826-F0D91F86AD9B}" type="slidenum">
              <a:rPr lang="de-DE" altLang="nl-NL" sz="1200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de-DE" altLang="nl-NL" sz="12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2557267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56567-BFC8-4B99-B00E-55687266A1CF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1482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1D2E04-D213-458F-B943-4846A60FCC4F}" type="slidenum">
              <a:rPr lang="nl-NL" smtClean="0"/>
              <a:pPr>
                <a:defRPr/>
              </a:pPr>
              <a:t>10</a:t>
            </a:fld>
            <a:endParaRPr lang="nl-NL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/>
            <a:endParaRPr lang="nl-NL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23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 sz="1800">
              <a:cs typeface="Arial" pitchFamily="34" charset="0"/>
            </a:endParaRP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69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rgbClr val="FFFFFF"/>
              </a:solidFill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rgbClr val="FFFFFF"/>
              </a:solidFill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xfrm>
            <a:off x="4641850" y="6542088"/>
            <a:ext cx="4184650" cy="315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5025" y="6362700"/>
            <a:ext cx="4183063" cy="284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fld id="{5A6A1B73-A371-4597-82C6-788C897E15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33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0713" y="1489075"/>
            <a:ext cx="7558087" cy="6731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63500" y="6654800"/>
            <a:ext cx="525463" cy="228600"/>
          </a:xfrm>
          <a:prstGeom prst="rect">
            <a:avLst/>
          </a:prstGeom>
        </p:spPr>
        <p:txBody>
          <a:bodyPr/>
          <a:lstStyle>
            <a:lvl1pPr algn="ctr">
              <a:defRPr>
                <a:cs typeface="Arial" pitchFamily="34" charset="0"/>
              </a:defRPr>
            </a:lvl1pPr>
          </a:lstStyle>
          <a:p>
            <a:pPr eaLnBrk="1" hangingPunct="1">
              <a:defRPr/>
            </a:pPr>
            <a:fld id="{2DCE1485-DBD2-4395-B8F1-AD038511C18E}" type="slidenum">
              <a:rPr lang="nl-NL" sz="2400"/>
              <a:pPr eaLnBrk="1" hangingPunct="1">
                <a:defRPr/>
              </a:pPr>
              <a:t>‹#›</a:t>
            </a:fld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2627516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MNaamConferentie"/>
          <p:cNvSpPr txBox="1">
            <a:spLocks noChangeArrowheads="1"/>
          </p:cNvSpPr>
          <p:nvPr/>
        </p:nvSpPr>
        <p:spPr bwMode="auto">
          <a:xfrm>
            <a:off x="990600" y="4572000"/>
            <a:ext cx="75580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9900"/>
              </a:buClr>
              <a:defRPr/>
            </a:pPr>
            <a:endParaRPr lang="nl-NL" sz="2000" noProof="1">
              <a:cs typeface="Arial" pitchFamily="34" charset="0"/>
            </a:endParaRPr>
          </a:p>
        </p:txBody>
      </p:sp>
      <p:sp>
        <p:nvSpPr>
          <p:cNvPr id="5" name="Vierkant1"/>
          <p:cNvSpPr>
            <a:spLocks noChangeArrowheads="1"/>
          </p:cNvSpPr>
          <p:nvPr/>
        </p:nvSpPr>
        <p:spPr bwMode="auto">
          <a:xfrm>
            <a:off x="0" y="1438275"/>
            <a:ext cx="136525" cy="136525"/>
          </a:xfrm>
          <a:prstGeom prst="rect">
            <a:avLst/>
          </a:prstGeom>
          <a:solidFill>
            <a:srgbClr val="01A0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nl-NL" sz="2400">
              <a:cs typeface="Arial" pitchFamily="34" charset="0"/>
            </a:endParaRPr>
          </a:p>
        </p:txBody>
      </p:sp>
      <p:sp>
        <p:nvSpPr>
          <p:cNvPr id="6" name="Vierkant2"/>
          <p:cNvSpPr>
            <a:spLocks noChangeArrowheads="1"/>
          </p:cNvSpPr>
          <p:nvPr/>
        </p:nvSpPr>
        <p:spPr bwMode="auto">
          <a:xfrm>
            <a:off x="1096963" y="6721475"/>
            <a:ext cx="136525" cy="136525"/>
          </a:xfrm>
          <a:prstGeom prst="rect">
            <a:avLst/>
          </a:prstGeom>
          <a:solidFill>
            <a:srgbClr val="01A0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nl-NL" sz="2400">
              <a:cs typeface="Arial" pitchFamily="34" charset="0"/>
            </a:endParaRPr>
          </a:p>
        </p:txBody>
      </p:sp>
      <p:sp>
        <p:nvSpPr>
          <p:cNvPr id="7" name="Vierkant3"/>
          <p:cNvSpPr>
            <a:spLocks noChangeArrowheads="1"/>
          </p:cNvSpPr>
          <p:nvPr/>
        </p:nvSpPr>
        <p:spPr bwMode="auto">
          <a:xfrm>
            <a:off x="9004300" y="5973763"/>
            <a:ext cx="136525" cy="136525"/>
          </a:xfrm>
          <a:prstGeom prst="rect">
            <a:avLst/>
          </a:prstGeom>
          <a:solidFill>
            <a:srgbClr val="01A0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nl-NL" sz="2400">
              <a:cs typeface="Arial" pitchFamily="34" charset="0"/>
            </a:endParaRPr>
          </a:p>
        </p:txBody>
      </p:sp>
      <p:sp>
        <p:nvSpPr>
          <p:cNvPr id="8" name="Vierkant4"/>
          <p:cNvSpPr>
            <a:spLocks noChangeArrowheads="1"/>
          </p:cNvSpPr>
          <p:nvPr/>
        </p:nvSpPr>
        <p:spPr bwMode="auto">
          <a:xfrm>
            <a:off x="7869238" y="849313"/>
            <a:ext cx="136525" cy="136525"/>
          </a:xfrm>
          <a:prstGeom prst="rect">
            <a:avLst/>
          </a:prstGeom>
          <a:solidFill>
            <a:srgbClr val="01A0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nl-NL" sz="2400">
              <a:cs typeface="Arial" pitchFamily="34" charset="0"/>
            </a:endParaRPr>
          </a:p>
        </p:txBody>
      </p:sp>
      <p:pic>
        <p:nvPicPr>
          <p:cNvPr id="9" name="MinFinF" descr="FKleur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17500"/>
            <a:ext cx="4413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MinFinBullet" descr="BulletK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738" y="469900"/>
            <a:ext cx="1270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MinFinNaam" descr="UKNaam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8700" y="441325"/>
            <a:ext cx="15763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89013" y="3273425"/>
            <a:ext cx="7558087" cy="60801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noProof="1"/>
            </a:lvl1pPr>
          </a:lstStyle>
          <a:p>
            <a:r>
              <a:rPr lang="nl-NL" noProof="1"/>
              <a:t>Klik om het opmaakprofiel van de modelondertitel te bewerken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89013" y="1798638"/>
            <a:ext cx="7558087" cy="1249362"/>
          </a:xfrm>
          <a:prstGeom prst="rect">
            <a:avLst/>
          </a:prstGeom>
        </p:spPr>
        <p:txBody>
          <a:bodyPr/>
          <a:lstStyle>
            <a:lvl1pPr>
              <a:defRPr noProof="1"/>
            </a:lvl1pPr>
          </a:lstStyle>
          <a:p>
            <a:r>
              <a:rPr lang="nl-NL" noProof="1"/>
              <a:t>Klik om het opmaakprofiel van de modeltitel te bewerken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52400" y="6400800"/>
            <a:ext cx="685800" cy="228600"/>
          </a:xfrm>
          <a:prstGeom prst="rect">
            <a:avLst/>
          </a:prstGeom>
        </p:spPr>
        <p:txBody>
          <a:bodyPr/>
          <a:lstStyle>
            <a:lvl1pPr algn="ctr">
              <a:defRPr>
                <a:cs typeface="Arial" pitchFamily="34" charset="0"/>
              </a:defRPr>
            </a:lvl1pPr>
          </a:lstStyle>
          <a:p>
            <a:pPr eaLnBrk="1" hangingPunct="1">
              <a:defRPr/>
            </a:pPr>
            <a:fld id="{80332FD6-0510-4843-9C97-FDBCDBD3CEB0}" type="slidenum">
              <a:rPr sz="2400"/>
              <a:pPr eaLnBrk="1" hangingPunct="1">
                <a:defRPr/>
              </a:pPr>
              <a:t>‹#›</a:t>
            </a:fld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371737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0713" y="1489075"/>
            <a:ext cx="7558087" cy="6731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0713" y="2332038"/>
            <a:ext cx="3702050" cy="3425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75163" y="2332038"/>
            <a:ext cx="3703637" cy="3425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xfrm>
            <a:off x="63500" y="6654800"/>
            <a:ext cx="525463" cy="228600"/>
          </a:xfrm>
          <a:prstGeom prst="rect">
            <a:avLst/>
          </a:prstGeom>
        </p:spPr>
        <p:txBody>
          <a:bodyPr/>
          <a:lstStyle>
            <a:lvl1pPr algn="ctr">
              <a:defRPr>
                <a:cs typeface="Arial" pitchFamily="34" charset="0"/>
              </a:defRPr>
            </a:lvl1pPr>
          </a:lstStyle>
          <a:p>
            <a:pPr eaLnBrk="1" hangingPunct="1">
              <a:defRPr/>
            </a:pPr>
            <a:fld id="{C5BA98BA-8CBA-4A77-8E6E-DD46898DA7FD}" type="slidenum">
              <a:rPr lang="nl-NL" sz="2400"/>
              <a:pPr eaLnBrk="1" hangingPunct="1">
                <a:defRPr/>
              </a:pPr>
              <a:t>‹#›</a:t>
            </a:fld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513755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0713" y="1489075"/>
            <a:ext cx="7558087" cy="6731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3500" y="6654800"/>
            <a:ext cx="525463" cy="228600"/>
          </a:xfrm>
          <a:prstGeom prst="rect">
            <a:avLst/>
          </a:prstGeom>
        </p:spPr>
        <p:txBody>
          <a:bodyPr/>
          <a:lstStyle>
            <a:lvl1pPr algn="ctr">
              <a:defRPr>
                <a:cs typeface="Arial" pitchFamily="34" charset="0"/>
              </a:defRPr>
            </a:lvl1pPr>
          </a:lstStyle>
          <a:p>
            <a:pPr eaLnBrk="1" hangingPunct="1">
              <a:defRPr/>
            </a:pPr>
            <a:fld id="{CE57DD62-0F8B-47C3-93AF-CEB6AC849ED9}" type="slidenum">
              <a:rPr lang="nl-NL" sz="2400"/>
              <a:pPr eaLnBrk="1" hangingPunct="1">
                <a:defRPr/>
              </a:pPr>
              <a:t>‹#›</a:t>
            </a:fld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3440488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6458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876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8250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808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4974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  <a:latin typeface="Verdana"/>
              <a:cs typeface="Arial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  <a:latin typeface="Verdana"/>
              <a:cs typeface="Arial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xfrm>
            <a:off x="4641850" y="6542088"/>
            <a:ext cx="4184650" cy="315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5025" y="6362700"/>
            <a:ext cx="4183063" cy="284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fld id="{5A6A1B73-A371-4597-82C6-788C897E15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4108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rgbClr val="FFFFFF"/>
              </a:solidFill>
            </a:endParaRP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103438"/>
            <a:ext cx="3711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797175"/>
            <a:ext cx="36957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8" r:id="rId2"/>
    <p:sldLayoutId id="2147484359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5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13315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109788"/>
            <a:ext cx="36957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344966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1" r:id="rId1"/>
    <p:sldLayoutId id="2147484362" r:id="rId2"/>
    <p:sldLayoutId id="2147484363" r:id="rId3"/>
    <p:sldLayoutId id="2147484364" r:id="rId4"/>
    <p:sldLayoutId id="2147484365" r:id="rId5"/>
    <p:sldLayoutId id="2147484366" r:id="rId6"/>
    <p:sldLayoutId id="2147484367" r:id="rId7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FFFFFF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Verdana" pitchFamily="34" charset="0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9"/>
        </a:buBlip>
        <a:defRPr kern="1200">
          <a:solidFill>
            <a:srgbClr val="FFFFFF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0"/>
        </a:buBlip>
        <a:defRPr kern="1200">
          <a:solidFill>
            <a:srgbClr val="FFFFFF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1"/>
        </a:buBlip>
        <a:defRPr kern="1200">
          <a:solidFill>
            <a:srgbClr val="FFFFFF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FFFFFF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877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foto1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84700" cy="6858000"/>
          </a:xfrm>
          <a:prstGeom prst="rect">
            <a:avLst/>
          </a:prstGeom>
        </p:spPr>
      </p:pic>
      <p:sp>
        <p:nvSpPr>
          <p:cNvPr id="5122" name="shpDatum"/>
          <p:cNvSpPr>
            <a:spLocks noChangeArrowheads="1"/>
          </p:cNvSpPr>
          <p:nvPr/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5123" name="Titel"/>
          <p:cNvSpPr>
            <a:spLocks noChangeArrowheads="1"/>
          </p:cNvSpPr>
          <p:nvPr/>
        </p:nvSpPr>
        <p:spPr bwMode="auto">
          <a:xfrm>
            <a:off x="4849444" y="2001838"/>
            <a:ext cx="3959225" cy="3867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Postavljanje ciljeva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endParaRPr lang="en-US" noProof="1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</a:rPr>
              <a:t>primjena ISPPIA-a (Međunarodni standardi za stručnu provedbu unutarnje revizije) 2210 u Nizozemskoj</a:t>
            </a:r>
          </a:p>
          <a:p>
            <a:endParaRPr lang="nl-NL" sz="1200" noProof="1" smtClean="0">
              <a:solidFill>
                <a:srgbClr val="FFFFFF"/>
              </a:solidFill>
            </a:endParaRPr>
          </a:p>
          <a:p>
            <a:endParaRPr lang="nl-NL" sz="1200" noProof="1" smtClean="0">
              <a:solidFill>
                <a:srgbClr val="FFFFFF"/>
              </a:solidFill>
            </a:endParaRPr>
          </a:p>
          <a:p>
            <a:r>
              <a:rPr lang="en-US" sz="1400" i="1" noProof="1" smtClean="0">
                <a:solidFill>
                  <a:srgbClr val="FFFFFF"/>
                </a:solidFill>
              </a:rPr>
              <a:t>Manfred van Kesteren</a:t>
            </a:r>
            <a:r>
              <a:rPr lang="hr-HR" sz="1400" i="1" noProof="1" smtClean="0">
                <a:solidFill>
                  <a:srgbClr val="FFFFFF"/>
                </a:solidFill>
              </a:rPr>
              <a:t>, Ministarstvo financija</a:t>
            </a:r>
            <a:endParaRPr lang="en-US" sz="1400" i="1" noProof="1" smtClean="0">
              <a:solidFill>
                <a:srgbClr val="FFFFFF"/>
              </a:solidFill>
            </a:endParaRPr>
          </a:p>
          <a:p>
            <a:endParaRPr lang="en-US" sz="1200" noProof="1">
              <a:solidFill>
                <a:srgbClr val="FFFFFF"/>
              </a:solidFill>
            </a:endParaRPr>
          </a:p>
          <a:p>
            <a:endParaRPr lang="en-US" sz="1200" noProof="1" smtClean="0">
              <a:solidFill>
                <a:srgbClr val="FFFFFF"/>
              </a:solidFill>
            </a:endParaRPr>
          </a:p>
          <a:p>
            <a:r>
              <a:rPr lang="en-US" sz="1200" noProof="1" smtClean="0">
                <a:solidFill>
                  <a:srgbClr val="FFFFFF"/>
                </a:solidFill>
              </a:rPr>
              <a:t>Bud</a:t>
            </a:r>
            <a:r>
              <a:rPr lang="hr-HR" sz="1200" noProof="1" smtClean="0">
                <a:solidFill>
                  <a:srgbClr val="FFFFFF"/>
                </a:solidFill>
              </a:rPr>
              <a:t>impešta</a:t>
            </a:r>
            <a:r>
              <a:rPr lang="en-US" sz="1200" noProof="1" smtClean="0">
                <a:solidFill>
                  <a:srgbClr val="FFFFFF"/>
                </a:solidFill>
              </a:rPr>
              <a:t>, </a:t>
            </a:r>
            <a:r>
              <a:rPr lang="hr-HR" sz="1200" noProof="1" smtClean="0">
                <a:solidFill>
                  <a:srgbClr val="FFFFFF"/>
                </a:solidFill>
              </a:rPr>
              <a:t>ožujak</a:t>
            </a:r>
            <a:r>
              <a:rPr lang="en-US" sz="1200" noProof="1" smtClean="0">
                <a:solidFill>
                  <a:srgbClr val="FFFFFF"/>
                </a:solidFill>
              </a:rPr>
              <a:t> 2017</a:t>
            </a:r>
            <a:r>
              <a:rPr lang="hr-HR" sz="1200" noProof="1" smtClean="0">
                <a:solidFill>
                  <a:srgbClr val="FFFFFF"/>
                </a:solidFill>
              </a:rPr>
              <a:t>.</a:t>
            </a:r>
            <a:endParaRPr lang="en-US" sz="1200" noProof="1" smtClean="0">
              <a:solidFill>
                <a:srgbClr val="FFFFFF"/>
              </a:solidFill>
            </a:endParaRPr>
          </a:p>
          <a:p>
            <a:endParaRPr lang="en-US" sz="1200" noProof="1">
              <a:solidFill>
                <a:srgbClr val="FFFFFF"/>
              </a:solidFill>
            </a:endParaRPr>
          </a:p>
          <a:p>
            <a:endParaRPr lang="en-US" sz="1200" noProof="1" smtClean="0">
              <a:solidFill>
                <a:srgbClr val="FFFFFF"/>
              </a:solidFill>
            </a:endParaRPr>
          </a:p>
          <a:p>
            <a:endParaRPr lang="en-US" sz="1200" noProof="1">
              <a:solidFill>
                <a:srgbClr val="FFFFFF"/>
              </a:solidFill>
            </a:endParaRPr>
          </a:p>
          <a:p>
            <a:endParaRPr lang="en-US" sz="1200" noProof="1" smtClean="0">
              <a:solidFill>
                <a:srgbClr val="FFFFFF"/>
              </a:solidFill>
            </a:endParaRPr>
          </a:p>
          <a:p>
            <a:endParaRPr lang="en-US" sz="1200" noProof="1">
              <a:solidFill>
                <a:srgbClr val="FFFFFF"/>
              </a:solidFill>
            </a:endParaRPr>
          </a:p>
          <a:p>
            <a:endParaRPr lang="en-US" sz="1200" noProof="1" smtClean="0">
              <a:solidFill>
                <a:srgbClr val="FFFFFF"/>
              </a:solidFill>
            </a:endParaRPr>
          </a:p>
          <a:p>
            <a:endParaRPr lang="en-US" sz="1200" noProof="1">
              <a:solidFill>
                <a:srgbClr val="FFFFFF"/>
              </a:solidFill>
            </a:endParaRPr>
          </a:p>
          <a:p>
            <a:endParaRPr lang="en-US" sz="1200" noProof="1" smtClean="0">
              <a:solidFill>
                <a:srgbClr val="FFFFFF"/>
              </a:solidFill>
            </a:endParaRPr>
          </a:p>
          <a:p>
            <a:endParaRPr lang="en-US" sz="1200" noProof="1">
              <a:solidFill>
                <a:srgbClr val="FFFFFF"/>
              </a:solidFill>
            </a:endParaRPr>
          </a:p>
          <a:p>
            <a:endParaRPr lang="en-US" sz="1200" noProof="1">
              <a:solidFill>
                <a:srgbClr val="FFFFFF"/>
              </a:solidFill>
            </a:endParaRPr>
          </a:p>
          <a:p>
            <a:endParaRPr lang="en-US" sz="1200" noProof="1" smtClean="0">
              <a:solidFill>
                <a:srgbClr val="FFFFFF"/>
              </a:solidFill>
            </a:endParaRPr>
          </a:p>
          <a:p>
            <a:endParaRPr lang="en-US" sz="1200" noProof="1">
              <a:solidFill>
                <a:srgbClr val="FFFFFF"/>
              </a:solidFill>
            </a:endParaRPr>
          </a:p>
          <a:p>
            <a:endParaRPr lang="en-US" sz="1200" noProof="1" smtClean="0">
              <a:solidFill>
                <a:srgbClr val="FFFFFF"/>
              </a:solidFill>
            </a:endParaRPr>
          </a:p>
          <a:p>
            <a:endParaRPr lang="en-US" sz="1200" noProof="1">
              <a:solidFill>
                <a:srgbClr val="FFFFFF"/>
              </a:solidFill>
            </a:endParaRPr>
          </a:p>
          <a:p>
            <a:endParaRPr lang="en-US" sz="1200" noProof="1" smtClean="0">
              <a:solidFill>
                <a:srgbClr val="FFFFFF"/>
              </a:solidFill>
            </a:endParaRPr>
          </a:p>
          <a:p>
            <a:endParaRPr lang="en-US" sz="1200" noProof="1">
              <a:solidFill>
                <a:srgbClr val="FFFFFF"/>
              </a:solidFill>
            </a:endParaRPr>
          </a:p>
        </p:txBody>
      </p:sp>
      <p:sp>
        <p:nvSpPr>
          <p:cNvPr id="5124" name="Subtitel"/>
          <p:cNvSpPr>
            <a:spLocks noChangeArrowheads="1"/>
          </p:cNvSpPr>
          <p:nvPr/>
        </p:nvSpPr>
        <p:spPr bwMode="auto">
          <a:xfrm>
            <a:off x="4929188" y="3708400"/>
            <a:ext cx="395922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1800" noProof="1">
              <a:solidFill>
                <a:srgbClr val="FFFFFF"/>
              </a:solidFill>
            </a:endParaRPr>
          </a:p>
        </p:txBody>
      </p:sp>
      <p:pic>
        <p:nvPicPr>
          <p:cNvPr id="5127" name="Picture 11" descr="RO_F_Logo_Powerpoint_diap_en 1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6453554" y="3672436"/>
            <a:ext cx="2368061" cy="10122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Rezultat revizije</a:t>
            </a:r>
            <a:r>
              <a:rPr lang="en-US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ctr">
              <a:defRPr/>
            </a:pPr>
            <a:r>
              <a:rPr lang="hr-HR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zaključci</a:t>
            </a:r>
            <a:r>
              <a:rPr lang="en-US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 / </a:t>
            </a:r>
            <a:r>
              <a:rPr lang="hr-HR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mišljenja</a:t>
            </a:r>
            <a:endParaRPr lang="nl-NL" sz="16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3475893" y="2088874"/>
            <a:ext cx="2550258" cy="14216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1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Referentni okvir</a:t>
            </a:r>
            <a:r>
              <a:rPr lang="en-US" sz="1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ctr">
              <a:defRPr/>
            </a:pPr>
            <a:r>
              <a:rPr lang="hr-HR" sz="20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Normativni okvir</a:t>
            </a:r>
            <a:endParaRPr lang="en-US" sz="2000" i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hr-HR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kako treba biti</a:t>
            </a:r>
            <a:r>
              <a:rPr lang="en-US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nl-NL" sz="20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3494698" y="4884432"/>
            <a:ext cx="2284962" cy="1317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Objekt revizije</a:t>
            </a:r>
            <a:endParaRPr lang="nl-NL" sz="2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nl-NL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hr-HR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kako jest</a:t>
            </a:r>
            <a:r>
              <a:rPr lang="nl-NL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nl-NL" sz="20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275493" y="2142727"/>
            <a:ext cx="2274276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Izvor kriterija </a:t>
            </a:r>
            <a:r>
              <a:rPr lang="en-US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nl-NL" sz="20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2455" name="Rectangle 7"/>
          <p:cNvSpPr>
            <a:spLocks noChangeArrowheads="1"/>
          </p:cNvSpPr>
          <p:nvPr/>
        </p:nvSpPr>
        <p:spPr bwMode="auto">
          <a:xfrm>
            <a:off x="275493" y="2760785"/>
            <a:ext cx="2274276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Izvor kriterija </a:t>
            </a:r>
            <a:r>
              <a:rPr lang="en-US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nl-NL" sz="20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2456" name="Rectangle 8"/>
          <p:cNvSpPr>
            <a:spLocks noChangeArrowheads="1"/>
          </p:cNvSpPr>
          <p:nvPr/>
        </p:nvSpPr>
        <p:spPr bwMode="auto">
          <a:xfrm>
            <a:off x="275493" y="3405736"/>
            <a:ext cx="2274276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Izvor kriterija </a:t>
            </a:r>
            <a:r>
              <a:rPr lang="en-US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nl-NL" sz="20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9639" name="Line 9"/>
          <p:cNvSpPr>
            <a:spLocks noChangeShapeType="1"/>
          </p:cNvSpPr>
          <p:nvPr/>
        </p:nvSpPr>
        <p:spPr bwMode="auto">
          <a:xfrm>
            <a:off x="2790093" y="2148589"/>
            <a:ext cx="0" cy="1828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69641" name="Line 11"/>
          <p:cNvSpPr>
            <a:spLocks noChangeShapeType="1"/>
          </p:cNvSpPr>
          <p:nvPr/>
        </p:nvSpPr>
        <p:spPr bwMode="auto">
          <a:xfrm>
            <a:off x="2790093" y="2943867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63650"/>
            <a:ext cx="9196754" cy="571500"/>
          </a:xfrm>
        </p:spPr>
        <p:txBody>
          <a:bodyPr lIns="91440" rIns="91440" anchor="t"/>
          <a:lstStyle/>
          <a:p>
            <a:pPr>
              <a:defRPr/>
            </a:pPr>
            <a:r>
              <a:rPr lang="hr-HR" dirty="0" smtClean="0">
                <a:solidFill>
                  <a:srgbClr val="C00000"/>
                </a:solidFill>
              </a:rPr>
              <a:t>Položaj referentnog okvira u procesu revizije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PIJL-RECHTS 2"/>
          <p:cNvSpPr/>
          <p:nvPr/>
        </p:nvSpPr>
        <p:spPr>
          <a:xfrm>
            <a:off x="4038600" y="3918956"/>
            <a:ext cx="2414954" cy="62718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 smtClean="0">
                <a:solidFill>
                  <a:schemeClr val="tx1"/>
                </a:solidFill>
              </a:rPr>
              <a:t>analiza</a:t>
            </a:r>
            <a:endParaRPr lang="nl-NL" sz="1600" b="1" dirty="0">
              <a:solidFill>
                <a:schemeClr val="tx1"/>
              </a:solidFill>
            </a:endParaRPr>
          </a:p>
        </p:txBody>
      </p:sp>
      <p:sp>
        <p:nvSpPr>
          <p:cNvPr id="4" name="PIJL-OMHOOG en -OMLAAG 3"/>
          <p:cNvSpPr/>
          <p:nvPr/>
        </p:nvSpPr>
        <p:spPr>
          <a:xfrm>
            <a:off x="3634154" y="3510480"/>
            <a:ext cx="515815" cy="1373951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Gap?</a:t>
            </a:r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275493" y="4884431"/>
            <a:ext cx="2274276" cy="1317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Prikupljanje podataka</a:t>
            </a:r>
            <a:r>
              <a:rPr lang="en-US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hr-HR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Terenski rad</a:t>
            </a:r>
            <a:r>
              <a:rPr lang="en-US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nl-NL" sz="20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2549768" y="5575697"/>
            <a:ext cx="944929" cy="4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055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712064"/>
              </p:ext>
            </p:extLst>
          </p:nvPr>
        </p:nvGraphicFramePr>
        <p:xfrm>
          <a:off x="0" y="1763979"/>
          <a:ext cx="9144000" cy="4377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763"/>
                <a:gridCol w="4178283"/>
                <a:gridCol w="2795954"/>
              </a:tblGrid>
              <a:tr h="451683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Vrsta revizije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Obilježja referentnih okvira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Izvori</a:t>
                      </a:r>
                      <a:endParaRPr lang="nl-NL" sz="1600" dirty="0"/>
                    </a:p>
                  </a:txBody>
                  <a:tcPr/>
                </a:tc>
              </a:tr>
              <a:tr h="729660">
                <a:tc>
                  <a:txBody>
                    <a:bodyPr/>
                    <a:lstStyle/>
                    <a:p>
                      <a:r>
                        <a:rPr lang="hr-HR" sz="1400" b="1" noProof="0" dirty="0" smtClean="0"/>
                        <a:t>Revizija usklađenosti</a:t>
                      </a:r>
                      <a:endParaRPr lang="hr-HR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noProof="0" dirty="0" smtClean="0"/>
                        <a:t>Standardizirano (obično kontrolni popisi)</a:t>
                      </a:r>
                      <a:endParaRPr lang="hr-H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Zakoni/propisi/postupci</a:t>
                      </a:r>
                      <a:endParaRPr lang="nl-NL" sz="1400" dirty="0"/>
                    </a:p>
                  </a:txBody>
                  <a:tcPr/>
                </a:tc>
              </a:tr>
              <a:tr h="1152137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Financijska revizija</a:t>
                      </a:r>
                      <a:endParaRPr lang="nl-N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Više ili manje standardizirano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Razine tolerancije, računovodstveni postupci, zahtjevi za izvještavanje</a:t>
                      </a:r>
                    </a:p>
                  </a:txBody>
                  <a:tcPr/>
                </a:tc>
              </a:tr>
              <a:tr h="886259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Revizija</a:t>
                      </a:r>
                      <a:r>
                        <a:rPr lang="hr-HR" sz="1400" b="1" baseline="0" dirty="0" smtClean="0"/>
                        <a:t> informacijskih sustava</a:t>
                      </a:r>
                      <a:endParaRPr lang="nl-N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Djelomice prilagođeno</a:t>
                      </a:r>
                      <a:r>
                        <a:rPr lang="hr-HR" sz="1400" baseline="0" dirty="0" smtClean="0"/>
                        <a:t> / djelomice standardizirano ali se mora prilagoditi ovisno o temi revizije</a:t>
                      </a:r>
                      <a:endParaRPr lang="hr-H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Primjerice</a:t>
                      </a:r>
                      <a:r>
                        <a:rPr lang="en-US" sz="1400" dirty="0" smtClean="0"/>
                        <a:t>: COBIT</a:t>
                      </a:r>
                      <a:r>
                        <a:rPr lang="hr-HR" sz="1400" dirty="0" smtClean="0"/>
                        <a:t> metodologija</a:t>
                      </a:r>
                      <a:r>
                        <a:rPr lang="en-US" sz="1400" dirty="0" smtClean="0"/>
                        <a:t>, </a:t>
                      </a:r>
                      <a:r>
                        <a:rPr lang="hr-HR" sz="1400" dirty="0" smtClean="0"/>
                        <a:t>unutarnji postupci</a:t>
                      </a:r>
                      <a:r>
                        <a:rPr lang="en-US" sz="1400" dirty="0" smtClean="0"/>
                        <a:t>, ISO27001</a:t>
                      </a:r>
                      <a:endParaRPr lang="nl-NL" sz="1400" dirty="0"/>
                    </a:p>
                  </a:txBody>
                  <a:tcPr/>
                </a:tc>
              </a:tr>
              <a:tr h="886259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Revizija </a:t>
                      </a:r>
                      <a:r>
                        <a:rPr lang="hr-HR" sz="1400" b="1" dirty="0" smtClean="0"/>
                        <a:t>učinkovitosti</a:t>
                      </a:r>
                      <a:endParaRPr lang="nl-N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Djelomice prilagođeno / djelomice standardizirano ali u većini slučajeva mora se prilagoditi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noProof="0" dirty="0" smtClean="0"/>
                        <a:t>Norme/kriteriji</a:t>
                      </a:r>
                      <a:r>
                        <a:rPr lang="hr-HR" sz="1400" baseline="0" noProof="0" dirty="0" smtClean="0"/>
                        <a:t> koje postavlja rukovodstvo,</a:t>
                      </a:r>
                      <a:r>
                        <a:rPr lang="hr-HR" sz="1400" noProof="0" dirty="0" smtClean="0"/>
                        <a:t> unutarnji postupci, propisi/zakoni, teorije, najbolje prakse</a:t>
                      </a:r>
                      <a:endParaRPr lang="hr-HR" sz="14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17256" y="1075361"/>
            <a:ext cx="8229600" cy="571500"/>
          </a:xfrm>
        </p:spPr>
        <p:txBody>
          <a:bodyPr/>
          <a:lstStyle/>
          <a:p>
            <a:r>
              <a:rPr lang="hr-HR" dirty="0" smtClean="0"/>
              <a:t>Referentni okviri i vrste revizije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1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6" descr="RO_F_Logo_Powerpoint_diap_en 1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Thank yo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3606"/>
            <a:ext cx="4572000" cy="3571875"/>
          </a:xfrm>
          <a:prstGeom prst="rect">
            <a:avLst/>
          </a:prstGeom>
          <a:noFill/>
        </p:spPr>
      </p:pic>
      <p:sp>
        <p:nvSpPr>
          <p:cNvPr id="3" name="Tekstvak 2"/>
          <p:cNvSpPr txBox="1"/>
          <p:nvPr/>
        </p:nvSpPr>
        <p:spPr>
          <a:xfrm>
            <a:off x="5281246" y="3593123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m.Kesteren@minfin.nl</a:t>
            </a:r>
            <a:endParaRPr lang="nl-NL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>
                <a:solidFill>
                  <a:srgbClr val="C00000"/>
                </a:solidFill>
              </a:rPr>
              <a:t>Koraci koji se poduzimaju u svakoj vrsti revizije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442913" y="1871663"/>
            <a:ext cx="600075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5000"/>
              </a:lnSpc>
              <a:spcBef>
                <a:spcPct val="30000"/>
              </a:spcBef>
              <a:buFontTx/>
              <a:buAutoNum type="arabicPeriod"/>
            </a:pPr>
            <a:r>
              <a:rPr lang="hr-HR" sz="1600" dirty="0" smtClean="0"/>
              <a:t>Uvodne informacije</a:t>
            </a:r>
            <a:endParaRPr lang="en-US" sz="1600" dirty="0"/>
          </a:p>
          <a:p>
            <a:pPr marL="342900" indent="-342900" eaLnBrk="1" hangingPunct="1">
              <a:lnSpc>
                <a:spcPct val="95000"/>
              </a:lnSpc>
              <a:spcBef>
                <a:spcPct val="30000"/>
              </a:spcBef>
              <a:buFontTx/>
              <a:buAutoNum type="arabicPeriod"/>
            </a:pPr>
            <a:endParaRPr lang="en-US" sz="1600" dirty="0"/>
          </a:p>
          <a:p>
            <a:pPr marL="342900" indent="-342900" eaLnBrk="1" hangingPunct="1">
              <a:spcBef>
                <a:spcPct val="30000"/>
              </a:spcBef>
              <a:buFontTx/>
              <a:buAutoNum type="arabicPeriod"/>
            </a:pPr>
            <a:r>
              <a:rPr lang="en-US" sz="1600" dirty="0" smtClean="0"/>
              <a:t>(</a:t>
            </a:r>
            <a:r>
              <a:rPr lang="hr-HR" sz="1600" dirty="0" smtClean="0"/>
              <a:t>Planiranje) i prethodno istraživanje</a:t>
            </a:r>
            <a:endParaRPr lang="en-US" sz="1600" dirty="0"/>
          </a:p>
          <a:p>
            <a:pPr marL="342900" indent="-342900" eaLnBrk="1" hangingPunct="1">
              <a:spcBef>
                <a:spcPct val="30000"/>
              </a:spcBef>
              <a:buFontTx/>
              <a:buAutoNum type="arabicPeriod"/>
            </a:pPr>
            <a:endParaRPr lang="en-US" sz="1600" dirty="0"/>
          </a:p>
          <a:p>
            <a:pPr marL="342900" indent="-342900" eaLnBrk="1" hangingPunct="1">
              <a:spcBef>
                <a:spcPct val="30000"/>
              </a:spcBef>
              <a:buFontTx/>
              <a:buAutoNum type="arabicPeriod"/>
            </a:pPr>
            <a:r>
              <a:rPr lang="hr-HR" sz="1600" dirty="0" smtClean="0"/>
              <a:t>Terenski rad</a:t>
            </a:r>
            <a:endParaRPr lang="en-US" sz="1600" dirty="0"/>
          </a:p>
          <a:p>
            <a:pPr marL="342900" indent="-342900" eaLnBrk="1" hangingPunct="1">
              <a:spcBef>
                <a:spcPct val="30000"/>
              </a:spcBef>
              <a:buFontTx/>
              <a:buAutoNum type="arabicPeriod"/>
            </a:pPr>
            <a:endParaRPr lang="en-US" sz="1600" dirty="0"/>
          </a:p>
          <a:p>
            <a:pPr marL="342900" indent="-342900" eaLnBrk="1" hangingPunct="1">
              <a:lnSpc>
                <a:spcPct val="95000"/>
              </a:lnSpc>
              <a:spcBef>
                <a:spcPct val="30000"/>
              </a:spcBef>
              <a:buFontTx/>
              <a:buAutoNum type="arabicPeriod"/>
            </a:pPr>
            <a:r>
              <a:rPr lang="en-US" sz="1600" dirty="0" smtClean="0"/>
              <a:t>Anal</a:t>
            </a:r>
            <a:r>
              <a:rPr lang="hr-HR" sz="1600" dirty="0" smtClean="0"/>
              <a:t>iza</a:t>
            </a:r>
            <a:endParaRPr lang="en-US" sz="1600" dirty="0"/>
          </a:p>
          <a:p>
            <a:pPr marL="342900" indent="-342900" eaLnBrk="1" hangingPunct="1">
              <a:lnSpc>
                <a:spcPct val="95000"/>
              </a:lnSpc>
              <a:spcBef>
                <a:spcPct val="30000"/>
              </a:spcBef>
              <a:buFontTx/>
              <a:buAutoNum type="arabicPeriod"/>
            </a:pPr>
            <a:endParaRPr lang="en-US" sz="1600" dirty="0"/>
          </a:p>
          <a:p>
            <a:pPr marL="342900" indent="-342900" eaLnBrk="1" hangingPunct="1">
              <a:spcBef>
                <a:spcPct val="30000"/>
              </a:spcBef>
              <a:buFontTx/>
              <a:buAutoNum type="arabicPeriod"/>
            </a:pPr>
            <a:r>
              <a:rPr lang="hr-HR" sz="1600" dirty="0" smtClean="0"/>
              <a:t>Izvještaj</a:t>
            </a:r>
            <a:endParaRPr lang="en-US" sz="1600" dirty="0"/>
          </a:p>
          <a:p>
            <a:pPr marL="342900" indent="-342900" eaLnBrk="1" hangingPunct="1">
              <a:spcBef>
                <a:spcPct val="30000"/>
              </a:spcBef>
              <a:buFontTx/>
              <a:buAutoNum type="arabicPeriod"/>
            </a:pPr>
            <a:endParaRPr lang="en-US" sz="1600" dirty="0"/>
          </a:p>
          <a:p>
            <a:pPr marL="342900" indent="-342900" eaLnBrk="1" hangingPunct="1">
              <a:spcBef>
                <a:spcPct val="30000"/>
              </a:spcBef>
              <a:buFontTx/>
              <a:buAutoNum type="arabicPeriod"/>
            </a:pPr>
            <a:r>
              <a:rPr lang="hr-HR" sz="1600" dirty="0" smtClean="0"/>
              <a:t>Procjena</a:t>
            </a:r>
            <a:endParaRPr lang="en-US" sz="1600" dirty="0"/>
          </a:p>
          <a:p>
            <a:pPr marL="342900" indent="-342900" eaLnBrk="1" hangingPunct="1">
              <a:spcBef>
                <a:spcPct val="30000"/>
              </a:spcBef>
              <a:buFontTx/>
              <a:buAutoNum type="arabicPeriod"/>
            </a:pPr>
            <a:endParaRPr lang="en-US" sz="1600" dirty="0"/>
          </a:p>
          <a:p>
            <a:pPr marL="342900" indent="-342900" eaLnBrk="1" hangingPunct="1">
              <a:spcBef>
                <a:spcPct val="30000"/>
              </a:spcBef>
              <a:buFontTx/>
              <a:buAutoNum type="arabicPeriod"/>
            </a:pPr>
            <a:r>
              <a:rPr lang="hr-HR" sz="1600" dirty="0" smtClean="0"/>
              <a:t>Naknadna kontrola</a:t>
            </a:r>
            <a:endParaRPr lang="en-US" sz="1600" dirty="0"/>
          </a:p>
        </p:txBody>
      </p:sp>
      <p:pic>
        <p:nvPicPr>
          <p:cNvPr id="50179" name="Picture 2" descr="http://us.123rf.com/400wm/400/400/abhishek4383/abhishek43831106/abhishek4383110600082/9688280-businessmen-climbing-up-step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7425" y="2085975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57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2400" dirty="0" smtClean="0">
                <a:solidFill>
                  <a:srgbClr val="C00000"/>
                </a:solidFill>
              </a:rPr>
              <a:t>Nakon uvodnih informacija i prethodnog istraživanja</a:t>
            </a:r>
            <a:r>
              <a:rPr lang="nl-NL" sz="2400" dirty="0" smtClean="0">
                <a:solidFill>
                  <a:srgbClr val="C00000"/>
                </a:solidFill>
              </a:rPr>
              <a:t>: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47663" y="1992313"/>
            <a:ext cx="8796337" cy="268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52400" lvl="1" indent="-150813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hr-HR" sz="1800" dirty="0"/>
              <a:t> </a:t>
            </a:r>
            <a:r>
              <a:rPr lang="hr-HR" sz="1800" dirty="0" smtClean="0"/>
              <a:t>Plan revizije u kojem se </a:t>
            </a:r>
            <a:r>
              <a:rPr lang="hr-HR" sz="1800" dirty="0" smtClean="0"/>
              <a:t>opisuje </a:t>
            </a:r>
            <a:r>
              <a:rPr lang="hr-HR" sz="1800" u="sng" dirty="0" smtClean="0"/>
              <a:t>„zašto”</a:t>
            </a:r>
            <a:r>
              <a:rPr lang="hr-HR" sz="1800" dirty="0" smtClean="0"/>
              <a:t> i </a:t>
            </a:r>
            <a:r>
              <a:rPr lang="hr-HR" sz="1800" u="sng" dirty="0" smtClean="0"/>
              <a:t>„kako”</a:t>
            </a:r>
            <a:r>
              <a:rPr lang="hr-HR" sz="1800" dirty="0"/>
              <a:t> </a:t>
            </a:r>
            <a:r>
              <a:rPr lang="hr-HR" sz="1800" dirty="0" smtClean="0"/>
              <a:t>se provodi revizija. To su elementi okvira revizije </a:t>
            </a:r>
            <a:r>
              <a:rPr lang="hr-HR" sz="1800" dirty="0" smtClean="0"/>
              <a:t>(vidi </a:t>
            </a:r>
            <a:r>
              <a:rPr lang="hr-HR" sz="1800" dirty="0" smtClean="0"/>
              <a:t>sljedeći slajd);</a:t>
            </a:r>
            <a:r>
              <a:rPr lang="nl-NL" sz="1800" dirty="0"/>
              <a:t>	</a:t>
            </a:r>
            <a:endParaRPr lang="hr-HR" sz="1800" dirty="0" smtClean="0"/>
          </a:p>
          <a:p>
            <a:pPr marL="152400" lvl="1" indent="-150813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800" dirty="0"/>
          </a:p>
          <a:p>
            <a:pPr marL="152400" lvl="1" indent="-150813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hr-HR" sz="1800" dirty="0" smtClean="0"/>
              <a:t> 	Plan revizije u suštini je ugovor između </a:t>
            </a:r>
            <a:r>
              <a:rPr lang="hr-HR" sz="1800" dirty="0" err="1" smtClean="0"/>
              <a:t>asignata</a:t>
            </a:r>
            <a:r>
              <a:rPr lang="hr-HR" sz="1800" dirty="0" smtClean="0"/>
              <a:t> revizije i revizijske jedinice (koji potpisuju obje strane);</a:t>
            </a:r>
            <a:r>
              <a:rPr lang="en-US" sz="1800" dirty="0" smtClean="0"/>
              <a:t> </a:t>
            </a:r>
            <a:r>
              <a:rPr lang="en-US" sz="1800" dirty="0"/>
              <a:t>	</a:t>
            </a:r>
            <a:endParaRPr lang="hr-HR" sz="1800" dirty="0" smtClean="0"/>
          </a:p>
          <a:p>
            <a:pPr marL="152400" lvl="1" indent="-150813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800" dirty="0" smtClean="0"/>
              <a:t>	</a:t>
            </a:r>
            <a:r>
              <a:rPr lang="hr-HR" sz="1800" dirty="0" smtClean="0"/>
              <a:t>Polazište je uvijek analiza rizika koja obično pokreće reviziju.</a:t>
            </a:r>
          </a:p>
          <a:p>
            <a:pPr marL="1587" lvl="1">
              <a:spcBef>
                <a:spcPct val="20000"/>
              </a:spcBef>
              <a:defRPr/>
            </a:pPr>
            <a:endParaRPr lang="en-US" sz="1800" dirty="0"/>
          </a:p>
          <a:p>
            <a:pPr marL="458787" lvl="2">
              <a:spcBef>
                <a:spcPct val="20000"/>
              </a:spcBef>
              <a:defRPr/>
            </a:pPr>
            <a:endParaRPr lang="en-US" sz="1800" dirty="0" smtClean="0"/>
          </a:p>
          <a:p>
            <a:pPr marL="152400" lvl="1" indent="-150813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800" dirty="0"/>
          </a:p>
          <a:p>
            <a:pPr marL="152400" lvl="1" indent="-150813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800" dirty="0"/>
          </a:p>
          <a:p>
            <a:pPr marL="152400" lvl="1" indent="-150813">
              <a:spcBef>
                <a:spcPct val="20000"/>
              </a:spcBef>
              <a:defRPr/>
            </a:pPr>
            <a:endParaRPr lang="en-US" sz="1800" dirty="0"/>
          </a:p>
        </p:txBody>
      </p:sp>
      <p:pic>
        <p:nvPicPr>
          <p:cNvPr id="54275" name="Picture 2" descr="http://leafjournals.com/wp-content/uploads/2011/09/The-Pla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3283" y="4524154"/>
            <a:ext cx="5645150" cy="1693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17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2400" dirty="0" smtClean="0">
                <a:solidFill>
                  <a:srgbClr val="C00000"/>
                </a:solidFill>
              </a:rPr>
              <a:t>OKVIR REVIZIJE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5298" name="Rectangle 3"/>
          <p:cNvSpPr>
            <a:spLocks noChangeArrowheads="1"/>
          </p:cNvSpPr>
          <p:nvPr/>
        </p:nvSpPr>
        <p:spPr bwMode="auto">
          <a:xfrm>
            <a:off x="395288" y="2241550"/>
            <a:ext cx="2652712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15000"/>
              </a:lnSpc>
              <a:buClr>
                <a:srgbClr val="FF7300"/>
              </a:buClr>
              <a:buFont typeface="Wingdings" pitchFamily="2" charset="2"/>
              <a:buNone/>
            </a:pPr>
            <a:r>
              <a:rPr lang="hr-HR" sz="1400" b="1" dirty="0" smtClean="0"/>
              <a:t>Što</a:t>
            </a:r>
            <a:r>
              <a:rPr lang="en-US" sz="1400" b="1" dirty="0" smtClean="0"/>
              <a:t>?</a:t>
            </a:r>
            <a:endParaRPr lang="en-US" sz="1400" b="1" dirty="0"/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5943600" y="2276475"/>
            <a:ext cx="2516188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15000"/>
              </a:lnSpc>
              <a:buClr>
                <a:srgbClr val="FF7300"/>
              </a:buClr>
              <a:buFont typeface="Wingdings" pitchFamily="2" charset="2"/>
              <a:buNone/>
            </a:pPr>
            <a:r>
              <a:rPr lang="hr-HR" sz="1400" b="1" dirty="0" smtClean="0"/>
              <a:t>Kako</a:t>
            </a:r>
            <a:r>
              <a:rPr lang="en-US" sz="1400" b="1" dirty="0" smtClean="0"/>
              <a:t>?</a:t>
            </a:r>
            <a:endParaRPr lang="en-US" sz="1400" b="1" dirty="0"/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3505200" y="1666875"/>
            <a:ext cx="1981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15000"/>
              </a:lnSpc>
              <a:buClr>
                <a:srgbClr val="FF7300"/>
              </a:buClr>
              <a:buFont typeface="Wingdings" pitchFamily="2" charset="2"/>
              <a:buNone/>
            </a:pPr>
            <a:r>
              <a:rPr lang="hr-HR" sz="1400" b="1" dirty="0" smtClean="0"/>
              <a:t>Plan revizije</a:t>
            </a:r>
            <a:endParaRPr lang="en-US" sz="1400" b="1" dirty="0"/>
          </a:p>
        </p:txBody>
      </p:sp>
      <p:sp>
        <p:nvSpPr>
          <p:cNvPr id="55301" name="Rectangle 6"/>
          <p:cNvSpPr>
            <a:spLocks noChangeArrowheads="1"/>
          </p:cNvSpPr>
          <p:nvPr/>
        </p:nvSpPr>
        <p:spPr bwMode="auto">
          <a:xfrm>
            <a:off x="1371600" y="3267075"/>
            <a:ext cx="2408238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15000"/>
              </a:lnSpc>
              <a:buClr>
                <a:srgbClr val="FF7300"/>
              </a:buClr>
              <a:buFont typeface="Wingdings" pitchFamily="2" charset="2"/>
              <a:buNone/>
            </a:pPr>
            <a:r>
              <a:rPr lang="hr-HR" sz="1400" b="1" dirty="0" smtClean="0"/>
              <a:t>Kontekst revizije</a:t>
            </a:r>
            <a:endParaRPr lang="en-US" sz="1400" b="1" dirty="0"/>
          </a:p>
        </p:txBody>
      </p:sp>
      <p:sp>
        <p:nvSpPr>
          <p:cNvPr id="55302" name="Rectangle 7"/>
          <p:cNvSpPr>
            <a:spLocks noChangeArrowheads="1"/>
          </p:cNvSpPr>
          <p:nvPr/>
        </p:nvSpPr>
        <p:spPr bwMode="auto">
          <a:xfrm>
            <a:off x="1371600" y="3800475"/>
            <a:ext cx="2408238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15000"/>
              </a:lnSpc>
              <a:buClr>
                <a:srgbClr val="FF7300"/>
              </a:buClr>
              <a:buFont typeface="Wingdings" pitchFamily="2" charset="2"/>
              <a:buNone/>
            </a:pPr>
            <a:r>
              <a:rPr lang="hr-HR" sz="1400" b="1" dirty="0" smtClean="0"/>
              <a:t>Cilj revizije</a:t>
            </a:r>
            <a:endParaRPr lang="en-US" sz="1400" b="1" dirty="0"/>
          </a:p>
        </p:txBody>
      </p:sp>
      <p:sp>
        <p:nvSpPr>
          <p:cNvPr id="55303" name="Rectangle 8"/>
          <p:cNvSpPr>
            <a:spLocks noChangeArrowheads="1"/>
          </p:cNvSpPr>
          <p:nvPr/>
        </p:nvSpPr>
        <p:spPr bwMode="auto">
          <a:xfrm>
            <a:off x="1371600" y="5172075"/>
            <a:ext cx="2408238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15000"/>
              </a:lnSpc>
              <a:buClr>
                <a:srgbClr val="FF7300"/>
              </a:buClr>
              <a:buFont typeface="Wingdings" pitchFamily="2" charset="2"/>
              <a:buNone/>
            </a:pPr>
            <a:r>
              <a:rPr lang="hr-HR" sz="1400" b="1" dirty="0" smtClean="0"/>
              <a:t>Referentni model</a:t>
            </a:r>
            <a:endParaRPr lang="en-US" sz="1400" b="1" dirty="0"/>
          </a:p>
        </p:txBody>
      </p:sp>
      <p:sp>
        <p:nvSpPr>
          <p:cNvPr id="55304" name="Rectangle 9"/>
          <p:cNvSpPr>
            <a:spLocks noChangeArrowheads="1"/>
          </p:cNvSpPr>
          <p:nvPr/>
        </p:nvSpPr>
        <p:spPr bwMode="auto">
          <a:xfrm>
            <a:off x="1371600" y="4257675"/>
            <a:ext cx="2408238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15000"/>
              </a:lnSpc>
              <a:buClr>
                <a:srgbClr val="FF7300"/>
              </a:buClr>
              <a:buFont typeface="Wingdings" pitchFamily="2" charset="2"/>
              <a:buNone/>
            </a:pPr>
            <a:r>
              <a:rPr lang="hr-HR" sz="1400" b="1" dirty="0" smtClean="0"/>
              <a:t>Ključna pitanja</a:t>
            </a:r>
            <a:endParaRPr lang="en-US" sz="1400" b="1" dirty="0"/>
          </a:p>
        </p:txBody>
      </p:sp>
      <p:sp>
        <p:nvSpPr>
          <p:cNvPr id="55305" name="Rectangle 10"/>
          <p:cNvSpPr>
            <a:spLocks noChangeArrowheads="1"/>
          </p:cNvSpPr>
          <p:nvPr/>
        </p:nvSpPr>
        <p:spPr bwMode="auto">
          <a:xfrm>
            <a:off x="1371600" y="4714875"/>
            <a:ext cx="2408238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15000"/>
              </a:lnSpc>
              <a:buClr>
                <a:srgbClr val="FF7300"/>
              </a:buClr>
              <a:buFont typeface="Wingdings" pitchFamily="2" charset="2"/>
              <a:buNone/>
            </a:pPr>
            <a:r>
              <a:rPr lang="hr-HR" sz="1400" b="1" dirty="0" smtClean="0"/>
              <a:t>Objekt i opseg revizije</a:t>
            </a:r>
            <a:endParaRPr lang="en-US" sz="1400" b="1" dirty="0"/>
          </a:p>
        </p:txBody>
      </p:sp>
      <p:sp>
        <p:nvSpPr>
          <p:cNvPr id="55306" name="Rectangle 11"/>
          <p:cNvSpPr>
            <a:spLocks noChangeArrowheads="1"/>
          </p:cNvSpPr>
          <p:nvPr/>
        </p:nvSpPr>
        <p:spPr bwMode="auto">
          <a:xfrm>
            <a:off x="5219700" y="5629275"/>
            <a:ext cx="25527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15000"/>
              </a:lnSpc>
              <a:buClr>
                <a:srgbClr val="FF7300"/>
              </a:buClr>
              <a:buFont typeface="Wingdings" pitchFamily="2" charset="2"/>
              <a:buNone/>
            </a:pPr>
            <a:r>
              <a:rPr lang="hr-HR" sz="1400" b="1" dirty="0" smtClean="0"/>
              <a:t>Procjena i naknadna kontrola</a:t>
            </a:r>
            <a:endParaRPr lang="en-US" sz="1400" b="1" dirty="0"/>
          </a:p>
        </p:txBody>
      </p:sp>
      <p:sp>
        <p:nvSpPr>
          <p:cNvPr id="55307" name="Rectangle 12"/>
          <p:cNvSpPr>
            <a:spLocks noChangeArrowheads="1"/>
          </p:cNvSpPr>
          <p:nvPr/>
        </p:nvSpPr>
        <p:spPr bwMode="auto">
          <a:xfrm>
            <a:off x="5219700" y="5172075"/>
            <a:ext cx="25527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15000"/>
              </a:lnSpc>
              <a:buClr>
                <a:srgbClr val="FF7300"/>
              </a:buClr>
              <a:buFont typeface="Wingdings" pitchFamily="2" charset="2"/>
              <a:buNone/>
            </a:pPr>
            <a:r>
              <a:rPr lang="hr-HR" sz="1400" b="1" dirty="0" smtClean="0"/>
              <a:t>Izvještavanje</a:t>
            </a:r>
            <a:endParaRPr lang="en-US" sz="1400" b="1" dirty="0"/>
          </a:p>
        </p:txBody>
      </p:sp>
      <p:sp>
        <p:nvSpPr>
          <p:cNvPr id="55308" name="Rectangle 13"/>
          <p:cNvSpPr>
            <a:spLocks noChangeArrowheads="1"/>
          </p:cNvSpPr>
          <p:nvPr/>
        </p:nvSpPr>
        <p:spPr bwMode="auto">
          <a:xfrm>
            <a:off x="5219700" y="4714875"/>
            <a:ext cx="25527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15000"/>
              </a:lnSpc>
              <a:buClr>
                <a:srgbClr val="FF7300"/>
              </a:buClr>
              <a:buFont typeface="Wingdings" pitchFamily="2" charset="2"/>
              <a:buNone/>
            </a:pPr>
            <a:r>
              <a:rPr lang="hr-HR" sz="1400" b="1" dirty="0" smtClean="0"/>
              <a:t>Planiranje i sredstva</a:t>
            </a:r>
            <a:endParaRPr lang="en-US" sz="1400" b="1" dirty="0"/>
          </a:p>
        </p:txBody>
      </p:sp>
      <p:sp>
        <p:nvSpPr>
          <p:cNvPr id="55309" name="Rectangle 14"/>
          <p:cNvSpPr>
            <a:spLocks noChangeArrowheads="1"/>
          </p:cNvSpPr>
          <p:nvPr/>
        </p:nvSpPr>
        <p:spPr bwMode="auto">
          <a:xfrm>
            <a:off x="5219700" y="3800475"/>
            <a:ext cx="25527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15000"/>
              </a:lnSpc>
              <a:buClr>
                <a:srgbClr val="FF7300"/>
              </a:buClr>
              <a:buFont typeface="Wingdings" pitchFamily="2" charset="2"/>
              <a:buNone/>
            </a:pPr>
            <a:r>
              <a:rPr lang="hr-HR" sz="1400" b="1" dirty="0" smtClean="0"/>
              <a:t>Organizacija revizije</a:t>
            </a:r>
            <a:endParaRPr lang="en-US" sz="1400" b="1" dirty="0"/>
          </a:p>
        </p:txBody>
      </p:sp>
      <p:sp>
        <p:nvSpPr>
          <p:cNvPr id="55310" name="Rectangle 15"/>
          <p:cNvSpPr>
            <a:spLocks noChangeArrowheads="1"/>
          </p:cNvSpPr>
          <p:nvPr/>
        </p:nvSpPr>
        <p:spPr bwMode="auto">
          <a:xfrm>
            <a:off x="5219700" y="4257675"/>
            <a:ext cx="25527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15000"/>
              </a:lnSpc>
              <a:buClr>
                <a:srgbClr val="FF7300"/>
              </a:buClr>
              <a:buFont typeface="Wingdings" pitchFamily="2" charset="2"/>
              <a:buNone/>
            </a:pPr>
            <a:r>
              <a:rPr lang="hr-HR" sz="1400" b="1" dirty="0" smtClean="0"/>
              <a:t>Analize</a:t>
            </a:r>
            <a:endParaRPr lang="hr-HR" sz="1400" b="1" dirty="0"/>
          </a:p>
        </p:txBody>
      </p:sp>
      <p:sp>
        <p:nvSpPr>
          <p:cNvPr id="55311" name="Rectangle 16"/>
          <p:cNvSpPr>
            <a:spLocks noChangeArrowheads="1"/>
          </p:cNvSpPr>
          <p:nvPr/>
        </p:nvSpPr>
        <p:spPr bwMode="auto">
          <a:xfrm>
            <a:off x="5219700" y="3267075"/>
            <a:ext cx="25527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15000"/>
              </a:lnSpc>
              <a:buClr>
                <a:srgbClr val="FF7300"/>
              </a:buClr>
              <a:buFont typeface="Wingdings" pitchFamily="2" charset="2"/>
              <a:buNone/>
            </a:pPr>
            <a:r>
              <a:rPr lang="hr-HR" sz="1400" b="1" dirty="0" smtClean="0"/>
              <a:t>Strategija revizije</a:t>
            </a:r>
            <a:endParaRPr lang="en-US" sz="1400" b="1" dirty="0"/>
          </a:p>
        </p:txBody>
      </p:sp>
      <p:sp>
        <p:nvSpPr>
          <p:cNvPr id="55312" name="Line 17"/>
          <p:cNvSpPr>
            <a:spLocks noChangeShapeType="1"/>
          </p:cNvSpPr>
          <p:nvPr/>
        </p:nvSpPr>
        <p:spPr bwMode="auto">
          <a:xfrm>
            <a:off x="4495800" y="22002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uk-UA" sz="2400"/>
          </a:p>
        </p:txBody>
      </p:sp>
      <p:sp>
        <p:nvSpPr>
          <p:cNvPr id="55313" name="Line 18"/>
          <p:cNvSpPr>
            <a:spLocks noChangeShapeType="1"/>
          </p:cNvSpPr>
          <p:nvPr/>
        </p:nvSpPr>
        <p:spPr bwMode="auto">
          <a:xfrm flipH="1">
            <a:off x="3048000" y="2351088"/>
            <a:ext cx="1446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uk-UA" sz="2400"/>
          </a:p>
        </p:txBody>
      </p:sp>
      <p:sp>
        <p:nvSpPr>
          <p:cNvPr id="55314" name="Line 19"/>
          <p:cNvSpPr>
            <a:spLocks noChangeShapeType="1"/>
          </p:cNvSpPr>
          <p:nvPr/>
        </p:nvSpPr>
        <p:spPr bwMode="auto">
          <a:xfrm>
            <a:off x="4495800" y="234315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uk-UA" sz="2400"/>
          </a:p>
        </p:txBody>
      </p:sp>
      <p:sp>
        <p:nvSpPr>
          <p:cNvPr id="55315" name="Line 20"/>
          <p:cNvSpPr>
            <a:spLocks noChangeShapeType="1"/>
          </p:cNvSpPr>
          <p:nvPr/>
        </p:nvSpPr>
        <p:spPr bwMode="auto">
          <a:xfrm>
            <a:off x="914400" y="2809875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uk-UA" sz="2400"/>
          </a:p>
        </p:txBody>
      </p:sp>
      <p:sp>
        <p:nvSpPr>
          <p:cNvPr id="55316" name="Line 21"/>
          <p:cNvSpPr>
            <a:spLocks noChangeShapeType="1"/>
          </p:cNvSpPr>
          <p:nvPr/>
        </p:nvSpPr>
        <p:spPr bwMode="auto">
          <a:xfrm>
            <a:off x="914400" y="53244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uk-UA" sz="2400"/>
          </a:p>
        </p:txBody>
      </p:sp>
      <p:sp>
        <p:nvSpPr>
          <p:cNvPr id="55317" name="Line 22"/>
          <p:cNvSpPr>
            <a:spLocks noChangeShapeType="1"/>
          </p:cNvSpPr>
          <p:nvPr/>
        </p:nvSpPr>
        <p:spPr bwMode="auto">
          <a:xfrm>
            <a:off x="914400" y="4867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uk-UA" sz="2400"/>
          </a:p>
        </p:txBody>
      </p:sp>
      <p:sp>
        <p:nvSpPr>
          <p:cNvPr id="55318" name="Line 23"/>
          <p:cNvSpPr>
            <a:spLocks noChangeShapeType="1"/>
          </p:cNvSpPr>
          <p:nvPr/>
        </p:nvSpPr>
        <p:spPr bwMode="auto">
          <a:xfrm>
            <a:off x="914400" y="4333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uk-UA" sz="2400"/>
          </a:p>
        </p:txBody>
      </p:sp>
      <p:sp>
        <p:nvSpPr>
          <p:cNvPr id="55319" name="Line 24"/>
          <p:cNvSpPr>
            <a:spLocks noChangeShapeType="1"/>
          </p:cNvSpPr>
          <p:nvPr/>
        </p:nvSpPr>
        <p:spPr bwMode="auto">
          <a:xfrm>
            <a:off x="914400" y="3952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uk-UA" sz="2400"/>
          </a:p>
        </p:txBody>
      </p:sp>
      <p:sp>
        <p:nvSpPr>
          <p:cNvPr id="55320" name="Line 25"/>
          <p:cNvSpPr>
            <a:spLocks noChangeShapeType="1"/>
          </p:cNvSpPr>
          <p:nvPr/>
        </p:nvSpPr>
        <p:spPr bwMode="auto">
          <a:xfrm>
            <a:off x="914400" y="3343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uk-UA" sz="2400"/>
          </a:p>
        </p:txBody>
      </p:sp>
      <p:sp>
        <p:nvSpPr>
          <p:cNvPr id="55321" name="Line 26"/>
          <p:cNvSpPr>
            <a:spLocks noChangeShapeType="1"/>
          </p:cNvSpPr>
          <p:nvPr/>
        </p:nvSpPr>
        <p:spPr bwMode="auto">
          <a:xfrm>
            <a:off x="8229600" y="2809875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uk-UA" sz="2400"/>
          </a:p>
        </p:txBody>
      </p:sp>
      <p:sp>
        <p:nvSpPr>
          <p:cNvPr id="55322" name="Line 27"/>
          <p:cNvSpPr>
            <a:spLocks noChangeShapeType="1"/>
          </p:cNvSpPr>
          <p:nvPr/>
        </p:nvSpPr>
        <p:spPr bwMode="auto">
          <a:xfrm flipH="1">
            <a:off x="7772400" y="57816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uk-UA" sz="2400"/>
          </a:p>
        </p:txBody>
      </p:sp>
      <p:sp>
        <p:nvSpPr>
          <p:cNvPr id="55323" name="Line 28"/>
          <p:cNvSpPr>
            <a:spLocks noChangeShapeType="1"/>
          </p:cNvSpPr>
          <p:nvPr/>
        </p:nvSpPr>
        <p:spPr bwMode="auto">
          <a:xfrm flipH="1">
            <a:off x="7772400" y="5248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uk-UA" sz="2400"/>
          </a:p>
        </p:txBody>
      </p:sp>
      <p:sp>
        <p:nvSpPr>
          <p:cNvPr id="55324" name="Line 29"/>
          <p:cNvSpPr>
            <a:spLocks noChangeShapeType="1"/>
          </p:cNvSpPr>
          <p:nvPr/>
        </p:nvSpPr>
        <p:spPr bwMode="auto">
          <a:xfrm flipH="1">
            <a:off x="7772400" y="4791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uk-UA" sz="2400"/>
          </a:p>
        </p:txBody>
      </p:sp>
      <p:sp>
        <p:nvSpPr>
          <p:cNvPr id="55325" name="Line 30"/>
          <p:cNvSpPr>
            <a:spLocks noChangeShapeType="1"/>
          </p:cNvSpPr>
          <p:nvPr/>
        </p:nvSpPr>
        <p:spPr bwMode="auto">
          <a:xfrm flipH="1">
            <a:off x="7772400" y="4333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uk-UA" sz="2400"/>
          </a:p>
        </p:txBody>
      </p:sp>
      <p:sp>
        <p:nvSpPr>
          <p:cNvPr id="55326" name="Line 31"/>
          <p:cNvSpPr>
            <a:spLocks noChangeShapeType="1"/>
          </p:cNvSpPr>
          <p:nvPr/>
        </p:nvSpPr>
        <p:spPr bwMode="auto">
          <a:xfrm flipH="1">
            <a:off x="7772400" y="3952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uk-UA" sz="2400"/>
          </a:p>
        </p:txBody>
      </p:sp>
      <p:sp>
        <p:nvSpPr>
          <p:cNvPr id="55327" name="Line 32"/>
          <p:cNvSpPr>
            <a:spLocks noChangeShapeType="1"/>
          </p:cNvSpPr>
          <p:nvPr/>
        </p:nvSpPr>
        <p:spPr bwMode="auto">
          <a:xfrm flipH="1">
            <a:off x="7772400" y="3343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uk-UA" sz="2400"/>
          </a:p>
        </p:txBody>
      </p:sp>
    </p:spTree>
    <p:extLst>
      <p:ext uri="{BB962C8B-B14F-4D97-AF65-F5344CB8AC3E}">
        <p14:creationId xmlns:p14="http://schemas.microsoft.com/office/powerpoint/2010/main" val="1577688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10662" y="4624754"/>
            <a:ext cx="8733692" cy="1389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1440" rIns="91440" anchor="t"/>
          <a:lstStyle/>
          <a:p>
            <a:pPr>
              <a:defRPr/>
            </a:pPr>
            <a:r>
              <a:rPr lang="hr-HR" dirty="0" smtClean="0">
                <a:solidFill>
                  <a:srgbClr val="C00000"/>
                </a:solidFill>
              </a:rPr>
              <a:t>Cilj revizije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2424" y="1800225"/>
            <a:ext cx="8738821" cy="2666267"/>
          </a:xfrm>
        </p:spPr>
        <p:txBody>
          <a:bodyPr/>
          <a:lstStyle/>
          <a:p>
            <a:pPr marL="196850" indent="-196850" eaLnBrk="1" hangingPunct="1">
              <a:buFont typeface="Wingdings" panose="05000000000000000000" pitchFamily="2" charset="2"/>
              <a:buNone/>
            </a:pPr>
            <a:endParaRPr lang="en-US" altLang="nl-NL" sz="2000" dirty="0" smtClean="0"/>
          </a:p>
          <a:p>
            <a:pPr marL="196850" indent="-196850" eaLnBrk="1" hangingPunct="1">
              <a:buFont typeface="Wingdings" panose="05000000000000000000" pitchFamily="2" charset="2"/>
              <a:buChar char="Ø"/>
            </a:pPr>
            <a:r>
              <a:rPr lang="hr-HR" altLang="nl-NL" sz="2000" i="1" dirty="0" smtClean="0"/>
              <a:t>Opisuje krajnji rezultat revizije</a:t>
            </a:r>
            <a:r>
              <a:rPr lang="en-US" altLang="nl-NL" sz="2000" i="1" dirty="0" smtClean="0"/>
              <a:t> </a:t>
            </a:r>
            <a:endParaRPr lang="hr-HR" altLang="nl-NL" sz="2000" i="1" dirty="0" smtClean="0"/>
          </a:p>
          <a:p>
            <a:pPr marL="196850" indent="-196850" eaLnBrk="1" hangingPunct="1">
              <a:buFont typeface="Wingdings" panose="05000000000000000000" pitchFamily="2" charset="2"/>
              <a:buChar char="Ø"/>
            </a:pPr>
            <a:endParaRPr lang="en-US" altLang="nl-NL" sz="2000" i="1" dirty="0" smtClean="0"/>
          </a:p>
          <a:p>
            <a:pPr marL="196850" indent="-196850" eaLnBrk="1" hangingPunct="1">
              <a:buFont typeface="Wingdings" panose="05000000000000000000" pitchFamily="2" charset="2"/>
              <a:buChar char="Ø"/>
            </a:pPr>
            <a:r>
              <a:rPr lang="hr-HR" altLang="nl-NL" sz="2000" i="1" dirty="0" smtClean="0"/>
              <a:t>Opisuje što rukovodstvo želi postići rezultatima revizije</a:t>
            </a:r>
            <a:r>
              <a:rPr lang="en-US" altLang="nl-NL" sz="2000" i="1" dirty="0" smtClean="0"/>
              <a:t> </a:t>
            </a:r>
            <a:endParaRPr lang="hr-HR" altLang="nl-NL" sz="2000" i="1" dirty="0" smtClean="0"/>
          </a:p>
          <a:p>
            <a:pPr marL="196850" indent="-196850" eaLnBrk="1" hangingPunct="1">
              <a:buFont typeface="Wingdings" panose="05000000000000000000" pitchFamily="2" charset="2"/>
              <a:buChar char="Ø"/>
            </a:pPr>
            <a:endParaRPr lang="en-US" altLang="nl-NL" sz="2000" i="1" dirty="0" smtClean="0"/>
          </a:p>
          <a:p>
            <a:pPr marL="196850" indent="-196850" eaLnBrk="1" hangingPunct="1">
              <a:buFont typeface="Wingdings" panose="05000000000000000000" pitchFamily="2" charset="2"/>
              <a:buChar char="Ø"/>
            </a:pPr>
            <a:r>
              <a:rPr lang="hr-HR" altLang="nl-NL" sz="2000" i="1" dirty="0" smtClean="0"/>
              <a:t>Obično se sastoji od komponenata „što” i „zašto”.</a:t>
            </a:r>
            <a:r>
              <a:rPr lang="en-US" altLang="nl-NL" sz="2000" i="1" dirty="0" smtClean="0"/>
              <a:t> </a:t>
            </a:r>
            <a:endParaRPr lang="hr-HR" altLang="nl-NL" sz="2000" i="1" dirty="0" smtClean="0"/>
          </a:p>
          <a:p>
            <a:pPr marL="196850" indent="-196850" eaLnBrk="1" hangingPunct="1">
              <a:buFont typeface="Wingdings" panose="05000000000000000000" pitchFamily="2" charset="2"/>
              <a:buChar char="Ø"/>
            </a:pPr>
            <a:endParaRPr lang="en-US" altLang="nl-NL" sz="2000" i="1" dirty="0"/>
          </a:p>
          <a:p>
            <a:pPr marL="0" indent="0" eaLnBrk="1" hangingPunct="1"/>
            <a:endParaRPr lang="hr-HR" altLang="nl-NL" sz="2000" i="1" u="sng" dirty="0" smtClean="0"/>
          </a:p>
          <a:p>
            <a:pPr marL="0" indent="0" eaLnBrk="1" hangingPunct="1"/>
            <a:r>
              <a:rPr lang="hr-HR" altLang="nl-NL" sz="2000" i="1" u="sng" dirty="0" smtClean="0"/>
              <a:t>Primjer</a:t>
            </a:r>
            <a:r>
              <a:rPr lang="en-US" altLang="nl-NL" sz="2000" i="1" dirty="0" smtClean="0"/>
              <a:t>: </a:t>
            </a:r>
            <a:r>
              <a:rPr lang="hr-HR" altLang="nl-NL" sz="2000" i="1" dirty="0" smtClean="0"/>
              <a:t>procjena </a:t>
            </a:r>
            <a:r>
              <a:rPr lang="hr-HR" altLang="nl-NL" sz="2000" b="1" i="1" dirty="0" smtClean="0"/>
              <a:t>kvalitete ciljeva </a:t>
            </a:r>
            <a:r>
              <a:rPr lang="hr-HR" altLang="nl-NL" sz="2000" i="1" dirty="0" smtClean="0"/>
              <a:t>i </a:t>
            </a:r>
            <a:r>
              <a:rPr lang="hr-HR" altLang="nl-NL" sz="2000" b="1" i="1" dirty="0" smtClean="0"/>
              <a:t>pravilnog funkcioniranja </a:t>
            </a:r>
            <a:r>
              <a:rPr lang="hr-HR" altLang="nl-NL" sz="2000" i="1" dirty="0" smtClean="0"/>
              <a:t>sustava kontrola u natječajnoj fazi procesa nabave u Ministarstvu X kako bi se prema potrebi taj proces unaprijedio</a:t>
            </a:r>
            <a:r>
              <a:rPr lang="en-US" altLang="nl-NL" sz="2000" i="1" dirty="0" smtClean="0"/>
              <a:t>. </a:t>
            </a:r>
            <a:endParaRPr lang="nl-NL" altLang="nl-NL" sz="2000" dirty="0" smtClean="0"/>
          </a:p>
          <a:p>
            <a:pPr marL="196850" indent="-196850" eaLnBrk="1" hangingPunct="1">
              <a:buFont typeface="Wingdings" panose="05000000000000000000" pitchFamily="2" charset="2"/>
              <a:buNone/>
            </a:pPr>
            <a:endParaRPr lang="nl-NL" alt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1408939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480016" y="4035055"/>
            <a:ext cx="8504360" cy="22271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Ključna pitanja revizije</a:t>
            </a:r>
            <a:endParaRPr lang="hr-HR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20995" y="1479465"/>
            <a:ext cx="8623005" cy="4267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lang="nl-NL" sz="1800" kern="12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lang="nl-NL" sz="1800" kern="12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77825" indent="-250825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lang="nl-NL" sz="1800" kern="12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2875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lang="nl-NL" sz="1800" kern="12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711200" indent="-176213" algn="l" rtl="0" eaLnBrk="0" fontAlgn="base" hangingPunct="0">
              <a:spcBef>
                <a:spcPct val="20000"/>
              </a:spcBef>
              <a:spcAft>
                <a:spcPct val="0"/>
              </a:spcAft>
              <a:defRPr lang="nl-NL"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79400" indent="-279400" eaLnBrk="1" hangingPunct="1">
              <a:buFont typeface="Wingdings" panose="05000000000000000000" pitchFamily="2" charset="2"/>
              <a:buNone/>
            </a:pPr>
            <a:endParaRPr lang="en-US" altLang="nl-NL" sz="2000" i="1" dirty="0" smtClean="0"/>
          </a:p>
          <a:p>
            <a:pPr marL="279400" indent="-279400" eaLnBrk="1" hangingPunct="1">
              <a:buFont typeface="Wingdings" panose="05000000000000000000" pitchFamily="2" charset="2"/>
              <a:buChar char="Ø"/>
            </a:pPr>
            <a:r>
              <a:rPr lang="hr-HR" altLang="nl-NL" sz="2000" i="1" dirty="0" smtClean="0"/>
              <a:t>Ključna pitanja proizlaze iz cilja revizije</a:t>
            </a:r>
          </a:p>
          <a:p>
            <a:pPr marL="279400" indent="-279400" eaLnBrk="1" hangingPunct="1">
              <a:buFont typeface="Wingdings" panose="05000000000000000000" pitchFamily="2" charset="2"/>
              <a:buChar char="Ø"/>
            </a:pPr>
            <a:endParaRPr lang="en-US" altLang="nl-NL" sz="2000" i="1" dirty="0"/>
          </a:p>
          <a:p>
            <a:pPr marL="279400" indent="-279400" eaLnBrk="1" hangingPunct="1">
              <a:buFont typeface="Wingdings" panose="05000000000000000000" pitchFamily="2" charset="2"/>
              <a:buChar char="Ø"/>
            </a:pPr>
            <a:r>
              <a:rPr lang="hr-HR" altLang="nl-NL" sz="2000" i="1" dirty="0" smtClean="0"/>
              <a:t>To su glavna pitanja na koja će se revizijom odgovoriti</a:t>
            </a:r>
          </a:p>
          <a:p>
            <a:pPr marL="279400" indent="-279400" eaLnBrk="1" hangingPunct="1">
              <a:buFont typeface="Wingdings" panose="05000000000000000000" pitchFamily="2" charset="2"/>
              <a:buChar char="Ø"/>
            </a:pPr>
            <a:endParaRPr lang="en-US" altLang="nl-NL" sz="2000" i="1" dirty="0" smtClean="0"/>
          </a:p>
          <a:p>
            <a:pPr marL="279400" indent="-279400" eaLnBrk="1" hangingPunct="1">
              <a:buFont typeface="Wingdings" panose="05000000000000000000" pitchFamily="2" charset="2"/>
              <a:buChar char="Ø"/>
            </a:pPr>
            <a:r>
              <a:rPr lang="hr-HR" altLang="nl-NL" sz="2000" i="1" dirty="0" smtClean="0"/>
              <a:t>Po svojoj prirodi mogu biti usmjerena na otkrivanje </a:t>
            </a:r>
            <a:r>
              <a:rPr lang="hr-HR" altLang="nl-NL" sz="2000" i="1" u="sng" dirty="0" smtClean="0"/>
              <a:t>problema</a:t>
            </a:r>
            <a:r>
              <a:rPr lang="hr-HR" altLang="nl-NL" sz="2000" dirty="0" smtClean="0"/>
              <a:t>,</a:t>
            </a:r>
            <a:r>
              <a:rPr lang="hr-HR" altLang="nl-NL" sz="2000" u="sng" dirty="0" smtClean="0"/>
              <a:t> dijagnostiku</a:t>
            </a:r>
            <a:r>
              <a:rPr lang="hr-HR" altLang="nl-NL" sz="2000" dirty="0" smtClean="0"/>
              <a:t> ili </a:t>
            </a:r>
            <a:r>
              <a:rPr lang="hr-HR" altLang="nl-NL" sz="2000" u="sng" dirty="0" smtClean="0"/>
              <a:t>rješenje</a:t>
            </a:r>
            <a:endParaRPr lang="hr-HR" altLang="nl-NL" sz="2000" i="1" dirty="0" smtClean="0"/>
          </a:p>
          <a:p>
            <a:pPr marL="279400" indent="-279400" eaLnBrk="1" hangingPunct="1">
              <a:buFont typeface="Wingdings" panose="05000000000000000000" pitchFamily="2" charset="2"/>
              <a:buChar char="Ø"/>
            </a:pPr>
            <a:endParaRPr lang="en-US" altLang="nl-NL" sz="2000" i="1" dirty="0"/>
          </a:p>
          <a:p>
            <a:pPr marL="0" indent="0" eaLnBrk="1" hangingPunct="1"/>
            <a:r>
              <a:rPr lang="hr-HR" altLang="nl-NL" sz="1600" i="1" dirty="0" smtClean="0"/>
              <a:t>Primjer</a:t>
            </a:r>
            <a:r>
              <a:rPr lang="en-US" altLang="nl-NL" sz="1600" i="1" dirty="0" smtClean="0"/>
              <a:t>:</a:t>
            </a:r>
          </a:p>
          <a:p>
            <a:pPr eaLnBrk="1" hangingPunct="1">
              <a:buFontTx/>
              <a:buChar char="-"/>
            </a:pPr>
            <a:r>
              <a:rPr lang="hr-HR" altLang="nl-NL" sz="1600" i="1" dirty="0" smtClean="0"/>
              <a:t>Jesu li ciljevi postavljeni za natječajnu fazu procesa nabave </a:t>
            </a:r>
            <a:r>
              <a:rPr lang="hr-HR" altLang="nl-NL" sz="1600" b="1" i="1" dirty="0" smtClean="0"/>
              <a:t>kvalitetni</a:t>
            </a:r>
            <a:r>
              <a:rPr lang="hr-HR" altLang="nl-NL" sz="1600" i="1" dirty="0" smtClean="0"/>
              <a:t>?</a:t>
            </a:r>
          </a:p>
          <a:p>
            <a:pPr eaLnBrk="1" hangingPunct="1">
              <a:buFontTx/>
              <a:buChar char="-"/>
            </a:pPr>
            <a:r>
              <a:rPr lang="hr-HR" altLang="nl-NL" sz="1600" b="1" i="1" dirty="0" smtClean="0"/>
              <a:t>Funkcionira li</a:t>
            </a:r>
            <a:r>
              <a:rPr lang="hr-HR" altLang="nl-NL" sz="1600" i="1" dirty="0" smtClean="0"/>
              <a:t> postojeći sustav unutarnjih kontrola u natječajnoj fazi procesa nabave </a:t>
            </a:r>
            <a:r>
              <a:rPr lang="hr-HR" altLang="nl-NL" sz="1600" b="1" i="1" dirty="0" smtClean="0"/>
              <a:t>kako treba</a:t>
            </a:r>
            <a:r>
              <a:rPr lang="hr-HR" altLang="nl-NL" sz="1600" dirty="0" smtClean="0"/>
              <a:t>?</a:t>
            </a:r>
            <a:endParaRPr lang="en-US" altLang="nl-NL" sz="2000" i="1" dirty="0" smtClean="0"/>
          </a:p>
          <a:p>
            <a:pPr marL="0" indent="0" eaLnBrk="1" hangingPunct="1"/>
            <a:endParaRPr lang="en-US" alt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66699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40" rIns="91440" anchor="t"/>
          <a:lstStyle/>
          <a:p>
            <a:pPr>
              <a:defRPr/>
            </a:pPr>
            <a:r>
              <a:rPr lang="hr-HR" dirty="0" smtClean="0">
                <a:solidFill>
                  <a:srgbClr val="C00000"/>
                </a:solidFill>
              </a:rPr>
              <a:t>Objekt i opseg revizije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6562" name="Text Box 3"/>
          <p:cNvSpPr txBox="1">
            <a:spLocks noChangeArrowheads="1"/>
          </p:cNvSpPr>
          <p:nvPr/>
        </p:nvSpPr>
        <p:spPr bwMode="auto">
          <a:xfrm>
            <a:off x="352425" y="1940780"/>
            <a:ext cx="5535612" cy="246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eaLnBrk="1" hangingPunct="1">
              <a:lnSpc>
                <a:spcPct val="115000"/>
              </a:lnSpc>
              <a:buClr>
                <a:srgbClr val="FF7300"/>
              </a:buClr>
              <a:buFont typeface="Wingdings" pitchFamily="2" charset="2"/>
              <a:buNone/>
            </a:pPr>
            <a:endParaRPr lang="en-US" sz="2000" i="1" dirty="0"/>
          </a:p>
          <a:p>
            <a:pPr marL="269875" indent="-269875" eaLnBrk="1" hangingPunct="1">
              <a:lnSpc>
                <a:spcPct val="115000"/>
              </a:lnSpc>
              <a:buFont typeface="Wingdings" pitchFamily="2" charset="2"/>
              <a:buChar char="Ø"/>
            </a:pPr>
            <a:r>
              <a:rPr lang="hr-HR" sz="2000" i="1" dirty="0" smtClean="0"/>
              <a:t>Objekt</a:t>
            </a:r>
            <a:r>
              <a:rPr lang="hr-HR" sz="2000" dirty="0" smtClean="0"/>
              <a:t>: opisuje </a:t>
            </a:r>
            <a:r>
              <a:rPr lang="hr-HR" sz="2000" u="sng" dirty="0" smtClean="0"/>
              <a:t>što </a:t>
            </a:r>
            <a:r>
              <a:rPr lang="hr-HR" sz="2000" dirty="0" smtClean="0"/>
              <a:t>će se ispitati</a:t>
            </a:r>
          </a:p>
          <a:p>
            <a:pPr marL="269875" indent="-269875" eaLnBrk="1" hangingPunct="1">
              <a:lnSpc>
                <a:spcPct val="115000"/>
              </a:lnSpc>
              <a:buClr>
                <a:srgbClr val="9ACCD4"/>
              </a:buClr>
            </a:pPr>
            <a:r>
              <a:rPr lang="hr-HR" sz="1800" i="1" dirty="0" smtClean="0"/>
              <a:t>Primjer: objekt je proces x</a:t>
            </a:r>
            <a:endParaRPr lang="hr-HR" sz="1800" dirty="0" smtClean="0"/>
          </a:p>
          <a:p>
            <a:pPr marL="269875" indent="-269875" eaLnBrk="1" hangingPunct="1">
              <a:lnSpc>
                <a:spcPct val="115000"/>
              </a:lnSpc>
              <a:buClr>
                <a:srgbClr val="9ACCD4"/>
              </a:buClr>
              <a:buFont typeface="Wingdings" pitchFamily="2" charset="2"/>
              <a:buChar char="Ø"/>
            </a:pPr>
            <a:endParaRPr lang="hr-HR" sz="2000" dirty="0" smtClean="0"/>
          </a:p>
          <a:p>
            <a:pPr marL="269875" indent="-269875" eaLnBrk="1" hangingPunct="1">
              <a:lnSpc>
                <a:spcPct val="115000"/>
              </a:lnSpc>
              <a:buFont typeface="Wingdings" pitchFamily="2" charset="2"/>
              <a:buChar char="Ø"/>
            </a:pPr>
            <a:r>
              <a:rPr lang="hr-HR" sz="2000" i="1" dirty="0" smtClean="0"/>
              <a:t>Opseg</a:t>
            </a:r>
            <a:r>
              <a:rPr lang="hr-HR" sz="2000" dirty="0" smtClean="0"/>
              <a:t>: pojašnjava </a:t>
            </a:r>
            <a:r>
              <a:rPr lang="hr-HR" sz="2000" u="sng" dirty="0" smtClean="0"/>
              <a:t>granice</a:t>
            </a:r>
            <a:r>
              <a:rPr lang="hr-HR" sz="2000" dirty="0" smtClean="0"/>
              <a:t> revizije</a:t>
            </a:r>
          </a:p>
          <a:p>
            <a:pPr marL="269875" indent="-269875" eaLnBrk="1" hangingPunct="1">
              <a:lnSpc>
                <a:spcPct val="115000"/>
              </a:lnSpc>
              <a:buClr>
                <a:srgbClr val="FF7300"/>
              </a:buClr>
            </a:pPr>
            <a:r>
              <a:rPr lang="hr-HR" sz="1800" i="1" dirty="0" smtClean="0"/>
              <a:t>Primjer: u procesu x gledamo korake a do c u razdoblju y</a:t>
            </a:r>
          </a:p>
        </p:txBody>
      </p:sp>
      <p:pic>
        <p:nvPicPr>
          <p:cNvPr id="66563" name="Picture 2" descr="http://www.bsol.asn.au/assets/Who_What_Whe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449513"/>
            <a:ext cx="2916237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4523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40" rIns="91440" anchor="t"/>
          <a:lstStyle/>
          <a:p>
            <a:pPr>
              <a:defRPr/>
            </a:pPr>
            <a:r>
              <a:rPr lang="hr-HR" dirty="0" smtClean="0">
                <a:solidFill>
                  <a:srgbClr val="C00000"/>
                </a:solidFill>
              </a:rPr>
              <a:t>IDEJNI PROJEKT REVIZIJE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hr-HR" dirty="0" smtClean="0">
                <a:solidFill>
                  <a:srgbClr val="C00000"/>
                </a:solidFill>
              </a:rPr>
              <a:t>što</a:t>
            </a:r>
            <a:r>
              <a:rPr lang="en-US" dirty="0" smtClean="0">
                <a:solidFill>
                  <a:srgbClr val="C00000"/>
                </a:solidFill>
              </a:rPr>
              <a:t>?)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7586" name="Text Box 3"/>
          <p:cNvSpPr txBox="1">
            <a:spLocks noChangeArrowheads="1"/>
          </p:cNvSpPr>
          <p:nvPr/>
        </p:nvSpPr>
        <p:spPr bwMode="auto">
          <a:xfrm>
            <a:off x="990600" y="2362200"/>
            <a:ext cx="67056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spcBef>
                <a:spcPct val="50000"/>
              </a:spcBef>
              <a:buClr>
                <a:srgbClr val="FF7300"/>
              </a:buClr>
              <a:buFont typeface="Wingdings" pitchFamily="2" charset="2"/>
              <a:buNone/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67587" name="Text Box 4"/>
          <p:cNvSpPr txBox="1">
            <a:spLocks noChangeArrowheads="1"/>
          </p:cNvSpPr>
          <p:nvPr/>
        </p:nvSpPr>
        <p:spPr bwMode="auto">
          <a:xfrm>
            <a:off x="539750" y="1870075"/>
            <a:ext cx="6400800" cy="410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  <a:spcBef>
                <a:spcPct val="50000"/>
              </a:spcBef>
              <a:buClr>
                <a:srgbClr val="FF7300"/>
              </a:buClr>
              <a:buFont typeface="Wingdings" pitchFamily="2" charset="2"/>
              <a:buNone/>
            </a:pPr>
            <a:r>
              <a:rPr lang="hr-HR" sz="2000" i="1" u="sng" dirty="0" smtClean="0"/>
              <a:t>Referentni model</a:t>
            </a:r>
            <a:endParaRPr lang="hr-HR" sz="2000" i="1" u="sng" dirty="0"/>
          </a:p>
        </p:txBody>
      </p:sp>
      <p:sp>
        <p:nvSpPr>
          <p:cNvPr id="67588" name="Text Box 5"/>
          <p:cNvSpPr txBox="1">
            <a:spLocks noChangeArrowheads="1"/>
          </p:cNvSpPr>
          <p:nvPr/>
        </p:nvSpPr>
        <p:spPr bwMode="auto">
          <a:xfrm>
            <a:off x="817563" y="2513013"/>
            <a:ext cx="5583237" cy="277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6850" indent="-196850" eaLnBrk="1" hangingPunct="1">
              <a:lnSpc>
                <a:spcPct val="115000"/>
              </a:lnSpc>
              <a:spcBef>
                <a:spcPct val="5000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hr-HR" sz="1800" dirty="0" smtClean="0"/>
              <a:t>Provođenje revizije znači da se stvarno stanje objekta („</a:t>
            </a:r>
            <a:r>
              <a:rPr lang="hr-HR" sz="1800" i="1" dirty="0" err="1" smtClean="0"/>
              <a:t>ist</a:t>
            </a:r>
            <a:r>
              <a:rPr lang="hr-HR" sz="1800" dirty="0" smtClean="0"/>
              <a:t>” – kako jest) uspoređuje sa skupom normi („</a:t>
            </a:r>
            <a:r>
              <a:rPr lang="hr-HR" sz="1800" i="1" dirty="0" err="1" smtClean="0"/>
              <a:t>soll</a:t>
            </a:r>
            <a:r>
              <a:rPr lang="hr-HR" sz="1800" dirty="0" smtClean="0"/>
              <a:t>” – kako treba biti).</a:t>
            </a:r>
          </a:p>
          <a:p>
            <a:pPr marL="196850" indent="-196850" eaLnBrk="1" hangingPunct="1">
              <a:lnSpc>
                <a:spcPct val="115000"/>
              </a:lnSpc>
              <a:spcBef>
                <a:spcPct val="5000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hr-HR" sz="1800" i="1" dirty="0" smtClean="0"/>
              <a:t>Referentni model</a:t>
            </a:r>
            <a:r>
              <a:rPr lang="hr-HR" sz="1800" dirty="0" smtClean="0"/>
              <a:t> koristi se kao alat za opisivanje idealnog okvira upravljanja i kontrola. To je zrcalo koje revizor upotrebljava. Ali idealni odraz u zrcalu treba formulirati </a:t>
            </a:r>
            <a:r>
              <a:rPr lang="hr-HR" sz="1800" dirty="0" err="1" smtClean="0"/>
              <a:t>asignat</a:t>
            </a:r>
            <a:r>
              <a:rPr lang="hr-HR" sz="1800" dirty="0" smtClean="0"/>
              <a:t> revizije (rukovodstvo).</a:t>
            </a:r>
          </a:p>
        </p:txBody>
      </p:sp>
      <p:pic>
        <p:nvPicPr>
          <p:cNvPr id="67589" name="Picture 2" descr="http://hannawilburs.files.wordpress.com/2011/12/cat-lion-mirror-image.jpg?w=6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3421063"/>
            <a:ext cx="27146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1082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nam trebaju referentni okviri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47225" y="2161320"/>
            <a:ext cx="3437913" cy="40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6850" indent="-196850">
              <a:lnSpc>
                <a:spcPct val="115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hr-HR" sz="1800" dirty="0" smtClean="0"/>
              <a:t>Revizor treba mjerni alat;</a:t>
            </a:r>
          </a:p>
          <a:p>
            <a:pPr marL="196850" indent="-196850">
              <a:lnSpc>
                <a:spcPct val="115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hr-HR" sz="1800" dirty="0" smtClean="0"/>
              <a:t>Na taj način donekle sprječava neslaganja s rukovodstvom oko zaključaka/mišljenja revizije;</a:t>
            </a:r>
            <a:endParaRPr lang="en-US" sz="1800" dirty="0" smtClean="0"/>
          </a:p>
          <a:p>
            <a:pPr marL="196850" indent="-196850">
              <a:lnSpc>
                <a:spcPct val="115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hr-HR" sz="1800" dirty="0" smtClean="0"/>
              <a:t>Jasne definicije ključnih pojmova u reviziji sprječavaju pogrešna tumačenja.</a:t>
            </a:r>
          </a:p>
          <a:p>
            <a:pPr marL="196850" indent="-196850">
              <a:lnSpc>
                <a:spcPct val="115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hr-HR" sz="1050" dirty="0" smtClean="0"/>
              <a:t>LEGENDA UZ SLIKU: Ovo zaista zbunjuje!!! </a:t>
            </a:r>
            <a:r>
              <a:rPr lang="hr-HR" sz="1050" dirty="0" smtClean="0"/>
              <a:t>Četiri! </a:t>
            </a:r>
            <a:r>
              <a:rPr lang="hr-HR" sz="1050" dirty="0" smtClean="0"/>
              <a:t>Ne, </a:t>
            </a:r>
            <a:r>
              <a:rPr lang="hr-HR" sz="1050" dirty="0" smtClean="0"/>
              <a:t>tri!</a:t>
            </a:r>
            <a:endParaRPr lang="hr-HR" sz="1050" dirty="0" smtClean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554" y="2648194"/>
            <a:ext cx="4595446" cy="343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4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lotdia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1_Slotdia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2550</TotalTime>
  <Words>522</Words>
  <Application>Microsoft Office PowerPoint</Application>
  <PresentationFormat>On-screen Show (4:3)</PresentationFormat>
  <Paragraphs>134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Inhoud bullet</vt:lpstr>
      <vt:lpstr>Standaardontwerp</vt:lpstr>
      <vt:lpstr>1_Slotdia</vt:lpstr>
      <vt:lpstr>1_Standaardontwerp</vt:lpstr>
      <vt:lpstr>PowerPoint Presentation</vt:lpstr>
      <vt:lpstr>Koraci koji se poduzimaju u svakoj vrsti revizije</vt:lpstr>
      <vt:lpstr>Nakon uvodnih informacija i prethodnog istraživanja:</vt:lpstr>
      <vt:lpstr>OKVIR REVIZIJE</vt:lpstr>
      <vt:lpstr>Cilj revizije</vt:lpstr>
      <vt:lpstr>Ključna pitanja revizije</vt:lpstr>
      <vt:lpstr>Objekt i opseg revizije</vt:lpstr>
      <vt:lpstr>IDEJNI PROJEKT REVIZIJE (što?)</vt:lpstr>
      <vt:lpstr>Zašto nam trebaju referentni okviri?</vt:lpstr>
      <vt:lpstr>Položaj referentnog okvira u procesu revizije</vt:lpstr>
      <vt:lpstr>Referentni okviri i vrste revizije</vt:lpstr>
      <vt:lpstr>PowerPoint Presentation</vt:lpstr>
    </vt:vector>
  </TitlesOfParts>
  <Company>Ministerie van Financiën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Kesteren, M (Manfred) van (ADR/FIN3)</dc:creator>
  <cp:lastModifiedBy>Assia</cp:lastModifiedBy>
  <cp:revision>177</cp:revision>
  <dcterms:created xsi:type="dcterms:W3CDTF">2009-01-23T09:04:29Z</dcterms:created>
  <dcterms:modified xsi:type="dcterms:W3CDTF">2017-03-21T14:06:38Z</dcterms:modified>
</cp:coreProperties>
</file>