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93" r:id="rId3"/>
    <p:sldId id="296" r:id="rId4"/>
    <p:sldId id="295" r:id="rId5"/>
    <p:sldId id="297" r:id="rId6"/>
    <p:sldId id="298" r:id="rId7"/>
    <p:sldId id="274" r:id="rId8"/>
    <p:sldId id="292" r:id="rId9"/>
    <p:sldId id="264" r:id="rId10"/>
    <p:sldId id="265" r:id="rId11"/>
    <p:sldId id="289" r:id="rId12"/>
    <p:sldId id="290" r:id="rId13"/>
    <p:sldId id="291" r:id="rId14"/>
    <p:sldId id="299" r:id="rId15"/>
    <p:sldId id="294" r:id="rId16"/>
    <p:sldId id="300" r:id="rId17"/>
    <p:sldId id="288" r:id="rId18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4514" autoAdjust="0"/>
  </p:normalViewPr>
  <p:slideViewPr>
    <p:cSldViewPr>
      <p:cViewPr varScale="1">
        <p:scale>
          <a:sx n="54" d="100"/>
          <a:sy n="54" d="100"/>
        </p:scale>
        <p:origin x="12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14876"/>
            <a:ext cx="5487041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3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D595F50-6CB0-4024-A0CF-2AC6A26001DA}" type="slidenum">
              <a:rPr lang="en-GB" altLang="en-US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87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24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05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11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499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24DB5E1B-7FD5-4EA7-A061-CE4A31B66A0E}" type="slidenum">
              <a:rPr lang="en-GB" altLang="en-US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4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2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31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089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8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DAF4FCA-1E3C-42A1-AAB0-FF718B94BAE6}" type="slidenum">
              <a:rPr lang="en-GB" altLang="en-US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17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6226"/>
            <a:ext cx="8229600" cy="93662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56178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rgbClr val="0F5494"/>
              </a:buClr>
              <a:buSzPct val="100000"/>
              <a:buFont typeface="Arial" panose="020B0604020202020204" pitchFamily="34" charset="0"/>
              <a:buChar char="•"/>
              <a:defRPr sz="2000" i="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SzPct val="100000"/>
              <a:buFont typeface="Arial" panose="020B0604020202020204" pitchFamily="34" charset="0"/>
              <a:buChar char="•"/>
              <a:defRPr sz="2000"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rgbClr val="0F5494"/>
              </a:buClr>
              <a:buSzPct val="91000"/>
              <a:buFont typeface="Arial" panose="020B0604020202020204" pitchFamily="34" charset="0"/>
              <a:buChar char="•"/>
              <a:defRPr sz="2400" b="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SzPct val="91000"/>
              <a:buFont typeface="Arial" panose="020B0604020202020204" pitchFamily="34" charset="0"/>
              <a:buChar char="•"/>
              <a:defRPr sz="2000" b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41600"/>
            <a:ext cx="8568952" cy="2088232"/>
          </a:xfrm>
        </p:spPr>
        <p:txBody>
          <a:bodyPr/>
          <a:lstStyle/>
          <a:p>
            <a:pPr algn="ctr"/>
            <a:r>
              <a:rPr lang="ru-RU" sz="6000" dirty="0"/>
              <a:t>Подотчётность</a:t>
            </a:r>
            <a:r>
              <a:rPr lang="en-GB" sz="6000" dirty="0"/>
              <a:t>:</a:t>
            </a:r>
            <a:r>
              <a:rPr lang="en-GB" dirty="0"/>
              <a:t> </a:t>
            </a:r>
            <a:br>
              <a:rPr lang="en-GB" dirty="0"/>
            </a:br>
            <a:r>
              <a:rPr lang="ru-RU" dirty="0"/>
              <a:t>точка зрения ЕС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4509120"/>
            <a:ext cx="5328592" cy="1800200"/>
          </a:xfrm>
        </p:spPr>
        <p:txBody>
          <a:bodyPr/>
          <a:lstStyle/>
          <a:p>
            <a:r>
              <a:rPr lang="ru-RU" sz="2800" dirty="0" err="1"/>
              <a:t>Реймонд</a:t>
            </a:r>
            <a:r>
              <a:rPr lang="ru-RU" sz="2800" dirty="0"/>
              <a:t> Хилл</a:t>
            </a:r>
            <a:endParaRPr lang="en-GB" sz="2800" dirty="0"/>
          </a:p>
          <a:p>
            <a:r>
              <a:rPr lang="ru-RU" sz="2800" dirty="0"/>
              <a:t>Европейская </a:t>
            </a:r>
            <a:r>
              <a:rPr lang="ru-RU" sz="2800" dirty="0" err="1"/>
              <a:t>Коммиссия</a:t>
            </a:r>
            <a:endParaRPr lang="en-GB" sz="2800" dirty="0"/>
          </a:p>
          <a:p>
            <a:r>
              <a:rPr lang="ru-RU" sz="2800" dirty="0"/>
              <a:t>Март 2017 г.</a:t>
            </a:r>
            <a:endParaRPr lang="en-GB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Типовые встречающиеся проблемы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/>
              <a:t>Существует много видов подотчётности – как её определить</a:t>
            </a:r>
            <a:r>
              <a:rPr lang="en-GB" sz="2200" dirty="0"/>
              <a:t>?</a:t>
            </a:r>
          </a:p>
          <a:p>
            <a:r>
              <a:rPr lang="ru-RU" sz="2200" dirty="0"/>
              <a:t>Недопонимание управленческой подотчётности</a:t>
            </a:r>
            <a:r>
              <a:rPr lang="en-GB" sz="2200" dirty="0"/>
              <a:t>: </a:t>
            </a:r>
            <a:r>
              <a:rPr lang="ru-RU" sz="2200" dirty="0"/>
              <a:t>руководители стараются контролировать каждую мелочь</a:t>
            </a:r>
            <a:r>
              <a:rPr lang="en-GB" sz="2200" dirty="0"/>
              <a:t>.</a:t>
            </a:r>
          </a:p>
          <a:p>
            <a:r>
              <a:rPr lang="ru-RU" sz="2200" dirty="0"/>
              <a:t>Слабая система делегирования или нечёткие процедуры делегирования, которые не позволяют установить управленческую ответственность</a:t>
            </a:r>
            <a:r>
              <a:rPr lang="en-GB" sz="2200" dirty="0"/>
              <a:t>.</a:t>
            </a:r>
          </a:p>
          <a:p>
            <a:r>
              <a:rPr lang="ru-RU" sz="2200" dirty="0"/>
              <a:t>Внутренние аудиторы и специалисты по финансам в недостаточной степени независимы – они не чувствуют себя в силах говорить «правду»</a:t>
            </a:r>
            <a:r>
              <a:rPr lang="en-GB" sz="2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7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/>
          <a:lstStyle/>
          <a:p>
            <a:r>
              <a:rPr lang="ru-RU" altLang="en-US" dirty="0"/>
              <a:t>Повышение уровня подотчётности </a:t>
            </a:r>
            <a:r>
              <a:rPr lang="en-GB" altLang="en-US" dirty="0"/>
              <a:t>– </a:t>
            </a:r>
            <a:r>
              <a:rPr lang="ru-RU" altLang="en-US" dirty="0"/>
              <a:t>методологические рекомендации</a:t>
            </a:r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/>
              <a:t>Разработать механизм управленческой подотчётности</a:t>
            </a:r>
            <a:endParaRPr lang="en-GB" dirty="0"/>
          </a:p>
          <a:p>
            <a:pPr>
              <a:defRPr/>
            </a:pPr>
            <a:r>
              <a:rPr lang="ru-RU" dirty="0"/>
              <a:t>Стратегическое планирование, увязывающее общее перспективное видение правительства с организационными задачами</a:t>
            </a:r>
            <a:endParaRPr lang="en-GB" dirty="0"/>
          </a:p>
          <a:p>
            <a:pPr>
              <a:defRPr/>
            </a:pPr>
            <a:r>
              <a:rPr lang="ru-RU" dirty="0"/>
              <a:t>Оперативное планирование,  увязывающее оперативные цели с требуемыми ресурсами</a:t>
            </a:r>
            <a:endParaRPr lang="en-GB" dirty="0"/>
          </a:p>
          <a:p>
            <a:pPr>
              <a:defRPr/>
            </a:pPr>
            <a:r>
              <a:rPr lang="ru-RU" dirty="0"/>
              <a:t>Инструкции по управлению рисками</a:t>
            </a:r>
            <a:endParaRPr lang="en-GB" dirty="0"/>
          </a:p>
          <a:p>
            <a:pPr>
              <a:defRPr/>
            </a:pPr>
            <a:r>
              <a:rPr lang="ru-RU" dirty="0"/>
              <a:t>Инструкции по использованию особых полномочий</a:t>
            </a:r>
            <a:endParaRPr lang="en-GB" dirty="0"/>
          </a:p>
          <a:p>
            <a:pPr>
              <a:defRPr/>
            </a:pPr>
            <a:r>
              <a:rPr lang="ru-RU" dirty="0"/>
              <a:t>Защита сотрудников, сообщающих о нарушениях</a:t>
            </a:r>
            <a:endParaRPr lang="en-GB" dirty="0"/>
          </a:p>
          <a:p>
            <a:pPr>
              <a:defRPr/>
            </a:pPr>
            <a:r>
              <a:rPr lang="ru-RU" dirty="0"/>
              <a:t>Ключевые показатели результативности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2764ACD-DC41-4B7A-8CC1-862311311C7B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GB" altLang="en-US" sz="14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/>
          <a:lstStyle/>
          <a:p>
            <a:r>
              <a:rPr lang="ru-RU" altLang="en-US" dirty="0"/>
              <a:t>Повышение уровня подотчётности </a:t>
            </a:r>
            <a:r>
              <a:rPr lang="en-GB" altLang="en-US" dirty="0"/>
              <a:t>– </a:t>
            </a:r>
            <a:r>
              <a:rPr lang="ru-RU" altLang="en-US" dirty="0"/>
              <a:t>что может сделать высший руководитель</a:t>
            </a:r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Превратить ежегодную постановку задач из бюрократического мероприятия в серьёзную бизнес-функцию</a:t>
            </a:r>
            <a:endParaRPr lang="en-GB" dirty="0"/>
          </a:p>
          <a:p>
            <a:pPr>
              <a:defRPr/>
            </a:pPr>
            <a:r>
              <a:rPr lang="ru-RU" dirty="0"/>
              <a:t>Согласовать задачи сотрудников и организации в целом</a:t>
            </a:r>
            <a:endParaRPr lang="en-GB" dirty="0"/>
          </a:p>
          <a:p>
            <a:pPr>
              <a:defRPr/>
            </a:pPr>
            <a:r>
              <a:rPr lang="ru-RU" dirty="0"/>
              <a:t>Отслеживать ход выполнения задач</a:t>
            </a:r>
            <a:endParaRPr lang="en-GB" dirty="0"/>
          </a:p>
          <a:p>
            <a:pPr>
              <a:defRPr/>
            </a:pPr>
            <a:r>
              <a:rPr lang="ru-RU" dirty="0"/>
              <a:t>Объективно оценивать сотрудников</a:t>
            </a:r>
            <a:endParaRPr lang="en-GB" dirty="0"/>
          </a:p>
          <a:p>
            <a:pPr>
              <a:defRPr/>
            </a:pPr>
            <a:r>
              <a:rPr lang="ru-RU" dirty="0"/>
              <a:t>Не уходить от конфликтов</a:t>
            </a:r>
            <a:endParaRPr lang="en-GB" dirty="0"/>
          </a:p>
          <a:p>
            <a:pPr>
              <a:defRPr/>
            </a:pPr>
            <a:r>
              <a:rPr lang="ru-RU" dirty="0"/>
              <a:t>Быть примером</a:t>
            </a:r>
            <a:endParaRPr lang="en-GB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0570606-EED9-4DCD-AF4C-93C46F22A8C2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GB" altLang="en-US" sz="14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/>
          <a:lstStyle/>
          <a:p>
            <a:r>
              <a:rPr lang="ru-RU" altLang="en-US" dirty="0"/>
              <a:t>Некоторые ограничения управленческой подотчётности</a:t>
            </a:r>
            <a:endParaRPr lang="en-GB" alt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altLang="en-US" sz="2400" dirty="0"/>
              <a:t>Временная непоследовательность</a:t>
            </a:r>
            <a:endParaRPr lang="en-GB" altLang="en-US" sz="2400" dirty="0"/>
          </a:p>
          <a:p>
            <a:pPr>
              <a:buFontTx/>
              <a:buChar char="•"/>
            </a:pPr>
            <a:r>
              <a:rPr lang="ru-RU" altLang="en-US" sz="2400" dirty="0"/>
              <a:t>Некомпетентность или нерадивость сотрудников</a:t>
            </a:r>
            <a:endParaRPr lang="en-GB" altLang="en-US" sz="2400" dirty="0"/>
          </a:p>
          <a:p>
            <a:pPr>
              <a:buFontTx/>
              <a:buChar char="•"/>
            </a:pPr>
            <a:r>
              <a:rPr lang="ru-RU" altLang="en-US" sz="2400" dirty="0"/>
              <a:t>Риски открытой отчётности о результативности</a:t>
            </a:r>
            <a:endParaRPr lang="en-GB" altLang="en-US" sz="2400" dirty="0"/>
          </a:p>
          <a:p>
            <a:pPr>
              <a:buFontTx/>
              <a:buChar char="•"/>
            </a:pPr>
            <a:r>
              <a:rPr lang="ru-RU" altLang="en-US" sz="2400" dirty="0"/>
              <a:t>Непреднамеренные ошибки</a:t>
            </a:r>
            <a:endParaRPr lang="en-GB" altLang="en-US" sz="2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7FA645FE-B0B7-472C-B751-C3BC8C1620F6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GB" altLang="en-US" sz="14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результате реформирования систем подотчётности произошёл сдвиг от зависимости от правил к свободе действий,  гибкости и результативности</a:t>
            </a:r>
            <a:r>
              <a:rPr lang="en-GB" dirty="0"/>
              <a:t>.</a:t>
            </a:r>
          </a:p>
          <a:p>
            <a:r>
              <a:rPr lang="ru-RU" dirty="0"/>
              <a:t>Подотчётность не одномерна и не линейна</a:t>
            </a:r>
            <a:r>
              <a:rPr lang="en-GB" dirty="0"/>
              <a:t>.</a:t>
            </a:r>
          </a:p>
          <a:p>
            <a:r>
              <a:rPr lang="ru-RU" dirty="0"/>
              <a:t>В разных странах ЕС существуют разные степени желательной подотчётности</a:t>
            </a:r>
            <a:r>
              <a:rPr lang="en-GB" dirty="0"/>
              <a:t>.</a:t>
            </a:r>
          </a:p>
          <a:p>
            <a:r>
              <a:rPr lang="ru-RU" dirty="0"/>
              <a:t>Реформы систем подотчётности часто связаны с реформами государственного управления и систем управления государственными финансами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3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подотчётности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59780"/>
              </p:ext>
            </p:extLst>
          </p:nvPr>
        </p:nvGraphicFramePr>
        <p:xfrm>
          <a:off x="457200" y="2565400"/>
          <a:ext cx="8229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b="1" dirty="0"/>
                        <a:t>По характеру общности</a:t>
                      </a:r>
                      <a:endParaRPr lang="en-GB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/>
                        <a:t>политическая</a:t>
                      </a:r>
                      <a:endParaRPr lang="en-GB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/>
                        <a:t>правовая</a:t>
                      </a:r>
                      <a:endParaRPr lang="en-GB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/>
                        <a:t>административная</a:t>
                      </a:r>
                      <a:endParaRPr lang="en-GB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/>
                        <a:t>профессиональная</a:t>
                      </a:r>
                      <a:endParaRPr lang="en-GB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/>
                        <a:t>социальная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b="1" dirty="0"/>
                        <a:t>По характеру действующего лица</a:t>
                      </a:r>
                      <a:endParaRPr lang="en-GB" b="1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 dirty="0"/>
                        <a:t>Корпоративная</a:t>
                      </a:r>
                      <a:endParaRPr lang="en-GB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 dirty="0"/>
                        <a:t>Иерархическая </a:t>
                      </a:r>
                      <a:endParaRPr lang="en-GB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 dirty="0"/>
                        <a:t>Коллективная</a:t>
                      </a:r>
                      <a:endParaRPr lang="en-GB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 dirty="0"/>
                        <a:t>Индивидуальная</a:t>
                      </a:r>
                      <a:endParaRPr lang="en-GB" b="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b="1" dirty="0"/>
                        <a:t>По характеру поведения</a:t>
                      </a:r>
                      <a:endParaRPr lang="en-GB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Финансовая </a:t>
                      </a: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Процессуальная</a:t>
                      </a: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По результату (продукту)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b="1" dirty="0"/>
                        <a:t>По характеру обязательства</a:t>
                      </a:r>
                      <a:endParaRPr lang="en-GB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Вертикальная </a:t>
                      </a: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Диагональная</a:t>
                      </a: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Горизонтальная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6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Управленческая подотчётность</a:t>
            </a:r>
            <a:r>
              <a:rPr lang="en-GB" dirty="0"/>
              <a:t> – </a:t>
            </a:r>
            <a:r>
              <a:rPr lang="ru-RU" dirty="0"/>
              <a:t>измерение уровней зрелости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Базовый</a:t>
            </a:r>
            <a:r>
              <a:rPr lang="en-GB" dirty="0"/>
              <a:t> – </a:t>
            </a:r>
            <a:r>
              <a:rPr lang="ru-RU" dirty="0"/>
              <a:t>присутствуют базовые механизмы внутреннего контроля</a:t>
            </a:r>
            <a:r>
              <a:rPr lang="en-GB" dirty="0"/>
              <a:t>. </a:t>
            </a:r>
            <a:r>
              <a:rPr lang="ru-RU" dirty="0"/>
              <a:t>Задачи устанавливаются на базовом уровне</a:t>
            </a:r>
            <a:r>
              <a:rPr lang="en-GB" dirty="0"/>
              <a:t>.</a:t>
            </a:r>
          </a:p>
          <a:p>
            <a:r>
              <a:rPr lang="ru-RU" b="1" dirty="0"/>
              <a:t>Развитой</a:t>
            </a:r>
            <a:r>
              <a:rPr lang="en-GB" dirty="0"/>
              <a:t> – </a:t>
            </a:r>
            <a:r>
              <a:rPr lang="ru-RU" dirty="0"/>
              <a:t>Руководители могут влиять на масштаб работы в своей зоне ответственности</a:t>
            </a:r>
            <a:r>
              <a:rPr lang="en-GB" dirty="0"/>
              <a:t>. </a:t>
            </a:r>
            <a:r>
              <a:rPr lang="ru-RU" dirty="0"/>
              <a:t>Финансирование в некоторой степени увязано с целевыми показателями результативности</a:t>
            </a:r>
            <a:endParaRPr lang="en-GB" b="1" dirty="0"/>
          </a:p>
          <a:p>
            <a:r>
              <a:rPr lang="ru-RU" b="1" dirty="0"/>
              <a:t>Передовой</a:t>
            </a:r>
            <a:r>
              <a:rPr lang="en-GB" dirty="0"/>
              <a:t> – </a:t>
            </a:r>
            <a:r>
              <a:rPr lang="ru-RU" dirty="0"/>
              <a:t>Руководители максимизируют производимую службой добавленную стоимость. Действует механизм делегирования ответственности и полномочий</a:t>
            </a:r>
            <a:r>
              <a:rPr lang="en-GB" dirty="0"/>
              <a:t>. </a:t>
            </a:r>
            <a:r>
              <a:rPr lang="ru-RU" dirty="0"/>
              <a:t>Результаты и бюджет тесно связаны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1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/>
          <a:lstStyle/>
          <a:p>
            <a:r>
              <a:rPr lang="ru-RU" altLang="en-US" dirty="0"/>
              <a:t>Принципы эффективной подотчётности</a:t>
            </a:r>
            <a:endParaRPr lang="en-GB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altLang="en-US" dirty="0"/>
              <a:t>Чётко определённые роли</a:t>
            </a:r>
            <a:endParaRPr lang="en-GB" altLang="en-US" dirty="0"/>
          </a:p>
          <a:p>
            <a:pPr>
              <a:buFontTx/>
              <a:buChar char="•"/>
            </a:pPr>
            <a:r>
              <a:rPr lang="ru-RU" altLang="en-US" dirty="0"/>
              <a:t>Понятные ожидания в отношении результативности работы</a:t>
            </a:r>
            <a:endParaRPr lang="en-GB" altLang="en-US" dirty="0"/>
          </a:p>
          <a:p>
            <a:pPr>
              <a:buFontTx/>
              <a:buChar char="•"/>
            </a:pPr>
            <a:r>
              <a:rPr lang="ru-RU" altLang="en-US" dirty="0"/>
              <a:t>Равновесие между возможностями и риском</a:t>
            </a:r>
            <a:endParaRPr lang="en-GB" altLang="en-US" dirty="0"/>
          </a:p>
          <a:p>
            <a:pPr>
              <a:buFontTx/>
              <a:buChar char="•"/>
            </a:pPr>
            <a:r>
              <a:rPr lang="ru-RU" altLang="en-US" dirty="0"/>
              <a:t>Сбалансированные ожидания и возможности</a:t>
            </a:r>
            <a:endParaRPr lang="en-GB" altLang="en-US" dirty="0"/>
          </a:p>
          <a:p>
            <a:pPr>
              <a:buFontTx/>
              <a:buChar char="•"/>
            </a:pPr>
            <a:r>
              <a:rPr lang="ru-RU" altLang="en-US" dirty="0"/>
              <a:t>Достоверная отчётность</a:t>
            </a:r>
            <a:endParaRPr lang="en-GB" altLang="en-US" dirty="0"/>
          </a:p>
          <a:p>
            <a:pPr>
              <a:buFontTx/>
              <a:buChar char="•"/>
            </a:pPr>
            <a:r>
              <a:rPr lang="ru-RU" altLang="en-US" dirty="0"/>
              <a:t>Разумный анализ и </a:t>
            </a:r>
            <a:r>
              <a:rPr lang="ru-RU" altLang="en-US"/>
              <a:t>внесение коррективов</a:t>
            </a:r>
            <a:endParaRPr lang="en-GB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24765021-4C9D-4E47-85C4-E2884AC8EE19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en-GB" altLang="en-US" sz="14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2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Подотчётность </a:t>
            </a:r>
            <a:r>
              <a:rPr lang="en-GB" sz="2400" dirty="0"/>
              <a:t>– </a:t>
            </a:r>
            <a:r>
              <a:rPr lang="ru-RU" sz="2400" dirty="0"/>
              <a:t>не просто ещё одно громкое слово</a:t>
            </a:r>
            <a:r>
              <a:rPr lang="en-GB" sz="2400" dirty="0"/>
              <a:t>!</a:t>
            </a:r>
          </a:p>
          <a:p>
            <a:r>
              <a:rPr lang="ru-RU" sz="2400" dirty="0"/>
              <a:t>Подотчётность руководства </a:t>
            </a:r>
            <a:r>
              <a:rPr lang="en-GB" sz="2400" dirty="0"/>
              <a:t>– </a:t>
            </a:r>
            <a:r>
              <a:rPr lang="ru-RU" sz="2400" dirty="0"/>
              <a:t>ответ на все вопросы</a:t>
            </a:r>
            <a:r>
              <a:rPr lang="en-GB" sz="2400" dirty="0"/>
              <a:t>?</a:t>
            </a:r>
          </a:p>
          <a:p>
            <a:r>
              <a:rPr lang="ru-RU" sz="2400" dirty="0"/>
              <a:t>Внутренняя и внешняя подотчётность</a:t>
            </a:r>
            <a:endParaRPr lang="en-GB" sz="2400" dirty="0"/>
          </a:p>
          <a:p>
            <a:r>
              <a:rPr lang="ru-RU" sz="2400" dirty="0"/>
              <a:t>Итак, вы хотите улучшить подотчётность</a:t>
            </a:r>
            <a:r>
              <a:rPr lang="en-GB" sz="2400" dirty="0"/>
              <a:t>…</a:t>
            </a:r>
          </a:p>
          <a:p>
            <a:r>
              <a:rPr lang="ru-RU" sz="2400" dirty="0"/>
              <a:t>Вот как</a:t>
            </a:r>
            <a:r>
              <a:rPr lang="en-GB" sz="2400" dirty="0"/>
              <a:t>! </a:t>
            </a:r>
            <a:r>
              <a:rPr lang="ru-RU" sz="2400" dirty="0"/>
              <a:t>Оказывается, подотчётность имеет некоторые ограничения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0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Подотчётность</a:t>
            </a:r>
            <a:r>
              <a:rPr lang="en-GB" dirty="0"/>
              <a:t> – </a:t>
            </a:r>
            <a:r>
              <a:rPr lang="ru-RU" dirty="0"/>
              <a:t>икона эффективного управления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ru-RU" dirty="0"/>
              <a:t>Для реформ ГВФК</a:t>
            </a:r>
            <a:r>
              <a:rPr lang="en-GB" dirty="0"/>
              <a:t> – </a:t>
            </a:r>
            <a:r>
              <a:rPr lang="ru-RU" dirty="0"/>
              <a:t>чего добивается ЕС, так это подотчётной госслужбы, которая ориентирована на выполнение задач национальной политики рационально, эффективно, экономно и в соответствии с законодательством</a:t>
            </a:r>
            <a:r>
              <a:rPr lang="en-GB" dirty="0"/>
              <a:t>.</a:t>
            </a:r>
          </a:p>
          <a:p>
            <a:pPr>
              <a:spcAft>
                <a:spcPts val="2400"/>
              </a:spcAft>
            </a:pPr>
            <a:r>
              <a:rPr lang="ru-RU" dirty="0"/>
              <a:t>Для тех, кто применяет модель </a:t>
            </a:r>
            <a:r>
              <a:rPr lang="en-GB" dirty="0"/>
              <a:t>COSO</a:t>
            </a:r>
            <a:r>
              <a:rPr lang="ru-RU" dirty="0"/>
              <a:t> </a:t>
            </a:r>
            <a:r>
              <a:rPr lang="en-GB" dirty="0"/>
              <a:t>– </a:t>
            </a:r>
            <a:r>
              <a:rPr lang="ru-RU" dirty="0"/>
              <a:t>децентрализованная управленческая подотчётность – краеугольный камень реформ</a:t>
            </a:r>
            <a:r>
              <a:rPr lang="en-GB" dirty="0"/>
              <a:t>.</a:t>
            </a:r>
          </a:p>
          <a:p>
            <a:r>
              <a:rPr lang="ru-RU" dirty="0"/>
              <a:t>Сегодня законодатели, налогоплательщики и гражданское общество требуют все больше и больше подотчётности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8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ЕС применяется термин «Управленческая подотчётность»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Подотчётность руководства объединяет</a:t>
            </a:r>
            <a:endParaRPr lang="en-GB" dirty="0"/>
          </a:p>
          <a:p>
            <a:pPr lvl="1"/>
            <a:r>
              <a:rPr lang="ru-RU" b="1" dirty="0"/>
              <a:t>Административную результативность </a:t>
            </a:r>
            <a:r>
              <a:rPr lang="en-GB" dirty="0"/>
              <a:t>(</a:t>
            </a:r>
            <a:r>
              <a:rPr lang="ru-RU" dirty="0"/>
              <a:t>законность и последовательность)</a:t>
            </a:r>
            <a:endParaRPr lang="en-GB" dirty="0"/>
          </a:p>
          <a:p>
            <a:pPr marL="457200" lvl="1" indent="0">
              <a:buNone/>
            </a:pPr>
            <a:r>
              <a:rPr lang="ru-RU" dirty="0"/>
              <a:t>и</a:t>
            </a:r>
            <a:endParaRPr lang="en-GB" dirty="0"/>
          </a:p>
          <a:p>
            <a:pPr lvl="1"/>
            <a:r>
              <a:rPr lang="ru-RU" b="1" dirty="0"/>
              <a:t>Управленческую результативность </a:t>
            </a:r>
            <a:r>
              <a:rPr lang="en-GB" dirty="0"/>
              <a:t>(</a:t>
            </a:r>
            <a:r>
              <a:rPr lang="ru-RU" dirty="0"/>
              <a:t>достижение целей и эффективность</a:t>
            </a:r>
            <a:r>
              <a:rPr lang="en-GB" dirty="0"/>
              <a:t>).</a:t>
            </a:r>
          </a:p>
          <a:p>
            <a:pPr>
              <a:spcBef>
                <a:spcPts val="1200"/>
              </a:spcBef>
            </a:pPr>
            <a:r>
              <a:rPr lang="ru-RU" dirty="0"/>
              <a:t>Системы подотчётности обычно эволюционируют в процессе реформирования внутреннего контроля</a:t>
            </a:r>
            <a:r>
              <a:rPr lang="en-GB" dirty="0"/>
              <a:t>, </a:t>
            </a:r>
            <a:r>
              <a:rPr lang="ru-RU" dirty="0"/>
              <a:t>двигаясь по пути от административной подотчётности к управленческой подотчётности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99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Внутренняя и внешняя подотчётность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057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b="1" dirty="0"/>
              <a:t>Внутренняя</a:t>
            </a:r>
            <a:endParaRPr lang="en-GB" b="1" dirty="0"/>
          </a:p>
          <a:p>
            <a:pPr lvl="1"/>
            <a:r>
              <a:rPr lang="ru-RU" dirty="0"/>
              <a:t>Ни некий сотрудник, ни некое подразделение организации в одиночку не способно реализовать все задачи организации</a:t>
            </a:r>
            <a:r>
              <a:rPr lang="en-GB" dirty="0"/>
              <a:t>. </a:t>
            </a:r>
          </a:p>
          <a:p>
            <a:pPr lvl="1"/>
            <a:r>
              <a:rPr lang="ru-RU" dirty="0"/>
              <a:t>Требуется механизм делегирования, который обеспечивает знание всеми стоящих перед ними задач и ожидаемых от них результатов</a:t>
            </a:r>
            <a:r>
              <a:rPr lang="en-GB" dirty="0"/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b="1" dirty="0"/>
              <a:t>Внешняя</a:t>
            </a:r>
            <a:endParaRPr lang="en-GB" b="1" dirty="0"/>
          </a:p>
          <a:p>
            <a:pPr lvl="1"/>
            <a:r>
              <a:rPr lang="ru-RU" dirty="0"/>
              <a:t>Как организации следует демонстрировать свою подотчётность перед населением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3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Внутренняя подотчётность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Ответственность</a:t>
            </a:r>
            <a:r>
              <a:rPr lang="en-GB" dirty="0"/>
              <a:t> – </a:t>
            </a:r>
            <a:r>
              <a:rPr lang="ru-RU" dirty="0"/>
              <a:t>чёткое разделение задач внутри организации</a:t>
            </a:r>
            <a:r>
              <a:rPr lang="en-GB" dirty="0"/>
              <a:t>.</a:t>
            </a:r>
          </a:p>
          <a:p>
            <a:r>
              <a:rPr lang="ru-RU" b="1" dirty="0"/>
              <a:t>Властные полномочия</a:t>
            </a:r>
            <a:r>
              <a:rPr lang="en-GB" dirty="0"/>
              <a:t> – </a:t>
            </a:r>
            <a:r>
              <a:rPr lang="ru-RU" dirty="0"/>
              <a:t>обеспечиваются делегированием принятия решений и выделением ресурсов, что даёт руководителям право решать (или хотя бы влиять на принятие решений в отношении того), как выполнять задачи, за которые они отвечают</a:t>
            </a:r>
            <a:r>
              <a:rPr lang="en-GB" dirty="0"/>
              <a:t>.</a:t>
            </a:r>
          </a:p>
          <a:p>
            <a:r>
              <a:rPr lang="ru-RU" b="1" dirty="0"/>
              <a:t>Автономия</a:t>
            </a:r>
            <a:r>
              <a:rPr lang="en-GB" dirty="0"/>
              <a:t> – </a:t>
            </a:r>
            <a:r>
              <a:rPr lang="ru-RU" dirty="0"/>
              <a:t>стратегическое пространство</a:t>
            </a:r>
            <a:r>
              <a:rPr lang="en-GB" dirty="0"/>
              <a:t>. </a:t>
            </a:r>
            <a:r>
              <a:rPr lang="ru-RU" dirty="0"/>
              <a:t>Большая автономия предполагает чёткость задач и ответственность за результаты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0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Какую информацию хотят получать внешние заинтересованные стороны</a:t>
            </a:r>
            <a:endParaRPr lang="en-GB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marL="457200" indent="-457200">
              <a:buFont typeface="Verdana" pitchFamily="34" charset="0"/>
              <a:buAutoNum type="arabicPeriod"/>
            </a:pPr>
            <a:r>
              <a:rPr lang="ru-RU" altLang="en-US" sz="2200" dirty="0"/>
              <a:t>Информацию о качестве </a:t>
            </a:r>
            <a:r>
              <a:rPr lang="ru-RU" altLang="en-US" sz="2200" b="1" dirty="0"/>
              <a:t>результатов</a:t>
            </a:r>
            <a:r>
              <a:rPr lang="ru-RU" altLang="en-US" sz="2200" dirty="0"/>
              <a:t> и своевременности их достижения</a:t>
            </a:r>
            <a:r>
              <a:rPr lang="en-US" altLang="en-US" sz="2200" dirty="0"/>
              <a:t>, </a:t>
            </a:r>
            <a:r>
              <a:rPr lang="ru-RU" altLang="en-US" sz="2200" dirty="0"/>
              <a:t>о повышении качества предоставления услуг и о снижении уровня рисков, связанных с негативными аспектами работы</a:t>
            </a:r>
            <a:r>
              <a:rPr lang="en-US" altLang="en-US" sz="2200" dirty="0"/>
              <a:t>.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ru-RU" altLang="en-US" sz="2200" dirty="0"/>
              <a:t>Управление работой осуществляется </a:t>
            </a:r>
            <a:r>
              <a:rPr lang="ru-RU" altLang="en-US" sz="2200" b="1" dirty="0"/>
              <a:t>честно </a:t>
            </a:r>
            <a:r>
              <a:rPr lang="ru-RU" altLang="en-US" sz="2200" dirty="0"/>
              <a:t>и </a:t>
            </a:r>
            <a:r>
              <a:rPr lang="ru-RU" altLang="en-US" sz="2200" b="1" dirty="0"/>
              <a:t>в соответствии </a:t>
            </a:r>
            <a:r>
              <a:rPr lang="en-US" altLang="en-US" sz="2200" dirty="0"/>
              <a:t> </a:t>
            </a:r>
            <a:r>
              <a:rPr lang="ru-RU" altLang="en-US" sz="2200" dirty="0"/>
              <a:t>с применимым законом</a:t>
            </a:r>
            <a:r>
              <a:rPr lang="en-US" altLang="en-US" sz="2200" dirty="0"/>
              <a:t>.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ru-RU" altLang="en-US" sz="2200" b="1" dirty="0"/>
              <a:t>Расходы </a:t>
            </a:r>
            <a:r>
              <a:rPr lang="ru-RU" altLang="en-US" sz="2200" dirty="0"/>
              <a:t>контролируются, государственные ресурсы расходуются эффективно, рационально и экономно</a:t>
            </a:r>
            <a:r>
              <a:rPr lang="en-US" altLang="en-US" sz="2200" dirty="0"/>
              <a:t>.</a:t>
            </a:r>
            <a:endParaRPr lang="en-GB" altLang="en-US" sz="22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1D61078-FD70-45D6-B409-461021E6B630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GB" altLang="en-US" sz="14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46088" y="1412875"/>
            <a:ext cx="8229600" cy="865188"/>
          </a:xfrm>
        </p:spPr>
        <p:txBody>
          <a:bodyPr/>
          <a:lstStyle/>
          <a:p>
            <a:r>
              <a:rPr lang="ru-RU" altLang="en-US" dirty="0"/>
              <a:t>Некоторые преимущества управленческой подотчётности</a:t>
            </a:r>
            <a:endParaRPr lang="en-GB" alt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altLang="en-US" sz="2400" dirty="0"/>
              <a:t>Более высокий уровень результативности</a:t>
            </a:r>
            <a:r>
              <a:rPr lang="en-GB" altLang="en-US" sz="2400" dirty="0"/>
              <a:t>,</a:t>
            </a:r>
          </a:p>
          <a:p>
            <a:pPr>
              <a:buFontTx/>
              <a:buChar char="•"/>
            </a:pPr>
            <a:r>
              <a:rPr lang="ru-RU" altLang="en-US" sz="2400" dirty="0"/>
              <a:t>Более активное участие и </a:t>
            </a:r>
            <a:r>
              <a:rPr lang="ru-RU" altLang="en-US" sz="2400" dirty="0" err="1"/>
              <a:t>вовлечённость</a:t>
            </a:r>
            <a:r>
              <a:rPr lang="ru-RU" altLang="en-US" sz="2400" dirty="0"/>
              <a:t> в процесс сотрудников</a:t>
            </a:r>
            <a:r>
              <a:rPr lang="en-GB" altLang="en-US" sz="2400" dirty="0"/>
              <a:t>,</a:t>
            </a:r>
          </a:p>
          <a:p>
            <a:pPr>
              <a:buFontTx/>
              <a:buChar char="•"/>
            </a:pPr>
            <a:r>
              <a:rPr lang="ru-RU" altLang="en-US" sz="2400" dirty="0"/>
              <a:t>Большая уверенность в  компетентности</a:t>
            </a:r>
            <a:r>
              <a:rPr lang="en-GB" altLang="en-US" sz="2400" dirty="0"/>
              <a:t>,</a:t>
            </a:r>
          </a:p>
          <a:p>
            <a:pPr>
              <a:buFontTx/>
              <a:buChar char="•"/>
            </a:pPr>
            <a:r>
              <a:rPr lang="ru-RU" altLang="en-US" sz="2400" dirty="0"/>
              <a:t>Больше творчества и инноваций и</a:t>
            </a:r>
            <a:endParaRPr lang="en-GB" altLang="en-US" sz="2400" dirty="0"/>
          </a:p>
          <a:p>
            <a:pPr>
              <a:buFontTx/>
              <a:buChar char="•"/>
            </a:pPr>
            <a:r>
              <a:rPr lang="ru-RU" altLang="en-US" sz="2400" dirty="0"/>
              <a:t>Более высокий моральный дух сотрудников, большая удовлетворённость работой</a:t>
            </a:r>
            <a:r>
              <a:rPr lang="en-GB" altLang="en-US" sz="2400" dirty="0"/>
              <a:t>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9F480EBC-1AC9-4790-83BA-E290F5ABD7F3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GB" altLang="en-US" sz="14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936625"/>
          </a:xfrm>
        </p:spPr>
        <p:txBody>
          <a:bodyPr/>
          <a:lstStyle/>
          <a:p>
            <a:pPr marL="0" indent="0"/>
            <a:r>
              <a:rPr lang="ru-RU" dirty="0"/>
              <a:t>Повысить уровень подотчётности  - легко сказать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4038600" cy="3168452"/>
          </a:xfrm>
        </p:spPr>
        <p:txBody>
          <a:bodyPr/>
          <a:lstStyle/>
          <a:p>
            <a:pPr marL="0" indent="0">
              <a:buNone/>
            </a:pPr>
            <a:r>
              <a:rPr lang="ru-RU" sz="2400" i="0" dirty="0"/>
              <a:t>Так в чём же заключаются трудности определения и внедрения систем подотчётности</a:t>
            </a:r>
            <a:r>
              <a:rPr lang="en-GB" sz="2400" i="0" dirty="0"/>
              <a:t>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03" y="2564528"/>
            <a:ext cx="3523793" cy="327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26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759</Words>
  <Application>Microsoft Office PowerPoint</Application>
  <PresentationFormat>On-screen Show (4:3)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Verdana</vt:lpstr>
      <vt:lpstr>Default Design</vt:lpstr>
      <vt:lpstr>Подотчётность:  точка зрения ЕС</vt:lpstr>
      <vt:lpstr>Содержание</vt:lpstr>
      <vt:lpstr>Подотчётность – икона эффективного управления</vt:lpstr>
      <vt:lpstr>В ЕС применяется термин «Управленческая подотчётность»</vt:lpstr>
      <vt:lpstr>Внутренняя и внешняя подотчётность</vt:lpstr>
      <vt:lpstr>Внутренняя подотчётность</vt:lpstr>
      <vt:lpstr>Какую информацию хотят получать внешние заинтересованные стороны</vt:lpstr>
      <vt:lpstr>Некоторые преимущества управленческой подотчётности</vt:lpstr>
      <vt:lpstr>Повысить уровень подотчётности  - легко сказать</vt:lpstr>
      <vt:lpstr>Типовые встречающиеся проблемы</vt:lpstr>
      <vt:lpstr>Повышение уровня подотчётности – методологические рекомендации</vt:lpstr>
      <vt:lpstr>Повышение уровня подотчётности – что может сделать высший руководитель</vt:lpstr>
      <vt:lpstr>Некоторые ограничения управленческой подотчётности</vt:lpstr>
      <vt:lpstr>Выводы</vt:lpstr>
      <vt:lpstr>Виды подотчётности</vt:lpstr>
      <vt:lpstr>Управленческая подотчётность – измерение уровней зрелости</vt:lpstr>
      <vt:lpstr>Принципы эффективной подотчётности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Alexander Rezanov</cp:lastModifiedBy>
  <cp:revision>160</cp:revision>
  <cp:lastPrinted>2017-03-07T10:51:29Z</cp:lastPrinted>
  <dcterms:created xsi:type="dcterms:W3CDTF">2011-10-28T10:25:18Z</dcterms:created>
  <dcterms:modified xsi:type="dcterms:W3CDTF">2017-03-15T16:09:08Z</dcterms:modified>
</cp:coreProperties>
</file>