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93" r:id="rId3"/>
    <p:sldId id="296" r:id="rId4"/>
    <p:sldId id="295" r:id="rId5"/>
    <p:sldId id="297" r:id="rId6"/>
    <p:sldId id="298" r:id="rId7"/>
    <p:sldId id="274" r:id="rId8"/>
    <p:sldId id="292" r:id="rId9"/>
    <p:sldId id="264" r:id="rId10"/>
    <p:sldId id="265" r:id="rId11"/>
    <p:sldId id="289" r:id="rId12"/>
    <p:sldId id="290" r:id="rId13"/>
    <p:sldId id="291" r:id="rId14"/>
    <p:sldId id="299" r:id="rId15"/>
    <p:sldId id="294" r:id="rId16"/>
    <p:sldId id="300" r:id="rId17"/>
    <p:sldId id="288" r:id="rId18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4514" autoAdjust="0"/>
  </p:normalViewPr>
  <p:slideViewPr>
    <p:cSldViewPr>
      <p:cViewPr varScale="1">
        <p:scale>
          <a:sx n="82" d="100"/>
          <a:sy n="82" d="100"/>
        </p:scale>
        <p:origin x="-23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xmlns:a="http://schemas.openxmlformats.org/drawingml/2006/main"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xmlns:a="http://schemas.openxmlformats.org/drawingml/2006/main"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506432181"/>
      </p:ext>
    </p:extLst>
  </p:cSld>
  <p:clrMapOvr>
    <a:masterClrMapping/>
  </p:clrMapOvr>
</p:notes>
</file>

<file path=ppt/notesSlides/notesSlide10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95217716"/>
      </p:ext>
    </p:extLst>
  </p:cSld>
  <p:clrMapOvr>
    <a:masterClrMapping/>
  </p:clrMapOvr>
</p:notes>
</file>

<file path=ppt/notesSlides/notesSlide11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9940761"/>
      </p:ext>
    </p:extLst>
  </p:cSld>
  <p:clrMapOvr>
    <a:masterClrMapping/>
  </p:clrMapOvr>
</p:notes>
</file>

<file path=ppt/notesSlides/notesSlide12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1D595F50-6CB0-4024-A0CF-2AC6A26001DA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xmlns:a="http://schemas.openxmlformats.org/drawingml/2006/main" lang="hr-H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186924259"/>
      </p:ext>
    </p:extLst>
  </p:cSld>
  <p:clrMapOvr>
    <a:masterClrMapping/>
  </p:clrMapOvr>
</p:notes>
</file>

<file path=ppt/notesSlides/notesSlide14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016005781"/>
      </p:ext>
    </p:extLst>
  </p:cSld>
  <p:clrMapOvr>
    <a:masterClrMapping/>
  </p:clrMapOvr>
</p:notes>
</file>

<file path=ppt/notesSlides/notesSlide15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518113926"/>
      </p:ext>
    </p:extLst>
  </p:cSld>
  <p:clrMapOvr>
    <a:masterClrMapping/>
  </p:clrMapOvr>
</p:notes>
</file>

<file path=ppt/notesSlides/notesSlide16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4241499722"/>
      </p:ext>
    </p:extLst>
  </p:cSld>
  <p:clrMapOvr>
    <a:masterClrMapping/>
  </p:clrMapOvr>
</p:notes>
</file>

<file path=ppt/notesSlides/notesSlide17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24DB5E1B-7FD5-4EA7-A061-CE4A31B66A0E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xmlns:a="http://schemas.openxmlformats.org/drawingml/2006/main" lang="hr-H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46178146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147440381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691429131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467310463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782089571"/>
      </p:ext>
    </p:extLst>
  </p:cSld>
  <p:clrMapOvr>
    <a:masterClrMapping/>
  </p:clrMapOvr>
</p:notes>
</file>

<file path=ppt/notesSlides/notesSlide7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473083792"/>
      </p:ext>
    </p:extLst>
  </p:cSld>
  <p:clrMapOvr>
    <a:masterClrMapping/>
  </p:clrMapOvr>
</p:notes>
</file>

<file path=ppt/notesSlides/notesSlide8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5DAF4FCA-1E3C-42A1-AAB0-FF718B94BAE6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xmlns:a="http://schemas.openxmlformats.org/drawingml/2006/main" lang="hr-H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15884577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226"/>
            <a:ext cx="8229600" cy="9366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56178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  <a:defRPr sz="2000" i="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  <a:defRPr sz="20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Pct val="91000"/>
              <a:buFont typeface="Arial" panose="020B0604020202020204" pitchFamily="34" charset="0"/>
              <a:buChar char="•"/>
              <a:defRPr sz="2400" b="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SzPct val="91000"/>
              <a:buFont typeface="Arial" panose="020B0604020202020204" pitchFamily="34" charset="0"/>
              <a:buChar char="•"/>
              <a:defRPr sz="20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1600"/>
            <a:ext cx="8568952" cy="2088232"/>
          </a:xfrm>
        </p:spPr>
        <p:txBody>
          <a:bodyPr/>
          <a:lstStyle/>
          <a:p>
            <a:pPr xmlns:a="http://schemas.openxmlformats.org/drawingml/2006/main" algn="ctr"/>
            <a:r>
              <a:rPr xmlns:a="http://schemas.openxmlformats.org/drawingml/2006/main" lang="en-GB" sz="6000" dirty="0" smtClean="0"/>
              <a:t>Odgovornost</a:t>
            </a:r>
            <a:r>
              <a:rPr xmlns:a="http://schemas.openxmlformats.org/drawingml/2006/main" lang="en-GB" sz="6000" dirty="0" smtClean="0"/>
              <a:t>:</a:t>
            </a:r>
            <a:r>
              <a:rPr xmlns:a="http://schemas.openxmlformats.org/drawingml/2006/main" dirty="0" smtClean="0"/>
              <a:t> </a:t>
            </a:r>
            <a:br/>
            <a:r>
              <a:rPr xmlns:a="http://schemas.openxmlformats.org/drawingml/2006/main" dirty="0" smtClean="0"/>
              <a:t>perspektiva EU</a:t>
            </a:r>
            <a:r>
              <a:rPr xmlns:a="http://schemas.openxmlformats.org/drawingml/2006/main" dirty="0" smtClean="0"/>
              <a:t>-</a:t>
            </a:r>
            <a:r>
              <a:rPr xmlns:a="http://schemas.openxmlformats.org/drawingml/2006/main" dirty="0" smtClean="0"/>
              <a:t>a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4509120"/>
            <a:ext cx="5328592" cy="1800200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sz="2800" dirty="0" smtClean="0"/>
              <a:t>Raymond Hill</a:t>
            </a:r>
          </a:p>
          <a:p>
            <a:pPr xmlns:a="http://schemas.openxmlformats.org/drawingml/2006/main"/>
            <a:r>
              <a:rPr xmlns:a="http://schemas.openxmlformats.org/drawingml/2006/main" lang="en-GB" sz="2800" dirty="0" smtClean="0"/>
              <a:t>Europska komisija</a:t>
            </a:r>
          </a:p>
          <a:p>
            <a:pPr xmlns:a="http://schemas.openxmlformats.org/drawingml/2006/main"/>
            <a:r>
              <a:rPr xmlns:a="http://schemas.openxmlformats.org/drawingml/2006/main" lang="en-GB" sz="2800" dirty="0" smtClean="0"/>
              <a:t>ožujak </a:t>
            </a:r>
            <a:r>
              <a:rPr xmlns:a="http://schemas.openxmlformats.org/drawingml/2006/main" lang="en-GB" sz="2800" dirty="0" smtClean="0"/>
              <a:t>2017</a:t>
            </a:r>
            <a:r>
              <a:rPr xmlns:a="http://schemas.openxmlformats.org/drawingml/2006/main" lang="en-GB" sz="2800" dirty="0" smtClean="0"/>
              <a:t>.</a:t>
            </a:r>
            <a:endParaRPr xmlns:a="http://schemas.openxmlformats.org/drawingml/2006/main"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Tipični izazovi s kojima se susrećemo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xmlns:a="http://schemas.openxmlformats.org/drawingml/2006/main"/>
            <a:r>
              <a:rPr xmlns:a="http://schemas.openxmlformats.org/drawingml/2006/main" lang="en-GB" sz="2200" dirty="0" smtClean="0"/>
              <a:t>Postoji mnogo oblika odgovornosti </a:t>
            </a:r>
            <a:r>
              <a:rPr xmlns:a="http://schemas.openxmlformats.org/drawingml/2006/main" lang="en-GB" sz="2200" dirty="0" smtClean="0"/>
              <a:t>- </a:t>
            </a:r>
            <a:r>
              <a:rPr xmlns:a="http://schemas.openxmlformats.org/drawingml/2006/main" lang="en-GB" sz="2200" dirty="0" smtClean="0"/>
              <a:t>kako ih definiramo</a:t>
            </a:r>
            <a:r>
              <a:rPr xmlns:a="http://schemas.openxmlformats.org/drawingml/2006/main" lang="en-GB" sz="2200" dirty="0" smtClean="0"/>
              <a:t>?</a:t>
            </a:r>
          </a:p>
          <a:p>
            <a:pPr xmlns:a="http://schemas.openxmlformats.org/drawingml/2006/main"/>
            <a:r>
              <a:rPr xmlns:a="http://schemas.openxmlformats.org/drawingml/2006/main" lang="en-GB" sz="2200" dirty="0" smtClean="0"/>
              <a:t>Nedostatak razumijevanja odgovornosti rukovodstva</a:t>
            </a:r>
            <a:r>
              <a:rPr xmlns:a="http://schemas.openxmlformats.org/drawingml/2006/main" lang="en-GB" sz="2200" dirty="0" smtClean="0"/>
              <a:t>: </a:t>
            </a:r>
            <a:r>
              <a:rPr xmlns:a="http://schemas.openxmlformats.org/drawingml/2006/main" lang="en-GB" sz="2200" dirty="0" smtClean="0"/>
              <a:t>upravitelji pokušavaju kontrolirati svaki detalj</a:t>
            </a:r>
            <a:r>
              <a:rPr xmlns:a="http://schemas.openxmlformats.org/drawingml/2006/main" lang="en-GB" sz="2200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lang="en-GB" sz="2200" dirty="0"/>
              <a:t>Nema pravilne podjele odgovornosti ili postupci podjele odgovornosti ne omogućuju utvrđivanje odgovornosti rukovodstva</a:t>
            </a:r>
            <a:r>
              <a:rPr xmlns:a="http://schemas.openxmlformats.org/drawingml/2006/main" lang="en-GB" sz="2200" dirty="0"/>
              <a:t>.</a:t>
            </a:r>
            <a:endParaRPr xmlns:a="http://schemas.openxmlformats.org/drawingml/2006/main" lang="hr-HR" sz="2200" dirty="0"/>
          </a:p>
          <a:p>
            <a:pPr xmlns:a="http://schemas.openxmlformats.org/drawingml/2006/main"/>
            <a:r>
              <a:rPr xmlns:a="http://schemas.openxmlformats.org/drawingml/2006/main" lang="en-GB" sz="2200" dirty="0" smtClean="0"/>
              <a:t>Unutarnji revizori i financijsko osoblje nisu dovoljno neovisni </a:t>
            </a:r>
            <a:r>
              <a:rPr xmlns:a="http://schemas.openxmlformats.org/drawingml/2006/main" lang="en-GB" sz="2200" dirty="0" smtClean="0"/>
              <a:t>- </a:t>
            </a:r>
            <a:r>
              <a:rPr xmlns:a="http://schemas.openxmlformats.org/drawingml/2006/main" lang="en-GB" sz="2200" dirty="0" smtClean="0"/>
              <a:t>ne osjećaju se slobodnima reći „istinu”</a:t>
            </a:r>
            <a:r>
              <a:rPr xmlns:a="http://schemas.openxmlformats.org/drawingml/2006/main" lang="en-GB" sz="2200" dirty="0" smtClean="0"/>
              <a:t>.</a:t>
            </a:r>
            <a:endParaRPr xmlns:a="http://schemas.openxmlformats.org/drawingml/2006/main" lang="hr-H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65437279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altLang="en-US" smtClean="0"/>
              <a:t>Unaprjeđenje odgovornosti </a:t>
            </a:r>
            <a:r>
              <a:rPr xmlns:a="http://schemas.openxmlformats.org/drawingml/2006/main" lang="en-GB" altLang="en-US" smtClean="0"/>
              <a:t>- </a:t>
            </a:r>
            <a:r>
              <a:rPr xmlns:a="http://schemas.openxmlformats.org/drawingml/2006/main" lang="en-GB" altLang="en-US" smtClean="0"/>
              <a:t>preporuke politika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Izraditi okvir odgovornosti rukovodstva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Strateško planiranje koje povezuje općenitu državnu viziju s organizacijskim ciljevima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Operativno planiranje koje povezuje operativne ciljeve sa resursnim zahtjevima</a:t>
            </a:r>
            <a:endParaRPr xmlns:a="http://schemas.openxmlformats.org/drawingml/2006/main" lang="hr-HR" dirty="0"/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Smjernice za upravljanje rizicima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Smjernice za diskreciju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Zaštita zviždača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Ključni pokazatelji uspješnosti</a:t>
            </a:r>
          </a:p>
          <a:p>
            <a:pPr xmlns:a="http://schemas.openxmlformats.org/drawingml/2006/main">
              <a:defRPr/>
            </a:pPr>
            <a:endParaRPr xmlns:a="http://schemas.openxmlformats.org/drawingml/2006/main" lang="hr-HR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D2764ACD-DC41-4B7A-8CC1-862311311C7B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altLang="en-US" smtClean="0"/>
              <a:t>Unaprjeđenje odgovornosti </a:t>
            </a:r>
            <a:r>
              <a:rPr xmlns:a="http://schemas.openxmlformats.org/drawingml/2006/main" lang="en-GB" altLang="en-US" smtClean="0"/>
              <a:t>- </a:t>
            </a:r>
            <a:r>
              <a:rPr xmlns:a="http://schemas.openxmlformats.org/drawingml/2006/main" lang="en-GB" altLang="en-US" smtClean="0"/>
              <a:t>što glavni upravitelj može učiniti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>
            <a:normAutofit/>
          </a:bodyPr>
          <a:lstStyle/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Postaviti godišnje donošenje ciljeva kao pravu poslovnu funkciju</a:t>
            </a:r>
            <a:r>
              <a:rPr xmlns:a="http://schemas.openxmlformats.org/drawingml/2006/main" dirty="0" smtClean="0"/>
              <a:t>, </a:t>
            </a:r>
            <a:r>
              <a:rPr xmlns:a="http://schemas.openxmlformats.org/drawingml/2006/main" dirty="0" smtClean="0"/>
              <a:t>ne samo kao birokratsku vježbu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Uskladiti ciljeve zaposlenika s organizacijskim ciljevima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Pratiti napredak ostvarenja ciljeva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Izraditi iskrene evaluacije zaposlenika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Ne izbjegavati sukob</a:t>
            </a:r>
          </a:p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Biti uzor svima</a:t>
            </a:r>
            <a:endParaRPr xmlns:a="http://schemas.openxmlformats.org/drawingml/2006/main" lang="hr-HR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C0570606-EED9-4DCD-AF4C-93C46F22A8C2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altLang="en-US" dirty="0" smtClean="0"/>
              <a:t>Ograničenja odgovornosti rukovodstva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Vremenska nedosljednost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Nesposobnost ili nemar zaposlenika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Rizici kod javnog izvještavanja o učinku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Istinske pogreške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7FA645FE-B0B7-472C-B751-C3BC8C1620F6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Zaključci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Reforme odgovornosti premjestile su naglasak s pravila na diskreciju</a:t>
            </a:r>
            <a:r>
              <a:rPr xmlns:a="http://schemas.openxmlformats.org/drawingml/2006/main" dirty="0" smtClean="0"/>
              <a:t>, </a:t>
            </a:r>
            <a:r>
              <a:rPr xmlns:a="http://schemas.openxmlformats.org/drawingml/2006/main" dirty="0" smtClean="0"/>
              <a:t>fleksibilnost i učinak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 smtClean="0"/>
          </a:p>
          <a:p>
            <a:pPr xmlns:a="http://schemas.openxmlformats.org/drawingml/2006/main"/>
            <a:r>
              <a:rPr xmlns:a="http://schemas.openxmlformats.org/drawingml/2006/main" dirty="0" smtClean="0"/>
              <a:t>Odgovornost nije jednodimenzionalna ili linearna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dirty="0" smtClean="0"/>
              <a:t>Postoje različite razine poželjne odgovornosti u različitim državama članicama EU</a:t>
            </a:r>
            <a:r>
              <a:rPr xmlns:a="http://schemas.openxmlformats.org/drawingml/2006/main" dirty="0" smtClean="0"/>
              <a:t>-</a:t>
            </a:r>
            <a:r>
              <a:rPr xmlns:a="http://schemas.openxmlformats.org/drawingml/2006/main" dirty="0" smtClean="0"/>
              <a:t>a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dirty="0" smtClean="0"/>
              <a:t>Reforme odgovornosti često su povezane s reformama javne uprave i reformama upravljanja javnim financijama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747137487"/>
      </p:ext>
    </p:extLst>
  </p:cSld>
  <p:clrMapOvr>
    <a:masterClrMapping/>
  </p:clrMapOvr>
</p:sld>
</file>

<file path=ppt/slides/slide15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Vrste odgovornosti</a:t>
            </a:r>
            <a:endParaRPr xmlns:a="http://schemas.openxmlformats.org/drawingml/2006/main"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607119"/>
              </p:ext>
            </p:extLst>
          </p:nvPr>
        </p:nvGraphicFramePr>
        <p:xfrm>
          <a:off x="457200" y="25654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>
                        <a:spcAft>
                          <a:spcPts val="600"/>
                        </a:spcAft>
                      </a:pPr>
                      <a:r>
                        <a:rPr xmlns:a="http://schemas.openxmlformats.org/drawingml/2006/main" lang="en-GB" b="1" dirty="0" smtClean="0"/>
                        <a:t>Prema vrsti posla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dirty="0" smtClean="0"/>
                        <a:t>Politička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dirty="0" smtClean="0"/>
                        <a:t>Pravna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dirty="0" smtClean="0"/>
                        <a:t>Upravna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dirty="0" smtClean="0"/>
                        <a:t>Stručna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dirty="0" smtClean="0"/>
                        <a:t>Društvena</a:t>
                      </a:r>
                      <a:endParaRPr xmlns:a="http://schemas.openxmlformats.org/drawingml/2006/main"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>
                        <a:spcAft>
                          <a:spcPts val="600"/>
                        </a:spcAft>
                      </a:pPr>
                      <a:r>
                        <a:rPr xmlns:a="http://schemas.openxmlformats.org/drawingml/2006/main" lang="en-GB" b="1" dirty="0" smtClean="0"/>
                        <a:t>Prema vrsti dionika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baseline="0" dirty="0" smtClean="0"/>
                        <a:t>Korporativna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baseline="0" dirty="0" smtClean="0"/>
                        <a:t>Hijerarhijska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baseline="0" dirty="0" smtClean="0"/>
                        <a:t>Kolektivna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xmlns:a="http://schemas.openxmlformats.org/drawingml/2006/main" lang="en-GB" b="0" baseline="0" dirty="0" smtClean="0"/>
                        <a:t>Pojedinačna</a:t>
                      </a:r>
                    </a:p>
                    <a:p>
                      <a:pPr xmlns:a="http://schemas.openxmlformats.org/drawingml/2006/main" marL="0" indent="0">
                        <a:buFont typeface="Arial" panose="020B0604020202020204" pitchFamily="34" charset="0"/>
                        <a:buNone/>
                      </a:pPr>
                      <a:endParaRPr xmlns:a="http://schemas.openxmlformats.org/drawingml/2006/main" lang="hr-HR" b="0" baseline="0" dirty="0" smtClean="0"/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endParaRPr xmlns:a="http://schemas.openxmlformats.org/drawingml/2006/main" lang="hr-H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>
                        <a:spcAft>
                          <a:spcPts val="600"/>
                        </a:spcAft>
                      </a:pPr>
                      <a:r>
                        <a:rPr xmlns:a="http://schemas.openxmlformats.org/drawingml/2006/main" lang="en-GB" b="1" dirty="0" smtClean="0"/>
                        <a:t>Prema vrsti postupanja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Financijska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Postupovna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Proizvodna</a:t>
                      </a:r>
                      <a:endParaRPr xmlns:a="http://schemas.openxmlformats.org/drawingml/2006/main"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>
                        <a:spcAft>
                          <a:spcPts val="600"/>
                        </a:spcAft>
                      </a:pPr>
                      <a:r>
                        <a:rPr xmlns:a="http://schemas.openxmlformats.org/drawingml/2006/main" lang="en-GB" b="1" dirty="0" smtClean="0"/>
                        <a:t>Prema vrsti obveze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Vertikalna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Dijagonalna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Horizontalna</a:t>
                      </a:r>
                      <a:endParaRPr xmlns:a="http://schemas.openxmlformats.org/drawingml/2006/main"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3675961421"/>
      </p:ext>
    </p:extLst>
  </p:cSld>
  <p:clrMapOvr>
    <a:masterClrMapping/>
  </p:clrMapOvr>
</p:sld>
</file>

<file path=ppt/slides/slide16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Odgovornost rukovodstva </a:t>
            </a:r>
            <a:r>
              <a:rPr xmlns:a="http://schemas.openxmlformats.org/drawingml/2006/main" dirty="0" smtClean="0"/>
              <a:t>- </a:t>
            </a:r>
            <a:r>
              <a:rPr xmlns:a="http://schemas.openxmlformats.org/drawingml/2006/main" dirty="0" smtClean="0"/>
              <a:t>mjerenje razina zrelosti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 b="1"/>
              <a:t>Osnovna </a:t>
            </a:r>
            <a:r>
              <a:rPr xmlns:a="http://schemas.openxmlformats.org/drawingml/2006/main" dirty="0" smtClean="0"/>
              <a:t>- </a:t>
            </a:r>
            <a:r>
              <a:rPr xmlns:a="http://schemas.openxmlformats.org/drawingml/2006/main" dirty="0" smtClean="0"/>
              <a:t>prisutni su osnovni mehanizmi unutarnjih kontrola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Ciljevi su izneseni na osnovnoj razini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dirty="0" smtClean="0" b="1"/>
              <a:t>Razvijena</a:t>
            </a:r>
            <a:r>
              <a:rPr xmlns:a="http://schemas.openxmlformats.org/drawingml/2006/main" dirty="0" smtClean="0"/>
              <a:t> – upravitelji utječu na djelokrug rada u svojoj nadležnosti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Sredstva su donekle povezana s ciljevima učinka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b="1" dirty="0"/>
          </a:p>
          <a:p>
            <a:pPr xmlns:a="http://schemas.openxmlformats.org/drawingml/2006/main"/>
            <a:r>
              <a:rPr xmlns:a="http://schemas.openxmlformats.org/drawingml/2006/main" dirty="0" smtClean="0" b="1"/>
              <a:t>Napredna</a:t>
            </a:r>
            <a:r>
              <a:rPr xmlns:a="http://schemas.openxmlformats.org/drawingml/2006/main" dirty="0" smtClean="0"/>
              <a:t> - </a:t>
            </a:r>
            <a:r>
              <a:rPr xmlns:a="http://schemas.openxmlformats.org/drawingml/2006/main" dirty="0" smtClean="0"/>
              <a:t>upravitelji se maksimalno koriste dodatnom vrijednošću svog posla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Uspostavljena je podjela odgovornosti i autoriteta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Rezultati su blisko povezani s proračunom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259710061"/>
      </p:ext>
    </p:extLst>
  </p:cSld>
  <p:clrMapOvr>
    <a:masterClrMapping/>
  </p:clrMapOvr>
</p:sld>
</file>

<file path=ppt/slides/slide17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altLang="en-US" smtClean="0"/>
              <a:t>Načela učinkovite odgovornosti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Jasno definirane uloge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Jasna očekivanja u pogledu učinka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Ravnoteža između prilike i rizika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Uravnotežena očekivanja i kapaciteti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Vjerodostojno izvještavanje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mtClean="0"/>
              <a:t>Razuman pregled i prilagodba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24765021-4C9D-4E47-85C4-E2884AC8EE19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Sadržaj</a:t>
            </a:r>
            <a:endParaRPr xmlns:a="http://schemas.openxmlformats.org/drawingml/2006/main"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4"/>
          </a:xfrm>
        </p:spPr>
        <p:txBody>
          <a:bodyPr>
            <a:normAutofit lnSpcReduction="10000"/>
          </a:bodyPr>
          <a:lstStyle/>
          <a:p>
            <a:pPr xmlns:a="http://schemas.openxmlformats.org/drawingml/2006/main"/>
            <a:r>
              <a:rPr xmlns:a="http://schemas.openxmlformats.org/drawingml/2006/main" lang="en-GB" sz="2400" dirty="0" smtClean="0"/>
              <a:t>Odgovornost </a:t>
            </a:r>
            <a:r>
              <a:rPr xmlns:a="http://schemas.openxmlformats.org/drawingml/2006/main" lang="en-GB" sz="2400" dirty="0" smtClean="0"/>
              <a:t>- </a:t>
            </a:r>
            <a:r>
              <a:rPr xmlns:a="http://schemas.openxmlformats.org/drawingml/2006/main" lang="en-GB" sz="2400" dirty="0" smtClean="0"/>
              <a:t>više od obične popularne fraze</a:t>
            </a:r>
            <a:r>
              <a:rPr xmlns:a="http://schemas.openxmlformats.org/drawingml/2006/main" lang="en-GB" sz="2400" dirty="0" smtClean="0"/>
              <a:t>!</a:t>
            </a:r>
            <a:endParaRPr xmlns:a="http://schemas.openxmlformats.org/drawingml/2006/main" lang="hr-HR" sz="2400" dirty="0" smtClean="0"/>
          </a:p>
          <a:p>
            <a:pPr xmlns:a="http://schemas.openxmlformats.org/drawingml/2006/main"/>
            <a:r>
              <a:rPr xmlns:a="http://schemas.openxmlformats.org/drawingml/2006/main" lang="en-GB" sz="2400" dirty="0" smtClean="0"/>
              <a:t>Odgovornost rukovodstva </a:t>
            </a:r>
            <a:r>
              <a:rPr xmlns:a="http://schemas.openxmlformats.org/drawingml/2006/main" lang="en-GB" sz="2400" dirty="0" smtClean="0"/>
              <a:t>- </a:t>
            </a:r>
            <a:r>
              <a:rPr xmlns:a="http://schemas.openxmlformats.org/drawingml/2006/main" lang="en-GB" sz="2400" dirty="0" smtClean="0"/>
              <a:t>odgovor na sve</a:t>
            </a:r>
            <a:r>
              <a:rPr xmlns:a="http://schemas.openxmlformats.org/drawingml/2006/main" lang="en-GB" sz="2400" dirty="0" smtClean="0"/>
              <a:t>?</a:t>
            </a:r>
          </a:p>
          <a:p>
            <a:pPr xmlns:a="http://schemas.openxmlformats.org/drawingml/2006/main"/>
            <a:r>
              <a:rPr xmlns:a="http://schemas.openxmlformats.org/drawingml/2006/main" lang="en-GB" sz="2400" dirty="0" smtClean="0"/>
              <a:t>Unutarnja vs</a:t>
            </a:r>
            <a:r>
              <a:rPr xmlns:a="http://schemas.openxmlformats.org/drawingml/2006/main" lang="en-GB" sz="2400" dirty="0" smtClean="0"/>
              <a:t>. </a:t>
            </a:r>
            <a:r>
              <a:rPr xmlns:a="http://schemas.openxmlformats.org/drawingml/2006/main" lang="en-GB" sz="2400" dirty="0" smtClean="0"/>
              <a:t>vanjska odgovornost</a:t>
            </a:r>
            <a:r>
              <a:rPr xmlns:a="http://schemas.openxmlformats.org/drawingml/2006/main" lang="en-GB" sz="2400" dirty="0" smtClean="0"/>
              <a:t>?</a:t>
            </a:r>
          </a:p>
          <a:p>
            <a:pPr xmlns:a="http://schemas.openxmlformats.org/drawingml/2006/main"/>
            <a:r>
              <a:rPr xmlns:a="http://schemas.openxmlformats.org/drawingml/2006/main" lang="en-GB" sz="2400" dirty="0" smtClean="0"/>
              <a:t>Dakle želite poboljšati koncept odgovornosti</a:t>
            </a:r>
            <a:r>
              <a:rPr xmlns:a="http://schemas.openxmlformats.org/drawingml/2006/main" lang="en-GB" sz="2400" dirty="0" smtClean="0"/>
              <a:t>...</a:t>
            </a:r>
          </a:p>
          <a:p>
            <a:pPr xmlns:a="http://schemas.openxmlformats.org/drawingml/2006/main"/>
            <a:r>
              <a:rPr xmlns:a="http://schemas.openxmlformats.org/drawingml/2006/main" lang="en-GB" sz="2400" dirty="0" smtClean="0"/>
              <a:t>Nažalost</a:t>
            </a:r>
            <a:r>
              <a:rPr xmlns:a="http://schemas.openxmlformats.org/drawingml/2006/main" lang="en-GB" sz="2400" dirty="0" smtClean="0"/>
              <a:t>, </a:t>
            </a:r>
            <a:r>
              <a:rPr xmlns:a="http://schemas.openxmlformats.org/drawingml/2006/main" lang="en-GB" sz="2400" dirty="0" smtClean="0"/>
              <a:t>postoje ograničenja u pogledu odgovornosti</a:t>
            </a:r>
            <a:r>
              <a:rPr xmlns:a="http://schemas.openxmlformats.org/drawingml/2006/main" lang="en-GB" sz="2400" dirty="0" smtClean="0"/>
              <a:t>.</a:t>
            </a:r>
            <a:endParaRPr xmlns:a="http://schemas.openxmlformats.org/drawingml/2006/main" lang="hr-H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729303818"/>
      </p:ext>
    </p:extLst>
  </p:cSld>
  <p:clrMapOvr>
    <a:masterClrMapping/>
  </p:clrMapOvr>
</p:sld>
</file>

<file path=ppt/slides/slide3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Odgovornost </a:t>
            </a:r>
            <a:r>
              <a:rPr xmlns:a="http://schemas.openxmlformats.org/drawingml/2006/main" dirty="0" smtClean="0"/>
              <a:t>- </a:t>
            </a:r>
            <a:r>
              <a:rPr xmlns:a="http://schemas.openxmlformats.org/drawingml/2006/main" dirty="0" smtClean="0"/>
              <a:t>simbol dobrog upravljanja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spcAft>
                <a:spcPts val="2400"/>
              </a:spcAft>
            </a:pPr>
            <a:r>
              <a:rPr xmlns:a="http://schemas.openxmlformats.org/drawingml/2006/main" dirty="0" smtClean="0"/>
              <a:t>Što se tiče reformi PIFC</a:t>
            </a:r>
            <a:r>
              <a:rPr xmlns:a="http://schemas.openxmlformats.org/drawingml/2006/main" dirty="0" smtClean="0"/>
              <a:t>-</a:t>
            </a:r>
            <a:r>
              <a:rPr xmlns:a="http://schemas.openxmlformats.org/drawingml/2006/main" dirty="0" smtClean="0"/>
              <a:t>a </a:t>
            </a:r>
            <a:r>
              <a:rPr xmlns:a="http://schemas.openxmlformats.org/drawingml/2006/main" dirty="0" smtClean="0"/>
              <a:t>- </a:t>
            </a:r>
            <a:r>
              <a:rPr xmlns:a="http://schemas.openxmlformats.org/drawingml/2006/main" dirty="0" smtClean="0"/>
              <a:t>ono što EU zaista traži jest odgovorna državna služba koja namjerava ostvariti ciljeve nacionalne politike na efikasan</a:t>
            </a:r>
            <a:r>
              <a:rPr xmlns:a="http://schemas.openxmlformats.org/drawingml/2006/main" dirty="0" smtClean="0"/>
              <a:t>, </a:t>
            </a:r>
            <a:r>
              <a:rPr xmlns:a="http://schemas.openxmlformats.org/drawingml/2006/main" dirty="0" smtClean="0"/>
              <a:t>učinkovit i ekonomičan način te u skladu sa zakonom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/>
          </a:p>
          <a:p>
            <a:pPr xmlns:a="http://schemas.openxmlformats.org/drawingml/2006/main">
              <a:spcAft>
                <a:spcPts val="2400"/>
              </a:spcAft>
            </a:pPr>
            <a:r>
              <a:rPr xmlns:a="http://schemas.openxmlformats.org/drawingml/2006/main" dirty="0" smtClean="0"/>
              <a:t>Za one koji primjenjuju okvir COSO </a:t>
            </a:r>
            <a:r>
              <a:rPr xmlns:a="http://schemas.openxmlformats.org/drawingml/2006/main" dirty="0" smtClean="0"/>
              <a:t>- </a:t>
            </a:r>
            <a:r>
              <a:rPr xmlns:a="http://schemas.openxmlformats.org/drawingml/2006/main" dirty="0" smtClean="0"/>
              <a:t>reforme se temelje na decentralizaciji odgovornosti rukovodstva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 smtClean="0"/>
          </a:p>
          <a:p>
            <a:pPr xmlns:a="http://schemas.openxmlformats.org/drawingml/2006/main"/>
            <a:r>
              <a:rPr xmlns:a="http://schemas.openxmlformats.org/drawingml/2006/main" dirty="0" smtClean="0"/>
              <a:t>Danas zakonodavci</a:t>
            </a:r>
            <a:r>
              <a:rPr xmlns:a="http://schemas.openxmlformats.org/drawingml/2006/main" dirty="0" smtClean="0"/>
              <a:t>, </a:t>
            </a:r>
            <a:r>
              <a:rPr xmlns:a="http://schemas.openxmlformats.org/drawingml/2006/main" dirty="0" smtClean="0"/>
              <a:t>porezni obveznici i civilno društvo zahtijevaju sve više odgovornosti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/>
          </a:p>
          <a:p>
            <a:pPr xmlns:a="http://schemas.openxmlformats.org/drawingml/2006/main"/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2710887818"/>
      </p:ext>
    </p:extLst>
  </p:cSld>
  <p:clrMapOvr>
    <a:masterClrMapping/>
  </p:clrMapOvr>
</p:sld>
</file>

<file path=ppt/slides/slide4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EU upotrebljava termin „odgovornost rukovodstva”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xmlns:a="http://schemas.openxmlformats.org/drawingml/2006/main"/>
            <a:r>
              <a:rPr xmlns:a="http://schemas.openxmlformats.org/drawingml/2006/main" dirty="0" smtClean="0"/>
              <a:t>Odgovornost rukovodstva kolektivno je</a:t>
            </a:r>
          </a:p>
          <a:p>
            <a:pPr xmlns:a="http://schemas.openxmlformats.org/drawingml/2006/main" lvl="1"/>
            <a:r>
              <a:rPr xmlns:a="http://schemas.openxmlformats.org/drawingml/2006/main" dirty="0" smtClean="0" b="1"/>
              <a:t>administrativni učinak</a:t>
            </a:r>
            <a:r>
              <a:rPr xmlns:a="http://schemas.openxmlformats.org/drawingml/2006/main" dirty="0" smtClean="0"/>
              <a:t> (</a:t>
            </a:r>
            <a:r>
              <a:rPr xmlns:a="http://schemas.openxmlformats.org/drawingml/2006/main" dirty="0" smtClean="0"/>
              <a:t>pravovaljanost i ispravnost</a:t>
            </a:r>
            <a:r>
              <a:rPr xmlns:a="http://schemas.openxmlformats.org/drawingml/2006/main" dirty="0" smtClean="0"/>
              <a:t>)</a:t>
            </a:r>
            <a:r>
              <a:rPr xmlns:a="http://schemas.openxmlformats.org/drawingml/2006/main" dirty="0" smtClean="0"/>
              <a:t>, </a:t>
            </a:r>
          </a:p>
          <a:p>
            <a:pPr xmlns:a="http://schemas.openxmlformats.org/drawingml/2006/main" marL="457200" lvl="1" indent="0">
              <a:buNone/>
            </a:pPr>
            <a:r>
              <a:rPr xmlns:a="http://schemas.openxmlformats.org/drawingml/2006/main" dirty="0" smtClean="0" lang="en-US"/>
              <a:t>	</a:t>
            </a:r>
            <a:r>
              <a:rPr xmlns:a="http://schemas.openxmlformats.org/drawingml/2006/main" dirty="0" smtClean="0"/>
              <a:t>i  </a:t>
            </a:r>
          </a:p>
          <a:p>
            <a:pPr xmlns:a="http://schemas.openxmlformats.org/drawingml/2006/main" lvl="1"/>
            <a:r>
              <a:rPr xmlns:a="http://schemas.openxmlformats.org/drawingml/2006/main" dirty="0" smtClean="0" b="1"/>
              <a:t>učinak rukovodstva</a:t>
            </a:r>
            <a:r>
              <a:rPr xmlns:a="http://schemas.openxmlformats.org/drawingml/2006/main" dirty="0" smtClean="0"/>
              <a:t> (</a:t>
            </a:r>
            <a:r>
              <a:rPr xmlns:a="http://schemas.openxmlformats.org/drawingml/2006/main" dirty="0" smtClean="0"/>
              <a:t>ostvarenje ciljeva i efikasnosti</a:t>
            </a:r>
            <a:r>
              <a:rPr xmlns:a="http://schemas.openxmlformats.org/drawingml/2006/main" dirty="0" smtClean="0"/>
              <a:t>).</a:t>
            </a:r>
          </a:p>
          <a:p>
            <a:pPr xmlns:a="http://schemas.openxmlformats.org/drawingml/2006/main">
              <a:spcBef>
                <a:spcPts val="1200"/>
              </a:spcBef>
            </a:pPr>
            <a:r>
              <a:rPr xmlns:a="http://schemas.openxmlformats.org/drawingml/2006/main" dirty="0" smtClean="0"/>
              <a:t>Sustavi odgovornosti obično se razvijaju tijekom postupka reforme unutarnjih kontrola</a:t>
            </a:r>
            <a:r>
              <a:rPr xmlns:a="http://schemas.openxmlformats.org/drawingml/2006/main" dirty="0" smtClean="0"/>
              <a:t>, </a:t>
            </a:r>
            <a:r>
              <a:rPr xmlns:a="http://schemas.openxmlformats.org/drawingml/2006/main" dirty="0" smtClean="0"/>
              <a:t>prenoseći se s administrativne odgovornosti na odgovornost rukovodstva</a:t>
            </a:r>
            <a:r>
              <a:rPr xmlns:a="http://schemas.openxmlformats.org/drawingml/2006/main" dirty="0" smtClean="0"/>
              <a:t>. </a:t>
            </a:r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642996298"/>
      </p:ext>
    </p:extLst>
  </p:cSld>
  <p:clrMapOvr>
    <a:masterClrMapping/>
  </p:clrMapOvr>
</p:sld>
</file>

<file path=ppt/slides/slide5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Unutarnja vs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vanjska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05796"/>
          </a:xfrm>
        </p:spPr>
        <p:txBody>
          <a:bodyPr/>
          <a:lstStyle/>
          <a:p>
            <a:pPr xmlns:a="http://schemas.openxmlformats.org/drawingml/2006/main">
              <a:spcAft>
                <a:spcPts val="1200"/>
              </a:spcAft>
            </a:pPr>
            <a:r>
              <a:rPr xmlns:a="http://schemas.openxmlformats.org/drawingml/2006/main" lang="en-GB" b="1" dirty="0" smtClean="0"/>
              <a:t>Unutarnja</a:t>
            </a:r>
          </a:p>
          <a:p>
            <a:pPr xmlns:a="http://schemas.openxmlformats.org/drawingml/2006/main" lvl="1"/>
            <a:r>
              <a:rPr xmlns:a="http://schemas.openxmlformats.org/drawingml/2006/main" dirty="0" smtClean="0"/>
              <a:t>Ne može jedna osoba ili jedan dio organizacije sam ispuniti organizacijske ciljeve</a:t>
            </a:r>
            <a:r>
              <a:rPr xmlns:a="http://schemas.openxmlformats.org/drawingml/2006/main" dirty="0" smtClean="0"/>
              <a:t>. </a:t>
            </a:r>
          </a:p>
          <a:p>
            <a:pPr xmlns:a="http://schemas.openxmlformats.org/drawingml/2006/main" lvl="1"/>
            <a:r>
              <a:rPr xmlns:a="http://schemas.openxmlformats.org/drawingml/2006/main" dirty="0" smtClean="0"/>
              <a:t>Potreban je okvir podjele odgovornosti gdje svi znaju što trebaju raditi i što se od njih očekuje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>
              <a:spcBef>
                <a:spcPts val="600"/>
              </a:spcBef>
              <a:spcAft>
                <a:spcPts val="1200"/>
              </a:spcAft>
            </a:pPr>
            <a:r>
              <a:rPr xmlns:a="http://schemas.openxmlformats.org/drawingml/2006/main" lang="en-GB" b="1" dirty="0" smtClean="0"/>
              <a:t>Vanjski</a:t>
            </a:r>
          </a:p>
          <a:p>
            <a:pPr xmlns:a="http://schemas.openxmlformats.org/drawingml/2006/main" lvl="1"/>
            <a:r>
              <a:rPr xmlns:a="http://schemas.openxmlformats.org/drawingml/2006/main" dirty="0" smtClean="0"/>
              <a:t>Kako organizacija može pokazati svoj sustav odgovornosti javnosti</a:t>
            </a:r>
            <a:r>
              <a:rPr xmlns:a="http://schemas.openxmlformats.org/drawingml/2006/main" dirty="0" smtClean="0"/>
              <a:t>?</a:t>
            </a:r>
            <a:endParaRPr xmlns:a="http://schemas.openxmlformats.org/drawingml/2006/main" lang="hr-HR" dirty="0"/>
          </a:p>
          <a:p>
            <a:pPr xmlns:a="http://schemas.openxmlformats.org/drawingml/2006/main"/>
            <a:endParaRPr xmlns:a="http://schemas.openxmlformats.org/drawingml/2006/main" lang="hr-HR" dirty="0"/>
          </a:p>
          <a:p>
            <a:pPr xmlns:a="http://schemas.openxmlformats.org/drawingml/2006/main"/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1183133178"/>
      </p:ext>
    </p:extLst>
  </p:cSld>
  <p:clrMapOvr>
    <a:masterClrMapping/>
  </p:clrMapOvr>
</p:sld>
</file>

<file path=ppt/slides/slide6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/>
              <a:t>Unutarnja odgovornost</a:t>
            </a:r>
            <a:endParaRPr xmlns:a="http://schemas.openxmlformats.org/drawingml/2006/main"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/>
            <a:r>
              <a:rPr xmlns:a="http://schemas.openxmlformats.org/drawingml/2006/main" dirty="0" smtClean="0" b="1"/>
              <a:t>Odgovornost</a:t>
            </a:r>
            <a:r>
              <a:rPr xmlns:a="http://schemas.openxmlformats.org/drawingml/2006/main" dirty="0" smtClean="0"/>
              <a:t> - </a:t>
            </a:r>
            <a:r>
              <a:rPr xmlns:a="http://schemas.openxmlformats.org/drawingml/2006/main" dirty="0" smtClean="0"/>
              <a:t>jasna podjela zadataka unutar organizacije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dirty="0" smtClean="0" b="1"/>
              <a:t>Autoritet</a:t>
            </a:r>
            <a:r>
              <a:rPr xmlns:a="http://schemas.openxmlformats.org/drawingml/2006/main" dirty="0" smtClean="0"/>
              <a:t> - </a:t>
            </a:r>
            <a:r>
              <a:rPr xmlns:a="http://schemas.openxmlformats.org/drawingml/2006/main" dirty="0" smtClean="0"/>
              <a:t>ostvaruje se dodjelom ovlasti za donošenje odluka i raspodjelom resursa tako da upravitelji imaju pravo odlučiti </a:t>
            </a:r>
            <a:r>
              <a:rPr xmlns:a="http://schemas.openxmlformats.org/drawingml/2006/main" dirty="0" smtClean="0"/>
              <a:t>(</a:t>
            </a:r>
            <a:r>
              <a:rPr xmlns:a="http://schemas.openxmlformats.org/drawingml/2006/main" dirty="0" smtClean="0"/>
              <a:t>ili barem utjecati na odluku</a:t>
            </a:r>
            <a:r>
              <a:rPr xmlns:a="http://schemas.openxmlformats.org/drawingml/2006/main" dirty="0" smtClean="0"/>
              <a:t>) </a:t>
            </a:r>
            <a:r>
              <a:rPr xmlns:a="http://schemas.openxmlformats.org/drawingml/2006/main" dirty="0" smtClean="0"/>
              <a:t>o tome kako će se izvršavati zadaci za koje su odgovorni</a:t>
            </a:r>
            <a:r>
              <a:rPr xmlns:a="http://schemas.openxmlformats.org/drawingml/2006/main" dirty="0" smtClean="0"/>
              <a:t>.</a:t>
            </a:r>
          </a:p>
          <a:p>
            <a:pPr xmlns:a="http://schemas.openxmlformats.org/drawingml/2006/main"/>
            <a:r>
              <a:rPr xmlns:a="http://schemas.openxmlformats.org/drawingml/2006/main" dirty="0" smtClean="0" b="1"/>
              <a:t>Autonomija</a:t>
            </a:r>
            <a:r>
              <a:rPr xmlns:a="http://schemas.openxmlformats.org/drawingml/2006/main" dirty="0" smtClean="0"/>
              <a:t> - </a:t>
            </a:r>
            <a:r>
              <a:rPr xmlns:a="http://schemas.openxmlformats.org/drawingml/2006/main" dirty="0" smtClean="0"/>
              <a:t>strateški prostor</a:t>
            </a:r>
            <a:r>
              <a:rPr xmlns:a="http://schemas.openxmlformats.org/drawingml/2006/main" dirty="0" smtClean="0"/>
              <a:t>. </a:t>
            </a:r>
            <a:r>
              <a:rPr xmlns:a="http://schemas.openxmlformats.org/drawingml/2006/main" dirty="0" smtClean="0"/>
              <a:t>Više autonomije znači jasnije ciljeve i odgovornost za rezultate</a:t>
            </a:r>
            <a:r>
              <a:rPr xmlns:a="http://schemas.openxmlformats.org/drawingml/2006/main" dirty="0" smtClean="0"/>
              <a:t>.</a:t>
            </a:r>
            <a:endParaRPr xmlns:a="http://schemas.openxmlformats.org/drawingml/2006/main"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49102855"/>
      </p:ext>
    </p:extLst>
  </p:cSld>
  <p:clrMapOvr>
    <a:masterClrMapping/>
  </p:clrMapOvr>
</p:sld>
</file>

<file path=ppt/slides/slide7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>
            <a:normAutofit fontScale="90000"/>
          </a:bodyPr>
          <a:lstStyle/>
          <a:p>
            <a:pPr xmlns:a="http://schemas.openxmlformats.org/drawingml/2006/main">
              <a:defRPr/>
            </a:pPr>
            <a:r>
              <a:rPr xmlns:a="http://schemas.openxmlformats.org/drawingml/2006/main" dirty="0" smtClean="0"/>
              <a:t>Što vanjski dionici žele znati</a:t>
            </a:r>
            <a:endParaRPr xmlns:a="http://schemas.openxmlformats.org/drawingml/2006/main" lang="hr-HR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xmlns:a="http://schemas.openxmlformats.org/drawingml/2006/main" marL="457200" indent="-457200">
              <a:buFont typeface="Verdana" pitchFamily="34" charset="0"/>
              <a:buAutoNum type="arabicPeriod"/>
            </a:pPr>
            <a:r>
              <a:rPr xmlns:a="http://schemas.openxmlformats.org/drawingml/2006/main" lang="en-US" altLang="en-US" sz="2200" dirty="0" smtClean="0"/>
              <a:t>Informacije o kvaliteti i pravovremeni </a:t>
            </a:r>
            <a:r>
              <a:rPr xmlns:a="http://schemas.openxmlformats.org/drawingml/2006/main" lang="en-US" altLang="en-US" sz="2200" dirty="0" smtClean="0" b="1"/>
              <a:t>rezultati</a:t>
            </a:r>
            <a:r>
              <a:rPr xmlns:a="http://schemas.openxmlformats.org/drawingml/2006/main" lang="en-US" altLang="en-US" sz="2200" dirty="0" smtClean="0"/>
              <a:t>, </a:t>
            </a:r>
            <a:r>
              <a:rPr xmlns:a="http://schemas.openxmlformats.org/drawingml/2006/main" lang="en-US" altLang="en-US" sz="2200" dirty="0" smtClean="0"/>
              <a:t>unaprijediti pružanje usluga te ublažiti rizike povezane s negativnim aspektima poslova</a:t>
            </a:r>
            <a:r>
              <a:rPr xmlns:a="http://schemas.openxmlformats.org/drawingml/2006/main" lang="en-US" altLang="en-US" sz="2200" dirty="0" smtClean="0"/>
              <a:t>.</a:t>
            </a:r>
          </a:p>
          <a:p>
            <a:pPr xmlns:a="http://schemas.openxmlformats.org/drawingml/2006/main" marL="457200" indent="-457200">
              <a:buFont typeface="Verdana" pitchFamily="34" charset="0"/>
              <a:buAutoNum type="arabicPeriod"/>
            </a:pPr>
            <a:r>
              <a:rPr xmlns:a="http://schemas.openxmlformats.org/drawingml/2006/main" lang="en-US" altLang="en-US" sz="2200" dirty="0" smtClean="0"/>
              <a:t>Poslovima se upravlja s </a:t>
            </a:r>
            <a:r>
              <a:rPr xmlns:a="http://schemas.openxmlformats.org/drawingml/2006/main" lang="en-US" altLang="en-US" sz="2200" dirty="0" smtClean="0" b="1"/>
              <a:t>integritetom</a:t>
            </a:r>
            <a:r>
              <a:rPr xmlns:a="http://schemas.openxmlformats.org/drawingml/2006/main" lang="en-US" altLang="en-US" sz="2200" dirty="0" smtClean="0"/>
              <a:t> i u</a:t>
            </a:r>
            <a:r>
              <a:rPr xmlns:a="http://schemas.openxmlformats.org/drawingml/2006/main" lang="en-US" altLang="en-US" sz="2200" dirty="0" smtClean="0" b="1"/>
              <a:t> skladu </a:t>
            </a:r>
            <a:r>
              <a:rPr xmlns:a="http://schemas.openxmlformats.org/drawingml/2006/main" lang="en-US" altLang="en-US" sz="2200" dirty="0" smtClean="0"/>
              <a:t>s važećim zakonom</a:t>
            </a:r>
            <a:r>
              <a:rPr xmlns:a="http://schemas.openxmlformats.org/drawingml/2006/main" lang="en-US" altLang="en-US" sz="2200" dirty="0" smtClean="0"/>
              <a:t>.</a:t>
            </a:r>
          </a:p>
          <a:p>
            <a:pPr xmlns:a="http://schemas.openxmlformats.org/drawingml/2006/main" marL="457200" indent="-457200">
              <a:buFont typeface="Verdana" pitchFamily="34" charset="0"/>
              <a:buAutoNum type="arabicPeriod"/>
            </a:pPr>
            <a:r>
              <a:rPr xmlns:a="http://schemas.openxmlformats.org/drawingml/2006/main" lang="en-US" altLang="en-US" sz="2200" dirty="0" smtClean="0"/>
              <a:t>Kontrola </a:t>
            </a:r>
            <a:r>
              <a:rPr xmlns:a="http://schemas.openxmlformats.org/drawingml/2006/main" lang="en-US" altLang="en-US" sz="2200" dirty="0" smtClean="0" b="1"/>
              <a:t>troškova</a:t>
            </a:r>
            <a:r>
              <a:rPr xmlns:a="http://schemas.openxmlformats.org/drawingml/2006/main" lang="en-US" altLang="en-US" sz="2200" dirty="0" smtClean="0"/>
              <a:t> i efikasna</a:t>
            </a:r>
            <a:r>
              <a:rPr xmlns:a="http://schemas.openxmlformats.org/drawingml/2006/main" lang="en-US" altLang="en-US" sz="2200" dirty="0" smtClean="0"/>
              <a:t>, </a:t>
            </a:r>
            <a:r>
              <a:rPr xmlns:a="http://schemas.openxmlformats.org/drawingml/2006/main" lang="en-US" altLang="en-US" sz="2200" dirty="0" smtClean="0"/>
              <a:t>učinkovita i ekonomična upotreba državnih resursa</a:t>
            </a:r>
            <a:r>
              <a:rPr xmlns:a="http://schemas.openxmlformats.org/drawingml/2006/main" lang="en-US" altLang="en-US" sz="2200" dirty="0" smtClean="0"/>
              <a:t>.</a:t>
            </a:r>
            <a:endParaRPr xmlns:a="http://schemas.openxmlformats.org/drawingml/2006/main" lang="hr-HR" altLang="en-US" sz="22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D1D61078-FD70-45D6-B409-461021E6B630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pPr xmlns:a="http://schemas.openxmlformats.org/drawingml/2006/main"/>
            <a:r>
              <a:rPr xmlns:a="http://schemas.openxmlformats.org/drawingml/2006/main" lang="en-GB" altLang="en-US" dirty="0" smtClean="0"/>
              <a:t>Prednosti odgovornosti rukovodstva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Bolji učinak</a:t>
            </a:r>
            <a:r>
              <a:rPr xmlns:a="http://schemas.openxmlformats.org/drawingml/2006/main" lang="en-GB" altLang="en-US" sz="2400" dirty="0" smtClean="0"/>
              <a:t>,</a:t>
            </a:r>
            <a:endParaRPr xmlns:a="http://schemas.openxmlformats.org/drawingml/2006/main" lang="hr-HR" altLang="en-US" sz="2400" dirty="0" smtClean="0"/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veće sudjelovanje i uključenje zaposlenika</a:t>
            </a:r>
            <a:r>
              <a:rPr xmlns:a="http://schemas.openxmlformats.org/drawingml/2006/main" lang="en-GB" altLang="en-US" sz="2400" dirty="0" smtClean="0"/>
              <a:t>,</a:t>
            </a:r>
            <a:endParaRPr xmlns:a="http://schemas.openxmlformats.org/drawingml/2006/main" lang="hr-HR" altLang="en-US" sz="2400" dirty="0" smtClean="0"/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snažniji osjećaj sposobnosti</a:t>
            </a:r>
            <a:r>
              <a:rPr xmlns:a="http://schemas.openxmlformats.org/drawingml/2006/main" lang="en-GB" altLang="en-US" sz="2400" dirty="0" smtClean="0"/>
              <a:t>,</a:t>
            </a:r>
            <a:endParaRPr xmlns:a="http://schemas.openxmlformats.org/drawingml/2006/main" lang="hr-HR" altLang="en-US" sz="2400" dirty="0" smtClean="0"/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više kreativnosti i inovacija te</a:t>
            </a:r>
          </a:p>
          <a:p>
            <a:pPr xmlns:a="http://schemas.openxmlformats.org/drawingml/2006/main">
              <a:buFontTx/>
              <a:buChar char="•"/>
            </a:pPr>
            <a:r>
              <a:rPr xmlns:a="http://schemas.openxmlformats.org/drawingml/2006/main" lang="en-GB" altLang="en-US" sz="2400" dirty="0" smtClean="0"/>
              <a:t>visoki moral zaposlenika te zadovoljstvo u radu</a:t>
            </a:r>
            <a:r>
              <a:rPr xmlns:a="http://schemas.openxmlformats.org/drawingml/2006/main" lang="en-GB" altLang="en-US" sz="2400" dirty="0" smtClean="0"/>
              <a:t>.</a:t>
            </a:r>
            <a:endParaRPr xmlns:a="http://schemas.openxmlformats.org/drawingml/2006/main" lang="hr-HR" altLang="en-US" sz="24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xmlns:a="http://schemas.openxmlformats.org/drawingml/2006/main" eaLnBrk="1" hangingPunct="1"/>
            <a:fld id="{9F480EBC-1AC9-4790-83BA-E290F5ABD7F3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xmlns:a="http://schemas.openxmlformats.org/drawingml/2006/main" lang="hr-HR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="http://schemas.openxmlformats.org/drawingml/2006/main" xmlns:r="http://schemas.openxmlformats.org/officeDocument/2006/relationships" xmlns:a14="http://schemas.microsoft.com/office/drawing/2010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936625"/>
          </a:xfrm>
        </p:spPr>
        <p:txBody>
          <a:bodyPr/>
          <a:lstStyle/>
          <a:p>
            <a:pPr xmlns:a="http://schemas.openxmlformats.org/drawingml/2006/main" marL="0" indent="0"/>
            <a:r>
              <a:rPr xmlns:a="http://schemas.openxmlformats.org/drawingml/2006/main" dirty="0" smtClean="0"/>
              <a:t>Unaprjeđenje odgovornosti zvuči jednostavno</a:t>
            </a:r>
            <a:endParaRPr xmlns:a="http://schemas.openxmlformats.org/drawingml/2006/main"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16845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>
              <a:rPr xmlns:a="http://schemas.openxmlformats.org/drawingml/2006/main" lang="en-GB" sz="2400" i="0" dirty="0" smtClean="0"/>
              <a:t>Koji su izazovi u definiranju i provedbi sustava odgovornosti</a:t>
            </a:r>
            <a:r>
              <a:rPr xmlns:a="http://schemas.openxmlformats.org/drawingml/2006/main" lang="en-GB" sz="2400" i="0" dirty="0" smtClean="0"/>
              <a:t>?</a:t>
            </a:r>
            <a:endParaRPr xmlns:a="http://schemas.openxmlformats.org/drawingml/2006/main" lang="hr-HR" sz="2400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/>
          <a:stretch>
            <a:fillRect/>
          </a:stretch>
        </p:blipFill>
        <p:spPr bwMode="auto">
          <a:xfrm>
            <a:off x="4905603" y="2564528"/>
            <a:ext cx="3523793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xmlns:a="http://schemas.openxmlformats.org/drawingml/2006/main">
              <a:defRPr/>
            </a:pPr>
            <a:fld id="{396CDD1B-50E0-44E8-82B7-F85F69F6D40C}" type="slidenum">
              <a:rPr lang="en-GB" smtClean="0"/>
              <a:pPr>
                <a:defRPr/>
              </a:pPr>
              <a:t>9</a:t>
            </a:fld>
            <a:endParaRPr xmlns:a="http://schemas.openxmlformats.org/drawingml/2006/main" lang="hr-HR"/>
          </a:p>
        </p:txBody>
      </p:sp>
    </p:spTree>
    <p:extLst>
      <p:ext uri="{BB962C8B-B14F-4D97-AF65-F5344CB8AC3E}">
        <p14:creationId xmlns:p14="http://schemas.microsoft.com/office/powerpoint/2010/main" val="888526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774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Accountability:  an EU perspective</vt:lpstr>
      <vt:lpstr>Content</vt:lpstr>
      <vt:lpstr>Accountability – an icon of good governance</vt:lpstr>
      <vt:lpstr>The EU uses the term "Managerial Accountability"</vt:lpstr>
      <vt:lpstr>Internal v External</vt:lpstr>
      <vt:lpstr>Internal accountability</vt:lpstr>
      <vt:lpstr>What do external stakeholders want to know</vt:lpstr>
      <vt:lpstr>Some benefits of managerial accountability</vt:lpstr>
      <vt:lpstr>Improving accountability sounds easy</vt:lpstr>
      <vt:lpstr>Typical challenges encountered</vt:lpstr>
      <vt:lpstr>Improving accountability - Policy recommendations</vt:lpstr>
      <vt:lpstr>Improving accountability – what the top manager can do</vt:lpstr>
      <vt:lpstr>Some limitations of managerial accountability</vt:lpstr>
      <vt:lpstr>Conclusions</vt:lpstr>
      <vt:lpstr>Types of accountability</vt:lpstr>
      <vt:lpstr>Managerial accountability – measuring maturity levels</vt:lpstr>
      <vt:lpstr>Principles for effective accountability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HILL Raymond (BUDG)</cp:lastModifiedBy>
  <cp:revision>152</cp:revision>
  <cp:lastPrinted>2017-03-07T10:51:29Z</cp:lastPrinted>
  <dcterms:created xsi:type="dcterms:W3CDTF">2011-10-28T10:25:18Z</dcterms:created>
  <dcterms:modified xsi:type="dcterms:W3CDTF">2017-03-08T09:57:20Z</dcterms:modified>
</cp:coreProperties>
</file>