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99" r:id="rId2"/>
    <p:sldId id="510" r:id="rId3"/>
    <p:sldId id="519" r:id="rId4"/>
    <p:sldId id="522" r:id="rId5"/>
    <p:sldId id="526" r:id="rId6"/>
    <p:sldId id="518" r:id="rId7"/>
    <p:sldId id="505" r:id="rId8"/>
    <p:sldId id="506" r:id="rId9"/>
    <p:sldId id="520" r:id="rId10"/>
    <p:sldId id="533" r:id="rId11"/>
    <p:sldId id="530" r:id="rId12"/>
    <p:sldId id="531" r:id="rId13"/>
    <p:sldId id="535" r:id="rId14"/>
    <p:sldId id="527" r:id="rId15"/>
    <p:sldId id="525" r:id="rId16"/>
    <p:sldId id="529" r:id="rId17"/>
    <p:sldId id="536" r:id="rId18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342900" indent="114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685800" indent="228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028700" indent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371600" indent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B7"/>
    <a:srgbClr val="532476"/>
    <a:srgbClr val="FFCCCC"/>
    <a:srgbClr val="FFD9D9"/>
    <a:srgbClr val="FF6699"/>
    <a:srgbClr val="FF6600"/>
    <a:srgbClr val="5CD4B7"/>
    <a:srgbClr val="FF5050"/>
    <a:srgbClr val="F19D9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8647" autoAdjust="0"/>
  </p:normalViewPr>
  <p:slideViewPr>
    <p:cSldViewPr snapToGrid="0">
      <p:cViewPr>
        <p:scale>
          <a:sx n="125" d="100"/>
          <a:sy n="125" d="100"/>
        </p:scale>
        <p:origin x="-1326" y="-5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1\FinPrognos\04%20&#1085;&#1072;&#1096;&#1080;%20&#1087;&#1088;&#1077;&#1079;&#1077;&#1085;&#1090;&#1072;&#1094;&#1080;&#1080;\2017\01.%20PAMPAL_%20&#1040;&#1055;&#1056;&#1045;&#1051;&#1068;%202017\3.%20&#1055;&#1088;&#1086;&#1075;&#1085;&#1086;&#1079;&#1080;&#1088;&#1086;&#1074;&#1072;&#1085;&#1080;&#1077;%20&#1080;%20&#1082;&#1072;&#1089;&#1089;&#1086;&#1074;&#1086;&#1077;%20&#1087;&#1083;&#1072;&#1085;&#1080;&#1088;&#1086;&#1074;&#1072;&#1085;&#1080;&#1077;\77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916272948438307E-2"/>
          <c:y val="9.6182883801420219E-2"/>
          <c:w val="0.58740419685126799"/>
          <c:h val="0.729625748233728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администраторы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9365095897407801E-3"/>
                  <c:y val="-1.2022860475177527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95%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администраторы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9551737189463229E-3"/>
                  <c:y val="-3.6068581425532577E-2"/>
                </c:manualLayout>
              </c:layout>
              <c:tx>
                <c:rich>
                  <a:bodyPr/>
                  <a:lstStyle/>
                  <a:p>
                    <a:r>
                      <a:rPr lang="ru-RU" sz="900" smtClean="0"/>
                      <a:t>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900" b="1" i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6515712"/>
        <c:axId val="329925760"/>
      </c:barChart>
      <c:catAx>
        <c:axId val="206515712"/>
        <c:scaling>
          <c:orientation val="minMax"/>
        </c:scaling>
        <c:delete val="0"/>
        <c:axPos val="l"/>
        <c:majorTickMark val="none"/>
        <c:minorTickMark val="none"/>
        <c:tickLblPos val="none"/>
        <c:crossAx val="329925760"/>
        <c:crosses val="autoZero"/>
        <c:auto val="1"/>
        <c:lblAlgn val="ctr"/>
        <c:lblOffset val="100"/>
        <c:noMultiLvlLbl val="0"/>
      </c:catAx>
      <c:valAx>
        <c:axId val="329925760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20651571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8060819076952683"/>
          <c:y val="0.18796748336916524"/>
          <c:w val="0.18206228014462361"/>
          <c:h val="0.60496951210853522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</c:v>
                </c:pt>
              </c:strCache>
            </c:strRef>
          </c:tx>
          <c:spPr>
            <a:pattFill prst="ltVert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</c:spPr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</c:v>
                </c:pt>
                <c:pt idx="1">
                  <c:v>15</c:v>
                </c:pt>
                <c:pt idx="2">
                  <c:v>19</c:v>
                </c:pt>
                <c:pt idx="3">
                  <c:v>26</c:v>
                </c:pt>
                <c:pt idx="4">
                  <c:v>33</c:v>
                </c:pt>
                <c:pt idx="5">
                  <c:v>43</c:v>
                </c:pt>
                <c:pt idx="6">
                  <c:v>53</c:v>
                </c:pt>
                <c:pt idx="7">
                  <c:v>65</c:v>
                </c:pt>
                <c:pt idx="8">
                  <c:v>76</c:v>
                </c:pt>
                <c:pt idx="9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axId val="214866432"/>
        <c:axId val="150812864"/>
      </c:areaChart>
      <c:catAx>
        <c:axId val="21486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0812864"/>
        <c:crosses val="autoZero"/>
        <c:auto val="1"/>
        <c:lblAlgn val="ctr"/>
        <c:lblOffset val="100"/>
        <c:noMultiLvlLbl val="0"/>
      </c:catAx>
      <c:valAx>
        <c:axId val="1508128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214866432"/>
        <c:crosses val="autoZero"/>
        <c:crossBetween val="midCat"/>
        <c:dispUnits>
          <c:builtInUnit val="hundreds"/>
        </c:dispUnits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E04DA-C500-444C-B294-574A358667A8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fr-FR"/>
        </a:p>
      </dgm:t>
    </dgm:pt>
    <dgm:pt modelId="{B330BB7A-E8A4-4880-8397-C2FDFEC4DBA3}">
      <dgm:prSet phldrT="[Texte]" custT="1"/>
      <dgm:spPr/>
      <dgm:t>
        <a:bodyPr/>
        <a:lstStyle/>
        <a:p>
          <a:r>
            <a:rPr lang="ru-RU" sz="1200" b="1" i="1" dirty="0" smtClean="0">
              <a:solidFill>
                <a:srgbClr val="C00000"/>
              </a:solidFill>
            </a:rPr>
            <a:t>Финальный кассовый план</a:t>
          </a:r>
          <a:endParaRPr lang="fr-FR" sz="1200" b="1" i="1" dirty="0">
            <a:solidFill>
              <a:srgbClr val="C00000"/>
            </a:solidFill>
          </a:endParaRPr>
        </a:p>
      </dgm:t>
    </dgm:pt>
    <dgm:pt modelId="{2492AB64-D33B-48BA-B15C-8D3CCC8EB193}" type="parTrans" cxnId="{A3CD1BEE-4868-44BF-82F0-F0394C1D2CC9}">
      <dgm:prSet/>
      <dgm:spPr/>
      <dgm:t>
        <a:bodyPr/>
        <a:lstStyle/>
        <a:p>
          <a:endParaRPr lang="fr-FR"/>
        </a:p>
      </dgm:t>
    </dgm:pt>
    <dgm:pt modelId="{B4AD3D0B-2287-43F9-8A3A-8CF979E4D4CE}" type="sibTrans" cxnId="{A3CD1BEE-4868-44BF-82F0-F0394C1D2CC9}">
      <dgm:prSet/>
      <dgm:spPr/>
      <dgm:t>
        <a:bodyPr/>
        <a:lstStyle/>
        <a:p>
          <a:endParaRPr lang="fr-FR"/>
        </a:p>
      </dgm:t>
    </dgm:pt>
    <dgm:pt modelId="{2FD8FB67-259B-471B-B7FC-48E1AF90ABE0}">
      <dgm:prSet phldrT="[Texte]" custT="1"/>
      <dgm:spPr/>
      <dgm:t>
        <a:bodyPr/>
        <a:lstStyle/>
        <a:p>
          <a:r>
            <a:rPr lang="ru-RU" sz="1100" b="1" i="1" dirty="0" smtClean="0">
              <a:solidFill>
                <a:srgbClr val="C00000"/>
              </a:solidFill>
            </a:rPr>
            <a:t>3. </a:t>
          </a:r>
          <a:r>
            <a:rPr lang="ru-RU" sz="1100" b="1" i="1" dirty="0" smtClean="0">
              <a:solidFill>
                <a:srgbClr val="002060"/>
              </a:solidFill>
            </a:rPr>
            <a:t>Прогнозы по иным   средствам</a:t>
          </a:r>
          <a:endParaRPr lang="fr-FR" sz="1100" b="1" i="1" dirty="0">
            <a:solidFill>
              <a:srgbClr val="002060"/>
            </a:solidFill>
          </a:endParaRPr>
        </a:p>
      </dgm:t>
    </dgm:pt>
    <dgm:pt modelId="{E75E6364-7743-4565-B686-75197E208562}" type="sibTrans" cxnId="{CD15F575-1397-4583-BEF0-C870A8711B73}">
      <dgm:prSet/>
      <dgm:spPr/>
      <dgm:t>
        <a:bodyPr/>
        <a:lstStyle/>
        <a:p>
          <a:endParaRPr lang="fr-FR"/>
        </a:p>
      </dgm:t>
    </dgm:pt>
    <dgm:pt modelId="{0BCA0E86-B18D-414B-9ABD-A07074E96A21}" type="parTrans" cxnId="{CD15F575-1397-4583-BEF0-C870A8711B73}">
      <dgm:prSet/>
      <dgm:spPr/>
      <dgm:t>
        <a:bodyPr/>
        <a:lstStyle/>
        <a:p>
          <a:endParaRPr lang="fr-FR"/>
        </a:p>
      </dgm:t>
    </dgm:pt>
    <dgm:pt modelId="{C6994AB9-1F9E-48EF-B07C-9D8B9B9E4F67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i="1" kern="1200" dirty="0" smtClean="0">
              <a:solidFill>
                <a:srgbClr val="C00000"/>
              </a:solidFill>
              <a:latin typeface="Calibri" pitchFamily="34" charset="0"/>
              <a:ea typeface="+mn-ea"/>
              <a:cs typeface="Arial" pitchFamily="34" charset="0"/>
            </a:rPr>
            <a:t>2.</a:t>
          </a:r>
          <a:r>
            <a:rPr lang="ru-RU" sz="1100" b="1" i="1" kern="1200" dirty="0" smtClean="0">
              <a:solidFill>
                <a:srgbClr val="002060"/>
              </a:solidFill>
              <a:latin typeface="Calibri" pitchFamily="34" charset="0"/>
              <a:ea typeface="+mn-ea"/>
              <a:cs typeface="Arial" pitchFamily="34" charset="0"/>
            </a:rPr>
            <a:t> Прогнозы государственных внебюджетных фондов</a:t>
          </a:r>
          <a:endParaRPr lang="fr-FR" sz="1100" b="1" i="1" kern="1200" dirty="0">
            <a:solidFill>
              <a:srgbClr val="002060"/>
            </a:solidFill>
            <a:latin typeface="Calibri" pitchFamily="34" charset="0"/>
            <a:ea typeface="+mn-ea"/>
            <a:cs typeface="Arial" pitchFamily="34" charset="0"/>
          </a:endParaRPr>
        </a:p>
      </dgm:t>
    </dgm:pt>
    <dgm:pt modelId="{97F3CE45-1984-4097-8F4A-BFBECD8F337F}" type="sibTrans" cxnId="{A75638E6-2EAB-4B4D-AEAF-66C32473EE40}">
      <dgm:prSet/>
      <dgm:spPr/>
      <dgm:t>
        <a:bodyPr/>
        <a:lstStyle/>
        <a:p>
          <a:endParaRPr lang="fr-FR"/>
        </a:p>
      </dgm:t>
    </dgm:pt>
    <dgm:pt modelId="{06BFF2CF-05FF-42CF-B906-507D590B44D5}" type="parTrans" cxnId="{A75638E6-2EAB-4B4D-AEAF-66C32473EE40}">
      <dgm:prSet/>
      <dgm:spPr/>
      <dgm:t>
        <a:bodyPr/>
        <a:lstStyle/>
        <a:p>
          <a:endParaRPr lang="fr-FR"/>
        </a:p>
      </dgm:t>
    </dgm:pt>
    <dgm:pt modelId="{1AE27CB1-8628-4BD3-8B39-5D8C626A6B6F}" type="pres">
      <dgm:prSet presAssocID="{6BCE04DA-C500-444C-B294-574A358667A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75BF54-6D76-4B0F-A914-299D1F4975AC}" type="pres">
      <dgm:prSet presAssocID="{C6994AB9-1F9E-48EF-B07C-9D8B9B9E4F67}" presName="Accent1" presStyleCnt="0"/>
      <dgm:spPr/>
      <dgm:t>
        <a:bodyPr/>
        <a:lstStyle/>
        <a:p>
          <a:endParaRPr lang="ru-RU"/>
        </a:p>
      </dgm:t>
    </dgm:pt>
    <dgm:pt modelId="{65C2AD62-D8A2-4E2A-B103-37BF02333E12}" type="pres">
      <dgm:prSet presAssocID="{C6994AB9-1F9E-48EF-B07C-9D8B9B9E4F67}" presName="Accent" presStyleLbl="node1" presStyleIdx="0" presStyleCnt="3" custScaleX="171943" custScaleY="131588" custLinFactNeighborX="15765" custLinFactNeighborY="-2340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AF962769-A0A6-4A5E-B928-E3C3D9E1A287}" type="pres">
      <dgm:prSet presAssocID="{C6994AB9-1F9E-48EF-B07C-9D8B9B9E4F67}" presName="Parent1" presStyleLbl="revTx" presStyleIdx="0" presStyleCnt="3" custScaleX="173647" custScaleY="158681" custLinFactNeighborX="18994" custLinFactNeighborY="-400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689D7-CFA4-4773-BAD3-CF4F5174E08A}" type="pres">
      <dgm:prSet presAssocID="{2FD8FB67-259B-471B-B7FC-48E1AF90ABE0}" presName="Accent2" presStyleCnt="0"/>
      <dgm:spPr/>
      <dgm:t>
        <a:bodyPr/>
        <a:lstStyle/>
        <a:p>
          <a:endParaRPr lang="ru-RU"/>
        </a:p>
      </dgm:t>
    </dgm:pt>
    <dgm:pt modelId="{56FC8AD5-6F81-47D4-A6CA-83F96FA0A7B4}" type="pres">
      <dgm:prSet presAssocID="{2FD8FB67-259B-471B-B7FC-48E1AF90ABE0}" presName="Accent" presStyleLbl="node1" presStyleIdx="1" presStyleCnt="3" custScaleX="184292" custScaleY="124727" custLinFactNeighborX="7801" custLinFactNeighborY="11930"/>
      <dgm:spPr>
        <a:gradFill rotWithShape="0">
          <a:gsLst>
            <a:gs pos="0">
              <a:schemeClr val="accent5">
                <a:hueOff val="0"/>
                <a:satOff val="0"/>
                <a:lumOff val="0"/>
                <a:satMod val="103000"/>
                <a:lumMod val="102000"/>
                <a:tint val="94000"/>
                <a:alpha val="30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2D02F0F3-41FE-4A88-9597-2514C2E30C2B}" type="pres">
      <dgm:prSet presAssocID="{2FD8FB67-259B-471B-B7FC-48E1AF90ABE0}" presName="Parent2" presStyleLbl="revTx" presStyleIdx="1" presStyleCnt="3" custScaleX="173191" custScaleY="187900" custLinFactNeighborX="-13571" custLinFactNeighborY="42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BF0A5-0D94-477A-B5AD-EE13BD961ADB}" type="pres">
      <dgm:prSet presAssocID="{B330BB7A-E8A4-4880-8397-C2FDFEC4DBA3}" presName="Accent3" presStyleCnt="0"/>
      <dgm:spPr/>
      <dgm:t>
        <a:bodyPr/>
        <a:lstStyle/>
        <a:p>
          <a:endParaRPr lang="ru-RU"/>
        </a:p>
      </dgm:t>
    </dgm:pt>
    <dgm:pt modelId="{056DA62D-4F74-40C5-AD1E-07F6B6904C9C}" type="pres">
      <dgm:prSet presAssocID="{B330BB7A-E8A4-4880-8397-C2FDFEC4DBA3}" presName="Accent" presStyleLbl="node1" presStyleIdx="2" presStyleCnt="3" custScaleX="182434" custScaleY="120582" custLinFactNeighborX="11541" custLinFactNeighborY="19163"/>
      <dgm:spPr>
        <a:gradFill rotWithShape="0">
          <a:gsLst>
            <a:gs pos="0">
              <a:schemeClr val="accent5">
                <a:hueOff val="0"/>
                <a:satOff val="0"/>
                <a:lumOff val="0"/>
                <a:satMod val="103000"/>
                <a:lumMod val="102000"/>
                <a:tint val="94000"/>
                <a:alpha val="10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822B7DAB-9583-4DF4-A630-1D610773BA7C}" type="pres">
      <dgm:prSet presAssocID="{B330BB7A-E8A4-4880-8397-C2FDFEC4DBA3}" presName="Parent3" presStyleLbl="revTx" presStyleIdx="2" presStyleCnt="3" custScaleX="109361" custScaleY="137217" custLinFactNeighborX="26501" custLinFactNeighborY="715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D1BEE-4868-44BF-82F0-F0394C1D2CC9}" srcId="{6BCE04DA-C500-444C-B294-574A358667A8}" destId="{B330BB7A-E8A4-4880-8397-C2FDFEC4DBA3}" srcOrd="2" destOrd="0" parTransId="{2492AB64-D33B-48BA-B15C-8D3CCC8EB193}" sibTransId="{B4AD3D0B-2287-43F9-8A3A-8CF979E4D4CE}"/>
    <dgm:cxn modelId="{CD15F575-1397-4583-BEF0-C870A8711B73}" srcId="{6BCE04DA-C500-444C-B294-574A358667A8}" destId="{2FD8FB67-259B-471B-B7FC-48E1AF90ABE0}" srcOrd="1" destOrd="0" parTransId="{0BCA0E86-B18D-414B-9ABD-A07074E96A21}" sibTransId="{E75E6364-7743-4565-B686-75197E208562}"/>
    <dgm:cxn modelId="{63FB969F-7FD0-49FA-BE2F-FB5872038E25}" type="presOf" srcId="{C6994AB9-1F9E-48EF-B07C-9D8B9B9E4F67}" destId="{AF962769-A0A6-4A5E-B928-E3C3D9E1A287}" srcOrd="0" destOrd="0" presId="urn:microsoft.com/office/officeart/2009/layout/CircleArrowProcess"/>
    <dgm:cxn modelId="{A75638E6-2EAB-4B4D-AEAF-66C32473EE40}" srcId="{6BCE04DA-C500-444C-B294-574A358667A8}" destId="{C6994AB9-1F9E-48EF-B07C-9D8B9B9E4F67}" srcOrd="0" destOrd="0" parTransId="{06BFF2CF-05FF-42CF-B906-507D590B44D5}" sibTransId="{97F3CE45-1984-4097-8F4A-BFBECD8F337F}"/>
    <dgm:cxn modelId="{B1231108-DB84-430C-A39F-4095A8CBEF06}" type="presOf" srcId="{B330BB7A-E8A4-4880-8397-C2FDFEC4DBA3}" destId="{822B7DAB-9583-4DF4-A630-1D610773BA7C}" srcOrd="0" destOrd="0" presId="urn:microsoft.com/office/officeart/2009/layout/CircleArrowProcess"/>
    <dgm:cxn modelId="{E5757E93-9D62-460B-A27C-7154392EB56C}" type="presOf" srcId="{2FD8FB67-259B-471B-B7FC-48E1AF90ABE0}" destId="{2D02F0F3-41FE-4A88-9597-2514C2E30C2B}" srcOrd="0" destOrd="0" presId="urn:microsoft.com/office/officeart/2009/layout/CircleArrowProcess"/>
    <dgm:cxn modelId="{74554800-4455-47DA-894A-D20996E6252D}" type="presOf" srcId="{6BCE04DA-C500-444C-B294-574A358667A8}" destId="{1AE27CB1-8628-4BD3-8B39-5D8C626A6B6F}" srcOrd="0" destOrd="0" presId="urn:microsoft.com/office/officeart/2009/layout/CircleArrowProcess"/>
    <dgm:cxn modelId="{04BE8EB8-9782-4D17-9C07-A146DEB4E15F}" type="presParOf" srcId="{1AE27CB1-8628-4BD3-8B39-5D8C626A6B6F}" destId="{A675BF54-6D76-4B0F-A914-299D1F4975AC}" srcOrd="0" destOrd="0" presId="urn:microsoft.com/office/officeart/2009/layout/CircleArrowProcess"/>
    <dgm:cxn modelId="{E4002DED-59AE-4599-B9EC-FB0DCC3EBBF7}" type="presParOf" srcId="{A675BF54-6D76-4B0F-A914-299D1F4975AC}" destId="{65C2AD62-D8A2-4E2A-B103-37BF02333E12}" srcOrd="0" destOrd="0" presId="urn:microsoft.com/office/officeart/2009/layout/CircleArrowProcess"/>
    <dgm:cxn modelId="{2D15CEF2-66D6-492F-878E-16F9042CE6E5}" type="presParOf" srcId="{1AE27CB1-8628-4BD3-8B39-5D8C626A6B6F}" destId="{AF962769-A0A6-4A5E-B928-E3C3D9E1A287}" srcOrd="1" destOrd="0" presId="urn:microsoft.com/office/officeart/2009/layout/CircleArrowProcess"/>
    <dgm:cxn modelId="{EB6C4CC7-CB61-43F3-B877-5D2205F49647}" type="presParOf" srcId="{1AE27CB1-8628-4BD3-8B39-5D8C626A6B6F}" destId="{F49689D7-CFA4-4773-BAD3-CF4F5174E08A}" srcOrd="2" destOrd="0" presId="urn:microsoft.com/office/officeart/2009/layout/CircleArrowProcess"/>
    <dgm:cxn modelId="{9776222A-8627-4DBF-81C9-B42EEEB4765C}" type="presParOf" srcId="{F49689D7-CFA4-4773-BAD3-CF4F5174E08A}" destId="{56FC8AD5-6F81-47D4-A6CA-83F96FA0A7B4}" srcOrd="0" destOrd="0" presId="urn:microsoft.com/office/officeart/2009/layout/CircleArrowProcess"/>
    <dgm:cxn modelId="{8EB89435-A244-46B0-9F97-C6E213479994}" type="presParOf" srcId="{1AE27CB1-8628-4BD3-8B39-5D8C626A6B6F}" destId="{2D02F0F3-41FE-4A88-9597-2514C2E30C2B}" srcOrd="3" destOrd="0" presId="urn:microsoft.com/office/officeart/2009/layout/CircleArrowProcess"/>
    <dgm:cxn modelId="{C20CCC5C-4847-4B3B-91AF-6DB5FF068CFF}" type="presParOf" srcId="{1AE27CB1-8628-4BD3-8B39-5D8C626A6B6F}" destId="{974BF0A5-0D94-477A-B5AD-EE13BD961ADB}" srcOrd="4" destOrd="0" presId="urn:microsoft.com/office/officeart/2009/layout/CircleArrowProcess"/>
    <dgm:cxn modelId="{E5F7CEA1-54DE-4168-9F07-E9E4B19DDC21}" type="presParOf" srcId="{974BF0A5-0D94-477A-B5AD-EE13BD961ADB}" destId="{056DA62D-4F74-40C5-AD1E-07F6B6904C9C}" srcOrd="0" destOrd="0" presId="urn:microsoft.com/office/officeart/2009/layout/CircleArrowProcess"/>
    <dgm:cxn modelId="{BA8F1E75-A80A-4297-B1F5-4ED716D23F48}" type="presParOf" srcId="{1AE27CB1-8628-4BD3-8B39-5D8C626A6B6F}" destId="{822B7DAB-9583-4DF4-A630-1D610773BA7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2AD62-D8A2-4E2A-B103-37BF02333E12}">
      <dsp:nvSpPr>
        <dsp:cNvPr id="0" name=""/>
        <dsp:cNvSpPr/>
      </dsp:nvSpPr>
      <dsp:spPr>
        <a:xfrm>
          <a:off x="693450" y="-216192"/>
          <a:ext cx="2535471" cy="194069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962769-A0A6-4A5E-B928-E3C3D9E1A287}">
      <dsp:nvSpPr>
        <dsp:cNvPr id="0" name=""/>
        <dsp:cNvSpPr/>
      </dsp:nvSpPr>
      <dsp:spPr>
        <a:xfrm>
          <a:off x="1171254" y="299456"/>
          <a:ext cx="1422875" cy="649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dirty="0" smtClean="0">
              <a:solidFill>
                <a:srgbClr val="C00000"/>
              </a:solidFill>
              <a:latin typeface="Calibri" pitchFamily="34" charset="0"/>
              <a:ea typeface="+mn-ea"/>
              <a:cs typeface="Arial" pitchFamily="34" charset="0"/>
            </a:rPr>
            <a:t>2.</a:t>
          </a:r>
          <a:r>
            <a:rPr lang="ru-RU" sz="1100" b="1" i="1" kern="1200" dirty="0" smtClean="0">
              <a:solidFill>
                <a:srgbClr val="002060"/>
              </a:solidFill>
              <a:latin typeface="Calibri" pitchFamily="34" charset="0"/>
              <a:ea typeface="+mn-ea"/>
              <a:cs typeface="Arial" pitchFamily="34" charset="0"/>
            </a:rPr>
            <a:t> Прогнозы государственных внебюджетных фондов</a:t>
          </a:r>
          <a:endParaRPr lang="fr-FR" sz="1100" b="1" i="1" kern="1200" dirty="0">
            <a:solidFill>
              <a:srgbClr val="002060"/>
            </a:solidFill>
            <a:latin typeface="Calibri" pitchFamily="34" charset="0"/>
            <a:ea typeface="+mn-ea"/>
            <a:cs typeface="Arial" pitchFamily="34" charset="0"/>
          </a:endParaRPr>
        </a:p>
      </dsp:txBody>
      <dsp:txXfrm>
        <a:off x="1171254" y="299456"/>
        <a:ext cx="1422875" cy="649965"/>
      </dsp:txXfrm>
    </dsp:sp>
    <dsp:sp modelId="{56FC8AD5-6F81-47D4-A6CA-83F96FA0A7B4}">
      <dsp:nvSpPr>
        <dsp:cNvPr id="0" name=""/>
        <dsp:cNvSpPr/>
      </dsp:nvSpPr>
      <dsp:spPr>
        <a:xfrm>
          <a:off x="75399" y="892254"/>
          <a:ext cx="2717569" cy="18395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satMod val="103000"/>
                <a:lumMod val="102000"/>
                <a:tint val="94000"/>
                <a:alpha val="30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02F0F3-41FE-4A88-9597-2514C2E30C2B}">
      <dsp:nvSpPr>
        <dsp:cNvPr id="0" name=""/>
        <dsp:cNvSpPr/>
      </dsp:nvSpPr>
      <dsp:spPr>
        <a:xfrm>
          <a:off x="498379" y="1273236"/>
          <a:ext cx="1419138" cy="769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rgbClr val="C00000"/>
              </a:solidFill>
            </a:rPr>
            <a:t>3. </a:t>
          </a:r>
          <a:r>
            <a:rPr lang="ru-RU" sz="1100" b="1" i="1" kern="1200" dirty="0" smtClean="0">
              <a:solidFill>
                <a:srgbClr val="002060"/>
              </a:solidFill>
            </a:rPr>
            <a:t>Прогнозы по иным   средствам</a:t>
          </a:r>
          <a:endParaRPr lang="fr-FR" sz="1100" b="1" i="1" kern="1200" dirty="0">
            <a:solidFill>
              <a:srgbClr val="002060"/>
            </a:solidFill>
          </a:endParaRPr>
        </a:p>
      </dsp:txBody>
      <dsp:txXfrm>
        <a:off x="498379" y="1273236"/>
        <a:ext cx="1419138" cy="769648"/>
      </dsp:txXfrm>
    </dsp:sp>
    <dsp:sp modelId="{056DA62D-4F74-40C5-AD1E-07F6B6904C9C}">
      <dsp:nvSpPr>
        <dsp:cNvPr id="0" name=""/>
        <dsp:cNvSpPr/>
      </dsp:nvSpPr>
      <dsp:spPr>
        <a:xfrm>
          <a:off x="720400" y="1959894"/>
          <a:ext cx="2311274" cy="152827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satMod val="103000"/>
                <a:lumMod val="102000"/>
                <a:tint val="94000"/>
                <a:alpha val="10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2B7DAB-9583-4DF4-A630-1D610773BA7C}">
      <dsp:nvSpPr>
        <dsp:cNvPr id="0" name=""/>
        <dsp:cNvSpPr/>
      </dsp:nvSpPr>
      <dsp:spPr>
        <a:xfrm>
          <a:off x="1498087" y="2501566"/>
          <a:ext cx="896111" cy="56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C00000"/>
              </a:solidFill>
            </a:rPr>
            <a:t>Финальный кассовый план</a:t>
          </a:r>
          <a:endParaRPr lang="fr-FR" sz="1200" b="1" i="1" kern="1200" dirty="0">
            <a:solidFill>
              <a:srgbClr val="C00000"/>
            </a:solidFill>
          </a:endParaRPr>
        </a:p>
      </dsp:txBody>
      <dsp:txXfrm>
        <a:off x="1498087" y="2501566"/>
        <a:ext cx="896111" cy="562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6D8076D-C25D-4A69-9E4D-A59E9CFCC3B8}" type="datetimeFigureOut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C424B27-620D-44BA-A52E-647C63DD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97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4D069C34-3DCF-4717-A43D-9C89551378AE}" type="datetimeFigureOut">
              <a:rPr lang="ru-RU"/>
              <a:pPr>
                <a:defRPr/>
              </a:pPr>
              <a:t>10.03.2017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DAF4F908-3425-47E1-99EA-41401FEFAA0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707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78304E-D72A-41D2-97CA-0DFAC79F1220}" type="slidenum">
              <a:rPr lang="ru-RU" altLang="ru-RU" sz="1200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z="1200" smtClean="0">
              <a:latin typeface="Arial" charset="0"/>
              <a:cs typeface="Arial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52864" y="9428164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1" tIns="46257" rIns="92511" bIns="46257" anchor="b"/>
          <a:lstStyle>
            <a:lvl1pPr defTabSz="925513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1F184F-F29E-4DA9-B9B4-AF25102E8E17}" type="slidenum">
              <a:rPr lang="ru-RU" altLang="ru-RU" sz="1200">
                <a:latin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30724" name="Rectangle 7"/>
          <p:cNvSpPr txBox="1">
            <a:spLocks noGrp="1" noChangeArrowheads="1"/>
          </p:cNvSpPr>
          <p:nvPr/>
        </p:nvSpPr>
        <p:spPr bwMode="auto">
          <a:xfrm>
            <a:off x="3852864" y="9428164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1" tIns="46257" rIns="92511" bIns="46257" anchor="b"/>
          <a:lstStyle>
            <a:lvl1pPr defTabSz="925513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881B2C-8084-46D3-9D36-6D94275B6B96}" type="slidenum">
              <a:rPr lang="ru-RU" altLang="ru-RU" sz="1200">
                <a:latin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11" tIns="46257" rIns="92511" bIns="4625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F5F0-4DAE-4787-824A-8CC7A9915B74}" type="datetime1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7499-E5C1-47C2-BF6E-35C57F7E923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959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F0D5-DEE4-4953-BB66-C7FCAA4F2DD3}" type="datetime1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28A5-6691-4D94-9550-577D991DD3E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240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1EC9-D158-459A-9202-34D81E24D182}" type="datetime1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263E-E282-49A8-999C-BED963A57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694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23BC-ECCA-40D8-9F7E-FA6CE27D58F1}" type="datetime1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B4AD-8F44-41CA-8834-BC5F8F19D9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689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1BF5-E13F-471D-9A00-6990A6947FFF}" type="datetime1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6BD27-26DB-4C27-A3E1-587E928EF4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503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19A0-8294-4914-B1C7-14DBCBE9487D}" type="datetime1">
              <a:rPr lang="ru-RU" smtClean="0"/>
              <a:t>10.03.2017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5D7A3-3043-4CCA-B8E3-7B0C628C967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276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BFA73-FE88-462C-89B9-03F623B9B73C}" type="datetime1">
              <a:rPr lang="ru-RU" smtClean="0"/>
              <a:t>10.03.2017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8149-2A2A-4805-AF18-52B6C311BEC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250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70AC0-9676-4AD3-A618-5222AA2A7263}" type="datetime1">
              <a:rPr lang="ru-RU" smtClean="0"/>
              <a:t>10.03.2017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8D1C-C85C-470A-99CC-D1D1708D565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067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2DE95-9BF0-4196-8C96-13E778808DB8}" type="datetime1">
              <a:rPr lang="ru-RU" smtClean="0"/>
              <a:t>10.03.2017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775F-45A7-46DC-8054-513D272CA8F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730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5B95-6E10-454F-B743-4448AD230961}" type="datetime1">
              <a:rPr lang="ru-RU" smtClean="0"/>
              <a:t>10.03.2017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1939-51A2-46DD-A990-3D01BC93B7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563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7365-8858-4FF3-8BEC-3B733B7AB5B3}" type="datetime1">
              <a:rPr lang="ru-RU" smtClean="0"/>
              <a:t>10.03.2017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5D2E-7ED3-4723-950B-49823966FB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311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A0296D-43C6-49BC-8B24-A48E333B20DD}" type="datetime1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D6CE8FD-FA38-44AB-B4F1-2C07277A0BA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подложка для титульника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998537" y="1556958"/>
            <a:ext cx="7146925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cap="all" spc="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Прогнозирование и кассовое планирование </a:t>
            </a:r>
            <a:r>
              <a:rPr lang="ru-RU" altLang="ru-RU" sz="2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остатков средств на едином казначейском счёте</a:t>
            </a:r>
            <a:endParaRPr lang="ru-RU" altLang="ru-RU" sz="2000" b="1" cap="all" spc="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311275" y="4660900"/>
            <a:ext cx="67405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МОСКВА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АПРЕЛЬ 2017</a:t>
            </a:r>
            <a:endParaRPr lang="ru-RU" altLang="ru-RU" sz="12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0054" y="3126656"/>
            <a:ext cx="2630126" cy="139038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Савкина Наталья –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Начальник отдела кассового </a:t>
            </a:r>
            <a:br>
              <a:rPr lang="ru-RU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планирования исполнения </a:t>
            </a:r>
            <a:br>
              <a:rPr lang="ru-RU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федерального бюджета </a:t>
            </a:r>
            <a:br>
              <a:rPr lang="ru-RU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Управления обеспечения исполнения федерального бюджета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Казначейства России</a:t>
            </a:r>
            <a:endParaRPr lang="ru-RU" sz="1200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t="6498" r="59754" b="84511"/>
          <a:stretch/>
        </p:blipFill>
        <p:spPr bwMode="auto">
          <a:xfrm>
            <a:off x="5361774" y="846975"/>
            <a:ext cx="1401621" cy="38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6481" r="87188" b="86870"/>
          <a:stretch/>
        </p:blipFill>
        <p:spPr bwMode="auto">
          <a:xfrm>
            <a:off x="4075163" y="859361"/>
            <a:ext cx="1232168" cy="36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12787" r="89309" b="73704"/>
          <a:stretch/>
        </p:blipFill>
        <p:spPr bwMode="auto">
          <a:xfrm>
            <a:off x="3652606" y="850185"/>
            <a:ext cx="422557" cy="38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75" y="837931"/>
            <a:ext cx="1736246" cy="4036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34299"/>
              </p:ext>
            </p:extLst>
          </p:nvPr>
        </p:nvGraphicFramePr>
        <p:xfrm>
          <a:off x="101600" y="842374"/>
          <a:ext cx="6673850" cy="17800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97050"/>
                <a:gridCol w="1739900"/>
                <a:gridCol w="1703070"/>
                <a:gridCol w="1433830"/>
              </a:tblGrid>
              <a:tr h="40259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8901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/>
                        <a:t>Показатели</a:t>
                      </a:r>
                      <a:endParaRPr lang="ru-RU" sz="9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кассовые поступления, кассовые выплаты </a:t>
                      </a:r>
                      <a:br>
                        <a:rPr lang="ru-RU" sz="900" dirty="0" smtClean="0"/>
                      </a:br>
                      <a:r>
                        <a:rPr lang="ru-RU" sz="900" dirty="0" smtClean="0"/>
                        <a:t>(минимальный набор показателей)</a:t>
                      </a:r>
                      <a:endParaRPr lang="ru-RU" sz="900" b="1" dirty="0" smtClean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перспективе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901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/>
                        <a:t>Горизонт планирования</a:t>
                      </a:r>
                      <a:endParaRPr lang="ru-RU" sz="9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год в разрезе месяцев; </a:t>
                      </a:r>
                    </a:p>
                    <a:p>
                      <a:pPr algn="ctr"/>
                      <a:r>
                        <a:rPr lang="ru-RU" sz="900" dirty="0" smtClean="0"/>
                        <a:t>месяц в разрезе дней</a:t>
                      </a:r>
                      <a:endParaRPr lang="ru-RU" sz="900" b="1" dirty="0" smtClean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DBB7"/>
                    </a:solidFill>
                  </a:tcPr>
                </a:tc>
              </a:tr>
              <a:tr h="3516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/>
                        <a:t>Периодичность формирования</a:t>
                      </a:r>
                    </a:p>
                    <a:p>
                      <a:r>
                        <a:rPr lang="ru-RU" sz="900" b="1" i="1" dirty="0" smtClean="0"/>
                        <a:t>прогнозов</a:t>
                      </a:r>
                      <a:endParaRPr lang="ru-RU" sz="900" b="1" i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ежемесячно</a:t>
                      </a:r>
                      <a:endParaRPr lang="ru-RU" sz="900" b="1" dirty="0" smtClean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DBB7"/>
                    </a:solidFill>
                  </a:tcPr>
                </a:tc>
              </a:tr>
              <a:tr h="28018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/>
                        <a:t>Периметр</a:t>
                      </a:r>
                      <a:r>
                        <a:rPr lang="ru-RU" sz="900" b="1" i="1" baseline="0" dirty="0" smtClean="0"/>
                        <a:t> </a:t>
                      </a:r>
                      <a:r>
                        <a:rPr lang="ru-RU" sz="900" b="1" i="1" dirty="0" smtClean="0"/>
                        <a:t>планирования</a:t>
                      </a:r>
                      <a:endParaRPr lang="ru-RU" sz="9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 всей сети </a:t>
                      </a:r>
                      <a:endParaRPr lang="ru-RU" sz="900" b="1" dirty="0" smtClean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DBB7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5759" y="4868863"/>
            <a:ext cx="2057400" cy="274637"/>
          </a:xfrm>
        </p:spPr>
        <p:txBody>
          <a:bodyPr/>
          <a:lstStyle/>
          <a:p>
            <a:pPr>
              <a:defRPr/>
            </a:pPr>
            <a:fld id="{2B18B4AD-8F44-41CA-8834-BC5F8F19D91F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49" y="818879"/>
            <a:ext cx="1841500" cy="40762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113531" y="77555"/>
            <a:ext cx="4960620" cy="38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/>
            <a:r>
              <a:rPr 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ПРОГНОЗИРОВАНИЕ ДВИЖЕНИЯ СРЕДСТВ НА Счетах ГОСУДАРСТВЕННЫХ Внебюджетных ФОНДОВ</a:t>
            </a:r>
            <a:endParaRPr lang="ru-RU" sz="1000" b="1" cap="all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96575"/>
              </p:ext>
            </p:extLst>
          </p:nvPr>
        </p:nvGraphicFramePr>
        <p:xfrm>
          <a:off x="91533" y="3015374"/>
          <a:ext cx="8647025" cy="201162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09642"/>
                <a:gridCol w="510292"/>
                <a:gridCol w="522077"/>
                <a:gridCol w="567084"/>
                <a:gridCol w="414061"/>
                <a:gridCol w="576086"/>
                <a:gridCol w="414061"/>
                <a:gridCol w="621092"/>
                <a:gridCol w="387057"/>
                <a:gridCol w="621091"/>
                <a:gridCol w="459068"/>
                <a:gridCol w="550192"/>
                <a:gridCol w="595222"/>
              </a:tblGrid>
              <a:tr h="266712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Код строки</a:t>
                      </a:r>
                      <a:endParaRPr lang="ru-RU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200" dirty="0" smtClean="0">
                          <a:solidFill>
                            <a:schemeClr val="tx1"/>
                          </a:solidFill>
                        </a:rPr>
                        <a:t>январь</a:t>
                      </a:r>
                      <a:endParaRPr lang="ru-RU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200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endParaRPr lang="ru-RU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март </a:t>
                      </a:r>
                      <a:endParaRPr lang="ru-RU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 за </a:t>
                      </a:r>
                      <a:r>
                        <a:rPr lang="en-US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квартал</a:t>
                      </a:r>
                      <a:endParaRPr lang="ru-RU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ru-RU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 за </a:t>
                      </a:r>
                      <a:r>
                        <a:rPr lang="en-US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полугодие</a:t>
                      </a:r>
                      <a:endParaRPr lang="ru-RU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ru-RU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r>
                        <a:rPr lang="ru-RU" sz="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 9 месяцев</a:t>
                      </a:r>
                      <a:endParaRPr lang="ru-RU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ru-RU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200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600" kern="1200" dirty="0" smtClean="0"/>
                        <a:t>Итого за год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0873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КАССОВЫЕ ПОСТУПЛЕНИЯ ПО ДОХОДАМ - всего</a:t>
                      </a:r>
                      <a:endParaRPr lang="ru-RU" sz="600" b="1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9539">
                <a:tc>
                  <a:txBody>
                    <a:bodyPr/>
                    <a:lstStyle/>
                    <a:p>
                      <a:r>
                        <a:rPr lang="ru-RU" sz="600" kern="1200" dirty="0" smtClean="0"/>
                        <a:t>Из них:</a:t>
                      </a:r>
                    </a:p>
                    <a:p>
                      <a:r>
                        <a:rPr lang="ru-RU" sz="600" kern="1200" dirty="0" smtClean="0"/>
                        <a:t>Межбюджетные трансферты из федерального бюджета</a:t>
                      </a:r>
                      <a:endParaRPr lang="ru-RU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567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Иные межбюджетные трансферты</a:t>
                      </a:r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567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КАССОВЫЕ</a:t>
                      </a:r>
                      <a:r>
                        <a:rPr lang="ru-RU" sz="600" baseline="0" dirty="0" smtClean="0"/>
                        <a:t> ВЫПЛАТЫ ПО РАСХОДАМ - всего</a:t>
                      </a:r>
                      <a:endParaRPr lang="ru-RU" sz="600" b="1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721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Из них: </a:t>
                      </a:r>
                    </a:p>
                    <a:p>
                      <a:r>
                        <a:rPr lang="ru-RU" sz="600" dirty="0" smtClean="0"/>
                        <a:t>Межбюджетные трансферты, передаваемые в федеральный бюджет</a:t>
                      </a:r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567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Иные межбюджетные трансферты</a:t>
                      </a:r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567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Остатки на счетах на начало периода</a:t>
                      </a:r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567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Остатки на счетах на конец периода</a:t>
                      </a:r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824355" y="1015046"/>
            <a:ext cx="2292928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dirty="0" smtClean="0"/>
              <a:t>Правовое основание: </a:t>
            </a:r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рекомендация Минфина России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2663" y="1744078"/>
            <a:ext cx="23013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C00000"/>
                </a:solidFill>
              </a:rPr>
              <a:t>*</a:t>
            </a:r>
            <a:r>
              <a:rPr lang="ru-RU" sz="1100" dirty="0"/>
              <a:t> В настоящее время </a:t>
            </a:r>
            <a:r>
              <a:rPr lang="ru-RU" sz="1100" dirty="0" smtClean="0"/>
              <a:t>применяется</a:t>
            </a:r>
            <a:br>
              <a:rPr lang="ru-RU" sz="1100" dirty="0" smtClean="0"/>
            </a:br>
            <a:r>
              <a:rPr lang="ru-RU" sz="1100" dirty="0" smtClean="0"/>
              <a:t>экспертная </a:t>
            </a:r>
            <a:r>
              <a:rPr lang="ru-RU" sz="1100" dirty="0"/>
              <a:t>оценка Федерального казначейства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7775" y="2746014"/>
            <a:ext cx="4116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ln/>
                <a:solidFill>
                  <a:schemeClr val="accent5">
                    <a:lumMod val="50000"/>
                  </a:schemeClr>
                </a:solidFill>
              </a:rPr>
              <a:t>Прогноз движения средств на год с детализацией по месяцам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93841" y="2044160"/>
            <a:ext cx="321847" cy="28103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10835" y="2327334"/>
            <a:ext cx="2086516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3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945" y="116486"/>
            <a:ext cx="5200650" cy="487362"/>
          </a:xfrm>
        </p:spPr>
        <p:txBody>
          <a:bodyPr/>
          <a:lstStyle/>
          <a:p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Алгоритм формирования финального кассового плана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2777" y="4776166"/>
            <a:ext cx="2057400" cy="274637"/>
          </a:xfrm>
        </p:spPr>
        <p:txBody>
          <a:bodyPr/>
          <a:lstStyle/>
          <a:p>
            <a:pPr>
              <a:defRPr/>
            </a:pPr>
            <a:fld id="{2B18B4AD-8F44-41CA-8834-BC5F8F19D91F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357385"/>
              </p:ext>
            </p:extLst>
          </p:nvPr>
        </p:nvGraphicFramePr>
        <p:xfrm>
          <a:off x="2978052" y="1553337"/>
          <a:ext cx="2956817" cy="306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5"/>
          <p:cNvSpPr/>
          <p:nvPr/>
        </p:nvSpPr>
        <p:spPr>
          <a:xfrm>
            <a:off x="2682814" y="750486"/>
            <a:ext cx="2432548" cy="180409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gradFill rotWithShape="0">
            <a:gsLst>
              <a:gs pos="0">
                <a:schemeClr val="accent5">
                  <a:hueOff val="0"/>
                  <a:satOff val="0"/>
                  <a:lumOff val="0"/>
                  <a:satMod val="103000"/>
                  <a:lumMod val="102000"/>
                  <a:tint val="94000"/>
                  <a:alpha val="30000"/>
                </a:schemeClr>
              </a:gs>
              <a:gs pos="50000">
                <a:schemeClr val="accent5">
                  <a:alpha val="90000"/>
                  <a:hueOff val="0"/>
                  <a:satOff val="0"/>
                  <a:lumOff val="0"/>
                  <a:alphaOff val="-20000"/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alpha val="90000"/>
                  <a:hueOff val="0"/>
                  <a:satOff val="0"/>
                  <a:lumOff val="0"/>
                  <a:alphaOff val="-20000"/>
                  <a:lumMod val="99000"/>
                  <a:satMod val="120000"/>
                  <a:shade val="78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2971759" y="1402802"/>
            <a:ext cx="1406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b="1" i="1" dirty="0">
                <a:solidFill>
                  <a:srgbClr val="C00000"/>
                </a:solidFill>
              </a:rPr>
              <a:t>1. </a:t>
            </a:r>
            <a:r>
              <a:rPr lang="ru-RU" sz="1100" b="1" i="1" dirty="0">
                <a:solidFill>
                  <a:srgbClr val="002060"/>
                </a:solidFill>
              </a:rPr>
              <a:t>Первоначальный </a:t>
            </a:r>
            <a:r>
              <a:rPr lang="ru-RU" sz="1100" b="1" i="1" dirty="0" smtClean="0">
                <a:solidFill>
                  <a:srgbClr val="002060"/>
                </a:solidFill>
              </a:rPr>
              <a:t>кассовый план</a:t>
            </a:r>
            <a:endParaRPr lang="ru-RU" sz="1100" b="1" i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725961" y="1802921"/>
            <a:ext cx="169650" cy="103523"/>
          </a:xfrm>
          <a:prstGeom prst="line">
            <a:avLst/>
          </a:prstGeom>
          <a:ln w="28575" cmpd="tri">
            <a:solidFill>
              <a:schemeClr val="accent5">
                <a:lumMod val="75000"/>
              </a:schemeClr>
            </a:solidFill>
            <a:headEnd type="non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50180" y="1906444"/>
            <a:ext cx="2475781" cy="0"/>
          </a:xfrm>
          <a:prstGeom prst="line">
            <a:avLst/>
          </a:prstGeom>
          <a:ln w="28575" cmpd="tri">
            <a:solidFill>
              <a:schemeClr val="accent5">
                <a:lumMod val="75000"/>
              </a:schemeClr>
            </a:solidFill>
            <a:headEnd type="none"/>
            <a:tailEnd type="diamon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74581" y="2402464"/>
            <a:ext cx="258793" cy="254479"/>
          </a:xfrm>
          <a:prstGeom prst="line">
            <a:avLst/>
          </a:prstGeom>
          <a:ln w="28575" cmpd="tri">
            <a:solidFill>
              <a:schemeClr val="accent5">
                <a:lumMod val="75000"/>
              </a:schemeClr>
            </a:solidFill>
            <a:headEnd type="non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133374" y="2665569"/>
            <a:ext cx="2475781" cy="0"/>
          </a:xfrm>
          <a:prstGeom prst="line">
            <a:avLst/>
          </a:prstGeom>
          <a:ln w="28575" cmpd="tri">
            <a:solidFill>
              <a:schemeClr val="accent5">
                <a:lumMod val="75000"/>
              </a:schemeClr>
            </a:solidFill>
            <a:headEnd type="diamond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838099" y="3464944"/>
            <a:ext cx="405433" cy="250169"/>
          </a:xfrm>
          <a:prstGeom prst="line">
            <a:avLst/>
          </a:prstGeom>
          <a:ln w="28575" cmpd="tri">
            <a:solidFill>
              <a:schemeClr val="accent5">
                <a:lumMod val="75000"/>
              </a:schemeClr>
            </a:solidFill>
            <a:headEnd type="non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53691" y="3720863"/>
            <a:ext cx="2475781" cy="0"/>
          </a:xfrm>
          <a:prstGeom prst="line">
            <a:avLst/>
          </a:prstGeom>
          <a:ln w="28575" cmpd="tri">
            <a:solidFill>
              <a:schemeClr val="accent5">
                <a:lumMod val="75000"/>
              </a:schemeClr>
            </a:solidFill>
            <a:headEnd type="none"/>
            <a:tailEnd type="diamon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03977" y="4366409"/>
            <a:ext cx="264542" cy="219976"/>
          </a:xfrm>
          <a:prstGeom prst="line">
            <a:avLst/>
          </a:prstGeom>
          <a:ln w="28575" cmpd="tri">
            <a:solidFill>
              <a:schemeClr val="accent5">
                <a:lumMod val="75000"/>
              </a:schemeClr>
            </a:solidFill>
            <a:headEnd type="non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268519" y="4586385"/>
            <a:ext cx="2475781" cy="0"/>
          </a:xfrm>
          <a:prstGeom prst="line">
            <a:avLst/>
          </a:prstGeom>
          <a:ln w="28575" cmpd="tri">
            <a:solidFill>
              <a:schemeClr val="accent5">
                <a:lumMod val="75000"/>
              </a:schemeClr>
            </a:solidFill>
            <a:headEnd type="diamond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" y="1475110"/>
            <a:ext cx="2794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/>
              <a:t>Формирование кассового плана в части средств федерального бюджета</a:t>
            </a:r>
            <a:endParaRPr lang="ru-RU" sz="11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03977" y="1890319"/>
            <a:ext cx="2740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/>
              <a:t>Свод и анализ прогнозов ПФ РФ, ФСС РФ и применение </a:t>
            </a:r>
            <a:r>
              <a:rPr lang="ru-RU" sz="1100" b="1" i="1" dirty="0"/>
              <a:t>Федеральным </a:t>
            </a:r>
            <a:r>
              <a:rPr lang="ru-RU" sz="1100" b="1" i="1" dirty="0" smtClean="0"/>
              <a:t>казначейством экспертной оценки по средствам ФОМС</a:t>
            </a:r>
            <a:endParaRPr lang="ru-RU" sz="11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5066" y="3171866"/>
            <a:ext cx="25505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/>
              <a:t>Применение экспертной оценки Федерального казначейства по иным средствам</a:t>
            </a:r>
            <a:endParaRPr lang="ru-RU" sz="11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30495" y="4150966"/>
            <a:ext cx="2550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/>
              <a:t>Свод всех кассовых потоков и формирование кассового плана</a:t>
            </a:r>
            <a:endParaRPr lang="ru-RU" sz="1100" b="1" i="1" dirty="0"/>
          </a:p>
        </p:txBody>
      </p:sp>
    </p:spTree>
    <p:extLst>
      <p:ext uri="{BB962C8B-B14F-4D97-AF65-F5344CB8AC3E}">
        <p14:creationId xmlns:p14="http://schemas.microsoft.com/office/powerpoint/2010/main" val="28369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63905" y="4408083"/>
            <a:ext cx="8842076" cy="5865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3905" y="2852472"/>
            <a:ext cx="8773064" cy="13917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3905" y="1492371"/>
            <a:ext cx="8842076" cy="1224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99378"/>
            <a:ext cx="5234940" cy="472121"/>
          </a:xfrm>
        </p:spPr>
        <p:txBody>
          <a:bodyPr/>
          <a:lstStyle/>
          <a:p>
            <a:pPr algn="ctr"/>
            <a:r>
              <a:rPr 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Комплексный </a:t>
            </a:r>
            <a:r>
              <a:rPr 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АНАЛИЗ И МОНИТОРИНГ КАССОВЫХ ПОТОКОВ</a:t>
            </a:r>
            <a:endParaRPr lang="ru-RU" sz="1000" b="1" cap="all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56394" y="4851595"/>
            <a:ext cx="2057400" cy="274637"/>
          </a:xfrm>
        </p:spPr>
        <p:txBody>
          <a:bodyPr/>
          <a:lstStyle/>
          <a:p>
            <a:pPr>
              <a:defRPr/>
            </a:pPr>
            <a:fld id="{2B18B4AD-8F44-41CA-8834-BC5F8F19D91F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3939" y="785011"/>
            <a:ext cx="7305186" cy="439952"/>
          </a:xfrm>
          <a:prstGeom prst="rect">
            <a:avLst/>
          </a:prstGeom>
          <a:solidFill>
            <a:srgbClr val="FFDBB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Кассовый план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3939" y="1644775"/>
            <a:ext cx="1693653" cy="917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Прогноз движения средств на ЕКС</a:t>
            </a:r>
            <a:endParaRPr lang="ru-RU" sz="10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0068" y="1653401"/>
            <a:ext cx="1693653" cy="9172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Оперативные сведения об исполнении  бюджета и об управлении остатками на ЕКС</a:t>
            </a:r>
            <a:endParaRPr lang="ru-RU" sz="10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6395" y="1627522"/>
            <a:ext cx="1693653" cy="917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Сведения по доходам, администрируемым</a:t>
            </a:r>
            <a:br>
              <a:rPr lang="ru-RU" sz="1000" b="1" i="1" dirty="0" smtClean="0">
                <a:solidFill>
                  <a:schemeClr val="tx1"/>
                </a:solidFill>
              </a:rPr>
            </a:br>
            <a:r>
              <a:rPr lang="ru-RU" sz="1000" b="1" i="1" dirty="0" smtClean="0">
                <a:solidFill>
                  <a:schemeClr val="tx1"/>
                </a:solidFill>
              </a:rPr>
              <a:t>ФНС и ФТС</a:t>
            </a:r>
            <a:endParaRPr lang="ru-RU" sz="10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35472" y="1617460"/>
            <a:ext cx="1693653" cy="917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Финансовый прогноз исполнения федерального бюджета и управления остатками на ЕКС</a:t>
            </a:r>
            <a:endParaRPr lang="ru-RU" sz="10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2498" y="3032264"/>
            <a:ext cx="1693653" cy="10465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chemeClr val="tx1"/>
                </a:solidFill>
              </a:rPr>
              <a:t>Основные кассовые потоки </a:t>
            </a:r>
            <a:r>
              <a:rPr lang="ru-RU" sz="900" b="1" i="1" dirty="0">
                <a:solidFill>
                  <a:schemeClr val="tx1"/>
                </a:solidFill>
              </a:rPr>
              <a:t>в разрезе дней </a:t>
            </a:r>
            <a:br>
              <a:rPr lang="ru-RU" sz="900" b="1" i="1" dirty="0">
                <a:solidFill>
                  <a:schemeClr val="tx1"/>
                </a:solidFill>
              </a:rPr>
            </a:br>
            <a:r>
              <a:rPr lang="ru-RU" sz="900" i="1" dirty="0" smtClean="0">
                <a:solidFill>
                  <a:schemeClr val="tx1"/>
                </a:solidFill>
              </a:rPr>
              <a:t>(период </a:t>
            </a:r>
            <a:r>
              <a:rPr lang="en-US" sz="900" i="1" dirty="0" smtClean="0">
                <a:solidFill>
                  <a:schemeClr val="tx1"/>
                </a:solidFill>
              </a:rPr>
              <a:t>t+90</a:t>
            </a:r>
            <a:r>
              <a:rPr lang="ru-RU" sz="900" i="1" dirty="0" smtClean="0">
                <a:solidFill>
                  <a:schemeClr val="tx1"/>
                </a:solidFill>
              </a:rPr>
              <a:t>)</a:t>
            </a:r>
            <a:endParaRPr lang="ru-RU" sz="900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80068" y="3048003"/>
            <a:ext cx="1693653" cy="1030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chemeClr val="tx1"/>
                </a:solidFill>
              </a:rPr>
              <a:t>Анализ фактического исполнения </a:t>
            </a:r>
            <a:r>
              <a:rPr lang="ru-RU" sz="900" b="1" i="1" dirty="0" smtClean="0">
                <a:solidFill>
                  <a:schemeClr val="tx1"/>
                </a:solidFill>
              </a:rPr>
              <a:t>прогноза:</a:t>
            </a:r>
            <a:endParaRPr lang="ru-RU" sz="900" b="1" i="1" dirty="0">
              <a:solidFill>
                <a:schemeClr val="tx1"/>
              </a:solidFill>
            </a:endParaRPr>
          </a:p>
          <a:p>
            <a:r>
              <a:rPr lang="ru-RU" sz="900" i="1" dirty="0" smtClean="0">
                <a:solidFill>
                  <a:schemeClr val="tx1"/>
                </a:solidFill>
              </a:rPr>
              <a:t>- нарастающим итогом</a:t>
            </a:r>
            <a:r>
              <a:rPr lang="en-US" sz="900" i="1" dirty="0" smtClean="0">
                <a:solidFill>
                  <a:schemeClr val="tx1"/>
                </a:solidFill>
              </a:rPr>
              <a:t>;</a:t>
            </a:r>
            <a:endParaRPr lang="ru-RU" sz="900" i="1" dirty="0" smtClean="0">
              <a:solidFill>
                <a:schemeClr val="tx1"/>
              </a:solidFill>
            </a:endParaRPr>
          </a:p>
          <a:p>
            <a:r>
              <a:rPr lang="ru-RU" sz="900" i="1" dirty="0" smtClean="0">
                <a:solidFill>
                  <a:schemeClr val="tx1"/>
                </a:solidFill>
              </a:rPr>
              <a:t>- в сравнении с сопоставимыми периодами прошлых лет </a:t>
            </a:r>
            <a:endParaRPr lang="ru-RU" sz="900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8021" y="3048003"/>
            <a:ext cx="1693653" cy="1030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chemeClr val="tx1"/>
                </a:solidFill>
              </a:rPr>
              <a:t>А</a:t>
            </a:r>
            <a:r>
              <a:rPr lang="ru-RU" sz="900" b="1" i="1" dirty="0" smtClean="0">
                <a:solidFill>
                  <a:schemeClr val="tx1"/>
                </a:solidFill>
              </a:rPr>
              <a:t>нализ фактического исполнения прогноза в разрезе отдельных видов доходов</a:t>
            </a:r>
            <a:endParaRPr lang="ru-RU" sz="900" b="1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4096" y="3048002"/>
            <a:ext cx="1693653" cy="10307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chemeClr val="tx1"/>
                </a:solidFill>
              </a:rPr>
              <a:t>Развернутый анализ исполнения бюджета, освоения бюджетных ассигнований и т.д.</a:t>
            </a:r>
            <a:endParaRPr lang="ru-RU" sz="9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2499" y="4573429"/>
            <a:ext cx="1693653" cy="3148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rgbClr val="C00000"/>
                </a:solidFill>
              </a:rPr>
              <a:t>2 раза в день</a:t>
            </a:r>
            <a:endParaRPr lang="ru-RU" sz="1000" b="1" i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05946" y="4564798"/>
            <a:ext cx="1693653" cy="3234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>
                <a:solidFill>
                  <a:srgbClr val="C00000"/>
                </a:solidFill>
              </a:rPr>
              <a:t>ежедневно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89395" y="4583491"/>
            <a:ext cx="1693653" cy="323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>
                <a:solidFill>
                  <a:srgbClr val="C00000"/>
                </a:solidFill>
              </a:rPr>
              <a:t>1 раз в неделю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35472" y="4564798"/>
            <a:ext cx="1693653" cy="3234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>
                <a:solidFill>
                  <a:srgbClr val="C00000"/>
                </a:solidFill>
              </a:rPr>
              <a:t>1 раз в неделю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3590" y="1316159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9720" y="1277267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6047" y="1290281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3748" y="1290281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0771" y="1780247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Основные «производные» документы</a:t>
            </a:r>
            <a:endParaRPr lang="ru-RU" sz="1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776" y="3343380"/>
            <a:ext cx="13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Содержание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документа</a:t>
            </a:r>
            <a:endParaRPr lang="ru-RU" sz="1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655" y="4503627"/>
            <a:ext cx="13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Периодичность актуализации</a:t>
            </a:r>
            <a:endParaRPr lang="ru-RU" sz="1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3590" y="2604374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2149" y="4128368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5597" y="2611639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44171" y="4119743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6046" y="2638877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6045" y="4128370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3748" y="2604529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65123" y="4136835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8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950075" y="4784326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E7AB502-CD81-4D34-A754-4A2AF688DAFB}" type="slidenum">
              <a:rPr lang="ru-RU" altLang="ru-RU" smtClean="0"/>
              <a:pPr/>
              <a:t>13</a:t>
            </a:fld>
            <a:endParaRPr lang="ru-RU" altLang="ru-RU" dirty="0" smtClean="0"/>
          </a:p>
        </p:txBody>
      </p:sp>
      <p:sp>
        <p:nvSpPr>
          <p:cNvPr id="13322" name="Прямоугольник 16"/>
          <p:cNvSpPr>
            <a:spLocks noChangeArrowheads="1"/>
          </p:cNvSpPr>
          <p:nvPr/>
        </p:nvSpPr>
        <p:spPr bwMode="auto">
          <a:xfrm>
            <a:off x="3268663" y="73025"/>
            <a:ext cx="57388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Кассовое планирование исполнения федерального бюджета - основа для принятия решения по установлению предельных объемов финансирования расходов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gray">
          <a:xfrm>
            <a:off x="2916238" y="1798436"/>
            <a:ext cx="504825" cy="576263"/>
          </a:xfrm>
          <a:prstGeom prst="chevron">
            <a:avLst>
              <a:gd name="adj" fmla="val 52514"/>
            </a:avLst>
          </a:prstGeom>
          <a:gradFill flip="none" rotWithShape="1">
            <a:gsLst>
              <a:gs pos="24000">
                <a:schemeClr val="accent2">
                  <a:lumMod val="40000"/>
                  <a:lumOff val="60000"/>
                </a:schemeClr>
              </a:gs>
              <a:gs pos="59000">
                <a:schemeClr val="accent2">
                  <a:lumMod val="40000"/>
                  <a:lumOff val="60000"/>
                </a:schemeClr>
              </a:gs>
              <a:gs pos="77000">
                <a:srgbClr val="FCB5A6">
                  <a:lumMod val="97000"/>
                </a:srgbClr>
              </a:gs>
              <a:gs pos="100000">
                <a:srgbClr val="FFCCCC">
                  <a:lumMod val="86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5651500" y="1798436"/>
            <a:ext cx="504825" cy="576263"/>
          </a:xfrm>
          <a:prstGeom prst="chevron">
            <a:avLst>
              <a:gd name="adj" fmla="val 5251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49304" y="3322677"/>
            <a:ext cx="2474901" cy="1335587"/>
          </a:xfrm>
          <a:prstGeom prst="roundRect">
            <a:avLst>
              <a:gd name="adj" fmla="val 17688"/>
            </a:avLst>
          </a:prstGeom>
          <a:solidFill>
            <a:schemeClr val="accent2">
              <a:lumMod val="40000"/>
              <a:lumOff val="60000"/>
              <a:alpha val="74000"/>
            </a:schemeClr>
          </a:solidFill>
          <a:ln w="3810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lvl="1">
              <a:buFontTx/>
              <a:buChar char="•"/>
            </a:pPr>
            <a:r>
              <a:rPr lang="ru-RU" altLang="ru-RU" sz="1100" b="1" i="1" dirty="0">
                <a:solidFill>
                  <a:srgbClr val="002060"/>
                </a:solidFill>
              </a:rPr>
              <a:t>Определение </a:t>
            </a:r>
            <a:r>
              <a:rPr lang="ru-RU" altLang="ru-RU" sz="1100" b="1" i="1" dirty="0" smtClean="0">
                <a:solidFill>
                  <a:srgbClr val="002060"/>
                </a:solidFill>
              </a:rPr>
              <a:t>допустимого</a:t>
            </a:r>
            <a:br>
              <a:rPr lang="ru-RU" altLang="ru-RU" sz="1100" b="1" i="1" dirty="0" smtClean="0">
                <a:solidFill>
                  <a:srgbClr val="002060"/>
                </a:solidFill>
              </a:rPr>
            </a:br>
            <a:r>
              <a:rPr lang="ru-RU" altLang="ru-RU" sz="11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1100" b="1" i="1" dirty="0">
                <a:solidFill>
                  <a:srgbClr val="002060"/>
                </a:solidFill>
              </a:rPr>
              <a:t>объема расходов</a:t>
            </a:r>
          </a:p>
          <a:p>
            <a:pPr marL="0" lvl="1" eaLnBrk="1" hangingPunct="1">
              <a:lnSpc>
                <a:spcPct val="100000"/>
              </a:lnSpc>
              <a:spcBef>
                <a:spcPts val="450"/>
              </a:spcBef>
              <a:buFontTx/>
              <a:buChar char="•"/>
            </a:pPr>
            <a:r>
              <a:rPr lang="ru-RU" altLang="ru-RU" sz="1100" b="1" i="1" dirty="0">
                <a:solidFill>
                  <a:srgbClr val="002060"/>
                </a:solidFill>
              </a:rPr>
              <a:t>Определение общего </a:t>
            </a:r>
            <a:r>
              <a:rPr lang="ru-RU" altLang="ru-RU" sz="1100" b="1" i="1" dirty="0" smtClean="0">
                <a:solidFill>
                  <a:srgbClr val="002060"/>
                </a:solidFill>
              </a:rPr>
              <a:t>объема</a:t>
            </a:r>
            <a:br>
              <a:rPr lang="ru-RU" altLang="ru-RU" sz="1100" b="1" i="1" dirty="0" smtClean="0">
                <a:solidFill>
                  <a:srgbClr val="002060"/>
                </a:solidFill>
              </a:rPr>
            </a:br>
            <a:r>
              <a:rPr lang="ru-RU" altLang="ru-RU" sz="11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1100" b="1" i="1" dirty="0">
                <a:solidFill>
                  <a:srgbClr val="002060"/>
                </a:solidFill>
              </a:rPr>
              <a:t>снижения расходов</a:t>
            </a:r>
          </a:p>
        </p:txBody>
      </p:sp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762000" y="1023736"/>
            <a:ext cx="2160588" cy="2160588"/>
            <a:chOff x="480" y="1536"/>
            <a:chExt cx="1361" cy="1361"/>
          </a:xfrm>
        </p:grpSpPr>
        <p:sp>
          <p:nvSpPr>
            <p:cNvPr id="22" name="Oval 9"/>
            <p:cNvSpPr>
              <a:spLocks noChangeArrowheads="1"/>
            </p:cNvSpPr>
            <p:nvPr/>
          </p:nvSpPr>
          <p:spPr bwMode="gray">
            <a:xfrm>
              <a:off x="480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10"/>
            <p:cNvSpPr>
              <a:spLocks noChangeArrowheads="1"/>
            </p:cNvSpPr>
            <p:nvPr/>
          </p:nvSpPr>
          <p:spPr bwMode="gray">
            <a:xfrm>
              <a:off x="480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11"/>
            <p:cNvSpPr>
              <a:spLocks noChangeArrowheads="1"/>
            </p:cNvSpPr>
            <p:nvPr/>
          </p:nvSpPr>
          <p:spPr bwMode="gray">
            <a:xfrm>
              <a:off x="565" y="1614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gray">
            <a:xfrm>
              <a:off x="576" y="1632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gray">
            <a:xfrm>
              <a:off x="607" y="1673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7" name="Group 14"/>
            <p:cNvGrpSpPr>
              <a:grpSpLocks/>
            </p:cNvGrpSpPr>
            <p:nvPr/>
          </p:nvGrpSpPr>
          <p:grpSpPr bwMode="auto">
            <a:xfrm>
              <a:off x="641" y="1685"/>
              <a:ext cx="1031" cy="1031"/>
              <a:chOff x="4166" y="1706"/>
              <a:chExt cx="1252" cy="1252"/>
            </a:xfrm>
          </p:grpSpPr>
          <p:sp>
            <p:nvSpPr>
              <p:cNvPr id="29" name="Oval 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" name="Oval 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2" name="Oval 1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20"/>
          <p:cNvGrpSpPr>
            <a:grpSpLocks/>
          </p:cNvGrpSpPr>
          <p:nvPr/>
        </p:nvGrpSpPr>
        <p:grpSpPr bwMode="auto">
          <a:xfrm>
            <a:off x="3465501" y="1026910"/>
            <a:ext cx="2160588" cy="2160588"/>
            <a:chOff x="2208" y="1536"/>
            <a:chExt cx="1361" cy="1361"/>
          </a:xfrm>
        </p:grpSpPr>
        <p:sp>
          <p:nvSpPr>
            <p:cNvPr id="34" name="Oval 21"/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tint val="0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alpha val="32001"/>
                  </a:srgbClr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23"/>
            <p:cNvSpPr>
              <a:spLocks noChangeArrowheads="1"/>
            </p:cNvSpPr>
            <p:nvPr/>
          </p:nvSpPr>
          <p:spPr bwMode="gray">
            <a:xfrm>
              <a:off x="2297" y="1625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24"/>
            <p:cNvSpPr>
              <a:spLocks noChangeArrowheads="1"/>
            </p:cNvSpPr>
            <p:nvPr/>
          </p:nvSpPr>
          <p:spPr bwMode="gray">
            <a:xfrm>
              <a:off x="2304" y="1623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shade val="63529"/>
                    <a:invGamma/>
                  </a:srgbClr>
                </a:gs>
                <a:gs pos="100000">
                  <a:srgbClr val="FF33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25"/>
            <p:cNvSpPr>
              <a:spLocks noChangeArrowheads="1"/>
            </p:cNvSpPr>
            <p:nvPr/>
          </p:nvSpPr>
          <p:spPr bwMode="gray">
            <a:xfrm>
              <a:off x="2356" y="1684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9" name="Group 26"/>
            <p:cNvGrpSpPr>
              <a:grpSpLocks/>
            </p:cNvGrpSpPr>
            <p:nvPr/>
          </p:nvGrpSpPr>
          <p:grpSpPr bwMode="auto">
            <a:xfrm>
              <a:off x="2373" y="1696"/>
              <a:ext cx="1031" cy="1031"/>
              <a:chOff x="4166" y="1706"/>
              <a:chExt cx="1252" cy="1252"/>
            </a:xfrm>
          </p:grpSpPr>
          <p:sp>
            <p:nvSpPr>
              <p:cNvPr id="41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2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3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0" name="Text Box 31"/>
            <p:cNvSpPr txBox="1">
              <a:spLocks noChangeArrowheads="1"/>
            </p:cNvSpPr>
            <p:nvPr/>
          </p:nvSpPr>
          <p:spPr bwMode="gray">
            <a:xfrm>
              <a:off x="2429" y="2060"/>
              <a:ext cx="9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ru-RU" sz="1200" b="1" i="1" cap="all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ea typeface="Open Sans Condensed" panose="020B0604020202020204" pitchFamily="34" charset="0"/>
                  <a:cs typeface="Times New Roman" panose="02020603050405020304" pitchFamily="18" charset="0"/>
                </a:rPr>
                <a:t>УСТАНОВЛЕНИЕ</a:t>
              </a:r>
              <a:br>
                <a:rPr lang="ru-RU" sz="1200" b="1" i="1" cap="all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ea typeface="Open Sans Condensed" panose="020B0604020202020204" pitchFamily="34" charset="0"/>
                  <a:cs typeface="Times New Roman" panose="02020603050405020304" pitchFamily="18" charset="0"/>
                </a:rPr>
              </a:br>
              <a:r>
                <a:rPr lang="ru-RU" sz="1200" b="1" i="1" cap="all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ea typeface="Open Sans Condensed" panose="020B0604020202020204" pitchFamily="34" charset="0"/>
                  <a:cs typeface="Times New Roman" panose="02020603050405020304" pitchFamily="18" charset="0"/>
                </a:rPr>
                <a:t> ПОФР</a:t>
              </a:r>
              <a:endParaRPr lang="de-DE" sz="12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32"/>
          <p:cNvGrpSpPr>
            <a:grpSpLocks/>
          </p:cNvGrpSpPr>
          <p:nvPr/>
        </p:nvGrpSpPr>
        <p:grpSpPr bwMode="auto">
          <a:xfrm>
            <a:off x="6227765" y="1006274"/>
            <a:ext cx="2160588" cy="2160587"/>
            <a:chOff x="3923" y="1525"/>
            <a:chExt cx="1361" cy="1361"/>
          </a:xfrm>
        </p:grpSpPr>
        <p:sp>
          <p:nvSpPr>
            <p:cNvPr id="46" name="Oval 33"/>
            <p:cNvSpPr>
              <a:spLocks noChangeArrowheads="1"/>
            </p:cNvSpPr>
            <p:nvPr/>
          </p:nvSpPr>
          <p:spPr bwMode="gray">
            <a:xfrm>
              <a:off x="3923" y="1525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0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34"/>
            <p:cNvSpPr>
              <a:spLocks noChangeArrowheads="1"/>
            </p:cNvSpPr>
            <p:nvPr/>
          </p:nvSpPr>
          <p:spPr bwMode="gray">
            <a:xfrm>
              <a:off x="3923" y="1525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alpha val="32001"/>
                  </a:srgbClr>
                </a:gs>
                <a:gs pos="100000">
                  <a:srgbClr val="0099CC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35"/>
            <p:cNvSpPr>
              <a:spLocks noChangeArrowheads="1"/>
            </p:cNvSpPr>
            <p:nvPr/>
          </p:nvSpPr>
          <p:spPr bwMode="gray">
            <a:xfrm>
              <a:off x="4012" y="1614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Oval 36"/>
            <p:cNvSpPr>
              <a:spLocks noChangeArrowheads="1"/>
            </p:cNvSpPr>
            <p:nvPr/>
          </p:nvSpPr>
          <p:spPr bwMode="gray">
            <a:xfrm>
              <a:off x="4013" y="1616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Oval 37"/>
            <p:cNvSpPr>
              <a:spLocks noChangeArrowheads="1"/>
            </p:cNvSpPr>
            <p:nvPr/>
          </p:nvSpPr>
          <p:spPr bwMode="gray">
            <a:xfrm>
              <a:off x="4076" y="1673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1" name="Group 38"/>
            <p:cNvGrpSpPr>
              <a:grpSpLocks/>
            </p:cNvGrpSpPr>
            <p:nvPr/>
          </p:nvGrpSpPr>
          <p:grpSpPr bwMode="auto">
            <a:xfrm>
              <a:off x="4095" y="1685"/>
              <a:ext cx="1031" cy="1031"/>
              <a:chOff x="4166" y="1706"/>
              <a:chExt cx="1252" cy="1252"/>
            </a:xfrm>
          </p:grpSpPr>
          <p:sp>
            <p:nvSpPr>
              <p:cNvPr id="53" name="Oval 3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4" name="Oval 4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5" name="Oval 4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6" name="Oval 4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52" name="Text Box 43"/>
            <p:cNvSpPr txBox="1">
              <a:spLocks noChangeArrowheads="1"/>
            </p:cNvSpPr>
            <p:nvPr/>
          </p:nvSpPr>
          <p:spPr bwMode="gray">
            <a:xfrm>
              <a:off x="4099" y="2066"/>
              <a:ext cx="10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ru-RU" sz="1200" b="1" i="1" cap="all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ea typeface="Open Sans Condensed" panose="020B0604020202020204" pitchFamily="34" charset="0"/>
                  <a:cs typeface="Times New Roman" panose="02020603050405020304" pitchFamily="18" charset="0"/>
                </a:rPr>
                <a:t>ОСУЩЕСТВЛЕНИЕ</a:t>
              </a:r>
              <a:br>
                <a:rPr lang="ru-RU" sz="1200" b="1" i="1" cap="all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ea typeface="Open Sans Condensed" panose="020B0604020202020204" pitchFamily="34" charset="0"/>
                  <a:cs typeface="Times New Roman" panose="02020603050405020304" pitchFamily="18" charset="0"/>
                </a:rPr>
              </a:br>
              <a:r>
                <a:rPr lang="ru-RU" sz="1200" b="1" i="1" cap="all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ea typeface="Open Sans Condensed" panose="020B0604020202020204" pitchFamily="34" charset="0"/>
                  <a:cs typeface="Times New Roman" panose="02020603050405020304" pitchFamily="18" charset="0"/>
                </a:rPr>
                <a:t> РАСХОДОВ</a:t>
              </a:r>
              <a:endParaRPr lang="de-DE" sz="12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AutoShape 5"/>
          <p:cNvSpPr>
            <a:spLocks noChangeArrowheads="1"/>
          </p:cNvSpPr>
          <p:nvPr/>
        </p:nvSpPr>
        <p:spPr bwMode="auto">
          <a:xfrm>
            <a:off x="3319456" y="3324827"/>
            <a:ext cx="2584456" cy="1333437"/>
          </a:xfrm>
          <a:prstGeom prst="roundRect">
            <a:avLst>
              <a:gd name="adj" fmla="val 17688"/>
            </a:avLst>
          </a:prstGeom>
          <a:solidFill>
            <a:srgbClr val="FFD9D9">
              <a:alpha val="53000"/>
            </a:srgbClr>
          </a:solidFill>
          <a:ln w="38100" algn="ctr">
            <a:solidFill>
              <a:srgbClr val="FFCCC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lvl="1">
              <a:buFontTx/>
              <a:buChar char="•"/>
            </a:pPr>
            <a:r>
              <a:rPr lang="ru-RU" altLang="ru-RU" sz="1100" b="1" i="1" dirty="0">
                <a:solidFill>
                  <a:srgbClr val="002060"/>
                </a:solidFill>
              </a:rPr>
              <a:t>Определение предельных </a:t>
            </a:r>
            <a:r>
              <a:rPr lang="ru-RU" altLang="ru-RU" sz="1100" b="1" i="1" dirty="0" smtClean="0">
                <a:solidFill>
                  <a:srgbClr val="002060"/>
                </a:solidFill>
              </a:rPr>
              <a:t>объемов</a:t>
            </a:r>
            <a:br>
              <a:rPr lang="ru-RU" altLang="ru-RU" sz="1100" b="1" i="1" dirty="0" smtClean="0">
                <a:solidFill>
                  <a:srgbClr val="002060"/>
                </a:solidFill>
              </a:rPr>
            </a:br>
            <a:r>
              <a:rPr lang="ru-RU" altLang="ru-RU" sz="1100" b="1" i="1" dirty="0" smtClean="0">
                <a:solidFill>
                  <a:srgbClr val="002060"/>
                </a:solidFill>
              </a:rPr>
              <a:t>финансирования </a:t>
            </a:r>
            <a:r>
              <a:rPr lang="ru-RU" altLang="ru-RU" sz="1100" b="1" i="1" dirty="0">
                <a:solidFill>
                  <a:srgbClr val="002060"/>
                </a:solidFill>
              </a:rPr>
              <a:t>расходов</a:t>
            </a:r>
          </a:p>
          <a:p>
            <a:pPr marL="0" lvl="1" eaLnBrk="1" hangingPunct="1">
              <a:lnSpc>
                <a:spcPct val="100000"/>
              </a:lnSpc>
              <a:spcBef>
                <a:spcPts val="450"/>
              </a:spcBef>
              <a:buFontTx/>
              <a:buChar char="•"/>
            </a:pPr>
            <a:r>
              <a:rPr lang="ru-RU" altLang="ru-RU" sz="1100" b="1" i="1" dirty="0">
                <a:solidFill>
                  <a:srgbClr val="002060"/>
                </a:solidFill>
              </a:rPr>
              <a:t>Утверждение ПОФР в разрезе </a:t>
            </a:r>
            <a:r>
              <a:rPr lang="ru-RU" altLang="ru-RU" sz="1100" b="1" i="1" dirty="0" smtClean="0">
                <a:solidFill>
                  <a:srgbClr val="002060"/>
                </a:solidFill>
              </a:rPr>
              <a:t>ГРБС</a:t>
            </a:r>
            <a:br>
              <a:rPr lang="ru-RU" altLang="ru-RU" sz="1100" b="1" i="1" dirty="0" smtClean="0">
                <a:solidFill>
                  <a:srgbClr val="002060"/>
                </a:solidFill>
              </a:rPr>
            </a:br>
            <a:r>
              <a:rPr lang="ru-RU" altLang="ru-RU" sz="11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1100" b="1" i="1" dirty="0">
                <a:solidFill>
                  <a:srgbClr val="002060"/>
                </a:solidFill>
              </a:rPr>
              <a:t>в целом, без детализации по КБК</a:t>
            </a:r>
            <a:endParaRPr lang="ru-RU" altLang="ru-RU" sz="1100" dirty="0"/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6145706" y="3329931"/>
            <a:ext cx="2474901" cy="1328333"/>
          </a:xfrm>
          <a:prstGeom prst="roundRect">
            <a:avLst>
              <a:gd name="adj" fmla="val 17688"/>
            </a:avLst>
          </a:prstGeom>
          <a:solidFill>
            <a:schemeClr val="accent5">
              <a:lumMod val="20000"/>
              <a:lumOff val="80000"/>
            </a:schemeClr>
          </a:solidFill>
          <a:ln w="38100" algn="ctr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lvl="1">
              <a:buFontTx/>
              <a:buChar char="•"/>
            </a:pPr>
            <a:r>
              <a:rPr lang="ru-RU" altLang="ru-RU" sz="1100" b="1" i="1" dirty="0"/>
              <a:t>Расходование средств в </a:t>
            </a:r>
            <a:r>
              <a:rPr lang="ru-RU" altLang="ru-RU" sz="1100" b="1" i="1" dirty="0" smtClean="0"/>
              <a:t>рамках</a:t>
            </a:r>
            <a:br>
              <a:rPr lang="ru-RU" altLang="ru-RU" sz="1100" b="1" i="1" dirty="0" smtClean="0"/>
            </a:br>
            <a:r>
              <a:rPr lang="ru-RU" altLang="ru-RU" sz="1100" b="1" i="1" dirty="0" smtClean="0"/>
              <a:t>утвержденных </a:t>
            </a:r>
            <a:r>
              <a:rPr lang="ru-RU" altLang="ru-RU" sz="1100" b="1" i="1" dirty="0"/>
              <a:t>и </a:t>
            </a:r>
            <a:r>
              <a:rPr lang="ru-RU" altLang="ru-RU" sz="1100" b="1" i="1" dirty="0" smtClean="0"/>
              <a:t>распределенных</a:t>
            </a:r>
            <a:br>
              <a:rPr lang="ru-RU" altLang="ru-RU" sz="1100" b="1" i="1" dirty="0" smtClean="0"/>
            </a:br>
            <a:r>
              <a:rPr lang="ru-RU" altLang="ru-RU" sz="1100" b="1" i="1" dirty="0" smtClean="0"/>
              <a:t>ГРБС </a:t>
            </a:r>
            <a:r>
              <a:rPr lang="ru-RU" altLang="ru-RU" sz="1100" b="1" i="1" dirty="0"/>
              <a:t>ПОФР</a:t>
            </a:r>
          </a:p>
          <a:p>
            <a:pPr marL="0" lvl="1">
              <a:spcBef>
                <a:spcPts val="450"/>
              </a:spcBef>
              <a:buFontTx/>
              <a:buChar char="•"/>
            </a:pPr>
            <a:r>
              <a:rPr lang="ru-RU" altLang="ru-RU" sz="1100" b="1" i="1" dirty="0">
                <a:solidFill>
                  <a:srgbClr val="C00000"/>
                </a:solidFill>
              </a:rPr>
              <a:t>Контроль на </a:t>
            </a:r>
            <a:r>
              <a:rPr lang="ru-RU" altLang="ru-RU" sz="1100" b="1" i="1" dirty="0" err="1" smtClean="0">
                <a:solidFill>
                  <a:srgbClr val="C00000"/>
                </a:solidFill>
              </a:rPr>
              <a:t>непревышение</a:t>
            </a:r>
            <a:r>
              <a:rPr lang="ru-RU" altLang="ru-RU" sz="1100" b="1" i="1" dirty="0" smtClean="0">
                <a:solidFill>
                  <a:srgbClr val="C00000"/>
                </a:solidFill>
              </a:rPr>
              <a:t/>
            </a:r>
            <a:br>
              <a:rPr lang="ru-RU" altLang="ru-RU" sz="1100" b="1" i="1" dirty="0" smtClean="0">
                <a:solidFill>
                  <a:srgbClr val="C00000"/>
                </a:solidFill>
              </a:rPr>
            </a:br>
            <a:r>
              <a:rPr lang="ru-RU" altLang="ru-RU" sz="1100" b="1" i="1" dirty="0" smtClean="0">
                <a:solidFill>
                  <a:srgbClr val="C00000"/>
                </a:solidFill>
              </a:rPr>
              <a:t>кассовыми выплатами ПОФР на </a:t>
            </a:r>
            <a:br>
              <a:rPr lang="ru-RU" altLang="ru-RU" sz="1100" b="1" i="1" dirty="0" smtClean="0">
                <a:solidFill>
                  <a:srgbClr val="C00000"/>
                </a:solidFill>
              </a:rPr>
            </a:br>
            <a:r>
              <a:rPr lang="ru-RU" altLang="ru-RU" sz="1100" b="1" i="1" dirty="0" smtClean="0">
                <a:solidFill>
                  <a:srgbClr val="C00000"/>
                </a:solidFill>
              </a:rPr>
              <a:t>лицевых счетах ПБС</a:t>
            </a:r>
            <a:endParaRPr lang="ru-RU" sz="1100" b="1" i="1" dirty="0">
              <a:solidFill>
                <a:srgbClr val="002060"/>
              </a:solidFill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gray">
          <a:xfrm>
            <a:off x="1040173" y="1798436"/>
            <a:ext cx="1521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801688" eaLnBrk="0" hangingPunct="0">
              <a:defRPr/>
            </a:pPr>
            <a:r>
              <a:rPr lang="ru-RU" sz="1200" b="1" i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Формирование</a:t>
            </a:r>
          </a:p>
          <a:p>
            <a:pPr algn="ctr" defTabSz="801688" eaLnBrk="0" hangingPunct="0">
              <a:defRPr/>
            </a:pPr>
            <a:r>
              <a:rPr lang="ru-RU" sz="1200" b="1" i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Кассового</a:t>
            </a:r>
          </a:p>
          <a:p>
            <a:pPr algn="ctr" defTabSz="801688" eaLnBrk="0" hangingPunct="0">
              <a:defRPr/>
            </a:pPr>
            <a:r>
              <a:rPr lang="ru-RU" sz="1200" b="1" i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плана</a:t>
            </a:r>
            <a:endParaRPr lang="de-DE" sz="1200" b="1" i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5167" y="74614"/>
            <a:ext cx="5224460" cy="426402"/>
          </a:xfrm>
        </p:spPr>
        <p:txBody>
          <a:bodyPr/>
          <a:lstStyle/>
          <a:p>
            <a:pPr algn="ctr"/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Процедура установления предельных объемов финансирования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2775" y="4796631"/>
            <a:ext cx="2057400" cy="274637"/>
          </a:xfrm>
        </p:spPr>
        <p:txBody>
          <a:bodyPr/>
          <a:lstStyle/>
          <a:p>
            <a:pPr>
              <a:defRPr/>
            </a:pPr>
            <a:fld id="{2B18B4AD-8F44-41CA-8834-BC5F8F19D91F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3450" y="1859280"/>
            <a:ext cx="7294352" cy="371475"/>
          </a:xfrm>
          <a:prstGeom prst="rect">
            <a:avLst/>
          </a:prstGeom>
          <a:solidFill>
            <a:srgbClr val="FFDB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Принятие Минфином России решения об установлении ПОФР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933451" y="935356"/>
            <a:ext cx="2276476" cy="58102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Прогнозы (ГРБС)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5876923" y="909957"/>
            <a:ext cx="2557463" cy="60959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Информация о состоянии ЕКС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209926" y="935356"/>
            <a:ext cx="2609850" cy="923924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Формирование основы для установления ПОФР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9955" y="3597866"/>
            <a:ext cx="2172808" cy="10261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contrasting" dir="t"/>
          </a:scene3d>
          <a:sp3d prstMaterial="plastic"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76" tIns="34288" rIns="68576" bIns="34288" anchor="ctr"/>
          <a:lstStyle/>
          <a:p>
            <a:pPr algn="ctr"/>
            <a:r>
              <a:rPr lang="ru-RU" sz="1100" dirty="0"/>
              <a:t>В случае недостаточной ликвидности на ЕКС –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ПОФР с одновременным сокращением  расходов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03651" y="3597866"/>
            <a:ext cx="2172808" cy="10261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contrasting" dir="t"/>
          </a:scene3d>
          <a:sp3d prstMaterial="plastic"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76" tIns="34288" rIns="68576" bIns="34288" anchor="ctr"/>
          <a:lstStyle/>
          <a:p>
            <a:pPr algn="ctr"/>
            <a:r>
              <a:rPr lang="ru-RU" sz="1100" dirty="0"/>
              <a:t>В случае достаточной ликвидности на ЕКС – ПОФР в объеме заявленных прогнозов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30157" y="3597866"/>
            <a:ext cx="2172808" cy="10261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contrasting" dir="t"/>
          </a:scene3d>
          <a:sp3d prstMaterial="plastic"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76" tIns="34288" rIns="68576" bIns="34288" anchor="ctr"/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Возможны иные варианты увеличения ликвидности</a:t>
            </a:r>
          </a:p>
          <a:p>
            <a:pPr algn="ctr"/>
            <a:r>
              <a:rPr lang="ru-RU" sz="900" i="1" dirty="0"/>
              <a:t>(например, увеличение привлечения источников: ценные бумаги и т.д.)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85332" y="3057804"/>
            <a:ext cx="1902492" cy="222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contrasting" dir="t"/>
          </a:scene3d>
          <a:sp3d prstMaterial="plastic"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76" tIns="34288" rIns="68576" bIns="34288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Нет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3060948"/>
            <a:ext cx="1902492" cy="222312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scene3d>
            <a:camera prst="orthographicFront"/>
            <a:lightRig rig="contrasting" dir="t"/>
          </a:scene3d>
          <a:sp3d prstMaterial="plastic"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76" tIns="34288" rIns="68576" bIns="34288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а 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101"/>
          <p:cNvGrpSpPr>
            <a:grpSpLocks/>
          </p:cNvGrpSpPr>
          <p:nvPr/>
        </p:nvGrpSpPr>
        <p:grpSpPr bwMode="auto">
          <a:xfrm rot="5400000">
            <a:off x="1885308" y="3321674"/>
            <a:ext cx="186130" cy="198452"/>
            <a:chOff x="3193643" y="2928934"/>
            <a:chExt cx="1613711" cy="1813151"/>
          </a:xfrm>
        </p:grpSpPr>
        <p:sp>
          <p:nvSpPr>
            <p:cNvPr id="26" name="Нашивка 25"/>
            <p:cNvSpPr/>
            <p:nvPr/>
          </p:nvSpPr>
          <p:spPr>
            <a:xfrm>
              <a:off x="3193643" y="2928934"/>
              <a:ext cx="949739" cy="1813151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Нашивка 26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Группа 101"/>
          <p:cNvGrpSpPr>
            <a:grpSpLocks/>
          </p:cNvGrpSpPr>
          <p:nvPr/>
        </p:nvGrpSpPr>
        <p:grpSpPr bwMode="auto">
          <a:xfrm rot="5400000">
            <a:off x="5891879" y="3321674"/>
            <a:ext cx="186130" cy="198452"/>
            <a:chOff x="3193638" y="2928934"/>
            <a:chExt cx="1613716" cy="1813147"/>
          </a:xfrm>
        </p:grpSpPr>
        <p:sp>
          <p:nvSpPr>
            <p:cNvPr id="29" name="Нашивка 28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Нашивка 29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1" name="Группа 101"/>
          <p:cNvGrpSpPr>
            <a:grpSpLocks/>
          </p:cNvGrpSpPr>
          <p:nvPr/>
        </p:nvGrpSpPr>
        <p:grpSpPr bwMode="auto">
          <a:xfrm rot="5400000">
            <a:off x="6827982" y="3321674"/>
            <a:ext cx="186130" cy="198452"/>
            <a:chOff x="3193638" y="2928934"/>
            <a:chExt cx="1613716" cy="1813147"/>
          </a:xfrm>
        </p:grpSpPr>
        <p:sp>
          <p:nvSpPr>
            <p:cNvPr id="32" name="Нашивка 3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Нашивка 3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9" name="Стрелка вниз 8"/>
          <p:cNvSpPr/>
          <p:nvPr/>
        </p:nvSpPr>
        <p:spPr>
          <a:xfrm>
            <a:off x="1855432" y="2235200"/>
            <a:ext cx="223543" cy="8257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sx="1000" sy="1000" algn="ctr">
              <a:srgbClr val="00000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6318895" y="2213267"/>
            <a:ext cx="223543" cy="8257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sx="1000" sy="1000" algn="ctr">
              <a:srgbClr val="00000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733069"/>
              </p:ext>
            </p:extLst>
          </p:nvPr>
        </p:nvGraphicFramePr>
        <p:xfrm>
          <a:off x="238612" y="426720"/>
          <a:ext cx="8181488" cy="168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837" y="100272"/>
            <a:ext cx="5629863" cy="494982"/>
          </a:xfrm>
        </p:spPr>
        <p:txBody>
          <a:bodyPr/>
          <a:lstStyle/>
          <a:p>
            <a:pPr algn="ctr"/>
            <a:r>
              <a:rPr 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Этапы Расширения </a:t>
            </a:r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периметра кассового планирования и прогнозирования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3262" y="4759643"/>
            <a:ext cx="2057400" cy="274637"/>
          </a:xfrm>
        </p:spPr>
        <p:txBody>
          <a:bodyPr/>
          <a:lstStyle/>
          <a:p>
            <a:pPr>
              <a:defRPr/>
            </a:pPr>
            <a:fld id="{2B18B4AD-8F44-41CA-8834-BC5F8F19D91F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sp>
        <p:nvSpPr>
          <p:cNvPr id="6" name="Notched Right Arrow 36"/>
          <p:cNvSpPr/>
          <p:nvPr/>
        </p:nvSpPr>
        <p:spPr>
          <a:xfrm>
            <a:off x="144780" y="1569720"/>
            <a:ext cx="8877300" cy="1676400"/>
          </a:xfrm>
          <a:prstGeom prst="notchedRightArrow">
            <a:avLst>
              <a:gd name="adj1" fmla="val 37272"/>
              <a:gd name="adj2" fmla="val 41817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32"/>
          <p:cNvGrpSpPr/>
          <p:nvPr/>
        </p:nvGrpSpPr>
        <p:grpSpPr>
          <a:xfrm>
            <a:off x="573892" y="1883544"/>
            <a:ext cx="973184" cy="967740"/>
            <a:chOff x="6193808" y="2514600"/>
            <a:chExt cx="1447800" cy="1447800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8" name="Oval 13"/>
            <p:cNvSpPr/>
            <p:nvPr/>
          </p:nvSpPr>
          <p:spPr>
            <a:xfrm>
              <a:off x="6193808" y="2514600"/>
              <a:ext cx="1447800" cy="1447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49" name="Oval 14"/>
            <p:cNvSpPr/>
            <p:nvPr/>
          </p:nvSpPr>
          <p:spPr>
            <a:xfrm>
              <a:off x="6367816" y="2590800"/>
              <a:ext cx="1066800" cy="685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50" name="Овал 49"/>
          <p:cNvSpPr/>
          <p:nvPr/>
        </p:nvSpPr>
        <p:spPr>
          <a:xfrm>
            <a:off x="680464" y="1987819"/>
            <a:ext cx="797816" cy="7439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Выноска со стрелкой вверх 51"/>
          <p:cNvSpPr/>
          <p:nvPr/>
        </p:nvSpPr>
        <p:spPr>
          <a:xfrm>
            <a:off x="62210" y="2909839"/>
            <a:ext cx="1957090" cy="1745981"/>
          </a:xfrm>
          <a:prstGeom prst="upArrowCallout">
            <a:avLst>
              <a:gd name="adj1" fmla="val 25000"/>
              <a:gd name="adj2" fmla="val 25000"/>
              <a:gd name="adj3" fmla="val 17593"/>
              <a:gd name="adj4" fmla="val 7320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/>
              <a:t>Создание условий и апробация предварительных результатов прогнозирования на </a:t>
            </a:r>
            <a:r>
              <a:rPr lang="ru-RU" sz="700" b="1" dirty="0" smtClean="0"/>
              <a:t>ЕКС</a:t>
            </a:r>
            <a:endParaRPr lang="ru-RU" sz="700" b="1" dirty="0"/>
          </a:p>
          <a:p>
            <a:r>
              <a:rPr lang="ru-RU" sz="700" u="sng" dirty="0"/>
              <a:t>Участники:</a:t>
            </a:r>
            <a:r>
              <a:rPr lang="ru-RU" sz="700" dirty="0"/>
              <a:t> 7 пилотных субъектов </a:t>
            </a:r>
            <a:r>
              <a:rPr lang="ru-RU" sz="700" dirty="0" smtClean="0"/>
              <a:t>РФ</a:t>
            </a:r>
            <a:endParaRPr lang="ru-RU" sz="700" dirty="0"/>
          </a:p>
          <a:p>
            <a:r>
              <a:rPr lang="ru-RU" sz="700" u="sng" dirty="0" smtClean="0"/>
              <a:t>Способ:</a:t>
            </a:r>
            <a:r>
              <a:rPr lang="ru-RU" sz="700" dirty="0" smtClean="0"/>
              <a:t> Электронные таблицы</a:t>
            </a:r>
            <a:endParaRPr lang="ru-RU" sz="700" dirty="0"/>
          </a:p>
          <a:p>
            <a:r>
              <a:rPr lang="ru-RU" sz="700" dirty="0"/>
              <a:t>Прим.: ручной режим</a:t>
            </a:r>
            <a:endParaRPr lang="ru-RU" sz="800" dirty="0"/>
          </a:p>
        </p:txBody>
      </p:sp>
      <p:sp>
        <p:nvSpPr>
          <p:cNvPr id="53" name="Выноска со стрелкой вверх 52"/>
          <p:cNvSpPr/>
          <p:nvPr/>
        </p:nvSpPr>
        <p:spPr>
          <a:xfrm>
            <a:off x="2142878" y="2909839"/>
            <a:ext cx="2017642" cy="1745981"/>
          </a:xfrm>
          <a:prstGeom prst="upArrowCallout">
            <a:avLst>
              <a:gd name="adj1" fmla="val 25000"/>
              <a:gd name="adj2" fmla="val 25000"/>
              <a:gd name="adj3" fmla="val 17593"/>
              <a:gd name="adj4" fmla="val 7320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/>
              <a:t>Развитие механизма прогнозирования на ЕКС и вовлечения в процесс всех участников</a:t>
            </a:r>
          </a:p>
          <a:p>
            <a:r>
              <a:rPr lang="ru-RU" sz="700" u="sng" dirty="0"/>
              <a:t>Участники:</a:t>
            </a:r>
            <a:r>
              <a:rPr lang="ru-RU" sz="700" dirty="0"/>
              <a:t>  </a:t>
            </a:r>
          </a:p>
          <a:p>
            <a:r>
              <a:rPr lang="ru-RU" sz="700" dirty="0"/>
              <a:t>Участники федерального уровня, </a:t>
            </a:r>
          </a:p>
          <a:p>
            <a:r>
              <a:rPr lang="ru-RU" sz="700" dirty="0"/>
              <a:t>участники уровня субъекта РФ, </a:t>
            </a:r>
          </a:p>
          <a:p>
            <a:r>
              <a:rPr lang="ru-RU" sz="700" dirty="0" smtClean="0"/>
              <a:t>участники </a:t>
            </a:r>
            <a:r>
              <a:rPr lang="ru-RU" sz="700" dirty="0"/>
              <a:t>местного уровня (8 пилотных субъектов),</a:t>
            </a:r>
          </a:p>
          <a:p>
            <a:r>
              <a:rPr lang="ru-RU" sz="700" dirty="0"/>
              <a:t>Государственные внебюджетные фонды РФ (дирекции)</a:t>
            </a:r>
          </a:p>
          <a:p>
            <a:r>
              <a:rPr lang="ru-RU" sz="700" u="sng" dirty="0" smtClean="0"/>
              <a:t>Способ:</a:t>
            </a:r>
            <a:r>
              <a:rPr lang="ru-RU" sz="700" dirty="0" smtClean="0"/>
              <a:t> </a:t>
            </a:r>
            <a:r>
              <a:rPr lang="ru-RU" sz="700" dirty="0"/>
              <a:t>Электронные </a:t>
            </a:r>
            <a:r>
              <a:rPr lang="ru-RU" sz="700" dirty="0" smtClean="0"/>
              <a:t>таблицы, </a:t>
            </a:r>
            <a:r>
              <a:rPr lang="ru-RU" sz="700" dirty="0"/>
              <a:t>АСФК</a:t>
            </a:r>
          </a:p>
          <a:p>
            <a:r>
              <a:rPr lang="ru-RU" sz="700" dirty="0"/>
              <a:t>Прим.: ручной режим, автоматизированный режим</a:t>
            </a:r>
          </a:p>
        </p:txBody>
      </p:sp>
      <p:sp>
        <p:nvSpPr>
          <p:cNvPr id="54" name="Выноска со стрелкой вверх 53"/>
          <p:cNvSpPr/>
          <p:nvPr/>
        </p:nvSpPr>
        <p:spPr>
          <a:xfrm>
            <a:off x="4279417" y="2902219"/>
            <a:ext cx="1976603" cy="1745981"/>
          </a:xfrm>
          <a:prstGeom prst="upArrowCallout">
            <a:avLst>
              <a:gd name="adj1" fmla="val 25000"/>
              <a:gd name="adj2" fmla="val 25000"/>
              <a:gd name="adj3" fmla="val 17593"/>
              <a:gd name="adj4" fmla="val 7320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/>
              <a:t>Совершенствование, апробация и опытная эксплуатация полномасштабного прогнозирования на ЕКС (банковский счет)</a:t>
            </a:r>
          </a:p>
          <a:p>
            <a:r>
              <a:rPr lang="ru-RU" sz="700" u="sng" dirty="0"/>
              <a:t>Участники:  </a:t>
            </a:r>
          </a:p>
          <a:p>
            <a:r>
              <a:rPr lang="ru-RU" sz="700" dirty="0"/>
              <a:t>Участники федерального уровня,</a:t>
            </a:r>
          </a:p>
          <a:p>
            <a:r>
              <a:rPr lang="ru-RU" sz="700" dirty="0"/>
              <a:t>участники уровня субъекта РФ,</a:t>
            </a:r>
          </a:p>
          <a:p>
            <a:r>
              <a:rPr lang="ru-RU" sz="700" dirty="0"/>
              <a:t>участники местного уровня,</a:t>
            </a:r>
          </a:p>
          <a:p>
            <a:r>
              <a:rPr lang="ru-RU" sz="700" dirty="0"/>
              <a:t>Государственные внебюджетные фонды РФ, </a:t>
            </a:r>
          </a:p>
          <a:p>
            <a:r>
              <a:rPr lang="ru-RU" sz="700" dirty="0" smtClean="0"/>
              <a:t>Территориальные </a:t>
            </a:r>
            <a:r>
              <a:rPr lang="ru-RU" sz="700" dirty="0"/>
              <a:t>государственные внебюджетные фонды</a:t>
            </a:r>
          </a:p>
          <a:p>
            <a:r>
              <a:rPr lang="ru-RU" sz="700" u="sng" dirty="0" smtClean="0"/>
              <a:t>Способ:</a:t>
            </a:r>
            <a:r>
              <a:rPr lang="ru-RU" sz="700" dirty="0" smtClean="0"/>
              <a:t> </a:t>
            </a:r>
            <a:r>
              <a:rPr lang="ru-RU" sz="700" dirty="0"/>
              <a:t>АСФК, ГИИС «Электронный бюджет»</a:t>
            </a:r>
          </a:p>
          <a:p>
            <a:r>
              <a:rPr lang="ru-RU" sz="700" dirty="0"/>
              <a:t>Прим.: автоматизированный режим</a:t>
            </a:r>
          </a:p>
        </p:txBody>
      </p:sp>
      <p:sp>
        <p:nvSpPr>
          <p:cNvPr id="55" name="Выноска со стрелкой вверх 54"/>
          <p:cNvSpPr/>
          <p:nvPr/>
        </p:nvSpPr>
        <p:spPr>
          <a:xfrm>
            <a:off x="6355080" y="2902219"/>
            <a:ext cx="1891201" cy="1745981"/>
          </a:xfrm>
          <a:prstGeom prst="upArrowCallout">
            <a:avLst>
              <a:gd name="adj1" fmla="val 25000"/>
              <a:gd name="adj2" fmla="val 25000"/>
              <a:gd name="adj3" fmla="val 17593"/>
              <a:gd name="adj4" fmla="val 7320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/>
              <a:t>Полномасштабное прогнозирование на ЕКС (банковский счет)</a:t>
            </a:r>
          </a:p>
          <a:p>
            <a:r>
              <a:rPr lang="ru-RU" sz="700" u="sng" dirty="0"/>
              <a:t>Участники:</a:t>
            </a:r>
            <a:r>
              <a:rPr lang="ru-RU" sz="700" dirty="0"/>
              <a:t> Все клиенты ФК</a:t>
            </a:r>
          </a:p>
          <a:p>
            <a:r>
              <a:rPr lang="ru-RU" sz="700" u="sng" dirty="0" smtClean="0"/>
              <a:t>Способ:</a:t>
            </a:r>
            <a:r>
              <a:rPr lang="ru-RU" sz="700" dirty="0" smtClean="0"/>
              <a:t> </a:t>
            </a:r>
            <a:r>
              <a:rPr lang="ru-RU" sz="700" dirty="0"/>
              <a:t>ГИИС «Электронный бюджет»</a:t>
            </a:r>
          </a:p>
          <a:p>
            <a:r>
              <a:rPr lang="ru-RU" sz="700" dirty="0"/>
              <a:t> </a:t>
            </a:r>
          </a:p>
          <a:p>
            <a:r>
              <a:rPr lang="ru-RU" sz="700" dirty="0"/>
              <a:t>Прим.: автоматизированный режим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88930" y="4792980"/>
            <a:ext cx="7514167" cy="220980"/>
          </a:xfrm>
          <a:prstGeom prst="rect">
            <a:avLst/>
          </a:prstGeom>
          <a:solidFill>
            <a:srgbClr val="5CD4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Прогноз движения средств на ЕКС</a:t>
            </a:r>
          </a:p>
        </p:txBody>
      </p:sp>
      <p:grpSp>
        <p:nvGrpSpPr>
          <p:cNvPr id="57" name="Group 32"/>
          <p:cNvGrpSpPr/>
          <p:nvPr/>
        </p:nvGrpSpPr>
        <p:grpSpPr>
          <a:xfrm>
            <a:off x="2718814" y="1900189"/>
            <a:ext cx="973184" cy="967740"/>
            <a:chOff x="6193808" y="2514600"/>
            <a:chExt cx="1447800" cy="1447800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8" name="Oval 13"/>
            <p:cNvSpPr/>
            <p:nvPr/>
          </p:nvSpPr>
          <p:spPr>
            <a:xfrm>
              <a:off x="6193808" y="2514600"/>
              <a:ext cx="1447800" cy="1447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59" name="Oval 14"/>
            <p:cNvSpPr/>
            <p:nvPr/>
          </p:nvSpPr>
          <p:spPr>
            <a:xfrm>
              <a:off x="6367816" y="2590800"/>
              <a:ext cx="1066800" cy="685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60" name="Овал 59"/>
          <p:cNvSpPr/>
          <p:nvPr/>
        </p:nvSpPr>
        <p:spPr>
          <a:xfrm>
            <a:off x="2825386" y="2004464"/>
            <a:ext cx="797816" cy="7439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5" name="Group 32"/>
          <p:cNvGrpSpPr/>
          <p:nvPr/>
        </p:nvGrpSpPr>
        <p:grpSpPr>
          <a:xfrm>
            <a:off x="4790420" y="1907809"/>
            <a:ext cx="973184" cy="967740"/>
            <a:chOff x="6193808" y="2514600"/>
            <a:chExt cx="1447800" cy="1447800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6" name="Oval 13"/>
            <p:cNvSpPr/>
            <p:nvPr/>
          </p:nvSpPr>
          <p:spPr>
            <a:xfrm>
              <a:off x="6193808" y="2514600"/>
              <a:ext cx="1447800" cy="1447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67" name="Oval 14"/>
            <p:cNvSpPr/>
            <p:nvPr/>
          </p:nvSpPr>
          <p:spPr>
            <a:xfrm>
              <a:off x="6367816" y="2590800"/>
              <a:ext cx="1066800" cy="685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68" name="Овал 67"/>
          <p:cNvSpPr/>
          <p:nvPr/>
        </p:nvSpPr>
        <p:spPr>
          <a:xfrm>
            <a:off x="4896992" y="2012084"/>
            <a:ext cx="797816" cy="7439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9" name="Group 32"/>
          <p:cNvGrpSpPr/>
          <p:nvPr/>
        </p:nvGrpSpPr>
        <p:grpSpPr>
          <a:xfrm>
            <a:off x="6808470" y="1923049"/>
            <a:ext cx="973184" cy="967740"/>
            <a:chOff x="6193808" y="2514600"/>
            <a:chExt cx="1447800" cy="1447800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0" name="Oval 13"/>
            <p:cNvSpPr/>
            <p:nvPr/>
          </p:nvSpPr>
          <p:spPr>
            <a:xfrm>
              <a:off x="6193808" y="2514600"/>
              <a:ext cx="1447800" cy="1447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71" name="Oval 14"/>
            <p:cNvSpPr/>
            <p:nvPr/>
          </p:nvSpPr>
          <p:spPr>
            <a:xfrm>
              <a:off x="6367816" y="2590800"/>
              <a:ext cx="1066800" cy="685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72" name="Овал 71"/>
          <p:cNvSpPr/>
          <p:nvPr/>
        </p:nvSpPr>
        <p:spPr>
          <a:xfrm>
            <a:off x="6915042" y="2027324"/>
            <a:ext cx="797816" cy="7439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09386" y="2228914"/>
            <a:ext cx="11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Подготовительный (тестовый)</a:t>
            </a:r>
            <a:endParaRPr lang="ru-RU" sz="9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623634" y="2293589"/>
            <a:ext cx="1088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Пилотный</a:t>
            </a:r>
            <a:endParaRPr lang="ru-RU" sz="9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5725504" y="2301804"/>
            <a:ext cx="1088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Опытный</a:t>
            </a:r>
            <a:endParaRPr lang="ru-RU" sz="9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676224" y="2210364"/>
            <a:ext cx="130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Промышленный (завершающий)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38850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6501127" y="4138739"/>
            <a:ext cx="317660" cy="35510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832015" y="1570297"/>
            <a:ext cx="108298" cy="59947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2306086" y="4013229"/>
            <a:ext cx="420206" cy="44728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554655" y="1246019"/>
            <a:ext cx="112141" cy="107153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866" y="122238"/>
            <a:ext cx="5563731" cy="344487"/>
          </a:xfrm>
        </p:spPr>
        <p:txBody>
          <a:bodyPr/>
          <a:lstStyle/>
          <a:p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Жизненный </a:t>
            </a:r>
            <a:r>
              <a:rPr 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цикл  прогнозирования на ЕКС в перспективе</a:t>
            </a:r>
            <a:endParaRPr lang="ru-RU" sz="1000" b="1" cap="all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5227" y="4752023"/>
            <a:ext cx="2057400" cy="274637"/>
          </a:xfrm>
        </p:spPr>
        <p:txBody>
          <a:bodyPr/>
          <a:lstStyle/>
          <a:p>
            <a:pPr>
              <a:defRPr/>
            </a:pPr>
            <a:fld id="{2B18B4AD-8F44-41CA-8834-BC5F8F19D91F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2248936" y="755368"/>
            <a:ext cx="4303366" cy="3952876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уговая стрелка 5"/>
          <p:cNvSpPr/>
          <p:nvPr/>
        </p:nvSpPr>
        <p:spPr>
          <a:xfrm rot="16200000">
            <a:off x="2703072" y="1080052"/>
            <a:ext cx="3384968" cy="3401963"/>
          </a:xfrm>
          <a:prstGeom prst="circularArrow">
            <a:avLst>
              <a:gd name="adj1" fmla="val 13190"/>
              <a:gd name="adj2" fmla="val 1067389"/>
              <a:gd name="adj3" fmla="val 20498867"/>
              <a:gd name="adj4" fmla="val 16046678"/>
              <a:gd name="adj5" fmla="val 1215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уговая стрелка 6"/>
          <p:cNvSpPr/>
          <p:nvPr/>
        </p:nvSpPr>
        <p:spPr>
          <a:xfrm rot="10800000">
            <a:off x="2621792" y="751066"/>
            <a:ext cx="3972664" cy="3475886"/>
          </a:xfrm>
          <a:prstGeom prst="circularArrow">
            <a:avLst>
              <a:gd name="adj1" fmla="val 13190"/>
              <a:gd name="adj2" fmla="val 1067389"/>
              <a:gd name="adj3" fmla="val 20498867"/>
              <a:gd name="adj4" fmla="val 16046678"/>
              <a:gd name="adj5" fmla="val 12158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rot="5400000">
            <a:off x="2578640" y="798119"/>
            <a:ext cx="3455896" cy="3381532"/>
          </a:xfrm>
          <a:prstGeom prst="circularArrow">
            <a:avLst>
              <a:gd name="adj1" fmla="val 13190"/>
              <a:gd name="adj2" fmla="val 1067389"/>
              <a:gd name="adj3" fmla="val 20498867"/>
              <a:gd name="adj4" fmla="val 16046678"/>
              <a:gd name="adj5" fmla="val 12158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>
            <a:off x="2163801" y="1121985"/>
            <a:ext cx="3900575" cy="3370880"/>
          </a:xfrm>
          <a:prstGeom prst="circularArrow">
            <a:avLst>
              <a:gd name="adj1" fmla="val 13190"/>
              <a:gd name="adj2" fmla="val 1067389"/>
              <a:gd name="adj3" fmla="val 20498867"/>
              <a:gd name="adj4" fmla="val 16046678"/>
              <a:gd name="adj5" fmla="val 12158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 rot="16200000">
            <a:off x="2670730" y="1108089"/>
            <a:ext cx="3449654" cy="3401967"/>
          </a:xfrm>
          <a:prstGeom prst="circularArrow">
            <a:avLst>
              <a:gd name="adj1" fmla="val 13190"/>
              <a:gd name="adj2" fmla="val 1067389"/>
              <a:gd name="adj3" fmla="val 20498867"/>
              <a:gd name="adj4" fmla="val 17181352"/>
              <a:gd name="adj5" fmla="val 12158"/>
            </a:avLst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051359" y="2475047"/>
            <a:ext cx="376237" cy="111918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rot="2057024">
            <a:off x="4433565" y="1741872"/>
            <a:ext cx="999814" cy="322649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7833394"/>
              </a:avLst>
            </a:prstTxWarp>
            <a:spAutoFit/>
          </a:bodyPr>
          <a:lstStyle/>
          <a:p>
            <a:pPr algn="ctr"/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Информация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6867" y="910669"/>
            <a:ext cx="1285408" cy="90024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i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Банк России</a:t>
            </a:r>
            <a:endParaRPr lang="ru-RU" sz="1050" b="1" i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i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Минфин России</a:t>
            </a:r>
            <a:endParaRPr lang="ru-RU" sz="1050" b="1" i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i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Клиенты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i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Казначейство России</a:t>
            </a:r>
            <a:endParaRPr lang="ru-RU" sz="1050" b="1" i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338" y="3390974"/>
            <a:ext cx="1353082" cy="7386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АСФК </a:t>
            </a:r>
            <a:endParaRPr lang="ru-RU" sz="105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Электронный бюджет</a:t>
            </a:r>
            <a:endParaRPr lang="ru-RU" sz="105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Иные </a:t>
            </a:r>
            <a:r>
              <a:rPr lang="ru-RU" sz="105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системы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947" y="1053765"/>
            <a:ext cx="1531788" cy="122341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Подготовка информации для принятия оптимальных решений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Результаты </a:t>
            </a:r>
            <a:r>
              <a:rPr lang="ru-RU" sz="105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таргетирования</a:t>
            </a:r>
            <a:endParaRPr lang="ru-RU" sz="105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29593" y="697915"/>
            <a:ext cx="25245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/>
              <a:t>Сбор и передача информации, обработка и хранение информации, актуализация информации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13424" y="3752496"/>
            <a:ext cx="26079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/>
              <a:t>Единая информационная </a:t>
            </a:r>
            <a:r>
              <a:rPr lang="ru-RU" sz="1100" b="1" i="1" dirty="0" smtClean="0"/>
              <a:t>среда, обеспечивающая </a:t>
            </a:r>
            <a:r>
              <a:rPr lang="ru-RU" sz="1100" b="1" i="1" dirty="0"/>
              <a:t>безопасность информации, оперативность </a:t>
            </a:r>
            <a:r>
              <a:rPr lang="ru-RU" sz="1100" b="1" i="1" dirty="0" smtClean="0"/>
              <a:t>обработки информации</a:t>
            </a:r>
            <a:endParaRPr lang="ru-RU" sz="11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23228" y="3597731"/>
            <a:ext cx="1317038" cy="41549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pitchFamily="34" charset="0"/>
              </a:rPr>
              <a:t>Кадры</a:t>
            </a:r>
            <a:endParaRPr lang="ru-RU" sz="105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pitchFamily="34" charset="0"/>
              </a:rPr>
              <a:t>Оборудование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0006" y="4059396"/>
            <a:ext cx="1951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i="1" dirty="0"/>
              <a:t>Обеспечение </a:t>
            </a:r>
            <a:r>
              <a:rPr lang="ru-RU" sz="1100" b="1" i="1" dirty="0" smtClean="0"/>
              <a:t>бесперебойной</a:t>
            </a:r>
            <a:br>
              <a:rPr lang="ru-RU" sz="1100" b="1" i="1" dirty="0" smtClean="0"/>
            </a:br>
            <a:r>
              <a:rPr lang="ru-RU" sz="1100" b="1" i="1" dirty="0" smtClean="0"/>
              <a:t>работы</a:t>
            </a:r>
            <a:endParaRPr lang="ru-RU" sz="1100" b="1" i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497938" y="2516362"/>
            <a:ext cx="2368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i="1" dirty="0"/>
              <a:t>Эффективное управление </a:t>
            </a:r>
            <a:r>
              <a:rPr lang="ru-RU" sz="1100" b="1" i="1" dirty="0" smtClean="0"/>
              <a:t/>
            </a:r>
            <a:br>
              <a:rPr lang="ru-RU" sz="1100" b="1" i="1" dirty="0" smtClean="0"/>
            </a:br>
            <a:r>
              <a:rPr lang="ru-RU" sz="1100" b="1" i="1" dirty="0" smtClean="0"/>
              <a:t>остатками средств </a:t>
            </a:r>
            <a:r>
              <a:rPr lang="ru-RU" sz="1100" b="1" i="1" dirty="0"/>
              <a:t>на ЕКС</a:t>
            </a:r>
          </a:p>
        </p:txBody>
      </p:sp>
      <p:sp>
        <p:nvSpPr>
          <p:cNvPr id="29" name="Овал 28"/>
          <p:cNvSpPr/>
          <p:nvPr/>
        </p:nvSpPr>
        <p:spPr>
          <a:xfrm>
            <a:off x="3770285" y="2098665"/>
            <a:ext cx="1243416" cy="12223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756362" y="2435512"/>
            <a:ext cx="127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«Большой»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ЕКС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652337" y="1247279"/>
            <a:ext cx="2379903" cy="5558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813424" y="4489639"/>
            <a:ext cx="2058479" cy="1182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220957" y="4452193"/>
            <a:ext cx="2085129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34385" y="2927221"/>
            <a:ext cx="1722358" cy="225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884443">
            <a:off x="3078452" y="1874067"/>
            <a:ext cx="1325340" cy="4992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7105077"/>
              </a:avLst>
            </a:prstTxWarp>
            <a:spAutoFit/>
          </a:bodyPr>
          <a:lstStyle/>
          <a:p>
            <a:pPr algn="ctr"/>
            <a:r>
              <a:rPr lang="ru-RU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Прогнозирование и </a:t>
            </a:r>
          </a:p>
          <a:p>
            <a:pPr algn="ctr"/>
            <a:r>
              <a:rPr lang="ru-RU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таргетирование</a:t>
            </a:r>
            <a:endParaRPr lang="ru-RU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8315382">
            <a:off x="4099828" y="2222136"/>
            <a:ext cx="1374958" cy="1414301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Технологии</a:t>
            </a:r>
            <a:endParaRPr lang="ru-RU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671595">
            <a:off x="3420104" y="2227891"/>
            <a:ext cx="1238284" cy="1447695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20370883"/>
              </a:avLst>
            </a:prstTxWarp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Ресурсы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34" name="Прямая соединительная линия 33"/>
          <p:cNvCxnSpPr>
            <a:stCxn id="24" idx="2"/>
          </p:cNvCxnSpPr>
          <p:nvPr/>
        </p:nvCxnSpPr>
        <p:spPr>
          <a:xfrm flipH="1">
            <a:off x="1749524" y="2277177"/>
            <a:ext cx="388317" cy="64285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1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4"/>
          <p:cNvSpPr txBox="1">
            <a:spLocks noGrp="1"/>
          </p:cNvSpPr>
          <p:nvPr/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9461" y="2406155"/>
            <a:ext cx="6120680" cy="500137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0" hangingPunct="0">
              <a:defRPr/>
            </a:pPr>
            <a:r>
              <a:rPr lang="ru-RU" sz="28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cap="all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5713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458757" y="4741038"/>
            <a:ext cx="1506537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385E998-6BCF-4E00-B10E-081BFDD23200}" type="slidenum">
              <a:rPr lang="ru-RU" altLang="ru-RU" smtClean="0"/>
              <a:pPr/>
              <a:t>2</a:t>
            </a:fld>
            <a:endParaRPr lang="ru-RU" altLang="ru-RU" dirty="0" smtClean="0"/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322627" y="1370013"/>
            <a:ext cx="7991475" cy="469900"/>
            <a:chOff x="1728" y="1472"/>
            <a:chExt cx="4294" cy="400"/>
          </a:xfrm>
        </p:grpSpPr>
        <p:grpSp>
          <p:nvGrpSpPr>
            <p:cNvPr id="3359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3361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62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63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64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65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66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67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68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69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70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71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72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73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74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75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76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77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78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79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80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81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82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83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84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85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86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87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88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89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90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91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92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93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94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95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96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97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98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99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00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01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02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03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04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05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06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07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08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09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10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11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12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3360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4294" cy="1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314689" y="1901825"/>
            <a:ext cx="8001000" cy="469900"/>
            <a:chOff x="1728" y="1472"/>
            <a:chExt cx="4300" cy="400"/>
          </a:xfrm>
        </p:grpSpPr>
        <p:grpSp>
          <p:nvGrpSpPr>
            <p:cNvPr id="3305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3307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08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09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10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11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12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13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14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15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16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17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18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19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20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21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22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23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24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25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26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27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28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29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30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31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32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33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34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35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36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37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38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39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40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41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42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43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44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45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46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47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48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49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50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51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52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53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54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55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56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57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58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3306" name="Line 58"/>
            <p:cNvSpPr>
              <a:spLocks noChangeShapeType="1"/>
            </p:cNvSpPr>
            <p:nvPr/>
          </p:nvSpPr>
          <p:spPr bwMode="auto">
            <a:xfrm flipV="1">
              <a:off x="1728" y="1818"/>
              <a:ext cx="4300" cy="6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303563" y="3690471"/>
            <a:ext cx="8001000" cy="469900"/>
            <a:chOff x="1728" y="1472"/>
            <a:chExt cx="4299" cy="400"/>
          </a:xfrm>
        </p:grpSpPr>
        <p:grpSp>
          <p:nvGrpSpPr>
            <p:cNvPr id="3251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3253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54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55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56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57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58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59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60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61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62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63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64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65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66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67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68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69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70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71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72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73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74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75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76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77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78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79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80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81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82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83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84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85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86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87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88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89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90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91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92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93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94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95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96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97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98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99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00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01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02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03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04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3252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4299" cy="1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3078" name="Group 4"/>
          <p:cNvGrpSpPr>
            <a:grpSpLocks/>
          </p:cNvGrpSpPr>
          <p:nvPr/>
        </p:nvGrpSpPr>
        <p:grpSpPr bwMode="auto">
          <a:xfrm>
            <a:off x="338502" y="2433638"/>
            <a:ext cx="7977187" cy="469900"/>
            <a:chOff x="1728" y="1472"/>
            <a:chExt cx="4287" cy="400"/>
          </a:xfrm>
        </p:grpSpPr>
        <p:grpSp>
          <p:nvGrpSpPr>
            <p:cNvPr id="3197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3199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00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01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02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03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04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05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06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07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08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09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10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11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12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13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14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15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16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17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18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19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20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21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22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23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24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25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26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27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28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29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30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31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32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33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34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35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36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37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38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39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40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41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42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43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44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45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46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47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48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49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50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3198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4287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079" name="Прямоугольник 398"/>
          <p:cNvSpPr>
            <a:spLocks noChangeArrowheads="1"/>
          </p:cNvSpPr>
          <p:nvPr/>
        </p:nvSpPr>
        <p:spPr bwMode="auto">
          <a:xfrm>
            <a:off x="1130478" y="1388445"/>
            <a:ext cx="6013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 dirty="0">
                <a:solidFill>
                  <a:srgbClr val="002060"/>
                </a:solidFill>
              </a:rPr>
              <a:t>Статья 217 .1 БК РФ «Кассовый план»</a:t>
            </a:r>
          </a:p>
          <a:p>
            <a:r>
              <a:rPr lang="ru-RU" altLang="ru-RU" sz="1000" b="1" i="1" dirty="0">
                <a:solidFill>
                  <a:srgbClr val="002060"/>
                </a:solidFill>
              </a:rPr>
              <a:t>Статья 166.1. БК РФ «Бюджетные полномочия Федерального казначейства»</a:t>
            </a:r>
            <a:endParaRPr lang="fr-FR" altLang="ru-RU" sz="1000" b="1" i="1" dirty="0">
              <a:solidFill>
                <a:srgbClr val="002060"/>
              </a:solidFill>
            </a:endParaRPr>
          </a:p>
        </p:txBody>
      </p:sp>
      <p:sp>
        <p:nvSpPr>
          <p:cNvPr id="3080" name="Прямоугольник 399"/>
          <p:cNvSpPr>
            <a:spLocks noChangeArrowheads="1"/>
          </p:cNvSpPr>
          <p:nvPr/>
        </p:nvSpPr>
        <p:spPr bwMode="auto">
          <a:xfrm>
            <a:off x="1102089" y="1997075"/>
            <a:ext cx="5376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 dirty="0">
                <a:solidFill>
                  <a:srgbClr val="002060"/>
                </a:solidFill>
              </a:rPr>
              <a:t>Постановление Правительства РФ от 01.12.2004 №703 «О Федеральном казначействе»</a:t>
            </a:r>
            <a:endParaRPr lang="fr-FR" altLang="ru-RU" sz="1000" b="1" i="1" dirty="0">
              <a:solidFill>
                <a:srgbClr val="002060"/>
              </a:solidFill>
            </a:endParaRPr>
          </a:p>
        </p:txBody>
      </p:sp>
      <p:sp>
        <p:nvSpPr>
          <p:cNvPr id="3081" name="Прямоугольник 400"/>
          <p:cNvSpPr>
            <a:spLocks noChangeArrowheads="1"/>
          </p:cNvSpPr>
          <p:nvPr/>
        </p:nvSpPr>
        <p:spPr bwMode="auto">
          <a:xfrm>
            <a:off x="1086214" y="2454275"/>
            <a:ext cx="698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 dirty="0">
                <a:solidFill>
                  <a:srgbClr val="002060"/>
                </a:solidFill>
              </a:rPr>
              <a:t>Приказ </a:t>
            </a:r>
            <a:r>
              <a:rPr lang="ru-RU" altLang="ru-RU" sz="1000" b="1" i="1" dirty="0" smtClean="0">
                <a:solidFill>
                  <a:srgbClr val="002060"/>
                </a:solidFill>
              </a:rPr>
              <a:t>Минфина России </a:t>
            </a:r>
            <a:r>
              <a:rPr lang="ru-RU" altLang="ru-RU" sz="1000" b="1" i="1" dirty="0">
                <a:solidFill>
                  <a:srgbClr val="002060"/>
                </a:solidFill>
              </a:rPr>
              <a:t>от 09.12.2013 №117н «О порядке составления и ведения кассового плана исполнения федерального бюджета в текущем финансовом году»</a:t>
            </a:r>
            <a:endParaRPr lang="fr-FR" altLang="ru-RU" sz="1000" b="1" i="1" dirty="0">
              <a:solidFill>
                <a:srgbClr val="002060"/>
              </a:solidFill>
            </a:endParaRPr>
          </a:p>
        </p:txBody>
      </p:sp>
      <p:sp>
        <p:nvSpPr>
          <p:cNvPr id="3082" name="Прямоугольник 401"/>
          <p:cNvSpPr>
            <a:spLocks noChangeArrowheads="1"/>
          </p:cNvSpPr>
          <p:nvPr/>
        </p:nvSpPr>
        <p:spPr bwMode="auto">
          <a:xfrm>
            <a:off x="1044939" y="2997627"/>
            <a:ext cx="717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 dirty="0">
                <a:solidFill>
                  <a:srgbClr val="002060"/>
                </a:solidFill>
              </a:rPr>
              <a:t>Приказ </a:t>
            </a:r>
            <a:r>
              <a:rPr lang="ru-RU" altLang="ru-RU" sz="1000" b="1" i="1" dirty="0" smtClean="0">
                <a:solidFill>
                  <a:srgbClr val="002060"/>
                </a:solidFill>
              </a:rPr>
              <a:t>Минфина России </a:t>
            </a:r>
            <a:r>
              <a:rPr lang="ru-RU" altLang="ru-RU" sz="1000" b="1" i="1" dirty="0">
                <a:solidFill>
                  <a:srgbClr val="002060"/>
                </a:solidFill>
              </a:rPr>
              <a:t>от 21.12.2015 № 204н «О порядке утверждения и доведения до главных распорядителей, распорядителей и получателей средств федерального бюджета предельного объема оплаты денежных обязательств»</a:t>
            </a:r>
            <a:endParaRPr lang="fr-FR" altLang="ru-RU" sz="1000" b="1" i="1" dirty="0">
              <a:solidFill>
                <a:srgbClr val="002060"/>
              </a:solidFill>
            </a:endParaRPr>
          </a:p>
        </p:txBody>
      </p:sp>
      <p:grpSp>
        <p:nvGrpSpPr>
          <p:cNvPr id="3084" name="Group 4"/>
          <p:cNvGrpSpPr>
            <a:grpSpLocks/>
          </p:cNvGrpSpPr>
          <p:nvPr/>
        </p:nvGrpSpPr>
        <p:grpSpPr bwMode="auto">
          <a:xfrm>
            <a:off x="316277" y="3045252"/>
            <a:ext cx="7997825" cy="469900"/>
            <a:chOff x="1728" y="1472"/>
            <a:chExt cx="4297" cy="400"/>
          </a:xfrm>
        </p:grpSpPr>
        <p:grpSp>
          <p:nvGrpSpPr>
            <p:cNvPr id="314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3145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46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47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48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49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50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51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52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53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54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55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56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57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58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59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60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61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62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63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64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65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66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67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68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69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70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71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72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73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74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75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76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77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78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79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80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81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82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83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84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85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86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87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88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89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90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91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92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93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94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95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96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3144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4297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3085" name="Group 4"/>
          <p:cNvGrpSpPr>
            <a:grpSpLocks/>
          </p:cNvGrpSpPr>
          <p:nvPr/>
        </p:nvGrpSpPr>
        <p:grpSpPr bwMode="auto">
          <a:xfrm>
            <a:off x="287702" y="4327525"/>
            <a:ext cx="8026400" cy="469900"/>
            <a:chOff x="1728" y="1472"/>
            <a:chExt cx="4312" cy="400"/>
          </a:xfrm>
        </p:grpSpPr>
        <p:grpSp>
          <p:nvGrpSpPr>
            <p:cNvPr id="3089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3091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2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3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4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5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6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7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8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9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0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1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2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3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4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5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6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7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8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9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0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1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2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3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4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5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6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7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8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9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0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1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2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3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4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5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6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7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8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9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30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31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32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33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34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35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36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37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38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39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40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41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42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3090" name="Line 58"/>
            <p:cNvSpPr>
              <a:spLocks noChangeShapeType="1"/>
            </p:cNvSpPr>
            <p:nvPr/>
          </p:nvSpPr>
          <p:spPr bwMode="auto">
            <a:xfrm flipV="1">
              <a:off x="1728" y="1818"/>
              <a:ext cx="4312" cy="6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086" name="Прямоугольник 401"/>
          <p:cNvSpPr>
            <a:spLocks noChangeArrowheads="1"/>
          </p:cNvSpPr>
          <p:nvPr/>
        </p:nvSpPr>
        <p:spPr bwMode="auto">
          <a:xfrm>
            <a:off x="1056038" y="3685708"/>
            <a:ext cx="725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 dirty="0">
                <a:solidFill>
                  <a:srgbClr val="002060"/>
                </a:solidFill>
              </a:rPr>
              <a:t>Приказ </a:t>
            </a:r>
            <a:r>
              <a:rPr lang="ru-RU" altLang="ru-RU" sz="1000" b="1" i="1" dirty="0" smtClean="0">
                <a:solidFill>
                  <a:srgbClr val="002060"/>
                </a:solidFill>
              </a:rPr>
              <a:t>Федерального казначейства от </a:t>
            </a:r>
            <a:r>
              <a:rPr lang="ru-RU" altLang="ru-RU" sz="1000" b="1" i="1" dirty="0">
                <a:solidFill>
                  <a:srgbClr val="002060"/>
                </a:solidFill>
              </a:rPr>
              <a:t>30.12.2016 № 526 «Об утверждении порядка организации работы в Федеральном казначействе по исполнению приказа Минфина России от 09.12.2013 №117н»</a:t>
            </a:r>
            <a:endParaRPr lang="fr-FR" altLang="ru-RU" sz="1000" b="1" i="1" dirty="0">
              <a:solidFill>
                <a:srgbClr val="002060"/>
              </a:solidFill>
            </a:endParaRPr>
          </a:p>
        </p:txBody>
      </p:sp>
      <p:sp>
        <p:nvSpPr>
          <p:cNvPr id="3087" name="Прямоугольник 401"/>
          <p:cNvSpPr>
            <a:spLocks noChangeArrowheads="1"/>
          </p:cNvSpPr>
          <p:nvPr/>
        </p:nvSpPr>
        <p:spPr bwMode="auto">
          <a:xfrm>
            <a:off x="1060679" y="4284663"/>
            <a:ext cx="717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 dirty="0">
                <a:solidFill>
                  <a:srgbClr val="002060"/>
                </a:solidFill>
              </a:rPr>
              <a:t>Приказ </a:t>
            </a:r>
            <a:r>
              <a:rPr lang="ru-RU" altLang="ru-RU" sz="1000" b="1" i="1" dirty="0" smtClean="0">
                <a:solidFill>
                  <a:srgbClr val="002060"/>
                </a:solidFill>
              </a:rPr>
              <a:t>Федерального казначейства от </a:t>
            </a:r>
            <a:r>
              <a:rPr lang="ru-RU" altLang="ru-RU" sz="1000" b="1" i="1" dirty="0">
                <a:solidFill>
                  <a:srgbClr val="002060"/>
                </a:solidFill>
              </a:rPr>
              <a:t>30.12.2016 № 525 «Об утверждении порядка организации работы в Федеральном казначействе по исполнению приказа Минфина России от 21.12.2015 № 204н»</a:t>
            </a:r>
            <a:endParaRPr lang="fr-FR" altLang="ru-RU" sz="1000" b="1" i="1" dirty="0">
              <a:solidFill>
                <a:srgbClr val="002060"/>
              </a:solidFill>
            </a:endParaRPr>
          </a:p>
        </p:txBody>
      </p:sp>
      <p:sp>
        <p:nvSpPr>
          <p:cNvPr id="341" name="Заголовок 1"/>
          <p:cNvSpPr txBox="1">
            <a:spLocks/>
          </p:cNvSpPr>
          <p:nvPr/>
        </p:nvSpPr>
        <p:spPr bwMode="auto">
          <a:xfrm>
            <a:off x="3246755" y="13335"/>
            <a:ext cx="581342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Нормативно-правовое обеспечение  действующего порядка кассового планирования исполнения федерального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792" y="1350864"/>
            <a:ext cx="819510" cy="34661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4" name="Рисунок 3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7" y="1260065"/>
            <a:ext cx="685144" cy="516371"/>
          </a:xfrm>
          <a:prstGeom prst="rect">
            <a:avLst/>
          </a:prstGeom>
        </p:spPr>
      </p:pic>
      <p:pic>
        <p:nvPicPr>
          <p:cNvPr id="346" name="Рисунок 3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4" y="1827075"/>
            <a:ext cx="677538" cy="510638"/>
          </a:xfrm>
          <a:prstGeom prst="rect">
            <a:avLst/>
          </a:prstGeom>
        </p:spPr>
      </p:pic>
      <p:pic>
        <p:nvPicPr>
          <p:cNvPr id="347" name="Рисунок 3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8" y="2393602"/>
            <a:ext cx="677538" cy="510638"/>
          </a:xfrm>
          <a:prstGeom prst="rect">
            <a:avLst/>
          </a:prstGeom>
        </p:spPr>
      </p:pic>
      <p:pic>
        <p:nvPicPr>
          <p:cNvPr id="348" name="Рисунок 3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4" y="2994554"/>
            <a:ext cx="677538" cy="510638"/>
          </a:xfrm>
          <a:prstGeom prst="rect">
            <a:avLst/>
          </a:prstGeom>
        </p:spPr>
      </p:pic>
      <p:pic>
        <p:nvPicPr>
          <p:cNvPr id="349" name="Рисунок 3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8" y="3586880"/>
            <a:ext cx="677538" cy="510638"/>
          </a:xfrm>
          <a:prstGeom prst="rect">
            <a:avLst/>
          </a:prstGeom>
        </p:spPr>
      </p:pic>
      <p:pic>
        <p:nvPicPr>
          <p:cNvPr id="350" name="Рисунок 3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8" y="4248214"/>
            <a:ext cx="677538" cy="51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968490" y="4736783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7E663C-C206-4C73-A12B-CD78230834F5}" type="slidenum">
              <a:rPr lang="ru-RU" altLang="ru-RU" smtClean="0"/>
              <a:pPr/>
              <a:t>3</a:t>
            </a:fld>
            <a:endParaRPr lang="ru-RU" altLang="ru-RU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47675" y="974785"/>
            <a:ext cx="8231188" cy="3960753"/>
          </a:xfrm>
          <a:prstGeom prst="rect">
            <a:avLst/>
          </a:prstGeom>
        </p:spPr>
        <p:txBody>
          <a:bodyPr lIns="91434" tIns="45717" rIns="91434" bIns="45717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200" b="1" dirty="0">
                <a:solidFill>
                  <a:srgbClr val="002060"/>
                </a:solidFill>
              </a:rPr>
              <a:t>1. </a:t>
            </a:r>
            <a:r>
              <a:rPr lang="ru-RU" sz="1200" b="1" dirty="0">
                <a:solidFill>
                  <a:srgbClr val="C00000"/>
                </a:solidFill>
              </a:rPr>
              <a:t>Под кассовым планом понимается прогноз кассовых поступлений в бюджет и кассовых выплат из бюджета в текущем финансовом году.</a:t>
            </a:r>
          </a:p>
          <a:p>
            <a:pPr algn="l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ru-RU" sz="1200" dirty="0">
                <a:solidFill>
                  <a:srgbClr val="002060"/>
                </a:solidFill>
              </a:rPr>
              <a:t> В кассовом плане устанавливается предельный объем денежных средств, используемых на осуществление операций по управлению остатками средств на едином счете бюджета.</a:t>
            </a:r>
          </a:p>
          <a:p>
            <a:pPr algn="l">
              <a:defRPr/>
            </a:pPr>
            <a:endParaRPr lang="ru-RU" sz="1200" dirty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ru-RU" sz="1200" b="1" dirty="0">
                <a:solidFill>
                  <a:srgbClr val="002060"/>
                </a:solidFill>
              </a:rPr>
              <a:t>2.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Финансовый орган </a:t>
            </a:r>
            <a:r>
              <a:rPr lang="ru-RU" sz="1200" dirty="0">
                <a:solidFill>
                  <a:srgbClr val="002060"/>
                </a:solidFill>
              </a:rPr>
              <a:t>(орган управления государственным внебюджетным фондом) </a:t>
            </a:r>
            <a:r>
              <a:rPr lang="ru-RU" sz="1200" b="1" dirty="0">
                <a:solidFill>
                  <a:srgbClr val="C00000"/>
                </a:solidFill>
              </a:rPr>
              <a:t>устанавливает порядок составления и ведения кассового плана, </a:t>
            </a:r>
            <a:r>
              <a:rPr lang="ru-RU" sz="1200" dirty="0">
                <a:solidFill>
                  <a:srgbClr val="002060"/>
                </a:solidFill>
              </a:rPr>
              <a:t>а также состав и сроки представления главными распорядителями бюджетных средств, главными администраторами доходов бюджета, главными администраторами источников финансирования дефицита бюджета сведений, необходимых для составления и ведения кассового плана.</a:t>
            </a:r>
          </a:p>
          <a:p>
            <a:pPr algn="l">
              <a:defRPr/>
            </a:pPr>
            <a:endParaRPr lang="ru-RU" sz="1200" dirty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ru-RU" sz="1200" dirty="0">
                <a:solidFill>
                  <a:srgbClr val="002060"/>
                </a:solidFill>
              </a:rPr>
              <a:t>Прогноз кассовых выплат из бюджета по оплате государственных (муниципальных) контрактов, иных договоров формируется с учетом определенных при планировании закупок товаров, работ, услуг для обеспечения государственных (муниципальных) нужд сроков и объемов оплаты денежных обязательств по заключаемым государственным (муниципальным) контрактам, иным договорам.</a:t>
            </a:r>
          </a:p>
          <a:p>
            <a:pPr algn="l">
              <a:defRPr/>
            </a:pPr>
            <a:endParaRPr lang="ru-RU" sz="1200" dirty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ru-RU" sz="1200" b="1" dirty="0">
                <a:solidFill>
                  <a:srgbClr val="C00000"/>
                </a:solidFill>
              </a:rPr>
              <a:t>Составление и ведение кассового плана осуществляется финансовым органом</a:t>
            </a:r>
            <a:r>
              <a:rPr lang="ru-RU" sz="1200" dirty="0">
                <a:solidFill>
                  <a:srgbClr val="002060"/>
                </a:solidFill>
              </a:rPr>
              <a:t> (органом управления государственным внебюджетным фондом) </a:t>
            </a:r>
            <a:r>
              <a:rPr lang="ru-RU" sz="1200" b="1" dirty="0">
                <a:solidFill>
                  <a:srgbClr val="C00000"/>
                </a:solidFill>
              </a:rPr>
              <a:t>или уполномоченным органом </a:t>
            </a:r>
            <a:r>
              <a:rPr lang="ru-RU" sz="1200" dirty="0">
                <a:solidFill>
                  <a:srgbClr val="002060"/>
                </a:solidFill>
              </a:rPr>
              <a:t>исполнительной власти (местной администрации).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74854" y="150813"/>
            <a:ext cx="5392946" cy="573087"/>
          </a:xfrm>
        </p:spPr>
        <p:txBody>
          <a:bodyPr>
            <a:normAutofit/>
          </a:bodyPr>
          <a:lstStyle/>
          <a:p>
            <a:pPr algn="ctr"/>
            <a:r>
              <a:rPr lang="ru-RU"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Статья 217.1.  Бюджетного Кодекса Российской Федерации «Кассовый план»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5911145" y="4053033"/>
            <a:ext cx="3089560" cy="114353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76200" y="3062404"/>
            <a:ext cx="3089560" cy="114353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114300" y="4053004"/>
            <a:ext cx="3089560" cy="114353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2939765" y="3061563"/>
            <a:ext cx="3089560" cy="1143538"/>
          </a:xfrm>
          <a:prstGeom prst="rect">
            <a:avLst/>
          </a:prstGeom>
        </p:spPr>
      </p:pic>
      <p:pic>
        <p:nvPicPr>
          <p:cNvPr id="32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0" t="25734" r="-3" b="2124"/>
          <a:stretch/>
        </p:blipFill>
        <p:spPr bwMode="auto">
          <a:xfrm>
            <a:off x="6051988" y="714890"/>
            <a:ext cx="2250231" cy="301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25734" r="32179" b="2"/>
          <a:stretch/>
        </p:blipFill>
        <p:spPr bwMode="auto">
          <a:xfrm>
            <a:off x="3348264" y="704507"/>
            <a:ext cx="2374508" cy="308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2" t="25734" r="66693" b="2"/>
          <a:stretch/>
        </p:blipFill>
        <p:spPr bwMode="auto">
          <a:xfrm>
            <a:off x="614788" y="769556"/>
            <a:ext cx="2252237" cy="298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602752" y="128245"/>
            <a:ext cx="5375275" cy="576262"/>
          </a:xfrm>
        </p:spPr>
        <p:txBody>
          <a:bodyPr/>
          <a:lstStyle/>
          <a:p>
            <a:pPr algn="r"/>
            <a:r>
              <a:rPr lang="ru-RU"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Цели составления и ведения кассового плана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18005" y="4823070"/>
            <a:ext cx="1282700" cy="180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C0720C0-DD62-438D-A4F9-ECBDAED082A5}" type="slidenum">
              <a:rPr lang="ru-RU" altLang="ru-RU" smtClean="0"/>
              <a:pPr/>
              <a:t>4</a:t>
            </a:fld>
            <a:endParaRPr lang="ru-RU" altLang="ru-RU" dirty="0" smtClean="0"/>
          </a:p>
        </p:txBody>
      </p:sp>
      <p:sp>
        <p:nvSpPr>
          <p:cNvPr id="5130" name="Прямоугольник 4"/>
          <p:cNvSpPr>
            <a:spLocks noChangeArrowheads="1"/>
          </p:cNvSpPr>
          <p:nvPr/>
        </p:nvSpPr>
        <p:spPr bwMode="auto">
          <a:xfrm>
            <a:off x="6347540" y="1308597"/>
            <a:ext cx="19183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/>
              <a:t>3.Формирование информации (основы) </a:t>
            </a:r>
            <a:r>
              <a:rPr lang="ru-RU" altLang="ru-RU" sz="1100" b="1" dirty="0" smtClean="0"/>
              <a:t/>
            </a:r>
            <a:br>
              <a:rPr lang="ru-RU" altLang="ru-RU" sz="1100" b="1" dirty="0" smtClean="0"/>
            </a:br>
            <a:r>
              <a:rPr lang="ru-RU" altLang="ru-RU" sz="1100" b="1" dirty="0" smtClean="0"/>
              <a:t>для  </a:t>
            </a:r>
            <a:r>
              <a:rPr lang="ru-RU" altLang="ru-RU" sz="1100" b="1" dirty="0"/>
              <a:t>управления ликвидностью на ЕКС</a:t>
            </a:r>
          </a:p>
        </p:txBody>
      </p:sp>
      <p:sp>
        <p:nvSpPr>
          <p:cNvPr id="5132" name="Прямоугольник 1"/>
          <p:cNvSpPr>
            <a:spLocks noChangeArrowheads="1"/>
          </p:cNvSpPr>
          <p:nvPr/>
        </p:nvSpPr>
        <p:spPr bwMode="auto">
          <a:xfrm>
            <a:off x="863276" y="1299538"/>
            <a:ext cx="174307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/>
              <a:t>1.Обеспечение  своевременного и полного исполнения бюджетных </a:t>
            </a:r>
            <a:r>
              <a:rPr lang="ru-RU" altLang="ru-RU" sz="1100" b="1" dirty="0" smtClean="0"/>
              <a:t/>
            </a:r>
            <a:br>
              <a:rPr lang="ru-RU" altLang="ru-RU" sz="1100" b="1" dirty="0" smtClean="0"/>
            </a:br>
            <a:r>
              <a:rPr lang="ru-RU" altLang="ru-RU" sz="1100" b="1" dirty="0" smtClean="0"/>
              <a:t>обязательств</a:t>
            </a:r>
            <a:endParaRPr lang="ru-RU" altLang="ru-RU" sz="1100" b="1" dirty="0"/>
          </a:p>
        </p:txBody>
      </p:sp>
      <p:sp>
        <p:nvSpPr>
          <p:cNvPr id="5133" name="Прямоугольник 5"/>
          <p:cNvSpPr>
            <a:spLocks noChangeArrowheads="1"/>
          </p:cNvSpPr>
          <p:nvPr/>
        </p:nvSpPr>
        <p:spPr bwMode="auto">
          <a:xfrm>
            <a:off x="3666362" y="1389285"/>
            <a:ext cx="16811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2.Принятие различных управленческих решений </a:t>
            </a:r>
          </a:p>
        </p:txBody>
      </p:sp>
      <p:sp>
        <p:nvSpPr>
          <p:cNvPr id="38" name="Прямоугольник 1"/>
          <p:cNvSpPr>
            <a:spLocks noChangeArrowheads="1"/>
          </p:cNvSpPr>
          <p:nvPr/>
        </p:nvSpPr>
        <p:spPr bwMode="auto">
          <a:xfrm>
            <a:off x="672227" y="3087465"/>
            <a:ext cx="22522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исполнения </a:t>
            </a:r>
            <a:br>
              <a:rPr lang="ru-RU" alt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основных параметров федерального закона о федеральном бюджете</a:t>
            </a:r>
          </a:p>
        </p:txBody>
      </p:sp>
      <p:sp>
        <p:nvSpPr>
          <p:cNvPr id="45" name="Прямоугольник 1"/>
          <p:cNvSpPr>
            <a:spLocks noChangeArrowheads="1"/>
          </p:cNvSpPr>
          <p:nvPr/>
        </p:nvSpPr>
        <p:spPr bwMode="auto">
          <a:xfrm>
            <a:off x="3671865" y="3166974"/>
            <a:ext cx="199375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Внесение изменений в федеральный закон «О федеральном бюджете»</a:t>
            </a:r>
            <a:endParaRPr lang="ru-RU" altLang="ru-RU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Прямоугольник 1"/>
          <p:cNvSpPr>
            <a:spLocks noChangeArrowheads="1"/>
          </p:cNvSpPr>
          <p:nvPr/>
        </p:nvSpPr>
        <p:spPr bwMode="auto">
          <a:xfrm>
            <a:off x="609598" y="4113877"/>
            <a:ext cx="24635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возможных </a:t>
            </a:r>
            <a:b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отклонений фактических показателей от плановых</a:t>
            </a:r>
          </a:p>
          <a:p>
            <a:pPr algn="ctr"/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т.д.</a:t>
            </a:r>
            <a:endParaRPr lang="en-US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3025490" y="4052810"/>
            <a:ext cx="3089560" cy="1143538"/>
          </a:xfrm>
          <a:prstGeom prst="rect">
            <a:avLst/>
          </a:prstGeom>
        </p:spPr>
      </p:pic>
      <p:sp>
        <p:nvSpPr>
          <p:cNvPr id="60" name="Прямоугольник 1"/>
          <p:cNvSpPr>
            <a:spLocks noChangeArrowheads="1"/>
          </p:cNvSpPr>
          <p:nvPr/>
        </p:nvSpPr>
        <p:spPr bwMode="auto">
          <a:xfrm>
            <a:off x="3719489" y="4234159"/>
            <a:ext cx="19937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ПОФР</a:t>
            </a:r>
          </a:p>
          <a:p>
            <a:pPr algn="ctr"/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т.д.</a:t>
            </a:r>
            <a:endParaRPr lang="en-US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5843136" y="3081260"/>
            <a:ext cx="3089560" cy="1143538"/>
          </a:xfrm>
          <a:prstGeom prst="rect">
            <a:avLst/>
          </a:prstGeom>
        </p:spPr>
      </p:pic>
      <p:sp>
        <p:nvSpPr>
          <p:cNvPr id="64" name="Прямоугольник 1"/>
          <p:cNvSpPr>
            <a:spLocks noChangeArrowheads="1"/>
          </p:cNvSpPr>
          <p:nvPr/>
        </p:nvSpPr>
        <p:spPr bwMode="auto">
          <a:xfrm>
            <a:off x="6668882" y="3266302"/>
            <a:ext cx="17857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состояния ЕКС</a:t>
            </a:r>
            <a:endParaRPr lang="en-US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Прямоугольник 1"/>
          <p:cNvSpPr>
            <a:spLocks noChangeArrowheads="1"/>
          </p:cNvSpPr>
          <p:nvPr/>
        </p:nvSpPr>
        <p:spPr bwMode="auto">
          <a:xfrm>
            <a:off x="6619875" y="4127017"/>
            <a:ext cx="213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0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объема временно </a:t>
            </a:r>
            <a:r>
              <a:rPr lang="ru-RU" sz="10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свободных средств </a:t>
            </a:r>
            <a:r>
              <a:rPr lang="ru-RU" sz="10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0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0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возможных </a:t>
            </a:r>
            <a:r>
              <a:rPr lang="ru-RU" sz="10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кассовых разрывов</a:t>
            </a:r>
          </a:p>
          <a:p>
            <a:pPr algn="ctr"/>
            <a:r>
              <a:rPr lang="ru-RU" sz="10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т.д.</a:t>
            </a:r>
            <a:endParaRPr lang="en-US" sz="105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8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/>
          <p:cNvSpPr/>
          <p:nvPr/>
        </p:nvSpPr>
        <p:spPr>
          <a:xfrm>
            <a:off x="310765" y="4148830"/>
            <a:ext cx="8475095" cy="846755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310765" y="2638189"/>
            <a:ext cx="8475095" cy="1438401"/>
          </a:xfrm>
          <a:prstGeom prst="rect">
            <a:avLst/>
          </a:prstGeom>
          <a:pattFill prst="pct20">
            <a:fgClr>
              <a:schemeClr val="accent6"/>
            </a:fgClr>
            <a:bgClr>
              <a:schemeClr val="bg1"/>
            </a:bgClr>
          </a:pattFill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310765" y="1155700"/>
            <a:ext cx="8475095" cy="141926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59903" y="4758729"/>
            <a:ext cx="2057400" cy="274637"/>
          </a:xfrm>
        </p:spPr>
        <p:txBody>
          <a:bodyPr/>
          <a:lstStyle/>
          <a:p>
            <a:pPr>
              <a:defRPr/>
            </a:pPr>
            <a:fld id="{2B18B4AD-8F44-41CA-8834-BC5F8F19D91F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70150" y="140407"/>
            <a:ext cx="6588125" cy="346249"/>
          </a:xfrm>
        </p:spPr>
        <p:txBody>
          <a:bodyPr>
            <a:spAutoFit/>
          </a:bodyPr>
          <a:lstStyle/>
          <a:p>
            <a:pPr algn="r"/>
            <a:r>
              <a:rPr lang="ru-RU"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Процедура кассового планирования и прогнозирования </a:t>
            </a:r>
            <a:br>
              <a:rPr lang="ru-RU"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исполнения федерального бюджета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6331" y="857759"/>
            <a:ext cx="240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АСФК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9942" y="851366"/>
            <a:ext cx="2941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ЕИАС Минфина России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2553" y="1195226"/>
            <a:ext cx="437072" cy="13266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I </a:t>
            </a:r>
            <a:r>
              <a:rPr lang="ru-RU" sz="1600" dirty="0" smtClean="0"/>
              <a:t>этап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1725" y="2668669"/>
            <a:ext cx="437900" cy="135711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II </a:t>
            </a:r>
            <a:r>
              <a:rPr lang="ru-RU" sz="1600" dirty="0" smtClean="0"/>
              <a:t>этап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3670" y="4195820"/>
            <a:ext cx="433255" cy="7400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III</a:t>
            </a:r>
            <a:r>
              <a:rPr lang="ru-RU" sz="1600" dirty="0" smtClean="0"/>
              <a:t> этап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09801" y="1512873"/>
            <a:ext cx="642999" cy="510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МОУ ФК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63513" y="1182370"/>
            <a:ext cx="200013" cy="1292662"/>
          </a:xfrm>
          <a:prstGeom prst="rect">
            <a:avLst/>
          </a:prstGeom>
          <a:solidFill>
            <a:srgbClr val="FF5050">
              <a:alpha val="68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" b="1" i="1" dirty="0" smtClean="0"/>
              <a:t>Главная</a:t>
            </a:r>
          </a:p>
          <a:p>
            <a:endParaRPr lang="ru-RU" sz="600" b="1" i="1" dirty="0"/>
          </a:p>
          <a:p>
            <a:r>
              <a:rPr lang="ru-RU" sz="600" b="1" i="1" dirty="0" err="1" smtClean="0"/>
              <a:t>кни</a:t>
            </a:r>
            <a:endParaRPr lang="ru-RU" sz="600" b="1" i="1" dirty="0" smtClean="0"/>
          </a:p>
          <a:p>
            <a:r>
              <a:rPr lang="ru-RU" sz="600" b="1" i="1" dirty="0"/>
              <a:t>г</a:t>
            </a:r>
            <a:endParaRPr lang="ru-RU" sz="600" b="1" i="1" dirty="0" smtClean="0"/>
          </a:p>
          <a:p>
            <a:r>
              <a:rPr lang="ru-RU" sz="600" b="1" i="1" dirty="0" smtClean="0"/>
              <a:t>а</a:t>
            </a:r>
            <a:endParaRPr lang="ru-RU" sz="7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86150" y="1384737"/>
            <a:ext cx="117646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 smtClean="0"/>
              <a:t>Формирование информации</a:t>
            </a:r>
            <a:br>
              <a:rPr lang="ru-RU" sz="1050" b="1" i="1" dirty="0" smtClean="0"/>
            </a:br>
            <a:r>
              <a:rPr lang="ru-RU" sz="1050" b="1" i="1" dirty="0" smtClean="0"/>
              <a:t> об исполнении  федерального бюджета</a:t>
            </a:r>
            <a:endParaRPr lang="ru-RU" sz="105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7900959" y="2815448"/>
            <a:ext cx="484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ГРБС  </a:t>
            </a:r>
            <a:endParaRPr lang="ru-RU" sz="1000" b="1" i="1" dirty="0"/>
          </a:p>
        </p:txBody>
      </p:sp>
      <p:sp>
        <p:nvSpPr>
          <p:cNvPr id="51" name="Titre 1"/>
          <p:cNvSpPr txBox="1">
            <a:spLocks/>
          </p:cNvSpPr>
          <p:nvPr/>
        </p:nvSpPr>
        <p:spPr>
          <a:xfrm rot="16200000">
            <a:off x="7637005" y="3172832"/>
            <a:ext cx="1864593" cy="341762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900" b="1" i="1" dirty="0" smtClean="0">
                <a:solidFill>
                  <a:srgbClr val="002060"/>
                </a:solidFill>
              </a:rPr>
              <a:t>97</a:t>
            </a:r>
            <a:r>
              <a:rPr lang="fr-FR" sz="900" b="1" i="1" dirty="0" smtClean="0">
                <a:solidFill>
                  <a:srgbClr val="002060"/>
                </a:solidFill>
              </a:rPr>
              <a:t> </a:t>
            </a:r>
            <a:r>
              <a:rPr lang="ru-RU" sz="900" b="1" i="1" dirty="0" smtClean="0">
                <a:solidFill>
                  <a:srgbClr val="002060"/>
                </a:solidFill>
              </a:rPr>
              <a:t>участников</a:t>
            </a:r>
          </a:p>
          <a:p>
            <a:pPr lvl="0"/>
            <a:r>
              <a:rPr lang="ru-RU" sz="900" b="1" i="1" dirty="0" smtClean="0">
                <a:solidFill>
                  <a:srgbClr val="002060"/>
                </a:solidFill>
              </a:rPr>
              <a:t> прогнозирования</a:t>
            </a:r>
            <a:endParaRPr lang="fr-FR" sz="900" b="1" i="1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44432" y="1521873"/>
            <a:ext cx="1813560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/>
              <a:t>Размещение информации об исполнении  федерального </a:t>
            </a:r>
            <a:r>
              <a:rPr lang="ru-RU" sz="1050" b="1" i="1" dirty="0" smtClean="0"/>
              <a:t>бюджета</a:t>
            </a:r>
          </a:p>
          <a:p>
            <a:pPr algn="ctr"/>
            <a:r>
              <a:rPr lang="ru-RU" sz="800" i="1" dirty="0" smtClean="0"/>
              <a:t>(97 форм)</a:t>
            </a:r>
            <a:endParaRPr lang="ru-RU" sz="800" i="1" dirty="0"/>
          </a:p>
        </p:txBody>
      </p:sp>
      <p:pic>
        <p:nvPicPr>
          <p:cNvPr id="55" name="Picture 2" descr="http://www.miankoutu.com/uploadfiles/2015-9-24/2015924725284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277" y="3561515"/>
            <a:ext cx="521367" cy="52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" r="626" b="3889"/>
          <a:stretch/>
        </p:blipFill>
        <p:spPr bwMode="auto">
          <a:xfrm>
            <a:off x="7355238" y="3638379"/>
            <a:ext cx="459598" cy="2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Блок-схема: процесс 60"/>
          <p:cNvSpPr/>
          <p:nvPr/>
        </p:nvSpPr>
        <p:spPr>
          <a:xfrm>
            <a:off x="5100265" y="2875656"/>
            <a:ext cx="2107412" cy="234123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Прогнозы по расходам (288 форм)</a:t>
            </a:r>
            <a:endParaRPr lang="ru-RU" sz="800" dirty="0"/>
          </a:p>
        </p:txBody>
      </p:sp>
      <p:sp>
        <p:nvSpPr>
          <p:cNvPr id="62" name="Блок-схема: процесс 61"/>
          <p:cNvSpPr/>
          <p:nvPr/>
        </p:nvSpPr>
        <p:spPr>
          <a:xfrm>
            <a:off x="5100265" y="3275634"/>
            <a:ext cx="2115032" cy="184666"/>
          </a:xfrm>
          <a:prstGeom prst="flowChartProcess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Прогнозы по доходам (246 форм)</a:t>
            </a:r>
            <a:endParaRPr lang="ru-RU" sz="800" dirty="0"/>
          </a:p>
        </p:txBody>
      </p:sp>
      <p:sp>
        <p:nvSpPr>
          <p:cNvPr id="63" name="TextBox 62"/>
          <p:cNvSpPr txBox="1"/>
          <p:nvPr/>
        </p:nvSpPr>
        <p:spPr>
          <a:xfrm>
            <a:off x="7868045" y="3254596"/>
            <a:ext cx="574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ГАДФБ  </a:t>
            </a:r>
            <a:endParaRPr lang="ru-RU" sz="1000" b="1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905486" y="3715941"/>
            <a:ext cx="537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ГАИФ  </a:t>
            </a:r>
            <a:endParaRPr lang="ru-RU" sz="1000" b="1" i="1" dirty="0"/>
          </a:p>
        </p:txBody>
      </p:sp>
      <p:sp>
        <p:nvSpPr>
          <p:cNvPr id="65" name="Блок-схема: процесс 64"/>
          <p:cNvSpPr/>
          <p:nvPr/>
        </p:nvSpPr>
        <p:spPr>
          <a:xfrm>
            <a:off x="5100265" y="3639496"/>
            <a:ext cx="2097782" cy="293849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Прогнозы по источникам финансирования дефицита ФБ  (9 форм)</a:t>
            </a:r>
            <a:endParaRPr lang="ru-RU" sz="800" dirty="0"/>
          </a:p>
        </p:txBody>
      </p:sp>
      <p:pic>
        <p:nvPicPr>
          <p:cNvPr id="70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90" y="1202220"/>
            <a:ext cx="330522" cy="40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974152" y="1780423"/>
            <a:ext cx="615796" cy="485671"/>
          </a:xfrm>
          <a:prstGeom prst="rect">
            <a:avLst/>
          </a:prstGeom>
          <a:noFill/>
        </p:spPr>
        <p:txBody>
          <a:bodyPr wrap="none" lIns="115214" tIns="57607" rIns="115214" bIns="57607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. . .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56418" y="1219200"/>
            <a:ext cx="657706" cy="2936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/>
              <a:t>ТОФК 1</a:t>
            </a:r>
            <a:endParaRPr lang="ru-RU" sz="1000" b="1" i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953197" y="1673165"/>
            <a:ext cx="657706" cy="2936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/>
              <a:t>ТОФК 2</a:t>
            </a:r>
            <a:endParaRPr lang="ru-RU" sz="1000" b="1" i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956418" y="2182450"/>
            <a:ext cx="657706" cy="2936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/>
              <a:t>ТОФК 85</a:t>
            </a:r>
            <a:endParaRPr lang="ru-RU" sz="1000" b="1" i="1" dirty="0"/>
          </a:p>
        </p:txBody>
      </p:sp>
      <p:sp>
        <p:nvSpPr>
          <p:cNvPr id="92" name="Нашивка 91"/>
          <p:cNvSpPr/>
          <p:nvPr/>
        </p:nvSpPr>
        <p:spPr>
          <a:xfrm rot="1045056">
            <a:off x="1732024" y="1301779"/>
            <a:ext cx="202896" cy="184968"/>
          </a:xfrm>
          <a:prstGeom prst="chevron">
            <a:avLst/>
          </a:prstGeom>
          <a:solidFill>
            <a:srgbClr val="FFDBB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Нашивка 92"/>
          <p:cNvSpPr/>
          <p:nvPr/>
        </p:nvSpPr>
        <p:spPr>
          <a:xfrm rot="1045056">
            <a:off x="2412765" y="1461603"/>
            <a:ext cx="202896" cy="184968"/>
          </a:xfrm>
          <a:prstGeom prst="chevron">
            <a:avLst/>
          </a:prstGeom>
          <a:solidFill>
            <a:srgbClr val="FFDBB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4" name="Нашивка 93"/>
          <p:cNvSpPr/>
          <p:nvPr/>
        </p:nvSpPr>
        <p:spPr>
          <a:xfrm>
            <a:off x="1747264" y="1743739"/>
            <a:ext cx="202896" cy="184968"/>
          </a:xfrm>
          <a:prstGeom prst="chevron">
            <a:avLst/>
          </a:prstGeom>
          <a:solidFill>
            <a:srgbClr val="FFDBB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5" name="Нашивка 94"/>
          <p:cNvSpPr/>
          <p:nvPr/>
        </p:nvSpPr>
        <p:spPr>
          <a:xfrm>
            <a:off x="2402584" y="1751359"/>
            <a:ext cx="202896" cy="184968"/>
          </a:xfrm>
          <a:prstGeom prst="chevron">
            <a:avLst/>
          </a:prstGeom>
          <a:solidFill>
            <a:srgbClr val="FFDBB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Нашивка 95"/>
          <p:cNvSpPr/>
          <p:nvPr/>
        </p:nvSpPr>
        <p:spPr>
          <a:xfrm rot="20122464">
            <a:off x="1732023" y="2239170"/>
            <a:ext cx="202896" cy="184968"/>
          </a:xfrm>
          <a:prstGeom prst="chevron">
            <a:avLst/>
          </a:prstGeom>
          <a:solidFill>
            <a:srgbClr val="FFDBB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Нашивка 96"/>
          <p:cNvSpPr/>
          <p:nvPr/>
        </p:nvSpPr>
        <p:spPr>
          <a:xfrm rot="20122464">
            <a:off x="2412765" y="2039423"/>
            <a:ext cx="202896" cy="184968"/>
          </a:xfrm>
          <a:prstGeom prst="chevron">
            <a:avLst/>
          </a:prstGeom>
          <a:solidFill>
            <a:srgbClr val="FFDBB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9" name="Picture 2" descr="http://www.miankoutu.com/uploadfiles/2015-9-24/2015924725284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78" y="3127845"/>
            <a:ext cx="521367" cy="52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www.miankoutu.com/uploadfiles/2015-9-24/2015924725284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10" y="2672227"/>
            <a:ext cx="521367" cy="52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" r="626" b="3889"/>
          <a:stretch/>
        </p:blipFill>
        <p:spPr bwMode="auto">
          <a:xfrm>
            <a:off x="7367086" y="3208133"/>
            <a:ext cx="475500" cy="2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" r="626" b="3889"/>
          <a:stretch/>
        </p:blipFill>
        <p:spPr bwMode="auto">
          <a:xfrm>
            <a:off x="7346678" y="2751772"/>
            <a:ext cx="468158" cy="2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1112044" y="2960128"/>
            <a:ext cx="296636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 smtClean="0"/>
              <a:t>Загрузка представленных прогнозных данных в ППО ЦАФК для обработки и анализа </a:t>
            </a:r>
            <a:br>
              <a:rPr lang="ru-RU" sz="1050" b="1" i="1" dirty="0" smtClean="0"/>
            </a:br>
            <a:r>
              <a:rPr lang="ru-RU" sz="900" i="1" dirty="0" smtClean="0"/>
              <a:t>(с учетом прогнозов государственных внебюджетных фондов и прогнозов по иным средствам)</a:t>
            </a:r>
            <a:endParaRPr lang="ru-RU" sz="900" i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1341120" y="4370194"/>
            <a:ext cx="24177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/>
              <a:t>Формирование кассового плана и </a:t>
            </a:r>
            <a:r>
              <a:rPr lang="ru-RU" sz="1050" b="1" i="1" dirty="0" smtClean="0"/>
              <a:t> </a:t>
            </a:r>
            <a:r>
              <a:rPr lang="ru-RU" sz="1050" b="1" i="1" dirty="0"/>
              <a:t>информации о состоянии ЕКС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662071" y="4392747"/>
            <a:ext cx="24177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 smtClean="0"/>
              <a:t>Размещение </a:t>
            </a:r>
            <a:r>
              <a:rPr lang="ru-RU" sz="1050" b="1" i="1" dirty="0"/>
              <a:t>кассового </a:t>
            </a:r>
            <a:r>
              <a:rPr lang="ru-RU" sz="1050" b="1" i="1" dirty="0" smtClean="0"/>
              <a:t>плана и информации о состоянии ЕКС </a:t>
            </a:r>
            <a:endParaRPr lang="ru-RU" sz="1050" b="1" i="1" dirty="0"/>
          </a:p>
        </p:txBody>
      </p:sp>
      <p:sp>
        <p:nvSpPr>
          <p:cNvPr id="58" name="Нашивка 57"/>
          <p:cNvSpPr/>
          <p:nvPr/>
        </p:nvSpPr>
        <p:spPr>
          <a:xfrm>
            <a:off x="3400198" y="1718791"/>
            <a:ext cx="202896" cy="184968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91318" y="1528634"/>
            <a:ext cx="2203126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b="1" i="1" dirty="0" smtClean="0"/>
              <a:t>Формирование и размещение </a:t>
            </a:r>
            <a:r>
              <a:rPr lang="ru-RU" sz="1050" b="1" i="1" dirty="0"/>
              <a:t>показателей, </a:t>
            </a:r>
            <a:r>
              <a:rPr lang="ru-RU" sz="1050" b="1" i="1" dirty="0" smtClean="0"/>
              <a:t>предусмотренных в законе о ФБ</a:t>
            </a:r>
            <a:endParaRPr lang="ru-RU" sz="800" i="1" dirty="0" smtClean="0"/>
          </a:p>
          <a:p>
            <a:pPr algn="ctr">
              <a:defRPr/>
            </a:pPr>
            <a:r>
              <a:rPr lang="ru-RU" sz="800" i="1" dirty="0" smtClean="0"/>
              <a:t>(97 форм)</a:t>
            </a:r>
            <a:endParaRPr lang="ru-RU" sz="800" i="1" dirty="0"/>
          </a:p>
        </p:txBody>
      </p:sp>
      <p:sp>
        <p:nvSpPr>
          <p:cNvPr id="2" name="Выноска 2 (граница и черта) 1"/>
          <p:cNvSpPr/>
          <p:nvPr/>
        </p:nvSpPr>
        <p:spPr>
          <a:xfrm>
            <a:off x="6300959" y="2508985"/>
            <a:ext cx="835961" cy="227347"/>
          </a:xfrm>
          <a:prstGeom prst="accentBorderCallout2">
            <a:avLst>
              <a:gd name="adj1" fmla="val 54514"/>
              <a:gd name="adj2" fmla="val -8333"/>
              <a:gd name="adj3" fmla="val 53360"/>
              <a:gd name="adj4" fmla="val -19115"/>
              <a:gd name="adj5" fmla="val 163261"/>
              <a:gd name="adj6" fmla="val -4911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Прогнозирование в рамках ПОФР</a:t>
            </a:r>
            <a:endParaRPr lang="ru-RU" sz="600" dirty="0"/>
          </a:p>
        </p:txBody>
      </p:sp>
      <p:sp>
        <p:nvSpPr>
          <p:cNvPr id="6" name="Двойные круглые скобки 5"/>
          <p:cNvSpPr/>
          <p:nvPr/>
        </p:nvSpPr>
        <p:spPr>
          <a:xfrm rot="5400000">
            <a:off x="304862" y="661225"/>
            <a:ext cx="4237769" cy="4601554"/>
          </a:xfrm>
          <a:prstGeom prst="bracketPair">
            <a:avLst/>
          </a:prstGeom>
          <a:ln w="19050" cmpd="tri">
            <a:solidFill>
              <a:schemeClr val="accent2"/>
            </a:solidFill>
            <a:prstDash val="solid"/>
            <a:round/>
          </a:ln>
          <a:effectLst>
            <a:outerShdw blurRad="50800" dist="38100" dir="2700000" algn="tl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2969" y="1538159"/>
            <a:ext cx="0" cy="2874815"/>
          </a:xfrm>
          <a:prstGeom prst="line">
            <a:avLst/>
          </a:prstGeom>
          <a:ln w="19050" cmpd="tri"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724524" y="1538159"/>
            <a:ext cx="0" cy="2874815"/>
          </a:xfrm>
          <a:prstGeom prst="line">
            <a:avLst/>
          </a:prstGeom>
          <a:ln w="19050" cmpd="tri"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Двойные круглые скобки 74"/>
          <p:cNvSpPr/>
          <p:nvPr/>
        </p:nvSpPr>
        <p:spPr>
          <a:xfrm rot="5400000">
            <a:off x="4635830" y="748978"/>
            <a:ext cx="4237769" cy="4412809"/>
          </a:xfrm>
          <a:prstGeom prst="bracketPair">
            <a:avLst/>
          </a:prstGeom>
          <a:ln w="19050" cmpd="tri">
            <a:solidFill>
              <a:schemeClr val="accent4"/>
            </a:solidFill>
            <a:prstDash val="solid"/>
            <a:round/>
          </a:ln>
          <a:effectLst>
            <a:outerShdw blurRad="50800" dist="38100" dir="2700000" algn="tl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4552242" y="1512873"/>
            <a:ext cx="0" cy="2874815"/>
          </a:xfrm>
          <a:prstGeom prst="line">
            <a:avLst/>
          </a:prstGeom>
          <a:ln w="19050" cmpd="tri">
            <a:solidFill>
              <a:schemeClr val="accent4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8961119" y="1526641"/>
            <a:ext cx="0" cy="2874815"/>
          </a:xfrm>
          <a:prstGeom prst="line">
            <a:avLst/>
          </a:prstGeom>
          <a:ln w="19050" cmpd="tri">
            <a:solidFill>
              <a:schemeClr val="accent4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2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54" y="1622911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08290" y="3117230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6353" y="2271336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7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2594" y="2291421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12733" y="3897566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09" y="4346868"/>
            <a:ext cx="4333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733" y="-177365"/>
            <a:ext cx="905080" cy="10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600133" y="106680"/>
            <a:ext cx="5346700" cy="533400"/>
          </a:xfrm>
        </p:spPr>
        <p:txBody>
          <a:bodyPr/>
          <a:lstStyle/>
          <a:p>
            <a:pPr algn="r"/>
            <a:r>
              <a:rPr lang="ru-RU"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Хронология составления и ведения кассового </a:t>
            </a:r>
            <a:r>
              <a:rPr lang="ru-RU" alt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плана ИСПОЛНЕНИЯ федерального бюджета</a:t>
            </a:r>
            <a:endParaRPr lang="ru-RU" altLang="ru-RU" sz="1000" b="1" cap="all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95702" y="4818633"/>
            <a:ext cx="269875" cy="24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A29CEB-1A56-4EA4-89BB-FF942E23C8BC}" type="slidenum">
              <a:rPr lang="ru-RU" altLang="ru-RU" smtClean="0"/>
              <a:pPr/>
              <a:t>6</a:t>
            </a:fld>
            <a:endParaRPr lang="ru-RU" altLang="ru-RU" dirty="0" smtClean="0"/>
          </a:p>
        </p:txBody>
      </p:sp>
      <p:pic>
        <p:nvPicPr>
          <p:cNvPr id="5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65686" y="2512712"/>
            <a:ext cx="4097969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37953" y="2505091"/>
            <a:ext cx="4097973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1384595" y="1029239"/>
            <a:ext cx="2701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sz="12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Формирование кассового </a:t>
            </a:r>
            <a:r>
              <a:rPr lang="ru-RU" altLang="ru-RU" sz="1200" b="1" cap="all" dirty="0">
                <a:ln w="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плана</a:t>
            </a:r>
            <a:r>
              <a:rPr lang="ru-RU" altLang="ru-RU" sz="12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pic>
        <p:nvPicPr>
          <p:cNvPr id="9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>
            <a:off x="1032757" y="4413981"/>
            <a:ext cx="356546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 rot="10800000">
            <a:off x="1032206" y="4124900"/>
            <a:ext cx="356546" cy="60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8280" y="4668142"/>
            <a:ext cx="29114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</a:t>
            </a:r>
            <a:r>
              <a:rPr lang="ru-RU" sz="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закона о ФБ Государственной Думой</a:t>
            </a:r>
            <a:endParaRPr lang="ru-RU" sz="9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7" name="TextBox 11"/>
          <p:cNvSpPr txBox="1">
            <a:spLocks noChangeArrowheads="1"/>
          </p:cNvSpPr>
          <p:nvPr/>
        </p:nvSpPr>
        <p:spPr bwMode="auto">
          <a:xfrm>
            <a:off x="650247" y="4275325"/>
            <a:ext cx="5286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200" i="1" dirty="0"/>
              <a:t>t+1</a:t>
            </a:r>
            <a:endParaRPr lang="ru-RU" altLang="ru-RU" sz="1200" i="1" dirty="0"/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716280" y="4617025"/>
            <a:ext cx="279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200" i="1" dirty="0"/>
              <a:t>t</a:t>
            </a:r>
            <a:endParaRPr lang="ru-RU" altLang="ru-RU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84630" y="4294127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Представление </a:t>
            </a:r>
            <a:r>
              <a:rPr lang="ru-RU" sz="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Минфином России показателей</a:t>
            </a: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предусмотренных </a:t>
            </a:r>
            <a:r>
              <a:rPr lang="ru-RU" sz="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законе о </a:t>
            </a: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ФБ</a:t>
            </a:r>
          </a:p>
        </p:txBody>
      </p:sp>
      <p:pic>
        <p:nvPicPr>
          <p:cNvPr id="15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 rot="10800000">
            <a:off x="1034669" y="3295108"/>
            <a:ext cx="356546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TextBox 15"/>
          <p:cNvSpPr txBox="1">
            <a:spLocks noChangeArrowheads="1"/>
          </p:cNvSpPr>
          <p:nvPr/>
        </p:nvSpPr>
        <p:spPr bwMode="auto">
          <a:xfrm>
            <a:off x="650247" y="3514731"/>
            <a:ext cx="5286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200" i="1" dirty="0"/>
              <a:t>t+</a:t>
            </a:r>
            <a:r>
              <a:rPr lang="ru-RU" altLang="ru-RU" sz="1200" i="1" dirty="0"/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97336" y="3893402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Представление прогнозов участниками </a:t>
            </a:r>
            <a:r>
              <a:rPr lang="ru-RU" sz="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 </a:t>
            </a: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прогнозирования</a:t>
            </a:r>
          </a:p>
        </p:txBody>
      </p:sp>
      <p:pic>
        <p:nvPicPr>
          <p:cNvPr id="18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>
            <a:off x="1034669" y="1927602"/>
            <a:ext cx="356546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TextBox 18"/>
          <p:cNvSpPr txBox="1">
            <a:spLocks noChangeArrowheads="1"/>
          </p:cNvSpPr>
          <p:nvPr/>
        </p:nvSpPr>
        <p:spPr bwMode="auto">
          <a:xfrm>
            <a:off x="606364" y="2166016"/>
            <a:ext cx="499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1200" i="1" dirty="0"/>
              <a:t>t+</a:t>
            </a:r>
            <a:r>
              <a:rPr lang="ru-RU" altLang="ru-RU" sz="1200" i="1" dirty="0"/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98829" y="2406888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Актуализация прогнозов кассовых выплат по расходам ( в случае установления ПОФР)</a:t>
            </a:r>
            <a:endParaRPr lang="ru-RU" sz="9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6" name="TextBox 20"/>
          <p:cNvSpPr txBox="1">
            <a:spLocks noChangeArrowheads="1"/>
          </p:cNvSpPr>
          <p:nvPr/>
        </p:nvSpPr>
        <p:spPr bwMode="auto">
          <a:xfrm>
            <a:off x="629450" y="1609526"/>
            <a:ext cx="692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200" i="1" dirty="0"/>
              <a:t>t+</a:t>
            </a:r>
            <a:r>
              <a:rPr lang="ru-RU" altLang="ru-RU" sz="1200" i="1" dirty="0"/>
              <a:t>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09602" y="4388651"/>
            <a:ext cx="284162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ТОФК главных книг</a:t>
            </a:r>
            <a:endParaRPr lang="ru-RU" sz="9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0941" y="3653108"/>
            <a:ext cx="30296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МОУ ФК информации об исполнении ФБ</a:t>
            </a:r>
            <a:endParaRPr lang="ru-RU" sz="9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44" name="TextBox 28"/>
          <p:cNvSpPr txBox="1">
            <a:spLocks noChangeArrowheads="1"/>
          </p:cNvSpPr>
          <p:nvPr/>
        </p:nvSpPr>
        <p:spPr bwMode="auto">
          <a:xfrm>
            <a:off x="4544536" y="3104827"/>
            <a:ext cx="84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i="1" dirty="0"/>
              <a:t> </a:t>
            </a:r>
            <a:r>
              <a:rPr lang="ru-RU" altLang="ru-RU" sz="1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раб день</a:t>
            </a:r>
          </a:p>
        </p:txBody>
      </p:sp>
      <p:sp>
        <p:nvSpPr>
          <p:cNvPr id="9245" name="TextBox 29"/>
          <p:cNvSpPr txBox="1">
            <a:spLocks noChangeArrowheads="1"/>
          </p:cNvSpPr>
          <p:nvPr/>
        </p:nvSpPr>
        <p:spPr bwMode="auto">
          <a:xfrm>
            <a:off x="4538414" y="2634123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sz="1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раб день</a:t>
            </a:r>
          </a:p>
        </p:txBody>
      </p:sp>
      <p:sp>
        <p:nvSpPr>
          <p:cNvPr id="9246" name="TextBox 30"/>
          <p:cNvSpPr txBox="1">
            <a:spLocks noChangeArrowheads="1"/>
          </p:cNvSpPr>
          <p:nvPr/>
        </p:nvSpPr>
        <p:spPr bwMode="auto">
          <a:xfrm>
            <a:off x="4545965" y="1348997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sz="1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раб день</a:t>
            </a:r>
          </a:p>
        </p:txBody>
      </p:sp>
      <p:pic>
        <p:nvPicPr>
          <p:cNvPr id="9221" name="Picture 5" descr="http://vignette4.wikia.nocookie.net/uncyclopedia/images/1/10/Right_wiki_bracket.png/revision/latest?cb=2011011119223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27" y="3265045"/>
            <a:ext cx="245789" cy="9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1" name="Picture 7" descr="http://www.fasterway.it/wp-content/uploads/2013/07/bersagli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7" y="670133"/>
            <a:ext cx="56356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7" descr="http://www.fasterway.it/wp-content/uploads/2013/07/bersagli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64" y="697203"/>
            <a:ext cx="56356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18"/>
          <p:cNvSpPr txBox="1">
            <a:spLocks noChangeArrowheads="1"/>
          </p:cNvSpPr>
          <p:nvPr/>
        </p:nvSpPr>
        <p:spPr bwMode="auto">
          <a:xfrm>
            <a:off x="664649" y="2691937"/>
            <a:ext cx="690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200" i="1" dirty="0" smtClean="0"/>
              <a:t>t+</a:t>
            </a:r>
            <a:r>
              <a:rPr lang="ru-RU" altLang="ru-RU" sz="1200" i="1" dirty="0"/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88440" y="2971467"/>
            <a:ext cx="2843212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информации о состоянии ЕКС</a:t>
            </a:r>
            <a:endParaRPr lang="ru-RU" sz="9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>
            <a:off x="1028049" y="2477552"/>
            <a:ext cx="356546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 descr="http://vignette4.wikia.nocookie.net/uncyclopedia/images/1/10/Right_wiki_bracket.png/revision/latest?cb=2011011119223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18" y="2812143"/>
            <a:ext cx="245789" cy="49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664649" y="3074525"/>
            <a:ext cx="5286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200" i="1" dirty="0" smtClean="0"/>
              <a:t>t+</a:t>
            </a:r>
            <a:r>
              <a:rPr lang="ru-RU" altLang="ru-RU" sz="1200" i="1" dirty="0"/>
              <a:t>7</a:t>
            </a:r>
          </a:p>
        </p:txBody>
      </p:sp>
      <p:sp>
        <p:nvSpPr>
          <p:cNvPr id="44" name="TextBox 33"/>
          <p:cNvSpPr txBox="1">
            <a:spLocks noChangeArrowheads="1"/>
          </p:cNvSpPr>
          <p:nvPr/>
        </p:nvSpPr>
        <p:spPr bwMode="auto">
          <a:xfrm>
            <a:off x="1268959" y="1906287"/>
            <a:ext cx="1557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КП</a:t>
            </a:r>
          </a:p>
        </p:txBody>
      </p:sp>
      <p:pic>
        <p:nvPicPr>
          <p:cNvPr id="45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 rot="10800000">
            <a:off x="1050297" y="2844819"/>
            <a:ext cx="356546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http://vignette4.wikia.nocookie.net/uncyclopedia/images/1/10/Right_wiki_bracket.png/revision/latest?cb=20110111192238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84" y="3226049"/>
            <a:ext cx="169101" cy="43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33"/>
          <p:cNvSpPr txBox="1">
            <a:spLocks noChangeArrowheads="1"/>
          </p:cNvSpPr>
          <p:nvPr/>
        </p:nvSpPr>
        <p:spPr bwMode="auto">
          <a:xfrm>
            <a:off x="1304160" y="3389055"/>
            <a:ext cx="205063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и анализ прогнозов</a:t>
            </a:r>
          </a:p>
        </p:txBody>
      </p:sp>
      <p:pic>
        <p:nvPicPr>
          <p:cNvPr id="54" name="Picture 5" descr="http://vignette4.wikia.nocookie.net/uncyclopedia/images/1/10/Right_wiki_bracket.png/revision/latest?cb=20110111192238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16" y="2817554"/>
            <a:ext cx="180114" cy="43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http://vignette4.wikia.nocookie.net/uncyclopedia/images/1/10/Right_wiki_bracket.png/revision/latest?cb=20110111192238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25" y="2290107"/>
            <a:ext cx="179204" cy="53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http://vignette4.wikia.nocookie.net/uncyclopedia/images/1/10/Right_wiki_bracket.png/revision/latest?cb=20110111192238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16" y="3665930"/>
            <a:ext cx="186510" cy="7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28"/>
          <p:cNvSpPr txBox="1">
            <a:spLocks noChangeArrowheads="1"/>
          </p:cNvSpPr>
          <p:nvPr/>
        </p:nvSpPr>
        <p:spPr bwMode="auto">
          <a:xfrm>
            <a:off x="4541544" y="4314142"/>
            <a:ext cx="84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i="1" dirty="0"/>
              <a:t> </a:t>
            </a:r>
            <a:r>
              <a:rPr lang="ru-RU" altLang="ru-RU" sz="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раб день</a:t>
            </a:r>
          </a:p>
        </p:txBody>
      </p:sp>
      <p:sp>
        <p:nvSpPr>
          <p:cNvPr id="59" name="TextBox 28"/>
          <p:cNvSpPr txBox="1">
            <a:spLocks noChangeArrowheads="1"/>
          </p:cNvSpPr>
          <p:nvPr/>
        </p:nvSpPr>
        <p:spPr bwMode="auto">
          <a:xfrm>
            <a:off x="4538414" y="3950275"/>
            <a:ext cx="84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i="1" dirty="0"/>
              <a:t> </a:t>
            </a:r>
            <a:r>
              <a:rPr lang="ru-RU" altLang="ru-RU" sz="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раб день</a:t>
            </a:r>
          </a:p>
        </p:txBody>
      </p:sp>
      <p:sp>
        <p:nvSpPr>
          <p:cNvPr id="60" name="TextBox 28"/>
          <p:cNvSpPr txBox="1">
            <a:spLocks noChangeArrowheads="1"/>
          </p:cNvSpPr>
          <p:nvPr/>
        </p:nvSpPr>
        <p:spPr bwMode="auto">
          <a:xfrm>
            <a:off x="4540373" y="3518738"/>
            <a:ext cx="84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sz="1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altLang="ru-RU" sz="1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sz="1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 день</a:t>
            </a:r>
          </a:p>
        </p:txBody>
      </p:sp>
      <p:sp>
        <p:nvSpPr>
          <p:cNvPr id="61" name="TextBox 29"/>
          <p:cNvSpPr txBox="1">
            <a:spLocks noChangeArrowheads="1"/>
          </p:cNvSpPr>
          <p:nvPr/>
        </p:nvSpPr>
        <p:spPr bwMode="auto">
          <a:xfrm>
            <a:off x="4538345" y="1809729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i="1" dirty="0"/>
              <a:t> </a:t>
            </a:r>
            <a:r>
              <a:rPr lang="ru-RU" altLang="ru-RU" sz="1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раб день</a:t>
            </a:r>
          </a:p>
        </p:txBody>
      </p:sp>
      <p:sp>
        <p:nvSpPr>
          <p:cNvPr id="62" name="TextBox 29"/>
          <p:cNvSpPr txBox="1">
            <a:spLocks noChangeArrowheads="1"/>
          </p:cNvSpPr>
          <p:nvPr/>
        </p:nvSpPr>
        <p:spPr bwMode="auto">
          <a:xfrm>
            <a:off x="4537535" y="2196048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i="1" dirty="0"/>
              <a:t> </a:t>
            </a:r>
            <a:r>
              <a:rPr lang="ru-RU" altLang="ru-RU" sz="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раб день</a:t>
            </a:r>
          </a:p>
        </p:txBody>
      </p:sp>
      <p:pic>
        <p:nvPicPr>
          <p:cNvPr id="65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>
            <a:off x="5382920" y="1656791"/>
            <a:ext cx="255880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>
            <a:off x="5366149" y="2041412"/>
            <a:ext cx="255880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>
            <a:off x="5375300" y="2464814"/>
            <a:ext cx="255880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>
            <a:off x="5366149" y="2952288"/>
            <a:ext cx="255880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>
            <a:off x="5378500" y="3371469"/>
            <a:ext cx="255880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>
            <a:off x="5358888" y="3783505"/>
            <a:ext cx="255880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>
            <a:off x="5382920" y="4152988"/>
            <a:ext cx="255880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5901055" y="4035999"/>
            <a:ext cx="284162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МОУ ФК сводной главной книги</a:t>
            </a:r>
            <a:endParaRPr lang="ru-RU" sz="9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11189" y="291391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Представление прогнозов участниками процесса прогнозирования</a:t>
            </a:r>
            <a:endParaRPr lang="ru-RU" sz="9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6" name="Picture 5" descr="http://vignette4.wikia.nocookie.net/uncyclopedia/images/1/10/Right_wiki_bracket.png/revision/latest?cb=2011011119223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20" y="1994673"/>
            <a:ext cx="245789" cy="8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5911189" y="2300059"/>
            <a:ext cx="2843213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и анализ прогнозов</a:t>
            </a:r>
            <a:endParaRPr lang="ru-RU" sz="9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" name="Picture 5" descr="http://vignette4.wikia.nocookie.net/uncyclopedia/images/1/10/Right_wiki_bracket.png/revision/latest?cb=2011011119223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23" y="1588766"/>
            <a:ext cx="245789" cy="43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5911189" y="1717729"/>
            <a:ext cx="2843213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КП и информации о состоянии ЕКС</a:t>
            </a:r>
            <a:endParaRPr lang="ru-RU" sz="9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3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>
            <a:off x="1042289" y="1363722"/>
            <a:ext cx="356546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" descr="http://vignette4.wikia.nocookie.net/uncyclopedia/images/1/10/Right_wiki_bracket.png/revision/latest?cb=20110111192238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87" y="1734125"/>
            <a:ext cx="179204" cy="53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5917222" y="4624871"/>
            <a:ext cx="28416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и анализ прогнозов, представленных государственными внебюджетными фондами</a:t>
            </a:r>
            <a:endParaRPr lang="ru-RU" sz="9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" name="Picture 5" descr="http://vignette4.wikia.nocookie.net/uncyclopedia/images/1/10/Right_wiki_bracket.png/revision/latest?cb=2011011119223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47" y="4504632"/>
            <a:ext cx="245789" cy="43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E:\ПРЕЗЕНТАЦИИ и ДИЗАЙН\ФОТО Иконки\Разные иконки\arrow-right-310628_960_720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/>
        </p:blipFill>
        <p:spPr bwMode="auto">
          <a:xfrm>
            <a:off x="5398160" y="1207211"/>
            <a:ext cx="255880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1"/>
          <p:cNvSpPr txBox="1">
            <a:spLocks noChangeArrowheads="1"/>
          </p:cNvSpPr>
          <p:nvPr/>
        </p:nvSpPr>
        <p:spPr bwMode="auto">
          <a:xfrm>
            <a:off x="5970905" y="963195"/>
            <a:ext cx="295973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1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актуализация </a:t>
            </a:r>
            <a:r>
              <a:rPr lang="ru-RU" altLang="ru-RU" sz="12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кассового плана </a:t>
            </a:r>
            <a:r>
              <a:rPr lang="ru-RU" altLang="ru-RU" sz="1000" dirty="0"/>
              <a:t>(ежемесячно с февраля по декабрь)</a:t>
            </a:r>
            <a:r>
              <a:rPr lang="ru-RU" altLang="ru-RU" sz="1100" dirty="0"/>
              <a:t> </a:t>
            </a:r>
            <a:endParaRPr lang="ru-RU" alt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340862"/>
              </p:ext>
            </p:extLst>
          </p:nvPr>
        </p:nvGraphicFramePr>
        <p:xfrm>
          <a:off x="0" y="1116320"/>
          <a:ext cx="4800599" cy="105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2662636" y="4520254"/>
            <a:ext cx="1599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800" b="1" dirty="0" smtClean="0"/>
              <a:t>Фиксированные сроки</a:t>
            </a:r>
            <a:br>
              <a:rPr lang="ru-RU" altLang="ru-RU" sz="800" b="1" dirty="0" smtClean="0"/>
            </a:br>
            <a:r>
              <a:rPr lang="ru-RU" altLang="ru-RU" sz="800" b="1" dirty="0" smtClean="0"/>
              <a:t> уплаты ключевых налогов</a:t>
            </a:r>
            <a:endParaRPr lang="ru-RU" altLang="ru-RU" sz="800" b="1" dirty="0"/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3603307" y="82233"/>
            <a:ext cx="5394325" cy="350837"/>
          </a:xfrm>
        </p:spPr>
        <p:txBody>
          <a:bodyPr/>
          <a:lstStyle/>
          <a:p>
            <a:pPr algn="r"/>
            <a:r>
              <a:rPr lang="ru-RU"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Кассовое планирование </a:t>
            </a:r>
            <a:r>
              <a:rPr lang="ru-RU" alt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доходов федерального бюджета</a:t>
            </a:r>
            <a:endParaRPr lang="ru-RU" altLang="ru-RU" sz="1000" b="1" cap="all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40880" y="4823934"/>
            <a:ext cx="20574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67F812-B624-43BB-A232-EC1859B6E3E2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10245" name="Объект 2"/>
          <p:cNvSpPr txBox="1">
            <a:spLocks/>
          </p:cNvSpPr>
          <p:nvPr/>
        </p:nvSpPr>
        <p:spPr bwMode="auto">
          <a:xfrm>
            <a:off x="4483099" y="786111"/>
            <a:ext cx="431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ru-RU" altLang="ru-RU" sz="1100" b="1" i="1" dirty="0"/>
              <a:t>ПРОГНОЗ КАССОВЫХ ПОСТУПЛЕНИЙ ПО ДОХОДАМ ФЕДЕРАЛЬНОГО БЮДЖЕТА НА ТЕКУЩИЙ ФИНАНСОВЫЙ ГОД</a:t>
            </a:r>
          </a:p>
        </p:txBody>
      </p:sp>
      <p:pic>
        <p:nvPicPr>
          <p:cNvPr id="10268" name="Picture 13" descr="https://upload.wikimedia.org/wikipedia/commons/thumb/f/fb/Exclamation_mark_2.svg/2000px-Exclamation_mark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965" y="4451406"/>
            <a:ext cx="225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859"/>
              </p:ext>
            </p:extLst>
          </p:nvPr>
        </p:nvGraphicFramePr>
        <p:xfrm>
          <a:off x="4244340" y="1327785"/>
          <a:ext cx="4761071" cy="345890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24000"/>
                <a:gridCol w="577691"/>
                <a:gridCol w="771049"/>
                <a:gridCol w="562451"/>
                <a:gridCol w="472440"/>
                <a:gridCol w="327660"/>
                <a:gridCol w="525780"/>
              </a:tblGrid>
              <a:tr h="478155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Наименование показателя</a:t>
                      </a:r>
                      <a:endParaRPr lang="ru-RU" sz="700" dirty="0"/>
                    </a:p>
                  </a:txBody>
                  <a:tcPr marL="91443" marR="91443" marT="45694" marB="45694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Прогноз доходов по </a:t>
                      </a:r>
                      <a:br>
                        <a:rPr lang="ru-RU" sz="700" dirty="0" smtClean="0"/>
                      </a:br>
                      <a:r>
                        <a:rPr lang="ru-RU" sz="700" dirty="0" smtClean="0"/>
                        <a:t>ФЗ о</a:t>
                      </a:r>
                      <a:r>
                        <a:rPr lang="ru-RU" sz="700" baseline="0" dirty="0" smtClean="0"/>
                        <a:t> ФБ</a:t>
                      </a:r>
                      <a:endParaRPr lang="ru-RU" sz="700" dirty="0"/>
                    </a:p>
                  </a:txBody>
                  <a:tcPr marL="91443" marR="91443" marT="45694" marB="45694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Предложения по изменению прогноза доходов ФБ</a:t>
                      </a:r>
                      <a:endParaRPr lang="ru-RU" sz="700" dirty="0"/>
                    </a:p>
                  </a:txBody>
                  <a:tcPr marL="91443" marR="91443" marT="45694" marB="45694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5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Сумма на год, всего</a:t>
                      </a:r>
                      <a:endParaRPr lang="ru-RU" sz="700" dirty="0"/>
                    </a:p>
                  </a:txBody>
                  <a:tcPr marL="91443" marR="91443" marT="45694" marB="45694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Январь</a:t>
                      </a:r>
                      <a:endParaRPr lang="ru-RU" sz="700" dirty="0"/>
                    </a:p>
                  </a:txBody>
                  <a:tcPr marL="91443" marR="91443" marT="45694" marB="45694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....</a:t>
                      </a:r>
                      <a:endParaRPr lang="ru-RU" sz="700" dirty="0"/>
                    </a:p>
                  </a:txBody>
                  <a:tcPr marL="91443" marR="91443" marT="45694" marB="45694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Декабрь</a:t>
                      </a:r>
                      <a:endParaRPr lang="ru-RU" sz="700" dirty="0"/>
                    </a:p>
                  </a:txBody>
                  <a:tcPr marL="91443" marR="91443" marT="45694" marB="45694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47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Государственная пошлина</a:t>
                      </a:r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5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8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Доходы от внешнеэкономической деятельности</a:t>
                      </a:r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5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8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Доходы от использования государственного и муниципального</a:t>
                      </a:r>
                      <a:r>
                        <a:rPr lang="ru-RU" sz="700" baseline="0" dirty="0" smtClean="0"/>
                        <a:t> имущества</a:t>
                      </a:r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5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8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Платежи при пользовании природными ресурсами</a:t>
                      </a:r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5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9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Доходы от оказания платных услуг (работ) и компенсации затрат государства</a:t>
                      </a:r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5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8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Доходы от продажи</a:t>
                      </a:r>
                      <a:r>
                        <a:rPr lang="ru-RU" sz="700" baseline="0" dirty="0" smtClean="0"/>
                        <a:t> материальных и нематериальных активов</a:t>
                      </a:r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5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8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Административные платежи</a:t>
                      </a:r>
                      <a:r>
                        <a:rPr lang="ru-RU" sz="700" baseline="0" dirty="0" smtClean="0"/>
                        <a:t> и сборы</a:t>
                      </a:r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5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8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Штрафы, санкции, возмещение ущерба</a:t>
                      </a:r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5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47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Прочие неналоговые доходы</a:t>
                      </a:r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5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47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Безвозмездные поступления</a:t>
                      </a:r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5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43" marR="91443" marT="45694" marB="45694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879" y="2254231"/>
            <a:ext cx="3872727" cy="2777738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898221" y="3509287"/>
            <a:ext cx="159940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Горизонт </a:t>
            </a:r>
            <a:br>
              <a:rPr lang="ru-RU" altLang="ru-RU" sz="1000" b="1" i="1" dirty="0">
                <a:solidFill>
                  <a:srgbClr val="C00000"/>
                </a:solidFill>
              </a:rPr>
            </a:br>
            <a:r>
              <a:rPr lang="ru-RU" altLang="ru-RU" sz="1000" b="1" i="1" dirty="0">
                <a:solidFill>
                  <a:srgbClr val="C00000"/>
                </a:solidFill>
              </a:rPr>
              <a:t>планирования:</a:t>
            </a:r>
          </a:p>
          <a:p>
            <a:pPr algn="ctr"/>
            <a:r>
              <a:rPr lang="ru-RU" altLang="ru-RU" sz="1000" b="1" i="1" dirty="0" smtClean="0"/>
              <a:t>- год в разрезе </a:t>
            </a:r>
            <a:br>
              <a:rPr lang="ru-RU" altLang="ru-RU" sz="1000" b="1" i="1" dirty="0" smtClean="0"/>
            </a:br>
            <a:r>
              <a:rPr lang="ru-RU" altLang="ru-RU" sz="1000" b="1" i="1" dirty="0" smtClean="0"/>
              <a:t>месяцев</a:t>
            </a:r>
          </a:p>
          <a:p>
            <a:pPr algn="ctr"/>
            <a:r>
              <a:rPr lang="ru-RU" altLang="ru-RU" sz="1000" i="1" dirty="0" smtClean="0"/>
              <a:t>- месяц в разрезе</a:t>
            </a:r>
            <a:br>
              <a:rPr lang="ru-RU" altLang="ru-RU" sz="1000" i="1" dirty="0" smtClean="0"/>
            </a:br>
            <a:r>
              <a:rPr lang="ru-RU" altLang="ru-RU" sz="1000" i="1" dirty="0" smtClean="0"/>
              <a:t> дней</a:t>
            </a:r>
          </a:p>
          <a:p>
            <a:pPr algn="ctr"/>
            <a:endParaRPr lang="ru-RU" altLang="ru-RU" sz="1000" i="1" dirty="0" smtClean="0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885696" y="4339314"/>
            <a:ext cx="15994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Допустимая погрешность:</a:t>
            </a:r>
          </a:p>
          <a:p>
            <a:pPr algn="ctr"/>
            <a:r>
              <a:rPr lang="ru-RU" altLang="ru-RU" sz="1000" b="1" i="1" dirty="0" smtClean="0"/>
              <a:t>+/- 15%</a:t>
            </a:r>
            <a:endParaRPr lang="ru-RU" altLang="ru-RU" sz="1000" b="1" i="1" dirty="0"/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673330" y="2570094"/>
            <a:ext cx="159940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Кто представляет прогнозы:</a:t>
            </a:r>
          </a:p>
          <a:p>
            <a:pPr algn="ctr"/>
            <a:r>
              <a:rPr lang="ru-RU" altLang="ru-RU" sz="1000" b="1" i="1" dirty="0"/>
              <a:t>в</a:t>
            </a:r>
            <a:r>
              <a:rPr lang="ru-RU" altLang="ru-RU" sz="1000" b="1" i="1" dirty="0" smtClean="0"/>
              <a:t>се главные администраторы </a:t>
            </a:r>
          </a:p>
          <a:p>
            <a:pPr algn="ctr"/>
            <a:r>
              <a:rPr lang="ru-RU" altLang="ru-RU" sz="1000" b="1" i="1" dirty="0" smtClean="0"/>
              <a:t>(82)</a:t>
            </a:r>
            <a:endParaRPr lang="ru-RU" altLang="ru-RU" sz="1000" b="1" i="1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73924" y="2475846"/>
            <a:ext cx="1599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 smtClean="0">
                <a:solidFill>
                  <a:srgbClr val="C00000"/>
                </a:solidFill>
              </a:rPr>
              <a:t>Периодичность формирования ключевыми ГАДФБ:</a:t>
            </a:r>
          </a:p>
          <a:p>
            <a:pPr algn="ctr"/>
            <a:r>
              <a:rPr lang="ru-RU" altLang="ru-RU" sz="1000" b="1" i="1" dirty="0" smtClean="0"/>
              <a:t>ежемесячно</a:t>
            </a:r>
            <a:endParaRPr lang="ru-RU" altLang="ru-RU" sz="1000" b="1" i="1" dirty="0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262168" y="3745507"/>
            <a:ext cx="1599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Периодичность формирования </a:t>
            </a:r>
            <a:br>
              <a:rPr lang="ru-RU" altLang="ru-RU" sz="1000" b="1" i="1" dirty="0">
                <a:solidFill>
                  <a:srgbClr val="C00000"/>
                </a:solidFill>
              </a:rPr>
            </a:br>
            <a:r>
              <a:rPr lang="ru-RU" altLang="ru-RU" sz="1000" b="1" i="1" dirty="0">
                <a:solidFill>
                  <a:srgbClr val="C00000"/>
                </a:solidFill>
              </a:rPr>
              <a:t>прочими ГАДФБ:</a:t>
            </a:r>
          </a:p>
          <a:p>
            <a:pPr algn="ctr"/>
            <a:r>
              <a:rPr lang="ru-RU" altLang="ru-RU" sz="1000" b="1" i="1" dirty="0" smtClean="0"/>
              <a:t>ежеквартально</a:t>
            </a:r>
            <a:endParaRPr lang="ru-RU" altLang="ru-RU" sz="1000" b="1" i="1" dirty="0"/>
          </a:p>
        </p:txBody>
      </p:sp>
      <p:pic>
        <p:nvPicPr>
          <p:cNvPr id="21" name="Picture 5" descr="http://vignette4.wikia.nocookie.net/uncyclopedia/images/1/10/Right_wiki_bracket.png/revision/latest?cb=2011011119223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5899" y="173526"/>
            <a:ext cx="186865" cy="291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92585" y="4245641"/>
            <a:ext cx="1023055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27865" y="4407673"/>
            <a:ext cx="31915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47023" y="4407673"/>
            <a:ext cx="61912" cy="27116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908935" y="4678838"/>
            <a:ext cx="1053465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811780" y="4823934"/>
            <a:ext cx="121634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Выноска 2 (граница и черта) 10248"/>
          <p:cNvSpPr/>
          <p:nvPr/>
        </p:nvSpPr>
        <p:spPr>
          <a:xfrm>
            <a:off x="7124700" y="2254230"/>
            <a:ext cx="1821180" cy="575559"/>
          </a:xfrm>
          <a:prstGeom prst="accentBorderCallout2">
            <a:avLst>
              <a:gd name="adj1" fmla="val 43427"/>
              <a:gd name="adj2" fmla="val -4002"/>
              <a:gd name="adj3" fmla="val 43428"/>
              <a:gd name="adj4" fmla="val -13123"/>
              <a:gd name="adj5" fmla="val -29239"/>
              <a:gd name="adj6" fmla="val -2973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i="1" dirty="0" smtClean="0"/>
              <a:t>Оценка хода кассового исполнения федерального бюджета</a:t>
            </a:r>
            <a:endParaRPr lang="ru-RU" sz="1050" i="1" dirty="0"/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1079815" y="3381385"/>
            <a:ext cx="11525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15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</a:p>
          <a:p>
            <a:pPr algn="ctr"/>
            <a:r>
              <a:rPr lang="ru-RU" altLang="ru-RU" sz="115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планирования</a:t>
            </a:r>
          </a:p>
          <a:p>
            <a:pPr algn="ctr"/>
            <a:r>
              <a:rPr lang="ru-RU" altLang="ru-RU" sz="115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6649" y="1200295"/>
            <a:ext cx="3077617" cy="31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859818" y="1252909"/>
            <a:ext cx="15994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900" b="1" i="1" dirty="0" smtClean="0"/>
              <a:t>ФНС, ФТС, РИ, ФК</a:t>
            </a:r>
            <a:endParaRPr lang="ru-RU" altLang="ru-RU" sz="9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535680" y="122238"/>
            <a:ext cx="5397183" cy="395287"/>
          </a:xfrm>
        </p:spPr>
        <p:txBody>
          <a:bodyPr/>
          <a:lstStyle/>
          <a:p>
            <a:pPr algn="r"/>
            <a:r>
              <a:rPr lang="ru-RU"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Кассовое планирование </a:t>
            </a:r>
            <a:r>
              <a:rPr lang="ru-RU" alt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расходов Федерального бюджета</a:t>
            </a:r>
            <a:endParaRPr lang="ru-RU" altLang="ru-RU" sz="1000" b="1" cap="all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989763" y="4767263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1B3638-45AC-4EFD-B1F8-CCC7C4CB91C1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876980"/>
              </p:ext>
            </p:extLst>
          </p:nvPr>
        </p:nvGraphicFramePr>
        <p:xfrm>
          <a:off x="3352165" y="1402398"/>
          <a:ext cx="5456555" cy="35940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67840"/>
                <a:gridCol w="739775"/>
                <a:gridCol w="586740"/>
                <a:gridCol w="472440"/>
                <a:gridCol w="403860"/>
                <a:gridCol w="518160"/>
                <a:gridCol w="967740"/>
              </a:tblGrid>
              <a:tr h="527222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Наименование показателя</a:t>
                      </a:r>
                      <a:endParaRPr lang="ru-RU" sz="700" dirty="0"/>
                    </a:p>
                  </a:txBody>
                  <a:tcPr marL="91434" marR="91434" marT="45717" marB="4571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smtClean="0"/>
                        <a:t>Бюджетные ассигнования </a:t>
                      </a:r>
                      <a:r>
                        <a:rPr lang="ru-RU" sz="700" kern="1200" dirty="0" smtClean="0"/>
                        <a:t>по расходам ФБ</a:t>
                      </a:r>
                      <a:endParaRPr lang="ru-RU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dirty="0" smtClean="0"/>
                        <a:t>Прогноз на год, всего</a:t>
                      </a:r>
                      <a:endParaRPr lang="ru-RU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dirty="0" smtClean="0"/>
                        <a:t>январь</a:t>
                      </a:r>
                      <a:endParaRPr lang="ru-RU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dirty="0" smtClean="0"/>
                        <a:t>....</a:t>
                      </a:r>
                      <a:endParaRPr lang="ru-RU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dirty="0" smtClean="0"/>
                        <a:t>декабрь</a:t>
                      </a:r>
                      <a:endParaRPr lang="ru-RU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dirty="0" smtClean="0"/>
                        <a:t>Предполагаемое недоиспользование бюджетных</a:t>
                      </a:r>
                      <a:r>
                        <a:rPr lang="ru-RU" sz="700" kern="1200" baseline="0" dirty="0" smtClean="0"/>
                        <a:t> ассигнований</a:t>
                      </a:r>
                      <a:endParaRPr lang="ru-RU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5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50964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Расходы на выплаты персоналу в целях обеспечения</a:t>
                      </a:r>
                      <a:r>
                        <a:rPr lang="ru-RU" sz="700" baseline="0" dirty="0" smtClean="0"/>
                        <a:t> выполнения функций федеральными государственными органами, казенными учреждениями</a:t>
                      </a:r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5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04808">
                <a:tc>
                  <a:txBody>
                    <a:bodyPr/>
                    <a:lstStyle/>
                    <a:p>
                      <a:r>
                        <a:rPr lang="ru-RU" sz="700" kern="1200" dirty="0" smtClean="0"/>
                        <a:t>Закупка товаров, работ и услуг для обеспечения государственных нужд</a:t>
                      </a:r>
                      <a:endParaRPr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5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04808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Социальное обеспечение и иные выплаты</a:t>
                      </a:r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5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18674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Капитальные вложения в объекты недвижимого</a:t>
                      </a:r>
                      <a:r>
                        <a:rPr lang="ru-RU" sz="700" baseline="0" dirty="0" smtClean="0"/>
                        <a:t> имущества федеральной собственности</a:t>
                      </a:r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5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32591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Межбюджетные трансферты</a:t>
                      </a:r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5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11495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Предоставление субсидий федеральным бюджетным, автономным</a:t>
                      </a:r>
                      <a:r>
                        <a:rPr lang="ru-RU" sz="700" baseline="0" dirty="0" smtClean="0"/>
                        <a:t> учреждениям и иным некоммерческим организациям</a:t>
                      </a:r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5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0126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Обслуживание государственного долга Российской</a:t>
                      </a:r>
                      <a:r>
                        <a:rPr lang="ru-RU" sz="700" baseline="0" dirty="0" smtClean="0"/>
                        <a:t> Федерации</a:t>
                      </a:r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5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28603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Иные бюджетные ассигнования</a:t>
                      </a:r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5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04808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Всего кассовых выплат по расходам федерального бюджета</a:t>
                      </a:r>
                      <a:endParaRPr lang="ru-RU" sz="700" b="1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5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1358" name="TextBox 1"/>
          <p:cNvSpPr txBox="1">
            <a:spLocks noChangeArrowheads="1"/>
          </p:cNvSpPr>
          <p:nvPr/>
        </p:nvSpPr>
        <p:spPr bwMode="auto">
          <a:xfrm>
            <a:off x="3405187" y="866636"/>
            <a:ext cx="5951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100" b="1" i="1" dirty="0" smtClean="0"/>
              <a:t>ПРОГНОЗ КАССОВЫХ ВЫПЛАТ ПО РАСХОДАМ ФЕДЕРАЛЬНОГО БЮДЖЕТА НА ТЕКУЩИЙ ФИНАНСОВЫЙ ГОД</a:t>
            </a:r>
            <a:endParaRPr lang="ru-RU" altLang="ru-RU" sz="1100" b="1" i="1" dirty="0"/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591" y="1180351"/>
            <a:ext cx="4268258" cy="3201194"/>
          </a:xfrm>
          <a:prstGeom prst="rect">
            <a:avLst/>
          </a:prstGeom>
        </p:spPr>
      </p:pic>
      <p:sp>
        <p:nvSpPr>
          <p:cNvPr id="91" name="TextBox 3"/>
          <p:cNvSpPr txBox="1">
            <a:spLocks noChangeArrowheads="1"/>
          </p:cNvSpPr>
          <p:nvPr/>
        </p:nvSpPr>
        <p:spPr bwMode="auto">
          <a:xfrm>
            <a:off x="131445" y="1350010"/>
            <a:ext cx="15994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Горизонт </a:t>
            </a:r>
            <a:br>
              <a:rPr lang="ru-RU" altLang="ru-RU" sz="1000" b="1" i="1" dirty="0">
                <a:solidFill>
                  <a:srgbClr val="C00000"/>
                </a:solidFill>
              </a:rPr>
            </a:br>
            <a:r>
              <a:rPr lang="ru-RU" altLang="ru-RU" sz="1000" b="1" i="1" dirty="0">
                <a:solidFill>
                  <a:srgbClr val="C00000"/>
                </a:solidFill>
              </a:rPr>
              <a:t>планирования: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100" b="1" i="1" dirty="0"/>
              <a:t>г</a:t>
            </a:r>
            <a:r>
              <a:rPr lang="ru-RU" altLang="ru-RU" sz="1100" b="1" i="1" dirty="0" smtClean="0"/>
              <a:t>од в разрезе месяцев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100" b="1" i="1" dirty="0"/>
              <a:t>м</a:t>
            </a:r>
            <a:r>
              <a:rPr lang="ru-RU" altLang="ru-RU" sz="1100" b="1" i="1" dirty="0" smtClean="0"/>
              <a:t>есяц в разрезе дней</a:t>
            </a:r>
            <a:endParaRPr lang="ru-RU" altLang="ru-RU" sz="1100" b="1" i="1" dirty="0"/>
          </a:p>
        </p:txBody>
      </p:sp>
      <p:sp>
        <p:nvSpPr>
          <p:cNvPr id="92" name="TextBox 3"/>
          <p:cNvSpPr txBox="1">
            <a:spLocks noChangeArrowheads="1"/>
          </p:cNvSpPr>
          <p:nvPr/>
        </p:nvSpPr>
        <p:spPr bwMode="auto">
          <a:xfrm>
            <a:off x="-220583" y="2861197"/>
            <a:ext cx="159940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Допустимая погрешность:</a:t>
            </a:r>
          </a:p>
          <a:p>
            <a:pPr algn="ctr"/>
            <a:r>
              <a:rPr lang="ru-RU" altLang="ru-RU" sz="1100" b="1" i="1" dirty="0" smtClean="0"/>
              <a:t>+/- 15%</a:t>
            </a:r>
            <a:endParaRPr lang="ru-RU" altLang="ru-RU" sz="1100" b="1" i="1" dirty="0"/>
          </a:p>
        </p:txBody>
      </p:sp>
      <p:sp>
        <p:nvSpPr>
          <p:cNvPr id="93" name="TextBox 3"/>
          <p:cNvSpPr txBox="1">
            <a:spLocks noChangeArrowheads="1"/>
          </p:cNvSpPr>
          <p:nvPr/>
        </p:nvSpPr>
        <p:spPr bwMode="auto">
          <a:xfrm>
            <a:off x="951563" y="3591287"/>
            <a:ext cx="159940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Периодичность формирования:</a:t>
            </a:r>
          </a:p>
          <a:p>
            <a:pPr algn="ctr"/>
            <a:r>
              <a:rPr lang="ru-RU" altLang="ru-RU" sz="1100" b="1" i="1" dirty="0" smtClean="0"/>
              <a:t>ежемесячно</a:t>
            </a:r>
            <a:endParaRPr lang="ru-RU" altLang="ru-RU" sz="1100" b="1" i="1" dirty="0"/>
          </a:p>
        </p:txBody>
      </p:sp>
      <p:sp>
        <p:nvSpPr>
          <p:cNvPr id="94" name="TextBox 3"/>
          <p:cNvSpPr txBox="1">
            <a:spLocks noChangeArrowheads="1"/>
          </p:cNvSpPr>
          <p:nvPr/>
        </p:nvSpPr>
        <p:spPr bwMode="auto">
          <a:xfrm>
            <a:off x="2297374" y="2754513"/>
            <a:ext cx="106468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Ограничения:</a:t>
            </a:r>
          </a:p>
          <a:p>
            <a:pPr algn="ctr"/>
            <a:r>
              <a:rPr lang="ru-RU" altLang="ru-RU" sz="1100" b="1" i="1" dirty="0"/>
              <a:t>р</a:t>
            </a:r>
            <a:r>
              <a:rPr lang="ru-RU" altLang="ru-RU" sz="1100" b="1" i="1" dirty="0" smtClean="0"/>
              <a:t>асходы не должны превышать ПОФР</a:t>
            </a:r>
            <a:endParaRPr lang="ru-RU" altLang="ru-RU" sz="1100" b="1" i="1" dirty="0"/>
          </a:p>
        </p:txBody>
      </p:sp>
      <p:sp>
        <p:nvSpPr>
          <p:cNvPr id="95" name="TextBox 3"/>
          <p:cNvSpPr txBox="1">
            <a:spLocks noChangeArrowheads="1"/>
          </p:cNvSpPr>
          <p:nvPr/>
        </p:nvSpPr>
        <p:spPr bwMode="auto">
          <a:xfrm>
            <a:off x="1667446" y="1603926"/>
            <a:ext cx="159940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Кто представляет прогнозы:</a:t>
            </a:r>
          </a:p>
          <a:p>
            <a:pPr algn="ctr"/>
            <a:r>
              <a:rPr lang="ru-RU" altLang="ru-RU" sz="1100" b="1" i="1" dirty="0"/>
              <a:t>в</a:t>
            </a:r>
            <a:r>
              <a:rPr lang="ru-RU" altLang="ru-RU" sz="1100" b="1" i="1" dirty="0" smtClean="0"/>
              <a:t>се ГРБС (97) </a:t>
            </a:r>
            <a:endParaRPr lang="ru-RU" altLang="ru-RU" sz="1100" b="1" i="1" dirty="0"/>
          </a:p>
        </p:txBody>
      </p:sp>
      <p:sp>
        <p:nvSpPr>
          <p:cNvPr id="2" name="Выноска 2 (граница и черта) 1"/>
          <p:cNvSpPr/>
          <p:nvPr/>
        </p:nvSpPr>
        <p:spPr>
          <a:xfrm>
            <a:off x="5524500" y="2636846"/>
            <a:ext cx="2026920" cy="468870"/>
          </a:xfrm>
          <a:prstGeom prst="accentBorderCallout2">
            <a:avLst>
              <a:gd name="adj1" fmla="val 61170"/>
              <a:gd name="adj2" fmla="val 105957"/>
              <a:gd name="adj3" fmla="val 61170"/>
              <a:gd name="adj4" fmla="val 122312"/>
              <a:gd name="adj5" fmla="val -31725"/>
              <a:gd name="adj6" fmla="val 142831"/>
            </a:avLst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050" i="1" dirty="0"/>
              <a:t>Оценка хода кассового исполнения </a:t>
            </a:r>
            <a:r>
              <a:rPr lang="ru-RU" sz="1050" i="1" dirty="0" smtClean="0"/>
              <a:t>федерального бюджета</a:t>
            </a:r>
            <a:endParaRPr lang="ru-RU" sz="1050" i="1" dirty="0"/>
          </a:p>
        </p:txBody>
      </p:sp>
      <p:sp>
        <p:nvSpPr>
          <p:cNvPr id="100" name="TextBox 3"/>
          <p:cNvSpPr txBox="1">
            <a:spLocks noChangeArrowheads="1"/>
          </p:cNvSpPr>
          <p:nvPr/>
        </p:nvSpPr>
        <p:spPr bwMode="auto">
          <a:xfrm>
            <a:off x="1154359" y="2549446"/>
            <a:ext cx="11525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15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</a:p>
          <a:p>
            <a:pPr algn="ctr"/>
            <a:r>
              <a:rPr lang="ru-RU" altLang="ru-RU" sz="115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планирования</a:t>
            </a:r>
          </a:p>
          <a:p>
            <a:pPr algn="ctr"/>
            <a:r>
              <a:rPr lang="ru-RU" altLang="ru-RU" sz="115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</a:t>
            </a:r>
          </a:p>
        </p:txBody>
      </p:sp>
      <p:sp>
        <p:nvSpPr>
          <p:cNvPr id="115" name="TextBox 3"/>
          <p:cNvSpPr txBox="1">
            <a:spLocks noChangeArrowheads="1"/>
          </p:cNvSpPr>
          <p:nvPr/>
        </p:nvSpPr>
        <p:spPr bwMode="auto">
          <a:xfrm>
            <a:off x="-38100" y="3996823"/>
            <a:ext cx="1599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Валюта: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100" b="1" i="1" dirty="0"/>
              <a:t>в</a:t>
            </a:r>
            <a:r>
              <a:rPr lang="ru-RU" altLang="ru-RU" sz="1100" b="1" i="1" dirty="0" smtClean="0"/>
              <a:t> рублях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100" b="1" i="1" dirty="0"/>
              <a:t>в</a:t>
            </a:r>
            <a:r>
              <a:rPr lang="ru-RU" altLang="ru-RU" sz="1100" b="1" i="1" dirty="0" smtClean="0"/>
              <a:t> иностранной валюте</a:t>
            </a:r>
            <a:endParaRPr lang="ru-RU" altLang="ru-RU" sz="1100" b="1" i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867743" y="4358685"/>
            <a:ext cx="435277" cy="556215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1275016" y="4366348"/>
            <a:ext cx="952499" cy="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2195061" y="4251960"/>
            <a:ext cx="127064" cy="122008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5149" y="160339"/>
            <a:ext cx="5953125" cy="582611"/>
          </a:xfrm>
        </p:spPr>
        <p:txBody>
          <a:bodyPr/>
          <a:lstStyle/>
          <a:p>
            <a:pPr algn="r"/>
            <a:r>
              <a:rPr 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Кассовое Планирование </a:t>
            </a:r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источников финансирования дефицита федерального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6110" y="4782503"/>
            <a:ext cx="2057400" cy="274637"/>
          </a:xfrm>
        </p:spPr>
        <p:txBody>
          <a:bodyPr/>
          <a:lstStyle/>
          <a:p>
            <a:pPr>
              <a:defRPr/>
            </a:pPr>
            <a:fld id="{2B18B4AD-8F44-41CA-8834-BC5F8F19D91F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68866"/>
              </p:ext>
            </p:extLst>
          </p:nvPr>
        </p:nvGraphicFramePr>
        <p:xfrm>
          <a:off x="3611742" y="1725846"/>
          <a:ext cx="5354459" cy="288421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75778"/>
                <a:gridCol w="602131"/>
                <a:gridCol w="615950"/>
                <a:gridCol w="476250"/>
                <a:gridCol w="400049"/>
                <a:gridCol w="533400"/>
                <a:gridCol w="850901"/>
              </a:tblGrid>
              <a:tr h="415374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Наименование показателя</a:t>
                      </a:r>
                      <a:endParaRPr lang="ru-RU" sz="700" dirty="0"/>
                    </a:p>
                  </a:txBody>
                  <a:tcPr marL="91434" marR="91434" marT="45717" marB="4571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Сумма на год, всего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dirty="0" smtClean="0"/>
                        <a:t>Прогноз на год, всего</a:t>
                      </a:r>
                      <a:endParaRPr lang="ru-RU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dirty="0" smtClean="0"/>
                        <a:t>январь</a:t>
                      </a:r>
                      <a:endParaRPr lang="ru-RU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dirty="0" smtClean="0"/>
                        <a:t>....</a:t>
                      </a:r>
                      <a:endParaRPr lang="ru-RU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dirty="0" smtClean="0"/>
                        <a:t>декабрь</a:t>
                      </a:r>
                      <a:endParaRPr lang="ru-RU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dirty="0" smtClean="0"/>
                        <a:t>Предполагаемое отклонение</a:t>
                      </a:r>
                      <a:endParaRPr lang="ru-RU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0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3747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Кассовые выплаты по источникам внутреннего финансирования дефицита федерального бюджета</a:t>
                      </a:r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0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87723">
                <a:tc>
                  <a:txBody>
                    <a:bodyPr/>
                    <a:lstStyle/>
                    <a:p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Кассовые поступления по источникам внутреннего финансирования дефицита федерального бюджета</a:t>
                      </a:r>
                      <a:endParaRPr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0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82649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Кассовые выплаты по источникам внешнего финансирования дефицита</a:t>
                      </a:r>
                      <a:r>
                        <a:rPr lang="ru-RU" sz="700" baseline="0" dirty="0" smtClean="0"/>
                        <a:t> федерального бюджета</a:t>
                      </a:r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0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875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Кассовые поступления по источникам финансирования дефицита федерального бюджета</a:t>
                      </a:r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0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91551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СПРАВОЧНО:</a:t>
                      </a:r>
                      <a:r>
                        <a:rPr lang="ru-RU" sz="700" baseline="0" dirty="0" smtClean="0"/>
                        <a:t> Уменьшение источников финансирования дефицита федерального бюджета по некассовым операциям</a:t>
                      </a:r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0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05527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СПРАВОЧНО:</a:t>
                      </a:r>
                      <a:r>
                        <a:rPr lang="ru-RU" sz="700" baseline="0" dirty="0" smtClean="0"/>
                        <a:t> Увеличение источников финансирования дефицита федерального бюджета по некассовым операциям</a:t>
                      </a:r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91434" marR="91434" marT="45717" marB="45717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0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729" y="1109623"/>
            <a:ext cx="5042069" cy="3781553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36693" y="1832526"/>
            <a:ext cx="159940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Кто представляет прогнозы:</a:t>
            </a:r>
          </a:p>
          <a:p>
            <a:pPr algn="ctr"/>
            <a:r>
              <a:rPr lang="ru-RU" altLang="ru-RU" sz="1100" b="1" i="1" dirty="0" smtClean="0"/>
              <a:t>ГАИФ (3)</a:t>
            </a:r>
            <a:endParaRPr lang="ru-RU" altLang="ru-RU" sz="1100" b="1" i="1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16706" y="3167135"/>
            <a:ext cx="159940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Периодичность формирования:</a:t>
            </a:r>
          </a:p>
          <a:p>
            <a:pPr algn="ctr"/>
            <a:r>
              <a:rPr lang="ru-RU" altLang="ru-RU" sz="1000" b="1" i="1" dirty="0"/>
              <a:t>ежемесячно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07645" y="1494790"/>
            <a:ext cx="1391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Горизонт планирования: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100" b="1" i="1" dirty="0"/>
              <a:t>г</a:t>
            </a:r>
            <a:r>
              <a:rPr lang="ru-RU" altLang="ru-RU" sz="1100" b="1" i="1" dirty="0" smtClean="0"/>
              <a:t>од в разрезе месяцев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100" b="1" i="1" dirty="0"/>
              <a:t>м</a:t>
            </a:r>
            <a:r>
              <a:rPr lang="ru-RU" altLang="ru-RU" sz="1100" b="1" i="1" dirty="0" smtClean="0"/>
              <a:t>есяц в разрезе дней</a:t>
            </a:r>
            <a:endParaRPr lang="ru-RU" altLang="ru-RU" sz="1100" b="1" i="1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-144209" y="3240790"/>
            <a:ext cx="159940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Допустимая погрешность:</a:t>
            </a:r>
          </a:p>
          <a:p>
            <a:pPr algn="ctr"/>
            <a:r>
              <a:rPr lang="ru-RU" altLang="ru-RU" sz="1100" b="1" i="1" dirty="0" smtClean="0"/>
              <a:t>+/- 15%</a:t>
            </a:r>
            <a:endParaRPr lang="ru-RU" altLang="ru-RU" sz="1100" b="1" i="1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157303" y="3887657"/>
            <a:ext cx="1599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i="1" dirty="0">
                <a:solidFill>
                  <a:srgbClr val="C00000"/>
                </a:solidFill>
              </a:rPr>
              <a:t>Валюта: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100" b="1" i="1" dirty="0"/>
              <a:t>в</a:t>
            </a:r>
            <a:r>
              <a:rPr lang="ru-RU" altLang="ru-RU" sz="1100" b="1" i="1" dirty="0" smtClean="0"/>
              <a:t> рублях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100" b="1" i="1" dirty="0"/>
              <a:t>в</a:t>
            </a:r>
            <a:r>
              <a:rPr lang="ru-RU" altLang="ru-RU" sz="1100" b="1" i="1" dirty="0" smtClean="0"/>
              <a:t> иностранной валюте</a:t>
            </a:r>
            <a:endParaRPr lang="ru-RU" altLang="ru-RU" sz="1100" b="1" i="1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611742" y="1109623"/>
            <a:ext cx="53290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100" b="1" i="1" dirty="0" smtClean="0"/>
              <a:t>ПРОГНОЗ КАССОВЫХ ПОСТУПЛЕНИЙ И КАССОВЫХ ВЫПЛАТ ПО ИСТОЧНИКАМ ФИНАНСИРОВАНИЯ ДЕФИЦИТА ФЕДЕРАЛЬНОГО БЮДЖЕТА</a:t>
            </a:r>
            <a:endParaRPr lang="ru-RU" altLang="ru-RU" sz="1100" i="1" dirty="0"/>
          </a:p>
        </p:txBody>
      </p:sp>
      <p:sp>
        <p:nvSpPr>
          <p:cNvPr id="14" name="Выноска 2 (граница и черта) 13"/>
          <p:cNvSpPr/>
          <p:nvPr/>
        </p:nvSpPr>
        <p:spPr>
          <a:xfrm>
            <a:off x="5730240" y="2806450"/>
            <a:ext cx="2026920" cy="467722"/>
          </a:xfrm>
          <a:prstGeom prst="accentBorderCallout2">
            <a:avLst>
              <a:gd name="adj1" fmla="val 61170"/>
              <a:gd name="adj2" fmla="val 105957"/>
              <a:gd name="adj3" fmla="val 61170"/>
              <a:gd name="adj4" fmla="val 122312"/>
              <a:gd name="adj5" fmla="val -105367"/>
              <a:gd name="adj6" fmla="val 13606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050" i="1" dirty="0"/>
              <a:t>Оценка хода кассового исполнения </a:t>
            </a:r>
            <a:r>
              <a:rPr lang="ru-RU" sz="1050" i="1" dirty="0" smtClean="0"/>
              <a:t>федерльного бюджета</a:t>
            </a:r>
            <a:endParaRPr lang="ru-RU" sz="1050" i="1" dirty="0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098932" y="2458279"/>
            <a:ext cx="1394334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15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</a:p>
          <a:p>
            <a:pPr algn="ctr"/>
            <a:r>
              <a:rPr lang="ru-RU" altLang="ru-RU" sz="115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планирования</a:t>
            </a:r>
          </a:p>
          <a:p>
            <a:pPr algn="ctr"/>
            <a:r>
              <a:rPr lang="ru-RU" altLang="ru-RU" sz="115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источников финансирования дефицита федерального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2196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19724</TotalTime>
  <Words>1750</Words>
  <Application>Microsoft Office PowerPoint</Application>
  <PresentationFormat>Экран (16:9)</PresentationFormat>
  <Paragraphs>381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Статья 217.1.  Бюджетного Кодекса Российской Федерации «Кассовый план»</vt:lpstr>
      <vt:lpstr>Цели составления и ведения кассового плана </vt:lpstr>
      <vt:lpstr>Процедура кассового планирования и прогнозирования  исполнения федерального бюджета</vt:lpstr>
      <vt:lpstr>Хронология составления и ведения кассового плана ИСПОЛНЕНИЯ федерального бюджета</vt:lpstr>
      <vt:lpstr>Кассовое планирование доходов федерального бюджета</vt:lpstr>
      <vt:lpstr>Кассовое планирование расходов Федерального бюджета</vt:lpstr>
      <vt:lpstr>Кассовое Планирование источников финансирования дефицита федерального бюджета</vt:lpstr>
      <vt:lpstr>Презентация PowerPoint</vt:lpstr>
      <vt:lpstr>Алгоритм формирования финального кассового плана</vt:lpstr>
      <vt:lpstr>Комплексный АНАЛИЗ И МОНИТОРИНГ КАССОВЫХ ПОТОКОВ</vt:lpstr>
      <vt:lpstr>Презентация PowerPoint</vt:lpstr>
      <vt:lpstr>Процедура установления предельных объемов финансирования</vt:lpstr>
      <vt:lpstr>Этапы Расширения периметра кассового планирования и прогнозирования</vt:lpstr>
      <vt:lpstr>Жизненный цикл  прогнозирования на ЕКС в перспективе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Аварский Самюэль Александрович</cp:lastModifiedBy>
  <cp:revision>819</cp:revision>
  <cp:lastPrinted>2017-03-07T11:03:42Z</cp:lastPrinted>
  <dcterms:created xsi:type="dcterms:W3CDTF">2015-03-03T16:27:21Z</dcterms:created>
  <dcterms:modified xsi:type="dcterms:W3CDTF">2017-03-10T18:09:35Z</dcterms:modified>
</cp:coreProperties>
</file>