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265" r:id="rId2"/>
    <p:sldId id="309" r:id="rId3"/>
    <p:sldId id="300" r:id="rId4"/>
    <p:sldId id="334" r:id="rId5"/>
    <p:sldId id="335" r:id="rId6"/>
    <p:sldId id="338" r:id="rId7"/>
    <p:sldId id="339" r:id="rId8"/>
    <p:sldId id="343" r:id="rId9"/>
    <p:sldId id="337" r:id="rId10"/>
    <p:sldId id="324" r:id="rId11"/>
    <p:sldId id="326" r:id="rId12"/>
    <p:sldId id="325" r:id="rId13"/>
    <p:sldId id="330" r:id="rId14"/>
    <p:sldId id="329" r:id="rId15"/>
    <p:sldId id="327" r:id="rId16"/>
    <p:sldId id="328" r:id="rId17"/>
    <p:sldId id="331" r:id="rId18"/>
    <p:sldId id="340" r:id="rId19"/>
  </p:sldIdLst>
  <p:sldSz cx="12601575" cy="7561263"/>
  <p:notesSz cx="6797675" cy="9926638"/>
  <p:defaultTextStyle>
    <a:defPPr>
      <a:defRPr lang="ru-RU"/>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82600" indent="-25400" algn="l" rtl="0" fontAlgn="base">
      <a:spcBef>
        <a:spcPct val="0"/>
      </a:spcBef>
      <a:spcAft>
        <a:spcPct val="0"/>
      </a:spcAft>
      <a:defRPr kern="1200">
        <a:solidFill>
          <a:schemeClr val="tx1"/>
        </a:solidFill>
        <a:latin typeface="Calibri" pitchFamily="34" charset="0"/>
        <a:ea typeface="+mn-ea"/>
        <a:cs typeface="Arial" pitchFamily="34" charset="0"/>
      </a:defRPr>
    </a:lvl2pPr>
    <a:lvl3pPr marL="966788" indent="-52388" algn="l" rtl="0" fontAlgn="base">
      <a:spcBef>
        <a:spcPct val="0"/>
      </a:spcBef>
      <a:spcAft>
        <a:spcPct val="0"/>
      </a:spcAft>
      <a:defRPr kern="1200">
        <a:solidFill>
          <a:schemeClr val="tx1"/>
        </a:solidFill>
        <a:latin typeface="Calibri" pitchFamily="34" charset="0"/>
        <a:ea typeface="+mn-ea"/>
        <a:cs typeface="Arial" pitchFamily="34" charset="0"/>
      </a:defRPr>
    </a:lvl3pPr>
    <a:lvl4pPr marL="1450975" indent="-79375" algn="l" rtl="0" fontAlgn="base">
      <a:spcBef>
        <a:spcPct val="0"/>
      </a:spcBef>
      <a:spcAft>
        <a:spcPct val="0"/>
      </a:spcAft>
      <a:defRPr kern="1200">
        <a:solidFill>
          <a:schemeClr val="tx1"/>
        </a:solidFill>
        <a:latin typeface="Calibri" pitchFamily="34" charset="0"/>
        <a:ea typeface="+mn-ea"/>
        <a:cs typeface="Arial" pitchFamily="34" charset="0"/>
      </a:defRPr>
    </a:lvl4pPr>
    <a:lvl5pPr marL="1935163" indent="-106363"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382">
          <p15:clr>
            <a:srgbClr val="A4A3A4"/>
          </p15:clr>
        </p15:guide>
        <p15:guide id="2" pos="3969">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DEEBED"/>
    <a:srgbClr val="DEEBFF"/>
    <a:srgbClr val="D4B4D5"/>
    <a:srgbClr val="71DDFF"/>
    <a:srgbClr val="F0A230"/>
    <a:srgbClr val="FFB3B3"/>
    <a:srgbClr val="8DA9DB"/>
    <a:srgbClr val="FBA54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436" autoAdjust="0"/>
    <p:restoredTop sz="94701" autoAdjust="0"/>
  </p:normalViewPr>
  <p:slideViewPr>
    <p:cSldViewPr snapToGrid="0">
      <p:cViewPr>
        <p:scale>
          <a:sx n="80" d="100"/>
          <a:sy n="80" d="100"/>
        </p:scale>
        <p:origin x="516" y="672"/>
      </p:cViewPr>
      <p:guideLst>
        <p:guide orient="horz" pos="2382"/>
        <p:guide pos="3969"/>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972"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oleObject" Target="file:///E:\Prilozhenie_4_k_razdelu_statistika_vnesh.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Prilozhenie_4_k_razdelu_statistika_vnes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898378709705199"/>
          <c:y val="4.564255702869241E-2"/>
          <c:w val="0.3612503134427027"/>
          <c:h val="0.83499480517783287"/>
        </c:manualLayout>
      </c:layout>
      <c:barChart>
        <c:barDir val="col"/>
        <c:grouping val="stacked"/>
        <c:varyColors val="0"/>
        <c:ser>
          <c:idx val="0"/>
          <c:order val="0"/>
          <c:tx>
            <c:strRef>
              <c:f>Лист1!$B$1</c:f>
              <c:strCache>
                <c:ptCount val="1"/>
                <c:pt idx="0">
                  <c:v>40302</c:v>
                </c:pt>
              </c:strCache>
            </c:strRef>
          </c:tx>
          <c:invertIfNegative val="0"/>
          <c:dLbls>
            <c:dLbl>
              <c:idx val="0"/>
              <c:layout/>
              <c:tx>
                <c:rich>
                  <a:bodyPr/>
                  <a:lstStyle/>
                  <a:p>
                    <a:r>
                      <a:rPr lang="en-US" sz="1200" i="1" dirty="0" smtClean="0"/>
                      <a:t>10%</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i="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c:f>
              <c:numCache>
                <c:formatCode>0%</c:formatCode>
                <c:ptCount val="1"/>
                <c:pt idx="0">
                  <c:v>1</c:v>
                </c:pt>
              </c:numCache>
            </c:numRef>
          </c:cat>
          <c:val>
            <c:numRef>
              <c:f>Лист1!$B$2</c:f>
              <c:numCache>
                <c:formatCode>General</c:formatCode>
                <c:ptCount val="1"/>
                <c:pt idx="0">
                  <c:v>10</c:v>
                </c:pt>
              </c:numCache>
            </c:numRef>
          </c:val>
        </c:ser>
        <c:ser>
          <c:idx val="1"/>
          <c:order val="1"/>
          <c:tx>
            <c:strRef>
              <c:f>Лист1!$C$1</c:f>
              <c:strCache>
                <c:ptCount val="1"/>
                <c:pt idx="0">
                  <c:v>40501</c:v>
                </c:pt>
              </c:strCache>
            </c:strRef>
          </c:tx>
          <c:invertIfNegative val="0"/>
          <c:dLbls>
            <c:dLbl>
              <c:idx val="0"/>
              <c:layout/>
              <c:tx>
                <c:rich>
                  <a:bodyPr/>
                  <a:lstStyle/>
                  <a:p>
                    <a:r>
                      <a:rPr lang="en-US" sz="1200" i="1" dirty="0" smtClean="0"/>
                      <a:t>90%</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i="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c:f>
              <c:numCache>
                <c:formatCode>0%</c:formatCode>
                <c:ptCount val="1"/>
                <c:pt idx="0">
                  <c:v>1</c:v>
                </c:pt>
              </c:numCache>
            </c:numRef>
          </c:cat>
          <c:val>
            <c:numRef>
              <c:f>Лист1!$C$2</c:f>
              <c:numCache>
                <c:formatCode>General</c:formatCode>
                <c:ptCount val="1"/>
                <c:pt idx="0">
                  <c:v>90</c:v>
                </c:pt>
              </c:numCache>
            </c:numRef>
          </c:val>
        </c:ser>
        <c:dLbls>
          <c:showLegendKey val="0"/>
          <c:showVal val="0"/>
          <c:showCatName val="0"/>
          <c:showSerName val="0"/>
          <c:showPercent val="0"/>
          <c:showBubbleSize val="0"/>
        </c:dLbls>
        <c:gapWidth val="150"/>
        <c:overlap val="100"/>
        <c:axId val="251781200"/>
        <c:axId val="251778848"/>
      </c:barChart>
      <c:catAx>
        <c:axId val="251781200"/>
        <c:scaling>
          <c:orientation val="minMax"/>
        </c:scaling>
        <c:delete val="0"/>
        <c:axPos val="b"/>
        <c:numFmt formatCode="0%" sourceLinked="1"/>
        <c:majorTickMark val="out"/>
        <c:minorTickMark val="none"/>
        <c:tickLblPos val="nextTo"/>
        <c:txPr>
          <a:bodyPr/>
          <a:lstStyle/>
          <a:p>
            <a:pPr>
              <a:defRPr sz="1200">
                <a:solidFill>
                  <a:schemeClr val="bg1"/>
                </a:solidFill>
              </a:defRPr>
            </a:pPr>
            <a:endParaRPr lang="ru-RU"/>
          </a:p>
        </c:txPr>
        <c:crossAx val="251778848"/>
        <c:crosses val="autoZero"/>
        <c:auto val="1"/>
        <c:lblAlgn val="ctr"/>
        <c:lblOffset val="100"/>
        <c:noMultiLvlLbl val="0"/>
      </c:catAx>
      <c:valAx>
        <c:axId val="251778848"/>
        <c:scaling>
          <c:orientation val="minMax"/>
        </c:scaling>
        <c:delete val="1"/>
        <c:axPos val="l"/>
        <c:numFmt formatCode="General" sourceLinked="1"/>
        <c:majorTickMark val="out"/>
        <c:minorTickMark val="none"/>
        <c:tickLblPos val="nextTo"/>
        <c:crossAx val="251781200"/>
        <c:crosses val="autoZero"/>
        <c:crossBetween val="between"/>
      </c:valAx>
    </c:plotArea>
    <c:legend>
      <c:legendPos val="r"/>
      <c:legendEntry>
        <c:idx val="0"/>
        <c:txPr>
          <a:bodyPr/>
          <a:lstStyle/>
          <a:p>
            <a:pPr>
              <a:defRPr sz="1400">
                <a:solidFill>
                  <a:schemeClr val="bg1"/>
                </a:solidFill>
              </a:defRPr>
            </a:pPr>
            <a:endParaRPr lang="ru-RU"/>
          </a:p>
        </c:txPr>
      </c:legendEntry>
      <c:legendEntry>
        <c:idx val="1"/>
        <c:txPr>
          <a:bodyPr/>
          <a:lstStyle/>
          <a:p>
            <a:pPr>
              <a:defRPr sz="1400">
                <a:solidFill>
                  <a:schemeClr val="bg1"/>
                </a:solidFill>
              </a:defRPr>
            </a:pPr>
            <a:endParaRPr lang="ru-RU"/>
          </a:p>
        </c:txPr>
      </c:legendEntry>
      <c:layout>
        <c:manualLayout>
          <c:xMode val="edge"/>
          <c:yMode val="edge"/>
          <c:x val="0.48589910202239783"/>
          <c:y val="0.46677994015316887"/>
          <c:w val="0.22861465924029087"/>
          <c:h val="0.5009507332201355"/>
        </c:manualLayout>
      </c:layout>
      <c:overlay val="0"/>
      <c:txPr>
        <a:bodyPr/>
        <a:lstStyle/>
        <a:p>
          <a:pPr>
            <a:defRPr sz="14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54315418117106"/>
          <c:y val="3.3984436262674431E-2"/>
          <c:w val="0.31177033646721342"/>
          <c:h val="0.82353512719330224"/>
        </c:manualLayout>
      </c:layout>
      <c:barChart>
        <c:barDir val="col"/>
        <c:grouping val="stacked"/>
        <c:varyColors val="0"/>
        <c:ser>
          <c:idx val="0"/>
          <c:order val="0"/>
          <c:tx>
            <c:strRef>
              <c:f>Лист1!$B$1</c:f>
              <c:strCache>
                <c:ptCount val="1"/>
                <c:pt idx="0">
                  <c:v>pension fund</c:v>
                </c:pt>
              </c:strCache>
            </c:strRef>
          </c:tx>
          <c:invertIfNegative val="0"/>
          <c:dLbls>
            <c:dLbl>
              <c:idx val="0"/>
              <c:layout/>
              <c:tx>
                <c:rich>
                  <a:bodyPr/>
                  <a:lstStyle/>
                  <a:p>
                    <a:r>
                      <a:rPr lang="en-US" smtClean="0"/>
                      <a:t>71%</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i="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c:f>
              <c:numCache>
                <c:formatCode>0%</c:formatCode>
                <c:ptCount val="1"/>
                <c:pt idx="0">
                  <c:v>1</c:v>
                </c:pt>
              </c:numCache>
            </c:numRef>
          </c:cat>
          <c:val>
            <c:numRef>
              <c:f>Лист1!$B$2</c:f>
              <c:numCache>
                <c:formatCode>General</c:formatCode>
                <c:ptCount val="1"/>
                <c:pt idx="0">
                  <c:v>71</c:v>
                </c:pt>
              </c:numCache>
            </c:numRef>
          </c:val>
        </c:ser>
        <c:ser>
          <c:idx val="1"/>
          <c:order val="1"/>
          <c:tx>
            <c:strRef>
              <c:f>Лист1!$C$1</c:f>
              <c:strCache>
                <c:ptCount val="1"/>
                <c:pt idx="0">
                  <c:v>social security</c:v>
                </c:pt>
              </c:strCache>
            </c:strRef>
          </c:tx>
          <c:invertIfNegative val="0"/>
          <c:dLbls>
            <c:dLbl>
              <c:idx val="0"/>
              <c:layout/>
              <c:tx>
                <c:rich>
                  <a:bodyPr/>
                  <a:lstStyle/>
                  <a:p>
                    <a:r>
                      <a:rPr lang="en-US" smtClean="0"/>
                      <a:t>12%</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i="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c:f>
              <c:numCache>
                <c:formatCode>0%</c:formatCode>
                <c:ptCount val="1"/>
                <c:pt idx="0">
                  <c:v>1</c:v>
                </c:pt>
              </c:numCache>
            </c:numRef>
          </c:cat>
          <c:val>
            <c:numRef>
              <c:f>Лист1!$C$2</c:f>
              <c:numCache>
                <c:formatCode>General</c:formatCode>
                <c:ptCount val="1"/>
                <c:pt idx="0">
                  <c:v>12</c:v>
                </c:pt>
              </c:numCache>
            </c:numRef>
          </c:val>
        </c:ser>
        <c:ser>
          <c:idx val="2"/>
          <c:order val="2"/>
          <c:tx>
            <c:strRef>
              <c:f>Лист1!$D$1</c:f>
              <c:strCache>
                <c:ptCount val="1"/>
                <c:pt idx="0">
                  <c:v>Health insurance</c:v>
                </c:pt>
              </c:strCache>
            </c:strRef>
          </c:tx>
          <c:invertIfNegative val="0"/>
          <c:dLbls>
            <c:dLbl>
              <c:idx val="0"/>
              <c:layout/>
              <c:tx>
                <c:rich>
                  <a:bodyPr/>
                  <a:lstStyle/>
                  <a:p>
                    <a:r>
                      <a:rPr lang="en-US" smtClean="0"/>
                      <a:t>17%</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0" i="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c:f>
              <c:numCache>
                <c:formatCode>0%</c:formatCode>
                <c:ptCount val="1"/>
                <c:pt idx="0">
                  <c:v>1</c:v>
                </c:pt>
              </c:numCache>
            </c:numRef>
          </c:cat>
          <c:val>
            <c:numRef>
              <c:f>Лист1!$D$2</c:f>
              <c:numCache>
                <c:formatCode>General</c:formatCode>
                <c:ptCount val="1"/>
                <c:pt idx="0">
                  <c:v>17</c:v>
                </c:pt>
              </c:numCache>
            </c:numRef>
          </c:val>
        </c:ser>
        <c:dLbls>
          <c:showLegendKey val="0"/>
          <c:showVal val="0"/>
          <c:showCatName val="0"/>
          <c:showSerName val="0"/>
          <c:showPercent val="0"/>
          <c:showBubbleSize val="0"/>
        </c:dLbls>
        <c:gapWidth val="150"/>
        <c:overlap val="100"/>
        <c:axId val="251776496"/>
        <c:axId val="251773752"/>
      </c:barChart>
      <c:catAx>
        <c:axId val="251776496"/>
        <c:scaling>
          <c:orientation val="minMax"/>
        </c:scaling>
        <c:delete val="0"/>
        <c:axPos val="b"/>
        <c:numFmt formatCode="0%" sourceLinked="1"/>
        <c:majorTickMark val="out"/>
        <c:minorTickMark val="none"/>
        <c:tickLblPos val="nextTo"/>
        <c:txPr>
          <a:bodyPr/>
          <a:lstStyle/>
          <a:p>
            <a:pPr>
              <a:defRPr sz="1200">
                <a:solidFill>
                  <a:schemeClr val="bg1"/>
                </a:solidFill>
              </a:defRPr>
            </a:pPr>
            <a:endParaRPr lang="ru-RU"/>
          </a:p>
        </c:txPr>
        <c:crossAx val="251773752"/>
        <c:crosses val="autoZero"/>
        <c:auto val="1"/>
        <c:lblAlgn val="ctr"/>
        <c:lblOffset val="100"/>
        <c:noMultiLvlLbl val="0"/>
      </c:catAx>
      <c:valAx>
        <c:axId val="251773752"/>
        <c:scaling>
          <c:orientation val="minMax"/>
        </c:scaling>
        <c:delete val="1"/>
        <c:axPos val="l"/>
        <c:numFmt formatCode="General" sourceLinked="1"/>
        <c:majorTickMark val="out"/>
        <c:minorTickMark val="none"/>
        <c:tickLblPos val="nextTo"/>
        <c:crossAx val="251776496"/>
        <c:crosses val="autoZero"/>
        <c:crossBetween val="between"/>
      </c:valAx>
      <c:spPr>
        <a:noFill/>
        <a:ln w="25400">
          <a:noFill/>
        </a:ln>
      </c:spPr>
    </c:plotArea>
    <c:legend>
      <c:legendPos val="r"/>
      <c:layout>
        <c:manualLayout>
          <c:xMode val="edge"/>
          <c:yMode val="edge"/>
          <c:x val="0.35775937292189697"/>
          <c:y val="0.1585742735162281"/>
          <c:w val="0.28280646393308162"/>
          <c:h val="0.49479575289575289"/>
        </c:manualLayout>
      </c:layout>
      <c:overlay val="0"/>
      <c:txPr>
        <a:bodyPr/>
        <a:lstStyle/>
        <a:p>
          <a:pPr>
            <a:defRPr sz="10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1190408279139592"/>
          <c:y val="0.10295057565475155"/>
          <c:w val="0.79207352164687639"/>
          <c:h val="0.72668078022346705"/>
        </c:manualLayout>
      </c:layout>
      <c:pie3DChart>
        <c:varyColors val="1"/>
        <c:dLbls>
          <c:showLegendKey val="0"/>
          <c:showVal val="0"/>
          <c:showCatName val="1"/>
          <c:showSerName val="0"/>
          <c:showPercent val="1"/>
          <c:showBubbleSize val="0"/>
          <c:showLeaderLines val="0"/>
        </c:dLbls>
      </c:pie3D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230"/>
      <c:rAngAx val="0"/>
    </c:view3D>
    <c:floor>
      <c:thickness val="0"/>
    </c:floor>
    <c:sideWall>
      <c:thickness val="0"/>
    </c:sideWall>
    <c:backWall>
      <c:thickness val="0"/>
    </c:backWall>
    <c:plotArea>
      <c:layout>
        <c:manualLayout>
          <c:layoutTarget val="inner"/>
          <c:xMode val="edge"/>
          <c:yMode val="edge"/>
          <c:x val="9.3394260927666409E-2"/>
          <c:y val="8.0511745787415212E-2"/>
          <c:w val="0.83724050542585704"/>
          <c:h val="0.77893686334929491"/>
        </c:manualLayout>
      </c:layout>
      <c:pie3DChart>
        <c:varyColors val="1"/>
        <c:ser>
          <c:idx val="0"/>
          <c:order val="0"/>
          <c:spPr>
            <a:ln>
              <a:solidFill>
                <a:srgbClr val="002060"/>
              </a:solidFill>
            </a:ln>
            <a:scene3d>
              <a:camera prst="orthographicFront"/>
              <a:lightRig rig="threePt" dir="t"/>
            </a:scene3d>
            <a:sp3d>
              <a:bevelT w="139700" h="139700" prst="divot"/>
              <a:contourClr>
                <a:srgbClr val="000000"/>
              </a:contourClr>
            </a:sp3d>
          </c:spPr>
          <c:dPt>
            <c:idx val="0"/>
            <c:bubble3D val="0"/>
            <c:spPr>
              <a:solidFill>
                <a:schemeClr val="accent2">
                  <a:lumMod val="40000"/>
                  <a:lumOff val="60000"/>
                </a:schemeClr>
              </a:solidFill>
              <a:ln>
                <a:solidFill>
                  <a:srgbClr val="002060"/>
                </a:solidFill>
              </a:ln>
              <a:scene3d>
                <a:camera prst="orthographicFront"/>
                <a:lightRig rig="threePt" dir="t"/>
              </a:scene3d>
              <a:sp3d>
                <a:bevelT w="139700" h="139700" prst="divot"/>
                <a:contourClr>
                  <a:srgbClr val="000000"/>
                </a:contourClr>
              </a:sp3d>
            </c:spPr>
          </c:dPt>
          <c:dPt>
            <c:idx val="1"/>
            <c:bubble3D val="0"/>
            <c:spPr>
              <a:solidFill>
                <a:srgbClr val="FFB3B3"/>
              </a:solidFill>
              <a:ln>
                <a:solidFill>
                  <a:srgbClr val="002060"/>
                </a:solidFill>
              </a:ln>
              <a:scene3d>
                <a:camera prst="orthographicFront"/>
                <a:lightRig rig="threePt" dir="t"/>
              </a:scene3d>
              <a:sp3d>
                <a:bevelT w="139700" h="139700" prst="divot"/>
                <a:contourClr>
                  <a:srgbClr val="000000"/>
                </a:contourClr>
              </a:sp3d>
            </c:spPr>
          </c:dPt>
          <c:dPt>
            <c:idx val="2"/>
            <c:bubble3D val="0"/>
            <c:spPr>
              <a:solidFill>
                <a:srgbClr val="71DDFF"/>
              </a:solidFill>
              <a:ln>
                <a:solidFill>
                  <a:srgbClr val="002060"/>
                </a:solidFill>
              </a:ln>
              <a:scene3d>
                <a:camera prst="orthographicFront"/>
                <a:lightRig rig="threePt" dir="t"/>
              </a:scene3d>
              <a:sp3d>
                <a:bevelT w="139700" h="139700" prst="divot"/>
                <a:contourClr>
                  <a:srgbClr val="000000"/>
                </a:contourClr>
              </a:sp3d>
            </c:spPr>
          </c:dPt>
          <c:dLbls>
            <c:dLbl>
              <c:idx val="0"/>
              <c:delete val="1"/>
              <c:extLst>
                <c:ext xmlns:c15="http://schemas.microsoft.com/office/drawing/2012/chart" uri="{CE6537A1-D6FC-4f65-9D91-7224C49458BB}"/>
              </c:extLst>
            </c:dLbl>
            <c:dLbl>
              <c:idx val="1"/>
              <c:layout>
                <c:manualLayout>
                  <c:x val="-0.1621782425498173"/>
                  <c:y val="3.2101916817271856E-2"/>
                </c:manualLayout>
              </c:layout>
              <c:tx>
                <c:rich>
                  <a:bodyPr/>
                  <a:lstStyle/>
                  <a:p>
                    <a:r>
                      <a:rPr lang="en-US" sz="800" dirty="0" smtClean="0"/>
                      <a:t>FUNDS</a:t>
                    </a:r>
                    <a:r>
                      <a:rPr lang="en-US" sz="800" dirty="0"/>
                      <a:t>
</a:t>
                    </a:r>
                    <a:r>
                      <a:rPr lang="en-US" sz="800" dirty="0" smtClean="0"/>
                      <a:t>18%</a:t>
                    </a:r>
                    <a:endParaRPr lang="en-US" sz="1050" dirty="0"/>
                  </a:p>
                </c:rich>
              </c:tx>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6.450061768915126E-2"/>
                  <c:y val="-0.32930890738618884"/>
                </c:manualLayout>
              </c:layout>
              <c:tx>
                <c:rich>
                  <a:bodyPr/>
                  <a:lstStyle/>
                  <a:p>
                    <a:r>
                      <a:rPr lang="en-US" sz="800" dirty="0" smtClean="0"/>
                      <a:t>Other funds</a:t>
                    </a:r>
                    <a:r>
                      <a:rPr lang="en-US" sz="800" dirty="0"/>
                      <a:t>
</a:t>
                    </a:r>
                    <a:r>
                      <a:rPr lang="en-US" sz="800" dirty="0" smtClean="0"/>
                      <a:t>34%</a:t>
                    </a:r>
                    <a:endParaRPr lang="en-US" sz="1050" dirty="0"/>
                  </a:p>
                </c:rich>
              </c:tx>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800" b="1" i="0"/>
                </a:pPr>
                <a:endParaRPr lang="ru-RU"/>
              </a:p>
            </c:txPr>
            <c:showLegendKey val="0"/>
            <c:showVal val="0"/>
            <c:showCatName val="1"/>
            <c:showSerName val="0"/>
            <c:showPercent val="1"/>
            <c:showBubbleSize val="0"/>
            <c:showLeaderLines val="1"/>
            <c:extLst>
              <c:ext xmlns:c15="http://schemas.microsoft.com/office/drawing/2012/chart" uri="{CE6537A1-D6FC-4f65-9D91-7224C49458BB}"/>
            </c:extLst>
          </c:dLbls>
          <c:cat>
            <c:strRef>
              <c:f>Лист3!$B$5:$D$5</c:f>
              <c:strCache>
                <c:ptCount val="3"/>
                <c:pt idx="0">
                  <c:v>Средства Федерального бюджета</c:v>
                </c:pt>
                <c:pt idx="1">
                  <c:v>Фонды</c:v>
                </c:pt>
                <c:pt idx="2">
                  <c:v>Иные средства</c:v>
                </c:pt>
              </c:strCache>
            </c:strRef>
          </c:cat>
          <c:val>
            <c:numRef>
              <c:f>Лист3!$B$6:$D$6</c:f>
              <c:numCache>
                <c:formatCode>_-* #,##0.0_р_._-;\-* #,##0.0_р_._-;_-* "-"??_р_._-;_-@_-</c:formatCode>
                <c:ptCount val="3"/>
                <c:pt idx="0">
                  <c:v>1186683.1000000001</c:v>
                </c:pt>
                <c:pt idx="1">
                  <c:v>549566.48</c:v>
                </c:pt>
                <c:pt idx="2">
                  <c:v>802335.62</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46C80A-063F-4531-83C5-56061162CC07}"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ru-RU"/>
        </a:p>
      </dgm:t>
    </dgm:pt>
    <dgm:pt modelId="{1C458B89-5AF8-45FB-B5F1-2610B8FEBE2C}">
      <dgm:prSet phldrT="[Текст]"/>
      <dgm:spPr>
        <a:gradFill flip="none" rotWithShape="1">
          <a:gsLst>
            <a:gs pos="42000">
              <a:schemeClr val="accent2">
                <a:lumMod val="40000"/>
                <a:lumOff val="60000"/>
              </a:schemeClr>
            </a:gs>
            <a:gs pos="89000">
              <a:schemeClr val="accent1">
                <a:lumMod val="60000"/>
                <a:lumOff val="40000"/>
              </a:schemeClr>
            </a:gs>
            <a:gs pos="100000">
              <a:schemeClr val="accent1">
                <a:lumMod val="60000"/>
                <a:lumOff val="40000"/>
              </a:schemeClr>
            </a:gs>
          </a:gsLst>
          <a:path path="circle">
            <a:fillToRect l="100000" t="100000"/>
          </a:path>
          <a:tileRect r="-100000" b="-100000"/>
        </a:gradFill>
      </dgm:spPr>
      <dgm:t>
        <a:bodyPr/>
        <a:lstStyle/>
        <a:p>
          <a:r>
            <a:rPr lang="en-US" b="1" dirty="0" smtClean="0">
              <a:solidFill>
                <a:srgbClr val="002060"/>
              </a:solidFill>
            </a:rPr>
            <a:t>Reduction of </a:t>
          </a:r>
          <a:r>
            <a:rPr lang="en-US" b="1" dirty="0" smtClean="0">
              <a:solidFill>
                <a:srgbClr val="002060"/>
              </a:solidFill>
            </a:rPr>
            <a:t>one-day </a:t>
          </a:r>
          <a:r>
            <a:rPr lang="en-US" b="1" dirty="0" smtClean="0">
              <a:solidFill>
                <a:srgbClr val="002060"/>
              </a:solidFill>
            </a:rPr>
            <a:t>placement level</a:t>
          </a:r>
          <a:endParaRPr lang="ru-RU" b="1" dirty="0">
            <a:solidFill>
              <a:srgbClr val="002060"/>
            </a:solidFill>
          </a:endParaRPr>
        </a:p>
      </dgm:t>
    </dgm:pt>
    <dgm:pt modelId="{C24C9C07-0298-4484-B13D-2F198D07713E}" type="parTrans" cxnId="{A33E6DA8-75E2-4F14-84EC-8A92296F9684}">
      <dgm:prSet/>
      <dgm:spPr/>
      <dgm:t>
        <a:bodyPr/>
        <a:lstStyle/>
        <a:p>
          <a:endParaRPr lang="ru-RU"/>
        </a:p>
      </dgm:t>
    </dgm:pt>
    <dgm:pt modelId="{6B42BFA1-BF32-480A-9C39-B147EA0AA916}" type="sibTrans" cxnId="{A33E6DA8-75E2-4F14-84EC-8A92296F9684}">
      <dgm:prSet/>
      <dgm:spPr/>
      <dgm:t>
        <a:bodyPr/>
        <a:lstStyle/>
        <a:p>
          <a:endParaRPr lang="ru-RU"/>
        </a:p>
      </dgm:t>
    </dgm:pt>
    <dgm:pt modelId="{1D3F8CA6-3C3A-4A9C-8DCC-3DEBD4216CAC}">
      <dgm:prSet phldrT="[Текст]"/>
      <dgm:spPr>
        <a:gradFill flip="none" rotWithShape="1">
          <a:gsLst>
            <a:gs pos="42000">
              <a:schemeClr val="accent2">
                <a:lumMod val="40000"/>
                <a:lumOff val="60000"/>
              </a:schemeClr>
            </a:gs>
            <a:gs pos="89000">
              <a:schemeClr val="accent1">
                <a:lumMod val="60000"/>
                <a:lumOff val="40000"/>
              </a:schemeClr>
            </a:gs>
            <a:gs pos="100000">
              <a:schemeClr val="accent1">
                <a:lumMod val="60000"/>
                <a:lumOff val="40000"/>
              </a:schemeClr>
            </a:gs>
          </a:gsLst>
          <a:path path="circle">
            <a:fillToRect l="100000" t="100000"/>
          </a:path>
          <a:tileRect r="-100000" b="-100000"/>
        </a:gradFill>
      </dgm:spPr>
      <dgm:t>
        <a:bodyPr/>
        <a:lstStyle/>
        <a:p>
          <a:r>
            <a:rPr lang="en-US" b="1" dirty="0" smtClean="0">
              <a:solidFill>
                <a:srgbClr val="002060"/>
              </a:solidFill>
            </a:rPr>
            <a:t>Application of a deadline payment date</a:t>
          </a:r>
          <a:endParaRPr lang="ru-RU" b="1" dirty="0">
            <a:solidFill>
              <a:srgbClr val="002060"/>
            </a:solidFill>
          </a:endParaRPr>
        </a:p>
      </dgm:t>
    </dgm:pt>
    <dgm:pt modelId="{FC299077-47FD-41D5-AAC8-C533CF7513C2}" type="parTrans" cxnId="{58987839-2FC7-41AC-98DE-B78FAA3973B8}">
      <dgm:prSet/>
      <dgm:spPr/>
      <dgm:t>
        <a:bodyPr/>
        <a:lstStyle/>
        <a:p>
          <a:endParaRPr lang="ru-RU"/>
        </a:p>
      </dgm:t>
    </dgm:pt>
    <dgm:pt modelId="{CA6F28BC-51D6-4B16-9D74-49FA71875963}" type="sibTrans" cxnId="{58987839-2FC7-41AC-98DE-B78FAA3973B8}">
      <dgm:prSet/>
      <dgm:spPr/>
      <dgm:t>
        <a:bodyPr/>
        <a:lstStyle/>
        <a:p>
          <a:endParaRPr lang="ru-RU"/>
        </a:p>
      </dgm:t>
    </dgm:pt>
    <dgm:pt modelId="{73488652-C4DB-4292-A34A-A61FD64C20D2}">
      <dgm:prSet phldrT="[Текст]"/>
      <dgm:spPr>
        <a:gradFill flip="none" rotWithShape="1">
          <a:gsLst>
            <a:gs pos="42000">
              <a:schemeClr val="accent2">
                <a:lumMod val="40000"/>
                <a:lumOff val="60000"/>
              </a:schemeClr>
            </a:gs>
            <a:gs pos="89000">
              <a:schemeClr val="accent1">
                <a:lumMod val="60000"/>
                <a:lumOff val="40000"/>
              </a:schemeClr>
            </a:gs>
            <a:gs pos="100000">
              <a:schemeClr val="accent1">
                <a:lumMod val="60000"/>
                <a:lumOff val="40000"/>
              </a:schemeClr>
            </a:gs>
          </a:gsLst>
          <a:path path="circle">
            <a:fillToRect l="100000" t="100000"/>
          </a:path>
          <a:tileRect r="-100000" b="-100000"/>
        </a:gradFill>
      </dgm:spPr>
      <dgm:t>
        <a:bodyPr/>
        <a:lstStyle/>
        <a:p>
          <a:r>
            <a:rPr lang="en-US" b="1" dirty="0" smtClean="0">
              <a:solidFill>
                <a:srgbClr val="002060"/>
              </a:solidFill>
            </a:rPr>
            <a:t>Withdrawal </a:t>
          </a:r>
          <a:r>
            <a:rPr lang="en-US" b="1" dirty="0" smtClean="0">
              <a:solidFill>
                <a:srgbClr val="002060"/>
              </a:solidFill>
            </a:rPr>
            <a:t>of placed funds</a:t>
          </a:r>
          <a:endParaRPr lang="ru-RU" b="1" dirty="0">
            <a:solidFill>
              <a:srgbClr val="002060"/>
            </a:solidFill>
          </a:endParaRPr>
        </a:p>
      </dgm:t>
    </dgm:pt>
    <dgm:pt modelId="{0AFCEFFF-AC3A-4E91-8EF6-6C508584AF8E}" type="parTrans" cxnId="{D408FFCF-4777-43C8-9538-BA00D0F023B0}">
      <dgm:prSet/>
      <dgm:spPr/>
      <dgm:t>
        <a:bodyPr/>
        <a:lstStyle/>
        <a:p>
          <a:endParaRPr lang="ru-RU"/>
        </a:p>
      </dgm:t>
    </dgm:pt>
    <dgm:pt modelId="{F8A3E9B6-BFB4-4B72-ABE8-6D70BDD89ED5}" type="sibTrans" cxnId="{D408FFCF-4777-43C8-9538-BA00D0F023B0}">
      <dgm:prSet/>
      <dgm:spPr/>
      <dgm:t>
        <a:bodyPr/>
        <a:lstStyle/>
        <a:p>
          <a:endParaRPr lang="ru-RU"/>
        </a:p>
      </dgm:t>
    </dgm:pt>
    <dgm:pt modelId="{7285BBE5-A567-4C22-AFAE-CDB145C8172F}">
      <dgm:prSet phldrT="[Текст]"/>
      <dgm:spPr>
        <a:gradFill rotWithShape="0">
          <a:gsLst>
            <a:gs pos="0">
              <a:schemeClr val="accent2">
                <a:lumMod val="20000"/>
                <a:lumOff val="80000"/>
              </a:schemeClr>
            </a:gs>
            <a:gs pos="10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path path="circle">
            <a:fillToRect l="100000" t="100000"/>
          </a:path>
        </a:gradFill>
      </dgm:spPr>
      <dgm:t>
        <a:bodyPr/>
        <a:lstStyle/>
        <a:p>
          <a:r>
            <a:rPr lang="en-US" b="1" dirty="0" smtClean="0">
              <a:solidFill>
                <a:schemeClr val="accent2">
                  <a:lumMod val="50000"/>
                </a:schemeClr>
              </a:solidFill>
            </a:rPr>
            <a:t>Intra-day liquidity hedging</a:t>
          </a:r>
          <a:endParaRPr lang="ru-RU" b="1" dirty="0">
            <a:solidFill>
              <a:schemeClr val="accent2">
                <a:lumMod val="50000"/>
              </a:schemeClr>
            </a:solidFill>
          </a:endParaRPr>
        </a:p>
      </dgm:t>
    </dgm:pt>
    <dgm:pt modelId="{60D3158B-DEF4-4D47-BB13-2458F558F17D}" type="parTrans" cxnId="{D96C553A-6BB6-4ADB-8840-002A0C791ED3}">
      <dgm:prSet/>
      <dgm:spPr/>
      <dgm:t>
        <a:bodyPr/>
        <a:lstStyle/>
        <a:p>
          <a:endParaRPr lang="ru-RU"/>
        </a:p>
      </dgm:t>
    </dgm:pt>
    <dgm:pt modelId="{3E1530BB-4E16-4AE7-8CB8-89BF110BF495}" type="sibTrans" cxnId="{D96C553A-6BB6-4ADB-8840-002A0C791ED3}">
      <dgm:prSet/>
      <dgm:spPr/>
      <dgm:t>
        <a:bodyPr/>
        <a:lstStyle/>
        <a:p>
          <a:endParaRPr lang="ru-RU"/>
        </a:p>
      </dgm:t>
    </dgm:pt>
    <dgm:pt modelId="{128BF1DE-13B2-4C1B-92F4-64C2522C9EB6}">
      <dgm:prSet phldrT="[Текст]"/>
      <dgm:spPr>
        <a:gradFill flip="none" rotWithShape="1">
          <a:gsLst>
            <a:gs pos="42000">
              <a:schemeClr val="accent2">
                <a:lumMod val="40000"/>
                <a:lumOff val="60000"/>
              </a:schemeClr>
            </a:gs>
            <a:gs pos="89000">
              <a:schemeClr val="accent1">
                <a:lumMod val="60000"/>
                <a:lumOff val="40000"/>
              </a:schemeClr>
            </a:gs>
            <a:gs pos="100000">
              <a:schemeClr val="accent1">
                <a:lumMod val="60000"/>
                <a:lumOff val="40000"/>
              </a:schemeClr>
            </a:gs>
          </a:gsLst>
          <a:path path="circle">
            <a:fillToRect l="100000" t="100000"/>
          </a:path>
          <a:tileRect r="-100000" b="-100000"/>
        </a:gradFill>
      </dgm:spPr>
      <dgm:t>
        <a:bodyPr/>
        <a:lstStyle/>
        <a:p>
          <a:r>
            <a:rPr lang="en-US" b="1" dirty="0" smtClean="0">
              <a:solidFill>
                <a:srgbClr val="002060"/>
              </a:solidFill>
            </a:rPr>
            <a:t>Fund raising in the capital market</a:t>
          </a:r>
          <a:endParaRPr lang="ru-RU" b="1" dirty="0">
            <a:solidFill>
              <a:srgbClr val="002060"/>
            </a:solidFill>
          </a:endParaRPr>
        </a:p>
      </dgm:t>
    </dgm:pt>
    <dgm:pt modelId="{0D5A210D-CEA4-4B3E-B493-A6C8B8F46A3C}" type="sibTrans" cxnId="{DE6F6EE3-683C-4515-9BDE-4E6F53553AAF}">
      <dgm:prSet/>
      <dgm:spPr/>
      <dgm:t>
        <a:bodyPr/>
        <a:lstStyle/>
        <a:p>
          <a:endParaRPr lang="ru-RU"/>
        </a:p>
      </dgm:t>
    </dgm:pt>
    <dgm:pt modelId="{259BB35A-BE33-43D4-8364-09977AFDB88A}" type="parTrans" cxnId="{DE6F6EE3-683C-4515-9BDE-4E6F53553AAF}">
      <dgm:prSet/>
      <dgm:spPr/>
      <dgm:t>
        <a:bodyPr/>
        <a:lstStyle/>
        <a:p>
          <a:endParaRPr lang="ru-RU"/>
        </a:p>
      </dgm:t>
    </dgm:pt>
    <dgm:pt modelId="{5DF468B9-33B9-4F86-8F4C-F3B0C5EC01E1}" type="pres">
      <dgm:prSet presAssocID="{B146C80A-063F-4531-83C5-56061162CC07}" presName="Name0" presStyleCnt="0">
        <dgm:presLayoutVars>
          <dgm:chMax val="7"/>
          <dgm:chPref val="7"/>
          <dgm:dir/>
        </dgm:presLayoutVars>
      </dgm:prSet>
      <dgm:spPr/>
      <dgm:t>
        <a:bodyPr/>
        <a:lstStyle/>
        <a:p>
          <a:endParaRPr lang="ru-RU"/>
        </a:p>
      </dgm:t>
    </dgm:pt>
    <dgm:pt modelId="{8FE440CC-1624-422F-A145-1E0A86DCFA2E}" type="pres">
      <dgm:prSet presAssocID="{B146C80A-063F-4531-83C5-56061162CC07}" presName="Name1" presStyleCnt="0"/>
      <dgm:spPr/>
    </dgm:pt>
    <dgm:pt modelId="{37E37B15-F1B6-4837-8CC5-14552351DFBE}" type="pres">
      <dgm:prSet presAssocID="{B146C80A-063F-4531-83C5-56061162CC07}" presName="cycle" presStyleCnt="0"/>
      <dgm:spPr/>
    </dgm:pt>
    <dgm:pt modelId="{FA3A3E03-14DF-4D27-BCDE-75DD6E24062C}" type="pres">
      <dgm:prSet presAssocID="{B146C80A-063F-4531-83C5-56061162CC07}" presName="srcNode" presStyleLbl="node1" presStyleIdx="0" presStyleCnt="5"/>
      <dgm:spPr/>
    </dgm:pt>
    <dgm:pt modelId="{63A64ED1-442E-4C71-99D0-C0555322178B}" type="pres">
      <dgm:prSet presAssocID="{B146C80A-063F-4531-83C5-56061162CC07}" presName="conn" presStyleLbl="parChTrans1D2" presStyleIdx="0" presStyleCnt="1"/>
      <dgm:spPr/>
      <dgm:t>
        <a:bodyPr/>
        <a:lstStyle/>
        <a:p>
          <a:endParaRPr lang="ru-RU"/>
        </a:p>
      </dgm:t>
    </dgm:pt>
    <dgm:pt modelId="{80FB494E-D555-4F5F-B1ED-DB2847AA8FA9}" type="pres">
      <dgm:prSet presAssocID="{B146C80A-063F-4531-83C5-56061162CC07}" presName="extraNode" presStyleLbl="node1" presStyleIdx="0" presStyleCnt="5"/>
      <dgm:spPr/>
    </dgm:pt>
    <dgm:pt modelId="{C2AE331A-FC12-4013-9FA2-A51CA9B586B6}" type="pres">
      <dgm:prSet presAssocID="{B146C80A-063F-4531-83C5-56061162CC07}" presName="dstNode" presStyleLbl="node1" presStyleIdx="0" presStyleCnt="5"/>
      <dgm:spPr/>
    </dgm:pt>
    <dgm:pt modelId="{8CE8E5D8-CF7C-4E22-B0D9-8A7EE8EBA288}" type="pres">
      <dgm:prSet presAssocID="{7285BBE5-A567-4C22-AFAE-CDB145C8172F}" presName="text_1" presStyleLbl="node1" presStyleIdx="0" presStyleCnt="5" custLinFactNeighborX="754" custLinFactNeighborY="-4036">
        <dgm:presLayoutVars>
          <dgm:bulletEnabled val="1"/>
        </dgm:presLayoutVars>
      </dgm:prSet>
      <dgm:spPr/>
      <dgm:t>
        <a:bodyPr/>
        <a:lstStyle/>
        <a:p>
          <a:endParaRPr lang="ru-RU"/>
        </a:p>
      </dgm:t>
    </dgm:pt>
    <dgm:pt modelId="{EC006FE1-D20A-43C5-B7DA-40985205F345}" type="pres">
      <dgm:prSet presAssocID="{7285BBE5-A567-4C22-AFAE-CDB145C8172F}" presName="accent_1" presStyleCnt="0"/>
      <dgm:spPr/>
    </dgm:pt>
    <dgm:pt modelId="{1BD1FF17-F60D-46FA-9462-E870553C14FB}" type="pres">
      <dgm:prSet presAssocID="{7285BBE5-A567-4C22-AFAE-CDB145C8172F}" presName="accentRepeatNode" presStyleLbl="solidFgAcc1" presStyleIdx="0" presStyleCnt="5"/>
      <dgm:spPr/>
    </dgm:pt>
    <dgm:pt modelId="{44BFFFDF-952A-4FA8-B9D4-65FE1F37F0C5}" type="pres">
      <dgm:prSet presAssocID="{1C458B89-5AF8-45FB-B5F1-2610B8FEBE2C}" presName="text_2" presStyleLbl="node1" presStyleIdx="1" presStyleCnt="5">
        <dgm:presLayoutVars>
          <dgm:bulletEnabled val="1"/>
        </dgm:presLayoutVars>
      </dgm:prSet>
      <dgm:spPr/>
      <dgm:t>
        <a:bodyPr/>
        <a:lstStyle/>
        <a:p>
          <a:endParaRPr lang="ru-RU"/>
        </a:p>
      </dgm:t>
    </dgm:pt>
    <dgm:pt modelId="{BF14CABC-55FF-48A0-A577-289BD9E331E4}" type="pres">
      <dgm:prSet presAssocID="{1C458B89-5AF8-45FB-B5F1-2610B8FEBE2C}" presName="accent_2" presStyleCnt="0"/>
      <dgm:spPr/>
    </dgm:pt>
    <dgm:pt modelId="{B9D2AC2E-B8B1-4010-8B7C-6F4EB1744E47}" type="pres">
      <dgm:prSet presAssocID="{1C458B89-5AF8-45FB-B5F1-2610B8FEBE2C}" presName="accentRepeatNode" presStyleLbl="solidFgAcc1" presStyleIdx="1" presStyleCnt="5"/>
      <dgm:spPr/>
    </dgm:pt>
    <dgm:pt modelId="{F7ED4F01-DCE9-4FBE-B9A9-EBFF1B335631}" type="pres">
      <dgm:prSet presAssocID="{73488652-C4DB-4292-A34A-A61FD64C20D2}" presName="text_3" presStyleLbl="node1" presStyleIdx="2" presStyleCnt="5">
        <dgm:presLayoutVars>
          <dgm:bulletEnabled val="1"/>
        </dgm:presLayoutVars>
      </dgm:prSet>
      <dgm:spPr/>
      <dgm:t>
        <a:bodyPr/>
        <a:lstStyle/>
        <a:p>
          <a:endParaRPr lang="ru-RU"/>
        </a:p>
      </dgm:t>
    </dgm:pt>
    <dgm:pt modelId="{205E81B8-FECB-4655-91F9-62F195B7C362}" type="pres">
      <dgm:prSet presAssocID="{73488652-C4DB-4292-A34A-A61FD64C20D2}" presName="accent_3" presStyleCnt="0"/>
      <dgm:spPr/>
    </dgm:pt>
    <dgm:pt modelId="{00917221-B88B-4DA8-B485-03F9EEC24B88}" type="pres">
      <dgm:prSet presAssocID="{73488652-C4DB-4292-A34A-A61FD64C20D2}" presName="accentRepeatNode" presStyleLbl="solidFgAcc1" presStyleIdx="2" presStyleCnt="5"/>
      <dgm:spPr/>
    </dgm:pt>
    <dgm:pt modelId="{5DCE94AD-8D18-4EBD-B2BE-8B694DAD82C9}" type="pres">
      <dgm:prSet presAssocID="{128BF1DE-13B2-4C1B-92F4-64C2522C9EB6}" presName="text_4" presStyleLbl="node1" presStyleIdx="3" presStyleCnt="5">
        <dgm:presLayoutVars>
          <dgm:bulletEnabled val="1"/>
        </dgm:presLayoutVars>
      </dgm:prSet>
      <dgm:spPr/>
      <dgm:t>
        <a:bodyPr/>
        <a:lstStyle/>
        <a:p>
          <a:endParaRPr lang="ru-RU"/>
        </a:p>
      </dgm:t>
    </dgm:pt>
    <dgm:pt modelId="{7D054F69-5D62-4968-9044-20CB3663D3DF}" type="pres">
      <dgm:prSet presAssocID="{128BF1DE-13B2-4C1B-92F4-64C2522C9EB6}" presName="accent_4" presStyleCnt="0"/>
      <dgm:spPr/>
    </dgm:pt>
    <dgm:pt modelId="{000866C7-DE48-4E13-8453-A22EA40E003F}" type="pres">
      <dgm:prSet presAssocID="{128BF1DE-13B2-4C1B-92F4-64C2522C9EB6}" presName="accentRepeatNode" presStyleLbl="solidFgAcc1" presStyleIdx="3" presStyleCnt="5"/>
      <dgm:spPr/>
    </dgm:pt>
    <dgm:pt modelId="{393775B0-9D26-42F0-910A-5E644CC7B78D}" type="pres">
      <dgm:prSet presAssocID="{1D3F8CA6-3C3A-4A9C-8DCC-3DEBD4216CAC}" presName="text_5" presStyleLbl="node1" presStyleIdx="4" presStyleCnt="5">
        <dgm:presLayoutVars>
          <dgm:bulletEnabled val="1"/>
        </dgm:presLayoutVars>
      </dgm:prSet>
      <dgm:spPr/>
      <dgm:t>
        <a:bodyPr/>
        <a:lstStyle/>
        <a:p>
          <a:endParaRPr lang="ru-RU"/>
        </a:p>
      </dgm:t>
    </dgm:pt>
    <dgm:pt modelId="{9687040A-5CB1-4BDB-8A66-366D9E253DD1}" type="pres">
      <dgm:prSet presAssocID="{1D3F8CA6-3C3A-4A9C-8DCC-3DEBD4216CAC}" presName="accent_5" presStyleCnt="0"/>
      <dgm:spPr/>
    </dgm:pt>
    <dgm:pt modelId="{E2489949-3BA2-47CE-B298-C96EC58F36D0}" type="pres">
      <dgm:prSet presAssocID="{1D3F8CA6-3C3A-4A9C-8DCC-3DEBD4216CAC}" presName="accentRepeatNode" presStyleLbl="solidFgAcc1" presStyleIdx="4" presStyleCnt="5"/>
      <dgm:spPr/>
    </dgm:pt>
  </dgm:ptLst>
  <dgm:cxnLst>
    <dgm:cxn modelId="{D96C553A-6BB6-4ADB-8840-002A0C791ED3}" srcId="{B146C80A-063F-4531-83C5-56061162CC07}" destId="{7285BBE5-A567-4C22-AFAE-CDB145C8172F}" srcOrd="0" destOrd="0" parTransId="{60D3158B-DEF4-4D47-BB13-2458F558F17D}" sibTransId="{3E1530BB-4E16-4AE7-8CB8-89BF110BF495}"/>
    <dgm:cxn modelId="{DE6F6EE3-683C-4515-9BDE-4E6F53553AAF}" srcId="{B146C80A-063F-4531-83C5-56061162CC07}" destId="{128BF1DE-13B2-4C1B-92F4-64C2522C9EB6}" srcOrd="3" destOrd="0" parTransId="{259BB35A-BE33-43D4-8364-09977AFDB88A}" sibTransId="{0D5A210D-CEA4-4B3E-B493-A6C8B8F46A3C}"/>
    <dgm:cxn modelId="{D408FFCF-4777-43C8-9538-BA00D0F023B0}" srcId="{B146C80A-063F-4531-83C5-56061162CC07}" destId="{73488652-C4DB-4292-A34A-A61FD64C20D2}" srcOrd="2" destOrd="0" parTransId="{0AFCEFFF-AC3A-4E91-8EF6-6C508584AF8E}" sibTransId="{F8A3E9B6-BFB4-4B72-ABE8-6D70BDD89ED5}"/>
    <dgm:cxn modelId="{A33E6DA8-75E2-4F14-84EC-8A92296F9684}" srcId="{B146C80A-063F-4531-83C5-56061162CC07}" destId="{1C458B89-5AF8-45FB-B5F1-2610B8FEBE2C}" srcOrd="1" destOrd="0" parTransId="{C24C9C07-0298-4484-B13D-2F198D07713E}" sibTransId="{6B42BFA1-BF32-480A-9C39-B147EA0AA916}"/>
    <dgm:cxn modelId="{5E27D228-36E0-4287-8D0D-3D6809651BB6}" type="presOf" srcId="{1D3F8CA6-3C3A-4A9C-8DCC-3DEBD4216CAC}" destId="{393775B0-9D26-42F0-910A-5E644CC7B78D}" srcOrd="0" destOrd="0" presId="urn:microsoft.com/office/officeart/2008/layout/VerticalCurvedList"/>
    <dgm:cxn modelId="{37164B56-C793-4E91-A27C-9502A5E26114}" type="presOf" srcId="{128BF1DE-13B2-4C1B-92F4-64C2522C9EB6}" destId="{5DCE94AD-8D18-4EBD-B2BE-8B694DAD82C9}" srcOrd="0" destOrd="0" presId="urn:microsoft.com/office/officeart/2008/layout/VerticalCurvedList"/>
    <dgm:cxn modelId="{4FA18A44-DC4A-4680-9E00-F2399F1443B6}" type="presOf" srcId="{73488652-C4DB-4292-A34A-A61FD64C20D2}" destId="{F7ED4F01-DCE9-4FBE-B9A9-EBFF1B335631}" srcOrd="0" destOrd="0" presId="urn:microsoft.com/office/officeart/2008/layout/VerticalCurvedList"/>
    <dgm:cxn modelId="{58987839-2FC7-41AC-98DE-B78FAA3973B8}" srcId="{B146C80A-063F-4531-83C5-56061162CC07}" destId="{1D3F8CA6-3C3A-4A9C-8DCC-3DEBD4216CAC}" srcOrd="4" destOrd="0" parTransId="{FC299077-47FD-41D5-AAC8-C533CF7513C2}" sibTransId="{CA6F28BC-51D6-4B16-9D74-49FA71875963}"/>
    <dgm:cxn modelId="{D9F15C7C-C8E6-497F-A498-3EE558BA4B1F}" type="presOf" srcId="{7285BBE5-A567-4C22-AFAE-CDB145C8172F}" destId="{8CE8E5D8-CF7C-4E22-B0D9-8A7EE8EBA288}" srcOrd="0" destOrd="0" presId="urn:microsoft.com/office/officeart/2008/layout/VerticalCurvedList"/>
    <dgm:cxn modelId="{7CC02672-8748-42D6-A71A-9C51E2BC514E}" type="presOf" srcId="{B146C80A-063F-4531-83C5-56061162CC07}" destId="{5DF468B9-33B9-4F86-8F4C-F3B0C5EC01E1}" srcOrd="0" destOrd="0" presId="urn:microsoft.com/office/officeart/2008/layout/VerticalCurvedList"/>
    <dgm:cxn modelId="{D14A6540-65DF-4846-8EA2-4962ABB27050}" type="presOf" srcId="{1C458B89-5AF8-45FB-B5F1-2610B8FEBE2C}" destId="{44BFFFDF-952A-4FA8-B9D4-65FE1F37F0C5}" srcOrd="0" destOrd="0" presId="urn:microsoft.com/office/officeart/2008/layout/VerticalCurvedList"/>
    <dgm:cxn modelId="{140E749C-34ED-408D-8786-5A54727CBF39}" type="presOf" srcId="{3E1530BB-4E16-4AE7-8CB8-89BF110BF495}" destId="{63A64ED1-442E-4C71-99D0-C0555322178B}" srcOrd="0" destOrd="0" presId="urn:microsoft.com/office/officeart/2008/layout/VerticalCurvedList"/>
    <dgm:cxn modelId="{AF08B159-703C-451A-B745-1F2AEA6D96C0}" type="presParOf" srcId="{5DF468B9-33B9-4F86-8F4C-F3B0C5EC01E1}" destId="{8FE440CC-1624-422F-A145-1E0A86DCFA2E}" srcOrd="0" destOrd="0" presId="urn:microsoft.com/office/officeart/2008/layout/VerticalCurvedList"/>
    <dgm:cxn modelId="{01363491-14F9-4338-B123-55E023FF1F42}" type="presParOf" srcId="{8FE440CC-1624-422F-A145-1E0A86DCFA2E}" destId="{37E37B15-F1B6-4837-8CC5-14552351DFBE}" srcOrd="0" destOrd="0" presId="urn:microsoft.com/office/officeart/2008/layout/VerticalCurvedList"/>
    <dgm:cxn modelId="{D4CD20B9-66A6-467E-9E69-7F681302C589}" type="presParOf" srcId="{37E37B15-F1B6-4837-8CC5-14552351DFBE}" destId="{FA3A3E03-14DF-4D27-BCDE-75DD6E24062C}" srcOrd="0" destOrd="0" presId="urn:microsoft.com/office/officeart/2008/layout/VerticalCurvedList"/>
    <dgm:cxn modelId="{17550447-A622-4769-A872-BA4742778556}" type="presParOf" srcId="{37E37B15-F1B6-4837-8CC5-14552351DFBE}" destId="{63A64ED1-442E-4C71-99D0-C0555322178B}" srcOrd="1" destOrd="0" presId="urn:microsoft.com/office/officeart/2008/layout/VerticalCurvedList"/>
    <dgm:cxn modelId="{8D09CEAF-1DD5-42E3-BE8D-F1BEF066C9D7}" type="presParOf" srcId="{37E37B15-F1B6-4837-8CC5-14552351DFBE}" destId="{80FB494E-D555-4F5F-B1ED-DB2847AA8FA9}" srcOrd="2" destOrd="0" presId="urn:microsoft.com/office/officeart/2008/layout/VerticalCurvedList"/>
    <dgm:cxn modelId="{B9B6521B-29DF-4C72-9528-559B529F112C}" type="presParOf" srcId="{37E37B15-F1B6-4837-8CC5-14552351DFBE}" destId="{C2AE331A-FC12-4013-9FA2-A51CA9B586B6}" srcOrd="3" destOrd="0" presId="urn:microsoft.com/office/officeart/2008/layout/VerticalCurvedList"/>
    <dgm:cxn modelId="{AB194F4D-6D17-4B2E-9D52-FA28E2C9539B}" type="presParOf" srcId="{8FE440CC-1624-422F-A145-1E0A86DCFA2E}" destId="{8CE8E5D8-CF7C-4E22-B0D9-8A7EE8EBA288}" srcOrd="1" destOrd="0" presId="urn:microsoft.com/office/officeart/2008/layout/VerticalCurvedList"/>
    <dgm:cxn modelId="{09162566-5463-4E3C-BF2F-EA802E55A20E}" type="presParOf" srcId="{8FE440CC-1624-422F-A145-1E0A86DCFA2E}" destId="{EC006FE1-D20A-43C5-B7DA-40985205F345}" srcOrd="2" destOrd="0" presId="urn:microsoft.com/office/officeart/2008/layout/VerticalCurvedList"/>
    <dgm:cxn modelId="{EF513401-6CC0-4C70-A0E6-4094169760A2}" type="presParOf" srcId="{EC006FE1-D20A-43C5-B7DA-40985205F345}" destId="{1BD1FF17-F60D-46FA-9462-E870553C14FB}" srcOrd="0" destOrd="0" presId="urn:microsoft.com/office/officeart/2008/layout/VerticalCurvedList"/>
    <dgm:cxn modelId="{EB69A11E-6422-4537-A2A1-2F961263527E}" type="presParOf" srcId="{8FE440CC-1624-422F-A145-1E0A86DCFA2E}" destId="{44BFFFDF-952A-4FA8-B9D4-65FE1F37F0C5}" srcOrd="3" destOrd="0" presId="urn:microsoft.com/office/officeart/2008/layout/VerticalCurvedList"/>
    <dgm:cxn modelId="{E981D9E7-F8DB-4A59-BED7-A95040BC45CD}" type="presParOf" srcId="{8FE440CC-1624-422F-A145-1E0A86DCFA2E}" destId="{BF14CABC-55FF-48A0-A577-289BD9E331E4}" srcOrd="4" destOrd="0" presId="urn:microsoft.com/office/officeart/2008/layout/VerticalCurvedList"/>
    <dgm:cxn modelId="{6FE34468-9EE2-46B2-9AF6-A17571F42BFE}" type="presParOf" srcId="{BF14CABC-55FF-48A0-A577-289BD9E331E4}" destId="{B9D2AC2E-B8B1-4010-8B7C-6F4EB1744E47}" srcOrd="0" destOrd="0" presId="urn:microsoft.com/office/officeart/2008/layout/VerticalCurvedList"/>
    <dgm:cxn modelId="{7BADD23F-4B1D-4937-AF77-461466BADE5D}" type="presParOf" srcId="{8FE440CC-1624-422F-A145-1E0A86DCFA2E}" destId="{F7ED4F01-DCE9-4FBE-B9A9-EBFF1B335631}" srcOrd="5" destOrd="0" presId="urn:microsoft.com/office/officeart/2008/layout/VerticalCurvedList"/>
    <dgm:cxn modelId="{DDA26DE9-51E2-43C8-82DC-22411615B6E1}" type="presParOf" srcId="{8FE440CC-1624-422F-A145-1E0A86DCFA2E}" destId="{205E81B8-FECB-4655-91F9-62F195B7C362}" srcOrd="6" destOrd="0" presId="urn:microsoft.com/office/officeart/2008/layout/VerticalCurvedList"/>
    <dgm:cxn modelId="{17D3DE8F-0ECB-46D4-B8AF-DC245B2FA2F7}" type="presParOf" srcId="{205E81B8-FECB-4655-91F9-62F195B7C362}" destId="{00917221-B88B-4DA8-B485-03F9EEC24B88}" srcOrd="0" destOrd="0" presId="urn:microsoft.com/office/officeart/2008/layout/VerticalCurvedList"/>
    <dgm:cxn modelId="{72F520A4-F97B-44C3-BDEC-ACC0EDD07B0F}" type="presParOf" srcId="{8FE440CC-1624-422F-A145-1E0A86DCFA2E}" destId="{5DCE94AD-8D18-4EBD-B2BE-8B694DAD82C9}" srcOrd="7" destOrd="0" presId="urn:microsoft.com/office/officeart/2008/layout/VerticalCurvedList"/>
    <dgm:cxn modelId="{92507D6F-4C1C-4FF0-8886-6C7BBD9EC596}" type="presParOf" srcId="{8FE440CC-1624-422F-A145-1E0A86DCFA2E}" destId="{7D054F69-5D62-4968-9044-20CB3663D3DF}" srcOrd="8" destOrd="0" presId="urn:microsoft.com/office/officeart/2008/layout/VerticalCurvedList"/>
    <dgm:cxn modelId="{F3F8B01D-22C9-4AA1-9FCA-584B39C9C5B5}" type="presParOf" srcId="{7D054F69-5D62-4968-9044-20CB3663D3DF}" destId="{000866C7-DE48-4E13-8453-A22EA40E003F}" srcOrd="0" destOrd="0" presId="urn:microsoft.com/office/officeart/2008/layout/VerticalCurvedList"/>
    <dgm:cxn modelId="{32E40556-DB94-46A6-9031-BCFE4C85688E}" type="presParOf" srcId="{8FE440CC-1624-422F-A145-1E0A86DCFA2E}" destId="{393775B0-9D26-42F0-910A-5E644CC7B78D}" srcOrd="9" destOrd="0" presId="urn:microsoft.com/office/officeart/2008/layout/VerticalCurvedList"/>
    <dgm:cxn modelId="{3135694D-C4F7-4BB2-AF41-82160891D500}" type="presParOf" srcId="{8FE440CC-1624-422F-A145-1E0A86DCFA2E}" destId="{9687040A-5CB1-4BDB-8A66-366D9E253DD1}" srcOrd="10" destOrd="0" presId="urn:microsoft.com/office/officeart/2008/layout/VerticalCurvedList"/>
    <dgm:cxn modelId="{4BBB6770-0148-4D96-B65D-3C9E7B9683C8}" type="presParOf" srcId="{9687040A-5CB1-4BDB-8A66-366D9E253DD1}" destId="{E2489949-3BA2-47CE-B298-C96EC58F36D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8D0B279-C2C8-4FC5-A68D-064FB0C45A78}"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67266378-0A3E-4FFB-84B7-8281D3AAC321}">
      <dgm:prSet custT="1"/>
      <dgm:spPr>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200" b="0" dirty="0" smtClean="0">
              <a:solidFill>
                <a:srgbClr val="002060"/>
              </a:solidFill>
            </a:rPr>
            <a:t>Government institutions, local authorities (their institutions)</a:t>
          </a:r>
          <a:endParaRPr lang="ru-RU" sz="1200" b="0" dirty="0">
            <a:solidFill>
              <a:srgbClr val="002060"/>
            </a:solidFill>
          </a:endParaRPr>
        </a:p>
      </dgm:t>
    </dgm:pt>
    <dgm:pt modelId="{4B117678-5FE1-4C5F-895B-C2825F500E81}" type="parTrans" cxnId="{C70BB39F-78F9-4A79-B82B-F723BCA94479}">
      <dgm:prSet/>
      <dgm:spPr/>
      <dgm:t>
        <a:bodyPr/>
        <a:lstStyle/>
        <a:p>
          <a:endParaRPr lang="ru-RU"/>
        </a:p>
      </dgm:t>
    </dgm:pt>
    <dgm:pt modelId="{2CDA461C-902B-4672-8D74-8E9EDFD65BBD}" type="sibTrans" cxnId="{C70BB39F-78F9-4A79-B82B-F723BCA94479}">
      <dgm:prSet/>
      <dgm:spPr/>
      <dgm:t>
        <a:bodyPr/>
        <a:lstStyle/>
        <a:p>
          <a:endParaRPr lang="ru-RU"/>
        </a:p>
      </dgm:t>
    </dgm:pt>
    <dgm:pt modelId="{7AE219CC-6E53-41B0-87C5-D9EAE80DDF97}">
      <dgm:prSet custT="1"/>
      <dgm:spPr>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ru-RU" sz="1200" b="1" dirty="0" smtClean="0">
              <a:solidFill>
                <a:srgbClr val="C00000"/>
              </a:solidFill>
            </a:rPr>
            <a:t>60 </a:t>
          </a:r>
          <a:r>
            <a:rPr lang="en-US" sz="1200" b="1" dirty="0" smtClean="0">
              <a:solidFill>
                <a:srgbClr val="C00000"/>
              </a:solidFill>
            </a:rPr>
            <a:t>days</a:t>
          </a:r>
          <a:endParaRPr lang="ru-RU" sz="1200" b="1" dirty="0">
            <a:solidFill>
              <a:srgbClr val="C00000"/>
            </a:solidFill>
          </a:endParaRPr>
        </a:p>
      </dgm:t>
    </dgm:pt>
    <dgm:pt modelId="{5F24F8B3-01AF-480E-A5D3-8273C58BD7AF}" type="parTrans" cxnId="{18E6D3A3-3B31-4624-86B6-28560A5BD7DB}">
      <dgm:prSet/>
      <dgm:spPr/>
      <dgm:t>
        <a:bodyPr/>
        <a:lstStyle/>
        <a:p>
          <a:endParaRPr lang="ru-RU"/>
        </a:p>
      </dgm:t>
    </dgm:pt>
    <dgm:pt modelId="{E6014124-C6E0-4B57-9CA2-6866D0AA8D3D}" type="sibTrans" cxnId="{18E6D3A3-3B31-4624-86B6-28560A5BD7DB}">
      <dgm:prSet/>
      <dgm:spPr/>
      <dgm:t>
        <a:bodyPr/>
        <a:lstStyle/>
        <a:p>
          <a:endParaRPr lang="ru-RU"/>
        </a:p>
      </dgm:t>
    </dgm:pt>
    <dgm:pt modelId="{17C552A8-A79C-4E30-A269-A527DAB07670}">
      <dgm:prSet custT="1"/>
      <dgm:spPr>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200" b="0" dirty="0" smtClean="0">
              <a:solidFill>
                <a:srgbClr val="002060"/>
              </a:solidFill>
            </a:rPr>
            <a:t>Other government agencies</a:t>
          </a:r>
          <a:endParaRPr lang="ru-RU" sz="1200" b="0" dirty="0">
            <a:solidFill>
              <a:srgbClr val="002060"/>
            </a:solidFill>
          </a:endParaRPr>
        </a:p>
      </dgm:t>
    </dgm:pt>
    <dgm:pt modelId="{A9B5E49F-6900-4205-B7ED-0BFCBC55ACC5}" type="parTrans" cxnId="{13D2AB89-ED46-4AEB-B9DC-B40BFBD249CA}">
      <dgm:prSet/>
      <dgm:spPr/>
      <dgm:t>
        <a:bodyPr/>
        <a:lstStyle/>
        <a:p>
          <a:endParaRPr lang="ru-RU"/>
        </a:p>
      </dgm:t>
    </dgm:pt>
    <dgm:pt modelId="{049F4AC5-7830-4B2F-8F4A-79537A218799}" type="sibTrans" cxnId="{13D2AB89-ED46-4AEB-B9DC-B40BFBD249CA}">
      <dgm:prSet/>
      <dgm:spPr/>
      <dgm:t>
        <a:bodyPr/>
        <a:lstStyle/>
        <a:p>
          <a:endParaRPr lang="ru-RU"/>
        </a:p>
      </dgm:t>
    </dgm:pt>
    <dgm:pt modelId="{8E74C604-168A-44F6-A78E-8E99D6D0808A}">
      <dgm:prSet custT="1"/>
      <dgm:spPr>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200" b="0" dirty="0" smtClean="0">
              <a:solidFill>
                <a:srgbClr val="002060"/>
              </a:solidFill>
            </a:rPr>
            <a:t>State and military health facilities</a:t>
          </a:r>
          <a:endParaRPr lang="ru-RU" sz="1200" b="0" dirty="0">
            <a:solidFill>
              <a:srgbClr val="002060"/>
            </a:solidFill>
          </a:endParaRPr>
        </a:p>
      </dgm:t>
    </dgm:pt>
    <dgm:pt modelId="{1D7B27D3-4DBE-4F60-BB92-BC7B9E2921F0}" type="parTrans" cxnId="{E80E6A4F-3238-4FDF-B838-D53329A8E76A}">
      <dgm:prSet/>
      <dgm:spPr/>
      <dgm:t>
        <a:bodyPr/>
        <a:lstStyle/>
        <a:p>
          <a:endParaRPr lang="ru-RU"/>
        </a:p>
      </dgm:t>
    </dgm:pt>
    <dgm:pt modelId="{F83B9417-181D-485B-B176-C5E247F1DD64}" type="sibTrans" cxnId="{E80E6A4F-3238-4FDF-B838-D53329A8E76A}">
      <dgm:prSet/>
      <dgm:spPr/>
      <dgm:t>
        <a:bodyPr/>
        <a:lstStyle/>
        <a:p>
          <a:endParaRPr lang="ru-RU"/>
        </a:p>
      </dgm:t>
    </dgm:pt>
    <dgm:pt modelId="{16FDAF52-B9F6-4E3D-8D2B-078FDB38228F}">
      <dgm:prSet custT="1"/>
      <dgm:spPr>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ru-RU" sz="1200" b="1" dirty="0" smtClean="0">
              <a:solidFill>
                <a:srgbClr val="C00000"/>
              </a:solidFill>
            </a:rPr>
            <a:t>30 </a:t>
          </a:r>
          <a:r>
            <a:rPr lang="en-US" sz="1200" b="1" dirty="0" smtClean="0">
              <a:solidFill>
                <a:srgbClr val="C00000"/>
              </a:solidFill>
            </a:rPr>
            <a:t>days</a:t>
          </a:r>
          <a:endParaRPr lang="ru-RU" sz="1200" b="1" dirty="0">
            <a:solidFill>
              <a:srgbClr val="C00000"/>
            </a:solidFill>
          </a:endParaRPr>
        </a:p>
      </dgm:t>
    </dgm:pt>
    <dgm:pt modelId="{15B21F90-74DD-4FC4-8085-0E0CD3B37C35}" type="parTrans" cxnId="{5807BFD7-79B5-4C2B-B23E-A382C3F3B056}">
      <dgm:prSet/>
      <dgm:spPr/>
      <dgm:t>
        <a:bodyPr/>
        <a:lstStyle/>
        <a:p>
          <a:endParaRPr lang="ru-RU"/>
        </a:p>
      </dgm:t>
    </dgm:pt>
    <dgm:pt modelId="{F318E4BC-9A95-4DA7-8FCB-7208BC1FE502}" type="sibTrans" cxnId="{5807BFD7-79B5-4C2B-B23E-A382C3F3B056}">
      <dgm:prSet/>
      <dgm:spPr/>
      <dgm:t>
        <a:bodyPr/>
        <a:lstStyle/>
        <a:p>
          <a:endParaRPr lang="ru-RU"/>
        </a:p>
      </dgm:t>
    </dgm:pt>
    <dgm:pt modelId="{C30EAF52-9637-4805-817C-1F8814962EE8}">
      <dgm:prSet custT="1"/>
      <dgm:spPr>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ru-RU" sz="1200" b="1" dirty="0" smtClean="0">
              <a:solidFill>
                <a:srgbClr val="C00000"/>
              </a:solidFill>
            </a:rPr>
            <a:t>50 </a:t>
          </a:r>
          <a:r>
            <a:rPr lang="en-US" sz="1200" b="1" dirty="0" smtClean="0">
              <a:solidFill>
                <a:srgbClr val="C00000"/>
              </a:solidFill>
            </a:rPr>
            <a:t>days</a:t>
          </a:r>
          <a:endParaRPr lang="ru-RU" sz="1200" b="1" dirty="0">
            <a:solidFill>
              <a:srgbClr val="C00000"/>
            </a:solidFill>
          </a:endParaRPr>
        </a:p>
      </dgm:t>
    </dgm:pt>
    <dgm:pt modelId="{217E3DE1-9E3A-4312-B12B-E6154AD8B3B2}" type="parTrans" cxnId="{605F6BCC-227F-4870-B0C8-6A7BB0FDE1FC}">
      <dgm:prSet/>
      <dgm:spPr/>
      <dgm:t>
        <a:bodyPr/>
        <a:lstStyle/>
        <a:p>
          <a:endParaRPr lang="ru-RU"/>
        </a:p>
      </dgm:t>
    </dgm:pt>
    <dgm:pt modelId="{CBB2C130-007C-426C-9241-2528564D4D94}" type="sibTrans" cxnId="{605F6BCC-227F-4870-B0C8-6A7BB0FDE1FC}">
      <dgm:prSet/>
      <dgm:spPr/>
      <dgm:t>
        <a:bodyPr/>
        <a:lstStyle/>
        <a:p>
          <a:endParaRPr lang="ru-RU"/>
        </a:p>
      </dgm:t>
    </dgm:pt>
    <dgm:pt modelId="{CB05FE21-863C-4FC5-B54B-AF3C52B73FEE}">
      <dgm:prSet phldrT="[Текст]">
        <dgm:style>
          <a:lnRef idx="2">
            <a:schemeClr val="accent2">
              <a:shade val="50000"/>
            </a:schemeClr>
          </a:lnRef>
          <a:fillRef idx="1">
            <a:schemeClr val="accent2"/>
          </a:fillRef>
          <a:effectRef idx="0">
            <a:schemeClr val="accent2"/>
          </a:effectRef>
          <a:fontRef idx="minor">
            <a:schemeClr val="lt1"/>
          </a:fontRef>
        </dgm:style>
      </dgm:prSet>
      <dgm:spPr>
        <a:solidFill>
          <a:schemeClr val="accent2">
            <a:lumMod val="20000"/>
            <a:lumOff val="80000"/>
          </a:schemeClr>
        </a:solidFill>
        <a:scene3d>
          <a:camera prst="orthographicFront"/>
          <a:lightRig rig="threePt" dir="t"/>
        </a:scene3d>
        <a:sp3d>
          <a:bevelT w="165100" prst="coolSlant"/>
        </a:sp3d>
      </dgm:spPr>
      <dgm:t>
        <a:bodyPr/>
        <a:lstStyle/>
        <a:p>
          <a:r>
            <a:rPr lang="en-US" b="1" dirty="0" smtClean="0">
              <a:ln w="1905"/>
              <a:solidFill>
                <a:srgbClr val="002060"/>
              </a:solidFill>
              <a:effectLst>
                <a:innerShdw blurRad="69850" dist="43180" dir="5400000">
                  <a:srgbClr val="000000">
                    <a:alpha val="65000"/>
                  </a:srgbClr>
                </a:innerShdw>
              </a:effectLst>
            </a:rPr>
            <a:t>International Experience </a:t>
          </a:r>
          <a:r>
            <a:rPr lang="ru-RU" b="1" dirty="0" smtClean="0">
              <a:ln w="1905"/>
              <a:solidFill>
                <a:schemeClr val="accent2">
                  <a:lumMod val="50000"/>
                </a:schemeClr>
              </a:solidFill>
              <a:effectLst>
                <a:innerShdw blurRad="69850" dist="43180" dir="5400000">
                  <a:srgbClr val="000000">
                    <a:alpha val="65000"/>
                  </a:srgbClr>
                </a:innerShdw>
              </a:effectLst>
            </a:rPr>
            <a:t>(</a:t>
          </a:r>
          <a:r>
            <a:rPr lang="en-US" b="1" dirty="0" smtClean="0">
              <a:ln w="1905"/>
              <a:solidFill>
                <a:schemeClr val="accent2">
                  <a:lumMod val="50000"/>
                </a:schemeClr>
              </a:solidFill>
              <a:effectLst>
                <a:innerShdw blurRad="69850" dist="43180" dir="5400000">
                  <a:srgbClr val="000000">
                    <a:alpha val="65000"/>
                  </a:srgbClr>
                </a:innerShdw>
              </a:effectLst>
            </a:rPr>
            <a:t>e.g., France</a:t>
          </a:r>
          <a:r>
            <a:rPr lang="ru-RU" b="1" dirty="0" smtClean="0">
              <a:ln w="1905"/>
              <a:solidFill>
                <a:schemeClr val="accent2">
                  <a:lumMod val="50000"/>
                </a:schemeClr>
              </a:solidFill>
              <a:effectLst>
                <a:innerShdw blurRad="69850" dist="43180" dir="5400000">
                  <a:srgbClr val="000000">
                    <a:alpha val="65000"/>
                  </a:srgbClr>
                </a:innerShdw>
              </a:effectLst>
            </a:rPr>
            <a:t>)</a:t>
          </a:r>
          <a:endParaRPr lang="ru-RU" dirty="0">
            <a:solidFill>
              <a:schemeClr val="accent2">
                <a:lumMod val="50000"/>
              </a:schemeClr>
            </a:solidFill>
          </a:endParaRPr>
        </a:p>
      </dgm:t>
    </dgm:pt>
    <dgm:pt modelId="{33FAD9A3-FF13-4922-8C3F-24B1F71225F2}" type="sibTrans" cxnId="{7E5D301C-469B-4984-88C0-71AD01BFA94B}">
      <dgm:prSet/>
      <dgm:spPr/>
      <dgm:t>
        <a:bodyPr/>
        <a:lstStyle/>
        <a:p>
          <a:endParaRPr lang="ru-RU"/>
        </a:p>
      </dgm:t>
    </dgm:pt>
    <dgm:pt modelId="{56F28948-CD8E-4EF7-9BBC-0A96A51B840D}" type="parTrans" cxnId="{7E5D301C-469B-4984-88C0-71AD01BFA94B}">
      <dgm:prSet/>
      <dgm:spPr/>
      <dgm:t>
        <a:bodyPr/>
        <a:lstStyle/>
        <a:p>
          <a:endParaRPr lang="ru-RU"/>
        </a:p>
      </dgm:t>
    </dgm:pt>
    <dgm:pt modelId="{FA5E4490-3499-4665-B8EC-D60C96BC5445}" type="pres">
      <dgm:prSet presAssocID="{08D0B279-C2C8-4FC5-A68D-064FB0C45A78}" presName="Name0" presStyleCnt="0">
        <dgm:presLayoutVars>
          <dgm:chPref val="1"/>
          <dgm:dir/>
          <dgm:animOne val="branch"/>
          <dgm:animLvl val="lvl"/>
          <dgm:resizeHandles/>
        </dgm:presLayoutVars>
      </dgm:prSet>
      <dgm:spPr/>
      <dgm:t>
        <a:bodyPr/>
        <a:lstStyle/>
        <a:p>
          <a:endParaRPr lang="ru-RU"/>
        </a:p>
      </dgm:t>
    </dgm:pt>
    <dgm:pt modelId="{0D969599-50DE-49A9-BDA7-B7B4739E78DB}" type="pres">
      <dgm:prSet presAssocID="{CB05FE21-863C-4FC5-B54B-AF3C52B73FEE}" presName="vertOne" presStyleCnt="0"/>
      <dgm:spPr/>
    </dgm:pt>
    <dgm:pt modelId="{50EB2FCC-078A-4FB0-B56F-CEA0E0DAC216}" type="pres">
      <dgm:prSet presAssocID="{CB05FE21-863C-4FC5-B54B-AF3C52B73FEE}" presName="txOne" presStyleLbl="node0" presStyleIdx="0" presStyleCnt="1" custScaleY="107589" custLinFactNeighborX="-36" custLinFactNeighborY="38045">
        <dgm:presLayoutVars>
          <dgm:chPref val="3"/>
        </dgm:presLayoutVars>
      </dgm:prSet>
      <dgm:spPr/>
      <dgm:t>
        <a:bodyPr/>
        <a:lstStyle/>
        <a:p>
          <a:endParaRPr lang="ru-RU"/>
        </a:p>
      </dgm:t>
    </dgm:pt>
    <dgm:pt modelId="{B4595B65-4DBD-4184-AFF8-51B11C4A339B}" type="pres">
      <dgm:prSet presAssocID="{CB05FE21-863C-4FC5-B54B-AF3C52B73FEE}" presName="parTransOne" presStyleCnt="0"/>
      <dgm:spPr/>
    </dgm:pt>
    <dgm:pt modelId="{2367C335-F4CF-475C-856F-FA8F53E8467D}" type="pres">
      <dgm:prSet presAssocID="{CB05FE21-863C-4FC5-B54B-AF3C52B73FEE}" presName="horzOne" presStyleCnt="0"/>
      <dgm:spPr/>
    </dgm:pt>
    <dgm:pt modelId="{304F5BD3-FC54-4307-A495-FB34BA2597FA}" type="pres">
      <dgm:prSet presAssocID="{67266378-0A3E-4FFB-84B7-8281D3AAC321}" presName="vertTwo" presStyleCnt="0"/>
      <dgm:spPr/>
    </dgm:pt>
    <dgm:pt modelId="{0197EA98-CD5B-47D5-9766-9F041DEF38CB}" type="pres">
      <dgm:prSet presAssocID="{67266378-0A3E-4FFB-84B7-8281D3AAC321}" presName="txTwo" presStyleLbl="node2" presStyleIdx="0" presStyleCnt="2" custScaleY="154442">
        <dgm:presLayoutVars>
          <dgm:chPref val="3"/>
        </dgm:presLayoutVars>
      </dgm:prSet>
      <dgm:spPr/>
      <dgm:t>
        <a:bodyPr/>
        <a:lstStyle/>
        <a:p>
          <a:endParaRPr lang="ru-RU"/>
        </a:p>
      </dgm:t>
    </dgm:pt>
    <dgm:pt modelId="{6FBABF6B-1CC6-42AE-83A6-4D6D11025DD6}" type="pres">
      <dgm:prSet presAssocID="{67266378-0A3E-4FFB-84B7-8281D3AAC321}" presName="parTransTwo" presStyleCnt="0"/>
      <dgm:spPr/>
    </dgm:pt>
    <dgm:pt modelId="{9E41ACE1-F3D0-419B-8DE4-583BC36A8E2A}" type="pres">
      <dgm:prSet presAssocID="{67266378-0A3E-4FFB-84B7-8281D3AAC321}" presName="horzTwo" presStyleCnt="0"/>
      <dgm:spPr/>
    </dgm:pt>
    <dgm:pt modelId="{6AF289D2-1CE6-4E02-AA59-A19CC0AC30EC}" type="pres">
      <dgm:prSet presAssocID="{8E74C604-168A-44F6-A78E-8E99D6D0808A}" presName="vertThree" presStyleCnt="0"/>
      <dgm:spPr/>
    </dgm:pt>
    <dgm:pt modelId="{5AD5505B-A305-4D21-AC2B-23BD7175A975}" type="pres">
      <dgm:prSet presAssocID="{8E74C604-168A-44F6-A78E-8E99D6D0808A}" presName="txThree" presStyleLbl="node3" presStyleIdx="0" presStyleCnt="2" custScaleY="154442" custLinFactNeighborY="-28476">
        <dgm:presLayoutVars>
          <dgm:chPref val="3"/>
        </dgm:presLayoutVars>
      </dgm:prSet>
      <dgm:spPr/>
      <dgm:t>
        <a:bodyPr/>
        <a:lstStyle/>
        <a:p>
          <a:endParaRPr lang="ru-RU"/>
        </a:p>
      </dgm:t>
    </dgm:pt>
    <dgm:pt modelId="{E0B26651-7CB5-4A65-B886-DE675E907DB3}" type="pres">
      <dgm:prSet presAssocID="{8E74C604-168A-44F6-A78E-8E99D6D0808A}" presName="parTransThree" presStyleCnt="0"/>
      <dgm:spPr/>
    </dgm:pt>
    <dgm:pt modelId="{18CC4F1A-35C4-436D-9A3C-B08AC714B23D}" type="pres">
      <dgm:prSet presAssocID="{8E74C604-168A-44F6-A78E-8E99D6D0808A}" presName="horzThree" presStyleCnt="0"/>
      <dgm:spPr/>
    </dgm:pt>
    <dgm:pt modelId="{E102BAAE-9C7D-444C-8EA9-4B776C8F342A}" type="pres">
      <dgm:prSet presAssocID="{17C552A8-A79C-4E30-A269-A527DAB07670}" presName="vertFour" presStyleCnt="0">
        <dgm:presLayoutVars>
          <dgm:chPref val="3"/>
        </dgm:presLayoutVars>
      </dgm:prSet>
      <dgm:spPr/>
    </dgm:pt>
    <dgm:pt modelId="{030532CD-D0C3-4E9C-BD00-BF024F00CC02}" type="pres">
      <dgm:prSet presAssocID="{17C552A8-A79C-4E30-A269-A527DAB07670}" presName="txFour" presStyleLbl="node4" presStyleIdx="0" presStyleCnt="2" custScaleY="154442" custLinFactNeighborY="-18017">
        <dgm:presLayoutVars>
          <dgm:chPref val="3"/>
        </dgm:presLayoutVars>
      </dgm:prSet>
      <dgm:spPr/>
      <dgm:t>
        <a:bodyPr/>
        <a:lstStyle/>
        <a:p>
          <a:endParaRPr lang="ru-RU"/>
        </a:p>
      </dgm:t>
    </dgm:pt>
    <dgm:pt modelId="{670A48D8-E745-48CC-8D25-3C865C08541F}" type="pres">
      <dgm:prSet presAssocID="{17C552A8-A79C-4E30-A269-A527DAB07670}" presName="horzFour" presStyleCnt="0"/>
      <dgm:spPr/>
    </dgm:pt>
    <dgm:pt modelId="{0F9178D2-C026-457A-A142-80854C93C5C1}" type="pres">
      <dgm:prSet presAssocID="{2CDA461C-902B-4672-8D74-8E9EDFD65BBD}" presName="sibSpaceTwo" presStyleCnt="0"/>
      <dgm:spPr/>
    </dgm:pt>
    <dgm:pt modelId="{DD91F8BC-3B05-421A-9AB9-ABA53913E90A}" type="pres">
      <dgm:prSet presAssocID="{16FDAF52-B9F6-4E3D-8D2B-078FDB38228F}" presName="vertTwo" presStyleCnt="0"/>
      <dgm:spPr/>
    </dgm:pt>
    <dgm:pt modelId="{9D60F985-FB74-4C1E-843B-02567F4E18C8}" type="pres">
      <dgm:prSet presAssocID="{16FDAF52-B9F6-4E3D-8D2B-078FDB38228F}" presName="txTwo" presStyleLbl="node2" presStyleIdx="1" presStyleCnt="2" custScaleY="154442">
        <dgm:presLayoutVars>
          <dgm:chPref val="3"/>
        </dgm:presLayoutVars>
      </dgm:prSet>
      <dgm:spPr/>
      <dgm:t>
        <a:bodyPr/>
        <a:lstStyle/>
        <a:p>
          <a:endParaRPr lang="ru-RU"/>
        </a:p>
      </dgm:t>
    </dgm:pt>
    <dgm:pt modelId="{7716D0DE-20D0-42F2-AA70-791CAE296544}" type="pres">
      <dgm:prSet presAssocID="{16FDAF52-B9F6-4E3D-8D2B-078FDB38228F}" presName="parTransTwo" presStyleCnt="0"/>
      <dgm:spPr/>
    </dgm:pt>
    <dgm:pt modelId="{7E0D1135-B2B4-4420-BCD3-A61B2EA546ED}" type="pres">
      <dgm:prSet presAssocID="{16FDAF52-B9F6-4E3D-8D2B-078FDB38228F}" presName="horzTwo" presStyleCnt="0"/>
      <dgm:spPr/>
    </dgm:pt>
    <dgm:pt modelId="{F2A1682D-B488-4A75-9E98-A8452764B221}" type="pres">
      <dgm:prSet presAssocID="{C30EAF52-9637-4805-817C-1F8814962EE8}" presName="vertThree" presStyleCnt="0"/>
      <dgm:spPr/>
    </dgm:pt>
    <dgm:pt modelId="{BAE1940F-917E-435E-947C-8BB68F82E9F0}" type="pres">
      <dgm:prSet presAssocID="{C30EAF52-9637-4805-817C-1F8814962EE8}" presName="txThree" presStyleLbl="node3" presStyleIdx="1" presStyleCnt="2" custScaleY="154442" custLinFactNeighborY="-28476">
        <dgm:presLayoutVars>
          <dgm:chPref val="3"/>
        </dgm:presLayoutVars>
      </dgm:prSet>
      <dgm:spPr/>
      <dgm:t>
        <a:bodyPr/>
        <a:lstStyle/>
        <a:p>
          <a:endParaRPr lang="ru-RU"/>
        </a:p>
      </dgm:t>
    </dgm:pt>
    <dgm:pt modelId="{ED5FEA03-5664-4908-9A8F-45854DA8FE3A}" type="pres">
      <dgm:prSet presAssocID="{C30EAF52-9637-4805-817C-1F8814962EE8}" presName="parTransThree" presStyleCnt="0"/>
      <dgm:spPr/>
    </dgm:pt>
    <dgm:pt modelId="{858D7FFF-6F66-41E4-9B48-C9B25661152B}" type="pres">
      <dgm:prSet presAssocID="{C30EAF52-9637-4805-817C-1F8814962EE8}" presName="horzThree" presStyleCnt="0"/>
      <dgm:spPr/>
    </dgm:pt>
    <dgm:pt modelId="{1C92ABBD-DDF1-43F0-B9F5-74D4BCCBC9A7}" type="pres">
      <dgm:prSet presAssocID="{7AE219CC-6E53-41B0-87C5-D9EAE80DDF97}" presName="vertFour" presStyleCnt="0">
        <dgm:presLayoutVars>
          <dgm:chPref val="3"/>
        </dgm:presLayoutVars>
      </dgm:prSet>
      <dgm:spPr/>
    </dgm:pt>
    <dgm:pt modelId="{A7951D79-E360-490F-929D-700C5C14B921}" type="pres">
      <dgm:prSet presAssocID="{7AE219CC-6E53-41B0-87C5-D9EAE80DDF97}" presName="txFour" presStyleLbl="node4" presStyleIdx="1" presStyleCnt="2" custScaleY="154442" custLinFactNeighborY="-18017">
        <dgm:presLayoutVars>
          <dgm:chPref val="3"/>
        </dgm:presLayoutVars>
      </dgm:prSet>
      <dgm:spPr/>
      <dgm:t>
        <a:bodyPr/>
        <a:lstStyle/>
        <a:p>
          <a:endParaRPr lang="ru-RU"/>
        </a:p>
      </dgm:t>
    </dgm:pt>
    <dgm:pt modelId="{029748FE-A3C2-4175-90A3-555E33D47756}" type="pres">
      <dgm:prSet presAssocID="{7AE219CC-6E53-41B0-87C5-D9EAE80DDF97}" presName="horzFour" presStyleCnt="0"/>
      <dgm:spPr/>
    </dgm:pt>
  </dgm:ptLst>
  <dgm:cxnLst>
    <dgm:cxn modelId="{E80E6A4F-3238-4FDF-B838-D53329A8E76A}" srcId="{67266378-0A3E-4FFB-84B7-8281D3AAC321}" destId="{8E74C604-168A-44F6-A78E-8E99D6D0808A}" srcOrd="0" destOrd="0" parTransId="{1D7B27D3-4DBE-4F60-BB92-BC7B9E2921F0}" sibTransId="{F83B9417-181D-485B-B176-C5E247F1DD64}"/>
    <dgm:cxn modelId="{7F78BB62-12E6-43E1-89D8-5BDBB65C9F42}" type="presOf" srcId="{8E74C604-168A-44F6-A78E-8E99D6D0808A}" destId="{5AD5505B-A305-4D21-AC2B-23BD7175A975}" srcOrd="0" destOrd="0" presId="urn:microsoft.com/office/officeart/2005/8/layout/hierarchy4"/>
    <dgm:cxn modelId="{13D2AB89-ED46-4AEB-B9DC-B40BFBD249CA}" srcId="{8E74C604-168A-44F6-A78E-8E99D6D0808A}" destId="{17C552A8-A79C-4E30-A269-A527DAB07670}" srcOrd="0" destOrd="0" parTransId="{A9B5E49F-6900-4205-B7ED-0BFCBC55ACC5}" sibTransId="{049F4AC5-7830-4B2F-8F4A-79537A218799}"/>
    <dgm:cxn modelId="{C70BB39F-78F9-4A79-B82B-F723BCA94479}" srcId="{CB05FE21-863C-4FC5-B54B-AF3C52B73FEE}" destId="{67266378-0A3E-4FFB-84B7-8281D3AAC321}" srcOrd="0" destOrd="0" parTransId="{4B117678-5FE1-4C5F-895B-C2825F500E81}" sibTransId="{2CDA461C-902B-4672-8D74-8E9EDFD65BBD}"/>
    <dgm:cxn modelId="{5807BFD7-79B5-4C2B-B23E-A382C3F3B056}" srcId="{CB05FE21-863C-4FC5-B54B-AF3C52B73FEE}" destId="{16FDAF52-B9F6-4E3D-8D2B-078FDB38228F}" srcOrd="1" destOrd="0" parTransId="{15B21F90-74DD-4FC4-8085-0E0CD3B37C35}" sibTransId="{F318E4BC-9A95-4DA7-8FCB-7208BC1FE502}"/>
    <dgm:cxn modelId="{634D0986-BBB5-4BB2-94D8-EF1FB76D3AB1}" type="presOf" srcId="{17C552A8-A79C-4E30-A269-A527DAB07670}" destId="{030532CD-D0C3-4E9C-BD00-BF024F00CC02}" srcOrd="0" destOrd="0" presId="urn:microsoft.com/office/officeart/2005/8/layout/hierarchy4"/>
    <dgm:cxn modelId="{E5FF846C-E857-45F1-BBB9-93FF22A968B7}" type="presOf" srcId="{7AE219CC-6E53-41B0-87C5-D9EAE80DDF97}" destId="{A7951D79-E360-490F-929D-700C5C14B921}" srcOrd="0" destOrd="0" presId="urn:microsoft.com/office/officeart/2005/8/layout/hierarchy4"/>
    <dgm:cxn modelId="{1E28E154-8AA2-44BF-9A65-BD4E4FB035DE}" type="presOf" srcId="{08D0B279-C2C8-4FC5-A68D-064FB0C45A78}" destId="{FA5E4490-3499-4665-B8EC-D60C96BC5445}" srcOrd="0" destOrd="0" presId="urn:microsoft.com/office/officeart/2005/8/layout/hierarchy4"/>
    <dgm:cxn modelId="{7E5D301C-469B-4984-88C0-71AD01BFA94B}" srcId="{08D0B279-C2C8-4FC5-A68D-064FB0C45A78}" destId="{CB05FE21-863C-4FC5-B54B-AF3C52B73FEE}" srcOrd="0" destOrd="0" parTransId="{56F28948-CD8E-4EF7-9BBC-0A96A51B840D}" sibTransId="{33FAD9A3-FF13-4922-8C3F-24B1F71225F2}"/>
    <dgm:cxn modelId="{605F6BCC-227F-4870-B0C8-6A7BB0FDE1FC}" srcId="{16FDAF52-B9F6-4E3D-8D2B-078FDB38228F}" destId="{C30EAF52-9637-4805-817C-1F8814962EE8}" srcOrd="0" destOrd="0" parTransId="{217E3DE1-9E3A-4312-B12B-E6154AD8B3B2}" sibTransId="{CBB2C130-007C-426C-9241-2528564D4D94}"/>
    <dgm:cxn modelId="{C2206F84-7E11-4A6C-984A-39903D1CCD3B}" type="presOf" srcId="{67266378-0A3E-4FFB-84B7-8281D3AAC321}" destId="{0197EA98-CD5B-47D5-9766-9F041DEF38CB}" srcOrd="0" destOrd="0" presId="urn:microsoft.com/office/officeart/2005/8/layout/hierarchy4"/>
    <dgm:cxn modelId="{6BA6B4F3-C2A9-449B-A82D-299CD49916EF}" type="presOf" srcId="{16FDAF52-B9F6-4E3D-8D2B-078FDB38228F}" destId="{9D60F985-FB74-4C1E-843B-02567F4E18C8}" srcOrd="0" destOrd="0" presId="urn:microsoft.com/office/officeart/2005/8/layout/hierarchy4"/>
    <dgm:cxn modelId="{9405740F-0B55-4189-A95E-59F2E27A419C}" type="presOf" srcId="{CB05FE21-863C-4FC5-B54B-AF3C52B73FEE}" destId="{50EB2FCC-078A-4FB0-B56F-CEA0E0DAC216}" srcOrd="0" destOrd="0" presId="urn:microsoft.com/office/officeart/2005/8/layout/hierarchy4"/>
    <dgm:cxn modelId="{18E6D3A3-3B31-4624-86B6-28560A5BD7DB}" srcId="{C30EAF52-9637-4805-817C-1F8814962EE8}" destId="{7AE219CC-6E53-41B0-87C5-D9EAE80DDF97}" srcOrd="0" destOrd="0" parTransId="{5F24F8B3-01AF-480E-A5D3-8273C58BD7AF}" sibTransId="{E6014124-C6E0-4B57-9CA2-6866D0AA8D3D}"/>
    <dgm:cxn modelId="{D51DB40A-DC75-480C-B5B5-2484DFF8E694}" type="presOf" srcId="{C30EAF52-9637-4805-817C-1F8814962EE8}" destId="{BAE1940F-917E-435E-947C-8BB68F82E9F0}" srcOrd="0" destOrd="0" presId="urn:microsoft.com/office/officeart/2005/8/layout/hierarchy4"/>
    <dgm:cxn modelId="{5C402F8C-92BC-421B-8988-07D931AA33C3}" type="presParOf" srcId="{FA5E4490-3499-4665-B8EC-D60C96BC5445}" destId="{0D969599-50DE-49A9-BDA7-B7B4739E78DB}" srcOrd="0" destOrd="0" presId="urn:microsoft.com/office/officeart/2005/8/layout/hierarchy4"/>
    <dgm:cxn modelId="{F031A664-DAEB-489F-992D-422699E16F9C}" type="presParOf" srcId="{0D969599-50DE-49A9-BDA7-B7B4739E78DB}" destId="{50EB2FCC-078A-4FB0-B56F-CEA0E0DAC216}" srcOrd="0" destOrd="0" presId="urn:microsoft.com/office/officeart/2005/8/layout/hierarchy4"/>
    <dgm:cxn modelId="{3A031388-5CCF-4A58-B2A9-F233135EFD38}" type="presParOf" srcId="{0D969599-50DE-49A9-BDA7-B7B4739E78DB}" destId="{B4595B65-4DBD-4184-AFF8-51B11C4A339B}" srcOrd="1" destOrd="0" presId="urn:microsoft.com/office/officeart/2005/8/layout/hierarchy4"/>
    <dgm:cxn modelId="{69667BA6-CD7A-4D5C-A17A-9FD6D14B7389}" type="presParOf" srcId="{0D969599-50DE-49A9-BDA7-B7B4739E78DB}" destId="{2367C335-F4CF-475C-856F-FA8F53E8467D}" srcOrd="2" destOrd="0" presId="urn:microsoft.com/office/officeart/2005/8/layout/hierarchy4"/>
    <dgm:cxn modelId="{C6048EDF-82FC-4BCA-9C78-9481EE84B28E}" type="presParOf" srcId="{2367C335-F4CF-475C-856F-FA8F53E8467D}" destId="{304F5BD3-FC54-4307-A495-FB34BA2597FA}" srcOrd="0" destOrd="0" presId="urn:microsoft.com/office/officeart/2005/8/layout/hierarchy4"/>
    <dgm:cxn modelId="{B8FC02F6-05D4-404D-B97B-C3CA319D1D6F}" type="presParOf" srcId="{304F5BD3-FC54-4307-A495-FB34BA2597FA}" destId="{0197EA98-CD5B-47D5-9766-9F041DEF38CB}" srcOrd="0" destOrd="0" presId="urn:microsoft.com/office/officeart/2005/8/layout/hierarchy4"/>
    <dgm:cxn modelId="{9D3D73A3-A619-4F00-B58A-B4AA1BC4C2F8}" type="presParOf" srcId="{304F5BD3-FC54-4307-A495-FB34BA2597FA}" destId="{6FBABF6B-1CC6-42AE-83A6-4D6D11025DD6}" srcOrd="1" destOrd="0" presId="urn:microsoft.com/office/officeart/2005/8/layout/hierarchy4"/>
    <dgm:cxn modelId="{3B3BE328-0CEB-4940-8B25-D43E82139DCC}" type="presParOf" srcId="{304F5BD3-FC54-4307-A495-FB34BA2597FA}" destId="{9E41ACE1-F3D0-419B-8DE4-583BC36A8E2A}" srcOrd="2" destOrd="0" presId="urn:microsoft.com/office/officeart/2005/8/layout/hierarchy4"/>
    <dgm:cxn modelId="{F2F3BB17-572B-4100-A076-7F4979EFF0C6}" type="presParOf" srcId="{9E41ACE1-F3D0-419B-8DE4-583BC36A8E2A}" destId="{6AF289D2-1CE6-4E02-AA59-A19CC0AC30EC}" srcOrd="0" destOrd="0" presId="urn:microsoft.com/office/officeart/2005/8/layout/hierarchy4"/>
    <dgm:cxn modelId="{88C446EE-7E01-49B5-9E82-B3031FE95BD6}" type="presParOf" srcId="{6AF289D2-1CE6-4E02-AA59-A19CC0AC30EC}" destId="{5AD5505B-A305-4D21-AC2B-23BD7175A975}" srcOrd="0" destOrd="0" presId="urn:microsoft.com/office/officeart/2005/8/layout/hierarchy4"/>
    <dgm:cxn modelId="{55BDE9E1-89B3-43F4-A7AC-AD8BC92787A0}" type="presParOf" srcId="{6AF289D2-1CE6-4E02-AA59-A19CC0AC30EC}" destId="{E0B26651-7CB5-4A65-B886-DE675E907DB3}" srcOrd="1" destOrd="0" presId="urn:microsoft.com/office/officeart/2005/8/layout/hierarchy4"/>
    <dgm:cxn modelId="{0EE3653E-C722-4372-8C95-5DDC038728B1}" type="presParOf" srcId="{6AF289D2-1CE6-4E02-AA59-A19CC0AC30EC}" destId="{18CC4F1A-35C4-436D-9A3C-B08AC714B23D}" srcOrd="2" destOrd="0" presId="urn:microsoft.com/office/officeart/2005/8/layout/hierarchy4"/>
    <dgm:cxn modelId="{37D11A2E-34A9-484D-AD26-5BB4F9AAE013}" type="presParOf" srcId="{18CC4F1A-35C4-436D-9A3C-B08AC714B23D}" destId="{E102BAAE-9C7D-444C-8EA9-4B776C8F342A}" srcOrd="0" destOrd="0" presId="urn:microsoft.com/office/officeart/2005/8/layout/hierarchy4"/>
    <dgm:cxn modelId="{D155D12B-1CA3-4630-88EE-F39556AD9967}" type="presParOf" srcId="{E102BAAE-9C7D-444C-8EA9-4B776C8F342A}" destId="{030532CD-D0C3-4E9C-BD00-BF024F00CC02}" srcOrd="0" destOrd="0" presId="urn:microsoft.com/office/officeart/2005/8/layout/hierarchy4"/>
    <dgm:cxn modelId="{D7000351-CE2B-40A4-BCE4-01F3AA3D55F1}" type="presParOf" srcId="{E102BAAE-9C7D-444C-8EA9-4B776C8F342A}" destId="{670A48D8-E745-48CC-8D25-3C865C08541F}" srcOrd="1" destOrd="0" presId="urn:microsoft.com/office/officeart/2005/8/layout/hierarchy4"/>
    <dgm:cxn modelId="{E971C3EB-EE9E-45F6-9975-24CD32FE0C60}" type="presParOf" srcId="{2367C335-F4CF-475C-856F-FA8F53E8467D}" destId="{0F9178D2-C026-457A-A142-80854C93C5C1}" srcOrd="1" destOrd="0" presId="urn:microsoft.com/office/officeart/2005/8/layout/hierarchy4"/>
    <dgm:cxn modelId="{605DAC9A-EA55-491F-B405-342A30CCDBC8}" type="presParOf" srcId="{2367C335-F4CF-475C-856F-FA8F53E8467D}" destId="{DD91F8BC-3B05-421A-9AB9-ABA53913E90A}" srcOrd="2" destOrd="0" presId="urn:microsoft.com/office/officeart/2005/8/layout/hierarchy4"/>
    <dgm:cxn modelId="{4D9C357C-1266-47A8-9991-522EA8099628}" type="presParOf" srcId="{DD91F8BC-3B05-421A-9AB9-ABA53913E90A}" destId="{9D60F985-FB74-4C1E-843B-02567F4E18C8}" srcOrd="0" destOrd="0" presId="urn:microsoft.com/office/officeart/2005/8/layout/hierarchy4"/>
    <dgm:cxn modelId="{189F8D15-5C17-4DB3-83C1-511EF0635794}" type="presParOf" srcId="{DD91F8BC-3B05-421A-9AB9-ABA53913E90A}" destId="{7716D0DE-20D0-42F2-AA70-791CAE296544}" srcOrd="1" destOrd="0" presId="urn:microsoft.com/office/officeart/2005/8/layout/hierarchy4"/>
    <dgm:cxn modelId="{C52A089C-56F6-45D3-9BDF-CAF0FF8B458D}" type="presParOf" srcId="{DD91F8BC-3B05-421A-9AB9-ABA53913E90A}" destId="{7E0D1135-B2B4-4420-BCD3-A61B2EA546ED}" srcOrd="2" destOrd="0" presId="urn:microsoft.com/office/officeart/2005/8/layout/hierarchy4"/>
    <dgm:cxn modelId="{EF103F65-4088-4221-9B80-62D8B8C75548}" type="presParOf" srcId="{7E0D1135-B2B4-4420-BCD3-A61B2EA546ED}" destId="{F2A1682D-B488-4A75-9E98-A8452764B221}" srcOrd="0" destOrd="0" presId="urn:microsoft.com/office/officeart/2005/8/layout/hierarchy4"/>
    <dgm:cxn modelId="{F61033BF-EFDC-4D9C-9053-06B2E629E648}" type="presParOf" srcId="{F2A1682D-B488-4A75-9E98-A8452764B221}" destId="{BAE1940F-917E-435E-947C-8BB68F82E9F0}" srcOrd="0" destOrd="0" presId="urn:microsoft.com/office/officeart/2005/8/layout/hierarchy4"/>
    <dgm:cxn modelId="{E85C3081-6C87-45BB-A9C0-54680556BA63}" type="presParOf" srcId="{F2A1682D-B488-4A75-9E98-A8452764B221}" destId="{ED5FEA03-5664-4908-9A8F-45854DA8FE3A}" srcOrd="1" destOrd="0" presId="urn:microsoft.com/office/officeart/2005/8/layout/hierarchy4"/>
    <dgm:cxn modelId="{58371959-A8F2-4618-A968-39312AB1F750}" type="presParOf" srcId="{F2A1682D-B488-4A75-9E98-A8452764B221}" destId="{858D7FFF-6F66-41E4-9B48-C9B25661152B}" srcOrd="2" destOrd="0" presId="urn:microsoft.com/office/officeart/2005/8/layout/hierarchy4"/>
    <dgm:cxn modelId="{B375AF98-5E2B-4379-83CE-42362906DC91}" type="presParOf" srcId="{858D7FFF-6F66-41E4-9B48-C9B25661152B}" destId="{1C92ABBD-DDF1-43F0-B9F5-74D4BCCBC9A7}" srcOrd="0" destOrd="0" presId="urn:microsoft.com/office/officeart/2005/8/layout/hierarchy4"/>
    <dgm:cxn modelId="{B5C0C5A5-F37B-4212-B5ED-0B88A834034D}" type="presParOf" srcId="{1C92ABBD-DDF1-43F0-B9F5-74D4BCCBC9A7}" destId="{A7951D79-E360-490F-929D-700C5C14B921}" srcOrd="0" destOrd="0" presId="urn:microsoft.com/office/officeart/2005/8/layout/hierarchy4"/>
    <dgm:cxn modelId="{86DA155F-DD78-455D-BD1F-E05AE2BEC6F6}" type="presParOf" srcId="{1C92ABBD-DDF1-43F0-B9F5-74D4BCCBC9A7}" destId="{029748FE-A3C2-4175-90A3-555E33D4775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38344C-3C92-456B-81DA-3F09D1BE1B5A}" type="doc">
      <dgm:prSet loTypeId="urn:microsoft.com/office/officeart/2005/8/layout/chevron1" loCatId="process" qsTypeId="urn:microsoft.com/office/officeart/2005/8/quickstyle/simple5" qsCatId="simple" csTypeId="urn:microsoft.com/office/officeart/2005/8/colors/accent1_2" csCatId="accent1" phldr="1"/>
      <dgm:spPr/>
    </dgm:pt>
    <dgm:pt modelId="{0FAD6C30-61EA-495F-8D5E-AAC1842324AC}">
      <dgm:prSet phldrT="[Текст]"/>
      <dgm:spPr/>
      <dgm:t>
        <a:bodyPr/>
        <a:lstStyle/>
        <a:p>
          <a:r>
            <a:rPr lang="ru-RU" dirty="0" smtClean="0"/>
            <a:t>10:00</a:t>
          </a:r>
          <a:endParaRPr lang="ru-RU" dirty="0"/>
        </a:p>
      </dgm:t>
    </dgm:pt>
    <dgm:pt modelId="{D2680210-874E-4676-82AA-EE8B3BC09868}" type="parTrans" cxnId="{8F70105A-A343-4E1E-830A-392D6BB93FAB}">
      <dgm:prSet/>
      <dgm:spPr/>
      <dgm:t>
        <a:bodyPr/>
        <a:lstStyle/>
        <a:p>
          <a:endParaRPr lang="ru-RU"/>
        </a:p>
      </dgm:t>
    </dgm:pt>
    <dgm:pt modelId="{EE1802D2-3F20-4B72-BF9E-C6B8A2B46DA0}" type="sibTrans" cxnId="{8F70105A-A343-4E1E-830A-392D6BB93FAB}">
      <dgm:prSet/>
      <dgm:spPr/>
      <dgm:t>
        <a:bodyPr/>
        <a:lstStyle/>
        <a:p>
          <a:endParaRPr lang="ru-RU"/>
        </a:p>
      </dgm:t>
    </dgm:pt>
    <dgm:pt modelId="{6D083D1E-DE1F-424F-9618-DA6FE20990D7}">
      <dgm:prSet phldrT="[Текст]"/>
      <dgm:spPr/>
      <dgm:t>
        <a:bodyPr/>
        <a:lstStyle/>
        <a:p>
          <a:r>
            <a:rPr lang="ru-RU" dirty="0" smtClean="0"/>
            <a:t>11:00</a:t>
          </a:r>
          <a:endParaRPr lang="ru-RU" dirty="0"/>
        </a:p>
      </dgm:t>
    </dgm:pt>
    <dgm:pt modelId="{4747C7B6-261A-4B97-9CBC-CF50EADFE789}" type="parTrans" cxnId="{EED389D6-EEB2-4261-B4D4-491CDB1DCBA2}">
      <dgm:prSet/>
      <dgm:spPr/>
      <dgm:t>
        <a:bodyPr/>
        <a:lstStyle/>
        <a:p>
          <a:endParaRPr lang="ru-RU"/>
        </a:p>
      </dgm:t>
    </dgm:pt>
    <dgm:pt modelId="{FC2639B4-A260-4A6F-B4BC-032332AF3E15}" type="sibTrans" cxnId="{EED389D6-EEB2-4261-B4D4-491CDB1DCBA2}">
      <dgm:prSet/>
      <dgm:spPr/>
      <dgm:t>
        <a:bodyPr/>
        <a:lstStyle/>
        <a:p>
          <a:endParaRPr lang="ru-RU"/>
        </a:p>
      </dgm:t>
    </dgm:pt>
    <dgm:pt modelId="{511ABE59-0E56-4320-BF59-A03C2FE45D68}">
      <dgm:prSet phldrT="[Текст]"/>
      <dgm:spPr/>
      <dgm:t>
        <a:bodyPr/>
        <a:lstStyle/>
        <a:p>
          <a:r>
            <a:rPr lang="ru-RU" dirty="0" smtClean="0"/>
            <a:t>12:00</a:t>
          </a:r>
          <a:endParaRPr lang="ru-RU" dirty="0"/>
        </a:p>
      </dgm:t>
    </dgm:pt>
    <dgm:pt modelId="{BEDD389D-5087-4860-9333-83E8B2AC9971}" type="parTrans" cxnId="{E26E6E6C-25FA-4202-9DCF-3338C81DB2FB}">
      <dgm:prSet/>
      <dgm:spPr/>
      <dgm:t>
        <a:bodyPr/>
        <a:lstStyle/>
        <a:p>
          <a:endParaRPr lang="ru-RU"/>
        </a:p>
      </dgm:t>
    </dgm:pt>
    <dgm:pt modelId="{A7DC9E7B-9345-4E7F-BFF0-A7253B64D40A}" type="sibTrans" cxnId="{E26E6E6C-25FA-4202-9DCF-3338C81DB2FB}">
      <dgm:prSet/>
      <dgm:spPr/>
      <dgm:t>
        <a:bodyPr/>
        <a:lstStyle/>
        <a:p>
          <a:endParaRPr lang="ru-RU"/>
        </a:p>
      </dgm:t>
    </dgm:pt>
    <dgm:pt modelId="{CC657642-EC9E-47FD-A476-AD9B7A2CF9FA}">
      <dgm:prSet phldrT="[Текст]"/>
      <dgm:spPr/>
      <dgm:t>
        <a:bodyPr/>
        <a:lstStyle/>
        <a:p>
          <a:r>
            <a:rPr lang="ru-RU" dirty="0" smtClean="0"/>
            <a:t>13:00</a:t>
          </a:r>
          <a:endParaRPr lang="ru-RU" dirty="0"/>
        </a:p>
      </dgm:t>
    </dgm:pt>
    <dgm:pt modelId="{A8492D27-CBDC-41D9-ADAD-FC12BD18F43F}" type="parTrans" cxnId="{0743994C-DF4E-42EA-A6BF-21812A61ADFD}">
      <dgm:prSet/>
      <dgm:spPr/>
      <dgm:t>
        <a:bodyPr/>
        <a:lstStyle/>
        <a:p>
          <a:endParaRPr lang="ru-RU"/>
        </a:p>
      </dgm:t>
    </dgm:pt>
    <dgm:pt modelId="{60F57309-2BD2-40DD-8E40-59801E19E354}" type="sibTrans" cxnId="{0743994C-DF4E-42EA-A6BF-21812A61ADFD}">
      <dgm:prSet/>
      <dgm:spPr/>
      <dgm:t>
        <a:bodyPr/>
        <a:lstStyle/>
        <a:p>
          <a:endParaRPr lang="ru-RU"/>
        </a:p>
      </dgm:t>
    </dgm:pt>
    <dgm:pt modelId="{D7B6AA82-3F7A-4A0B-B28A-91AD9C406DD5}">
      <dgm:prSet phldrT="[Текст]"/>
      <dgm:spPr/>
      <dgm:t>
        <a:bodyPr/>
        <a:lstStyle/>
        <a:p>
          <a:r>
            <a:rPr lang="ru-RU" dirty="0" smtClean="0"/>
            <a:t>14:00</a:t>
          </a:r>
          <a:endParaRPr lang="ru-RU" dirty="0"/>
        </a:p>
      </dgm:t>
    </dgm:pt>
    <dgm:pt modelId="{B1F4B990-34DF-40ED-98DF-C8AE357C16A4}" type="parTrans" cxnId="{64482D1F-DC60-4064-9C0E-061F345B684E}">
      <dgm:prSet/>
      <dgm:spPr/>
      <dgm:t>
        <a:bodyPr/>
        <a:lstStyle/>
        <a:p>
          <a:endParaRPr lang="ru-RU"/>
        </a:p>
      </dgm:t>
    </dgm:pt>
    <dgm:pt modelId="{85609B9C-E383-4560-AB41-66CCFD7D8A51}" type="sibTrans" cxnId="{64482D1F-DC60-4064-9C0E-061F345B684E}">
      <dgm:prSet/>
      <dgm:spPr/>
      <dgm:t>
        <a:bodyPr/>
        <a:lstStyle/>
        <a:p>
          <a:endParaRPr lang="ru-RU"/>
        </a:p>
      </dgm:t>
    </dgm:pt>
    <dgm:pt modelId="{63633D51-F7A5-437E-9C1F-C0F960349E08}">
      <dgm:prSet phldrT="[Текст]"/>
      <dgm:spPr/>
      <dgm:t>
        <a:bodyPr/>
        <a:lstStyle/>
        <a:p>
          <a:r>
            <a:rPr lang="ru-RU" dirty="0" smtClean="0"/>
            <a:t>15:00</a:t>
          </a:r>
          <a:endParaRPr lang="ru-RU" dirty="0"/>
        </a:p>
      </dgm:t>
    </dgm:pt>
    <dgm:pt modelId="{920918AA-4FD0-4E8B-924C-2A24F35AD460}" type="parTrans" cxnId="{3059915C-6F62-423E-8E58-FB5E3B23227A}">
      <dgm:prSet/>
      <dgm:spPr/>
      <dgm:t>
        <a:bodyPr/>
        <a:lstStyle/>
        <a:p>
          <a:endParaRPr lang="ru-RU"/>
        </a:p>
      </dgm:t>
    </dgm:pt>
    <dgm:pt modelId="{01C1D2C5-7A44-4F84-A61D-BC1EF4B63611}" type="sibTrans" cxnId="{3059915C-6F62-423E-8E58-FB5E3B23227A}">
      <dgm:prSet/>
      <dgm:spPr/>
      <dgm:t>
        <a:bodyPr/>
        <a:lstStyle/>
        <a:p>
          <a:endParaRPr lang="ru-RU"/>
        </a:p>
      </dgm:t>
    </dgm:pt>
    <dgm:pt modelId="{9DABDA43-D782-4411-8994-2D91F39E4F7B}">
      <dgm:prSet phldrT="[Текст]"/>
      <dgm:spPr/>
      <dgm:t>
        <a:bodyPr/>
        <a:lstStyle/>
        <a:p>
          <a:r>
            <a:rPr lang="ru-RU" dirty="0" smtClean="0"/>
            <a:t>16:00</a:t>
          </a:r>
          <a:endParaRPr lang="ru-RU" dirty="0"/>
        </a:p>
      </dgm:t>
    </dgm:pt>
    <dgm:pt modelId="{234DF2C1-E8FF-4653-A3AE-C27ED6A78AB8}" type="parTrans" cxnId="{B7C47B70-952B-425E-8D57-7E9ADCC2074A}">
      <dgm:prSet/>
      <dgm:spPr/>
      <dgm:t>
        <a:bodyPr/>
        <a:lstStyle/>
        <a:p>
          <a:endParaRPr lang="ru-RU"/>
        </a:p>
      </dgm:t>
    </dgm:pt>
    <dgm:pt modelId="{4CCD70AC-3770-46B6-A6AE-C048BAC38408}" type="sibTrans" cxnId="{B7C47B70-952B-425E-8D57-7E9ADCC2074A}">
      <dgm:prSet/>
      <dgm:spPr/>
      <dgm:t>
        <a:bodyPr/>
        <a:lstStyle/>
        <a:p>
          <a:endParaRPr lang="ru-RU"/>
        </a:p>
      </dgm:t>
    </dgm:pt>
    <dgm:pt modelId="{640B30AD-8F26-4534-8924-0B5DF3B442F4}">
      <dgm:prSet phldrT="[Текст]"/>
      <dgm:spPr/>
      <dgm:t>
        <a:bodyPr/>
        <a:lstStyle/>
        <a:p>
          <a:r>
            <a:rPr lang="ru-RU" dirty="0" smtClean="0"/>
            <a:t>17:00</a:t>
          </a:r>
          <a:endParaRPr lang="ru-RU" dirty="0"/>
        </a:p>
      </dgm:t>
    </dgm:pt>
    <dgm:pt modelId="{4AA12477-46FA-4903-B4B0-5CADCA9BD816}" type="parTrans" cxnId="{59D54840-EF34-4F36-9343-D73C2FF47DB3}">
      <dgm:prSet/>
      <dgm:spPr/>
      <dgm:t>
        <a:bodyPr/>
        <a:lstStyle/>
        <a:p>
          <a:endParaRPr lang="ru-RU"/>
        </a:p>
      </dgm:t>
    </dgm:pt>
    <dgm:pt modelId="{3EB93AE6-2787-4BD2-9AAE-FF8D58986E2E}" type="sibTrans" cxnId="{59D54840-EF34-4F36-9343-D73C2FF47DB3}">
      <dgm:prSet/>
      <dgm:spPr/>
      <dgm:t>
        <a:bodyPr/>
        <a:lstStyle/>
        <a:p>
          <a:endParaRPr lang="ru-RU"/>
        </a:p>
      </dgm:t>
    </dgm:pt>
    <dgm:pt modelId="{85F8252E-E5D3-42A3-99C7-7C7160B4217D}">
      <dgm:prSet phldrT="[Текст]"/>
      <dgm:spPr/>
      <dgm:t>
        <a:bodyPr/>
        <a:lstStyle/>
        <a:p>
          <a:r>
            <a:rPr lang="ru-RU" dirty="0" smtClean="0"/>
            <a:t>18:00</a:t>
          </a:r>
          <a:endParaRPr lang="ru-RU" dirty="0"/>
        </a:p>
      </dgm:t>
    </dgm:pt>
    <dgm:pt modelId="{9F56F1B4-5EC0-40D0-B6B0-B6EC90E18CA3}" type="parTrans" cxnId="{BBE888BF-3BD9-485A-A3AD-735B5551F956}">
      <dgm:prSet/>
      <dgm:spPr/>
      <dgm:t>
        <a:bodyPr/>
        <a:lstStyle/>
        <a:p>
          <a:endParaRPr lang="ru-RU"/>
        </a:p>
      </dgm:t>
    </dgm:pt>
    <dgm:pt modelId="{564DB53D-2335-4FE0-8CC2-1FEA95EF3046}" type="sibTrans" cxnId="{BBE888BF-3BD9-485A-A3AD-735B5551F956}">
      <dgm:prSet/>
      <dgm:spPr/>
      <dgm:t>
        <a:bodyPr/>
        <a:lstStyle/>
        <a:p>
          <a:endParaRPr lang="ru-RU"/>
        </a:p>
      </dgm:t>
    </dgm:pt>
    <dgm:pt modelId="{EF484DEC-9198-47AA-B4D9-6E21F3408FFC}">
      <dgm:prSet phldrT="[Текст]"/>
      <dgm:spPr/>
      <dgm:t>
        <a:bodyPr/>
        <a:lstStyle/>
        <a:p>
          <a:r>
            <a:rPr lang="ru-RU" dirty="0" smtClean="0"/>
            <a:t>… 21:00</a:t>
          </a:r>
          <a:endParaRPr lang="ru-RU" dirty="0"/>
        </a:p>
      </dgm:t>
    </dgm:pt>
    <dgm:pt modelId="{1E403117-BCFF-4FC4-9E2F-2671756CC842}" type="parTrans" cxnId="{3F9AF5ED-BB1B-4967-8E6E-81586CC06147}">
      <dgm:prSet/>
      <dgm:spPr/>
      <dgm:t>
        <a:bodyPr/>
        <a:lstStyle/>
        <a:p>
          <a:endParaRPr lang="ru-RU"/>
        </a:p>
      </dgm:t>
    </dgm:pt>
    <dgm:pt modelId="{8E538CE1-B613-424F-842F-4E3EE969ACA2}" type="sibTrans" cxnId="{3F9AF5ED-BB1B-4967-8E6E-81586CC06147}">
      <dgm:prSet/>
      <dgm:spPr/>
      <dgm:t>
        <a:bodyPr/>
        <a:lstStyle/>
        <a:p>
          <a:endParaRPr lang="ru-RU"/>
        </a:p>
      </dgm:t>
    </dgm:pt>
    <dgm:pt modelId="{B660865D-8A25-45AF-9B94-7180E47F763D}">
      <dgm:prSet phldrT="[Текст]"/>
      <dgm:spPr/>
      <dgm:t>
        <a:bodyPr/>
        <a:lstStyle/>
        <a:p>
          <a:r>
            <a:rPr lang="ru-RU" dirty="0" smtClean="0"/>
            <a:t>9:00</a:t>
          </a:r>
          <a:endParaRPr lang="ru-RU" dirty="0"/>
        </a:p>
      </dgm:t>
    </dgm:pt>
    <dgm:pt modelId="{01DE2C41-F816-4923-BB0B-3603EBA55B62}" type="parTrans" cxnId="{D98E82CC-DFEC-4DE5-AA9F-4A2500C520D7}">
      <dgm:prSet/>
      <dgm:spPr/>
      <dgm:t>
        <a:bodyPr/>
        <a:lstStyle/>
        <a:p>
          <a:endParaRPr lang="ru-RU"/>
        </a:p>
      </dgm:t>
    </dgm:pt>
    <dgm:pt modelId="{0AFDA79B-3615-43DB-94D4-E4E7682FD169}" type="sibTrans" cxnId="{D98E82CC-DFEC-4DE5-AA9F-4A2500C520D7}">
      <dgm:prSet/>
      <dgm:spPr/>
      <dgm:t>
        <a:bodyPr/>
        <a:lstStyle/>
        <a:p>
          <a:endParaRPr lang="ru-RU"/>
        </a:p>
      </dgm:t>
    </dgm:pt>
    <dgm:pt modelId="{EF555144-2BB5-4823-BACA-F41F5CDD24E7}" type="pres">
      <dgm:prSet presAssocID="{F238344C-3C92-456B-81DA-3F09D1BE1B5A}" presName="Name0" presStyleCnt="0">
        <dgm:presLayoutVars>
          <dgm:dir/>
          <dgm:animLvl val="lvl"/>
          <dgm:resizeHandles val="exact"/>
        </dgm:presLayoutVars>
      </dgm:prSet>
      <dgm:spPr/>
    </dgm:pt>
    <dgm:pt modelId="{736251C6-1859-4B85-80C9-A8008B0D8926}" type="pres">
      <dgm:prSet presAssocID="{B660865D-8A25-45AF-9B94-7180E47F763D}" presName="parTxOnly" presStyleLbl="node1" presStyleIdx="0" presStyleCnt="11" custScaleY="73718">
        <dgm:presLayoutVars>
          <dgm:chMax val="0"/>
          <dgm:chPref val="0"/>
          <dgm:bulletEnabled val="1"/>
        </dgm:presLayoutVars>
      </dgm:prSet>
      <dgm:spPr/>
      <dgm:t>
        <a:bodyPr/>
        <a:lstStyle/>
        <a:p>
          <a:endParaRPr lang="ru-RU"/>
        </a:p>
      </dgm:t>
    </dgm:pt>
    <dgm:pt modelId="{FB3FDB07-21EB-4930-958C-40DB5B6F74F2}" type="pres">
      <dgm:prSet presAssocID="{0AFDA79B-3615-43DB-94D4-E4E7682FD169}" presName="parTxOnlySpace" presStyleCnt="0"/>
      <dgm:spPr/>
    </dgm:pt>
    <dgm:pt modelId="{AB066297-1174-462D-9D5C-34D5C8EFE2BB}" type="pres">
      <dgm:prSet presAssocID="{0FAD6C30-61EA-495F-8D5E-AAC1842324AC}" presName="parTxOnly" presStyleLbl="node1" presStyleIdx="1" presStyleCnt="11" custScaleY="73718">
        <dgm:presLayoutVars>
          <dgm:chMax val="0"/>
          <dgm:chPref val="0"/>
          <dgm:bulletEnabled val="1"/>
        </dgm:presLayoutVars>
      </dgm:prSet>
      <dgm:spPr/>
      <dgm:t>
        <a:bodyPr/>
        <a:lstStyle/>
        <a:p>
          <a:endParaRPr lang="ru-RU"/>
        </a:p>
      </dgm:t>
    </dgm:pt>
    <dgm:pt modelId="{90F27C78-FAFB-4416-B544-AB9DA56E49B2}" type="pres">
      <dgm:prSet presAssocID="{EE1802D2-3F20-4B72-BF9E-C6B8A2B46DA0}" presName="parTxOnlySpace" presStyleCnt="0"/>
      <dgm:spPr/>
    </dgm:pt>
    <dgm:pt modelId="{B414D892-D7CD-420D-9F8E-DE199105DC66}" type="pres">
      <dgm:prSet presAssocID="{6D083D1E-DE1F-424F-9618-DA6FE20990D7}" presName="parTxOnly" presStyleLbl="node1" presStyleIdx="2" presStyleCnt="11" custScaleY="73718">
        <dgm:presLayoutVars>
          <dgm:chMax val="0"/>
          <dgm:chPref val="0"/>
          <dgm:bulletEnabled val="1"/>
        </dgm:presLayoutVars>
      </dgm:prSet>
      <dgm:spPr/>
      <dgm:t>
        <a:bodyPr/>
        <a:lstStyle/>
        <a:p>
          <a:endParaRPr lang="ru-RU"/>
        </a:p>
      </dgm:t>
    </dgm:pt>
    <dgm:pt modelId="{9C527092-6F8E-4B53-B2DD-DC072D5EF66B}" type="pres">
      <dgm:prSet presAssocID="{FC2639B4-A260-4A6F-B4BC-032332AF3E15}" presName="parTxOnlySpace" presStyleCnt="0"/>
      <dgm:spPr/>
    </dgm:pt>
    <dgm:pt modelId="{5B25D78D-D485-446E-8490-5880A7BF8A37}" type="pres">
      <dgm:prSet presAssocID="{511ABE59-0E56-4320-BF59-A03C2FE45D68}" presName="parTxOnly" presStyleLbl="node1" presStyleIdx="3" presStyleCnt="11" custScaleY="73718">
        <dgm:presLayoutVars>
          <dgm:chMax val="0"/>
          <dgm:chPref val="0"/>
          <dgm:bulletEnabled val="1"/>
        </dgm:presLayoutVars>
      </dgm:prSet>
      <dgm:spPr/>
      <dgm:t>
        <a:bodyPr/>
        <a:lstStyle/>
        <a:p>
          <a:endParaRPr lang="ru-RU"/>
        </a:p>
      </dgm:t>
    </dgm:pt>
    <dgm:pt modelId="{544C5EFC-6D65-4CE3-BCB6-CD543D65EC8A}" type="pres">
      <dgm:prSet presAssocID="{A7DC9E7B-9345-4E7F-BFF0-A7253B64D40A}" presName="parTxOnlySpace" presStyleCnt="0"/>
      <dgm:spPr/>
    </dgm:pt>
    <dgm:pt modelId="{1142B710-015D-4CAF-8BB2-2246E9A6B52E}" type="pres">
      <dgm:prSet presAssocID="{CC657642-EC9E-47FD-A476-AD9B7A2CF9FA}" presName="parTxOnly" presStyleLbl="node1" presStyleIdx="4" presStyleCnt="11" custScaleY="73718">
        <dgm:presLayoutVars>
          <dgm:chMax val="0"/>
          <dgm:chPref val="0"/>
          <dgm:bulletEnabled val="1"/>
        </dgm:presLayoutVars>
      </dgm:prSet>
      <dgm:spPr/>
      <dgm:t>
        <a:bodyPr/>
        <a:lstStyle/>
        <a:p>
          <a:endParaRPr lang="ru-RU"/>
        </a:p>
      </dgm:t>
    </dgm:pt>
    <dgm:pt modelId="{548C432B-FAB5-4526-A103-336BD4DE7CAE}" type="pres">
      <dgm:prSet presAssocID="{60F57309-2BD2-40DD-8E40-59801E19E354}" presName="parTxOnlySpace" presStyleCnt="0"/>
      <dgm:spPr/>
    </dgm:pt>
    <dgm:pt modelId="{B11316A0-7990-4BD6-8FE6-76EC023200E5}" type="pres">
      <dgm:prSet presAssocID="{D7B6AA82-3F7A-4A0B-B28A-91AD9C406DD5}" presName="parTxOnly" presStyleLbl="node1" presStyleIdx="5" presStyleCnt="11" custScaleY="73718">
        <dgm:presLayoutVars>
          <dgm:chMax val="0"/>
          <dgm:chPref val="0"/>
          <dgm:bulletEnabled val="1"/>
        </dgm:presLayoutVars>
      </dgm:prSet>
      <dgm:spPr/>
      <dgm:t>
        <a:bodyPr/>
        <a:lstStyle/>
        <a:p>
          <a:endParaRPr lang="ru-RU"/>
        </a:p>
      </dgm:t>
    </dgm:pt>
    <dgm:pt modelId="{391D28B3-16EA-4735-9480-C585C89CDF4C}" type="pres">
      <dgm:prSet presAssocID="{85609B9C-E383-4560-AB41-66CCFD7D8A51}" presName="parTxOnlySpace" presStyleCnt="0"/>
      <dgm:spPr/>
    </dgm:pt>
    <dgm:pt modelId="{001CCDBA-71F9-4562-ACF0-FE766D9274B5}" type="pres">
      <dgm:prSet presAssocID="{63633D51-F7A5-437E-9C1F-C0F960349E08}" presName="parTxOnly" presStyleLbl="node1" presStyleIdx="6" presStyleCnt="11" custScaleY="73718">
        <dgm:presLayoutVars>
          <dgm:chMax val="0"/>
          <dgm:chPref val="0"/>
          <dgm:bulletEnabled val="1"/>
        </dgm:presLayoutVars>
      </dgm:prSet>
      <dgm:spPr/>
      <dgm:t>
        <a:bodyPr/>
        <a:lstStyle/>
        <a:p>
          <a:endParaRPr lang="ru-RU"/>
        </a:p>
      </dgm:t>
    </dgm:pt>
    <dgm:pt modelId="{34EFA2F5-080C-4791-9E29-2E1CB3753135}" type="pres">
      <dgm:prSet presAssocID="{01C1D2C5-7A44-4F84-A61D-BC1EF4B63611}" presName="parTxOnlySpace" presStyleCnt="0"/>
      <dgm:spPr/>
    </dgm:pt>
    <dgm:pt modelId="{F0DC76D7-E079-413B-BEF2-27A580E69285}" type="pres">
      <dgm:prSet presAssocID="{9DABDA43-D782-4411-8994-2D91F39E4F7B}" presName="parTxOnly" presStyleLbl="node1" presStyleIdx="7" presStyleCnt="11" custScaleY="73718">
        <dgm:presLayoutVars>
          <dgm:chMax val="0"/>
          <dgm:chPref val="0"/>
          <dgm:bulletEnabled val="1"/>
        </dgm:presLayoutVars>
      </dgm:prSet>
      <dgm:spPr/>
      <dgm:t>
        <a:bodyPr/>
        <a:lstStyle/>
        <a:p>
          <a:endParaRPr lang="ru-RU"/>
        </a:p>
      </dgm:t>
    </dgm:pt>
    <dgm:pt modelId="{9D78C93F-A096-41A9-93AE-62EB6F726DC6}" type="pres">
      <dgm:prSet presAssocID="{4CCD70AC-3770-46B6-A6AE-C048BAC38408}" presName="parTxOnlySpace" presStyleCnt="0"/>
      <dgm:spPr/>
    </dgm:pt>
    <dgm:pt modelId="{3AF7A1C5-2F12-4D9B-AD03-21392E28F1B7}" type="pres">
      <dgm:prSet presAssocID="{640B30AD-8F26-4534-8924-0B5DF3B442F4}" presName="parTxOnly" presStyleLbl="node1" presStyleIdx="8" presStyleCnt="11" custScaleY="73718">
        <dgm:presLayoutVars>
          <dgm:chMax val="0"/>
          <dgm:chPref val="0"/>
          <dgm:bulletEnabled val="1"/>
        </dgm:presLayoutVars>
      </dgm:prSet>
      <dgm:spPr/>
      <dgm:t>
        <a:bodyPr/>
        <a:lstStyle/>
        <a:p>
          <a:endParaRPr lang="ru-RU"/>
        </a:p>
      </dgm:t>
    </dgm:pt>
    <dgm:pt modelId="{A3A91693-366C-44FD-8105-8A559AF6B196}" type="pres">
      <dgm:prSet presAssocID="{3EB93AE6-2787-4BD2-9AAE-FF8D58986E2E}" presName="parTxOnlySpace" presStyleCnt="0"/>
      <dgm:spPr/>
    </dgm:pt>
    <dgm:pt modelId="{B6486668-48BF-435E-AFB2-C1B967236EAA}" type="pres">
      <dgm:prSet presAssocID="{85F8252E-E5D3-42A3-99C7-7C7160B4217D}" presName="parTxOnly" presStyleLbl="node1" presStyleIdx="9" presStyleCnt="11" custScaleY="73718">
        <dgm:presLayoutVars>
          <dgm:chMax val="0"/>
          <dgm:chPref val="0"/>
          <dgm:bulletEnabled val="1"/>
        </dgm:presLayoutVars>
      </dgm:prSet>
      <dgm:spPr/>
      <dgm:t>
        <a:bodyPr/>
        <a:lstStyle/>
        <a:p>
          <a:endParaRPr lang="ru-RU"/>
        </a:p>
      </dgm:t>
    </dgm:pt>
    <dgm:pt modelId="{222C4EAA-D575-4FE5-91B3-3370CEB365C5}" type="pres">
      <dgm:prSet presAssocID="{564DB53D-2335-4FE0-8CC2-1FEA95EF3046}" presName="parTxOnlySpace" presStyleCnt="0"/>
      <dgm:spPr/>
    </dgm:pt>
    <dgm:pt modelId="{C8E1D3DA-696A-453B-9005-BE475C68BEF2}" type="pres">
      <dgm:prSet presAssocID="{EF484DEC-9198-47AA-B4D9-6E21F3408FFC}" presName="parTxOnly" presStyleLbl="node1" presStyleIdx="10" presStyleCnt="11" custScaleY="73718">
        <dgm:presLayoutVars>
          <dgm:chMax val="0"/>
          <dgm:chPref val="0"/>
          <dgm:bulletEnabled val="1"/>
        </dgm:presLayoutVars>
      </dgm:prSet>
      <dgm:spPr/>
      <dgm:t>
        <a:bodyPr/>
        <a:lstStyle/>
        <a:p>
          <a:endParaRPr lang="ru-RU"/>
        </a:p>
      </dgm:t>
    </dgm:pt>
  </dgm:ptLst>
  <dgm:cxnLst>
    <dgm:cxn modelId="{CA273F55-8292-487B-AFB5-81804F6E59B7}" type="presOf" srcId="{EF484DEC-9198-47AA-B4D9-6E21F3408FFC}" destId="{C8E1D3DA-696A-453B-9005-BE475C68BEF2}" srcOrd="0" destOrd="0" presId="urn:microsoft.com/office/officeart/2005/8/layout/chevron1"/>
    <dgm:cxn modelId="{E68B1380-4A63-4960-A8F6-D2C991C656B3}" type="presOf" srcId="{9DABDA43-D782-4411-8994-2D91F39E4F7B}" destId="{F0DC76D7-E079-413B-BEF2-27A580E69285}" srcOrd="0" destOrd="0" presId="urn:microsoft.com/office/officeart/2005/8/layout/chevron1"/>
    <dgm:cxn modelId="{3059915C-6F62-423E-8E58-FB5E3B23227A}" srcId="{F238344C-3C92-456B-81DA-3F09D1BE1B5A}" destId="{63633D51-F7A5-437E-9C1F-C0F960349E08}" srcOrd="6" destOrd="0" parTransId="{920918AA-4FD0-4E8B-924C-2A24F35AD460}" sibTransId="{01C1D2C5-7A44-4F84-A61D-BC1EF4B63611}"/>
    <dgm:cxn modelId="{6260B254-FDF5-4B3F-83E3-2E65F5D7B4E4}" type="presOf" srcId="{0FAD6C30-61EA-495F-8D5E-AAC1842324AC}" destId="{AB066297-1174-462D-9D5C-34D5C8EFE2BB}" srcOrd="0" destOrd="0" presId="urn:microsoft.com/office/officeart/2005/8/layout/chevron1"/>
    <dgm:cxn modelId="{ADB3E7A4-E43A-4275-9B58-907FE437BD71}" type="presOf" srcId="{B660865D-8A25-45AF-9B94-7180E47F763D}" destId="{736251C6-1859-4B85-80C9-A8008B0D8926}" srcOrd="0" destOrd="0" presId="urn:microsoft.com/office/officeart/2005/8/layout/chevron1"/>
    <dgm:cxn modelId="{84EA962D-8A1A-46A8-B671-1554F88E2AF2}" type="presOf" srcId="{63633D51-F7A5-437E-9C1F-C0F960349E08}" destId="{001CCDBA-71F9-4562-ACF0-FE766D9274B5}" srcOrd="0" destOrd="0" presId="urn:microsoft.com/office/officeart/2005/8/layout/chevron1"/>
    <dgm:cxn modelId="{F94E49E9-5D48-414D-9839-3B52A1B2847E}" type="presOf" srcId="{CC657642-EC9E-47FD-A476-AD9B7A2CF9FA}" destId="{1142B710-015D-4CAF-8BB2-2246E9A6B52E}" srcOrd="0" destOrd="0" presId="urn:microsoft.com/office/officeart/2005/8/layout/chevron1"/>
    <dgm:cxn modelId="{59D54840-EF34-4F36-9343-D73C2FF47DB3}" srcId="{F238344C-3C92-456B-81DA-3F09D1BE1B5A}" destId="{640B30AD-8F26-4534-8924-0B5DF3B442F4}" srcOrd="8" destOrd="0" parTransId="{4AA12477-46FA-4903-B4B0-5CADCA9BD816}" sibTransId="{3EB93AE6-2787-4BD2-9AAE-FF8D58986E2E}"/>
    <dgm:cxn modelId="{0743994C-DF4E-42EA-A6BF-21812A61ADFD}" srcId="{F238344C-3C92-456B-81DA-3F09D1BE1B5A}" destId="{CC657642-EC9E-47FD-A476-AD9B7A2CF9FA}" srcOrd="4" destOrd="0" parTransId="{A8492D27-CBDC-41D9-ADAD-FC12BD18F43F}" sibTransId="{60F57309-2BD2-40DD-8E40-59801E19E354}"/>
    <dgm:cxn modelId="{774B4599-C578-42E6-AEB7-20AA96AF80AA}" type="presOf" srcId="{85F8252E-E5D3-42A3-99C7-7C7160B4217D}" destId="{B6486668-48BF-435E-AFB2-C1B967236EAA}" srcOrd="0" destOrd="0" presId="urn:microsoft.com/office/officeart/2005/8/layout/chevron1"/>
    <dgm:cxn modelId="{EED389D6-EEB2-4261-B4D4-491CDB1DCBA2}" srcId="{F238344C-3C92-456B-81DA-3F09D1BE1B5A}" destId="{6D083D1E-DE1F-424F-9618-DA6FE20990D7}" srcOrd="2" destOrd="0" parTransId="{4747C7B6-261A-4B97-9CBC-CF50EADFE789}" sibTransId="{FC2639B4-A260-4A6F-B4BC-032332AF3E15}"/>
    <dgm:cxn modelId="{E26E6E6C-25FA-4202-9DCF-3338C81DB2FB}" srcId="{F238344C-3C92-456B-81DA-3F09D1BE1B5A}" destId="{511ABE59-0E56-4320-BF59-A03C2FE45D68}" srcOrd="3" destOrd="0" parTransId="{BEDD389D-5087-4860-9333-83E8B2AC9971}" sibTransId="{A7DC9E7B-9345-4E7F-BFF0-A7253B64D40A}"/>
    <dgm:cxn modelId="{64482D1F-DC60-4064-9C0E-061F345B684E}" srcId="{F238344C-3C92-456B-81DA-3F09D1BE1B5A}" destId="{D7B6AA82-3F7A-4A0B-B28A-91AD9C406DD5}" srcOrd="5" destOrd="0" parTransId="{B1F4B990-34DF-40ED-98DF-C8AE357C16A4}" sibTransId="{85609B9C-E383-4560-AB41-66CCFD7D8A51}"/>
    <dgm:cxn modelId="{8F70105A-A343-4E1E-830A-392D6BB93FAB}" srcId="{F238344C-3C92-456B-81DA-3F09D1BE1B5A}" destId="{0FAD6C30-61EA-495F-8D5E-AAC1842324AC}" srcOrd="1" destOrd="0" parTransId="{D2680210-874E-4676-82AA-EE8B3BC09868}" sibTransId="{EE1802D2-3F20-4B72-BF9E-C6B8A2B46DA0}"/>
    <dgm:cxn modelId="{90FB1029-CADA-411C-854C-109819F9A2F8}" type="presOf" srcId="{6D083D1E-DE1F-424F-9618-DA6FE20990D7}" destId="{B414D892-D7CD-420D-9F8E-DE199105DC66}" srcOrd="0" destOrd="0" presId="urn:microsoft.com/office/officeart/2005/8/layout/chevron1"/>
    <dgm:cxn modelId="{BBE888BF-3BD9-485A-A3AD-735B5551F956}" srcId="{F238344C-3C92-456B-81DA-3F09D1BE1B5A}" destId="{85F8252E-E5D3-42A3-99C7-7C7160B4217D}" srcOrd="9" destOrd="0" parTransId="{9F56F1B4-5EC0-40D0-B6B0-B6EC90E18CA3}" sibTransId="{564DB53D-2335-4FE0-8CC2-1FEA95EF3046}"/>
    <dgm:cxn modelId="{3F9AF5ED-BB1B-4967-8E6E-81586CC06147}" srcId="{F238344C-3C92-456B-81DA-3F09D1BE1B5A}" destId="{EF484DEC-9198-47AA-B4D9-6E21F3408FFC}" srcOrd="10" destOrd="0" parTransId="{1E403117-BCFF-4FC4-9E2F-2671756CC842}" sibTransId="{8E538CE1-B613-424F-842F-4E3EE969ACA2}"/>
    <dgm:cxn modelId="{84590F4D-9D8C-43F2-9EEC-62FDE89E4B51}" type="presOf" srcId="{D7B6AA82-3F7A-4A0B-B28A-91AD9C406DD5}" destId="{B11316A0-7990-4BD6-8FE6-76EC023200E5}" srcOrd="0" destOrd="0" presId="urn:microsoft.com/office/officeart/2005/8/layout/chevron1"/>
    <dgm:cxn modelId="{B7C47B70-952B-425E-8D57-7E9ADCC2074A}" srcId="{F238344C-3C92-456B-81DA-3F09D1BE1B5A}" destId="{9DABDA43-D782-4411-8994-2D91F39E4F7B}" srcOrd="7" destOrd="0" parTransId="{234DF2C1-E8FF-4653-A3AE-C27ED6A78AB8}" sibTransId="{4CCD70AC-3770-46B6-A6AE-C048BAC38408}"/>
    <dgm:cxn modelId="{D98E82CC-DFEC-4DE5-AA9F-4A2500C520D7}" srcId="{F238344C-3C92-456B-81DA-3F09D1BE1B5A}" destId="{B660865D-8A25-45AF-9B94-7180E47F763D}" srcOrd="0" destOrd="0" parTransId="{01DE2C41-F816-4923-BB0B-3603EBA55B62}" sibTransId="{0AFDA79B-3615-43DB-94D4-E4E7682FD169}"/>
    <dgm:cxn modelId="{3479F895-3F2C-4C83-977F-7A1EE1E2C4C0}" type="presOf" srcId="{F238344C-3C92-456B-81DA-3F09D1BE1B5A}" destId="{EF555144-2BB5-4823-BACA-F41F5CDD24E7}" srcOrd="0" destOrd="0" presId="urn:microsoft.com/office/officeart/2005/8/layout/chevron1"/>
    <dgm:cxn modelId="{21D128D2-8D42-4BA0-91F0-5B0F84BF5D40}" type="presOf" srcId="{640B30AD-8F26-4534-8924-0B5DF3B442F4}" destId="{3AF7A1C5-2F12-4D9B-AD03-21392E28F1B7}" srcOrd="0" destOrd="0" presId="urn:microsoft.com/office/officeart/2005/8/layout/chevron1"/>
    <dgm:cxn modelId="{5BB8792A-E32D-4AB8-A323-53F33588E5D3}" type="presOf" srcId="{511ABE59-0E56-4320-BF59-A03C2FE45D68}" destId="{5B25D78D-D485-446E-8490-5880A7BF8A37}" srcOrd="0" destOrd="0" presId="urn:microsoft.com/office/officeart/2005/8/layout/chevron1"/>
    <dgm:cxn modelId="{B5F44FB6-84C3-467F-B7A2-F4716AA1930C}" type="presParOf" srcId="{EF555144-2BB5-4823-BACA-F41F5CDD24E7}" destId="{736251C6-1859-4B85-80C9-A8008B0D8926}" srcOrd="0" destOrd="0" presId="urn:microsoft.com/office/officeart/2005/8/layout/chevron1"/>
    <dgm:cxn modelId="{8164F013-C079-4AF5-9744-6B8D49AF569C}" type="presParOf" srcId="{EF555144-2BB5-4823-BACA-F41F5CDD24E7}" destId="{FB3FDB07-21EB-4930-958C-40DB5B6F74F2}" srcOrd="1" destOrd="0" presId="urn:microsoft.com/office/officeart/2005/8/layout/chevron1"/>
    <dgm:cxn modelId="{ABF0D90F-5F57-464B-BBAC-4EAC2CD1D246}" type="presParOf" srcId="{EF555144-2BB5-4823-BACA-F41F5CDD24E7}" destId="{AB066297-1174-462D-9D5C-34D5C8EFE2BB}" srcOrd="2" destOrd="0" presId="urn:microsoft.com/office/officeart/2005/8/layout/chevron1"/>
    <dgm:cxn modelId="{5939BAAE-C2AB-4B3D-9732-0951B0209CF7}" type="presParOf" srcId="{EF555144-2BB5-4823-BACA-F41F5CDD24E7}" destId="{90F27C78-FAFB-4416-B544-AB9DA56E49B2}" srcOrd="3" destOrd="0" presId="urn:microsoft.com/office/officeart/2005/8/layout/chevron1"/>
    <dgm:cxn modelId="{F7B44BC8-01A2-4920-9A72-76B6F191A2AB}" type="presParOf" srcId="{EF555144-2BB5-4823-BACA-F41F5CDD24E7}" destId="{B414D892-D7CD-420D-9F8E-DE199105DC66}" srcOrd="4" destOrd="0" presId="urn:microsoft.com/office/officeart/2005/8/layout/chevron1"/>
    <dgm:cxn modelId="{B9DE2F36-82D6-4587-842B-CF1FA4F0AC7C}" type="presParOf" srcId="{EF555144-2BB5-4823-BACA-F41F5CDD24E7}" destId="{9C527092-6F8E-4B53-B2DD-DC072D5EF66B}" srcOrd="5" destOrd="0" presId="urn:microsoft.com/office/officeart/2005/8/layout/chevron1"/>
    <dgm:cxn modelId="{D491DF45-1745-43C8-9A90-C7B61DE07D93}" type="presParOf" srcId="{EF555144-2BB5-4823-BACA-F41F5CDD24E7}" destId="{5B25D78D-D485-446E-8490-5880A7BF8A37}" srcOrd="6" destOrd="0" presId="urn:microsoft.com/office/officeart/2005/8/layout/chevron1"/>
    <dgm:cxn modelId="{7E4CB255-EADC-44EC-8413-CCF81973DFA0}" type="presParOf" srcId="{EF555144-2BB5-4823-BACA-F41F5CDD24E7}" destId="{544C5EFC-6D65-4CE3-BCB6-CD543D65EC8A}" srcOrd="7" destOrd="0" presId="urn:microsoft.com/office/officeart/2005/8/layout/chevron1"/>
    <dgm:cxn modelId="{A7F45D7D-751E-490C-95F5-766DC6D76DBC}" type="presParOf" srcId="{EF555144-2BB5-4823-BACA-F41F5CDD24E7}" destId="{1142B710-015D-4CAF-8BB2-2246E9A6B52E}" srcOrd="8" destOrd="0" presId="urn:microsoft.com/office/officeart/2005/8/layout/chevron1"/>
    <dgm:cxn modelId="{2C48367D-38FE-4558-94C1-2E349577C308}" type="presParOf" srcId="{EF555144-2BB5-4823-BACA-F41F5CDD24E7}" destId="{548C432B-FAB5-4526-A103-336BD4DE7CAE}" srcOrd="9" destOrd="0" presId="urn:microsoft.com/office/officeart/2005/8/layout/chevron1"/>
    <dgm:cxn modelId="{E0B00D94-1ECB-498F-899D-84F4CBDB4447}" type="presParOf" srcId="{EF555144-2BB5-4823-BACA-F41F5CDD24E7}" destId="{B11316A0-7990-4BD6-8FE6-76EC023200E5}" srcOrd="10" destOrd="0" presId="urn:microsoft.com/office/officeart/2005/8/layout/chevron1"/>
    <dgm:cxn modelId="{D7D91C6B-7560-4773-B873-331B55217B76}" type="presParOf" srcId="{EF555144-2BB5-4823-BACA-F41F5CDD24E7}" destId="{391D28B3-16EA-4735-9480-C585C89CDF4C}" srcOrd="11" destOrd="0" presId="urn:microsoft.com/office/officeart/2005/8/layout/chevron1"/>
    <dgm:cxn modelId="{0CDAD4CD-E5B2-4F54-861F-F2E5C209F6C8}" type="presParOf" srcId="{EF555144-2BB5-4823-BACA-F41F5CDD24E7}" destId="{001CCDBA-71F9-4562-ACF0-FE766D9274B5}" srcOrd="12" destOrd="0" presId="urn:microsoft.com/office/officeart/2005/8/layout/chevron1"/>
    <dgm:cxn modelId="{7B4A9A35-76FF-4658-8C6B-6A429A0476E8}" type="presParOf" srcId="{EF555144-2BB5-4823-BACA-F41F5CDD24E7}" destId="{34EFA2F5-080C-4791-9E29-2E1CB3753135}" srcOrd="13" destOrd="0" presId="urn:microsoft.com/office/officeart/2005/8/layout/chevron1"/>
    <dgm:cxn modelId="{5276DA5A-FDA6-402C-BF40-802653E074FF}" type="presParOf" srcId="{EF555144-2BB5-4823-BACA-F41F5CDD24E7}" destId="{F0DC76D7-E079-413B-BEF2-27A580E69285}" srcOrd="14" destOrd="0" presId="urn:microsoft.com/office/officeart/2005/8/layout/chevron1"/>
    <dgm:cxn modelId="{B675CD66-4914-4A58-B8AA-D9C235EB9C3C}" type="presParOf" srcId="{EF555144-2BB5-4823-BACA-F41F5CDD24E7}" destId="{9D78C93F-A096-41A9-93AE-62EB6F726DC6}" srcOrd="15" destOrd="0" presId="urn:microsoft.com/office/officeart/2005/8/layout/chevron1"/>
    <dgm:cxn modelId="{E436867C-6A15-4241-9555-EDE7C93B414D}" type="presParOf" srcId="{EF555144-2BB5-4823-BACA-F41F5CDD24E7}" destId="{3AF7A1C5-2F12-4D9B-AD03-21392E28F1B7}" srcOrd="16" destOrd="0" presId="urn:microsoft.com/office/officeart/2005/8/layout/chevron1"/>
    <dgm:cxn modelId="{A5A9A2BB-C497-4841-884D-9241AC3CC354}" type="presParOf" srcId="{EF555144-2BB5-4823-BACA-F41F5CDD24E7}" destId="{A3A91693-366C-44FD-8105-8A559AF6B196}" srcOrd="17" destOrd="0" presId="urn:microsoft.com/office/officeart/2005/8/layout/chevron1"/>
    <dgm:cxn modelId="{31BFB114-A803-42D3-BD4D-4D897733E49E}" type="presParOf" srcId="{EF555144-2BB5-4823-BACA-F41F5CDD24E7}" destId="{B6486668-48BF-435E-AFB2-C1B967236EAA}" srcOrd="18" destOrd="0" presId="urn:microsoft.com/office/officeart/2005/8/layout/chevron1"/>
    <dgm:cxn modelId="{DB4CD8FD-ECC8-4C17-A580-7A23AC6DE579}" type="presParOf" srcId="{EF555144-2BB5-4823-BACA-F41F5CDD24E7}" destId="{222C4EAA-D575-4FE5-91B3-3370CEB365C5}" srcOrd="19" destOrd="0" presId="urn:microsoft.com/office/officeart/2005/8/layout/chevron1"/>
    <dgm:cxn modelId="{997F9EC0-25F7-41B0-95CF-CFF110C59CD7}" type="presParOf" srcId="{EF555144-2BB5-4823-BACA-F41F5CDD24E7}" destId="{C8E1D3DA-696A-453B-9005-BE475C68BEF2}" srcOrd="2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64ED1-442E-4C71-99D0-C0555322178B}">
      <dsp:nvSpPr>
        <dsp:cNvPr id="0" name=""/>
        <dsp:cNvSpPr/>
      </dsp:nvSpPr>
      <dsp:spPr>
        <a:xfrm>
          <a:off x="-3963543" y="-608510"/>
          <a:ext cx="4723480" cy="4723480"/>
        </a:xfrm>
        <a:prstGeom prst="blockArc">
          <a:avLst>
            <a:gd name="adj1" fmla="val 18900000"/>
            <a:gd name="adj2" fmla="val 2700000"/>
            <a:gd name="adj3" fmla="val 457"/>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CE8E5D8-CF7C-4E22-B0D9-8A7EE8EBA288}">
      <dsp:nvSpPr>
        <dsp:cNvPr id="0" name=""/>
        <dsp:cNvSpPr/>
      </dsp:nvSpPr>
      <dsp:spPr>
        <a:xfrm>
          <a:off x="379398" y="201387"/>
          <a:ext cx="8018662" cy="438447"/>
        </a:xfrm>
        <a:prstGeom prst="rect">
          <a:avLst/>
        </a:prstGeom>
        <a:gradFill rotWithShape="0">
          <a:gsLst>
            <a:gs pos="0">
              <a:schemeClr val="accent2">
                <a:lumMod val="20000"/>
                <a:lumOff val="80000"/>
              </a:schemeClr>
            </a:gs>
            <a:gs pos="10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path path="circle">
            <a:fillToRect l="100000" t="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8018" tIns="58420" rIns="58420" bIns="58420" numCol="1" spcCol="1270" anchor="ctr" anchorCtr="0">
          <a:noAutofit/>
        </a:bodyPr>
        <a:lstStyle/>
        <a:p>
          <a:pPr lvl="0" algn="l" defTabSz="1022350">
            <a:lnSpc>
              <a:spcPct val="90000"/>
            </a:lnSpc>
            <a:spcBef>
              <a:spcPct val="0"/>
            </a:spcBef>
            <a:spcAft>
              <a:spcPct val="35000"/>
            </a:spcAft>
          </a:pPr>
          <a:r>
            <a:rPr lang="en-US" sz="2300" b="1" kern="1200" dirty="0" smtClean="0">
              <a:solidFill>
                <a:schemeClr val="accent2">
                  <a:lumMod val="50000"/>
                </a:schemeClr>
              </a:solidFill>
            </a:rPr>
            <a:t>Intra-day liquidity hedging</a:t>
          </a:r>
          <a:endParaRPr lang="ru-RU" sz="2300" b="1" kern="1200" dirty="0">
            <a:solidFill>
              <a:schemeClr val="accent2">
                <a:lumMod val="50000"/>
              </a:schemeClr>
            </a:solidFill>
          </a:endParaRPr>
        </a:p>
      </dsp:txBody>
      <dsp:txXfrm>
        <a:off x="379398" y="201387"/>
        <a:ext cx="8018662" cy="438447"/>
      </dsp:txXfrm>
    </dsp:sp>
    <dsp:sp modelId="{1BD1FF17-F60D-46FA-9462-E870553C14FB}">
      <dsp:nvSpPr>
        <dsp:cNvPr id="0" name=""/>
        <dsp:cNvSpPr/>
      </dsp:nvSpPr>
      <dsp:spPr>
        <a:xfrm>
          <a:off x="58988" y="164277"/>
          <a:ext cx="548059" cy="548059"/>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4BFFFDF-952A-4FA8-B9D4-65FE1F37F0C5}">
      <dsp:nvSpPr>
        <dsp:cNvPr id="0" name=""/>
        <dsp:cNvSpPr/>
      </dsp:nvSpPr>
      <dsp:spPr>
        <a:xfrm>
          <a:off x="647196" y="876544"/>
          <a:ext cx="7704483" cy="438447"/>
        </a:xfrm>
        <a:prstGeom prst="rect">
          <a:avLst/>
        </a:prstGeom>
        <a:gradFill flip="none" rotWithShape="1">
          <a:gsLst>
            <a:gs pos="42000">
              <a:schemeClr val="accent2">
                <a:lumMod val="40000"/>
                <a:lumOff val="60000"/>
              </a:schemeClr>
            </a:gs>
            <a:gs pos="89000">
              <a:schemeClr val="accent1">
                <a:lumMod val="60000"/>
                <a:lumOff val="40000"/>
              </a:schemeClr>
            </a:gs>
            <a:gs pos="100000">
              <a:schemeClr val="accent1">
                <a:lumMod val="60000"/>
                <a:lumOff val="40000"/>
              </a:schemeClr>
            </a:gs>
          </a:gsLst>
          <a:path path="circle">
            <a:fillToRect l="100000" t="100000"/>
          </a:path>
          <a:tileRect r="-100000" b="-10000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8018" tIns="58420" rIns="58420" bIns="58420" numCol="1" spcCol="1270" anchor="ctr" anchorCtr="0">
          <a:noAutofit/>
        </a:bodyPr>
        <a:lstStyle/>
        <a:p>
          <a:pPr lvl="0" algn="l" defTabSz="1022350">
            <a:lnSpc>
              <a:spcPct val="90000"/>
            </a:lnSpc>
            <a:spcBef>
              <a:spcPct val="0"/>
            </a:spcBef>
            <a:spcAft>
              <a:spcPct val="35000"/>
            </a:spcAft>
          </a:pPr>
          <a:r>
            <a:rPr lang="en-US" sz="2300" b="1" kern="1200" dirty="0" smtClean="0">
              <a:solidFill>
                <a:srgbClr val="002060"/>
              </a:solidFill>
            </a:rPr>
            <a:t>Reduction of </a:t>
          </a:r>
          <a:r>
            <a:rPr lang="en-US" sz="2300" b="1" kern="1200" dirty="0" smtClean="0">
              <a:solidFill>
                <a:srgbClr val="002060"/>
              </a:solidFill>
            </a:rPr>
            <a:t>one-day </a:t>
          </a:r>
          <a:r>
            <a:rPr lang="en-US" sz="2300" b="1" kern="1200" dirty="0" smtClean="0">
              <a:solidFill>
                <a:srgbClr val="002060"/>
              </a:solidFill>
            </a:rPr>
            <a:t>placement level</a:t>
          </a:r>
          <a:endParaRPr lang="ru-RU" sz="2300" b="1" kern="1200" dirty="0">
            <a:solidFill>
              <a:srgbClr val="002060"/>
            </a:solidFill>
          </a:endParaRPr>
        </a:p>
      </dsp:txBody>
      <dsp:txXfrm>
        <a:off x="647196" y="876544"/>
        <a:ext cx="7704483" cy="438447"/>
      </dsp:txXfrm>
    </dsp:sp>
    <dsp:sp modelId="{B9D2AC2E-B8B1-4010-8B7C-6F4EB1744E47}">
      <dsp:nvSpPr>
        <dsp:cNvPr id="0" name=""/>
        <dsp:cNvSpPr/>
      </dsp:nvSpPr>
      <dsp:spPr>
        <a:xfrm>
          <a:off x="373167" y="821738"/>
          <a:ext cx="548059" cy="548059"/>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7ED4F01-DCE9-4FBE-B9A9-EBFF1B335631}">
      <dsp:nvSpPr>
        <dsp:cNvPr id="0" name=""/>
        <dsp:cNvSpPr/>
      </dsp:nvSpPr>
      <dsp:spPr>
        <a:xfrm>
          <a:off x="743624" y="1534005"/>
          <a:ext cx="7608055" cy="438447"/>
        </a:xfrm>
        <a:prstGeom prst="rect">
          <a:avLst/>
        </a:prstGeom>
        <a:gradFill flip="none" rotWithShape="1">
          <a:gsLst>
            <a:gs pos="42000">
              <a:schemeClr val="accent2">
                <a:lumMod val="40000"/>
                <a:lumOff val="60000"/>
              </a:schemeClr>
            </a:gs>
            <a:gs pos="89000">
              <a:schemeClr val="accent1">
                <a:lumMod val="60000"/>
                <a:lumOff val="40000"/>
              </a:schemeClr>
            </a:gs>
            <a:gs pos="100000">
              <a:schemeClr val="accent1">
                <a:lumMod val="60000"/>
                <a:lumOff val="40000"/>
              </a:schemeClr>
            </a:gs>
          </a:gsLst>
          <a:path path="circle">
            <a:fillToRect l="100000" t="100000"/>
          </a:path>
          <a:tileRect r="-100000" b="-10000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8018" tIns="58420" rIns="58420" bIns="58420" numCol="1" spcCol="1270" anchor="ctr" anchorCtr="0">
          <a:noAutofit/>
        </a:bodyPr>
        <a:lstStyle/>
        <a:p>
          <a:pPr lvl="0" algn="l" defTabSz="1022350">
            <a:lnSpc>
              <a:spcPct val="90000"/>
            </a:lnSpc>
            <a:spcBef>
              <a:spcPct val="0"/>
            </a:spcBef>
            <a:spcAft>
              <a:spcPct val="35000"/>
            </a:spcAft>
          </a:pPr>
          <a:r>
            <a:rPr lang="en-US" sz="2300" b="1" kern="1200" dirty="0" smtClean="0">
              <a:solidFill>
                <a:srgbClr val="002060"/>
              </a:solidFill>
            </a:rPr>
            <a:t>Withdrawal </a:t>
          </a:r>
          <a:r>
            <a:rPr lang="en-US" sz="2300" b="1" kern="1200" dirty="0" smtClean="0">
              <a:solidFill>
                <a:srgbClr val="002060"/>
              </a:solidFill>
            </a:rPr>
            <a:t>of placed funds</a:t>
          </a:r>
          <a:endParaRPr lang="ru-RU" sz="2300" b="1" kern="1200" dirty="0">
            <a:solidFill>
              <a:srgbClr val="002060"/>
            </a:solidFill>
          </a:endParaRPr>
        </a:p>
      </dsp:txBody>
      <dsp:txXfrm>
        <a:off x="743624" y="1534005"/>
        <a:ext cx="7608055" cy="438447"/>
      </dsp:txXfrm>
    </dsp:sp>
    <dsp:sp modelId="{00917221-B88B-4DA8-B485-03F9EEC24B88}">
      <dsp:nvSpPr>
        <dsp:cNvPr id="0" name=""/>
        <dsp:cNvSpPr/>
      </dsp:nvSpPr>
      <dsp:spPr>
        <a:xfrm>
          <a:off x="469594" y="1479199"/>
          <a:ext cx="548059" cy="548059"/>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DCE94AD-8D18-4EBD-B2BE-8B694DAD82C9}">
      <dsp:nvSpPr>
        <dsp:cNvPr id="0" name=""/>
        <dsp:cNvSpPr/>
      </dsp:nvSpPr>
      <dsp:spPr>
        <a:xfrm>
          <a:off x="647196" y="2191466"/>
          <a:ext cx="7704483" cy="438447"/>
        </a:xfrm>
        <a:prstGeom prst="rect">
          <a:avLst/>
        </a:prstGeom>
        <a:gradFill flip="none" rotWithShape="1">
          <a:gsLst>
            <a:gs pos="42000">
              <a:schemeClr val="accent2">
                <a:lumMod val="40000"/>
                <a:lumOff val="60000"/>
              </a:schemeClr>
            </a:gs>
            <a:gs pos="89000">
              <a:schemeClr val="accent1">
                <a:lumMod val="60000"/>
                <a:lumOff val="40000"/>
              </a:schemeClr>
            </a:gs>
            <a:gs pos="100000">
              <a:schemeClr val="accent1">
                <a:lumMod val="60000"/>
                <a:lumOff val="40000"/>
              </a:schemeClr>
            </a:gs>
          </a:gsLst>
          <a:path path="circle">
            <a:fillToRect l="100000" t="100000"/>
          </a:path>
          <a:tileRect r="-100000" b="-10000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8018" tIns="58420" rIns="58420" bIns="58420" numCol="1" spcCol="1270" anchor="ctr" anchorCtr="0">
          <a:noAutofit/>
        </a:bodyPr>
        <a:lstStyle/>
        <a:p>
          <a:pPr lvl="0" algn="l" defTabSz="1022350">
            <a:lnSpc>
              <a:spcPct val="90000"/>
            </a:lnSpc>
            <a:spcBef>
              <a:spcPct val="0"/>
            </a:spcBef>
            <a:spcAft>
              <a:spcPct val="35000"/>
            </a:spcAft>
          </a:pPr>
          <a:r>
            <a:rPr lang="en-US" sz="2300" b="1" kern="1200" dirty="0" smtClean="0">
              <a:solidFill>
                <a:srgbClr val="002060"/>
              </a:solidFill>
            </a:rPr>
            <a:t>Fund raising in the capital market</a:t>
          </a:r>
          <a:endParaRPr lang="ru-RU" sz="2300" b="1" kern="1200" dirty="0">
            <a:solidFill>
              <a:srgbClr val="002060"/>
            </a:solidFill>
          </a:endParaRPr>
        </a:p>
      </dsp:txBody>
      <dsp:txXfrm>
        <a:off x="647196" y="2191466"/>
        <a:ext cx="7704483" cy="438447"/>
      </dsp:txXfrm>
    </dsp:sp>
    <dsp:sp modelId="{000866C7-DE48-4E13-8453-A22EA40E003F}">
      <dsp:nvSpPr>
        <dsp:cNvPr id="0" name=""/>
        <dsp:cNvSpPr/>
      </dsp:nvSpPr>
      <dsp:spPr>
        <a:xfrm>
          <a:off x="373167" y="2136660"/>
          <a:ext cx="548059" cy="548059"/>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93775B0-9D26-42F0-910A-5E644CC7B78D}">
      <dsp:nvSpPr>
        <dsp:cNvPr id="0" name=""/>
        <dsp:cNvSpPr/>
      </dsp:nvSpPr>
      <dsp:spPr>
        <a:xfrm>
          <a:off x="333018" y="2848927"/>
          <a:ext cx="8018662" cy="438447"/>
        </a:xfrm>
        <a:prstGeom prst="rect">
          <a:avLst/>
        </a:prstGeom>
        <a:gradFill flip="none" rotWithShape="1">
          <a:gsLst>
            <a:gs pos="42000">
              <a:schemeClr val="accent2">
                <a:lumMod val="40000"/>
                <a:lumOff val="60000"/>
              </a:schemeClr>
            </a:gs>
            <a:gs pos="89000">
              <a:schemeClr val="accent1">
                <a:lumMod val="60000"/>
                <a:lumOff val="40000"/>
              </a:schemeClr>
            </a:gs>
            <a:gs pos="100000">
              <a:schemeClr val="accent1">
                <a:lumMod val="60000"/>
                <a:lumOff val="40000"/>
              </a:schemeClr>
            </a:gs>
          </a:gsLst>
          <a:path path="circle">
            <a:fillToRect l="100000" t="100000"/>
          </a:path>
          <a:tileRect r="-100000" b="-10000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8018" tIns="58420" rIns="58420" bIns="58420" numCol="1" spcCol="1270" anchor="ctr" anchorCtr="0">
          <a:noAutofit/>
        </a:bodyPr>
        <a:lstStyle/>
        <a:p>
          <a:pPr lvl="0" algn="l" defTabSz="1022350">
            <a:lnSpc>
              <a:spcPct val="90000"/>
            </a:lnSpc>
            <a:spcBef>
              <a:spcPct val="0"/>
            </a:spcBef>
            <a:spcAft>
              <a:spcPct val="35000"/>
            </a:spcAft>
          </a:pPr>
          <a:r>
            <a:rPr lang="en-US" sz="2300" b="1" kern="1200" dirty="0" smtClean="0">
              <a:solidFill>
                <a:srgbClr val="002060"/>
              </a:solidFill>
            </a:rPr>
            <a:t>Application of a deadline payment date</a:t>
          </a:r>
          <a:endParaRPr lang="ru-RU" sz="2300" b="1" kern="1200" dirty="0">
            <a:solidFill>
              <a:srgbClr val="002060"/>
            </a:solidFill>
          </a:endParaRPr>
        </a:p>
      </dsp:txBody>
      <dsp:txXfrm>
        <a:off x="333018" y="2848927"/>
        <a:ext cx="8018662" cy="438447"/>
      </dsp:txXfrm>
    </dsp:sp>
    <dsp:sp modelId="{E2489949-3BA2-47CE-B298-C96EC58F36D0}">
      <dsp:nvSpPr>
        <dsp:cNvPr id="0" name=""/>
        <dsp:cNvSpPr/>
      </dsp:nvSpPr>
      <dsp:spPr>
        <a:xfrm>
          <a:off x="58988" y="2794121"/>
          <a:ext cx="548059" cy="548059"/>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EB2FCC-078A-4FB0-B56F-CEA0E0DAC216}">
      <dsp:nvSpPr>
        <dsp:cNvPr id="0" name=""/>
        <dsp:cNvSpPr/>
      </dsp:nvSpPr>
      <dsp:spPr>
        <a:xfrm>
          <a:off x="95" y="33300"/>
          <a:ext cx="10169392" cy="324066"/>
        </a:xfrm>
        <a:prstGeom prst="roundRect">
          <a:avLst>
            <a:gd name="adj" fmla="val 10000"/>
          </a:avLst>
        </a:prstGeom>
        <a:solidFill>
          <a:schemeClr val="accent2">
            <a:lumMod val="20000"/>
            <a:lumOff val="80000"/>
          </a:schemeClr>
        </a:solidFill>
        <a:ln w="12700" cap="flat" cmpd="sng" algn="ctr">
          <a:solidFill>
            <a:schemeClr val="accent2">
              <a:shade val="50000"/>
            </a:schemeClr>
          </a:solidFill>
          <a:prstDash val="solid"/>
          <a:miter lim="800000"/>
        </a:ln>
        <a:effectLst/>
        <a:scene3d>
          <a:camera prst="orthographicFront"/>
          <a:lightRig rig="threePt" dir="t"/>
        </a:scene3d>
        <a:sp3d>
          <a:bevelT w="165100" prst="coolSlant"/>
        </a:sp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n w="1905"/>
              <a:solidFill>
                <a:srgbClr val="002060"/>
              </a:solidFill>
              <a:effectLst>
                <a:innerShdw blurRad="69850" dist="43180" dir="5400000">
                  <a:srgbClr val="000000">
                    <a:alpha val="65000"/>
                  </a:srgbClr>
                </a:innerShdw>
              </a:effectLst>
            </a:rPr>
            <a:t>International Experience </a:t>
          </a:r>
          <a:r>
            <a:rPr lang="ru-RU" sz="1400" b="1" kern="1200" dirty="0" smtClean="0">
              <a:ln w="1905"/>
              <a:solidFill>
                <a:schemeClr val="accent2">
                  <a:lumMod val="50000"/>
                </a:schemeClr>
              </a:solidFill>
              <a:effectLst>
                <a:innerShdw blurRad="69850" dist="43180" dir="5400000">
                  <a:srgbClr val="000000">
                    <a:alpha val="65000"/>
                  </a:srgbClr>
                </a:innerShdw>
              </a:effectLst>
            </a:rPr>
            <a:t>(</a:t>
          </a:r>
          <a:r>
            <a:rPr lang="en-US" sz="1400" b="1" kern="1200" dirty="0" smtClean="0">
              <a:ln w="1905"/>
              <a:solidFill>
                <a:schemeClr val="accent2">
                  <a:lumMod val="50000"/>
                </a:schemeClr>
              </a:solidFill>
              <a:effectLst>
                <a:innerShdw blurRad="69850" dist="43180" dir="5400000">
                  <a:srgbClr val="000000">
                    <a:alpha val="65000"/>
                  </a:srgbClr>
                </a:innerShdw>
              </a:effectLst>
            </a:rPr>
            <a:t>e.g., France</a:t>
          </a:r>
          <a:r>
            <a:rPr lang="ru-RU" sz="1400" b="1" kern="1200" dirty="0" smtClean="0">
              <a:ln w="1905"/>
              <a:solidFill>
                <a:schemeClr val="accent2">
                  <a:lumMod val="50000"/>
                </a:schemeClr>
              </a:solidFill>
              <a:effectLst>
                <a:innerShdw blurRad="69850" dist="43180" dir="5400000">
                  <a:srgbClr val="000000">
                    <a:alpha val="65000"/>
                  </a:srgbClr>
                </a:innerShdw>
              </a:effectLst>
            </a:rPr>
            <a:t>)</a:t>
          </a:r>
          <a:endParaRPr lang="ru-RU" sz="1400" kern="1200" dirty="0">
            <a:solidFill>
              <a:schemeClr val="accent2">
                <a:lumMod val="50000"/>
              </a:schemeClr>
            </a:solidFill>
          </a:endParaRPr>
        </a:p>
      </dsp:txBody>
      <dsp:txXfrm>
        <a:off x="9587" y="42792"/>
        <a:ext cx="10150408" cy="305082"/>
      </dsp:txXfrm>
    </dsp:sp>
    <dsp:sp modelId="{0197EA98-CD5B-47D5-9766-9F041DEF38CB}">
      <dsp:nvSpPr>
        <dsp:cNvPr id="0" name=""/>
        <dsp:cNvSpPr/>
      </dsp:nvSpPr>
      <dsp:spPr>
        <a:xfrm>
          <a:off x="13682" y="411070"/>
          <a:ext cx="4870220" cy="465190"/>
        </a:xfrm>
        <a:prstGeom prst="roundRect">
          <a:avLst>
            <a:gd name="adj" fmla="val 10000"/>
          </a:avLst>
        </a:prstGeom>
        <a:solidFill>
          <a:schemeClr val="accent5">
            <a:lumMod val="20000"/>
            <a:lumOff val="8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kern="1200" dirty="0" smtClean="0">
              <a:solidFill>
                <a:srgbClr val="002060"/>
              </a:solidFill>
            </a:rPr>
            <a:t>Government institutions, local authorities (their institutions)</a:t>
          </a:r>
          <a:endParaRPr lang="ru-RU" sz="1200" b="0" kern="1200" dirty="0">
            <a:solidFill>
              <a:srgbClr val="002060"/>
            </a:solidFill>
          </a:endParaRPr>
        </a:p>
      </dsp:txBody>
      <dsp:txXfrm>
        <a:off x="27307" y="424695"/>
        <a:ext cx="4842970" cy="437940"/>
      </dsp:txXfrm>
    </dsp:sp>
    <dsp:sp modelId="{5AD5505B-A305-4D21-AC2B-23BD7175A975}">
      <dsp:nvSpPr>
        <dsp:cNvPr id="0" name=""/>
        <dsp:cNvSpPr/>
      </dsp:nvSpPr>
      <dsp:spPr>
        <a:xfrm>
          <a:off x="23181" y="938260"/>
          <a:ext cx="4851224" cy="465190"/>
        </a:xfrm>
        <a:prstGeom prst="roundRect">
          <a:avLst>
            <a:gd name="adj" fmla="val 10000"/>
          </a:avLst>
        </a:prstGeom>
        <a:solidFill>
          <a:schemeClr val="accent5">
            <a:lumMod val="20000"/>
            <a:lumOff val="8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kern="1200" dirty="0" smtClean="0">
              <a:solidFill>
                <a:srgbClr val="002060"/>
              </a:solidFill>
            </a:rPr>
            <a:t>State and military health facilities</a:t>
          </a:r>
          <a:endParaRPr lang="ru-RU" sz="1200" b="0" kern="1200" dirty="0">
            <a:solidFill>
              <a:srgbClr val="002060"/>
            </a:solidFill>
          </a:endParaRPr>
        </a:p>
      </dsp:txBody>
      <dsp:txXfrm>
        <a:off x="36806" y="951885"/>
        <a:ext cx="4823974" cy="437940"/>
      </dsp:txXfrm>
    </dsp:sp>
    <dsp:sp modelId="{030532CD-D0C3-4E9C-BD00-BF024F00CC02}">
      <dsp:nvSpPr>
        <dsp:cNvPr id="0" name=""/>
        <dsp:cNvSpPr/>
      </dsp:nvSpPr>
      <dsp:spPr>
        <a:xfrm>
          <a:off x="42066" y="1460548"/>
          <a:ext cx="4813453" cy="465190"/>
        </a:xfrm>
        <a:prstGeom prst="roundRect">
          <a:avLst>
            <a:gd name="adj" fmla="val 10000"/>
          </a:avLst>
        </a:prstGeom>
        <a:solidFill>
          <a:schemeClr val="accent5">
            <a:lumMod val="20000"/>
            <a:lumOff val="8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kern="1200" dirty="0" smtClean="0">
              <a:solidFill>
                <a:srgbClr val="002060"/>
              </a:solidFill>
            </a:rPr>
            <a:t>Other government agencies</a:t>
          </a:r>
          <a:endParaRPr lang="ru-RU" sz="1200" b="0" kern="1200" dirty="0">
            <a:solidFill>
              <a:srgbClr val="002060"/>
            </a:solidFill>
          </a:endParaRPr>
        </a:p>
      </dsp:txBody>
      <dsp:txXfrm>
        <a:off x="55691" y="1474173"/>
        <a:ext cx="4786203" cy="437940"/>
      </dsp:txXfrm>
    </dsp:sp>
    <dsp:sp modelId="{9D60F985-FB74-4C1E-843B-02567F4E18C8}">
      <dsp:nvSpPr>
        <dsp:cNvPr id="0" name=""/>
        <dsp:cNvSpPr/>
      </dsp:nvSpPr>
      <dsp:spPr>
        <a:xfrm>
          <a:off x="5293002" y="411070"/>
          <a:ext cx="4870220" cy="465190"/>
        </a:xfrm>
        <a:prstGeom prst="roundRect">
          <a:avLst>
            <a:gd name="adj" fmla="val 10000"/>
          </a:avLst>
        </a:prstGeom>
        <a:solidFill>
          <a:schemeClr val="accent5">
            <a:lumMod val="20000"/>
            <a:lumOff val="8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rgbClr val="C00000"/>
              </a:solidFill>
            </a:rPr>
            <a:t>30 </a:t>
          </a:r>
          <a:r>
            <a:rPr lang="en-US" sz="1200" b="1" kern="1200" dirty="0" smtClean="0">
              <a:solidFill>
                <a:srgbClr val="C00000"/>
              </a:solidFill>
            </a:rPr>
            <a:t>days</a:t>
          </a:r>
          <a:endParaRPr lang="ru-RU" sz="1200" b="1" kern="1200" dirty="0">
            <a:solidFill>
              <a:srgbClr val="C00000"/>
            </a:solidFill>
          </a:endParaRPr>
        </a:p>
      </dsp:txBody>
      <dsp:txXfrm>
        <a:off x="5306627" y="424695"/>
        <a:ext cx="4842970" cy="437940"/>
      </dsp:txXfrm>
    </dsp:sp>
    <dsp:sp modelId="{BAE1940F-917E-435E-947C-8BB68F82E9F0}">
      <dsp:nvSpPr>
        <dsp:cNvPr id="0" name=""/>
        <dsp:cNvSpPr/>
      </dsp:nvSpPr>
      <dsp:spPr>
        <a:xfrm>
          <a:off x="5302500" y="938260"/>
          <a:ext cx="4851224" cy="465190"/>
        </a:xfrm>
        <a:prstGeom prst="roundRect">
          <a:avLst>
            <a:gd name="adj" fmla="val 10000"/>
          </a:avLst>
        </a:prstGeom>
        <a:solidFill>
          <a:schemeClr val="accent5">
            <a:lumMod val="20000"/>
            <a:lumOff val="8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rgbClr val="C00000"/>
              </a:solidFill>
            </a:rPr>
            <a:t>50 </a:t>
          </a:r>
          <a:r>
            <a:rPr lang="en-US" sz="1200" b="1" kern="1200" dirty="0" smtClean="0">
              <a:solidFill>
                <a:srgbClr val="C00000"/>
              </a:solidFill>
            </a:rPr>
            <a:t>days</a:t>
          </a:r>
          <a:endParaRPr lang="ru-RU" sz="1200" b="1" kern="1200" dirty="0">
            <a:solidFill>
              <a:srgbClr val="C00000"/>
            </a:solidFill>
          </a:endParaRPr>
        </a:p>
      </dsp:txBody>
      <dsp:txXfrm>
        <a:off x="5316125" y="951885"/>
        <a:ext cx="4823974" cy="437940"/>
      </dsp:txXfrm>
    </dsp:sp>
    <dsp:sp modelId="{A7951D79-E360-490F-929D-700C5C14B921}">
      <dsp:nvSpPr>
        <dsp:cNvPr id="0" name=""/>
        <dsp:cNvSpPr/>
      </dsp:nvSpPr>
      <dsp:spPr>
        <a:xfrm>
          <a:off x="5321385" y="1460548"/>
          <a:ext cx="4813453" cy="465190"/>
        </a:xfrm>
        <a:prstGeom prst="roundRect">
          <a:avLst>
            <a:gd name="adj" fmla="val 10000"/>
          </a:avLst>
        </a:prstGeom>
        <a:solidFill>
          <a:schemeClr val="accent5">
            <a:lumMod val="20000"/>
            <a:lumOff val="8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rgbClr val="C00000"/>
              </a:solidFill>
            </a:rPr>
            <a:t>60 </a:t>
          </a:r>
          <a:r>
            <a:rPr lang="en-US" sz="1200" b="1" kern="1200" dirty="0" smtClean="0">
              <a:solidFill>
                <a:srgbClr val="C00000"/>
              </a:solidFill>
            </a:rPr>
            <a:t>days</a:t>
          </a:r>
          <a:endParaRPr lang="ru-RU" sz="1200" b="1" kern="1200" dirty="0">
            <a:solidFill>
              <a:srgbClr val="C00000"/>
            </a:solidFill>
          </a:endParaRPr>
        </a:p>
      </dsp:txBody>
      <dsp:txXfrm>
        <a:off x="5335010" y="1474173"/>
        <a:ext cx="4786203" cy="4379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251C6-1859-4B85-80C9-A8008B0D8926}">
      <dsp:nvSpPr>
        <dsp:cNvPr id="0" name=""/>
        <dsp:cNvSpPr/>
      </dsp:nvSpPr>
      <dsp:spPr>
        <a:xfrm>
          <a:off x="1427" y="978328"/>
          <a:ext cx="1169046" cy="34471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ru-RU" sz="1700" kern="1200" dirty="0" smtClean="0"/>
            <a:t>9:00</a:t>
          </a:r>
          <a:endParaRPr lang="ru-RU" sz="1700" kern="1200" dirty="0"/>
        </a:p>
      </dsp:txBody>
      <dsp:txXfrm>
        <a:off x="173787" y="978328"/>
        <a:ext cx="824327" cy="344719"/>
      </dsp:txXfrm>
    </dsp:sp>
    <dsp:sp modelId="{AB066297-1174-462D-9D5C-34D5C8EFE2BB}">
      <dsp:nvSpPr>
        <dsp:cNvPr id="0" name=""/>
        <dsp:cNvSpPr/>
      </dsp:nvSpPr>
      <dsp:spPr>
        <a:xfrm>
          <a:off x="1053569" y="978328"/>
          <a:ext cx="1169046" cy="34471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ru-RU" sz="1700" kern="1200" dirty="0" smtClean="0"/>
            <a:t>10:00</a:t>
          </a:r>
          <a:endParaRPr lang="ru-RU" sz="1700" kern="1200" dirty="0"/>
        </a:p>
      </dsp:txBody>
      <dsp:txXfrm>
        <a:off x="1225929" y="978328"/>
        <a:ext cx="824327" cy="344719"/>
      </dsp:txXfrm>
    </dsp:sp>
    <dsp:sp modelId="{B414D892-D7CD-420D-9F8E-DE199105DC66}">
      <dsp:nvSpPr>
        <dsp:cNvPr id="0" name=""/>
        <dsp:cNvSpPr/>
      </dsp:nvSpPr>
      <dsp:spPr>
        <a:xfrm>
          <a:off x="2105710" y="978328"/>
          <a:ext cx="1169046" cy="34471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ru-RU" sz="1700" kern="1200" dirty="0" smtClean="0"/>
            <a:t>11:00</a:t>
          </a:r>
          <a:endParaRPr lang="ru-RU" sz="1700" kern="1200" dirty="0"/>
        </a:p>
      </dsp:txBody>
      <dsp:txXfrm>
        <a:off x="2278070" y="978328"/>
        <a:ext cx="824327" cy="344719"/>
      </dsp:txXfrm>
    </dsp:sp>
    <dsp:sp modelId="{5B25D78D-D485-446E-8490-5880A7BF8A37}">
      <dsp:nvSpPr>
        <dsp:cNvPr id="0" name=""/>
        <dsp:cNvSpPr/>
      </dsp:nvSpPr>
      <dsp:spPr>
        <a:xfrm>
          <a:off x="3157852" y="978328"/>
          <a:ext cx="1169046" cy="34471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ru-RU" sz="1700" kern="1200" dirty="0" smtClean="0"/>
            <a:t>12:00</a:t>
          </a:r>
          <a:endParaRPr lang="ru-RU" sz="1700" kern="1200" dirty="0"/>
        </a:p>
      </dsp:txBody>
      <dsp:txXfrm>
        <a:off x="3330212" y="978328"/>
        <a:ext cx="824327" cy="344719"/>
      </dsp:txXfrm>
    </dsp:sp>
    <dsp:sp modelId="{1142B710-015D-4CAF-8BB2-2246E9A6B52E}">
      <dsp:nvSpPr>
        <dsp:cNvPr id="0" name=""/>
        <dsp:cNvSpPr/>
      </dsp:nvSpPr>
      <dsp:spPr>
        <a:xfrm>
          <a:off x="4209994" y="978328"/>
          <a:ext cx="1169046" cy="34471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ru-RU" sz="1700" kern="1200" dirty="0" smtClean="0"/>
            <a:t>13:00</a:t>
          </a:r>
          <a:endParaRPr lang="ru-RU" sz="1700" kern="1200" dirty="0"/>
        </a:p>
      </dsp:txBody>
      <dsp:txXfrm>
        <a:off x="4382354" y="978328"/>
        <a:ext cx="824327" cy="344719"/>
      </dsp:txXfrm>
    </dsp:sp>
    <dsp:sp modelId="{B11316A0-7990-4BD6-8FE6-76EC023200E5}">
      <dsp:nvSpPr>
        <dsp:cNvPr id="0" name=""/>
        <dsp:cNvSpPr/>
      </dsp:nvSpPr>
      <dsp:spPr>
        <a:xfrm>
          <a:off x="5262136" y="978328"/>
          <a:ext cx="1169046" cy="34471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ru-RU" sz="1700" kern="1200" dirty="0" smtClean="0"/>
            <a:t>14:00</a:t>
          </a:r>
          <a:endParaRPr lang="ru-RU" sz="1700" kern="1200" dirty="0"/>
        </a:p>
      </dsp:txBody>
      <dsp:txXfrm>
        <a:off x="5434496" y="978328"/>
        <a:ext cx="824327" cy="344719"/>
      </dsp:txXfrm>
    </dsp:sp>
    <dsp:sp modelId="{001CCDBA-71F9-4562-ACF0-FE766D9274B5}">
      <dsp:nvSpPr>
        <dsp:cNvPr id="0" name=""/>
        <dsp:cNvSpPr/>
      </dsp:nvSpPr>
      <dsp:spPr>
        <a:xfrm>
          <a:off x="6314278" y="978328"/>
          <a:ext cx="1169046" cy="34471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ru-RU" sz="1700" kern="1200" dirty="0" smtClean="0"/>
            <a:t>15:00</a:t>
          </a:r>
          <a:endParaRPr lang="ru-RU" sz="1700" kern="1200" dirty="0"/>
        </a:p>
      </dsp:txBody>
      <dsp:txXfrm>
        <a:off x="6486638" y="978328"/>
        <a:ext cx="824327" cy="344719"/>
      </dsp:txXfrm>
    </dsp:sp>
    <dsp:sp modelId="{F0DC76D7-E079-413B-BEF2-27A580E69285}">
      <dsp:nvSpPr>
        <dsp:cNvPr id="0" name=""/>
        <dsp:cNvSpPr/>
      </dsp:nvSpPr>
      <dsp:spPr>
        <a:xfrm>
          <a:off x="7366419" y="978328"/>
          <a:ext cx="1169046" cy="34471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ru-RU" sz="1700" kern="1200" dirty="0" smtClean="0"/>
            <a:t>16:00</a:t>
          </a:r>
          <a:endParaRPr lang="ru-RU" sz="1700" kern="1200" dirty="0"/>
        </a:p>
      </dsp:txBody>
      <dsp:txXfrm>
        <a:off x="7538779" y="978328"/>
        <a:ext cx="824327" cy="344719"/>
      </dsp:txXfrm>
    </dsp:sp>
    <dsp:sp modelId="{3AF7A1C5-2F12-4D9B-AD03-21392E28F1B7}">
      <dsp:nvSpPr>
        <dsp:cNvPr id="0" name=""/>
        <dsp:cNvSpPr/>
      </dsp:nvSpPr>
      <dsp:spPr>
        <a:xfrm>
          <a:off x="8418561" y="978328"/>
          <a:ext cx="1169046" cy="34471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ru-RU" sz="1700" kern="1200" dirty="0" smtClean="0"/>
            <a:t>17:00</a:t>
          </a:r>
          <a:endParaRPr lang="ru-RU" sz="1700" kern="1200" dirty="0"/>
        </a:p>
      </dsp:txBody>
      <dsp:txXfrm>
        <a:off x="8590921" y="978328"/>
        <a:ext cx="824327" cy="344719"/>
      </dsp:txXfrm>
    </dsp:sp>
    <dsp:sp modelId="{B6486668-48BF-435E-AFB2-C1B967236EAA}">
      <dsp:nvSpPr>
        <dsp:cNvPr id="0" name=""/>
        <dsp:cNvSpPr/>
      </dsp:nvSpPr>
      <dsp:spPr>
        <a:xfrm>
          <a:off x="9470703" y="978328"/>
          <a:ext cx="1169046" cy="34471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ru-RU" sz="1700" kern="1200" dirty="0" smtClean="0"/>
            <a:t>18:00</a:t>
          </a:r>
          <a:endParaRPr lang="ru-RU" sz="1700" kern="1200" dirty="0"/>
        </a:p>
      </dsp:txBody>
      <dsp:txXfrm>
        <a:off x="9643063" y="978328"/>
        <a:ext cx="824327" cy="344719"/>
      </dsp:txXfrm>
    </dsp:sp>
    <dsp:sp modelId="{C8E1D3DA-696A-453B-9005-BE475C68BEF2}">
      <dsp:nvSpPr>
        <dsp:cNvPr id="0" name=""/>
        <dsp:cNvSpPr/>
      </dsp:nvSpPr>
      <dsp:spPr>
        <a:xfrm>
          <a:off x="10522845" y="978328"/>
          <a:ext cx="1169046" cy="34471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ru-RU" sz="1700" kern="1200" dirty="0" smtClean="0"/>
            <a:t>… 21:00</a:t>
          </a:r>
          <a:endParaRPr lang="ru-RU" sz="1700" kern="1200" dirty="0"/>
        </a:p>
      </dsp:txBody>
      <dsp:txXfrm>
        <a:off x="10695205" y="978328"/>
        <a:ext cx="824327" cy="34471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398" tIns="45700" rIns="91398" bIns="45700" rtlCol="0"/>
          <a:lstStyle>
            <a:lvl1pPr algn="l">
              <a:defRPr sz="1200">
                <a:cs typeface="Arial" charset="0"/>
              </a:defRPr>
            </a:lvl1pPr>
          </a:lstStyle>
          <a:p>
            <a:pPr>
              <a:defRPr/>
            </a:pPr>
            <a:endParaRPr lang="ru-RU"/>
          </a:p>
        </p:txBody>
      </p:sp>
      <p:sp>
        <p:nvSpPr>
          <p:cNvPr id="3" name="Дата 2"/>
          <p:cNvSpPr>
            <a:spLocks noGrp="1"/>
          </p:cNvSpPr>
          <p:nvPr>
            <p:ph type="dt" sz="quarter" idx="1"/>
          </p:nvPr>
        </p:nvSpPr>
        <p:spPr>
          <a:xfrm>
            <a:off x="3849688" y="0"/>
            <a:ext cx="2946400" cy="496888"/>
          </a:xfrm>
          <a:prstGeom prst="rect">
            <a:avLst/>
          </a:prstGeom>
        </p:spPr>
        <p:txBody>
          <a:bodyPr vert="horz" lIns="91398" tIns="45700" rIns="91398" bIns="45700" rtlCol="0"/>
          <a:lstStyle>
            <a:lvl1pPr algn="r">
              <a:defRPr sz="1200">
                <a:cs typeface="Arial" charset="0"/>
              </a:defRPr>
            </a:lvl1pPr>
          </a:lstStyle>
          <a:p>
            <a:pPr>
              <a:defRPr/>
            </a:pPr>
            <a:fld id="{AD2A6734-2D54-41DA-903A-2FB12BA37827}" type="datetimeFigureOut">
              <a:rPr lang="ru-RU"/>
              <a:pPr>
                <a:defRPr/>
              </a:pPr>
              <a:t>15.03.2017</a:t>
            </a:fld>
            <a:endParaRPr lang="ru-RU" dirty="0"/>
          </a:p>
        </p:txBody>
      </p:sp>
      <p:sp>
        <p:nvSpPr>
          <p:cNvPr id="4" name="Нижний колонтитул 3"/>
          <p:cNvSpPr>
            <a:spLocks noGrp="1"/>
          </p:cNvSpPr>
          <p:nvPr>
            <p:ph type="ftr" sz="quarter" idx="2"/>
          </p:nvPr>
        </p:nvSpPr>
        <p:spPr>
          <a:xfrm>
            <a:off x="0" y="9428163"/>
            <a:ext cx="2946400" cy="496887"/>
          </a:xfrm>
          <a:prstGeom prst="rect">
            <a:avLst/>
          </a:prstGeom>
        </p:spPr>
        <p:txBody>
          <a:bodyPr vert="horz" lIns="91398" tIns="45700" rIns="91398" bIns="45700" rtlCol="0" anchor="b"/>
          <a:lstStyle>
            <a:lvl1pPr algn="l">
              <a:defRPr sz="1200">
                <a:cs typeface="Arial" charset="0"/>
              </a:defRPr>
            </a:lvl1pPr>
          </a:lstStyle>
          <a:p>
            <a:pPr>
              <a:defRPr/>
            </a:pPr>
            <a:endParaRPr lang="ru-RU"/>
          </a:p>
        </p:txBody>
      </p:sp>
      <p:sp>
        <p:nvSpPr>
          <p:cNvPr id="5" name="Номер слайда 4"/>
          <p:cNvSpPr>
            <a:spLocks noGrp="1"/>
          </p:cNvSpPr>
          <p:nvPr>
            <p:ph type="sldNum" sz="quarter" idx="3"/>
          </p:nvPr>
        </p:nvSpPr>
        <p:spPr>
          <a:xfrm>
            <a:off x="3849688" y="9428163"/>
            <a:ext cx="2946400" cy="496887"/>
          </a:xfrm>
          <a:prstGeom prst="rect">
            <a:avLst/>
          </a:prstGeom>
        </p:spPr>
        <p:txBody>
          <a:bodyPr vert="horz" lIns="91398" tIns="45700" rIns="91398" bIns="45700" rtlCol="0" anchor="b"/>
          <a:lstStyle>
            <a:lvl1pPr algn="r">
              <a:defRPr sz="1200">
                <a:cs typeface="Arial" charset="0"/>
              </a:defRPr>
            </a:lvl1pPr>
          </a:lstStyle>
          <a:p>
            <a:pPr>
              <a:defRPr/>
            </a:pPr>
            <a:fld id="{F0E9BC03-F90B-4A65-A7B7-5B74F289B3C8}" type="slidenum">
              <a:rPr lang="ru-RU"/>
              <a:pPr>
                <a:defRPr/>
              </a:pPr>
              <a:t>‹#›</a:t>
            </a:fld>
            <a:endParaRPr lang="ru-RU" dirty="0"/>
          </a:p>
        </p:txBody>
      </p:sp>
    </p:spTree>
    <p:extLst>
      <p:ext uri="{BB962C8B-B14F-4D97-AF65-F5344CB8AC3E}">
        <p14:creationId xmlns:p14="http://schemas.microsoft.com/office/powerpoint/2010/main" val="772645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277" tIns="45640" rIns="91277" bIns="45640" rtlCol="0"/>
          <a:lstStyle>
            <a:lvl1pPr algn="l">
              <a:defRPr sz="1200">
                <a:cs typeface="Arial" charset="0"/>
              </a:defRPr>
            </a:lvl1pPr>
          </a:lstStyle>
          <a:p>
            <a:pPr>
              <a:defRPr/>
            </a:pPr>
            <a:endParaRPr lang="ru-RU"/>
          </a:p>
        </p:txBody>
      </p:sp>
      <p:sp>
        <p:nvSpPr>
          <p:cNvPr id="3" name="Дата 2"/>
          <p:cNvSpPr>
            <a:spLocks noGrp="1"/>
          </p:cNvSpPr>
          <p:nvPr>
            <p:ph type="dt" idx="1"/>
          </p:nvPr>
        </p:nvSpPr>
        <p:spPr>
          <a:xfrm>
            <a:off x="3849688" y="0"/>
            <a:ext cx="2946400" cy="496888"/>
          </a:xfrm>
          <a:prstGeom prst="rect">
            <a:avLst/>
          </a:prstGeom>
        </p:spPr>
        <p:txBody>
          <a:bodyPr vert="horz" lIns="91277" tIns="45640" rIns="91277" bIns="45640" rtlCol="0"/>
          <a:lstStyle>
            <a:lvl1pPr algn="r">
              <a:defRPr sz="1200">
                <a:cs typeface="Arial" charset="0"/>
              </a:defRPr>
            </a:lvl1pPr>
          </a:lstStyle>
          <a:p>
            <a:pPr>
              <a:defRPr/>
            </a:pPr>
            <a:fld id="{1C735CF2-3AA9-4F1A-859E-DC70B2CD36BC}" type="datetimeFigureOut">
              <a:rPr lang="ru-RU"/>
              <a:pPr>
                <a:defRPr/>
              </a:pPr>
              <a:t>15.03.2017</a:t>
            </a:fld>
            <a:endParaRPr lang="ru-RU" dirty="0"/>
          </a:p>
        </p:txBody>
      </p:sp>
      <p:sp>
        <p:nvSpPr>
          <p:cNvPr id="4" name="Образ слайда 3"/>
          <p:cNvSpPr>
            <a:spLocks noGrp="1" noRot="1" noChangeAspect="1"/>
          </p:cNvSpPr>
          <p:nvPr>
            <p:ph type="sldImg" idx="2"/>
          </p:nvPr>
        </p:nvSpPr>
        <p:spPr>
          <a:xfrm>
            <a:off x="300038" y="744538"/>
            <a:ext cx="6199187" cy="3721100"/>
          </a:xfrm>
          <a:prstGeom prst="rect">
            <a:avLst/>
          </a:prstGeom>
          <a:noFill/>
          <a:ln w="12700">
            <a:solidFill>
              <a:prstClr val="black"/>
            </a:solidFill>
          </a:ln>
        </p:spPr>
        <p:txBody>
          <a:bodyPr vert="horz" lIns="91277" tIns="45640" rIns="91277" bIns="45640" rtlCol="0" anchor="ctr"/>
          <a:lstStyle/>
          <a:p>
            <a:pPr lvl="0"/>
            <a:endParaRPr lang="ru-RU" noProof="0" dirty="0"/>
          </a:p>
        </p:txBody>
      </p:sp>
      <p:sp>
        <p:nvSpPr>
          <p:cNvPr id="5" name="Заметки 4"/>
          <p:cNvSpPr>
            <a:spLocks noGrp="1"/>
          </p:cNvSpPr>
          <p:nvPr>
            <p:ph type="body" sz="quarter" idx="3"/>
          </p:nvPr>
        </p:nvSpPr>
        <p:spPr>
          <a:xfrm>
            <a:off x="681038" y="4714875"/>
            <a:ext cx="5437187" cy="4467225"/>
          </a:xfrm>
          <a:prstGeom prst="rect">
            <a:avLst/>
          </a:prstGeom>
        </p:spPr>
        <p:txBody>
          <a:bodyPr vert="horz" lIns="91277" tIns="45640" rIns="91277" bIns="4564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428163"/>
            <a:ext cx="2946400" cy="496887"/>
          </a:xfrm>
          <a:prstGeom prst="rect">
            <a:avLst/>
          </a:prstGeom>
        </p:spPr>
        <p:txBody>
          <a:bodyPr vert="horz" lIns="91277" tIns="45640" rIns="91277" bIns="45640" rtlCol="0" anchor="b"/>
          <a:lstStyle>
            <a:lvl1pPr algn="l">
              <a:defRPr sz="1200">
                <a:cs typeface="Arial" charset="0"/>
              </a:defRPr>
            </a:lvl1pPr>
          </a:lstStyle>
          <a:p>
            <a:pPr>
              <a:defRPr/>
            </a:pPr>
            <a:endParaRPr lang="ru-RU"/>
          </a:p>
        </p:txBody>
      </p:sp>
      <p:sp>
        <p:nvSpPr>
          <p:cNvPr id="7" name="Номер слайда 6"/>
          <p:cNvSpPr>
            <a:spLocks noGrp="1"/>
          </p:cNvSpPr>
          <p:nvPr>
            <p:ph type="sldNum" sz="quarter" idx="5"/>
          </p:nvPr>
        </p:nvSpPr>
        <p:spPr>
          <a:xfrm>
            <a:off x="3849688" y="9428163"/>
            <a:ext cx="2946400" cy="496887"/>
          </a:xfrm>
          <a:prstGeom prst="rect">
            <a:avLst/>
          </a:prstGeom>
        </p:spPr>
        <p:txBody>
          <a:bodyPr vert="horz" lIns="91277" tIns="45640" rIns="91277" bIns="45640" rtlCol="0" anchor="b"/>
          <a:lstStyle>
            <a:lvl1pPr algn="r">
              <a:defRPr sz="1200">
                <a:cs typeface="Arial" charset="0"/>
              </a:defRPr>
            </a:lvl1pPr>
          </a:lstStyle>
          <a:p>
            <a:pPr>
              <a:defRPr/>
            </a:pPr>
            <a:fld id="{FA7A1BF6-087E-4CDC-B6AA-7D271BE4DFCC}" type="slidenum">
              <a:rPr lang="ru-RU"/>
              <a:pPr>
                <a:defRPr/>
              </a:pPr>
              <a:t>‹#›</a:t>
            </a:fld>
            <a:endParaRPr lang="ru-RU" dirty="0"/>
          </a:p>
        </p:txBody>
      </p:sp>
    </p:spTree>
    <p:extLst>
      <p:ext uri="{BB962C8B-B14F-4D97-AF65-F5344CB8AC3E}">
        <p14:creationId xmlns:p14="http://schemas.microsoft.com/office/powerpoint/2010/main" val="2614386955"/>
      </p:ext>
    </p:extLst>
  </p:cSld>
  <p:clrMap bg1="lt1" tx1="dk1" bg2="lt2" tx2="dk2" accent1="accent1" accent2="accent2" accent3="accent3" accent4="accent4" accent5="accent5" accent6="accent6" hlink="hlink" folHlink="folHlink"/>
  <p:notesStyle>
    <a:lvl1pPr algn="l" defTabSz="966788" rtl="0" eaLnBrk="0" fontAlgn="base" hangingPunct="0">
      <a:spcBef>
        <a:spcPct val="30000"/>
      </a:spcBef>
      <a:spcAft>
        <a:spcPct val="0"/>
      </a:spcAft>
      <a:defRPr sz="1300" kern="1200">
        <a:solidFill>
          <a:schemeClr val="tx1"/>
        </a:solidFill>
        <a:latin typeface="+mn-lt"/>
        <a:ea typeface="+mn-ea"/>
        <a:cs typeface="+mn-cs"/>
      </a:defRPr>
    </a:lvl1pPr>
    <a:lvl2pPr marL="482600" algn="l" defTabSz="966788" rtl="0" eaLnBrk="0" fontAlgn="base" hangingPunct="0">
      <a:spcBef>
        <a:spcPct val="30000"/>
      </a:spcBef>
      <a:spcAft>
        <a:spcPct val="0"/>
      </a:spcAft>
      <a:defRPr sz="1300" kern="1200">
        <a:solidFill>
          <a:schemeClr val="tx1"/>
        </a:solidFill>
        <a:latin typeface="+mn-lt"/>
        <a:ea typeface="+mn-ea"/>
        <a:cs typeface="+mn-cs"/>
      </a:defRPr>
    </a:lvl2pPr>
    <a:lvl3pPr marL="966788" algn="l" defTabSz="966788" rtl="0" eaLnBrk="0" fontAlgn="base" hangingPunct="0">
      <a:spcBef>
        <a:spcPct val="30000"/>
      </a:spcBef>
      <a:spcAft>
        <a:spcPct val="0"/>
      </a:spcAft>
      <a:defRPr sz="1300" kern="1200">
        <a:solidFill>
          <a:schemeClr val="tx1"/>
        </a:solidFill>
        <a:latin typeface="+mn-lt"/>
        <a:ea typeface="+mn-ea"/>
        <a:cs typeface="+mn-cs"/>
      </a:defRPr>
    </a:lvl3pPr>
    <a:lvl4pPr marL="1450975" algn="l" defTabSz="966788" rtl="0" eaLnBrk="0" fontAlgn="base" hangingPunct="0">
      <a:spcBef>
        <a:spcPct val="30000"/>
      </a:spcBef>
      <a:spcAft>
        <a:spcPct val="0"/>
      </a:spcAft>
      <a:defRPr sz="1300" kern="1200">
        <a:solidFill>
          <a:schemeClr val="tx1"/>
        </a:solidFill>
        <a:latin typeface="+mn-lt"/>
        <a:ea typeface="+mn-ea"/>
        <a:cs typeface="+mn-cs"/>
      </a:defRPr>
    </a:lvl4pPr>
    <a:lvl5pPr marL="1935163" algn="l" defTabSz="966788" rtl="0" eaLnBrk="0" fontAlgn="base" hangingPunct="0">
      <a:spcBef>
        <a:spcPct val="30000"/>
      </a:spcBef>
      <a:spcAft>
        <a:spcPct val="0"/>
      </a:spcAft>
      <a:defRPr sz="1300" kern="1200">
        <a:solidFill>
          <a:schemeClr val="tx1"/>
        </a:solidFill>
        <a:latin typeface="+mn-lt"/>
        <a:ea typeface="+mn-ea"/>
        <a:cs typeface="+mn-cs"/>
      </a:defRPr>
    </a:lvl5pPr>
    <a:lvl6pPr marL="2419502" algn="l" defTabSz="967801" rtl="0" eaLnBrk="1" latinLnBrk="0" hangingPunct="1">
      <a:defRPr sz="1300" kern="1200">
        <a:solidFill>
          <a:schemeClr val="tx1"/>
        </a:solidFill>
        <a:latin typeface="+mn-lt"/>
        <a:ea typeface="+mn-ea"/>
        <a:cs typeface="+mn-cs"/>
      </a:defRPr>
    </a:lvl6pPr>
    <a:lvl7pPr marL="2903403" algn="l" defTabSz="967801" rtl="0" eaLnBrk="1" latinLnBrk="0" hangingPunct="1">
      <a:defRPr sz="1300" kern="1200">
        <a:solidFill>
          <a:schemeClr val="tx1"/>
        </a:solidFill>
        <a:latin typeface="+mn-lt"/>
        <a:ea typeface="+mn-ea"/>
        <a:cs typeface="+mn-cs"/>
      </a:defRPr>
    </a:lvl7pPr>
    <a:lvl8pPr marL="3387303" algn="l" defTabSz="967801" rtl="0" eaLnBrk="1" latinLnBrk="0" hangingPunct="1">
      <a:defRPr sz="1300" kern="1200">
        <a:solidFill>
          <a:schemeClr val="tx1"/>
        </a:solidFill>
        <a:latin typeface="+mn-lt"/>
        <a:ea typeface="+mn-ea"/>
        <a:cs typeface="+mn-cs"/>
      </a:defRPr>
    </a:lvl8pPr>
    <a:lvl9pPr marL="3871204" algn="l" defTabSz="967801"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FA7A1BF6-087E-4CDC-B6AA-7D271BE4DFCC}" type="slidenum">
              <a:rPr lang="ru-RU" smtClean="0"/>
              <a:pPr>
                <a:defRPr/>
              </a:pPr>
              <a:t>2</a:t>
            </a:fld>
            <a:endParaRPr lang="ru-RU" dirty="0"/>
          </a:p>
        </p:txBody>
      </p:sp>
    </p:spTree>
    <p:extLst>
      <p:ext uri="{BB962C8B-B14F-4D97-AF65-F5344CB8AC3E}">
        <p14:creationId xmlns:p14="http://schemas.microsoft.com/office/powerpoint/2010/main" val="3530484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89A8D16-E632-413A-860A-FA3F871CE2D7}" type="slidenum">
              <a:rPr lang="ru-RU" smtClean="0"/>
              <a:pPr/>
              <a:t>14</a:t>
            </a:fld>
            <a:endParaRPr lang="ru-RU"/>
          </a:p>
        </p:txBody>
      </p:sp>
    </p:spTree>
    <p:extLst>
      <p:ext uri="{BB962C8B-B14F-4D97-AF65-F5344CB8AC3E}">
        <p14:creationId xmlns:p14="http://schemas.microsoft.com/office/powerpoint/2010/main" val="3737505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89A8D16-E632-413A-860A-FA3F871CE2D7}" type="slidenum">
              <a:rPr lang="ru-RU" smtClean="0"/>
              <a:pPr/>
              <a:t>15</a:t>
            </a:fld>
            <a:endParaRPr lang="ru-RU"/>
          </a:p>
        </p:txBody>
      </p:sp>
    </p:spTree>
    <p:extLst>
      <p:ext uri="{BB962C8B-B14F-4D97-AF65-F5344CB8AC3E}">
        <p14:creationId xmlns:p14="http://schemas.microsoft.com/office/powerpoint/2010/main" val="94117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89A8D16-E632-413A-860A-FA3F871CE2D7}" type="slidenum">
              <a:rPr lang="ru-RU" smtClean="0"/>
              <a:pPr/>
              <a:t>16</a:t>
            </a:fld>
            <a:endParaRPr lang="ru-RU"/>
          </a:p>
        </p:txBody>
      </p:sp>
    </p:spTree>
    <p:extLst>
      <p:ext uri="{BB962C8B-B14F-4D97-AF65-F5344CB8AC3E}">
        <p14:creationId xmlns:p14="http://schemas.microsoft.com/office/powerpoint/2010/main" val="461458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89A8D16-E632-413A-860A-FA3F871CE2D7}" type="slidenum">
              <a:rPr lang="ru-RU" smtClean="0"/>
              <a:pPr/>
              <a:t>17</a:t>
            </a:fld>
            <a:endParaRPr lang="ru-RU"/>
          </a:p>
        </p:txBody>
      </p:sp>
    </p:spTree>
    <p:extLst>
      <p:ext uri="{BB962C8B-B14F-4D97-AF65-F5344CB8AC3E}">
        <p14:creationId xmlns:p14="http://schemas.microsoft.com/office/powerpoint/2010/main" val="282919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FA7A1BF6-087E-4CDC-B6AA-7D271BE4DFCC}" type="slidenum">
              <a:rPr lang="ru-RU" smtClean="0"/>
              <a:pPr>
                <a:defRPr/>
              </a:pPr>
              <a:t>3</a:t>
            </a:fld>
            <a:endParaRPr lang="ru-RU" dirty="0"/>
          </a:p>
        </p:txBody>
      </p:sp>
    </p:spTree>
    <p:extLst>
      <p:ext uri="{BB962C8B-B14F-4D97-AF65-F5344CB8AC3E}">
        <p14:creationId xmlns:p14="http://schemas.microsoft.com/office/powerpoint/2010/main" val="1850085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smtClean="0"/>
          </a:p>
        </p:txBody>
      </p:sp>
      <p:sp>
        <p:nvSpPr>
          <p:cNvPr id="2560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B55A708-2264-4AB9-A9B7-8FF2078AA497}" type="slidenum">
              <a:rPr lang="ru-RU" altLang="ru-RU" smtClean="0">
                <a:cs typeface="Arial" charset="0"/>
              </a:rPr>
              <a:pPr/>
              <a:t>4</a:t>
            </a:fld>
            <a:endParaRPr lang="ru-RU" altLang="ru-RU" smtClean="0">
              <a:cs typeface="Arial" charset="0"/>
            </a:endParaRPr>
          </a:p>
        </p:txBody>
      </p:sp>
    </p:spTree>
    <p:extLst>
      <p:ext uri="{BB962C8B-B14F-4D97-AF65-F5344CB8AC3E}">
        <p14:creationId xmlns:p14="http://schemas.microsoft.com/office/powerpoint/2010/main" val="1649587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smtClean="0"/>
          </a:p>
        </p:txBody>
      </p:sp>
      <p:sp>
        <p:nvSpPr>
          <p:cNvPr id="2867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482AE9C-1C48-4716-AEF9-0F8F79C4CD85}" type="slidenum">
              <a:rPr lang="ru-RU" altLang="ru-RU" smtClean="0">
                <a:cs typeface="Arial" charset="0"/>
              </a:rPr>
              <a:pPr/>
              <a:t>8</a:t>
            </a:fld>
            <a:endParaRPr lang="ru-RU" altLang="ru-RU" smtClean="0">
              <a:cs typeface="Arial" charset="0"/>
            </a:endParaRPr>
          </a:p>
        </p:txBody>
      </p:sp>
    </p:spTree>
    <p:extLst>
      <p:ext uri="{BB962C8B-B14F-4D97-AF65-F5344CB8AC3E}">
        <p14:creationId xmlns:p14="http://schemas.microsoft.com/office/powerpoint/2010/main" val="3623584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89A8D16-E632-413A-860A-FA3F871CE2D7}" type="slidenum">
              <a:rPr lang="ru-RU" smtClean="0"/>
              <a:pPr/>
              <a:t>9</a:t>
            </a:fld>
            <a:endParaRPr lang="ru-RU"/>
          </a:p>
        </p:txBody>
      </p:sp>
    </p:spTree>
    <p:extLst>
      <p:ext uri="{BB962C8B-B14F-4D97-AF65-F5344CB8AC3E}">
        <p14:creationId xmlns:p14="http://schemas.microsoft.com/office/powerpoint/2010/main" val="800065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89A8D16-E632-413A-860A-FA3F871CE2D7}" type="slidenum">
              <a:rPr lang="ru-RU" smtClean="0"/>
              <a:pPr/>
              <a:t>10</a:t>
            </a:fld>
            <a:endParaRPr lang="ru-RU"/>
          </a:p>
        </p:txBody>
      </p:sp>
    </p:spTree>
    <p:extLst>
      <p:ext uri="{BB962C8B-B14F-4D97-AF65-F5344CB8AC3E}">
        <p14:creationId xmlns:p14="http://schemas.microsoft.com/office/powerpoint/2010/main" val="2566051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89A8D16-E632-413A-860A-FA3F871CE2D7}" type="slidenum">
              <a:rPr lang="ru-RU" smtClean="0"/>
              <a:pPr/>
              <a:t>11</a:t>
            </a:fld>
            <a:endParaRPr lang="ru-RU"/>
          </a:p>
        </p:txBody>
      </p:sp>
    </p:spTree>
    <p:extLst>
      <p:ext uri="{BB962C8B-B14F-4D97-AF65-F5344CB8AC3E}">
        <p14:creationId xmlns:p14="http://schemas.microsoft.com/office/powerpoint/2010/main" val="199873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89A8D16-E632-413A-860A-FA3F871CE2D7}" type="slidenum">
              <a:rPr lang="ru-RU" smtClean="0"/>
              <a:pPr/>
              <a:t>12</a:t>
            </a:fld>
            <a:endParaRPr lang="ru-RU"/>
          </a:p>
        </p:txBody>
      </p:sp>
    </p:spTree>
    <p:extLst>
      <p:ext uri="{BB962C8B-B14F-4D97-AF65-F5344CB8AC3E}">
        <p14:creationId xmlns:p14="http://schemas.microsoft.com/office/powerpoint/2010/main" val="838266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89A8D16-E632-413A-860A-FA3F871CE2D7}" type="slidenum">
              <a:rPr lang="ru-RU" smtClean="0"/>
              <a:pPr/>
              <a:t>13</a:t>
            </a:fld>
            <a:endParaRPr lang="ru-RU"/>
          </a:p>
        </p:txBody>
      </p:sp>
    </p:spTree>
    <p:extLst>
      <p:ext uri="{BB962C8B-B14F-4D97-AF65-F5344CB8AC3E}">
        <p14:creationId xmlns:p14="http://schemas.microsoft.com/office/powerpoint/2010/main" val="282919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75197" y="1237457"/>
            <a:ext cx="9451181" cy="2632440"/>
          </a:xfrm>
        </p:spPr>
        <p:txBody>
          <a:bodyPr anchor="b"/>
          <a:lstStyle>
            <a:lvl1pPr algn="ctr">
              <a:defRPr sz="6400"/>
            </a:lvl1pPr>
          </a:lstStyle>
          <a:p>
            <a:r>
              <a:rPr lang="ru-RU" smtClean="0"/>
              <a:t>Образец заголовка</a:t>
            </a:r>
            <a:endParaRPr lang="ru-RU"/>
          </a:p>
        </p:txBody>
      </p:sp>
      <p:sp>
        <p:nvSpPr>
          <p:cNvPr id="3" name="Подзаголовок 2"/>
          <p:cNvSpPr>
            <a:spLocks noGrp="1"/>
          </p:cNvSpPr>
          <p:nvPr>
            <p:ph type="subTitle" idx="1"/>
          </p:nvPr>
        </p:nvSpPr>
        <p:spPr>
          <a:xfrm>
            <a:off x="1575197" y="3971414"/>
            <a:ext cx="9451181" cy="1825554"/>
          </a:xfrm>
        </p:spPr>
        <p:txBody>
          <a:bodyPr/>
          <a:lstStyle>
            <a:lvl1pPr marL="0" indent="0" algn="ctr">
              <a:buNone/>
              <a:defRPr sz="2500"/>
            </a:lvl1pPr>
            <a:lvl2pPr marL="483900" indent="0" algn="ctr">
              <a:buNone/>
              <a:defRPr sz="2100"/>
            </a:lvl2pPr>
            <a:lvl3pPr marL="967801" indent="0" algn="ctr">
              <a:buNone/>
              <a:defRPr sz="1900"/>
            </a:lvl3pPr>
            <a:lvl4pPr marL="1451701" indent="0" algn="ctr">
              <a:buNone/>
              <a:defRPr sz="1700"/>
            </a:lvl4pPr>
            <a:lvl5pPr marL="1935602" indent="0" algn="ctr">
              <a:buNone/>
              <a:defRPr sz="1700"/>
            </a:lvl5pPr>
            <a:lvl6pPr marL="2419502" indent="0" algn="ctr">
              <a:buNone/>
              <a:defRPr sz="1700"/>
            </a:lvl6pPr>
            <a:lvl7pPr marL="2903403" indent="0" algn="ctr">
              <a:buNone/>
              <a:defRPr sz="1700"/>
            </a:lvl7pPr>
            <a:lvl8pPr marL="3387303" indent="0" algn="ctr">
              <a:buNone/>
              <a:defRPr sz="1700"/>
            </a:lvl8pPr>
            <a:lvl9pPr marL="3871204" indent="0" algn="ctr">
              <a:buNone/>
              <a:defRPr sz="17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B552F6B6-1C92-4742-9244-85C3376B9DC3}" type="datetime1">
              <a:rPr lang="ru-RU"/>
              <a:pPr>
                <a:defRPr/>
              </a:pPr>
              <a:t>15.03.2017</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332B947-E137-4E36-AEC8-17752430F5F0}" type="slidenum">
              <a:rPr lang="ru-RU"/>
              <a:pPr>
                <a:defRPr/>
              </a:pPr>
              <a:t>‹#›</a:t>
            </a:fld>
            <a:endParaRPr lang="ru-RU" dirty="0"/>
          </a:p>
        </p:txBody>
      </p:sp>
    </p:spTree>
    <p:extLst>
      <p:ext uri="{BB962C8B-B14F-4D97-AF65-F5344CB8AC3E}">
        <p14:creationId xmlns:p14="http://schemas.microsoft.com/office/powerpoint/2010/main" val="217040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BA8AF3B-768E-4864-8C90-A02924762C83}" type="datetime1">
              <a:rPr lang="ru-RU"/>
              <a:pPr>
                <a:defRPr/>
              </a:pPr>
              <a:t>15.03.2017</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59AAC54-B909-42AD-8094-965A9ED51798}" type="slidenum">
              <a:rPr lang="ru-RU"/>
              <a:pPr>
                <a:defRPr/>
              </a:pPr>
              <a:t>‹#›</a:t>
            </a:fld>
            <a:endParaRPr lang="ru-RU" dirty="0"/>
          </a:p>
        </p:txBody>
      </p:sp>
    </p:spTree>
    <p:extLst>
      <p:ext uri="{BB962C8B-B14F-4D97-AF65-F5344CB8AC3E}">
        <p14:creationId xmlns:p14="http://schemas.microsoft.com/office/powerpoint/2010/main" val="2353697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018002" y="402567"/>
            <a:ext cx="2717215" cy="6407821"/>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66358" y="402567"/>
            <a:ext cx="7994124" cy="6407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58EA734-12B0-4159-9068-B62FFB2D71EA}" type="datetime1">
              <a:rPr lang="ru-RU"/>
              <a:pPr>
                <a:defRPr/>
              </a:pPr>
              <a:t>15.03.2017</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96F723A-E0A9-4CF3-BDD3-A81677531B33}" type="slidenum">
              <a:rPr lang="ru-RU"/>
              <a:pPr>
                <a:defRPr/>
              </a:pPr>
              <a:t>‹#›</a:t>
            </a:fld>
            <a:endParaRPr lang="ru-RU" dirty="0"/>
          </a:p>
        </p:txBody>
      </p:sp>
    </p:spTree>
    <p:extLst>
      <p:ext uri="{BB962C8B-B14F-4D97-AF65-F5344CB8AC3E}">
        <p14:creationId xmlns:p14="http://schemas.microsoft.com/office/powerpoint/2010/main" val="915353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5B5DF55-4234-4E1D-8EE2-52772182BBCA}" type="datetime1">
              <a:rPr lang="ru-RU"/>
              <a:pPr>
                <a:defRPr/>
              </a:pPr>
              <a:t>15.03.2017</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428E522-FBF5-454D-892B-B7F7A6ECE564}" type="slidenum">
              <a:rPr lang="ru-RU"/>
              <a:pPr>
                <a:defRPr/>
              </a:pPr>
              <a:t>‹#›</a:t>
            </a:fld>
            <a:endParaRPr lang="ru-RU" dirty="0"/>
          </a:p>
        </p:txBody>
      </p:sp>
    </p:spTree>
    <p:extLst>
      <p:ext uri="{BB962C8B-B14F-4D97-AF65-F5344CB8AC3E}">
        <p14:creationId xmlns:p14="http://schemas.microsoft.com/office/powerpoint/2010/main" val="156553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9795" y="1885068"/>
            <a:ext cx="10868858" cy="3145275"/>
          </a:xfrm>
        </p:spPr>
        <p:txBody>
          <a:bodyPr anchor="b"/>
          <a:lstStyle>
            <a:lvl1pPr>
              <a:defRPr sz="6400"/>
            </a:lvl1pPr>
          </a:lstStyle>
          <a:p>
            <a:r>
              <a:rPr lang="ru-RU" smtClean="0"/>
              <a:t>Образец заголовка</a:t>
            </a:r>
            <a:endParaRPr lang="ru-RU"/>
          </a:p>
        </p:txBody>
      </p:sp>
      <p:sp>
        <p:nvSpPr>
          <p:cNvPr id="3" name="Текст 2"/>
          <p:cNvSpPr>
            <a:spLocks noGrp="1"/>
          </p:cNvSpPr>
          <p:nvPr>
            <p:ph type="body" idx="1"/>
          </p:nvPr>
        </p:nvSpPr>
        <p:spPr>
          <a:xfrm>
            <a:off x="859795" y="5060098"/>
            <a:ext cx="10868858" cy="1654026"/>
          </a:xfrm>
        </p:spPr>
        <p:txBody>
          <a:bodyPr/>
          <a:lstStyle>
            <a:lvl1pPr marL="0" indent="0">
              <a:buNone/>
              <a:defRPr sz="2500">
                <a:solidFill>
                  <a:schemeClr val="tx1">
                    <a:tint val="75000"/>
                  </a:schemeClr>
                </a:solidFill>
              </a:defRPr>
            </a:lvl1pPr>
            <a:lvl2pPr marL="483900" indent="0">
              <a:buNone/>
              <a:defRPr sz="2100">
                <a:solidFill>
                  <a:schemeClr val="tx1">
                    <a:tint val="75000"/>
                  </a:schemeClr>
                </a:solidFill>
              </a:defRPr>
            </a:lvl2pPr>
            <a:lvl3pPr marL="967801" indent="0">
              <a:buNone/>
              <a:defRPr sz="1900">
                <a:solidFill>
                  <a:schemeClr val="tx1">
                    <a:tint val="75000"/>
                  </a:schemeClr>
                </a:solidFill>
              </a:defRPr>
            </a:lvl3pPr>
            <a:lvl4pPr marL="1451701" indent="0">
              <a:buNone/>
              <a:defRPr sz="1700">
                <a:solidFill>
                  <a:schemeClr val="tx1">
                    <a:tint val="75000"/>
                  </a:schemeClr>
                </a:solidFill>
              </a:defRPr>
            </a:lvl4pPr>
            <a:lvl5pPr marL="1935602" indent="0">
              <a:buNone/>
              <a:defRPr sz="1700">
                <a:solidFill>
                  <a:schemeClr val="tx1">
                    <a:tint val="75000"/>
                  </a:schemeClr>
                </a:solidFill>
              </a:defRPr>
            </a:lvl5pPr>
            <a:lvl6pPr marL="2419502" indent="0">
              <a:buNone/>
              <a:defRPr sz="1700">
                <a:solidFill>
                  <a:schemeClr val="tx1">
                    <a:tint val="75000"/>
                  </a:schemeClr>
                </a:solidFill>
              </a:defRPr>
            </a:lvl6pPr>
            <a:lvl7pPr marL="2903403" indent="0">
              <a:buNone/>
              <a:defRPr sz="1700">
                <a:solidFill>
                  <a:schemeClr val="tx1">
                    <a:tint val="75000"/>
                  </a:schemeClr>
                </a:solidFill>
              </a:defRPr>
            </a:lvl7pPr>
            <a:lvl8pPr marL="3387303" indent="0">
              <a:buNone/>
              <a:defRPr sz="1700">
                <a:solidFill>
                  <a:schemeClr val="tx1">
                    <a:tint val="75000"/>
                  </a:schemeClr>
                </a:solidFill>
              </a:defRPr>
            </a:lvl8pPr>
            <a:lvl9pPr marL="3871204" indent="0">
              <a:buNone/>
              <a:defRPr sz="17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C1A2C5A-4515-4D84-8666-C05EDB7FA828}" type="datetime1">
              <a:rPr lang="ru-RU"/>
              <a:pPr>
                <a:defRPr/>
              </a:pPr>
              <a:t>15.03.2017</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BAB7CC9-8745-4A57-9CDC-24B791E0FBA2}" type="slidenum">
              <a:rPr lang="ru-RU"/>
              <a:pPr>
                <a:defRPr/>
              </a:pPr>
              <a:t>‹#›</a:t>
            </a:fld>
            <a:endParaRPr lang="ru-RU" dirty="0"/>
          </a:p>
        </p:txBody>
      </p:sp>
    </p:spTree>
    <p:extLst>
      <p:ext uri="{BB962C8B-B14F-4D97-AF65-F5344CB8AC3E}">
        <p14:creationId xmlns:p14="http://schemas.microsoft.com/office/powerpoint/2010/main" val="3932948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66360" y="2012836"/>
            <a:ext cx="5355669" cy="479755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379549" y="2012836"/>
            <a:ext cx="5355669" cy="479755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50433D8-FC66-4AAA-B24F-6AF8C7FFA31E}" type="datetime1">
              <a:rPr lang="ru-RU"/>
              <a:pPr>
                <a:defRPr/>
              </a:pPr>
              <a:t>15.03.2017</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04F5E32-F2A5-4030-B10B-88C551C5E080}" type="slidenum">
              <a:rPr lang="ru-RU"/>
              <a:pPr>
                <a:defRPr/>
              </a:pPr>
              <a:t>‹#›</a:t>
            </a:fld>
            <a:endParaRPr lang="ru-RU" dirty="0"/>
          </a:p>
        </p:txBody>
      </p:sp>
    </p:spTree>
    <p:extLst>
      <p:ext uri="{BB962C8B-B14F-4D97-AF65-F5344CB8AC3E}">
        <p14:creationId xmlns:p14="http://schemas.microsoft.com/office/powerpoint/2010/main" val="1671459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8001" y="402570"/>
            <a:ext cx="10868858" cy="1461495"/>
          </a:xfrm>
        </p:spPr>
        <p:txBody>
          <a:bodyPr/>
          <a:lstStyle/>
          <a:p>
            <a:r>
              <a:rPr lang="ru-RU" smtClean="0"/>
              <a:t>Образец заголовка</a:t>
            </a:r>
            <a:endParaRPr lang="ru-RU"/>
          </a:p>
        </p:txBody>
      </p:sp>
      <p:sp>
        <p:nvSpPr>
          <p:cNvPr id="3" name="Текст 2"/>
          <p:cNvSpPr>
            <a:spLocks noGrp="1"/>
          </p:cNvSpPr>
          <p:nvPr>
            <p:ph type="body" idx="1"/>
          </p:nvPr>
        </p:nvSpPr>
        <p:spPr>
          <a:xfrm>
            <a:off x="868000" y="1853560"/>
            <a:ext cx="5331056" cy="908401"/>
          </a:xfrm>
        </p:spPr>
        <p:txBody>
          <a:bodyPr anchor="b"/>
          <a:lstStyle>
            <a:lvl1pPr marL="0" indent="0">
              <a:buNone/>
              <a:defRPr sz="2500" b="1"/>
            </a:lvl1pPr>
            <a:lvl2pPr marL="483900" indent="0">
              <a:buNone/>
              <a:defRPr sz="2100" b="1"/>
            </a:lvl2pPr>
            <a:lvl3pPr marL="967801" indent="0">
              <a:buNone/>
              <a:defRPr sz="1900" b="1"/>
            </a:lvl3pPr>
            <a:lvl4pPr marL="1451701" indent="0">
              <a:buNone/>
              <a:defRPr sz="1700" b="1"/>
            </a:lvl4pPr>
            <a:lvl5pPr marL="1935602" indent="0">
              <a:buNone/>
              <a:defRPr sz="1700" b="1"/>
            </a:lvl5pPr>
            <a:lvl6pPr marL="2419502" indent="0">
              <a:buNone/>
              <a:defRPr sz="1700" b="1"/>
            </a:lvl6pPr>
            <a:lvl7pPr marL="2903403" indent="0">
              <a:buNone/>
              <a:defRPr sz="1700" b="1"/>
            </a:lvl7pPr>
            <a:lvl8pPr marL="3387303" indent="0">
              <a:buNone/>
              <a:defRPr sz="1700" b="1"/>
            </a:lvl8pPr>
            <a:lvl9pPr marL="3871204" indent="0">
              <a:buNone/>
              <a:defRPr sz="1700" b="1"/>
            </a:lvl9pPr>
          </a:lstStyle>
          <a:p>
            <a:pPr lvl="0"/>
            <a:r>
              <a:rPr lang="ru-RU" smtClean="0"/>
              <a:t>Образец текста</a:t>
            </a:r>
          </a:p>
        </p:txBody>
      </p:sp>
      <p:sp>
        <p:nvSpPr>
          <p:cNvPr id="4" name="Объект 3"/>
          <p:cNvSpPr>
            <a:spLocks noGrp="1"/>
          </p:cNvSpPr>
          <p:nvPr>
            <p:ph sz="half" idx="2"/>
          </p:nvPr>
        </p:nvSpPr>
        <p:spPr>
          <a:xfrm>
            <a:off x="868000" y="2761961"/>
            <a:ext cx="5331056" cy="406242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379547" y="1853560"/>
            <a:ext cx="5357311" cy="908401"/>
          </a:xfrm>
        </p:spPr>
        <p:txBody>
          <a:bodyPr anchor="b"/>
          <a:lstStyle>
            <a:lvl1pPr marL="0" indent="0">
              <a:buNone/>
              <a:defRPr sz="2500" b="1"/>
            </a:lvl1pPr>
            <a:lvl2pPr marL="483900" indent="0">
              <a:buNone/>
              <a:defRPr sz="2100" b="1"/>
            </a:lvl2pPr>
            <a:lvl3pPr marL="967801" indent="0">
              <a:buNone/>
              <a:defRPr sz="1900" b="1"/>
            </a:lvl3pPr>
            <a:lvl4pPr marL="1451701" indent="0">
              <a:buNone/>
              <a:defRPr sz="1700" b="1"/>
            </a:lvl4pPr>
            <a:lvl5pPr marL="1935602" indent="0">
              <a:buNone/>
              <a:defRPr sz="1700" b="1"/>
            </a:lvl5pPr>
            <a:lvl6pPr marL="2419502" indent="0">
              <a:buNone/>
              <a:defRPr sz="1700" b="1"/>
            </a:lvl6pPr>
            <a:lvl7pPr marL="2903403" indent="0">
              <a:buNone/>
              <a:defRPr sz="1700" b="1"/>
            </a:lvl7pPr>
            <a:lvl8pPr marL="3387303" indent="0">
              <a:buNone/>
              <a:defRPr sz="1700" b="1"/>
            </a:lvl8pPr>
            <a:lvl9pPr marL="3871204" indent="0">
              <a:buNone/>
              <a:defRPr sz="1700" b="1"/>
            </a:lvl9pPr>
          </a:lstStyle>
          <a:p>
            <a:pPr lvl="0"/>
            <a:r>
              <a:rPr lang="ru-RU" smtClean="0"/>
              <a:t>Образец текста</a:t>
            </a:r>
          </a:p>
        </p:txBody>
      </p:sp>
      <p:sp>
        <p:nvSpPr>
          <p:cNvPr id="6" name="Объект 5"/>
          <p:cNvSpPr>
            <a:spLocks noGrp="1"/>
          </p:cNvSpPr>
          <p:nvPr>
            <p:ph sz="quarter" idx="4"/>
          </p:nvPr>
        </p:nvSpPr>
        <p:spPr>
          <a:xfrm>
            <a:off x="6379547" y="2761961"/>
            <a:ext cx="5357311" cy="406242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3C587EB3-C597-4CFD-9E2B-0B27AA0A067E}" type="datetime1">
              <a:rPr lang="ru-RU"/>
              <a:pPr>
                <a:defRPr/>
              </a:pPr>
              <a:t>15.03.2017</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A9A4F83F-DD65-4009-A76A-D88D7DDAEB66}" type="slidenum">
              <a:rPr lang="ru-RU"/>
              <a:pPr>
                <a:defRPr/>
              </a:pPr>
              <a:t>‹#›</a:t>
            </a:fld>
            <a:endParaRPr lang="ru-RU" dirty="0"/>
          </a:p>
        </p:txBody>
      </p:sp>
    </p:spTree>
    <p:extLst>
      <p:ext uri="{BB962C8B-B14F-4D97-AF65-F5344CB8AC3E}">
        <p14:creationId xmlns:p14="http://schemas.microsoft.com/office/powerpoint/2010/main" val="2140194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24113882-4CCF-4225-8F98-322DC5D3B555}" type="datetime1">
              <a:rPr lang="ru-RU"/>
              <a:pPr>
                <a:defRPr/>
              </a:pPr>
              <a:t>15.03.2017</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5035840E-6A6A-4B97-899E-7313BCB577DB}" type="slidenum">
              <a:rPr lang="ru-RU"/>
              <a:pPr>
                <a:defRPr/>
              </a:pPr>
              <a:t>‹#›</a:t>
            </a:fld>
            <a:endParaRPr lang="ru-RU" dirty="0"/>
          </a:p>
        </p:txBody>
      </p:sp>
    </p:spTree>
    <p:extLst>
      <p:ext uri="{BB962C8B-B14F-4D97-AF65-F5344CB8AC3E}">
        <p14:creationId xmlns:p14="http://schemas.microsoft.com/office/powerpoint/2010/main" val="590933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A3632F7-6185-4E78-AA7D-08CF7E5E3E2B}" type="datetime1">
              <a:rPr lang="ru-RU"/>
              <a:pPr>
                <a:defRPr/>
              </a:pPr>
              <a:t>15.03.2017</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0CCD4E2F-DEB2-4AA9-80A5-1099B4BCB381}" type="slidenum">
              <a:rPr lang="ru-RU"/>
              <a:pPr>
                <a:defRPr/>
              </a:pPr>
              <a:t>‹#›</a:t>
            </a:fld>
            <a:endParaRPr lang="ru-RU" dirty="0"/>
          </a:p>
        </p:txBody>
      </p:sp>
    </p:spTree>
    <p:extLst>
      <p:ext uri="{BB962C8B-B14F-4D97-AF65-F5344CB8AC3E}">
        <p14:creationId xmlns:p14="http://schemas.microsoft.com/office/powerpoint/2010/main" val="3647438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8000" y="504084"/>
            <a:ext cx="4064337" cy="1764295"/>
          </a:xfrm>
        </p:spPr>
        <p:txBody>
          <a:bodyPr anchor="b"/>
          <a:lstStyle>
            <a:lvl1pPr>
              <a:defRPr sz="3400"/>
            </a:lvl1pPr>
          </a:lstStyle>
          <a:p>
            <a:r>
              <a:rPr lang="ru-RU" smtClean="0"/>
              <a:t>Образец заголовка</a:t>
            </a:r>
            <a:endParaRPr lang="ru-RU"/>
          </a:p>
        </p:txBody>
      </p:sp>
      <p:sp>
        <p:nvSpPr>
          <p:cNvPr id="3" name="Объект 2"/>
          <p:cNvSpPr>
            <a:spLocks noGrp="1"/>
          </p:cNvSpPr>
          <p:nvPr>
            <p:ph idx="1"/>
          </p:nvPr>
        </p:nvSpPr>
        <p:spPr>
          <a:xfrm>
            <a:off x="5357311" y="1088684"/>
            <a:ext cx="6379548" cy="5373398"/>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68000" y="2268379"/>
            <a:ext cx="4064337" cy="4202453"/>
          </a:xfrm>
        </p:spPr>
        <p:txBody>
          <a:bodyPr/>
          <a:lstStyle>
            <a:lvl1pPr marL="0" indent="0">
              <a:buNone/>
              <a:defRPr sz="1700"/>
            </a:lvl1pPr>
            <a:lvl2pPr marL="483900" indent="0">
              <a:buNone/>
              <a:defRPr sz="1500"/>
            </a:lvl2pPr>
            <a:lvl3pPr marL="967801" indent="0">
              <a:buNone/>
              <a:defRPr sz="1300"/>
            </a:lvl3pPr>
            <a:lvl4pPr marL="1451701" indent="0">
              <a:buNone/>
              <a:defRPr sz="1100"/>
            </a:lvl4pPr>
            <a:lvl5pPr marL="1935602" indent="0">
              <a:buNone/>
              <a:defRPr sz="1100"/>
            </a:lvl5pPr>
            <a:lvl6pPr marL="2419502" indent="0">
              <a:buNone/>
              <a:defRPr sz="1100"/>
            </a:lvl6pPr>
            <a:lvl7pPr marL="2903403" indent="0">
              <a:buNone/>
              <a:defRPr sz="1100"/>
            </a:lvl7pPr>
            <a:lvl8pPr marL="3387303" indent="0">
              <a:buNone/>
              <a:defRPr sz="1100"/>
            </a:lvl8pPr>
            <a:lvl9pPr marL="3871204" indent="0">
              <a:buNone/>
              <a:defRPr sz="11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F3B3F25-F729-4623-AA71-D413878A868C}" type="datetime1">
              <a:rPr lang="ru-RU"/>
              <a:pPr>
                <a:defRPr/>
              </a:pPr>
              <a:t>15.03.2017</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076CA58-B80C-47A9-AA9F-4D39A47A4219}" type="slidenum">
              <a:rPr lang="ru-RU"/>
              <a:pPr>
                <a:defRPr/>
              </a:pPr>
              <a:t>‹#›</a:t>
            </a:fld>
            <a:endParaRPr lang="ru-RU" dirty="0"/>
          </a:p>
        </p:txBody>
      </p:sp>
    </p:spTree>
    <p:extLst>
      <p:ext uri="{BB962C8B-B14F-4D97-AF65-F5344CB8AC3E}">
        <p14:creationId xmlns:p14="http://schemas.microsoft.com/office/powerpoint/2010/main" val="2995353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8000" y="504084"/>
            <a:ext cx="4064337" cy="1764295"/>
          </a:xfrm>
        </p:spPr>
        <p:txBody>
          <a:bodyPr anchor="b"/>
          <a:lstStyle>
            <a:lvl1pPr>
              <a:defRPr sz="3400"/>
            </a:lvl1pPr>
          </a:lstStyle>
          <a:p>
            <a:r>
              <a:rPr lang="ru-RU" smtClean="0"/>
              <a:t>Образец заголовка</a:t>
            </a:r>
            <a:endParaRPr lang="ru-RU"/>
          </a:p>
        </p:txBody>
      </p:sp>
      <p:sp>
        <p:nvSpPr>
          <p:cNvPr id="3" name="Рисунок 2"/>
          <p:cNvSpPr>
            <a:spLocks noGrp="1"/>
          </p:cNvSpPr>
          <p:nvPr>
            <p:ph type="pic" idx="1"/>
          </p:nvPr>
        </p:nvSpPr>
        <p:spPr>
          <a:xfrm>
            <a:off x="5357311" y="1088684"/>
            <a:ext cx="6379548" cy="5373398"/>
          </a:xfrm>
        </p:spPr>
        <p:txBody>
          <a:bodyPr rtlCol="0">
            <a:normAutofit/>
          </a:bodyPr>
          <a:lstStyle>
            <a:lvl1pPr marL="0" indent="0">
              <a:buNone/>
              <a:defRPr sz="3400"/>
            </a:lvl1pPr>
            <a:lvl2pPr marL="483900" indent="0">
              <a:buNone/>
              <a:defRPr sz="3000"/>
            </a:lvl2pPr>
            <a:lvl3pPr marL="967801" indent="0">
              <a:buNone/>
              <a:defRPr sz="2500"/>
            </a:lvl3pPr>
            <a:lvl4pPr marL="1451701" indent="0">
              <a:buNone/>
              <a:defRPr sz="2100"/>
            </a:lvl4pPr>
            <a:lvl5pPr marL="1935602" indent="0">
              <a:buNone/>
              <a:defRPr sz="2100"/>
            </a:lvl5pPr>
            <a:lvl6pPr marL="2419502" indent="0">
              <a:buNone/>
              <a:defRPr sz="2100"/>
            </a:lvl6pPr>
            <a:lvl7pPr marL="2903403" indent="0">
              <a:buNone/>
              <a:defRPr sz="2100"/>
            </a:lvl7pPr>
            <a:lvl8pPr marL="3387303" indent="0">
              <a:buNone/>
              <a:defRPr sz="2100"/>
            </a:lvl8pPr>
            <a:lvl9pPr marL="3871204" indent="0">
              <a:buNone/>
              <a:defRPr sz="2100"/>
            </a:lvl9pPr>
          </a:lstStyle>
          <a:p>
            <a:pPr lvl="0"/>
            <a:endParaRPr lang="ru-RU" noProof="0" dirty="0"/>
          </a:p>
        </p:txBody>
      </p:sp>
      <p:sp>
        <p:nvSpPr>
          <p:cNvPr id="4" name="Текст 3"/>
          <p:cNvSpPr>
            <a:spLocks noGrp="1"/>
          </p:cNvSpPr>
          <p:nvPr>
            <p:ph type="body" sz="half" idx="2"/>
          </p:nvPr>
        </p:nvSpPr>
        <p:spPr>
          <a:xfrm>
            <a:off x="868000" y="2268379"/>
            <a:ext cx="4064337" cy="4202453"/>
          </a:xfrm>
        </p:spPr>
        <p:txBody>
          <a:bodyPr/>
          <a:lstStyle>
            <a:lvl1pPr marL="0" indent="0">
              <a:buNone/>
              <a:defRPr sz="1700"/>
            </a:lvl1pPr>
            <a:lvl2pPr marL="483900" indent="0">
              <a:buNone/>
              <a:defRPr sz="1500"/>
            </a:lvl2pPr>
            <a:lvl3pPr marL="967801" indent="0">
              <a:buNone/>
              <a:defRPr sz="1300"/>
            </a:lvl3pPr>
            <a:lvl4pPr marL="1451701" indent="0">
              <a:buNone/>
              <a:defRPr sz="1100"/>
            </a:lvl4pPr>
            <a:lvl5pPr marL="1935602" indent="0">
              <a:buNone/>
              <a:defRPr sz="1100"/>
            </a:lvl5pPr>
            <a:lvl6pPr marL="2419502" indent="0">
              <a:buNone/>
              <a:defRPr sz="1100"/>
            </a:lvl6pPr>
            <a:lvl7pPr marL="2903403" indent="0">
              <a:buNone/>
              <a:defRPr sz="1100"/>
            </a:lvl7pPr>
            <a:lvl8pPr marL="3387303" indent="0">
              <a:buNone/>
              <a:defRPr sz="1100"/>
            </a:lvl8pPr>
            <a:lvl9pPr marL="3871204" indent="0">
              <a:buNone/>
              <a:defRPr sz="11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6DD1295-0B55-42D2-96B7-702008321196}" type="datetime1">
              <a:rPr lang="ru-RU"/>
              <a:pPr>
                <a:defRPr/>
              </a:pPr>
              <a:t>15.03.2017</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83A4483-5DC2-4B17-BEFB-590852D92F6E}" type="slidenum">
              <a:rPr lang="ru-RU"/>
              <a:pPr>
                <a:defRPr/>
              </a:pPr>
              <a:t>‹#›</a:t>
            </a:fld>
            <a:endParaRPr lang="ru-RU" dirty="0"/>
          </a:p>
        </p:txBody>
      </p:sp>
    </p:spTree>
    <p:extLst>
      <p:ext uri="{BB962C8B-B14F-4D97-AF65-F5344CB8AC3E}">
        <p14:creationId xmlns:p14="http://schemas.microsoft.com/office/powerpoint/2010/main" val="2410619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66775" y="403225"/>
            <a:ext cx="10868025"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780" tIns="48390" rIns="96780" bIns="4839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866775" y="2012950"/>
            <a:ext cx="10868025"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780" tIns="48390" rIns="96780" bIns="4839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866775" y="7008813"/>
            <a:ext cx="2835275" cy="401637"/>
          </a:xfrm>
          <a:prstGeom prst="rect">
            <a:avLst/>
          </a:prstGeom>
        </p:spPr>
        <p:txBody>
          <a:bodyPr vert="horz" lIns="96780" tIns="48390" rIns="96780" bIns="48390" rtlCol="0" anchor="ctr"/>
          <a:lstStyle>
            <a:lvl1pPr algn="l" fontAlgn="auto">
              <a:spcBef>
                <a:spcPts val="0"/>
              </a:spcBef>
              <a:spcAft>
                <a:spcPts val="0"/>
              </a:spcAft>
              <a:defRPr sz="1300">
                <a:solidFill>
                  <a:schemeClr val="tx1">
                    <a:tint val="75000"/>
                  </a:schemeClr>
                </a:solidFill>
                <a:latin typeface="+mn-lt"/>
                <a:cs typeface="+mn-cs"/>
              </a:defRPr>
            </a:lvl1pPr>
          </a:lstStyle>
          <a:p>
            <a:pPr>
              <a:defRPr/>
            </a:pPr>
            <a:fld id="{46C7E41D-1973-4EC8-8383-020AB1929C91}" type="datetime1">
              <a:rPr lang="ru-RU"/>
              <a:pPr>
                <a:defRPr/>
              </a:pPr>
              <a:t>15.03.2017</a:t>
            </a:fld>
            <a:endParaRPr lang="ru-RU" dirty="0"/>
          </a:p>
        </p:txBody>
      </p:sp>
      <p:sp>
        <p:nvSpPr>
          <p:cNvPr id="5" name="Нижний колонтитул 4"/>
          <p:cNvSpPr>
            <a:spLocks noGrp="1"/>
          </p:cNvSpPr>
          <p:nvPr>
            <p:ph type="ftr" sz="quarter" idx="3"/>
          </p:nvPr>
        </p:nvSpPr>
        <p:spPr>
          <a:xfrm>
            <a:off x="4173538" y="7008813"/>
            <a:ext cx="4254500" cy="401637"/>
          </a:xfrm>
          <a:prstGeom prst="rect">
            <a:avLst/>
          </a:prstGeom>
        </p:spPr>
        <p:txBody>
          <a:bodyPr vert="horz" lIns="96780" tIns="48390" rIns="96780" bIns="48390" rtlCol="0" anchor="ctr"/>
          <a:lstStyle>
            <a:lvl1pPr algn="ctr" fontAlgn="auto">
              <a:spcBef>
                <a:spcPts val="0"/>
              </a:spcBef>
              <a:spcAft>
                <a:spcPts val="0"/>
              </a:spcAft>
              <a:defRPr sz="13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8899525" y="7008813"/>
            <a:ext cx="2835275" cy="401637"/>
          </a:xfrm>
          <a:prstGeom prst="rect">
            <a:avLst/>
          </a:prstGeom>
        </p:spPr>
        <p:txBody>
          <a:bodyPr vert="horz" lIns="96780" tIns="48390" rIns="96780" bIns="48390" rtlCol="0" anchor="ctr"/>
          <a:lstStyle>
            <a:lvl1pPr algn="r" fontAlgn="auto">
              <a:spcBef>
                <a:spcPts val="0"/>
              </a:spcBef>
              <a:spcAft>
                <a:spcPts val="0"/>
              </a:spcAft>
              <a:defRPr sz="1300">
                <a:solidFill>
                  <a:schemeClr val="tx1">
                    <a:tint val="75000"/>
                  </a:schemeClr>
                </a:solidFill>
                <a:latin typeface="+mn-lt"/>
                <a:cs typeface="+mn-cs"/>
              </a:defRPr>
            </a:lvl1pPr>
          </a:lstStyle>
          <a:p>
            <a:pPr>
              <a:defRPr/>
            </a:pPr>
            <a:fld id="{99D15CF8-B3EC-4E8E-897A-5E135E0058F0}"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lnSpc>
          <a:spcPct val="90000"/>
        </a:lnSpc>
        <a:spcBef>
          <a:spcPct val="0"/>
        </a:spcBef>
        <a:spcAft>
          <a:spcPct val="0"/>
        </a:spcAft>
        <a:defRPr sz="4700" kern="1200">
          <a:solidFill>
            <a:schemeClr val="tx1"/>
          </a:solidFill>
          <a:latin typeface="+mj-lt"/>
          <a:ea typeface="+mj-ea"/>
          <a:cs typeface="+mj-cs"/>
        </a:defRPr>
      </a:lvl1pPr>
      <a:lvl2pPr algn="l" rtl="0" eaLnBrk="0" fontAlgn="base" hangingPunct="0">
        <a:lnSpc>
          <a:spcPct val="90000"/>
        </a:lnSpc>
        <a:spcBef>
          <a:spcPct val="0"/>
        </a:spcBef>
        <a:spcAft>
          <a:spcPct val="0"/>
        </a:spcAft>
        <a:defRPr sz="4700">
          <a:solidFill>
            <a:schemeClr val="tx1"/>
          </a:solidFill>
          <a:latin typeface="Calibri Light" pitchFamily="34" charset="0"/>
        </a:defRPr>
      </a:lvl2pPr>
      <a:lvl3pPr algn="l" rtl="0" eaLnBrk="0" fontAlgn="base" hangingPunct="0">
        <a:lnSpc>
          <a:spcPct val="90000"/>
        </a:lnSpc>
        <a:spcBef>
          <a:spcPct val="0"/>
        </a:spcBef>
        <a:spcAft>
          <a:spcPct val="0"/>
        </a:spcAft>
        <a:defRPr sz="4700">
          <a:solidFill>
            <a:schemeClr val="tx1"/>
          </a:solidFill>
          <a:latin typeface="Calibri Light" pitchFamily="34" charset="0"/>
        </a:defRPr>
      </a:lvl3pPr>
      <a:lvl4pPr algn="l" rtl="0" eaLnBrk="0" fontAlgn="base" hangingPunct="0">
        <a:lnSpc>
          <a:spcPct val="90000"/>
        </a:lnSpc>
        <a:spcBef>
          <a:spcPct val="0"/>
        </a:spcBef>
        <a:spcAft>
          <a:spcPct val="0"/>
        </a:spcAft>
        <a:defRPr sz="4700">
          <a:solidFill>
            <a:schemeClr val="tx1"/>
          </a:solidFill>
          <a:latin typeface="Calibri Light" pitchFamily="34" charset="0"/>
        </a:defRPr>
      </a:lvl4pPr>
      <a:lvl5pPr algn="l" rtl="0" eaLnBrk="0" fontAlgn="base" hangingPunct="0">
        <a:lnSpc>
          <a:spcPct val="90000"/>
        </a:lnSpc>
        <a:spcBef>
          <a:spcPct val="0"/>
        </a:spcBef>
        <a:spcAft>
          <a:spcPct val="0"/>
        </a:spcAft>
        <a:defRPr sz="4700">
          <a:solidFill>
            <a:schemeClr val="tx1"/>
          </a:solidFill>
          <a:latin typeface="Calibri Light" pitchFamily="34" charset="0"/>
        </a:defRPr>
      </a:lvl5pPr>
      <a:lvl6pPr marL="483900" algn="l" rtl="0" fontAlgn="base">
        <a:lnSpc>
          <a:spcPct val="90000"/>
        </a:lnSpc>
        <a:spcBef>
          <a:spcPct val="0"/>
        </a:spcBef>
        <a:spcAft>
          <a:spcPct val="0"/>
        </a:spcAft>
        <a:defRPr sz="4700">
          <a:solidFill>
            <a:schemeClr val="tx1"/>
          </a:solidFill>
          <a:latin typeface="Calibri Light" pitchFamily="34" charset="0"/>
        </a:defRPr>
      </a:lvl6pPr>
      <a:lvl7pPr marL="967801" algn="l" rtl="0" fontAlgn="base">
        <a:lnSpc>
          <a:spcPct val="90000"/>
        </a:lnSpc>
        <a:spcBef>
          <a:spcPct val="0"/>
        </a:spcBef>
        <a:spcAft>
          <a:spcPct val="0"/>
        </a:spcAft>
        <a:defRPr sz="4700">
          <a:solidFill>
            <a:schemeClr val="tx1"/>
          </a:solidFill>
          <a:latin typeface="Calibri Light" pitchFamily="34" charset="0"/>
        </a:defRPr>
      </a:lvl7pPr>
      <a:lvl8pPr marL="1451701" algn="l" rtl="0" fontAlgn="base">
        <a:lnSpc>
          <a:spcPct val="90000"/>
        </a:lnSpc>
        <a:spcBef>
          <a:spcPct val="0"/>
        </a:spcBef>
        <a:spcAft>
          <a:spcPct val="0"/>
        </a:spcAft>
        <a:defRPr sz="4700">
          <a:solidFill>
            <a:schemeClr val="tx1"/>
          </a:solidFill>
          <a:latin typeface="Calibri Light" pitchFamily="34" charset="0"/>
        </a:defRPr>
      </a:lvl8pPr>
      <a:lvl9pPr marL="1935602" algn="l" rtl="0" fontAlgn="base">
        <a:lnSpc>
          <a:spcPct val="90000"/>
        </a:lnSpc>
        <a:spcBef>
          <a:spcPct val="0"/>
        </a:spcBef>
        <a:spcAft>
          <a:spcPct val="0"/>
        </a:spcAft>
        <a:defRPr sz="4700">
          <a:solidFill>
            <a:schemeClr val="tx1"/>
          </a:solidFill>
          <a:latin typeface="Calibri Light" pitchFamily="34" charset="0"/>
        </a:defRPr>
      </a:lvl9pPr>
    </p:titleStyle>
    <p:bodyStyle>
      <a:lvl1pPr marL="241300" indent="-241300" algn="l" rtl="0" eaLnBrk="0" fontAlgn="base" hangingPunct="0">
        <a:lnSpc>
          <a:spcPct val="90000"/>
        </a:lnSpc>
        <a:spcBef>
          <a:spcPts val="1063"/>
        </a:spcBef>
        <a:spcAft>
          <a:spcPct val="0"/>
        </a:spcAft>
        <a:buFont typeface="Arial" pitchFamily="34" charset="0"/>
        <a:buChar char="•"/>
        <a:defRPr sz="3000" kern="1200">
          <a:solidFill>
            <a:schemeClr val="tx1"/>
          </a:solidFill>
          <a:latin typeface="+mn-lt"/>
          <a:ea typeface="+mn-ea"/>
          <a:cs typeface="+mn-cs"/>
        </a:defRPr>
      </a:lvl1pPr>
      <a:lvl2pPr marL="725488" indent="-241300" algn="l" rtl="0" eaLnBrk="0" fontAlgn="base" hangingPunct="0">
        <a:lnSpc>
          <a:spcPct val="90000"/>
        </a:lnSpc>
        <a:spcBef>
          <a:spcPts val="525"/>
        </a:spcBef>
        <a:spcAft>
          <a:spcPct val="0"/>
        </a:spcAft>
        <a:buFont typeface="Arial" pitchFamily="34" charset="0"/>
        <a:buChar char="•"/>
        <a:defRPr sz="2500" kern="1200">
          <a:solidFill>
            <a:schemeClr val="tx1"/>
          </a:solidFill>
          <a:latin typeface="+mn-lt"/>
          <a:ea typeface="+mn-ea"/>
          <a:cs typeface="+mn-cs"/>
        </a:defRPr>
      </a:lvl2pPr>
      <a:lvl3pPr marL="1209675" indent="-241300" algn="l" rtl="0" eaLnBrk="0" fontAlgn="base" hangingPunct="0">
        <a:lnSpc>
          <a:spcPct val="90000"/>
        </a:lnSpc>
        <a:spcBef>
          <a:spcPts val="525"/>
        </a:spcBef>
        <a:spcAft>
          <a:spcPct val="0"/>
        </a:spcAft>
        <a:buFont typeface="Arial" pitchFamily="34" charset="0"/>
        <a:buChar char="•"/>
        <a:defRPr sz="2100" kern="1200">
          <a:solidFill>
            <a:schemeClr val="tx1"/>
          </a:solidFill>
          <a:latin typeface="+mn-lt"/>
          <a:ea typeface="+mn-ea"/>
          <a:cs typeface="+mn-cs"/>
        </a:defRPr>
      </a:lvl3pPr>
      <a:lvl4pPr marL="1692275" indent="-241300" algn="l" rtl="0" eaLnBrk="0" fontAlgn="base" hangingPunct="0">
        <a:lnSpc>
          <a:spcPct val="90000"/>
        </a:lnSpc>
        <a:spcBef>
          <a:spcPts val="525"/>
        </a:spcBef>
        <a:spcAft>
          <a:spcPct val="0"/>
        </a:spcAft>
        <a:buFont typeface="Arial" pitchFamily="34" charset="0"/>
        <a:buChar char="•"/>
        <a:defRPr sz="2100" kern="1200">
          <a:solidFill>
            <a:schemeClr val="tx1"/>
          </a:solidFill>
          <a:latin typeface="+mn-lt"/>
          <a:ea typeface="+mn-ea"/>
          <a:cs typeface="+mn-cs"/>
        </a:defRPr>
      </a:lvl4pPr>
      <a:lvl5pPr marL="2176463" indent="-241300" algn="l" rtl="0" eaLnBrk="0" fontAlgn="base" hangingPunct="0">
        <a:lnSpc>
          <a:spcPct val="90000"/>
        </a:lnSpc>
        <a:spcBef>
          <a:spcPts val="525"/>
        </a:spcBef>
        <a:spcAft>
          <a:spcPct val="0"/>
        </a:spcAft>
        <a:buFont typeface="Arial" pitchFamily="34" charset="0"/>
        <a:buChar char="•"/>
        <a:defRPr sz="2100" kern="1200">
          <a:solidFill>
            <a:schemeClr val="tx1"/>
          </a:solidFill>
          <a:latin typeface="+mn-lt"/>
          <a:ea typeface="+mn-ea"/>
          <a:cs typeface="+mn-cs"/>
        </a:defRPr>
      </a:lvl5pPr>
      <a:lvl6pPr marL="2661453" indent="-241950" algn="l" defTabSz="967801" rtl="0" eaLnBrk="1" latinLnBrk="0" hangingPunct="1">
        <a:lnSpc>
          <a:spcPct val="90000"/>
        </a:lnSpc>
        <a:spcBef>
          <a:spcPts val="529"/>
        </a:spcBef>
        <a:buFont typeface="Arial" panose="020B0604020202020204" pitchFamily="34" charset="0"/>
        <a:buChar char="•"/>
        <a:defRPr sz="1900" kern="1200">
          <a:solidFill>
            <a:schemeClr val="tx1"/>
          </a:solidFill>
          <a:latin typeface="+mn-lt"/>
          <a:ea typeface="+mn-ea"/>
          <a:cs typeface="+mn-cs"/>
        </a:defRPr>
      </a:lvl6pPr>
      <a:lvl7pPr marL="3145353" indent="-241950" algn="l" defTabSz="967801" rtl="0" eaLnBrk="1" latinLnBrk="0" hangingPunct="1">
        <a:lnSpc>
          <a:spcPct val="90000"/>
        </a:lnSpc>
        <a:spcBef>
          <a:spcPts val="529"/>
        </a:spcBef>
        <a:buFont typeface="Arial" panose="020B0604020202020204" pitchFamily="34" charset="0"/>
        <a:buChar char="•"/>
        <a:defRPr sz="1900" kern="1200">
          <a:solidFill>
            <a:schemeClr val="tx1"/>
          </a:solidFill>
          <a:latin typeface="+mn-lt"/>
          <a:ea typeface="+mn-ea"/>
          <a:cs typeface="+mn-cs"/>
        </a:defRPr>
      </a:lvl7pPr>
      <a:lvl8pPr marL="3629254" indent="-241950" algn="l" defTabSz="967801" rtl="0" eaLnBrk="1" latinLnBrk="0" hangingPunct="1">
        <a:lnSpc>
          <a:spcPct val="90000"/>
        </a:lnSpc>
        <a:spcBef>
          <a:spcPts val="529"/>
        </a:spcBef>
        <a:buFont typeface="Arial" panose="020B0604020202020204" pitchFamily="34" charset="0"/>
        <a:buChar char="•"/>
        <a:defRPr sz="1900" kern="1200">
          <a:solidFill>
            <a:schemeClr val="tx1"/>
          </a:solidFill>
          <a:latin typeface="+mn-lt"/>
          <a:ea typeface="+mn-ea"/>
          <a:cs typeface="+mn-cs"/>
        </a:defRPr>
      </a:lvl8pPr>
      <a:lvl9pPr marL="4113154" indent="-241950" algn="l" defTabSz="967801" rtl="0" eaLnBrk="1" latinLnBrk="0" hangingPunct="1">
        <a:lnSpc>
          <a:spcPct val="90000"/>
        </a:lnSpc>
        <a:spcBef>
          <a:spcPts val="529"/>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67801" rtl="0" eaLnBrk="1" latinLnBrk="0" hangingPunct="1">
        <a:defRPr sz="1900" kern="1200">
          <a:solidFill>
            <a:schemeClr val="tx1"/>
          </a:solidFill>
          <a:latin typeface="+mn-lt"/>
          <a:ea typeface="+mn-ea"/>
          <a:cs typeface="+mn-cs"/>
        </a:defRPr>
      </a:lvl1pPr>
      <a:lvl2pPr marL="483900" algn="l" defTabSz="967801" rtl="0" eaLnBrk="1" latinLnBrk="0" hangingPunct="1">
        <a:defRPr sz="1900" kern="1200">
          <a:solidFill>
            <a:schemeClr val="tx1"/>
          </a:solidFill>
          <a:latin typeface="+mn-lt"/>
          <a:ea typeface="+mn-ea"/>
          <a:cs typeface="+mn-cs"/>
        </a:defRPr>
      </a:lvl2pPr>
      <a:lvl3pPr marL="967801" algn="l" defTabSz="967801" rtl="0" eaLnBrk="1" latinLnBrk="0" hangingPunct="1">
        <a:defRPr sz="1900" kern="1200">
          <a:solidFill>
            <a:schemeClr val="tx1"/>
          </a:solidFill>
          <a:latin typeface="+mn-lt"/>
          <a:ea typeface="+mn-ea"/>
          <a:cs typeface="+mn-cs"/>
        </a:defRPr>
      </a:lvl3pPr>
      <a:lvl4pPr marL="1451701" algn="l" defTabSz="967801" rtl="0" eaLnBrk="1" latinLnBrk="0" hangingPunct="1">
        <a:defRPr sz="1900" kern="1200">
          <a:solidFill>
            <a:schemeClr val="tx1"/>
          </a:solidFill>
          <a:latin typeface="+mn-lt"/>
          <a:ea typeface="+mn-ea"/>
          <a:cs typeface="+mn-cs"/>
        </a:defRPr>
      </a:lvl4pPr>
      <a:lvl5pPr marL="1935602" algn="l" defTabSz="967801" rtl="0" eaLnBrk="1" latinLnBrk="0" hangingPunct="1">
        <a:defRPr sz="1900" kern="1200">
          <a:solidFill>
            <a:schemeClr val="tx1"/>
          </a:solidFill>
          <a:latin typeface="+mn-lt"/>
          <a:ea typeface="+mn-ea"/>
          <a:cs typeface="+mn-cs"/>
        </a:defRPr>
      </a:lvl5pPr>
      <a:lvl6pPr marL="2419502" algn="l" defTabSz="967801" rtl="0" eaLnBrk="1" latinLnBrk="0" hangingPunct="1">
        <a:defRPr sz="1900" kern="1200">
          <a:solidFill>
            <a:schemeClr val="tx1"/>
          </a:solidFill>
          <a:latin typeface="+mn-lt"/>
          <a:ea typeface="+mn-ea"/>
          <a:cs typeface="+mn-cs"/>
        </a:defRPr>
      </a:lvl6pPr>
      <a:lvl7pPr marL="2903403" algn="l" defTabSz="967801" rtl="0" eaLnBrk="1" latinLnBrk="0" hangingPunct="1">
        <a:defRPr sz="1900" kern="1200">
          <a:solidFill>
            <a:schemeClr val="tx1"/>
          </a:solidFill>
          <a:latin typeface="+mn-lt"/>
          <a:ea typeface="+mn-ea"/>
          <a:cs typeface="+mn-cs"/>
        </a:defRPr>
      </a:lvl7pPr>
      <a:lvl8pPr marL="3387303" algn="l" defTabSz="967801" rtl="0" eaLnBrk="1" latinLnBrk="0" hangingPunct="1">
        <a:defRPr sz="1900" kern="1200">
          <a:solidFill>
            <a:schemeClr val="tx1"/>
          </a:solidFill>
          <a:latin typeface="+mn-lt"/>
          <a:ea typeface="+mn-ea"/>
          <a:cs typeface="+mn-cs"/>
        </a:defRPr>
      </a:lvl8pPr>
      <a:lvl9pPr marL="3871204" algn="l" defTabSz="967801"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png"/><Relationship Id="rId11" Type="http://schemas.microsoft.com/office/2007/relationships/hdphoto" Target="../media/hdphoto1.wdp"/><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25343" y="2903231"/>
            <a:ext cx="8629701" cy="1711325"/>
          </a:xfrm>
        </p:spPr>
        <p:txBody>
          <a:bodyPr/>
          <a:lstStyle/>
          <a:p>
            <a:pPr marL="0" indent="0" algn="ctr">
              <a:spcBef>
                <a:spcPts val="1058"/>
              </a:spcBef>
              <a:buFont typeface="Arial" charset="0"/>
              <a:buNone/>
              <a:defRPr/>
            </a:pPr>
            <a:r>
              <a:rPr lang="en-US" sz="4400" b="1" dirty="0" smtClean="0">
                <a:solidFill>
                  <a:schemeClr val="accent5">
                    <a:lumMod val="50000"/>
                  </a:schemeClr>
                </a:solidFill>
                <a:latin typeface="Calibri" pitchFamily="34" charset="0"/>
                <a:cs typeface="Arial" pitchFamily="34" charset="0"/>
              </a:rPr>
              <a:t>Single Treasury </a:t>
            </a:r>
            <a:r>
              <a:rPr lang="en-US" sz="4400" b="1" dirty="0" smtClean="0">
                <a:solidFill>
                  <a:schemeClr val="accent5">
                    <a:lumMod val="50000"/>
                  </a:schemeClr>
                </a:solidFill>
                <a:latin typeface="Calibri" pitchFamily="34" charset="0"/>
                <a:cs typeface="Arial" pitchFamily="34" charset="0"/>
              </a:rPr>
              <a:t>Account (STA): </a:t>
            </a:r>
            <a:r>
              <a:rPr lang="en-US" sz="4400" b="1" dirty="0" smtClean="0">
                <a:solidFill>
                  <a:schemeClr val="accent5">
                    <a:lumMod val="50000"/>
                  </a:schemeClr>
                </a:solidFill>
                <a:latin typeface="Calibri" pitchFamily="34" charset="0"/>
                <a:cs typeface="Arial" pitchFamily="34" charset="0"/>
              </a:rPr>
              <a:t>General Policies on Cash Flow Regulation</a:t>
            </a:r>
            <a:endParaRPr lang="ru-RU" sz="4400" b="1" dirty="0">
              <a:solidFill>
                <a:schemeClr val="accent5">
                  <a:lumMod val="50000"/>
                </a:schemeClr>
              </a:solidFill>
              <a:latin typeface="Calibri" pitchFamily="34" charset="0"/>
              <a:cs typeface="Arial" pitchFamily="34" charset="0"/>
            </a:endParaRPr>
          </a:p>
        </p:txBody>
      </p:sp>
      <p:sp>
        <p:nvSpPr>
          <p:cNvPr id="4" name="TextBox 3"/>
          <p:cNvSpPr txBox="1"/>
          <p:nvPr/>
        </p:nvSpPr>
        <p:spPr>
          <a:xfrm>
            <a:off x="0" y="6929438"/>
            <a:ext cx="12601575" cy="467057"/>
          </a:xfrm>
          <a:prstGeom prst="rect">
            <a:avLst/>
          </a:prstGeom>
          <a:noFill/>
        </p:spPr>
        <p:txBody>
          <a:bodyPr wrap="square" lIns="96780" tIns="48390" rIns="96780" bIns="48390">
            <a:spAutoFit/>
          </a:bodyPr>
          <a:lstStyle/>
          <a:p>
            <a:pPr algn="ctr">
              <a:defRPr/>
            </a:pPr>
            <a:r>
              <a:rPr lang="en-US" sz="1200" b="1" cap="all" spc="106" dirty="0" err="1" smtClean="0">
                <a:solidFill>
                  <a:schemeClr val="accent5">
                    <a:lumMod val="75000"/>
                  </a:schemeClr>
                </a:solidFill>
                <a:latin typeface="+mn-lt"/>
                <a:cs typeface="Calibri" panose="020F0502020204030204" pitchFamily="34" charset="0"/>
              </a:rPr>
              <a:t>moscow</a:t>
            </a:r>
            <a:r>
              <a:rPr lang="ru-RU" sz="1200" b="1" cap="all" spc="106" dirty="0">
                <a:solidFill>
                  <a:schemeClr val="accent5">
                    <a:lumMod val="75000"/>
                  </a:schemeClr>
                </a:solidFill>
                <a:latin typeface="+mn-lt"/>
                <a:cs typeface="Calibri" panose="020F0502020204030204" pitchFamily="34" charset="0"/>
              </a:rPr>
              <a:t/>
            </a:r>
            <a:br>
              <a:rPr lang="ru-RU" sz="1200" b="1" cap="all" spc="106" dirty="0">
                <a:solidFill>
                  <a:schemeClr val="accent5">
                    <a:lumMod val="75000"/>
                  </a:schemeClr>
                </a:solidFill>
                <a:latin typeface="+mn-lt"/>
                <a:cs typeface="Calibri" panose="020F0502020204030204" pitchFamily="34" charset="0"/>
              </a:rPr>
            </a:br>
            <a:r>
              <a:rPr lang="en-US" sz="1200" cap="all" spc="106" dirty="0" smtClean="0">
                <a:solidFill>
                  <a:schemeClr val="accent5">
                    <a:lumMod val="75000"/>
                  </a:schemeClr>
                </a:solidFill>
                <a:latin typeface="+mn-lt"/>
                <a:cs typeface="Calibri" panose="020F0502020204030204" pitchFamily="34" charset="0"/>
              </a:rPr>
              <a:t>April </a:t>
            </a:r>
            <a:r>
              <a:rPr lang="ru-RU" sz="1200" cap="all" spc="106" dirty="0" smtClean="0">
                <a:solidFill>
                  <a:schemeClr val="accent5">
                    <a:lumMod val="75000"/>
                  </a:schemeClr>
                </a:solidFill>
                <a:latin typeface="+mn-lt"/>
                <a:cs typeface="Calibri" panose="020F0502020204030204" pitchFamily="34" charset="0"/>
              </a:rPr>
              <a:t>2017</a:t>
            </a:r>
            <a:r>
              <a:rPr lang="ru-RU" sz="1200" b="1" cap="all" spc="106" dirty="0" smtClean="0">
                <a:solidFill>
                  <a:schemeClr val="accent5">
                    <a:lumMod val="75000"/>
                  </a:schemeClr>
                </a:solidFill>
                <a:latin typeface="Times New Roman" pitchFamily="18" charset="0"/>
                <a:cs typeface="Times New Roman" pitchFamily="18" charset="0"/>
              </a:rPr>
              <a:t> </a:t>
            </a:r>
            <a:endParaRPr lang="ru-RU" sz="1200" b="1" cap="all" spc="106" dirty="0">
              <a:solidFill>
                <a:schemeClr val="accent5">
                  <a:lumMod val="75000"/>
                </a:schemeClr>
              </a:solidFill>
              <a:latin typeface="Times New Roman" pitchFamily="18" charset="0"/>
              <a:cs typeface="Times New Roman" pitchFamily="18" charset="0"/>
            </a:endParaRPr>
          </a:p>
        </p:txBody>
      </p:sp>
      <p:sp>
        <p:nvSpPr>
          <p:cNvPr id="6" name="TextBox 5"/>
          <p:cNvSpPr txBox="1"/>
          <p:nvPr/>
        </p:nvSpPr>
        <p:spPr>
          <a:xfrm>
            <a:off x="9053874" y="5576813"/>
            <a:ext cx="3351872" cy="1021055"/>
          </a:xfrm>
          <a:prstGeom prst="rect">
            <a:avLst/>
          </a:prstGeom>
          <a:noFill/>
        </p:spPr>
        <p:txBody>
          <a:bodyPr wrap="square" lIns="96780" tIns="48390" rIns="96780" bIns="48390" rtlCol="0">
            <a:spAutoFit/>
          </a:bodyPr>
          <a:lstStyle/>
          <a:p>
            <a:r>
              <a:rPr lang="en-US" sz="1200" b="1" i="1" dirty="0" err="1" smtClean="0">
                <a:solidFill>
                  <a:srgbClr val="002060"/>
                </a:solidFill>
                <a:latin typeface="+mn-lt"/>
                <a:cs typeface="Times New Roman" panose="02020603050405020304" pitchFamily="18" charset="0"/>
              </a:rPr>
              <a:t>Yekaterina</a:t>
            </a:r>
            <a:r>
              <a:rPr lang="en-US" sz="1200" b="1" i="1" dirty="0" smtClean="0">
                <a:solidFill>
                  <a:srgbClr val="002060"/>
                </a:solidFill>
                <a:latin typeface="+mn-lt"/>
                <a:cs typeface="Times New Roman" panose="02020603050405020304" pitchFamily="18" charset="0"/>
              </a:rPr>
              <a:t> </a:t>
            </a:r>
            <a:r>
              <a:rPr lang="en-US" sz="1200" b="1" i="1" dirty="0" err="1" smtClean="0">
                <a:solidFill>
                  <a:srgbClr val="002060"/>
                </a:solidFill>
                <a:latin typeface="+mn-lt"/>
                <a:cs typeface="Times New Roman" panose="02020603050405020304" pitchFamily="18" charset="0"/>
              </a:rPr>
              <a:t>Semyonova</a:t>
            </a:r>
            <a:endParaRPr lang="en-US" sz="1200" b="1" i="1" dirty="0" smtClean="0">
              <a:solidFill>
                <a:srgbClr val="002060"/>
              </a:solidFill>
              <a:latin typeface="+mn-lt"/>
              <a:cs typeface="Times New Roman" panose="02020603050405020304" pitchFamily="18" charset="0"/>
            </a:endParaRPr>
          </a:p>
          <a:p>
            <a:r>
              <a:rPr lang="en-US" sz="1200" i="1" dirty="0" smtClean="0">
                <a:solidFill>
                  <a:srgbClr val="002060"/>
                </a:solidFill>
                <a:latin typeface="+mn-lt"/>
                <a:cs typeface="Times New Roman" panose="02020603050405020304" pitchFamily="18" charset="0"/>
              </a:rPr>
              <a:t>Head</a:t>
            </a:r>
          </a:p>
          <a:p>
            <a:r>
              <a:rPr lang="en-US" sz="1200" i="1" dirty="0" smtClean="0">
                <a:solidFill>
                  <a:srgbClr val="002060"/>
                </a:solidFill>
                <a:latin typeface="+mn-lt"/>
                <a:cs typeface="Times New Roman" panose="02020603050405020304" pitchFamily="18" charset="0"/>
              </a:rPr>
              <a:t>Department for Federal Budget </a:t>
            </a:r>
          </a:p>
          <a:p>
            <a:r>
              <a:rPr lang="en-US" sz="1200" i="1" dirty="0" smtClean="0">
                <a:solidFill>
                  <a:srgbClr val="002060"/>
                </a:solidFill>
                <a:latin typeface="+mn-lt"/>
                <a:cs typeface="Times New Roman" panose="02020603050405020304" pitchFamily="18" charset="0"/>
              </a:rPr>
              <a:t>Execution Support,</a:t>
            </a:r>
          </a:p>
          <a:p>
            <a:r>
              <a:rPr lang="en-US" sz="1200" i="1" dirty="0" smtClean="0">
                <a:solidFill>
                  <a:srgbClr val="002060"/>
                </a:solidFill>
                <a:latin typeface="+mn-lt"/>
                <a:cs typeface="Times New Roman" panose="02020603050405020304" pitchFamily="18" charset="0"/>
              </a:rPr>
              <a:t>The Russian Treasury </a:t>
            </a:r>
            <a:endParaRPr lang="ru-RU" sz="1200" i="1" dirty="0">
              <a:solidFill>
                <a:srgbClr val="002060"/>
              </a:solidFill>
              <a:latin typeface="+mn-lt"/>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Овал 70"/>
          <p:cNvSpPr/>
          <p:nvPr/>
        </p:nvSpPr>
        <p:spPr>
          <a:xfrm>
            <a:off x="9562377" y="2723024"/>
            <a:ext cx="526874" cy="562023"/>
          </a:xfrm>
          <a:prstGeom prst="ellipse">
            <a:avLst/>
          </a:prstGeom>
          <a:solidFill>
            <a:schemeClr val="accent6">
              <a:lumMod val="40000"/>
              <a:lumOff val="6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sp>
      <p:sp>
        <p:nvSpPr>
          <p:cNvPr id="68" name="Овал 67"/>
          <p:cNvSpPr/>
          <p:nvPr/>
        </p:nvSpPr>
        <p:spPr>
          <a:xfrm>
            <a:off x="6679578" y="2780890"/>
            <a:ext cx="495004" cy="562023"/>
          </a:xfrm>
          <a:prstGeom prst="ellipse">
            <a:avLst/>
          </a:prstGeom>
          <a:solidFill>
            <a:schemeClr val="accent6">
              <a:lumMod val="40000"/>
              <a:lumOff val="6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sp>
      <p:sp>
        <p:nvSpPr>
          <p:cNvPr id="67" name="Овал 66"/>
          <p:cNvSpPr/>
          <p:nvPr/>
        </p:nvSpPr>
        <p:spPr>
          <a:xfrm>
            <a:off x="5254602" y="2780890"/>
            <a:ext cx="495004" cy="562023"/>
          </a:xfrm>
          <a:prstGeom prst="ellipse">
            <a:avLst/>
          </a:prstGeom>
          <a:solidFill>
            <a:schemeClr val="accent6">
              <a:lumMod val="40000"/>
              <a:lumOff val="6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sp>
      <p:sp>
        <p:nvSpPr>
          <p:cNvPr id="66" name="Овал 65"/>
          <p:cNvSpPr/>
          <p:nvPr/>
        </p:nvSpPr>
        <p:spPr>
          <a:xfrm>
            <a:off x="3739951" y="2750063"/>
            <a:ext cx="495004" cy="562023"/>
          </a:xfrm>
          <a:prstGeom prst="ellipse">
            <a:avLst/>
          </a:prstGeom>
          <a:solidFill>
            <a:schemeClr val="accent6">
              <a:lumMod val="40000"/>
              <a:lumOff val="6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sp>
      <p:sp>
        <p:nvSpPr>
          <p:cNvPr id="4" name="TextBox 3"/>
          <p:cNvSpPr txBox="1">
            <a:spLocks noChangeArrowheads="1"/>
          </p:cNvSpPr>
          <p:nvPr/>
        </p:nvSpPr>
        <p:spPr bwMode="auto">
          <a:xfrm>
            <a:off x="3730783" y="92702"/>
            <a:ext cx="9007928" cy="62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780" tIns="48390" rIns="96780" bIns="4839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ru-RU" sz="1700" b="1" cap="all" spc="106" dirty="0" smtClean="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Establishment of </a:t>
            </a:r>
            <a:r>
              <a:rPr lang="en-US" altLang="ru-RU" sz="1700" b="1" cap="all" spc="106" dirty="0" smtClean="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an optimal period </a:t>
            </a:r>
            <a:r>
              <a:rPr lang="en-US" altLang="ru-RU" sz="1700" b="1" cap="all" spc="106" dirty="0" smtClean="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for </a:t>
            </a:r>
            <a:r>
              <a:rPr lang="en-US" altLang="ru-RU" sz="1700" b="1" cap="all" spc="106" dirty="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execution </a:t>
            </a:r>
            <a:r>
              <a:rPr lang="en-US" altLang="ru-RU" sz="1700" b="1" cap="all" spc="106" dirty="0" smtClean="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of payment documents</a:t>
            </a:r>
            <a:endParaRPr lang="ru-RU" altLang="ru-RU" sz="1700" b="1" cap="all" spc="106" dirty="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endParaRPr>
          </a:p>
        </p:txBody>
      </p:sp>
      <p:sp>
        <p:nvSpPr>
          <p:cNvPr id="17" name="TextBox 16"/>
          <p:cNvSpPr txBox="1"/>
          <p:nvPr/>
        </p:nvSpPr>
        <p:spPr>
          <a:xfrm>
            <a:off x="2434831" y="2859170"/>
            <a:ext cx="254449" cy="374724"/>
          </a:xfrm>
          <a:prstGeom prst="rect">
            <a:avLst/>
          </a:prstGeom>
          <a:noFill/>
        </p:spPr>
        <p:txBody>
          <a:bodyPr wrap="square" lIns="96780" tIns="48390" rIns="96780" bIns="48390" rtlCol="0">
            <a:spAutoFit/>
          </a:bodyPr>
          <a:lstStyle/>
          <a:p>
            <a:r>
              <a:rPr lang="en-US" dirty="0" smtClean="0"/>
              <a:t>t</a:t>
            </a:r>
            <a:endParaRPr lang="ru-RU" dirty="0"/>
          </a:p>
        </p:txBody>
      </p:sp>
      <p:sp>
        <p:nvSpPr>
          <p:cNvPr id="18" name="TextBox 17"/>
          <p:cNvSpPr txBox="1"/>
          <p:nvPr/>
        </p:nvSpPr>
        <p:spPr>
          <a:xfrm>
            <a:off x="3744258" y="2848963"/>
            <a:ext cx="556398" cy="374724"/>
          </a:xfrm>
          <a:prstGeom prst="rect">
            <a:avLst/>
          </a:prstGeom>
          <a:noFill/>
        </p:spPr>
        <p:txBody>
          <a:bodyPr wrap="square" lIns="96780" tIns="48390" rIns="96780" bIns="48390" rtlCol="0">
            <a:spAutoFit/>
          </a:bodyPr>
          <a:lstStyle/>
          <a:p>
            <a:r>
              <a:rPr lang="en-US" dirty="0" smtClean="0"/>
              <a:t>t+1</a:t>
            </a:r>
            <a:endParaRPr lang="ru-RU" dirty="0"/>
          </a:p>
        </p:txBody>
      </p:sp>
      <p:sp>
        <p:nvSpPr>
          <p:cNvPr id="19" name="TextBox 18"/>
          <p:cNvSpPr txBox="1"/>
          <p:nvPr/>
        </p:nvSpPr>
        <p:spPr>
          <a:xfrm>
            <a:off x="5257049" y="2889761"/>
            <a:ext cx="556398" cy="374724"/>
          </a:xfrm>
          <a:prstGeom prst="rect">
            <a:avLst/>
          </a:prstGeom>
          <a:noFill/>
        </p:spPr>
        <p:txBody>
          <a:bodyPr wrap="square" lIns="96780" tIns="48390" rIns="96780" bIns="48390" rtlCol="0">
            <a:spAutoFit/>
          </a:bodyPr>
          <a:lstStyle/>
          <a:p>
            <a:r>
              <a:rPr lang="en-US" dirty="0" smtClean="0"/>
              <a:t>t+2</a:t>
            </a:r>
            <a:endParaRPr lang="ru-RU" dirty="0"/>
          </a:p>
        </p:txBody>
      </p:sp>
      <p:sp>
        <p:nvSpPr>
          <p:cNvPr id="20" name="TextBox 19"/>
          <p:cNvSpPr txBox="1"/>
          <p:nvPr/>
        </p:nvSpPr>
        <p:spPr>
          <a:xfrm>
            <a:off x="6672903" y="2879460"/>
            <a:ext cx="556398" cy="374724"/>
          </a:xfrm>
          <a:prstGeom prst="rect">
            <a:avLst/>
          </a:prstGeom>
          <a:noFill/>
        </p:spPr>
        <p:txBody>
          <a:bodyPr wrap="square" lIns="96780" tIns="48390" rIns="96780" bIns="48390" rtlCol="0">
            <a:spAutoFit/>
          </a:bodyPr>
          <a:lstStyle/>
          <a:p>
            <a:r>
              <a:rPr lang="en-US" dirty="0" smtClean="0"/>
              <a:t>t+3</a:t>
            </a:r>
            <a:endParaRPr lang="ru-RU" dirty="0"/>
          </a:p>
        </p:txBody>
      </p:sp>
      <p:sp>
        <p:nvSpPr>
          <p:cNvPr id="21" name="TextBox 20"/>
          <p:cNvSpPr txBox="1"/>
          <p:nvPr/>
        </p:nvSpPr>
        <p:spPr>
          <a:xfrm>
            <a:off x="8097611" y="2875600"/>
            <a:ext cx="556398" cy="374724"/>
          </a:xfrm>
          <a:prstGeom prst="rect">
            <a:avLst/>
          </a:prstGeom>
          <a:noFill/>
        </p:spPr>
        <p:txBody>
          <a:bodyPr wrap="square" lIns="96780" tIns="48390" rIns="96780" bIns="48390" rtlCol="0">
            <a:spAutoFit/>
          </a:bodyPr>
          <a:lstStyle/>
          <a:p>
            <a:r>
              <a:rPr lang="en-US" dirty="0" smtClean="0"/>
              <a:t>t+4</a:t>
            </a:r>
            <a:endParaRPr lang="ru-RU" dirty="0"/>
          </a:p>
        </p:txBody>
      </p:sp>
      <p:sp>
        <p:nvSpPr>
          <p:cNvPr id="23" name="TextBox 22"/>
          <p:cNvSpPr txBox="1"/>
          <p:nvPr/>
        </p:nvSpPr>
        <p:spPr>
          <a:xfrm>
            <a:off x="9579879" y="2811622"/>
            <a:ext cx="556398" cy="374724"/>
          </a:xfrm>
          <a:prstGeom prst="rect">
            <a:avLst/>
          </a:prstGeom>
          <a:noFill/>
        </p:spPr>
        <p:txBody>
          <a:bodyPr wrap="square" lIns="96780" tIns="48390" rIns="96780" bIns="48390" rtlCol="0">
            <a:spAutoFit/>
          </a:bodyPr>
          <a:lstStyle/>
          <a:p>
            <a:r>
              <a:rPr lang="en-US" dirty="0" smtClean="0"/>
              <a:t>t+5</a:t>
            </a:r>
            <a:endParaRPr lang="ru-RU" dirty="0"/>
          </a:p>
        </p:txBody>
      </p:sp>
      <p:sp>
        <p:nvSpPr>
          <p:cNvPr id="24" name="TextBox 23"/>
          <p:cNvSpPr txBox="1"/>
          <p:nvPr/>
        </p:nvSpPr>
        <p:spPr>
          <a:xfrm>
            <a:off x="1662448" y="1294266"/>
            <a:ext cx="5089097" cy="373271"/>
          </a:xfrm>
          <a:prstGeom prst="rect">
            <a:avLst/>
          </a:prstGeom>
          <a:noFill/>
        </p:spPr>
        <p:txBody>
          <a:bodyPr wrap="square" lIns="96780" tIns="48390" rIns="96780" bIns="48390" rtlCol="0">
            <a:spAutoFit/>
          </a:bodyPr>
          <a:lstStyle/>
          <a:p>
            <a:r>
              <a:rPr lang="en-US" sz="1700" b="1" u="sng" dirty="0" smtClean="0">
                <a:ln w="1905"/>
                <a:solidFill>
                  <a:srgbClr val="C00000"/>
                </a:solidFill>
                <a:effectLst>
                  <a:innerShdw blurRad="69850" dist="43180" dir="5400000">
                    <a:srgbClr val="000000">
                      <a:alpha val="65000"/>
                    </a:srgbClr>
                  </a:innerShdw>
                </a:effectLst>
              </a:rPr>
              <a:t>Prerequisites</a:t>
            </a:r>
            <a:r>
              <a:rPr lang="ru-RU" sz="1700" b="1" u="sng" dirty="0" smtClean="0">
                <a:ln w="1905"/>
                <a:solidFill>
                  <a:srgbClr val="C00000"/>
                </a:solidFill>
                <a:effectLst>
                  <a:innerShdw blurRad="69850" dist="43180" dir="5400000">
                    <a:srgbClr val="000000">
                      <a:alpha val="65000"/>
                    </a:srgbClr>
                  </a:innerShdw>
                </a:effectLst>
              </a:rPr>
              <a:t>:</a:t>
            </a:r>
            <a:endParaRPr lang="ru-RU" sz="1700" b="1" u="sng" dirty="0">
              <a:ln w="1905"/>
              <a:solidFill>
                <a:srgbClr val="C00000"/>
              </a:solidFill>
              <a:effectLst>
                <a:innerShdw blurRad="69850" dist="43180" dir="5400000">
                  <a:srgbClr val="000000">
                    <a:alpha val="65000"/>
                  </a:srgbClr>
                </a:innerShdw>
              </a:effectLst>
            </a:endParaRPr>
          </a:p>
        </p:txBody>
      </p:sp>
      <p:sp>
        <p:nvSpPr>
          <p:cNvPr id="56" name="Прямоугольник 55"/>
          <p:cNvSpPr/>
          <p:nvPr/>
        </p:nvSpPr>
        <p:spPr>
          <a:xfrm>
            <a:off x="2634795" y="1567284"/>
            <a:ext cx="8058713" cy="559390"/>
          </a:xfrm>
          <a:prstGeom prst="rect">
            <a:avLst/>
          </a:prstGeom>
        </p:spPr>
        <p:txBody>
          <a:bodyPr wrap="square" lIns="96780" tIns="48390" rIns="96780" bIns="48390">
            <a:spAutoFit/>
          </a:bodyPr>
          <a:lstStyle/>
          <a:p>
            <a:pPr marL="302438" indent="-302438">
              <a:buClr>
                <a:srgbClr val="C00000"/>
              </a:buClr>
              <a:buFont typeface="Wingdings" panose="05000000000000000000" pitchFamily="2" charset="2"/>
              <a:buChar char="ü"/>
            </a:pPr>
            <a:r>
              <a:rPr lang="en-US" sz="1500" b="1" dirty="0" smtClean="0">
                <a:ln w="1905"/>
                <a:solidFill>
                  <a:srgbClr val="002060"/>
                </a:solidFill>
                <a:effectLst>
                  <a:innerShdw blurRad="69850" dist="43180" dir="5400000">
                    <a:srgbClr val="000000">
                      <a:alpha val="65000"/>
                    </a:srgbClr>
                  </a:innerShdw>
                </a:effectLst>
              </a:rPr>
              <a:t>The Federal Treasury authority to make payments within the period </a:t>
            </a:r>
            <a:r>
              <a:rPr lang="en-US" sz="1500" b="1" dirty="0" smtClean="0">
                <a:ln w="1905"/>
                <a:solidFill>
                  <a:srgbClr val="C00000"/>
                </a:solidFill>
                <a:effectLst>
                  <a:innerShdw blurRad="69850" dist="43180" dir="5400000">
                    <a:srgbClr val="000000">
                      <a:alpha val="65000"/>
                    </a:srgbClr>
                  </a:innerShdw>
                </a:effectLst>
              </a:rPr>
              <a:t>t+5</a:t>
            </a:r>
            <a:endParaRPr lang="ru-RU" sz="1500" b="1" dirty="0">
              <a:ln w="1905"/>
              <a:solidFill>
                <a:srgbClr val="C00000"/>
              </a:solidFill>
              <a:effectLst>
                <a:innerShdw blurRad="69850" dist="43180" dir="5400000">
                  <a:srgbClr val="000000">
                    <a:alpha val="65000"/>
                  </a:srgbClr>
                </a:innerShdw>
              </a:effectLst>
            </a:endParaRPr>
          </a:p>
          <a:p>
            <a:pPr marL="302438" indent="-302438">
              <a:buClr>
                <a:srgbClr val="C00000"/>
              </a:buClr>
              <a:buFont typeface="Wingdings" panose="05000000000000000000" pitchFamily="2" charset="2"/>
              <a:buChar char="ü"/>
            </a:pPr>
            <a:r>
              <a:rPr lang="en-US" sz="1500" b="1" dirty="0" smtClean="0">
                <a:ln w="1905"/>
                <a:solidFill>
                  <a:srgbClr val="002060"/>
                </a:solidFill>
                <a:effectLst>
                  <a:innerShdw blurRad="69850" dist="43180" dir="5400000">
                    <a:srgbClr val="000000">
                      <a:alpha val="65000"/>
                    </a:srgbClr>
                  </a:innerShdw>
                </a:effectLst>
              </a:rPr>
              <a:t>Actual payments within the period </a:t>
            </a:r>
            <a:r>
              <a:rPr lang="en-US" sz="1500" b="1" dirty="0" smtClean="0">
                <a:ln w="1905"/>
                <a:solidFill>
                  <a:srgbClr val="C00000"/>
                </a:solidFill>
                <a:effectLst>
                  <a:innerShdw blurRad="69850" dist="43180" dir="5400000">
                    <a:srgbClr val="000000">
                      <a:alpha val="65000"/>
                    </a:srgbClr>
                  </a:innerShdw>
                </a:effectLst>
              </a:rPr>
              <a:t>t+4</a:t>
            </a:r>
            <a:endParaRPr lang="ru-RU" sz="1500" b="1" dirty="0">
              <a:ln w="1905"/>
              <a:solidFill>
                <a:srgbClr val="C00000"/>
              </a:solidFill>
              <a:effectLst>
                <a:innerShdw blurRad="69850" dist="43180" dir="5400000">
                  <a:srgbClr val="000000">
                    <a:alpha val="65000"/>
                  </a:srgbClr>
                </a:innerShdw>
              </a:effectLst>
            </a:endParaRPr>
          </a:p>
        </p:txBody>
      </p:sp>
      <p:sp>
        <p:nvSpPr>
          <p:cNvPr id="62" name="Левая фигурная скобка 61"/>
          <p:cNvSpPr/>
          <p:nvPr/>
        </p:nvSpPr>
        <p:spPr>
          <a:xfrm rot="16200000">
            <a:off x="5329313" y="1998340"/>
            <a:ext cx="309034" cy="3153967"/>
          </a:xfrm>
          <a:prstGeom prst="leftBrace">
            <a:avLst>
              <a:gd name="adj1" fmla="val 96820"/>
              <a:gd name="adj2" fmla="val 5000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lIns="96780" tIns="48390" rIns="96780" bIns="48390" rtlCol="0" anchor="ctr"/>
          <a:lstStyle/>
          <a:p>
            <a:pPr algn="ctr"/>
            <a:endParaRPr lang="ru-RU" dirty="0">
              <a:solidFill>
                <a:srgbClr val="C00000"/>
              </a:solidFill>
            </a:endParaRPr>
          </a:p>
        </p:txBody>
      </p:sp>
      <p:sp>
        <p:nvSpPr>
          <p:cNvPr id="63" name="TextBox 62"/>
          <p:cNvSpPr txBox="1"/>
          <p:nvPr/>
        </p:nvSpPr>
        <p:spPr>
          <a:xfrm>
            <a:off x="8828700" y="3433904"/>
            <a:ext cx="2262859" cy="467057"/>
          </a:xfrm>
          <a:prstGeom prst="rect">
            <a:avLst/>
          </a:prstGeom>
          <a:noFill/>
        </p:spPr>
        <p:txBody>
          <a:bodyPr wrap="square" lIns="96780" tIns="48390" rIns="96780" bIns="48390" rtlCol="0">
            <a:spAutoFit/>
          </a:bodyPr>
          <a:lstStyle/>
          <a:p>
            <a:pPr lvl="0" algn="ctr"/>
            <a:r>
              <a:rPr lang="en-US" sz="1200" b="1" i="1" dirty="0" smtClean="0">
                <a:solidFill>
                  <a:srgbClr val="002060"/>
                </a:solidFill>
              </a:rPr>
              <a:t>Additional day for just in case </a:t>
            </a:r>
            <a:r>
              <a:rPr lang="en-US" sz="1200" b="1" i="1" dirty="0" smtClean="0">
                <a:solidFill>
                  <a:srgbClr val="002060"/>
                </a:solidFill>
              </a:rPr>
              <a:t>payment </a:t>
            </a:r>
            <a:r>
              <a:rPr lang="en-US" sz="1200" b="1" i="1" dirty="0" err="1" smtClean="0">
                <a:solidFill>
                  <a:srgbClr val="002060"/>
                </a:solidFill>
              </a:rPr>
              <a:t>carryforward</a:t>
            </a:r>
            <a:endParaRPr lang="fr-FR" sz="1200" b="1" i="1" dirty="0">
              <a:solidFill>
                <a:srgbClr val="002060"/>
              </a:solidFill>
            </a:endParaRPr>
          </a:p>
        </p:txBody>
      </p:sp>
      <p:sp>
        <p:nvSpPr>
          <p:cNvPr id="64" name="Кольцо 63"/>
          <p:cNvSpPr/>
          <p:nvPr/>
        </p:nvSpPr>
        <p:spPr>
          <a:xfrm>
            <a:off x="2070980" y="2537821"/>
            <a:ext cx="1015049" cy="1082764"/>
          </a:xfrm>
          <a:prstGeom prst="donut">
            <a:avLst>
              <a:gd name="adj" fmla="val 20000"/>
            </a:avLst>
          </a:prstGeom>
          <a:solidFill>
            <a:schemeClr val="accent2">
              <a:lumMod val="75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sp>
      <p:grpSp>
        <p:nvGrpSpPr>
          <p:cNvPr id="65" name="Группа 64"/>
          <p:cNvGrpSpPr/>
          <p:nvPr/>
        </p:nvGrpSpPr>
        <p:grpSpPr>
          <a:xfrm>
            <a:off x="2057250" y="2095107"/>
            <a:ext cx="1079625" cy="537022"/>
            <a:chOff x="346938" y="527158"/>
            <a:chExt cx="1044535" cy="487074"/>
          </a:xfrm>
        </p:grpSpPr>
        <p:sp>
          <p:nvSpPr>
            <p:cNvPr id="74" name="Прямоугольник 73"/>
            <p:cNvSpPr/>
            <p:nvPr/>
          </p:nvSpPr>
          <p:spPr>
            <a:xfrm>
              <a:off x="346938" y="527158"/>
              <a:ext cx="1044535" cy="487074"/>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5" name="Прямоугольник 74"/>
            <p:cNvSpPr/>
            <p:nvPr/>
          </p:nvSpPr>
          <p:spPr>
            <a:xfrm>
              <a:off x="346938" y="527158"/>
              <a:ext cx="1044535" cy="48707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7940" tIns="0" rIns="0" bIns="0" numCol="1" spcCol="1270" anchor="ctr" anchorCtr="0">
              <a:noAutofit/>
            </a:bodyPr>
            <a:lstStyle/>
            <a:p>
              <a:pPr algn="ctr" defTabSz="517505">
                <a:lnSpc>
                  <a:spcPct val="90000"/>
                </a:lnSpc>
                <a:spcAft>
                  <a:spcPts val="0"/>
                </a:spcAft>
              </a:pPr>
              <a:r>
                <a:rPr lang="en-US" sz="1200" b="1" i="1" dirty="0" smtClean="0">
                  <a:solidFill>
                    <a:schemeClr val="accent2">
                      <a:lumMod val="50000"/>
                    </a:schemeClr>
                  </a:solidFill>
                </a:rPr>
                <a:t>Acceptance of billing documents</a:t>
              </a:r>
              <a:endParaRPr lang="fr-FR" sz="1200" b="1" i="1" dirty="0">
                <a:solidFill>
                  <a:schemeClr val="accent2">
                    <a:lumMod val="50000"/>
                  </a:schemeClr>
                </a:solidFill>
              </a:endParaRPr>
            </a:p>
          </p:txBody>
        </p:sp>
      </p:grpSp>
      <p:sp>
        <p:nvSpPr>
          <p:cNvPr id="69" name="Кольцо 68"/>
          <p:cNvSpPr/>
          <p:nvPr/>
        </p:nvSpPr>
        <p:spPr>
          <a:xfrm>
            <a:off x="7848573" y="2520593"/>
            <a:ext cx="1015049" cy="1082764"/>
          </a:xfrm>
          <a:prstGeom prst="donut">
            <a:avLst>
              <a:gd name="adj" fmla="val 20000"/>
            </a:avLst>
          </a:prstGeom>
          <a:solidFill>
            <a:schemeClr val="accent2">
              <a:lumMod val="75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sp>
      <p:grpSp>
        <p:nvGrpSpPr>
          <p:cNvPr id="70" name="Группа 69"/>
          <p:cNvGrpSpPr/>
          <p:nvPr/>
        </p:nvGrpSpPr>
        <p:grpSpPr>
          <a:xfrm>
            <a:off x="7870586" y="2073627"/>
            <a:ext cx="1165993" cy="579982"/>
            <a:chOff x="5463310" y="507675"/>
            <a:chExt cx="1128096" cy="526039"/>
          </a:xfrm>
        </p:grpSpPr>
        <p:sp>
          <p:nvSpPr>
            <p:cNvPr id="72" name="Прямоугольник 71"/>
            <p:cNvSpPr/>
            <p:nvPr/>
          </p:nvSpPr>
          <p:spPr>
            <a:xfrm>
              <a:off x="5463310" y="507675"/>
              <a:ext cx="1128096" cy="526039"/>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3" name="Прямоугольник 72"/>
            <p:cNvSpPr/>
            <p:nvPr/>
          </p:nvSpPr>
          <p:spPr>
            <a:xfrm>
              <a:off x="5463310" y="507675"/>
              <a:ext cx="1128096" cy="52603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7940" tIns="0" rIns="0" bIns="0" numCol="1" spcCol="1270" anchor="ctr" anchorCtr="0">
              <a:noAutofit/>
            </a:bodyPr>
            <a:lstStyle/>
            <a:p>
              <a:pPr algn="ctr" defTabSz="517505">
                <a:lnSpc>
                  <a:spcPct val="90000"/>
                </a:lnSpc>
                <a:spcAft>
                  <a:spcPct val="35000"/>
                </a:spcAft>
              </a:pPr>
              <a:r>
                <a:rPr lang="en-US" sz="1200" b="1" i="1" dirty="0" smtClean="0">
                  <a:solidFill>
                    <a:schemeClr val="accent2">
                      <a:lumMod val="50000"/>
                    </a:schemeClr>
                  </a:solidFill>
                </a:rPr>
                <a:t>Payment execution</a:t>
              </a:r>
              <a:endParaRPr lang="fr-FR" sz="1200" b="1" i="1" dirty="0">
                <a:solidFill>
                  <a:schemeClr val="accent2">
                    <a:lumMod val="50000"/>
                  </a:schemeClr>
                </a:solidFill>
              </a:endParaRPr>
            </a:p>
          </p:txBody>
        </p:sp>
      </p:grpSp>
      <p:sp>
        <p:nvSpPr>
          <p:cNvPr id="76" name="TextBox 75"/>
          <p:cNvSpPr txBox="1"/>
          <p:nvPr/>
        </p:nvSpPr>
        <p:spPr>
          <a:xfrm>
            <a:off x="4632987" y="3708424"/>
            <a:ext cx="2294092" cy="288437"/>
          </a:xfrm>
          <a:prstGeom prst="rect">
            <a:avLst/>
          </a:prstGeom>
          <a:noFill/>
        </p:spPr>
        <p:txBody>
          <a:bodyPr wrap="square" lIns="96780" tIns="48390" rIns="96780" bIns="48390" rtlCol="0">
            <a:spAutoFit/>
          </a:bodyPr>
          <a:lstStyle/>
          <a:p>
            <a:pPr lvl="0"/>
            <a:r>
              <a:rPr lang="en-US" sz="1200" b="1" i="1" dirty="0" smtClean="0">
                <a:solidFill>
                  <a:srgbClr val="002060"/>
                </a:solidFill>
              </a:rPr>
              <a:t>Control (authorization)</a:t>
            </a:r>
            <a:endParaRPr lang="fr-FR" sz="1200" b="1" i="1" dirty="0">
              <a:solidFill>
                <a:srgbClr val="002060"/>
              </a:solidFill>
            </a:endParaRPr>
          </a:p>
        </p:txBody>
      </p:sp>
      <p:sp>
        <p:nvSpPr>
          <p:cNvPr id="80" name="TextBox 79"/>
          <p:cNvSpPr txBox="1"/>
          <p:nvPr/>
        </p:nvSpPr>
        <p:spPr>
          <a:xfrm>
            <a:off x="953356" y="4350112"/>
            <a:ext cx="2647623" cy="373271"/>
          </a:xfrm>
          <a:prstGeom prst="rect">
            <a:avLst/>
          </a:prstGeom>
          <a:noFill/>
        </p:spPr>
        <p:txBody>
          <a:bodyPr wrap="square" lIns="96780" tIns="48390" rIns="96780" bIns="48390" rtlCol="0">
            <a:spAutoFit/>
          </a:bodyPr>
          <a:lstStyle/>
          <a:p>
            <a:r>
              <a:rPr lang="en-US" sz="1700" b="1" u="sng" dirty="0" smtClean="0">
                <a:ln w="1905"/>
                <a:solidFill>
                  <a:srgbClr val="C00000"/>
                </a:solidFill>
                <a:effectLst>
                  <a:innerShdw blurRad="69850" dist="43180" dir="5400000">
                    <a:srgbClr val="000000">
                      <a:alpha val="65000"/>
                    </a:srgbClr>
                  </a:innerShdw>
                </a:effectLst>
              </a:rPr>
              <a:t>For reference</a:t>
            </a:r>
            <a:r>
              <a:rPr lang="ru-RU" sz="1700" b="1" u="sng" dirty="0" smtClean="0">
                <a:ln w="1905"/>
                <a:solidFill>
                  <a:srgbClr val="C00000"/>
                </a:solidFill>
                <a:effectLst>
                  <a:innerShdw blurRad="69850" dist="43180" dir="5400000">
                    <a:srgbClr val="000000">
                      <a:alpha val="65000"/>
                    </a:srgbClr>
                  </a:innerShdw>
                </a:effectLst>
              </a:rPr>
              <a:t>:</a:t>
            </a:r>
            <a:endParaRPr lang="ru-RU" sz="1700" b="1" u="sng" dirty="0">
              <a:ln w="1905"/>
              <a:solidFill>
                <a:srgbClr val="C00000"/>
              </a:solidFill>
              <a:effectLst>
                <a:innerShdw blurRad="69850" dist="43180" dir="5400000">
                  <a:srgbClr val="000000">
                    <a:alpha val="65000"/>
                  </a:srgbClr>
                </a:innerShdw>
              </a:effectLst>
            </a:endParaRPr>
          </a:p>
        </p:txBody>
      </p:sp>
      <p:graphicFrame>
        <p:nvGraphicFramePr>
          <p:cNvPr id="3" name="Схема 2"/>
          <p:cNvGraphicFramePr/>
          <p:nvPr>
            <p:extLst>
              <p:ext uri="{D42A27DB-BD31-4B8C-83A1-F6EECF244321}">
                <p14:modId xmlns:p14="http://schemas.microsoft.com/office/powerpoint/2010/main" val="1363836061"/>
              </p:ext>
            </p:extLst>
          </p:nvPr>
        </p:nvGraphicFramePr>
        <p:xfrm>
          <a:off x="1088561" y="4662778"/>
          <a:ext cx="10176906" cy="1980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Номер слайда 2"/>
          <p:cNvSpPr txBox="1">
            <a:spLocks/>
          </p:cNvSpPr>
          <p:nvPr/>
        </p:nvSpPr>
        <p:spPr>
          <a:xfrm>
            <a:off x="12122169" y="6976981"/>
            <a:ext cx="380786" cy="402567"/>
          </a:xfrm>
          <a:prstGeom prst="rect">
            <a:avLst/>
          </a:prstGeom>
        </p:spPr>
        <p:txBody>
          <a:bodyPr vert="horz" lIns="96780" tIns="48390" rIns="96780" bIns="48390" rtlCol="0" anchor="ctr"/>
          <a:lstStyle>
            <a:defPPr>
              <a:defRPr lang="ru-RU"/>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EFC9B854-717A-479A-9B4F-27A00B513561}" type="slidenum">
              <a:rPr lang="ru-RU" smtClean="0"/>
              <a:pPr>
                <a:defRPr/>
              </a:pPr>
              <a:t>10</a:t>
            </a:fld>
            <a:endParaRPr lang="ru-RU" dirty="0"/>
          </a:p>
        </p:txBody>
      </p:sp>
      <p:sp>
        <p:nvSpPr>
          <p:cNvPr id="30" name="TextBox 29"/>
          <p:cNvSpPr txBox="1"/>
          <p:nvPr/>
        </p:nvSpPr>
        <p:spPr>
          <a:xfrm>
            <a:off x="1088368" y="6570478"/>
            <a:ext cx="10624341" cy="682501"/>
          </a:xfrm>
          <a:prstGeom prst="rect">
            <a:avLst/>
          </a:prstGeom>
          <a:noFill/>
        </p:spPr>
        <p:txBody>
          <a:bodyPr wrap="square" lIns="96780" tIns="48390" rIns="96780" bIns="48390" rtlCol="0">
            <a:spAutoFit/>
          </a:bodyPr>
          <a:lstStyle/>
          <a:p>
            <a:r>
              <a:rPr lang="ru-RU" sz="1100" u="sng" dirty="0">
                <a:ln w="1905"/>
                <a:solidFill>
                  <a:schemeClr val="accent2">
                    <a:lumMod val="50000"/>
                  </a:schemeClr>
                </a:solidFill>
                <a:effectLst>
                  <a:innerShdw blurRad="69850" dist="43180" dir="5400000">
                    <a:srgbClr val="000000">
                      <a:alpha val="65000"/>
                    </a:srgbClr>
                  </a:innerShdw>
                </a:effectLst>
              </a:rPr>
              <a:t>Ссылки на официальные источники:</a:t>
            </a:r>
          </a:p>
          <a:p>
            <a:pPr marL="181463" indent="-181463">
              <a:buFont typeface="Wingdings" panose="05000000000000000000" pitchFamily="2" charset="2"/>
              <a:buChar char="§"/>
            </a:pPr>
            <a:r>
              <a:rPr lang="en-US" sz="900" b="1" dirty="0" err="1"/>
              <a:t>Ordonnance</a:t>
            </a:r>
            <a:r>
              <a:rPr lang="en-US" sz="900" b="1" dirty="0"/>
              <a:t> n°2015-899 du 23 </a:t>
            </a:r>
            <a:r>
              <a:rPr lang="en-US" sz="900" b="1" dirty="0" err="1"/>
              <a:t>juillet</a:t>
            </a:r>
            <a:r>
              <a:rPr lang="en-US" sz="900" b="1" dirty="0"/>
              <a:t> 2015 relative aux </a:t>
            </a:r>
            <a:r>
              <a:rPr lang="en-US" sz="900" b="1" dirty="0" err="1"/>
              <a:t>marchés</a:t>
            </a:r>
            <a:r>
              <a:rPr lang="en-US" sz="900" b="1" dirty="0"/>
              <a:t> publics </a:t>
            </a:r>
            <a:r>
              <a:rPr lang="ru-RU" sz="900" dirty="0"/>
              <a:t> (</a:t>
            </a:r>
            <a:r>
              <a:rPr lang="en-US" sz="900" dirty="0"/>
              <a:t>Articles 59 et 60 (</a:t>
            </a:r>
            <a:r>
              <a:rPr lang="en-US" sz="900" dirty="0" err="1"/>
              <a:t>règlements</a:t>
            </a:r>
            <a:r>
              <a:rPr lang="en-US" sz="900" dirty="0"/>
              <a:t>, </a:t>
            </a:r>
            <a:r>
              <a:rPr lang="en-US" sz="900" dirty="0" err="1"/>
              <a:t>avances</a:t>
            </a:r>
            <a:r>
              <a:rPr lang="en-US" sz="900" dirty="0"/>
              <a:t> et </a:t>
            </a:r>
            <a:r>
              <a:rPr lang="en-US" sz="900" dirty="0" err="1"/>
              <a:t>acomptes</a:t>
            </a:r>
            <a:r>
              <a:rPr lang="en-US" sz="900" dirty="0"/>
              <a:t>) - Article 61 (</a:t>
            </a:r>
            <a:r>
              <a:rPr lang="en-US" sz="900" dirty="0" err="1"/>
              <a:t>garanties</a:t>
            </a:r>
            <a:r>
              <a:rPr lang="en-US" sz="900" dirty="0"/>
              <a:t>)</a:t>
            </a:r>
            <a:r>
              <a:rPr lang="ru-RU" sz="900" dirty="0"/>
              <a:t>);</a:t>
            </a:r>
          </a:p>
          <a:p>
            <a:pPr marL="181463" indent="-181463">
              <a:buFont typeface="Wingdings" panose="05000000000000000000" pitchFamily="2" charset="2"/>
              <a:buChar char="§"/>
            </a:pPr>
            <a:r>
              <a:rPr lang="en-US" sz="900" b="1" dirty="0" err="1">
                <a:solidFill>
                  <a:srgbClr val="C00000"/>
                </a:solidFill>
              </a:rPr>
              <a:t>Décret</a:t>
            </a:r>
            <a:r>
              <a:rPr lang="en-US" sz="900" b="1" dirty="0">
                <a:solidFill>
                  <a:srgbClr val="C00000"/>
                </a:solidFill>
              </a:rPr>
              <a:t> n°2013-269 du 29 mars 2013 </a:t>
            </a:r>
            <a:r>
              <a:rPr lang="en-US" sz="900" b="1" dirty="0" err="1">
                <a:solidFill>
                  <a:srgbClr val="C00000"/>
                </a:solidFill>
              </a:rPr>
              <a:t>relatif</a:t>
            </a:r>
            <a:r>
              <a:rPr lang="en-US" sz="900" b="1" dirty="0">
                <a:solidFill>
                  <a:srgbClr val="C00000"/>
                </a:solidFill>
              </a:rPr>
              <a:t> à la </a:t>
            </a:r>
            <a:r>
              <a:rPr lang="en-US" sz="900" b="1" dirty="0" err="1">
                <a:solidFill>
                  <a:srgbClr val="C00000"/>
                </a:solidFill>
              </a:rPr>
              <a:t>lutte</a:t>
            </a:r>
            <a:r>
              <a:rPr lang="en-US" sz="900" b="1" dirty="0">
                <a:solidFill>
                  <a:srgbClr val="C00000"/>
                </a:solidFill>
              </a:rPr>
              <a:t> </a:t>
            </a:r>
            <a:r>
              <a:rPr lang="en-US" sz="900" b="1" dirty="0" err="1">
                <a:solidFill>
                  <a:srgbClr val="C00000"/>
                </a:solidFill>
              </a:rPr>
              <a:t>contre</a:t>
            </a:r>
            <a:r>
              <a:rPr lang="en-US" sz="900" b="1" dirty="0">
                <a:solidFill>
                  <a:srgbClr val="C00000"/>
                </a:solidFill>
              </a:rPr>
              <a:t> les retards de </a:t>
            </a:r>
            <a:r>
              <a:rPr lang="en-US" sz="900" b="1" dirty="0" err="1">
                <a:solidFill>
                  <a:srgbClr val="C00000"/>
                </a:solidFill>
              </a:rPr>
              <a:t>paiement</a:t>
            </a:r>
            <a:r>
              <a:rPr lang="en-US" sz="900" b="1" dirty="0">
                <a:solidFill>
                  <a:srgbClr val="C00000"/>
                </a:solidFill>
              </a:rPr>
              <a:t> </a:t>
            </a:r>
            <a:r>
              <a:rPr lang="en-US" sz="900" b="1" dirty="0" err="1">
                <a:solidFill>
                  <a:srgbClr val="C00000"/>
                </a:solidFill>
              </a:rPr>
              <a:t>dans</a:t>
            </a:r>
            <a:r>
              <a:rPr lang="en-US" sz="900" b="1" dirty="0">
                <a:solidFill>
                  <a:srgbClr val="C00000"/>
                </a:solidFill>
              </a:rPr>
              <a:t> les </a:t>
            </a:r>
            <a:r>
              <a:rPr lang="en-US" sz="900" b="1" dirty="0" err="1">
                <a:solidFill>
                  <a:srgbClr val="C00000"/>
                </a:solidFill>
              </a:rPr>
              <a:t>contrats</a:t>
            </a:r>
            <a:r>
              <a:rPr lang="en-US" sz="900" b="1" dirty="0">
                <a:solidFill>
                  <a:srgbClr val="C00000"/>
                </a:solidFill>
              </a:rPr>
              <a:t> de la </a:t>
            </a:r>
            <a:r>
              <a:rPr lang="en-US" sz="900" b="1" dirty="0" err="1">
                <a:solidFill>
                  <a:srgbClr val="C00000"/>
                </a:solidFill>
              </a:rPr>
              <a:t>commande</a:t>
            </a:r>
            <a:r>
              <a:rPr lang="en-US" sz="900" b="1" dirty="0">
                <a:solidFill>
                  <a:srgbClr val="C00000"/>
                </a:solidFill>
              </a:rPr>
              <a:t> </a:t>
            </a:r>
            <a:r>
              <a:rPr lang="en-US" sz="900" b="1" dirty="0" err="1">
                <a:solidFill>
                  <a:srgbClr val="C00000"/>
                </a:solidFill>
              </a:rPr>
              <a:t>publique</a:t>
            </a:r>
            <a:r>
              <a:rPr lang="ru-RU" sz="900" b="1" dirty="0">
                <a:solidFill>
                  <a:srgbClr val="C00000"/>
                </a:solidFill>
              </a:rPr>
              <a:t>;</a:t>
            </a:r>
          </a:p>
          <a:p>
            <a:pPr marL="181463" indent="-181463">
              <a:buFont typeface="Wingdings" panose="05000000000000000000" pitchFamily="2" charset="2"/>
              <a:buChar char="§"/>
            </a:pPr>
            <a:r>
              <a:rPr lang="en-US" sz="900" b="1" dirty="0" err="1"/>
              <a:t>Décret</a:t>
            </a:r>
            <a:r>
              <a:rPr lang="en-US" sz="900" b="1" dirty="0"/>
              <a:t> n°2016-360 du 25 mars 2016 </a:t>
            </a:r>
            <a:r>
              <a:rPr lang="en-US" sz="900" b="1" dirty="0" err="1"/>
              <a:t>relatif</a:t>
            </a:r>
            <a:r>
              <a:rPr lang="en-US" sz="900" b="1" dirty="0"/>
              <a:t> aux </a:t>
            </a:r>
            <a:r>
              <a:rPr lang="en-US" sz="900" b="1" dirty="0" err="1"/>
              <a:t>marchés</a:t>
            </a:r>
            <a:r>
              <a:rPr lang="en-US" sz="900" b="1" dirty="0"/>
              <a:t> publics</a:t>
            </a:r>
            <a:r>
              <a:rPr lang="ru-RU" sz="900" b="1" dirty="0"/>
              <a:t> </a:t>
            </a:r>
            <a:r>
              <a:rPr lang="ru-RU" sz="900" dirty="0"/>
              <a:t>(</a:t>
            </a:r>
            <a:r>
              <a:rPr lang="en-US" sz="900" dirty="0"/>
              <a:t>Articles 115 à 121 (régime des </a:t>
            </a:r>
            <a:r>
              <a:rPr lang="en-US" sz="900" dirty="0" err="1"/>
              <a:t>paiements</a:t>
            </a:r>
            <a:r>
              <a:rPr lang="en-US" sz="900" dirty="0"/>
              <a:t>) - Articles 122 à 126 (</a:t>
            </a:r>
            <a:r>
              <a:rPr lang="en-US" sz="900" dirty="0" err="1"/>
              <a:t>garanties</a:t>
            </a:r>
            <a:r>
              <a:rPr lang="en-US" sz="900" dirty="0"/>
              <a:t>) - Article 183 (retard de </a:t>
            </a:r>
            <a:r>
              <a:rPr lang="en-US" sz="900" dirty="0" err="1"/>
              <a:t>paiement</a:t>
            </a:r>
            <a:r>
              <a:rPr lang="en-US" sz="900" dirty="0"/>
              <a:t>)</a:t>
            </a:r>
            <a:r>
              <a:rPr lang="ru-RU" sz="900" dirty="0"/>
              <a:t>)</a:t>
            </a:r>
            <a:endParaRPr lang="ru-RU" sz="900" u="sng" dirty="0">
              <a:ln w="1905"/>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293162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Штриховая стрелка вправо 36"/>
          <p:cNvSpPr/>
          <p:nvPr/>
        </p:nvSpPr>
        <p:spPr>
          <a:xfrm rot="10800000">
            <a:off x="2010436" y="2233999"/>
            <a:ext cx="571424" cy="403444"/>
          </a:xfrm>
          <a:prstGeom prst="stripedRightArrow">
            <a:avLst/>
          </a:prstGeom>
          <a:solidFill>
            <a:schemeClr val="accent6">
              <a:lumMod val="40000"/>
              <a:lumOff val="60000"/>
            </a:schemeClr>
          </a:solidFill>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lIns="96780" tIns="48390" rIns="96780" bIns="48390" rtlCol="0" anchor="ctr"/>
          <a:lstStyle/>
          <a:p>
            <a:pPr algn="ctr"/>
            <a:endParaRPr lang="ru-RU"/>
          </a:p>
        </p:txBody>
      </p:sp>
      <p:sp>
        <p:nvSpPr>
          <p:cNvPr id="38" name="Штриховая стрелка вправо 37"/>
          <p:cNvSpPr/>
          <p:nvPr/>
        </p:nvSpPr>
        <p:spPr>
          <a:xfrm rot="10800000">
            <a:off x="2018370" y="3254895"/>
            <a:ext cx="571424" cy="403444"/>
          </a:xfrm>
          <a:prstGeom prst="stripedRightArrow">
            <a:avLst/>
          </a:prstGeom>
          <a:solidFill>
            <a:schemeClr val="accent6">
              <a:lumMod val="40000"/>
              <a:lumOff val="60000"/>
            </a:schemeClr>
          </a:solidFill>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lIns="96780" tIns="48390" rIns="96780" bIns="48390" rtlCol="0" anchor="ctr"/>
          <a:lstStyle/>
          <a:p>
            <a:pPr algn="ctr"/>
            <a:endParaRPr lang="ru-RU"/>
          </a:p>
        </p:txBody>
      </p:sp>
      <p:sp>
        <p:nvSpPr>
          <p:cNvPr id="39" name="Штриховая стрелка вправо 38"/>
          <p:cNvSpPr/>
          <p:nvPr/>
        </p:nvSpPr>
        <p:spPr>
          <a:xfrm rot="10800000">
            <a:off x="2055782" y="5380238"/>
            <a:ext cx="571424" cy="403444"/>
          </a:xfrm>
          <a:prstGeom prst="stripedRightArrow">
            <a:avLst/>
          </a:prstGeom>
          <a:solidFill>
            <a:schemeClr val="accent6">
              <a:lumMod val="40000"/>
              <a:lumOff val="60000"/>
            </a:schemeClr>
          </a:solidFill>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lIns="96780" tIns="48390" rIns="96780" bIns="48390" rtlCol="0" anchor="ctr"/>
          <a:lstStyle/>
          <a:p>
            <a:pPr algn="ctr"/>
            <a:endParaRPr lang="ru-RU"/>
          </a:p>
        </p:txBody>
      </p:sp>
      <p:sp>
        <p:nvSpPr>
          <p:cNvPr id="3" name="Номер слайда 2"/>
          <p:cNvSpPr txBox="1">
            <a:spLocks/>
          </p:cNvSpPr>
          <p:nvPr/>
        </p:nvSpPr>
        <p:spPr>
          <a:xfrm>
            <a:off x="12172340" y="7247774"/>
            <a:ext cx="429236" cy="402567"/>
          </a:xfrm>
          <a:prstGeom prst="rect">
            <a:avLst/>
          </a:prstGeom>
        </p:spPr>
        <p:txBody>
          <a:bodyPr vert="horz" lIns="96780" tIns="48390" rIns="96780" bIns="48390" rtlCol="0" anchor="ctr"/>
          <a:lstStyle>
            <a:defPPr>
              <a:defRPr lang="ru-RU"/>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EFC9B854-717A-479A-9B4F-27A00B513561}" type="slidenum">
              <a:rPr lang="ru-RU" smtClean="0"/>
              <a:pPr>
                <a:defRPr/>
              </a:pPr>
              <a:t>11</a:t>
            </a:fld>
            <a:endParaRPr lang="ru-RU" dirty="0"/>
          </a:p>
        </p:txBody>
      </p:sp>
      <p:sp>
        <p:nvSpPr>
          <p:cNvPr id="6" name="TextBox 3"/>
          <p:cNvSpPr txBox="1">
            <a:spLocks noChangeArrowheads="1"/>
          </p:cNvSpPr>
          <p:nvPr/>
        </p:nvSpPr>
        <p:spPr bwMode="auto">
          <a:xfrm>
            <a:off x="4046288" y="388058"/>
            <a:ext cx="8555288" cy="682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780" tIns="48390" rIns="96780" bIns="4839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ru-RU" altLang="ru-RU" sz="1700" b="1" cap="all" spc="106" dirty="0" smtClean="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a:t>
            </a:r>
            <a:r>
              <a:rPr lang="en-US" altLang="ru-RU" sz="1700" b="1" cap="all" spc="106" dirty="0" smtClean="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period </a:t>
            </a:r>
            <a:r>
              <a:rPr lang="ru-RU" altLang="ru-RU" sz="1700" b="1" cap="all" spc="106" dirty="0" smtClean="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 </a:t>
            </a:r>
            <a:r>
              <a:rPr lang="en-US" altLang="ru-RU" sz="2100" b="1" spc="106" dirty="0">
                <a:solidFill>
                  <a:srgbClr val="C00000"/>
                </a:solidFill>
                <a:latin typeface="Times New Roman" panose="02020603050405020304" pitchFamily="18" charset="0"/>
                <a:ea typeface="Open Sans Condensed" panose="020B0604020202020204" pitchFamily="34" charset="0"/>
                <a:cs typeface="Times New Roman" panose="02020603050405020304" pitchFamily="18" charset="0"/>
              </a:rPr>
              <a:t>t</a:t>
            </a:r>
            <a:r>
              <a:rPr lang="en-US" altLang="ru-RU" sz="1700" b="1" cap="all" spc="106" dirty="0">
                <a:solidFill>
                  <a:srgbClr val="C00000"/>
                </a:solidFill>
                <a:latin typeface="Times New Roman" panose="02020603050405020304" pitchFamily="18" charset="0"/>
                <a:ea typeface="Open Sans Condensed" panose="020B0604020202020204" pitchFamily="34" charset="0"/>
                <a:cs typeface="Times New Roman" panose="02020603050405020304" pitchFamily="18" charset="0"/>
              </a:rPr>
              <a:t>+3</a:t>
            </a:r>
            <a:r>
              <a:rPr lang="ru-RU" altLang="ru-RU" sz="1700" b="1" cap="all" spc="106" dirty="0">
                <a:solidFill>
                  <a:srgbClr val="C00000"/>
                </a:solidFill>
                <a:latin typeface="Times New Roman" panose="02020603050405020304" pitchFamily="18" charset="0"/>
                <a:ea typeface="Open Sans Condensed" panose="020B0604020202020204" pitchFamily="34" charset="0"/>
                <a:cs typeface="Times New Roman" panose="02020603050405020304" pitchFamily="18" charset="0"/>
              </a:rPr>
              <a:t>»</a:t>
            </a:r>
            <a:r>
              <a:rPr lang="ru-RU" altLang="ru-RU" sz="1700" b="1" cap="all" spc="106" dirty="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 </a:t>
            </a:r>
            <a:r>
              <a:rPr lang="en-US" altLang="ru-RU" sz="1700" b="1" cap="all" spc="106" dirty="0" smtClean="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period for strengthened control of risky payments</a:t>
            </a:r>
            <a:endParaRPr lang="ru-RU" altLang="ru-RU" sz="1300" b="1" cap="all" spc="106" dirty="0">
              <a:solidFill>
                <a:srgbClr val="C00000"/>
              </a:solidFill>
              <a:latin typeface="Times New Roman" panose="02020603050405020304" pitchFamily="18" charset="0"/>
              <a:ea typeface="Open Sans Condensed" panose="020B0604020202020204" pitchFamily="34"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296228024"/>
              </p:ext>
            </p:extLst>
          </p:nvPr>
        </p:nvGraphicFramePr>
        <p:xfrm>
          <a:off x="2645977" y="1629278"/>
          <a:ext cx="2909459" cy="4734787"/>
        </p:xfrm>
        <a:graphic>
          <a:graphicData uri="http://schemas.openxmlformats.org/drawingml/2006/table">
            <a:tbl>
              <a:tblPr>
                <a:tableStyleId>{5C22544A-7EE6-4342-B048-85BDC9FD1C3A}</a:tableStyleId>
              </a:tblPr>
              <a:tblGrid>
                <a:gridCol w="2909459"/>
              </a:tblGrid>
              <a:tr h="518792">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1" i="1" u="none" strike="noStrike" dirty="0" smtClean="0">
                          <a:solidFill>
                            <a:srgbClr val="002060"/>
                          </a:solidFill>
                          <a:effectLst/>
                          <a:latin typeface="Times New Roman" panose="02020603050405020304" pitchFamily="18" charset="0"/>
                          <a:cs typeface="Times New Roman" panose="02020603050405020304" pitchFamily="18" charset="0"/>
                        </a:rPr>
                        <a:t>Expenditure type groups</a:t>
                      </a:r>
                      <a:endParaRPr lang="ru-RU" sz="1100" b="1" i="1" u="none" strike="noStrike" dirty="0">
                        <a:solidFill>
                          <a:srgbClr val="002060"/>
                        </a:solidFill>
                        <a:effectLst/>
                        <a:latin typeface="Times New Roman" panose="02020603050405020304" pitchFamily="18" charset="0"/>
                        <a:cs typeface="Times New Roman" panose="02020603050405020304" pitchFamily="18" charset="0"/>
                      </a:endParaRPr>
                    </a:p>
                  </a:txBody>
                  <a:tcPr marL="9845" marR="9845" marT="10502" marB="0" anchor="ctr">
                    <a:cell3D prstMaterial="dkEdge">
                      <a:bevel/>
                      <a:lightRig rig="flood" dir="t"/>
                    </a:cell3D>
                    <a:solidFill>
                      <a:schemeClr val="accent4">
                        <a:lumMod val="20000"/>
                        <a:lumOff val="80000"/>
                      </a:schemeClr>
                    </a:solidFill>
                  </a:tcPr>
                </a:tc>
              </a:tr>
              <a:tr h="51879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1300" b="1" u="none" strike="noStrike" dirty="0" smtClean="0">
                          <a:solidFill>
                            <a:srgbClr val="002060"/>
                          </a:solidFill>
                          <a:effectLst/>
                          <a:latin typeface="Times New Roman" panose="02020603050405020304" pitchFamily="18" charset="0"/>
                          <a:cs typeface="Times New Roman" panose="02020603050405020304" pitchFamily="18" charset="0"/>
                        </a:rPr>
                        <a:t>   </a:t>
                      </a:r>
                      <a:r>
                        <a:rPr lang="ru-RU" sz="1300" b="1" u="none" strike="noStrike" dirty="0" smtClean="0">
                          <a:solidFill>
                            <a:srgbClr val="00B050"/>
                          </a:solidFill>
                          <a:effectLst/>
                          <a:latin typeface="Times New Roman" panose="02020603050405020304" pitchFamily="18" charset="0"/>
                          <a:cs typeface="Times New Roman" panose="02020603050405020304" pitchFamily="18" charset="0"/>
                        </a:rPr>
                        <a:t>100</a:t>
                      </a:r>
                      <a:r>
                        <a:rPr lang="ru-RU" sz="1300" b="1" u="none" strike="noStrike" baseline="0" dirty="0" smtClean="0">
                          <a:solidFill>
                            <a:srgbClr val="002060"/>
                          </a:solidFill>
                          <a:effectLst/>
                          <a:latin typeface="Times New Roman" panose="02020603050405020304" pitchFamily="18" charset="0"/>
                          <a:cs typeface="Times New Roman" panose="02020603050405020304" pitchFamily="18" charset="0"/>
                        </a:rPr>
                        <a:t>  </a:t>
                      </a:r>
                      <a:r>
                        <a:rPr lang="en-US" sz="1300" b="1" u="none" strike="noStrike" baseline="0" dirty="0" smtClean="0">
                          <a:solidFill>
                            <a:schemeClr val="dk1"/>
                          </a:solidFill>
                          <a:effectLst/>
                          <a:latin typeface="Times New Roman" panose="02020603050405020304" pitchFamily="18" charset="0"/>
                          <a:cs typeface="Times New Roman" panose="02020603050405020304" pitchFamily="18" charset="0"/>
                        </a:rPr>
                        <a:t>P</a:t>
                      </a:r>
                      <a:r>
                        <a:rPr lang="en-US" sz="1300" b="1" u="none" strike="noStrike" baseline="0" dirty="0" smtClean="0">
                          <a:effectLst/>
                          <a:latin typeface="Times New Roman" panose="02020603050405020304" pitchFamily="18" charset="0"/>
                          <a:cs typeface="Times New Roman" panose="02020603050405020304" pitchFamily="18" charset="0"/>
                        </a:rPr>
                        <a:t>ayroll </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845" marR="9845" marT="10502" marB="0" anchor="ctr">
                    <a:cell3D prstMaterial="dkEdge">
                      <a:bevel/>
                      <a:lightRig rig="flood" dir="t"/>
                    </a:cell3D>
                    <a:solidFill>
                      <a:schemeClr val="accent4">
                        <a:lumMod val="20000"/>
                        <a:lumOff val="80000"/>
                      </a:schemeClr>
                    </a:solidFill>
                  </a:tcPr>
                </a:tc>
              </a:tr>
              <a:tr h="518792">
                <a:tc>
                  <a:txBody>
                    <a:bodyPr/>
                    <a:lstStyle/>
                    <a:p>
                      <a:pPr algn="l" fontAlgn="b"/>
                      <a:r>
                        <a:rPr lang="ru-RU" sz="1300" b="1" u="none" strike="noStrike" dirty="0" smtClean="0">
                          <a:effectLst/>
                          <a:latin typeface="Times New Roman" panose="02020603050405020304" pitchFamily="18" charset="0"/>
                          <a:cs typeface="Times New Roman" panose="02020603050405020304" pitchFamily="18" charset="0"/>
                        </a:rPr>
                        <a:t>   </a:t>
                      </a:r>
                      <a:r>
                        <a:rPr lang="ru-RU" sz="1300" b="1" u="none" strike="noStrike" dirty="0" smtClean="0">
                          <a:solidFill>
                            <a:srgbClr val="C00000"/>
                          </a:solidFill>
                          <a:effectLst/>
                          <a:latin typeface="Times New Roman" panose="02020603050405020304" pitchFamily="18" charset="0"/>
                          <a:cs typeface="Times New Roman" panose="02020603050405020304" pitchFamily="18" charset="0"/>
                        </a:rPr>
                        <a:t>200</a:t>
                      </a:r>
                      <a:r>
                        <a:rPr lang="ru-RU" sz="1300" b="1" u="none" strike="noStrike" baseline="0" dirty="0" smtClean="0">
                          <a:effectLst/>
                          <a:latin typeface="Times New Roman" panose="02020603050405020304" pitchFamily="18" charset="0"/>
                          <a:cs typeface="Times New Roman" panose="02020603050405020304" pitchFamily="18" charset="0"/>
                        </a:rPr>
                        <a:t>  </a:t>
                      </a:r>
                      <a:r>
                        <a:rPr lang="en-US" sz="1300" b="1" u="none" strike="noStrike" baseline="0" dirty="0" smtClean="0">
                          <a:effectLst/>
                          <a:latin typeface="Times New Roman" panose="02020603050405020304" pitchFamily="18" charset="0"/>
                          <a:cs typeface="Times New Roman" panose="02020603050405020304" pitchFamily="18" charset="0"/>
                        </a:rPr>
                        <a:t>Procurement</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845" marR="9845" marT="10502" marB="0" anchor="ctr">
                    <a:cell3D prstMaterial="dkEdge">
                      <a:bevel/>
                      <a:lightRig rig="flood" dir="t"/>
                    </a:cell3D>
                    <a:solidFill>
                      <a:schemeClr val="accent4">
                        <a:lumMod val="20000"/>
                        <a:lumOff val="80000"/>
                      </a:schemeClr>
                    </a:solidFill>
                  </a:tcPr>
                </a:tc>
              </a:tr>
              <a:tr h="518792">
                <a:tc>
                  <a:txBody>
                    <a:bodyPr/>
                    <a:lstStyle/>
                    <a:p>
                      <a:pPr algn="l" fontAlgn="b"/>
                      <a:r>
                        <a:rPr lang="ru-RU" sz="13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300" b="1" u="none" strike="noStrike" kern="1200" dirty="0" smtClean="0">
                          <a:solidFill>
                            <a:schemeClr val="accent6">
                              <a:lumMod val="75000"/>
                            </a:schemeClr>
                          </a:solidFill>
                          <a:effectLst/>
                          <a:latin typeface="Times New Roman" panose="02020603050405020304" pitchFamily="18" charset="0"/>
                          <a:ea typeface="+mn-ea"/>
                          <a:cs typeface="Times New Roman" panose="02020603050405020304" pitchFamily="18" charset="0"/>
                        </a:rPr>
                        <a:t> </a:t>
                      </a:r>
                      <a:r>
                        <a:rPr lang="ru-RU" sz="1300" b="1" u="none" strike="noStrike" kern="1200" dirty="0" smtClean="0">
                          <a:solidFill>
                            <a:srgbClr val="00B050"/>
                          </a:solidFill>
                          <a:effectLst/>
                          <a:latin typeface="Times New Roman" panose="02020603050405020304" pitchFamily="18" charset="0"/>
                          <a:ea typeface="+mn-ea"/>
                          <a:cs typeface="Times New Roman" panose="02020603050405020304" pitchFamily="18" charset="0"/>
                        </a:rPr>
                        <a:t>300</a:t>
                      </a:r>
                      <a:r>
                        <a:rPr lang="ru-RU" sz="1300" b="1" u="none" strike="noStrike"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300" b="1" u="none" strike="noStrike" kern="1200" baseline="0" dirty="0" smtClean="0">
                          <a:solidFill>
                            <a:schemeClr val="dk1"/>
                          </a:solidFill>
                          <a:effectLst/>
                          <a:latin typeface="Times New Roman" panose="02020603050405020304" pitchFamily="18" charset="0"/>
                          <a:ea typeface="+mn-ea"/>
                          <a:cs typeface="Times New Roman" panose="02020603050405020304" pitchFamily="18" charset="0"/>
                        </a:rPr>
                        <a:t>Social Security</a:t>
                      </a:r>
                      <a:endParaRPr lang="ru-RU" sz="1300" b="1"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9845" marR="9845" marT="10502" marB="0" anchor="ctr">
                    <a:cell3D prstMaterial="dkEdge">
                      <a:bevel/>
                      <a:lightRig rig="flood" dir="t"/>
                    </a:cell3D>
                    <a:solidFill>
                      <a:schemeClr val="accent4">
                        <a:lumMod val="20000"/>
                        <a:lumOff val="80000"/>
                      </a:schemeClr>
                    </a:solidFill>
                  </a:tcPr>
                </a:tc>
              </a:tr>
              <a:tr h="518792">
                <a:tc>
                  <a:txBody>
                    <a:bodyPr/>
                    <a:lstStyle/>
                    <a:p>
                      <a:pPr algn="l" fontAlgn="b"/>
                      <a:r>
                        <a:rPr lang="ru-RU" sz="1300" b="1" u="none" strike="noStrike" dirty="0" smtClean="0">
                          <a:effectLst/>
                          <a:latin typeface="Times New Roman" panose="02020603050405020304" pitchFamily="18" charset="0"/>
                          <a:cs typeface="Times New Roman" panose="02020603050405020304" pitchFamily="18" charset="0"/>
                        </a:rPr>
                        <a:t>   </a:t>
                      </a:r>
                      <a:r>
                        <a:rPr lang="ru-RU" sz="1300" b="1" u="none" strike="noStrike" dirty="0" smtClean="0">
                          <a:solidFill>
                            <a:srgbClr val="C00000"/>
                          </a:solidFill>
                          <a:effectLst/>
                          <a:latin typeface="Times New Roman" panose="02020603050405020304" pitchFamily="18" charset="0"/>
                          <a:cs typeface="Times New Roman" panose="02020603050405020304" pitchFamily="18" charset="0"/>
                        </a:rPr>
                        <a:t>400</a:t>
                      </a:r>
                      <a:r>
                        <a:rPr lang="ru-RU" sz="1300" b="1" u="none" strike="noStrike" dirty="0" smtClean="0">
                          <a:effectLst/>
                          <a:latin typeface="Times New Roman" panose="02020603050405020304" pitchFamily="18" charset="0"/>
                          <a:cs typeface="Times New Roman" panose="02020603050405020304" pitchFamily="18" charset="0"/>
                        </a:rPr>
                        <a:t>  </a:t>
                      </a:r>
                      <a:r>
                        <a:rPr lang="en-US" sz="1300" b="1" u="none" strike="noStrike" dirty="0" smtClean="0">
                          <a:effectLst/>
                          <a:latin typeface="Times New Roman" panose="02020603050405020304" pitchFamily="18" charset="0"/>
                          <a:cs typeface="Times New Roman" panose="02020603050405020304" pitchFamily="18" charset="0"/>
                        </a:rPr>
                        <a:t>Investments</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845" marR="9845" marT="10502" marB="0" anchor="ctr">
                    <a:cell3D prstMaterial="dkEdge">
                      <a:bevel/>
                      <a:lightRig rig="flood" dir="t"/>
                    </a:cell3D>
                    <a:solidFill>
                      <a:schemeClr val="accent4">
                        <a:lumMod val="20000"/>
                        <a:lumOff val="80000"/>
                      </a:schemeClr>
                    </a:solidFill>
                  </a:tcPr>
                </a:tc>
              </a:tr>
              <a:tr h="584451">
                <a:tc>
                  <a:txBody>
                    <a:bodyPr/>
                    <a:lstStyle/>
                    <a:p>
                      <a:pPr algn="l" fontAlgn="b"/>
                      <a:r>
                        <a:rPr lang="ru-RU" sz="1300" b="1" u="none" strike="noStrike" baseline="0" dirty="0" smtClean="0">
                          <a:solidFill>
                            <a:schemeClr val="dk1"/>
                          </a:solidFill>
                          <a:effectLst/>
                          <a:latin typeface="Times New Roman" panose="02020603050405020304" pitchFamily="18" charset="0"/>
                          <a:cs typeface="Times New Roman" panose="02020603050405020304" pitchFamily="18" charset="0"/>
                        </a:rPr>
                        <a:t>   </a:t>
                      </a:r>
                      <a:r>
                        <a:rPr lang="ru-RU" sz="1300" b="1" u="none" strike="noStrike" dirty="0" smtClean="0">
                          <a:solidFill>
                            <a:srgbClr val="C00000"/>
                          </a:solidFill>
                          <a:effectLst/>
                          <a:latin typeface="Times New Roman" panose="02020603050405020304" pitchFamily="18" charset="0"/>
                          <a:cs typeface="Times New Roman" panose="02020603050405020304" pitchFamily="18" charset="0"/>
                        </a:rPr>
                        <a:t>500</a:t>
                      </a:r>
                      <a:r>
                        <a:rPr lang="ru-RU" sz="1300" b="1" u="none" strike="noStrike" dirty="0" smtClean="0">
                          <a:effectLst/>
                          <a:latin typeface="Times New Roman" panose="02020603050405020304" pitchFamily="18" charset="0"/>
                          <a:cs typeface="Times New Roman" panose="02020603050405020304" pitchFamily="18" charset="0"/>
                        </a:rPr>
                        <a:t>  </a:t>
                      </a:r>
                      <a:r>
                        <a:rPr lang="en-US" sz="1300" b="1" u="none" strike="noStrike" dirty="0" smtClean="0">
                          <a:effectLst/>
                          <a:latin typeface="Times New Roman" panose="02020603050405020304" pitchFamily="18" charset="0"/>
                          <a:cs typeface="Times New Roman" panose="02020603050405020304" pitchFamily="18" charset="0"/>
                        </a:rPr>
                        <a:t>Inter-budgetary </a:t>
                      </a:r>
                      <a:r>
                        <a:rPr lang="en-US" sz="1300" b="1" u="none" strike="noStrike" dirty="0" smtClean="0">
                          <a:effectLst/>
                          <a:latin typeface="Times New Roman" panose="02020603050405020304" pitchFamily="18" charset="0"/>
                          <a:cs typeface="Times New Roman" panose="02020603050405020304" pitchFamily="18" charset="0"/>
                        </a:rPr>
                        <a:t>transfers</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845" marR="9845" marT="10502" marB="0" anchor="ctr">
                    <a:cell3D prstMaterial="dkEdge">
                      <a:bevel/>
                      <a:lightRig rig="flood" dir="t"/>
                    </a:cell3D>
                    <a:solidFill>
                      <a:schemeClr val="accent4">
                        <a:lumMod val="20000"/>
                        <a:lumOff val="80000"/>
                      </a:schemeClr>
                    </a:solidFill>
                  </a:tcPr>
                </a:tc>
              </a:tr>
              <a:tr h="518792">
                <a:tc>
                  <a:txBody>
                    <a:bodyPr/>
                    <a:lstStyle/>
                    <a:p>
                      <a:pPr algn="l" fontAlgn="b"/>
                      <a:r>
                        <a:rPr lang="ru-RU" sz="1300" b="1" u="none" strike="noStrike" baseline="0" dirty="0" smtClean="0">
                          <a:effectLst/>
                          <a:latin typeface="Times New Roman" panose="02020603050405020304" pitchFamily="18" charset="0"/>
                          <a:cs typeface="Times New Roman" panose="02020603050405020304" pitchFamily="18" charset="0"/>
                        </a:rPr>
                        <a:t>   </a:t>
                      </a:r>
                      <a:r>
                        <a:rPr lang="ru-RU" sz="1300" b="1" u="none" strike="noStrike" dirty="0" smtClean="0">
                          <a:solidFill>
                            <a:srgbClr val="C00000"/>
                          </a:solidFill>
                          <a:effectLst/>
                          <a:latin typeface="Times New Roman" panose="02020603050405020304" pitchFamily="18" charset="0"/>
                          <a:cs typeface="Times New Roman" panose="02020603050405020304" pitchFamily="18" charset="0"/>
                        </a:rPr>
                        <a:t>600</a:t>
                      </a:r>
                      <a:r>
                        <a:rPr lang="ru-RU" sz="1300" b="1" u="none" strike="noStrike" baseline="0" dirty="0" smtClean="0">
                          <a:effectLst/>
                          <a:latin typeface="Times New Roman" panose="02020603050405020304" pitchFamily="18" charset="0"/>
                          <a:cs typeface="Times New Roman" panose="02020603050405020304" pitchFamily="18" charset="0"/>
                        </a:rPr>
                        <a:t>  </a:t>
                      </a:r>
                      <a:r>
                        <a:rPr lang="en-US" sz="1300" b="1" u="none" strike="noStrike" baseline="0" dirty="0" smtClean="0">
                          <a:effectLst/>
                          <a:latin typeface="Times New Roman" panose="02020603050405020304" pitchFamily="18" charset="0"/>
                          <a:cs typeface="Times New Roman" panose="02020603050405020304" pitchFamily="18" charset="0"/>
                        </a:rPr>
                        <a:t>Subsidies</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845" marR="9845" marT="10502" marB="0" anchor="ctr">
                    <a:cell3D prstMaterial="dkEdge">
                      <a:bevel/>
                      <a:lightRig rig="flood" dir="t"/>
                    </a:cell3D>
                    <a:solidFill>
                      <a:schemeClr val="accent4">
                        <a:lumMod val="20000"/>
                        <a:lumOff val="80000"/>
                      </a:schemeClr>
                    </a:solidFill>
                  </a:tcPr>
                </a:tc>
              </a:tr>
              <a:tr h="518792">
                <a:tc>
                  <a:txBody>
                    <a:bodyPr/>
                    <a:lstStyle/>
                    <a:p>
                      <a:pPr algn="l" fontAlgn="b"/>
                      <a:r>
                        <a:rPr lang="ru-RU" sz="1300" b="1" u="none" strike="noStrike" baseline="0" dirty="0">
                          <a:effectLst/>
                          <a:latin typeface="Times New Roman" panose="02020603050405020304" pitchFamily="18" charset="0"/>
                          <a:cs typeface="Times New Roman" panose="02020603050405020304" pitchFamily="18" charset="0"/>
                        </a:rPr>
                        <a:t> </a:t>
                      </a:r>
                      <a:r>
                        <a:rPr lang="ru-RU" sz="1300" b="1" u="none" strike="noStrike" baseline="0" dirty="0" smtClean="0">
                          <a:effectLst/>
                          <a:latin typeface="Times New Roman" panose="02020603050405020304" pitchFamily="18" charset="0"/>
                          <a:cs typeface="Times New Roman" panose="02020603050405020304" pitchFamily="18" charset="0"/>
                        </a:rPr>
                        <a:t> </a:t>
                      </a:r>
                      <a:r>
                        <a:rPr lang="ru-RU" sz="1300" b="1" u="none" strike="noStrike" baseline="0" dirty="0" smtClean="0">
                          <a:solidFill>
                            <a:schemeClr val="accent6">
                              <a:lumMod val="75000"/>
                            </a:schemeClr>
                          </a:solidFill>
                          <a:effectLst/>
                          <a:latin typeface="Times New Roman" panose="02020603050405020304" pitchFamily="18" charset="0"/>
                          <a:cs typeface="Times New Roman" panose="02020603050405020304" pitchFamily="18" charset="0"/>
                        </a:rPr>
                        <a:t> </a:t>
                      </a:r>
                      <a:r>
                        <a:rPr lang="ru-RU" sz="1300" b="1" u="none" strike="noStrike" baseline="0" dirty="0" smtClean="0">
                          <a:solidFill>
                            <a:srgbClr val="00B050"/>
                          </a:solidFill>
                          <a:effectLst/>
                          <a:latin typeface="Times New Roman" panose="02020603050405020304" pitchFamily="18" charset="0"/>
                          <a:cs typeface="Times New Roman" panose="02020603050405020304" pitchFamily="18" charset="0"/>
                        </a:rPr>
                        <a:t>7</a:t>
                      </a:r>
                      <a:r>
                        <a:rPr lang="ru-RU" sz="1300" b="1" u="none" strike="noStrike" dirty="0" smtClean="0">
                          <a:solidFill>
                            <a:srgbClr val="00B050"/>
                          </a:solidFill>
                          <a:effectLst/>
                          <a:latin typeface="Times New Roman" panose="02020603050405020304" pitchFamily="18" charset="0"/>
                          <a:cs typeface="Times New Roman" panose="02020603050405020304" pitchFamily="18" charset="0"/>
                        </a:rPr>
                        <a:t>00</a:t>
                      </a:r>
                      <a:r>
                        <a:rPr lang="ru-RU" sz="1300" b="1" u="none" strike="noStrike" dirty="0" smtClean="0">
                          <a:effectLst/>
                          <a:latin typeface="Times New Roman" panose="02020603050405020304" pitchFamily="18" charset="0"/>
                          <a:cs typeface="Times New Roman" panose="02020603050405020304" pitchFamily="18" charset="0"/>
                        </a:rPr>
                        <a:t>  </a:t>
                      </a:r>
                      <a:r>
                        <a:rPr lang="en-US" sz="1300" b="1" u="none" strike="noStrike" dirty="0" smtClean="0">
                          <a:effectLst/>
                          <a:latin typeface="Times New Roman" panose="02020603050405020304" pitchFamily="18" charset="0"/>
                          <a:cs typeface="Times New Roman" panose="02020603050405020304" pitchFamily="18" charset="0"/>
                        </a:rPr>
                        <a:t>Debt servicing</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845" marR="9845" marT="10502" marB="0" anchor="ctr">
                    <a:cell3D prstMaterial="dkEdge">
                      <a:bevel/>
                      <a:lightRig rig="flood" dir="t"/>
                    </a:cell3D>
                    <a:solidFill>
                      <a:schemeClr val="accent4">
                        <a:lumMod val="20000"/>
                        <a:lumOff val="80000"/>
                      </a:schemeClr>
                    </a:solidFill>
                  </a:tcPr>
                </a:tc>
              </a:tr>
              <a:tr h="518792">
                <a:tc>
                  <a:txBody>
                    <a:bodyPr/>
                    <a:lstStyle/>
                    <a:p>
                      <a:pPr algn="l" fontAlgn="b"/>
                      <a:r>
                        <a:rPr lang="ru-RU" sz="1300" b="1" u="none" strike="noStrike" dirty="0" smtClean="0">
                          <a:solidFill>
                            <a:srgbClr val="C00000"/>
                          </a:solidFill>
                          <a:effectLst/>
                          <a:latin typeface="Times New Roman" panose="02020603050405020304" pitchFamily="18" charset="0"/>
                          <a:cs typeface="Times New Roman" panose="02020603050405020304" pitchFamily="18" charset="0"/>
                        </a:rPr>
                        <a:t>   800</a:t>
                      </a:r>
                      <a:r>
                        <a:rPr lang="ru-RU" sz="1300" b="1" u="none" strike="noStrike" dirty="0" smtClean="0">
                          <a:effectLst/>
                          <a:latin typeface="Times New Roman" panose="02020603050405020304" pitchFamily="18" charset="0"/>
                          <a:cs typeface="Times New Roman" panose="02020603050405020304" pitchFamily="18" charset="0"/>
                        </a:rPr>
                        <a:t> </a:t>
                      </a:r>
                      <a:r>
                        <a:rPr lang="en-US" sz="1300" b="1" u="none" strike="noStrike" dirty="0" smtClean="0">
                          <a:effectLst/>
                          <a:latin typeface="Times New Roman" panose="02020603050405020304" pitchFamily="18" charset="0"/>
                          <a:cs typeface="Times New Roman" panose="02020603050405020304" pitchFamily="18" charset="0"/>
                        </a:rPr>
                        <a:t>Other</a:t>
                      </a:r>
                      <a:r>
                        <a:rPr lang="en-US" sz="1300" b="1" u="none" strike="noStrike" baseline="0" dirty="0" smtClean="0">
                          <a:effectLst/>
                          <a:latin typeface="Times New Roman" panose="02020603050405020304" pitchFamily="18" charset="0"/>
                          <a:cs typeface="Times New Roman" panose="02020603050405020304" pitchFamily="18" charset="0"/>
                        </a:rPr>
                        <a:t> </a:t>
                      </a:r>
                      <a:r>
                        <a:rPr lang="en-US" sz="1300" b="1" u="none" strike="noStrike" baseline="0" dirty="0" smtClean="0">
                          <a:effectLst/>
                          <a:latin typeface="Times New Roman" panose="02020603050405020304" pitchFamily="18" charset="0"/>
                          <a:cs typeface="Times New Roman" panose="02020603050405020304" pitchFamily="18" charset="0"/>
                        </a:rPr>
                        <a:t>expenditures</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845" marR="9845" marT="10502" marB="0" anchor="ctr">
                    <a:cell3D prstMaterial="dkEdge">
                      <a:bevel/>
                      <a:lightRig rig="flood" dir="t"/>
                    </a:cell3D>
                    <a:solidFill>
                      <a:schemeClr val="accent4">
                        <a:lumMod val="20000"/>
                        <a:lumOff val="80000"/>
                      </a:schemeClr>
                    </a:solidFill>
                  </a:tcPr>
                </a:tc>
              </a:tr>
            </a:tbl>
          </a:graphicData>
        </a:graphic>
      </p:graphicFrame>
      <p:sp>
        <p:nvSpPr>
          <p:cNvPr id="8" name="Стрелка вверх 7"/>
          <p:cNvSpPr/>
          <p:nvPr/>
        </p:nvSpPr>
        <p:spPr>
          <a:xfrm>
            <a:off x="11927191" y="1215211"/>
            <a:ext cx="489929" cy="5283881"/>
          </a:xfrm>
          <a:prstGeom prst="upArrow">
            <a:avLst/>
          </a:prstGeom>
          <a:gradFill>
            <a:gsLst>
              <a:gs pos="25000">
                <a:srgbClr val="C00000">
                  <a:lumMod val="43000"/>
                  <a:lumOff val="57000"/>
                </a:srgbClr>
              </a:gs>
              <a:gs pos="100000">
                <a:srgbClr val="92D050"/>
              </a:gs>
            </a:gsLst>
          </a:gradFill>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lIns="96780" tIns="48390" rIns="96780" bIns="48390" rtlCol="0" anchor="ctr"/>
          <a:lstStyle/>
          <a:p>
            <a:pPr algn="ctr"/>
            <a:r>
              <a:rPr lang="en-US" sz="1500" b="1" dirty="0" smtClean="0">
                <a:solidFill>
                  <a:schemeClr val="bg1"/>
                </a:solidFill>
              </a:rPr>
              <a:t>Risk scale</a:t>
            </a:r>
            <a:endParaRPr lang="ru-RU" sz="1500" b="1" dirty="0">
              <a:solidFill>
                <a:schemeClr val="bg1"/>
              </a:solidFill>
            </a:endParaRPr>
          </a:p>
        </p:txBody>
      </p:sp>
      <p:sp>
        <p:nvSpPr>
          <p:cNvPr id="12" name="TextBox 11"/>
          <p:cNvSpPr txBox="1"/>
          <p:nvPr/>
        </p:nvSpPr>
        <p:spPr>
          <a:xfrm>
            <a:off x="6100651" y="3271011"/>
            <a:ext cx="1753431" cy="1174943"/>
          </a:xfrm>
          <a:prstGeom prst="rect">
            <a:avLst/>
          </a:prstGeom>
          <a:noFill/>
        </p:spPr>
        <p:txBody>
          <a:bodyPr wrap="square" lIns="96780" tIns="48390" rIns="96780" bIns="48390" rtlCol="0">
            <a:spAutoFit/>
          </a:bodyPr>
          <a:lstStyle/>
          <a:p>
            <a:pPr algn="ctr"/>
            <a:r>
              <a:rPr lang="ru-RU" b="1" dirty="0" smtClean="0">
                <a:ln w="1905"/>
                <a:solidFill>
                  <a:schemeClr val="accent2">
                    <a:lumMod val="60000"/>
                    <a:lumOff val="40000"/>
                  </a:schemeClr>
                </a:solidFill>
                <a:effectLst>
                  <a:innerShdw blurRad="69850" dist="43180" dir="5400000">
                    <a:srgbClr val="000000">
                      <a:alpha val="65000"/>
                    </a:srgbClr>
                  </a:innerShdw>
                </a:effectLst>
              </a:rPr>
              <a:t> </a:t>
            </a:r>
            <a:r>
              <a:rPr lang="en-US" b="1" dirty="0" smtClean="0">
                <a:ln w="1905"/>
                <a:solidFill>
                  <a:schemeClr val="accent2">
                    <a:lumMod val="75000"/>
                  </a:schemeClr>
                </a:solidFill>
                <a:effectLst>
                  <a:innerShdw blurRad="69850" dist="43180" dir="5400000">
                    <a:srgbClr val="000000">
                      <a:alpha val="65000"/>
                    </a:srgbClr>
                  </a:innerShdw>
                </a:effectLst>
              </a:rPr>
              <a:t>strengthened control</a:t>
            </a:r>
            <a:r>
              <a:rPr lang="ru-RU" b="1" dirty="0" smtClean="0">
                <a:ln w="1905"/>
                <a:solidFill>
                  <a:srgbClr val="C00000"/>
                </a:solidFill>
                <a:effectLst>
                  <a:innerShdw blurRad="69850" dist="43180" dir="5400000">
                    <a:srgbClr val="000000">
                      <a:alpha val="65000"/>
                    </a:srgbClr>
                  </a:innerShdw>
                </a:effectLst>
              </a:rPr>
              <a:t>*</a:t>
            </a:r>
            <a:r>
              <a:rPr lang="ru-RU" b="1" dirty="0" smtClean="0">
                <a:ln w="1905"/>
                <a:solidFill>
                  <a:schemeClr val="accent2">
                    <a:lumMod val="75000"/>
                  </a:schemeClr>
                </a:solidFill>
                <a:effectLst>
                  <a:innerShdw blurRad="69850" dist="43180" dir="5400000">
                    <a:srgbClr val="000000">
                      <a:alpha val="65000"/>
                    </a:srgbClr>
                  </a:innerShdw>
                </a:effectLst>
              </a:rPr>
              <a:t>-</a:t>
            </a:r>
            <a:r>
              <a:rPr lang="en-US" sz="1700" b="1" dirty="0" smtClean="0">
                <a:ln w="1905"/>
                <a:solidFill>
                  <a:srgbClr val="002060"/>
                </a:solidFill>
                <a:effectLst>
                  <a:innerShdw blurRad="69850" dist="43180" dir="5400000">
                    <a:srgbClr val="000000">
                      <a:alpha val="65000"/>
                    </a:srgbClr>
                  </a:innerShdw>
                </a:effectLst>
              </a:rPr>
              <a:t>field inspection</a:t>
            </a:r>
            <a:r>
              <a:rPr lang="ru-RU" sz="1700" b="1" dirty="0" smtClean="0">
                <a:ln w="1905"/>
                <a:solidFill>
                  <a:srgbClr val="002060"/>
                </a:solidFill>
                <a:effectLst>
                  <a:innerShdw blurRad="69850" dist="43180" dir="5400000">
                    <a:srgbClr val="000000">
                      <a:alpha val="65000"/>
                    </a:srgbClr>
                  </a:innerShdw>
                </a:effectLst>
              </a:rPr>
              <a:t>, </a:t>
            </a:r>
            <a:r>
              <a:rPr lang="en-US" sz="1700" b="1" dirty="0" smtClean="0">
                <a:ln w="1905"/>
                <a:solidFill>
                  <a:srgbClr val="002060"/>
                </a:solidFill>
                <a:effectLst>
                  <a:innerShdw blurRad="69850" dist="43180" dir="5400000">
                    <a:srgbClr val="000000">
                      <a:alpha val="65000"/>
                    </a:srgbClr>
                  </a:innerShdw>
                </a:effectLst>
              </a:rPr>
              <a:t>survey</a:t>
            </a:r>
            <a:endParaRPr lang="ru-RU" sz="1700" b="1" dirty="0">
              <a:ln w="1905"/>
              <a:solidFill>
                <a:srgbClr val="002060"/>
              </a:solidFill>
              <a:effectLst>
                <a:innerShdw blurRad="69850" dist="43180" dir="5400000">
                  <a:srgbClr val="000000">
                    <a:alpha val="65000"/>
                  </a:srgbClr>
                </a:innerShdw>
              </a:effectLst>
            </a:endParaRPr>
          </a:p>
        </p:txBody>
      </p:sp>
      <p:sp>
        <p:nvSpPr>
          <p:cNvPr id="45" name="TextBox 44"/>
          <p:cNvSpPr txBox="1"/>
          <p:nvPr/>
        </p:nvSpPr>
        <p:spPr>
          <a:xfrm>
            <a:off x="42500" y="3394736"/>
            <a:ext cx="1982681" cy="928722"/>
          </a:xfrm>
          <a:prstGeom prst="rect">
            <a:avLst/>
          </a:prstGeom>
          <a:noFill/>
        </p:spPr>
        <p:txBody>
          <a:bodyPr wrap="square" lIns="96780" tIns="48390" rIns="96780" bIns="48390" rtlCol="0">
            <a:spAutoFit/>
          </a:bodyPr>
          <a:lstStyle/>
          <a:p>
            <a:pPr algn="ct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Standard documentary control</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7" name="Правая фигурная скобка 46"/>
          <p:cNvSpPr/>
          <p:nvPr/>
        </p:nvSpPr>
        <p:spPr>
          <a:xfrm rot="10800000">
            <a:off x="1825170" y="2175830"/>
            <a:ext cx="241631" cy="4179827"/>
          </a:xfrm>
          <a:prstGeom prst="rightBrace">
            <a:avLst>
              <a:gd name="adj1" fmla="val 39506"/>
              <a:gd name="adj2" fmla="val 50000"/>
            </a:avLst>
          </a:prstGeom>
          <a:ln w="127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lIns="96780" tIns="48390" rIns="96780" bIns="48390" rtlCol="0" anchor="ctr"/>
          <a:lstStyle/>
          <a:p>
            <a:pPr algn="ctr"/>
            <a:endParaRPr lang="ru-RU"/>
          </a:p>
        </p:txBody>
      </p:sp>
      <p:sp>
        <p:nvSpPr>
          <p:cNvPr id="66" name="Штриховая стрелка вправо 65"/>
          <p:cNvSpPr/>
          <p:nvPr/>
        </p:nvSpPr>
        <p:spPr>
          <a:xfrm>
            <a:off x="5614045" y="2722993"/>
            <a:ext cx="571424" cy="419166"/>
          </a:xfrm>
          <a:prstGeom prst="stripedRightArrow">
            <a:avLst/>
          </a:prstGeom>
          <a:solidFill>
            <a:schemeClr val="accent2">
              <a:lumMod val="40000"/>
              <a:lumOff val="60000"/>
            </a:schemeClr>
          </a:solidFill>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lIns="96780" tIns="48390" rIns="96780" bIns="48390" rtlCol="0" anchor="ctr"/>
          <a:lstStyle/>
          <a:p>
            <a:pPr algn="ctr"/>
            <a:endParaRPr lang="ru-RU"/>
          </a:p>
        </p:txBody>
      </p:sp>
      <p:sp>
        <p:nvSpPr>
          <p:cNvPr id="67" name="Штриховая стрелка вправо 66"/>
          <p:cNvSpPr/>
          <p:nvPr/>
        </p:nvSpPr>
        <p:spPr>
          <a:xfrm>
            <a:off x="5595560" y="3765233"/>
            <a:ext cx="571424" cy="419166"/>
          </a:xfrm>
          <a:prstGeom prst="stripedRightArrow">
            <a:avLst/>
          </a:prstGeom>
          <a:solidFill>
            <a:schemeClr val="accent2">
              <a:lumMod val="40000"/>
              <a:lumOff val="60000"/>
            </a:schemeClr>
          </a:solidFill>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lIns="96780" tIns="48390" rIns="96780" bIns="48390" rtlCol="0" anchor="ctr"/>
          <a:lstStyle/>
          <a:p>
            <a:pPr algn="ctr"/>
            <a:endParaRPr lang="ru-RU"/>
          </a:p>
        </p:txBody>
      </p:sp>
      <p:sp>
        <p:nvSpPr>
          <p:cNvPr id="82" name="Правая фигурная скобка 81"/>
          <p:cNvSpPr/>
          <p:nvPr/>
        </p:nvSpPr>
        <p:spPr>
          <a:xfrm>
            <a:off x="6125645" y="2178370"/>
            <a:ext cx="241631" cy="4176698"/>
          </a:xfrm>
          <a:prstGeom prst="rightBrace">
            <a:avLst>
              <a:gd name="adj1" fmla="val 39506"/>
              <a:gd name="adj2" fmla="val 50000"/>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lIns="96780" tIns="48390" rIns="96780" bIns="48390" rtlCol="0" anchor="ctr"/>
          <a:lstStyle/>
          <a:p>
            <a:pPr algn="ctr"/>
            <a:endParaRPr lang="ru-RU"/>
          </a:p>
        </p:txBody>
      </p:sp>
      <p:graphicFrame>
        <p:nvGraphicFramePr>
          <p:cNvPr id="83" name="Таблица 82"/>
          <p:cNvGraphicFramePr>
            <a:graphicFrameLocks noGrp="1"/>
          </p:cNvGraphicFramePr>
          <p:nvPr>
            <p:extLst>
              <p:ext uri="{D42A27DB-BD31-4B8C-83A1-F6EECF244321}">
                <p14:modId xmlns:p14="http://schemas.microsoft.com/office/powerpoint/2010/main" val="3712138487"/>
              </p:ext>
            </p:extLst>
          </p:nvPr>
        </p:nvGraphicFramePr>
        <p:xfrm>
          <a:off x="7866443" y="1518046"/>
          <a:ext cx="4070047" cy="4901952"/>
        </p:xfrm>
        <a:graphic>
          <a:graphicData uri="http://schemas.openxmlformats.org/drawingml/2006/table">
            <a:tbl>
              <a:tblPr>
                <a:tableStyleId>{5C22544A-7EE6-4342-B048-85BDC9FD1C3A}</a:tableStyleId>
              </a:tblPr>
              <a:tblGrid>
                <a:gridCol w="4070047"/>
              </a:tblGrid>
              <a:tr h="4901952">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1" i="1" u="none" strike="noStrike" dirty="0" smtClean="0">
                          <a:solidFill>
                            <a:schemeClr val="accent2">
                              <a:lumMod val="50000"/>
                            </a:schemeClr>
                          </a:solidFill>
                          <a:effectLst/>
                          <a:latin typeface="Times New Roman" panose="02020603050405020304" pitchFamily="18" charset="0"/>
                          <a:cs typeface="Times New Roman" panose="02020603050405020304" pitchFamily="18" charset="0"/>
                        </a:rPr>
                        <a:t>Procurement of goods, works</a:t>
                      </a:r>
                      <a:r>
                        <a:rPr lang="en-US" sz="1100" b="1" i="1" u="none" strike="noStrike" baseline="0" dirty="0" smtClean="0">
                          <a:solidFill>
                            <a:schemeClr val="accent2">
                              <a:lumMod val="50000"/>
                            </a:schemeClr>
                          </a:solidFill>
                          <a:effectLst/>
                          <a:latin typeface="Times New Roman" panose="02020603050405020304" pitchFamily="18" charset="0"/>
                          <a:cs typeface="Times New Roman" panose="02020603050405020304" pitchFamily="18" charset="0"/>
                        </a:rPr>
                        <a:t> and services</a:t>
                      </a:r>
                      <a:r>
                        <a:rPr lang="ru-RU" sz="1100" b="1" i="1" u="none" strike="noStrike" dirty="0" smtClean="0">
                          <a:solidFill>
                            <a:schemeClr val="accent2">
                              <a:lumMod val="50000"/>
                            </a:schemeClr>
                          </a:solidFill>
                          <a:effectLst/>
                          <a:latin typeface="Times New Roman" panose="02020603050405020304" pitchFamily="18" charset="0"/>
                          <a:cs typeface="Times New Roman" panose="02020603050405020304" pitchFamily="18" charset="0"/>
                        </a:rPr>
                        <a:t>:</a:t>
                      </a:r>
                    </a:p>
                    <a:p>
                      <a:pPr marL="0" marR="0" indent="0" algn="ctr" defTabSz="914400" rtl="0" eaLnBrk="1" fontAlgn="b" latinLnBrk="0" hangingPunct="1">
                        <a:lnSpc>
                          <a:spcPct val="100000"/>
                        </a:lnSpc>
                        <a:spcBef>
                          <a:spcPts val="0"/>
                        </a:spcBef>
                        <a:spcAft>
                          <a:spcPts val="0"/>
                        </a:spcAft>
                        <a:buClrTx/>
                        <a:buSzTx/>
                        <a:buFontTx/>
                        <a:buNone/>
                        <a:tabLst/>
                        <a:defRPr/>
                      </a:pPr>
                      <a:endParaRPr lang="ru-RU" sz="300" b="1" i="1" u="none" strike="noStrike" dirty="0" smtClean="0">
                        <a:solidFill>
                          <a:srgbClr val="C00000"/>
                        </a:solidFill>
                        <a:effectLst/>
                        <a:latin typeface="Times New Roman" panose="02020603050405020304" pitchFamily="18" charset="0"/>
                        <a:cs typeface="Times New Roman" panose="02020603050405020304" pitchFamily="18" charset="0"/>
                      </a:endParaRPr>
                    </a:p>
                    <a:p>
                      <a:pPr marL="0" marR="0" indent="0" algn="just" defTabSz="914400" rtl="0" eaLnBrk="1" fontAlgn="b" latinLnBrk="0" hangingPunct="1">
                        <a:lnSpc>
                          <a:spcPct val="100000"/>
                        </a:lnSpc>
                        <a:spcBef>
                          <a:spcPts val="0"/>
                        </a:spcBef>
                        <a:spcAft>
                          <a:spcPts val="0"/>
                        </a:spcAft>
                        <a:buClrTx/>
                        <a:buSzTx/>
                        <a:buFontTx/>
                        <a:buNone/>
                        <a:tabLst/>
                        <a:defRPr/>
                      </a:pPr>
                      <a:r>
                        <a:rPr lang="ru-RU" sz="1100" b="1" i="1" u="none" strike="noStrike" dirty="0" smtClean="0">
                          <a:solidFill>
                            <a:srgbClr val="C00000"/>
                          </a:solidFill>
                          <a:effectLst/>
                          <a:latin typeface="Times New Roman" panose="02020603050405020304" pitchFamily="18" charset="0"/>
                          <a:cs typeface="Times New Roman" panose="02020603050405020304" pitchFamily="18" charset="0"/>
                        </a:rPr>
                        <a:t>200</a:t>
                      </a:r>
                      <a:r>
                        <a:rPr lang="ru-RU" sz="1100" b="1" i="1" u="none" strike="noStrike" dirty="0" smtClean="0">
                          <a:solidFill>
                            <a:srgbClr val="002060"/>
                          </a:solidFill>
                          <a:effectLst/>
                          <a:latin typeface="Times New Roman" panose="02020603050405020304" pitchFamily="18" charset="0"/>
                          <a:cs typeface="Times New Roman" panose="02020603050405020304" pitchFamily="18" charset="0"/>
                        </a:rPr>
                        <a:t> «</a:t>
                      </a:r>
                      <a:r>
                        <a:rPr lang="en-US" sz="1100" b="1" i="1" u="none" strike="noStrike" dirty="0" smtClean="0">
                          <a:solidFill>
                            <a:srgbClr val="002060"/>
                          </a:solidFill>
                          <a:effectLst/>
                          <a:latin typeface="Times New Roman" panose="02020603050405020304" pitchFamily="18" charset="0"/>
                          <a:cs typeface="Times New Roman" panose="02020603050405020304" pitchFamily="18" charset="0"/>
                        </a:rPr>
                        <a:t>’procurement of goods, works</a:t>
                      </a:r>
                      <a:r>
                        <a:rPr lang="en-US" sz="1100" b="1" i="1" u="none" strike="noStrike" baseline="0" dirty="0" smtClean="0">
                          <a:solidFill>
                            <a:srgbClr val="002060"/>
                          </a:solidFill>
                          <a:effectLst/>
                          <a:latin typeface="Times New Roman" panose="02020603050405020304" pitchFamily="18" charset="0"/>
                          <a:cs typeface="Times New Roman" panose="02020603050405020304" pitchFamily="18" charset="0"/>
                        </a:rPr>
                        <a:t> and services for government (municipal) needs’</a:t>
                      </a:r>
                      <a:r>
                        <a:rPr lang="ru-RU" sz="1100" b="1" i="1" u="none" strike="noStrike" baseline="0" dirty="0" smtClean="0">
                          <a:solidFill>
                            <a:srgbClr val="002060"/>
                          </a:solidFill>
                          <a:effectLst/>
                          <a:latin typeface="Times New Roman" panose="02020603050405020304" pitchFamily="18" charset="0"/>
                          <a:cs typeface="Times New Roman" panose="02020603050405020304" pitchFamily="18" charset="0"/>
                        </a:rPr>
                        <a:t>;</a:t>
                      </a:r>
                    </a:p>
                    <a:p>
                      <a:pPr marL="0" marR="0" indent="0" algn="just" defTabSz="914400" rtl="0" eaLnBrk="1" fontAlgn="b" latinLnBrk="0" hangingPunct="1">
                        <a:lnSpc>
                          <a:spcPct val="100000"/>
                        </a:lnSpc>
                        <a:spcBef>
                          <a:spcPts val="0"/>
                        </a:spcBef>
                        <a:spcAft>
                          <a:spcPts val="0"/>
                        </a:spcAft>
                        <a:buClrTx/>
                        <a:buSzTx/>
                        <a:buFontTx/>
                        <a:buNone/>
                        <a:tabLst/>
                        <a:defRPr/>
                      </a:pPr>
                      <a:r>
                        <a:rPr lang="ru-RU" sz="1100" b="1" i="1" u="none" strike="noStrike" baseline="0" dirty="0" smtClean="0">
                          <a:solidFill>
                            <a:srgbClr val="C00000"/>
                          </a:solidFill>
                          <a:effectLst/>
                          <a:latin typeface="Times New Roman" panose="02020603050405020304" pitchFamily="18" charset="0"/>
                          <a:cs typeface="Times New Roman" panose="02020603050405020304" pitchFamily="18" charset="0"/>
                        </a:rPr>
                        <a:t>323</a:t>
                      </a:r>
                      <a:r>
                        <a:rPr lang="ru-RU" sz="1100" b="1" i="1" u="none" strike="noStrike" baseline="0" dirty="0" smtClean="0">
                          <a:solidFill>
                            <a:srgbClr val="002060"/>
                          </a:solidFill>
                          <a:effectLst/>
                          <a:latin typeface="Times New Roman" panose="02020603050405020304" pitchFamily="18" charset="0"/>
                          <a:cs typeface="Times New Roman" panose="02020603050405020304" pitchFamily="18" charset="0"/>
                        </a:rPr>
                        <a:t> </a:t>
                      </a:r>
                      <a:r>
                        <a:rPr lang="en-US" sz="1100" b="1" i="1" u="none" strike="noStrike" baseline="0" dirty="0" smtClean="0">
                          <a:solidFill>
                            <a:srgbClr val="002060"/>
                          </a:solidFill>
                          <a:effectLst/>
                          <a:latin typeface="Times New Roman" panose="02020603050405020304" pitchFamily="18" charset="0"/>
                          <a:cs typeface="Times New Roman" panose="02020603050405020304" pitchFamily="18" charset="0"/>
                        </a:rPr>
                        <a:t>‘purchase of goods, works and services for the benefit of the citizens to provide them with social welfare’</a:t>
                      </a:r>
                      <a:r>
                        <a:rPr lang="ru-RU" sz="1100" b="1" i="1" u="none" strike="noStrike" baseline="0" dirty="0" smtClean="0">
                          <a:solidFill>
                            <a:srgbClr val="002060"/>
                          </a:solidFill>
                          <a:effectLst/>
                          <a:latin typeface="Times New Roman" panose="02020603050405020304" pitchFamily="18" charset="0"/>
                          <a:cs typeface="Times New Roman" panose="02020603050405020304" pitchFamily="18" charset="0"/>
                        </a:rPr>
                        <a:t>;</a:t>
                      </a:r>
                    </a:p>
                    <a:p>
                      <a:pPr marL="0" marR="0" indent="0" algn="just" defTabSz="914400" rtl="0" eaLnBrk="1" fontAlgn="b" latinLnBrk="0" hangingPunct="1">
                        <a:lnSpc>
                          <a:spcPct val="100000"/>
                        </a:lnSpc>
                        <a:spcBef>
                          <a:spcPts val="0"/>
                        </a:spcBef>
                        <a:spcAft>
                          <a:spcPts val="0"/>
                        </a:spcAft>
                        <a:buClrTx/>
                        <a:buSzTx/>
                        <a:buFontTx/>
                        <a:buNone/>
                        <a:tabLst/>
                        <a:defRPr/>
                      </a:pPr>
                      <a:endParaRPr lang="ru-RU" sz="300" b="1" i="1" u="none" strike="noStrike" baseline="0" dirty="0" smtClean="0">
                        <a:solidFill>
                          <a:srgbClr val="002060"/>
                        </a:solidFill>
                        <a:effectLst/>
                        <a:latin typeface="Times New Roman" panose="02020603050405020304" pitchFamily="18" charset="0"/>
                        <a:cs typeface="Times New Roman" panose="02020603050405020304" pitchFamily="18" charset="0"/>
                      </a:endParaRPr>
                    </a:p>
                    <a:p>
                      <a:pPr marL="0" marR="0" indent="0" algn="ctr" defTabSz="914400" rtl="0" eaLnBrk="1" fontAlgn="b" latinLnBrk="0" hangingPunct="1">
                        <a:lnSpc>
                          <a:spcPct val="100000"/>
                        </a:lnSpc>
                        <a:spcBef>
                          <a:spcPts val="0"/>
                        </a:spcBef>
                        <a:spcAft>
                          <a:spcPts val="0"/>
                        </a:spcAft>
                        <a:buClrTx/>
                        <a:buSzTx/>
                        <a:buFontTx/>
                        <a:buNone/>
                        <a:tabLst/>
                        <a:defRPr/>
                      </a:pPr>
                      <a:r>
                        <a:rPr lang="en-US" sz="1100" b="1" i="1" u="none" strike="noStrike" kern="1200" dirty="0" smtClean="0">
                          <a:solidFill>
                            <a:schemeClr val="accent2">
                              <a:lumMod val="50000"/>
                            </a:schemeClr>
                          </a:solidFill>
                          <a:effectLst/>
                          <a:latin typeface="Times New Roman" panose="02020603050405020304" pitchFamily="18" charset="0"/>
                          <a:ea typeface="+mn-ea"/>
                          <a:cs typeface="Times New Roman" panose="02020603050405020304" pitchFamily="18" charset="0"/>
                        </a:rPr>
                        <a:t>Capital investments in the government (municipal) assets</a:t>
                      </a:r>
                      <a:r>
                        <a:rPr lang="ru-RU" sz="1100" b="1" i="1" u="none" strike="noStrike" kern="1200" dirty="0" smtClean="0">
                          <a:solidFill>
                            <a:schemeClr val="accent2">
                              <a:lumMod val="50000"/>
                            </a:schemeClr>
                          </a:solidFill>
                          <a:effectLst/>
                          <a:latin typeface="Times New Roman" panose="02020603050405020304" pitchFamily="18" charset="0"/>
                          <a:ea typeface="+mn-ea"/>
                          <a:cs typeface="Times New Roman" panose="02020603050405020304" pitchFamily="18" charset="0"/>
                        </a:rPr>
                        <a:t>:</a:t>
                      </a:r>
                    </a:p>
                    <a:p>
                      <a:pPr marL="0" marR="0" indent="0" algn="ctr" defTabSz="914400" rtl="0" eaLnBrk="1" fontAlgn="b" latinLnBrk="0" hangingPunct="1">
                        <a:lnSpc>
                          <a:spcPct val="100000"/>
                        </a:lnSpc>
                        <a:spcBef>
                          <a:spcPts val="0"/>
                        </a:spcBef>
                        <a:spcAft>
                          <a:spcPts val="0"/>
                        </a:spcAft>
                        <a:buClrTx/>
                        <a:buSzTx/>
                        <a:buFontTx/>
                        <a:buNone/>
                        <a:tabLst/>
                        <a:defRPr/>
                      </a:pPr>
                      <a:endParaRPr lang="ru-RU" sz="300" b="1" i="1" u="none" strike="noStrike" kern="1200" dirty="0" smtClean="0">
                        <a:solidFill>
                          <a:srgbClr val="C00000"/>
                        </a:solidFill>
                        <a:effectLst/>
                        <a:latin typeface="Times New Roman" panose="02020603050405020304" pitchFamily="18" charset="0"/>
                        <a:ea typeface="+mn-ea"/>
                        <a:cs typeface="Times New Roman" panose="02020603050405020304" pitchFamily="18" charset="0"/>
                      </a:endParaRPr>
                    </a:p>
                    <a:p>
                      <a:pPr marL="0" marR="0" indent="0" algn="just" defTabSz="914400" rtl="0" eaLnBrk="1" fontAlgn="b" latinLnBrk="0" hangingPunct="1">
                        <a:lnSpc>
                          <a:spcPct val="100000"/>
                        </a:lnSpc>
                        <a:spcBef>
                          <a:spcPts val="0"/>
                        </a:spcBef>
                        <a:spcAft>
                          <a:spcPts val="0"/>
                        </a:spcAft>
                        <a:buClrTx/>
                        <a:buSzTx/>
                        <a:buFontTx/>
                        <a:buNone/>
                        <a:tabLst/>
                        <a:defRPr/>
                      </a:pPr>
                      <a:r>
                        <a:rPr lang="ru-RU" sz="1100" b="1" i="1" u="none" strike="noStrike" kern="1200" dirty="0" smtClean="0">
                          <a:solidFill>
                            <a:srgbClr val="C00000"/>
                          </a:solidFill>
                          <a:effectLst/>
                          <a:latin typeface="Times New Roman" panose="02020603050405020304" pitchFamily="18" charset="0"/>
                          <a:ea typeface="+mn-ea"/>
                          <a:cs typeface="Times New Roman" panose="02020603050405020304" pitchFamily="18" charset="0"/>
                        </a:rPr>
                        <a:t>410 </a:t>
                      </a:r>
                      <a:r>
                        <a:rPr lang="en-US" sz="1100" b="1" i="1" u="none" strike="noStrike" kern="1200" dirty="0" smtClean="0">
                          <a:solidFill>
                            <a:srgbClr val="002060"/>
                          </a:solidFill>
                          <a:effectLst/>
                          <a:latin typeface="Times New Roman" panose="02020603050405020304" pitchFamily="18" charset="0"/>
                          <a:ea typeface="+mn-ea"/>
                          <a:cs typeface="Times New Roman" panose="02020603050405020304" pitchFamily="18" charset="0"/>
                        </a:rPr>
                        <a:t>‘budget</a:t>
                      </a:r>
                      <a:r>
                        <a:rPr lang="en-US" sz="1100" b="1" i="1" u="none" strike="noStrike" kern="1200" baseline="0" dirty="0" smtClean="0">
                          <a:solidFill>
                            <a:srgbClr val="002060"/>
                          </a:solidFill>
                          <a:effectLst/>
                          <a:latin typeface="Times New Roman" panose="02020603050405020304" pitchFamily="18" charset="0"/>
                          <a:ea typeface="+mn-ea"/>
                          <a:cs typeface="Times New Roman" panose="02020603050405020304" pitchFamily="18" charset="0"/>
                        </a:rPr>
                        <a:t> investments’</a:t>
                      </a:r>
                      <a:r>
                        <a:rPr lang="ru-RU" sz="1100" b="1" i="1" u="none" strike="noStrike" kern="1200" dirty="0" smtClean="0">
                          <a:solidFill>
                            <a:srgbClr val="002060"/>
                          </a:solidFill>
                          <a:effectLst/>
                          <a:latin typeface="Times New Roman" panose="02020603050405020304" pitchFamily="18" charset="0"/>
                          <a:ea typeface="+mn-ea"/>
                          <a:cs typeface="Times New Roman" panose="02020603050405020304" pitchFamily="18" charset="0"/>
                        </a:rPr>
                        <a:t>;</a:t>
                      </a:r>
                      <a:endParaRPr lang="ru-RU" sz="1100" b="1" i="1" u="none" strike="noStrike"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just" defTabSz="914400" rtl="0" eaLnBrk="1" fontAlgn="b" latinLnBrk="0" hangingPunct="1">
                        <a:lnSpc>
                          <a:spcPct val="100000"/>
                        </a:lnSpc>
                        <a:spcBef>
                          <a:spcPts val="0"/>
                        </a:spcBef>
                        <a:spcAft>
                          <a:spcPts val="0"/>
                        </a:spcAft>
                        <a:buClrTx/>
                        <a:buSzTx/>
                        <a:buFontTx/>
                        <a:buNone/>
                        <a:tabLst/>
                        <a:defRPr/>
                      </a:pPr>
                      <a:r>
                        <a:rPr lang="ru-RU" sz="1100" b="1" i="1" u="none" strike="noStrike" kern="1200" baseline="0" dirty="0" smtClean="0">
                          <a:solidFill>
                            <a:srgbClr val="C00000"/>
                          </a:solidFill>
                          <a:effectLst/>
                          <a:latin typeface="Times New Roman" panose="02020603050405020304" pitchFamily="18" charset="0"/>
                          <a:ea typeface="+mn-ea"/>
                          <a:cs typeface="Times New Roman" panose="02020603050405020304" pitchFamily="18" charset="0"/>
                        </a:rPr>
                        <a:t>460 </a:t>
                      </a:r>
                      <a:r>
                        <a:rPr lang="en-US" sz="1100" b="1" i="1" u="none" strike="noStrike" kern="1200" baseline="0" dirty="0" smtClean="0">
                          <a:solidFill>
                            <a:srgbClr val="002060"/>
                          </a:solidFill>
                          <a:effectLst/>
                          <a:latin typeface="Times New Roman" panose="02020603050405020304" pitchFamily="18" charset="0"/>
                          <a:ea typeface="+mn-ea"/>
                          <a:cs typeface="Times New Roman" panose="02020603050405020304" pitchFamily="18" charset="0"/>
                        </a:rPr>
                        <a:t>‘subsidies to budget and autonomous institutions, government agencies for further capital investments to the constructed government (municipal) assets or for purchase of property to be owned by government (municipality).’</a:t>
                      </a:r>
                      <a:r>
                        <a:rPr lang="ru-RU" sz="1100" b="1" i="1" u="none" strike="noStrike" kern="1200" baseline="0" dirty="0" smtClean="0">
                          <a:solidFill>
                            <a:srgbClr val="002060"/>
                          </a:solidFill>
                          <a:effectLst/>
                          <a:latin typeface="Times New Roman" panose="02020603050405020304" pitchFamily="18" charset="0"/>
                          <a:ea typeface="+mn-ea"/>
                          <a:cs typeface="Times New Roman" panose="02020603050405020304" pitchFamily="18" charset="0"/>
                        </a:rPr>
                        <a:t>;</a:t>
                      </a:r>
                    </a:p>
                    <a:p>
                      <a:pPr marL="0" marR="0" indent="0" algn="just" defTabSz="914400" rtl="0" eaLnBrk="1" fontAlgn="b" latinLnBrk="0" hangingPunct="1">
                        <a:lnSpc>
                          <a:spcPct val="100000"/>
                        </a:lnSpc>
                        <a:spcBef>
                          <a:spcPts val="0"/>
                        </a:spcBef>
                        <a:spcAft>
                          <a:spcPts val="0"/>
                        </a:spcAft>
                        <a:buClrTx/>
                        <a:buSzTx/>
                        <a:buFontTx/>
                        <a:buNone/>
                        <a:tabLst/>
                        <a:defRPr/>
                      </a:pPr>
                      <a:endParaRPr lang="ru-RU" sz="300" b="1" i="1" u="none" strike="noStrike" kern="1200" baseline="0" dirty="0" smtClean="0">
                        <a:solidFill>
                          <a:srgbClr val="002060"/>
                        </a:solidFill>
                        <a:effectLst/>
                        <a:latin typeface="Times New Roman" panose="02020603050405020304" pitchFamily="18" charset="0"/>
                        <a:ea typeface="+mn-ea"/>
                        <a:cs typeface="Times New Roman" panose="02020603050405020304" pitchFamily="18" charset="0"/>
                      </a:endParaRPr>
                    </a:p>
                    <a:p>
                      <a:pPr marL="0" marR="0" indent="0" algn="ctr" defTabSz="914400" rtl="0" eaLnBrk="1" fontAlgn="b" latinLnBrk="0" hangingPunct="1">
                        <a:lnSpc>
                          <a:spcPct val="100000"/>
                        </a:lnSpc>
                        <a:spcBef>
                          <a:spcPts val="0"/>
                        </a:spcBef>
                        <a:spcAft>
                          <a:spcPts val="0"/>
                        </a:spcAft>
                        <a:buClrTx/>
                        <a:buSzTx/>
                        <a:buFontTx/>
                        <a:buNone/>
                        <a:tabLst/>
                        <a:defRPr/>
                      </a:pPr>
                      <a:r>
                        <a:rPr lang="en-US" sz="1100" b="1" i="1" u="none" strike="noStrike" kern="1200" dirty="0" smtClean="0">
                          <a:solidFill>
                            <a:schemeClr val="accent2">
                              <a:lumMod val="50000"/>
                            </a:schemeClr>
                          </a:solidFill>
                          <a:effectLst/>
                          <a:latin typeface="Times New Roman" panose="02020603050405020304" pitchFamily="18" charset="0"/>
                          <a:ea typeface="+mn-ea"/>
                          <a:cs typeface="Times New Roman" panose="02020603050405020304" pitchFamily="18" charset="0"/>
                        </a:rPr>
                        <a:t>Provision of subsidies to the RF constituents’ budgets for co-financing of capital construction assets to be owned by the government (a</a:t>
                      </a:r>
                      <a:r>
                        <a:rPr lang="en-US" sz="1100" b="1" i="1" u="none" strike="noStrike" kern="1200" baseline="0" dirty="0" smtClean="0">
                          <a:solidFill>
                            <a:schemeClr val="accent2">
                              <a:lumMod val="50000"/>
                            </a:schemeClr>
                          </a:solidFill>
                          <a:effectLst/>
                          <a:latin typeface="Times New Roman" panose="02020603050405020304" pitchFamily="18" charset="0"/>
                          <a:ea typeface="+mn-ea"/>
                          <a:cs typeface="Times New Roman" panose="02020603050405020304" pitchFamily="18" charset="0"/>
                        </a:rPr>
                        <a:t> municipality)</a:t>
                      </a:r>
                      <a:r>
                        <a:rPr lang="ru-RU" sz="1100" b="1" i="1" u="none" strike="noStrike" kern="1200" dirty="0" smtClean="0">
                          <a:solidFill>
                            <a:schemeClr val="accent2">
                              <a:lumMod val="50000"/>
                            </a:schemeClr>
                          </a:solidFill>
                          <a:effectLst/>
                          <a:latin typeface="Times New Roman" panose="02020603050405020304" pitchFamily="18" charset="0"/>
                          <a:ea typeface="+mn-ea"/>
                          <a:cs typeface="Times New Roman" panose="02020603050405020304" pitchFamily="18" charset="0"/>
                        </a:rPr>
                        <a:t>:</a:t>
                      </a:r>
                    </a:p>
                    <a:p>
                      <a:pPr algn="ctr" fontAlgn="b"/>
                      <a:endParaRPr lang="ru-RU" sz="300" b="1" i="1" u="none" strike="noStrike" kern="1200" dirty="0" smtClean="0">
                        <a:solidFill>
                          <a:srgbClr val="C00000"/>
                        </a:solidFill>
                        <a:effectLst/>
                        <a:latin typeface="Times New Roman" panose="02020603050405020304" pitchFamily="18" charset="0"/>
                        <a:ea typeface="+mn-ea"/>
                        <a:cs typeface="Times New Roman" panose="02020603050405020304" pitchFamily="18" charset="0"/>
                      </a:endParaRPr>
                    </a:p>
                    <a:p>
                      <a:pPr algn="just" fontAlgn="b"/>
                      <a:r>
                        <a:rPr lang="ru-RU" sz="1100" b="1" i="1" u="none" strike="noStrike" kern="1200" baseline="0" dirty="0" smtClean="0">
                          <a:solidFill>
                            <a:srgbClr val="C00000"/>
                          </a:solidFill>
                          <a:effectLst/>
                          <a:latin typeface="Times New Roman" panose="02020603050405020304" pitchFamily="18" charset="0"/>
                          <a:ea typeface="+mn-ea"/>
                          <a:cs typeface="Times New Roman" panose="02020603050405020304" pitchFamily="18" charset="0"/>
                        </a:rPr>
                        <a:t>522 </a:t>
                      </a:r>
                      <a:r>
                        <a:rPr lang="en-US" sz="1100" b="1" i="1" u="none" strike="noStrike" kern="1200" baseline="0" dirty="0" smtClean="0">
                          <a:solidFill>
                            <a:srgbClr val="002060"/>
                          </a:solidFill>
                          <a:effectLst/>
                          <a:latin typeface="Times New Roman" panose="02020603050405020304" pitchFamily="18" charset="0"/>
                          <a:ea typeface="+mn-ea"/>
                          <a:cs typeface="Times New Roman" panose="02020603050405020304" pitchFamily="18" charset="0"/>
                        </a:rPr>
                        <a:t>‘subsidies to co-finance capital investments in the assets in the state (municipal) ownership.’</a:t>
                      </a:r>
                      <a:r>
                        <a:rPr lang="ru-RU" sz="1100" b="1" i="1" u="none" strike="noStrike" kern="1200" baseline="0" dirty="0" smtClean="0">
                          <a:solidFill>
                            <a:srgbClr val="002060"/>
                          </a:solidFill>
                          <a:effectLst/>
                          <a:latin typeface="Times New Roman" panose="02020603050405020304" pitchFamily="18" charset="0"/>
                          <a:ea typeface="+mn-ea"/>
                          <a:cs typeface="Times New Roman" panose="02020603050405020304" pitchFamily="18" charset="0"/>
                        </a:rPr>
                        <a:t>;</a:t>
                      </a:r>
                    </a:p>
                    <a:p>
                      <a:pPr algn="just" fontAlgn="b"/>
                      <a:endParaRPr lang="ru-RU" sz="300" b="1" i="1" u="none" strike="noStrike" kern="1200" baseline="0" dirty="0" smtClean="0">
                        <a:solidFill>
                          <a:srgbClr val="002060"/>
                        </a:solidFill>
                        <a:effectLst/>
                        <a:latin typeface="Times New Roman" panose="02020603050405020304" pitchFamily="18" charset="0"/>
                        <a:ea typeface="+mn-ea"/>
                        <a:cs typeface="Times New Roman" panose="02020603050405020304" pitchFamily="18" charset="0"/>
                      </a:endParaRPr>
                    </a:p>
                    <a:p>
                      <a:pPr algn="ctr" fontAlgn="b"/>
                      <a:r>
                        <a:rPr lang="en-US" sz="1100" b="1" i="0" kern="1200" dirty="0" smtClean="0">
                          <a:solidFill>
                            <a:schemeClr val="accent2">
                              <a:lumMod val="50000"/>
                            </a:schemeClr>
                          </a:solidFill>
                          <a:latin typeface="Times New Roman" pitchFamily="18" charset="0"/>
                          <a:ea typeface="+mn-ea"/>
                          <a:cs typeface="Times New Roman" pitchFamily="18" charset="0"/>
                        </a:rPr>
                        <a:t>Provision</a:t>
                      </a:r>
                      <a:r>
                        <a:rPr lang="en-US" sz="1100" b="1" i="0" kern="1200" baseline="0" dirty="0" smtClean="0">
                          <a:solidFill>
                            <a:schemeClr val="accent2">
                              <a:lumMod val="50000"/>
                            </a:schemeClr>
                          </a:solidFill>
                          <a:latin typeface="Times New Roman" pitchFamily="18" charset="0"/>
                          <a:ea typeface="+mn-ea"/>
                          <a:cs typeface="Times New Roman" pitchFamily="18" charset="0"/>
                        </a:rPr>
                        <a:t> of payments, contributions, gratuitous transfers to the subjects of international law</a:t>
                      </a:r>
                      <a:endParaRPr lang="ru-RU" sz="1100" b="1" i="0" kern="1200" dirty="0" smtClean="0">
                        <a:solidFill>
                          <a:schemeClr val="accent2">
                            <a:lumMod val="50000"/>
                          </a:schemeClr>
                        </a:solidFill>
                        <a:latin typeface="Times New Roman" pitchFamily="18" charset="0"/>
                        <a:ea typeface="+mn-ea"/>
                        <a:cs typeface="Times New Roman" pitchFamily="18" charset="0"/>
                      </a:endParaRPr>
                    </a:p>
                    <a:p>
                      <a:pPr algn="ctr" fontAlgn="b"/>
                      <a:endParaRPr lang="ru-RU" sz="300" b="1" i="1" u="none" strike="noStrike" kern="1200" baseline="0" dirty="0" smtClean="0">
                        <a:solidFill>
                          <a:schemeClr val="accent2">
                            <a:lumMod val="50000"/>
                          </a:schemeClr>
                        </a:solidFill>
                        <a:effectLst/>
                        <a:latin typeface="Times New Roman" pitchFamily="18" charset="0"/>
                        <a:ea typeface="+mn-ea"/>
                        <a:cs typeface="Times New Roman" pitchFamily="18" charset="0"/>
                      </a:endParaRPr>
                    </a:p>
                    <a:p>
                      <a:pPr algn="just" fontAlgn="b"/>
                      <a:r>
                        <a:rPr lang="ru-RU" sz="1100" b="1" i="1" u="none" strike="noStrike" kern="1200" baseline="0" dirty="0" smtClean="0">
                          <a:solidFill>
                            <a:srgbClr val="C00000"/>
                          </a:solidFill>
                          <a:effectLst/>
                          <a:latin typeface="Times New Roman" panose="02020603050405020304" pitchFamily="18" charset="0"/>
                          <a:ea typeface="+mn-ea"/>
                          <a:cs typeface="Times New Roman" panose="02020603050405020304" pitchFamily="18" charset="0"/>
                        </a:rPr>
                        <a:t>863 </a:t>
                      </a:r>
                      <a:r>
                        <a:rPr lang="en-US" sz="1100" b="1" i="1" u="none" strike="noStrike" kern="1200" baseline="0" dirty="0" smtClean="0">
                          <a:solidFill>
                            <a:srgbClr val="002060"/>
                          </a:solidFill>
                          <a:effectLst/>
                          <a:latin typeface="Times New Roman" panose="02020603050405020304" pitchFamily="18" charset="0"/>
                          <a:ea typeface="+mn-ea"/>
                          <a:cs typeface="Times New Roman" panose="02020603050405020304" pitchFamily="18" charset="0"/>
                        </a:rPr>
                        <a:t>‘payments to secure implementation of agreements with the governments of foreign states and international organizations’</a:t>
                      </a:r>
                      <a:r>
                        <a:rPr lang="ru-RU" sz="1100" b="1" i="1" u="none" strike="noStrike" kern="1200" baseline="0" dirty="0" smtClean="0">
                          <a:solidFill>
                            <a:srgbClr val="002060"/>
                          </a:solidFill>
                          <a:effectLst/>
                          <a:latin typeface="Times New Roman" panose="02020603050405020304" pitchFamily="18" charset="0"/>
                          <a:ea typeface="+mn-ea"/>
                          <a:cs typeface="Times New Roman" panose="02020603050405020304" pitchFamily="18" charset="0"/>
                        </a:rPr>
                        <a:t>;</a:t>
                      </a:r>
                    </a:p>
                    <a:p>
                      <a:pPr algn="just" fontAlgn="b"/>
                      <a:r>
                        <a:rPr lang="ru-RU" sz="1100" b="1" i="1" u="none" strike="noStrike" kern="1200" baseline="0" dirty="0" smtClean="0">
                          <a:solidFill>
                            <a:srgbClr val="C00000"/>
                          </a:solidFill>
                          <a:effectLst/>
                          <a:latin typeface="Times New Roman" panose="02020603050405020304" pitchFamily="18" charset="0"/>
                          <a:ea typeface="+mn-ea"/>
                          <a:cs typeface="Times New Roman" panose="02020603050405020304" pitchFamily="18" charset="0"/>
                        </a:rPr>
                        <a:t>880 </a:t>
                      </a:r>
                      <a:r>
                        <a:rPr lang="en-US" sz="1100" b="1" i="1" u="none" strike="noStrike" kern="1200" baseline="0" dirty="0" smtClean="0">
                          <a:solidFill>
                            <a:srgbClr val="002060"/>
                          </a:solidFill>
                          <a:effectLst/>
                          <a:latin typeface="Times New Roman" panose="02020603050405020304" pitchFamily="18" charset="0"/>
                          <a:ea typeface="+mn-ea"/>
                          <a:cs typeface="Times New Roman" panose="02020603050405020304" pitchFamily="18" charset="0"/>
                        </a:rPr>
                        <a:t>‘special expenditures’ </a:t>
                      </a:r>
                      <a:endParaRPr lang="ru-RU" sz="1100" b="1" i="1" u="none" strike="noStrike" kern="1200" baseline="0" dirty="0" smtClean="0">
                        <a:solidFill>
                          <a:srgbClr val="002060"/>
                        </a:solidFill>
                        <a:effectLst/>
                        <a:latin typeface="Times New Roman" panose="02020603050405020304" pitchFamily="18" charset="0"/>
                        <a:ea typeface="+mn-ea"/>
                        <a:cs typeface="Times New Roman" panose="02020603050405020304" pitchFamily="18" charset="0"/>
                      </a:endParaRPr>
                    </a:p>
                    <a:p>
                      <a:pPr marL="0" marR="0" indent="0" algn="just" defTabSz="914400" rtl="0" eaLnBrk="1" fontAlgn="b" latinLnBrk="0" hangingPunct="1">
                        <a:lnSpc>
                          <a:spcPct val="100000"/>
                        </a:lnSpc>
                        <a:spcBef>
                          <a:spcPts val="0"/>
                        </a:spcBef>
                        <a:spcAft>
                          <a:spcPts val="0"/>
                        </a:spcAft>
                        <a:buClrTx/>
                        <a:buSzTx/>
                        <a:buFontTx/>
                        <a:buNone/>
                        <a:tabLst/>
                        <a:defRPr/>
                      </a:pPr>
                      <a:endParaRPr lang="ru-RU" sz="1100" b="1" i="1" u="none" strike="noStrike" dirty="0">
                        <a:solidFill>
                          <a:srgbClr val="002060"/>
                        </a:solidFill>
                        <a:effectLst/>
                        <a:latin typeface="Times New Roman" panose="02020603050405020304" pitchFamily="18" charset="0"/>
                        <a:cs typeface="Times New Roman" panose="02020603050405020304" pitchFamily="18" charset="0"/>
                      </a:endParaRPr>
                    </a:p>
                  </a:txBody>
                  <a:tcPr marL="111628" marR="111628" marT="39692" marB="39692" anchor="ctr">
                    <a:cell3D prstMaterial="dkEdge">
                      <a:bevel/>
                      <a:lightRig rig="flood" dir="t"/>
                    </a:cell3D>
                    <a:solidFill>
                      <a:schemeClr val="bg1"/>
                    </a:solidFill>
                  </a:tcPr>
                </a:tc>
              </a:tr>
            </a:tbl>
          </a:graphicData>
        </a:graphic>
      </p:graphicFrame>
      <p:grpSp>
        <p:nvGrpSpPr>
          <p:cNvPr id="84" name="Группа 101"/>
          <p:cNvGrpSpPr>
            <a:grpSpLocks/>
          </p:cNvGrpSpPr>
          <p:nvPr/>
        </p:nvGrpSpPr>
        <p:grpSpPr bwMode="auto">
          <a:xfrm>
            <a:off x="7574036" y="3706671"/>
            <a:ext cx="362417" cy="494947"/>
            <a:chOff x="3193638" y="2928934"/>
            <a:chExt cx="1613716" cy="1813147"/>
          </a:xfrm>
        </p:grpSpPr>
        <p:sp>
          <p:nvSpPr>
            <p:cNvPr id="85" name="Нашивка 84"/>
            <p:cNvSpPr/>
            <p:nvPr/>
          </p:nvSpPr>
          <p:spPr>
            <a:xfrm>
              <a:off x="3193638" y="2928934"/>
              <a:ext cx="946511" cy="1813147"/>
            </a:xfrm>
            <a:prstGeom prst="chevron">
              <a:avLst>
                <a:gd name="adj" fmla="val 62310"/>
              </a:avLst>
            </a:prstGeom>
            <a:solidFill>
              <a:schemeClr val="accent2">
                <a:lumMod val="75000"/>
                <a:alpha val="50000"/>
              </a:schemeClr>
            </a:solidFill>
          </p:spPr>
          <p:style>
            <a:lnRef idx="0">
              <a:schemeClr val="accent1">
                <a:shade val="90000"/>
                <a:hueOff val="0"/>
                <a:satOff val="0"/>
                <a:lumOff val="0"/>
                <a:alphaOff val="0"/>
              </a:schemeClr>
            </a:lnRef>
            <a:fillRef idx="3">
              <a:schemeClr val="accent1">
                <a:shade val="90000"/>
                <a:hueOff val="0"/>
                <a:satOff val="0"/>
                <a:lumOff val="0"/>
                <a:alphaOff val="0"/>
              </a:schemeClr>
            </a:fillRef>
            <a:effectRef idx="3">
              <a:schemeClr val="accent1">
                <a:shade val="90000"/>
                <a:hueOff val="0"/>
                <a:satOff val="0"/>
                <a:lumOff val="0"/>
                <a:alphaOff val="0"/>
              </a:schemeClr>
            </a:effectRef>
            <a:fontRef idx="minor">
              <a:schemeClr val="lt1"/>
            </a:fontRef>
          </p:style>
        </p:sp>
        <p:sp>
          <p:nvSpPr>
            <p:cNvPr id="86" name="Нашивка 85"/>
            <p:cNvSpPr/>
            <p:nvPr/>
          </p:nvSpPr>
          <p:spPr>
            <a:xfrm>
              <a:off x="3860857" y="2928938"/>
              <a:ext cx="946502" cy="1813147"/>
            </a:xfrm>
            <a:prstGeom prst="chevron">
              <a:avLst>
                <a:gd name="adj" fmla="val 62310"/>
              </a:avLst>
            </a:prstGeom>
            <a:solidFill>
              <a:schemeClr val="accent2">
                <a:lumMod val="60000"/>
                <a:lumOff val="40000"/>
                <a:alpha val="50000"/>
              </a:schemeClr>
            </a:solidFill>
          </p:spPr>
          <p:style>
            <a:lnRef idx="0">
              <a:schemeClr val="accent1">
                <a:shade val="90000"/>
                <a:hueOff val="375112"/>
                <a:satOff val="-6927"/>
                <a:lumOff val="32127"/>
                <a:alphaOff val="0"/>
              </a:schemeClr>
            </a:lnRef>
            <a:fillRef idx="3">
              <a:schemeClr val="accent1">
                <a:shade val="90000"/>
                <a:hueOff val="375112"/>
                <a:satOff val="-6927"/>
                <a:lumOff val="32127"/>
                <a:alphaOff val="0"/>
              </a:schemeClr>
            </a:fillRef>
            <a:effectRef idx="3">
              <a:schemeClr val="accent1">
                <a:shade val="90000"/>
                <a:hueOff val="375112"/>
                <a:satOff val="-6927"/>
                <a:lumOff val="32127"/>
                <a:alphaOff val="0"/>
              </a:schemeClr>
            </a:effectRef>
            <a:fontRef idx="minor">
              <a:schemeClr val="lt1"/>
            </a:fontRef>
          </p:style>
        </p:sp>
      </p:grpSp>
      <p:sp>
        <p:nvSpPr>
          <p:cNvPr id="22" name="Прямоугольник 11"/>
          <p:cNvSpPr>
            <a:spLocks noChangeArrowheads="1"/>
          </p:cNvSpPr>
          <p:nvPr/>
        </p:nvSpPr>
        <p:spPr bwMode="auto">
          <a:xfrm>
            <a:off x="2066623" y="6604639"/>
            <a:ext cx="9752780" cy="49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780" tIns="48390" rIns="96780" bIns="48390">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sz="2000">
                <a:solidFill>
                  <a:schemeClr val="tx1"/>
                </a:solidFill>
                <a:latin typeface="Calibri" pitchFamily="34" charset="0"/>
              </a:defRPr>
            </a:lvl4pPr>
            <a:lvl5pPr marL="2057400" indent="-228600" eaLnBrk="0" hangingPunct="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marL="285750" indent="-285750" eaLnBrk="1" hangingPunct="1">
              <a:lnSpc>
                <a:spcPct val="100000"/>
              </a:lnSpc>
              <a:spcBef>
                <a:spcPct val="0"/>
              </a:spcBef>
              <a:buFont typeface="Arial" panose="020B0604020202020204" pitchFamily="34" charset="0"/>
              <a:buChar char="•"/>
            </a:pPr>
            <a:r>
              <a:rPr lang="en-US" altLang="ru-RU" sz="1300" i="1" dirty="0" smtClean="0"/>
              <a:t>Control of individual payments (the List of Payments) to be specified by the relevant criteria (Budgetary Classification Code, contract amount, advance payment arrangement and size, etc.). Payments are subjected to risk analysis</a:t>
            </a:r>
            <a:r>
              <a:rPr lang="ru-RU" altLang="ru-RU" sz="1300" i="1" dirty="0" smtClean="0"/>
              <a:t>.</a:t>
            </a:r>
            <a:endParaRPr lang="ru-RU" altLang="ru-RU" sz="1300" i="1" dirty="0"/>
          </a:p>
        </p:txBody>
      </p:sp>
      <p:sp>
        <p:nvSpPr>
          <p:cNvPr id="2" name="Стрелка вправо 1"/>
          <p:cNvSpPr/>
          <p:nvPr/>
        </p:nvSpPr>
        <p:spPr>
          <a:xfrm>
            <a:off x="5602804" y="3250395"/>
            <a:ext cx="593906" cy="387065"/>
          </a:xfrm>
          <a:prstGeom prst="rightArrow">
            <a:avLst/>
          </a:prstGeom>
          <a:noFill/>
          <a:ln>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6780" tIns="48390" rIns="96780" bIns="48390" rtlCol="0" anchor="ctr"/>
          <a:lstStyle/>
          <a:p>
            <a:pPr algn="ctr"/>
            <a:endParaRPr lang="ru-RU">
              <a:solidFill>
                <a:srgbClr val="FF0000"/>
              </a:solidFill>
            </a:endParaRPr>
          </a:p>
        </p:txBody>
      </p:sp>
      <p:sp>
        <p:nvSpPr>
          <p:cNvPr id="23" name="Стрелка вправо 22"/>
          <p:cNvSpPr/>
          <p:nvPr/>
        </p:nvSpPr>
        <p:spPr>
          <a:xfrm>
            <a:off x="5609486" y="4307573"/>
            <a:ext cx="593906" cy="387065"/>
          </a:xfrm>
          <a:prstGeom prst="rightArrow">
            <a:avLst/>
          </a:prstGeom>
          <a:noFill/>
          <a:ln>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6780" tIns="48390" rIns="96780" bIns="48390" rtlCol="0" anchor="ctr"/>
          <a:lstStyle/>
          <a:p>
            <a:pPr algn="ctr"/>
            <a:endParaRPr lang="ru-RU">
              <a:solidFill>
                <a:srgbClr val="FF0000"/>
              </a:solidFill>
            </a:endParaRPr>
          </a:p>
        </p:txBody>
      </p:sp>
      <p:sp>
        <p:nvSpPr>
          <p:cNvPr id="24" name="Стрелка вправо 23"/>
          <p:cNvSpPr/>
          <p:nvPr/>
        </p:nvSpPr>
        <p:spPr>
          <a:xfrm>
            <a:off x="5614238" y="4858664"/>
            <a:ext cx="593906" cy="387065"/>
          </a:xfrm>
          <a:prstGeom prst="rightArrow">
            <a:avLst/>
          </a:prstGeom>
          <a:noFill/>
          <a:ln>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6780" tIns="48390" rIns="96780" bIns="48390" rtlCol="0" anchor="ctr"/>
          <a:lstStyle/>
          <a:p>
            <a:pPr algn="ctr"/>
            <a:endParaRPr lang="ru-RU">
              <a:solidFill>
                <a:srgbClr val="FF0000"/>
              </a:solidFill>
            </a:endParaRPr>
          </a:p>
        </p:txBody>
      </p:sp>
      <p:sp>
        <p:nvSpPr>
          <p:cNvPr id="25" name="Стрелка вправо 24"/>
          <p:cNvSpPr/>
          <p:nvPr/>
        </p:nvSpPr>
        <p:spPr>
          <a:xfrm>
            <a:off x="5614238" y="5893835"/>
            <a:ext cx="593906" cy="387065"/>
          </a:xfrm>
          <a:prstGeom prst="rightArrow">
            <a:avLst/>
          </a:prstGeom>
          <a:noFill/>
          <a:ln>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6780" tIns="48390" rIns="96780" bIns="48390" rtlCol="0" anchor="ctr"/>
          <a:lstStyle/>
          <a:p>
            <a:pPr algn="ctr"/>
            <a:endParaRPr lang="ru-RU">
              <a:solidFill>
                <a:srgbClr val="FF0000"/>
              </a:solidFill>
            </a:endParaRPr>
          </a:p>
        </p:txBody>
      </p:sp>
    </p:spTree>
    <p:extLst>
      <p:ext uri="{BB962C8B-B14F-4D97-AF65-F5344CB8AC3E}">
        <p14:creationId xmlns:p14="http://schemas.microsoft.com/office/powerpoint/2010/main" val="20942080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9" name="Прямая со стрелкой 68"/>
          <p:cNvCxnSpPr/>
          <p:nvPr/>
        </p:nvCxnSpPr>
        <p:spPr>
          <a:xfrm>
            <a:off x="7983581" y="1213525"/>
            <a:ext cx="15052" cy="3690616"/>
          </a:xfrm>
          <a:prstGeom prst="straightConnector1">
            <a:avLst/>
          </a:prstGeom>
          <a:ln w="168275" cmpd="sng">
            <a:solidFill>
              <a:srgbClr val="002060"/>
            </a:solidFill>
            <a:tailEnd type="triangle"/>
          </a:ln>
          <a:effectLst>
            <a:glow rad="101600">
              <a:schemeClr val="accent1">
                <a:satMod val="175000"/>
                <a:alpha val="40000"/>
              </a:scheme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6" name="Прямая со стрелкой 65"/>
          <p:cNvCxnSpPr/>
          <p:nvPr/>
        </p:nvCxnSpPr>
        <p:spPr>
          <a:xfrm flipH="1" flipV="1">
            <a:off x="2935543" y="1213526"/>
            <a:ext cx="4970" cy="3044957"/>
          </a:xfrm>
          <a:prstGeom prst="straightConnector1">
            <a:avLst/>
          </a:prstGeom>
          <a:ln w="168275" cmpd="sng">
            <a:solidFill>
              <a:srgbClr val="002060"/>
            </a:solidFill>
            <a:tailEnd type="triangle"/>
          </a:ln>
          <a:effectLst>
            <a:glow rad="101600">
              <a:schemeClr val="accent1">
                <a:satMod val="175000"/>
                <a:alpha val="40000"/>
              </a:scheme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65" name="Рисунок 64"/>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738222" y="1996417"/>
            <a:ext cx="3421609" cy="534718"/>
          </a:xfrm>
          <a:prstGeom prst="rect">
            <a:avLst/>
          </a:prstGeom>
        </p:spPr>
      </p:pic>
      <p:pic>
        <p:nvPicPr>
          <p:cNvPr id="64" name="Рисунок 63"/>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774871" y="2563427"/>
            <a:ext cx="3384960" cy="497377"/>
          </a:xfrm>
          <a:prstGeom prst="rect">
            <a:avLst/>
          </a:prstGeom>
        </p:spPr>
      </p:pic>
      <p:pic>
        <p:nvPicPr>
          <p:cNvPr id="62" name="Рисунок 6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4871" y="3162288"/>
            <a:ext cx="3384959" cy="542160"/>
          </a:xfrm>
          <a:prstGeom prst="rect">
            <a:avLst/>
          </a:prstGeom>
        </p:spPr>
      </p:pic>
      <p:pic>
        <p:nvPicPr>
          <p:cNvPr id="61" name="Рисунок 6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91748" y="3762257"/>
            <a:ext cx="3368082" cy="559236"/>
          </a:xfrm>
          <a:prstGeom prst="rect">
            <a:avLst/>
          </a:prstGeom>
        </p:spPr>
      </p:pic>
      <p:pic>
        <p:nvPicPr>
          <p:cNvPr id="59" name="Рисунок 5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87862" y="3181967"/>
            <a:ext cx="2554519" cy="922944"/>
          </a:xfrm>
          <a:prstGeom prst="rect">
            <a:avLst/>
          </a:prstGeom>
        </p:spPr>
      </p:pic>
      <p:pic>
        <p:nvPicPr>
          <p:cNvPr id="57" name="Рисунок 5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57544" y="2084841"/>
            <a:ext cx="2554519" cy="922944"/>
          </a:xfrm>
          <a:prstGeom prst="rect">
            <a:avLst/>
          </a:prstGeom>
        </p:spPr>
      </p:pic>
      <p:pic>
        <p:nvPicPr>
          <p:cNvPr id="56" name="Рисунок 5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50868" y="1013563"/>
            <a:ext cx="3769899" cy="1109168"/>
          </a:xfrm>
          <a:prstGeom prst="rect">
            <a:avLst/>
          </a:prstGeom>
        </p:spPr>
      </p:pic>
      <p:pic>
        <p:nvPicPr>
          <p:cNvPr id="55" name="Рисунок 5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30344" y="1015336"/>
            <a:ext cx="3769899" cy="1109168"/>
          </a:xfrm>
          <a:prstGeom prst="rect">
            <a:avLst/>
          </a:prstGeom>
        </p:spPr>
      </p:pic>
      <p:sp>
        <p:nvSpPr>
          <p:cNvPr id="2" name="Номер слайда 1"/>
          <p:cNvSpPr>
            <a:spLocks noGrp="1"/>
          </p:cNvSpPr>
          <p:nvPr>
            <p:ph type="sldNum" sz="quarter" idx="12"/>
          </p:nvPr>
        </p:nvSpPr>
        <p:spPr>
          <a:xfrm>
            <a:off x="8899863" y="7166871"/>
            <a:ext cx="2835354" cy="402567"/>
          </a:xfrm>
        </p:spPr>
        <p:txBody>
          <a:bodyPr/>
          <a:lstStyle/>
          <a:p>
            <a:pPr>
              <a:defRPr/>
            </a:pPr>
            <a:fld id="{47EA9584-6FC9-446B-89E9-C9D48C4D1663}" type="slidenum">
              <a:rPr lang="ru-RU" smtClean="0"/>
              <a:pPr>
                <a:defRPr/>
              </a:pPr>
              <a:t>12</a:t>
            </a:fld>
            <a:endParaRPr lang="ru-RU" dirty="0"/>
          </a:p>
        </p:txBody>
      </p:sp>
      <p:sp>
        <p:nvSpPr>
          <p:cNvPr id="3" name="Правая фигурная скобка 2"/>
          <p:cNvSpPr/>
          <p:nvPr/>
        </p:nvSpPr>
        <p:spPr>
          <a:xfrm rot="5400000">
            <a:off x="8807026" y="5388648"/>
            <a:ext cx="281515" cy="2726656"/>
          </a:xfrm>
          <a:prstGeom prst="rightBrace">
            <a:avLst>
              <a:gd name="adj1" fmla="val 125264"/>
              <a:gd name="adj2" fmla="val 50000"/>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lIns="96780" tIns="48390" rIns="96780" bIns="48390" rtlCol="0" anchor="ctr"/>
          <a:lstStyle/>
          <a:p>
            <a:pPr algn="ctr"/>
            <a:endParaRPr lang="ru-RU"/>
          </a:p>
        </p:txBody>
      </p:sp>
      <p:sp>
        <p:nvSpPr>
          <p:cNvPr id="4" name="Правая фигурная скобка 3"/>
          <p:cNvSpPr/>
          <p:nvPr/>
        </p:nvSpPr>
        <p:spPr>
          <a:xfrm rot="5400000">
            <a:off x="4597493" y="4616558"/>
            <a:ext cx="330722" cy="4226309"/>
          </a:xfrm>
          <a:prstGeom prst="rightBrace">
            <a:avLst>
              <a:gd name="adj1" fmla="val 124059"/>
              <a:gd name="adj2" fmla="val 51782"/>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lIns="96780" tIns="48390" rIns="96780" bIns="48390" rtlCol="0" anchor="ctr"/>
          <a:lstStyle/>
          <a:p>
            <a:pPr algn="ctr"/>
            <a:endParaRPr lang="ru-RU">
              <a:solidFill>
                <a:srgbClr val="FF0000"/>
              </a:solidFill>
            </a:endParaRPr>
          </a:p>
        </p:txBody>
      </p:sp>
      <p:sp>
        <p:nvSpPr>
          <p:cNvPr id="7" name="Номер слайда 1"/>
          <p:cNvSpPr txBox="1">
            <a:spLocks/>
          </p:cNvSpPr>
          <p:nvPr/>
        </p:nvSpPr>
        <p:spPr>
          <a:xfrm>
            <a:off x="8899863" y="7166871"/>
            <a:ext cx="2835354" cy="402567"/>
          </a:xfrm>
          <a:prstGeom prst="rect">
            <a:avLst/>
          </a:prstGeom>
        </p:spPr>
        <p:txBody>
          <a:bodyPr vert="horz" lIns="96780" tIns="48390" rIns="96780" bIns="48390" rtlCol="0" anchor="ctr"/>
          <a:lstStyle>
            <a:defPPr>
              <a:defRPr lang="ru-RU"/>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47EA9584-6FC9-446B-89E9-C9D48C4D1663}" type="slidenum">
              <a:rPr lang="ru-RU" smtClean="0"/>
              <a:pPr>
                <a:defRPr/>
              </a:pPr>
              <a:t>12</a:t>
            </a:fld>
            <a:endParaRPr lang="ru-RU" dirty="0"/>
          </a:p>
        </p:txBody>
      </p:sp>
      <p:sp>
        <p:nvSpPr>
          <p:cNvPr id="8" name="Блок-схема: процесс 7"/>
          <p:cNvSpPr/>
          <p:nvPr/>
        </p:nvSpPr>
        <p:spPr>
          <a:xfrm>
            <a:off x="2385555" y="1139059"/>
            <a:ext cx="3307489" cy="693330"/>
          </a:xfrm>
          <a:prstGeom prst="flowChartProcess">
            <a:avLst/>
          </a:prstGeom>
          <a:noFill/>
          <a:ln>
            <a:noFill/>
          </a:ln>
          <a:scene3d>
            <a:camera prst="orthographicFront"/>
            <a:lightRig rig="threePt" dir="t"/>
          </a:scene3d>
          <a:sp3d prstMaterial="dkEdge">
            <a:bevelT w="139700" h="139700" prst="divot"/>
            <a:bevelB w="101600" prst="riblet"/>
          </a:sp3d>
        </p:spPr>
        <p:style>
          <a:lnRef idx="1">
            <a:schemeClr val="accent1"/>
          </a:lnRef>
          <a:fillRef idx="2">
            <a:schemeClr val="accent1"/>
          </a:fillRef>
          <a:effectRef idx="1">
            <a:schemeClr val="accent1"/>
          </a:effectRef>
          <a:fontRef idx="minor">
            <a:schemeClr val="dk1"/>
          </a:fontRef>
        </p:style>
        <p:txBody>
          <a:bodyPr lIns="96780" tIns="48390" rIns="96780" bIns="48390" rtlCol="0" anchor="ctr"/>
          <a:lstStyle/>
          <a:p>
            <a:pPr algn="ctr"/>
            <a:r>
              <a:rPr lang="en-US" dirty="0" smtClean="0">
                <a:solidFill>
                  <a:schemeClr val="tx1"/>
                </a:solidFill>
              </a:rPr>
              <a:t>E-budget Subsystem</a:t>
            </a:r>
            <a:endParaRPr lang="ru-RU" dirty="0">
              <a:solidFill>
                <a:schemeClr val="tx1"/>
              </a:solidFill>
            </a:endParaRPr>
          </a:p>
        </p:txBody>
      </p:sp>
      <p:sp>
        <p:nvSpPr>
          <p:cNvPr id="9" name="Блок-схема: процесс 8"/>
          <p:cNvSpPr/>
          <p:nvPr/>
        </p:nvSpPr>
        <p:spPr>
          <a:xfrm>
            <a:off x="7983581" y="1157062"/>
            <a:ext cx="2627465" cy="648100"/>
          </a:xfrm>
          <a:prstGeom prst="flowChartProcess">
            <a:avLst/>
          </a:prstGeom>
          <a:noFill/>
          <a:ln>
            <a:noFill/>
          </a:ln>
          <a:scene3d>
            <a:camera prst="orthographicFront"/>
            <a:lightRig rig="threePt" dir="t"/>
          </a:scene3d>
          <a:sp3d prstMaterial="dkEdge">
            <a:bevelT w="139700" h="139700" prst="divot"/>
            <a:bevelB w="101600" prst="riblet"/>
          </a:sp3d>
        </p:spPr>
        <p:style>
          <a:lnRef idx="1">
            <a:schemeClr val="accent1"/>
          </a:lnRef>
          <a:fillRef idx="2">
            <a:schemeClr val="accent1"/>
          </a:fillRef>
          <a:effectRef idx="1">
            <a:schemeClr val="accent1"/>
          </a:effectRef>
          <a:fontRef idx="minor">
            <a:schemeClr val="dk1"/>
          </a:fontRef>
        </p:style>
        <p:txBody>
          <a:bodyPr lIns="96780" tIns="48390" rIns="96780" bIns="48390" rtlCol="0" anchor="ctr"/>
          <a:lstStyle/>
          <a:p>
            <a:pPr algn="ctr"/>
            <a:r>
              <a:rPr lang="en-US" dirty="0" smtClean="0">
                <a:solidFill>
                  <a:schemeClr val="tx1"/>
                </a:solidFill>
              </a:rPr>
              <a:t>Justification document</a:t>
            </a:r>
            <a:endParaRPr lang="ru-RU" dirty="0">
              <a:solidFill>
                <a:schemeClr val="tx1"/>
              </a:solidFill>
            </a:endParaRPr>
          </a:p>
        </p:txBody>
      </p:sp>
      <p:cxnSp>
        <p:nvCxnSpPr>
          <p:cNvPr id="10" name="Прямая соединительная линия 9"/>
          <p:cNvCxnSpPr/>
          <p:nvPr/>
        </p:nvCxnSpPr>
        <p:spPr>
          <a:xfrm>
            <a:off x="852294" y="3054462"/>
            <a:ext cx="11122014" cy="79634"/>
          </a:xfrm>
          <a:prstGeom prst="line">
            <a:avLst/>
          </a:prstGeom>
          <a:ln w="12700" cmpd="sng">
            <a:solidFill>
              <a:schemeClr val="accent5">
                <a:lumMod val="50000"/>
              </a:schemeClr>
            </a:solidFill>
            <a:prstDash val="dash"/>
            <a:miter lim="800000"/>
          </a:ln>
        </p:spPr>
        <p:style>
          <a:lnRef idx="1">
            <a:schemeClr val="accent1"/>
          </a:lnRef>
          <a:fillRef idx="0">
            <a:schemeClr val="accent1"/>
          </a:fillRef>
          <a:effectRef idx="0">
            <a:schemeClr val="accent1"/>
          </a:effectRef>
          <a:fontRef idx="minor">
            <a:schemeClr val="tx1"/>
          </a:fontRef>
        </p:style>
      </p:cxnSp>
      <p:sp>
        <p:nvSpPr>
          <p:cNvPr id="11" name="Скругленный прямоугольник 10"/>
          <p:cNvSpPr/>
          <p:nvPr/>
        </p:nvSpPr>
        <p:spPr>
          <a:xfrm>
            <a:off x="8375851" y="2011232"/>
            <a:ext cx="1634749" cy="382564"/>
          </a:xfrm>
          <a:prstGeom prst="roundRect">
            <a:avLst/>
          </a:prstGeom>
          <a:noFill/>
          <a:ln>
            <a:noFill/>
          </a:ln>
          <a:scene3d>
            <a:camera prst="orthographicFront"/>
            <a:lightRig rig="threePt" dir="t"/>
          </a:scene3d>
          <a:sp3d prstMaterial="matte">
            <a:bevelT/>
            <a:bevelB/>
          </a:sp3d>
        </p:spPr>
        <p:style>
          <a:lnRef idx="1">
            <a:schemeClr val="accent4"/>
          </a:lnRef>
          <a:fillRef idx="2">
            <a:schemeClr val="accent4"/>
          </a:fillRef>
          <a:effectRef idx="1">
            <a:schemeClr val="accent4"/>
          </a:effectRef>
          <a:fontRef idx="minor">
            <a:schemeClr val="dk1"/>
          </a:fontRef>
        </p:style>
        <p:txBody>
          <a:bodyPr lIns="96780" tIns="48390" rIns="96780" bIns="48390" rtlCol="0" anchor="ctr"/>
          <a:lstStyle/>
          <a:p>
            <a:pPr algn="ctr"/>
            <a:r>
              <a:rPr lang="en-US" dirty="0" smtClean="0">
                <a:solidFill>
                  <a:schemeClr val="bg1"/>
                </a:solidFill>
              </a:rPr>
              <a:t>Procurement plan</a:t>
            </a:r>
            <a:endParaRPr lang="ru-RU" dirty="0">
              <a:solidFill>
                <a:schemeClr val="bg1"/>
              </a:solidFill>
            </a:endParaRPr>
          </a:p>
        </p:txBody>
      </p:sp>
      <p:sp>
        <p:nvSpPr>
          <p:cNvPr id="12" name="Скругленный прямоугольник 11"/>
          <p:cNvSpPr/>
          <p:nvPr/>
        </p:nvSpPr>
        <p:spPr>
          <a:xfrm>
            <a:off x="8342620" y="2565652"/>
            <a:ext cx="1579417" cy="360060"/>
          </a:xfrm>
          <a:prstGeom prst="roundRect">
            <a:avLst/>
          </a:prstGeom>
          <a:noFill/>
          <a:ln>
            <a:noFill/>
          </a:ln>
          <a:scene3d>
            <a:camera prst="orthographicFront"/>
            <a:lightRig rig="threePt" dir="t"/>
          </a:scene3d>
          <a:sp3d prstMaterial="matte">
            <a:bevelT/>
            <a:bevelB/>
          </a:sp3d>
        </p:spPr>
        <p:style>
          <a:lnRef idx="1">
            <a:schemeClr val="accent4"/>
          </a:lnRef>
          <a:fillRef idx="2">
            <a:schemeClr val="accent4"/>
          </a:fillRef>
          <a:effectRef idx="1">
            <a:schemeClr val="accent4"/>
          </a:effectRef>
          <a:fontRef idx="minor">
            <a:schemeClr val="dk1"/>
          </a:fontRef>
        </p:style>
        <p:txBody>
          <a:bodyPr lIns="96780" tIns="48390" rIns="96780" bIns="48390" rtlCol="0" anchor="ctr"/>
          <a:lstStyle/>
          <a:p>
            <a:pPr algn="ctr"/>
            <a:r>
              <a:rPr lang="en-US" dirty="0" smtClean="0">
                <a:solidFill>
                  <a:schemeClr val="bg1"/>
                </a:solidFill>
              </a:rPr>
              <a:t>Road map</a:t>
            </a:r>
            <a:endParaRPr lang="ru-RU" dirty="0">
              <a:solidFill>
                <a:schemeClr val="bg1"/>
              </a:solidFill>
            </a:endParaRPr>
          </a:p>
        </p:txBody>
      </p:sp>
      <p:sp>
        <p:nvSpPr>
          <p:cNvPr id="13" name="Скругленный прямоугольник 12"/>
          <p:cNvSpPr/>
          <p:nvPr/>
        </p:nvSpPr>
        <p:spPr>
          <a:xfrm>
            <a:off x="8152160" y="3186438"/>
            <a:ext cx="3007670" cy="357989"/>
          </a:xfrm>
          <a:prstGeom prst="roundRect">
            <a:avLst/>
          </a:prstGeom>
          <a:noFill/>
          <a:ln>
            <a:noFill/>
          </a:ln>
          <a:scene3d>
            <a:camera prst="orthographicFront"/>
            <a:lightRig rig="threePt" dir="t"/>
          </a:scene3d>
          <a:sp3d prstMaterial="matte">
            <a:bevelT/>
            <a:bevelB/>
          </a:sp3d>
        </p:spPr>
        <p:style>
          <a:lnRef idx="1">
            <a:schemeClr val="accent4"/>
          </a:lnRef>
          <a:fillRef idx="2">
            <a:schemeClr val="accent4"/>
          </a:fillRef>
          <a:effectRef idx="1">
            <a:schemeClr val="accent4"/>
          </a:effectRef>
          <a:fontRef idx="minor">
            <a:schemeClr val="dk1"/>
          </a:fontRef>
        </p:style>
        <p:txBody>
          <a:bodyPr lIns="96780" tIns="48390" rIns="96780" bIns="48390" rtlCol="0" anchor="ctr"/>
          <a:lstStyle/>
          <a:p>
            <a:pPr algn="ctr"/>
            <a:r>
              <a:rPr lang="en-US" dirty="0" smtClean="0">
                <a:solidFill>
                  <a:schemeClr val="bg1"/>
                </a:solidFill>
              </a:rPr>
              <a:t>Budget commitment</a:t>
            </a:r>
            <a:endParaRPr lang="ru-RU" dirty="0">
              <a:solidFill>
                <a:schemeClr val="bg1"/>
              </a:solidFill>
            </a:endParaRPr>
          </a:p>
        </p:txBody>
      </p:sp>
      <p:sp>
        <p:nvSpPr>
          <p:cNvPr id="14" name="Скругленный прямоугольник 13"/>
          <p:cNvSpPr/>
          <p:nvPr/>
        </p:nvSpPr>
        <p:spPr>
          <a:xfrm>
            <a:off x="8071806" y="3721501"/>
            <a:ext cx="3088024" cy="473976"/>
          </a:xfrm>
          <a:prstGeom prst="roundRect">
            <a:avLst/>
          </a:prstGeom>
          <a:noFill/>
          <a:ln>
            <a:noFill/>
          </a:ln>
          <a:scene3d>
            <a:camera prst="orthographicFront"/>
            <a:lightRig rig="threePt" dir="t"/>
          </a:scene3d>
          <a:sp3d prstMaterial="matte">
            <a:bevelT/>
            <a:bevelB/>
          </a:sp3d>
        </p:spPr>
        <p:style>
          <a:lnRef idx="1">
            <a:schemeClr val="accent4"/>
          </a:lnRef>
          <a:fillRef idx="2">
            <a:schemeClr val="accent4"/>
          </a:fillRef>
          <a:effectRef idx="1">
            <a:schemeClr val="accent4"/>
          </a:effectRef>
          <a:fontRef idx="minor">
            <a:schemeClr val="dk1"/>
          </a:fontRef>
        </p:style>
        <p:txBody>
          <a:bodyPr lIns="96780" tIns="48390" rIns="96780" bIns="48390" rtlCol="0" anchor="ctr"/>
          <a:lstStyle/>
          <a:p>
            <a:pPr algn="ctr"/>
            <a:r>
              <a:rPr lang="en-US" dirty="0" smtClean="0">
                <a:solidFill>
                  <a:schemeClr val="bg1"/>
                </a:solidFill>
              </a:rPr>
              <a:t>Cash obligation</a:t>
            </a:r>
            <a:endParaRPr lang="ru-RU" dirty="0">
              <a:solidFill>
                <a:schemeClr val="bg1"/>
              </a:solidFill>
            </a:endParaRPr>
          </a:p>
        </p:txBody>
      </p:sp>
      <p:cxnSp>
        <p:nvCxnSpPr>
          <p:cNvPr id="15" name="Прямая соединительная линия 14"/>
          <p:cNvCxnSpPr/>
          <p:nvPr/>
        </p:nvCxnSpPr>
        <p:spPr>
          <a:xfrm>
            <a:off x="880901" y="4284152"/>
            <a:ext cx="11122014" cy="63011"/>
          </a:xfrm>
          <a:prstGeom prst="line">
            <a:avLst/>
          </a:prstGeom>
          <a:ln w="12700" cmpd="sng">
            <a:solidFill>
              <a:schemeClr val="accent5">
                <a:lumMod val="50000"/>
              </a:schemeClr>
            </a:solidFill>
            <a:prstDash val="dash"/>
            <a:miter lim="800000"/>
          </a:ln>
        </p:spPr>
        <p:style>
          <a:lnRef idx="1">
            <a:schemeClr val="accent1"/>
          </a:lnRef>
          <a:fillRef idx="0">
            <a:schemeClr val="accent1"/>
          </a:fillRef>
          <a:effectRef idx="0">
            <a:schemeClr val="accent1"/>
          </a:effectRef>
          <a:fontRef idx="minor">
            <a:schemeClr val="tx1"/>
          </a:fontRef>
        </p:style>
      </p:cxnSp>
      <p:sp>
        <p:nvSpPr>
          <p:cNvPr id="17" name="Прямоугольник с одним вырезанным углом 16"/>
          <p:cNvSpPr/>
          <p:nvPr/>
        </p:nvSpPr>
        <p:spPr>
          <a:xfrm>
            <a:off x="2969663" y="2124506"/>
            <a:ext cx="2253094" cy="621176"/>
          </a:xfrm>
          <a:prstGeom prst="snip1Rect">
            <a:avLst/>
          </a:prstGeom>
          <a:noFill/>
          <a:ln>
            <a:noFill/>
          </a:ln>
          <a:scene3d>
            <a:camera prst="orthographicFront"/>
            <a:lightRig rig="threePt" dir="t"/>
          </a:scene3d>
          <a:sp3d prstMaterial="matte">
            <a:bevelT/>
            <a:bevelB/>
          </a:sp3d>
        </p:spPr>
        <p:style>
          <a:lnRef idx="1">
            <a:schemeClr val="accent4"/>
          </a:lnRef>
          <a:fillRef idx="2">
            <a:schemeClr val="accent4"/>
          </a:fillRef>
          <a:effectRef idx="1">
            <a:schemeClr val="accent4"/>
          </a:effectRef>
          <a:fontRef idx="minor">
            <a:schemeClr val="dk1"/>
          </a:fontRef>
        </p:style>
        <p:txBody>
          <a:bodyPr lIns="96780" tIns="48390" rIns="96780" bIns="48390" rtlCol="0" anchor="ctr"/>
          <a:lstStyle/>
          <a:p>
            <a:pPr algn="ctr"/>
            <a:r>
              <a:rPr lang="en-US" dirty="0" smtClean="0">
                <a:solidFill>
                  <a:schemeClr val="bg1"/>
                </a:solidFill>
              </a:rPr>
              <a:t>Procurement management</a:t>
            </a:r>
            <a:endParaRPr lang="ru-RU" dirty="0">
              <a:solidFill>
                <a:schemeClr val="bg1"/>
              </a:solidFill>
            </a:endParaRPr>
          </a:p>
        </p:txBody>
      </p:sp>
      <p:sp>
        <p:nvSpPr>
          <p:cNvPr id="18" name="Прямоугольник с одним вырезанным углом 17"/>
          <p:cNvSpPr/>
          <p:nvPr/>
        </p:nvSpPr>
        <p:spPr>
          <a:xfrm>
            <a:off x="2896755" y="3249445"/>
            <a:ext cx="2253094" cy="535065"/>
          </a:xfrm>
          <a:prstGeom prst="snip1Rect">
            <a:avLst/>
          </a:prstGeom>
          <a:noFill/>
          <a:ln>
            <a:noFill/>
          </a:ln>
          <a:scene3d>
            <a:camera prst="orthographicFront"/>
            <a:lightRig rig="threePt" dir="t"/>
          </a:scene3d>
          <a:sp3d prstMaterial="matte">
            <a:bevelT/>
            <a:bevelB/>
          </a:sp3d>
        </p:spPr>
        <p:style>
          <a:lnRef idx="1">
            <a:schemeClr val="accent4"/>
          </a:lnRef>
          <a:fillRef idx="2">
            <a:schemeClr val="accent4"/>
          </a:fillRef>
          <a:effectRef idx="1">
            <a:schemeClr val="accent4"/>
          </a:effectRef>
          <a:fontRef idx="minor">
            <a:schemeClr val="dk1"/>
          </a:fontRef>
        </p:style>
        <p:txBody>
          <a:bodyPr lIns="96780" tIns="48390" rIns="96780" bIns="48390" rtlCol="0" anchor="ctr"/>
          <a:lstStyle/>
          <a:p>
            <a:pPr algn="ctr"/>
            <a:r>
              <a:rPr lang="en-US" dirty="0" smtClean="0">
                <a:solidFill>
                  <a:schemeClr val="bg1"/>
                </a:solidFill>
              </a:rPr>
              <a:t>Expenditure management </a:t>
            </a:r>
            <a:endParaRPr lang="ru-RU" dirty="0">
              <a:solidFill>
                <a:schemeClr val="bg1"/>
              </a:solidFill>
            </a:endParaRPr>
          </a:p>
        </p:txBody>
      </p:sp>
      <p:sp>
        <p:nvSpPr>
          <p:cNvPr id="19" name="TextBox 18"/>
          <p:cNvSpPr txBox="1"/>
          <p:nvPr/>
        </p:nvSpPr>
        <p:spPr>
          <a:xfrm>
            <a:off x="681000" y="6043242"/>
            <a:ext cx="1570385" cy="343946"/>
          </a:xfrm>
          <a:prstGeom prst="rect">
            <a:avLst/>
          </a:prstGeom>
          <a:noFill/>
        </p:spPr>
        <p:txBody>
          <a:bodyPr wrap="square" lIns="96780" tIns="48390" rIns="96780" bIns="48390"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1600" b="1" cap="all" dirty="0" smtClean="0">
                <a:ln w="0"/>
                <a:solidFill>
                  <a:schemeClr val="accent6"/>
                </a:solidFill>
                <a:effectLst>
                  <a:reflection blurRad="12700" stA="50000" endPos="50000" dist="5000" dir="5400000" sy="-100000" rotWithShape="0"/>
                </a:effectLst>
              </a:rPr>
              <a:t>expenditures</a:t>
            </a:r>
          </a:p>
        </p:txBody>
      </p:sp>
      <p:cxnSp>
        <p:nvCxnSpPr>
          <p:cNvPr id="20" name="Прямая соединительная линия 19"/>
          <p:cNvCxnSpPr/>
          <p:nvPr/>
        </p:nvCxnSpPr>
        <p:spPr>
          <a:xfrm flipH="1">
            <a:off x="785844" y="6044911"/>
            <a:ext cx="1547409" cy="0"/>
          </a:xfrm>
          <a:prstGeom prst="line">
            <a:avLst/>
          </a:prstGeom>
          <a:ln>
            <a:solidFill>
              <a:schemeClr val="accent6">
                <a:lumMod val="75000"/>
              </a:schemeClr>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flipH="1">
            <a:off x="785843" y="6558854"/>
            <a:ext cx="1547412" cy="5497"/>
          </a:xfrm>
          <a:prstGeom prst="line">
            <a:avLst/>
          </a:prstGeom>
          <a:ln>
            <a:solidFill>
              <a:schemeClr val="accent6">
                <a:lumMod val="75000"/>
              </a:schemeClr>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Нашивка 21"/>
          <p:cNvSpPr/>
          <p:nvPr/>
        </p:nvSpPr>
        <p:spPr>
          <a:xfrm>
            <a:off x="2435962" y="6065049"/>
            <a:ext cx="1009100" cy="445694"/>
          </a:xfrm>
          <a:prstGeom prst="chevron">
            <a:avLst/>
          </a:prstGeom>
          <a:solidFill>
            <a:srgbClr val="FED1B0"/>
          </a:solidFill>
          <a:ln>
            <a:solidFill>
              <a:schemeClr val="accent6"/>
            </a:solidFill>
            <a:prstDash val="sysDash"/>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sp>
      <p:sp>
        <p:nvSpPr>
          <p:cNvPr id="23" name="TextBox 22"/>
          <p:cNvSpPr txBox="1"/>
          <p:nvPr/>
        </p:nvSpPr>
        <p:spPr>
          <a:xfrm>
            <a:off x="4067059" y="290136"/>
            <a:ext cx="8156171" cy="559390"/>
          </a:xfrm>
          <a:prstGeom prst="rect">
            <a:avLst/>
          </a:prstGeom>
          <a:noFill/>
        </p:spPr>
        <p:txBody>
          <a:bodyPr wrap="square" lIns="96780" tIns="48390" rIns="96780" bIns="48390" rtlCol="0">
            <a:spAutoFit/>
          </a:bodyPr>
          <a:lstStyle/>
          <a:p>
            <a:pPr algn="ctr"/>
            <a:r>
              <a:rPr lang="en-US" sz="1700" b="1" cap="all" spc="106" dirty="0" smtClean="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Quality improvement of the expenditure projections</a:t>
            </a:r>
            <a:endParaRPr lang="ru-RU" sz="1700" b="1" cap="all" spc="106" dirty="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endParaRPr>
          </a:p>
          <a:p>
            <a:pPr algn="ctr"/>
            <a:r>
              <a:rPr lang="en-US" sz="1300" b="1" cap="all" spc="106" dirty="0" smtClean="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For a </a:t>
            </a:r>
            <a:r>
              <a:rPr lang="en-US" sz="1300" b="1" cap="all" spc="106" dirty="0" smtClean="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near-term outlook</a:t>
            </a:r>
            <a:endParaRPr lang="ru-RU" sz="1300" b="1" cap="all" spc="106" dirty="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4" name="TextBox 23"/>
              <p:cNvSpPr txBox="1"/>
              <p:nvPr/>
            </p:nvSpPr>
            <p:spPr>
              <a:xfrm>
                <a:off x="3294070" y="6892732"/>
                <a:ext cx="3466840" cy="305404"/>
              </a:xfrm>
              <a:prstGeom prst="rect">
                <a:avLst/>
              </a:prstGeom>
              <a:noFill/>
            </p:spPr>
            <p:txBody>
              <a:bodyPr wrap="square" lIns="96780" tIns="48390" rIns="96780" bIns="48390" rtlCol="0">
                <a:spAutoFit/>
              </a:bodyPr>
              <a:lstStyle/>
              <a:p>
                <a:r>
                  <a:rPr lang="en-US" sz="1300" b="1" dirty="0" smtClean="0">
                    <a:solidFill>
                      <a:srgbClr val="002060"/>
                    </a:solidFill>
                    <a:ea typeface="Cambria Math"/>
                  </a:rPr>
                  <a:t>projection completion</a:t>
                </a:r>
                <a:r>
                  <a:rPr lang="ru-RU" sz="1300" b="1" dirty="0">
                    <a:solidFill>
                      <a:srgbClr val="002060"/>
                    </a:solidFill>
                    <a:ea typeface="Cambria Math"/>
                  </a:rPr>
                  <a:t> </a:t>
                </a:r>
                <a14:m>
                  <m:oMath xmlns:m="http://schemas.openxmlformats.org/officeDocument/2006/math">
                    <m:r>
                      <a:rPr lang="ru-RU" sz="1300" b="1">
                        <a:solidFill>
                          <a:srgbClr val="002060"/>
                        </a:solidFill>
                        <a:latin typeface="Cambria Math"/>
                        <a:ea typeface="Cambria Math"/>
                      </a:rPr>
                      <m:t> </m:t>
                    </m:r>
                    <m:r>
                      <a:rPr lang="ru-RU" sz="1300" b="1" i="1">
                        <a:solidFill>
                          <a:srgbClr val="C00000"/>
                        </a:solidFill>
                        <a:latin typeface="Cambria Math"/>
                        <a:ea typeface="Cambria Math"/>
                      </a:rPr>
                      <m:t>≈</m:t>
                    </m:r>
                    <m:r>
                      <a:rPr lang="ru-RU" sz="1300" b="1" i="1">
                        <a:solidFill>
                          <a:srgbClr val="C00000"/>
                        </a:solidFill>
                        <a:latin typeface="Cambria Math"/>
                        <a:ea typeface="Cambria Math"/>
                      </a:rPr>
                      <m:t>𝟏𝟎𝟎</m:t>
                    </m:r>
                    <m:r>
                      <a:rPr lang="ru-RU" sz="1300" b="1" i="1">
                        <a:solidFill>
                          <a:srgbClr val="C00000"/>
                        </a:solidFill>
                        <a:latin typeface="Cambria Math"/>
                        <a:ea typeface="Cambria Math"/>
                      </a:rPr>
                      <m:t>%</m:t>
                    </m:r>
                  </m:oMath>
                </a14:m>
                <a:endParaRPr lang="ru-RU" sz="1300" b="1" dirty="0">
                  <a:solidFill>
                    <a:srgbClr val="C00000"/>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3294070" y="6892732"/>
                <a:ext cx="3466840" cy="305404"/>
              </a:xfrm>
              <a:prstGeom prst="rect">
                <a:avLst/>
              </a:prstGeom>
              <a:blipFill rotWithShape="0">
                <a:blip r:embed="rId9"/>
                <a:stretch>
                  <a:fillRect t="-2000" b="-12000"/>
                </a:stretch>
              </a:blipFill>
            </p:spPr>
            <p:txBody>
              <a:bodyPr/>
              <a:lstStyle/>
              <a:p>
                <a:r>
                  <a:rPr lang="en-US">
                    <a:noFill/>
                  </a:rPr>
                  <a:t> </a:t>
                </a:r>
              </a:p>
            </p:txBody>
          </p:sp>
        </mc:Fallback>
      </mc:AlternateContent>
      <p:sp>
        <p:nvSpPr>
          <p:cNvPr id="26" name="TextBox 25"/>
          <p:cNvSpPr txBox="1"/>
          <p:nvPr/>
        </p:nvSpPr>
        <p:spPr>
          <a:xfrm>
            <a:off x="8803937" y="5736407"/>
            <a:ext cx="818744" cy="916213"/>
          </a:xfrm>
          <a:prstGeom prst="rect">
            <a:avLst/>
          </a:prstGeom>
          <a:noFill/>
        </p:spPr>
        <p:txBody>
          <a:bodyPr wrap="square" lIns="96780" tIns="48390" rIns="96780" bIns="48390" rtlCol="0">
            <a:spAutoFit/>
          </a:bodyPr>
          <a:lstStyle/>
          <a:p>
            <a:r>
              <a:rPr lang="ru-RU" sz="5100" dirty="0">
                <a:solidFill>
                  <a:schemeClr val="accent6">
                    <a:lumMod val="60000"/>
                    <a:lumOff val="40000"/>
                  </a:schemeClr>
                </a:solidFill>
              </a:rPr>
              <a:t>…</a:t>
            </a:r>
          </a:p>
        </p:txBody>
      </p:sp>
      <p:sp>
        <p:nvSpPr>
          <p:cNvPr id="27" name="Нашивка 26"/>
          <p:cNvSpPr/>
          <p:nvPr/>
        </p:nvSpPr>
        <p:spPr>
          <a:xfrm>
            <a:off x="3604713" y="6088553"/>
            <a:ext cx="1009100" cy="445694"/>
          </a:xfrm>
          <a:prstGeom prst="chevron">
            <a:avLst/>
          </a:prstGeom>
          <a:solidFill>
            <a:srgbClr val="FED1B0"/>
          </a:solidFill>
          <a:ln>
            <a:solidFill>
              <a:schemeClr val="accent6"/>
            </a:solidFill>
            <a:prstDash val="sysDash"/>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sp>
      <p:sp>
        <p:nvSpPr>
          <p:cNvPr id="28" name="Нашивка 27"/>
          <p:cNvSpPr/>
          <p:nvPr/>
        </p:nvSpPr>
        <p:spPr>
          <a:xfrm>
            <a:off x="4807512" y="6103538"/>
            <a:ext cx="1009100" cy="445694"/>
          </a:xfrm>
          <a:prstGeom prst="chevron">
            <a:avLst/>
          </a:prstGeom>
          <a:solidFill>
            <a:srgbClr val="FED1B0"/>
          </a:solidFill>
          <a:ln>
            <a:solidFill>
              <a:schemeClr val="accent6"/>
            </a:solidFill>
            <a:prstDash val="sysDash"/>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sp>
      <p:sp>
        <p:nvSpPr>
          <p:cNvPr id="29" name="Нашивка 28"/>
          <p:cNvSpPr/>
          <p:nvPr/>
        </p:nvSpPr>
        <p:spPr>
          <a:xfrm>
            <a:off x="6104465" y="6088552"/>
            <a:ext cx="1009100" cy="475799"/>
          </a:xfrm>
          <a:prstGeom prst="chevron">
            <a:avLst/>
          </a:prstGeom>
          <a:solidFill>
            <a:srgbClr val="FED1B0"/>
          </a:solidFill>
          <a:ln>
            <a:solidFill>
              <a:schemeClr val="accent6"/>
            </a:solidFill>
            <a:prstDash val="sysDash"/>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sp>
      <p:sp>
        <p:nvSpPr>
          <p:cNvPr id="30" name="Нашивка 29"/>
          <p:cNvSpPr/>
          <p:nvPr/>
        </p:nvSpPr>
        <p:spPr>
          <a:xfrm>
            <a:off x="7446454" y="6118658"/>
            <a:ext cx="1009100" cy="445694"/>
          </a:xfrm>
          <a:prstGeom prst="chevron">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sp>
      <p:sp>
        <p:nvSpPr>
          <p:cNvPr id="31" name="Нашивка 30"/>
          <p:cNvSpPr/>
          <p:nvPr/>
        </p:nvSpPr>
        <p:spPr>
          <a:xfrm>
            <a:off x="9582408" y="6088551"/>
            <a:ext cx="1009100" cy="445694"/>
          </a:xfrm>
          <a:prstGeom prst="chevron">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sp>
      <p:sp>
        <p:nvSpPr>
          <p:cNvPr id="32" name="TextBox 31"/>
          <p:cNvSpPr txBox="1"/>
          <p:nvPr/>
        </p:nvSpPr>
        <p:spPr>
          <a:xfrm>
            <a:off x="2689333" y="6043242"/>
            <a:ext cx="501624" cy="374724"/>
          </a:xfrm>
          <a:prstGeom prst="rect">
            <a:avLst/>
          </a:prstGeom>
          <a:noFill/>
        </p:spPr>
        <p:txBody>
          <a:bodyPr wrap="none" lIns="96780" tIns="48390" rIns="96780" bIns="48390" rtlCol="0">
            <a:spAutoFit/>
          </a:bodyPr>
          <a:lstStyle/>
          <a:p>
            <a:r>
              <a:rPr lang="en-US" sz="1700" dirty="0"/>
              <a:t>t</a:t>
            </a:r>
            <a:r>
              <a:rPr lang="en-US" dirty="0" smtClean="0"/>
              <a:t>+1</a:t>
            </a:r>
            <a:endParaRPr lang="ru-RU" dirty="0"/>
          </a:p>
        </p:txBody>
      </p:sp>
      <p:sp>
        <p:nvSpPr>
          <p:cNvPr id="33" name="TextBox 32"/>
          <p:cNvSpPr txBox="1"/>
          <p:nvPr/>
        </p:nvSpPr>
        <p:spPr>
          <a:xfrm>
            <a:off x="3858084" y="6077581"/>
            <a:ext cx="501624" cy="374724"/>
          </a:xfrm>
          <a:prstGeom prst="rect">
            <a:avLst/>
          </a:prstGeom>
          <a:noFill/>
        </p:spPr>
        <p:txBody>
          <a:bodyPr wrap="none" lIns="96780" tIns="48390" rIns="96780" bIns="48390" rtlCol="0">
            <a:spAutoFit/>
          </a:bodyPr>
          <a:lstStyle/>
          <a:p>
            <a:r>
              <a:rPr lang="en-US" sz="1700" dirty="0"/>
              <a:t>t</a:t>
            </a:r>
            <a:r>
              <a:rPr lang="en-US" dirty="0" smtClean="0"/>
              <a:t>+2</a:t>
            </a:r>
            <a:endParaRPr lang="ru-RU" dirty="0"/>
          </a:p>
        </p:txBody>
      </p:sp>
      <p:sp>
        <p:nvSpPr>
          <p:cNvPr id="34" name="TextBox 33"/>
          <p:cNvSpPr txBox="1"/>
          <p:nvPr/>
        </p:nvSpPr>
        <p:spPr>
          <a:xfrm>
            <a:off x="5060883" y="6077581"/>
            <a:ext cx="501624" cy="374724"/>
          </a:xfrm>
          <a:prstGeom prst="rect">
            <a:avLst/>
          </a:prstGeom>
          <a:noFill/>
        </p:spPr>
        <p:txBody>
          <a:bodyPr wrap="none" lIns="96780" tIns="48390" rIns="96780" bIns="48390" rtlCol="0">
            <a:spAutoFit/>
          </a:bodyPr>
          <a:lstStyle/>
          <a:p>
            <a:r>
              <a:rPr lang="en-US" sz="1700" dirty="0"/>
              <a:t>t</a:t>
            </a:r>
            <a:r>
              <a:rPr lang="en-US" dirty="0" smtClean="0"/>
              <a:t>+3</a:t>
            </a:r>
            <a:endParaRPr lang="ru-RU" dirty="0"/>
          </a:p>
        </p:txBody>
      </p:sp>
      <p:sp>
        <p:nvSpPr>
          <p:cNvPr id="35" name="TextBox 34"/>
          <p:cNvSpPr txBox="1"/>
          <p:nvPr/>
        </p:nvSpPr>
        <p:spPr>
          <a:xfrm>
            <a:off x="6357836" y="6103537"/>
            <a:ext cx="501624" cy="374724"/>
          </a:xfrm>
          <a:prstGeom prst="rect">
            <a:avLst/>
          </a:prstGeom>
          <a:noFill/>
        </p:spPr>
        <p:txBody>
          <a:bodyPr wrap="none" lIns="96780" tIns="48390" rIns="96780" bIns="48390" rtlCol="0">
            <a:spAutoFit/>
          </a:bodyPr>
          <a:lstStyle/>
          <a:p>
            <a:r>
              <a:rPr lang="en-US" sz="1700" dirty="0"/>
              <a:t>t</a:t>
            </a:r>
            <a:r>
              <a:rPr lang="en-US" dirty="0" smtClean="0"/>
              <a:t>+4</a:t>
            </a:r>
            <a:endParaRPr lang="ru-RU" dirty="0"/>
          </a:p>
        </p:txBody>
      </p:sp>
      <p:sp>
        <p:nvSpPr>
          <p:cNvPr id="36" name="TextBox 35"/>
          <p:cNvSpPr txBox="1"/>
          <p:nvPr/>
        </p:nvSpPr>
        <p:spPr>
          <a:xfrm>
            <a:off x="7699825" y="6103537"/>
            <a:ext cx="501624" cy="374724"/>
          </a:xfrm>
          <a:prstGeom prst="rect">
            <a:avLst/>
          </a:prstGeom>
          <a:noFill/>
        </p:spPr>
        <p:txBody>
          <a:bodyPr wrap="none" lIns="96780" tIns="48390" rIns="96780" bIns="48390" rtlCol="0">
            <a:spAutoFit/>
          </a:bodyPr>
          <a:lstStyle/>
          <a:p>
            <a:r>
              <a:rPr lang="en-US" sz="1700" dirty="0"/>
              <a:t>t</a:t>
            </a:r>
            <a:r>
              <a:rPr lang="en-US" dirty="0" smtClean="0"/>
              <a:t>+5</a:t>
            </a:r>
            <a:endParaRPr lang="ru-RU" dirty="0"/>
          </a:p>
        </p:txBody>
      </p:sp>
      <p:sp>
        <p:nvSpPr>
          <p:cNvPr id="37" name="TextBox 36"/>
          <p:cNvSpPr txBox="1"/>
          <p:nvPr/>
        </p:nvSpPr>
        <p:spPr>
          <a:xfrm>
            <a:off x="9835779" y="6077581"/>
            <a:ext cx="506433" cy="374724"/>
          </a:xfrm>
          <a:prstGeom prst="rect">
            <a:avLst/>
          </a:prstGeom>
          <a:noFill/>
        </p:spPr>
        <p:txBody>
          <a:bodyPr wrap="none" lIns="96780" tIns="48390" rIns="96780" bIns="48390" rtlCol="0">
            <a:spAutoFit/>
          </a:bodyPr>
          <a:lstStyle/>
          <a:p>
            <a:r>
              <a:rPr lang="en-US" sz="1700" dirty="0"/>
              <a:t>t</a:t>
            </a:r>
            <a:r>
              <a:rPr lang="en-US" dirty="0" smtClean="0"/>
              <a:t>+n</a:t>
            </a:r>
            <a:endParaRPr lang="ru-RU" dirty="0"/>
          </a:p>
        </p:txBody>
      </p:sp>
      <p:sp>
        <p:nvSpPr>
          <p:cNvPr id="38" name="Овал 37"/>
          <p:cNvSpPr/>
          <p:nvPr/>
        </p:nvSpPr>
        <p:spPr>
          <a:xfrm>
            <a:off x="7381542" y="6005407"/>
            <a:ext cx="1074012" cy="677425"/>
          </a:xfrm>
          <a:prstGeom prst="ellipse">
            <a:avLst/>
          </a:prstGeom>
          <a:noFill/>
          <a:ln>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6780" tIns="48390" rIns="96780" bIns="48390" rtlCol="0" anchor="ctr"/>
          <a:lstStyle/>
          <a:p>
            <a:pPr algn="ctr"/>
            <a:endParaRPr lang="ru-RU">
              <a:solidFill>
                <a:srgbClr val="002060"/>
              </a:solidFill>
            </a:endParaRPr>
          </a:p>
        </p:txBody>
      </p:sp>
      <p:sp>
        <p:nvSpPr>
          <p:cNvPr id="44" name="Выноска 2 (с границей) 43"/>
          <p:cNvSpPr/>
          <p:nvPr/>
        </p:nvSpPr>
        <p:spPr>
          <a:xfrm>
            <a:off x="8463992" y="5837089"/>
            <a:ext cx="854361" cy="557105"/>
          </a:xfrm>
          <a:prstGeom prst="accentCallout2">
            <a:avLst>
              <a:gd name="adj1" fmla="val 38892"/>
              <a:gd name="adj2" fmla="val 5495"/>
              <a:gd name="adj3" fmla="val 46219"/>
              <a:gd name="adj4" fmla="val -7778"/>
              <a:gd name="adj5" fmla="val 80184"/>
              <a:gd name="adj6" fmla="val -16048"/>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smtClean="0">
                <a:solidFill>
                  <a:srgbClr val="0070C0"/>
                </a:solidFill>
              </a:rPr>
              <a:t>Payment deadline date</a:t>
            </a:r>
            <a:endParaRPr lang="ru-RU" sz="1000" dirty="0"/>
          </a:p>
        </p:txBody>
      </p:sp>
      <p:pic>
        <p:nvPicPr>
          <p:cNvPr id="5" name="Рисунок 4"/>
          <p:cNvPicPr>
            <a:picLocks noChangeAspect="1"/>
          </p:cNvPicPr>
          <p:nvPr/>
        </p:nvPicPr>
        <p:blipFill>
          <a:blip r:embed="rId10">
            <a:duotone>
              <a:schemeClr val="accent2">
                <a:shade val="45000"/>
                <a:satMod val="135000"/>
              </a:schemeClr>
              <a:prstClr val="white"/>
            </a:duotone>
            <a:extLst>
              <a:ext uri="{BEBA8EAE-BF5A-486C-A8C5-ECC9F3942E4B}">
                <a14:imgProps xmlns:a14="http://schemas.microsoft.com/office/drawing/2010/main">
                  <a14:imgLayer r:embed="rId11">
                    <a14:imgEffect>
                      <a14:sharpenSoften amount="-1000"/>
                    </a14:imgEffect>
                    <a14:imgEffect>
                      <a14:colorTemperature colorTemp="4125"/>
                    </a14:imgEffect>
                    <a14:imgEffect>
                      <a14:saturation sat="230000"/>
                    </a14:imgEffect>
                    <a14:imgEffect>
                      <a14:brightnessContrast contrast="-73000"/>
                    </a14:imgEffect>
                  </a14:imgLayer>
                </a14:imgProps>
              </a:ext>
              <a:ext uri="{28A0092B-C50C-407E-A947-70E740481C1C}">
                <a14:useLocalDpi xmlns:a14="http://schemas.microsoft.com/office/drawing/2010/main" val="0"/>
              </a:ext>
            </a:extLst>
          </a:blip>
          <a:stretch>
            <a:fillRect/>
          </a:stretch>
        </p:blipFill>
        <p:spPr>
          <a:xfrm>
            <a:off x="2108400" y="4826127"/>
            <a:ext cx="7011266" cy="1073524"/>
          </a:xfrm>
          <a:prstGeom prst="rect">
            <a:avLst/>
          </a:prstGeom>
          <a:noFill/>
          <a:ln>
            <a:noFill/>
          </a:ln>
        </p:spPr>
      </p:pic>
      <p:sp>
        <p:nvSpPr>
          <p:cNvPr id="16" name="Блок-схема: знак завершения 15"/>
          <p:cNvSpPr/>
          <p:nvPr/>
        </p:nvSpPr>
        <p:spPr>
          <a:xfrm>
            <a:off x="2333253" y="5021276"/>
            <a:ext cx="6719585" cy="412512"/>
          </a:xfrm>
          <a:prstGeom prst="flowChartTerminator">
            <a:avLst/>
          </a:prstGeom>
          <a:noFill/>
          <a:ln>
            <a:noFill/>
          </a:ln>
          <a:effectLst>
            <a:glow rad="101600">
              <a:schemeClr val="accent1">
                <a:satMod val="175000"/>
                <a:alpha val="40000"/>
              </a:schemeClr>
            </a:glo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96780" tIns="48390" rIns="96780" bIns="48390" rtlCol="0" anchor="ctr"/>
          <a:lstStyle/>
          <a:p>
            <a:pPr algn="ctr"/>
            <a:r>
              <a:rPr lang="en-US" dirty="0" smtClean="0">
                <a:solidFill>
                  <a:srgbClr val="002060"/>
                </a:solidFill>
              </a:rPr>
              <a:t>Expenditure-based cash payment projections</a:t>
            </a:r>
            <a:endParaRPr lang="ru-RU" dirty="0">
              <a:solidFill>
                <a:srgbClr val="002060"/>
              </a:solidFill>
            </a:endParaRPr>
          </a:p>
        </p:txBody>
      </p:sp>
      <mc:AlternateContent xmlns:mc="http://schemas.openxmlformats.org/markup-compatibility/2006" xmlns:a14="http://schemas.microsoft.com/office/drawing/2010/main">
        <mc:Choice Requires="a14">
          <p:sp>
            <p:nvSpPr>
              <p:cNvPr id="49" name="TextBox 48"/>
              <p:cNvSpPr txBox="1"/>
              <p:nvPr/>
            </p:nvSpPr>
            <p:spPr>
              <a:xfrm>
                <a:off x="7434448" y="6898739"/>
                <a:ext cx="3466840" cy="305404"/>
              </a:xfrm>
              <a:prstGeom prst="rect">
                <a:avLst/>
              </a:prstGeom>
              <a:noFill/>
            </p:spPr>
            <p:txBody>
              <a:bodyPr wrap="square" lIns="96780" tIns="48390" rIns="96780" bIns="48390" rtlCol="0">
                <a:spAutoFit/>
              </a:bodyPr>
              <a:lstStyle/>
              <a:p>
                <a:r>
                  <a:rPr lang="en-US" sz="1300" b="1" dirty="0" smtClean="0">
                    <a:solidFill>
                      <a:srgbClr val="002060"/>
                    </a:solidFill>
                    <a:ea typeface="Cambria Math"/>
                  </a:rPr>
                  <a:t>projection completion</a:t>
                </a:r>
                <a:r>
                  <a:rPr lang="ru-RU" sz="1300" b="1" dirty="0" smtClean="0">
                    <a:solidFill>
                      <a:srgbClr val="002060"/>
                    </a:solidFill>
                    <a:ea typeface="Cambria Math"/>
                  </a:rPr>
                  <a:t>   </a:t>
                </a:r>
                <a14:m>
                  <m:oMath xmlns:m="http://schemas.openxmlformats.org/officeDocument/2006/math">
                    <m:r>
                      <a:rPr lang="en-US" sz="1300" b="1">
                        <a:solidFill>
                          <a:srgbClr val="C00000"/>
                        </a:solidFill>
                        <a:latin typeface="Cambria Math"/>
                        <a:ea typeface="Cambria Math"/>
                      </a:rPr>
                      <m:t>&gt;</m:t>
                    </m:r>
                    <m:r>
                      <a:rPr lang="en-US" sz="1300" b="1" i="0" smtClean="0">
                        <a:solidFill>
                          <a:srgbClr val="C00000"/>
                        </a:solidFill>
                        <a:latin typeface="Cambria Math" panose="02040503050406030204" pitchFamily="18" charset="0"/>
                        <a:ea typeface="Cambria Math"/>
                      </a:rPr>
                      <m:t>𝐨𝐫</m:t>
                    </m:r>
                    <m:r>
                      <a:rPr lang="en-US" sz="1300" b="1">
                        <a:solidFill>
                          <a:srgbClr val="C00000"/>
                        </a:solidFill>
                        <a:latin typeface="Cambria Math"/>
                        <a:ea typeface="Cambria Math"/>
                      </a:rPr>
                      <m:t>&lt;</m:t>
                    </m:r>
                    <m:r>
                      <a:rPr lang="ru-RU" sz="1300" b="1">
                        <a:solidFill>
                          <a:srgbClr val="C00000"/>
                        </a:solidFill>
                        <a:latin typeface="Cambria Math"/>
                        <a:ea typeface="Cambria Math"/>
                      </a:rPr>
                      <m:t>𝟏𝟎𝟎</m:t>
                    </m:r>
                    <m:r>
                      <a:rPr lang="ru-RU" sz="1300" b="1">
                        <a:solidFill>
                          <a:srgbClr val="C00000"/>
                        </a:solidFill>
                        <a:latin typeface="Cambria Math"/>
                        <a:ea typeface="Cambria Math"/>
                      </a:rPr>
                      <m:t>%</m:t>
                    </m:r>
                  </m:oMath>
                </a14:m>
                <a:endParaRPr lang="ru-RU" sz="1300" b="1" dirty="0">
                  <a:solidFill>
                    <a:srgbClr val="C00000"/>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7434448" y="6898739"/>
                <a:ext cx="3466840" cy="305404"/>
              </a:xfrm>
              <a:prstGeom prst="rect">
                <a:avLst/>
              </a:prstGeom>
              <a:blipFill rotWithShape="0">
                <a:blip r:embed="rId12"/>
                <a:stretch>
                  <a:fillRect l="-176" t="-2000" b="-12000"/>
                </a:stretch>
              </a:blipFill>
            </p:spPr>
            <p:txBody>
              <a:bodyPr/>
              <a:lstStyle/>
              <a:p>
                <a:r>
                  <a:rPr lang="en-US">
                    <a:noFill/>
                  </a:rPr>
                  <a:t> </a:t>
                </a:r>
              </a:p>
            </p:txBody>
          </p:sp>
        </mc:Fallback>
      </mc:AlternateContent>
    </p:spTree>
    <p:extLst>
      <p:ext uri="{BB962C8B-B14F-4D97-AF65-F5344CB8AC3E}">
        <p14:creationId xmlns:p14="http://schemas.microsoft.com/office/powerpoint/2010/main" val="23045057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209733" y="5286532"/>
            <a:ext cx="828262" cy="282391"/>
          </a:xfrm>
          <a:prstGeom prst="rect">
            <a:avLst/>
          </a:prstGeom>
          <a:noFill/>
        </p:spPr>
        <p:txBody>
          <a:bodyPr wrap="square" lIns="96780" tIns="48390" rIns="96780" bIns="48390" rtlCol="0">
            <a:spAutoFit/>
          </a:bodyPr>
          <a:lstStyle/>
          <a:p>
            <a:pPr algn="ctr"/>
            <a:r>
              <a:rPr lang="ru-RU" sz="1200" b="1" dirty="0">
                <a:solidFill>
                  <a:srgbClr val="C00000"/>
                </a:solidFill>
                <a:effectLst>
                  <a:outerShdw blurRad="38100" dist="38100" dir="2700000" algn="tl">
                    <a:srgbClr val="000000">
                      <a:alpha val="43137"/>
                    </a:srgbClr>
                  </a:outerShdw>
                </a:effectLst>
              </a:rPr>
              <a:t>1 </a:t>
            </a:r>
            <a:r>
              <a:rPr lang="en-US" sz="1200" b="1" dirty="0" smtClean="0">
                <a:solidFill>
                  <a:srgbClr val="C00000"/>
                </a:solidFill>
                <a:effectLst>
                  <a:outerShdw blurRad="38100" dist="38100" dir="2700000" algn="tl">
                    <a:srgbClr val="000000">
                      <a:alpha val="43137"/>
                    </a:srgbClr>
                  </a:outerShdw>
                </a:effectLst>
              </a:rPr>
              <a:t>priority</a:t>
            </a:r>
            <a:endParaRPr lang="ru-RU" sz="1200" b="1" dirty="0">
              <a:solidFill>
                <a:srgbClr val="C00000"/>
              </a:solidFill>
              <a:effectLst>
                <a:outerShdw blurRad="38100" dist="38100" dir="2700000" algn="tl">
                  <a:srgbClr val="000000">
                    <a:alpha val="43137"/>
                  </a:srgbClr>
                </a:outerShdw>
              </a:effectLst>
            </a:endParaRPr>
          </a:p>
        </p:txBody>
      </p:sp>
      <p:sp>
        <p:nvSpPr>
          <p:cNvPr id="3" name="Номер слайда 2"/>
          <p:cNvSpPr txBox="1">
            <a:spLocks/>
          </p:cNvSpPr>
          <p:nvPr/>
        </p:nvSpPr>
        <p:spPr>
          <a:xfrm>
            <a:off x="12014932" y="7082635"/>
            <a:ext cx="455057" cy="402567"/>
          </a:xfrm>
          <a:prstGeom prst="rect">
            <a:avLst/>
          </a:prstGeom>
        </p:spPr>
        <p:txBody>
          <a:bodyPr vert="horz" lIns="96780" tIns="48390" rIns="96780" bIns="48390" rtlCol="0" anchor="ctr"/>
          <a:lstStyle>
            <a:defPPr>
              <a:defRPr lang="ru-RU"/>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EFC9B854-717A-479A-9B4F-27A00B513561}" type="slidenum">
              <a:rPr lang="ru-RU" smtClean="0"/>
              <a:pPr>
                <a:defRPr/>
              </a:pPr>
              <a:t>13</a:t>
            </a:fld>
            <a:endParaRPr lang="ru-RU" dirty="0"/>
          </a:p>
        </p:txBody>
      </p:sp>
      <p:sp>
        <p:nvSpPr>
          <p:cNvPr id="6" name="TextBox 3"/>
          <p:cNvSpPr txBox="1">
            <a:spLocks noChangeArrowheads="1"/>
          </p:cNvSpPr>
          <p:nvPr/>
        </p:nvSpPr>
        <p:spPr bwMode="auto">
          <a:xfrm>
            <a:off x="4046288" y="214578"/>
            <a:ext cx="8555288" cy="990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780" tIns="48390" rIns="96780" bIns="4839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ru-RU" sz="1700" b="1" cap="all" spc="106" dirty="0" smtClean="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Prioritized execution of payments during the current </a:t>
            </a:r>
            <a:r>
              <a:rPr lang="en-US" altLang="ru-RU" sz="1700" b="1" cap="all" spc="106" dirty="0" smtClean="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business </a:t>
            </a:r>
            <a:r>
              <a:rPr lang="en-US" altLang="ru-RU" sz="1700" b="1" cap="all" spc="106" dirty="0" smtClean="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day </a:t>
            </a:r>
            <a:r>
              <a:rPr lang="en-US" altLang="ru-RU" sz="1700" b="1" cap="all" spc="106" dirty="0" smtClean="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if confronted with </a:t>
            </a:r>
            <a:r>
              <a:rPr lang="en-US" altLang="ru-RU" sz="1700" b="1" cap="all" spc="106" dirty="0" smtClean="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a cash gap </a:t>
            </a:r>
            <a:r>
              <a:rPr lang="en-US" altLang="ru-RU" sz="1700" b="1" cap="all" spc="106" dirty="0" smtClean="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on </a:t>
            </a:r>
            <a:r>
              <a:rPr lang="en-US" altLang="ru-RU" sz="1700" b="1" cap="all" spc="106" dirty="0" smtClean="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the </a:t>
            </a:r>
            <a:r>
              <a:rPr lang="en-US" altLang="ru-RU" sz="1700" b="1" cap="all" spc="106" dirty="0" err="1" smtClean="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sta</a:t>
            </a:r>
            <a:endParaRPr lang="ru-RU" altLang="ru-RU" sz="1700" b="1" cap="all" spc="106" dirty="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endParaRPr>
          </a:p>
          <a:p>
            <a:pPr algn="ctr" eaLnBrk="1" hangingPunct="1"/>
            <a:r>
              <a:rPr lang="ru-RU" altLang="ru-RU" sz="1100" b="1" cap="all" spc="106" dirty="0" smtClean="0">
                <a:solidFill>
                  <a:srgbClr val="C00000"/>
                </a:solidFill>
                <a:latin typeface="Times New Roman" panose="02020603050405020304" pitchFamily="18" charset="0"/>
                <a:ea typeface="Open Sans Condensed" panose="020B0604020202020204" pitchFamily="34" charset="0"/>
                <a:cs typeface="Times New Roman" panose="02020603050405020304" pitchFamily="18" charset="0"/>
              </a:rPr>
              <a:t>(</a:t>
            </a:r>
            <a:r>
              <a:rPr lang="en-US" altLang="ru-RU" sz="1100" b="1" cap="all" spc="106" dirty="0" smtClean="0">
                <a:solidFill>
                  <a:srgbClr val="C00000"/>
                </a:solidFill>
                <a:latin typeface="Times New Roman" panose="02020603050405020304" pitchFamily="18" charset="0"/>
                <a:ea typeface="Open Sans Condensed" panose="020B0604020202020204" pitchFamily="34" charset="0"/>
                <a:cs typeface="Times New Roman" panose="02020603050405020304" pitchFamily="18" charset="0"/>
              </a:rPr>
              <a:t>either</a:t>
            </a:r>
            <a:r>
              <a:rPr lang="en-US" altLang="ru-RU" sz="1100" b="1" cap="all" spc="106" dirty="0" smtClean="0">
                <a:solidFill>
                  <a:srgbClr val="C00000"/>
                </a:solidFill>
                <a:latin typeface="Times New Roman" panose="02020603050405020304" pitchFamily="18" charset="0"/>
                <a:ea typeface="Open Sans Condensed" panose="020B0604020202020204" pitchFamily="34" charset="0"/>
                <a:cs typeface="Times New Roman" panose="02020603050405020304" pitchFamily="18" charset="0"/>
              </a:rPr>
              <a:t> </a:t>
            </a:r>
            <a:r>
              <a:rPr lang="en-US" altLang="ru-RU" sz="1100" b="1" cap="all" spc="106" dirty="0" smtClean="0">
                <a:solidFill>
                  <a:srgbClr val="C00000"/>
                </a:solidFill>
                <a:latin typeface="Times New Roman" panose="02020603050405020304" pitchFamily="18" charset="0"/>
                <a:ea typeface="Open Sans Condensed" panose="020B0604020202020204" pitchFamily="34" charset="0"/>
                <a:cs typeface="Times New Roman" panose="02020603050405020304" pitchFamily="18" charset="0"/>
              </a:rPr>
              <a:t>the </a:t>
            </a:r>
            <a:r>
              <a:rPr lang="en-US" altLang="ru-RU" sz="1100" b="1" cap="all" spc="106" dirty="0" err="1" smtClean="0">
                <a:solidFill>
                  <a:srgbClr val="C00000"/>
                </a:solidFill>
                <a:latin typeface="Times New Roman" panose="02020603050405020304" pitchFamily="18" charset="0"/>
                <a:ea typeface="Open Sans Condensed" panose="020B0604020202020204" pitchFamily="34" charset="0"/>
                <a:cs typeface="Times New Roman" panose="02020603050405020304" pitchFamily="18" charset="0"/>
              </a:rPr>
              <a:t>sta</a:t>
            </a:r>
            <a:r>
              <a:rPr lang="en-US" altLang="ru-RU" sz="1100" b="1" cap="all" spc="106" dirty="0" smtClean="0">
                <a:solidFill>
                  <a:srgbClr val="C00000"/>
                </a:solidFill>
                <a:latin typeface="Times New Roman" panose="02020603050405020304" pitchFamily="18" charset="0"/>
                <a:ea typeface="Open Sans Condensed" panose="020B0604020202020204" pitchFamily="34" charset="0"/>
                <a:cs typeface="Times New Roman" panose="02020603050405020304" pitchFamily="18" charset="0"/>
              </a:rPr>
              <a:t> balance hedging limit is achieved, </a:t>
            </a:r>
            <a:r>
              <a:rPr lang="en-US" altLang="ru-RU" sz="1100" b="1" cap="all" spc="106" dirty="0" smtClean="0">
                <a:solidFill>
                  <a:srgbClr val="C00000"/>
                </a:solidFill>
                <a:latin typeface="Times New Roman" panose="02020603050405020304" pitchFamily="18" charset="0"/>
                <a:ea typeface="Open Sans Condensed" panose="020B0604020202020204" pitchFamily="34" charset="0"/>
                <a:cs typeface="Times New Roman" panose="02020603050405020304" pitchFamily="18" charset="0"/>
              </a:rPr>
              <a:t>or </a:t>
            </a:r>
            <a:r>
              <a:rPr lang="en-US" altLang="ru-RU" sz="1100" b="1" cap="all" spc="106" dirty="0" smtClean="0">
                <a:solidFill>
                  <a:srgbClr val="C00000"/>
                </a:solidFill>
                <a:latin typeface="Times New Roman" panose="02020603050405020304" pitchFamily="18" charset="0"/>
                <a:ea typeface="Open Sans Condensed" panose="020B0604020202020204" pitchFamily="34" charset="0"/>
                <a:cs typeface="Times New Roman" panose="02020603050405020304" pitchFamily="18" charset="0"/>
              </a:rPr>
              <a:t>it is </a:t>
            </a:r>
            <a:r>
              <a:rPr lang="en-US" altLang="ru-RU" sz="1100" b="1" cap="all" spc="106" dirty="0" smtClean="0">
                <a:solidFill>
                  <a:srgbClr val="C00000"/>
                </a:solidFill>
                <a:latin typeface="Times New Roman" panose="02020603050405020304" pitchFamily="18" charset="0"/>
                <a:ea typeface="Open Sans Condensed" panose="020B0604020202020204" pitchFamily="34" charset="0"/>
                <a:cs typeface="Times New Roman" panose="02020603050405020304" pitchFamily="18" charset="0"/>
              </a:rPr>
              <a:t>absent</a:t>
            </a:r>
            <a:r>
              <a:rPr lang="ru-RU" altLang="ru-RU" sz="1100" b="1" cap="all" spc="106" dirty="0" smtClean="0">
                <a:solidFill>
                  <a:srgbClr val="C00000"/>
                </a:solidFill>
                <a:latin typeface="Times New Roman" panose="02020603050405020304" pitchFamily="18" charset="0"/>
                <a:ea typeface="Open Sans Condensed" panose="020B0604020202020204" pitchFamily="34" charset="0"/>
                <a:cs typeface="Times New Roman" panose="02020603050405020304" pitchFamily="18" charset="0"/>
              </a:rPr>
              <a:t>)</a:t>
            </a:r>
            <a:endParaRPr lang="ru-RU" altLang="ru-RU" sz="1100" b="1" cap="all" spc="106" dirty="0">
              <a:solidFill>
                <a:srgbClr val="C00000"/>
              </a:solidFill>
              <a:latin typeface="Times New Roman" panose="02020603050405020304" pitchFamily="18" charset="0"/>
              <a:ea typeface="Open Sans Condensed" panose="020B0604020202020204" pitchFamily="34" charset="0"/>
              <a:cs typeface="Times New Roman" panose="02020603050405020304" pitchFamily="18" charset="0"/>
            </a:endParaRPr>
          </a:p>
          <a:p>
            <a:pPr algn="ctr" eaLnBrk="1" hangingPunct="1"/>
            <a:endParaRPr lang="ru-RU" altLang="ru-RU" sz="1300" b="1" cap="all" spc="106" dirty="0">
              <a:solidFill>
                <a:srgbClr val="002060"/>
              </a:solidFill>
              <a:latin typeface="Times New Roman" panose="02020603050405020304" pitchFamily="18" charset="0"/>
              <a:ea typeface="Open Sans Condensed" panose="020B0604020202020204" pitchFamily="34" charset="0"/>
              <a:cs typeface="Times New Roman" panose="02020603050405020304" pitchFamily="18" charset="0"/>
            </a:endParaRPr>
          </a:p>
        </p:txBody>
      </p:sp>
      <p:sp>
        <p:nvSpPr>
          <p:cNvPr id="9" name="Двойная стрелка влево/вверх 8"/>
          <p:cNvSpPr/>
          <p:nvPr/>
        </p:nvSpPr>
        <p:spPr>
          <a:xfrm rot="5400000">
            <a:off x="2387681" y="2420839"/>
            <a:ext cx="3656259" cy="4124924"/>
          </a:xfrm>
          <a:prstGeom prst="leftUpArrow">
            <a:avLst>
              <a:gd name="adj1" fmla="val 1330"/>
              <a:gd name="adj2" fmla="val 1939"/>
              <a:gd name="adj3" fmla="val 25222"/>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lIns="96780" tIns="48390" rIns="96780" bIns="48390" rtlCol="0" anchor="ctr"/>
          <a:lstStyle/>
          <a:p>
            <a:pPr algn="ctr"/>
            <a:endParaRPr lang="ru-RU"/>
          </a:p>
        </p:txBody>
      </p:sp>
      <p:sp>
        <p:nvSpPr>
          <p:cNvPr id="10" name="TextBox 9"/>
          <p:cNvSpPr txBox="1"/>
          <p:nvPr/>
        </p:nvSpPr>
        <p:spPr>
          <a:xfrm>
            <a:off x="2737562" y="2644440"/>
            <a:ext cx="1284769" cy="374724"/>
          </a:xfrm>
          <a:prstGeom prst="rect">
            <a:avLst/>
          </a:prstGeom>
          <a:noFill/>
        </p:spPr>
        <p:txBody>
          <a:bodyPr wrap="square" lIns="96780" tIns="48390" rIns="96780" bIns="48390" rtlCol="0">
            <a:spAutoFit/>
          </a:bodyPr>
          <a:lstStyle/>
          <a:p>
            <a:r>
              <a:rPr lang="en-US" b="1" dirty="0" smtClean="0">
                <a:solidFill>
                  <a:srgbClr val="C00000"/>
                </a:solidFill>
                <a:effectLst>
                  <a:outerShdw blurRad="38100" dist="38100" dir="2700000" algn="tl">
                    <a:srgbClr val="000000">
                      <a:alpha val="43137"/>
                    </a:srgbClr>
                  </a:outerShdw>
                </a:effectLst>
              </a:rPr>
              <a:t>Option</a:t>
            </a:r>
            <a:r>
              <a:rPr lang="ru-RU" b="1" dirty="0" smtClean="0">
                <a:solidFill>
                  <a:srgbClr val="C00000"/>
                </a:solidFill>
                <a:effectLst>
                  <a:outerShdw blurRad="38100" dist="38100" dir="2700000" algn="tl">
                    <a:srgbClr val="000000">
                      <a:alpha val="43137"/>
                    </a:srgbClr>
                  </a:outerShdw>
                </a:effectLst>
              </a:rPr>
              <a:t> 1</a:t>
            </a:r>
            <a:endParaRPr lang="ru-RU" b="1" dirty="0">
              <a:solidFill>
                <a:srgbClr val="C00000"/>
              </a:solidFill>
              <a:effectLst>
                <a:outerShdw blurRad="38100" dist="38100" dir="2700000" algn="tl">
                  <a:srgbClr val="000000">
                    <a:alpha val="43137"/>
                  </a:srgbClr>
                </a:outerShdw>
              </a:effectLst>
            </a:endParaRPr>
          </a:p>
        </p:txBody>
      </p:sp>
      <p:sp>
        <p:nvSpPr>
          <p:cNvPr id="11" name="TextBox 10"/>
          <p:cNvSpPr txBox="1"/>
          <p:nvPr/>
        </p:nvSpPr>
        <p:spPr>
          <a:xfrm>
            <a:off x="8168992" y="2718601"/>
            <a:ext cx="1284769" cy="374724"/>
          </a:xfrm>
          <a:prstGeom prst="rect">
            <a:avLst/>
          </a:prstGeom>
          <a:noFill/>
        </p:spPr>
        <p:txBody>
          <a:bodyPr wrap="square" lIns="96780" tIns="48390" rIns="96780" bIns="48390" rtlCol="0">
            <a:spAutoFit/>
          </a:bodyPr>
          <a:lstStyle/>
          <a:p>
            <a:r>
              <a:rPr lang="en-US" b="1" dirty="0" smtClean="0">
                <a:solidFill>
                  <a:srgbClr val="C00000"/>
                </a:solidFill>
                <a:effectLst>
                  <a:outerShdw blurRad="38100" dist="38100" dir="2700000" algn="tl">
                    <a:srgbClr val="000000">
                      <a:alpha val="43137"/>
                    </a:srgbClr>
                  </a:outerShdw>
                </a:effectLst>
              </a:rPr>
              <a:t>Option</a:t>
            </a:r>
            <a:r>
              <a:rPr lang="ru-RU" b="1" dirty="0" smtClean="0">
                <a:solidFill>
                  <a:srgbClr val="C00000"/>
                </a:solidFill>
                <a:effectLst>
                  <a:outerShdw blurRad="38100" dist="38100" dir="2700000" algn="tl">
                    <a:srgbClr val="000000">
                      <a:alpha val="43137"/>
                    </a:srgbClr>
                  </a:outerShdw>
                </a:effectLst>
              </a:rPr>
              <a:t> 2</a:t>
            </a:r>
            <a:endParaRPr lang="ru-RU" b="1" dirty="0">
              <a:solidFill>
                <a:srgbClr val="C00000"/>
              </a:solidFill>
              <a:effectLst>
                <a:outerShdw blurRad="38100" dist="38100" dir="2700000" algn="tl">
                  <a:srgbClr val="000000">
                    <a:alpha val="43137"/>
                  </a:srgbClr>
                </a:outerShdw>
              </a:effectLst>
            </a:endParaRPr>
          </a:p>
        </p:txBody>
      </p:sp>
      <p:cxnSp>
        <p:nvCxnSpPr>
          <p:cNvPr id="14" name="Прямая соединительная линия 13"/>
          <p:cNvCxnSpPr/>
          <p:nvPr/>
        </p:nvCxnSpPr>
        <p:spPr>
          <a:xfrm flipH="1">
            <a:off x="2236711" y="4798049"/>
            <a:ext cx="2227274" cy="0"/>
          </a:xfrm>
          <a:prstGeom prst="line">
            <a:avLst/>
          </a:prstGeom>
          <a:ln>
            <a:solidFill>
              <a:srgbClr val="C00000"/>
            </a:solidFill>
            <a:prstDash val="sysDot"/>
          </a:ln>
        </p:spPr>
        <p:style>
          <a:lnRef idx="3">
            <a:schemeClr val="accent2"/>
          </a:lnRef>
          <a:fillRef idx="0">
            <a:schemeClr val="accent2"/>
          </a:fillRef>
          <a:effectRef idx="2">
            <a:schemeClr val="accent2"/>
          </a:effectRef>
          <a:fontRef idx="minor">
            <a:schemeClr val="tx1"/>
          </a:fontRef>
        </p:style>
      </p:cxnSp>
      <p:cxnSp>
        <p:nvCxnSpPr>
          <p:cNvPr id="16" name="Прямая соединительная линия 15"/>
          <p:cNvCxnSpPr/>
          <p:nvPr/>
        </p:nvCxnSpPr>
        <p:spPr>
          <a:xfrm flipH="1">
            <a:off x="2236710" y="3387484"/>
            <a:ext cx="2138669" cy="1"/>
          </a:xfrm>
          <a:prstGeom prst="line">
            <a:avLst/>
          </a:prstGeom>
          <a:ln>
            <a:solidFill>
              <a:schemeClr val="accent6"/>
            </a:solidFill>
            <a:prstDash val="sysDot"/>
          </a:ln>
        </p:spPr>
        <p:style>
          <a:lnRef idx="3">
            <a:schemeClr val="accent2"/>
          </a:lnRef>
          <a:fillRef idx="0">
            <a:schemeClr val="accent2"/>
          </a:fillRef>
          <a:effectRef idx="2">
            <a:schemeClr val="accent2"/>
          </a:effectRef>
          <a:fontRef idx="minor">
            <a:schemeClr val="tx1"/>
          </a:fontRef>
        </p:style>
      </p:cxnSp>
      <p:sp>
        <p:nvSpPr>
          <p:cNvPr id="18" name="Двойные фигурные скобки 17"/>
          <p:cNvSpPr/>
          <p:nvPr/>
        </p:nvSpPr>
        <p:spPr>
          <a:xfrm>
            <a:off x="2039626" y="3388580"/>
            <a:ext cx="2567814" cy="1218109"/>
          </a:xfrm>
          <a:prstGeom prst="bracePair">
            <a:avLst/>
          </a:prstGeom>
          <a:ln>
            <a:solidFill>
              <a:schemeClr val="accent6"/>
            </a:solidFill>
            <a:prstDash val="sysDot"/>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txBody>
          <a:bodyPr lIns="96780" tIns="48390" rIns="96780" bIns="48390" rtlCol="0" anchor="ctr"/>
          <a:lstStyle/>
          <a:p>
            <a:pPr algn="ctr"/>
            <a:endParaRPr lang="ru-RU"/>
          </a:p>
        </p:txBody>
      </p:sp>
      <p:sp>
        <p:nvSpPr>
          <p:cNvPr id="19" name="Двойные фигурные скобки 18"/>
          <p:cNvSpPr/>
          <p:nvPr/>
        </p:nvSpPr>
        <p:spPr>
          <a:xfrm>
            <a:off x="1974610" y="4801029"/>
            <a:ext cx="2717215" cy="1428021"/>
          </a:xfrm>
          <a:prstGeom prst="bracePair">
            <a:avLst>
              <a:gd name="adj" fmla="val 10412"/>
            </a:avLst>
          </a:prstGeom>
          <a:ln>
            <a:solidFill>
              <a:srgbClr val="C00000"/>
            </a:solidFill>
            <a:prstDash val="sysDot"/>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txBody>
          <a:bodyPr lIns="96780" tIns="48390" rIns="96780" bIns="48390" rtlCol="0" anchor="ctr"/>
          <a:lstStyle/>
          <a:p>
            <a:pPr algn="ctr"/>
            <a:endParaRPr lang="ru-RU"/>
          </a:p>
        </p:txBody>
      </p:sp>
      <p:sp>
        <p:nvSpPr>
          <p:cNvPr id="21" name="TextBox 20"/>
          <p:cNvSpPr txBox="1"/>
          <p:nvPr/>
        </p:nvSpPr>
        <p:spPr>
          <a:xfrm>
            <a:off x="1238432" y="3753411"/>
            <a:ext cx="812124" cy="467057"/>
          </a:xfrm>
          <a:prstGeom prst="rect">
            <a:avLst/>
          </a:prstGeom>
          <a:noFill/>
        </p:spPr>
        <p:txBody>
          <a:bodyPr wrap="square" lIns="96780" tIns="48390" rIns="96780" bIns="48390" rtlCol="0">
            <a:spAutoFit/>
          </a:bodyPr>
          <a:lstStyle/>
          <a:p>
            <a:pPr algn="ctr"/>
            <a:r>
              <a:rPr lang="ru-RU" sz="1200" b="1" dirty="0">
                <a:solidFill>
                  <a:srgbClr val="00B050"/>
                </a:solidFill>
                <a:effectLst>
                  <a:outerShdw blurRad="38100" dist="38100" dir="2700000" algn="tl">
                    <a:srgbClr val="000000">
                      <a:alpha val="43137"/>
                    </a:srgbClr>
                  </a:outerShdw>
                </a:effectLst>
              </a:rPr>
              <a:t>2 </a:t>
            </a:r>
            <a:endParaRPr lang="en-US" sz="1200" b="1" dirty="0" smtClean="0">
              <a:solidFill>
                <a:srgbClr val="00B050"/>
              </a:solidFill>
              <a:effectLst>
                <a:outerShdw blurRad="38100" dist="38100" dir="2700000" algn="tl">
                  <a:srgbClr val="000000">
                    <a:alpha val="43137"/>
                  </a:srgbClr>
                </a:outerShdw>
              </a:effectLst>
            </a:endParaRPr>
          </a:p>
          <a:p>
            <a:pPr algn="ctr"/>
            <a:r>
              <a:rPr lang="en-US" sz="1200" b="1" dirty="0" smtClean="0">
                <a:solidFill>
                  <a:srgbClr val="00B050"/>
                </a:solidFill>
                <a:effectLst>
                  <a:outerShdw blurRad="38100" dist="38100" dir="2700000" algn="tl">
                    <a:srgbClr val="000000">
                      <a:alpha val="43137"/>
                    </a:srgbClr>
                  </a:outerShdw>
                </a:effectLst>
              </a:rPr>
              <a:t>priority</a:t>
            </a:r>
            <a:endParaRPr lang="ru-RU" sz="1200" b="1" dirty="0">
              <a:solidFill>
                <a:srgbClr val="00B050"/>
              </a:solidFill>
              <a:effectLst>
                <a:outerShdw blurRad="38100" dist="38100" dir="2700000" algn="tl">
                  <a:srgbClr val="000000">
                    <a:alpha val="43137"/>
                  </a:srgbClr>
                </a:outerShdw>
              </a:effectLst>
            </a:endParaRPr>
          </a:p>
        </p:txBody>
      </p:sp>
      <p:sp>
        <p:nvSpPr>
          <p:cNvPr id="22" name="TextBox 21"/>
          <p:cNvSpPr txBox="1"/>
          <p:nvPr/>
        </p:nvSpPr>
        <p:spPr>
          <a:xfrm>
            <a:off x="2410910" y="3730625"/>
            <a:ext cx="2413122" cy="374724"/>
          </a:xfrm>
          <a:prstGeom prst="rect">
            <a:avLst/>
          </a:prstGeom>
          <a:noFill/>
        </p:spPr>
        <p:txBody>
          <a:bodyPr wrap="square" lIns="96780" tIns="48390" rIns="96780" bIns="48390"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smtClean="0">
                <a:ln w="0"/>
                <a:solidFill>
                  <a:schemeClr val="accent6"/>
                </a:solidFill>
                <a:effectLst>
                  <a:reflection blurRad="12700" stA="50000" endPos="50000" dist="5000" dir="5400000" sy="-100000" rotWithShape="0"/>
                </a:effectLst>
              </a:rPr>
              <a:t>Other payments</a:t>
            </a:r>
            <a:endParaRPr lang="ru-RU" b="1" cap="all" dirty="0">
              <a:ln w="0"/>
              <a:solidFill>
                <a:schemeClr val="accent6"/>
              </a:solidFill>
              <a:effectLst>
                <a:reflection blurRad="12700" stA="50000" endPos="50000" dist="5000" dir="5400000" sy="-100000" rotWithShape="0"/>
              </a:effectLst>
            </a:endParaRPr>
          </a:p>
        </p:txBody>
      </p:sp>
      <p:sp>
        <p:nvSpPr>
          <p:cNvPr id="29" name="TextBox 28"/>
          <p:cNvSpPr txBox="1"/>
          <p:nvPr/>
        </p:nvSpPr>
        <p:spPr>
          <a:xfrm>
            <a:off x="1431429" y="4742914"/>
            <a:ext cx="3470443" cy="467057"/>
          </a:xfrm>
          <a:prstGeom prst="rect">
            <a:avLst/>
          </a:prstGeom>
          <a:noFill/>
        </p:spPr>
        <p:txBody>
          <a:bodyPr wrap="square" lIns="96780" tIns="48390" rIns="96780" bIns="48390" rtlCol="0">
            <a:spAutoFit/>
          </a:bodyPr>
          <a:lstStyle/>
          <a:p>
            <a:pPr algn="ctr"/>
            <a:r>
              <a:rPr lang="ru-RU" sz="1200" dirty="0">
                <a:solidFill>
                  <a:srgbClr val="C00000"/>
                </a:solidFill>
                <a:effectLst>
                  <a:outerShdw blurRad="38100" dist="38100" dir="2700000" algn="tl">
                    <a:srgbClr val="000000">
                      <a:alpha val="43137"/>
                    </a:srgbClr>
                  </a:outerShdw>
                </a:effectLst>
              </a:rPr>
              <a:t>                   </a:t>
            </a:r>
            <a:r>
              <a:rPr lang="en-US" sz="1200" dirty="0" smtClean="0">
                <a:solidFill>
                  <a:srgbClr val="C00000"/>
                </a:solidFill>
                <a:effectLst>
                  <a:outerShdw blurRad="38100" dist="38100" dir="2700000" algn="tl">
                    <a:srgbClr val="000000">
                      <a:alpha val="43137"/>
                    </a:srgbClr>
                  </a:outerShdw>
                </a:effectLst>
              </a:rPr>
              <a:t>payroll payments, social security and sovereign debt servicing</a:t>
            </a:r>
            <a:endParaRPr lang="ru-RU" sz="800" dirty="0"/>
          </a:p>
        </p:txBody>
      </p:sp>
      <p:sp>
        <p:nvSpPr>
          <p:cNvPr id="30" name="Двойная стрелка влево/вверх 29"/>
          <p:cNvSpPr/>
          <p:nvPr/>
        </p:nvSpPr>
        <p:spPr>
          <a:xfrm rot="5400000">
            <a:off x="7469109" y="2668119"/>
            <a:ext cx="3522497" cy="3800132"/>
          </a:xfrm>
          <a:prstGeom prst="leftUpArrow">
            <a:avLst>
              <a:gd name="adj1" fmla="val 1330"/>
              <a:gd name="adj2" fmla="val 1939"/>
              <a:gd name="adj3" fmla="val 25222"/>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lIns="96780" tIns="48390" rIns="96780" bIns="48390" rtlCol="0" anchor="ctr"/>
          <a:lstStyle/>
          <a:p>
            <a:pPr algn="ctr"/>
            <a:endParaRPr lang="ru-RU"/>
          </a:p>
        </p:txBody>
      </p:sp>
      <p:sp>
        <p:nvSpPr>
          <p:cNvPr id="51" name="TextBox 50"/>
          <p:cNvSpPr txBox="1"/>
          <p:nvPr/>
        </p:nvSpPr>
        <p:spPr>
          <a:xfrm>
            <a:off x="6520044" y="5843027"/>
            <a:ext cx="810248" cy="288437"/>
          </a:xfrm>
          <a:prstGeom prst="rect">
            <a:avLst/>
          </a:prstGeom>
          <a:noFill/>
        </p:spPr>
        <p:txBody>
          <a:bodyPr wrap="square" lIns="96780" tIns="48390" rIns="96780" bIns="48390" rtlCol="0">
            <a:spAutoFit/>
          </a:bodyPr>
          <a:lstStyle/>
          <a:p>
            <a:pPr algn="ctr"/>
            <a:r>
              <a:rPr lang="ru-RU" sz="1200" b="1" dirty="0">
                <a:solidFill>
                  <a:schemeClr val="accent1"/>
                </a:solidFill>
                <a:effectLst>
                  <a:outerShdw blurRad="38100" dist="38100" dir="2700000" algn="tl">
                    <a:srgbClr val="000000">
                      <a:alpha val="43137"/>
                    </a:srgbClr>
                  </a:outerShdw>
                </a:effectLst>
              </a:rPr>
              <a:t>9:00</a:t>
            </a:r>
          </a:p>
        </p:txBody>
      </p:sp>
      <p:sp>
        <p:nvSpPr>
          <p:cNvPr id="52" name="TextBox 51"/>
          <p:cNvSpPr txBox="1"/>
          <p:nvPr/>
        </p:nvSpPr>
        <p:spPr>
          <a:xfrm>
            <a:off x="6530644" y="5438557"/>
            <a:ext cx="810248" cy="288437"/>
          </a:xfrm>
          <a:prstGeom prst="rect">
            <a:avLst/>
          </a:prstGeom>
          <a:noFill/>
        </p:spPr>
        <p:txBody>
          <a:bodyPr wrap="square" lIns="96780" tIns="48390" rIns="96780" bIns="48390" rtlCol="0">
            <a:spAutoFit/>
          </a:bodyPr>
          <a:lstStyle/>
          <a:p>
            <a:pPr algn="ctr"/>
            <a:r>
              <a:rPr lang="ru-RU" sz="1200" b="1" dirty="0">
                <a:solidFill>
                  <a:schemeClr val="accent1"/>
                </a:solidFill>
                <a:effectLst>
                  <a:outerShdw blurRad="38100" dist="38100" dir="2700000" algn="tl">
                    <a:srgbClr val="000000">
                      <a:alpha val="43137"/>
                    </a:srgbClr>
                  </a:outerShdw>
                </a:effectLst>
              </a:rPr>
              <a:t>11:00</a:t>
            </a:r>
          </a:p>
        </p:txBody>
      </p:sp>
      <p:sp>
        <p:nvSpPr>
          <p:cNvPr id="53" name="TextBox 52"/>
          <p:cNvSpPr txBox="1"/>
          <p:nvPr/>
        </p:nvSpPr>
        <p:spPr>
          <a:xfrm>
            <a:off x="6521845" y="5083315"/>
            <a:ext cx="810248" cy="288437"/>
          </a:xfrm>
          <a:prstGeom prst="rect">
            <a:avLst/>
          </a:prstGeom>
          <a:noFill/>
        </p:spPr>
        <p:txBody>
          <a:bodyPr wrap="square" lIns="96780" tIns="48390" rIns="96780" bIns="48390" rtlCol="0">
            <a:spAutoFit/>
          </a:bodyPr>
          <a:lstStyle/>
          <a:p>
            <a:pPr algn="ctr"/>
            <a:r>
              <a:rPr lang="ru-RU" sz="1200" b="1" dirty="0">
                <a:solidFill>
                  <a:schemeClr val="accent1"/>
                </a:solidFill>
                <a:effectLst>
                  <a:outerShdw blurRad="38100" dist="38100" dir="2700000" algn="tl">
                    <a:srgbClr val="000000">
                      <a:alpha val="43137"/>
                    </a:srgbClr>
                  </a:outerShdw>
                </a:effectLst>
              </a:rPr>
              <a:t>13:00</a:t>
            </a:r>
          </a:p>
        </p:txBody>
      </p:sp>
      <p:sp>
        <p:nvSpPr>
          <p:cNvPr id="54" name="TextBox 53"/>
          <p:cNvSpPr txBox="1"/>
          <p:nvPr/>
        </p:nvSpPr>
        <p:spPr>
          <a:xfrm>
            <a:off x="6521845" y="4667425"/>
            <a:ext cx="810248" cy="288437"/>
          </a:xfrm>
          <a:prstGeom prst="rect">
            <a:avLst/>
          </a:prstGeom>
          <a:noFill/>
        </p:spPr>
        <p:txBody>
          <a:bodyPr wrap="square" lIns="96780" tIns="48390" rIns="96780" bIns="48390" rtlCol="0">
            <a:spAutoFit/>
          </a:bodyPr>
          <a:lstStyle/>
          <a:p>
            <a:pPr algn="ctr"/>
            <a:r>
              <a:rPr lang="ru-RU" sz="1200" b="1" dirty="0">
                <a:solidFill>
                  <a:schemeClr val="accent1"/>
                </a:solidFill>
                <a:effectLst>
                  <a:outerShdw blurRad="38100" dist="38100" dir="2700000" algn="tl">
                    <a:srgbClr val="000000">
                      <a:alpha val="43137"/>
                    </a:srgbClr>
                  </a:outerShdw>
                </a:effectLst>
              </a:rPr>
              <a:t>15:00</a:t>
            </a:r>
          </a:p>
        </p:txBody>
      </p:sp>
      <p:sp>
        <p:nvSpPr>
          <p:cNvPr id="55" name="TextBox 54"/>
          <p:cNvSpPr txBox="1"/>
          <p:nvPr/>
        </p:nvSpPr>
        <p:spPr>
          <a:xfrm>
            <a:off x="6521845" y="4248357"/>
            <a:ext cx="810248" cy="288437"/>
          </a:xfrm>
          <a:prstGeom prst="rect">
            <a:avLst/>
          </a:prstGeom>
          <a:noFill/>
        </p:spPr>
        <p:txBody>
          <a:bodyPr wrap="square" lIns="96780" tIns="48390" rIns="96780" bIns="48390" rtlCol="0">
            <a:spAutoFit/>
          </a:bodyPr>
          <a:lstStyle/>
          <a:p>
            <a:pPr algn="ctr"/>
            <a:r>
              <a:rPr lang="ru-RU" sz="1200" b="1" dirty="0">
                <a:solidFill>
                  <a:schemeClr val="accent1"/>
                </a:solidFill>
                <a:effectLst>
                  <a:outerShdw blurRad="38100" dist="38100" dir="2700000" algn="tl">
                    <a:srgbClr val="000000">
                      <a:alpha val="43137"/>
                    </a:srgbClr>
                  </a:outerShdw>
                </a:effectLst>
              </a:rPr>
              <a:t>17:00</a:t>
            </a:r>
          </a:p>
        </p:txBody>
      </p:sp>
      <p:sp>
        <p:nvSpPr>
          <p:cNvPr id="56" name="TextBox 55"/>
          <p:cNvSpPr txBox="1"/>
          <p:nvPr/>
        </p:nvSpPr>
        <p:spPr>
          <a:xfrm>
            <a:off x="6521845" y="3810724"/>
            <a:ext cx="810248" cy="288437"/>
          </a:xfrm>
          <a:prstGeom prst="rect">
            <a:avLst/>
          </a:prstGeom>
          <a:noFill/>
        </p:spPr>
        <p:txBody>
          <a:bodyPr wrap="square" lIns="96780" tIns="48390" rIns="96780" bIns="48390" rtlCol="0">
            <a:spAutoFit/>
          </a:bodyPr>
          <a:lstStyle/>
          <a:p>
            <a:pPr algn="ctr"/>
            <a:r>
              <a:rPr lang="ru-RU" sz="1200" b="1" dirty="0">
                <a:solidFill>
                  <a:schemeClr val="accent1"/>
                </a:solidFill>
                <a:effectLst>
                  <a:outerShdw blurRad="38100" dist="38100" dir="2700000" algn="tl">
                    <a:srgbClr val="000000">
                      <a:alpha val="43137"/>
                    </a:srgbClr>
                  </a:outerShdw>
                </a:effectLst>
              </a:rPr>
              <a:t>19:00</a:t>
            </a:r>
          </a:p>
        </p:txBody>
      </p:sp>
      <p:sp>
        <p:nvSpPr>
          <p:cNvPr id="57" name="TextBox 56"/>
          <p:cNvSpPr txBox="1"/>
          <p:nvPr/>
        </p:nvSpPr>
        <p:spPr>
          <a:xfrm>
            <a:off x="6926968" y="4178716"/>
            <a:ext cx="5315492" cy="1067221"/>
          </a:xfrm>
          <a:prstGeom prst="rect">
            <a:avLst/>
          </a:prstGeom>
          <a:noFill/>
        </p:spPr>
        <p:txBody>
          <a:bodyPr wrap="square" lIns="96780" tIns="48390" rIns="96780" bIns="48390"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ru-RU"/>
            </a:defPPr>
            <a:lvl1pPr>
              <a:defRPr b="1" cap="all">
                <a:ln w="0"/>
                <a:solidFill>
                  <a:schemeClr val="accent6"/>
                </a:solidFill>
                <a:effectLst>
                  <a:reflection blurRad="12700" stA="50000" endPos="50000" dist="5000" dir="5400000" sy="-100000" rotWithShape="0"/>
                </a:effectLst>
              </a:defRPr>
            </a:lvl1pPr>
          </a:lstStyle>
          <a:p>
            <a:pPr algn="ctr"/>
            <a:r>
              <a:rPr lang="en-US" sz="2100" dirty="0" smtClean="0"/>
              <a:t>Payments are made depending on the date of submission of payment documents</a:t>
            </a:r>
            <a:endParaRPr lang="ru-RU" sz="2100" dirty="0"/>
          </a:p>
        </p:txBody>
      </p:sp>
      <p:sp>
        <p:nvSpPr>
          <p:cNvPr id="65" name="TextBox 64"/>
          <p:cNvSpPr txBox="1"/>
          <p:nvPr/>
        </p:nvSpPr>
        <p:spPr>
          <a:xfrm rot="16200000">
            <a:off x="3004283" y="4247984"/>
            <a:ext cx="3678596" cy="297780"/>
          </a:xfrm>
          <a:prstGeom prst="rect">
            <a:avLst/>
          </a:prstGeom>
          <a:noFill/>
        </p:spPr>
        <p:txBody>
          <a:bodyPr wrap="square" lIns="96780" tIns="48390" rIns="96780" bIns="48390" rtlCol="0">
            <a:spAutoFit/>
          </a:bodyPr>
          <a:lstStyle/>
          <a:p>
            <a:r>
              <a:rPr lang="en-US" sz="1300" dirty="0" smtClean="0">
                <a:solidFill>
                  <a:srgbClr val="FF0000"/>
                </a:solidFill>
              </a:rPr>
              <a:t>Chronology of payments within every priority group </a:t>
            </a:r>
            <a:endParaRPr lang="ru-RU" sz="1300" dirty="0">
              <a:solidFill>
                <a:srgbClr val="FF0000"/>
              </a:solidFill>
            </a:endParaRPr>
          </a:p>
        </p:txBody>
      </p:sp>
      <p:cxnSp>
        <p:nvCxnSpPr>
          <p:cNvPr id="26" name="Прямая соединительная линия 25"/>
          <p:cNvCxnSpPr/>
          <p:nvPr/>
        </p:nvCxnSpPr>
        <p:spPr>
          <a:xfrm flipH="1" flipV="1">
            <a:off x="2159931" y="4588286"/>
            <a:ext cx="2304053" cy="9941"/>
          </a:xfrm>
          <a:prstGeom prst="line">
            <a:avLst/>
          </a:prstGeom>
          <a:ln>
            <a:solidFill>
              <a:schemeClr val="accent6"/>
            </a:solidFill>
            <a:prstDash val="sysDot"/>
          </a:ln>
        </p:spPr>
        <p:style>
          <a:lnRef idx="3">
            <a:schemeClr val="accent2"/>
          </a:lnRef>
          <a:fillRef idx="0">
            <a:schemeClr val="accent2"/>
          </a:fillRef>
          <a:effectRef idx="2">
            <a:schemeClr val="accent2"/>
          </a:effectRef>
          <a:fontRef idx="minor">
            <a:schemeClr val="tx1"/>
          </a:fontRef>
        </p:style>
      </p:cxnSp>
      <p:sp>
        <p:nvSpPr>
          <p:cNvPr id="33" name="TextBox 10"/>
          <p:cNvSpPr txBox="1">
            <a:spLocks noChangeArrowheads="1"/>
          </p:cNvSpPr>
          <p:nvPr/>
        </p:nvSpPr>
        <p:spPr bwMode="auto">
          <a:xfrm>
            <a:off x="1238431" y="1720683"/>
            <a:ext cx="11232784" cy="62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780" tIns="48390" rIns="96780" bIns="48390">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sz="2000">
                <a:solidFill>
                  <a:schemeClr val="tx1"/>
                </a:solidFill>
                <a:latin typeface="Calibri" pitchFamily="34" charset="0"/>
              </a:defRPr>
            </a:lvl4pPr>
            <a:lvl5pPr marL="2057400" indent="-228600" eaLnBrk="0" hangingPunct="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marL="302438" indent="-302438" eaLnBrk="1" hangingPunct="1">
              <a:lnSpc>
                <a:spcPct val="100000"/>
              </a:lnSpc>
              <a:spcBef>
                <a:spcPct val="0"/>
              </a:spcBef>
              <a:buClr>
                <a:srgbClr val="C00000"/>
              </a:buClr>
              <a:buFont typeface="Wingdings" panose="05000000000000000000" pitchFamily="2" charset="2"/>
              <a:buChar char="ü"/>
            </a:pPr>
            <a:r>
              <a:rPr lang="en-US" altLang="ru-RU" sz="1700" b="1" dirty="0" smtClean="0">
                <a:ln w="1905"/>
                <a:solidFill>
                  <a:srgbClr val="002060"/>
                </a:solidFill>
                <a:effectLst>
                  <a:innerShdw blurRad="69850" dist="43180" dir="5400000">
                    <a:srgbClr val="000000">
                      <a:alpha val="65000"/>
                    </a:srgbClr>
                  </a:innerShdw>
                </a:effectLst>
              </a:rPr>
              <a:t>Until the STA liquidity is balanced</a:t>
            </a:r>
            <a:r>
              <a:rPr lang="ru-RU" altLang="ru-RU" sz="1700" b="1" dirty="0" smtClean="0">
                <a:ln w="1905"/>
                <a:solidFill>
                  <a:srgbClr val="C00000"/>
                </a:solidFill>
                <a:effectLst>
                  <a:innerShdw blurRad="69850" dist="43180" dir="5400000">
                    <a:srgbClr val="000000">
                      <a:alpha val="65000"/>
                    </a:srgbClr>
                  </a:innerShdw>
                </a:effectLst>
              </a:rPr>
              <a:t>*</a:t>
            </a:r>
            <a:r>
              <a:rPr lang="ru-RU" altLang="ru-RU" sz="1700" b="1" dirty="0" smtClean="0">
                <a:ln w="1905"/>
                <a:solidFill>
                  <a:srgbClr val="002060"/>
                </a:solidFill>
                <a:effectLst>
                  <a:innerShdw blurRad="69850" dist="43180" dir="5400000">
                    <a:srgbClr val="000000">
                      <a:alpha val="65000"/>
                    </a:srgbClr>
                  </a:innerShdw>
                </a:effectLst>
              </a:rPr>
              <a:t> </a:t>
            </a:r>
            <a:r>
              <a:rPr lang="en-US" altLang="ru-RU" sz="1700" b="1" dirty="0" smtClean="0">
                <a:ln w="1905"/>
                <a:solidFill>
                  <a:srgbClr val="002060"/>
                </a:solidFill>
                <a:effectLst>
                  <a:innerShdw blurRad="69850" dist="43180" dir="5400000">
                    <a:srgbClr val="000000">
                      <a:alpha val="65000"/>
                    </a:srgbClr>
                  </a:innerShdw>
                </a:effectLst>
              </a:rPr>
              <a:t>payments are made using the actual balance in accordance with one of the following options (to be selected)</a:t>
            </a:r>
            <a:r>
              <a:rPr lang="ru-RU" altLang="ru-RU" sz="1700" b="1" dirty="0" smtClean="0">
                <a:ln w="1905"/>
                <a:solidFill>
                  <a:srgbClr val="002060"/>
                </a:solidFill>
                <a:effectLst>
                  <a:innerShdw blurRad="69850" dist="43180" dir="5400000">
                    <a:srgbClr val="000000">
                      <a:alpha val="65000"/>
                    </a:srgbClr>
                  </a:innerShdw>
                </a:effectLst>
              </a:rPr>
              <a:t>:</a:t>
            </a:r>
            <a:endParaRPr lang="ru-RU" altLang="ru-RU" sz="1700" b="1" dirty="0">
              <a:ln w="1905"/>
              <a:solidFill>
                <a:srgbClr val="002060"/>
              </a:solidFill>
              <a:effectLst>
                <a:innerShdw blurRad="69850" dist="43180" dir="5400000">
                  <a:srgbClr val="000000">
                    <a:alpha val="65000"/>
                  </a:srgbClr>
                </a:innerShdw>
              </a:effectLst>
            </a:endParaRPr>
          </a:p>
        </p:txBody>
      </p:sp>
      <p:sp>
        <p:nvSpPr>
          <p:cNvPr id="15" name="TextBox 14"/>
          <p:cNvSpPr txBox="1"/>
          <p:nvPr/>
        </p:nvSpPr>
        <p:spPr>
          <a:xfrm>
            <a:off x="1649162" y="5564741"/>
            <a:ext cx="2869259" cy="1159554"/>
          </a:xfrm>
          <a:prstGeom prst="rect">
            <a:avLst/>
          </a:prstGeom>
          <a:noFill/>
        </p:spPr>
        <p:txBody>
          <a:bodyPr wrap="none" lIns="96780" tIns="48390" rIns="96780" bIns="48390" rtlCol="0">
            <a:spAutoFit/>
          </a:bodyPr>
          <a:lstStyle/>
          <a:p>
            <a:pPr marL="749374" indent="-181463">
              <a:buFont typeface="Arial" panose="020B0604020202020204" pitchFamily="34" charset="0"/>
              <a:buChar char="•"/>
            </a:pPr>
            <a:r>
              <a:rPr lang="ru-RU" sz="1100" dirty="0">
                <a:solidFill>
                  <a:srgbClr val="C00000"/>
                </a:solidFill>
              </a:rPr>
              <a:t>ВР 100 </a:t>
            </a:r>
            <a:r>
              <a:rPr lang="ru-RU" sz="1100" dirty="0"/>
              <a:t>– </a:t>
            </a:r>
            <a:r>
              <a:rPr lang="en-US" sz="1100" dirty="0" smtClean="0"/>
              <a:t>payroll</a:t>
            </a:r>
            <a:r>
              <a:rPr lang="ru-RU" sz="1100" dirty="0" smtClean="0"/>
              <a:t>;</a:t>
            </a:r>
            <a:endParaRPr lang="ru-RU" sz="1100" dirty="0"/>
          </a:p>
          <a:p>
            <a:pPr marL="749374" indent="-181463">
              <a:buFont typeface="Arial" panose="020B0604020202020204" pitchFamily="34" charset="0"/>
              <a:buChar char="•"/>
            </a:pPr>
            <a:r>
              <a:rPr lang="ru-RU" sz="1100" dirty="0">
                <a:solidFill>
                  <a:srgbClr val="C00000"/>
                </a:solidFill>
              </a:rPr>
              <a:t>ВР 300</a:t>
            </a:r>
            <a:r>
              <a:rPr lang="ru-RU" sz="1100" dirty="0"/>
              <a:t> – </a:t>
            </a:r>
            <a:r>
              <a:rPr lang="en-US" sz="1100" dirty="0" smtClean="0"/>
              <a:t>social security</a:t>
            </a:r>
            <a:r>
              <a:rPr lang="ru-RU" sz="1100" dirty="0" smtClean="0"/>
              <a:t>;</a:t>
            </a:r>
            <a:endParaRPr lang="ru-RU" sz="1100" dirty="0"/>
          </a:p>
          <a:p>
            <a:pPr marL="749374" indent="-181463">
              <a:buFont typeface="Arial" panose="020B0604020202020204" pitchFamily="34" charset="0"/>
              <a:buChar char="•"/>
            </a:pPr>
            <a:r>
              <a:rPr lang="ru-RU" sz="1100" dirty="0">
                <a:solidFill>
                  <a:srgbClr val="C00000"/>
                </a:solidFill>
              </a:rPr>
              <a:t>ВР 700 </a:t>
            </a:r>
            <a:r>
              <a:rPr lang="ru-RU" sz="1100" dirty="0"/>
              <a:t>– </a:t>
            </a:r>
            <a:r>
              <a:rPr lang="en-US" sz="1100" dirty="0" smtClean="0"/>
              <a:t>sovereign debt servicing</a:t>
            </a:r>
            <a:endParaRPr lang="ru-RU" sz="1100" dirty="0"/>
          </a:p>
          <a:p>
            <a:pPr marL="749374" indent="-181463">
              <a:buFont typeface="Arial" panose="020B0604020202020204" pitchFamily="34" charset="0"/>
              <a:buChar char="•"/>
            </a:pPr>
            <a:endParaRPr lang="ru-RU" dirty="0"/>
          </a:p>
          <a:p>
            <a:pPr marL="749374" indent="-181463">
              <a:buFont typeface="Arial" panose="020B0604020202020204" pitchFamily="34" charset="0"/>
              <a:buChar char="•"/>
            </a:pPr>
            <a:endParaRPr lang="ru-RU" dirty="0"/>
          </a:p>
        </p:txBody>
      </p:sp>
      <p:sp>
        <p:nvSpPr>
          <p:cNvPr id="17" name="TextBox 16"/>
          <p:cNvSpPr txBox="1"/>
          <p:nvPr/>
        </p:nvSpPr>
        <p:spPr>
          <a:xfrm>
            <a:off x="2061298" y="6801656"/>
            <a:ext cx="8639493" cy="297780"/>
          </a:xfrm>
          <a:prstGeom prst="rect">
            <a:avLst/>
          </a:prstGeom>
          <a:noFill/>
        </p:spPr>
        <p:txBody>
          <a:bodyPr wrap="none" lIns="96780" tIns="48390" rIns="96780" bIns="48390" rtlCol="0">
            <a:spAutoFit/>
          </a:bodyPr>
          <a:lstStyle/>
          <a:p>
            <a:r>
              <a:rPr lang="ru-RU" sz="1300" b="1" dirty="0">
                <a:solidFill>
                  <a:srgbClr val="FF0000"/>
                </a:solidFill>
              </a:rPr>
              <a:t>*</a:t>
            </a:r>
            <a:r>
              <a:rPr lang="ru-RU" sz="1300" b="1" dirty="0">
                <a:solidFill>
                  <a:srgbClr val="002060"/>
                </a:solidFill>
              </a:rPr>
              <a:t> </a:t>
            </a:r>
            <a:r>
              <a:rPr lang="en-US" sz="1300" b="1" dirty="0" smtClean="0">
                <a:solidFill>
                  <a:srgbClr val="002060"/>
                </a:solidFill>
              </a:rPr>
              <a:t>Balancing options</a:t>
            </a:r>
            <a:r>
              <a:rPr lang="ru-RU" sz="1300" b="1" dirty="0" smtClean="0">
                <a:solidFill>
                  <a:srgbClr val="002060"/>
                </a:solidFill>
              </a:rPr>
              <a:t> – </a:t>
            </a:r>
            <a:r>
              <a:rPr lang="en-US" sz="1300" b="1" dirty="0" smtClean="0">
                <a:solidFill>
                  <a:srgbClr val="002060"/>
                </a:solidFill>
              </a:rPr>
              <a:t>withdrawal </a:t>
            </a:r>
            <a:r>
              <a:rPr lang="en-US" sz="1300" b="1" dirty="0" smtClean="0">
                <a:solidFill>
                  <a:srgbClr val="002060"/>
                </a:solidFill>
              </a:rPr>
              <a:t>of funds from placement, raising of funds in the capital market</a:t>
            </a:r>
            <a:r>
              <a:rPr lang="ru-RU" sz="1300" b="1" dirty="0" smtClean="0">
                <a:solidFill>
                  <a:srgbClr val="002060"/>
                </a:solidFill>
              </a:rPr>
              <a:t>, </a:t>
            </a:r>
            <a:r>
              <a:rPr lang="en-US" sz="1300" b="1" dirty="0" smtClean="0">
                <a:solidFill>
                  <a:srgbClr val="002060"/>
                </a:solidFill>
              </a:rPr>
              <a:t>shifting of payment date</a:t>
            </a:r>
            <a:endParaRPr lang="ru-RU" sz="1300" b="1" dirty="0">
              <a:solidFill>
                <a:srgbClr val="002060"/>
              </a:solidFill>
            </a:endParaRPr>
          </a:p>
        </p:txBody>
      </p:sp>
    </p:spTree>
    <p:extLst>
      <p:ext uri="{BB962C8B-B14F-4D97-AF65-F5344CB8AC3E}">
        <p14:creationId xmlns:p14="http://schemas.microsoft.com/office/powerpoint/2010/main" val="2196920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Схема 48"/>
          <p:cNvGraphicFramePr/>
          <p:nvPr>
            <p:extLst>
              <p:ext uri="{D42A27DB-BD31-4B8C-83A1-F6EECF244321}">
                <p14:modId xmlns:p14="http://schemas.microsoft.com/office/powerpoint/2010/main" val="1816992691"/>
              </p:ext>
            </p:extLst>
          </p:nvPr>
        </p:nvGraphicFramePr>
        <p:xfrm>
          <a:off x="813668" y="5269736"/>
          <a:ext cx="11693319" cy="2301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00" name="TextBox 15"/>
          <p:cNvSpPr txBox="1">
            <a:spLocks noChangeArrowheads="1"/>
          </p:cNvSpPr>
          <p:nvPr/>
        </p:nvSpPr>
        <p:spPr bwMode="auto">
          <a:xfrm>
            <a:off x="4308222" y="313915"/>
            <a:ext cx="7848091" cy="62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80" tIns="48390" rIns="96780" bIns="48390">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sz="2000">
                <a:solidFill>
                  <a:schemeClr val="tx1"/>
                </a:solidFill>
                <a:latin typeface="Calibri" pitchFamily="34" charset="0"/>
              </a:defRPr>
            </a:lvl4pPr>
            <a:lvl5pPr marL="2057400" indent="-228600" eaLnBrk="0" hangingPunct="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algn="ctr" eaLnBrk="1" hangingPunct="1">
              <a:lnSpc>
                <a:spcPct val="100000"/>
              </a:lnSpc>
              <a:spcBef>
                <a:spcPct val="0"/>
              </a:spcBef>
              <a:buFontTx/>
              <a:buNone/>
            </a:pPr>
            <a:r>
              <a:rPr lang="en-US" altLang="ru-RU" sz="1700" b="1" cap="all" spc="106" dirty="0" smtClean="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Chronology of the </a:t>
            </a:r>
            <a:r>
              <a:rPr lang="en-US" altLang="ru-RU" sz="1700" b="1" cap="all" spc="106" dirty="0" err="1" smtClean="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sta</a:t>
            </a:r>
            <a:r>
              <a:rPr lang="en-US" altLang="ru-RU" sz="1700" b="1" cap="all" spc="106" dirty="0" smtClean="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 receipts and outgoings within </a:t>
            </a:r>
            <a:r>
              <a:rPr lang="en-US" altLang="ru-RU" sz="1700" b="1" cap="all" spc="106" dirty="0" smtClean="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a business day</a:t>
            </a:r>
            <a:endParaRPr lang="ru-RU" altLang="ru-RU" sz="1700" b="1" cap="all" spc="106" dirty="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593351772"/>
              </p:ext>
            </p:extLst>
          </p:nvPr>
        </p:nvGraphicFramePr>
        <p:xfrm>
          <a:off x="87511" y="2121984"/>
          <a:ext cx="12291491" cy="4101430"/>
        </p:xfrm>
        <a:graphic>
          <a:graphicData uri="http://schemas.openxmlformats.org/drawingml/2006/table">
            <a:tbl>
              <a:tblPr firstRow="1" bandRow="1">
                <a:tableStyleId>{BC89EF96-8CEA-46FF-86C4-4CE0E7609802}</a:tableStyleId>
              </a:tblPr>
              <a:tblGrid>
                <a:gridCol w="12291491"/>
              </a:tblGrid>
              <a:tr h="827844">
                <a:tc>
                  <a:txBody>
                    <a:bodyPr/>
                    <a:lstStyle/>
                    <a:p>
                      <a:endParaRPr lang="ru-RU" sz="2100" dirty="0"/>
                    </a:p>
                  </a:txBody>
                  <a:tcPr marL="94512" marR="94512" marT="50408" marB="50408">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r>
              <a:tr h="799839">
                <a:tc>
                  <a:txBody>
                    <a:bodyPr/>
                    <a:lstStyle/>
                    <a:p>
                      <a:endParaRPr lang="ru-RU" sz="2100" dirty="0"/>
                    </a:p>
                  </a:txBody>
                  <a:tcPr marL="94512" marR="94512" marT="50408" marB="50408">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alpha val="20000"/>
                      </a:schemeClr>
                    </a:solidFill>
                  </a:tcPr>
                </a:tc>
              </a:tr>
              <a:tr h="821470">
                <a:tc>
                  <a:txBody>
                    <a:bodyPr/>
                    <a:lstStyle/>
                    <a:p>
                      <a:endParaRPr lang="ru-RU" sz="2100" dirty="0"/>
                    </a:p>
                  </a:txBody>
                  <a:tcPr marL="94512" marR="94512" marT="50408" marB="50408">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r>
              <a:tr h="802801">
                <a:tc>
                  <a:txBody>
                    <a:bodyPr/>
                    <a:lstStyle/>
                    <a:p>
                      <a:endParaRPr lang="ru-RU" sz="2100" dirty="0"/>
                    </a:p>
                  </a:txBody>
                  <a:tcPr marL="94512" marR="94512" marT="50408" marB="50408">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alpha val="20000"/>
                      </a:schemeClr>
                    </a:solidFill>
                  </a:tcPr>
                </a:tc>
              </a:tr>
              <a:tr h="849476">
                <a:tc>
                  <a:txBody>
                    <a:bodyPr/>
                    <a:lstStyle/>
                    <a:p>
                      <a:endParaRPr lang="ru-RU" sz="2100" dirty="0"/>
                    </a:p>
                  </a:txBody>
                  <a:tcPr marL="94512" marR="94512" marT="50408" marB="50408">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alpha val="20000"/>
                      </a:schemeClr>
                    </a:solidFill>
                  </a:tcPr>
                </a:tc>
              </a:tr>
            </a:tbl>
          </a:graphicData>
        </a:graphic>
      </p:graphicFrame>
      <p:sp>
        <p:nvSpPr>
          <p:cNvPr id="8" name="Прямоугольник с двумя скругленными противолежащими углами 7"/>
          <p:cNvSpPr/>
          <p:nvPr/>
        </p:nvSpPr>
        <p:spPr>
          <a:xfrm>
            <a:off x="912225" y="3779430"/>
            <a:ext cx="10429193" cy="769395"/>
          </a:xfrm>
          <a:prstGeom prst="round2Diag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96780" tIns="48390" rIns="96780" bIns="48390" rtlCol="0" anchor="ctr"/>
          <a:lstStyle/>
          <a:p>
            <a:pPr algn="ctr"/>
            <a:endParaRPr lang="ru-RU"/>
          </a:p>
        </p:txBody>
      </p:sp>
      <p:sp>
        <p:nvSpPr>
          <p:cNvPr id="109" name="Прямоугольник с двумя скругленными противолежащими углами 108"/>
          <p:cNvSpPr/>
          <p:nvPr/>
        </p:nvSpPr>
        <p:spPr>
          <a:xfrm>
            <a:off x="912224" y="2144483"/>
            <a:ext cx="11443679" cy="769395"/>
          </a:xfrm>
          <a:prstGeom prst="round2DiagRect">
            <a:avLst/>
          </a:prstGeom>
          <a:solidFill>
            <a:schemeClr val="accent2">
              <a:lumMod val="20000"/>
              <a:lumOff val="80000"/>
              <a:alpha val="54000"/>
            </a:schemeClr>
          </a:solidFill>
        </p:spPr>
        <p:style>
          <a:lnRef idx="1">
            <a:schemeClr val="accent2"/>
          </a:lnRef>
          <a:fillRef idx="2">
            <a:schemeClr val="accent2"/>
          </a:fillRef>
          <a:effectRef idx="1">
            <a:schemeClr val="accent2"/>
          </a:effectRef>
          <a:fontRef idx="minor">
            <a:schemeClr val="dk1"/>
          </a:fontRef>
        </p:style>
        <p:txBody>
          <a:bodyPr lIns="96780" tIns="48390" rIns="96780" bIns="48390" rtlCol="0" anchor="ctr"/>
          <a:lstStyle/>
          <a:p>
            <a:pPr algn="ctr"/>
            <a:endParaRPr lang="ru-RU" dirty="0"/>
          </a:p>
        </p:txBody>
      </p:sp>
      <p:sp>
        <p:nvSpPr>
          <p:cNvPr id="112" name="Прямоугольник с двумя скругленными противолежащими углами 111"/>
          <p:cNvSpPr/>
          <p:nvPr/>
        </p:nvSpPr>
        <p:spPr>
          <a:xfrm>
            <a:off x="11385822" y="5397824"/>
            <a:ext cx="1008732" cy="769395"/>
          </a:xfrm>
          <a:prstGeom prst="round2DiagRect">
            <a:avLst/>
          </a:prstGeom>
        </p:spPr>
        <p:style>
          <a:lnRef idx="1">
            <a:schemeClr val="accent5"/>
          </a:lnRef>
          <a:fillRef idx="2">
            <a:schemeClr val="accent5"/>
          </a:fillRef>
          <a:effectRef idx="1">
            <a:schemeClr val="accent5"/>
          </a:effectRef>
          <a:fontRef idx="minor">
            <a:schemeClr val="dk1"/>
          </a:fontRef>
        </p:style>
        <p:txBody>
          <a:bodyPr lIns="96780" tIns="48390" rIns="96780" bIns="48390" rtlCol="0" anchor="ctr"/>
          <a:lstStyle/>
          <a:p>
            <a:pPr algn="ctr"/>
            <a:endParaRPr lang="ru-RU"/>
          </a:p>
        </p:txBody>
      </p:sp>
      <p:sp>
        <p:nvSpPr>
          <p:cNvPr id="10" name="TextBox 9"/>
          <p:cNvSpPr txBox="1"/>
          <p:nvPr/>
        </p:nvSpPr>
        <p:spPr>
          <a:xfrm>
            <a:off x="888118" y="5383332"/>
            <a:ext cx="4087332" cy="374724"/>
          </a:xfrm>
          <a:prstGeom prst="rect">
            <a:avLst/>
          </a:prstGeom>
          <a:noFill/>
        </p:spPr>
        <p:txBody>
          <a:bodyPr wrap="square" lIns="96780" tIns="48390" rIns="96780" bIns="48390" rtlCol="0">
            <a:spAutoFit/>
          </a:bodyPr>
          <a:lstStyle/>
          <a:p>
            <a:pPr algn="ctr"/>
            <a:r>
              <a:rPr lang="en-US" b="1" dirty="0" smtClean="0"/>
              <a:t>Extra-budgetary </a:t>
            </a:r>
            <a:r>
              <a:rPr lang="en-US" b="1" dirty="0" smtClean="0"/>
              <a:t>receipts</a:t>
            </a:r>
            <a:endParaRPr lang="ru-RU" b="1" dirty="0"/>
          </a:p>
        </p:txBody>
      </p:sp>
      <p:sp>
        <p:nvSpPr>
          <p:cNvPr id="121" name="Прямоугольник с двумя скругленными противолежащими углами 120"/>
          <p:cNvSpPr/>
          <p:nvPr/>
        </p:nvSpPr>
        <p:spPr>
          <a:xfrm>
            <a:off x="882253" y="4583600"/>
            <a:ext cx="8342103" cy="769395"/>
          </a:xfrm>
          <a:prstGeom prst="round2Diag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lIns="96780" tIns="48390" rIns="96780" bIns="48390" rtlCol="0" anchor="ctr"/>
          <a:lstStyle/>
          <a:p>
            <a:pPr algn="ctr"/>
            <a:endParaRPr lang="ru-RU"/>
          </a:p>
        </p:txBody>
      </p:sp>
      <p:sp>
        <p:nvSpPr>
          <p:cNvPr id="122" name="Прямоугольник 121"/>
          <p:cNvSpPr/>
          <p:nvPr/>
        </p:nvSpPr>
        <p:spPr>
          <a:xfrm>
            <a:off x="2857842" y="4593988"/>
            <a:ext cx="3236540" cy="768959"/>
          </a:xfrm>
          <a:prstGeom prst="rect">
            <a:avLst/>
          </a:prstGeom>
          <a:solidFill>
            <a:schemeClr val="accent4">
              <a:alpha val="50000"/>
            </a:schemeClr>
          </a:solidFill>
          <a:ln>
            <a:noFill/>
          </a:ln>
        </p:spPr>
        <p:style>
          <a:lnRef idx="1">
            <a:schemeClr val="accent6"/>
          </a:lnRef>
          <a:fillRef idx="2">
            <a:schemeClr val="accent6"/>
          </a:fillRef>
          <a:effectRef idx="1">
            <a:schemeClr val="accent6"/>
          </a:effectRef>
          <a:fontRef idx="minor">
            <a:schemeClr val="dk1"/>
          </a:fontRef>
        </p:style>
        <p:txBody>
          <a:bodyPr lIns="96780" tIns="48390" rIns="96780" bIns="48390" rtlCol="0" anchor="ctr"/>
          <a:lstStyle/>
          <a:p>
            <a:pPr algn="ctr"/>
            <a:endParaRPr lang="ru-RU"/>
          </a:p>
        </p:txBody>
      </p:sp>
      <p:sp>
        <p:nvSpPr>
          <p:cNvPr id="123" name="TextBox 122"/>
          <p:cNvSpPr txBox="1"/>
          <p:nvPr/>
        </p:nvSpPr>
        <p:spPr>
          <a:xfrm>
            <a:off x="901666" y="4566105"/>
            <a:ext cx="3595794" cy="374724"/>
          </a:xfrm>
          <a:prstGeom prst="rect">
            <a:avLst/>
          </a:prstGeom>
          <a:noFill/>
        </p:spPr>
        <p:txBody>
          <a:bodyPr wrap="square" lIns="96780" tIns="48390" rIns="96780" bIns="48390" rtlCol="0">
            <a:spAutoFit/>
          </a:bodyPr>
          <a:lstStyle/>
          <a:p>
            <a:pPr algn="ctr"/>
            <a:r>
              <a:rPr lang="en-US" b="1" dirty="0" smtClean="0"/>
              <a:t>Withdrawal from placements</a:t>
            </a:r>
            <a:endParaRPr lang="ru-RU" b="1" dirty="0"/>
          </a:p>
        </p:txBody>
      </p:sp>
      <p:sp>
        <p:nvSpPr>
          <p:cNvPr id="15" name="Номер слайда 2"/>
          <p:cNvSpPr txBox="1">
            <a:spLocks/>
          </p:cNvSpPr>
          <p:nvPr/>
        </p:nvSpPr>
        <p:spPr>
          <a:xfrm>
            <a:off x="12199025" y="7017365"/>
            <a:ext cx="402551" cy="402567"/>
          </a:xfrm>
          <a:prstGeom prst="rect">
            <a:avLst/>
          </a:prstGeom>
        </p:spPr>
        <p:txBody>
          <a:bodyPr vert="horz" lIns="96780" tIns="48390" rIns="96780" bIns="48390" rtlCol="0" anchor="ctr"/>
          <a:lstStyle>
            <a:defPPr>
              <a:defRPr lang="ru-RU"/>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EFC9B854-717A-479A-9B4F-27A00B513561}" type="slidenum">
              <a:rPr lang="ru-RU" smtClean="0"/>
              <a:pPr>
                <a:defRPr/>
              </a:pPr>
              <a:t>14</a:t>
            </a:fld>
            <a:endParaRPr lang="ru-RU" dirty="0"/>
          </a:p>
        </p:txBody>
      </p:sp>
      <p:sp>
        <p:nvSpPr>
          <p:cNvPr id="25" name="Прямоугольник с одним скругленным углом 24"/>
          <p:cNvSpPr/>
          <p:nvPr/>
        </p:nvSpPr>
        <p:spPr>
          <a:xfrm rot="10800000" flipV="1">
            <a:off x="3997962" y="3774415"/>
            <a:ext cx="5243898" cy="768959"/>
          </a:xfrm>
          <a:prstGeom prst="round1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780" tIns="48390" rIns="96780" bIns="48390" rtlCol="0" anchor="ctr"/>
          <a:lstStyle/>
          <a:p>
            <a:pPr algn="ctr"/>
            <a:endParaRPr lang="ru-RU"/>
          </a:p>
        </p:txBody>
      </p:sp>
      <p:sp>
        <p:nvSpPr>
          <p:cNvPr id="12" name="Прямоугольник с одним скругленным углом 11"/>
          <p:cNvSpPr/>
          <p:nvPr/>
        </p:nvSpPr>
        <p:spPr>
          <a:xfrm rot="10800000" flipV="1">
            <a:off x="937692" y="2144483"/>
            <a:ext cx="1931752" cy="768959"/>
          </a:xfrm>
          <a:prstGeom prst="round1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780" tIns="48390" rIns="96780" bIns="48390" rtlCol="0" anchor="ctr"/>
          <a:lstStyle/>
          <a:p>
            <a:pPr algn="ctr"/>
            <a:endParaRPr lang="ru-RU"/>
          </a:p>
        </p:txBody>
      </p:sp>
      <p:sp>
        <p:nvSpPr>
          <p:cNvPr id="13" name="TextBox 12"/>
          <p:cNvSpPr txBox="1"/>
          <p:nvPr/>
        </p:nvSpPr>
        <p:spPr>
          <a:xfrm>
            <a:off x="1497703" y="2362108"/>
            <a:ext cx="887562" cy="374724"/>
          </a:xfrm>
          <a:prstGeom prst="rect">
            <a:avLst/>
          </a:prstGeom>
          <a:noFill/>
        </p:spPr>
        <p:txBody>
          <a:bodyPr wrap="square" lIns="96780" tIns="48390" rIns="96780" bIns="48390" rtlCol="0">
            <a:spAutoFit/>
          </a:bodyPr>
          <a:lstStyle/>
          <a:p>
            <a:r>
              <a:rPr lang="ru-RU" dirty="0" smtClean="0"/>
              <a:t>≈ </a:t>
            </a:r>
            <a:r>
              <a:rPr lang="ru-RU" dirty="0" smtClean="0">
                <a:effectLst>
                  <a:outerShdw blurRad="38100" dist="38100" dir="2700000" algn="tl">
                    <a:srgbClr val="000000">
                      <a:alpha val="43137"/>
                    </a:srgbClr>
                  </a:outerShdw>
                </a:effectLst>
              </a:rPr>
              <a:t>90 %</a:t>
            </a:r>
            <a:endParaRPr lang="ru-RU" dirty="0">
              <a:effectLst>
                <a:outerShdw blurRad="38100" dist="38100" dir="2700000" algn="tl">
                  <a:srgbClr val="000000">
                    <a:alpha val="43137"/>
                  </a:srgbClr>
                </a:outerShdw>
              </a:effectLst>
            </a:endParaRPr>
          </a:p>
        </p:txBody>
      </p:sp>
      <p:sp>
        <p:nvSpPr>
          <p:cNvPr id="27" name="TextBox 26"/>
          <p:cNvSpPr txBox="1"/>
          <p:nvPr/>
        </p:nvSpPr>
        <p:spPr>
          <a:xfrm>
            <a:off x="5983108" y="3931984"/>
            <a:ext cx="1278333" cy="374724"/>
          </a:xfrm>
          <a:prstGeom prst="rect">
            <a:avLst/>
          </a:prstGeom>
          <a:noFill/>
        </p:spPr>
        <p:txBody>
          <a:bodyPr wrap="square" lIns="96780" tIns="48390" rIns="96780" bIns="48390" rtlCol="0">
            <a:spAutoFit/>
          </a:bodyPr>
          <a:lstStyle/>
          <a:p>
            <a:r>
              <a:rPr lang="ru-RU" dirty="0" smtClean="0"/>
              <a:t>≈ </a:t>
            </a:r>
            <a:r>
              <a:rPr lang="ru-RU" dirty="0" smtClean="0">
                <a:effectLst>
                  <a:outerShdw blurRad="38100" dist="38100" dir="2700000" algn="tl">
                    <a:srgbClr val="000000">
                      <a:alpha val="43137"/>
                    </a:srgbClr>
                  </a:outerShdw>
                </a:effectLst>
              </a:rPr>
              <a:t>80 </a:t>
            </a:r>
            <a:r>
              <a:rPr lang="en-US" dirty="0" smtClean="0">
                <a:effectLst>
                  <a:outerShdw blurRad="38100" dist="38100" dir="2700000" algn="tl">
                    <a:srgbClr val="000000">
                      <a:alpha val="43137"/>
                    </a:srgbClr>
                  </a:outerShdw>
                </a:effectLst>
              </a:rPr>
              <a:t>- 85</a:t>
            </a:r>
            <a:r>
              <a:rPr lang="ru-RU" dirty="0" smtClean="0">
                <a:effectLst>
                  <a:outerShdw blurRad="38100" dist="38100" dir="2700000" algn="tl">
                    <a:srgbClr val="000000">
                      <a:alpha val="43137"/>
                    </a:srgbClr>
                  </a:outerShdw>
                </a:effectLst>
              </a:rPr>
              <a:t>%</a:t>
            </a:r>
            <a:endParaRPr lang="ru-RU" dirty="0">
              <a:effectLst>
                <a:outerShdw blurRad="38100" dist="38100" dir="2700000" algn="tl">
                  <a:srgbClr val="000000">
                    <a:alpha val="43137"/>
                  </a:srgbClr>
                </a:outerShdw>
              </a:effectLst>
            </a:endParaRPr>
          </a:p>
        </p:txBody>
      </p:sp>
      <p:sp>
        <p:nvSpPr>
          <p:cNvPr id="28" name="TextBox 27"/>
          <p:cNvSpPr txBox="1"/>
          <p:nvPr/>
        </p:nvSpPr>
        <p:spPr>
          <a:xfrm>
            <a:off x="11474665" y="5601425"/>
            <a:ext cx="807389" cy="374724"/>
          </a:xfrm>
          <a:prstGeom prst="rect">
            <a:avLst/>
          </a:prstGeom>
          <a:noFill/>
        </p:spPr>
        <p:txBody>
          <a:bodyPr wrap="square" lIns="96780" tIns="48390" rIns="96780" bIns="48390" rtlCol="0">
            <a:spAutoFit/>
          </a:bodyPr>
          <a:lstStyle/>
          <a:p>
            <a:r>
              <a:rPr lang="ru-RU" dirty="0" smtClean="0">
                <a:effectLst>
                  <a:outerShdw blurRad="38100" dist="38100" dir="2700000" algn="tl">
                    <a:srgbClr val="000000">
                      <a:alpha val="43137"/>
                    </a:srgbClr>
                  </a:outerShdw>
                </a:effectLst>
              </a:rPr>
              <a:t>100 %</a:t>
            </a:r>
            <a:endParaRPr lang="ru-RU" dirty="0">
              <a:effectLst>
                <a:outerShdw blurRad="38100" dist="38100" dir="2700000" algn="tl">
                  <a:srgbClr val="000000">
                    <a:alpha val="43137"/>
                  </a:srgbClr>
                </a:outerShdw>
              </a:effectLst>
            </a:endParaRPr>
          </a:p>
        </p:txBody>
      </p:sp>
      <p:cxnSp>
        <p:nvCxnSpPr>
          <p:cNvPr id="24" name="Прямая соединительная линия 23"/>
          <p:cNvCxnSpPr/>
          <p:nvPr/>
        </p:nvCxnSpPr>
        <p:spPr>
          <a:xfrm>
            <a:off x="9241860" y="1306734"/>
            <a:ext cx="0" cy="5337234"/>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90804" y="3769649"/>
            <a:ext cx="2563771" cy="374724"/>
          </a:xfrm>
          <a:prstGeom prst="rect">
            <a:avLst/>
          </a:prstGeom>
          <a:noFill/>
        </p:spPr>
        <p:txBody>
          <a:bodyPr wrap="square" lIns="96780" tIns="48390" rIns="96780" bIns="48390" rtlCol="0">
            <a:spAutoFit/>
          </a:bodyPr>
          <a:lstStyle/>
          <a:p>
            <a:pPr algn="ctr"/>
            <a:r>
              <a:rPr lang="en-US" b="1" dirty="0" smtClean="0"/>
              <a:t>Revenues, receipts</a:t>
            </a:r>
            <a:endParaRPr lang="ru-RU" b="1" dirty="0"/>
          </a:p>
        </p:txBody>
      </p:sp>
      <p:sp>
        <p:nvSpPr>
          <p:cNvPr id="9" name="Левая фигурная скобка 8"/>
          <p:cNvSpPr/>
          <p:nvPr/>
        </p:nvSpPr>
        <p:spPr>
          <a:xfrm rot="5400000">
            <a:off x="6491519" y="1757915"/>
            <a:ext cx="234038" cy="5231636"/>
          </a:xfrm>
          <a:prstGeom prst="leftBrace">
            <a:avLst>
              <a:gd name="adj1" fmla="val 110571"/>
              <a:gd name="adj2" fmla="val 50000"/>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lIns="96780" tIns="48390" rIns="96780" bIns="48390" rtlCol="0" anchor="ctr"/>
          <a:lstStyle/>
          <a:p>
            <a:pPr algn="ctr"/>
            <a:endParaRPr lang="ru-RU"/>
          </a:p>
        </p:txBody>
      </p:sp>
      <p:sp>
        <p:nvSpPr>
          <p:cNvPr id="33" name="Левая фигурная скобка 32"/>
          <p:cNvSpPr/>
          <p:nvPr/>
        </p:nvSpPr>
        <p:spPr>
          <a:xfrm rot="5400000">
            <a:off x="1821990" y="1866697"/>
            <a:ext cx="154516" cy="1917189"/>
          </a:xfrm>
          <a:prstGeom prst="leftBrace">
            <a:avLst>
              <a:gd name="adj1" fmla="val 96820"/>
              <a:gd name="adj2" fmla="val 50000"/>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lIns="96780" tIns="48390" rIns="96780" bIns="48390" rtlCol="0" anchor="ctr"/>
          <a:lstStyle/>
          <a:p>
            <a:pPr algn="ctr"/>
            <a:endParaRPr lang="ru-RU"/>
          </a:p>
        </p:txBody>
      </p:sp>
      <p:sp>
        <p:nvSpPr>
          <p:cNvPr id="115" name="TextBox 114"/>
          <p:cNvSpPr txBox="1"/>
          <p:nvPr/>
        </p:nvSpPr>
        <p:spPr>
          <a:xfrm>
            <a:off x="836385" y="2111646"/>
            <a:ext cx="2096741" cy="313169"/>
          </a:xfrm>
          <a:prstGeom prst="rect">
            <a:avLst/>
          </a:prstGeom>
          <a:noFill/>
        </p:spPr>
        <p:txBody>
          <a:bodyPr wrap="square" lIns="96780" tIns="48390" rIns="96780" bIns="48390" rtlCol="0">
            <a:spAutoFit/>
          </a:bodyPr>
          <a:lstStyle/>
          <a:p>
            <a:pPr algn="ctr"/>
            <a:r>
              <a:rPr lang="en-US" sz="1400" b="1" dirty="0" smtClean="0"/>
              <a:t>Expenditures, </a:t>
            </a:r>
            <a:r>
              <a:rPr lang="en-US" sz="1400" b="1" dirty="0" smtClean="0"/>
              <a:t>outgoings </a:t>
            </a:r>
            <a:endParaRPr lang="ru-RU" sz="1400" b="1" dirty="0"/>
          </a:p>
        </p:txBody>
      </p:sp>
      <p:sp>
        <p:nvSpPr>
          <p:cNvPr id="34" name="Левая фигурная скобка 33"/>
          <p:cNvSpPr/>
          <p:nvPr/>
        </p:nvSpPr>
        <p:spPr>
          <a:xfrm rot="5400000">
            <a:off x="4369122" y="3650915"/>
            <a:ext cx="203112" cy="3225680"/>
          </a:xfrm>
          <a:prstGeom prst="leftBrace">
            <a:avLst>
              <a:gd name="adj1" fmla="val 96820"/>
              <a:gd name="adj2" fmla="val 50000"/>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lIns="96780" tIns="48390" rIns="96780" bIns="48390" rtlCol="0" anchor="ctr"/>
          <a:lstStyle/>
          <a:p>
            <a:pPr algn="ctr"/>
            <a:endParaRPr lang="ru-RU"/>
          </a:p>
        </p:txBody>
      </p:sp>
      <p:sp>
        <p:nvSpPr>
          <p:cNvPr id="35" name="TextBox 34"/>
          <p:cNvSpPr txBox="1"/>
          <p:nvPr/>
        </p:nvSpPr>
        <p:spPr>
          <a:xfrm>
            <a:off x="3381152" y="4801223"/>
            <a:ext cx="887562" cy="374724"/>
          </a:xfrm>
          <a:prstGeom prst="rect">
            <a:avLst/>
          </a:prstGeom>
          <a:noFill/>
        </p:spPr>
        <p:txBody>
          <a:bodyPr wrap="square" lIns="96780" tIns="48390" rIns="96780" bIns="48390" rtlCol="0">
            <a:spAutoFit/>
          </a:bodyPr>
          <a:lstStyle/>
          <a:p>
            <a:r>
              <a:rPr lang="ru-RU" dirty="0" smtClean="0"/>
              <a:t>≈ </a:t>
            </a:r>
            <a:r>
              <a:rPr lang="ru-RU" dirty="0" smtClean="0">
                <a:effectLst>
                  <a:outerShdw blurRad="38100" dist="38100" dir="2700000" algn="tl">
                    <a:srgbClr val="000000">
                      <a:alpha val="43137"/>
                    </a:srgbClr>
                  </a:outerShdw>
                </a:effectLst>
              </a:rPr>
              <a:t>90 %</a:t>
            </a:r>
            <a:endParaRPr lang="ru-RU" dirty="0">
              <a:effectLst>
                <a:outerShdw blurRad="38100" dist="38100" dir="2700000" algn="tl">
                  <a:srgbClr val="000000">
                    <a:alpha val="43137"/>
                  </a:srgbClr>
                </a:outerShdw>
              </a:effectLst>
            </a:endParaRPr>
          </a:p>
        </p:txBody>
      </p:sp>
      <p:sp>
        <p:nvSpPr>
          <p:cNvPr id="32" name="Прямоугольник с двумя скругленными противолежащими углами 31"/>
          <p:cNvSpPr/>
          <p:nvPr/>
        </p:nvSpPr>
        <p:spPr>
          <a:xfrm>
            <a:off x="914399" y="2947879"/>
            <a:ext cx="8329634" cy="769395"/>
          </a:xfrm>
          <a:prstGeom prst="round2DiagRect">
            <a:avLst/>
          </a:prstGeom>
          <a:solidFill>
            <a:schemeClr val="accent1">
              <a:lumMod val="20000"/>
              <a:lumOff val="80000"/>
            </a:schemeClr>
          </a:solidFill>
        </p:spPr>
        <p:style>
          <a:lnRef idx="1">
            <a:schemeClr val="accent4"/>
          </a:lnRef>
          <a:fillRef idx="2">
            <a:schemeClr val="accent4"/>
          </a:fillRef>
          <a:effectRef idx="1">
            <a:schemeClr val="accent4"/>
          </a:effectRef>
          <a:fontRef idx="minor">
            <a:schemeClr val="dk1"/>
          </a:fontRef>
        </p:style>
        <p:txBody>
          <a:bodyPr lIns="96780" tIns="48390" rIns="96780" bIns="48390" rtlCol="0" anchor="ctr"/>
          <a:lstStyle/>
          <a:p>
            <a:pPr algn="ctr"/>
            <a:endParaRPr lang="ru-RU"/>
          </a:p>
        </p:txBody>
      </p:sp>
      <p:sp>
        <p:nvSpPr>
          <p:cNvPr id="36" name="Прямоугольник 35"/>
          <p:cNvSpPr/>
          <p:nvPr/>
        </p:nvSpPr>
        <p:spPr>
          <a:xfrm>
            <a:off x="1748359" y="2948315"/>
            <a:ext cx="2246534" cy="768959"/>
          </a:xfrm>
          <a:prstGeom prst="rect">
            <a:avLst/>
          </a:prstGeom>
          <a:solidFill>
            <a:schemeClr val="accent1">
              <a:lumMod val="75000"/>
              <a:alpha val="50000"/>
            </a:schemeClr>
          </a:solidFill>
          <a:ln>
            <a:noFill/>
          </a:ln>
        </p:spPr>
        <p:style>
          <a:lnRef idx="1">
            <a:schemeClr val="accent6"/>
          </a:lnRef>
          <a:fillRef idx="2">
            <a:schemeClr val="accent6"/>
          </a:fillRef>
          <a:effectRef idx="1">
            <a:schemeClr val="accent6"/>
          </a:effectRef>
          <a:fontRef idx="minor">
            <a:schemeClr val="dk1"/>
          </a:fontRef>
        </p:style>
        <p:txBody>
          <a:bodyPr lIns="96780" tIns="48390" rIns="96780" bIns="48390" rtlCol="0" anchor="ctr"/>
          <a:lstStyle/>
          <a:p>
            <a:pPr algn="ctr"/>
            <a:endParaRPr lang="ru-RU"/>
          </a:p>
        </p:txBody>
      </p:sp>
      <p:sp>
        <p:nvSpPr>
          <p:cNvPr id="37" name="TextBox 36"/>
          <p:cNvSpPr txBox="1"/>
          <p:nvPr/>
        </p:nvSpPr>
        <p:spPr>
          <a:xfrm>
            <a:off x="839440" y="2893043"/>
            <a:ext cx="2450791" cy="374724"/>
          </a:xfrm>
          <a:prstGeom prst="rect">
            <a:avLst/>
          </a:prstGeom>
          <a:noFill/>
        </p:spPr>
        <p:txBody>
          <a:bodyPr wrap="square" lIns="96780" tIns="48390" rIns="96780" bIns="48390" rtlCol="0">
            <a:spAutoFit/>
          </a:bodyPr>
          <a:lstStyle/>
          <a:p>
            <a:pPr algn="ctr"/>
            <a:r>
              <a:rPr lang="en-US" b="1" dirty="0" smtClean="0"/>
              <a:t>placements</a:t>
            </a:r>
            <a:endParaRPr lang="ru-RU" b="1" dirty="0"/>
          </a:p>
        </p:txBody>
      </p:sp>
      <p:sp>
        <p:nvSpPr>
          <p:cNvPr id="39" name="Левая фигурная скобка 38"/>
          <p:cNvSpPr/>
          <p:nvPr/>
        </p:nvSpPr>
        <p:spPr>
          <a:xfrm rot="5400000">
            <a:off x="2828982" y="2491085"/>
            <a:ext cx="126868" cy="2215438"/>
          </a:xfrm>
          <a:prstGeom prst="leftBrace">
            <a:avLst>
              <a:gd name="adj1" fmla="val 96820"/>
              <a:gd name="adj2" fmla="val 50000"/>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lIns="96780" tIns="48390" rIns="96780" bIns="48390" rtlCol="0" anchor="ctr"/>
          <a:lstStyle/>
          <a:p>
            <a:pPr algn="ctr"/>
            <a:endParaRPr lang="ru-RU"/>
          </a:p>
        </p:txBody>
      </p:sp>
      <p:sp>
        <p:nvSpPr>
          <p:cNvPr id="40" name="TextBox 39"/>
          <p:cNvSpPr txBox="1"/>
          <p:nvPr/>
        </p:nvSpPr>
        <p:spPr>
          <a:xfrm>
            <a:off x="2491330" y="3154579"/>
            <a:ext cx="1011962" cy="374724"/>
          </a:xfrm>
          <a:prstGeom prst="rect">
            <a:avLst/>
          </a:prstGeom>
          <a:noFill/>
        </p:spPr>
        <p:txBody>
          <a:bodyPr wrap="square" lIns="96780" tIns="48390" rIns="96780" bIns="48390" rtlCol="0">
            <a:spAutoFit/>
          </a:bodyPr>
          <a:lstStyle/>
          <a:p>
            <a:r>
              <a:rPr lang="ru-RU" dirty="0" smtClean="0"/>
              <a:t>≈ </a:t>
            </a:r>
            <a:r>
              <a:rPr lang="ru-RU" dirty="0" smtClean="0">
                <a:effectLst>
                  <a:outerShdw blurRad="38100" dist="38100" dir="2700000" algn="tl">
                    <a:srgbClr val="000000">
                      <a:alpha val="43137"/>
                    </a:srgbClr>
                  </a:outerShdw>
                </a:effectLst>
              </a:rPr>
              <a:t>90 %</a:t>
            </a:r>
            <a:endParaRPr lang="ru-RU" dirty="0">
              <a:effectLst>
                <a:outerShdw blurRad="38100" dist="38100" dir="2700000" algn="tl">
                  <a:srgbClr val="000000">
                    <a:alpha val="43137"/>
                  </a:srgbClr>
                </a:outerShdw>
              </a:effectLst>
            </a:endParaRPr>
          </a:p>
        </p:txBody>
      </p:sp>
      <p:sp>
        <p:nvSpPr>
          <p:cNvPr id="11" name="Пятиугольник 10"/>
          <p:cNvSpPr/>
          <p:nvPr/>
        </p:nvSpPr>
        <p:spPr>
          <a:xfrm rot="16200000">
            <a:off x="-1939649" y="3804563"/>
            <a:ext cx="5078265" cy="600544"/>
          </a:xfrm>
          <a:prstGeom prst="homePlate">
            <a:avLst/>
          </a:prstGeom>
        </p:spPr>
        <p:style>
          <a:lnRef idx="0">
            <a:schemeClr val="accent1"/>
          </a:lnRef>
          <a:fillRef idx="3">
            <a:schemeClr val="accent1"/>
          </a:fillRef>
          <a:effectRef idx="3">
            <a:schemeClr val="accent1"/>
          </a:effectRef>
          <a:fontRef idx="minor">
            <a:schemeClr val="lt1"/>
          </a:fontRef>
        </p:style>
        <p:txBody>
          <a:bodyPr lIns="96780" tIns="48390" rIns="96780" bIns="48390" rtlCol="0" anchor="ctr"/>
          <a:lstStyle/>
          <a:p>
            <a:pPr algn="ctr"/>
            <a:r>
              <a:rPr lang="en-US" sz="2000" dirty="0" smtClean="0"/>
              <a:t>Cash flows</a:t>
            </a:r>
            <a:endParaRPr lang="ru-RU" sz="2000" dirty="0"/>
          </a:p>
        </p:txBody>
      </p:sp>
      <p:cxnSp>
        <p:nvCxnSpPr>
          <p:cNvPr id="26" name="Прямая соединительная линия 25"/>
          <p:cNvCxnSpPr/>
          <p:nvPr/>
        </p:nvCxnSpPr>
        <p:spPr>
          <a:xfrm>
            <a:off x="7131636" y="1276404"/>
            <a:ext cx="0" cy="5337234"/>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11350193" y="1352637"/>
            <a:ext cx="0" cy="5261001"/>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4" name="Прямая соединительная линия 3"/>
          <p:cNvCxnSpPr/>
          <p:nvPr/>
        </p:nvCxnSpPr>
        <p:spPr>
          <a:xfrm>
            <a:off x="3992720" y="1302085"/>
            <a:ext cx="0" cy="5337234"/>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332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Полилиния 206"/>
          <p:cNvSpPr/>
          <p:nvPr/>
        </p:nvSpPr>
        <p:spPr>
          <a:xfrm>
            <a:off x="9118639" y="3619612"/>
            <a:ext cx="866358" cy="1418903"/>
          </a:xfrm>
          <a:custGeom>
            <a:avLst/>
            <a:gdLst>
              <a:gd name="connsiteX0" fmla="*/ 16933 w 838200"/>
              <a:gd name="connsiteY0" fmla="*/ 8467 h 1286933"/>
              <a:gd name="connsiteX1" fmla="*/ 0 w 838200"/>
              <a:gd name="connsiteY1" fmla="*/ 1278467 h 1286933"/>
              <a:gd name="connsiteX2" fmla="*/ 838200 w 838200"/>
              <a:gd name="connsiteY2" fmla="*/ 1286933 h 1286933"/>
              <a:gd name="connsiteX3" fmla="*/ 795867 w 838200"/>
              <a:gd name="connsiteY3" fmla="*/ 1049867 h 1286933"/>
              <a:gd name="connsiteX4" fmla="*/ 778933 w 838200"/>
              <a:gd name="connsiteY4" fmla="*/ 897467 h 1286933"/>
              <a:gd name="connsiteX5" fmla="*/ 762000 w 838200"/>
              <a:gd name="connsiteY5" fmla="*/ 762000 h 1286933"/>
              <a:gd name="connsiteX6" fmla="*/ 728133 w 838200"/>
              <a:gd name="connsiteY6" fmla="*/ 601133 h 1286933"/>
              <a:gd name="connsiteX7" fmla="*/ 685800 w 838200"/>
              <a:gd name="connsiteY7" fmla="*/ 508000 h 1286933"/>
              <a:gd name="connsiteX8" fmla="*/ 651933 w 838200"/>
              <a:gd name="connsiteY8" fmla="*/ 414867 h 1286933"/>
              <a:gd name="connsiteX9" fmla="*/ 601133 w 838200"/>
              <a:gd name="connsiteY9" fmla="*/ 321733 h 1286933"/>
              <a:gd name="connsiteX10" fmla="*/ 558800 w 838200"/>
              <a:gd name="connsiteY10" fmla="*/ 245533 h 1286933"/>
              <a:gd name="connsiteX11" fmla="*/ 491067 w 838200"/>
              <a:gd name="connsiteY11" fmla="*/ 169333 h 1286933"/>
              <a:gd name="connsiteX12" fmla="*/ 423333 w 838200"/>
              <a:gd name="connsiteY12" fmla="*/ 110067 h 1286933"/>
              <a:gd name="connsiteX13" fmla="*/ 347133 w 838200"/>
              <a:gd name="connsiteY13" fmla="*/ 84667 h 1286933"/>
              <a:gd name="connsiteX14" fmla="*/ 279400 w 838200"/>
              <a:gd name="connsiteY14" fmla="*/ 33867 h 1286933"/>
              <a:gd name="connsiteX15" fmla="*/ 203200 w 838200"/>
              <a:gd name="connsiteY15" fmla="*/ 0 h 1286933"/>
              <a:gd name="connsiteX16" fmla="*/ 16933 w 838200"/>
              <a:gd name="connsiteY16" fmla="*/ 8467 h 128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8200" h="1286933">
                <a:moveTo>
                  <a:pt x="16933" y="8467"/>
                </a:moveTo>
                <a:lnTo>
                  <a:pt x="0" y="1278467"/>
                </a:lnTo>
                <a:lnTo>
                  <a:pt x="838200" y="1286933"/>
                </a:lnTo>
                <a:lnTo>
                  <a:pt x="795867" y="1049867"/>
                </a:lnTo>
                <a:lnTo>
                  <a:pt x="778933" y="897467"/>
                </a:lnTo>
                <a:lnTo>
                  <a:pt x="762000" y="762000"/>
                </a:lnTo>
                <a:lnTo>
                  <a:pt x="728133" y="601133"/>
                </a:lnTo>
                <a:lnTo>
                  <a:pt x="685800" y="508000"/>
                </a:lnTo>
                <a:lnTo>
                  <a:pt x="651933" y="414867"/>
                </a:lnTo>
                <a:lnTo>
                  <a:pt x="601133" y="321733"/>
                </a:lnTo>
                <a:lnTo>
                  <a:pt x="558800" y="245533"/>
                </a:lnTo>
                <a:lnTo>
                  <a:pt x="491067" y="169333"/>
                </a:lnTo>
                <a:lnTo>
                  <a:pt x="423333" y="110067"/>
                </a:lnTo>
                <a:lnTo>
                  <a:pt x="347133" y="84667"/>
                </a:lnTo>
                <a:lnTo>
                  <a:pt x="279400" y="33867"/>
                </a:lnTo>
                <a:lnTo>
                  <a:pt x="203200" y="0"/>
                </a:lnTo>
                <a:lnTo>
                  <a:pt x="16933" y="8467"/>
                </a:lnTo>
                <a:close/>
              </a:path>
            </a:pathLst>
          </a:custGeom>
          <a:pattFill prst="pct30">
            <a:fgClr>
              <a:srgbClr val="FF7C8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lIns="96780" tIns="48390" rIns="96780" bIns="48390" rtlCol="0" anchor="ctr"/>
          <a:lstStyle/>
          <a:p>
            <a:pPr algn="ctr"/>
            <a:endParaRPr lang="ru-RU"/>
          </a:p>
        </p:txBody>
      </p:sp>
      <p:sp>
        <p:nvSpPr>
          <p:cNvPr id="151" name="Пятиугольник 150"/>
          <p:cNvSpPr/>
          <p:nvPr/>
        </p:nvSpPr>
        <p:spPr>
          <a:xfrm rot="10800000">
            <a:off x="7493242" y="5110130"/>
            <a:ext cx="1653696" cy="550758"/>
          </a:xfrm>
          <a:prstGeom prst="homePlate">
            <a:avLst/>
          </a:prstGeom>
        </p:spPr>
        <p:style>
          <a:lnRef idx="3">
            <a:schemeClr val="lt1"/>
          </a:lnRef>
          <a:fillRef idx="1">
            <a:schemeClr val="accent2"/>
          </a:fillRef>
          <a:effectRef idx="1">
            <a:schemeClr val="accent2"/>
          </a:effectRef>
          <a:fontRef idx="minor">
            <a:schemeClr val="lt1"/>
          </a:fontRef>
        </p:style>
        <p:txBody>
          <a:bodyPr lIns="96780" tIns="48390" rIns="96780" bIns="48390" rtlCol="0" anchor="ctr"/>
          <a:lstStyle/>
          <a:p>
            <a:pPr algn="ctr"/>
            <a:endParaRPr lang="ru-RU" sz="1100" b="1" dirty="0"/>
          </a:p>
          <a:p>
            <a:pPr algn="ctr"/>
            <a:endParaRPr lang="ru-RU" sz="1200" dirty="0"/>
          </a:p>
        </p:txBody>
      </p:sp>
      <p:sp>
        <p:nvSpPr>
          <p:cNvPr id="4" name="TextBox 3"/>
          <p:cNvSpPr txBox="1">
            <a:spLocks noChangeArrowheads="1"/>
          </p:cNvSpPr>
          <p:nvPr/>
        </p:nvSpPr>
        <p:spPr bwMode="auto">
          <a:xfrm>
            <a:off x="3593648" y="540175"/>
            <a:ext cx="9007928" cy="35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780" tIns="48390" rIns="96780" bIns="4839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ru-RU" sz="1700" b="1" cap="all" spc="106" dirty="0" smtClean="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Intra-day </a:t>
            </a:r>
            <a:r>
              <a:rPr lang="en-US" altLang="ru-RU" sz="1700" b="1" cap="all" spc="106" dirty="0" smtClean="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hedging of the STA balance</a:t>
            </a:r>
            <a:endParaRPr lang="ru-RU" altLang="ru-RU" sz="1700" b="1" cap="all" spc="106" dirty="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endParaRPr>
          </a:p>
        </p:txBody>
      </p:sp>
      <p:sp>
        <p:nvSpPr>
          <p:cNvPr id="24" name="TextBox 23"/>
          <p:cNvSpPr txBox="1"/>
          <p:nvPr/>
        </p:nvSpPr>
        <p:spPr>
          <a:xfrm>
            <a:off x="1355632" y="1410205"/>
            <a:ext cx="5089097" cy="359335"/>
          </a:xfrm>
          <a:prstGeom prst="rect">
            <a:avLst/>
          </a:prstGeom>
          <a:noFill/>
        </p:spPr>
        <p:txBody>
          <a:bodyPr wrap="square" lIns="96780" tIns="48390" rIns="96780" bIns="48390" rtlCol="0">
            <a:spAutoFit/>
          </a:bodyPr>
          <a:lstStyle/>
          <a:p>
            <a:r>
              <a:rPr lang="en-US" sz="1700" b="1" u="sng" dirty="0" smtClean="0">
                <a:ln w="1905"/>
                <a:solidFill>
                  <a:srgbClr val="C00000"/>
                </a:solidFill>
                <a:effectLst>
                  <a:innerShdw blurRad="69850" dist="43180" dir="5400000">
                    <a:srgbClr val="000000">
                      <a:alpha val="65000"/>
                    </a:srgbClr>
                  </a:innerShdw>
                </a:effectLst>
              </a:rPr>
              <a:t>Mechanism implementation conditions</a:t>
            </a:r>
            <a:r>
              <a:rPr lang="ru-RU" sz="1700" b="1" u="sng" dirty="0" smtClean="0">
                <a:ln w="1905"/>
                <a:solidFill>
                  <a:srgbClr val="C00000"/>
                </a:solidFill>
                <a:effectLst>
                  <a:innerShdw blurRad="69850" dist="43180" dir="5400000">
                    <a:srgbClr val="000000">
                      <a:alpha val="65000"/>
                    </a:srgbClr>
                  </a:innerShdw>
                </a:effectLst>
              </a:rPr>
              <a:t>:</a:t>
            </a:r>
            <a:endParaRPr lang="ru-RU" sz="1700" b="1" u="sng" dirty="0">
              <a:ln w="1905"/>
              <a:solidFill>
                <a:srgbClr val="C00000"/>
              </a:solidFill>
              <a:effectLst>
                <a:innerShdw blurRad="69850" dist="43180" dir="5400000">
                  <a:srgbClr val="000000">
                    <a:alpha val="65000"/>
                  </a:srgbClr>
                </a:innerShdw>
              </a:effectLst>
            </a:endParaRPr>
          </a:p>
        </p:txBody>
      </p:sp>
      <p:sp>
        <p:nvSpPr>
          <p:cNvPr id="56" name="Прямоугольник 55"/>
          <p:cNvSpPr/>
          <p:nvPr/>
        </p:nvSpPr>
        <p:spPr>
          <a:xfrm>
            <a:off x="912337" y="1698927"/>
            <a:ext cx="11210083" cy="559390"/>
          </a:xfrm>
          <a:prstGeom prst="rect">
            <a:avLst/>
          </a:prstGeom>
        </p:spPr>
        <p:txBody>
          <a:bodyPr wrap="square" lIns="96780" tIns="48390" rIns="96780" bIns="48390">
            <a:spAutoFit/>
          </a:bodyPr>
          <a:lstStyle/>
          <a:p>
            <a:pPr marL="302438" indent="-302438">
              <a:buClr>
                <a:srgbClr val="C00000"/>
              </a:buClr>
              <a:buFont typeface="Wingdings" panose="05000000000000000000" pitchFamily="2" charset="2"/>
              <a:buChar char="ü"/>
            </a:pPr>
            <a:r>
              <a:rPr lang="en-US" sz="1500" b="1" dirty="0" smtClean="0">
                <a:ln w="1905"/>
                <a:solidFill>
                  <a:srgbClr val="002060"/>
                </a:solidFill>
                <a:effectLst>
                  <a:innerShdw blurRad="69850" dist="43180" dir="5400000">
                    <a:srgbClr val="000000">
                      <a:alpha val="65000"/>
                    </a:srgbClr>
                  </a:innerShdw>
                </a:effectLst>
              </a:rPr>
              <a:t>The relevant provisions in the agreement between the Bank of Russia and the Federal Treasury </a:t>
            </a:r>
            <a:r>
              <a:rPr lang="en-US" sz="1500" b="1" dirty="0" smtClean="0">
                <a:ln w="1905"/>
                <a:solidFill>
                  <a:srgbClr val="C00000"/>
                </a:solidFill>
                <a:effectLst>
                  <a:innerShdw blurRad="69850" dist="43180" dir="5400000">
                    <a:srgbClr val="000000">
                      <a:alpha val="65000"/>
                    </a:srgbClr>
                  </a:innerShdw>
                </a:effectLst>
              </a:rPr>
              <a:t>on </a:t>
            </a:r>
            <a:r>
              <a:rPr lang="en-US" sz="1500" b="1" dirty="0" smtClean="0">
                <a:ln w="1905"/>
                <a:solidFill>
                  <a:srgbClr val="C00000"/>
                </a:solidFill>
                <a:effectLst>
                  <a:innerShdw blurRad="69850" dist="43180" dir="5400000">
                    <a:srgbClr val="000000">
                      <a:alpha val="65000"/>
                    </a:srgbClr>
                  </a:innerShdw>
                </a:effectLst>
              </a:rPr>
              <a:t>intra-day </a:t>
            </a:r>
            <a:r>
              <a:rPr lang="en-US" sz="1500" b="1" dirty="0" smtClean="0">
                <a:ln w="1905"/>
                <a:solidFill>
                  <a:srgbClr val="C00000"/>
                </a:solidFill>
                <a:effectLst>
                  <a:innerShdw blurRad="69850" dist="43180" dir="5400000">
                    <a:srgbClr val="000000">
                      <a:alpha val="65000"/>
                    </a:srgbClr>
                  </a:innerShdw>
                </a:effectLst>
              </a:rPr>
              <a:t>STA </a:t>
            </a:r>
            <a:r>
              <a:rPr lang="en-US" sz="1500" b="1" dirty="0" smtClean="0">
                <a:ln w="1905"/>
                <a:solidFill>
                  <a:srgbClr val="C00000"/>
                </a:solidFill>
                <a:effectLst>
                  <a:innerShdw blurRad="69850" dist="43180" dir="5400000">
                    <a:srgbClr val="000000">
                      <a:alpha val="65000"/>
                    </a:srgbClr>
                  </a:innerShdw>
                </a:effectLst>
              </a:rPr>
              <a:t>backup</a:t>
            </a:r>
            <a:endParaRPr lang="ru-RU" sz="1500" b="1" dirty="0">
              <a:ln w="1905"/>
              <a:solidFill>
                <a:srgbClr val="C00000"/>
              </a:solidFill>
              <a:effectLst>
                <a:innerShdw blurRad="69850" dist="43180" dir="5400000">
                  <a:srgbClr val="000000">
                    <a:alpha val="65000"/>
                  </a:srgbClr>
                </a:innerShdw>
              </a:effectLst>
            </a:endParaRPr>
          </a:p>
          <a:p>
            <a:pPr marL="302438" indent="-302438">
              <a:buClr>
                <a:srgbClr val="C00000"/>
              </a:buClr>
              <a:buFont typeface="Wingdings" panose="05000000000000000000" pitchFamily="2" charset="2"/>
              <a:buChar char="ü"/>
            </a:pPr>
            <a:r>
              <a:rPr lang="en-US" sz="1500" b="1" dirty="0" smtClean="0">
                <a:ln w="1905"/>
                <a:solidFill>
                  <a:srgbClr val="002060"/>
                </a:solidFill>
                <a:effectLst>
                  <a:innerShdw blurRad="69850" dist="43180" dir="5400000">
                    <a:srgbClr val="000000">
                      <a:alpha val="65000"/>
                    </a:srgbClr>
                  </a:innerShdw>
                </a:effectLst>
              </a:rPr>
              <a:t>Daily closing balance should be </a:t>
            </a:r>
            <a:r>
              <a:rPr lang="ru-RU" sz="1500" b="1" dirty="0" smtClean="0">
                <a:ln w="1905"/>
                <a:solidFill>
                  <a:srgbClr val="C00000"/>
                </a:solidFill>
                <a:effectLst>
                  <a:innerShdw blurRad="69850" dist="43180" dir="5400000">
                    <a:srgbClr val="000000">
                      <a:alpha val="65000"/>
                    </a:srgbClr>
                  </a:innerShdw>
                </a:effectLst>
              </a:rPr>
              <a:t>≥</a:t>
            </a:r>
            <a:r>
              <a:rPr lang="ru-RU" sz="1500" b="1" dirty="0">
                <a:ln w="1905"/>
                <a:solidFill>
                  <a:srgbClr val="C00000"/>
                </a:solidFill>
                <a:effectLst>
                  <a:innerShdw blurRad="69850" dist="43180" dir="5400000">
                    <a:srgbClr val="000000">
                      <a:alpha val="65000"/>
                    </a:srgbClr>
                  </a:innerShdw>
                </a:effectLst>
              </a:rPr>
              <a:t>0</a:t>
            </a:r>
          </a:p>
        </p:txBody>
      </p:sp>
      <p:sp>
        <p:nvSpPr>
          <p:cNvPr id="72" name="Прямоугольник 71"/>
          <p:cNvSpPr/>
          <p:nvPr/>
        </p:nvSpPr>
        <p:spPr>
          <a:xfrm>
            <a:off x="7870586" y="2979147"/>
            <a:ext cx="1165993" cy="579982"/>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cxnSp>
        <p:nvCxnSpPr>
          <p:cNvPr id="3" name="Прямая соединительная линия 2"/>
          <p:cNvCxnSpPr/>
          <p:nvPr/>
        </p:nvCxnSpPr>
        <p:spPr>
          <a:xfrm>
            <a:off x="1770366" y="3598631"/>
            <a:ext cx="0" cy="3325959"/>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82" name="Прямая соединительная линия 81"/>
          <p:cNvCxnSpPr/>
          <p:nvPr/>
        </p:nvCxnSpPr>
        <p:spPr>
          <a:xfrm>
            <a:off x="1067633" y="6720275"/>
            <a:ext cx="10475059"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5" name="Правая фигурная скобка 14"/>
          <p:cNvSpPr/>
          <p:nvPr/>
        </p:nvSpPr>
        <p:spPr>
          <a:xfrm rot="5400000">
            <a:off x="5807512" y="3062754"/>
            <a:ext cx="137690" cy="8147270"/>
          </a:xfrm>
          <a:prstGeom prst="rightBrace">
            <a:avLst>
              <a:gd name="adj1" fmla="val 109534"/>
              <a:gd name="adj2" fmla="val 50000"/>
            </a:avLst>
          </a:prstGeom>
          <a:ln w="15875">
            <a:solidFill>
              <a:srgbClr val="C00000"/>
            </a:solidFill>
          </a:ln>
        </p:spPr>
        <p:style>
          <a:lnRef idx="1">
            <a:schemeClr val="accent1"/>
          </a:lnRef>
          <a:fillRef idx="0">
            <a:schemeClr val="accent1"/>
          </a:fillRef>
          <a:effectRef idx="0">
            <a:schemeClr val="accent1"/>
          </a:effectRef>
          <a:fontRef idx="minor">
            <a:schemeClr val="tx1"/>
          </a:fontRef>
        </p:style>
        <p:txBody>
          <a:bodyPr lIns="96780" tIns="48390" rIns="96780" bIns="48390" rtlCol="0" anchor="ctr"/>
          <a:lstStyle/>
          <a:p>
            <a:pPr algn="ctr"/>
            <a:endParaRPr lang="ru-RU">
              <a:solidFill>
                <a:srgbClr val="FF0000"/>
              </a:solidFill>
            </a:endParaRPr>
          </a:p>
        </p:txBody>
      </p:sp>
      <p:sp>
        <p:nvSpPr>
          <p:cNvPr id="16" name="TextBox 15"/>
          <p:cNvSpPr txBox="1"/>
          <p:nvPr/>
        </p:nvSpPr>
        <p:spPr>
          <a:xfrm>
            <a:off x="5498586" y="7146809"/>
            <a:ext cx="1200411" cy="288437"/>
          </a:xfrm>
          <a:prstGeom prst="rect">
            <a:avLst/>
          </a:prstGeom>
          <a:noFill/>
        </p:spPr>
        <p:txBody>
          <a:bodyPr wrap="square" lIns="96780" tIns="48390" rIns="96780" bIns="48390" rtlCol="0">
            <a:spAutoFit/>
          </a:bodyPr>
          <a:lstStyle/>
          <a:p>
            <a:r>
              <a:rPr lang="en-US" sz="1200" b="1" dirty="0" smtClean="0"/>
              <a:t>day</a:t>
            </a:r>
            <a:r>
              <a:rPr lang="ru-RU" sz="1200" b="1" dirty="0" smtClean="0"/>
              <a:t>  </a:t>
            </a:r>
            <a:r>
              <a:rPr lang="en-US" sz="1200" b="1" dirty="0"/>
              <a:t>t</a:t>
            </a:r>
            <a:endParaRPr lang="ru-RU" sz="1200" b="1" dirty="0"/>
          </a:p>
        </p:txBody>
      </p:sp>
      <p:sp>
        <p:nvSpPr>
          <p:cNvPr id="104" name="TextBox 103"/>
          <p:cNvSpPr txBox="1"/>
          <p:nvPr/>
        </p:nvSpPr>
        <p:spPr>
          <a:xfrm>
            <a:off x="580386" y="5362844"/>
            <a:ext cx="1205450" cy="1106949"/>
          </a:xfrm>
          <a:prstGeom prst="rect">
            <a:avLst/>
          </a:prstGeom>
          <a:noFill/>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96780" tIns="48390" rIns="96780" bIns="48390" numCol="1" spcCol="0" rtlCol="0" fromWordArt="0" anchor="ctr" anchorCtr="0" forceAA="0" compatLnSpc="1">
            <a:prstTxWarp prst="textNoShape">
              <a:avLst/>
            </a:prstTxWarp>
            <a:noAutofit/>
          </a:bodyPr>
          <a:lstStyle>
            <a:defPPr>
              <a:defRPr lang="ru-RU"/>
            </a:defPPr>
            <a:lvl1pPr algn="ctr">
              <a:defRPr sz="1000" b="1">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n-US" dirty="0" smtClean="0">
                <a:solidFill>
                  <a:schemeClr val="tx1"/>
                </a:solidFill>
              </a:rPr>
              <a:t>Hedging zone</a:t>
            </a:r>
            <a:endParaRPr lang="ru-RU" dirty="0" smtClean="0">
              <a:solidFill>
                <a:schemeClr val="tx1"/>
              </a:solidFill>
            </a:endParaRPr>
          </a:p>
          <a:p>
            <a:endParaRPr lang="ru-RU" sz="500" dirty="0">
              <a:solidFill>
                <a:schemeClr val="tx1"/>
              </a:solidFill>
            </a:endParaRPr>
          </a:p>
          <a:p>
            <a:r>
              <a:rPr lang="en-US" dirty="0" smtClean="0">
                <a:solidFill>
                  <a:schemeClr val="tx1"/>
                </a:solidFill>
              </a:rPr>
              <a:t>Limit is mutually agreed upon</a:t>
            </a:r>
            <a:r>
              <a:rPr lang="ru-RU" dirty="0" smtClean="0">
                <a:solidFill>
                  <a:schemeClr val="tx1"/>
                </a:solidFill>
              </a:rPr>
              <a:t>.</a:t>
            </a:r>
            <a:endParaRPr lang="ru-RU" dirty="0">
              <a:solidFill>
                <a:schemeClr val="tx1"/>
              </a:solidFill>
            </a:endParaRPr>
          </a:p>
        </p:txBody>
      </p:sp>
      <p:sp>
        <p:nvSpPr>
          <p:cNvPr id="106" name="TextBox 105"/>
          <p:cNvSpPr txBox="1"/>
          <p:nvPr/>
        </p:nvSpPr>
        <p:spPr>
          <a:xfrm>
            <a:off x="1067633" y="2573520"/>
            <a:ext cx="939354" cy="830894"/>
          </a:xfrm>
          <a:prstGeom prst="rect">
            <a:avLst/>
          </a:prstGeom>
          <a:solidFill>
            <a:schemeClr val="tx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96780" tIns="48390" rIns="96780" bIns="48390" numCol="1" spcCol="0" rtlCol="0" fromWordArt="0" anchor="ctr" anchorCtr="0" forceAA="0" compatLnSpc="1">
            <a:prstTxWarp prst="textNoShape">
              <a:avLst/>
            </a:prstTxWarp>
            <a:noAutofit/>
          </a:bodyPr>
          <a:lstStyle>
            <a:defPPr>
              <a:defRPr lang="ru-RU"/>
            </a:defPPr>
            <a:lvl1pPr>
              <a:defRPr sz="1400" b="1">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lgn="ctr"/>
            <a:r>
              <a:rPr lang="en-US" sz="1300" dirty="0" smtClean="0"/>
              <a:t>Notional example:</a:t>
            </a:r>
            <a:r>
              <a:rPr lang="ru-RU" sz="1300" dirty="0" smtClean="0"/>
              <a:t> </a:t>
            </a:r>
            <a:endParaRPr lang="ru-RU" sz="1300" dirty="0"/>
          </a:p>
        </p:txBody>
      </p:sp>
      <p:sp>
        <p:nvSpPr>
          <p:cNvPr id="108" name="Правая фигурная скобка 107"/>
          <p:cNvSpPr/>
          <p:nvPr/>
        </p:nvSpPr>
        <p:spPr>
          <a:xfrm rot="10800000">
            <a:off x="1566614" y="5044613"/>
            <a:ext cx="284289" cy="1675657"/>
          </a:xfrm>
          <a:prstGeom prst="rightBrace">
            <a:avLst>
              <a:gd name="adj1" fmla="val 106841"/>
              <a:gd name="adj2" fmla="val 49438"/>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lIns="96780" tIns="48390" rIns="96780" bIns="48390" rtlCol="0" anchor="ctr"/>
          <a:lstStyle/>
          <a:p>
            <a:pPr algn="ctr"/>
            <a:endParaRPr lang="ru-RU">
              <a:solidFill>
                <a:srgbClr val="FF0000"/>
              </a:solidFill>
            </a:endParaRPr>
          </a:p>
        </p:txBody>
      </p:sp>
      <p:sp>
        <p:nvSpPr>
          <p:cNvPr id="42" name="Прямоугольник 41"/>
          <p:cNvSpPr/>
          <p:nvPr/>
        </p:nvSpPr>
        <p:spPr>
          <a:xfrm>
            <a:off x="1859342" y="5044614"/>
            <a:ext cx="8090650" cy="1675655"/>
          </a:xfrm>
          <a:prstGeom prst="rect">
            <a:avLst/>
          </a:prstGeom>
          <a:pattFill prst="ltUpDiag">
            <a:fgClr>
              <a:srgbClr val="00B0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6780" tIns="48390" rIns="96780" bIns="48390" rtlCol="0" anchor="ctr"/>
          <a:lstStyle/>
          <a:p>
            <a:pPr algn="ctr"/>
            <a:endParaRPr lang="ru-RU"/>
          </a:p>
        </p:txBody>
      </p:sp>
      <p:sp>
        <p:nvSpPr>
          <p:cNvPr id="111" name="Прямоугольник 110"/>
          <p:cNvSpPr/>
          <p:nvPr/>
        </p:nvSpPr>
        <p:spPr>
          <a:xfrm>
            <a:off x="8320089" y="2554676"/>
            <a:ext cx="3222604" cy="848344"/>
          </a:xfrm>
          <a:prstGeom prst="rect">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wrap="square" lIns="96780" tIns="48390" rIns="96780" bIns="48390">
            <a:spAutoFit/>
          </a:bodyPr>
          <a:lstStyle/>
          <a:p>
            <a:pPr lvl="0">
              <a:buClr>
                <a:srgbClr val="C00000"/>
              </a:buClr>
            </a:pPr>
            <a:r>
              <a:rPr lang="en-US" sz="1200" b="1" dirty="0" smtClean="0">
                <a:ln w="1905"/>
                <a:solidFill>
                  <a:schemeClr val="accent2">
                    <a:lumMod val="50000"/>
                  </a:schemeClr>
                </a:solidFill>
                <a:effectLst>
                  <a:innerShdw blurRad="69850" dist="43180" dir="5400000">
                    <a:srgbClr val="000000">
                      <a:alpha val="65000"/>
                    </a:srgbClr>
                  </a:innerShdw>
                </a:effectLst>
              </a:rPr>
              <a:t>Expenditures</a:t>
            </a:r>
            <a:r>
              <a:rPr lang="ru-RU" sz="1200" b="1" dirty="0" smtClean="0">
                <a:ln w="1905"/>
                <a:solidFill>
                  <a:schemeClr val="accent2">
                    <a:lumMod val="50000"/>
                  </a:schemeClr>
                </a:solidFill>
                <a:effectLst>
                  <a:innerShdw blurRad="69850" dist="43180" dir="5400000">
                    <a:srgbClr val="000000">
                      <a:alpha val="65000"/>
                    </a:srgbClr>
                  </a:innerShdw>
                </a:effectLst>
              </a:rPr>
              <a:t>:              </a:t>
            </a:r>
            <a:r>
              <a:rPr lang="en-US" sz="1200" b="1" dirty="0" smtClean="0">
                <a:ln w="1905"/>
                <a:solidFill>
                  <a:schemeClr val="accent2">
                    <a:lumMod val="50000"/>
                  </a:schemeClr>
                </a:solidFill>
                <a:effectLst>
                  <a:innerShdw blurRad="69850" dist="43180" dir="5400000">
                    <a:srgbClr val="000000">
                      <a:alpha val="65000"/>
                    </a:srgbClr>
                  </a:innerShdw>
                </a:effectLst>
              </a:rPr>
              <a:t>from </a:t>
            </a:r>
            <a:r>
              <a:rPr lang="ru-RU" sz="1200" b="1" dirty="0" smtClean="0">
                <a:ln w="1905"/>
                <a:solidFill>
                  <a:schemeClr val="accent2">
                    <a:lumMod val="50000"/>
                  </a:schemeClr>
                </a:solidFill>
                <a:effectLst>
                  <a:innerShdw blurRad="69850" dist="43180" dir="5400000">
                    <a:srgbClr val="000000">
                      <a:alpha val="65000"/>
                    </a:srgbClr>
                  </a:innerShdw>
                </a:effectLst>
              </a:rPr>
              <a:t>9:00 </a:t>
            </a:r>
            <a:r>
              <a:rPr lang="en-US" sz="1200" b="1" dirty="0" smtClean="0">
                <a:ln w="1905"/>
                <a:solidFill>
                  <a:schemeClr val="accent2">
                    <a:lumMod val="50000"/>
                  </a:schemeClr>
                </a:solidFill>
                <a:effectLst>
                  <a:innerShdw blurRad="69850" dist="43180" dir="5400000">
                    <a:srgbClr val="000000">
                      <a:alpha val="65000"/>
                    </a:srgbClr>
                  </a:innerShdw>
                </a:effectLst>
              </a:rPr>
              <a:t>till </a:t>
            </a:r>
            <a:r>
              <a:rPr lang="ru-RU" sz="1200" b="1" dirty="0" smtClean="0">
                <a:ln w="1905"/>
                <a:solidFill>
                  <a:schemeClr val="accent2">
                    <a:lumMod val="50000"/>
                  </a:schemeClr>
                </a:solidFill>
                <a:effectLst>
                  <a:innerShdw blurRad="69850" dist="43180" dir="5400000">
                    <a:srgbClr val="000000">
                      <a:alpha val="65000"/>
                    </a:srgbClr>
                  </a:innerShdw>
                </a:effectLst>
              </a:rPr>
              <a:t>11:00  </a:t>
            </a:r>
            <a:r>
              <a:rPr lang="ru-RU" sz="1200" b="1" dirty="0">
                <a:ln w="1905"/>
                <a:solidFill>
                  <a:schemeClr val="accent2">
                    <a:lumMod val="50000"/>
                  </a:schemeClr>
                </a:solidFill>
                <a:effectLst>
                  <a:innerShdw blurRad="69850" dist="43180" dir="5400000">
                    <a:srgbClr val="000000">
                      <a:alpha val="65000"/>
                    </a:srgbClr>
                  </a:innerShdw>
                </a:effectLst>
              </a:rPr>
              <a:t>- </a:t>
            </a:r>
            <a:r>
              <a:rPr lang="ru-RU" sz="1200" b="1" dirty="0">
                <a:ln w="1905"/>
                <a:solidFill>
                  <a:srgbClr val="C00000"/>
                </a:solidFill>
                <a:effectLst>
                  <a:innerShdw blurRad="69850" dist="43180" dir="5400000">
                    <a:srgbClr val="000000">
                      <a:alpha val="65000"/>
                    </a:srgbClr>
                  </a:innerShdw>
                </a:effectLst>
              </a:rPr>
              <a:t>90%</a:t>
            </a:r>
            <a:r>
              <a:rPr lang="ru-RU" sz="1200" b="1" dirty="0">
                <a:ln w="1905"/>
                <a:solidFill>
                  <a:schemeClr val="accent2">
                    <a:lumMod val="50000"/>
                  </a:schemeClr>
                </a:solidFill>
                <a:effectLst>
                  <a:innerShdw blurRad="69850" dist="43180" dir="5400000">
                    <a:srgbClr val="000000">
                      <a:alpha val="65000"/>
                    </a:srgbClr>
                  </a:innerShdw>
                </a:effectLst>
              </a:rPr>
              <a:t>;</a:t>
            </a:r>
          </a:p>
          <a:p>
            <a:pPr lvl="0">
              <a:buClr>
                <a:srgbClr val="C00000"/>
              </a:buClr>
            </a:pPr>
            <a:r>
              <a:rPr lang="ru-RU" sz="1200" b="1" dirty="0">
                <a:ln w="1905"/>
                <a:solidFill>
                  <a:schemeClr val="accent2">
                    <a:lumMod val="50000"/>
                  </a:schemeClr>
                </a:solidFill>
                <a:effectLst>
                  <a:innerShdw blurRad="69850" dist="43180" dir="5400000">
                    <a:srgbClr val="000000">
                      <a:alpha val="65000"/>
                    </a:srgbClr>
                  </a:innerShdw>
                </a:effectLst>
              </a:rPr>
              <a:t>                               </a:t>
            </a:r>
            <a:r>
              <a:rPr lang="en-US" sz="1200" b="1" dirty="0" smtClean="0">
                <a:ln w="1905"/>
                <a:solidFill>
                  <a:schemeClr val="accent2">
                    <a:lumMod val="50000"/>
                  </a:schemeClr>
                </a:solidFill>
                <a:effectLst>
                  <a:innerShdw blurRad="69850" dist="43180" dir="5400000">
                    <a:srgbClr val="000000">
                      <a:alpha val="65000"/>
                    </a:srgbClr>
                  </a:innerShdw>
                </a:effectLst>
              </a:rPr>
              <a:t>from </a:t>
            </a:r>
            <a:r>
              <a:rPr lang="ru-RU" sz="1200" b="1" dirty="0" smtClean="0">
                <a:ln w="1905"/>
                <a:solidFill>
                  <a:schemeClr val="accent2">
                    <a:lumMod val="50000"/>
                  </a:schemeClr>
                </a:solidFill>
                <a:effectLst>
                  <a:innerShdw blurRad="69850" dist="43180" dir="5400000">
                    <a:srgbClr val="000000">
                      <a:alpha val="65000"/>
                    </a:srgbClr>
                  </a:innerShdw>
                </a:effectLst>
              </a:rPr>
              <a:t>1</a:t>
            </a:r>
            <a:r>
              <a:rPr lang="en-US" sz="1200" b="1" dirty="0">
                <a:ln w="1905"/>
                <a:solidFill>
                  <a:schemeClr val="accent2">
                    <a:lumMod val="50000"/>
                  </a:schemeClr>
                </a:solidFill>
                <a:effectLst>
                  <a:innerShdw blurRad="69850" dist="43180" dir="5400000">
                    <a:srgbClr val="000000">
                      <a:alpha val="65000"/>
                    </a:srgbClr>
                  </a:innerShdw>
                </a:effectLst>
              </a:rPr>
              <a:t>0</a:t>
            </a:r>
            <a:r>
              <a:rPr lang="ru-RU" sz="1200" b="1" dirty="0">
                <a:ln w="1905"/>
                <a:solidFill>
                  <a:schemeClr val="accent2">
                    <a:lumMod val="50000"/>
                  </a:schemeClr>
                </a:solidFill>
                <a:effectLst>
                  <a:innerShdw blurRad="69850" dist="43180" dir="5400000">
                    <a:srgbClr val="000000">
                      <a:alpha val="65000"/>
                    </a:srgbClr>
                  </a:innerShdw>
                </a:effectLst>
              </a:rPr>
              <a:t>:00 </a:t>
            </a:r>
            <a:r>
              <a:rPr lang="en-US" sz="1200" b="1" dirty="0" smtClean="0">
                <a:ln w="1905"/>
                <a:solidFill>
                  <a:schemeClr val="accent2">
                    <a:lumMod val="50000"/>
                  </a:schemeClr>
                </a:solidFill>
                <a:effectLst>
                  <a:innerShdw blurRad="69850" dist="43180" dir="5400000">
                    <a:srgbClr val="000000">
                      <a:alpha val="65000"/>
                    </a:srgbClr>
                  </a:innerShdw>
                </a:effectLst>
              </a:rPr>
              <a:t>till</a:t>
            </a:r>
            <a:r>
              <a:rPr lang="ru-RU" sz="1200" b="1" dirty="0" smtClean="0">
                <a:ln w="1905"/>
                <a:solidFill>
                  <a:schemeClr val="accent2">
                    <a:lumMod val="50000"/>
                  </a:schemeClr>
                </a:solidFill>
                <a:effectLst>
                  <a:innerShdw blurRad="69850" dist="43180" dir="5400000">
                    <a:srgbClr val="000000">
                      <a:alpha val="65000"/>
                    </a:srgbClr>
                  </a:innerShdw>
                </a:effectLst>
              </a:rPr>
              <a:t> </a:t>
            </a:r>
            <a:r>
              <a:rPr lang="ru-RU" sz="1200" b="1" dirty="0">
                <a:ln w="1905"/>
                <a:solidFill>
                  <a:schemeClr val="accent2">
                    <a:lumMod val="50000"/>
                  </a:schemeClr>
                </a:solidFill>
                <a:effectLst>
                  <a:innerShdw blurRad="69850" dist="43180" dir="5400000">
                    <a:srgbClr val="000000">
                      <a:alpha val="65000"/>
                    </a:srgbClr>
                  </a:innerShdw>
                </a:effectLst>
              </a:rPr>
              <a:t>1</a:t>
            </a:r>
            <a:r>
              <a:rPr lang="en-US" sz="1200" b="1" dirty="0">
                <a:ln w="1905"/>
                <a:solidFill>
                  <a:schemeClr val="accent2">
                    <a:lumMod val="50000"/>
                  </a:schemeClr>
                </a:solidFill>
                <a:effectLst>
                  <a:innerShdw blurRad="69850" dist="43180" dir="5400000">
                    <a:srgbClr val="000000">
                      <a:alpha val="65000"/>
                    </a:srgbClr>
                  </a:innerShdw>
                </a:effectLst>
              </a:rPr>
              <a:t>8</a:t>
            </a:r>
            <a:r>
              <a:rPr lang="ru-RU" sz="1200" b="1" dirty="0">
                <a:ln w="1905"/>
                <a:solidFill>
                  <a:schemeClr val="accent2">
                    <a:lumMod val="50000"/>
                  </a:schemeClr>
                </a:solidFill>
                <a:effectLst>
                  <a:innerShdw blurRad="69850" dist="43180" dir="5400000">
                    <a:srgbClr val="000000">
                      <a:alpha val="65000"/>
                    </a:srgbClr>
                  </a:innerShdw>
                </a:effectLst>
              </a:rPr>
              <a:t>:00 – </a:t>
            </a:r>
            <a:r>
              <a:rPr lang="en-US" sz="1200" b="1" dirty="0">
                <a:ln w="1905"/>
                <a:solidFill>
                  <a:srgbClr val="C00000"/>
                </a:solidFill>
                <a:effectLst>
                  <a:innerShdw blurRad="69850" dist="43180" dir="5400000">
                    <a:srgbClr val="000000">
                      <a:alpha val="65000"/>
                    </a:srgbClr>
                  </a:innerShdw>
                </a:effectLst>
              </a:rPr>
              <a:t>1</a:t>
            </a:r>
            <a:r>
              <a:rPr lang="ru-RU" sz="1200" b="1" dirty="0">
                <a:ln w="1905"/>
                <a:solidFill>
                  <a:srgbClr val="C00000"/>
                </a:solidFill>
                <a:effectLst>
                  <a:innerShdw blurRad="69850" dist="43180" dir="5400000">
                    <a:srgbClr val="000000">
                      <a:alpha val="65000"/>
                    </a:srgbClr>
                  </a:innerShdw>
                </a:effectLst>
              </a:rPr>
              <a:t>0%</a:t>
            </a:r>
            <a:r>
              <a:rPr lang="ru-RU" sz="1200" b="1" dirty="0">
                <a:ln w="1905"/>
                <a:solidFill>
                  <a:schemeClr val="accent2">
                    <a:lumMod val="50000"/>
                  </a:schemeClr>
                </a:solidFill>
                <a:effectLst>
                  <a:innerShdw blurRad="69850" dist="43180" dir="5400000">
                    <a:srgbClr val="000000">
                      <a:alpha val="65000"/>
                    </a:srgbClr>
                  </a:innerShdw>
                </a:effectLst>
              </a:rPr>
              <a:t>. </a:t>
            </a:r>
          </a:p>
          <a:p>
            <a:pPr lvl="0">
              <a:buClr>
                <a:srgbClr val="C00000"/>
              </a:buClr>
            </a:pPr>
            <a:r>
              <a:rPr lang="en-US" sz="1200" b="1" dirty="0" smtClean="0">
                <a:ln w="1905"/>
                <a:solidFill>
                  <a:schemeClr val="accent6">
                    <a:lumMod val="50000"/>
                  </a:schemeClr>
                </a:solidFill>
                <a:effectLst>
                  <a:innerShdw blurRad="69850" dist="43180" dir="5400000">
                    <a:srgbClr val="000000">
                      <a:alpha val="65000"/>
                    </a:srgbClr>
                  </a:innerShdw>
                </a:effectLst>
              </a:rPr>
              <a:t>Receipts</a:t>
            </a:r>
            <a:r>
              <a:rPr lang="ru-RU" sz="1200" b="1" dirty="0" smtClean="0">
                <a:ln w="1905"/>
                <a:solidFill>
                  <a:schemeClr val="accent6">
                    <a:lumMod val="50000"/>
                  </a:schemeClr>
                </a:solidFill>
                <a:effectLst>
                  <a:innerShdw blurRad="69850" dist="43180" dir="5400000">
                    <a:srgbClr val="000000">
                      <a:alpha val="65000"/>
                    </a:srgbClr>
                  </a:innerShdw>
                </a:effectLst>
              </a:rPr>
              <a:t>:     </a:t>
            </a:r>
            <a:r>
              <a:rPr lang="en-US" sz="1200" b="1" dirty="0" smtClean="0">
                <a:ln w="1905"/>
                <a:solidFill>
                  <a:schemeClr val="accent6">
                    <a:lumMod val="50000"/>
                  </a:schemeClr>
                </a:solidFill>
                <a:effectLst>
                  <a:innerShdw blurRad="69850" dist="43180" dir="5400000">
                    <a:srgbClr val="000000">
                      <a:alpha val="65000"/>
                    </a:srgbClr>
                  </a:innerShdw>
                </a:effectLst>
              </a:rPr>
              <a:t>from</a:t>
            </a:r>
            <a:r>
              <a:rPr lang="ru-RU" sz="1200" b="1" dirty="0" smtClean="0">
                <a:ln w="1905"/>
                <a:solidFill>
                  <a:schemeClr val="accent6">
                    <a:lumMod val="50000"/>
                  </a:schemeClr>
                </a:solidFill>
                <a:effectLst>
                  <a:innerShdw blurRad="69850" dist="43180" dir="5400000">
                    <a:srgbClr val="000000">
                      <a:alpha val="65000"/>
                    </a:srgbClr>
                  </a:innerShdw>
                </a:effectLst>
              </a:rPr>
              <a:t> </a:t>
            </a:r>
            <a:r>
              <a:rPr lang="ru-RU" sz="1200" b="1" dirty="0">
                <a:ln w="1905"/>
                <a:solidFill>
                  <a:schemeClr val="accent6">
                    <a:lumMod val="50000"/>
                  </a:schemeClr>
                </a:solidFill>
                <a:effectLst>
                  <a:innerShdw blurRad="69850" dist="43180" dir="5400000">
                    <a:srgbClr val="000000">
                      <a:alpha val="65000"/>
                    </a:srgbClr>
                  </a:innerShdw>
                </a:effectLst>
              </a:rPr>
              <a:t>9:00 </a:t>
            </a:r>
            <a:r>
              <a:rPr lang="en-US" sz="1200" b="1" dirty="0" smtClean="0">
                <a:ln w="1905"/>
                <a:solidFill>
                  <a:schemeClr val="accent6">
                    <a:lumMod val="50000"/>
                  </a:schemeClr>
                </a:solidFill>
                <a:effectLst>
                  <a:innerShdw blurRad="69850" dist="43180" dir="5400000">
                    <a:srgbClr val="000000">
                      <a:alpha val="65000"/>
                    </a:srgbClr>
                  </a:innerShdw>
                </a:effectLst>
              </a:rPr>
              <a:t>till</a:t>
            </a:r>
            <a:r>
              <a:rPr lang="ru-RU" sz="1200" b="1" dirty="0" smtClean="0">
                <a:ln w="1905"/>
                <a:solidFill>
                  <a:schemeClr val="accent6">
                    <a:lumMod val="50000"/>
                  </a:schemeClr>
                </a:solidFill>
                <a:effectLst>
                  <a:innerShdw blurRad="69850" dist="43180" dir="5400000">
                    <a:srgbClr val="000000">
                      <a:alpha val="65000"/>
                    </a:srgbClr>
                  </a:innerShdw>
                </a:effectLst>
              </a:rPr>
              <a:t> </a:t>
            </a:r>
            <a:r>
              <a:rPr lang="ru-RU" sz="1200" b="1" dirty="0">
                <a:ln w="1905"/>
                <a:solidFill>
                  <a:schemeClr val="accent6">
                    <a:lumMod val="50000"/>
                  </a:schemeClr>
                </a:solidFill>
                <a:effectLst>
                  <a:innerShdw blurRad="69850" dist="43180" dir="5400000">
                    <a:srgbClr val="000000">
                      <a:alpha val="65000"/>
                    </a:srgbClr>
                  </a:innerShdw>
                </a:effectLst>
              </a:rPr>
              <a:t>11:00 – </a:t>
            </a:r>
            <a:r>
              <a:rPr lang="ru-RU" sz="1200" b="1" dirty="0">
                <a:ln w="1905"/>
                <a:solidFill>
                  <a:srgbClr val="C00000"/>
                </a:solidFill>
                <a:effectLst>
                  <a:innerShdw blurRad="69850" dist="43180" dir="5400000">
                    <a:srgbClr val="000000">
                      <a:alpha val="65000"/>
                    </a:srgbClr>
                  </a:innerShdw>
                </a:effectLst>
              </a:rPr>
              <a:t>10%</a:t>
            </a:r>
            <a:r>
              <a:rPr lang="ru-RU" sz="1200" b="1" dirty="0">
                <a:ln w="1905"/>
                <a:solidFill>
                  <a:schemeClr val="accent6">
                    <a:lumMod val="50000"/>
                  </a:schemeClr>
                </a:solidFill>
                <a:effectLst>
                  <a:innerShdw blurRad="69850" dist="43180" dir="5400000">
                    <a:srgbClr val="000000">
                      <a:alpha val="65000"/>
                    </a:srgbClr>
                  </a:innerShdw>
                </a:effectLst>
              </a:rPr>
              <a:t>;</a:t>
            </a:r>
          </a:p>
          <a:p>
            <a:pPr lvl="0">
              <a:buClr>
                <a:srgbClr val="C00000"/>
              </a:buClr>
            </a:pPr>
            <a:r>
              <a:rPr lang="ru-RU" sz="1200" b="1" dirty="0">
                <a:ln w="1905"/>
                <a:solidFill>
                  <a:schemeClr val="accent6">
                    <a:lumMod val="50000"/>
                  </a:schemeClr>
                </a:solidFill>
                <a:effectLst>
                  <a:innerShdw blurRad="69850" dist="43180" dir="5400000">
                    <a:srgbClr val="000000">
                      <a:alpha val="65000"/>
                    </a:srgbClr>
                  </a:innerShdw>
                </a:effectLst>
              </a:rPr>
              <a:t>                               </a:t>
            </a:r>
            <a:r>
              <a:rPr lang="en-US" sz="1200" b="1" dirty="0" smtClean="0">
                <a:ln w="1905"/>
                <a:solidFill>
                  <a:schemeClr val="accent6">
                    <a:lumMod val="50000"/>
                  </a:schemeClr>
                </a:solidFill>
                <a:effectLst>
                  <a:innerShdw blurRad="69850" dist="43180" dir="5400000">
                    <a:srgbClr val="000000">
                      <a:alpha val="65000"/>
                    </a:srgbClr>
                  </a:innerShdw>
                </a:effectLst>
              </a:rPr>
              <a:t>from </a:t>
            </a:r>
            <a:r>
              <a:rPr lang="ru-RU" sz="1200" b="1" dirty="0" smtClean="0">
                <a:ln w="1905"/>
                <a:solidFill>
                  <a:schemeClr val="accent6">
                    <a:lumMod val="50000"/>
                  </a:schemeClr>
                </a:solidFill>
                <a:effectLst>
                  <a:innerShdw blurRad="69850" dist="43180" dir="5400000">
                    <a:srgbClr val="000000">
                      <a:alpha val="65000"/>
                    </a:srgbClr>
                  </a:innerShdw>
                </a:effectLst>
              </a:rPr>
              <a:t>11:00 </a:t>
            </a:r>
            <a:r>
              <a:rPr lang="en-US" sz="1200" b="1" dirty="0" smtClean="0">
                <a:ln w="1905"/>
                <a:solidFill>
                  <a:schemeClr val="accent6">
                    <a:lumMod val="50000"/>
                  </a:schemeClr>
                </a:solidFill>
                <a:effectLst>
                  <a:innerShdw blurRad="69850" dist="43180" dir="5400000">
                    <a:srgbClr val="000000">
                      <a:alpha val="65000"/>
                    </a:srgbClr>
                  </a:innerShdw>
                </a:effectLst>
              </a:rPr>
              <a:t>till</a:t>
            </a:r>
            <a:r>
              <a:rPr lang="ru-RU" sz="1200" b="1" dirty="0" smtClean="0">
                <a:ln w="1905"/>
                <a:solidFill>
                  <a:schemeClr val="accent6">
                    <a:lumMod val="50000"/>
                  </a:schemeClr>
                </a:solidFill>
                <a:effectLst>
                  <a:innerShdw blurRad="69850" dist="43180" dir="5400000">
                    <a:srgbClr val="000000">
                      <a:alpha val="65000"/>
                    </a:srgbClr>
                  </a:innerShdw>
                </a:effectLst>
              </a:rPr>
              <a:t> </a:t>
            </a:r>
            <a:r>
              <a:rPr lang="ru-RU" sz="1200" b="1" dirty="0">
                <a:ln w="1905"/>
                <a:solidFill>
                  <a:schemeClr val="accent6">
                    <a:lumMod val="50000"/>
                  </a:schemeClr>
                </a:solidFill>
                <a:effectLst>
                  <a:innerShdw blurRad="69850" dist="43180" dir="5400000">
                    <a:srgbClr val="000000">
                      <a:alpha val="65000"/>
                    </a:srgbClr>
                  </a:innerShdw>
                </a:effectLst>
              </a:rPr>
              <a:t>1</a:t>
            </a:r>
            <a:r>
              <a:rPr lang="en-US" sz="1200" b="1" dirty="0">
                <a:ln w="1905"/>
                <a:solidFill>
                  <a:schemeClr val="accent6">
                    <a:lumMod val="50000"/>
                  </a:schemeClr>
                </a:solidFill>
                <a:effectLst>
                  <a:innerShdw blurRad="69850" dist="43180" dir="5400000">
                    <a:srgbClr val="000000">
                      <a:alpha val="65000"/>
                    </a:srgbClr>
                  </a:innerShdw>
                </a:effectLst>
              </a:rPr>
              <a:t>8</a:t>
            </a:r>
            <a:r>
              <a:rPr lang="ru-RU" sz="1200" b="1" dirty="0">
                <a:ln w="1905"/>
                <a:solidFill>
                  <a:schemeClr val="accent6">
                    <a:lumMod val="50000"/>
                  </a:schemeClr>
                </a:solidFill>
                <a:effectLst>
                  <a:innerShdw blurRad="69850" dist="43180" dir="5400000">
                    <a:srgbClr val="000000">
                      <a:alpha val="65000"/>
                    </a:srgbClr>
                  </a:innerShdw>
                </a:effectLst>
              </a:rPr>
              <a:t>:00 – </a:t>
            </a:r>
            <a:r>
              <a:rPr lang="en-US" sz="1200" b="1" dirty="0">
                <a:ln w="1905"/>
                <a:solidFill>
                  <a:srgbClr val="C00000"/>
                </a:solidFill>
                <a:effectLst>
                  <a:innerShdw blurRad="69850" dist="43180" dir="5400000">
                    <a:srgbClr val="000000">
                      <a:alpha val="65000"/>
                    </a:srgbClr>
                  </a:innerShdw>
                </a:effectLst>
              </a:rPr>
              <a:t>9</a:t>
            </a:r>
            <a:r>
              <a:rPr lang="ru-RU" sz="1200" b="1" dirty="0">
                <a:ln w="1905"/>
                <a:solidFill>
                  <a:srgbClr val="C00000"/>
                </a:solidFill>
                <a:effectLst>
                  <a:innerShdw blurRad="69850" dist="43180" dir="5400000">
                    <a:srgbClr val="000000">
                      <a:alpha val="65000"/>
                    </a:srgbClr>
                  </a:innerShdw>
                </a:effectLst>
              </a:rPr>
              <a:t>0%</a:t>
            </a:r>
            <a:r>
              <a:rPr lang="ru-RU" sz="1200" b="1" dirty="0">
                <a:ln w="1905"/>
                <a:solidFill>
                  <a:schemeClr val="accent6">
                    <a:lumMod val="50000"/>
                  </a:schemeClr>
                </a:solidFill>
                <a:effectLst>
                  <a:innerShdw blurRad="69850" dist="43180" dir="5400000">
                    <a:srgbClr val="000000">
                      <a:alpha val="65000"/>
                    </a:srgbClr>
                  </a:innerShdw>
                </a:effectLst>
              </a:rPr>
              <a:t>.  </a:t>
            </a:r>
          </a:p>
        </p:txBody>
      </p:sp>
      <p:grpSp>
        <p:nvGrpSpPr>
          <p:cNvPr id="112" name="Группа 111"/>
          <p:cNvGrpSpPr/>
          <p:nvPr/>
        </p:nvGrpSpPr>
        <p:grpSpPr>
          <a:xfrm>
            <a:off x="1813013" y="6757610"/>
            <a:ext cx="838061" cy="233411"/>
            <a:chOff x="1381" y="817453"/>
            <a:chExt cx="1131050" cy="452420"/>
          </a:xfrm>
        </p:grpSpPr>
        <p:sp>
          <p:nvSpPr>
            <p:cNvPr id="148" name="Нашивка 147"/>
            <p:cNvSpPr/>
            <p:nvPr/>
          </p:nvSpPr>
          <p:spPr>
            <a:xfrm>
              <a:off x="1381" y="817453"/>
              <a:ext cx="1131050" cy="452420"/>
            </a:xfrm>
            <a:prstGeom prst="chevron">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49" name="Нашивка 4"/>
            <p:cNvSpPr/>
            <p:nvPr/>
          </p:nvSpPr>
          <p:spPr>
            <a:xfrm>
              <a:off x="227591" y="817453"/>
              <a:ext cx="678630" cy="4524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algn="ctr" defTabSz="658642">
                <a:lnSpc>
                  <a:spcPct val="90000"/>
                </a:lnSpc>
                <a:spcAft>
                  <a:spcPct val="35000"/>
                </a:spcAft>
              </a:pPr>
              <a:r>
                <a:rPr lang="ru-RU" sz="1100" dirty="0"/>
                <a:t>9:00</a:t>
              </a:r>
            </a:p>
          </p:txBody>
        </p:sp>
      </p:grpSp>
      <p:grpSp>
        <p:nvGrpSpPr>
          <p:cNvPr id="113" name="Группа 112"/>
          <p:cNvGrpSpPr/>
          <p:nvPr/>
        </p:nvGrpSpPr>
        <p:grpSpPr>
          <a:xfrm>
            <a:off x="2663872" y="6757610"/>
            <a:ext cx="838061" cy="233411"/>
            <a:chOff x="1019326" y="817453"/>
            <a:chExt cx="1131050" cy="452420"/>
          </a:xfrm>
        </p:grpSpPr>
        <p:sp>
          <p:nvSpPr>
            <p:cNvPr id="146" name="Нашивка 145"/>
            <p:cNvSpPr/>
            <p:nvPr/>
          </p:nvSpPr>
          <p:spPr>
            <a:xfrm>
              <a:off x="1019326" y="817453"/>
              <a:ext cx="1131050" cy="452420"/>
            </a:xfrm>
            <a:prstGeom prst="chevron">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47" name="Нашивка 6"/>
            <p:cNvSpPr/>
            <p:nvPr/>
          </p:nvSpPr>
          <p:spPr>
            <a:xfrm>
              <a:off x="1245536" y="817453"/>
              <a:ext cx="678630" cy="4524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algn="ctr" defTabSz="658642">
                <a:lnSpc>
                  <a:spcPct val="90000"/>
                </a:lnSpc>
                <a:spcAft>
                  <a:spcPct val="35000"/>
                </a:spcAft>
              </a:pPr>
              <a:r>
                <a:rPr lang="ru-RU" sz="1100" dirty="0"/>
                <a:t>10:00</a:t>
              </a:r>
            </a:p>
          </p:txBody>
        </p:sp>
      </p:grpSp>
      <p:grpSp>
        <p:nvGrpSpPr>
          <p:cNvPr id="114" name="Группа 113"/>
          <p:cNvGrpSpPr/>
          <p:nvPr/>
        </p:nvGrpSpPr>
        <p:grpSpPr>
          <a:xfrm>
            <a:off x="3479724" y="6757610"/>
            <a:ext cx="838061" cy="233411"/>
            <a:chOff x="2037271" y="817453"/>
            <a:chExt cx="1131050" cy="452420"/>
          </a:xfrm>
        </p:grpSpPr>
        <p:sp>
          <p:nvSpPr>
            <p:cNvPr id="144" name="Нашивка 143"/>
            <p:cNvSpPr/>
            <p:nvPr/>
          </p:nvSpPr>
          <p:spPr>
            <a:xfrm>
              <a:off x="2037271" y="817453"/>
              <a:ext cx="1131050" cy="452420"/>
            </a:xfrm>
            <a:prstGeom prst="chevron">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45" name="Нашивка 8"/>
            <p:cNvSpPr/>
            <p:nvPr/>
          </p:nvSpPr>
          <p:spPr>
            <a:xfrm>
              <a:off x="2263481" y="817453"/>
              <a:ext cx="678630" cy="4524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algn="ctr" defTabSz="658642">
                <a:lnSpc>
                  <a:spcPct val="90000"/>
                </a:lnSpc>
                <a:spcAft>
                  <a:spcPct val="35000"/>
                </a:spcAft>
              </a:pPr>
              <a:r>
                <a:rPr lang="ru-RU" sz="1100" dirty="0"/>
                <a:t>11:00</a:t>
              </a:r>
            </a:p>
          </p:txBody>
        </p:sp>
      </p:grpSp>
      <p:grpSp>
        <p:nvGrpSpPr>
          <p:cNvPr id="117" name="Группа 116"/>
          <p:cNvGrpSpPr/>
          <p:nvPr/>
        </p:nvGrpSpPr>
        <p:grpSpPr>
          <a:xfrm>
            <a:off x="4295577" y="6757610"/>
            <a:ext cx="838061" cy="233411"/>
            <a:chOff x="3055216" y="817453"/>
            <a:chExt cx="1131050" cy="452420"/>
          </a:xfrm>
        </p:grpSpPr>
        <p:sp>
          <p:nvSpPr>
            <p:cNvPr id="142" name="Нашивка 141"/>
            <p:cNvSpPr/>
            <p:nvPr/>
          </p:nvSpPr>
          <p:spPr>
            <a:xfrm>
              <a:off x="3055216" y="817453"/>
              <a:ext cx="1131050" cy="452420"/>
            </a:xfrm>
            <a:prstGeom prst="chevron">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43" name="Нашивка 10"/>
            <p:cNvSpPr/>
            <p:nvPr/>
          </p:nvSpPr>
          <p:spPr>
            <a:xfrm>
              <a:off x="3281426" y="817453"/>
              <a:ext cx="678630" cy="4524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algn="ctr" defTabSz="658642">
                <a:lnSpc>
                  <a:spcPct val="90000"/>
                </a:lnSpc>
                <a:spcAft>
                  <a:spcPct val="35000"/>
                </a:spcAft>
              </a:pPr>
              <a:r>
                <a:rPr lang="ru-RU" sz="1100" dirty="0"/>
                <a:t>12:00</a:t>
              </a:r>
            </a:p>
          </p:txBody>
        </p:sp>
      </p:grpSp>
      <p:grpSp>
        <p:nvGrpSpPr>
          <p:cNvPr id="118" name="Группа 117"/>
          <p:cNvGrpSpPr/>
          <p:nvPr/>
        </p:nvGrpSpPr>
        <p:grpSpPr>
          <a:xfrm>
            <a:off x="5111430" y="6757610"/>
            <a:ext cx="838061" cy="233411"/>
            <a:chOff x="4073161" y="817453"/>
            <a:chExt cx="1131050" cy="452420"/>
          </a:xfrm>
        </p:grpSpPr>
        <p:sp>
          <p:nvSpPr>
            <p:cNvPr id="134" name="Нашивка 133"/>
            <p:cNvSpPr/>
            <p:nvPr/>
          </p:nvSpPr>
          <p:spPr>
            <a:xfrm>
              <a:off x="4073161" y="817453"/>
              <a:ext cx="1131050" cy="452420"/>
            </a:xfrm>
            <a:prstGeom prst="chevron">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36" name="Нашивка 12"/>
            <p:cNvSpPr/>
            <p:nvPr/>
          </p:nvSpPr>
          <p:spPr>
            <a:xfrm>
              <a:off x="4299371" y="817453"/>
              <a:ext cx="678630" cy="4524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algn="ctr" defTabSz="658642">
                <a:lnSpc>
                  <a:spcPct val="90000"/>
                </a:lnSpc>
                <a:spcAft>
                  <a:spcPct val="35000"/>
                </a:spcAft>
              </a:pPr>
              <a:r>
                <a:rPr lang="ru-RU" sz="1100" dirty="0"/>
                <a:t>13:00</a:t>
              </a:r>
            </a:p>
          </p:txBody>
        </p:sp>
      </p:grpSp>
      <p:grpSp>
        <p:nvGrpSpPr>
          <p:cNvPr id="119" name="Группа 118"/>
          <p:cNvGrpSpPr/>
          <p:nvPr/>
        </p:nvGrpSpPr>
        <p:grpSpPr>
          <a:xfrm>
            <a:off x="5901028" y="6757610"/>
            <a:ext cx="838061" cy="233411"/>
            <a:chOff x="5091106" y="817453"/>
            <a:chExt cx="1131050" cy="452420"/>
          </a:xfrm>
        </p:grpSpPr>
        <p:sp>
          <p:nvSpPr>
            <p:cNvPr id="132" name="Нашивка 131"/>
            <p:cNvSpPr/>
            <p:nvPr/>
          </p:nvSpPr>
          <p:spPr>
            <a:xfrm>
              <a:off x="5091106" y="817453"/>
              <a:ext cx="1131050" cy="452420"/>
            </a:xfrm>
            <a:prstGeom prst="chevron">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33" name="Нашивка 14"/>
            <p:cNvSpPr/>
            <p:nvPr/>
          </p:nvSpPr>
          <p:spPr>
            <a:xfrm>
              <a:off x="5317316" y="817453"/>
              <a:ext cx="678630" cy="4524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algn="ctr" defTabSz="658642">
                <a:lnSpc>
                  <a:spcPct val="90000"/>
                </a:lnSpc>
                <a:spcAft>
                  <a:spcPct val="35000"/>
                </a:spcAft>
              </a:pPr>
              <a:r>
                <a:rPr lang="ru-RU" sz="1100" dirty="0"/>
                <a:t>14:00</a:t>
              </a:r>
            </a:p>
          </p:txBody>
        </p:sp>
      </p:grpSp>
      <p:grpSp>
        <p:nvGrpSpPr>
          <p:cNvPr id="120" name="Группа 119"/>
          <p:cNvGrpSpPr/>
          <p:nvPr/>
        </p:nvGrpSpPr>
        <p:grpSpPr>
          <a:xfrm>
            <a:off x="6734385" y="6757610"/>
            <a:ext cx="838061" cy="233411"/>
            <a:chOff x="6109052" y="817453"/>
            <a:chExt cx="1131050" cy="452420"/>
          </a:xfrm>
        </p:grpSpPr>
        <p:sp>
          <p:nvSpPr>
            <p:cNvPr id="130" name="Нашивка 129"/>
            <p:cNvSpPr/>
            <p:nvPr/>
          </p:nvSpPr>
          <p:spPr>
            <a:xfrm>
              <a:off x="6109052" y="817453"/>
              <a:ext cx="1131050" cy="452420"/>
            </a:xfrm>
            <a:prstGeom prst="chevron">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31" name="Нашивка 16"/>
            <p:cNvSpPr/>
            <p:nvPr/>
          </p:nvSpPr>
          <p:spPr>
            <a:xfrm>
              <a:off x="6335262" y="817453"/>
              <a:ext cx="678630" cy="4524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algn="ctr" defTabSz="658642">
                <a:lnSpc>
                  <a:spcPct val="90000"/>
                </a:lnSpc>
                <a:spcAft>
                  <a:spcPct val="35000"/>
                </a:spcAft>
              </a:pPr>
              <a:r>
                <a:rPr lang="ru-RU" sz="1100" dirty="0"/>
                <a:t>15:00</a:t>
              </a:r>
            </a:p>
          </p:txBody>
        </p:sp>
      </p:grpSp>
      <p:grpSp>
        <p:nvGrpSpPr>
          <p:cNvPr id="121" name="Группа 120"/>
          <p:cNvGrpSpPr/>
          <p:nvPr/>
        </p:nvGrpSpPr>
        <p:grpSpPr>
          <a:xfrm>
            <a:off x="7550238" y="6757610"/>
            <a:ext cx="838061" cy="233411"/>
            <a:chOff x="7126997" y="817453"/>
            <a:chExt cx="1131050" cy="452420"/>
          </a:xfrm>
        </p:grpSpPr>
        <p:sp>
          <p:nvSpPr>
            <p:cNvPr id="128" name="Нашивка 127"/>
            <p:cNvSpPr/>
            <p:nvPr/>
          </p:nvSpPr>
          <p:spPr>
            <a:xfrm>
              <a:off x="7126997" y="817453"/>
              <a:ext cx="1131050" cy="452420"/>
            </a:xfrm>
            <a:prstGeom prst="chevron">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29" name="Нашивка 18"/>
            <p:cNvSpPr/>
            <p:nvPr/>
          </p:nvSpPr>
          <p:spPr>
            <a:xfrm>
              <a:off x="7353207" y="817453"/>
              <a:ext cx="678630" cy="4524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algn="ctr" defTabSz="658642">
                <a:lnSpc>
                  <a:spcPct val="90000"/>
                </a:lnSpc>
                <a:spcAft>
                  <a:spcPct val="35000"/>
                </a:spcAft>
              </a:pPr>
              <a:r>
                <a:rPr lang="ru-RU" sz="1100" dirty="0"/>
                <a:t>16:00</a:t>
              </a:r>
            </a:p>
          </p:txBody>
        </p:sp>
      </p:grpSp>
      <p:grpSp>
        <p:nvGrpSpPr>
          <p:cNvPr id="122" name="Группа 121"/>
          <p:cNvGrpSpPr/>
          <p:nvPr/>
        </p:nvGrpSpPr>
        <p:grpSpPr>
          <a:xfrm>
            <a:off x="8357339" y="6757610"/>
            <a:ext cx="838061" cy="233411"/>
            <a:chOff x="8144942" y="817453"/>
            <a:chExt cx="1131050" cy="452420"/>
          </a:xfrm>
        </p:grpSpPr>
        <p:sp>
          <p:nvSpPr>
            <p:cNvPr id="126" name="Нашивка 125"/>
            <p:cNvSpPr/>
            <p:nvPr/>
          </p:nvSpPr>
          <p:spPr>
            <a:xfrm>
              <a:off x="8144942" y="817453"/>
              <a:ext cx="1131050" cy="452420"/>
            </a:xfrm>
            <a:prstGeom prst="chevron">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27" name="Нашивка 20"/>
            <p:cNvSpPr/>
            <p:nvPr/>
          </p:nvSpPr>
          <p:spPr>
            <a:xfrm>
              <a:off x="8371152" y="817453"/>
              <a:ext cx="678630" cy="4524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algn="ctr" defTabSz="658642">
                <a:lnSpc>
                  <a:spcPct val="90000"/>
                </a:lnSpc>
                <a:spcAft>
                  <a:spcPct val="35000"/>
                </a:spcAft>
              </a:pPr>
              <a:r>
                <a:rPr lang="ru-RU" sz="1100" dirty="0"/>
                <a:t>17:00</a:t>
              </a:r>
            </a:p>
          </p:txBody>
        </p:sp>
      </p:grpSp>
      <p:grpSp>
        <p:nvGrpSpPr>
          <p:cNvPr id="123" name="Группа 122"/>
          <p:cNvGrpSpPr/>
          <p:nvPr/>
        </p:nvGrpSpPr>
        <p:grpSpPr>
          <a:xfrm>
            <a:off x="9146938" y="6757610"/>
            <a:ext cx="838061" cy="233411"/>
            <a:chOff x="9162887" y="817453"/>
            <a:chExt cx="1131050" cy="452420"/>
          </a:xfrm>
        </p:grpSpPr>
        <p:sp>
          <p:nvSpPr>
            <p:cNvPr id="124" name="Нашивка 123"/>
            <p:cNvSpPr/>
            <p:nvPr/>
          </p:nvSpPr>
          <p:spPr>
            <a:xfrm>
              <a:off x="9162887" y="817453"/>
              <a:ext cx="1131050" cy="452420"/>
            </a:xfrm>
            <a:prstGeom prst="chevron">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25" name="Нашивка 22"/>
            <p:cNvSpPr/>
            <p:nvPr/>
          </p:nvSpPr>
          <p:spPr>
            <a:xfrm>
              <a:off x="9389097" y="817453"/>
              <a:ext cx="678630" cy="4524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algn="ctr" defTabSz="658642">
                <a:lnSpc>
                  <a:spcPct val="90000"/>
                </a:lnSpc>
                <a:spcAft>
                  <a:spcPct val="35000"/>
                </a:spcAft>
              </a:pPr>
              <a:r>
                <a:rPr lang="ru-RU" sz="1100" dirty="0"/>
                <a:t>18:00</a:t>
              </a:r>
            </a:p>
          </p:txBody>
        </p:sp>
      </p:grpSp>
      <p:sp>
        <p:nvSpPr>
          <p:cNvPr id="48" name="TextBox 47"/>
          <p:cNvSpPr txBox="1"/>
          <p:nvPr/>
        </p:nvSpPr>
        <p:spPr>
          <a:xfrm rot="19663212">
            <a:off x="5974984" y="4180089"/>
            <a:ext cx="2373843" cy="328558"/>
          </a:xfrm>
          <a:prstGeom prst="rect">
            <a:avLst/>
          </a:prstGeom>
          <a:noFill/>
        </p:spPr>
        <p:txBody>
          <a:bodyPr wrap="square" lIns="96780" tIns="48390" rIns="96780" bIns="48390" rtlCol="0">
            <a:spAutoFit/>
          </a:bodyPr>
          <a:lstStyle/>
          <a:p>
            <a:r>
              <a:rPr lang="en-US" sz="1500" dirty="0" smtClean="0"/>
              <a:t>STA balance dynamics </a:t>
            </a:r>
            <a:endParaRPr lang="ru-RU" sz="1500" dirty="0"/>
          </a:p>
        </p:txBody>
      </p:sp>
      <p:sp>
        <p:nvSpPr>
          <p:cNvPr id="154" name="Прямоугольник 153"/>
          <p:cNvSpPr/>
          <p:nvPr/>
        </p:nvSpPr>
        <p:spPr>
          <a:xfrm>
            <a:off x="2078430" y="2554675"/>
            <a:ext cx="4453807" cy="848344"/>
          </a:xfrm>
          <a:prstGeom prst="rect">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wrap="square" lIns="96780" tIns="48390" rIns="96780" bIns="48390">
            <a:spAutoFit/>
          </a:bodyPr>
          <a:lstStyle/>
          <a:p>
            <a:pPr>
              <a:buClr>
                <a:srgbClr val="C00000"/>
              </a:buClr>
            </a:pPr>
            <a:r>
              <a:rPr lang="en-US" sz="1200" b="1" dirty="0" smtClean="0">
                <a:ln w="1905"/>
                <a:solidFill>
                  <a:srgbClr val="002060"/>
                </a:solidFill>
                <a:effectLst>
                  <a:innerShdw blurRad="69850" dist="43180" dir="5400000">
                    <a:srgbClr val="000000">
                      <a:alpha val="65000"/>
                    </a:srgbClr>
                  </a:innerShdw>
                </a:effectLst>
              </a:rPr>
              <a:t>Opening balance</a:t>
            </a:r>
            <a:r>
              <a:rPr lang="ru-RU" sz="1200" b="1" dirty="0" smtClean="0">
                <a:ln w="1905"/>
                <a:solidFill>
                  <a:srgbClr val="002060"/>
                </a:solidFill>
                <a:effectLst>
                  <a:innerShdw blurRad="69850" dist="43180" dir="5400000">
                    <a:srgbClr val="000000">
                      <a:alpha val="65000"/>
                    </a:srgbClr>
                  </a:innerShdw>
                </a:effectLst>
              </a:rPr>
              <a:t>: </a:t>
            </a:r>
            <a:r>
              <a:rPr lang="en-US" sz="1200" b="1" dirty="0" err="1">
                <a:ln w="1905"/>
                <a:solidFill>
                  <a:srgbClr val="002060"/>
                </a:solidFill>
                <a:effectLst>
                  <a:innerShdw blurRad="69850" dist="43180" dir="5400000">
                    <a:srgbClr val="000000">
                      <a:alpha val="65000"/>
                    </a:srgbClr>
                  </a:innerShdw>
                </a:effectLst>
              </a:rPr>
              <a:t>S’t</a:t>
            </a:r>
            <a:r>
              <a:rPr lang="en-US" sz="1200" b="1" dirty="0">
                <a:ln w="1905"/>
                <a:solidFill>
                  <a:srgbClr val="002060"/>
                </a:solidFill>
                <a:effectLst>
                  <a:innerShdw blurRad="69850" dist="43180" dir="5400000">
                    <a:srgbClr val="000000">
                      <a:alpha val="65000"/>
                    </a:srgbClr>
                  </a:innerShdw>
                </a:effectLst>
              </a:rPr>
              <a:t>=</a:t>
            </a:r>
            <a:r>
              <a:rPr lang="en-US" sz="1200" b="1" dirty="0">
                <a:ln w="1905"/>
                <a:solidFill>
                  <a:srgbClr val="C00000"/>
                </a:solidFill>
                <a:effectLst>
                  <a:innerShdw blurRad="69850" dist="43180" dir="5400000">
                    <a:srgbClr val="000000">
                      <a:alpha val="65000"/>
                    </a:srgbClr>
                  </a:innerShdw>
                </a:effectLst>
              </a:rPr>
              <a:t>0</a:t>
            </a:r>
            <a:r>
              <a:rPr lang="ru-RU" sz="1200" b="1" dirty="0">
                <a:ln w="1905"/>
                <a:solidFill>
                  <a:schemeClr val="tx1"/>
                </a:solidFill>
                <a:effectLst>
                  <a:innerShdw blurRad="69850" dist="43180" dir="5400000">
                    <a:srgbClr val="000000">
                      <a:alpha val="65000"/>
                    </a:srgbClr>
                  </a:innerShdw>
                </a:effectLst>
              </a:rPr>
              <a:t>;  </a:t>
            </a:r>
            <a:r>
              <a:rPr lang="en-US" sz="1200" b="1" dirty="0" smtClean="0">
                <a:ln w="1905"/>
                <a:solidFill>
                  <a:schemeClr val="tx1"/>
                </a:solidFill>
                <a:effectLst>
                  <a:innerShdw blurRad="69850" dist="43180" dir="5400000">
                    <a:srgbClr val="000000">
                      <a:alpha val="65000"/>
                    </a:srgbClr>
                  </a:innerShdw>
                </a:effectLst>
              </a:rPr>
              <a:t>closing balance</a:t>
            </a:r>
            <a:r>
              <a:rPr lang="ru-RU" sz="1200" b="1" dirty="0" smtClean="0">
                <a:ln w="1905"/>
                <a:solidFill>
                  <a:srgbClr val="002060"/>
                </a:solidFill>
                <a:effectLst>
                  <a:innerShdw blurRad="69850" dist="43180" dir="5400000">
                    <a:srgbClr val="000000">
                      <a:alpha val="65000"/>
                    </a:srgbClr>
                  </a:innerShdw>
                </a:effectLst>
              </a:rPr>
              <a:t>: </a:t>
            </a:r>
            <a:r>
              <a:rPr lang="en-US" sz="1200" b="1" dirty="0" err="1">
                <a:ln w="1905"/>
                <a:solidFill>
                  <a:srgbClr val="002060"/>
                </a:solidFill>
                <a:effectLst>
                  <a:innerShdw blurRad="69850" dist="43180" dir="5400000">
                    <a:srgbClr val="000000">
                      <a:alpha val="65000"/>
                    </a:srgbClr>
                  </a:innerShdw>
                </a:effectLst>
              </a:rPr>
              <a:t>S’t</a:t>
            </a:r>
            <a:r>
              <a:rPr lang="en-US" sz="1200" b="1" dirty="0">
                <a:ln w="1905"/>
                <a:solidFill>
                  <a:srgbClr val="002060"/>
                </a:solidFill>
                <a:effectLst>
                  <a:innerShdw blurRad="69850" dist="43180" dir="5400000">
                    <a:srgbClr val="000000">
                      <a:alpha val="65000"/>
                    </a:srgbClr>
                  </a:innerShdw>
                </a:effectLst>
              </a:rPr>
              <a:t>=</a:t>
            </a:r>
            <a:r>
              <a:rPr lang="en-US" sz="1200" b="1" dirty="0">
                <a:ln w="1905"/>
                <a:solidFill>
                  <a:srgbClr val="C00000"/>
                </a:solidFill>
                <a:effectLst>
                  <a:innerShdw blurRad="69850" dist="43180" dir="5400000">
                    <a:srgbClr val="000000">
                      <a:alpha val="65000"/>
                    </a:srgbClr>
                  </a:innerShdw>
                </a:effectLst>
              </a:rPr>
              <a:t>0</a:t>
            </a:r>
          </a:p>
          <a:p>
            <a:pPr lvl="0">
              <a:buClr>
                <a:srgbClr val="C00000"/>
              </a:buClr>
            </a:pPr>
            <a:r>
              <a:rPr lang="en-US" sz="1200" b="1" dirty="0" smtClean="0">
                <a:ln w="1905"/>
                <a:solidFill>
                  <a:schemeClr val="accent2">
                    <a:lumMod val="50000"/>
                  </a:schemeClr>
                </a:solidFill>
                <a:effectLst>
                  <a:innerShdw blurRad="69850" dist="43180" dir="5400000">
                    <a:srgbClr val="000000">
                      <a:alpha val="65000"/>
                    </a:srgbClr>
                  </a:innerShdw>
                </a:effectLst>
              </a:rPr>
              <a:t>Payments </a:t>
            </a:r>
            <a:r>
              <a:rPr lang="ru-RU" sz="1200" b="1" dirty="0" smtClean="0">
                <a:ln w="1905"/>
                <a:solidFill>
                  <a:schemeClr val="accent2">
                    <a:lumMod val="50000"/>
                  </a:schemeClr>
                </a:solidFill>
                <a:effectLst>
                  <a:innerShdw blurRad="69850" dist="43180" dir="5400000">
                    <a:srgbClr val="000000">
                      <a:alpha val="65000"/>
                    </a:srgbClr>
                  </a:innerShdw>
                </a:effectLst>
              </a:rPr>
              <a:t>(</a:t>
            </a:r>
            <a:r>
              <a:rPr lang="en-US" sz="1200" b="1" dirty="0">
                <a:ln w="1905"/>
                <a:solidFill>
                  <a:schemeClr val="accent2">
                    <a:lumMod val="50000"/>
                  </a:schemeClr>
                </a:solidFill>
                <a:effectLst>
                  <a:innerShdw blurRad="69850" dist="43180" dir="5400000">
                    <a:srgbClr val="000000">
                      <a:alpha val="65000"/>
                    </a:srgbClr>
                  </a:innerShdw>
                </a:effectLst>
              </a:rPr>
              <a:t>t</a:t>
            </a:r>
            <a:r>
              <a:rPr lang="ru-RU" sz="1200" b="1" dirty="0">
                <a:ln w="1905"/>
                <a:solidFill>
                  <a:schemeClr val="accent2">
                    <a:lumMod val="50000"/>
                  </a:schemeClr>
                </a:solidFill>
                <a:effectLst>
                  <a:innerShdw blurRad="69850" dist="43180" dir="5400000">
                    <a:srgbClr val="000000">
                      <a:alpha val="65000"/>
                    </a:srgbClr>
                  </a:innerShdw>
                </a:effectLst>
              </a:rPr>
              <a:t>)</a:t>
            </a:r>
            <a:r>
              <a:rPr lang="en-US" sz="1200" b="1" dirty="0">
                <a:ln w="1905"/>
                <a:solidFill>
                  <a:schemeClr val="accent2">
                    <a:lumMod val="50000"/>
                  </a:schemeClr>
                </a:solidFill>
                <a:effectLst>
                  <a:innerShdw blurRad="69850" dist="43180" dir="5400000">
                    <a:srgbClr val="000000">
                      <a:alpha val="65000"/>
                    </a:srgbClr>
                  </a:innerShdw>
                </a:effectLst>
              </a:rPr>
              <a:t> </a:t>
            </a:r>
            <a:r>
              <a:rPr lang="ru-RU" sz="1200" b="1" dirty="0">
                <a:ln w="1905"/>
                <a:solidFill>
                  <a:schemeClr val="accent2">
                    <a:lumMod val="50000"/>
                  </a:schemeClr>
                </a:solidFill>
                <a:effectLst>
                  <a:innerShdw blurRad="69850" dist="43180" dir="5400000">
                    <a:srgbClr val="000000">
                      <a:alpha val="65000"/>
                    </a:srgbClr>
                  </a:innerShdw>
                </a:effectLst>
              </a:rPr>
              <a:t>=</a:t>
            </a:r>
            <a:r>
              <a:rPr lang="en-US" sz="1200" b="1" dirty="0">
                <a:ln w="1905"/>
                <a:solidFill>
                  <a:schemeClr val="accent2">
                    <a:lumMod val="50000"/>
                  </a:schemeClr>
                </a:solidFill>
                <a:effectLst>
                  <a:innerShdw blurRad="69850" dist="43180" dir="5400000">
                    <a:srgbClr val="000000">
                      <a:alpha val="65000"/>
                    </a:srgbClr>
                  </a:innerShdw>
                </a:effectLst>
              </a:rPr>
              <a:t> </a:t>
            </a:r>
            <a:r>
              <a:rPr lang="ru-RU" sz="1200" b="1" dirty="0">
                <a:ln w="1905"/>
                <a:solidFill>
                  <a:srgbClr val="C00000"/>
                </a:solidFill>
                <a:effectLst>
                  <a:innerShdw blurRad="69850" dist="43180" dir="5400000">
                    <a:srgbClr val="000000">
                      <a:alpha val="65000"/>
                    </a:srgbClr>
                  </a:innerShdw>
                </a:effectLst>
              </a:rPr>
              <a:t>60</a:t>
            </a:r>
            <a:r>
              <a:rPr lang="en-US" sz="1200" b="1" dirty="0">
                <a:ln w="1905"/>
                <a:solidFill>
                  <a:srgbClr val="C00000"/>
                </a:solidFill>
                <a:effectLst>
                  <a:innerShdw blurRad="69850" dist="43180" dir="5400000">
                    <a:srgbClr val="000000">
                      <a:alpha val="65000"/>
                    </a:srgbClr>
                  </a:innerShdw>
                </a:effectLst>
              </a:rPr>
              <a:t>0</a:t>
            </a:r>
            <a:r>
              <a:rPr lang="ru-RU" sz="1200" b="1" dirty="0">
                <a:ln w="1905"/>
                <a:solidFill>
                  <a:srgbClr val="C00000"/>
                </a:solidFill>
                <a:effectLst>
                  <a:innerShdw blurRad="69850" dist="43180" dir="5400000">
                    <a:srgbClr val="000000">
                      <a:alpha val="65000"/>
                    </a:srgbClr>
                  </a:innerShdw>
                </a:effectLst>
              </a:rPr>
              <a:t> </a:t>
            </a:r>
            <a:r>
              <a:rPr lang="en-US" sz="1200" b="1" dirty="0" err="1" smtClean="0">
                <a:ln w="1905"/>
                <a:solidFill>
                  <a:srgbClr val="C00000"/>
                </a:solidFill>
                <a:effectLst>
                  <a:innerShdw blurRad="69850" dist="43180" dir="5400000">
                    <a:srgbClr val="000000">
                      <a:alpha val="65000"/>
                    </a:srgbClr>
                  </a:innerShdw>
                </a:effectLst>
              </a:rPr>
              <a:t>Roubles</a:t>
            </a:r>
            <a:r>
              <a:rPr lang="en-US" sz="1200" b="1" dirty="0" smtClean="0">
                <a:ln w="1905"/>
                <a:solidFill>
                  <a:srgbClr val="C00000"/>
                </a:solidFill>
                <a:effectLst>
                  <a:innerShdw blurRad="69850" dist="43180" dir="5400000">
                    <a:srgbClr val="000000">
                      <a:alpha val="65000"/>
                    </a:srgbClr>
                  </a:innerShdw>
                </a:effectLst>
              </a:rPr>
              <a:t> </a:t>
            </a:r>
            <a:endParaRPr lang="ru-RU" sz="1100" i="1" dirty="0">
              <a:ln w="1905"/>
              <a:solidFill>
                <a:schemeClr val="accent2">
                  <a:lumMod val="50000"/>
                </a:schemeClr>
              </a:solidFill>
              <a:effectLst>
                <a:innerShdw blurRad="69850" dist="43180" dir="5400000">
                  <a:srgbClr val="000000">
                    <a:alpha val="65000"/>
                  </a:srgbClr>
                </a:innerShdw>
              </a:effectLst>
            </a:endParaRPr>
          </a:p>
          <a:p>
            <a:pPr lvl="0">
              <a:buClr>
                <a:srgbClr val="C00000"/>
              </a:buClr>
            </a:pPr>
            <a:r>
              <a:rPr lang="en-US" sz="1200" b="1" dirty="0" smtClean="0">
                <a:ln w="1905"/>
                <a:solidFill>
                  <a:schemeClr val="accent6">
                    <a:lumMod val="50000"/>
                  </a:schemeClr>
                </a:solidFill>
                <a:effectLst>
                  <a:innerShdw blurRad="69850" dist="43180" dir="5400000">
                    <a:srgbClr val="000000">
                      <a:alpha val="65000"/>
                    </a:srgbClr>
                  </a:innerShdw>
                </a:effectLst>
              </a:rPr>
              <a:t>Receipts</a:t>
            </a:r>
            <a:r>
              <a:rPr lang="ru-RU" sz="1200" b="1" dirty="0" smtClean="0">
                <a:ln w="1905"/>
                <a:solidFill>
                  <a:schemeClr val="accent6">
                    <a:lumMod val="50000"/>
                  </a:schemeClr>
                </a:solidFill>
                <a:effectLst>
                  <a:innerShdw blurRad="69850" dist="43180" dir="5400000">
                    <a:srgbClr val="000000">
                      <a:alpha val="65000"/>
                    </a:srgbClr>
                  </a:innerShdw>
                </a:effectLst>
              </a:rPr>
              <a:t> </a:t>
            </a:r>
            <a:r>
              <a:rPr lang="ru-RU" sz="1200" b="1" dirty="0">
                <a:ln w="1905"/>
                <a:solidFill>
                  <a:schemeClr val="accent6">
                    <a:lumMod val="50000"/>
                  </a:schemeClr>
                </a:solidFill>
                <a:effectLst>
                  <a:innerShdw blurRad="69850" dist="43180" dir="5400000">
                    <a:srgbClr val="000000">
                      <a:alpha val="65000"/>
                    </a:srgbClr>
                  </a:innerShdw>
                </a:effectLst>
              </a:rPr>
              <a:t>(</a:t>
            </a:r>
            <a:r>
              <a:rPr lang="en-US" sz="1200" b="1" dirty="0">
                <a:ln w="1905"/>
                <a:solidFill>
                  <a:schemeClr val="accent6">
                    <a:lumMod val="50000"/>
                  </a:schemeClr>
                </a:solidFill>
                <a:effectLst>
                  <a:innerShdw blurRad="69850" dist="43180" dir="5400000">
                    <a:srgbClr val="000000">
                      <a:alpha val="65000"/>
                    </a:srgbClr>
                  </a:innerShdw>
                </a:effectLst>
              </a:rPr>
              <a:t>t</a:t>
            </a:r>
            <a:r>
              <a:rPr lang="ru-RU" sz="1200" b="1" dirty="0">
                <a:ln w="1905"/>
                <a:solidFill>
                  <a:schemeClr val="accent6">
                    <a:lumMod val="50000"/>
                  </a:schemeClr>
                </a:solidFill>
                <a:effectLst>
                  <a:innerShdw blurRad="69850" dist="43180" dir="5400000">
                    <a:srgbClr val="000000">
                      <a:alpha val="65000"/>
                    </a:srgbClr>
                  </a:innerShdw>
                </a:effectLst>
              </a:rPr>
              <a:t>)</a:t>
            </a:r>
            <a:r>
              <a:rPr lang="en-US" sz="1200" b="1" dirty="0">
                <a:ln w="1905"/>
                <a:solidFill>
                  <a:schemeClr val="accent6">
                    <a:lumMod val="50000"/>
                  </a:schemeClr>
                </a:solidFill>
                <a:effectLst>
                  <a:innerShdw blurRad="69850" dist="43180" dir="5400000">
                    <a:srgbClr val="000000">
                      <a:alpha val="65000"/>
                    </a:srgbClr>
                  </a:innerShdw>
                </a:effectLst>
              </a:rPr>
              <a:t> </a:t>
            </a:r>
            <a:r>
              <a:rPr lang="ru-RU" sz="1200" b="1" dirty="0">
                <a:ln w="1905"/>
                <a:solidFill>
                  <a:schemeClr val="accent6">
                    <a:lumMod val="50000"/>
                  </a:schemeClr>
                </a:solidFill>
                <a:effectLst>
                  <a:innerShdw blurRad="69850" dist="43180" dir="5400000">
                    <a:srgbClr val="000000">
                      <a:alpha val="65000"/>
                    </a:srgbClr>
                  </a:innerShdw>
                </a:effectLst>
              </a:rPr>
              <a:t>=</a:t>
            </a:r>
            <a:r>
              <a:rPr lang="en-US" sz="1200" b="1" dirty="0">
                <a:ln w="1905"/>
                <a:solidFill>
                  <a:schemeClr val="accent6">
                    <a:lumMod val="50000"/>
                  </a:schemeClr>
                </a:solidFill>
                <a:effectLst>
                  <a:innerShdw blurRad="69850" dist="43180" dir="5400000">
                    <a:srgbClr val="000000">
                      <a:alpha val="65000"/>
                    </a:srgbClr>
                  </a:innerShdw>
                </a:effectLst>
              </a:rPr>
              <a:t> </a:t>
            </a:r>
            <a:r>
              <a:rPr lang="en-US" sz="1200" b="1" dirty="0">
                <a:ln w="1905"/>
                <a:solidFill>
                  <a:srgbClr val="C00000"/>
                </a:solidFill>
                <a:effectLst>
                  <a:innerShdw blurRad="69850" dist="43180" dir="5400000">
                    <a:srgbClr val="000000">
                      <a:alpha val="65000"/>
                    </a:srgbClr>
                  </a:innerShdw>
                </a:effectLst>
              </a:rPr>
              <a:t>1000</a:t>
            </a:r>
            <a:r>
              <a:rPr lang="ru-RU" sz="1200" b="1" dirty="0">
                <a:ln w="1905"/>
                <a:solidFill>
                  <a:srgbClr val="C00000"/>
                </a:solidFill>
                <a:effectLst>
                  <a:innerShdw blurRad="69850" dist="43180" dir="5400000">
                    <a:srgbClr val="000000">
                      <a:alpha val="65000"/>
                    </a:srgbClr>
                  </a:innerShdw>
                </a:effectLst>
              </a:rPr>
              <a:t> </a:t>
            </a:r>
            <a:r>
              <a:rPr lang="en-US" sz="1200" b="1" dirty="0" err="1" smtClean="0">
                <a:ln w="1905"/>
                <a:solidFill>
                  <a:srgbClr val="C00000"/>
                </a:solidFill>
                <a:effectLst>
                  <a:innerShdw blurRad="69850" dist="43180" dir="5400000">
                    <a:srgbClr val="000000">
                      <a:alpha val="65000"/>
                    </a:srgbClr>
                  </a:innerShdw>
                </a:effectLst>
              </a:rPr>
              <a:t>Roubles</a:t>
            </a:r>
            <a:endParaRPr lang="ru-RU" sz="1200" b="1" dirty="0">
              <a:ln w="1905"/>
              <a:solidFill>
                <a:srgbClr val="C00000"/>
              </a:solidFill>
              <a:effectLst>
                <a:innerShdw blurRad="69850" dist="43180" dir="5400000">
                  <a:srgbClr val="000000">
                    <a:alpha val="65000"/>
                  </a:srgbClr>
                </a:innerShdw>
              </a:effectLst>
            </a:endParaRPr>
          </a:p>
          <a:p>
            <a:pPr lvl="0">
              <a:buClr>
                <a:srgbClr val="C00000"/>
              </a:buClr>
            </a:pPr>
            <a:r>
              <a:rPr lang="en-US" sz="1200" b="1" dirty="0" smtClean="0">
                <a:ln w="1905"/>
                <a:solidFill>
                  <a:schemeClr val="accent6">
                    <a:lumMod val="50000"/>
                  </a:schemeClr>
                </a:solidFill>
                <a:effectLst>
                  <a:innerShdw blurRad="69850" dist="43180" dir="5400000">
                    <a:srgbClr val="000000">
                      <a:alpha val="65000"/>
                    </a:srgbClr>
                  </a:innerShdw>
                </a:effectLst>
              </a:rPr>
              <a:t>Placement of funds</a:t>
            </a:r>
            <a:r>
              <a:rPr lang="ru-RU" sz="1200" b="1" dirty="0" smtClean="0">
                <a:ln w="1905"/>
                <a:solidFill>
                  <a:schemeClr val="accent6">
                    <a:lumMod val="50000"/>
                  </a:schemeClr>
                </a:solidFill>
                <a:effectLst>
                  <a:innerShdw blurRad="69850" dist="43180" dir="5400000">
                    <a:srgbClr val="000000">
                      <a:alpha val="65000"/>
                    </a:srgbClr>
                  </a:innerShdw>
                </a:effectLst>
              </a:rPr>
              <a:t> </a:t>
            </a:r>
            <a:r>
              <a:rPr lang="ru-RU" sz="1200" b="1" dirty="0">
                <a:ln w="1905"/>
                <a:solidFill>
                  <a:schemeClr val="accent6">
                    <a:lumMod val="50000"/>
                  </a:schemeClr>
                </a:solidFill>
                <a:effectLst>
                  <a:innerShdw blurRad="69850" dist="43180" dir="5400000">
                    <a:srgbClr val="000000">
                      <a:alpha val="65000"/>
                    </a:srgbClr>
                  </a:innerShdw>
                </a:effectLst>
              </a:rPr>
              <a:t>(</a:t>
            </a:r>
            <a:r>
              <a:rPr lang="en-US" sz="1200" b="1" dirty="0">
                <a:ln w="1905"/>
                <a:solidFill>
                  <a:schemeClr val="accent6">
                    <a:lumMod val="50000"/>
                  </a:schemeClr>
                </a:solidFill>
                <a:effectLst>
                  <a:innerShdw blurRad="69850" dist="43180" dir="5400000">
                    <a:srgbClr val="000000">
                      <a:alpha val="65000"/>
                    </a:srgbClr>
                  </a:innerShdw>
                </a:effectLst>
              </a:rPr>
              <a:t>t)= </a:t>
            </a:r>
            <a:r>
              <a:rPr lang="en-US" sz="1200" b="1" dirty="0">
                <a:ln w="1905"/>
                <a:solidFill>
                  <a:srgbClr val="C00000"/>
                </a:solidFill>
                <a:effectLst>
                  <a:innerShdw blurRad="69850" dist="43180" dir="5400000">
                    <a:srgbClr val="000000">
                      <a:alpha val="65000"/>
                    </a:srgbClr>
                  </a:innerShdw>
                </a:effectLst>
              </a:rPr>
              <a:t>400 </a:t>
            </a:r>
            <a:r>
              <a:rPr lang="en-US" sz="1200" b="1" dirty="0" err="1" smtClean="0">
                <a:ln w="1905"/>
                <a:solidFill>
                  <a:srgbClr val="C00000"/>
                </a:solidFill>
                <a:effectLst>
                  <a:innerShdw blurRad="69850" dist="43180" dir="5400000">
                    <a:srgbClr val="000000">
                      <a:alpha val="65000"/>
                    </a:srgbClr>
                  </a:innerShdw>
                </a:effectLst>
              </a:rPr>
              <a:t>Roubles</a:t>
            </a:r>
            <a:endParaRPr lang="en-US" sz="1200" b="1" dirty="0">
              <a:ln w="1905"/>
              <a:solidFill>
                <a:srgbClr val="C00000"/>
              </a:solidFill>
              <a:effectLst>
                <a:innerShdw blurRad="69850" dist="43180" dir="5400000">
                  <a:srgbClr val="000000">
                    <a:alpha val="65000"/>
                  </a:srgbClr>
                </a:innerShdw>
              </a:effectLst>
            </a:endParaRPr>
          </a:p>
        </p:txBody>
      </p:sp>
      <p:sp>
        <p:nvSpPr>
          <p:cNvPr id="49" name="TextBox 48"/>
          <p:cNvSpPr txBox="1"/>
          <p:nvPr/>
        </p:nvSpPr>
        <p:spPr>
          <a:xfrm rot="3183340">
            <a:off x="2068782" y="5609450"/>
            <a:ext cx="1293575" cy="381739"/>
          </a:xfrm>
          <a:prstGeom prst="rect">
            <a:avLst/>
          </a:prstGeom>
          <a:noFill/>
        </p:spPr>
        <p:txBody>
          <a:bodyPr wrap="square" lIns="96780" tIns="48390" rIns="96780" bIns="48390" rtlCol="0">
            <a:spAutoFit/>
          </a:bodyPr>
          <a:lstStyle/>
          <a:p>
            <a:r>
              <a:rPr lang="en-US" b="1" dirty="0" smtClean="0">
                <a:ln w="1905"/>
                <a:solidFill>
                  <a:srgbClr val="C00000"/>
                </a:solidFill>
                <a:effectLst>
                  <a:innerShdw blurRad="69850" dist="43180" dir="5400000">
                    <a:srgbClr val="000000">
                      <a:alpha val="65000"/>
                    </a:srgbClr>
                  </a:innerShdw>
                </a:effectLst>
              </a:rPr>
              <a:t>Payments </a:t>
            </a:r>
            <a:endParaRPr lang="ru-RU" dirty="0">
              <a:solidFill>
                <a:srgbClr val="C00000"/>
              </a:solidFill>
            </a:endParaRPr>
          </a:p>
        </p:txBody>
      </p:sp>
      <p:sp>
        <p:nvSpPr>
          <p:cNvPr id="155" name="TextBox 154"/>
          <p:cNvSpPr txBox="1"/>
          <p:nvPr/>
        </p:nvSpPr>
        <p:spPr>
          <a:xfrm rot="19886398">
            <a:off x="3739980" y="5742129"/>
            <a:ext cx="1682082" cy="374724"/>
          </a:xfrm>
          <a:prstGeom prst="rect">
            <a:avLst/>
          </a:prstGeom>
          <a:noFill/>
        </p:spPr>
        <p:txBody>
          <a:bodyPr wrap="square" lIns="96780" tIns="48390" rIns="96780" bIns="48390" rtlCol="0">
            <a:spAutoFit/>
          </a:bodyPr>
          <a:lstStyle/>
          <a:p>
            <a:r>
              <a:rPr lang="en-US" b="1" dirty="0" smtClean="0">
                <a:ln w="1905"/>
                <a:solidFill>
                  <a:srgbClr val="C00000"/>
                </a:solidFill>
                <a:effectLst>
                  <a:innerShdw blurRad="69850" dist="43180" dir="5400000">
                    <a:srgbClr val="000000">
                      <a:alpha val="65000"/>
                    </a:srgbClr>
                  </a:innerShdw>
                </a:effectLst>
              </a:rPr>
              <a:t>Receipts </a:t>
            </a:r>
            <a:endParaRPr lang="ru-RU" dirty="0">
              <a:solidFill>
                <a:srgbClr val="C00000"/>
              </a:solidFill>
            </a:endParaRPr>
          </a:p>
        </p:txBody>
      </p:sp>
      <p:cxnSp>
        <p:nvCxnSpPr>
          <p:cNvPr id="157" name="Прямая соединительная линия 156"/>
          <p:cNvCxnSpPr/>
          <p:nvPr/>
        </p:nvCxnSpPr>
        <p:spPr>
          <a:xfrm flipH="1">
            <a:off x="3484432" y="3598631"/>
            <a:ext cx="17501" cy="313498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sp>
        <p:nvSpPr>
          <p:cNvPr id="158" name="Пятиугольник 157"/>
          <p:cNvSpPr/>
          <p:nvPr/>
        </p:nvSpPr>
        <p:spPr>
          <a:xfrm>
            <a:off x="908933" y="4840597"/>
            <a:ext cx="904080" cy="428223"/>
          </a:xfrm>
          <a:prstGeom prst="homePlate">
            <a:avLst>
              <a:gd name="adj" fmla="val 85204"/>
            </a:avLst>
          </a:prstGeom>
        </p:spPr>
        <p:style>
          <a:lnRef idx="3">
            <a:schemeClr val="lt1"/>
          </a:lnRef>
          <a:fillRef idx="1">
            <a:schemeClr val="accent2"/>
          </a:fillRef>
          <a:effectRef idx="1">
            <a:schemeClr val="accent2"/>
          </a:effectRef>
          <a:fontRef idx="minor">
            <a:schemeClr val="lt1"/>
          </a:fontRef>
        </p:style>
        <p:txBody>
          <a:bodyPr lIns="96780" tIns="48390" rIns="96780" bIns="48390" rtlCol="0" anchor="ctr"/>
          <a:lstStyle/>
          <a:p>
            <a:endParaRPr lang="en-US" sz="1100" b="1" dirty="0"/>
          </a:p>
          <a:p>
            <a:r>
              <a:rPr lang="en-US" b="1" dirty="0" err="1" smtClean="0"/>
              <a:t>S’t</a:t>
            </a:r>
            <a:r>
              <a:rPr lang="en-US" b="1" dirty="0" smtClean="0"/>
              <a:t>=0</a:t>
            </a:r>
            <a:endParaRPr lang="ru-RU" b="1" dirty="0"/>
          </a:p>
          <a:p>
            <a:pPr algn="ctr"/>
            <a:endParaRPr lang="ru-RU" sz="1100" b="1" dirty="0"/>
          </a:p>
        </p:txBody>
      </p:sp>
      <p:sp>
        <p:nvSpPr>
          <p:cNvPr id="160" name="TextBox 159"/>
          <p:cNvSpPr txBox="1"/>
          <p:nvPr/>
        </p:nvSpPr>
        <p:spPr>
          <a:xfrm>
            <a:off x="7187220" y="2554676"/>
            <a:ext cx="1074122" cy="848343"/>
          </a:xfrm>
          <a:prstGeom prst="rect">
            <a:avLst/>
          </a:prstGeom>
          <a:solidFill>
            <a:schemeClr val="tx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96780" tIns="48390" rIns="96780" bIns="48390" numCol="1" spcCol="0" rtlCol="0" fromWordArt="0" anchor="ctr" anchorCtr="0" forceAA="0" compatLnSpc="1">
            <a:prstTxWarp prst="textNoShape">
              <a:avLst/>
            </a:prstTxWarp>
            <a:noAutofit/>
          </a:bodyPr>
          <a:lstStyle>
            <a:defPPr>
              <a:defRPr lang="ru-RU"/>
            </a:defPPr>
            <a:lvl1pPr>
              <a:defRPr sz="1050" b="1">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lgn="ctr"/>
            <a:r>
              <a:rPr lang="en-US" sz="1300" dirty="0" smtClean="0"/>
              <a:t>Chronology of cash flows</a:t>
            </a:r>
            <a:r>
              <a:rPr lang="ru-RU" sz="1300" dirty="0" smtClean="0"/>
              <a:t>:</a:t>
            </a:r>
            <a:endParaRPr lang="ru-RU" sz="1300" dirty="0"/>
          </a:p>
        </p:txBody>
      </p:sp>
      <p:sp>
        <p:nvSpPr>
          <p:cNvPr id="162" name="Пятиугольник 161"/>
          <p:cNvSpPr/>
          <p:nvPr/>
        </p:nvSpPr>
        <p:spPr>
          <a:xfrm>
            <a:off x="1067633" y="6563788"/>
            <a:ext cx="745380" cy="301924"/>
          </a:xfrm>
          <a:prstGeom prst="homePlate">
            <a:avLst/>
          </a:prstGeom>
        </p:spPr>
        <p:style>
          <a:lnRef idx="3">
            <a:schemeClr val="lt1"/>
          </a:lnRef>
          <a:fillRef idx="1">
            <a:schemeClr val="accent2"/>
          </a:fillRef>
          <a:effectRef idx="1">
            <a:schemeClr val="accent2"/>
          </a:effectRef>
          <a:fontRef idx="minor">
            <a:schemeClr val="lt1"/>
          </a:fontRef>
        </p:style>
        <p:txBody>
          <a:bodyPr lIns="96780" tIns="48390" rIns="96780" bIns="48390" rtlCol="0" anchor="ctr"/>
          <a:lstStyle/>
          <a:p>
            <a:endParaRPr lang="en-US" sz="1100" b="1" dirty="0"/>
          </a:p>
          <a:p>
            <a:r>
              <a:rPr lang="ru-RU" sz="1700" b="1" dirty="0"/>
              <a:t>-500</a:t>
            </a:r>
          </a:p>
          <a:p>
            <a:pPr algn="ctr"/>
            <a:endParaRPr lang="ru-RU" sz="1100" b="1" dirty="0"/>
          </a:p>
        </p:txBody>
      </p:sp>
      <p:sp>
        <p:nvSpPr>
          <p:cNvPr id="165" name="Правая фигурная скобка 164"/>
          <p:cNvSpPr/>
          <p:nvPr/>
        </p:nvSpPr>
        <p:spPr>
          <a:xfrm rot="5400000">
            <a:off x="11030336" y="6031631"/>
            <a:ext cx="105849" cy="2196523"/>
          </a:xfrm>
          <a:prstGeom prst="rightBrace">
            <a:avLst>
              <a:gd name="adj1" fmla="val 109534"/>
              <a:gd name="adj2" fmla="val 50000"/>
            </a:avLst>
          </a:prstGeom>
          <a:ln w="15875">
            <a:solidFill>
              <a:srgbClr val="C00000"/>
            </a:solidFill>
          </a:ln>
        </p:spPr>
        <p:style>
          <a:lnRef idx="1">
            <a:schemeClr val="accent1"/>
          </a:lnRef>
          <a:fillRef idx="0">
            <a:schemeClr val="accent1"/>
          </a:fillRef>
          <a:effectRef idx="0">
            <a:schemeClr val="accent1"/>
          </a:effectRef>
          <a:fontRef idx="minor">
            <a:schemeClr val="tx1"/>
          </a:fontRef>
        </p:style>
        <p:txBody>
          <a:bodyPr lIns="96780" tIns="48390" rIns="96780" bIns="48390" rtlCol="0" anchor="ctr"/>
          <a:lstStyle/>
          <a:p>
            <a:pPr algn="ctr"/>
            <a:endParaRPr lang="ru-RU">
              <a:solidFill>
                <a:srgbClr val="FF0000"/>
              </a:solidFill>
            </a:endParaRPr>
          </a:p>
        </p:txBody>
      </p:sp>
      <p:grpSp>
        <p:nvGrpSpPr>
          <p:cNvPr id="166" name="Группа 165"/>
          <p:cNvGrpSpPr/>
          <p:nvPr/>
        </p:nvGrpSpPr>
        <p:grpSpPr>
          <a:xfrm>
            <a:off x="10018346" y="6748530"/>
            <a:ext cx="838061" cy="233411"/>
            <a:chOff x="1381" y="817453"/>
            <a:chExt cx="1131050" cy="452420"/>
          </a:xfrm>
        </p:grpSpPr>
        <p:sp>
          <p:nvSpPr>
            <p:cNvPr id="167" name="Нашивка 166"/>
            <p:cNvSpPr/>
            <p:nvPr/>
          </p:nvSpPr>
          <p:spPr>
            <a:xfrm>
              <a:off x="1381" y="817453"/>
              <a:ext cx="1131050" cy="452420"/>
            </a:xfrm>
            <a:prstGeom prst="chevron">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68" name="Нашивка 4"/>
            <p:cNvSpPr/>
            <p:nvPr/>
          </p:nvSpPr>
          <p:spPr>
            <a:xfrm>
              <a:off x="227591" y="817453"/>
              <a:ext cx="678630" cy="4524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algn="ctr" defTabSz="658642">
                <a:lnSpc>
                  <a:spcPct val="90000"/>
                </a:lnSpc>
                <a:spcAft>
                  <a:spcPct val="35000"/>
                </a:spcAft>
              </a:pPr>
              <a:r>
                <a:rPr lang="ru-RU" sz="1100" dirty="0"/>
                <a:t>9:00</a:t>
              </a:r>
            </a:p>
          </p:txBody>
        </p:sp>
      </p:grpSp>
      <p:grpSp>
        <p:nvGrpSpPr>
          <p:cNvPr id="169" name="Группа 168"/>
          <p:cNvGrpSpPr/>
          <p:nvPr/>
        </p:nvGrpSpPr>
        <p:grpSpPr>
          <a:xfrm>
            <a:off x="10869204" y="6748530"/>
            <a:ext cx="838061" cy="233411"/>
            <a:chOff x="1019326" y="817453"/>
            <a:chExt cx="1131050" cy="452420"/>
          </a:xfrm>
        </p:grpSpPr>
        <p:sp>
          <p:nvSpPr>
            <p:cNvPr id="170" name="Нашивка 169"/>
            <p:cNvSpPr/>
            <p:nvPr/>
          </p:nvSpPr>
          <p:spPr>
            <a:xfrm>
              <a:off x="1019326" y="817453"/>
              <a:ext cx="1131050" cy="452420"/>
            </a:xfrm>
            <a:prstGeom prst="chevron">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71" name="Нашивка 6"/>
            <p:cNvSpPr/>
            <p:nvPr/>
          </p:nvSpPr>
          <p:spPr>
            <a:xfrm>
              <a:off x="1245536" y="817453"/>
              <a:ext cx="678630" cy="4524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algn="ctr" defTabSz="658642">
                <a:lnSpc>
                  <a:spcPct val="90000"/>
                </a:lnSpc>
                <a:spcAft>
                  <a:spcPct val="35000"/>
                </a:spcAft>
              </a:pPr>
              <a:r>
                <a:rPr lang="ru-RU" sz="1100" dirty="0"/>
                <a:t>10:00</a:t>
              </a:r>
            </a:p>
          </p:txBody>
        </p:sp>
      </p:grpSp>
      <p:sp>
        <p:nvSpPr>
          <p:cNvPr id="181" name="TextBox 180"/>
          <p:cNvSpPr txBox="1"/>
          <p:nvPr/>
        </p:nvSpPr>
        <p:spPr>
          <a:xfrm>
            <a:off x="10856407" y="7116333"/>
            <a:ext cx="1200411" cy="288437"/>
          </a:xfrm>
          <a:prstGeom prst="rect">
            <a:avLst/>
          </a:prstGeom>
          <a:noFill/>
        </p:spPr>
        <p:txBody>
          <a:bodyPr wrap="square" lIns="96780" tIns="48390" rIns="96780" bIns="48390" rtlCol="0">
            <a:spAutoFit/>
          </a:bodyPr>
          <a:lstStyle/>
          <a:p>
            <a:r>
              <a:rPr lang="en-US" sz="1200" b="1" dirty="0" smtClean="0"/>
              <a:t>day</a:t>
            </a:r>
            <a:r>
              <a:rPr lang="ru-RU" sz="1200" b="1" dirty="0" smtClean="0"/>
              <a:t> </a:t>
            </a:r>
            <a:r>
              <a:rPr lang="ru-RU" sz="1200" b="1" dirty="0"/>
              <a:t>(</a:t>
            </a:r>
            <a:r>
              <a:rPr lang="en-US" sz="1200" b="1" dirty="0"/>
              <a:t>t</a:t>
            </a:r>
            <a:r>
              <a:rPr lang="ru-RU" sz="1200" b="1" dirty="0"/>
              <a:t>+1)</a:t>
            </a:r>
          </a:p>
        </p:txBody>
      </p:sp>
      <p:sp>
        <p:nvSpPr>
          <p:cNvPr id="187" name="Полилиния 186"/>
          <p:cNvSpPr/>
          <p:nvPr/>
        </p:nvSpPr>
        <p:spPr>
          <a:xfrm>
            <a:off x="1819573" y="3598631"/>
            <a:ext cx="8159194" cy="3081080"/>
          </a:xfrm>
          <a:custGeom>
            <a:avLst/>
            <a:gdLst>
              <a:gd name="connsiteX0" fmla="*/ 0 w 7894005"/>
              <a:gd name="connsiteY0" fmla="*/ 1307545 h 2794513"/>
              <a:gd name="connsiteX1" fmla="*/ 1965533 w 7894005"/>
              <a:gd name="connsiteY1" fmla="*/ 2726147 h 2794513"/>
              <a:gd name="connsiteX2" fmla="*/ 7050281 w 7894005"/>
              <a:gd name="connsiteY2" fmla="*/ 38 h 2794513"/>
              <a:gd name="connsiteX3" fmla="*/ 7836494 w 7894005"/>
              <a:gd name="connsiteY3" fmla="*/ 2794513 h 2794513"/>
            </a:gdLst>
            <a:ahLst/>
            <a:cxnLst>
              <a:cxn ang="0">
                <a:pos x="connsiteX0" y="connsiteY0"/>
              </a:cxn>
              <a:cxn ang="0">
                <a:pos x="connsiteX1" y="connsiteY1"/>
              </a:cxn>
              <a:cxn ang="0">
                <a:pos x="connsiteX2" y="connsiteY2"/>
              </a:cxn>
              <a:cxn ang="0">
                <a:pos x="connsiteX3" y="connsiteY3"/>
              </a:cxn>
            </a:cxnLst>
            <a:rect l="l" t="t" r="r" b="b"/>
            <a:pathLst>
              <a:path w="7894005" h="2794513">
                <a:moveTo>
                  <a:pt x="0" y="1307545"/>
                </a:moveTo>
                <a:cubicBezTo>
                  <a:pt x="395243" y="2125805"/>
                  <a:pt x="790486" y="2944065"/>
                  <a:pt x="1965533" y="2726147"/>
                </a:cubicBezTo>
                <a:cubicBezTo>
                  <a:pt x="3140580" y="2508229"/>
                  <a:pt x="6071788" y="-11356"/>
                  <a:pt x="7050281" y="38"/>
                </a:cubicBezTo>
                <a:cubicBezTo>
                  <a:pt x="8028774" y="11432"/>
                  <a:pt x="7932634" y="1402972"/>
                  <a:pt x="7836494" y="2794513"/>
                </a:cubicBezTo>
              </a:path>
            </a:pathLst>
          </a:custGeom>
          <a:noFill/>
          <a:ln w="2857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6780" tIns="48390" rIns="96780" bIns="48390" rtlCol="0" anchor="ctr"/>
          <a:lstStyle/>
          <a:p>
            <a:pPr algn="ctr"/>
            <a:endParaRPr lang="ru-RU"/>
          </a:p>
        </p:txBody>
      </p:sp>
      <p:sp>
        <p:nvSpPr>
          <p:cNvPr id="150" name="TextBox 149"/>
          <p:cNvSpPr txBox="1"/>
          <p:nvPr/>
        </p:nvSpPr>
        <p:spPr>
          <a:xfrm>
            <a:off x="9095649" y="4062064"/>
            <a:ext cx="1015620" cy="605556"/>
          </a:xfrm>
          <a:prstGeom prst="rect">
            <a:avLst/>
          </a:prstGeom>
          <a:noFill/>
        </p:spPr>
        <p:txBody>
          <a:bodyPr wrap="square" lIns="96780" tIns="48390" rIns="96780" bIns="48390" rtlCol="0">
            <a:spAutoFit/>
          </a:bodyPr>
          <a:lstStyle/>
          <a:p>
            <a:r>
              <a:rPr lang="en-US" sz="1100" b="1" dirty="0" smtClean="0">
                <a:solidFill>
                  <a:schemeClr val="tx1">
                    <a:lumMod val="95000"/>
                    <a:lumOff val="5000"/>
                  </a:schemeClr>
                </a:solidFill>
                <a:latin typeface="+mn-lt"/>
                <a:cs typeface="+mn-cs"/>
              </a:rPr>
              <a:t>Placement of funds</a:t>
            </a:r>
            <a:r>
              <a:rPr lang="ru-RU" sz="1100" b="1" dirty="0" smtClean="0">
                <a:solidFill>
                  <a:schemeClr val="tx1">
                    <a:lumMod val="95000"/>
                    <a:lumOff val="5000"/>
                  </a:schemeClr>
                </a:solidFill>
                <a:latin typeface="+mn-lt"/>
                <a:cs typeface="+mn-cs"/>
              </a:rPr>
              <a:t> </a:t>
            </a:r>
            <a:r>
              <a:rPr lang="ru-RU" sz="1100" b="1" dirty="0">
                <a:solidFill>
                  <a:schemeClr val="tx1">
                    <a:lumMod val="95000"/>
                    <a:lumOff val="5000"/>
                  </a:schemeClr>
                </a:solidFill>
                <a:latin typeface="+mn-lt"/>
                <a:cs typeface="+mn-cs"/>
              </a:rPr>
              <a:t>(</a:t>
            </a:r>
            <a:r>
              <a:rPr lang="en-US" sz="1100" b="1" dirty="0">
                <a:solidFill>
                  <a:schemeClr val="tx1">
                    <a:lumMod val="95000"/>
                    <a:lumOff val="5000"/>
                  </a:schemeClr>
                </a:solidFill>
                <a:latin typeface="+mn-lt"/>
                <a:cs typeface="+mn-cs"/>
              </a:rPr>
              <a:t>overnight</a:t>
            </a:r>
            <a:r>
              <a:rPr lang="ru-RU" sz="1100" b="1" dirty="0">
                <a:solidFill>
                  <a:schemeClr val="tx1">
                    <a:lumMod val="95000"/>
                    <a:lumOff val="5000"/>
                  </a:schemeClr>
                </a:solidFill>
                <a:latin typeface="+mn-lt"/>
                <a:cs typeface="+mn-cs"/>
              </a:rPr>
              <a:t>)</a:t>
            </a:r>
          </a:p>
        </p:txBody>
      </p:sp>
      <p:sp>
        <p:nvSpPr>
          <p:cNvPr id="164" name="Прямоугольник 163"/>
          <p:cNvSpPr/>
          <p:nvPr/>
        </p:nvSpPr>
        <p:spPr>
          <a:xfrm>
            <a:off x="9878232" y="5034574"/>
            <a:ext cx="1829034" cy="1675655"/>
          </a:xfrm>
          <a:prstGeom prst="rect">
            <a:avLst/>
          </a:prstGeom>
          <a:pattFill prst="ltUpDiag">
            <a:fgClr>
              <a:srgbClr val="00B0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6780" tIns="48390" rIns="96780" bIns="48390" rtlCol="0" anchor="ctr"/>
          <a:lstStyle/>
          <a:p>
            <a:pPr algn="ctr"/>
            <a:endParaRPr lang="ru-RU"/>
          </a:p>
        </p:txBody>
      </p:sp>
      <p:cxnSp>
        <p:nvCxnSpPr>
          <p:cNvPr id="191" name="Прямая соединительная линия 190"/>
          <p:cNvCxnSpPr/>
          <p:nvPr/>
        </p:nvCxnSpPr>
        <p:spPr>
          <a:xfrm>
            <a:off x="1837730" y="5028143"/>
            <a:ext cx="9869536" cy="643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10" name="Пятиугольник 109"/>
          <p:cNvSpPr/>
          <p:nvPr/>
        </p:nvSpPr>
        <p:spPr>
          <a:xfrm rot="10800000">
            <a:off x="10001047" y="4821482"/>
            <a:ext cx="960552" cy="406530"/>
          </a:xfrm>
          <a:prstGeom prst="homePlate">
            <a:avLst>
              <a:gd name="adj" fmla="val 77555"/>
            </a:avLst>
          </a:prstGeom>
        </p:spPr>
        <p:style>
          <a:lnRef idx="3">
            <a:schemeClr val="lt1"/>
          </a:lnRef>
          <a:fillRef idx="1">
            <a:schemeClr val="accent2"/>
          </a:fillRef>
          <a:effectRef idx="1">
            <a:schemeClr val="accent2"/>
          </a:effectRef>
          <a:fontRef idx="minor">
            <a:schemeClr val="lt1"/>
          </a:fontRef>
        </p:style>
        <p:txBody>
          <a:bodyPr lIns="96780" tIns="48390" rIns="96780" bIns="48390" rtlCol="0" anchor="ctr"/>
          <a:lstStyle/>
          <a:p>
            <a:pPr algn="ctr"/>
            <a:endParaRPr lang="ru-RU" sz="1100" b="1" dirty="0"/>
          </a:p>
          <a:p>
            <a:pPr algn="ctr"/>
            <a:endParaRPr lang="ru-RU" sz="1200" dirty="0"/>
          </a:p>
        </p:txBody>
      </p:sp>
      <p:sp>
        <p:nvSpPr>
          <p:cNvPr id="91" name="TextBox 90"/>
          <p:cNvSpPr txBox="1"/>
          <p:nvPr/>
        </p:nvSpPr>
        <p:spPr>
          <a:xfrm>
            <a:off x="10176828" y="4840596"/>
            <a:ext cx="917080" cy="374724"/>
          </a:xfrm>
          <a:prstGeom prst="rect">
            <a:avLst/>
          </a:prstGeom>
          <a:noFill/>
        </p:spPr>
        <p:txBody>
          <a:bodyPr wrap="square" lIns="96780" tIns="48390" rIns="96780" bIns="48390" rtlCol="0">
            <a:spAutoFit/>
          </a:bodyPr>
          <a:lstStyle/>
          <a:p>
            <a:r>
              <a:rPr lang="en-US" b="1" dirty="0" err="1" smtClean="0">
                <a:solidFill>
                  <a:schemeClr val="lt1"/>
                </a:solidFill>
                <a:latin typeface="+mn-lt"/>
                <a:cs typeface="+mn-cs"/>
              </a:rPr>
              <a:t>S’’t</a:t>
            </a:r>
            <a:r>
              <a:rPr lang="en-US" b="1" dirty="0" smtClean="0">
                <a:solidFill>
                  <a:schemeClr val="lt1"/>
                </a:solidFill>
                <a:latin typeface="+mn-lt"/>
                <a:cs typeface="+mn-cs"/>
              </a:rPr>
              <a:t>=0</a:t>
            </a:r>
            <a:endParaRPr lang="ru-RU" b="1" dirty="0">
              <a:solidFill>
                <a:schemeClr val="lt1"/>
              </a:solidFill>
              <a:latin typeface="+mn-lt"/>
              <a:cs typeface="+mn-cs"/>
            </a:endParaRPr>
          </a:p>
        </p:txBody>
      </p:sp>
      <p:sp>
        <p:nvSpPr>
          <p:cNvPr id="195" name="TextBox 194"/>
          <p:cNvSpPr txBox="1"/>
          <p:nvPr/>
        </p:nvSpPr>
        <p:spPr>
          <a:xfrm>
            <a:off x="912337" y="3548808"/>
            <a:ext cx="850814" cy="467057"/>
          </a:xfrm>
          <a:prstGeom prst="rect">
            <a:avLst/>
          </a:prstGeom>
          <a:noFill/>
        </p:spPr>
        <p:txBody>
          <a:bodyPr wrap="square" lIns="96780" tIns="48390" rIns="96780" bIns="48390" rtlCol="0">
            <a:spAutoFit/>
          </a:bodyPr>
          <a:lstStyle/>
          <a:p>
            <a:r>
              <a:rPr lang="en-US" sz="1200" b="1" dirty="0" smtClean="0"/>
              <a:t>Billion </a:t>
            </a:r>
            <a:r>
              <a:rPr lang="en-US" sz="1200" b="1" dirty="0" err="1" smtClean="0"/>
              <a:t>Roubles</a:t>
            </a:r>
            <a:endParaRPr lang="ru-RU" sz="1200" b="1" dirty="0"/>
          </a:p>
        </p:txBody>
      </p:sp>
      <p:cxnSp>
        <p:nvCxnSpPr>
          <p:cNvPr id="80" name="Прямая соединительная линия 79"/>
          <p:cNvCxnSpPr/>
          <p:nvPr/>
        </p:nvCxnSpPr>
        <p:spPr>
          <a:xfrm flipH="1">
            <a:off x="9967498" y="3598631"/>
            <a:ext cx="33549" cy="312164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9" name="Прямая соединительная линия 158"/>
          <p:cNvCxnSpPr/>
          <p:nvPr/>
        </p:nvCxnSpPr>
        <p:spPr>
          <a:xfrm flipH="1">
            <a:off x="9123244" y="3565114"/>
            <a:ext cx="17501" cy="3267184"/>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sp>
        <p:nvSpPr>
          <p:cNvPr id="197" name="Прямоугольник 196"/>
          <p:cNvSpPr/>
          <p:nvPr/>
        </p:nvSpPr>
        <p:spPr>
          <a:xfrm>
            <a:off x="11707265" y="6924590"/>
            <a:ext cx="587710" cy="453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6780" tIns="48390" rIns="96780" bIns="48390" rtlCol="0" anchor="ctr"/>
          <a:lstStyle/>
          <a:p>
            <a:pPr algn="ctr"/>
            <a:endParaRPr lang="ru-RU"/>
          </a:p>
        </p:txBody>
      </p:sp>
      <p:sp>
        <p:nvSpPr>
          <p:cNvPr id="73" name="Номер слайда 2"/>
          <p:cNvSpPr txBox="1">
            <a:spLocks/>
          </p:cNvSpPr>
          <p:nvPr/>
        </p:nvSpPr>
        <p:spPr>
          <a:xfrm>
            <a:off x="12001120" y="7076969"/>
            <a:ext cx="485739" cy="402567"/>
          </a:xfrm>
          <a:prstGeom prst="rect">
            <a:avLst/>
          </a:prstGeom>
        </p:spPr>
        <p:txBody>
          <a:bodyPr vert="horz" lIns="96780" tIns="48390" rIns="96780" bIns="48390" rtlCol="0" anchor="ctr"/>
          <a:lstStyle>
            <a:defPPr>
              <a:defRPr lang="ru-RU"/>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EFC9B854-717A-479A-9B4F-27A00B513561}" type="slidenum">
              <a:rPr lang="ru-RU" smtClean="0"/>
              <a:pPr>
                <a:defRPr/>
              </a:pPr>
              <a:t>15</a:t>
            </a:fld>
            <a:endParaRPr lang="ru-RU" dirty="0"/>
          </a:p>
        </p:txBody>
      </p:sp>
    </p:spTree>
    <p:extLst>
      <p:ext uri="{BB962C8B-B14F-4D97-AF65-F5344CB8AC3E}">
        <p14:creationId xmlns:p14="http://schemas.microsoft.com/office/powerpoint/2010/main" val="14033786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899863" y="7008171"/>
            <a:ext cx="3386675" cy="402567"/>
          </a:xfrm>
        </p:spPr>
        <p:txBody>
          <a:bodyPr/>
          <a:lstStyle/>
          <a:p>
            <a:pPr>
              <a:defRPr/>
            </a:pPr>
            <a:fld id="{47EA9584-6FC9-446B-89E9-C9D48C4D1663}" type="slidenum">
              <a:rPr lang="ru-RU" smtClean="0">
                <a:solidFill>
                  <a:schemeClr val="tx1"/>
                </a:solidFill>
              </a:rPr>
              <a:pPr>
                <a:defRPr/>
              </a:pPr>
              <a:t>16</a:t>
            </a:fld>
            <a:endParaRPr lang="ru-RU" dirty="0">
              <a:solidFill>
                <a:schemeClr val="tx1"/>
              </a:solidFill>
            </a:endParaRPr>
          </a:p>
        </p:txBody>
      </p:sp>
      <p:sp>
        <p:nvSpPr>
          <p:cNvPr id="4" name="Прямоугольник 3"/>
          <p:cNvSpPr/>
          <p:nvPr/>
        </p:nvSpPr>
        <p:spPr>
          <a:xfrm>
            <a:off x="354420" y="1891625"/>
            <a:ext cx="1450183" cy="1688154"/>
          </a:xfrm>
          <a:prstGeom prst="rect">
            <a:avLst/>
          </a:prstGeom>
          <a:solidFill>
            <a:schemeClr val="accent4">
              <a:lumMod val="20000"/>
              <a:lumOff val="80000"/>
            </a:schemeClr>
          </a:solidFill>
          <a:ln>
            <a:noFill/>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lIns="96780" tIns="48390" rIns="96780" bIns="48390" rtlCol="0" anchor="ctr"/>
          <a:lstStyle/>
          <a:p>
            <a:pPr algn="ctr">
              <a:defRPr/>
            </a:pPr>
            <a:r>
              <a:rPr lang="en-US" sz="1100" b="1" dirty="0" err="1" smtClean="0">
                <a:solidFill>
                  <a:schemeClr val="tx1"/>
                </a:solidFill>
              </a:rPr>
              <a:t>Fed.Law</a:t>
            </a:r>
            <a:r>
              <a:rPr lang="ru-RU" sz="1100" b="1" dirty="0" smtClean="0">
                <a:solidFill>
                  <a:schemeClr val="tx1"/>
                </a:solidFill>
              </a:rPr>
              <a:t>  </a:t>
            </a:r>
            <a:r>
              <a:rPr lang="ru-RU" sz="1100" b="1" dirty="0">
                <a:solidFill>
                  <a:schemeClr val="tx1"/>
                </a:solidFill>
              </a:rPr>
              <a:t>N </a:t>
            </a:r>
            <a:r>
              <a:rPr lang="ru-RU" sz="1100" b="1" dirty="0" smtClean="0">
                <a:solidFill>
                  <a:schemeClr val="tx1"/>
                </a:solidFill>
              </a:rPr>
              <a:t>86-</a:t>
            </a:r>
            <a:r>
              <a:rPr lang="en-US" sz="1100" b="1" dirty="0" smtClean="0">
                <a:solidFill>
                  <a:schemeClr val="tx1"/>
                </a:solidFill>
              </a:rPr>
              <a:t>FZ</a:t>
            </a:r>
            <a:r>
              <a:rPr lang="ru-RU" sz="1100" b="1" dirty="0" smtClean="0">
                <a:solidFill>
                  <a:schemeClr val="tx1"/>
                </a:solidFill>
              </a:rPr>
              <a:t> “</a:t>
            </a:r>
            <a:r>
              <a:rPr lang="en-US" sz="1100" b="1" dirty="0" smtClean="0">
                <a:solidFill>
                  <a:schemeClr val="tx1"/>
                </a:solidFill>
              </a:rPr>
              <a:t>On the Central Bank of the Russian Federation (Bank of Russia)”</a:t>
            </a:r>
            <a:r>
              <a:rPr lang="ru-RU" sz="1100" b="1" dirty="0" smtClean="0">
                <a:solidFill>
                  <a:schemeClr val="tx1"/>
                </a:solidFill>
              </a:rPr>
              <a:t>, </a:t>
            </a:r>
            <a:r>
              <a:rPr lang="en-US" sz="1100" b="1" dirty="0" smtClean="0">
                <a:solidFill>
                  <a:schemeClr val="tx1"/>
                </a:solidFill>
              </a:rPr>
              <a:t>Article</a:t>
            </a:r>
            <a:r>
              <a:rPr lang="ru-RU" sz="1100" b="1" dirty="0" smtClean="0">
                <a:solidFill>
                  <a:schemeClr val="tx1"/>
                </a:solidFill>
              </a:rPr>
              <a:t> </a:t>
            </a:r>
            <a:r>
              <a:rPr lang="ru-RU" sz="1100" b="1" dirty="0">
                <a:solidFill>
                  <a:schemeClr val="tx1"/>
                </a:solidFill>
              </a:rPr>
              <a:t>22. </a:t>
            </a:r>
          </a:p>
        </p:txBody>
      </p:sp>
      <p:sp>
        <p:nvSpPr>
          <p:cNvPr id="17" name="Блок-схема: процесс 16"/>
          <p:cNvSpPr/>
          <p:nvPr/>
        </p:nvSpPr>
        <p:spPr>
          <a:xfrm>
            <a:off x="7906491" y="1681691"/>
            <a:ext cx="1161776" cy="762568"/>
          </a:xfrm>
          <a:prstGeom prst="flowChartProcess">
            <a:avLst/>
          </a:prstGeom>
          <a:noFill/>
          <a:ln>
            <a:noFill/>
          </a:ln>
        </p:spPr>
        <p:style>
          <a:lnRef idx="2">
            <a:schemeClr val="accent2"/>
          </a:lnRef>
          <a:fillRef idx="1">
            <a:schemeClr val="lt1"/>
          </a:fillRef>
          <a:effectRef idx="0">
            <a:schemeClr val="accent2"/>
          </a:effectRef>
          <a:fontRef idx="minor">
            <a:schemeClr val="dk1"/>
          </a:fontRef>
        </p:style>
        <p:txBody>
          <a:bodyPr lIns="96780" tIns="48390" rIns="96780" bIns="48390" rtlCol="0" anchor="ctr"/>
          <a:lstStyle/>
          <a:p>
            <a:pPr algn="ctr"/>
            <a:endParaRPr lang="ru-RU" sz="1100" b="1" dirty="0">
              <a:solidFill>
                <a:schemeClr val="tx1"/>
              </a:solidFill>
            </a:endParaRPr>
          </a:p>
        </p:txBody>
      </p:sp>
      <p:sp>
        <p:nvSpPr>
          <p:cNvPr id="19" name="Прямоугольник 18"/>
          <p:cNvSpPr/>
          <p:nvPr/>
        </p:nvSpPr>
        <p:spPr>
          <a:xfrm>
            <a:off x="361984" y="4707047"/>
            <a:ext cx="1443867" cy="2359568"/>
          </a:xfrm>
          <a:prstGeom prst="rect">
            <a:avLst/>
          </a:prstGeom>
          <a:solidFill>
            <a:schemeClr val="accent4">
              <a:lumMod val="20000"/>
              <a:lumOff val="80000"/>
            </a:schemeClr>
          </a:solidFill>
          <a:ln>
            <a:noFill/>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lIns="96780" tIns="48390" rIns="96780" bIns="48390" rtlCol="0" anchor="ctr"/>
          <a:lstStyle/>
          <a:p>
            <a:pPr algn="ctr"/>
            <a:r>
              <a:rPr lang="en-US" sz="1100" b="1" dirty="0">
                <a:solidFill>
                  <a:schemeClr val="tx1"/>
                </a:solidFill>
              </a:rPr>
              <a:t>New version of the Budget Code of the Russian </a:t>
            </a:r>
            <a:r>
              <a:rPr lang="en-US" sz="1100" b="1" dirty="0" smtClean="0">
                <a:solidFill>
                  <a:schemeClr val="tx1"/>
                </a:solidFill>
              </a:rPr>
              <a:t>Federation</a:t>
            </a:r>
            <a:endParaRPr lang="ru-RU" sz="1100" b="1" dirty="0">
              <a:solidFill>
                <a:schemeClr val="tx1"/>
              </a:solidFill>
            </a:endParaRPr>
          </a:p>
        </p:txBody>
      </p:sp>
      <p:sp>
        <p:nvSpPr>
          <p:cNvPr id="52" name="Блок-схема: процесс 51"/>
          <p:cNvSpPr/>
          <p:nvPr/>
        </p:nvSpPr>
        <p:spPr>
          <a:xfrm>
            <a:off x="1558589" y="1253689"/>
            <a:ext cx="4704729" cy="443406"/>
          </a:xfrm>
          <a:prstGeom prst="flowChartProcess">
            <a:avLst/>
          </a:prstGeom>
          <a:solidFill>
            <a:schemeClr val="accent2">
              <a:lumMod val="40000"/>
              <a:lumOff val="60000"/>
            </a:schemeClr>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lIns="96780" tIns="48390" rIns="96780" bIns="48390" rtlCol="0" anchor="ctr"/>
          <a:lstStyle/>
          <a:p>
            <a:pPr algn="ctr"/>
            <a:r>
              <a:rPr lang="en-US" sz="1500" b="1" dirty="0" smtClean="0">
                <a:solidFill>
                  <a:schemeClr val="tx1"/>
                </a:solidFill>
              </a:rPr>
              <a:t>Russian legislation	</a:t>
            </a:r>
            <a:endParaRPr lang="ru-RU" sz="1500" b="1" dirty="0">
              <a:solidFill>
                <a:schemeClr val="tx1"/>
              </a:solidFill>
            </a:endParaRPr>
          </a:p>
        </p:txBody>
      </p:sp>
      <p:sp>
        <p:nvSpPr>
          <p:cNvPr id="56" name="Блок-схема: процесс 55"/>
          <p:cNvSpPr/>
          <p:nvPr/>
        </p:nvSpPr>
        <p:spPr>
          <a:xfrm>
            <a:off x="11014801" y="5685669"/>
            <a:ext cx="1161776" cy="762568"/>
          </a:xfrm>
          <a:prstGeom prst="flowChartProcess">
            <a:avLst/>
          </a:prstGeom>
          <a:noFill/>
          <a:ln>
            <a:noFill/>
          </a:ln>
        </p:spPr>
        <p:style>
          <a:lnRef idx="2">
            <a:schemeClr val="accent2"/>
          </a:lnRef>
          <a:fillRef idx="1">
            <a:schemeClr val="lt1"/>
          </a:fillRef>
          <a:effectRef idx="0">
            <a:schemeClr val="accent2"/>
          </a:effectRef>
          <a:fontRef idx="minor">
            <a:schemeClr val="dk1"/>
          </a:fontRef>
        </p:style>
        <p:txBody>
          <a:bodyPr lIns="96780" tIns="48390" rIns="96780" bIns="48390" rtlCol="0" anchor="ctr"/>
          <a:lstStyle/>
          <a:p>
            <a:pPr algn="ctr"/>
            <a:endParaRPr lang="ru-RU" sz="1100" b="1" dirty="0">
              <a:solidFill>
                <a:schemeClr val="tx1"/>
              </a:solidFill>
            </a:endParaRPr>
          </a:p>
        </p:txBody>
      </p:sp>
      <p:sp>
        <p:nvSpPr>
          <p:cNvPr id="68" name="Блок-схема: процесс 67"/>
          <p:cNvSpPr/>
          <p:nvPr/>
        </p:nvSpPr>
        <p:spPr>
          <a:xfrm>
            <a:off x="6484561" y="1272360"/>
            <a:ext cx="5801977" cy="443406"/>
          </a:xfrm>
          <a:prstGeom prst="flowChartProcess">
            <a:avLst/>
          </a:prstGeom>
          <a:solidFill>
            <a:schemeClr val="accent2">
              <a:lumMod val="40000"/>
              <a:lumOff val="60000"/>
            </a:schemeClr>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lIns="96780" tIns="48390" rIns="96780" bIns="48390" rtlCol="0" anchor="ctr"/>
          <a:lstStyle/>
          <a:p>
            <a:pPr algn="ctr"/>
            <a:r>
              <a:rPr lang="en-US" sz="1500" b="1" dirty="0" smtClean="0">
                <a:solidFill>
                  <a:schemeClr val="tx1"/>
                </a:solidFill>
              </a:rPr>
              <a:t>International Experience (e.g., France</a:t>
            </a:r>
            <a:r>
              <a:rPr lang="ru-RU" sz="1300" b="1" dirty="0" smtClean="0">
                <a:solidFill>
                  <a:srgbClr val="002060"/>
                </a:solidFill>
              </a:rPr>
              <a:t>)</a:t>
            </a:r>
            <a:endParaRPr lang="ru-RU" sz="1300" b="1" dirty="0">
              <a:solidFill>
                <a:srgbClr val="002060"/>
              </a:solidFill>
            </a:endParaRPr>
          </a:p>
        </p:txBody>
      </p:sp>
      <p:sp>
        <p:nvSpPr>
          <p:cNvPr id="71" name="Блок-схема: процесс 70"/>
          <p:cNvSpPr/>
          <p:nvPr/>
        </p:nvSpPr>
        <p:spPr>
          <a:xfrm>
            <a:off x="7284833" y="3132673"/>
            <a:ext cx="4934013" cy="1545084"/>
          </a:xfrm>
          <a:prstGeom prst="flowChartProcess">
            <a:avLst/>
          </a:prstGeom>
          <a:noFill/>
          <a:ln>
            <a:noFill/>
          </a:ln>
        </p:spPr>
        <p:style>
          <a:lnRef idx="2">
            <a:schemeClr val="accent2"/>
          </a:lnRef>
          <a:fillRef idx="1">
            <a:schemeClr val="lt1"/>
          </a:fillRef>
          <a:effectRef idx="0">
            <a:schemeClr val="accent2"/>
          </a:effectRef>
          <a:fontRef idx="minor">
            <a:schemeClr val="dk1"/>
          </a:fontRef>
        </p:style>
        <p:txBody>
          <a:bodyPr lIns="96780" tIns="48390" rIns="96780" bIns="48390" rtlCol="0" anchor="ctr"/>
          <a:lstStyle/>
          <a:p>
            <a:r>
              <a:rPr lang="ru-RU" sz="1100" b="1" dirty="0">
                <a:solidFill>
                  <a:schemeClr val="tx1"/>
                </a:solidFill>
              </a:rPr>
              <a:t> </a:t>
            </a:r>
          </a:p>
        </p:txBody>
      </p:sp>
      <p:sp>
        <p:nvSpPr>
          <p:cNvPr id="73" name="Прямоугольник 72"/>
          <p:cNvSpPr/>
          <p:nvPr/>
        </p:nvSpPr>
        <p:spPr>
          <a:xfrm>
            <a:off x="361984" y="3651553"/>
            <a:ext cx="1443868" cy="1026204"/>
          </a:xfrm>
          <a:prstGeom prst="rect">
            <a:avLst/>
          </a:prstGeom>
          <a:solidFill>
            <a:schemeClr val="accent4">
              <a:lumMod val="20000"/>
              <a:lumOff val="80000"/>
            </a:schemeClr>
          </a:solidFill>
          <a:ln>
            <a:noFill/>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lIns="96780" tIns="48390" rIns="96780" bIns="48390" rtlCol="0" anchor="ctr"/>
          <a:lstStyle/>
          <a:p>
            <a:pPr algn="ctr"/>
            <a:r>
              <a:rPr lang="en-US" sz="1100" b="1" dirty="0" err="1" smtClean="0">
                <a:solidFill>
                  <a:schemeClr val="tx1"/>
                </a:solidFill>
              </a:rPr>
              <a:t>Fed.Law</a:t>
            </a:r>
            <a:r>
              <a:rPr lang="ru-RU" sz="1100" b="1" dirty="0" smtClean="0">
                <a:solidFill>
                  <a:schemeClr val="tx1"/>
                </a:solidFill>
              </a:rPr>
              <a:t> </a:t>
            </a:r>
            <a:r>
              <a:rPr lang="ru-RU" sz="1100" b="1" dirty="0">
                <a:solidFill>
                  <a:schemeClr val="tx1"/>
                </a:solidFill>
              </a:rPr>
              <a:t>№</a:t>
            </a:r>
            <a:r>
              <a:rPr lang="ru-RU" sz="1100" b="1" dirty="0" smtClean="0">
                <a:solidFill>
                  <a:schemeClr val="tx1"/>
                </a:solidFill>
              </a:rPr>
              <a:t>145-</a:t>
            </a:r>
            <a:r>
              <a:rPr lang="en-US" sz="1100" b="1" dirty="0" smtClean="0">
                <a:solidFill>
                  <a:schemeClr val="tx1"/>
                </a:solidFill>
              </a:rPr>
              <a:t>FZ</a:t>
            </a:r>
            <a:r>
              <a:rPr lang="ru-RU" sz="1100" b="1" dirty="0" smtClean="0">
                <a:solidFill>
                  <a:schemeClr val="tx1"/>
                </a:solidFill>
              </a:rPr>
              <a:t> “</a:t>
            </a:r>
            <a:r>
              <a:rPr lang="en-US" sz="1100" b="1" dirty="0" smtClean="0">
                <a:solidFill>
                  <a:schemeClr val="tx1"/>
                </a:solidFill>
              </a:rPr>
              <a:t>Budget Code of the Russian Federation”</a:t>
            </a:r>
            <a:r>
              <a:rPr lang="ru-RU" sz="1100" b="1" dirty="0" smtClean="0">
                <a:solidFill>
                  <a:schemeClr val="tx1"/>
                </a:solidFill>
              </a:rPr>
              <a:t>, </a:t>
            </a:r>
            <a:endParaRPr lang="ru-RU" sz="1100" b="1" dirty="0">
              <a:solidFill>
                <a:schemeClr val="tx1"/>
              </a:solidFill>
            </a:endParaRPr>
          </a:p>
          <a:p>
            <a:pPr algn="ctr"/>
            <a:r>
              <a:rPr lang="en-US" sz="1100" b="1" dirty="0" smtClean="0">
                <a:solidFill>
                  <a:schemeClr val="tx1"/>
                </a:solidFill>
              </a:rPr>
              <a:t>Article </a:t>
            </a:r>
            <a:r>
              <a:rPr lang="ru-RU" sz="1100" b="1" dirty="0" smtClean="0">
                <a:solidFill>
                  <a:schemeClr val="tx1"/>
                </a:solidFill>
              </a:rPr>
              <a:t>94</a:t>
            </a:r>
            <a:endParaRPr lang="ru-RU" sz="1100" b="1" dirty="0">
              <a:solidFill>
                <a:schemeClr val="tx1"/>
              </a:solidFill>
            </a:endParaRPr>
          </a:p>
        </p:txBody>
      </p:sp>
      <p:sp>
        <p:nvSpPr>
          <p:cNvPr id="79" name="Блок-схема: процесс 78"/>
          <p:cNvSpPr/>
          <p:nvPr/>
        </p:nvSpPr>
        <p:spPr>
          <a:xfrm>
            <a:off x="7288442" y="4860362"/>
            <a:ext cx="4962203" cy="1180421"/>
          </a:xfrm>
          <a:prstGeom prst="flowChartProcess">
            <a:avLst/>
          </a:prstGeom>
          <a:noFill/>
          <a:ln>
            <a:noFill/>
          </a:ln>
        </p:spPr>
        <p:style>
          <a:lnRef idx="2">
            <a:schemeClr val="accent2"/>
          </a:lnRef>
          <a:fillRef idx="1">
            <a:schemeClr val="lt1"/>
          </a:fillRef>
          <a:effectRef idx="0">
            <a:schemeClr val="accent2"/>
          </a:effectRef>
          <a:fontRef idx="minor">
            <a:schemeClr val="dk1"/>
          </a:fontRef>
        </p:style>
        <p:txBody>
          <a:bodyPr lIns="96780" tIns="48390" rIns="96780" bIns="48390" rtlCol="0" anchor="ctr"/>
          <a:lstStyle/>
          <a:p>
            <a:pPr algn="ctr"/>
            <a:endParaRPr lang="ru-RU" sz="1100" b="1" dirty="0">
              <a:solidFill>
                <a:schemeClr val="tx1"/>
              </a:solidFill>
            </a:endParaRPr>
          </a:p>
        </p:txBody>
      </p:sp>
      <p:sp>
        <p:nvSpPr>
          <p:cNvPr id="88" name="TextBox 15"/>
          <p:cNvSpPr txBox="1">
            <a:spLocks noChangeArrowheads="1"/>
          </p:cNvSpPr>
          <p:nvPr/>
        </p:nvSpPr>
        <p:spPr bwMode="auto">
          <a:xfrm>
            <a:off x="4317634" y="288215"/>
            <a:ext cx="7848091" cy="62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80" tIns="48390" rIns="96780" bIns="48390">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sz="2000">
                <a:solidFill>
                  <a:schemeClr val="tx1"/>
                </a:solidFill>
                <a:latin typeface="Calibri" pitchFamily="34" charset="0"/>
              </a:defRPr>
            </a:lvl4pPr>
            <a:lvl5pPr marL="2057400" indent="-228600" eaLnBrk="0" hangingPunct="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algn="ctr" eaLnBrk="1" hangingPunct="1">
              <a:lnSpc>
                <a:spcPct val="100000"/>
              </a:lnSpc>
              <a:spcBef>
                <a:spcPct val="0"/>
              </a:spcBef>
              <a:buFontTx/>
              <a:buNone/>
            </a:pPr>
            <a:r>
              <a:rPr lang="en-US" altLang="ru-RU" sz="1700" b="1" cap="all" spc="106" dirty="0" smtClean="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Review of the regulatory framework for intra-day hedging mechanism of the </a:t>
            </a:r>
            <a:r>
              <a:rPr lang="en-US" altLang="ru-RU" sz="1700" b="1" cap="all" spc="106" dirty="0" err="1" smtClean="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sta</a:t>
            </a:r>
            <a:r>
              <a:rPr lang="en-US" altLang="ru-RU" sz="1700" b="1" cap="all" spc="106" dirty="0" smtClean="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 balance</a:t>
            </a:r>
            <a:endParaRPr lang="ru-RU" altLang="ru-RU" sz="1700" b="1" cap="all" spc="106" dirty="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endParaRPr>
          </a:p>
        </p:txBody>
      </p:sp>
      <p:sp>
        <p:nvSpPr>
          <p:cNvPr id="91" name="Не равно 90"/>
          <p:cNvSpPr/>
          <p:nvPr/>
        </p:nvSpPr>
        <p:spPr>
          <a:xfrm>
            <a:off x="8642273" y="6484654"/>
            <a:ext cx="1483082" cy="537670"/>
          </a:xfrm>
          <a:prstGeom prst="mathNotEqual">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96780" tIns="48390" rIns="96780" bIns="48390" rtlCol="0" anchor="ctr"/>
          <a:lstStyle/>
          <a:p>
            <a:pPr algn="ctr"/>
            <a:endParaRPr lang="ru-RU" b="1">
              <a:solidFill>
                <a:schemeClr val="tx1"/>
              </a:solidFill>
            </a:endParaRPr>
          </a:p>
        </p:txBody>
      </p:sp>
      <p:sp>
        <p:nvSpPr>
          <p:cNvPr id="94" name="Блок-схема: процесс 93"/>
          <p:cNvSpPr/>
          <p:nvPr/>
        </p:nvSpPr>
        <p:spPr>
          <a:xfrm>
            <a:off x="6484562" y="3599235"/>
            <a:ext cx="5801976" cy="2576978"/>
          </a:xfrm>
          <a:prstGeom prst="flowChartProcess">
            <a:avLst/>
          </a:prstGeom>
          <a:solidFill>
            <a:schemeClr val="accent5">
              <a:lumMod val="20000"/>
              <a:lumOff val="80000"/>
            </a:schemeClr>
          </a:solidFill>
          <a:ln>
            <a:noFill/>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lIns="96780" tIns="48390" rIns="96780" bIns="48390" rtlCol="0" anchor="ctr"/>
          <a:lstStyle/>
          <a:p>
            <a:r>
              <a:rPr lang="ru-RU" sz="1100" dirty="0">
                <a:solidFill>
                  <a:schemeClr val="tx1"/>
                </a:solidFill>
              </a:rPr>
              <a:t>«</a:t>
            </a:r>
            <a:r>
              <a:rPr lang="en-US" sz="1100" b="1" dirty="0">
                <a:solidFill>
                  <a:schemeClr val="tx1"/>
                </a:solidFill>
              </a:rPr>
              <a:t>Il </a:t>
            </a:r>
            <a:r>
              <a:rPr lang="en-US" sz="1100" b="1" dirty="0" err="1">
                <a:solidFill>
                  <a:schemeClr val="tx1"/>
                </a:solidFill>
              </a:rPr>
              <a:t>est</a:t>
            </a:r>
            <a:r>
              <a:rPr lang="en-US" sz="1100" b="1" dirty="0">
                <a:solidFill>
                  <a:schemeClr val="tx1"/>
                </a:solidFill>
              </a:rPr>
              <a:t> </a:t>
            </a:r>
            <a:r>
              <a:rPr lang="en-US" sz="1100" b="1" dirty="0" err="1">
                <a:solidFill>
                  <a:schemeClr val="tx1"/>
                </a:solidFill>
              </a:rPr>
              <a:t>interdit</a:t>
            </a:r>
            <a:r>
              <a:rPr lang="en-US" sz="1100" b="1" dirty="0">
                <a:solidFill>
                  <a:schemeClr val="tx1"/>
                </a:solidFill>
              </a:rPr>
              <a:t> </a:t>
            </a:r>
            <a:r>
              <a:rPr lang="en-US" sz="1100" dirty="0">
                <a:solidFill>
                  <a:schemeClr val="tx1"/>
                </a:solidFill>
              </a:rPr>
              <a:t>à la </a:t>
            </a:r>
            <a:r>
              <a:rPr lang="en-US" sz="1100" dirty="0" err="1">
                <a:solidFill>
                  <a:schemeClr val="tx1"/>
                </a:solidFill>
              </a:rPr>
              <a:t>Banque</a:t>
            </a:r>
            <a:r>
              <a:rPr lang="en-US" sz="1100" dirty="0">
                <a:solidFill>
                  <a:schemeClr val="tx1"/>
                </a:solidFill>
              </a:rPr>
              <a:t> </a:t>
            </a:r>
            <a:r>
              <a:rPr lang="en-US" sz="1100" dirty="0" err="1">
                <a:solidFill>
                  <a:schemeClr val="tx1"/>
                </a:solidFill>
              </a:rPr>
              <a:t>centrale</a:t>
            </a:r>
            <a:r>
              <a:rPr lang="en-US" sz="1100" dirty="0">
                <a:solidFill>
                  <a:schemeClr val="tx1"/>
                </a:solidFill>
              </a:rPr>
              <a:t> </a:t>
            </a:r>
            <a:r>
              <a:rPr lang="en-US" sz="1100" dirty="0" err="1">
                <a:solidFill>
                  <a:schemeClr val="tx1"/>
                </a:solidFill>
              </a:rPr>
              <a:t>européenne</a:t>
            </a:r>
            <a:r>
              <a:rPr lang="en-US" sz="1100" dirty="0">
                <a:solidFill>
                  <a:schemeClr val="tx1"/>
                </a:solidFill>
              </a:rPr>
              <a:t> et aux </a:t>
            </a:r>
            <a:r>
              <a:rPr lang="en-US" sz="1100" dirty="0" err="1">
                <a:solidFill>
                  <a:schemeClr val="tx1"/>
                </a:solidFill>
              </a:rPr>
              <a:t>banques</a:t>
            </a:r>
            <a:r>
              <a:rPr lang="en-US" sz="1100" dirty="0">
                <a:solidFill>
                  <a:schemeClr val="tx1"/>
                </a:solidFill>
              </a:rPr>
              <a:t> </a:t>
            </a:r>
            <a:r>
              <a:rPr lang="en-US" sz="1100" dirty="0" err="1">
                <a:solidFill>
                  <a:schemeClr val="tx1"/>
                </a:solidFill>
              </a:rPr>
              <a:t>centrales</a:t>
            </a:r>
            <a:r>
              <a:rPr lang="en-US" sz="1100" dirty="0">
                <a:solidFill>
                  <a:schemeClr val="tx1"/>
                </a:solidFill>
              </a:rPr>
              <a:t> des </a:t>
            </a:r>
            <a:r>
              <a:rPr lang="en-US" sz="1100" dirty="0" err="1">
                <a:solidFill>
                  <a:schemeClr val="tx1"/>
                </a:solidFill>
              </a:rPr>
              <a:t>États</a:t>
            </a:r>
            <a:r>
              <a:rPr lang="en-US" sz="1100" dirty="0">
                <a:solidFill>
                  <a:schemeClr val="tx1"/>
                </a:solidFill>
              </a:rPr>
              <a:t> </a:t>
            </a:r>
            <a:r>
              <a:rPr lang="en-US" sz="1100" dirty="0" err="1">
                <a:solidFill>
                  <a:schemeClr val="tx1"/>
                </a:solidFill>
              </a:rPr>
              <a:t>membres</a:t>
            </a:r>
            <a:r>
              <a:rPr lang="en-US" sz="1100" dirty="0">
                <a:solidFill>
                  <a:schemeClr val="tx1"/>
                </a:solidFill>
              </a:rPr>
              <a:t>, ci-après </a:t>
            </a:r>
            <a:r>
              <a:rPr lang="en-US" sz="1100" dirty="0" err="1">
                <a:solidFill>
                  <a:schemeClr val="tx1"/>
                </a:solidFill>
              </a:rPr>
              <a:t>dénommées</a:t>
            </a:r>
            <a:r>
              <a:rPr lang="en-US" sz="1100" dirty="0">
                <a:solidFill>
                  <a:schemeClr val="tx1"/>
                </a:solidFill>
              </a:rPr>
              <a:t> "</a:t>
            </a:r>
            <a:r>
              <a:rPr lang="en-US" sz="1100" dirty="0" err="1">
                <a:solidFill>
                  <a:schemeClr val="tx1"/>
                </a:solidFill>
              </a:rPr>
              <a:t>banques</a:t>
            </a:r>
            <a:r>
              <a:rPr lang="en-US" sz="1100" dirty="0">
                <a:solidFill>
                  <a:schemeClr val="tx1"/>
                </a:solidFill>
              </a:rPr>
              <a:t> </a:t>
            </a:r>
            <a:r>
              <a:rPr lang="en-US" sz="1100" dirty="0" err="1">
                <a:solidFill>
                  <a:schemeClr val="tx1"/>
                </a:solidFill>
              </a:rPr>
              <a:t>centrales</a:t>
            </a:r>
            <a:r>
              <a:rPr lang="en-US" sz="1100" dirty="0">
                <a:solidFill>
                  <a:schemeClr val="tx1"/>
                </a:solidFill>
              </a:rPr>
              <a:t> </a:t>
            </a:r>
            <a:r>
              <a:rPr lang="en-US" sz="1100" dirty="0" err="1">
                <a:solidFill>
                  <a:schemeClr val="tx1"/>
                </a:solidFill>
              </a:rPr>
              <a:t>nationales</a:t>
            </a:r>
            <a:r>
              <a:rPr lang="en-US" sz="1100" dirty="0">
                <a:solidFill>
                  <a:schemeClr val="tx1"/>
                </a:solidFill>
              </a:rPr>
              <a:t>", </a:t>
            </a:r>
            <a:r>
              <a:rPr lang="en-US" sz="1100" b="1" dirty="0" err="1">
                <a:solidFill>
                  <a:schemeClr val="tx1"/>
                </a:solidFill>
              </a:rPr>
              <a:t>d'accorder</a:t>
            </a:r>
            <a:r>
              <a:rPr lang="en-US" sz="1100" b="1" dirty="0">
                <a:solidFill>
                  <a:schemeClr val="tx1"/>
                </a:solidFill>
              </a:rPr>
              <a:t> des </a:t>
            </a:r>
            <a:r>
              <a:rPr lang="en-US" sz="1100" b="1" dirty="0" err="1">
                <a:solidFill>
                  <a:schemeClr val="tx1"/>
                </a:solidFill>
              </a:rPr>
              <a:t>découverts</a:t>
            </a:r>
            <a:r>
              <a:rPr lang="en-US" sz="1100" b="1" dirty="0">
                <a:solidFill>
                  <a:schemeClr val="tx1"/>
                </a:solidFill>
              </a:rPr>
              <a:t> </a:t>
            </a:r>
            <a:r>
              <a:rPr lang="en-US" sz="1100" b="1" dirty="0" err="1">
                <a:solidFill>
                  <a:schemeClr val="tx1"/>
                </a:solidFill>
              </a:rPr>
              <a:t>ou</a:t>
            </a:r>
            <a:r>
              <a:rPr lang="en-US" sz="1100" b="1" dirty="0">
                <a:solidFill>
                  <a:schemeClr val="tx1"/>
                </a:solidFill>
              </a:rPr>
              <a:t> tout </a:t>
            </a:r>
            <a:r>
              <a:rPr lang="en-US" sz="1100" b="1" dirty="0" err="1">
                <a:solidFill>
                  <a:schemeClr val="tx1"/>
                </a:solidFill>
              </a:rPr>
              <a:t>autre</a:t>
            </a:r>
            <a:r>
              <a:rPr lang="en-US" sz="1100" b="1" dirty="0">
                <a:solidFill>
                  <a:schemeClr val="tx1"/>
                </a:solidFill>
              </a:rPr>
              <a:t> type de </a:t>
            </a:r>
            <a:r>
              <a:rPr lang="en-US" sz="1100" b="1" dirty="0" err="1">
                <a:solidFill>
                  <a:schemeClr val="tx1"/>
                </a:solidFill>
              </a:rPr>
              <a:t>crédit</a:t>
            </a:r>
            <a:r>
              <a:rPr lang="en-US" sz="1100" b="1" dirty="0">
                <a:solidFill>
                  <a:schemeClr val="tx1"/>
                </a:solidFill>
              </a:rPr>
              <a:t> </a:t>
            </a:r>
            <a:r>
              <a:rPr lang="en-US" sz="1100" dirty="0">
                <a:solidFill>
                  <a:schemeClr val="tx1"/>
                </a:solidFill>
              </a:rPr>
              <a:t>aux institutions, </a:t>
            </a:r>
            <a:r>
              <a:rPr lang="en-US" sz="1100" dirty="0" err="1">
                <a:solidFill>
                  <a:schemeClr val="tx1"/>
                </a:solidFill>
              </a:rPr>
              <a:t>organes</a:t>
            </a:r>
            <a:r>
              <a:rPr lang="en-US" sz="1100" dirty="0">
                <a:solidFill>
                  <a:schemeClr val="tx1"/>
                </a:solidFill>
              </a:rPr>
              <a:t> </a:t>
            </a:r>
            <a:r>
              <a:rPr lang="en-US" sz="1100" dirty="0" err="1">
                <a:solidFill>
                  <a:schemeClr val="tx1"/>
                </a:solidFill>
              </a:rPr>
              <a:t>ou</a:t>
            </a:r>
            <a:r>
              <a:rPr lang="en-US" sz="1100" dirty="0">
                <a:solidFill>
                  <a:schemeClr val="tx1"/>
                </a:solidFill>
              </a:rPr>
              <a:t> </a:t>
            </a:r>
            <a:r>
              <a:rPr lang="en-US" sz="1100" dirty="0" err="1">
                <a:solidFill>
                  <a:schemeClr val="tx1"/>
                </a:solidFill>
              </a:rPr>
              <a:t>organismes</a:t>
            </a:r>
            <a:r>
              <a:rPr lang="en-US" sz="1100" dirty="0">
                <a:solidFill>
                  <a:schemeClr val="tx1"/>
                </a:solidFill>
              </a:rPr>
              <a:t> de </a:t>
            </a:r>
            <a:r>
              <a:rPr lang="en-US" sz="1100" dirty="0" err="1">
                <a:solidFill>
                  <a:schemeClr val="tx1"/>
                </a:solidFill>
              </a:rPr>
              <a:t>l'Union</a:t>
            </a:r>
            <a:r>
              <a:rPr lang="en-US" sz="1100" dirty="0">
                <a:solidFill>
                  <a:schemeClr val="tx1"/>
                </a:solidFill>
              </a:rPr>
              <a:t>, aux administrations </a:t>
            </a:r>
            <a:r>
              <a:rPr lang="en-US" sz="1100" dirty="0" err="1">
                <a:solidFill>
                  <a:schemeClr val="tx1"/>
                </a:solidFill>
              </a:rPr>
              <a:t>centrales</a:t>
            </a:r>
            <a:r>
              <a:rPr lang="en-US" sz="1100" dirty="0">
                <a:solidFill>
                  <a:schemeClr val="tx1"/>
                </a:solidFill>
              </a:rPr>
              <a:t>, aux </a:t>
            </a:r>
            <a:r>
              <a:rPr lang="en-US" sz="1100" dirty="0" err="1">
                <a:solidFill>
                  <a:schemeClr val="tx1"/>
                </a:solidFill>
              </a:rPr>
              <a:t>autorités</a:t>
            </a:r>
            <a:r>
              <a:rPr lang="en-US" sz="1100" dirty="0">
                <a:solidFill>
                  <a:schemeClr val="tx1"/>
                </a:solidFill>
              </a:rPr>
              <a:t> </a:t>
            </a:r>
            <a:r>
              <a:rPr lang="en-US" sz="1100" dirty="0" err="1">
                <a:solidFill>
                  <a:schemeClr val="tx1"/>
                </a:solidFill>
              </a:rPr>
              <a:t>régionales</a:t>
            </a:r>
            <a:r>
              <a:rPr lang="en-US" sz="1100" dirty="0">
                <a:solidFill>
                  <a:schemeClr val="tx1"/>
                </a:solidFill>
              </a:rPr>
              <a:t> </a:t>
            </a:r>
            <a:r>
              <a:rPr lang="en-US" sz="1100" dirty="0" err="1">
                <a:solidFill>
                  <a:schemeClr val="tx1"/>
                </a:solidFill>
              </a:rPr>
              <a:t>ou</a:t>
            </a:r>
            <a:r>
              <a:rPr lang="en-US" sz="1100" dirty="0">
                <a:solidFill>
                  <a:schemeClr val="tx1"/>
                </a:solidFill>
              </a:rPr>
              <a:t> locales, aux </a:t>
            </a:r>
            <a:r>
              <a:rPr lang="en-US" sz="1100" dirty="0" err="1">
                <a:solidFill>
                  <a:schemeClr val="tx1"/>
                </a:solidFill>
              </a:rPr>
              <a:t>autres</a:t>
            </a:r>
            <a:r>
              <a:rPr lang="en-US" sz="1100" dirty="0">
                <a:solidFill>
                  <a:schemeClr val="tx1"/>
                </a:solidFill>
              </a:rPr>
              <a:t> </a:t>
            </a:r>
            <a:r>
              <a:rPr lang="en-US" sz="1100" dirty="0" err="1">
                <a:solidFill>
                  <a:schemeClr val="tx1"/>
                </a:solidFill>
              </a:rPr>
              <a:t>autorités</a:t>
            </a:r>
            <a:r>
              <a:rPr lang="en-US" sz="1100" dirty="0">
                <a:solidFill>
                  <a:schemeClr val="tx1"/>
                </a:solidFill>
              </a:rPr>
              <a:t> </a:t>
            </a:r>
            <a:r>
              <a:rPr lang="en-US" sz="1100" dirty="0" err="1">
                <a:solidFill>
                  <a:schemeClr val="tx1"/>
                </a:solidFill>
              </a:rPr>
              <a:t>publiques</a:t>
            </a:r>
            <a:r>
              <a:rPr lang="en-US" sz="1100" dirty="0">
                <a:solidFill>
                  <a:schemeClr val="tx1"/>
                </a:solidFill>
              </a:rPr>
              <a:t>, aux </a:t>
            </a:r>
            <a:r>
              <a:rPr lang="en-US" sz="1100" dirty="0" err="1">
                <a:solidFill>
                  <a:schemeClr val="tx1"/>
                </a:solidFill>
              </a:rPr>
              <a:t>autres</a:t>
            </a:r>
            <a:r>
              <a:rPr lang="en-US" sz="1100" dirty="0">
                <a:solidFill>
                  <a:schemeClr val="tx1"/>
                </a:solidFill>
              </a:rPr>
              <a:t> </a:t>
            </a:r>
            <a:r>
              <a:rPr lang="en-US" sz="1100" dirty="0" err="1">
                <a:solidFill>
                  <a:schemeClr val="tx1"/>
                </a:solidFill>
              </a:rPr>
              <a:t>organismes</a:t>
            </a:r>
            <a:r>
              <a:rPr lang="en-US" sz="1100" dirty="0">
                <a:solidFill>
                  <a:schemeClr val="tx1"/>
                </a:solidFill>
              </a:rPr>
              <a:t> </a:t>
            </a:r>
            <a:r>
              <a:rPr lang="en-US" sz="1100" dirty="0" err="1">
                <a:solidFill>
                  <a:schemeClr val="tx1"/>
                </a:solidFill>
              </a:rPr>
              <a:t>ou</a:t>
            </a:r>
            <a:r>
              <a:rPr lang="en-US" sz="1100" dirty="0">
                <a:solidFill>
                  <a:schemeClr val="tx1"/>
                </a:solidFill>
              </a:rPr>
              <a:t> </a:t>
            </a:r>
            <a:r>
              <a:rPr lang="en-US" sz="1100" dirty="0" err="1">
                <a:solidFill>
                  <a:schemeClr val="tx1"/>
                </a:solidFill>
              </a:rPr>
              <a:t>entreprises</a:t>
            </a:r>
            <a:r>
              <a:rPr lang="en-US" sz="1100" dirty="0">
                <a:solidFill>
                  <a:schemeClr val="tx1"/>
                </a:solidFill>
              </a:rPr>
              <a:t> publics des </a:t>
            </a:r>
            <a:r>
              <a:rPr lang="en-US" sz="1100" dirty="0" err="1">
                <a:solidFill>
                  <a:schemeClr val="tx1"/>
                </a:solidFill>
              </a:rPr>
              <a:t>États</a:t>
            </a:r>
            <a:r>
              <a:rPr lang="en-US" sz="1100" dirty="0">
                <a:solidFill>
                  <a:schemeClr val="tx1"/>
                </a:solidFill>
              </a:rPr>
              <a:t> </a:t>
            </a:r>
            <a:r>
              <a:rPr lang="en-US" sz="1100" dirty="0" err="1">
                <a:solidFill>
                  <a:schemeClr val="tx1"/>
                </a:solidFill>
              </a:rPr>
              <a:t>membres</a:t>
            </a:r>
            <a:r>
              <a:rPr lang="en-US" sz="1100" dirty="0">
                <a:solidFill>
                  <a:schemeClr val="tx1"/>
                </a:solidFill>
              </a:rPr>
              <a:t>; </a:t>
            </a:r>
            <a:r>
              <a:rPr lang="en-US" sz="1100" dirty="0" err="1">
                <a:solidFill>
                  <a:schemeClr val="tx1"/>
                </a:solidFill>
              </a:rPr>
              <a:t>l'acquisition</a:t>
            </a:r>
            <a:r>
              <a:rPr lang="en-US" sz="1100" dirty="0">
                <a:solidFill>
                  <a:schemeClr val="tx1"/>
                </a:solidFill>
              </a:rPr>
              <a:t> </a:t>
            </a:r>
            <a:r>
              <a:rPr lang="en-US" sz="1100" dirty="0" err="1">
                <a:solidFill>
                  <a:schemeClr val="tx1"/>
                </a:solidFill>
              </a:rPr>
              <a:t>directe</a:t>
            </a:r>
            <a:r>
              <a:rPr lang="en-US" sz="1100" dirty="0">
                <a:solidFill>
                  <a:schemeClr val="tx1"/>
                </a:solidFill>
              </a:rPr>
              <a:t>, </a:t>
            </a:r>
            <a:r>
              <a:rPr lang="en-US" sz="1100" dirty="0" err="1">
                <a:solidFill>
                  <a:schemeClr val="tx1"/>
                </a:solidFill>
              </a:rPr>
              <a:t>auprès</a:t>
            </a:r>
            <a:r>
              <a:rPr lang="en-US" sz="1100" dirty="0">
                <a:solidFill>
                  <a:schemeClr val="tx1"/>
                </a:solidFill>
              </a:rPr>
              <a:t> </a:t>
            </a:r>
            <a:r>
              <a:rPr lang="en-US" sz="1100" dirty="0" err="1">
                <a:solidFill>
                  <a:schemeClr val="tx1"/>
                </a:solidFill>
              </a:rPr>
              <a:t>d'eux</a:t>
            </a:r>
            <a:r>
              <a:rPr lang="en-US" sz="1100" dirty="0">
                <a:solidFill>
                  <a:schemeClr val="tx1"/>
                </a:solidFill>
              </a:rPr>
              <a:t>, par la </a:t>
            </a:r>
            <a:r>
              <a:rPr lang="en-US" sz="1100" dirty="0" err="1">
                <a:solidFill>
                  <a:schemeClr val="tx1"/>
                </a:solidFill>
              </a:rPr>
              <a:t>Banque</a:t>
            </a:r>
            <a:r>
              <a:rPr lang="en-US" sz="1100" dirty="0">
                <a:solidFill>
                  <a:schemeClr val="tx1"/>
                </a:solidFill>
              </a:rPr>
              <a:t> </a:t>
            </a:r>
            <a:r>
              <a:rPr lang="en-US" sz="1100" dirty="0" err="1">
                <a:solidFill>
                  <a:schemeClr val="tx1"/>
                </a:solidFill>
              </a:rPr>
              <a:t>centrale</a:t>
            </a:r>
            <a:r>
              <a:rPr lang="en-US" sz="1100" dirty="0">
                <a:solidFill>
                  <a:schemeClr val="tx1"/>
                </a:solidFill>
              </a:rPr>
              <a:t> </a:t>
            </a:r>
            <a:r>
              <a:rPr lang="en-US" sz="1100" dirty="0" err="1">
                <a:solidFill>
                  <a:schemeClr val="tx1"/>
                </a:solidFill>
              </a:rPr>
              <a:t>européenne</a:t>
            </a:r>
            <a:r>
              <a:rPr lang="en-US" sz="1100" dirty="0">
                <a:solidFill>
                  <a:schemeClr val="tx1"/>
                </a:solidFill>
              </a:rPr>
              <a:t> </a:t>
            </a:r>
            <a:r>
              <a:rPr lang="en-US" sz="1100" dirty="0" err="1">
                <a:solidFill>
                  <a:schemeClr val="tx1"/>
                </a:solidFill>
              </a:rPr>
              <a:t>ou</a:t>
            </a:r>
            <a:r>
              <a:rPr lang="en-US" sz="1100" dirty="0">
                <a:solidFill>
                  <a:schemeClr val="tx1"/>
                </a:solidFill>
              </a:rPr>
              <a:t> les </a:t>
            </a:r>
            <a:r>
              <a:rPr lang="en-US" sz="1100" dirty="0" err="1">
                <a:solidFill>
                  <a:schemeClr val="tx1"/>
                </a:solidFill>
              </a:rPr>
              <a:t>banques</a:t>
            </a:r>
            <a:r>
              <a:rPr lang="en-US" sz="1100" dirty="0">
                <a:solidFill>
                  <a:schemeClr val="tx1"/>
                </a:solidFill>
              </a:rPr>
              <a:t> </a:t>
            </a:r>
            <a:r>
              <a:rPr lang="en-US" sz="1100" dirty="0" err="1">
                <a:solidFill>
                  <a:schemeClr val="tx1"/>
                </a:solidFill>
              </a:rPr>
              <a:t>centrales</a:t>
            </a:r>
            <a:r>
              <a:rPr lang="en-US" sz="1100" dirty="0">
                <a:solidFill>
                  <a:schemeClr val="tx1"/>
                </a:solidFill>
              </a:rPr>
              <a:t> </a:t>
            </a:r>
            <a:r>
              <a:rPr lang="en-US" sz="1100" dirty="0" err="1">
                <a:solidFill>
                  <a:schemeClr val="tx1"/>
                </a:solidFill>
              </a:rPr>
              <a:t>nationales</a:t>
            </a:r>
            <a:r>
              <a:rPr lang="en-US" sz="1100" dirty="0">
                <a:solidFill>
                  <a:schemeClr val="tx1"/>
                </a:solidFill>
              </a:rPr>
              <a:t>, des instruments de </a:t>
            </a:r>
            <a:r>
              <a:rPr lang="en-US" sz="1100" dirty="0" err="1">
                <a:solidFill>
                  <a:schemeClr val="tx1"/>
                </a:solidFill>
              </a:rPr>
              <a:t>leur</a:t>
            </a:r>
            <a:r>
              <a:rPr lang="en-US" sz="1100" dirty="0">
                <a:solidFill>
                  <a:schemeClr val="tx1"/>
                </a:solidFill>
              </a:rPr>
              <a:t> </a:t>
            </a:r>
            <a:r>
              <a:rPr lang="en-US" sz="1100" dirty="0" err="1">
                <a:solidFill>
                  <a:schemeClr val="tx1"/>
                </a:solidFill>
              </a:rPr>
              <a:t>dette</a:t>
            </a:r>
            <a:r>
              <a:rPr lang="en-US" sz="1100" dirty="0">
                <a:solidFill>
                  <a:schemeClr val="tx1"/>
                </a:solidFill>
              </a:rPr>
              <a:t> </a:t>
            </a:r>
            <a:r>
              <a:rPr lang="en-US" sz="1100" dirty="0" err="1">
                <a:solidFill>
                  <a:schemeClr val="tx1"/>
                </a:solidFill>
              </a:rPr>
              <a:t>est</a:t>
            </a:r>
            <a:r>
              <a:rPr lang="en-US" sz="1100" dirty="0">
                <a:solidFill>
                  <a:schemeClr val="tx1"/>
                </a:solidFill>
              </a:rPr>
              <a:t> </a:t>
            </a:r>
            <a:r>
              <a:rPr lang="en-US" sz="1100" dirty="0" err="1">
                <a:solidFill>
                  <a:schemeClr val="tx1"/>
                </a:solidFill>
              </a:rPr>
              <a:t>également</a:t>
            </a:r>
            <a:r>
              <a:rPr lang="en-US" sz="1100" dirty="0">
                <a:solidFill>
                  <a:schemeClr val="tx1"/>
                </a:solidFill>
              </a:rPr>
              <a:t> </a:t>
            </a:r>
            <a:r>
              <a:rPr lang="en-US" sz="1100" dirty="0" err="1">
                <a:solidFill>
                  <a:schemeClr val="tx1"/>
                </a:solidFill>
              </a:rPr>
              <a:t>interdite</a:t>
            </a:r>
            <a:r>
              <a:rPr lang="ru-RU" sz="1100" dirty="0">
                <a:solidFill>
                  <a:schemeClr val="tx1"/>
                </a:solidFill>
              </a:rPr>
              <a:t>.»</a:t>
            </a:r>
          </a:p>
          <a:p>
            <a:endParaRPr lang="ru-RU" sz="1100" dirty="0">
              <a:solidFill>
                <a:schemeClr val="tx1"/>
              </a:solidFill>
            </a:endParaRPr>
          </a:p>
          <a:p>
            <a:r>
              <a:rPr lang="en-US" sz="1100" dirty="0" smtClean="0">
                <a:solidFill>
                  <a:schemeClr val="tx1"/>
                </a:solidFill>
              </a:rPr>
              <a:t>‘The European Central Bank and the central banks of its member countries (hereinafter referred </a:t>
            </a:r>
            <a:r>
              <a:rPr lang="en-US" sz="1100" dirty="0" smtClean="0">
                <a:solidFill>
                  <a:schemeClr val="tx1"/>
                </a:solidFill>
              </a:rPr>
              <a:t>to as </a:t>
            </a:r>
            <a:r>
              <a:rPr lang="en-US" sz="1100" dirty="0" smtClean="0">
                <a:solidFill>
                  <a:schemeClr val="tx1"/>
                </a:solidFill>
              </a:rPr>
              <a:t>the national central banks) are </a:t>
            </a:r>
            <a:r>
              <a:rPr lang="en-US" sz="1100" b="1" dirty="0" smtClean="0">
                <a:solidFill>
                  <a:schemeClr val="tx1"/>
                </a:solidFill>
              </a:rPr>
              <a:t>prohibited to credit the accounts or provide any other type of credit </a:t>
            </a:r>
            <a:r>
              <a:rPr lang="en-US" sz="1100" dirty="0" smtClean="0">
                <a:solidFill>
                  <a:schemeClr val="tx1"/>
                </a:solidFill>
              </a:rPr>
              <a:t>to the institutions, bodies, or other agencies of the Union, the central administrations, regional or local authorities, any other public authorities, other public institutions or enterprises of its member countries; similarly, the European Central Bank or the national central banks shall not directly purchase from them their debt instruments.’</a:t>
            </a:r>
          </a:p>
        </p:txBody>
      </p:sp>
      <p:pic>
        <p:nvPicPr>
          <p:cNvPr id="100" name="Picture 7" descr="E:\Иконки База\ВСЕ ИКОНКИ\разные\512\sign-check-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3531" y="1050323"/>
            <a:ext cx="692495" cy="73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 name="Блок-схема: процесс 104"/>
          <p:cNvSpPr/>
          <p:nvPr/>
        </p:nvSpPr>
        <p:spPr>
          <a:xfrm>
            <a:off x="6484561" y="1881789"/>
            <a:ext cx="5801977" cy="1697990"/>
          </a:xfrm>
          <a:prstGeom prst="flowChartProcess">
            <a:avLst/>
          </a:prstGeom>
          <a:solidFill>
            <a:schemeClr val="accent5">
              <a:lumMod val="20000"/>
              <a:lumOff val="80000"/>
            </a:schemeClr>
          </a:solidFill>
          <a:ln>
            <a:noFill/>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lIns="96780" tIns="48390" rIns="96780" bIns="48390" rtlCol="0" anchor="ctr"/>
          <a:lstStyle/>
          <a:p>
            <a:pPr algn="ctr"/>
            <a:r>
              <a:rPr lang="en-US" sz="1100" b="1" dirty="0" smtClean="0">
                <a:solidFill>
                  <a:schemeClr val="tx1"/>
                </a:solidFill>
              </a:rPr>
              <a:t>Daily evening consolidated cash position (as of the end of a business day) shall present a positive balance.</a:t>
            </a:r>
          </a:p>
          <a:p>
            <a:pPr algn="ctr"/>
            <a:endParaRPr lang="ru-RU" sz="1100" b="1" dirty="0">
              <a:solidFill>
                <a:schemeClr val="tx1"/>
              </a:solidFill>
            </a:endParaRPr>
          </a:p>
          <a:p>
            <a:pPr algn="ctr"/>
            <a:r>
              <a:rPr lang="en-US" sz="1100" b="1" dirty="0" smtClean="0">
                <a:solidFill>
                  <a:schemeClr val="tx1"/>
                </a:solidFill>
              </a:rPr>
              <a:t>This obligation results from the EU commitments of France – Art. 123 of the Treaty on the Functioning of the European Union</a:t>
            </a:r>
            <a:r>
              <a:rPr lang="ru-RU" sz="1100" b="1" dirty="0" smtClean="0">
                <a:solidFill>
                  <a:schemeClr val="tx1"/>
                </a:solidFill>
              </a:rPr>
              <a:t> (</a:t>
            </a:r>
            <a:r>
              <a:rPr lang="en-US" sz="1100" dirty="0" smtClean="0">
                <a:solidFill>
                  <a:schemeClr val="tx1"/>
                </a:solidFill>
              </a:rPr>
              <a:t>Roman Treaty of </a:t>
            </a:r>
            <a:r>
              <a:rPr lang="ru-RU" sz="1100" dirty="0" smtClean="0">
                <a:solidFill>
                  <a:schemeClr val="tx1"/>
                </a:solidFill>
              </a:rPr>
              <a:t>25.03.1957, </a:t>
            </a:r>
            <a:r>
              <a:rPr lang="en-US" sz="1100" dirty="0" smtClean="0">
                <a:solidFill>
                  <a:schemeClr val="tx1"/>
                </a:solidFill>
              </a:rPr>
              <a:t>as amended by Lisboan Treaty of </a:t>
            </a:r>
            <a:r>
              <a:rPr lang="ru-RU" sz="1100" dirty="0" smtClean="0">
                <a:solidFill>
                  <a:schemeClr val="tx1"/>
                </a:solidFill>
              </a:rPr>
              <a:t>13.12.2007</a:t>
            </a:r>
            <a:r>
              <a:rPr lang="ru-RU" sz="1100" b="1" dirty="0" smtClean="0">
                <a:solidFill>
                  <a:schemeClr val="tx1"/>
                </a:solidFill>
              </a:rPr>
              <a:t>)</a:t>
            </a:r>
            <a:endParaRPr lang="ru-RU" sz="1100" b="1" dirty="0">
              <a:solidFill>
                <a:schemeClr val="tx1"/>
              </a:solidFill>
            </a:endParaRPr>
          </a:p>
          <a:p>
            <a:pPr algn="ctr"/>
            <a:endParaRPr lang="ru-RU" sz="1100" b="1" dirty="0">
              <a:solidFill>
                <a:schemeClr val="tx1"/>
              </a:solidFill>
            </a:endParaRPr>
          </a:p>
          <a:p>
            <a:pPr algn="ctr"/>
            <a:r>
              <a:rPr lang="en-US" sz="1100" b="1" dirty="0" smtClean="0">
                <a:solidFill>
                  <a:srgbClr val="C00000"/>
                </a:solidFill>
              </a:rPr>
              <a:t>The Bank of France statements shall always</a:t>
            </a:r>
            <a:r>
              <a:rPr lang="en-US" sz="1100" b="1" dirty="0">
                <a:solidFill>
                  <a:srgbClr val="C00000"/>
                </a:solidFill>
              </a:rPr>
              <a:t> </a:t>
            </a:r>
            <a:r>
              <a:rPr lang="en-US" sz="1100" b="1" dirty="0" smtClean="0">
                <a:solidFill>
                  <a:srgbClr val="C00000"/>
                </a:solidFill>
              </a:rPr>
              <a:t>show a credit opening </a:t>
            </a:r>
            <a:r>
              <a:rPr lang="en-US" sz="1100" b="1" dirty="0">
                <a:solidFill>
                  <a:srgbClr val="C00000"/>
                </a:solidFill>
              </a:rPr>
              <a:t>balance on the </a:t>
            </a:r>
            <a:r>
              <a:rPr lang="en-US" sz="1100" b="1" dirty="0" smtClean="0">
                <a:solidFill>
                  <a:srgbClr val="C00000"/>
                </a:solidFill>
              </a:rPr>
              <a:t>STA</a:t>
            </a:r>
            <a:endParaRPr lang="ru-RU" sz="1100" b="1" dirty="0">
              <a:solidFill>
                <a:schemeClr val="tx1"/>
              </a:solidFill>
            </a:endParaRPr>
          </a:p>
        </p:txBody>
      </p:sp>
      <p:sp>
        <p:nvSpPr>
          <p:cNvPr id="30" name="Прямоугольник 29"/>
          <p:cNvSpPr/>
          <p:nvPr/>
        </p:nvSpPr>
        <p:spPr>
          <a:xfrm>
            <a:off x="6939325" y="6420906"/>
            <a:ext cx="1778892" cy="665166"/>
          </a:xfrm>
          <a:prstGeom prst="rect">
            <a:avLst/>
          </a:prstGeom>
          <a:solidFill>
            <a:schemeClr val="accent6">
              <a:lumMod val="40000"/>
              <a:lumOff val="60000"/>
            </a:schemeClr>
          </a:solidFill>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lIns="96780" tIns="48390" rIns="96780" bIns="48390" rtlCol="0" anchor="ctr"/>
          <a:lstStyle/>
          <a:p>
            <a:pPr algn="ctr">
              <a:defRPr/>
            </a:pPr>
            <a:r>
              <a:rPr lang="en-US" b="1" dirty="0" smtClean="0">
                <a:ln w="1905"/>
                <a:solidFill>
                  <a:schemeClr val="accent2">
                    <a:lumMod val="75000"/>
                  </a:schemeClr>
                </a:solidFill>
                <a:effectLst>
                  <a:innerShdw blurRad="69850" dist="43180" dir="5400000">
                    <a:srgbClr val="000000">
                      <a:alpha val="65000"/>
                    </a:srgbClr>
                  </a:innerShdw>
                </a:effectLst>
              </a:rPr>
              <a:t>Intra-day backup</a:t>
            </a:r>
            <a:endParaRPr lang="ru-RU" b="1" dirty="0">
              <a:ln w="1905"/>
              <a:solidFill>
                <a:schemeClr val="accent2">
                  <a:lumMod val="75000"/>
                </a:schemeClr>
              </a:solidFill>
              <a:effectLst>
                <a:innerShdw blurRad="69850" dist="43180" dir="5400000">
                  <a:srgbClr val="000000">
                    <a:alpha val="65000"/>
                  </a:srgbClr>
                </a:innerShdw>
              </a:effectLst>
            </a:endParaRPr>
          </a:p>
        </p:txBody>
      </p:sp>
      <p:sp>
        <p:nvSpPr>
          <p:cNvPr id="31" name="Прямоугольник 30"/>
          <p:cNvSpPr/>
          <p:nvPr/>
        </p:nvSpPr>
        <p:spPr>
          <a:xfrm>
            <a:off x="10125355" y="6357158"/>
            <a:ext cx="1778892" cy="665166"/>
          </a:xfrm>
          <a:prstGeom prst="rect">
            <a:avLst/>
          </a:prstGeom>
          <a:solidFill>
            <a:schemeClr val="accent6">
              <a:lumMod val="40000"/>
              <a:lumOff val="60000"/>
            </a:schemeClr>
          </a:solidFill>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lIns="96780" tIns="48390" rIns="96780" bIns="48390" rtlCol="0" anchor="ctr"/>
          <a:lstStyle/>
          <a:p>
            <a:pPr algn="ctr">
              <a:defRPr/>
            </a:pPr>
            <a:r>
              <a:rPr lang="en-US" b="1" dirty="0" smtClean="0">
                <a:ln w="1905"/>
                <a:solidFill>
                  <a:schemeClr val="accent2">
                    <a:lumMod val="75000"/>
                  </a:schemeClr>
                </a:solidFill>
                <a:effectLst>
                  <a:innerShdw blurRad="69850" dist="43180" dir="5400000">
                    <a:srgbClr val="000000">
                      <a:alpha val="65000"/>
                    </a:srgbClr>
                  </a:innerShdw>
                </a:effectLst>
              </a:rPr>
              <a:t>Credit</a:t>
            </a:r>
            <a:endParaRPr lang="ru-RU" b="1" dirty="0">
              <a:ln w="1905"/>
              <a:solidFill>
                <a:schemeClr val="accent2">
                  <a:lumMod val="75000"/>
                </a:schemeClr>
              </a:solidFill>
              <a:effectLst>
                <a:innerShdw blurRad="69850" dist="43180" dir="5400000">
                  <a:srgbClr val="000000">
                    <a:alpha val="65000"/>
                  </a:srgbClr>
                </a:innerShdw>
              </a:effectLst>
            </a:endParaRPr>
          </a:p>
        </p:txBody>
      </p:sp>
      <p:pic>
        <p:nvPicPr>
          <p:cNvPr id="32" name="Picture 7" descr="E:\Иконки База\ВСЕ ИКОНКИ\разные\512\sign-check-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7074" y="1074331"/>
            <a:ext cx="692495" cy="73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Прямоугольник 11"/>
          <p:cNvSpPr>
            <a:spLocks noChangeArrowheads="1"/>
          </p:cNvSpPr>
          <p:nvPr/>
        </p:nvSpPr>
        <p:spPr bwMode="auto">
          <a:xfrm>
            <a:off x="9891345" y="7103835"/>
            <a:ext cx="195515" cy="29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780" tIns="48390" rIns="96780" bIns="48390">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sz="2000">
                <a:solidFill>
                  <a:schemeClr val="tx1"/>
                </a:solidFill>
                <a:latin typeface="Calibri" pitchFamily="34" charset="0"/>
              </a:defRPr>
            </a:lvl4pPr>
            <a:lvl5pPr marL="2057400" indent="-228600" eaLnBrk="0" hangingPunct="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eaLnBrk="1" hangingPunct="1">
              <a:lnSpc>
                <a:spcPct val="100000"/>
              </a:lnSpc>
              <a:spcBef>
                <a:spcPct val="0"/>
              </a:spcBef>
              <a:buFontTx/>
              <a:buNone/>
            </a:pPr>
            <a:endParaRPr lang="ru-RU" altLang="ru-RU" sz="1300" i="1" dirty="0"/>
          </a:p>
        </p:txBody>
      </p:sp>
      <p:sp>
        <p:nvSpPr>
          <p:cNvPr id="34" name="Блок-схема: процесс 33"/>
          <p:cNvSpPr/>
          <p:nvPr/>
        </p:nvSpPr>
        <p:spPr>
          <a:xfrm>
            <a:off x="1842529" y="1831126"/>
            <a:ext cx="4420789" cy="1688153"/>
          </a:xfrm>
          <a:prstGeom prst="flowChartProcess">
            <a:avLst/>
          </a:prstGeom>
          <a:solidFill>
            <a:schemeClr val="accent5">
              <a:lumMod val="20000"/>
              <a:lumOff val="80000"/>
            </a:schemeClr>
          </a:solidFill>
          <a:ln>
            <a:noFill/>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lIns="96780" tIns="48390" rIns="96780" bIns="48390" rtlCol="0" anchor="ctr"/>
          <a:lstStyle/>
          <a:p>
            <a:pPr algn="just"/>
            <a:r>
              <a:rPr lang="ru-RU" sz="1100" dirty="0">
                <a:solidFill>
                  <a:schemeClr val="tx1"/>
                </a:solidFill>
              </a:rPr>
              <a:t>     </a:t>
            </a:r>
            <a:r>
              <a:rPr lang="en-US" sz="1100" dirty="0" smtClean="0">
                <a:solidFill>
                  <a:schemeClr val="tx1"/>
                </a:solidFill>
              </a:rPr>
              <a:t>Bank of Russia </a:t>
            </a:r>
            <a:r>
              <a:rPr lang="en-US" sz="1100" b="1" dirty="0" smtClean="0">
                <a:solidFill>
                  <a:schemeClr val="tx1"/>
                </a:solidFill>
              </a:rPr>
              <a:t>may not provide credits to the Government of the Russian Federation to finance federal budget deficit</a:t>
            </a:r>
            <a:r>
              <a:rPr lang="en-US" sz="1100" dirty="0" smtClean="0">
                <a:solidFill>
                  <a:schemeClr val="tx1"/>
                </a:solidFill>
              </a:rPr>
              <a:t>, or buy government securities during their </a:t>
            </a:r>
            <a:r>
              <a:rPr lang="en-US" sz="1100" dirty="0">
                <a:solidFill>
                  <a:schemeClr val="tx1"/>
                </a:solidFill>
              </a:rPr>
              <a:t>p</a:t>
            </a:r>
            <a:r>
              <a:rPr lang="en-US" sz="1100" dirty="0" smtClean="0">
                <a:solidFill>
                  <a:schemeClr val="tx1"/>
                </a:solidFill>
              </a:rPr>
              <a:t>rimary placement except for the cases foreseen by the federal law on the federal budget</a:t>
            </a:r>
            <a:r>
              <a:rPr lang="ru-RU" sz="1100" dirty="0" smtClean="0">
                <a:solidFill>
                  <a:schemeClr val="tx1"/>
                </a:solidFill>
              </a:rPr>
              <a:t>.</a:t>
            </a:r>
            <a:endParaRPr lang="ru-RU" sz="1100" dirty="0">
              <a:solidFill>
                <a:schemeClr val="tx1"/>
              </a:solidFill>
            </a:endParaRPr>
          </a:p>
          <a:p>
            <a:pPr algn="just"/>
            <a:r>
              <a:rPr lang="ru-RU" sz="1100" dirty="0">
                <a:solidFill>
                  <a:schemeClr val="tx1"/>
                </a:solidFill>
              </a:rPr>
              <a:t>     </a:t>
            </a:r>
            <a:r>
              <a:rPr lang="en-US" sz="1100" dirty="0" smtClean="0">
                <a:solidFill>
                  <a:schemeClr val="tx1"/>
                </a:solidFill>
              </a:rPr>
              <a:t>Bank of Russia may not provide credits to finance budget deficits of the state extra-budgetary funds, constituents of the Russian Federation and local budgets   </a:t>
            </a:r>
          </a:p>
        </p:txBody>
      </p:sp>
      <p:sp>
        <p:nvSpPr>
          <p:cNvPr id="35" name="Блок-схема: процесс 34"/>
          <p:cNvSpPr/>
          <p:nvPr/>
        </p:nvSpPr>
        <p:spPr>
          <a:xfrm>
            <a:off x="1865037" y="3750293"/>
            <a:ext cx="4420789" cy="1053737"/>
          </a:xfrm>
          <a:prstGeom prst="flowChartProcess">
            <a:avLst/>
          </a:prstGeom>
          <a:solidFill>
            <a:schemeClr val="accent5">
              <a:lumMod val="20000"/>
              <a:lumOff val="80000"/>
            </a:schemeClr>
          </a:solidFill>
          <a:ln>
            <a:noFill/>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lIns="96780" tIns="48390" rIns="96780" bIns="48390" rtlCol="0" anchor="ctr"/>
          <a:lstStyle/>
          <a:p>
            <a:pPr algn="just"/>
            <a:r>
              <a:rPr lang="ru-RU" sz="1100" dirty="0">
                <a:solidFill>
                  <a:schemeClr val="tx1"/>
                </a:solidFill>
              </a:rPr>
              <a:t>      </a:t>
            </a:r>
            <a:r>
              <a:rPr lang="en-US" sz="1100" b="1" dirty="0" smtClean="0">
                <a:solidFill>
                  <a:schemeClr val="tx1"/>
                </a:solidFill>
              </a:rPr>
              <a:t>Credits of the Central Bank of the Russian Federation</a:t>
            </a:r>
            <a:r>
              <a:rPr lang="en-US" sz="1100" dirty="0" smtClean="0">
                <a:solidFill>
                  <a:schemeClr val="tx1"/>
                </a:solidFill>
              </a:rPr>
              <a:t>, as well as purchase of government securities of the Russian Federation by the Central Bank of the Russian Federation, during their placement, </a:t>
            </a:r>
            <a:r>
              <a:rPr lang="en-US" sz="1100" b="1" dirty="0" smtClean="0">
                <a:solidFill>
                  <a:schemeClr val="tx1"/>
                </a:solidFill>
              </a:rPr>
              <a:t>may not be the sources of the federal budget deficit financing</a:t>
            </a:r>
            <a:r>
              <a:rPr lang="ru-RU" sz="1100" dirty="0" smtClean="0">
                <a:solidFill>
                  <a:schemeClr val="tx1"/>
                </a:solidFill>
              </a:rPr>
              <a:t>.</a:t>
            </a:r>
            <a:endParaRPr lang="ru-RU" sz="1100" dirty="0">
              <a:solidFill>
                <a:schemeClr val="tx1"/>
              </a:solidFill>
            </a:endParaRPr>
          </a:p>
        </p:txBody>
      </p:sp>
      <p:sp>
        <p:nvSpPr>
          <p:cNvPr id="36" name="Блок-схема: процесс 35"/>
          <p:cNvSpPr/>
          <p:nvPr/>
        </p:nvSpPr>
        <p:spPr>
          <a:xfrm>
            <a:off x="1865036" y="4737581"/>
            <a:ext cx="4420789" cy="2329035"/>
          </a:xfrm>
          <a:prstGeom prst="flowChartProcess">
            <a:avLst/>
          </a:prstGeom>
          <a:solidFill>
            <a:schemeClr val="accent5">
              <a:lumMod val="20000"/>
              <a:lumOff val="80000"/>
            </a:schemeClr>
          </a:solidFill>
          <a:ln>
            <a:noFill/>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lIns="96780" tIns="48390" rIns="96780" bIns="48390" rtlCol="0" anchor="ctr"/>
          <a:lstStyle/>
          <a:p>
            <a:pPr algn="just"/>
            <a:r>
              <a:rPr lang="en-US" sz="1100" dirty="0" smtClean="0">
                <a:solidFill>
                  <a:schemeClr val="tx1"/>
                </a:solidFill>
              </a:rPr>
              <a:t>Art</a:t>
            </a:r>
            <a:r>
              <a:rPr lang="ru-RU" sz="1100" dirty="0" smtClean="0">
                <a:solidFill>
                  <a:schemeClr val="tx1"/>
                </a:solidFill>
              </a:rPr>
              <a:t>№, </a:t>
            </a:r>
            <a:r>
              <a:rPr lang="en-US" sz="1100" dirty="0" smtClean="0">
                <a:solidFill>
                  <a:schemeClr val="tx1"/>
                </a:solidFill>
              </a:rPr>
              <a:t>p</a:t>
            </a:r>
            <a:r>
              <a:rPr lang="ru-RU" sz="1100" dirty="0" smtClean="0">
                <a:solidFill>
                  <a:schemeClr val="tx1"/>
                </a:solidFill>
              </a:rPr>
              <a:t>.№ </a:t>
            </a:r>
            <a:r>
              <a:rPr lang="en-US" sz="1100" dirty="0">
                <a:solidFill>
                  <a:schemeClr val="tx1"/>
                </a:solidFill>
              </a:rPr>
              <a:t>T</a:t>
            </a:r>
            <a:r>
              <a:rPr lang="en-US" sz="1100" dirty="0" smtClean="0">
                <a:solidFill>
                  <a:schemeClr val="tx1"/>
                </a:solidFill>
              </a:rPr>
              <a:t>emporary cash gap manifests itself in the insufficient amount of funds in the single treasury account or the single budget account to </a:t>
            </a:r>
            <a:r>
              <a:rPr lang="en-US" sz="1100" dirty="0" smtClean="0">
                <a:solidFill>
                  <a:schemeClr val="tx1"/>
                </a:solidFill>
              </a:rPr>
              <a:t>execute </a:t>
            </a:r>
            <a:r>
              <a:rPr lang="en-US" sz="1100" dirty="0" smtClean="0">
                <a:solidFill>
                  <a:schemeClr val="tx1"/>
                </a:solidFill>
              </a:rPr>
              <a:t>the required payments from the account in the process of budget execution</a:t>
            </a:r>
            <a:r>
              <a:rPr lang="ru-RU" sz="1100" dirty="0" smtClean="0">
                <a:solidFill>
                  <a:schemeClr val="tx1"/>
                </a:solidFill>
              </a:rPr>
              <a:t>;</a:t>
            </a:r>
            <a:endParaRPr lang="ru-RU" sz="1100" dirty="0">
              <a:solidFill>
                <a:schemeClr val="tx1"/>
              </a:solidFill>
            </a:endParaRPr>
          </a:p>
          <a:p>
            <a:pPr algn="just"/>
            <a:r>
              <a:rPr lang="ru-RU" sz="1100" dirty="0">
                <a:solidFill>
                  <a:schemeClr val="tx1"/>
                </a:solidFill>
              </a:rPr>
              <a:t> </a:t>
            </a:r>
          </a:p>
          <a:p>
            <a:pPr algn="just"/>
            <a:r>
              <a:rPr lang="en-US" sz="1100" dirty="0">
                <a:solidFill>
                  <a:schemeClr val="tx1"/>
                </a:solidFill>
              </a:rPr>
              <a:t>Art</a:t>
            </a:r>
            <a:r>
              <a:rPr lang="ru-RU" sz="1100" dirty="0">
                <a:solidFill>
                  <a:schemeClr val="tx1"/>
                </a:solidFill>
              </a:rPr>
              <a:t>№, </a:t>
            </a:r>
            <a:r>
              <a:rPr lang="en-US" sz="1100" dirty="0">
                <a:solidFill>
                  <a:schemeClr val="tx1"/>
                </a:solidFill>
              </a:rPr>
              <a:t>p</a:t>
            </a:r>
            <a:r>
              <a:rPr lang="ru-RU" sz="1100" dirty="0">
                <a:solidFill>
                  <a:schemeClr val="tx1"/>
                </a:solidFill>
              </a:rPr>
              <a:t>.№ </a:t>
            </a:r>
            <a:r>
              <a:rPr lang="en-US" sz="1100" b="1" dirty="0">
                <a:solidFill>
                  <a:schemeClr val="tx1"/>
                </a:solidFill>
              </a:rPr>
              <a:t>I</a:t>
            </a:r>
            <a:r>
              <a:rPr lang="en-US" sz="1100" b="1" dirty="0" smtClean="0">
                <a:solidFill>
                  <a:schemeClr val="tx1"/>
                </a:solidFill>
              </a:rPr>
              <a:t>t may be allowed to implement instructions </a:t>
            </a:r>
            <a:r>
              <a:rPr lang="en-US" sz="1100" dirty="0" smtClean="0">
                <a:solidFill>
                  <a:schemeClr val="tx1"/>
                </a:solidFill>
              </a:rPr>
              <a:t>on transfer of money in the Russian Federation currency when </a:t>
            </a:r>
            <a:r>
              <a:rPr lang="en-US" sz="1100" b="1" dirty="0" smtClean="0">
                <a:solidFill>
                  <a:schemeClr val="tx1"/>
                </a:solidFill>
              </a:rPr>
              <a:t>a separate bank account of the Federal Treasury does not have enough funds</a:t>
            </a:r>
            <a:r>
              <a:rPr lang="en-US" sz="1100" dirty="0" smtClean="0">
                <a:solidFill>
                  <a:schemeClr val="tx1"/>
                </a:solidFill>
              </a:rPr>
              <a:t>, </a:t>
            </a:r>
            <a:r>
              <a:rPr lang="en-US" sz="1100" b="1" dirty="0" smtClean="0">
                <a:solidFill>
                  <a:schemeClr val="tx1"/>
                </a:solidFill>
              </a:rPr>
              <a:t>provided </a:t>
            </a:r>
            <a:r>
              <a:rPr lang="en-US" sz="1100" b="1" dirty="0" smtClean="0">
                <a:solidFill>
                  <a:schemeClr val="tx1"/>
                </a:solidFill>
              </a:rPr>
              <a:t>there are sufficient funds on its other accounts </a:t>
            </a:r>
            <a:r>
              <a:rPr lang="en-US" sz="1100" dirty="0" smtClean="0">
                <a:solidFill>
                  <a:schemeClr val="tx1"/>
                </a:solidFill>
              </a:rPr>
              <a:t>in the Russian Federation currency, those accounts being defined by the Federal Treasury, </a:t>
            </a:r>
            <a:r>
              <a:rPr lang="en-US" sz="1100" b="1" dirty="0" smtClean="0">
                <a:solidFill>
                  <a:schemeClr val="tx1"/>
                </a:solidFill>
              </a:rPr>
              <a:t>in accordance with the procedure established by the Central Bank of the Russian Federation</a:t>
            </a:r>
            <a:r>
              <a:rPr lang="en-US" sz="1100" dirty="0" smtClean="0">
                <a:solidFill>
                  <a:schemeClr val="tx1"/>
                </a:solidFill>
              </a:rPr>
              <a:t>. </a:t>
            </a:r>
          </a:p>
        </p:txBody>
      </p:sp>
    </p:spTree>
    <p:extLst>
      <p:ext uri="{BB962C8B-B14F-4D97-AF65-F5344CB8AC3E}">
        <p14:creationId xmlns:p14="http://schemas.microsoft.com/office/powerpoint/2010/main" val="2940598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0194\AppData\Local\Microsoft\Windows\Temporary Internet Files\Content.Outlook\4CQVX3R1\5cd2c_setting-goals.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8486374" y="1501751"/>
            <a:ext cx="2949985" cy="1501752"/>
          </a:xfrm>
          <a:prstGeom prst="rect">
            <a:avLst/>
          </a:prstGeom>
          <a:noFill/>
          <a:extLst>
            <a:ext uri="{909E8E84-426E-40DD-AFC4-6F175D3DCCD1}">
              <a14:hiddenFill xmlns:a14="http://schemas.microsoft.com/office/drawing/2010/main">
                <a:solidFill>
                  <a:srgbClr val="FFFFFF"/>
                </a:solidFill>
              </a14:hiddenFill>
            </a:ext>
          </a:extLst>
        </p:spPr>
      </p:pic>
      <p:sp>
        <p:nvSpPr>
          <p:cNvPr id="4" name="Полилиния 3"/>
          <p:cNvSpPr/>
          <p:nvPr/>
        </p:nvSpPr>
        <p:spPr>
          <a:xfrm>
            <a:off x="1199548" y="2324430"/>
            <a:ext cx="8427303" cy="3948660"/>
          </a:xfrm>
          <a:custGeom>
            <a:avLst/>
            <a:gdLst>
              <a:gd name="connsiteX0" fmla="*/ 0 w 8153400"/>
              <a:gd name="connsiteY0" fmla="*/ 3571875 h 3581400"/>
              <a:gd name="connsiteX1" fmla="*/ 8153400 w 8153400"/>
              <a:gd name="connsiteY1" fmla="*/ 3581400 h 3581400"/>
              <a:gd name="connsiteX2" fmla="*/ 8134350 w 8153400"/>
              <a:gd name="connsiteY2" fmla="*/ 0 h 3581400"/>
              <a:gd name="connsiteX3" fmla="*/ 1714500 w 8153400"/>
              <a:gd name="connsiteY3" fmla="*/ 1733550 h 3581400"/>
              <a:gd name="connsiteX4" fmla="*/ 276225 w 8153400"/>
              <a:gd name="connsiteY4" fmla="*/ 3095625 h 3581400"/>
              <a:gd name="connsiteX5" fmla="*/ 66675 w 8153400"/>
              <a:gd name="connsiteY5" fmla="*/ 3400425 h 3581400"/>
              <a:gd name="connsiteX6" fmla="*/ 0 w 8153400"/>
              <a:gd name="connsiteY6" fmla="*/ 3571875 h 358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3400" h="3581400">
                <a:moveTo>
                  <a:pt x="0" y="3571875"/>
                </a:moveTo>
                <a:lnTo>
                  <a:pt x="8153400" y="3581400"/>
                </a:lnTo>
                <a:lnTo>
                  <a:pt x="8134350" y="0"/>
                </a:lnTo>
                <a:lnTo>
                  <a:pt x="1714500" y="1733550"/>
                </a:lnTo>
                <a:lnTo>
                  <a:pt x="276225" y="3095625"/>
                </a:lnTo>
                <a:lnTo>
                  <a:pt x="66675" y="3400425"/>
                </a:lnTo>
                <a:lnTo>
                  <a:pt x="0" y="3571875"/>
                </a:lnTo>
                <a:close/>
              </a:path>
            </a:pathLst>
          </a:custGeom>
          <a:pattFill prst="ltDnDiag">
            <a:fgClr>
              <a:schemeClr val="accent6">
                <a:lumMod val="40000"/>
                <a:lumOff val="6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lIns="96780" tIns="48390" rIns="96780" bIns="48390" rtlCol="0" anchor="ctr"/>
          <a:lstStyle/>
          <a:p>
            <a:pPr algn="ctr"/>
            <a:endParaRPr lang="ru-RU"/>
          </a:p>
        </p:txBody>
      </p:sp>
      <p:sp>
        <p:nvSpPr>
          <p:cNvPr id="42" name="Shape 41"/>
          <p:cNvSpPr/>
          <p:nvPr/>
        </p:nvSpPr>
        <p:spPr>
          <a:xfrm>
            <a:off x="1177875" y="1397368"/>
            <a:ext cx="8401050" cy="4858812"/>
          </a:xfrm>
          <a:prstGeom prst="swooshArrow">
            <a:avLst>
              <a:gd name="adj1" fmla="val 25000"/>
              <a:gd name="adj2" fmla="val 25000"/>
            </a:avLst>
          </a:prstGeom>
          <a:solidFill>
            <a:schemeClr val="accent6">
              <a:lumMod val="40000"/>
              <a:lumOff val="60000"/>
            </a:schemeClr>
          </a:solidFill>
          <a:scene3d>
            <a:camera prst="orthographicFront"/>
            <a:lightRig rig="threePt" dir="t"/>
          </a:scene3d>
          <a:sp3d>
            <a:bevelT prst="angle"/>
          </a:sp3d>
        </p:spPr>
        <p:style>
          <a:lnRef idx="0">
            <a:schemeClr val="accent6"/>
          </a:lnRef>
          <a:fillRef idx="3">
            <a:schemeClr val="accent6"/>
          </a:fillRef>
          <a:effectRef idx="3">
            <a:schemeClr val="accent6"/>
          </a:effectRef>
          <a:fontRef idx="minor">
            <a:schemeClr val="lt1"/>
          </a:fontRef>
        </p:style>
        <p:txBody>
          <a:bodyPr lIns="96780" tIns="48390" rIns="96780" bIns="48390"/>
          <a:lstStyle/>
          <a:p>
            <a:endParaRPr lang="ru-RU" dirty="0"/>
          </a:p>
        </p:txBody>
      </p:sp>
      <p:sp>
        <p:nvSpPr>
          <p:cNvPr id="51" name="TextBox 50"/>
          <p:cNvSpPr txBox="1"/>
          <p:nvPr/>
        </p:nvSpPr>
        <p:spPr>
          <a:xfrm rot="16200000">
            <a:off x="-467460" y="3798931"/>
            <a:ext cx="2561560" cy="374724"/>
          </a:xfrm>
          <a:prstGeom prst="rect">
            <a:avLst/>
          </a:prstGeom>
          <a:noFill/>
        </p:spPr>
        <p:txBody>
          <a:bodyPr wrap="square" lIns="96780" tIns="48390" rIns="96780" bIns="48390"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b="1" dirty="0" smtClean="0">
                <a:ln w="50800"/>
                <a:solidFill>
                  <a:schemeClr val="accent6">
                    <a:lumMod val="50000"/>
                  </a:schemeClr>
                </a:solidFill>
              </a:rPr>
              <a:t>Balance reduction </a:t>
            </a:r>
            <a:endParaRPr lang="ru-RU" b="1" dirty="0">
              <a:ln w="50800"/>
              <a:solidFill>
                <a:schemeClr val="accent6">
                  <a:lumMod val="50000"/>
                </a:schemeClr>
              </a:solidFill>
            </a:endParaRPr>
          </a:p>
        </p:txBody>
      </p:sp>
      <p:sp>
        <p:nvSpPr>
          <p:cNvPr id="35" name="TextBox 15"/>
          <p:cNvSpPr txBox="1">
            <a:spLocks noChangeArrowheads="1"/>
          </p:cNvSpPr>
          <p:nvPr/>
        </p:nvSpPr>
        <p:spPr bwMode="auto">
          <a:xfrm>
            <a:off x="4343377" y="690251"/>
            <a:ext cx="7848091" cy="62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80" tIns="48390" rIns="96780" bIns="48390">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sz="2000">
                <a:solidFill>
                  <a:schemeClr val="tx1"/>
                </a:solidFill>
                <a:latin typeface="Calibri" pitchFamily="34" charset="0"/>
              </a:defRPr>
            </a:lvl4pPr>
            <a:lvl5pPr marL="2057400" indent="-228600" eaLnBrk="0" hangingPunct="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algn="ctr" eaLnBrk="1" hangingPunct="1">
              <a:lnSpc>
                <a:spcPct val="100000"/>
              </a:lnSpc>
              <a:spcBef>
                <a:spcPct val="0"/>
              </a:spcBef>
              <a:buFontTx/>
              <a:buNone/>
            </a:pPr>
            <a:r>
              <a:rPr lang="en-US" altLang="ru-RU" sz="1700" b="1" cap="all" spc="106" dirty="0" smtClean="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Effective use of cash – a future </a:t>
            </a:r>
            <a:r>
              <a:rPr lang="en-US" altLang="ru-RU" sz="1700" b="1" cap="all" spc="106" dirty="0" smtClean="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development benchmark</a:t>
            </a:r>
            <a:endParaRPr lang="ru-RU" altLang="ru-RU" sz="1700" b="1" cap="all" spc="106" dirty="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endParaRPr>
          </a:p>
        </p:txBody>
      </p:sp>
      <p:sp>
        <p:nvSpPr>
          <p:cNvPr id="48" name="Номер слайда 2"/>
          <p:cNvSpPr txBox="1">
            <a:spLocks/>
          </p:cNvSpPr>
          <p:nvPr/>
        </p:nvSpPr>
        <p:spPr>
          <a:xfrm>
            <a:off x="12122169" y="6976981"/>
            <a:ext cx="380786" cy="402567"/>
          </a:xfrm>
          <a:prstGeom prst="rect">
            <a:avLst/>
          </a:prstGeom>
        </p:spPr>
        <p:txBody>
          <a:bodyPr vert="horz" lIns="96780" tIns="48390" rIns="96780" bIns="48390" rtlCol="0" anchor="ctr"/>
          <a:lstStyle>
            <a:defPPr>
              <a:defRPr lang="ru-RU"/>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EFC9B854-717A-479A-9B4F-27A00B513561}" type="slidenum">
              <a:rPr lang="ru-RU" smtClean="0"/>
              <a:pPr>
                <a:defRPr/>
              </a:pPr>
              <a:t>17</a:t>
            </a:fld>
            <a:endParaRPr lang="ru-RU" dirty="0"/>
          </a:p>
        </p:txBody>
      </p:sp>
      <p:sp>
        <p:nvSpPr>
          <p:cNvPr id="49" name="TextBox 48"/>
          <p:cNvSpPr txBox="1"/>
          <p:nvPr/>
        </p:nvSpPr>
        <p:spPr>
          <a:xfrm>
            <a:off x="1453656" y="2366176"/>
            <a:ext cx="2778558" cy="339338"/>
          </a:xfrm>
          <a:prstGeom prst="rect">
            <a:avLst/>
          </a:prstGeom>
          <a:noFill/>
        </p:spPr>
        <p:txBody>
          <a:bodyPr wrap="square" lIns="96780" tIns="48390" rIns="96780" bIns="48390" rtlCol="0">
            <a:spAutoFit/>
          </a:bodyPr>
          <a:lstStyle/>
          <a:p>
            <a:pPr algn="ctr"/>
            <a:r>
              <a:rPr lang="en-US" sz="1500" b="1" i="1" dirty="0" smtClean="0">
                <a:solidFill>
                  <a:srgbClr val="C00000"/>
                </a:solidFill>
                <a:effectLst>
                  <a:outerShdw blurRad="38100" dist="38100" dir="2700000" algn="tl">
                    <a:srgbClr val="000000">
                      <a:alpha val="43137"/>
                    </a:srgbClr>
                  </a:outerShdw>
                </a:effectLst>
              </a:rPr>
              <a:t>Actual zero on the STA</a:t>
            </a:r>
            <a:endParaRPr lang="ru-RU" sz="1500" b="1" i="1" dirty="0">
              <a:solidFill>
                <a:srgbClr val="C00000"/>
              </a:solidFill>
              <a:effectLst>
                <a:outerShdw blurRad="38100" dist="38100" dir="2700000" algn="tl">
                  <a:srgbClr val="000000">
                    <a:alpha val="43137"/>
                  </a:srgbClr>
                </a:outerShdw>
              </a:effectLst>
            </a:endParaRPr>
          </a:p>
        </p:txBody>
      </p:sp>
      <p:sp>
        <p:nvSpPr>
          <p:cNvPr id="28" name="TextBox 27"/>
          <p:cNvSpPr txBox="1"/>
          <p:nvPr/>
        </p:nvSpPr>
        <p:spPr>
          <a:xfrm>
            <a:off x="2251605" y="6398580"/>
            <a:ext cx="6197416" cy="374724"/>
          </a:xfrm>
          <a:prstGeom prst="rect">
            <a:avLst/>
          </a:prstGeom>
          <a:noFill/>
        </p:spPr>
        <p:txBody>
          <a:bodyPr wrap="square" lIns="96780" tIns="48390" rIns="96780" bIns="48390"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b="1" dirty="0" smtClean="0">
                <a:ln w="50800"/>
                <a:solidFill>
                  <a:schemeClr val="accent6">
                    <a:lumMod val="50000"/>
                  </a:schemeClr>
                </a:solidFill>
              </a:rPr>
              <a:t>Improvement of cash management</a:t>
            </a:r>
            <a:endParaRPr lang="ru-RU" b="1" dirty="0">
              <a:ln w="50800"/>
              <a:solidFill>
                <a:schemeClr val="accent6">
                  <a:lumMod val="50000"/>
                </a:schemeClr>
              </a:solidFill>
            </a:endParaRPr>
          </a:p>
        </p:txBody>
      </p:sp>
      <p:sp>
        <p:nvSpPr>
          <p:cNvPr id="113" name="TextBox 112"/>
          <p:cNvSpPr txBox="1"/>
          <p:nvPr/>
        </p:nvSpPr>
        <p:spPr>
          <a:xfrm>
            <a:off x="2019963" y="5444107"/>
            <a:ext cx="1358607" cy="400110"/>
          </a:xfrm>
          <a:prstGeom prst="rect">
            <a:avLst/>
          </a:prstGeom>
          <a:noFill/>
        </p:spPr>
        <p:txBody>
          <a:bodyPr wrap="square" lIns="0" tIns="0" rIns="0" bIns="0"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1300" b="1" cap="all" dirty="0" smtClean="0">
                <a:ln w="0"/>
                <a:solidFill>
                  <a:srgbClr val="002060"/>
                </a:solidFill>
                <a:effectLst>
                  <a:reflection blurRad="12700" stA="50000" endPos="50000" dist="5000" dir="5400000" sy="-100000" rotWithShape="0"/>
                </a:effectLst>
              </a:rPr>
              <a:t>Higher cash budget quality</a:t>
            </a:r>
            <a:endParaRPr lang="ru-RU" sz="1300" b="1" cap="all" dirty="0">
              <a:ln w="0"/>
              <a:solidFill>
                <a:srgbClr val="002060"/>
              </a:solidFill>
              <a:effectLst>
                <a:reflection blurRad="12700" stA="50000" endPos="50000" dist="5000" dir="5400000" sy="-100000" rotWithShape="0"/>
              </a:effectLst>
            </a:endParaRPr>
          </a:p>
        </p:txBody>
      </p:sp>
      <p:sp>
        <p:nvSpPr>
          <p:cNvPr id="33" name="TextBox 32"/>
          <p:cNvSpPr txBox="1"/>
          <p:nvPr/>
        </p:nvSpPr>
        <p:spPr>
          <a:xfrm>
            <a:off x="3872117" y="4907863"/>
            <a:ext cx="1522932" cy="600164"/>
          </a:xfrm>
          <a:prstGeom prst="rect">
            <a:avLst/>
          </a:prstGeom>
          <a:noFill/>
        </p:spPr>
        <p:txBody>
          <a:bodyPr wrap="square" lIns="0" tIns="0" rIns="0" bIns="0"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1300" b="1" cap="all" dirty="0" smtClean="0">
                <a:ln w="0"/>
                <a:solidFill>
                  <a:srgbClr val="002060"/>
                </a:solidFill>
                <a:effectLst>
                  <a:reflection blurRad="12700" stA="50000" endPos="50000" dist="5000" dir="5400000" sy="-100000" rotWithShape="0"/>
                </a:effectLst>
              </a:rPr>
              <a:t>More stringent control over risky payments</a:t>
            </a:r>
            <a:endParaRPr lang="ru-RU" sz="1300" b="1" cap="all" dirty="0">
              <a:ln w="0"/>
              <a:solidFill>
                <a:srgbClr val="002060"/>
              </a:solidFill>
              <a:effectLst>
                <a:reflection blurRad="12700" stA="50000" endPos="50000" dist="5000" dir="5400000" sy="-100000" rotWithShape="0"/>
              </a:effectLst>
            </a:endParaRPr>
          </a:p>
        </p:txBody>
      </p:sp>
      <p:sp>
        <p:nvSpPr>
          <p:cNvPr id="38" name="TextBox 37"/>
          <p:cNvSpPr txBox="1"/>
          <p:nvPr/>
        </p:nvSpPr>
        <p:spPr>
          <a:xfrm>
            <a:off x="5944827" y="4426759"/>
            <a:ext cx="1358607" cy="600164"/>
          </a:xfrm>
          <a:prstGeom prst="rect">
            <a:avLst/>
          </a:prstGeom>
          <a:noFill/>
        </p:spPr>
        <p:txBody>
          <a:bodyPr wrap="square" lIns="0" tIns="0" rIns="0" bIns="0"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altLang="ru-RU" sz="1300" b="1" cap="all" dirty="0" smtClean="0">
                <a:ln w="0"/>
                <a:solidFill>
                  <a:srgbClr val="002060"/>
                </a:solidFill>
                <a:effectLst>
                  <a:reflection blurRad="12700" stA="50000" endPos="50000" dist="5000" dir="5400000" sy="-100000" rotWithShape="0"/>
                </a:effectLst>
              </a:rPr>
              <a:t>Minimization of intra-day cash gaps on the </a:t>
            </a:r>
            <a:r>
              <a:rPr lang="en-US" altLang="ru-RU" sz="1300" b="1" cap="all" dirty="0" err="1" smtClean="0">
                <a:ln w="0"/>
                <a:solidFill>
                  <a:srgbClr val="002060"/>
                </a:solidFill>
                <a:effectLst>
                  <a:reflection blurRad="12700" stA="50000" endPos="50000" dist="5000" dir="5400000" sy="-100000" rotWithShape="0"/>
                </a:effectLst>
              </a:rPr>
              <a:t>sta</a:t>
            </a:r>
            <a:endParaRPr lang="ru-RU" altLang="ru-RU" sz="1300" b="1" cap="all" dirty="0">
              <a:ln w="0"/>
              <a:solidFill>
                <a:srgbClr val="002060"/>
              </a:solidFill>
              <a:effectLst>
                <a:reflection blurRad="12700" stA="50000" endPos="50000" dist="5000" dir="5400000" sy="-100000" rotWithShape="0"/>
              </a:effectLst>
            </a:endParaRPr>
          </a:p>
        </p:txBody>
      </p:sp>
      <p:sp>
        <p:nvSpPr>
          <p:cNvPr id="39" name="TextBox 38"/>
          <p:cNvSpPr txBox="1"/>
          <p:nvPr/>
        </p:nvSpPr>
        <p:spPr>
          <a:xfrm>
            <a:off x="7922849" y="3907859"/>
            <a:ext cx="1358607" cy="600164"/>
          </a:xfrm>
          <a:prstGeom prst="rect">
            <a:avLst/>
          </a:prstGeom>
          <a:noFill/>
        </p:spPr>
        <p:txBody>
          <a:bodyPr wrap="square" lIns="0" tIns="0" rIns="0" bIns="0"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altLang="ru-RU" sz="1300" b="1" cap="all" dirty="0" smtClean="0">
                <a:ln w="0"/>
                <a:solidFill>
                  <a:srgbClr val="002060"/>
                </a:solidFill>
                <a:effectLst>
                  <a:reflection blurRad="12700" stA="50000" endPos="50000" dist="5000" dir="5400000" sy="-100000" rotWithShape="0"/>
                </a:effectLst>
              </a:rPr>
              <a:t>Maximum yields from liquidity management</a:t>
            </a:r>
            <a:endParaRPr lang="ru-RU" altLang="ru-RU" sz="1300" b="1" cap="all" dirty="0">
              <a:ln w="0"/>
              <a:solidFill>
                <a:srgbClr val="002060"/>
              </a:solidFill>
              <a:effectLst>
                <a:reflection blurRad="12700" stA="50000" endPos="50000" dist="5000" dir="5400000" sy="-100000" rotWithShape="0"/>
              </a:effectLst>
            </a:endParaRPr>
          </a:p>
        </p:txBody>
      </p:sp>
      <p:cxnSp>
        <p:nvCxnSpPr>
          <p:cNvPr id="61" name="Прямая соединительная линия 60"/>
          <p:cNvCxnSpPr/>
          <p:nvPr/>
        </p:nvCxnSpPr>
        <p:spPr>
          <a:xfrm>
            <a:off x="1120408" y="2287817"/>
            <a:ext cx="8438789" cy="36613"/>
          </a:xfrm>
          <a:prstGeom prst="line">
            <a:avLst/>
          </a:prstGeom>
          <a:ln w="15875" cmpd="sng">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a:stCxn id="4" idx="2"/>
          </p:cNvCxnSpPr>
          <p:nvPr/>
        </p:nvCxnSpPr>
        <p:spPr>
          <a:xfrm>
            <a:off x="9607161" y="2324430"/>
            <a:ext cx="9503" cy="3952655"/>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flipH="1">
            <a:off x="3591878" y="4379232"/>
            <a:ext cx="1540" cy="1893858"/>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p:nvPr/>
        </p:nvCxnSpPr>
        <p:spPr>
          <a:xfrm flipH="1">
            <a:off x="5601794" y="3665113"/>
            <a:ext cx="9846" cy="261493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a:off x="7588119" y="3269589"/>
            <a:ext cx="0" cy="301111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0100950" y="2940491"/>
            <a:ext cx="2116671" cy="378063"/>
          </a:xfrm>
          <a:prstGeom prst="rect">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96780" tIns="48390" rIns="96780" bIns="48390" numCol="1" spcCol="0" rtlCol="0" fromWordArt="0" anchor="ctr" anchorCtr="0" forceAA="0" compatLnSpc="1">
            <a:prstTxWarp prst="textNoShape">
              <a:avLst/>
            </a:prstTxWarp>
            <a:noAutofit/>
          </a:bodyPr>
          <a:lstStyle>
            <a:defPPr>
              <a:defRPr lang="ru-RU"/>
            </a:defPPr>
            <a:lvl1pPr>
              <a:defRPr sz="1400" b="1">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lgn="ctr"/>
            <a:r>
              <a:rPr lang="en-US" sz="1300" dirty="0" smtClean="0">
                <a:solidFill>
                  <a:srgbClr val="C00000"/>
                </a:solidFill>
              </a:rPr>
              <a:t>Tools </a:t>
            </a:r>
            <a:endParaRPr lang="ru-RU" sz="1300" dirty="0">
              <a:solidFill>
                <a:srgbClr val="C00000"/>
              </a:solidFill>
            </a:endParaRPr>
          </a:p>
        </p:txBody>
      </p:sp>
      <p:sp>
        <p:nvSpPr>
          <p:cNvPr id="30" name="Прямоугольник 29"/>
          <p:cNvSpPr/>
          <p:nvPr/>
        </p:nvSpPr>
        <p:spPr>
          <a:xfrm>
            <a:off x="10110796" y="3392065"/>
            <a:ext cx="2116670" cy="2367577"/>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wrap="square" lIns="96780" tIns="48390" rIns="96780" bIns="48390">
            <a:spAutoFit/>
          </a:bodyPr>
          <a:lstStyle/>
          <a:p>
            <a:pPr marL="302438" indent="-302438">
              <a:spcBef>
                <a:spcPts val="1270"/>
              </a:spcBef>
              <a:spcAft>
                <a:spcPts val="0"/>
              </a:spcAft>
              <a:buClr>
                <a:srgbClr val="C00000"/>
              </a:buClr>
              <a:buFont typeface="Wingdings" panose="05000000000000000000" pitchFamily="2" charset="2"/>
              <a:buChar char="q"/>
            </a:pPr>
            <a:endParaRPr lang="ru-RU" sz="300" b="1" dirty="0">
              <a:ln w="1905"/>
              <a:solidFill>
                <a:schemeClr val="tx1"/>
              </a:solidFill>
              <a:effectLst>
                <a:innerShdw blurRad="69850" dist="43180" dir="5400000">
                  <a:srgbClr val="000000">
                    <a:alpha val="65000"/>
                  </a:srgbClr>
                </a:innerShdw>
              </a:effectLst>
            </a:endParaRPr>
          </a:p>
          <a:p>
            <a:pPr marL="302438" indent="-302438">
              <a:spcBef>
                <a:spcPts val="635"/>
              </a:spcBef>
              <a:spcAft>
                <a:spcPts val="0"/>
              </a:spcAft>
              <a:buClr>
                <a:srgbClr val="C00000"/>
              </a:buClr>
              <a:buFont typeface="Wingdings" panose="05000000000000000000" pitchFamily="2" charset="2"/>
              <a:buChar char="q"/>
            </a:pPr>
            <a:r>
              <a:rPr lang="en-US" sz="1100" b="1" dirty="0" smtClean="0">
                <a:ln w="1905"/>
                <a:solidFill>
                  <a:schemeClr val="tx1"/>
                </a:solidFill>
                <a:effectLst>
                  <a:innerShdw blurRad="69850" dist="43180" dir="5400000">
                    <a:srgbClr val="000000">
                      <a:alpha val="65000"/>
                    </a:srgbClr>
                  </a:innerShdw>
                </a:effectLst>
              </a:rPr>
              <a:t>Development of the STA balance targeting </a:t>
            </a:r>
            <a:endParaRPr lang="ru-RU" sz="1100" b="1" dirty="0">
              <a:ln w="1905"/>
              <a:solidFill>
                <a:schemeClr val="tx1"/>
              </a:solidFill>
              <a:effectLst>
                <a:innerShdw blurRad="69850" dist="43180" dir="5400000">
                  <a:srgbClr val="000000">
                    <a:alpha val="65000"/>
                  </a:srgbClr>
                </a:innerShdw>
              </a:effectLst>
            </a:endParaRPr>
          </a:p>
          <a:p>
            <a:pPr marL="302438" indent="-302438">
              <a:spcBef>
                <a:spcPts val="1270"/>
              </a:spcBef>
              <a:spcAft>
                <a:spcPts val="0"/>
              </a:spcAft>
              <a:buClr>
                <a:srgbClr val="C00000"/>
              </a:buClr>
              <a:buFont typeface="Wingdings" panose="05000000000000000000" pitchFamily="2" charset="2"/>
              <a:buChar char="q"/>
            </a:pPr>
            <a:r>
              <a:rPr lang="en-US" sz="1100" b="1" dirty="0" smtClean="0">
                <a:ln w="1905"/>
                <a:solidFill>
                  <a:schemeClr val="tx1"/>
                </a:solidFill>
                <a:effectLst>
                  <a:innerShdw blurRad="69850" dist="43180" dir="5400000">
                    <a:srgbClr val="000000">
                      <a:alpha val="65000"/>
                    </a:srgbClr>
                  </a:innerShdw>
                </a:effectLst>
              </a:rPr>
              <a:t>Diversification of liquidity management instruments</a:t>
            </a:r>
            <a:endParaRPr lang="ru-RU" sz="1100" b="1" dirty="0">
              <a:ln w="1905"/>
              <a:solidFill>
                <a:schemeClr val="tx1"/>
              </a:solidFill>
              <a:effectLst>
                <a:innerShdw blurRad="69850" dist="43180" dir="5400000">
                  <a:srgbClr val="000000">
                    <a:alpha val="65000"/>
                  </a:srgbClr>
                </a:innerShdw>
              </a:effectLst>
            </a:endParaRPr>
          </a:p>
          <a:p>
            <a:pPr marL="302438" indent="-302438">
              <a:spcBef>
                <a:spcPts val="1270"/>
              </a:spcBef>
              <a:spcAft>
                <a:spcPts val="0"/>
              </a:spcAft>
              <a:buClr>
                <a:srgbClr val="C00000"/>
              </a:buClr>
              <a:buFont typeface="Wingdings" panose="05000000000000000000" pitchFamily="2" charset="2"/>
              <a:buChar char="q"/>
            </a:pPr>
            <a:r>
              <a:rPr lang="en-US" sz="1100" b="1" dirty="0" smtClean="0">
                <a:ln w="1905"/>
                <a:solidFill>
                  <a:schemeClr val="tx1"/>
                </a:solidFill>
                <a:effectLst>
                  <a:innerShdw blurRad="69850" dist="43180" dir="5400000">
                    <a:srgbClr val="000000">
                      <a:alpha val="65000"/>
                    </a:srgbClr>
                  </a:innerShdw>
                </a:effectLst>
              </a:rPr>
              <a:t>Establishment of the deadline date for payment execution</a:t>
            </a:r>
            <a:endParaRPr lang="ru-RU" sz="1100" b="1" dirty="0">
              <a:ln w="1905"/>
              <a:solidFill>
                <a:schemeClr val="tx1"/>
              </a:solidFill>
              <a:effectLst>
                <a:innerShdw blurRad="69850" dist="43180" dir="5400000">
                  <a:srgbClr val="000000">
                    <a:alpha val="65000"/>
                  </a:srgbClr>
                </a:innerShdw>
              </a:effectLst>
            </a:endParaRPr>
          </a:p>
          <a:p>
            <a:pPr marL="302438" indent="-302438">
              <a:spcBef>
                <a:spcPts val="1270"/>
              </a:spcBef>
              <a:spcAft>
                <a:spcPts val="0"/>
              </a:spcAft>
              <a:buClr>
                <a:srgbClr val="C00000"/>
              </a:buClr>
              <a:buFont typeface="Wingdings" panose="05000000000000000000" pitchFamily="2" charset="2"/>
              <a:buChar char="q"/>
            </a:pPr>
            <a:r>
              <a:rPr lang="en-US" sz="1100" b="1" dirty="0" smtClean="0">
                <a:ln w="1905"/>
                <a:solidFill>
                  <a:schemeClr val="tx1"/>
                </a:solidFill>
                <a:effectLst>
                  <a:innerShdw blurRad="69850" dist="43180" dir="5400000">
                    <a:srgbClr val="000000">
                      <a:alpha val="65000"/>
                    </a:srgbClr>
                  </a:innerShdw>
                </a:effectLst>
              </a:rPr>
              <a:t>Intra-day hedging of the STA balance</a:t>
            </a:r>
            <a:endParaRPr lang="ru-RU" sz="1100" b="1" dirty="0">
              <a:ln w="1905"/>
              <a:solidFill>
                <a:schemeClr val="tx1"/>
              </a:solidFill>
              <a:effectLst>
                <a:innerShdw blurRad="69850" dist="43180" dir="5400000">
                  <a:srgbClr val="000000">
                    <a:alpha val="65000"/>
                  </a:srgbClr>
                </a:innerShdw>
              </a:effectLst>
            </a:endParaRPr>
          </a:p>
          <a:p>
            <a:pPr marL="302438" indent="-302438">
              <a:spcBef>
                <a:spcPts val="635"/>
              </a:spcBef>
              <a:spcAft>
                <a:spcPts val="0"/>
              </a:spcAft>
              <a:buClr>
                <a:srgbClr val="C00000"/>
              </a:buClr>
              <a:buFont typeface="Wingdings" panose="05000000000000000000" pitchFamily="2" charset="2"/>
              <a:buChar char="q"/>
            </a:pPr>
            <a:endParaRPr lang="ru-RU" sz="300" b="1" dirty="0">
              <a:ln w="1905"/>
              <a:solidFill>
                <a:schemeClr val="tx1"/>
              </a:solidFill>
              <a:effectLst>
                <a:innerShdw blurRad="69850" dist="43180" dir="5400000">
                  <a:srgbClr val="000000">
                    <a:alpha val="65000"/>
                  </a:srgbClr>
                </a:innerShdw>
              </a:effectLst>
            </a:endParaRPr>
          </a:p>
        </p:txBody>
      </p:sp>
      <p:sp>
        <p:nvSpPr>
          <p:cNvPr id="5" name="Стрелка вверх 4"/>
          <p:cNvSpPr/>
          <p:nvPr/>
        </p:nvSpPr>
        <p:spPr>
          <a:xfrm>
            <a:off x="1004192" y="2201157"/>
            <a:ext cx="195356" cy="4144914"/>
          </a:xfrm>
          <a:prstGeom prst="upArrow">
            <a:avLst>
              <a:gd name="adj1" fmla="val 50000"/>
              <a:gd name="adj2" fmla="val 264839"/>
            </a:avLst>
          </a:prstGeom>
          <a:solidFill>
            <a:srgbClr val="C00000">
              <a:alpha val="4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6780" tIns="48390" rIns="96780" bIns="48390" rtlCol="0" anchor="ctr"/>
          <a:lstStyle/>
          <a:p>
            <a:pPr algn="ctr"/>
            <a:endParaRPr lang="ru-RU"/>
          </a:p>
        </p:txBody>
      </p:sp>
      <p:sp>
        <p:nvSpPr>
          <p:cNvPr id="26" name="Стрелка вверх 25"/>
          <p:cNvSpPr/>
          <p:nvPr/>
        </p:nvSpPr>
        <p:spPr>
          <a:xfrm rot="5400000">
            <a:off x="5238149" y="2035236"/>
            <a:ext cx="209995" cy="8567408"/>
          </a:xfrm>
          <a:prstGeom prst="upArrow">
            <a:avLst>
              <a:gd name="adj1" fmla="val 50000"/>
              <a:gd name="adj2" fmla="val 264839"/>
            </a:avLst>
          </a:prstGeom>
          <a:solidFill>
            <a:srgbClr val="C00000">
              <a:alpha val="4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6780" tIns="48390" rIns="96780" bIns="48390" rtlCol="0" anchor="ctr"/>
          <a:lstStyle/>
          <a:p>
            <a:pPr algn="ctr"/>
            <a:endParaRPr lang="ru-RU"/>
          </a:p>
        </p:txBody>
      </p:sp>
      <p:sp>
        <p:nvSpPr>
          <p:cNvPr id="63" name="TextBox 62"/>
          <p:cNvSpPr txBox="1"/>
          <p:nvPr/>
        </p:nvSpPr>
        <p:spPr>
          <a:xfrm>
            <a:off x="9456810" y="1736791"/>
            <a:ext cx="1914849" cy="553998"/>
          </a:xfrm>
          <a:prstGeom prst="rect">
            <a:avLst/>
          </a:prstGeom>
          <a:noFill/>
        </p:spPr>
        <p:txBody>
          <a:bodyPr wrap="square" lIns="0" tIns="0" rIns="0" bIns="0"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altLang="ru-RU" b="1" i="1" dirty="0" smtClean="0">
                <a:ln w="50800"/>
                <a:solidFill>
                  <a:schemeClr val="accent6">
                    <a:lumMod val="50000"/>
                  </a:schemeClr>
                </a:solidFill>
              </a:rPr>
              <a:t>Effective use of every </a:t>
            </a:r>
            <a:r>
              <a:rPr lang="en-US" altLang="ru-RU" b="1" i="1" dirty="0" err="1" smtClean="0">
                <a:ln w="50800"/>
                <a:solidFill>
                  <a:schemeClr val="accent6">
                    <a:lumMod val="50000"/>
                  </a:schemeClr>
                </a:solidFill>
              </a:rPr>
              <a:t>Rouble</a:t>
            </a:r>
            <a:endParaRPr lang="ru-RU" altLang="ru-RU" b="1" i="1" dirty="0">
              <a:ln w="50800"/>
              <a:solidFill>
                <a:schemeClr val="accent6">
                  <a:lumMod val="50000"/>
                </a:schemeClr>
              </a:solidFill>
            </a:endParaRPr>
          </a:p>
        </p:txBody>
      </p:sp>
    </p:spTree>
    <p:extLst>
      <p:ext uri="{BB962C8B-B14F-4D97-AF65-F5344CB8AC3E}">
        <p14:creationId xmlns:p14="http://schemas.microsoft.com/office/powerpoint/2010/main" val="11456181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0CCD4E2F-DEB2-4AA9-80A5-1099B4BCB381}" type="slidenum">
              <a:rPr lang="ru-RU" smtClean="0"/>
              <a:pPr>
                <a:defRPr/>
              </a:pPr>
              <a:t>18</a:t>
            </a:fld>
            <a:endParaRPr lang="ru-RU" dirty="0"/>
          </a:p>
        </p:txBody>
      </p:sp>
      <p:sp>
        <p:nvSpPr>
          <p:cNvPr id="3" name="TextBox 15"/>
          <p:cNvSpPr txBox="1">
            <a:spLocks noChangeArrowheads="1"/>
          </p:cNvSpPr>
          <p:nvPr/>
        </p:nvSpPr>
        <p:spPr bwMode="auto">
          <a:xfrm>
            <a:off x="2748040" y="3083844"/>
            <a:ext cx="7848091" cy="1082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80" tIns="48390" rIns="96780" bIns="48390">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sz="2000">
                <a:solidFill>
                  <a:schemeClr val="tx1"/>
                </a:solidFill>
                <a:latin typeface="Calibri" pitchFamily="34" charset="0"/>
              </a:defRPr>
            </a:lvl4pPr>
            <a:lvl5pPr marL="2057400" indent="-228600" eaLnBrk="0" hangingPunct="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algn="ctr" eaLnBrk="1" hangingPunct="1">
              <a:lnSpc>
                <a:spcPct val="100000"/>
              </a:lnSpc>
              <a:spcBef>
                <a:spcPct val="0"/>
              </a:spcBef>
              <a:buFontTx/>
              <a:buNone/>
            </a:pPr>
            <a:r>
              <a:rPr lang="en-US" altLang="ru-RU" sz="3200" b="1" cap="all" spc="106" dirty="0" smtClean="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Thank you for </a:t>
            </a:r>
            <a:r>
              <a:rPr lang="en-US" altLang="ru-RU" sz="3200" b="1" cap="all" spc="106" smtClean="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your attention</a:t>
            </a:r>
            <a:r>
              <a:rPr lang="ru-RU" altLang="ru-RU" sz="3200" b="1" cap="all" spc="106" smtClean="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a:t>
            </a:r>
            <a:endParaRPr lang="ru-RU" altLang="ru-RU" sz="3200" b="1" cap="all" spc="106" dirty="0" smtClean="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6069649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Box 4096"/>
          <p:cNvSpPr txBox="1"/>
          <p:nvPr/>
        </p:nvSpPr>
        <p:spPr>
          <a:xfrm>
            <a:off x="4195724" y="218906"/>
            <a:ext cx="8405851" cy="353943"/>
          </a:xfrm>
          <a:prstGeom prst="rect">
            <a:avLst/>
          </a:prstGeom>
          <a:noFill/>
        </p:spPr>
        <p:txBody>
          <a:bodyPr wrap="square" rtlCol="0">
            <a:spAutoFit/>
          </a:bodyPr>
          <a:lstStyle/>
          <a:p>
            <a:pPr algn="ctr"/>
            <a:r>
              <a:rPr lang="en-US" sz="1700" b="1" cap="all" spc="106" dirty="0" smtClean="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CASH</a:t>
            </a:r>
            <a:r>
              <a:rPr lang="ru-RU" sz="1700" b="1" cap="all" spc="106" dirty="0" smtClean="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 </a:t>
            </a:r>
            <a:r>
              <a:rPr lang="en-US" sz="1700" b="1" cap="all" spc="106" dirty="0" smtClean="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CONCENTRATION –starting point of cash management</a:t>
            </a:r>
            <a:endParaRPr lang="ru-RU" sz="1700" b="1" cap="all" spc="106" dirty="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endParaRPr>
          </a:p>
        </p:txBody>
      </p:sp>
      <p:grpSp>
        <p:nvGrpSpPr>
          <p:cNvPr id="6" name="Группа 5"/>
          <p:cNvGrpSpPr/>
          <p:nvPr/>
        </p:nvGrpSpPr>
        <p:grpSpPr>
          <a:xfrm>
            <a:off x="276487" y="1183222"/>
            <a:ext cx="11413679" cy="5463157"/>
            <a:chOff x="276488" y="1183222"/>
            <a:chExt cx="10058400" cy="5463157"/>
          </a:xfrm>
        </p:grpSpPr>
        <p:pic>
          <p:nvPicPr>
            <p:cNvPr id="3" name="Рисунок 2"/>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76488" y="1183222"/>
              <a:ext cx="10058400" cy="5463157"/>
            </a:xfrm>
            <a:prstGeom prst="rect">
              <a:avLst/>
            </a:prstGeom>
          </p:spPr>
        </p:pic>
        <p:cxnSp>
          <p:nvCxnSpPr>
            <p:cNvPr id="5" name="Прямая соединительная линия 4"/>
            <p:cNvCxnSpPr/>
            <p:nvPr/>
          </p:nvCxnSpPr>
          <p:spPr>
            <a:xfrm>
              <a:off x="1678284" y="3716839"/>
              <a:ext cx="7216447" cy="2028422"/>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1678284" y="3716839"/>
              <a:ext cx="5976455" cy="5071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flipV="1">
              <a:off x="1678284" y="2180881"/>
              <a:ext cx="1235733" cy="15359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flipH="1" flipV="1">
              <a:off x="1678284" y="3716842"/>
              <a:ext cx="7899662" cy="1827346"/>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p:nvPr/>
          </p:nvCxnSpPr>
          <p:spPr>
            <a:xfrm flipH="1" flipV="1">
              <a:off x="1479550" y="2863029"/>
              <a:ext cx="198734" cy="853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p:cNvCxnSpPr/>
            <p:nvPr/>
          </p:nvCxnSpPr>
          <p:spPr>
            <a:xfrm flipV="1">
              <a:off x="1678284" y="2863029"/>
              <a:ext cx="1077616" cy="853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p:cNvCxnSpPr/>
            <p:nvPr/>
          </p:nvCxnSpPr>
          <p:spPr>
            <a:xfrm flipV="1">
              <a:off x="1678284" y="3547737"/>
              <a:ext cx="3344566" cy="169105"/>
            </a:xfrm>
            <a:prstGeom prst="line">
              <a:avLst/>
            </a:prstGeom>
          </p:spPr>
          <p:style>
            <a:lnRef idx="1">
              <a:schemeClr val="accent1"/>
            </a:lnRef>
            <a:fillRef idx="0">
              <a:schemeClr val="accent1"/>
            </a:fillRef>
            <a:effectRef idx="0">
              <a:schemeClr val="accent1"/>
            </a:effectRef>
            <a:fontRef idx="minor">
              <a:schemeClr val="tx1"/>
            </a:fontRef>
          </p:style>
        </p:cxnSp>
        <p:cxnSp>
          <p:nvCxnSpPr>
            <p:cNvPr id="4098" name="Прямая соединительная линия 4097"/>
            <p:cNvCxnSpPr/>
            <p:nvPr/>
          </p:nvCxnSpPr>
          <p:spPr>
            <a:xfrm>
              <a:off x="1678284" y="3716839"/>
              <a:ext cx="7380582" cy="2505476"/>
            </a:xfrm>
            <a:prstGeom prst="line">
              <a:avLst/>
            </a:prstGeom>
          </p:spPr>
          <p:style>
            <a:lnRef idx="1">
              <a:schemeClr val="accent1"/>
            </a:lnRef>
            <a:fillRef idx="0">
              <a:schemeClr val="accent1"/>
            </a:fillRef>
            <a:effectRef idx="0">
              <a:schemeClr val="accent1"/>
            </a:effectRef>
            <a:fontRef idx="minor">
              <a:schemeClr val="tx1"/>
            </a:fontRef>
          </p:style>
        </p:cxnSp>
        <p:cxnSp>
          <p:nvCxnSpPr>
            <p:cNvPr id="4100" name="Прямая соединительная линия 4099"/>
            <p:cNvCxnSpPr/>
            <p:nvPr/>
          </p:nvCxnSpPr>
          <p:spPr>
            <a:xfrm>
              <a:off x="1678284" y="3716839"/>
              <a:ext cx="4489118" cy="2245811"/>
            </a:xfrm>
            <a:prstGeom prst="line">
              <a:avLst/>
            </a:prstGeom>
          </p:spPr>
          <p:style>
            <a:lnRef idx="1">
              <a:schemeClr val="accent1"/>
            </a:lnRef>
            <a:fillRef idx="0">
              <a:schemeClr val="accent1"/>
            </a:fillRef>
            <a:effectRef idx="0">
              <a:schemeClr val="accent1"/>
            </a:effectRef>
            <a:fontRef idx="minor">
              <a:schemeClr val="tx1"/>
            </a:fontRef>
          </p:style>
        </p:cxnSp>
        <p:cxnSp>
          <p:nvCxnSpPr>
            <p:cNvPr id="4102" name="Прямая соединительная линия 4101"/>
            <p:cNvCxnSpPr/>
            <p:nvPr/>
          </p:nvCxnSpPr>
          <p:spPr>
            <a:xfrm>
              <a:off x="1678284" y="3716839"/>
              <a:ext cx="4836816" cy="2245811"/>
            </a:xfrm>
            <a:prstGeom prst="line">
              <a:avLst/>
            </a:prstGeom>
          </p:spPr>
          <p:style>
            <a:lnRef idx="1">
              <a:schemeClr val="accent1"/>
            </a:lnRef>
            <a:fillRef idx="0">
              <a:schemeClr val="accent1"/>
            </a:fillRef>
            <a:effectRef idx="0">
              <a:schemeClr val="accent1"/>
            </a:effectRef>
            <a:fontRef idx="minor">
              <a:schemeClr val="tx1"/>
            </a:fontRef>
          </p:style>
        </p:cxnSp>
        <p:cxnSp>
          <p:nvCxnSpPr>
            <p:cNvPr id="4104" name="Прямая соединительная линия 4103"/>
            <p:cNvCxnSpPr/>
            <p:nvPr/>
          </p:nvCxnSpPr>
          <p:spPr>
            <a:xfrm flipV="1">
              <a:off x="1678284" y="3632289"/>
              <a:ext cx="1235733" cy="84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06" name="Прямая соединительная линия 4105"/>
            <p:cNvCxnSpPr/>
            <p:nvPr/>
          </p:nvCxnSpPr>
          <p:spPr>
            <a:xfrm flipV="1">
              <a:off x="1678284" y="3359069"/>
              <a:ext cx="617866" cy="357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08" name="Прямая соединительная линия 4107"/>
            <p:cNvCxnSpPr/>
            <p:nvPr/>
          </p:nvCxnSpPr>
          <p:spPr>
            <a:xfrm>
              <a:off x="1678284" y="3716842"/>
              <a:ext cx="2840645" cy="1252735"/>
            </a:xfrm>
            <a:prstGeom prst="line">
              <a:avLst/>
            </a:prstGeom>
          </p:spPr>
          <p:style>
            <a:lnRef idx="1">
              <a:schemeClr val="accent1"/>
            </a:lnRef>
            <a:fillRef idx="0">
              <a:schemeClr val="accent1"/>
            </a:fillRef>
            <a:effectRef idx="0">
              <a:schemeClr val="accent1"/>
            </a:effectRef>
            <a:fontRef idx="minor">
              <a:schemeClr val="tx1"/>
            </a:fontRef>
          </p:style>
        </p:cxnSp>
        <p:cxnSp>
          <p:nvCxnSpPr>
            <p:cNvPr id="4110" name="Прямая соединительная линия 4109"/>
            <p:cNvCxnSpPr/>
            <p:nvPr/>
          </p:nvCxnSpPr>
          <p:spPr>
            <a:xfrm>
              <a:off x="1678284" y="3716839"/>
              <a:ext cx="3098254" cy="2575245"/>
            </a:xfrm>
            <a:prstGeom prst="line">
              <a:avLst/>
            </a:prstGeom>
          </p:spPr>
          <p:style>
            <a:lnRef idx="1">
              <a:schemeClr val="accent1"/>
            </a:lnRef>
            <a:fillRef idx="0">
              <a:schemeClr val="accent1"/>
            </a:fillRef>
            <a:effectRef idx="0">
              <a:schemeClr val="accent1"/>
            </a:effectRef>
            <a:fontRef idx="minor">
              <a:schemeClr val="tx1"/>
            </a:fontRef>
          </p:style>
        </p:cxnSp>
        <p:cxnSp>
          <p:nvCxnSpPr>
            <p:cNvPr id="4112" name="Прямая соединительная линия 4111"/>
            <p:cNvCxnSpPr/>
            <p:nvPr/>
          </p:nvCxnSpPr>
          <p:spPr>
            <a:xfrm>
              <a:off x="1678284" y="3716842"/>
              <a:ext cx="2773066" cy="1827345"/>
            </a:xfrm>
            <a:prstGeom prst="line">
              <a:avLst/>
            </a:prstGeom>
          </p:spPr>
          <p:style>
            <a:lnRef idx="1">
              <a:schemeClr val="accent1"/>
            </a:lnRef>
            <a:fillRef idx="0">
              <a:schemeClr val="accent1"/>
            </a:fillRef>
            <a:effectRef idx="0">
              <a:schemeClr val="accent1"/>
            </a:effectRef>
            <a:fontRef idx="minor">
              <a:schemeClr val="tx1"/>
            </a:fontRef>
          </p:style>
        </p:cxnSp>
        <p:cxnSp>
          <p:nvCxnSpPr>
            <p:cNvPr id="4114" name="Прямая соединительная линия 4113"/>
            <p:cNvCxnSpPr/>
            <p:nvPr/>
          </p:nvCxnSpPr>
          <p:spPr>
            <a:xfrm flipH="1">
              <a:off x="1479550" y="3716839"/>
              <a:ext cx="198734" cy="1014211"/>
            </a:xfrm>
            <a:prstGeom prst="line">
              <a:avLst/>
            </a:prstGeom>
          </p:spPr>
          <p:style>
            <a:lnRef idx="1">
              <a:schemeClr val="accent1"/>
            </a:lnRef>
            <a:fillRef idx="0">
              <a:schemeClr val="accent1"/>
            </a:fillRef>
            <a:effectRef idx="0">
              <a:schemeClr val="accent1"/>
            </a:effectRef>
            <a:fontRef idx="minor">
              <a:schemeClr val="tx1"/>
            </a:fontRef>
          </p:style>
        </p:cxnSp>
        <p:cxnSp>
          <p:nvCxnSpPr>
            <p:cNvPr id="4116" name="Прямая соединительная линия 4115"/>
            <p:cNvCxnSpPr/>
            <p:nvPr/>
          </p:nvCxnSpPr>
          <p:spPr>
            <a:xfrm flipH="1">
              <a:off x="609863" y="3716839"/>
              <a:ext cx="1068421" cy="947607"/>
            </a:xfrm>
            <a:prstGeom prst="line">
              <a:avLst/>
            </a:prstGeom>
          </p:spPr>
          <p:style>
            <a:lnRef idx="1">
              <a:schemeClr val="accent1"/>
            </a:lnRef>
            <a:fillRef idx="0">
              <a:schemeClr val="accent1"/>
            </a:fillRef>
            <a:effectRef idx="0">
              <a:schemeClr val="accent1"/>
            </a:effectRef>
            <a:fontRef idx="minor">
              <a:schemeClr val="tx1"/>
            </a:fontRef>
          </p:style>
        </p:cxnSp>
        <p:cxnSp>
          <p:nvCxnSpPr>
            <p:cNvPr id="4118" name="Прямая соединительная линия 4117"/>
            <p:cNvCxnSpPr/>
            <p:nvPr/>
          </p:nvCxnSpPr>
          <p:spPr>
            <a:xfrm flipH="1">
              <a:off x="609863" y="3716842"/>
              <a:ext cx="1068421" cy="1122902"/>
            </a:xfrm>
            <a:prstGeom prst="line">
              <a:avLst/>
            </a:prstGeom>
          </p:spPr>
          <p:style>
            <a:lnRef idx="1">
              <a:schemeClr val="accent1"/>
            </a:lnRef>
            <a:fillRef idx="0">
              <a:schemeClr val="accent1"/>
            </a:fillRef>
            <a:effectRef idx="0">
              <a:schemeClr val="accent1"/>
            </a:effectRef>
            <a:fontRef idx="minor">
              <a:schemeClr val="tx1"/>
            </a:fontRef>
          </p:style>
        </p:cxnSp>
        <p:cxnSp>
          <p:nvCxnSpPr>
            <p:cNvPr id="4120" name="Прямая соединительная линия 4119"/>
            <p:cNvCxnSpPr/>
            <p:nvPr/>
          </p:nvCxnSpPr>
          <p:spPr>
            <a:xfrm flipH="1">
              <a:off x="928951" y="3716842"/>
              <a:ext cx="749333" cy="134410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22" name="Прямая соединительная линия 4121"/>
            <p:cNvCxnSpPr/>
            <p:nvPr/>
          </p:nvCxnSpPr>
          <p:spPr>
            <a:xfrm flipH="1">
              <a:off x="1022350" y="3716842"/>
              <a:ext cx="655934" cy="792695"/>
            </a:xfrm>
            <a:prstGeom prst="line">
              <a:avLst/>
            </a:prstGeom>
          </p:spPr>
          <p:style>
            <a:lnRef idx="1">
              <a:schemeClr val="accent1"/>
            </a:lnRef>
            <a:fillRef idx="0">
              <a:schemeClr val="accent1"/>
            </a:fillRef>
            <a:effectRef idx="0">
              <a:schemeClr val="accent1"/>
            </a:effectRef>
            <a:fontRef idx="minor">
              <a:schemeClr val="tx1"/>
            </a:fontRef>
          </p:style>
        </p:cxnSp>
        <p:cxnSp>
          <p:nvCxnSpPr>
            <p:cNvPr id="4124" name="Прямая соединительная линия 4123"/>
            <p:cNvCxnSpPr/>
            <p:nvPr/>
          </p:nvCxnSpPr>
          <p:spPr>
            <a:xfrm flipH="1" flipV="1">
              <a:off x="1160557" y="3547737"/>
              <a:ext cx="517727" cy="169105"/>
            </a:xfrm>
            <a:prstGeom prst="line">
              <a:avLst/>
            </a:prstGeom>
          </p:spPr>
          <p:style>
            <a:lnRef idx="1">
              <a:schemeClr val="accent1"/>
            </a:lnRef>
            <a:fillRef idx="0">
              <a:schemeClr val="accent1"/>
            </a:fillRef>
            <a:effectRef idx="0">
              <a:schemeClr val="accent1"/>
            </a:effectRef>
            <a:fontRef idx="minor">
              <a:schemeClr val="tx1"/>
            </a:fontRef>
          </p:style>
        </p:cxnSp>
        <p:cxnSp>
          <p:nvCxnSpPr>
            <p:cNvPr id="4126" name="Прямая соединительная линия 4125"/>
            <p:cNvCxnSpPr/>
            <p:nvPr/>
          </p:nvCxnSpPr>
          <p:spPr>
            <a:xfrm flipH="1">
              <a:off x="1098550" y="3716842"/>
              <a:ext cx="579734" cy="69517"/>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63"/>
            <p:cNvCxnSpPr/>
            <p:nvPr/>
          </p:nvCxnSpPr>
          <p:spPr>
            <a:xfrm flipH="1">
              <a:off x="1098550" y="3716839"/>
              <a:ext cx="579734" cy="253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Прямая соединительная линия 65"/>
            <p:cNvCxnSpPr/>
            <p:nvPr/>
          </p:nvCxnSpPr>
          <p:spPr>
            <a:xfrm flipH="1" flipV="1">
              <a:off x="1350317" y="3359070"/>
              <a:ext cx="327967" cy="315494"/>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Прямая соединительная линия 67"/>
            <p:cNvCxnSpPr/>
            <p:nvPr/>
          </p:nvCxnSpPr>
          <p:spPr>
            <a:xfrm flipH="1" flipV="1">
              <a:off x="1631950" y="3289934"/>
              <a:ext cx="46334" cy="42690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Прямая соединительная линия 69"/>
            <p:cNvCxnSpPr/>
            <p:nvPr/>
          </p:nvCxnSpPr>
          <p:spPr>
            <a:xfrm>
              <a:off x="1678284" y="3716842"/>
              <a:ext cx="230019" cy="396347"/>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Прямая соединительная линия 71"/>
            <p:cNvCxnSpPr/>
            <p:nvPr/>
          </p:nvCxnSpPr>
          <p:spPr>
            <a:xfrm>
              <a:off x="1678284" y="3716842"/>
              <a:ext cx="115009" cy="546309"/>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Прямая соединительная линия 98"/>
            <p:cNvCxnSpPr/>
            <p:nvPr/>
          </p:nvCxnSpPr>
          <p:spPr>
            <a:xfrm>
              <a:off x="1678284" y="3716842"/>
              <a:ext cx="115009" cy="9136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Прямая соединительная линия 100"/>
            <p:cNvCxnSpPr/>
            <p:nvPr/>
          </p:nvCxnSpPr>
          <p:spPr>
            <a:xfrm>
              <a:off x="1678284" y="3716839"/>
              <a:ext cx="664866" cy="13441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Прямая соединительная линия 102"/>
            <p:cNvCxnSpPr/>
            <p:nvPr/>
          </p:nvCxnSpPr>
          <p:spPr>
            <a:xfrm>
              <a:off x="1678284" y="3716839"/>
              <a:ext cx="970562" cy="10647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Прямая соединительная линия 104"/>
            <p:cNvCxnSpPr/>
            <p:nvPr/>
          </p:nvCxnSpPr>
          <p:spPr>
            <a:xfrm>
              <a:off x="1678284" y="3716842"/>
              <a:ext cx="485281" cy="9136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Прямая соединительная линия 106"/>
            <p:cNvCxnSpPr/>
            <p:nvPr/>
          </p:nvCxnSpPr>
          <p:spPr>
            <a:xfrm>
              <a:off x="1655117" y="3716842"/>
              <a:ext cx="1202383" cy="13441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1655117" y="3716839"/>
              <a:ext cx="1329383" cy="12527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Прямая соединительная линия 110"/>
            <p:cNvCxnSpPr/>
            <p:nvPr/>
          </p:nvCxnSpPr>
          <p:spPr>
            <a:xfrm>
              <a:off x="1678284" y="3716842"/>
              <a:ext cx="1549127" cy="12527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Прямая соединительная линия 112"/>
            <p:cNvCxnSpPr/>
            <p:nvPr/>
          </p:nvCxnSpPr>
          <p:spPr>
            <a:xfrm>
              <a:off x="1678284" y="3716842"/>
              <a:ext cx="1619115" cy="9476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Прямая соединительная линия 114"/>
            <p:cNvCxnSpPr/>
            <p:nvPr/>
          </p:nvCxnSpPr>
          <p:spPr>
            <a:xfrm>
              <a:off x="1678284" y="3716842"/>
              <a:ext cx="3211216" cy="21442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Прямая соединительная линия 116"/>
            <p:cNvCxnSpPr/>
            <p:nvPr/>
          </p:nvCxnSpPr>
          <p:spPr>
            <a:xfrm>
              <a:off x="1678284" y="3716842"/>
              <a:ext cx="3608223" cy="18827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Прямая соединительная линия 118"/>
            <p:cNvCxnSpPr/>
            <p:nvPr/>
          </p:nvCxnSpPr>
          <p:spPr>
            <a:xfrm>
              <a:off x="1678284" y="3716842"/>
              <a:ext cx="3107405" cy="19473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Прямая соединительная линия 120"/>
            <p:cNvCxnSpPr/>
            <p:nvPr/>
          </p:nvCxnSpPr>
          <p:spPr>
            <a:xfrm>
              <a:off x="1655117" y="3716842"/>
              <a:ext cx="2863812" cy="22458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Прямая соединительная линия 122"/>
            <p:cNvCxnSpPr/>
            <p:nvPr/>
          </p:nvCxnSpPr>
          <p:spPr>
            <a:xfrm flipH="1" flipV="1">
              <a:off x="1432923" y="3547737"/>
              <a:ext cx="222194" cy="1691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Прямая соединительная линия 124"/>
            <p:cNvCxnSpPr/>
            <p:nvPr/>
          </p:nvCxnSpPr>
          <p:spPr>
            <a:xfrm>
              <a:off x="1655117" y="3716842"/>
              <a:ext cx="3367733" cy="22458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Прямая соединительная линия 126"/>
            <p:cNvCxnSpPr/>
            <p:nvPr/>
          </p:nvCxnSpPr>
          <p:spPr>
            <a:xfrm flipH="1">
              <a:off x="812327" y="3716842"/>
              <a:ext cx="842790" cy="1072104"/>
            </a:xfrm>
            <a:prstGeom prst="line">
              <a:avLst/>
            </a:prstGeom>
          </p:spPr>
          <p:style>
            <a:lnRef idx="1">
              <a:schemeClr val="accent1"/>
            </a:lnRef>
            <a:fillRef idx="0">
              <a:schemeClr val="accent1"/>
            </a:fillRef>
            <a:effectRef idx="0">
              <a:schemeClr val="accent1"/>
            </a:effectRef>
            <a:fontRef idx="minor">
              <a:schemeClr val="tx1"/>
            </a:fontRef>
          </p:style>
        </p:cxnSp>
        <p:cxnSp>
          <p:nvCxnSpPr>
            <p:cNvPr id="4129" name="Прямая соединительная линия 4128"/>
            <p:cNvCxnSpPr/>
            <p:nvPr/>
          </p:nvCxnSpPr>
          <p:spPr>
            <a:xfrm flipH="1">
              <a:off x="1303617" y="3716842"/>
              <a:ext cx="351500" cy="532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4131" name="Прямая соединительная линия 4130"/>
            <p:cNvCxnSpPr/>
            <p:nvPr/>
          </p:nvCxnSpPr>
          <p:spPr>
            <a:xfrm>
              <a:off x="1678284" y="3716839"/>
              <a:ext cx="2038189" cy="1122907"/>
            </a:xfrm>
            <a:prstGeom prst="line">
              <a:avLst/>
            </a:prstGeom>
          </p:spPr>
          <p:style>
            <a:lnRef idx="1">
              <a:schemeClr val="accent1"/>
            </a:lnRef>
            <a:fillRef idx="0">
              <a:schemeClr val="accent1"/>
            </a:fillRef>
            <a:effectRef idx="0">
              <a:schemeClr val="accent1"/>
            </a:effectRef>
            <a:fontRef idx="minor">
              <a:schemeClr val="tx1"/>
            </a:fontRef>
          </p:style>
        </p:cxnSp>
        <p:cxnSp>
          <p:nvCxnSpPr>
            <p:cNvPr id="4133" name="Прямая соединительная линия 4132"/>
            <p:cNvCxnSpPr/>
            <p:nvPr/>
          </p:nvCxnSpPr>
          <p:spPr>
            <a:xfrm flipV="1">
              <a:off x="1678284" y="3537954"/>
              <a:ext cx="332433" cy="178888"/>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8" name="Нашивка 117"/>
          <p:cNvSpPr/>
          <p:nvPr/>
        </p:nvSpPr>
        <p:spPr bwMode="auto">
          <a:xfrm flipH="1">
            <a:off x="10746937" y="2167387"/>
            <a:ext cx="1378450" cy="594750"/>
          </a:xfrm>
          <a:prstGeom prst="chevron">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endParaRPr lang="ru-RU">
              <a:latin typeface="Arial" charset="0"/>
            </a:endParaRPr>
          </a:p>
        </p:txBody>
      </p:sp>
      <p:sp>
        <p:nvSpPr>
          <p:cNvPr id="120" name="Rectangle 24"/>
          <p:cNvSpPr>
            <a:spLocks noChangeArrowheads="1"/>
          </p:cNvSpPr>
          <p:nvPr/>
        </p:nvSpPr>
        <p:spPr bwMode="gray">
          <a:xfrm>
            <a:off x="0" y="2167387"/>
            <a:ext cx="11253994" cy="594750"/>
          </a:xfrm>
          <a:prstGeom prst="rect">
            <a:avLst/>
          </a:prstGeom>
          <a:gradFill rotWithShape="1">
            <a:gsLst>
              <a:gs pos="0">
                <a:srgbClr val="FF6699">
                  <a:gamma/>
                  <a:tint val="0"/>
                  <a:invGamma/>
                  <a:alpha val="0"/>
                </a:srgbClr>
              </a:gs>
              <a:gs pos="42000">
                <a:schemeClr val="accent2">
                  <a:lumMod val="40000"/>
                  <a:lumOff val="60000"/>
                </a:schemeClr>
              </a:gs>
            </a:gsLst>
            <a:lin ang="0" scaled="1"/>
          </a:gradFill>
          <a:ln>
            <a:noFill/>
          </a:ln>
          <a:effectLst/>
        </p:spPr>
        <p:txBody>
          <a:bodyPr wrap="none" anchor="ctr"/>
          <a:lstStyle/>
          <a:p>
            <a:endParaRPr lang="ru-RU"/>
          </a:p>
        </p:txBody>
      </p:sp>
      <p:sp>
        <p:nvSpPr>
          <p:cNvPr id="122" name="Text Box 30"/>
          <p:cNvSpPr txBox="1">
            <a:spLocks noChangeArrowheads="1"/>
          </p:cNvSpPr>
          <p:nvPr/>
        </p:nvSpPr>
        <p:spPr bwMode="auto">
          <a:xfrm>
            <a:off x="0" y="2295485"/>
            <a:ext cx="1169016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ru-RU" altLang="ru-RU" sz="1600" b="1" dirty="0"/>
              <a:t>85 </a:t>
            </a:r>
            <a:r>
              <a:rPr lang="en-US" altLang="ru-RU" sz="1600" b="1" dirty="0" smtClean="0"/>
              <a:t>RF constituents, more than 500 bank accounts </a:t>
            </a:r>
            <a:endParaRPr lang="ru-RU" altLang="ru-RU" sz="1600" b="1" dirty="0"/>
          </a:p>
        </p:txBody>
      </p:sp>
      <p:sp>
        <p:nvSpPr>
          <p:cNvPr id="124" name="Нашивка 123"/>
          <p:cNvSpPr/>
          <p:nvPr/>
        </p:nvSpPr>
        <p:spPr bwMode="auto">
          <a:xfrm flipH="1">
            <a:off x="10742534" y="2946822"/>
            <a:ext cx="1378450" cy="594750"/>
          </a:xfrm>
          <a:prstGeom prst="chevron">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endParaRPr lang="ru-RU">
              <a:latin typeface="Arial" charset="0"/>
            </a:endParaRPr>
          </a:p>
        </p:txBody>
      </p:sp>
      <p:sp>
        <p:nvSpPr>
          <p:cNvPr id="126" name="Rectangle 24"/>
          <p:cNvSpPr>
            <a:spLocks noChangeArrowheads="1"/>
          </p:cNvSpPr>
          <p:nvPr/>
        </p:nvSpPr>
        <p:spPr bwMode="gray">
          <a:xfrm>
            <a:off x="1" y="2946822"/>
            <a:ext cx="11276161" cy="594750"/>
          </a:xfrm>
          <a:prstGeom prst="rect">
            <a:avLst/>
          </a:prstGeom>
          <a:gradFill rotWithShape="1">
            <a:gsLst>
              <a:gs pos="0">
                <a:srgbClr val="FF6699">
                  <a:gamma/>
                  <a:tint val="0"/>
                  <a:invGamma/>
                  <a:alpha val="0"/>
                </a:srgbClr>
              </a:gs>
              <a:gs pos="42000">
                <a:schemeClr val="accent2">
                  <a:lumMod val="40000"/>
                  <a:lumOff val="60000"/>
                </a:schemeClr>
              </a:gs>
            </a:gsLst>
            <a:lin ang="0" scaled="1"/>
          </a:gradFill>
          <a:ln>
            <a:noFill/>
          </a:ln>
          <a:effectLst/>
        </p:spPr>
        <p:txBody>
          <a:bodyPr wrap="none" anchor="ctr"/>
          <a:lstStyle/>
          <a:p>
            <a:endParaRPr lang="ru-RU"/>
          </a:p>
        </p:txBody>
      </p:sp>
      <p:sp>
        <p:nvSpPr>
          <p:cNvPr id="128" name="Text Box 30"/>
          <p:cNvSpPr txBox="1">
            <a:spLocks noChangeArrowheads="1"/>
          </p:cNvSpPr>
          <p:nvPr/>
        </p:nvSpPr>
        <p:spPr bwMode="auto">
          <a:xfrm>
            <a:off x="2886075" y="3065395"/>
            <a:ext cx="880409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altLang="ru-RU" sz="1600" b="1" dirty="0" smtClean="0"/>
              <a:t>Uniform IT environment </a:t>
            </a:r>
            <a:r>
              <a:rPr lang="ru-RU" altLang="ru-RU" sz="1600" b="1" dirty="0" smtClean="0"/>
              <a:t>– </a:t>
            </a:r>
            <a:r>
              <a:rPr lang="en-US" altLang="ru-RU" sz="1600" b="1" dirty="0" smtClean="0"/>
              <a:t>banking electronic speed payment system – BESP</a:t>
            </a:r>
            <a:endParaRPr lang="ru-RU" altLang="ru-RU" sz="1600" b="1" dirty="0"/>
          </a:p>
        </p:txBody>
      </p:sp>
      <p:sp>
        <p:nvSpPr>
          <p:cNvPr id="129" name="Нашивка 128"/>
          <p:cNvSpPr/>
          <p:nvPr/>
        </p:nvSpPr>
        <p:spPr bwMode="auto">
          <a:xfrm flipH="1">
            <a:off x="10757719" y="3715123"/>
            <a:ext cx="1378450" cy="594750"/>
          </a:xfrm>
          <a:prstGeom prst="chevron">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endParaRPr lang="ru-RU">
              <a:latin typeface="Arial" charset="0"/>
            </a:endParaRPr>
          </a:p>
        </p:txBody>
      </p:sp>
      <p:sp>
        <p:nvSpPr>
          <p:cNvPr id="130" name="Rectangle 24"/>
          <p:cNvSpPr>
            <a:spLocks noChangeArrowheads="1"/>
          </p:cNvSpPr>
          <p:nvPr/>
        </p:nvSpPr>
        <p:spPr bwMode="gray">
          <a:xfrm>
            <a:off x="0" y="3715123"/>
            <a:ext cx="11264776" cy="594750"/>
          </a:xfrm>
          <a:prstGeom prst="rect">
            <a:avLst/>
          </a:prstGeom>
          <a:gradFill rotWithShape="1">
            <a:gsLst>
              <a:gs pos="0">
                <a:srgbClr val="FF6699">
                  <a:gamma/>
                  <a:tint val="0"/>
                  <a:invGamma/>
                  <a:alpha val="0"/>
                </a:srgbClr>
              </a:gs>
              <a:gs pos="42000">
                <a:schemeClr val="accent2">
                  <a:lumMod val="40000"/>
                  <a:lumOff val="60000"/>
                </a:schemeClr>
              </a:gs>
            </a:gsLst>
            <a:lin ang="0" scaled="1"/>
          </a:gradFill>
          <a:ln>
            <a:noFill/>
          </a:ln>
          <a:effectLst/>
        </p:spPr>
        <p:txBody>
          <a:bodyPr wrap="none" anchor="ctr"/>
          <a:lstStyle/>
          <a:p>
            <a:endParaRPr lang="ru-RU"/>
          </a:p>
        </p:txBody>
      </p:sp>
      <p:sp>
        <p:nvSpPr>
          <p:cNvPr id="131" name="Text Box 30"/>
          <p:cNvSpPr txBox="1">
            <a:spLocks noChangeArrowheads="1"/>
          </p:cNvSpPr>
          <p:nvPr/>
        </p:nvSpPr>
        <p:spPr bwMode="auto">
          <a:xfrm>
            <a:off x="3801781" y="3846934"/>
            <a:ext cx="796683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altLang="ru-RU" sz="1600" b="1" dirty="0"/>
              <a:t>O</a:t>
            </a:r>
            <a:r>
              <a:rPr lang="en-US" altLang="ru-RU" sz="1600" b="1" dirty="0" smtClean="0"/>
              <a:t>n</a:t>
            </a:r>
            <a:r>
              <a:rPr lang="ru-RU" altLang="ru-RU" sz="1600" b="1" dirty="0" smtClean="0"/>
              <a:t>-</a:t>
            </a:r>
            <a:r>
              <a:rPr lang="en-US" altLang="ru-RU" sz="1600" b="1" dirty="0" smtClean="0"/>
              <a:t>line execution of payments </a:t>
            </a:r>
            <a:r>
              <a:rPr lang="ru-RU" altLang="ru-RU" sz="1600" b="1" dirty="0" smtClean="0"/>
              <a:t>(</a:t>
            </a:r>
            <a:r>
              <a:rPr lang="en-US" altLang="ru-RU" sz="1600" b="1" dirty="0" smtClean="0"/>
              <a:t>within 1 minute</a:t>
            </a:r>
            <a:r>
              <a:rPr lang="ru-RU" altLang="ru-RU" sz="1600" b="1" dirty="0" smtClean="0"/>
              <a:t>)</a:t>
            </a:r>
          </a:p>
        </p:txBody>
      </p:sp>
      <p:sp>
        <p:nvSpPr>
          <p:cNvPr id="132" name="Нашивка 131"/>
          <p:cNvSpPr/>
          <p:nvPr/>
        </p:nvSpPr>
        <p:spPr bwMode="auto">
          <a:xfrm flipH="1">
            <a:off x="10757719" y="4482588"/>
            <a:ext cx="1378450" cy="594750"/>
          </a:xfrm>
          <a:prstGeom prst="chevron">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endParaRPr lang="ru-RU">
              <a:latin typeface="Arial" charset="0"/>
            </a:endParaRPr>
          </a:p>
        </p:txBody>
      </p:sp>
      <p:sp>
        <p:nvSpPr>
          <p:cNvPr id="133" name="Rectangle 24"/>
          <p:cNvSpPr>
            <a:spLocks noChangeArrowheads="1"/>
          </p:cNvSpPr>
          <p:nvPr/>
        </p:nvSpPr>
        <p:spPr bwMode="gray">
          <a:xfrm>
            <a:off x="1" y="4482588"/>
            <a:ext cx="11264776" cy="594750"/>
          </a:xfrm>
          <a:prstGeom prst="rect">
            <a:avLst/>
          </a:prstGeom>
          <a:gradFill rotWithShape="1">
            <a:gsLst>
              <a:gs pos="0">
                <a:srgbClr val="FF6699">
                  <a:gamma/>
                  <a:tint val="0"/>
                  <a:invGamma/>
                  <a:alpha val="0"/>
                </a:srgbClr>
              </a:gs>
              <a:gs pos="42000">
                <a:schemeClr val="accent2">
                  <a:lumMod val="40000"/>
                  <a:lumOff val="60000"/>
                </a:schemeClr>
              </a:gs>
            </a:gsLst>
            <a:lin ang="0" scaled="1"/>
          </a:gradFill>
          <a:ln>
            <a:noFill/>
          </a:ln>
          <a:effectLst/>
        </p:spPr>
        <p:txBody>
          <a:bodyPr wrap="none" anchor="ctr"/>
          <a:lstStyle/>
          <a:p>
            <a:endParaRPr lang="ru-RU"/>
          </a:p>
        </p:txBody>
      </p:sp>
      <p:sp>
        <p:nvSpPr>
          <p:cNvPr id="134" name="Text Box 30"/>
          <p:cNvSpPr txBox="1">
            <a:spLocks noChangeArrowheads="1"/>
          </p:cNvSpPr>
          <p:nvPr/>
        </p:nvSpPr>
        <p:spPr bwMode="auto">
          <a:xfrm>
            <a:off x="2055774" y="4603614"/>
            <a:ext cx="963439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altLang="ru-RU" sz="1600" b="1" dirty="0" smtClean="0"/>
              <a:t>Daily backing of Federal Treasury’s accounts for </a:t>
            </a:r>
            <a:r>
              <a:rPr lang="ru-RU" altLang="ru-RU" sz="1600" b="1" dirty="0" smtClean="0"/>
              <a:t>t+1 </a:t>
            </a:r>
            <a:r>
              <a:rPr lang="en-US" altLang="ru-RU" sz="1600" b="1" dirty="0" smtClean="0"/>
              <a:t>– in the amount </a:t>
            </a:r>
            <a:r>
              <a:rPr lang="en-US" altLang="ru-RU" sz="1600" b="1" dirty="0"/>
              <a:t>of the next day </a:t>
            </a:r>
            <a:r>
              <a:rPr lang="en-US" altLang="ru-RU" sz="1600" b="1" dirty="0" smtClean="0"/>
              <a:t>expenditures</a:t>
            </a:r>
          </a:p>
        </p:txBody>
      </p:sp>
      <p:sp>
        <p:nvSpPr>
          <p:cNvPr id="135" name="Нашивка 134"/>
          <p:cNvSpPr/>
          <p:nvPr/>
        </p:nvSpPr>
        <p:spPr bwMode="auto">
          <a:xfrm flipH="1">
            <a:off x="10813207" y="5262119"/>
            <a:ext cx="1378450" cy="594750"/>
          </a:xfrm>
          <a:prstGeom prst="chevron">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endParaRPr lang="ru-RU">
              <a:latin typeface="Arial" charset="0"/>
            </a:endParaRPr>
          </a:p>
        </p:txBody>
      </p:sp>
      <p:sp>
        <p:nvSpPr>
          <p:cNvPr id="136" name="Rectangle 24"/>
          <p:cNvSpPr>
            <a:spLocks noChangeArrowheads="1"/>
          </p:cNvSpPr>
          <p:nvPr/>
        </p:nvSpPr>
        <p:spPr bwMode="gray">
          <a:xfrm>
            <a:off x="0" y="5262119"/>
            <a:ext cx="11320265" cy="594750"/>
          </a:xfrm>
          <a:prstGeom prst="rect">
            <a:avLst/>
          </a:prstGeom>
          <a:gradFill rotWithShape="1">
            <a:gsLst>
              <a:gs pos="0">
                <a:srgbClr val="FF6699">
                  <a:gamma/>
                  <a:tint val="0"/>
                  <a:invGamma/>
                  <a:alpha val="0"/>
                </a:srgbClr>
              </a:gs>
              <a:gs pos="42000">
                <a:schemeClr val="accent2">
                  <a:lumMod val="40000"/>
                  <a:lumOff val="60000"/>
                </a:schemeClr>
              </a:gs>
            </a:gsLst>
            <a:lin ang="0" scaled="1"/>
          </a:gradFill>
          <a:ln>
            <a:noFill/>
          </a:ln>
          <a:effectLst/>
        </p:spPr>
        <p:txBody>
          <a:bodyPr wrap="none" anchor="ctr"/>
          <a:lstStyle/>
          <a:p>
            <a:endParaRPr lang="ru-RU"/>
          </a:p>
        </p:txBody>
      </p:sp>
      <p:sp>
        <p:nvSpPr>
          <p:cNvPr id="137" name="Text Box 30"/>
          <p:cNvSpPr txBox="1">
            <a:spLocks noChangeArrowheads="1"/>
          </p:cNvSpPr>
          <p:nvPr/>
        </p:nvSpPr>
        <p:spPr bwMode="auto">
          <a:xfrm>
            <a:off x="2465033" y="5466578"/>
            <a:ext cx="930358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altLang="ru-RU" sz="1600" b="1" dirty="0" smtClean="0"/>
              <a:t>Daily automatic zero balancing of bank accounts</a:t>
            </a:r>
            <a:r>
              <a:rPr lang="ru-RU" altLang="ru-RU" sz="1600" b="1" dirty="0" smtClean="0"/>
              <a:t> </a:t>
            </a:r>
            <a:r>
              <a:rPr lang="en-US" altLang="ru-RU" sz="1600" b="1" dirty="0" smtClean="0"/>
              <a:t>based on the day outcomes in </a:t>
            </a:r>
            <a:r>
              <a:rPr lang="en-US" altLang="ru-RU" sz="1600" b="1" dirty="0" smtClean="0"/>
              <a:t>acc. with the procedure</a:t>
            </a:r>
            <a:endParaRPr lang="ru-RU" altLang="ru-RU" sz="1600" b="1" dirty="0"/>
          </a:p>
        </p:txBody>
      </p:sp>
      <p:sp>
        <p:nvSpPr>
          <p:cNvPr id="138" name="Нашивка 137"/>
          <p:cNvSpPr/>
          <p:nvPr/>
        </p:nvSpPr>
        <p:spPr bwMode="auto">
          <a:xfrm flipH="1">
            <a:off x="10813207" y="6029584"/>
            <a:ext cx="1378450" cy="594750"/>
          </a:xfrm>
          <a:prstGeom prst="chevron">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endParaRPr lang="ru-RU">
              <a:latin typeface="Arial" charset="0"/>
            </a:endParaRPr>
          </a:p>
        </p:txBody>
      </p:sp>
      <p:sp>
        <p:nvSpPr>
          <p:cNvPr id="139" name="Rectangle 24"/>
          <p:cNvSpPr>
            <a:spLocks noChangeArrowheads="1"/>
          </p:cNvSpPr>
          <p:nvPr/>
        </p:nvSpPr>
        <p:spPr bwMode="gray">
          <a:xfrm>
            <a:off x="0" y="6029584"/>
            <a:ext cx="11320265" cy="594750"/>
          </a:xfrm>
          <a:prstGeom prst="rect">
            <a:avLst/>
          </a:prstGeom>
          <a:gradFill rotWithShape="1">
            <a:gsLst>
              <a:gs pos="0">
                <a:srgbClr val="FF6699">
                  <a:gamma/>
                  <a:tint val="0"/>
                  <a:invGamma/>
                  <a:alpha val="0"/>
                </a:srgbClr>
              </a:gs>
              <a:gs pos="42000">
                <a:schemeClr val="accent2">
                  <a:lumMod val="40000"/>
                  <a:lumOff val="60000"/>
                </a:schemeClr>
              </a:gs>
            </a:gsLst>
            <a:lin ang="0" scaled="1"/>
          </a:gradFill>
          <a:ln>
            <a:noFill/>
          </a:ln>
          <a:effectLst/>
        </p:spPr>
        <p:txBody>
          <a:bodyPr wrap="none" anchor="ctr"/>
          <a:lstStyle/>
          <a:p>
            <a:endParaRPr lang="ru-RU"/>
          </a:p>
        </p:txBody>
      </p:sp>
      <p:sp>
        <p:nvSpPr>
          <p:cNvPr id="140" name="Text Box 30"/>
          <p:cNvSpPr txBox="1">
            <a:spLocks noChangeArrowheads="1"/>
          </p:cNvSpPr>
          <p:nvPr/>
        </p:nvSpPr>
        <p:spPr bwMode="auto">
          <a:xfrm>
            <a:off x="1657233" y="6197807"/>
            <a:ext cx="996326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altLang="ru-RU" sz="1600" b="1" dirty="0" smtClean="0"/>
              <a:t>Support of payment security</a:t>
            </a:r>
            <a:endParaRPr lang="ru-RU" altLang="ru-RU" sz="1600" b="1" dirty="0"/>
          </a:p>
        </p:txBody>
      </p:sp>
    </p:spTree>
    <p:extLst>
      <p:ext uri="{BB962C8B-B14F-4D97-AF65-F5344CB8AC3E}">
        <p14:creationId xmlns:p14="http://schemas.microsoft.com/office/powerpoint/2010/main" val="179233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Диаграмма 4"/>
          <p:cNvGraphicFramePr/>
          <p:nvPr>
            <p:extLst>
              <p:ext uri="{D42A27DB-BD31-4B8C-83A1-F6EECF244321}">
                <p14:modId xmlns:p14="http://schemas.microsoft.com/office/powerpoint/2010/main" val="1607932311"/>
              </p:ext>
            </p:extLst>
          </p:nvPr>
        </p:nvGraphicFramePr>
        <p:xfrm>
          <a:off x="315531" y="2573582"/>
          <a:ext cx="2694722" cy="26437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Диаграмма 3"/>
          <p:cNvGraphicFramePr/>
          <p:nvPr>
            <p:extLst>
              <p:ext uri="{D42A27DB-BD31-4B8C-83A1-F6EECF244321}">
                <p14:modId xmlns:p14="http://schemas.microsoft.com/office/powerpoint/2010/main" val="510327994"/>
              </p:ext>
            </p:extLst>
          </p:nvPr>
        </p:nvGraphicFramePr>
        <p:xfrm>
          <a:off x="3952708" y="901886"/>
          <a:ext cx="3034623" cy="2590000"/>
        </p:xfrm>
        <a:graphic>
          <a:graphicData uri="http://schemas.openxmlformats.org/drawingml/2006/chart">
            <c:chart xmlns:c="http://schemas.openxmlformats.org/drawingml/2006/chart" xmlns:r="http://schemas.openxmlformats.org/officeDocument/2006/relationships" r:id="rId4"/>
          </a:graphicData>
        </a:graphic>
      </p:graphicFrame>
      <p:sp>
        <p:nvSpPr>
          <p:cNvPr id="50" name="Стрелка углом 49"/>
          <p:cNvSpPr/>
          <p:nvPr/>
        </p:nvSpPr>
        <p:spPr>
          <a:xfrm flipH="1" flipV="1">
            <a:off x="1544489" y="2495242"/>
            <a:ext cx="1071279" cy="1413863"/>
          </a:xfrm>
          <a:prstGeom prst="bentArrow">
            <a:avLst>
              <a:gd name="adj1" fmla="val 15850"/>
              <a:gd name="adj2" fmla="val 17157"/>
              <a:gd name="adj3" fmla="val 40686"/>
              <a:gd name="adj4" fmla="val 0"/>
            </a:avLst>
          </a:prstGeom>
          <a:solidFill>
            <a:schemeClr val="accent1">
              <a:lumMod val="60000"/>
              <a:lumOff val="40000"/>
            </a:schemeClr>
          </a:solidFill>
          <a:ln>
            <a:noFill/>
          </a:ln>
          <a:effectLst>
            <a:outerShdw blurRad="50800" dist="38100" dir="18900000" algn="b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anchor="ctr"/>
          <a:lstStyle/>
          <a:p>
            <a:pPr algn="ctr">
              <a:defRPr/>
            </a:pPr>
            <a:endParaRPr lang="ru-RU" sz="800" b="1">
              <a:solidFill>
                <a:schemeClr val="tx1"/>
              </a:solidFill>
              <a:latin typeface="Times New Roman" panose="02020603050405020304" pitchFamily="18" charset="0"/>
              <a:cs typeface="Times New Roman" panose="02020603050405020304" pitchFamily="18" charset="0"/>
            </a:endParaRPr>
          </a:p>
        </p:txBody>
      </p:sp>
      <p:sp>
        <p:nvSpPr>
          <p:cNvPr id="84" name="Стрелка углом 83"/>
          <p:cNvSpPr/>
          <p:nvPr/>
        </p:nvSpPr>
        <p:spPr>
          <a:xfrm rot="10800000" flipH="1" flipV="1">
            <a:off x="3492255" y="1487858"/>
            <a:ext cx="966657" cy="1038127"/>
          </a:xfrm>
          <a:prstGeom prst="bentArrow">
            <a:avLst>
              <a:gd name="adj1" fmla="val 15850"/>
              <a:gd name="adj2" fmla="val 17157"/>
              <a:gd name="adj3" fmla="val 40686"/>
              <a:gd name="adj4" fmla="val 0"/>
            </a:avLst>
          </a:prstGeom>
          <a:solidFill>
            <a:schemeClr val="accent1">
              <a:lumMod val="60000"/>
              <a:lumOff val="40000"/>
            </a:schemeClr>
          </a:solidFill>
          <a:ln>
            <a:noFill/>
          </a:ln>
          <a:effectLst>
            <a:outerShdw blurRad="50800" dist="38100" dir="18900000" algn="b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anchor="ctr"/>
          <a:lstStyle/>
          <a:p>
            <a:pPr algn="ctr">
              <a:defRPr/>
            </a:pPr>
            <a:endParaRPr lang="ru-RU" sz="800" b="1">
              <a:solidFill>
                <a:schemeClr val="tx1"/>
              </a:solidFill>
              <a:latin typeface="Times New Roman" panose="02020603050405020304" pitchFamily="18" charset="0"/>
              <a:cs typeface="Times New Roman" panose="02020603050405020304" pitchFamily="18" charset="0"/>
            </a:endParaRPr>
          </a:p>
        </p:txBody>
      </p:sp>
      <p:grpSp>
        <p:nvGrpSpPr>
          <p:cNvPr id="34" name="Группа 33"/>
          <p:cNvGrpSpPr/>
          <p:nvPr/>
        </p:nvGrpSpPr>
        <p:grpSpPr>
          <a:xfrm rot="10800000">
            <a:off x="894143" y="5560927"/>
            <a:ext cx="819532" cy="1494721"/>
            <a:chOff x="-83081" y="7949184"/>
            <a:chExt cx="444861" cy="1057174"/>
          </a:xfrm>
        </p:grpSpPr>
        <p:cxnSp>
          <p:nvCxnSpPr>
            <p:cNvPr id="21" name="Прямая соединительная линия 20"/>
            <p:cNvCxnSpPr/>
            <p:nvPr/>
          </p:nvCxnSpPr>
          <p:spPr>
            <a:xfrm flipH="1">
              <a:off x="-83081" y="7949184"/>
              <a:ext cx="444861"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flipH="1">
              <a:off x="-16226" y="7982584"/>
              <a:ext cx="2" cy="1023774"/>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grpSp>
      <p:grpSp>
        <p:nvGrpSpPr>
          <p:cNvPr id="65" name="Группа 64"/>
          <p:cNvGrpSpPr/>
          <p:nvPr/>
        </p:nvGrpSpPr>
        <p:grpSpPr>
          <a:xfrm>
            <a:off x="6592951" y="2210393"/>
            <a:ext cx="444861" cy="4959620"/>
            <a:chOff x="828411" y="6077057"/>
            <a:chExt cx="444861" cy="867041"/>
          </a:xfrm>
        </p:grpSpPr>
        <p:cxnSp>
          <p:nvCxnSpPr>
            <p:cNvPr id="66" name="Прямая соединительная линия 65"/>
            <p:cNvCxnSpPr/>
            <p:nvPr/>
          </p:nvCxnSpPr>
          <p:spPr>
            <a:xfrm flipH="1">
              <a:off x="828411" y="6944098"/>
              <a:ext cx="444861"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p:cNvCxnSpPr/>
            <p:nvPr/>
          </p:nvCxnSpPr>
          <p:spPr>
            <a:xfrm>
              <a:off x="1273272" y="6077057"/>
              <a:ext cx="0" cy="867041"/>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grpSp>
      <p:grpSp>
        <p:nvGrpSpPr>
          <p:cNvPr id="62" name="Группа 61"/>
          <p:cNvGrpSpPr/>
          <p:nvPr/>
        </p:nvGrpSpPr>
        <p:grpSpPr>
          <a:xfrm>
            <a:off x="5397190" y="3084748"/>
            <a:ext cx="444861" cy="4083783"/>
            <a:chOff x="828411" y="6077057"/>
            <a:chExt cx="444861" cy="867041"/>
          </a:xfrm>
        </p:grpSpPr>
        <p:cxnSp>
          <p:nvCxnSpPr>
            <p:cNvPr id="63" name="Прямая соединительная линия 62"/>
            <p:cNvCxnSpPr/>
            <p:nvPr/>
          </p:nvCxnSpPr>
          <p:spPr>
            <a:xfrm flipH="1">
              <a:off x="828411" y="6944098"/>
              <a:ext cx="444861"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63"/>
            <p:cNvCxnSpPr/>
            <p:nvPr/>
          </p:nvCxnSpPr>
          <p:spPr>
            <a:xfrm>
              <a:off x="1273272" y="6077057"/>
              <a:ext cx="0" cy="867041"/>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grpSp>
      <p:grpSp>
        <p:nvGrpSpPr>
          <p:cNvPr id="51" name="Группа 50"/>
          <p:cNvGrpSpPr/>
          <p:nvPr/>
        </p:nvGrpSpPr>
        <p:grpSpPr>
          <a:xfrm>
            <a:off x="4018253" y="4849212"/>
            <a:ext cx="444861" cy="2295068"/>
            <a:chOff x="828411" y="6077057"/>
            <a:chExt cx="444861" cy="867041"/>
          </a:xfrm>
        </p:grpSpPr>
        <p:cxnSp>
          <p:nvCxnSpPr>
            <p:cNvPr id="53" name="Прямая соединительная линия 52"/>
            <p:cNvCxnSpPr/>
            <p:nvPr/>
          </p:nvCxnSpPr>
          <p:spPr>
            <a:xfrm flipH="1">
              <a:off x="828411" y="6944098"/>
              <a:ext cx="444861"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p:cNvCxnSpPr/>
            <p:nvPr/>
          </p:nvCxnSpPr>
          <p:spPr>
            <a:xfrm>
              <a:off x="1273272" y="6077057"/>
              <a:ext cx="0" cy="867041"/>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grpSp>
      <p:grpSp>
        <p:nvGrpSpPr>
          <p:cNvPr id="56" name="Группа 55"/>
          <p:cNvGrpSpPr/>
          <p:nvPr/>
        </p:nvGrpSpPr>
        <p:grpSpPr>
          <a:xfrm>
            <a:off x="7854259" y="1419595"/>
            <a:ext cx="444861" cy="5692049"/>
            <a:chOff x="828411" y="6077057"/>
            <a:chExt cx="444861" cy="867041"/>
          </a:xfrm>
        </p:grpSpPr>
        <p:cxnSp>
          <p:nvCxnSpPr>
            <p:cNvPr id="58" name="Прямая соединительная линия 57"/>
            <p:cNvCxnSpPr/>
            <p:nvPr/>
          </p:nvCxnSpPr>
          <p:spPr>
            <a:xfrm flipH="1">
              <a:off x="828411" y="6944098"/>
              <a:ext cx="444861"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p:cNvCxnSpPr/>
            <p:nvPr/>
          </p:nvCxnSpPr>
          <p:spPr>
            <a:xfrm>
              <a:off x="1260572" y="6077057"/>
              <a:ext cx="0" cy="867041"/>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5123" name="TextBox 4"/>
          <p:cNvSpPr txBox="1">
            <a:spLocks noChangeArrowheads="1"/>
          </p:cNvSpPr>
          <p:nvPr/>
        </p:nvSpPr>
        <p:spPr bwMode="auto">
          <a:xfrm>
            <a:off x="4289012" y="102324"/>
            <a:ext cx="8623739" cy="32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780" tIns="48390" rIns="96780" bIns="48390" numCol="1" anchor="ctr" anchorCtr="0" compatLnSpc="1">
            <a:prstTxWarp prst="textNoShape">
              <a:avLst/>
            </a:prstTxWarp>
          </a:bodyPr>
          <a:lstStyle>
            <a:lvl1pPr algn="ctr" eaLnBrk="0" hangingPunct="0">
              <a:lnSpc>
                <a:spcPct val="90000"/>
              </a:lnSpc>
              <a:defRPr sz="1700" b="1" cap="all" spc="106">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defRPr>
            </a:lvl1pPr>
            <a:lvl2pPr eaLnBrk="0" hangingPunct="0">
              <a:lnSpc>
                <a:spcPct val="90000"/>
              </a:lnSpc>
              <a:defRPr sz="4700">
                <a:latin typeface="Calibri Light" pitchFamily="34" charset="0"/>
              </a:defRPr>
            </a:lvl2pPr>
            <a:lvl3pPr eaLnBrk="0" hangingPunct="0">
              <a:lnSpc>
                <a:spcPct val="90000"/>
              </a:lnSpc>
              <a:defRPr sz="4700">
                <a:latin typeface="Calibri Light" pitchFamily="34" charset="0"/>
              </a:defRPr>
            </a:lvl3pPr>
            <a:lvl4pPr eaLnBrk="0" hangingPunct="0">
              <a:lnSpc>
                <a:spcPct val="90000"/>
              </a:lnSpc>
              <a:defRPr sz="4700">
                <a:latin typeface="Calibri Light" pitchFamily="34" charset="0"/>
              </a:defRPr>
            </a:lvl4pPr>
            <a:lvl5pPr eaLnBrk="0" hangingPunct="0">
              <a:lnSpc>
                <a:spcPct val="90000"/>
              </a:lnSpc>
              <a:defRPr sz="4700">
                <a:latin typeface="Calibri Light" pitchFamily="34" charset="0"/>
              </a:defRPr>
            </a:lvl5pPr>
            <a:lvl6pPr marL="483900" fontAlgn="base">
              <a:lnSpc>
                <a:spcPct val="90000"/>
              </a:lnSpc>
              <a:spcBef>
                <a:spcPct val="0"/>
              </a:spcBef>
              <a:spcAft>
                <a:spcPct val="0"/>
              </a:spcAft>
              <a:defRPr sz="4700">
                <a:latin typeface="Calibri Light" pitchFamily="34" charset="0"/>
              </a:defRPr>
            </a:lvl6pPr>
            <a:lvl7pPr marL="967801" fontAlgn="base">
              <a:lnSpc>
                <a:spcPct val="90000"/>
              </a:lnSpc>
              <a:spcBef>
                <a:spcPct val="0"/>
              </a:spcBef>
              <a:spcAft>
                <a:spcPct val="0"/>
              </a:spcAft>
              <a:defRPr sz="4700">
                <a:latin typeface="Calibri Light" pitchFamily="34" charset="0"/>
              </a:defRPr>
            </a:lvl7pPr>
            <a:lvl8pPr marL="1451701" fontAlgn="base">
              <a:lnSpc>
                <a:spcPct val="90000"/>
              </a:lnSpc>
              <a:spcBef>
                <a:spcPct val="0"/>
              </a:spcBef>
              <a:spcAft>
                <a:spcPct val="0"/>
              </a:spcAft>
              <a:defRPr sz="4700">
                <a:latin typeface="Calibri Light" pitchFamily="34" charset="0"/>
              </a:defRPr>
            </a:lvl8pPr>
            <a:lvl9pPr marL="1935602" fontAlgn="base">
              <a:lnSpc>
                <a:spcPct val="90000"/>
              </a:lnSpc>
              <a:spcBef>
                <a:spcPct val="0"/>
              </a:spcBef>
              <a:spcAft>
                <a:spcPct val="0"/>
              </a:spcAft>
              <a:defRPr sz="4700">
                <a:latin typeface="Calibri Light" pitchFamily="34" charset="0"/>
              </a:defRPr>
            </a:lvl9pPr>
          </a:lstStyle>
          <a:p>
            <a:r>
              <a:rPr lang="en-US" altLang="ru-RU" dirty="0" smtClean="0"/>
              <a:t>Chronology of</a:t>
            </a:r>
            <a:r>
              <a:rPr lang="ru-RU" altLang="ru-RU" dirty="0" smtClean="0"/>
              <a:t> </a:t>
            </a:r>
            <a:r>
              <a:rPr lang="en-US" altLang="ru-RU" dirty="0" smtClean="0"/>
              <a:t>funds consolidation on the </a:t>
            </a:r>
            <a:r>
              <a:rPr lang="en-US" altLang="ru-RU" dirty="0" err="1" smtClean="0"/>
              <a:t>sta</a:t>
            </a:r>
            <a:r>
              <a:rPr lang="en-US" altLang="ru-RU" dirty="0" smtClean="0"/>
              <a:t> </a:t>
            </a:r>
            <a:r>
              <a:rPr lang="ru-RU" altLang="ru-RU" dirty="0" smtClean="0"/>
              <a:t> </a:t>
            </a:r>
            <a:endParaRPr lang="ru-RU" altLang="ru-RU" dirty="0"/>
          </a:p>
        </p:txBody>
      </p:sp>
      <p:cxnSp>
        <p:nvCxnSpPr>
          <p:cNvPr id="3" name="Прямая со стрелкой 2"/>
          <p:cNvCxnSpPr/>
          <p:nvPr/>
        </p:nvCxnSpPr>
        <p:spPr>
          <a:xfrm flipV="1">
            <a:off x="574898" y="6650898"/>
            <a:ext cx="11901938" cy="5716"/>
          </a:xfrm>
          <a:prstGeom prst="straightConnector1">
            <a:avLst/>
          </a:prstGeom>
          <a:ln w="571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flipV="1">
            <a:off x="589412" y="1170186"/>
            <a:ext cx="31066" cy="5467510"/>
          </a:xfrm>
          <a:prstGeom prst="straightConnector1">
            <a:avLst/>
          </a:prstGeom>
          <a:ln w="571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856730" y="6630581"/>
            <a:ext cx="331201" cy="400110"/>
          </a:xfrm>
          <a:prstGeom prst="rect">
            <a:avLst/>
          </a:prstGeom>
          <a:noFill/>
        </p:spPr>
        <p:txBody>
          <a:bodyPr wrap="square" rtlCol="0">
            <a:spAutoFit/>
          </a:bodyPr>
          <a:lstStyle/>
          <a:p>
            <a:r>
              <a:rPr lang="en-US" sz="2000" b="1" dirty="0" smtClean="0"/>
              <a:t>t</a:t>
            </a:r>
            <a:endParaRPr lang="ru-RU" sz="2000" b="1" dirty="0"/>
          </a:p>
        </p:txBody>
      </p:sp>
      <p:sp>
        <p:nvSpPr>
          <p:cNvPr id="18" name="TextBox 17"/>
          <p:cNvSpPr txBox="1"/>
          <p:nvPr/>
        </p:nvSpPr>
        <p:spPr>
          <a:xfrm>
            <a:off x="1039788" y="6778649"/>
            <a:ext cx="637399" cy="276999"/>
          </a:xfrm>
          <a:prstGeom prst="rect">
            <a:avLst/>
          </a:prstGeom>
          <a:noFill/>
        </p:spPr>
        <p:txBody>
          <a:bodyPr wrap="square" rtlCol="0">
            <a:spAutoFit/>
          </a:bodyPr>
          <a:lstStyle/>
          <a:p>
            <a:r>
              <a:rPr lang="ru-RU" sz="1200" b="1" dirty="0" smtClean="0"/>
              <a:t>2000</a:t>
            </a:r>
            <a:endParaRPr lang="ru-RU" sz="1200" b="1" dirty="0"/>
          </a:p>
        </p:txBody>
      </p:sp>
      <p:sp>
        <p:nvSpPr>
          <p:cNvPr id="22" name="TextBox 21"/>
          <p:cNvSpPr txBox="1"/>
          <p:nvPr/>
        </p:nvSpPr>
        <p:spPr>
          <a:xfrm>
            <a:off x="3980041" y="6879761"/>
            <a:ext cx="637399" cy="276999"/>
          </a:xfrm>
          <a:prstGeom prst="rect">
            <a:avLst/>
          </a:prstGeom>
          <a:noFill/>
        </p:spPr>
        <p:txBody>
          <a:bodyPr wrap="square" rtlCol="0">
            <a:spAutoFit/>
          </a:bodyPr>
          <a:lstStyle/>
          <a:p>
            <a:r>
              <a:rPr lang="ru-RU" sz="1200" b="1" dirty="0" smtClean="0"/>
              <a:t>2011</a:t>
            </a:r>
            <a:endParaRPr lang="ru-RU" sz="1200" b="1" dirty="0"/>
          </a:p>
        </p:txBody>
      </p:sp>
      <p:sp>
        <p:nvSpPr>
          <p:cNvPr id="23" name="TextBox 22"/>
          <p:cNvSpPr txBox="1"/>
          <p:nvPr/>
        </p:nvSpPr>
        <p:spPr>
          <a:xfrm>
            <a:off x="5306651" y="6870235"/>
            <a:ext cx="637399" cy="276999"/>
          </a:xfrm>
          <a:prstGeom prst="rect">
            <a:avLst/>
          </a:prstGeom>
          <a:noFill/>
        </p:spPr>
        <p:txBody>
          <a:bodyPr wrap="square" rtlCol="0">
            <a:spAutoFit/>
          </a:bodyPr>
          <a:lstStyle/>
          <a:p>
            <a:r>
              <a:rPr lang="ru-RU" sz="1200" b="1" dirty="0" smtClean="0"/>
              <a:t>2015</a:t>
            </a:r>
            <a:endParaRPr lang="ru-RU" sz="1200" b="1" dirty="0"/>
          </a:p>
        </p:txBody>
      </p:sp>
      <p:sp>
        <p:nvSpPr>
          <p:cNvPr id="24" name="TextBox 23"/>
          <p:cNvSpPr txBox="1"/>
          <p:nvPr/>
        </p:nvSpPr>
        <p:spPr>
          <a:xfrm>
            <a:off x="6525867" y="6866124"/>
            <a:ext cx="637399" cy="276999"/>
          </a:xfrm>
          <a:prstGeom prst="rect">
            <a:avLst/>
          </a:prstGeom>
          <a:noFill/>
        </p:spPr>
        <p:txBody>
          <a:bodyPr wrap="square" rtlCol="0">
            <a:spAutoFit/>
          </a:bodyPr>
          <a:lstStyle/>
          <a:p>
            <a:r>
              <a:rPr lang="ru-RU" sz="1200" b="1" dirty="0" smtClean="0"/>
              <a:t>2017</a:t>
            </a:r>
            <a:endParaRPr lang="ru-RU" sz="1200" b="1" dirty="0"/>
          </a:p>
        </p:txBody>
      </p:sp>
      <p:sp>
        <p:nvSpPr>
          <p:cNvPr id="25" name="TextBox 24"/>
          <p:cNvSpPr txBox="1"/>
          <p:nvPr/>
        </p:nvSpPr>
        <p:spPr>
          <a:xfrm>
            <a:off x="7783374" y="6874033"/>
            <a:ext cx="637399" cy="276999"/>
          </a:xfrm>
          <a:prstGeom prst="rect">
            <a:avLst/>
          </a:prstGeom>
          <a:noFill/>
        </p:spPr>
        <p:txBody>
          <a:bodyPr wrap="square" rtlCol="0">
            <a:spAutoFit/>
          </a:bodyPr>
          <a:lstStyle/>
          <a:p>
            <a:r>
              <a:rPr lang="ru-RU" sz="1200" b="1" dirty="0" smtClean="0"/>
              <a:t>2019</a:t>
            </a:r>
            <a:endParaRPr lang="ru-RU" sz="1200" b="1" dirty="0"/>
          </a:p>
        </p:txBody>
      </p:sp>
      <p:sp>
        <p:nvSpPr>
          <p:cNvPr id="5120" name="TextBox 5119"/>
          <p:cNvSpPr txBox="1"/>
          <p:nvPr/>
        </p:nvSpPr>
        <p:spPr>
          <a:xfrm>
            <a:off x="844397" y="1402133"/>
            <a:ext cx="2427028" cy="523220"/>
          </a:xfrm>
          <a:prstGeom prst="rect">
            <a:avLst/>
          </a:prstGeom>
          <a:noFill/>
        </p:spPr>
        <p:txBody>
          <a:bodyPr wrap="square" rtlCol="0">
            <a:spAutoFit/>
          </a:bodyPr>
          <a:lstStyle/>
          <a:p>
            <a:r>
              <a:rPr lang="en-US" sz="1400" b="1" i="1" dirty="0" smtClean="0">
                <a:solidFill>
                  <a:srgbClr val="C00000"/>
                </a:solidFill>
              </a:rPr>
              <a:t>For reference</a:t>
            </a:r>
            <a:r>
              <a:rPr lang="ru-RU" sz="1400" i="1" dirty="0" smtClean="0">
                <a:solidFill>
                  <a:srgbClr val="C00000"/>
                </a:solidFill>
              </a:rPr>
              <a:t>: </a:t>
            </a:r>
            <a:r>
              <a:rPr lang="en-US" sz="1400" i="1" dirty="0" smtClean="0">
                <a:solidFill>
                  <a:srgbClr val="C00000"/>
                </a:solidFill>
              </a:rPr>
              <a:t>as of </a:t>
            </a:r>
            <a:r>
              <a:rPr lang="ru-RU" sz="1400" i="1" dirty="0" smtClean="0">
                <a:solidFill>
                  <a:srgbClr val="C00000"/>
                </a:solidFill>
              </a:rPr>
              <a:t>01.03.2017</a:t>
            </a:r>
            <a:endParaRPr lang="ru-RU" sz="1400" i="1" dirty="0">
              <a:solidFill>
                <a:srgbClr val="C00000"/>
              </a:solidFill>
            </a:endParaRPr>
          </a:p>
        </p:txBody>
      </p:sp>
      <p:sp>
        <p:nvSpPr>
          <p:cNvPr id="2" name="Овал 1"/>
          <p:cNvSpPr/>
          <p:nvPr/>
        </p:nvSpPr>
        <p:spPr>
          <a:xfrm>
            <a:off x="1519909" y="6613525"/>
            <a:ext cx="49160" cy="45719"/>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43" name="Диаграмма 42"/>
          <p:cNvGraphicFramePr>
            <a:graphicFrameLocks/>
          </p:cNvGraphicFramePr>
          <p:nvPr>
            <p:extLst>
              <p:ext uri="{D42A27DB-BD31-4B8C-83A1-F6EECF244321}">
                <p14:modId xmlns:p14="http://schemas.microsoft.com/office/powerpoint/2010/main" val="217459643"/>
              </p:ext>
            </p:extLst>
          </p:nvPr>
        </p:nvGraphicFramePr>
        <p:xfrm>
          <a:off x="5245300" y="-1974792"/>
          <a:ext cx="2561134" cy="1787468"/>
        </p:xfrm>
        <a:graphic>
          <a:graphicData uri="http://schemas.openxmlformats.org/drawingml/2006/chart">
            <c:chart xmlns:c="http://schemas.openxmlformats.org/drawingml/2006/chart" xmlns:r="http://schemas.openxmlformats.org/officeDocument/2006/relationships" r:id="rId5"/>
          </a:graphicData>
        </a:graphic>
      </p:graphicFrame>
      <p:sp>
        <p:nvSpPr>
          <p:cNvPr id="54" name="AutoShape 20"/>
          <p:cNvSpPr>
            <a:spLocks noChangeArrowheads="1"/>
          </p:cNvSpPr>
          <p:nvPr/>
        </p:nvSpPr>
        <p:spPr bwMode="gray">
          <a:xfrm>
            <a:off x="1662892" y="5758773"/>
            <a:ext cx="10598410" cy="796883"/>
          </a:xfrm>
          <a:prstGeom prst="homePlate">
            <a:avLst>
              <a:gd name="adj" fmla="val 0"/>
            </a:avLst>
          </a:prstGeom>
          <a:solidFill>
            <a:srgbClr val="FFFFFF"/>
          </a:solidFill>
          <a:ln w="12700" algn="ctr">
            <a:solidFill>
              <a:srgbClr val="DDDDDD"/>
            </a:solidFill>
            <a:miter lim="800000"/>
            <a:headEnd/>
            <a:tailEnd/>
          </a:ln>
          <a:effectLst>
            <a:outerShdw blurRad="127000" dist="63500" dir="2700000" algn="tl" rotWithShape="0">
              <a:prstClr val="black">
                <a:alpha val="40000"/>
              </a:prstClr>
            </a:outerShdw>
          </a:effectLst>
        </p:spPr>
        <p:txBody>
          <a:bodyPr lIns="288000" tIns="0" rIns="0" bIns="0" anchor="ctr"/>
          <a:lstStyle/>
          <a:p>
            <a:pPr marL="190500" indent="-190500">
              <a:lnSpc>
                <a:spcPct val="95000"/>
              </a:lnSpc>
              <a:spcAft>
                <a:spcPct val="40000"/>
              </a:spcAft>
              <a:buClr>
                <a:srgbClr val="FFFFFF"/>
              </a:buClr>
              <a:defRPr/>
            </a:pPr>
            <a:endParaRPr lang="de-DE" sz="2000" b="1" noProof="1">
              <a:solidFill>
                <a:srgbClr val="000000"/>
              </a:solidFill>
            </a:endParaRPr>
          </a:p>
        </p:txBody>
      </p:sp>
      <p:sp>
        <p:nvSpPr>
          <p:cNvPr id="69" name="Eingekerbter Richtungspfeil 14"/>
          <p:cNvSpPr/>
          <p:nvPr/>
        </p:nvSpPr>
        <p:spPr bwMode="gray">
          <a:xfrm>
            <a:off x="1786419" y="5852130"/>
            <a:ext cx="10401824" cy="634406"/>
          </a:xfrm>
          <a:prstGeom prst="chevron">
            <a:avLst>
              <a:gd name="adj" fmla="val 0"/>
            </a:avLst>
          </a:prstGeom>
          <a:pattFill prst="dkUpDiag">
            <a:fgClr>
              <a:schemeClr val="accent2">
                <a:lumMod val="40000"/>
                <a:lumOff val="60000"/>
              </a:schemeClr>
            </a:fgClr>
            <a:bgClr>
              <a:schemeClr val="bg1"/>
            </a:bgClr>
          </a:pattFill>
          <a:ln w="9525">
            <a:solidFill>
              <a:srgbClr val="FFFFFF"/>
            </a:solidFill>
            <a:miter lim="800000"/>
            <a:headEnd/>
            <a:tailEnd/>
          </a:ln>
          <a:effectLst>
            <a:outerShdw blurRad="127000" dist="63500" dir="2700000" algn="ctr" rotWithShape="0">
              <a:schemeClr val="tx1">
                <a:alpha val="40000"/>
              </a:schemeClr>
            </a:outerShdw>
          </a:effectLst>
        </p:spPr>
        <p:txBody>
          <a:bodyPr wrap="none" anchor="ctr"/>
          <a:lstStyle/>
          <a:p>
            <a:pPr algn="ctr"/>
            <a:r>
              <a:rPr lang="en-US" b="1" dirty="0" smtClean="0"/>
              <a:t>Federal budget resources</a:t>
            </a:r>
            <a:endParaRPr lang="ru-RU" b="1" dirty="0"/>
          </a:p>
        </p:txBody>
      </p:sp>
      <p:sp>
        <p:nvSpPr>
          <p:cNvPr id="74" name="AutoShape 20"/>
          <p:cNvSpPr>
            <a:spLocks noChangeArrowheads="1"/>
          </p:cNvSpPr>
          <p:nvPr/>
        </p:nvSpPr>
        <p:spPr bwMode="gray">
          <a:xfrm>
            <a:off x="8363440" y="1252341"/>
            <a:ext cx="3900238" cy="837115"/>
          </a:xfrm>
          <a:prstGeom prst="homePlate">
            <a:avLst>
              <a:gd name="adj" fmla="val 0"/>
            </a:avLst>
          </a:prstGeom>
          <a:solidFill>
            <a:srgbClr val="FFFFFF"/>
          </a:solidFill>
          <a:ln w="12700" algn="ctr">
            <a:solidFill>
              <a:srgbClr val="DDDDDD"/>
            </a:solidFill>
            <a:miter lim="800000"/>
            <a:headEnd/>
            <a:tailEnd/>
          </a:ln>
          <a:effectLst>
            <a:outerShdw blurRad="127000" dist="63500" dir="2700000" algn="tl" rotWithShape="0">
              <a:prstClr val="black">
                <a:alpha val="40000"/>
              </a:prstClr>
            </a:outerShdw>
          </a:effectLst>
        </p:spPr>
        <p:txBody>
          <a:bodyPr lIns="288000" tIns="0" rIns="0" bIns="0" anchor="ctr"/>
          <a:lstStyle/>
          <a:p>
            <a:pPr marL="190500" indent="-190500">
              <a:lnSpc>
                <a:spcPct val="95000"/>
              </a:lnSpc>
              <a:spcAft>
                <a:spcPct val="40000"/>
              </a:spcAft>
              <a:buClr>
                <a:srgbClr val="FFFFFF"/>
              </a:buClr>
              <a:defRPr/>
            </a:pPr>
            <a:endParaRPr lang="de-DE" sz="2000" b="1" noProof="1">
              <a:solidFill>
                <a:srgbClr val="000000"/>
              </a:solidFill>
            </a:endParaRPr>
          </a:p>
        </p:txBody>
      </p:sp>
      <p:sp>
        <p:nvSpPr>
          <p:cNvPr id="77" name="Eingekerbter Richtungspfeil 15"/>
          <p:cNvSpPr/>
          <p:nvPr/>
        </p:nvSpPr>
        <p:spPr bwMode="gray">
          <a:xfrm>
            <a:off x="8463064" y="1332656"/>
            <a:ext cx="3752402" cy="634406"/>
          </a:xfrm>
          <a:prstGeom prst="chevron">
            <a:avLst>
              <a:gd name="adj" fmla="val 0"/>
            </a:avLst>
          </a:prstGeom>
          <a:gradFill>
            <a:gsLst>
              <a:gs pos="0">
                <a:schemeClr val="accent1"/>
              </a:gs>
              <a:gs pos="100000">
                <a:schemeClr val="accent1">
                  <a:lumMod val="50000"/>
                </a:schemeClr>
              </a:gs>
            </a:gsLst>
            <a:lin ang="5400000" scaled="0"/>
          </a:gradFill>
          <a:ln w="9525">
            <a:solidFill>
              <a:srgbClr val="FFFFFF"/>
            </a:solidFill>
            <a:miter lim="800000"/>
            <a:headEnd/>
            <a:tailEnd/>
          </a:ln>
          <a:effectLst>
            <a:outerShdw blurRad="127000" dist="63500" dir="2700000" algn="ctr" rotWithShape="0">
              <a:schemeClr val="tx1">
                <a:alpha val="40000"/>
              </a:schemeClr>
            </a:outerShdw>
          </a:effectLst>
        </p:spPr>
        <p:txBody>
          <a:bodyPr wrap="none" anchor="ctr"/>
          <a:lstStyle/>
          <a:p>
            <a:pPr marL="180000" algn="ctr">
              <a:lnSpc>
                <a:spcPts val="1500"/>
              </a:lnSpc>
            </a:pPr>
            <a:r>
              <a:rPr lang="en-US" b="1" dirty="0" smtClean="0">
                <a:solidFill>
                  <a:schemeClr val="bg1"/>
                </a:solidFill>
              </a:rPr>
              <a:t>Resources of RF constituents </a:t>
            </a:r>
          </a:p>
          <a:p>
            <a:pPr marL="180000" algn="ctr">
              <a:lnSpc>
                <a:spcPts val="1500"/>
              </a:lnSpc>
            </a:pPr>
            <a:r>
              <a:rPr lang="en-US" b="1" dirty="0" smtClean="0">
                <a:solidFill>
                  <a:schemeClr val="bg1"/>
                </a:solidFill>
              </a:rPr>
              <a:t>and municipalities (outlook</a:t>
            </a:r>
            <a:r>
              <a:rPr lang="ru-RU" b="1" dirty="0" smtClean="0">
                <a:solidFill>
                  <a:schemeClr val="bg1"/>
                </a:solidFill>
              </a:rPr>
              <a:t>)</a:t>
            </a:r>
            <a:endParaRPr lang="ru-RU" b="1" dirty="0">
              <a:solidFill>
                <a:schemeClr val="bg1"/>
              </a:solidFill>
            </a:endParaRPr>
          </a:p>
        </p:txBody>
      </p:sp>
      <p:sp>
        <p:nvSpPr>
          <p:cNvPr id="78" name="AutoShape 20"/>
          <p:cNvSpPr>
            <a:spLocks noChangeArrowheads="1"/>
          </p:cNvSpPr>
          <p:nvPr/>
        </p:nvSpPr>
        <p:spPr bwMode="gray">
          <a:xfrm>
            <a:off x="4478956" y="4849212"/>
            <a:ext cx="7788018" cy="854901"/>
          </a:xfrm>
          <a:prstGeom prst="homePlate">
            <a:avLst>
              <a:gd name="adj" fmla="val 0"/>
            </a:avLst>
          </a:prstGeom>
          <a:solidFill>
            <a:srgbClr val="FFFFFF"/>
          </a:solidFill>
          <a:ln w="12700" algn="ctr">
            <a:solidFill>
              <a:srgbClr val="DDDDDD"/>
            </a:solidFill>
            <a:miter lim="800000"/>
            <a:headEnd/>
            <a:tailEnd/>
          </a:ln>
          <a:effectLst>
            <a:outerShdw blurRad="127000" dist="63500" dir="2700000" algn="tl" rotWithShape="0">
              <a:prstClr val="black">
                <a:alpha val="40000"/>
              </a:prstClr>
            </a:outerShdw>
          </a:effectLst>
        </p:spPr>
        <p:txBody>
          <a:bodyPr lIns="288000" tIns="0" rIns="0" bIns="0" anchor="ctr"/>
          <a:lstStyle/>
          <a:p>
            <a:pPr marL="190500" indent="-190500">
              <a:lnSpc>
                <a:spcPct val="95000"/>
              </a:lnSpc>
              <a:spcAft>
                <a:spcPct val="40000"/>
              </a:spcAft>
              <a:buClr>
                <a:srgbClr val="FFFFFF"/>
              </a:buClr>
              <a:defRPr/>
            </a:pPr>
            <a:endParaRPr lang="de-DE" sz="2000" b="1" noProof="1">
              <a:solidFill>
                <a:srgbClr val="000000"/>
              </a:solidFill>
            </a:endParaRPr>
          </a:p>
        </p:txBody>
      </p:sp>
      <p:sp>
        <p:nvSpPr>
          <p:cNvPr id="79" name="Eingekerbter Richtungspfeil 14"/>
          <p:cNvSpPr/>
          <p:nvPr/>
        </p:nvSpPr>
        <p:spPr bwMode="gray">
          <a:xfrm>
            <a:off x="4540625" y="4941244"/>
            <a:ext cx="7643561" cy="659315"/>
          </a:xfrm>
          <a:prstGeom prst="chevron">
            <a:avLst>
              <a:gd name="adj" fmla="val 0"/>
            </a:avLst>
          </a:prstGeom>
          <a:pattFill prst="dkUpDiag">
            <a:fgClr>
              <a:schemeClr val="accent2">
                <a:lumMod val="40000"/>
                <a:lumOff val="60000"/>
              </a:schemeClr>
            </a:fgClr>
            <a:bgClr>
              <a:schemeClr val="bg1"/>
            </a:bgClr>
          </a:pattFill>
          <a:ln w="9525">
            <a:solidFill>
              <a:srgbClr val="FFFFFF"/>
            </a:solidFill>
            <a:miter lim="800000"/>
            <a:headEnd/>
            <a:tailEnd/>
          </a:ln>
          <a:effectLst>
            <a:outerShdw blurRad="127000" dist="63500" dir="2700000" algn="ctr" rotWithShape="0">
              <a:schemeClr val="tx1">
                <a:alpha val="40000"/>
              </a:schemeClr>
            </a:outerShdw>
          </a:effectLst>
        </p:spPr>
        <p:txBody>
          <a:bodyPr wrap="none" anchor="ctr"/>
          <a:lstStyle/>
          <a:p>
            <a:pPr algn="ctr"/>
            <a:r>
              <a:rPr lang="en-US" b="1" dirty="0" smtClean="0">
                <a:solidFill>
                  <a:schemeClr val="tx1">
                    <a:lumMod val="95000"/>
                    <a:lumOff val="5000"/>
                  </a:schemeClr>
                </a:solidFill>
                <a:cs typeface="Calibri" panose="020F0502020204030204" pitchFamily="34" charset="0"/>
              </a:rPr>
              <a:t>Temporarily administered resources and</a:t>
            </a:r>
          </a:p>
          <a:p>
            <a:pPr algn="ctr"/>
            <a:r>
              <a:rPr lang="en-US" b="1" dirty="0" smtClean="0">
                <a:solidFill>
                  <a:schemeClr val="tx1">
                    <a:lumMod val="95000"/>
                    <a:lumOff val="5000"/>
                  </a:schemeClr>
                </a:solidFill>
                <a:cs typeface="Calibri" panose="020F0502020204030204" pitchFamily="34" charset="0"/>
              </a:rPr>
              <a:t> resources of the budget users and autonomous institutions</a:t>
            </a:r>
            <a:endParaRPr lang="ru-RU" b="1" dirty="0">
              <a:solidFill>
                <a:schemeClr val="tx1">
                  <a:lumMod val="95000"/>
                  <a:lumOff val="5000"/>
                </a:schemeClr>
              </a:solidFill>
              <a:cs typeface="Calibri" panose="020F0502020204030204" pitchFamily="34" charset="0"/>
            </a:endParaRPr>
          </a:p>
        </p:txBody>
      </p:sp>
      <p:sp>
        <p:nvSpPr>
          <p:cNvPr id="80" name="AutoShape 20"/>
          <p:cNvSpPr>
            <a:spLocks noChangeArrowheads="1"/>
          </p:cNvSpPr>
          <p:nvPr/>
        </p:nvSpPr>
        <p:spPr bwMode="gray">
          <a:xfrm>
            <a:off x="5902100" y="3971934"/>
            <a:ext cx="6372135" cy="809616"/>
          </a:xfrm>
          <a:prstGeom prst="homePlate">
            <a:avLst>
              <a:gd name="adj" fmla="val 0"/>
            </a:avLst>
          </a:prstGeom>
          <a:solidFill>
            <a:srgbClr val="FFFFFF"/>
          </a:solidFill>
          <a:ln w="12700" algn="ctr">
            <a:solidFill>
              <a:srgbClr val="DDDDDD"/>
            </a:solidFill>
            <a:miter lim="800000"/>
            <a:headEnd/>
            <a:tailEnd/>
          </a:ln>
          <a:effectLst>
            <a:outerShdw blurRad="127000" dist="63500" dir="2700000" algn="tl" rotWithShape="0">
              <a:prstClr val="black">
                <a:alpha val="40000"/>
              </a:prstClr>
            </a:outerShdw>
          </a:effectLst>
        </p:spPr>
        <p:txBody>
          <a:bodyPr lIns="288000" tIns="0" rIns="0" bIns="0" anchor="ctr"/>
          <a:lstStyle/>
          <a:p>
            <a:pPr marL="190500" indent="-190500">
              <a:lnSpc>
                <a:spcPct val="95000"/>
              </a:lnSpc>
              <a:spcAft>
                <a:spcPct val="40000"/>
              </a:spcAft>
              <a:buClr>
                <a:srgbClr val="FFFFFF"/>
              </a:buClr>
              <a:defRPr/>
            </a:pPr>
            <a:endParaRPr lang="de-DE" sz="2000" b="1" noProof="1">
              <a:solidFill>
                <a:srgbClr val="000000"/>
              </a:solidFill>
            </a:endParaRPr>
          </a:p>
        </p:txBody>
      </p:sp>
      <p:sp>
        <p:nvSpPr>
          <p:cNvPr id="81" name="Eingekerbter Richtungspfeil 14"/>
          <p:cNvSpPr/>
          <p:nvPr/>
        </p:nvSpPr>
        <p:spPr bwMode="gray">
          <a:xfrm>
            <a:off x="5951796" y="4065786"/>
            <a:ext cx="6253941" cy="634406"/>
          </a:xfrm>
          <a:prstGeom prst="chevron">
            <a:avLst>
              <a:gd name="adj" fmla="val 0"/>
            </a:avLst>
          </a:prstGeom>
          <a:pattFill prst="dkUpDiag">
            <a:fgClr>
              <a:schemeClr val="accent2">
                <a:lumMod val="40000"/>
                <a:lumOff val="60000"/>
              </a:schemeClr>
            </a:fgClr>
            <a:bgClr>
              <a:schemeClr val="bg1"/>
            </a:bgClr>
          </a:pattFill>
          <a:ln w="9525">
            <a:solidFill>
              <a:srgbClr val="FFFFFF"/>
            </a:solidFill>
            <a:miter lim="800000"/>
            <a:headEnd/>
            <a:tailEnd/>
          </a:ln>
          <a:effectLst>
            <a:outerShdw blurRad="127000" dist="63500" dir="2700000" algn="ctr" rotWithShape="0">
              <a:schemeClr val="tx1">
                <a:alpha val="40000"/>
              </a:schemeClr>
            </a:outerShdw>
          </a:effectLst>
        </p:spPr>
        <p:txBody>
          <a:bodyPr wrap="none" anchor="ctr"/>
          <a:lstStyle/>
          <a:p>
            <a:pPr algn="ctr"/>
            <a:r>
              <a:rPr lang="en-US" b="1" dirty="0" smtClean="0">
                <a:solidFill>
                  <a:schemeClr val="tx1">
                    <a:lumMod val="95000"/>
                    <a:lumOff val="5000"/>
                  </a:schemeClr>
                </a:solidFill>
                <a:cs typeface="Calibri" panose="020F0502020204030204" pitchFamily="34" charset="0"/>
              </a:rPr>
              <a:t>Resources of Central Directorates </a:t>
            </a:r>
          </a:p>
          <a:p>
            <a:pPr algn="ctr"/>
            <a:r>
              <a:rPr lang="en-US" b="1" dirty="0" smtClean="0">
                <a:solidFill>
                  <a:schemeClr val="tx1">
                    <a:lumMod val="95000"/>
                    <a:lumOff val="5000"/>
                  </a:schemeClr>
                </a:solidFill>
                <a:cs typeface="Calibri" panose="020F0502020204030204" pitchFamily="34" charset="0"/>
              </a:rPr>
              <a:t>of the state extra-budgetary funds</a:t>
            </a:r>
            <a:endParaRPr lang="ru-RU" b="1" dirty="0">
              <a:solidFill>
                <a:schemeClr val="tx1">
                  <a:lumMod val="95000"/>
                  <a:lumOff val="5000"/>
                </a:schemeClr>
              </a:solidFill>
              <a:cs typeface="Calibri" panose="020F0502020204030204" pitchFamily="34" charset="0"/>
            </a:endParaRPr>
          </a:p>
        </p:txBody>
      </p:sp>
      <p:sp>
        <p:nvSpPr>
          <p:cNvPr id="82" name="AutoShape 20"/>
          <p:cNvSpPr>
            <a:spLocks noChangeArrowheads="1"/>
          </p:cNvSpPr>
          <p:nvPr/>
        </p:nvSpPr>
        <p:spPr bwMode="gray">
          <a:xfrm>
            <a:off x="7096180" y="2210392"/>
            <a:ext cx="5194150" cy="822368"/>
          </a:xfrm>
          <a:prstGeom prst="homePlate">
            <a:avLst>
              <a:gd name="adj" fmla="val 0"/>
            </a:avLst>
          </a:prstGeom>
          <a:solidFill>
            <a:srgbClr val="FFFFFF"/>
          </a:solidFill>
          <a:ln w="12700" algn="ctr">
            <a:solidFill>
              <a:srgbClr val="DDDDDD"/>
            </a:solidFill>
            <a:miter lim="800000"/>
            <a:headEnd/>
            <a:tailEnd/>
          </a:ln>
          <a:effectLst>
            <a:outerShdw blurRad="127000" dist="63500" dir="2700000" algn="tl" rotWithShape="0">
              <a:prstClr val="black">
                <a:alpha val="40000"/>
              </a:prstClr>
            </a:outerShdw>
          </a:effectLst>
        </p:spPr>
        <p:txBody>
          <a:bodyPr lIns="288000" tIns="0" rIns="0" bIns="0" anchor="ctr"/>
          <a:lstStyle/>
          <a:p>
            <a:pPr marL="190500" indent="-190500">
              <a:lnSpc>
                <a:spcPct val="95000"/>
              </a:lnSpc>
              <a:spcAft>
                <a:spcPct val="40000"/>
              </a:spcAft>
              <a:buClr>
                <a:srgbClr val="FFFFFF"/>
              </a:buClr>
              <a:defRPr/>
            </a:pPr>
            <a:endParaRPr lang="de-DE" sz="2000" b="1" noProof="1">
              <a:solidFill>
                <a:srgbClr val="000000"/>
              </a:solidFill>
            </a:endParaRPr>
          </a:p>
        </p:txBody>
      </p:sp>
      <p:sp>
        <p:nvSpPr>
          <p:cNvPr id="83" name="Eingekerbter Richtungspfeil 14"/>
          <p:cNvSpPr/>
          <p:nvPr/>
        </p:nvSpPr>
        <p:spPr bwMode="gray">
          <a:xfrm>
            <a:off x="7114627" y="2273233"/>
            <a:ext cx="5091110" cy="634406"/>
          </a:xfrm>
          <a:prstGeom prst="chevron">
            <a:avLst>
              <a:gd name="adj" fmla="val 0"/>
            </a:avLst>
          </a:prstGeom>
          <a:pattFill prst="dkUpDiag">
            <a:fgClr>
              <a:schemeClr val="accent2">
                <a:lumMod val="40000"/>
                <a:lumOff val="60000"/>
              </a:schemeClr>
            </a:fgClr>
            <a:bgClr>
              <a:schemeClr val="bg1"/>
            </a:bgClr>
          </a:pattFill>
          <a:ln w="9525">
            <a:solidFill>
              <a:srgbClr val="FFFFFF"/>
            </a:solidFill>
            <a:miter lim="800000"/>
            <a:headEnd/>
            <a:tailEnd/>
          </a:ln>
          <a:effectLst>
            <a:outerShdw blurRad="127000" dist="63500" dir="2700000" algn="ctr" rotWithShape="0">
              <a:schemeClr val="tx1">
                <a:alpha val="40000"/>
              </a:schemeClr>
            </a:outerShdw>
          </a:effectLst>
        </p:spPr>
        <p:txBody>
          <a:bodyPr wrap="none" anchor="ctr"/>
          <a:lstStyle/>
          <a:p>
            <a:pPr algn="ctr"/>
            <a:r>
              <a:rPr lang="en-US" b="1" dirty="0" smtClean="0">
                <a:solidFill>
                  <a:schemeClr val="tx1">
                    <a:lumMod val="95000"/>
                    <a:lumOff val="5000"/>
                  </a:schemeClr>
                </a:solidFill>
                <a:cs typeface="Calibri" panose="020F0502020204030204" pitchFamily="34" charset="0"/>
              </a:rPr>
              <a:t>Resources of territorial offices </a:t>
            </a:r>
          </a:p>
          <a:p>
            <a:pPr algn="ctr"/>
            <a:r>
              <a:rPr lang="en-US" b="1" dirty="0" smtClean="0">
                <a:solidFill>
                  <a:schemeClr val="tx1">
                    <a:lumMod val="95000"/>
                    <a:lumOff val="5000"/>
                  </a:schemeClr>
                </a:solidFill>
                <a:cs typeface="Calibri" panose="020F0502020204030204" pitchFamily="34" charset="0"/>
              </a:rPr>
              <a:t>of state extra-budgetary funds</a:t>
            </a:r>
            <a:endParaRPr lang="ru-RU" b="1" dirty="0">
              <a:solidFill>
                <a:schemeClr val="tx1">
                  <a:lumMod val="95000"/>
                  <a:lumOff val="5000"/>
                </a:schemeClr>
              </a:solidFill>
              <a:cs typeface="Calibri" panose="020F0502020204030204" pitchFamily="34" charset="0"/>
            </a:endParaRPr>
          </a:p>
        </p:txBody>
      </p:sp>
      <p:sp>
        <p:nvSpPr>
          <p:cNvPr id="26" name="TextBox 25"/>
          <p:cNvSpPr txBox="1"/>
          <p:nvPr/>
        </p:nvSpPr>
        <p:spPr>
          <a:xfrm>
            <a:off x="1796298" y="4605109"/>
            <a:ext cx="2161169" cy="253916"/>
          </a:xfrm>
          <a:prstGeom prst="rect">
            <a:avLst/>
          </a:prstGeom>
          <a:noFill/>
        </p:spPr>
        <p:txBody>
          <a:bodyPr wrap="none" rtlCol="0">
            <a:spAutoFit/>
          </a:bodyPr>
          <a:lstStyle/>
          <a:p>
            <a:r>
              <a:rPr lang="en-US" sz="1050" dirty="0" smtClean="0"/>
              <a:t>Temporarily administered resources</a:t>
            </a:r>
            <a:endParaRPr lang="ru-RU" sz="1050" dirty="0" smtClean="0"/>
          </a:p>
        </p:txBody>
      </p:sp>
      <p:sp>
        <p:nvSpPr>
          <p:cNvPr id="85" name="TextBox 84"/>
          <p:cNvSpPr txBox="1"/>
          <p:nvPr/>
        </p:nvSpPr>
        <p:spPr>
          <a:xfrm>
            <a:off x="1785525" y="3893402"/>
            <a:ext cx="3134550" cy="669414"/>
          </a:xfrm>
          <a:prstGeom prst="rect">
            <a:avLst/>
          </a:prstGeom>
          <a:noFill/>
        </p:spPr>
        <p:txBody>
          <a:bodyPr wrap="square" rtlCol="0">
            <a:spAutoFit/>
          </a:bodyPr>
          <a:lstStyle/>
          <a:p>
            <a:r>
              <a:rPr lang="en-US" sz="1050" dirty="0" smtClean="0"/>
              <a:t>Financial institutions resources</a:t>
            </a:r>
            <a:endParaRPr lang="ru-RU" sz="1050" dirty="0" smtClean="0"/>
          </a:p>
          <a:p>
            <a:pPr marL="171450" indent="-171450">
              <a:buFont typeface="Wingdings" panose="05000000000000000000" pitchFamily="2" charset="2"/>
              <a:buChar char="ü"/>
            </a:pPr>
            <a:r>
              <a:rPr lang="en-US" sz="900" dirty="0" smtClean="0"/>
              <a:t>Budget users and autonomous entities</a:t>
            </a:r>
            <a:r>
              <a:rPr lang="ru-RU" sz="900" dirty="0" smtClean="0"/>
              <a:t>–  42%</a:t>
            </a:r>
            <a:endParaRPr lang="ru-RU" sz="900" dirty="0"/>
          </a:p>
          <a:p>
            <a:pPr marL="171450" indent="-171450">
              <a:buFont typeface="Wingdings" panose="05000000000000000000" pitchFamily="2" charset="2"/>
              <a:buChar char="ü"/>
            </a:pPr>
            <a:r>
              <a:rPr lang="en-US" sz="900" dirty="0" smtClean="0"/>
              <a:t>Legal entities – treasury support </a:t>
            </a:r>
            <a:r>
              <a:rPr lang="ru-RU" sz="900" dirty="0" smtClean="0"/>
              <a:t>– 58% </a:t>
            </a:r>
            <a:endParaRPr lang="ru-RU" sz="900" dirty="0"/>
          </a:p>
          <a:p>
            <a:endParaRPr lang="ru-RU" sz="900" dirty="0"/>
          </a:p>
        </p:txBody>
      </p:sp>
      <p:sp>
        <p:nvSpPr>
          <p:cNvPr id="27" name="Прямоугольник 26"/>
          <p:cNvSpPr/>
          <p:nvPr/>
        </p:nvSpPr>
        <p:spPr>
          <a:xfrm>
            <a:off x="8284580" y="1217064"/>
            <a:ext cx="4063443" cy="932745"/>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 name="AutoShape 20"/>
          <p:cNvSpPr>
            <a:spLocks noChangeArrowheads="1"/>
          </p:cNvSpPr>
          <p:nvPr/>
        </p:nvSpPr>
        <p:spPr bwMode="gray">
          <a:xfrm>
            <a:off x="5937300" y="3081034"/>
            <a:ext cx="6372135" cy="828071"/>
          </a:xfrm>
          <a:prstGeom prst="homePlate">
            <a:avLst>
              <a:gd name="adj" fmla="val 0"/>
            </a:avLst>
          </a:prstGeom>
          <a:solidFill>
            <a:srgbClr val="FFFFFF"/>
          </a:solidFill>
          <a:ln w="12700" algn="ctr">
            <a:solidFill>
              <a:srgbClr val="DDDDDD"/>
            </a:solidFill>
            <a:miter lim="800000"/>
            <a:headEnd/>
            <a:tailEnd/>
          </a:ln>
          <a:effectLst>
            <a:outerShdw blurRad="127000" dist="63500" dir="2700000" algn="tl" rotWithShape="0">
              <a:prstClr val="black">
                <a:alpha val="40000"/>
              </a:prstClr>
            </a:outerShdw>
          </a:effectLst>
        </p:spPr>
        <p:txBody>
          <a:bodyPr lIns="288000" tIns="0" rIns="0" bIns="0" anchor="ctr"/>
          <a:lstStyle/>
          <a:p>
            <a:pPr marL="190500" indent="-190500">
              <a:lnSpc>
                <a:spcPct val="95000"/>
              </a:lnSpc>
              <a:spcAft>
                <a:spcPct val="40000"/>
              </a:spcAft>
              <a:buClr>
                <a:srgbClr val="FFFFFF"/>
              </a:buClr>
              <a:defRPr/>
            </a:pPr>
            <a:endParaRPr lang="de-DE" sz="2000" b="1" noProof="1">
              <a:solidFill>
                <a:srgbClr val="000000"/>
              </a:solidFill>
            </a:endParaRPr>
          </a:p>
        </p:txBody>
      </p:sp>
      <p:sp>
        <p:nvSpPr>
          <p:cNvPr id="68" name="Eingekerbter Richtungspfeil 14"/>
          <p:cNvSpPr/>
          <p:nvPr/>
        </p:nvSpPr>
        <p:spPr bwMode="gray">
          <a:xfrm>
            <a:off x="5958218" y="3174683"/>
            <a:ext cx="6253941" cy="634406"/>
          </a:xfrm>
          <a:prstGeom prst="chevron">
            <a:avLst>
              <a:gd name="adj" fmla="val 0"/>
            </a:avLst>
          </a:prstGeom>
          <a:pattFill prst="dkUpDiag">
            <a:fgClr>
              <a:schemeClr val="accent2">
                <a:lumMod val="40000"/>
                <a:lumOff val="60000"/>
              </a:schemeClr>
            </a:fgClr>
            <a:bgClr>
              <a:schemeClr val="bg1"/>
            </a:bgClr>
          </a:pattFill>
          <a:ln w="9525">
            <a:solidFill>
              <a:srgbClr val="FFFFFF"/>
            </a:solidFill>
            <a:miter lim="800000"/>
            <a:headEnd/>
            <a:tailEnd/>
          </a:ln>
          <a:effectLst>
            <a:outerShdw blurRad="127000" dist="63500" dir="2700000" algn="ctr" rotWithShape="0">
              <a:schemeClr val="tx1">
                <a:alpha val="40000"/>
              </a:schemeClr>
            </a:outerShdw>
          </a:effectLst>
        </p:spPr>
        <p:txBody>
          <a:bodyPr wrap="none" anchor="ctr"/>
          <a:lstStyle/>
          <a:p>
            <a:pPr algn="ctr"/>
            <a:r>
              <a:rPr lang="en-US" b="1" dirty="0" smtClean="0">
                <a:solidFill>
                  <a:schemeClr val="tx1">
                    <a:lumMod val="95000"/>
                    <a:lumOff val="5000"/>
                  </a:schemeClr>
                </a:solidFill>
                <a:cs typeface="Calibri" panose="020F0502020204030204" pitchFamily="34" charset="0"/>
              </a:rPr>
              <a:t>Resources of legal entities</a:t>
            </a:r>
            <a:r>
              <a:rPr lang="ru-RU" b="1" dirty="0" smtClean="0">
                <a:solidFill>
                  <a:schemeClr val="tx1">
                    <a:lumMod val="95000"/>
                    <a:lumOff val="5000"/>
                  </a:schemeClr>
                </a:solidFill>
                <a:cs typeface="Calibri" panose="020F0502020204030204" pitchFamily="34" charset="0"/>
              </a:rPr>
              <a:t>–</a:t>
            </a:r>
          </a:p>
          <a:p>
            <a:pPr algn="ctr"/>
            <a:r>
              <a:rPr lang="ru-RU" b="1" dirty="0" smtClean="0">
                <a:solidFill>
                  <a:schemeClr val="tx1">
                    <a:lumMod val="95000"/>
                    <a:lumOff val="5000"/>
                  </a:schemeClr>
                </a:solidFill>
                <a:cs typeface="Calibri" panose="020F0502020204030204" pitchFamily="34" charset="0"/>
              </a:rPr>
              <a:t> </a:t>
            </a:r>
            <a:r>
              <a:rPr lang="en-US" b="1" dirty="0" smtClean="0">
                <a:solidFill>
                  <a:schemeClr val="tx1">
                    <a:lumMod val="95000"/>
                    <a:lumOff val="5000"/>
                  </a:schemeClr>
                </a:solidFill>
                <a:cs typeface="Calibri" panose="020F0502020204030204" pitchFamily="34" charset="0"/>
              </a:rPr>
              <a:t>treasury support</a:t>
            </a:r>
            <a:endParaRPr lang="ru-RU" b="1" dirty="0">
              <a:solidFill>
                <a:schemeClr val="tx1">
                  <a:lumMod val="95000"/>
                  <a:lumOff val="5000"/>
                </a:schemeClr>
              </a:solidFill>
              <a:cs typeface="Calibri" panose="020F0502020204030204" pitchFamily="34" charset="0"/>
            </a:endParaRPr>
          </a:p>
        </p:txBody>
      </p:sp>
      <p:graphicFrame>
        <p:nvGraphicFramePr>
          <p:cNvPr id="36" name="Диаграмма 35"/>
          <p:cNvGraphicFramePr>
            <a:graphicFrameLocks/>
          </p:cNvGraphicFramePr>
          <p:nvPr>
            <p:extLst>
              <p:ext uri="{D42A27DB-BD31-4B8C-83A1-F6EECF244321}">
                <p14:modId xmlns:p14="http://schemas.microsoft.com/office/powerpoint/2010/main" val="366555793"/>
              </p:ext>
            </p:extLst>
          </p:nvPr>
        </p:nvGraphicFramePr>
        <p:xfrm>
          <a:off x="1034626" y="1833502"/>
          <a:ext cx="3699692" cy="2115269"/>
        </p:xfrm>
        <a:graphic>
          <a:graphicData uri="http://schemas.openxmlformats.org/drawingml/2006/chart">
            <c:chart xmlns:c="http://schemas.openxmlformats.org/drawingml/2006/chart" xmlns:r="http://schemas.openxmlformats.org/officeDocument/2006/relationships" r:id="rId6"/>
          </a:graphicData>
        </a:graphic>
      </p:graphicFrame>
      <p:sp>
        <p:nvSpPr>
          <p:cNvPr id="42" name="TextBox 41"/>
          <p:cNvSpPr txBox="1"/>
          <p:nvPr/>
        </p:nvSpPr>
        <p:spPr>
          <a:xfrm>
            <a:off x="1943244" y="1954508"/>
            <a:ext cx="1340890" cy="923330"/>
          </a:xfrm>
          <a:prstGeom prst="rect">
            <a:avLst/>
          </a:prstGeom>
          <a:noFill/>
          <a:ln>
            <a:noFill/>
          </a:ln>
        </p:spPr>
        <p:txBody>
          <a:bodyPr wrap="square" rtlCol="0">
            <a:spAutoFit/>
          </a:bodyPr>
          <a:lstStyle/>
          <a:p>
            <a:pPr algn="ctr"/>
            <a:r>
              <a:rPr lang="en-US" sz="900" b="1" dirty="0" smtClean="0"/>
              <a:t>Federal </a:t>
            </a:r>
          </a:p>
          <a:p>
            <a:pPr algn="ctr"/>
            <a:r>
              <a:rPr lang="en-US" sz="900" b="1" dirty="0" smtClean="0"/>
              <a:t>budget </a:t>
            </a:r>
          </a:p>
          <a:p>
            <a:pPr algn="ctr"/>
            <a:r>
              <a:rPr lang="en-US" sz="900" b="1" dirty="0" smtClean="0"/>
              <a:t>funds</a:t>
            </a:r>
            <a:r>
              <a:rPr lang="ru-RU" sz="900" b="1" dirty="0"/>
              <a:t>
</a:t>
            </a:r>
            <a:r>
              <a:rPr lang="ru-RU" sz="900" b="1" dirty="0" smtClean="0"/>
              <a:t>48%</a:t>
            </a:r>
            <a:endParaRPr lang="ru-RU" sz="900" b="1" dirty="0"/>
          </a:p>
          <a:p>
            <a:pPr algn="ct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Двойные круглые скобки 75"/>
          <p:cNvSpPr/>
          <p:nvPr/>
        </p:nvSpPr>
        <p:spPr>
          <a:xfrm>
            <a:off x="1484392" y="3557346"/>
            <a:ext cx="9900458" cy="2864051"/>
          </a:xfrm>
          <a:prstGeom prst="bracketPair">
            <a:avLst>
              <a:gd name="adj" fmla="val 10028"/>
            </a:avLst>
          </a:prstGeom>
          <a:noFill/>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 name="Двойные круглые скобки 9"/>
          <p:cNvSpPr/>
          <p:nvPr/>
        </p:nvSpPr>
        <p:spPr>
          <a:xfrm>
            <a:off x="1481123" y="1185569"/>
            <a:ext cx="10004277" cy="2104045"/>
          </a:xfrm>
          <a:prstGeom prst="bracketPair">
            <a:avLst>
              <a:gd name="adj" fmla="val 16562"/>
            </a:avLst>
          </a:prstGeom>
          <a:noFill/>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8" name="Прямоугольник 77"/>
          <p:cNvSpPr/>
          <p:nvPr/>
        </p:nvSpPr>
        <p:spPr>
          <a:xfrm>
            <a:off x="9267735" y="3767819"/>
            <a:ext cx="1724145" cy="2481117"/>
          </a:xfrm>
          <a:prstGeom prst="rect">
            <a:avLst/>
          </a:prstGeom>
          <a:solidFill>
            <a:schemeClr val="accent2">
              <a:lumMod val="20000"/>
              <a:lumOff val="80000"/>
            </a:schemeClr>
          </a:solidFill>
          <a:ln/>
        </p:spPr>
        <p:style>
          <a:lnRef idx="0">
            <a:schemeClr val="accent1"/>
          </a:lnRef>
          <a:fillRef idx="3">
            <a:schemeClr val="accent1"/>
          </a:fillRef>
          <a:effectRef idx="3">
            <a:schemeClr val="accent1"/>
          </a:effectRef>
          <a:fontRef idx="minor">
            <a:schemeClr val="lt1"/>
          </a:fontRef>
        </p:style>
        <p:txBody>
          <a:bodyPr lIns="129040" tIns="64520" rIns="129040" bIns="64520" anchor="ctr"/>
          <a:lstStyle/>
          <a:p>
            <a:pPr algn="ctr"/>
            <a:endParaRPr lang="ru-RU">
              <a:solidFill>
                <a:schemeClr val="dk1"/>
              </a:solidFill>
              <a:cs typeface="Times New Roman" panose="02020603050405020304" pitchFamily="18" charset="0"/>
            </a:endParaRPr>
          </a:p>
        </p:txBody>
      </p:sp>
      <p:sp>
        <p:nvSpPr>
          <p:cNvPr id="44" name="Прямоугольник 43"/>
          <p:cNvSpPr/>
          <p:nvPr/>
        </p:nvSpPr>
        <p:spPr>
          <a:xfrm>
            <a:off x="1993157" y="3764655"/>
            <a:ext cx="5731149" cy="2484281"/>
          </a:xfrm>
          <a:prstGeom prst="rect">
            <a:avLst/>
          </a:prstGeom>
          <a:pattFill prst="dkUpDiag">
            <a:fgClr>
              <a:schemeClr val="accent6">
                <a:lumMod val="60000"/>
                <a:lumOff val="40000"/>
              </a:schemeClr>
            </a:fgClr>
            <a:bgClr>
              <a:schemeClr val="bg1"/>
            </a:bgClr>
          </a:pattFill>
          <a:ln/>
        </p:spPr>
        <p:style>
          <a:lnRef idx="0">
            <a:schemeClr val="accent1"/>
          </a:lnRef>
          <a:fillRef idx="3">
            <a:schemeClr val="accent1"/>
          </a:fillRef>
          <a:effectRef idx="3">
            <a:schemeClr val="accent1"/>
          </a:effectRef>
          <a:fontRef idx="minor">
            <a:schemeClr val="lt1"/>
          </a:fontRef>
        </p:style>
        <p:txBody>
          <a:bodyPr lIns="129040" tIns="64520" rIns="129040" bIns="64520" anchor="ctr"/>
          <a:lstStyle/>
          <a:p>
            <a:pPr algn="ctr"/>
            <a:endParaRPr lang="ru-RU" dirty="0">
              <a:cs typeface="Times New Roman" panose="02020603050405020304" pitchFamily="18" charset="0"/>
            </a:endParaRPr>
          </a:p>
        </p:txBody>
      </p:sp>
      <p:sp>
        <p:nvSpPr>
          <p:cNvPr id="140" name="Блок-схема: процесс 139"/>
          <p:cNvSpPr/>
          <p:nvPr/>
        </p:nvSpPr>
        <p:spPr>
          <a:xfrm>
            <a:off x="9394924" y="4895136"/>
            <a:ext cx="1531366" cy="794902"/>
          </a:xfrm>
          <a:prstGeom prst="flowChartProcess">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lIns="129040" tIns="64520" rIns="129040" bIns="64520" anchor="ctr"/>
          <a:lstStyle/>
          <a:p>
            <a:pPr algn="ctr"/>
            <a:endParaRPr lang="ru-RU" sz="1400" b="1" dirty="0" smtClean="0">
              <a:solidFill>
                <a:schemeClr val="tx1"/>
              </a:solidFill>
              <a:cs typeface="Times New Roman" panose="02020603050405020304" pitchFamily="18" charset="0"/>
            </a:endParaRPr>
          </a:p>
          <a:p>
            <a:pPr algn="ctr"/>
            <a:r>
              <a:rPr lang="en-US" sz="1400" b="1" dirty="0" smtClean="0">
                <a:solidFill>
                  <a:schemeClr val="tx1"/>
                </a:solidFill>
                <a:cs typeface="Times New Roman" panose="02020603050405020304" pitchFamily="18" charset="0"/>
              </a:rPr>
              <a:t>Current account of prime/co-contractor </a:t>
            </a:r>
            <a:endParaRPr lang="ru-RU" sz="1400" b="1" dirty="0">
              <a:solidFill>
                <a:schemeClr val="tx1"/>
              </a:solidFill>
              <a:cs typeface="Times New Roman" panose="02020603050405020304" pitchFamily="18" charset="0"/>
            </a:endParaRPr>
          </a:p>
          <a:p>
            <a:pPr algn="ctr"/>
            <a:endParaRPr lang="ru-RU" sz="1400" b="1" dirty="0">
              <a:solidFill>
                <a:schemeClr val="tx1"/>
              </a:solidFill>
              <a:cs typeface="Times New Roman" panose="02020603050405020304" pitchFamily="18" charset="0"/>
            </a:endParaRPr>
          </a:p>
        </p:txBody>
      </p:sp>
      <p:sp>
        <p:nvSpPr>
          <p:cNvPr id="12290" name="Заголовок 1"/>
          <p:cNvSpPr>
            <a:spLocks noGrp="1"/>
          </p:cNvSpPr>
          <p:nvPr>
            <p:ph type="title"/>
          </p:nvPr>
        </p:nvSpPr>
        <p:spPr>
          <a:xfrm>
            <a:off x="4073641" y="58366"/>
            <a:ext cx="8412031" cy="676780"/>
          </a:xfrm>
        </p:spPr>
        <p:txBody>
          <a:bodyPr/>
          <a:lstStyle/>
          <a:p>
            <a:pPr algn="ctr">
              <a:defRPr/>
            </a:pPr>
            <a:r>
              <a:rPr lang="en-US" altLang="ru-RU" sz="1700" b="1" cap="all" spc="106" dirty="0" smtClean="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Treasury support of the government contracts</a:t>
            </a:r>
            <a:endParaRPr lang="ru-RU" altLang="ru-RU" sz="1700" b="1" cap="all" spc="106" dirty="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endParaRPr>
          </a:p>
        </p:txBody>
      </p:sp>
      <p:sp>
        <p:nvSpPr>
          <p:cNvPr id="2" name="Скругленный прямоугольник 1"/>
          <p:cNvSpPr/>
          <p:nvPr/>
        </p:nvSpPr>
        <p:spPr>
          <a:xfrm>
            <a:off x="2116898" y="4033546"/>
            <a:ext cx="5349238" cy="2101090"/>
          </a:xfrm>
          <a:prstGeom prst="roundRect">
            <a:avLst/>
          </a:prstGeom>
          <a:solidFill>
            <a:schemeClr val="accent1">
              <a:lumMod val="20000"/>
              <a:lumOff val="8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
        <p:nvSpPr>
          <p:cNvPr id="119" name="Блок-схема: процесс 118"/>
          <p:cNvSpPr/>
          <p:nvPr/>
        </p:nvSpPr>
        <p:spPr>
          <a:xfrm>
            <a:off x="2524202" y="5693216"/>
            <a:ext cx="1240988" cy="283595"/>
          </a:xfrm>
          <a:prstGeom prst="flowChartProcess">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lIns="129040" tIns="64520" rIns="129040" bIns="64520" anchor="ctr"/>
          <a:lstStyle/>
          <a:p>
            <a:pPr algn="ctr"/>
            <a:r>
              <a:rPr lang="en-US" altLang="ko-KR" sz="1100" b="1" dirty="0" smtClean="0">
                <a:solidFill>
                  <a:schemeClr val="tx1"/>
                </a:solidFill>
                <a:cs typeface="Times New Roman" panose="02020603050405020304" pitchFamily="18" charset="0"/>
              </a:rPr>
              <a:t>co-contractor</a:t>
            </a:r>
            <a:endParaRPr lang="ru-RU" sz="1100" b="1" dirty="0">
              <a:solidFill>
                <a:schemeClr val="tx1"/>
              </a:solidFill>
              <a:cs typeface="Times New Roman" panose="02020603050405020304" pitchFamily="18" charset="0"/>
            </a:endParaRPr>
          </a:p>
        </p:txBody>
      </p:sp>
      <p:sp>
        <p:nvSpPr>
          <p:cNvPr id="124" name="Блок-схема: процесс 123"/>
          <p:cNvSpPr/>
          <p:nvPr/>
        </p:nvSpPr>
        <p:spPr>
          <a:xfrm>
            <a:off x="2857052" y="4885546"/>
            <a:ext cx="3722230" cy="433904"/>
          </a:xfrm>
          <a:prstGeom prst="flowChartProcess">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lIns="129040" tIns="64520" rIns="129040" bIns="64520" anchor="ctr"/>
          <a:lstStyle/>
          <a:p>
            <a:pPr algn="ctr"/>
            <a:r>
              <a:rPr lang="en-US" sz="1400" b="1" dirty="0">
                <a:solidFill>
                  <a:schemeClr val="tx1"/>
                </a:solidFill>
                <a:cs typeface="Times New Roman" panose="02020603050405020304" pitchFamily="18" charset="0"/>
              </a:rPr>
              <a:t>Prime contractor</a:t>
            </a:r>
            <a:endParaRPr lang="ru-RU" sz="1400" b="1" dirty="0">
              <a:solidFill>
                <a:schemeClr val="tx1"/>
              </a:solidFill>
              <a:cs typeface="Times New Roman" panose="02020603050405020304" pitchFamily="18" charset="0"/>
            </a:endParaRPr>
          </a:p>
        </p:txBody>
      </p:sp>
      <p:cxnSp>
        <p:nvCxnSpPr>
          <p:cNvPr id="37" name="Прямая со стрелкой 36"/>
          <p:cNvCxnSpPr/>
          <p:nvPr/>
        </p:nvCxnSpPr>
        <p:spPr>
          <a:xfrm>
            <a:off x="4994058" y="4569726"/>
            <a:ext cx="0" cy="328991"/>
          </a:xfrm>
          <a:prstGeom prst="straightConnector1">
            <a:avLst/>
          </a:prstGeom>
          <a:ln w="28575">
            <a:solidFill>
              <a:schemeClr val="accent6"/>
            </a:solidFill>
            <a:prstDash val="solid"/>
            <a:headEnd type="triangle" w="med" len="lg"/>
            <a:tailEnd type="none" w="med" len="lg"/>
          </a:ln>
        </p:spPr>
        <p:style>
          <a:lnRef idx="3">
            <a:schemeClr val="accent6"/>
          </a:lnRef>
          <a:fillRef idx="0">
            <a:schemeClr val="accent6"/>
          </a:fillRef>
          <a:effectRef idx="2">
            <a:schemeClr val="accent6"/>
          </a:effectRef>
          <a:fontRef idx="minor">
            <a:schemeClr val="tx1"/>
          </a:fontRef>
        </p:style>
      </p:cxnSp>
      <p:sp>
        <p:nvSpPr>
          <p:cNvPr id="62" name="Блок-схема: процесс 61"/>
          <p:cNvSpPr/>
          <p:nvPr/>
        </p:nvSpPr>
        <p:spPr>
          <a:xfrm>
            <a:off x="5633694" y="5711584"/>
            <a:ext cx="1240988" cy="265227"/>
          </a:xfrm>
          <a:prstGeom prst="flowChartProcess">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lIns="129040" tIns="64520" rIns="129040" bIns="64520" anchor="ctr"/>
          <a:lstStyle/>
          <a:p>
            <a:pPr algn="ctr"/>
            <a:r>
              <a:rPr lang="en-US" altLang="ko-KR" sz="1100" b="1" dirty="0" smtClean="0">
                <a:solidFill>
                  <a:schemeClr val="tx1"/>
                </a:solidFill>
                <a:cs typeface="Times New Roman" panose="02020603050405020304" pitchFamily="18" charset="0"/>
              </a:rPr>
              <a:t>co-contractor</a:t>
            </a:r>
            <a:endParaRPr lang="ru-RU" sz="1100" b="1" dirty="0">
              <a:solidFill>
                <a:schemeClr val="tx1"/>
              </a:solidFill>
              <a:cs typeface="Times New Roman" panose="02020603050405020304" pitchFamily="18" charset="0"/>
            </a:endParaRPr>
          </a:p>
        </p:txBody>
      </p:sp>
      <p:sp>
        <p:nvSpPr>
          <p:cNvPr id="90" name="Стрелка вверх 89"/>
          <p:cNvSpPr/>
          <p:nvPr/>
        </p:nvSpPr>
        <p:spPr>
          <a:xfrm rot="5400000">
            <a:off x="8040021" y="4315986"/>
            <a:ext cx="653830" cy="1801600"/>
          </a:xfrm>
          <a:prstGeom prst="upArrow">
            <a:avLst/>
          </a:prstGeom>
          <a:solidFill>
            <a:schemeClr val="accent2">
              <a:lumMod val="20000"/>
              <a:lumOff val="80000"/>
            </a:schemeClr>
          </a:solidFill>
          <a:ln>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anchor="ctr"/>
          <a:lstStyle/>
          <a:p>
            <a:pPr algn="ctr"/>
            <a:endParaRPr lang="ru-RU" sz="800" b="1">
              <a:cs typeface="Times New Roman" panose="02020603050405020304" pitchFamily="18" charset="0"/>
            </a:endParaRPr>
          </a:p>
        </p:txBody>
      </p:sp>
      <p:cxnSp>
        <p:nvCxnSpPr>
          <p:cNvPr id="94" name="Прямая со стрелкой 93"/>
          <p:cNvCxnSpPr/>
          <p:nvPr/>
        </p:nvCxnSpPr>
        <p:spPr>
          <a:xfrm flipV="1">
            <a:off x="4490914" y="4565456"/>
            <a:ext cx="1151" cy="436942"/>
          </a:xfrm>
          <a:prstGeom prst="straightConnector1">
            <a:avLst/>
          </a:prstGeom>
          <a:ln w="28575">
            <a:solidFill>
              <a:schemeClr val="accent1">
                <a:lumMod val="75000"/>
              </a:schemeClr>
            </a:solidFill>
            <a:prstDash val="solid"/>
            <a:headEnd type="triangle" w="med" len="lg"/>
            <a:tailEnd type="none" w="med" len="lg"/>
          </a:ln>
        </p:spPr>
        <p:style>
          <a:lnRef idx="3">
            <a:schemeClr val="accent6"/>
          </a:lnRef>
          <a:fillRef idx="0">
            <a:schemeClr val="accent6"/>
          </a:fillRef>
          <a:effectRef idx="2">
            <a:schemeClr val="accent6"/>
          </a:effectRef>
          <a:fontRef idx="minor">
            <a:schemeClr val="tx1"/>
          </a:fontRef>
        </p:style>
      </p:cxnSp>
      <p:cxnSp>
        <p:nvCxnSpPr>
          <p:cNvPr id="96" name="Прямая со стрелкой 95"/>
          <p:cNvCxnSpPr/>
          <p:nvPr/>
        </p:nvCxnSpPr>
        <p:spPr>
          <a:xfrm>
            <a:off x="3445839" y="5276242"/>
            <a:ext cx="0" cy="455077"/>
          </a:xfrm>
          <a:prstGeom prst="straightConnector1">
            <a:avLst/>
          </a:prstGeom>
          <a:ln w="28575">
            <a:solidFill>
              <a:schemeClr val="accent6"/>
            </a:solidFill>
            <a:prstDash val="solid"/>
            <a:headEnd type="triangle" w="med" len="lg"/>
            <a:tailEnd type="none" w="med" len="lg"/>
          </a:ln>
        </p:spPr>
        <p:style>
          <a:lnRef idx="3">
            <a:schemeClr val="accent6"/>
          </a:lnRef>
          <a:fillRef idx="0">
            <a:schemeClr val="accent6"/>
          </a:fillRef>
          <a:effectRef idx="2">
            <a:schemeClr val="accent6"/>
          </a:effectRef>
          <a:fontRef idx="minor">
            <a:schemeClr val="tx1"/>
          </a:fontRef>
        </p:style>
      </p:cxnSp>
      <p:cxnSp>
        <p:nvCxnSpPr>
          <p:cNvPr id="97" name="Прямая со стрелкой 96"/>
          <p:cNvCxnSpPr/>
          <p:nvPr/>
        </p:nvCxnSpPr>
        <p:spPr>
          <a:xfrm flipV="1">
            <a:off x="3272768" y="5313554"/>
            <a:ext cx="1151" cy="436942"/>
          </a:xfrm>
          <a:prstGeom prst="straightConnector1">
            <a:avLst/>
          </a:prstGeom>
          <a:ln w="28575">
            <a:solidFill>
              <a:schemeClr val="accent1">
                <a:lumMod val="75000"/>
              </a:schemeClr>
            </a:solidFill>
            <a:prstDash val="solid"/>
            <a:headEnd type="triangle" w="med" len="lg"/>
            <a:tailEnd type="none" w="med" len="lg"/>
          </a:ln>
        </p:spPr>
        <p:style>
          <a:lnRef idx="3">
            <a:schemeClr val="accent6"/>
          </a:lnRef>
          <a:fillRef idx="0">
            <a:schemeClr val="accent6"/>
          </a:fillRef>
          <a:effectRef idx="2">
            <a:schemeClr val="accent6"/>
          </a:effectRef>
          <a:fontRef idx="minor">
            <a:schemeClr val="tx1"/>
          </a:fontRef>
        </p:style>
      </p:cxnSp>
      <p:cxnSp>
        <p:nvCxnSpPr>
          <p:cNvPr id="98" name="Прямая со стрелкой 97"/>
          <p:cNvCxnSpPr/>
          <p:nvPr/>
        </p:nvCxnSpPr>
        <p:spPr>
          <a:xfrm>
            <a:off x="6260400" y="5297643"/>
            <a:ext cx="0" cy="455077"/>
          </a:xfrm>
          <a:prstGeom prst="straightConnector1">
            <a:avLst/>
          </a:prstGeom>
          <a:ln w="28575">
            <a:solidFill>
              <a:schemeClr val="accent6"/>
            </a:solidFill>
            <a:prstDash val="solid"/>
            <a:headEnd type="triangle" w="med" len="lg"/>
            <a:tailEnd type="none" w="med" len="lg"/>
          </a:ln>
        </p:spPr>
        <p:style>
          <a:lnRef idx="3">
            <a:schemeClr val="accent6"/>
          </a:lnRef>
          <a:fillRef idx="0">
            <a:schemeClr val="accent6"/>
          </a:fillRef>
          <a:effectRef idx="2">
            <a:schemeClr val="accent6"/>
          </a:effectRef>
          <a:fontRef idx="minor">
            <a:schemeClr val="tx1"/>
          </a:fontRef>
        </p:style>
      </p:cxnSp>
      <p:cxnSp>
        <p:nvCxnSpPr>
          <p:cNvPr id="99" name="Прямая со стрелкой 98"/>
          <p:cNvCxnSpPr/>
          <p:nvPr/>
        </p:nvCxnSpPr>
        <p:spPr>
          <a:xfrm flipV="1">
            <a:off x="6095752" y="5323282"/>
            <a:ext cx="1151" cy="436942"/>
          </a:xfrm>
          <a:prstGeom prst="straightConnector1">
            <a:avLst/>
          </a:prstGeom>
          <a:ln w="28575">
            <a:solidFill>
              <a:schemeClr val="accent1">
                <a:lumMod val="75000"/>
              </a:schemeClr>
            </a:solidFill>
            <a:prstDash val="solid"/>
            <a:headEnd type="triangle" w="med" len="lg"/>
            <a:tailEnd type="none" w="med" len="lg"/>
          </a:ln>
        </p:spPr>
        <p:style>
          <a:lnRef idx="3">
            <a:schemeClr val="accent6"/>
          </a:lnRef>
          <a:fillRef idx="0">
            <a:schemeClr val="accent6"/>
          </a:fillRef>
          <a:effectRef idx="2">
            <a:schemeClr val="accent6"/>
          </a:effectRef>
          <a:fontRef idx="minor">
            <a:schemeClr val="tx1"/>
          </a:fontRef>
        </p:style>
      </p:cxnSp>
      <p:sp>
        <p:nvSpPr>
          <p:cNvPr id="100" name="TextBox 99"/>
          <p:cNvSpPr txBox="1"/>
          <p:nvPr/>
        </p:nvSpPr>
        <p:spPr>
          <a:xfrm>
            <a:off x="1977726" y="3680266"/>
            <a:ext cx="5746580" cy="301819"/>
          </a:xfrm>
          <a:prstGeom prst="rect">
            <a:avLst/>
          </a:prstGeom>
          <a:ln/>
        </p:spPr>
        <p:style>
          <a:lnRef idx="0">
            <a:schemeClr val="accent1"/>
          </a:lnRef>
          <a:fillRef idx="3">
            <a:schemeClr val="accent1"/>
          </a:fillRef>
          <a:effectRef idx="3">
            <a:schemeClr val="accent1"/>
          </a:effectRef>
          <a:fontRef idx="minor">
            <a:schemeClr val="lt1"/>
          </a:fontRef>
        </p:style>
        <p:txBody>
          <a:bodyPr lIns="129040" tIns="64520" rIns="129040" bIns="64520" anchor="ctr"/>
          <a:lstStyle>
            <a:defPPr>
              <a:defRPr lang="ru-RU"/>
            </a:defPPr>
            <a:lvl1pPr algn="ctr">
              <a:defRPr sz="1000" b="1">
                <a:latin typeface="Times New Roman" panose="02020603050405020304" pitchFamily="18" charset="0"/>
                <a:cs typeface="Times New Roman" panose="02020603050405020304" pitchFamily="18" charset="0"/>
              </a:defRPr>
            </a:lvl1pPr>
          </a:lstStyle>
          <a:p>
            <a:endParaRPr lang="ru-RU" dirty="0">
              <a:solidFill>
                <a:schemeClr val="tx1"/>
              </a:solidFill>
              <a:latin typeface="+mn-lt"/>
            </a:endParaRPr>
          </a:p>
        </p:txBody>
      </p:sp>
      <p:sp>
        <p:nvSpPr>
          <p:cNvPr id="102" name="Прямоугольник 101"/>
          <p:cNvSpPr/>
          <p:nvPr/>
        </p:nvSpPr>
        <p:spPr>
          <a:xfrm>
            <a:off x="6236572" y="1260278"/>
            <a:ext cx="4813677" cy="1937503"/>
          </a:xfrm>
          <a:prstGeom prst="rect">
            <a:avLst/>
          </a:prstGeom>
          <a:solidFill>
            <a:schemeClr val="accent2">
              <a:lumMod val="20000"/>
              <a:lumOff val="80000"/>
            </a:schemeClr>
          </a:solidFill>
          <a:ln/>
        </p:spPr>
        <p:style>
          <a:lnRef idx="0">
            <a:schemeClr val="accent6"/>
          </a:lnRef>
          <a:fillRef idx="3">
            <a:schemeClr val="accent6"/>
          </a:fillRef>
          <a:effectRef idx="3">
            <a:schemeClr val="accent6"/>
          </a:effectRef>
          <a:fontRef idx="minor">
            <a:schemeClr val="lt1"/>
          </a:fontRef>
        </p:style>
        <p:txBody>
          <a:bodyPr lIns="129040" tIns="64520" rIns="129040" bIns="64520" anchor="ctr"/>
          <a:lstStyle/>
          <a:p>
            <a:pPr algn="ctr"/>
            <a:endParaRPr lang="ru-RU">
              <a:solidFill>
                <a:schemeClr val="dk1"/>
              </a:solidFill>
              <a:cs typeface="Times New Roman" panose="02020603050405020304" pitchFamily="18" charset="0"/>
            </a:endParaRPr>
          </a:p>
        </p:txBody>
      </p:sp>
      <p:sp>
        <p:nvSpPr>
          <p:cNvPr id="103" name="Прямоугольник 102"/>
          <p:cNvSpPr/>
          <p:nvPr/>
        </p:nvSpPr>
        <p:spPr>
          <a:xfrm>
            <a:off x="1907926" y="1240783"/>
            <a:ext cx="2817231" cy="1956998"/>
          </a:xfrm>
          <a:prstGeom prst="rect">
            <a:avLst/>
          </a:prstGeom>
          <a:pattFill prst="dkUpDiag">
            <a:fgClr>
              <a:schemeClr val="accent6">
                <a:lumMod val="60000"/>
                <a:lumOff val="40000"/>
              </a:schemeClr>
            </a:fgClr>
            <a:bgClr>
              <a:schemeClr val="bg1"/>
            </a:bgClr>
          </a:pattFill>
          <a:ln/>
        </p:spPr>
        <p:style>
          <a:lnRef idx="0">
            <a:schemeClr val="accent1"/>
          </a:lnRef>
          <a:fillRef idx="3">
            <a:schemeClr val="accent1"/>
          </a:fillRef>
          <a:effectRef idx="3">
            <a:schemeClr val="accent1"/>
          </a:effectRef>
          <a:fontRef idx="minor">
            <a:schemeClr val="lt1"/>
          </a:fontRef>
        </p:style>
        <p:txBody>
          <a:bodyPr lIns="129040" tIns="64520" rIns="129040" bIns="64520" anchor="ctr"/>
          <a:lstStyle/>
          <a:p>
            <a:pPr algn="ctr"/>
            <a:endParaRPr lang="ru-RU" dirty="0">
              <a:cs typeface="Times New Roman" panose="02020603050405020304" pitchFamily="18" charset="0"/>
            </a:endParaRPr>
          </a:p>
        </p:txBody>
      </p:sp>
      <p:sp>
        <p:nvSpPr>
          <p:cNvPr id="108" name="Блок-схема: процесс 107"/>
          <p:cNvSpPr/>
          <p:nvPr/>
        </p:nvSpPr>
        <p:spPr>
          <a:xfrm>
            <a:off x="2248649" y="1883049"/>
            <a:ext cx="2096871" cy="960897"/>
          </a:xfrm>
          <a:prstGeom prst="flowChartProcess">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lIns="129040" tIns="64520" rIns="129040" bIns="64520" anchor="ctr"/>
          <a:lstStyle/>
          <a:p>
            <a:pPr algn="ctr"/>
            <a:r>
              <a:rPr lang="en-US" sz="1400" b="1" dirty="0" smtClean="0">
                <a:solidFill>
                  <a:schemeClr val="tx1"/>
                </a:solidFill>
                <a:cs typeface="Times New Roman" panose="02020603050405020304" pitchFamily="18" charset="0"/>
              </a:rPr>
              <a:t>Public customer</a:t>
            </a:r>
            <a:endParaRPr lang="ru-RU" sz="1400" b="1" dirty="0">
              <a:solidFill>
                <a:schemeClr val="tx1"/>
              </a:solidFill>
              <a:cs typeface="Times New Roman" panose="02020603050405020304" pitchFamily="18" charset="0"/>
            </a:endParaRPr>
          </a:p>
        </p:txBody>
      </p:sp>
      <p:sp>
        <p:nvSpPr>
          <p:cNvPr id="111" name="Блок-схема: процесс 110"/>
          <p:cNvSpPr/>
          <p:nvPr/>
        </p:nvSpPr>
        <p:spPr>
          <a:xfrm>
            <a:off x="6483261" y="1705280"/>
            <a:ext cx="4227150" cy="433904"/>
          </a:xfrm>
          <a:prstGeom prst="flowChartProcess">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lIns="129040" tIns="64520" rIns="129040" bIns="64520" anchor="ctr"/>
          <a:lstStyle/>
          <a:p>
            <a:pPr algn="ctr"/>
            <a:r>
              <a:rPr lang="en-US" sz="1400" b="1" dirty="0" smtClean="0">
                <a:solidFill>
                  <a:schemeClr val="tx1"/>
                </a:solidFill>
                <a:cs typeface="Times New Roman" panose="02020603050405020304" pitchFamily="18" charset="0"/>
              </a:rPr>
              <a:t>Prime contractor</a:t>
            </a:r>
            <a:endParaRPr lang="ru-RU" sz="1400" b="1" dirty="0">
              <a:solidFill>
                <a:schemeClr val="tx1"/>
              </a:solidFill>
              <a:cs typeface="Times New Roman" panose="02020603050405020304" pitchFamily="18" charset="0"/>
            </a:endParaRPr>
          </a:p>
        </p:txBody>
      </p:sp>
      <p:cxnSp>
        <p:nvCxnSpPr>
          <p:cNvPr id="121" name="Прямая со стрелкой 120"/>
          <p:cNvCxnSpPr/>
          <p:nvPr/>
        </p:nvCxnSpPr>
        <p:spPr>
          <a:xfrm>
            <a:off x="7307987" y="2096762"/>
            <a:ext cx="0" cy="455077"/>
          </a:xfrm>
          <a:prstGeom prst="straightConnector1">
            <a:avLst/>
          </a:prstGeom>
          <a:ln w="28575">
            <a:solidFill>
              <a:schemeClr val="accent6"/>
            </a:solidFill>
            <a:prstDash val="solid"/>
            <a:headEnd type="triangle" w="med" len="lg"/>
            <a:tailEnd type="none" w="med" len="lg"/>
          </a:ln>
        </p:spPr>
        <p:style>
          <a:lnRef idx="3">
            <a:schemeClr val="accent6"/>
          </a:lnRef>
          <a:fillRef idx="0">
            <a:schemeClr val="accent6"/>
          </a:fillRef>
          <a:effectRef idx="2">
            <a:schemeClr val="accent6"/>
          </a:effectRef>
          <a:fontRef idx="minor">
            <a:schemeClr val="tx1"/>
          </a:fontRef>
        </p:style>
      </p:cxnSp>
      <p:cxnSp>
        <p:nvCxnSpPr>
          <p:cNvPr id="122" name="Прямая со стрелкой 121"/>
          <p:cNvCxnSpPr/>
          <p:nvPr/>
        </p:nvCxnSpPr>
        <p:spPr>
          <a:xfrm flipV="1">
            <a:off x="7171762" y="2124125"/>
            <a:ext cx="1151" cy="436942"/>
          </a:xfrm>
          <a:prstGeom prst="straightConnector1">
            <a:avLst/>
          </a:prstGeom>
          <a:ln w="28575">
            <a:solidFill>
              <a:schemeClr val="accent1">
                <a:lumMod val="75000"/>
              </a:schemeClr>
            </a:solidFill>
            <a:prstDash val="solid"/>
            <a:headEnd type="triangle" w="med" len="lg"/>
            <a:tailEnd type="none" w="med" len="lg"/>
          </a:ln>
        </p:spPr>
        <p:style>
          <a:lnRef idx="3">
            <a:schemeClr val="accent6"/>
          </a:lnRef>
          <a:fillRef idx="0">
            <a:schemeClr val="accent6"/>
          </a:fillRef>
          <a:effectRef idx="2">
            <a:schemeClr val="accent6"/>
          </a:effectRef>
          <a:fontRef idx="minor">
            <a:schemeClr val="tx1"/>
          </a:fontRef>
        </p:style>
      </p:cxnSp>
      <p:cxnSp>
        <p:nvCxnSpPr>
          <p:cNvPr id="123" name="Прямая со стрелкой 122"/>
          <p:cNvCxnSpPr/>
          <p:nvPr/>
        </p:nvCxnSpPr>
        <p:spPr>
          <a:xfrm>
            <a:off x="10121523" y="2115512"/>
            <a:ext cx="0" cy="455077"/>
          </a:xfrm>
          <a:prstGeom prst="straightConnector1">
            <a:avLst/>
          </a:prstGeom>
          <a:ln w="28575">
            <a:solidFill>
              <a:schemeClr val="accent6"/>
            </a:solidFill>
            <a:prstDash val="solid"/>
            <a:headEnd type="triangle" w="med" len="lg"/>
            <a:tailEnd type="none" w="med" len="lg"/>
          </a:ln>
        </p:spPr>
        <p:style>
          <a:lnRef idx="3">
            <a:schemeClr val="accent6"/>
          </a:lnRef>
          <a:fillRef idx="0">
            <a:schemeClr val="accent6"/>
          </a:fillRef>
          <a:effectRef idx="2">
            <a:schemeClr val="accent6"/>
          </a:effectRef>
          <a:fontRef idx="minor">
            <a:schemeClr val="tx1"/>
          </a:fontRef>
        </p:style>
      </p:cxnSp>
      <p:cxnSp>
        <p:nvCxnSpPr>
          <p:cNvPr id="126" name="Прямая со стрелкой 125"/>
          <p:cNvCxnSpPr/>
          <p:nvPr/>
        </p:nvCxnSpPr>
        <p:spPr>
          <a:xfrm flipV="1">
            <a:off x="9983063" y="2143581"/>
            <a:ext cx="1151" cy="436942"/>
          </a:xfrm>
          <a:prstGeom prst="straightConnector1">
            <a:avLst/>
          </a:prstGeom>
          <a:ln w="28575">
            <a:solidFill>
              <a:schemeClr val="accent1">
                <a:lumMod val="75000"/>
              </a:schemeClr>
            </a:solidFill>
            <a:prstDash val="solid"/>
            <a:headEnd type="triangle" w="med" len="lg"/>
            <a:tailEnd type="none" w="med" len="lg"/>
          </a:ln>
        </p:spPr>
        <p:style>
          <a:lnRef idx="3">
            <a:schemeClr val="accent6"/>
          </a:lnRef>
          <a:fillRef idx="0">
            <a:schemeClr val="accent6"/>
          </a:fillRef>
          <a:effectRef idx="2">
            <a:schemeClr val="accent6"/>
          </a:effectRef>
          <a:fontRef idx="minor">
            <a:schemeClr val="tx1"/>
          </a:fontRef>
        </p:style>
      </p:cxnSp>
      <p:sp>
        <p:nvSpPr>
          <p:cNvPr id="127" name="TextBox 126"/>
          <p:cNvSpPr txBox="1"/>
          <p:nvPr/>
        </p:nvSpPr>
        <p:spPr>
          <a:xfrm>
            <a:off x="1907925" y="1232797"/>
            <a:ext cx="2817233" cy="361728"/>
          </a:xfrm>
          <a:prstGeom prst="rect">
            <a:avLst/>
          </a:prstGeom>
          <a:ln/>
        </p:spPr>
        <p:style>
          <a:lnRef idx="0">
            <a:schemeClr val="accent1"/>
          </a:lnRef>
          <a:fillRef idx="3">
            <a:schemeClr val="accent1"/>
          </a:fillRef>
          <a:effectRef idx="3">
            <a:schemeClr val="accent1"/>
          </a:effectRef>
          <a:fontRef idx="minor">
            <a:schemeClr val="lt1"/>
          </a:fontRef>
        </p:style>
        <p:txBody>
          <a:bodyPr lIns="129040" tIns="64520" rIns="129040" bIns="64520" anchor="ctr"/>
          <a:lstStyle>
            <a:defPPr>
              <a:defRPr lang="ru-RU"/>
            </a:defPPr>
            <a:lvl1pPr algn="ctr">
              <a:defRPr sz="1000" b="1">
                <a:latin typeface="Times New Roman" panose="02020603050405020304" pitchFamily="18" charset="0"/>
                <a:cs typeface="Times New Roman" panose="02020603050405020304" pitchFamily="18" charset="0"/>
              </a:defRPr>
            </a:lvl1pPr>
          </a:lstStyle>
          <a:p>
            <a:endParaRPr lang="ru-RU" dirty="0">
              <a:solidFill>
                <a:schemeClr val="tx1"/>
              </a:solidFill>
              <a:latin typeface="+mn-lt"/>
            </a:endParaRPr>
          </a:p>
        </p:txBody>
      </p:sp>
      <p:sp>
        <p:nvSpPr>
          <p:cNvPr id="128" name="TextBox 127"/>
          <p:cNvSpPr txBox="1"/>
          <p:nvPr/>
        </p:nvSpPr>
        <p:spPr>
          <a:xfrm>
            <a:off x="3137045" y="3654223"/>
            <a:ext cx="2958707" cy="338554"/>
          </a:xfrm>
          <a:prstGeom prst="rect">
            <a:avLst/>
          </a:prstGeom>
          <a:noFill/>
        </p:spPr>
        <p:txBody>
          <a:bodyPr wrap="square" rtlCol="0">
            <a:spAutoFit/>
          </a:bodyPr>
          <a:lstStyle/>
          <a:p>
            <a:pPr algn="ctr"/>
            <a:r>
              <a:rPr lang="en-US" sz="1600" spc="14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Treasury of Russia</a:t>
            </a:r>
            <a:endParaRPr lang="ru-RU" sz="1600" spc="14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p:txBody>
      </p:sp>
      <p:sp>
        <p:nvSpPr>
          <p:cNvPr id="130" name="TextBox 129"/>
          <p:cNvSpPr txBox="1"/>
          <p:nvPr/>
        </p:nvSpPr>
        <p:spPr>
          <a:xfrm rot="16200000">
            <a:off x="446829" y="4892628"/>
            <a:ext cx="1452682" cy="33993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lIns="129040" tIns="64520" rIns="129040" bIns="6452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ru-RU"/>
            </a:defPPr>
            <a:lvl1pPr algn="ctr">
              <a:defRPr sz="11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anose="02020603050405020304" pitchFamily="18" charset="0"/>
              </a:defRPr>
            </a:lvl1pPr>
          </a:lstStyle>
          <a:p>
            <a:r>
              <a:rPr lang="en-US" sz="24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present</a:t>
            </a:r>
            <a:endParaRPr lang="ru-RU" sz="16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1" name="TextBox 130"/>
          <p:cNvSpPr txBox="1"/>
          <p:nvPr/>
        </p:nvSpPr>
        <p:spPr>
          <a:xfrm rot="16200000">
            <a:off x="432590" y="2103272"/>
            <a:ext cx="1452682" cy="33993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lIns="129040" tIns="64520" rIns="129040" bIns="6452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ru-RU"/>
            </a:defPPr>
            <a:lvl1pPr algn="ctr">
              <a:defRPr sz="11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anose="02020603050405020304" pitchFamily="18" charset="0"/>
              </a:defRPr>
            </a:lvl1pPr>
          </a:lstStyle>
          <a:p>
            <a:r>
              <a:rPr lang="en-US" sz="24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past</a:t>
            </a:r>
            <a:endParaRPr lang="ru-RU" sz="24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3" name="TextBox 142"/>
          <p:cNvSpPr txBox="1"/>
          <p:nvPr/>
        </p:nvSpPr>
        <p:spPr>
          <a:xfrm>
            <a:off x="10718766" y="6953894"/>
            <a:ext cx="1882809" cy="246221"/>
          </a:xfrm>
          <a:prstGeom prst="rect">
            <a:avLst/>
          </a:prstGeom>
          <a:noFill/>
        </p:spPr>
        <p:txBody>
          <a:bodyPr wrap="square" rtlCol="0">
            <a:spAutoFit/>
          </a:bodyPr>
          <a:lstStyle/>
          <a:p>
            <a:r>
              <a:rPr lang="en-US" sz="1000" b="1" dirty="0" smtClean="0">
                <a:solidFill>
                  <a:schemeClr val="accent6">
                    <a:lumMod val="75000"/>
                  </a:schemeClr>
                </a:solidFill>
              </a:rPr>
              <a:t>Invoice/work completion report </a:t>
            </a:r>
            <a:r>
              <a:rPr lang="ru-RU" sz="1000" b="1" dirty="0" smtClean="0">
                <a:solidFill>
                  <a:schemeClr val="accent6">
                    <a:lumMod val="75000"/>
                  </a:schemeClr>
                </a:solidFill>
              </a:rPr>
              <a:t>                        </a:t>
            </a:r>
            <a:endParaRPr lang="ru-RU" sz="1000" b="1" dirty="0">
              <a:solidFill>
                <a:schemeClr val="accent6">
                  <a:lumMod val="75000"/>
                </a:schemeClr>
              </a:solidFill>
            </a:endParaRPr>
          </a:p>
        </p:txBody>
      </p:sp>
      <p:sp>
        <p:nvSpPr>
          <p:cNvPr id="144" name="Блок-схема: процесс 143"/>
          <p:cNvSpPr/>
          <p:nvPr/>
        </p:nvSpPr>
        <p:spPr>
          <a:xfrm>
            <a:off x="4104664" y="5704080"/>
            <a:ext cx="1240988" cy="272731"/>
          </a:xfrm>
          <a:prstGeom prst="flowChartProcess">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lIns="129040" tIns="64520" rIns="129040" bIns="64520" anchor="ctr"/>
          <a:lstStyle/>
          <a:p>
            <a:pPr algn="ctr"/>
            <a:r>
              <a:rPr lang="en-US" altLang="ko-KR" sz="1100" b="1" dirty="0" smtClean="0">
                <a:solidFill>
                  <a:schemeClr val="tx1"/>
                </a:solidFill>
                <a:cs typeface="Times New Roman" panose="02020603050405020304" pitchFamily="18" charset="0"/>
              </a:rPr>
              <a:t>co-contractor</a:t>
            </a:r>
            <a:endParaRPr lang="ru-RU" sz="1100" b="1" dirty="0">
              <a:solidFill>
                <a:schemeClr val="tx1"/>
              </a:solidFill>
              <a:cs typeface="Times New Roman" panose="02020603050405020304" pitchFamily="18" charset="0"/>
            </a:endParaRPr>
          </a:p>
        </p:txBody>
      </p:sp>
      <p:cxnSp>
        <p:nvCxnSpPr>
          <p:cNvPr id="145" name="Прямая со стрелкой 144"/>
          <p:cNvCxnSpPr/>
          <p:nvPr/>
        </p:nvCxnSpPr>
        <p:spPr>
          <a:xfrm>
            <a:off x="4808372" y="5297643"/>
            <a:ext cx="0" cy="455077"/>
          </a:xfrm>
          <a:prstGeom prst="straightConnector1">
            <a:avLst/>
          </a:prstGeom>
          <a:ln w="28575">
            <a:solidFill>
              <a:schemeClr val="accent6"/>
            </a:solidFill>
            <a:prstDash val="solid"/>
            <a:headEnd type="triangle" w="med" len="lg"/>
            <a:tailEnd type="none" w="med" len="lg"/>
          </a:ln>
        </p:spPr>
        <p:style>
          <a:lnRef idx="3">
            <a:schemeClr val="accent6"/>
          </a:lnRef>
          <a:fillRef idx="0">
            <a:schemeClr val="accent6"/>
          </a:fillRef>
          <a:effectRef idx="2">
            <a:schemeClr val="accent6"/>
          </a:effectRef>
          <a:fontRef idx="minor">
            <a:schemeClr val="tx1"/>
          </a:fontRef>
        </p:style>
      </p:cxnSp>
      <p:cxnSp>
        <p:nvCxnSpPr>
          <p:cNvPr id="146" name="Прямая со стрелкой 145"/>
          <p:cNvCxnSpPr/>
          <p:nvPr/>
        </p:nvCxnSpPr>
        <p:spPr>
          <a:xfrm flipV="1">
            <a:off x="4635301" y="5325227"/>
            <a:ext cx="1151" cy="436942"/>
          </a:xfrm>
          <a:prstGeom prst="straightConnector1">
            <a:avLst/>
          </a:prstGeom>
          <a:ln w="28575">
            <a:solidFill>
              <a:schemeClr val="accent1">
                <a:lumMod val="75000"/>
              </a:schemeClr>
            </a:solidFill>
            <a:prstDash val="solid"/>
            <a:headEnd type="triangle" w="med" len="lg"/>
            <a:tailEnd type="none" w="med" len="lg"/>
          </a:ln>
        </p:spPr>
        <p:style>
          <a:lnRef idx="3">
            <a:schemeClr val="accent6"/>
          </a:lnRef>
          <a:fillRef idx="0">
            <a:schemeClr val="accent6"/>
          </a:fillRef>
          <a:effectRef idx="2">
            <a:schemeClr val="accent6"/>
          </a:effectRef>
          <a:fontRef idx="minor">
            <a:schemeClr val="tx1"/>
          </a:fontRef>
        </p:style>
      </p:cxnSp>
      <p:sp>
        <p:nvSpPr>
          <p:cNvPr id="147" name="Блок-схема: процесс 146"/>
          <p:cNvSpPr/>
          <p:nvPr/>
        </p:nvSpPr>
        <p:spPr>
          <a:xfrm>
            <a:off x="6467888" y="2570159"/>
            <a:ext cx="1240988" cy="530455"/>
          </a:xfrm>
          <a:prstGeom prst="flowChartProcess">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lIns="129040" tIns="64520" rIns="129040" bIns="64520" anchor="ctr"/>
          <a:lstStyle/>
          <a:p>
            <a:pPr algn="ctr"/>
            <a:r>
              <a:rPr lang="en-US" altLang="ko-KR" sz="1100" b="1" dirty="0" smtClean="0">
                <a:solidFill>
                  <a:schemeClr val="tx1"/>
                </a:solidFill>
                <a:cs typeface="Times New Roman" panose="02020603050405020304" pitchFamily="18" charset="0"/>
              </a:rPr>
              <a:t>co-contractor</a:t>
            </a:r>
            <a:endParaRPr lang="ru-RU" sz="1100" b="1" dirty="0">
              <a:solidFill>
                <a:schemeClr val="tx1"/>
              </a:solidFill>
              <a:cs typeface="Times New Roman" panose="02020603050405020304" pitchFamily="18" charset="0"/>
            </a:endParaRPr>
          </a:p>
        </p:txBody>
      </p:sp>
      <p:sp>
        <p:nvSpPr>
          <p:cNvPr id="148" name="Блок-схема: процесс 147"/>
          <p:cNvSpPr/>
          <p:nvPr/>
        </p:nvSpPr>
        <p:spPr>
          <a:xfrm>
            <a:off x="9469423" y="2588527"/>
            <a:ext cx="1240988" cy="530455"/>
          </a:xfrm>
          <a:prstGeom prst="flowChartProcess">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lIns="129040" tIns="64520" rIns="129040" bIns="64520" anchor="ctr"/>
          <a:lstStyle/>
          <a:p>
            <a:pPr algn="ctr"/>
            <a:r>
              <a:rPr lang="en-US" altLang="ko-KR" sz="1100" b="1" dirty="0" smtClean="0">
                <a:solidFill>
                  <a:schemeClr val="tx1"/>
                </a:solidFill>
                <a:cs typeface="Times New Roman" panose="02020603050405020304" pitchFamily="18" charset="0"/>
              </a:rPr>
              <a:t>co-contractor</a:t>
            </a:r>
            <a:endParaRPr lang="ru-RU" sz="1100" b="1" dirty="0">
              <a:solidFill>
                <a:schemeClr val="tx1"/>
              </a:solidFill>
              <a:cs typeface="Times New Roman" panose="02020603050405020304" pitchFamily="18" charset="0"/>
            </a:endParaRPr>
          </a:p>
        </p:txBody>
      </p:sp>
      <p:sp>
        <p:nvSpPr>
          <p:cNvPr id="149" name="Блок-схема: процесс 148"/>
          <p:cNvSpPr/>
          <p:nvPr/>
        </p:nvSpPr>
        <p:spPr>
          <a:xfrm>
            <a:off x="8048350" y="2581023"/>
            <a:ext cx="1240988" cy="530455"/>
          </a:xfrm>
          <a:prstGeom prst="flowChartProcess">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lIns="129040" tIns="64520" rIns="129040" bIns="64520" anchor="ctr"/>
          <a:lstStyle/>
          <a:p>
            <a:pPr algn="ctr"/>
            <a:r>
              <a:rPr lang="en-US" altLang="ko-KR" sz="1100" b="1" dirty="0" smtClean="0">
                <a:solidFill>
                  <a:schemeClr val="tx1"/>
                </a:solidFill>
                <a:cs typeface="Times New Roman" panose="02020603050405020304" pitchFamily="18" charset="0"/>
              </a:rPr>
              <a:t>co-contractor</a:t>
            </a:r>
            <a:endParaRPr lang="ru-RU" sz="1100" b="1" dirty="0">
              <a:solidFill>
                <a:schemeClr val="tx1"/>
              </a:solidFill>
              <a:cs typeface="Times New Roman" panose="02020603050405020304" pitchFamily="18" charset="0"/>
            </a:endParaRPr>
          </a:p>
        </p:txBody>
      </p:sp>
      <p:cxnSp>
        <p:nvCxnSpPr>
          <p:cNvPr id="150" name="Прямая со стрелкой 149"/>
          <p:cNvCxnSpPr/>
          <p:nvPr/>
        </p:nvCxnSpPr>
        <p:spPr>
          <a:xfrm>
            <a:off x="8671937" y="2105990"/>
            <a:ext cx="0" cy="455077"/>
          </a:xfrm>
          <a:prstGeom prst="straightConnector1">
            <a:avLst/>
          </a:prstGeom>
          <a:ln w="28575">
            <a:solidFill>
              <a:schemeClr val="accent6"/>
            </a:solidFill>
            <a:prstDash val="solid"/>
            <a:headEnd type="triangle" w="med" len="lg"/>
            <a:tailEnd type="none" w="med" len="lg"/>
          </a:ln>
        </p:spPr>
        <p:style>
          <a:lnRef idx="3">
            <a:schemeClr val="accent6"/>
          </a:lnRef>
          <a:fillRef idx="0">
            <a:schemeClr val="accent6"/>
          </a:fillRef>
          <a:effectRef idx="2">
            <a:schemeClr val="accent6"/>
          </a:effectRef>
          <a:fontRef idx="minor">
            <a:schemeClr val="tx1"/>
          </a:fontRef>
        </p:style>
      </p:cxnSp>
      <p:cxnSp>
        <p:nvCxnSpPr>
          <p:cNvPr id="151" name="Прямая со стрелкой 150"/>
          <p:cNvCxnSpPr/>
          <p:nvPr/>
        </p:nvCxnSpPr>
        <p:spPr>
          <a:xfrm flipV="1">
            <a:off x="8532653" y="2128190"/>
            <a:ext cx="1151" cy="436942"/>
          </a:xfrm>
          <a:prstGeom prst="straightConnector1">
            <a:avLst/>
          </a:prstGeom>
          <a:ln w="28575">
            <a:solidFill>
              <a:schemeClr val="accent1">
                <a:lumMod val="75000"/>
              </a:schemeClr>
            </a:solidFill>
            <a:prstDash val="solid"/>
            <a:headEnd type="triangle" w="med" len="lg"/>
            <a:tailEnd type="none" w="med" len="lg"/>
          </a:ln>
        </p:spPr>
        <p:style>
          <a:lnRef idx="3">
            <a:schemeClr val="accent6"/>
          </a:lnRef>
          <a:fillRef idx="0">
            <a:schemeClr val="accent6"/>
          </a:fillRef>
          <a:effectRef idx="2">
            <a:schemeClr val="accent6"/>
          </a:effectRef>
          <a:fontRef idx="minor">
            <a:schemeClr val="tx1"/>
          </a:fontRef>
        </p:style>
      </p:cxnSp>
      <p:sp>
        <p:nvSpPr>
          <p:cNvPr id="125" name="Блок-схема: процесс 124"/>
          <p:cNvSpPr/>
          <p:nvPr/>
        </p:nvSpPr>
        <p:spPr>
          <a:xfrm>
            <a:off x="3287397" y="4131373"/>
            <a:ext cx="2809506" cy="428625"/>
          </a:xfrm>
          <a:prstGeom prst="flowChartProcess">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lIns="129040" tIns="64520" rIns="129040" bIns="64520" anchor="ctr"/>
          <a:lstStyle/>
          <a:p>
            <a:pPr algn="ctr"/>
            <a:r>
              <a:rPr lang="en-US" sz="1400" b="1" dirty="0">
                <a:solidFill>
                  <a:schemeClr val="tx1"/>
                </a:solidFill>
                <a:cs typeface="Times New Roman" panose="02020603050405020304" pitchFamily="18" charset="0"/>
              </a:rPr>
              <a:t>Public customer</a:t>
            </a:r>
            <a:endParaRPr lang="ru-RU" sz="1400" b="1" dirty="0">
              <a:solidFill>
                <a:schemeClr val="tx1"/>
              </a:solidFill>
              <a:cs typeface="Times New Roman" panose="02020603050405020304" pitchFamily="18" charset="0"/>
            </a:endParaRPr>
          </a:p>
        </p:txBody>
      </p:sp>
      <p:sp>
        <p:nvSpPr>
          <p:cNvPr id="82" name="TextBox 81"/>
          <p:cNvSpPr txBox="1"/>
          <p:nvPr/>
        </p:nvSpPr>
        <p:spPr>
          <a:xfrm>
            <a:off x="1926111" y="1224482"/>
            <a:ext cx="2817232" cy="338554"/>
          </a:xfrm>
          <a:prstGeom prst="rect">
            <a:avLst/>
          </a:prstGeom>
          <a:noFill/>
        </p:spPr>
        <p:txBody>
          <a:bodyPr wrap="square" rtlCol="0">
            <a:spAutoFit/>
          </a:bodyPr>
          <a:lstStyle/>
          <a:p>
            <a:pPr algn="ctr"/>
            <a:r>
              <a:rPr lang="en-US" sz="1600" spc="14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Treasury of Russia</a:t>
            </a:r>
            <a:endParaRPr lang="ru-RU" sz="1600" spc="14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p:txBody>
      </p:sp>
      <p:sp>
        <p:nvSpPr>
          <p:cNvPr id="84" name="TextBox 83"/>
          <p:cNvSpPr txBox="1"/>
          <p:nvPr/>
        </p:nvSpPr>
        <p:spPr>
          <a:xfrm>
            <a:off x="6217117" y="1242079"/>
            <a:ext cx="4818580" cy="361728"/>
          </a:xfrm>
          <a:prstGeom prst="rect">
            <a:avLst/>
          </a:prstGeom>
          <a:ln/>
        </p:spPr>
        <p:style>
          <a:lnRef idx="0">
            <a:schemeClr val="accent1"/>
          </a:lnRef>
          <a:fillRef idx="3">
            <a:schemeClr val="accent1"/>
          </a:fillRef>
          <a:effectRef idx="3">
            <a:schemeClr val="accent1"/>
          </a:effectRef>
          <a:fontRef idx="minor">
            <a:schemeClr val="lt1"/>
          </a:fontRef>
        </p:style>
        <p:txBody>
          <a:bodyPr lIns="129040" tIns="64520" rIns="129040" bIns="64520" anchor="ctr"/>
          <a:lstStyle>
            <a:defPPr>
              <a:defRPr lang="ru-RU"/>
            </a:defPPr>
            <a:lvl1pPr algn="ctr">
              <a:defRPr sz="1000" b="1">
                <a:latin typeface="Times New Roman" panose="02020603050405020304" pitchFamily="18" charset="0"/>
                <a:cs typeface="Times New Roman" panose="02020603050405020304" pitchFamily="18" charset="0"/>
              </a:defRPr>
            </a:lvl1pPr>
          </a:lstStyle>
          <a:p>
            <a:endParaRPr lang="ru-RU" dirty="0">
              <a:solidFill>
                <a:schemeClr val="tx1"/>
              </a:solidFill>
              <a:latin typeface="+mn-lt"/>
            </a:endParaRPr>
          </a:p>
        </p:txBody>
      </p:sp>
      <p:sp>
        <p:nvSpPr>
          <p:cNvPr id="105" name="TextBox 104"/>
          <p:cNvSpPr txBox="1"/>
          <p:nvPr/>
        </p:nvSpPr>
        <p:spPr>
          <a:xfrm>
            <a:off x="6222020" y="1239495"/>
            <a:ext cx="4813677" cy="338554"/>
          </a:xfrm>
          <a:prstGeom prst="rect">
            <a:avLst/>
          </a:prstGeom>
          <a:noFill/>
        </p:spPr>
        <p:txBody>
          <a:bodyPr wrap="square" rtlCol="0">
            <a:spAutoFit/>
          </a:bodyPr>
          <a:lstStyle>
            <a:defPPr>
              <a:defRPr lang="ru-RU"/>
            </a:defPPr>
            <a:lvl1pPr algn="ctr">
              <a:defRPr sz="1600" spc="14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defRPr>
            </a:lvl1pPr>
            <a:lvl2pPr>
              <a:defRPr>
                <a:solidFill>
                  <a:schemeClr val="tx1"/>
                </a:solidFill>
                <a:latin typeface="Calibri" pitchFamily="34" charset="0"/>
                <a:cs typeface="Arial" pitchFamily="34" charset="0"/>
              </a:defRPr>
            </a:lvl2pPr>
            <a:lvl3pPr>
              <a:defRPr>
                <a:solidFill>
                  <a:schemeClr val="tx1"/>
                </a:solidFill>
                <a:latin typeface="Calibri" pitchFamily="34" charset="0"/>
                <a:cs typeface="Arial" pitchFamily="34" charset="0"/>
              </a:defRPr>
            </a:lvl3pPr>
            <a:lvl4pPr>
              <a:defRPr>
                <a:solidFill>
                  <a:schemeClr val="tx1"/>
                </a:solidFill>
                <a:latin typeface="Calibri" pitchFamily="34" charset="0"/>
                <a:cs typeface="Arial" pitchFamily="34" charset="0"/>
              </a:defRPr>
            </a:lvl4pPr>
            <a:lvl5pPr>
              <a:defRPr>
                <a:solidFill>
                  <a:schemeClr val="tx1"/>
                </a:solidFill>
                <a:latin typeface="Calibri" pitchFamily="34" charset="0"/>
                <a:cs typeface="Arial" pitchFamily="34" charset="0"/>
              </a:defRPr>
            </a:lvl5pPr>
            <a:lvl6pPr>
              <a:defRPr>
                <a:solidFill>
                  <a:schemeClr val="tx1"/>
                </a:solidFill>
                <a:latin typeface="Calibri" pitchFamily="34" charset="0"/>
                <a:cs typeface="Arial" pitchFamily="34" charset="0"/>
              </a:defRPr>
            </a:lvl6pPr>
            <a:lvl7pPr>
              <a:defRPr>
                <a:solidFill>
                  <a:schemeClr val="tx1"/>
                </a:solidFill>
                <a:latin typeface="Calibri" pitchFamily="34" charset="0"/>
                <a:cs typeface="Arial" pitchFamily="34" charset="0"/>
              </a:defRPr>
            </a:lvl7pPr>
            <a:lvl8pPr>
              <a:defRPr>
                <a:solidFill>
                  <a:schemeClr val="tx1"/>
                </a:solidFill>
                <a:latin typeface="Calibri" pitchFamily="34" charset="0"/>
                <a:cs typeface="Arial" pitchFamily="34" charset="0"/>
              </a:defRPr>
            </a:lvl8pPr>
            <a:lvl9pPr>
              <a:defRPr>
                <a:solidFill>
                  <a:schemeClr val="tx1"/>
                </a:solidFill>
                <a:latin typeface="Calibri" pitchFamily="34" charset="0"/>
                <a:cs typeface="Arial" pitchFamily="34" charset="0"/>
              </a:defRPr>
            </a:lvl9pPr>
          </a:lstStyle>
          <a:p>
            <a:r>
              <a:rPr lang="en-US" dirty="0" smtClean="0"/>
              <a:t>Credit institutions</a:t>
            </a:r>
            <a:endParaRPr lang="ru-RU" dirty="0"/>
          </a:p>
        </p:txBody>
      </p:sp>
      <p:sp>
        <p:nvSpPr>
          <p:cNvPr id="85" name="TextBox 84"/>
          <p:cNvSpPr txBox="1"/>
          <p:nvPr/>
        </p:nvSpPr>
        <p:spPr>
          <a:xfrm>
            <a:off x="9267735" y="3757534"/>
            <a:ext cx="1748505" cy="539215"/>
          </a:xfrm>
          <a:prstGeom prst="rect">
            <a:avLst/>
          </a:prstGeom>
          <a:ln/>
        </p:spPr>
        <p:style>
          <a:lnRef idx="0">
            <a:schemeClr val="accent1"/>
          </a:lnRef>
          <a:fillRef idx="3">
            <a:schemeClr val="accent1"/>
          </a:fillRef>
          <a:effectRef idx="3">
            <a:schemeClr val="accent1"/>
          </a:effectRef>
          <a:fontRef idx="minor">
            <a:schemeClr val="lt1"/>
          </a:fontRef>
        </p:style>
        <p:txBody>
          <a:bodyPr lIns="129040" tIns="64520" rIns="129040" bIns="64520" anchor="ctr"/>
          <a:lstStyle>
            <a:defPPr>
              <a:defRPr lang="ru-RU"/>
            </a:defPPr>
            <a:lvl1pPr algn="ctr">
              <a:defRPr sz="1000" b="1">
                <a:latin typeface="Times New Roman" panose="02020603050405020304" pitchFamily="18" charset="0"/>
                <a:cs typeface="Times New Roman" panose="02020603050405020304" pitchFamily="18" charset="0"/>
              </a:defRPr>
            </a:lvl1pPr>
          </a:lstStyle>
          <a:p>
            <a:endParaRPr lang="ru-RU" dirty="0">
              <a:solidFill>
                <a:schemeClr val="tx1"/>
              </a:solidFill>
              <a:latin typeface="+mn-lt"/>
            </a:endParaRPr>
          </a:p>
        </p:txBody>
      </p:sp>
      <p:sp>
        <p:nvSpPr>
          <p:cNvPr id="79" name="TextBox 78"/>
          <p:cNvSpPr txBox="1"/>
          <p:nvPr/>
        </p:nvSpPr>
        <p:spPr>
          <a:xfrm>
            <a:off x="9289339" y="3741158"/>
            <a:ext cx="1721998" cy="584775"/>
          </a:xfrm>
          <a:prstGeom prst="rect">
            <a:avLst/>
          </a:prstGeom>
          <a:noFill/>
        </p:spPr>
        <p:txBody>
          <a:bodyPr wrap="square" rtlCol="0">
            <a:spAutoFit/>
          </a:bodyPr>
          <a:lstStyle>
            <a:defPPr>
              <a:defRPr lang="ru-RU"/>
            </a:defPPr>
            <a:lvl1pPr algn="ctr">
              <a:defRPr sz="1600" spc="14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defRPr>
            </a:lvl1pPr>
            <a:lvl2pPr>
              <a:defRPr>
                <a:solidFill>
                  <a:schemeClr val="tx1"/>
                </a:solidFill>
                <a:latin typeface="Calibri" pitchFamily="34" charset="0"/>
                <a:cs typeface="Arial" pitchFamily="34" charset="0"/>
              </a:defRPr>
            </a:lvl2pPr>
            <a:lvl3pPr>
              <a:defRPr>
                <a:solidFill>
                  <a:schemeClr val="tx1"/>
                </a:solidFill>
                <a:latin typeface="Calibri" pitchFamily="34" charset="0"/>
                <a:cs typeface="Arial" pitchFamily="34" charset="0"/>
              </a:defRPr>
            </a:lvl3pPr>
            <a:lvl4pPr>
              <a:defRPr>
                <a:solidFill>
                  <a:schemeClr val="tx1"/>
                </a:solidFill>
                <a:latin typeface="Calibri" pitchFamily="34" charset="0"/>
                <a:cs typeface="Arial" pitchFamily="34" charset="0"/>
              </a:defRPr>
            </a:lvl4pPr>
            <a:lvl5pPr>
              <a:defRPr>
                <a:solidFill>
                  <a:schemeClr val="tx1"/>
                </a:solidFill>
                <a:latin typeface="Calibri" pitchFamily="34" charset="0"/>
                <a:cs typeface="Arial" pitchFamily="34" charset="0"/>
              </a:defRPr>
            </a:lvl5pPr>
            <a:lvl6pPr>
              <a:defRPr>
                <a:solidFill>
                  <a:schemeClr val="tx1"/>
                </a:solidFill>
                <a:latin typeface="Calibri" pitchFamily="34" charset="0"/>
                <a:cs typeface="Arial" pitchFamily="34" charset="0"/>
              </a:defRPr>
            </a:lvl6pPr>
            <a:lvl7pPr>
              <a:defRPr>
                <a:solidFill>
                  <a:schemeClr val="tx1"/>
                </a:solidFill>
                <a:latin typeface="Calibri" pitchFamily="34" charset="0"/>
                <a:cs typeface="Arial" pitchFamily="34" charset="0"/>
              </a:defRPr>
            </a:lvl7pPr>
            <a:lvl8pPr>
              <a:defRPr>
                <a:solidFill>
                  <a:schemeClr val="tx1"/>
                </a:solidFill>
                <a:latin typeface="Calibri" pitchFamily="34" charset="0"/>
                <a:cs typeface="Arial" pitchFamily="34" charset="0"/>
              </a:defRPr>
            </a:lvl8pPr>
            <a:lvl9pPr>
              <a:defRPr>
                <a:solidFill>
                  <a:schemeClr val="tx1"/>
                </a:solidFill>
                <a:latin typeface="Calibri" pitchFamily="34" charset="0"/>
                <a:cs typeface="Arial" pitchFamily="34" charset="0"/>
              </a:defRPr>
            </a:lvl9pPr>
          </a:lstStyle>
          <a:p>
            <a:r>
              <a:rPr lang="en-US" dirty="0"/>
              <a:t>Credit institutions</a:t>
            </a:r>
            <a:endParaRPr lang="ru-RU" dirty="0"/>
          </a:p>
        </p:txBody>
      </p:sp>
      <p:sp>
        <p:nvSpPr>
          <p:cNvPr id="43" name="TextBox 42"/>
          <p:cNvSpPr txBox="1"/>
          <p:nvPr/>
        </p:nvSpPr>
        <p:spPr>
          <a:xfrm>
            <a:off x="7150239" y="5084091"/>
            <a:ext cx="2359592" cy="323027"/>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lIns="129040" tIns="64520" rIns="129040" bIns="64520">
            <a:normAutofit lnSpcReduction="10000"/>
          </a:bodyPr>
          <a:lstStyle>
            <a:defPPr>
              <a:defRPr lang="ru-RU"/>
            </a:defPPr>
            <a:lvl1pPr algn="ctr">
              <a:defRPr sz="700" b="1">
                <a:latin typeface="Times New Roman" panose="02020603050405020304" pitchFamily="18" charset="0"/>
                <a:cs typeface="Times New Roman" panose="02020603050405020304" pitchFamily="18" charset="0"/>
              </a:defRPr>
            </a:lvl1pPr>
          </a:lstStyle>
          <a:p>
            <a:r>
              <a:rPr lang="en-US" altLang="ko-KR" sz="1300" dirty="0" smtClean="0">
                <a:solidFill>
                  <a:schemeClr val="tx1"/>
                </a:solidFill>
                <a:latin typeface="+mn-lt"/>
              </a:rPr>
              <a:t>Final settlement </a:t>
            </a:r>
            <a:endParaRPr lang="ru-RU" dirty="0">
              <a:solidFill>
                <a:srgbClr val="C00000"/>
              </a:solidFill>
              <a:latin typeface="+mn-lt"/>
            </a:endParaRPr>
          </a:p>
        </p:txBody>
      </p:sp>
      <p:sp>
        <p:nvSpPr>
          <p:cNvPr id="88" name="TextBox 87"/>
          <p:cNvSpPr txBox="1"/>
          <p:nvPr/>
        </p:nvSpPr>
        <p:spPr>
          <a:xfrm>
            <a:off x="10733383" y="6781586"/>
            <a:ext cx="1639837" cy="246221"/>
          </a:xfrm>
          <a:prstGeom prst="rect">
            <a:avLst/>
          </a:prstGeom>
          <a:noFill/>
        </p:spPr>
        <p:txBody>
          <a:bodyPr wrap="square" rtlCol="0">
            <a:spAutoFit/>
          </a:bodyPr>
          <a:lstStyle/>
          <a:p>
            <a:r>
              <a:rPr lang="en-US" sz="1000" b="1" dirty="0" smtClean="0">
                <a:solidFill>
                  <a:schemeClr val="accent1">
                    <a:lumMod val="75000"/>
                  </a:schemeClr>
                </a:solidFill>
              </a:rPr>
              <a:t>Advance/settlements</a:t>
            </a:r>
            <a:endParaRPr lang="ru-RU" sz="1000" b="1" dirty="0">
              <a:solidFill>
                <a:schemeClr val="accent1">
                  <a:lumMod val="75000"/>
                </a:schemeClr>
              </a:solidFill>
            </a:endParaRPr>
          </a:p>
        </p:txBody>
      </p:sp>
      <p:cxnSp>
        <p:nvCxnSpPr>
          <p:cNvPr id="22" name="Прямая соединительная линия 21"/>
          <p:cNvCxnSpPr/>
          <p:nvPr/>
        </p:nvCxnSpPr>
        <p:spPr>
          <a:xfrm>
            <a:off x="1869013" y="3289615"/>
            <a:ext cx="9142324" cy="0"/>
          </a:xfrm>
          <a:prstGeom prst="line">
            <a:avLst/>
          </a:prstGeom>
          <a:ln w="1905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1" name="Прямая соединительная линия 100"/>
          <p:cNvCxnSpPr/>
          <p:nvPr/>
        </p:nvCxnSpPr>
        <p:spPr>
          <a:xfrm>
            <a:off x="1893373" y="6434097"/>
            <a:ext cx="9142324" cy="0"/>
          </a:xfrm>
          <a:prstGeom prst="line">
            <a:avLst/>
          </a:prstGeom>
          <a:ln w="1905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4" name="Прямая со стрелкой 103"/>
          <p:cNvCxnSpPr/>
          <p:nvPr/>
        </p:nvCxnSpPr>
        <p:spPr>
          <a:xfrm flipV="1">
            <a:off x="4725157" y="2091438"/>
            <a:ext cx="1491960" cy="1"/>
          </a:xfrm>
          <a:prstGeom prst="straightConnector1">
            <a:avLst/>
          </a:prstGeom>
          <a:ln w="57150">
            <a:solidFill>
              <a:schemeClr val="accent6"/>
            </a:solidFill>
            <a:prstDash val="solid"/>
            <a:headEnd type="triangle" w="med" len="lg"/>
            <a:tailEnd type="none" w="med" len="lg"/>
          </a:ln>
        </p:spPr>
        <p:style>
          <a:lnRef idx="3">
            <a:schemeClr val="accent6"/>
          </a:lnRef>
          <a:fillRef idx="0">
            <a:schemeClr val="accent6"/>
          </a:fillRef>
          <a:effectRef idx="2">
            <a:schemeClr val="accent6"/>
          </a:effectRef>
          <a:fontRef idx="minor">
            <a:schemeClr val="tx1"/>
          </a:fontRef>
        </p:style>
      </p:cxnSp>
      <p:cxnSp>
        <p:nvCxnSpPr>
          <p:cNvPr id="106" name="Прямая со стрелкой 105"/>
          <p:cNvCxnSpPr/>
          <p:nvPr/>
        </p:nvCxnSpPr>
        <p:spPr>
          <a:xfrm flipH="1">
            <a:off x="4743343" y="2513808"/>
            <a:ext cx="1473774" cy="0"/>
          </a:xfrm>
          <a:prstGeom prst="straightConnector1">
            <a:avLst/>
          </a:prstGeom>
          <a:ln w="57150">
            <a:solidFill>
              <a:schemeClr val="accent1">
                <a:lumMod val="75000"/>
              </a:schemeClr>
            </a:solidFill>
            <a:prstDash val="solid"/>
            <a:headEnd type="triangle" w="med" len="lg"/>
            <a:tailEnd type="none" w="med" len="lg"/>
          </a:ln>
        </p:spPr>
        <p:style>
          <a:lnRef idx="3">
            <a:schemeClr val="accent6"/>
          </a:lnRef>
          <a:fillRef idx="0">
            <a:schemeClr val="accent6"/>
          </a:fillRef>
          <a:effectRef idx="2">
            <a:schemeClr val="accent6"/>
          </a:effectRef>
          <a:fontRef idx="minor">
            <a:schemeClr val="tx1"/>
          </a:fontRef>
        </p:style>
      </p:cxnSp>
      <p:sp useBgFill="1">
        <p:nvSpPr>
          <p:cNvPr id="107" name="Прямоугольник 106"/>
          <p:cNvSpPr/>
          <p:nvPr/>
        </p:nvSpPr>
        <p:spPr>
          <a:xfrm>
            <a:off x="11083876" y="963038"/>
            <a:ext cx="487223" cy="5872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6" name="Прямая со стрелкой 85"/>
          <p:cNvCxnSpPr/>
          <p:nvPr/>
        </p:nvCxnSpPr>
        <p:spPr>
          <a:xfrm flipH="1">
            <a:off x="10259526" y="7108407"/>
            <a:ext cx="459240" cy="0"/>
          </a:xfrm>
          <a:prstGeom prst="straightConnector1">
            <a:avLst/>
          </a:prstGeom>
          <a:ln w="28575">
            <a:solidFill>
              <a:schemeClr val="accent6"/>
            </a:solidFill>
            <a:prstDash val="solid"/>
            <a:headEnd type="triangle" w="med" len="lg"/>
            <a:tailEnd type="none" w="med" len="lg"/>
          </a:ln>
        </p:spPr>
        <p:style>
          <a:lnRef idx="3">
            <a:schemeClr val="accent6"/>
          </a:lnRef>
          <a:fillRef idx="0">
            <a:schemeClr val="accent6"/>
          </a:fillRef>
          <a:effectRef idx="2">
            <a:schemeClr val="accent6"/>
          </a:effectRef>
          <a:fontRef idx="minor">
            <a:schemeClr val="tx1"/>
          </a:fontRef>
        </p:style>
      </p:cxnSp>
      <p:cxnSp>
        <p:nvCxnSpPr>
          <p:cNvPr id="87" name="Прямая со стрелкой 86"/>
          <p:cNvCxnSpPr/>
          <p:nvPr/>
        </p:nvCxnSpPr>
        <p:spPr>
          <a:xfrm flipH="1">
            <a:off x="10256142" y="6944166"/>
            <a:ext cx="467514" cy="0"/>
          </a:xfrm>
          <a:prstGeom prst="straightConnector1">
            <a:avLst/>
          </a:prstGeom>
          <a:ln w="28575">
            <a:solidFill>
              <a:schemeClr val="accent1">
                <a:lumMod val="75000"/>
              </a:schemeClr>
            </a:solidFill>
            <a:prstDash val="solid"/>
            <a:headEnd type="triangle" w="med" len="lg"/>
            <a:tailEnd type="none" w="med" len="lg"/>
          </a:ln>
        </p:spPr>
        <p:style>
          <a:lnRef idx="3">
            <a:schemeClr val="accent6"/>
          </a:lnRef>
          <a:fillRef idx="0">
            <a:schemeClr val="accent6"/>
          </a:fillRef>
          <a:effectRef idx="2">
            <a:schemeClr val="accent6"/>
          </a:effectRef>
          <a:fontRef idx="minor">
            <a:schemeClr val="tx1"/>
          </a:fontRef>
        </p:style>
      </p:cxnSp>
      <p:sp>
        <p:nvSpPr>
          <p:cNvPr id="109" name="Прямоугольник 108"/>
          <p:cNvSpPr/>
          <p:nvPr/>
        </p:nvSpPr>
        <p:spPr>
          <a:xfrm>
            <a:off x="2944204" y="6536350"/>
            <a:ext cx="7401243" cy="82595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marL="285750" indent="-285750">
              <a:buFont typeface="Wingdings" panose="05000000000000000000" pitchFamily="2" charset="2"/>
              <a:buChar char="ü"/>
            </a:pPr>
            <a:r>
              <a:rPr lang="en-US" sz="1600" b="1" dirty="0">
                <a:solidFill>
                  <a:srgbClr val="002060"/>
                </a:solidFill>
              </a:rPr>
              <a:t>Designated use of funds </a:t>
            </a:r>
            <a:endParaRPr lang="ru-RU" sz="1600" b="1" dirty="0">
              <a:solidFill>
                <a:srgbClr val="002060"/>
              </a:solidFill>
            </a:endParaRPr>
          </a:p>
          <a:p>
            <a:pPr marL="285750" indent="-285750">
              <a:buFont typeface="Wingdings" panose="05000000000000000000" pitchFamily="2" charset="2"/>
              <a:buChar char="ü"/>
            </a:pPr>
            <a:r>
              <a:rPr lang="en-US" sz="1600" b="1" dirty="0" smtClean="0">
                <a:solidFill>
                  <a:srgbClr val="002060"/>
                </a:solidFill>
              </a:rPr>
              <a:t>Transparency and accountability</a:t>
            </a:r>
            <a:endParaRPr lang="ru-RU" sz="1600" b="1" dirty="0">
              <a:solidFill>
                <a:srgbClr val="002060"/>
              </a:solidFill>
            </a:endParaRPr>
          </a:p>
          <a:p>
            <a:pPr marL="285750" indent="-285750">
              <a:buFont typeface="Wingdings" panose="05000000000000000000" pitchFamily="2" charset="2"/>
              <a:buChar char="ü"/>
            </a:pPr>
            <a:r>
              <a:rPr lang="en-US" sz="1600" b="1" dirty="0">
                <a:solidFill>
                  <a:srgbClr val="002060"/>
                </a:solidFill>
              </a:rPr>
              <a:t>Expansion of liquidity</a:t>
            </a:r>
            <a:endParaRPr lang="ru-RU" sz="1600" b="1" dirty="0">
              <a:solidFill>
                <a:srgbClr val="002060"/>
              </a:solidFill>
            </a:endParaRPr>
          </a:p>
          <a:p>
            <a:pPr marL="285750" indent="-285750">
              <a:buFont typeface="Wingdings" panose="05000000000000000000" pitchFamily="2" charset="2"/>
              <a:buChar char="ü"/>
            </a:pPr>
            <a:r>
              <a:rPr lang="ru-RU" sz="1600" b="1" dirty="0">
                <a:solidFill>
                  <a:srgbClr val="002060"/>
                </a:solidFill>
              </a:rPr>
              <a:t> </a:t>
            </a:r>
            <a:r>
              <a:rPr lang="en-US" sz="1200" b="1" dirty="0">
                <a:solidFill>
                  <a:srgbClr val="C00000"/>
                </a:solidFill>
              </a:rPr>
              <a:t>for reference</a:t>
            </a:r>
            <a:r>
              <a:rPr lang="ru-RU" sz="1200" b="1" dirty="0">
                <a:solidFill>
                  <a:srgbClr val="C00000"/>
                </a:solidFill>
              </a:rPr>
              <a:t>: </a:t>
            </a:r>
            <a:r>
              <a:rPr lang="en-US" sz="1200" b="1" dirty="0">
                <a:solidFill>
                  <a:srgbClr val="C00000"/>
                </a:solidFill>
              </a:rPr>
              <a:t>as of </a:t>
            </a:r>
            <a:r>
              <a:rPr lang="ru-RU" sz="1200" b="1" dirty="0">
                <a:solidFill>
                  <a:srgbClr val="C00000"/>
                </a:solidFill>
              </a:rPr>
              <a:t>01.03.2017 –  </a:t>
            </a:r>
            <a:r>
              <a:rPr lang="en-US" sz="1200" b="1" dirty="0">
                <a:solidFill>
                  <a:srgbClr val="C00000"/>
                </a:solidFill>
              </a:rPr>
              <a:t>about </a:t>
            </a:r>
            <a:r>
              <a:rPr lang="en-US" sz="1200" b="1" dirty="0" smtClean="0">
                <a:solidFill>
                  <a:srgbClr val="C00000"/>
                </a:solidFill>
              </a:rPr>
              <a:t>210 </a:t>
            </a:r>
            <a:r>
              <a:rPr lang="en-US" sz="1200" b="1" dirty="0">
                <a:solidFill>
                  <a:srgbClr val="C00000"/>
                </a:solidFill>
              </a:rPr>
              <a:t>billion </a:t>
            </a:r>
            <a:r>
              <a:rPr lang="en-US" sz="1200" b="1" dirty="0" err="1" smtClean="0">
                <a:solidFill>
                  <a:srgbClr val="C00000"/>
                </a:solidFill>
              </a:rPr>
              <a:t>Roubles</a:t>
            </a:r>
            <a:endParaRPr lang="ru-RU" sz="1200" b="1" dirty="0">
              <a:solidFill>
                <a:srgbClr val="C00000"/>
              </a:solidFill>
            </a:endParaRPr>
          </a:p>
        </p:txBody>
      </p:sp>
      <p:sp>
        <p:nvSpPr>
          <p:cNvPr id="110" name="Прямоугольник 109"/>
          <p:cNvSpPr/>
          <p:nvPr/>
        </p:nvSpPr>
        <p:spPr>
          <a:xfrm>
            <a:off x="916430" y="6781586"/>
            <a:ext cx="2117078" cy="653643"/>
          </a:xfrm>
          <a:prstGeom prst="rect">
            <a:avLst/>
          </a:prstGeom>
          <a:noFill/>
          <a:ln>
            <a:noFill/>
          </a:ln>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impact</a:t>
            </a: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2" name="Нашивка 111"/>
          <p:cNvSpPr/>
          <p:nvPr/>
        </p:nvSpPr>
        <p:spPr>
          <a:xfrm rot="5400000">
            <a:off x="5955695" y="6324861"/>
            <a:ext cx="187563" cy="406035"/>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3" name="Нашивка 112"/>
          <p:cNvSpPr/>
          <p:nvPr/>
        </p:nvSpPr>
        <p:spPr>
          <a:xfrm rot="5400000">
            <a:off x="2133001" y="6346219"/>
            <a:ext cx="187563" cy="406035"/>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4" name="Нашивка 113"/>
          <p:cNvSpPr/>
          <p:nvPr/>
        </p:nvSpPr>
        <p:spPr>
          <a:xfrm rot="5400000">
            <a:off x="9770914" y="6337557"/>
            <a:ext cx="187563" cy="406035"/>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514855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4415536" y="-9525"/>
            <a:ext cx="8412031" cy="676780"/>
          </a:xfrm>
        </p:spPr>
        <p:txBody>
          <a:bodyPr/>
          <a:lstStyle/>
          <a:p>
            <a:pPr algn="ctr">
              <a:defRPr/>
            </a:pPr>
            <a:r>
              <a:rPr lang="en-US" altLang="ru-RU" sz="1700" b="1" cap="all" spc="106" dirty="0" smtClean="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treasury support</a:t>
            </a:r>
            <a:r>
              <a:rPr lang="ru-RU" altLang="ru-RU" sz="1700" b="1" cap="all" spc="106" dirty="0" smtClean="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 </a:t>
            </a:r>
            <a:r>
              <a:rPr lang="en-US" altLang="ru-RU" sz="1700" b="1" cap="all" spc="106" dirty="0" smtClean="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of subsidies</a:t>
            </a:r>
            <a:endParaRPr lang="ru-RU" altLang="ru-RU" sz="1700" b="1" cap="all" spc="106" dirty="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endParaRPr>
          </a:p>
        </p:txBody>
      </p:sp>
      <p:sp>
        <p:nvSpPr>
          <p:cNvPr id="10" name="Прямоугольник 9"/>
          <p:cNvSpPr/>
          <p:nvPr/>
        </p:nvSpPr>
        <p:spPr>
          <a:xfrm>
            <a:off x="876552" y="1859822"/>
            <a:ext cx="4518991" cy="3584693"/>
          </a:xfrm>
          <a:prstGeom prst="rect">
            <a:avLst/>
          </a:prstGeom>
          <a:pattFill prst="dkUpDiag">
            <a:fgClr>
              <a:schemeClr val="accent6">
                <a:lumMod val="60000"/>
                <a:lumOff val="40000"/>
              </a:schemeClr>
            </a:fgClr>
            <a:bgClr>
              <a:schemeClr val="bg1"/>
            </a:bgClr>
          </a:pattFill>
          <a:ln/>
        </p:spPr>
        <p:style>
          <a:lnRef idx="0">
            <a:schemeClr val="accent1"/>
          </a:lnRef>
          <a:fillRef idx="3">
            <a:schemeClr val="accent1"/>
          </a:fillRef>
          <a:effectRef idx="3">
            <a:schemeClr val="accent1"/>
          </a:effectRef>
          <a:fontRef idx="minor">
            <a:schemeClr val="lt1"/>
          </a:fontRef>
        </p:style>
        <p:txBody>
          <a:bodyPr lIns="129040" tIns="64520" rIns="129040" bIns="64520" anchor="ctr"/>
          <a:lstStyle/>
          <a:p>
            <a:pPr algn="ctr"/>
            <a:endParaRPr lang="ru-RU" dirty="0">
              <a:cs typeface="Times New Roman" panose="02020603050405020304" pitchFamily="18" charset="0"/>
            </a:endParaRPr>
          </a:p>
        </p:txBody>
      </p:sp>
      <p:sp>
        <p:nvSpPr>
          <p:cNvPr id="25" name="TextBox 24"/>
          <p:cNvSpPr txBox="1"/>
          <p:nvPr/>
        </p:nvSpPr>
        <p:spPr>
          <a:xfrm>
            <a:off x="876553" y="1530118"/>
            <a:ext cx="4525542" cy="301819"/>
          </a:xfrm>
          <a:prstGeom prst="rect">
            <a:avLst/>
          </a:prstGeom>
          <a:ln/>
        </p:spPr>
        <p:style>
          <a:lnRef idx="0">
            <a:schemeClr val="accent1"/>
          </a:lnRef>
          <a:fillRef idx="3">
            <a:schemeClr val="accent1"/>
          </a:fillRef>
          <a:effectRef idx="3">
            <a:schemeClr val="accent1"/>
          </a:effectRef>
          <a:fontRef idx="minor">
            <a:schemeClr val="lt1"/>
          </a:fontRef>
        </p:style>
        <p:txBody>
          <a:bodyPr lIns="129040" tIns="64520" rIns="129040" bIns="64520" anchor="ctr"/>
          <a:lstStyle>
            <a:defPPr>
              <a:defRPr lang="ru-RU"/>
            </a:defPPr>
            <a:lvl1pPr algn="ctr">
              <a:defRPr sz="1000" b="1">
                <a:latin typeface="Times New Roman" panose="02020603050405020304" pitchFamily="18" charset="0"/>
                <a:cs typeface="Times New Roman" panose="02020603050405020304" pitchFamily="18" charset="0"/>
              </a:defRPr>
            </a:lvl1pPr>
          </a:lstStyle>
          <a:p>
            <a:endParaRPr lang="ru-RU" dirty="0">
              <a:solidFill>
                <a:schemeClr val="tx1"/>
              </a:solidFill>
              <a:latin typeface="+mn-lt"/>
            </a:endParaRPr>
          </a:p>
        </p:txBody>
      </p:sp>
      <p:sp>
        <p:nvSpPr>
          <p:cNvPr id="26" name="TextBox 25"/>
          <p:cNvSpPr txBox="1"/>
          <p:nvPr/>
        </p:nvSpPr>
        <p:spPr>
          <a:xfrm>
            <a:off x="809625" y="1501543"/>
            <a:ext cx="4768523" cy="338554"/>
          </a:xfrm>
          <a:prstGeom prst="rect">
            <a:avLst/>
          </a:prstGeom>
          <a:noFill/>
        </p:spPr>
        <p:txBody>
          <a:bodyPr wrap="square" rtlCol="0">
            <a:spAutoFit/>
          </a:bodyPr>
          <a:lstStyle/>
          <a:p>
            <a:pPr algn="ctr"/>
            <a:r>
              <a:rPr lang="en-US" sz="1600" spc="14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Treasury of Russia</a:t>
            </a:r>
            <a:endParaRPr lang="ru-RU" sz="1600" spc="14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p:txBody>
      </p:sp>
      <p:sp>
        <p:nvSpPr>
          <p:cNvPr id="39" name="TextBox 38"/>
          <p:cNvSpPr txBox="1"/>
          <p:nvPr/>
        </p:nvSpPr>
        <p:spPr>
          <a:xfrm>
            <a:off x="5603009" y="3578365"/>
            <a:ext cx="1452682" cy="33993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lIns="129040" tIns="64520" rIns="129040" bIns="6452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ru-RU"/>
            </a:defPPr>
            <a:lvl1pPr algn="ctr">
              <a:defRPr sz="11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anose="02020603050405020304" pitchFamily="18" charset="0"/>
              </a:defRPr>
            </a:lvl1pPr>
          </a:lstStyle>
          <a:p>
            <a:r>
              <a:rPr lang="en-US" sz="2400" dirty="0" smtClean="0">
                <a:solidFill>
                  <a:srgbClr val="FF0000"/>
                </a:solidFill>
              </a:rPr>
              <a:t>present</a:t>
            </a:r>
            <a:r>
              <a:rPr lang="ru-RU" sz="2400" dirty="0" smtClean="0">
                <a:solidFill>
                  <a:srgbClr val="FF0000"/>
                </a:solidFill>
              </a:rPr>
              <a:t>:</a:t>
            </a:r>
            <a:endParaRPr lang="ru-RU" sz="2400" dirty="0">
              <a:solidFill>
                <a:srgbClr val="FF0000"/>
              </a:solidFill>
            </a:endParaRPr>
          </a:p>
        </p:txBody>
      </p:sp>
      <p:sp>
        <p:nvSpPr>
          <p:cNvPr id="40" name="TextBox 39"/>
          <p:cNvSpPr txBox="1"/>
          <p:nvPr/>
        </p:nvSpPr>
        <p:spPr>
          <a:xfrm>
            <a:off x="5607862" y="1771600"/>
            <a:ext cx="1452682" cy="33993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lIns="129040" tIns="64520" rIns="129040" bIns="6452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ru-RU"/>
            </a:defPPr>
            <a:lvl1pPr algn="ctr">
              <a:defRPr sz="11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anose="02020603050405020304" pitchFamily="18" charset="0"/>
              </a:defRPr>
            </a:lvl1pPr>
          </a:lstStyle>
          <a:p>
            <a:r>
              <a:rPr lang="en-US" sz="2800" dirty="0" smtClean="0">
                <a:solidFill>
                  <a:srgbClr val="FF0000"/>
                </a:solidFill>
              </a:rPr>
              <a:t>past</a:t>
            </a:r>
            <a:r>
              <a:rPr lang="ru-RU" sz="2800" dirty="0" smtClean="0">
                <a:solidFill>
                  <a:srgbClr val="FF0000"/>
                </a:solidFill>
              </a:rPr>
              <a:t>:</a:t>
            </a:r>
            <a:endParaRPr lang="ru-RU" sz="2800" dirty="0">
              <a:solidFill>
                <a:srgbClr val="FF0000"/>
              </a:solidFill>
            </a:endParaRPr>
          </a:p>
        </p:txBody>
      </p:sp>
      <p:sp>
        <p:nvSpPr>
          <p:cNvPr id="76" name="Стрелка вправо 75"/>
          <p:cNvSpPr/>
          <p:nvPr/>
        </p:nvSpPr>
        <p:spPr>
          <a:xfrm>
            <a:off x="5463848" y="2142412"/>
            <a:ext cx="1829066" cy="854069"/>
          </a:xfrm>
          <a:prstGeom prst="rightArrow">
            <a:avLst/>
          </a:prstGeom>
          <a:noFill/>
          <a:ln>
            <a:noFill/>
          </a:ln>
        </p:spPr>
        <p:style>
          <a:lnRef idx="1">
            <a:schemeClr val="accent2"/>
          </a:lnRef>
          <a:fillRef idx="2">
            <a:schemeClr val="accent2"/>
          </a:fillRef>
          <a:effectRef idx="1">
            <a:schemeClr val="accent2"/>
          </a:effectRef>
          <a:fontRef idx="minor">
            <a:schemeClr val="dk1"/>
          </a:fontRef>
        </p:style>
        <p:txBody>
          <a:bodyPr anchor="ctr"/>
          <a:lstStyle/>
          <a:p>
            <a:pPr algn="ctr"/>
            <a:r>
              <a:rPr lang="ru-RU" sz="1000" b="1" dirty="0" smtClean="0">
                <a:solidFill>
                  <a:srgbClr val="C00000"/>
                </a:solidFill>
                <a:cs typeface="Times New Roman" panose="02020603050405020304" pitchFamily="18" charset="0"/>
              </a:rPr>
              <a:t>1. </a:t>
            </a:r>
            <a:r>
              <a:rPr lang="en-US" sz="1050" b="1" dirty="0" smtClean="0">
                <a:cs typeface="Times New Roman" panose="02020603050405020304" pitchFamily="18" charset="0"/>
              </a:rPr>
              <a:t>funding in accordance with the terms of agreements </a:t>
            </a:r>
            <a:endParaRPr lang="ru-RU" sz="1050" b="1" dirty="0">
              <a:cs typeface="Times New Roman" panose="02020603050405020304" pitchFamily="18" charset="0"/>
            </a:endParaRPr>
          </a:p>
        </p:txBody>
      </p:sp>
      <p:sp>
        <p:nvSpPr>
          <p:cNvPr id="77" name="Стрелка вправо 76"/>
          <p:cNvSpPr/>
          <p:nvPr/>
        </p:nvSpPr>
        <p:spPr>
          <a:xfrm flipH="1">
            <a:off x="5364637" y="2965426"/>
            <a:ext cx="1833909" cy="265052"/>
          </a:xfrm>
          <a:prstGeom prst="rightArrow">
            <a:avLst/>
          </a:prstGeom>
          <a:noFill/>
          <a:ln>
            <a:noFill/>
          </a:ln>
        </p:spPr>
        <p:style>
          <a:lnRef idx="1">
            <a:schemeClr val="accent2"/>
          </a:lnRef>
          <a:fillRef idx="2">
            <a:schemeClr val="accent2"/>
          </a:fillRef>
          <a:effectRef idx="1">
            <a:schemeClr val="accent2"/>
          </a:effectRef>
          <a:fontRef idx="minor">
            <a:schemeClr val="dk1"/>
          </a:fontRef>
        </p:style>
        <p:txBody>
          <a:bodyPr anchor="ctr"/>
          <a:lstStyle/>
          <a:p>
            <a:pPr algn="ctr"/>
            <a:r>
              <a:rPr lang="ru-RU" sz="1050" b="1" dirty="0" smtClean="0">
                <a:solidFill>
                  <a:srgbClr val="C00000"/>
                </a:solidFill>
                <a:cs typeface="Times New Roman" panose="02020603050405020304" pitchFamily="18" charset="0"/>
              </a:rPr>
              <a:t>2. </a:t>
            </a:r>
            <a:r>
              <a:rPr lang="en-US" sz="1050" b="1" dirty="0" smtClean="0">
                <a:cs typeface="Times New Roman" panose="02020603050405020304" pitchFamily="18" charset="0"/>
              </a:rPr>
              <a:t>Report </a:t>
            </a:r>
            <a:endParaRPr lang="ru-RU" sz="1050" b="1" dirty="0">
              <a:solidFill>
                <a:schemeClr val="dk1"/>
              </a:solidFill>
              <a:cs typeface="Times New Roman" panose="02020603050405020304" pitchFamily="18" charset="0"/>
            </a:endParaRPr>
          </a:p>
        </p:txBody>
      </p:sp>
      <p:sp>
        <p:nvSpPr>
          <p:cNvPr id="86" name="Прямоугольник 85"/>
          <p:cNvSpPr/>
          <p:nvPr/>
        </p:nvSpPr>
        <p:spPr>
          <a:xfrm>
            <a:off x="7284096" y="1530117"/>
            <a:ext cx="4813677" cy="3914398"/>
          </a:xfrm>
          <a:prstGeom prst="rect">
            <a:avLst/>
          </a:prstGeom>
          <a:pattFill prst="dkUpDiag">
            <a:fgClr>
              <a:schemeClr val="accent2">
                <a:lumMod val="60000"/>
                <a:lumOff val="40000"/>
              </a:schemeClr>
            </a:fgClr>
            <a:bgClr>
              <a:schemeClr val="bg1"/>
            </a:bgClr>
          </a:pattFill>
          <a:ln/>
        </p:spPr>
        <p:style>
          <a:lnRef idx="0">
            <a:schemeClr val="accent1"/>
          </a:lnRef>
          <a:fillRef idx="3">
            <a:schemeClr val="accent1"/>
          </a:fillRef>
          <a:effectRef idx="3">
            <a:schemeClr val="accent1"/>
          </a:effectRef>
          <a:fontRef idx="minor">
            <a:schemeClr val="lt1"/>
          </a:fontRef>
        </p:style>
        <p:txBody>
          <a:bodyPr lIns="129040" tIns="64520" rIns="129040" bIns="64520" anchor="ctr"/>
          <a:lstStyle/>
          <a:p>
            <a:pPr algn="ctr"/>
            <a:endParaRPr lang="ru-RU">
              <a:cs typeface="Times New Roman" panose="02020603050405020304" pitchFamily="18" charset="0"/>
            </a:endParaRPr>
          </a:p>
        </p:txBody>
      </p:sp>
      <p:sp>
        <p:nvSpPr>
          <p:cNvPr id="97" name="TextBox 96"/>
          <p:cNvSpPr txBox="1"/>
          <p:nvPr/>
        </p:nvSpPr>
        <p:spPr>
          <a:xfrm>
            <a:off x="7264641" y="1530118"/>
            <a:ext cx="4818580" cy="288444"/>
          </a:xfrm>
          <a:prstGeom prst="rect">
            <a:avLst/>
          </a:prstGeom>
          <a:ln/>
        </p:spPr>
        <p:style>
          <a:lnRef idx="0">
            <a:schemeClr val="accent1"/>
          </a:lnRef>
          <a:fillRef idx="3">
            <a:schemeClr val="accent1"/>
          </a:fillRef>
          <a:effectRef idx="3">
            <a:schemeClr val="accent1"/>
          </a:effectRef>
          <a:fontRef idx="minor">
            <a:schemeClr val="lt1"/>
          </a:fontRef>
        </p:style>
        <p:txBody>
          <a:bodyPr lIns="129040" tIns="64520" rIns="129040" bIns="64520" anchor="ctr"/>
          <a:lstStyle>
            <a:defPPr>
              <a:defRPr lang="ru-RU"/>
            </a:defPPr>
            <a:lvl1pPr algn="ctr">
              <a:defRPr sz="1000" b="1">
                <a:latin typeface="Times New Roman" panose="02020603050405020304" pitchFamily="18" charset="0"/>
                <a:cs typeface="Times New Roman" panose="02020603050405020304" pitchFamily="18" charset="0"/>
              </a:defRPr>
            </a:lvl1pPr>
          </a:lstStyle>
          <a:p>
            <a:endParaRPr lang="ru-RU" dirty="0">
              <a:solidFill>
                <a:schemeClr val="tx1"/>
              </a:solidFill>
              <a:latin typeface="+mn-lt"/>
            </a:endParaRPr>
          </a:p>
        </p:txBody>
      </p:sp>
      <p:sp>
        <p:nvSpPr>
          <p:cNvPr id="98" name="TextBox 97"/>
          <p:cNvSpPr txBox="1"/>
          <p:nvPr/>
        </p:nvSpPr>
        <p:spPr>
          <a:xfrm>
            <a:off x="7232220" y="1490363"/>
            <a:ext cx="4813677" cy="338554"/>
          </a:xfrm>
          <a:prstGeom prst="rect">
            <a:avLst/>
          </a:prstGeom>
          <a:noFill/>
        </p:spPr>
        <p:txBody>
          <a:bodyPr wrap="square" rtlCol="0">
            <a:spAutoFit/>
          </a:bodyPr>
          <a:lstStyle>
            <a:defPPr>
              <a:defRPr lang="ru-RU"/>
            </a:defPPr>
            <a:lvl1pPr algn="ctr">
              <a:defRPr sz="1600" spc="14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defRPr>
            </a:lvl1pPr>
            <a:lvl2pPr>
              <a:defRPr>
                <a:solidFill>
                  <a:schemeClr val="tx1"/>
                </a:solidFill>
                <a:latin typeface="Calibri" pitchFamily="34" charset="0"/>
                <a:cs typeface="Arial" pitchFamily="34" charset="0"/>
              </a:defRPr>
            </a:lvl2pPr>
            <a:lvl3pPr>
              <a:defRPr>
                <a:solidFill>
                  <a:schemeClr val="tx1"/>
                </a:solidFill>
                <a:latin typeface="Calibri" pitchFamily="34" charset="0"/>
                <a:cs typeface="Arial" pitchFamily="34" charset="0"/>
              </a:defRPr>
            </a:lvl3pPr>
            <a:lvl4pPr>
              <a:defRPr>
                <a:solidFill>
                  <a:schemeClr val="tx1"/>
                </a:solidFill>
                <a:latin typeface="Calibri" pitchFamily="34" charset="0"/>
                <a:cs typeface="Arial" pitchFamily="34" charset="0"/>
              </a:defRPr>
            </a:lvl4pPr>
            <a:lvl5pPr>
              <a:defRPr>
                <a:solidFill>
                  <a:schemeClr val="tx1"/>
                </a:solidFill>
                <a:latin typeface="Calibri" pitchFamily="34" charset="0"/>
                <a:cs typeface="Arial" pitchFamily="34" charset="0"/>
              </a:defRPr>
            </a:lvl5pPr>
            <a:lvl6pPr>
              <a:defRPr>
                <a:solidFill>
                  <a:schemeClr val="tx1"/>
                </a:solidFill>
                <a:latin typeface="Calibri" pitchFamily="34" charset="0"/>
                <a:cs typeface="Arial" pitchFamily="34" charset="0"/>
              </a:defRPr>
            </a:lvl6pPr>
            <a:lvl7pPr>
              <a:defRPr>
                <a:solidFill>
                  <a:schemeClr val="tx1"/>
                </a:solidFill>
                <a:latin typeface="Calibri" pitchFamily="34" charset="0"/>
                <a:cs typeface="Arial" pitchFamily="34" charset="0"/>
              </a:defRPr>
            </a:lvl7pPr>
            <a:lvl8pPr>
              <a:defRPr>
                <a:solidFill>
                  <a:schemeClr val="tx1"/>
                </a:solidFill>
                <a:latin typeface="Calibri" pitchFamily="34" charset="0"/>
                <a:cs typeface="Arial" pitchFamily="34" charset="0"/>
              </a:defRPr>
            </a:lvl8pPr>
            <a:lvl9pPr>
              <a:defRPr>
                <a:solidFill>
                  <a:schemeClr val="tx1"/>
                </a:solidFill>
                <a:latin typeface="Calibri" pitchFamily="34" charset="0"/>
                <a:cs typeface="Arial" pitchFamily="34" charset="0"/>
              </a:defRPr>
            </a:lvl9pPr>
          </a:lstStyle>
          <a:p>
            <a:r>
              <a:rPr lang="ru-RU" dirty="0" smtClean="0"/>
              <a:t> </a:t>
            </a:r>
            <a:endParaRPr lang="ru-RU" dirty="0"/>
          </a:p>
        </p:txBody>
      </p:sp>
      <p:cxnSp>
        <p:nvCxnSpPr>
          <p:cNvPr id="100" name="Прямая со стрелкой 99"/>
          <p:cNvCxnSpPr/>
          <p:nvPr/>
        </p:nvCxnSpPr>
        <p:spPr>
          <a:xfrm>
            <a:off x="5442197" y="3217671"/>
            <a:ext cx="1790023" cy="0"/>
          </a:xfrm>
          <a:prstGeom prst="straightConnector1">
            <a:avLst/>
          </a:prstGeom>
          <a:ln w="57150">
            <a:solidFill>
              <a:schemeClr val="accent6"/>
            </a:solidFill>
            <a:prstDash val="solid"/>
            <a:headEnd type="triangle" w="med" len="lg"/>
            <a:tailEnd type="none" w="med" len="lg"/>
          </a:ln>
        </p:spPr>
        <p:style>
          <a:lnRef idx="3">
            <a:schemeClr val="accent6"/>
          </a:lnRef>
          <a:fillRef idx="0">
            <a:schemeClr val="accent6"/>
          </a:fillRef>
          <a:effectRef idx="2">
            <a:schemeClr val="accent6"/>
          </a:effectRef>
          <a:fontRef idx="minor">
            <a:schemeClr val="tx1"/>
          </a:fontRef>
        </p:style>
      </p:cxnSp>
      <p:cxnSp>
        <p:nvCxnSpPr>
          <p:cNvPr id="101" name="Прямая со стрелкой 100"/>
          <p:cNvCxnSpPr/>
          <p:nvPr/>
        </p:nvCxnSpPr>
        <p:spPr>
          <a:xfrm flipH="1">
            <a:off x="5486986" y="2890234"/>
            <a:ext cx="1757738" cy="0"/>
          </a:xfrm>
          <a:prstGeom prst="straightConnector1">
            <a:avLst/>
          </a:prstGeom>
          <a:ln w="57150">
            <a:solidFill>
              <a:schemeClr val="accent1">
                <a:lumMod val="75000"/>
              </a:schemeClr>
            </a:solidFill>
            <a:prstDash val="solid"/>
            <a:headEnd type="triangle" w="med" len="lg"/>
            <a:tailEnd type="none" w="med" len="lg"/>
          </a:ln>
        </p:spPr>
        <p:style>
          <a:lnRef idx="3">
            <a:schemeClr val="accent6"/>
          </a:lnRef>
          <a:fillRef idx="0">
            <a:schemeClr val="accent6"/>
          </a:fillRef>
          <a:effectRef idx="2">
            <a:schemeClr val="accent6"/>
          </a:effectRef>
          <a:fontRef idx="minor">
            <a:schemeClr val="tx1"/>
          </a:fontRef>
        </p:style>
      </p:cxnSp>
      <p:sp>
        <p:nvSpPr>
          <p:cNvPr id="182" name="Стрелка вправо 181"/>
          <p:cNvSpPr/>
          <p:nvPr/>
        </p:nvSpPr>
        <p:spPr>
          <a:xfrm>
            <a:off x="5482333" y="4294680"/>
            <a:ext cx="1829066" cy="469661"/>
          </a:xfrm>
          <a:prstGeom prst="rightArrow">
            <a:avLst/>
          </a:prstGeom>
          <a:noFill/>
          <a:ln>
            <a:noFill/>
          </a:ln>
        </p:spPr>
        <p:style>
          <a:lnRef idx="1">
            <a:schemeClr val="accent2"/>
          </a:lnRef>
          <a:fillRef idx="2">
            <a:schemeClr val="accent2"/>
          </a:fillRef>
          <a:effectRef idx="1">
            <a:schemeClr val="accent2"/>
          </a:effectRef>
          <a:fontRef idx="minor">
            <a:schemeClr val="dk1"/>
          </a:fontRef>
        </p:style>
        <p:txBody>
          <a:bodyPr anchor="ctr"/>
          <a:lstStyle/>
          <a:p>
            <a:pPr algn="ctr"/>
            <a:r>
              <a:rPr lang="ru-RU" sz="1050" b="1" dirty="0" smtClean="0">
                <a:solidFill>
                  <a:srgbClr val="C00000"/>
                </a:solidFill>
                <a:cs typeface="Times New Roman" panose="02020603050405020304" pitchFamily="18" charset="0"/>
              </a:rPr>
              <a:t>2. </a:t>
            </a:r>
            <a:r>
              <a:rPr lang="en-US" sz="1050" b="1" dirty="0" smtClean="0">
                <a:cs typeface="Times New Roman" panose="02020603050405020304" pitchFamily="18" charset="0"/>
              </a:rPr>
              <a:t>Funding </a:t>
            </a:r>
            <a:endParaRPr lang="ru-RU" sz="1050" b="1" dirty="0">
              <a:cs typeface="Times New Roman" panose="02020603050405020304" pitchFamily="18" charset="0"/>
            </a:endParaRPr>
          </a:p>
        </p:txBody>
      </p:sp>
      <p:sp>
        <p:nvSpPr>
          <p:cNvPr id="183" name="Стрелка вправо 182"/>
          <p:cNvSpPr/>
          <p:nvPr/>
        </p:nvSpPr>
        <p:spPr>
          <a:xfrm flipH="1">
            <a:off x="5398311" y="4023314"/>
            <a:ext cx="1833909" cy="362140"/>
          </a:xfrm>
          <a:prstGeom prst="rightArrow">
            <a:avLst/>
          </a:prstGeom>
          <a:noFill/>
          <a:ln>
            <a:noFill/>
          </a:ln>
        </p:spPr>
        <p:style>
          <a:lnRef idx="1">
            <a:schemeClr val="accent2"/>
          </a:lnRef>
          <a:fillRef idx="2">
            <a:schemeClr val="accent2"/>
          </a:fillRef>
          <a:effectRef idx="1">
            <a:schemeClr val="accent2"/>
          </a:effectRef>
          <a:fontRef idx="minor">
            <a:schemeClr val="dk1"/>
          </a:fontRef>
        </p:style>
        <p:txBody>
          <a:bodyPr anchor="ctr"/>
          <a:lstStyle/>
          <a:p>
            <a:pPr algn="ctr"/>
            <a:r>
              <a:rPr lang="ru-RU" sz="1050" b="1" dirty="0" smtClean="0">
                <a:solidFill>
                  <a:srgbClr val="C00000"/>
                </a:solidFill>
                <a:cs typeface="Times New Roman" panose="02020603050405020304" pitchFamily="18" charset="0"/>
              </a:rPr>
              <a:t>1. </a:t>
            </a:r>
            <a:r>
              <a:rPr lang="en-US" sz="1050" b="1" dirty="0" smtClean="0">
                <a:cs typeface="Times New Roman" panose="02020603050405020304" pitchFamily="18" charset="0"/>
              </a:rPr>
              <a:t>Need </a:t>
            </a:r>
            <a:endParaRPr lang="ru-RU" sz="1050" b="1" dirty="0">
              <a:solidFill>
                <a:schemeClr val="dk1"/>
              </a:solidFill>
              <a:cs typeface="Times New Roman" panose="02020603050405020304" pitchFamily="18" charset="0"/>
            </a:endParaRPr>
          </a:p>
        </p:txBody>
      </p:sp>
      <p:sp>
        <p:nvSpPr>
          <p:cNvPr id="187" name="TextBox 186"/>
          <p:cNvSpPr txBox="1"/>
          <p:nvPr/>
        </p:nvSpPr>
        <p:spPr>
          <a:xfrm>
            <a:off x="7399319" y="1482745"/>
            <a:ext cx="4813677" cy="338554"/>
          </a:xfrm>
          <a:prstGeom prst="rect">
            <a:avLst/>
          </a:prstGeom>
          <a:noFill/>
        </p:spPr>
        <p:txBody>
          <a:bodyPr wrap="square" rtlCol="0">
            <a:spAutoFit/>
          </a:bodyPr>
          <a:lstStyle>
            <a:defPPr>
              <a:defRPr lang="ru-RU"/>
            </a:defPPr>
            <a:lvl1pPr algn="ctr">
              <a:defRPr sz="1600" spc="14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defRPr>
            </a:lvl1pPr>
            <a:lvl2pPr>
              <a:defRPr>
                <a:solidFill>
                  <a:schemeClr val="tx1"/>
                </a:solidFill>
                <a:latin typeface="Calibri" pitchFamily="34" charset="0"/>
                <a:cs typeface="Arial" pitchFamily="34" charset="0"/>
              </a:defRPr>
            </a:lvl2pPr>
            <a:lvl3pPr>
              <a:defRPr>
                <a:solidFill>
                  <a:schemeClr val="tx1"/>
                </a:solidFill>
                <a:latin typeface="Calibri" pitchFamily="34" charset="0"/>
                <a:cs typeface="Arial" pitchFamily="34" charset="0"/>
              </a:defRPr>
            </a:lvl3pPr>
            <a:lvl4pPr>
              <a:defRPr>
                <a:solidFill>
                  <a:schemeClr val="tx1"/>
                </a:solidFill>
                <a:latin typeface="Calibri" pitchFamily="34" charset="0"/>
                <a:cs typeface="Arial" pitchFamily="34" charset="0"/>
              </a:defRPr>
            </a:lvl4pPr>
            <a:lvl5pPr>
              <a:defRPr>
                <a:solidFill>
                  <a:schemeClr val="tx1"/>
                </a:solidFill>
                <a:latin typeface="Calibri" pitchFamily="34" charset="0"/>
                <a:cs typeface="Arial" pitchFamily="34" charset="0"/>
              </a:defRPr>
            </a:lvl5pPr>
            <a:lvl6pPr>
              <a:defRPr>
                <a:solidFill>
                  <a:schemeClr val="tx1"/>
                </a:solidFill>
                <a:latin typeface="Calibri" pitchFamily="34" charset="0"/>
                <a:cs typeface="Arial" pitchFamily="34" charset="0"/>
              </a:defRPr>
            </a:lvl6pPr>
            <a:lvl7pPr>
              <a:defRPr>
                <a:solidFill>
                  <a:schemeClr val="tx1"/>
                </a:solidFill>
                <a:latin typeface="Calibri" pitchFamily="34" charset="0"/>
                <a:cs typeface="Arial" pitchFamily="34" charset="0"/>
              </a:defRPr>
            </a:lvl7pPr>
            <a:lvl8pPr>
              <a:defRPr>
                <a:solidFill>
                  <a:schemeClr val="tx1"/>
                </a:solidFill>
                <a:latin typeface="Calibri" pitchFamily="34" charset="0"/>
                <a:cs typeface="Arial" pitchFamily="34" charset="0"/>
              </a:defRPr>
            </a:lvl8pPr>
            <a:lvl9pPr>
              <a:defRPr>
                <a:solidFill>
                  <a:schemeClr val="tx1"/>
                </a:solidFill>
                <a:latin typeface="Calibri" pitchFamily="34" charset="0"/>
                <a:cs typeface="Arial" pitchFamily="34" charset="0"/>
              </a:defRPr>
            </a:lvl9pPr>
          </a:lstStyle>
          <a:p>
            <a:r>
              <a:rPr lang="en-US" dirty="0" smtClean="0"/>
              <a:t>Treasury of Russia</a:t>
            </a:r>
            <a:endParaRPr lang="ru-RU" dirty="0"/>
          </a:p>
        </p:txBody>
      </p:sp>
      <p:cxnSp>
        <p:nvCxnSpPr>
          <p:cNvPr id="189" name="Прямая со стрелкой 188"/>
          <p:cNvCxnSpPr/>
          <p:nvPr/>
        </p:nvCxnSpPr>
        <p:spPr>
          <a:xfrm>
            <a:off x="5420253" y="4313730"/>
            <a:ext cx="1790023" cy="0"/>
          </a:xfrm>
          <a:prstGeom prst="straightConnector1">
            <a:avLst/>
          </a:prstGeom>
          <a:ln w="57150">
            <a:solidFill>
              <a:schemeClr val="accent6"/>
            </a:solidFill>
            <a:prstDash val="solid"/>
            <a:headEnd type="triangle" w="med" len="lg"/>
            <a:tailEnd type="none" w="med" len="lg"/>
          </a:ln>
        </p:spPr>
        <p:style>
          <a:lnRef idx="3">
            <a:schemeClr val="accent6"/>
          </a:lnRef>
          <a:fillRef idx="0">
            <a:schemeClr val="accent6"/>
          </a:fillRef>
          <a:effectRef idx="2">
            <a:schemeClr val="accent6"/>
          </a:effectRef>
          <a:fontRef idx="minor">
            <a:schemeClr val="tx1"/>
          </a:fontRef>
        </p:style>
      </p:cxnSp>
      <p:cxnSp>
        <p:nvCxnSpPr>
          <p:cNvPr id="190" name="Прямая со стрелкой 189"/>
          <p:cNvCxnSpPr/>
          <p:nvPr/>
        </p:nvCxnSpPr>
        <p:spPr>
          <a:xfrm flipH="1">
            <a:off x="5517997" y="4669091"/>
            <a:ext cx="1757738" cy="0"/>
          </a:xfrm>
          <a:prstGeom prst="straightConnector1">
            <a:avLst/>
          </a:prstGeom>
          <a:ln w="57150">
            <a:solidFill>
              <a:schemeClr val="accent1">
                <a:lumMod val="75000"/>
              </a:schemeClr>
            </a:solidFill>
            <a:prstDash val="solid"/>
            <a:headEnd type="triangle" w="med" len="lg"/>
            <a:tailEnd type="none" w="med" len="lg"/>
          </a:ln>
        </p:spPr>
        <p:style>
          <a:lnRef idx="3">
            <a:schemeClr val="accent6"/>
          </a:lnRef>
          <a:fillRef idx="0">
            <a:schemeClr val="accent6"/>
          </a:fillRef>
          <a:effectRef idx="2">
            <a:schemeClr val="accent6"/>
          </a:effectRef>
          <a:fontRef idx="minor">
            <a:schemeClr val="tx1"/>
          </a:fontRef>
        </p:style>
      </p:cxnSp>
      <p:sp>
        <p:nvSpPr>
          <p:cNvPr id="192" name="Прямоугольник 191"/>
          <p:cNvSpPr/>
          <p:nvPr/>
        </p:nvSpPr>
        <p:spPr>
          <a:xfrm>
            <a:off x="3136047" y="5789899"/>
            <a:ext cx="8900839" cy="825955"/>
          </a:xfrm>
          <a:prstGeom prst="rect">
            <a:avLst/>
          </a:prstGeom>
          <a:solidFill>
            <a:schemeClr val="bg1"/>
          </a:solidFill>
        </p:spPr>
        <p:style>
          <a:lnRef idx="3">
            <a:schemeClr val="lt1"/>
          </a:lnRef>
          <a:fillRef idx="1">
            <a:schemeClr val="accent6"/>
          </a:fillRef>
          <a:effectRef idx="1">
            <a:schemeClr val="accent6"/>
          </a:effectRef>
          <a:fontRef idx="minor">
            <a:schemeClr val="lt1"/>
          </a:fontRef>
        </p:style>
        <p:txBody>
          <a:bodyPr rtlCol="0" anchor="ctr"/>
          <a:lstStyle/>
          <a:p>
            <a:pPr marL="285750" indent="-285750">
              <a:buFont typeface="Wingdings" panose="05000000000000000000" pitchFamily="2" charset="2"/>
              <a:buChar char="ü"/>
            </a:pPr>
            <a:r>
              <a:rPr lang="en-US" sz="1600" b="1" dirty="0" smtClean="0">
                <a:solidFill>
                  <a:srgbClr val="002060"/>
                </a:solidFill>
              </a:rPr>
              <a:t>Designated use of funds </a:t>
            </a:r>
            <a:endParaRPr lang="ru-RU" sz="1600" b="1" dirty="0" smtClean="0">
              <a:solidFill>
                <a:srgbClr val="002060"/>
              </a:solidFill>
            </a:endParaRPr>
          </a:p>
          <a:p>
            <a:pPr marL="285750" indent="-285750">
              <a:buFont typeface="Wingdings" panose="05000000000000000000" pitchFamily="2" charset="2"/>
              <a:buChar char="ü"/>
            </a:pPr>
            <a:r>
              <a:rPr lang="en-US" sz="1600" b="1" dirty="0" smtClean="0">
                <a:solidFill>
                  <a:srgbClr val="002060"/>
                </a:solidFill>
              </a:rPr>
              <a:t>Minimization of</a:t>
            </a:r>
            <a:r>
              <a:rPr lang="ru-RU" sz="1600" b="1" dirty="0" smtClean="0">
                <a:solidFill>
                  <a:srgbClr val="002060"/>
                </a:solidFill>
              </a:rPr>
              <a:t> </a:t>
            </a:r>
            <a:r>
              <a:rPr lang="en-US" sz="1600" b="1" dirty="0" smtClean="0">
                <a:solidFill>
                  <a:srgbClr val="002060"/>
                </a:solidFill>
              </a:rPr>
              <a:t>receivables </a:t>
            </a:r>
            <a:r>
              <a:rPr lang="ru-RU" sz="1600" b="1" dirty="0" smtClean="0">
                <a:solidFill>
                  <a:srgbClr val="002060"/>
                </a:solidFill>
              </a:rPr>
              <a:t> </a:t>
            </a:r>
          </a:p>
          <a:p>
            <a:pPr marL="285750" indent="-285750">
              <a:buFont typeface="Wingdings" panose="05000000000000000000" pitchFamily="2" charset="2"/>
              <a:buChar char="ü"/>
            </a:pPr>
            <a:r>
              <a:rPr lang="en-US" sz="1600" b="1" dirty="0" smtClean="0">
                <a:solidFill>
                  <a:srgbClr val="002060"/>
                </a:solidFill>
              </a:rPr>
              <a:t>Expansion of liquidity</a:t>
            </a:r>
            <a:endParaRPr lang="ru-RU" sz="1600" b="1" dirty="0" smtClean="0">
              <a:solidFill>
                <a:srgbClr val="002060"/>
              </a:solidFill>
            </a:endParaRPr>
          </a:p>
          <a:p>
            <a:r>
              <a:rPr lang="ru-RU" sz="1600" b="1" dirty="0">
                <a:solidFill>
                  <a:srgbClr val="002060"/>
                </a:solidFill>
              </a:rPr>
              <a:t> </a:t>
            </a:r>
            <a:r>
              <a:rPr lang="ru-RU" sz="1600" b="1" dirty="0" smtClean="0">
                <a:solidFill>
                  <a:srgbClr val="002060"/>
                </a:solidFill>
              </a:rPr>
              <a:t>     </a:t>
            </a:r>
            <a:r>
              <a:rPr lang="en-US" sz="1200" b="1" dirty="0" smtClean="0">
                <a:solidFill>
                  <a:srgbClr val="C00000"/>
                </a:solidFill>
              </a:rPr>
              <a:t>for reference</a:t>
            </a:r>
            <a:r>
              <a:rPr lang="ru-RU" sz="1200" b="1" dirty="0" smtClean="0">
                <a:solidFill>
                  <a:srgbClr val="C00000"/>
                </a:solidFill>
              </a:rPr>
              <a:t>: </a:t>
            </a:r>
            <a:r>
              <a:rPr lang="en-US" sz="1200" b="1" dirty="0" smtClean="0">
                <a:solidFill>
                  <a:srgbClr val="C00000"/>
                </a:solidFill>
              </a:rPr>
              <a:t>as of </a:t>
            </a:r>
            <a:r>
              <a:rPr lang="ru-RU" sz="1200" b="1" dirty="0" smtClean="0">
                <a:solidFill>
                  <a:srgbClr val="C00000"/>
                </a:solidFill>
              </a:rPr>
              <a:t>01.03.2017 – </a:t>
            </a:r>
            <a:r>
              <a:rPr lang="ru-RU" sz="1200" b="1" dirty="0">
                <a:solidFill>
                  <a:srgbClr val="C00000"/>
                </a:solidFill>
              </a:rPr>
              <a:t> </a:t>
            </a:r>
            <a:r>
              <a:rPr lang="en-US" sz="1200" b="1" dirty="0" smtClean="0">
                <a:solidFill>
                  <a:srgbClr val="C00000"/>
                </a:solidFill>
              </a:rPr>
              <a:t>about 310 billion </a:t>
            </a:r>
            <a:r>
              <a:rPr lang="en-US" sz="1200" b="1" dirty="0" err="1" smtClean="0">
                <a:solidFill>
                  <a:srgbClr val="C00000"/>
                </a:solidFill>
              </a:rPr>
              <a:t>Roubles</a:t>
            </a:r>
            <a:endParaRPr lang="ru-RU" sz="1200" b="1" dirty="0" smtClean="0">
              <a:solidFill>
                <a:srgbClr val="C00000"/>
              </a:solidFill>
            </a:endParaRPr>
          </a:p>
        </p:txBody>
      </p:sp>
      <p:sp>
        <p:nvSpPr>
          <p:cNvPr id="193" name="Прямоугольник 192"/>
          <p:cNvSpPr/>
          <p:nvPr/>
        </p:nvSpPr>
        <p:spPr>
          <a:xfrm>
            <a:off x="1155146" y="5671476"/>
            <a:ext cx="2117078" cy="851355"/>
          </a:xfrm>
          <a:prstGeom prst="rect">
            <a:avLst/>
          </a:prstGeom>
          <a:noFill/>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Effects</a:t>
            </a: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useBgFill="1">
        <p:nvSpPr>
          <p:cNvPr id="3" name="Прямоугольник 2"/>
          <p:cNvSpPr/>
          <p:nvPr/>
        </p:nvSpPr>
        <p:spPr>
          <a:xfrm>
            <a:off x="12222521" y="830624"/>
            <a:ext cx="379054" cy="59426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Блок-схема: процесс 52"/>
          <p:cNvSpPr/>
          <p:nvPr/>
        </p:nvSpPr>
        <p:spPr>
          <a:xfrm>
            <a:off x="1087715" y="3188716"/>
            <a:ext cx="4149722" cy="1044243"/>
          </a:xfrm>
          <a:prstGeom prst="flowChartProcess">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lIns="129040" tIns="64520" rIns="129040" bIns="64520" anchor="ctr"/>
          <a:lstStyle/>
          <a:p>
            <a:pPr algn="ctr"/>
            <a:r>
              <a:rPr lang="en-US" sz="1400" b="1" dirty="0" smtClean="0">
                <a:solidFill>
                  <a:schemeClr val="tx1"/>
                </a:solidFill>
                <a:cs typeface="Times New Roman" panose="02020603050405020304" pitchFamily="18" charset="0"/>
              </a:rPr>
              <a:t>Subsidies to budget and autonomous institutions</a:t>
            </a:r>
            <a:r>
              <a:rPr lang="ru-RU" sz="1400" b="1" dirty="0" smtClean="0">
                <a:solidFill>
                  <a:schemeClr val="tx1"/>
                </a:solidFill>
                <a:cs typeface="Times New Roman" panose="02020603050405020304" pitchFamily="18" charset="0"/>
              </a:rPr>
              <a:t>:</a:t>
            </a:r>
          </a:p>
          <a:p>
            <a:pPr marL="285750" indent="-285750">
              <a:buFont typeface="Wingdings" panose="05000000000000000000" pitchFamily="2" charset="2"/>
              <a:buChar char="ü"/>
            </a:pPr>
            <a:r>
              <a:rPr lang="en-US" sz="1300" b="1" dirty="0" smtClean="0">
                <a:solidFill>
                  <a:schemeClr val="tx1"/>
                </a:solidFill>
                <a:cs typeface="Times New Roman" panose="02020603050405020304" pitchFamily="18" charset="0"/>
              </a:rPr>
              <a:t>For government tasks </a:t>
            </a:r>
            <a:endParaRPr lang="ru-RU" sz="1300" b="1" dirty="0" smtClean="0">
              <a:solidFill>
                <a:schemeClr val="tx1"/>
              </a:solidFill>
              <a:cs typeface="Times New Roman" panose="02020603050405020304" pitchFamily="18" charset="0"/>
            </a:endParaRPr>
          </a:p>
          <a:p>
            <a:pPr marL="285750" indent="-285750">
              <a:buFont typeface="Wingdings" panose="05000000000000000000" pitchFamily="2" charset="2"/>
              <a:buChar char="ü"/>
            </a:pPr>
            <a:r>
              <a:rPr lang="en-US" sz="1300" b="1" dirty="0" smtClean="0">
                <a:solidFill>
                  <a:schemeClr val="tx1"/>
                </a:solidFill>
                <a:cs typeface="Times New Roman" panose="02020603050405020304" pitchFamily="18" charset="0"/>
              </a:rPr>
              <a:t>For other purposes </a:t>
            </a:r>
            <a:endParaRPr lang="ru-RU" sz="1300" b="1" dirty="0">
              <a:solidFill>
                <a:schemeClr val="tx1"/>
              </a:solidFill>
              <a:cs typeface="Times New Roman" panose="02020603050405020304" pitchFamily="18" charset="0"/>
            </a:endParaRPr>
          </a:p>
        </p:txBody>
      </p:sp>
      <p:sp>
        <p:nvSpPr>
          <p:cNvPr id="55" name="Блок-схема: процесс 54"/>
          <p:cNvSpPr/>
          <p:nvPr/>
        </p:nvSpPr>
        <p:spPr>
          <a:xfrm>
            <a:off x="1087715" y="4403303"/>
            <a:ext cx="4149722" cy="907532"/>
          </a:xfrm>
          <a:prstGeom prst="flowChartProcess">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lIns="129040" tIns="64520" rIns="129040" bIns="64520" anchor="ctr"/>
          <a:lstStyle/>
          <a:p>
            <a:pPr algn="ctr"/>
            <a:r>
              <a:rPr lang="en-US" sz="1400" b="1" dirty="0" smtClean="0">
                <a:solidFill>
                  <a:schemeClr val="tx1"/>
                </a:solidFill>
                <a:cs typeface="Times New Roman" panose="02020603050405020304" pitchFamily="18" charset="0"/>
              </a:rPr>
              <a:t>Subsidies to legal entities </a:t>
            </a:r>
            <a:r>
              <a:rPr lang="ru-RU" sz="1100" b="1" dirty="0" smtClean="0">
                <a:solidFill>
                  <a:schemeClr val="tx1"/>
                </a:solidFill>
                <a:cs typeface="Times New Roman" panose="02020603050405020304" pitchFamily="18" charset="0"/>
              </a:rPr>
              <a:t>(</a:t>
            </a:r>
            <a:r>
              <a:rPr lang="en-US" sz="1100" b="1" dirty="0" smtClean="0">
                <a:solidFill>
                  <a:schemeClr val="tx1"/>
                </a:solidFill>
                <a:cs typeface="Times New Roman" panose="02020603050405020304" pitchFamily="18" charset="0"/>
              </a:rPr>
              <a:t>economic entities – recipients of subsidies</a:t>
            </a:r>
            <a:r>
              <a:rPr lang="ru-RU" sz="1100" b="1" dirty="0" smtClean="0">
                <a:solidFill>
                  <a:schemeClr val="tx1"/>
                </a:solidFill>
                <a:cs typeface="Times New Roman" panose="02020603050405020304" pitchFamily="18" charset="0"/>
              </a:rPr>
              <a:t>)</a:t>
            </a:r>
            <a:endParaRPr lang="ru-RU" sz="1100" b="1" dirty="0">
              <a:solidFill>
                <a:schemeClr val="tx1"/>
              </a:solidFill>
              <a:cs typeface="Times New Roman" panose="02020603050405020304" pitchFamily="18" charset="0"/>
            </a:endParaRPr>
          </a:p>
          <a:p>
            <a:pPr algn="ctr"/>
            <a:endParaRPr lang="ru-RU" sz="1400" b="1" dirty="0">
              <a:solidFill>
                <a:schemeClr val="tx1"/>
              </a:solidFill>
              <a:cs typeface="Times New Roman" panose="02020603050405020304" pitchFamily="18" charset="0"/>
            </a:endParaRPr>
          </a:p>
        </p:txBody>
      </p:sp>
      <p:sp>
        <p:nvSpPr>
          <p:cNvPr id="57" name="Блок-схема: процесс 56"/>
          <p:cNvSpPr/>
          <p:nvPr/>
        </p:nvSpPr>
        <p:spPr>
          <a:xfrm>
            <a:off x="1089762" y="2246262"/>
            <a:ext cx="4149722" cy="788319"/>
          </a:xfrm>
          <a:prstGeom prst="flowChartProcess">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lIns="129040" tIns="64520" rIns="129040" bIns="64520" anchor="ctr"/>
          <a:lstStyle/>
          <a:p>
            <a:pPr algn="ctr"/>
            <a:endParaRPr lang="ru-RU" sz="1400" b="1" dirty="0" smtClean="0">
              <a:solidFill>
                <a:schemeClr val="tx1"/>
              </a:solidFill>
              <a:cs typeface="Times New Roman" panose="02020603050405020304" pitchFamily="18" charset="0"/>
            </a:endParaRPr>
          </a:p>
          <a:p>
            <a:pPr algn="ctr"/>
            <a:r>
              <a:rPr lang="en-US" sz="1400" b="1" dirty="0" smtClean="0">
                <a:solidFill>
                  <a:schemeClr val="tx1"/>
                </a:solidFill>
                <a:cs typeface="Times New Roman" panose="02020603050405020304" pitchFamily="18" charset="0"/>
              </a:rPr>
              <a:t>Subsidies to the Russian Federation Constituents</a:t>
            </a:r>
            <a:endParaRPr lang="ru-RU" sz="1400" b="1" dirty="0" smtClean="0">
              <a:solidFill>
                <a:schemeClr val="tx1"/>
              </a:solidFill>
              <a:cs typeface="Times New Roman" panose="02020603050405020304" pitchFamily="18" charset="0"/>
            </a:endParaRPr>
          </a:p>
          <a:p>
            <a:r>
              <a:rPr lang="en-US" altLang="ko-KR" sz="1000" b="1" i="1" u="sng" dirty="0" smtClean="0">
                <a:solidFill>
                  <a:schemeClr val="tx1"/>
                </a:solidFill>
                <a:cs typeface="Times New Roman" panose="02020603050405020304" pitchFamily="18" charset="0"/>
              </a:rPr>
              <a:t>notes</a:t>
            </a:r>
            <a:r>
              <a:rPr lang="ru-RU" altLang="ko-KR" sz="1000" b="1" i="1" u="sng" dirty="0" smtClean="0">
                <a:solidFill>
                  <a:schemeClr val="tx1"/>
                </a:solidFill>
                <a:cs typeface="Times New Roman" panose="02020603050405020304" pitchFamily="18" charset="0"/>
              </a:rPr>
              <a:t>:</a:t>
            </a:r>
            <a:endParaRPr lang="ru-RU" altLang="ko-KR" sz="1000" b="1" i="1" u="sng" dirty="0">
              <a:solidFill>
                <a:schemeClr val="tx1"/>
              </a:solidFill>
              <a:cs typeface="Times New Roman" panose="02020603050405020304" pitchFamily="18" charset="0"/>
            </a:endParaRPr>
          </a:p>
          <a:p>
            <a:pPr marL="171450" indent="-171450">
              <a:buFont typeface="Arial" panose="020B0604020202020204" pitchFamily="34" charset="0"/>
              <a:buChar char="•"/>
            </a:pPr>
            <a:r>
              <a:rPr lang="en-US" altLang="ko-KR" sz="1000" i="1" dirty="0" smtClean="0">
                <a:solidFill>
                  <a:schemeClr val="tx1"/>
                </a:solidFill>
                <a:cs typeface="Times New Roman" panose="02020603050405020304" pitchFamily="18" charset="0"/>
              </a:rPr>
              <a:t>Old delivery mechanism</a:t>
            </a:r>
            <a:r>
              <a:rPr lang="ru-RU" altLang="ko-KR" sz="1000" i="1" dirty="0" smtClean="0">
                <a:solidFill>
                  <a:schemeClr val="tx1"/>
                </a:solidFill>
                <a:cs typeface="Times New Roman" panose="02020603050405020304" pitchFamily="18" charset="0"/>
              </a:rPr>
              <a:t> </a:t>
            </a:r>
            <a:r>
              <a:rPr lang="ru-RU" altLang="ko-KR" sz="1000" i="1" dirty="0">
                <a:solidFill>
                  <a:schemeClr val="tx1"/>
                </a:solidFill>
                <a:cs typeface="Times New Roman" panose="02020603050405020304" pitchFamily="18" charset="0"/>
              </a:rPr>
              <a:t>– 25% </a:t>
            </a:r>
            <a:r>
              <a:rPr lang="en-US" altLang="ko-KR" sz="1000" i="1" dirty="0" smtClean="0">
                <a:solidFill>
                  <a:schemeClr val="tx1"/>
                </a:solidFill>
                <a:cs typeface="Times New Roman" panose="02020603050405020304" pitchFamily="18" charset="0"/>
              </a:rPr>
              <a:t>BA</a:t>
            </a:r>
            <a:r>
              <a:rPr lang="en-US" altLang="ko-KR" sz="1000" i="1" dirty="0" smtClean="0">
                <a:solidFill>
                  <a:schemeClr val="tx1"/>
                </a:solidFill>
                <a:cs typeface="Times New Roman" panose="02020603050405020304" pitchFamily="18" charset="0"/>
              </a:rPr>
              <a:t> </a:t>
            </a:r>
            <a:r>
              <a:rPr lang="en-US" altLang="ko-KR" sz="1000" i="1" dirty="0" smtClean="0">
                <a:solidFill>
                  <a:schemeClr val="tx1"/>
                </a:solidFill>
                <a:cs typeface="Times New Roman" panose="02020603050405020304" pitchFamily="18" charset="0"/>
              </a:rPr>
              <a:t>every quarter</a:t>
            </a:r>
            <a:r>
              <a:rPr lang="ru-RU" altLang="ko-KR" sz="1000" i="1" dirty="0" smtClean="0">
                <a:solidFill>
                  <a:schemeClr val="tx1"/>
                </a:solidFill>
                <a:cs typeface="Times New Roman" panose="02020603050405020304" pitchFamily="18" charset="0"/>
              </a:rPr>
              <a:t>;</a:t>
            </a:r>
            <a:endParaRPr lang="ru-RU" sz="1000" i="1" dirty="0">
              <a:solidFill>
                <a:schemeClr val="tx1"/>
              </a:solidFill>
              <a:cs typeface="Times New Roman" panose="02020603050405020304" pitchFamily="18" charset="0"/>
            </a:endParaRPr>
          </a:p>
          <a:p>
            <a:pPr marL="171450" indent="-171450">
              <a:buFont typeface="Arial" panose="020B0604020202020204" pitchFamily="34" charset="0"/>
              <a:buChar char="•"/>
            </a:pPr>
            <a:r>
              <a:rPr lang="en-US" altLang="ko-KR" sz="1000" i="1" dirty="0" smtClean="0">
                <a:solidFill>
                  <a:schemeClr val="tx1"/>
                </a:solidFill>
                <a:cs typeface="Times New Roman" panose="02020603050405020304" pitchFamily="18" charset="0"/>
              </a:rPr>
              <a:t>New delivery mechanism</a:t>
            </a:r>
            <a:r>
              <a:rPr lang="ru-RU" altLang="ko-KR" sz="1000" i="1" dirty="0" smtClean="0">
                <a:solidFill>
                  <a:schemeClr val="tx1"/>
                </a:solidFill>
                <a:cs typeface="Times New Roman" panose="02020603050405020304" pitchFamily="18" charset="0"/>
              </a:rPr>
              <a:t> –  </a:t>
            </a:r>
            <a:r>
              <a:rPr lang="en-US" altLang="ko-KR" sz="1000" i="1" dirty="0" smtClean="0">
                <a:solidFill>
                  <a:schemeClr val="tx1"/>
                </a:solidFill>
                <a:cs typeface="Times New Roman" panose="02020603050405020304" pitchFamily="18" charset="0"/>
              </a:rPr>
              <a:t>as needed </a:t>
            </a:r>
            <a:r>
              <a:rPr lang="ru-RU" altLang="ko-KR" sz="1000" i="1" dirty="0" smtClean="0">
                <a:solidFill>
                  <a:schemeClr val="tx1"/>
                </a:solidFill>
                <a:cs typeface="Times New Roman" panose="02020603050405020304" pitchFamily="18" charset="0"/>
              </a:rPr>
              <a:t>  </a:t>
            </a:r>
            <a:endParaRPr lang="ru-RU" altLang="ko-KR" sz="1000" i="1" dirty="0">
              <a:solidFill>
                <a:schemeClr val="tx1"/>
              </a:solidFill>
              <a:cs typeface="Times New Roman" panose="02020603050405020304" pitchFamily="18" charset="0"/>
            </a:endParaRPr>
          </a:p>
          <a:p>
            <a:pPr marL="171450" indent="-171450" algn="ctr">
              <a:buFont typeface="Arial" panose="020B0604020202020204" pitchFamily="34" charset="0"/>
              <a:buChar char="•"/>
            </a:pPr>
            <a:endParaRPr lang="ru-RU" sz="1000" b="1" i="1" dirty="0">
              <a:solidFill>
                <a:schemeClr val="tx1"/>
              </a:solidFill>
              <a:cs typeface="Times New Roman" panose="02020603050405020304" pitchFamily="18" charset="0"/>
            </a:endParaRPr>
          </a:p>
        </p:txBody>
      </p:sp>
      <p:sp>
        <p:nvSpPr>
          <p:cNvPr id="58" name="Блок-схема: процесс 57"/>
          <p:cNvSpPr/>
          <p:nvPr/>
        </p:nvSpPr>
        <p:spPr>
          <a:xfrm>
            <a:off x="7616073" y="3212075"/>
            <a:ext cx="4149722" cy="872693"/>
          </a:xfrm>
          <a:prstGeom prst="flowChartProcess">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lIns="129040" tIns="64520" rIns="129040" bIns="64520" anchor="ctr"/>
          <a:lstStyle/>
          <a:p>
            <a:pPr algn="ctr"/>
            <a:r>
              <a:rPr lang="en-US" sz="1400" b="1" dirty="0">
                <a:solidFill>
                  <a:schemeClr val="tx1"/>
                </a:solidFill>
                <a:cs typeface="Times New Roman" panose="02020603050405020304" pitchFamily="18" charset="0"/>
              </a:rPr>
              <a:t>B</a:t>
            </a:r>
            <a:r>
              <a:rPr lang="en-US" sz="1400" b="1" dirty="0" smtClean="0">
                <a:solidFill>
                  <a:schemeClr val="tx1"/>
                </a:solidFill>
                <a:cs typeface="Times New Roman" panose="02020603050405020304" pitchFamily="18" charset="0"/>
              </a:rPr>
              <a:t>udget and autonomous institutions</a:t>
            </a:r>
            <a:endParaRPr lang="ru-RU" sz="1400" b="1" dirty="0">
              <a:solidFill>
                <a:schemeClr val="tx1"/>
              </a:solidFill>
              <a:cs typeface="Times New Roman" panose="02020603050405020304" pitchFamily="18" charset="0"/>
            </a:endParaRPr>
          </a:p>
        </p:txBody>
      </p:sp>
      <p:sp>
        <p:nvSpPr>
          <p:cNvPr id="63" name="Блок-схема: процесс 62"/>
          <p:cNvSpPr/>
          <p:nvPr/>
        </p:nvSpPr>
        <p:spPr>
          <a:xfrm>
            <a:off x="7599070" y="2221177"/>
            <a:ext cx="4149722" cy="745255"/>
          </a:xfrm>
          <a:prstGeom prst="flowChartProcess">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lIns="129040" tIns="64520" rIns="129040" bIns="64520" anchor="ctr"/>
          <a:lstStyle/>
          <a:p>
            <a:pPr algn="ctr"/>
            <a:r>
              <a:rPr lang="en-US" sz="1400" b="1" dirty="0" smtClean="0">
                <a:solidFill>
                  <a:schemeClr val="tx1"/>
                </a:solidFill>
                <a:cs typeface="Times New Roman" panose="02020603050405020304" pitchFamily="18" charset="0"/>
              </a:rPr>
              <a:t>The Russian Federation Constituents </a:t>
            </a:r>
            <a:endParaRPr lang="ru-RU" sz="1400" b="1" dirty="0">
              <a:solidFill>
                <a:schemeClr val="tx1"/>
              </a:solidFill>
              <a:cs typeface="Times New Roman" panose="02020603050405020304" pitchFamily="18" charset="0"/>
            </a:endParaRPr>
          </a:p>
        </p:txBody>
      </p:sp>
      <p:sp>
        <p:nvSpPr>
          <p:cNvPr id="4" name="TextBox 3"/>
          <p:cNvSpPr txBox="1"/>
          <p:nvPr/>
        </p:nvSpPr>
        <p:spPr>
          <a:xfrm>
            <a:off x="1674124" y="1859889"/>
            <a:ext cx="3241593" cy="246221"/>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1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Main budget spending unit </a:t>
            </a:r>
            <a:r>
              <a:rPr lang="ru-RU" sz="1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1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budget user</a:t>
            </a:r>
            <a:endParaRPr lang="ru-RU" sz="1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
        <p:nvSpPr>
          <p:cNvPr id="66" name="Блок-схема: процесс 65"/>
          <p:cNvSpPr/>
          <p:nvPr/>
        </p:nvSpPr>
        <p:spPr>
          <a:xfrm>
            <a:off x="7616073" y="4336439"/>
            <a:ext cx="4149722" cy="907532"/>
          </a:xfrm>
          <a:prstGeom prst="flowChartProcess">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lIns="129040" tIns="64520" rIns="129040" bIns="64520" anchor="ctr"/>
          <a:lstStyle/>
          <a:p>
            <a:pPr algn="ctr"/>
            <a:r>
              <a:rPr lang="en-US" sz="1400" b="1" dirty="0" smtClean="0">
                <a:solidFill>
                  <a:schemeClr val="tx1"/>
                </a:solidFill>
                <a:cs typeface="Times New Roman" panose="02020603050405020304" pitchFamily="18" charset="0"/>
              </a:rPr>
              <a:t>Legal </a:t>
            </a:r>
            <a:r>
              <a:rPr lang="en-US" sz="1400" b="1" dirty="0">
                <a:solidFill>
                  <a:schemeClr val="tx1"/>
                </a:solidFill>
                <a:cs typeface="Times New Roman" panose="02020603050405020304" pitchFamily="18" charset="0"/>
              </a:rPr>
              <a:t>entities </a:t>
            </a:r>
            <a:r>
              <a:rPr lang="ru-RU" sz="1400" b="1" dirty="0">
                <a:solidFill>
                  <a:schemeClr val="tx1"/>
                </a:solidFill>
                <a:cs typeface="Times New Roman" panose="02020603050405020304" pitchFamily="18" charset="0"/>
              </a:rPr>
              <a:t>(</a:t>
            </a:r>
            <a:r>
              <a:rPr lang="en-US" sz="1400" b="1" dirty="0">
                <a:solidFill>
                  <a:schemeClr val="tx1"/>
                </a:solidFill>
                <a:cs typeface="Times New Roman" panose="02020603050405020304" pitchFamily="18" charset="0"/>
              </a:rPr>
              <a:t>economic entities – recipients of subsidies</a:t>
            </a:r>
            <a:r>
              <a:rPr lang="ru-RU" sz="1100" b="1" dirty="0" smtClean="0">
                <a:solidFill>
                  <a:schemeClr val="tx1"/>
                </a:solidFill>
                <a:cs typeface="Times New Roman" panose="02020603050405020304" pitchFamily="18" charset="0"/>
              </a:rPr>
              <a:t>)</a:t>
            </a:r>
            <a:endParaRPr lang="ru-RU" sz="1100" b="1" dirty="0">
              <a:solidFill>
                <a:schemeClr val="tx1"/>
              </a:solidFill>
              <a:cs typeface="Times New Roman" panose="02020603050405020304" pitchFamily="18" charset="0"/>
            </a:endParaRPr>
          </a:p>
          <a:p>
            <a:pPr algn="ctr"/>
            <a:endParaRPr lang="ru-RU" sz="1400" b="1" dirty="0">
              <a:solidFill>
                <a:schemeClr val="tx1"/>
              </a:solidFill>
              <a:cs typeface="Times New Roman" panose="02020603050405020304" pitchFamily="18" charset="0"/>
            </a:endParaRPr>
          </a:p>
        </p:txBody>
      </p:sp>
      <p:sp>
        <p:nvSpPr>
          <p:cNvPr id="67" name="Нашивка 66"/>
          <p:cNvSpPr/>
          <p:nvPr/>
        </p:nvSpPr>
        <p:spPr>
          <a:xfrm rot="5400000">
            <a:off x="6380662" y="5418339"/>
            <a:ext cx="199507" cy="406035"/>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8" name="Нашивка 67"/>
          <p:cNvSpPr/>
          <p:nvPr/>
        </p:nvSpPr>
        <p:spPr>
          <a:xfrm rot="5400000">
            <a:off x="3142411" y="5434434"/>
            <a:ext cx="199507" cy="406035"/>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9" name="Нашивка 68"/>
          <p:cNvSpPr/>
          <p:nvPr/>
        </p:nvSpPr>
        <p:spPr>
          <a:xfrm rot="5400000">
            <a:off x="9602752" y="5483545"/>
            <a:ext cx="199507" cy="406035"/>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128029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AutoShape 2"/>
          <p:cNvSpPr>
            <a:spLocks noChangeArrowheads="1"/>
          </p:cNvSpPr>
          <p:nvPr/>
        </p:nvSpPr>
        <p:spPr bwMode="ltGray">
          <a:xfrm rot="5400000">
            <a:off x="1429700" y="1141953"/>
            <a:ext cx="1956556" cy="206103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401 w 21600"/>
              <a:gd name="T13" fmla="*/ 0 h 21600"/>
              <a:gd name="T14" fmla="*/ 21199 w 21600"/>
              <a:gd name="T15" fmla="*/ 13628 h 21600"/>
            </a:gdLst>
            <a:ahLst/>
            <a:cxnLst>
              <a:cxn ang="T8">
                <a:pos x="T0" y="T1"/>
              </a:cxn>
              <a:cxn ang="T9">
                <a:pos x="T2" y="T3"/>
              </a:cxn>
              <a:cxn ang="T10">
                <a:pos x="T4" y="T5"/>
              </a:cxn>
              <a:cxn ang="T11">
                <a:pos x="T6" y="T7"/>
              </a:cxn>
            </a:cxnLst>
            <a:rect l="T12" t="T13" r="T14" b="T15"/>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lnTo>
                  <a:pt x="323" y="10641"/>
                </a:lnTo>
                <a:close/>
              </a:path>
            </a:pathLst>
          </a:custGeom>
          <a:gradFill rotWithShape="0">
            <a:gsLst>
              <a:gs pos="0">
                <a:srgbClr val="DBE0ED"/>
              </a:gs>
              <a:gs pos="100000">
                <a:srgbClr val="B0BAD8"/>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lIns="96780" tIns="48390" rIns="96780" bIns="48390" anchor="ctr"/>
          <a:lstStyle/>
          <a:p>
            <a:endParaRPr lang="ru-RU"/>
          </a:p>
        </p:txBody>
      </p:sp>
      <p:sp>
        <p:nvSpPr>
          <p:cNvPr id="3" name="AutoShape 3"/>
          <p:cNvSpPr>
            <a:spLocks noChangeArrowheads="1"/>
          </p:cNvSpPr>
          <p:nvPr/>
        </p:nvSpPr>
        <p:spPr bwMode="ltGray">
          <a:xfrm rot="5400000" flipH="1">
            <a:off x="1509946" y="1349248"/>
            <a:ext cx="1550158" cy="1598666"/>
          </a:xfrm>
          <a:prstGeom prst="flowChartConnector">
            <a:avLst/>
          </a:prstGeom>
          <a:gradFill rotWithShape="0">
            <a:gsLst>
              <a:gs pos="0">
                <a:schemeClr val="accent2">
                  <a:lumMod val="20000"/>
                  <a:lumOff val="80000"/>
                </a:schemeClr>
              </a:gs>
              <a:gs pos="100000">
                <a:schemeClr val="accent2">
                  <a:lumMod val="60000"/>
                  <a:lumOff val="40000"/>
                </a:schemeClr>
              </a:gs>
            </a:gsLst>
            <a:lin ang="0" scaled="1"/>
          </a:gradFill>
          <a:ln w="0" algn="ctr">
            <a:solidFill>
              <a:srgbClr val="002060"/>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wrap="none" lIns="96780" tIns="48390" rIns="96780" bIns="48390" anchor="ctr"/>
          <a:lstStyle/>
          <a:p>
            <a:pPr>
              <a:defRPr/>
            </a:pPr>
            <a:endParaRPr lang="en-US" dirty="0">
              <a:cs typeface="Arial" charset="0"/>
            </a:endParaRPr>
          </a:p>
        </p:txBody>
      </p:sp>
      <p:sp>
        <p:nvSpPr>
          <p:cNvPr id="6" name="AutoShape 6"/>
          <p:cNvSpPr>
            <a:spLocks noChangeArrowheads="1"/>
          </p:cNvSpPr>
          <p:nvPr/>
        </p:nvSpPr>
        <p:spPr bwMode="gray">
          <a:xfrm>
            <a:off x="3208275" y="2458018"/>
            <a:ext cx="8437625" cy="471435"/>
          </a:xfrm>
          <a:prstGeom prst="roundRect">
            <a:avLst>
              <a:gd name="adj" fmla="val 50000"/>
            </a:avLst>
          </a:prstGeom>
          <a:gradFill flip="none" rotWithShape="1">
            <a:gsLst>
              <a:gs pos="0">
                <a:schemeClr val="bg1"/>
              </a:gs>
              <a:gs pos="100000">
                <a:schemeClr val="accent1">
                  <a:lumMod val="60000"/>
                  <a:lumOff val="40000"/>
                </a:schemeClr>
              </a:gs>
              <a:gs pos="100000">
                <a:srgbClr val="00B0F0"/>
              </a:gs>
            </a:gsLst>
            <a:path path="circle">
              <a:fillToRect l="100000" t="100000"/>
            </a:path>
            <a:tileRect r="-100000" b="-100000"/>
          </a:gradFill>
          <a:ln w="38100" algn="ctr">
            <a:solidFill>
              <a:schemeClr val="accent1">
                <a:lumMod val="60000"/>
                <a:lumOff val="40000"/>
                <a:alpha val="0"/>
              </a:schemeClr>
            </a:solidFill>
            <a:round/>
            <a:headEnd/>
            <a:tailEnd/>
          </a:ln>
          <a:effectLst/>
          <a:extLst/>
        </p:spPr>
        <p:txBody>
          <a:bodyPr wrap="none" lIns="96780" tIns="48390" rIns="96780" bIns="48390" anchor="ctr"/>
          <a:lstStyle/>
          <a:p>
            <a:pPr>
              <a:defRPr/>
            </a:pPr>
            <a:r>
              <a:rPr lang="ru-RU" b="1" dirty="0" smtClean="0"/>
              <a:t>                 </a:t>
            </a:r>
            <a:r>
              <a:rPr lang="en-US" b="1" dirty="0" smtClean="0"/>
              <a:t>on-line operation</a:t>
            </a:r>
            <a:endParaRPr lang="ru-RU" b="1" dirty="0">
              <a:cs typeface="Arial" charset="0"/>
            </a:endParaRPr>
          </a:p>
        </p:txBody>
      </p:sp>
      <p:sp>
        <p:nvSpPr>
          <p:cNvPr id="7" name="AutoShape 7"/>
          <p:cNvSpPr>
            <a:spLocks noChangeArrowheads="1"/>
          </p:cNvSpPr>
          <p:nvPr/>
        </p:nvSpPr>
        <p:spPr bwMode="gray">
          <a:xfrm>
            <a:off x="3454270" y="1878156"/>
            <a:ext cx="8153530" cy="446807"/>
          </a:xfrm>
          <a:prstGeom prst="roundRect">
            <a:avLst>
              <a:gd name="adj" fmla="val 50000"/>
            </a:avLst>
          </a:prstGeom>
          <a:gradFill flip="none" rotWithShape="1">
            <a:gsLst>
              <a:gs pos="0">
                <a:schemeClr val="bg1"/>
              </a:gs>
              <a:gs pos="100000">
                <a:schemeClr val="accent1">
                  <a:lumMod val="60000"/>
                  <a:lumOff val="40000"/>
                </a:schemeClr>
              </a:gs>
              <a:gs pos="100000">
                <a:srgbClr val="00B0F0"/>
              </a:gs>
            </a:gsLst>
            <a:path path="circle">
              <a:fillToRect l="100000" t="100000"/>
            </a:path>
            <a:tileRect r="-100000" b="-100000"/>
          </a:gradFill>
          <a:ln w="38100" algn="ctr">
            <a:solidFill>
              <a:schemeClr val="accent1">
                <a:lumMod val="60000"/>
                <a:lumOff val="40000"/>
                <a:alpha val="0"/>
              </a:schemeClr>
            </a:solidFill>
            <a:round/>
            <a:headEnd/>
            <a:tailEnd/>
          </a:ln>
          <a:effectLst/>
          <a:extLst/>
        </p:spPr>
        <p:txBody>
          <a:bodyPr wrap="none" lIns="96780" tIns="48390" rIns="96780" bIns="48390" anchor="ctr"/>
          <a:lstStyle/>
          <a:p>
            <a:pPr>
              <a:defRPr/>
            </a:pPr>
            <a:r>
              <a:rPr lang="ru-RU" b="1" dirty="0"/>
              <a:t> </a:t>
            </a:r>
            <a:r>
              <a:rPr lang="ru-RU" b="1" dirty="0" smtClean="0"/>
              <a:t>           </a:t>
            </a:r>
            <a:r>
              <a:rPr lang="en-US" b="1" dirty="0" smtClean="0"/>
              <a:t>single IT platform </a:t>
            </a:r>
            <a:r>
              <a:rPr lang="ru-RU" b="1" dirty="0" smtClean="0"/>
              <a:t> </a:t>
            </a:r>
            <a:endParaRPr lang="ru-RU" b="1" dirty="0">
              <a:cs typeface="Arial" charset="0"/>
            </a:endParaRPr>
          </a:p>
        </p:txBody>
      </p:sp>
      <p:sp>
        <p:nvSpPr>
          <p:cNvPr id="8" name="AutoShape 8"/>
          <p:cNvSpPr>
            <a:spLocks noChangeArrowheads="1"/>
          </p:cNvSpPr>
          <p:nvPr/>
        </p:nvSpPr>
        <p:spPr bwMode="gray">
          <a:xfrm>
            <a:off x="3224192" y="1326781"/>
            <a:ext cx="8383608" cy="431958"/>
          </a:xfrm>
          <a:prstGeom prst="roundRect">
            <a:avLst>
              <a:gd name="adj" fmla="val 50000"/>
            </a:avLst>
          </a:prstGeom>
          <a:gradFill flip="none" rotWithShape="1">
            <a:gsLst>
              <a:gs pos="0">
                <a:schemeClr val="bg1"/>
              </a:gs>
              <a:gs pos="100000">
                <a:schemeClr val="accent1">
                  <a:lumMod val="60000"/>
                  <a:lumOff val="40000"/>
                </a:schemeClr>
              </a:gs>
              <a:gs pos="100000">
                <a:srgbClr val="00B0F0"/>
              </a:gs>
            </a:gsLst>
            <a:path path="circle">
              <a:fillToRect l="100000" t="100000"/>
            </a:path>
            <a:tileRect r="-100000" b="-100000"/>
          </a:gradFill>
          <a:ln w="38100" algn="ctr">
            <a:solidFill>
              <a:schemeClr val="accent1">
                <a:lumMod val="60000"/>
                <a:lumOff val="40000"/>
                <a:alpha val="0"/>
              </a:schemeClr>
            </a:solidFill>
            <a:round/>
            <a:headEnd/>
            <a:tailEnd/>
          </a:ln>
          <a:effectLst/>
          <a:extLst/>
        </p:spPr>
        <p:txBody>
          <a:bodyPr wrap="none" lIns="96780" tIns="48390" rIns="96780" bIns="48390" anchor="ctr"/>
          <a:lstStyle/>
          <a:p>
            <a:r>
              <a:rPr lang="ru-RU" b="1" dirty="0" smtClean="0"/>
              <a:t>                </a:t>
            </a:r>
            <a:r>
              <a:rPr lang="en-US" b="1" dirty="0" smtClean="0"/>
              <a:t>maximum coverage of participants</a:t>
            </a:r>
            <a:endParaRPr lang="ru-RU" b="1" dirty="0"/>
          </a:p>
        </p:txBody>
      </p:sp>
      <p:sp>
        <p:nvSpPr>
          <p:cNvPr id="49" name="TextBox 48"/>
          <p:cNvSpPr txBox="1"/>
          <p:nvPr/>
        </p:nvSpPr>
        <p:spPr>
          <a:xfrm>
            <a:off x="4297334" y="134774"/>
            <a:ext cx="8405972" cy="353941"/>
          </a:xfrm>
          <a:prstGeom prst="rect">
            <a:avLst/>
          </a:prstGeom>
          <a:noFill/>
        </p:spPr>
        <p:txBody>
          <a:bodyPr lIns="91438" tIns="45719" rIns="91438" bIns="45719">
            <a:spAutoFit/>
          </a:bodyPr>
          <a:lstStyle/>
          <a:p>
            <a:pPr algn="ctr">
              <a:defRPr/>
            </a:pPr>
            <a:r>
              <a:rPr lang="en-US" altLang="ru-RU" sz="1700" b="1" cap="all" spc="106" dirty="0" smtClean="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Planning is the basis for effective cash management</a:t>
            </a:r>
            <a:endParaRPr lang="ru-RU" sz="1700" b="1" cap="all" spc="106" dirty="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endParaRPr>
          </a:p>
        </p:txBody>
      </p:sp>
      <p:sp>
        <p:nvSpPr>
          <p:cNvPr id="58" name="AutoShape 2"/>
          <p:cNvSpPr>
            <a:spLocks noChangeArrowheads="1"/>
          </p:cNvSpPr>
          <p:nvPr/>
        </p:nvSpPr>
        <p:spPr bwMode="ltGray">
          <a:xfrm rot="5400000">
            <a:off x="1430119" y="3226429"/>
            <a:ext cx="1956556" cy="206103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401 w 21600"/>
              <a:gd name="T13" fmla="*/ 0 h 21600"/>
              <a:gd name="T14" fmla="*/ 21199 w 21600"/>
              <a:gd name="T15" fmla="*/ 13628 h 21600"/>
            </a:gdLst>
            <a:ahLst/>
            <a:cxnLst>
              <a:cxn ang="T8">
                <a:pos x="T0" y="T1"/>
              </a:cxn>
              <a:cxn ang="T9">
                <a:pos x="T2" y="T3"/>
              </a:cxn>
              <a:cxn ang="T10">
                <a:pos x="T4" y="T5"/>
              </a:cxn>
              <a:cxn ang="T11">
                <a:pos x="T6" y="T7"/>
              </a:cxn>
            </a:cxnLst>
            <a:rect l="T12" t="T13" r="T14" b="T15"/>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lnTo>
                  <a:pt x="323" y="10641"/>
                </a:lnTo>
                <a:close/>
              </a:path>
            </a:pathLst>
          </a:custGeom>
          <a:gradFill rotWithShape="0">
            <a:gsLst>
              <a:gs pos="0">
                <a:srgbClr val="DBE0ED"/>
              </a:gs>
              <a:gs pos="100000">
                <a:srgbClr val="B0BAD8"/>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lIns="96780" tIns="48390" rIns="96780" bIns="48390" anchor="ctr"/>
          <a:lstStyle/>
          <a:p>
            <a:endParaRPr lang="ru-RU"/>
          </a:p>
        </p:txBody>
      </p:sp>
      <p:sp>
        <p:nvSpPr>
          <p:cNvPr id="61" name="AutoShape 3"/>
          <p:cNvSpPr>
            <a:spLocks noChangeArrowheads="1"/>
          </p:cNvSpPr>
          <p:nvPr/>
        </p:nvSpPr>
        <p:spPr bwMode="ltGray">
          <a:xfrm rot="5400000" flipH="1">
            <a:off x="1510365" y="3433724"/>
            <a:ext cx="1550158" cy="1598666"/>
          </a:xfrm>
          <a:prstGeom prst="flowChartConnector">
            <a:avLst/>
          </a:prstGeom>
          <a:gradFill rotWithShape="0">
            <a:gsLst>
              <a:gs pos="0">
                <a:schemeClr val="accent2">
                  <a:lumMod val="20000"/>
                  <a:lumOff val="80000"/>
                </a:schemeClr>
              </a:gs>
              <a:gs pos="100000">
                <a:schemeClr val="accent2">
                  <a:lumMod val="60000"/>
                  <a:lumOff val="40000"/>
                </a:schemeClr>
              </a:gs>
            </a:gsLst>
            <a:lin ang="0" scaled="1"/>
          </a:gradFill>
          <a:ln w="0" algn="ctr">
            <a:solidFill>
              <a:srgbClr val="002060"/>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wrap="none" lIns="96780" tIns="48390" rIns="96780" bIns="48390" anchor="ctr"/>
          <a:lstStyle/>
          <a:p>
            <a:pPr>
              <a:defRPr/>
            </a:pPr>
            <a:endParaRPr lang="en-US">
              <a:cs typeface="Arial" charset="0"/>
            </a:endParaRPr>
          </a:p>
        </p:txBody>
      </p:sp>
      <p:sp>
        <p:nvSpPr>
          <p:cNvPr id="62" name="AutoShape 2"/>
          <p:cNvSpPr>
            <a:spLocks noChangeArrowheads="1"/>
          </p:cNvSpPr>
          <p:nvPr/>
        </p:nvSpPr>
        <p:spPr bwMode="ltGray">
          <a:xfrm rot="5400000">
            <a:off x="1379741" y="5354093"/>
            <a:ext cx="1956556" cy="206103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401 w 21600"/>
              <a:gd name="T13" fmla="*/ 0 h 21600"/>
              <a:gd name="T14" fmla="*/ 21199 w 21600"/>
              <a:gd name="T15" fmla="*/ 13628 h 21600"/>
            </a:gdLst>
            <a:ahLst/>
            <a:cxnLst>
              <a:cxn ang="T8">
                <a:pos x="T0" y="T1"/>
              </a:cxn>
              <a:cxn ang="T9">
                <a:pos x="T2" y="T3"/>
              </a:cxn>
              <a:cxn ang="T10">
                <a:pos x="T4" y="T5"/>
              </a:cxn>
              <a:cxn ang="T11">
                <a:pos x="T6" y="T7"/>
              </a:cxn>
            </a:cxnLst>
            <a:rect l="T12" t="T13" r="T14" b="T15"/>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lnTo>
                  <a:pt x="323" y="10641"/>
                </a:lnTo>
                <a:close/>
              </a:path>
            </a:pathLst>
          </a:custGeom>
          <a:gradFill rotWithShape="0">
            <a:gsLst>
              <a:gs pos="0">
                <a:srgbClr val="DBE0ED"/>
              </a:gs>
              <a:gs pos="100000">
                <a:srgbClr val="B0BAD8"/>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lIns="96780" tIns="48390" rIns="96780" bIns="48390" anchor="ctr"/>
          <a:lstStyle/>
          <a:p>
            <a:endParaRPr lang="ru-RU"/>
          </a:p>
        </p:txBody>
      </p:sp>
      <p:sp>
        <p:nvSpPr>
          <p:cNvPr id="63" name="AutoShape 3"/>
          <p:cNvSpPr>
            <a:spLocks noChangeArrowheads="1"/>
          </p:cNvSpPr>
          <p:nvPr/>
        </p:nvSpPr>
        <p:spPr bwMode="ltGray">
          <a:xfrm rot="5400000" flipH="1">
            <a:off x="1459987" y="5561388"/>
            <a:ext cx="1550158" cy="1598666"/>
          </a:xfrm>
          <a:prstGeom prst="flowChartConnector">
            <a:avLst/>
          </a:prstGeom>
          <a:gradFill rotWithShape="0">
            <a:gsLst>
              <a:gs pos="0">
                <a:schemeClr val="accent2">
                  <a:lumMod val="20000"/>
                  <a:lumOff val="80000"/>
                </a:schemeClr>
              </a:gs>
              <a:gs pos="100000">
                <a:schemeClr val="accent2">
                  <a:lumMod val="60000"/>
                  <a:lumOff val="40000"/>
                </a:schemeClr>
              </a:gs>
            </a:gsLst>
            <a:lin ang="0" scaled="1"/>
          </a:gradFill>
          <a:ln w="0" algn="ctr">
            <a:solidFill>
              <a:srgbClr val="002060"/>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wrap="none" lIns="96780" tIns="48390" rIns="96780" bIns="48390" anchor="ctr"/>
          <a:lstStyle/>
          <a:p>
            <a:pPr>
              <a:defRPr/>
            </a:pPr>
            <a:endParaRPr lang="en-US">
              <a:cs typeface="Arial" charset="0"/>
            </a:endParaRPr>
          </a:p>
        </p:txBody>
      </p:sp>
      <p:grpSp>
        <p:nvGrpSpPr>
          <p:cNvPr id="64" name="Group 9"/>
          <p:cNvGrpSpPr>
            <a:grpSpLocks/>
          </p:cNvGrpSpPr>
          <p:nvPr/>
        </p:nvGrpSpPr>
        <p:grpSpPr bwMode="auto">
          <a:xfrm>
            <a:off x="3034399" y="1352260"/>
            <a:ext cx="381000" cy="381000"/>
            <a:chOff x="2078" y="1680"/>
            <a:chExt cx="1615" cy="1615"/>
          </a:xfrm>
          <a:solidFill>
            <a:schemeClr val="accent1">
              <a:lumMod val="60000"/>
              <a:lumOff val="40000"/>
            </a:schemeClr>
          </a:solidFill>
        </p:grpSpPr>
        <p:sp>
          <p:nvSpPr>
            <p:cNvPr id="65" name="Oval 10"/>
            <p:cNvSpPr>
              <a:spLocks noChangeArrowheads="1"/>
            </p:cNvSpPr>
            <p:nvPr/>
          </p:nvSpPr>
          <p:spPr bwMode="gray">
            <a:xfrm>
              <a:off x="2078" y="1680"/>
              <a:ext cx="1615" cy="1615"/>
            </a:xfrm>
            <a:prstGeom prst="ellipse">
              <a:avLst/>
            </a:prstGeom>
            <a:grpFill/>
            <a:ln/>
            <a:extLst/>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a:p>
          </p:txBody>
        </p:sp>
        <p:sp>
          <p:nvSpPr>
            <p:cNvPr id="66" name="Oval 11"/>
            <p:cNvSpPr>
              <a:spLocks noChangeArrowheads="1"/>
            </p:cNvSpPr>
            <p:nvPr/>
          </p:nvSpPr>
          <p:spPr bwMode="gray">
            <a:xfrm>
              <a:off x="2172" y="1774"/>
              <a:ext cx="1427" cy="1427"/>
            </a:xfrm>
            <a:prstGeom prst="ellipse">
              <a:avLst/>
            </a:prstGeom>
            <a:grpFill/>
            <a:ln/>
            <a:extLst/>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a:p>
          </p:txBody>
        </p:sp>
        <p:sp>
          <p:nvSpPr>
            <p:cNvPr id="67" name="Oval 12"/>
            <p:cNvSpPr>
              <a:spLocks noChangeArrowheads="1"/>
            </p:cNvSpPr>
            <p:nvPr/>
          </p:nvSpPr>
          <p:spPr bwMode="gray">
            <a:xfrm>
              <a:off x="2253" y="1855"/>
              <a:ext cx="1265" cy="1265"/>
            </a:xfrm>
            <a:prstGeom prst="ellipse">
              <a:avLst/>
            </a:prstGeom>
            <a:grpFill/>
            <a:ln/>
            <a:extLst/>
          </p:spPr>
          <p:style>
            <a:lnRef idx="1">
              <a:schemeClr val="accent1"/>
            </a:lnRef>
            <a:fillRef idx="2">
              <a:schemeClr val="accent1"/>
            </a:fillRef>
            <a:effectRef idx="1">
              <a:schemeClr val="accent1"/>
            </a:effectRef>
            <a:fontRef idx="minor">
              <a:schemeClr val="dk1"/>
            </a:fontRef>
          </p:style>
          <p:txBody>
            <a:bodyPr wrap="none" anchor="ctr">
              <a:spAutoFit/>
            </a:bodyPr>
            <a:lstStyle/>
            <a:p>
              <a:pPr>
                <a:defRPr/>
              </a:pPr>
              <a:endParaRPr lang="en-US"/>
            </a:p>
          </p:txBody>
        </p:sp>
        <p:sp>
          <p:nvSpPr>
            <p:cNvPr id="68" name="Oval 13"/>
            <p:cNvSpPr>
              <a:spLocks noChangeArrowheads="1"/>
            </p:cNvSpPr>
            <p:nvPr/>
          </p:nvSpPr>
          <p:spPr bwMode="gray">
            <a:xfrm>
              <a:off x="2253" y="1855"/>
              <a:ext cx="1265" cy="1265"/>
            </a:xfrm>
            <a:prstGeom prst="ellipse">
              <a:avLst/>
            </a:prstGeom>
            <a:grpFill/>
            <a:ln/>
            <a:extLst/>
          </p:spPr>
          <p:style>
            <a:lnRef idx="1">
              <a:schemeClr val="accent1"/>
            </a:lnRef>
            <a:fillRef idx="2">
              <a:schemeClr val="accent1"/>
            </a:fillRef>
            <a:effectRef idx="1">
              <a:schemeClr val="accent1"/>
            </a:effectRef>
            <a:fontRef idx="minor">
              <a:schemeClr val="dk1"/>
            </a:fontRef>
          </p:style>
          <p:txBody>
            <a:bodyPr wrap="none" anchor="ctr">
              <a:spAutoFit/>
            </a:bodyPr>
            <a:lstStyle/>
            <a:p>
              <a:pPr>
                <a:defRPr/>
              </a:pPr>
              <a:endParaRPr lang="en-US"/>
            </a:p>
          </p:txBody>
        </p:sp>
        <p:sp>
          <p:nvSpPr>
            <p:cNvPr id="69" name="Oval 14"/>
            <p:cNvSpPr>
              <a:spLocks noChangeArrowheads="1"/>
            </p:cNvSpPr>
            <p:nvPr/>
          </p:nvSpPr>
          <p:spPr bwMode="gray">
            <a:xfrm>
              <a:off x="2334" y="1936"/>
              <a:ext cx="1097" cy="1104"/>
            </a:xfrm>
            <a:prstGeom prst="ellipse">
              <a:avLst/>
            </a:prstGeom>
            <a:grpFill/>
            <a:ln/>
            <a:extLst/>
          </p:spPr>
          <p:style>
            <a:lnRef idx="1">
              <a:schemeClr val="accent1"/>
            </a:lnRef>
            <a:fillRef idx="2">
              <a:schemeClr val="accent1"/>
            </a:fillRef>
            <a:effectRef idx="1">
              <a:schemeClr val="accent1"/>
            </a:effectRef>
            <a:fontRef idx="minor">
              <a:schemeClr val="dk1"/>
            </a:fontRef>
          </p:style>
          <p:txBody>
            <a:bodyPr anchor="ctr">
              <a:spAutoFit/>
            </a:bodyPr>
            <a:lstStyle/>
            <a:p>
              <a:pPr>
                <a:defRPr/>
              </a:pPr>
              <a:endParaRPr lang="en-US"/>
            </a:p>
          </p:txBody>
        </p:sp>
        <p:sp>
          <p:nvSpPr>
            <p:cNvPr id="70" name="Oval 15"/>
            <p:cNvSpPr>
              <a:spLocks noChangeArrowheads="1"/>
            </p:cNvSpPr>
            <p:nvPr/>
          </p:nvSpPr>
          <p:spPr bwMode="gray">
            <a:xfrm>
              <a:off x="2334" y="1936"/>
              <a:ext cx="1097" cy="1104"/>
            </a:xfrm>
            <a:prstGeom prst="ellipse">
              <a:avLst/>
            </a:prstGeom>
            <a:grpFill/>
            <a:ln/>
            <a:extLst/>
          </p:spPr>
          <p:style>
            <a:lnRef idx="1">
              <a:schemeClr val="accent1"/>
            </a:lnRef>
            <a:fillRef idx="2">
              <a:schemeClr val="accent1"/>
            </a:fillRef>
            <a:effectRef idx="1">
              <a:schemeClr val="accent1"/>
            </a:effectRef>
            <a:fontRef idx="minor">
              <a:schemeClr val="dk1"/>
            </a:fontRef>
          </p:style>
          <p:txBody>
            <a:bodyPr anchor="ctr">
              <a:spAutoFit/>
            </a:bodyPr>
            <a:lstStyle/>
            <a:p>
              <a:pPr>
                <a:defRPr/>
              </a:pPr>
              <a:endParaRPr lang="en-US"/>
            </a:p>
          </p:txBody>
        </p:sp>
      </p:grpSp>
      <p:sp>
        <p:nvSpPr>
          <p:cNvPr id="9" name="TextBox 8"/>
          <p:cNvSpPr txBox="1"/>
          <p:nvPr/>
        </p:nvSpPr>
        <p:spPr>
          <a:xfrm>
            <a:off x="1457764" y="1849301"/>
            <a:ext cx="1668903" cy="338554"/>
          </a:xfrm>
          <a:prstGeom prst="rect">
            <a:avLst/>
          </a:prstGeom>
          <a:noFill/>
        </p:spPr>
        <p:txBody>
          <a:bodyPr wrap="square" rtlCol="0">
            <a:spAutoFit/>
          </a:bodyPr>
          <a:lstStyle/>
          <a:p>
            <a:pPr algn="ctr"/>
            <a:r>
              <a:rPr lang="en-US" sz="1600" b="1" dirty="0" smtClean="0"/>
              <a:t>prerequisites</a:t>
            </a:r>
            <a:endParaRPr lang="ru-RU" sz="1600" b="1" dirty="0"/>
          </a:p>
        </p:txBody>
      </p:sp>
      <p:sp>
        <p:nvSpPr>
          <p:cNvPr id="88" name="TextBox 87"/>
          <p:cNvSpPr txBox="1"/>
          <p:nvPr/>
        </p:nvSpPr>
        <p:spPr>
          <a:xfrm>
            <a:off x="1419664" y="3923043"/>
            <a:ext cx="1750512" cy="338554"/>
          </a:xfrm>
          <a:prstGeom prst="rect">
            <a:avLst/>
          </a:prstGeom>
          <a:noFill/>
        </p:spPr>
        <p:txBody>
          <a:bodyPr wrap="square" rtlCol="0">
            <a:spAutoFit/>
          </a:bodyPr>
          <a:lstStyle/>
          <a:p>
            <a:pPr algn="ctr"/>
            <a:r>
              <a:rPr lang="en-US" sz="1600" b="1" dirty="0" smtClean="0"/>
              <a:t>Planning horizon</a:t>
            </a:r>
            <a:r>
              <a:rPr lang="ru-RU" sz="1600" b="1" dirty="0" smtClean="0"/>
              <a:t>:</a:t>
            </a:r>
            <a:endParaRPr lang="ru-RU" sz="1600" b="1" dirty="0"/>
          </a:p>
        </p:txBody>
      </p:sp>
      <p:sp>
        <p:nvSpPr>
          <p:cNvPr id="89" name="TextBox 88"/>
          <p:cNvSpPr txBox="1"/>
          <p:nvPr/>
        </p:nvSpPr>
        <p:spPr>
          <a:xfrm>
            <a:off x="1406964" y="6201142"/>
            <a:ext cx="1707003" cy="338554"/>
          </a:xfrm>
          <a:prstGeom prst="rect">
            <a:avLst/>
          </a:prstGeom>
          <a:noFill/>
        </p:spPr>
        <p:txBody>
          <a:bodyPr wrap="square" rtlCol="0">
            <a:spAutoFit/>
          </a:bodyPr>
          <a:lstStyle/>
          <a:p>
            <a:r>
              <a:rPr lang="en-US" sz="1600" b="1" dirty="0" smtClean="0"/>
              <a:t>Targeting</a:t>
            </a:r>
            <a:r>
              <a:rPr lang="ru-RU" sz="1600" b="1" dirty="0" smtClean="0"/>
              <a:t>:</a:t>
            </a:r>
            <a:endParaRPr lang="ru-RU" sz="1600" b="1" dirty="0"/>
          </a:p>
        </p:txBody>
      </p:sp>
      <p:sp>
        <p:nvSpPr>
          <p:cNvPr id="90" name="AutoShape 6"/>
          <p:cNvSpPr>
            <a:spLocks noChangeArrowheads="1"/>
          </p:cNvSpPr>
          <p:nvPr/>
        </p:nvSpPr>
        <p:spPr bwMode="gray">
          <a:xfrm>
            <a:off x="2634368" y="4659376"/>
            <a:ext cx="8320926" cy="430912"/>
          </a:xfrm>
          <a:prstGeom prst="roundRect">
            <a:avLst>
              <a:gd name="adj" fmla="val 50000"/>
            </a:avLst>
          </a:prstGeom>
          <a:noFill/>
          <a:ln w="38100" algn="ctr">
            <a:noFill/>
            <a:round/>
            <a:headEnd/>
            <a:tailEnd/>
          </a:ln>
          <a:effectLst/>
          <a:extLst/>
        </p:spPr>
        <p:txBody>
          <a:bodyPr wrap="none" lIns="96780" tIns="48390" rIns="96780" bIns="48390" anchor="ctr"/>
          <a:lstStyle/>
          <a:p>
            <a:r>
              <a:rPr lang="ru-RU" sz="1600" b="1" i="1" dirty="0" smtClean="0"/>
              <a:t>                 </a:t>
            </a:r>
            <a:r>
              <a:rPr lang="en-US" sz="1600" i="1" u="sng" dirty="0" smtClean="0">
                <a:solidFill>
                  <a:srgbClr val="002060"/>
                </a:solidFill>
              </a:rPr>
              <a:t>benchmark</a:t>
            </a:r>
            <a:r>
              <a:rPr lang="ru-RU" sz="1600" i="1" u="sng" dirty="0" smtClean="0">
                <a:solidFill>
                  <a:srgbClr val="002060"/>
                </a:solidFill>
              </a:rPr>
              <a:t>:</a:t>
            </a:r>
            <a:r>
              <a:rPr lang="ru-RU" sz="1600" i="1" dirty="0" smtClean="0">
                <a:solidFill>
                  <a:srgbClr val="002060"/>
                </a:solidFill>
              </a:rPr>
              <a:t> </a:t>
            </a:r>
            <a:r>
              <a:rPr lang="en-US" sz="1600" i="1" dirty="0" smtClean="0">
                <a:solidFill>
                  <a:srgbClr val="002060"/>
                </a:solidFill>
              </a:rPr>
              <a:t>the longest period of breakdown by days</a:t>
            </a:r>
            <a:endParaRPr lang="ru-RU" sz="1600" i="1" dirty="0">
              <a:solidFill>
                <a:srgbClr val="002060"/>
              </a:solidFill>
            </a:endParaRPr>
          </a:p>
        </p:txBody>
      </p:sp>
      <p:sp>
        <p:nvSpPr>
          <p:cNvPr id="91" name="AutoShape 7"/>
          <p:cNvSpPr>
            <a:spLocks noChangeArrowheads="1"/>
          </p:cNvSpPr>
          <p:nvPr/>
        </p:nvSpPr>
        <p:spPr bwMode="gray">
          <a:xfrm>
            <a:off x="3302168" y="4312968"/>
            <a:ext cx="8286176" cy="397055"/>
          </a:xfrm>
          <a:prstGeom prst="roundRect">
            <a:avLst>
              <a:gd name="adj" fmla="val 50000"/>
            </a:avLst>
          </a:prstGeom>
          <a:gradFill flip="none" rotWithShape="1">
            <a:gsLst>
              <a:gs pos="0">
                <a:schemeClr val="bg1"/>
              </a:gs>
              <a:gs pos="100000">
                <a:schemeClr val="accent1">
                  <a:lumMod val="60000"/>
                  <a:lumOff val="40000"/>
                </a:schemeClr>
              </a:gs>
              <a:gs pos="100000">
                <a:srgbClr val="00B0F0"/>
              </a:gs>
            </a:gsLst>
            <a:path path="circle">
              <a:fillToRect l="100000" t="100000"/>
            </a:path>
            <a:tileRect r="-100000" b="-100000"/>
          </a:gradFill>
          <a:ln w="38100" algn="ctr">
            <a:solidFill>
              <a:schemeClr val="accent1">
                <a:lumMod val="60000"/>
                <a:lumOff val="40000"/>
                <a:alpha val="0"/>
              </a:schemeClr>
            </a:solidFill>
            <a:round/>
            <a:headEnd/>
            <a:tailEnd/>
          </a:ln>
          <a:effectLst/>
          <a:extLst/>
        </p:spPr>
        <p:txBody>
          <a:bodyPr wrap="none" lIns="96780" tIns="48390" rIns="96780" bIns="48390" anchor="ctr"/>
          <a:lstStyle/>
          <a:p>
            <a:r>
              <a:rPr lang="ru-RU" b="1" dirty="0" smtClean="0"/>
              <a:t>                  </a:t>
            </a:r>
            <a:r>
              <a:rPr lang="en-US" b="1" dirty="0" smtClean="0"/>
              <a:t>month broken down by days</a:t>
            </a:r>
            <a:r>
              <a:rPr lang="ru-RU" b="1" dirty="0" smtClean="0"/>
              <a:t> </a:t>
            </a:r>
            <a:endParaRPr lang="ru-RU" b="1" i="1" dirty="0"/>
          </a:p>
        </p:txBody>
      </p:sp>
      <p:sp>
        <p:nvSpPr>
          <p:cNvPr id="92" name="AutoShape 8"/>
          <p:cNvSpPr>
            <a:spLocks noChangeArrowheads="1"/>
          </p:cNvSpPr>
          <p:nvPr/>
        </p:nvSpPr>
        <p:spPr bwMode="gray">
          <a:xfrm>
            <a:off x="3335098" y="3738211"/>
            <a:ext cx="8194878" cy="449897"/>
          </a:xfrm>
          <a:prstGeom prst="roundRect">
            <a:avLst>
              <a:gd name="adj" fmla="val 50000"/>
            </a:avLst>
          </a:prstGeom>
          <a:gradFill flip="none" rotWithShape="1">
            <a:gsLst>
              <a:gs pos="0">
                <a:schemeClr val="bg1"/>
              </a:gs>
              <a:gs pos="100000">
                <a:schemeClr val="accent1">
                  <a:lumMod val="60000"/>
                  <a:lumOff val="40000"/>
                </a:schemeClr>
              </a:gs>
              <a:gs pos="100000">
                <a:srgbClr val="00B0F0"/>
              </a:gs>
            </a:gsLst>
            <a:path path="circle">
              <a:fillToRect l="100000" t="100000"/>
            </a:path>
            <a:tileRect r="-100000" b="-100000"/>
          </a:gradFill>
          <a:ln w="38100" algn="ctr">
            <a:solidFill>
              <a:schemeClr val="accent1">
                <a:lumMod val="60000"/>
                <a:lumOff val="40000"/>
                <a:alpha val="0"/>
              </a:schemeClr>
            </a:solidFill>
            <a:round/>
            <a:headEnd/>
            <a:tailEnd/>
          </a:ln>
          <a:effectLst/>
          <a:extLst/>
        </p:spPr>
        <p:txBody>
          <a:bodyPr wrap="none" lIns="96780" tIns="48390" rIns="96780" bIns="48390" anchor="ctr"/>
          <a:lstStyle/>
          <a:p>
            <a:pPr marL="285750" indent="-285750">
              <a:buFontTx/>
              <a:buChar char="-"/>
            </a:pPr>
            <a:r>
              <a:rPr lang="ru-RU" b="1" dirty="0" smtClean="0"/>
              <a:t>          </a:t>
            </a:r>
            <a:r>
              <a:rPr lang="en-US" b="1" dirty="0" smtClean="0"/>
              <a:t>year broken down by months</a:t>
            </a:r>
            <a:endParaRPr lang="ru-RU" b="1" dirty="0"/>
          </a:p>
        </p:txBody>
      </p:sp>
      <p:sp>
        <p:nvSpPr>
          <p:cNvPr id="94" name="AutoShape 7"/>
          <p:cNvSpPr>
            <a:spLocks noChangeArrowheads="1"/>
          </p:cNvSpPr>
          <p:nvPr/>
        </p:nvSpPr>
        <p:spPr bwMode="gray">
          <a:xfrm>
            <a:off x="3303364" y="5988583"/>
            <a:ext cx="8259880" cy="425118"/>
          </a:xfrm>
          <a:prstGeom prst="roundRect">
            <a:avLst>
              <a:gd name="adj" fmla="val 50000"/>
            </a:avLst>
          </a:prstGeom>
          <a:gradFill flip="none" rotWithShape="1">
            <a:gsLst>
              <a:gs pos="0">
                <a:schemeClr val="bg1"/>
              </a:gs>
              <a:gs pos="100000">
                <a:schemeClr val="accent1">
                  <a:lumMod val="60000"/>
                  <a:lumOff val="40000"/>
                </a:schemeClr>
              </a:gs>
              <a:gs pos="100000">
                <a:srgbClr val="00B0F0"/>
              </a:gs>
            </a:gsLst>
            <a:path path="circle">
              <a:fillToRect l="100000" t="100000"/>
            </a:path>
            <a:tileRect r="-100000" b="-100000"/>
          </a:gradFill>
          <a:ln w="38100" algn="ctr">
            <a:solidFill>
              <a:schemeClr val="accent1">
                <a:lumMod val="60000"/>
                <a:lumOff val="40000"/>
                <a:alpha val="0"/>
              </a:schemeClr>
            </a:solidFill>
            <a:round/>
            <a:headEnd/>
            <a:tailEnd/>
          </a:ln>
          <a:effectLst/>
          <a:extLst/>
        </p:spPr>
        <p:txBody>
          <a:bodyPr wrap="none" lIns="96780" tIns="48390" rIns="96780" bIns="48390" anchor="ctr"/>
          <a:lstStyle/>
          <a:p>
            <a:r>
              <a:rPr lang="ru-RU" b="1" dirty="0" smtClean="0"/>
              <a:t>                   </a:t>
            </a:r>
            <a:r>
              <a:rPr lang="en-US" b="1" dirty="0" smtClean="0"/>
              <a:t>for long and short </a:t>
            </a:r>
            <a:r>
              <a:rPr lang="en-US" b="1" dirty="0" smtClean="0"/>
              <a:t>terms</a:t>
            </a:r>
            <a:endParaRPr lang="ru-RU" b="1" dirty="0"/>
          </a:p>
        </p:txBody>
      </p:sp>
      <p:sp>
        <p:nvSpPr>
          <p:cNvPr id="95" name="AutoShape 8"/>
          <p:cNvSpPr>
            <a:spLocks noChangeArrowheads="1"/>
          </p:cNvSpPr>
          <p:nvPr/>
        </p:nvSpPr>
        <p:spPr bwMode="gray">
          <a:xfrm>
            <a:off x="3326419" y="6550563"/>
            <a:ext cx="8174074" cy="451053"/>
          </a:xfrm>
          <a:prstGeom prst="roundRect">
            <a:avLst>
              <a:gd name="adj" fmla="val 50000"/>
            </a:avLst>
          </a:prstGeom>
          <a:gradFill flip="none" rotWithShape="1">
            <a:gsLst>
              <a:gs pos="0">
                <a:schemeClr val="bg1"/>
              </a:gs>
              <a:gs pos="100000">
                <a:schemeClr val="accent1">
                  <a:lumMod val="60000"/>
                  <a:lumOff val="40000"/>
                </a:schemeClr>
              </a:gs>
              <a:gs pos="100000">
                <a:srgbClr val="00B0F0"/>
              </a:gs>
            </a:gsLst>
            <a:path path="circle">
              <a:fillToRect l="100000" t="100000"/>
            </a:path>
            <a:tileRect r="-100000" b="-100000"/>
          </a:gradFill>
          <a:ln w="38100" algn="ctr">
            <a:solidFill>
              <a:schemeClr val="accent1">
                <a:lumMod val="60000"/>
                <a:lumOff val="40000"/>
                <a:alpha val="0"/>
              </a:schemeClr>
            </a:solidFill>
            <a:round/>
            <a:headEnd/>
            <a:tailEnd/>
          </a:ln>
          <a:effectLst/>
          <a:extLst/>
        </p:spPr>
        <p:txBody>
          <a:bodyPr wrap="none" lIns="96780" tIns="48390" rIns="96780" bIns="48390" anchor="ctr"/>
          <a:lstStyle/>
          <a:p>
            <a:r>
              <a:rPr lang="ru-RU" b="1" dirty="0" smtClean="0"/>
              <a:t>  </a:t>
            </a:r>
          </a:p>
          <a:p>
            <a:r>
              <a:rPr lang="ru-RU" b="1" dirty="0"/>
              <a:t> </a:t>
            </a:r>
            <a:r>
              <a:rPr lang="ru-RU" b="1" dirty="0" smtClean="0"/>
              <a:t>                 </a:t>
            </a:r>
            <a:r>
              <a:rPr lang="en-US" b="1" dirty="0" smtClean="0"/>
              <a:t>use of ‘rough’ and ‘fine’ tuning tools</a:t>
            </a:r>
            <a:endParaRPr lang="ru-RU" b="1" dirty="0"/>
          </a:p>
          <a:p>
            <a:endParaRPr lang="ru-RU" b="1" dirty="0"/>
          </a:p>
        </p:txBody>
      </p:sp>
      <p:grpSp>
        <p:nvGrpSpPr>
          <p:cNvPr id="113" name="Group 9"/>
          <p:cNvGrpSpPr>
            <a:grpSpLocks/>
          </p:cNvGrpSpPr>
          <p:nvPr/>
        </p:nvGrpSpPr>
        <p:grpSpPr bwMode="auto">
          <a:xfrm>
            <a:off x="3290641" y="1911059"/>
            <a:ext cx="381000" cy="381000"/>
            <a:chOff x="2078" y="1680"/>
            <a:chExt cx="1615" cy="1615"/>
          </a:xfrm>
          <a:solidFill>
            <a:schemeClr val="accent1">
              <a:lumMod val="60000"/>
              <a:lumOff val="40000"/>
            </a:schemeClr>
          </a:solidFill>
        </p:grpSpPr>
        <p:sp>
          <p:nvSpPr>
            <p:cNvPr id="114" name="Oval 10"/>
            <p:cNvSpPr>
              <a:spLocks noChangeArrowheads="1"/>
            </p:cNvSpPr>
            <p:nvPr/>
          </p:nvSpPr>
          <p:spPr bwMode="gray">
            <a:xfrm>
              <a:off x="2078" y="1680"/>
              <a:ext cx="1615" cy="1615"/>
            </a:xfrm>
            <a:prstGeom prst="ellipse">
              <a:avLst/>
            </a:prstGeom>
            <a:grpFill/>
            <a:ln/>
            <a:extLst/>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a:p>
          </p:txBody>
        </p:sp>
        <p:sp>
          <p:nvSpPr>
            <p:cNvPr id="115" name="Oval 11"/>
            <p:cNvSpPr>
              <a:spLocks noChangeArrowheads="1"/>
            </p:cNvSpPr>
            <p:nvPr/>
          </p:nvSpPr>
          <p:spPr bwMode="gray">
            <a:xfrm>
              <a:off x="2172" y="1774"/>
              <a:ext cx="1427" cy="1427"/>
            </a:xfrm>
            <a:prstGeom prst="ellipse">
              <a:avLst/>
            </a:prstGeom>
            <a:grpFill/>
            <a:ln/>
            <a:extLst/>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a:p>
          </p:txBody>
        </p:sp>
        <p:sp>
          <p:nvSpPr>
            <p:cNvPr id="116" name="Oval 12"/>
            <p:cNvSpPr>
              <a:spLocks noChangeArrowheads="1"/>
            </p:cNvSpPr>
            <p:nvPr/>
          </p:nvSpPr>
          <p:spPr bwMode="gray">
            <a:xfrm>
              <a:off x="2253" y="1855"/>
              <a:ext cx="1265" cy="1265"/>
            </a:xfrm>
            <a:prstGeom prst="ellipse">
              <a:avLst/>
            </a:prstGeom>
            <a:grpFill/>
            <a:ln/>
            <a:extLst/>
          </p:spPr>
          <p:style>
            <a:lnRef idx="1">
              <a:schemeClr val="accent1"/>
            </a:lnRef>
            <a:fillRef idx="2">
              <a:schemeClr val="accent1"/>
            </a:fillRef>
            <a:effectRef idx="1">
              <a:schemeClr val="accent1"/>
            </a:effectRef>
            <a:fontRef idx="minor">
              <a:schemeClr val="dk1"/>
            </a:fontRef>
          </p:style>
          <p:txBody>
            <a:bodyPr wrap="none" anchor="ctr">
              <a:spAutoFit/>
            </a:bodyPr>
            <a:lstStyle/>
            <a:p>
              <a:pPr>
                <a:defRPr/>
              </a:pPr>
              <a:endParaRPr lang="en-US"/>
            </a:p>
          </p:txBody>
        </p:sp>
        <p:sp>
          <p:nvSpPr>
            <p:cNvPr id="117" name="Oval 13"/>
            <p:cNvSpPr>
              <a:spLocks noChangeArrowheads="1"/>
            </p:cNvSpPr>
            <p:nvPr/>
          </p:nvSpPr>
          <p:spPr bwMode="gray">
            <a:xfrm>
              <a:off x="2253" y="1855"/>
              <a:ext cx="1265" cy="1265"/>
            </a:xfrm>
            <a:prstGeom prst="ellipse">
              <a:avLst/>
            </a:prstGeom>
            <a:grpFill/>
            <a:ln/>
            <a:extLst/>
          </p:spPr>
          <p:style>
            <a:lnRef idx="1">
              <a:schemeClr val="accent1"/>
            </a:lnRef>
            <a:fillRef idx="2">
              <a:schemeClr val="accent1"/>
            </a:fillRef>
            <a:effectRef idx="1">
              <a:schemeClr val="accent1"/>
            </a:effectRef>
            <a:fontRef idx="minor">
              <a:schemeClr val="dk1"/>
            </a:fontRef>
          </p:style>
          <p:txBody>
            <a:bodyPr wrap="none" anchor="ctr">
              <a:spAutoFit/>
            </a:bodyPr>
            <a:lstStyle/>
            <a:p>
              <a:pPr>
                <a:defRPr/>
              </a:pPr>
              <a:endParaRPr lang="en-US"/>
            </a:p>
          </p:txBody>
        </p:sp>
        <p:sp>
          <p:nvSpPr>
            <p:cNvPr id="118" name="Oval 14"/>
            <p:cNvSpPr>
              <a:spLocks noChangeArrowheads="1"/>
            </p:cNvSpPr>
            <p:nvPr/>
          </p:nvSpPr>
          <p:spPr bwMode="gray">
            <a:xfrm>
              <a:off x="2334" y="1936"/>
              <a:ext cx="1097" cy="1104"/>
            </a:xfrm>
            <a:prstGeom prst="ellipse">
              <a:avLst/>
            </a:prstGeom>
            <a:grpFill/>
            <a:ln/>
            <a:extLst/>
          </p:spPr>
          <p:style>
            <a:lnRef idx="1">
              <a:schemeClr val="accent1"/>
            </a:lnRef>
            <a:fillRef idx="2">
              <a:schemeClr val="accent1"/>
            </a:fillRef>
            <a:effectRef idx="1">
              <a:schemeClr val="accent1"/>
            </a:effectRef>
            <a:fontRef idx="minor">
              <a:schemeClr val="dk1"/>
            </a:fontRef>
          </p:style>
          <p:txBody>
            <a:bodyPr anchor="ctr">
              <a:spAutoFit/>
            </a:bodyPr>
            <a:lstStyle/>
            <a:p>
              <a:pPr>
                <a:defRPr/>
              </a:pPr>
              <a:endParaRPr lang="en-US"/>
            </a:p>
          </p:txBody>
        </p:sp>
        <p:sp>
          <p:nvSpPr>
            <p:cNvPr id="119" name="Oval 15"/>
            <p:cNvSpPr>
              <a:spLocks noChangeArrowheads="1"/>
            </p:cNvSpPr>
            <p:nvPr/>
          </p:nvSpPr>
          <p:spPr bwMode="gray">
            <a:xfrm>
              <a:off x="2334" y="1936"/>
              <a:ext cx="1097" cy="1104"/>
            </a:xfrm>
            <a:prstGeom prst="ellipse">
              <a:avLst/>
            </a:prstGeom>
            <a:grpFill/>
            <a:ln/>
            <a:extLst/>
          </p:spPr>
          <p:style>
            <a:lnRef idx="1">
              <a:schemeClr val="accent1"/>
            </a:lnRef>
            <a:fillRef idx="2">
              <a:schemeClr val="accent1"/>
            </a:fillRef>
            <a:effectRef idx="1">
              <a:schemeClr val="accent1"/>
            </a:effectRef>
            <a:fontRef idx="minor">
              <a:schemeClr val="dk1"/>
            </a:fontRef>
          </p:style>
          <p:txBody>
            <a:bodyPr anchor="ctr">
              <a:spAutoFit/>
            </a:bodyPr>
            <a:lstStyle/>
            <a:p>
              <a:pPr>
                <a:defRPr/>
              </a:pPr>
              <a:endParaRPr lang="en-US"/>
            </a:p>
          </p:txBody>
        </p:sp>
      </p:grpSp>
      <p:grpSp>
        <p:nvGrpSpPr>
          <p:cNvPr id="127" name="Group 9"/>
          <p:cNvGrpSpPr>
            <a:grpSpLocks/>
          </p:cNvGrpSpPr>
          <p:nvPr/>
        </p:nvGrpSpPr>
        <p:grpSpPr bwMode="auto">
          <a:xfrm>
            <a:off x="3060531" y="2499342"/>
            <a:ext cx="381000" cy="381000"/>
            <a:chOff x="2078" y="1680"/>
            <a:chExt cx="1615" cy="1615"/>
          </a:xfrm>
          <a:solidFill>
            <a:schemeClr val="accent1">
              <a:lumMod val="60000"/>
              <a:lumOff val="40000"/>
            </a:schemeClr>
          </a:solidFill>
        </p:grpSpPr>
        <p:sp>
          <p:nvSpPr>
            <p:cNvPr id="128" name="Oval 10"/>
            <p:cNvSpPr>
              <a:spLocks noChangeArrowheads="1"/>
            </p:cNvSpPr>
            <p:nvPr/>
          </p:nvSpPr>
          <p:spPr bwMode="gray">
            <a:xfrm>
              <a:off x="2078" y="1680"/>
              <a:ext cx="1615" cy="1615"/>
            </a:xfrm>
            <a:prstGeom prst="ellipse">
              <a:avLst/>
            </a:prstGeom>
            <a:grpFill/>
            <a:ln/>
            <a:extLst/>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a:p>
          </p:txBody>
        </p:sp>
        <p:sp>
          <p:nvSpPr>
            <p:cNvPr id="129" name="Oval 11"/>
            <p:cNvSpPr>
              <a:spLocks noChangeArrowheads="1"/>
            </p:cNvSpPr>
            <p:nvPr/>
          </p:nvSpPr>
          <p:spPr bwMode="gray">
            <a:xfrm>
              <a:off x="2172" y="1774"/>
              <a:ext cx="1427" cy="1427"/>
            </a:xfrm>
            <a:prstGeom prst="ellipse">
              <a:avLst/>
            </a:prstGeom>
            <a:grpFill/>
            <a:ln/>
            <a:extLst/>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a:p>
          </p:txBody>
        </p:sp>
        <p:sp>
          <p:nvSpPr>
            <p:cNvPr id="130" name="Oval 12"/>
            <p:cNvSpPr>
              <a:spLocks noChangeArrowheads="1"/>
            </p:cNvSpPr>
            <p:nvPr/>
          </p:nvSpPr>
          <p:spPr bwMode="gray">
            <a:xfrm>
              <a:off x="2253" y="1855"/>
              <a:ext cx="1265" cy="1265"/>
            </a:xfrm>
            <a:prstGeom prst="ellipse">
              <a:avLst/>
            </a:prstGeom>
            <a:grpFill/>
            <a:ln/>
            <a:extLst/>
          </p:spPr>
          <p:style>
            <a:lnRef idx="1">
              <a:schemeClr val="accent1"/>
            </a:lnRef>
            <a:fillRef idx="2">
              <a:schemeClr val="accent1"/>
            </a:fillRef>
            <a:effectRef idx="1">
              <a:schemeClr val="accent1"/>
            </a:effectRef>
            <a:fontRef idx="minor">
              <a:schemeClr val="dk1"/>
            </a:fontRef>
          </p:style>
          <p:txBody>
            <a:bodyPr wrap="none" anchor="ctr">
              <a:spAutoFit/>
            </a:bodyPr>
            <a:lstStyle/>
            <a:p>
              <a:pPr>
                <a:defRPr/>
              </a:pPr>
              <a:endParaRPr lang="en-US"/>
            </a:p>
          </p:txBody>
        </p:sp>
        <p:sp>
          <p:nvSpPr>
            <p:cNvPr id="131" name="Oval 13"/>
            <p:cNvSpPr>
              <a:spLocks noChangeArrowheads="1"/>
            </p:cNvSpPr>
            <p:nvPr/>
          </p:nvSpPr>
          <p:spPr bwMode="gray">
            <a:xfrm>
              <a:off x="2253" y="1855"/>
              <a:ext cx="1265" cy="1265"/>
            </a:xfrm>
            <a:prstGeom prst="ellipse">
              <a:avLst/>
            </a:prstGeom>
            <a:grpFill/>
            <a:ln/>
            <a:extLst/>
          </p:spPr>
          <p:style>
            <a:lnRef idx="1">
              <a:schemeClr val="accent1"/>
            </a:lnRef>
            <a:fillRef idx="2">
              <a:schemeClr val="accent1"/>
            </a:fillRef>
            <a:effectRef idx="1">
              <a:schemeClr val="accent1"/>
            </a:effectRef>
            <a:fontRef idx="minor">
              <a:schemeClr val="dk1"/>
            </a:fontRef>
          </p:style>
          <p:txBody>
            <a:bodyPr wrap="none" anchor="ctr">
              <a:spAutoFit/>
            </a:bodyPr>
            <a:lstStyle/>
            <a:p>
              <a:pPr>
                <a:defRPr/>
              </a:pPr>
              <a:endParaRPr lang="en-US"/>
            </a:p>
          </p:txBody>
        </p:sp>
        <p:sp>
          <p:nvSpPr>
            <p:cNvPr id="132" name="Oval 14"/>
            <p:cNvSpPr>
              <a:spLocks noChangeArrowheads="1"/>
            </p:cNvSpPr>
            <p:nvPr/>
          </p:nvSpPr>
          <p:spPr bwMode="gray">
            <a:xfrm>
              <a:off x="2334" y="1936"/>
              <a:ext cx="1097" cy="1104"/>
            </a:xfrm>
            <a:prstGeom prst="ellipse">
              <a:avLst/>
            </a:prstGeom>
            <a:grpFill/>
            <a:ln/>
            <a:extLst/>
          </p:spPr>
          <p:style>
            <a:lnRef idx="1">
              <a:schemeClr val="accent1"/>
            </a:lnRef>
            <a:fillRef idx="2">
              <a:schemeClr val="accent1"/>
            </a:fillRef>
            <a:effectRef idx="1">
              <a:schemeClr val="accent1"/>
            </a:effectRef>
            <a:fontRef idx="minor">
              <a:schemeClr val="dk1"/>
            </a:fontRef>
          </p:style>
          <p:txBody>
            <a:bodyPr anchor="ctr">
              <a:spAutoFit/>
            </a:bodyPr>
            <a:lstStyle/>
            <a:p>
              <a:pPr>
                <a:defRPr/>
              </a:pPr>
              <a:endParaRPr lang="en-US"/>
            </a:p>
          </p:txBody>
        </p:sp>
        <p:sp>
          <p:nvSpPr>
            <p:cNvPr id="133" name="Oval 15"/>
            <p:cNvSpPr>
              <a:spLocks noChangeArrowheads="1"/>
            </p:cNvSpPr>
            <p:nvPr/>
          </p:nvSpPr>
          <p:spPr bwMode="gray">
            <a:xfrm>
              <a:off x="2334" y="1936"/>
              <a:ext cx="1097" cy="1104"/>
            </a:xfrm>
            <a:prstGeom prst="ellipse">
              <a:avLst/>
            </a:prstGeom>
            <a:grpFill/>
            <a:ln/>
            <a:extLst/>
          </p:spPr>
          <p:style>
            <a:lnRef idx="1">
              <a:schemeClr val="accent1"/>
            </a:lnRef>
            <a:fillRef idx="2">
              <a:schemeClr val="accent1"/>
            </a:fillRef>
            <a:effectRef idx="1">
              <a:schemeClr val="accent1"/>
            </a:effectRef>
            <a:fontRef idx="minor">
              <a:schemeClr val="dk1"/>
            </a:fontRef>
          </p:style>
          <p:txBody>
            <a:bodyPr anchor="ctr">
              <a:spAutoFit/>
            </a:bodyPr>
            <a:lstStyle/>
            <a:p>
              <a:pPr>
                <a:defRPr/>
              </a:pPr>
              <a:endParaRPr lang="en-US"/>
            </a:p>
          </p:txBody>
        </p:sp>
      </p:grpSp>
      <p:grpSp>
        <p:nvGrpSpPr>
          <p:cNvPr id="141" name="Group 9"/>
          <p:cNvGrpSpPr>
            <a:grpSpLocks/>
          </p:cNvGrpSpPr>
          <p:nvPr/>
        </p:nvGrpSpPr>
        <p:grpSpPr bwMode="auto">
          <a:xfrm>
            <a:off x="3183406" y="3757667"/>
            <a:ext cx="381000" cy="381000"/>
            <a:chOff x="2078" y="1680"/>
            <a:chExt cx="1615" cy="1615"/>
          </a:xfrm>
          <a:solidFill>
            <a:schemeClr val="accent1">
              <a:lumMod val="60000"/>
              <a:lumOff val="40000"/>
            </a:schemeClr>
          </a:solidFill>
        </p:grpSpPr>
        <p:sp>
          <p:nvSpPr>
            <p:cNvPr id="142" name="Oval 10"/>
            <p:cNvSpPr>
              <a:spLocks noChangeArrowheads="1"/>
            </p:cNvSpPr>
            <p:nvPr/>
          </p:nvSpPr>
          <p:spPr bwMode="gray">
            <a:xfrm>
              <a:off x="2078" y="1680"/>
              <a:ext cx="1615" cy="1615"/>
            </a:xfrm>
            <a:prstGeom prst="ellipse">
              <a:avLst/>
            </a:prstGeom>
            <a:grpFill/>
            <a:ln/>
            <a:extLst/>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a:p>
          </p:txBody>
        </p:sp>
        <p:sp>
          <p:nvSpPr>
            <p:cNvPr id="143" name="Oval 11"/>
            <p:cNvSpPr>
              <a:spLocks noChangeArrowheads="1"/>
            </p:cNvSpPr>
            <p:nvPr/>
          </p:nvSpPr>
          <p:spPr bwMode="gray">
            <a:xfrm>
              <a:off x="2172" y="1774"/>
              <a:ext cx="1427" cy="1427"/>
            </a:xfrm>
            <a:prstGeom prst="ellipse">
              <a:avLst/>
            </a:prstGeom>
            <a:grpFill/>
            <a:ln/>
            <a:extLst/>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a:p>
          </p:txBody>
        </p:sp>
        <p:sp>
          <p:nvSpPr>
            <p:cNvPr id="144" name="Oval 12"/>
            <p:cNvSpPr>
              <a:spLocks noChangeArrowheads="1"/>
            </p:cNvSpPr>
            <p:nvPr/>
          </p:nvSpPr>
          <p:spPr bwMode="gray">
            <a:xfrm>
              <a:off x="2253" y="1855"/>
              <a:ext cx="1265" cy="1265"/>
            </a:xfrm>
            <a:prstGeom prst="ellipse">
              <a:avLst/>
            </a:prstGeom>
            <a:grpFill/>
            <a:ln/>
            <a:extLst/>
          </p:spPr>
          <p:style>
            <a:lnRef idx="1">
              <a:schemeClr val="accent1"/>
            </a:lnRef>
            <a:fillRef idx="2">
              <a:schemeClr val="accent1"/>
            </a:fillRef>
            <a:effectRef idx="1">
              <a:schemeClr val="accent1"/>
            </a:effectRef>
            <a:fontRef idx="minor">
              <a:schemeClr val="dk1"/>
            </a:fontRef>
          </p:style>
          <p:txBody>
            <a:bodyPr wrap="none" anchor="ctr">
              <a:spAutoFit/>
            </a:bodyPr>
            <a:lstStyle/>
            <a:p>
              <a:pPr>
                <a:defRPr/>
              </a:pPr>
              <a:endParaRPr lang="en-US"/>
            </a:p>
          </p:txBody>
        </p:sp>
        <p:sp>
          <p:nvSpPr>
            <p:cNvPr id="145" name="Oval 13"/>
            <p:cNvSpPr>
              <a:spLocks noChangeArrowheads="1"/>
            </p:cNvSpPr>
            <p:nvPr/>
          </p:nvSpPr>
          <p:spPr bwMode="gray">
            <a:xfrm>
              <a:off x="2253" y="1855"/>
              <a:ext cx="1265" cy="1265"/>
            </a:xfrm>
            <a:prstGeom prst="ellipse">
              <a:avLst/>
            </a:prstGeom>
            <a:grpFill/>
            <a:ln/>
            <a:extLst/>
          </p:spPr>
          <p:style>
            <a:lnRef idx="1">
              <a:schemeClr val="accent1"/>
            </a:lnRef>
            <a:fillRef idx="2">
              <a:schemeClr val="accent1"/>
            </a:fillRef>
            <a:effectRef idx="1">
              <a:schemeClr val="accent1"/>
            </a:effectRef>
            <a:fontRef idx="minor">
              <a:schemeClr val="dk1"/>
            </a:fontRef>
          </p:style>
          <p:txBody>
            <a:bodyPr wrap="none" anchor="ctr">
              <a:spAutoFit/>
            </a:bodyPr>
            <a:lstStyle/>
            <a:p>
              <a:pPr>
                <a:defRPr/>
              </a:pPr>
              <a:endParaRPr lang="en-US"/>
            </a:p>
          </p:txBody>
        </p:sp>
        <p:sp>
          <p:nvSpPr>
            <p:cNvPr id="146" name="Oval 14"/>
            <p:cNvSpPr>
              <a:spLocks noChangeArrowheads="1"/>
            </p:cNvSpPr>
            <p:nvPr/>
          </p:nvSpPr>
          <p:spPr bwMode="gray">
            <a:xfrm>
              <a:off x="2334" y="1936"/>
              <a:ext cx="1097" cy="1104"/>
            </a:xfrm>
            <a:prstGeom prst="ellipse">
              <a:avLst/>
            </a:prstGeom>
            <a:grpFill/>
            <a:ln/>
            <a:extLst/>
          </p:spPr>
          <p:style>
            <a:lnRef idx="1">
              <a:schemeClr val="accent1"/>
            </a:lnRef>
            <a:fillRef idx="2">
              <a:schemeClr val="accent1"/>
            </a:fillRef>
            <a:effectRef idx="1">
              <a:schemeClr val="accent1"/>
            </a:effectRef>
            <a:fontRef idx="minor">
              <a:schemeClr val="dk1"/>
            </a:fontRef>
          </p:style>
          <p:txBody>
            <a:bodyPr anchor="ctr">
              <a:spAutoFit/>
            </a:bodyPr>
            <a:lstStyle/>
            <a:p>
              <a:pPr>
                <a:defRPr/>
              </a:pPr>
              <a:endParaRPr lang="en-US"/>
            </a:p>
          </p:txBody>
        </p:sp>
        <p:sp>
          <p:nvSpPr>
            <p:cNvPr id="147" name="Oval 15"/>
            <p:cNvSpPr>
              <a:spLocks noChangeArrowheads="1"/>
            </p:cNvSpPr>
            <p:nvPr/>
          </p:nvSpPr>
          <p:spPr bwMode="gray">
            <a:xfrm>
              <a:off x="2334" y="1936"/>
              <a:ext cx="1097" cy="1104"/>
            </a:xfrm>
            <a:prstGeom prst="ellipse">
              <a:avLst/>
            </a:prstGeom>
            <a:grpFill/>
            <a:ln/>
            <a:extLst/>
          </p:spPr>
          <p:style>
            <a:lnRef idx="1">
              <a:schemeClr val="accent1"/>
            </a:lnRef>
            <a:fillRef idx="2">
              <a:schemeClr val="accent1"/>
            </a:fillRef>
            <a:effectRef idx="1">
              <a:schemeClr val="accent1"/>
            </a:effectRef>
            <a:fontRef idx="minor">
              <a:schemeClr val="dk1"/>
            </a:fontRef>
          </p:style>
          <p:txBody>
            <a:bodyPr anchor="ctr">
              <a:spAutoFit/>
            </a:bodyPr>
            <a:lstStyle/>
            <a:p>
              <a:pPr>
                <a:defRPr/>
              </a:pPr>
              <a:endParaRPr lang="en-US"/>
            </a:p>
          </p:txBody>
        </p:sp>
      </p:grpSp>
      <p:grpSp>
        <p:nvGrpSpPr>
          <p:cNvPr id="148" name="Group 9"/>
          <p:cNvGrpSpPr>
            <a:grpSpLocks/>
          </p:cNvGrpSpPr>
          <p:nvPr/>
        </p:nvGrpSpPr>
        <p:grpSpPr bwMode="auto">
          <a:xfrm>
            <a:off x="3166596" y="4303184"/>
            <a:ext cx="381000" cy="381000"/>
            <a:chOff x="2078" y="1680"/>
            <a:chExt cx="1615" cy="1615"/>
          </a:xfrm>
          <a:solidFill>
            <a:schemeClr val="accent1">
              <a:lumMod val="60000"/>
              <a:lumOff val="40000"/>
            </a:schemeClr>
          </a:solidFill>
        </p:grpSpPr>
        <p:sp>
          <p:nvSpPr>
            <p:cNvPr id="149" name="Oval 10"/>
            <p:cNvSpPr>
              <a:spLocks noChangeArrowheads="1"/>
            </p:cNvSpPr>
            <p:nvPr/>
          </p:nvSpPr>
          <p:spPr bwMode="gray">
            <a:xfrm>
              <a:off x="2078" y="1680"/>
              <a:ext cx="1615" cy="1615"/>
            </a:xfrm>
            <a:prstGeom prst="ellipse">
              <a:avLst/>
            </a:prstGeom>
            <a:grpFill/>
            <a:ln/>
            <a:extLst/>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a:p>
          </p:txBody>
        </p:sp>
        <p:sp>
          <p:nvSpPr>
            <p:cNvPr id="150" name="Oval 11"/>
            <p:cNvSpPr>
              <a:spLocks noChangeArrowheads="1"/>
            </p:cNvSpPr>
            <p:nvPr/>
          </p:nvSpPr>
          <p:spPr bwMode="gray">
            <a:xfrm>
              <a:off x="2172" y="1774"/>
              <a:ext cx="1427" cy="1427"/>
            </a:xfrm>
            <a:prstGeom prst="ellipse">
              <a:avLst/>
            </a:prstGeom>
            <a:grpFill/>
            <a:ln/>
            <a:extLst/>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a:p>
          </p:txBody>
        </p:sp>
        <p:sp>
          <p:nvSpPr>
            <p:cNvPr id="151" name="Oval 12"/>
            <p:cNvSpPr>
              <a:spLocks noChangeArrowheads="1"/>
            </p:cNvSpPr>
            <p:nvPr/>
          </p:nvSpPr>
          <p:spPr bwMode="gray">
            <a:xfrm>
              <a:off x="2253" y="1855"/>
              <a:ext cx="1265" cy="1265"/>
            </a:xfrm>
            <a:prstGeom prst="ellipse">
              <a:avLst/>
            </a:prstGeom>
            <a:grpFill/>
            <a:ln/>
            <a:extLst/>
          </p:spPr>
          <p:style>
            <a:lnRef idx="1">
              <a:schemeClr val="accent1"/>
            </a:lnRef>
            <a:fillRef idx="2">
              <a:schemeClr val="accent1"/>
            </a:fillRef>
            <a:effectRef idx="1">
              <a:schemeClr val="accent1"/>
            </a:effectRef>
            <a:fontRef idx="minor">
              <a:schemeClr val="dk1"/>
            </a:fontRef>
          </p:style>
          <p:txBody>
            <a:bodyPr wrap="none" anchor="ctr">
              <a:spAutoFit/>
            </a:bodyPr>
            <a:lstStyle/>
            <a:p>
              <a:pPr>
                <a:defRPr/>
              </a:pPr>
              <a:endParaRPr lang="en-US"/>
            </a:p>
          </p:txBody>
        </p:sp>
        <p:sp>
          <p:nvSpPr>
            <p:cNvPr id="152" name="Oval 13"/>
            <p:cNvSpPr>
              <a:spLocks noChangeArrowheads="1"/>
            </p:cNvSpPr>
            <p:nvPr/>
          </p:nvSpPr>
          <p:spPr bwMode="gray">
            <a:xfrm>
              <a:off x="2253" y="1855"/>
              <a:ext cx="1265" cy="1265"/>
            </a:xfrm>
            <a:prstGeom prst="ellipse">
              <a:avLst/>
            </a:prstGeom>
            <a:grpFill/>
            <a:ln/>
            <a:extLst/>
          </p:spPr>
          <p:style>
            <a:lnRef idx="1">
              <a:schemeClr val="accent1"/>
            </a:lnRef>
            <a:fillRef idx="2">
              <a:schemeClr val="accent1"/>
            </a:fillRef>
            <a:effectRef idx="1">
              <a:schemeClr val="accent1"/>
            </a:effectRef>
            <a:fontRef idx="minor">
              <a:schemeClr val="dk1"/>
            </a:fontRef>
          </p:style>
          <p:txBody>
            <a:bodyPr wrap="none" anchor="ctr">
              <a:spAutoFit/>
            </a:bodyPr>
            <a:lstStyle/>
            <a:p>
              <a:pPr>
                <a:defRPr/>
              </a:pPr>
              <a:endParaRPr lang="en-US"/>
            </a:p>
          </p:txBody>
        </p:sp>
        <p:sp>
          <p:nvSpPr>
            <p:cNvPr id="153" name="Oval 14"/>
            <p:cNvSpPr>
              <a:spLocks noChangeArrowheads="1"/>
            </p:cNvSpPr>
            <p:nvPr/>
          </p:nvSpPr>
          <p:spPr bwMode="gray">
            <a:xfrm>
              <a:off x="2334" y="1936"/>
              <a:ext cx="1097" cy="1104"/>
            </a:xfrm>
            <a:prstGeom prst="ellipse">
              <a:avLst/>
            </a:prstGeom>
            <a:grpFill/>
            <a:ln/>
            <a:extLst/>
          </p:spPr>
          <p:style>
            <a:lnRef idx="1">
              <a:schemeClr val="accent1"/>
            </a:lnRef>
            <a:fillRef idx="2">
              <a:schemeClr val="accent1"/>
            </a:fillRef>
            <a:effectRef idx="1">
              <a:schemeClr val="accent1"/>
            </a:effectRef>
            <a:fontRef idx="minor">
              <a:schemeClr val="dk1"/>
            </a:fontRef>
          </p:style>
          <p:txBody>
            <a:bodyPr anchor="ctr">
              <a:spAutoFit/>
            </a:bodyPr>
            <a:lstStyle/>
            <a:p>
              <a:pPr>
                <a:defRPr/>
              </a:pPr>
              <a:endParaRPr lang="en-US"/>
            </a:p>
          </p:txBody>
        </p:sp>
        <p:sp>
          <p:nvSpPr>
            <p:cNvPr id="154" name="Oval 15"/>
            <p:cNvSpPr>
              <a:spLocks noChangeArrowheads="1"/>
            </p:cNvSpPr>
            <p:nvPr/>
          </p:nvSpPr>
          <p:spPr bwMode="gray">
            <a:xfrm>
              <a:off x="2334" y="1936"/>
              <a:ext cx="1097" cy="1104"/>
            </a:xfrm>
            <a:prstGeom prst="ellipse">
              <a:avLst/>
            </a:prstGeom>
            <a:grpFill/>
            <a:ln/>
            <a:extLst/>
          </p:spPr>
          <p:style>
            <a:lnRef idx="1">
              <a:schemeClr val="accent1"/>
            </a:lnRef>
            <a:fillRef idx="2">
              <a:schemeClr val="accent1"/>
            </a:fillRef>
            <a:effectRef idx="1">
              <a:schemeClr val="accent1"/>
            </a:effectRef>
            <a:fontRef idx="minor">
              <a:schemeClr val="dk1"/>
            </a:fontRef>
          </p:style>
          <p:txBody>
            <a:bodyPr anchor="ctr">
              <a:spAutoFit/>
            </a:bodyPr>
            <a:lstStyle/>
            <a:p>
              <a:pPr>
                <a:defRPr/>
              </a:pPr>
              <a:endParaRPr lang="en-US"/>
            </a:p>
          </p:txBody>
        </p:sp>
      </p:grpSp>
      <p:grpSp>
        <p:nvGrpSpPr>
          <p:cNvPr id="162" name="Group 9"/>
          <p:cNvGrpSpPr>
            <a:grpSpLocks/>
          </p:cNvGrpSpPr>
          <p:nvPr/>
        </p:nvGrpSpPr>
        <p:grpSpPr bwMode="auto">
          <a:xfrm>
            <a:off x="3177245" y="5972223"/>
            <a:ext cx="381000" cy="381000"/>
            <a:chOff x="2078" y="1680"/>
            <a:chExt cx="1615" cy="1615"/>
          </a:xfrm>
          <a:solidFill>
            <a:schemeClr val="accent1">
              <a:lumMod val="60000"/>
              <a:lumOff val="40000"/>
            </a:schemeClr>
          </a:solidFill>
        </p:grpSpPr>
        <p:sp>
          <p:nvSpPr>
            <p:cNvPr id="163" name="Oval 10"/>
            <p:cNvSpPr>
              <a:spLocks noChangeArrowheads="1"/>
            </p:cNvSpPr>
            <p:nvPr/>
          </p:nvSpPr>
          <p:spPr bwMode="gray">
            <a:xfrm>
              <a:off x="2078" y="1680"/>
              <a:ext cx="1615" cy="1615"/>
            </a:xfrm>
            <a:prstGeom prst="ellipse">
              <a:avLst/>
            </a:prstGeom>
            <a:grpFill/>
            <a:ln/>
            <a:extLst/>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a:p>
          </p:txBody>
        </p:sp>
        <p:sp>
          <p:nvSpPr>
            <p:cNvPr id="164" name="Oval 11"/>
            <p:cNvSpPr>
              <a:spLocks noChangeArrowheads="1"/>
            </p:cNvSpPr>
            <p:nvPr/>
          </p:nvSpPr>
          <p:spPr bwMode="gray">
            <a:xfrm>
              <a:off x="2172" y="1774"/>
              <a:ext cx="1427" cy="1427"/>
            </a:xfrm>
            <a:prstGeom prst="ellipse">
              <a:avLst/>
            </a:prstGeom>
            <a:grpFill/>
            <a:ln/>
            <a:extLst/>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a:p>
          </p:txBody>
        </p:sp>
        <p:sp>
          <p:nvSpPr>
            <p:cNvPr id="165" name="Oval 12"/>
            <p:cNvSpPr>
              <a:spLocks noChangeArrowheads="1"/>
            </p:cNvSpPr>
            <p:nvPr/>
          </p:nvSpPr>
          <p:spPr bwMode="gray">
            <a:xfrm>
              <a:off x="2253" y="1855"/>
              <a:ext cx="1265" cy="1265"/>
            </a:xfrm>
            <a:prstGeom prst="ellipse">
              <a:avLst/>
            </a:prstGeom>
            <a:grpFill/>
            <a:ln/>
            <a:extLst/>
          </p:spPr>
          <p:style>
            <a:lnRef idx="1">
              <a:schemeClr val="accent1"/>
            </a:lnRef>
            <a:fillRef idx="2">
              <a:schemeClr val="accent1"/>
            </a:fillRef>
            <a:effectRef idx="1">
              <a:schemeClr val="accent1"/>
            </a:effectRef>
            <a:fontRef idx="minor">
              <a:schemeClr val="dk1"/>
            </a:fontRef>
          </p:style>
          <p:txBody>
            <a:bodyPr wrap="none" anchor="ctr">
              <a:spAutoFit/>
            </a:bodyPr>
            <a:lstStyle/>
            <a:p>
              <a:pPr>
                <a:defRPr/>
              </a:pPr>
              <a:endParaRPr lang="en-US"/>
            </a:p>
          </p:txBody>
        </p:sp>
        <p:sp>
          <p:nvSpPr>
            <p:cNvPr id="166" name="Oval 13"/>
            <p:cNvSpPr>
              <a:spLocks noChangeArrowheads="1"/>
            </p:cNvSpPr>
            <p:nvPr/>
          </p:nvSpPr>
          <p:spPr bwMode="gray">
            <a:xfrm>
              <a:off x="2253" y="1855"/>
              <a:ext cx="1265" cy="1265"/>
            </a:xfrm>
            <a:prstGeom prst="ellipse">
              <a:avLst/>
            </a:prstGeom>
            <a:grpFill/>
            <a:ln/>
            <a:extLst/>
          </p:spPr>
          <p:style>
            <a:lnRef idx="1">
              <a:schemeClr val="accent1"/>
            </a:lnRef>
            <a:fillRef idx="2">
              <a:schemeClr val="accent1"/>
            </a:fillRef>
            <a:effectRef idx="1">
              <a:schemeClr val="accent1"/>
            </a:effectRef>
            <a:fontRef idx="minor">
              <a:schemeClr val="dk1"/>
            </a:fontRef>
          </p:style>
          <p:txBody>
            <a:bodyPr wrap="none" anchor="ctr">
              <a:spAutoFit/>
            </a:bodyPr>
            <a:lstStyle/>
            <a:p>
              <a:pPr>
                <a:defRPr/>
              </a:pPr>
              <a:endParaRPr lang="en-US"/>
            </a:p>
          </p:txBody>
        </p:sp>
        <p:sp>
          <p:nvSpPr>
            <p:cNvPr id="167" name="Oval 14"/>
            <p:cNvSpPr>
              <a:spLocks noChangeArrowheads="1"/>
            </p:cNvSpPr>
            <p:nvPr/>
          </p:nvSpPr>
          <p:spPr bwMode="gray">
            <a:xfrm>
              <a:off x="2334" y="1936"/>
              <a:ext cx="1097" cy="1104"/>
            </a:xfrm>
            <a:prstGeom prst="ellipse">
              <a:avLst/>
            </a:prstGeom>
            <a:grpFill/>
            <a:ln/>
            <a:extLst/>
          </p:spPr>
          <p:style>
            <a:lnRef idx="1">
              <a:schemeClr val="accent1"/>
            </a:lnRef>
            <a:fillRef idx="2">
              <a:schemeClr val="accent1"/>
            </a:fillRef>
            <a:effectRef idx="1">
              <a:schemeClr val="accent1"/>
            </a:effectRef>
            <a:fontRef idx="minor">
              <a:schemeClr val="dk1"/>
            </a:fontRef>
          </p:style>
          <p:txBody>
            <a:bodyPr anchor="ctr">
              <a:spAutoFit/>
            </a:bodyPr>
            <a:lstStyle/>
            <a:p>
              <a:pPr>
                <a:defRPr/>
              </a:pPr>
              <a:endParaRPr lang="en-US"/>
            </a:p>
          </p:txBody>
        </p:sp>
        <p:sp>
          <p:nvSpPr>
            <p:cNvPr id="168" name="Oval 15"/>
            <p:cNvSpPr>
              <a:spLocks noChangeArrowheads="1"/>
            </p:cNvSpPr>
            <p:nvPr/>
          </p:nvSpPr>
          <p:spPr bwMode="gray">
            <a:xfrm>
              <a:off x="2334" y="1936"/>
              <a:ext cx="1097" cy="1104"/>
            </a:xfrm>
            <a:prstGeom prst="ellipse">
              <a:avLst/>
            </a:prstGeom>
            <a:grpFill/>
            <a:ln/>
            <a:extLst/>
          </p:spPr>
          <p:style>
            <a:lnRef idx="1">
              <a:schemeClr val="accent1"/>
            </a:lnRef>
            <a:fillRef idx="2">
              <a:schemeClr val="accent1"/>
            </a:fillRef>
            <a:effectRef idx="1">
              <a:schemeClr val="accent1"/>
            </a:effectRef>
            <a:fontRef idx="minor">
              <a:schemeClr val="dk1"/>
            </a:fontRef>
          </p:style>
          <p:txBody>
            <a:bodyPr anchor="ctr">
              <a:spAutoFit/>
            </a:bodyPr>
            <a:lstStyle/>
            <a:p>
              <a:pPr>
                <a:defRPr/>
              </a:pPr>
              <a:endParaRPr lang="en-US"/>
            </a:p>
          </p:txBody>
        </p:sp>
      </p:grpSp>
      <p:grpSp>
        <p:nvGrpSpPr>
          <p:cNvPr id="169" name="Group 9"/>
          <p:cNvGrpSpPr>
            <a:grpSpLocks/>
          </p:cNvGrpSpPr>
          <p:nvPr/>
        </p:nvGrpSpPr>
        <p:grpSpPr bwMode="auto">
          <a:xfrm>
            <a:off x="3167304" y="6588663"/>
            <a:ext cx="381000" cy="381000"/>
            <a:chOff x="2078" y="1680"/>
            <a:chExt cx="1615" cy="1615"/>
          </a:xfrm>
          <a:solidFill>
            <a:schemeClr val="accent1">
              <a:lumMod val="60000"/>
              <a:lumOff val="40000"/>
            </a:schemeClr>
          </a:solidFill>
        </p:grpSpPr>
        <p:sp>
          <p:nvSpPr>
            <p:cNvPr id="170" name="Oval 10"/>
            <p:cNvSpPr>
              <a:spLocks noChangeArrowheads="1"/>
            </p:cNvSpPr>
            <p:nvPr/>
          </p:nvSpPr>
          <p:spPr bwMode="gray">
            <a:xfrm>
              <a:off x="2078" y="1680"/>
              <a:ext cx="1615" cy="1615"/>
            </a:xfrm>
            <a:prstGeom prst="ellipse">
              <a:avLst/>
            </a:prstGeom>
            <a:grpFill/>
            <a:ln/>
            <a:extLst/>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a:p>
          </p:txBody>
        </p:sp>
        <p:sp>
          <p:nvSpPr>
            <p:cNvPr id="171" name="Oval 11"/>
            <p:cNvSpPr>
              <a:spLocks noChangeArrowheads="1"/>
            </p:cNvSpPr>
            <p:nvPr/>
          </p:nvSpPr>
          <p:spPr bwMode="gray">
            <a:xfrm>
              <a:off x="2172" y="1774"/>
              <a:ext cx="1427" cy="1427"/>
            </a:xfrm>
            <a:prstGeom prst="ellipse">
              <a:avLst/>
            </a:prstGeom>
            <a:grpFill/>
            <a:ln/>
            <a:extLst/>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a:p>
          </p:txBody>
        </p:sp>
        <p:sp>
          <p:nvSpPr>
            <p:cNvPr id="172" name="Oval 12"/>
            <p:cNvSpPr>
              <a:spLocks noChangeArrowheads="1"/>
            </p:cNvSpPr>
            <p:nvPr/>
          </p:nvSpPr>
          <p:spPr bwMode="gray">
            <a:xfrm>
              <a:off x="2253" y="1855"/>
              <a:ext cx="1265" cy="1265"/>
            </a:xfrm>
            <a:prstGeom prst="ellipse">
              <a:avLst/>
            </a:prstGeom>
            <a:grpFill/>
            <a:ln/>
            <a:extLst/>
          </p:spPr>
          <p:style>
            <a:lnRef idx="1">
              <a:schemeClr val="accent1"/>
            </a:lnRef>
            <a:fillRef idx="2">
              <a:schemeClr val="accent1"/>
            </a:fillRef>
            <a:effectRef idx="1">
              <a:schemeClr val="accent1"/>
            </a:effectRef>
            <a:fontRef idx="minor">
              <a:schemeClr val="dk1"/>
            </a:fontRef>
          </p:style>
          <p:txBody>
            <a:bodyPr wrap="none" anchor="ctr">
              <a:spAutoFit/>
            </a:bodyPr>
            <a:lstStyle/>
            <a:p>
              <a:pPr>
                <a:defRPr/>
              </a:pPr>
              <a:endParaRPr lang="en-US"/>
            </a:p>
          </p:txBody>
        </p:sp>
        <p:sp>
          <p:nvSpPr>
            <p:cNvPr id="173" name="Oval 13"/>
            <p:cNvSpPr>
              <a:spLocks noChangeArrowheads="1"/>
            </p:cNvSpPr>
            <p:nvPr/>
          </p:nvSpPr>
          <p:spPr bwMode="gray">
            <a:xfrm>
              <a:off x="2253" y="1855"/>
              <a:ext cx="1265" cy="1265"/>
            </a:xfrm>
            <a:prstGeom prst="ellipse">
              <a:avLst/>
            </a:prstGeom>
            <a:grpFill/>
            <a:ln/>
            <a:extLst/>
          </p:spPr>
          <p:style>
            <a:lnRef idx="1">
              <a:schemeClr val="accent1"/>
            </a:lnRef>
            <a:fillRef idx="2">
              <a:schemeClr val="accent1"/>
            </a:fillRef>
            <a:effectRef idx="1">
              <a:schemeClr val="accent1"/>
            </a:effectRef>
            <a:fontRef idx="minor">
              <a:schemeClr val="dk1"/>
            </a:fontRef>
          </p:style>
          <p:txBody>
            <a:bodyPr wrap="none" anchor="ctr">
              <a:spAutoFit/>
            </a:bodyPr>
            <a:lstStyle/>
            <a:p>
              <a:pPr>
                <a:defRPr/>
              </a:pPr>
              <a:endParaRPr lang="en-US"/>
            </a:p>
          </p:txBody>
        </p:sp>
        <p:sp>
          <p:nvSpPr>
            <p:cNvPr id="174" name="Oval 14"/>
            <p:cNvSpPr>
              <a:spLocks noChangeArrowheads="1"/>
            </p:cNvSpPr>
            <p:nvPr/>
          </p:nvSpPr>
          <p:spPr bwMode="gray">
            <a:xfrm>
              <a:off x="2334" y="1936"/>
              <a:ext cx="1097" cy="1104"/>
            </a:xfrm>
            <a:prstGeom prst="ellipse">
              <a:avLst/>
            </a:prstGeom>
            <a:grpFill/>
            <a:ln/>
            <a:extLst/>
          </p:spPr>
          <p:style>
            <a:lnRef idx="1">
              <a:schemeClr val="accent1"/>
            </a:lnRef>
            <a:fillRef idx="2">
              <a:schemeClr val="accent1"/>
            </a:fillRef>
            <a:effectRef idx="1">
              <a:schemeClr val="accent1"/>
            </a:effectRef>
            <a:fontRef idx="minor">
              <a:schemeClr val="dk1"/>
            </a:fontRef>
          </p:style>
          <p:txBody>
            <a:bodyPr anchor="ctr">
              <a:spAutoFit/>
            </a:bodyPr>
            <a:lstStyle/>
            <a:p>
              <a:pPr>
                <a:defRPr/>
              </a:pPr>
              <a:endParaRPr lang="en-US"/>
            </a:p>
          </p:txBody>
        </p:sp>
        <p:sp>
          <p:nvSpPr>
            <p:cNvPr id="175" name="Oval 15"/>
            <p:cNvSpPr>
              <a:spLocks noChangeArrowheads="1"/>
            </p:cNvSpPr>
            <p:nvPr/>
          </p:nvSpPr>
          <p:spPr bwMode="gray">
            <a:xfrm>
              <a:off x="2334" y="1936"/>
              <a:ext cx="1097" cy="1104"/>
            </a:xfrm>
            <a:prstGeom prst="ellipse">
              <a:avLst/>
            </a:prstGeom>
            <a:grpFill/>
            <a:ln/>
            <a:extLst/>
          </p:spPr>
          <p:style>
            <a:lnRef idx="1">
              <a:schemeClr val="accent1"/>
            </a:lnRef>
            <a:fillRef idx="2">
              <a:schemeClr val="accent1"/>
            </a:fillRef>
            <a:effectRef idx="1">
              <a:schemeClr val="accent1"/>
            </a:effectRef>
            <a:fontRef idx="minor">
              <a:schemeClr val="dk1"/>
            </a:fontRef>
          </p:style>
          <p:txBody>
            <a:bodyPr anchor="ctr">
              <a:spAutoFit/>
            </a:bodyPr>
            <a:lstStyle/>
            <a:p>
              <a:pPr>
                <a:defRPr/>
              </a:pPr>
              <a:endParaRPr lang="en-US"/>
            </a:p>
          </p:txBody>
        </p:sp>
      </p:grpSp>
    </p:spTree>
    <p:extLst>
      <p:ext uri="{BB962C8B-B14F-4D97-AF65-F5344CB8AC3E}">
        <p14:creationId xmlns:p14="http://schemas.microsoft.com/office/powerpoint/2010/main" val="32123950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1217753" y="2381832"/>
            <a:ext cx="4210361" cy="1497495"/>
          </a:xfrm>
          <a:prstGeom prst="rect">
            <a:avLst/>
          </a:prstGeom>
          <a:pattFill prst="ltUpDiag">
            <a:fgClr>
              <a:schemeClr val="accent5">
                <a:lumMod val="40000"/>
                <a:lumOff val="60000"/>
              </a:schemeClr>
            </a:fgClr>
            <a:bgClr>
              <a:schemeClr val="bg1"/>
            </a:bgClr>
          </a:pattFill>
          <a:ln>
            <a:solidFill>
              <a:srgbClr val="D50056"/>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sp>
        <p:nvSpPr>
          <p:cNvPr id="28" name="Прямоугольник 27"/>
          <p:cNvSpPr/>
          <p:nvPr/>
        </p:nvSpPr>
        <p:spPr>
          <a:xfrm>
            <a:off x="6346816" y="2034852"/>
            <a:ext cx="6013152" cy="727068"/>
          </a:xfrm>
          <a:prstGeom prst="rect">
            <a:avLst/>
          </a:prstGeom>
          <a:pattFill prst="ltUpDiag">
            <a:fgClr>
              <a:schemeClr val="accent5">
                <a:lumMod val="40000"/>
                <a:lumOff val="60000"/>
              </a:schemeClr>
            </a:fgClr>
            <a:bgClr>
              <a:schemeClr val="bg1"/>
            </a:bgClr>
          </a:pattFill>
          <a:ln>
            <a:solidFill>
              <a:srgbClr val="D50056"/>
            </a:solidFill>
          </a:ln>
        </p:spPr>
        <p:style>
          <a:lnRef idx="2">
            <a:schemeClr val="accent4"/>
          </a:lnRef>
          <a:fillRef idx="1">
            <a:schemeClr val="lt1"/>
          </a:fillRef>
          <a:effectRef idx="0">
            <a:schemeClr val="accent4"/>
          </a:effectRef>
          <a:fontRef idx="minor">
            <a:schemeClr val="dk1"/>
          </a:fontRef>
        </p:style>
        <p:txBody>
          <a:bodyPr rtlCol="0" anchor="ctr"/>
          <a:lstStyle/>
          <a:p>
            <a:pPr>
              <a:lnSpc>
                <a:spcPct val="90000"/>
              </a:lnSpc>
            </a:pPr>
            <a:r>
              <a:rPr lang="ru-RU" sz="1600" b="1" dirty="0" smtClean="0"/>
              <a:t>         </a:t>
            </a:r>
            <a:r>
              <a:rPr lang="en-US" sz="1600" b="1" dirty="0" smtClean="0"/>
              <a:t>placement of funds to t+</a:t>
            </a:r>
            <a:r>
              <a:rPr lang="ru-RU" sz="1600" b="1" dirty="0"/>
              <a:t>5</a:t>
            </a:r>
          </a:p>
          <a:p>
            <a:pPr marL="533400" indent="-3175">
              <a:lnSpc>
                <a:spcPct val="90000"/>
              </a:lnSpc>
              <a:buFont typeface="Arial" panose="020B0604020202020204" pitchFamily="34" charset="0"/>
              <a:buChar char="•"/>
            </a:pPr>
            <a:r>
              <a:rPr lang="ru-RU" sz="1600" b="1" dirty="0"/>
              <a:t>      </a:t>
            </a:r>
            <a:r>
              <a:rPr lang="ru-RU" sz="1600" b="1" dirty="0" smtClean="0"/>
              <a:t>  </a:t>
            </a:r>
            <a:r>
              <a:rPr lang="en-US" sz="1600" b="1" dirty="0" smtClean="0"/>
              <a:t>deposits to</a:t>
            </a:r>
            <a:r>
              <a:rPr lang="ru-RU" sz="1600" b="1" dirty="0" smtClean="0"/>
              <a:t> </a:t>
            </a:r>
            <a:r>
              <a:rPr lang="en-US" sz="1600" b="1" dirty="0"/>
              <a:t>t+5</a:t>
            </a:r>
            <a:endParaRPr lang="ru-RU" sz="1600" b="1" dirty="0"/>
          </a:p>
          <a:p>
            <a:pPr marL="533400" indent="-3175">
              <a:lnSpc>
                <a:spcPct val="90000"/>
              </a:lnSpc>
              <a:buFont typeface="Arial" panose="020B0604020202020204" pitchFamily="34" charset="0"/>
              <a:buChar char="•"/>
            </a:pPr>
            <a:r>
              <a:rPr lang="ru-RU" sz="1600" b="1" dirty="0"/>
              <a:t>     </a:t>
            </a:r>
            <a:r>
              <a:rPr lang="ru-RU" sz="1600" b="1" dirty="0" smtClean="0"/>
              <a:t>   </a:t>
            </a:r>
            <a:r>
              <a:rPr lang="en-US" sz="1600" b="1" dirty="0" smtClean="0"/>
              <a:t>REPO to</a:t>
            </a:r>
            <a:r>
              <a:rPr lang="ru-RU" sz="1600" b="1" dirty="0" smtClean="0"/>
              <a:t> </a:t>
            </a:r>
            <a:r>
              <a:rPr lang="en-US" sz="1600" b="1" dirty="0"/>
              <a:t>t+5</a:t>
            </a:r>
            <a:r>
              <a:rPr lang="ru-RU" sz="1600" b="1" dirty="0"/>
              <a:t>, </a:t>
            </a:r>
            <a:r>
              <a:rPr lang="en-US" sz="1600" b="1" dirty="0" smtClean="0"/>
              <a:t>including REPO overnight</a:t>
            </a:r>
            <a:endParaRPr lang="ru-RU" sz="1600" b="1" dirty="0"/>
          </a:p>
        </p:txBody>
      </p:sp>
      <p:sp>
        <p:nvSpPr>
          <p:cNvPr id="4" name="Номер слайда 3"/>
          <p:cNvSpPr>
            <a:spLocks noGrp="1"/>
          </p:cNvSpPr>
          <p:nvPr>
            <p:ph type="sldNum" sz="quarter" idx="12"/>
          </p:nvPr>
        </p:nvSpPr>
        <p:spPr>
          <a:xfrm>
            <a:off x="9766682" y="7286090"/>
            <a:ext cx="2835275" cy="401637"/>
          </a:xfrm>
        </p:spPr>
        <p:txBody>
          <a:bodyPr/>
          <a:lstStyle/>
          <a:p>
            <a:pPr>
              <a:defRPr/>
            </a:pPr>
            <a:fld id="{0428E522-FBF5-454D-892B-B7F7A6ECE564}" type="slidenum">
              <a:rPr lang="ru-RU" smtClean="0"/>
              <a:pPr>
                <a:defRPr/>
              </a:pPr>
              <a:t>7</a:t>
            </a:fld>
            <a:endParaRPr lang="ru-RU" dirty="0"/>
          </a:p>
        </p:txBody>
      </p:sp>
      <p:sp>
        <p:nvSpPr>
          <p:cNvPr id="5" name="TextBox 4"/>
          <p:cNvSpPr txBox="1"/>
          <p:nvPr/>
        </p:nvSpPr>
        <p:spPr>
          <a:xfrm>
            <a:off x="5428115" y="181090"/>
            <a:ext cx="7049634" cy="353943"/>
          </a:xfrm>
          <a:prstGeom prst="rect">
            <a:avLst/>
          </a:prstGeom>
          <a:noFill/>
        </p:spPr>
        <p:txBody>
          <a:bodyPr wrap="square" rtlCol="0">
            <a:spAutoFit/>
          </a:bodyPr>
          <a:lstStyle/>
          <a:p>
            <a:pPr algn="ctr"/>
            <a:r>
              <a:rPr lang="en-US" sz="1700" b="1" cap="all" spc="106" dirty="0" smtClean="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‘rough’ and ‘fine’ tuning of liquidity</a:t>
            </a:r>
            <a:endParaRPr lang="ru-RU" sz="1700" b="1" cap="all" spc="106" dirty="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endParaRPr>
          </a:p>
        </p:txBody>
      </p:sp>
      <p:sp>
        <p:nvSpPr>
          <p:cNvPr id="6" name="TextBox 5"/>
          <p:cNvSpPr txBox="1"/>
          <p:nvPr/>
        </p:nvSpPr>
        <p:spPr>
          <a:xfrm>
            <a:off x="7012173" y="1198667"/>
            <a:ext cx="4179268" cy="58477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ea typeface="Open Sans Condensed" panose="020B0604020202020204" pitchFamily="34" charset="0"/>
                <a:cs typeface="Times New Roman" panose="02020603050405020304" pitchFamily="18" charset="0"/>
              </a:rPr>
              <a:t>  </a:t>
            </a:r>
            <a:r>
              <a:rPr lang="en-US" sz="3200" b="1" spc="50" dirty="0" smtClean="0">
                <a:ln w="11430"/>
                <a:solidFill>
                  <a:schemeClr val="accent2">
                    <a:lumMod val="75000"/>
                  </a:schemeClr>
                </a:solidFill>
                <a:effectLst>
                  <a:outerShdw blurRad="76200" dist="50800" dir="5400000" algn="tl" rotWithShape="0">
                    <a:srgbClr val="000000">
                      <a:alpha val="65000"/>
                    </a:srgbClr>
                  </a:outerShdw>
                </a:effectLst>
                <a:latin typeface="Times New Roman" panose="02020603050405020304" pitchFamily="18" charset="0"/>
                <a:ea typeface="Open Sans Condensed" panose="020B0604020202020204" pitchFamily="34" charset="0"/>
                <a:cs typeface="Times New Roman" panose="02020603050405020304" pitchFamily="18" charset="0"/>
              </a:rPr>
              <a:t>“fine”</a:t>
            </a:r>
            <a:r>
              <a:rPr lang="ru-RU" sz="3200" b="1" spc="50" dirty="0" smtClean="0">
                <a:ln w="11430"/>
                <a:solidFill>
                  <a:schemeClr val="accent2">
                    <a:lumMod val="75000"/>
                  </a:schemeClr>
                </a:solidFill>
                <a:effectLst>
                  <a:outerShdw blurRad="76200" dist="50800" dir="5400000" algn="tl" rotWithShape="0">
                    <a:srgbClr val="000000">
                      <a:alpha val="65000"/>
                    </a:srgbClr>
                  </a:outerShdw>
                </a:effectLst>
                <a:latin typeface="Times New Roman" panose="02020603050405020304" pitchFamily="18" charset="0"/>
                <a:ea typeface="Open Sans Condensed" panose="020B0604020202020204" pitchFamily="34" charset="0"/>
                <a:cs typeface="Times New Roman" panose="02020603050405020304" pitchFamily="18" charset="0"/>
              </a:rPr>
              <a:t>  </a:t>
            </a:r>
            <a:endParaRPr lang="ru-RU" sz="3200" b="1" spc="50" dirty="0">
              <a:ln w="11430"/>
              <a:solidFill>
                <a:schemeClr val="accent2">
                  <a:lumMod val="75000"/>
                </a:schemeClr>
              </a:solidFill>
              <a:effectLst>
                <a:outerShdw blurRad="76200" dist="50800" dir="5400000" algn="tl" rotWithShape="0">
                  <a:srgbClr val="000000">
                    <a:alpha val="65000"/>
                  </a:srgbClr>
                </a:outerShdw>
              </a:effectLst>
              <a:latin typeface="Times New Roman" panose="02020603050405020304" pitchFamily="18" charset="0"/>
              <a:ea typeface="Open Sans Condensed" panose="020B0604020202020204" pitchFamily="34" charset="0"/>
              <a:cs typeface="Times New Roman" panose="02020603050405020304" pitchFamily="18" charset="0"/>
            </a:endParaRPr>
          </a:p>
        </p:txBody>
      </p:sp>
      <p:sp>
        <p:nvSpPr>
          <p:cNvPr id="7" name="TextBox 6"/>
          <p:cNvSpPr txBox="1"/>
          <p:nvPr/>
        </p:nvSpPr>
        <p:spPr>
          <a:xfrm>
            <a:off x="753360" y="1240022"/>
            <a:ext cx="4150759" cy="58477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ru-RU"/>
            </a:defPPr>
            <a:lvl1pPr algn="ctr">
              <a:defRPr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ea typeface="Open Sans Condensed" panose="020B0604020202020204" pitchFamily="34" charset="0"/>
                <a:cs typeface="Times New Roman" panose="02020603050405020304" pitchFamily="18" charset="0"/>
              </a:defRPr>
            </a:lvl1pPr>
          </a:lstStyle>
          <a:p>
            <a:r>
              <a:rPr lang="en-US" sz="3200" dirty="0" smtClean="0">
                <a:solidFill>
                  <a:schemeClr val="accent2">
                    <a:lumMod val="75000"/>
                  </a:schemeClr>
                </a:solidFill>
              </a:rPr>
              <a:t>“rough”</a:t>
            </a:r>
            <a:r>
              <a:rPr lang="ru-RU" sz="3200" dirty="0" smtClean="0">
                <a:solidFill>
                  <a:schemeClr val="accent2">
                    <a:lumMod val="75000"/>
                  </a:schemeClr>
                </a:solidFill>
              </a:rPr>
              <a:t>    </a:t>
            </a:r>
            <a:endParaRPr lang="ru-RU" sz="3200" dirty="0">
              <a:solidFill>
                <a:schemeClr val="accent2">
                  <a:lumMod val="75000"/>
                </a:schemeClr>
              </a:solidFill>
            </a:endParaRPr>
          </a:p>
        </p:txBody>
      </p:sp>
      <p:sp>
        <p:nvSpPr>
          <p:cNvPr id="2" name="TextBox 1"/>
          <p:cNvSpPr txBox="1"/>
          <p:nvPr/>
        </p:nvSpPr>
        <p:spPr>
          <a:xfrm>
            <a:off x="1648693" y="2544357"/>
            <a:ext cx="3761799" cy="923330"/>
          </a:xfrm>
          <a:prstGeom prst="rect">
            <a:avLst/>
          </a:prstGeom>
          <a:noFill/>
        </p:spPr>
        <p:txBody>
          <a:bodyPr wrap="none" rtlCol="0">
            <a:spAutoFit/>
          </a:bodyPr>
          <a:lstStyle/>
          <a:p>
            <a:r>
              <a:rPr lang="ru-RU" b="1" dirty="0" smtClean="0"/>
              <a:t>   </a:t>
            </a:r>
            <a:r>
              <a:rPr lang="en-US" b="1" dirty="0" smtClean="0"/>
              <a:t>placement of funds from</a:t>
            </a:r>
            <a:r>
              <a:rPr lang="ru-RU" b="1" dirty="0" smtClean="0"/>
              <a:t> </a:t>
            </a:r>
            <a:r>
              <a:rPr lang="en-US" b="1" dirty="0" smtClean="0"/>
              <a:t>t+5</a:t>
            </a:r>
            <a:r>
              <a:rPr lang="ru-RU" b="1" dirty="0" smtClean="0">
                <a:solidFill>
                  <a:srgbClr val="CC0000"/>
                </a:solidFill>
              </a:rPr>
              <a:t>*</a:t>
            </a:r>
            <a:r>
              <a:rPr lang="en-US" b="1" dirty="0" smtClean="0"/>
              <a:t>to</a:t>
            </a:r>
            <a:r>
              <a:rPr lang="ru-RU" b="1" dirty="0" smtClean="0"/>
              <a:t> </a:t>
            </a:r>
            <a:r>
              <a:rPr lang="en-US" b="1" dirty="0" err="1" smtClean="0"/>
              <a:t>t+n</a:t>
            </a:r>
            <a:endParaRPr lang="en-US" b="1" dirty="0" smtClean="0"/>
          </a:p>
          <a:p>
            <a:pPr marL="540000">
              <a:buFont typeface="Arial" panose="020B0604020202020204" pitchFamily="34" charset="0"/>
              <a:buChar char="•"/>
            </a:pPr>
            <a:r>
              <a:rPr lang="en-US" b="1" dirty="0"/>
              <a:t> </a:t>
            </a:r>
            <a:r>
              <a:rPr lang="en-US" b="1" dirty="0" smtClean="0"/>
              <a:t>      deposits from</a:t>
            </a:r>
            <a:r>
              <a:rPr lang="ru-RU" b="1" dirty="0" smtClean="0"/>
              <a:t> </a:t>
            </a:r>
            <a:r>
              <a:rPr lang="en-US" b="1" dirty="0" smtClean="0"/>
              <a:t>t+5</a:t>
            </a:r>
            <a:endParaRPr lang="ru-RU" b="1" dirty="0" smtClean="0"/>
          </a:p>
          <a:p>
            <a:pPr marL="540000">
              <a:buFont typeface="Arial" panose="020B0604020202020204" pitchFamily="34" charset="0"/>
              <a:buChar char="•"/>
            </a:pPr>
            <a:r>
              <a:rPr lang="ru-RU" b="1" dirty="0" smtClean="0"/>
              <a:t>       </a:t>
            </a:r>
            <a:r>
              <a:rPr lang="en-US" b="1" dirty="0" smtClean="0"/>
              <a:t>REPO from</a:t>
            </a:r>
            <a:r>
              <a:rPr lang="ru-RU" b="1" dirty="0" smtClean="0"/>
              <a:t> </a:t>
            </a:r>
            <a:r>
              <a:rPr lang="en-US" b="1" dirty="0" smtClean="0"/>
              <a:t>t+5</a:t>
            </a:r>
            <a:endParaRPr lang="ru-RU" b="1" dirty="0" smtClean="0"/>
          </a:p>
        </p:txBody>
      </p:sp>
      <p:sp>
        <p:nvSpPr>
          <p:cNvPr id="9" name="TextBox 8"/>
          <p:cNvSpPr txBox="1"/>
          <p:nvPr/>
        </p:nvSpPr>
        <p:spPr>
          <a:xfrm>
            <a:off x="237219" y="6789001"/>
            <a:ext cx="5190896" cy="369332"/>
          </a:xfrm>
          <a:prstGeom prst="rect">
            <a:avLst/>
          </a:prstGeom>
          <a:noFill/>
        </p:spPr>
        <p:txBody>
          <a:bodyPr wrap="square" rtlCol="0">
            <a:spAutoFit/>
          </a:bodyPr>
          <a:lstStyle/>
          <a:p>
            <a:r>
              <a:rPr lang="ru-RU" b="1" dirty="0" smtClean="0">
                <a:solidFill>
                  <a:srgbClr val="C00000"/>
                </a:solidFill>
              </a:rPr>
              <a:t> *</a:t>
            </a:r>
            <a:r>
              <a:rPr lang="en-US" b="1" dirty="0" smtClean="0">
                <a:solidFill>
                  <a:srgbClr val="C00000"/>
                </a:solidFill>
              </a:rPr>
              <a:t>t+5 </a:t>
            </a:r>
            <a:r>
              <a:rPr lang="ru-RU" b="1" dirty="0" smtClean="0">
                <a:solidFill>
                  <a:srgbClr val="C00000"/>
                </a:solidFill>
              </a:rPr>
              <a:t> </a:t>
            </a:r>
            <a:r>
              <a:rPr lang="ru-RU" b="1" dirty="0" smtClean="0">
                <a:solidFill>
                  <a:srgbClr val="002060"/>
                </a:solidFill>
              </a:rPr>
              <a:t>- </a:t>
            </a:r>
            <a:r>
              <a:rPr lang="en-US" b="1" dirty="0" smtClean="0">
                <a:solidFill>
                  <a:srgbClr val="002060"/>
                </a:solidFill>
              </a:rPr>
              <a:t>near future </a:t>
            </a:r>
            <a:r>
              <a:rPr lang="ru-RU" b="1" dirty="0" smtClean="0">
                <a:solidFill>
                  <a:srgbClr val="002060"/>
                </a:solidFill>
              </a:rPr>
              <a:t>(</a:t>
            </a:r>
            <a:r>
              <a:rPr lang="en-US" b="1" dirty="0" smtClean="0">
                <a:solidFill>
                  <a:srgbClr val="002060"/>
                </a:solidFill>
              </a:rPr>
              <a:t>currently</a:t>
            </a:r>
            <a:r>
              <a:rPr lang="ru-RU" b="1" dirty="0" smtClean="0">
                <a:solidFill>
                  <a:srgbClr val="002060"/>
                </a:solidFill>
              </a:rPr>
              <a:t> -  </a:t>
            </a:r>
            <a:r>
              <a:rPr lang="en-US" b="1" dirty="0" smtClean="0">
                <a:solidFill>
                  <a:srgbClr val="002060"/>
                </a:solidFill>
              </a:rPr>
              <a:t>t+</a:t>
            </a:r>
            <a:r>
              <a:rPr lang="ru-RU" b="1" dirty="0" smtClean="0">
                <a:solidFill>
                  <a:srgbClr val="002060"/>
                </a:solidFill>
              </a:rPr>
              <a:t>3)</a:t>
            </a:r>
          </a:p>
        </p:txBody>
      </p:sp>
      <p:cxnSp>
        <p:nvCxnSpPr>
          <p:cNvPr id="10" name="Прямая соединительная линия 9"/>
          <p:cNvCxnSpPr/>
          <p:nvPr/>
        </p:nvCxnSpPr>
        <p:spPr>
          <a:xfrm>
            <a:off x="5599926" y="1401129"/>
            <a:ext cx="0" cy="5959593"/>
          </a:xfrm>
          <a:prstGeom prst="line">
            <a:avLst/>
          </a:prstGeom>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1349830" y="4767144"/>
            <a:ext cx="4078284" cy="1497495"/>
          </a:xfrm>
          <a:prstGeom prst="rect">
            <a:avLst/>
          </a:prstGeom>
          <a:pattFill prst="ltUpDiag">
            <a:fgClr>
              <a:schemeClr val="accent5">
                <a:lumMod val="40000"/>
                <a:lumOff val="60000"/>
              </a:schemeClr>
            </a:fgClr>
            <a:bgClr>
              <a:schemeClr val="bg1"/>
            </a:bgClr>
          </a:pattFill>
          <a:ln>
            <a:solidFill>
              <a:srgbClr val="D50056"/>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pic>
        <p:nvPicPr>
          <p:cNvPr id="21" name="Рисунок 20"/>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995" t="46573" r="70787" b="18913"/>
          <a:stretch/>
        </p:blipFill>
        <p:spPr>
          <a:xfrm>
            <a:off x="-19624" y="2066188"/>
            <a:ext cx="2034862" cy="2009104"/>
          </a:xfrm>
          <a:prstGeom prst="rect">
            <a:avLst/>
          </a:prstGeom>
        </p:spPr>
      </p:pic>
      <p:sp>
        <p:nvSpPr>
          <p:cNvPr id="22" name="TextBox 21"/>
          <p:cNvSpPr txBox="1"/>
          <p:nvPr/>
        </p:nvSpPr>
        <p:spPr>
          <a:xfrm>
            <a:off x="2015238" y="5230414"/>
            <a:ext cx="3348508" cy="369332"/>
          </a:xfrm>
          <a:prstGeom prst="rect">
            <a:avLst/>
          </a:prstGeom>
          <a:noFill/>
        </p:spPr>
        <p:txBody>
          <a:bodyPr wrap="square" rtlCol="0" anchor="ctr">
            <a:spAutoFit/>
          </a:bodyPr>
          <a:lstStyle/>
          <a:p>
            <a:r>
              <a:rPr lang="en-US" b="1" dirty="0" smtClean="0"/>
              <a:t>Expenditure funding limits</a:t>
            </a:r>
            <a:endParaRPr lang="ru-RU" b="1" dirty="0"/>
          </a:p>
        </p:txBody>
      </p:sp>
      <p:pic>
        <p:nvPicPr>
          <p:cNvPr id="23" name="Рисунок 22"/>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995" t="46573" r="70787" b="18913"/>
          <a:stretch/>
        </p:blipFill>
        <p:spPr>
          <a:xfrm>
            <a:off x="27498" y="4495592"/>
            <a:ext cx="2034862" cy="2009104"/>
          </a:xfrm>
          <a:prstGeom prst="rect">
            <a:avLst/>
          </a:prstGeom>
        </p:spPr>
      </p:pic>
      <p:pic>
        <p:nvPicPr>
          <p:cNvPr id="25" name="Рисунок 24"/>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359179" y="2477437"/>
            <a:ext cx="1219200" cy="1219200"/>
          </a:xfrm>
          <a:prstGeom prst="rect">
            <a:avLst/>
          </a:prstGeom>
        </p:spPr>
      </p:pic>
      <p:pic>
        <p:nvPicPr>
          <p:cNvPr id="26" name="Рисунок 2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424395" y="4905058"/>
            <a:ext cx="1219200" cy="1219200"/>
          </a:xfrm>
          <a:prstGeom prst="rect">
            <a:avLst/>
          </a:prstGeom>
        </p:spPr>
      </p:pic>
      <p:sp>
        <p:nvSpPr>
          <p:cNvPr id="30" name="Прямоугольник 29"/>
          <p:cNvSpPr/>
          <p:nvPr/>
        </p:nvSpPr>
        <p:spPr>
          <a:xfrm>
            <a:off x="6346816" y="3003944"/>
            <a:ext cx="6023130" cy="712981"/>
          </a:xfrm>
          <a:prstGeom prst="rect">
            <a:avLst/>
          </a:prstGeom>
          <a:pattFill prst="ltUpDiag">
            <a:fgClr>
              <a:schemeClr val="accent5">
                <a:lumMod val="40000"/>
                <a:lumOff val="60000"/>
              </a:schemeClr>
            </a:fgClr>
            <a:bgClr>
              <a:schemeClr val="bg1"/>
            </a:bgClr>
          </a:pattFill>
          <a:ln>
            <a:solidFill>
              <a:srgbClr val="D50056"/>
            </a:solidFill>
          </a:ln>
        </p:spPr>
        <p:style>
          <a:lnRef idx="2">
            <a:schemeClr val="accent4"/>
          </a:lnRef>
          <a:fillRef idx="1">
            <a:schemeClr val="lt1"/>
          </a:fillRef>
          <a:effectRef idx="0">
            <a:schemeClr val="accent4"/>
          </a:effectRef>
          <a:fontRef idx="minor">
            <a:schemeClr val="dk1"/>
          </a:fontRef>
        </p:style>
        <p:txBody>
          <a:bodyPr rtlCol="0" anchor="ctr"/>
          <a:lstStyle/>
          <a:p>
            <a:r>
              <a:rPr lang="ru-RU" sz="1600" b="1" dirty="0" smtClean="0"/>
              <a:t>        </a:t>
            </a:r>
            <a:r>
              <a:rPr lang="en-US" sz="1600" b="1" dirty="0" smtClean="0"/>
              <a:t>withdrawal </a:t>
            </a:r>
            <a:r>
              <a:rPr lang="en-US" sz="1600" b="1" dirty="0" smtClean="0"/>
              <a:t>from placement</a:t>
            </a:r>
            <a:endParaRPr lang="ru-RU" sz="1600" b="1" dirty="0"/>
          </a:p>
        </p:txBody>
      </p:sp>
      <p:pic>
        <p:nvPicPr>
          <p:cNvPr id="31" name="Рисунок 30"/>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2995" t="46573" r="70787" b="18913"/>
          <a:stretch/>
        </p:blipFill>
        <p:spPr>
          <a:xfrm>
            <a:off x="5709146" y="1915863"/>
            <a:ext cx="938009" cy="926134"/>
          </a:xfrm>
          <a:prstGeom prst="rect">
            <a:avLst/>
          </a:prstGeom>
        </p:spPr>
      </p:pic>
      <p:sp>
        <p:nvSpPr>
          <p:cNvPr id="32" name="Прямоугольник 31"/>
          <p:cNvSpPr/>
          <p:nvPr/>
        </p:nvSpPr>
        <p:spPr>
          <a:xfrm>
            <a:off x="6336838" y="3947734"/>
            <a:ext cx="6023130" cy="689386"/>
          </a:xfrm>
          <a:prstGeom prst="rect">
            <a:avLst/>
          </a:prstGeom>
          <a:pattFill prst="ltUpDiag">
            <a:fgClr>
              <a:schemeClr val="accent5">
                <a:lumMod val="40000"/>
                <a:lumOff val="60000"/>
              </a:schemeClr>
            </a:fgClr>
            <a:bgClr>
              <a:schemeClr val="bg1"/>
            </a:bgClr>
          </a:pattFill>
          <a:ln>
            <a:solidFill>
              <a:srgbClr val="D50056"/>
            </a:solidFill>
          </a:ln>
        </p:spPr>
        <p:style>
          <a:lnRef idx="2">
            <a:schemeClr val="accent4"/>
          </a:lnRef>
          <a:fillRef idx="1">
            <a:schemeClr val="lt1"/>
          </a:fillRef>
          <a:effectRef idx="0">
            <a:schemeClr val="accent4"/>
          </a:effectRef>
          <a:fontRef idx="minor">
            <a:schemeClr val="dk1"/>
          </a:fontRef>
        </p:style>
        <p:txBody>
          <a:bodyPr rtlCol="0" anchor="ctr"/>
          <a:lstStyle/>
          <a:p>
            <a:pPr marL="360000"/>
            <a:r>
              <a:rPr lang="en-US" sz="1600" b="1" dirty="0" smtClean="0"/>
              <a:t>Raising of funds in the capital market </a:t>
            </a:r>
            <a:r>
              <a:rPr lang="en-US" sz="1600" b="1" dirty="0" smtClean="0"/>
              <a:t>to bridge potential </a:t>
            </a:r>
            <a:r>
              <a:rPr lang="en-US" sz="1600" b="1" dirty="0" smtClean="0"/>
              <a:t>temporary cash gaps </a:t>
            </a:r>
            <a:r>
              <a:rPr lang="ru-RU" sz="1600" i="1" dirty="0" smtClean="0">
                <a:solidFill>
                  <a:srgbClr val="C00000"/>
                </a:solidFill>
              </a:rPr>
              <a:t>(</a:t>
            </a:r>
            <a:r>
              <a:rPr lang="en-US" sz="1600" i="1" dirty="0" smtClean="0">
                <a:solidFill>
                  <a:srgbClr val="C00000"/>
                </a:solidFill>
              </a:rPr>
              <a:t>in the near future</a:t>
            </a:r>
            <a:r>
              <a:rPr lang="ru-RU" sz="1600" i="1" dirty="0" smtClean="0">
                <a:solidFill>
                  <a:srgbClr val="C00000"/>
                </a:solidFill>
              </a:rPr>
              <a:t>)</a:t>
            </a:r>
            <a:endParaRPr lang="ru-RU" sz="1600" i="1" dirty="0">
              <a:solidFill>
                <a:srgbClr val="C00000"/>
              </a:solidFill>
            </a:endParaRPr>
          </a:p>
        </p:txBody>
      </p:sp>
      <p:sp>
        <p:nvSpPr>
          <p:cNvPr id="35" name="Прямоугольник 34"/>
          <p:cNvSpPr/>
          <p:nvPr/>
        </p:nvSpPr>
        <p:spPr>
          <a:xfrm>
            <a:off x="6336838" y="4860438"/>
            <a:ext cx="6013152" cy="715882"/>
          </a:xfrm>
          <a:prstGeom prst="rect">
            <a:avLst/>
          </a:prstGeom>
          <a:pattFill prst="ltUpDiag">
            <a:fgClr>
              <a:schemeClr val="accent5">
                <a:lumMod val="40000"/>
                <a:lumOff val="60000"/>
              </a:schemeClr>
            </a:fgClr>
            <a:bgClr>
              <a:schemeClr val="bg1"/>
            </a:bgClr>
          </a:pattFill>
          <a:ln>
            <a:solidFill>
              <a:srgbClr val="D50056"/>
            </a:solidFill>
          </a:ln>
        </p:spPr>
        <p:style>
          <a:lnRef idx="2">
            <a:schemeClr val="accent4"/>
          </a:lnRef>
          <a:fillRef idx="1">
            <a:schemeClr val="lt1"/>
          </a:fillRef>
          <a:effectRef idx="0">
            <a:schemeClr val="accent4"/>
          </a:effectRef>
          <a:fontRef idx="minor">
            <a:schemeClr val="dk1"/>
          </a:fontRef>
        </p:style>
        <p:txBody>
          <a:bodyPr rtlCol="0" anchor="ctr"/>
          <a:lstStyle/>
          <a:p>
            <a:pPr marL="360000"/>
            <a:r>
              <a:rPr lang="ru-RU" sz="1600" b="1" dirty="0" smtClean="0"/>
              <a:t> </a:t>
            </a:r>
            <a:r>
              <a:rPr lang="en-US" sz="1600" b="1" dirty="0" smtClean="0"/>
              <a:t>Demand deposits </a:t>
            </a:r>
            <a:r>
              <a:rPr lang="ru-RU" sz="1600" i="1" dirty="0" smtClean="0">
                <a:solidFill>
                  <a:srgbClr val="C00000"/>
                </a:solidFill>
              </a:rPr>
              <a:t>(</a:t>
            </a:r>
            <a:r>
              <a:rPr lang="en-US" sz="1600" i="1" dirty="0">
                <a:solidFill>
                  <a:srgbClr val="C00000"/>
                </a:solidFill>
              </a:rPr>
              <a:t>in the near future</a:t>
            </a:r>
            <a:r>
              <a:rPr lang="ru-RU" sz="1600" i="1" dirty="0" smtClean="0">
                <a:solidFill>
                  <a:srgbClr val="C00000"/>
                </a:solidFill>
              </a:rPr>
              <a:t>)</a:t>
            </a:r>
            <a:endParaRPr lang="ru-RU" sz="1600" i="1" dirty="0">
              <a:solidFill>
                <a:srgbClr val="C00000"/>
              </a:solidFill>
            </a:endParaRPr>
          </a:p>
        </p:txBody>
      </p:sp>
      <p:sp>
        <p:nvSpPr>
          <p:cNvPr id="37" name="Прямоугольник 36"/>
          <p:cNvSpPr/>
          <p:nvPr/>
        </p:nvSpPr>
        <p:spPr>
          <a:xfrm>
            <a:off x="6336838" y="5740209"/>
            <a:ext cx="6023130" cy="712981"/>
          </a:xfrm>
          <a:prstGeom prst="rect">
            <a:avLst/>
          </a:prstGeom>
          <a:pattFill prst="ltUpDiag">
            <a:fgClr>
              <a:schemeClr val="accent5">
                <a:lumMod val="40000"/>
                <a:lumOff val="60000"/>
              </a:schemeClr>
            </a:fgClr>
            <a:bgClr>
              <a:schemeClr val="bg1"/>
            </a:bgClr>
          </a:pattFill>
          <a:ln>
            <a:solidFill>
              <a:srgbClr val="D50056"/>
            </a:solidFill>
          </a:ln>
        </p:spPr>
        <p:style>
          <a:lnRef idx="2">
            <a:schemeClr val="accent4"/>
          </a:lnRef>
          <a:fillRef idx="1">
            <a:schemeClr val="lt1"/>
          </a:fillRef>
          <a:effectRef idx="0">
            <a:schemeClr val="accent4"/>
          </a:effectRef>
          <a:fontRef idx="minor">
            <a:schemeClr val="dk1"/>
          </a:fontRef>
        </p:style>
        <p:txBody>
          <a:bodyPr rtlCol="0" anchor="ctr"/>
          <a:lstStyle/>
          <a:p>
            <a:pPr marL="360000"/>
            <a:r>
              <a:rPr lang="ru-RU" sz="1600" b="1" dirty="0" smtClean="0"/>
              <a:t> </a:t>
            </a:r>
            <a:r>
              <a:rPr lang="en-US" sz="1600" b="1" dirty="0"/>
              <a:t>U</a:t>
            </a:r>
            <a:r>
              <a:rPr lang="en-US" sz="1600" b="1" dirty="0" smtClean="0"/>
              <a:t>se </a:t>
            </a:r>
            <a:r>
              <a:rPr lang="en-US" sz="1600" b="1" dirty="0" smtClean="0"/>
              <a:t>of </a:t>
            </a:r>
            <a:r>
              <a:rPr lang="en-US" sz="1600" b="1" dirty="0" smtClean="0"/>
              <a:t>deadline payment date </a:t>
            </a:r>
            <a:r>
              <a:rPr lang="ru-RU" sz="1600" i="1" dirty="0" smtClean="0">
                <a:solidFill>
                  <a:srgbClr val="C00000"/>
                </a:solidFill>
              </a:rPr>
              <a:t>(</a:t>
            </a:r>
            <a:r>
              <a:rPr lang="en-US" sz="1600" i="1" dirty="0">
                <a:solidFill>
                  <a:srgbClr val="C00000"/>
                </a:solidFill>
              </a:rPr>
              <a:t>in the near future</a:t>
            </a:r>
            <a:r>
              <a:rPr lang="ru-RU" sz="1600" i="1" dirty="0" smtClean="0">
                <a:solidFill>
                  <a:srgbClr val="C00000"/>
                </a:solidFill>
              </a:rPr>
              <a:t>)</a:t>
            </a:r>
            <a:endParaRPr lang="ru-RU" sz="1600" i="1" dirty="0">
              <a:solidFill>
                <a:srgbClr val="C00000"/>
              </a:solidFill>
            </a:endParaRPr>
          </a:p>
        </p:txBody>
      </p:sp>
      <p:sp>
        <p:nvSpPr>
          <p:cNvPr id="43" name="Прямоугольник 42"/>
          <p:cNvSpPr/>
          <p:nvPr/>
        </p:nvSpPr>
        <p:spPr>
          <a:xfrm>
            <a:off x="6326860" y="6723646"/>
            <a:ext cx="6023130" cy="712981"/>
          </a:xfrm>
          <a:prstGeom prst="rect">
            <a:avLst/>
          </a:prstGeom>
          <a:pattFill prst="ltUpDiag">
            <a:fgClr>
              <a:schemeClr val="accent5">
                <a:lumMod val="40000"/>
                <a:lumOff val="60000"/>
              </a:schemeClr>
            </a:fgClr>
            <a:bgClr>
              <a:schemeClr val="bg1"/>
            </a:bgClr>
          </a:pattFill>
          <a:ln>
            <a:solidFill>
              <a:srgbClr val="D50056"/>
            </a:solidFill>
          </a:ln>
        </p:spPr>
        <p:style>
          <a:lnRef idx="2">
            <a:schemeClr val="accent4"/>
          </a:lnRef>
          <a:fillRef idx="1">
            <a:schemeClr val="lt1"/>
          </a:fillRef>
          <a:effectRef idx="0">
            <a:schemeClr val="accent4"/>
          </a:effectRef>
          <a:fontRef idx="minor">
            <a:schemeClr val="dk1"/>
          </a:fontRef>
        </p:style>
        <p:txBody>
          <a:bodyPr rtlCol="0" anchor="ctr"/>
          <a:lstStyle/>
          <a:p>
            <a:r>
              <a:rPr lang="ru-RU" sz="1600" b="1" dirty="0" smtClean="0"/>
              <a:t>        </a:t>
            </a:r>
            <a:r>
              <a:rPr lang="en-US" sz="1600" b="1" dirty="0" smtClean="0"/>
              <a:t>STA hedging</a:t>
            </a:r>
            <a:r>
              <a:rPr lang="ru-RU" sz="1600" b="1" dirty="0" smtClean="0"/>
              <a:t>  </a:t>
            </a:r>
            <a:r>
              <a:rPr lang="ru-RU" sz="1600" i="1" dirty="0" smtClean="0">
                <a:solidFill>
                  <a:srgbClr val="C00000"/>
                </a:solidFill>
              </a:rPr>
              <a:t>(</a:t>
            </a:r>
            <a:r>
              <a:rPr lang="en-US" sz="1600" i="1" dirty="0" smtClean="0">
                <a:solidFill>
                  <a:srgbClr val="C00000"/>
                </a:solidFill>
              </a:rPr>
              <a:t>currently </a:t>
            </a:r>
            <a:r>
              <a:rPr lang="en-US" sz="1600" i="1" dirty="0" smtClean="0">
                <a:solidFill>
                  <a:srgbClr val="C00000"/>
                </a:solidFill>
              </a:rPr>
              <a:t>under</a:t>
            </a:r>
            <a:r>
              <a:rPr lang="en-US" sz="1600" i="1" dirty="0" smtClean="0">
                <a:solidFill>
                  <a:srgbClr val="C00000"/>
                </a:solidFill>
              </a:rPr>
              <a:t> </a:t>
            </a:r>
            <a:r>
              <a:rPr lang="en-US" sz="1600" i="1" dirty="0" smtClean="0">
                <a:solidFill>
                  <a:srgbClr val="C00000"/>
                </a:solidFill>
              </a:rPr>
              <a:t>consideration</a:t>
            </a:r>
            <a:r>
              <a:rPr lang="ru-RU" sz="1600" i="1" dirty="0" smtClean="0">
                <a:solidFill>
                  <a:srgbClr val="C00000"/>
                </a:solidFill>
              </a:rPr>
              <a:t>)</a:t>
            </a:r>
            <a:endParaRPr lang="ru-RU" sz="1600" i="1" dirty="0">
              <a:solidFill>
                <a:srgbClr val="C00000"/>
              </a:solidFill>
            </a:endParaRPr>
          </a:p>
        </p:txBody>
      </p:sp>
      <p:pic>
        <p:nvPicPr>
          <p:cNvPr id="54" name="Рисунок 53"/>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2995" t="46573" r="70787" b="18913"/>
          <a:stretch/>
        </p:blipFill>
        <p:spPr>
          <a:xfrm>
            <a:off x="5728692" y="2863361"/>
            <a:ext cx="938009" cy="926134"/>
          </a:xfrm>
          <a:prstGeom prst="rect">
            <a:avLst/>
          </a:prstGeom>
        </p:spPr>
      </p:pic>
      <p:pic>
        <p:nvPicPr>
          <p:cNvPr id="55" name="Рисунок 54"/>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2995" t="46573" r="70787" b="18913"/>
          <a:stretch/>
        </p:blipFill>
        <p:spPr>
          <a:xfrm>
            <a:off x="5728692" y="3829360"/>
            <a:ext cx="938009" cy="926134"/>
          </a:xfrm>
          <a:prstGeom prst="rect">
            <a:avLst/>
          </a:prstGeom>
        </p:spPr>
      </p:pic>
      <p:pic>
        <p:nvPicPr>
          <p:cNvPr id="56" name="Рисунок 55"/>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2995" t="46573" r="70787" b="18913"/>
          <a:stretch/>
        </p:blipFill>
        <p:spPr>
          <a:xfrm>
            <a:off x="5728692" y="4755312"/>
            <a:ext cx="938009" cy="926134"/>
          </a:xfrm>
          <a:prstGeom prst="rect">
            <a:avLst/>
          </a:prstGeom>
        </p:spPr>
      </p:pic>
      <p:pic>
        <p:nvPicPr>
          <p:cNvPr id="57" name="Рисунок 56"/>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2995" t="46573" r="70787" b="18913"/>
          <a:stretch/>
        </p:blipFill>
        <p:spPr>
          <a:xfrm>
            <a:off x="5728692" y="5652772"/>
            <a:ext cx="938009" cy="926134"/>
          </a:xfrm>
          <a:prstGeom prst="rect">
            <a:avLst/>
          </a:prstGeom>
        </p:spPr>
      </p:pic>
      <p:pic>
        <p:nvPicPr>
          <p:cNvPr id="58" name="Рисунок 57"/>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2995" t="46573" r="70787" b="18913"/>
          <a:stretch/>
        </p:blipFill>
        <p:spPr>
          <a:xfrm>
            <a:off x="5728692" y="6632488"/>
            <a:ext cx="938009" cy="926134"/>
          </a:xfrm>
          <a:prstGeom prst="rect">
            <a:avLst/>
          </a:prstGeom>
        </p:spPr>
      </p:pic>
      <p:pic>
        <p:nvPicPr>
          <p:cNvPr id="59" name="Рисунок 58"/>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5857074" y="2106338"/>
            <a:ext cx="584095" cy="584095"/>
          </a:xfrm>
          <a:prstGeom prst="rect">
            <a:avLst/>
          </a:prstGeom>
        </p:spPr>
      </p:pic>
      <p:pic>
        <p:nvPicPr>
          <p:cNvPr id="60" name="Рисунок 59"/>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5891134" y="3032972"/>
            <a:ext cx="584095" cy="584095"/>
          </a:xfrm>
          <a:prstGeom prst="rect">
            <a:avLst/>
          </a:prstGeom>
        </p:spPr>
      </p:pic>
      <p:pic>
        <p:nvPicPr>
          <p:cNvPr id="61" name="Рисунок 60"/>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5869826" y="4012094"/>
            <a:ext cx="584095" cy="584095"/>
          </a:xfrm>
          <a:prstGeom prst="rect">
            <a:avLst/>
          </a:prstGeom>
        </p:spPr>
      </p:pic>
      <p:pic>
        <p:nvPicPr>
          <p:cNvPr id="62" name="Рисунок 61"/>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5890746" y="4942935"/>
            <a:ext cx="584095" cy="584095"/>
          </a:xfrm>
          <a:prstGeom prst="rect">
            <a:avLst/>
          </a:prstGeom>
        </p:spPr>
      </p:pic>
      <p:pic>
        <p:nvPicPr>
          <p:cNvPr id="63" name="Рисунок 62"/>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5891134" y="5852393"/>
            <a:ext cx="584095" cy="584095"/>
          </a:xfrm>
          <a:prstGeom prst="rect">
            <a:avLst/>
          </a:prstGeom>
        </p:spPr>
      </p:pic>
      <p:pic>
        <p:nvPicPr>
          <p:cNvPr id="64" name="Рисунок 63"/>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5897443" y="6817116"/>
            <a:ext cx="584095" cy="584095"/>
          </a:xfrm>
          <a:prstGeom prst="rect">
            <a:avLst/>
          </a:prstGeom>
        </p:spPr>
      </p:pic>
      <p:pic>
        <p:nvPicPr>
          <p:cNvPr id="39" name="Рисунок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4216" y="1065520"/>
            <a:ext cx="914976" cy="914976"/>
          </a:xfrm>
          <a:prstGeom prst="rect">
            <a:avLst/>
          </a:prstGeom>
        </p:spPr>
      </p:pic>
      <p:pic>
        <p:nvPicPr>
          <p:cNvPr id="40" name="Рисунок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64222" y="1010961"/>
            <a:ext cx="914976" cy="914976"/>
          </a:xfrm>
          <a:prstGeom prst="rect">
            <a:avLst/>
          </a:prstGeom>
        </p:spPr>
      </p:pic>
    </p:spTree>
    <p:extLst>
      <p:ext uri="{BB962C8B-B14F-4D97-AF65-F5344CB8AC3E}">
        <p14:creationId xmlns:p14="http://schemas.microsoft.com/office/powerpoint/2010/main" val="861268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8" name="TextBox 3"/>
          <p:cNvSpPr txBox="1">
            <a:spLocks noChangeArrowheads="1"/>
          </p:cNvSpPr>
          <p:nvPr/>
        </p:nvSpPr>
        <p:spPr bwMode="auto">
          <a:xfrm>
            <a:off x="3813290" y="1"/>
            <a:ext cx="9007064" cy="35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780" tIns="48390" rIns="96780" bIns="48390">
            <a:spAutoFit/>
          </a:bodyPr>
          <a:lstStyle>
            <a:defPPr>
              <a:defRPr lang="ru-RU"/>
            </a:defPPr>
            <a:lvl1pPr algn="ctr" eaLnBrk="1" hangingPunct="1">
              <a:defRPr sz="1700" b="1" cap="all" spc="106">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defRPr>
            </a:lvl1pPr>
            <a:lvl2pPr marL="742950" indent="-285750" eaLnBrk="0" hangingPunct="0">
              <a:defRPr>
                <a:cs typeface="Arial" charset="0"/>
              </a:defRPr>
            </a:lvl2pPr>
            <a:lvl3pPr marL="1143000" indent="-228600" eaLnBrk="0" hangingPunct="0">
              <a:defRPr>
                <a:cs typeface="Arial" charset="0"/>
              </a:defRPr>
            </a:lvl3pPr>
            <a:lvl4pPr marL="1600200" indent="-228600" eaLnBrk="0" hangingPunct="0">
              <a:defRPr>
                <a:cs typeface="Arial" charset="0"/>
              </a:defRPr>
            </a:lvl4pPr>
            <a:lvl5pPr marL="2057400" indent="-228600" eaLnBrk="0" hangingPunct="0">
              <a:defRPr>
                <a:cs typeface="Arial" charset="0"/>
              </a:defRPr>
            </a:lvl5pPr>
            <a:lvl6pPr marL="2514600" indent="-228600" eaLnBrk="0" fontAlgn="base" hangingPunct="0">
              <a:spcBef>
                <a:spcPct val="0"/>
              </a:spcBef>
              <a:spcAft>
                <a:spcPct val="0"/>
              </a:spcAft>
              <a:defRPr>
                <a:cs typeface="Arial" charset="0"/>
              </a:defRPr>
            </a:lvl6pPr>
            <a:lvl7pPr marL="2971800" indent="-228600" eaLnBrk="0" fontAlgn="base" hangingPunct="0">
              <a:spcBef>
                <a:spcPct val="0"/>
              </a:spcBef>
              <a:spcAft>
                <a:spcPct val="0"/>
              </a:spcAft>
              <a:defRPr>
                <a:cs typeface="Arial" charset="0"/>
              </a:defRPr>
            </a:lvl7pPr>
            <a:lvl8pPr marL="3429000" indent="-228600" eaLnBrk="0" fontAlgn="base" hangingPunct="0">
              <a:spcBef>
                <a:spcPct val="0"/>
              </a:spcBef>
              <a:spcAft>
                <a:spcPct val="0"/>
              </a:spcAft>
              <a:defRPr>
                <a:cs typeface="Arial" charset="0"/>
              </a:defRPr>
            </a:lvl8pPr>
            <a:lvl9pPr marL="3886200" indent="-228600" eaLnBrk="0" fontAlgn="base" hangingPunct="0">
              <a:spcBef>
                <a:spcPct val="0"/>
              </a:spcBef>
              <a:spcAft>
                <a:spcPct val="0"/>
              </a:spcAft>
              <a:defRPr>
                <a:cs typeface="Arial" charset="0"/>
              </a:defRPr>
            </a:lvl9pPr>
          </a:lstStyle>
          <a:p>
            <a:r>
              <a:rPr lang="en-US" altLang="ru-RU" dirty="0" smtClean="0"/>
              <a:t>Example of ‘rough’ and ‘fine’ tuning of liquidity</a:t>
            </a:r>
            <a:endParaRPr lang="ru-RU" altLang="ru-RU" dirty="0"/>
          </a:p>
        </p:txBody>
      </p:sp>
      <p:sp>
        <p:nvSpPr>
          <p:cNvPr id="174" name="TextBox 173"/>
          <p:cNvSpPr txBox="1"/>
          <p:nvPr/>
        </p:nvSpPr>
        <p:spPr>
          <a:xfrm>
            <a:off x="4308397" y="694140"/>
            <a:ext cx="4883110" cy="374724"/>
          </a:xfrm>
          <a:prstGeom prst="rect">
            <a:avLst/>
          </a:prstGeom>
          <a:noFill/>
        </p:spPr>
        <p:txBody>
          <a:bodyPr lIns="96780" tIns="48390" rIns="96780" bIns="48390">
            <a:spAutoFit/>
          </a:bodyPr>
          <a:lstStyle/>
          <a:p>
            <a:pPr algn="ctr">
              <a:defRPr/>
            </a:pPr>
            <a:r>
              <a:rPr lang="en-US" b="1" dirty="0" smtClean="0">
                <a:solidFill>
                  <a:srgbClr val="C00000"/>
                </a:solidFill>
                <a:latin typeface="Times New Roman" panose="02020603050405020304" pitchFamily="18" charset="0"/>
                <a:cs typeface="Times New Roman" panose="02020603050405020304" pitchFamily="18" charset="0"/>
              </a:rPr>
              <a:t>‘rough’ tuning of liquidity</a:t>
            </a:r>
            <a:endParaRPr lang="ru-RU" b="1" dirty="0">
              <a:solidFill>
                <a:srgbClr val="C00000"/>
              </a:solidFill>
              <a:latin typeface="Times New Roman" panose="02020603050405020304" pitchFamily="18" charset="0"/>
              <a:cs typeface="Times New Roman" panose="02020603050405020304" pitchFamily="18" charset="0"/>
            </a:endParaRPr>
          </a:p>
        </p:txBody>
      </p:sp>
      <p:cxnSp>
        <p:nvCxnSpPr>
          <p:cNvPr id="106" name="Прямая со стрелкой 105"/>
          <p:cNvCxnSpPr/>
          <p:nvPr/>
        </p:nvCxnSpPr>
        <p:spPr>
          <a:xfrm flipV="1">
            <a:off x="10917224" y="5154371"/>
            <a:ext cx="1286642" cy="11046"/>
          </a:xfrm>
          <a:prstGeom prst="straightConnector1">
            <a:avLst/>
          </a:prstGeom>
          <a:ln w="19050">
            <a:solidFill>
              <a:schemeClr val="accent2">
                <a:lumMod val="75000"/>
              </a:schemeClr>
            </a:solidFill>
            <a:prstDash val="solid"/>
            <a:tailEnd type="none" w="med" len="lg"/>
          </a:ln>
        </p:spPr>
        <p:style>
          <a:lnRef idx="3">
            <a:schemeClr val="accent6"/>
          </a:lnRef>
          <a:fillRef idx="0">
            <a:schemeClr val="accent6"/>
          </a:fillRef>
          <a:effectRef idx="2">
            <a:schemeClr val="accent6"/>
          </a:effectRef>
          <a:fontRef idx="minor">
            <a:schemeClr val="tx1"/>
          </a:fontRef>
        </p:style>
      </p:cxnSp>
      <p:sp>
        <p:nvSpPr>
          <p:cNvPr id="45" name="TextBox 44"/>
          <p:cNvSpPr txBox="1"/>
          <p:nvPr/>
        </p:nvSpPr>
        <p:spPr>
          <a:xfrm>
            <a:off x="10716007" y="4625605"/>
            <a:ext cx="1609725" cy="591965"/>
          </a:xfrm>
          <a:prstGeom prst="rect">
            <a:avLst/>
          </a:prstGeom>
          <a:noFill/>
        </p:spPr>
        <p:txBody>
          <a:bodyPr wrap="square" lIns="129040" tIns="64520" rIns="129040" bIns="64520" rtlCol="0">
            <a:spAutoFit/>
          </a:bodyPr>
          <a:lstStyle/>
          <a:p>
            <a:r>
              <a:rPr lang="en-US" sz="1000" b="1" i="1" dirty="0" smtClean="0">
                <a:latin typeface="Times New Roman" panose="02020603050405020304" pitchFamily="18" charset="0"/>
                <a:cs typeface="Times New Roman" panose="02020603050405020304" pitchFamily="18" charset="0"/>
              </a:rPr>
              <a:t>withdrawal </a:t>
            </a:r>
            <a:r>
              <a:rPr lang="en-US" sz="1000" b="1" i="1" dirty="0" smtClean="0">
                <a:latin typeface="Times New Roman" panose="02020603050405020304" pitchFamily="18" charset="0"/>
                <a:cs typeface="Times New Roman" panose="02020603050405020304" pitchFamily="18" charset="0"/>
              </a:rPr>
              <a:t>from placement</a:t>
            </a:r>
            <a:r>
              <a:rPr lang="ru-RU" sz="1000" b="1" i="1" dirty="0" smtClean="0">
                <a:latin typeface="Times New Roman" panose="02020603050405020304" pitchFamily="18" charset="0"/>
                <a:cs typeface="Times New Roman" panose="02020603050405020304" pitchFamily="18" charset="0"/>
              </a:rPr>
              <a:t>/</a:t>
            </a:r>
            <a:r>
              <a:rPr lang="en-US" sz="1000" b="1" i="1" dirty="0" smtClean="0">
                <a:latin typeface="Times New Roman" panose="02020603050405020304" pitchFamily="18" charset="0"/>
                <a:cs typeface="Times New Roman" panose="02020603050405020304" pitchFamily="18" charset="0"/>
              </a:rPr>
              <a:t>Fund </a:t>
            </a:r>
            <a:r>
              <a:rPr lang="en-US" sz="1000" b="1" i="1" dirty="0" smtClean="0">
                <a:latin typeface="Times New Roman" panose="02020603050405020304" pitchFamily="18" charset="0"/>
                <a:cs typeface="Times New Roman" panose="02020603050405020304" pitchFamily="18" charset="0"/>
              </a:rPr>
              <a:t>raising in the capital market</a:t>
            </a:r>
            <a:endParaRPr lang="ru-RU" sz="1000" b="1" i="1" dirty="0">
              <a:latin typeface="Times New Roman" panose="02020603050405020304" pitchFamily="18" charset="0"/>
              <a:cs typeface="Times New Roman" panose="02020603050405020304" pitchFamily="18" charset="0"/>
            </a:endParaRPr>
          </a:p>
        </p:txBody>
      </p:sp>
      <p:sp>
        <p:nvSpPr>
          <p:cNvPr id="91" name="Прямоугольник 90"/>
          <p:cNvSpPr/>
          <p:nvPr/>
        </p:nvSpPr>
        <p:spPr>
          <a:xfrm>
            <a:off x="7553987" y="3230841"/>
            <a:ext cx="1166083" cy="578763"/>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3" name="Прямоугольник 92"/>
          <p:cNvSpPr/>
          <p:nvPr/>
        </p:nvSpPr>
        <p:spPr>
          <a:xfrm>
            <a:off x="1445283" y="2929206"/>
            <a:ext cx="9244727" cy="437946"/>
          </a:xfrm>
          <a:prstGeom prst="rect">
            <a:avLst/>
          </a:prstGeom>
          <a:pattFill prst="ltUpDiag">
            <a:fgClr>
              <a:srgbClr val="00B0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6780" tIns="48390" rIns="96780" bIns="48390" anchor="ctr"/>
          <a:lstStyle/>
          <a:p>
            <a:pPr algn="ctr">
              <a:defRPr/>
            </a:pPr>
            <a:endParaRPr lang="ru-RU" sz="1700"/>
          </a:p>
        </p:txBody>
      </p:sp>
      <p:sp>
        <p:nvSpPr>
          <p:cNvPr id="95" name="TextBox 194"/>
          <p:cNvSpPr txBox="1">
            <a:spLocks noChangeArrowheads="1"/>
          </p:cNvSpPr>
          <p:nvPr/>
        </p:nvSpPr>
        <p:spPr bwMode="auto">
          <a:xfrm>
            <a:off x="647340" y="1603973"/>
            <a:ext cx="970279" cy="405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780" tIns="48390" rIns="96780" bIns="48390">
            <a:spAutoFit/>
          </a:bodyPr>
          <a:lstStyle/>
          <a:p>
            <a:r>
              <a:rPr lang="en-US" altLang="ru-RU" sz="1000" b="1" dirty="0" smtClean="0">
                <a:latin typeface="Times New Roman" panose="02020603050405020304" pitchFamily="18" charset="0"/>
                <a:cs typeface="Times New Roman" panose="02020603050405020304" pitchFamily="18" charset="0"/>
              </a:rPr>
              <a:t>billion </a:t>
            </a:r>
            <a:r>
              <a:rPr lang="en-US" altLang="ru-RU" sz="1000" b="1" dirty="0" err="1" smtClean="0">
                <a:latin typeface="Times New Roman" panose="02020603050405020304" pitchFamily="18" charset="0"/>
                <a:cs typeface="Times New Roman" panose="02020603050405020304" pitchFamily="18" charset="0"/>
              </a:rPr>
              <a:t>Roubles</a:t>
            </a:r>
            <a:endParaRPr lang="ru-RU" altLang="ru-RU" sz="1000" b="1" dirty="0">
              <a:latin typeface="Times New Roman" panose="02020603050405020304" pitchFamily="18" charset="0"/>
              <a:cs typeface="Times New Roman" panose="02020603050405020304" pitchFamily="18" charset="0"/>
            </a:endParaRPr>
          </a:p>
        </p:txBody>
      </p:sp>
      <p:sp>
        <p:nvSpPr>
          <p:cNvPr id="98" name="Пятиугольник 97"/>
          <p:cNvSpPr/>
          <p:nvPr/>
        </p:nvSpPr>
        <p:spPr>
          <a:xfrm>
            <a:off x="497981" y="2740748"/>
            <a:ext cx="899173" cy="307818"/>
          </a:xfrm>
          <a:prstGeom prst="homePlate">
            <a:avLst>
              <a:gd name="adj" fmla="val 85204"/>
            </a:avLst>
          </a:prstGeom>
          <a:ln>
            <a:noFill/>
          </a:ln>
        </p:spPr>
        <p:style>
          <a:lnRef idx="3">
            <a:schemeClr val="lt1"/>
          </a:lnRef>
          <a:fillRef idx="1">
            <a:schemeClr val="accent2"/>
          </a:fillRef>
          <a:effectRef idx="1">
            <a:schemeClr val="accent2"/>
          </a:effectRef>
          <a:fontRef idx="minor">
            <a:schemeClr val="lt1"/>
          </a:fontRef>
        </p:style>
        <p:txBody>
          <a:bodyPr lIns="96780" tIns="48390" rIns="96780" bIns="48390" anchor="ctr"/>
          <a:lstStyle/>
          <a:p>
            <a:pPr>
              <a:defRPr/>
            </a:pPr>
            <a:endParaRPr lang="en-US" sz="800" b="1" dirty="0">
              <a:latin typeface="Times New Roman" panose="02020603050405020304" pitchFamily="18" charset="0"/>
              <a:cs typeface="Times New Roman" panose="02020603050405020304" pitchFamily="18" charset="0"/>
            </a:endParaRPr>
          </a:p>
          <a:p>
            <a:pPr>
              <a:defRPr/>
            </a:pPr>
            <a:r>
              <a:rPr lang="en-US" sz="800" b="1" dirty="0" smtClean="0">
                <a:latin typeface="Times New Roman" panose="02020603050405020304" pitchFamily="18" charset="0"/>
                <a:cs typeface="Times New Roman" panose="02020603050405020304" pitchFamily="18" charset="0"/>
              </a:rPr>
              <a:t>Conditional zero</a:t>
            </a:r>
            <a:endParaRPr lang="ru-RU" sz="800" b="1" dirty="0">
              <a:latin typeface="Times New Roman" panose="02020603050405020304" pitchFamily="18" charset="0"/>
              <a:cs typeface="Times New Roman" panose="02020603050405020304" pitchFamily="18" charset="0"/>
            </a:endParaRPr>
          </a:p>
          <a:p>
            <a:pPr algn="ctr">
              <a:defRPr/>
            </a:pPr>
            <a:endParaRPr lang="ru-RU" sz="800" b="1" dirty="0">
              <a:latin typeface="Times New Roman" panose="02020603050405020304" pitchFamily="18" charset="0"/>
              <a:cs typeface="Times New Roman" panose="02020603050405020304" pitchFamily="18" charset="0"/>
            </a:endParaRPr>
          </a:p>
        </p:txBody>
      </p:sp>
      <p:sp>
        <p:nvSpPr>
          <p:cNvPr id="99" name="TextBox 98"/>
          <p:cNvSpPr txBox="1"/>
          <p:nvPr/>
        </p:nvSpPr>
        <p:spPr>
          <a:xfrm>
            <a:off x="4026612" y="4117117"/>
            <a:ext cx="4883110" cy="374724"/>
          </a:xfrm>
          <a:prstGeom prst="rect">
            <a:avLst/>
          </a:prstGeom>
          <a:noFill/>
        </p:spPr>
        <p:txBody>
          <a:bodyPr lIns="96780" tIns="48390" rIns="96780" bIns="48390">
            <a:spAutoFit/>
          </a:bodyPr>
          <a:lstStyle/>
          <a:p>
            <a:pPr algn="ctr">
              <a:defRPr/>
            </a:pPr>
            <a:r>
              <a:rPr lang="en-US" b="1" dirty="0" smtClean="0">
                <a:solidFill>
                  <a:srgbClr val="C00000"/>
                </a:solidFill>
                <a:latin typeface="Times New Roman" panose="02020603050405020304" pitchFamily="18" charset="0"/>
                <a:cs typeface="Times New Roman" panose="02020603050405020304" pitchFamily="18" charset="0"/>
              </a:rPr>
              <a:t>‘fine’ </a:t>
            </a:r>
            <a:r>
              <a:rPr lang="en-US" b="1" dirty="0">
                <a:solidFill>
                  <a:srgbClr val="C00000"/>
                </a:solidFill>
                <a:latin typeface="Times New Roman" panose="02020603050405020304" pitchFamily="18" charset="0"/>
                <a:cs typeface="Times New Roman" panose="02020603050405020304" pitchFamily="18" charset="0"/>
              </a:rPr>
              <a:t>tuning of liquidity</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107" name="Прямоугольник 106"/>
          <p:cNvSpPr/>
          <p:nvPr/>
        </p:nvSpPr>
        <p:spPr>
          <a:xfrm>
            <a:off x="393700" y="1198617"/>
            <a:ext cx="11963130" cy="2894849"/>
          </a:xfrm>
          <a:prstGeom prst="rect">
            <a:avLst/>
          </a:prstGeom>
          <a:noFill/>
          <a:ln w="19050" cmpd="sng">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9040" tIns="64520" rIns="129040" bIns="64520" anchor="ctr"/>
          <a:lstStyle/>
          <a:p>
            <a:pPr algn="ctr">
              <a:defRPr/>
            </a:pPr>
            <a:endParaRPr lang="ru-RU"/>
          </a:p>
        </p:txBody>
      </p:sp>
      <p:cxnSp>
        <p:nvCxnSpPr>
          <p:cNvPr id="109" name="Прямая соединительная линия 108"/>
          <p:cNvCxnSpPr/>
          <p:nvPr/>
        </p:nvCxnSpPr>
        <p:spPr>
          <a:xfrm flipV="1">
            <a:off x="1454697" y="1432710"/>
            <a:ext cx="6564" cy="1941658"/>
          </a:xfrm>
          <a:prstGeom prst="line">
            <a:avLst/>
          </a:prstGeom>
          <a:ln w="31750">
            <a:tailEnd type="arrow"/>
          </a:ln>
        </p:spPr>
        <p:style>
          <a:lnRef idx="2">
            <a:schemeClr val="accent5"/>
          </a:lnRef>
          <a:fillRef idx="0">
            <a:schemeClr val="accent5"/>
          </a:fillRef>
          <a:effectRef idx="1">
            <a:schemeClr val="accent5"/>
          </a:effectRef>
          <a:fontRef idx="minor">
            <a:schemeClr val="tx1"/>
          </a:fontRef>
        </p:style>
      </p:cxnSp>
      <p:sp>
        <p:nvSpPr>
          <p:cNvPr id="113" name="Прямоугольник 112"/>
          <p:cNvSpPr/>
          <p:nvPr/>
        </p:nvSpPr>
        <p:spPr>
          <a:xfrm rot="2804844">
            <a:off x="1753823" y="1803708"/>
            <a:ext cx="487749" cy="522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9040" tIns="64520" rIns="129040" bIns="64520" anchor="ctr"/>
          <a:lstStyle/>
          <a:p>
            <a:pPr algn="ctr">
              <a:defRPr/>
            </a:pPr>
            <a:endParaRPr lang="ru-RU"/>
          </a:p>
        </p:txBody>
      </p:sp>
      <p:sp>
        <p:nvSpPr>
          <p:cNvPr id="114" name="Прямоугольник 113"/>
          <p:cNvSpPr/>
          <p:nvPr/>
        </p:nvSpPr>
        <p:spPr>
          <a:xfrm rot="2110526">
            <a:off x="1804079" y="2138659"/>
            <a:ext cx="140018" cy="557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9040" tIns="64520" rIns="129040" bIns="64520" anchor="ctr"/>
          <a:lstStyle/>
          <a:p>
            <a:pPr algn="ctr">
              <a:defRPr/>
            </a:pPr>
            <a:endParaRPr lang="ru-RU"/>
          </a:p>
        </p:txBody>
      </p:sp>
      <p:sp>
        <p:nvSpPr>
          <p:cNvPr id="119" name="Полилиния 118"/>
          <p:cNvSpPr/>
          <p:nvPr/>
        </p:nvSpPr>
        <p:spPr>
          <a:xfrm>
            <a:off x="1487287" y="1842179"/>
            <a:ext cx="9014033" cy="1604738"/>
          </a:xfrm>
          <a:custGeom>
            <a:avLst/>
            <a:gdLst>
              <a:gd name="connsiteX0" fmla="*/ 0 w 4465320"/>
              <a:gd name="connsiteY0" fmla="*/ 1039404 h 1039404"/>
              <a:gd name="connsiteX1" fmla="*/ 693420 w 4465320"/>
              <a:gd name="connsiteY1" fmla="*/ 132624 h 1039404"/>
              <a:gd name="connsiteX2" fmla="*/ 1706880 w 4465320"/>
              <a:gd name="connsiteY2" fmla="*/ 658404 h 1039404"/>
              <a:gd name="connsiteX3" fmla="*/ 2362200 w 4465320"/>
              <a:gd name="connsiteY3" fmla="*/ 3084 h 1039404"/>
              <a:gd name="connsiteX4" fmla="*/ 3543300 w 4465320"/>
              <a:gd name="connsiteY4" fmla="*/ 986064 h 1039404"/>
              <a:gd name="connsiteX5" fmla="*/ 4465320 w 4465320"/>
              <a:gd name="connsiteY5" fmla="*/ 185964 h 1039404"/>
              <a:gd name="connsiteX0" fmla="*/ 0 w 4465320"/>
              <a:gd name="connsiteY0" fmla="*/ 1041118 h 1076957"/>
              <a:gd name="connsiteX1" fmla="*/ 693420 w 4465320"/>
              <a:gd name="connsiteY1" fmla="*/ 134338 h 1076957"/>
              <a:gd name="connsiteX2" fmla="*/ 1706880 w 4465320"/>
              <a:gd name="connsiteY2" fmla="*/ 660118 h 1076957"/>
              <a:gd name="connsiteX3" fmla="*/ 2362200 w 4465320"/>
              <a:gd name="connsiteY3" fmla="*/ 4798 h 1076957"/>
              <a:gd name="connsiteX4" fmla="*/ 3543300 w 4465320"/>
              <a:gd name="connsiteY4" fmla="*/ 1075637 h 1076957"/>
              <a:gd name="connsiteX5" fmla="*/ 4465320 w 4465320"/>
              <a:gd name="connsiteY5" fmla="*/ 187678 h 1076957"/>
              <a:gd name="connsiteX0" fmla="*/ 0 w 4465320"/>
              <a:gd name="connsiteY0" fmla="*/ 1041118 h 1075637"/>
              <a:gd name="connsiteX1" fmla="*/ 693420 w 4465320"/>
              <a:gd name="connsiteY1" fmla="*/ 134338 h 1075637"/>
              <a:gd name="connsiteX2" fmla="*/ 1706880 w 4465320"/>
              <a:gd name="connsiteY2" fmla="*/ 660118 h 1075637"/>
              <a:gd name="connsiteX3" fmla="*/ 2362200 w 4465320"/>
              <a:gd name="connsiteY3" fmla="*/ 4798 h 1075637"/>
              <a:gd name="connsiteX4" fmla="*/ 3543300 w 4465320"/>
              <a:gd name="connsiteY4" fmla="*/ 1075637 h 1075637"/>
              <a:gd name="connsiteX5" fmla="*/ 4465320 w 4465320"/>
              <a:gd name="connsiteY5" fmla="*/ 187678 h 1075637"/>
              <a:gd name="connsiteX0" fmla="*/ 0 w 4465320"/>
              <a:gd name="connsiteY0" fmla="*/ 1036593 h 1071112"/>
              <a:gd name="connsiteX1" fmla="*/ 693420 w 4465320"/>
              <a:gd name="connsiteY1" fmla="*/ 129813 h 1071112"/>
              <a:gd name="connsiteX2" fmla="*/ 1706880 w 4465320"/>
              <a:gd name="connsiteY2" fmla="*/ 655593 h 1071112"/>
              <a:gd name="connsiteX3" fmla="*/ 2362200 w 4465320"/>
              <a:gd name="connsiteY3" fmla="*/ 273 h 1071112"/>
              <a:gd name="connsiteX4" fmla="*/ 2577211 w 4465320"/>
              <a:gd name="connsiteY4" fmla="*/ 581172 h 1071112"/>
              <a:gd name="connsiteX5" fmla="*/ 3543300 w 4465320"/>
              <a:gd name="connsiteY5" fmla="*/ 1071112 h 1071112"/>
              <a:gd name="connsiteX6" fmla="*/ 4465320 w 4465320"/>
              <a:gd name="connsiteY6" fmla="*/ 183153 h 1071112"/>
              <a:gd name="connsiteX0" fmla="*/ 0 w 4465320"/>
              <a:gd name="connsiteY0" fmla="*/ 1036563 h 1077397"/>
              <a:gd name="connsiteX1" fmla="*/ 693420 w 4465320"/>
              <a:gd name="connsiteY1" fmla="*/ 129783 h 1077397"/>
              <a:gd name="connsiteX2" fmla="*/ 1706880 w 4465320"/>
              <a:gd name="connsiteY2" fmla="*/ 655563 h 1077397"/>
              <a:gd name="connsiteX3" fmla="*/ 2362200 w 4465320"/>
              <a:gd name="connsiteY3" fmla="*/ 243 h 1077397"/>
              <a:gd name="connsiteX4" fmla="*/ 2577211 w 4465320"/>
              <a:gd name="connsiteY4" fmla="*/ 581142 h 1077397"/>
              <a:gd name="connsiteX5" fmla="*/ 2896434 w 4465320"/>
              <a:gd name="connsiteY5" fmla="*/ 40471 h 1077397"/>
              <a:gd name="connsiteX6" fmla="*/ 3543300 w 4465320"/>
              <a:gd name="connsiteY6" fmla="*/ 1071082 h 1077397"/>
              <a:gd name="connsiteX7" fmla="*/ 4465320 w 4465320"/>
              <a:gd name="connsiteY7" fmla="*/ 183123 h 1077397"/>
              <a:gd name="connsiteX0" fmla="*/ 0 w 4465320"/>
              <a:gd name="connsiteY0" fmla="*/ 1036563 h 1083546"/>
              <a:gd name="connsiteX1" fmla="*/ 693420 w 4465320"/>
              <a:gd name="connsiteY1" fmla="*/ 129783 h 1083546"/>
              <a:gd name="connsiteX2" fmla="*/ 1706880 w 4465320"/>
              <a:gd name="connsiteY2" fmla="*/ 655563 h 1083546"/>
              <a:gd name="connsiteX3" fmla="*/ 2362200 w 4465320"/>
              <a:gd name="connsiteY3" fmla="*/ 243 h 1083546"/>
              <a:gd name="connsiteX4" fmla="*/ 2577211 w 4465320"/>
              <a:gd name="connsiteY4" fmla="*/ 581142 h 1083546"/>
              <a:gd name="connsiteX5" fmla="*/ 2896434 w 4465320"/>
              <a:gd name="connsiteY5" fmla="*/ 40471 h 1083546"/>
              <a:gd name="connsiteX6" fmla="*/ 3543300 w 4465320"/>
              <a:gd name="connsiteY6" fmla="*/ 1071082 h 1083546"/>
              <a:gd name="connsiteX7" fmla="*/ 3970182 w 4465320"/>
              <a:gd name="connsiteY7" fmla="*/ 310806 h 1083546"/>
              <a:gd name="connsiteX8" fmla="*/ 4465320 w 4465320"/>
              <a:gd name="connsiteY8" fmla="*/ 183123 h 1083546"/>
              <a:gd name="connsiteX0" fmla="*/ 0 w 4465320"/>
              <a:gd name="connsiteY0" fmla="*/ 1036563 h 1083546"/>
              <a:gd name="connsiteX1" fmla="*/ 693420 w 4465320"/>
              <a:gd name="connsiteY1" fmla="*/ 129783 h 1083546"/>
              <a:gd name="connsiteX2" fmla="*/ 1706880 w 4465320"/>
              <a:gd name="connsiteY2" fmla="*/ 655563 h 1083546"/>
              <a:gd name="connsiteX3" fmla="*/ 2362200 w 4465320"/>
              <a:gd name="connsiteY3" fmla="*/ 243 h 1083546"/>
              <a:gd name="connsiteX4" fmla="*/ 2601395 w 4465320"/>
              <a:gd name="connsiteY4" fmla="*/ 581142 h 1083546"/>
              <a:gd name="connsiteX5" fmla="*/ 2896434 w 4465320"/>
              <a:gd name="connsiteY5" fmla="*/ 40471 h 1083546"/>
              <a:gd name="connsiteX6" fmla="*/ 3543300 w 4465320"/>
              <a:gd name="connsiteY6" fmla="*/ 1071082 h 1083546"/>
              <a:gd name="connsiteX7" fmla="*/ 3970182 w 4465320"/>
              <a:gd name="connsiteY7" fmla="*/ 310806 h 1083546"/>
              <a:gd name="connsiteX8" fmla="*/ 4465320 w 4465320"/>
              <a:gd name="connsiteY8" fmla="*/ 183123 h 1083546"/>
              <a:gd name="connsiteX0" fmla="*/ 0 w 4465320"/>
              <a:gd name="connsiteY0" fmla="*/ 1036563 h 1083546"/>
              <a:gd name="connsiteX1" fmla="*/ 693420 w 4465320"/>
              <a:gd name="connsiteY1" fmla="*/ 129783 h 1083546"/>
              <a:gd name="connsiteX2" fmla="*/ 1706880 w 4465320"/>
              <a:gd name="connsiteY2" fmla="*/ 655563 h 1083546"/>
              <a:gd name="connsiteX3" fmla="*/ 2362200 w 4465320"/>
              <a:gd name="connsiteY3" fmla="*/ 243 h 1083546"/>
              <a:gd name="connsiteX4" fmla="*/ 2601395 w 4465320"/>
              <a:gd name="connsiteY4" fmla="*/ 581142 h 1083546"/>
              <a:gd name="connsiteX5" fmla="*/ 2896434 w 4465320"/>
              <a:gd name="connsiteY5" fmla="*/ 40471 h 1083546"/>
              <a:gd name="connsiteX6" fmla="*/ 3543300 w 4465320"/>
              <a:gd name="connsiteY6" fmla="*/ 1071082 h 1083546"/>
              <a:gd name="connsiteX7" fmla="*/ 3970182 w 4465320"/>
              <a:gd name="connsiteY7" fmla="*/ 310806 h 1083546"/>
              <a:gd name="connsiteX8" fmla="*/ 4465320 w 4465320"/>
              <a:gd name="connsiteY8" fmla="*/ 183123 h 1083546"/>
              <a:gd name="connsiteX0" fmla="*/ 0 w 4465320"/>
              <a:gd name="connsiteY0" fmla="*/ 1036563 h 1083546"/>
              <a:gd name="connsiteX1" fmla="*/ 693420 w 4465320"/>
              <a:gd name="connsiteY1" fmla="*/ 129783 h 1083546"/>
              <a:gd name="connsiteX2" fmla="*/ 1706880 w 4465320"/>
              <a:gd name="connsiteY2" fmla="*/ 655563 h 1083546"/>
              <a:gd name="connsiteX3" fmla="*/ 2362200 w 4465320"/>
              <a:gd name="connsiteY3" fmla="*/ 243 h 1083546"/>
              <a:gd name="connsiteX4" fmla="*/ 2601395 w 4465320"/>
              <a:gd name="connsiteY4" fmla="*/ 581142 h 1083546"/>
              <a:gd name="connsiteX5" fmla="*/ 2896434 w 4465320"/>
              <a:gd name="connsiteY5" fmla="*/ 40471 h 1083546"/>
              <a:gd name="connsiteX6" fmla="*/ 3543300 w 4465320"/>
              <a:gd name="connsiteY6" fmla="*/ 1071082 h 1083546"/>
              <a:gd name="connsiteX7" fmla="*/ 3970182 w 4465320"/>
              <a:gd name="connsiteY7" fmla="*/ 310806 h 1083546"/>
              <a:gd name="connsiteX8" fmla="*/ 4465320 w 4465320"/>
              <a:gd name="connsiteY8" fmla="*/ 183123 h 1083546"/>
              <a:gd name="connsiteX0" fmla="*/ 0 w 4465320"/>
              <a:gd name="connsiteY0" fmla="*/ 1036563 h 1083546"/>
              <a:gd name="connsiteX1" fmla="*/ 693420 w 4465320"/>
              <a:gd name="connsiteY1" fmla="*/ 129783 h 1083546"/>
              <a:gd name="connsiteX2" fmla="*/ 1706880 w 4465320"/>
              <a:gd name="connsiteY2" fmla="*/ 655563 h 1083546"/>
              <a:gd name="connsiteX3" fmla="*/ 2362200 w 4465320"/>
              <a:gd name="connsiteY3" fmla="*/ 243 h 1083546"/>
              <a:gd name="connsiteX4" fmla="*/ 2601395 w 4465320"/>
              <a:gd name="connsiteY4" fmla="*/ 581142 h 1083546"/>
              <a:gd name="connsiteX5" fmla="*/ 2978658 w 4465320"/>
              <a:gd name="connsiteY5" fmla="*/ 33713 h 1083546"/>
              <a:gd name="connsiteX6" fmla="*/ 3543300 w 4465320"/>
              <a:gd name="connsiteY6" fmla="*/ 1071082 h 1083546"/>
              <a:gd name="connsiteX7" fmla="*/ 3970182 w 4465320"/>
              <a:gd name="connsiteY7" fmla="*/ 310806 h 1083546"/>
              <a:gd name="connsiteX8" fmla="*/ 4465320 w 4465320"/>
              <a:gd name="connsiteY8" fmla="*/ 183123 h 1083546"/>
              <a:gd name="connsiteX0" fmla="*/ 0 w 4465320"/>
              <a:gd name="connsiteY0" fmla="*/ 1040677 h 1087660"/>
              <a:gd name="connsiteX1" fmla="*/ 693420 w 4465320"/>
              <a:gd name="connsiteY1" fmla="*/ 133897 h 1087660"/>
              <a:gd name="connsiteX2" fmla="*/ 1706880 w 4465320"/>
              <a:gd name="connsiteY2" fmla="*/ 659677 h 1087660"/>
              <a:gd name="connsiteX3" fmla="*/ 2362200 w 4465320"/>
              <a:gd name="connsiteY3" fmla="*/ 4357 h 1087660"/>
              <a:gd name="connsiteX4" fmla="*/ 2601395 w 4465320"/>
              <a:gd name="connsiteY4" fmla="*/ 585256 h 1087660"/>
              <a:gd name="connsiteX5" fmla="*/ 2756170 w 4465320"/>
              <a:gd name="connsiteY5" fmla="*/ 227061 h 1087660"/>
              <a:gd name="connsiteX6" fmla="*/ 2978658 w 4465320"/>
              <a:gd name="connsiteY6" fmla="*/ 37827 h 1087660"/>
              <a:gd name="connsiteX7" fmla="*/ 3543300 w 4465320"/>
              <a:gd name="connsiteY7" fmla="*/ 1075196 h 1087660"/>
              <a:gd name="connsiteX8" fmla="*/ 3970182 w 4465320"/>
              <a:gd name="connsiteY8" fmla="*/ 314920 h 1087660"/>
              <a:gd name="connsiteX9" fmla="*/ 4465320 w 4465320"/>
              <a:gd name="connsiteY9" fmla="*/ 187237 h 1087660"/>
              <a:gd name="connsiteX0" fmla="*/ 0 w 4465320"/>
              <a:gd name="connsiteY0" fmla="*/ 1046274 h 1093257"/>
              <a:gd name="connsiteX1" fmla="*/ 693420 w 4465320"/>
              <a:gd name="connsiteY1" fmla="*/ 139494 h 1093257"/>
              <a:gd name="connsiteX2" fmla="*/ 1706880 w 4465320"/>
              <a:gd name="connsiteY2" fmla="*/ 665274 h 1093257"/>
              <a:gd name="connsiteX3" fmla="*/ 2362200 w 4465320"/>
              <a:gd name="connsiteY3" fmla="*/ 9954 h 1093257"/>
              <a:gd name="connsiteX4" fmla="*/ 2601395 w 4465320"/>
              <a:gd name="connsiteY4" fmla="*/ 590853 h 1093257"/>
              <a:gd name="connsiteX5" fmla="*/ 2756170 w 4465320"/>
              <a:gd name="connsiteY5" fmla="*/ 232658 h 1093257"/>
              <a:gd name="connsiteX6" fmla="*/ 2978658 w 4465320"/>
              <a:gd name="connsiteY6" fmla="*/ 43424 h 1093257"/>
              <a:gd name="connsiteX7" fmla="*/ 3543300 w 4465320"/>
              <a:gd name="connsiteY7" fmla="*/ 1080793 h 1093257"/>
              <a:gd name="connsiteX8" fmla="*/ 3970182 w 4465320"/>
              <a:gd name="connsiteY8" fmla="*/ 320517 h 1093257"/>
              <a:gd name="connsiteX9" fmla="*/ 4465320 w 4465320"/>
              <a:gd name="connsiteY9" fmla="*/ 192834 h 1093257"/>
              <a:gd name="connsiteX0" fmla="*/ 0 w 4465320"/>
              <a:gd name="connsiteY0" fmla="*/ 1046274 h 1091114"/>
              <a:gd name="connsiteX1" fmla="*/ 693420 w 4465320"/>
              <a:gd name="connsiteY1" fmla="*/ 139494 h 1091114"/>
              <a:gd name="connsiteX2" fmla="*/ 1706880 w 4465320"/>
              <a:gd name="connsiteY2" fmla="*/ 665274 h 1091114"/>
              <a:gd name="connsiteX3" fmla="*/ 2362200 w 4465320"/>
              <a:gd name="connsiteY3" fmla="*/ 9954 h 1091114"/>
              <a:gd name="connsiteX4" fmla="*/ 2601395 w 4465320"/>
              <a:gd name="connsiteY4" fmla="*/ 590853 h 1091114"/>
              <a:gd name="connsiteX5" fmla="*/ 2756170 w 4465320"/>
              <a:gd name="connsiteY5" fmla="*/ 232658 h 1091114"/>
              <a:gd name="connsiteX6" fmla="*/ 2978658 w 4465320"/>
              <a:gd name="connsiteY6" fmla="*/ 43424 h 1091114"/>
              <a:gd name="connsiteX7" fmla="*/ 3543300 w 4465320"/>
              <a:gd name="connsiteY7" fmla="*/ 1080793 h 1091114"/>
              <a:gd name="connsiteX8" fmla="*/ 3839591 w 4465320"/>
              <a:gd name="connsiteY8" fmla="*/ 151558 h 1091114"/>
              <a:gd name="connsiteX9" fmla="*/ 4465320 w 4465320"/>
              <a:gd name="connsiteY9" fmla="*/ 192834 h 1091114"/>
              <a:gd name="connsiteX0" fmla="*/ 0 w 4465320"/>
              <a:gd name="connsiteY0" fmla="*/ 1046274 h 1091185"/>
              <a:gd name="connsiteX1" fmla="*/ 693420 w 4465320"/>
              <a:gd name="connsiteY1" fmla="*/ 139494 h 1091185"/>
              <a:gd name="connsiteX2" fmla="*/ 1706880 w 4465320"/>
              <a:gd name="connsiteY2" fmla="*/ 665274 h 1091185"/>
              <a:gd name="connsiteX3" fmla="*/ 2362200 w 4465320"/>
              <a:gd name="connsiteY3" fmla="*/ 9954 h 1091185"/>
              <a:gd name="connsiteX4" fmla="*/ 2601395 w 4465320"/>
              <a:gd name="connsiteY4" fmla="*/ 590853 h 1091185"/>
              <a:gd name="connsiteX5" fmla="*/ 2756170 w 4465320"/>
              <a:gd name="connsiteY5" fmla="*/ 232658 h 1091185"/>
              <a:gd name="connsiteX6" fmla="*/ 2978658 w 4465320"/>
              <a:gd name="connsiteY6" fmla="*/ 43424 h 1091185"/>
              <a:gd name="connsiteX7" fmla="*/ 3543300 w 4465320"/>
              <a:gd name="connsiteY7" fmla="*/ 1080793 h 1091185"/>
              <a:gd name="connsiteX8" fmla="*/ 3839591 w 4465320"/>
              <a:gd name="connsiteY8" fmla="*/ 151558 h 1091185"/>
              <a:gd name="connsiteX9" fmla="*/ 4192670 w 4465320"/>
              <a:gd name="connsiteY9" fmla="*/ 327275 h 1091185"/>
              <a:gd name="connsiteX10" fmla="*/ 4465320 w 4465320"/>
              <a:gd name="connsiteY10" fmla="*/ 192834 h 1091185"/>
              <a:gd name="connsiteX0" fmla="*/ 0 w 4386522"/>
              <a:gd name="connsiteY0" fmla="*/ 741865 h 1091185"/>
              <a:gd name="connsiteX1" fmla="*/ 614622 w 4386522"/>
              <a:gd name="connsiteY1" fmla="*/ 139494 h 1091185"/>
              <a:gd name="connsiteX2" fmla="*/ 1628082 w 4386522"/>
              <a:gd name="connsiteY2" fmla="*/ 665274 h 1091185"/>
              <a:gd name="connsiteX3" fmla="*/ 2283402 w 4386522"/>
              <a:gd name="connsiteY3" fmla="*/ 9954 h 1091185"/>
              <a:gd name="connsiteX4" fmla="*/ 2522597 w 4386522"/>
              <a:gd name="connsiteY4" fmla="*/ 590853 h 1091185"/>
              <a:gd name="connsiteX5" fmla="*/ 2677372 w 4386522"/>
              <a:gd name="connsiteY5" fmla="*/ 232658 h 1091185"/>
              <a:gd name="connsiteX6" fmla="*/ 2899860 w 4386522"/>
              <a:gd name="connsiteY6" fmla="*/ 43424 h 1091185"/>
              <a:gd name="connsiteX7" fmla="*/ 3464502 w 4386522"/>
              <a:gd name="connsiteY7" fmla="*/ 1080793 h 1091185"/>
              <a:gd name="connsiteX8" fmla="*/ 3760793 w 4386522"/>
              <a:gd name="connsiteY8" fmla="*/ 151558 h 1091185"/>
              <a:gd name="connsiteX9" fmla="*/ 4113872 w 4386522"/>
              <a:gd name="connsiteY9" fmla="*/ 327275 h 1091185"/>
              <a:gd name="connsiteX10" fmla="*/ 4386522 w 4386522"/>
              <a:gd name="connsiteY10" fmla="*/ 192834 h 1091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86522" h="1091185">
                <a:moveTo>
                  <a:pt x="0" y="741865"/>
                </a:moveTo>
                <a:cubicBezTo>
                  <a:pt x="204470" y="320225"/>
                  <a:pt x="343275" y="152259"/>
                  <a:pt x="614622" y="139494"/>
                </a:cubicBezTo>
                <a:cubicBezTo>
                  <a:pt x="885969" y="126729"/>
                  <a:pt x="1349952" y="686864"/>
                  <a:pt x="1628082" y="665274"/>
                </a:cubicBezTo>
                <a:cubicBezTo>
                  <a:pt x="1906212" y="643684"/>
                  <a:pt x="2134316" y="22358"/>
                  <a:pt x="2283402" y="9954"/>
                </a:cubicBezTo>
                <a:cubicBezTo>
                  <a:pt x="2432488" y="-2450"/>
                  <a:pt x="2449680" y="539093"/>
                  <a:pt x="2522597" y="590853"/>
                </a:cubicBezTo>
                <a:cubicBezTo>
                  <a:pt x="2595514" y="642614"/>
                  <a:pt x="2614495" y="323896"/>
                  <a:pt x="2677372" y="232658"/>
                </a:cubicBezTo>
                <a:cubicBezTo>
                  <a:pt x="2730576" y="94112"/>
                  <a:pt x="2775927" y="-83289"/>
                  <a:pt x="2899860" y="43424"/>
                </a:cubicBezTo>
                <a:cubicBezTo>
                  <a:pt x="3060875" y="125081"/>
                  <a:pt x="3277483" y="964774"/>
                  <a:pt x="3464502" y="1080793"/>
                </a:cubicBezTo>
                <a:cubicBezTo>
                  <a:pt x="3651521" y="1196812"/>
                  <a:pt x="3652565" y="306431"/>
                  <a:pt x="3760793" y="151558"/>
                </a:cubicBezTo>
                <a:cubicBezTo>
                  <a:pt x="3869021" y="-3315"/>
                  <a:pt x="4009584" y="320396"/>
                  <a:pt x="4113872" y="327275"/>
                </a:cubicBezTo>
                <a:cubicBezTo>
                  <a:pt x="4218160" y="334154"/>
                  <a:pt x="4341080" y="185955"/>
                  <a:pt x="4386522" y="192834"/>
                </a:cubicBezTo>
              </a:path>
            </a:pathLst>
          </a:custGeom>
          <a:ln w="25400">
            <a:solidFill>
              <a:schemeClr val="accent5">
                <a:lumMod val="75000"/>
              </a:schemeClr>
            </a:solidFill>
          </a:ln>
        </p:spPr>
        <p:style>
          <a:lnRef idx="1">
            <a:schemeClr val="accent6"/>
          </a:lnRef>
          <a:fillRef idx="0">
            <a:schemeClr val="accent6"/>
          </a:fillRef>
          <a:effectRef idx="0">
            <a:schemeClr val="accent6"/>
          </a:effectRef>
          <a:fontRef idx="minor">
            <a:schemeClr val="tx1"/>
          </a:fontRef>
        </p:style>
        <p:txBody>
          <a:bodyPr lIns="129040" tIns="64520" rIns="129040" bIns="64520" anchor="ctr"/>
          <a:lstStyle/>
          <a:p>
            <a:pPr algn="ctr">
              <a:defRPr/>
            </a:pPr>
            <a:endParaRPr lang="ru-RU" dirty="0"/>
          </a:p>
        </p:txBody>
      </p:sp>
      <p:cxnSp>
        <p:nvCxnSpPr>
          <p:cNvPr id="121" name="Прямая соединительная линия 120"/>
          <p:cNvCxnSpPr/>
          <p:nvPr/>
        </p:nvCxnSpPr>
        <p:spPr>
          <a:xfrm flipV="1">
            <a:off x="1483268" y="2917538"/>
            <a:ext cx="9232739" cy="11668"/>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471963" y="3028274"/>
            <a:ext cx="888234" cy="405134"/>
          </a:xfrm>
          <a:prstGeom prst="rect">
            <a:avLst/>
          </a:prstGeom>
          <a:noFill/>
          <a:ln>
            <a:noFill/>
          </a:ln>
        </p:spPr>
        <p:style>
          <a:lnRef idx="3">
            <a:schemeClr val="lt1"/>
          </a:lnRef>
          <a:fillRef idx="1">
            <a:schemeClr val="accent2"/>
          </a:fillRef>
          <a:effectRef idx="1">
            <a:schemeClr val="accent2"/>
          </a:effectRef>
          <a:fontRef idx="minor">
            <a:schemeClr val="lt1"/>
          </a:fontRef>
        </p:style>
        <p:txBody>
          <a:bodyPr lIns="96780" tIns="48390" rIns="96780" bIns="48390" anchor="ctr"/>
          <a:lstStyle>
            <a:defPPr>
              <a:defRPr lang="ru-RU"/>
            </a:defPPr>
            <a:lvl1pPr algn="ctr">
              <a:defRPr sz="1000" b="1">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r>
              <a:rPr lang="en-US" dirty="0" smtClean="0">
                <a:solidFill>
                  <a:schemeClr val="tx1"/>
                </a:solidFill>
                <a:latin typeface="Times New Roman" panose="02020603050405020304" pitchFamily="18" charset="0"/>
                <a:cs typeface="Times New Roman" panose="02020603050405020304" pitchFamily="18" charset="0"/>
              </a:rPr>
              <a:t>Buffer volume</a:t>
            </a:r>
            <a:endParaRPr lang="ru-RU" dirty="0">
              <a:solidFill>
                <a:schemeClr val="tx1"/>
              </a:solidFill>
              <a:latin typeface="Times New Roman" panose="02020603050405020304" pitchFamily="18" charset="0"/>
              <a:cs typeface="Times New Roman" panose="02020603050405020304" pitchFamily="18" charset="0"/>
            </a:endParaRPr>
          </a:p>
        </p:txBody>
      </p:sp>
      <p:cxnSp>
        <p:nvCxnSpPr>
          <p:cNvPr id="123" name="Прямая соединительная линия 122"/>
          <p:cNvCxnSpPr/>
          <p:nvPr/>
        </p:nvCxnSpPr>
        <p:spPr>
          <a:xfrm>
            <a:off x="1481207" y="3374368"/>
            <a:ext cx="9367514" cy="13209"/>
          </a:xfrm>
          <a:prstGeom prst="line">
            <a:avLst/>
          </a:prstGeom>
          <a:ln w="31750">
            <a:tailEnd type="arrow"/>
          </a:ln>
        </p:spPr>
        <p:style>
          <a:lnRef idx="2">
            <a:schemeClr val="accent5"/>
          </a:lnRef>
          <a:fillRef idx="0">
            <a:schemeClr val="accent5"/>
          </a:fillRef>
          <a:effectRef idx="1">
            <a:schemeClr val="accent5"/>
          </a:effectRef>
          <a:fontRef idx="minor">
            <a:schemeClr val="tx1"/>
          </a:fontRef>
        </p:style>
      </p:cxnSp>
      <p:sp>
        <p:nvSpPr>
          <p:cNvPr id="125" name="TextBox 15"/>
          <p:cNvSpPr txBox="1">
            <a:spLocks noChangeArrowheads="1"/>
          </p:cNvSpPr>
          <p:nvPr/>
        </p:nvSpPr>
        <p:spPr bwMode="auto">
          <a:xfrm>
            <a:off x="9745257" y="3405678"/>
            <a:ext cx="736185" cy="260160"/>
          </a:xfrm>
          <a:prstGeom prst="rect">
            <a:avLst/>
          </a:prstGeom>
          <a:noFill/>
          <a:ln>
            <a:noFill/>
          </a:ln>
          <a:extLst/>
        </p:spPr>
        <p:txBody>
          <a:bodyPr wrap="square" lIns="96780" tIns="48390" rIns="96780" bIns="48390">
            <a:spAutoFit/>
          </a:bodyPr>
          <a:lstStyle/>
          <a:p>
            <a:r>
              <a:rPr lang="en-US" altLang="ru-RU" sz="1000" b="1" dirty="0" smtClean="0">
                <a:solidFill>
                  <a:srgbClr val="002060"/>
                </a:solidFill>
              </a:rPr>
              <a:t>December </a:t>
            </a:r>
            <a:endParaRPr lang="ru-RU" altLang="ru-RU" sz="1000" b="1" dirty="0">
              <a:solidFill>
                <a:srgbClr val="002060"/>
              </a:solidFill>
            </a:endParaRPr>
          </a:p>
        </p:txBody>
      </p:sp>
      <p:cxnSp>
        <p:nvCxnSpPr>
          <p:cNvPr id="126" name="Прямая со стрелкой 125"/>
          <p:cNvCxnSpPr/>
          <p:nvPr/>
        </p:nvCxnSpPr>
        <p:spPr>
          <a:xfrm flipV="1">
            <a:off x="13957933" y="7665897"/>
            <a:ext cx="0" cy="687282"/>
          </a:xfrm>
          <a:prstGeom prst="straightConnector1">
            <a:avLst/>
          </a:prstGeom>
          <a:ln w="38100">
            <a:solidFill>
              <a:schemeClr val="accent5">
                <a:lumMod val="40000"/>
                <a:lumOff val="60000"/>
              </a:schemeClr>
            </a:solidFill>
            <a:prstDash val="solid"/>
            <a:tailEnd type="triangle" w="med" len="lg"/>
          </a:ln>
        </p:spPr>
        <p:style>
          <a:lnRef idx="3">
            <a:schemeClr val="accent6"/>
          </a:lnRef>
          <a:fillRef idx="0">
            <a:schemeClr val="accent6"/>
          </a:fillRef>
          <a:effectRef idx="2">
            <a:schemeClr val="accent6"/>
          </a:effectRef>
          <a:fontRef idx="minor">
            <a:schemeClr val="tx1"/>
          </a:fontRef>
        </p:style>
      </p:cxnSp>
      <p:sp>
        <p:nvSpPr>
          <p:cNvPr id="127" name="TextBox 126"/>
          <p:cNvSpPr txBox="1"/>
          <p:nvPr/>
        </p:nvSpPr>
        <p:spPr>
          <a:xfrm rot="1175060">
            <a:off x="2316393" y="1987275"/>
            <a:ext cx="1894111" cy="722377"/>
          </a:xfrm>
          <a:prstGeom prst="rect">
            <a:avLst/>
          </a:prstGeom>
          <a:noFill/>
        </p:spPr>
        <p:txBody>
          <a:bodyPr wrap="none" lIns="129040" tIns="64520" rIns="129040" bIns="64520" rtlCol="0">
            <a:prstTxWarp prst="textArchUp">
              <a:avLst>
                <a:gd name="adj" fmla="val 11554894"/>
              </a:avLst>
            </a:prstTxWarp>
            <a:noAutofit/>
            <a:flatTx/>
          </a:bodyPr>
          <a:lstStyle/>
          <a:p>
            <a:r>
              <a:rPr lang="en-US" sz="1100" dirty="0" smtClean="0">
                <a:latin typeface="Times New Roman" panose="02020603050405020304" pitchFamily="18" charset="0"/>
                <a:cs typeface="Times New Roman" panose="02020603050405020304" pitchFamily="18" charset="0"/>
              </a:rPr>
              <a:t>Initial liquidity</a:t>
            </a:r>
            <a:endParaRPr lang="ru-RU" sz="1100" dirty="0">
              <a:latin typeface="Times New Roman" panose="02020603050405020304" pitchFamily="18" charset="0"/>
              <a:cs typeface="Times New Roman" panose="02020603050405020304" pitchFamily="18" charset="0"/>
            </a:endParaRPr>
          </a:p>
        </p:txBody>
      </p:sp>
      <p:sp>
        <p:nvSpPr>
          <p:cNvPr id="128" name="TextBox 15"/>
          <p:cNvSpPr txBox="1">
            <a:spLocks noChangeArrowheads="1"/>
          </p:cNvSpPr>
          <p:nvPr/>
        </p:nvSpPr>
        <p:spPr bwMode="auto">
          <a:xfrm>
            <a:off x="1481207" y="3369661"/>
            <a:ext cx="756640" cy="405502"/>
          </a:xfrm>
          <a:prstGeom prst="rect">
            <a:avLst/>
          </a:prstGeom>
          <a:noFill/>
          <a:ln>
            <a:noFill/>
          </a:ln>
        </p:spPr>
        <p:txBody>
          <a:bodyPr wrap="square" lIns="96780" tIns="48390" rIns="96780" bIns="48390">
            <a:spAutoFit/>
          </a:bodyPr>
          <a:lstStyle/>
          <a:p>
            <a:r>
              <a:rPr lang="en-US" altLang="ru-RU" sz="1000" b="1" dirty="0" smtClean="0">
                <a:solidFill>
                  <a:srgbClr val="002060"/>
                </a:solidFill>
                <a:latin typeface="Times New Roman" panose="02020603050405020304" pitchFamily="18" charset="0"/>
                <a:cs typeface="Times New Roman" panose="02020603050405020304" pitchFamily="18" charset="0"/>
              </a:rPr>
              <a:t>Jan	</a:t>
            </a:r>
            <a:endParaRPr lang="ru-RU" altLang="ru-RU" sz="1000" b="1" dirty="0">
              <a:solidFill>
                <a:srgbClr val="002060"/>
              </a:solidFill>
              <a:latin typeface="Times New Roman" panose="02020603050405020304" pitchFamily="18" charset="0"/>
              <a:cs typeface="Times New Roman" panose="02020603050405020304" pitchFamily="18" charset="0"/>
            </a:endParaRPr>
          </a:p>
        </p:txBody>
      </p:sp>
      <p:cxnSp>
        <p:nvCxnSpPr>
          <p:cNvPr id="130" name="Прямая соединительная линия 129"/>
          <p:cNvCxnSpPr/>
          <p:nvPr/>
        </p:nvCxnSpPr>
        <p:spPr>
          <a:xfrm flipV="1">
            <a:off x="10690010" y="1921691"/>
            <a:ext cx="0" cy="1508660"/>
          </a:xfrm>
          <a:prstGeom prst="line">
            <a:avLst/>
          </a:prstGeom>
          <a:ln>
            <a:prstDash val="sysDash"/>
            <a:tailEnd type="none"/>
          </a:ln>
        </p:spPr>
        <p:style>
          <a:lnRef idx="2">
            <a:schemeClr val="accent5"/>
          </a:lnRef>
          <a:fillRef idx="0">
            <a:schemeClr val="accent5"/>
          </a:fillRef>
          <a:effectRef idx="1">
            <a:schemeClr val="accent5"/>
          </a:effectRef>
          <a:fontRef idx="minor">
            <a:schemeClr val="tx1"/>
          </a:fontRef>
        </p:style>
      </p:cxnSp>
      <p:sp>
        <p:nvSpPr>
          <p:cNvPr id="131" name="TextBox 15"/>
          <p:cNvSpPr txBox="1">
            <a:spLocks noChangeArrowheads="1"/>
          </p:cNvSpPr>
          <p:nvPr/>
        </p:nvSpPr>
        <p:spPr bwMode="auto">
          <a:xfrm>
            <a:off x="2415919" y="3393835"/>
            <a:ext cx="756640" cy="405502"/>
          </a:xfrm>
          <a:prstGeom prst="rect">
            <a:avLst/>
          </a:prstGeom>
          <a:noFill/>
          <a:ln>
            <a:noFill/>
          </a:ln>
        </p:spPr>
        <p:txBody>
          <a:bodyPr wrap="square" lIns="96780" tIns="48390" rIns="96780" bIns="48390">
            <a:spAutoFit/>
          </a:bodyPr>
          <a:lstStyle/>
          <a:p>
            <a:r>
              <a:rPr lang="en-US" altLang="ru-RU" sz="1000" b="1" dirty="0" smtClean="0">
                <a:solidFill>
                  <a:srgbClr val="002060"/>
                </a:solidFill>
                <a:latin typeface="Times New Roman" panose="02020603050405020304" pitchFamily="18" charset="0"/>
                <a:cs typeface="Times New Roman" panose="02020603050405020304" pitchFamily="18" charset="0"/>
              </a:rPr>
              <a:t>Feb	</a:t>
            </a:r>
            <a:endParaRPr lang="ru-RU" altLang="ru-RU" sz="1000" b="1" dirty="0">
              <a:solidFill>
                <a:srgbClr val="002060"/>
              </a:solidFill>
              <a:latin typeface="Times New Roman" panose="02020603050405020304" pitchFamily="18" charset="0"/>
              <a:cs typeface="Times New Roman" panose="02020603050405020304" pitchFamily="18" charset="0"/>
            </a:endParaRPr>
          </a:p>
        </p:txBody>
      </p:sp>
      <p:sp>
        <p:nvSpPr>
          <p:cNvPr id="132" name="TextBox 15"/>
          <p:cNvSpPr txBox="1">
            <a:spLocks noChangeArrowheads="1"/>
          </p:cNvSpPr>
          <p:nvPr/>
        </p:nvSpPr>
        <p:spPr bwMode="auto">
          <a:xfrm>
            <a:off x="3486854" y="3396690"/>
            <a:ext cx="756640" cy="405502"/>
          </a:xfrm>
          <a:prstGeom prst="rect">
            <a:avLst/>
          </a:prstGeom>
          <a:noFill/>
          <a:ln>
            <a:noFill/>
          </a:ln>
        </p:spPr>
        <p:txBody>
          <a:bodyPr wrap="square" lIns="96780" tIns="48390" rIns="96780" bIns="48390">
            <a:spAutoFit/>
          </a:bodyPr>
          <a:lstStyle/>
          <a:p>
            <a:r>
              <a:rPr lang="en-US" altLang="ru-RU" sz="1000" b="1" dirty="0" smtClean="0">
                <a:solidFill>
                  <a:srgbClr val="002060"/>
                </a:solidFill>
                <a:latin typeface="Times New Roman" panose="02020603050405020304" pitchFamily="18" charset="0"/>
                <a:cs typeface="Times New Roman" panose="02020603050405020304" pitchFamily="18" charset="0"/>
              </a:rPr>
              <a:t>March	</a:t>
            </a:r>
            <a:endParaRPr lang="ru-RU" altLang="ru-RU" sz="1000" b="1" dirty="0">
              <a:solidFill>
                <a:srgbClr val="002060"/>
              </a:solidFill>
              <a:latin typeface="Times New Roman" panose="02020603050405020304" pitchFamily="18" charset="0"/>
              <a:cs typeface="Times New Roman" panose="02020603050405020304" pitchFamily="18" charset="0"/>
            </a:endParaRPr>
          </a:p>
        </p:txBody>
      </p:sp>
      <p:sp>
        <p:nvSpPr>
          <p:cNvPr id="133" name="TextBox 15"/>
          <p:cNvSpPr txBox="1">
            <a:spLocks noChangeArrowheads="1"/>
          </p:cNvSpPr>
          <p:nvPr/>
        </p:nvSpPr>
        <p:spPr bwMode="auto">
          <a:xfrm>
            <a:off x="4366655" y="3404763"/>
            <a:ext cx="756640" cy="251613"/>
          </a:xfrm>
          <a:prstGeom prst="rect">
            <a:avLst/>
          </a:prstGeom>
          <a:noFill/>
          <a:ln>
            <a:noFill/>
          </a:ln>
        </p:spPr>
        <p:txBody>
          <a:bodyPr wrap="square" lIns="96780" tIns="48390" rIns="96780" bIns="48390">
            <a:spAutoFit/>
          </a:bodyPr>
          <a:lstStyle/>
          <a:p>
            <a:r>
              <a:rPr lang="en-US" altLang="ru-RU" sz="1000" b="1" dirty="0" smtClean="0">
                <a:solidFill>
                  <a:srgbClr val="002060"/>
                </a:solidFill>
                <a:latin typeface="Times New Roman" panose="02020603050405020304" pitchFamily="18" charset="0"/>
                <a:cs typeface="Times New Roman" panose="02020603050405020304" pitchFamily="18" charset="0"/>
              </a:rPr>
              <a:t>April</a:t>
            </a:r>
            <a:endParaRPr lang="ru-RU" altLang="ru-RU" sz="1000" b="1" dirty="0" smtClean="0">
              <a:solidFill>
                <a:srgbClr val="002060"/>
              </a:solidFill>
              <a:latin typeface="Times New Roman" panose="02020603050405020304" pitchFamily="18" charset="0"/>
              <a:cs typeface="Times New Roman" panose="02020603050405020304" pitchFamily="18" charset="0"/>
            </a:endParaRPr>
          </a:p>
        </p:txBody>
      </p:sp>
      <p:sp>
        <p:nvSpPr>
          <p:cNvPr id="134" name="TextBox 15"/>
          <p:cNvSpPr txBox="1">
            <a:spLocks noChangeArrowheads="1"/>
          </p:cNvSpPr>
          <p:nvPr/>
        </p:nvSpPr>
        <p:spPr bwMode="auto">
          <a:xfrm>
            <a:off x="5330571" y="3411459"/>
            <a:ext cx="756640" cy="405502"/>
          </a:xfrm>
          <a:prstGeom prst="rect">
            <a:avLst/>
          </a:prstGeom>
          <a:noFill/>
          <a:ln>
            <a:noFill/>
          </a:ln>
        </p:spPr>
        <p:txBody>
          <a:bodyPr wrap="square" lIns="96780" tIns="48390" rIns="96780" bIns="48390">
            <a:spAutoFit/>
          </a:bodyPr>
          <a:lstStyle/>
          <a:p>
            <a:r>
              <a:rPr lang="en-US" altLang="ru-RU" sz="1000" b="1" dirty="0" smtClean="0">
                <a:solidFill>
                  <a:srgbClr val="002060"/>
                </a:solidFill>
                <a:latin typeface="Times New Roman" panose="02020603050405020304" pitchFamily="18" charset="0"/>
                <a:cs typeface="Times New Roman" panose="02020603050405020304" pitchFamily="18" charset="0"/>
              </a:rPr>
              <a:t>May	</a:t>
            </a:r>
            <a:endParaRPr lang="ru-RU" altLang="ru-RU" sz="1000" b="1" dirty="0">
              <a:solidFill>
                <a:srgbClr val="002060"/>
              </a:solidFill>
              <a:latin typeface="Times New Roman" panose="02020603050405020304" pitchFamily="18" charset="0"/>
              <a:cs typeface="Times New Roman" panose="02020603050405020304" pitchFamily="18" charset="0"/>
            </a:endParaRPr>
          </a:p>
        </p:txBody>
      </p:sp>
      <p:sp>
        <p:nvSpPr>
          <p:cNvPr id="135" name="TextBox 15"/>
          <p:cNvSpPr txBox="1">
            <a:spLocks noChangeArrowheads="1"/>
          </p:cNvSpPr>
          <p:nvPr/>
        </p:nvSpPr>
        <p:spPr bwMode="auto">
          <a:xfrm>
            <a:off x="6280300" y="3400340"/>
            <a:ext cx="756640" cy="251613"/>
          </a:xfrm>
          <a:prstGeom prst="rect">
            <a:avLst/>
          </a:prstGeom>
          <a:noFill/>
          <a:ln>
            <a:noFill/>
          </a:ln>
        </p:spPr>
        <p:txBody>
          <a:bodyPr wrap="square" lIns="96780" tIns="48390" rIns="96780" bIns="48390">
            <a:spAutoFit/>
          </a:bodyPr>
          <a:lstStyle/>
          <a:p>
            <a:r>
              <a:rPr lang="en-US" altLang="ru-RU" sz="1000" b="1" dirty="0" smtClean="0">
                <a:solidFill>
                  <a:srgbClr val="002060"/>
                </a:solidFill>
                <a:latin typeface="Times New Roman" panose="02020603050405020304" pitchFamily="18" charset="0"/>
                <a:cs typeface="Times New Roman" panose="02020603050405020304" pitchFamily="18" charset="0"/>
              </a:rPr>
              <a:t>June </a:t>
            </a:r>
            <a:endParaRPr lang="ru-RU" altLang="ru-RU" sz="1000" b="1" dirty="0">
              <a:solidFill>
                <a:srgbClr val="002060"/>
              </a:solidFill>
              <a:latin typeface="Times New Roman" panose="02020603050405020304" pitchFamily="18" charset="0"/>
              <a:cs typeface="Times New Roman" panose="02020603050405020304" pitchFamily="18" charset="0"/>
            </a:endParaRPr>
          </a:p>
        </p:txBody>
      </p:sp>
      <p:sp>
        <p:nvSpPr>
          <p:cNvPr id="136" name="TextBox 15"/>
          <p:cNvSpPr txBox="1">
            <a:spLocks noChangeArrowheads="1"/>
          </p:cNvSpPr>
          <p:nvPr/>
        </p:nvSpPr>
        <p:spPr bwMode="auto">
          <a:xfrm>
            <a:off x="7281948" y="3413246"/>
            <a:ext cx="756640" cy="251613"/>
          </a:xfrm>
          <a:prstGeom prst="rect">
            <a:avLst/>
          </a:prstGeom>
          <a:noFill/>
          <a:ln>
            <a:noFill/>
          </a:ln>
        </p:spPr>
        <p:txBody>
          <a:bodyPr wrap="square" lIns="96780" tIns="48390" rIns="96780" bIns="48390">
            <a:spAutoFit/>
          </a:bodyPr>
          <a:lstStyle/>
          <a:p>
            <a:r>
              <a:rPr lang="en-US" altLang="ru-RU" sz="1000" b="1" dirty="0" smtClean="0">
                <a:solidFill>
                  <a:srgbClr val="002060"/>
                </a:solidFill>
                <a:latin typeface="Times New Roman" panose="02020603050405020304" pitchFamily="18" charset="0"/>
                <a:cs typeface="Times New Roman" panose="02020603050405020304" pitchFamily="18" charset="0"/>
              </a:rPr>
              <a:t>July </a:t>
            </a:r>
            <a:endParaRPr lang="ru-RU" altLang="ru-RU" sz="1000" b="1" dirty="0">
              <a:solidFill>
                <a:srgbClr val="002060"/>
              </a:solidFill>
              <a:latin typeface="Times New Roman" panose="02020603050405020304" pitchFamily="18" charset="0"/>
              <a:cs typeface="Times New Roman" panose="02020603050405020304" pitchFamily="18" charset="0"/>
            </a:endParaRPr>
          </a:p>
        </p:txBody>
      </p:sp>
      <p:sp>
        <p:nvSpPr>
          <p:cNvPr id="137" name="TextBox 15"/>
          <p:cNvSpPr txBox="1">
            <a:spLocks noChangeArrowheads="1"/>
          </p:cNvSpPr>
          <p:nvPr/>
        </p:nvSpPr>
        <p:spPr bwMode="auto">
          <a:xfrm>
            <a:off x="8274864" y="3421319"/>
            <a:ext cx="756640" cy="251613"/>
          </a:xfrm>
          <a:prstGeom prst="rect">
            <a:avLst/>
          </a:prstGeom>
          <a:noFill/>
          <a:ln>
            <a:noFill/>
          </a:ln>
        </p:spPr>
        <p:txBody>
          <a:bodyPr wrap="square" lIns="96780" tIns="48390" rIns="96780" bIns="48390">
            <a:spAutoFit/>
          </a:bodyPr>
          <a:lstStyle/>
          <a:p>
            <a:r>
              <a:rPr lang="en-US" altLang="ru-RU" sz="1000" b="1" dirty="0" smtClean="0">
                <a:solidFill>
                  <a:srgbClr val="002060"/>
                </a:solidFill>
                <a:latin typeface="Times New Roman" panose="02020603050405020304" pitchFamily="18" charset="0"/>
                <a:cs typeface="Times New Roman" panose="02020603050405020304" pitchFamily="18" charset="0"/>
              </a:rPr>
              <a:t>August</a:t>
            </a:r>
            <a:endParaRPr lang="ru-RU" altLang="ru-RU" sz="1000" b="1" dirty="0" smtClean="0">
              <a:solidFill>
                <a:srgbClr val="002060"/>
              </a:solidFill>
              <a:latin typeface="Times New Roman" panose="02020603050405020304" pitchFamily="18" charset="0"/>
              <a:cs typeface="Times New Roman" panose="02020603050405020304" pitchFamily="18" charset="0"/>
            </a:endParaRPr>
          </a:p>
        </p:txBody>
      </p:sp>
      <p:sp>
        <p:nvSpPr>
          <p:cNvPr id="138" name="TextBox 15"/>
          <p:cNvSpPr txBox="1">
            <a:spLocks noChangeArrowheads="1"/>
          </p:cNvSpPr>
          <p:nvPr/>
        </p:nvSpPr>
        <p:spPr bwMode="auto">
          <a:xfrm>
            <a:off x="9111104" y="3421258"/>
            <a:ext cx="756640" cy="251613"/>
          </a:xfrm>
          <a:prstGeom prst="rect">
            <a:avLst/>
          </a:prstGeom>
          <a:noFill/>
          <a:ln>
            <a:noFill/>
          </a:ln>
        </p:spPr>
        <p:txBody>
          <a:bodyPr wrap="square" lIns="96780" tIns="48390" rIns="96780" bIns="48390">
            <a:spAutoFit/>
          </a:bodyPr>
          <a:lstStyle/>
          <a:p>
            <a:r>
              <a:rPr lang="ru-RU" altLang="ru-RU" sz="1000" b="1" dirty="0" smtClean="0">
                <a:solidFill>
                  <a:srgbClr val="002060"/>
                </a:solidFill>
                <a:latin typeface="Times New Roman" panose="02020603050405020304" pitchFamily="18" charset="0"/>
                <a:cs typeface="Times New Roman" panose="02020603050405020304" pitchFamily="18" charset="0"/>
              </a:rPr>
              <a:t>……</a:t>
            </a:r>
          </a:p>
        </p:txBody>
      </p:sp>
      <p:sp>
        <p:nvSpPr>
          <p:cNvPr id="139" name="Полилиния 138"/>
          <p:cNvSpPr/>
          <p:nvPr/>
        </p:nvSpPr>
        <p:spPr>
          <a:xfrm>
            <a:off x="1534753" y="1946410"/>
            <a:ext cx="9080915" cy="986242"/>
          </a:xfrm>
          <a:custGeom>
            <a:avLst/>
            <a:gdLst>
              <a:gd name="connsiteX0" fmla="*/ 0 w 4465320"/>
              <a:gd name="connsiteY0" fmla="*/ 1039404 h 1039404"/>
              <a:gd name="connsiteX1" fmla="*/ 693420 w 4465320"/>
              <a:gd name="connsiteY1" fmla="*/ 132624 h 1039404"/>
              <a:gd name="connsiteX2" fmla="*/ 1706880 w 4465320"/>
              <a:gd name="connsiteY2" fmla="*/ 658404 h 1039404"/>
              <a:gd name="connsiteX3" fmla="*/ 2362200 w 4465320"/>
              <a:gd name="connsiteY3" fmla="*/ 3084 h 1039404"/>
              <a:gd name="connsiteX4" fmla="*/ 3543300 w 4465320"/>
              <a:gd name="connsiteY4" fmla="*/ 986064 h 1039404"/>
              <a:gd name="connsiteX5" fmla="*/ 4465320 w 4465320"/>
              <a:gd name="connsiteY5" fmla="*/ 185964 h 1039404"/>
              <a:gd name="connsiteX0" fmla="*/ 0 w 4465320"/>
              <a:gd name="connsiteY0" fmla="*/ 1041118 h 1076957"/>
              <a:gd name="connsiteX1" fmla="*/ 693420 w 4465320"/>
              <a:gd name="connsiteY1" fmla="*/ 134338 h 1076957"/>
              <a:gd name="connsiteX2" fmla="*/ 1706880 w 4465320"/>
              <a:gd name="connsiteY2" fmla="*/ 660118 h 1076957"/>
              <a:gd name="connsiteX3" fmla="*/ 2362200 w 4465320"/>
              <a:gd name="connsiteY3" fmla="*/ 4798 h 1076957"/>
              <a:gd name="connsiteX4" fmla="*/ 3543300 w 4465320"/>
              <a:gd name="connsiteY4" fmla="*/ 1075637 h 1076957"/>
              <a:gd name="connsiteX5" fmla="*/ 4465320 w 4465320"/>
              <a:gd name="connsiteY5" fmla="*/ 187678 h 1076957"/>
              <a:gd name="connsiteX0" fmla="*/ 0 w 4465320"/>
              <a:gd name="connsiteY0" fmla="*/ 1041118 h 1075637"/>
              <a:gd name="connsiteX1" fmla="*/ 693420 w 4465320"/>
              <a:gd name="connsiteY1" fmla="*/ 134338 h 1075637"/>
              <a:gd name="connsiteX2" fmla="*/ 1706880 w 4465320"/>
              <a:gd name="connsiteY2" fmla="*/ 660118 h 1075637"/>
              <a:gd name="connsiteX3" fmla="*/ 2362200 w 4465320"/>
              <a:gd name="connsiteY3" fmla="*/ 4798 h 1075637"/>
              <a:gd name="connsiteX4" fmla="*/ 3543300 w 4465320"/>
              <a:gd name="connsiteY4" fmla="*/ 1075637 h 1075637"/>
              <a:gd name="connsiteX5" fmla="*/ 4465320 w 4465320"/>
              <a:gd name="connsiteY5" fmla="*/ 187678 h 1075637"/>
              <a:gd name="connsiteX0" fmla="*/ 0 w 4465320"/>
              <a:gd name="connsiteY0" fmla="*/ 1036593 h 1071112"/>
              <a:gd name="connsiteX1" fmla="*/ 693420 w 4465320"/>
              <a:gd name="connsiteY1" fmla="*/ 129813 h 1071112"/>
              <a:gd name="connsiteX2" fmla="*/ 1706880 w 4465320"/>
              <a:gd name="connsiteY2" fmla="*/ 655593 h 1071112"/>
              <a:gd name="connsiteX3" fmla="*/ 2362200 w 4465320"/>
              <a:gd name="connsiteY3" fmla="*/ 273 h 1071112"/>
              <a:gd name="connsiteX4" fmla="*/ 2577211 w 4465320"/>
              <a:gd name="connsiteY4" fmla="*/ 581172 h 1071112"/>
              <a:gd name="connsiteX5" fmla="*/ 3543300 w 4465320"/>
              <a:gd name="connsiteY5" fmla="*/ 1071112 h 1071112"/>
              <a:gd name="connsiteX6" fmla="*/ 4465320 w 4465320"/>
              <a:gd name="connsiteY6" fmla="*/ 183153 h 1071112"/>
              <a:gd name="connsiteX0" fmla="*/ 0 w 4465320"/>
              <a:gd name="connsiteY0" fmla="*/ 1036563 h 1077397"/>
              <a:gd name="connsiteX1" fmla="*/ 693420 w 4465320"/>
              <a:gd name="connsiteY1" fmla="*/ 129783 h 1077397"/>
              <a:gd name="connsiteX2" fmla="*/ 1706880 w 4465320"/>
              <a:gd name="connsiteY2" fmla="*/ 655563 h 1077397"/>
              <a:gd name="connsiteX3" fmla="*/ 2362200 w 4465320"/>
              <a:gd name="connsiteY3" fmla="*/ 243 h 1077397"/>
              <a:gd name="connsiteX4" fmla="*/ 2577211 w 4465320"/>
              <a:gd name="connsiteY4" fmla="*/ 581142 h 1077397"/>
              <a:gd name="connsiteX5" fmla="*/ 2896434 w 4465320"/>
              <a:gd name="connsiteY5" fmla="*/ 40471 h 1077397"/>
              <a:gd name="connsiteX6" fmla="*/ 3543300 w 4465320"/>
              <a:gd name="connsiteY6" fmla="*/ 1071082 h 1077397"/>
              <a:gd name="connsiteX7" fmla="*/ 4465320 w 4465320"/>
              <a:gd name="connsiteY7" fmla="*/ 183123 h 1077397"/>
              <a:gd name="connsiteX0" fmla="*/ 0 w 4465320"/>
              <a:gd name="connsiteY0" fmla="*/ 1036563 h 1083546"/>
              <a:gd name="connsiteX1" fmla="*/ 693420 w 4465320"/>
              <a:gd name="connsiteY1" fmla="*/ 129783 h 1083546"/>
              <a:gd name="connsiteX2" fmla="*/ 1706880 w 4465320"/>
              <a:gd name="connsiteY2" fmla="*/ 655563 h 1083546"/>
              <a:gd name="connsiteX3" fmla="*/ 2362200 w 4465320"/>
              <a:gd name="connsiteY3" fmla="*/ 243 h 1083546"/>
              <a:gd name="connsiteX4" fmla="*/ 2577211 w 4465320"/>
              <a:gd name="connsiteY4" fmla="*/ 581142 h 1083546"/>
              <a:gd name="connsiteX5" fmla="*/ 2896434 w 4465320"/>
              <a:gd name="connsiteY5" fmla="*/ 40471 h 1083546"/>
              <a:gd name="connsiteX6" fmla="*/ 3543300 w 4465320"/>
              <a:gd name="connsiteY6" fmla="*/ 1071082 h 1083546"/>
              <a:gd name="connsiteX7" fmla="*/ 3970182 w 4465320"/>
              <a:gd name="connsiteY7" fmla="*/ 310806 h 1083546"/>
              <a:gd name="connsiteX8" fmla="*/ 4465320 w 4465320"/>
              <a:gd name="connsiteY8" fmla="*/ 183123 h 1083546"/>
              <a:gd name="connsiteX0" fmla="*/ 0 w 4465320"/>
              <a:gd name="connsiteY0" fmla="*/ 1036563 h 1083546"/>
              <a:gd name="connsiteX1" fmla="*/ 693420 w 4465320"/>
              <a:gd name="connsiteY1" fmla="*/ 129783 h 1083546"/>
              <a:gd name="connsiteX2" fmla="*/ 1706880 w 4465320"/>
              <a:gd name="connsiteY2" fmla="*/ 655563 h 1083546"/>
              <a:gd name="connsiteX3" fmla="*/ 2362200 w 4465320"/>
              <a:gd name="connsiteY3" fmla="*/ 243 h 1083546"/>
              <a:gd name="connsiteX4" fmla="*/ 2601395 w 4465320"/>
              <a:gd name="connsiteY4" fmla="*/ 581142 h 1083546"/>
              <a:gd name="connsiteX5" fmla="*/ 2896434 w 4465320"/>
              <a:gd name="connsiteY5" fmla="*/ 40471 h 1083546"/>
              <a:gd name="connsiteX6" fmla="*/ 3543300 w 4465320"/>
              <a:gd name="connsiteY6" fmla="*/ 1071082 h 1083546"/>
              <a:gd name="connsiteX7" fmla="*/ 3970182 w 4465320"/>
              <a:gd name="connsiteY7" fmla="*/ 310806 h 1083546"/>
              <a:gd name="connsiteX8" fmla="*/ 4465320 w 4465320"/>
              <a:gd name="connsiteY8" fmla="*/ 183123 h 1083546"/>
              <a:gd name="connsiteX0" fmla="*/ 0 w 4465320"/>
              <a:gd name="connsiteY0" fmla="*/ 1036563 h 1083546"/>
              <a:gd name="connsiteX1" fmla="*/ 693420 w 4465320"/>
              <a:gd name="connsiteY1" fmla="*/ 129783 h 1083546"/>
              <a:gd name="connsiteX2" fmla="*/ 1706880 w 4465320"/>
              <a:gd name="connsiteY2" fmla="*/ 655563 h 1083546"/>
              <a:gd name="connsiteX3" fmla="*/ 2362200 w 4465320"/>
              <a:gd name="connsiteY3" fmla="*/ 243 h 1083546"/>
              <a:gd name="connsiteX4" fmla="*/ 2601395 w 4465320"/>
              <a:gd name="connsiteY4" fmla="*/ 581142 h 1083546"/>
              <a:gd name="connsiteX5" fmla="*/ 2896434 w 4465320"/>
              <a:gd name="connsiteY5" fmla="*/ 40471 h 1083546"/>
              <a:gd name="connsiteX6" fmla="*/ 3543300 w 4465320"/>
              <a:gd name="connsiteY6" fmla="*/ 1071082 h 1083546"/>
              <a:gd name="connsiteX7" fmla="*/ 3970182 w 4465320"/>
              <a:gd name="connsiteY7" fmla="*/ 310806 h 1083546"/>
              <a:gd name="connsiteX8" fmla="*/ 4465320 w 4465320"/>
              <a:gd name="connsiteY8" fmla="*/ 183123 h 1083546"/>
              <a:gd name="connsiteX0" fmla="*/ 0 w 4465320"/>
              <a:gd name="connsiteY0" fmla="*/ 1036563 h 1083546"/>
              <a:gd name="connsiteX1" fmla="*/ 693420 w 4465320"/>
              <a:gd name="connsiteY1" fmla="*/ 129783 h 1083546"/>
              <a:gd name="connsiteX2" fmla="*/ 1706880 w 4465320"/>
              <a:gd name="connsiteY2" fmla="*/ 655563 h 1083546"/>
              <a:gd name="connsiteX3" fmla="*/ 2362200 w 4465320"/>
              <a:gd name="connsiteY3" fmla="*/ 243 h 1083546"/>
              <a:gd name="connsiteX4" fmla="*/ 2601395 w 4465320"/>
              <a:gd name="connsiteY4" fmla="*/ 581142 h 1083546"/>
              <a:gd name="connsiteX5" fmla="*/ 2896434 w 4465320"/>
              <a:gd name="connsiteY5" fmla="*/ 40471 h 1083546"/>
              <a:gd name="connsiteX6" fmla="*/ 3543300 w 4465320"/>
              <a:gd name="connsiteY6" fmla="*/ 1071082 h 1083546"/>
              <a:gd name="connsiteX7" fmla="*/ 3970182 w 4465320"/>
              <a:gd name="connsiteY7" fmla="*/ 310806 h 1083546"/>
              <a:gd name="connsiteX8" fmla="*/ 4465320 w 4465320"/>
              <a:gd name="connsiteY8" fmla="*/ 183123 h 1083546"/>
              <a:gd name="connsiteX0" fmla="*/ 0 w 4465320"/>
              <a:gd name="connsiteY0" fmla="*/ 1036563 h 1083546"/>
              <a:gd name="connsiteX1" fmla="*/ 693420 w 4465320"/>
              <a:gd name="connsiteY1" fmla="*/ 129783 h 1083546"/>
              <a:gd name="connsiteX2" fmla="*/ 1706880 w 4465320"/>
              <a:gd name="connsiteY2" fmla="*/ 655563 h 1083546"/>
              <a:gd name="connsiteX3" fmla="*/ 2362200 w 4465320"/>
              <a:gd name="connsiteY3" fmla="*/ 243 h 1083546"/>
              <a:gd name="connsiteX4" fmla="*/ 2601395 w 4465320"/>
              <a:gd name="connsiteY4" fmla="*/ 581142 h 1083546"/>
              <a:gd name="connsiteX5" fmla="*/ 2978658 w 4465320"/>
              <a:gd name="connsiteY5" fmla="*/ 33713 h 1083546"/>
              <a:gd name="connsiteX6" fmla="*/ 3543300 w 4465320"/>
              <a:gd name="connsiteY6" fmla="*/ 1071082 h 1083546"/>
              <a:gd name="connsiteX7" fmla="*/ 3970182 w 4465320"/>
              <a:gd name="connsiteY7" fmla="*/ 310806 h 1083546"/>
              <a:gd name="connsiteX8" fmla="*/ 4465320 w 4465320"/>
              <a:gd name="connsiteY8" fmla="*/ 183123 h 1083546"/>
              <a:gd name="connsiteX0" fmla="*/ 0 w 4465320"/>
              <a:gd name="connsiteY0" fmla="*/ 1040677 h 1087660"/>
              <a:gd name="connsiteX1" fmla="*/ 693420 w 4465320"/>
              <a:gd name="connsiteY1" fmla="*/ 133897 h 1087660"/>
              <a:gd name="connsiteX2" fmla="*/ 1706880 w 4465320"/>
              <a:gd name="connsiteY2" fmla="*/ 659677 h 1087660"/>
              <a:gd name="connsiteX3" fmla="*/ 2362200 w 4465320"/>
              <a:gd name="connsiteY3" fmla="*/ 4357 h 1087660"/>
              <a:gd name="connsiteX4" fmla="*/ 2601395 w 4465320"/>
              <a:gd name="connsiteY4" fmla="*/ 585256 h 1087660"/>
              <a:gd name="connsiteX5" fmla="*/ 2756170 w 4465320"/>
              <a:gd name="connsiteY5" fmla="*/ 227061 h 1087660"/>
              <a:gd name="connsiteX6" fmla="*/ 2978658 w 4465320"/>
              <a:gd name="connsiteY6" fmla="*/ 37827 h 1087660"/>
              <a:gd name="connsiteX7" fmla="*/ 3543300 w 4465320"/>
              <a:gd name="connsiteY7" fmla="*/ 1075196 h 1087660"/>
              <a:gd name="connsiteX8" fmla="*/ 3970182 w 4465320"/>
              <a:gd name="connsiteY8" fmla="*/ 314920 h 1087660"/>
              <a:gd name="connsiteX9" fmla="*/ 4465320 w 4465320"/>
              <a:gd name="connsiteY9" fmla="*/ 187237 h 1087660"/>
              <a:gd name="connsiteX0" fmla="*/ 0 w 4465320"/>
              <a:gd name="connsiteY0" fmla="*/ 1046274 h 1093257"/>
              <a:gd name="connsiteX1" fmla="*/ 693420 w 4465320"/>
              <a:gd name="connsiteY1" fmla="*/ 139494 h 1093257"/>
              <a:gd name="connsiteX2" fmla="*/ 1706880 w 4465320"/>
              <a:gd name="connsiteY2" fmla="*/ 665274 h 1093257"/>
              <a:gd name="connsiteX3" fmla="*/ 2362200 w 4465320"/>
              <a:gd name="connsiteY3" fmla="*/ 9954 h 1093257"/>
              <a:gd name="connsiteX4" fmla="*/ 2601395 w 4465320"/>
              <a:gd name="connsiteY4" fmla="*/ 590853 h 1093257"/>
              <a:gd name="connsiteX5" fmla="*/ 2756170 w 4465320"/>
              <a:gd name="connsiteY5" fmla="*/ 232658 h 1093257"/>
              <a:gd name="connsiteX6" fmla="*/ 2978658 w 4465320"/>
              <a:gd name="connsiteY6" fmla="*/ 43424 h 1093257"/>
              <a:gd name="connsiteX7" fmla="*/ 3543300 w 4465320"/>
              <a:gd name="connsiteY7" fmla="*/ 1080793 h 1093257"/>
              <a:gd name="connsiteX8" fmla="*/ 3970182 w 4465320"/>
              <a:gd name="connsiteY8" fmla="*/ 320517 h 1093257"/>
              <a:gd name="connsiteX9" fmla="*/ 4465320 w 4465320"/>
              <a:gd name="connsiteY9" fmla="*/ 192834 h 1093257"/>
              <a:gd name="connsiteX0" fmla="*/ 0 w 4465320"/>
              <a:gd name="connsiteY0" fmla="*/ 1046274 h 1046274"/>
              <a:gd name="connsiteX1" fmla="*/ 693420 w 4465320"/>
              <a:gd name="connsiteY1" fmla="*/ 139494 h 1046274"/>
              <a:gd name="connsiteX2" fmla="*/ 1706880 w 4465320"/>
              <a:gd name="connsiteY2" fmla="*/ 665274 h 1046274"/>
              <a:gd name="connsiteX3" fmla="*/ 2362200 w 4465320"/>
              <a:gd name="connsiteY3" fmla="*/ 9954 h 1046274"/>
              <a:gd name="connsiteX4" fmla="*/ 2601395 w 4465320"/>
              <a:gd name="connsiteY4" fmla="*/ 590853 h 1046274"/>
              <a:gd name="connsiteX5" fmla="*/ 2756170 w 4465320"/>
              <a:gd name="connsiteY5" fmla="*/ 232658 h 1046274"/>
              <a:gd name="connsiteX6" fmla="*/ 2978658 w 4465320"/>
              <a:gd name="connsiteY6" fmla="*/ 43424 h 1046274"/>
              <a:gd name="connsiteX7" fmla="*/ 3451403 w 4465320"/>
              <a:gd name="connsiteY7" fmla="*/ 479298 h 1046274"/>
              <a:gd name="connsiteX8" fmla="*/ 3970182 w 4465320"/>
              <a:gd name="connsiteY8" fmla="*/ 320517 h 1046274"/>
              <a:gd name="connsiteX9" fmla="*/ 4465320 w 4465320"/>
              <a:gd name="connsiteY9" fmla="*/ 192834 h 1046274"/>
              <a:gd name="connsiteX0" fmla="*/ 0 w 4465320"/>
              <a:gd name="connsiteY0" fmla="*/ 1046274 h 1046274"/>
              <a:gd name="connsiteX1" fmla="*/ 693420 w 4465320"/>
              <a:gd name="connsiteY1" fmla="*/ 139494 h 1046274"/>
              <a:gd name="connsiteX2" fmla="*/ 1706880 w 4465320"/>
              <a:gd name="connsiteY2" fmla="*/ 665274 h 1046274"/>
              <a:gd name="connsiteX3" fmla="*/ 2362200 w 4465320"/>
              <a:gd name="connsiteY3" fmla="*/ 9954 h 1046274"/>
              <a:gd name="connsiteX4" fmla="*/ 2601395 w 4465320"/>
              <a:gd name="connsiteY4" fmla="*/ 590853 h 1046274"/>
              <a:gd name="connsiteX5" fmla="*/ 2756170 w 4465320"/>
              <a:gd name="connsiteY5" fmla="*/ 232658 h 1046274"/>
              <a:gd name="connsiteX6" fmla="*/ 2978658 w 4465320"/>
              <a:gd name="connsiteY6" fmla="*/ 43424 h 1046274"/>
              <a:gd name="connsiteX7" fmla="*/ 3451403 w 4465320"/>
              <a:gd name="connsiteY7" fmla="*/ 479298 h 1046274"/>
              <a:gd name="connsiteX8" fmla="*/ 4033059 w 4465320"/>
              <a:gd name="connsiteY8" fmla="*/ 421892 h 1046274"/>
              <a:gd name="connsiteX9" fmla="*/ 4465320 w 4465320"/>
              <a:gd name="connsiteY9" fmla="*/ 192834 h 1046274"/>
              <a:gd name="connsiteX0" fmla="*/ 0 w 4523360"/>
              <a:gd name="connsiteY0" fmla="*/ 1046274 h 1046274"/>
              <a:gd name="connsiteX1" fmla="*/ 693420 w 4523360"/>
              <a:gd name="connsiteY1" fmla="*/ 139494 h 1046274"/>
              <a:gd name="connsiteX2" fmla="*/ 1706880 w 4523360"/>
              <a:gd name="connsiteY2" fmla="*/ 665274 h 1046274"/>
              <a:gd name="connsiteX3" fmla="*/ 2362200 w 4523360"/>
              <a:gd name="connsiteY3" fmla="*/ 9954 h 1046274"/>
              <a:gd name="connsiteX4" fmla="*/ 2601395 w 4523360"/>
              <a:gd name="connsiteY4" fmla="*/ 590853 h 1046274"/>
              <a:gd name="connsiteX5" fmla="*/ 2756170 w 4523360"/>
              <a:gd name="connsiteY5" fmla="*/ 232658 h 1046274"/>
              <a:gd name="connsiteX6" fmla="*/ 2978658 w 4523360"/>
              <a:gd name="connsiteY6" fmla="*/ 43424 h 1046274"/>
              <a:gd name="connsiteX7" fmla="*/ 3451403 w 4523360"/>
              <a:gd name="connsiteY7" fmla="*/ 479298 h 1046274"/>
              <a:gd name="connsiteX8" fmla="*/ 4033059 w 4523360"/>
              <a:gd name="connsiteY8" fmla="*/ 421892 h 1046274"/>
              <a:gd name="connsiteX9" fmla="*/ 4523360 w 4523360"/>
              <a:gd name="connsiteY9" fmla="*/ 111734 h 1046274"/>
              <a:gd name="connsiteX0" fmla="*/ 0 w 4523360"/>
              <a:gd name="connsiteY0" fmla="*/ 1046274 h 1046274"/>
              <a:gd name="connsiteX1" fmla="*/ 693420 w 4523360"/>
              <a:gd name="connsiteY1" fmla="*/ 139494 h 1046274"/>
              <a:gd name="connsiteX2" fmla="*/ 1706880 w 4523360"/>
              <a:gd name="connsiteY2" fmla="*/ 665274 h 1046274"/>
              <a:gd name="connsiteX3" fmla="*/ 2362200 w 4523360"/>
              <a:gd name="connsiteY3" fmla="*/ 9954 h 1046274"/>
              <a:gd name="connsiteX4" fmla="*/ 2601395 w 4523360"/>
              <a:gd name="connsiteY4" fmla="*/ 590853 h 1046274"/>
              <a:gd name="connsiteX5" fmla="*/ 2756170 w 4523360"/>
              <a:gd name="connsiteY5" fmla="*/ 232658 h 1046274"/>
              <a:gd name="connsiteX6" fmla="*/ 2978658 w 4523360"/>
              <a:gd name="connsiteY6" fmla="*/ 43424 h 1046274"/>
              <a:gd name="connsiteX7" fmla="*/ 3451403 w 4523360"/>
              <a:gd name="connsiteY7" fmla="*/ 479298 h 1046274"/>
              <a:gd name="connsiteX8" fmla="*/ 4033059 w 4523360"/>
              <a:gd name="connsiteY8" fmla="*/ 421892 h 1046274"/>
              <a:gd name="connsiteX9" fmla="*/ 4523360 w 4523360"/>
              <a:gd name="connsiteY9" fmla="*/ 111734 h 1046274"/>
              <a:gd name="connsiteX0" fmla="*/ 0 w 4523360"/>
              <a:gd name="connsiteY0" fmla="*/ 1046274 h 1046274"/>
              <a:gd name="connsiteX1" fmla="*/ 693420 w 4523360"/>
              <a:gd name="connsiteY1" fmla="*/ 139494 h 1046274"/>
              <a:gd name="connsiteX2" fmla="*/ 1706880 w 4523360"/>
              <a:gd name="connsiteY2" fmla="*/ 665274 h 1046274"/>
              <a:gd name="connsiteX3" fmla="*/ 2362200 w 4523360"/>
              <a:gd name="connsiteY3" fmla="*/ 9954 h 1046274"/>
              <a:gd name="connsiteX4" fmla="*/ 2601395 w 4523360"/>
              <a:gd name="connsiteY4" fmla="*/ 590853 h 1046274"/>
              <a:gd name="connsiteX5" fmla="*/ 2756170 w 4523360"/>
              <a:gd name="connsiteY5" fmla="*/ 232658 h 1046274"/>
              <a:gd name="connsiteX6" fmla="*/ 2978658 w 4523360"/>
              <a:gd name="connsiteY6" fmla="*/ 43424 h 1046274"/>
              <a:gd name="connsiteX7" fmla="*/ 3374016 w 4523360"/>
              <a:gd name="connsiteY7" fmla="*/ 479298 h 1046274"/>
              <a:gd name="connsiteX8" fmla="*/ 4033059 w 4523360"/>
              <a:gd name="connsiteY8" fmla="*/ 421892 h 1046274"/>
              <a:gd name="connsiteX9" fmla="*/ 4523360 w 4523360"/>
              <a:gd name="connsiteY9" fmla="*/ 111734 h 1046274"/>
              <a:gd name="connsiteX0" fmla="*/ 0 w 4523360"/>
              <a:gd name="connsiteY0" fmla="*/ 1046274 h 1046274"/>
              <a:gd name="connsiteX1" fmla="*/ 693420 w 4523360"/>
              <a:gd name="connsiteY1" fmla="*/ 139494 h 1046274"/>
              <a:gd name="connsiteX2" fmla="*/ 1706880 w 4523360"/>
              <a:gd name="connsiteY2" fmla="*/ 665274 h 1046274"/>
              <a:gd name="connsiteX3" fmla="*/ 2362200 w 4523360"/>
              <a:gd name="connsiteY3" fmla="*/ 9954 h 1046274"/>
              <a:gd name="connsiteX4" fmla="*/ 2601395 w 4523360"/>
              <a:gd name="connsiteY4" fmla="*/ 590853 h 1046274"/>
              <a:gd name="connsiteX5" fmla="*/ 2756170 w 4523360"/>
              <a:gd name="connsiteY5" fmla="*/ 232658 h 1046274"/>
              <a:gd name="connsiteX6" fmla="*/ 2978658 w 4523360"/>
              <a:gd name="connsiteY6" fmla="*/ 43424 h 1046274"/>
              <a:gd name="connsiteX7" fmla="*/ 3374016 w 4523360"/>
              <a:gd name="connsiteY7" fmla="*/ 479298 h 1046274"/>
              <a:gd name="connsiteX8" fmla="*/ 3563023 w 4523360"/>
              <a:gd name="connsiteY8" fmla="*/ 649347 h 1046274"/>
              <a:gd name="connsiteX9" fmla="*/ 4033059 w 4523360"/>
              <a:gd name="connsiteY9" fmla="*/ 421892 h 1046274"/>
              <a:gd name="connsiteX10" fmla="*/ 4523360 w 4523360"/>
              <a:gd name="connsiteY10" fmla="*/ 111734 h 1046274"/>
              <a:gd name="connsiteX0" fmla="*/ 0 w 4523360"/>
              <a:gd name="connsiteY0" fmla="*/ 1046274 h 1046274"/>
              <a:gd name="connsiteX1" fmla="*/ 693420 w 4523360"/>
              <a:gd name="connsiteY1" fmla="*/ 139494 h 1046274"/>
              <a:gd name="connsiteX2" fmla="*/ 1706880 w 4523360"/>
              <a:gd name="connsiteY2" fmla="*/ 665274 h 1046274"/>
              <a:gd name="connsiteX3" fmla="*/ 2362200 w 4523360"/>
              <a:gd name="connsiteY3" fmla="*/ 9954 h 1046274"/>
              <a:gd name="connsiteX4" fmla="*/ 2601395 w 4523360"/>
              <a:gd name="connsiteY4" fmla="*/ 590853 h 1046274"/>
              <a:gd name="connsiteX5" fmla="*/ 2756170 w 4523360"/>
              <a:gd name="connsiteY5" fmla="*/ 232658 h 1046274"/>
              <a:gd name="connsiteX6" fmla="*/ 2978658 w 4523360"/>
              <a:gd name="connsiteY6" fmla="*/ 43424 h 1046274"/>
              <a:gd name="connsiteX7" fmla="*/ 3374016 w 4523360"/>
              <a:gd name="connsiteY7" fmla="*/ 479298 h 1046274"/>
              <a:gd name="connsiteX8" fmla="*/ 3581564 w 4523360"/>
              <a:gd name="connsiteY8" fmla="*/ 597533 h 1046274"/>
              <a:gd name="connsiteX9" fmla="*/ 4033059 w 4523360"/>
              <a:gd name="connsiteY9" fmla="*/ 421892 h 1046274"/>
              <a:gd name="connsiteX10" fmla="*/ 4523360 w 4523360"/>
              <a:gd name="connsiteY10" fmla="*/ 111734 h 1046274"/>
              <a:gd name="connsiteX0" fmla="*/ 0 w 4523360"/>
              <a:gd name="connsiteY0" fmla="*/ 1046274 h 1046274"/>
              <a:gd name="connsiteX1" fmla="*/ 693420 w 4523360"/>
              <a:gd name="connsiteY1" fmla="*/ 139494 h 1046274"/>
              <a:gd name="connsiteX2" fmla="*/ 1706880 w 4523360"/>
              <a:gd name="connsiteY2" fmla="*/ 665274 h 1046274"/>
              <a:gd name="connsiteX3" fmla="*/ 2362200 w 4523360"/>
              <a:gd name="connsiteY3" fmla="*/ 9954 h 1046274"/>
              <a:gd name="connsiteX4" fmla="*/ 2601395 w 4523360"/>
              <a:gd name="connsiteY4" fmla="*/ 590853 h 1046274"/>
              <a:gd name="connsiteX5" fmla="*/ 2756170 w 4523360"/>
              <a:gd name="connsiteY5" fmla="*/ 232658 h 1046274"/>
              <a:gd name="connsiteX6" fmla="*/ 2978658 w 4523360"/>
              <a:gd name="connsiteY6" fmla="*/ 43424 h 1046274"/>
              <a:gd name="connsiteX7" fmla="*/ 3272446 w 4523360"/>
              <a:gd name="connsiteY7" fmla="*/ 513090 h 1046274"/>
              <a:gd name="connsiteX8" fmla="*/ 3581564 w 4523360"/>
              <a:gd name="connsiteY8" fmla="*/ 597533 h 1046274"/>
              <a:gd name="connsiteX9" fmla="*/ 4033059 w 4523360"/>
              <a:gd name="connsiteY9" fmla="*/ 421892 h 1046274"/>
              <a:gd name="connsiteX10" fmla="*/ 4523360 w 4523360"/>
              <a:gd name="connsiteY10" fmla="*/ 111734 h 1046274"/>
              <a:gd name="connsiteX0" fmla="*/ 0 w 4337953"/>
              <a:gd name="connsiteY0" fmla="*/ 673860 h 673860"/>
              <a:gd name="connsiteX1" fmla="*/ 508013 w 4337953"/>
              <a:gd name="connsiteY1" fmla="*/ 139494 h 673860"/>
              <a:gd name="connsiteX2" fmla="*/ 1521473 w 4337953"/>
              <a:gd name="connsiteY2" fmla="*/ 665274 h 673860"/>
              <a:gd name="connsiteX3" fmla="*/ 2176793 w 4337953"/>
              <a:gd name="connsiteY3" fmla="*/ 9954 h 673860"/>
              <a:gd name="connsiteX4" fmla="*/ 2415988 w 4337953"/>
              <a:gd name="connsiteY4" fmla="*/ 590853 h 673860"/>
              <a:gd name="connsiteX5" fmla="*/ 2570763 w 4337953"/>
              <a:gd name="connsiteY5" fmla="*/ 232658 h 673860"/>
              <a:gd name="connsiteX6" fmla="*/ 2793251 w 4337953"/>
              <a:gd name="connsiteY6" fmla="*/ 43424 h 673860"/>
              <a:gd name="connsiteX7" fmla="*/ 3087039 w 4337953"/>
              <a:gd name="connsiteY7" fmla="*/ 513090 h 673860"/>
              <a:gd name="connsiteX8" fmla="*/ 3396157 w 4337953"/>
              <a:gd name="connsiteY8" fmla="*/ 597533 h 673860"/>
              <a:gd name="connsiteX9" fmla="*/ 3847652 w 4337953"/>
              <a:gd name="connsiteY9" fmla="*/ 421892 h 673860"/>
              <a:gd name="connsiteX10" fmla="*/ 4337953 w 4337953"/>
              <a:gd name="connsiteY10" fmla="*/ 111734 h 673860"/>
              <a:gd name="connsiteX0" fmla="*/ 0 w 4337953"/>
              <a:gd name="connsiteY0" fmla="*/ 673860 h 673860"/>
              <a:gd name="connsiteX1" fmla="*/ 508013 w 4337953"/>
              <a:gd name="connsiteY1" fmla="*/ 139494 h 673860"/>
              <a:gd name="connsiteX2" fmla="*/ 1521473 w 4337953"/>
              <a:gd name="connsiteY2" fmla="*/ 665274 h 673860"/>
              <a:gd name="connsiteX3" fmla="*/ 2176793 w 4337953"/>
              <a:gd name="connsiteY3" fmla="*/ 9954 h 673860"/>
              <a:gd name="connsiteX4" fmla="*/ 2415988 w 4337953"/>
              <a:gd name="connsiteY4" fmla="*/ 590853 h 673860"/>
              <a:gd name="connsiteX5" fmla="*/ 2570763 w 4337953"/>
              <a:gd name="connsiteY5" fmla="*/ 232658 h 673860"/>
              <a:gd name="connsiteX6" fmla="*/ 2793251 w 4337953"/>
              <a:gd name="connsiteY6" fmla="*/ 43424 h 673860"/>
              <a:gd name="connsiteX7" fmla="*/ 3087039 w 4337953"/>
              <a:gd name="connsiteY7" fmla="*/ 513090 h 673860"/>
              <a:gd name="connsiteX8" fmla="*/ 3396157 w 4337953"/>
              <a:gd name="connsiteY8" fmla="*/ 597533 h 673860"/>
              <a:gd name="connsiteX9" fmla="*/ 3847652 w 4337953"/>
              <a:gd name="connsiteY9" fmla="*/ 421892 h 673860"/>
              <a:gd name="connsiteX10" fmla="*/ 4337953 w 4337953"/>
              <a:gd name="connsiteY10" fmla="*/ 111734 h 673860"/>
              <a:gd name="connsiteX0" fmla="*/ 0 w 4337953"/>
              <a:gd name="connsiteY0" fmla="*/ 673860 h 673860"/>
              <a:gd name="connsiteX1" fmla="*/ 542777 w 4337953"/>
              <a:gd name="connsiteY1" fmla="*/ 142732 h 673860"/>
              <a:gd name="connsiteX2" fmla="*/ 1521473 w 4337953"/>
              <a:gd name="connsiteY2" fmla="*/ 665274 h 673860"/>
              <a:gd name="connsiteX3" fmla="*/ 2176793 w 4337953"/>
              <a:gd name="connsiteY3" fmla="*/ 9954 h 673860"/>
              <a:gd name="connsiteX4" fmla="*/ 2415988 w 4337953"/>
              <a:gd name="connsiteY4" fmla="*/ 590853 h 673860"/>
              <a:gd name="connsiteX5" fmla="*/ 2570763 w 4337953"/>
              <a:gd name="connsiteY5" fmla="*/ 232658 h 673860"/>
              <a:gd name="connsiteX6" fmla="*/ 2793251 w 4337953"/>
              <a:gd name="connsiteY6" fmla="*/ 43424 h 673860"/>
              <a:gd name="connsiteX7" fmla="*/ 3087039 w 4337953"/>
              <a:gd name="connsiteY7" fmla="*/ 513090 h 673860"/>
              <a:gd name="connsiteX8" fmla="*/ 3396157 w 4337953"/>
              <a:gd name="connsiteY8" fmla="*/ 597533 h 673860"/>
              <a:gd name="connsiteX9" fmla="*/ 3847652 w 4337953"/>
              <a:gd name="connsiteY9" fmla="*/ 421892 h 673860"/>
              <a:gd name="connsiteX10" fmla="*/ 4337953 w 4337953"/>
              <a:gd name="connsiteY10" fmla="*/ 111734 h 673860"/>
              <a:gd name="connsiteX0" fmla="*/ 0 w 4419069"/>
              <a:gd name="connsiteY0" fmla="*/ 670621 h 670621"/>
              <a:gd name="connsiteX1" fmla="*/ 623893 w 4419069"/>
              <a:gd name="connsiteY1" fmla="*/ 142732 h 670621"/>
              <a:gd name="connsiteX2" fmla="*/ 1602589 w 4419069"/>
              <a:gd name="connsiteY2" fmla="*/ 665274 h 670621"/>
              <a:gd name="connsiteX3" fmla="*/ 2257909 w 4419069"/>
              <a:gd name="connsiteY3" fmla="*/ 9954 h 670621"/>
              <a:gd name="connsiteX4" fmla="*/ 2497104 w 4419069"/>
              <a:gd name="connsiteY4" fmla="*/ 590853 h 670621"/>
              <a:gd name="connsiteX5" fmla="*/ 2651879 w 4419069"/>
              <a:gd name="connsiteY5" fmla="*/ 232658 h 670621"/>
              <a:gd name="connsiteX6" fmla="*/ 2874367 w 4419069"/>
              <a:gd name="connsiteY6" fmla="*/ 43424 h 670621"/>
              <a:gd name="connsiteX7" fmla="*/ 3168155 w 4419069"/>
              <a:gd name="connsiteY7" fmla="*/ 513090 h 670621"/>
              <a:gd name="connsiteX8" fmla="*/ 3477273 w 4419069"/>
              <a:gd name="connsiteY8" fmla="*/ 597533 h 670621"/>
              <a:gd name="connsiteX9" fmla="*/ 3928768 w 4419069"/>
              <a:gd name="connsiteY9" fmla="*/ 421892 h 670621"/>
              <a:gd name="connsiteX10" fmla="*/ 4419069 w 4419069"/>
              <a:gd name="connsiteY10" fmla="*/ 111734 h 67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19069" h="670621">
                <a:moveTo>
                  <a:pt x="0" y="670621"/>
                </a:moveTo>
                <a:cubicBezTo>
                  <a:pt x="278633" y="236028"/>
                  <a:pt x="356795" y="143623"/>
                  <a:pt x="623893" y="142732"/>
                </a:cubicBezTo>
                <a:cubicBezTo>
                  <a:pt x="890991" y="141841"/>
                  <a:pt x="1330253" y="687404"/>
                  <a:pt x="1602589" y="665274"/>
                </a:cubicBezTo>
                <a:cubicBezTo>
                  <a:pt x="1874925" y="643144"/>
                  <a:pt x="2108823" y="22358"/>
                  <a:pt x="2257909" y="9954"/>
                </a:cubicBezTo>
                <a:cubicBezTo>
                  <a:pt x="2406995" y="-2450"/>
                  <a:pt x="2424187" y="539093"/>
                  <a:pt x="2497104" y="590853"/>
                </a:cubicBezTo>
                <a:cubicBezTo>
                  <a:pt x="2570021" y="642614"/>
                  <a:pt x="2589002" y="323896"/>
                  <a:pt x="2651879" y="232658"/>
                </a:cubicBezTo>
                <a:cubicBezTo>
                  <a:pt x="2705083" y="94112"/>
                  <a:pt x="2750434" y="-83289"/>
                  <a:pt x="2874367" y="43424"/>
                </a:cubicBezTo>
                <a:cubicBezTo>
                  <a:pt x="3035382" y="125081"/>
                  <a:pt x="3010157" y="288937"/>
                  <a:pt x="3168155" y="513090"/>
                </a:cubicBezTo>
                <a:cubicBezTo>
                  <a:pt x="3237335" y="585917"/>
                  <a:pt x="3367433" y="607101"/>
                  <a:pt x="3477273" y="597533"/>
                </a:cubicBezTo>
                <a:cubicBezTo>
                  <a:pt x="3587113" y="587965"/>
                  <a:pt x="3740498" y="483334"/>
                  <a:pt x="3928768" y="421892"/>
                </a:cubicBezTo>
                <a:cubicBezTo>
                  <a:pt x="4082438" y="273899"/>
                  <a:pt x="4344607" y="203977"/>
                  <a:pt x="4419069" y="111734"/>
                </a:cubicBezTo>
              </a:path>
            </a:pathLst>
          </a:custGeom>
          <a:noFill/>
          <a:ln w="254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29040" tIns="64520" rIns="129040" bIns="64520" anchor="ctr"/>
          <a:lstStyle/>
          <a:p>
            <a:pPr algn="ctr">
              <a:defRPr/>
            </a:pPr>
            <a:endParaRPr lang="ru-RU" dirty="0"/>
          </a:p>
        </p:txBody>
      </p:sp>
      <p:sp>
        <p:nvSpPr>
          <p:cNvPr id="141" name="TextBox 15"/>
          <p:cNvSpPr txBox="1">
            <a:spLocks noChangeArrowheads="1"/>
          </p:cNvSpPr>
          <p:nvPr/>
        </p:nvSpPr>
        <p:spPr bwMode="auto">
          <a:xfrm>
            <a:off x="10824361" y="3262243"/>
            <a:ext cx="736185" cy="260160"/>
          </a:xfrm>
          <a:prstGeom prst="rect">
            <a:avLst/>
          </a:prstGeom>
          <a:noFill/>
          <a:ln>
            <a:noFill/>
          </a:ln>
          <a:extLst/>
        </p:spPr>
        <p:txBody>
          <a:bodyPr wrap="square" lIns="96780" tIns="48390" rIns="96780" bIns="48390">
            <a:spAutoFit/>
          </a:bodyPr>
          <a:lstStyle/>
          <a:p>
            <a:r>
              <a:rPr lang="en-US" altLang="ru-RU" sz="1000" b="1" dirty="0" smtClean="0"/>
              <a:t>Months</a:t>
            </a:r>
            <a:endParaRPr lang="ru-RU" altLang="ru-RU" sz="1000" b="1" dirty="0"/>
          </a:p>
        </p:txBody>
      </p:sp>
      <p:sp>
        <p:nvSpPr>
          <p:cNvPr id="11" name="Полилиния 10"/>
          <p:cNvSpPr/>
          <p:nvPr/>
        </p:nvSpPr>
        <p:spPr>
          <a:xfrm>
            <a:off x="1454533" y="2726592"/>
            <a:ext cx="9314162" cy="318280"/>
          </a:xfrm>
          <a:custGeom>
            <a:avLst/>
            <a:gdLst>
              <a:gd name="connsiteX0" fmla="*/ 0 w 9314162"/>
              <a:gd name="connsiteY0" fmla="*/ 179021 h 318280"/>
              <a:gd name="connsiteX1" fmla="*/ 616226 w 9314162"/>
              <a:gd name="connsiteY1" fmla="*/ 59751 h 318280"/>
              <a:gd name="connsiteX2" fmla="*/ 1023731 w 9314162"/>
              <a:gd name="connsiteY2" fmla="*/ 139264 h 318280"/>
              <a:gd name="connsiteX3" fmla="*/ 1331844 w 9314162"/>
              <a:gd name="connsiteY3" fmla="*/ 59751 h 318280"/>
              <a:gd name="connsiteX4" fmla="*/ 1679713 w 9314162"/>
              <a:gd name="connsiteY4" fmla="*/ 119386 h 318280"/>
              <a:gd name="connsiteX5" fmla="*/ 2037522 w 9314162"/>
              <a:gd name="connsiteY5" fmla="*/ 149203 h 318280"/>
              <a:gd name="connsiteX6" fmla="*/ 2335696 w 9314162"/>
              <a:gd name="connsiteY6" fmla="*/ 79630 h 318280"/>
              <a:gd name="connsiteX7" fmla="*/ 2663687 w 9314162"/>
              <a:gd name="connsiteY7" fmla="*/ 109447 h 318280"/>
              <a:gd name="connsiteX8" fmla="*/ 3766931 w 9314162"/>
              <a:gd name="connsiteY8" fmla="*/ 149203 h 318280"/>
              <a:gd name="connsiteX9" fmla="*/ 4065105 w 9314162"/>
              <a:gd name="connsiteY9" fmla="*/ 89569 h 318280"/>
              <a:gd name="connsiteX10" fmla="*/ 4572000 w 9314162"/>
              <a:gd name="connsiteY10" fmla="*/ 129325 h 318280"/>
              <a:gd name="connsiteX11" fmla="*/ 5019261 w 9314162"/>
              <a:gd name="connsiteY11" fmla="*/ 10056 h 318280"/>
              <a:gd name="connsiteX12" fmla="*/ 5546035 w 9314162"/>
              <a:gd name="connsiteY12" fmla="*/ 99508 h 318280"/>
              <a:gd name="connsiteX13" fmla="*/ 5794513 w 9314162"/>
              <a:gd name="connsiteY13" fmla="*/ 117 h 318280"/>
              <a:gd name="connsiteX14" fmla="*/ 6251713 w 9314162"/>
              <a:gd name="connsiteY14" fmla="*/ 79630 h 318280"/>
              <a:gd name="connsiteX15" fmla="*/ 6649279 w 9314162"/>
              <a:gd name="connsiteY15" fmla="*/ 89569 h 318280"/>
              <a:gd name="connsiteX16" fmla="*/ 7255566 w 9314162"/>
              <a:gd name="connsiteY16" fmla="*/ 318169 h 318280"/>
              <a:gd name="connsiteX17" fmla="*/ 7732644 w 9314162"/>
              <a:gd name="connsiteY17" fmla="*/ 119386 h 318280"/>
              <a:gd name="connsiteX18" fmla="*/ 8060635 w 9314162"/>
              <a:gd name="connsiteY18" fmla="*/ 69690 h 318280"/>
              <a:gd name="connsiteX19" fmla="*/ 8895522 w 9314162"/>
              <a:gd name="connsiteY19" fmla="*/ 188960 h 318280"/>
              <a:gd name="connsiteX20" fmla="*/ 9283148 w 9314162"/>
              <a:gd name="connsiteY20" fmla="*/ 139264 h 318280"/>
              <a:gd name="connsiteX21" fmla="*/ 9293087 w 9314162"/>
              <a:gd name="connsiteY21" fmla="*/ 119386 h 318280"/>
              <a:gd name="connsiteX22" fmla="*/ 9312966 w 9314162"/>
              <a:gd name="connsiteY22" fmla="*/ 129325 h 31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14162" h="318280">
                <a:moveTo>
                  <a:pt x="0" y="179021"/>
                </a:moveTo>
                <a:cubicBezTo>
                  <a:pt x="222802" y="122699"/>
                  <a:pt x="445604" y="66377"/>
                  <a:pt x="616226" y="59751"/>
                </a:cubicBezTo>
                <a:cubicBezTo>
                  <a:pt x="786848" y="53125"/>
                  <a:pt x="904461" y="139264"/>
                  <a:pt x="1023731" y="139264"/>
                </a:cubicBezTo>
                <a:cubicBezTo>
                  <a:pt x="1143001" y="139264"/>
                  <a:pt x="1222514" y="63064"/>
                  <a:pt x="1331844" y="59751"/>
                </a:cubicBezTo>
                <a:cubicBezTo>
                  <a:pt x="1441174" y="56438"/>
                  <a:pt x="1562100" y="104477"/>
                  <a:pt x="1679713" y="119386"/>
                </a:cubicBezTo>
                <a:cubicBezTo>
                  <a:pt x="1797326" y="134295"/>
                  <a:pt x="1928192" y="155829"/>
                  <a:pt x="2037522" y="149203"/>
                </a:cubicBezTo>
                <a:cubicBezTo>
                  <a:pt x="2146853" y="142577"/>
                  <a:pt x="2231335" y="86256"/>
                  <a:pt x="2335696" y="79630"/>
                </a:cubicBezTo>
                <a:cubicBezTo>
                  <a:pt x="2440057" y="73004"/>
                  <a:pt x="2425148" y="97852"/>
                  <a:pt x="2663687" y="109447"/>
                </a:cubicBezTo>
                <a:cubicBezTo>
                  <a:pt x="2902226" y="121042"/>
                  <a:pt x="3533361" y="152516"/>
                  <a:pt x="3766931" y="149203"/>
                </a:cubicBezTo>
                <a:cubicBezTo>
                  <a:pt x="4000501" y="145890"/>
                  <a:pt x="3930927" y="92882"/>
                  <a:pt x="4065105" y="89569"/>
                </a:cubicBezTo>
                <a:cubicBezTo>
                  <a:pt x="4199283" y="86256"/>
                  <a:pt x="4412974" y="142577"/>
                  <a:pt x="4572000" y="129325"/>
                </a:cubicBezTo>
                <a:cubicBezTo>
                  <a:pt x="4731026" y="116073"/>
                  <a:pt x="4856922" y="15025"/>
                  <a:pt x="5019261" y="10056"/>
                </a:cubicBezTo>
                <a:cubicBezTo>
                  <a:pt x="5181600" y="5087"/>
                  <a:pt x="5416826" y="101164"/>
                  <a:pt x="5546035" y="99508"/>
                </a:cubicBezTo>
                <a:cubicBezTo>
                  <a:pt x="5675244" y="97852"/>
                  <a:pt x="5676900" y="3430"/>
                  <a:pt x="5794513" y="117"/>
                </a:cubicBezTo>
                <a:cubicBezTo>
                  <a:pt x="5912126" y="-3196"/>
                  <a:pt x="6109252" y="64721"/>
                  <a:pt x="6251713" y="79630"/>
                </a:cubicBezTo>
                <a:cubicBezTo>
                  <a:pt x="6394174" y="94539"/>
                  <a:pt x="6481970" y="49813"/>
                  <a:pt x="6649279" y="89569"/>
                </a:cubicBezTo>
                <a:cubicBezTo>
                  <a:pt x="6816588" y="129325"/>
                  <a:pt x="7075005" y="313200"/>
                  <a:pt x="7255566" y="318169"/>
                </a:cubicBezTo>
                <a:cubicBezTo>
                  <a:pt x="7436127" y="323138"/>
                  <a:pt x="7598466" y="160799"/>
                  <a:pt x="7732644" y="119386"/>
                </a:cubicBezTo>
                <a:cubicBezTo>
                  <a:pt x="7866822" y="77973"/>
                  <a:pt x="7866822" y="58094"/>
                  <a:pt x="8060635" y="69690"/>
                </a:cubicBezTo>
                <a:cubicBezTo>
                  <a:pt x="8254448" y="81286"/>
                  <a:pt x="8691770" y="177364"/>
                  <a:pt x="8895522" y="188960"/>
                </a:cubicBezTo>
                <a:cubicBezTo>
                  <a:pt x="9099274" y="200556"/>
                  <a:pt x="9216887" y="150860"/>
                  <a:pt x="9283148" y="139264"/>
                </a:cubicBezTo>
                <a:cubicBezTo>
                  <a:pt x="9349409" y="127668"/>
                  <a:pt x="9288117" y="121042"/>
                  <a:pt x="9293087" y="119386"/>
                </a:cubicBezTo>
                <a:cubicBezTo>
                  <a:pt x="9298057" y="117729"/>
                  <a:pt x="9305511" y="123527"/>
                  <a:pt x="9312966" y="129325"/>
                </a:cubicBezTo>
              </a:path>
            </a:pathLst>
          </a:custGeom>
          <a:ln w="25400">
            <a:prstDash val="dash"/>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ru-RU"/>
          </a:p>
        </p:txBody>
      </p:sp>
      <p:sp>
        <p:nvSpPr>
          <p:cNvPr id="92" name="Правая фигурная скобка 91"/>
          <p:cNvSpPr/>
          <p:nvPr/>
        </p:nvSpPr>
        <p:spPr>
          <a:xfrm rot="10800000">
            <a:off x="1287359" y="2917538"/>
            <a:ext cx="126891" cy="484622"/>
          </a:xfrm>
          <a:prstGeom prst="rightBrace">
            <a:avLst>
              <a:gd name="adj1" fmla="val 106841"/>
              <a:gd name="adj2" fmla="val 29068"/>
            </a:avLst>
          </a:prstGeom>
          <a:ln w="9525">
            <a:solidFill>
              <a:srgbClr val="FF0000"/>
            </a:solidFill>
          </a:ln>
        </p:spPr>
        <p:style>
          <a:lnRef idx="1">
            <a:schemeClr val="accent1"/>
          </a:lnRef>
          <a:fillRef idx="0">
            <a:schemeClr val="accent1"/>
          </a:fillRef>
          <a:effectRef idx="0">
            <a:schemeClr val="accent1"/>
          </a:effectRef>
          <a:fontRef idx="minor">
            <a:schemeClr val="tx1"/>
          </a:fontRef>
        </p:style>
        <p:txBody>
          <a:bodyPr lIns="96780" tIns="48390" rIns="96780" bIns="48390" anchor="ctr"/>
          <a:lstStyle/>
          <a:p>
            <a:pPr algn="ctr">
              <a:defRPr/>
            </a:pPr>
            <a:endParaRPr lang="ru-RU" sz="1700">
              <a:solidFill>
                <a:srgbClr val="FF0000"/>
              </a:solidFill>
            </a:endParaRPr>
          </a:p>
        </p:txBody>
      </p:sp>
      <p:sp>
        <p:nvSpPr>
          <p:cNvPr id="142" name="Прямоугольник 141"/>
          <p:cNvSpPr/>
          <p:nvPr/>
        </p:nvSpPr>
        <p:spPr>
          <a:xfrm>
            <a:off x="7601595" y="6526720"/>
            <a:ext cx="1166083" cy="578763"/>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3" name="Прямоугольник 142"/>
          <p:cNvSpPr/>
          <p:nvPr/>
        </p:nvSpPr>
        <p:spPr>
          <a:xfrm>
            <a:off x="1492891" y="6225085"/>
            <a:ext cx="9244727" cy="437946"/>
          </a:xfrm>
          <a:prstGeom prst="rect">
            <a:avLst/>
          </a:prstGeom>
          <a:pattFill prst="ltUpDiag">
            <a:fgClr>
              <a:srgbClr val="00B0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6780" tIns="48390" rIns="96780" bIns="48390" anchor="ctr"/>
          <a:lstStyle/>
          <a:p>
            <a:pPr algn="ctr">
              <a:defRPr/>
            </a:pPr>
            <a:endParaRPr lang="ru-RU" sz="1700"/>
          </a:p>
        </p:txBody>
      </p:sp>
      <p:sp>
        <p:nvSpPr>
          <p:cNvPr id="144" name="TextBox 194"/>
          <p:cNvSpPr txBox="1">
            <a:spLocks noChangeArrowheads="1"/>
          </p:cNvSpPr>
          <p:nvPr/>
        </p:nvSpPr>
        <p:spPr bwMode="auto">
          <a:xfrm>
            <a:off x="765144" y="5148139"/>
            <a:ext cx="970279" cy="405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780" tIns="48390" rIns="96780" bIns="48390">
            <a:spAutoFit/>
          </a:bodyPr>
          <a:lstStyle/>
          <a:p>
            <a:r>
              <a:rPr lang="en-US" altLang="ru-RU" sz="1000" b="1" dirty="0" smtClean="0">
                <a:latin typeface="Times New Roman" panose="02020603050405020304" pitchFamily="18" charset="0"/>
                <a:cs typeface="Times New Roman" panose="02020603050405020304" pitchFamily="18" charset="0"/>
              </a:rPr>
              <a:t>billion </a:t>
            </a:r>
            <a:r>
              <a:rPr lang="en-US" altLang="ru-RU" sz="1000" b="1" dirty="0" err="1" smtClean="0">
                <a:latin typeface="Times New Roman" panose="02020603050405020304" pitchFamily="18" charset="0"/>
                <a:cs typeface="Times New Roman" panose="02020603050405020304" pitchFamily="18" charset="0"/>
              </a:rPr>
              <a:t>Roubles</a:t>
            </a:r>
            <a:endParaRPr lang="ru-RU" altLang="ru-RU" sz="1000" b="1" dirty="0">
              <a:latin typeface="Times New Roman" panose="02020603050405020304" pitchFamily="18" charset="0"/>
              <a:cs typeface="Times New Roman" panose="02020603050405020304" pitchFamily="18" charset="0"/>
            </a:endParaRPr>
          </a:p>
        </p:txBody>
      </p:sp>
      <p:sp>
        <p:nvSpPr>
          <p:cNvPr id="145" name="Пятиугольник 144"/>
          <p:cNvSpPr/>
          <p:nvPr/>
        </p:nvSpPr>
        <p:spPr>
          <a:xfrm>
            <a:off x="545589" y="6036627"/>
            <a:ext cx="899173" cy="307818"/>
          </a:xfrm>
          <a:prstGeom prst="homePlate">
            <a:avLst>
              <a:gd name="adj" fmla="val 85204"/>
            </a:avLst>
          </a:prstGeom>
          <a:ln>
            <a:noFill/>
          </a:ln>
        </p:spPr>
        <p:style>
          <a:lnRef idx="3">
            <a:schemeClr val="lt1"/>
          </a:lnRef>
          <a:fillRef idx="1">
            <a:schemeClr val="accent2"/>
          </a:fillRef>
          <a:effectRef idx="1">
            <a:schemeClr val="accent2"/>
          </a:effectRef>
          <a:fontRef idx="minor">
            <a:schemeClr val="lt1"/>
          </a:fontRef>
        </p:style>
        <p:txBody>
          <a:bodyPr lIns="96780" tIns="48390" rIns="96780" bIns="48390" anchor="ctr"/>
          <a:lstStyle/>
          <a:p>
            <a:pPr>
              <a:defRPr/>
            </a:pPr>
            <a:endParaRPr lang="en-US" sz="800" b="1" dirty="0">
              <a:latin typeface="Times New Roman" panose="02020603050405020304" pitchFamily="18" charset="0"/>
              <a:cs typeface="Times New Roman" panose="02020603050405020304" pitchFamily="18" charset="0"/>
            </a:endParaRPr>
          </a:p>
          <a:p>
            <a:pPr>
              <a:defRPr/>
            </a:pPr>
            <a:r>
              <a:rPr lang="en-US" sz="800" b="1" dirty="0">
                <a:latin typeface="Times New Roman" panose="02020603050405020304" pitchFamily="18" charset="0"/>
                <a:cs typeface="Times New Roman" panose="02020603050405020304" pitchFamily="18" charset="0"/>
              </a:rPr>
              <a:t>Conditional zero</a:t>
            </a:r>
            <a:endParaRPr lang="ru-RU" sz="800" b="1" dirty="0">
              <a:latin typeface="Times New Roman" panose="02020603050405020304" pitchFamily="18" charset="0"/>
              <a:cs typeface="Times New Roman" panose="02020603050405020304" pitchFamily="18" charset="0"/>
            </a:endParaRPr>
          </a:p>
          <a:p>
            <a:pPr algn="ctr">
              <a:defRPr/>
            </a:pPr>
            <a:endParaRPr lang="ru-RU" sz="800" b="1" dirty="0">
              <a:latin typeface="Times New Roman" panose="02020603050405020304" pitchFamily="18" charset="0"/>
              <a:cs typeface="Times New Roman" panose="02020603050405020304" pitchFamily="18" charset="0"/>
            </a:endParaRPr>
          </a:p>
        </p:txBody>
      </p:sp>
      <p:sp>
        <p:nvSpPr>
          <p:cNvPr id="146" name="Прямоугольник 145"/>
          <p:cNvSpPr/>
          <p:nvPr/>
        </p:nvSpPr>
        <p:spPr>
          <a:xfrm>
            <a:off x="393700" y="4567097"/>
            <a:ext cx="11983181" cy="2894849"/>
          </a:xfrm>
          <a:prstGeom prst="rect">
            <a:avLst/>
          </a:prstGeom>
          <a:noFill/>
          <a:ln w="19050" cmpd="sng">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9040" tIns="64520" rIns="129040" bIns="64520" anchor="ctr"/>
          <a:lstStyle/>
          <a:p>
            <a:pPr algn="ctr">
              <a:defRPr/>
            </a:pPr>
            <a:endParaRPr lang="ru-RU"/>
          </a:p>
        </p:txBody>
      </p:sp>
      <p:cxnSp>
        <p:nvCxnSpPr>
          <p:cNvPr id="147" name="Прямая соединительная линия 146"/>
          <p:cNvCxnSpPr/>
          <p:nvPr/>
        </p:nvCxnSpPr>
        <p:spPr>
          <a:xfrm flipV="1">
            <a:off x="1502305" y="4728589"/>
            <a:ext cx="6564" cy="1941658"/>
          </a:xfrm>
          <a:prstGeom prst="line">
            <a:avLst/>
          </a:prstGeom>
          <a:ln w="31750">
            <a:tailEnd type="arrow"/>
          </a:ln>
        </p:spPr>
        <p:style>
          <a:lnRef idx="2">
            <a:schemeClr val="accent5"/>
          </a:lnRef>
          <a:fillRef idx="0">
            <a:schemeClr val="accent5"/>
          </a:fillRef>
          <a:effectRef idx="1">
            <a:schemeClr val="accent5"/>
          </a:effectRef>
          <a:fontRef idx="minor">
            <a:schemeClr val="tx1"/>
          </a:fontRef>
        </p:style>
      </p:cxnSp>
      <p:sp>
        <p:nvSpPr>
          <p:cNvPr id="148" name="Прямоугольник 147"/>
          <p:cNvSpPr/>
          <p:nvPr/>
        </p:nvSpPr>
        <p:spPr>
          <a:xfrm rot="2804844">
            <a:off x="1801431" y="5099587"/>
            <a:ext cx="487749" cy="522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9040" tIns="64520" rIns="129040" bIns="64520" anchor="ctr"/>
          <a:lstStyle/>
          <a:p>
            <a:pPr algn="ctr">
              <a:defRPr/>
            </a:pPr>
            <a:endParaRPr lang="ru-RU"/>
          </a:p>
        </p:txBody>
      </p:sp>
      <p:sp>
        <p:nvSpPr>
          <p:cNvPr id="149" name="Прямоугольник 148"/>
          <p:cNvSpPr/>
          <p:nvPr/>
        </p:nvSpPr>
        <p:spPr>
          <a:xfrm rot="2110526">
            <a:off x="1851687" y="5434538"/>
            <a:ext cx="140018" cy="557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9040" tIns="64520" rIns="129040" bIns="64520" anchor="ctr"/>
          <a:lstStyle/>
          <a:p>
            <a:pPr algn="ctr">
              <a:defRPr/>
            </a:pPr>
            <a:endParaRPr lang="ru-RU"/>
          </a:p>
        </p:txBody>
      </p:sp>
      <p:cxnSp>
        <p:nvCxnSpPr>
          <p:cNvPr id="151" name="Прямая соединительная линия 150"/>
          <p:cNvCxnSpPr/>
          <p:nvPr/>
        </p:nvCxnSpPr>
        <p:spPr>
          <a:xfrm flipV="1">
            <a:off x="1530876" y="6213417"/>
            <a:ext cx="9232739" cy="11668"/>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a:off x="519571" y="6324153"/>
            <a:ext cx="888234" cy="405134"/>
          </a:xfrm>
          <a:prstGeom prst="rect">
            <a:avLst/>
          </a:prstGeom>
          <a:noFill/>
          <a:ln>
            <a:noFill/>
          </a:ln>
        </p:spPr>
        <p:style>
          <a:lnRef idx="3">
            <a:schemeClr val="lt1"/>
          </a:lnRef>
          <a:fillRef idx="1">
            <a:schemeClr val="accent2"/>
          </a:fillRef>
          <a:effectRef idx="1">
            <a:schemeClr val="accent2"/>
          </a:effectRef>
          <a:fontRef idx="minor">
            <a:schemeClr val="lt1"/>
          </a:fontRef>
        </p:style>
        <p:txBody>
          <a:bodyPr lIns="96780" tIns="48390" rIns="96780" bIns="48390" anchor="ctr"/>
          <a:lstStyle>
            <a:defPPr>
              <a:defRPr lang="ru-RU"/>
            </a:defPPr>
            <a:lvl1pPr algn="ctr">
              <a:defRPr sz="1000" b="1">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r>
              <a:rPr lang="en-US" dirty="0">
                <a:solidFill>
                  <a:schemeClr val="tx1"/>
                </a:solidFill>
                <a:latin typeface="Times New Roman" panose="02020603050405020304" pitchFamily="18" charset="0"/>
                <a:cs typeface="Times New Roman" panose="02020603050405020304" pitchFamily="18" charset="0"/>
              </a:rPr>
              <a:t>Buffer volume</a:t>
            </a:r>
            <a:endParaRPr lang="ru-RU" dirty="0">
              <a:solidFill>
                <a:schemeClr val="tx1"/>
              </a:solidFill>
              <a:latin typeface="Times New Roman" panose="02020603050405020304" pitchFamily="18" charset="0"/>
              <a:cs typeface="Times New Roman" panose="02020603050405020304" pitchFamily="18" charset="0"/>
            </a:endParaRPr>
          </a:p>
        </p:txBody>
      </p:sp>
      <p:cxnSp>
        <p:nvCxnSpPr>
          <p:cNvPr id="154" name="Прямая соединительная линия 153"/>
          <p:cNvCxnSpPr/>
          <p:nvPr/>
        </p:nvCxnSpPr>
        <p:spPr>
          <a:xfrm>
            <a:off x="1528815" y="6670247"/>
            <a:ext cx="9367514" cy="13209"/>
          </a:xfrm>
          <a:prstGeom prst="line">
            <a:avLst/>
          </a:prstGeom>
          <a:ln w="31750">
            <a:tailEnd type="arrow"/>
          </a:ln>
        </p:spPr>
        <p:style>
          <a:lnRef idx="2">
            <a:schemeClr val="accent5"/>
          </a:lnRef>
          <a:fillRef idx="0">
            <a:schemeClr val="accent5"/>
          </a:fillRef>
          <a:effectRef idx="1">
            <a:schemeClr val="accent5"/>
          </a:effectRef>
          <a:fontRef idx="minor">
            <a:schemeClr val="tx1"/>
          </a:fontRef>
        </p:style>
      </p:cxnSp>
      <p:sp>
        <p:nvSpPr>
          <p:cNvPr id="155" name="TextBox 15"/>
          <p:cNvSpPr txBox="1">
            <a:spLocks noChangeArrowheads="1"/>
          </p:cNvSpPr>
          <p:nvPr/>
        </p:nvSpPr>
        <p:spPr bwMode="auto">
          <a:xfrm>
            <a:off x="10896329" y="6559634"/>
            <a:ext cx="736185" cy="260160"/>
          </a:xfrm>
          <a:prstGeom prst="rect">
            <a:avLst/>
          </a:prstGeom>
          <a:noFill/>
          <a:ln>
            <a:noFill/>
          </a:ln>
          <a:extLst/>
        </p:spPr>
        <p:txBody>
          <a:bodyPr wrap="square" lIns="96780" tIns="48390" rIns="96780" bIns="48390">
            <a:spAutoFit/>
          </a:bodyPr>
          <a:lstStyle/>
          <a:p>
            <a:r>
              <a:rPr lang="en-US" altLang="ru-RU" sz="1000" b="1" dirty="0" smtClean="0"/>
              <a:t>Days </a:t>
            </a:r>
            <a:endParaRPr lang="ru-RU" altLang="ru-RU" sz="1000" b="1" dirty="0"/>
          </a:p>
        </p:txBody>
      </p:sp>
      <p:cxnSp>
        <p:nvCxnSpPr>
          <p:cNvPr id="158" name="Прямая соединительная линия 157"/>
          <p:cNvCxnSpPr/>
          <p:nvPr/>
        </p:nvCxnSpPr>
        <p:spPr>
          <a:xfrm flipV="1">
            <a:off x="10737618" y="5217570"/>
            <a:ext cx="0" cy="1508660"/>
          </a:xfrm>
          <a:prstGeom prst="line">
            <a:avLst/>
          </a:prstGeom>
          <a:ln>
            <a:prstDash val="sysDash"/>
            <a:tailEnd type="none"/>
          </a:ln>
        </p:spPr>
        <p:style>
          <a:lnRef idx="2">
            <a:schemeClr val="accent5"/>
          </a:lnRef>
          <a:fillRef idx="0">
            <a:schemeClr val="accent5"/>
          </a:fillRef>
          <a:effectRef idx="1">
            <a:schemeClr val="accent5"/>
          </a:effectRef>
          <a:fontRef idx="minor">
            <a:schemeClr val="tx1"/>
          </a:fontRef>
        </p:style>
      </p:cxnSp>
      <p:sp>
        <p:nvSpPr>
          <p:cNvPr id="161" name="TextBox 15"/>
          <p:cNvSpPr txBox="1">
            <a:spLocks noChangeArrowheads="1"/>
          </p:cNvSpPr>
          <p:nvPr/>
        </p:nvSpPr>
        <p:spPr bwMode="auto">
          <a:xfrm>
            <a:off x="4265130" y="6700642"/>
            <a:ext cx="756640" cy="251613"/>
          </a:xfrm>
          <a:prstGeom prst="rect">
            <a:avLst/>
          </a:prstGeom>
          <a:noFill/>
          <a:ln>
            <a:noFill/>
          </a:ln>
        </p:spPr>
        <p:txBody>
          <a:bodyPr wrap="square" lIns="96780" tIns="48390" rIns="96780" bIns="48390">
            <a:spAutoFit/>
          </a:bodyPr>
          <a:lstStyle/>
          <a:p>
            <a:r>
              <a:rPr lang="en-US" altLang="ru-RU" sz="1000" b="1" dirty="0" smtClean="0">
                <a:solidFill>
                  <a:srgbClr val="002060"/>
                </a:solidFill>
                <a:latin typeface="Times New Roman" panose="02020603050405020304" pitchFamily="18" charset="0"/>
                <a:cs typeface="Times New Roman" panose="02020603050405020304" pitchFamily="18" charset="0"/>
              </a:rPr>
              <a:t>t+</a:t>
            </a:r>
            <a:r>
              <a:rPr lang="ru-RU" altLang="ru-RU" sz="1000" b="1" dirty="0" smtClean="0">
                <a:solidFill>
                  <a:srgbClr val="002060"/>
                </a:solidFill>
                <a:latin typeface="Times New Roman" panose="02020603050405020304" pitchFamily="18" charset="0"/>
                <a:cs typeface="Times New Roman" panose="02020603050405020304" pitchFamily="18" charset="0"/>
              </a:rPr>
              <a:t>30</a:t>
            </a:r>
          </a:p>
        </p:txBody>
      </p:sp>
      <p:sp>
        <p:nvSpPr>
          <p:cNvPr id="165" name="TextBox 15"/>
          <p:cNvSpPr txBox="1">
            <a:spLocks noChangeArrowheads="1"/>
          </p:cNvSpPr>
          <p:nvPr/>
        </p:nvSpPr>
        <p:spPr bwMode="auto">
          <a:xfrm>
            <a:off x="7450765" y="6709125"/>
            <a:ext cx="756640" cy="251613"/>
          </a:xfrm>
          <a:prstGeom prst="rect">
            <a:avLst/>
          </a:prstGeom>
          <a:noFill/>
          <a:ln>
            <a:noFill/>
          </a:ln>
        </p:spPr>
        <p:txBody>
          <a:bodyPr wrap="square" lIns="96780" tIns="48390" rIns="96780" bIns="48390">
            <a:spAutoFit/>
          </a:bodyPr>
          <a:lstStyle/>
          <a:p>
            <a:r>
              <a:rPr lang="en-US" altLang="ru-RU" sz="1000" b="1" dirty="0" smtClean="0">
                <a:solidFill>
                  <a:srgbClr val="002060"/>
                </a:solidFill>
                <a:latin typeface="Times New Roman" panose="02020603050405020304" pitchFamily="18" charset="0"/>
                <a:cs typeface="Times New Roman" panose="02020603050405020304" pitchFamily="18" charset="0"/>
              </a:rPr>
              <a:t>t+</a:t>
            </a:r>
            <a:r>
              <a:rPr lang="ru-RU" altLang="ru-RU" sz="1000" b="1" dirty="0" smtClean="0">
                <a:solidFill>
                  <a:srgbClr val="002060"/>
                </a:solidFill>
                <a:latin typeface="Times New Roman" panose="02020603050405020304" pitchFamily="18" charset="0"/>
                <a:cs typeface="Times New Roman" panose="02020603050405020304" pitchFamily="18" charset="0"/>
              </a:rPr>
              <a:t>60</a:t>
            </a:r>
            <a:endParaRPr lang="ru-RU" altLang="ru-RU" sz="1000" b="1" dirty="0">
              <a:solidFill>
                <a:srgbClr val="002060"/>
              </a:solidFill>
              <a:latin typeface="Times New Roman" panose="02020603050405020304" pitchFamily="18" charset="0"/>
              <a:cs typeface="Times New Roman" panose="02020603050405020304" pitchFamily="18" charset="0"/>
            </a:endParaRPr>
          </a:p>
        </p:txBody>
      </p:sp>
      <p:sp>
        <p:nvSpPr>
          <p:cNvPr id="170" name="TextBox 15"/>
          <p:cNvSpPr txBox="1">
            <a:spLocks noChangeArrowheads="1"/>
          </p:cNvSpPr>
          <p:nvPr/>
        </p:nvSpPr>
        <p:spPr bwMode="auto">
          <a:xfrm>
            <a:off x="10338377" y="6664151"/>
            <a:ext cx="736185" cy="260160"/>
          </a:xfrm>
          <a:prstGeom prst="rect">
            <a:avLst/>
          </a:prstGeom>
          <a:noFill/>
          <a:ln>
            <a:noFill/>
          </a:ln>
          <a:extLst/>
        </p:spPr>
        <p:txBody>
          <a:bodyPr wrap="square" lIns="96780" tIns="48390" rIns="96780" bIns="48390">
            <a:spAutoFit/>
          </a:bodyPr>
          <a:lstStyle/>
          <a:p>
            <a:r>
              <a:rPr lang="en-US" altLang="ru-RU" sz="1000" b="1" dirty="0" smtClean="0">
                <a:solidFill>
                  <a:srgbClr val="002060"/>
                </a:solidFill>
              </a:rPr>
              <a:t>t+90</a:t>
            </a:r>
            <a:endParaRPr lang="ru-RU" altLang="ru-RU" sz="1000" b="1" dirty="0">
              <a:solidFill>
                <a:srgbClr val="002060"/>
              </a:solidFill>
            </a:endParaRPr>
          </a:p>
        </p:txBody>
      </p:sp>
      <p:sp>
        <p:nvSpPr>
          <p:cNvPr id="172" name="Правая фигурная скобка 171"/>
          <p:cNvSpPr/>
          <p:nvPr/>
        </p:nvSpPr>
        <p:spPr>
          <a:xfrm rot="10800000">
            <a:off x="1334967" y="6213417"/>
            <a:ext cx="126891" cy="484622"/>
          </a:xfrm>
          <a:prstGeom prst="rightBrace">
            <a:avLst>
              <a:gd name="adj1" fmla="val 106841"/>
              <a:gd name="adj2" fmla="val 29068"/>
            </a:avLst>
          </a:prstGeom>
          <a:ln w="9525">
            <a:solidFill>
              <a:srgbClr val="FF0000"/>
            </a:solidFill>
          </a:ln>
        </p:spPr>
        <p:style>
          <a:lnRef idx="1">
            <a:schemeClr val="accent1"/>
          </a:lnRef>
          <a:fillRef idx="0">
            <a:schemeClr val="accent1"/>
          </a:fillRef>
          <a:effectRef idx="0">
            <a:schemeClr val="accent1"/>
          </a:effectRef>
          <a:fontRef idx="minor">
            <a:schemeClr val="tx1"/>
          </a:fontRef>
        </p:style>
        <p:txBody>
          <a:bodyPr lIns="96780" tIns="48390" rIns="96780" bIns="48390" anchor="ctr"/>
          <a:lstStyle/>
          <a:p>
            <a:pPr algn="ctr">
              <a:defRPr/>
            </a:pPr>
            <a:endParaRPr lang="ru-RU" sz="1700">
              <a:solidFill>
                <a:srgbClr val="FF0000"/>
              </a:solidFill>
            </a:endParaRPr>
          </a:p>
        </p:txBody>
      </p:sp>
      <p:sp>
        <p:nvSpPr>
          <p:cNvPr id="173" name="TextBox 172"/>
          <p:cNvSpPr txBox="1"/>
          <p:nvPr/>
        </p:nvSpPr>
        <p:spPr>
          <a:xfrm>
            <a:off x="10836784" y="1929971"/>
            <a:ext cx="1616859" cy="438077"/>
          </a:xfrm>
          <a:prstGeom prst="rect">
            <a:avLst/>
          </a:prstGeom>
          <a:noFill/>
        </p:spPr>
        <p:txBody>
          <a:bodyPr wrap="square" lIns="129040" tIns="64520" rIns="129040" bIns="64520" rtlCol="0">
            <a:spAutoFit/>
          </a:bodyPr>
          <a:lstStyle/>
          <a:p>
            <a:r>
              <a:rPr lang="en-US" sz="1000" b="1" i="1" dirty="0" smtClean="0">
                <a:latin typeface="Times New Roman" panose="02020603050405020304" pitchFamily="18" charset="0"/>
                <a:cs typeface="Times New Roman" panose="02020603050405020304" pitchFamily="18" charset="0"/>
              </a:rPr>
              <a:t>Development of long-term placement program</a:t>
            </a:r>
            <a:endParaRPr lang="ru-RU" sz="1000" b="1" i="1" dirty="0">
              <a:latin typeface="Times New Roman" panose="02020603050405020304" pitchFamily="18" charset="0"/>
              <a:cs typeface="Times New Roman" panose="02020603050405020304" pitchFamily="18" charset="0"/>
            </a:endParaRPr>
          </a:p>
        </p:txBody>
      </p:sp>
      <p:sp>
        <p:nvSpPr>
          <p:cNvPr id="17" name="Полилиния 16"/>
          <p:cNvSpPr/>
          <p:nvPr/>
        </p:nvSpPr>
        <p:spPr>
          <a:xfrm>
            <a:off x="1529920" y="5888211"/>
            <a:ext cx="9386888" cy="1197096"/>
          </a:xfrm>
          <a:custGeom>
            <a:avLst/>
            <a:gdLst>
              <a:gd name="connsiteX0" fmla="*/ 0 w 9372600"/>
              <a:gd name="connsiteY0" fmla="*/ 647749 h 1600249"/>
              <a:gd name="connsiteX1" fmla="*/ 238125 w 9372600"/>
              <a:gd name="connsiteY1" fmla="*/ 200074 h 1600249"/>
              <a:gd name="connsiteX2" fmla="*/ 419100 w 9372600"/>
              <a:gd name="connsiteY2" fmla="*/ 647749 h 1600249"/>
              <a:gd name="connsiteX3" fmla="*/ 581025 w 9372600"/>
              <a:gd name="connsiteY3" fmla="*/ 49 h 1600249"/>
              <a:gd name="connsiteX4" fmla="*/ 771525 w 9372600"/>
              <a:gd name="connsiteY4" fmla="*/ 609649 h 1600249"/>
              <a:gd name="connsiteX5" fmla="*/ 942975 w 9372600"/>
              <a:gd name="connsiteY5" fmla="*/ 85774 h 1600249"/>
              <a:gd name="connsiteX6" fmla="*/ 1085850 w 9372600"/>
              <a:gd name="connsiteY6" fmla="*/ 609649 h 1600249"/>
              <a:gd name="connsiteX7" fmla="*/ 1314450 w 9372600"/>
              <a:gd name="connsiteY7" fmla="*/ 181024 h 1600249"/>
              <a:gd name="connsiteX8" fmla="*/ 1666875 w 9372600"/>
              <a:gd name="connsiteY8" fmla="*/ 685849 h 1600249"/>
              <a:gd name="connsiteX9" fmla="*/ 1962150 w 9372600"/>
              <a:gd name="connsiteY9" fmla="*/ 181024 h 1600249"/>
              <a:gd name="connsiteX10" fmla="*/ 2124075 w 9372600"/>
              <a:gd name="connsiteY10" fmla="*/ 657274 h 1600249"/>
              <a:gd name="connsiteX11" fmla="*/ 2314575 w 9372600"/>
              <a:gd name="connsiteY11" fmla="*/ 161974 h 1600249"/>
              <a:gd name="connsiteX12" fmla="*/ 2400300 w 9372600"/>
              <a:gd name="connsiteY12" fmla="*/ 600124 h 1600249"/>
              <a:gd name="connsiteX13" fmla="*/ 2667000 w 9372600"/>
              <a:gd name="connsiteY13" fmla="*/ 181024 h 1600249"/>
              <a:gd name="connsiteX14" fmla="*/ 2838450 w 9372600"/>
              <a:gd name="connsiteY14" fmla="*/ 628699 h 1600249"/>
              <a:gd name="connsiteX15" fmla="*/ 3143250 w 9372600"/>
              <a:gd name="connsiteY15" fmla="*/ 123874 h 1600249"/>
              <a:gd name="connsiteX16" fmla="*/ 3305175 w 9372600"/>
              <a:gd name="connsiteY16" fmla="*/ 495349 h 1600249"/>
              <a:gd name="connsiteX17" fmla="*/ 3448050 w 9372600"/>
              <a:gd name="connsiteY17" fmla="*/ 133399 h 1600249"/>
              <a:gd name="connsiteX18" fmla="*/ 3629025 w 9372600"/>
              <a:gd name="connsiteY18" fmla="*/ 447724 h 1600249"/>
              <a:gd name="connsiteX19" fmla="*/ 4086225 w 9372600"/>
              <a:gd name="connsiteY19" fmla="*/ 133399 h 1600249"/>
              <a:gd name="connsiteX20" fmla="*/ 4648200 w 9372600"/>
              <a:gd name="connsiteY20" fmla="*/ 638224 h 1600249"/>
              <a:gd name="connsiteX21" fmla="*/ 4991100 w 9372600"/>
              <a:gd name="connsiteY21" fmla="*/ 371524 h 1600249"/>
              <a:gd name="connsiteX22" fmla="*/ 5181600 w 9372600"/>
              <a:gd name="connsiteY22" fmla="*/ 133399 h 1600249"/>
              <a:gd name="connsiteX23" fmla="*/ 5448300 w 9372600"/>
              <a:gd name="connsiteY23" fmla="*/ 581074 h 1600249"/>
              <a:gd name="connsiteX24" fmla="*/ 5895975 w 9372600"/>
              <a:gd name="connsiteY24" fmla="*/ 181024 h 1600249"/>
              <a:gd name="connsiteX25" fmla="*/ 6353175 w 9372600"/>
              <a:gd name="connsiteY25" fmla="*/ 514399 h 1600249"/>
              <a:gd name="connsiteX26" fmla="*/ 6543675 w 9372600"/>
              <a:gd name="connsiteY26" fmla="*/ 438199 h 1600249"/>
              <a:gd name="connsiteX27" fmla="*/ 7143750 w 9372600"/>
              <a:gd name="connsiteY27" fmla="*/ 1600249 h 1600249"/>
              <a:gd name="connsiteX28" fmla="*/ 7496175 w 9372600"/>
              <a:gd name="connsiteY28" fmla="*/ 438199 h 1600249"/>
              <a:gd name="connsiteX29" fmla="*/ 7858125 w 9372600"/>
              <a:gd name="connsiteY29" fmla="*/ 609649 h 1600249"/>
              <a:gd name="connsiteX30" fmla="*/ 7924800 w 9372600"/>
              <a:gd name="connsiteY30" fmla="*/ 247699 h 1600249"/>
              <a:gd name="connsiteX31" fmla="*/ 8124825 w 9372600"/>
              <a:gd name="connsiteY31" fmla="*/ 571549 h 1600249"/>
              <a:gd name="connsiteX32" fmla="*/ 8372475 w 9372600"/>
              <a:gd name="connsiteY32" fmla="*/ 285799 h 1600249"/>
              <a:gd name="connsiteX33" fmla="*/ 8629650 w 9372600"/>
              <a:gd name="connsiteY33" fmla="*/ 533449 h 1600249"/>
              <a:gd name="connsiteX34" fmla="*/ 8943975 w 9372600"/>
              <a:gd name="connsiteY34" fmla="*/ 161974 h 1600249"/>
              <a:gd name="connsiteX35" fmla="*/ 9105900 w 9372600"/>
              <a:gd name="connsiteY35" fmla="*/ 447724 h 1600249"/>
              <a:gd name="connsiteX36" fmla="*/ 9277350 w 9372600"/>
              <a:gd name="connsiteY36" fmla="*/ 581074 h 1600249"/>
              <a:gd name="connsiteX37" fmla="*/ 9372600 w 9372600"/>
              <a:gd name="connsiteY37" fmla="*/ 457249 h 1600249"/>
              <a:gd name="connsiteX0" fmla="*/ 0 w 9372600"/>
              <a:gd name="connsiteY0" fmla="*/ 561975 h 1514475"/>
              <a:gd name="connsiteX1" fmla="*/ 238125 w 9372600"/>
              <a:gd name="connsiteY1" fmla="*/ 114300 h 1514475"/>
              <a:gd name="connsiteX2" fmla="*/ 419100 w 9372600"/>
              <a:gd name="connsiteY2" fmla="*/ 561975 h 1514475"/>
              <a:gd name="connsiteX3" fmla="*/ 581025 w 9372600"/>
              <a:gd name="connsiteY3" fmla="*/ 39092 h 1514475"/>
              <a:gd name="connsiteX4" fmla="*/ 771525 w 9372600"/>
              <a:gd name="connsiteY4" fmla="*/ 523875 h 1514475"/>
              <a:gd name="connsiteX5" fmla="*/ 942975 w 9372600"/>
              <a:gd name="connsiteY5" fmla="*/ 0 h 1514475"/>
              <a:gd name="connsiteX6" fmla="*/ 1085850 w 9372600"/>
              <a:gd name="connsiteY6" fmla="*/ 523875 h 1514475"/>
              <a:gd name="connsiteX7" fmla="*/ 1314450 w 9372600"/>
              <a:gd name="connsiteY7" fmla="*/ 95250 h 1514475"/>
              <a:gd name="connsiteX8" fmla="*/ 1666875 w 9372600"/>
              <a:gd name="connsiteY8" fmla="*/ 600075 h 1514475"/>
              <a:gd name="connsiteX9" fmla="*/ 1962150 w 9372600"/>
              <a:gd name="connsiteY9" fmla="*/ 95250 h 1514475"/>
              <a:gd name="connsiteX10" fmla="*/ 2124075 w 9372600"/>
              <a:gd name="connsiteY10" fmla="*/ 571500 h 1514475"/>
              <a:gd name="connsiteX11" fmla="*/ 2314575 w 9372600"/>
              <a:gd name="connsiteY11" fmla="*/ 76200 h 1514475"/>
              <a:gd name="connsiteX12" fmla="*/ 2400300 w 9372600"/>
              <a:gd name="connsiteY12" fmla="*/ 514350 h 1514475"/>
              <a:gd name="connsiteX13" fmla="*/ 2667000 w 9372600"/>
              <a:gd name="connsiteY13" fmla="*/ 95250 h 1514475"/>
              <a:gd name="connsiteX14" fmla="*/ 2838450 w 9372600"/>
              <a:gd name="connsiteY14" fmla="*/ 542925 h 1514475"/>
              <a:gd name="connsiteX15" fmla="*/ 3143250 w 9372600"/>
              <a:gd name="connsiteY15" fmla="*/ 38100 h 1514475"/>
              <a:gd name="connsiteX16" fmla="*/ 3305175 w 9372600"/>
              <a:gd name="connsiteY16" fmla="*/ 409575 h 1514475"/>
              <a:gd name="connsiteX17" fmla="*/ 3448050 w 9372600"/>
              <a:gd name="connsiteY17" fmla="*/ 47625 h 1514475"/>
              <a:gd name="connsiteX18" fmla="*/ 3629025 w 9372600"/>
              <a:gd name="connsiteY18" fmla="*/ 361950 h 1514475"/>
              <a:gd name="connsiteX19" fmla="*/ 4086225 w 9372600"/>
              <a:gd name="connsiteY19" fmla="*/ 47625 h 1514475"/>
              <a:gd name="connsiteX20" fmla="*/ 4648200 w 9372600"/>
              <a:gd name="connsiteY20" fmla="*/ 552450 h 1514475"/>
              <a:gd name="connsiteX21" fmla="*/ 4991100 w 9372600"/>
              <a:gd name="connsiteY21" fmla="*/ 285750 h 1514475"/>
              <a:gd name="connsiteX22" fmla="*/ 5181600 w 9372600"/>
              <a:gd name="connsiteY22" fmla="*/ 47625 h 1514475"/>
              <a:gd name="connsiteX23" fmla="*/ 5448300 w 9372600"/>
              <a:gd name="connsiteY23" fmla="*/ 495300 h 1514475"/>
              <a:gd name="connsiteX24" fmla="*/ 5895975 w 9372600"/>
              <a:gd name="connsiteY24" fmla="*/ 95250 h 1514475"/>
              <a:gd name="connsiteX25" fmla="*/ 6353175 w 9372600"/>
              <a:gd name="connsiteY25" fmla="*/ 428625 h 1514475"/>
              <a:gd name="connsiteX26" fmla="*/ 6543675 w 9372600"/>
              <a:gd name="connsiteY26" fmla="*/ 352425 h 1514475"/>
              <a:gd name="connsiteX27" fmla="*/ 7143750 w 9372600"/>
              <a:gd name="connsiteY27" fmla="*/ 1514475 h 1514475"/>
              <a:gd name="connsiteX28" fmla="*/ 7496175 w 9372600"/>
              <a:gd name="connsiteY28" fmla="*/ 352425 h 1514475"/>
              <a:gd name="connsiteX29" fmla="*/ 7858125 w 9372600"/>
              <a:gd name="connsiteY29" fmla="*/ 523875 h 1514475"/>
              <a:gd name="connsiteX30" fmla="*/ 7924800 w 9372600"/>
              <a:gd name="connsiteY30" fmla="*/ 161925 h 1514475"/>
              <a:gd name="connsiteX31" fmla="*/ 8124825 w 9372600"/>
              <a:gd name="connsiteY31" fmla="*/ 485775 h 1514475"/>
              <a:gd name="connsiteX32" fmla="*/ 8372475 w 9372600"/>
              <a:gd name="connsiteY32" fmla="*/ 200025 h 1514475"/>
              <a:gd name="connsiteX33" fmla="*/ 8629650 w 9372600"/>
              <a:gd name="connsiteY33" fmla="*/ 447675 h 1514475"/>
              <a:gd name="connsiteX34" fmla="*/ 8943975 w 9372600"/>
              <a:gd name="connsiteY34" fmla="*/ 76200 h 1514475"/>
              <a:gd name="connsiteX35" fmla="*/ 9105900 w 9372600"/>
              <a:gd name="connsiteY35" fmla="*/ 361950 h 1514475"/>
              <a:gd name="connsiteX36" fmla="*/ 9277350 w 9372600"/>
              <a:gd name="connsiteY36" fmla="*/ 495300 h 1514475"/>
              <a:gd name="connsiteX37" fmla="*/ 9372600 w 9372600"/>
              <a:gd name="connsiteY37" fmla="*/ 371475 h 1514475"/>
              <a:gd name="connsiteX0" fmla="*/ 0 w 9372600"/>
              <a:gd name="connsiteY0" fmla="*/ 561975 h 1514475"/>
              <a:gd name="connsiteX1" fmla="*/ 238125 w 9372600"/>
              <a:gd name="connsiteY1" fmla="*/ 114300 h 1514475"/>
              <a:gd name="connsiteX2" fmla="*/ 419100 w 9372600"/>
              <a:gd name="connsiteY2" fmla="*/ 561975 h 1514475"/>
              <a:gd name="connsiteX3" fmla="*/ 581025 w 9372600"/>
              <a:gd name="connsiteY3" fmla="*/ 39092 h 1514475"/>
              <a:gd name="connsiteX4" fmla="*/ 771525 w 9372600"/>
              <a:gd name="connsiteY4" fmla="*/ 523875 h 1514475"/>
              <a:gd name="connsiteX5" fmla="*/ 942975 w 9372600"/>
              <a:gd name="connsiteY5" fmla="*/ 0 h 1514475"/>
              <a:gd name="connsiteX6" fmla="*/ 1085850 w 9372600"/>
              <a:gd name="connsiteY6" fmla="*/ 523875 h 1514475"/>
              <a:gd name="connsiteX7" fmla="*/ 1314450 w 9372600"/>
              <a:gd name="connsiteY7" fmla="*/ 95250 h 1514475"/>
              <a:gd name="connsiteX8" fmla="*/ 1666875 w 9372600"/>
              <a:gd name="connsiteY8" fmla="*/ 600075 h 1514475"/>
              <a:gd name="connsiteX9" fmla="*/ 1962150 w 9372600"/>
              <a:gd name="connsiteY9" fmla="*/ 95250 h 1514475"/>
              <a:gd name="connsiteX10" fmla="*/ 2124075 w 9372600"/>
              <a:gd name="connsiteY10" fmla="*/ 571500 h 1514475"/>
              <a:gd name="connsiteX11" fmla="*/ 2314575 w 9372600"/>
              <a:gd name="connsiteY11" fmla="*/ 76200 h 1514475"/>
              <a:gd name="connsiteX12" fmla="*/ 2400300 w 9372600"/>
              <a:gd name="connsiteY12" fmla="*/ 514350 h 1514475"/>
              <a:gd name="connsiteX13" fmla="*/ 2667000 w 9372600"/>
              <a:gd name="connsiteY13" fmla="*/ 95250 h 1514475"/>
              <a:gd name="connsiteX14" fmla="*/ 2838450 w 9372600"/>
              <a:gd name="connsiteY14" fmla="*/ 542925 h 1514475"/>
              <a:gd name="connsiteX15" fmla="*/ 3143250 w 9372600"/>
              <a:gd name="connsiteY15" fmla="*/ 38100 h 1514475"/>
              <a:gd name="connsiteX16" fmla="*/ 3305175 w 9372600"/>
              <a:gd name="connsiteY16" fmla="*/ 409575 h 1514475"/>
              <a:gd name="connsiteX17" fmla="*/ 3448050 w 9372600"/>
              <a:gd name="connsiteY17" fmla="*/ 47625 h 1514475"/>
              <a:gd name="connsiteX18" fmla="*/ 3629025 w 9372600"/>
              <a:gd name="connsiteY18" fmla="*/ 361950 h 1514475"/>
              <a:gd name="connsiteX19" fmla="*/ 4086225 w 9372600"/>
              <a:gd name="connsiteY19" fmla="*/ 47625 h 1514475"/>
              <a:gd name="connsiteX20" fmla="*/ 4648200 w 9372600"/>
              <a:gd name="connsiteY20" fmla="*/ 552450 h 1514475"/>
              <a:gd name="connsiteX21" fmla="*/ 4991100 w 9372600"/>
              <a:gd name="connsiteY21" fmla="*/ 285750 h 1514475"/>
              <a:gd name="connsiteX22" fmla="*/ 5211417 w 9372600"/>
              <a:gd name="connsiteY22" fmla="*/ 138400 h 1514475"/>
              <a:gd name="connsiteX23" fmla="*/ 5448300 w 9372600"/>
              <a:gd name="connsiteY23" fmla="*/ 495300 h 1514475"/>
              <a:gd name="connsiteX24" fmla="*/ 5895975 w 9372600"/>
              <a:gd name="connsiteY24" fmla="*/ 95250 h 1514475"/>
              <a:gd name="connsiteX25" fmla="*/ 6353175 w 9372600"/>
              <a:gd name="connsiteY25" fmla="*/ 428625 h 1514475"/>
              <a:gd name="connsiteX26" fmla="*/ 6543675 w 9372600"/>
              <a:gd name="connsiteY26" fmla="*/ 352425 h 1514475"/>
              <a:gd name="connsiteX27" fmla="*/ 7143750 w 9372600"/>
              <a:gd name="connsiteY27" fmla="*/ 1514475 h 1514475"/>
              <a:gd name="connsiteX28" fmla="*/ 7496175 w 9372600"/>
              <a:gd name="connsiteY28" fmla="*/ 352425 h 1514475"/>
              <a:gd name="connsiteX29" fmla="*/ 7858125 w 9372600"/>
              <a:gd name="connsiteY29" fmla="*/ 523875 h 1514475"/>
              <a:gd name="connsiteX30" fmla="*/ 7924800 w 9372600"/>
              <a:gd name="connsiteY30" fmla="*/ 161925 h 1514475"/>
              <a:gd name="connsiteX31" fmla="*/ 8124825 w 9372600"/>
              <a:gd name="connsiteY31" fmla="*/ 485775 h 1514475"/>
              <a:gd name="connsiteX32" fmla="*/ 8372475 w 9372600"/>
              <a:gd name="connsiteY32" fmla="*/ 200025 h 1514475"/>
              <a:gd name="connsiteX33" fmla="*/ 8629650 w 9372600"/>
              <a:gd name="connsiteY33" fmla="*/ 447675 h 1514475"/>
              <a:gd name="connsiteX34" fmla="*/ 8943975 w 9372600"/>
              <a:gd name="connsiteY34" fmla="*/ 76200 h 1514475"/>
              <a:gd name="connsiteX35" fmla="*/ 9105900 w 9372600"/>
              <a:gd name="connsiteY35" fmla="*/ 361950 h 1514475"/>
              <a:gd name="connsiteX36" fmla="*/ 9277350 w 9372600"/>
              <a:gd name="connsiteY36" fmla="*/ 495300 h 1514475"/>
              <a:gd name="connsiteX37" fmla="*/ 9372600 w 9372600"/>
              <a:gd name="connsiteY37" fmla="*/ 371475 h 1514475"/>
              <a:gd name="connsiteX0" fmla="*/ 0 w 9386888"/>
              <a:gd name="connsiteY0" fmla="*/ 417371 h 1514475"/>
              <a:gd name="connsiteX1" fmla="*/ 252413 w 9386888"/>
              <a:gd name="connsiteY1" fmla="*/ 114300 h 1514475"/>
              <a:gd name="connsiteX2" fmla="*/ 433388 w 9386888"/>
              <a:gd name="connsiteY2" fmla="*/ 561975 h 1514475"/>
              <a:gd name="connsiteX3" fmla="*/ 595313 w 9386888"/>
              <a:gd name="connsiteY3" fmla="*/ 39092 h 1514475"/>
              <a:gd name="connsiteX4" fmla="*/ 785813 w 9386888"/>
              <a:gd name="connsiteY4" fmla="*/ 523875 h 1514475"/>
              <a:gd name="connsiteX5" fmla="*/ 957263 w 9386888"/>
              <a:gd name="connsiteY5" fmla="*/ 0 h 1514475"/>
              <a:gd name="connsiteX6" fmla="*/ 1100138 w 9386888"/>
              <a:gd name="connsiteY6" fmla="*/ 523875 h 1514475"/>
              <a:gd name="connsiteX7" fmla="*/ 1328738 w 9386888"/>
              <a:gd name="connsiteY7" fmla="*/ 95250 h 1514475"/>
              <a:gd name="connsiteX8" fmla="*/ 1681163 w 9386888"/>
              <a:gd name="connsiteY8" fmla="*/ 600075 h 1514475"/>
              <a:gd name="connsiteX9" fmla="*/ 1976438 w 9386888"/>
              <a:gd name="connsiteY9" fmla="*/ 95250 h 1514475"/>
              <a:gd name="connsiteX10" fmla="*/ 2138363 w 9386888"/>
              <a:gd name="connsiteY10" fmla="*/ 571500 h 1514475"/>
              <a:gd name="connsiteX11" fmla="*/ 2328863 w 9386888"/>
              <a:gd name="connsiteY11" fmla="*/ 76200 h 1514475"/>
              <a:gd name="connsiteX12" fmla="*/ 2414588 w 9386888"/>
              <a:gd name="connsiteY12" fmla="*/ 514350 h 1514475"/>
              <a:gd name="connsiteX13" fmla="*/ 2681288 w 9386888"/>
              <a:gd name="connsiteY13" fmla="*/ 95250 h 1514475"/>
              <a:gd name="connsiteX14" fmla="*/ 2852738 w 9386888"/>
              <a:gd name="connsiteY14" fmla="*/ 542925 h 1514475"/>
              <a:gd name="connsiteX15" fmla="*/ 3157538 w 9386888"/>
              <a:gd name="connsiteY15" fmla="*/ 38100 h 1514475"/>
              <a:gd name="connsiteX16" fmla="*/ 3319463 w 9386888"/>
              <a:gd name="connsiteY16" fmla="*/ 409575 h 1514475"/>
              <a:gd name="connsiteX17" fmla="*/ 3462338 w 9386888"/>
              <a:gd name="connsiteY17" fmla="*/ 47625 h 1514475"/>
              <a:gd name="connsiteX18" fmla="*/ 3643313 w 9386888"/>
              <a:gd name="connsiteY18" fmla="*/ 361950 h 1514475"/>
              <a:gd name="connsiteX19" fmla="*/ 4100513 w 9386888"/>
              <a:gd name="connsiteY19" fmla="*/ 47625 h 1514475"/>
              <a:gd name="connsiteX20" fmla="*/ 4662488 w 9386888"/>
              <a:gd name="connsiteY20" fmla="*/ 552450 h 1514475"/>
              <a:gd name="connsiteX21" fmla="*/ 5005388 w 9386888"/>
              <a:gd name="connsiteY21" fmla="*/ 285750 h 1514475"/>
              <a:gd name="connsiteX22" fmla="*/ 5225705 w 9386888"/>
              <a:gd name="connsiteY22" fmla="*/ 138400 h 1514475"/>
              <a:gd name="connsiteX23" fmla="*/ 5462588 w 9386888"/>
              <a:gd name="connsiteY23" fmla="*/ 495300 h 1514475"/>
              <a:gd name="connsiteX24" fmla="*/ 5910263 w 9386888"/>
              <a:gd name="connsiteY24" fmla="*/ 95250 h 1514475"/>
              <a:gd name="connsiteX25" fmla="*/ 6367463 w 9386888"/>
              <a:gd name="connsiteY25" fmla="*/ 428625 h 1514475"/>
              <a:gd name="connsiteX26" fmla="*/ 6557963 w 9386888"/>
              <a:gd name="connsiteY26" fmla="*/ 352425 h 1514475"/>
              <a:gd name="connsiteX27" fmla="*/ 7158038 w 9386888"/>
              <a:gd name="connsiteY27" fmla="*/ 1514475 h 1514475"/>
              <a:gd name="connsiteX28" fmla="*/ 7510463 w 9386888"/>
              <a:gd name="connsiteY28" fmla="*/ 352425 h 1514475"/>
              <a:gd name="connsiteX29" fmla="*/ 7872413 w 9386888"/>
              <a:gd name="connsiteY29" fmla="*/ 523875 h 1514475"/>
              <a:gd name="connsiteX30" fmla="*/ 7939088 w 9386888"/>
              <a:gd name="connsiteY30" fmla="*/ 161925 h 1514475"/>
              <a:gd name="connsiteX31" fmla="*/ 8139113 w 9386888"/>
              <a:gd name="connsiteY31" fmla="*/ 485775 h 1514475"/>
              <a:gd name="connsiteX32" fmla="*/ 8386763 w 9386888"/>
              <a:gd name="connsiteY32" fmla="*/ 200025 h 1514475"/>
              <a:gd name="connsiteX33" fmla="*/ 8643938 w 9386888"/>
              <a:gd name="connsiteY33" fmla="*/ 447675 h 1514475"/>
              <a:gd name="connsiteX34" fmla="*/ 8958263 w 9386888"/>
              <a:gd name="connsiteY34" fmla="*/ 76200 h 1514475"/>
              <a:gd name="connsiteX35" fmla="*/ 9120188 w 9386888"/>
              <a:gd name="connsiteY35" fmla="*/ 361950 h 1514475"/>
              <a:gd name="connsiteX36" fmla="*/ 9291638 w 9386888"/>
              <a:gd name="connsiteY36" fmla="*/ 495300 h 1514475"/>
              <a:gd name="connsiteX37" fmla="*/ 9386888 w 9386888"/>
              <a:gd name="connsiteY37" fmla="*/ 371475 h 151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386888" h="1514475">
                <a:moveTo>
                  <a:pt x="0" y="417371"/>
                </a:moveTo>
                <a:cubicBezTo>
                  <a:pt x="84137" y="193533"/>
                  <a:pt x="180182" y="90199"/>
                  <a:pt x="252413" y="114300"/>
                </a:cubicBezTo>
                <a:cubicBezTo>
                  <a:pt x="324644" y="138401"/>
                  <a:pt x="376238" y="574510"/>
                  <a:pt x="433388" y="561975"/>
                </a:cubicBezTo>
                <a:cubicBezTo>
                  <a:pt x="490538" y="549440"/>
                  <a:pt x="536576" y="45442"/>
                  <a:pt x="595313" y="39092"/>
                </a:cubicBezTo>
                <a:cubicBezTo>
                  <a:pt x="654050" y="32742"/>
                  <a:pt x="725488" y="530390"/>
                  <a:pt x="785813" y="523875"/>
                </a:cubicBezTo>
                <a:cubicBezTo>
                  <a:pt x="846138" y="517360"/>
                  <a:pt x="904876" y="0"/>
                  <a:pt x="957263" y="0"/>
                </a:cubicBezTo>
                <a:cubicBezTo>
                  <a:pt x="1009650" y="0"/>
                  <a:pt x="1038226" y="508000"/>
                  <a:pt x="1100138" y="523875"/>
                </a:cubicBezTo>
                <a:cubicBezTo>
                  <a:pt x="1162051" y="539750"/>
                  <a:pt x="1231901" y="82550"/>
                  <a:pt x="1328738" y="95250"/>
                </a:cubicBezTo>
                <a:cubicBezTo>
                  <a:pt x="1425576" y="107950"/>
                  <a:pt x="1573213" y="600075"/>
                  <a:pt x="1681163" y="600075"/>
                </a:cubicBezTo>
                <a:cubicBezTo>
                  <a:pt x="1789113" y="600075"/>
                  <a:pt x="1900238" y="100012"/>
                  <a:pt x="1976438" y="95250"/>
                </a:cubicBezTo>
                <a:cubicBezTo>
                  <a:pt x="2052638" y="90488"/>
                  <a:pt x="2079626" y="574675"/>
                  <a:pt x="2138363" y="571500"/>
                </a:cubicBezTo>
                <a:cubicBezTo>
                  <a:pt x="2197101" y="568325"/>
                  <a:pt x="2282826" y="85725"/>
                  <a:pt x="2328863" y="76200"/>
                </a:cubicBezTo>
                <a:cubicBezTo>
                  <a:pt x="2374901" y="66675"/>
                  <a:pt x="2355851" y="511175"/>
                  <a:pt x="2414588" y="514350"/>
                </a:cubicBezTo>
                <a:cubicBezTo>
                  <a:pt x="2473326" y="517525"/>
                  <a:pt x="2608263" y="90487"/>
                  <a:pt x="2681288" y="95250"/>
                </a:cubicBezTo>
                <a:cubicBezTo>
                  <a:pt x="2754313" y="100013"/>
                  <a:pt x="2773363" y="552450"/>
                  <a:pt x="2852738" y="542925"/>
                </a:cubicBezTo>
                <a:cubicBezTo>
                  <a:pt x="2932113" y="533400"/>
                  <a:pt x="3079751" y="60325"/>
                  <a:pt x="3157538" y="38100"/>
                </a:cubicBezTo>
                <a:cubicBezTo>
                  <a:pt x="3235325" y="15875"/>
                  <a:pt x="3268663" y="407987"/>
                  <a:pt x="3319463" y="409575"/>
                </a:cubicBezTo>
                <a:cubicBezTo>
                  <a:pt x="3370263" y="411162"/>
                  <a:pt x="3408363" y="55562"/>
                  <a:pt x="3462338" y="47625"/>
                </a:cubicBezTo>
                <a:cubicBezTo>
                  <a:pt x="3516313" y="39688"/>
                  <a:pt x="3536951" y="361950"/>
                  <a:pt x="3643313" y="361950"/>
                </a:cubicBezTo>
                <a:cubicBezTo>
                  <a:pt x="3749675" y="361950"/>
                  <a:pt x="3930651" y="15875"/>
                  <a:pt x="4100513" y="47625"/>
                </a:cubicBezTo>
                <a:cubicBezTo>
                  <a:pt x="4270375" y="79375"/>
                  <a:pt x="4511676" y="512763"/>
                  <a:pt x="4662488" y="552450"/>
                </a:cubicBezTo>
                <a:cubicBezTo>
                  <a:pt x="4813300" y="592137"/>
                  <a:pt x="4911519" y="354758"/>
                  <a:pt x="5005388" y="285750"/>
                </a:cubicBezTo>
                <a:cubicBezTo>
                  <a:pt x="5099257" y="216742"/>
                  <a:pt x="5149505" y="103475"/>
                  <a:pt x="5225705" y="138400"/>
                </a:cubicBezTo>
                <a:cubicBezTo>
                  <a:pt x="5301905" y="173325"/>
                  <a:pt x="5348495" y="502492"/>
                  <a:pt x="5462588" y="495300"/>
                </a:cubicBezTo>
                <a:cubicBezTo>
                  <a:pt x="5576681" y="488108"/>
                  <a:pt x="5759450" y="106363"/>
                  <a:pt x="5910263" y="95250"/>
                </a:cubicBezTo>
                <a:cubicBezTo>
                  <a:pt x="6061076" y="84137"/>
                  <a:pt x="6259513" y="385762"/>
                  <a:pt x="6367463" y="428625"/>
                </a:cubicBezTo>
                <a:cubicBezTo>
                  <a:pt x="6475413" y="471487"/>
                  <a:pt x="6426201" y="171450"/>
                  <a:pt x="6557963" y="352425"/>
                </a:cubicBezTo>
                <a:cubicBezTo>
                  <a:pt x="6689726" y="533400"/>
                  <a:pt x="6999288" y="1514475"/>
                  <a:pt x="7158038" y="1514475"/>
                </a:cubicBezTo>
                <a:cubicBezTo>
                  <a:pt x="7316788" y="1514475"/>
                  <a:pt x="7391401" y="517525"/>
                  <a:pt x="7510463" y="352425"/>
                </a:cubicBezTo>
                <a:cubicBezTo>
                  <a:pt x="7629525" y="187325"/>
                  <a:pt x="7800976" y="555625"/>
                  <a:pt x="7872413" y="523875"/>
                </a:cubicBezTo>
                <a:cubicBezTo>
                  <a:pt x="7943850" y="492125"/>
                  <a:pt x="7894638" y="168275"/>
                  <a:pt x="7939088" y="161925"/>
                </a:cubicBezTo>
                <a:cubicBezTo>
                  <a:pt x="7983538" y="155575"/>
                  <a:pt x="8064501" y="479425"/>
                  <a:pt x="8139113" y="485775"/>
                </a:cubicBezTo>
                <a:cubicBezTo>
                  <a:pt x="8213725" y="492125"/>
                  <a:pt x="8302626" y="206375"/>
                  <a:pt x="8386763" y="200025"/>
                </a:cubicBezTo>
                <a:cubicBezTo>
                  <a:pt x="8470900" y="193675"/>
                  <a:pt x="8548688" y="468312"/>
                  <a:pt x="8643938" y="447675"/>
                </a:cubicBezTo>
                <a:cubicBezTo>
                  <a:pt x="8739188" y="427037"/>
                  <a:pt x="8878888" y="90487"/>
                  <a:pt x="8958263" y="76200"/>
                </a:cubicBezTo>
                <a:cubicBezTo>
                  <a:pt x="9037638" y="61913"/>
                  <a:pt x="9064626" y="292100"/>
                  <a:pt x="9120188" y="361950"/>
                </a:cubicBezTo>
                <a:cubicBezTo>
                  <a:pt x="9175750" y="431800"/>
                  <a:pt x="9247188" y="493712"/>
                  <a:pt x="9291638" y="495300"/>
                </a:cubicBezTo>
                <a:cubicBezTo>
                  <a:pt x="9336088" y="496887"/>
                  <a:pt x="9361488" y="434181"/>
                  <a:pt x="9386888" y="371475"/>
                </a:cubicBezTo>
              </a:path>
            </a:pathLst>
          </a:cu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7" name="Полилиния 186"/>
          <p:cNvSpPr/>
          <p:nvPr/>
        </p:nvSpPr>
        <p:spPr>
          <a:xfrm>
            <a:off x="1530333" y="5896638"/>
            <a:ext cx="9396413" cy="438482"/>
          </a:xfrm>
          <a:custGeom>
            <a:avLst/>
            <a:gdLst>
              <a:gd name="connsiteX0" fmla="*/ 0 w 9372600"/>
              <a:gd name="connsiteY0" fmla="*/ 647749 h 1600249"/>
              <a:gd name="connsiteX1" fmla="*/ 238125 w 9372600"/>
              <a:gd name="connsiteY1" fmla="*/ 200074 h 1600249"/>
              <a:gd name="connsiteX2" fmla="*/ 419100 w 9372600"/>
              <a:gd name="connsiteY2" fmla="*/ 647749 h 1600249"/>
              <a:gd name="connsiteX3" fmla="*/ 581025 w 9372600"/>
              <a:gd name="connsiteY3" fmla="*/ 49 h 1600249"/>
              <a:gd name="connsiteX4" fmla="*/ 771525 w 9372600"/>
              <a:gd name="connsiteY4" fmla="*/ 609649 h 1600249"/>
              <a:gd name="connsiteX5" fmla="*/ 942975 w 9372600"/>
              <a:gd name="connsiteY5" fmla="*/ 85774 h 1600249"/>
              <a:gd name="connsiteX6" fmla="*/ 1085850 w 9372600"/>
              <a:gd name="connsiteY6" fmla="*/ 609649 h 1600249"/>
              <a:gd name="connsiteX7" fmla="*/ 1314450 w 9372600"/>
              <a:gd name="connsiteY7" fmla="*/ 181024 h 1600249"/>
              <a:gd name="connsiteX8" fmla="*/ 1666875 w 9372600"/>
              <a:gd name="connsiteY8" fmla="*/ 685849 h 1600249"/>
              <a:gd name="connsiteX9" fmla="*/ 1962150 w 9372600"/>
              <a:gd name="connsiteY9" fmla="*/ 181024 h 1600249"/>
              <a:gd name="connsiteX10" fmla="*/ 2124075 w 9372600"/>
              <a:gd name="connsiteY10" fmla="*/ 657274 h 1600249"/>
              <a:gd name="connsiteX11" fmla="*/ 2314575 w 9372600"/>
              <a:gd name="connsiteY11" fmla="*/ 161974 h 1600249"/>
              <a:gd name="connsiteX12" fmla="*/ 2400300 w 9372600"/>
              <a:gd name="connsiteY12" fmla="*/ 600124 h 1600249"/>
              <a:gd name="connsiteX13" fmla="*/ 2667000 w 9372600"/>
              <a:gd name="connsiteY13" fmla="*/ 181024 h 1600249"/>
              <a:gd name="connsiteX14" fmla="*/ 2838450 w 9372600"/>
              <a:gd name="connsiteY14" fmla="*/ 628699 h 1600249"/>
              <a:gd name="connsiteX15" fmla="*/ 3143250 w 9372600"/>
              <a:gd name="connsiteY15" fmla="*/ 123874 h 1600249"/>
              <a:gd name="connsiteX16" fmla="*/ 3305175 w 9372600"/>
              <a:gd name="connsiteY16" fmla="*/ 495349 h 1600249"/>
              <a:gd name="connsiteX17" fmla="*/ 3448050 w 9372600"/>
              <a:gd name="connsiteY17" fmla="*/ 133399 h 1600249"/>
              <a:gd name="connsiteX18" fmla="*/ 3629025 w 9372600"/>
              <a:gd name="connsiteY18" fmla="*/ 447724 h 1600249"/>
              <a:gd name="connsiteX19" fmla="*/ 4086225 w 9372600"/>
              <a:gd name="connsiteY19" fmla="*/ 133399 h 1600249"/>
              <a:gd name="connsiteX20" fmla="*/ 4648200 w 9372600"/>
              <a:gd name="connsiteY20" fmla="*/ 638224 h 1600249"/>
              <a:gd name="connsiteX21" fmla="*/ 4991100 w 9372600"/>
              <a:gd name="connsiteY21" fmla="*/ 371524 h 1600249"/>
              <a:gd name="connsiteX22" fmla="*/ 5181600 w 9372600"/>
              <a:gd name="connsiteY22" fmla="*/ 133399 h 1600249"/>
              <a:gd name="connsiteX23" fmla="*/ 5448300 w 9372600"/>
              <a:gd name="connsiteY23" fmla="*/ 581074 h 1600249"/>
              <a:gd name="connsiteX24" fmla="*/ 5895975 w 9372600"/>
              <a:gd name="connsiteY24" fmla="*/ 181024 h 1600249"/>
              <a:gd name="connsiteX25" fmla="*/ 6353175 w 9372600"/>
              <a:gd name="connsiteY25" fmla="*/ 514399 h 1600249"/>
              <a:gd name="connsiteX26" fmla="*/ 6543675 w 9372600"/>
              <a:gd name="connsiteY26" fmla="*/ 438199 h 1600249"/>
              <a:gd name="connsiteX27" fmla="*/ 7143750 w 9372600"/>
              <a:gd name="connsiteY27" fmla="*/ 1600249 h 1600249"/>
              <a:gd name="connsiteX28" fmla="*/ 7496175 w 9372600"/>
              <a:gd name="connsiteY28" fmla="*/ 438199 h 1600249"/>
              <a:gd name="connsiteX29" fmla="*/ 7858125 w 9372600"/>
              <a:gd name="connsiteY29" fmla="*/ 609649 h 1600249"/>
              <a:gd name="connsiteX30" fmla="*/ 7924800 w 9372600"/>
              <a:gd name="connsiteY30" fmla="*/ 247699 h 1600249"/>
              <a:gd name="connsiteX31" fmla="*/ 8124825 w 9372600"/>
              <a:gd name="connsiteY31" fmla="*/ 571549 h 1600249"/>
              <a:gd name="connsiteX32" fmla="*/ 8372475 w 9372600"/>
              <a:gd name="connsiteY32" fmla="*/ 285799 h 1600249"/>
              <a:gd name="connsiteX33" fmla="*/ 8629650 w 9372600"/>
              <a:gd name="connsiteY33" fmla="*/ 533449 h 1600249"/>
              <a:gd name="connsiteX34" fmla="*/ 8943975 w 9372600"/>
              <a:gd name="connsiteY34" fmla="*/ 161974 h 1600249"/>
              <a:gd name="connsiteX35" fmla="*/ 9105900 w 9372600"/>
              <a:gd name="connsiteY35" fmla="*/ 447724 h 1600249"/>
              <a:gd name="connsiteX36" fmla="*/ 9277350 w 9372600"/>
              <a:gd name="connsiteY36" fmla="*/ 581074 h 1600249"/>
              <a:gd name="connsiteX37" fmla="*/ 9372600 w 9372600"/>
              <a:gd name="connsiteY37" fmla="*/ 457249 h 1600249"/>
              <a:gd name="connsiteX0" fmla="*/ 0 w 9372600"/>
              <a:gd name="connsiteY0" fmla="*/ 647749 h 685849"/>
              <a:gd name="connsiteX1" fmla="*/ 238125 w 9372600"/>
              <a:gd name="connsiteY1" fmla="*/ 200074 h 685849"/>
              <a:gd name="connsiteX2" fmla="*/ 419100 w 9372600"/>
              <a:gd name="connsiteY2" fmla="*/ 647749 h 685849"/>
              <a:gd name="connsiteX3" fmla="*/ 581025 w 9372600"/>
              <a:gd name="connsiteY3" fmla="*/ 49 h 685849"/>
              <a:gd name="connsiteX4" fmla="*/ 771525 w 9372600"/>
              <a:gd name="connsiteY4" fmla="*/ 609649 h 685849"/>
              <a:gd name="connsiteX5" fmla="*/ 942975 w 9372600"/>
              <a:gd name="connsiteY5" fmla="*/ 85774 h 685849"/>
              <a:gd name="connsiteX6" fmla="*/ 1085850 w 9372600"/>
              <a:gd name="connsiteY6" fmla="*/ 609649 h 685849"/>
              <a:gd name="connsiteX7" fmla="*/ 1314450 w 9372600"/>
              <a:gd name="connsiteY7" fmla="*/ 181024 h 685849"/>
              <a:gd name="connsiteX8" fmla="*/ 1666875 w 9372600"/>
              <a:gd name="connsiteY8" fmla="*/ 685849 h 685849"/>
              <a:gd name="connsiteX9" fmla="*/ 1962150 w 9372600"/>
              <a:gd name="connsiteY9" fmla="*/ 181024 h 685849"/>
              <a:gd name="connsiteX10" fmla="*/ 2124075 w 9372600"/>
              <a:gd name="connsiteY10" fmla="*/ 657274 h 685849"/>
              <a:gd name="connsiteX11" fmla="*/ 2314575 w 9372600"/>
              <a:gd name="connsiteY11" fmla="*/ 161974 h 685849"/>
              <a:gd name="connsiteX12" fmla="*/ 2400300 w 9372600"/>
              <a:gd name="connsiteY12" fmla="*/ 600124 h 685849"/>
              <a:gd name="connsiteX13" fmla="*/ 2667000 w 9372600"/>
              <a:gd name="connsiteY13" fmla="*/ 181024 h 685849"/>
              <a:gd name="connsiteX14" fmla="*/ 2838450 w 9372600"/>
              <a:gd name="connsiteY14" fmla="*/ 628699 h 685849"/>
              <a:gd name="connsiteX15" fmla="*/ 3143250 w 9372600"/>
              <a:gd name="connsiteY15" fmla="*/ 123874 h 685849"/>
              <a:gd name="connsiteX16" fmla="*/ 3305175 w 9372600"/>
              <a:gd name="connsiteY16" fmla="*/ 495349 h 685849"/>
              <a:gd name="connsiteX17" fmla="*/ 3448050 w 9372600"/>
              <a:gd name="connsiteY17" fmla="*/ 133399 h 685849"/>
              <a:gd name="connsiteX18" fmla="*/ 3629025 w 9372600"/>
              <a:gd name="connsiteY18" fmla="*/ 447724 h 685849"/>
              <a:gd name="connsiteX19" fmla="*/ 4086225 w 9372600"/>
              <a:gd name="connsiteY19" fmla="*/ 133399 h 685849"/>
              <a:gd name="connsiteX20" fmla="*/ 4648200 w 9372600"/>
              <a:gd name="connsiteY20" fmla="*/ 638224 h 685849"/>
              <a:gd name="connsiteX21" fmla="*/ 4991100 w 9372600"/>
              <a:gd name="connsiteY21" fmla="*/ 371524 h 685849"/>
              <a:gd name="connsiteX22" fmla="*/ 5181600 w 9372600"/>
              <a:gd name="connsiteY22" fmla="*/ 133399 h 685849"/>
              <a:gd name="connsiteX23" fmla="*/ 5448300 w 9372600"/>
              <a:gd name="connsiteY23" fmla="*/ 581074 h 685849"/>
              <a:gd name="connsiteX24" fmla="*/ 5895975 w 9372600"/>
              <a:gd name="connsiteY24" fmla="*/ 181024 h 685849"/>
              <a:gd name="connsiteX25" fmla="*/ 6353175 w 9372600"/>
              <a:gd name="connsiteY25" fmla="*/ 514399 h 685849"/>
              <a:gd name="connsiteX26" fmla="*/ 6543675 w 9372600"/>
              <a:gd name="connsiteY26" fmla="*/ 438199 h 685849"/>
              <a:gd name="connsiteX27" fmla="*/ 7105650 w 9372600"/>
              <a:gd name="connsiteY27" fmla="*/ 533449 h 685849"/>
              <a:gd name="connsiteX28" fmla="*/ 7496175 w 9372600"/>
              <a:gd name="connsiteY28" fmla="*/ 438199 h 685849"/>
              <a:gd name="connsiteX29" fmla="*/ 7858125 w 9372600"/>
              <a:gd name="connsiteY29" fmla="*/ 609649 h 685849"/>
              <a:gd name="connsiteX30" fmla="*/ 7924800 w 9372600"/>
              <a:gd name="connsiteY30" fmla="*/ 247699 h 685849"/>
              <a:gd name="connsiteX31" fmla="*/ 8124825 w 9372600"/>
              <a:gd name="connsiteY31" fmla="*/ 571549 h 685849"/>
              <a:gd name="connsiteX32" fmla="*/ 8372475 w 9372600"/>
              <a:gd name="connsiteY32" fmla="*/ 285799 h 685849"/>
              <a:gd name="connsiteX33" fmla="*/ 8629650 w 9372600"/>
              <a:gd name="connsiteY33" fmla="*/ 533449 h 685849"/>
              <a:gd name="connsiteX34" fmla="*/ 8943975 w 9372600"/>
              <a:gd name="connsiteY34" fmla="*/ 161974 h 685849"/>
              <a:gd name="connsiteX35" fmla="*/ 9105900 w 9372600"/>
              <a:gd name="connsiteY35" fmla="*/ 447724 h 685849"/>
              <a:gd name="connsiteX36" fmla="*/ 9277350 w 9372600"/>
              <a:gd name="connsiteY36" fmla="*/ 581074 h 685849"/>
              <a:gd name="connsiteX37" fmla="*/ 9372600 w 9372600"/>
              <a:gd name="connsiteY37" fmla="*/ 457249 h 685849"/>
              <a:gd name="connsiteX0" fmla="*/ 0 w 9372600"/>
              <a:gd name="connsiteY0" fmla="*/ 561975 h 600075"/>
              <a:gd name="connsiteX1" fmla="*/ 238125 w 9372600"/>
              <a:gd name="connsiteY1" fmla="*/ 114300 h 600075"/>
              <a:gd name="connsiteX2" fmla="*/ 419100 w 9372600"/>
              <a:gd name="connsiteY2" fmla="*/ 561975 h 600075"/>
              <a:gd name="connsiteX3" fmla="*/ 571086 w 9372600"/>
              <a:gd name="connsiteY3" fmla="*/ 47730 h 600075"/>
              <a:gd name="connsiteX4" fmla="*/ 771525 w 9372600"/>
              <a:gd name="connsiteY4" fmla="*/ 523875 h 600075"/>
              <a:gd name="connsiteX5" fmla="*/ 942975 w 9372600"/>
              <a:gd name="connsiteY5" fmla="*/ 0 h 600075"/>
              <a:gd name="connsiteX6" fmla="*/ 1085850 w 9372600"/>
              <a:gd name="connsiteY6" fmla="*/ 523875 h 600075"/>
              <a:gd name="connsiteX7" fmla="*/ 1314450 w 9372600"/>
              <a:gd name="connsiteY7" fmla="*/ 95250 h 600075"/>
              <a:gd name="connsiteX8" fmla="*/ 1666875 w 9372600"/>
              <a:gd name="connsiteY8" fmla="*/ 600075 h 600075"/>
              <a:gd name="connsiteX9" fmla="*/ 1962150 w 9372600"/>
              <a:gd name="connsiteY9" fmla="*/ 95250 h 600075"/>
              <a:gd name="connsiteX10" fmla="*/ 2124075 w 9372600"/>
              <a:gd name="connsiteY10" fmla="*/ 571500 h 600075"/>
              <a:gd name="connsiteX11" fmla="*/ 2314575 w 9372600"/>
              <a:gd name="connsiteY11" fmla="*/ 76200 h 600075"/>
              <a:gd name="connsiteX12" fmla="*/ 2400300 w 9372600"/>
              <a:gd name="connsiteY12" fmla="*/ 514350 h 600075"/>
              <a:gd name="connsiteX13" fmla="*/ 2667000 w 9372600"/>
              <a:gd name="connsiteY13" fmla="*/ 95250 h 600075"/>
              <a:gd name="connsiteX14" fmla="*/ 2838450 w 9372600"/>
              <a:gd name="connsiteY14" fmla="*/ 542925 h 600075"/>
              <a:gd name="connsiteX15" fmla="*/ 3143250 w 9372600"/>
              <a:gd name="connsiteY15" fmla="*/ 38100 h 600075"/>
              <a:gd name="connsiteX16" fmla="*/ 3305175 w 9372600"/>
              <a:gd name="connsiteY16" fmla="*/ 409575 h 600075"/>
              <a:gd name="connsiteX17" fmla="*/ 3448050 w 9372600"/>
              <a:gd name="connsiteY17" fmla="*/ 47625 h 600075"/>
              <a:gd name="connsiteX18" fmla="*/ 3629025 w 9372600"/>
              <a:gd name="connsiteY18" fmla="*/ 361950 h 600075"/>
              <a:gd name="connsiteX19" fmla="*/ 4086225 w 9372600"/>
              <a:gd name="connsiteY19" fmla="*/ 47625 h 600075"/>
              <a:gd name="connsiteX20" fmla="*/ 4648200 w 9372600"/>
              <a:gd name="connsiteY20" fmla="*/ 552450 h 600075"/>
              <a:gd name="connsiteX21" fmla="*/ 4991100 w 9372600"/>
              <a:gd name="connsiteY21" fmla="*/ 285750 h 600075"/>
              <a:gd name="connsiteX22" fmla="*/ 5181600 w 9372600"/>
              <a:gd name="connsiteY22" fmla="*/ 47625 h 600075"/>
              <a:gd name="connsiteX23" fmla="*/ 5448300 w 9372600"/>
              <a:gd name="connsiteY23" fmla="*/ 495300 h 600075"/>
              <a:gd name="connsiteX24" fmla="*/ 5895975 w 9372600"/>
              <a:gd name="connsiteY24" fmla="*/ 95250 h 600075"/>
              <a:gd name="connsiteX25" fmla="*/ 6353175 w 9372600"/>
              <a:gd name="connsiteY25" fmla="*/ 428625 h 600075"/>
              <a:gd name="connsiteX26" fmla="*/ 6543675 w 9372600"/>
              <a:gd name="connsiteY26" fmla="*/ 352425 h 600075"/>
              <a:gd name="connsiteX27" fmla="*/ 7105650 w 9372600"/>
              <a:gd name="connsiteY27" fmla="*/ 447675 h 600075"/>
              <a:gd name="connsiteX28" fmla="*/ 7496175 w 9372600"/>
              <a:gd name="connsiteY28" fmla="*/ 352425 h 600075"/>
              <a:gd name="connsiteX29" fmla="*/ 7858125 w 9372600"/>
              <a:gd name="connsiteY29" fmla="*/ 523875 h 600075"/>
              <a:gd name="connsiteX30" fmla="*/ 7924800 w 9372600"/>
              <a:gd name="connsiteY30" fmla="*/ 161925 h 600075"/>
              <a:gd name="connsiteX31" fmla="*/ 8124825 w 9372600"/>
              <a:gd name="connsiteY31" fmla="*/ 485775 h 600075"/>
              <a:gd name="connsiteX32" fmla="*/ 8372475 w 9372600"/>
              <a:gd name="connsiteY32" fmla="*/ 200025 h 600075"/>
              <a:gd name="connsiteX33" fmla="*/ 8629650 w 9372600"/>
              <a:gd name="connsiteY33" fmla="*/ 447675 h 600075"/>
              <a:gd name="connsiteX34" fmla="*/ 8943975 w 9372600"/>
              <a:gd name="connsiteY34" fmla="*/ 76200 h 600075"/>
              <a:gd name="connsiteX35" fmla="*/ 9105900 w 9372600"/>
              <a:gd name="connsiteY35" fmla="*/ 361950 h 600075"/>
              <a:gd name="connsiteX36" fmla="*/ 9277350 w 9372600"/>
              <a:gd name="connsiteY36" fmla="*/ 495300 h 600075"/>
              <a:gd name="connsiteX37" fmla="*/ 9372600 w 9372600"/>
              <a:gd name="connsiteY37" fmla="*/ 371475 h 600075"/>
              <a:gd name="connsiteX0" fmla="*/ 0 w 9372600"/>
              <a:gd name="connsiteY0" fmla="*/ 561975 h 600075"/>
              <a:gd name="connsiteX1" fmla="*/ 238125 w 9372600"/>
              <a:gd name="connsiteY1" fmla="*/ 114300 h 600075"/>
              <a:gd name="connsiteX2" fmla="*/ 419100 w 9372600"/>
              <a:gd name="connsiteY2" fmla="*/ 561975 h 600075"/>
              <a:gd name="connsiteX3" fmla="*/ 571086 w 9372600"/>
              <a:gd name="connsiteY3" fmla="*/ 47730 h 600075"/>
              <a:gd name="connsiteX4" fmla="*/ 771525 w 9372600"/>
              <a:gd name="connsiteY4" fmla="*/ 523875 h 600075"/>
              <a:gd name="connsiteX5" fmla="*/ 942975 w 9372600"/>
              <a:gd name="connsiteY5" fmla="*/ 0 h 600075"/>
              <a:gd name="connsiteX6" fmla="*/ 1085850 w 9372600"/>
              <a:gd name="connsiteY6" fmla="*/ 523875 h 600075"/>
              <a:gd name="connsiteX7" fmla="*/ 1314450 w 9372600"/>
              <a:gd name="connsiteY7" fmla="*/ 95250 h 600075"/>
              <a:gd name="connsiteX8" fmla="*/ 1666875 w 9372600"/>
              <a:gd name="connsiteY8" fmla="*/ 600075 h 600075"/>
              <a:gd name="connsiteX9" fmla="*/ 1962150 w 9372600"/>
              <a:gd name="connsiteY9" fmla="*/ 95250 h 600075"/>
              <a:gd name="connsiteX10" fmla="*/ 2124075 w 9372600"/>
              <a:gd name="connsiteY10" fmla="*/ 571500 h 600075"/>
              <a:gd name="connsiteX11" fmla="*/ 2314575 w 9372600"/>
              <a:gd name="connsiteY11" fmla="*/ 76200 h 600075"/>
              <a:gd name="connsiteX12" fmla="*/ 2400300 w 9372600"/>
              <a:gd name="connsiteY12" fmla="*/ 514350 h 600075"/>
              <a:gd name="connsiteX13" fmla="*/ 2667000 w 9372600"/>
              <a:gd name="connsiteY13" fmla="*/ 95250 h 600075"/>
              <a:gd name="connsiteX14" fmla="*/ 2838450 w 9372600"/>
              <a:gd name="connsiteY14" fmla="*/ 542925 h 600075"/>
              <a:gd name="connsiteX15" fmla="*/ 3143250 w 9372600"/>
              <a:gd name="connsiteY15" fmla="*/ 38100 h 600075"/>
              <a:gd name="connsiteX16" fmla="*/ 3305175 w 9372600"/>
              <a:gd name="connsiteY16" fmla="*/ 409575 h 600075"/>
              <a:gd name="connsiteX17" fmla="*/ 3448050 w 9372600"/>
              <a:gd name="connsiteY17" fmla="*/ 47625 h 600075"/>
              <a:gd name="connsiteX18" fmla="*/ 3629025 w 9372600"/>
              <a:gd name="connsiteY18" fmla="*/ 361950 h 600075"/>
              <a:gd name="connsiteX19" fmla="*/ 4086225 w 9372600"/>
              <a:gd name="connsiteY19" fmla="*/ 47625 h 600075"/>
              <a:gd name="connsiteX20" fmla="*/ 4648200 w 9372600"/>
              <a:gd name="connsiteY20" fmla="*/ 552450 h 600075"/>
              <a:gd name="connsiteX21" fmla="*/ 4991100 w 9372600"/>
              <a:gd name="connsiteY21" fmla="*/ 285750 h 600075"/>
              <a:gd name="connsiteX22" fmla="*/ 5181600 w 9372600"/>
              <a:gd name="connsiteY22" fmla="*/ 114351 h 600075"/>
              <a:gd name="connsiteX23" fmla="*/ 5448300 w 9372600"/>
              <a:gd name="connsiteY23" fmla="*/ 495300 h 600075"/>
              <a:gd name="connsiteX24" fmla="*/ 5895975 w 9372600"/>
              <a:gd name="connsiteY24" fmla="*/ 95250 h 600075"/>
              <a:gd name="connsiteX25" fmla="*/ 6353175 w 9372600"/>
              <a:gd name="connsiteY25" fmla="*/ 428625 h 600075"/>
              <a:gd name="connsiteX26" fmla="*/ 6543675 w 9372600"/>
              <a:gd name="connsiteY26" fmla="*/ 352425 h 600075"/>
              <a:gd name="connsiteX27" fmla="*/ 7105650 w 9372600"/>
              <a:gd name="connsiteY27" fmla="*/ 447675 h 600075"/>
              <a:gd name="connsiteX28" fmla="*/ 7496175 w 9372600"/>
              <a:gd name="connsiteY28" fmla="*/ 352425 h 600075"/>
              <a:gd name="connsiteX29" fmla="*/ 7858125 w 9372600"/>
              <a:gd name="connsiteY29" fmla="*/ 523875 h 600075"/>
              <a:gd name="connsiteX30" fmla="*/ 7924800 w 9372600"/>
              <a:gd name="connsiteY30" fmla="*/ 161925 h 600075"/>
              <a:gd name="connsiteX31" fmla="*/ 8124825 w 9372600"/>
              <a:gd name="connsiteY31" fmla="*/ 485775 h 600075"/>
              <a:gd name="connsiteX32" fmla="*/ 8372475 w 9372600"/>
              <a:gd name="connsiteY32" fmla="*/ 200025 h 600075"/>
              <a:gd name="connsiteX33" fmla="*/ 8629650 w 9372600"/>
              <a:gd name="connsiteY33" fmla="*/ 447675 h 600075"/>
              <a:gd name="connsiteX34" fmla="*/ 8943975 w 9372600"/>
              <a:gd name="connsiteY34" fmla="*/ 76200 h 600075"/>
              <a:gd name="connsiteX35" fmla="*/ 9105900 w 9372600"/>
              <a:gd name="connsiteY35" fmla="*/ 361950 h 600075"/>
              <a:gd name="connsiteX36" fmla="*/ 9277350 w 9372600"/>
              <a:gd name="connsiteY36" fmla="*/ 495300 h 600075"/>
              <a:gd name="connsiteX37" fmla="*/ 9372600 w 9372600"/>
              <a:gd name="connsiteY37" fmla="*/ 371475 h 600075"/>
              <a:gd name="connsiteX0" fmla="*/ 0 w 9372600"/>
              <a:gd name="connsiteY0" fmla="*/ 561975 h 600075"/>
              <a:gd name="connsiteX1" fmla="*/ 238125 w 9372600"/>
              <a:gd name="connsiteY1" fmla="*/ 114300 h 600075"/>
              <a:gd name="connsiteX2" fmla="*/ 419100 w 9372600"/>
              <a:gd name="connsiteY2" fmla="*/ 561975 h 600075"/>
              <a:gd name="connsiteX3" fmla="*/ 571086 w 9372600"/>
              <a:gd name="connsiteY3" fmla="*/ 47730 h 600075"/>
              <a:gd name="connsiteX4" fmla="*/ 771525 w 9372600"/>
              <a:gd name="connsiteY4" fmla="*/ 523875 h 600075"/>
              <a:gd name="connsiteX5" fmla="*/ 942975 w 9372600"/>
              <a:gd name="connsiteY5" fmla="*/ 0 h 600075"/>
              <a:gd name="connsiteX6" fmla="*/ 1085850 w 9372600"/>
              <a:gd name="connsiteY6" fmla="*/ 523875 h 600075"/>
              <a:gd name="connsiteX7" fmla="*/ 1314450 w 9372600"/>
              <a:gd name="connsiteY7" fmla="*/ 95250 h 600075"/>
              <a:gd name="connsiteX8" fmla="*/ 1666875 w 9372600"/>
              <a:gd name="connsiteY8" fmla="*/ 600075 h 600075"/>
              <a:gd name="connsiteX9" fmla="*/ 1962150 w 9372600"/>
              <a:gd name="connsiteY9" fmla="*/ 95250 h 600075"/>
              <a:gd name="connsiteX10" fmla="*/ 2124075 w 9372600"/>
              <a:gd name="connsiteY10" fmla="*/ 571500 h 600075"/>
              <a:gd name="connsiteX11" fmla="*/ 2314575 w 9372600"/>
              <a:gd name="connsiteY11" fmla="*/ 76200 h 600075"/>
              <a:gd name="connsiteX12" fmla="*/ 2400300 w 9372600"/>
              <a:gd name="connsiteY12" fmla="*/ 514350 h 600075"/>
              <a:gd name="connsiteX13" fmla="*/ 2667000 w 9372600"/>
              <a:gd name="connsiteY13" fmla="*/ 95250 h 600075"/>
              <a:gd name="connsiteX14" fmla="*/ 2838450 w 9372600"/>
              <a:gd name="connsiteY14" fmla="*/ 542925 h 600075"/>
              <a:gd name="connsiteX15" fmla="*/ 3143250 w 9372600"/>
              <a:gd name="connsiteY15" fmla="*/ 38100 h 600075"/>
              <a:gd name="connsiteX16" fmla="*/ 3305175 w 9372600"/>
              <a:gd name="connsiteY16" fmla="*/ 409575 h 600075"/>
              <a:gd name="connsiteX17" fmla="*/ 3448050 w 9372600"/>
              <a:gd name="connsiteY17" fmla="*/ 47625 h 600075"/>
              <a:gd name="connsiteX18" fmla="*/ 3629025 w 9372600"/>
              <a:gd name="connsiteY18" fmla="*/ 361950 h 600075"/>
              <a:gd name="connsiteX19" fmla="*/ 4086225 w 9372600"/>
              <a:gd name="connsiteY19" fmla="*/ 47625 h 600075"/>
              <a:gd name="connsiteX20" fmla="*/ 4648200 w 9372600"/>
              <a:gd name="connsiteY20" fmla="*/ 552450 h 600075"/>
              <a:gd name="connsiteX21" fmla="*/ 4991100 w 9372600"/>
              <a:gd name="connsiteY21" fmla="*/ 285750 h 600075"/>
              <a:gd name="connsiteX22" fmla="*/ 5181600 w 9372600"/>
              <a:gd name="connsiteY22" fmla="*/ 114351 h 600075"/>
              <a:gd name="connsiteX23" fmla="*/ 5448300 w 9372600"/>
              <a:gd name="connsiteY23" fmla="*/ 495300 h 600075"/>
              <a:gd name="connsiteX24" fmla="*/ 5895975 w 9372600"/>
              <a:gd name="connsiteY24" fmla="*/ 95250 h 600075"/>
              <a:gd name="connsiteX25" fmla="*/ 6353175 w 9372600"/>
              <a:gd name="connsiteY25" fmla="*/ 428625 h 600075"/>
              <a:gd name="connsiteX26" fmla="*/ 6543675 w 9372600"/>
              <a:gd name="connsiteY26" fmla="*/ 352425 h 600075"/>
              <a:gd name="connsiteX27" fmla="*/ 7105650 w 9372600"/>
              <a:gd name="connsiteY27" fmla="*/ 280246 h 600075"/>
              <a:gd name="connsiteX28" fmla="*/ 7496175 w 9372600"/>
              <a:gd name="connsiteY28" fmla="*/ 352425 h 600075"/>
              <a:gd name="connsiteX29" fmla="*/ 7858125 w 9372600"/>
              <a:gd name="connsiteY29" fmla="*/ 523875 h 600075"/>
              <a:gd name="connsiteX30" fmla="*/ 7924800 w 9372600"/>
              <a:gd name="connsiteY30" fmla="*/ 161925 h 600075"/>
              <a:gd name="connsiteX31" fmla="*/ 8124825 w 9372600"/>
              <a:gd name="connsiteY31" fmla="*/ 485775 h 600075"/>
              <a:gd name="connsiteX32" fmla="*/ 8372475 w 9372600"/>
              <a:gd name="connsiteY32" fmla="*/ 200025 h 600075"/>
              <a:gd name="connsiteX33" fmla="*/ 8629650 w 9372600"/>
              <a:gd name="connsiteY33" fmla="*/ 447675 h 600075"/>
              <a:gd name="connsiteX34" fmla="*/ 8943975 w 9372600"/>
              <a:gd name="connsiteY34" fmla="*/ 76200 h 600075"/>
              <a:gd name="connsiteX35" fmla="*/ 9105900 w 9372600"/>
              <a:gd name="connsiteY35" fmla="*/ 361950 h 600075"/>
              <a:gd name="connsiteX36" fmla="*/ 9277350 w 9372600"/>
              <a:gd name="connsiteY36" fmla="*/ 495300 h 600075"/>
              <a:gd name="connsiteX37" fmla="*/ 9372600 w 9372600"/>
              <a:gd name="connsiteY37" fmla="*/ 371475 h 600075"/>
              <a:gd name="connsiteX0" fmla="*/ 0 w 9372600"/>
              <a:gd name="connsiteY0" fmla="*/ 561975 h 600075"/>
              <a:gd name="connsiteX1" fmla="*/ 238125 w 9372600"/>
              <a:gd name="connsiteY1" fmla="*/ 114300 h 600075"/>
              <a:gd name="connsiteX2" fmla="*/ 419100 w 9372600"/>
              <a:gd name="connsiteY2" fmla="*/ 561975 h 600075"/>
              <a:gd name="connsiteX3" fmla="*/ 571086 w 9372600"/>
              <a:gd name="connsiteY3" fmla="*/ 47730 h 600075"/>
              <a:gd name="connsiteX4" fmla="*/ 771525 w 9372600"/>
              <a:gd name="connsiteY4" fmla="*/ 523875 h 600075"/>
              <a:gd name="connsiteX5" fmla="*/ 942975 w 9372600"/>
              <a:gd name="connsiteY5" fmla="*/ 0 h 600075"/>
              <a:gd name="connsiteX6" fmla="*/ 1085850 w 9372600"/>
              <a:gd name="connsiteY6" fmla="*/ 523875 h 600075"/>
              <a:gd name="connsiteX7" fmla="*/ 1314450 w 9372600"/>
              <a:gd name="connsiteY7" fmla="*/ 95250 h 600075"/>
              <a:gd name="connsiteX8" fmla="*/ 1666875 w 9372600"/>
              <a:gd name="connsiteY8" fmla="*/ 600075 h 600075"/>
              <a:gd name="connsiteX9" fmla="*/ 1962150 w 9372600"/>
              <a:gd name="connsiteY9" fmla="*/ 95250 h 600075"/>
              <a:gd name="connsiteX10" fmla="*/ 2124075 w 9372600"/>
              <a:gd name="connsiteY10" fmla="*/ 571500 h 600075"/>
              <a:gd name="connsiteX11" fmla="*/ 2314575 w 9372600"/>
              <a:gd name="connsiteY11" fmla="*/ 76200 h 600075"/>
              <a:gd name="connsiteX12" fmla="*/ 2400300 w 9372600"/>
              <a:gd name="connsiteY12" fmla="*/ 514350 h 600075"/>
              <a:gd name="connsiteX13" fmla="*/ 2667000 w 9372600"/>
              <a:gd name="connsiteY13" fmla="*/ 95250 h 600075"/>
              <a:gd name="connsiteX14" fmla="*/ 2838450 w 9372600"/>
              <a:gd name="connsiteY14" fmla="*/ 542925 h 600075"/>
              <a:gd name="connsiteX15" fmla="*/ 3143250 w 9372600"/>
              <a:gd name="connsiteY15" fmla="*/ 38100 h 600075"/>
              <a:gd name="connsiteX16" fmla="*/ 3305175 w 9372600"/>
              <a:gd name="connsiteY16" fmla="*/ 409575 h 600075"/>
              <a:gd name="connsiteX17" fmla="*/ 3448050 w 9372600"/>
              <a:gd name="connsiteY17" fmla="*/ 47625 h 600075"/>
              <a:gd name="connsiteX18" fmla="*/ 3629025 w 9372600"/>
              <a:gd name="connsiteY18" fmla="*/ 361950 h 600075"/>
              <a:gd name="connsiteX19" fmla="*/ 4086225 w 9372600"/>
              <a:gd name="connsiteY19" fmla="*/ 47625 h 600075"/>
              <a:gd name="connsiteX20" fmla="*/ 4648200 w 9372600"/>
              <a:gd name="connsiteY20" fmla="*/ 552450 h 600075"/>
              <a:gd name="connsiteX21" fmla="*/ 4991100 w 9372600"/>
              <a:gd name="connsiteY21" fmla="*/ 285750 h 600075"/>
              <a:gd name="connsiteX22" fmla="*/ 5181600 w 9372600"/>
              <a:gd name="connsiteY22" fmla="*/ 114351 h 600075"/>
              <a:gd name="connsiteX23" fmla="*/ 5448300 w 9372600"/>
              <a:gd name="connsiteY23" fmla="*/ 495300 h 600075"/>
              <a:gd name="connsiteX24" fmla="*/ 5895975 w 9372600"/>
              <a:gd name="connsiteY24" fmla="*/ 95250 h 600075"/>
              <a:gd name="connsiteX25" fmla="*/ 6353175 w 9372600"/>
              <a:gd name="connsiteY25" fmla="*/ 428625 h 600075"/>
              <a:gd name="connsiteX26" fmla="*/ 6543675 w 9372600"/>
              <a:gd name="connsiteY26" fmla="*/ 352425 h 600075"/>
              <a:gd name="connsiteX27" fmla="*/ 6566123 w 9372600"/>
              <a:gd name="connsiteY27" fmla="*/ 257926 h 600075"/>
              <a:gd name="connsiteX28" fmla="*/ 7105650 w 9372600"/>
              <a:gd name="connsiteY28" fmla="*/ 280246 h 600075"/>
              <a:gd name="connsiteX29" fmla="*/ 7496175 w 9372600"/>
              <a:gd name="connsiteY29" fmla="*/ 352425 h 600075"/>
              <a:gd name="connsiteX30" fmla="*/ 7858125 w 9372600"/>
              <a:gd name="connsiteY30" fmla="*/ 523875 h 600075"/>
              <a:gd name="connsiteX31" fmla="*/ 7924800 w 9372600"/>
              <a:gd name="connsiteY31" fmla="*/ 161925 h 600075"/>
              <a:gd name="connsiteX32" fmla="*/ 8124825 w 9372600"/>
              <a:gd name="connsiteY32" fmla="*/ 485775 h 600075"/>
              <a:gd name="connsiteX33" fmla="*/ 8372475 w 9372600"/>
              <a:gd name="connsiteY33" fmla="*/ 200025 h 600075"/>
              <a:gd name="connsiteX34" fmla="*/ 8629650 w 9372600"/>
              <a:gd name="connsiteY34" fmla="*/ 447675 h 600075"/>
              <a:gd name="connsiteX35" fmla="*/ 8943975 w 9372600"/>
              <a:gd name="connsiteY35" fmla="*/ 76200 h 600075"/>
              <a:gd name="connsiteX36" fmla="*/ 9105900 w 9372600"/>
              <a:gd name="connsiteY36" fmla="*/ 361950 h 600075"/>
              <a:gd name="connsiteX37" fmla="*/ 9277350 w 9372600"/>
              <a:gd name="connsiteY37" fmla="*/ 495300 h 600075"/>
              <a:gd name="connsiteX38" fmla="*/ 9372600 w 9372600"/>
              <a:gd name="connsiteY38" fmla="*/ 371475 h 600075"/>
              <a:gd name="connsiteX0" fmla="*/ 0 w 9372600"/>
              <a:gd name="connsiteY0" fmla="*/ 618980 h 657080"/>
              <a:gd name="connsiteX1" fmla="*/ 238125 w 9372600"/>
              <a:gd name="connsiteY1" fmla="*/ 171305 h 657080"/>
              <a:gd name="connsiteX2" fmla="*/ 419100 w 9372600"/>
              <a:gd name="connsiteY2" fmla="*/ 618980 h 657080"/>
              <a:gd name="connsiteX3" fmla="*/ 571086 w 9372600"/>
              <a:gd name="connsiteY3" fmla="*/ 104735 h 657080"/>
              <a:gd name="connsiteX4" fmla="*/ 771525 w 9372600"/>
              <a:gd name="connsiteY4" fmla="*/ 580880 h 657080"/>
              <a:gd name="connsiteX5" fmla="*/ 942975 w 9372600"/>
              <a:gd name="connsiteY5" fmla="*/ 57005 h 657080"/>
              <a:gd name="connsiteX6" fmla="*/ 1085850 w 9372600"/>
              <a:gd name="connsiteY6" fmla="*/ 580880 h 657080"/>
              <a:gd name="connsiteX7" fmla="*/ 1314450 w 9372600"/>
              <a:gd name="connsiteY7" fmla="*/ 152255 h 657080"/>
              <a:gd name="connsiteX8" fmla="*/ 1666875 w 9372600"/>
              <a:gd name="connsiteY8" fmla="*/ 657080 h 657080"/>
              <a:gd name="connsiteX9" fmla="*/ 1962150 w 9372600"/>
              <a:gd name="connsiteY9" fmla="*/ 152255 h 657080"/>
              <a:gd name="connsiteX10" fmla="*/ 2124075 w 9372600"/>
              <a:gd name="connsiteY10" fmla="*/ 628505 h 657080"/>
              <a:gd name="connsiteX11" fmla="*/ 2314575 w 9372600"/>
              <a:gd name="connsiteY11" fmla="*/ 133205 h 657080"/>
              <a:gd name="connsiteX12" fmla="*/ 2400300 w 9372600"/>
              <a:gd name="connsiteY12" fmla="*/ 571355 h 657080"/>
              <a:gd name="connsiteX13" fmla="*/ 2667000 w 9372600"/>
              <a:gd name="connsiteY13" fmla="*/ 152255 h 657080"/>
              <a:gd name="connsiteX14" fmla="*/ 2838450 w 9372600"/>
              <a:gd name="connsiteY14" fmla="*/ 599930 h 657080"/>
              <a:gd name="connsiteX15" fmla="*/ 3143250 w 9372600"/>
              <a:gd name="connsiteY15" fmla="*/ 95105 h 657080"/>
              <a:gd name="connsiteX16" fmla="*/ 3305175 w 9372600"/>
              <a:gd name="connsiteY16" fmla="*/ 466580 h 657080"/>
              <a:gd name="connsiteX17" fmla="*/ 3448050 w 9372600"/>
              <a:gd name="connsiteY17" fmla="*/ 104630 h 657080"/>
              <a:gd name="connsiteX18" fmla="*/ 3629025 w 9372600"/>
              <a:gd name="connsiteY18" fmla="*/ 418955 h 657080"/>
              <a:gd name="connsiteX19" fmla="*/ 4086225 w 9372600"/>
              <a:gd name="connsiteY19" fmla="*/ 104630 h 657080"/>
              <a:gd name="connsiteX20" fmla="*/ 4648200 w 9372600"/>
              <a:gd name="connsiteY20" fmla="*/ 609455 h 657080"/>
              <a:gd name="connsiteX21" fmla="*/ 4991100 w 9372600"/>
              <a:gd name="connsiteY21" fmla="*/ 342755 h 657080"/>
              <a:gd name="connsiteX22" fmla="*/ 5181600 w 9372600"/>
              <a:gd name="connsiteY22" fmla="*/ 171356 h 657080"/>
              <a:gd name="connsiteX23" fmla="*/ 5448300 w 9372600"/>
              <a:gd name="connsiteY23" fmla="*/ 552305 h 657080"/>
              <a:gd name="connsiteX24" fmla="*/ 5895975 w 9372600"/>
              <a:gd name="connsiteY24" fmla="*/ 152255 h 657080"/>
              <a:gd name="connsiteX25" fmla="*/ 6353175 w 9372600"/>
              <a:gd name="connsiteY25" fmla="*/ 485630 h 657080"/>
              <a:gd name="connsiteX26" fmla="*/ 6543675 w 9372600"/>
              <a:gd name="connsiteY26" fmla="*/ 409430 h 657080"/>
              <a:gd name="connsiteX27" fmla="*/ 6566123 w 9372600"/>
              <a:gd name="connsiteY27" fmla="*/ 314931 h 657080"/>
              <a:gd name="connsiteX28" fmla="*/ 7105650 w 9372600"/>
              <a:gd name="connsiteY28" fmla="*/ 337251 h 657080"/>
              <a:gd name="connsiteX29" fmla="*/ 7496175 w 9372600"/>
              <a:gd name="connsiteY29" fmla="*/ 409430 h 657080"/>
              <a:gd name="connsiteX30" fmla="*/ 7798491 w 9372600"/>
              <a:gd name="connsiteY30" fmla="*/ 4177 h 657080"/>
              <a:gd name="connsiteX31" fmla="*/ 7924800 w 9372600"/>
              <a:gd name="connsiteY31" fmla="*/ 218930 h 657080"/>
              <a:gd name="connsiteX32" fmla="*/ 8124825 w 9372600"/>
              <a:gd name="connsiteY32" fmla="*/ 542780 h 657080"/>
              <a:gd name="connsiteX33" fmla="*/ 8372475 w 9372600"/>
              <a:gd name="connsiteY33" fmla="*/ 257030 h 657080"/>
              <a:gd name="connsiteX34" fmla="*/ 8629650 w 9372600"/>
              <a:gd name="connsiteY34" fmla="*/ 504680 h 657080"/>
              <a:gd name="connsiteX35" fmla="*/ 8943975 w 9372600"/>
              <a:gd name="connsiteY35" fmla="*/ 133205 h 657080"/>
              <a:gd name="connsiteX36" fmla="*/ 9105900 w 9372600"/>
              <a:gd name="connsiteY36" fmla="*/ 418955 h 657080"/>
              <a:gd name="connsiteX37" fmla="*/ 9277350 w 9372600"/>
              <a:gd name="connsiteY37" fmla="*/ 552305 h 657080"/>
              <a:gd name="connsiteX38" fmla="*/ 9372600 w 9372600"/>
              <a:gd name="connsiteY38" fmla="*/ 428480 h 657080"/>
              <a:gd name="connsiteX0" fmla="*/ 0 w 9372600"/>
              <a:gd name="connsiteY0" fmla="*/ 621752 h 659852"/>
              <a:gd name="connsiteX1" fmla="*/ 238125 w 9372600"/>
              <a:gd name="connsiteY1" fmla="*/ 174077 h 659852"/>
              <a:gd name="connsiteX2" fmla="*/ 419100 w 9372600"/>
              <a:gd name="connsiteY2" fmla="*/ 621752 h 659852"/>
              <a:gd name="connsiteX3" fmla="*/ 571086 w 9372600"/>
              <a:gd name="connsiteY3" fmla="*/ 107507 h 659852"/>
              <a:gd name="connsiteX4" fmla="*/ 771525 w 9372600"/>
              <a:gd name="connsiteY4" fmla="*/ 583652 h 659852"/>
              <a:gd name="connsiteX5" fmla="*/ 942975 w 9372600"/>
              <a:gd name="connsiteY5" fmla="*/ 59777 h 659852"/>
              <a:gd name="connsiteX6" fmla="*/ 1085850 w 9372600"/>
              <a:gd name="connsiteY6" fmla="*/ 583652 h 659852"/>
              <a:gd name="connsiteX7" fmla="*/ 1314450 w 9372600"/>
              <a:gd name="connsiteY7" fmla="*/ 155027 h 659852"/>
              <a:gd name="connsiteX8" fmla="*/ 1666875 w 9372600"/>
              <a:gd name="connsiteY8" fmla="*/ 659852 h 659852"/>
              <a:gd name="connsiteX9" fmla="*/ 1962150 w 9372600"/>
              <a:gd name="connsiteY9" fmla="*/ 155027 h 659852"/>
              <a:gd name="connsiteX10" fmla="*/ 2124075 w 9372600"/>
              <a:gd name="connsiteY10" fmla="*/ 631277 h 659852"/>
              <a:gd name="connsiteX11" fmla="*/ 2314575 w 9372600"/>
              <a:gd name="connsiteY11" fmla="*/ 135977 h 659852"/>
              <a:gd name="connsiteX12" fmla="*/ 2400300 w 9372600"/>
              <a:gd name="connsiteY12" fmla="*/ 574127 h 659852"/>
              <a:gd name="connsiteX13" fmla="*/ 2667000 w 9372600"/>
              <a:gd name="connsiteY13" fmla="*/ 155027 h 659852"/>
              <a:gd name="connsiteX14" fmla="*/ 2838450 w 9372600"/>
              <a:gd name="connsiteY14" fmla="*/ 602702 h 659852"/>
              <a:gd name="connsiteX15" fmla="*/ 3143250 w 9372600"/>
              <a:gd name="connsiteY15" fmla="*/ 97877 h 659852"/>
              <a:gd name="connsiteX16" fmla="*/ 3305175 w 9372600"/>
              <a:gd name="connsiteY16" fmla="*/ 469352 h 659852"/>
              <a:gd name="connsiteX17" fmla="*/ 3448050 w 9372600"/>
              <a:gd name="connsiteY17" fmla="*/ 107402 h 659852"/>
              <a:gd name="connsiteX18" fmla="*/ 3629025 w 9372600"/>
              <a:gd name="connsiteY18" fmla="*/ 421727 h 659852"/>
              <a:gd name="connsiteX19" fmla="*/ 4086225 w 9372600"/>
              <a:gd name="connsiteY19" fmla="*/ 107402 h 659852"/>
              <a:gd name="connsiteX20" fmla="*/ 4648200 w 9372600"/>
              <a:gd name="connsiteY20" fmla="*/ 612227 h 659852"/>
              <a:gd name="connsiteX21" fmla="*/ 4991100 w 9372600"/>
              <a:gd name="connsiteY21" fmla="*/ 345527 h 659852"/>
              <a:gd name="connsiteX22" fmla="*/ 5181600 w 9372600"/>
              <a:gd name="connsiteY22" fmla="*/ 174128 h 659852"/>
              <a:gd name="connsiteX23" fmla="*/ 5448300 w 9372600"/>
              <a:gd name="connsiteY23" fmla="*/ 555077 h 659852"/>
              <a:gd name="connsiteX24" fmla="*/ 5895975 w 9372600"/>
              <a:gd name="connsiteY24" fmla="*/ 155027 h 659852"/>
              <a:gd name="connsiteX25" fmla="*/ 6353175 w 9372600"/>
              <a:gd name="connsiteY25" fmla="*/ 488402 h 659852"/>
              <a:gd name="connsiteX26" fmla="*/ 6543675 w 9372600"/>
              <a:gd name="connsiteY26" fmla="*/ 412202 h 659852"/>
              <a:gd name="connsiteX27" fmla="*/ 6566123 w 9372600"/>
              <a:gd name="connsiteY27" fmla="*/ 317703 h 659852"/>
              <a:gd name="connsiteX28" fmla="*/ 7105650 w 9372600"/>
              <a:gd name="connsiteY28" fmla="*/ 340023 h 659852"/>
              <a:gd name="connsiteX29" fmla="*/ 7496175 w 9372600"/>
              <a:gd name="connsiteY29" fmla="*/ 412202 h 659852"/>
              <a:gd name="connsiteX30" fmla="*/ 7798491 w 9372600"/>
              <a:gd name="connsiteY30" fmla="*/ 6949 h 659852"/>
              <a:gd name="connsiteX31" fmla="*/ 7964557 w 9372600"/>
              <a:gd name="connsiteY31" fmla="*/ 184496 h 659852"/>
              <a:gd name="connsiteX32" fmla="*/ 8124825 w 9372600"/>
              <a:gd name="connsiteY32" fmla="*/ 545552 h 659852"/>
              <a:gd name="connsiteX33" fmla="*/ 8372475 w 9372600"/>
              <a:gd name="connsiteY33" fmla="*/ 259802 h 659852"/>
              <a:gd name="connsiteX34" fmla="*/ 8629650 w 9372600"/>
              <a:gd name="connsiteY34" fmla="*/ 507452 h 659852"/>
              <a:gd name="connsiteX35" fmla="*/ 8943975 w 9372600"/>
              <a:gd name="connsiteY35" fmla="*/ 135977 h 659852"/>
              <a:gd name="connsiteX36" fmla="*/ 9105900 w 9372600"/>
              <a:gd name="connsiteY36" fmla="*/ 421727 h 659852"/>
              <a:gd name="connsiteX37" fmla="*/ 9277350 w 9372600"/>
              <a:gd name="connsiteY37" fmla="*/ 555077 h 659852"/>
              <a:gd name="connsiteX38" fmla="*/ 9372600 w 9372600"/>
              <a:gd name="connsiteY38" fmla="*/ 431252 h 659852"/>
              <a:gd name="connsiteX0" fmla="*/ 0 w 9372600"/>
              <a:gd name="connsiteY0" fmla="*/ 614804 h 652904"/>
              <a:gd name="connsiteX1" fmla="*/ 238125 w 9372600"/>
              <a:gd name="connsiteY1" fmla="*/ 167129 h 652904"/>
              <a:gd name="connsiteX2" fmla="*/ 419100 w 9372600"/>
              <a:gd name="connsiteY2" fmla="*/ 614804 h 652904"/>
              <a:gd name="connsiteX3" fmla="*/ 571086 w 9372600"/>
              <a:gd name="connsiteY3" fmla="*/ 100559 h 652904"/>
              <a:gd name="connsiteX4" fmla="*/ 771525 w 9372600"/>
              <a:gd name="connsiteY4" fmla="*/ 576704 h 652904"/>
              <a:gd name="connsiteX5" fmla="*/ 942975 w 9372600"/>
              <a:gd name="connsiteY5" fmla="*/ 52829 h 652904"/>
              <a:gd name="connsiteX6" fmla="*/ 1085850 w 9372600"/>
              <a:gd name="connsiteY6" fmla="*/ 576704 h 652904"/>
              <a:gd name="connsiteX7" fmla="*/ 1314450 w 9372600"/>
              <a:gd name="connsiteY7" fmla="*/ 148079 h 652904"/>
              <a:gd name="connsiteX8" fmla="*/ 1666875 w 9372600"/>
              <a:gd name="connsiteY8" fmla="*/ 652904 h 652904"/>
              <a:gd name="connsiteX9" fmla="*/ 1962150 w 9372600"/>
              <a:gd name="connsiteY9" fmla="*/ 148079 h 652904"/>
              <a:gd name="connsiteX10" fmla="*/ 2124075 w 9372600"/>
              <a:gd name="connsiteY10" fmla="*/ 624329 h 652904"/>
              <a:gd name="connsiteX11" fmla="*/ 2314575 w 9372600"/>
              <a:gd name="connsiteY11" fmla="*/ 129029 h 652904"/>
              <a:gd name="connsiteX12" fmla="*/ 2400300 w 9372600"/>
              <a:gd name="connsiteY12" fmla="*/ 567179 h 652904"/>
              <a:gd name="connsiteX13" fmla="*/ 2667000 w 9372600"/>
              <a:gd name="connsiteY13" fmla="*/ 148079 h 652904"/>
              <a:gd name="connsiteX14" fmla="*/ 2838450 w 9372600"/>
              <a:gd name="connsiteY14" fmla="*/ 595754 h 652904"/>
              <a:gd name="connsiteX15" fmla="*/ 3143250 w 9372600"/>
              <a:gd name="connsiteY15" fmla="*/ 90929 h 652904"/>
              <a:gd name="connsiteX16" fmla="*/ 3305175 w 9372600"/>
              <a:gd name="connsiteY16" fmla="*/ 462404 h 652904"/>
              <a:gd name="connsiteX17" fmla="*/ 3448050 w 9372600"/>
              <a:gd name="connsiteY17" fmla="*/ 100454 h 652904"/>
              <a:gd name="connsiteX18" fmla="*/ 3629025 w 9372600"/>
              <a:gd name="connsiteY18" fmla="*/ 414779 h 652904"/>
              <a:gd name="connsiteX19" fmla="*/ 4086225 w 9372600"/>
              <a:gd name="connsiteY19" fmla="*/ 100454 h 652904"/>
              <a:gd name="connsiteX20" fmla="*/ 4648200 w 9372600"/>
              <a:gd name="connsiteY20" fmla="*/ 605279 h 652904"/>
              <a:gd name="connsiteX21" fmla="*/ 4991100 w 9372600"/>
              <a:gd name="connsiteY21" fmla="*/ 338579 h 652904"/>
              <a:gd name="connsiteX22" fmla="*/ 5181600 w 9372600"/>
              <a:gd name="connsiteY22" fmla="*/ 167180 h 652904"/>
              <a:gd name="connsiteX23" fmla="*/ 5448300 w 9372600"/>
              <a:gd name="connsiteY23" fmla="*/ 548129 h 652904"/>
              <a:gd name="connsiteX24" fmla="*/ 5895975 w 9372600"/>
              <a:gd name="connsiteY24" fmla="*/ 148079 h 652904"/>
              <a:gd name="connsiteX25" fmla="*/ 6353175 w 9372600"/>
              <a:gd name="connsiteY25" fmla="*/ 481454 h 652904"/>
              <a:gd name="connsiteX26" fmla="*/ 6543675 w 9372600"/>
              <a:gd name="connsiteY26" fmla="*/ 405254 h 652904"/>
              <a:gd name="connsiteX27" fmla="*/ 6566123 w 9372600"/>
              <a:gd name="connsiteY27" fmla="*/ 310755 h 652904"/>
              <a:gd name="connsiteX28" fmla="*/ 7105650 w 9372600"/>
              <a:gd name="connsiteY28" fmla="*/ 333075 h 652904"/>
              <a:gd name="connsiteX29" fmla="*/ 7521575 w 9372600"/>
              <a:gd name="connsiteY29" fmla="*/ 179431 h 652904"/>
              <a:gd name="connsiteX30" fmla="*/ 7798491 w 9372600"/>
              <a:gd name="connsiteY30" fmla="*/ 1 h 652904"/>
              <a:gd name="connsiteX31" fmla="*/ 7964557 w 9372600"/>
              <a:gd name="connsiteY31" fmla="*/ 177548 h 652904"/>
              <a:gd name="connsiteX32" fmla="*/ 8124825 w 9372600"/>
              <a:gd name="connsiteY32" fmla="*/ 538604 h 652904"/>
              <a:gd name="connsiteX33" fmla="*/ 8372475 w 9372600"/>
              <a:gd name="connsiteY33" fmla="*/ 252854 h 652904"/>
              <a:gd name="connsiteX34" fmla="*/ 8629650 w 9372600"/>
              <a:gd name="connsiteY34" fmla="*/ 500504 h 652904"/>
              <a:gd name="connsiteX35" fmla="*/ 8943975 w 9372600"/>
              <a:gd name="connsiteY35" fmla="*/ 129029 h 652904"/>
              <a:gd name="connsiteX36" fmla="*/ 9105900 w 9372600"/>
              <a:gd name="connsiteY36" fmla="*/ 414779 h 652904"/>
              <a:gd name="connsiteX37" fmla="*/ 9277350 w 9372600"/>
              <a:gd name="connsiteY37" fmla="*/ 548129 h 652904"/>
              <a:gd name="connsiteX38" fmla="*/ 9372600 w 9372600"/>
              <a:gd name="connsiteY38" fmla="*/ 424304 h 652904"/>
              <a:gd name="connsiteX0" fmla="*/ 0 w 9396413"/>
              <a:gd name="connsiteY0" fmla="*/ 454350 h 652904"/>
              <a:gd name="connsiteX1" fmla="*/ 261938 w 9396413"/>
              <a:gd name="connsiteY1" fmla="*/ 167129 h 652904"/>
              <a:gd name="connsiteX2" fmla="*/ 442913 w 9396413"/>
              <a:gd name="connsiteY2" fmla="*/ 614804 h 652904"/>
              <a:gd name="connsiteX3" fmla="*/ 594899 w 9396413"/>
              <a:gd name="connsiteY3" fmla="*/ 100559 h 652904"/>
              <a:gd name="connsiteX4" fmla="*/ 795338 w 9396413"/>
              <a:gd name="connsiteY4" fmla="*/ 576704 h 652904"/>
              <a:gd name="connsiteX5" fmla="*/ 966788 w 9396413"/>
              <a:gd name="connsiteY5" fmla="*/ 52829 h 652904"/>
              <a:gd name="connsiteX6" fmla="*/ 1109663 w 9396413"/>
              <a:gd name="connsiteY6" fmla="*/ 576704 h 652904"/>
              <a:gd name="connsiteX7" fmla="*/ 1338263 w 9396413"/>
              <a:gd name="connsiteY7" fmla="*/ 148079 h 652904"/>
              <a:gd name="connsiteX8" fmla="*/ 1690688 w 9396413"/>
              <a:gd name="connsiteY8" fmla="*/ 652904 h 652904"/>
              <a:gd name="connsiteX9" fmla="*/ 1985963 w 9396413"/>
              <a:gd name="connsiteY9" fmla="*/ 148079 h 652904"/>
              <a:gd name="connsiteX10" fmla="*/ 2147888 w 9396413"/>
              <a:gd name="connsiteY10" fmla="*/ 624329 h 652904"/>
              <a:gd name="connsiteX11" fmla="*/ 2338388 w 9396413"/>
              <a:gd name="connsiteY11" fmla="*/ 129029 h 652904"/>
              <a:gd name="connsiteX12" fmla="*/ 2424113 w 9396413"/>
              <a:gd name="connsiteY12" fmla="*/ 567179 h 652904"/>
              <a:gd name="connsiteX13" fmla="*/ 2690813 w 9396413"/>
              <a:gd name="connsiteY13" fmla="*/ 148079 h 652904"/>
              <a:gd name="connsiteX14" fmla="*/ 2862263 w 9396413"/>
              <a:gd name="connsiteY14" fmla="*/ 595754 h 652904"/>
              <a:gd name="connsiteX15" fmla="*/ 3167063 w 9396413"/>
              <a:gd name="connsiteY15" fmla="*/ 90929 h 652904"/>
              <a:gd name="connsiteX16" fmla="*/ 3328988 w 9396413"/>
              <a:gd name="connsiteY16" fmla="*/ 462404 h 652904"/>
              <a:gd name="connsiteX17" fmla="*/ 3471863 w 9396413"/>
              <a:gd name="connsiteY17" fmla="*/ 100454 h 652904"/>
              <a:gd name="connsiteX18" fmla="*/ 3652838 w 9396413"/>
              <a:gd name="connsiteY18" fmla="*/ 414779 h 652904"/>
              <a:gd name="connsiteX19" fmla="*/ 4110038 w 9396413"/>
              <a:gd name="connsiteY19" fmla="*/ 100454 h 652904"/>
              <a:gd name="connsiteX20" fmla="*/ 4672013 w 9396413"/>
              <a:gd name="connsiteY20" fmla="*/ 605279 h 652904"/>
              <a:gd name="connsiteX21" fmla="*/ 5014913 w 9396413"/>
              <a:gd name="connsiteY21" fmla="*/ 338579 h 652904"/>
              <a:gd name="connsiteX22" fmla="*/ 5205413 w 9396413"/>
              <a:gd name="connsiteY22" fmla="*/ 167180 h 652904"/>
              <a:gd name="connsiteX23" fmla="*/ 5472113 w 9396413"/>
              <a:gd name="connsiteY23" fmla="*/ 548129 h 652904"/>
              <a:gd name="connsiteX24" fmla="*/ 5919788 w 9396413"/>
              <a:gd name="connsiteY24" fmla="*/ 148079 h 652904"/>
              <a:gd name="connsiteX25" fmla="*/ 6376988 w 9396413"/>
              <a:gd name="connsiteY25" fmla="*/ 481454 h 652904"/>
              <a:gd name="connsiteX26" fmla="*/ 6567488 w 9396413"/>
              <a:gd name="connsiteY26" fmla="*/ 405254 h 652904"/>
              <a:gd name="connsiteX27" fmla="*/ 6589936 w 9396413"/>
              <a:gd name="connsiteY27" fmla="*/ 310755 h 652904"/>
              <a:gd name="connsiteX28" fmla="*/ 7129463 w 9396413"/>
              <a:gd name="connsiteY28" fmla="*/ 333075 h 652904"/>
              <a:gd name="connsiteX29" fmla="*/ 7545388 w 9396413"/>
              <a:gd name="connsiteY29" fmla="*/ 179431 h 652904"/>
              <a:gd name="connsiteX30" fmla="*/ 7822304 w 9396413"/>
              <a:gd name="connsiteY30" fmla="*/ 1 h 652904"/>
              <a:gd name="connsiteX31" fmla="*/ 7988370 w 9396413"/>
              <a:gd name="connsiteY31" fmla="*/ 177548 h 652904"/>
              <a:gd name="connsiteX32" fmla="*/ 8148638 w 9396413"/>
              <a:gd name="connsiteY32" fmla="*/ 538604 h 652904"/>
              <a:gd name="connsiteX33" fmla="*/ 8396288 w 9396413"/>
              <a:gd name="connsiteY33" fmla="*/ 252854 h 652904"/>
              <a:gd name="connsiteX34" fmla="*/ 8653463 w 9396413"/>
              <a:gd name="connsiteY34" fmla="*/ 500504 h 652904"/>
              <a:gd name="connsiteX35" fmla="*/ 8967788 w 9396413"/>
              <a:gd name="connsiteY35" fmla="*/ 129029 h 652904"/>
              <a:gd name="connsiteX36" fmla="*/ 9129713 w 9396413"/>
              <a:gd name="connsiteY36" fmla="*/ 414779 h 652904"/>
              <a:gd name="connsiteX37" fmla="*/ 9301163 w 9396413"/>
              <a:gd name="connsiteY37" fmla="*/ 548129 h 652904"/>
              <a:gd name="connsiteX38" fmla="*/ 9396413 w 9396413"/>
              <a:gd name="connsiteY38" fmla="*/ 424304 h 652904"/>
              <a:gd name="connsiteX0" fmla="*/ 0 w 9396413"/>
              <a:gd name="connsiteY0" fmla="*/ 454350 h 652904"/>
              <a:gd name="connsiteX1" fmla="*/ 261938 w 9396413"/>
              <a:gd name="connsiteY1" fmla="*/ 167129 h 652904"/>
              <a:gd name="connsiteX2" fmla="*/ 442913 w 9396413"/>
              <a:gd name="connsiteY2" fmla="*/ 614804 h 652904"/>
              <a:gd name="connsiteX3" fmla="*/ 594899 w 9396413"/>
              <a:gd name="connsiteY3" fmla="*/ 100559 h 652904"/>
              <a:gd name="connsiteX4" fmla="*/ 795338 w 9396413"/>
              <a:gd name="connsiteY4" fmla="*/ 576704 h 652904"/>
              <a:gd name="connsiteX5" fmla="*/ 966788 w 9396413"/>
              <a:gd name="connsiteY5" fmla="*/ 52829 h 652904"/>
              <a:gd name="connsiteX6" fmla="*/ 1109663 w 9396413"/>
              <a:gd name="connsiteY6" fmla="*/ 576704 h 652904"/>
              <a:gd name="connsiteX7" fmla="*/ 1338263 w 9396413"/>
              <a:gd name="connsiteY7" fmla="*/ 148079 h 652904"/>
              <a:gd name="connsiteX8" fmla="*/ 1690688 w 9396413"/>
              <a:gd name="connsiteY8" fmla="*/ 652904 h 652904"/>
              <a:gd name="connsiteX9" fmla="*/ 1985963 w 9396413"/>
              <a:gd name="connsiteY9" fmla="*/ 148079 h 652904"/>
              <a:gd name="connsiteX10" fmla="*/ 2147888 w 9396413"/>
              <a:gd name="connsiteY10" fmla="*/ 624329 h 652904"/>
              <a:gd name="connsiteX11" fmla="*/ 2338388 w 9396413"/>
              <a:gd name="connsiteY11" fmla="*/ 129029 h 652904"/>
              <a:gd name="connsiteX12" fmla="*/ 2424113 w 9396413"/>
              <a:gd name="connsiteY12" fmla="*/ 567179 h 652904"/>
              <a:gd name="connsiteX13" fmla="*/ 2690813 w 9396413"/>
              <a:gd name="connsiteY13" fmla="*/ 148079 h 652904"/>
              <a:gd name="connsiteX14" fmla="*/ 2862263 w 9396413"/>
              <a:gd name="connsiteY14" fmla="*/ 595754 h 652904"/>
              <a:gd name="connsiteX15" fmla="*/ 3167063 w 9396413"/>
              <a:gd name="connsiteY15" fmla="*/ 90929 h 652904"/>
              <a:gd name="connsiteX16" fmla="*/ 3328988 w 9396413"/>
              <a:gd name="connsiteY16" fmla="*/ 462404 h 652904"/>
              <a:gd name="connsiteX17" fmla="*/ 3471863 w 9396413"/>
              <a:gd name="connsiteY17" fmla="*/ 100454 h 652904"/>
              <a:gd name="connsiteX18" fmla="*/ 3652838 w 9396413"/>
              <a:gd name="connsiteY18" fmla="*/ 414779 h 652904"/>
              <a:gd name="connsiteX19" fmla="*/ 4110038 w 9396413"/>
              <a:gd name="connsiteY19" fmla="*/ 100454 h 652904"/>
              <a:gd name="connsiteX20" fmla="*/ 4672013 w 9396413"/>
              <a:gd name="connsiteY20" fmla="*/ 605279 h 652904"/>
              <a:gd name="connsiteX21" fmla="*/ 5014913 w 9396413"/>
              <a:gd name="connsiteY21" fmla="*/ 338579 h 652904"/>
              <a:gd name="connsiteX22" fmla="*/ 5205413 w 9396413"/>
              <a:gd name="connsiteY22" fmla="*/ 167180 h 652904"/>
              <a:gd name="connsiteX23" fmla="*/ 5472113 w 9396413"/>
              <a:gd name="connsiteY23" fmla="*/ 548129 h 652904"/>
              <a:gd name="connsiteX24" fmla="*/ 5919788 w 9396413"/>
              <a:gd name="connsiteY24" fmla="*/ 148079 h 652904"/>
              <a:gd name="connsiteX25" fmla="*/ 6376988 w 9396413"/>
              <a:gd name="connsiteY25" fmla="*/ 481454 h 652904"/>
              <a:gd name="connsiteX26" fmla="*/ 6497914 w 9396413"/>
              <a:gd name="connsiteY26" fmla="*/ 256426 h 652904"/>
              <a:gd name="connsiteX27" fmla="*/ 6589936 w 9396413"/>
              <a:gd name="connsiteY27" fmla="*/ 310755 h 652904"/>
              <a:gd name="connsiteX28" fmla="*/ 7129463 w 9396413"/>
              <a:gd name="connsiteY28" fmla="*/ 333075 h 652904"/>
              <a:gd name="connsiteX29" fmla="*/ 7545388 w 9396413"/>
              <a:gd name="connsiteY29" fmla="*/ 179431 h 652904"/>
              <a:gd name="connsiteX30" fmla="*/ 7822304 w 9396413"/>
              <a:gd name="connsiteY30" fmla="*/ 1 h 652904"/>
              <a:gd name="connsiteX31" fmla="*/ 7988370 w 9396413"/>
              <a:gd name="connsiteY31" fmla="*/ 177548 h 652904"/>
              <a:gd name="connsiteX32" fmla="*/ 8148638 w 9396413"/>
              <a:gd name="connsiteY32" fmla="*/ 538604 h 652904"/>
              <a:gd name="connsiteX33" fmla="*/ 8396288 w 9396413"/>
              <a:gd name="connsiteY33" fmla="*/ 252854 h 652904"/>
              <a:gd name="connsiteX34" fmla="*/ 8653463 w 9396413"/>
              <a:gd name="connsiteY34" fmla="*/ 500504 h 652904"/>
              <a:gd name="connsiteX35" fmla="*/ 8967788 w 9396413"/>
              <a:gd name="connsiteY35" fmla="*/ 129029 h 652904"/>
              <a:gd name="connsiteX36" fmla="*/ 9129713 w 9396413"/>
              <a:gd name="connsiteY36" fmla="*/ 414779 h 652904"/>
              <a:gd name="connsiteX37" fmla="*/ 9301163 w 9396413"/>
              <a:gd name="connsiteY37" fmla="*/ 548129 h 652904"/>
              <a:gd name="connsiteX38" fmla="*/ 9396413 w 9396413"/>
              <a:gd name="connsiteY38" fmla="*/ 424304 h 652904"/>
              <a:gd name="connsiteX0" fmla="*/ 0 w 9396413"/>
              <a:gd name="connsiteY0" fmla="*/ 454350 h 652904"/>
              <a:gd name="connsiteX1" fmla="*/ 261938 w 9396413"/>
              <a:gd name="connsiteY1" fmla="*/ 167129 h 652904"/>
              <a:gd name="connsiteX2" fmla="*/ 442913 w 9396413"/>
              <a:gd name="connsiteY2" fmla="*/ 614804 h 652904"/>
              <a:gd name="connsiteX3" fmla="*/ 594899 w 9396413"/>
              <a:gd name="connsiteY3" fmla="*/ 100559 h 652904"/>
              <a:gd name="connsiteX4" fmla="*/ 795338 w 9396413"/>
              <a:gd name="connsiteY4" fmla="*/ 576704 h 652904"/>
              <a:gd name="connsiteX5" fmla="*/ 966788 w 9396413"/>
              <a:gd name="connsiteY5" fmla="*/ 52829 h 652904"/>
              <a:gd name="connsiteX6" fmla="*/ 1109663 w 9396413"/>
              <a:gd name="connsiteY6" fmla="*/ 576704 h 652904"/>
              <a:gd name="connsiteX7" fmla="*/ 1338263 w 9396413"/>
              <a:gd name="connsiteY7" fmla="*/ 148079 h 652904"/>
              <a:gd name="connsiteX8" fmla="*/ 1690688 w 9396413"/>
              <a:gd name="connsiteY8" fmla="*/ 652904 h 652904"/>
              <a:gd name="connsiteX9" fmla="*/ 1985963 w 9396413"/>
              <a:gd name="connsiteY9" fmla="*/ 148079 h 652904"/>
              <a:gd name="connsiteX10" fmla="*/ 2147888 w 9396413"/>
              <a:gd name="connsiteY10" fmla="*/ 624329 h 652904"/>
              <a:gd name="connsiteX11" fmla="*/ 2338388 w 9396413"/>
              <a:gd name="connsiteY11" fmla="*/ 129029 h 652904"/>
              <a:gd name="connsiteX12" fmla="*/ 2424113 w 9396413"/>
              <a:gd name="connsiteY12" fmla="*/ 567179 h 652904"/>
              <a:gd name="connsiteX13" fmla="*/ 2690813 w 9396413"/>
              <a:gd name="connsiteY13" fmla="*/ 148079 h 652904"/>
              <a:gd name="connsiteX14" fmla="*/ 2862263 w 9396413"/>
              <a:gd name="connsiteY14" fmla="*/ 595754 h 652904"/>
              <a:gd name="connsiteX15" fmla="*/ 3167063 w 9396413"/>
              <a:gd name="connsiteY15" fmla="*/ 90929 h 652904"/>
              <a:gd name="connsiteX16" fmla="*/ 3328988 w 9396413"/>
              <a:gd name="connsiteY16" fmla="*/ 462404 h 652904"/>
              <a:gd name="connsiteX17" fmla="*/ 3471863 w 9396413"/>
              <a:gd name="connsiteY17" fmla="*/ 100454 h 652904"/>
              <a:gd name="connsiteX18" fmla="*/ 3652838 w 9396413"/>
              <a:gd name="connsiteY18" fmla="*/ 414779 h 652904"/>
              <a:gd name="connsiteX19" fmla="*/ 4110038 w 9396413"/>
              <a:gd name="connsiteY19" fmla="*/ 100454 h 652904"/>
              <a:gd name="connsiteX20" fmla="*/ 4672013 w 9396413"/>
              <a:gd name="connsiteY20" fmla="*/ 605279 h 652904"/>
              <a:gd name="connsiteX21" fmla="*/ 5014913 w 9396413"/>
              <a:gd name="connsiteY21" fmla="*/ 338579 h 652904"/>
              <a:gd name="connsiteX22" fmla="*/ 5205413 w 9396413"/>
              <a:gd name="connsiteY22" fmla="*/ 167180 h 652904"/>
              <a:gd name="connsiteX23" fmla="*/ 5472113 w 9396413"/>
              <a:gd name="connsiteY23" fmla="*/ 548129 h 652904"/>
              <a:gd name="connsiteX24" fmla="*/ 5919788 w 9396413"/>
              <a:gd name="connsiteY24" fmla="*/ 148079 h 652904"/>
              <a:gd name="connsiteX25" fmla="*/ 6112858 w 9396413"/>
              <a:gd name="connsiteY25" fmla="*/ 124722 h 652904"/>
              <a:gd name="connsiteX26" fmla="*/ 6376988 w 9396413"/>
              <a:gd name="connsiteY26" fmla="*/ 481454 h 652904"/>
              <a:gd name="connsiteX27" fmla="*/ 6497914 w 9396413"/>
              <a:gd name="connsiteY27" fmla="*/ 256426 h 652904"/>
              <a:gd name="connsiteX28" fmla="*/ 6589936 w 9396413"/>
              <a:gd name="connsiteY28" fmla="*/ 310755 h 652904"/>
              <a:gd name="connsiteX29" fmla="*/ 7129463 w 9396413"/>
              <a:gd name="connsiteY29" fmla="*/ 333075 h 652904"/>
              <a:gd name="connsiteX30" fmla="*/ 7545388 w 9396413"/>
              <a:gd name="connsiteY30" fmla="*/ 179431 h 652904"/>
              <a:gd name="connsiteX31" fmla="*/ 7822304 w 9396413"/>
              <a:gd name="connsiteY31" fmla="*/ 1 h 652904"/>
              <a:gd name="connsiteX32" fmla="*/ 7988370 w 9396413"/>
              <a:gd name="connsiteY32" fmla="*/ 177548 h 652904"/>
              <a:gd name="connsiteX33" fmla="*/ 8148638 w 9396413"/>
              <a:gd name="connsiteY33" fmla="*/ 538604 h 652904"/>
              <a:gd name="connsiteX34" fmla="*/ 8396288 w 9396413"/>
              <a:gd name="connsiteY34" fmla="*/ 252854 h 652904"/>
              <a:gd name="connsiteX35" fmla="*/ 8653463 w 9396413"/>
              <a:gd name="connsiteY35" fmla="*/ 500504 h 652904"/>
              <a:gd name="connsiteX36" fmla="*/ 8967788 w 9396413"/>
              <a:gd name="connsiteY36" fmla="*/ 129029 h 652904"/>
              <a:gd name="connsiteX37" fmla="*/ 9129713 w 9396413"/>
              <a:gd name="connsiteY37" fmla="*/ 414779 h 652904"/>
              <a:gd name="connsiteX38" fmla="*/ 9301163 w 9396413"/>
              <a:gd name="connsiteY38" fmla="*/ 548129 h 652904"/>
              <a:gd name="connsiteX39" fmla="*/ 9396413 w 9396413"/>
              <a:gd name="connsiteY39" fmla="*/ 424304 h 652904"/>
              <a:gd name="connsiteX0" fmla="*/ 0 w 9396413"/>
              <a:gd name="connsiteY0" fmla="*/ 621778 h 820332"/>
              <a:gd name="connsiteX1" fmla="*/ 261938 w 9396413"/>
              <a:gd name="connsiteY1" fmla="*/ 334557 h 820332"/>
              <a:gd name="connsiteX2" fmla="*/ 442913 w 9396413"/>
              <a:gd name="connsiteY2" fmla="*/ 782232 h 820332"/>
              <a:gd name="connsiteX3" fmla="*/ 594899 w 9396413"/>
              <a:gd name="connsiteY3" fmla="*/ 267987 h 820332"/>
              <a:gd name="connsiteX4" fmla="*/ 795338 w 9396413"/>
              <a:gd name="connsiteY4" fmla="*/ 744132 h 820332"/>
              <a:gd name="connsiteX5" fmla="*/ 966788 w 9396413"/>
              <a:gd name="connsiteY5" fmla="*/ 220257 h 820332"/>
              <a:gd name="connsiteX6" fmla="*/ 1109663 w 9396413"/>
              <a:gd name="connsiteY6" fmla="*/ 744132 h 820332"/>
              <a:gd name="connsiteX7" fmla="*/ 1338263 w 9396413"/>
              <a:gd name="connsiteY7" fmla="*/ 315507 h 820332"/>
              <a:gd name="connsiteX8" fmla="*/ 1690688 w 9396413"/>
              <a:gd name="connsiteY8" fmla="*/ 820332 h 820332"/>
              <a:gd name="connsiteX9" fmla="*/ 1985963 w 9396413"/>
              <a:gd name="connsiteY9" fmla="*/ 315507 h 820332"/>
              <a:gd name="connsiteX10" fmla="*/ 2147888 w 9396413"/>
              <a:gd name="connsiteY10" fmla="*/ 791757 h 820332"/>
              <a:gd name="connsiteX11" fmla="*/ 2338388 w 9396413"/>
              <a:gd name="connsiteY11" fmla="*/ 296457 h 820332"/>
              <a:gd name="connsiteX12" fmla="*/ 2424113 w 9396413"/>
              <a:gd name="connsiteY12" fmla="*/ 734607 h 820332"/>
              <a:gd name="connsiteX13" fmla="*/ 2690813 w 9396413"/>
              <a:gd name="connsiteY13" fmla="*/ 315507 h 820332"/>
              <a:gd name="connsiteX14" fmla="*/ 2862263 w 9396413"/>
              <a:gd name="connsiteY14" fmla="*/ 763182 h 820332"/>
              <a:gd name="connsiteX15" fmla="*/ 3167063 w 9396413"/>
              <a:gd name="connsiteY15" fmla="*/ 258357 h 820332"/>
              <a:gd name="connsiteX16" fmla="*/ 3328988 w 9396413"/>
              <a:gd name="connsiteY16" fmla="*/ 629832 h 820332"/>
              <a:gd name="connsiteX17" fmla="*/ 3471863 w 9396413"/>
              <a:gd name="connsiteY17" fmla="*/ 267882 h 820332"/>
              <a:gd name="connsiteX18" fmla="*/ 3652838 w 9396413"/>
              <a:gd name="connsiteY18" fmla="*/ 582207 h 820332"/>
              <a:gd name="connsiteX19" fmla="*/ 4110038 w 9396413"/>
              <a:gd name="connsiteY19" fmla="*/ 267882 h 820332"/>
              <a:gd name="connsiteX20" fmla="*/ 4672013 w 9396413"/>
              <a:gd name="connsiteY20" fmla="*/ 772707 h 820332"/>
              <a:gd name="connsiteX21" fmla="*/ 5014913 w 9396413"/>
              <a:gd name="connsiteY21" fmla="*/ 506007 h 820332"/>
              <a:gd name="connsiteX22" fmla="*/ 5205413 w 9396413"/>
              <a:gd name="connsiteY22" fmla="*/ 334608 h 820332"/>
              <a:gd name="connsiteX23" fmla="*/ 5472113 w 9396413"/>
              <a:gd name="connsiteY23" fmla="*/ 715557 h 820332"/>
              <a:gd name="connsiteX24" fmla="*/ 5919788 w 9396413"/>
              <a:gd name="connsiteY24" fmla="*/ 315507 h 820332"/>
              <a:gd name="connsiteX25" fmla="*/ 6112858 w 9396413"/>
              <a:gd name="connsiteY25" fmla="*/ 292150 h 820332"/>
              <a:gd name="connsiteX26" fmla="*/ 6376988 w 9396413"/>
              <a:gd name="connsiteY26" fmla="*/ 648882 h 820332"/>
              <a:gd name="connsiteX27" fmla="*/ 6497914 w 9396413"/>
              <a:gd name="connsiteY27" fmla="*/ 423854 h 820332"/>
              <a:gd name="connsiteX28" fmla="*/ 6589936 w 9396413"/>
              <a:gd name="connsiteY28" fmla="*/ 478183 h 820332"/>
              <a:gd name="connsiteX29" fmla="*/ 7129463 w 9396413"/>
              <a:gd name="connsiteY29" fmla="*/ 500503 h 820332"/>
              <a:gd name="connsiteX30" fmla="*/ 7545388 w 9396413"/>
              <a:gd name="connsiteY30" fmla="*/ 346859 h 820332"/>
              <a:gd name="connsiteX31" fmla="*/ 7911756 w 9396413"/>
              <a:gd name="connsiteY31" fmla="*/ 0 h 820332"/>
              <a:gd name="connsiteX32" fmla="*/ 7988370 w 9396413"/>
              <a:gd name="connsiteY32" fmla="*/ 344976 h 820332"/>
              <a:gd name="connsiteX33" fmla="*/ 8148638 w 9396413"/>
              <a:gd name="connsiteY33" fmla="*/ 706032 h 820332"/>
              <a:gd name="connsiteX34" fmla="*/ 8396288 w 9396413"/>
              <a:gd name="connsiteY34" fmla="*/ 420282 h 820332"/>
              <a:gd name="connsiteX35" fmla="*/ 8653463 w 9396413"/>
              <a:gd name="connsiteY35" fmla="*/ 667932 h 820332"/>
              <a:gd name="connsiteX36" fmla="*/ 8967788 w 9396413"/>
              <a:gd name="connsiteY36" fmla="*/ 296457 h 820332"/>
              <a:gd name="connsiteX37" fmla="*/ 9129713 w 9396413"/>
              <a:gd name="connsiteY37" fmla="*/ 582207 h 820332"/>
              <a:gd name="connsiteX38" fmla="*/ 9301163 w 9396413"/>
              <a:gd name="connsiteY38" fmla="*/ 715557 h 820332"/>
              <a:gd name="connsiteX39" fmla="*/ 9396413 w 9396413"/>
              <a:gd name="connsiteY39" fmla="*/ 591732 h 820332"/>
              <a:gd name="connsiteX0" fmla="*/ 0 w 9396413"/>
              <a:gd name="connsiteY0" fmla="*/ 621778 h 820332"/>
              <a:gd name="connsiteX1" fmla="*/ 261938 w 9396413"/>
              <a:gd name="connsiteY1" fmla="*/ 334557 h 820332"/>
              <a:gd name="connsiteX2" fmla="*/ 442913 w 9396413"/>
              <a:gd name="connsiteY2" fmla="*/ 782232 h 820332"/>
              <a:gd name="connsiteX3" fmla="*/ 594899 w 9396413"/>
              <a:gd name="connsiteY3" fmla="*/ 267987 h 820332"/>
              <a:gd name="connsiteX4" fmla="*/ 795338 w 9396413"/>
              <a:gd name="connsiteY4" fmla="*/ 744132 h 820332"/>
              <a:gd name="connsiteX5" fmla="*/ 966788 w 9396413"/>
              <a:gd name="connsiteY5" fmla="*/ 220257 h 820332"/>
              <a:gd name="connsiteX6" fmla="*/ 1109663 w 9396413"/>
              <a:gd name="connsiteY6" fmla="*/ 744132 h 820332"/>
              <a:gd name="connsiteX7" fmla="*/ 1338263 w 9396413"/>
              <a:gd name="connsiteY7" fmla="*/ 315507 h 820332"/>
              <a:gd name="connsiteX8" fmla="*/ 1690688 w 9396413"/>
              <a:gd name="connsiteY8" fmla="*/ 820332 h 820332"/>
              <a:gd name="connsiteX9" fmla="*/ 1985963 w 9396413"/>
              <a:gd name="connsiteY9" fmla="*/ 315507 h 820332"/>
              <a:gd name="connsiteX10" fmla="*/ 2147888 w 9396413"/>
              <a:gd name="connsiteY10" fmla="*/ 791757 h 820332"/>
              <a:gd name="connsiteX11" fmla="*/ 2338388 w 9396413"/>
              <a:gd name="connsiteY11" fmla="*/ 296457 h 820332"/>
              <a:gd name="connsiteX12" fmla="*/ 2424113 w 9396413"/>
              <a:gd name="connsiteY12" fmla="*/ 734607 h 820332"/>
              <a:gd name="connsiteX13" fmla="*/ 2690813 w 9396413"/>
              <a:gd name="connsiteY13" fmla="*/ 315507 h 820332"/>
              <a:gd name="connsiteX14" fmla="*/ 2862263 w 9396413"/>
              <a:gd name="connsiteY14" fmla="*/ 763182 h 820332"/>
              <a:gd name="connsiteX15" fmla="*/ 3167063 w 9396413"/>
              <a:gd name="connsiteY15" fmla="*/ 258357 h 820332"/>
              <a:gd name="connsiteX16" fmla="*/ 3328988 w 9396413"/>
              <a:gd name="connsiteY16" fmla="*/ 629832 h 820332"/>
              <a:gd name="connsiteX17" fmla="*/ 3471863 w 9396413"/>
              <a:gd name="connsiteY17" fmla="*/ 267882 h 820332"/>
              <a:gd name="connsiteX18" fmla="*/ 3652838 w 9396413"/>
              <a:gd name="connsiteY18" fmla="*/ 582207 h 820332"/>
              <a:gd name="connsiteX19" fmla="*/ 4110038 w 9396413"/>
              <a:gd name="connsiteY19" fmla="*/ 267882 h 820332"/>
              <a:gd name="connsiteX20" fmla="*/ 4672013 w 9396413"/>
              <a:gd name="connsiteY20" fmla="*/ 772707 h 820332"/>
              <a:gd name="connsiteX21" fmla="*/ 5014913 w 9396413"/>
              <a:gd name="connsiteY21" fmla="*/ 506007 h 820332"/>
              <a:gd name="connsiteX22" fmla="*/ 5205413 w 9396413"/>
              <a:gd name="connsiteY22" fmla="*/ 334608 h 820332"/>
              <a:gd name="connsiteX23" fmla="*/ 5472113 w 9396413"/>
              <a:gd name="connsiteY23" fmla="*/ 715557 h 820332"/>
              <a:gd name="connsiteX24" fmla="*/ 5919788 w 9396413"/>
              <a:gd name="connsiteY24" fmla="*/ 315507 h 820332"/>
              <a:gd name="connsiteX25" fmla="*/ 6112858 w 9396413"/>
              <a:gd name="connsiteY25" fmla="*/ 292150 h 820332"/>
              <a:gd name="connsiteX26" fmla="*/ 6376988 w 9396413"/>
              <a:gd name="connsiteY26" fmla="*/ 648882 h 820332"/>
              <a:gd name="connsiteX27" fmla="*/ 6497914 w 9396413"/>
              <a:gd name="connsiteY27" fmla="*/ 423854 h 820332"/>
              <a:gd name="connsiteX28" fmla="*/ 6589936 w 9396413"/>
              <a:gd name="connsiteY28" fmla="*/ 478183 h 820332"/>
              <a:gd name="connsiteX29" fmla="*/ 7129463 w 9396413"/>
              <a:gd name="connsiteY29" fmla="*/ 500503 h 820332"/>
              <a:gd name="connsiteX30" fmla="*/ 7545388 w 9396413"/>
              <a:gd name="connsiteY30" fmla="*/ 346859 h 820332"/>
              <a:gd name="connsiteX31" fmla="*/ 7911756 w 9396413"/>
              <a:gd name="connsiteY31" fmla="*/ 0 h 820332"/>
              <a:gd name="connsiteX32" fmla="*/ 7988370 w 9396413"/>
              <a:gd name="connsiteY32" fmla="*/ 344976 h 820332"/>
              <a:gd name="connsiteX33" fmla="*/ 8158577 w 9396413"/>
              <a:gd name="connsiteY33" fmla="*/ 240949 h 820332"/>
              <a:gd name="connsiteX34" fmla="*/ 8396288 w 9396413"/>
              <a:gd name="connsiteY34" fmla="*/ 420282 h 820332"/>
              <a:gd name="connsiteX35" fmla="*/ 8653463 w 9396413"/>
              <a:gd name="connsiteY35" fmla="*/ 667932 h 820332"/>
              <a:gd name="connsiteX36" fmla="*/ 8967788 w 9396413"/>
              <a:gd name="connsiteY36" fmla="*/ 296457 h 820332"/>
              <a:gd name="connsiteX37" fmla="*/ 9129713 w 9396413"/>
              <a:gd name="connsiteY37" fmla="*/ 582207 h 820332"/>
              <a:gd name="connsiteX38" fmla="*/ 9301163 w 9396413"/>
              <a:gd name="connsiteY38" fmla="*/ 715557 h 820332"/>
              <a:gd name="connsiteX39" fmla="*/ 9396413 w 9396413"/>
              <a:gd name="connsiteY39" fmla="*/ 591732 h 820332"/>
              <a:gd name="connsiteX0" fmla="*/ 0 w 9396413"/>
              <a:gd name="connsiteY0" fmla="*/ 621778 h 820332"/>
              <a:gd name="connsiteX1" fmla="*/ 261938 w 9396413"/>
              <a:gd name="connsiteY1" fmla="*/ 334557 h 820332"/>
              <a:gd name="connsiteX2" fmla="*/ 442913 w 9396413"/>
              <a:gd name="connsiteY2" fmla="*/ 782232 h 820332"/>
              <a:gd name="connsiteX3" fmla="*/ 594899 w 9396413"/>
              <a:gd name="connsiteY3" fmla="*/ 267987 h 820332"/>
              <a:gd name="connsiteX4" fmla="*/ 795338 w 9396413"/>
              <a:gd name="connsiteY4" fmla="*/ 744132 h 820332"/>
              <a:gd name="connsiteX5" fmla="*/ 966788 w 9396413"/>
              <a:gd name="connsiteY5" fmla="*/ 220257 h 820332"/>
              <a:gd name="connsiteX6" fmla="*/ 1109663 w 9396413"/>
              <a:gd name="connsiteY6" fmla="*/ 744132 h 820332"/>
              <a:gd name="connsiteX7" fmla="*/ 1338263 w 9396413"/>
              <a:gd name="connsiteY7" fmla="*/ 315507 h 820332"/>
              <a:gd name="connsiteX8" fmla="*/ 1690688 w 9396413"/>
              <a:gd name="connsiteY8" fmla="*/ 820332 h 820332"/>
              <a:gd name="connsiteX9" fmla="*/ 1985963 w 9396413"/>
              <a:gd name="connsiteY9" fmla="*/ 315507 h 820332"/>
              <a:gd name="connsiteX10" fmla="*/ 2147888 w 9396413"/>
              <a:gd name="connsiteY10" fmla="*/ 791757 h 820332"/>
              <a:gd name="connsiteX11" fmla="*/ 2338388 w 9396413"/>
              <a:gd name="connsiteY11" fmla="*/ 296457 h 820332"/>
              <a:gd name="connsiteX12" fmla="*/ 2424113 w 9396413"/>
              <a:gd name="connsiteY12" fmla="*/ 734607 h 820332"/>
              <a:gd name="connsiteX13" fmla="*/ 2690813 w 9396413"/>
              <a:gd name="connsiteY13" fmla="*/ 315507 h 820332"/>
              <a:gd name="connsiteX14" fmla="*/ 2862263 w 9396413"/>
              <a:gd name="connsiteY14" fmla="*/ 763182 h 820332"/>
              <a:gd name="connsiteX15" fmla="*/ 3167063 w 9396413"/>
              <a:gd name="connsiteY15" fmla="*/ 258357 h 820332"/>
              <a:gd name="connsiteX16" fmla="*/ 3328988 w 9396413"/>
              <a:gd name="connsiteY16" fmla="*/ 629832 h 820332"/>
              <a:gd name="connsiteX17" fmla="*/ 3471863 w 9396413"/>
              <a:gd name="connsiteY17" fmla="*/ 267882 h 820332"/>
              <a:gd name="connsiteX18" fmla="*/ 3652838 w 9396413"/>
              <a:gd name="connsiteY18" fmla="*/ 582207 h 820332"/>
              <a:gd name="connsiteX19" fmla="*/ 4110038 w 9396413"/>
              <a:gd name="connsiteY19" fmla="*/ 267882 h 820332"/>
              <a:gd name="connsiteX20" fmla="*/ 4672013 w 9396413"/>
              <a:gd name="connsiteY20" fmla="*/ 772707 h 820332"/>
              <a:gd name="connsiteX21" fmla="*/ 5014913 w 9396413"/>
              <a:gd name="connsiteY21" fmla="*/ 506007 h 820332"/>
              <a:gd name="connsiteX22" fmla="*/ 5205413 w 9396413"/>
              <a:gd name="connsiteY22" fmla="*/ 334608 h 820332"/>
              <a:gd name="connsiteX23" fmla="*/ 5472113 w 9396413"/>
              <a:gd name="connsiteY23" fmla="*/ 715557 h 820332"/>
              <a:gd name="connsiteX24" fmla="*/ 5919788 w 9396413"/>
              <a:gd name="connsiteY24" fmla="*/ 315507 h 820332"/>
              <a:gd name="connsiteX25" fmla="*/ 6112858 w 9396413"/>
              <a:gd name="connsiteY25" fmla="*/ 292150 h 820332"/>
              <a:gd name="connsiteX26" fmla="*/ 6376988 w 9396413"/>
              <a:gd name="connsiteY26" fmla="*/ 648882 h 820332"/>
              <a:gd name="connsiteX27" fmla="*/ 6497914 w 9396413"/>
              <a:gd name="connsiteY27" fmla="*/ 423854 h 820332"/>
              <a:gd name="connsiteX28" fmla="*/ 6589936 w 9396413"/>
              <a:gd name="connsiteY28" fmla="*/ 478183 h 820332"/>
              <a:gd name="connsiteX29" fmla="*/ 7129463 w 9396413"/>
              <a:gd name="connsiteY29" fmla="*/ 500503 h 820332"/>
              <a:gd name="connsiteX30" fmla="*/ 7545388 w 9396413"/>
              <a:gd name="connsiteY30" fmla="*/ 346859 h 820332"/>
              <a:gd name="connsiteX31" fmla="*/ 7911756 w 9396413"/>
              <a:gd name="connsiteY31" fmla="*/ 0 h 820332"/>
              <a:gd name="connsiteX32" fmla="*/ 7988370 w 9396413"/>
              <a:gd name="connsiteY32" fmla="*/ 344976 h 820332"/>
              <a:gd name="connsiteX33" fmla="*/ 8158577 w 9396413"/>
              <a:gd name="connsiteY33" fmla="*/ 240949 h 820332"/>
              <a:gd name="connsiteX34" fmla="*/ 8445984 w 9396413"/>
              <a:gd name="connsiteY34" fmla="*/ 290059 h 820332"/>
              <a:gd name="connsiteX35" fmla="*/ 8653463 w 9396413"/>
              <a:gd name="connsiteY35" fmla="*/ 667932 h 820332"/>
              <a:gd name="connsiteX36" fmla="*/ 8967788 w 9396413"/>
              <a:gd name="connsiteY36" fmla="*/ 296457 h 820332"/>
              <a:gd name="connsiteX37" fmla="*/ 9129713 w 9396413"/>
              <a:gd name="connsiteY37" fmla="*/ 582207 h 820332"/>
              <a:gd name="connsiteX38" fmla="*/ 9301163 w 9396413"/>
              <a:gd name="connsiteY38" fmla="*/ 715557 h 820332"/>
              <a:gd name="connsiteX39" fmla="*/ 9396413 w 9396413"/>
              <a:gd name="connsiteY39" fmla="*/ 591732 h 820332"/>
              <a:gd name="connsiteX0" fmla="*/ 0 w 9396413"/>
              <a:gd name="connsiteY0" fmla="*/ 621778 h 820332"/>
              <a:gd name="connsiteX1" fmla="*/ 261938 w 9396413"/>
              <a:gd name="connsiteY1" fmla="*/ 334557 h 820332"/>
              <a:gd name="connsiteX2" fmla="*/ 442913 w 9396413"/>
              <a:gd name="connsiteY2" fmla="*/ 782232 h 820332"/>
              <a:gd name="connsiteX3" fmla="*/ 594899 w 9396413"/>
              <a:gd name="connsiteY3" fmla="*/ 267987 h 820332"/>
              <a:gd name="connsiteX4" fmla="*/ 795338 w 9396413"/>
              <a:gd name="connsiteY4" fmla="*/ 744132 h 820332"/>
              <a:gd name="connsiteX5" fmla="*/ 966788 w 9396413"/>
              <a:gd name="connsiteY5" fmla="*/ 220257 h 820332"/>
              <a:gd name="connsiteX6" fmla="*/ 1109663 w 9396413"/>
              <a:gd name="connsiteY6" fmla="*/ 744132 h 820332"/>
              <a:gd name="connsiteX7" fmla="*/ 1338263 w 9396413"/>
              <a:gd name="connsiteY7" fmla="*/ 315507 h 820332"/>
              <a:gd name="connsiteX8" fmla="*/ 1690688 w 9396413"/>
              <a:gd name="connsiteY8" fmla="*/ 820332 h 820332"/>
              <a:gd name="connsiteX9" fmla="*/ 1985963 w 9396413"/>
              <a:gd name="connsiteY9" fmla="*/ 315507 h 820332"/>
              <a:gd name="connsiteX10" fmla="*/ 2147888 w 9396413"/>
              <a:gd name="connsiteY10" fmla="*/ 791757 h 820332"/>
              <a:gd name="connsiteX11" fmla="*/ 2338388 w 9396413"/>
              <a:gd name="connsiteY11" fmla="*/ 296457 h 820332"/>
              <a:gd name="connsiteX12" fmla="*/ 2424113 w 9396413"/>
              <a:gd name="connsiteY12" fmla="*/ 734607 h 820332"/>
              <a:gd name="connsiteX13" fmla="*/ 2690813 w 9396413"/>
              <a:gd name="connsiteY13" fmla="*/ 315507 h 820332"/>
              <a:gd name="connsiteX14" fmla="*/ 2862263 w 9396413"/>
              <a:gd name="connsiteY14" fmla="*/ 763182 h 820332"/>
              <a:gd name="connsiteX15" fmla="*/ 3167063 w 9396413"/>
              <a:gd name="connsiteY15" fmla="*/ 258357 h 820332"/>
              <a:gd name="connsiteX16" fmla="*/ 3328988 w 9396413"/>
              <a:gd name="connsiteY16" fmla="*/ 629832 h 820332"/>
              <a:gd name="connsiteX17" fmla="*/ 3471863 w 9396413"/>
              <a:gd name="connsiteY17" fmla="*/ 267882 h 820332"/>
              <a:gd name="connsiteX18" fmla="*/ 3652838 w 9396413"/>
              <a:gd name="connsiteY18" fmla="*/ 582207 h 820332"/>
              <a:gd name="connsiteX19" fmla="*/ 4110038 w 9396413"/>
              <a:gd name="connsiteY19" fmla="*/ 267882 h 820332"/>
              <a:gd name="connsiteX20" fmla="*/ 4672013 w 9396413"/>
              <a:gd name="connsiteY20" fmla="*/ 772707 h 820332"/>
              <a:gd name="connsiteX21" fmla="*/ 5014913 w 9396413"/>
              <a:gd name="connsiteY21" fmla="*/ 506007 h 820332"/>
              <a:gd name="connsiteX22" fmla="*/ 5205413 w 9396413"/>
              <a:gd name="connsiteY22" fmla="*/ 334608 h 820332"/>
              <a:gd name="connsiteX23" fmla="*/ 5472113 w 9396413"/>
              <a:gd name="connsiteY23" fmla="*/ 715557 h 820332"/>
              <a:gd name="connsiteX24" fmla="*/ 5919788 w 9396413"/>
              <a:gd name="connsiteY24" fmla="*/ 315507 h 820332"/>
              <a:gd name="connsiteX25" fmla="*/ 6112858 w 9396413"/>
              <a:gd name="connsiteY25" fmla="*/ 292150 h 820332"/>
              <a:gd name="connsiteX26" fmla="*/ 6376988 w 9396413"/>
              <a:gd name="connsiteY26" fmla="*/ 648882 h 820332"/>
              <a:gd name="connsiteX27" fmla="*/ 6497914 w 9396413"/>
              <a:gd name="connsiteY27" fmla="*/ 423854 h 820332"/>
              <a:gd name="connsiteX28" fmla="*/ 6589936 w 9396413"/>
              <a:gd name="connsiteY28" fmla="*/ 478183 h 820332"/>
              <a:gd name="connsiteX29" fmla="*/ 7129463 w 9396413"/>
              <a:gd name="connsiteY29" fmla="*/ 500503 h 820332"/>
              <a:gd name="connsiteX30" fmla="*/ 7545388 w 9396413"/>
              <a:gd name="connsiteY30" fmla="*/ 346859 h 820332"/>
              <a:gd name="connsiteX31" fmla="*/ 7911756 w 9396413"/>
              <a:gd name="connsiteY31" fmla="*/ 0 h 820332"/>
              <a:gd name="connsiteX32" fmla="*/ 7988370 w 9396413"/>
              <a:gd name="connsiteY32" fmla="*/ 344976 h 820332"/>
              <a:gd name="connsiteX33" fmla="*/ 8238090 w 9396413"/>
              <a:gd name="connsiteY33" fmla="*/ 185140 h 820332"/>
              <a:gd name="connsiteX34" fmla="*/ 8445984 w 9396413"/>
              <a:gd name="connsiteY34" fmla="*/ 290059 h 820332"/>
              <a:gd name="connsiteX35" fmla="*/ 8653463 w 9396413"/>
              <a:gd name="connsiteY35" fmla="*/ 667932 h 820332"/>
              <a:gd name="connsiteX36" fmla="*/ 8967788 w 9396413"/>
              <a:gd name="connsiteY36" fmla="*/ 296457 h 820332"/>
              <a:gd name="connsiteX37" fmla="*/ 9129713 w 9396413"/>
              <a:gd name="connsiteY37" fmla="*/ 582207 h 820332"/>
              <a:gd name="connsiteX38" fmla="*/ 9301163 w 9396413"/>
              <a:gd name="connsiteY38" fmla="*/ 715557 h 820332"/>
              <a:gd name="connsiteX39" fmla="*/ 9396413 w 9396413"/>
              <a:gd name="connsiteY39" fmla="*/ 591732 h 820332"/>
              <a:gd name="connsiteX0" fmla="*/ 0 w 9396413"/>
              <a:gd name="connsiteY0" fmla="*/ 622164 h 820718"/>
              <a:gd name="connsiteX1" fmla="*/ 261938 w 9396413"/>
              <a:gd name="connsiteY1" fmla="*/ 334943 h 820718"/>
              <a:gd name="connsiteX2" fmla="*/ 442913 w 9396413"/>
              <a:gd name="connsiteY2" fmla="*/ 782618 h 820718"/>
              <a:gd name="connsiteX3" fmla="*/ 594899 w 9396413"/>
              <a:gd name="connsiteY3" fmla="*/ 268373 h 820718"/>
              <a:gd name="connsiteX4" fmla="*/ 795338 w 9396413"/>
              <a:gd name="connsiteY4" fmla="*/ 744518 h 820718"/>
              <a:gd name="connsiteX5" fmla="*/ 966788 w 9396413"/>
              <a:gd name="connsiteY5" fmla="*/ 220643 h 820718"/>
              <a:gd name="connsiteX6" fmla="*/ 1109663 w 9396413"/>
              <a:gd name="connsiteY6" fmla="*/ 744518 h 820718"/>
              <a:gd name="connsiteX7" fmla="*/ 1338263 w 9396413"/>
              <a:gd name="connsiteY7" fmla="*/ 315893 h 820718"/>
              <a:gd name="connsiteX8" fmla="*/ 1690688 w 9396413"/>
              <a:gd name="connsiteY8" fmla="*/ 820718 h 820718"/>
              <a:gd name="connsiteX9" fmla="*/ 1985963 w 9396413"/>
              <a:gd name="connsiteY9" fmla="*/ 315893 h 820718"/>
              <a:gd name="connsiteX10" fmla="*/ 2147888 w 9396413"/>
              <a:gd name="connsiteY10" fmla="*/ 792143 h 820718"/>
              <a:gd name="connsiteX11" fmla="*/ 2338388 w 9396413"/>
              <a:gd name="connsiteY11" fmla="*/ 296843 h 820718"/>
              <a:gd name="connsiteX12" fmla="*/ 2424113 w 9396413"/>
              <a:gd name="connsiteY12" fmla="*/ 734993 h 820718"/>
              <a:gd name="connsiteX13" fmla="*/ 2690813 w 9396413"/>
              <a:gd name="connsiteY13" fmla="*/ 315893 h 820718"/>
              <a:gd name="connsiteX14" fmla="*/ 2862263 w 9396413"/>
              <a:gd name="connsiteY14" fmla="*/ 763568 h 820718"/>
              <a:gd name="connsiteX15" fmla="*/ 3167063 w 9396413"/>
              <a:gd name="connsiteY15" fmla="*/ 258743 h 820718"/>
              <a:gd name="connsiteX16" fmla="*/ 3328988 w 9396413"/>
              <a:gd name="connsiteY16" fmla="*/ 630218 h 820718"/>
              <a:gd name="connsiteX17" fmla="*/ 3471863 w 9396413"/>
              <a:gd name="connsiteY17" fmla="*/ 268268 h 820718"/>
              <a:gd name="connsiteX18" fmla="*/ 3652838 w 9396413"/>
              <a:gd name="connsiteY18" fmla="*/ 582593 h 820718"/>
              <a:gd name="connsiteX19" fmla="*/ 4110038 w 9396413"/>
              <a:gd name="connsiteY19" fmla="*/ 268268 h 820718"/>
              <a:gd name="connsiteX20" fmla="*/ 4672013 w 9396413"/>
              <a:gd name="connsiteY20" fmla="*/ 773093 h 820718"/>
              <a:gd name="connsiteX21" fmla="*/ 5014913 w 9396413"/>
              <a:gd name="connsiteY21" fmla="*/ 506393 h 820718"/>
              <a:gd name="connsiteX22" fmla="*/ 5205413 w 9396413"/>
              <a:gd name="connsiteY22" fmla="*/ 334994 h 820718"/>
              <a:gd name="connsiteX23" fmla="*/ 5472113 w 9396413"/>
              <a:gd name="connsiteY23" fmla="*/ 715943 h 820718"/>
              <a:gd name="connsiteX24" fmla="*/ 5919788 w 9396413"/>
              <a:gd name="connsiteY24" fmla="*/ 315893 h 820718"/>
              <a:gd name="connsiteX25" fmla="*/ 6112858 w 9396413"/>
              <a:gd name="connsiteY25" fmla="*/ 292536 h 820718"/>
              <a:gd name="connsiteX26" fmla="*/ 6376988 w 9396413"/>
              <a:gd name="connsiteY26" fmla="*/ 649268 h 820718"/>
              <a:gd name="connsiteX27" fmla="*/ 6497914 w 9396413"/>
              <a:gd name="connsiteY27" fmla="*/ 424240 h 820718"/>
              <a:gd name="connsiteX28" fmla="*/ 6589936 w 9396413"/>
              <a:gd name="connsiteY28" fmla="*/ 478569 h 820718"/>
              <a:gd name="connsiteX29" fmla="*/ 7129463 w 9396413"/>
              <a:gd name="connsiteY29" fmla="*/ 500889 h 820718"/>
              <a:gd name="connsiteX30" fmla="*/ 7545388 w 9396413"/>
              <a:gd name="connsiteY30" fmla="*/ 347245 h 820718"/>
              <a:gd name="connsiteX31" fmla="*/ 7911756 w 9396413"/>
              <a:gd name="connsiteY31" fmla="*/ 386 h 820718"/>
              <a:gd name="connsiteX32" fmla="*/ 8067883 w 9396413"/>
              <a:gd name="connsiteY32" fmla="*/ 419774 h 820718"/>
              <a:gd name="connsiteX33" fmla="*/ 8238090 w 9396413"/>
              <a:gd name="connsiteY33" fmla="*/ 185526 h 820718"/>
              <a:gd name="connsiteX34" fmla="*/ 8445984 w 9396413"/>
              <a:gd name="connsiteY34" fmla="*/ 290445 h 820718"/>
              <a:gd name="connsiteX35" fmla="*/ 8653463 w 9396413"/>
              <a:gd name="connsiteY35" fmla="*/ 668318 h 820718"/>
              <a:gd name="connsiteX36" fmla="*/ 8967788 w 9396413"/>
              <a:gd name="connsiteY36" fmla="*/ 296843 h 820718"/>
              <a:gd name="connsiteX37" fmla="*/ 9129713 w 9396413"/>
              <a:gd name="connsiteY37" fmla="*/ 582593 h 820718"/>
              <a:gd name="connsiteX38" fmla="*/ 9301163 w 9396413"/>
              <a:gd name="connsiteY38" fmla="*/ 715943 h 820718"/>
              <a:gd name="connsiteX39" fmla="*/ 9396413 w 9396413"/>
              <a:gd name="connsiteY39" fmla="*/ 592118 h 82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396413" h="820718">
                <a:moveTo>
                  <a:pt x="0" y="622164"/>
                </a:moveTo>
                <a:cubicBezTo>
                  <a:pt x="84137" y="398326"/>
                  <a:pt x="188119" y="308201"/>
                  <a:pt x="261938" y="334943"/>
                </a:cubicBezTo>
                <a:cubicBezTo>
                  <a:pt x="335757" y="361685"/>
                  <a:pt x="387420" y="793713"/>
                  <a:pt x="442913" y="782618"/>
                </a:cubicBezTo>
                <a:cubicBezTo>
                  <a:pt x="498406" y="771523"/>
                  <a:pt x="536162" y="274723"/>
                  <a:pt x="594899" y="268373"/>
                </a:cubicBezTo>
                <a:cubicBezTo>
                  <a:pt x="653636" y="262023"/>
                  <a:pt x="733357" y="752473"/>
                  <a:pt x="795338" y="744518"/>
                </a:cubicBezTo>
                <a:cubicBezTo>
                  <a:pt x="857319" y="736563"/>
                  <a:pt x="914401" y="220643"/>
                  <a:pt x="966788" y="220643"/>
                </a:cubicBezTo>
                <a:cubicBezTo>
                  <a:pt x="1019175" y="220643"/>
                  <a:pt x="1047751" y="728643"/>
                  <a:pt x="1109663" y="744518"/>
                </a:cubicBezTo>
                <a:cubicBezTo>
                  <a:pt x="1171576" y="760393"/>
                  <a:pt x="1241426" y="303193"/>
                  <a:pt x="1338263" y="315893"/>
                </a:cubicBezTo>
                <a:cubicBezTo>
                  <a:pt x="1435101" y="328593"/>
                  <a:pt x="1582738" y="820718"/>
                  <a:pt x="1690688" y="820718"/>
                </a:cubicBezTo>
                <a:cubicBezTo>
                  <a:pt x="1798638" y="820718"/>
                  <a:pt x="1909763" y="320655"/>
                  <a:pt x="1985963" y="315893"/>
                </a:cubicBezTo>
                <a:cubicBezTo>
                  <a:pt x="2062163" y="311131"/>
                  <a:pt x="2089151" y="795318"/>
                  <a:pt x="2147888" y="792143"/>
                </a:cubicBezTo>
                <a:cubicBezTo>
                  <a:pt x="2206626" y="788968"/>
                  <a:pt x="2292351" y="306368"/>
                  <a:pt x="2338388" y="296843"/>
                </a:cubicBezTo>
                <a:cubicBezTo>
                  <a:pt x="2384426" y="287318"/>
                  <a:pt x="2365376" y="731818"/>
                  <a:pt x="2424113" y="734993"/>
                </a:cubicBezTo>
                <a:cubicBezTo>
                  <a:pt x="2482851" y="738168"/>
                  <a:pt x="2617788" y="311130"/>
                  <a:pt x="2690813" y="315893"/>
                </a:cubicBezTo>
                <a:cubicBezTo>
                  <a:pt x="2763838" y="320656"/>
                  <a:pt x="2782888" y="773093"/>
                  <a:pt x="2862263" y="763568"/>
                </a:cubicBezTo>
                <a:cubicBezTo>
                  <a:pt x="2941638" y="754043"/>
                  <a:pt x="3089276" y="280968"/>
                  <a:pt x="3167063" y="258743"/>
                </a:cubicBezTo>
                <a:cubicBezTo>
                  <a:pt x="3244850" y="236518"/>
                  <a:pt x="3278188" y="628630"/>
                  <a:pt x="3328988" y="630218"/>
                </a:cubicBezTo>
                <a:cubicBezTo>
                  <a:pt x="3379788" y="631805"/>
                  <a:pt x="3417888" y="276205"/>
                  <a:pt x="3471863" y="268268"/>
                </a:cubicBezTo>
                <a:cubicBezTo>
                  <a:pt x="3525838" y="260331"/>
                  <a:pt x="3546476" y="582593"/>
                  <a:pt x="3652838" y="582593"/>
                </a:cubicBezTo>
                <a:cubicBezTo>
                  <a:pt x="3759200" y="582593"/>
                  <a:pt x="3940176" y="236518"/>
                  <a:pt x="4110038" y="268268"/>
                </a:cubicBezTo>
                <a:cubicBezTo>
                  <a:pt x="4279900" y="300018"/>
                  <a:pt x="4521201" y="733406"/>
                  <a:pt x="4672013" y="773093"/>
                </a:cubicBezTo>
                <a:cubicBezTo>
                  <a:pt x="4822825" y="812780"/>
                  <a:pt x="4926013" y="579410"/>
                  <a:pt x="5014913" y="506393"/>
                </a:cubicBezTo>
                <a:cubicBezTo>
                  <a:pt x="5103813" y="433376"/>
                  <a:pt x="5129213" y="300069"/>
                  <a:pt x="5205413" y="334994"/>
                </a:cubicBezTo>
                <a:cubicBezTo>
                  <a:pt x="5281613" y="369919"/>
                  <a:pt x="5353051" y="719126"/>
                  <a:pt x="5472113" y="715943"/>
                </a:cubicBezTo>
                <a:cubicBezTo>
                  <a:pt x="5591175" y="712760"/>
                  <a:pt x="5812997" y="386461"/>
                  <a:pt x="5919788" y="315893"/>
                </a:cubicBezTo>
                <a:cubicBezTo>
                  <a:pt x="6026579" y="245325"/>
                  <a:pt x="6036658" y="236974"/>
                  <a:pt x="6112858" y="292536"/>
                </a:cubicBezTo>
                <a:cubicBezTo>
                  <a:pt x="6189058" y="348098"/>
                  <a:pt x="6312812" y="627317"/>
                  <a:pt x="6376988" y="649268"/>
                </a:cubicBezTo>
                <a:cubicBezTo>
                  <a:pt x="6441164" y="671219"/>
                  <a:pt x="6462423" y="452690"/>
                  <a:pt x="6497914" y="424240"/>
                </a:cubicBezTo>
                <a:cubicBezTo>
                  <a:pt x="6533405" y="395790"/>
                  <a:pt x="6496274" y="490599"/>
                  <a:pt x="6589936" y="478569"/>
                </a:cubicBezTo>
                <a:cubicBezTo>
                  <a:pt x="6683598" y="466539"/>
                  <a:pt x="6970221" y="522776"/>
                  <a:pt x="7129463" y="500889"/>
                </a:cubicBezTo>
                <a:cubicBezTo>
                  <a:pt x="7288705" y="479002"/>
                  <a:pt x="7415006" y="430662"/>
                  <a:pt x="7545388" y="347245"/>
                </a:cubicBezTo>
                <a:cubicBezTo>
                  <a:pt x="7675770" y="263828"/>
                  <a:pt x="7824674" y="-11702"/>
                  <a:pt x="7911756" y="386"/>
                </a:cubicBezTo>
                <a:cubicBezTo>
                  <a:pt x="7998839" y="12474"/>
                  <a:pt x="8013494" y="388917"/>
                  <a:pt x="8067883" y="419774"/>
                </a:cubicBezTo>
                <a:cubicBezTo>
                  <a:pt x="8122272" y="450631"/>
                  <a:pt x="8175073" y="207081"/>
                  <a:pt x="8238090" y="185526"/>
                </a:cubicBezTo>
                <a:cubicBezTo>
                  <a:pt x="8301107" y="163971"/>
                  <a:pt x="8376755" y="209980"/>
                  <a:pt x="8445984" y="290445"/>
                </a:cubicBezTo>
                <a:cubicBezTo>
                  <a:pt x="8515213" y="370910"/>
                  <a:pt x="8566496" y="667252"/>
                  <a:pt x="8653463" y="668318"/>
                </a:cubicBezTo>
                <a:cubicBezTo>
                  <a:pt x="8740430" y="669384"/>
                  <a:pt x="8888413" y="311130"/>
                  <a:pt x="8967788" y="296843"/>
                </a:cubicBezTo>
                <a:cubicBezTo>
                  <a:pt x="9047163" y="282556"/>
                  <a:pt x="9074151" y="512743"/>
                  <a:pt x="9129713" y="582593"/>
                </a:cubicBezTo>
                <a:cubicBezTo>
                  <a:pt x="9185275" y="652443"/>
                  <a:pt x="9256713" y="714355"/>
                  <a:pt x="9301163" y="715943"/>
                </a:cubicBezTo>
                <a:cubicBezTo>
                  <a:pt x="9345613" y="717530"/>
                  <a:pt x="9371013" y="654824"/>
                  <a:pt x="9396413" y="592118"/>
                </a:cubicBezTo>
              </a:path>
            </a:pathLst>
          </a:cu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89" name="Прямая соединительная линия 188"/>
          <p:cNvCxnSpPr/>
          <p:nvPr/>
        </p:nvCxnSpPr>
        <p:spPr>
          <a:xfrm flipV="1">
            <a:off x="4414633" y="5154371"/>
            <a:ext cx="0" cy="1508660"/>
          </a:xfrm>
          <a:prstGeom prst="line">
            <a:avLst/>
          </a:prstGeom>
          <a:ln>
            <a:prstDash val="sysDash"/>
            <a:tailEnd type="none"/>
          </a:ln>
        </p:spPr>
        <p:style>
          <a:lnRef idx="2">
            <a:schemeClr val="accent5"/>
          </a:lnRef>
          <a:fillRef idx="0">
            <a:schemeClr val="accent5"/>
          </a:fillRef>
          <a:effectRef idx="1">
            <a:schemeClr val="accent5"/>
          </a:effectRef>
          <a:fontRef idx="minor">
            <a:schemeClr val="tx1"/>
          </a:fontRef>
        </p:style>
      </p:cxnSp>
      <p:cxnSp>
        <p:nvCxnSpPr>
          <p:cNvPr id="190" name="Прямая соединительная линия 189"/>
          <p:cNvCxnSpPr/>
          <p:nvPr/>
        </p:nvCxnSpPr>
        <p:spPr>
          <a:xfrm flipV="1">
            <a:off x="7643193" y="5148139"/>
            <a:ext cx="0" cy="1508660"/>
          </a:xfrm>
          <a:prstGeom prst="line">
            <a:avLst/>
          </a:prstGeom>
          <a:ln>
            <a:prstDash val="sysDash"/>
            <a:tailEnd type="none"/>
          </a:ln>
        </p:spPr>
        <p:style>
          <a:lnRef idx="2">
            <a:schemeClr val="accent5"/>
          </a:lnRef>
          <a:fillRef idx="0">
            <a:schemeClr val="accent5"/>
          </a:fillRef>
          <a:effectRef idx="1">
            <a:schemeClr val="accent5"/>
          </a:effectRef>
          <a:fontRef idx="minor">
            <a:schemeClr val="tx1"/>
          </a:fontRef>
        </p:style>
      </p:cxnSp>
      <p:sp>
        <p:nvSpPr>
          <p:cNvPr id="192" name="TextBox 191"/>
          <p:cNvSpPr txBox="1"/>
          <p:nvPr/>
        </p:nvSpPr>
        <p:spPr>
          <a:xfrm>
            <a:off x="10926747" y="1489521"/>
            <a:ext cx="1570338" cy="438077"/>
          </a:xfrm>
          <a:prstGeom prst="rect">
            <a:avLst/>
          </a:prstGeom>
          <a:noFill/>
        </p:spPr>
        <p:txBody>
          <a:bodyPr wrap="square" lIns="129040" tIns="64520" rIns="129040" bIns="64520" rtlCol="0">
            <a:spAutoFit/>
          </a:bodyPr>
          <a:lstStyle/>
          <a:p>
            <a:pPr algn="just"/>
            <a:r>
              <a:rPr lang="en-US" sz="1000" b="1" i="1" dirty="0" smtClean="0">
                <a:latin typeface="Times New Roman" panose="02020603050405020304" pitchFamily="18" charset="0"/>
                <a:cs typeface="Times New Roman" panose="02020603050405020304" pitchFamily="18" charset="0"/>
              </a:rPr>
              <a:t>Establishment of</a:t>
            </a:r>
            <a:r>
              <a:rPr lang="ru-RU" sz="1000" b="1" i="1" dirty="0" smtClean="0">
                <a:latin typeface="Times New Roman" panose="02020603050405020304" pitchFamily="18" charset="0"/>
                <a:cs typeface="Times New Roman" panose="02020603050405020304" pitchFamily="18" charset="0"/>
              </a:rPr>
              <a:t> ПОФР</a:t>
            </a:r>
            <a:r>
              <a:rPr lang="en-US" sz="1000" b="1" i="1" dirty="0">
                <a:latin typeface="Times New Roman" panose="02020603050405020304" pitchFamily="18" charset="0"/>
                <a:cs typeface="Times New Roman" panose="02020603050405020304" pitchFamily="18" charset="0"/>
              </a:rPr>
              <a:t> </a:t>
            </a:r>
            <a:r>
              <a:rPr lang="en-US" sz="1000" b="1" i="1" dirty="0" smtClean="0">
                <a:latin typeface="Times New Roman" panose="02020603050405020304" pitchFamily="18" charset="0"/>
                <a:cs typeface="Times New Roman" panose="02020603050405020304" pitchFamily="18" charset="0"/>
              </a:rPr>
              <a:t>– financial reserves limit</a:t>
            </a:r>
            <a:endParaRPr lang="ru-RU" sz="1000" b="1" i="1" dirty="0">
              <a:latin typeface="Times New Roman" panose="02020603050405020304" pitchFamily="18" charset="0"/>
              <a:cs typeface="Times New Roman" panose="02020603050405020304" pitchFamily="18" charset="0"/>
            </a:endParaRPr>
          </a:p>
        </p:txBody>
      </p:sp>
      <p:cxnSp>
        <p:nvCxnSpPr>
          <p:cNvPr id="195" name="Прямая со стрелкой 194"/>
          <p:cNvCxnSpPr/>
          <p:nvPr/>
        </p:nvCxnSpPr>
        <p:spPr>
          <a:xfrm>
            <a:off x="11020372" y="1773709"/>
            <a:ext cx="1286642" cy="0"/>
          </a:xfrm>
          <a:prstGeom prst="straightConnector1">
            <a:avLst/>
          </a:prstGeom>
          <a:ln w="19050">
            <a:solidFill>
              <a:schemeClr val="accent2">
                <a:lumMod val="75000"/>
              </a:schemeClr>
            </a:solidFill>
            <a:prstDash val="solid"/>
            <a:tailEnd type="none" w="med" len="lg"/>
          </a:ln>
        </p:spPr>
        <p:style>
          <a:lnRef idx="3">
            <a:schemeClr val="accent6"/>
          </a:lnRef>
          <a:fillRef idx="0">
            <a:schemeClr val="accent6"/>
          </a:fillRef>
          <a:effectRef idx="2">
            <a:schemeClr val="accent6"/>
          </a:effectRef>
          <a:fontRef idx="minor">
            <a:schemeClr val="tx1"/>
          </a:fontRef>
        </p:style>
      </p:cxnSp>
      <p:cxnSp>
        <p:nvCxnSpPr>
          <p:cNvPr id="197" name="Прямая со стрелкой 196"/>
          <p:cNvCxnSpPr/>
          <p:nvPr/>
        </p:nvCxnSpPr>
        <p:spPr>
          <a:xfrm flipH="1">
            <a:off x="10501303" y="1773709"/>
            <a:ext cx="531463" cy="419145"/>
          </a:xfrm>
          <a:prstGeom prst="straightConnector1">
            <a:avLst/>
          </a:prstGeom>
          <a:ln w="19050">
            <a:solidFill>
              <a:schemeClr val="accent2">
                <a:lumMod val="75000"/>
              </a:schemeClr>
            </a:solidFill>
            <a:prstDash val="solid"/>
            <a:tailEnd type="triangle" w="med" len="lg"/>
          </a:ln>
        </p:spPr>
        <p:style>
          <a:lnRef idx="3">
            <a:schemeClr val="accent6"/>
          </a:lnRef>
          <a:fillRef idx="0">
            <a:schemeClr val="accent6"/>
          </a:fillRef>
          <a:effectRef idx="2">
            <a:schemeClr val="accent6"/>
          </a:effectRef>
          <a:fontRef idx="minor">
            <a:schemeClr val="tx1"/>
          </a:fontRef>
        </p:style>
      </p:cxnSp>
      <p:cxnSp>
        <p:nvCxnSpPr>
          <p:cNvPr id="199" name="Прямая со стрелкой 198"/>
          <p:cNvCxnSpPr/>
          <p:nvPr/>
        </p:nvCxnSpPr>
        <p:spPr>
          <a:xfrm>
            <a:off x="10989193" y="2538375"/>
            <a:ext cx="1286642" cy="0"/>
          </a:xfrm>
          <a:prstGeom prst="straightConnector1">
            <a:avLst/>
          </a:prstGeom>
          <a:ln w="19050">
            <a:solidFill>
              <a:schemeClr val="accent2">
                <a:lumMod val="75000"/>
              </a:schemeClr>
            </a:solidFill>
            <a:prstDash val="solid"/>
            <a:tailEnd type="none" w="med" len="lg"/>
          </a:ln>
        </p:spPr>
        <p:style>
          <a:lnRef idx="3">
            <a:schemeClr val="accent6"/>
          </a:lnRef>
          <a:fillRef idx="0">
            <a:schemeClr val="accent6"/>
          </a:fillRef>
          <a:effectRef idx="2">
            <a:schemeClr val="accent6"/>
          </a:effectRef>
          <a:fontRef idx="minor">
            <a:schemeClr val="tx1"/>
          </a:fontRef>
        </p:style>
      </p:cxnSp>
      <p:cxnSp>
        <p:nvCxnSpPr>
          <p:cNvPr id="207" name="Прямая со стрелкой 206"/>
          <p:cNvCxnSpPr/>
          <p:nvPr/>
        </p:nvCxnSpPr>
        <p:spPr>
          <a:xfrm flipH="1">
            <a:off x="8767678" y="5165417"/>
            <a:ext cx="2149546" cy="953443"/>
          </a:xfrm>
          <a:prstGeom prst="straightConnector1">
            <a:avLst/>
          </a:prstGeom>
          <a:ln w="19050">
            <a:solidFill>
              <a:schemeClr val="accent2">
                <a:lumMod val="75000"/>
              </a:schemeClr>
            </a:solidFill>
            <a:prstDash val="solid"/>
            <a:tailEnd type="triangle" w="med" len="lg"/>
          </a:ln>
        </p:spPr>
        <p:style>
          <a:lnRef idx="3">
            <a:schemeClr val="accent6"/>
          </a:lnRef>
          <a:fillRef idx="0">
            <a:schemeClr val="accent6"/>
          </a:fillRef>
          <a:effectRef idx="2">
            <a:schemeClr val="accent6"/>
          </a:effectRef>
          <a:fontRef idx="minor">
            <a:schemeClr val="tx1"/>
          </a:fontRef>
        </p:style>
      </p:cxnSp>
      <p:sp>
        <p:nvSpPr>
          <p:cNvPr id="46" name="Полилиния 45"/>
          <p:cNvSpPr/>
          <p:nvPr/>
        </p:nvSpPr>
        <p:spPr>
          <a:xfrm>
            <a:off x="8123362" y="6112611"/>
            <a:ext cx="919480" cy="971591"/>
          </a:xfrm>
          <a:custGeom>
            <a:avLst/>
            <a:gdLst>
              <a:gd name="connsiteX0" fmla="*/ 0 w 830580"/>
              <a:gd name="connsiteY0" fmla="*/ 22860 h 1089660"/>
              <a:gd name="connsiteX1" fmla="*/ 342900 w 830580"/>
              <a:gd name="connsiteY1" fmla="*/ 853440 h 1089660"/>
              <a:gd name="connsiteX2" fmla="*/ 472440 w 830580"/>
              <a:gd name="connsiteY2" fmla="*/ 1051560 h 1089660"/>
              <a:gd name="connsiteX3" fmla="*/ 533400 w 830580"/>
              <a:gd name="connsiteY3" fmla="*/ 1089660 h 1089660"/>
              <a:gd name="connsiteX4" fmla="*/ 647700 w 830580"/>
              <a:gd name="connsiteY4" fmla="*/ 891540 h 1089660"/>
              <a:gd name="connsiteX5" fmla="*/ 754380 w 830580"/>
              <a:gd name="connsiteY5" fmla="*/ 373380 h 1089660"/>
              <a:gd name="connsiteX6" fmla="*/ 830580 w 830580"/>
              <a:gd name="connsiteY6" fmla="*/ 15240 h 1089660"/>
              <a:gd name="connsiteX7" fmla="*/ 693420 w 830580"/>
              <a:gd name="connsiteY7" fmla="*/ 38100 h 1089660"/>
              <a:gd name="connsiteX8" fmla="*/ 601980 w 830580"/>
              <a:gd name="connsiteY8" fmla="*/ 68580 h 1089660"/>
              <a:gd name="connsiteX9" fmla="*/ 464820 w 830580"/>
              <a:gd name="connsiteY9" fmla="*/ 91440 h 1089660"/>
              <a:gd name="connsiteX10" fmla="*/ 289560 w 830580"/>
              <a:gd name="connsiteY10" fmla="*/ 60960 h 1089660"/>
              <a:gd name="connsiteX11" fmla="*/ 182880 w 830580"/>
              <a:gd name="connsiteY11" fmla="*/ 30480 h 1089660"/>
              <a:gd name="connsiteX12" fmla="*/ 129540 w 830580"/>
              <a:gd name="connsiteY12" fmla="*/ 15240 h 1089660"/>
              <a:gd name="connsiteX13" fmla="*/ 45720 w 830580"/>
              <a:gd name="connsiteY13" fmla="*/ 0 h 1089660"/>
              <a:gd name="connsiteX14" fmla="*/ 0 w 830580"/>
              <a:gd name="connsiteY14" fmla="*/ 22860 h 1089660"/>
              <a:gd name="connsiteX0" fmla="*/ 0 w 830580"/>
              <a:gd name="connsiteY0" fmla="*/ 22860 h 1059180"/>
              <a:gd name="connsiteX1" fmla="*/ 342900 w 830580"/>
              <a:gd name="connsiteY1" fmla="*/ 853440 h 1059180"/>
              <a:gd name="connsiteX2" fmla="*/ 472440 w 830580"/>
              <a:gd name="connsiteY2" fmla="*/ 1051560 h 1059180"/>
              <a:gd name="connsiteX3" fmla="*/ 548640 w 830580"/>
              <a:gd name="connsiteY3" fmla="*/ 1059180 h 1059180"/>
              <a:gd name="connsiteX4" fmla="*/ 647700 w 830580"/>
              <a:gd name="connsiteY4" fmla="*/ 891540 h 1059180"/>
              <a:gd name="connsiteX5" fmla="*/ 754380 w 830580"/>
              <a:gd name="connsiteY5" fmla="*/ 373380 h 1059180"/>
              <a:gd name="connsiteX6" fmla="*/ 830580 w 830580"/>
              <a:gd name="connsiteY6" fmla="*/ 15240 h 1059180"/>
              <a:gd name="connsiteX7" fmla="*/ 693420 w 830580"/>
              <a:gd name="connsiteY7" fmla="*/ 38100 h 1059180"/>
              <a:gd name="connsiteX8" fmla="*/ 601980 w 830580"/>
              <a:gd name="connsiteY8" fmla="*/ 68580 h 1059180"/>
              <a:gd name="connsiteX9" fmla="*/ 464820 w 830580"/>
              <a:gd name="connsiteY9" fmla="*/ 91440 h 1059180"/>
              <a:gd name="connsiteX10" fmla="*/ 289560 w 830580"/>
              <a:gd name="connsiteY10" fmla="*/ 60960 h 1059180"/>
              <a:gd name="connsiteX11" fmla="*/ 182880 w 830580"/>
              <a:gd name="connsiteY11" fmla="*/ 30480 h 1059180"/>
              <a:gd name="connsiteX12" fmla="*/ 129540 w 830580"/>
              <a:gd name="connsiteY12" fmla="*/ 15240 h 1059180"/>
              <a:gd name="connsiteX13" fmla="*/ 45720 w 830580"/>
              <a:gd name="connsiteY13" fmla="*/ 0 h 1059180"/>
              <a:gd name="connsiteX14" fmla="*/ 0 w 830580"/>
              <a:gd name="connsiteY14" fmla="*/ 22860 h 1059180"/>
              <a:gd name="connsiteX0" fmla="*/ 0 w 862330"/>
              <a:gd name="connsiteY0" fmla="*/ 64616 h 1059180"/>
              <a:gd name="connsiteX1" fmla="*/ 374650 w 862330"/>
              <a:gd name="connsiteY1" fmla="*/ 853440 h 1059180"/>
              <a:gd name="connsiteX2" fmla="*/ 504190 w 862330"/>
              <a:gd name="connsiteY2" fmla="*/ 1051560 h 1059180"/>
              <a:gd name="connsiteX3" fmla="*/ 580390 w 862330"/>
              <a:gd name="connsiteY3" fmla="*/ 1059180 h 1059180"/>
              <a:gd name="connsiteX4" fmla="*/ 679450 w 862330"/>
              <a:gd name="connsiteY4" fmla="*/ 891540 h 1059180"/>
              <a:gd name="connsiteX5" fmla="*/ 786130 w 862330"/>
              <a:gd name="connsiteY5" fmla="*/ 373380 h 1059180"/>
              <a:gd name="connsiteX6" fmla="*/ 862330 w 862330"/>
              <a:gd name="connsiteY6" fmla="*/ 15240 h 1059180"/>
              <a:gd name="connsiteX7" fmla="*/ 725170 w 862330"/>
              <a:gd name="connsiteY7" fmla="*/ 38100 h 1059180"/>
              <a:gd name="connsiteX8" fmla="*/ 633730 w 862330"/>
              <a:gd name="connsiteY8" fmla="*/ 68580 h 1059180"/>
              <a:gd name="connsiteX9" fmla="*/ 496570 w 862330"/>
              <a:gd name="connsiteY9" fmla="*/ 91440 h 1059180"/>
              <a:gd name="connsiteX10" fmla="*/ 321310 w 862330"/>
              <a:gd name="connsiteY10" fmla="*/ 60960 h 1059180"/>
              <a:gd name="connsiteX11" fmla="*/ 214630 w 862330"/>
              <a:gd name="connsiteY11" fmla="*/ 30480 h 1059180"/>
              <a:gd name="connsiteX12" fmla="*/ 161290 w 862330"/>
              <a:gd name="connsiteY12" fmla="*/ 15240 h 1059180"/>
              <a:gd name="connsiteX13" fmla="*/ 77470 w 862330"/>
              <a:gd name="connsiteY13" fmla="*/ 0 h 1059180"/>
              <a:gd name="connsiteX14" fmla="*/ 0 w 862330"/>
              <a:gd name="connsiteY14" fmla="*/ 64616 h 1059180"/>
              <a:gd name="connsiteX0" fmla="*/ 0 w 919480"/>
              <a:gd name="connsiteY0" fmla="*/ 70254 h 1064818"/>
              <a:gd name="connsiteX1" fmla="*/ 374650 w 919480"/>
              <a:gd name="connsiteY1" fmla="*/ 859078 h 1064818"/>
              <a:gd name="connsiteX2" fmla="*/ 504190 w 919480"/>
              <a:gd name="connsiteY2" fmla="*/ 1057198 h 1064818"/>
              <a:gd name="connsiteX3" fmla="*/ 580390 w 919480"/>
              <a:gd name="connsiteY3" fmla="*/ 1064818 h 1064818"/>
              <a:gd name="connsiteX4" fmla="*/ 679450 w 919480"/>
              <a:gd name="connsiteY4" fmla="*/ 897178 h 1064818"/>
              <a:gd name="connsiteX5" fmla="*/ 786130 w 919480"/>
              <a:gd name="connsiteY5" fmla="*/ 379018 h 1064818"/>
              <a:gd name="connsiteX6" fmla="*/ 919480 w 919480"/>
              <a:gd name="connsiteY6" fmla="*/ 0 h 1064818"/>
              <a:gd name="connsiteX7" fmla="*/ 725170 w 919480"/>
              <a:gd name="connsiteY7" fmla="*/ 43738 h 1064818"/>
              <a:gd name="connsiteX8" fmla="*/ 633730 w 919480"/>
              <a:gd name="connsiteY8" fmla="*/ 74218 h 1064818"/>
              <a:gd name="connsiteX9" fmla="*/ 496570 w 919480"/>
              <a:gd name="connsiteY9" fmla="*/ 97078 h 1064818"/>
              <a:gd name="connsiteX10" fmla="*/ 321310 w 919480"/>
              <a:gd name="connsiteY10" fmla="*/ 66598 h 1064818"/>
              <a:gd name="connsiteX11" fmla="*/ 214630 w 919480"/>
              <a:gd name="connsiteY11" fmla="*/ 36118 h 1064818"/>
              <a:gd name="connsiteX12" fmla="*/ 161290 w 919480"/>
              <a:gd name="connsiteY12" fmla="*/ 20878 h 1064818"/>
              <a:gd name="connsiteX13" fmla="*/ 77470 w 919480"/>
              <a:gd name="connsiteY13" fmla="*/ 5638 h 1064818"/>
              <a:gd name="connsiteX14" fmla="*/ 0 w 919480"/>
              <a:gd name="connsiteY14" fmla="*/ 70254 h 1064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9480" h="1064818">
                <a:moveTo>
                  <a:pt x="0" y="70254"/>
                </a:moveTo>
                <a:lnTo>
                  <a:pt x="374650" y="859078"/>
                </a:lnTo>
                <a:lnTo>
                  <a:pt x="504190" y="1057198"/>
                </a:lnTo>
                <a:lnTo>
                  <a:pt x="580390" y="1064818"/>
                </a:lnTo>
                <a:lnTo>
                  <a:pt x="679450" y="897178"/>
                </a:lnTo>
                <a:lnTo>
                  <a:pt x="786130" y="379018"/>
                </a:lnTo>
                <a:lnTo>
                  <a:pt x="919480" y="0"/>
                </a:lnTo>
                <a:lnTo>
                  <a:pt x="725170" y="43738"/>
                </a:lnTo>
                <a:lnTo>
                  <a:pt x="633730" y="74218"/>
                </a:lnTo>
                <a:lnTo>
                  <a:pt x="496570" y="97078"/>
                </a:lnTo>
                <a:lnTo>
                  <a:pt x="321310" y="66598"/>
                </a:lnTo>
                <a:lnTo>
                  <a:pt x="214630" y="36118"/>
                </a:lnTo>
                <a:lnTo>
                  <a:pt x="161290" y="20878"/>
                </a:lnTo>
                <a:lnTo>
                  <a:pt x="77470" y="5638"/>
                </a:lnTo>
                <a:lnTo>
                  <a:pt x="0" y="70254"/>
                </a:lnTo>
                <a:close/>
              </a:path>
            </a:pathLst>
          </a:custGeom>
          <a:solidFill>
            <a:schemeClr val="accent2">
              <a:lumMod val="60000"/>
              <a:lumOff val="4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780" tIns="48390" rIns="96780" bIns="48390" anchor="ctr"/>
          <a:lstStyle/>
          <a:p>
            <a:pPr algn="ctr"/>
            <a:endParaRPr lang="ru-RU" sz="1700"/>
          </a:p>
        </p:txBody>
      </p:sp>
      <p:sp>
        <p:nvSpPr>
          <p:cNvPr id="209" name="Полилиния 208"/>
          <p:cNvSpPr/>
          <p:nvPr/>
        </p:nvSpPr>
        <p:spPr>
          <a:xfrm>
            <a:off x="8067455" y="2768040"/>
            <a:ext cx="944171" cy="674237"/>
          </a:xfrm>
          <a:custGeom>
            <a:avLst/>
            <a:gdLst>
              <a:gd name="connsiteX0" fmla="*/ 0 w 830580"/>
              <a:gd name="connsiteY0" fmla="*/ 22860 h 1089660"/>
              <a:gd name="connsiteX1" fmla="*/ 342900 w 830580"/>
              <a:gd name="connsiteY1" fmla="*/ 853440 h 1089660"/>
              <a:gd name="connsiteX2" fmla="*/ 472440 w 830580"/>
              <a:gd name="connsiteY2" fmla="*/ 1051560 h 1089660"/>
              <a:gd name="connsiteX3" fmla="*/ 533400 w 830580"/>
              <a:gd name="connsiteY3" fmla="*/ 1089660 h 1089660"/>
              <a:gd name="connsiteX4" fmla="*/ 647700 w 830580"/>
              <a:gd name="connsiteY4" fmla="*/ 891540 h 1089660"/>
              <a:gd name="connsiteX5" fmla="*/ 754380 w 830580"/>
              <a:gd name="connsiteY5" fmla="*/ 373380 h 1089660"/>
              <a:gd name="connsiteX6" fmla="*/ 830580 w 830580"/>
              <a:gd name="connsiteY6" fmla="*/ 15240 h 1089660"/>
              <a:gd name="connsiteX7" fmla="*/ 693420 w 830580"/>
              <a:gd name="connsiteY7" fmla="*/ 38100 h 1089660"/>
              <a:gd name="connsiteX8" fmla="*/ 601980 w 830580"/>
              <a:gd name="connsiteY8" fmla="*/ 68580 h 1089660"/>
              <a:gd name="connsiteX9" fmla="*/ 464820 w 830580"/>
              <a:gd name="connsiteY9" fmla="*/ 91440 h 1089660"/>
              <a:gd name="connsiteX10" fmla="*/ 289560 w 830580"/>
              <a:gd name="connsiteY10" fmla="*/ 60960 h 1089660"/>
              <a:gd name="connsiteX11" fmla="*/ 182880 w 830580"/>
              <a:gd name="connsiteY11" fmla="*/ 30480 h 1089660"/>
              <a:gd name="connsiteX12" fmla="*/ 129540 w 830580"/>
              <a:gd name="connsiteY12" fmla="*/ 15240 h 1089660"/>
              <a:gd name="connsiteX13" fmla="*/ 45720 w 830580"/>
              <a:gd name="connsiteY13" fmla="*/ 0 h 1089660"/>
              <a:gd name="connsiteX14" fmla="*/ 0 w 830580"/>
              <a:gd name="connsiteY14" fmla="*/ 22860 h 1089660"/>
              <a:gd name="connsiteX0" fmla="*/ 0 w 830580"/>
              <a:gd name="connsiteY0" fmla="*/ 22860 h 1059180"/>
              <a:gd name="connsiteX1" fmla="*/ 342900 w 830580"/>
              <a:gd name="connsiteY1" fmla="*/ 853440 h 1059180"/>
              <a:gd name="connsiteX2" fmla="*/ 472440 w 830580"/>
              <a:gd name="connsiteY2" fmla="*/ 1051560 h 1059180"/>
              <a:gd name="connsiteX3" fmla="*/ 548640 w 830580"/>
              <a:gd name="connsiteY3" fmla="*/ 1059180 h 1059180"/>
              <a:gd name="connsiteX4" fmla="*/ 647700 w 830580"/>
              <a:gd name="connsiteY4" fmla="*/ 891540 h 1059180"/>
              <a:gd name="connsiteX5" fmla="*/ 754380 w 830580"/>
              <a:gd name="connsiteY5" fmla="*/ 373380 h 1059180"/>
              <a:gd name="connsiteX6" fmla="*/ 830580 w 830580"/>
              <a:gd name="connsiteY6" fmla="*/ 15240 h 1059180"/>
              <a:gd name="connsiteX7" fmla="*/ 693420 w 830580"/>
              <a:gd name="connsiteY7" fmla="*/ 38100 h 1059180"/>
              <a:gd name="connsiteX8" fmla="*/ 601980 w 830580"/>
              <a:gd name="connsiteY8" fmla="*/ 68580 h 1059180"/>
              <a:gd name="connsiteX9" fmla="*/ 464820 w 830580"/>
              <a:gd name="connsiteY9" fmla="*/ 91440 h 1059180"/>
              <a:gd name="connsiteX10" fmla="*/ 289560 w 830580"/>
              <a:gd name="connsiteY10" fmla="*/ 60960 h 1059180"/>
              <a:gd name="connsiteX11" fmla="*/ 182880 w 830580"/>
              <a:gd name="connsiteY11" fmla="*/ 30480 h 1059180"/>
              <a:gd name="connsiteX12" fmla="*/ 129540 w 830580"/>
              <a:gd name="connsiteY12" fmla="*/ 15240 h 1059180"/>
              <a:gd name="connsiteX13" fmla="*/ 45720 w 830580"/>
              <a:gd name="connsiteY13" fmla="*/ 0 h 1059180"/>
              <a:gd name="connsiteX14" fmla="*/ 0 w 830580"/>
              <a:gd name="connsiteY14" fmla="*/ 22860 h 105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0580" h="1059180">
                <a:moveTo>
                  <a:pt x="0" y="22860"/>
                </a:moveTo>
                <a:lnTo>
                  <a:pt x="342900" y="853440"/>
                </a:lnTo>
                <a:lnTo>
                  <a:pt x="472440" y="1051560"/>
                </a:lnTo>
                <a:lnTo>
                  <a:pt x="548640" y="1059180"/>
                </a:lnTo>
                <a:lnTo>
                  <a:pt x="647700" y="891540"/>
                </a:lnTo>
                <a:lnTo>
                  <a:pt x="754380" y="373380"/>
                </a:lnTo>
                <a:lnTo>
                  <a:pt x="830580" y="15240"/>
                </a:lnTo>
                <a:lnTo>
                  <a:pt x="693420" y="38100"/>
                </a:lnTo>
                <a:lnTo>
                  <a:pt x="601980" y="68580"/>
                </a:lnTo>
                <a:lnTo>
                  <a:pt x="464820" y="91440"/>
                </a:lnTo>
                <a:lnTo>
                  <a:pt x="289560" y="60960"/>
                </a:lnTo>
                <a:lnTo>
                  <a:pt x="182880" y="30480"/>
                </a:lnTo>
                <a:lnTo>
                  <a:pt x="129540" y="15240"/>
                </a:lnTo>
                <a:lnTo>
                  <a:pt x="45720" y="0"/>
                </a:lnTo>
                <a:lnTo>
                  <a:pt x="0" y="22860"/>
                </a:lnTo>
                <a:close/>
              </a:path>
            </a:pathLst>
          </a:custGeom>
          <a:solidFill>
            <a:schemeClr val="accent2">
              <a:lumMod val="60000"/>
              <a:lumOff val="4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780" tIns="48390" rIns="96780" bIns="48390" anchor="ctr"/>
          <a:lstStyle/>
          <a:p>
            <a:pPr algn="ctr"/>
            <a:endParaRPr lang="ru-RU" sz="1700"/>
          </a:p>
        </p:txBody>
      </p:sp>
      <p:cxnSp>
        <p:nvCxnSpPr>
          <p:cNvPr id="210" name="Прямая со стрелкой 209"/>
          <p:cNvCxnSpPr/>
          <p:nvPr/>
        </p:nvCxnSpPr>
        <p:spPr>
          <a:xfrm flipH="1">
            <a:off x="10490967" y="2519325"/>
            <a:ext cx="531463" cy="419145"/>
          </a:xfrm>
          <a:prstGeom prst="straightConnector1">
            <a:avLst/>
          </a:prstGeom>
          <a:ln w="19050">
            <a:solidFill>
              <a:schemeClr val="accent2">
                <a:lumMod val="75000"/>
              </a:schemeClr>
            </a:solidFill>
            <a:prstDash val="solid"/>
            <a:tailEnd type="triangle" w="med" len="lg"/>
          </a:ln>
        </p:spPr>
        <p:style>
          <a:lnRef idx="3">
            <a:schemeClr val="accent6"/>
          </a:lnRef>
          <a:fillRef idx="0">
            <a:schemeClr val="accent6"/>
          </a:fillRef>
          <a:effectRef idx="2">
            <a:schemeClr val="accent6"/>
          </a:effectRef>
          <a:fontRef idx="minor">
            <a:schemeClr val="tx1"/>
          </a:fontRef>
        </p:style>
      </p:cxnSp>
      <p:sp useBgFill="1">
        <p:nvSpPr>
          <p:cNvPr id="53" name="Прямоугольник 52"/>
          <p:cNvSpPr/>
          <p:nvPr/>
        </p:nvSpPr>
        <p:spPr>
          <a:xfrm>
            <a:off x="10754496" y="5495833"/>
            <a:ext cx="533671" cy="1081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142872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Выноска со стрелкой вправо 16"/>
          <p:cNvSpPr/>
          <p:nvPr/>
        </p:nvSpPr>
        <p:spPr>
          <a:xfrm>
            <a:off x="107095" y="2335272"/>
            <a:ext cx="1892766" cy="1854503"/>
          </a:xfrm>
          <a:prstGeom prst="rightArrowCallout">
            <a:avLst>
              <a:gd name="adj1" fmla="val 25000"/>
              <a:gd name="adj2" fmla="val 23435"/>
              <a:gd name="adj3" fmla="val 11695"/>
              <a:gd name="adj4" fmla="val 83928"/>
            </a:avLst>
          </a:prstGeom>
          <a:pattFill prst="pct25">
            <a:fgClr>
              <a:schemeClr val="accent2">
                <a:lumMod val="40000"/>
                <a:lumOff val="6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2" name="Схема 1"/>
          <p:cNvGraphicFramePr/>
          <p:nvPr>
            <p:extLst>
              <p:ext uri="{D42A27DB-BD31-4B8C-83A1-F6EECF244321}">
                <p14:modId xmlns:p14="http://schemas.microsoft.com/office/powerpoint/2010/main" val="3745647161"/>
              </p:ext>
            </p:extLst>
          </p:nvPr>
        </p:nvGraphicFramePr>
        <p:xfrm>
          <a:off x="1880626" y="1271024"/>
          <a:ext cx="8398061" cy="3506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a:spLocks noChangeArrowheads="1"/>
          </p:cNvSpPr>
          <p:nvPr/>
        </p:nvSpPr>
        <p:spPr bwMode="auto">
          <a:xfrm>
            <a:off x="5103725" y="9370"/>
            <a:ext cx="7316971" cy="35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780" tIns="48390" rIns="96780" bIns="4839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ru-RU" sz="1700" b="1" cap="all" spc="106" dirty="0" smtClean="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Promising fine-tuning mechanism</a:t>
            </a:r>
            <a:endParaRPr lang="ru-RU" altLang="ru-RU" sz="1700" b="1" cap="all" spc="106" dirty="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endParaRPr>
          </a:p>
        </p:txBody>
      </p:sp>
      <p:sp>
        <p:nvSpPr>
          <p:cNvPr id="5" name="TextBox 4"/>
          <p:cNvSpPr txBox="1"/>
          <p:nvPr/>
        </p:nvSpPr>
        <p:spPr>
          <a:xfrm>
            <a:off x="3812740" y="972237"/>
            <a:ext cx="5206779" cy="420891"/>
          </a:xfrm>
          <a:prstGeom prst="rect">
            <a:avLst/>
          </a:prstGeom>
          <a:noFill/>
        </p:spPr>
        <p:txBody>
          <a:bodyPr wrap="square" lIns="96780" tIns="48390" rIns="96780" bIns="48390" rtlCol="0">
            <a:spAutoFit/>
          </a:bodyPr>
          <a:lstStyle/>
          <a:p>
            <a:r>
              <a:rPr lang="en-US" sz="2100" b="1" dirty="0" smtClean="0">
                <a:ln w="1905"/>
                <a:solidFill>
                  <a:srgbClr val="002060"/>
                </a:solidFill>
                <a:effectLst>
                  <a:innerShdw blurRad="69850" dist="43180" dir="5400000">
                    <a:srgbClr val="000000">
                      <a:alpha val="65000"/>
                    </a:srgbClr>
                  </a:innerShdw>
                </a:effectLst>
              </a:rPr>
              <a:t>Liquidity balancing options</a:t>
            </a:r>
            <a:r>
              <a:rPr lang="ru-RU" sz="2100" b="1" dirty="0" smtClean="0">
                <a:ln w="1905"/>
                <a:solidFill>
                  <a:srgbClr val="002060"/>
                </a:solidFill>
                <a:effectLst>
                  <a:innerShdw blurRad="69850" dist="43180" dir="5400000">
                    <a:srgbClr val="000000">
                      <a:alpha val="65000"/>
                    </a:srgbClr>
                  </a:innerShdw>
                </a:effectLst>
              </a:rPr>
              <a:t>:</a:t>
            </a:r>
            <a:endParaRPr lang="ru-RU" sz="2100" b="1" dirty="0">
              <a:ln w="1905"/>
              <a:solidFill>
                <a:srgbClr val="002060"/>
              </a:solidFill>
              <a:effectLst>
                <a:innerShdw blurRad="69850" dist="43180" dir="5400000">
                  <a:srgbClr val="000000">
                    <a:alpha val="65000"/>
                  </a:srgbClr>
                </a:innerShdw>
              </a:effectLst>
            </a:endParaRPr>
          </a:p>
        </p:txBody>
      </p:sp>
      <p:sp>
        <p:nvSpPr>
          <p:cNvPr id="58" name="TextBox 57"/>
          <p:cNvSpPr txBox="1"/>
          <p:nvPr/>
        </p:nvSpPr>
        <p:spPr>
          <a:xfrm>
            <a:off x="10316473" y="1017237"/>
            <a:ext cx="1518524" cy="420891"/>
          </a:xfrm>
          <a:prstGeom prst="rect">
            <a:avLst/>
          </a:prstGeom>
          <a:noFill/>
        </p:spPr>
        <p:txBody>
          <a:bodyPr wrap="square" lIns="96780" tIns="48390" rIns="96780" bIns="48390" rtlCol="0">
            <a:spAutoFit/>
          </a:bodyPr>
          <a:lstStyle/>
          <a:p>
            <a:r>
              <a:rPr lang="en-US" sz="2100" b="1" dirty="0" smtClean="0">
                <a:ln w="1905"/>
                <a:solidFill>
                  <a:srgbClr val="002060"/>
                </a:solidFill>
                <a:effectLst>
                  <a:innerShdw blurRad="69850" dist="43180" dir="5400000">
                    <a:srgbClr val="000000">
                      <a:alpha val="65000"/>
                    </a:srgbClr>
                  </a:innerShdw>
                </a:effectLst>
              </a:rPr>
              <a:t>Result</a:t>
            </a:r>
            <a:r>
              <a:rPr lang="ru-RU" sz="2100" dirty="0" smtClean="0">
                <a:solidFill>
                  <a:srgbClr val="002060"/>
                </a:solidFill>
              </a:rPr>
              <a:t>:</a:t>
            </a:r>
            <a:endParaRPr lang="ru-RU" sz="2100" dirty="0">
              <a:solidFill>
                <a:srgbClr val="002060"/>
              </a:solidFill>
            </a:endParaRPr>
          </a:p>
        </p:txBody>
      </p:sp>
      <p:sp>
        <p:nvSpPr>
          <p:cNvPr id="59" name="Левая фигурная скобка 58"/>
          <p:cNvSpPr/>
          <p:nvPr/>
        </p:nvSpPr>
        <p:spPr>
          <a:xfrm>
            <a:off x="10362294" y="2734657"/>
            <a:ext cx="581853" cy="475002"/>
          </a:xfrm>
          <a:prstGeom prst="leftBrace">
            <a:avLst>
              <a:gd name="adj1" fmla="val 5074"/>
              <a:gd name="adj2" fmla="val 50000"/>
            </a:avLst>
          </a:prstGeom>
          <a:ln w="1905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96780" tIns="48390" rIns="96780" bIns="48390" rtlCol="0" anchor="ctr"/>
          <a:lstStyle/>
          <a:p>
            <a:pPr algn="ctr"/>
            <a:endParaRPr lang="ru-RU"/>
          </a:p>
        </p:txBody>
      </p:sp>
      <p:sp>
        <p:nvSpPr>
          <p:cNvPr id="60" name="TextBox 59"/>
          <p:cNvSpPr txBox="1"/>
          <p:nvPr/>
        </p:nvSpPr>
        <p:spPr>
          <a:xfrm>
            <a:off x="10895600" y="2602188"/>
            <a:ext cx="692201" cy="774834"/>
          </a:xfrm>
          <a:prstGeom prst="rect">
            <a:avLst/>
          </a:prstGeom>
          <a:noFill/>
        </p:spPr>
        <p:txBody>
          <a:bodyPr wrap="square" lIns="96780" tIns="48390" rIns="96780" bIns="48390" rtlCol="0">
            <a:spAutoFit/>
          </a:bodyPr>
          <a:lstStyle/>
          <a:p>
            <a:r>
              <a:rPr lang="en-US" b="1" dirty="0" smtClean="0">
                <a:solidFill>
                  <a:schemeClr val="accent6"/>
                </a:solidFill>
              </a:rPr>
              <a:t>yes</a:t>
            </a:r>
            <a:endParaRPr lang="ru-RU" b="1" dirty="0" smtClean="0">
              <a:solidFill>
                <a:schemeClr val="accent6"/>
              </a:solidFill>
            </a:endParaRPr>
          </a:p>
          <a:p>
            <a:endParaRPr lang="ru-RU" sz="800" b="1" dirty="0">
              <a:solidFill>
                <a:schemeClr val="accent6"/>
              </a:solidFill>
            </a:endParaRPr>
          </a:p>
          <a:p>
            <a:r>
              <a:rPr lang="en-US" b="1" dirty="0" smtClean="0">
                <a:solidFill>
                  <a:srgbClr val="FF0000"/>
                </a:solidFill>
              </a:rPr>
              <a:t>no</a:t>
            </a:r>
            <a:endParaRPr lang="ru-RU" b="1" dirty="0" smtClean="0">
              <a:solidFill>
                <a:srgbClr val="FF0000"/>
              </a:solidFill>
            </a:endParaRPr>
          </a:p>
        </p:txBody>
      </p:sp>
      <p:cxnSp>
        <p:nvCxnSpPr>
          <p:cNvPr id="129" name="Прямая со стрелкой 128"/>
          <p:cNvCxnSpPr/>
          <p:nvPr/>
        </p:nvCxnSpPr>
        <p:spPr>
          <a:xfrm>
            <a:off x="9183913" y="3337975"/>
            <a:ext cx="8751" cy="227929"/>
          </a:xfrm>
          <a:prstGeom prst="straightConnector1">
            <a:avLst/>
          </a:prstGeom>
          <a:ln w="19050">
            <a:solidFill>
              <a:srgbClr val="C0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2" name="Левая фигурная скобка 91"/>
          <p:cNvSpPr/>
          <p:nvPr/>
        </p:nvSpPr>
        <p:spPr>
          <a:xfrm>
            <a:off x="10387305" y="3471817"/>
            <a:ext cx="573719" cy="485474"/>
          </a:xfrm>
          <a:prstGeom prst="leftBrace">
            <a:avLst>
              <a:gd name="adj1" fmla="val 5074"/>
              <a:gd name="adj2" fmla="val 48146"/>
            </a:avLst>
          </a:prstGeom>
          <a:ln w="1905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96780" tIns="48390" rIns="96780" bIns="48390" rtlCol="0" anchor="ctr"/>
          <a:lstStyle/>
          <a:p>
            <a:pPr algn="ctr"/>
            <a:endParaRPr lang="ru-RU"/>
          </a:p>
        </p:txBody>
      </p:sp>
      <p:sp>
        <p:nvSpPr>
          <p:cNvPr id="93" name="TextBox 92"/>
          <p:cNvSpPr txBox="1"/>
          <p:nvPr/>
        </p:nvSpPr>
        <p:spPr>
          <a:xfrm>
            <a:off x="10944148" y="3323096"/>
            <a:ext cx="692201" cy="774834"/>
          </a:xfrm>
          <a:prstGeom prst="rect">
            <a:avLst/>
          </a:prstGeom>
          <a:noFill/>
        </p:spPr>
        <p:txBody>
          <a:bodyPr wrap="square" lIns="96780" tIns="48390" rIns="96780" bIns="48390" rtlCol="0">
            <a:spAutoFit/>
          </a:bodyPr>
          <a:lstStyle/>
          <a:p>
            <a:r>
              <a:rPr lang="en-US" b="1" dirty="0" smtClean="0">
                <a:solidFill>
                  <a:schemeClr val="accent6"/>
                </a:solidFill>
              </a:rPr>
              <a:t>yes</a:t>
            </a:r>
            <a:endParaRPr lang="ru-RU" b="1" dirty="0" smtClean="0">
              <a:solidFill>
                <a:schemeClr val="accent6"/>
              </a:solidFill>
            </a:endParaRPr>
          </a:p>
          <a:p>
            <a:endParaRPr lang="ru-RU" sz="800" b="1" dirty="0">
              <a:solidFill>
                <a:schemeClr val="accent6"/>
              </a:solidFill>
            </a:endParaRPr>
          </a:p>
          <a:p>
            <a:r>
              <a:rPr lang="en-US" b="1" dirty="0" smtClean="0">
                <a:solidFill>
                  <a:srgbClr val="FF0000"/>
                </a:solidFill>
              </a:rPr>
              <a:t>no</a:t>
            </a:r>
            <a:endParaRPr lang="ru-RU" b="1" dirty="0" smtClean="0">
              <a:solidFill>
                <a:srgbClr val="FF0000"/>
              </a:solidFill>
            </a:endParaRPr>
          </a:p>
        </p:txBody>
      </p:sp>
      <p:cxnSp>
        <p:nvCxnSpPr>
          <p:cNvPr id="94" name="Прямая со стрелкой 93"/>
          <p:cNvCxnSpPr/>
          <p:nvPr/>
        </p:nvCxnSpPr>
        <p:spPr>
          <a:xfrm flipH="1">
            <a:off x="9161842" y="4068760"/>
            <a:ext cx="8756" cy="242030"/>
          </a:xfrm>
          <a:prstGeom prst="straightConnector1">
            <a:avLst/>
          </a:prstGeom>
          <a:ln w="19050">
            <a:solidFill>
              <a:srgbClr val="C0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5" name="Соединительная линия уступом 94"/>
          <p:cNvCxnSpPr/>
          <p:nvPr/>
        </p:nvCxnSpPr>
        <p:spPr>
          <a:xfrm rot="5400000">
            <a:off x="10106245" y="3035926"/>
            <a:ext cx="83671" cy="1979400"/>
          </a:xfrm>
          <a:prstGeom prst="bentConnector2">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70" name="Номер слайда 2"/>
          <p:cNvSpPr txBox="1">
            <a:spLocks/>
          </p:cNvSpPr>
          <p:nvPr/>
        </p:nvSpPr>
        <p:spPr>
          <a:xfrm>
            <a:off x="12104660" y="7159289"/>
            <a:ext cx="380786" cy="402567"/>
          </a:xfrm>
          <a:prstGeom prst="rect">
            <a:avLst/>
          </a:prstGeom>
        </p:spPr>
        <p:txBody>
          <a:bodyPr vert="horz" lIns="96780" tIns="48390" rIns="96780" bIns="48390" rtlCol="0" anchor="ctr"/>
          <a:lstStyle>
            <a:defPPr>
              <a:defRPr lang="ru-RU"/>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EFC9B854-717A-479A-9B4F-27A00B513561}" type="slidenum">
              <a:rPr lang="ru-RU" smtClean="0"/>
              <a:pPr>
                <a:defRPr/>
              </a:pPr>
              <a:t>9</a:t>
            </a:fld>
            <a:endParaRPr lang="ru-RU" dirty="0"/>
          </a:p>
        </p:txBody>
      </p:sp>
      <p:sp>
        <p:nvSpPr>
          <p:cNvPr id="71" name="TextBox 70"/>
          <p:cNvSpPr txBox="1"/>
          <p:nvPr/>
        </p:nvSpPr>
        <p:spPr>
          <a:xfrm>
            <a:off x="3579694" y="5328973"/>
            <a:ext cx="1524031" cy="305404"/>
          </a:xfrm>
          <a:prstGeom prst="rect">
            <a:avLst/>
          </a:prstGeom>
          <a:noFill/>
        </p:spPr>
        <p:txBody>
          <a:bodyPr wrap="square" lIns="96780" tIns="48390" rIns="96780" bIns="48390" rtlCol="0">
            <a:spAutoFit/>
          </a:bodyPr>
          <a:lstStyle/>
          <a:p>
            <a:r>
              <a:rPr lang="en-US" sz="1200" dirty="0" smtClean="0"/>
              <a:t>cash gap</a:t>
            </a:r>
            <a:r>
              <a:rPr lang="ru-RU" sz="1200" dirty="0" smtClean="0"/>
              <a:t> </a:t>
            </a:r>
            <a:r>
              <a:rPr lang="ru-RU" sz="1300" dirty="0">
                <a:solidFill>
                  <a:srgbClr val="FF0000"/>
                </a:solidFill>
              </a:rPr>
              <a:t>– </a:t>
            </a:r>
            <a:r>
              <a:rPr lang="ru-RU" sz="1300" b="1" dirty="0">
                <a:solidFill>
                  <a:srgbClr val="FF0000"/>
                </a:solidFill>
              </a:rPr>
              <a:t>100</a:t>
            </a:r>
            <a:r>
              <a:rPr lang="ru-RU" sz="1300" dirty="0">
                <a:solidFill>
                  <a:srgbClr val="FF0000"/>
                </a:solidFill>
              </a:rPr>
              <a:t>  </a:t>
            </a:r>
          </a:p>
        </p:txBody>
      </p:sp>
      <p:sp>
        <p:nvSpPr>
          <p:cNvPr id="72" name="TextBox 71"/>
          <p:cNvSpPr txBox="1"/>
          <p:nvPr/>
        </p:nvSpPr>
        <p:spPr>
          <a:xfrm>
            <a:off x="1813480" y="5743740"/>
            <a:ext cx="1570385" cy="513223"/>
          </a:xfrm>
          <a:prstGeom prst="rect">
            <a:avLst/>
          </a:prstGeom>
          <a:noFill/>
        </p:spPr>
        <p:txBody>
          <a:bodyPr wrap="square" lIns="96780" tIns="48390" rIns="96780" bIns="48390"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1500" b="1" cap="all" dirty="0" smtClean="0">
                <a:ln w="0"/>
                <a:solidFill>
                  <a:schemeClr val="accent6"/>
                </a:solidFill>
                <a:effectLst>
                  <a:reflection blurRad="12700" stA="50000" endPos="50000" dist="5000" dir="5400000" sy="-100000" rotWithShape="0"/>
                </a:effectLst>
              </a:rPr>
              <a:t>expenses</a:t>
            </a:r>
            <a:r>
              <a:rPr lang="ru-RU" sz="1700" b="1" cap="all" dirty="0" smtClean="0">
                <a:ln w="0"/>
                <a:solidFill>
                  <a:srgbClr val="C00000"/>
                </a:solidFill>
                <a:effectLst>
                  <a:reflection blurRad="12700" stA="50000" endPos="50000" dist="5000" dir="5400000" sy="-100000" rotWithShape="0"/>
                </a:effectLst>
              </a:rPr>
              <a:t>*</a:t>
            </a:r>
            <a:r>
              <a:rPr lang="ru-RU" sz="1500" b="1" cap="all" dirty="0" smtClean="0">
                <a:ln w="0"/>
                <a:solidFill>
                  <a:schemeClr val="accent6"/>
                </a:solidFill>
                <a:effectLst>
                  <a:reflection blurRad="12700" stA="50000" endPos="50000" dist="5000" dir="5400000" sy="-100000" rotWithShape="0"/>
                </a:effectLst>
              </a:rPr>
              <a:t>, </a:t>
            </a:r>
            <a:r>
              <a:rPr lang="en-US" sz="1000" b="1" cap="all" dirty="0" err="1" smtClean="0">
                <a:ln w="0"/>
                <a:solidFill>
                  <a:schemeClr val="accent6"/>
                </a:solidFill>
                <a:effectLst>
                  <a:reflection blurRad="12700" stA="50000" endPos="50000" dist="5000" dir="5400000" sy="-100000" rotWithShape="0"/>
                </a:effectLst>
              </a:rPr>
              <a:t>roubles</a:t>
            </a:r>
            <a:endParaRPr lang="en-US" sz="1000" b="1" cap="all" dirty="0">
              <a:ln w="0"/>
              <a:solidFill>
                <a:schemeClr val="accent6"/>
              </a:solidFill>
              <a:effectLst>
                <a:reflection blurRad="12700" stA="50000" endPos="50000" dist="5000" dir="5400000" sy="-100000" rotWithShape="0"/>
              </a:effectLst>
            </a:endParaRPr>
          </a:p>
        </p:txBody>
      </p:sp>
      <p:sp>
        <p:nvSpPr>
          <p:cNvPr id="73" name="TextBox 72"/>
          <p:cNvSpPr txBox="1"/>
          <p:nvPr/>
        </p:nvSpPr>
        <p:spPr>
          <a:xfrm>
            <a:off x="5518884" y="5350877"/>
            <a:ext cx="1465064" cy="305404"/>
          </a:xfrm>
          <a:prstGeom prst="rect">
            <a:avLst/>
          </a:prstGeom>
          <a:noFill/>
        </p:spPr>
        <p:txBody>
          <a:bodyPr wrap="square" lIns="96780" tIns="48390" rIns="96780" bIns="48390" rtlCol="0">
            <a:spAutoFit/>
          </a:bodyPr>
          <a:lstStyle/>
          <a:p>
            <a:r>
              <a:rPr lang="en-US" sz="1200" dirty="0" smtClean="0"/>
              <a:t>cash gap</a:t>
            </a:r>
            <a:r>
              <a:rPr lang="ru-RU" sz="1200" dirty="0" smtClean="0"/>
              <a:t> </a:t>
            </a:r>
            <a:r>
              <a:rPr lang="ru-RU" sz="1300" dirty="0">
                <a:solidFill>
                  <a:srgbClr val="FF0000"/>
                </a:solidFill>
              </a:rPr>
              <a:t>– </a:t>
            </a:r>
            <a:r>
              <a:rPr lang="ru-RU" sz="1300" b="1" dirty="0">
                <a:solidFill>
                  <a:srgbClr val="FF0000"/>
                </a:solidFill>
              </a:rPr>
              <a:t>50  </a:t>
            </a:r>
          </a:p>
        </p:txBody>
      </p:sp>
      <p:sp>
        <p:nvSpPr>
          <p:cNvPr id="74" name="Выгнутая вниз стрелка 73"/>
          <p:cNvSpPr/>
          <p:nvPr/>
        </p:nvSpPr>
        <p:spPr>
          <a:xfrm>
            <a:off x="4351136" y="6215714"/>
            <a:ext cx="1431995" cy="402567"/>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6780" tIns="48390" rIns="96780" bIns="48390" rtlCol="0" anchor="ctr"/>
          <a:lstStyle/>
          <a:p>
            <a:pPr algn="ctr"/>
            <a:endParaRPr lang="ru-RU">
              <a:solidFill>
                <a:schemeClr val="tx1"/>
              </a:solidFill>
            </a:endParaRPr>
          </a:p>
        </p:txBody>
      </p:sp>
      <p:sp>
        <p:nvSpPr>
          <p:cNvPr id="75" name="TextBox 74"/>
          <p:cNvSpPr txBox="1"/>
          <p:nvPr/>
        </p:nvSpPr>
        <p:spPr>
          <a:xfrm>
            <a:off x="4469659" y="6199282"/>
            <a:ext cx="1021721" cy="343946"/>
          </a:xfrm>
          <a:prstGeom prst="rect">
            <a:avLst/>
          </a:prstGeom>
          <a:noFill/>
        </p:spPr>
        <p:txBody>
          <a:bodyPr wrap="square" lIns="96780" tIns="48390" rIns="96780" bIns="48390" rtlCol="0">
            <a:spAutoFit/>
          </a:bodyPr>
          <a:lstStyle/>
          <a:p>
            <a:pPr algn="ctr"/>
            <a:r>
              <a:rPr lang="en-US" sz="800" dirty="0" smtClean="0">
                <a:solidFill>
                  <a:srgbClr val="FF0000"/>
                </a:solidFill>
              </a:rPr>
              <a:t>Payment carryover by</a:t>
            </a:r>
            <a:r>
              <a:rPr lang="ru-RU" sz="800" dirty="0" smtClean="0">
                <a:solidFill>
                  <a:srgbClr val="FF0000"/>
                </a:solidFill>
              </a:rPr>
              <a:t> </a:t>
            </a:r>
            <a:r>
              <a:rPr lang="ru-RU" sz="800" dirty="0">
                <a:solidFill>
                  <a:srgbClr val="FF0000"/>
                </a:solidFill>
              </a:rPr>
              <a:t>100</a:t>
            </a:r>
          </a:p>
        </p:txBody>
      </p:sp>
      <p:sp>
        <p:nvSpPr>
          <p:cNvPr id="76" name="TextBox 75"/>
          <p:cNvSpPr txBox="1"/>
          <p:nvPr/>
        </p:nvSpPr>
        <p:spPr>
          <a:xfrm>
            <a:off x="5484209" y="6563994"/>
            <a:ext cx="883565" cy="605556"/>
          </a:xfrm>
          <a:prstGeom prst="rect">
            <a:avLst/>
          </a:prstGeom>
          <a:noFill/>
        </p:spPr>
        <p:txBody>
          <a:bodyPr wrap="square" lIns="96780" tIns="48390" rIns="96780" bIns="48390" rtlCol="0">
            <a:spAutoFit/>
          </a:bodyPr>
          <a:lstStyle/>
          <a:p>
            <a:r>
              <a:rPr lang="ru-RU" sz="1100" b="1" dirty="0">
                <a:solidFill>
                  <a:srgbClr val="FFC000"/>
                </a:solidFill>
              </a:rPr>
              <a:t>1 </a:t>
            </a:r>
            <a:r>
              <a:rPr lang="en-US" sz="1100" b="1" dirty="0" smtClean="0">
                <a:solidFill>
                  <a:srgbClr val="FFC000"/>
                </a:solidFill>
              </a:rPr>
              <a:t>priority order </a:t>
            </a:r>
            <a:r>
              <a:rPr lang="en-US" sz="1100" b="1" dirty="0" smtClean="0">
                <a:solidFill>
                  <a:srgbClr val="FFC000"/>
                </a:solidFill>
              </a:rPr>
              <a:t>of payments</a:t>
            </a:r>
            <a:endParaRPr lang="ru-RU" sz="1100" b="1" dirty="0">
              <a:solidFill>
                <a:srgbClr val="FFC000"/>
              </a:solidFill>
            </a:endParaRPr>
          </a:p>
        </p:txBody>
      </p:sp>
      <p:sp>
        <p:nvSpPr>
          <p:cNvPr id="77" name="TextBox 76"/>
          <p:cNvSpPr txBox="1"/>
          <p:nvPr/>
        </p:nvSpPr>
        <p:spPr>
          <a:xfrm>
            <a:off x="6214381" y="6709153"/>
            <a:ext cx="883565" cy="605556"/>
          </a:xfrm>
          <a:prstGeom prst="rect">
            <a:avLst/>
          </a:prstGeom>
          <a:noFill/>
        </p:spPr>
        <p:txBody>
          <a:bodyPr wrap="square" lIns="96780" tIns="48390" rIns="96780" bIns="48390" rtlCol="0">
            <a:spAutoFit/>
          </a:bodyPr>
          <a:lstStyle/>
          <a:p>
            <a:r>
              <a:rPr lang="ru-RU" sz="1100" b="1" dirty="0">
                <a:solidFill>
                  <a:schemeClr val="accent6"/>
                </a:solidFill>
              </a:rPr>
              <a:t>2 </a:t>
            </a:r>
            <a:r>
              <a:rPr lang="en-US" sz="1100" b="1" dirty="0" smtClean="0">
                <a:solidFill>
                  <a:schemeClr val="accent6"/>
                </a:solidFill>
              </a:rPr>
              <a:t>priority order </a:t>
            </a:r>
            <a:r>
              <a:rPr lang="en-US" sz="1100" b="1" dirty="0" smtClean="0">
                <a:solidFill>
                  <a:schemeClr val="accent6"/>
                </a:solidFill>
              </a:rPr>
              <a:t>of payments</a:t>
            </a:r>
            <a:endParaRPr lang="ru-RU" sz="1100" b="1" dirty="0">
              <a:solidFill>
                <a:schemeClr val="accent6"/>
              </a:solidFill>
            </a:endParaRPr>
          </a:p>
        </p:txBody>
      </p:sp>
      <p:sp>
        <p:nvSpPr>
          <p:cNvPr id="78" name="Выгнутая вниз стрелка 77"/>
          <p:cNvSpPr/>
          <p:nvPr/>
        </p:nvSpPr>
        <p:spPr>
          <a:xfrm>
            <a:off x="6503367" y="6227466"/>
            <a:ext cx="1228788" cy="402567"/>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6780" tIns="48390" rIns="96780" bIns="48390" rtlCol="0" anchor="ctr"/>
          <a:lstStyle/>
          <a:p>
            <a:pPr algn="ctr"/>
            <a:endParaRPr lang="ru-RU">
              <a:solidFill>
                <a:schemeClr val="tx1"/>
              </a:solidFill>
            </a:endParaRPr>
          </a:p>
        </p:txBody>
      </p:sp>
      <p:sp>
        <p:nvSpPr>
          <p:cNvPr id="79" name="TextBox 78"/>
          <p:cNvSpPr txBox="1"/>
          <p:nvPr/>
        </p:nvSpPr>
        <p:spPr>
          <a:xfrm>
            <a:off x="6570723" y="6196681"/>
            <a:ext cx="1021721" cy="343946"/>
          </a:xfrm>
          <a:prstGeom prst="rect">
            <a:avLst/>
          </a:prstGeom>
          <a:noFill/>
        </p:spPr>
        <p:txBody>
          <a:bodyPr wrap="square" lIns="96780" tIns="48390" rIns="96780" bIns="48390" rtlCol="0">
            <a:spAutoFit/>
          </a:bodyPr>
          <a:lstStyle/>
          <a:p>
            <a:pPr algn="ctr"/>
            <a:r>
              <a:rPr lang="en-US" sz="800" dirty="0">
                <a:solidFill>
                  <a:srgbClr val="FF0000"/>
                </a:solidFill>
              </a:rPr>
              <a:t>Payment carryover by</a:t>
            </a:r>
            <a:r>
              <a:rPr lang="ru-RU" sz="800" dirty="0">
                <a:solidFill>
                  <a:srgbClr val="FF0000"/>
                </a:solidFill>
              </a:rPr>
              <a:t> 50</a:t>
            </a:r>
          </a:p>
        </p:txBody>
      </p:sp>
      <p:sp>
        <p:nvSpPr>
          <p:cNvPr id="80" name="TextBox 79"/>
          <p:cNvSpPr txBox="1"/>
          <p:nvPr/>
        </p:nvSpPr>
        <p:spPr>
          <a:xfrm>
            <a:off x="7408998" y="6538082"/>
            <a:ext cx="883565" cy="605556"/>
          </a:xfrm>
          <a:prstGeom prst="rect">
            <a:avLst/>
          </a:prstGeom>
          <a:noFill/>
        </p:spPr>
        <p:txBody>
          <a:bodyPr wrap="square" lIns="96780" tIns="48390" rIns="96780" bIns="48390" rtlCol="0">
            <a:spAutoFit/>
          </a:bodyPr>
          <a:lstStyle/>
          <a:p>
            <a:r>
              <a:rPr lang="ru-RU" sz="1100" b="1" dirty="0">
                <a:solidFill>
                  <a:srgbClr val="FFC000"/>
                </a:solidFill>
              </a:rPr>
              <a:t>1 </a:t>
            </a:r>
            <a:r>
              <a:rPr lang="en-US" sz="1100" b="1" dirty="0" smtClean="0">
                <a:solidFill>
                  <a:srgbClr val="FFC000"/>
                </a:solidFill>
              </a:rPr>
              <a:t>priority order </a:t>
            </a:r>
            <a:r>
              <a:rPr lang="en-US" sz="1100" b="1" dirty="0" smtClean="0">
                <a:solidFill>
                  <a:srgbClr val="FFC000"/>
                </a:solidFill>
              </a:rPr>
              <a:t>of payments</a:t>
            </a:r>
            <a:endParaRPr lang="ru-RU" sz="1100" b="1" dirty="0">
              <a:solidFill>
                <a:srgbClr val="FFC000"/>
              </a:solidFill>
            </a:endParaRPr>
          </a:p>
        </p:txBody>
      </p:sp>
      <p:sp>
        <p:nvSpPr>
          <p:cNvPr id="81" name="TextBox 80"/>
          <p:cNvSpPr txBox="1"/>
          <p:nvPr/>
        </p:nvSpPr>
        <p:spPr>
          <a:xfrm>
            <a:off x="8199782" y="6709153"/>
            <a:ext cx="883565" cy="605556"/>
          </a:xfrm>
          <a:prstGeom prst="rect">
            <a:avLst/>
          </a:prstGeom>
          <a:noFill/>
        </p:spPr>
        <p:txBody>
          <a:bodyPr wrap="square" lIns="96780" tIns="48390" rIns="96780" bIns="48390" rtlCol="0">
            <a:spAutoFit/>
          </a:bodyPr>
          <a:lstStyle/>
          <a:p>
            <a:r>
              <a:rPr lang="ru-RU" sz="1100" b="1" dirty="0">
                <a:solidFill>
                  <a:schemeClr val="accent6"/>
                </a:solidFill>
              </a:rPr>
              <a:t>2 </a:t>
            </a:r>
            <a:r>
              <a:rPr lang="en-US" sz="1100" b="1" dirty="0" smtClean="0">
                <a:solidFill>
                  <a:schemeClr val="accent6"/>
                </a:solidFill>
              </a:rPr>
              <a:t>priority order </a:t>
            </a:r>
            <a:r>
              <a:rPr lang="en-US" sz="1100" b="1" dirty="0" smtClean="0">
                <a:solidFill>
                  <a:schemeClr val="accent6"/>
                </a:solidFill>
              </a:rPr>
              <a:t>of payments</a:t>
            </a:r>
            <a:endParaRPr lang="ru-RU" sz="1100" b="1" dirty="0">
              <a:solidFill>
                <a:schemeClr val="accent6"/>
              </a:solidFill>
            </a:endParaRPr>
          </a:p>
        </p:txBody>
      </p:sp>
      <p:cxnSp>
        <p:nvCxnSpPr>
          <p:cNvPr id="82" name="Прямая соединительная линия 81"/>
          <p:cNvCxnSpPr/>
          <p:nvPr/>
        </p:nvCxnSpPr>
        <p:spPr>
          <a:xfrm flipH="1" flipV="1">
            <a:off x="1787077" y="5637712"/>
            <a:ext cx="1734119" cy="3501"/>
          </a:xfrm>
          <a:prstGeom prst="line">
            <a:avLst/>
          </a:prstGeom>
          <a:ln>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p:cNvCxnSpPr/>
          <p:nvPr/>
        </p:nvCxnSpPr>
        <p:spPr>
          <a:xfrm flipH="1" flipV="1">
            <a:off x="1787077" y="6169062"/>
            <a:ext cx="1734119" cy="3501"/>
          </a:xfrm>
          <a:prstGeom prst="line">
            <a:avLst/>
          </a:prstGeom>
          <a:ln>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1739996" y="5248895"/>
            <a:ext cx="1372231" cy="339338"/>
          </a:xfrm>
          <a:prstGeom prst="rect">
            <a:avLst/>
          </a:prstGeom>
          <a:noFill/>
        </p:spPr>
        <p:txBody>
          <a:bodyPr wrap="square" lIns="96780" tIns="48390" rIns="96780" bIns="48390"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1500" b="1" cap="all" dirty="0" smtClean="0">
                <a:ln w="0"/>
                <a:solidFill>
                  <a:schemeClr val="accent1"/>
                </a:solidFill>
                <a:effectLst>
                  <a:reflection blurRad="12700" stA="50000" endPos="50000" dist="5000" dir="5400000" sy="-100000" rotWithShape="0"/>
                </a:effectLst>
              </a:rPr>
              <a:t>period</a:t>
            </a:r>
            <a:endParaRPr lang="ru-RU" sz="1500" b="1" cap="all" dirty="0">
              <a:ln w="0"/>
              <a:solidFill>
                <a:schemeClr val="accent1"/>
              </a:solidFill>
              <a:effectLst>
                <a:reflection blurRad="12700" stA="50000" endPos="50000" dist="5000" dir="5400000" sy="-100000" rotWithShape="0"/>
              </a:effectLst>
            </a:endParaRPr>
          </a:p>
        </p:txBody>
      </p:sp>
      <p:sp>
        <p:nvSpPr>
          <p:cNvPr id="85" name="TextBox 84"/>
          <p:cNvSpPr txBox="1"/>
          <p:nvPr/>
        </p:nvSpPr>
        <p:spPr>
          <a:xfrm>
            <a:off x="1824894" y="6246229"/>
            <a:ext cx="1322890" cy="559390"/>
          </a:xfrm>
          <a:prstGeom prst="rect">
            <a:avLst/>
          </a:prstGeom>
          <a:noFill/>
        </p:spPr>
        <p:txBody>
          <a:bodyPr wrap="square" lIns="96780" tIns="48390" rIns="96780" bIns="48390"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1500" b="1" cap="all" dirty="0" smtClean="0">
                <a:ln w="0"/>
                <a:solidFill>
                  <a:schemeClr val="accent2">
                    <a:lumMod val="60000"/>
                    <a:lumOff val="40000"/>
                  </a:schemeClr>
                </a:solidFill>
                <a:effectLst>
                  <a:reflection blurRad="12700" stA="50000" endPos="50000" dist="5000" dir="5400000" sy="-100000" rotWithShape="0"/>
                </a:effectLst>
              </a:rPr>
              <a:t>Deferral mechanism</a:t>
            </a:r>
            <a:endParaRPr lang="ru-RU" sz="1500" b="1" cap="all" dirty="0">
              <a:ln w="0"/>
              <a:solidFill>
                <a:schemeClr val="accent2">
                  <a:lumMod val="60000"/>
                  <a:lumOff val="40000"/>
                </a:schemeClr>
              </a:solidFill>
              <a:effectLst>
                <a:reflection blurRad="12700" stA="50000" endPos="50000" dist="5000" dir="5400000" sy="-100000" rotWithShape="0"/>
              </a:effectLst>
            </a:endParaRPr>
          </a:p>
        </p:txBody>
      </p:sp>
      <p:sp>
        <p:nvSpPr>
          <p:cNvPr id="86" name="TextBox 85"/>
          <p:cNvSpPr txBox="1"/>
          <p:nvPr/>
        </p:nvSpPr>
        <p:spPr>
          <a:xfrm>
            <a:off x="1556379" y="4897632"/>
            <a:ext cx="3309757" cy="373271"/>
          </a:xfrm>
          <a:prstGeom prst="rect">
            <a:avLst/>
          </a:prstGeom>
          <a:noFill/>
        </p:spPr>
        <p:txBody>
          <a:bodyPr wrap="square" lIns="96780" tIns="48390" rIns="96780" bIns="48390" rtlCol="0">
            <a:spAutoFit/>
          </a:bodyPr>
          <a:lstStyle/>
          <a:p>
            <a:r>
              <a:rPr lang="en-US" sz="1700" b="1" u="sng" dirty="0" smtClean="0">
                <a:ln w="1905"/>
                <a:solidFill>
                  <a:srgbClr val="C00000"/>
                </a:solidFill>
                <a:effectLst>
                  <a:innerShdw blurRad="69850" dist="43180" dir="5400000">
                    <a:srgbClr val="000000">
                      <a:alpha val="65000"/>
                    </a:srgbClr>
                  </a:innerShdw>
                </a:effectLst>
              </a:rPr>
              <a:t>Notional example</a:t>
            </a:r>
            <a:r>
              <a:rPr lang="ru-RU" sz="1700" b="1" u="sng" dirty="0" smtClean="0">
                <a:ln w="1905"/>
                <a:solidFill>
                  <a:srgbClr val="C00000"/>
                </a:solidFill>
                <a:effectLst>
                  <a:innerShdw blurRad="69850" dist="43180" dir="5400000">
                    <a:srgbClr val="000000">
                      <a:alpha val="65000"/>
                    </a:srgbClr>
                  </a:innerShdw>
                </a:effectLst>
              </a:rPr>
              <a:t>:</a:t>
            </a:r>
            <a:endParaRPr lang="ru-RU" sz="1700" b="1" u="sng" dirty="0">
              <a:ln w="1905"/>
              <a:solidFill>
                <a:srgbClr val="C00000"/>
              </a:solidFill>
              <a:effectLst>
                <a:innerShdw blurRad="69850" dist="43180" dir="5400000">
                  <a:srgbClr val="000000">
                    <a:alpha val="65000"/>
                  </a:srgbClr>
                </a:innerShdw>
              </a:effectLst>
            </a:endParaRPr>
          </a:p>
        </p:txBody>
      </p:sp>
      <p:grpSp>
        <p:nvGrpSpPr>
          <p:cNvPr id="87" name="Группа 86"/>
          <p:cNvGrpSpPr/>
          <p:nvPr/>
        </p:nvGrpSpPr>
        <p:grpSpPr>
          <a:xfrm>
            <a:off x="3623718" y="5617569"/>
            <a:ext cx="1452809" cy="574725"/>
            <a:chOff x="-25401" y="29663"/>
            <a:chExt cx="1405590" cy="562236"/>
          </a:xfrm>
        </p:grpSpPr>
        <p:sp>
          <p:nvSpPr>
            <p:cNvPr id="88" name="Нашивка 87"/>
            <p:cNvSpPr/>
            <p:nvPr/>
          </p:nvSpPr>
          <p:spPr>
            <a:xfrm>
              <a:off x="-25401" y="29663"/>
              <a:ext cx="1405590" cy="562236"/>
            </a:xfrm>
            <a:prstGeom prst="chevron">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89" name="Нашивка 4"/>
            <p:cNvSpPr/>
            <p:nvPr/>
          </p:nvSpPr>
          <p:spPr>
            <a:xfrm>
              <a:off x="281118" y="29663"/>
              <a:ext cx="843354" cy="5622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algn="ctr" defTabSz="940918">
                <a:lnSpc>
                  <a:spcPct val="90000"/>
                </a:lnSpc>
                <a:spcAft>
                  <a:spcPct val="35000"/>
                </a:spcAft>
              </a:pPr>
              <a:r>
                <a:rPr lang="ru-RU" sz="2100" dirty="0"/>
                <a:t>150</a:t>
              </a:r>
            </a:p>
          </p:txBody>
        </p:sp>
      </p:grpSp>
      <p:grpSp>
        <p:nvGrpSpPr>
          <p:cNvPr id="90" name="Группа 89"/>
          <p:cNvGrpSpPr/>
          <p:nvPr/>
        </p:nvGrpSpPr>
        <p:grpSpPr>
          <a:xfrm>
            <a:off x="5509700" y="5617569"/>
            <a:ext cx="1452809" cy="574725"/>
            <a:chOff x="1265031" y="29663"/>
            <a:chExt cx="1405590" cy="562236"/>
          </a:xfrm>
        </p:grpSpPr>
        <p:sp>
          <p:nvSpPr>
            <p:cNvPr id="91" name="Нашивка 90"/>
            <p:cNvSpPr/>
            <p:nvPr/>
          </p:nvSpPr>
          <p:spPr>
            <a:xfrm>
              <a:off x="1265031" y="29663"/>
              <a:ext cx="1405590" cy="562236"/>
            </a:xfrm>
            <a:prstGeom prst="chevron">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96" name="Нашивка 6"/>
            <p:cNvSpPr/>
            <p:nvPr/>
          </p:nvSpPr>
          <p:spPr>
            <a:xfrm>
              <a:off x="1546149" y="29663"/>
              <a:ext cx="843354" cy="5622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algn="ctr" defTabSz="940918">
                <a:lnSpc>
                  <a:spcPct val="90000"/>
                </a:lnSpc>
                <a:spcAft>
                  <a:spcPct val="35000"/>
                </a:spcAft>
              </a:pPr>
              <a:r>
                <a:rPr lang="ru-RU" sz="2100" dirty="0"/>
                <a:t>200</a:t>
              </a:r>
            </a:p>
          </p:txBody>
        </p:sp>
      </p:grpSp>
      <p:grpSp>
        <p:nvGrpSpPr>
          <p:cNvPr id="97" name="Группа 96"/>
          <p:cNvGrpSpPr/>
          <p:nvPr/>
        </p:nvGrpSpPr>
        <p:grpSpPr>
          <a:xfrm>
            <a:off x="7487644" y="5617569"/>
            <a:ext cx="1452809" cy="574725"/>
            <a:chOff x="2530062" y="29663"/>
            <a:chExt cx="1405590" cy="562236"/>
          </a:xfrm>
        </p:grpSpPr>
        <p:sp>
          <p:nvSpPr>
            <p:cNvPr id="98" name="Нашивка 97"/>
            <p:cNvSpPr/>
            <p:nvPr/>
          </p:nvSpPr>
          <p:spPr>
            <a:xfrm>
              <a:off x="2530062" y="29663"/>
              <a:ext cx="1405590" cy="562236"/>
            </a:xfrm>
            <a:prstGeom prst="chevron">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99" name="Нашивка 8"/>
            <p:cNvSpPr/>
            <p:nvPr/>
          </p:nvSpPr>
          <p:spPr>
            <a:xfrm>
              <a:off x="2811180" y="29663"/>
              <a:ext cx="843354" cy="5622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algn="ctr" defTabSz="940918">
                <a:lnSpc>
                  <a:spcPct val="90000"/>
                </a:lnSpc>
                <a:spcAft>
                  <a:spcPct val="35000"/>
                </a:spcAft>
              </a:pPr>
              <a:r>
                <a:rPr lang="ru-RU" sz="2100" dirty="0"/>
                <a:t>300</a:t>
              </a:r>
            </a:p>
          </p:txBody>
        </p:sp>
      </p:grpSp>
      <p:grpSp>
        <p:nvGrpSpPr>
          <p:cNvPr id="103" name="Группа 102"/>
          <p:cNvGrpSpPr/>
          <p:nvPr/>
        </p:nvGrpSpPr>
        <p:grpSpPr>
          <a:xfrm>
            <a:off x="9430464" y="5611275"/>
            <a:ext cx="1452809" cy="574725"/>
            <a:chOff x="7590188" y="29663"/>
            <a:chExt cx="1405590" cy="562236"/>
          </a:xfrm>
        </p:grpSpPr>
        <p:sp>
          <p:nvSpPr>
            <p:cNvPr id="104" name="Нашивка 103"/>
            <p:cNvSpPr/>
            <p:nvPr/>
          </p:nvSpPr>
          <p:spPr>
            <a:xfrm>
              <a:off x="7590188" y="29663"/>
              <a:ext cx="1405590" cy="562236"/>
            </a:xfrm>
            <a:prstGeom prst="chevron">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05" name="Нашивка 16"/>
            <p:cNvSpPr/>
            <p:nvPr/>
          </p:nvSpPr>
          <p:spPr>
            <a:xfrm>
              <a:off x="7871306" y="29663"/>
              <a:ext cx="843354" cy="5622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algn="ctr" defTabSz="940918">
                <a:lnSpc>
                  <a:spcPct val="90000"/>
                </a:lnSpc>
                <a:spcAft>
                  <a:spcPct val="35000"/>
                </a:spcAft>
              </a:pPr>
              <a:r>
                <a:rPr lang="ru-RU" sz="2100" dirty="0"/>
                <a:t>…</a:t>
              </a:r>
            </a:p>
          </p:txBody>
        </p:sp>
      </p:grpSp>
      <p:sp>
        <p:nvSpPr>
          <p:cNvPr id="106" name="TextBox 105"/>
          <p:cNvSpPr txBox="1"/>
          <p:nvPr/>
        </p:nvSpPr>
        <p:spPr>
          <a:xfrm>
            <a:off x="3863605" y="5137380"/>
            <a:ext cx="854113" cy="271470"/>
          </a:xfrm>
          <a:prstGeom prst="rect">
            <a:avLst/>
          </a:prstGeom>
          <a:noFill/>
        </p:spPr>
        <p:txBody>
          <a:bodyPr wrap="square" lIns="96780" tIns="48390" rIns="96780" bIns="48390" rtlCol="0">
            <a:spAutoFit/>
          </a:bodyPr>
          <a:lstStyle/>
          <a:p>
            <a:r>
              <a:rPr lang="ru-RU" sz="1100" b="1" cap="all" dirty="0">
                <a:ln w="0"/>
                <a:solidFill>
                  <a:srgbClr val="002060"/>
                </a:solidFill>
                <a:effectLst>
                  <a:reflection blurRad="12700" stA="50000" endPos="50000" dist="5000" dir="5400000" sy="-100000" rotWithShape="0"/>
                </a:effectLst>
              </a:rPr>
              <a:t>1 </a:t>
            </a:r>
            <a:r>
              <a:rPr lang="en-US" sz="800" b="1" cap="all" dirty="0" err="1" smtClean="0">
                <a:ln w="0"/>
                <a:solidFill>
                  <a:srgbClr val="002060"/>
                </a:solidFill>
                <a:effectLst>
                  <a:reflection blurRad="12700" stA="50000" endPos="50000" dist="5000" dir="5400000" sy="-100000" rotWithShape="0"/>
                </a:effectLst>
              </a:rPr>
              <a:t>work.day</a:t>
            </a:r>
            <a:endParaRPr lang="ru-RU" sz="800" dirty="0">
              <a:solidFill>
                <a:srgbClr val="002060"/>
              </a:solidFill>
            </a:endParaRPr>
          </a:p>
        </p:txBody>
      </p:sp>
      <p:sp>
        <p:nvSpPr>
          <p:cNvPr id="107" name="TextBox 106"/>
          <p:cNvSpPr txBox="1"/>
          <p:nvPr/>
        </p:nvSpPr>
        <p:spPr>
          <a:xfrm>
            <a:off x="5647013" y="5156044"/>
            <a:ext cx="854113" cy="271470"/>
          </a:xfrm>
          <a:prstGeom prst="rect">
            <a:avLst/>
          </a:prstGeom>
          <a:noFill/>
        </p:spPr>
        <p:txBody>
          <a:bodyPr wrap="square" lIns="96780" tIns="48390" rIns="96780" bIns="48390" rtlCol="0">
            <a:spAutoFit/>
          </a:bodyPr>
          <a:lstStyle/>
          <a:p>
            <a:r>
              <a:rPr lang="ru-RU" sz="1100" b="1" cap="all" dirty="0">
                <a:ln w="0"/>
                <a:solidFill>
                  <a:srgbClr val="002060"/>
                </a:solidFill>
                <a:effectLst>
                  <a:reflection blurRad="12700" stA="50000" endPos="50000" dist="5000" dir="5400000" sy="-100000" rotWithShape="0"/>
                </a:effectLst>
              </a:rPr>
              <a:t>2 </a:t>
            </a:r>
            <a:r>
              <a:rPr lang="en-US" sz="800" b="1" cap="all" dirty="0" err="1" smtClean="0">
                <a:ln w="0"/>
                <a:solidFill>
                  <a:srgbClr val="002060"/>
                </a:solidFill>
                <a:effectLst>
                  <a:reflection blurRad="12700" stA="50000" endPos="50000" dist="5000" dir="5400000" sy="-100000" rotWithShape="0"/>
                </a:effectLst>
              </a:rPr>
              <a:t>work.day</a:t>
            </a:r>
            <a:endParaRPr lang="ru-RU" sz="800" dirty="0">
              <a:solidFill>
                <a:srgbClr val="002060"/>
              </a:solidFill>
            </a:endParaRPr>
          </a:p>
        </p:txBody>
      </p:sp>
      <p:sp>
        <p:nvSpPr>
          <p:cNvPr id="108" name="TextBox 107"/>
          <p:cNvSpPr txBox="1"/>
          <p:nvPr/>
        </p:nvSpPr>
        <p:spPr>
          <a:xfrm>
            <a:off x="7726404" y="5165372"/>
            <a:ext cx="854113" cy="271470"/>
          </a:xfrm>
          <a:prstGeom prst="rect">
            <a:avLst/>
          </a:prstGeom>
          <a:noFill/>
        </p:spPr>
        <p:txBody>
          <a:bodyPr wrap="square" lIns="96780" tIns="48390" rIns="96780" bIns="48390" rtlCol="0">
            <a:spAutoFit/>
          </a:bodyPr>
          <a:lstStyle/>
          <a:p>
            <a:r>
              <a:rPr lang="ru-RU" sz="1100" b="1" cap="all" dirty="0">
                <a:ln w="0"/>
                <a:solidFill>
                  <a:srgbClr val="002060"/>
                </a:solidFill>
                <a:effectLst>
                  <a:reflection blurRad="12700" stA="50000" endPos="50000" dist="5000" dir="5400000" sy="-100000" rotWithShape="0"/>
                </a:effectLst>
              </a:rPr>
              <a:t>3 </a:t>
            </a:r>
            <a:r>
              <a:rPr lang="en-US" sz="800" b="1" cap="all" dirty="0" err="1" smtClean="0">
                <a:ln w="0"/>
                <a:solidFill>
                  <a:srgbClr val="002060"/>
                </a:solidFill>
                <a:effectLst>
                  <a:reflection blurRad="12700" stA="50000" endPos="50000" dist="5000" dir="5400000" sy="-100000" rotWithShape="0"/>
                </a:effectLst>
              </a:rPr>
              <a:t>work.day</a:t>
            </a:r>
            <a:endParaRPr lang="ru-RU" sz="800" dirty="0">
              <a:solidFill>
                <a:srgbClr val="002060"/>
              </a:solidFill>
            </a:endParaRPr>
          </a:p>
        </p:txBody>
      </p:sp>
      <p:sp>
        <p:nvSpPr>
          <p:cNvPr id="110" name="TextBox 109"/>
          <p:cNvSpPr txBox="1"/>
          <p:nvPr/>
        </p:nvSpPr>
        <p:spPr>
          <a:xfrm>
            <a:off x="9721025" y="5105142"/>
            <a:ext cx="854113" cy="373271"/>
          </a:xfrm>
          <a:prstGeom prst="rect">
            <a:avLst/>
          </a:prstGeom>
          <a:noFill/>
        </p:spPr>
        <p:txBody>
          <a:bodyPr wrap="square" lIns="96780" tIns="48390" rIns="96780" bIns="48390" rtlCol="0">
            <a:spAutoFit/>
          </a:bodyPr>
          <a:lstStyle/>
          <a:p>
            <a:r>
              <a:rPr lang="en-US" sz="1700" b="1" dirty="0">
                <a:ln w="0"/>
                <a:solidFill>
                  <a:srgbClr val="002060"/>
                </a:solidFill>
                <a:effectLst>
                  <a:reflection blurRad="12700" stA="50000" endPos="50000" dist="5000" dir="5400000" sy="-100000" rotWithShape="0"/>
                </a:effectLst>
              </a:rPr>
              <a:t>n</a:t>
            </a:r>
            <a:r>
              <a:rPr lang="ru-RU" sz="1100" b="1" cap="all" dirty="0">
                <a:ln w="0"/>
                <a:solidFill>
                  <a:srgbClr val="002060"/>
                </a:solidFill>
                <a:effectLst>
                  <a:reflection blurRad="12700" stA="50000" endPos="50000" dist="5000" dir="5400000" sy="-100000" rotWithShape="0"/>
                </a:effectLst>
              </a:rPr>
              <a:t> </a:t>
            </a:r>
            <a:r>
              <a:rPr lang="en-US" sz="800" b="1" cap="all" dirty="0" err="1" smtClean="0">
                <a:ln w="0"/>
                <a:solidFill>
                  <a:srgbClr val="002060"/>
                </a:solidFill>
                <a:effectLst>
                  <a:reflection blurRad="12700" stA="50000" endPos="50000" dist="5000" dir="5400000" sy="-100000" rotWithShape="0"/>
                </a:effectLst>
              </a:rPr>
              <a:t>work.day</a:t>
            </a:r>
            <a:endParaRPr lang="ru-RU" sz="800" dirty="0">
              <a:solidFill>
                <a:srgbClr val="002060"/>
              </a:solidFill>
            </a:endParaRPr>
          </a:p>
        </p:txBody>
      </p:sp>
      <p:sp>
        <p:nvSpPr>
          <p:cNvPr id="111" name="TextBox 110"/>
          <p:cNvSpPr txBox="1"/>
          <p:nvPr/>
        </p:nvSpPr>
        <p:spPr>
          <a:xfrm>
            <a:off x="5676649" y="5930850"/>
            <a:ext cx="606205" cy="339338"/>
          </a:xfrm>
          <a:prstGeom prst="rect">
            <a:avLst/>
          </a:prstGeom>
          <a:noFill/>
        </p:spPr>
        <p:txBody>
          <a:bodyPr wrap="square" lIns="96780" tIns="48390" rIns="96780" bIns="48390" rtlCol="0">
            <a:spAutoFit/>
          </a:bodyPr>
          <a:lstStyle/>
          <a:p>
            <a:r>
              <a:rPr lang="ru-RU" sz="1500" b="1" dirty="0">
                <a:solidFill>
                  <a:srgbClr val="FF0000"/>
                </a:solidFill>
              </a:rPr>
              <a:t>+100  </a:t>
            </a:r>
          </a:p>
        </p:txBody>
      </p:sp>
      <p:cxnSp>
        <p:nvCxnSpPr>
          <p:cNvPr id="112" name="Прямая со стрелкой 111"/>
          <p:cNvCxnSpPr/>
          <p:nvPr/>
        </p:nvCxnSpPr>
        <p:spPr>
          <a:xfrm>
            <a:off x="5928620" y="6239675"/>
            <a:ext cx="6123" cy="453677"/>
          </a:xfrm>
          <a:prstGeom prst="straightConnector1">
            <a:avLst/>
          </a:prstGeom>
          <a:ln w="19050">
            <a:solidFill>
              <a:srgbClr val="FFC000"/>
            </a:solidFill>
            <a:tailEnd type="arrow"/>
          </a:ln>
        </p:spPr>
        <p:style>
          <a:lnRef idx="1">
            <a:schemeClr val="accent6"/>
          </a:lnRef>
          <a:fillRef idx="0">
            <a:schemeClr val="accent6"/>
          </a:fillRef>
          <a:effectRef idx="0">
            <a:schemeClr val="accent6"/>
          </a:effectRef>
          <a:fontRef idx="minor">
            <a:schemeClr val="tx1"/>
          </a:fontRef>
        </p:style>
      </p:cxnSp>
      <p:sp>
        <p:nvSpPr>
          <p:cNvPr id="113" name="Овал 112"/>
          <p:cNvSpPr/>
          <p:nvPr/>
        </p:nvSpPr>
        <p:spPr>
          <a:xfrm>
            <a:off x="7607440" y="5942398"/>
            <a:ext cx="518532" cy="270207"/>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6780" tIns="48390" rIns="96780" bIns="48390" rtlCol="0" anchor="ctr"/>
          <a:lstStyle/>
          <a:p>
            <a:pPr algn="ctr"/>
            <a:endParaRPr lang="ru-RU"/>
          </a:p>
        </p:txBody>
      </p:sp>
      <p:sp>
        <p:nvSpPr>
          <p:cNvPr id="114" name="TextBox 113"/>
          <p:cNvSpPr txBox="1"/>
          <p:nvPr/>
        </p:nvSpPr>
        <p:spPr>
          <a:xfrm>
            <a:off x="7655066" y="5919632"/>
            <a:ext cx="623041" cy="339338"/>
          </a:xfrm>
          <a:prstGeom prst="rect">
            <a:avLst/>
          </a:prstGeom>
          <a:noFill/>
        </p:spPr>
        <p:txBody>
          <a:bodyPr wrap="square" lIns="96780" tIns="48390" rIns="96780" bIns="48390" rtlCol="0">
            <a:spAutoFit/>
          </a:bodyPr>
          <a:lstStyle/>
          <a:p>
            <a:r>
              <a:rPr lang="ru-RU" sz="1500" b="1" dirty="0">
                <a:solidFill>
                  <a:srgbClr val="FF0000"/>
                </a:solidFill>
              </a:rPr>
              <a:t>+50  </a:t>
            </a:r>
          </a:p>
        </p:txBody>
      </p:sp>
      <p:sp>
        <p:nvSpPr>
          <p:cNvPr id="115" name="Овал 114"/>
          <p:cNvSpPr/>
          <p:nvPr/>
        </p:nvSpPr>
        <p:spPr>
          <a:xfrm>
            <a:off x="5693838" y="5971047"/>
            <a:ext cx="498523" cy="278917"/>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6780" tIns="48390" rIns="96780" bIns="48390" rtlCol="0" anchor="ctr"/>
          <a:lstStyle/>
          <a:p>
            <a:pPr algn="ctr"/>
            <a:endParaRPr lang="ru-RU"/>
          </a:p>
        </p:txBody>
      </p:sp>
      <p:sp>
        <p:nvSpPr>
          <p:cNvPr id="116" name="Овал 115"/>
          <p:cNvSpPr/>
          <p:nvPr/>
        </p:nvSpPr>
        <p:spPr>
          <a:xfrm>
            <a:off x="6007961" y="5736597"/>
            <a:ext cx="549785" cy="278917"/>
          </a:xfrm>
          <a:prstGeom prst="ellipse">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6780" tIns="48390" rIns="96780" bIns="48390" rtlCol="0" anchor="ctr"/>
          <a:lstStyle/>
          <a:p>
            <a:pPr algn="ctr"/>
            <a:endParaRPr lang="ru-RU"/>
          </a:p>
        </p:txBody>
      </p:sp>
      <p:sp>
        <p:nvSpPr>
          <p:cNvPr id="117" name="Овал 116"/>
          <p:cNvSpPr/>
          <p:nvPr/>
        </p:nvSpPr>
        <p:spPr>
          <a:xfrm>
            <a:off x="7969932" y="5736658"/>
            <a:ext cx="549785" cy="278917"/>
          </a:xfrm>
          <a:prstGeom prst="ellipse">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6780" tIns="48390" rIns="96780" bIns="48390" rtlCol="0" anchor="ctr"/>
          <a:lstStyle/>
          <a:p>
            <a:pPr algn="ctr"/>
            <a:endParaRPr lang="ru-RU"/>
          </a:p>
        </p:txBody>
      </p:sp>
      <p:cxnSp>
        <p:nvCxnSpPr>
          <p:cNvPr id="118" name="Прямая со стрелкой 117"/>
          <p:cNvCxnSpPr/>
          <p:nvPr/>
        </p:nvCxnSpPr>
        <p:spPr>
          <a:xfrm>
            <a:off x="6318301" y="6013991"/>
            <a:ext cx="0" cy="792161"/>
          </a:xfrm>
          <a:prstGeom prst="straightConnector1">
            <a:avLst/>
          </a:prstGeom>
          <a:ln w="19050">
            <a:solidFill>
              <a:schemeClr val="accent6"/>
            </a:solidFill>
            <a:tailEnd type="arrow"/>
          </a:ln>
        </p:spPr>
        <p:style>
          <a:lnRef idx="1">
            <a:schemeClr val="dk1"/>
          </a:lnRef>
          <a:fillRef idx="0">
            <a:schemeClr val="dk1"/>
          </a:fillRef>
          <a:effectRef idx="0">
            <a:schemeClr val="dk1"/>
          </a:effectRef>
          <a:fontRef idx="minor">
            <a:schemeClr val="tx1"/>
          </a:fontRef>
        </p:style>
      </p:cxnSp>
      <p:cxnSp>
        <p:nvCxnSpPr>
          <p:cNvPr id="119" name="Прямая со стрелкой 118"/>
          <p:cNvCxnSpPr/>
          <p:nvPr/>
        </p:nvCxnSpPr>
        <p:spPr>
          <a:xfrm>
            <a:off x="8278106" y="6034627"/>
            <a:ext cx="0" cy="756587"/>
          </a:xfrm>
          <a:prstGeom prst="straightConnector1">
            <a:avLst/>
          </a:prstGeom>
          <a:ln w="19050">
            <a:solidFill>
              <a:schemeClr val="accent6"/>
            </a:solidFill>
            <a:tailEnd type="arrow"/>
          </a:ln>
        </p:spPr>
        <p:style>
          <a:lnRef idx="1">
            <a:schemeClr val="dk1"/>
          </a:lnRef>
          <a:fillRef idx="0">
            <a:schemeClr val="dk1"/>
          </a:fillRef>
          <a:effectRef idx="0">
            <a:schemeClr val="dk1"/>
          </a:effectRef>
          <a:fontRef idx="minor">
            <a:schemeClr val="tx1"/>
          </a:fontRef>
        </p:style>
      </p:cxnSp>
      <p:cxnSp>
        <p:nvCxnSpPr>
          <p:cNvPr id="120" name="Прямая со стрелкой 119"/>
          <p:cNvCxnSpPr/>
          <p:nvPr/>
        </p:nvCxnSpPr>
        <p:spPr>
          <a:xfrm>
            <a:off x="7867988" y="6211662"/>
            <a:ext cx="6123" cy="453677"/>
          </a:xfrm>
          <a:prstGeom prst="straightConnector1">
            <a:avLst/>
          </a:prstGeom>
          <a:ln w="19050">
            <a:solidFill>
              <a:srgbClr val="FFC000"/>
            </a:solidFill>
            <a:tailEnd type="arrow"/>
          </a:ln>
        </p:spPr>
        <p:style>
          <a:lnRef idx="1">
            <a:schemeClr val="accent6"/>
          </a:lnRef>
          <a:fillRef idx="0">
            <a:schemeClr val="accent6"/>
          </a:fillRef>
          <a:effectRef idx="0">
            <a:schemeClr val="accent6"/>
          </a:effectRef>
          <a:fontRef idx="minor">
            <a:schemeClr val="tx1"/>
          </a:fontRef>
        </p:style>
      </p:cxnSp>
      <p:sp>
        <p:nvSpPr>
          <p:cNvPr id="121" name="TextBox 120"/>
          <p:cNvSpPr txBox="1"/>
          <p:nvPr/>
        </p:nvSpPr>
        <p:spPr>
          <a:xfrm>
            <a:off x="1679702" y="7083755"/>
            <a:ext cx="4556401" cy="359335"/>
          </a:xfrm>
          <a:prstGeom prst="rect">
            <a:avLst/>
          </a:prstGeom>
          <a:noFill/>
        </p:spPr>
        <p:txBody>
          <a:bodyPr wrap="square" lIns="96780" tIns="48390" rIns="96780" bIns="48390" rtlCol="0">
            <a:spAutoFit/>
          </a:bodyPr>
          <a:lstStyle/>
          <a:p>
            <a:pPr algn="ctr"/>
            <a:r>
              <a:rPr lang="ru-RU" sz="1700" b="1" dirty="0">
                <a:solidFill>
                  <a:srgbClr val="C00000"/>
                </a:solidFill>
              </a:rPr>
              <a:t>*</a:t>
            </a:r>
            <a:r>
              <a:rPr lang="ru-RU" sz="1300" b="1" dirty="0">
                <a:solidFill>
                  <a:srgbClr val="002060"/>
                </a:solidFill>
              </a:rPr>
              <a:t> </a:t>
            </a:r>
            <a:r>
              <a:rPr lang="en-US" sz="1300" b="1" dirty="0" smtClean="0">
                <a:solidFill>
                  <a:srgbClr val="002060"/>
                </a:solidFill>
              </a:rPr>
              <a:t>Expenses are generated on the basis of billing documents </a:t>
            </a:r>
            <a:r>
              <a:rPr lang="en-US" sz="1500" b="1" dirty="0" smtClean="0">
                <a:solidFill>
                  <a:srgbClr val="C00000"/>
                </a:solidFill>
              </a:rPr>
              <a:t>t-4</a:t>
            </a:r>
            <a:endParaRPr lang="en-US" sz="1300" b="1" dirty="0">
              <a:solidFill>
                <a:srgbClr val="002060"/>
              </a:solidFill>
            </a:endParaRPr>
          </a:p>
        </p:txBody>
      </p:sp>
      <p:cxnSp>
        <p:nvCxnSpPr>
          <p:cNvPr id="100" name="Соединительная линия уступом 99"/>
          <p:cNvCxnSpPr/>
          <p:nvPr/>
        </p:nvCxnSpPr>
        <p:spPr>
          <a:xfrm rot="5400000">
            <a:off x="10121503" y="2309924"/>
            <a:ext cx="83671" cy="1979400"/>
          </a:xfrm>
          <a:prstGeom prst="bentConnector2">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319970" y="2046835"/>
            <a:ext cx="390508" cy="576874"/>
          </a:xfrm>
          <a:prstGeom prst="rect">
            <a:avLst/>
          </a:prstGeom>
          <a:noFill/>
        </p:spPr>
        <p:txBody>
          <a:bodyPr wrap="square" lIns="96780" tIns="48390" rIns="96780" bIns="48390"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000" b="1" spc="53" dirty="0">
                <a:ln w="11430"/>
                <a:solidFill>
                  <a:srgbClr val="C00000"/>
                </a:solidFill>
                <a:effectLst>
                  <a:outerShdw blurRad="76200" dist="50800" dir="5400000" algn="tl" rotWithShape="0">
                    <a:srgbClr val="000000">
                      <a:alpha val="65000"/>
                    </a:srgbClr>
                  </a:outerShdw>
                </a:effectLst>
              </a:rPr>
              <a:t>1</a:t>
            </a:r>
          </a:p>
        </p:txBody>
      </p:sp>
      <p:sp>
        <p:nvSpPr>
          <p:cNvPr id="10" name="TextBox 9"/>
          <p:cNvSpPr txBox="1"/>
          <p:nvPr/>
        </p:nvSpPr>
        <p:spPr>
          <a:xfrm>
            <a:off x="2436845" y="2771012"/>
            <a:ext cx="390508" cy="528612"/>
          </a:xfrm>
          <a:prstGeom prst="rect">
            <a:avLst/>
          </a:prstGeom>
          <a:noFill/>
        </p:spPr>
        <p:txBody>
          <a:bodyPr wrap="square" lIns="96780" tIns="48390" rIns="96780" bIns="48390"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ru-RU"/>
            </a:defPPr>
            <a:lvl1pPr>
              <a:defRPr sz="28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defRPr>
            </a:lvl1pPr>
          </a:lstStyle>
          <a:p>
            <a:r>
              <a:rPr lang="ru-RU" dirty="0">
                <a:solidFill>
                  <a:srgbClr val="002060"/>
                </a:solidFill>
              </a:rPr>
              <a:t>2</a:t>
            </a:r>
          </a:p>
        </p:txBody>
      </p:sp>
      <p:sp>
        <p:nvSpPr>
          <p:cNvPr id="11" name="TextBox 10"/>
          <p:cNvSpPr txBox="1"/>
          <p:nvPr/>
        </p:nvSpPr>
        <p:spPr>
          <a:xfrm>
            <a:off x="2305456" y="3422911"/>
            <a:ext cx="390508" cy="528612"/>
          </a:xfrm>
          <a:prstGeom prst="rect">
            <a:avLst/>
          </a:prstGeom>
          <a:noFill/>
        </p:spPr>
        <p:txBody>
          <a:bodyPr wrap="square" lIns="96780" tIns="48390" rIns="96780" bIns="48390"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ru-RU"/>
            </a:defPPr>
            <a:lvl1pPr>
              <a:defRPr sz="28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defRPr>
            </a:lvl1pPr>
          </a:lstStyle>
          <a:p>
            <a:r>
              <a:rPr lang="ru-RU" dirty="0">
                <a:solidFill>
                  <a:srgbClr val="002060"/>
                </a:solidFill>
              </a:rPr>
              <a:t>3</a:t>
            </a:r>
          </a:p>
        </p:txBody>
      </p:sp>
      <p:sp>
        <p:nvSpPr>
          <p:cNvPr id="62" name="TextBox 61"/>
          <p:cNvSpPr txBox="1"/>
          <p:nvPr/>
        </p:nvSpPr>
        <p:spPr>
          <a:xfrm>
            <a:off x="2003630" y="4035665"/>
            <a:ext cx="390508" cy="528612"/>
          </a:xfrm>
          <a:prstGeom prst="rect">
            <a:avLst/>
          </a:prstGeom>
          <a:noFill/>
        </p:spPr>
        <p:txBody>
          <a:bodyPr wrap="square" lIns="96780" tIns="48390" rIns="96780" bIns="48390"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ru-RU"/>
            </a:defPPr>
            <a:lvl1pPr>
              <a:defRPr sz="28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defRPr>
            </a:lvl1pPr>
          </a:lstStyle>
          <a:p>
            <a:r>
              <a:rPr lang="ru-RU" dirty="0">
                <a:solidFill>
                  <a:srgbClr val="C00000"/>
                </a:solidFill>
              </a:rPr>
              <a:t>4</a:t>
            </a:r>
          </a:p>
        </p:txBody>
      </p:sp>
      <p:sp>
        <p:nvSpPr>
          <p:cNvPr id="22" name="Дуга 21"/>
          <p:cNvSpPr/>
          <p:nvPr/>
        </p:nvSpPr>
        <p:spPr>
          <a:xfrm rot="16200000">
            <a:off x="1953514" y="3032926"/>
            <a:ext cx="774283" cy="681589"/>
          </a:xfrm>
          <a:prstGeom prst="arc">
            <a:avLst>
              <a:gd name="adj1" fmla="val 11530975"/>
              <a:gd name="adj2" fmla="val 278384"/>
            </a:avLst>
          </a:prstGeom>
          <a:ln w="2857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3" name="TextBox 22"/>
          <p:cNvSpPr txBox="1"/>
          <p:nvPr/>
        </p:nvSpPr>
        <p:spPr>
          <a:xfrm>
            <a:off x="83844" y="2636019"/>
            <a:ext cx="1572607" cy="1384995"/>
          </a:xfrm>
          <a:prstGeom prst="rect">
            <a:avLst/>
          </a:prstGeom>
          <a:noFill/>
        </p:spPr>
        <p:txBody>
          <a:bodyPr wrap="square" rtlCol="0">
            <a:spAutoFit/>
          </a:bodyPr>
          <a:lstStyle/>
          <a:p>
            <a:r>
              <a:rPr lang="ru-RU" sz="1200" b="1" i="1" dirty="0" smtClean="0"/>
              <a:t> </a:t>
            </a:r>
            <a:r>
              <a:rPr lang="en-US" sz="1200" b="1" i="1" dirty="0" smtClean="0"/>
              <a:t>It is used after </a:t>
            </a:r>
            <a:r>
              <a:rPr lang="en-US" sz="1200" b="1" i="1" dirty="0" smtClean="0"/>
              <a:t>comparative assessment </a:t>
            </a:r>
            <a:r>
              <a:rPr lang="en-US" sz="1200" b="1" i="1" dirty="0" smtClean="0"/>
              <a:t>of profit generated by the </a:t>
            </a:r>
            <a:r>
              <a:rPr lang="en-US" sz="1200" b="1" i="1" dirty="0" smtClean="0"/>
              <a:t>withdrawal </a:t>
            </a:r>
            <a:r>
              <a:rPr lang="en-US" sz="1200" b="1" i="1" dirty="0" smtClean="0"/>
              <a:t>of funds and fund raising in the capital market.</a:t>
            </a:r>
            <a:endParaRPr lang="ru-RU" sz="1200" b="1" i="1" dirty="0"/>
          </a:p>
        </p:txBody>
      </p:sp>
      <p:sp>
        <p:nvSpPr>
          <p:cNvPr id="65" name="TextBox 64"/>
          <p:cNvSpPr txBox="1"/>
          <p:nvPr/>
        </p:nvSpPr>
        <p:spPr>
          <a:xfrm>
            <a:off x="2028889" y="1438128"/>
            <a:ext cx="390508" cy="528612"/>
          </a:xfrm>
          <a:prstGeom prst="rect">
            <a:avLst/>
          </a:prstGeom>
          <a:noFill/>
        </p:spPr>
        <p:txBody>
          <a:bodyPr wrap="square" lIns="96780" tIns="48390" rIns="96780" bIns="48390"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ru-RU"/>
            </a:defPPr>
            <a:lvl1pPr>
              <a:defRPr sz="28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defRPr>
            </a:lvl1pPr>
          </a:lstStyle>
          <a:p>
            <a:r>
              <a:rPr lang="ru-RU" dirty="0">
                <a:solidFill>
                  <a:srgbClr val="C00000"/>
                </a:solidFill>
              </a:rPr>
              <a:t>?</a:t>
            </a:r>
          </a:p>
        </p:txBody>
      </p:sp>
    </p:spTree>
    <p:extLst>
      <p:ext uri="{BB962C8B-B14F-4D97-AF65-F5344CB8AC3E}">
        <p14:creationId xmlns:p14="http://schemas.microsoft.com/office/powerpoint/2010/main" val="161241770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11957</TotalTime>
  <Words>2357</Words>
  <Application>Microsoft Office PowerPoint</Application>
  <PresentationFormat>Custom</PresentationFormat>
  <Paragraphs>435</Paragraphs>
  <Slides>18</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맑은 고딕</vt:lpstr>
      <vt:lpstr>Arial</vt:lpstr>
      <vt:lpstr>Calibri</vt:lpstr>
      <vt:lpstr>Calibri Light</vt:lpstr>
      <vt:lpstr>Cambria Math</vt:lpstr>
      <vt:lpstr>Open Sans Condensed</vt:lpstr>
      <vt:lpstr>Times New Roman</vt:lpstr>
      <vt:lpstr>Wingdings</vt:lpstr>
      <vt:lpstr>Тема Office</vt:lpstr>
      <vt:lpstr>PowerPoint Presentation</vt:lpstr>
      <vt:lpstr>PowerPoint Presentation</vt:lpstr>
      <vt:lpstr>PowerPoint Presentation</vt:lpstr>
      <vt:lpstr>Treasury support of the government contracts</vt:lpstr>
      <vt:lpstr>treasury support of subsidies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Mazur Nataliya</dc:creator>
  <cp:lastModifiedBy>DeskUser</cp:lastModifiedBy>
  <cp:revision>802</cp:revision>
  <cp:lastPrinted>2017-03-07T11:11:30Z</cp:lastPrinted>
  <dcterms:created xsi:type="dcterms:W3CDTF">2015-03-03T16:27:21Z</dcterms:created>
  <dcterms:modified xsi:type="dcterms:W3CDTF">2017-03-15T15:20:38Z</dcterms:modified>
</cp:coreProperties>
</file>