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309" r:id="rId3"/>
    <p:sldId id="300" r:id="rId4"/>
    <p:sldId id="334" r:id="rId5"/>
    <p:sldId id="335" r:id="rId6"/>
    <p:sldId id="338" r:id="rId7"/>
    <p:sldId id="339" r:id="rId8"/>
    <p:sldId id="343" r:id="rId9"/>
    <p:sldId id="337" r:id="rId10"/>
    <p:sldId id="324" r:id="rId11"/>
    <p:sldId id="326" r:id="rId12"/>
    <p:sldId id="325" r:id="rId13"/>
    <p:sldId id="330" r:id="rId14"/>
    <p:sldId id="329" r:id="rId15"/>
    <p:sldId id="327" r:id="rId16"/>
    <p:sldId id="328" r:id="rId17"/>
    <p:sldId id="331" r:id="rId18"/>
    <p:sldId id="340" r:id="rId19"/>
  </p:sldIdLst>
  <p:sldSz cx="12601575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82600" indent="-25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66788" indent="-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450975" indent="-793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935163" indent="-1063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EEBED"/>
    <a:srgbClr val="DEEBFF"/>
    <a:srgbClr val="D4B4D5"/>
    <a:srgbClr val="71DDFF"/>
    <a:srgbClr val="F0A230"/>
    <a:srgbClr val="FFB3B3"/>
    <a:srgbClr val="8DA9DB"/>
    <a:srgbClr val="FBA54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436" autoAdjust="0"/>
    <p:restoredTop sz="94701" autoAdjust="0"/>
  </p:normalViewPr>
  <p:slideViewPr>
    <p:cSldViewPr snapToGrid="0">
      <p:cViewPr>
        <p:scale>
          <a:sx n="80" d="100"/>
          <a:sy n="80" d="100"/>
        </p:scale>
        <p:origin x="-2358" y="-690"/>
      </p:cViewPr>
      <p:guideLst>
        <p:guide orient="horz" pos="2382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ilozhenie_4_k_razdelu_statistika_vnes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ilozhenie_4_k_razdelu_statistika_vne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98378709705199"/>
          <c:y val="4.564255702869241E-2"/>
          <c:w val="0.3612503134427027"/>
          <c:h val="0.83499480517783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40302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i="1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40501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i="1" dirty="0" smtClean="0"/>
                      <a:t>90%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194112"/>
        <c:axId val="91195648"/>
      </c:barChart>
      <c:catAx>
        <c:axId val="911941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sr-Latn-RS"/>
          </a:p>
        </c:txPr>
        <c:crossAx val="91195648"/>
        <c:crosses val="autoZero"/>
        <c:auto val="1"/>
        <c:lblAlgn val="ctr"/>
        <c:lblOffset val="100"/>
        <c:noMultiLvlLbl val="0"/>
      </c:catAx>
      <c:valAx>
        <c:axId val="91195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1941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48589910202239783"/>
          <c:y val="0.46677994015316887"/>
          <c:w val="0.22861465924029087"/>
          <c:h val="0.5009507332201355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4315418117106"/>
          <c:y val="3.3984436262674431E-2"/>
          <c:w val="0.31177033646721342"/>
          <c:h val="0.823535127193302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Mirovinski fond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Socijalno osiguranje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Zdravstveno osiguranje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722688"/>
        <c:axId val="92724224"/>
      </c:barChart>
      <c:catAx>
        <c:axId val="927226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sr-Latn-RS"/>
          </a:p>
        </c:txPr>
        <c:crossAx val="92724224"/>
        <c:crosses val="autoZero"/>
        <c:auto val="1"/>
        <c:lblAlgn val="ctr"/>
        <c:lblOffset val="100"/>
        <c:noMultiLvlLbl val="0"/>
      </c:catAx>
      <c:valAx>
        <c:axId val="92724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722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775937292189697"/>
          <c:y val="0.1585742735162281"/>
          <c:w val="0.28280646393308162"/>
          <c:h val="0.49479575289575289"/>
        </c:manualLayout>
      </c:layout>
      <c:overlay val="0"/>
      <c:txPr>
        <a:bodyPr/>
        <a:lstStyle/>
        <a:p>
          <a:pPr>
            <a:defRPr sz="10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0408279139592"/>
          <c:y val="0.10295057565475155"/>
          <c:w val="0.79207352164687639"/>
          <c:h val="0.7266807802234670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94260927666409E-2"/>
          <c:y val="8.0511745787415212E-2"/>
          <c:w val="0.83724050542585704"/>
          <c:h val="0.77893686334929491"/>
        </c:manualLayout>
      </c:layout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B3B3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71DDFF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21782425498173"/>
                  <c:y val="3.2101916817271856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F</a:t>
                    </a:r>
                    <a:r>
                      <a:rPr lang="hr-HR" sz="800" dirty="0" smtClean="0"/>
                      <a:t>ONDOVI</a:t>
                    </a:r>
                    <a:r>
                      <a:rPr lang="en-US" sz="800" dirty="0"/>
                      <a:t>
</a:t>
                    </a:r>
                    <a:r>
                      <a:rPr lang="en-US" sz="800" dirty="0" smtClean="0"/>
                      <a:t>18%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50061768915126E-2"/>
                  <c:y val="-0.32930890738618884"/>
                </c:manualLayout>
              </c:layout>
              <c:tx>
                <c:rich>
                  <a:bodyPr/>
                  <a:lstStyle/>
                  <a:p>
                    <a:r>
                      <a:rPr lang="hr-HR" sz="800" dirty="0" smtClean="0"/>
                      <a:t>Ostala sredstva</a:t>
                    </a:r>
                    <a:r>
                      <a:rPr lang="en-US" sz="800" dirty="0"/>
                      <a:t>
</a:t>
                    </a:r>
                    <a:r>
                      <a:rPr lang="en-US" sz="800" dirty="0" smtClean="0"/>
                      <a:t>34%</a:t>
                    </a:r>
                    <a:endParaRPr lang="en-US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i="0"/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Лист3!$B$5:$D$5</c:f>
              <c:strCache>
                <c:ptCount val="3"/>
                <c:pt idx="0">
                  <c:v>Средства Федерального бюджета</c:v>
                </c:pt>
                <c:pt idx="1">
                  <c:v>Фонды</c:v>
                </c:pt>
                <c:pt idx="2">
                  <c:v>Иные средства</c:v>
                </c:pt>
              </c:strCache>
            </c:strRef>
          </c:cat>
          <c:val>
            <c:numRef>
              <c:f>Лист3!$B$6:$D$6</c:f>
              <c:numCache>
                <c:formatCode>_-* #,##0.0_р_._-;\-* #,##0.0_р_._-;_-* "-"??_р_._-;_-@_-</c:formatCode>
                <c:ptCount val="3"/>
                <c:pt idx="0">
                  <c:v>1186683.1000000001</c:v>
                </c:pt>
                <c:pt idx="1">
                  <c:v>549566.48</c:v>
                </c:pt>
                <c:pt idx="2">
                  <c:v>802335.62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6C80A-063F-4531-83C5-56061162CC07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458B89-5AF8-45FB-B5F1-2610B8FEBE2C}">
      <dgm:prSet phldrT="[Текст]"/>
      <dgm:spPr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hr-HR" b="1" dirty="0" smtClean="0">
              <a:solidFill>
                <a:srgbClr val="002060"/>
              </a:solidFill>
            </a:rPr>
            <a:t>Smanjivanje razine jednodnevnog plasmana</a:t>
          </a:r>
          <a:endParaRPr lang="ru-RU" b="1" dirty="0">
            <a:solidFill>
              <a:srgbClr val="002060"/>
            </a:solidFill>
          </a:endParaRPr>
        </a:p>
      </dgm:t>
    </dgm:pt>
    <dgm:pt modelId="{C24C9C07-0298-4484-B13D-2F198D07713E}" type="parTrans" cxnId="{A33E6DA8-75E2-4F14-84EC-8A92296F9684}">
      <dgm:prSet/>
      <dgm:spPr/>
      <dgm:t>
        <a:bodyPr/>
        <a:lstStyle/>
        <a:p>
          <a:endParaRPr lang="ru-RU"/>
        </a:p>
      </dgm:t>
    </dgm:pt>
    <dgm:pt modelId="{6B42BFA1-BF32-480A-9C39-B147EA0AA916}" type="sibTrans" cxnId="{A33E6DA8-75E2-4F14-84EC-8A92296F9684}">
      <dgm:prSet/>
      <dgm:spPr/>
      <dgm:t>
        <a:bodyPr/>
        <a:lstStyle/>
        <a:p>
          <a:endParaRPr lang="ru-RU"/>
        </a:p>
      </dgm:t>
    </dgm:pt>
    <dgm:pt modelId="{1D3F8CA6-3C3A-4A9C-8DCC-3DEBD4216CAC}">
      <dgm:prSet phldrT="[Текст]"/>
      <dgm:spPr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hr-HR" b="1" dirty="0" smtClean="0">
              <a:solidFill>
                <a:srgbClr val="002060"/>
              </a:solidFill>
            </a:rPr>
            <a:t>Primjena datuma dospijeća plaćanja</a:t>
          </a:r>
          <a:endParaRPr lang="ru-RU" b="1" dirty="0">
            <a:solidFill>
              <a:srgbClr val="002060"/>
            </a:solidFill>
          </a:endParaRPr>
        </a:p>
      </dgm:t>
    </dgm:pt>
    <dgm:pt modelId="{FC299077-47FD-41D5-AAC8-C533CF7513C2}" type="parTrans" cxnId="{58987839-2FC7-41AC-98DE-B78FAA3973B8}">
      <dgm:prSet/>
      <dgm:spPr/>
      <dgm:t>
        <a:bodyPr/>
        <a:lstStyle/>
        <a:p>
          <a:endParaRPr lang="ru-RU"/>
        </a:p>
      </dgm:t>
    </dgm:pt>
    <dgm:pt modelId="{CA6F28BC-51D6-4B16-9D74-49FA71875963}" type="sibTrans" cxnId="{58987839-2FC7-41AC-98DE-B78FAA3973B8}">
      <dgm:prSet/>
      <dgm:spPr/>
      <dgm:t>
        <a:bodyPr/>
        <a:lstStyle/>
        <a:p>
          <a:endParaRPr lang="ru-RU"/>
        </a:p>
      </dgm:t>
    </dgm:pt>
    <dgm:pt modelId="{73488652-C4DB-4292-A34A-A61FD64C20D2}">
      <dgm:prSet phldrT="[Текст]"/>
      <dgm:spPr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hr-HR" b="1" dirty="0" smtClean="0">
              <a:solidFill>
                <a:srgbClr val="002060"/>
              </a:solidFill>
            </a:rPr>
            <a:t>Povlačenje plasiranih sredstava</a:t>
          </a:r>
          <a:endParaRPr lang="ru-RU" b="1" dirty="0">
            <a:solidFill>
              <a:srgbClr val="002060"/>
            </a:solidFill>
          </a:endParaRPr>
        </a:p>
      </dgm:t>
    </dgm:pt>
    <dgm:pt modelId="{0AFCEFFF-AC3A-4E91-8EF6-6C508584AF8E}" type="parTrans" cxnId="{D408FFCF-4777-43C8-9538-BA00D0F023B0}">
      <dgm:prSet/>
      <dgm:spPr/>
      <dgm:t>
        <a:bodyPr/>
        <a:lstStyle/>
        <a:p>
          <a:endParaRPr lang="ru-RU"/>
        </a:p>
      </dgm:t>
    </dgm:pt>
    <dgm:pt modelId="{F8A3E9B6-BFB4-4B72-ABE8-6D70BDD89ED5}" type="sibTrans" cxnId="{D408FFCF-4777-43C8-9538-BA00D0F023B0}">
      <dgm:prSet/>
      <dgm:spPr/>
      <dgm:t>
        <a:bodyPr/>
        <a:lstStyle/>
        <a:p>
          <a:endParaRPr lang="ru-RU"/>
        </a:p>
      </dgm:t>
    </dgm:pt>
    <dgm:pt modelId="{7285BBE5-A567-4C22-AFAE-CDB145C8172F}">
      <dgm:prSet phldrT="[Текст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hr-HR" b="1" dirty="0" smtClean="0">
              <a:solidFill>
                <a:schemeClr val="accent2">
                  <a:lumMod val="50000"/>
                </a:schemeClr>
              </a:solidFill>
            </a:rPr>
            <a:t>Premošćivanje rizika (</a:t>
          </a:r>
          <a:r>
            <a:rPr lang="hr-HR" b="1" dirty="0" err="1" smtClean="0">
              <a:solidFill>
                <a:schemeClr val="accent2">
                  <a:lumMod val="50000"/>
                </a:schemeClr>
              </a:solidFill>
            </a:rPr>
            <a:t>eng</a:t>
          </a:r>
          <a:r>
            <a:rPr lang="hr-HR" b="1" dirty="0" smtClean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hr-HR" b="1" i="1" dirty="0" err="1" smtClean="0">
              <a:solidFill>
                <a:schemeClr val="accent2">
                  <a:lumMod val="50000"/>
                </a:schemeClr>
              </a:solidFill>
            </a:rPr>
            <a:t>hedging</a:t>
          </a:r>
          <a:r>
            <a:rPr lang="hr-HR" b="1" dirty="0" smtClean="0">
              <a:solidFill>
                <a:schemeClr val="accent2">
                  <a:lumMod val="50000"/>
                </a:schemeClr>
              </a:solidFill>
            </a:rPr>
            <a:t>)  za likvidnosti unutar jednog dana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60D3158B-DEF4-4D47-BB13-2458F558F17D}" type="parTrans" cxnId="{D96C553A-6BB6-4ADB-8840-002A0C791ED3}">
      <dgm:prSet/>
      <dgm:spPr/>
      <dgm:t>
        <a:bodyPr/>
        <a:lstStyle/>
        <a:p>
          <a:endParaRPr lang="ru-RU"/>
        </a:p>
      </dgm:t>
    </dgm:pt>
    <dgm:pt modelId="{3E1530BB-4E16-4AE7-8CB8-89BF110BF495}" type="sibTrans" cxnId="{D96C553A-6BB6-4ADB-8840-002A0C791ED3}">
      <dgm:prSet/>
      <dgm:spPr/>
      <dgm:t>
        <a:bodyPr/>
        <a:lstStyle/>
        <a:p>
          <a:endParaRPr lang="ru-RU"/>
        </a:p>
      </dgm:t>
    </dgm:pt>
    <dgm:pt modelId="{128BF1DE-13B2-4C1B-92F4-64C2522C9EB6}">
      <dgm:prSet phldrT="[Текст]"/>
      <dgm:spPr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hr-HR" b="1" dirty="0" smtClean="0">
              <a:solidFill>
                <a:srgbClr val="002060"/>
              </a:solidFill>
            </a:rPr>
            <a:t>Prikupljanje sredstava na tržištu kapitala</a:t>
          </a:r>
          <a:endParaRPr lang="ru-RU" b="1" dirty="0">
            <a:solidFill>
              <a:srgbClr val="002060"/>
            </a:solidFill>
          </a:endParaRPr>
        </a:p>
      </dgm:t>
    </dgm:pt>
    <dgm:pt modelId="{0D5A210D-CEA4-4B3E-B493-A6C8B8F46A3C}" type="sibTrans" cxnId="{DE6F6EE3-683C-4515-9BDE-4E6F53553AAF}">
      <dgm:prSet/>
      <dgm:spPr/>
      <dgm:t>
        <a:bodyPr/>
        <a:lstStyle/>
        <a:p>
          <a:endParaRPr lang="ru-RU"/>
        </a:p>
      </dgm:t>
    </dgm:pt>
    <dgm:pt modelId="{259BB35A-BE33-43D4-8364-09977AFDB88A}" type="parTrans" cxnId="{DE6F6EE3-683C-4515-9BDE-4E6F53553AAF}">
      <dgm:prSet/>
      <dgm:spPr/>
      <dgm:t>
        <a:bodyPr/>
        <a:lstStyle/>
        <a:p>
          <a:endParaRPr lang="ru-RU"/>
        </a:p>
      </dgm:t>
    </dgm:pt>
    <dgm:pt modelId="{5DF468B9-33B9-4F86-8F4C-F3B0C5EC01E1}" type="pres">
      <dgm:prSet presAssocID="{B146C80A-063F-4531-83C5-56061162CC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E440CC-1624-422F-A145-1E0A86DCFA2E}" type="pres">
      <dgm:prSet presAssocID="{B146C80A-063F-4531-83C5-56061162CC07}" presName="Name1" presStyleCnt="0"/>
      <dgm:spPr/>
    </dgm:pt>
    <dgm:pt modelId="{37E37B15-F1B6-4837-8CC5-14552351DFBE}" type="pres">
      <dgm:prSet presAssocID="{B146C80A-063F-4531-83C5-56061162CC07}" presName="cycle" presStyleCnt="0"/>
      <dgm:spPr/>
    </dgm:pt>
    <dgm:pt modelId="{FA3A3E03-14DF-4D27-BCDE-75DD6E24062C}" type="pres">
      <dgm:prSet presAssocID="{B146C80A-063F-4531-83C5-56061162CC07}" presName="srcNode" presStyleLbl="node1" presStyleIdx="0" presStyleCnt="5"/>
      <dgm:spPr/>
    </dgm:pt>
    <dgm:pt modelId="{63A64ED1-442E-4C71-99D0-C0555322178B}" type="pres">
      <dgm:prSet presAssocID="{B146C80A-063F-4531-83C5-56061162CC07}" presName="conn" presStyleLbl="parChTrans1D2" presStyleIdx="0" presStyleCnt="1"/>
      <dgm:spPr/>
      <dgm:t>
        <a:bodyPr/>
        <a:lstStyle/>
        <a:p>
          <a:endParaRPr lang="ru-RU"/>
        </a:p>
      </dgm:t>
    </dgm:pt>
    <dgm:pt modelId="{80FB494E-D555-4F5F-B1ED-DB2847AA8FA9}" type="pres">
      <dgm:prSet presAssocID="{B146C80A-063F-4531-83C5-56061162CC07}" presName="extraNode" presStyleLbl="node1" presStyleIdx="0" presStyleCnt="5"/>
      <dgm:spPr/>
    </dgm:pt>
    <dgm:pt modelId="{C2AE331A-FC12-4013-9FA2-A51CA9B586B6}" type="pres">
      <dgm:prSet presAssocID="{B146C80A-063F-4531-83C5-56061162CC07}" presName="dstNode" presStyleLbl="node1" presStyleIdx="0" presStyleCnt="5"/>
      <dgm:spPr/>
    </dgm:pt>
    <dgm:pt modelId="{8CE8E5D8-CF7C-4E22-B0D9-8A7EE8EBA288}" type="pres">
      <dgm:prSet presAssocID="{7285BBE5-A567-4C22-AFAE-CDB145C8172F}" presName="text_1" presStyleLbl="node1" presStyleIdx="0" presStyleCnt="5" custLinFactNeighborX="754" custLinFactNeighborY="-4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06FE1-D20A-43C5-B7DA-40985205F345}" type="pres">
      <dgm:prSet presAssocID="{7285BBE5-A567-4C22-AFAE-CDB145C8172F}" presName="accent_1" presStyleCnt="0"/>
      <dgm:spPr/>
    </dgm:pt>
    <dgm:pt modelId="{1BD1FF17-F60D-46FA-9462-E870553C14FB}" type="pres">
      <dgm:prSet presAssocID="{7285BBE5-A567-4C22-AFAE-CDB145C8172F}" presName="accentRepeatNode" presStyleLbl="solidFgAcc1" presStyleIdx="0" presStyleCnt="5"/>
      <dgm:spPr/>
    </dgm:pt>
    <dgm:pt modelId="{44BFFFDF-952A-4FA8-B9D4-65FE1F37F0C5}" type="pres">
      <dgm:prSet presAssocID="{1C458B89-5AF8-45FB-B5F1-2610B8FEBE2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CABC-55FF-48A0-A577-289BD9E331E4}" type="pres">
      <dgm:prSet presAssocID="{1C458B89-5AF8-45FB-B5F1-2610B8FEBE2C}" presName="accent_2" presStyleCnt="0"/>
      <dgm:spPr/>
    </dgm:pt>
    <dgm:pt modelId="{B9D2AC2E-B8B1-4010-8B7C-6F4EB1744E47}" type="pres">
      <dgm:prSet presAssocID="{1C458B89-5AF8-45FB-B5F1-2610B8FEBE2C}" presName="accentRepeatNode" presStyleLbl="solidFgAcc1" presStyleIdx="1" presStyleCnt="5"/>
      <dgm:spPr/>
    </dgm:pt>
    <dgm:pt modelId="{F7ED4F01-DCE9-4FBE-B9A9-EBFF1B335631}" type="pres">
      <dgm:prSet presAssocID="{73488652-C4DB-4292-A34A-A61FD64C20D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81B8-FECB-4655-91F9-62F195B7C362}" type="pres">
      <dgm:prSet presAssocID="{73488652-C4DB-4292-A34A-A61FD64C20D2}" presName="accent_3" presStyleCnt="0"/>
      <dgm:spPr/>
    </dgm:pt>
    <dgm:pt modelId="{00917221-B88B-4DA8-B485-03F9EEC24B88}" type="pres">
      <dgm:prSet presAssocID="{73488652-C4DB-4292-A34A-A61FD64C20D2}" presName="accentRepeatNode" presStyleLbl="solidFgAcc1" presStyleIdx="2" presStyleCnt="5"/>
      <dgm:spPr/>
    </dgm:pt>
    <dgm:pt modelId="{5DCE94AD-8D18-4EBD-B2BE-8B694DAD82C9}" type="pres">
      <dgm:prSet presAssocID="{128BF1DE-13B2-4C1B-92F4-64C2522C9E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54F69-5D62-4968-9044-20CB3663D3DF}" type="pres">
      <dgm:prSet presAssocID="{128BF1DE-13B2-4C1B-92F4-64C2522C9EB6}" presName="accent_4" presStyleCnt="0"/>
      <dgm:spPr/>
    </dgm:pt>
    <dgm:pt modelId="{000866C7-DE48-4E13-8453-A22EA40E003F}" type="pres">
      <dgm:prSet presAssocID="{128BF1DE-13B2-4C1B-92F4-64C2522C9EB6}" presName="accentRepeatNode" presStyleLbl="solidFgAcc1" presStyleIdx="3" presStyleCnt="5"/>
      <dgm:spPr/>
    </dgm:pt>
    <dgm:pt modelId="{393775B0-9D26-42F0-910A-5E644CC7B78D}" type="pres">
      <dgm:prSet presAssocID="{1D3F8CA6-3C3A-4A9C-8DCC-3DEBD4216CA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7040A-5CB1-4BDB-8A66-366D9E253DD1}" type="pres">
      <dgm:prSet presAssocID="{1D3F8CA6-3C3A-4A9C-8DCC-3DEBD4216CAC}" presName="accent_5" presStyleCnt="0"/>
      <dgm:spPr/>
    </dgm:pt>
    <dgm:pt modelId="{E2489949-3BA2-47CE-B298-C96EC58F36D0}" type="pres">
      <dgm:prSet presAssocID="{1D3F8CA6-3C3A-4A9C-8DCC-3DEBD4216CAC}" presName="accentRepeatNode" presStyleLbl="solidFgAcc1" presStyleIdx="4" presStyleCnt="5"/>
      <dgm:spPr/>
    </dgm:pt>
  </dgm:ptLst>
  <dgm:cxnLst>
    <dgm:cxn modelId="{D96C553A-6BB6-4ADB-8840-002A0C791ED3}" srcId="{B146C80A-063F-4531-83C5-56061162CC07}" destId="{7285BBE5-A567-4C22-AFAE-CDB145C8172F}" srcOrd="0" destOrd="0" parTransId="{60D3158B-DEF4-4D47-BB13-2458F558F17D}" sibTransId="{3E1530BB-4E16-4AE7-8CB8-89BF110BF495}"/>
    <dgm:cxn modelId="{DE6F6EE3-683C-4515-9BDE-4E6F53553AAF}" srcId="{B146C80A-063F-4531-83C5-56061162CC07}" destId="{128BF1DE-13B2-4C1B-92F4-64C2522C9EB6}" srcOrd="3" destOrd="0" parTransId="{259BB35A-BE33-43D4-8364-09977AFDB88A}" sibTransId="{0D5A210D-CEA4-4B3E-B493-A6C8B8F46A3C}"/>
    <dgm:cxn modelId="{D408FFCF-4777-43C8-9538-BA00D0F023B0}" srcId="{B146C80A-063F-4531-83C5-56061162CC07}" destId="{73488652-C4DB-4292-A34A-A61FD64C20D2}" srcOrd="2" destOrd="0" parTransId="{0AFCEFFF-AC3A-4E91-8EF6-6C508584AF8E}" sibTransId="{F8A3E9B6-BFB4-4B72-ABE8-6D70BDD89ED5}"/>
    <dgm:cxn modelId="{A33E6DA8-75E2-4F14-84EC-8A92296F9684}" srcId="{B146C80A-063F-4531-83C5-56061162CC07}" destId="{1C458B89-5AF8-45FB-B5F1-2610B8FEBE2C}" srcOrd="1" destOrd="0" parTransId="{C24C9C07-0298-4484-B13D-2F198D07713E}" sibTransId="{6B42BFA1-BF32-480A-9C39-B147EA0AA916}"/>
    <dgm:cxn modelId="{5E27D228-36E0-4287-8D0D-3D6809651BB6}" type="presOf" srcId="{1D3F8CA6-3C3A-4A9C-8DCC-3DEBD4216CAC}" destId="{393775B0-9D26-42F0-910A-5E644CC7B78D}" srcOrd="0" destOrd="0" presId="urn:microsoft.com/office/officeart/2008/layout/VerticalCurvedList"/>
    <dgm:cxn modelId="{37164B56-C793-4E91-A27C-9502A5E26114}" type="presOf" srcId="{128BF1DE-13B2-4C1B-92F4-64C2522C9EB6}" destId="{5DCE94AD-8D18-4EBD-B2BE-8B694DAD82C9}" srcOrd="0" destOrd="0" presId="urn:microsoft.com/office/officeart/2008/layout/VerticalCurvedList"/>
    <dgm:cxn modelId="{4FA18A44-DC4A-4680-9E00-F2399F1443B6}" type="presOf" srcId="{73488652-C4DB-4292-A34A-A61FD64C20D2}" destId="{F7ED4F01-DCE9-4FBE-B9A9-EBFF1B335631}" srcOrd="0" destOrd="0" presId="urn:microsoft.com/office/officeart/2008/layout/VerticalCurvedList"/>
    <dgm:cxn modelId="{58987839-2FC7-41AC-98DE-B78FAA3973B8}" srcId="{B146C80A-063F-4531-83C5-56061162CC07}" destId="{1D3F8CA6-3C3A-4A9C-8DCC-3DEBD4216CAC}" srcOrd="4" destOrd="0" parTransId="{FC299077-47FD-41D5-AAC8-C533CF7513C2}" sibTransId="{CA6F28BC-51D6-4B16-9D74-49FA71875963}"/>
    <dgm:cxn modelId="{D9F15C7C-C8E6-497F-A498-3EE558BA4B1F}" type="presOf" srcId="{7285BBE5-A567-4C22-AFAE-CDB145C8172F}" destId="{8CE8E5D8-CF7C-4E22-B0D9-8A7EE8EBA288}" srcOrd="0" destOrd="0" presId="urn:microsoft.com/office/officeart/2008/layout/VerticalCurvedList"/>
    <dgm:cxn modelId="{7CC02672-8748-42D6-A71A-9C51E2BC514E}" type="presOf" srcId="{B146C80A-063F-4531-83C5-56061162CC07}" destId="{5DF468B9-33B9-4F86-8F4C-F3B0C5EC01E1}" srcOrd="0" destOrd="0" presId="urn:microsoft.com/office/officeart/2008/layout/VerticalCurvedList"/>
    <dgm:cxn modelId="{D14A6540-65DF-4846-8EA2-4962ABB27050}" type="presOf" srcId="{1C458B89-5AF8-45FB-B5F1-2610B8FEBE2C}" destId="{44BFFFDF-952A-4FA8-B9D4-65FE1F37F0C5}" srcOrd="0" destOrd="0" presId="urn:microsoft.com/office/officeart/2008/layout/VerticalCurvedList"/>
    <dgm:cxn modelId="{140E749C-34ED-408D-8786-5A54727CBF39}" type="presOf" srcId="{3E1530BB-4E16-4AE7-8CB8-89BF110BF495}" destId="{63A64ED1-442E-4C71-99D0-C0555322178B}" srcOrd="0" destOrd="0" presId="urn:microsoft.com/office/officeart/2008/layout/VerticalCurvedList"/>
    <dgm:cxn modelId="{AF08B159-703C-451A-B745-1F2AEA6D96C0}" type="presParOf" srcId="{5DF468B9-33B9-4F86-8F4C-F3B0C5EC01E1}" destId="{8FE440CC-1624-422F-A145-1E0A86DCFA2E}" srcOrd="0" destOrd="0" presId="urn:microsoft.com/office/officeart/2008/layout/VerticalCurvedList"/>
    <dgm:cxn modelId="{01363491-14F9-4338-B123-55E023FF1F42}" type="presParOf" srcId="{8FE440CC-1624-422F-A145-1E0A86DCFA2E}" destId="{37E37B15-F1B6-4837-8CC5-14552351DFBE}" srcOrd="0" destOrd="0" presId="urn:microsoft.com/office/officeart/2008/layout/VerticalCurvedList"/>
    <dgm:cxn modelId="{D4CD20B9-66A6-467E-9E69-7F681302C589}" type="presParOf" srcId="{37E37B15-F1B6-4837-8CC5-14552351DFBE}" destId="{FA3A3E03-14DF-4D27-BCDE-75DD6E24062C}" srcOrd="0" destOrd="0" presId="urn:microsoft.com/office/officeart/2008/layout/VerticalCurvedList"/>
    <dgm:cxn modelId="{17550447-A622-4769-A872-BA4742778556}" type="presParOf" srcId="{37E37B15-F1B6-4837-8CC5-14552351DFBE}" destId="{63A64ED1-442E-4C71-99D0-C0555322178B}" srcOrd="1" destOrd="0" presId="urn:microsoft.com/office/officeart/2008/layout/VerticalCurvedList"/>
    <dgm:cxn modelId="{8D09CEAF-1DD5-42E3-BE8D-F1BEF066C9D7}" type="presParOf" srcId="{37E37B15-F1B6-4837-8CC5-14552351DFBE}" destId="{80FB494E-D555-4F5F-B1ED-DB2847AA8FA9}" srcOrd="2" destOrd="0" presId="urn:microsoft.com/office/officeart/2008/layout/VerticalCurvedList"/>
    <dgm:cxn modelId="{B9B6521B-29DF-4C72-9528-559B529F112C}" type="presParOf" srcId="{37E37B15-F1B6-4837-8CC5-14552351DFBE}" destId="{C2AE331A-FC12-4013-9FA2-A51CA9B586B6}" srcOrd="3" destOrd="0" presId="urn:microsoft.com/office/officeart/2008/layout/VerticalCurvedList"/>
    <dgm:cxn modelId="{AB194F4D-6D17-4B2E-9D52-FA28E2C9539B}" type="presParOf" srcId="{8FE440CC-1624-422F-A145-1E0A86DCFA2E}" destId="{8CE8E5D8-CF7C-4E22-B0D9-8A7EE8EBA288}" srcOrd="1" destOrd="0" presId="urn:microsoft.com/office/officeart/2008/layout/VerticalCurvedList"/>
    <dgm:cxn modelId="{09162566-5463-4E3C-BF2F-EA802E55A20E}" type="presParOf" srcId="{8FE440CC-1624-422F-A145-1E0A86DCFA2E}" destId="{EC006FE1-D20A-43C5-B7DA-40985205F345}" srcOrd="2" destOrd="0" presId="urn:microsoft.com/office/officeart/2008/layout/VerticalCurvedList"/>
    <dgm:cxn modelId="{EF513401-6CC0-4C70-A0E6-4094169760A2}" type="presParOf" srcId="{EC006FE1-D20A-43C5-B7DA-40985205F345}" destId="{1BD1FF17-F60D-46FA-9462-E870553C14FB}" srcOrd="0" destOrd="0" presId="urn:microsoft.com/office/officeart/2008/layout/VerticalCurvedList"/>
    <dgm:cxn modelId="{EB69A11E-6422-4537-A2A1-2F961263527E}" type="presParOf" srcId="{8FE440CC-1624-422F-A145-1E0A86DCFA2E}" destId="{44BFFFDF-952A-4FA8-B9D4-65FE1F37F0C5}" srcOrd="3" destOrd="0" presId="urn:microsoft.com/office/officeart/2008/layout/VerticalCurvedList"/>
    <dgm:cxn modelId="{E981D9E7-F8DB-4A59-BED7-A95040BC45CD}" type="presParOf" srcId="{8FE440CC-1624-422F-A145-1E0A86DCFA2E}" destId="{BF14CABC-55FF-48A0-A577-289BD9E331E4}" srcOrd="4" destOrd="0" presId="urn:microsoft.com/office/officeart/2008/layout/VerticalCurvedList"/>
    <dgm:cxn modelId="{6FE34468-9EE2-46B2-9AF6-A17571F42BFE}" type="presParOf" srcId="{BF14CABC-55FF-48A0-A577-289BD9E331E4}" destId="{B9D2AC2E-B8B1-4010-8B7C-6F4EB1744E47}" srcOrd="0" destOrd="0" presId="urn:microsoft.com/office/officeart/2008/layout/VerticalCurvedList"/>
    <dgm:cxn modelId="{7BADD23F-4B1D-4937-AF77-461466BADE5D}" type="presParOf" srcId="{8FE440CC-1624-422F-A145-1E0A86DCFA2E}" destId="{F7ED4F01-DCE9-4FBE-B9A9-EBFF1B335631}" srcOrd="5" destOrd="0" presId="urn:microsoft.com/office/officeart/2008/layout/VerticalCurvedList"/>
    <dgm:cxn modelId="{DDA26DE9-51E2-43C8-82DC-22411615B6E1}" type="presParOf" srcId="{8FE440CC-1624-422F-A145-1E0A86DCFA2E}" destId="{205E81B8-FECB-4655-91F9-62F195B7C362}" srcOrd="6" destOrd="0" presId="urn:microsoft.com/office/officeart/2008/layout/VerticalCurvedList"/>
    <dgm:cxn modelId="{17D3DE8F-0ECB-46D4-B8AF-DC245B2FA2F7}" type="presParOf" srcId="{205E81B8-FECB-4655-91F9-62F195B7C362}" destId="{00917221-B88B-4DA8-B485-03F9EEC24B88}" srcOrd="0" destOrd="0" presId="urn:microsoft.com/office/officeart/2008/layout/VerticalCurvedList"/>
    <dgm:cxn modelId="{72F520A4-F97B-44C3-BDEC-ACC0EDD07B0F}" type="presParOf" srcId="{8FE440CC-1624-422F-A145-1E0A86DCFA2E}" destId="{5DCE94AD-8D18-4EBD-B2BE-8B694DAD82C9}" srcOrd="7" destOrd="0" presId="urn:microsoft.com/office/officeart/2008/layout/VerticalCurvedList"/>
    <dgm:cxn modelId="{92507D6F-4C1C-4FF0-8886-6C7BBD9EC596}" type="presParOf" srcId="{8FE440CC-1624-422F-A145-1E0A86DCFA2E}" destId="{7D054F69-5D62-4968-9044-20CB3663D3DF}" srcOrd="8" destOrd="0" presId="urn:microsoft.com/office/officeart/2008/layout/VerticalCurvedList"/>
    <dgm:cxn modelId="{F3F8B01D-22C9-4AA1-9FCA-584B39C9C5B5}" type="presParOf" srcId="{7D054F69-5D62-4968-9044-20CB3663D3DF}" destId="{000866C7-DE48-4E13-8453-A22EA40E003F}" srcOrd="0" destOrd="0" presId="urn:microsoft.com/office/officeart/2008/layout/VerticalCurvedList"/>
    <dgm:cxn modelId="{32E40556-DB94-46A6-9031-BCFE4C85688E}" type="presParOf" srcId="{8FE440CC-1624-422F-A145-1E0A86DCFA2E}" destId="{393775B0-9D26-42F0-910A-5E644CC7B78D}" srcOrd="9" destOrd="0" presId="urn:microsoft.com/office/officeart/2008/layout/VerticalCurvedList"/>
    <dgm:cxn modelId="{3135694D-C4F7-4BB2-AF41-82160891D500}" type="presParOf" srcId="{8FE440CC-1624-422F-A145-1E0A86DCFA2E}" destId="{9687040A-5CB1-4BDB-8A66-366D9E253DD1}" srcOrd="10" destOrd="0" presId="urn:microsoft.com/office/officeart/2008/layout/VerticalCurvedList"/>
    <dgm:cxn modelId="{4BBB6770-0148-4D96-B65D-3C9E7B9683C8}" type="presParOf" srcId="{9687040A-5CB1-4BDB-8A66-366D9E253DD1}" destId="{E2489949-3BA2-47CE-B298-C96EC58F36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0B279-C2C8-4FC5-A68D-064FB0C45A7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266378-0A3E-4FFB-84B7-8281D3AAC321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1200" b="0" dirty="0" smtClean="0">
              <a:solidFill>
                <a:srgbClr val="002060"/>
              </a:solidFill>
            </a:rPr>
            <a:t>Državne ustanove, lokalna uprava (njihove ustanove)</a:t>
          </a:r>
        </a:p>
      </dgm:t>
    </dgm:pt>
    <dgm:pt modelId="{4B117678-5FE1-4C5F-895B-C2825F500E81}" type="parTrans" cxnId="{C70BB39F-78F9-4A79-B82B-F723BCA94479}">
      <dgm:prSet/>
      <dgm:spPr/>
      <dgm:t>
        <a:bodyPr/>
        <a:lstStyle/>
        <a:p>
          <a:endParaRPr lang="ru-RU"/>
        </a:p>
      </dgm:t>
    </dgm:pt>
    <dgm:pt modelId="{2CDA461C-902B-4672-8D74-8E9EDFD65BBD}" type="sibTrans" cxnId="{C70BB39F-78F9-4A79-B82B-F723BCA94479}">
      <dgm:prSet/>
      <dgm:spPr/>
      <dgm:t>
        <a:bodyPr/>
        <a:lstStyle/>
        <a:p>
          <a:endParaRPr lang="ru-RU"/>
        </a:p>
      </dgm:t>
    </dgm:pt>
    <dgm:pt modelId="{7AE219CC-6E53-41B0-87C5-D9EAE80DDF9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60 </a:t>
          </a:r>
          <a:r>
            <a:rPr lang="en-US" sz="1200" b="1" dirty="0" smtClean="0">
              <a:solidFill>
                <a:srgbClr val="C00000"/>
              </a:solidFill>
            </a:rPr>
            <a:t>da</a:t>
          </a:r>
          <a:r>
            <a:rPr lang="hr-HR" sz="1200" b="1" dirty="0" smtClean="0">
              <a:solidFill>
                <a:srgbClr val="C00000"/>
              </a:solidFill>
            </a:rPr>
            <a:t>na</a:t>
          </a:r>
          <a:endParaRPr lang="ru-RU" sz="1200" b="1" dirty="0">
            <a:solidFill>
              <a:srgbClr val="C00000"/>
            </a:solidFill>
          </a:endParaRPr>
        </a:p>
      </dgm:t>
    </dgm:pt>
    <dgm:pt modelId="{5F24F8B3-01AF-480E-A5D3-8273C58BD7AF}" type="parTrans" cxnId="{18E6D3A3-3B31-4624-86B6-28560A5BD7DB}">
      <dgm:prSet/>
      <dgm:spPr/>
      <dgm:t>
        <a:bodyPr/>
        <a:lstStyle/>
        <a:p>
          <a:endParaRPr lang="ru-RU"/>
        </a:p>
      </dgm:t>
    </dgm:pt>
    <dgm:pt modelId="{E6014124-C6E0-4B57-9CA2-6866D0AA8D3D}" type="sibTrans" cxnId="{18E6D3A3-3B31-4624-86B6-28560A5BD7DB}">
      <dgm:prSet/>
      <dgm:spPr/>
      <dgm:t>
        <a:bodyPr/>
        <a:lstStyle/>
        <a:p>
          <a:endParaRPr lang="ru-RU"/>
        </a:p>
      </dgm:t>
    </dgm:pt>
    <dgm:pt modelId="{17C552A8-A79C-4E30-A269-A527DAB07670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1200" b="0" dirty="0" smtClean="0">
              <a:solidFill>
                <a:srgbClr val="002060"/>
              </a:solidFill>
            </a:rPr>
            <a:t>Ostale državne agencije</a:t>
          </a:r>
          <a:endParaRPr lang="ru-RU" sz="1200" b="0" dirty="0">
            <a:solidFill>
              <a:srgbClr val="002060"/>
            </a:solidFill>
          </a:endParaRPr>
        </a:p>
      </dgm:t>
    </dgm:pt>
    <dgm:pt modelId="{A9B5E49F-6900-4205-B7ED-0BFCBC55ACC5}" type="parTrans" cxnId="{13D2AB89-ED46-4AEB-B9DC-B40BFBD249CA}">
      <dgm:prSet/>
      <dgm:spPr/>
      <dgm:t>
        <a:bodyPr/>
        <a:lstStyle/>
        <a:p>
          <a:endParaRPr lang="ru-RU"/>
        </a:p>
      </dgm:t>
    </dgm:pt>
    <dgm:pt modelId="{049F4AC5-7830-4B2F-8F4A-79537A218799}" type="sibTrans" cxnId="{13D2AB89-ED46-4AEB-B9DC-B40BFBD249CA}">
      <dgm:prSet/>
      <dgm:spPr/>
      <dgm:t>
        <a:bodyPr/>
        <a:lstStyle/>
        <a:p>
          <a:endParaRPr lang="ru-RU"/>
        </a:p>
      </dgm:t>
    </dgm:pt>
    <dgm:pt modelId="{8E74C604-168A-44F6-A78E-8E99D6D0808A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1200" b="0" dirty="0" smtClean="0">
              <a:solidFill>
                <a:srgbClr val="002060"/>
              </a:solidFill>
            </a:rPr>
            <a:t>Državni i vojni zdravstveni objekti</a:t>
          </a:r>
        </a:p>
      </dgm:t>
    </dgm:pt>
    <dgm:pt modelId="{1D7B27D3-4DBE-4F60-BB92-BC7B9E2921F0}" type="parTrans" cxnId="{E80E6A4F-3238-4FDF-B838-D53329A8E76A}">
      <dgm:prSet/>
      <dgm:spPr/>
      <dgm:t>
        <a:bodyPr/>
        <a:lstStyle/>
        <a:p>
          <a:endParaRPr lang="ru-RU"/>
        </a:p>
      </dgm:t>
    </dgm:pt>
    <dgm:pt modelId="{F83B9417-181D-485B-B176-C5E247F1DD64}" type="sibTrans" cxnId="{E80E6A4F-3238-4FDF-B838-D53329A8E76A}">
      <dgm:prSet/>
      <dgm:spPr/>
      <dgm:t>
        <a:bodyPr/>
        <a:lstStyle/>
        <a:p>
          <a:endParaRPr lang="ru-RU"/>
        </a:p>
      </dgm:t>
    </dgm:pt>
    <dgm:pt modelId="{16FDAF52-B9F6-4E3D-8D2B-078FDB38228F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30 </a:t>
          </a:r>
          <a:r>
            <a:rPr lang="en-US" sz="1200" b="1" dirty="0" smtClean="0">
              <a:solidFill>
                <a:srgbClr val="C00000"/>
              </a:solidFill>
            </a:rPr>
            <a:t>da</a:t>
          </a:r>
          <a:r>
            <a:rPr lang="hr-HR" sz="1200" b="1" dirty="0" smtClean="0">
              <a:solidFill>
                <a:srgbClr val="C00000"/>
              </a:solidFill>
            </a:rPr>
            <a:t>na</a:t>
          </a:r>
          <a:endParaRPr lang="ru-RU" sz="1200" b="1" dirty="0">
            <a:solidFill>
              <a:srgbClr val="C00000"/>
            </a:solidFill>
          </a:endParaRPr>
        </a:p>
      </dgm:t>
    </dgm:pt>
    <dgm:pt modelId="{15B21F90-74DD-4FC4-8085-0E0CD3B37C35}" type="parTrans" cxnId="{5807BFD7-79B5-4C2B-B23E-A382C3F3B056}">
      <dgm:prSet/>
      <dgm:spPr/>
      <dgm:t>
        <a:bodyPr/>
        <a:lstStyle/>
        <a:p>
          <a:endParaRPr lang="ru-RU"/>
        </a:p>
      </dgm:t>
    </dgm:pt>
    <dgm:pt modelId="{F318E4BC-9A95-4DA7-8FCB-7208BC1FE502}" type="sibTrans" cxnId="{5807BFD7-79B5-4C2B-B23E-A382C3F3B056}">
      <dgm:prSet/>
      <dgm:spPr/>
      <dgm:t>
        <a:bodyPr/>
        <a:lstStyle/>
        <a:p>
          <a:endParaRPr lang="ru-RU"/>
        </a:p>
      </dgm:t>
    </dgm:pt>
    <dgm:pt modelId="{C30EAF52-9637-4805-817C-1F8814962EE8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50 </a:t>
          </a:r>
          <a:r>
            <a:rPr lang="en-US" sz="1200" b="1" dirty="0" smtClean="0">
              <a:solidFill>
                <a:srgbClr val="C00000"/>
              </a:solidFill>
            </a:rPr>
            <a:t>da</a:t>
          </a:r>
          <a:r>
            <a:rPr lang="hr-HR" sz="1200" b="1" dirty="0" smtClean="0">
              <a:solidFill>
                <a:srgbClr val="C00000"/>
              </a:solidFill>
            </a:rPr>
            <a:t>na</a:t>
          </a:r>
          <a:endParaRPr lang="ru-RU" sz="1200" b="1" dirty="0">
            <a:solidFill>
              <a:srgbClr val="C00000"/>
            </a:solidFill>
          </a:endParaRPr>
        </a:p>
      </dgm:t>
    </dgm:pt>
    <dgm:pt modelId="{217E3DE1-9E3A-4312-B12B-E6154AD8B3B2}" type="parTrans" cxnId="{605F6BCC-227F-4870-B0C8-6A7BB0FDE1FC}">
      <dgm:prSet/>
      <dgm:spPr/>
      <dgm:t>
        <a:bodyPr/>
        <a:lstStyle/>
        <a:p>
          <a:endParaRPr lang="ru-RU"/>
        </a:p>
      </dgm:t>
    </dgm:pt>
    <dgm:pt modelId="{CBB2C130-007C-426C-9241-2528564D4D94}" type="sibTrans" cxnId="{605F6BCC-227F-4870-B0C8-6A7BB0FDE1FC}">
      <dgm:prSet/>
      <dgm:spPr/>
      <dgm:t>
        <a:bodyPr/>
        <a:lstStyle/>
        <a:p>
          <a:endParaRPr lang="ru-RU"/>
        </a:p>
      </dgm:t>
    </dgm:pt>
    <dgm:pt modelId="{CB05FE21-863C-4FC5-B54B-AF3C52B73FEE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Međunarodno iskustvo </a:t>
          </a:r>
          <a:r>
            <a:rPr lang="ru-RU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</a:t>
          </a:r>
          <a:r>
            <a:rPr lang="hr-HR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npr. </a:t>
          </a:r>
          <a:r>
            <a:rPr lang="en-US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Franc</a:t>
          </a:r>
          <a:r>
            <a:rPr lang="hr-HR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uska</a:t>
          </a:r>
          <a:r>
            <a:rPr lang="ru-RU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3FAD9A3-FF13-4922-8C3F-24B1F71225F2}" type="sibTrans" cxnId="{7E5D301C-469B-4984-88C0-71AD01BFA94B}">
      <dgm:prSet/>
      <dgm:spPr/>
      <dgm:t>
        <a:bodyPr/>
        <a:lstStyle/>
        <a:p>
          <a:endParaRPr lang="ru-RU"/>
        </a:p>
      </dgm:t>
    </dgm:pt>
    <dgm:pt modelId="{56F28948-CD8E-4EF7-9BBC-0A96A51B840D}" type="parTrans" cxnId="{7E5D301C-469B-4984-88C0-71AD01BFA94B}">
      <dgm:prSet/>
      <dgm:spPr/>
      <dgm:t>
        <a:bodyPr/>
        <a:lstStyle/>
        <a:p>
          <a:endParaRPr lang="ru-RU"/>
        </a:p>
      </dgm:t>
    </dgm:pt>
    <dgm:pt modelId="{FA5E4490-3499-4665-B8EC-D60C96BC5445}" type="pres">
      <dgm:prSet presAssocID="{08D0B279-C2C8-4FC5-A68D-064FB0C45A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969599-50DE-49A9-BDA7-B7B4739E78DB}" type="pres">
      <dgm:prSet presAssocID="{CB05FE21-863C-4FC5-B54B-AF3C52B73FEE}" presName="vertOne" presStyleCnt="0"/>
      <dgm:spPr/>
    </dgm:pt>
    <dgm:pt modelId="{50EB2FCC-078A-4FB0-B56F-CEA0E0DAC216}" type="pres">
      <dgm:prSet presAssocID="{CB05FE21-863C-4FC5-B54B-AF3C52B73FEE}" presName="txOne" presStyleLbl="node0" presStyleIdx="0" presStyleCnt="1" custScaleY="107589" custLinFactNeighborX="-36" custLinFactNeighborY="38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95B65-4DBD-4184-AFF8-51B11C4A339B}" type="pres">
      <dgm:prSet presAssocID="{CB05FE21-863C-4FC5-B54B-AF3C52B73FEE}" presName="parTransOne" presStyleCnt="0"/>
      <dgm:spPr/>
    </dgm:pt>
    <dgm:pt modelId="{2367C335-F4CF-475C-856F-FA8F53E8467D}" type="pres">
      <dgm:prSet presAssocID="{CB05FE21-863C-4FC5-B54B-AF3C52B73FEE}" presName="horzOne" presStyleCnt="0"/>
      <dgm:spPr/>
    </dgm:pt>
    <dgm:pt modelId="{304F5BD3-FC54-4307-A495-FB34BA2597FA}" type="pres">
      <dgm:prSet presAssocID="{67266378-0A3E-4FFB-84B7-8281D3AAC321}" presName="vertTwo" presStyleCnt="0"/>
      <dgm:spPr/>
    </dgm:pt>
    <dgm:pt modelId="{0197EA98-CD5B-47D5-9766-9F041DEF38CB}" type="pres">
      <dgm:prSet presAssocID="{67266378-0A3E-4FFB-84B7-8281D3AAC321}" presName="txTwo" presStyleLbl="node2" presStyleIdx="0" presStyleCnt="2" custScaleY="154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ABF6B-1CC6-42AE-83A6-4D6D11025DD6}" type="pres">
      <dgm:prSet presAssocID="{67266378-0A3E-4FFB-84B7-8281D3AAC321}" presName="parTransTwo" presStyleCnt="0"/>
      <dgm:spPr/>
    </dgm:pt>
    <dgm:pt modelId="{9E41ACE1-F3D0-419B-8DE4-583BC36A8E2A}" type="pres">
      <dgm:prSet presAssocID="{67266378-0A3E-4FFB-84B7-8281D3AAC321}" presName="horzTwo" presStyleCnt="0"/>
      <dgm:spPr/>
    </dgm:pt>
    <dgm:pt modelId="{6AF289D2-1CE6-4E02-AA59-A19CC0AC30EC}" type="pres">
      <dgm:prSet presAssocID="{8E74C604-168A-44F6-A78E-8E99D6D0808A}" presName="vertThree" presStyleCnt="0"/>
      <dgm:spPr/>
    </dgm:pt>
    <dgm:pt modelId="{5AD5505B-A305-4D21-AC2B-23BD7175A975}" type="pres">
      <dgm:prSet presAssocID="{8E74C604-168A-44F6-A78E-8E99D6D0808A}" presName="txThree" presStyleLbl="node3" presStyleIdx="0" presStyleCnt="2" custScaleY="154442" custLinFactNeighborY="-28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B26651-7CB5-4A65-B886-DE675E907DB3}" type="pres">
      <dgm:prSet presAssocID="{8E74C604-168A-44F6-A78E-8E99D6D0808A}" presName="parTransThree" presStyleCnt="0"/>
      <dgm:spPr/>
    </dgm:pt>
    <dgm:pt modelId="{18CC4F1A-35C4-436D-9A3C-B08AC714B23D}" type="pres">
      <dgm:prSet presAssocID="{8E74C604-168A-44F6-A78E-8E99D6D0808A}" presName="horzThree" presStyleCnt="0"/>
      <dgm:spPr/>
    </dgm:pt>
    <dgm:pt modelId="{E102BAAE-9C7D-444C-8EA9-4B776C8F342A}" type="pres">
      <dgm:prSet presAssocID="{17C552A8-A79C-4E30-A269-A527DAB07670}" presName="vertFour" presStyleCnt="0">
        <dgm:presLayoutVars>
          <dgm:chPref val="3"/>
        </dgm:presLayoutVars>
      </dgm:prSet>
      <dgm:spPr/>
    </dgm:pt>
    <dgm:pt modelId="{030532CD-D0C3-4E9C-BD00-BF024F00CC02}" type="pres">
      <dgm:prSet presAssocID="{17C552A8-A79C-4E30-A269-A527DAB07670}" presName="txFour" presStyleLbl="node4" presStyleIdx="0" presStyleCnt="2" custScaleY="154442" custLinFactNeighborY="-18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A48D8-E745-48CC-8D25-3C865C08541F}" type="pres">
      <dgm:prSet presAssocID="{17C552A8-A79C-4E30-A269-A527DAB07670}" presName="horzFour" presStyleCnt="0"/>
      <dgm:spPr/>
    </dgm:pt>
    <dgm:pt modelId="{0F9178D2-C026-457A-A142-80854C93C5C1}" type="pres">
      <dgm:prSet presAssocID="{2CDA461C-902B-4672-8D74-8E9EDFD65BBD}" presName="sibSpaceTwo" presStyleCnt="0"/>
      <dgm:spPr/>
    </dgm:pt>
    <dgm:pt modelId="{DD91F8BC-3B05-421A-9AB9-ABA53913E90A}" type="pres">
      <dgm:prSet presAssocID="{16FDAF52-B9F6-4E3D-8D2B-078FDB38228F}" presName="vertTwo" presStyleCnt="0"/>
      <dgm:spPr/>
    </dgm:pt>
    <dgm:pt modelId="{9D60F985-FB74-4C1E-843B-02567F4E18C8}" type="pres">
      <dgm:prSet presAssocID="{16FDAF52-B9F6-4E3D-8D2B-078FDB38228F}" presName="txTwo" presStyleLbl="node2" presStyleIdx="1" presStyleCnt="2" custScaleY="154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6D0DE-20D0-42F2-AA70-791CAE296544}" type="pres">
      <dgm:prSet presAssocID="{16FDAF52-B9F6-4E3D-8D2B-078FDB38228F}" presName="parTransTwo" presStyleCnt="0"/>
      <dgm:spPr/>
    </dgm:pt>
    <dgm:pt modelId="{7E0D1135-B2B4-4420-BCD3-A61B2EA546ED}" type="pres">
      <dgm:prSet presAssocID="{16FDAF52-B9F6-4E3D-8D2B-078FDB38228F}" presName="horzTwo" presStyleCnt="0"/>
      <dgm:spPr/>
    </dgm:pt>
    <dgm:pt modelId="{F2A1682D-B488-4A75-9E98-A8452764B221}" type="pres">
      <dgm:prSet presAssocID="{C30EAF52-9637-4805-817C-1F8814962EE8}" presName="vertThree" presStyleCnt="0"/>
      <dgm:spPr/>
    </dgm:pt>
    <dgm:pt modelId="{BAE1940F-917E-435E-947C-8BB68F82E9F0}" type="pres">
      <dgm:prSet presAssocID="{C30EAF52-9637-4805-817C-1F8814962EE8}" presName="txThree" presStyleLbl="node3" presStyleIdx="1" presStyleCnt="2" custScaleY="154442" custLinFactNeighborY="-28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5FEA03-5664-4908-9A8F-45854DA8FE3A}" type="pres">
      <dgm:prSet presAssocID="{C30EAF52-9637-4805-817C-1F8814962EE8}" presName="parTransThree" presStyleCnt="0"/>
      <dgm:spPr/>
    </dgm:pt>
    <dgm:pt modelId="{858D7FFF-6F66-41E4-9B48-C9B25661152B}" type="pres">
      <dgm:prSet presAssocID="{C30EAF52-9637-4805-817C-1F8814962EE8}" presName="horzThree" presStyleCnt="0"/>
      <dgm:spPr/>
    </dgm:pt>
    <dgm:pt modelId="{1C92ABBD-DDF1-43F0-B9F5-74D4BCCBC9A7}" type="pres">
      <dgm:prSet presAssocID="{7AE219CC-6E53-41B0-87C5-D9EAE80DDF97}" presName="vertFour" presStyleCnt="0">
        <dgm:presLayoutVars>
          <dgm:chPref val="3"/>
        </dgm:presLayoutVars>
      </dgm:prSet>
      <dgm:spPr/>
    </dgm:pt>
    <dgm:pt modelId="{A7951D79-E360-490F-929D-700C5C14B921}" type="pres">
      <dgm:prSet presAssocID="{7AE219CC-6E53-41B0-87C5-D9EAE80DDF97}" presName="txFour" presStyleLbl="node4" presStyleIdx="1" presStyleCnt="2" custScaleY="154442" custLinFactNeighborY="-18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748FE-A3C2-4175-90A3-555E33D47756}" type="pres">
      <dgm:prSet presAssocID="{7AE219CC-6E53-41B0-87C5-D9EAE80DDF97}" presName="horzFour" presStyleCnt="0"/>
      <dgm:spPr/>
    </dgm:pt>
  </dgm:ptLst>
  <dgm:cxnLst>
    <dgm:cxn modelId="{E80E6A4F-3238-4FDF-B838-D53329A8E76A}" srcId="{67266378-0A3E-4FFB-84B7-8281D3AAC321}" destId="{8E74C604-168A-44F6-A78E-8E99D6D0808A}" srcOrd="0" destOrd="0" parTransId="{1D7B27D3-4DBE-4F60-BB92-BC7B9E2921F0}" sibTransId="{F83B9417-181D-485B-B176-C5E247F1DD64}"/>
    <dgm:cxn modelId="{7F78BB62-12E6-43E1-89D8-5BDBB65C9F42}" type="presOf" srcId="{8E74C604-168A-44F6-A78E-8E99D6D0808A}" destId="{5AD5505B-A305-4D21-AC2B-23BD7175A975}" srcOrd="0" destOrd="0" presId="urn:microsoft.com/office/officeart/2005/8/layout/hierarchy4"/>
    <dgm:cxn modelId="{13D2AB89-ED46-4AEB-B9DC-B40BFBD249CA}" srcId="{8E74C604-168A-44F6-A78E-8E99D6D0808A}" destId="{17C552A8-A79C-4E30-A269-A527DAB07670}" srcOrd="0" destOrd="0" parTransId="{A9B5E49F-6900-4205-B7ED-0BFCBC55ACC5}" sibTransId="{049F4AC5-7830-4B2F-8F4A-79537A218799}"/>
    <dgm:cxn modelId="{C70BB39F-78F9-4A79-B82B-F723BCA94479}" srcId="{CB05FE21-863C-4FC5-B54B-AF3C52B73FEE}" destId="{67266378-0A3E-4FFB-84B7-8281D3AAC321}" srcOrd="0" destOrd="0" parTransId="{4B117678-5FE1-4C5F-895B-C2825F500E81}" sibTransId="{2CDA461C-902B-4672-8D74-8E9EDFD65BBD}"/>
    <dgm:cxn modelId="{5807BFD7-79B5-4C2B-B23E-A382C3F3B056}" srcId="{CB05FE21-863C-4FC5-B54B-AF3C52B73FEE}" destId="{16FDAF52-B9F6-4E3D-8D2B-078FDB38228F}" srcOrd="1" destOrd="0" parTransId="{15B21F90-74DD-4FC4-8085-0E0CD3B37C35}" sibTransId="{F318E4BC-9A95-4DA7-8FCB-7208BC1FE502}"/>
    <dgm:cxn modelId="{634D0986-BBB5-4BB2-94D8-EF1FB76D3AB1}" type="presOf" srcId="{17C552A8-A79C-4E30-A269-A527DAB07670}" destId="{030532CD-D0C3-4E9C-BD00-BF024F00CC02}" srcOrd="0" destOrd="0" presId="urn:microsoft.com/office/officeart/2005/8/layout/hierarchy4"/>
    <dgm:cxn modelId="{E5FF846C-E857-45F1-BBB9-93FF22A968B7}" type="presOf" srcId="{7AE219CC-6E53-41B0-87C5-D9EAE80DDF97}" destId="{A7951D79-E360-490F-929D-700C5C14B921}" srcOrd="0" destOrd="0" presId="urn:microsoft.com/office/officeart/2005/8/layout/hierarchy4"/>
    <dgm:cxn modelId="{1E28E154-8AA2-44BF-9A65-BD4E4FB035DE}" type="presOf" srcId="{08D0B279-C2C8-4FC5-A68D-064FB0C45A78}" destId="{FA5E4490-3499-4665-B8EC-D60C96BC5445}" srcOrd="0" destOrd="0" presId="urn:microsoft.com/office/officeart/2005/8/layout/hierarchy4"/>
    <dgm:cxn modelId="{7E5D301C-469B-4984-88C0-71AD01BFA94B}" srcId="{08D0B279-C2C8-4FC5-A68D-064FB0C45A78}" destId="{CB05FE21-863C-4FC5-B54B-AF3C52B73FEE}" srcOrd="0" destOrd="0" parTransId="{56F28948-CD8E-4EF7-9BBC-0A96A51B840D}" sibTransId="{33FAD9A3-FF13-4922-8C3F-24B1F71225F2}"/>
    <dgm:cxn modelId="{605F6BCC-227F-4870-B0C8-6A7BB0FDE1FC}" srcId="{16FDAF52-B9F6-4E3D-8D2B-078FDB38228F}" destId="{C30EAF52-9637-4805-817C-1F8814962EE8}" srcOrd="0" destOrd="0" parTransId="{217E3DE1-9E3A-4312-B12B-E6154AD8B3B2}" sibTransId="{CBB2C130-007C-426C-9241-2528564D4D94}"/>
    <dgm:cxn modelId="{C2206F84-7E11-4A6C-984A-39903D1CCD3B}" type="presOf" srcId="{67266378-0A3E-4FFB-84B7-8281D3AAC321}" destId="{0197EA98-CD5B-47D5-9766-9F041DEF38CB}" srcOrd="0" destOrd="0" presId="urn:microsoft.com/office/officeart/2005/8/layout/hierarchy4"/>
    <dgm:cxn modelId="{6BA6B4F3-C2A9-449B-A82D-299CD49916EF}" type="presOf" srcId="{16FDAF52-B9F6-4E3D-8D2B-078FDB38228F}" destId="{9D60F985-FB74-4C1E-843B-02567F4E18C8}" srcOrd="0" destOrd="0" presId="urn:microsoft.com/office/officeart/2005/8/layout/hierarchy4"/>
    <dgm:cxn modelId="{9405740F-0B55-4189-A95E-59F2E27A419C}" type="presOf" srcId="{CB05FE21-863C-4FC5-B54B-AF3C52B73FEE}" destId="{50EB2FCC-078A-4FB0-B56F-CEA0E0DAC216}" srcOrd="0" destOrd="0" presId="urn:microsoft.com/office/officeart/2005/8/layout/hierarchy4"/>
    <dgm:cxn modelId="{18E6D3A3-3B31-4624-86B6-28560A5BD7DB}" srcId="{C30EAF52-9637-4805-817C-1F8814962EE8}" destId="{7AE219CC-6E53-41B0-87C5-D9EAE80DDF97}" srcOrd="0" destOrd="0" parTransId="{5F24F8B3-01AF-480E-A5D3-8273C58BD7AF}" sibTransId="{E6014124-C6E0-4B57-9CA2-6866D0AA8D3D}"/>
    <dgm:cxn modelId="{D51DB40A-DC75-480C-B5B5-2484DFF8E694}" type="presOf" srcId="{C30EAF52-9637-4805-817C-1F8814962EE8}" destId="{BAE1940F-917E-435E-947C-8BB68F82E9F0}" srcOrd="0" destOrd="0" presId="urn:microsoft.com/office/officeart/2005/8/layout/hierarchy4"/>
    <dgm:cxn modelId="{5C402F8C-92BC-421B-8988-07D931AA33C3}" type="presParOf" srcId="{FA5E4490-3499-4665-B8EC-D60C96BC5445}" destId="{0D969599-50DE-49A9-BDA7-B7B4739E78DB}" srcOrd="0" destOrd="0" presId="urn:microsoft.com/office/officeart/2005/8/layout/hierarchy4"/>
    <dgm:cxn modelId="{F031A664-DAEB-489F-992D-422699E16F9C}" type="presParOf" srcId="{0D969599-50DE-49A9-BDA7-B7B4739E78DB}" destId="{50EB2FCC-078A-4FB0-B56F-CEA0E0DAC216}" srcOrd="0" destOrd="0" presId="urn:microsoft.com/office/officeart/2005/8/layout/hierarchy4"/>
    <dgm:cxn modelId="{3A031388-5CCF-4A58-B2A9-F233135EFD38}" type="presParOf" srcId="{0D969599-50DE-49A9-BDA7-B7B4739E78DB}" destId="{B4595B65-4DBD-4184-AFF8-51B11C4A339B}" srcOrd="1" destOrd="0" presId="urn:microsoft.com/office/officeart/2005/8/layout/hierarchy4"/>
    <dgm:cxn modelId="{69667BA6-CD7A-4D5C-A17A-9FD6D14B7389}" type="presParOf" srcId="{0D969599-50DE-49A9-BDA7-B7B4739E78DB}" destId="{2367C335-F4CF-475C-856F-FA8F53E8467D}" srcOrd="2" destOrd="0" presId="urn:microsoft.com/office/officeart/2005/8/layout/hierarchy4"/>
    <dgm:cxn modelId="{C6048EDF-82FC-4BCA-9C78-9481EE84B28E}" type="presParOf" srcId="{2367C335-F4CF-475C-856F-FA8F53E8467D}" destId="{304F5BD3-FC54-4307-A495-FB34BA2597FA}" srcOrd="0" destOrd="0" presId="urn:microsoft.com/office/officeart/2005/8/layout/hierarchy4"/>
    <dgm:cxn modelId="{B8FC02F6-05D4-404D-B97B-C3CA319D1D6F}" type="presParOf" srcId="{304F5BD3-FC54-4307-A495-FB34BA2597FA}" destId="{0197EA98-CD5B-47D5-9766-9F041DEF38CB}" srcOrd="0" destOrd="0" presId="urn:microsoft.com/office/officeart/2005/8/layout/hierarchy4"/>
    <dgm:cxn modelId="{9D3D73A3-A619-4F00-B58A-B4AA1BC4C2F8}" type="presParOf" srcId="{304F5BD3-FC54-4307-A495-FB34BA2597FA}" destId="{6FBABF6B-1CC6-42AE-83A6-4D6D11025DD6}" srcOrd="1" destOrd="0" presId="urn:microsoft.com/office/officeart/2005/8/layout/hierarchy4"/>
    <dgm:cxn modelId="{3B3BE328-0CEB-4940-8B25-D43E82139DCC}" type="presParOf" srcId="{304F5BD3-FC54-4307-A495-FB34BA2597FA}" destId="{9E41ACE1-F3D0-419B-8DE4-583BC36A8E2A}" srcOrd="2" destOrd="0" presId="urn:microsoft.com/office/officeart/2005/8/layout/hierarchy4"/>
    <dgm:cxn modelId="{F2F3BB17-572B-4100-A076-7F4979EFF0C6}" type="presParOf" srcId="{9E41ACE1-F3D0-419B-8DE4-583BC36A8E2A}" destId="{6AF289D2-1CE6-4E02-AA59-A19CC0AC30EC}" srcOrd="0" destOrd="0" presId="urn:microsoft.com/office/officeart/2005/8/layout/hierarchy4"/>
    <dgm:cxn modelId="{88C446EE-7E01-49B5-9E82-B3031FE95BD6}" type="presParOf" srcId="{6AF289D2-1CE6-4E02-AA59-A19CC0AC30EC}" destId="{5AD5505B-A305-4D21-AC2B-23BD7175A975}" srcOrd="0" destOrd="0" presId="urn:microsoft.com/office/officeart/2005/8/layout/hierarchy4"/>
    <dgm:cxn modelId="{55BDE9E1-89B3-43F4-A7AC-AD8BC92787A0}" type="presParOf" srcId="{6AF289D2-1CE6-4E02-AA59-A19CC0AC30EC}" destId="{E0B26651-7CB5-4A65-B886-DE675E907DB3}" srcOrd="1" destOrd="0" presId="urn:microsoft.com/office/officeart/2005/8/layout/hierarchy4"/>
    <dgm:cxn modelId="{0EE3653E-C722-4372-8C95-5DDC038728B1}" type="presParOf" srcId="{6AF289D2-1CE6-4E02-AA59-A19CC0AC30EC}" destId="{18CC4F1A-35C4-436D-9A3C-B08AC714B23D}" srcOrd="2" destOrd="0" presId="urn:microsoft.com/office/officeart/2005/8/layout/hierarchy4"/>
    <dgm:cxn modelId="{37D11A2E-34A9-484D-AD26-5BB4F9AAE013}" type="presParOf" srcId="{18CC4F1A-35C4-436D-9A3C-B08AC714B23D}" destId="{E102BAAE-9C7D-444C-8EA9-4B776C8F342A}" srcOrd="0" destOrd="0" presId="urn:microsoft.com/office/officeart/2005/8/layout/hierarchy4"/>
    <dgm:cxn modelId="{D155D12B-1CA3-4630-88EE-F39556AD9967}" type="presParOf" srcId="{E102BAAE-9C7D-444C-8EA9-4B776C8F342A}" destId="{030532CD-D0C3-4E9C-BD00-BF024F00CC02}" srcOrd="0" destOrd="0" presId="urn:microsoft.com/office/officeart/2005/8/layout/hierarchy4"/>
    <dgm:cxn modelId="{D7000351-CE2B-40A4-BCE4-01F3AA3D55F1}" type="presParOf" srcId="{E102BAAE-9C7D-444C-8EA9-4B776C8F342A}" destId="{670A48D8-E745-48CC-8D25-3C865C08541F}" srcOrd="1" destOrd="0" presId="urn:microsoft.com/office/officeart/2005/8/layout/hierarchy4"/>
    <dgm:cxn modelId="{E971C3EB-EE9E-45F6-9975-24CD32FE0C60}" type="presParOf" srcId="{2367C335-F4CF-475C-856F-FA8F53E8467D}" destId="{0F9178D2-C026-457A-A142-80854C93C5C1}" srcOrd="1" destOrd="0" presId="urn:microsoft.com/office/officeart/2005/8/layout/hierarchy4"/>
    <dgm:cxn modelId="{605DAC9A-EA55-491F-B405-342A30CCDBC8}" type="presParOf" srcId="{2367C335-F4CF-475C-856F-FA8F53E8467D}" destId="{DD91F8BC-3B05-421A-9AB9-ABA53913E90A}" srcOrd="2" destOrd="0" presId="urn:microsoft.com/office/officeart/2005/8/layout/hierarchy4"/>
    <dgm:cxn modelId="{4D9C357C-1266-47A8-9991-522EA8099628}" type="presParOf" srcId="{DD91F8BC-3B05-421A-9AB9-ABA53913E90A}" destId="{9D60F985-FB74-4C1E-843B-02567F4E18C8}" srcOrd="0" destOrd="0" presId="urn:microsoft.com/office/officeart/2005/8/layout/hierarchy4"/>
    <dgm:cxn modelId="{189F8D15-5C17-4DB3-83C1-511EF0635794}" type="presParOf" srcId="{DD91F8BC-3B05-421A-9AB9-ABA53913E90A}" destId="{7716D0DE-20D0-42F2-AA70-791CAE296544}" srcOrd="1" destOrd="0" presId="urn:microsoft.com/office/officeart/2005/8/layout/hierarchy4"/>
    <dgm:cxn modelId="{C52A089C-56F6-45D3-9BDF-CAF0FF8B458D}" type="presParOf" srcId="{DD91F8BC-3B05-421A-9AB9-ABA53913E90A}" destId="{7E0D1135-B2B4-4420-BCD3-A61B2EA546ED}" srcOrd="2" destOrd="0" presId="urn:microsoft.com/office/officeart/2005/8/layout/hierarchy4"/>
    <dgm:cxn modelId="{EF103F65-4088-4221-9B80-62D8B8C75548}" type="presParOf" srcId="{7E0D1135-B2B4-4420-BCD3-A61B2EA546ED}" destId="{F2A1682D-B488-4A75-9E98-A8452764B221}" srcOrd="0" destOrd="0" presId="urn:microsoft.com/office/officeart/2005/8/layout/hierarchy4"/>
    <dgm:cxn modelId="{F61033BF-EFDC-4D9C-9053-06B2E629E648}" type="presParOf" srcId="{F2A1682D-B488-4A75-9E98-A8452764B221}" destId="{BAE1940F-917E-435E-947C-8BB68F82E9F0}" srcOrd="0" destOrd="0" presId="urn:microsoft.com/office/officeart/2005/8/layout/hierarchy4"/>
    <dgm:cxn modelId="{E85C3081-6C87-45BB-A9C0-54680556BA63}" type="presParOf" srcId="{F2A1682D-B488-4A75-9E98-A8452764B221}" destId="{ED5FEA03-5664-4908-9A8F-45854DA8FE3A}" srcOrd="1" destOrd="0" presId="urn:microsoft.com/office/officeart/2005/8/layout/hierarchy4"/>
    <dgm:cxn modelId="{58371959-A8F2-4618-A968-39312AB1F750}" type="presParOf" srcId="{F2A1682D-B488-4A75-9E98-A8452764B221}" destId="{858D7FFF-6F66-41E4-9B48-C9B25661152B}" srcOrd="2" destOrd="0" presId="urn:microsoft.com/office/officeart/2005/8/layout/hierarchy4"/>
    <dgm:cxn modelId="{B375AF98-5E2B-4379-83CE-42362906DC91}" type="presParOf" srcId="{858D7FFF-6F66-41E4-9B48-C9B25661152B}" destId="{1C92ABBD-DDF1-43F0-B9F5-74D4BCCBC9A7}" srcOrd="0" destOrd="0" presId="urn:microsoft.com/office/officeart/2005/8/layout/hierarchy4"/>
    <dgm:cxn modelId="{B5C0C5A5-F37B-4212-B5ED-0B88A834034D}" type="presParOf" srcId="{1C92ABBD-DDF1-43F0-B9F5-74D4BCCBC9A7}" destId="{A7951D79-E360-490F-929D-700C5C14B921}" srcOrd="0" destOrd="0" presId="urn:microsoft.com/office/officeart/2005/8/layout/hierarchy4"/>
    <dgm:cxn modelId="{86DA155F-DD78-455D-BD1F-E05AE2BEC6F6}" type="presParOf" srcId="{1C92ABBD-DDF1-43F0-B9F5-74D4BCCBC9A7}" destId="{029748FE-A3C2-4175-90A3-555E33D47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8344C-3C92-456B-81DA-3F09D1BE1B5A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FAD6C30-61EA-495F-8D5E-AAC1842324AC}">
      <dgm:prSet phldrT="[Текст]"/>
      <dgm:spPr/>
      <dgm:t>
        <a:bodyPr/>
        <a:lstStyle/>
        <a:p>
          <a:r>
            <a:rPr lang="ru-RU" dirty="0" smtClean="0"/>
            <a:t>10:00</a:t>
          </a:r>
          <a:endParaRPr lang="ru-RU" dirty="0"/>
        </a:p>
      </dgm:t>
    </dgm:pt>
    <dgm:pt modelId="{D2680210-874E-4676-82AA-EE8B3BC09868}" type="parTrans" cxnId="{8F70105A-A343-4E1E-830A-392D6BB93FAB}">
      <dgm:prSet/>
      <dgm:spPr/>
      <dgm:t>
        <a:bodyPr/>
        <a:lstStyle/>
        <a:p>
          <a:endParaRPr lang="ru-RU"/>
        </a:p>
      </dgm:t>
    </dgm:pt>
    <dgm:pt modelId="{EE1802D2-3F20-4B72-BF9E-C6B8A2B46DA0}" type="sibTrans" cxnId="{8F70105A-A343-4E1E-830A-392D6BB93FAB}">
      <dgm:prSet/>
      <dgm:spPr/>
      <dgm:t>
        <a:bodyPr/>
        <a:lstStyle/>
        <a:p>
          <a:endParaRPr lang="ru-RU"/>
        </a:p>
      </dgm:t>
    </dgm:pt>
    <dgm:pt modelId="{6D083D1E-DE1F-424F-9618-DA6FE20990D7}">
      <dgm:prSet phldrT="[Текст]"/>
      <dgm:spPr/>
      <dgm:t>
        <a:bodyPr/>
        <a:lstStyle/>
        <a:p>
          <a:r>
            <a:rPr lang="ru-RU" dirty="0" smtClean="0"/>
            <a:t>11:00</a:t>
          </a:r>
          <a:endParaRPr lang="ru-RU" dirty="0"/>
        </a:p>
      </dgm:t>
    </dgm:pt>
    <dgm:pt modelId="{4747C7B6-261A-4B97-9CBC-CF50EADFE789}" type="parTrans" cxnId="{EED389D6-EEB2-4261-B4D4-491CDB1DCBA2}">
      <dgm:prSet/>
      <dgm:spPr/>
      <dgm:t>
        <a:bodyPr/>
        <a:lstStyle/>
        <a:p>
          <a:endParaRPr lang="ru-RU"/>
        </a:p>
      </dgm:t>
    </dgm:pt>
    <dgm:pt modelId="{FC2639B4-A260-4A6F-B4BC-032332AF3E15}" type="sibTrans" cxnId="{EED389D6-EEB2-4261-B4D4-491CDB1DCBA2}">
      <dgm:prSet/>
      <dgm:spPr/>
      <dgm:t>
        <a:bodyPr/>
        <a:lstStyle/>
        <a:p>
          <a:endParaRPr lang="ru-RU"/>
        </a:p>
      </dgm:t>
    </dgm:pt>
    <dgm:pt modelId="{511ABE59-0E56-4320-BF59-A03C2FE45D68}">
      <dgm:prSet phldrT="[Текст]"/>
      <dgm:spPr/>
      <dgm:t>
        <a:bodyPr/>
        <a:lstStyle/>
        <a:p>
          <a:r>
            <a:rPr lang="ru-RU" dirty="0" smtClean="0"/>
            <a:t>12:00</a:t>
          </a:r>
          <a:endParaRPr lang="ru-RU" dirty="0"/>
        </a:p>
      </dgm:t>
    </dgm:pt>
    <dgm:pt modelId="{BEDD389D-5087-4860-9333-83E8B2AC9971}" type="parTrans" cxnId="{E26E6E6C-25FA-4202-9DCF-3338C81DB2FB}">
      <dgm:prSet/>
      <dgm:spPr/>
      <dgm:t>
        <a:bodyPr/>
        <a:lstStyle/>
        <a:p>
          <a:endParaRPr lang="ru-RU"/>
        </a:p>
      </dgm:t>
    </dgm:pt>
    <dgm:pt modelId="{A7DC9E7B-9345-4E7F-BFF0-A7253B64D40A}" type="sibTrans" cxnId="{E26E6E6C-25FA-4202-9DCF-3338C81DB2FB}">
      <dgm:prSet/>
      <dgm:spPr/>
      <dgm:t>
        <a:bodyPr/>
        <a:lstStyle/>
        <a:p>
          <a:endParaRPr lang="ru-RU"/>
        </a:p>
      </dgm:t>
    </dgm:pt>
    <dgm:pt modelId="{CC657642-EC9E-47FD-A476-AD9B7A2CF9FA}">
      <dgm:prSet phldrT="[Текст]"/>
      <dgm:spPr/>
      <dgm:t>
        <a:bodyPr/>
        <a:lstStyle/>
        <a:p>
          <a:r>
            <a:rPr lang="ru-RU" dirty="0" smtClean="0"/>
            <a:t>13:00</a:t>
          </a:r>
          <a:endParaRPr lang="ru-RU" dirty="0"/>
        </a:p>
      </dgm:t>
    </dgm:pt>
    <dgm:pt modelId="{A8492D27-CBDC-41D9-ADAD-FC12BD18F43F}" type="parTrans" cxnId="{0743994C-DF4E-42EA-A6BF-21812A61ADFD}">
      <dgm:prSet/>
      <dgm:spPr/>
      <dgm:t>
        <a:bodyPr/>
        <a:lstStyle/>
        <a:p>
          <a:endParaRPr lang="ru-RU"/>
        </a:p>
      </dgm:t>
    </dgm:pt>
    <dgm:pt modelId="{60F57309-2BD2-40DD-8E40-59801E19E354}" type="sibTrans" cxnId="{0743994C-DF4E-42EA-A6BF-21812A61ADFD}">
      <dgm:prSet/>
      <dgm:spPr/>
      <dgm:t>
        <a:bodyPr/>
        <a:lstStyle/>
        <a:p>
          <a:endParaRPr lang="ru-RU"/>
        </a:p>
      </dgm:t>
    </dgm:pt>
    <dgm:pt modelId="{D7B6AA82-3F7A-4A0B-B28A-91AD9C406DD5}">
      <dgm:prSet phldrT="[Текст]"/>
      <dgm:spPr/>
      <dgm:t>
        <a:bodyPr/>
        <a:lstStyle/>
        <a:p>
          <a:r>
            <a:rPr lang="ru-RU" dirty="0" smtClean="0"/>
            <a:t>14:00</a:t>
          </a:r>
          <a:endParaRPr lang="ru-RU" dirty="0"/>
        </a:p>
      </dgm:t>
    </dgm:pt>
    <dgm:pt modelId="{B1F4B990-34DF-40ED-98DF-C8AE357C16A4}" type="parTrans" cxnId="{64482D1F-DC60-4064-9C0E-061F345B684E}">
      <dgm:prSet/>
      <dgm:spPr/>
      <dgm:t>
        <a:bodyPr/>
        <a:lstStyle/>
        <a:p>
          <a:endParaRPr lang="ru-RU"/>
        </a:p>
      </dgm:t>
    </dgm:pt>
    <dgm:pt modelId="{85609B9C-E383-4560-AB41-66CCFD7D8A51}" type="sibTrans" cxnId="{64482D1F-DC60-4064-9C0E-061F345B684E}">
      <dgm:prSet/>
      <dgm:spPr/>
      <dgm:t>
        <a:bodyPr/>
        <a:lstStyle/>
        <a:p>
          <a:endParaRPr lang="ru-RU"/>
        </a:p>
      </dgm:t>
    </dgm:pt>
    <dgm:pt modelId="{63633D51-F7A5-437E-9C1F-C0F960349E08}">
      <dgm:prSet phldrT="[Текст]"/>
      <dgm:spPr/>
      <dgm:t>
        <a:bodyPr/>
        <a:lstStyle/>
        <a:p>
          <a:r>
            <a:rPr lang="ru-RU" dirty="0" smtClean="0"/>
            <a:t>15:00</a:t>
          </a:r>
          <a:endParaRPr lang="ru-RU" dirty="0"/>
        </a:p>
      </dgm:t>
    </dgm:pt>
    <dgm:pt modelId="{920918AA-4FD0-4E8B-924C-2A24F35AD460}" type="parTrans" cxnId="{3059915C-6F62-423E-8E58-FB5E3B23227A}">
      <dgm:prSet/>
      <dgm:spPr/>
      <dgm:t>
        <a:bodyPr/>
        <a:lstStyle/>
        <a:p>
          <a:endParaRPr lang="ru-RU"/>
        </a:p>
      </dgm:t>
    </dgm:pt>
    <dgm:pt modelId="{01C1D2C5-7A44-4F84-A61D-BC1EF4B63611}" type="sibTrans" cxnId="{3059915C-6F62-423E-8E58-FB5E3B23227A}">
      <dgm:prSet/>
      <dgm:spPr/>
      <dgm:t>
        <a:bodyPr/>
        <a:lstStyle/>
        <a:p>
          <a:endParaRPr lang="ru-RU"/>
        </a:p>
      </dgm:t>
    </dgm:pt>
    <dgm:pt modelId="{9DABDA43-D782-4411-8994-2D91F39E4F7B}">
      <dgm:prSet phldrT="[Текст]"/>
      <dgm:spPr/>
      <dgm:t>
        <a:bodyPr/>
        <a:lstStyle/>
        <a:p>
          <a:r>
            <a:rPr lang="ru-RU" dirty="0" smtClean="0"/>
            <a:t>16:00</a:t>
          </a:r>
          <a:endParaRPr lang="ru-RU" dirty="0"/>
        </a:p>
      </dgm:t>
    </dgm:pt>
    <dgm:pt modelId="{234DF2C1-E8FF-4653-A3AE-C27ED6A78AB8}" type="parTrans" cxnId="{B7C47B70-952B-425E-8D57-7E9ADCC2074A}">
      <dgm:prSet/>
      <dgm:spPr/>
      <dgm:t>
        <a:bodyPr/>
        <a:lstStyle/>
        <a:p>
          <a:endParaRPr lang="ru-RU"/>
        </a:p>
      </dgm:t>
    </dgm:pt>
    <dgm:pt modelId="{4CCD70AC-3770-46B6-A6AE-C048BAC38408}" type="sibTrans" cxnId="{B7C47B70-952B-425E-8D57-7E9ADCC2074A}">
      <dgm:prSet/>
      <dgm:spPr/>
      <dgm:t>
        <a:bodyPr/>
        <a:lstStyle/>
        <a:p>
          <a:endParaRPr lang="ru-RU"/>
        </a:p>
      </dgm:t>
    </dgm:pt>
    <dgm:pt modelId="{640B30AD-8F26-4534-8924-0B5DF3B442F4}">
      <dgm:prSet phldrT="[Текст]"/>
      <dgm:spPr/>
      <dgm:t>
        <a:bodyPr/>
        <a:lstStyle/>
        <a:p>
          <a:r>
            <a:rPr lang="ru-RU" dirty="0" smtClean="0"/>
            <a:t>17:00</a:t>
          </a:r>
          <a:endParaRPr lang="ru-RU" dirty="0"/>
        </a:p>
      </dgm:t>
    </dgm:pt>
    <dgm:pt modelId="{4AA12477-46FA-4903-B4B0-5CADCA9BD816}" type="parTrans" cxnId="{59D54840-EF34-4F36-9343-D73C2FF47DB3}">
      <dgm:prSet/>
      <dgm:spPr/>
      <dgm:t>
        <a:bodyPr/>
        <a:lstStyle/>
        <a:p>
          <a:endParaRPr lang="ru-RU"/>
        </a:p>
      </dgm:t>
    </dgm:pt>
    <dgm:pt modelId="{3EB93AE6-2787-4BD2-9AAE-FF8D58986E2E}" type="sibTrans" cxnId="{59D54840-EF34-4F36-9343-D73C2FF47DB3}">
      <dgm:prSet/>
      <dgm:spPr/>
      <dgm:t>
        <a:bodyPr/>
        <a:lstStyle/>
        <a:p>
          <a:endParaRPr lang="ru-RU"/>
        </a:p>
      </dgm:t>
    </dgm:pt>
    <dgm:pt modelId="{85F8252E-E5D3-42A3-99C7-7C7160B4217D}">
      <dgm:prSet phldrT="[Текст]"/>
      <dgm:spPr/>
      <dgm:t>
        <a:bodyPr/>
        <a:lstStyle/>
        <a:p>
          <a:r>
            <a:rPr lang="ru-RU" dirty="0" smtClean="0"/>
            <a:t>18:00</a:t>
          </a:r>
          <a:endParaRPr lang="ru-RU" dirty="0"/>
        </a:p>
      </dgm:t>
    </dgm:pt>
    <dgm:pt modelId="{9F56F1B4-5EC0-40D0-B6B0-B6EC90E18CA3}" type="parTrans" cxnId="{BBE888BF-3BD9-485A-A3AD-735B5551F956}">
      <dgm:prSet/>
      <dgm:spPr/>
      <dgm:t>
        <a:bodyPr/>
        <a:lstStyle/>
        <a:p>
          <a:endParaRPr lang="ru-RU"/>
        </a:p>
      </dgm:t>
    </dgm:pt>
    <dgm:pt modelId="{564DB53D-2335-4FE0-8CC2-1FEA95EF3046}" type="sibTrans" cxnId="{BBE888BF-3BD9-485A-A3AD-735B5551F956}">
      <dgm:prSet/>
      <dgm:spPr/>
      <dgm:t>
        <a:bodyPr/>
        <a:lstStyle/>
        <a:p>
          <a:endParaRPr lang="ru-RU"/>
        </a:p>
      </dgm:t>
    </dgm:pt>
    <dgm:pt modelId="{EF484DEC-9198-47AA-B4D9-6E21F3408FFC}">
      <dgm:prSet phldrT="[Текст]"/>
      <dgm:spPr/>
      <dgm:t>
        <a:bodyPr/>
        <a:lstStyle/>
        <a:p>
          <a:r>
            <a:rPr lang="ru-RU" dirty="0" smtClean="0"/>
            <a:t>… 21:00</a:t>
          </a:r>
          <a:endParaRPr lang="ru-RU" dirty="0"/>
        </a:p>
      </dgm:t>
    </dgm:pt>
    <dgm:pt modelId="{1E403117-BCFF-4FC4-9E2F-2671756CC842}" type="parTrans" cxnId="{3F9AF5ED-BB1B-4967-8E6E-81586CC06147}">
      <dgm:prSet/>
      <dgm:spPr/>
      <dgm:t>
        <a:bodyPr/>
        <a:lstStyle/>
        <a:p>
          <a:endParaRPr lang="ru-RU"/>
        </a:p>
      </dgm:t>
    </dgm:pt>
    <dgm:pt modelId="{8E538CE1-B613-424F-842F-4E3EE969ACA2}" type="sibTrans" cxnId="{3F9AF5ED-BB1B-4967-8E6E-81586CC06147}">
      <dgm:prSet/>
      <dgm:spPr/>
      <dgm:t>
        <a:bodyPr/>
        <a:lstStyle/>
        <a:p>
          <a:endParaRPr lang="ru-RU"/>
        </a:p>
      </dgm:t>
    </dgm:pt>
    <dgm:pt modelId="{B660865D-8A25-45AF-9B94-7180E47F763D}">
      <dgm:prSet phldrT="[Текст]"/>
      <dgm:spPr/>
      <dgm:t>
        <a:bodyPr/>
        <a:lstStyle/>
        <a:p>
          <a:r>
            <a:rPr lang="ru-RU" dirty="0" smtClean="0"/>
            <a:t>9:00</a:t>
          </a:r>
          <a:endParaRPr lang="ru-RU" dirty="0"/>
        </a:p>
      </dgm:t>
    </dgm:pt>
    <dgm:pt modelId="{01DE2C41-F816-4923-BB0B-3603EBA55B62}" type="parTrans" cxnId="{D98E82CC-DFEC-4DE5-AA9F-4A2500C520D7}">
      <dgm:prSet/>
      <dgm:spPr/>
      <dgm:t>
        <a:bodyPr/>
        <a:lstStyle/>
        <a:p>
          <a:endParaRPr lang="ru-RU"/>
        </a:p>
      </dgm:t>
    </dgm:pt>
    <dgm:pt modelId="{0AFDA79B-3615-43DB-94D4-E4E7682FD169}" type="sibTrans" cxnId="{D98E82CC-DFEC-4DE5-AA9F-4A2500C520D7}">
      <dgm:prSet/>
      <dgm:spPr/>
      <dgm:t>
        <a:bodyPr/>
        <a:lstStyle/>
        <a:p>
          <a:endParaRPr lang="ru-RU"/>
        </a:p>
      </dgm:t>
    </dgm:pt>
    <dgm:pt modelId="{EF555144-2BB5-4823-BACA-F41F5CDD24E7}" type="pres">
      <dgm:prSet presAssocID="{F238344C-3C92-456B-81DA-3F09D1BE1B5A}" presName="Name0" presStyleCnt="0">
        <dgm:presLayoutVars>
          <dgm:dir/>
          <dgm:animLvl val="lvl"/>
          <dgm:resizeHandles val="exact"/>
        </dgm:presLayoutVars>
      </dgm:prSet>
      <dgm:spPr/>
    </dgm:pt>
    <dgm:pt modelId="{736251C6-1859-4B85-80C9-A8008B0D8926}" type="pres">
      <dgm:prSet presAssocID="{B660865D-8A25-45AF-9B94-7180E47F763D}" presName="parTxOnly" presStyleLbl="node1" presStyleIdx="0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FDB07-21EB-4930-958C-40DB5B6F74F2}" type="pres">
      <dgm:prSet presAssocID="{0AFDA79B-3615-43DB-94D4-E4E7682FD169}" presName="parTxOnlySpace" presStyleCnt="0"/>
      <dgm:spPr/>
    </dgm:pt>
    <dgm:pt modelId="{AB066297-1174-462D-9D5C-34D5C8EFE2BB}" type="pres">
      <dgm:prSet presAssocID="{0FAD6C30-61EA-495F-8D5E-AAC1842324AC}" presName="parTxOnly" presStyleLbl="node1" presStyleIdx="1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27C78-FAFB-4416-B544-AB9DA56E49B2}" type="pres">
      <dgm:prSet presAssocID="{EE1802D2-3F20-4B72-BF9E-C6B8A2B46DA0}" presName="parTxOnlySpace" presStyleCnt="0"/>
      <dgm:spPr/>
    </dgm:pt>
    <dgm:pt modelId="{B414D892-D7CD-420D-9F8E-DE199105DC66}" type="pres">
      <dgm:prSet presAssocID="{6D083D1E-DE1F-424F-9618-DA6FE20990D7}" presName="parTxOnly" presStyleLbl="node1" presStyleIdx="2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7092-6F8E-4B53-B2DD-DC072D5EF66B}" type="pres">
      <dgm:prSet presAssocID="{FC2639B4-A260-4A6F-B4BC-032332AF3E15}" presName="parTxOnlySpace" presStyleCnt="0"/>
      <dgm:spPr/>
    </dgm:pt>
    <dgm:pt modelId="{5B25D78D-D485-446E-8490-5880A7BF8A37}" type="pres">
      <dgm:prSet presAssocID="{511ABE59-0E56-4320-BF59-A03C2FE45D68}" presName="parTxOnly" presStyleLbl="node1" presStyleIdx="3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C5EFC-6D65-4CE3-BCB6-CD543D65EC8A}" type="pres">
      <dgm:prSet presAssocID="{A7DC9E7B-9345-4E7F-BFF0-A7253B64D40A}" presName="parTxOnlySpace" presStyleCnt="0"/>
      <dgm:spPr/>
    </dgm:pt>
    <dgm:pt modelId="{1142B710-015D-4CAF-8BB2-2246E9A6B52E}" type="pres">
      <dgm:prSet presAssocID="{CC657642-EC9E-47FD-A476-AD9B7A2CF9FA}" presName="parTxOnly" presStyleLbl="node1" presStyleIdx="4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C432B-FAB5-4526-A103-336BD4DE7CAE}" type="pres">
      <dgm:prSet presAssocID="{60F57309-2BD2-40DD-8E40-59801E19E354}" presName="parTxOnlySpace" presStyleCnt="0"/>
      <dgm:spPr/>
    </dgm:pt>
    <dgm:pt modelId="{B11316A0-7990-4BD6-8FE6-76EC023200E5}" type="pres">
      <dgm:prSet presAssocID="{D7B6AA82-3F7A-4A0B-B28A-91AD9C406DD5}" presName="parTxOnly" presStyleLbl="node1" presStyleIdx="5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28B3-16EA-4735-9480-C585C89CDF4C}" type="pres">
      <dgm:prSet presAssocID="{85609B9C-E383-4560-AB41-66CCFD7D8A51}" presName="parTxOnlySpace" presStyleCnt="0"/>
      <dgm:spPr/>
    </dgm:pt>
    <dgm:pt modelId="{001CCDBA-71F9-4562-ACF0-FE766D9274B5}" type="pres">
      <dgm:prSet presAssocID="{63633D51-F7A5-437E-9C1F-C0F960349E08}" presName="parTxOnly" presStyleLbl="node1" presStyleIdx="6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FA2F5-080C-4791-9E29-2E1CB3753135}" type="pres">
      <dgm:prSet presAssocID="{01C1D2C5-7A44-4F84-A61D-BC1EF4B63611}" presName="parTxOnlySpace" presStyleCnt="0"/>
      <dgm:spPr/>
    </dgm:pt>
    <dgm:pt modelId="{F0DC76D7-E079-413B-BEF2-27A580E69285}" type="pres">
      <dgm:prSet presAssocID="{9DABDA43-D782-4411-8994-2D91F39E4F7B}" presName="parTxOnly" presStyleLbl="node1" presStyleIdx="7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8C93F-A096-41A9-93AE-62EB6F726DC6}" type="pres">
      <dgm:prSet presAssocID="{4CCD70AC-3770-46B6-A6AE-C048BAC38408}" presName="parTxOnlySpace" presStyleCnt="0"/>
      <dgm:spPr/>
    </dgm:pt>
    <dgm:pt modelId="{3AF7A1C5-2F12-4D9B-AD03-21392E28F1B7}" type="pres">
      <dgm:prSet presAssocID="{640B30AD-8F26-4534-8924-0B5DF3B442F4}" presName="parTxOnly" presStyleLbl="node1" presStyleIdx="8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1693-366C-44FD-8105-8A559AF6B196}" type="pres">
      <dgm:prSet presAssocID="{3EB93AE6-2787-4BD2-9AAE-FF8D58986E2E}" presName="parTxOnlySpace" presStyleCnt="0"/>
      <dgm:spPr/>
    </dgm:pt>
    <dgm:pt modelId="{B6486668-48BF-435E-AFB2-C1B967236EAA}" type="pres">
      <dgm:prSet presAssocID="{85F8252E-E5D3-42A3-99C7-7C7160B4217D}" presName="parTxOnly" presStyleLbl="node1" presStyleIdx="9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C4EAA-D575-4FE5-91B3-3370CEB365C5}" type="pres">
      <dgm:prSet presAssocID="{564DB53D-2335-4FE0-8CC2-1FEA95EF3046}" presName="parTxOnlySpace" presStyleCnt="0"/>
      <dgm:spPr/>
    </dgm:pt>
    <dgm:pt modelId="{C8E1D3DA-696A-453B-9005-BE475C68BEF2}" type="pres">
      <dgm:prSet presAssocID="{EF484DEC-9198-47AA-B4D9-6E21F3408FFC}" presName="parTxOnly" presStyleLbl="node1" presStyleIdx="10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73F55-8292-487B-AFB5-81804F6E59B7}" type="presOf" srcId="{EF484DEC-9198-47AA-B4D9-6E21F3408FFC}" destId="{C8E1D3DA-696A-453B-9005-BE475C68BEF2}" srcOrd="0" destOrd="0" presId="urn:microsoft.com/office/officeart/2005/8/layout/chevron1"/>
    <dgm:cxn modelId="{E68B1380-4A63-4960-A8F6-D2C991C656B3}" type="presOf" srcId="{9DABDA43-D782-4411-8994-2D91F39E4F7B}" destId="{F0DC76D7-E079-413B-BEF2-27A580E69285}" srcOrd="0" destOrd="0" presId="urn:microsoft.com/office/officeart/2005/8/layout/chevron1"/>
    <dgm:cxn modelId="{3059915C-6F62-423E-8E58-FB5E3B23227A}" srcId="{F238344C-3C92-456B-81DA-3F09D1BE1B5A}" destId="{63633D51-F7A5-437E-9C1F-C0F960349E08}" srcOrd="6" destOrd="0" parTransId="{920918AA-4FD0-4E8B-924C-2A24F35AD460}" sibTransId="{01C1D2C5-7A44-4F84-A61D-BC1EF4B63611}"/>
    <dgm:cxn modelId="{6260B254-FDF5-4B3F-83E3-2E65F5D7B4E4}" type="presOf" srcId="{0FAD6C30-61EA-495F-8D5E-AAC1842324AC}" destId="{AB066297-1174-462D-9D5C-34D5C8EFE2BB}" srcOrd="0" destOrd="0" presId="urn:microsoft.com/office/officeart/2005/8/layout/chevron1"/>
    <dgm:cxn modelId="{ADB3E7A4-E43A-4275-9B58-907FE437BD71}" type="presOf" srcId="{B660865D-8A25-45AF-9B94-7180E47F763D}" destId="{736251C6-1859-4B85-80C9-A8008B0D8926}" srcOrd="0" destOrd="0" presId="urn:microsoft.com/office/officeart/2005/8/layout/chevron1"/>
    <dgm:cxn modelId="{84EA962D-8A1A-46A8-B671-1554F88E2AF2}" type="presOf" srcId="{63633D51-F7A5-437E-9C1F-C0F960349E08}" destId="{001CCDBA-71F9-4562-ACF0-FE766D9274B5}" srcOrd="0" destOrd="0" presId="urn:microsoft.com/office/officeart/2005/8/layout/chevron1"/>
    <dgm:cxn modelId="{F94E49E9-5D48-414D-9839-3B52A1B2847E}" type="presOf" srcId="{CC657642-EC9E-47FD-A476-AD9B7A2CF9FA}" destId="{1142B710-015D-4CAF-8BB2-2246E9A6B52E}" srcOrd="0" destOrd="0" presId="urn:microsoft.com/office/officeart/2005/8/layout/chevron1"/>
    <dgm:cxn modelId="{59D54840-EF34-4F36-9343-D73C2FF47DB3}" srcId="{F238344C-3C92-456B-81DA-3F09D1BE1B5A}" destId="{640B30AD-8F26-4534-8924-0B5DF3B442F4}" srcOrd="8" destOrd="0" parTransId="{4AA12477-46FA-4903-B4B0-5CADCA9BD816}" sibTransId="{3EB93AE6-2787-4BD2-9AAE-FF8D58986E2E}"/>
    <dgm:cxn modelId="{0743994C-DF4E-42EA-A6BF-21812A61ADFD}" srcId="{F238344C-3C92-456B-81DA-3F09D1BE1B5A}" destId="{CC657642-EC9E-47FD-A476-AD9B7A2CF9FA}" srcOrd="4" destOrd="0" parTransId="{A8492D27-CBDC-41D9-ADAD-FC12BD18F43F}" sibTransId="{60F57309-2BD2-40DD-8E40-59801E19E354}"/>
    <dgm:cxn modelId="{774B4599-C578-42E6-AEB7-20AA96AF80AA}" type="presOf" srcId="{85F8252E-E5D3-42A3-99C7-7C7160B4217D}" destId="{B6486668-48BF-435E-AFB2-C1B967236EAA}" srcOrd="0" destOrd="0" presId="urn:microsoft.com/office/officeart/2005/8/layout/chevron1"/>
    <dgm:cxn modelId="{EED389D6-EEB2-4261-B4D4-491CDB1DCBA2}" srcId="{F238344C-3C92-456B-81DA-3F09D1BE1B5A}" destId="{6D083D1E-DE1F-424F-9618-DA6FE20990D7}" srcOrd="2" destOrd="0" parTransId="{4747C7B6-261A-4B97-9CBC-CF50EADFE789}" sibTransId="{FC2639B4-A260-4A6F-B4BC-032332AF3E15}"/>
    <dgm:cxn modelId="{E26E6E6C-25FA-4202-9DCF-3338C81DB2FB}" srcId="{F238344C-3C92-456B-81DA-3F09D1BE1B5A}" destId="{511ABE59-0E56-4320-BF59-A03C2FE45D68}" srcOrd="3" destOrd="0" parTransId="{BEDD389D-5087-4860-9333-83E8B2AC9971}" sibTransId="{A7DC9E7B-9345-4E7F-BFF0-A7253B64D40A}"/>
    <dgm:cxn modelId="{64482D1F-DC60-4064-9C0E-061F345B684E}" srcId="{F238344C-3C92-456B-81DA-3F09D1BE1B5A}" destId="{D7B6AA82-3F7A-4A0B-B28A-91AD9C406DD5}" srcOrd="5" destOrd="0" parTransId="{B1F4B990-34DF-40ED-98DF-C8AE357C16A4}" sibTransId="{85609B9C-E383-4560-AB41-66CCFD7D8A51}"/>
    <dgm:cxn modelId="{8F70105A-A343-4E1E-830A-392D6BB93FAB}" srcId="{F238344C-3C92-456B-81DA-3F09D1BE1B5A}" destId="{0FAD6C30-61EA-495F-8D5E-AAC1842324AC}" srcOrd="1" destOrd="0" parTransId="{D2680210-874E-4676-82AA-EE8B3BC09868}" sibTransId="{EE1802D2-3F20-4B72-BF9E-C6B8A2B46DA0}"/>
    <dgm:cxn modelId="{90FB1029-CADA-411C-854C-109819F9A2F8}" type="presOf" srcId="{6D083D1E-DE1F-424F-9618-DA6FE20990D7}" destId="{B414D892-D7CD-420D-9F8E-DE199105DC66}" srcOrd="0" destOrd="0" presId="urn:microsoft.com/office/officeart/2005/8/layout/chevron1"/>
    <dgm:cxn modelId="{BBE888BF-3BD9-485A-A3AD-735B5551F956}" srcId="{F238344C-3C92-456B-81DA-3F09D1BE1B5A}" destId="{85F8252E-E5D3-42A3-99C7-7C7160B4217D}" srcOrd="9" destOrd="0" parTransId="{9F56F1B4-5EC0-40D0-B6B0-B6EC90E18CA3}" sibTransId="{564DB53D-2335-4FE0-8CC2-1FEA95EF3046}"/>
    <dgm:cxn modelId="{3F9AF5ED-BB1B-4967-8E6E-81586CC06147}" srcId="{F238344C-3C92-456B-81DA-3F09D1BE1B5A}" destId="{EF484DEC-9198-47AA-B4D9-6E21F3408FFC}" srcOrd="10" destOrd="0" parTransId="{1E403117-BCFF-4FC4-9E2F-2671756CC842}" sibTransId="{8E538CE1-B613-424F-842F-4E3EE969ACA2}"/>
    <dgm:cxn modelId="{84590F4D-9D8C-43F2-9EEC-62FDE89E4B51}" type="presOf" srcId="{D7B6AA82-3F7A-4A0B-B28A-91AD9C406DD5}" destId="{B11316A0-7990-4BD6-8FE6-76EC023200E5}" srcOrd="0" destOrd="0" presId="urn:microsoft.com/office/officeart/2005/8/layout/chevron1"/>
    <dgm:cxn modelId="{B7C47B70-952B-425E-8D57-7E9ADCC2074A}" srcId="{F238344C-3C92-456B-81DA-3F09D1BE1B5A}" destId="{9DABDA43-D782-4411-8994-2D91F39E4F7B}" srcOrd="7" destOrd="0" parTransId="{234DF2C1-E8FF-4653-A3AE-C27ED6A78AB8}" sibTransId="{4CCD70AC-3770-46B6-A6AE-C048BAC38408}"/>
    <dgm:cxn modelId="{D98E82CC-DFEC-4DE5-AA9F-4A2500C520D7}" srcId="{F238344C-3C92-456B-81DA-3F09D1BE1B5A}" destId="{B660865D-8A25-45AF-9B94-7180E47F763D}" srcOrd="0" destOrd="0" parTransId="{01DE2C41-F816-4923-BB0B-3603EBA55B62}" sibTransId="{0AFDA79B-3615-43DB-94D4-E4E7682FD169}"/>
    <dgm:cxn modelId="{3479F895-3F2C-4C83-977F-7A1EE1E2C4C0}" type="presOf" srcId="{F238344C-3C92-456B-81DA-3F09D1BE1B5A}" destId="{EF555144-2BB5-4823-BACA-F41F5CDD24E7}" srcOrd="0" destOrd="0" presId="urn:microsoft.com/office/officeart/2005/8/layout/chevron1"/>
    <dgm:cxn modelId="{21D128D2-8D42-4BA0-91F0-5B0F84BF5D40}" type="presOf" srcId="{640B30AD-8F26-4534-8924-0B5DF3B442F4}" destId="{3AF7A1C5-2F12-4D9B-AD03-21392E28F1B7}" srcOrd="0" destOrd="0" presId="urn:microsoft.com/office/officeart/2005/8/layout/chevron1"/>
    <dgm:cxn modelId="{5BB8792A-E32D-4AB8-A323-53F33588E5D3}" type="presOf" srcId="{511ABE59-0E56-4320-BF59-A03C2FE45D68}" destId="{5B25D78D-D485-446E-8490-5880A7BF8A37}" srcOrd="0" destOrd="0" presId="urn:microsoft.com/office/officeart/2005/8/layout/chevron1"/>
    <dgm:cxn modelId="{B5F44FB6-84C3-467F-B7A2-F4716AA1930C}" type="presParOf" srcId="{EF555144-2BB5-4823-BACA-F41F5CDD24E7}" destId="{736251C6-1859-4B85-80C9-A8008B0D8926}" srcOrd="0" destOrd="0" presId="urn:microsoft.com/office/officeart/2005/8/layout/chevron1"/>
    <dgm:cxn modelId="{8164F013-C079-4AF5-9744-6B8D49AF569C}" type="presParOf" srcId="{EF555144-2BB5-4823-BACA-F41F5CDD24E7}" destId="{FB3FDB07-21EB-4930-958C-40DB5B6F74F2}" srcOrd="1" destOrd="0" presId="urn:microsoft.com/office/officeart/2005/8/layout/chevron1"/>
    <dgm:cxn modelId="{ABF0D90F-5F57-464B-BBAC-4EAC2CD1D246}" type="presParOf" srcId="{EF555144-2BB5-4823-BACA-F41F5CDD24E7}" destId="{AB066297-1174-462D-9D5C-34D5C8EFE2BB}" srcOrd="2" destOrd="0" presId="urn:microsoft.com/office/officeart/2005/8/layout/chevron1"/>
    <dgm:cxn modelId="{5939BAAE-C2AB-4B3D-9732-0951B0209CF7}" type="presParOf" srcId="{EF555144-2BB5-4823-BACA-F41F5CDD24E7}" destId="{90F27C78-FAFB-4416-B544-AB9DA56E49B2}" srcOrd="3" destOrd="0" presId="urn:microsoft.com/office/officeart/2005/8/layout/chevron1"/>
    <dgm:cxn modelId="{F7B44BC8-01A2-4920-9A72-76B6F191A2AB}" type="presParOf" srcId="{EF555144-2BB5-4823-BACA-F41F5CDD24E7}" destId="{B414D892-D7CD-420D-9F8E-DE199105DC66}" srcOrd="4" destOrd="0" presId="urn:microsoft.com/office/officeart/2005/8/layout/chevron1"/>
    <dgm:cxn modelId="{B9DE2F36-82D6-4587-842B-CF1FA4F0AC7C}" type="presParOf" srcId="{EF555144-2BB5-4823-BACA-F41F5CDD24E7}" destId="{9C527092-6F8E-4B53-B2DD-DC072D5EF66B}" srcOrd="5" destOrd="0" presId="urn:microsoft.com/office/officeart/2005/8/layout/chevron1"/>
    <dgm:cxn modelId="{D491DF45-1745-43C8-9A90-C7B61DE07D93}" type="presParOf" srcId="{EF555144-2BB5-4823-BACA-F41F5CDD24E7}" destId="{5B25D78D-D485-446E-8490-5880A7BF8A37}" srcOrd="6" destOrd="0" presId="urn:microsoft.com/office/officeart/2005/8/layout/chevron1"/>
    <dgm:cxn modelId="{7E4CB255-EADC-44EC-8413-CCF81973DFA0}" type="presParOf" srcId="{EF555144-2BB5-4823-BACA-F41F5CDD24E7}" destId="{544C5EFC-6D65-4CE3-BCB6-CD543D65EC8A}" srcOrd="7" destOrd="0" presId="urn:microsoft.com/office/officeart/2005/8/layout/chevron1"/>
    <dgm:cxn modelId="{A7F45D7D-751E-490C-95F5-766DC6D76DBC}" type="presParOf" srcId="{EF555144-2BB5-4823-BACA-F41F5CDD24E7}" destId="{1142B710-015D-4CAF-8BB2-2246E9A6B52E}" srcOrd="8" destOrd="0" presId="urn:microsoft.com/office/officeart/2005/8/layout/chevron1"/>
    <dgm:cxn modelId="{2C48367D-38FE-4558-94C1-2E349577C308}" type="presParOf" srcId="{EF555144-2BB5-4823-BACA-F41F5CDD24E7}" destId="{548C432B-FAB5-4526-A103-336BD4DE7CAE}" srcOrd="9" destOrd="0" presId="urn:microsoft.com/office/officeart/2005/8/layout/chevron1"/>
    <dgm:cxn modelId="{E0B00D94-1ECB-498F-899D-84F4CBDB4447}" type="presParOf" srcId="{EF555144-2BB5-4823-BACA-F41F5CDD24E7}" destId="{B11316A0-7990-4BD6-8FE6-76EC023200E5}" srcOrd="10" destOrd="0" presId="urn:microsoft.com/office/officeart/2005/8/layout/chevron1"/>
    <dgm:cxn modelId="{D7D91C6B-7560-4773-B873-331B55217B76}" type="presParOf" srcId="{EF555144-2BB5-4823-BACA-F41F5CDD24E7}" destId="{391D28B3-16EA-4735-9480-C585C89CDF4C}" srcOrd="11" destOrd="0" presId="urn:microsoft.com/office/officeart/2005/8/layout/chevron1"/>
    <dgm:cxn modelId="{0CDAD4CD-E5B2-4F54-861F-F2E5C209F6C8}" type="presParOf" srcId="{EF555144-2BB5-4823-BACA-F41F5CDD24E7}" destId="{001CCDBA-71F9-4562-ACF0-FE766D9274B5}" srcOrd="12" destOrd="0" presId="urn:microsoft.com/office/officeart/2005/8/layout/chevron1"/>
    <dgm:cxn modelId="{7B4A9A35-76FF-4658-8C6B-6A429A0476E8}" type="presParOf" srcId="{EF555144-2BB5-4823-BACA-F41F5CDD24E7}" destId="{34EFA2F5-080C-4791-9E29-2E1CB3753135}" srcOrd="13" destOrd="0" presId="urn:microsoft.com/office/officeart/2005/8/layout/chevron1"/>
    <dgm:cxn modelId="{5276DA5A-FDA6-402C-BF40-802653E074FF}" type="presParOf" srcId="{EF555144-2BB5-4823-BACA-F41F5CDD24E7}" destId="{F0DC76D7-E079-413B-BEF2-27A580E69285}" srcOrd="14" destOrd="0" presId="urn:microsoft.com/office/officeart/2005/8/layout/chevron1"/>
    <dgm:cxn modelId="{B675CD66-4914-4A58-B8AA-D9C235EB9C3C}" type="presParOf" srcId="{EF555144-2BB5-4823-BACA-F41F5CDD24E7}" destId="{9D78C93F-A096-41A9-93AE-62EB6F726DC6}" srcOrd="15" destOrd="0" presId="urn:microsoft.com/office/officeart/2005/8/layout/chevron1"/>
    <dgm:cxn modelId="{E436867C-6A15-4241-9555-EDE7C93B414D}" type="presParOf" srcId="{EF555144-2BB5-4823-BACA-F41F5CDD24E7}" destId="{3AF7A1C5-2F12-4D9B-AD03-21392E28F1B7}" srcOrd="16" destOrd="0" presId="urn:microsoft.com/office/officeart/2005/8/layout/chevron1"/>
    <dgm:cxn modelId="{A5A9A2BB-C497-4841-884D-9241AC3CC354}" type="presParOf" srcId="{EF555144-2BB5-4823-BACA-F41F5CDD24E7}" destId="{A3A91693-366C-44FD-8105-8A559AF6B196}" srcOrd="17" destOrd="0" presId="urn:microsoft.com/office/officeart/2005/8/layout/chevron1"/>
    <dgm:cxn modelId="{31BFB114-A803-42D3-BD4D-4D897733E49E}" type="presParOf" srcId="{EF555144-2BB5-4823-BACA-F41F5CDD24E7}" destId="{B6486668-48BF-435E-AFB2-C1B967236EAA}" srcOrd="18" destOrd="0" presId="urn:microsoft.com/office/officeart/2005/8/layout/chevron1"/>
    <dgm:cxn modelId="{DB4CD8FD-ECC8-4C17-A580-7A23AC6DE579}" type="presParOf" srcId="{EF555144-2BB5-4823-BACA-F41F5CDD24E7}" destId="{222C4EAA-D575-4FE5-91B3-3370CEB365C5}" srcOrd="19" destOrd="0" presId="urn:microsoft.com/office/officeart/2005/8/layout/chevron1"/>
    <dgm:cxn modelId="{997F9EC0-25F7-41B0-95CF-CFF110C59CD7}" type="presParOf" srcId="{EF555144-2BB5-4823-BACA-F41F5CDD24E7}" destId="{C8E1D3DA-696A-453B-9005-BE475C68BEF2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4ED1-442E-4C71-99D0-C0555322178B}">
      <dsp:nvSpPr>
        <dsp:cNvPr id="0" name=""/>
        <dsp:cNvSpPr/>
      </dsp:nvSpPr>
      <dsp:spPr>
        <a:xfrm>
          <a:off x="-3963543" y="-608510"/>
          <a:ext cx="4723480" cy="4723480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8E5D8-CF7C-4E22-B0D9-8A7EE8EBA288}">
      <dsp:nvSpPr>
        <dsp:cNvPr id="0" name=""/>
        <dsp:cNvSpPr/>
      </dsp:nvSpPr>
      <dsp:spPr>
        <a:xfrm>
          <a:off x="379398" y="201387"/>
          <a:ext cx="8018662" cy="438447"/>
        </a:xfrm>
        <a:prstGeom prst="rect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chemeClr val="accent2">
                  <a:lumMod val="50000"/>
                </a:schemeClr>
              </a:solidFill>
            </a:rPr>
            <a:t>Premošćivanje rizika (</a:t>
          </a:r>
          <a:r>
            <a:rPr lang="hr-HR" sz="2000" b="1" kern="1200" dirty="0" err="1" smtClean="0">
              <a:solidFill>
                <a:schemeClr val="accent2">
                  <a:lumMod val="50000"/>
                </a:schemeClr>
              </a:solidFill>
            </a:rPr>
            <a:t>eng</a:t>
          </a:r>
          <a:r>
            <a:rPr lang="hr-HR" sz="2000" b="1" kern="1200" dirty="0" smtClean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hr-HR" sz="2000" b="1" i="1" kern="1200" dirty="0" err="1" smtClean="0">
              <a:solidFill>
                <a:schemeClr val="accent2">
                  <a:lumMod val="50000"/>
                </a:schemeClr>
              </a:solidFill>
            </a:rPr>
            <a:t>hedging</a:t>
          </a:r>
          <a:r>
            <a:rPr lang="hr-HR" sz="2000" b="1" kern="1200" dirty="0" smtClean="0">
              <a:solidFill>
                <a:schemeClr val="accent2">
                  <a:lumMod val="50000"/>
                </a:schemeClr>
              </a:solidFill>
            </a:rPr>
            <a:t>)  za likvidnosti unutar jednog dana</a:t>
          </a:r>
          <a:endParaRPr lang="ru-RU" sz="2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79398" y="201387"/>
        <a:ext cx="8018662" cy="438447"/>
      </dsp:txXfrm>
    </dsp:sp>
    <dsp:sp modelId="{1BD1FF17-F60D-46FA-9462-E870553C14FB}">
      <dsp:nvSpPr>
        <dsp:cNvPr id="0" name=""/>
        <dsp:cNvSpPr/>
      </dsp:nvSpPr>
      <dsp:spPr>
        <a:xfrm>
          <a:off x="58988" y="164277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BFFFDF-952A-4FA8-B9D4-65FE1F37F0C5}">
      <dsp:nvSpPr>
        <dsp:cNvPr id="0" name=""/>
        <dsp:cNvSpPr/>
      </dsp:nvSpPr>
      <dsp:spPr>
        <a:xfrm>
          <a:off x="647196" y="876544"/>
          <a:ext cx="7704483" cy="438447"/>
        </a:xfrm>
        <a:prstGeom prst="rect">
          <a:avLst/>
        </a:prstGeom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002060"/>
              </a:solidFill>
            </a:rPr>
            <a:t>Smanjivanje razine jednodnevnog plasmana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47196" y="876544"/>
        <a:ext cx="7704483" cy="438447"/>
      </dsp:txXfrm>
    </dsp:sp>
    <dsp:sp modelId="{B9D2AC2E-B8B1-4010-8B7C-6F4EB1744E47}">
      <dsp:nvSpPr>
        <dsp:cNvPr id="0" name=""/>
        <dsp:cNvSpPr/>
      </dsp:nvSpPr>
      <dsp:spPr>
        <a:xfrm>
          <a:off x="373167" y="821738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ED4F01-DCE9-4FBE-B9A9-EBFF1B335631}">
      <dsp:nvSpPr>
        <dsp:cNvPr id="0" name=""/>
        <dsp:cNvSpPr/>
      </dsp:nvSpPr>
      <dsp:spPr>
        <a:xfrm>
          <a:off x="743624" y="1534005"/>
          <a:ext cx="7608055" cy="438447"/>
        </a:xfrm>
        <a:prstGeom prst="rect">
          <a:avLst/>
        </a:prstGeom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002060"/>
              </a:solidFill>
            </a:rPr>
            <a:t>Povlačenje plasiranih sredstava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743624" y="1534005"/>
        <a:ext cx="7608055" cy="438447"/>
      </dsp:txXfrm>
    </dsp:sp>
    <dsp:sp modelId="{00917221-B88B-4DA8-B485-03F9EEC24B88}">
      <dsp:nvSpPr>
        <dsp:cNvPr id="0" name=""/>
        <dsp:cNvSpPr/>
      </dsp:nvSpPr>
      <dsp:spPr>
        <a:xfrm>
          <a:off x="469594" y="1479199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E94AD-8D18-4EBD-B2BE-8B694DAD82C9}">
      <dsp:nvSpPr>
        <dsp:cNvPr id="0" name=""/>
        <dsp:cNvSpPr/>
      </dsp:nvSpPr>
      <dsp:spPr>
        <a:xfrm>
          <a:off x="647196" y="2191466"/>
          <a:ext cx="7704483" cy="438447"/>
        </a:xfrm>
        <a:prstGeom prst="rect">
          <a:avLst/>
        </a:prstGeom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002060"/>
              </a:solidFill>
            </a:rPr>
            <a:t>Prikupljanje sredstava na tržištu kapitala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647196" y="2191466"/>
        <a:ext cx="7704483" cy="438447"/>
      </dsp:txXfrm>
    </dsp:sp>
    <dsp:sp modelId="{000866C7-DE48-4E13-8453-A22EA40E003F}">
      <dsp:nvSpPr>
        <dsp:cNvPr id="0" name=""/>
        <dsp:cNvSpPr/>
      </dsp:nvSpPr>
      <dsp:spPr>
        <a:xfrm>
          <a:off x="373167" y="2136660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3775B0-9D26-42F0-910A-5E644CC7B78D}">
      <dsp:nvSpPr>
        <dsp:cNvPr id="0" name=""/>
        <dsp:cNvSpPr/>
      </dsp:nvSpPr>
      <dsp:spPr>
        <a:xfrm>
          <a:off x="333018" y="2848927"/>
          <a:ext cx="8018662" cy="438447"/>
        </a:xfrm>
        <a:prstGeom prst="rect">
          <a:avLst/>
        </a:prstGeom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002060"/>
              </a:solidFill>
            </a:rPr>
            <a:t>Primjena datuma dospijeća plaćanja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33018" y="2848927"/>
        <a:ext cx="8018662" cy="438447"/>
      </dsp:txXfrm>
    </dsp:sp>
    <dsp:sp modelId="{E2489949-3BA2-47CE-B298-C96EC58F36D0}">
      <dsp:nvSpPr>
        <dsp:cNvPr id="0" name=""/>
        <dsp:cNvSpPr/>
      </dsp:nvSpPr>
      <dsp:spPr>
        <a:xfrm>
          <a:off x="58988" y="2794121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2FCC-078A-4FB0-B56F-CEA0E0DAC216}">
      <dsp:nvSpPr>
        <dsp:cNvPr id="0" name=""/>
        <dsp:cNvSpPr/>
      </dsp:nvSpPr>
      <dsp:spPr>
        <a:xfrm>
          <a:off x="95" y="33300"/>
          <a:ext cx="10169392" cy="32406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Međunarodno iskustvo </a:t>
          </a:r>
          <a:r>
            <a:rPr lang="ru-RU" sz="1400" b="1" kern="120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</a:t>
          </a:r>
          <a:r>
            <a:rPr lang="hr-HR" sz="1400" b="1" kern="120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npr. </a:t>
          </a:r>
          <a:r>
            <a:rPr lang="en-US" sz="1400" b="1" kern="120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Franc</a:t>
          </a:r>
          <a:r>
            <a:rPr lang="hr-HR" sz="1400" b="1" kern="120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uska</a:t>
          </a:r>
          <a:r>
            <a:rPr lang="ru-RU" sz="1400" b="1" kern="120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)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587" y="42792"/>
        <a:ext cx="10150408" cy="305082"/>
      </dsp:txXfrm>
    </dsp:sp>
    <dsp:sp modelId="{0197EA98-CD5B-47D5-9766-9F041DEF38CB}">
      <dsp:nvSpPr>
        <dsp:cNvPr id="0" name=""/>
        <dsp:cNvSpPr/>
      </dsp:nvSpPr>
      <dsp:spPr>
        <a:xfrm>
          <a:off x="13682" y="411070"/>
          <a:ext cx="4870220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rgbClr val="002060"/>
              </a:solidFill>
            </a:rPr>
            <a:t>Državne ustanove, lokalna uprava (njihove ustanove)</a:t>
          </a:r>
        </a:p>
      </dsp:txBody>
      <dsp:txXfrm>
        <a:off x="27307" y="424695"/>
        <a:ext cx="4842970" cy="437940"/>
      </dsp:txXfrm>
    </dsp:sp>
    <dsp:sp modelId="{5AD5505B-A305-4D21-AC2B-23BD7175A975}">
      <dsp:nvSpPr>
        <dsp:cNvPr id="0" name=""/>
        <dsp:cNvSpPr/>
      </dsp:nvSpPr>
      <dsp:spPr>
        <a:xfrm>
          <a:off x="23181" y="938260"/>
          <a:ext cx="4851224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rgbClr val="002060"/>
              </a:solidFill>
            </a:rPr>
            <a:t>Državni i vojni zdravstveni objekti</a:t>
          </a:r>
        </a:p>
      </dsp:txBody>
      <dsp:txXfrm>
        <a:off x="36806" y="951885"/>
        <a:ext cx="4823974" cy="437940"/>
      </dsp:txXfrm>
    </dsp:sp>
    <dsp:sp modelId="{030532CD-D0C3-4E9C-BD00-BF024F00CC02}">
      <dsp:nvSpPr>
        <dsp:cNvPr id="0" name=""/>
        <dsp:cNvSpPr/>
      </dsp:nvSpPr>
      <dsp:spPr>
        <a:xfrm>
          <a:off x="42066" y="1460548"/>
          <a:ext cx="4813453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1200" dirty="0" smtClean="0">
              <a:solidFill>
                <a:srgbClr val="002060"/>
              </a:solidFill>
            </a:rPr>
            <a:t>Ostale državne agencije</a:t>
          </a:r>
          <a:endParaRPr lang="ru-RU" sz="1200" b="0" kern="1200" dirty="0">
            <a:solidFill>
              <a:srgbClr val="002060"/>
            </a:solidFill>
          </a:endParaRPr>
        </a:p>
      </dsp:txBody>
      <dsp:txXfrm>
        <a:off x="55691" y="1474173"/>
        <a:ext cx="4786203" cy="437940"/>
      </dsp:txXfrm>
    </dsp:sp>
    <dsp:sp modelId="{9D60F985-FB74-4C1E-843B-02567F4E18C8}">
      <dsp:nvSpPr>
        <dsp:cNvPr id="0" name=""/>
        <dsp:cNvSpPr/>
      </dsp:nvSpPr>
      <dsp:spPr>
        <a:xfrm>
          <a:off x="5293002" y="411070"/>
          <a:ext cx="4870220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30 </a:t>
          </a:r>
          <a:r>
            <a:rPr lang="en-US" sz="1200" b="1" kern="1200" dirty="0" smtClean="0">
              <a:solidFill>
                <a:srgbClr val="C00000"/>
              </a:solidFill>
            </a:rPr>
            <a:t>da</a:t>
          </a:r>
          <a:r>
            <a:rPr lang="hr-HR" sz="1200" b="1" kern="1200" dirty="0" smtClean="0">
              <a:solidFill>
                <a:srgbClr val="C00000"/>
              </a:solidFill>
            </a:rPr>
            <a:t>na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5306627" y="424695"/>
        <a:ext cx="4842970" cy="437940"/>
      </dsp:txXfrm>
    </dsp:sp>
    <dsp:sp modelId="{BAE1940F-917E-435E-947C-8BB68F82E9F0}">
      <dsp:nvSpPr>
        <dsp:cNvPr id="0" name=""/>
        <dsp:cNvSpPr/>
      </dsp:nvSpPr>
      <dsp:spPr>
        <a:xfrm>
          <a:off x="5302500" y="938260"/>
          <a:ext cx="4851224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50 </a:t>
          </a:r>
          <a:r>
            <a:rPr lang="en-US" sz="1200" b="1" kern="1200" dirty="0" smtClean="0">
              <a:solidFill>
                <a:srgbClr val="C00000"/>
              </a:solidFill>
            </a:rPr>
            <a:t>da</a:t>
          </a:r>
          <a:r>
            <a:rPr lang="hr-HR" sz="1200" b="1" kern="1200" dirty="0" smtClean="0">
              <a:solidFill>
                <a:srgbClr val="C00000"/>
              </a:solidFill>
            </a:rPr>
            <a:t>na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5316125" y="951885"/>
        <a:ext cx="4823974" cy="437940"/>
      </dsp:txXfrm>
    </dsp:sp>
    <dsp:sp modelId="{A7951D79-E360-490F-929D-700C5C14B921}">
      <dsp:nvSpPr>
        <dsp:cNvPr id="0" name=""/>
        <dsp:cNvSpPr/>
      </dsp:nvSpPr>
      <dsp:spPr>
        <a:xfrm>
          <a:off x="5321385" y="1460548"/>
          <a:ext cx="4813453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60 </a:t>
          </a:r>
          <a:r>
            <a:rPr lang="en-US" sz="1200" b="1" kern="1200" dirty="0" smtClean="0">
              <a:solidFill>
                <a:srgbClr val="C00000"/>
              </a:solidFill>
            </a:rPr>
            <a:t>da</a:t>
          </a:r>
          <a:r>
            <a:rPr lang="hr-HR" sz="1200" b="1" kern="1200" dirty="0" smtClean="0">
              <a:solidFill>
                <a:srgbClr val="C00000"/>
              </a:solidFill>
            </a:rPr>
            <a:t>na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5335010" y="1474173"/>
        <a:ext cx="4786203" cy="437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251C6-1859-4B85-80C9-A8008B0D8926}">
      <dsp:nvSpPr>
        <dsp:cNvPr id="0" name=""/>
        <dsp:cNvSpPr/>
      </dsp:nvSpPr>
      <dsp:spPr>
        <a:xfrm>
          <a:off x="1427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9:00</a:t>
          </a:r>
          <a:endParaRPr lang="ru-RU" sz="1700" kern="1200" dirty="0"/>
        </a:p>
      </dsp:txBody>
      <dsp:txXfrm>
        <a:off x="173787" y="978328"/>
        <a:ext cx="824327" cy="344719"/>
      </dsp:txXfrm>
    </dsp:sp>
    <dsp:sp modelId="{AB066297-1174-462D-9D5C-34D5C8EFE2BB}">
      <dsp:nvSpPr>
        <dsp:cNvPr id="0" name=""/>
        <dsp:cNvSpPr/>
      </dsp:nvSpPr>
      <dsp:spPr>
        <a:xfrm>
          <a:off x="1053569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10:00</a:t>
          </a:r>
          <a:endParaRPr lang="ru-RU" sz="1700" kern="1200" dirty="0"/>
        </a:p>
      </dsp:txBody>
      <dsp:txXfrm>
        <a:off x="1225929" y="978328"/>
        <a:ext cx="824327" cy="344719"/>
      </dsp:txXfrm>
    </dsp:sp>
    <dsp:sp modelId="{B414D892-D7CD-420D-9F8E-DE199105DC66}">
      <dsp:nvSpPr>
        <dsp:cNvPr id="0" name=""/>
        <dsp:cNvSpPr/>
      </dsp:nvSpPr>
      <dsp:spPr>
        <a:xfrm>
          <a:off x="2105710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11:00</a:t>
          </a:r>
          <a:endParaRPr lang="ru-RU" sz="1700" kern="1200" dirty="0"/>
        </a:p>
      </dsp:txBody>
      <dsp:txXfrm>
        <a:off x="2278070" y="978328"/>
        <a:ext cx="824327" cy="344719"/>
      </dsp:txXfrm>
    </dsp:sp>
    <dsp:sp modelId="{5B25D78D-D485-446E-8490-5880A7BF8A37}">
      <dsp:nvSpPr>
        <dsp:cNvPr id="0" name=""/>
        <dsp:cNvSpPr/>
      </dsp:nvSpPr>
      <dsp:spPr>
        <a:xfrm>
          <a:off x="3157852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12:00</a:t>
          </a:r>
          <a:endParaRPr lang="ru-RU" sz="1700" kern="1200" dirty="0"/>
        </a:p>
      </dsp:txBody>
      <dsp:txXfrm>
        <a:off x="3330212" y="978328"/>
        <a:ext cx="824327" cy="344719"/>
      </dsp:txXfrm>
    </dsp:sp>
    <dsp:sp modelId="{1142B710-015D-4CAF-8BB2-2246E9A6B52E}">
      <dsp:nvSpPr>
        <dsp:cNvPr id="0" name=""/>
        <dsp:cNvSpPr/>
      </dsp:nvSpPr>
      <dsp:spPr>
        <a:xfrm>
          <a:off x="4209994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13:00</a:t>
          </a:r>
          <a:endParaRPr lang="ru-RU" sz="1700" kern="1200" dirty="0"/>
        </a:p>
      </dsp:txBody>
      <dsp:txXfrm>
        <a:off x="4382354" y="978328"/>
        <a:ext cx="824327" cy="344719"/>
      </dsp:txXfrm>
    </dsp:sp>
    <dsp:sp modelId="{B11316A0-7990-4BD6-8FE6-76EC023200E5}">
      <dsp:nvSpPr>
        <dsp:cNvPr id="0" name=""/>
        <dsp:cNvSpPr/>
      </dsp:nvSpPr>
      <dsp:spPr>
        <a:xfrm>
          <a:off x="5262136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14:00</a:t>
          </a:r>
          <a:endParaRPr lang="ru-RU" sz="1700" kern="1200" dirty="0"/>
        </a:p>
      </dsp:txBody>
      <dsp:txXfrm>
        <a:off x="5434496" y="978328"/>
        <a:ext cx="824327" cy="344719"/>
      </dsp:txXfrm>
    </dsp:sp>
    <dsp:sp modelId="{001CCDBA-71F9-4562-ACF0-FE766D9274B5}">
      <dsp:nvSpPr>
        <dsp:cNvPr id="0" name=""/>
        <dsp:cNvSpPr/>
      </dsp:nvSpPr>
      <dsp:spPr>
        <a:xfrm>
          <a:off x="6314278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15:00</a:t>
          </a:r>
          <a:endParaRPr lang="ru-RU" sz="1700" kern="1200" dirty="0"/>
        </a:p>
      </dsp:txBody>
      <dsp:txXfrm>
        <a:off x="6486638" y="978328"/>
        <a:ext cx="824327" cy="344719"/>
      </dsp:txXfrm>
    </dsp:sp>
    <dsp:sp modelId="{F0DC76D7-E079-413B-BEF2-27A580E69285}">
      <dsp:nvSpPr>
        <dsp:cNvPr id="0" name=""/>
        <dsp:cNvSpPr/>
      </dsp:nvSpPr>
      <dsp:spPr>
        <a:xfrm>
          <a:off x="7366419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16:00</a:t>
          </a:r>
          <a:endParaRPr lang="ru-RU" sz="1700" kern="1200" dirty="0"/>
        </a:p>
      </dsp:txBody>
      <dsp:txXfrm>
        <a:off x="7538779" y="978328"/>
        <a:ext cx="824327" cy="344719"/>
      </dsp:txXfrm>
    </dsp:sp>
    <dsp:sp modelId="{3AF7A1C5-2F12-4D9B-AD03-21392E28F1B7}">
      <dsp:nvSpPr>
        <dsp:cNvPr id="0" name=""/>
        <dsp:cNvSpPr/>
      </dsp:nvSpPr>
      <dsp:spPr>
        <a:xfrm>
          <a:off x="8418561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17:00</a:t>
          </a:r>
          <a:endParaRPr lang="ru-RU" sz="1700" kern="1200" dirty="0"/>
        </a:p>
      </dsp:txBody>
      <dsp:txXfrm>
        <a:off x="8590921" y="978328"/>
        <a:ext cx="824327" cy="344719"/>
      </dsp:txXfrm>
    </dsp:sp>
    <dsp:sp modelId="{B6486668-48BF-435E-AFB2-C1B967236EAA}">
      <dsp:nvSpPr>
        <dsp:cNvPr id="0" name=""/>
        <dsp:cNvSpPr/>
      </dsp:nvSpPr>
      <dsp:spPr>
        <a:xfrm>
          <a:off x="9470703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18:00</a:t>
          </a:r>
          <a:endParaRPr lang="ru-RU" sz="1700" kern="1200" dirty="0"/>
        </a:p>
      </dsp:txBody>
      <dsp:txXfrm>
        <a:off x="9643063" y="978328"/>
        <a:ext cx="824327" cy="344719"/>
      </dsp:txXfrm>
    </dsp:sp>
    <dsp:sp modelId="{C8E1D3DA-696A-453B-9005-BE475C68BEF2}">
      <dsp:nvSpPr>
        <dsp:cNvPr id="0" name=""/>
        <dsp:cNvSpPr/>
      </dsp:nvSpPr>
      <dsp:spPr>
        <a:xfrm>
          <a:off x="10522845" y="978328"/>
          <a:ext cx="1169046" cy="3447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… 21:00</a:t>
          </a:r>
          <a:endParaRPr lang="ru-RU" sz="1700" kern="1200" dirty="0"/>
        </a:p>
      </dsp:txBody>
      <dsp:txXfrm>
        <a:off x="10695205" y="978328"/>
        <a:ext cx="824327" cy="344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398" tIns="45700" rIns="91398" bIns="4570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398" tIns="45700" rIns="91398" bIns="4570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D2A6734-2D54-41DA-903A-2FB12BA37827}" type="datetimeFigureOut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398" tIns="45700" rIns="91398" bIns="4570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398" tIns="45700" rIns="91398" bIns="4570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0E9BC03-F90B-4A65-A7B7-5B74F289B3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4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277" tIns="45640" rIns="91277" bIns="4564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277" tIns="45640" rIns="91277" bIns="4564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C735CF2-3AA9-4F1A-859E-DC70B2CD36BC}" type="datetimeFigureOut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744538"/>
            <a:ext cx="619918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40" rIns="91277" bIns="4564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15629"/>
            <a:ext cx="5437187" cy="4467939"/>
          </a:xfrm>
          <a:prstGeom prst="rect">
            <a:avLst/>
          </a:prstGeom>
        </p:spPr>
        <p:txBody>
          <a:bodyPr vert="horz" lIns="91277" tIns="45640" rIns="91277" bIns="456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277" tIns="45640" rIns="91277" bIns="4564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277" tIns="45640" rIns="91277" bIns="4564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A7A1BF6-087E-4CDC-B6AA-7D271BE4DF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86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A1BF6-087E-4CDC-B6AA-7D271BE4DFC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48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0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58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A1BF6-087E-4CDC-B6AA-7D271BE4DFC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08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55A708-2264-4AB9-A9B7-8FF2078AA497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8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82AE9C-1C48-4716-AEF9-0F8F79C4CD85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8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6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5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197" y="1237457"/>
            <a:ext cx="9451181" cy="2632440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197" y="3971414"/>
            <a:ext cx="9451181" cy="1825554"/>
          </a:xfrm>
        </p:spPr>
        <p:txBody>
          <a:bodyPr/>
          <a:lstStyle>
            <a:lvl1pPr marL="0" indent="0" algn="ctr">
              <a:buNone/>
              <a:defRPr sz="2500"/>
            </a:lvl1pPr>
            <a:lvl2pPr marL="483900" indent="0" algn="ctr">
              <a:buNone/>
              <a:defRPr sz="2100"/>
            </a:lvl2pPr>
            <a:lvl3pPr marL="967801" indent="0" algn="ctr">
              <a:buNone/>
              <a:defRPr sz="1900"/>
            </a:lvl3pPr>
            <a:lvl4pPr marL="1451701" indent="0" algn="ctr">
              <a:buNone/>
              <a:defRPr sz="1700"/>
            </a:lvl4pPr>
            <a:lvl5pPr marL="1935602" indent="0" algn="ctr">
              <a:buNone/>
              <a:defRPr sz="1700"/>
            </a:lvl5pPr>
            <a:lvl6pPr marL="2419502" indent="0" algn="ctr">
              <a:buNone/>
              <a:defRPr sz="1700"/>
            </a:lvl6pPr>
            <a:lvl7pPr marL="2903403" indent="0" algn="ctr">
              <a:buNone/>
              <a:defRPr sz="1700"/>
            </a:lvl7pPr>
            <a:lvl8pPr marL="3387303" indent="0" algn="ctr">
              <a:buNone/>
              <a:defRPr sz="1700"/>
            </a:lvl8pPr>
            <a:lvl9pPr marL="3871204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F6B6-1C92-4742-9244-85C3376B9DC3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B947-E137-4E36-AEC8-17752430F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4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AF3B-768E-4864-8C90-A02924762C83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AC54-B909-42AD-8094-965A9ED517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69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8002" y="402567"/>
            <a:ext cx="2717215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6358" y="402567"/>
            <a:ext cx="7994124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A734-12B0-4159-9068-B62FFB2D71EA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723A-E0A9-4CF3-BDD3-A81677531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35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DF55-4234-4E1D-8EE2-52772182BBCA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E522-FBF5-454D-892B-B7F7A6ECE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795" y="1885068"/>
            <a:ext cx="10868858" cy="3145275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795" y="5060098"/>
            <a:ext cx="10868858" cy="165402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839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78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517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356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195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034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873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71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2C5A-4515-4D84-8666-C05EDB7FA828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7CC9-8745-4A57-9CDC-24B791E0F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94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6360" y="2012836"/>
            <a:ext cx="5355669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9549" y="2012836"/>
            <a:ext cx="5355669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33D8-FC66-4AAA-B24F-6AF8C7FFA31E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5E32-F2A5-4030-B10B-88C551C5E0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45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1" y="402570"/>
            <a:ext cx="108688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8000" y="1853560"/>
            <a:ext cx="5331056" cy="9084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900" indent="0">
              <a:buNone/>
              <a:defRPr sz="2100" b="1"/>
            </a:lvl2pPr>
            <a:lvl3pPr marL="967801" indent="0">
              <a:buNone/>
              <a:defRPr sz="1900" b="1"/>
            </a:lvl3pPr>
            <a:lvl4pPr marL="1451701" indent="0">
              <a:buNone/>
              <a:defRPr sz="1700" b="1"/>
            </a:lvl4pPr>
            <a:lvl5pPr marL="1935602" indent="0">
              <a:buNone/>
              <a:defRPr sz="1700" b="1"/>
            </a:lvl5pPr>
            <a:lvl6pPr marL="2419502" indent="0">
              <a:buNone/>
              <a:defRPr sz="1700" b="1"/>
            </a:lvl6pPr>
            <a:lvl7pPr marL="2903403" indent="0">
              <a:buNone/>
              <a:defRPr sz="1700" b="1"/>
            </a:lvl7pPr>
            <a:lvl8pPr marL="3387303" indent="0">
              <a:buNone/>
              <a:defRPr sz="1700" b="1"/>
            </a:lvl8pPr>
            <a:lvl9pPr marL="38712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8000" y="2761961"/>
            <a:ext cx="5331056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9547" y="1853560"/>
            <a:ext cx="5357311" cy="9084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900" indent="0">
              <a:buNone/>
              <a:defRPr sz="2100" b="1"/>
            </a:lvl2pPr>
            <a:lvl3pPr marL="967801" indent="0">
              <a:buNone/>
              <a:defRPr sz="1900" b="1"/>
            </a:lvl3pPr>
            <a:lvl4pPr marL="1451701" indent="0">
              <a:buNone/>
              <a:defRPr sz="1700" b="1"/>
            </a:lvl4pPr>
            <a:lvl5pPr marL="1935602" indent="0">
              <a:buNone/>
              <a:defRPr sz="1700" b="1"/>
            </a:lvl5pPr>
            <a:lvl6pPr marL="2419502" indent="0">
              <a:buNone/>
              <a:defRPr sz="1700" b="1"/>
            </a:lvl6pPr>
            <a:lvl7pPr marL="2903403" indent="0">
              <a:buNone/>
              <a:defRPr sz="1700" b="1"/>
            </a:lvl7pPr>
            <a:lvl8pPr marL="3387303" indent="0">
              <a:buNone/>
              <a:defRPr sz="1700" b="1"/>
            </a:lvl8pPr>
            <a:lvl9pPr marL="38712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9547" y="2761961"/>
            <a:ext cx="5357311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7EB3-C597-4CFD-9E2B-0B27AA0A067E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F83F-DD65-4009-A76A-D88D7DDAEB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19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3882-4CCF-4225-8F98-322DC5D3B555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840E-6A6A-4B97-899E-7313BCB57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93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32F7-6185-4E78-AA7D-08CF7E5E3E2B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4E2F-DEB2-4AA9-80A5-1099B4BCB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3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504084"/>
            <a:ext cx="4064337" cy="1764295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311" y="1088684"/>
            <a:ext cx="6379548" cy="537339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000" y="2268379"/>
            <a:ext cx="4064337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83900" indent="0">
              <a:buNone/>
              <a:defRPr sz="1500"/>
            </a:lvl2pPr>
            <a:lvl3pPr marL="967801" indent="0">
              <a:buNone/>
              <a:defRPr sz="1300"/>
            </a:lvl3pPr>
            <a:lvl4pPr marL="1451701" indent="0">
              <a:buNone/>
              <a:defRPr sz="1100"/>
            </a:lvl4pPr>
            <a:lvl5pPr marL="1935602" indent="0">
              <a:buNone/>
              <a:defRPr sz="1100"/>
            </a:lvl5pPr>
            <a:lvl6pPr marL="2419502" indent="0">
              <a:buNone/>
              <a:defRPr sz="1100"/>
            </a:lvl6pPr>
            <a:lvl7pPr marL="2903403" indent="0">
              <a:buNone/>
              <a:defRPr sz="1100"/>
            </a:lvl7pPr>
            <a:lvl8pPr marL="3387303" indent="0">
              <a:buNone/>
              <a:defRPr sz="1100"/>
            </a:lvl8pPr>
            <a:lvl9pPr marL="38712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3F25-F729-4623-AA71-D413878A868C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CA58-B80C-47A9-AA9F-4D39A47A42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35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504084"/>
            <a:ext cx="4064337" cy="1764295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57311" y="1088684"/>
            <a:ext cx="6379548" cy="5373398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3900" indent="0">
              <a:buNone/>
              <a:defRPr sz="3000"/>
            </a:lvl2pPr>
            <a:lvl3pPr marL="967801" indent="0">
              <a:buNone/>
              <a:defRPr sz="2500"/>
            </a:lvl3pPr>
            <a:lvl4pPr marL="1451701" indent="0">
              <a:buNone/>
              <a:defRPr sz="2100"/>
            </a:lvl4pPr>
            <a:lvl5pPr marL="1935602" indent="0">
              <a:buNone/>
              <a:defRPr sz="2100"/>
            </a:lvl5pPr>
            <a:lvl6pPr marL="2419502" indent="0">
              <a:buNone/>
              <a:defRPr sz="2100"/>
            </a:lvl6pPr>
            <a:lvl7pPr marL="2903403" indent="0">
              <a:buNone/>
              <a:defRPr sz="2100"/>
            </a:lvl7pPr>
            <a:lvl8pPr marL="3387303" indent="0">
              <a:buNone/>
              <a:defRPr sz="2100"/>
            </a:lvl8pPr>
            <a:lvl9pPr marL="3871204" indent="0">
              <a:buNone/>
              <a:defRPr sz="21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000" y="2268379"/>
            <a:ext cx="4064337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83900" indent="0">
              <a:buNone/>
              <a:defRPr sz="1500"/>
            </a:lvl2pPr>
            <a:lvl3pPr marL="967801" indent="0">
              <a:buNone/>
              <a:defRPr sz="1300"/>
            </a:lvl3pPr>
            <a:lvl4pPr marL="1451701" indent="0">
              <a:buNone/>
              <a:defRPr sz="1100"/>
            </a:lvl4pPr>
            <a:lvl5pPr marL="1935602" indent="0">
              <a:buNone/>
              <a:defRPr sz="1100"/>
            </a:lvl5pPr>
            <a:lvl6pPr marL="2419502" indent="0">
              <a:buNone/>
              <a:defRPr sz="1100"/>
            </a:lvl6pPr>
            <a:lvl7pPr marL="2903403" indent="0">
              <a:buNone/>
              <a:defRPr sz="1100"/>
            </a:lvl7pPr>
            <a:lvl8pPr marL="3387303" indent="0">
              <a:buNone/>
              <a:defRPr sz="1100"/>
            </a:lvl8pPr>
            <a:lvl9pPr marL="38712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1295-0B55-42D2-96B7-702008321196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4483-5DC2-4B17-BEFB-590852D92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61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66775" y="403225"/>
            <a:ext cx="108680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80" tIns="48390" rIns="96780" bIns="483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66775" y="2012950"/>
            <a:ext cx="108680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6775" y="7008813"/>
            <a:ext cx="2835275" cy="40163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E41D-1973-4EC8-8383-020AB1929C91}" type="datetime1">
              <a:rPr lang="ru-RU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3538" y="7008813"/>
            <a:ext cx="4254500" cy="40163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9525" y="7008813"/>
            <a:ext cx="2835275" cy="40163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15CF8-B3EC-4E8E-897A-5E135E005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5pPr>
      <a:lvl6pPr marL="4839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6pPr>
      <a:lvl7pPr marL="967801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7pPr>
      <a:lvl8pPr marL="1451701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8pPr>
      <a:lvl9pPr marL="1935602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9pPr>
    </p:titleStyle>
    <p:bodyStyle>
      <a:lvl1pPr marL="241300" indent="-241300" algn="l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41300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343" y="2903231"/>
            <a:ext cx="8629701" cy="1711325"/>
          </a:xfrm>
        </p:spPr>
        <p:txBody>
          <a:bodyPr/>
          <a:lstStyle/>
          <a:p>
            <a:pPr marL="0" indent="0" algn="ctr">
              <a:spcBef>
                <a:spcPts val="1058"/>
              </a:spcBef>
              <a:buFont typeface="Arial" charset="0"/>
              <a:buNone/>
              <a:defRPr/>
            </a:pPr>
            <a:r>
              <a:rPr lang="hr-HR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Jedinstveni račun riznice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(</a:t>
            </a:r>
            <a:r>
              <a:rPr lang="hr-HR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JRR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): </a:t>
            </a:r>
            <a:endParaRPr lang="hr-HR" sz="4400" b="1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0" indent="0" algn="ctr">
              <a:spcBef>
                <a:spcPts val="1058"/>
              </a:spcBef>
              <a:buFont typeface="Arial" charset="0"/>
              <a:buNone/>
              <a:defRPr/>
            </a:pPr>
            <a:r>
              <a:rPr lang="hr-HR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opće politike uređivanja novčanog toka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929438"/>
            <a:ext cx="12601575" cy="467057"/>
          </a:xfrm>
          <a:prstGeom prst="rect">
            <a:avLst/>
          </a:prstGeom>
          <a:noFill/>
        </p:spPr>
        <p:txBody>
          <a:bodyPr wrap="square" lIns="96780" tIns="48390" rIns="96780" bIns="48390">
            <a:spAutoFit/>
          </a:bodyPr>
          <a:lstStyle/>
          <a:p>
            <a:pPr algn="ctr">
              <a:defRPr/>
            </a:pPr>
            <a:r>
              <a:rPr lang="hr-HR" sz="1200" b="1" cap="all" spc="106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MOSKVA</a:t>
            </a:r>
            <a:r>
              <a:rPr lang="ru-RU" sz="1200" b="1" cap="all" spc="106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/>
            </a:r>
            <a:br>
              <a:rPr lang="ru-RU" sz="1200" b="1" cap="all" spc="106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hr-HR" sz="1200" cap="all" spc="106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TRAVANJ</a:t>
            </a:r>
            <a:r>
              <a:rPr lang="en-US" sz="1200" cap="all" spc="106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1200" cap="all" spc="106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201</a:t>
            </a:r>
            <a:r>
              <a:rPr lang="hr-HR" sz="1200" cap="all" spc="106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7.</a:t>
            </a:r>
            <a:r>
              <a:rPr lang="ru-RU" sz="1200" b="1" cap="all" spc="106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cap="all" spc="106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3874" y="5576813"/>
            <a:ext cx="3351872" cy="836389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sz="12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Yekaterina</a:t>
            </a:r>
            <a:r>
              <a:rPr lang="en-US" sz="12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200" b="1" i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Semyonova</a:t>
            </a:r>
            <a:endParaRPr lang="en-US" sz="1200" b="1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hr-HR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Voditeljica Odjela za podršku izvršenju federalnog proračuna,</a:t>
            </a:r>
          </a:p>
          <a:p>
            <a:r>
              <a:rPr lang="hr-HR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Ruska riznica</a:t>
            </a:r>
            <a:endParaRPr lang="ru-RU" sz="1200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Овал 70"/>
          <p:cNvSpPr/>
          <p:nvPr/>
        </p:nvSpPr>
        <p:spPr>
          <a:xfrm>
            <a:off x="9562377" y="2723024"/>
            <a:ext cx="526874" cy="562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Овал 67"/>
          <p:cNvSpPr/>
          <p:nvPr/>
        </p:nvSpPr>
        <p:spPr>
          <a:xfrm>
            <a:off x="6679578" y="2780890"/>
            <a:ext cx="495004" cy="562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Овал 66"/>
          <p:cNvSpPr/>
          <p:nvPr/>
        </p:nvSpPr>
        <p:spPr>
          <a:xfrm>
            <a:off x="5254602" y="2780890"/>
            <a:ext cx="495004" cy="562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Овал 65"/>
          <p:cNvSpPr/>
          <p:nvPr/>
        </p:nvSpPr>
        <p:spPr>
          <a:xfrm>
            <a:off x="3739951" y="2750063"/>
            <a:ext cx="495004" cy="562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0783" y="92702"/>
            <a:ext cx="9007928" cy="62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UTVRĐIVANJE OPTIMALNOG RAZDOBLJA ZA IZVRŠENJE DOKUMENATA PLAĆANJA (FAKTURa)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4831" y="2859170"/>
            <a:ext cx="254449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44258" y="2848963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57049" y="2889761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72903" y="2879460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097611" y="2875600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579879" y="2811622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62448" y="1294266"/>
            <a:ext cx="5089097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sz="17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</a:t>
            </a:r>
            <a:r>
              <a:rPr lang="hr-HR" sz="1700" b="1" u="sng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duvjeti</a:t>
            </a:r>
            <a:r>
              <a:rPr lang="ru-RU" sz="17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7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34795" y="1567284"/>
            <a:ext cx="8058713" cy="559390"/>
          </a:xfrm>
          <a:prstGeom prst="rect">
            <a:avLst/>
          </a:prstGeom>
        </p:spPr>
        <p:txBody>
          <a:bodyPr wrap="square" lIns="96780" tIns="48390" rIns="96780" bIns="48390">
            <a:spAutoFit/>
          </a:bodyPr>
          <a:lstStyle/>
          <a:p>
            <a:pPr marL="302438" indent="-30243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Ovlast Federalne riznice za izvršenje plaćanja u razdoblju </a:t>
            </a:r>
            <a:r>
              <a:rPr lang="en-US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t+5</a:t>
            </a:r>
            <a:endParaRPr lang="ru-RU" sz="15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02438" indent="-30243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Stvarna plaćanja u razdoblju </a:t>
            </a:r>
            <a:r>
              <a:rPr lang="en-US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t+4</a:t>
            </a:r>
            <a:endParaRPr lang="ru-RU" sz="15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Левая фигурная скобка 61"/>
          <p:cNvSpPr/>
          <p:nvPr/>
        </p:nvSpPr>
        <p:spPr>
          <a:xfrm rot="16200000">
            <a:off x="5329313" y="1998340"/>
            <a:ext cx="309034" cy="3153967"/>
          </a:xfrm>
          <a:prstGeom prst="leftBrace">
            <a:avLst>
              <a:gd name="adj1" fmla="val 96820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28700" y="3433904"/>
            <a:ext cx="2262859" cy="46705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lvl="0" algn="ctr"/>
            <a:r>
              <a:rPr lang="hr-HR" sz="1200" b="1" i="1" dirty="0" smtClean="0">
                <a:solidFill>
                  <a:srgbClr val="002060"/>
                </a:solidFill>
              </a:rPr>
              <a:t>Dodatni dan za prijenos plaćanja u slučaju potrebe</a:t>
            </a:r>
          </a:p>
        </p:txBody>
      </p:sp>
      <p:sp>
        <p:nvSpPr>
          <p:cNvPr id="64" name="Кольцо 63"/>
          <p:cNvSpPr/>
          <p:nvPr/>
        </p:nvSpPr>
        <p:spPr>
          <a:xfrm>
            <a:off x="2070980" y="2537821"/>
            <a:ext cx="1015049" cy="1082764"/>
          </a:xfrm>
          <a:prstGeom prst="donut">
            <a:avLst>
              <a:gd name="adj" fmla="val 20000"/>
            </a:avLst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5" name="Группа 64"/>
          <p:cNvGrpSpPr/>
          <p:nvPr/>
        </p:nvGrpSpPr>
        <p:grpSpPr>
          <a:xfrm>
            <a:off x="2057250" y="2095107"/>
            <a:ext cx="1079625" cy="537022"/>
            <a:chOff x="346938" y="527158"/>
            <a:chExt cx="1044535" cy="48707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46938" y="527158"/>
              <a:ext cx="1044535" cy="487074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Прямоугольник 74"/>
            <p:cNvSpPr/>
            <p:nvPr/>
          </p:nvSpPr>
          <p:spPr>
            <a:xfrm>
              <a:off x="346938" y="527158"/>
              <a:ext cx="1044535" cy="487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0" rIns="0" bIns="0" numCol="1" spcCol="1270" anchor="ctr" anchorCtr="0">
              <a:noAutofit/>
            </a:bodyPr>
            <a:lstStyle/>
            <a:p>
              <a:pPr algn="ctr" defTabSz="517505">
                <a:lnSpc>
                  <a:spcPct val="90000"/>
                </a:lnSpc>
                <a:spcAft>
                  <a:spcPts val="0"/>
                </a:spcAft>
              </a:pPr>
              <a:r>
                <a:rPr lang="hr-HR" sz="1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Prihvaćanje faktura</a:t>
              </a:r>
              <a:endParaRPr lang="fr-FR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69" name="Кольцо 68"/>
          <p:cNvSpPr/>
          <p:nvPr/>
        </p:nvSpPr>
        <p:spPr>
          <a:xfrm>
            <a:off x="7848573" y="2520593"/>
            <a:ext cx="1015049" cy="1082764"/>
          </a:xfrm>
          <a:prstGeom prst="donut">
            <a:avLst>
              <a:gd name="adj" fmla="val 20000"/>
            </a:avLst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0" name="Группа 69"/>
          <p:cNvGrpSpPr/>
          <p:nvPr/>
        </p:nvGrpSpPr>
        <p:grpSpPr>
          <a:xfrm>
            <a:off x="7870586" y="2073627"/>
            <a:ext cx="1165993" cy="579982"/>
            <a:chOff x="5463310" y="507675"/>
            <a:chExt cx="1128096" cy="526039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463310" y="507675"/>
              <a:ext cx="1128096" cy="526039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Прямоугольник 72"/>
            <p:cNvSpPr/>
            <p:nvPr/>
          </p:nvSpPr>
          <p:spPr>
            <a:xfrm>
              <a:off x="5463310" y="507675"/>
              <a:ext cx="1128096" cy="526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0" rIns="0" bIns="0" numCol="1" spcCol="1270" anchor="ctr" anchorCtr="0">
              <a:noAutofit/>
            </a:bodyPr>
            <a:lstStyle/>
            <a:p>
              <a:pPr algn="ctr" defTabSz="517505">
                <a:lnSpc>
                  <a:spcPct val="90000"/>
                </a:lnSpc>
                <a:spcAft>
                  <a:spcPct val="35000"/>
                </a:spcAft>
              </a:pPr>
              <a:r>
                <a:rPr lang="hr-HR" sz="1200" b="1" i="1" dirty="0" smtClean="0">
                  <a:solidFill>
                    <a:schemeClr val="accent2">
                      <a:lumMod val="50000"/>
                    </a:schemeClr>
                  </a:solidFill>
                </a:rPr>
                <a:t>Izvršenje plaćanja</a:t>
              </a:r>
              <a:endParaRPr lang="fr-FR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632987" y="3708424"/>
            <a:ext cx="2294092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lvl="0"/>
            <a:r>
              <a:rPr lang="hr-HR" sz="1200" b="1" i="1" dirty="0" smtClean="0">
                <a:solidFill>
                  <a:srgbClr val="002060"/>
                </a:solidFill>
              </a:rPr>
              <a:t>Kontrola</a:t>
            </a:r>
            <a:r>
              <a:rPr lang="en-US" sz="1200" b="1" i="1" dirty="0" smtClean="0">
                <a:solidFill>
                  <a:srgbClr val="002060"/>
                </a:solidFill>
              </a:rPr>
              <a:t> (</a:t>
            </a:r>
            <a:r>
              <a:rPr lang="hr-HR" sz="1200" b="1" i="1" dirty="0" smtClean="0">
                <a:solidFill>
                  <a:srgbClr val="002060"/>
                </a:solidFill>
              </a:rPr>
              <a:t>autorizacija</a:t>
            </a:r>
            <a:r>
              <a:rPr lang="en-US" sz="1200" b="1" i="1" dirty="0" smtClean="0">
                <a:solidFill>
                  <a:srgbClr val="002060"/>
                </a:solidFill>
              </a:rPr>
              <a:t>)</a:t>
            </a:r>
            <a:endParaRPr lang="fr-FR" sz="1200" b="1" i="1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3356" y="4350112"/>
            <a:ext cx="2647623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17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Kao referenca</a:t>
            </a:r>
            <a:r>
              <a:rPr lang="ru-RU" sz="17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7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4054366"/>
              </p:ext>
            </p:extLst>
          </p:nvPr>
        </p:nvGraphicFramePr>
        <p:xfrm>
          <a:off x="1088561" y="4662778"/>
          <a:ext cx="10176906" cy="198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Номер слайда 2"/>
          <p:cNvSpPr txBox="1">
            <a:spLocks/>
          </p:cNvSpPr>
          <p:nvPr/>
        </p:nvSpPr>
        <p:spPr>
          <a:xfrm>
            <a:off x="12122169" y="6976981"/>
            <a:ext cx="380786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088368" y="6570478"/>
            <a:ext cx="10624341" cy="68250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u="sng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Ссылки на официальные источники:</a:t>
            </a:r>
          </a:p>
          <a:p>
            <a:pPr marL="181463" indent="-181463">
              <a:buFont typeface="Wingdings" panose="05000000000000000000" pitchFamily="2" charset="2"/>
              <a:buChar char="§"/>
            </a:pPr>
            <a:r>
              <a:rPr lang="en-US" sz="900" b="1" dirty="0" err="1"/>
              <a:t>Ordonnance</a:t>
            </a:r>
            <a:r>
              <a:rPr lang="en-US" sz="900" b="1" dirty="0"/>
              <a:t> n°2015-899 du 23 </a:t>
            </a:r>
            <a:r>
              <a:rPr lang="en-US" sz="900" b="1" dirty="0" err="1"/>
              <a:t>juillet</a:t>
            </a:r>
            <a:r>
              <a:rPr lang="en-US" sz="900" b="1" dirty="0"/>
              <a:t> 2015 relative aux </a:t>
            </a:r>
            <a:r>
              <a:rPr lang="en-US" sz="900" b="1" dirty="0" err="1"/>
              <a:t>marchés</a:t>
            </a:r>
            <a:r>
              <a:rPr lang="en-US" sz="900" b="1" dirty="0"/>
              <a:t> publics </a:t>
            </a:r>
            <a:r>
              <a:rPr lang="ru-RU" sz="900" dirty="0"/>
              <a:t> (</a:t>
            </a:r>
            <a:r>
              <a:rPr lang="en-US" sz="900" dirty="0"/>
              <a:t>Articles 59 et 60 (</a:t>
            </a:r>
            <a:r>
              <a:rPr lang="en-US" sz="900" dirty="0" err="1"/>
              <a:t>règlements</a:t>
            </a:r>
            <a:r>
              <a:rPr lang="en-US" sz="900" dirty="0"/>
              <a:t>, </a:t>
            </a:r>
            <a:r>
              <a:rPr lang="en-US" sz="900" dirty="0" err="1"/>
              <a:t>avances</a:t>
            </a:r>
            <a:r>
              <a:rPr lang="en-US" sz="900" dirty="0"/>
              <a:t> et </a:t>
            </a:r>
            <a:r>
              <a:rPr lang="en-US" sz="900" dirty="0" err="1"/>
              <a:t>acomptes</a:t>
            </a:r>
            <a:r>
              <a:rPr lang="en-US" sz="900" dirty="0"/>
              <a:t>) - </a:t>
            </a:r>
            <a:r>
              <a:rPr lang="hr-HR" sz="900" dirty="0" err="1" smtClean="0"/>
              <a:t>Article</a:t>
            </a:r>
            <a:r>
              <a:rPr lang="en-US" sz="900" dirty="0" smtClean="0"/>
              <a:t> 61 </a:t>
            </a:r>
            <a:r>
              <a:rPr lang="en-US" sz="900" dirty="0"/>
              <a:t>(</a:t>
            </a:r>
            <a:r>
              <a:rPr lang="en-US" sz="900" dirty="0" err="1" smtClean="0"/>
              <a:t>garan</a:t>
            </a:r>
            <a:r>
              <a:rPr lang="hr-HR" sz="900" dirty="0" err="1" smtClean="0"/>
              <a:t>ties</a:t>
            </a:r>
            <a:r>
              <a:rPr lang="en-US" sz="900" dirty="0" smtClean="0"/>
              <a:t>)</a:t>
            </a:r>
            <a:r>
              <a:rPr lang="ru-RU" sz="900" dirty="0"/>
              <a:t>);</a:t>
            </a:r>
          </a:p>
          <a:p>
            <a:pPr marL="181463" indent="-181463">
              <a:buFont typeface="Wingdings" panose="05000000000000000000" pitchFamily="2" charset="2"/>
              <a:buChar char="§"/>
            </a:pPr>
            <a:r>
              <a:rPr lang="en-US" sz="900" b="1" dirty="0" err="1">
                <a:solidFill>
                  <a:srgbClr val="C00000"/>
                </a:solidFill>
              </a:rPr>
              <a:t>Décret</a:t>
            </a:r>
            <a:r>
              <a:rPr lang="en-US" sz="900" b="1" dirty="0">
                <a:solidFill>
                  <a:srgbClr val="C00000"/>
                </a:solidFill>
              </a:rPr>
              <a:t> n°2013-269 du 29 mars 2013 </a:t>
            </a:r>
            <a:r>
              <a:rPr lang="en-US" sz="900" b="1" dirty="0" err="1">
                <a:solidFill>
                  <a:srgbClr val="C00000"/>
                </a:solidFill>
              </a:rPr>
              <a:t>relatif</a:t>
            </a:r>
            <a:r>
              <a:rPr lang="en-US" sz="900" b="1" dirty="0">
                <a:solidFill>
                  <a:srgbClr val="C00000"/>
                </a:solidFill>
              </a:rPr>
              <a:t> à la </a:t>
            </a:r>
            <a:r>
              <a:rPr lang="en-US" sz="900" b="1" dirty="0" err="1">
                <a:solidFill>
                  <a:srgbClr val="C00000"/>
                </a:solidFill>
              </a:rPr>
              <a:t>lutte</a:t>
            </a:r>
            <a:r>
              <a:rPr lang="en-US" sz="900" b="1" dirty="0">
                <a:solidFill>
                  <a:srgbClr val="C00000"/>
                </a:solidFill>
              </a:rPr>
              <a:t> </a:t>
            </a:r>
            <a:r>
              <a:rPr lang="en-US" sz="900" b="1" dirty="0" err="1">
                <a:solidFill>
                  <a:srgbClr val="C00000"/>
                </a:solidFill>
              </a:rPr>
              <a:t>contre</a:t>
            </a:r>
            <a:r>
              <a:rPr lang="en-US" sz="900" b="1" dirty="0">
                <a:solidFill>
                  <a:srgbClr val="C00000"/>
                </a:solidFill>
              </a:rPr>
              <a:t> les retards de </a:t>
            </a:r>
            <a:r>
              <a:rPr lang="en-US" sz="900" b="1" dirty="0" err="1">
                <a:solidFill>
                  <a:srgbClr val="C00000"/>
                </a:solidFill>
              </a:rPr>
              <a:t>paiement</a:t>
            </a:r>
            <a:r>
              <a:rPr lang="en-US" sz="900" b="1" dirty="0">
                <a:solidFill>
                  <a:srgbClr val="C00000"/>
                </a:solidFill>
              </a:rPr>
              <a:t> </a:t>
            </a:r>
            <a:r>
              <a:rPr lang="en-US" sz="900" b="1" dirty="0" err="1">
                <a:solidFill>
                  <a:srgbClr val="C00000"/>
                </a:solidFill>
              </a:rPr>
              <a:t>dans</a:t>
            </a:r>
            <a:r>
              <a:rPr lang="en-US" sz="900" b="1" dirty="0">
                <a:solidFill>
                  <a:srgbClr val="C00000"/>
                </a:solidFill>
              </a:rPr>
              <a:t> les </a:t>
            </a:r>
            <a:r>
              <a:rPr lang="en-US" sz="900" b="1" dirty="0" err="1">
                <a:solidFill>
                  <a:srgbClr val="C00000"/>
                </a:solidFill>
              </a:rPr>
              <a:t>contrats</a:t>
            </a:r>
            <a:r>
              <a:rPr lang="en-US" sz="900" b="1" dirty="0">
                <a:solidFill>
                  <a:srgbClr val="C00000"/>
                </a:solidFill>
              </a:rPr>
              <a:t> de la </a:t>
            </a:r>
            <a:r>
              <a:rPr lang="en-US" sz="900" b="1" dirty="0" err="1">
                <a:solidFill>
                  <a:srgbClr val="C00000"/>
                </a:solidFill>
              </a:rPr>
              <a:t>commande</a:t>
            </a:r>
            <a:r>
              <a:rPr lang="en-US" sz="900" b="1" dirty="0">
                <a:solidFill>
                  <a:srgbClr val="C00000"/>
                </a:solidFill>
              </a:rPr>
              <a:t> </a:t>
            </a:r>
            <a:r>
              <a:rPr lang="en-US" sz="900" b="1" dirty="0" err="1">
                <a:solidFill>
                  <a:srgbClr val="C00000"/>
                </a:solidFill>
              </a:rPr>
              <a:t>publique</a:t>
            </a:r>
            <a:r>
              <a:rPr lang="ru-RU" sz="900" b="1" dirty="0">
                <a:solidFill>
                  <a:srgbClr val="C00000"/>
                </a:solidFill>
              </a:rPr>
              <a:t>;</a:t>
            </a:r>
          </a:p>
          <a:p>
            <a:pPr marL="181463" indent="-181463">
              <a:buFont typeface="Wingdings" panose="05000000000000000000" pitchFamily="2" charset="2"/>
              <a:buChar char="§"/>
            </a:pPr>
            <a:r>
              <a:rPr lang="en-US" sz="900" b="1" dirty="0" err="1"/>
              <a:t>Décret</a:t>
            </a:r>
            <a:r>
              <a:rPr lang="en-US" sz="900" b="1" dirty="0"/>
              <a:t> n°2016-360 du 25 mars 2016 </a:t>
            </a:r>
            <a:r>
              <a:rPr lang="en-US" sz="900" b="1" dirty="0" err="1"/>
              <a:t>relatif</a:t>
            </a:r>
            <a:r>
              <a:rPr lang="en-US" sz="900" b="1" dirty="0"/>
              <a:t> aux </a:t>
            </a:r>
            <a:r>
              <a:rPr lang="en-US" sz="900" b="1" dirty="0" err="1"/>
              <a:t>marchés</a:t>
            </a:r>
            <a:r>
              <a:rPr lang="en-US" sz="900" b="1" dirty="0"/>
              <a:t> publics</a:t>
            </a:r>
            <a:r>
              <a:rPr lang="ru-RU" sz="900" b="1" dirty="0"/>
              <a:t> </a:t>
            </a:r>
            <a:r>
              <a:rPr lang="ru-RU" sz="900" dirty="0"/>
              <a:t>(</a:t>
            </a:r>
            <a:r>
              <a:rPr lang="en-US" sz="900" dirty="0"/>
              <a:t>Articles 115 à 121 (régime des </a:t>
            </a:r>
            <a:r>
              <a:rPr lang="en-US" sz="900" dirty="0" err="1"/>
              <a:t>paiements</a:t>
            </a:r>
            <a:r>
              <a:rPr lang="en-US" sz="900" dirty="0"/>
              <a:t>) - Articles 122 à 126 (</a:t>
            </a:r>
            <a:r>
              <a:rPr lang="en-US" sz="900" dirty="0" err="1"/>
              <a:t>garanties</a:t>
            </a:r>
            <a:r>
              <a:rPr lang="en-US" sz="900" dirty="0"/>
              <a:t>) - Article 183 (retard de </a:t>
            </a:r>
            <a:r>
              <a:rPr lang="en-US" sz="900" dirty="0" err="1"/>
              <a:t>paiement</a:t>
            </a:r>
            <a:r>
              <a:rPr lang="en-US" sz="900" dirty="0"/>
              <a:t>)</a:t>
            </a:r>
            <a:r>
              <a:rPr lang="ru-RU" sz="900" dirty="0"/>
              <a:t>)</a:t>
            </a:r>
            <a:endParaRPr lang="ru-RU" sz="900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1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Штриховая стрелка вправо 36"/>
          <p:cNvSpPr/>
          <p:nvPr/>
        </p:nvSpPr>
        <p:spPr>
          <a:xfrm rot="10800000">
            <a:off x="2010436" y="2233999"/>
            <a:ext cx="571424" cy="40344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8" name="Штриховая стрелка вправо 37"/>
          <p:cNvSpPr/>
          <p:nvPr/>
        </p:nvSpPr>
        <p:spPr>
          <a:xfrm rot="10800000">
            <a:off x="2018370" y="3254895"/>
            <a:ext cx="571424" cy="40344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10800000">
            <a:off x="2055782" y="5380238"/>
            <a:ext cx="571424" cy="40344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 txBox="1">
            <a:spLocks/>
          </p:cNvSpPr>
          <p:nvPr/>
        </p:nvSpPr>
        <p:spPr>
          <a:xfrm>
            <a:off x="12172340" y="7247774"/>
            <a:ext cx="429236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46288" y="388058"/>
            <a:ext cx="8555288" cy="6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«</a:t>
            </a: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RAZDOBLJE</a:t>
            </a:r>
            <a:r>
              <a:rPr lang="en-US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100" b="1" spc="106" dirty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ru-RU" sz="1700" b="1" cap="all" spc="106" dirty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+3</a:t>
            </a:r>
            <a:r>
              <a:rPr lang="ru-RU" altLang="ru-RU" sz="1700" b="1" cap="all" spc="106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»</a:t>
            </a:r>
            <a:r>
              <a:rPr lang="hr-HR" altLang="ru-RU" sz="1700" b="1" cap="all" spc="106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RAZDOBLJE ZA POJAČANU KONTROLU RIZIČNIH PLAĆANJA</a:t>
            </a:r>
            <a:endParaRPr lang="ru-RU" altLang="ru-RU" sz="1300" b="1" cap="all" spc="106" dirty="0">
              <a:solidFill>
                <a:srgbClr val="C0000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97454"/>
              </p:ext>
            </p:extLst>
          </p:nvPr>
        </p:nvGraphicFramePr>
        <p:xfrm>
          <a:off x="2645977" y="1629278"/>
          <a:ext cx="2909459" cy="4734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9459"/>
              </a:tblGrid>
              <a:tr h="5187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Grupe prema vrsti izdataka</a:t>
                      </a:r>
                      <a:endParaRPr lang="ru-RU" sz="11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3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1300" b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Plaće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Nabava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Socijalno osiguranje</a:t>
                      </a:r>
                      <a:endParaRPr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Investicije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4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Unutar proračunski transferi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Subvencije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hr-HR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Plaćanje (servisiranje) duga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800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Ostali rashodi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11927191" y="1215211"/>
            <a:ext cx="489929" cy="5283881"/>
          </a:xfrm>
          <a:prstGeom prst="upArrow">
            <a:avLst/>
          </a:prstGeom>
          <a:gradFill>
            <a:gsLst>
              <a:gs pos="25000">
                <a:srgbClr val="C00000">
                  <a:lumMod val="43000"/>
                  <a:lumOff val="57000"/>
                </a:srgbClr>
              </a:gs>
              <a:gs pos="100000">
                <a:srgbClr val="92D050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sz="1500" b="1" dirty="0" smtClean="0">
                <a:solidFill>
                  <a:schemeClr val="bg1"/>
                </a:solidFill>
              </a:rPr>
              <a:t>Ljestvica rizika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0651" y="3271011"/>
            <a:ext cx="1753431" cy="143655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r-HR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Pojačana kontrola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hr-HR" sz="1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terenska provjera</a:t>
            </a:r>
            <a:r>
              <a:rPr lang="ru-RU" sz="1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hr-HR" sz="1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istraživanje</a:t>
            </a:r>
            <a:endParaRPr lang="ru-RU" sz="17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500" y="3394736"/>
            <a:ext cx="1982681" cy="92872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Standardna kontrola dokumenata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Правая фигурная скобка 46"/>
          <p:cNvSpPr/>
          <p:nvPr/>
        </p:nvSpPr>
        <p:spPr>
          <a:xfrm rot="10800000">
            <a:off x="1825170" y="2175830"/>
            <a:ext cx="241631" cy="4179827"/>
          </a:xfrm>
          <a:prstGeom prst="rightBrace">
            <a:avLst>
              <a:gd name="adj1" fmla="val 39506"/>
              <a:gd name="adj2" fmla="val 50000"/>
            </a:avLst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66" name="Штриховая стрелка вправо 65"/>
          <p:cNvSpPr/>
          <p:nvPr/>
        </p:nvSpPr>
        <p:spPr>
          <a:xfrm>
            <a:off x="5614045" y="2722993"/>
            <a:ext cx="571424" cy="41916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67" name="Штриховая стрелка вправо 66"/>
          <p:cNvSpPr/>
          <p:nvPr/>
        </p:nvSpPr>
        <p:spPr>
          <a:xfrm>
            <a:off x="5595560" y="3765233"/>
            <a:ext cx="571424" cy="41916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82" name="Правая фигурная скобка 81"/>
          <p:cNvSpPr/>
          <p:nvPr/>
        </p:nvSpPr>
        <p:spPr>
          <a:xfrm>
            <a:off x="6125645" y="2178370"/>
            <a:ext cx="241631" cy="4176698"/>
          </a:xfrm>
          <a:prstGeom prst="rightBrace">
            <a:avLst>
              <a:gd name="adj1" fmla="val 39506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graphicFrame>
        <p:nvGraphicFramePr>
          <p:cNvPr id="83" name="Таблица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22194"/>
              </p:ext>
            </p:extLst>
          </p:nvPr>
        </p:nvGraphicFramePr>
        <p:xfrm>
          <a:off x="7866443" y="1518046"/>
          <a:ext cx="4070047" cy="4901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0047"/>
              </a:tblGrid>
              <a:tr h="490195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Nabava roba, radova i usluga</a:t>
                      </a:r>
                      <a:r>
                        <a:rPr lang="ru-RU" sz="1100" b="1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1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ru-RU" sz="11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1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hr-HR" sz="11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nabava roba, radova i usluga za državne</a:t>
                      </a:r>
                      <a:r>
                        <a:rPr lang="hr-HR" sz="11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(općinske) potrebe”;</a:t>
                      </a:r>
                      <a:endParaRPr lang="hr-HR" sz="1100" b="1" i="1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r>
                        <a:rPr lang="ru-RU" sz="11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hr-HR" sz="11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nabava roba, radova i usluga u korist građana i njihove socijalne skrbi”;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1" u="none" strike="noStrike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Kapitalne investicije u državnu (općinsku) imovinu: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410 </a:t>
                      </a:r>
                      <a:r>
                        <a:rPr lang="en-US" sz="110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hr-HR" sz="110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proračunske investicije</a:t>
                      </a:r>
                      <a:r>
                        <a:rPr lang="en-US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ru-RU" sz="110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100" b="1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 </a:t>
                      </a:r>
                      <a:r>
                        <a:rPr lang="en-US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hr-HR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subvencije za proračunske korisnike i autonomne ustanove, državne agencije za daljnje kapitalne investicije u izgrađenu državnu (općinsku) imovinu ili za kupnju imovine koja će biti u državnom (općinskom) vlasništvu.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1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Davanje subvencija proračunima</a:t>
                      </a:r>
                      <a:r>
                        <a:rPr lang="hr-HR" sz="1100" b="1" i="1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11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sastavnicama RF-a za su-financiranje izgradnje</a:t>
                      </a:r>
                      <a:r>
                        <a:rPr lang="hr-HR" sz="1100" b="1" i="1" u="none" strike="noStrike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kapitalne imovine koja će biti u državnom (općinskom) vlasništvu:</a:t>
                      </a:r>
                      <a:endParaRPr lang="hr-HR" sz="1100" b="1" i="1" u="none" strike="noStrike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300" b="1" i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1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522 </a:t>
                      </a:r>
                      <a:r>
                        <a:rPr lang="en-US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hr-HR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subvencije za su-financiranje kapitalnih investicija u imovinu u državnom (općinskom) vlasništvu</a:t>
                      </a:r>
                      <a:r>
                        <a:rPr lang="en-US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.’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 fontAlgn="b"/>
                      <a:endParaRPr lang="ru-RU" sz="300" b="1" i="1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hr-HR" sz="11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Osiguravanje plaćanja, doprinosa, </a:t>
                      </a:r>
                      <a:r>
                        <a:rPr lang="hr-HR" sz="1100" b="1" i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r-HR" sz="11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besplatnih</a:t>
                      </a:r>
                      <a:r>
                        <a:rPr lang="hr-HR" sz="1100" b="1" i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transfera za subjekte međunarodnog prava</a:t>
                      </a:r>
                      <a:endParaRPr lang="hr-HR" sz="1100" b="1" i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fontAlgn="b"/>
                      <a:endParaRPr lang="ru-RU" sz="300" b="1" i="1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 fontAlgn="b"/>
                      <a:r>
                        <a:rPr lang="ru-RU" sz="11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863 </a:t>
                      </a:r>
                      <a:r>
                        <a:rPr lang="en-US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hr-HR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plaćanja za osiguranje provedbe ugovora s vladama stranih država i međunarodnim organizacijama”;</a:t>
                      </a:r>
                    </a:p>
                    <a:p>
                      <a:pPr algn="just" fontAlgn="b"/>
                      <a:r>
                        <a:rPr lang="ru-RU" sz="11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880 </a:t>
                      </a:r>
                      <a:r>
                        <a:rPr lang="en-US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hr-HR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posebni izdaci</a:t>
                      </a:r>
                      <a:r>
                        <a:rPr lang="en-US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’ </a:t>
                      </a:r>
                      <a:endParaRPr lang="ru-RU" sz="1100" b="1" i="1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628" marR="111628" marT="39692" marB="39692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4" name="Группа 101"/>
          <p:cNvGrpSpPr>
            <a:grpSpLocks/>
          </p:cNvGrpSpPr>
          <p:nvPr/>
        </p:nvGrpSpPr>
        <p:grpSpPr bwMode="auto">
          <a:xfrm>
            <a:off x="7574036" y="3706671"/>
            <a:ext cx="362417" cy="494947"/>
            <a:chOff x="3193638" y="2928934"/>
            <a:chExt cx="1613716" cy="1813147"/>
          </a:xfrm>
        </p:grpSpPr>
        <p:sp>
          <p:nvSpPr>
            <p:cNvPr id="85" name="Нашивка 84"/>
            <p:cNvSpPr/>
            <p:nvPr/>
          </p:nvSpPr>
          <p:spPr>
            <a:xfrm>
              <a:off x="3193638" y="2928934"/>
              <a:ext cx="946511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Нашивка 85"/>
            <p:cNvSpPr/>
            <p:nvPr/>
          </p:nvSpPr>
          <p:spPr>
            <a:xfrm>
              <a:off x="3860857" y="2928938"/>
              <a:ext cx="946502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2066623" y="6604639"/>
            <a:ext cx="9752780" cy="49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ru-RU" sz="1300" i="1" dirty="0" smtClean="0"/>
              <a:t>Kontrola pojedinačnih plaćanja (popis plaćanja) mora se definirati prema mjerodavnim kriterijima (Zakon o proračunskim klasifikacijama, iznos ugovora, mehanizam i iznos plaćanja predujma, itd.). Plaćanja podliježu analizi rizika.</a:t>
            </a:r>
            <a:r>
              <a:rPr lang="en-US" altLang="ru-RU" sz="1300" i="1" dirty="0" smtClean="0"/>
              <a:t> </a:t>
            </a:r>
            <a:endParaRPr lang="ru-RU" altLang="ru-RU" sz="1300" i="1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602804" y="3250395"/>
            <a:ext cx="593906" cy="387065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609486" y="4307573"/>
            <a:ext cx="593906" cy="387065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614238" y="4858664"/>
            <a:ext cx="593906" cy="387065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614238" y="5893835"/>
            <a:ext cx="593906" cy="387065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Прямая со стрелкой 68"/>
          <p:cNvCxnSpPr/>
          <p:nvPr/>
        </p:nvCxnSpPr>
        <p:spPr>
          <a:xfrm>
            <a:off x="7983581" y="1213525"/>
            <a:ext cx="15052" cy="3690616"/>
          </a:xfrm>
          <a:prstGeom prst="straightConnector1">
            <a:avLst/>
          </a:prstGeom>
          <a:ln w="168275" cmpd="sng">
            <a:solidFill>
              <a:srgbClr val="002060"/>
            </a:solidFill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2935543" y="1213526"/>
            <a:ext cx="4970" cy="3044957"/>
          </a:xfrm>
          <a:prstGeom prst="straightConnector1">
            <a:avLst/>
          </a:prstGeom>
          <a:ln w="168275" cmpd="sng">
            <a:solidFill>
              <a:srgbClr val="002060"/>
            </a:solidFill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22" y="1996417"/>
            <a:ext cx="3421609" cy="53471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71" y="2563427"/>
            <a:ext cx="3384960" cy="49737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71" y="3162288"/>
            <a:ext cx="3384959" cy="5421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48" y="3762257"/>
            <a:ext cx="3368082" cy="55923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62" y="3181967"/>
            <a:ext cx="2554519" cy="92294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4" y="2084841"/>
            <a:ext cx="2554519" cy="92294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68" y="1013563"/>
            <a:ext cx="3769899" cy="110916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44" y="1015336"/>
            <a:ext cx="3769899" cy="11091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863" y="7166871"/>
            <a:ext cx="2835354" cy="402567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8807026" y="5388648"/>
            <a:ext cx="281515" cy="2726656"/>
          </a:xfrm>
          <a:prstGeom prst="rightBrace">
            <a:avLst>
              <a:gd name="adj1" fmla="val 125264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597493" y="4616558"/>
            <a:ext cx="330722" cy="4226309"/>
          </a:xfrm>
          <a:prstGeom prst="rightBrace">
            <a:avLst>
              <a:gd name="adj1" fmla="val 124059"/>
              <a:gd name="adj2" fmla="val 51782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899863" y="7166871"/>
            <a:ext cx="2835354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385555" y="1139059"/>
            <a:ext cx="3307489" cy="693330"/>
          </a:xfrm>
          <a:prstGeom prst="flowChartProcess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139700" h="139700" prst="divo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Podsustav e-proračuna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983581" y="1157062"/>
            <a:ext cx="2627465" cy="648100"/>
          </a:xfrm>
          <a:prstGeom prst="flowChartProcess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139700" h="139700" prst="divo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Dokument za pravdanje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2294" y="3054462"/>
            <a:ext cx="11122014" cy="79634"/>
          </a:xfrm>
          <a:prstGeom prst="line">
            <a:avLst/>
          </a:prstGeom>
          <a:ln w="12700" cmpd="sng">
            <a:solidFill>
              <a:schemeClr val="accent5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8375851" y="2011232"/>
            <a:ext cx="1634749" cy="38256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Plan nabave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42620" y="2565652"/>
            <a:ext cx="1579417" cy="36006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Program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52160" y="3186438"/>
            <a:ext cx="3007670" cy="3579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Preuzete obveze u proračunu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71806" y="3721501"/>
            <a:ext cx="3088024" cy="47397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Novčana </a:t>
            </a:r>
            <a:r>
              <a:rPr lang="hr-HR" dirty="0" smtClean="0">
                <a:solidFill>
                  <a:schemeClr val="bg1"/>
                </a:solidFill>
              </a:rPr>
              <a:t>obveza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80901" y="4284152"/>
            <a:ext cx="11122014" cy="63011"/>
          </a:xfrm>
          <a:prstGeom prst="line">
            <a:avLst/>
          </a:prstGeom>
          <a:ln w="12700" cmpd="sng">
            <a:solidFill>
              <a:schemeClr val="accent5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с одним вырезанным углом 16"/>
          <p:cNvSpPr/>
          <p:nvPr/>
        </p:nvSpPr>
        <p:spPr>
          <a:xfrm>
            <a:off x="2969663" y="2124506"/>
            <a:ext cx="2253094" cy="621176"/>
          </a:xfrm>
          <a:prstGeom prst="snip1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Upravljanje nabavom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2896755" y="3249445"/>
            <a:ext cx="2253094" cy="535065"/>
          </a:xfrm>
          <a:prstGeom prst="snip1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Upravljanje rashodima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000" y="6043242"/>
            <a:ext cx="1570385" cy="34394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16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RASHODI</a:t>
            </a:r>
            <a:endParaRPr lang="en-US" sz="1600" b="1" cap="all" dirty="0" smtClean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785844" y="6044911"/>
            <a:ext cx="15474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85843" y="6558854"/>
            <a:ext cx="1547412" cy="54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ашивка 21"/>
          <p:cNvSpPr/>
          <p:nvPr/>
        </p:nvSpPr>
        <p:spPr>
          <a:xfrm>
            <a:off x="2435962" y="6065049"/>
            <a:ext cx="1009100" cy="445694"/>
          </a:xfrm>
          <a:prstGeom prst="chevron">
            <a:avLst/>
          </a:prstGeom>
          <a:solidFill>
            <a:srgbClr val="FED1B0"/>
          </a:solidFill>
          <a:ln>
            <a:solidFill>
              <a:schemeClr val="accent6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3" name="TextBox 22"/>
          <p:cNvSpPr txBox="1"/>
          <p:nvPr/>
        </p:nvSpPr>
        <p:spPr>
          <a:xfrm>
            <a:off x="4067059" y="290136"/>
            <a:ext cx="8156171" cy="55939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UNAPRJEĐENJE KVALITETE IZRADE PROJEKCIJA RASHODA</a:t>
            </a:r>
          </a:p>
          <a:p>
            <a:pPr algn="ctr"/>
            <a:r>
              <a:rPr lang="hr-HR" sz="13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ZA KRATKOROČNO RAZDOBLJE</a:t>
            </a:r>
            <a:endParaRPr lang="ru-RU" sz="13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94070" y="6892732"/>
                <a:ext cx="3466840" cy="305404"/>
              </a:xfrm>
              <a:prstGeom prst="rect">
                <a:avLst/>
              </a:prstGeom>
              <a:noFill/>
            </p:spPr>
            <p:txBody>
              <a:bodyPr wrap="square" lIns="96780" tIns="48390" rIns="96780" bIns="48390" rtlCol="0">
                <a:spAutoFit/>
              </a:bodyPr>
              <a:lstStyle/>
              <a:p>
                <a:r>
                  <a:rPr lang="hr-HR" sz="1300" b="1" dirty="0" smtClean="0">
                    <a:solidFill>
                      <a:srgbClr val="002060"/>
                    </a:solidFill>
                    <a:ea typeface="Cambria Math"/>
                  </a:rPr>
                  <a:t>Završetak projekcije </a:t>
                </a:r>
                <a14:m>
                  <m:oMath xmlns:m="http://schemas.openxmlformats.org/officeDocument/2006/math">
                    <m:r>
                      <a:rPr lang="ru-RU" sz="13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13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hr-HR" sz="13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13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ru-RU" sz="13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070" y="6892732"/>
                <a:ext cx="3466840" cy="305404"/>
              </a:xfrm>
              <a:prstGeom prst="rect">
                <a:avLst/>
              </a:prstGeom>
              <a:blipFill rotWithShape="1">
                <a:blip r:embed="rId9"/>
                <a:stretch>
                  <a:fillRect t="-2000" b="-12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803937" y="5736407"/>
            <a:ext cx="818744" cy="91621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5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7" name="Нашивка 26"/>
          <p:cNvSpPr/>
          <p:nvPr/>
        </p:nvSpPr>
        <p:spPr>
          <a:xfrm>
            <a:off x="3604713" y="6088553"/>
            <a:ext cx="1009100" cy="445694"/>
          </a:xfrm>
          <a:prstGeom prst="chevron">
            <a:avLst/>
          </a:prstGeom>
          <a:solidFill>
            <a:srgbClr val="FED1B0"/>
          </a:solidFill>
          <a:ln>
            <a:solidFill>
              <a:schemeClr val="accent6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8" name="Нашивка 27"/>
          <p:cNvSpPr/>
          <p:nvPr/>
        </p:nvSpPr>
        <p:spPr>
          <a:xfrm>
            <a:off x="4807512" y="6103538"/>
            <a:ext cx="1009100" cy="445694"/>
          </a:xfrm>
          <a:prstGeom prst="chevron">
            <a:avLst/>
          </a:prstGeom>
          <a:solidFill>
            <a:srgbClr val="FED1B0"/>
          </a:solidFill>
          <a:ln>
            <a:solidFill>
              <a:schemeClr val="accent6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9" name="Нашивка 28"/>
          <p:cNvSpPr/>
          <p:nvPr/>
        </p:nvSpPr>
        <p:spPr>
          <a:xfrm>
            <a:off x="6104465" y="6088552"/>
            <a:ext cx="1009100" cy="475799"/>
          </a:xfrm>
          <a:prstGeom prst="chevron">
            <a:avLst/>
          </a:prstGeom>
          <a:solidFill>
            <a:srgbClr val="FED1B0"/>
          </a:solidFill>
          <a:ln>
            <a:solidFill>
              <a:schemeClr val="accent6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0" name="Нашивка 29"/>
          <p:cNvSpPr/>
          <p:nvPr/>
        </p:nvSpPr>
        <p:spPr>
          <a:xfrm>
            <a:off x="7446454" y="6118658"/>
            <a:ext cx="1009100" cy="44569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1" name="Нашивка 30"/>
          <p:cNvSpPr/>
          <p:nvPr/>
        </p:nvSpPr>
        <p:spPr>
          <a:xfrm>
            <a:off x="9582408" y="6088551"/>
            <a:ext cx="1009100" cy="44569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2" name="TextBox 31"/>
          <p:cNvSpPr txBox="1"/>
          <p:nvPr/>
        </p:nvSpPr>
        <p:spPr>
          <a:xfrm>
            <a:off x="2689333" y="6043242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858084" y="6077581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+2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060883" y="6077581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357836" y="6103537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+4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699825" y="6103537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+5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9835779" y="6077581"/>
            <a:ext cx="506433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+n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381542" y="6005407"/>
            <a:ext cx="1074012" cy="677425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4" name="Выноска 2 (с границей) 43"/>
          <p:cNvSpPr/>
          <p:nvPr/>
        </p:nvSpPr>
        <p:spPr>
          <a:xfrm>
            <a:off x="8463992" y="5837089"/>
            <a:ext cx="854361" cy="557105"/>
          </a:xfrm>
          <a:prstGeom prst="accentCallout2">
            <a:avLst>
              <a:gd name="adj1" fmla="val 38892"/>
              <a:gd name="adj2" fmla="val 5495"/>
              <a:gd name="adj3" fmla="val 46219"/>
              <a:gd name="adj4" fmla="val -7778"/>
              <a:gd name="adj5" fmla="val 80184"/>
              <a:gd name="adj6" fmla="val -160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000" b="1" dirty="0" smtClean="0">
                <a:solidFill>
                  <a:srgbClr val="0070C0"/>
                </a:solidFill>
              </a:rPr>
              <a:t>Datum dospijeća plaćanja</a:t>
            </a:r>
            <a:endParaRPr lang="ru-RU" sz="1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1000"/>
                    </a14:imgEffect>
                    <a14:imgEffect>
                      <a14:colorTemperature colorTemp="4125"/>
                    </a14:imgEffect>
                    <a14:imgEffect>
                      <a14:saturation sat="230000"/>
                    </a14:imgEffect>
                    <a14:imgEffect>
                      <a14:brightnessContrast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00" y="4826127"/>
            <a:ext cx="7011266" cy="10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Блок-схема: знак завершения 15"/>
          <p:cNvSpPr/>
          <p:nvPr/>
        </p:nvSpPr>
        <p:spPr>
          <a:xfrm>
            <a:off x="2333253" y="5021276"/>
            <a:ext cx="6719585" cy="412512"/>
          </a:xfrm>
          <a:prstGeom prst="flowChartTerminator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dirty="0" smtClean="0">
                <a:solidFill>
                  <a:srgbClr val="002060"/>
                </a:solidFill>
              </a:rPr>
              <a:t>Izrada projekcija </a:t>
            </a:r>
            <a:r>
              <a:rPr lang="hr-HR" dirty="0" smtClean="0">
                <a:solidFill>
                  <a:srgbClr val="002060"/>
                </a:solidFill>
              </a:rPr>
              <a:t>novčanog </a:t>
            </a:r>
            <a:r>
              <a:rPr lang="hr-HR" dirty="0" smtClean="0">
                <a:solidFill>
                  <a:srgbClr val="002060"/>
                </a:solidFill>
              </a:rPr>
              <a:t>plaćanja na temelju rashoda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34448" y="6898739"/>
                <a:ext cx="3466840" cy="305404"/>
              </a:xfrm>
              <a:prstGeom prst="rect">
                <a:avLst/>
              </a:prstGeom>
              <a:noFill/>
            </p:spPr>
            <p:txBody>
              <a:bodyPr wrap="square" lIns="96780" tIns="48390" rIns="96780" bIns="48390" rtlCol="0">
                <a:spAutoFit/>
              </a:bodyPr>
              <a:lstStyle/>
              <a:p>
                <a:r>
                  <a:rPr lang="hr-HR" sz="1300" b="1" dirty="0" smtClean="0">
                    <a:solidFill>
                      <a:srgbClr val="002060"/>
                    </a:solidFill>
                    <a:ea typeface="Cambria Math"/>
                  </a:rPr>
                  <a:t>Završetak projekcije</a:t>
                </a:r>
                <a14:m>
                  <m:oMath xmlns:m="http://schemas.openxmlformats.org/officeDocument/2006/math">
                    <m:r>
                      <a:rPr lang="en-US" sz="1300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hr-HR" sz="13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𝐢𝐥𝐢</m:t>
                    </m:r>
                    <m:r>
                      <a:rPr lang="en-US" sz="1300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1300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hr-HR" sz="13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1300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ru-RU" sz="13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448" y="6898739"/>
                <a:ext cx="3466840" cy="305404"/>
              </a:xfrm>
              <a:prstGeom prst="rect">
                <a:avLst/>
              </a:prstGeom>
              <a:blipFill rotWithShape="1">
                <a:blip r:embed="rId12"/>
                <a:stretch>
                  <a:fillRect l="-176" t="-2000" b="-12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5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09733" y="5286532"/>
            <a:ext cx="828262" cy="46705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hr-H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prioritet</a:t>
            </a:r>
            <a:endParaRPr lang="hr-H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 txBox="1">
            <a:spLocks/>
          </p:cNvSpPr>
          <p:nvPr/>
        </p:nvSpPr>
        <p:spPr>
          <a:xfrm>
            <a:off x="12014932" y="7082635"/>
            <a:ext cx="455057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46288" y="214578"/>
            <a:ext cx="8555288" cy="99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PRIORITETNO IZVRŠENJE PLAĆANJA TIJEKOM tekućeg RADNOG DANA AKO NEMA DOVOLJNO SREDSTAVA na JRR-U</a:t>
            </a:r>
          </a:p>
          <a:p>
            <a:pPr algn="ctr" eaLnBrk="1" hangingPunct="1"/>
            <a:r>
              <a:rPr lang="ru-RU" altLang="ru-RU" sz="1100" b="1" cap="all" spc="106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hr-HR" altLang="ru-RU" sz="1100" b="1" cap="all" spc="106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ILI JE DOSTIGNUT LIMIT PREMOŠĆIVANJA RIZIKA (ENG. </a:t>
            </a:r>
            <a:r>
              <a:rPr lang="hr-HR" altLang="ru-RU" sz="1100" b="1" i="1" cap="all" spc="106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HEDGING</a:t>
            </a:r>
            <a:r>
              <a:rPr lang="hr-HR" altLang="ru-RU" sz="1100" b="1" cap="all" spc="106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) ZA SALDO JRR-A ILI GA NEMA)</a:t>
            </a:r>
          </a:p>
          <a:p>
            <a:pPr algn="ctr" eaLnBrk="1" hangingPunct="1"/>
            <a:endParaRPr lang="ru-RU" altLang="ru-RU" sz="1300" b="1" cap="all" spc="106" dirty="0">
              <a:solidFill>
                <a:srgbClr val="00206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5400000">
            <a:off x="2387681" y="2420839"/>
            <a:ext cx="3656259" cy="4124924"/>
          </a:xfrm>
          <a:prstGeom prst="leftUpArrow">
            <a:avLst>
              <a:gd name="adj1" fmla="val 1330"/>
              <a:gd name="adj2" fmla="val 1939"/>
              <a:gd name="adj3" fmla="val 252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37562" y="2644440"/>
            <a:ext cx="1284769" cy="65172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8992" y="2718601"/>
            <a:ext cx="1284769" cy="65172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236711" y="4798049"/>
            <a:ext cx="2227274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236710" y="3387484"/>
            <a:ext cx="2138669" cy="1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Двойные фигурные скобки 17"/>
          <p:cNvSpPr/>
          <p:nvPr/>
        </p:nvSpPr>
        <p:spPr>
          <a:xfrm>
            <a:off x="2039626" y="3388580"/>
            <a:ext cx="2567814" cy="1218109"/>
          </a:xfrm>
          <a:prstGeom prst="bracePair">
            <a:avLst/>
          </a:prstGeom>
          <a:ln>
            <a:solidFill>
              <a:schemeClr val="accent6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9" name="Двойные фигурные скобки 18"/>
          <p:cNvSpPr/>
          <p:nvPr/>
        </p:nvSpPr>
        <p:spPr>
          <a:xfrm>
            <a:off x="1974610" y="4801029"/>
            <a:ext cx="2717215" cy="1428021"/>
          </a:xfrm>
          <a:prstGeom prst="bracePair">
            <a:avLst>
              <a:gd name="adj" fmla="val 10412"/>
            </a:avLst>
          </a:prstGeom>
          <a:ln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238432" y="3753411"/>
            <a:ext cx="812124" cy="46705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en-US" sz="1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prioritet</a:t>
            </a:r>
            <a:endParaRPr lang="hr-HR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910" y="3730625"/>
            <a:ext cx="241312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OSTALA PLAĆANJA</a:t>
            </a:r>
            <a:endParaRPr lang="ru-RU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1429" y="4742914"/>
            <a:ext cx="3470443" cy="46705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Plaćanje plaća, socijalnog osiguranja i (servisiranje) državnog duga</a:t>
            </a:r>
            <a:r>
              <a:rPr lang="ru-R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hr-HR" sz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Двойная стрелка влево/вверх 29"/>
          <p:cNvSpPr/>
          <p:nvPr/>
        </p:nvSpPr>
        <p:spPr>
          <a:xfrm rot="5400000">
            <a:off x="7469109" y="2668119"/>
            <a:ext cx="3522497" cy="3800132"/>
          </a:xfrm>
          <a:prstGeom prst="leftUpArrow">
            <a:avLst>
              <a:gd name="adj1" fmla="val 1330"/>
              <a:gd name="adj2" fmla="val 1939"/>
              <a:gd name="adj3" fmla="val 252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520044" y="5843027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30644" y="5438557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21845" y="5083315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1845" y="4667425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21845" y="4248357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21845" y="3810724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26968" y="4178716"/>
            <a:ext cx="5315492" cy="74405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>
              <a:defRPr b="1" cap="all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/>
            <a:r>
              <a:rPr lang="hr-HR" sz="2100" dirty="0" smtClean="0"/>
              <a:t>PLAĆANJA SE VRŠE OVISNO O DATUMU PODNOŠENJA FAKTURA</a:t>
            </a:r>
            <a:endParaRPr lang="ru-RU" sz="2100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3004283" y="4247984"/>
            <a:ext cx="3678596" cy="29778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1300" dirty="0" smtClean="0">
                <a:solidFill>
                  <a:srgbClr val="FF0000"/>
                </a:solidFill>
              </a:rPr>
              <a:t>Kronologija plaćanja u svakoj skupini prioriteta</a:t>
            </a:r>
            <a:endParaRPr lang="ru-RU" sz="1300" dirty="0">
              <a:solidFill>
                <a:srgbClr val="FF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159931" y="4588286"/>
            <a:ext cx="2304053" cy="9941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1238431" y="1720683"/>
            <a:ext cx="11232784" cy="62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02438" indent="-302438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altLang="ru-RU" sz="1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Dok se ne pokrije likvidnost JRR-a</a:t>
            </a:r>
            <a:r>
              <a:rPr lang="ru-RU" altLang="ru-RU" sz="17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ru-RU" altLang="ru-RU" sz="1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r-HR" altLang="ru-RU" sz="1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plaćanja se vrše pomoću stvarnog salda u skladu sa sljedećim mogućnostima (prema odabiru):</a:t>
            </a:r>
            <a:endParaRPr lang="ru-RU" altLang="ru-RU" sz="17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9162" y="5564741"/>
            <a:ext cx="2760255" cy="115955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pPr marL="749374" indent="-18146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ВР 100 </a:t>
            </a:r>
            <a:r>
              <a:rPr lang="ru-RU" sz="1100" dirty="0"/>
              <a:t>– </a:t>
            </a:r>
            <a:r>
              <a:rPr lang="en-US" sz="1100" dirty="0" smtClean="0"/>
              <a:t>p</a:t>
            </a:r>
            <a:r>
              <a:rPr lang="hr-HR" sz="1100" dirty="0" err="1" smtClean="0"/>
              <a:t>laće</a:t>
            </a:r>
            <a:r>
              <a:rPr lang="hr-HR" sz="1100" dirty="0" smtClean="0"/>
              <a:t>;</a:t>
            </a:r>
          </a:p>
          <a:p>
            <a:pPr marL="749374" indent="-181463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rgbClr val="C00000"/>
                </a:solidFill>
              </a:rPr>
              <a:t>ВР 300</a:t>
            </a:r>
            <a:r>
              <a:rPr lang="hr-HR" sz="1100" dirty="0" smtClean="0"/>
              <a:t> – socijalno osiguranje;</a:t>
            </a:r>
          </a:p>
          <a:p>
            <a:pPr marL="749374" indent="-181463">
              <a:buFont typeface="Arial" panose="020B0604020202020204" pitchFamily="34" charset="0"/>
              <a:buChar char="•"/>
            </a:pPr>
            <a:r>
              <a:rPr lang="hr-HR" sz="1100" dirty="0" smtClean="0">
                <a:solidFill>
                  <a:srgbClr val="C00000"/>
                </a:solidFill>
              </a:rPr>
              <a:t>ВР 700 </a:t>
            </a:r>
            <a:r>
              <a:rPr lang="hr-HR" sz="1100" dirty="0" smtClean="0"/>
              <a:t>– otplata državnog duga</a:t>
            </a:r>
          </a:p>
          <a:p>
            <a:pPr marL="749374" indent="-181463">
              <a:buFont typeface="Arial" panose="020B0604020202020204" pitchFamily="34" charset="0"/>
              <a:buChar char="•"/>
            </a:pPr>
            <a:endParaRPr lang="ru-RU" dirty="0"/>
          </a:p>
          <a:p>
            <a:pPr marL="749374" indent="-181463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61298" y="6801656"/>
            <a:ext cx="9679585" cy="297780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</a:rPr>
              <a:t>*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hr-HR" sz="1300" b="1" dirty="0" smtClean="0">
                <a:solidFill>
                  <a:srgbClr val="002060"/>
                </a:solidFill>
              </a:rPr>
              <a:t>Mogućnosti pokrivanja salda – povlačenje sredstava iz plasmana, prikupljanje sredstava na tržištu kapitala, pomicanje datuma plaćanja</a:t>
            </a:r>
          </a:p>
        </p:txBody>
      </p:sp>
    </p:spTree>
    <p:extLst>
      <p:ext uri="{BB962C8B-B14F-4D97-AF65-F5344CB8AC3E}">
        <p14:creationId xmlns:p14="http://schemas.microsoft.com/office/powerpoint/2010/main" val="2196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1816992691"/>
              </p:ext>
            </p:extLst>
          </p:nvPr>
        </p:nvGraphicFramePr>
        <p:xfrm>
          <a:off x="813668" y="5269736"/>
          <a:ext cx="11693319" cy="230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4308222" y="313915"/>
            <a:ext cx="7848091" cy="62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KRONOLOGIJA PRIMITAKA JRR-A I IZDATAKA U JEDNOM RADNOM DANU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51772"/>
              </p:ext>
            </p:extLst>
          </p:nvPr>
        </p:nvGraphicFramePr>
        <p:xfrm>
          <a:off x="87511" y="2121984"/>
          <a:ext cx="12291491" cy="41014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91491"/>
              </a:tblGrid>
              <a:tr h="827844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9839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2147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2801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9476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12225" y="3779430"/>
            <a:ext cx="10429193" cy="76939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с двумя скругленными противолежащими углами 108"/>
          <p:cNvSpPr/>
          <p:nvPr/>
        </p:nvSpPr>
        <p:spPr>
          <a:xfrm>
            <a:off x="912224" y="2144483"/>
            <a:ext cx="11443679" cy="769395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с двумя скругленными противолежащими углами 111"/>
          <p:cNvSpPr/>
          <p:nvPr/>
        </p:nvSpPr>
        <p:spPr>
          <a:xfrm>
            <a:off x="11385822" y="5397824"/>
            <a:ext cx="1008732" cy="76939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8118" y="5383332"/>
            <a:ext cx="408733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b="1" dirty="0" smtClean="0"/>
              <a:t>Izvanproračunski primici</a:t>
            </a:r>
            <a:endParaRPr lang="ru-RU" b="1" dirty="0"/>
          </a:p>
        </p:txBody>
      </p:sp>
      <p:sp>
        <p:nvSpPr>
          <p:cNvPr id="121" name="Прямоугольник с двумя скругленными противолежащими углами 120"/>
          <p:cNvSpPr/>
          <p:nvPr/>
        </p:nvSpPr>
        <p:spPr>
          <a:xfrm>
            <a:off x="882253" y="4583600"/>
            <a:ext cx="8342103" cy="76939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857842" y="4593988"/>
            <a:ext cx="3236540" cy="7689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>
            <a:off x="901666" y="4566105"/>
            <a:ext cx="3595794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b="1" dirty="0" smtClean="0"/>
              <a:t>Povlačenje iz plasmana</a:t>
            </a:r>
            <a:endParaRPr lang="ru-RU" b="1" dirty="0"/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12199025" y="7017365"/>
            <a:ext cx="402551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5" name="Прямоугольник с одним скругленным углом 24"/>
          <p:cNvSpPr/>
          <p:nvPr/>
        </p:nvSpPr>
        <p:spPr>
          <a:xfrm rot="10800000" flipV="1">
            <a:off x="3997962" y="3774415"/>
            <a:ext cx="5243898" cy="768959"/>
          </a:xfrm>
          <a:prstGeom prst="round1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 rot="10800000" flipV="1">
            <a:off x="937692" y="2144483"/>
            <a:ext cx="1931752" cy="768959"/>
          </a:xfrm>
          <a:prstGeom prst="round1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97703" y="2362108"/>
            <a:ext cx="88756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/>
              <a:t>≈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3108" y="3931984"/>
            <a:ext cx="1278333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/>
              <a:t>≈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- 85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74665" y="5601425"/>
            <a:ext cx="807389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241860" y="1306734"/>
            <a:ext cx="0" cy="5337234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0804" y="3769649"/>
            <a:ext cx="2563771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b="1" dirty="0" smtClean="0"/>
              <a:t>Prihodi</a:t>
            </a:r>
            <a:r>
              <a:rPr lang="en-US" b="1" dirty="0" smtClean="0"/>
              <a:t>, </a:t>
            </a:r>
            <a:r>
              <a:rPr lang="hr-HR" b="1" dirty="0" smtClean="0"/>
              <a:t>primici</a:t>
            </a:r>
            <a:endParaRPr lang="ru-RU" b="1" dirty="0"/>
          </a:p>
        </p:txBody>
      </p:sp>
      <p:sp>
        <p:nvSpPr>
          <p:cNvPr id="9" name="Левая фигурная скобка 8"/>
          <p:cNvSpPr/>
          <p:nvPr/>
        </p:nvSpPr>
        <p:spPr>
          <a:xfrm rot="5400000">
            <a:off x="6491519" y="1757915"/>
            <a:ext cx="234038" cy="5231636"/>
          </a:xfrm>
          <a:prstGeom prst="leftBrace">
            <a:avLst>
              <a:gd name="adj1" fmla="val 110571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rot="5400000">
            <a:off x="1821990" y="1866697"/>
            <a:ext cx="154516" cy="1917189"/>
          </a:xfrm>
          <a:prstGeom prst="leftBrace">
            <a:avLst>
              <a:gd name="adj1" fmla="val 96820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836385" y="2111646"/>
            <a:ext cx="2096741" cy="313169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sz="1400" b="1" dirty="0" smtClean="0"/>
              <a:t>Rashodi</a:t>
            </a:r>
            <a:r>
              <a:rPr lang="en-US" sz="1400" b="1" dirty="0" smtClean="0"/>
              <a:t>, </a:t>
            </a:r>
            <a:r>
              <a:rPr lang="hr-HR" sz="1400" b="1" dirty="0" smtClean="0"/>
              <a:t>izdaci</a:t>
            </a:r>
            <a:endParaRPr lang="ru-RU" sz="1400" b="1" dirty="0"/>
          </a:p>
        </p:txBody>
      </p:sp>
      <p:sp>
        <p:nvSpPr>
          <p:cNvPr id="34" name="Левая фигурная скобка 33"/>
          <p:cNvSpPr/>
          <p:nvPr/>
        </p:nvSpPr>
        <p:spPr>
          <a:xfrm rot="5400000">
            <a:off x="4369122" y="3650915"/>
            <a:ext cx="203112" cy="3225680"/>
          </a:xfrm>
          <a:prstGeom prst="leftBrace">
            <a:avLst>
              <a:gd name="adj1" fmla="val 96820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81152" y="4801223"/>
            <a:ext cx="88756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/>
              <a:t>≈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914399" y="2947879"/>
            <a:ext cx="8329634" cy="76939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48359" y="2948315"/>
            <a:ext cx="2246534" cy="768959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847391" y="2893043"/>
            <a:ext cx="2450791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b="1" dirty="0"/>
              <a:t>P</a:t>
            </a:r>
            <a:r>
              <a:rPr lang="hr-HR" b="1" dirty="0" smtClean="0"/>
              <a:t>lasmani</a:t>
            </a:r>
            <a:endParaRPr lang="hr-HR" b="1" dirty="0"/>
          </a:p>
        </p:txBody>
      </p:sp>
      <p:sp>
        <p:nvSpPr>
          <p:cNvPr id="39" name="Левая фигурная скобка 38"/>
          <p:cNvSpPr/>
          <p:nvPr/>
        </p:nvSpPr>
        <p:spPr>
          <a:xfrm rot="5400000">
            <a:off x="2828982" y="2491085"/>
            <a:ext cx="126868" cy="2215438"/>
          </a:xfrm>
          <a:prstGeom prst="leftBrace">
            <a:avLst>
              <a:gd name="adj1" fmla="val 96820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491330" y="3154579"/>
            <a:ext cx="101196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/>
              <a:t>≈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6200000">
            <a:off x="-1939649" y="3804563"/>
            <a:ext cx="5078265" cy="60054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sz="2000" dirty="0" smtClean="0"/>
              <a:t>Novčani tokovi</a:t>
            </a:r>
            <a:endParaRPr lang="ru-RU" sz="20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131636" y="1276404"/>
            <a:ext cx="0" cy="5337234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350193" y="1352637"/>
            <a:ext cx="0" cy="5261001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992720" y="1302085"/>
            <a:ext cx="0" cy="5337234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Полилиния 206"/>
          <p:cNvSpPr/>
          <p:nvPr/>
        </p:nvSpPr>
        <p:spPr>
          <a:xfrm>
            <a:off x="9118639" y="3619612"/>
            <a:ext cx="866358" cy="1418903"/>
          </a:xfrm>
          <a:custGeom>
            <a:avLst/>
            <a:gdLst>
              <a:gd name="connsiteX0" fmla="*/ 16933 w 838200"/>
              <a:gd name="connsiteY0" fmla="*/ 8467 h 1286933"/>
              <a:gd name="connsiteX1" fmla="*/ 0 w 838200"/>
              <a:gd name="connsiteY1" fmla="*/ 1278467 h 1286933"/>
              <a:gd name="connsiteX2" fmla="*/ 838200 w 838200"/>
              <a:gd name="connsiteY2" fmla="*/ 1286933 h 1286933"/>
              <a:gd name="connsiteX3" fmla="*/ 795867 w 838200"/>
              <a:gd name="connsiteY3" fmla="*/ 1049867 h 1286933"/>
              <a:gd name="connsiteX4" fmla="*/ 778933 w 838200"/>
              <a:gd name="connsiteY4" fmla="*/ 897467 h 1286933"/>
              <a:gd name="connsiteX5" fmla="*/ 762000 w 838200"/>
              <a:gd name="connsiteY5" fmla="*/ 762000 h 1286933"/>
              <a:gd name="connsiteX6" fmla="*/ 728133 w 838200"/>
              <a:gd name="connsiteY6" fmla="*/ 601133 h 1286933"/>
              <a:gd name="connsiteX7" fmla="*/ 685800 w 838200"/>
              <a:gd name="connsiteY7" fmla="*/ 508000 h 1286933"/>
              <a:gd name="connsiteX8" fmla="*/ 651933 w 838200"/>
              <a:gd name="connsiteY8" fmla="*/ 414867 h 1286933"/>
              <a:gd name="connsiteX9" fmla="*/ 601133 w 838200"/>
              <a:gd name="connsiteY9" fmla="*/ 321733 h 1286933"/>
              <a:gd name="connsiteX10" fmla="*/ 558800 w 838200"/>
              <a:gd name="connsiteY10" fmla="*/ 245533 h 1286933"/>
              <a:gd name="connsiteX11" fmla="*/ 491067 w 838200"/>
              <a:gd name="connsiteY11" fmla="*/ 169333 h 1286933"/>
              <a:gd name="connsiteX12" fmla="*/ 423333 w 838200"/>
              <a:gd name="connsiteY12" fmla="*/ 110067 h 1286933"/>
              <a:gd name="connsiteX13" fmla="*/ 347133 w 838200"/>
              <a:gd name="connsiteY13" fmla="*/ 84667 h 1286933"/>
              <a:gd name="connsiteX14" fmla="*/ 279400 w 838200"/>
              <a:gd name="connsiteY14" fmla="*/ 33867 h 1286933"/>
              <a:gd name="connsiteX15" fmla="*/ 203200 w 838200"/>
              <a:gd name="connsiteY15" fmla="*/ 0 h 1286933"/>
              <a:gd name="connsiteX16" fmla="*/ 16933 w 838200"/>
              <a:gd name="connsiteY16" fmla="*/ 8467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8200" h="1286933">
                <a:moveTo>
                  <a:pt x="16933" y="8467"/>
                </a:moveTo>
                <a:lnTo>
                  <a:pt x="0" y="1278467"/>
                </a:lnTo>
                <a:lnTo>
                  <a:pt x="838200" y="1286933"/>
                </a:lnTo>
                <a:lnTo>
                  <a:pt x="795867" y="1049867"/>
                </a:lnTo>
                <a:lnTo>
                  <a:pt x="778933" y="897467"/>
                </a:lnTo>
                <a:lnTo>
                  <a:pt x="762000" y="762000"/>
                </a:lnTo>
                <a:lnTo>
                  <a:pt x="728133" y="601133"/>
                </a:lnTo>
                <a:lnTo>
                  <a:pt x="685800" y="508000"/>
                </a:lnTo>
                <a:lnTo>
                  <a:pt x="651933" y="414867"/>
                </a:lnTo>
                <a:lnTo>
                  <a:pt x="601133" y="321733"/>
                </a:lnTo>
                <a:lnTo>
                  <a:pt x="558800" y="245533"/>
                </a:lnTo>
                <a:lnTo>
                  <a:pt x="491067" y="169333"/>
                </a:lnTo>
                <a:lnTo>
                  <a:pt x="423333" y="110067"/>
                </a:lnTo>
                <a:lnTo>
                  <a:pt x="347133" y="84667"/>
                </a:lnTo>
                <a:lnTo>
                  <a:pt x="279400" y="33867"/>
                </a:lnTo>
                <a:lnTo>
                  <a:pt x="203200" y="0"/>
                </a:lnTo>
                <a:lnTo>
                  <a:pt x="16933" y="8467"/>
                </a:lnTo>
                <a:close/>
              </a:path>
            </a:pathLst>
          </a:custGeom>
          <a:pattFill prst="pct30">
            <a:fgClr>
              <a:srgbClr val="FF7C8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51" name="Пятиугольник 150"/>
          <p:cNvSpPr/>
          <p:nvPr/>
        </p:nvSpPr>
        <p:spPr>
          <a:xfrm rot="10800000">
            <a:off x="7493242" y="5110130"/>
            <a:ext cx="1653696" cy="55075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/>
          </a:p>
          <a:p>
            <a:pPr algn="ctr"/>
            <a:endParaRPr lang="ru-RU" sz="1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93648" y="540175"/>
            <a:ext cx="9007928" cy="3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PREMOŠĆIVANJE RIZIKA ZA SALDO JRR-A UNUTAR JEDNOG DANA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5632" y="1410205"/>
            <a:ext cx="5089097" cy="359335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17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Uvjeti za provedbu mehanizma</a:t>
            </a:r>
            <a:r>
              <a:rPr lang="ru-RU" sz="17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7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12337" y="1698927"/>
            <a:ext cx="11210083" cy="559390"/>
          </a:xfrm>
          <a:prstGeom prst="rect">
            <a:avLst/>
          </a:prstGeom>
        </p:spPr>
        <p:txBody>
          <a:bodyPr wrap="square" lIns="96780" tIns="48390" rIns="96780" bIns="48390">
            <a:spAutoFit/>
          </a:bodyPr>
          <a:lstStyle/>
          <a:p>
            <a:pPr marL="302438" indent="-30243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Mjerodavne odredbe u ugovoru između Središnje banke Ruske Federacije i Federalne riznice </a:t>
            </a:r>
            <a:r>
              <a:rPr lang="en-US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hr-HR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rezervi za JRR unutar jednog dana</a:t>
            </a:r>
            <a:r>
              <a:rPr lang="en-US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hr-HR" sz="15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02438" indent="-30243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hr-HR" sz="1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Završni dnevni saldo treba </a:t>
            </a:r>
            <a:r>
              <a:rPr lang="hr-HR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biti </a:t>
            </a:r>
            <a:r>
              <a:rPr lang="ru-RU" sz="15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≥</a:t>
            </a: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870586" y="2979147"/>
            <a:ext cx="1165993" cy="579982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" name="Прямая соединительная линия 2"/>
          <p:cNvCxnSpPr/>
          <p:nvPr/>
        </p:nvCxnSpPr>
        <p:spPr>
          <a:xfrm>
            <a:off x="1770366" y="3598631"/>
            <a:ext cx="0" cy="332595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067633" y="6720275"/>
            <a:ext cx="104750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 rot="5400000">
            <a:off x="5807512" y="3062754"/>
            <a:ext cx="137690" cy="8147270"/>
          </a:xfrm>
          <a:prstGeom prst="rightBrace">
            <a:avLst>
              <a:gd name="adj1" fmla="val 109534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8586" y="7146809"/>
            <a:ext cx="1200411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sz="1200" b="1" dirty="0" smtClean="0"/>
              <a:t>da</a:t>
            </a:r>
            <a:r>
              <a:rPr lang="hr-HR" sz="1200" b="1" dirty="0" smtClean="0"/>
              <a:t>n</a:t>
            </a:r>
            <a:r>
              <a:rPr lang="ru-RU" sz="1200" b="1" dirty="0" smtClean="0"/>
              <a:t>  </a:t>
            </a:r>
            <a:r>
              <a:rPr lang="en-US" sz="1200" b="1" dirty="0"/>
              <a:t>t</a:t>
            </a:r>
            <a:endParaRPr lang="ru-RU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80386" y="5362844"/>
            <a:ext cx="1205450" cy="110694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80" tIns="48390" rIns="96780" bIns="483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hr-HR" dirty="0" smtClean="0">
                <a:solidFill>
                  <a:schemeClr val="tx1"/>
                </a:solidFill>
              </a:rPr>
              <a:t>Zona premošćivanja rizika</a:t>
            </a:r>
            <a:endParaRPr lang="ru-RU" sz="500" dirty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Limit je uzajamno dogovoren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67633" y="2573520"/>
            <a:ext cx="939354" cy="8308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80" tIns="48390" rIns="96780" bIns="483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hr-HR" sz="1300" dirty="0" smtClean="0"/>
              <a:t>Apstraktni primjer</a:t>
            </a:r>
            <a:r>
              <a:rPr lang="en-US" sz="1300" dirty="0" smtClean="0"/>
              <a:t>:</a:t>
            </a:r>
            <a:r>
              <a:rPr lang="ru-RU" sz="1300" dirty="0" smtClean="0"/>
              <a:t> </a:t>
            </a:r>
            <a:endParaRPr lang="ru-RU" sz="1300" dirty="0"/>
          </a:p>
        </p:txBody>
      </p:sp>
      <p:sp>
        <p:nvSpPr>
          <p:cNvPr id="108" name="Правая фигурная скобка 107"/>
          <p:cNvSpPr/>
          <p:nvPr/>
        </p:nvSpPr>
        <p:spPr>
          <a:xfrm rot="10800000">
            <a:off x="1566614" y="5044613"/>
            <a:ext cx="284289" cy="1675657"/>
          </a:xfrm>
          <a:prstGeom prst="rightBrace">
            <a:avLst>
              <a:gd name="adj1" fmla="val 106841"/>
              <a:gd name="adj2" fmla="val 49438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9342" y="5044614"/>
            <a:ext cx="8090650" cy="1675655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20089" y="2554676"/>
            <a:ext cx="3222604" cy="848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780" tIns="48390" rIns="96780" bIns="48390">
            <a:spAutoFit/>
          </a:bodyPr>
          <a:lstStyle/>
          <a:p>
            <a:pPr lvl="0">
              <a:buClr>
                <a:srgbClr val="C00000"/>
              </a:buClr>
            </a:pPr>
            <a:r>
              <a:rPr lang="hr-HR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Izdaci</a:t>
            </a:r>
            <a:r>
              <a:rPr lang="ru-RU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            </a:t>
            </a:r>
            <a:r>
              <a:rPr lang="hr-HR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</a:t>
            </a:r>
            <a:r>
              <a:rPr lang="en-US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9:00 </a:t>
            </a:r>
            <a:r>
              <a:rPr lang="hr-HR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</a:t>
            </a:r>
            <a:r>
              <a:rPr lang="en-US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11:00 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</a:t>
            </a:r>
            <a:r>
              <a:rPr lang="hr-HR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r>
              <a:rPr lang="ru-RU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ru-RU" sz="1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</a:t>
            </a:r>
            <a:r>
              <a:rPr lang="hr-HR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</a:t>
            </a:r>
            <a:r>
              <a:rPr lang="en-US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:00 </a:t>
            </a:r>
            <a:r>
              <a:rPr lang="hr-HR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</a:t>
            </a:r>
            <a:r>
              <a:rPr lang="ru-RU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:00 – 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hr-HR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r>
              <a:rPr lang="ru-RU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1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buClr>
                <a:srgbClr val="C00000"/>
              </a:buClr>
            </a:pPr>
            <a:r>
              <a:rPr lang="hr-HR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Primici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   </a:t>
            </a:r>
            <a:r>
              <a:rPr lang="hr-HR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9:00 </a:t>
            </a:r>
            <a:r>
              <a:rPr lang="hr-HR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11:00 –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r>
              <a:rPr lang="hr-HR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</a:t>
            </a:r>
            <a:r>
              <a:rPr lang="hr-HR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</a:t>
            </a:r>
            <a:r>
              <a:rPr lang="en-US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11:00 </a:t>
            </a:r>
            <a:r>
              <a:rPr lang="hr-HR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:00 – 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hr-HR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%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  <a:endParaRPr lang="ru-RU" sz="1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1813013" y="6757610"/>
            <a:ext cx="838061" cy="233411"/>
            <a:chOff x="1381" y="817453"/>
            <a:chExt cx="1131050" cy="452420"/>
          </a:xfrm>
        </p:grpSpPr>
        <p:sp>
          <p:nvSpPr>
            <p:cNvPr id="148" name="Нашивка 147"/>
            <p:cNvSpPr/>
            <p:nvPr/>
          </p:nvSpPr>
          <p:spPr>
            <a:xfrm>
              <a:off x="1381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9" name="Нашивка 4"/>
            <p:cNvSpPr/>
            <p:nvPr/>
          </p:nvSpPr>
          <p:spPr>
            <a:xfrm>
              <a:off x="227591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9:00</a:t>
              </a: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2663872" y="6757610"/>
            <a:ext cx="838061" cy="233411"/>
            <a:chOff x="1019326" y="817453"/>
            <a:chExt cx="1131050" cy="452420"/>
          </a:xfrm>
        </p:grpSpPr>
        <p:sp>
          <p:nvSpPr>
            <p:cNvPr id="146" name="Нашивка 145"/>
            <p:cNvSpPr/>
            <p:nvPr/>
          </p:nvSpPr>
          <p:spPr>
            <a:xfrm>
              <a:off x="1019326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Нашивка 6"/>
            <p:cNvSpPr/>
            <p:nvPr/>
          </p:nvSpPr>
          <p:spPr>
            <a:xfrm>
              <a:off x="1245536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10:00</a:t>
              </a: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3479724" y="6757610"/>
            <a:ext cx="838061" cy="233411"/>
            <a:chOff x="2037271" y="817453"/>
            <a:chExt cx="1131050" cy="452420"/>
          </a:xfrm>
        </p:grpSpPr>
        <p:sp>
          <p:nvSpPr>
            <p:cNvPr id="144" name="Нашивка 143"/>
            <p:cNvSpPr/>
            <p:nvPr/>
          </p:nvSpPr>
          <p:spPr>
            <a:xfrm>
              <a:off x="2037271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Нашивка 8"/>
            <p:cNvSpPr/>
            <p:nvPr/>
          </p:nvSpPr>
          <p:spPr>
            <a:xfrm>
              <a:off x="2263481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11:00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295577" y="6757610"/>
            <a:ext cx="838061" cy="233411"/>
            <a:chOff x="3055216" y="817453"/>
            <a:chExt cx="1131050" cy="452420"/>
          </a:xfrm>
        </p:grpSpPr>
        <p:sp>
          <p:nvSpPr>
            <p:cNvPr id="142" name="Нашивка 141"/>
            <p:cNvSpPr/>
            <p:nvPr/>
          </p:nvSpPr>
          <p:spPr>
            <a:xfrm>
              <a:off x="3055216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3" name="Нашивка 10"/>
            <p:cNvSpPr/>
            <p:nvPr/>
          </p:nvSpPr>
          <p:spPr>
            <a:xfrm>
              <a:off x="3281426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12:00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5111430" y="6757610"/>
            <a:ext cx="838061" cy="233411"/>
            <a:chOff x="4073161" y="817453"/>
            <a:chExt cx="1131050" cy="452420"/>
          </a:xfrm>
        </p:grpSpPr>
        <p:sp>
          <p:nvSpPr>
            <p:cNvPr id="134" name="Нашивка 133"/>
            <p:cNvSpPr/>
            <p:nvPr/>
          </p:nvSpPr>
          <p:spPr>
            <a:xfrm>
              <a:off x="4073161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Нашивка 12"/>
            <p:cNvSpPr/>
            <p:nvPr/>
          </p:nvSpPr>
          <p:spPr>
            <a:xfrm>
              <a:off x="4299371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13:00</a:t>
              </a: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901028" y="6757610"/>
            <a:ext cx="838061" cy="233411"/>
            <a:chOff x="5091106" y="817453"/>
            <a:chExt cx="1131050" cy="452420"/>
          </a:xfrm>
        </p:grpSpPr>
        <p:sp>
          <p:nvSpPr>
            <p:cNvPr id="132" name="Нашивка 131"/>
            <p:cNvSpPr/>
            <p:nvPr/>
          </p:nvSpPr>
          <p:spPr>
            <a:xfrm>
              <a:off x="5091106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Нашивка 14"/>
            <p:cNvSpPr/>
            <p:nvPr/>
          </p:nvSpPr>
          <p:spPr>
            <a:xfrm>
              <a:off x="5317316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14:00</a:t>
              </a: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6734385" y="6757610"/>
            <a:ext cx="838061" cy="233411"/>
            <a:chOff x="6109052" y="817453"/>
            <a:chExt cx="1131050" cy="452420"/>
          </a:xfrm>
        </p:grpSpPr>
        <p:sp>
          <p:nvSpPr>
            <p:cNvPr id="130" name="Нашивка 129"/>
            <p:cNvSpPr/>
            <p:nvPr/>
          </p:nvSpPr>
          <p:spPr>
            <a:xfrm>
              <a:off x="6109052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Нашивка 16"/>
            <p:cNvSpPr/>
            <p:nvPr/>
          </p:nvSpPr>
          <p:spPr>
            <a:xfrm>
              <a:off x="6335262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15:00</a:t>
              </a: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7550238" y="6757610"/>
            <a:ext cx="838061" cy="233411"/>
            <a:chOff x="7126997" y="817453"/>
            <a:chExt cx="1131050" cy="452420"/>
          </a:xfrm>
        </p:grpSpPr>
        <p:sp>
          <p:nvSpPr>
            <p:cNvPr id="128" name="Нашивка 127"/>
            <p:cNvSpPr/>
            <p:nvPr/>
          </p:nvSpPr>
          <p:spPr>
            <a:xfrm>
              <a:off x="7126997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Нашивка 18"/>
            <p:cNvSpPr/>
            <p:nvPr/>
          </p:nvSpPr>
          <p:spPr>
            <a:xfrm>
              <a:off x="7353207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16:00</a:t>
              </a: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8357339" y="6757610"/>
            <a:ext cx="838061" cy="233411"/>
            <a:chOff x="8144942" y="817453"/>
            <a:chExt cx="1131050" cy="452420"/>
          </a:xfrm>
        </p:grpSpPr>
        <p:sp>
          <p:nvSpPr>
            <p:cNvPr id="126" name="Нашивка 125"/>
            <p:cNvSpPr/>
            <p:nvPr/>
          </p:nvSpPr>
          <p:spPr>
            <a:xfrm>
              <a:off x="8144942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Нашивка 20"/>
            <p:cNvSpPr/>
            <p:nvPr/>
          </p:nvSpPr>
          <p:spPr>
            <a:xfrm>
              <a:off x="8371152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17:00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9146938" y="6757610"/>
            <a:ext cx="838061" cy="233411"/>
            <a:chOff x="9162887" y="817453"/>
            <a:chExt cx="1131050" cy="452420"/>
          </a:xfrm>
        </p:grpSpPr>
        <p:sp>
          <p:nvSpPr>
            <p:cNvPr id="124" name="Нашивка 123"/>
            <p:cNvSpPr/>
            <p:nvPr/>
          </p:nvSpPr>
          <p:spPr>
            <a:xfrm>
              <a:off x="9162887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5" name="Нашивка 22"/>
            <p:cNvSpPr/>
            <p:nvPr/>
          </p:nvSpPr>
          <p:spPr>
            <a:xfrm>
              <a:off x="9389097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18:00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 rot="19663212">
            <a:off x="5974984" y="4180089"/>
            <a:ext cx="2373843" cy="32855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1500" dirty="0" smtClean="0"/>
              <a:t>Dinamika salda JRR-a</a:t>
            </a:r>
            <a:endParaRPr lang="ru-RU" sz="1500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2078430" y="2554675"/>
            <a:ext cx="4453807" cy="848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780" tIns="48390" rIns="96780" bIns="48390">
            <a:spAutoFit/>
          </a:bodyPr>
          <a:lstStyle/>
          <a:p>
            <a:pPr>
              <a:buClr>
                <a:srgbClr val="C00000"/>
              </a:buClr>
            </a:pPr>
            <a:r>
              <a:rPr lang="hr-HR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Početni saldo</a:t>
            </a:r>
            <a:r>
              <a:rPr lang="ru-RU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S’t</a:t>
            </a: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1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 </a:t>
            </a:r>
            <a:r>
              <a:rPr lang="hr-HR" sz="1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krajnji saldo</a:t>
            </a:r>
            <a:r>
              <a:rPr lang="ru-RU" sz="1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S’t</a:t>
            </a: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  <a:p>
            <a:pPr lvl="0">
              <a:buClr>
                <a:srgbClr val="C00000"/>
              </a:buClr>
            </a:pPr>
            <a:r>
              <a:rPr lang="en-US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hr-HR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laćanja</a:t>
            </a:r>
            <a:r>
              <a:rPr lang="en-US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r-HR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rublji</a:t>
            </a:r>
            <a:r>
              <a:rPr lang="en-U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1100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buClr>
                <a:srgbClr val="C00000"/>
              </a:buClr>
            </a:pPr>
            <a:r>
              <a:rPr lang="hr-HR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Primici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1000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hr-HR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rublji</a:t>
            </a:r>
            <a:endParaRPr lang="ru-RU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buClr>
                <a:srgbClr val="C00000"/>
              </a:buClr>
            </a:pPr>
            <a:r>
              <a:rPr lang="hr-HR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Plasman sredstava </a:t>
            </a:r>
            <a:r>
              <a:rPr lang="ru-RU" sz="1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t)= 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400 </a:t>
            </a:r>
            <a:r>
              <a:rPr lang="hr-HR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rublji</a:t>
            </a:r>
            <a:endParaRPr lang="en-US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 rot="3183340">
            <a:off x="2068782" y="5609450"/>
            <a:ext cx="1293575" cy="381739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hr-HR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laćanja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19886398">
            <a:off x="3739980" y="5742129"/>
            <a:ext cx="168208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Primici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 flipH="1">
            <a:off x="3484432" y="3598631"/>
            <a:ext cx="17501" cy="313498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Пятиугольник 157"/>
          <p:cNvSpPr/>
          <p:nvPr/>
        </p:nvSpPr>
        <p:spPr>
          <a:xfrm>
            <a:off x="908933" y="4840597"/>
            <a:ext cx="904080" cy="428223"/>
          </a:xfrm>
          <a:prstGeom prst="homePlate">
            <a:avLst>
              <a:gd name="adj" fmla="val 8520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endParaRPr lang="en-US" sz="1100" b="1" dirty="0"/>
          </a:p>
          <a:p>
            <a:r>
              <a:rPr lang="en-US" b="1" dirty="0" err="1" smtClean="0"/>
              <a:t>S’t</a:t>
            </a:r>
            <a:r>
              <a:rPr lang="en-US" b="1" dirty="0" smtClean="0"/>
              <a:t>=0</a:t>
            </a:r>
            <a:endParaRPr lang="ru-RU" b="1" dirty="0"/>
          </a:p>
          <a:p>
            <a:pPr algn="ctr"/>
            <a:endParaRPr lang="ru-RU" sz="11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7187220" y="2554676"/>
            <a:ext cx="1074122" cy="8483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80" tIns="48390" rIns="96780" bIns="483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05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hr-HR" sz="1300" dirty="0" smtClean="0"/>
              <a:t>Kronologija novčanih tokova</a:t>
            </a:r>
            <a:r>
              <a:rPr lang="ru-RU" sz="1300" dirty="0" smtClean="0"/>
              <a:t>:</a:t>
            </a:r>
            <a:endParaRPr lang="ru-RU" sz="1300" dirty="0"/>
          </a:p>
        </p:txBody>
      </p:sp>
      <p:sp>
        <p:nvSpPr>
          <p:cNvPr id="162" name="Пятиугольник 161"/>
          <p:cNvSpPr/>
          <p:nvPr/>
        </p:nvSpPr>
        <p:spPr>
          <a:xfrm>
            <a:off x="1067633" y="6563788"/>
            <a:ext cx="745380" cy="30192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endParaRPr lang="en-US" sz="1100" b="1" dirty="0"/>
          </a:p>
          <a:p>
            <a:r>
              <a:rPr lang="ru-RU" sz="1700" b="1" dirty="0"/>
              <a:t>-500</a:t>
            </a:r>
          </a:p>
          <a:p>
            <a:pPr algn="ctr"/>
            <a:endParaRPr lang="ru-RU" sz="1100" b="1" dirty="0"/>
          </a:p>
        </p:txBody>
      </p:sp>
      <p:sp>
        <p:nvSpPr>
          <p:cNvPr id="165" name="Правая фигурная скобка 164"/>
          <p:cNvSpPr/>
          <p:nvPr/>
        </p:nvSpPr>
        <p:spPr>
          <a:xfrm rot="5400000">
            <a:off x="11030336" y="6031631"/>
            <a:ext cx="105849" cy="2196523"/>
          </a:xfrm>
          <a:prstGeom prst="rightBrace">
            <a:avLst>
              <a:gd name="adj1" fmla="val 109534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0018346" y="6748530"/>
            <a:ext cx="838061" cy="233411"/>
            <a:chOff x="1381" y="817453"/>
            <a:chExt cx="1131050" cy="452420"/>
          </a:xfrm>
        </p:grpSpPr>
        <p:sp>
          <p:nvSpPr>
            <p:cNvPr id="167" name="Нашивка 166"/>
            <p:cNvSpPr/>
            <p:nvPr/>
          </p:nvSpPr>
          <p:spPr>
            <a:xfrm>
              <a:off x="1381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8" name="Нашивка 4"/>
            <p:cNvSpPr/>
            <p:nvPr/>
          </p:nvSpPr>
          <p:spPr>
            <a:xfrm>
              <a:off x="227591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9:00</a:t>
              </a: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10869204" y="6748530"/>
            <a:ext cx="838061" cy="233411"/>
            <a:chOff x="1019326" y="817453"/>
            <a:chExt cx="1131050" cy="452420"/>
          </a:xfrm>
        </p:grpSpPr>
        <p:sp>
          <p:nvSpPr>
            <p:cNvPr id="170" name="Нашивка 169"/>
            <p:cNvSpPr/>
            <p:nvPr/>
          </p:nvSpPr>
          <p:spPr>
            <a:xfrm>
              <a:off x="1019326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1" name="Нашивка 6"/>
            <p:cNvSpPr/>
            <p:nvPr/>
          </p:nvSpPr>
          <p:spPr>
            <a:xfrm>
              <a:off x="1245536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10:00</a:t>
              </a: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10856407" y="7116333"/>
            <a:ext cx="1200411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1200" b="1" dirty="0"/>
              <a:t>d</a:t>
            </a:r>
            <a:r>
              <a:rPr lang="en-US" sz="1200" b="1" dirty="0" smtClean="0"/>
              <a:t>a</a:t>
            </a:r>
            <a:r>
              <a:rPr lang="hr-HR" sz="1200" b="1" dirty="0" smtClean="0"/>
              <a:t>n </a:t>
            </a:r>
            <a:r>
              <a:rPr lang="ru-RU" sz="1200" b="1" dirty="0" smtClean="0"/>
              <a:t>(</a:t>
            </a:r>
            <a:r>
              <a:rPr lang="en-US" sz="1200" b="1" dirty="0"/>
              <a:t>t</a:t>
            </a:r>
            <a:r>
              <a:rPr lang="ru-RU" sz="1200" b="1" dirty="0"/>
              <a:t>+1)</a:t>
            </a:r>
          </a:p>
        </p:txBody>
      </p:sp>
      <p:sp>
        <p:nvSpPr>
          <p:cNvPr id="187" name="Полилиния 186"/>
          <p:cNvSpPr/>
          <p:nvPr/>
        </p:nvSpPr>
        <p:spPr>
          <a:xfrm>
            <a:off x="1819573" y="3598631"/>
            <a:ext cx="8159194" cy="3081080"/>
          </a:xfrm>
          <a:custGeom>
            <a:avLst/>
            <a:gdLst>
              <a:gd name="connsiteX0" fmla="*/ 0 w 7894005"/>
              <a:gd name="connsiteY0" fmla="*/ 1307545 h 2794513"/>
              <a:gd name="connsiteX1" fmla="*/ 1965533 w 7894005"/>
              <a:gd name="connsiteY1" fmla="*/ 2726147 h 2794513"/>
              <a:gd name="connsiteX2" fmla="*/ 7050281 w 7894005"/>
              <a:gd name="connsiteY2" fmla="*/ 38 h 2794513"/>
              <a:gd name="connsiteX3" fmla="*/ 7836494 w 7894005"/>
              <a:gd name="connsiteY3" fmla="*/ 2794513 h 27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4005" h="2794513">
                <a:moveTo>
                  <a:pt x="0" y="1307545"/>
                </a:moveTo>
                <a:cubicBezTo>
                  <a:pt x="395243" y="2125805"/>
                  <a:pt x="790486" y="2944065"/>
                  <a:pt x="1965533" y="2726147"/>
                </a:cubicBezTo>
                <a:cubicBezTo>
                  <a:pt x="3140580" y="2508229"/>
                  <a:pt x="6071788" y="-11356"/>
                  <a:pt x="7050281" y="38"/>
                </a:cubicBezTo>
                <a:cubicBezTo>
                  <a:pt x="8028774" y="11432"/>
                  <a:pt x="7932634" y="1402972"/>
                  <a:pt x="7836494" y="2794513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9095649" y="4062064"/>
            <a:ext cx="1015620" cy="60555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Plasman sredstava (preko noći</a:t>
            </a:r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)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9878232" y="5034574"/>
            <a:ext cx="1829034" cy="1675655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>
            <a:off x="1837730" y="5028143"/>
            <a:ext cx="9869536" cy="643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ятиугольник 109"/>
          <p:cNvSpPr/>
          <p:nvPr/>
        </p:nvSpPr>
        <p:spPr>
          <a:xfrm rot="10800000">
            <a:off x="10001047" y="4821482"/>
            <a:ext cx="960552" cy="406530"/>
          </a:xfrm>
          <a:prstGeom prst="homePlate">
            <a:avLst>
              <a:gd name="adj" fmla="val 7755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/>
          </a:p>
          <a:p>
            <a:pPr algn="ctr"/>
            <a:endParaRPr lang="ru-R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10176828" y="4840596"/>
            <a:ext cx="917080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b="1" dirty="0" err="1" smtClean="0">
                <a:solidFill>
                  <a:schemeClr val="lt1"/>
                </a:solidFill>
                <a:latin typeface="+mn-lt"/>
                <a:cs typeface="+mn-cs"/>
              </a:rPr>
              <a:t>S’’t</a:t>
            </a:r>
            <a:r>
              <a:rPr lang="en-US" b="1" dirty="0" smtClean="0">
                <a:solidFill>
                  <a:schemeClr val="lt1"/>
                </a:solidFill>
                <a:latin typeface="+mn-lt"/>
                <a:cs typeface="+mn-cs"/>
              </a:rPr>
              <a:t>=0</a:t>
            </a:r>
            <a:endParaRPr lang="ru-RU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912337" y="3548808"/>
            <a:ext cx="850814" cy="46705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1200" b="1" dirty="0" smtClean="0"/>
              <a:t>Milijarda rublji</a:t>
            </a:r>
            <a:endParaRPr lang="ru-RU" sz="1200" b="1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9967498" y="3598631"/>
            <a:ext cx="33549" cy="31216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9123244" y="3565114"/>
            <a:ext cx="17501" cy="3267184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Прямоугольник 196"/>
          <p:cNvSpPr/>
          <p:nvPr/>
        </p:nvSpPr>
        <p:spPr>
          <a:xfrm>
            <a:off x="11707265" y="6924590"/>
            <a:ext cx="587710" cy="45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2"/>
          <p:cNvSpPr txBox="1">
            <a:spLocks/>
          </p:cNvSpPr>
          <p:nvPr/>
        </p:nvSpPr>
        <p:spPr>
          <a:xfrm>
            <a:off x="12001120" y="7076969"/>
            <a:ext cx="485739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863" y="7008171"/>
            <a:ext cx="3386675" cy="402567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420" y="1891625"/>
            <a:ext cx="1450183" cy="1688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Fed.</a:t>
            </a:r>
            <a:r>
              <a:rPr lang="hr-HR" sz="1100" b="1" dirty="0" smtClean="0">
                <a:solidFill>
                  <a:schemeClr val="tx1"/>
                </a:solidFill>
              </a:rPr>
              <a:t> zakon</a:t>
            </a:r>
            <a:r>
              <a:rPr lang="ru-RU" sz="1100" b="1" dirty="0" smtClean="0">
                <a:solidFill>
                  <a:schemeClr val="tx1"/>
                </a:solidFill>
              </a:rPr>
              <a:t>  </a:t>
            </a:r>
            <a:r>
              <a:rPr lang="hr-HR" sz="1100" b="1" dirty="0" smtClean="0">
                <a:solidFill>
                  <a:schemeClr val="tx1"/>
                </a:solidFill>
              </a:rPr>
              <a:t>br.</a:t>
            </a:r>
            <a:r>
              <a:rPr lang="ru-RU" sz="1100" b="1" dirty="0" smtClean="0">
                <a:solidFill>
                  <a:schemeClr val="tx1"/>
                </a:solidFill>
              </a:rPr>
              <a:t> 86-</a:t>
            </a:r>
            <a:r>
              <a:rPr lang="en-US" sz="1100" b="1" dirty="0" smtClean="0">
                <a:solidFill>
                  <a:schemeClr val="tx1"/>
                </a:solidFill>
              </a:rPr>
              <a:t>FZ</a:t>
            </a:r>
            <a:r>
              <a:rPr lang="ru-RU" sz="1100" b="1" dirty="0" smtClean="0">
                <a:solidFill>
                  <a:schemeClr val="tx1"/>
                </a:solidFill>
              </a:rPr>
              <a:t> “</a:t>
            </a:r>
            <a:r>
              <a:rPr lang="hr-HR" sz="1100" b="1" dirty="0" smtClean="0">
                <a:solidFill>
                  <a:schemeClr val="tx1"/>
                </a:solidFill>
              </a:rPr>
              <a:t>o Središnjoj banci Ruske Federacije</a:t>
            </a:r>
            <a:r>
              <a:rPr lang="en-US" sz="1100" b="1" dirty="0" smtClean="0">
                <a:solidFill>
                  <a:schemeClr val="tx1"/>
                </a:solidFill>
              </a:rPr>
              <a:t>”</a:t>
            </a:r>
            <a:r>
              <a:rPr lang="ru-RU" sz="1100" b="1" dirty="0" smtClean="0">
                <a:solidFill>
                  <a:schemeClr val="tx1"/>
                </a:solidFill>
              </a:rPr>
              <a:t>, </a:t>
            </a:r>
            <a:r>
              <a:rPr lang="hr-HR" sz="1100" b="1" dirty="0" smtClean="0">
                <a:solidFill>
                  <a:schemeClr val="tx1"/>
                </a:solidFill>
              </a:rPr>
              <a:t>članak</a:t>
            </a:r>
            <a:r>
              <a:rPr lang="ru-RU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22. 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7906491" y="1681691"/>
            <a:ext cx="1161776" cy="76256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1984" y="4707047"/>
            <a:ext cx="1443867" cy="2359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sz="1100" b="1" dirty="0" smtClean="0">
                <a:solidFill>
                  <a:schemeClr val="tx1"/>
                </a:solidFill>
              </a:rPr>
              <a:t>Nova verzija Zakona o proračunu Ruske Federacije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1558589" y="1253689"/>
            <a:ext cx="4704729" cy="4434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sz="1500" b="1" dirty="0" smtClean="0">
                <a:solidFill>
                  <a:schemeClr val="tx1"/>
                </a:solidFill>
              </a:rPr>
              <a:t>Rusko zakonodavstvo</a:t>
            </a:r>
            <a:r>
              <a:rPr lang="en-US" sz="1500" b="1" dirty="0" smtClean="0">
                <a:solidFill>
                  <a:schemeClr val="tx1"/>
                </a:solidFill>
              </a:rPr>
              <a:t>	</a:t>
            </a:r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11014801" y="5685669"/>
            <a:ext cx="1161776" cy="76256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8" name="Блок-схема: процесс 67"/>
          <p:cNvSpPr/>
          <p:nvPr/>
        </p:nvSpPr>
        <p:spPr>
          <a:xfrm>
            <a:off x="6484561" y="1272360"/>
            <a:ext cx="5801977" cy="4434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sz="1500" b="1" dirty="0" smtClean="0">
                <a:solidFill>
                  <a:schemeClr val="tx1"/>
                </a:solidFill>
              </a:rPr>
              <a:t>Međunarodno iskustvo </a:t>
            </a:r>
            <a:r>
              <a:rPr lang="en-US" sz="1500" b="1" dirty="0" smtClean="0">
                <a:solidFill>
                  <a:schemeClr val="tx1"/>
                </a:solidFill>
              </a:rPr>
              <a:t>(</a:t>
            </a:r>
            <a:r>
              <a:rPr lang="hr-HR" sz="1500" b="1" dirty="0" smtClean="0">
                <a:solidFill>
                  <a:schemeClr val="tx1"/>
                </a:solidFill>
              </a:rPr>
              <a:t>npr. </a:t>
            </a:r>
            <a:r>
              <a:rPr lang="en-US" sz="1500" b="1" dirty="0" smtClean="0">
                <a:solidFill>
                  <a:schemeClr val="tx1"/>
                </a:solidFill>
              </a:rPr>
              <a:t>Franc</a:t>
            </a:r>
            <a:r>
              <a:rPr lang="hr-HR" sz="1500" b="1" dirty="0" smtClean="0">
                <a:solidFill>
                  <a:schemeClr val="tx1"/>
                </a:solidFill>
              </a:rPr>
              <a:t>uska</a:t>
            </a:r>
            <a:r>
              <a:rPr lang="ru-RU" sz="1300" b="1" dirty="0" smtClean="0">
                <a:solidFill>
                  <a:srgbClr val="002060"/>
                </a:solidFill>
              </a:rPr>
              <a:t>)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71" name="Блок-схема: процесс 70"/>
          <p:cNvSpPr/>
          <p:nvPr/>
        </p:nvSpPr>
        <p:spPr>
          <a:xfrm>
            <a:off x="7284833" y="3132673"/>
            <a:ext cx="4934013" cy="154508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r>
              <a:rPr lang="ru-RU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61984" y="3651553"/>
            <a:ext cx="1443868" cy="1026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Fed.</a:t>
            </a:r>
            <a:r>
              <a:rPr lang="hr-HR" sz="1100" b="1" dirty="0" smtClean="0">
                <a:solidFill>
                  <a:schemeClr val="tx1"/>
                </a:solidFill>
              </a:rPr>
              <a:t> zakon br. </a:t>
            </a:r>
            <a:r>
              <a:rPr lang="ru-RU" sz="1100" b="1" dirty="0" smtClean="0">
                <a:solidFill>
                  <a:schemeClr val="tx1"/>
                </a:solidFill>
              </a:rPr>
              <a:t>145-</a:t>
            </a:r>
            <a:r>
              <a:rPr lang="en-US" sz="1100" b="1" dirty="0" smtClean="0">
                <a:solidFill>
                  <a:schemeClr val="tx1"/>
                </a:solidFill>
              </a:rPr>
              <a:t>FZ</a:t>
            </a:r>
            <a:r>
              <a:rPr lang="ru-RU" sz="1100" b="1" dirty="0" smtClean="0">
                <a:solidFill>
                  <a:schemeClr val="tx1"/>
                </a:solidFill>
              </a:rPr>
              <a:t> “</a:t>
            </a:r>
            <a:r>
              <a:rPr lang="hr-HR" sz="1100" b="1" dirty="0" smtClean="0">
                <a:solidFill>
                  <a:schemeClr val="tx1"/>
                </a:solidFill>
              </a:rPr>
              <a:t>Zakon o proračunu Ruske Federacije</a:t>
            </a:r>
            <a:r>
              <a:rPr lang="en-US" sz="1100" b="1" dirty="0" smtClean="0">
                <a:solidFill>
                  <a:schemeClr val="tx1"/>
                </a:solidFill>
              </a:rPr>
              <a:t>”</a:t>
            </a:r>
            <a:r>
              <a:rPr lang="ru-RU" sz="1100" b="1" dirty="0" smtClean="0">
                <a:solidFill>
                  <a:schemeClr val="tx1"/>
                </a:solidFill>
              </a:rPr>
              <a:t>, </a:t>
            </a:r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hr-HR" sz="1100" b="1" dirty="0" smtClean="0">
                <a:solidFill>
                  <a:schemeClr val="tx1"/>
                </a:solidFill>
              </a:rPr>
              <a:t>članak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94</a:t>
            </a:r>
            <a:r>
              <a:rPr lang="hr-HR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79" name="Блок-схема: процесс 78"/>
          <p:cNvSpPr/>
          <p:nvPr/>
        </p:nvSpPr>
        <p:spPr>
          <a:xfrm>
            <a:off x="7288442" y="4860362"/>
            <a:ext cx="4962203" cy="118042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8" name="TextBox 15"/>
          <p:cNvSpPr txBox="1">
            <a:spLocks noChangeArrowheads="1"/>
          </p:cNvSpPr>
          <p:nvPr/>
        </p:nvSpPr>
        <p:spPr bwMode="auto">
          <a:xfrm>
            <a:off x="4317634" y="288215"/>
            <a:ext cx="7848091" cy="88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PREGLED REGULATORNOG OKVIRA ZA MEHANIZAM PREMOŠĆIVANJA RIZIKA ZA SALDO JRR-A UNUTAR JEDNOG DANA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Не равно 90"/>
          <p:cNvSpPr/>
          <p:nvPr/>
        </p:nvSpPr>
        <p:spPr>
          <a:xfrm>
            <a:off x="8642273" y="6484654"/>
            <a:ext cx="1483082" cy="537670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94" name="Блок-схема: процесс 93"/>
          <p:cNvSpPr/>
          <p:nvPr/>
        </p:nvSpPr>
        <p:spPr>
          <a:xfrm>
            <a:off x="6484562" y="3599235"/>
            <a:ext cx="5801976" cy="257697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«</a:t>
            </a:r>
            <a:r>
              <a:rPr lang="en-US" sz="1100" b="1" dirty="0">
                <a:solidFill>
                  <a:schemeClr val="tx1"/>
                </a:solidFill>
              </a:rPr>
              <a:t>Il </a:t>
            </a:r>
            <a:r>
              <a:rPr lang="en-US" sz="1100" b="1" dirty="0" err="1">
                <a:solidFill>
                  <a:schemeClr val="tx1"/>
                </a:solidFill>
              </a:rPr>
              <a:t>est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interdit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à la </a:t>
            </a:r>
            <a:r>
              <a:rPr lang="en-US" sz="1100" dirty="0" err="1">
                <a:solidFill>
                  <a:schemeClr val="tx1"/>
                </a:solidFill>
              </a:rPr>
              <a:t>Banque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européenne</a:t>
            </a:r>
            <a:r>
              <a:rPr lang="en-US" sz="1100" dirty="0">
                <a:solidFill>
                  <a:schemeClr val="tx1"/>
                </a:solidFill>
              </a:rPr>
              <a:t> et aux </a:t>
            </a:r>
            <a:r>
              <a:rPr lang="en-US" sz="1100" dirty="0" err="1">
                <a:solidFill>
                  <a:schemeClr val="tx1"/>
                </a:solidFill>
              </a:rPr>
              <a:t>banques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centrales</a:t>
            </a:r>
            <a:r>
              <a:rPr lang="en-US" sz="1100" dirty="0">
                <a:solidFill>
                  <a:schemeClr val="tx1"/>
                </a:solidFill>
              </a:rPr>
              <a:t> des </a:t>
            </a:r>
            <a:r>
              <a:rPr lang="en-US" sz="1100" dirty="0" err="1">
                <a:solidFill>
                  <a:schemeClr val="tx1"/>
                </a:solidFill>
              </a:rPr>
              <a:t>États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membres</a:t>
            </a:r>
            <a:r>
              <a:rPr lang="en-US" sz="1100" dirty="0">
                <a:solidFill>
                  <a:schemeClr val="tx1"/>
                </a:solidFill>
              </a:rPr>
              <a:t>, ci-après </a:t>
            </a:r>
            <a:r>
              <a:rPr lang="en-US" sz="1100" dirty="0" err="1">
                <a:solidFill>
                  <a:schemeClr val="tx1"/>
                </a:solidFill>
              </a:rPr>
              <a:t>dénommées</a:t>
            </a:r>
            <a:r>
              <a:rPr lang="en-US" sz="1100" dirty="0">
                <a:solidFill>
                  <a:schemeClr val="tx1"/>
                </a:solidFill>
              </a:rPr>
              <a:t> "</a:t>
            </a:r>
            <a:r>
              <a:rPr lang="en-US" sz="1100" dirty="0" err="1">
                <a:solidFill>
                  <a:schemeClr val="tx1"/>
                </a:solidFill>
              </a:rPr>
              <a:t>banques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nationales</a:t>
            </a:r>
            <a:r>
              <a:rPr lang="en-US" sz="1100" dirty="0">
                <a:solidFill>
                  <a:schemeClr val="tx1"/>
                </a:solidFill>
              </a:rPr>
              <a:t>", </a:t>
            </a:r>
            <a:r>
              <a:rPr lang="en-US" sz="1100" b="1" dirty="0" err="1">
                <a:solidFill>
                  <a:schemeClr val="tx1"/>
                </a:solidFill>
              </a:rPr>
              <a:t>d'accorder</a:t>
            </a:r>
            <a:r>
              <a:rPr lang="en-US" sz="1100" b="1" dirty="0">
                <a:solidFill>
                  <a:schemeClr val="tx1"/>
                </a:solidFill>
              </a:rPr>
              <a:t> des </a:t>
            </a:r>
            <a:r>
              <a:rPr lang="en-US" sz="1100" b="1" dirty="0" err="1">
                <a:solidFill>
                  <a:schemeClr val="tx1"/>
                </a:solidFill>
              </a:rPr>
              <a:t>découverts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ou</a:t>
            </a:r>
            <a:r>
              <a:rPr lang="en-US" sz="1100" b="1" dirty="0">
                <a:solidFill>
                  <a:schemeClr val="tx1"/>
                </a:solidFill>
              </a:rPr>
              <a:t> tout </a:t>
            </a:r>
            <a:r>
              <a:rPr lang="en-US" sz="1100" b="1" dirty="0" err="1">
                <a:solidFill>
                  <a:schemeClr val="tx1"/>
                </a:solidFill>
              </a:rPr>
              <a:t>autre</a:t>
            </a:r>
            <a:r>
              <a:rPr lang="en-US" sz="1100" b="1" dirty="0">
                <a:solidFill>
                  <a:schemeClr val="tx1"/>
                </a:solidFill>
              </a:rPr>
              <a:t> type de </a:t>
            </a:r>
            <a:r>
              <a:rPr lang="en-US" sz="1100" b="1" dirty="0" err="1">
                <a:solidFill>
                  <a:schemeClr val="tx1"/>
                </a:solidFill>
              </a:rPr>
              <a:t>crédit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aux institutions, </a:t>
            </a:r>
            <a:r>
              <a:rPr lang="en-US" sz="1100" dirty="0" err="1">
                <a:solidFill>
                  <a:schemeClr val="tx1"/>
                </a:solidFill>
              </a:rPr>
              <a:t>organes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organismes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l'Union</a:t>
            </a:r>
            <a:r>
              <a:rPr lang="en-US" sz="1100" dirty="0">
                <a:solidFill>
                  <a:schemeClr val="tx1"/>
                </a:solidFill>
              </a:rPr>
              <a:t>, aux administrations </a:t>
            </a:r>
            <a:r>
              <a:rPr lang="en-US" sz="1100" dirty="0" err="1">
                <a:solidFill>
                  <a:schemeClr val="tx1"/>
                </a:solidFill>
              </a:rPr>
              <a:t>centrales</a:t>
            </a:r>
            <a:r>
              <a:rPr lang="en-US" sz="1100" dirty="0">
                <a:solidFill>
                  <a:schemeClr val="tx1"/>
                </a:solidFill>
              </a:rPr>
              <a:t>, aux </a:t>
            </a:r>
            <a:r>
              <a:rPr lang="en-US" sz="1100" dirty="0" err="1">
                <a:solidFill>
                  <a:schemeClr val="tx1"/>
                </a:solidFill>
              </a:rPr>
              <a:t>autorités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régionales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ou</a:t>
            </a:r>
            <a:r>
              <a:rPr lang="en-US" sz="1100" dirty="0">
                <a:solidFill>
                  <a:schemeClr val="tx1"/>
                </a:solidFill>
              </a:rPr>
              <a:t> locales, aux </a:t>
            </a:r>
            <a:r>
              <a:rPr lang="en-US" sz="1100" dirty="0" err="1">
                <a:solidFill>
                  <a:schemeClr val="tx1"/>
                </a:solidFill>
              </a:rPr>
              <a:t>autres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autorités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publiques</a:t>
            </a:r>
            <a:r>
              <a:rPr lang="en-US" sz="1100" dirty="0">
                <a:solidFill>
                  <a:schemeClr val="tx1"/>
                </a:solidFill>
              </a:rPr>
              <a:t>, aux </a:t>
            </a:r>
            <a:r>
              <a:rPr lang="en-US" sz="1100" dirty="0" err="1">
                <a:solidFill>
                  <a:schemeClr val="tx1"/>
                </a:solidFill>
              </a:rPr>
              <a:t>autres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organismes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entreprises</a:t>
            </a:r>
            <a:r>
              <a:rPr lang="en-US" sz="1100" dirty="0">
                <a:solidFill>
                  <a:schemeClr val="tx1"/>
                </a:solidFill>
              </a:rPr>
              <a:t> publics des </a:t>
            </a:r>
            <a:r>
              <a:rPr lang="en-US" sz="1100" dirty="0" err="1">
                <a:solidFill>
                  <a:schemeClr val="tx1"/>
                </a:solidFill>
              </a:rPr>
              <a:t>États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membres</a:t>
            </a:r>
            <a:r>
              <a:rPr lang="en-US" sz="1100" dirty="0">
                <a:solidFill>
                  <a:schemeClr val="tx1"/>
                </a:solidFill>
              </a:rPr>
              <a:t>; </a:t>
            </a:r>
            <a:r>
              <a:rPr lang="en-US" sz="1100" dirty="0" err="1">
                <a:solidFill>
                  <a:schemeClr val="tx1"/>
                </a:solidFill>
              </a:rPr>
              <a:t>l'acquisition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directe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auprès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d'eux</a:t>
            </a:r>
            <a:r>
              <a:rPr lang="en-US" sz="1100" dirty="0">
                <a:solidFill>
                  <a:schemeClr val="tx1"/>
                </a:solidFill>
              </a:rPr>
              <a:t>, par la </a:t>
            </a:r>
            <a:r>
              <a:rPr lang="en-US" sz="1100" dirty="0" err="1">
                <a:solidFill>
                  <a:schemeClr val="tx1"/>
                </a:solidFill>
              </a:rPr>
              <a:t>Banque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européenne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ou</a:t>
            </a:r>
            <a:r>
              <a:rPr lang="en-US" sz="1100" dirty="0">
                <a:solidFill>
                  <a:schemeClr val="tx1"/>
                </a:solidFill>
              </a:rPr>
              <a:t> les </a:t>
            </a:r>
            <a:r>
              <a:rPr lang="en-US" sz="1100" dirty="0" err="1">
                <a:solidFill>
                  <a:schemeClr val="tx1"/>
                </a:solidFill>
              </a:rPr>
              <a:t>banques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nationales</a:t>
            </a:r>
            <a:r>
              <a:rPr lang="en-US" sz="1100" dirty="0">
                <a:solidFill>
                  <a:schemeClr val="tx1"/>
                </a:solidFill>
              </a:rPr>
              <a:t>, des instruments de </a:t>
            </a:r>
            <a:r>
              <a:rPr lang="en-US" sz="1100" dirty="0" err="1">
                <a:solidFill>
                  <a:schemeClr val="tx1"/>
                </a:solidFill>
              </a:rPr>
              <a:t>leur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dette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est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également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interdite</a:t>
            </a:r>
            <a:r>
              <a:rPr lang="ru-RU" sz="1100" dirty="0">
                <a:solidFill>
                  <a:schemeClr val="tx1"/>
                </a:solidFill>
              </a:rPr>
              <a:t>.»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‘</a:t>
            </a:r>
            <a:r>
              <a:rPr lang="hr-HR" sz="1100" dirty="0" smtClean="0">
                <a:solidFill>
                  <a:schemeClr val="tx1"/>
                </a:solidFill>
              </a:rPr>
              <a:t>Europskoj središnjoj banci i središnjim bankama država članica (dalje u tekstu navode se kao državne središnje banke) </a:t>
            </a:r>
            <a:r>
              <a:rPr lang="hr-HR" sz="1100" b="1" dirty="0" smtClean="0">
                <a:solidFill>
                  <a:schemeClr val="tx1"/>
                </a:solidFill>
              </a:rPr>
              <a:t>zabranjeno je kreditirati račune  ili dati bilo koju drugu vrstu kredita </a:t>
            </a:r>
            <a:r>
              <a:rPr lang="hr-HR" sz="1100" dirty="0" smtClean="0">
                <a:solidFill>
                  <a:schemeClr val="tx1"/>
                </a:solidFill>
              </a:rPr>
              <a:t>ustanovama, tijelima ili ostalim agencijama Unije, središnjim upravama, regionalnim ili lokalnim upravama, bilo kojim drugim tijelima javne vlasti, ostalim javnim ustanovama ili poduzećima država članica; na sličan način Europska središnja banka ili državne središnje banke ne smiju od njih izravno kupiti njihove instrumente duga.’ </a:t>
            </a:r>
          </a:p>
        </p:txBody>
      </p:sp>
      <p:pic>
        <p:nvPicPr>
          <p:cNvPr id="100" name="Picture 7" descr="E:\Иконки База\ВСЕ ИКОНКИ\разные\512\sign-che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31" y="1050323"/>
            <a:ext cx="692495" cy="73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Блок-схема: процесс 104"/>
          <p:cNvSpPr/>
          <p:nvPr/>
        </p:nvSpPr>
        <p:spPr>
          <a:xfrm>
            <a:off x="6484561" y="1881789"/>
            <a:ext cx="5801977" cy="169799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hr-HR" sz="1100" b="1" dirty="0" smtClean="0">
                <a:solidFill>
                  <a:schemeClr val="tx1"/>
                </a:solidFill>
              </a:rPr>
              <a:t>Svakodnevna večernja konsolidirana gotovinska pozicija (na kraju radnog dana) predstavlja pozitivni saldo.</a:t>
            </a:r>
          </a:p>
          <a:p>
            <a:pPr algn="ctr"/>
            <a:r>
              <a:rPr lang="hr-HR" sz="1100" b="1" dirty="0" smtClean="0">
                <a:solidFill>
                  <a:schemeClr val="tx1"/>
                </a:solidFill>
              </a:rPr>
              <a:t>Ta obveza proizlazi iz obveza Francuske prema EU-u – članak 123. Ugovora o funkcioniranju Europske Unije </a:t>
            </a:r>
            <a:r>
              <a:rPr lang="hr-HR" sz="1100" dirty="0" smtClean="0">
                <a:solidFill>
                  <a:schemeClr val="tx1"/>
                </a:solidFill>
              </a:rPr>
              <a:t>(Rimski ugovor od 25.3.1957., izmijenjen i dopunjen </a:t>
            </a:r>
            <a:r>
              <a:rPr lang="hr-HR" sz="1100" dirty="0" err="1" smtClean="0">
                <a:solidFill>
                  <a:schemeClr val="tx1"/>
                </a:solidFill>
              </a:rPr>
              <a:t>Lisabonskim</a:t>
            </a:r>
            <a:r>
              <a:rPr lang="hr-HR" sz="1100" dirty="0" smtClean="0">
                <a:solidFill>
                  <a:schemeClr val="tx1"/>
                </a:solidFill>
              </a:rPr>
              <a:t> ugovorom od 13.12.2007.)</a:t>
            </a:r>
            <a:endParaRPr lang="hr-HR" sz="1100" b="1" dirty="0" smtClean="0">
              <a:solidFill>
                <a:schemeClr val="tx1"/>
              </a:solidFill>
            </a:endParaRPr>
          </a:p>
          <a:p>
            <a:pPr algn="ctr"/>
            <a:endParaRPr lang="hr-HR" sz="1100" b="1" dirty="0" smtClean="0">
              <a:solidFill>
                <a:schemeClr val="tx1"/>
              </a:solidFill>
            </a:endParaRPr>
          </a:p>
          <a:p>
            <a:pPr algn="ctr"/>
            <a:r>
              <a:rPr lang="hr-HR" sz="1100" b="1" dirty="0" smtClean="0">
                <a:solidFill>
                  <a:srgbClr val="C00000"/>
                </a:solidFill>
              </a:rPr>
              <a:t>Izvodi Središnje banke Francuske uvijek će pokazivati kreditno otvoreni saldo na JRR-u.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39325" y="6420906"/>
            <a:ext cx="1778892" cy="665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>
              <a:defRPr/>
            </a:pPr>
            <a:r>
              <a:rPr lang="hr-HR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Rezerva unutar jednog dana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125355" y="6357158"/>
            <a:ext cx="1778892" cy="665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>
              <a:defRPr/>
            </a:pPr>
            <a:r>
              <a:rPr lang="hr-HR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Kredit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" name="Picture 7" descr="E:\Иконки База\ВСЕ ИКОНКИ\разные\512\sign-che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74" y="1074331"/>
            <a:ext cx="692495" cy="73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11"/>
          <p:cNvSpPr>
            <a:spLocks noChangeArrowheads="1"/>
          </p:cNvSpPr>
          <p:nvPr/>
        </p:nvSpPr>
        <p:spPr bwMode="auto">
          <a:xfrm>
            <a:off x="9891345" y="7103835"/>
            <a:ext cx="195515" cy="29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 i="1" dirty="0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1842529" y="1831126"/>
            <a:ext cx="4420789" cy="168815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just"/>
            <a:r>
              <a:rPr lang="hr-HR" sz="1100" dirty="0" smtClean="0">
                <a:solidFill>
                  <a:schemeClr val="tx1"/>
                </a:solidFill>
              </a:rPr>
              <a:t>Središnja banka Ruske Federacije </a:t>
            </a:r>
            <a:r>
              <a:rPr lang="hr-HR" sz="1100" b="1" dirty="0" smtClean="0">
                <a:solidFill>
                  <a:schemeClr val="tx1"/>
                </a:solidFill>
              </a:rPr>
              <a:t>ne može dati kredite Vladi Ruske Federacije za financiranje deficita federalnog proračuna</a:t>
            </a:r>
            <a:r>
              <a:rPr lang="hr-HR" sz="1100" dirty="0" smtClean="0">
                <a:solidFill>
                  <a:schemeClr val="tx1"/>
                </a:solidFill>
              </a:rPr>
              <a:t>, ili kupiti državne vrijednosne papire za vrijeme njihovog primarnog plasmana osim u slučajevima predviđenim federalnim zakonom o federalnom proračunu.</a:t>
            </a:r>
            <a:r>
              <a:rPr lang="hr-HR" sz="1100" b="1" dirty="0" smtClean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     </a:t>
            </a:r>
            <a:endParaRPr lang="hr-HR" sz="1100" dirty="0" smtClean="0">
              <a:solidFill>
                <a:schemeClr val="tx1"/>
              </a:solidFill>
            </a:endParaRPr>
          </a:p>
          <a:p>
            <a:pPr algn="just"/>
            <a:r>
              <a:rPr lang="hr-HR" sz="1100" dirty="0">
                <a:solidFill>
                  <a:schemeClr val="tx1"/>
                </a:solidFill>
              </a:rPr>
              <a:t>Središnja banka Ruske Federacije ne </a:t>
            </a:r>
            <a:r>
              <a:rPr lang="hr-HR" sz="1100" dirty="0" smtClean="0">
                <a:solidFill>
                  <a:schemeClr val="tx1"/>
                </a:solidFill>
              </a:rPr>
              <a:t>smije dati kredite za financiranje proračunskih deficita državnih izvanproračunskih fondova, sastavnica Ruske Federacije i lokalnih proračuna.</a:t>
            </a: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1865037" y="3750293"/>
            <a:ext cx="4420789" cy="105373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just"/>
            <a:r>
              <a:rPr lang="hr-HR" sz="1100" b="1" dirty="0" smtClean="0">
                <a:solidFill>
                  <a:schemeClr val="tx1"/>
                </a:solidFill>
              </a:rPr>
              <a:t>Krediti Središnje banke Ruske Federacije</a:t>
            </a:r>
            <a:r>
              <a:rPr lang="hr-HR" sz="1100" dirty="0" smtClean="0">
                <a:solidFill>
                  <a:schemeClr val="tx1"/>
                </a:solidFill>
              </a:rPr>
              <a:t>, kao i kupnja državnih vrijednosnih papira od strane Središnje Banke Ruske Federacije, za vrijeme njihovog plasmana, </a:t>
            </a:r>
            <a:r>
              <a:rPr lang="hr-HR" sz="1100" b="1" dirty="0" smtClean="0">
                <a:solidFill>
                  <a:schemeClr val="tx1"/>
                </a:solidFill>
              </a:rPr>
              <a:t>ne mogu biti izvori financiranja deficita federalnog proračuna. </a:t>
            </a:r>
            <a:r>
              <a:rPr lang="ru-RU" sz="1100" b="1" dirty="0" smtClean="0">
                <a:solidFill>
                  <a:schemeClr val="tx1"/>
                </a:solidFill>
              </a:rPr>
              <a:t>      </a:t>
            </a:r>
            <a:endParaRPr lang="hr-HR" sz="1100" b="1" dirty="0" smtClean="0">
              <a:solidFill>
                <a:schemeClr val="tx1"/>
              </a:solidFill>
            </a:endParaRP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1865036" y="4737581"/>
            <a:ext cx="4420789" cy="232903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just"/>
            <a:r>
              <a:rPr lang="hr-HR" sz="1100" dirty="0" smtClean="0">
                <a:solidFill>
                  <a:schemeClr val="tx1"/>
                </a:solidFill>
              </a:rPr>
              <a:t>Čl. </a:t>
            </a:r>
            <a:r>
              <a:rPr lang="hr-HR" sz="1100" dirty="0">
                <a:solidFill>
                  <a:schemeClr val="tx1"/>
                </a:solidFill>
              </a:rPr>
              <a:t>b</a:t>
            </a:r>
            <a:r>
              <a:rPr lang="hr-HR" sz="1100" dirty="0" smtClean="0">
                <a:solidFill>
                  <a:schemeClr val="tx1"/>
                </a:solidFill>
              </a:rPr>
              <a:t>r.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hr-HR" sz="1100" dirty="0" smtClean="0">
                <a:solidFill>
                  <a:schemeClr val="tx1"/>
                </a:solidFill>
              </a:rPr>
              <a:t>st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r>
              <a:rPr lang="hr-HR" sz="1100" dirty="0">
                <a:solidFill>
                  <a:schemeClr val="tx1"/>
                </a:solidFill>
              </a:rPr>
              <a:t> b</a:t>
            </a:r>
            <a:r>
              <a:rPr lang="hr-HR" sz="1100" dirty="0" smtClean="0">
                <a:solidFill>
                  <a:schemeClr val="tx1"/>
                </a:solidFill>
              </a:rPr>
              <a:t>r. Privremeni </a:t>
            </a:r>
            <a:r>
              <a:rPr lang="hr-HR" sz="1100" dirty="0" smtClean="0">
                <a:solidFill>
                  <a:schemeClr val="tx1"/>
                </a:solidFill>
              </a:rPr>
              <a:t>novčani jaz pokazuje </a:t>
            </a:r>
            <a:r>
              <a:rPr lang="hr-HR" sz="1100" dirty="0" smtClean="0">
                <a:solidFill>
                  <a:schemeClr val="tx1"/>
                </a:solidFill>
              </a:rPr>
              <a:t>se kao nedovoljni iznos sredstava na jedinstvenom računu riznice ili na jedinstvenom proračunskom računu za izvršenje potrebnih plaćanja s računa u procesu izvršenja proračuna;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  <a:p>
            <a:pPr algn="just"/>
            <a:r>
              <a:rPr lang="hr-HR" sz="1100" dirty="0" smtClean="0">
                <a:solidFill>
                  <a:schemeClr val="tx1"/>
                </a:solidFill>
              </a:rPr>
              <a:t>Čl. br.</a:t>
            </a:r>
            <a:r>
              <a:rPr lang="ru-RU" sz="1100" dirty="0" smtClean="0">
                <a:solidFill>
                  <a:schemeClr val="tx1"/>
                </a:solidFill>
              </a:rPr>
              <a:t>, </a:t>
            </a:r>
            <a:r>
              <a:rPr lang="hr-HR" sz="1100" dirty="0" smtClean="0">
                <a:solidFill>
                  <a:schemeClr val="tx1"/>
                </a:solidFill>
              </a:rPr>
              <a:t>st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r>
              <a:rPr lang="hr-HR" sz="1100" dirty="0">
                <a:solidFill>
                  <a:schemeClr val="tx1"/>
                </a:solidFill>
              </a:rPr>
              <a:t> b</a:t>
            </a:r>
            <a:r>
              <a:rPr lang="hr-HR" sz="1100" dirty="0" smtClean="0">
                <a:solidFill>
                  <a:schemeClr val="tx1"/>
                </a:solidFill>
              </a:rPr>
              <a:t>r. </a:t>
            </a:r>
            <a:r>
              <a:rPr lang="hr-HR" sz="1100" b="1" dirty="0" smtClean="0">
                <a:solidFill>
                  <a:schemeClr val="tx1"/>
                </a:solidFill>
              </a:rPr>
              <a:t>Može se dopustiti provedba uputa </a:t>
            </a:r>
            <a:r>
              <a:rPr lang="hr-HR" sz="1100" dirty="0" smtClean="0">
                <a:solidFill>
                  <a:schemeClr val="tx1"/>
                </a:solidFill>
              </a:rPr>
              <a:t>o prijenosu novca u valuti Ruske Federacije kada </a:t>
            </a:r>
            <a:r>
              <a:rPr lang="hr-HR" sz="1100" b="1" dirty="0" smtClean="0">
                <a:solidFill>
                  <a:schemeClr val="tx1"/>
                </a:solidFill>
              </a:rPr>
              <a:t>posebni bankovni račun Federalne riznice nema dovoljno sredstava, pod uvjetom da ima dovoljno sredstava na njezinim drugim računima </a:t>
            </a:r>
            <a:r>
              <a:rPr lang="hr-HR" sz="1100" dirty="0" smtClean="0">
                <a:solidFill>
                  <a:schemeClr val="tx1"/>
                </a:solidFill>
              </a:rPr>
              <a:t>u valuti Ruske Federacije, a koji računi su definirani od strane Federalne riznice, </a:t>
            </a:r>
            <a:r>
              <a:rPr lang="hr-HR" sz="1100" b="1" dirty="0" smtClean="0">
                <a:solidFill>
                  <a:schemeClr val="tx1"/>
                </a:solidFill>
              </a:rPr>
              <a:t>u skladu s postupkom utvrđenim od strane Središnje banke Ruske Federacije</a:t>
            </a:r>
            <a:r>
              <a:rPr lang="hr-HR" sz="11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en-US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0194\AppData\Local\Microsoft\Windows\Temporary Internet Files\Content.Outlook\4CQVX3R1\5cd2c_setting-goal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74" y="1501751"/>
            <a:ext cx="2949985" cy="1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1199548" y="2324430"/>
            <a:ext cx="8427303" cy="3948660"/>
          </a:xfrm>
          <a:custGeom>
            <a:avLst/>
            <a:gdLst>
              <a:gd name="connsiteX0" fmla="*/ 0 w 8153400"/>
              <a:gd name="connsiteY0" fmla="*/ 3571875 h 3581400"/>
              <a:gd name="connsiteX1" fmla="*/ 8153400 w 8153400"/>
              <a:gd name="connsiteY1" fmla="*/ 3581400 h 3581400"/>
              <a:gd name="connsiteX2" fmla="*/ 8134350 w 8153400"/>
              <a:gd name="connsiteY2" fmla="*/ 0 h 3581400"/>
              <a:gd name="connsiteX3" fmla="*/ 1714500 w 8153400"/>
              <a:gd name="connsiteY3" fmla="*/ 1733550 h 3581400"/>
              <a:gd name="connsiteX4" fmla="*/ 276225 w 8153400"/>
              <a:gd name="connsiteY4" fmla="*/ 3095625 h 3581400"/>
              <a:gd name="connsiteX5" fmla="*/ 66675 w 8153400"/>
              <a:gd name="connsiteY5" fmla="*/ 3400425 h 3581400"/>
              <a:gd name="connsiteX6" fmla="*/ 0 w 8153400"/>
              <a:gd name="connsiteY6" fmla="*/ 3571875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3400" h="3581400">
                <a:moveTo>
                  <a:pt x="0" y="3571875"/>
                </a:moveTo>
                <a:lnTo>
                  <a:pt x="8153400" y="3581400"/>
                </a:lnTo>
                <a:lnTo>
                  <a:pt x="8134350" y="0"/>
                </a:lnTo>
                <a:lnTo>
                  <a:pt x="1714500" y="1733550"/>
                </a:lnTo>
                <a:lnTo>
                  <a:pt x="276225" y="3095625"/>
                </a:lnTo>
                <a:lnTo>
                  <a:pt x="66675" y="3400425"/>
                </a:lnTo>
                <a:lnTo>
                  <a:pt x="0" y="3571875"/>
                </a:lnTo>
                <a:close/>
              </a:path>
            </a:pathLst>
          </a:custGeom>
          <a:pattFill prst="lt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42" name="Shape 41"/>
          <p:cNvSpPr/>
          <p:nvPr/>
        </p:nvSpPr>
        <p:spPr>
          <a:xfrm>
            <a:off x="1177875" y="1397368"/>
            <a:ext cx="8401050" cy="485881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6780" tIns="48390" rIns="96780" bIns="48390"/>
          <a:lstStyle/>
          <a:p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-467460" y="3798931"/>
            <a:ext cx="2561560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b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Smanjenje salda</a:t>
            </a:r>
            <a:endParaRPr lang="ru-RU" b="1" dirty="0">
              <a:ln w="5080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343377" y="690251"/>
            <a:ext cx="7848091" cy="62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UČINKOVITA UPOTREBA </a:t>
            </a: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NOVČANIH SREDSTAVA </a:t>
            </a:r>
            <a:r>
              <a:rPr lang="en-US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REFERENTNO MJERILO BUDUĆEG RAZVOJA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Номер слайда 2"/>
          <p:cNvSpPr txBox="1">
            <a:spLocks/>
          </p:cNvSpPr>
          <p:nvPr/>
        </p:nvSpPr>
        <p:spPr>
          <a:xfrm>
            <a:off x="12122169" y="6976981"/>
            <a:ext cx="380786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453656" y="2366176"/>
            <a:ext cx="2778558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sz="1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Stvarna nula na JRR-u</a:t>
            </a:r>
            <a:endParaRPr lang="ru-RU" sz="1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1605" y="6398580"/>
            <a:ext cx="6197416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b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Unaprjeđenje upravljanja novčanim sredstvima</a:t>
            </a:r>
            <a:endParaRPr lang="ru-RU" b="1" dirty="0">
              <a:ln w="5080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19963" y="5444107"/>
            <a:ext cx="135860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13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VEĆA KVALITETA </a:t>
            </a:r>
            <a:r>
              <a:rPr lang="hr-HR" sz="13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PRORAČUNA NOVCA (GOTOVINE)</a:t>
            </a:r>
            <a:endParaRPr lang="ru-RU" sz="13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2117" y="4907863"/>
            <a:ext cx="152293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13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STROŽA KONTROLA RIZIČNIH PLAĆANJA</a:t>
            </a:r>
            <a:endParaRPr lang="ru-RU" sz="13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4827" y="4426759"/>
            <a:ext cx="135860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altLang="ru-RU" sz="13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MINIMALIZACIJA </a:t>
            </a:r>
            <a:r>
              <a:rPr lang="hr-HR" altLang="ru-RU" sz="13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NOVČANOG JAZA NA </a:t>
            </a:r>
            <a:r>
              <a:rPr lang="hr-HR" altLang="ru-RU" sz="13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JRR-U UNTAR JEDNOG DANA</a:t>
            </a:r>
            <a:endParaRPr lang="ru-RU" altLang="ru-RU" sz="13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2849" y="3907859"/>
            <a:ext cx="135860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altLang="ru-RU" sz="13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MAKSIMALNI PRINOSI OD UPRAVLJANJA LIKVIDNOŠĆU</a:t>
            </a:r>
            <a:endParaRPr lang="ru-RU" altLang="ru-RU" sz="13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120408" y="2287817"/>
            <a:ext cx="8438789" cy="36613"/>
          </a:xfrm>
          <a:prstGeom prst="line">
            <a:avLst/>
          </a:prstGeom>
          <a:ln w="15875" cmpd="sng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" idx="2"/>
          </p:cNvCxnSpPr>
          <p:nvPr/>
        </p:nvCxnSpPr>
        <p:spPr>
          <a:xfrm>
            <a:off x="9607161" y="2324430"/>
            <a:ext cx="9503" cy="395265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3591878" y="4379232"/>
            <a:ext cx="1540" cy="189385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5601794" y="3665113"/>
            <a:ext cx="9846" cy="261493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588119" y="3269589"/>
            <a:ext cx="0" cy="301111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100950" y="2940491"/>
            <a:ext cx="2116671" cy="378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80" tIns="48390" rIns="96780" bIns="483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hr-HR" sz="1300" dirty="0" smtClean="0">
                <a:solidFill>
                  <a:srgbClr val="C00000"/>
                </a:solidFill>
              </a:rPr>
              <a:t>Alati</a:t>
            </a:r>
            <a:r>
              <a:rPr lang="en-US" sz="1300" dirty="0" smtClean="0">
                <a:solidFill>
                  <a:srgbClr val="C00000"/>
                </a:solidFill>
              </a:rPr>
              <a:t> </a:t>
            </a:r>
            <a:endParaRPr lang="ru-RU" sz="13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110796" y="3392065"/>
            <a:ext cx="2116670" cy="2323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780" tIns="48390" rIns="96780" bIns="48390">
            <a:spAutoFit/>
          </a:bodyPr>
          <a:lstStyle/>
          <a:p>
            <a:pPr marL="302438" indent="-302438">
              <a:spcBef>
                <a:spcPts val="127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sz="3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02438" indent="-302438">
              <a:spcBef>
                <a:spcPts val="635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r-HR" sz="1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Razvoj salda JRR-a prema namjenama</a:t>
            </a:r>
          </a:p>
          <a:p>
            <a:pPr marL="302438" indent="-302438">
              <a:spcBef>
                <a:spcPts val="635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r-HR" sz="1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Diversifikacija instrumenata upravljanja likvidnošću</a:t>
            </a:r>
            <a:endParaRPr lang="ru-RU" sz="11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02438" indent="-302438">
              <a:spcBef>
                <a:spcPts val="127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r-HR" sz="1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Upotreba datuma dospijeća za izvršenje plaćanja</a:t>
            </a:r>
            <a:endParaRPr lang="ru-RU" sz="11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02438" indent="-302438">
              <a:spcBef>
                <a:spcPts val="127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hr-HR" sz="1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Premošćivanje rizika (</a:t>
            </a:r>
            <a:r>
              <a:rPr lang="hr-HR" sz="11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</a:t>
            </a:r>
            <a:r>
              <a:rPr lang="hr-HR" sz="1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hr-HR" sz="1100" b="1" i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hedging</a:t>
            </a:r>
            <a:r>
              <a:rPr lang="hr-HR" sz="11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za saldo JRR-a unutar jednog dana</a:t>
            </a:r>
            <a:endParaRPr lang="ru-RU" sz="11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1004192" y="2201157"/>
            <a:ext cx="195356" cy="4144914"/>
          </a:xfrm>
          <a:prstGeom prst="upArrow">
            <a:avLst>
              <a:gd name="adj1" fmla="val 50000"/>
              <a:gd name="adj2" fmla="val 264839"/>
            </a:avLst>
          </a:prstGeom>
          <a:solidFill>
            <a:srgbClr val="C00000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5400000">
            <a:off x="5238149" y="2035236"/>
            <a:ext cx="209995" cy="8567408"/>
          </a:xfrm>
          <a:prstGeom prst="upArrow">
            <a:avLst>
              <a:gd name="adj1" fmla="val 50000"/>
              <a:gd name="adj2" fmla="val 264839"/>
            </a:avLst>
          </a:prstGeom>
          <a:solidFill>
            <a:srgbClr val="C00000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9456810" y="1736791"/>
            <a:ext cx="19148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altLang="ru-RU" b="1" i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Efektivna upotreba svake rublje</a:t>
            </a:r>
            <a:endParaRPr lang="ru-RU" altLang="ru-RU" b="1" i="1" dirty="0">
              <a:ln w="50800"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D4E2F-DEB2-4AA9-80A5-1099B4BCB38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2748040" y="3083844"/>
            <a:ext cx="7848091" cy="59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ru-RU" sz="32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HVALA NA PAŽNJI</a:t>
            </a:r>
            <a:r>
              <a:rPr lang="ru-RU" altLang="ru-RU" sz="32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69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4096"/>
          <p:cNvSpPr txBox="1"/>
          <p:nvPr/>
        </p:nvSpPr>
        <p:spPr>
          <a:xfrm>
            <a:off x="4195724" y="218906"/>
            <a:ext cx="84058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KONCENTRACIJA </a:t>
            </a:r>
            <a:r>
              <a:rPr lang="hr-HR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NOVČANIH SREDSTAVA </a:t>
            </a:r>
            <a:r>
              <a:rPr lang="en-US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hr-HR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POLAZIŠTE ZA UPRAVLJANJE </a:t>
            </a:r>
            <a:r>
              <a:rPr lang="hr-HR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NOVČANIM SREDSTVIMA</a:t>
            </a:r>
            <a:endParaRPr 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6487" y="1183222"/>
            <a:ext cx="11413679" cy="5463157"/>
            <a:chOff x="276488" y="1183222"/>
            <a:chExt cx="10058400" cy="54631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88" y="1183222"/>
              <a:ext cx="10058400" cy="5463157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678284" y="3716839"/>
              <a:ext cx="7216447" cy="2028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678284" y="3716839"/>
              <a:ext cx="5976455" cy="507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678284" y="2180881"/>
              <a:ext cx="1235733" cy="1535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1678284" y="3716842"/>
              <a:ext cx="7899662" cy="1827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1479550" y="2863029"/>
              <a:ext cx="198734" cy="853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1678284" y="2863029"/>
              <a:ext cx="1077616" cy="853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678284" y="3547737"/>
              <a:ext cx="3344566" cy="169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8" name="Прямая соединительная линия 4097"/>
            <p:cNvCxnSpPr/>
            <p:nvPr/>
          </p:nvCxnSpPr>
          <p:spPr>
            <a:xfrm>
              <a:off x="1678284" y="3716839"/>
              <a:ext cx="7380582" cy="250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Прямая соединительная линия 4099"/>
            <p:cNvCxnSpPr/>
            <p:nvPr/>
          </p:nvCxnSpPr>
          <p:spPr>
            <a:xfrm>
              <a:off x="1678284" y="3716839"/>
              <a:ext cx="4489118" cy="2245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Прямая соединительная линия 4101"/>
            <p:cNvCxnSpPr/>
            <p:nvPr/>
          </p:nvCxnSpPr>
          <p:spPr>
            <a:xfrm>
              <a:off x="1678284" y="3716839"/>
              <a:ext cx="4836816" cy="2245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Прямая соединительная линия 4103"/>
            <p:cNvCxnSpPr/>
            <p:nvPr/>
          </p:nvCxnSpPr>
          <p:spPr>
            <a:xfrm flipV="1">
              <a:off x="1678284" y="3632289"/>
              <a:ext cx="1235733" cy="84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6" name="Прямая соединительная линия 4105"/>
            <p:cNvCxnSpPr/>
            <p:nvPr/>
          </p:nvCxnSpPr>
          <p:spPr>
            <a:xfrm flipV="1">
              <a:off x="1678284" y="3359069"/>
              <a:ext cx="617866" cy="357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8" name="Прямая соединительная линия 4107"/>
            <p:cNvCxnSpPr/>
            <p:nvPr/>
          </p:nvCxnSpPr>
          <p:spPr>
            <a:xfrm>
              <a:off x="1678284" y="3716842"/>
              <a:ext cx="2840645" cy="1252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0" name="Прямая соединительная линия 4109"/>
            <p:cNvCxnSpPr/>
            <p:nvPr/>
          </p:nvCxnSpPr>
          <p:spPr>
            <a:xfrm>
              <a:off x="1678284" y="3716839"/>
              <a:ext cx="3098254" cy="2575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2" name="Прямая соединительная линия 4111"/>
            <p:cNvCxnSpPr/>
            <p:nvPr/>
          </p:nvCxnSpPr>
          <p:spPr>
            <a:xfrm>
              <a:off x="1678284" y="3716842"/>
              <a:ext cx="2773066" cy="1827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4" name="Прямая соединительная линия 4113"/>
            <p:cNvCxnSpPr/>
            <p:nvPr/>
          </p:nvCxnSpPr>
          <p:spPr>
            <a:xfrm flipH="1">
              <a:off x="1479550" y="3716839"/>
              <a:ext cx="198734" cy="1014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6" name="Прямая соединительная линия 4115"/>
            <p:cNvCxnSpPr/>
            <p:nvPr/>
          </p:nvCxnSpPr>
          <p:spPr>
            <a:xfrm flipH="1">
              <a:off x="609863" y="3716839"/>
              <a:ext cx="1068421" cy="947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8" name="Прямая соединительная линия 4117"/>
            <p:cNvCxnSpPr/>
            <p:nvPr/>
          </p:nvCxnSpPr>
          <p:spPr>
            <a:xfrm flipH="1">
              <a:off x="609863" y="3716842"/>
              <a:ext cx="1068421" cy="1122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0" name="Прямая соединительная линия 4119"/>
            <p:cNvCxnSpPr/>
            <p:nvPr/>
          </p:nvCxnSpPr>
          <p:spPr>
            <a:xfrm flipH="1">
              <a:off x="928951" y="3716842"/>
              <a:ext cx="749333" cy="1344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2" name="Прямая соединительная линия 4121"/>
            <p:cNvCxnSpPr/>
            <p:nvPr/>
          </p:nvCxnSpPr>
          <p:spPr>
            <a:xfrm flipH="1">
              <a:off x="1022350" y="3716842"/>
              <a:ext cx="655934" cy="792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4" name="Прямая соединительная линия 4123"/>
            <p:cNvCxnSpPr/>
            <p:nvPr/>
          </p:nvCxnSpPr>
          <p:spPr>
            <a:xfrm flipH="1" flipV="1">
              <a:off x="1160557" y="3547737"/>
              <a:ext cx="517727" cy="169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6" name="Прямая соединительная линия 4125"/>
            <p:cNvCxnSpPr/>
            <p:nvPr/>
          </p:nvCxnSpPr>
          <p:spPr>
            <a:xfrm flipH="1">
              <a:off x="1098550" y="3716842"/>
              <a:ext cx="579734" cy="69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1098550" y="3716839"/>
              <a:ext cx="579734" cy="253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1350317" y="3359070"/>
              <a:ext cx="327967" cy="315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1631950" y="3289934"/>
              <a:ext cx="46334" cy="426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678284" y="3716842"/>
              <a:ext cx="230019" cy="396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678284" y="3716842"/>
              <a:ext cx="115009" cy="546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1678284" y="3716842"/>
              <a:ext cx="115009" cy="913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678284" y="3716839"/>
              <a:ext cx="664866" cy="1344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1678284" y="3716839"/>
              <a:ext cx="970562" cy="10647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678284" y="3716842"/>
              <a:ext cx="485281" cy="913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655117" y="3716842"/>
              <a:ext cx="1202383" cy="1344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655117" y="3716839"/>
              <a:ext cx="1329383" cy="1252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678284" y="3716842"/>
              <a:ext cx="1549127" cy="1252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678284" y="3716842"/>
              <a:ext cx="1619115" cy="947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678284" y="3716842"/>
              <a:ext cx="3211216" cy="2144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678284" y="3716842"/>
              <a:ext cx="3608223" cy="1882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678284" y="3716842"/>
              <a:ext cx="3107405" cy="1947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1655117" y="3716842"/>
              <a:ext cx="2863812" cy="2245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H="1" flipV="1">
              <a:off x="1432923" y="3547737"/>
              <a:ext cx="222194" cy="169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655117" y="3716842"/>
              <a:ext cx="3367733" cy="2245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flipH="1">
              <a:off x="812327" y="3716842"/>
              <a:ext cx="842790" cy="1072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9" name="Прямая соединительная линия 4128"/>
            <p:cNvCxnSpPr/>
            <p:nvPr/>
          </p:nvCxnSpPr>
          <p:spPr>
            <a:xfrm flipH="1">
              <a:off x="1303617" y="3716842"/>
              <a:ext cx="351500" cy="532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1" name="Прямая соединительная линия 4130"/>
            <p:cNvCxnSpPr/>
            <p:nvPr/>
          </p:nvCxnSpPr>
          <p:spPr>
            <a:xfrm>
              <a:off x="1678284" y="3716839"/>
              <a:ext cx="2038189" cy="11229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3" name="Прямая соединительная линия 4132"/>
            <p:cNvCxnSpPr/>
            <p:nvPr/>
          </p:nvCxnSpPr>
          <p:spPr>
            <a:xfrm flipV="1">
              <a:off x="1678284" y="3537954"/>
              <a:ext cx="332433" cy="178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Нашивка 117"/>
          <p:cNvSpPr/>
          <p:nvPr/>
        </p:nvSpPr>
        <p:spPr bwMode="auto">
          <a:xfrm flipH="1">
            <a:off x="10746937" y="2167387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gray">
          <a:xfrm>
            <a:off x="0" y="2167387"/>
            <a:ext cx="11253994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" name="Text Box 30"/>
          <p:cNvSpPr txBox="1">
            <a:spLocks noChangeArrowheads="1"/>
          </p:cNvSpPr>
          <p:nvPr/>
        </p:nvSpPr>
        <p:spPr bwMode="auto">
          <a:xfrm>
            <a:off x="0" y="2295485"/>
            <a:ext cx="116901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/>
              <a:t>85</a:t>
            </a:r>
            <a:r>
              <a:rPr lang="hr-HR" altLang="ru-RU" sz="1600" b="1" dirty="0" smtClean="0"/>
              <a:t> sastavnica RF-a, više od 500 bankovnih računa</a:t>
            </a:r>
            <a:r>
              <a:rPr lang="ru-RU" altLang="ru-RU" sz="1600" b="1" dirty="0" smtClean="0"/>
              <a:t> </a:t>
            </a:r>
            <a:endParaRPr lang="hr-HR" altLang="ru-RU" sz="1600" b="1" dirty="0" smtClean="0"/>
          </a:p>
        </p:txBody>
      </p:sp>
      <p:sp>
        <p:nvSpPr>
          <p:cNvPr id="124" name="Нашивка 123"/>
          <p:cNvSpPr/>
          <p:nvPr/>
        </p:nvSpPr>
        <p:spPr bwMode="auto">
          <a:xfrm flipH="1">
            <a:off x="10742534" y="2946822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26" name="Rectangle 24"/>
          <p:cNvSpPr>
            <a:spLocks noChangeArrowheads="1"/>
          </p:cNvSpPr>
          <p:nvPr/>
        </p:nvSpPr>
        <p:spPr bwMode="gray">
          <a:xfrm>
            <a:off x="1" y="2946822"/>
            <a:ext cx="11276161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8" name="Text Box 30"/>
          <p:cNvSpPr txBox="1">
            <a:spLocks noChangeArrowheads="1"/>
          </p:cNvSpPr>
          <p:nvPr/>
        </p:nvSpPr>
        <p:spPr bwMode="auto">
          <a:xfrm>
            <a:off x="2886075" y="3065395"/>
            <a:ext cx="8804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hr-HR" altLang="ru-RU" sz="1600" b="1" dirty="0" smtClean="0"/>
              <a:t>Jedinstveno informatičko okruženje – sustav bankarstva za brzo elektroničko plaćanje (BESP, </a:t>
            </a:r>
            <a:r>
              <a:rPr lang="hr-HR" altLang="ru-RU" sz="1600" b="1" i="1" dirty="0" err="1" smtClean="0"/>
              <a:t>banking</a:t>
            </a:r>
            <a:r>
              <a:rPr lang="hr-HR" altLang="ru-RU" sz="1600" b="1" i="1" dirty="0" smtClean="0"/>
              <a:t> </a:t>
            </a:r>
            <a:r>
              <a:rPr lang="hr-HR" altLang="ru-RU" sz="1600" b="1" i="1" dirty="0" err="1" smtClean="0"/>
              <a:t>electronic</a:t>
            </a:r>
            <a:r>
              <a:rPr lang="hr-HR" altLang="ru-RU" sz="1600" b="1" i="1" dirty="0" smtClean="0"/>
              <a:t> </a:t>
            </a:r>
            <a:r>
              <a:rPr lang="hr-HR" altLang="ru-RU" sz="1600" b="1" i="1" dirty="0" err="1" smtClean="0"/>
              <a:t>speed</a:t>
            </a:r>
            <a:r>
              <a:rPr lang="hr-HR" altLang="ru-RU" sz="1600" b="1" i="1" dirty="0" smtClean="0"/>
              <a:t> </a:t>
            </a:r>
            <a:r>
              <a:rPr lang="hr-HR" altLang="ru-RU" sz="1600" b="1" i="1" dirty="0" err="1" smtClean="0"/>
              <a:t>payment</a:t>
            </a:r>
            <a:r>
              <a:rPr lang="hr-HR" altLang="ru-RU" sz="1600" b="1" i="1" dirty="0" smtClean="0"/>
              <a:t> </a:t>
            </a:r>
            <a:r>
              <a:rPr lang="hr-HR" altLang="ru-RU" sz="1600" b="1" i="1" dirty="0" err="1" smtClean="0"/>
              <a:t>system</a:t>
            </a:r>
            <a:r>
              <a:rPr lang="hr-HR" altLang="ru-RU" sz="1600" b="1" dirty="0" smtClean="0"/>
              <a:t>)</a:t>
            </a:r>
          </a:p>
        </p:txBody>
      </p:sp>
      <p:sp>
        <p:nvSpPr>
          <p:cNvPr id="129" name="Нашивка 128"/>
          <p:cNvSpPr/>
          <p:nvPr/>
        </p:nvSpPr>
        <p:spPr bwMode="auto">
          <a:xfrm flipH="1">
            <a:off x="10757719" y="3715123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30" name="Rectangle 24"/>
          <p:cNvSpPr>
            <a:spLocks noChangeArrowheads="1"/>
          </p:cNvSpPr>
          <p:nvPr/>
        </p:nvSpPr>
        <p:spPr bwMode="gray">
          <a:xfrm>
            <a:off x="0" y="3715123"/>
            <a:ext cx="11264776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1" name="Text Box 30"/>
          <p:cNvSpPr txBox="1">
            <a:spLocks noChangeArrowheads="1"/>
          </p:cNvSpPr>
          <p:nvPr/>
        </p:nvSpPr>
        <p:spPr bwMode="auto">
          <a:xfrm>
            <a:off x="3801781" y="3846934"/>
            <a:ext cx="7966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hr-HR" altLang="ru-RU" sz="1600" b="1" dirty="0" smtClean="0"/>
              <a:t>Internetsko izvršenje plaćanja </a:t>
            </a:r>
            <a:r>
              <a:rPr lang="ru-RU" altLang="ru-RU" sz="1600" b="1" dirty="0" smtClean="0"/>
              <a:t>(</a:t>
            </a:r>
            <a:r>
              <a:rPr lang="hr-HR" altLang="ru-RU" sz="1600" b="1" dirty="0" smtClean="0"/>
              <a:t>u roku 1 minute</a:t>
            </a:r>
            <a:r>
              <a:rPr lang="ru-RU" altLang="ru-RU" sz="1600" b="1" dirty="0" smtClean="0"/>
              <a:t>)</a:t>
            </a:r>
          </a:p>
        </p:txBody>
      </p:sp>
      <p:sp>
        <p:nvSpPr>
          <p:cNvPr id="132" name="Нашивка 131"/>
          <p:cNvSpPr/>
          <p:nvPr/>
        </p:nvSpPr>
        <p:spPr bwMode="auto">
          <a:xfrm flipH="1">
            <a:off x="10757719" y="4482588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33" name="Rectangle 24"/>
          <p:cNvSpPr>
            <a:spLocks noChangeArrowheads="1"/>
          </p:cNvSpPr>
          <p:nvPr/>
        </p:nvSpPr>
        <p:spPr bwMode="gray">
          <a:xfrm>
            <a:off x="1" y="4482588"/>
            <a:ext cx="11264776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2055774" y="4603614"/>
            <a:ext cx="96343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hr-HR" altLang="ru-RU" sz="1600" b="1" dirty="0" smtClean="0"/>
              <a:t>Dnevna rezerva za račune federalne riznice za t+1 – u iznosu izdataka za sljedeći dan</a:t>
            </a:r>
          </a:p>
        </p:txBody>
      </p:sp>
      <p:sp>
        <p:nvSpPr>
          <p:cNvPr id="135" name="Нашивка 134"/>
          <p:cNvSpPr/>
          <p:nvPr/>
        </p:nvSpPr>
        <p:spPr bwMode="auto">
          <a:xfrm flipH="1">
            <a:off x="10813207" y="5262119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36" name="Rectangle 24"/>
          <p:cNvSpPr>
            <a:spLocks noChangeArrowheads="1"/>
          </p:cNvSpPr>
          <p:nvPr/>
        </p:nvSpPr>
        <p:spPr bwMode="gray">
          <a:xfrm>
            <a:off x="0" y="5262119"/>
            <a:ext cx="11320265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" name="Text Box 30"/>
          <p:cNvSpPr txBox="1">
            <a:spLocks noChangeArrowheads="1"/>
          </p:cNvSpPr>
          <p:nvPr/>
        </p:nvSpPr>
        <p:spPr bwMode="auto">
          <a:xfrm>
            <a:off x="2465033" y="5466578"/>
            <a:ext cx="9303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hr-HR" altLang="ru-RU" sz="1600" b="1" dirty="0" smtClean="0"/>
              <a:t>Svakodnevno automatsko svođenje salda na nulu na temelju ishoda toga dana u skladu s postupcima</a:t>
            </a:r>
          </a:p>
        </p:txBody>
      </p:sp>
      <p:sp>
        <p:nvSpPr>
          <p:cNvPr id="138" name="Нашивка 137"/>
          <p:cNvSpPr/>
          <p:nvPr/>
        </p:nvSpPr>
        <p:spPr bwMode="auto">
          <a:xfrm flipH="1">
            <a:off x="10813207" y="6029584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gray">
          <a:xfrm>
            <a:off x="0" y="6029584"/>
            <a:ext cx="11320265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1657233" y="6197807"/>
            <a:ext cx="99632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hr-HR" altLang="ru-RU" sz="1600" b="1" dirty="0" smtClean="0"/>
              <a:t>Podrška za sigurnost plaćanja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92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7932311"/>
              </p:ext>
            </p:extLst>
          </p:nvPr>
        </p:nvGraphicFramePr>
        <p:xfrm>
          <a:off x="315531" y="2573582"/>
          <a:ext cx="2694722" cy="26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28437766"/>
              </p:ext>
            </p:extLst>
          </p:nvPr>
        </p:nvGraphicFramePr>
        <p:xfrm>
          <a:off x="3952708" y="901886"/>
          <a:ext cx="3034623" cy="25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Стрелка углом 49"/>
          <p:cNvSpPr/>
          <p:nvPr/>
        </p:nvSpPr>
        <p:spPr>
          <a:xfrm flipH="1" flipV="1">
            <a:off x="1544489" y="2495242"/>
            <a:ext cx="1071279" cy="1413863"/>
          </a:xfrm>
          <a:prstGeom prst="bentArrow">
            <a:avLst>
              <a:gd name="adj1" fmla="val 15850"/>
              <a:gd name="adj2" fmla="val 17157"/>
              <a:gd name="adj3" fmla="val 40686"/>
              <a:gd name="adj4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трелка углом 83"/>
          <p:cNvSpPr/>
          <p:nvPr/>
        </p:nvSpPr>
        <p:spPr>
          <a:xfrm rot="10800000" flipH="1" flipV="1">
            <a:off x="3492255" y="1487858"/>
            <a:ext cx="966657" cy="1038127"/>
          </a:xfrm>
          <a:prstGeom prst="bentArrow">
            <a:avLst>
              <a:gd name="adj1" fmla="val 15850"/>
              <a:gd name="adj2" fmla="val 17157"/>
              <a:gd name="adj3" fmla="val 40686"/>
              <a:gd name="adj4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 rot="10800000">
            <a:off x="894143" y="5560927"/>
            <a:ext cx="819532" cy="1494721"/>
            <a:chOff x="-83081" y="7949184"/>
            <a:chExt cx="444861" cy="105717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-83081" y="7949184"/>
              <a:ext cx="44486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-16226" y="7982584"/>
              <a:ext cx="2" cy="102377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6592951" y="2210393"/>
            <a:ext cx="444861" cy="4959620"/>
            <a:chOff x="828411" y="6077057"/>
            <a:chExt cx="444861" cy="867041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828411" y="6944098"/>
              <a:ext cx="44486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1273272" y="6077057"/>
              <a:ext cx="0" cy="86704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5397190" y="3084748"/>
            <a:ext cx="444861" cy="4083783"/>
            <a:chOff x="828411" y="6077057"/>
            <a:chExt cx="444861" cy="867041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828411" y="6944098"/>
              <a:ext cx="44486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273272" y="6077057"/>
              <a:ext cx="0" cy="86704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4018253" y="4849212"/>
            <a:ext cx="444861" cy="2295068"/>
            <a:chOff x="828411" y="6077057"/>
            <a:chExt cx="444861" cy="867041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828411" y="6944098"/>
              <a:ext cx="44486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273272" y="6077057"/>
              <a:ext cx="0" cy="86704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7854259" y="1419595"/>
            <a:ext cx="444861" cy="5692049"/>
            <a:chOff x="828411" y="6077057"/>
            <a:chExt cx="444861" cy="867041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828411" y="6944098"/>
              <a:ext cx="44486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260572" y="6077057"/>
              <a:ext cx="0" cy="86704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289012" y="102324"/>
            <a:ext cx="8623739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80" tIns="48390" rIns="96780" bIns="4839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defRPr sz="1700" b="1" cap="all" spc="106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  <a:lvl2pPr eaLnBrk="0" hangingPunct="0">
              <a:lnSpc>
                <a:spcPct val="90000"/>
              </a:lnSpc>
              <a:defRPr sz="4700">
                <a:latin typeface="Calibri Light" pitchFamily="34" charset="0"/>
              </a:defRPr>
            </a:lvl2pPr>
            <a:lvl3pPr eaLnBrk="0" hangingPunct="0">
              <a:lnSpc>
                <a:spcPct val="90000"/>
              </a:lnSpc>
              <a:defRPr sz="4700">
                <a:latin typeface="Calibri Light" pitchFamily="34" charset="0"/>
              </a:defRPr>
            </a:lvl3pPr>
            <a:lvl4pPr eaLnBrk="0" hangingPunct="0">
              <a:lnSpc>
                <a:spcPct val="90000"/>
              </a:lnSpc>
              <a:defRPr sz="4700">
                <a:latin typeface="Calibri Light" pitchFamily="34" charset="0"/>
              </a:defRPr>
            </a:lvl4pPr>
            <a:lvl5pPr eaLnBrk="0" hangingPunct="0">
              <a:lnSpc>
                <a:spcPct val="90000"/>
              </a:lnSpc>
              <a:defRPr sz="4700">
                <a:latin typeface="Calibri Light" pitchFamily="34" charset="0"/>
              </a:defRPr>
            </a:lvl5pPr>
            <a:lvl6pPr marL="483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>
                <a:latin typeface="Calibri Light" pitchFamily="34" charset="0"/>
              </a:defRPr>
            </a:lvl6pPr>
            <a:lvl7pPr marL="96780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>
                <a:latin typeface="Calibri Light" pitchFamily="34" charset="0"/>
              </a:defRPr>
            </a:lvl7pPr>
            <a:lvl8pPr marL="145170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>
                <a:latin typeface="Calibri Light" pitchFamily="34" charset="0"/>
              </a:defRPr>
            </a:lvl8pPr>
            <a:lvl9pPr marL="193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>
                <a:latin typeface="Calibri Light" pitchFamily="34" charset="0"/>
              </a:defRPr>
            </a:lvl9pPr>
          </a:lstStyle>
          <a:p>
            <a:r>
              <a:rPr lang="hr-HR" altLang="ru-RU" dirty="0" smtClean="0"/>
              <a:t>KRONOLOGIJA KONSOLIDACIJE SREDSTAVA NA JRR-U</a:t>
            </a:r>
            <a:endParaRPr lang="ru-RU" alt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74898" y="6650898"/>
            <a:ext cx="11901938" cy="571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89412" y="1170186"/>
            <a:ext cx="31066" cy="546751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56730" y="6630581"/>
            <a:ext cx="33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39788" y="6778649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2000</a:t>
            </a:r>
            <a:r>
              <a:rPr lang="hr-HR" sz="1200" b="1" dirty="0" smtClean="0"/>
              <a:t>.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80041" y="6879761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2011</a:t>
            </a:r>
            <a:r>
              <a:rPr lang="hr-HR" sz="1200" b="1" dirty="0" smtClean="0"/>
              <a:t>.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06651" y="6870235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2015</a:t>
            </a:r>
            <a:r>
              <a:rPr lang="hr-HR" sz="1200" b="1" dirty="0" smtClean="0"/>
              <a:t>.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25867" y="6866124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2017</a:t>
            </a:r>
            <a:r>
              <a:rPr lang="hr-HR" sz="1200" b="1" dirty="0" smtClean="0"/>
              <a:t>.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83374" y="6874033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2019</a:t>
            </a:r>
            <a:r>
              <a:rPr lang="hr-HR" sz="1200" b="1" dirty="0" smtClean="0"/>
              <a:t>.</a:t>
            </a:r>
            <a:endParaRPr lang="ru-RU" sz="1200" b="1" dirty="0"/>
          </a:p>
        </p:txBody>
      </p:sp>
      <p:sp>
        <p:nvSpPr>
          <p:cNvPr id="5120" name="TextBox 5119"/>
          <p:cNvSpPr txBox="1"/>
          <p:nvPr/>
        </p:nvSpPr>
        <p:spPr>
          <a:xfrm>
            <a:off x="844397" y="1402133"/>
            <a:ext cx="242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i="1" dirty="0" smtClean="0">
                <a:solidFill>
                  <a:srgbClr val="C00000"/>
                </a:solidFill>
              </a:rPr>
              <a:t>Kao referenca</a:t>
            </a:r>
            <a:r>
              <a:rPr lang="ru-RU" sz="1400" i="1" dirty="0" smtClean="0">
                <a:solidFill>
                  <a:srgbClr val="C00000"/>
                </a:solidFill>
              </a:rPr>
              <a:t>: </a:t>
            </a:r>
            <a:r>
              <a:rPr lang="hr-HR" sz="1400" i="1" dirty="0" smtClean="0">
                <a:solidFill>
                  <a:srgbClr val="C00000"/>
                </a:solidFill>
              </a:rPr>
              <a:t>na dan </a:t>
            </a:r>
            <a:r>
              <a:rPr lang="ru-RU" sz="1400" i="1" dirty="0" smtClean="0">
                <a:solidFill>
                  <a:srgbClr val="C00000"/>
                </a:solidFill>
              </a:rPr>
              <a:t>01.03.2017</a:t>
            </a:r>
            <a:r>
              <a:rPr lang="hr-HR" sz="1400" i="1" dirty="0" smtClean="0">
                <a:solidFill>
                  <a:srgbClr val="C00000"/>
                </a:solidFill>
              </a:rPr>
              <a:t>.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19909" y="6613525"/>
            <a:ext cx="49160" cy="4571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59643"/>
              </p:ext>
            </p:extLst>
          </p:nvPr>
        </p:nvGraphicFramePr>
        <p:xfrm>
          <a:off x="5245300" y="-1974792"/>
          <a:ext cx="2561134" cy="178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AutoShape 20"/>
          <p:cNvSpPr>
            <a:spLocks noChangeArrowheads="1"/>
          </p:cNvSpPr>
          <p:nvPr/>
        </p:nvSpPr>
        <p:spPr bwMode="gray">
          <a:xfrm>
            <a:off x="1662892" y="5758773"/>
            <a:ext cx="10598410" cy="79688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69" name="Eingekerbter Richtungspfeil 14"/>
          <p:cNvSpPr/>
          <p:nvPr/>
        </p:nvSpPr>
        <p:spPr bwMode="gray">
          <a:xfrm>
            <a:off x="1786419" y="5852130"/>
            <a:ext cx="10401824" cy="634406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hr-HR" b="1" dirty="0" smtClean="0"/>
              <a:t>Sredstva državnog proračuna</a:t>
            </a:r>
            <a:endParaRPr lang="ru-RU" b="1" dirty="0"/>
          </a:p>
        </p:txBody>
      </p:sp>
      <p:sp>
        <p:nvSpPr>
          <p:cNvPr id="74" name="AutoShape 20"/>
          <p:cNvSpPr>
            <a:spLocks noChangeArrowheads="1"/>
          </p:cNvSpPr>
          <p:nvPr/>
        </p:nvSpPr>
        <p:spPr bwMode="gray">
          <a:xfrm>
            <a:off x="8363440" y="1252341"/>
            <a:ext cx="3900238" cy="83711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77" name="Eingekerbter Richtungspfeil 15"/>
          <p:cNvSpPr/>
          <p:nvPr/>
        </p:nvSpPr>
        <p:spPr bwMode="gray">
          <a:xfrm>
            <a:off x="8463064" y="1332656"/>
            <a:ext cx="3752402" cy="634406"/>
          </a:xfrm>
          <a:prstGeom prst="chevron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180000" algn="ctr">
              <a:lnSpc>
                <a:spcPts val="1500"/>
              </a:lnSpc>
            </a:pPr>
            <a:r>
              <a:rPr lang="hr-HR" b="1" dirty="0" smtClean="0">
                <a:solidFill>
                  <a:schemeClr val="bg1"/>
                </a:solidFill>
              </a:rPr>
              <a:t>Sredstva sastavnica i općina </a:t>
            </a:r>
            <a:r>
              <a:rPr lang="en-US" b="1" dirty="0" smtClean="0">
                <a:solidFill>
                  <a:schemeClr val="bg1"/>
                </a:solidFill>
              </a:rPr>
              <a:t>RF</a:t>
            </a:r>
            <a:r>
              <a:rPr lang="hr-HR" b="1" dirty="0" smtClean="0">
                <a:solidFill>
                  <a:schemeClr val="bg1"/>
                </a:solidFill>
              </a:rPr>
              <a:t>-a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80000" algn="ctr">
              <a:lnSpc>
                <a:spcPts val="15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hr-HR" b="1" dirty="0" smtClean="0">
                <a:solidFill>
                  <a:schemeClr val="bg1"/>
                </a:solidFill>
              </a:rPr>
              <a:t>pregled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8" name="AutoShape 20"/>
          <p:cNvSpPr>
            <a:spLocks noChangeArrowheads="1"/>
          </p:cNvSpPr>
          <p:nvPr/>
        </p:nvSpPr>
        <p:spPr bwMode="gray">
          <a:xfrm>
            <a:off x="4478956" y="4849212"/>
            <a:ext cx="7788018" cy="85490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79" name="Eingekerbter Richtungspfeil 14"/>
          <p:cNvSpPr/>
          <p:nvPr/>
        </p:nvSpPr>
        <p:spPr bwMode="gray">
          <a:xfrm>
            <a:off x="4540625" y="4941244"/>
            <a:ext cx="7643561" cy="659315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Privremeno dodijeljena sredstva 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sredstva proračunskih korisnika i autonomnih ustanova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0" name="AutoShape 20"/>
          <p:cNvSpPr>
            <a:spLocks noChangeArrowheads="1"/>
          </p:cNvSpPr>
          <p:nvPr/>
        </p:nvSpPr>
        <p:spPr bwMode="gray">
          <a:xfrm>
            <a:off x="5902100" y="3971934"/>
            <a:ext cx="6372135" cy="809616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81" name="Eingekerbter Richtungspfeil 14"/>
          <p:cNvSpPr/>
          <p:nvPr/>
        </p:nvSpPr>
        <p:spPr bwMode="gray">
          <a:xfrm>
            <a:off x="5951796" y="4065786"/>
            <a:ext cx="6253941" cy="634406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Sredstva Središnjih uprava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d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ržavnih izvanproračunskih fondova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2" name="AutoShape 20"/>
          <p:cNvSpPr>
            <a:spLocks noChangeArrowheads="1"/>
          </p:cNvSpPr>
          <p:nvPr/>
        </p:nvSpPr>
        <p:spPr bwMode="gray">
          <a:xfrm>
            <a:off x="7096180" y="2210392"/>
            <a:ext cx="5194150" cy="822368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83" name="Eingekerbter Richtungspfeil 14"/>
          <p:cNvSpPr/>
          <p:nvPr/>
        </p:nvSpPr>
        <p:spPr bwMode="gray">
          <a:xfrm>
            <a:off x="7114627" y="2273233"/>
            <a:ext cx="5091110" cy="634406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Sredstva teritorijalnih ureda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d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ržavnih izvanproračunskih fondova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6298" y="4605109"/>
            <a:ext cx="19479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 smtClean="0"/>
              <a:t>Privremeno dodijeljena sredstva</a:t>
            </a:r>
            <a:endParaRPr lang="ru-RU" sz="1050" dirty="0" smtClean="0"/>
          </a:p>
        </p:txBody>
      </p:sp>
      <p:sp>
        <p:nvSpPr>
          <p:cNvPr id="85" name="TextBox 84"/>
          <p:cNvSpPr txBox="1"/>
          <p:nvPr/>
        </p:nvSpPr>
        <p:spPr>
          <a:xfrm>
            <a:off x="1785525" y="3893402"/>
            <a:ext cx="31345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Sredstva financijskih ustanova</a:t>
            </a:r>
            <a:endParaRPr lang="ru-RU" sz="105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r-HR" sz="900" dirty="0" smtClean="0"/>
              <a:t>Proračunski korisnici i autonomni subjekti </a:t>
            </a:r>
            <a:r>
              <a:rPr lang="ru-RU" sz="900" dirty="0" smtClean="0"/>
              <a:t>–  42</a:t>
            </a:r>
            <a:r>
              <a:rPr lang="hr-HR" sz="900" dirty="0" smtClean="0"/>
              <a:t> </a:t>
            </a:r>
            <a:r>
              <a:rPr lang="ru-RU" sz="900" dirty="0" smtClean="0"/>
              <a:t>%</a:t>
            </a:r>
            <a:endParaRPr lang="ru-RU" sz="9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hr-HR" sz="900" dirty="0" smtClean="0"/>
              <a:t>Pravni subjekti </a:t>
            </a:r>
            <a:r>
              <a:rPr lang="en-US" sz="900" dirty="0" smtClean="0"/>
              <a:t>– </a:t>
            </a:r>
            <a:r>
              <a:rPr lang="hr-HR" sz="900" dirty="0" smtClean="0"/>
              <a:t>podrška riznice </a:t>
            </a:r>
            <a:r>
              <a:rPr lang="ru-RU" sz="900" dirty="0" smtClean="0"/>
              <a:t>– 58</a:t>
            </a:r>
            <a:r>
              <a:rPr lang="hr-HR" sz="900" dirty="0" smtClean="0"/>
              <a:t> </a:t>
            </a:r>
            <a:r>
              <a:rPr lang="ru-RU" sz="900" dirty="0" smtClean="0"/>
              <a:t>% </a:t>
            </a:r>
            <a:endParaRPr lang="ru-RU" sz="900" dirty="0"/>
          </a:p>
          <a:p>
            <a:endParaRPr lang="ru-RU" sz="9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84580" y="1217064"/>
            <a:ext cx="4063443" cy="93274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AutoShape 20"/>
          <p:cNvSpPr>
            <a:spLocks noChangeArrowheads="1"/>
          </p:cNvSpPr>
          <p:nvPr/>
        </p:nvSpPr>
        <p:spPr bwMode="gray">
          <a:xfrm>
            <a:off x="5937300" y="3081034"/>
            <a:ext cx="6372135" cy="82807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68" name="Eingekerbter Richtungspfeil 14"/>
          <p:cNvSpPr/>
          <p:nvPr/>
        </p:nvSpPr>
        <p:spPr bwMode="gray">
          <a:xfrm>
            <a:off x="5958218" y="3174683"/>
            <a:ext cx="6253941" cy="634406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Sredstva pravnih subjekata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podrška riznice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7173"/>
              </p:ext>
            </p:extLst>
          </p:nvPr>
        </p:nvGraphicFramePr>
        <p:xfrm>
          <a:off x="1034626" y="1833502"/>
          <a:ext cx="3699692" cy="211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943244" y="1954508"/>
            <a:ext cx="134089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 smtClean="0"/>
              <a:t>Sredstva federalnog proračuna</a:t>
            </a:r>
            <a:r>
              <a:rPr lang="ru-RU" sz="900" b="1" dirty="0"/>
              <a:t>
</a:t>
            </a:r>
            <a:r>
              <a:rPr lang="ru-RU" sz="900" b="1" dirty="0" smtClean="0"/>
              <a:t>48%</a:t>
            </a:r>
            <a:endParaRPr lang="ru-RU" sz="9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Двойные круглые скобки 75"/>
          <p:cNvSpPr/>
          <p:nvPr/>
        </p:nvSpPr>
        <p:spPr>
          <a:xfrm>
            <a:off x="1484392" y="3557346"/>
            <a:ext cx="9900458" cy="2864051"/>
          </a:xfrm>
          <a:prstGeom prst="bracketPair">
            <a:avLst>
              <a:gd name="adj" fmla="val 10028"/>
            </a:avLst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1481123" y="1185569"/>
            <a:ext cx="10004277" cy="2104045"/>
          </a:xfrm>
          <a:prstGeom prst="bracketPair">
            <a:avLst>
              <a:gd name="adj" fmla="val 16562"/>
            </a:avLst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9267735" y="3767819"/>
            <a:ext cx="1724145" cy="248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93157" y="3764655"/>
            <a:ext cx="5731149" cy="2484281"/>
          </a:xfrm>
          <a:prstGeom prst="rect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40" name="Блок-схема: процесс 139"/>
          <p:cNvSpPr/>
          <p:nvPr/>
        </p:nvSpPr>
        <p:spPr>
          <a:xfrm>
            <a:off x="9394924" y="4895136"/>
            <a:ext cx="1531366" cy="79490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Tekući račun glavnog/su-izvođača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073641" y="58366"/>
            <a:ext cx="8412031" cy="676780"/>
          </a:xfrm>
        </p:spPr>
        <p:txBody>
          <a:bodyPr/>
          <a:lstStyle/>
          <a:p>
            <a:pPr algn="ctr">
              <a:defRPr/>
            </a:pP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PODRŠKA RIZNICE ZA DRŽAVNE UGOVORE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16898" y="4033546"/>
            <a:ext cx="5349238" cy="21010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Блок-схема: процесс 118"/>
          <p:cNvSpPr/>
          <p:nvPr/>
        </p:nvSpPr>
        <p:spPr>
          <a:xfrm>
            <a:off x="2524202" y="5693216"/>
            <a:ext cx="1240988" cy="28359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altLang="ko-KR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Su-izvođač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4" name="Блок-схема: процесс 123"/>
          <p:cNvSpPr/>
          <p:nvPr/>
        </p:nvSpPr>
        <p:spPr>
          <a:xfrm>
            <a:off x="2857052" y="4885546"/>
            <a:ext cx="3722230" cy="43390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Glavni izvođač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994058" y="4569726"/>
            <a:ext cx="0" cy="328991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Блок-схема: процесс 61"/>
          <p:cNvSpPr/>
          <p:nvPr/>
        </p:nvSpPr>
        <p:spPr>
          <a:xfrm>
            <a:off x="5633694" y="5711584"/>
            <a:ext cx="1240988" cy="265227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altLang="ko-KR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Su-izvođač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0" name="Стрелка вверх 89"/>
          <p:cNvSpPr/>
          <p:nvPr/>
        </p:nvSpPr>
        <p:spPr>
          <a:xfrm rot="5400000">
            <a:off x="8040021" y="4315986"/>
            <a:ext cx="653830" cy="18016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800" b="1">
              <a:cs typeface="Times New Roman" panose="02020603050405020304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4490914" y="4565456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3445839" y="5276242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3272768" y="5313554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6260400" y="5297643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6095752" y="5323282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977726" y="3680266"/>
            <a:ext cx="5746580" cy="3018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236572" y="1260278"/>
            <a:ext cx="4813677" cy="1937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907926" y="1240783"/>
            <a:ext cx="2817231" cy="1956998"/>
          </a:xfrm>
          <a:prstGeom prst="rect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8" name="Блок-схема: процесс 107"/>
          <p:cNvSpPr/>
          <p:nvPr/>
        </p:nvSpPr>
        <p:spPr>
          <a:xfrm>
            <a:off x="2248649" y="1883049"/>
            <a:ext cx="2096871" cy="96089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Javni kupac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11" name="Блок-схема: процесс 110"/>
          <p:cNvSpPr/>
          <p:nvPr/>
        </p:nvSpPr>
        <p:spPr>
          <a:xfrm>
            <a:off x="6483261" y="1705280"/>
            <a:ext cx="4227150" cy="43390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Glavni izvođač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>
            <a:off x="7307987" y="2096762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7171762" y="2124125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10121523" y="2115512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9983063" y="2143581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907925" y="1232797"/>
            <a:ext cx="2817233" cy="3617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37045" y="3654223"/>
            <a:ext cx="29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Riznica Rusije</a:t>
            </a:r>
            <a:endParaRPr lang="ru-RU" sz="1600" spc="14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228227" y="4674025"/>
            <a:ext cx="1889889" cy="339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1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defRPr>
            </a:lvl1pPr>
          </a:lstStyle>
          <a:p>
            <a:r>
              <a:rPr lang="hr-HR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sadašnjost</a:t>
            </a:r>
            <a:endParaRPr lang="ru-RU" sz="1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432590" y="2103272"/>
            <a:ext cx="1452682" cy="339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1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defRPr>
            </a:lvl1pPr>
          </a:lstStyle>
          <a:p>
            <a:r>
              <a:rPr lang="en-US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hr-HR" sz="240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rošlost</a:t>
            </a:r>
            <a:endParaRPr lang="ru-RU" sz="2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718766" y="6953894"/>
            <a:ext cx="1882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accent6">
                    <a:lumMod val="75000"/>
                  </a:schemeClr>
                </a:solidFill>
              </a:rPr>
              <a:t>Faktura</a:t>
            </a:r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hr-HR" sz="1000" b="1" dirty="0" smtClean="0">
                <a:solidFill>
                  <a:schemeClr val="accent6">
                    <a:lumMod val="75000"/>
                  </a:schemeClr>
                </a:solidFill>
              </a:rPr>
              <a:t>izvještaj o završenim radovima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4" name="Блок-схема: процесс 143"/>
          <p:cNvSpPr/>
          <p:nvPr/>
        </p:nvSpPr>
        <p:spPr>
          <a:xfrm>
            <a:off x="4104664" y="5704080"/>
            <a:ext cx="1240988" cy="27273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altLang="ko-KR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Su-izvođač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4808372" y="5297643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4635301" y="5325227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7" name="Блок-схема: процесс 146"/>
          <p:cNvSpPr/>
          <p:nvPr/>
        </p:nvSpPr>
        <p:spPr>
          <a:xfrm>
            <a:off x="6467888" y="2570159"/>
            <a:ext cx="1240988" cy="53045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altLang="ko-KR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Su-izvođač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8" name="Блок-схема: процесс 147"/>
          <p:cNvSpPr/>
          <p:nvPr/>
        </p:nvSpPr>
        <p:spPr>
          <a:xfrm>
            <a:off x="9469423" y="2588527"/>
            <a:ext cx="1240988" cy="53045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altLang="ko-KR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Su-izvođač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9" name="Блок-схема: процесс 148"/>
          <p:cNvSpPr/>
          <p:nvPr/>
        </p:nvSpPr>
        <p:spPr>
          <a:xfrm>
            <a:off x="8048350" y="2581023"/>
            <a:ext cx="1240988" cy="53045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altLang="ko-KR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Su-izvođač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0" name="Прямая со стрелкой 149"/>
          <p:cNvCxnSpPr/>
          <p:nvPr/>
        </p:nvCxnSpPr>
        <p:spPr>
          <a:xfrm>
            <a:off x="8671937" y="2105990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V="1">
            <a:off x="8532653" y="2128190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5" name="Блок-схема: процесс 124"/>
          <p:cNvSpPr/>
          <p:nvPr/>
        </p:nvSpPr>
        <p:spPr>
          <a:xfrm>
            <a:off x="3287397" y="4131373"/>
            <a:ext cx="2809506" cy="4286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Javni kupac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26111" y="1224482"/>
            <a:ext cx="2817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Riznica Rusije</a:t>
            </a:r>
            <a:endParaRPr lang="ru-RU" sz="1600" spc="14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17117" y="1242079"/>
            <a:ext cx="4818580" cy="3617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22020" y="1239495"/>
            <a:ext cx="48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spc="14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r-HR" dirty="0" smtClean="0"/>
              <a:t>Kreditne ustanove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9267735" y="3757534"/>
            <a:ext cx="1748505" cy="53921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9339" y="3741158"/>
            <a:ext cx="172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spc="14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r-HR" dirty="0" smtClean="0"/>
              <a:t>Kreditne ustanove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150239" y="5084091"/>
            <a:ext cx="2359592" cy="323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rmAutofit lnSpcReduction="10000"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altLang="ko-KR" sz="1300" dirty="0" smtClean="0">
                <a:solidFill>
                  <a:schemeClr val="tx1"/>
                </a:solidFill>
                <a:latin typeface="+mn-lt"/>
              </a:rPr>
              <a:t>Konačna namira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733383" y="6781586"/>
            <a:ext cx="1639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accent1">
                    <a:lumMod val="75000"/>
                  </a:schemeClr>
                </a:solidFill>
              </a:rPr>
              <a:t>Predujam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hr-HR" sz="1000" b="1" dirty="0" smtClean="0">
                <a:solidFill>
                  <a:schemeClr val="accent1">
                    <a:lumMod val="75000"/>
                  </a:schemeClr>
                </a:solidFill>
              </a:rPr>
              <a:t>namire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869013" y="3289615"/>
            <a:ext cx="9142324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893373" y="6434097"/>
            <a:ext cx="9142324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4725157" y="2091438"/>
            <a:ext cx="1491960" cy="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4743343" y="2513808"/>
            <a:ext cx="147377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 useBgFill="1">
        <p:nvSpPr>
          <p:cNvPr id="107" name="Прямоугольник 106"/>
          <p:cNvSpPr/>
          <p:nvPr/>
        </p:nvSpPr>
        <p:spPr>
          <a:xfrm>
            <a:off x="11083876" y="963038"/>
            <a:ext cx="487223" cy="587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 стрелкой 85"/>
          <p:cNvCxnSpPr/>
          <p:nvPr/>
        </p:nvCxnSpPr>
        <p:spPr>
          <a:xfrm flipH="1">
            <a:off x="10259526" y="7108407"/>
            <a:ext cx="459240" cy="0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10256142" y="6944166"/>
            <a:ext cx="467514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2944204" y="6536350"/>
            <a:ext cx="7401243" cy="8259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002060"/>
                </a:solidFill>
              </a:rPr>
              <a:t>Namjenska upotreba sredstava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002060"/>
                </a:solidFill>
              </a:rPr>
              <a:t>Transparentnost i odgovornost sa snošenjem posljedica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002060"/>
                </a:solidFill>
              </a:rPr>
              <a:t>Povećanje likvidnosti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hr-HR" sz="1200" b="1" dirty="0" smtClean="0">
                <a:solidFill>
                  <a:srgbClr val="C00000"/>
                </a:solidFill>
              </a:rPr>
              <a:t>kao referenca</a:t>
            </a:r>
            <a:r>
              <a:rPr lang="ru-RU" sz="1200" b="1" dirty="0" smtClean="0">
                <a:solidFill>
                  <a:srgbClr val="C00000"/>
                </a:solidFill>
              </a:rPr>
              <a:t>: </a:t>
            </a:r>
            <a:r>
              <a:rPr lang="hr-HR" sz="1200" b="1" dirty="0" smtClean="0">
                <a:solidFill>
                  <a:srgbClr val="C00000"/>
                </a:solidFill>
              </a:rPr>
              <a:t>na dan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01.03.2017</a:t>
            </a:r>
            <a:r>
              <a:rPr lang="hr-HR" sz="1200" b="1" dirty="0" smtClean="0">
                <a:solidFill>
                  <a:srgbClr val="C00000"/>
                </a:solidFill>
              </a:rPr>
              <a:t>.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–  </a:t>
            </a:r>
            <a:r>
              <a:rPr lang="hr-HR" sz="1200" b="1" dirty="0" smtClean="0">
                <a:solidFill>
                  <a:srgbClr val="C00000"/>
                </a:solidFill>
              </a:rPr>
              <a:t>oko</a:t>
            </a:r>
            <a:r>
              <a:rPr lang="en-US" sz="1200" b="1" dirty="0" smtClean="0">
                <a:solidFill>
                  <a:srgbClr val="C00000"/>
                </a:solidFill>
              </a:rPr>
              <a:t> 210 </a:t>
            </a:r>
            <a:r>
              <a:rPr lang="hr-HR" sz="1200" b="1" dirty="0" smtClean="0">
                <a:solidFill>
                  <a:srgbClr val="C00000"/>
                </a:solidFill>
              </a:rPr>
              <a:t>milijardi rublji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916430" y="6781586"/>
            <a:ext cx="2117078" cy="6536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r>
              <a:rPr lang="hr-H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tjecaj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" name="Нашивка 111"/>
          <p:cNvSpPr/>
          <p:nvPr/>
        </p:nvSpPr>
        <p:spPr>
          <a:xfrm rot="5400000">
            <a:off x="5955695" y="6324861"/>
            <a:ext cx="187563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Нашивка 112"/>
          <p:cNvSpPr/>
          <p:nvPr/>
        </p:nvSpPr>
        <p:spPr>
          <a:xfrm rot="5400000">
            <a:off x="2133001" y="6346219"/>
            <a:ext cx="187563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4" name="Нашивка 113"/>
          <p:cNvSpPr/>
          <p:nvPr/>
        </p:nvSpPr>
        <p:spPr>
          <a:xfrm rot="5400000">
            <a:off x="9770914" y="6337557"/>
            <a:ext cx="187563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15536" y="-9525"/>
            <a:ext cx="8412031" cy="676780"/>
          </a:xfrm>
        </p:spPr>
        <p:txBody>
          <a:bodyPr/>
          <a:lstStyle/>
          <a:p>
            <a:pPr algn="ctr">
              <a:defRPr/>
            </a:pP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PODRŠKA RIZNICE ZA SUBVENCIJE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6552" y="1859822"/>
            <a:ext cx="4518991" cy="3584693"/>
          </a:xfrm>
          <a:prstGeom prst="rect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553" y="1530118"/>
            <a:ext cx="4525542" cy="3018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625" y="1501543"/>
            <a:ext cx="476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Riznica Rusije</a:t>
            </a:r>
            <a:endParaRPr lang="ru-RU" sz="1600" spc="14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03009" y="3578365"/>
            <a:ext cx="1452682" cy="339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1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defRPr>
            </a:lvl1pPr>
          </a:lstStyle>
          <a:p>
            <a:r>
              <a:rPr lang="hr-HR" sz="1400" dirty="0" smtClean="0">
                <a:solidFill>
                  <a:srgbClr val="FF0000"/>
                </a:solidFill>
              </a:rPr>
              <a:t>SADAŠNJOST</a:t>
            </a:r>
            <a:r>
              <a:rPr lang="ru-RU" sz="1400" dirty="0" smtClean="0">
                <a:solidFill>
                  <a:srgbClr val="FF0000"/>
                </a:solidFill>
              </a:rPr>
              <a:t>: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07862" y="1771600"/>
            <a:ext cx="1452682" cy="339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1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defRPr>
            </a:lvl1pPr>
          </a:lstStyle>
          <a:p>
            <a:r>
              <a:rPr lang="hr-HR" sz="1400" dirty="0" smtClean="0">
                <a:solidFill>
                  <a:srgbClr val="FF0000"/>
                </a:solidFill>
              </a:rPr>
              <a:t>PROŠLOST</a:t>
            </a:r>
            <a:r>
              <a:rPr lang="ru-RU" sz="1400" dirty="0" smtClean="0">
                <a:solidFill>
                  <a:srgbClr val="FF0000"/>
                </a:solidFill>
              </a:rPr>
              <a:t>: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5463848" y="2142412"/>
            <a:ext cx="1829066" cy="854069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hr-HR" sz="1050" b="1" dirty="0" smtClean="0">
                <a:cs typeface="Times New Roman" panose="02020603050405020304" pitchFamily="18" charset="0"/>
              </a:rPr>
              <a:t>Financiranje u skladu s uvjetima ugovora</a:t>
            </a:r>
            <a:endParaRPr lang="ru-RU" sz="1050" b="1" dirty="0">
              <a:cs typeface="Times New Roman" panose="02020603050405020304" pitchFamily="18" charset="0"/>
            </a:endParaRPr>
          </a:p>
        </p:txBody>
      </p:sp>
      <p:sp>
        <p:nvSpPr>
          <p:cNvPr id="77" name="Стрелка вправо 76"/>
          <p:cNvSpPr/>
          <p:nvPr/>
        </p:nvSpPr>
        <p:spPr>
          <a:xfrm flipH="1">
            <a:off x="5364637" y="2965426"/>
            <a:ext cx="1833909" cy="265052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hr-HR" sz="1050" b="1" dirty="0" smtClean="0">
                <a:cs typeface="Times New Roman" panose="02020603050405020304" pitchFamily="18" charset="0"/>
              </a:rPr>
              <a:t>Izvještaj</a:t>
            </a:r>
            <a:r>
              <a:rPr lang="en-US" sz="1050" b="1" dirty="0" smtClean="0">
                <a:cs typeface="Times New Roman" panose="02020603050405020304" pitchFamily="18" charset="0"/>
              </a:rPr>
              <a:t> </a:t>
            </a:r>
            <a:endParaRPr lang="ru-RU" sz="1050" b="1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284096" y="1530117"/>
            <a:ext cx="4813677" cy="3914398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64641" y="1530118"/>
            <a:ext cx="4818580" cy="2884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232220" y="1490363"/>
            <a:ext cx="48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spc="14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5442197" y="3217671"/>
            <a:ext cx="1790023" cy="0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5486986" y="2890234"/>
            <a:ext cx="175773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2" name="Стрелка вправо 181"/>
          <p:cNvSpPr/>
          <p:nvPr/>
        </p:nvSpPr>
        <p:spPr>
          <a:xfrm>
            <a:off x="5482333" y="4294680"/>
            <a:ext cx="1829066" cy="469661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hr-HR" sz="1050" b="1" dirty="0" smtClean="0">
                <a:cs typeface="Times New Roman" panose="02020603050405020304" pitchFamily="18" charset="0"/>
              </a:rPr>
              <a:t>Financiranje</a:t>
            </a:r>
            <a:r>
              <a:rPr lang="en-US" sz="1050" b="1" dirty="0" smtClean="0">
                <a:cs typeface="Times New Roman" panose="02020603050405020304" pitchFamily="18" charset="0"/>
              </a:rPr>
              <a:t> </a:t>
            </a:r>
            <a:endParaRPr lang="ru-RU" sz="1050" b="1" dirty="0">
              <a:cs typeface="Times New Roman" panose="02020603050405020304" pitchFamily="18" charset="0"/>
            </a:endParaRPr>
          </a:p>
        </p:txBody>
      </p:sp>
      <p:sp>
        <p:nvSpPr>
          <p:cNvPr id="183" name="Стрелка вправо 182"/>
          <p:cNvSpPr/>
          <p:nvPr/>
        </p:nvSpPr>
        <p:spPr>
          <a:xfrm flipH="1">
            <a:off x="5398311" y="4023314"/>
            <a:ext cx="1833909" cy="362140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hr-HR" sz="1050" b="1" dirty="0" smtClean="0">
                <a:cs typeface="Times New Roman" panose="02020603050405020304" pitchFamily="18" charset="0"/>
              </a:rPr>
              <a:t>Potreba</a:t>
            </a:r>
            <a:r>
              <a:rPr lang="en-US" sz="1050" b="1" dirty="0" smtClean="0">
                <a:cs typeface="Times New Roman" panose="02020603050405020304" pitchFamily="18" charset="0"/>
              </a:rPr>
              <a:t> </a:t>
            </a:r>
            <a:endParaRPr lang="ru-RU" sz="1050" b="1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399319" y="1482745"/>
            <a:ext cx="48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spc="14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r-HR" dirty="0" smtClean="0"/>
              <a:t>Riznica Rusije</a:t>
            </a:r>
            <a:endParaRPr lang="ru-RU" dirty="0"/>
          </a:p>
        </p:txBody>
      </p:sp>
      <p:cxnSp>
        <p:nvCxnSpPr>
          <p:cNvPr id="189" name="Прямая со стрелкой 188"/>
          <p:cNvCxnSpPr/>
          <p:nvPr/>
        </p:nvCxnSpPr>
        <p:spPr>
          <a:xfrm>
            <a:off x="5420253" y="4313730"/>
            <a:ext cx="1790023" cy="0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flipH="1">
            <a:off x="5517997" y="4669091"/>
            <a:ext cx="175773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3136047" y="5789899"/>
            <a:ext cx="8900839" cy="82595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002060"/>
                </a:solidFill>
              </a:rPr>
              <a:t>Namjenska upotreba sredstava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002060"/>
                </a:solidFill>
              </a:rPr>
              <a:t>Minimalizacija potraživanja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600" b="1" dirty="0" smtClean="0">
                <a:solidFill>
                  <a:srgbClr val="002060"/>
                </a:solidFill>
              </a:rPr>
              <a:t>Povećanje likvidnosti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</a:t>
            </a:r>
            <a:r>
              <a:rPr lang="hr-HR" sz="1200" b="1" dirty="0" smtClean="0">
                <a:solidFill>
                  <a:srgbClr val="C00000"/>
                </a:solidFill>
              </a:rPr>
              <a:t>za referencu</a:t>
            </a:r>
            <a:r>
              <a:rPr lang="ru-RU" sz="1200" b="1" dirty="0" smtClean="0">
                <a:solidFill>
                  <a:srgbClr val="C00000"/>
                </a:solidFill>
              </a:rPr>
              <a:t>: </a:t>
            </a:r>
            <a:r>
              <a:rPr lang="hr-HR" sz="1200" b="1" dirty="0" smtClean="0">
                <a:solidFill>
                  <a:srgbClr val="C00000"/>
                </a:solidFill>
              </a:rPr>
              <a:t>na dan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01.03.2017</a:t>
            </a:r>
            <a:r>
              <a:rPr lang="hr-HR" sz="1200" b="1" dirty="0" smtClean="0">
                <a:solidFill>
                  <a:srgbClr val="C00000"/>
                </a:solidFill>
              </a:rPr>
              <a:t>.</a:t>
            </a:r>
            <a:r>
              <a:rPr lang="ru-RU" sz="1200" b="1" dirty="0" smtClean="0">
                <a:solidFill>
                  <a:srgbClr val="C00000"/>
                </a:solidFill>
              </a:rPr>
              <a:t> – 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hr-HR" sz="1200" b="1" dirty="0" smtClean="0">
                <a:solidFill>
                  <a:srgbClr val="C00000"/>
                </a:solidFill>
              </a:rPr>
              <a:t>oko</a:t>
            </a:r>
            <a:r>
              <a:rPr lang="en-US" sz="1200" b="1" dirty="0" smtClean="0">
                <a:solidFill>
                  <a:srgbClr val="C00000"/>
                </a:solidFill>
              </a:rPr>
              <a:t> 310 </a:t>
            </a:r>
            <a:r>
              <a:rPr lang="hr-HR" sz="1200" b="1" dirty="0" smtClean="0">
                <a:solidFill>
                  <a:srgbClr val="C00000"/>
                </a:solidFill>
              </a:rPr>
              <a:t>milijardi rubalja</a:t>
            </a:r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1155146" y="5671476"/>
            <a:ext cx="2117078" cy="85135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Učinci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12222521" y="830624"/>
            <a:ext cx="379054" cy="5942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1087715" y="3188716"/>
            <a:ext cx="4149722" cy="104424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Subvencije za proračunske i autonomne ustanove</a:t>
            </a: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Za državne potrebe</a:t>
            </a:r>
            <a:endParaRPr lang="ru-RU" sz="13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1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Za ostale potrebe</a:t>
            </a:r>
            <a:endParaRPr lang="ru-RU" sz="13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1087715" y="4403303"/>
            <a:ext cx="4149722" cy="90753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Subvencije za pravne subjekte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hr-HR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gospodarske subjekte </a:t>
            </a:r>
            <a:r>
              <a:rPr lang="en-US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r>
              <a:rPr lang="hr-HR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primatelje subvencija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1089762" y="2246262"/>
            <a:ext cx="4149722" cy="7883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Subvencije za federalne subjekte Ruske Federacije</a:t>
            </a:r>
            <a:endParaRPr lang="ru-RU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hr-HR" altLang="ko-KR" sz="1000" b="1" i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napomene</a:t>
            </a:r>
            <a:r>
              <a:rPr lang="ru-RU" altLang="ko-KR" sz="1000" b="1" i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altLang="ko-KR" sz="1000" b="1" i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Stari mehanizam isporuke </a:t>
            </a:r>
            <a:r>
              <a:rPr lang="ru-RU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25</a:t>
            </a:r>
            <a:r>
              <a:rPr lang="hr-HR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% </a:t>
            </a:r>
            <a:r>
              <a:rPr lang="hr-HR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BR svakog tromjesečja</a:t>
            </a:r>
            <a:r>
              <a:rPr lang="ru-RU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;</a:t>
            </a:r>
            <a:endParaRPr lang="ru-RU" sz="1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Novi mehanizam isporuke </a:t>
            </a:r>
            <a:r>
              <a:rPr lang="ru-RU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 </a:t>
            </a:r>
            <a:r>
              <a:rPr lang="hr-HR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prema potrebi</a:t>
            </a:r>
            <a:endParaRPr lang="ru-RU" altLang="ko-KR" sz="1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10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Блок-схема: процесс 57"/>
          <p:cNvSpPr/>
          <p:nvPr/>
        </p:nvSpPr>
        <p:spPr>
          <a:xfrm>
            <a:off x="7616073" y="3212075"/>
            <a:ext cx="4149722" cy="87269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Proračunski korisnici i autonomne ustanove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7599070" y="2221177"/>
            <a:ext cx="4149722" cy="74525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Federalni subjekti Ruske Federacije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124" y="1859889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r-HR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GLAVNA POTROŠAČKA JEDINICA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r-HR" sz="1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Korisnik proračunskih sredstava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7616073" y="4336439"/>
            <a:ext cx="4149722" cy="90753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Pravni subjekti </a:t>
            </a: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gospodarski subjekti</a:t>
            </a:r>
            <a:r>
              <a:rPr lang="en-U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r>
              <a:rPr lang="hr-HR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primatelji subvencija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7" name="Нашивка 66"/>
          <p:cNvSpPr/>
          <p:nvPr/>
        </p:nvSpPr>
        <p:spPr>
          <a:xfrm rot="5400000">
            <a:off x="6380662" y="5418339"/>
            <a:ext cx="199507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/>
          <p:nvPr/>
        </p:nvSpPr>
        <p:spPr>
          <a:xfrm rot="5400000">
            <a:off x="3142411" y="5434434"/>
            <a:ext cx="199507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Нашивка 68"/>
          <p:cNvSpPr/>
          <p:nvPr/>
        </p:nvSpPr>
        <p:spPr>
          <a:xfrm rot="5400000">
            <a:off x="9602752" y="5483545"/>
            <a:ext cx="199507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2"/>
          <p:cNvSpPr>
            <a:spLocks noChangeArrowheads="1"/>
          </p:cNvSpPr>
          <p:nvPr/>
        </p:nvSpPr>
        <p:spPr bwMode="ltGray">
          <a:xfrm rot="5400000">
            <a:off x="1429700" y="1141953"/>
            <a:ext cx="1956556" cy="206103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6780" tIns="48390" rIns="96780" bIns="48390" anchor="ctr"/>
          <a:lstStyle/>
          <a:p>
            <a:endParaRPr lang="ru-RU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1509946" y="1349248"/>
            <a:ext cx="1550158" cy="1598666"/>
          </a:xfrm>
          <a:prstGeom prst="flowChartConnector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0" algn="ctr">
            <a:solidFill>
              <a:srgbClr val="00206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208275" y="2458018"/>
            <a:ext cx="8437625" cy="4714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r>
              <a:rPr lang="ru-RU" b="1" dirty="0" smtClean="0"/>
              <a:t>                 </a:t>
            </a:r>
            <a:r>
              <a:rPr lang="hr-HR" b="1" dirty="0" smtClean="0"/>
              <a:t>sve se radi na </a:t>
            </a:r>
            <a:r>
              <a:rPr lang="hr-HR" b="1" dirty="0"/>
              <a:t>I</a:t>
            </a:r>
            <a:r>
              <a:rPr lang="hr-HR" b="1" dirty="0" smtClean="0"/>
              <a:t>nternetu</a:t>
            </a:r>
            <a:endParaRPr lang="hr-HR" b="1" dirty="0"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3454270" y="1878156"/>
            <a:ext cx="8153530" cy="446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r>
              <a:rPr lang="ru-RU" b="1" dirty="0"/>
              <a:t> </a:t>
            </a:r>
            <a:r>
              <a:rPr lang="ru-RU" b="1" dirty="0" smtClean="0"/>
              <a:t>           </a:t>
            </a:r>
            <a:r>
              <a:rPr lang="hr-HR" b="1" dirty="0" smtClean="0"/>
              <a:t>jedinstvena informatička platforma</a:t>
            </a:r>
            <a:endParaRPr lang="ru-RU" b="1" dirty="0"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224192" y="1326781"/>
            <a:ext cx="8383608" cy="431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b="1" dirty="0" smtClean="0"/>
              <a:t>                </a:t>
            </a:r>
            <a:r>
              <a:rPr lang="hr-HR" b="1" dirty="0" smtClean="0"/>
              <a:t>maksimalna pokrivenost sudionika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297334" y="134774"/>
            <a:ext cx="8405972" cy="615551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PLANIRANJE JE OSNOVA ZA UČINKOVITO UPRAVLJANJE NOVČANIM SREDSTVIMA</a:t>
            </a:r>
            <a:endParaRPr 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AutoShape 2"/>
          <p:cNvSpPr>
            <a:spLocks noChangeArrowheads="1"/>
          </p:cNvSpPr>
          <p:nvPr/>
        </p:nvSpPr>
        <p:spPr bwMode="ltGray">
          <a:xfrm rot="5400000">
            <a:off x="1430119" y="3226429"/>
            <a:ext cx="1956556" cy="206103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6780" tIns="48390" rIns="96780" bIns="48390" anchor="ctr"/>
          <a:lstStyle/>
          <a:p>
            <a:endParaRPr lang="ru-RU"/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ltGray">
          <a:xfrm rot="5400000" flipH="1">
            <a:off x="1510365" y="3433724"/>
            <a:ext cx="1550158" cy="1598666"/>
          </a:xfrm>
          <a:prstGeom prst="flowChartConnector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0" algn="ctr">
            <a:solidFill>
              <a:srgbClr val="00206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2" name="AutoShape 2"/>
          <p:cNvSpPr>
            <a:spLocks noChangeArrowheads="1"/>
          </p:cNvSpPr>
          <p:nvPr/>
        </p:nvSpPr>
        <p:spPr bwMode="ltGray">
          <a:xfrm rot="5400000">
            <a:off x="1379741" y="5354093"/>
            <a:ext cx="1956556" cy="206103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6780" tIns="48390" rIns="96780" bIns="48390" anchor="ctr"/>
          <a:lstStyle/>
          <a:p>
            <a:endParaRPr lang="ru-RU"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ltGray">
          <a:xfrm rot="5400000" flipH="1">
            <a:off x="1459987" y="5561388"/>
            <a:ext cx="1550158" cy="1598666"/>
          </a:xfrm>
          <a:prstGeom prst="flowChartConnector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0" algn="ctr">
            <a:solidFill>
              <a:srgbClr val="00206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3034399" y="1352260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7764" y="1849301"/>
            <a:ext cx="1668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preduvjeti</a:t>
            </a:r>
            <a:endParaRPr lang="ru-RU" sz="16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419664" y="3923043"/>
            <a:ext cx="175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/>
              <a:t>Okvir planiranja</a:t>
            </a:r>
            <a:r>
              <a:rPr lang="ru-RU" sz="1600" b="1" dirty="0" smtClean="0"/>
              <a:t>:</a:t>
            </a:r>
            <a:endParaRPr lang="ru-RU" sz="16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1406964" y="6201142"/>
            <a:ext cx="1707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Namijenjeno:</a:t>
            </a:r>
            <a:endParaRPr lang="ru-RU" sz="1600" b="1" dirty="0"/>
          </a:p>
        </p:txBody>
      </p:sp>
      <p:sp>
        <p:nvSpPr>
          <p:cNvPr id="90" name="AutoShape 6"/>
          <p:cNvSpPr>
            <a:spLocks noChangeArrowheads="1"/>
          </p:cNvSpPr>
          <p:nvPr/>
        </p:nvSpPr>
        <p:spPr bwMode="gray">
          <a:xfrm>
            <a:off x="2634368" y="4659376"/>
            <a:ext cx="8320926" cy="430912"/>
          </a:xfrm>
          <a:prstGeom prst="roundRect">
            <a:avLst>
              <a:gd name="adj" fmla="val 50000"/>
            </a:avLst>
          </a:prstGeom>
          <a:noFill/>
          <a:ln w="38100" algn="ctr">
            <a:noFill/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sz="1600" b="1" i="1" dirty="0" smtClean="0"/>
              <a:t>                 </a:t>
            </a:r>
            <a:r>
              <a:rPr lang="hr-HR" sz="1600" i="1" u="sng" dirty="0" smtClean="0">
                <a:solidFill>
                  <a:srgbClr val="002060"/>
                </a:solidFill>
              </a:rPr>
              <a:t>referentno mjerilo</a:t>
            </a:r>
            <a:r>
              <a:rPr lang="ru-RU" sz="1600" i="1" u="sng" dirty="0" smtClean="0">
                <a:solidFill>
                  <a:srgbClr val="002060"/>
                </a:solidFill>
              </a:rPr>
              <a:t>: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hr-HR" sz="1600" i="1" dirty="0" smtClean="0">
                <a:solidFill>
                  <a:srgbClr val="002060"/>
                </a:solidFill>
              </a:rPr>
              <a:t>najdulje razdoblje prema podjeli na dane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91" name="AutoShape 7"/>
          <p:cNvSpPr>
            <a:spLocks noChangeArrowheads="1"/>
          </p:cNvSpPr>
          <p:nvPr/>
        </p:nvSpPr>
        <p:spPr bwMode="gray">
          <a:xfrm>
            <a:off x="3302168" y="4312968"/>
            <a:ext cx="8286176" cy="3970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b="1" dirty="0" smtClean="0"/>
              <a:t>                  </a:t>
            </a:r>
            <a:r>
              <a:rPr lang="hr-HR" b="1" dirty="0" smtClean="0"/>
              <a:t>mjesec podijeljen na dane</a:t>
            </a:r>
            <a:endParaRPr lang="ru-RU" b="1" i="1" dirty="0"/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gray">
          <a:xfrm>
            <a:off x="3335098" y="3738211"/>
            <a:ext cx="8194878" cy="4498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pPr marL="285750" indent="-285750">
              <a:buFontTx/>
              <a:buChar char="-"/>
            </a:pPr>
            <a:r>
              <a:rPr lang="ru-RU" b="1" dirty="0" smtClean="0"/>
              <a:t>          </a:t>
            </a:r>
            <a:r>
              <a:rPr lang="hr-HR" b="1" dirty="0" smtClean="0"/>
              <a:t>godina podijeljena na mjesece</a:t>
            </a:r>
            <a:endParaRPr lang="ru-RU" b="1" dirty="0"/>
          </a:p>
        </p:txBody>
      </p:sp>
      <p:sp>
        <p:nvSpPr>
          <p:cNvPr id="94" name="AutoShape 7"/>
          <p:cNvSpPr>
            <a:spLocks noChangeArrowheads="1"/>
          </p:cNvSpPr>
          <p:nvPr/>
        </p:nvSpPr>
        <p:spPr bwMode="gray">
          <a:xfrm>
            <a:off x="3060531" y="5988583"/>
            <a:ext cx="8259880" cy="4251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b="1" dirty="0" smtClean="0"/>
              <a:t>                   </a:t>
            </a:r>
            <a:r>
              <a:rPr lang="hr-HR" b="1" dirty="0" smtClean="0"/>
              <a:t>dugoročnim i kratkoročnim razdobljima</a:t>
            </a:r>
            <a:endParaRPr lang="ru-RU" b="1" dirty="0"/>
          </a:p>
        </p:txBody>
      </p:sp>
      <p:sp>
        <p:nvSpPr>
          <p:cNvPr id="95" name="AutoShape 8"/>
          <p:cNvSpPr>
            <a:spLocks noChangeArrowheads="1"/>
          </p:cNvSpPr>
          <p:nvPr/>
        </p:nvSpPr>
        <p:spPr bwMode="gray">
          <a:xfrm>
            <a:off x="3326419" y="6550563"/>
            <a:ext cx="8174074" cy="4510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b="1" dirty="0" smtClean="0"/>
              <a:t>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</a:t>
            </a:r>
            <a:r>
              <a:rPr lang="hr-HR" b="1" dirty="0" smtClean="0"/>
              <a:t>upotreba alata za „grubo” i „fino” usklađivanje</a:t>
            </a:r>
            <a:endParaRPr lang="ru-RU" b="1" dirty="0"/>
          </a:p>
          <a:p>
            <a:endParaRPr lang="ru-RU" b="1" dirty="0"/>
          </a:p>
        </p:txBody>
      </p:sp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3290641" y="1911059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7" name="Group 9"/>
          <p:cNvGrpSpPr>
            <a:grpSpLocks/>
          </p:cNvGrpSpPr>
          <p:nvPr/>
        </p:nvGrpSpPr>
        <p:grpSpPr bwMode="auto">
          <a:xfrm>
            <a:off x="3060531" y="2499342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1" name="Group 9"/>
          <p:cNvGrpSpPr>
            <a:grpSpLocks/>
          </p:cNvGrpSpPr>
          <p:nvPr/>
        </p:nvGrpSpPr>
        <p:grpSpPr bwMode="auto">
          <a:xfrm>
            <a:off x="3183406" y="3757667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8" name="Group 9"/>
          <p:cNvGrpSpPr>
            <a:grpSpLocks/>
          </p:cNvGrpSpPr>
          <p:nvPr/>
        </p:nvGrpSpPr>
        <p:grpSpPr bwMode="auto">
          <a:xfrm>
            <a:off x="3166596" y="4303184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2" name="Group 9"/>
          <p:cNvGrpSpPr>
            <a:grpSpLocks/>
          </p:cNvGrpSpPr>
          <p:nvPr/>
        </p:nvGrpSpPr>
        <p:grpSpPr bwMode="auto">
          <a:xfrm>
            <a:off x="3177245" y="5972223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9" name="Group 9"/>
          <p:cNvGrpSpPr>
            <a:grpSpLocks/>
          </p:cNvGrpSpPr>
          <p:nvPr/>
        </p:nvGrpSpPr>
        <p:grpSpPr bwMode="auto">
          <a:xfrm>
            <a:off x="3167304" y="6588663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23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7753" y="2381832"/>
            <a:ext cx="4210361" cy="1497495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46816" y="2034852"/>
            <a:ext cx="6013152" cy="727068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600" b="1" dirty="0" smtClean="0"/>
              <a:t>         </a:t>
            </a:r>
            <a:r>
              <a:rPr lang="hr-HR" sz="1600" b="1" dirty="0"/>
              <a:t>P</a:t>
            </a:r>
            <a:r>
              <a:rPr lang="hr-HR" sz="1600" b="1" dirty="0" smtClean="0"/>
              <a:t>lasman sredstava na </a:t>
            </a:r>
            <a:r>
              <a:rPr lang="en-US" sz="1600" b="1" dirty="0" smtClean="0"/>
              <a:t>t+</a:t>
            </a:r>
            <a:r>
              <a:rPr lang="ru-RU" sz="1600" b="1" dirty="0"/>
              <a:t>5</a:t>
            </a:r>
          </a:p>
          <a:p>
            <a:pPr marL="533400" indent="-3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      </a:t>
            </a:r>
            <a:r>
              <a:rPr lang="ru-RU" sz="1600" b="1" dirty="0" smtClean="0"/>
              <a:t>  </a:t>
            </a:r>
            <a:r>
              <a:rPr lang="hr-HR" sz="1600" b="1" dirty="0" smtClean="0"/>
              <a:t>depozit</a:t>
            </a:r>
            <a:r>
              <a:rPr lang="hr-HR" sz="1600" b="1" dirty="0"/>
              <a:t>i</a:t>
            </a:r>
            <a:r>
              <a:rPr lang="hr-HR" sz="1600" b="1" dirty="0" smtClean="0"/>
              <a:t> na t</a:t>
            </a:r>
            <a:r>
              <a:rPr lang="en-US" sz="1600" b="1" dirty="0" smtClean="0"/>
              <a:t>+5</a:t>
            </a:r>
            <a:endParaRPr lang="ru-RU" sz="1600" b="1" dirty="0"/>
          </a:p>
          <a:p>
            <a:pPr marL="533400" indent="-3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     </a:t>
            </a:r>
            <a:r>
              <a:rPr lang="ru-RU" sz="1600" b="1" dirty="0" smtClean="0"/>
              <a:t>   </a:t>
            </a:r>
            <a:r>
              <a:rPr lang="en-US" sz="1600" b="1" dirty="0" smtClean="0"/>
              <a:t>REPO </a:t>
            </a:r>
            <a:r>
              <a:rPr lang="hr-HR" sz="1600" b="1" dirty="0" smtClean="0"/>
              <a:t>na</a:t>
            </a:r>
            <a:r>
              <a:rPr lang="ru-RU" sz="1600" b="1" dirty="0" smtClean="0"/>
              <a:t> </a:t>
            </a:r>
            <a:r>
              <a:rPr lang="en-US" sz="1600" b="1" dirty="0"/>
              <a:t>t+5</a:t>
            </a:r>
            <a:r>
              <a:rPr lang="ru-RU" sz="1600" b="1" dirty="0"/>
              <a:t>, </a:t>
            </a:r>
            <a:r>
              <a:rPr lang="hr-HR" sz="1600" b="1" dirty="0" smtClean="0"/>
              <a:t>uključujući</a:t>
            </a:r>
            <a:r>
              <a:rPr lang="en-US" sz="1600" b="1" dirty="0" smtClean="0"/>
              <a:t> REPO </a:t>
            </a:r>
            <a:r>
              <a:rPr lang="hr-HR" sz="1600" b="1" dirty="0" smtClean="0"/>
              <a:t>preko noći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66682" y="7286090"/>
            <a:ext cx="2835275" cy="401637"/>
          </a:xfrm>
        </p:spPr>
        <p:txBody>
          <a:bodyPr/>
          <a:lstStyle/>
          <a:p>
            <a:pPr>
              <a:defRPr/>
            </a:pPr>
            <a:fld id="{0428E522-FBF5-454D-892B-B7F7A6ECE56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8115" y="181090"/>
            <a:ext cx="70496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„GRUBO” I „FINO” USKLAĐIVANJE LIKVIDNOSTI</a:t>
            </a:r>
            <a:endParaRPr 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2173" y="1198667"/>
            <a:ext cx="41792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“fi</a:t>
            </a:r>
            <a:r>
              <a:rPr lang="hr-HR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no</a:t>
            </a:r>
            <a:r>
              <a:rPr lang="en-US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”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 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360" y="1240022"/>
            <a:ext cx="41507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grubo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3" y="2544357"/>
            <a:ext cx="3459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hr-HR" b="1" dirty="0"/>
              <a:t>P</a:t>
            </a:r>
            <a:r>
              <a:rPr lang="hr-HR" b="1" dirty="0" smtClean="0"/>
              <a:t>lasman sredstava sa </a:t>
            </a:r>
            <a:r>
              <a:rPr lang="en-US" b="1" dirty="0" smtClean="0"/>
              <a:t>t+5</a:t>
            </a:r>
            <a:r>
              <a:rPr lang="ru-RU" b="1" dirty="0" smtClean="0">
                <a:solidFill>
                  <a:srgbClr val="CC0000"/>
                </a:solidFill>
              </a:rPr>
              <a:t>*</a:t>
            </a:r>
            <a:r>
              <a:rPr lang="hr-HR" b="1" dirty="0" smtClean="0"/>
              <a:t>na</a:t>
            </a:r>
            <a:r>
              <a:rPr lang="ru-RU" b="1" dirty="0" smtClean="0"/>
              <a:t> </a:t>
            </a:r>
            <a:r>
              <a:rPr lang="en-US" b="1" dirty="0" err="1" smtClean="0"/>
              <a:t>t+n</a:t>
            </a:r>
            <a:endParaRPr lang="en-US" b="1" dirty="0" smtClean="0"/>
          </a:p>
          <a:p>
            <a:pPr marL="540000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hr-HR" b="1" dirty="0" smtClean="0"/>
              <a:t>depoziti sa </a:t>
            </a:r>
            <a:r>
              <a:rPr lang="en-US" b="1" dirty="0" smtClean="0"/>
              <a:t>t+5</a:t>
            </a:r>
            <a:endParaRPr lang="ru-RU" b="1" dirty="0" smtClean="0"/>
          </a:p>
          <a:p>
            <a:pPr marL="540000">
              <a:buFont typeface="Arial" panose="020B0604020202020204" pitchFamily="34" charset="0"/>
              <a:buChar char="•"/>
            </a:pPr>
            <a:r>
              <a:rPr lang="ru-RU" b="1" dirty="0" smtClean="0"/>
              <a:t>       </a:t>
            </a:r>
            <a:r>
              <a:rPr lang="en-US" b="1" dirty="0" smtClean="0"/>
              <a:t>REPO </a:t>
            </a:r>
            <a:r>
              <a:rPr lang="hr-HR" b="1" dirty="0" smtClean="0"/>
              <a:t>sa</a:t>
            </a:r>
            <a:r>
              <a:rPr lang="ru-RU" b="1" dirty="0" smtClean="0"/>
              <a:t> </a:t>
            </a:r>
            <a:r>
              <a:rPr lang="en-US" b="1" dirty="0" smtClean="0"/>
              <a:t>t+5</a:t>
            </a: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7219" y="6789001"/>
            <a:ext cx="519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*</a:t>
            </a:r>
            <a:r>
              <a:rPr lang="en-US" b="1" dirty="0" smtClean="0">
                <a:solidFill>
                  <a:srgbClr val="C00000"/>
                </a:solidFill>
              </a:rPr>
              <a:t>t+5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hr-HR" b="1" dirty="0" smtClean="0">
                <a:solidFill>
                  <a:srgbClr val="002060"/>
                </a:solidFill>
              </a:rPr>
              <a:t>bliska budućnost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hr-HR" b="1" dirty="0" smtClean="0">
                <a:solidFill>
                  <a:srgbClr val="002060"/>
                </a:solidFill>
              </a:rPr>
              <a:t>trenutačno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en-US" b="1" dirty="0" smtClean="0">
                <a:solidFill>
                  <a:srgbClr val="002060"/>
                </a:solidFill>
              </a:rPr>
              <a:t>t+</a:t>
            </a:r>
            <a:r>
              <a:rPr lang="ru-RU" b="1" dirty="0" smtClean="0">
                <a:solidFill>
                  <a:srgbClr val="002060"/>
                </a:solidFill>
              </a:rPr>
              <a:t>3)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99926" y="1401129"/>
            <a:ext cx="0" cy="5959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49830" y="4767144"/>
            <a:ext cx="4078284" cy="1497495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015238" y="5230414"/>
            <a:ext cx="33485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b="1" dirty="0" smtClean="0"/>
              <a:t>Limiti za financiranje izdataka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27498" y="4495592"/>
            <a:ext cx="2034862" cy="2009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179" y="2477437"/>
            <a:ext cx="1219200" cy="1219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395" y="4905058"/>
            <a:ext cx="1219200" cy="12192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346816" y="3003944"/>
            <a:ext cx="6023130" cy="712981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        </a:t>
            </a:r>
            <a:r>
              <a:rPr lang="hr-HR" sz="1600" b="1" dirty="0"/>
              <a:t>P</a:t>
            </a:r>
            <a:r>
              <a:rPr lang="hr-HR" sz="1600" b="1" dirty="0" smtClean="0"/>
              <a:t>ovlačenje iz plasmana</a:t>
            </a:r>
            <a:endParaRPr lang="ru-RU" sz="16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09146" y="1915863"/>
            <a:ext cx="938009" cy="92613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336838" y="3947734"/>
            <a:ext cx="6023130" cy="689386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0000"/>
            <a:r>
              <a:rPr lang="hr-HR" sz="1600" b="1" dirty="0" smtClean="0"/>
              <a:t>Prikupljanje sredstava na tržištu kapitala kako bi se premostila mogući privremeni </a:t>
            </a:r>
            <a:r>
              <a:rPr lang="hr-HR" sz="1600" b="1" dirty="0" smtClean="0"/>
              <a:t>novčani jaz </a:t>
            </a:r>
            <a:r>
              <a:rPr lang="ru-RU" sz="1600" i="1" dirty="0" smtClean="0">
                <a:solidFill>
                  <a:srgbClr val="C00000"/>
                </a:solidFill>
              </a:rPr>
              <a:t>(</a:t>
            </a:r>
            <a:r>
              <a:rPr lang="hr-HR" sz="1600" i="1" dirty="0" smtClean="0">
                <a:solidFill>
                  <a:srgbClr val="C00000"/>
                </a:solidFill>
              </a:rPr>
              <a:t>u bliskoj budućnosti</a:t>
            </a:r>
            <a:r>
              <a:rPr lang="ru-RU" sz="1600" i="1" dirty="0" smtClean="0">
                <a:solidFill>
                  <a:srgbClr val="C00000"/>
                </a:solidFill>
              </a:rPr>
              <a:t>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36838" y="4860438"/>
            <a:ext cx="6013152" cy="715882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0000"/>
            <a:r>
              <a:rPr lang="ru-RU" sz="1600" b="1" dirty="0" smtClean="0"/>
              <a:t> </a:t>
            </a:r>
            <a:r>
              <a:rPr lang="hr-HR" sz="1600" b="1" dirty="0" smtClean="0"/>
              <a:t>Depoziti na zahtjev </a:t>
            </a:r>
            <a:r>
              <a:rPr lang="ru-RU" sz="1600" i="1" dirty="0" smtClean="0">
                <a:solidFill>
                  <a:srgbClr val="C00000"/>
                </a:solidFill>
              </a:rPr>
              <a:t>(</a:t>
            </a:r>
            <a:r>
              <a:rPr lang="hr-HR" sz="1600" i="1" dirty="0" smtClean="0">
                <a:solidFill>
                  <a:srgbClr val="C00000"/>
                </a:solidFill>
              </a:rPr>
              <a:t>u bliskoj budućnosti</a:t>
            </a:r>
            <a:r>
              <a:rPr lang="ru-RU" sz="1600" i="1" dirty="0" smtClean="0">
                <a:solidFill>
                  <a:srgbClr val="C00000"/>
                </a:solidFill>
              </a:rPr>
              <a:t>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36838" y="5740209"/>
            <a:ext cx="6023130" cy="712981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0000"/>
            <a:r>
              <a:rPr lang="hr-HR" sz="1600" b="1" dirty="0" smtClean="0"/>
              <a:t>Upotreba datuma dospijeća plaćanja </a:t>
            </a:r>
            <a:r>
              <a:rPr lang="ru-RU" sz="1600" i="1" dirty="0" smtClean="0">
                <a:solidFill>
                  <a:srgbClr val="C00000"/>
                </a:solidFill>
              </a:rPr>
              <a:t>(</a:t>
            </a:r>
            <a:r>
              <a:rPr lang="hr-HR" sz="1600" i="1" dirty="0" smtClean="0">
                <a:solidFill>
                  <a:srgbClr val="C00000"/>
                </a:solidFill>
              </a:rPr>
              <a:t>u bliskoj budućnosti</a:t>
            </a:r>
            <a:r>
              <a:rPr lang="ru-RU" sz="1600" i="1" dirty="0" smtClean="0">
                <a:solidFill>
                  <a:srgbClr val="C00000"/>
                </a:solidFill>
              </a:rPr>
              <a:t>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26860" y="6723646"/>
            <a:ext cx="6023130" cy="712981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        </a:t>
            </a:r>
            <a:r>
              <a:rPr lang="hr-HR" sz="1600" i="1" dirty="0" smtClean="0"/>
              <a:t>Premošćivanje rizika (</a:t>
            </a:r>
            <a:r>
              <a:rPr lang="hr-HR" sz="1600" dirty="0" err="1" smtClean="0"/>
              <a:t>eng</a:t>
            </a:r>
            <a:r>
              <a:rPr lang="hr-HR" sz="1600" dirty="0" smtClean="0"/>
              <a:t>. </a:t>
            </a:r>
            <a:r>
              <a:rPr lang="hr-HR" sz="1600" i="1" dirty="0" err="1" smtClean="0"/>
              <a:t>hedging</a:t>
            </a:r>
            <a:r>
              <a:rPr lang="hr-HR" sz="1600" i="1" dirty="0" smtClean="0"/>
              <a:t>)</a:t>
            </a:r>
            <a:r>
              <a:rPr lang="hr-HR" sz="1600" dirty="0" smtClean="0"/>
              <a:t> za </a:t>
            </a:r>
            <a:r>
              <a:rPr lang="hr-HR" sz="1600" b="1" dirty="0" smtClean="0"/>
              <a:t>JRR-a </a:t>
            </a:r>
          </a:p>
          <a:p>
            <a:r>
              <a:rPr lang="hr-HR" sz="1600" b="1" i="1" dirty="0">
                <a:solidFill>
                  <a:srgbClr val="C00000"/>
                </a:solidFill>
              </a:rPr>
              <a:t>	</a:t>
            </a:r>
            <a:r>
              <a:rPr lang="ru-RU" sz="1600" i="1" dirty="0" smtClean="0">
                <a:solidFill>
                  <a:srgbClr val="C00000"/>
                </a:solidFill>
              </a:rPr>
              <a:t>(</a:t>
            </a:r>
            <a:r>
              <a:rPr lang="hr-HR" sz="1600" i="1" dirty="0" smtClean="0">
                <a:solidFill>
                  <a:srgbClr val="C00000"/>
                </a:solidFill>
              </a:rPr>
              <a:t>trenutačno u razmatranju</a:t>
            </a:r>
            <a:r>
              <a:rPr lang="ru-RU" sz="1600" i="1" dirty="0" smtClean="0">
                <a:solidFill>
                  <a:srgbClr val="C00000"/>
                </a:solidFill>
              </a:rPr>
              <a:t>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2863361"/>
            <a:ext cx="938009" cy="9261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3829360"/>
            <a:ext cx="938009" cy="92613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4755312"/>
            <a:ext cx="938009" cy="92613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5652772"/>
            <a:ext cx="938009" cy="92613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6632488"/>
            <a:ext cx="938009" cy="92613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57074" y="2106338"/>
            <a:ext cx="584095" cy="584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1134" y="3032972"/>
            <a:ext cx="584095" cy="58409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9826" y="4012094"/>
            <a:ext cx="584095" cy="5840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0746" y="4942935"/>
            <a:ext cx="584095" cy="58409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1134" y="5852393"/>
            <a:ext cx="584095" cy="5840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7443" y="6817116"/>
            <a:ext cx="584095" cy="58409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16" y="1065520"/>
            <a:ext cx="914976" cy="91497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222" y="1010961"/>
            <a:ext cx="914976" cy="9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Box 3"/>
          <p:cNvSpPr txBox="1">
            <a:spLocks noChangeArrowheads="1"/>
          </p:cNvSpPr>
          <p:nvPr/>
        </p:nvSpPr>
        <p:spPr bwMode="auto">
          <a:xfrm>
            <a:off x="3813290" y="1"/>
            <a:ext cx="9007064" cy="3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defPPr>
              <a:defRPr lang="ru-RU"/>
            </a:defPPr>
            <a:lvl1pPr algn="ctr" eaLnBrk="1" hangingPunct="1">
              <a:defRPr sz="1700" b="1" cap="all" spc="106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cs typeface="Arial" charset="0"/>
              </a:defRPr>
            </a:lvl2pPr>
            <a:lvl3pPr marL="1143000" indent="-228600" eaLnBrk="0" hangingPunct="0">
              <a:defRPr>
                <a:cs typeface="Arial" charset="0"/>
              </a:defRPr>
            </a:lvl3pPr>
            <a:lvl4pPr marL="1600200" indent="-228600" eaLnBrk="0" hangingPunct="0">
              <a:defRPr>
                <a:cs typeface="Arial" charset="0"/>
              </a:defRPr>
            </a:lvl4pPr>
            <a:lvl5pPr marL="2057400" indent="-228600" eaLnBrk="0" hangingPunct="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hr-HR" altLang="ru-RU" dirty="0" smtClean="0"/>
              <a:t>PRIMJER „grubog” i „finog” USKLAĐIVANJA likvidnosti</a:t>
            </a:r>
            <a:endParaRPr lang="ru-RU" altLang="ru-RU" dirty="0"/>
          </a:p>
        </p:txBody>
      </p:sp>
      <p:sp>
        <p:nvSpPr>
          <p:cNvPr id="174" name="TextBox 173"/>
          <p:cNvSpPr txBox="1"/>
          <p:nvPr/>
        </p:nvSpPr>
        <p:spPr>
          <a:xfrm>
            <a:off x="4308397" y="694140"/>
            <a:ext cx="4883110" cy="374724"/>
          </a:xfrm>
          <a:prstGeom prst="rect">
            <a:avLst/>
          </a:prstGeom>
          <a:noFill/>
        </p:spPr>
        <p:txBody>
          <a:bodyPr lIns="96780" tIns="48390" rIns="96780" bIns="48390">
            <a:spAutoFit/>
          </a:bodyPr>
          <a:lstStyle/>
          <a:p>
            <a:pPr algn="ctr">
              <a:defRPr/>
            </a:pPr>
            <a:r>
              <a:rPr lang="hr-H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„grubo” usklađivanje likvidnosti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 flipV="1">
            <a:off x="10917224" y="5154371"/>
            <a:ext cx="1286642" cy="1104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716007" y="4625605"/>
            <a:ext cx="1609725" cy="745853"/>
          </a:xfrm>
          <a:prstGeom prst="rect">
            <a:avLst/>
          </a:prstGeom>
          <a:noFill/>
        </p:spPr>
        <p:txBody>
          <a:bodyPr wrap="square" lIns="129040" tIns="64520" rIns="129040" bIns="64520" rtlCol="0">
            <a:spAutoFit/>
          </a:bodyPr>
          <a:lstStyle/>
          <a:p>
            <a:r>
              <a:rPr lang="hr-HR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Povlačenje iz plasmana/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r-HR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rikupljanje sredstava na tržištu kapitala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553987" y="3230841"/>
            <a:ext cx="1166083" cy="578763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Прямоугольник 92"/>
          <p:cNvSpPr/>
          <p:nvPr/>
        </p:nvSpPr>
        <p:spPr>
          <a:xfrm>
            <a:off x="1445283" y="2929206"/>
            <a:ext cx="9244727" cy="437946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 algn="ctr">
              <a:defRPr/>
            </a:pPr>
            <a:endParaRPr lang="ru-RU" sz="1700"/>
          </a:p>
        </p:txBody>
      </p:sp>
      <p:sp>
        <p:nvSpPr>
          <p:cNvPr id="95" name="TextBox 194"/>
          <p:cNvSpPr txBox="1">
            <a:spLocks noChangeArrowheads="1"/>
          </p:cNvSpPr>
          <p:nvPr/>
        </p:nvSpPr>
        <p:spPr bwMode="auto">
          <a:xfrm>
            <a:off x="647340" y="1603973"/>
            <a:ext cx="970279" cy="4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mlrd. rubalja</a:t>
            </a:r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ятиугольник 97"/>
          <p:cNvSpPr/>
          <p:nvPr/>
        </p:nvSpPr>
        <p:spPr>
          <a:xfrm>
            <a:off x="497981" y="2740748"/>
            <a:ext cx="899173" cy="307818"/>
          </a:xfrm>
          <a:prstGeom prst="homePlate">
            <a:avLst>
              <a:gd name="adj" fmla="val 8520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>
              <a:defRPr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Uvjetovana nula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26612" y="4117117"/>
            <a:ext cx="4883110" cy="374724"/>
          </a:xfrm>
          <a:prstGeom prst="rect">
            <a:avLst/>
          </a:prstGeom>
          <a:noFill/>
        </p:spPr>
        <p:txBody>
          <a:bodyPr lIns="96780" tIns="48390" rIns="96780" bIns="48390">
            <a:spAutoFit/>
          </a:bodyPr>
          <a:lstStyle/>
          <a:p>
            <a:pPr algn="ctr">
              <a:defRPr/>
            </a:pPr>
            <a:r>
              <a:rPr lang="hr-H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„fino” usklađivanje likvidnosti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93700" y="1198617"/>
            <a:ext cx="11963130" cy="2894849"/>
          </a:xfrm>
          <a:prstGeom prst="rect">
            <a:avLst/>
          </a:prstGeom>
          <a:noFill/>
          <a:ln w="19050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V="1">
            <a:off x="1454697" y="1432710"/>
            <a:ext cx="6564" cy="1941658"/>
          </a:xfrm>
          <a:prstGeom prst="line">
            <a:avLst/>
          </a:prstGeom>
          <a:ln w="317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 rot="2804844">
            <a:off x="1753823" y="1803708"/>
            <a:ext cx="487749" cy="52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 rot="2110526">
            <a:off x="1804079" y="2138659"/>
            <a:ext cx="140018" cy="55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Полилиния 118"/>
          <p:cNvSpPr/>
          <p:nvPr/>
        </p:nvSpPr>
        <p:spPr>
          <a:xfrm>
            <a:off x="1487287" y="1842179"/>
            <a:ext cx="9014033" cy="1604738"/>
          </a:xfrm>
          <a:custGeom>
            <a:avLst/>
            <a:gdLst>
              <a:gd name="connsiteX0" fmla="*/ 0 w 4465320"/>
              <a:gd name="connsiteY0" fmla="*/ 1039404 h 1039404"/>
              <a:gd name="connsiteX1" fmla="*/ 693420 w 4465320"/>
              <a:gd name="connsiteY1" fmla="*/ 132624 h 1039404"/>
              <a:gd name="connsiteX2" fmla="*/ 1706880 w 4465320"/>
              <a:gd name="connsiteY2" fmla="*/ 658404 h 1039404"/>
              <a:gd name="connsiteX3" fmla="*/ 2362200 w 4465320"/>
              <a:gd name="connsiteY3" fmla="*/ 3084 h 1039404"/>
              <a:gd name="connsiteX4" fmla="*/ 3543300 w 4465320"/>
              <a:gd name="connsiteY4" fmla="*/ 986064 h 1039404"/>
              <a:gd name="connsiteX5" fmla="*/ 4465320 w 4465320"/>
              <a:gd name="connsiteY5" fmla="*/ 185964 h 1039404"/>
              <a:gd name="connsiteX0" fmla="*/ 0 w 4465320"/>
              <a:gd name="connsiteY0" fmla="*/ 1041118 h 1076957"/>
              <a:gd name="connsiteX1" fmla="*/ 693420 w 4465320"/>
              <a:gd name="connsiteY1" fmla="*/ 134338 h 1076957"/>
              <a:gd name="connsiteX2" fmla="*/ 1706880 w 4465320"/>
              <a:gd name="connsiteY2" fmla="*/ 660118 h 1076957"/>
              <a:gd name="connsiteX3" fmla="*/ 2362200 w 4465320"/>
              <a:gd name="connsiteY3" fmla="*/ 4798 h 1076957"/>
              <a:gd name="connsiteX4" fmla="*/ 3543300 w 4465320"/>
              <a:gd name="connsiteY4" fmla="*/ 1075637 h 1076957"/>
              <a:gd name="connsiteX5" fmla="*/ 4465320 w 4465320"/>
              <a:gd name="connsiteY5" fmla="*/ 187678 h 1076957"/>
              <a:gd name="connsiteX0" fmla="*/ 0 w 4465320"/>
              <a:gd name="connsiteY0" fmla="*/ 1041118 h 1075637"/>
              <a:gd name="connsiteX1" fmla="*/ 693420 w 4465320"/>
              <a:gd name="connsiteY1" fmla="*/ 134338 h 1075637"/>
              <a:gd name="connsiteX2" fmla="*/ 1706880 w 4465320"/>
              <a:gd name="connsiteY2" fmla="*/ 660118 h 1075637"/>
              <a:gd name="connsiteX3" fmla="*/ 2362200 w 4465320"/>
              <a:gd name="connsiteY3" fmla="*/ 4798 h 1075637"/>
              <a:gd name="connsiteX4" fmla="*/ 3543300 w 4465320"/>
              <a:gd name="connsiteY4" fmla="*/ 1075637 h 1075637"/>
              <a:gd name="connsiteX5" fmla="*/ 4465320 w 4465320"/>
              <a:gd name="connsiteY5" fmla="*/ 187678 h 1075637"/>
              <a:gd name="connsiteX0" fmla="*/ 0 w 4465320"/>
              <a:gd name="connsiteY0" fmla="*/ 1036593 h 1071112"/>
              <a:gd name="connsiteX1" fmla="*/ 693420 w 4465320"/>
              <a:gd name="connsiteY1" fmla="*/ 129813 h 1071112"/>
              <a:gd name="connsiteX2" fmla="*/ 1706880 w 4465320"/>
              <a:gd name="connsiteY2" fmla="*/ 655593 h 1071112"/>
              <a:gd name="connsiteX3" fmla="*/ 2362200 w 4465320"/>
              <a:gd name="connsiteY3" fmla="*/ 273 h 1071112"/>
              <a:gd name="connsiteX4" fmla="*/ 2577211 w 4465320"/>
              <a:gd name="connsiteY4" fmla="*/ 581172 h 1071112"/>
              <a:gd name="connsiteX5" fmla="*/ 3543300 w 4465320"/>
              <a:gd name="connsiteY5" fmla="*/ 1071112 h 1071112"/>
              <a:gd name="connsiteX6" fmla="*/ 4465320 w 4465320"/>
              <a:gd name="connsiteY6" fmla="*/ 183153 h 1071112"/>
              <a:gd name="connsiteX0" fmla="*/ 0 w 4465320"/>
              <a:gd name="connsiteY0" fmla="*/ 1036563 h 1077397"/>
              <a:gd name="connsiteX1" fmla="*/ 693420 w 4465320"/>
              <a:gd name="connsiteY1" fmla="*/ 129783 h 1077397"/>
              <a:gd name="connsiteX2" fmla="*/ 1706880 w 4465320"/>
              <a:gd name="connsiteY2" fmla="*/ 655563 h 1077397"/>
              <a:gd name="connsiteX3" fmla="*/ 2362200 w 4465320"/>
              <a:gd name="connsiteY3" fmla="*/ 243 h 1077397"/>
              <a:gd name="connsiteX4" fmla="*/ 2577211 w 4465320"/>
              <a:gd name="connsiteY4" fmla="*/ 581142 h 1077397"/>
              <a:gd name="connsiteX5" fmla="*/ 2896434 w 4465320"/>
              <a:gd name="connsiteY5" fmla="*/ 40471 h 1077397"/>
              <a:gd name="connsiteX6" fmla="*/ 3543300 w 4465320"/>
              <a:gd name="connsiteY6" fmla="*/ 1071082 h 1077397"/>
              <a:gd name="connsiteX7" fmla="*/ 4465320 w 4465320"/>
              <a:gd name="connsiteY7" fmla="*/ 183123 h 1077397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577211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978658 w 4465320"/>
              <a:gd name="connsiteY5" fmla="*/ 33713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40677 h 1087660"/>
              <a:gd name="connsiteX1" fmla="*/ 693420 w 4465320"/>
              <a:gd name="connsiteY1" fmla="*/ 133897 h 1087660"/>
              <a:gd name="connsiteX2" fmla="*/ 1706880 w 4465320"/>
              <a:gd name="connsiteY2" fmla="*/ 659677 h 1087660"/>
              <a:gd name="connsiteX3" fmla="*/ 2362200 w 4465320"/>
              <a:gd name="connsiteY3" fmla="*/ 4357 h 1087660"/>
              <a:gd name="connsiteX4" fmla="*/ 2601395 w 4465320"/>
              <a:gd name="connsiteY4" fmla="*/ 585256 h 1087660"/>
              <a:gd name="connsiteX5" fmla="*/ 2756170 w 4465320"/>
              <a:gd name="connsiteY5" fmla="*/ 227061 h 1087660"/>
              <a:gd name="connsiteX6" fmla="*/ 2978658 w 4465320"/>
              <a:gd name="connsiteY6" fmla="*/ 37827 h 1087660"/>
              <a:gd name="connsiteX7" fmla="*/ 3543300 w 4465320"/>
              <a:gd name="connsiteY7" fmla="*/ 1075196 h 1087660"/>
              <a:gd name="connsiteX8" fmla="*/ 3970182 w 4465320"/>
              <a:gd name="connsiteY8" fmla="*/ 314920 h 1087660"/>
              <a:gd name="connsiteX9" fmla="*/ 4465320 w 4465320"/>
              <a:gd name="connsiteY9" fmla="*/ 187237 h 1087660"/>
              <a:gd name="connsiteX0" fmla="*/ 0 w 4465320"/>
              <a:gd name="connsiteY0" fmla="*/ 1046274 h 1093257"/>
              <a:gd name="connsiteX1" fmla="*/ 693420 w 4465320"/>
              <a:gd name="connsiteY1" fmla="*/ 139494 h 1093257"/>
              <a:gd name="connsiteX2" fmla="*/ 1706880 w 4465320"/>
              <a:gd name="connsiteY2" fmla="*/ 665274 h 1093257"/>
              <a:gd name="connsiteX3" fmla="*/ 2362200 w 4465320"/>
              <a:gd name="connsiteY3" fmla="*/ 9954 h 1093257"/>
              <a:gd name="connsiteX4" fmla="*/ 2601395 w 4465320"/>
              <a:gd name="connsiteY4" fmla="*/ 590853 h 1093257"/>
              <a:gd name="connsiteX5" fmla="*/ 2756170 w 4465320"/>
              <a:gd name="connsiteY5" fmla="*/ 232658 h 1093257"/>
              <a:gd name="connsiteX6" fmla="*/ 2978658 w 4465320"/>
              <a:gd name="connsiteY6" fmla="*/ 43424 h 1093257"/>
              <a:gd name="connsiteX7" fmla="*/ 3543300 w 4465320"/>
              <a:gd name="connsiteY7" fmla="*/ 1080793 h 1093257"/>
              <a:gd name="connsiteX8" fmla="*/ 3970182 w 4465320"/>
              <a:gd name="connsiteY8" fmla="*/ 320517 h 1093257"/>
              <a:gd name="connsiteX9" fmla="*/ 4465320 w 4465320"/>
              <a:gd name="connsiteY9" fmla="*/ 192834 h 1093257"/>
              <a:gd name="connsiteX0" fmla="*/ 0 w 4465320"/>
              <a:gd name="connsiteY0" fmla="*/ 1046274 h 1091114"/>
              <a:gd name="connsiteX1" fmla="*/ 693420 w 4465320"/>
              <a:gd name="connsiteY1" fmla="*/ 139494 h 1091114"/>
              <a:gd name="connsiteX2" fmla="*/ 1706880 w 4465320"/>
              <a:gd name="connsiteY2" fmla="*/ 665274 h 1091114"/>
              <a:gd name="connsiteX3" fmla="*/ 2362200 w 4465320"/>
              <a:gd name="connsiteY3" fmla="*/ 9954 h 1091114"/>
              <a:gd name="connsiteX4" fmla="*/ 2601395 w 4465320"/>
              <a:gd name="connsiteY4" fmla="*/ 590853 h 1091114"/>
              <a:gd name="connsiteX5" fmla="*/ 2756170 w 4465320"/>
              <a:gd name="connsiteY5" fmla="*/ 232658 h 1091114"/>
              <a:gd name="connsiteX6" fmla="*/ 2978658 w 4465320"/>
              <a:gd name="connsiteY6" fmla="*/ 43424 h 1091114"/>
              <a:gd name="connsiteX7" fmla="*/ 3543300 w 4465320"/>
              <a:gd name="connsiteY7" fmla="*/ 1080793 h 1091114"/>
              <a:gd name="connsiteX8" fmla="*/ 3839591 w 4465320"/>
              <a:gd name="connsiteY8" fmla="*/ 151558 h 1091114"/>
              <a:gd name="connsiteX9" fmla="*/ 4465320 w 4465320"/>
              <a:gd name="connsiteY9" fmla="*/ 192834 h 1091114"/>
              <a:gd name="connsiteX0" fmla="*/ 0 w 4465320"/>
              <a:gd name="connsiteY0" fmla="*/ 1046274 h 1091185"/>
              <a:gd name="connsiteX1" fmla="*/ 693420 w 4465320"/>
              <a:gd name="connsiteY1" fmla="*/ 139494 h 1091185"/>
              <a:gd name="connsiteX2" fmla="*/ 1706880 w 4465320"/>
              <a:gd name="connsiteY2" fmla="*/ 665274 h 1091185"/>
              <a:gd name="connsiteX3" fmla="*/ 2362200 w 4465320"/>
              <a:gd name="connsiteY3" fmla="*/ 9954 h 1091185"/>
              <a:gd name="connsiteX4" fmla="*/ 2601395 w 4465320"/>
              <a:gd name="connsiteY4" fmla="*/ 590853 h 1091185"/>
              <a:gd name="connsiteX5" fmla="*/ 2756170 w 4465320"/>
              <a:gd name="connsiteY5" fmla="*/ 232658 h 1091185"/>
              <a:gd name="connsiteX6" fmla="*/ 2978658 w 4465320"/>
              <a:gd name="connsiteY6" fmla="*/ 43424 h 1091185"/>
              <a:gd name="connsiteX7" fmla="*/ 3543300 w 4465320"/>
              <a:gd name="connsiteY7" fmla="*/ 1080793 h 1091185"/>
              <a:gd name="connsiteX8" fmla="*/ 3839591 w 4465320"/>
              <a:gd name="connsiteY8" fmla="*/ 151558 h 1091185"/>
              <a:gd name="connsiteX9" fmla="*/ 4192670 w 4465320"/>
              <a:gd name="connsiteY9" fmla="*/ 327275 h 1091185"/>
              <a:gd name="connsiteX10" fmla="*/ 4465320 w 4465320"/>
              <a:gd name="connsiteY10" fmla="*/ 192834 h 1091185"/>
              <a:gd name="connsiteX0" fmla="*/ 0 w 4386522"/>
              <a:gd name="connsiteY0" fmla="*/ 741865 h 1091185"/>
              <a:gd name="connsiteX1" fmla="*/ 614622 w 4386522"/>
              <a:gd name="connsiteY1" fmla="*/ 139494 h 1091185"/>
              <a:gd name="connsiteX2" fmla="*/ 1628082 w 4386522"/>
              <a:gd name="connsiteY2" fmla="*/ 665274 h 1091185"/>
              <a:gd name="connsiteX3" fmla="*/ 2283402 w 4386522"/>
              <a:gd name="connsiteY3" fmla="*/ 9954 h 1091185"/>
              <a:gd name="connsiteX4" fmla="*/ 2522597 w 4386522"/>
              <a:gd name="connsiteY4" fmla="*/ 590853 h 1091185"/>
              <a:gd name="connsiteX5" fmla="*/ 2677372 w 4386522"/>
              <a:gd name="connsiteY5" fmla="*/ 232658 h 1091185"/>
              <a:gd name="connsiteX6" fmla="*/ 2899860 w 4386522"/>
              <a:gd name="connsiteY6" fmla="*/ 43424 h 1091185"/>
              <a:gd name="connsiteX7" fmla="*/ 3464502 w 4386522"/>
              <a:gd name="connsiteY7" fmla="*/ 1080793 h 1091185"/>
              <a:gd name="connsiteX8" fmla="*/ 3760793 w 4386522"/>
              <a:gd name="connsiteY8" fmla="*/ 151558 h 1091185"/>
              <a:gd name="connsiteX9" fmla="*/ 4113872 w 4386522"/>
              <a:gd name="connsiteY9" fmla="*/ 327275 h 1091185"/>
              <a:gd name="connsiteX10" fmla="*/ 4386522 w 4386522"/>
              <a:gd name="connsiteY10" fmla="*/ 192834 h 109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6522" h="1091185">
                <a:moveTo>
                  <a:pt x="0" y="741865"/>
                </a:moveTo>
                <a:cubicBezTo>
                  <a:pt x="204470" y="320225"/>
                  <a:pt x="343275" y="152259"/>
                  <a:pt x="614622" y="139494"/>
                </a:cubicBezTo>
                <a:cubicBezTo>
                  <a:pt x="885969" y="126729"/>
                  <a:pt x="1349952" y="686864"/>
                  <a:pt x="1628082" y="665274"/>
                </a:cubicBezTo>
                <a:cubicBezTo>
                  <a:pt x="1906212" y="643684"/>
                  <a:pt x="2134316" y="22358"/>
                  <a:pt x="2283402" y="9954"/>
                </a:cubicBezTo>
                <a:cubicBezTo>
                  <a:pt x="2432488" y="-2450"/>
                  <a:pt x="2449680" y="539093"/>
                  <a:pt x="2522597" y="590853"/>
                </a:cubicBezTo>
                <a:cubicBezTo>
                  <a:pt x="2595514" y="642614"/>
                  <a:pt x="2614495" y="323896"/>
                  <a:pt x="2677372" y="232658"/>
                </a:cubicBezTo>
                <a:cubicBezTo>
                  <a:pt x="2730576" y="94112"/>
                  <a:pt x="2775927" y="-83289"/>
                  <a:pt x="2899860" y="43424"/>
                </a:cubicBezTo>
                <a:cubicBezTo>
                  <a:pt x="3060875" y="125081"/>
                  <a:pt x="3277483" y="964774"/>
                  <a:pt x="3464502" y="1080793"/>
                </a:cubicBezTo>
                <a:cubicBezTo>
                  <a:pt x="3651521" y="1196812"/>
                  <a:pt x="3652565" y="306431"/>
                  <a:pt x="3760793" y="151558"/>
                </a:cubicBezTo>
                <a:cubicBezTo>
                  <a:pt x="3869021" y="-3315"/>
                  <a:pt x="4009584" y="320396"/>
                  <a:pt x="4113872" y="327275"/>
                </a:cubicBezTo>
                <a:cubicBezTo>
                  <a:pt x="4218160" y="334154"/>
                  <a:pt x="4341080" y="185955"/>
                  <a:pt x="4386522" y="192834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V="1">
            <a:off x="1483268" y="2917538"/>
            <a:ext cx="9232739" cy="11668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71963" y="3028274"/>
            <a:ext cx="888234" cy="4051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anchor="ctr"/>
          <a:lstStyle>
            <a:defPPr>
              <a:defRPr lang="ru-RU"/>
            </a:defPPr>
            <a:lvl1pPr algn="ctr">
              <a:defRPr sz="10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Volumen rezerve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481207" y="3374368"/>
            <a:ext cx="9367514" cy="13209"/>
          </a:xfrm>
          <a:prstGeom prst="line">
            <a:avLst/>
          </a:prstGeom>
          <a:ln w="317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5" name="TextBox 15"/>
          <p:cNvSpPr txBox="1">
            <a:spLocks noChangeArrowheads="1"/>
          </p:cNvSpPr>
          <p:nvPr/>
        </p:nvSpPr>
        <p:spPr bwMode="auto">
          <a:xfrm>
            <a:off x="9745257" y="3405678"/>
            <a:ext cx="736185" cy="260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solidFill>
                  <a:srgbClr val="002060"/>
                </a:solidFill>
              </a:rPr>
              <a:t>Prosinac</a:t>
            </a:r>
            <a:r>
              <a:rPr lang="en-US" altLang="ru-RU" sz="1000" b="1" dirty="0" smtClean="0">
                <a:solidFill>
                  <a:srgbClr val="002060"/>
                </a:solidFill>
              </a:rPr>
              <a:t> </a:t>
            </a:r>
            <a:endParaRPr lang="ru-RU" altLang="ru-RU" sz="1000" b="1" dirty="0">
              <a:solidFill>
                <a:srgbClr val="002060"/>
              </a:solidFill>
            </a:endParaRPr>
          </a:p>
        </p:txBody>
      </p:sp>
      <p:cxnSp>
        <p:nvCxnSpPr>
          <p:cNvPr id="126" name="Прямая со стрелкой 125"/>
          <p:cNvCxnSpPr/>
          <p:nvPr/>
        </p:nvCxnSpPr>
        <p:spPr>
          <a:xfrm flipV="1">
            <a:off x="13957933" y="7665897"/>
            <a:ext cx="0" cy="687282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oli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175060">
            <a:off x="2316393" y="1987275"/>
            <a:ext cx="1894111" cy="722377"/>
          </a:xfrm>
          <a:prstGeom prst="rect">
            <a:avLst/>
          </a:prstGeom>
          <a:noFill/>
        </p:spPr>
        <p:txBody>
          <a:bodyPr wrap="none" lIns="129040" tIns="64520" rIns="129040" bIns="64520" rtlCol="0">
            <a:prstTxWarp prst="textArchUp">
              <a:avLst>
                <a:gd name="adj" fmla="val 11554894"/>
              </a:avLst>
            </a:prstTxWarp>
            <a:noAutofit/>
            <a:flatTx/>
          </a:bodyPr>
          <a:lstStyle/>
          <a:p>
            <a:r>
              <a:rPr lang="hr-H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očetna likvidnost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5"/>
          <p:cNvSpPr txBox="1">
            <a:spLocks noChangeArrowheads="1"/>
          </p:cNvSpPr>
          <p:nvPr/>
        </p:nvSpPr>
        <p:spPr bwMode="auto">
          <a:xfrm>
            <a:off x="1481207" y="3369661"/>
            <a:ext cx="756640" cy="405502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Sij</a:t>
            </a:r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V="1">
            <a:off x="10690010" y="1921691"/>
            <a:ext cx="0" cy="1508660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1" name="TextBox 15"/>
          <p:cNvSpPr txBox="1">
            <a:spLocks noChangeArrowheads="1"/>
          </p:cNvSpPr>
          <p:nvPr/>
        </p:nvSpPr>
        <p:spPr bwMode="auto">
          <a:xfrm>
            <a:off x="2415919" y="3393835"/>
            <a:ext cx="756640" cy="405502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Velj</a:t>
            </a:r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5"/>
          <p:cNvSpPr txBox="1">
            <a:spLocks noChangeArrowheads="1"/>
          </p:cNvSpPr>
          <p:nvPr/>
        </p:nvSpPr>
        <p:spPr bwMode="auto">
          <a:xfrm>
            <a:off x="3486854" y="3396690"/>
            <a:ext cx="756640" cy="405502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Ožujak</a:t>
            </a:r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5"/>
          <p:cNvSpPr txBox="1">
            <a:spLocks noChangeArrowheads="1"/>
          </p:cNvSpPr>
          <p:nvPr/>
        </p:nvSpPr>
        <p:spPr bwMode="auto">
          <a:xfrm>
            <a:off x="4366655" y="3404763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Travanj</a:t>
            </a:r>
            <a:endParaRPr lang="ru-RU" alt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5"/>
          <p:cNvSpPr txBox="1">
            <a:spLocks noChangeArrowheads="1"/>
          </p:cNvSpPr>
          <p:nvPr/>
        </p:nvSpPr>
        <p:spPr bwMode="auto">
          <a:xfrm>
            <a:off x="5330571" y="3411459"/>
            <a:ext cx="756640" cy="405502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Svibanj</a:t>
            </a:r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5"/>
          <p:cNvSpPr txBox="1">
            <a:spLocks noChangeArrowheads="1"/>
          </p:cNvSpPr>
          <p:nvPr/>
        </p:nvSpPr>
        <p:spPr bwMode="auto">
          <a:xfrm>
            <a:off x="6280300" y="3400340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Lipanj</a:t>
            </a:r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5"/>
          <p:cNvSpPr txBox="1">
            <a:spLocks noChangeArrowheads="1"/>
          </p:cNvSpPr>
          <p:nvPr/>
        </p:nvSpPr>
        <p:spPr bwMode="auto">
          <a:xfrm>
            <a:off x="7281948" y="3413246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Srpanj</a:t>
            </a:r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5"/>
          <p:cNvSpPr txBox="1">
            <a:spLocks noChangeArrowheads="1"/>
          </p:cNvSpPr>
          <p:nvPr/>
        </p:nvSpPr>
        <p:spPr bwMode="auto">
          <a:xfrm>
            <a:off x="8274864" y="3421319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Kolovoz</a:t>
            </a:r>
            <a:endParaRPr lang="ru-RU" altLang="ru-RU" sz="1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5"/>
          <p:cNvSpPr txBox="1">
            <a:spLocks noChangeArrowheads="1"/>
          </p:cNvSpPr>
          <p:nvPr/>
        </p:nvSpPr>
        <p:spPr bwMode="auto">
          <a:xfrm>
            <a:off x="9111104" y="3421258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39" name="Полилиния 138"/>
          <p:cNvSpPr/>
          <p:nvPr/>
        </p:nvSpPr>
        <p:spPr>
          <a:xfrm>
            <a:off x="1534753" y="1946410"/>
            <a:ext cx="9080915" cy="986242"/>
          </a:xfrm>
          <a:custGeom>
            <a:avLst/>
            <a:gdLst>
              <a:gd name="connsiteX0" fmla="*/ 0 w 4465320"/>
              <a:gd name="connsiteY0" fmla="*/ 1039404 h 1039404"/>
              <a:gd name="connsiteX1" fmla="*/ 693420 w 4465320"/>
              <a:gd name="connsiteY1" fmla="*/ 132624 h 1039404"/>
              <a:gd name="connsiteX2" fmla="*/ 1706880 w 4465320"/>
              <a:gd name="connsiteY2" fmla="*/ 658404 h 1039404"/>
              <a:gd name="connsiteX3" fmla="*/ 2362200 w 4465320"/>
              <a:gd name="connsiteY3" fmla="*/ 3084 h 1039404"/>
              <a:gd name="connsiteX4" fmla="*/ 3543300 w 4465320"/>
              <a:gd name="connsiteY4" fmla="*/ 986064 h 1039404"/>
              <a:gd name="connsiteX5" fmla="*/ 4465320 w 4465320"/>
              <a:gd name="connsiteY5" fmla="*/ 185964 h 1039404"/>
              <a:gd name="connsiteX0" fmla="*/ 0 w 4465320"/>
              <a:gd name="connsiteY0" fmla="*/ 1041118 h 1076957"/>
              <a:gd name="connsiteX1" fmla="*/ 693420 w 4465320"/>
              <a:gd name="connsiteY1" fmla="*/ 134338 h 1076957"/>
              <a:gd name="connsiteX2" fmla="*/ 1706880 w 4465320"/>
              <a:gd name="connsiteY2" fmla="*/ 660118 h 1076957"/>
              <a:gd name="connsiteX3" fmla="*/ 2362200 w 4465320"/>
              <a:gd name="connsiteY3" fmla="*/ 4798 h 1076957"/>
              <a:gd name="connsiteX4" fmla="*/ 3543300 w 4465320"/>
              <a:gd name="connsiteY4" fmla="*/ 1075637 h 1076957"/>
              <a:gd name="connsiteX5" fmla="*/ 4465320 w 4465320"/>
              <a:gd name="connsiteY5" fmla="*/ 187678 h 1076957"/>
              <a:gd name="connsiteX0" fmla="*/ 0 w 4465320"/>
              <a:gd name="connsiteY0" fmla="*/ 1041118 h 1075637"/>
              <a:gd name="connsiteX1" fmla="*/ 693420 w 4465320"/>
              <a:gd name="connsiteY1" fmla="*/ 134338 h 1075637"/>
              <a:gd name="connsiteX2" fmla="*/ 1706880 w 4465320"/>
              <a:gd name="connsiteY2" fmla="*/ 660118 h 1075637"/>
              <a:gd name="connsiteX3" fmla="*/ 2362200 w 4465320"/>
              <a:gd name="connsiteY3" fmla="*/ 4798 h 1075637"/>
              <a:gd name="connsiteX4" fmla="*/ 3543300 w 4465320"/>
              <a:gd name="connsiteY4" fmla="*/ 1075637 h 1075637"/>
              <a:gd name="connsiteX5" fmla="*/ 4465320 w 4465320"/>
              <a:gd name="connsiteY5" fmla="*/ 187678 h 1075637"/>
              <a:gd name="connsiteX0" fmla="*/ 0 w 4465320"/>
              <a:gd name="connsiteY0" fmla="*/ 1036593 h 1071112"/>
              <a:gd name="connsiteX1" fmla="*/ 693420 w 4465320"/>
              <a:gd name="connsiteY1" fmla="*/ 129813 h 1071112"/>
              <a:gd name="connsiteX2" fmla="*/ 1706880 w 4465320"/>
              <a:gd name="connsiteY2" fmla="*/ 655593 h 1071112"/>
              <a:gd name="connsiteX3" fmla="*/ 2362200 w 4465320"/>
              <a:gd name="connsiteY3" fmla="*/ 273 h 1071112"/>
              <a:gd name="connsiteX4" fmla="*/ 2577211 w 4465320"/>
              <a:gd name="connsiteY4" fmla="*/ 581172 h 1071112"/>
              <a:gd name="connsiteX5" fmla="*/ 3543300 w 4465320"/>
              <a:gd name="connsiteY5" fmla="*/ 1071112 h 1071112"/>
              <a:gd name="connsiteX6" fmla="*/ 4465320 w 4465320"/>
              <a:gd name="connsiteY6" fmla="*/ 183153 h 1071112"/>
              <a:gd name="connsiteX0" fmla="*/ 0 w 4465320"/>
              <a:gd name="connsiteY0" fmla="*/ 1036563 h 1077397"/>
              <a:gd name="connsiteX1" fmla="*/ 693420 w 4465320"/>
              <a:gd name="connsiteY1" fmla="*/ 129783 h 1077397"/>
              <a:gd name="connsiteX2" fmla="*/ 1706880 w 4465320"/>
              <a:gd name="connsiteY2" fmla="*/ 655563 h 1077397"/>
              <a:gd name="connsiteX3" fmla="*/ 2362200 w 4465320"/>
              <a:gd name="connsiteY3" fmla="*/ 243 h 1077397"/>
              <a:gd name="connsiteX4" fmla="*/ 2577211 w 4465320"/>
              <a:gd name="connsiteY4" fmla="*/ 581142 h 1077397"/>
              <a:gd name="connsiteX5" fmla="*/ 2896434 w 4465320"/>
              <a:gd name="connsiteY5" fmla="*/ 40471 h 1077397"/>
              <a:gd name="connsiteX6" fmla="*/ 3543300 w 4465320"/>
              <a:gd name="connsiteY6" fmla="*/ 1071082 h 1077397"/>
              <a:gd name="connsiteX7" fmla="*/ 4465320 w 4465320"/>
              <a:gd name="connsiteY7" fmla="*/ 183123 h 1077397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577211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978658 w 4465320"/>
              <a:gd name="connsiteY5" fmla="*/ 33713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40677 h 1087660"/>
              <a:gd name="connsiteX1" fmla="*/ 693420 w 4465320"/>
              <a:gd name="connsiteY1" fmla="*/ 133897 h 1087660"/>
              <a:gd name="connsiteX2" fmla="*/ 1706880 w 4465320"/>
              <a:gd name="connsiteY2" fmla="*/ 659677 h 1087660"/>
              <a:gd name="connsiteX3" fmla="*/ 2362200 w 4465320"/>
              <a:gd name="connsiteY3" fmla="*/ 4357 h 1087660"/>
              <a:gd name="connsiteX4" fmla="*/ 2601395 w 4465320"/>
              <a:gd name="connsiteY4" fmla="*/ 585256 h 1087660"/>
              <a:gd name="connsiteX5" fmla="*/ 2756170 w 4465320"/>
              <a:gd name="connsiteY5" fmla="*/ 227061 h 1087660"/>
              <a:gd name="connsiteX6" fmla="*/ 2978658 w 4465320"/>
              <a:gd name="connsiteY6" fmla="*/ 37827 h 1087660"/>
              <a:gd name="connsiteX7" fmla="*/ 3543300 w 4465320"/>
              <a:gd name="connsiteY7" fmla="*/ 1075196 h 1087660"/>
              <a:gd name="connsiteX8" fmla="*/ 3970182 w 4465320"/>
              <a:gd name="connsiteY8" fmla="*/ 314920 h 1087660"/>
              <a:gd name="connsiteX9" fmla="*/ 4465320 w 4465320"/>
              <a:gd name="connsiteY9" fmla="*/ 187237 h 1087660"/>
              <a:gd name="connsiteX0" fmla="*/ 0 w 4465320"/>
              <a:gd name="connsiteY0" fmla="*/ 1046274 h 1093257"/>
              <a:gd name="connsiteX1" fmla="*/ 693420 w 4465320"/>
              <a:gd name="connsiteY1" fmla="*/ 139494 h 1093257"/>
              <a:gd name="connsiteX2" fmla="*/ 1706880 w 4465320"/>
              <a:gd name="connsiteY2" fmla="*/ 665274 h 1093257"/>
              <a:gd name="connsiteX3" fmla="*/ 2362200 w 4465320"/>
              <a:gd name="connsiteY3" fmla="*/ 9954 h 1093257"/>
              <a:gd name="connsiteX4" fmla="*/ 2601395 w 4465320"/>
              <a:gd name="connsiteY4" fmla="*/ 590853 h 1093257"/>
              <a:gd name="connsiteX5" fmla="*/ 2756170 w 4465320"/>
              <a:gd name="connsiteY5" fmla="*/ 232658 h 1093257"/>
              <a:gd name="connsiteX6" fmla="*/ 2978658 w 4465320"/>
              <a:gd name="connsiteY6" fmla="*/ 43424 h 1093257"/>
              <a:gd name="connsiteX7" fmla="*/ 3543300 w 4465320"/>
              <a:gd name="connsiteY7" fmla="*/ 1080793 h 1093257"/>
              <a:gd name="connsiteX8" fmla="*/ 3970182 w 4465320"/>
              <a:gd name="connsiteY8" fmla="*/ 320517 h 1093257"/>
              <a:gd name="connsiteX9" fmla="*/ 4465320 w 4465320"/>
              <a:gd name="connsiteY9" fmla="*/ 192834 h 1093257"/>
              <a:gd name="connsiteX0" fmla="*/ 0 w 4465320"/>
              <a:gd name="connsiteY0" fmla="*/ 1046274 h 1046274"/>
              <a:gd name="connsiteX1" fmla="*/ 693420 w 4465320"/>
              <a:gd name="connsiteY1" fmla="*/ 139494 h 1046274"/>
              <a:gd name="connsiteX2" fmla="*/ 1706880 w 4465320"/>
              <a:gd name="connsiteY2" fmla="*/ 665274 h 1046274"/>
              <a:gd name="connsiteX3" fmla="*/ 2362200 w 4465320"/>
              <a:gd name="connsiteY3" fmla="*/ 9954 h 1046274"/>
              <a:gd name="connsiteX4" fmla="*/ 2601395 w 4465320"/>
              <a:gd name="connsiteY4" fmla="*/ 590853 h 1046274"/>
              <a:gd name="connsiteX5" fmla="*/ 2756170 w 4465320"/>
              <a:gd name="connsiteY5" fmla="*/ 232658 h 1046274"/>
              <a:gd name="connsiteX6" fmla="*/ 2978658 w 4465320"/>
              <a:gd name="connsiteY6" fmla="*/ 43424 h 1046274"/>
              <a:gd name="connsiteX7" fmla="*/ 3451403 w 4465320"/>
              <a:gd name="connsiteY7" fmla="*/ 479298 h 1046274"/>
              <a:gd name="connsiteX8" fmla="*/ 3970182 w 4465320"/>
              <a:gd name="connsiteY8" fmla="*/ 320517 h 1046274"/>
              <a:gd name="connsiteX9" fmla="*/ 4465320 w 4465320"/>
              <a:gd name="connsiteY9" fmla="*/ 192834 h 1046274"/>
              <a:gd name="connsiteX0" fmla="*/ 0 w 4465320"/>
              <a:gd name="connsiteY0" fmla="*/ 1046274 h 1046274"/>
              <a:gd name="connsiteX1" fmla="*/ 693420 w 4465320"/>
              <a:gd name="connsiteY1" fmla="*/ 139494 h 1046274"/>
              <a:gd name="connsiteX2" fmla="*/ 1706880 w 4465320"/>
              <a:gd name="connsiteY2" fmla="*/ 665274 h 1046274"/>
              <a:gd name="connsiteX3" fmla="*/ 2362200 w 4465320"/>
              <a:gd name="connsiteY3" fmla="*/ 9954 h 1046274"/>
              <a:gd name="connsiteX4" fmla="*/ 2601395 w 4465320"/>
              <a:gd name="connsiteY4" fmla="*/ 590853 h 1046274"/>
              <a:gd name="connsiteX5" fmla="*/ 2756170 w 4465320"/>
              <a:gd name="connsiteY5" fmla="*/ 232658 h 1046274"/>
              <a:gd name="connsiteX6" fmla="*/ 2978658 w 4465320"/>
              <a:gd name="connsiteY6" fmla="*/ 43424 h 1046274"/>
              <a:gd name="connsiteX7" fmla="*/ 3451403 w 4465320"/>
              <a:gd name="connsiteY7" fmla="*/ 479298 h 1046274"/>
              <a:gd name="connsiteX8" fmla="*/ 4033059 w 4465320"/>
              <a:gd name="connsiteY8" fmla="*/ 421892 h 1046274"/>
              <a:gd name="connsiteX9" fmla="*/ 4465320 w 4465320"/>
              <a:gd name="connsiteY9" fmla="*/ 1928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451403 w 4523360"/>
              <a:gd name="connsiteY7" fmla="*/ 479298 h 1046274"/>
              <a:gd name="connsiteX8" fmla="*/ 4033059 w 4523360"/>
              <a:gd name="connsiteY8" fmla="*/ 421892 h 1046274"/>
              <a:gd name="connsiteX9" fmla="*/ 4523360 w 4523360"/>
              <a:gd name="connsiteY9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451403 w 4523360"/>
              <a:gd name="connsiteY7" fmla="*/ 479298 h 1046274"/>
              <a:gd name="connsiteX8" fmla="*/ 4033059 w 4523360"/>
              <a:gd name="connsiteY8" fmla="*/ 421892 h 1046274"/>
              <a:gd name="connsiteX9" fmla="*/ 4523360 w 4523360"/>
              <a:gd name="connsiteY9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374016 w 4523360"/>
              <a:gd name="connsiteY7" fmla="*/ 479298 h 1046274"/>
              <a:gd name="connsiteX8" fmla="*/ 4033059 w 4523360"/>
              <a:gd name="connsiteY8" fmla="*/ 421892 h 1046274"/>
              <a:gd name="connsiteX9" fmla="*/ 4523360 w 4523360"/>
              <a:gd name="connsiteY9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374016 w 4523360"/>
              <a:gd name="connsiteY7" fmla="*/ 479298 h 1046274"/>
              <a:gd name="connsiteX8" fmla="*/ 3563023 w 4523360"/>
              <a:gd name="connsiteY8" fmla="*/ 649347 h 1046274"/>
              <a:gd name="connsiteX9" fmla="*/ 4033059 w 4523360"/>
              <a:gd name="connsiteY9" fmla="*/ 421892 h 1046274"/>
              <a:gd name="connsiteX10" fmla="*/ 4523360 w 4523360"/>
              <a:gd name="connsiteY10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374016 w 4523360"/>
              <a:gd name="connsiteY7" fmla="*/ 479298 h 1046274"/>
              <a:gd name="connsiteX8" fmla="*/ 3581564 w 4523360"/>
              <a:gd name="connsiteY8" fmla="*/ 597533 h 1046274"/>
              <a:gd name="connsiteX9" fmla="*/ 4033059 w 4523360"/>
              <a:gd name="connsiteY9" fmla="*/ 421892 h 1046274"/>
              <a:gd name="connsiteX10" fmla="*/ 4523360 w 4523360"/>
              <a:gd name="connsiteY10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272446 w 4523360"/>
              <a:gd name="connsiteY7" fmla="*/ 513090 h 1046274"/>
              <a:gd name="connsiteX8" fmla="*/ 3581564 w 4523360"/>
              <a:gd name="connsiteY8" fmla="*/ 597533 h 1046274"/>
              <a:gd name="connsiteX9" fmla="*/ 4033059 w 4523360"/>
              <a:gd name="connsiteY9" fmla="*/ 421892 h 1046274"/>
              <a:gd name="connsiteX10" fmla="*/ 4523360 w 4523360"/>
              <a:gd name="connsiteY10" fmla="*/ 111734 h 1046274"/>
              <a:gd name="connsiteX0" fmla="*/ 0 w 4337953"/>
              <a:gd name="connsiteY0" fmla="*/ 673860 h 673860"/>
              <a:gd name="connsiteX1" fmla="*/ 508013 w 4337953"/>
              <a:gd name="connsiteY1" fmla="*/ 139494 h 673860"/>
              <a:gd name="connsiteX2" fmla="*/ 1521473 w 4337953"/>
              <a:gd name="connsiteY2" fmla="*/ 665274 h 673860"/>
              <a:gd name="connsiteX3" fmla="*/ 2176793 w 4337953"/>
              <a:gd name="connsiteY3" fmla="*/ 9954 h 673860"/>
              <a:gd name="connsiteX4" fmla="*/ 2415988 w 4337953"/>
              <a:gd name="connsiteY4" fmla="*/ 590853 h 673860"/>
              <a:gd name="connsiteX5" fmla="*/ 2570763 w 4337953"/>
              <a:gd name="connsiteY5" fmla="*/ 232658 h 673860"/>
              <a:gd name="connsiteX6" fmla="*/ 2793251 w 4337953"/>
              <a:gd name="connsiteY6" fmla="*/ 43424 h 673860"/>
              <a:gd name="connsiteX7" fmla="*/ 3087039 w 4337953"/>
              <a:gd name="connsiteY7" fmla="*/ 513090 h 673860"/>
              <a:gd name="connsiteX8" fmla="*/ 3396157 w 4337953"/>
              <a:gd name="connsiteY8" fmla="*/ 597533 h 673860"/>
              <a:gd name="connsiteX9" fmla="*/ 3847652 w 4337953"/>
              <a:gd name="connsiteY9" fmla="*/ 421892 h 673860"/>
              <a:gd name="connsiteX10" fmla="*/ 4337953 w 4337953"/>
              <a:gd name="connsiteY10" fmla="*/ 111734 h 673860"/>
              <a:gd name="connsiteX0" fmla="*/ 0 w 4337953"/>
              <a:gd name="connsiteY0" fmla="*/ 673860 h 673860"/>
              <a:gd name="connsiteX1" fmla="*/ 508013 w 4337953"/>
              <a:gd name="connsiteY1" fmla="*/ 139494 h 673860"/>
              <a:gd name="connsiteX2" fmla="*/ 1521473 w 4337953"/>
              <a:gd name="connsiteY2" fmla="*/ 665274 h 673860"/>
              <a:gd name="connsiteX3" fmla="*/ 2176793 w 4337953"/>
              <a:gd name="connsiteY3" fmla="*/ 9954 h 673860"/>
              <a:gd name="connsiteX4" fmla="*/ 2415988 w 4337953"/>
              <a:gd name="connsiteY4" fmla="*/ 590853 h 673860"/>
              <a:gd name="connsiteX5" fmla="*/ 2570763 w 4337953"/>
              <a:gd name="connsiteY5" fmla="*/ 232658 h 673860"/>
              <a:gd name="connsiteX6" fmla="*/ 2793251 w 4337953"/>
              <a:gd name="connsiteY6" fmla="*/ 43424 h 673860"/>
              <a:gd name="connsiteX7" fmla="*/ 3087039 w 4337953"/>
              <a:gd name="connsiteY7" fmla="*/ 513090 h 673860"/>
              <a:gd name="connsiteX8" fmla="*/ 3396157 w 4337953"/>
              <a:gd name="connsiteY8" fmla="*/ 597533 h 673860"/>
              <a:gd name="connsiteX9" fmla="*/ 3847652 w 4337953"/>
              <a:gd name="connsiteY9" fmla="*/ 421892 h 673860"/>
              <a:gd name="connsiteX10" fmla="*/ 4337953 w 4337953"/>
              <a:gd name="connsiteY10" fmla="*/ 111734 h 673860"/>
              <a:gd name="connsiteX0" fmla="*/ 0 w 4337953"/>
              <a:gd name="connsiteY0" fmla="*/ 673860 h 673860"/>
              <a:gd name="connsiteX1" fmla="*/ 542777 w 4337953"/>
              <a:gd name="connsiteY1" fmla="*/ 142732 h 673860"/>
              <a:gd name="connsiteX2" fmla="*/ 1521473 w 4337953"/>
              <a:gd name="connsiteY2" fmla="*/ 665274 h 673860"/>
              <a:gd name="connsiteX3" fmla="*/ 2176793 w 4337953"/>
              <a:gd name="connsiteY3" fmla="*/ 9954 h 673860"/>
              <a:gd name="connsiteX4" fmla="*/ 2415988 w 4337953"/>
              <a:gd name="connsiteY4" fmla="*/ 590853 h 673860"/>
              <a:gd name="connsiteX5" fmla="*/ 2570763 w 4337953"/>
              <a:gd name="connsiteY5" fmla="*/ 232658 h 673860"/>
              <a:gd name="connsiteX6" fmla="*/ 2793251 w 4337953"/>
              <a:gd name="connsiteY6" fmla="*/ 43424 h 673860"/>
              <a:gd name="connsiteX7" fmla="*/ 3087039 w 4337953"/>
              <a:gd name="connsiteY7" fmla="*/ 513090 h 673860"/>
              <a:gd name="connsiteX8" fmla="*/ 3396157 w 4337953"/>
              <a:gd name="connsiteY8" fmla="*/ 597533 h 673860"/>
              <a:gd name="connsiteX9" fmla="*/ 3847652 w 4337953"/>
              <a:gd name="connsiteY9" fmla="*/ 421892 h 673860"/>
              <a:gd name="connsiteX10" fmla="*/ 4337953 w 4337953"/>
              <a:gd name="connsiteY10" fmla="*/ 111734 h 673860"/>
              <a:gd name="connsiteX0" fmla="*/ 0 w 4419069"/>
              <a:gd name="connsiteY0" fmla="*/ 670621 h 670621"/>
              <a:gd name="connsiteX1" fmla="*/ 623893 w 4419069"/>
              <a:gd name="connsiteY1" fmla="*/ 142732 h 670621"/>
              <a:gd name="connsiteX2" fmla="*/ 1602589 w 4419069"/>
              <a:gd name="connsiteY2" fmla="*/ 665274 h 670621"/>
              <a:gd name="connsiteX3" fmla="*/ 2257909 w 4419069"/>
              <a:gd name="connsiteY3" fmla="*/ 9954 h 670621"/>
              <a:gd name="connsiteX4" fmla="*/ 2497104 w 4419069"/>
              <a:gd name="connsiteY4" fmla="*/ 590853 h 670621"/>
              <a:gd name="connsiteX5" fmla="*/ 2651879 w 4419069"/>
              <a:gd name="connsiteY5" fmla="*/ 232658 h 670621"/>
              <a:gd name="connsiteX6" fmla="*/ 2874367 w 4419069"/>
              <a:gd name="connsiteY6" fmla="*/ 43424 h 670621"/>
              <a:gd name="connsiteX7" fmla="*/ 3168155 w 4419069"/>
              <a:gd name="connsiteY7" fmla="*/ 513090 h 670621"/>
              <a:gd name="connsiteX8" fmla="*/ 3477273 w 4419069"/>
              <a:gd name="connsiteY8" fmla="*/ 597533 h 670621"/>
              <a:gd name="connsiteX9" fmla="*/ 3928768 w 4419069"/>
              <a:gd name="connsiteY9" fmla="*/ 421892 h 670621"/>
              <a:gd name="connsiteX10" fmla="*/ 4419069 w 4419069"/>
              <a:gd name="connsiteY10" fmla="*/ 111734 h 67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069" h="670621">
                <a:moveTo>
                  <a:pt x="0" y="670621"/>
                </a:moveTo>
                <a:cubicBezTo>
                  <a:pt x="278633" y="236028"/>
                  <a:pt x="356795" y="143623"/>
                  <a:pt x="623893" y="142732"/>
                </a:cubicBezTo>
                <a:cubicBezTo>
                  <a:pt x="890991" y="141841"/>
                  <a:pt x="1330253" y="687404"/>
                  <a:pt x="1602589" y="665274"/>
                </a:cubicBezTo>
                <a:cubicBezTo>
                  <a:pt x="1874925" y="643144"/>
                  <a:pt x="2108823" y="22358"/>
                  <a:pt x="2257909" y="9954"/>
                </a:cubicBezTo>
                <a:cubicBezTo>
                  <a:pt x="2406995" y="-2450"/>
                  <a:pt x="2424187" y="539093"/>
                  <a:pt x="2497104" y="590853"/>
                </a:cubicBezTo>
                <a:cubicBezTo>
                  <a:pt x="2570021" y="642614"/>
                  <a:pt x="2589002" y="323896"/>
                  <a:pt x="2651879" y="232658"/>
                </a:cubicBezTo>
                <a:cubicBezTo>
                  <a:pt x="2705083" y="94112"/>
                  <a:pt x="2750434" y="-83289"/>
                  <a:pt x="2874367" y="43424"/>
                </a:cubicBezTo>
                <a:cubicBezTo>
                  <a:pt x="3035382" y="125081"/>
                  <a:pt x="3010157" y="288937"/>
                  <a:pt x="3168155" y="513090"/>
                </a:cubicBezTo>
                <a:cubicBezTo>
                  <a:pt x="3237335" y="585917"/>
                  <a:pt x="3367433" y="607101"/>
                  <a:pt x="3477273" y="597533"/>
                </a:cubicBezTo>
                <a:cubicBezTo>
                  <a:pt x="3587113" y="587965"/>
                  <a:pt x="3740498" y="483334"/>
                  <a:pt x="3928768" y="421892"/>
                </a:cubicBezTo>
                <a:cubicBezTo>
                  <a:pt x="4082438" y="273899"/>
                  <a:pt x="4344607" y="203977"/>
                  <a:pt x="4419069" y="111734"/>
                </a:cubicBezTo>
              </a:path>
            </a:pathLst>
          </a:cu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1" name="TextBox 15"/>
          <p:cNvSpPr txBox="1">
            <a:spLocks noChangeArrowheads="1"/>
          </p:cNvSpPr>
          <p:nvPr/>
        </p:nvSpPr>
        <p:spPr bwMode="auto">
          <a:xfrm>
            <a:off x="10824361" y="3262243"/>
            <a:ext cx="736185" cy="260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/>
              <a:t>Mjeseci</a:t>
            </a:r>
            <a:endParaRPr lang="hr-HR" altLang="ru-RU" sz="1000" b="1" dirty="0"/>
          </a:p>
        </p:txBody>
      </p:sp>
      <p:sp>
        <p:nvSpPr>
          <p:cNvPr id="11" name="Полилиния 10"/>
          <p:cNvSpPr/>
          <p:nvPr/>
        </p:nvSpPr>
        <p:spPr>
          <a:xfrm>
            <a:off x="1454533" y="2726592"/>
            <a:ext cx="9314162" cy="318280"/>
          </a:xfrm>
          <a:custGeom>
            <a:avLst/>
            <a:gdLst>
              <a:gd name="connsiteX0" fmla="*/ 0 w 9314162"/>
              <a:gd name="connsiteY0" fmla="*/ 179021 h 318280"/>
              <a:gd name="connsiteX1" fmla="*/ 616226 w 9314162"/>
              <a:gd name="connsiteY1" fmla="*/ 59751 h 318280"/>
              <a:gd name="connsiteX2" fmla="*/ 1023731 w 9314162"/>
              <a:gd name="connsiteY2" fmla="*/ 139264 h 318280"/>
              <a:gd name="connsiteX3" fmla="*/ 1331844 w 9314162"/>
              <a:gd name="connsiteY3" fmla="*/ 59751 h 318280"/>
              <a:gd name="connsiteX4" fmla="*/ 1679713 w 9314162"/>
              <a:gd name="connsiteY4" fmla="*/ 119386 h 318280"/>
              <a:gd name="connsiteX5" fmla="*/ 2037522 w 9314162"/>
              <a:gd name="connsiteY5" fmla="*/ 149203 h 318280"/>
              <a:gd name="connsiteX6" fmla="*/ 2335696 w 9314162"/>
              <a:gd name="connsiteY6" fmla="*/ 79630 h 318280"/>
              <a:gd name="connsiteX7" fmla="*/ 2663687 w 9314162"/>
              <a:gd name="connsiteY7" fmla="*/ 109447 h 318280"/>
              <a:gd name="connsiteX8" fmla="*/ 3766931 w 9314162"/>
              <a:gd name="connsiteY8" fmla="*/ 149203 h 318280"/>
              <a:gd name="connsiteX9" fmla="*/ 4065105 w 9314162"/>
              <a:gd name="connsiteY9" fmla="*/ 89569 h 318280"/>
              <a:gd name="connsiteX10" fmla="*/ 4572000 w 9314162"/>
              <a:gd name="connsiteY10" fmla="*/ 129325 h 318280"/>
              <a:gd name="connsiteX11" fmla="*/ 5019261 w 9314162"/>
              <a:gd name="connsiteY11" fmla="*/ 10056 h 318280"/>
              <a:gd name="connsiteX12" fmla="*/ 5546035 w 9314162"/>
              <a:gd name="connsiteY12" fmla="*/ 99508 h 318280"/>
              <a:gd name="connsiteX13" fmla="*/ 5794513 w 9314162"/>
              <a:gd name="connsiteY13" fmla="*/ 117 h 318280"/>
              <a:gd name="connsiteX14" fmla="*/ 6251713 w 9314162"/>
              <a:gd name="connsiteY14" fmla="*/ 79630 h 318280"/>
              <a:gd name="connsiteX15" fmla="*/ 6649279 w 9314162"/>
              <a:gd name="connsiteY15" fmla="*/ 89569 h 318280"/>
              <a:gd name="connsiteX16" fmla="*/ 7255566 w 9314162"/>
              <a:gd name="connsiteY16" fmla="*/ 318169 h 318280"/>
              <a:gd name="connsiteX17" fmla="*/ 7732644 w 9314162"/>
              <a:gd name="connsiteY17" fmla="*/ 119386 h 318280"/>
              <a:gd name="connsiteX18" fmla="*/ 8060635 w 9314162"/>
              <a:gd name="connsiteY18" fmla="*/ 69690 h 318280"/>
              <a:gd name="connsiteX19" fmla="*/ 8895522 w 9314162"/>
              <a:gd name="connsiteY19" fmla="*/ 188960 h 318280"/>
              <a:gd name="connsiteX20" fmla="*/ 9283148 w 9314162"/>
              <a:gd name="connsiteY20" fmla="*/ 139264 h 318280"/>
              <a:gd name="connsiteX21" fmla="*/ 9293087 w 9314162"/>
              <a:gd name="connsiteY21" fmla="*/ 119386 h 318280"/>
              <a:gd name="connsiteX22" fmla="*/ 9312966 w 9314162"/>
              <a:gd name="connsiteY22" fmla="*/ 129325 h 31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14162" h="318280">
                <a:moveTo>
                  <a:pt x="0" y="179021"/>
                </a:moveTo>
                <a:cubicBezTo>
                  <a:pt x="222802" y="122699"/>
                  <a:pt x="445604" y="66377"/>
                  <a:pt x="616226" y="59751"/>
                </a:cubicBezTo>
                <a:cubicBezTo>
                  <a:pt x="786848" y="53125"/>
                  <a:pt x="904461" y="139264"/>
                  <a:pt x="1023731" y="139264"/>
                </a:cubicBezTo>
                <a:cubicBezTo>
                  <a:pt x="1143001" y="139264"/>
                  <a:pt x="1222514" y="63064"/>
                  <a:pt x="1331844" y="59751"/>
                </a:cubicBezTo>
                <a:cubicBezTo>
                  <a:pt x="1441174" y="56438"/>
                  <a:pt x="1562100" y="104477"/>
                  <a:pt x="1679713" y="119386"/>
                </a:cubicBezTo>
                <a:cubicBezTo>
                  <a:pt x="1797326" y="134295"/>
                  <a:pt x="1928192" y="155829"/>
                  <a:pt x="2037522" y="149203"/>
                </a:cubicBezTo>
                <a:cubicBezTo>
                  <a:pt x="2146853" y="142577"/>
                  <a:pt x="2231335" y="86256"/>
                  <a:pt x="2335696" y="79630"/>
                </a:cubicBezTo>
                <a:cubicBezTo>
                  <a:pt x="2440057" y="73004"/>
                  <a:pt x="2425148" y="97852"/>
                  <a:pt x="2663687" y="109447"/>
                </a:cubicBezTo>
                <a:cubicBezTo>
                  <a:pt x="2902226" y="121042"/>
                  <a:pt x="3533361" y="152516"/>
                  <a:pt x="3766931" y="149203"/>
                </a:cubicBezTo>
                <a:cubicBezTo>
                  <a:pt x="4000501" y="145890"/>
                  <a:pt x="3930927" y="92882"/>
                  <a:pt x="4065105" y="89569"/>
                </a:cubicBezTo>
                <a:cubicBezTo>
                  <a:pt x="4199283" y="86256"/>
                  <a:pt x="4412974" y="142577"/>
                  <a:pt x="4572000" y="129325"/>
                </a:cubicBezTo>
                <a:cubicBezTo>
                  <a:pt x="4731026" y="116073"/>
                  <a:pt x="4856922" y="15025"/>
                  <a:pt x="5019261" y="10056"/>
                </a:cubicBezTo>
                <a:cubicBezTo>
                  <a:pt x="5181600" y="5087"/>
                  <a:pt x="5416826" y="101164"/>
                  <a:pt x="5546035" y="99508"/>
                </a:cubicBezTo>
                <a:cubicBezTo>
                  <a:pt x="5675244" y="97852"/>
                  <a:pt x="5676900" y="3430"/>
                  <a:pt x="5794513" y="117"/>
                </a:cubicBezTo>
                <a:cubicBezTo>
                  <a:pt x="5912126" y="-3196"/>
                  <a:pt x="6109252" y="64721"/>
                  <a:pt x="6251713" y="79630"/>
                </a:cubicBezTo>
                <a:cubicBezTo>
                  <a:pt x="6394174" y="94539"/>
                  <a:pt x="6481970" y="49813"/>
                  <a:pt x="6649279" y="89569"/>
                </a:cubicBezTo>
                <a:cubicBezTo>
                  <a:pt x="6816588" y="129325"/>
                  <a:pt x="7075005" y="313200"/>
                  <a:pt x="7255566" y="318169"/>
                </a:cubicBezTo>
                <a:cubicBezTo>
                  <a:pt x="7436127" y="323138"/>
                  <a:pt x="7598466" y="160799"/>
                  <a:pt x="7732644" y="119386"/>
                </a:cubicBezTo>
                <a:cubicBezTo>
                  <a:pt x="7866822" y="77973"/>
                  <a:pt x="7866822" y="58094"/>
                  <a:pt x="8060635" y="69690"/>
                </a:cubicBezTo>
                <a:cubicBezTo>
                  <a:pt x="8254448" y="81286"/>
                  <a:pt x="8691770" y="177364"/>
                  <a:pt x="8895522" y="188960"/>
                </a:cubicBezTo>
                <a:cubicBezTo>
                  <a:pt x="9099274" y="200556"/>
                  <a:pt x="9216887" y="150860"/>
                  <a:pt x="9283148" y="139264"/>
                </a:cubicBezTo>
                <a:cubicBezTo>
                  <a:pt x="9349409" y="127668"/>
                  <a:pt x="9288117" y="121042"/>
                  <a:pt x="9293087" y="119386"/>
                </a:cubicBezTo>
                <a:cubicBezTo>
                  <a:pt x="9298057" y="117729"/>
                  <a:pt x="9305511" y="123527"/>
                  <a:pt x="9312966" y="129325"/>
                </a:cubicBezTo>
              </a:path>
            </a:pathLst>
          </a:custGeom>
          <a:ln w="254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авая фигурная скобка 91"/>
          <p:cNvSpPr/>
          <p:nvPr/>
        </p:nvSpPr>
        <p:spPr>
          <a:xfrm rot="10800000">
            <a:off x="1287359" y="2917538"/>
            <a:ext cx="126891" cy="484622"/>
          </a:xfrm>
          <a:prstGeom prst="rightBrace">
            <a:avLst>
              <a:gd name="adj1" fmla="val 106841"/>
              <a:gd name="adj2" fmla="val 29068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anchor="ctr"/>
          <a:lstStyle/>
          <a:p>
            <a:pPr algn="ctr">
              <a:defRPr/>
            </a:pPr>
            <a:endParaRPr lang="ru-RU" sz="1700">
              <a:solidFill>
                <a:srgbClr val="FF000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601595" y="6526720"/>
            <a:ext cx="1166083" cy="578763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3" name="Прямоугольник 142"/>
          <p:cNvSpPr/>
          <p:nvPr/>
        </p:nvSpPr>
        <p:spPr>
          <a:xfrm>
            <a:off x="1492891" y="6225085"/>
            <a:ext cx="9244727" cy="437946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 algn="ctr">
              <a:defRPr/>
            </a:pPr>
            <a:endParaRPr lang="ru-RU" sz="1700"/>
          </a:p>
        </p:txBody>
      </p:sp>
      <p:sp>
        <p:nvSpPr>
          <p:cNvPr id="144" name="TextBox 194"/>
          <p:cNvSpPr txBox="1">
            <a:spLocks noChangeArrowheads="1"/>
          </p:cNvSpPr>
          <p:nvPr/>
        </p:nvSpPr>
        <p:spPr bwMode="auto">
          <a:xfrm>
            <a:off x="765144" y="5148139"/>
            <a:ext cx="970279" cy="40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/>
          <a:p>
            <a:r>
              <a:rPr lang="hr-HR" alt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mlrd. rubalja</a:t>
            </a:r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Пятиугольник 144"/>
          <p:cNvSpPr/>
          <p:nvPr/>
        </p:nvSpPr>
        <p:spPr>
          <a:xfrm>
            <a:off x="545589" y="6036627"/>
            <a:ext cx="899173" cy="307818"/>
          </a:xfrm>
          <a:prstGeom prst="homePlate">
            <a:avLst>
              <a:gd name="adj" fmla="val 8520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>
              <a:defRPr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Uvjetovana nula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393700" y="4567097"/>
            <a:ext cx="11983181" cy="2894849"/>
          </a:xfrm>
          <a:prstGeom prst="rect">
            <a:avLst/>
          </a:prstGeom>
          <a:noFill/>
          <a:ln w="19050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V="1">
            <a:off x="1502305" y="4728589"/>
            <a:ext cx="6564" cy="1941658"/>
          </a:xfrm>
          <a:prstGeom prst="line">
            <a:avLst/>
          </a:prstGeom>
          <a:ln w="317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 rot="2804844">
            <a:off x="1801431" y="5099587"/>
            <a:ext cx="487749" cy="52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 rot="2110526">
            <a:off x="1851687" y="5434538"/>
            <a:ext cx="140018" cy="55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V="1">
            <a:off x="1530876" y="6213417"/>
            <a:ext cx="9232739" cy="11668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19571" y="6324153"/>
            <a:ext cx="888234" cy="4051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anchor="ctr"/>
          <a:lstStyle>
            <a:defPPr>
              <a:defRPr lang="ru-RU"/>
            </a:defPPr>
            <a:lvl1pPr algn="ctr">
              <a:defRPr sz="10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hr-H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Volumen rezerve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1528815" y="6670247"/>
            <a:ext cx="9367514" cy="13209"/>
          </a:xfrm>
          <a:prstGeom prst="line">
            <a:avLst/>
          </a:prstGeom>
          <a:ln w="317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5" name="TextBox 15"/>
          <p:cNvSpPr txBox="1">
            <a:spLocks noChangeArrowheads="1"/>
          </p:cNvSpPr>
          <p:nvPr/>
        </p:nvSpPr>
        <p:spPr bwMode="auto">
          <a:xfrm>
            <a:off x="10896329" y="6559634"/>
            <a:ext cx="736185" cy="260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6780" tIns="48390" rIns="96780" bIns="48390">
            <a:spAutoFit/>
          </a:bodyPr>
          <a:lstStyle/>
          <a:p>
            <a:r>
              <a:rPr lang="en-US" altLang="ru-RU" sz="1000" b="1" dirty="0" smtClean="0"/>
              <a:t>Da</a:t>
            </a:r>
            <a:r>
              <a:rPr lang="hr-HR" altLang="ru-RU" sz="1000" b="1" dirty="0" smtClean="0"/>
              <a:t>ni</a:t>
            </a:r>
            <a:r>
              <a:rPr lang="en-US" altLang="ru-RU" sz="1000" b="1" dirty="0" smtClean="0"/>
              <a:t> </a:t>
            </a:r>
            <a:endParaRPr lang="ru-RU" altLang="ru-RU" sz="1000" b="1" dirty="0"/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 flipV="1">
            <a:off x="10737618" y="5217570"/>
            <a:ext cx="0" cy="1508660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1" name="TextBox 15"/>
          <p:cNvSpPr txBox="1">
            <a:spLocks noChangeArrowheads="1"/>
          </p:cNvSpPr>
          <p:nvPr/>
        </p:nvSpPr>
        <p:spPr bwMode="auto">
          <a:xfrm>
            <a:off x="4265130" y="6700642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</a:t>
            </a:r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65" name="TextBox 15"/>
          <p:cNvSpPr txBox="1">
            <a:spLocks noChangeArrowheads="1"/>
          </p:cNvSpPr>
          <p:nvPr/>
        </p:nvSpPr>
        <p:spPr bwMode="auto">
          <a:xfrm>
            <a:off x="7450765" y="6709125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</a:t>
            </a:r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5"/>
          <p:cNvSpPr txBox="1">
            <a:spLocks noChangeArrowheads="1"/>
          </p:cNvSpPr>
          <p:nvPr/>
        </p:nvSpPr>
        <p:spPr bwMode="auto">
          <a:xfrm>
            <a:off x="10338377" y="6664151"/>
            <a:ext cx="736185" cy="260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6780" tIns="48390" rIns="96780" bIns="48390">
            <a:spAutoFit/>
          </a:bodyPr>
          <a:lstStyle/>
          <a:p>
            <a:r>
              <a:rPr lang="en-US" altLang="ru-RU" sz="1000" b="1" dirty="0" smtClean="0">
                <a:solidFill>
                  <a:srgbClr val="002060"/>
                </a:solidFill>
              </a:rPr>
              <a:t>t+90</a:t>
            </a:r>
            <a:endParaRPr lang="ru-RU" altLang="ru-RU" sz="1000" b="1" dirty="0">
              <a:solidFill>
                <a:srgbClr val="002060"/>
              </a:solidFill>
            </a:endParaRPr>
          </a:p>
        </p:txBody>
      </p:sp>
      <p:sp>
        <p:nvSpPr>
          <p:cNvPr id="172" name="Правая фигурная скобка 171"/>
          <p:cNvSpPr/>
          <p:nvPr/>
        </p:nvSpPr>
        <p:spPr>
          <a:xfrm rot="10800000">
            <a:off x="1334967" y="6213417"/>
            <a:ext cx="126891" cy="484622"/>
          </a:xfrm>
          <a:prstGeom prst="rightBrace">
            <a:avLst>
              <a:gd name="adj1" fmla="val 106841"/>
              <a:gd name="adj2" fmla="val 29068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anchor="ctr"/>
          <a:lstStyle/>
          <a:p>
            <a:pPr algn="ctr">
              <a:defRPr/>
            </a:pPr>
            <a:endParaRPr lang="ru-RU" sz="1700">
              <a:solidFill>
                <a:srgbClr val="FF0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0836784" y="1929971"/>
            <a:ext cx="1616859" cy="438077"/>
          </a:xfrm>
          <a:prstGeom prst="rect">
            <a:avLst/>
          </a:prstGeom>
          <a:noFill/>
        </p:spPr>
        <p:txBody>
          <a:bodyPr wrap="square" lIns="129040" tIns="64520" rIns="129040" bIns="64520" rtlCol="0">
            <a:spAutoFit/>
          </a:bodyPr>
          <a:lstStyle/>
          <a:p>
            <a:r>
              <a:rPr lang="hr-HR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Razvoj programa dugoročnih plasmana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529920" y="5888211"/>
            <a:ext cx="9386888" cy="1197096"/>
          </a:xfrm>
          <a:custGeom>
            <a:avLst/>
            <a:gdLst>
              <a:gd name="connsiteX0" fmla="*/ 0 w 9372600"/>
              <a:gd name="connsiteY0" fmla="*/ 647749 h 1600249"/>
              <a:gd name="connsiteX1" fmla="*/ 238125 w 9372600"/>
              <a:gd name="connsiteY1" fmla="*/ 200074 h 1600249"/>
              <a:gd name="connsiteX2" fmla="*/ 419100 w 9372600"/>
              <a:gd name="connsiteY2" fmla="*/ 647749 h 1600249"/>
              <a:gd name="connsiteX3" fmla="*/ 581025 w 9372600"/>
              <a:gd name="connsiteY3" fmla="*/ 49 h 1600249"/>
              <a:gd name="connsiteX4" fmla="*/ 771525 w 9372600"/>
              <a:gd name="connsiteY4" fmla="*/ 609649 h 1600249"/>
              <a:gd name="connsiteX5" fmla="*/ 942975 w 9372600"/>
              <a:gd name="connsiteY5" fmla="*/ 85774 h 1600249"/>
              <a:gd name="connsiteX6" fmla="*/ 1085850 w 9372600"/>
              <a:gd name="connsiteY6" fmla="*/ 609649 h 1600249"/>
              <a:gd name="connsiteX7" fmla="*/ 1314450 w 9372600"/>
              <a:gd name="connsiteY7" fmla="*/ 181024 h 1600249"/>
              <a:gd name="connsiteX8" fmla="*/ 1666875 w 9372600"/>
              <a:gd name="connsiteY8" fmla="*/ 685849 h 1600249"/>
              <a:gd name="connsiteX9" fmla="*/ 1962150 w 9372600"/>
              <a:gd name="connsiteY9" fmla="*/ 181024 h 1600249"/>
              <a:gd name="connsiteX10" fmla="*/ 2124075 w 9372600"/>
              <a:gd name="connsiteY10" fmla="*/ 657274 h 1600249"/>
              <a:gd name="connsiteX11" fmla="*/ 2314575 w 9372600"/>
              <a:gd name="connsiteY11" fmla="*/ 161974 h 1600249"/>
              <a:gd name="connsiteX12" fmla="*/ 2400300 w 9372600"/>
              <a:gd name="connsiteY12" fmla="*/ 600124 h 1600249"/>
              <a:gd name="connsiteX13" fmla="*/ 2667000 w 9372600"/>
              <a:gd name="connsiteY13" fmla="*/ 181024 h 1600249"/>
              <a:gd name="connsiteX14" fmla="*/ 2838450 w 9372600"/>
              <a:gd name="connsiteY14" fmla="*/ 628699 h 1600249"/>
              <a:gd name="connsiteX15" fmla="*/ 3143250 w 9372600"/>
              <a:gd name="connsiteY15" fmla="*/ 123874 h 1600249"/>
              <a:gd name="connsiteX16" fmla="*/ 3305175 w 9372600"/>
              <a:gd name="connsiteY16" fmla="*/ 495349 h 1600249"/>
              <a:gd name="connsiteX17" fmla="*/ 3448050 w 9372600"/>
              <a:gd name="connsiteY17" fmla="*/ 133399 h 1600249"/>
              <a:gd name="connsiteX18" fmla="*/ 3629025 w 9372600"/>
              <a:gd name="connsiteY18" fmla="*/ 447724 h 1600249"/>
              <a:gd name="connsiteX19" fmla="*/ 4086225 w 9372600"/>
              <a:gd name="connsiteY19" fmla="*/ 133399 h 1600249"/>
              <a:gd name="connsiteX20" fmla="*/ 4648200 w 9372600"/>
              <a:gd name="connsiteY20" fmla="*/ 638224 h 1600249"/>
              <a:gd name="connsiteX21" fmla="*/ 4991100 w 9372600"/>
              <a:gd name="connsiteY21" fmla="*/ 371524 h 1600249"/>
              <a:gd name="connsiteX22" fmla="*/ 5181600 w 9372600"/>
              <a:gd name="connsiteY22" fmla="*/ 133399 h 1600249"/>
              <a:gd name="connsiteX23" fmla="*/ 5448300 w 9372600"/>
              <a:gd name="connsiteY23" fmla="*/ 581074 h 1600249"/>
              <a:gd name="connsiteX24" fmla="*/ 5895975 w 9372600"/>
              <a:gd name="connsiteY24" fmla="*/ 181024 h 1600249"/>
              <a:gd name="connsiteX25" fmla="*/ 6353175 w 9372600"/>
              <a:gd name="connsiteY25" fmla="*/ 514399 h 1600249"/>
              <a:gd name="connsiteX26" fmla="*/ 6543675 w 9372600"/>
              <a:gd name="connsiteY26" fmla="*/ 438199 h 1600249"/>
              <a:gd name="connsiteX27" fmla="*/ 7143750 w 9372600"/>
              <a:gd name="connsiteY27" fmla="*/ 1600249 h 1600249"/>
              <a:gd name="connsiteX28" fmla="*/ 7496175 w 9372600"/>
              <a:gd name="connsiteY28" fmla="*/ 438199 h 1600249"/>
              <a:gd name="connsiteX29" fmla="*/ 7858125 w 9372600"/>
              <a:gd name="connsiteY29" fmla="*/ 609649 h 1600249"/>
              <a:gd name="connsiteX30" fmla="*/ 7924800 w 9372600"/>
              <a:gd name="connsiteY30" fmla="*/ 247699 h 1600249"/>
              <a:gd name="connsiteX31" fmla="*/ 8124825 w 9372600"/>
              <a:gd name="connsiteY31" fmla="*/ 571549 h 1600249"/>
              <a:gd name="connsiteX32" fmla="*/ 8372475 w 9372600"/>
              <a:gd name="connsiteY32" fmla="*/ 285799 h 1600249"/>
              <a:gd name="connsiteX33" fmla="*/ 8629650 w 9372600"/>
              <a:gd name="connsiteY33" fmla="*/ 533449 h 1600249"/>
              <a:gd name="connsiteX34" fmla="*/ 8943975 w 9372600"/>
              <a:gd name="connsiteY34" fmla="*/ 161974 h 1600249"/>
              <a:gd name="connsiteX35" fmla="*/ 9105900 w 9372600"/>
              <a:gd name="connsiteY35" fmla="*/ 447724 h 1600249"/>
              <a:gd name="connsiteX36" fmla="*/ 9277350 w 9372600"/>
              <a:gd name="connsiteY36" fmla="*/ 581074 h 1600249"/>
              <a:gd name="connsiteX37" fmla="*/ 9372600 w 9372600"/>
              <a:gd name="connsiteY37" fmla="*/ 457249 h 1600249"/>
              <a:gd name="connsiteX0" fmla="*/ 0 w 9372600"/>
              <a:gd name="connsiteY0" fmla="*/ 561975 h 1514475"/>
              <a:gd name="connsiteX1" fmla="*/ 238125 w 9372600"/>
              <a:gd name="connsiteY1" fmla="*/ 114300 h 1514475"/>
              <a:gd name="connsiteX2" fmla="*/ 419100 w 9372600"/>
              <a:gd name="connsiteY2" fmla="*/ 561975 h 1514475"/>
              <a:gd name="connsiteX3" fmla="*/ 581025 w 9372600"/>
              <a:gd name="connsiteY3" fmla="*/ 39092 h 1514475"/>
              <a:gd name="connsiteX4" fmla="*/ 771525 w 9372600"/>
              <a:gd name="connsiteY4" fmla="*/ 523875 h 1514475"/>
              <a:gd name="connsiteX5" fmla="*/ 942975 w 9372600"/>
              <a:gd name="connsiteY5" fmla="*/ 0 h 1514475"/>
              <a:gd name="connsiteX6" fmla="*/ 1085850 w 9372600"/>
              <a:gd name="connsiteY6" fmla="*/ 523875 h 1514475"/>
              <a:gd name="connsiteX7" fmla="*/ 1314450 w 9372600"/>
              <a:gd name="connsiteY7" fmla="*/ 95250 h 1514475"/>
              <a:gd name="connsiteX8" fmla="*/ 1666875 w 9372600"/>
              <a:gd name="connsiteY8" fmla="*/ 600075 h 1514475"/>
              <a:gd name="connsiteX9" fmla="*/ 1962150 w 9372600"/>
              <a:gd name="connsiteY9" fmla="*/ 95250 h 1514475"/>
              <a:gd name="connsiteX10" fmla="*/ 2124075 w 9372600"/>
              <a:gd name="connsiteY10" fmla="*/ 571500 h 1514475"/>
              <a:gd name="connsiteX11" fmla="*/ 2314575 w 9372600"/>
              <a:gd name="connsiteY11" fmla="*/ 76200 h 1514475"/>
              <a:gd name="connsiteX12" fmla="*/ 2400300 w 9372600"/>
              <a:gd name="connsiteY12" fmla="*/ 514350 h 1514475"/>
              <a:gd name="connsiteX13" fmla="*/ 2667000 w 9372600"/>
              <a:gd name="connsiteY13" fmla="*/ 95250 h 1514475"/>
              <a:gd name="connsiteX14" fmla="*/ 2838450 w 9372600"/>
              <a:gd name="connsiteY14" fmla="*/ 542925 h 1514475"/>
              <a:gd name="connsiteX15" fmla="*/ 3143250 w 9372600"/>
              <a:gd name="connsiteY15" fmla="*/ 38100 h 1514475"/>
              <a:gd name="connsiteX16" fmla="*/ 3305175 w 9372600"/>
              <a:gd name="connsiteY16" fmla="*/ 409575 h 1514475"/>
              <a:gd name="connsiteX17" fmla="*/ 3448050 w 9372600"/>
              <a:gd name="connsiteY17" fmla="*/ 47625 h 1514475"/>
              <a:gd name="connsiteX18" fmla="*/ 3629025 w 9372600"/>
              <a:gd name="connsiteY18" fmla="*/ 361950 h 1514475"/>
              <a:gd name="connsiteX19" fmla="*/ 4086225 w 9372600"/>
              <a:gd name="connsiteY19" fmla="*/ 47625 h 1514475"/>
              <a:gd name="connsiteX20" fmla="*/ 4648200 w 9372600"/>
              <a:gd name="connsiteY20" fmla="*/ 552450 h 1514475"/>
              <a:gd name="connsiteX21" fmla="*/ 4991100 w 9372600"/>
              <a:gd name="connsiteY21" fmla="*/ 285750 h 1514475"/>
              <a:gd name="connsiteX22" fmla="*/ 5181600 w 9372600"/>
              <a:gd name="connsiteY22" fmla="*/ 47625 h 1514475"/>
              <a:gd name="connsiteX23" fmla="*/ 5448300 w 9372600"/>
              <a:gd name="connsiteY23" fmla="*/ 495300 h 1514475"/>
              <a:gd name="connsiteX24" fmla="*/ 5895975 w 9372600"/>
              <a:gd name="connsiteY24" fmla="*/ 95250 h 1514475"/>
              <a:gd name="connsiteX25" fmla="*/ 6353175 w 9372600"/>
              <a:gd name="connsiteY25" fmla="*/ 428625 h 1514475"/>
              <a:gd name="connsiteX26" fmla="*/ 6543675 w 9372600"/>
              <a:gd name="connsiteY26" fmla="*/ 352425 h 1514475"/>
              <a:gd name="connsiteX27" fmla="*/ 7143750 w 9372600"/>
              <a:gd name="connsiteY27" fmla="*/ 1514475 h 1514475"/>
              <a:gd name="connsiteX28" fmla="*/ 7496175 w 9372600"/>
              <a:gd name="connsiteY28" fmla="*/ 352425 h 1514475"/>
              <a:gd name="connsiteX29" fmla="*/ 7858125 w 9372600"/>
              <a:gd name="connsiteY29" fmla="*/ 523875 h 1514475"/>
              <a:gd name="connsiteX30" fmla="*/ 7924800 w 9372600"/>
              <a:gd name="connsiteY30" fmla="*/ 161925 h 1514475"/>
              <a:gd name="connsiteX31" fmla="*/ 8124825 w 9372600"/>
              <a:gd name="connsiteY31" fmla="*/ 485775 h 1514475"/>
              <a:gd name="connsiteX32" fmla="*/ 8372475 w 9372600"/>
              <a:gd name="connsiteY32" fmla="*/ 200025 h 1514475"/>
              <a:gd name="connsiteX33" fmla="*/ 8629650 w 9372600"/>
              <a:gd name="connsiteY33" fmla="*/ 447675 h 1514475"/>
              <a:gd name="connsiteX34" fmla="*/ 8943975 w 9372600"/>
              <a:gd name="connsiteY34" fmla="*/ 76200 h 1514475"/>
              <a:gd name="connsiteX35" fmla="*/ 9105900 w 9372600"/>
              <a:gd name="connsiteY35" fmla="*/ 361950 h 1514475"/>
              <a:gd name="connsiteX36" fmla="*/ 9277350 w 9372600"/>
              <a:gd name="connsiteY36" fmla="*/ 495300 h 1514475"/>
              <a:gd name="connsiteX37" fmla="*/ 9372600 w 9372600"/>
              <a:gd name="connsiteY37" fmla="*/ 371475 h 1514475"/>
              <a:gd name="connsiteX0" fmla="*/ 0 w 9372600"/>
              <a:gd name="connsiteY0" fmla="*/ 561975 h 1514475"/>
              <a:gd name="connsiteX1" fmla="*/ 238125 w 9372600"/>
              <a:gd name="connsiteY1" fmla="*/ 114300 h 1514475"/>
              <a:gd name="connsiteX2" fmla="*/ 419100 w 9372600"/>
              <a:gd name="connsiteY2" fmla="*/ 561975 h 1514475"/>
              <a:gd name="connsiteX3" fmla="*/ 581025 w 9372600"/>
              <a:gd name="connsiteY3" fmla="*/ 39092 h 1514475"/>
              <a:gd name="connsiteX4" fmla="*/ 771525 w 9372600"/>
              <a:gd name="connsiteY4" fmla="*/ 523875 h 1514475"/>
              <a:gd name="connsiteX5" fmla="*/ 942975 w 9372600"/>
              <a:gd name="connsiteY5" fmla="*/ 0 h 1514475"/>
              <a:gd name="connsiteX6" fmla="*/ 1085850 w 9372600"/>
              <a:gd name="connsiteY6" fmla="*/ 523875 h 1514475"/>
              <a:gd name="connsiteX7" fmla="*/ 1314450 w 9372600"/>
              <a:gd name="connsiteY7" fmla="*/ 95250 h 1514475"/>
              <a:gd name="connsiteX8" fmla="*/ 1666875 w 9372600"/>
              <a:gd name="connsiteY8" fmla="*/ 600075 h 1514475"/>
              <a:gd name="connsiteX9" fmla="*/ 1962150 w 9372600"/>
              <a:gd name="connsiteY9" fmla="*/ 95250 h 1514475"/>
              <a:gd name="connsiteX10" fmla="*/ 2124075 w 9372600"/>
              <a:gd name="connsiteY10" fmla="*/ 571500 h 1514475"/>
              <a:gd name="connsiteX11" fmla="*/ 2314575 w 9372600"/>
              <a:gd name="connsiteY11" fmla="*/ 76200 h 1514475"/>
              <a:gd name="connsiteX12" fmla="*/ 2400300 w 9372600"/>
              <a:gd name="connsiteY12" fmla="*/ 514350 h 1514475"/>
              <a:gd name="connsiteX13" fmla="*/ 2667000 w 9372600"/>
              <a:gd name="connsiteY13" fmla="*/ 95250 h 1514475"/>
              <a:gd name="connsiteX14" fmla="*/ 2838450 w 9372600"/>
              <a:gd name="connsiteY14" fmla="*/ 542925 h 1514475"/>
              <a:gd name="connsiteX15" fmla="*/ 3143250 w 9372600"/>
              <a:gd name="connsiteY15" fmla="*/ 38100 h 1514475"/>
              <a:gd name="connsiteX16" fmla="*/ 3305175 w 9372600"/>
              <a:gd name="connsiteY16" fmla="*/ 409575 h 1514475"/>
              <a:gd name="connsiteX17" fmla="*/ 3448050 w 9372600"/>
              <a:gd name="connsiteY17" fmla="*/ 47625 h 1514475"/>
              <a:gd name="connsiteX18" fmla="*/ 3629025 w 9372600"/>
              <a:gd name="connsiteY18" fmla="*/ 361950 h 1514475"/>
              <a:gd name="connsiteX19" fmla="*/ 4086225 w 9372600"/>
              <a:gd name="connsiteY19" fmla="*/ 47625 h 1514475"/>
              <a:gd name="connsiteX20" fmla="*/ 4648200 w 9372600"/>
              <a:gd name="connsiteY20" fmla="*/ 552450 h 1514475"/>
              <a:gd name="connsiteX21" fmla="*/ 4991100 w 9372600"/>
              <a:gd name="connsiteY21" fmla="*/ 285750 h 1514475"/>
              <a:gd name="connsiteX22" fmla="*/ 5211417 w 9372600"/>
              <a:gd name="connsiteY22" fmla="*/ 138400 h 1514475"/>
              <a:gd name="connsiteX23" fmla="*/ 5448300 w 9372600"/>
              <a:gd name="connsiteY23" fmla="*/ 495300 h 1514475"/>
              <a:gd name="connsiteX24" fmla="*/ 5895975 w 9372600"/>
              <a:gd name="connsiteY24" fmla="*/ 95250 h 1514475"/>
              <a:gd name="connsiteX25" fmla="*/ 6353175 w 9372600"/>
              <a:gd name="connsiteY25" fmla="*/ 428625 h 1514475"/>
              <a:gd name="connsiteX26" fmla="*/ 6543675 w 9372600"/>
              <a:gd name="connsiteY26" fmla="*/ 352425 h 1514475"/>
              <a:gd name="connsiteX27" fmla="*/ 7143750 w 9372600"/>
              <a:gd name="connsiteY27" fmla="*/ 1514475 h 1514475"/>
              <a:gd name="connsiteX28" fmla="*/ 7496175 w 9372600"/>
              <a:gd name="connsiteY28" fmla="*/ 352425 h 1514475"/>
              <a:gd name="connsiteX29" fmla="*/ 7858125 w 9372600"/>
              <a:gd name="connsiteY29" fmla="*/ 523875 h 1514475"/>
              <a:gd name="connsiteX30" fmla="*/ 7924800 w 9372600"/>
              <a:gd name="connsiteY30" fmla="*/ 161925 h 1514475"/>
              <a:gd name="connsiteX31" fmla="*/ 8124825 w 9372600"/>
              <a:gd name="connsiteY31" fmla="*/ 485775 h 1514475"/>
              <a:gd name="connsiteX32" fmla="*/ 8372475 w 9372600"/>
              <a:gd name="connsiteY32" fmla="*/ 200025 h 1514475"/>
              <a:gd name="connsiteX33" fmla="*/ 8629650 w 9372600"/>
              <a:gd name="connsiteY33" fmla="*/ 447675 h 1514475"/>
              <a:gd name="connsiteX34" fmla="*/ 8943975 w 9372600"/>
              <a:gd name="connsiteY34" fmla="*/ 76200 h 1514475"/>
              <a:gd name="connsiteX35" fmla="*/ 9105900 w 9372600"/>
              <a:gd name="connsiteY35" fmla="*/ 361950 h 1514475"/>
              <a:gd name="connsiteX36" fmla="*/ 9277350 w 9372600"/>
              <a:gd name="connsiteY36" fmla="*/ 495300 h 1514475"/>
              <a:gd name="connsiteX37" fmla="*/ 9372600 w 9372600"/>
              <a:gd name="connsiteY37" fmla="*/ 371475 h 1514475"/>
              <a:gd name="connsiteX0" fmla="*/ 0 w 9386888"/>
              <a:gd name="connsiteY0" fmla="*/ 417371 h 1514475"/>
              <a:gd name="connsiteX1" fmla="*/ 252413 w 9386888"/>
              <a:gd name="connsiteY1" fmla="*/ 114300 h 1514475"/>
              <a:gd name="connsiteX2" fmla="*/ 433388 w 9386888"/>
              <a:gd name="connsiteY2" fmla="*/ 561975 h 1514475"/>
              <a:gd name="connsiteX3" fmla="*/ 595313 w 9386888"/>
              <a:gd name="connsiteY3" fmla="*/ 39092 h 1514475"/>
              <a:gd name="connsiteX4" fmla="*/ 785813 w 9386888"/>
              <a:gd name="connsiteY4" fmla="*/ 523875 h 1514475"/>
              <a:gd name="connsiteX5" fmla="*/ 957263 w 9386888"/>
              <a:gd name="connsiteY5" fmla="*/ 0 h 1514475"/>
              <a:gd name="connsiteX6" fmla="*/ 1100138 w 9386888"/>
              <a:gd name="connsiteY6" fmla="*/ 523875 h 1514475"/>
              <a:gd name="connsiteX7" fmla="*/ 1328738 w 9386888"/>
              <a:gd name="connsiteY7" fmla="*/ 95250 h 1514475"/>
              <a:gd name="connsiteX8" fmla="*/ 1681163 w 9386888"/>
              <a:gd name="connsiteY8" fmla="*/ 600075 h 1514475"/>
              <a:gd name="connsiteX9" fmla="*/ 1976438 w 9386888"/>
              <a:gd name="connsiteY9" fmla="*/ 95250 h 1514475"/>
              <a:gd name="connsiteX10" fmla="*/ 2138363 w 9386888"/>
              <a:gd name="connsiteY10" fmla="*/ 571500 h 1514475"/>
              <a:gd name="connsiteX11" fmla="*/ 2328863 w 9386888"/>
              <a:gd name="connsiteY11" fmla="*/ 76200 h 1514475"/>
              <a:gd name="connsiteX12" fmla="*/ 2414588 w 9386888"/>
              <a:gd name="connsiteY12" fmla="*/ 514350 h 1514475"/>
              <a:gd name="connsiteX13" fmla="*/ 2681288 w 9386888"/>
              <a:gd name="connsiteY13" fmla="*/ 95250 h 1514475"/>
              <a:gd name="connsiteX14" fmla="*/ 2852738 w 9386888"/>
              <a:gd name="connsiteY14" fmla="*/ 542925 h 1514475"/>
              <a:gd name="connsiteX15" fmla="*/ 3157538 w 9386888"/>
              <a:gd name="connsiteY15" fmla="*/ 38100 h 1514475"/>
              <a:gd name="connsiteX16" fmla="*/ 3319463 w 9386888"/>
              <a:gd name="connsiteY16" fmla="*/ 409575 h 1514475"/>
              <a:gd name="connsiteX17" fmla="*/ 3462338 w 9386888"/>
              <a:gd name="connsiteY17" fmla="*/ 47625 h 1514475"/>
              <a:gd name="connsiteX18" fmla="*/ 3643313 w 9386888"/>
              <a:gd name="connsiteY18" fmla="*/ 361950 h 1514475"/>
              <a:gd name="connsiteX19" fmla="*/ 4100513 w 9386888"/>
              <a:gd name="connsiteY19" fmla="*/ 47625 h 1514475"/>
              <a:gd name="connsiteX20" fmla="*/ 4662488 w 9386888"/>
              <a:gd name="connsiteY20" fmla="*/ 552450 h 1514475"/>
              <a:gd name="connsiteX21" fmla="*/ 5005388 w 9386888"/>
              <a:gd name="connsiteY21" fmla="*/ 285750 h 1514475"/>
              <a:gd name="connsiteX22" fmla="*/ 5225705 w 9386888"/>
              <a:gd name="connsiteY22" fmla="*/ 138400 h 1514475"/>
              <a:gd name="connsiteX23" fmla="*/ 5462588 w 9386888"/>
              <a:gd name="connsiteY23" fmla="*/ 495300 h 1514475"/>
              <a:gd name="connsiteX24" fmla="*/ 5910263 w 9386888"/>
              <a:gd name="connsiteY24" fmla="*/ 95250 h 1514475"/>
              <a:gd name="connsiteX25" fmla="*/ 6367463 w 9386888"/>
              <a:gd name="connsiteY25" fmla="*/ 428625 h 1514475"/>
              <a:gd name="connsiteX26" fmla="*/ 6557963 w 9386888"/>
              <a:gd name="connsiteY26" fmla="*/ 352425 h 1514475"/>
              <a:gd name="connsiteX27" fmla="*/ 7158038 w 9386888"/>
              <a:gd name="connsiteY27" fmla="*/ 1514475 h 1514475"/>
              <a:gd name="connsiteX28" fmla="*/ 7510463 w 9386888"/>
              <a:gd name="connsiteY28" fmla="*/ 352425 h 1514475"/>
              <a:gd name="connsiteX29" fmla="*/ 7872413 w 9386888"/>
              <a:gd name="connsiteY29" fmla="*/ 523875 h 1514475"/>
              <a:gd name="connsiteX30" fmla="*/ 7939088 w 9386888"/>
              <a:gd name="connsiteY30" fmla="*/ 161925 h 1514475"/>
              <a:gd name="connsiteX31" fmla="*/ 8139113 w 9386888"/>
              <a:gd name="connsiteY31" fmla="*/ 485775 h 1514475"/>
              <a:gd name="connsiteX32" fmla="*/ 8386763 w 9386888"/>
              <a:gd name="connsiteY32" fmla="*/ 200025 h 1514475"/>
              <a:gd name="connsiteX33" fmla="*/ 8643938 w 9386888"/>
              <a:gd name="connsiteY33" fmla="*/ 447675 h 1514475"/>
              <a:gd name="connsiteX34" fmla="*/ 8958263 w 9386888"/>
              <a:gd name="connsiteY34" fmla="*/ 76200 h 1514475"/>
              <a:gd name="connsiteX35" fmla="*/ 9120188 w 9386888"/>
              <a:gd name="connsiteY35" fmla="*/ 361950 h 1514475"/>
              <a:gd name="connsiteX36" fmla="*/ 9291638 w 9386888"/>
              <a:gd name="connsiteY36" fmla="*/ 495300 h 1514475"/>
              <a:gd name="connsiteX37" fmla="*/ 9386888 w 9386888"/>
              <a:gd name="connsiteY37" fmla="*/ 371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386888" h="1514475">
                <a:moveTo>
                  <a:pt x="0" y="417371"/>
                </a:moveTo>
                <a:cubicBezTo>
                  <a:pt x="84137" y="193533"/>
                  <a:pt x="180182" y="90199"/>
                  <a:pt x="252413" y="114300"/>
                </a:cubicBezTo>
                <a:cubicBezTo>
                  <a:pt x="324644" y="138401"/>
                  <a:pt x="376238" y="574510"/>
                  <a:pt x="433388" y="561975"/>
                </a:cubicBezTo>
                <a:cubicBezTo>
                  <a:pt x="490538" y="549440"/>
                  <a:pt x="536576" y="45442"/>
                  <a:pt x="595313" y="39092"/>
                </a:cubicBezTo>
                <a:cubicBezTo>
                  <a:pt x="654050" y="32742"/>
                  <a:pt x="725488" y="530390"/>
                  <a:pt x="785813" y="523875"/>
                </a:cubicBezTo>
                <a:cubicBezTo>
                  <a:pt x="846138" y="517360"/>
                  <a:pt x="904876" y="0"/>
                  <a:pt x="957263" y="0"/>
                </a:cubicBezTo>
                <a:cubicBezTo>
                  <a:pt x="1009650" y="0"/>
                  <a:pt x="1038226" y="508000"/>
                  <a:pt x="1100138" y="523875"/>
                </a:cubicBezTo>
                <a:cubicBezTo>
                  <a:pt x="1162051" y="539750"/>
                  <a:pt x="1231901" y="82550"/>
                  <a:pt x="1328738" y="95250"/>
                </a:cubicBezTo>
                <a:cubicBezTo>
                  <a:pt x="1425576" y="107950"/>
                  <a:pt x="1573213" y="600075"/>
                  <a:pt x="1681163" y="600075"/>
                </a:cubicBezTo>
                <a:cubicBezTo>
                  <a:pt x="1789113" y="600075"/>
                  <a:pt x="1900238" y="100012"/>
                  <a:pt x="1976438" y="95250"/>
                </a:cubicBezTo>
                <a:cubicBezTo>
                  <a:pt x="2052638" y="90488"/>
                  <a:pt x="2079626" y="574675"/>
                  <a:pt x="2138363" y="571500"/>
                </a:cubicBezTo>
                <a:cubicBezTo>
                  <a:pt x="2197101" y="568325"/>
                  <a:pt x="2282826" y="85725"/>
                  <a:pt x="2328863" y="76200"/>
                </a:cubicBezTo>
                <a:cubicBezTo>
                  <a:pt x="2374901" y="66675"/>
                  <a:pt x="2355851" y="511175"/>
                  <a:pt x="2414588" y="514350"/>
                </a:cubicBezTo>
                <a:cubicBezTo>
                  <a:pt x="2473326" y="517525"/>
                  <a:pt x="2608263" y="90487"/>
                  <a:pt x="2681288" y="95250"/>
                </a:cubicBezTo>
                <a:cubicBezTo>
                  <a:pt x="2754313" y="100013"/>
                  <a:pt x="2773363" y="552450"/>
                  <a:pt x="2852738" y="542925"/>
                </a:cubicBezTo>
                <a:cubicBezTo>
                  <a:pt x="2932113" y="533400"/>
                  <a:pt x="3079751" y="60325"/>
                  <a:pt x="3157538" y="38100"/>
                </a:cubicBezTo>
                <a:cubicBezTo>
                  <a:pt x="3235325" y="15875"/>
                  <a:pt x="3268663" y="407987"/>
                  <a:pt x="3319463" y="409575"/>
                </a:cubicBezTo>
                <a:cubicBezTo>
                  <a:pt x="3370263" y="411162"/>
                  <a:pt x="3408363" y="55562"/>
                  <a:pt x="3462338" y="47625"/>
                </a:cubicBezTo>
                <a:cubicBezTo>
                  <a:pt x="3516313" y="39688"/>
                  <a:pt x="3536951" y="361950"/>
                  <a:pt x="3643313" y="361950"/>
                </a:cubicBezTo>
                <a:cubicBezTo>
                  <a:pt x="3749675" y="361950"/>
                  <a:pt x="3930651" y="15875"/>
                  <a:pt x="4100513" y="47625"/>
                </a:cubicBezTo>
                <a:cubicBezTo>
                  <a:pt x="4270375" y="79375"/>
                  <a:pt x="4511676" y="512763"/>
                  <a:pt x="4662488" y="552450"/>
                </a:cubicBezTo>
                <a:cubicBezTo>
                  <a:pt x="4813300" y="592137"/>
                  <a:pt x="4911519" y="354758"/>
                  <a:pt x="5005388" y="285750"/>
                </a:cubicBezTo>
                <a:cubicBezTo>
                  <a:pt x="5099257" y="216742"/>
                  <a:pt x="5149505" y="103475"/>
                  <a:pt x="5225705" y="138400"/>
                </a:cubicBezTo>
                <a:cubicBezTo>
                  <a:pt x="5301905" y="173325"/>
                  <a:pt x="5348495" y="502492"/>
                  <a:pt x="5462588" y="495300"/>
                </a:cubicBezTo>
                <a:cubicBezTo>
                  <a:pt x="5576681" y="488108"/>
                  <a:pt x="5759450" y="106363"/>
                  <a:pt x="5910263" y="95250"/>
                </a:cubicBezTo>
                <a:cubicBezTo>
                  <a:pt x="6061076" y="84137"/>
                  <a:pt x="6259513" y="385762"/>
                  <a:pt x="6367463" y="428625"/>
                </a:cubicBezTo>
                <a:cubicBezTo>
                  <a:pt x="6475413" y="471487"/>
                  <a:pt x="6426201" y="171450"/>
                  <a:pt x="6557963" y="352425"/>
                </a:cubicBezTo>
                <a:cubicBezTo>
                  <a:pt x="6689726" y="533400"/>
                  <a:pt x="6999288" y="1514475"/>
                  <a:pt x="7158038" y="1514475"/>
                </a:cubicBezTo>
                <a:cubicBezTo>
                  <a:pt x="7316788" y="1514475"/>
                  <a:pt x="7391401" y="517525"/>
                  <a:pt x="7510463" y="352425"/>
                </a:cubicBezTo>
                <a:cubicBezTo>
                  <a:pt x="7629525" y="187325"/>
                  <a:pt x="7800976" y="555625"/>
                  <a:pt x="7872413" y="523875"/>
                </a:cubicBezTo>
                <a:cubicBezTo>
                  <a:pt x="7943850" y="492125"/>
                  <a:pt x="7894638" y="168275"/>
                  <a:pt x="7939088" y="161925"/>
                </a:cubicBezTo>
                <a:cubicBezTo>
                  <a:pt x="7983538" y="155575"/>
                  <a:pt x="8064501" y="479425"/>
                  <a:pt x="8139113" y="485775"/>
                </a:cubicBezTo>
                <a:cubicBezTo>
                  <a:pt x="8213725" y="492125"/>
                  <a:pt x="8302626" y="206375"/>
                  <a:pt x="8386763" y="200025"/>
                </a:cubicBezTo>
                <a:cubicBezTo>
                  <a:pt x="8470900" y="193675"/>
                  <a:pt x="8548688" y="468312"/>
                  <a:pt x="8643938" y="447675"/>
                </a:cubicBezTo>
                <a:cubicBezTo>
                  <a:pt x="8739188" y="427037"/>
                  <a:pt x="8878888" y="90487"/>
                  <a:pt x="8958263" y="76200"/>
                </a:cubicBezTo>
                <a:cubicBezTo>
                  <a:pt x="9037638" y="61913"/>
                  <a:pt x="9064626" y="292100"/>
                  <a:pt x="9120188" y="361950"/>
                </a:cubicBezTo>
                <a:cubicBezTo>
                  <a:pt x="9175750" y="431800"/>
                  <a:pt x="9247188" y="493712"/>
                  <a:pt x="9291638" y="495300"/>
                </a:cubicBezTo>
                <a:cubicBezTo>
                  <a:pt x="9336088" y="496887"/>
                  <a:pt x="9361488" y="434181"/>
                  <a:pt x="9386888" y="371475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олилиния 186"/>
          <p:cNvSpPr/>
          <p:nvPr/>
        </p:nvSpPr>
        <p:spPr>
          <a:xfrm>
            <a:off x="1530333" y="5896638"/>
            <a:ext cx="9396413" cy="438482"/>
          </a:xfrm>
          <a:custGeom>
            <a:avLst/>
            <a:gdLst>
              <a:gd name="connsiteX0" fmla="*/ 0 w 9372600"/>
              <a:gd name="connsiteY0" fmla="*/ 647749 h 1600249"/>
              <a:gd name="connsiteX1" fmla="*/ 238125 w 9372600"/>
              <a:gd name="connsiteY1" fmla="*/ 200074 h 1600249"/>
              <a:gd name="connsiteX2" fmla="*/ 419100 w 9372600"/>
              <a:gd name="connsiteY2" fmla="*/ 647749 h 1600249"/>
              <a:gd name="connsiteX3" fmla="*/ 581025 w 9372600"/>
              <a:gd name="connsiteY3" fmla="*/ 49 h 1600249"/>
              <a:gd name="connsiteX4" fmla="*/ 771525 w 9372600"/>
              <a:gd name="connsiteY4" fmla="*/ 609649 h 1600249"/>
              <a:gd name="connsiteX5" fmla="*/ 942975 w 9372600"/>
              <a:gd name="connsiteY5" fmla="*/ 85774 h 1600249"/>
              <a:gd name="connsiteX6" fmla="*/ 1085850 w 9372600"/>
              <a:gd name="connsiteY6" fmla="*/ 609649 h 1600249"/>
              <a:gd name="connsiteX7" fmla="*/ 1314450 w 9372600"/>
              <a:gd name="connsiteY7" fmla="*/ 181024 h 1600249"/>
              <a:gd name="connsiteX8" fmla="*/ 1666875 w 9372600"/>
              <a:gd name="connsiteY8" fmla="*/ 685849 h 1600249"/>
              <a:gd name="connsiteX9" fmla="*/ 1962150 w 9372600"/>
              <a:gd name="connsiteY9" fmla="*/ 181024 h 1600249"/>
              <a:gd name="connsiteX10" fmla="*/ 2124075 w 9372600"/>
              <a:gd name="connsiteY10" fmla="*/ 657274 h 1600249"/>
              <a:gd name="connsiteX11" fmla="*/ 2314575 w 9372600"/>
              <a:gd name="connsiteY11" fmla="*/ 161974 h 1600249"/>
              <a:gd name="connsiteX12" fmla="*/ 2400300 w 9372600"/>
              <a:gd name="connsiteY12" fmla="*/ 600124 h 1600249"/>
              <a:gd name="connsiteX13" fmla="*/ 2667000 w 9372600"/>
              <a:gd name="connsiteY13" fmla="*/ 181024 h 1600249"/>
              <a:gd name="connsiteX14" fmla="*/ 2838450 w 9372600"/>
              <a:gd name="connsiteY14" fmla="*/ 628699 h 1600249"/>
              <a:gd name="connsiteX15" fmla="*/ 3143250 w 9372600"/>
              <a:gd name="connsiteY15" fmla="*/ 123874 h 1600249"/>
              <a:gd name="connsiteX16" fmla="*/ 3305175 w 9372600"/>
              <a:gd name="connsiteY16" fmla="*/ 495349 h 1600249"/>
              <a:gd name="connsiteX17" fmla="*/ 3448050 w 9372600"/>
              <a:gd name="connsiteY17" fmla="*/ 133399 h 1600249"/>
              <a:gd name="connsiteX18" fmla="*/ 3629025 w 9372600"/>
              <a:gd name="connsiteY18" fmla="*/ 447724 h 1600249"/>
              <a:gd name="connsiteX19" fmla="*/ 4086225 w 9372600"/>
              <a:gd name="connsiteY19" fmla="*/ 133399 h 1600249"/>
              <a:gd name="connsiteX20" fmla="*/ 4648200 w 9372600"/>
              <a:gd name="connsiteY20" fmla="*/ 638224 h 1600249"/>
              <a:gd name="connsiteX21" fmla="*/ 4991100 w 9372600"/>
              <a:gd name="connsiteY21" fmla="*/ 371524 h 1600249"/>
              <a:gd name="connsiteX22" fmla="*/ 5181600 w 9372600"/>
              <a:gd name="connsiteY22" fmla="*/ 133399 h 1600249"/>
              <a:gd name="connsiteX23" fmla="*/ 5448300 w 9372600"/>
              <a:gd name="connsiteY23" fmla="*/ 581074 h 1600249"/>
              <a:gd name="connsiteX24" fmla="*/ 5895975 w 9372600"/>
              <a:gd name="connsiteY24" fmla="*/ 181024 h 1600249"/>
              <a:gd name="connsiteX25" fmla="*/ 6353175 w 9372600"/>
              <a:gd name="connsiteY25" fmla="*/ 514399 h 1600249"/>
              <a:gd name="connsiteX26" fmla="*/ 6543675 w 9372600"/>
              <a:gd name="connsiteY26" fmla="*/ 438199 h 1600249"/>
              <a:gd name="connsiteX27" fmla="*/ 7143750 w 9372600"/>
              <a:gd name="connsiteY27" fmla="*/ 1600249 h 1600249"/>
              <a:gd name="connsiteX28" fmla="*/ 7496175 w 9372600"/>
              <a:gd name="connsiteY28" fmla="*/ 438199 h 1600249"/>
              <a:gd name="connsiteX29" fmla="*/ 7858125 w 9372600"/>
              <a:gd name="connsiteY29" fmla="*/ 609649 h 1600249"/>
              <a:gd name="connsiteX30" fmla="*/ 7924800 w 9372600"/>
              <a:gd name="connsiteY30" fmla="*/ 247699 h 1600249"/>
              <a:gd name="connsiteX31" fmla="*/ 8124825 w 9372600"/>
              <a:gd name="connsiteY31" fmla="*/ 571549 h 1600249"/>
              <a:gd name="connsiteX32" fmla="*/ 8372475 w 9372600"/>
              <a:gd name="connsiteY32" fmla="*/ 285799 h 1600249"/>
              <a:gd name="connsiteX33" fmla="*/ 8629650 w 9372600"/>
              <a:gd name="connsiteY33" fmla="*/ 533449 h 1600249"/>
              <a:gd name="connsiteX34" fmla="*/ 8943975 w 9372600"/>
              <a:gd name="connsiteY34" fmla="*/ 161974 h 1600249"/>
              <a:gd name="connsiteX35" fmla="*/ 9105900 w 9372600"/>
              <a:gd name="connsiteY35" fmla="*/ 447724 h 1600249"/>
              <a:gd name="connsiteX36" fmla="*/ 9277350 w 9372600"/>
              <a:gd name="connsiteY36" fmla="*/ 581074 h 1600249"/>
              <a:gd name="connsiteX37" fmla="*/ 9372600 w 9372600"/>
              <a:gd name="connsiteY37" fmla="*/ 457249 h 1600249"/>
              <a:gd name="connsiteX0" fmla="*/ 0 w 9372600"/>
              <a:gd name="connsiteY0" fmla="*/ 647749 h 685849"/>
              <a:gd name="connsiteX1" fmla="*/ 238125 w 9372600"/>
              <a:gd name="connsiteY1" fmla="*/ 200074 h 685849"/>
              <a:gd name="connsiteX2" fmla="*/ 419100 w 9372600"/>
              <a:gd name="connsiteY2" fmla="*/ 647749 h 685849"/>
              <a:gd name="connsiteX3" fmla="*/ 581025 w 9372600"/>
              <a:gd name="connsiteY3" fmla="*/ 49 h 685849"/>
              <a:gd name="connsiteX4" fmla="*/ 771525 w 9372600"/>
              <a:gd name="connsiteY4" fmla="*/ 609649 h 685849"/>
              <a:gd name="connsiteX5" fmla="*/ 942975 w 9372600"/>
              <a:gd name="connsiteY5" fmla="*/ 85774 h 685849"/>
              <a:gd name="connsiteX6" fmla="*/ 1085850 w 9372600"/>
              <a:gd name="connsiteY6" fmla="*/ 609649 h 685849"/>
              <a:gd name="connsiteX7" fmla="*/ 1314450 w 9372600"/>
              <a:gd name="connsiteY7" fmla="*/ 181024 h 685849"/>
              <a:gd name="connsiteX8" fmla="*/ 1666875 w 9372600"/>
              <a:gd name="connsiteY8" fmla="*/ 685849 h 685849"/>
              <a:gd name="connsiteX9" fmla="*/ 1962150 w 9372600"/>
              <a:gd name="connsiteY9" fmla="*/ 181024 h 685849"/>
              <a:gd name="connsiteX10" fmla="*/ 2124075 w 9372600"/>
              <a:gd name="connsiteY10" fmla="*/ 657274 h 685849"/>
              <a:gd name="connsiteX11" fmla="*/ 2314575 w 9372600"/>
              <a:gd name="connsiteY11" fmla="*/ 161974 h 685849"/>
              <a:gd name="connsiteX12" fmla="*/ 2400300 w 9372600"/>
              <a:gd name="connsiteY12" fmla="*/ 600124 h 685849"/>
              <a:gd name="connsiteX13" fmla="*/ 2667000 w 9372600"/>
              <a:gd name="connsiteY13" fmla="*/ 181024 h 685849"/>
              <a:gd name="connsiteX14" fmla="*/ 2838450 w 9372600"/>
              <a:gd name="connsiteY14" fmla="*/ 628699 h 685849"/>
              <a:gd name="connsiteX15" fmla="*/ 3143250 w 9372600"/>
              <a:gd name="connsiteY15" fmla="*/ 123874 h 685849"/>
              <a:gd name="connsiteX16" fmla="*/ 3305175 w 9372600"/>
              <a:gd name="connsiteY16" fmla="*/ 495349 h 685849"/>
              <a:gd name="connsiteX17" fmla="*/ 3448050 w 9372600"/>
              <a:gd name="connsiteY17" fmla="*/ 133399 h 685849"/>
              <a:gd name="connsiteX18" fmla="*/ 3629025 w 9372600"/>
              <a:gd name="connsiteY18" fmla="*/ 447724 h 685849"/>
              <a:gd name="connsiteX19" fmla="*/ 4086225 w 9372600"/>
              <a:gd name="connsiteY19" fmla="*/ 133399 h 685849"/>
              <a:gd name="connsiteX20" fmla="*/ 4648200 w 9372600"/>
              <a:gd name="connsiteY20" fmla="*/ 638224 h 685849"/>
              <a:gd name="connsiteX21" fmla="*/ 4991100 w 9372600"/>
              <a:gd name="connsiteY21" fmla="*/ 371524 h 685849"/>
              <a:gd name="connsiteX22" fmla="*/ 5181600 w 9372600"/>
              <a:gd name="connsiteY22" fmla="*/ 133399 h 685849"/>
              <a:gd name="connsiteX23" fmla="*/ 5448300 w 9372600"/>
              <a:gd name="connsiteY23" fmla="*/ 581074 h 685849"/>
              <a:gd name="connsiteX24" fmla="*/ 5895975 w 9372600"/>
              <a:gd name="connsiteY24" fmla="*/ 181024 h 685849"/>
              <a:gd name="connsiteX25" fmla="*/ 6353175 w 9372600"/>
              <a:gd name="connsiteY25" fmla="*/ 514399 h 685849"/>
              <a:gd name="connsiteX26" fmla="*/ 6543675 w 9372600"/>
              <a:gd name="connsiteY26" fmla="*/ 438199 h 685849"/>
              <a:gd name="connsiteX27" fmla="*/ 7105650 w 9372600"/>
              <a:gd name="connsiteY27" fmla="*/ 533449 h 685849"/>
              <a:gd name="connsiteX28" fmla="*/ 7496175 w 9372600"/>
              <a:gd name="connsiteY28" fmla="*/ 438199 h 685849"/>
              <a:gd name="connsiteX29" fmla="*/ 7858125 w 9372600"/>
              <a:gd name="connsiteY29" fmla="*/ 609649 h 685849"/>
              <a:gd name="connsiteX30" fmla="*/ 7924800 w 9372600"/>
              <a:gd name="connsiteY30" fmla="*/ 247699 h 685849"/>
              <a:gd name="connsiteX31" fmla="*/ 8124825 w 9372600"/>
              <a:gd name="connsiteY31" fmla="*/ 571549 h 685849"/>
              <a:gd name="connsiteX32" fmla="*/ 8372475 w 9372600"/>
              <a:gd name="connsiteY32" fmla="*/ 285799 h 685849"/>
              <a:gd name="connsiteX33" fmla="*/ 8629650 w 9372600"/>
              <a:gd name="connsiteY33" fmla="*/ 533449 h 685849"/>
              <a:gd name="connsiteX34" fmla="*/ 8943975 w 9372600"/>
              <a:gd name="connsiteY34" fmla="*/ 161974 h 685849"/>
              <a:gd name="connsiteX35" fmla="*/ 9105900 w 9372600"/>
              <a:gd name="connsiteY35" fmla="*/ 447724 h 685849"/>
              <a:gd name="connsiteX36" fmla="*/ 9277350 w 9372600"/>
              <a:gd name="connsiteY36" fmla="*/ 581074 h 685849"/>
              <a:gd name="connsiteX37" fmla="*/ 9372600 w 9372600"/>
              <a:gd name="connsiteY37" fmla="*/ 457249 h 685849"/>
              <a:gd name="connsiteX0" fmla="*/ 0 w 9372600"/>
              <a:gd name="connsiteY0" fmla="*/ 561975 h 600075"/>
              <a:gd name="connsiteX1" fmla="*/ 238125 w 9372600"/>
              <a:gd name="connsiteY1" fmla="*/ 114300 h 600075"/>
              <a:gd name="connsiteX2" fmla="*/ 419100 w 9372600"/>
              <a:gd name="connsiteY2" fmla="*/ 561975 h 600075"/>
              <a:gd name="connsiteX3" fmla="*/ 571086 w 9372600"/>
              <a:gd name="connsiteY3" fmla="*/ 47730 h 600075"/>
              <a:gd name="connsiteX4" fmla="*/ 771525 w 9372600"/>
              <a:gd name="connsiteY4" fmla="*/ 523875 h 600075"/>
              <a:gd name="connsiteX5" fmla="*/ 942975 w 9372600"/>
              <a:gd name="connsiteY5" fmla="*/ 0 h 600075"/>
              <a:gd name="connsiteX6" fmla="*/ 1085850 w 9372600"/>
              <a:gd name="connsiteY6" fmla="*/ 523875 h 600075"/>
              <a:gd name="connsiteX7" fmla="*/ 1314450 w 9372600"/>
              <a:gd name="connsiteY7" fmla="*/ 95250 h 600075"/>
              <a:gd name="connsiteX8" fmla="*/ 1666875 w 9372600"/>
              <a:gd name="connsiteY8" fmla="*/ 600075 h 600075"/>
              <a:gd name="connsiteX9" fmla="*/ 1962150 w 9372600"/>
              <a:gd name="connsiteY9" fmla="*/ 95250 h 600075"/>
              <a:gd name="connsiteX10" fmla="*/ 2124075 w 9372600"/>
              <a:gd name="connsiteY10" fmla="*/ 571500 h 600075"/>
              <a:gd name="connsiteX11" fmla="*/ 2314575 w 9372600"/>
              <a:gd name="connsiteY11" fmla="*/ 76200 h 600075"/>
              <a:gd name="connsiteX12" fmla="*/ 2400300 w 9372600"/>
              <a:gd name="connsiteY12" fmla="*/ 514350 h 600075"/>
              <a:gd name="connsiteX13" fmla="*/ 2667000 w 9372600"/>
              <a:gd name="connsiteY13" fmla="*/ 95250 h 600075"/>
              <a:gd name="connsiteX14" fmla="*/ 2838450 w 9372600"/>
              <a:gd name="connsiteY14" fmla="*/ 542925 h 600075"/>
              <a:gd name="connsiteX15" fmla="*/ 3143250 w 9372600"/>
              <a:gd name="connsiteY15" fmla="*/ 38100 h 600075"/>
              <a:gd name="connsiteX16" fmla="*/ 3305175 w 9372600"/>
              <a:gd name="connsiteY16" fmla="*/ 409575 h 600075"/>
              <a:gd name="connsiteX17" fmla="*/ 3448050 w 9372600"/>
              <a:gd name="connsiteY17" fmla="*/ 47625 h 600075"/>
              <a:gd name="connsiteX18" fmla="*/ 3629025 w 9372600"/>
              <a:gd name="connsiteY18" fmla="*/ 361950 h 600075"/>
              <a:gd name="connsiteX19" fmla="*/ 4086225 w 9372600"/>
              <a:gd name="connsiteY19" fmla="*/ 47625 h 600075"/>
              <a:gd name="connsiteX20" fmla="*/ 4648200 w 9372600"/>
              <a:gd name="connsiteY20" fmla="*/ 552450 h 600075"/>
              <a:gd name="connsiteX21" fmla="*/ 4991100 w 9372600"/>
              <a:gd name="connsiteY21" fmla="*/ 285750 h 600075"/>
              <a:gd name="connsiteX22" fmla="*/ 5181600 w 9372600"/>
              <a:gd name="connsiteY22" fmla="*/ 47625 h 600075"/>
              <a:gd name="connsiteX23" fmla="*/ 5448300 w 9372600"/>
              <a:gd name="connsiteY23" fmla="*/ 495300 h 600075"/>
              <a:gd name="connsiteX24" fmla="*/ 5895975 w 9372600"/>
              <a:gd name="connsiteY24" fmla="*/ 95250 h 600075"/>
              <a:gd name="connsiteX25" fmla="*/ 6353175 w 9372600"/>
              <a:gd name="connsiteY25" fmla="*/ 428625 h 600075"/>
              <a:gd name="connsiteX26" fmla="*/ 6543675 w 9372600"/>
              <a:gd name="connsiteY26" fmla="*/ 352425 h 600075"/>
              <a:gd name="connsiteX27" fmla="*/ 7105650 w 9372600"/>
              <a:gd name="connsiteY27" fmla="*/ 447675 h 600075"/>
              <a:gd name="connsiteX28" fmla="*/ 7496175 w 9372600"/>
              <a:gd name="connsiteY28" fmla="*/ 352425 h 600075"/>
              <a:gd name="connsiteX29" fmla="*/ 7858125 w 9372600"/>
              <a:gd name="connsiteY29" fmla="*/ 523875 h 600075"/>
              <a:gd name="connsiteX30" fmla="*/ 7924800 w 9372600"/>
              <a:gd name="connsiteY30" fmla="*/ 161925 h 600075"/>
              <a:gd name="connsiteX31" fmla="*/ 8124825 w 9372600"/>
              <a:gd name="connsiteY31" fmla="*/ 485775 h 600075"/>
              <a:gd name="connsiteX32" fmla="*/ 8372475 w 9372600"/>
              <a:gd name="connsiteY32" fmla="*/ 200025 h 600075"/>
              <a:gd name="connsiteX33" fmla="*/ 8629650 w 9372600"/>
              <a:gd name="connsiteY33" fmla="*/ 447675 h 600075"/>
              <a:gd name="connsiteX34" fmla="*/ 8943975 w 9372600"/>
              <a:gd name="connsiteY34" fmla="*/ 76200 h 600075"/>
              <a:gd name="connsiteX35" fmla="*/ 9105900 w 9372600"/>
              <a:gd name="connsiteY35" fmla="*/ 361950 h 600075"/>
              <a:gd name="connsiteX36" fmla="*/ 9277350 w 9372600"/>
              <a:gd name="connsiteY36" fmla="*/ 495300 h 600075"/>
              <a:gd name="connsiteX37" fmla="*/ 9372600 w 9372600"/>
              <a:gd name="connsiteY37" fmla="*/ 371475 h 600075"/>
              <a:gd name="connsiteX0" fmla="*/ 0 w 9372600"/>
              <a:gd name="connsiteY0" fmla="*/ 561975 h 600075"/>
              <a:gd name="connsiteX1" fmla="*/ 238125 w 9372600"/>
              <a:gd name="connsiteY1" fmla="*/ 114300 h 600075"/>
              <a:gd name="connsiteX2" fmla="*/ 419100 w 9372600"/>
              <a:gd name="connsiteY2" fmla="*/ 561975 h 600075"/>
              <a:gd name="connsiteX3" fmla="*/ 571086 w 9372600"/>
              <a:gd name="connsiteY3" fmla="*/ 47730 h 600075"/>
              <a:gd name="connsiteX4" fmla="*/ 771525 w 9372600"/>
              <a:gd name="connsiteY4" fmla="*/ 523875 h 600075"/>
              <a:gd name="connsiteX5" fmla="*/ 942975 w 9372600"/>
              <a:gd name="connsiteY5" fmla="*/ 0 h 600075"/>
              <a:gd name="connsiteX6" fmla="*/ 1085850 w 9372600"/>
              <a:gd name="connsiteY6" fmla="*/ 523875 h 600075"/>
              <a:gd name="connsiteX7" fmla="*/ 1314450 w 9372600"/>
              <a:gd name="connsiteY7" fmla="*/ 95250 h 600075"/>
              <a:gd name="connsiteX8" fmla="*/ 1666875 w 9372600"/>
              <a:gd name="connsiteY8" fmla="*/ 600075 h 600075"/>
              <a:gd name="connsiteX9" fmla="*/ 1962150 w 9372600"/>
              <a:gd name="connsiteY9" fmla="*/ 95250 h 600075"/>
              <a:gd name="connsiteX10" fmla="*/ 2124075 w 9372600"/>
              <a:gd name="connsiteY10" fmla="*/ 571500 h 600075"/>
              <a:gd name="connsiteX11" fmla="*/ 2314575 w 9372600"/>
              <a:gd name="connsiteY11" fmla="*/ 76200 h 600075"/>
              <a:gd name="connsiteX12" fmla="*/ 2400300 w 9372600"/>
              <a:gd name="connsiteY12" fmla="*/ 514350 h 600075"/>
              <a:gd name="connsiteX13" fmla="*/ 2667000 w 9372600"/>
              <a:gd name="connsiteY13" fmla="*/ 95250 h 600075"/>
              <a:gd name="connsiteX14" fmla="*/ 2838450 w 9372600"/>
              <a:gd name="connsiteY14" fmla="*/ 542925 h 600075"/>
              <a:gd name="connsiteX15" fmla="*/ 3143250 w 9372600"/>
              <a:gd name="connsiteY15" fmla="*/ 38100 h 600075"/>
              <a:gd name="connsiteX16" fmla="*/ 3305175 w 9372600"/>
              <a:gd name="connsiteY16" fmla="*/ 409575 h 600075"/>
              <a:gd name="connsiteX17" fmla="*/ 3448050 w 9372600"/>
              <a:gd name="connsiteY17" fmla="*/ 47625 h 600075"/>
              <a:gd name="connsiteX18" fmla="*/ 3629025 w 9372600"/>
              <a:gd name="connsiteY18" fmla="*/ 361950 h 600075"/>
              <a:gd name="connsiteX19" fmla="*/ 4086225 w 9372600"/>
              <a:gd name="connsiteY19" fmla="*/ 47625 h 600075"/>
              <a:gd name="connsiteX20" fmla="*/ 4648200 w 9372600"/>
              <a:gd name="connsiteY20" fmla="*/ 552450 h 600075"/>
              <a:gd name="connsiteX21" fmla="*/ 4991100 w 9372600"/>
              <a:gd name="connsiteY21" fmla="*/ 285750 h 600075"/>
              <a:gd name="connsiteX22" fmla="*/ 5181600 w 9372600"/>
              <a:gd name="connsiteY22" fmla="*/ 114351 h 600075"/>
              <a:gd name="connsiteX23" fmla="*/ 5448300 w 9372600"/>
              <a:gd name="connsiteY23" fmla="*/ 495300 h 600075"/>
              <a:gd name="connsiteX24" fmla="*/ 5895975 w 9372600"/>
              <a:gd name="connsiteY24" fmla="*/ 95250 h 600075"/>
              <a:gd name="connsiteX25" fmla="*/ 6353175 w 9372600"/>
              <a:gd name="connsiteY25" fmla="*/ 428625 h 600075"/>
              <a:gd name="connsiteX26" fmla="*/ 6543675 w 9372600"/>
              <a:gd name="connsiteY26" fmla="*/ 352425 h 600075"/>
              <a:gd name="connsiteX27" fmla="*/ 7105650 w 9372600"/>
              <a:gd name="connsiteY27" fmla="*/ 447675 h 600075"/>
              <a:gd name="connsiteX28" fmla="*/ 7496175 w 9372600"/>
              <a:gd name="connsiteY28" fmla="*/ 352425 h 600075"/>
              <a:gd name="connsiteX29" fmla="*/ 7858125 w 9372600"/>
              <a:gd name="connsiteY29" fmla="*/ 523875 h 600075"/>
              <a:gd name="connsiteX30" fmla="*/ 7924800 w 9372600"/>
              <a:gd name="connsiteY30" fmla="*/ 161925 h 600075"/>
              <a:gd name="connsiteX31" fmla="*/ 8124825 w 9372600"/>
              <a:gd name="connsiteY31" fmla="*/ 485775 h 600075"/>
              <a:gd name="connsiteX32" fmla="*/ 8372475 w 9372600"/>
              <a:gd name="connsiteY32" fmla="*/ 200025 h 600075"/>
              <a:gd name="connsiteX33" fmla="*/ 8629650 w 9372600"/>
              <a:gd name="connsiteY33" fmla="*/ 447675 h 600075"/>
              <a:gd name="connsiteX34" fmla="*/ 8943975 w 9372600"/>
              <a:gd name="connsiteY34" fmla="*/ 76200 h 600075"/>
              <a:gd name="connsiteX35" fmla="*/ 9105900 w 9372600"/>
              <a:gd name="connsiteY35" fmla="*/ 361950 h 600075"/>
              <a:gd name="connsiteX36" fmla="*/ 9277350 w 9372600"/>
              <a:gd name="connsiteY36" fmla="*/ 495300 h 600075"/>
              <a:gd name="connsiteX37" fmla="*/ 9372600 w 9372600"/>
              <a:gd name="connsiteY37" fmla="*/ 371475 h 600075"/>
              <a:gd name="connsiteX0" fmla="*/ 0 w 9372600"/>
              <a:gd name="connsiteY0" fmla="*/ 561975 h 600075"/>
              <a:gd name="connsiteX1" fmla="*/ 238125 w 9372600"/>
              <a:gd name="connsiteY1" fmla="*/ 114300 h 600075"/>
              <a:gd name="connsiteX2" fmla="*/ 419100 w 9372600"/>
              <a:gd name="connsiteY2" fmla="*/ 561975 h 600075"/>
              <a:gd name="connsiteX3" fmla="*/ 571086 w 9372600"/>
              <a:gd name="connsiteY3" fmla="*/ 47730 h 600075"/>
              <a:gd name="connsiteX4" fmla="*/ 771525 w 9372600"/>
              <a:gd name="connsiteY4" fmla="*/ 523875 h 600075"/>
              <a:gd name="connsiteX5" fmla="*/ 942975 w 9372600"/>
              <a:gd name="connsiteY5" fmla="*/ 0 h 600075"/>
              <a:gd name="connsiteX6" fmla="*/ 1085850 w 9372600"/>
              <a:gd name="connsiteY6" fmla="*/ 523875 h 600075"/>
              <a:gd name="connsiteX7" fmla="*/ 1314450 w 9372600"/>
              <a:gd name="connsiteY7" fmla="*/ 95250 h 600075"/>
              <a:gd name="connsiteX8" fmla="*/ 1666875 w 9372600"/>
              <a:gd name="connsiteY8" fmla="*/ 600075 h 600075"/>
              <a:gd name="connsiteX9" fmla="*/ 1962150 w 9372600"/>
              <a:gd name="connsiteY9" fmla="*/ 95250 h 600075"/>
              <a:gd name="connsiteX10" fmla="*/ 2124075 w 9372600"/>
              <a:gd name="connsiteY10" fmla="*/ 571500 h 600075"/>
              <a:gd name="connsiteX11" fmla="*/ 2314575 w 9372600"/>
              <a:gd name="connsiteY11" fmla="*/ 76200 h 600075"/>
              <a:gd name="connsiteX12" fmla="*/ 2400300 w 9372600"/>
              <a:gd name="connsiteY12" fmla="*/ 514350 h 600075"/>
              <a:gd name="connsiteX13" fmla="*/ 2667000 w 9372600"/>
              <a:gd name="connsiteY13" fmla="*/ 95250 h 600075"/>
              <a:gd name="connsiteX14" fmla="*/ 2838450 w 9372600"/>
              <a:gd name="connsiteY14" fmla="*/ 542925 h 600075"/>
              <a:gd name="connsiteX15" fmla="*/ 3143250 w 9372600"/>
              <a:gd name="connsiteY15" fmla="*/ 38100 h 600075"/>
              <a:gd name="connsiteX16" fmla="*/ 3305175 w 9372600"/>
              <a:gd name="connsiteY16" fmla="*/ 409575 h 600075"/>
              <a:gd name="connsiteX17" fmla="*/ 3448050 w 9372600"/>
              <a:gd name="connsiteY17" fmla="*/ 47625 h 600075"/>
              <a:gd name="connsiteX18" fmla="*/ 3629025 w 9372600"/>
              <a:gd name="connsiteY18" fmla="*/ 361950 h 600075"/>
              <a:gd name="connsiteX19" fmla="*/ 4086225 w 9372600"/>
              <a:gd name="connsiteY19" fmla="*/ 47625 h 600075"/>
              <a:gd name="connsiteX20" fmla="*/ 4648200 w 9372600"/>
              <a:gd name="connsiteY20" fmla="*/ 552450 h 600075"/>
              <a:gd name="connsiteX21" fmla="*/ 4991100 w 9372600"/>
              <a:gd name="connsiteY21" fmla="*/ 285750 h 600075"/>
              <a:gd name="connsiteX22" fmla="*/ 5181600 w 9372600"/>
              <a:gd name="connsiteY22" fmla="*/ 114351 h 600075"/>
              <a:gd name="connsiteX23" fmla="*/ 5448300 w 9372600"/>
              <a:gd name="connsiteY23" fmla="*/ 495300 h 600075"/>
              <a:gd name="connsiteX24" fmla="*/ 5895975 w 9372600"/>
              <a:gd name="connsiteY24" fmla="*/ 95250 h 600075"/>
              <a:gd name="connsiteX25" fmla="*/ 6353175 w 9372600"/>
              <a:gd name="connsiteY25" fmla="*/ 428625 h 600075"/>
              <a:gd name="connsiteX26" fmla="*/ 6543675 w 9372600"/>
              <a:gd name="connsiteY26" fmla="*/ 352425 h 600075"/>
              <a:gd name="connsiteX27" fmla="*/ 7105650 w 9372600"/>
              <a:gd name="connsiteY27" fmla="*/ 280246 h 600075"/>
              <a:gd name="connsiteX28" fmla="*/ 7496175 w 9372600"/>
              <a:gd name="connsiteY28" fmla="*/ 352425 h 600075"/>
              <a:gd name="connsiteX29" fmla="*/ 7858125 w 9372600"/>
              <a:gd name="connsiteY29" fmla="*/ 523875 h 600075"/>
              <a:gd name="connsiteX30" fmla="*/ 7924800 w 9372600"/>
              <a:gd name="connsiteY30" fmla="*/ 161925 h 600075"/>
              <a:gd name="connsiteX31" fmla="*/ 8124825 w 9372600"/>
              <a:gd name="connsiteY31" fmla="*/ 485775 h 600075"/>
              <a:gd name="connsiteX32" fmla="*/ 8372475 w 9372600"/>
              <a:gd name="connsiteY32" fmla="*/ 200025 h 600075"/>
              <a:gd name="connsiteX33" fmla="*/ 8629650 w 9372600"/>
              <a:gd name="connsiteY33" fmla="*/ 447675 h 600075"/>
              <a:gd name="connsiteX34" fmla="*/ 8943975 w 9372600"/>
              <a:gd name="connsiteY34" fmla="*/ 76200 h 600075"/>
              <a:gd name="connsiteX35" fmla="*/ 9105900 w 9372600"/>
              <a:gd name="connsiteY35" fmla="*/ 361950 h 600075"/>
              <a:gd name="connsiteX36" fmla="*/ 9277350 w 9372600"/>
              <a:gd name="connsiteY36" fmla="*/ 495300 h 600075"/>
              <a:gd name="connsiteX37" fmla="*/ 9372600 w 9372600"/>
              <a:gd name="connsiteY37" fmla="*/ 371475 h 600075"/>
              <a:gd name="connsiteX0" fmla="*/ 0 w 9372600"/>
              <a:gd name="connsiteY0" fmla="*/ 561975 h 600075"/>
              <a:gd name="connsiteX1" fmla="*/ 238125 w 9372600"/>
              <a:gd name="connsiteY1" fmla="*/ 114300 h 600075"/>
              <a:gd name="connsiteX2" fmla="*/ 419100 w 9372600"/>
              <a:gd name="connsiteY2" fmla="*/ 561975 h 600075"/>
              <a:gd name="connsiteX3" fmla="*/ 571086 w 9372600"/>
              <a:gd name="connsiteY3" fmla="*/ 47730 h 600075"/>
              <a:gd name="connsiteX4" fmla="*/ 771525 w 9372600"/>
              <a:gd name="connsiteY4" fmla="*/ 523875 h 600075"/>
              <a:gd name="connsiteX5" fmla="*/ 942975 w 9372600"/>
              <a:gd name="connsiteY5" fmla="*/ 0 h 600075"/>
              <a:gd name="connsiteX6" fmla="*/ 1085850 w 9372600"/>
              <a:gd name="connsiteY6" fmla="*/ 523875 h 600075"/>
              <a:gd name="connsiteX7" fmla="*/ 1314450 w 9372600"/>
              <a:gd name="connsiteY7" fmla="*/ 95250 h 600075"/>
              <a:gd name="connsiteX8" fmla="*/ 1666875 w 9372600"/>
              <a:gd name="connsiteY8" fmla="*/ 600075 h 600075"/>
              <a:gd name="connsiteX9" fmla="*/ 1962150 w 9372600"/>
              <a:gd name="connsiteY9" fmla="*/ 95250 h 600075"/>
              <a:gd name="connsiteX10" fmla="*/ 2124075 w 9372600"/>
              <a:gd name="connsiteY10" fmla="*/ 571500 h 600075"/>
              <a:gd name="connsiteX11" fmla="*/ 2314575 w 9372600"/>
              <a:gd name="connsiteY11" fmla="*/ 76200 h 600075"/>
              <a:gd name="connsiteX12" fmla="*/ 2400300 w 9372600"/>
              <a:gd name="connsiteY12" fmla="*/ 514350 h 600075"/>
              <a:gd name="connsiteX13" fmla="*/ 2667000 w 9372600"/>
              <a:gd name="connsiteY13" fmla="*/ 95250 h 600075"/>
              <a:gd name="connsiteX14" fmla="*/ 2838450 w 9372600"/>
              <a:gd name="connsiteY14" fmla="*/ 542925 h 600075"/>
              <a:gd name="connsiteX15" fmla="*/ 3143250 w 9372600"/>
              <a:gd name="connsiteY15" fmla="*/ 38100 h 600075"/>
              <a:gd name="connsiteX16" fmla="*/ 3305175 w 9372600"/>
              <a:gd name="connsiteY16" fmla="*/ 409575 h 600075"/>
              <a:gd name="connsiteX17" fmla="*/ 3448050 w 9372600"/>
              <a:gd name="connsiteY17" fmla="*/ 47625 h 600075"/>
              <a:gd name="connsiteX18" fmla="*/ 3629025 w 9372600"/>
              <a:gd name="connsiteY18" fmla="*/ 361950 h 600075"/>
              <a:gd name="connsiteX19" fmla="*/ 4086225 w 9372600"/>
              <a:gd name="connsiteY19" fmla="*/ 47625 h 600075"/>
              <a:gd name="connsiteX20" fmla="*/ 4648200 w 9372600"/>
              <a:gd name="connsiteY20" fmla="*/ 552450 h 600075"/>
              <a:gd name="connsiteX21" fmla="*/ 4991100 w 9372600"/>
              <a:gd name="connsiteY21" fmla="*/ 285750 h 600075"/>
              <a:gd name="connsiteX22" fmla="*/ 5181600 w 9372600"/>
              <a:gd name="connsiteY22" fmla="*/ 114351 h 600075"/>
              <a:gd name="connsiteX23" fmla="*/ 5448300 w 9372600"/>
              <a:gd name="connsiteY23" fmla="*/ 495300 h 600075"/>
              <a:gd name="connsiteX24" fmla="*/ 5895975 w 9372600"/>
              <a:gd name="connsiteY24" fmla="*/ 95250 h 600075"/>
              <a:gd name="connsiteX25" fmla="*/ 6353175 w 9372600"/>
              <a:gd name="connsiteY25" fmla="*/ 428625 h 600075"/>
              <a:gd name="connsiteX26" fmla="*/ 6543675 w 9372600"/>
              <a:gd name="connsiteY26" fmla="*/ 352425 h 600075"/>
              <a:gd name="connsiteX27" fmla="*/ 6566123 w 9372600"/>
              <a:gd name="connsiteY27" fmla="*/ 257926 h 600075"/>
              <a:gd name="connsiteX28" fmla="*/ 7105650 w 9372600"/>
              <a:gd name="connsiteY28" fmla="*/ 280246 h 600075"/>
              <a:gd name="connsiteX29" fmla="*/ 7496175 w 9372600"/>
              <a:gd name="connsiteY29" fmla="*/ 352425 h 600075"/>
              <a:gd name="connsiteX30" fmla="*/ 7858125 w 9372600"/>
              <a:gd name="connsiteY30" fmla="*/ 523875 h 600075"/>
              <a:gd name="connsiteX31" fmla="*/ 7924800 w 9372600"/>
              <a:gd name="connsiteY31" fmla="*/ 161925 h 600075"/>
              <a:gd name="connsiteX32" fmla="*/ 8124825 w 9372600"/>
              <a:gd name="connsiteY32" fmla="*/ 485775 h 600075"/>
              <a:gd name="connsiteX33" fmla="*/ 8372475 w 9372600"/>
              <a:gd name="connsiteY33" fmla="*/ 200025 h 600075"/>
              <a:gd name="connsiteX34" fmla="*/ 8629650 w 9372600"/>
              <a:gd name="connsiteY34" fmla="*/ 447675 h 600075"/>
              <a:gd name="connsiteX35" fmla="*/ 8943975 w 9372600"/>
              <a:gd name="connsiteY35" fmla="*/ 76200 h 600075"/>
              <a:gd name="connsiteX36" fmla="*/ 9105900 w 9372600"/>
              <a:gd name="connsiteY36" fmla="*/ 361950 h 600075"/>
              <a:gd name="connsiteX37" fmla="*/ 9277350 w 9372600"/>
              <a:gd name="connsiteY37" fmla="*/ 495300 h 600075"/>
              <a:gd name="connsiteX38" fmla="*/ 9372600 w 9372600"/>
              <a:gd name="connsiteY38" fmla="*/ 371475 h 600075"/>
              <a:gd name="connsiteX0" fmla="*/ 0 w 9372600"/>
              <a:gd name="connsiteY0" fmla="*/ 618980 h 657080"/>
              <a:gd name="connsiteX1" fmla="*/ 238125 w 9372600"/>
              <a:gd name="connsiteY1" fmla="*/ 171305 h 657080"/>
              <a:gd name="connsiteX2" fmla="*/ 419100 w 9372600"/>
              <a:gd name="connsiteY2" fmla="*/ 618980 h 657080"/>
              <a:gd name="connsiteX3" fmla="*/ 571086 w 9372600"/>
              <a:gd name="connsiteY3" fmla="*/ 104735 h 657080"/>
              <a:gd name="connsiteX4" fmla="*/ 771525 w 9372600"/>
              <a:gd name="connsiteY4" fmla="*/ 580880 h 657080"/>
              <a:gd name="connsiteX5" fmla="*/ 942975 w 9372600"/>
              <a:gd name="connsiteY5" fmla="*/ 57005 h 657080"/>
              <a:gd name="connsiteX6" fmla="*/ 1085850 w 9372600"/>
              <a:gd name="connsiteY6" fmla="*/ 580880 h 657080"/>
              <a:gd name="connsiteX7" fmla="*/ 1314450 w 9372600"/>
              <a:gd name="connsiteY7" fmla="*/ 152255 h 657080"/>
              <a:gd name="connsiteX8" fmla="*/ 1666875 w 9372600"/>
              <a:gd name="connsiteY8" fmla="*/ 657080 h 657080"/>
              <a:gd name="connsiteX9" fmla="*/ 1962150 w 9372600"/>
              <a:gd name="connsiteY9" fmla="*/ 152255 h 657080"/>
              <a:gd name="connsiteX10" fmla="*/ 2124075 w 9372600"/>
              <a:gd name="connsiteY10" fmla="*/ 628505 h 657080"/>
              <a:gd name="connsiteX11" fmla="*/ 2314575 w 9372600"/>
              <a:gd name="connsiteY11" fmla="*/ 133205 h 657080"/>
              <a:gd name="connsiteX12" fmla="*/ 2400300 w 9372600"/>
              <a:gd name="connsiteY12" fmla="*/ 571355 h 657080"/>
              <a:gd name="connsiteX13" fmla="*/ 2667000 w 9372600"/>
              <a:gd name="connsiteY13" fmla="*/ 152255 h 657080"/>
              <a:gd name="connsiteX14" fmla="*/ 2838450 w 9372600"/>
              <a:gd name="connsiteY14" fmla="*/ 599930 h 657080"/>
              <a:gd name="connsiteX15" fmla="*/ 3143250 w 9372600"/>
              <a:gd name="connsiteY15" fmla="*/ 95105 h 657080"/>
              <a:gd name="connsiteX16" fmla="*/ 3305175 w 9372600"/>
              <a:gd name="connsiteY16" fmla="*/ 466580 h 657080"/>
              <a:gd name="connsiteX17" fmla="*/ 3448050 w 9372600"/>
              <a:gd name="connsiteY17" fmla="*/ 104630 h 657080"/>
              <a:gd name="connsiteX18" fmla="*/ 3629025 w 9372600"/>
              <a:gd name="connsiteY18" fmla="*/ 418955 h 657080"/>
              <a:gd name="connsiteX19" fmla="*/ 4086225 w 9372600"/>
              <a:gd name="connsiteY19" fmla="*/ 104630 h 657080"/>
              <a:gd name="connsiteX20" fmla="*/ 4648200 w 9372600"/>
              <a:gd name="connsiteY20" fmla="*/ 609455 h 657080"/>
              <a:gd name="connsiteX21" fmla="*/ 4991100 w 9372600"/>
              <a:gd name="connsiteY21" fmla="*/ 342755 h 657080"/>
              <a:gd name="connsiteX22" fmla="*/ 5181600 w 9372600"/>
              <a:gd name="connsiteY22" fmla="*/ 171356 h 657080"/>
              <a:gd name="connsiteX23" fmla="*/ 5448300 w 9372600"/>
              <a:gd name="connsiteY23" fmla="*/ 552305 h 657080"/>
              <a:gd name="connsiteX24" fmla="*/ 5895975 w 9372600"/>
              <a:gd name="connsiteY24" fmla="*/ 152255 h 657080"/>
              <a:gd name="connsiteX25" fmla="*/ 6353175 w 9372600"/>
              <a:gd name="connsiteY25" fmla="*/ 485630 h 657080"/>
              <a:gd name="connsiteX26" fmla="*/ 6543675 w 9372600"/>
              <a:gd name="connsiteY26" fmla="*/ 409430 h 657080"/>
              <a:gd name="connsiteX27" fmla="*/ 6566123 w 9372600"/>
              <a:gd name="connsiteY27" fmla="*/ 314931 h 657080"/>
              <a:gd name="connsiteX28" fmla="*/ 7105650 w 9372600"/>
              <a:gd name="connsiteY28" fmla="*/ 337251 h 657080"/>
              <a:gd name="connsiteX29" fmla="*/ 7496175 w 9372600"/>
              <a:gd name="connsiteY29" fmla="*/ 409430 h 657080"/>
              <a:gd name="connsiteX30" fmla="*/ 7798491 w 9372600"/>
              <a:gd name="connsiteY30" fmla="*/ 4177 h 657080"/>
              <a:gd name="connsiteX31" fmla="*/ 7924800 w 9372600"/>
              <a:gd name="connsiteY31" fmla="*/ 218930 h 657080"/>
              <a:gd name="connsiteX32" fmla="*/ 8124825 w 9372600"/>
              <a:gd name="connsiteY32" fmla="*/ 542780 h 657080"/>
              <a:gd name="connsiteX33" fmla="*/ 8372475 w 9372600"/>
              <a:gd name="connsiteY33" fmla="*/ 257030 h 657080"/>
              <a:gd name="connsiteX34" fmla="*/ 8629650 w 9372600"/>
              <a:gd name="connsiteY34" fmla="*/ 504680 h 657080"/>
              <a:gd name="connsiteX35" fmla="*/ 8943975 w 9372600"/>
              <a:gd name="connsiteY35" fmla="*/ 133205 h 657080"/>
              <a:gd name="connsiteX36" fmla="*/ 9105900 w 9372600"/>
              <a:gd name="connsiteY36" fmla="*/ 418955 h 657080"/>
              <a:gd name="connsiteX37" fmla="*/ 9277350 w 9372600"/>
              <a:gd name="connsiteY37" fmla="*/ 552305 h 657080"/>
              <a:gd name="connsiteX38" fmla="*/ 9372600 w 9372600"/>
              <a:gd name="connsiteY38" fmla="*/ 428480 h 657080"/>
              <a:gd name="connsiteX0" fmla="*/ 0 w 9372600"/>
              <a:gd name="connsiteY0" fmla="*/ 621752 h 659852"/>
              <a:gd name="connsiteX1" fmla="*/ 238125 w 9372600"/>
              <a:gd name="connsiteY1" fmla="*/ 174077 h 659852"/>
              <a:gd name="connsiteX2" fmla="*/ 419100 w 9372600"/>
              <a:gd name="connsiteY2" fmla="*/ 621752 h 659852"/>
              <a:gd name="connsiteX3" fmla="*/ 571086 w 9372600"/>
              <a:gd name="connsiteY3" fmla="*/ 107507 h 659852"/>
              <a:gd name="connsiteX4" fmla="*/ 771525 w 9372600"/>
              <a:gd name="connsiteY4" fmla="*/ 583652 h 659852"/>
              <a:gd name="connsiteX5" fmla="*/ 942975 w 9372600"/>
              <a:gd name="connsiteY5" fmla="*/ 59777 h 659852"/>
              <a:gd name="connsiteX6" fmla="*/ 1085850 w 9372600"/>
              <a:gd name="connsiteY6" fmla="*/ 583652 h 659852"/>
              <a:gd name="connsiteX7" fmla="*/ 1314450 w 9372600"/>
              <a:gd name="connsiteY7" fmla="*/ 155027 h 659852"/>
              <a:gd name="connsiteX8" fmla="*/ 1666875 w 9372600"/>
              <a:gd name="connsiteY8" fmla="*/ 659852 h 659852"/>
              <a:gd name="connsiteX9" fmla="*/ 1962150 w 9372600"/>
              <a:gd name="connsiteY9" fmla="*/ 155027 h 659852"/>
              <a:gd name="connsiteX10" fmla="*/ 2124075 w 9372600"/>
              <a:gd name="connsiteY10" fmla="*/ 631277 h 659852"/>
              <a:gd name="connsiteX11" fmla="*/ 2314575 w 9372600"/>
              <a:gd name="connsiteY11" fmla="*/ 135977 h 659852"/>
              <a:gd name="connsiteX12" fmla="*/ 2400300 w 9372600"/>
              <a:gd name="connsiteY12" fmla="*/ 574127 h 659852"/>
              <a:gd name="connsiteX13" fmla="*/ 2667000 w 9372600"/>
              <a:gd name="connsiteY13" fmla="*/ 155027 h 659852"/>
              <a:gd name="connsiteX14" fmla="*/ 2838450 w 9372600"/>
              <a:gd name="connsiteY14" fmla="*/ 602702 h 659852"/>
              <a:gd name="connsiteX15" fmla="*/ 3143250 w 9372600"/>
              <a:gd name="connsiteY15" fmla="*/ 97877 h 659852"/>
              <a:gd name="connsiteX16" fmla="*/ 3305175 w 9372600"/>
              <a:gd name="connsiteY16" fmla="*/ 469352 h 659852"/>
              <a:gd name="connsiteX17" fmla="*/ 3448050 w 9372600"/>
              <a:gd name="connsiteY17" fmla="*/ 107402 h 659852"/>
              <a:gd name="connsiteX18" fmla="*/ 3629025 w 9372600"/>
              <a:gd name="connsiteY18" fmla="*/ 421727 h 659852"/>
              <a:gd name="connsiteX19" fmla="*/ 4086225 w 9372600"/>
              <a:gd name="connsiteY19" fmla="*/ 107402 h 659852"/>
              <a:gd name="connsiteX20" fmla="*/ 4648200 w 9372600"/>
              <a:gd name="connsiteY20" fmla="*/ 612227 h 659852"/>
              <a:gd name="connsiteX21" fmla="*/ 4991100 w 9372600"/>
              <a:gd name="connsiteY21" fmla="*/ 345527 h 659852"/>
              <a:gd name="connsiteX22" fmla="*/ 5181600 w 9372600"/>
              <a:gd name="connsiteY22" fmla="*/ 174128 h 659852"/>
              <a:gd name="connsiteX23" fmla="*/ 5448300 w 9372600"/>
              <a:gd name="connsiteY23" fmla="*/ 555077 h 659852"/>
              <a:gd name="connsiteX24" fmla="*/ 5895975 w 9372600"/>
              <a:gd name="connsiteY24" fmla="*/ 155027 h 659852"/>
              <a:gd name="connsiteX25" fmla="*/ 6353175 w 9372600"/>
              <a:gd name="connsiteY25" fmla="*/ 488402 h 659852"/>
              <a:gd name="connsiteX26" fmla="*/ 6543675 w 9372600"/>
              <a:gd name="connsiteY26" fmla="*/ 412202 h 659852"/>
              <a:gd name="connsiteX27" fmla="*/ 6566123 w 9372600"/>
              <a:gd name="connsiteY27" fmla="*/ 317703 h 659852"/>
              <a:gd name="connsiteX28" fmla="*/ 7105650 w 9372600"/>
              <a:gd name="connsiteY28" fmla="*/ 340023 h 659852"/>
              <a:gd name="connsiteX29" fmla="*/ 7496175 w 9372600"/>
              <a:gd name="connsiteY29" fmla="*/ 412202 h 659852"/>
              <a:gd name="connsiteX30" fmla="*/ 7798491 w 9372600"/>
              <a:gd name="connsiteY30" fmla="*/ 6949 h 659852"/>
              <a:gd name="connsiteX31" fmla="*/ 7964557 w 9372600"/>
              <a:gd name="connsiteY31" fmla="*/ 184496 h 659852"/>
              <a:gd name="connsiteX32" fmla="*/ 8124825 w 9372600"/>
              <a:gd name="connsiteY32" fmla="*/ 545552 h 659852"/>
              <a:gd name="connsiteX33" fmla="*/ 8372475 w 9372600"/>
              <a:gd name="connsiteY33" fmla="*/ 259802 h 659852"/>
              <a:gd name="connsiteX34" fmla="*/ 8629650 w 9372600"/>
              <a:gd name="connsiteY34" fmla="*/ 507452 h 659852"/>
              <a:gd name="connsiteX35" fmla="*/ 8943975 w 9372600"/>
              <a:gd name="connsiteY35" fmla="*/ 135977 h 659852"/>
              <a:gd name="connsiteX36" fmla="*/ 9105900 w 9372600"/>
              <a:gd name="connsiteY36" fmla="*/ 421727 h 659852"/>
              <a:gd name="connsiteX37" fmla="*/ 9277350 w 9372600"/>
              <a:gd name="connsiteY37" fmla="*/ 555077 h 659852"/>
              <a:gd name="connsiteX38" fmla="*/ 9372600 w 9372600"/>
              <a:gd name="connsiteY38" fmla="*/ 431252 h 659852"/>
              <a:gd name="connsiteX0" fmla="*/ 0 w 9372600"/>
              <a:gd name="connsiteY0" fmla="*/ 614804 h 652904"/>
              <a:gd name="connsiteX1" fmla="*/ 238125 w 9372600"/>
              <a:gd name="connsiteY1" fmla="*/ 167129 h 652904"/>
              <a:gd name="connsiteX2" fmla="*/ 419100 w 9372600"/>
              <a:gd name="connsiteY2" fmla="*/ 614804 h 652904"/>
              <a:gd name="connsiteX3" fmla="*/ 571086 w 9372600"/>
              <a:gd name="connsiteY3" fmla="*/ 100559 h 652904"/>
              <a:gd name="connsiteX4" fmla="*/ 771525 w 9372600"/>
              <a:gd name="connsiteY4" fmla="*/ 576704 h 652904"/>
              <a:gd name="connsiteX5" fmla="*/ 942975 w 9372600"/>
              <a:gd name="connsiteY5" fmla="*/ 52829 h 652904"/>
              <a:gd name="connsiteX6" fmla="*/ 1085850 w 9372600"/>
              <a:gd name="connsiteY6" fmla="*/ 576704 h 652904"/>
              <a:gd name="connsiteX7" fmla="*/ 1314450 w 9372600"/>
              <a:gd name="connsiteY7" fmla="*/ 148079 h 652904"/>
              <a:gd name="connsiteX8" fmla="*/ 1666875 w 9372600"/>
              <a:gd name="connsiteY8" fmla="*/ 652904 h 652904"/>
              <a:gd name="connsiteX9" fmla="*/ 1962150 w 9372600"/>
              <a:gd name="connsiteY9" fmla="*/ 148079 h 652904"/>
              <a:gd name="connsiteX10" fmla="*/ 2124075 w 9372600"/>
              <a:gd name="connsiteY10" fmla="*/ 624329 h 652904"/>
              <a:gd name="connsiteX11" fmla="*/ 2314575 w 9372600"/>
              <a:gd name="connsiteY11" fmla="*/ 129029 h 652904"/>
              <a:gd name="connsiteX12" fmla="*/ 2400300 w 9372600"/>
              <a:gd name="connsiteY12" fmla="*/ 567179 h 652904"/>
              <a:gd name="connsiteX13" fmla="*/ 2667000 w 9372600"/>
              <a:gd name="connsiteY13" fmla="*/ 148079 h 652904"/>
              <a:gd name="connsiteX14" fmla="*/ 2838450 w 9372600"/>
              <a:gd name="connsiteY14" fmla="*/ 595754 h 652904"/>
              <a:gd name="connsiteX15" fmla="*/ 3143250 w 9372600"/>
              <a:gd name="connsiteY15" fmla="*/ 90929 h 652904"/>
              <a:gd name="connsiteX16" fmla="*/ 3305175 w 9372600"/>
              <a:gd name="connsiteY16" fmla="*/ 462404 h 652904"/>
              <a:gd name="connsiteX17" fmla="*/ 3448050 w 9372600"/>
              <a:gd name="connsiteY17" fmla="*/ 100454 h 652904"/>
              <a:gd name="connsiteX18" fmla="*/ 3629025 w 9372600"/>
              <a:gd name="connsiteY18" fmla="*/ 414779 h 652904"/>
              <a:gd name="connsiteX19" fmla="*/ 4086225 w 9372600"/>
              <a:gd name="connsiteY19" fmla="*/ 100454 h 652904"/>
              <a:gd name="connsiteX20" fmla="*/ 4648200 w 9372600"/>
              <a:gd name="connsiteY20" fmla="*/ 605279 h 652904"/>
              <a:gd name="connsiteX21" fmla="*/ 4991100 w 9372600"/>
              <a:gd name="connsiteY21" fmla="*/ 338579 h 652904"/>
              <a:gd name="connsiteX22" fmla="*/ 5181600 w 9372600"/>
              <a:gd name="connsiteY22" fmla="*/ 167180 h 652904"/>
              <a:gd name="connsiteX23" fmla="*/ 5448300 w 9372600"/>
              <a:gd name="connsiteY23" fmla="*/ 548129 h 652904"/>
              <a:gd name="connsiteX24" fmla="*/ 5895975 w 9372600"/>
              <a:gd name="connsiteY24" fmla="*/ 148079 h 652904"/>
              <a:gd name="connsiteX25" fmla="*/ 6353175 w 9372600"/>
              <a:gd name="connsiteY25" fmla="*/ 481454 h 652904"/>
              <a:gd name="connsiteX26" fmla="*/ 6543675 w 9372600"/>
              <a:gd name="connsiteY26" fmla="*/ 405254 h 652904"/>
              <a:gd name="connsiteX27" fmla="*/ 6566123 w 9372600"/>
              <a:gd name="connsiteY27" fmla="*/ 310755 h 652904"/>
              <a:gd name="connsiteX28" fmla="*/ 7105650 w 9372600"/>
              <a:gd name="connsiteY28" fmla="*/ 333075 h 652904"/>
              <a:gd name="connsiteX29" fmla="*/ 7521575 w 9372600"/>
              <a:gd name="connsiteY29" fmla="*/ 179431 h 652904"/>
              <a:gd name="connsiteX30" fmla="*/ 7798491 w 9372600"/>
              <a:gd name="connsiteY30" fmla="*/ 1 h 652904"/>
              <a:gd name="connsiteX31" fmla="*/ 7964557 w 9372600"/>
              <a:gd name="connsiteY31" fmla="*/ 177548 h 652904"/>
              <a:gd name="connsiteX32" fmla="*/ 8124825 w 9372600"/>
              <a:gd name="connsiteY32" fmla="*/ 538604 h 652904"/>
              <a:gd name="connsiteX33" fmla="*/ 8372475 w 9372600"/>
              <a:gd name="connsiteY33" fmla="*/ 252854 h 652904"/>
              <a:gd name="connsiteX34" fmla="*/ 8629650 w 9372600"/>
              <a:gd name="connsiteY34" fmla="*/ 500504 h 652904"/>
              <a:gd name="connsiteX35" fmla="*/ 8943975 w 9372600"/>
              <a:gd name="connsiteY35" fmla="*/ 129029 h 652904"/>
              <a:gd name="connsiteX36" fmla="*/ 9105900 w 9372600"/>
              <a:gd name="connsiteY36" fmla="*/ 414779 h 652904"/>
              <a:gd name="connsiteX37" fmla="*/ 9277350 w 9372600"/>
              <a:gd name="connsiteY37" fmla="*/ 548129 h 652904"/>
              <a:gd name="connsiteX38" fmla="*/ 9372600 w 9372600"/>
              <a:gd name="connsiteY38" fmla="*/ 424304 h 652904"/>
              <a:gd name="connsiteX0" fmla="*/ 0 w 9396413"/>
              <a:gd name="connsiteY0" fmla="*/ 454350 h 652904"/>
              <a:gd name="connsiteX1" fmla="*/ 261938 w 9396413"/>
              <a:gd name="connsiteY1" fmla="*/ 167129 h 652904"/>
              <a:gd name="connsiteX2" fmla="*/ 442913 w 9396413"/>
              <a:gd name="connsiteY2" fmla="*/ 614804 h 652904"/>
              <a:gd name="connsiteX3" fmla="*/ 594899 w 9396413"/>
              <a:gd name="connsiteY3" fmla="*/ 100559 h 652904"/>
              <a:gd name="connsiteX4" fmla="*/ 795338 w 9396413"/>
              <a:gd name="connsiteY4" fmla="*/ 576704 h 652904"/>
              <a:gd name="connsiteX5" fmla="*/ 966788 w 9396413"/>
              <a:gd name="connsiteY5" fmla="*/ 52829 h 652904"/>
              <a:gd name="connsiteX6" fmla="*/ 1109663 w 9396413"/>
              <a:gd name="connsiteY6" fmla="*/ 576704 h 652904"/>
              <a:gd name="connsiteX7" fmla="*/ 1338263 w 9396413"/>
              <a:gd name="connsiteY7" fmla="*/ 148079 h 652904"/>
              <a:gd name="connsiteX8" fmla="*/ 1690688 w 9396413"/>
              <a:gd name="connsiteY8" fmla="*/ 652904 h 652904"/>
              <a:gd name="connsiteX9" fmla="*/ 1985963 w 9396413"/>
              <a:gd name="connsiteY9" fmla="*/ 148079 h 652904"/>
              <a:gd name="connsiteX10" fmla="*/ 2147888 w 9396413"/>
              <a:gd name="connsiteY10" fmla="*/ 624329 h 652904"/>
              <a:gd name="connsiteX11" fmla="*/ 2338388 w 9396413"/>
              <a:gd name="connsiteY11" fmla="*/ 129029 h 652904"/>
              <a:gd name="connsiteX12" fmla="*/ 2424113 w 9396413"/>
              <a:gd name="connsiteY12" fmla="*/ 567179 h 652904"/>
              <a:gd name="connsiteX13" fmla="*/ 2690813 w 9396413"/>
              <a:gd name="connsiteY13" fmla="*/ 148079 h 652904"/>
              <a:gd name="connsiteX14" fmla="*/ 2862263 w 9396413"/>
              <a:gd name="connsiteY14" fmla="*/ 595754 h 652904"/>
              <a:gd name="connsiteX15" fmla="*/ 3167063 w 9396413"/>
              <a:gd name="connsiteY15" fmla="*/ 90929 h 652904"/>
              <a:gd name="connsiteX16" fmla="*/ 3328988 w 9396413"/>
              <a:gd name="connsiteY16" fmla="*/ 462404 h 652904"/>
              <a:gd name="connsiteX17" fmla="*/ 3471863 w 9396413"/>
              <a:gd name="connsiteY17" fmla="*/ 100454 h 652904"/>
              <a:gd name="connsiteX18" fmla="*/ 3652838 w 9396413"/>
              <a:gd name="connsiteY18" fmla="*/ 414779 h 652904"/>
              <a:gd name="connsiteX19" fmla="*/ 4110038 w 9396413"/>
              <a:gd name="connsiteY19" fmla="*/ 100454 h 652904"/>
              <a:gd name="connsiteX20" fmla="*/ 4672013 w 9396413"/>
              <a:gd name="connsiteY20" fmla="*/ 605279 h 652904"/>
              <a:gd name="connsiteX21" fmla="*/ 5014913 w 9396413"/>
              <a:gd name="connsiteY21" fmla="*/ 338579 h 652904"/>
              <a:gd name="connsiteX22" fmla="*/ 5205413 w 9396413"/>
              <a:gd name="connsiteY22" fmla="*/ 167180 h 652904"/>
              <a:gd name="connsiteX23" fmla="*/ 5472113 w 9396413"/>
              <a:gd name="connsiteY23" fmla="*/ 548129 h 652904"/>
              <a:gd name="connsiteX24" fmla="*/ 5919788 w 9396413"/>
              <a:gd name="connsiteY24" fmla="*/ 148079 h 652904"/>
              <a:gd name="connsiteX25" fmla="*/ 6376988 w 9396413"/>
              <a:gd name="connsiteY25" fmla="*/ 481454 h 652904"/>
              <a:gd name="connsiteX26" fmla="*/ 6567488 w 9396413"/>
              <a:gd name="connsiteY26" fmla="*/ 405254 h 652904"/>
              <a:gd name="connsiteX27" fmla="*/ 6589936 w 9396413"/>
              <a:gd name="connsiteY27" fmla="*/ 310755 h 652904"/>
              <a:gd name="connsiteX28" fmla="*/ 7129463 w 9396413"/>
              <a:gd name="connsiteY28" fmla="*/ 333075 h 652904"/>
              <a:gd name="connsiteX29" fmla="*/ 7545388 w 9396413"/>
              <a:gd name="connsiteY29" fmla="*/ 179431 h 652904"/>
              <a:gd name="connsiteX30" fmla="*/ 7822304 w 9396413"/>
              <a:gd name="connsiteY30" fmla="*/ 1 h 652904"/>
              <a:gd name="connsiteX31" fmla="*/ 7988370 w 9396413"/>
              <a:gd name="connsiteY31" fmla="*/ 177548 h 652904"/>
              <a:gd name="connsiteX32" fmla="*/ 8148638 w 9396413"/>
              <a:gd name="connsiteY32" fmla="*/ 538604 h 652904"/>
              <a:gd name="connsiteX33" fmla="*/ 8396288 w 9396413"/>
              <a:gd name="connsiteY33" fmla="*/ 252854 h 652904"/>
              <a:gd name="connsiteX34" fmla="*/ 8653463 w 9396413"/>
              <a:gd name="connsiteY34" fmla="*/ 500504 h 652904"/>
              <a:gd name="connsiteX35" fmla="*/ 8967788 w 9396413"/>
              <a:gd name="connsiteY35" fmla="*/ 129029 h 652904"/>
              <a:gd name="connsiteX36" fmla="*/ 9129713 w 9396413"/>
              <a:gd name="connsiteY36" fmla="*/ 414779 h 652904"/>
              <a:gd name="connsiteX37" fmla="*/ 9301163 w 9396413"/>
              <a:gd name="connsiteY37" fmla="*/ 548129 h 652904"/>
              <a:gd name="connsiteX38" fmla="*/ 9396413 w 9396413"/>
              <a:gd name="connsiteY38" fmla="*/ 424304 h 652904"/>
              <a:gd name="connsiteX0" fmla="*/ 0 w 9396413"/>
              <a:gd name="connsiteY0" fmla="*/ 454350 h 652904"/>
              <a:gd name="connsiteX1" fmla="*/ 261938 w 9396413"/>
              <a:gd name="connsiteY1" fmla="*/ 167129 h 652904"/>
              <a:gd name="connsiteX2" fmla="*/ 442913 w 9396413"/>
              <a:gd name="connsiteY2" fmla="*/ 614804 h 652904"/>
              <a:gd name="connsiteX3" fmla="*/ 594899 w 9396413"/>
              <a:gd name="connsiteY3" fmla="*/ 100559 h 652904"/>
              <a:gd name="connsiteX4" fmla="*/ 795338 w 9396413"/>
              <a:gd name="connsiteY4" fmla="*/ 576704 h 652904"/>
              <a:gd name="connsiteX5" fmla="*/ 966788 w 9396413"/>
              <a:gd name="connsiteY5" fmla="*/ 52829 h 652904"/>
              <a:gd name="connsiteX6" fmla="*/ 1109663 w 9396413"/>
              <a:gd name="connsiteY6" fmla="*/ 576704 h 652904"/>
              <a:gd name="connsiteX7" fmla="*/ 1338263 w 9396413"/>
              <a:gd name="connsiteY7" fmla="*/ 148079 h 652904"/>
              <a:gd name="connsiteX8" fmla="*/ 1690688 w 9396413"/>
              <a:gd name="connsiteY8" fmla="*/ 652904 h 652904"/>
              <a:gd name="connsiteX9" fmla="*/ 1985963 w 9396413"/>
              <a:gd name="connsiteY9" fmla="*/ 148079 h 652904"/>
              <a:gd name="connsiteX10" fmla="*/ 2147888 w 9396413"/>
              <a:gd name="connsiteY10" fmla="*/ 624329 h 652904"/>
              <a:gd name="connsiteX11" fmla="*/ 2338388 w 9396413"/>
              <a:gd name="connsiteY11" fmla="*/ 129029 h 652904"/>
              <a:gd name="connsiteX12" fmla="*/ 2424113 w 9396413"/>
              <a:gd name="connsiteY12" fmla="*/ 567179 h 652904"/>
              <a:gd name="connsiteX13" fmla="*/ 2690813 w 9396413"/>
              <a:gd name="connsiteY13" fmla="*/ 148079 h 652904"/>
              <a:gd name="connsiteX14" fmla="*/ 2862263 w 9396413"/>
              <a:gd name="connsiteY14" fmla="*/ 595754 h 652904"/>
              <a:gd name="connsiteX15" fmla="*/ 3167063 w 9396413"/>
              <a:gd name="connsiteY15" fmla="*/ 90929 h 652904"/>
              <a:gd name="connsiteX16" fmla="*/ 3328988 w 9396413"/>
              <a:gd name="connsiteY16" fmla="*/ 462404 h 652904"/>
              <a:gd name="connsiteX17" fmla="*/ 3471863 w 9396413"/>
              <a:gd name="connsiteY17" fmla="*/ 100454 h 652904"/>
              <a:gd name="connsiteX18" fmla="*/ 3652838 w 9396413"/>
              <a:gd name="connsiteY18" fmla="*/ 414779 h 652904"/>
              <a:gd name="connsiteX19" fmla="*/ 4110038 w 9396413"/>
              <a:gd name="connsiteY19" fmla="*/ 100454 h 652904"/>
              <a:gd name="connsiteX20" fmla="*/ 4672013 w 9396413"/>
              <a:gd name="connsiteY20" fmla="*/ 605279 h 652904"/>
              <a:gd name="connsiteX21" fmla="*/ 5014913 w 9396413"/>
              <a:gd name="connsiteY21" fmla="*/ 338579 h 652904"/>
              <a:gd name="connsiteX22" fmla="*/ 5205413 w 9396413"/>
              <a:gd name="connsiteY22" fmla="*/ 167180 h 652904"/>
              <a:gd name="connsiteX23" fmla="*/ 5472113 w 9396413"/>
              <a:gd name="connsiteY23" fmla="*/ 548129 h 652904"/>
              <a:gd name="connsiteX24" fmla="*/ 5919788 w 9396413"/>
              <a:gd name="connsiteY24" fmla="*/ 148079 h 652904"/>
              <a:gd name="connsiteX25" fmla="*/ 6376988 w 9396413"/>
              <a:gd name="connsiteY25" fmla="*/ 481454 h 652904"/>
              <a:gd name="connsiteX26" fmla="*/ 6497914 w 9396413"/>
              <a:gd name="connsiteY26" fmla="*/ 256426 h 652904"/>
              <a:gd name="connsiteX27" fmla="*/ 6589936 w 9396413"/>
              <a:gd name="connsiteY27" fmla="*/ 310755 h 652904"/>
              <a:gd name="connsiteX28" fmla="*/ 7129463 w 9396413"/>
              <a:gd name="connsiteY28" fmla="*/ 333075 h 652904"/>
              <a:gd name="connsiteX29" fmla="*/ 7545388 w 9396413"/>
              <a:gd name="connsiteY29" fmla="*/ 179431 h 652904"/>
              <a:gd name="connsiteX30" fmla="*/ 7822304 w 9396413"/>
              <a:gd name="connsiteY30" fmla="*/ 1 h 652904"/>
              <a:gd name="connsiteX31" fmla="*/ 7988370 w 9396413"/>
              <a:gd name="connsiteY31" fmla="*/ 177548 h 652904"/>
              <a:gd name="connsiteX32" fmla="*/ 8148638 w 9396413"/>
              <a:gd name="connsiteY32" fmla="*/ 538604 h 652904"/>
              <a:gd name="connsiteX33" fmla="*/ 8396288 w 9396413"/>
              <a:gd name="connsiteY33" fmla="*/ 252854 h 652904"/>
              <a:gd name="connsiteX34" fmla="*/ 8653463 w 9396413"/>
              <a:gd name="connsiteY34" fmla="*/ 500504 h 652904"/>
              <a:gd name="connsiteX35" fmla="*/ 8967788 w 9396413"/>
              <a:gd name="connsiteY35" fmla="*/ 129029 h 652904"/>
              <a:gd name="connsiteX36" fmla="*/ 9129713 w 9396413"/>
              <a:gd name="connsiteY36" fmla="*/ 414779 h 652904"/>
              <a:gd name="connsiteX37" fmla="*/ 9301163 w 9396413"/>
              <a:gd name="connsiteY37" fmla="*/ 548129 h 652904"/>
              <a:gd name="connsiteX38" fmla="*/ 9396413 w 9396413"/>
              <a:gd name="connsiteY38" fmla="*/ 424304 h 652904"/>
              <a:gd name="connsiteX0" fmla="*/ 0 w 9396413"/>
              <a:gd name="connsiteY0" fmla="*/ 454350 h 652904"/>
              <a:gd name="connsiteX1" fmla="*/ 261938 w 9396413"/>
              <a:gd name="connsiteY1" fmla="*/ 167129 h 652904"/>
              <a:gd name="connsiteX2" fmla="*/ 442913 w 9396413"/>
              <a:gd name="connsiteY2" fmla="*/ 614804 h 652904"/>
              <a:gd name="connsiteX3" fmla="*/ 594899 w 9396413"/>
              <a:gd name="connsiteY3" fmla="*/ 100559 h 652904"/>
              <a:gd name="connsiteX4" fmla="*/ 795338 w 9396413"/>
              <a:gd name="connsiteY4" fmla="*/ 576704 h 652904"/>
              <a:gd name="connsiteX5" fmla="*/ 966788 w 9396413"/>
              <a:gd name="connsiteY5" fmla="*/ 52829 h 652904"/>
              <a:gd name="connsiteX6" fmla="*/ 1109663 w 9396413"/>
              <a:gd name="connsiteY6" fmla="*/ 576704 h 652904"/>
              <a:gd name="connsiteX7" fmla="*/ 1338263 w 9396413"/>
              <a:gd name="connsiteY7" fmla="*/ 148079 h 652904"/>
              <a:gd name="connsiteX8" fmla="*/ 1690688 w 9396413"/>
              <a:gd name="connsiteY8" fmla="*/ 652904 h 652904"/>
              <a:gd name="connsiteX9" fmla="*/ 1985963 w 9396413"/>
              <a:gd name="connsiteY9" fmla="*/ 148079 h 652904"/>
              <a:gd name="connsiteX10" fmla="*/ 2147888 w 9396413"/>
              <a:gd name="connsiteY10" fmla="*/ 624329 h 652904"/>
              <a:gd name="connsiteX11" fmla="*/ 2338388 w 9396413"/>
              <a:gd name="connsiteY11" fmla="*/ 129029 h 652904"/>
              <a:gd name="connsiteX12" fmla="*/ 2424113 w 9396413"/>
              <a:gd name="connsiteY12" fmla="*/ 567179 h 652904"/>
              <a:gd name="connsiteX13" fmla="*/ 2690813 w 9396413"/>
              <a:gd name="connsiteY13" fmla="*/ 148079 h 652904"/>
              <a:gd name="connsiteX14" fmla="*/ 2862263 w 9396413"/>
              <a:gd name="connsiteY14" fmla="*/ 595754 h 652904"/>
              <a:gd name="connsiteX15" fmla="*/ 3167063 w 9396413"/>
              <a:gd name="connsiteY15" fmla="*/ 90929 h 652904"/>
              <a:gd name="connsiteX16" fmla="*/ 3328988 w 9396413"/>
              <a:gd name="connsiteY16" fmla="*/ 462404 h 652904"/>
              <a:gd name="connsiteX17" fmla="*/ 3471863 w 9396413"/>
              <a:gd name="connsiteY17" fmla="*/ 100454 h 652904"/>
              <a:gd name="connsiteX18" fmla="*/ 3652838 w 9396413"/>
              <a:gd name="connsiteY18" fmla="*/ 414779 h 652904"/>
              <a:gd name="connsiteX19" fmla="*/ 4110038 w 9396413"/>
              <a:gd name="connsiteY19" fmla="*/ 100454 h 652904"/>
              <a:gd name="connsiteX20" fmla="*/ 4672013 w 9396413"/>
              <a:gd name="connsiteY20" fmla="*/ 605279 h 652904"/>
              <a:gd name="connsiteX21" fmla="*/ 5014913 w 9396413"/>
              <a:gd name="connsiteY21" fmla="*/ 338579 h 652904"/>
              <a:gd name="connsiteX22" fmla="*/ 5205413 w 9396413"/>
              <a:gd name="connsiteY22" fmla="*/ 167180 h 652904"/>
              <a:gd name="connsiteX23" fmla="*/ 5472113 w 9396413"/>
              <a:gd name="connsiteY23" fmla="*/ 548129 h 652904"/>
              <a:gd name="connsiteX24" fmla="*/ 5919788 w 9396413"/>
              <a:gd name="connsiteY24" fmla="*/ 148079 h 652904"/>
              <a:gd name="connsiteX25" fmla="*/ 6112858 w 9396413"/>
              <a:gd name="connsiteY25" fmla="*/ 124722 h 652904"/>
              <a:gd name="connsiteX26" fmla="*/ 6376988 w 9396413"/>
              <a:gd name="connsiteY26" fmla="*/ 481454 h 652904"/>
              <a:gd name="connsiteX27" fmla="*/ 6497914 w 9396413"/>
              <a:gd name="connsiteY27" fmla="*/ 256426 h 652904"/>
              <a:gd name="connsiteX28" fmla="*/ 6589936 w 9396413"/>
              <a:gd name="connsiteY28" fmla="*/ 310755 h 652904"/>
              <a:gd name="connsiteX29" fmla="*/ 7129463 w 9396413"/>
              <a:gd name="connsiteY29" fmla="*/ 333075 h 652904"/>
              <a:gd name="connsiteX30" fmla="*/ 7545388 w 9396413"/>
              <a:gd name="connsiteY30" fmla="*/ 179431 h 652904"/>
              <a:gd name="connsiteX31" fmla="*/ 7822304 w 9396413"/>
              <a:gd name="connsiteY31" fmla="*/ 1 h 652904"/>
              <a:gd name="connsiteX32" fmla="*/ 7988370 w 9396413"/>
              <a:gd name="connsiteY32" fmla="*/ 177548 h 652904"/>
              <a:gd name="connsiteX33" fmla="*/ 8148638 w 9396413"/>
              <a:gd name="connsiteY33" fmla="*/ 538604 h 652904"/>
              <a:gd name="connsiteX34" fmla="*/ 8396288 w 9396413"/>
              <a:gd name="connsiteY34" fmla="*/ 252854 h 652904"/>
              <a:gd name="connsiteX35" fmla="*/ 8653463 w 9396413"/>
              <a:gd name="connsiteY35" fmla="*/ 500504 h 652904"/>
              <a:gd name="connsiteX36" fmla="*/ 8967788 w 9396413"/>
              <a:gd name="connsiteY36" fmla="*/ 129029 h 652904"/>
              <a:gd name="connsiteX37" fmla="*/ 9129713 w 9396413"/>
              <a:gd name="connsiteY37" fmla="*/ 414779 h 652904"/>
              <a:gd name="connsiteX38" fmla="*/ 9301163 w 9396413"/>
              <a:gd name="connsiteY38" fmla="*/ 548129 h 652904"/>
              <a:gd name="connsiteX39" fmla="*/ 9396413 w 9396413"/>
              <a:gd name="connsiteY39" fmla="*/ 424304 h 652904"/>
              <a:gd name="connsiteX0" fmla="*/ 0 w 9396413"/>
              <a:gd name="connsiteY0" fmla="*/ 621778 h 820332"/>
              <a:gd name="connsiteX1" fmla="*/ 261938 w 9396413"/>
              <a:gd name="connsiteY1" fmla="*/ 334557 h 820332"/>
              <a:gd name="connsiteX2" fmla="*/ 442913 w 9396413"/>
              <a:gd name="connsiteY2" fmla="*/ 782232 h 820332"/>
              <a:gd name="connsiteX3" fmla="*/ 594899 w 9396413"/>
              <a:gd name="connsiteY3" fmla="*/ 267987 h 820332"/>
              <a:gd name="connsiteX4" fmla="*/ 795338 w 9396413"/>
              <a:gd name="connsiteY4" fmla="*/ 744132 h 820332"/>
              <a:gd name="connsiteX5" fmla="*/ 966788 w 9396413"/>
              <a:gd name="connsiteY5" fmla="*/ 220257 h 820332"/>
              <a:gd name="connsiteX6" fmla="*/ 1109663 w 9396413"/>
              <a:gd name="connsiteY6" fmla="*/ 744132 h 820332"/>
              <a:gd name="connsiteX7" fmla="*/ 1338263 w 9396413"/>
              <a:gd name="connsiteY7" fmla="*/ 315507 h 820332"/>
              <a:gd name="connsiteX8" fmla="*/ 1690688 w 9396413"/>
              <a:gd name="connsiteY8" fmla="*/ 820332 h 820332"/>
              <a:gd name="connsiteX9" fmla="*/ 1985963 w 9396413"/>
              <a:gd name="connsiteY9" fmla="*/ 315507 h 820332"/>
              <a:gd name="connsiteX10" fmla="*/ 2147888 w 9396413"/>
              <a:gd name="connsiteY10" fmla="*/ 791757 h 820332"/>
              <a:gd name="connsiteX11" fmla="*/ 2338388 w 9396413"/>
              <a:gd name="connsiteY11" fmla="*/ 296457 h 820332"/>
              <a:gd name="connsiteX12" fmla="*/ 2424113 w 9396413"/>
              <a:gd name="connsiteY12" fmla="*/ 734607 h 820332"/>
              <a:gd name="connsiteX13" fmla="*/ 2690813 w 9396413"/>
              <a:gd name="connsiteY13" fmla="*/ 315507 h 820332"/>
              <a:gd name="connsiteX14" fmla="*/ 2862263 w 9396413"/>
              <a:gd name="connsiteY14" fmla="*/ 763182 h 820332"/>
              <a:gd name="connsiteX15" fmla="*/ 3167063 w 9396413"/>
              <a:gd name="connsiteY15" fmla="*/ 258357 h 820332"/>
              <a:gd name="connsiteX16" fmla="*/ 3328988 w 9396413"/>
              <a:gd name="connsiteY16" fmla="*/ 629832 h 820332"/>
              <a:gd name="connsiteX17" fmla="*/ 3471863 w 9396413"/>
              <a:gd name="connsiteY17" fmla="*/ 267882 h 820332"/>
              <a:gd name="connsiteX18" fmla="*/ 3652838 w 9396413"/>
              <a:gd name="connsiteY18" fmla="*/ 582207 h 820332"/>
              <a:gd name="connsiteX19" fmla="*/ 4110038 w 9396413"/>
              <a:gd name="connsiteY19" fmla="*/ 267882 h 820332"/>
              <a:gd name="connsiteX20" fmla="*/ 4672013 w 9396413"/>
              <a:gd name="connsiteY20" fmla="*/ 772707 h 820332"/>
              <a:gd name="connsiteX21" fmla="*/ 5014913 w 9396413"/>
              <a:gd name="connsiteY21" fmla="*/ 506007 h 820332"/>
              <a:gd name="connsiteX22" fmla="*/ 5205413 w 9396413"/>
              <a:gd name="connsiteY22" fmla="*/ 334608 h 820332"/>
              <a:gd name="connsiteX23" fmla="*/ 5472113 w 9396413"/>
              <a:gd name="connsiteY23" fmla="*/ 715557 h 820332"/>
              <a:gd name="connsiteX24" fmla="*/ 5919788 w 9396413"/>
              <a:gd name="connsiteY24" fmla="*/ 315507 h 820332"/>
              <a:gd name="connsiteX25" fmla="*/ 6112858 w 9396413"/>
              <a:gd name="connsiteY25" fmla="*/ 292150 h 820332"/>
              <a:gd name="connsiteX26" fmla="*/ 6376988 w 9396413"/>
              <a:gd name="connsiteY26" fmla="*/ 648882 h 820332"/>
              <a:gd name="connsiteX27" fmla="*/ 6497914 w 9396413"/>
              <a:gd name="connsiteY27" fmla="*/ 423854 h 820332"/>
              <a:gd name="connsiteX28" fmla="*/ 6589936 w 9396413"/>
              <a:gd name="connsiteY28" fmla="*/ 478183 h 820332"/>
              <a:gd name="connsiteX29" fmla="*/ 7129463 w 9396413"/>
              <a:gd name="connsiteY29" fmla="*/ 500503 h 820332"/>
              <a:gd name="connsiteX30" fmla="*/ 7545388 w 9396413"/>
              <a:gd name="connsiteY30" fmla="*/ 346859 h 820332"/>
              <a:gd name="connsiteX31" fmla="*/ 7911756 w 9396413"/>
              <a:gd name="connsiteY31" fmla="*/ 0 h 820332"/>
              <a:gd name="connsiteX32" fmla="*/ 7988370 w 9396413"/>
              <a:gd name="connsiteY32" fmla="*/ 344976 h 820332"/>
              <a:gd name="connsiteX33" fmla="*/ 8148638 w 9396413"/>
              <a:gd name="connsiteY33" fmla="*/ 706032 h 820332"/>
              <a:gd name="connsiteX34" fmla="*/ 8396288 w 9396413"/>
              <a:gd name="connsiteY34" fmla="*/ 420282 h 820332"/>
              <a:gd name="connsiteX35" fmla="*/ 8653463 w 9396413"/>
              <a:gd name="connsiteY35" fmla="*/ 667932 h 820332"/>
              <a:gd name="connsiteX36" fmla="*/ 8967788 w 9396413"/>
              <a:gd name="connsiteY36" fmla="*/ 296457 h 820332"/>
              <a:gd name="connsiteX37" fmla="*/ 9129713 w 9396413"/>
              <a:gd name="connsiteY37" fmla="*/ 582207 h 820332"/>
              <a:gd name="connsiteX38" fmla="*/ 9301163 w 9396413"/>
              <a:gd name="connsiteY38" fmla="*/ 715557 h 820332"/>
              <a:gd name="connsiteX39" fmla="*/ 9396413 w 9396413"/>
              <a:gd name="connsiteY39" fmla="*/ 591732 h 820332"/>
              <a:gd name="connsiteX0" fmla="*/ 0 w 9396413"/>
              <a:gd name="connsiteY0" fmla="*/ 621778 h 820332"/>
              <a:gd name="connsiteX1" fmla="*/ 261938 w 9396413"/>
              <a:gd name="connsiteY1" fmla="*/ 334557 h 820332"/>
              <a:gd name="connsiteX2" fmla="*/ 442913 w 9396413"/>
              <a:gd name="connsiteY2" fmla="*/ 782232 h 820332"/>
              <a:gd name="connsiteX3" fmla="*/ 594899 w 9396413"/>
              <a:gd name="connsiteY3" fmla="*/ 267987 h 820332"/>
              <a:gd name="connsiteX4" fmla="*/ 795338 w 9396413"/>
              <a:gd name="connsiteY4" fmla="*/ 744132 h 820332"/>
              <a:gd name="connsiteX5" fmla="*/ 966788 w 9396413"/>
              <a:gd name="connsiteY5" fmla="*/ 220257 h 820332"/>
              <a:gd name="connsiteX6" fmla="*/ 1109663 w 9396413"/>
              <a:gd name="connsiteY6" fmla="*/ 744132 h 820332"/>
              <a:gd name="connsiteX7" fmla="*/ 1338263 w 9396413"/>
              <a:gd name="connsiteY7" fmla="*/ 315507 h 820332"/>
              <a:gd name="connsiteX8" fmla="*/ 1690688 w 9396413"/>
              <a:gd name="connsiteY8" fmla="*/ 820332 h 820332"/>
              <a:gd name="connsiteX9" fmla="*/ 1985963 w 9396413"/>
              <a:gd name="connsiteY9" fmla="*/ 315507 h 820332"/>
              <a:gd name="connsiteX10" fmla="*/ 2147888 w 9396413"/>
              <a:gd name="connsiteY10" fmla="*/ 791757 h 820332"/>
              <a:gd name="connsiteX11" fmla="*/ 2338388 w 9396413"/>
              <a:gd name="connsiteY11" fmla="*/ 296457 h 820332"/>
              <a:gd name="connsiteX12" fmla="*/ 2424113 w 9396413"/>
              <a:gd name="connsiteY12" fmla="*/ 734607 h 820332"/>
              <a:gd name="connsiteX13" fmla="*/ 2690813 w 9396413"/>
              <a:gd name="connsiteY13" fmla="*/ 315507 h 820332"/>
              <a:gd name="connsiteX14" fmla="*/ 2862263 w 9396413"/>
              <a:gd name="connsiteY14" fmla="*/ 763182 h 820332"/>
              <a:gd name="connsiteX15" fmla="*/ 3167063 w 9396413"/>
              <a:gd name="connsiteY15" fmla="*/ 258357 h 820332"/>
              <a:gd name="connsiteX16" fmla="*/ 3328988 w 9396413"/>
              <a:gd name="connsiteY16" fmla="*/ 629832 h 820332"/>
              <a:gd name="connsiteX17" fmla="*/ 3471863 w 9396413"/>
              <a:gd name="connsiteY17" fmla="*/ 267882 h 820332"/>
              <a:gd name="connsiteX18" fmla="*/ 3652838 w 9396413"/>
              <a:gd name="connsiteY18" fmla="*/ 582207 h 820332"/>
              <a:gd name="connsiteX19" fmla="*/ 4110038 w 9396413"/>
              <a:gd name="connsiteY19" fmla="*/ 267882 h 820332"/>
              <a:gd name="connsiteX20" fmla="*/ 4672013 w 9396413"/>
              <a:gd name="connsiteY20" fmla="*/ 772707 h 820332"/>
              <a:gd name="connsiteX21" fmla="*/ 5014913 w 9396413"/>
              <a:gd name="connsiteY21" fmla="*/ 506007 h 820332"/>
              <a:gd name="connsiteX22" fmla="*/ 5205413 w 9396413"/>
              <a:gd name="connsiteY22" fmla="*/ 334608 h 820332"/>
              <a:gd name="connsiteX23" fmla="*/ 5472113 w 9396413"/>
              <a:gd name="connsiteY23" fmla="*/ 715557 h 820332"/>
              <a:gd name="connsiteX24" fmla="*/ 5919788 w 9396413"/>
              <a:gd name="connsiteY24" fmla="*/ 315507 h 820332"/>
              <a:gd name="connsiteX25" fmla="*/ 6112858 w 9396413"/>
              <a:gd name="connsiteY25" fmla="*/ 292150 h 820332"/>
              <a:gd name="connsiteX26" fmla="*/ 6376988 w 9396413"/>
              <a:gd name="connsiteY26" fmla="*/ 648882 h 820332"/>
              <a:gd name="connsiteX27" fmla="*/ 6497914 w 9396413"/>
              <a:gd name="connsiteY27" fmla="*/ 423854 h 820332"/>
              <a:gd name="connsiteX28" fmla="*/ 6589936 w 9396413"/>
              <a:gd name="connsiteY28" fmla="*/ 478183 h 820332"/>
              <a:gd name="connsiteX29" fmla="*/ 7129463 w 9396413"/>
              <a:gd name="connsiteY29" fmla="*/ 500503 h 820332"/>
              <a:gd name="connsiteX30" fmla="*/ 7545388 w 9396413"/>
              <a:gd name="connsiteY30" fmla="*/ 346859 h 820332"/>
              <a:gd name="connsiteX31" fmla="*/ 7911756 w 9396413"/>
              <a:gd name="connsiteY31" fmla="*/ 0 h 820332"/>
              <a:gd name="connsiteX32" fmla="*/ 7988370 w 9396413"/>
              <a:gd name="connsiteY32" fmla="*/ 344976 h 820332"/>
              <a:gd name="connsiteX33" fmla="*/ 8158577 w 9396413"/>
              <a:gd name="connsiteY33" fmla="*/ 240949 h 820332"/>
              <a:gd name="connsiteX34" fmla="*/ 8396288 w 9396413"/>
              <a:gd name="connsiteY34" fmla="*/ 420282 h 820332"/>
              <a:gd name="connsiteX35" fmla="*/ 8653463 w 9396413"/>
              <a:gd name="connsiteY35" fmla="*/ 667932 h 820332"/>
              <a:gd name="connsiteX36" fmla="*/ 8967788 w 9396413"/>
              <a:gd name="connsiteY36" fmla="*/ 296457 h 820332"/>
              <a:gd name="connsiteX37" fmla="*/ 9129713 w 9396413"/>
              <a:gd name="connsiteY37" fmla="*/ 582207 h 820332"/>
              <a:gd name="connsiteX38" fmla="*/ 9301163 w 9396413"/>
              <a:gd name="connsiteY38" fmla="*/ 715557 h 820332"/>
              <a:gd name="connsiteX39" fmla="*/ 9396413 w 9396413"/>
              <a:gd name="connsiteY39" fmla="*/ 591732 h 820332"/>
              <a:gd name="connsiteX0" fmla="*/ 0 w 9396413"/>
              <a:gd name="connsiteY0" fmla="*/ 621778 h 820332"/>
              <a:gd name="connsiteX1" fmla="*/ 261938 w 9396413"/>
              <a:gd name="connsiteY1" fmla="*/ 334557 h 820332"/>
              <a:gd name="connsiteX2" fmla="*/ 442913 w 9396413"/>
              <a:gd name="connsiteY2" fmla="*/ 782232 h 820332"/>
              <a:gd name="connsiteX3" fmla="*/ 594899 w 9396413"/>
              <a:gd name="connsiteY3" fmla="*/ 267987 h 820332"/>
              <a:gd name="connsiteX4" fmla="*/ 795338 w 9396413"/>
              <a:gd name="connsiteY4" fmla="*/ 744132 h 820332"/>
              <a:gd name="connsiteX5" fmla="*/ 966788 w 9396413"/>
              <a:gd name="connsiteY5" fmla="*/ 220257 h 820332"/>
              <a:gd name="connsiteX6" fmla="*/ 1109663 w 9396413"/>
              <a:gd name="connsiteY6" fmla="*/ 744132 h 820332"/>
              <a:gd name="connsiteX7" fmla="*/ 1338263 w 9396413"/>
              <a:gd name="connsiteY7" fmla="*/ 315507 h 820332"/>
              <a:gd name="connsiteX8" fmla="*/ 1690688 w 9396413"/>
              <a:gd name="connsiteY8" fmla="*/ 820332 h 820332"/>
              <a:gd name="connsiteX9" fmla="*/ 1985963 w 9396413"/>
              <a:gd name="connsiteY9" fmla="*/ 315507 h 820332"/>
              <a:gd name="connsiteX10" fmla="*/ 2147888 w 9396413"/>
              <a:gd name="connsiteY10" fmla="*/ 791757 h 820332"/>
              <a:gd name="connsiteX11" fmla="*/ 2338388 w 9396413"/>
              <a:gd name="connsiteY11" fmla="*/ 296457 h 820332"/>
              <a:gd name="connsiteX12" fmla="*/ 2424113 w 9396413"/>
              <a:gd name="connsiteY12" fmla="*/ 734607 h 820332"/>
              <a:gd name="connsiteX13" fmla="*/ 2690813 w 9396413"/>
              <a:gd name="connsiteY13" fmla="*/ 315507 h 820332"/>
              <a:gd name="connsiteX14" fmla="*/ 2862263 w 9396413"/>
              <a:gd name="connsiteY14" fmla="*/ 763182 h 820332"/>
              <a:gd name="connsiteX15" fmla="*/ 3167063 w 9396413"/>
              <a:gd name="connsiteY15" fmla="*/ 258357 h 820332"/>
              <a:gd name="connsiteX16" fmla="*/ 3328988 w 9396413"/>
              <a:gd name="connsiteY16" fmla="*/ 629832 h 820332"/>
              <a:gd name="connsiteX17" fmla="*/ 3471863 w 9396413"/>
              <a:gd name="connsiteY17" fmla="*/ 267882 h 820332"/>
              <a:gd name="connsiteX18" fmla="*/ 3652838 w 9396413"/>
              <a:gd name="connsiteY18" fmla="*/ 582207 h 820332"/>
              <a:gd name="connsiteX19" fmla="*/ 4110038 w 9396413"/>
              <a:gd name="connsiteY19" fmla="*/ 267882 h 820332"/>
              <a:gd name="connsiteX20" fmla="*/ 4672013 w 9396413"/>
              <a:gd name="connsiteY20" fmla="*/ 772707 h 820332"/>
              <a:gd name="connsiteX21" fmla="*/ 5014913 w 9396413"/>
              <a:gd name="connsiteY21" fmla="*/ 506007 h 820332"/>
              <a:gd name="connsiteX22" fmla="*/ 5205413 w 9396413"/>
              <a:gd name="connsiteY22" fmla="*/ 334608 h 820332"/>
              <a:gd name="connsiteX23" fmla="*/ 5472113 w 9396413"/>
              <a:gd name="connsiteY23" fmla="*/ 715557 h 820332"/>
              <a:gd name="connsiteX24" fmla="*/ 5919788 w 9396413"/>
              <a:gd name="connsiteY24" fmla="*/ 315507 h 820332"/>
              <a:gd name="connsiteX25" fmla="*/ 6112858 w 9396413"/>
              <a:gd name="connsiteY25" fmla="*/ 292150 h 820332"/>
              <a:gd name="connsiteX26" fmla="*/ 6376988 w 9396413"/>
              <a:gd name="connsiteY26" fmla="*/ 648882 h 820332"/>
              <a:gd name="connsiteX27" fmla="*/ 6497914 w 9396413"/>
              <a:gd name="connsiteY27" fmla="*/ 423854 h 820332"/>
              <a:gd name="connsiteX28" fmla="*/ 6589936 w 9396413"/>
              <a:gd name="connsiteY28" fmla="*/ 478183 h 820332"/>
              <a:gd name="connsiteX29" fmla="*/ 7129463 w 9396413"/>
              <a:gd name="connsiteY29" fmla="*/ 500503 h 820332"/>
              <a:gd name="connsiteX30" fmla="*/ 7545388 w 9396413"/>
              <a:gd name="connsiteY30" fmla="*/ 346859 h 820332"/>
              <a:gd name="connsiteX31" fmla="*/ 7911756 w 9396413"/>
              <a:gd name="connsiteY31" fmla="*/ 0 h 820332"/>
              <a:gd name="connsiteX32" fmla="*/ 7988370 w 9396413"/>
              <a:gd name="connsiteY32" fmla="*/ 344976 h 820332"/>
              <a:gd name="connsiteX33" fmla="*/ 8158577 w 9396413"/>
              <a:gd name="connsiteY33" fmla="*/ 240949 h 820332"/>
              <a:gd name="connsiteX34" fmla="*/ 8445984 w 9396413"/>
              <a:gd name="connsiteY34" fmla="*/ 290059 h 820332"/>
              <a:gd name="connsiteX35" fmla="*/ 8653463 w 9396413"/>
              <a:gd name="connsiteY35" fmla="*/ 667932 h 820332"/>
              <a:gd name="connsiteX36" fmla="*/ 8967788 w 9396413"/>
              <a:gd name="connsiteY36" fmla="*/ 296457 h 820332"/>
              <a:gd name="connsiteX37" fmla="*/ 9129713 w 9396413"/>
              <a:gd name="connsiteY37" fmla="*/ 582207 h 820332"/>
              <a:gd name="connsiteX38" fmla="*/ 9301163 w 9396413"/>
              <a:gd name="connsiteY38" fmla="*/ 715557 h 820332"/>
              <a:gd name="connsiteX39" fmla="*/ 9396413 w 9396413"/>
              <a:gd name="connsiteY39" fmla="*/ 591732 h 820332"/>
              <a:gd name="connsiteX0" fmla="*/ 0 w 9396413"/>
              <a:gd name="connsiteY0" fmla="*/ 621778 h 820332"/>
              <a:gd name="connsiteX1" fmla="*/ 261938 w 9396413"/>
              <a:gd name="connsiteY1" fmla="*/ 334557 h 820332"/>
              <a:gd name="connsiteX2" fmla="*/ 442913 w 9396413"/>
              <a:gd name="connsiteY2" fmla="*/ 782232 h 820332"/>
              <a:gd name="connsiteX3" fmla="*/ 594899 w 9396413"/>
              <a:gd name="connsiteY3" fmla="*/ 267987 h 820332"/>
              <a:gd name="connsiteX4" fmla="*/ 795338 w 9396413"/>
              <a:gd name="connsiteY4" fmla="*/ 744132 h 820332"/>
              <a:gd name="connsiteX5" fmla="*/ 966788 w 9396413"/>
              <a:gd name="connsiteY5" fmla="*/ 220257 h 820332"/>
              <a:gd name="connsiteX6" fmla="*/ 1109663 w 9396413"/>
              <a:gd name="connsiteY6" fmla="*/ 744132 h 820332"/>
              <a:gd name="connsiteX7" fmla="*/ 1338263 w 9396413"/>
              <a:gd name="connsiteY7" fmla="*/ 315507 h 820332"/>
              <a:gd name="connsiteX8" fmla="*/ 1690688 w 9396413"/>
              <a:gd name="connsiteY8" fmla="*/ 820332 h 820332"/>
              <a:gd name="connsiteX9" fmla="*/ 1985963 w 9396413"/>
              <a:gd name="connsiteY9" fmla="*/ 315507 h 820332"/>
              <a:gd name="connsiteX10" fmla="*/ 2147888 w 9396413"/>
              <a:gd name="connsiteY10" fmla="*/ 791757 h 820332"/>
              <a:gd name="connsiteX11" fmla="*/ 2338388 w 9396413"/>
              <a:gd name="connsiteY11" fmla="*/ 296457 h 820332"/>
              <a:gd name="connsiteX12" fmla="*/ 2424113 w 9396413"/>
              <a:gd name="connsiteY12" fmla="*/ 734607 h 820332"/>
              <a:gd name="connsiteX13" fmla="*/ 2690813 w 9396413"/>
              <a:gd name="connsiteY13" fmla="*/ 315507 h 820332"/>
              <a:gd name="connsiteX14" fmla="*/ 2862263 w 9396413"/>
              <a:gd name="connsiteY14" fmla="*/ 763182 h 820332"/>
              <a:gd name="connsiteX15" fmla="*/ 3167063 w 9396413"/>
              <a:gd name="connsiteY15" fmla="*/ 258357 h 820332"/>
              <a:gd name="connsiteX16" fmla="*/ 3328988 w 9396413"/>
              <a:gd name="connsiteY16" fmla="*/ 629832 h 820332"/>
              <a:gd name="connsiteX17" fmla="*/ 3471863 w 9396413"/>
              <a:gd name="connsiteY17" fmla="*/ 267882 h 820332"/>
              <a:gd name="connsiteX18" fmla="*/ 3652838 w 9396413"/>
              <a:gd name="connsiteY18" fmla="*/ 582207 h 820332"/>
              <a:gd name="connsiteX19" fmla="*/ 4110038 w 9396413"/>
              <a:gd name="connsiteY19" fmla="*/ 267882 h 820332"/>
              <a:gd name="connsiteX20" fmla="*/ 4672013 w 9396413"/>
              <a:gd name="connsiteY20" fmla="*/ 772707 h 820332"/>
              <a:gd name="connsiteX21" fmla="*/ 5014913 w 9396413"/>
              <a:gd name="connsiteY21" fmla="*/ 506007 h 820332"/>
              <a:gd name="connsiteX22" fmla="*/ 5205413 w 9396413"/>
              <a:gd name="connsiteY22" fmla="*/ 334608 h 820332"/>
              <a:gd name="connsiteX23" fmla="*/ 5472113 w 9396413"/>
              <a:gd name="connsiteY23" fmla="*/ 715557 h 820332"/>
              <a:gd name="connsiteX24" fmla="*/ 5919788 w 9396413"/>
              <a:gd name="connsiteY24" fmla="*/ 315507 h 820332"/>
              <a:gd name="connsiteX25" fmla="*/ 6112858 w 9396413"/>
              <a:gd name="connsiteY25" fmla="*/ 292150 h 820332"/>
              <a:gd name="connsiteX26" fmla="*/ 6376988 w 9396413"/>
              <a:gd name="connsiteY26" fmla="*/ 648882 h 820332"/>
              <a:gd name="connsiteX27" fmla="*/ 6497914 w 9396413"/>
              <a:gd name="connsiteY27" fmla="*/ 423854 h 820332"/>
              <a:gd name="connsiteX28" fmla="*/ 6589936 w 9396413"/>
              <a:gd name="connsiteY28" fmla="*/ 478183 h 820332"/>
              <a:gd name="connsiteX29" fmla="*/ 7129463 w 9396413"/>
              <a:gd name="connsiteY29" fmla="*/ 500503 h 820332"/>
              <a:gd name="connsiteX30" fmla="*/ 7545388 w 9396413"/>
              <a:gd name="connsiteY30" fmla="*/ 346859 h 820332"/>
              <a:gd name="connsiteX31" fmla="*/ 7911756 w 9396413"/>
              <a:gd name="connsiteY31" fmla="*/ 0 h 820332"/>
              <a:gd name="connsiteX32" fmla="*/ 7988370 w 9396413"/>
              <a:gd name="connsiteY32" fmla="*/ 344976 h 820332"/>
              <a:gd name="connsiteX33" fmla="*/ 8238090 w 9396413"/>
              <a:gd name="connsiteY33" fmla="*/ 185140 h 820332"/>
              <a:gd name="connsiteX34" fmla="*/ 8445984 w 9396413"/>
              <a:gd name="connsiteY34" fmla="*/ 290059 h 820332"/>
              <a:gd name="connsiteX35" fmla="*/ 8653463 w 9396413"/>
              <a:gd name="connsiteY35" fmla="*/ 667932 h 820332"/>
              <a:gd name="connsiteX36" fmla="*/ 8967788 w 9396413"/>
              <a:gd name="connsiteY36" fmla="*/ 296457 h 820332"/>
              <a:gd name="connsiteX37" fmla="*/ 9129713 w 9396413"/>
              <a:gd name="connsiteY37" fmla="*/ 582207 h 820332"/>
              <a:gd name="connsiteX38" fmla="*/ 9301163 w 9396413"/>
              <a:gd name="connsiteY38" fmla="*/ 715557 h 820332"/>
              <a:gd name="connsiteX39" fmla="*/ 9396413 w 9396413"/>
              <a:gd name="connsiteY39" fmla="*/ 591732 h 820332"/>
              <a:gd name="connsiteX0" fmla="*/ 0 w 9396413"/>
              <a:gd name="connsiteY0" fmla="*/ 622164 h 820718"/>
              <a:gd name="connsiteX1" fmla="*/ 261938 w 9396413"/>
              <a:gd name="connsiteY1" fmla="*/ 334943 h 820718"/>
              <a:gd name="connsiteX2" fmla="*/ 442913 w 9396413"/>
              <a:gd name="connsiteY2" fmla="*/ 782618 h 820718"/>
              <a:gd name="connsiteX3" fmla="*/ 594899 w 9396413"/>
              <a:gd name="connsiteY3" fmla="*/ 268373 h 820718"/>
              <a:gd name="connsiteX4" fmla="*/ 795338 w 9396413"/>
              <a:gd name="connsiteY4" fmla="*/ 744518 h 820718"/>
              <a:gd name="connsiteX5" fmla="*/ 966788 w 9396413"/>
              <a:gd name="connsiteY5" fmla="*/ 220643 h 820718"/>
              <a:gd name="connsiteX6" fmla="*/ 1109663 w 9396413"/>
              <a:gd name="connsiteY6" fmla="*/ 744518 h 820718"/>
              <a:gd name="connsiteX7" fmla="*/ 1338263 w 9396413"/>
              <a:gd name="connsiteY7" fmla="*/ 315893 h 820718"/>
              <a:gd name="connsiteX8" fmla="*/ 1690688 w 9396413"/>
              <a:gd name="connsiteY8" fmla="*/ 820718 h 820718"/>
              <a:gd name="connsiteX9" fmla="*/ 1985963 w 9396413"/>
              <a:gd name="connsiteY9" fmla="*/ 315893 h 820718"/>
              <a:gd name="connsiteX10" fmla="*/ 2147888 w 9396413"/>
              <a:gd name="connsiteY10" fmla="*/ 792143 h 820718"/>
              <a:gd name="connsiteX11" fmla="*/ 2338388 w 9396413"/>
              <a:gd name="connsiteY11" fmla="*/ 296843 h 820718"/>
              <a:gd name="connsiteX12" fmla="*/ 2424113 w 9396413"/>
              <a:gd name="connsiteY12" fmla="*/ 734993 h 820718"/>
              <a:gd name="connsiteX13" fmla="*/ 2690813 w 9396413"/>
              <a:gd name="connsiteY13" fmla="*/ 315893 h 820718"/>
              <a:gd name="connsiteX14" fmla="*/ 2862263 w 9396413"/>
              <a:gd name="connsiteY14" fmla="*/ 763568 h 820718"/>
              <a:gd name="connsiteX15" fmla="*/ 3167063 w 9396413"/>
              <a:gd name="connsiteY15" fmla="*/ 258743 h 820718"/>
              <a:gd name="connsiteX16" fmla="*/ 3328988 w 9396413"/>
              <a:gd name="connsiteY16" fmla="*/ 630218 h 820718"/>
              <a:gd name="connsiteX17" fmla="*/ 3471863 w 9396413"/>
              <a:gd name="connsiteY17" fmla="*/ 268268 h 820718"/>
              <a:gd name="connsiteX18" fmla="*/ 3652838 w 9396413"/>
              <a:gd name="connsiteY18" fmla="*/ 582593 h 820718"/>
              <a:gd name="connsiteX19" fmla="*/ 4110038 w 9396413"/>
              <a:gd name="connsiteY19" fmla="*/ 268268 h 820718"/>
              <a:gd name="connsiteX20" fmla="*/ 4672013 w 9396413"/>
              <a:gd name="connsiteY20" fmla="*/ 773093 h 820718"/>
              <a:gd name="connsiteX21" fmla="*/ 5014913 w 9396413"/>
              <a:gd name="connsiteY21" fmla="*/ 506393 h 820718"/>
              <a:gd name="connsiteX22" fmla="*/ 5205413 w 9396413"/>
              <a:gd name="connsiteY22" fmla="*/ 334994 h 820718"/>
              <a:gd name="connsiteX23" fmla="*/ 5472113 w 9396413"/>
              <a:gd name="connsiteY23" fmla="*/ 715943 h 820718"/>
              <a:gd name="connsiteX24" fmla="*/ 5919788 w 9396413"/>
              <a:gd name="connsiteY24" fmla="*/ 315893 h 820718"/>
              <a:gd name="connsiteX25" fmla="*/ 6112858 w 9396413"/>
              <a:gd name="connsiteY25" fmla="*/ 292536 h 820718"/>
              <a:gd name="connsiteX26" fmla="*/ 6376988 w 9396413"/>
              <a:gd name="connsiteY26" fmla="*/ 649268 h 820718"/>
              <a:gd name="connsiteX27" fmla="*/ 6497914 w 9396413"/>
              <a:gd name="connsiteY27" fmla="*/ 424240 h 820718"/>
              <a:gd name="connsiteX28" fmla="*/ 6589936 w 9396413"/>
              <a:gd name="connsiteY28" fmla="*/ 478569 h 820718"/>
              <a:gd name="connsiteX29" fmla="*/ 7129463 w 9396413"/>
              <a:gd name="connsiteY29" fmla="*/ 500889 h 820718"/>
              <a:gd name="connsiteX30" fmla="*/ 7545388 w 9396413"/>
              <a:gd name="connsiteY30" fmla="*/ 347245 h 820718"/>
              <a:gd name="connsiteX31" fmla="*/ 7911756 w 9396413"/>
              <a:gd name="connsiteY31" fmla="*/ 386 h 820718"/>
              <a:gd name="connsiteX32" fmla="*/ 8067883 w 9396413"/>
              <a:gd name="connsiteY32" fmla="*/ 419774 h 820718"/>
              <a:gd name="connsiteX33" fmla="*/ 8238090 w 9396413"/>
              <a:gd name="connsiteY33" fmla="*/ 185526 h 820718"/>
              <a:gd name="connsiteX34" fmla="*/ 8445984 w 9396413"/>
              <a:gd name="connsiteY34" fmla="*/ 290445 h 820718"/>
              <a:gd name="connsiteX35" fmla="*/ 8653463 w 9396413"/>
              <a:gd name="connsiteY35" fmla="*/ 668318 h 820718"/>
              <a:gd name="connsiteX36" fmla="*/ 8967788 w 9396413"/>
              <a:gd name="connsiteY36" fmla="*/ 296843 h 820718"/>
              <a:gd name="connsiteX37" fmla="*/ 9129713 w 9396413"/>
              <a:gd name="connsiteY37" fmla="*/ 582593 h 820718"/>
              <a:gd name="connsiteX38" fmla="*/ 9301163 w 9396413"/>
              <a:gd name="connsiteY38" fmla="*/ 715943 h 820718"/>
              <a:gd name="connsiteX39" fmla="*/ 9396413 w 9396413"/>
              <a:gd name="connsiteY39" fmla="*/ 592118 h 8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96413" h="820718">
                <a:moveTo>
                  <a:pt x="0" y="622164"/>
                </a:moveTo>
                <a:cubicBezTo>
                  <a:pt x="84137" y="398326"/>
                  <a:pt x="188119" y="308201"/>
                  <a:pt x="261938" y="334943"/>
                </a:cubicBezTo>
                <a:cubicBezTo>
                  <a:pt x="335757" y="361685"/>
                  <a:pt x="387420" y="793713"/>
                  <a:pt x="442913" y="782618"/>
                </a:cubicBezTo>
                <a:cubicBezTo>
                  <a:pt x="498406" y="771523"/>
                  <a:pt x="536162" y="274723"/>
                  <a:pt x="594899" y="268373"/>
                </a:cubicBezTo>
                <a:cubicBezTo>
                  <a:pt x="653636" y="262023"/>
                  <a:pt x="733357" y="752473"/>
                  <a:pt x="795338" y="744518"/>
                </a:cubicBezTo>
                <a:cubicBezTo>
                  <a:pt x="857319" y="736563"/>
                  <a:pt x="914401" y="220643"/>
                  <a:pt x="966788" y="220643"/>
                </a:cubicBezTo>
                <a:cubicBezTo>
                  <a:pt x="1019175" y="220643"/>
                  <a:pt x="1047751" y="728643"/>
                  <a:pt x="1109663" y="744518"/>
                </a:cubicBezTo>
                <a:cubicBezTo>
                  <a:pt x="1171576" y="760393"/>
                  <a:pt x="1241426" y="303193"/>
                  <a:pt x="1338263" y="315893"/>
                </a:cubicBezTo>
                <a:cubicBezTo>
                  <a:pt x="1435101" y="328593"/>
                  <a:pt x="1582738" y="820718"/>
                  <a:pt x="1690688" y="820718"/>
                </a:cubicBezTo>
                <a:cubicBezTo>
                  <a:pt x="1798638" y="820718"/>
                  <a:pt x="1909763" y="320655"/>
                  <a:pt x="1985963" y="315893"/>
                </a:cubicBezTo>
                <a:cubicBezTo>
                  <a:pt x="2062163" y="311131"/>
                  <a:pt x="2089151" y="795318"/>
                  <a:pt x="2147888" y="792143"/>
                </a:cubicBezTo>
                <a:cubicBezTo>
                  <a:pt x="2206626" y="788968"/>
                  <a:pt x="2292351" y="306368"/>
                  <a:pt x="2338388" y="296843"/>
                </a:cubicBezTo>
                <a:cubicBezTo>
                  <a:pt x="2384426" y="287318"/>
                  <a:pt x="2365376" y="731818"/>
                  <a:pt x="2424113" y="734993"/>
                </a:cubicBezTo>
                <a:cubicBezTo>
                  <a:pt x="2482851" y="738168"/>
                  <a:pt x="2617788" y="311130"/>
                  <a:pt x="2690813" y="315893"/>
                </a:cubicBezTo>
                <a:cubicBezTo>
                  <a:pt x="2763838" y="320656"/>
                  <a:pt x="2782888" y="773093"/>
                  <a:pt x="2862263" y="763568"/>
                </a:cubicBezTo>
                <a:cubicBezTo>
                  <a:pt x="2941638" y="754043"/>
                  <a:pt x="3089276" y="280968"/>
                  <a:pt x="3167063" y="258743"/>
                </a:cubicBezTo>
                <a:cubicBezTo>
                  <a:pt x="3244850" y="236518"/>
                  <a:pt x="3278188" y="628630"/>
                  <a:pt x="3328988" y="630218"/>
                </a:cubicBezTo>
                <a:cubicBezTo>
                  <a:pt x="3379788" y="631805"/>
                  <a:pt x="3417888" y="276205"/>
                  <a:pt x="3471863" y="268268"/>
                </a:cubicBezTo>
                <a:cubicBezTo>
                  <a:pt x="3525838" y="260331"/>
                  <a:pt x="3546476" y="582593"/>
                  <a:pt x="3652838" y="582593"/>
                </a:cubicBezTo>
                <a:cubicBezTo>
                  <a:pt x="3759200" y="582593"/>
                  <a:pt x="3940176" y="236518"/>
                  <a:pt x="4110038" y="268268"/>
                </a:cubicBezTo>
                <a:cubicBezTo>
                  <a:pt x="4279900" y="300018"/>
                  <a:pt x="4521201" y="733406"/>
                  <a:pt x="4672013" y="773093"/>
                </a:cubicBezTo>
                <a:cubicBezTo>
                  <a:pt x="4822825" y="812780"/>
                  <a:pt x="4926013" y="579410"/>
                  <a:pt x="5014913" y="506393"/>
                </a:cubicBezTo>
                <a:cubicBezTo>
                  <a:pt x="5103813" y="433376"/>
                  <a:pt x="5129213" y="300069"/>
                  <a:pt x="5205413" y="334994"/>
                </a:cubicBezTo>
                <a:cubicBezTo>
                  <a:pt x="5281613" y="369919"/>
                  <a:pt x="5353051" y="719126"/>
                  <a:pt x="5472113" y="715943"/>
                </a:cubicBezTo>
                <a:cubicBezTo>
                  <a:pt x="5591175" y="712760"/>
                  <a:pt x="5812997" y="386461"/>
                  <a:pt x="5919788" y="315893"/>
                </a:cubicBezTo>
                <a:cubicBezTo>
                  <a:pt x="6026579" y="245325"/>
                  <a:pt x="6036658" y="236974"/>
                  <a:pt x="6112858" y="292536"/>
                </a:cubicBezTo>
                <a:cubicBezTo>
                  <a:pt x="6189058" y="348098"/>
                  <a:pt x="6312812" y="627317"/>
                  <a:pt x="6376988" y="649268"/>
                </a:cubicBezTo>
                <a:cubicBezTo>
                  <a:pt x="6441164" y="671219"/>
                  <a:pt x="6462423" y="452690"/>
                  <a:pt x="6497914" y="424240"/>
                </a:cubicBezTo>
                <a:cubicBezTo>
                  <a:pt x="6533405" y="395790"/>
                  <a:pt x="6496274" y="490599"/>
                  <a:pt x="6589936" y="478569"/>
                </a:cubicBezTo>
                <a:cubicBezTo>
                  <a:pt x="6683598" y="466539"/>
                  <a:pt x="6970221" y="522776"/>
                  <a:pt x="7129463" y="500889"/>
                </a:cubicBezTo>
                <a:cubicBezTo>
                  <a:pt x="7288705" y="479002"/>
                  <a:pt x="7415006" y="430662"/>
                  <a:pt x="7545388" y="347245"/>
                </a:cubicBezTo>
                <a:cubicBezTo>
                  <a:pt x="7675770" y="263828"/>
                  <a:pt x="7824674" y="-11702"/>
                  <a:pt x="7911756" y="386"/>
                </a:cubicBezTo>
                <a:cubicBezTo>
                  <a:pt x="7998839" y="12474"/>
                  <a:pt x="8013494" y="388917"/>
                  <a:pt x="8067883" y="419774"/>
                </a:cubicBezTo>
                <a:cubicBezTo>
                  <a:pt x="8122272" y="450631"/>
                  <a:pt x="8175073" y="207081"/>
                  <a:pt x="8238090" y="185526"/>
                </a:cubicBezTo>
                <a:cubicBezTo>
                  <a:pt x="8301107" y="163971"/>
                  <a:pt x="8376755" y="209980"/>
                  <a:pt x="8445984" y="290445"/>
                </a:cubicBezTo>
                <a:cubicBezTo>
                  <a:pt x="8515213" y="370910"/>
                  <a:pt x="8566496" y="667252"/>
                  <a:pt x="8653463" y="668318"/>
                </a:cubicBezTo>
                <a:cubicBezTo>
                  <a:pt x="8740430" y="669384"/>
                  <a:pt x="8888413" y="311130"/>
                  <a:pt x="8967788" y="296843"/>
                </a:cubicBezTo>
                <a:cubicBezTo>
                  <a:pt x="9047163" y="282556"/>
                  <a:pt x="9074151" y="512743"/>
                  <a:pt x="9129713" y="582593"/>
                </a:cubicBezTo>
                <a:cubicBezTo>
                  <a:pt x="9185275" y="652443"/>
                  <a:pt x="9256713" y="714355"/>
                  <a:pt x="9301163" y="715943"/>
                </a:cubicBezTo>
                <a:cubicBezTo>
                  <a:pt x="9345613" y="717530"/>
                  <a:pt x="9371013" y="654824"/>
                  <a:pt x="9396413" y="592118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 flipV="1">
            <a:off x="4414633" y="5154371"/>
            <a:ext cx="0" cy="1508660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flipV="1">
            <a:off x="7643193" y="5148139"/>
            <a:ext cx="0" cy="1508660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0926747" y="1489521"/>
            <a:ext cx="1570338" cy="591965"/>
          </a:xfrm>
          <a:prstGeom prst="rect">
            <a:avLst/>
          </a:prstGeom>
          <a:noFill/>
        </p:spPr>
        <p:txBody>
          <a:bodyPr wrap="square" lIns="129040" tIns="64520" rIns="129040" bIns="64520" rtlCol="0">
            <a:spAutoFit/>
          </a:bodyPr>
          <a:lstStyle/>
          <a:p>
            <a:pPr algn="just"/>
            <a:r>
              <a:rPr lang="hr-HR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Uspostavljanje </a:t>
            </a:r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ПОФР</a:t>
            </a:r>
            <a:r>
              <a:rPr lang="en-US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limit</a:t>
            </a:r>
            <a:r>
              <a:rPr lang="hr-HR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za financijske rezerve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5" name="Прямая со стрелкой 194"/>
          <p:cNvCxnSpPr/>
          <p:nvPr/>
        </p:nvCxnSpPr>
        <p:spPr>
          <a:xfrm>
            <a:off x="11020372" y="1773709"/>
            <a:ext cx="128664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flipH="1">
            <a:off x="10501303" y="1773709"/>
            <a:ext cx="531463" cy="4191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>
            <a:off x="10989193" y="2538375"/>
            <a:ext cx="128664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/>
          <p:nvPr/>
        </p:nvCxnSpPr>
        <p:spPr>
          <a:xfrm flipH="1">
            <a:off x="8767678" y="5165417"/>
            <a:ext cx="2149546" cy="95344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8123362" y="6112611"/>
            <a:ext cx="919480" cy="971591"/>
          </a:xfrm>
          <a:custGeom>
            <a:avLst/>
            <a:gdLst>
              <a:gd name="connsiteX0" fmla="*/ 0 w 830580"/>
              <a:gd name="connsiteY0" fmla="*/ 22860 h 1089660"/>
              <a:gd name="connsiteX1" fmla="*/ 342900 w 830580"/>
              <a:gd name="connsiteY1" fmla="*/ 853440 h 1089660"/>
              <a:gd name="connsiteX2" fmla="*/ 472440 w 830580"/>
              <a:gd name="connsiteY2" fmla="*/ 1051560 h 1089660"/>
              <a:gd name="connsiteX3" fmla="*/ 533400 w 830580"/>
              <a:gd name="connsiteY3" fmla="*/ 1089660 h 1089660"/>
              <a:gd name="connsiteX4" fmla="*/ 647700 w 830580"/>
              <a:gd name="connsiteY4" fmla="*/ 891540 h 1089660"/>
              <a:gd name="connsiteX5" fmla="*/ 754380 w 830580"/>
              <a:gd name="connsiteY5" fmla="*/ 373380 h 1089660"/>
              <a:gd name="connsiteX6" fmla="*/ 830580 w 830580"/>
              <a:gd name="connsiteY6" fmla="*/ 15240 h 1089660"/>
              <a:gd name="connsiteX7" fmla="*/ 693420 w 830580"/>
              <a:gd name="connsiteY7" fmla="*/ 38100 h 1089660"/>
              <a:gd name="connsiteX8" fmla="*/ 601980 w 830580"/>
              <a:gd name="connsiteY8" fmla="*/ 68580 h 1089660"/>
              <a:gd name="connsiteX9" fmla="*/ 464820 w 830580"/>
              <a:gd name="connsiteY9" fmla="*/ 91440 h 1089660"/>
              <a:gd name="connsiteX10" fmla="*/ 289560 w 830580"/>
              <a:gd name="connsiteY10" fmla="*/ 60960 h 1089660"/>
              <a:gd name="connsiteX11" fmla="*/ 182880 w 830580"/>
              <a:gd name="connsiteY11" fmla="*/ 30480 h 1089660"/>
              <a:gd name="connsiteX12" fmla="*/ 129540 w 830580"/>
              <a:gd name="connsiteY12" fmla="*/ 15240 h 1089660"/>
              <a:gd name="connsiteX13" fmla="*/ 45720 w 830580"/>
              <a:gd name="connsiteY13" fmla="*/ 0 h 1089660"/>
              <a:gd name="connsiteX14" fmla="*/ 0 w 830580"/>
              <a:gd name="connsiteY14" fmla="*/ 22860 h 1089660"/>
              <a:gd name="connsiteX0" fmla="*/ 0 w 830580"/>
              <a:gd name="connsiteY0" fmla="*/ 22860 h 1059180"/>
              <a:gd name="connsiteX1" fmla="*/ 342900 w 830580"/>
              <a:gd name="connsiteY1" fmla="*/ 853440 h 1059180"/>
              <a:gd name="connsiteX2" fmla="*/ 472440 w 830580"/>
              <a:gd name="connsiteY2" fmla="*/ 1051560 h 1059180"/>
              <a:gd name="connsiteX3" fmla="*/ 548640 w 830580"/>
              <a:gd name="connsiteY3" fmla="*/ 1059180 h 1059180"/>
              <a:gd name="connsiteX4" fmla="*/ 647700 w 830580"/>
              <a:gd name="connsiteY4" fmla="*/ 891540 h 1059180"/>
              <a:gd name="connsiteX5" fmla="*/ 754380 w 830580"/>
              <a:gd name="connsiteY5" fmla="*/ 373380 h 1059180"/>
              <a:gd name="connsiteX6" fmla="*/ 830580 w 830580"/>
              <a:gd name="connsiteY6" fmla="*/ 15240 h 1059180"/>
              <a:gd name="connsiteX7" fmla="*/ 693420 w 830580"/>
              <a:gd name="connsiteY7" fmla="*/ 38100 h 1059180"/>
              <a:gd name="connsiteX8" fmla="*/ 601980 w 830580"/>
              <a:gd name="connsiteY8" fmla="*/ 68580 h 1059180"/>
              <a:gd name="connsiteX9" fmla="*/ 464820 w 830580"/>
              <a:gd name="connsiteY9" fmla="*/ 91440 h 1059180"/>
              <a:gd name="connsiteX10" fmla="*/ 289560 w 830580"/>
              <a:gd name="connsiteY10" fmla="*/ 60960 h 1059180"/>
              <a:gd name="connsiteX11" fmla="*/ 182880 w 830580"/>
              <a:gd name="connsiteY11" fmla="*/ 30480 h 1059180"/>
              <a:gd name="connsiteX12" fmla="*/ 129540 w 830580"/>
              <a:gd name="connsiteY12" fmla="*/ 15240 h 1059180"/>
              <a:gd name="connsiteX13" fmla="*/ 45720 w 830580"/>
              <a:gd name="connsiteY13" fmla="*/ 0 h 1059180"/>
              <a:gd name="connsiteX14" fmla="*/ 0 w 830580"/>
              <a:gd name="connsiteY14" fmla="*/ 22860 h 1059180"/>
              <a:gd name="connsiteX0" fmla="*/ 0 w 862330"/>
              <a:gd name="connsiteY0" fmla="*/ 64616 h 1059180"/>
              <a:gd name="connsiteX1" fmla="*/ 374650 w 862330"/>
              <a:gd name="connsiteY1" fmla="*/ 853440 h 1059180"/>
              <a:gd name="connsiteX2" fmla="*/ 504190 w 862330"/>
              <a:gd name="connsiteY2" fmla="*/ 1051560 h 1059180"/>
              <a:gd name="connsiteX3" fmla="*/ 580390 w 862330"/>
              <a:gd name="connsiteY3" fmla="*/ 1059180 h 1059180"/>
              <a:gd name="connsiteX4" fmla="*/ 679450 w 862330"/>
              <a:gd name="connsiteY4" fmla="*/ 891540 h 1059180"/>
              <a:gd name="connsiteX5" fmla="*/ 786130 w 862330"/>
              <a:gd name="connsiteY5" fmla="*/ 373380 h 1059180"/>
              <a:gd name="connsiteX6" fmla="*/ 862330 w 862330"/>
              <a:gd name="connsiteY6" fmla="*/ 15240 h 1059180"/>
              <a:gd name="connsiteX7" fmla="*/ 725170 w 862330"/>
              <a:gd name="connsiteY7" fmla="*/ 38100 h 1059180"/>
              <a:gd name="connsiteX8" fmla="*/ 633730 w 862330"/>
              <a:gd name="connsiteY8" fmla="*/ 68580 h 1059180"/>
              <a:gd name="connsiteX9" fmla="*/ 496570 w 862330"/>
              <a:gd name="connsiteY9" fmla="*/ 91440 h 1059180"/>
              <a:gd name="connsiteX10" fmla="*/ 321310 w 862330"/>
              <a:gd name="connsiteY10" fmla="*/ 60960 h 1059180"/>
              <a:gd name="connsiteX11" fmla="*/ 214630 w 862330"/>
              <a:gd name="connsiteY11" fmla="*/ 30480 h 1059180"/>
              <a:gd name="connsiteX12" fmla="*/ 161290 w 862330"/>
              <a:gd name="connsiteY12" fmla="*/ 15240 h 1059180"/>
              <a:gd name="connsiteX13" fmla="*/ 77470 w 862330"/>
              <a:gd name="connsiteY13" fmla="*/ 0 h 1059180"/>
              <a:gd name="connsiteX14" fmla="*/ 0 w 862330"/>
              <a:gd name="connsiteY14" fmla="*/ 64616 h 1059180"/>
              <a:gd name="connsiteX0" fmla="*/ 0 w 919480"/>
              <a:gd name="connsiteY0" fmla="*/ 70254 h 1064818"/>
              <a:gd name="connsiteX1" fmla="*/ 374650 w 919480"/>
              <a:gd name="connsiteY1" fmla="*/ 859078 h 1064818"/>
              <a:gd name="connsiteX2" fmla="*/ 504190 w 919480"/>
              <a:gd name="connsiteY2" fmla="*/ 1057198 h 1064818"/>
              <a:gd name="connsiteX3" fmla="*/ 580390 w 919480"/>
              <a:gd name="connsiteY3" fmla="*/ 1064818 h 1064818"/>
              <a:gd name="connsiteX4" fmla="*/ 679450 w 919480"/>
              <a:gd name="connsiteY4" fmla="*/ 897178 h 1064818"/>
              <a:gd name="connsiteX5" fmla="*/ 786130 w 919480"/>
              <a:gd name="connsiteY5" fmla="*/ 379018 h 1064818"/>
              <a:gd name="connsiteX6" fmla="*/ 919480 w 919480"/>
              <a:gd name="connsiteY6" fmla="*/ 0 h 1064818"/>
              <a:gd name="connsiteX7" fmla="*/ 725170 w 919480"/>
              <a:gd name="connsiteY7" fmla="*/ 43738 h 1064818"/>
              <a:gd name="connsiteX8" fmla="*/ 633730 w 919480"/>
              <a:gd name="connsiteY8" fmla="*/ 74218 h 1064818"/>
              <a:gd name="connsiteX9" fmla="*/ 496570 w 919480"/>
              <a:gd name="connsiteY9" fmla="*/ 97078 h 1064818"/>
              <a:gd name="connsiteX10" fmla="*/ 321310 w 919480"/>
              <a:gd name="connsiteY10" fmla="*/ 66598 h 1064818"/>
              <a:gd name="connsiteX11" fmla="*/ 214630 w 919480"/>
              <a:gd name="connsiteY11" fmla="*/ 36118 h 1064818"/>
              <a:gd name="connsiteX12" fmla="*/ 161290 w 919480"/>
              <a:gd name="connsiteY12" fmla="*/ 20878 h 1064818"/>
              <a:gd name="connsiteX13" fmla="*/ 77470 w 919480"/>
              <a:gd name="connsiteY13" fmla="*/ 5638 h 1064818"/>
              <a:gd name="connsiteX14" fmla="*/ 0 w 919480"/>
              <a:gd name="connsiteY14" fmla="*/ 70254 h 106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480" h="1064818">
                <a:moveTo>
                  <a:pt x="0" y="70254"/>
                </a:moveTo>
                <a:lnTo>
                  <a:pt x="374650" y="859078"/>
                </a:lnTo>
                <a:lnTo>
                  <a:pt x="504190" y="1057198"/>
                </a:lnTo>
                <a:lnTo>
                  <a:pt x="580390" y="1064818"/>
                </a:lnTo>
                <a:lnTo>
                  <a:pt x="679450" y="897178"/>
                </a:lnTo>
                <a:lnTo>
                  <a:pt x="786130" y="379018"/>
                </a:lnTo>
                <a:lnTo>
                  <a:pt x="919480" y="0"/>
                </a:lnTo>
                <a:lnTo>
                  <a:pt x="725170" y="43738"/>
                </a:lnTo>
                <a:lnTo>
                  <a:pt x="633730" y="74218"/>
                </a:lnTo>
                <a:lnTo>
                  <a:pt x="496570" y="97078"/>
                </a:lnTo>
                <a:lnTo>
                  <a:pt x="321310" y="66598"/>
                </a:lnTo>
                <a:lnTo>
                  <a:pt x="214630" y="36118"/>
                </a:lnTo>
                <a:lnTo>
                  <a:pt x="161290" y="20878"/>
                </a:lnTo>
                <a:lnTo>
                  <a:pt x="77470" y="5638"/>
                </a:lnTo>
                <a:lnTo>
                  <a:pt x="0" y="7025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 algn="ctr"/>
            <a:endParaRPr lang="ru-RU" sz="1700"/>
          </a:p>
        </p:txBody>
      </p:sp>
      <p:sp>
        <p:nvSpPr>
          <p:cNvPr id="209" name="Полилиния 208"/>
          <p:cNvSpPr/>
          <p:nvPr/>
        </p:nvSpPr>
        <p:spPr>
          <a:xfrm>
            <a:off x="8067455" y="2768040"/>
            <a:ext cx="944171" cy="674237"/>
          </a:xfrm>
          <a:custGeom>
            <a:avLst/>
            <a:gdLst>
              <a:gd name="connsiteX0" fmla="*/ 0 w 830580"/>
              <a:gd name="connsiteY0" fmla="*/ 22860 h 1089660"/>
              <a:gd name="connsiteX1" fmla="*/ 342900 w 830580"/>
              <a:gd name="connsiteY1" fmla="*/ 853440 h 1089660"/>
              <a:gd name="connsiteX2" fmla="*/ 472440 w 830580"/>
              <a:gd name="connsiteY2" fmla="*/ 1051560 h 1089660"/>
              <a:gd name="connsiteX3" fmla="*/ 533400 w 830580"/>
              <a:gd name="connsiteY3" fmla="*/ 1089660 h 1089660"/>
              <a:gd name="connsiteX4" fmla="*/ 647700 w 830580"/>
              <a:gd name="connsiteY4" fmla="*/ 891540 h 1089660"/>
              <a:gd name="connsiteX5" fmla="*/ 754380 w 830580"/>
              <a:gd name="connsiteY5" fmla="*/ 373380 h 1089660"/>
              <a:gd name="connsiteX6" fmla="*/ 830580 w 830580"/>
              <a:gd name="connsiteY6" fmla="*/ 15240 h 1089660"/>
              <a:gd name="connsiteX7" fmla="*/ 693420 w 830580"/>
              <a:gd name="connsiteY7" fmla="*/ 38100 h 1089660"/>
              <a:gd name="connsiteX8" fmla="*/ 601980 w 830580"/>
              <a:gd name="connsiteY8" fmla="*/ 68580 h 1089660"/>
              <a:gd name="connsiteX9" fmla="*/ 464820 w 830580"/>
              <a:gd name="connsiteY9" fmla="*/ 91440 h 1089660"/>
              <a:gd name="connsiteX10" fmla="*/ 289560 w 830580"/>
              <a:gd name="connsiteY10" fmla="*/ 60960 h 1089660"/>
              <a:gd name="connsiteX11" fmla="*/ 182880 w 830580"/>
              <a:gd name="connsiteY11" fmla="*/ 30480 h 1089660"/>
              <a:gd name="connsiteX12" fmla="*/ 129540 w 830580"/>
              <a:gd name="connsiteY12" fmla="*/ 15240 h 1089660"/>
              <a:gd name="connsiteX13" fmla="*/ 45720 w 830580"/>
              <a:gd name="connsiteY13" fmla="*/ 0 h 1089660"/>
              <a:gd name="connsiteX14" fmla="*/ 0 w 830580"/>
              <a:gd name="connsiteY14" fmla="*/ 22860 h 1089660"/>
              <a:gd name="connsiteX0" fmla="*/ 0 w 830580"/>
              <a:gd name="connsiteY0" fmla="*/ 22860 h 1059180"/>
              <a:gd name="connsiteX1" fmla="*/ 342900 w 830580"/>
              <a:gd name="connsiteY1" fmla="*/ 853440 h 1059180"/>
              <a:gd name="connsiteX2" fmla="*/ 472440 w 830580"/>
              <a:gd name="connsiteY2" fmla="*/ 1051560 h 1059180"/>
              <a:gd name="connsiteX3" fmla="*/ 548640 w 830580"/>
              <a:gd name="connsiteY3" fmla="*/ 1059180 h 1059180"/>
              <a:gd name="connsiteX4" fmla="*/ 647700 w 830580"/>
              <a:gd name="connsiteY4" fmla="*/ 891540 h 1059180"/>
              <a:gd name="connsiteX5" fmla="*/ 754380 w 830580"/>
              <a:gd name="connsiteY5" fmla="*/ 373380 h 1059180"/>
              <a:gd name="connsiteX6" fmla="*/ 830580 w 830580"/>
              <a:gd name="connsiteY6" fmla="*/ 15240 h 1059180"/>
              <a:gd name="connsiteX7" fmla="*/ 693420 w 830580"/>
              <a:gd name="connsiteY7" fmla="*/ 38100 h 1059180"/>
              <a:gd name="connsiteX8" fmla="*/ 601980 w 830580"/>
              <a:gd name="connsiteY8" fmla="*/ 68580 h 1059180"/>
              <a:gd name="connsiteX9" fmla="*/ 464820 w 830580"/>
              <a:gd name="connsiteY9" fmla="*/ 91440 h 1059180"/>
              <a:gd name="connsiteX10" fmla="*/ 289560 w 830580"/>
              <a:gd name="connsiteY10" fmla="*/ 60960 h 1059180"/>
              <a:gd name="connsiteX11" fmla="*/ 182880 w 830580"/>
              <a:gd name="connsiteY11" fmla="*/ 30480 h 1059180"/>
              <a:gd name="connsiteX12" fmla="*/ 129540 w 830580"/>
              <a:gd name="connsiteY12" fmla="*/ 15240 h 1059180"/>
              <a:gd name="connsiteX13" fmla="*/ 45720 w 830580"/>
              <a:gd name="connsiteY13" fmla="*/ 0 h 1059180"/>
              <a:gd name="connsiteX14" fmla="*/ 0 w 830580"/>
              <a:gd name="connsiteY14" fmla="*/ 2286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0580" h="1059180">
                <a:moveTo>
                  <a:pt x="0" y="22860"/>
                </a:moveTo>
                <a:lnTo>
                  <a:pt x="342900" y="853440"/>
                </a:lnTo>
                <a:lnTo>
                  <a:pt x="472440" y="1051560"/>
                </a:lnTo>
                <a:lnTo>
                  <a:pt x="548640" y="1059180"/>
                </a:lnTo>
                <a:lnTo>
                  <a:pt x="647700" y="891540"/>
                </a:lnTo>
                <a:lnTo>
                  <a:pt x="754380" y="373380"/>
                </a:lnTo>
                <a:lnTo>
                  <a:pt x="830580" y="15240"/>
                </a:lnTo>
                <a:lnTo>
                  <a:pt x="693420" y="38100"/>
                </a:lnTo>
                <a:lnTo>
                  <a:pt x="601980" y="68580"/>
                </a:lnTo>
                <a:lnTo>
                  <a:pt x="464820" y="91440"/>
                </a:lnTo>
                <a:lnTo>
                  <a:pt x="289560" y="60960"/>
                </a:lnTo>
                <a:lnTo>
                  <a:pt x="182880" y="30480"/>
                </a:lnTo>
                <a:lnTo>
                  <a:pt x="129540" y="15240"/>
                </a:lnTo>
                <a:lnTo>
                  <a:pt x="45720" y="0"/>
                </a:lnTo>
                <a:lnTo>
                  <a:pt x="0" y="228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 algn="ctr"/>
            <a:endParaRPr lang="ru-RU" sz="1700"/>
          </a:p>
        </p:txBody>
      </p:sp>
      <p:cxnSp>
        <p:nvCxnSpPr>
          <p:cNvPr id="210" name="Прямая со стрелкой 209"/>
          <p:cNvCxnSpPr/>
          <p:nvPr/>
        </p:nvCxnSpPr>
        <p:spPr>
          <a:xfrm flipH="1">
            <a:off x="10490967" y="2519325"/>
            <a:ext cx="531463" cy="4191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 useBgFill="1">
        <p:nvSpPr>
          <p:cNvPr id="53" name="Прямоугольник 52"/>
          <p:cNvSpPr/>
          <p:nvPr/>
        </p:nvSpPr>
        <p:spPr>
          <a:xfrm>
            <a:off x="10754496" y="5495833"/>
            <a:ext cx="533671" cy="1081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 со стрелкой вправо 16"/>
          <p:cNvSpPr/>
          <p:nvPr/>
        </p:nvSpPr>
        <p:spPr>
          <a:xfrm>
            <a:off x="107095" y="2335272"/>
            <a:ext cx="1892766" cy="1854503"/>
          </a:xfrm>
          <a:prstGeom prst="rightArrowCallout">
            <a:avLst>
              <a:gd name="adj1" fmla="val 25000"/>
              <a:gd name="adj2" fmla="val 23435"/>
              <a:gd name="adj3" fmla="val 11695"/>
              <a:gd name="adj4" fmla="val 83928"/>
            </a:avLst>
          </a:prstGeom>
          <a:pattFill prst="pct2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36062218"/>
              </p:ext>
            </p:extLst>
          </p:nvPr>
        </p:nvGraphicFramePr>
        <p:xfrm>
          <a:off x="1880626" y="1271024"/>
          <a:ext cx="8398061" cy="350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03725" y="9370"/>
            <a:ext cx="7316971" cy="3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r-HR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OBEĆAVAJUĆI MEHANIZAM FINOG USKLAĐIVANJA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2740" y="972237"/>
            <a:ext cx="5206779" cy="42089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21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Mogućnosti pokrivanja likvidnosti</a:t>
            </a:r>
            <a:r>
              <a:rPr lang="ru-RU" sz="21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1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316473" y="1017237"/>
            <a:ext cx="1518524" cy="42089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21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Rezultat</a:t>
            </a:r>
            <a:r>
              <a:rPr lang="hr-HR" sz="2100" dirty="0" smtClean="0">
                <a:solidFill>
                  <a:srgbClr val="002060"/>
                </a:solidFill>
              </a:rPr>
              <a:t>:</a:t>
            </a:r>
            <a:endParaRPr lang="hr-HR" sz="2100" dirty="0">
              <a:solidFill>
                <a:srgbClr val="002060"/>
              </a:solidFill>
            </a:endParaRPr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10362294" y="2734657"/>
            <a:ext cx="581853" cy="475002"/>
          </a:xfrm>
          <a:prstGeom prst="leftBrace">
            <a:avLst>
              <a:gd name="adj1" fmla="val 5074"/>
              <a:gd name="adj2" fmla="val 50000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0895600" y="2602188"/>
            <a:ext cx="692201" cy="77483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</a:rPr>
              <a:t>da</a:t>
            </a:r>
            <a:endParaRPr lang="ru-RU" b="1" dirty="0" smtClean="0">
              <a:solidFill>
                <a:schemeClr val="accent6"/>
              </a:solidFill>
            </a:endParaRPr>
          </a:p>
          <a:p>
            <a:endParaRPr lang="ru-RU" sz="800" b="1" dirty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hr-HR" b="1" dirty="0" smtClean="0">
                <a:solidFill>
                  <a:srgbClr val="FF0000"/>
                </a:solidFill>
              </a:rPr>
              <a:t>e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9183913" y="3337975"/>
            <a:ext cx="8751" cy="22792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Левая фигурная скобка 91"/>
          <p:cNvSpPr/>
          <p:nvPr/>
        </p:nvSpPr>
        <p:spPr>
          <a:xfrm>
            <a:off x="10387305" y="3471817"/>
            <a:ext cx="573719" cy="485474"/>
          </a:xfrm>
          <a:prstGeom prst="leftBrace">
            <a:avLst>
              <a:gd name="adj1" fmla="val 5074"/>
              <a:gd name="adj2" fmla="val 48146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10944148" y="3323096"/>
            <a:ext cx="692201" cy="77483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b="1" dirty="0" smtClean="0">
                <a:solidFill>
                  <a:schemeClr val="accent6"/>
                </a:solidFill>
              </a:rPr>
              <a:t>da</a:t>
            </a:r>
            <a:endParaRPr lang="ru-RU" b="1" dirty="0" smtClean="0">
              <a:solidFill>
                <a:schemeClr val="accent6"/>
              </a:solidFill>
            </a:endParaRPr>
          </a:p>
          <a:p>
            <a:endParaRPr lang="ru-RU" sz="800" b="1" dirty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hr-HR" b="1" dirty="0" smtClean="0">
                <a:solidFill>
                  <a:srgbClr val="FF0000"/>
                </a:solidFill>
              </a:rPr>
              <a:t>e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H="1">
            <a:off x="9161842" y="4068760"/>
            <a:ext cx="8756" cy="24203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rot="5400000">
            <a:off x="10106245" y="3035926"/>
            <a:ext cx="83671" cy="1979400"/>
          </a:xfrm>
          <a:prstGeom prst="bentConnector2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Номер слайда 2"/>
          <p:cNvSpPr txBox="1">
            <a:spLocks/>
          </p:cNvSpPr>
          <p:nvPr/>
        </p:nvSpPr>
        <p:spPr>
          <a:xfrm>
            <a:off x="12104660" y="7159289"/>
            <a:ext cx="380786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3579694" y="5328973"/>
            <a:ext cx="1524031" cy="22083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800" dirty="0" smtClean="0"/>
              <a:t>Novčani jaz</a:t>
            </a:r>
            <a:r>
              <a:rPr lang="ru-RU" sz="800" dirty="0" smtClean="0">
                <a:solidFill>
                  <a:srgbClr val="FF0000"/>
                </a:solidFill>
              </a:rPr>
              <a:t>– </a:t>
            </a:r>
            <a:r>
              <a:rPr lang="ru-RU" sz="800" b="1" dirty="0">
                <a:solidFill>
                  <a:srgbClr val="FF0000"/>
                </a:solidFill>
              </a:rPr>
              <a:t>100</a:t>
            </a:r>
            <a:r>
              <a:rPr lang="ru-RU" sz="8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13480" y="5743740"/>
            <a:ext cx="1570385" cy="51322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15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TROŠKOVI</a:t>
            </a:r>
            <a:r>
              <a:rPr lang="ru-RU" sz="17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*</a:t>
            </a:r>
            <a:r>
              <a:rPr lang="ru-RU" sz="15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en-US" sz="10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rub</a:t>
            </a:r>
            <a:r>
              <a:rPr lang="hr-HR" sz="1000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LJE</a:t>
            </a:r>
            <a:endParaRPr lang="en-US" sz="1000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18884" y="5350877"/>
            <a:ext cx="1465064" cy="22083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800" dirty="0" smtClean="0"/>
              <a:t>Novčani jaz</a:t>
            </a:r>
            <a:r>
              <a:rPr lang="hr-HR" sz="800" dirty="0" smtClean="0"/>
              <a:t> </a:t>
            </a:r>
            <a:r>
              <a:rPr lang="ru-RU" sz="800" dirty="0" smtClean="0">
                <a:solidFill>
                  <a:srgbClr val="FF0000"/>
                </a:solidFill>
              </a:rPr>
              <a:t>– </a:t>
            </a:r>
            <a:r>
              <a:rPr lang="ru-RU" sz="800" b="1" dirty="0">
                <a:solidFill>
                  <a:srgbClr val="FF0000"/>
                </a:solidFill>
              </a:rPr>
              <a:t>50  </a:t>
            </a:r>
          </a:p>
        </p:txBody>
      </p:sp>
      <p:sp>
        <p:nvSpPr>
          <p:cNvPr id="74" name="Выгнутая вниз стрелка 73"/>
          <p:cNvSpPr/>
          <p:nvPr/>
        </p:nvSpPr>
        <p:spPr>
          <a:xfrm>
            <a:off x="4351136" y="6215714"/>
            <a:ext cx="1431995" cy="40256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69659" y="6199282"/>
            <a:ext cx="1021721" cy="34394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sz="800" dirty="0" smtClean="0">
                <a:solidFill>
                  <a:srgbClr val="FF0000"/>
                </a:solidFill>
              </a:rPr>
              <a:t>Prijenos plaćanja za </a:t>
            </a:r>
            <a:r>
              <a:rPr lang="ru-RU" sz="800" dirty="0" smtClean="0">
                <a:solidFill>
                  <a:srgbClr val="FF0000"/>
                </a:solidFill>
              </a:rPr>
              <a:t>100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84209" y="6563994"/>
            <a:ext cx="883565" cy="77483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>
                <a:solidFill>
                  <a:srgbClr val="FFC000"/>
                </a:solidFill>
              </a:rPr>
              <a:t>1 </a:t>
            </a:r>
            <a:r>
              <a:rPr lang="hr-HR" sz="1100" b="1" dirty="0" smtClean="0">
                <a:solidFill>
                  <a:srgbClr val="FFC000"/>
                </a:solidFill>
              </a:rPr>
              <a:t>prioritetni redoslijed plaćanja</a:t>
            </a:r>
            <a:endParaRPr lang="ru-RU" sz="1100" b="1" dirty="0">
              <a:solidFill>
                <a:srgbClr val="FFC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14381" y="6709153"/>
            <a:ext cx="883565" cy="77483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>
                <a:solidFill>
                  <a:schemeClr val="accent6"/>
                </a:solidFill>
              </a:rPr>
              <a:t>2 </a:t>
            </a:r>
            <a:r>
              <a:rPr lang="hr-HR" sz="1100" b="1" dirty="0" smtClean="0">
                <a:solidFill>
                  <a:schemeClr val="accent6"/>
                </a:solidFill>
              </a:rPr>
              <a:t>prioritetni redoslijed plaćanja</a:t>
            </a:r>
            <a:endParaRPr lang="ru-RU" sz="1100" b="1" dirty="0">
              <a:solidFill>
                <a:schemeClr val="accent6"/>
              </a:solidFill>
            </a:endParaRPr>
          </a:p>
        </p:txBody>
      </p:sp>
      <p:sp>
        <p:nvSpPr>
          <p:cNvPr id="78" name="Выгнутая вниз стрелка 77"/>
          <p:cNvSpPr/>
          <p:nvPr/>
        </p:nvSpPr>
        <p:spPr>
          <a:xfrm>
            <a:off x="6503367" y="6227466"/>
            <a:ext cx="1228788" cy="40256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70723" y="6196681"/>
            <a:ext cx="1021721" cy="34394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hr-HR" sz="800" dirty="0" smtClean="0">
                <a:solidFill>
                  <a:srgbClr val="FF0000"/>
                </a:solidFill>
              </a:rPr>
              <a:t>Prijenos plaćanja za </a:t>
            </a:r>
            <a:r>
              <a:rPr lang="ru-RU" sz="800" dirty="0" smtClean="0">
                <a:solidFill>
                  <a:srgbClr val="FF0000"/>
                </a:solidFill>
              </a:rPr>
              <a:t>50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08998" y="6538082"/>
            <a:ext cx="883565" cy="77483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>
                <a:solidFill>
                  <a:srgbClr val="FFC000"/>
                </a:solidFill>
              </a:rPr>
              <a:t>1 </a:t>
            </a:r>
            <a:r>
              <a:rPr lang="hr-HR" sz="1100" b="1" dirty="0" smtClean="0">
                <a:solidFill>
                  <a:srgbClr val="FFC000"/>
                </a:solidFill>
              </a:rPr>
              <a:t>prioritetni redoslijed plaćanja</a:t>
            </a:r>
            <a:endParaRPr lang="ru-RU" sz="1100" b="1" dirty="0">
              <a:solidFill>
                <a:srgbClr val="FFC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199782" y="6709153"/>
            <a:ext cx="883565" cy="77483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>
                <a:solidFill>
                  <a:schemeClr val="accent6"/>
                </a:solidFill>
              </a:rPr>
              <a:t>2 </a:t>
            </a:r>
            <a:r>
              <a:rPr lang="hr-HR" sz="1100" b="1" dirty="0" smtClean="0">
                <a:solidFill>
                  <a:schemeClr val="accent6"/>
                </a:solidFill>
              </a:rPr>
              <a:t>prioritetni redoslijed plaćanja</a:t>
            </a:r>
            <a:endParaRPr lang="ru-RU" sz="1100" b="1" dirty="0">
              <a:solidFill>
                <a:schemeClr val="accent6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1787077" y="5637712"/>
            <a:ext cx="1734119" cy="3501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1787077" y="6169062"/>
            <a:ext cx="1734119" cy="3501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739996" y="5248895"/>
            <a:ext cx="1372231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15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RAZDOBLJE</a:t>
            </a:r>
            <a:endParaRPr lang="ru-RU" sz="15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24894" y="6246229"/>
            <a:ext cx="1322890" cy="55939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15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MEHANIZAM ODGODE</a:t>
            </a:r>
            <a:endParaRPr lang="ru-RU" sz="1500" b="1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56379" y="4897632"/>
            <a:ext cx="3309757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hr-HR" sz="17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Apstraktni primjer</a:t>
            </a:r>
            <a:r>
              <a:rPr lang="ru-RU" sz="17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1700" b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3623718" y="5617569"/>
            <a:ext cx="1452809" cy="574725"/>
            <a:chOff x="-25401" y="29663"/>
            <a:chExt cx="1405590" cy="562236"/>
          </a:xfrm>
        </p:grpSpPr>
        <p:sp>
          <p:nvSpPr>
            <p:cNvPr id="88" name="Нашивка 87"/>
            <p:cNvSpPr/>
            <p:nvPr/>
          </p:nvSpPr>
          <p:spPr>
            <a:xfrm>
              <a:off x="-25401" y="29663"/>
              <a:ext cx="1405590" cy="56223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Нашивка 4"/>
            <p:cNvSpPr/>
            <p:nvPr/>
          </p:nvSpPr>
          <p:spPr>
            <a:xfrm>
              <a:off x="281118" y="29663"/>
              <a:ext cx="843354" cy="56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/>
                <a:t>150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509700" y="5617569"/>
            <a:ext cx="1452809" cy="574725"/>
            <a:chOff x="1265031" y="29663"/>
            <a:chExt cx="1405590" cy="562236"/>
          </a:xfrm>
        </p:grpSpPr>
        <p:sp>
          <p:nvSpPr>
            <p:cNvPr id="91" name="Нашивка 90"/>
            <p:cNvSpPr/>
            <p:nvPr/>
          </p:nvSpPr>
          <p:spPr>
            <a:xfrm>
              <a:off x="1265031" y="29663"/>
              <a:ext cx="1405590" cy="56223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Нашивка 6"/>
            <p:cNvSpPr/>
            <p:nvPr/>
          </p:nvSpPr>
          <p:spPr>
            <a:xfrm>
              <a:off x="1546149" y="29663"/>
              <a:ext cx="843354" cy="56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/>
                <a:t>200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7487644" y="5617569"/>
            <a:ext cx="1452809" cy="574725"/>
            <a:chOff x="2530062" y="29663"/>
            <a:chExt cx="1405590" cy="562236"/>
          </a:xfrm>
        </p:grpSpPr>
        <p:sp>
          <p:nvSpPr>
            <p:cNvPr id="98" name="Нашивка 97"/>
            <p:cNvSpPr/>
            <p:nvPr/>
          </p:nvSpPr>
          <p:spPr>
            <a:xfrm>
              <a:off x="2530062" y="29663"/>
              <a:ext cx="1405590" cy="56223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Нашивка 8"/>
            <p:cNvSpPr/>
            <p:nvPr/>
          </p:nvSpPr>
          <p:spPr>
            <a:xfrm>
              <a:off x="2811180" y="29663"/>
              <a:ext cx="843354" cy="56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/>
                <a:t>300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9430464" y="5611275"/>
            <a:ext cx="1452809" cy="574725"/>
            <a:chOff x="7590188" y="29663"/>
            <a:chExt cx="1405590" cy="562236"/>
          </a:xfrm>
        </p:grpSpPr>
        <p:sp>
          <p:nvSpPr>
            <p:cNvPr id="104" name="Нашивка 103"/>
            <p:cNvSpPr/>
            <p:nvPr/>
          </p:nvSpPr>
          <p:spPr>
            <a:xfrm>
              <a:off x="7590188" y="29663"/>
              <a:ext cx="1405590" cy="56223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Нашивка 16"/>
            <p:cNvSpPr/>
            <p:nvPr/>
          </p:nvSpPr>
          <p:spPr>
            <a:xfrm>
              <a:off x="7871306" y="29663"/>
              <a:ext cx="843354" cy="56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/>
                <a:t>…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863605" y="5137380"/>
            <a:ext cx="854113" cy="27147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1 </a:t>
            </a:r>
            <a:r>
              <a:rPr lang="hr-HR" sz="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RADNI DAN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647013" y="5156044"/>
            <a:ext cx="854113" cy="27147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 </a:t>
            </a:r>
            <a:r>
              <a:rPr lang="hr-HR" sz="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RADNI DAN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726404" y="5165372"/>
            <a:ext cx="854113" cy="27147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3 </a:t>
            </a:r>
            <a:r>
              <a:rPr lang="hr-HR" sz="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RADNI DAN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721025" y="5105142"/>
            <a:ext cx="854113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sz="1700" b="1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ru-RU" sz="1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r-HR" sz="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RADNI DAN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676649" y="5930850"/>
            <a:ext cx="606205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</a:rPr>
              <a:t>+100  </a:t>
            </a:r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5928620" y="6239675"/>
            <a:ext cx="6123" cy="45367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3" name="Овал 112"/>
          <p:cNvSpPr/>
          <p:nvPr/>
        </p:nvSpPr>
        <p:spPr>
          <a:xfrm>
            <a:off x="7607440" y="5942398"/>
            <a:ext cx="518532" cy="27020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7655066" y="5919632"/>
            <a:ext cx="623041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</a:rPr>
              <a:t>+50  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5693838" y="5971047"/>
            <a:ext cx="498523" cy="27891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007961" y="5736597"/>
            <a:ext cx="549785" cy="278917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7969932" y="5736658"/>
            <a:ext cx="549785" cy="278917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6318301" y="6013991"/>
            <a:ext cx="0" cy="792161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8278106" y="6034627"/>
            <a:ext cx="0" cy="756587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7867988" y="6211662"/>
            <a:ext cx="6123" cy="45367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679702" y="7083755"/>
            <a:ext cx="4556401" cy="359335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</a:rPr>
              <a:t>*</a:t>
            </a:r>
            <a:r>
              <a:rPr lang="ru-RU" sz="1300" b="1" dirty="0">
                <a:solidFill>
                  <a:srgbClr val="002060"/>
                </a:solidFill>
              </a:rPr>
              <a:t> </a:t>
            </a:r>
            <a:r>
              <a:rPr lang="hr-HR" sz="1300" b="1" dirty="0" smtClean="0">
                <a:solidFill>
                  <a:srgbClr val="002060"/>
                </a:solidFill>
              </a:rPr>
              <a:t>Troškovi nastaju ovisno o fakturama </a:t>
            </a:r>
            <a:r>
              <a:rPr lang="en-US" sz="1500" b="1" dirty="0" smtClean="0">
                <a:solidFill>
                  <a:srgbClr val="C00000"/>
                </a:solidFill>
              </a:rPr>
              <a:t>t-4</a:t>
            </a:r>
            <a:endParaRPr lang="en-US" sz="1300" b="1" dirty="0">
              <a:solidFill>
                <a:srgbClr val="002060"/>
              </a:solidFill>
            </a:endParaRPr>
          </a:p>
        </p:txBody>
      </p:sp>
      <p:cxnSp>
        <p:nvCxnSpPr>
          <p:cNvPr id="100" name="Соединительная линия уступом 99"/>
          <p:cNvCxnSpPr/>
          <p:nvPr/>
        </p:nvCxnSpPr>
        <p:spPr>
          <a:xfrm rot="5400000">
            <a:off x="10121503" y="2309924"/>
            <a:ext cx="83671" cy="1979400"/>
          </a:xfrm>
          <a:prstGeom prst="bentConnector2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19970" y="2046835"/>
            <a:ext cx="390508" cy="57687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3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6845" y="2771012"/>
            <a:ext cx="390508" cy="52861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5456" y="3422911"/>
            <a:ext cx="390508" cy="52861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03630" y="4035665"/>
            <a:ext cx="390508" cy="52861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2" name="Дуга 21"/>
          <p:cNvSpPr/>
          <p:nvPr/>
        </p:nvSpPr>
        <p:spPr>
          <a:xfrm rot="16200000">
            <a:off x="1953514" y="3032926"/>
            <a:ext cx="774283" cy="681589"/>
          </a:xfrm>
          <a:prstGeom prst="arc">
            <a:avLst>
              <a:gd name="adj1" fmla="val 11530975"/>
              <a:gd name="adj2" fmla="val 278384"/>
            </a:avLst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3844" y="2636019"/>
            <a:ext cx="15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i="1" dirty="0" smtClean="0"/>
              <a:t>Koristi se nakon komparativne procjene dobiti nastale povlačenjem sredstava i prikupljanjem sredstava na tržištu kapitala.</a:t>
            </a:r>
          </a:p>
          <a:p>
            <a:r>
              <a:rPr lang="en-US" sz="1200" b="1" i="1" dirty="0" smtClean="0"/>
              <a:t>.</a:t>
            </a:r>
            <a:endParaRPr lang="ru-RU" sz="1200" b="1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2028889" y="1438128"/>
            <a:ext cx="390508" cy="52861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24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13400</TotalTime>
  <Words>2258</Words>
  <Application>Microsoft Office PowerPoint</Application>
  <PresentationFormat>Custom</PresentationFormat>
  <Paragraphs>434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PowerPoint Presentation</vt:lpstr>
      <vt:lpstr>PowerPoint Presentation</vt:lpstr>
      <vt:lpstr>PowerPoint Presentation</vt:lpstr>
      <vt:lpstr>PODRŠKA RIZNICE ZA DRŽAVNE UGOVORE</vt:lpstr>
      <vt:lpstr>PODRŠKA RIZNICE ZA SUBVENCIJE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Assia</cp:lastModifiedBy>
  <cp:revision>827</cp:revision>
  <cp:lastPrinted>2017-03-20T10:54:41Z</cp:lastPrinted>
  <dcterms:created xsi:type="dcterms:W3CDTF">2015-03-03T16:27:21Z</dcterms:created>
  <dcterms:modified xsi:type="dcterms:W3CDTF">2017-03-24T14:13:22Z</dcterms:modified>
</cp:coreProperties>
</file>