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1" r:id="rId1"/>
  </p:sldMasterIdLst>
  <p:notesMasterIdLst>
    <p:notesMasterId r:id="rId23"/>
  </p:notesMasterIdLst>
  <p:sldIdLst>
    <p:sldId id="441" r:id="rId2"/>
    <p:sldId id="470" r:id="rId3"/>
    <p:sldId id="471" r:id="rId4"/>
    <p:sldId id="464" r:id="rId5"/>
    <p:sldId id="463" r:id="rId6"/>
    <p:sldId id="478" r:id="rId7"/>
    <p:sldId id="479" r:id="rId8"/>
    <p:sldId id="453" r:id="rId9"/>
    <p:sldId id="480" r:id="rId10"/>
    <p:sldId id="481" r:id="rId11"/>
    <p:sldId id="482" r:id="rId12"/>
    <p:sldId id="483" r:id="rId13"/>
    <p:sldId id="484" r:id="rId14"/>
    <p:sldId id="485" r:id="rId15"/>
    <p:sldId id="486" r:id="rId16"/>
    <p:sldId id="487" r:id="rId17"/>
    <p:sldId id="488" r:id="rId18"/>
    <p:sldId id="489" r:id="rId19"/>
    <p:sldId id="490" r:id="rId20"/>
    <p:sldId id="476" r:id="rId21"/>
    <p:sldId id="4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31"/>
    <p:restoredTop sz="71936" autoAdjust="0"/>
  </p:normalViewPr>
  <p:slideViewPr>
    <p:cSldViewPr>
      <p:cViewPr varScale="1">
        <p:scale>
          <a:sx n="66" d="100"/>
          <a:sy n="66" d="100"/>
        </p:scale>
        <p:origin x="186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F59141-8077-4D43-A040-B6EA5AC621BC}" type="datetimeFigureOut">
              <a:rPr lang="en-US" smtClean="0"/>
              <a:pPr/>
              <a:t>11/23/2016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274DB7-85A5-49CD-A2C6-27E61496A21F}" type="slidenum">
              <a:rPr lang="en-US" smtClean="0"/>
              <a:pPr/>
              <a:t>‹#›</a:t>
            </a:fld>
            <a:endParaRPr lang="en-US"/>
          </a:p>
        </p:txBody>
      </p:sp>
    </p:spTree>
    <p:extLst>
      <p:ext uri="{BB962C8B-B14F-4D97-AF65-F5344CB8AC3E}">
        <p14:creationId xmlns:p14="http://schemas.microsoft.com/office/powerpoint/2010/main" val="348864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Study</a:t>
            </a:r>
            <a:r>
              <a:rPr lang="en-US" baseline="0" dirty="0" smtClean="0"/>
              <a:t> financed by the Trust Fund from the Russian Ministry of Finance Central Asia</a:t>
            </a:r>
          </a:p>
          <a:p>
            <a:endParaRPr lang="en-US" baseline="0" dirty="0" smtClean="0"/>
          </a:p>
          <a:p>
            <a:r>
              <a:rPr lang="en-US" baseline="0" dirty="0" smtClean="0"/>
              <a:t>Hence the orientation towards middle income countries and the relevance of OECD experience</a:t>
            </a:r>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2</a:t>
            </a:fld>
            <a:endParaRPr lang="en-US"/>
          </a:p>
        </p:txBody>
      </p:sp>
    </p:spTree>
    <p:extLst>
      <p:ext uri="{BB962C8B-B14F-4D97-AF65-F5344CB8AC3E}">
        <p14:creationId xmlns:p14="http://schemas.microsoft.com/office/powerpoint/2010/main" val="89046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annual budget cycle is too </a:t>
            </a:r>
            <a:r>
              <a:rPr lang="en-US" sz="1200" b="1" kern="1200" dirty="0" smtClean="0">
                <a:solidFill>
                  <a:schemeClr val="tx1"/>
                </a:solidFill>
                <a:effectLst/>
                <a:latin typeface="+mn-lt"/>
                <a:ea typeface="+mn-ea"/>
                <a:cs typeface="+mn-cs"/>
              </a:rPr>
              <a:t>compressed</a:t>
            </a:r>
            <a:r>
              <a:rPr lang="en-US" sz="1200" kern="1200" dirty="0" smtClean="0">
                <a:solidFill>
                  <a:schemeClr val="tx1"/>
                </a:solidFill>
                <a:effectLst/>
                <a:latin typeface="+mn-lt"/>
                <a:ea typeface="+mn-ea"/>
                <a:cs typeface="+mn-cs"/>
              </a:rPr>
              <a:t> for rigorous analysis and evaluation of program performance or efficiency, more analysis is needed outside that process. However these reviews are defined, in any setting performance data can enrich the perspectives of policymakers. Performance audits, program evaluations, and program or spending reviews mean different things in different places but commonly reflect venues outside the traditional budget process where performance data can inform assessments of the efficacy of programs.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Performance budgeting is characterized by formal routines to measure performance and disseminate the resulting data, but very little attention is given establishing routines for use of that data</a:t>
            </a:r>
            <a:r>
              <a:rPr lang="en-US" dirty="0" smtClean="0">
                <a:effectLst/>
              </a:rPr>
              <a:t> </a:t>
            </a:r>
          </a:p>
          <a:p>
            <a:r>
              <a:rPr lang="en-US" sz="1200" kern="1200" dirty="0" smtClean="0">
                <a:solidFill>
                  <a:schemeClr val="tx1"/>
                </a:solidFill>
                <a:effectLst/>
                <a:latin typeface="+mn-lt"/>
                <a:ea typeface="+mn-ea"/>
                <a:cs typeface="+mn-cs"/>
              </a:rPr>
              <a:t>Spending reviews, as in the Netherlands, tend to be centrally driven. </a:t>
            </a:r>
            <a:endParaRPr lang="en-US" dirty="0" smtClean="0">
              <a:effectLst/>
            </a:endParaRPr>
          </a:p>
          <a:p>
            <a:endParaRPr lang="en-US" b="1" dirty="0" smtClean="0">
              <a:effectLst/>
            </a:endParaRPr>
          </a:p>
          <a:p>
            <a:endParaRPr lang="en-US" dirty="0" smtClean="0"/>
          </a:p>
          <a:p>
            <a:r>
              <a:rPr lang="en-US" dirty="0" smtClean="0"/>
              <a:t>Analytical approach: reforms create new routines – alternative to incentives</a:t>
            </a:r>
          </a:p>
          <a:p>
            <a:r>
              <a:rPr lang="en-US" dirty="0" smtClean="0"/>
              <a:t>Assumptions:</a:t>
            </a:r>
          </a:p>
          <a:p>
            <a:pPr lvl="1"/>
            <a:r>
              <a:rPr lang="en-US" dirty="0" smtClean="0"/>
              <a:t>Routines structure organizational life</a:t>
            </a:r>
          </a:p>
          <a:p>
            <a:pPr lvl="1"/>
            <a:r>
              <a:rPr lang="en-US" dirty="0" smtClean="0"/>
              <a:t>Behavior is shaped by routines you engage in</a:t>
            </a:r>
          </a:p>
          <a:p>
            <a:pPr lvl="1"/>
            <a:r>
              <a:rPr lang="en-US" dirty="0" smtClean="0"/>
              <a:t>Performance information use is a social process</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11</a:t>
            </a:fld>
            <a:endParaRPr lang="en-US"/>
          </a:p>
        </p:txBody>
      </p:sp>
    </p:spTree>
    <p:extLst>
      <p:ext uri="{BB962C8B-B14F-4D97-AF65-F5344CB8AC3E}">
        <p14:creationId xmlns:p14="http://schemas.microsoft.com/office/powerpoint/2010/main" val="247529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room to improve here</a:t>
            </a:r>
          </a:p>
          <a:p>
            <a:endParaRPr lang="en-US" dirty="0" smtClean="0"/>
          </a:p>
          <a:p>
            <a:r>
              <a:rPr lang="en-US" dirty="0" smtClean="0"/>
              <a:t>This is mandated in US – may not always be a good idea; but it</a:t>
            </a:r>
            <a:r>
              <a:rPr lang="uk-UA" dirty="0" smtClean="0"/>
              <a:t>’</a:t>
            </a:r>
            <a:r>
              <a:rPr lang="en-US" dirty="0" smtClean="0"/>
              <a:t>s a good model; if we are recommending routines of data collection and </a:t>
            </a:r>
            <a:r>
              <a:rPr lang="en-US" dirty="0" err="1" smtClean="0"/>
              <a:t>disseminaton</a:t>
            </a:r>
            <a:r>
              <a:rPr lang="en-US" dirty="0" smtClean="0"/>
              <a:t>, should also</a:t>
            </a:r>
            <a:r>
              <a:rPr lang="en-US" baseline="0" dirty="0" smtClean="0"/>
              <a:t> advertise this</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12</a:t>
            </a:fld>
            <a:endParaRPr lang="en-US"/>
          </a:p>
        </p:txBody>
      </p:sp>
    </p:spTree>
    <p:extLst>
      <p:ext uri="{BB962C8B-B14F-4D97-AF65-F5344CB8AC3E}">
        <p14:creationId xmlns:p14="http://schemas.microsoft.com/office/powerpoint/2010/main" val="264863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Observation: reforms tended to be episodic</a:t>
            </a:r>
            <a:r>
              <a:rPr lang="en-US" b="1" baseline="0" dirty="0" smtClean="0"/>
              <a:t> rather than incremental . One </a:t>
            </a:r>
            <a:r>
              <a:rPr lang="en-US" b="1" baseline="0" dirty="0" err="1" smtClean="0"/>
              <a:t>govrnment</a:t>
            </a:r>
            <a:r>
              <a:rPr lang="en-US" b="1" baseline="0" dirty="0" smtClean="0"/>
              <a:t> would adopt something, then another would abandon it, and sooner or later a variation on the old reform would re-emerge</a:t>
            </a:r>
            <a:endParaRPr lang="en-US" b="1" dirty="0" smtClean="0"/>
          </a:p>
          <a:p>
            <a:endParaRPr lang="en-US" b="1" dirty="0" smtClean="0"/>
          </a:p>
          <a:p>
            <a:r>
              <a:rPr lang="en-US" dirty="0" smtClean="0"/>
              <a:t>A different perspective: </a:t>
            </a:r>
            <a:r>
              <a:rPr lang="en-US" sz="1200" kern="1200" dirty="0" smtClean="0">
                <a:solidFill>
                  <a:schemeClr val="tx1"/>
                </a:solidFill>
                <a:effectLst/>
                <a:latin typeface="+mn-lt"/>
                <a:ea typeface="+mn-ea"/>
                <a:cs typeface="+mn-cs"/>
              </a:rPr>
              <a:t>To a great degree governments considering PB must think of themselves as investing in </a:t>
            </a:r>
            <a:r>
              <a:rPr lang="en-US" sz="1200" b="1" kern="1200" dirty="0" smtClean="0">
                <a:solidFill>
                  <a:schemeClr val="tx1"/>
                </a:solidFill>
                <a:effectLst/>
                <a:latin typeface="+mn-lt"/>
                <a:ea typeface="+mn-ea"/>
                <a:cs typeface="+mn-cs"/>
              </a:rPr>
              <a:t>long-term cultural change </a:t>
            </a:r>
            <a:r>
              <a:rPr lang="en-US" sz="1200" kern="1200" dirty="0" smtClean="0">
                <a:solidFill>
                  <a:schemeClr val="tx1"/>
                </a:solidFill>
                <a:effectLst/>
                <a:latin typeface="+mn-lt"/>
                <a:ea typeface="+mn-ea"/>
                <a:cs typeface="+mn-cs"/>
              </a:rPr>
              <a:t>and professionalization.</a:t>
            </a:r>
            <a:r>
              <a:rPr lang="en-US" dirty="0" smtClean="0">
                <a:effectLst/>
              </a:rPr>
              <a:t> </a:t>
            </a:r>
            <a:endParaRPr lang="en-US" dirty="0" smtClean="0"/>
          </a:p>
          <a:p>
            <a:endParaRPr lang="en-US" dirty="0" smtClean="0"/>
          </a:p>
          <a:p>
            <a:r>
              <a:rPr lang="en-US" b="1" dirty="0" smtClean="0"/>
              <a:t>One belief - </a:t>
            </a:r>
            <a:r>
              <a:rPr lang="en-US" sz="1200" b="1" kern="1200" dirty="0" smtClean="0">
                <a:solidFill>
                  <a:schemeClr val="tx1"/>
                </a:solidFill>
                <a:effectLst/>
                <a:latin typeface="+mn-lt"/>
                <a:ea typeface="+mn-ea"/>
                <a:cs typeface="+mn-cs"/>
              </a:rPr>
              <a:t>is that unless performance data are tied to the budget process, they will not be taken seriously</a:t>
            </a:r>
            <a:r>
              <a:rPr lang="en-US" b="1" dirty="0" smtClean="0">
                <a:effectLst/>
              </a:rPr>
              <a:t> (e.g. Russia,</a:t>
            </a:r>
            <a:r>
              <a:rPr lang="en-US" b="1" baseline="0" dirty="0" smtClean="0">
                <a:effectLst/>
              </a:rPr>
              <a:t> France)</a:t>
            </a:r>
          </a:p>
          <a:p>
            <a:endParaRPr lang="en-US" baseline="0" dirty="0" smtClean="0">
              <a:effectLst/>
            </a:endParaRPr>
          </a:p>
          <a:p>
            <a:r>
              <a:rPr lang="en-US" sz="1200" kern="1200" dirty="0" smtClean="0">
                <a:solidFill>
                  <a:schemeClr val="tx1"/>
                </a:solidFill>
                <a:effectLst/>
                <a:latin typeface="+mn-lt"/>
                <a:ea typeface="+mn-ea"/>
                <a:cs typeface="+mn-cs"/>
              </a:rPr>
              <a:t>However, there is a risk that too close a link between performance data and the budget may actually limit cultural change. The formality of performance reporting can create a sense of performance as a form of make-work that is separate from management and policy decisions.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Australia, the Netherlands, the United States, and to a lesser degree Estonia and France, there was evidence of learning from and adapting past PB processes,</a:t>
            </a:r>
            <a:r>
              <a:rPr lang="en-US" sz="1200" kern="1200" baseline="0" dirty="0" smtClean="0">
                <a:solidFill>
                  <a:schemeClr val="tx1"/>
                </a:solidFill>
                <a:effectLst/>
                <a:latin typeface="+mn-lt"/>
                <a:ea typeface="+mn-ea"/>
                <a:cs typeface="+mn-cs"/>
              </a:rPr>
              <a:t> moving from PB to management. It also helped in those countries </a:t>
            </a:r>
            <a:r>
              <a:rPr lang="en-US" sz="1200" b="1" kern="1200" dirty="0" smtClean="0">
                <a:solidFill>
                  <a:schemeClr val="tx1"/>
                </a:solidFill>
                <a:effectLst/>
                <a:latin typeface="+mn-lt"/>
                <a:ea typeface="+mn-ea"/>
                <a:cs typeface="+mn-cs"/>
              </a:rPr>
              <a:t>the sense of continuity </a:t>
            </a:r>
            <a:r>
              <a:rPr lang="en-US" sz="1200" kern="1200" dirty="0" smtClean="0">
                <a:solidFill>
                  <a:schemeClr val="tx1"/>
                </a:solidFill>
                <a:effectLst/>
                <a:latin typeface="+mn-lt"/>
                <a:ea typeface="+mn-ea"/>
                <a:cs typeface="+mn-cs"/>
              </a:rPr>
              <a:t>between reforms has </a:t>
            </a:r>
            <a:r>
              <a:rPr lang="en-US" sz="1200" b="1" kern="1200" dirty="0" smtClean="0">
                <a:solidFill>
                  <a:schemeClr val="tx1"/>
                </a:solidFill>
                <a:effectLst/>
                <a:latin typeface="+mn-lt"/>
                <a:ea typeface="+mn-ea"/>
                <a:cs typeface="+mn-cs"/>
              </a:rPr>
              <a:t>helped to institutionalize a cultural norm related to use of performance data </a:t>
            </a:r>
            <a:r>
              <a:rPr lang="en-US" sz="1200" kern="1200" dirty="0" smtClean="0">
                <a:solidFill>
                  <a:schemeClr val="tx1"/>
                </a:solidFill>
                <a:effectLst/>
                <a:latin typeface="+mn-lt"/>
                <a:ea typeface="+mn-ea"/>
                <a:cs typeface="+mn-cs"/>
              </a:rPr>
              <a:t>for policy design and management purposes. In Australia in particular, reforms over three decades are clearly connected. While public employees might have frustrations with the latest iteration, there appears to be a permanent shift in values.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Indeed, political support for reforms more often leads to discontinuity, disruption, and backsliding, making the need for bureaucratic institutionalization all the more important. </a:t>
            </a:r>
          </a:p>
          <a:p>
            <a:r>
              <a:rPr lang="en-US" sz="1200" kern="1200" dirty="0" smtClean="0">
                <a:solidFill>
                  <a:schemeClr val="tx1"/>
                </a:solidFill>
                <a:effectLst/>
                <a:latin typeface="+mn-lt"/>
                <a:ea typeface="+mn-ea"/>
                <a:cs typeface="+mn-cs"/>
              </a:rPr>
              <a:t>The growing interest in it in Russia is a good example, since it has benefited from explicit presidential support. But relying on a political sponsor is not risk-free. If political champions disappear or their enthusiasm declines, the system is undermined. For example, in Poland a change in government eroded support for PB, responsibility for which was shifted away from the Prime Minister’s office to the Ministry of Finance. The Polish experience points to the risk of tying reforms to political sponsors whose fates rise and fall with the election cycle. A new administration has an incentive to criticize or abandon the efforts of its predecessor.</a:t>
            </a:r>
            <a:r>
              <a:rPr lang="en-US" dirty="0" smtClean="0">
                <a:effectLst/>
              </a:rPr>
              <a:t> </a:t>
            </a:r>
          </a:p>
          <a:p>
            <a:r>
              <a:rPr lang="en-US" b="1" dirty="0" smtClean="0">
                <a:effectLst/>
              </a:rPr>
              <a:t>Institutionalize performance budgeting when interest is high, so it can keep ticking over when interest</a:t>
            </a:r>
            <a:r>
              <a:rPr lang="en-US" b="1" baseline="0" dirty="0" smtClean="0">
                <a:effectLst/>
              </a:rPr>
              <a:t> is low</a:t>
            </a:r>
            <a:endParaRPr lang="en-US" b="1"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13</a:t>
            </a:fld>
            <a:endParaRPr lang="en-US"/>
          </a:p>
        </p:txBody>
      </p:sp>
    </p:spTree>
    <p:extLst>
      <p:ext uri="{BB962C8B-B14F-4D97-AF65-F5344CB8AC3E}">
        <p14:creationId xmlns:p14="http://schemas.microsoft.com/office/powerpoint/2010/main" val="11562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smtClean="0">
                <a:solidFill>
                  <a:schemeClr val="tx1"/>
                </a:solidFill>
                <a:effectLst/>
                <a:latin typeface="+mn-lt"/>
                <a:ea typeface="+mn-ea"/>
                <a:cs typeface="+mn-cs"/>
              </a:rPr>
              <a:t>Typical scenario</a:t>
            </a:r>
          </a:p>
          <a:p>
            <a:r>
              <a:rPr lang="en-US" sz="1200" kern="1200" dirty="0" smtClean="0">
                <a:solidFill>
                  <a:schemeClr val="tx1"/>
                </a:solidFill>
                <a:effectLst/>
                <a:latin typeface="+mn-lt"/>
                <a:ea typeface="+mn-ea"/>
                <a:cs typeface="+mn-cs"/>
              </a:rPr>
              <a:t>A new administration decides it needs performance-based governance. But more likely than not a predecessor already had such a system. To the extent the old system is considered, it is dismissed as a failure, without any real analysis of why it failed. If the new system is explicitly compared to the old, the intent is to show how markedly different the new approach is.  The new system asks for lots of metrics in the budget that are rarely</a:t>
            </a:r>
            <a:r>
              <a:rPr lang="en-US" sz="1200" kern="1200" baseline="0" dirty="0" smtClean="0">
                <a:solidFill>
                  <a:schemeClr val="tx1"/>
                </a:solidFill>
                <a:effectLst/>
                <a:latin typeface="+mn-lt"/>
                <a:ea typeface="+mn-ea"/>
                <a:cs typeface="+mn-cs"/>
              </a:rPr>
              <a:t> used </a:t>
            </a:r>
          </a:p>
          <a:p>
            <a:endParaRPr lang="en-US" sz="1200" i="1" kern="1200" baseline="0" dirty="0" smtClean="0">
              <a:solidFill>
                <a:schemeClr val="tx1"/>
              </a:solidFill>
              <a:effectLst/>
              <a:latin typeface="+mn-lt"/>
              <a:ea typeface="+mn-ea"/>
              <a:cs typeface="+mn-cs"/>
            </a:endParaRPr>
          </a:p>
          <a:p>
            <a:r>
              <a:rPr lang="en-US" sz="1200" b="1" i="1" kern="1200" baseline="0" dirty="0" smtClean="0">
                <a:solidFill>
                  <a:schemeClr val="tx1"/>
                </a:solidFill>
                <a:effectLst/>
                <a:latin typeface="+mn-lt"/>
                <a:ea typeface="+mn-ea"/>
                <a:cs typeface="+mn-cs"/>
              </a:rPr>
              <a:t>How to avoid this</a:t>
            </a:r>
            <a:endParaRPr lang="en-US" sz="1200" b="1" i="1"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Next Generation approach implies </a:t>
            </a:r>
            <a:r>
              <a:rPr lang="en-US" sz="1200" kern="1200" baseline="0" dirty="0" smtClean="0">
                <a:solidFill>
                  <a:schemeClr val="tx1"/>
                </a:solidFill>
                <a:effectLst/>
                <a:latin typeface="+mn-lt"/>
                <a:ea typeface="+mn-ea"/>
                <a:cs typeface="+mn-cs"/>
              </a:rPr>
              <a:t>Two meanings </a:t>
            </a:r>
          </a:p>
          <a:p>
            <a:r>
              <a:rPr lang="en-US" sz="1200" kern="1200" baseline="0" dirty="0" smtClean="0">
                <a:solidFill>
                  <a:schemeClr val="tx1"/>
                </a:solidFill>
                <a:effectLst/>
                <a:latin typeface="+mn-lt"/>
                <a:ea typeface="+mn-ea"/>
                <a:cs typeface="+mn-cs"/>
              </a:rPr>
              <a:t>1 – new perspective on performance budgeting</a:t>
            </a:r>
          </a:p>
          <a:p>
            <a:r>
              <a:rPr lang="en-US" sz="1200" kern="1200" baseline="0" dirty="0" smtClean="0">
                <a:solidFill>
                  <a:schemeClr val="tx1"/>
                </a:solidFill>
                <a:effectLst/>
                <a:latin typeface="+mn-lt"/>
                <a:ea typeface="+mn-ea"/>
                <a:cs typeface="+mn-cs"/>
              </a:rPr>
              <a:t>2. But also that improvement means lesson learning over time – from one generation to the next, rather than borrowing off the shelf models</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Adapt over time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Those who do not learn from history are doomed to repeat 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That means fixing reforms to capacity and context</a:t>
            </a:r>
          </a:p>
          <a:p>
            <a:endParaRPr lang="en-US" sz="1200" i="1" dirty="0" smtClean="0"/>
          </a:p>
          <a:p>
            <a:endParaRPr lang="en-US" sz="1200" i="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600" dirty="0" smtClean="0"/>
              <a:t> performance data cannot create the capacities necessary for their effective use</a:t>
            </a:r>
          </a:p>
          <a:p>
            <a:r>
              <a:rPr lang="en-US" sz="1200" i="1" dirty="0" smtClean="0"/>
              <a:t>Learning from Experience: </a:t>
            </a:r>
            <a:r>
              <a:rPr lang="en-US" sz="1200" b="1" dirty="0" smtClean="0"/>
              <a:t>Best students identified the shortcomings of previous reform efforts, rather than repeating past failures or starting anew</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Those who do not learn from history are doomed to repeat it</a:t>
            </a:r>
          </a:p>
          <a:p>
            <a:endParaRPr lang="en-US" sz="1200" i="1" dirty="0" smtClean="0"/>
          </a:p>
          <a:p>
            <a:r>
              <a:rPr lang="en-US" sz="1200" i="1" dirty="0" smtClean="0"/>
              <a:t>Less is more</a:t>
            </a:r>
          </a:p>
        </p:txBody>
      </p:sp>
      <p:sp>
        <p:nvSpPr>
          <p:cNvPr id="4" name="Slide Number Placeholder 3"/>
          <p:cNvSpPr>
            <a:spLocks noGrp="1"/>
          </p:cNvSpPr>
          <p:nvPr>
            <p:ph type="sldNum" sz="quarter" idx="10"/>
          </p:nvPr>
        </p:nvSpPr>
        <p:spPr/>
        <p:txBody>
          <a:bodyPr/>
          <a:lstStyle/>
          <a:p>
            <a:fld id="{A7274DB7-85A5-49CD-A2C6-27E61496A21F}" type="slidenum">
              <a:rPr lang="en-US" smtClean="0"/>
              <a:pPr/>
              <a:t>14</a:t>
            </a:fld>
            <a:endParaRPr lang="en-US"/>
          </a:p>
        </p:txBody>
      </p:sp>
    </p:spTree>
    <p:extLst>
      <p:ext uri="{BB962C8B-B14F-4D97-AF65-F5344CB8AC3E}">
        <p14:creationId xmlns:p14="http://schemas.microsoft.com/office/powerpoint/2010/main" val="340589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15</a:t>
            </a:fld>
            <a:endParaRPr lang="en-US"/>
          </a:p>
        </p:txBody>
      </p:sp>
    </p:spTree>
    <p:extLst>
      <p:ext uri="{BB962C8B-B14F-4D97-AF65-F5344CB8AC3E}">
        <p14:creationId xmlns:p14="http://schemas.microsoft.com/office/powerpoint/2010/main" val="186353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Learning from Experience: </a:t>
            </a:r>
            <a:r>
              <a:rPr lang="en-US" sz="1200" dirty="0" smtClean="0"/>
              <a:t>Best students identified the shortcomings of previous reform efforts, rather than repeating past failures or starting anew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Those who do not learn from history are doomed to repeat it</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16</a:t>
            </a:fld>
            <a:endParaRPr lang="en-US"/>
          </a:p>
        </p:txBody>
      </p:sp>
    </p:spTree>
    <p:extLst>
      <p:ext uri="{BB962C8B-B14F-4D97-AF65-F5344CB8AC3E}">
        <p14:creationId xmlns:p14="http://schemas.microsoft.com/office/powerpoint/2010/main" val="3458569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17</a:t>
            </a:fld>
            <a:endParaRPr lang="en-US"/>
          </a:p>
        </p:txBody>
      </p:sp>
    </p:spTree>
    <p:extLst>
      <p:ext uri="{BB962C8B-B14F-4D97-AF65-F5344CB8AC3E}">
        <p14:creationId xmlns:p14="http://schemas.microsoft.com/office/powerpoint/2010/main" val="1495999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graph from government agency depicting success of their policy to prevent copper theft on our public railways match the copper price on the world market during the same period</a:t>
            </a:r>
          </a:p>
          <a:p>
            <a:endParaRPr lang="en-US" baseline="0" dirty="0" smtClean="0"/>
          </a:p>
          <a:p>
            <a:r>
              <a:rPr lang="en-US" baseline="0" dirty="0" smtClean="0"/>
              <a:t>Illustrates often problematic causality between spending, actions and results due to external effects </a:t>
            </a:r>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18</a:t>
            </a:fld>
            <a:endParaRPr lang="en-US"/>
          </a:p>
        </p:txBody>
      </p:sp>
    </p:spTree>
    <p:extLst>
      <p:ext uri="{BB962C8B-B14F-4D97-AF65-F5344CB8AC3E}">
        <p14:creationId xmlns:p14="http://schemas.microsoft.com/office/powerpoint/2010/main" val="2770723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p>
          <a:p>
            <a:r>
              <a:rPr lang="en-US" sz="2800" dirty="0" smtClean="0"/>
              <a:t>Analytic model to</a:t>
            </a:r>
            <a:r>
              <a:rPr lang="en-US" sz="2800" baseline="0" dirty="0" smtClean="0"/>
              <a:t> discuss relevance of performance indicators in budgetary context and resulted in 50% decrease </a:t>
            </a:r>
            <a:endParaRPr lang="en-US" sz="2800" dirty="0" smtClean="0"/>
          </a:p>
        </p:txBody>
      </p:sp>
      <p:sp>
        <p:nvSpPr>
          <p:cNvPr id="4" name="Slide Number Placeholder 3"/>
          <p:cNvSpPr>
            <a:spLocks noGrp="1"/>
          </p:cNvSpPr>
          <p:nvPr>
            <p:ph type="sldNum" sz="quarter" idx="10"/>
          </p:nvPr>
        </p:nvSpPr>
        <p:spPr/>
        <p:txBody>
          <a:bodyPr/>
          <a:lstStyle/>
          <a:p>
            <a:fld id="{A7274DB7-85A5-49CD-A2C6-27E61496A21F}" type="slidenum">
              <a:rPr lang="en-US" smtClean="0"/>
              <a:pPr/>
              <a:t>19</a:t>
            </a:fld>
            <a:endParaRPr lang="en-US"/>
          </a:p>
        </p:txBody>
      </p:sp>
    </p:spTree>
    <p:extLst>
      <p:ext uri="{BB962C8B-B14F-4D97-AF65-F5344CB8AC3E}">
        <p14:creationId xmlns:p14="http://schemas.microsoft.com/office/powerpoint/2010/main" val="347929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p>
          <a:p>
            <a:r>
              <a:rPr lang="en-US" sz="2800" dirty="0" smtClean="0"/>
              <a:t>Analytic model to</a:t>
            </a:r>
            <a:r>
              <a:rPr lang="en-US" sz="2800" baseline="0" dirty="0" smtClean="0"/>
              <a:t> discuss relevance of performance indicators in budgetary context and resulted in 50% decrease </a:t>
            </a:r>
            <a:endParaRPr lang="en-US" sz="2800" dirty="0" smtClean="0"/>
          </a:p>
        </p:txBody>
      </p:sp>
      <p:sp>
        <p:nvSpPr>
          <p:cNvPr id="4" name="Slide Number Placeholder 3"/>
          <p:cNvSpPr>
            <a:spLocks noGrp="1"/>
          </p:cNvSpPr>
          <p:nvPr>
            <p:ph type="sldNum" sz="quarter" idx="10"/>
          </p:nvPr>
        </p:nvSpPr>
        <p:spPr/>
        <p:txBody>
          <a:bodyPr/>
          <a:lstStyle/>
          <a:p>
            <a:fld id="{A7274DB7-85A5-49CD-A2C6-27E61496A21F}" type="slidenum">
              <a:rPr lang="en-US" smtClean="0"/>
              <a:pPr/>
              <a:t>20</a:t>
            </a:fld>
            <a:endParaRPr lang="en-US"/>
          </a:p>
        </p:txBody>
      </p:sp>
    </p:spTree>
    <p:extLst>
      <p:ext uri="{BB962C8B-B14F-4D97-AF65-F5344CB8AC3E}">
        <p14:creationId xmlns:p14="http://schemas.microsoft.com/office/powerpoint/2010/main" val="197632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Focused on a narrower</a:t>
            </a:r>
            <a:r>
              <a:rPr lang="en-US" baseline="0" dirty="0" smtClean="0"/>
              <a:t> definition of performance budgeting by focusing on the annual budget cycle, rather than tools such as expenditure reviews and program evaluations   </a:t>
            </a:r>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3</a:t>
            </a:fld>
            <a:endParaRPr lang="en-US"/>
          </a:p>
        </p:txBody>
      </p:sp>
    </p:spTree>
    <p:extLst>
      <p:ext uri="{BB962C8B-B14F-4D97-AF65-F5344CB8AC3E}">
        <p14:creationId xmlns:p14="http://schemas.microsoft.com/office/powerpoint/2010/main" val="2462896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p>
          <a:p>
            <a:r>
              <a:rPr lang="en-US" sz="2800" dirty="0" smtClean="0"/>
              <a:t>Analytic model to</a:t>
            </a:r>
            <a:r>
              <a:rPr lang="en-US" sz="2800" baseline="0" dirty="0" smtClean="0"/>
              <a:t> discuss relevance of performance indicators in budgetary context and resulted in 50% decrease </a:t>
            </a:r>
            <a:endParaRPr lang="en-US" sz="2800" dirty="0" smtClean="0"/>
          </a:p>
        </p:txBody>
      </p:sp>
      <p:sp>
        <p:nvSpPr>
          <p:cNvPr id="4" name="Slide Number Placeholder 3"/>
          <p:cNvSpPr>
            <a:spLocks noGrp="1"/>
          </p:cNvSpPr>
          <p:nvPr>
            <p:ph type="sldNum" sz="quarter" idx="10"/>
          </p:nvPr>
        </p:nvSpPr>
        <p:spPr/>
        <p:txBody>
          <a:bodyPr/>
          <a:lstStyle/>
          <a:p>
            <a:fld id="{A7274DB7-85A5-49CD-A2C6-27E61496A21F}" type="slidenum">
              <a:rPr lang="en-US" smtClean="0"/>
              <a:pPr/>
              <a:t>21</a:t>
            </a:fld>
            <a:endParaRPr lang="en-US"/>
          </a:p>
        </p:txBody>
      </p:sp>
    </p:spTree>
    <p:extLst>
      <p:ext uri="{BB962C8B-B14F-4D97-AF65-F5344CB8AC3E}">
        <p14:creationId xmlns:p14="http://schemas.microsoft.com/office/powerpoint/2010/main" val="265604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2800" dirty="0" smtClean="0"/>
              <a:t>That</a:t>
            </a:r>
            <a:r>
              <a:rPr lang="uk-UA" sz="2800" dirty="0" smtClean="0"/>
              <a:t>’</a:t>
            </a:r>
            <a:r>
              <a:rPr lang="en-US" sz="2800" dirty="0" smtClean="0"/>
              <a:t>s a big job, and </a:t>
            </a:r>
            <a:r>
              <a:rPr lang="en-US" sz="2800" dirty="0" err="1" smtClean="0"/>
              <a:t>govts</a:t>
            </a:r>
            <a:r>
              <a:rPr lang="en-US" sz="2800" baseline="0" dirty="0" smtClean="0"/>
              <a:t> devote a lot of resources toward it</a:t>
            </a:r>
            <a:endParaRPr lang="en-US" sz="2800" dirty="0" smtClean="0"/>
          </a:p>
          <a:p>
            <a:endParaRPr lang="en-US" sz="2800" dirty="0" smtClean="0"/>
          </a:p>
          <a:p>
            <a:r>
              <a:rPr lang="en-US" sz="2800" dirty="0" smtClean="0"/>
              <a:t>Dampen the expectations, be less disappointed!</a:t>
            </a:r>
          </a:p>
          <a:p>
            <a:endParaRPr lang="en-US" sz="2800" dirty="0" smtClean="0">
              <a:cs typeface="Times New Roman"/>
            </a:endParaRPr>
          </a:p>
          <a:p>
            <a:r>
              <a:rPr lang="en-US" sz="2800" dirty="0" smtClean="0">
                <a:cs typeface="Times New Roman"/>
              </a:rPr>
              <a:t>Start with more realistic definition of performance systems</a:t>
            </a:r>
          </a:p>
          <a:p>
            <a:pPr lvl="1"/>
            <a:r>
              <a:rPr lang="en-US" sz="2800" dirty="0" smtClean="0">
                <a:cs typeface="Times New Roman"/>
              </a:rPr>
              <a:t>Away from A set of formal rules that seek to disrupt strongly embedded social routines</a:t>
            </a:r>
          </a:p>
          <a:p>
            <a:pPr lvl="1"/>
            <a:r>
              <a:rPr lang="en-US" sz="2800" dirty="0" smtClean="0">
                <a:cs typeface="Times New Roman"/>
              </a:rPr>
              <a:t>Towards approaches informed</a:t>
            </a:r>
            <a:r>
              <a:rPr lang="en-US" sz="2800" baseline="0" dirty="0" smtClean="0">
                <a:cs typeface="Times New Roman"/>
              </a:rPr>
              <a:t> by</a:t>
            </a:r>
            <a:r>
              <a:rPr lang="en-US" sz="2800" dirty="0" smtClean="0">
                <a:cs typeface="Times New Roman"/>
              </a:rPr>
              <a:t> how it works in practice, and lean into those patterns rather than try to break them too much</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4</a:t>
            </a:fld>
            <a:endParaRPr lang="en-US"/>
          </a:p>
        </p:txBody>
      </p:sp>
    </p:spTree>
    <p:extLst>
      <p:ext uri="{BB962C8B-B14F-4D97-AF65-F5344CB8AC3E}">
        <p14:creationId xmlns:p14="http://schemas.microsoft.com/office/powerpoint/2010/main" val="75660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5</a:t>
            </a:fld>
            <a:endParaRPr lang="en-US"/>
          </a:p>
        </p:txBody>
      </p:sp>
    </p:spTree>
    <p:extLst>
      <p:ext uri="{BB962C8B-B14F-4D97-AF65-F5344CB8AC3E}">
        <p14:creationId xmlns:p14="http://schemas.microsoft.com/office/powerpoint/2010/main" val="26695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zeroing in on the budget process understates the value of performance budgeting for managing programs.</a:t>
            </a:r>
          </a:p>
          <a:p>
            <a:endParaRPr lang="en-US" b="1" dirty="0" smtClean="0"/>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vagueness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the term “performance budgeting,” </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causes confusion about its actual meaning,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unjustified </a:t>
            </a:r>
            <a:r>
              <a:rPr lang="en-US" sz="1200" kern="1200" dirty="0" smtClean="0">
                <a:solidFill>
                  <a:schemeClr val="tx1"/>
                </a:solidFill>
                <a:effectLst/>
                <a:latin typeface="+mn-lt"/>
                <a:ea typeface="+mn-ea"/>
                <a:cs typeface="+mn-cs"/>
              </a:rPr>
              <a:t>expectations about its impact, and </a:t>
            </a:r>
            <a:r>
              <a:rPr lang="en-US" sz="1200" kern="1200" dirty="0" smtClean="0">
                <a:solidFill>
                  <a:schemeClr val="tx1"/>
                </a:solidFill>
                <a:effectLst/>
                <a:latin typeface="+mn-lt"/>
                <a:ea typeface="+mn-ea"/>
                <a:cs typeface="+mn-cs"/>
              </a:rPr>
              <a:t>overloading</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traditional budget process.</a:t>
            </a:r>
            <a:r>
              <a:rPr lang="en-US" dirty="0" smtClean="0">
                <a:effectLst/>
              </a:rPr>
              <a:t> </a:t>
            </a:r>
            <a:r>
              <a:rPr lang="en-US" sz="1200" kern="1200" dirty="0" smtClean="0">
                <a:solidFill>
                  <a:schemeClr val="tx1"/>
                </a:solidFill>
                <a:effectLst/>
                <a:latin typeface="+mn-lt"/>
                <a:ea typeface="+mn-ea"/>
                <a:cs typeface="+mn-cs"/>
              </a:rPr>
              <a:t>There might be hope that research on PB might help, but in fact it has a record of dashed expectations rather than lessons to be learned</a:t>
            </a:r>
            <a:r>
              <a:rPr lang="en-US" dirty="0" smtClean="0">
                <a:effectLst/>
              </a:rPr>
              <a:t>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Performance budgeting (PB) reforms are driven by a </a:t>
            </a:r>
            <a:r>
              <a:rPr lang="en-US" sz="1200" b="1" kern="1200" dirty="0" smtClean="0">
                <a:solidFill>
                  <a:schemeClr val="tx1"/>
                </a:solidFill>
                <a:effectLst/>
                <a:latin typeface="+mn-lt"/>
                <a:ea typeface="+mn-ea"/>
                <a:cs typeface="+mn-cs"/>
              </a:rPr>
              <a:t>variety of motivations </a:t>
            </a:r>
            <a:r>
              <a:rPr lang="en-US" sz="1200" kern="1200" dirty="0" smtClean="0">
                <a:solidFill>
                  <a:schemeClr val="tx1"/>
                </a:solidFill>
                <a:effectLst/>
                <a:latin typeface="+mn-lt"/>
                <a:ea typeface="+mn-ea"/>
                <a:cs typeface="+mn-cs"/>
              </a:rPr>
              <a:t>and, depending on the political and administrative context, may evoke different responses. For countries with strong centralized governments, the primary objective is typically to make the budget more responsive to national goals and policy priorities. Other countries see it as giving managers more flexibility to allocate resources and innovate to improve service delivery. A primary challenge for governments is to decide explicitly what they want PB to achieve.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Is it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Making </a:t>
            </a:r>
            <a:r>
              <a:rPr lang="en-US" sz="1200" b="1" kern="1200" dirty="0" smtClean="0">
                <a:solidFill>
                  <a:schemeClr val="tx1"/>
                </a:solidFill>
                <a:effectLst/>
                <a:latin typeface="+mn-lt"/>
                <a:ea typeface="+mn-ea"/>
                <a:cs typeface="+mn-cs"/>
              </a:rPr>
              <a:t>resource allocation </a:t>
            </a:r>
            <a:r>
              <a:rPr lang="en-US" sz="1200" kern="1200" dirty="0" smtClean="0">
                <a:solidFill>
                  <a:schemeClr val="tx1"/>
                </a:solidFill>
                <a:effectLst/>
                <a:latin typeface="+mn-lt"/>
                <a:ea typeface="+mn-ea"/>
                <a:cs typeface="+mn-cs"/>
              </a:rPr>
              <a:t>more </a:t>
            </a:r>
            <a:r>
              <a:rPr lang="en-US" sz="1200" kern="1200" dirty="0" smtClean="0">
                <a:solidFill>
                  <a:schemeClr val="tx1"/>
                </a:solidFill>
                <a:effectLst/>
                <a:latin typeface="+mn-lt"/>
                <a:ea typeface="+mn-ea"/>
                <a:cs typeface="+mn-cs"/>
              </a:rPr>
              <a:t>strategic?</a:t>
            </a:r>
            <a:r>
              <a:rPr lang="en-US" sz="1200" kern="1200" baseline="0" dirty="0" smtClean="0">
                <a:solidFill>
                  <a:schemeClr val="tx1"/>
                </a:solidFill>
                <a:effectLst/>
                <a:latin typeface="+mn-lt"/>
                <a:ea typeface="+mn-ea"/>
                <a:cs typeface="+mn-cs"/>
              </a:rPr>
              <a:t>  Is it </a:t>
            </a:r>
            <a:r>
              <a:rPr lang="en-US" sz="1200" b="1" kern="1200" baseline="0" dirty="0" smtClean="0">
                <a:solidFill>
                  <a:schemeClr val="tx1"/>
                </a:solidFill>
                <a:effectLst/>
                <a:latin typeface="+mn-lt"/>
                <a:ea typeface="+mn-ea"/>
                <a:cs typeface="+mn-cs"/>
              </a:rPr>
              <a:t>improving management </a:t>
            </a:r>
            <a:r>
              <a:rPr lang="en-US" sz="1200" kern="1200" baseline="0" dirty="0" smtClean="0">
                <a:solidFill>
                  <a:schemeClr val="tx1"/>
                </a:solidFill>
                <a:effectLst/>
                <a:latin typeface="+mn-lt"/>
                <a:ea typeface="+mn-ea"/>
                <a:cs typeface="+mn-cs"/>
              </a:rPr>
              <a:t>of programs?</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financial crisis of 2008 became a natural experiment </a:t>
            </a:r>
            <a:r>
              <a:rPr lang="en-US" sz="1200" kern="1200" dirty="0" smtClean="0">
                <a:solidFill>
                  <a:schemeClr val="tx1"/>
                </a:solidFill>
                <a:effectLst/>
                <a:latin typeface="+mn-lt"/>
                <a:ea typeface="+mn-ea"/>
                <a:cs typeface="+mn-cs"/>
              </a:rPr>
              <a:t>on the value of performance data for budgeting. The need to cut spending, but to carefully target the cuts, provided an opportunity to use performance data. But its use to make decisions did not increase (</a:t>
            </a:r>
            <a:r>
              <a:rPr lang="en-US" sz="1200" kern="1200" dirty="0" err="1" smtClean="0">
                <a:solidFill>
                  <a:schemeClr val="tx1"/>
                </a:solidFill>
                <a:effectLst/>
                <a:latin typeface="+mn-lt"/>
                <a:ea typeface="+mn-ea"/>
                <a:cs typeface="+mn-cs"/>
              </a:rPr>
              <a:t>Hawkesworth</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Klepsvik</a:t>
            </a:r>
            <a:r>
              <a:rPr lang="en-US" sz="1200" kern="1200" dirty="0" smtClean="0">
                <a:solidFill>
                  <a:schemeClr val="tx1"/>
                </a:solidFill>
                <a:effectLst/>
                <a:latin typeface="+mn-lt"/>
                <a:ea typeface="+mn-ea"/>
                <a:cs typeface="+mn-cs"/>
              </a:rPr>
              <a:t> 2013). Instead, politicians and finance ministries turned to input data to make difficult spending cuts</a:t>
            </a:r>
            <a:r>
              <a:rPr lang="en-US" dirty="0" smtClean="0">
                <a:effectLst/>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put too much emphasis on the budget</a:t>
            </a:r>
            <a:r>
              <a:rPr lang="en-US" sz="1200" kern="1200" baseline="0" dirty="0" smtClean="0">
                <a:solidFill>
                  <a:schemeClr val="tx1"/>
                </a:solidFill>
                <a:effectLst/>
                <a:latin typeface="+mn-lt"/>
                <a:ea typeface="+mn-ea"/>
                <a:cs typeface="+mn-cs"/>
              </a:rPr>
              <a:t> process </a:t>
            </a:r>
            <a:r>
              <a:rPr lang="en-US" sz="1200" kern="1200" dirty="0" smtClean="0">
                <a:solidFill>
                  <a:schemeClr val="tx1"/>
                </a:solidFill>
                <a:effectLst/>
                <a:latin typeface="+mn-lt"/>
                <a:ea typeface="+mn-ea"/>
                <a:cs typeface="+mn-cs"/>
              </a:rPr>
              <a:t>Performance budgeting itself may be a </a:t>
            </a:r>
            <a:r>
              <a:rPr lang="en-US" sz="1200" b="1" kern="1200" dirty="0" smtClean="0">
                <a:solidFill>
                  <a:schemeClr val="tx1"/>
                </a:solidFill>
                <a:effectLst/>
                <a:latin typeface="+mn-lt"/>
                <a:ea typeface="+mn-ea"/>
                <a:cs typeface="+mn-cs"/>
              </a:rPr>
              <a:t>misnomer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Some countries no longer claim they have a strong PB system</a:t>
            </a:r>
            <a:r>
              <a:rPr lang="en-US" sz="1200" kern="1200" dirty="0" smtClean="0">
                <a:solidFill>
                  <a:schemeClr val="tx1"/>
                </a:solidFill>
                <a:effectLst/>
                <a:latin typeface="+mn-lt"/>
                <a:ea typeface="+mn-ea"/>
                <a:cs typeface="+mn-cs"/>
              </a:rPr>
              <a:t>. For example, the most recent U.S. and Australian reforms rarely mention PB as a goal.</a:t>
            </a:r>
            <a:endParaRPr lang="en-US" sz="1200" b="1" kern="1200" dirty="0" smtClean="0">
              <a:solidFill>
                <a:schemeClr val="tx1"/>
              </a:solidFill>
              <a:effectLst/>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Looking Beyond the Budget</a:t>
            </a:r>
            <a:r>
              <a:rPr lang="en-US" sz="1200" kern="1200" dirty="0" smtClean="0">
                <a:solidFill>
                  <a:schemeClr val="tx1"/>
                </a:solidFill>
                <a:effectLst/>
                <a:latin typeface="+mn-lt"/>
                <a:ea typeface="+mn-ea"/>
                <a:cs typeface="+mn-cs"/>
              </a:rPr>
              <a:t>: The annual budget process is too compressed to allow for considered assessment of program performance. </a:t>
            </a:r>
            <a:r>
              <a:rPr lang="en-US" sz="1200" b="1" kern="1200" dirty="0" smtClean="0">
                <a:solidFill>
                  <a:schemeClr val="tx1"/>
                </a:solidFill>
                <a:effectLst/>
                <a:latin typeface="+mn-lt"/>
                <a:ea typeface="+mn-ea"/>
                <a:cs typeface="+mn-cs"/>
              </a:rPr>
              <a:t>Managers are the most likely users </a:t>
            </a:r>
            <a:r>
              <a:rPr lang="en-US" sz="1200" kern="1200" dirty="0" smtClean="0">
                <a:solidFill>
                  <a:schemeClr val="tx1"/>
                </a:solidFill>
                <a:effectLst/>
                <a:latin typeface="+mn-lt"/>
                <a:ea typeface="+mn-ea"/>
                <a:cs typeface="+mn-cs"/>
              </a:rPr>
              <a:t>of performance information; zeroing in on the budget process understates the value of PB for program management</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6</a:t>
            </a:fld>
            <a:endParaRPr lang="en-US"/>
          </a:p>
        </p:txBody>
      </p:sp>
    </p:spTree>
    <p:extLst>
      <p:ext uri="{BB962C8B-B14F-4D97-AF65-F5344CB8AC3E}">
        <p14:creationId xmlns:p14="http://schemas.microsoft.com/office/powerpoint/2010/main" val="427876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Audience: </a:t>
            </a:r>
            <a:r>
              <a:rPr lang="en-US" dirty="0" smtClean="0"/>
              <a:t>who </a:t>
            </a:r>
            <a:r>
              <a:rPr lang="en-US" dirty="0" smtClean="0"/>
              <a:t>cares </a:t>
            </a:r>
            <a:r>
              <a:rPr lang="en-US" dirty="0" smtClean="0"/>
              <a:t>about </a:t>
            </a:r>
            <a:r>
              <a:rPr lang="en-US" dirty="0" smtClean="0"/>
              <a:t>this? </a:t>
            </a:r>
            <a:r>
              <a:rPr lang="en-US" dirty="0" smtClean="0"/>
              <a:t>have some influence over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study’s results align with </a:t>
            </a:r>
            <a:r>
              <a:rPr lang="en-US" sz="1200" b="1" kern="1200" dirty="0" smtClean="0">
                <a:solidFill>
                  <a:schemeClr val="tx1"/>
                </a:solidFill>
                <a:effectLst/>
                <a:latin typeface="+mn-lt"/>
                <a:ea typeface="+mn-ea"/>
                <a:cs typeface="+mn-cs"/>
              </a:rPr>
              <a:t>OECD cross-country surveys</a:t>
            </a:r>
            <a:r>
              <a:rPr lang="en-US" sz="1200" kern="1200" dirty="0" smtClean="0">
                <a:solidFill>
                  <a:schemeClr val="tx1"/>
                </a:solidFill>
                <a:effectLst/>
                <a:latin typeface="+mn-lt"/>
                <a:ea typeface="+mn-ea"/>
                <a:cs typeface="+mn-cs"/>
              </a:rPr>
              <a:t> that </a:t>
            </a:r>
            <a:r>
              <a:rPr lang="en-GB" sz="1200" kern="1200" dirty="0" smtClean="0">
                <a:solidFill>
                  <a:schemeClr val="tx1"/>
                </a:solidFill>
                <a:effectLst/>
                <a:latin typeface="+mn-lt"/>
                <a:ea typeface="+mn-ea"/>
                <a:cs typeface="+mn-cs"/>
              </a:rPr>
              <a:t>have found little evidence of </a:t>
            </a:r>
            <a:r>
              <a:rPr lang="en-US" sz="1200" kern="1200" dirty="0" smtClean="0">
                <a:solidFill>
                  <a:schemeClr val="tx1"/>
                </a:solidFill>
                <a:effectLst/>
                <a:latin typeface="+mn-lt"/>
                <a:ea typeface="+mn-ea"/>
                <a:cs typeface="+mn-cs"/>
              </a:rPr>
              <a:t>direct links between public expenditures and performance information (</a:t>
            </a:r>
            <a:r>
              <a:rPr lang="en-US" sz="1200" kern="1200" dirty="0" err="1" smtClean="0">
                <a:solidFill>
                  <a:schemeClr val="tx1"/>
                </a:solidFill>
                <a:effectLst/>
                <a:latin typeface="+mn-lt"/>
                <a:ea typeface="+mn-ea"/>
                <a:cs typeface="+mn-cs"/>
              </a:rPr>
              <a:t>Hawkesworth</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Klepsvik</a:t>
            </a:r>
            <a:r>
              <a:rPr lang="en-US" sz="1200" kern="1200" dirty="0" smtClean="0">
                <a:solidFill>
                  <a:schemeClr val="tx1"/>
                </a:solidFill>
                <a:effectLst/>
                <a:latin typeface="+mn-lt"/>
                <a:ea typeface="+mn-ea"/>
                <a:cs typeface="+mn-cs"/>
              </a:rPr>
              <a:t> 2013). In the Netherlands, ambitious reforms in 1999–2002 that sought to integrate all financial and performance data into the budget process proved too ambitious and were unwieldy; revisions in 2011–13 retained a program structure in the budget but reduced the detail sought in performance data. France drew similar lessons from its early forays into PB: while the link to the budget is still important, performance data have been winnowed from the budget document. In Poland, previous reforms set the goal of replacing the existing budget system with a performance budget, but after successive failures the country set a more modest goal of integrating performance data into the traditional budget.</a:t>
            </a:r>
            <a:r>
              <a:rPr lang="en-US" dirty="0" smtClean="0">
                <a:effectLst/>
              </a:rPr>
              <a:t> </a:t>
            </a:r>
            <a:r>
              <a:rPr lang="en-US" sz="1200" kern="1200" dirty="0" smtClean="0">
                <a:solidFill>
                  <a:schemeClr val="tx1"/>
                </a:solidFill>
                <a:effectLst/>
                <a:latin typeface="+mn-lt"/>
                <a:ea typeface="+mn-ea"/>
                <a:cs typeface="+mn-cs"/>
              </a:rPr>
              <a:t>Within secondary education, performance data were used more often to monitor, and in some cases fund, schools. A likely reason for this difference is the high political salience of education for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citizens, which in turn directs media attention given to rankings of educational performance and political attention to these measures. More detail can be found in the section on education </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7</a:t>
            </a:fld>
            <a:endParaRPr lang="en-US"/>
          </a:p>
        </p:txBody>
      </p:sp>
    </p:spTree>
    <p:extLst>
      <p:ext uri="{BB962C8B-B14F-4D97-AF65-F5344CB8AC3E}">
        <p14:creationId xmlns:p14="http://schemas.microsoft.com/office/powerpoint/2010/main" val="389488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no longer make the case that these are “unanticipated” consequences – empirical regularity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Iceberg of performance systems.</a:t>
            </a:r>
          </a:p>
          <a:p>
            <a:endParaRPr lang="en-US" dirty="0" smtClean="0"/>
          </a:p>
          <a:p>
            <a:endParaRPr lang="en-US" dirty="0" smtClean="0"/>
          </a:p>
          <a:p>
            <a:r>
              <a:rPr lang="en-US" dirty="0" smtClean="0"/>
              <a:t>Campbell's law: The more any quantitative social indicator (or even some qualitative indicator) is used for social decision-making, the more subject it will be to corruption pressures and the more apt it will be to distort and corrupt the social processes it is intended to monitor”</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8</a:t>
            </a:fld>
            <a:endParaRPr lang="en-US"/>
          </a:p>
        </p:txBody>
      </p:sp>
    </p:spTree>
    <p:extLst>
      <p:ext uri="{BB962C8B-B14F-4D97-AF65-F5344CB8AC3E}">
        <p14:creationId xmlns:p14="http://schemas.microsoft.com/office/powerpoint/2010/main" val="78625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Performance budgeting generates real transaction costs. The net cost of doing this is not zero</a:t>
            </a:r>
          </a:p>
          <a:p>
            <a:endParaRPr lang="en-US" dirty="0" smtClean="0"/>
          </a:p>
          <a:p>
            <a:r>
              <a:rPr lang="en-US" sz="1200" kern="1200" dirty="0" smtClean="0">
                <a:solidFill>
                  <a:schemeClr val="tx1"/>
                </a:solidFill>
                <a:effectLst/>
                <a:latin typeface="+mn-lt"/>
                <a:ea typeface="+mn-ea"/>
                <a:cs typeface="+mn-cs"/>
              </a:rPr>
              <a:t>To do performance budgeting well </a:t>
            </a:r>
            <a:r>
              <a:rPr lang="en-US" sz="1200" b="1" kern="1200" dirty="0" smtClean="0">
                <a:solidFill>
                  <a:schemeClr val="tx1"/>
                </a:solidFill>
                <a:effectLst/>
                <a:latin typeface="+mn-lt"/>
                <a:ea typeface="+mn-ea"/>
                <a:cs typeface="+mn-cs"/>
              </a:rPr>
              <a:t>requires committing significant administrative resources</a:t>
            </a:r>
            <a:r>
              <a:rPr lang="en-US" sz="1200" kern="1200" dirty="0" smtClean="0">
                <a:solidFill>
                  <a:schemeClr val="tx1"/>
                </a:solidFill>
                <a:effectLst/>
                <a:latin typeface="+mn-lt"/>
                <a:ea typeface="+mn-ea"/>
                <a:cs typeface="+mn-cs"/>
              </a:rPr>
              <a:t> to create valid performance data and providing the analytical resources to make use of it.</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frequent concern, especially for lower-income countries, is that there simply will not be enough administrative capacity to both design a performance system and analyze its results: there may have to be a </a:t>
            </a:r>
            <a:r>
              <a:rPr lang="en-US" sz="1200" b="1" kern="1200" dirty="0" smtClean="0">
                <a:solidFill>
                  <a:schemeClr val="tx1"/>
                </a:solidFill>
                <a:effectLst/>
                <a:latin typeface="+mn-lt"/>
                <a:ea typeface="+mn-ea"/>
                <a:cs typeface="+mn-cs"/>
              </a:rPr>
              <a:t>tradeoff</a:t>
            </a:r>
            <a:r>
              <a:rPr lang="en-US" sz="1200" kern="1200" dirty="0" smtClean="0">
                <a:solidFill>
                  <a:schemeClr val="tx1"/>
                </a:solidFill>
                <a:effectLst/>
                <a:latin typeface="+mn-lt"/>
                <a:ea typeface="+mn-ea"/>
                <a:cs typeface="+mn-cs"/>
              </a:rPr>
              <a:t> between creation and use of performance data. Constructing a comprehensive performance reporting system may consume so much administrative capacity that there is relatively little left to analyze what is reported.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a:t>
            </a:r>
            <a:r>
              <a:rPr lang="en-US" sz="1200" kern="1200" dirty="0" smtClean="0">
                <a:solidFill>
                  <a:schemeClr val="tx1"/>
                </a:solidFill>
                <a:effectLst/>
                <a:latin typeface="+mn-lt"/>
                <a:ea typeface="+mn-ea"/>
                <a:cs typeface="+mn-cs"/>
              </a:rPr>
              <a:t>way ministries might respond to PB burdens is to seek help from </a:t>
            </a:r>
            <a:r>
              <a:rPr lang="en-US" sz="1200" b="1" kern="1200" dirty="0" smtClean="0">
                <a:solidFill>
                  <a:schemeClr val="tx1"/>
                </a:solidFill>
                <a:effectLst/>
                <a:latin typeface="+mn-lt"/>
                <a:ea typeface="+mn-ea"/>
                <a:cs typeface="+mn-cs"/>
              </a:rPr>
              <a:t>consultants. </a:t>
            </a:r>
            <a:r>
              <a:rPr lang="en-US" sz="1200" kern="1200" dirty="0" smtClean="0">
                <a:solidFill>
                  <a:schemeClr val="tx1"/>
                </a:solidFill>
                <a:effectLst/>
                <a:latin typeface="+mn-lt"/>
                <a:ea typeface="+mn-ea"/>
                <a:cs typeface="+mn-cs"/>
              </a:rPr>
              <a:t>While appealing, and perhaps necessary in the short run, this approach has shortcomings. A reliance on consultants in Estonia meant that too little attention was paid to the characteristics of that country; it also resulted in a fragmented system as different consultants drew up different aspects of the plan, without much input from those who would implement it (Raudla 2013).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Poland </a:t>
            </a:r>
            <a:r>
              <a:rPr lang="en-US" sz="1200" kern="1200" dirty="0" smtClean="0">
                <a:solidFill>
                  <a:schemeClr val="tx1"/>
                </a:solidFill>
                <a:effectLst/>
                <a:latin typeface="+mn-lt"/>
                <a:ea typeface="+mn-ea"/>
                <a:cs typeface="+mn-cs"/>
              </a:rPr>
              <a:t>benefited from EU support for training on performance techniques, but when EU funding disappeared, so did the training.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PB cost-to-benefits ratio becomes more favorable if countries adopt simpler systems and direct them to the most important service functions.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Elected officials and the CBA often signal that the value of programs must be communicated in performance metrics, predictably leading to an increase in the number of indicators measured. For example, in </a:t>
            </a:r>
            <a:r>
              <a:rPr lang="en-US" sz="1200" b="1" kern="1200" dirty="0" smtClean="0">
                <a:solidFill>
                  <a:schemeClr val="tx1"/>
                </a:solidFill>
                <a:effectLst/>
                <a:latin typeface="+mn-lt"/>
                <a:ea typeface="+mn-ea"/>
                <a:cs typeface="+mn-cs"/>
              </a:rPr>
              <a:t>Russia performance reports can run to more than 500 pages</a:t>
            </a:r>
            <a:r>
              <a:rPr lang="en-US" sz="1200" kern="1200" dirty="0" smtClean="0">
                <a:solidFill>
                  <a:schemeClr val="tx1"/>
                </a:solidFill>
                <a:effectLst/>
                <a:latin typeface="+mn-lt"/>
                <a:ea typeface="+mn-ea"/>
                <a:cs typeface="+mn-cs"/>
              </a:rPr>
              <a:t>, even though legislators see relatively little value in much of the information, and feel overwhelmed and unable to manage the wide variety of measures.</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Estonia</a:t>
            </a:r>
            <a:r>
              <a:rPr lang="en-US" sz="1200" b="1" kern="1200" dirty="0" smtClean="0">
                <a:solidFill>
                  <a:schemeClr val="tx1"/>
                </a:solidFill>
                <a:effectLst/>
                <a:latin typeface="+mn-lt"/>
                <a:ea typeface="+mn-ea"/>
                <a:cs typeface="+mn-cs"/>
              </a:rPr>
              <a:t>, Poland, Netherlands, France, and Russia</a:t>
            </a:r>
            <a:r>
              <a:rPr lang="en-US" sz="1200" kern="1200" dirty="0" smtClean="0">
                <a:solidFill>
                  <a:schemeClr val="tx1"/>
                </a:solidFill>
                <a:effectLst/>
                <a:latin typeface="+mn-lt"/>
                <a:ea typeface="+mn-ea"/>
                <a:cs typeface="+mn-cs"/>
              </a:rPr>
              <a:t> have reviewed the volume of performance data in the budget with a view to reducing it. Yet even after an effort to halve the number in 2010–13, Poland still has 5,000–6,000 measures.</a:t>
            </a:r>
            <a:r>
              <a:rPr lang="en-US" dirty="0" smtClean="0">
                <a:effectLst/>
              </a:rPr>
              <a:t> </a:t>
            </a:r>
            <a:r>
              <a:rPr lang="en-US" b="1" dirty="0" smtClean="0">
                <a:effectLst/>
              </a:rPr>
              <a:t>Both</a:t>
            </a:r>
            <a:r>
              <a:rPr lang="en-US" b="1" baseline="0" dirty="0" smtClean="0">
                <a:effectLst/>
              </a:rPr>
              <a:t> France and Netherlands cut these in half</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9</a:t>
            </a:fld>
            <a:endParaRPr lang="en-US"/>
          </a:p>
        </p:txBody>
      </p:sp>
    </p:spTree>
    <p:extLst>
      <p:ext uri="{BB962C8B-B14F-4D97-AF65-F5344CB8AC3E}">
        <p14:creationId xmlns:p14="http://schemas.microsoft.com/office/powerpoint/2010/main" val="2751095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Can </a:t>
            </a:r>
            <a:r>
              <a:rPr lang="en-US" dirty="0" smtClean="0"/>
              <a:t>no longer make the case that these are “unanticipated” consequences – empirical regularity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Iceberg of performance systems.</a:t>
            </a:r>
          </a:p>
          <a:p>
            <a:endParaRPr lang="en-US" dirty="0" smtClean="0"/>
          </a:p>
          <a:p>
            <a:endParaRPr lang="en-US" dirty="0" smtClean="0"/>
          </a:p>
          <a:p>
            <a:r>
              <a:rPr lang="en-US" dirty="0" smtClean="0"/>
              <a:t>Campbell's law: The more any quantitative social indicator (or even some qualitative indicator) is used for social decision-making, the more subject it will be to corruption pressures and the more apt it will be to distort and corrupt the social processes it is intended to monitor”</a:t>
            </a:r>
          </a:p>
          <a:p>
            <a:endParaRPr lang="en-US" dirty="0" smtClean="0"/>
          </a:p>
          <a:p>
            <a:r>
              <a:rPr lang="en-US" sz="1200" kern="1200" dirty="0" smtClean="0">
                <a:solidFill>
                  <a:schemeClr val="tx1"/>
                </a:solidFill>
                <a:effectLst/>
                <a:latin typeface="+mn-lt"/>
                <a:ea typeface="+mn-ea"/>
                <a:cs typeface="+mn-cs"/>
              </a:rPr>
              <a:t>Perversity carries the risk of serious political damage that may be out of proportion to the real problem: though rare and difficult to identify beforehand, data manipulation has resulted in intense political and media attention and fed public frustration.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public may respond negatively not just to stories of performance failure but also to evidence of performance perversity, where ministries or contractors have manipulated data. In most countries, it was possible to identify an example of such behavior, </a:t>
            </a:r>
            <a:r>
              <a:rPr lang="en-US" sz="1200" b="1" kern="1200" dirty="0" smtClean="0">
                <a:solidFill>
                  <a:schemeClr val="tx1"/>
                </a:solidFill>
                <a:effectLst/>
                <a:latin typeface="+mn-lt"/>
                <a:ea typeface="+mn-ea"/>
                <a:cs typeface="+mn-cs"/>
              </a:rPr>
              <a:t>but it was not assumed to be systemic</a:t>
            </a:r>
            <a:r>
              <a:rPr lang="en-US" sz="1200" kern="1200" dirty="0" smtClean="0">
                <a:solidFill>
                  <a:schemeClr val="tx1"/>
                </a:solidFill>
                <a:effectLst/>
                <a:latin typeface="+mn-lt"/>
                <a:ea typeface="+mn-ea"/>
                <a:cs typeface="+mn-cs"/>
              </a:rPr>
              <a:t>. For example, in the Netherlands, the national rail system altered definitions of delays to improve performance scores. There is also some evidence of manipulation of educational data, although this varies in intensity, from cream-skimming of better-performing students (Estonia), to manipulation of data on student socioeconomic status (Netherlands), to rare examples of systemic cheating (United States).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Perversity carries the risk of serious political damage that may be out of proportion to the real problem: though rare and difficult to identify beforehand, </a:t>
            </a:r>
            <a:r>
              <a:rPr lang="en-US" sz="1200" b="1" kern="1200" dirty="0" smtClean="0">
                <a:solidFill>
                  <a:schemeClr val="tx1"/>
                </a:solidFill>
                <a:effectLst/>
                <a:latin typeface="+mn-lt"/>
                <a:ea typeface="+mn-ea"/>
                <a:cs typeface="+mn-cs"/>
              </a:rPr>
              <a:t>data manipulation has resulted in intense political and media attention and fed public frustration. </a:t>
            </a:r>
            <a:endParaRPr lang="en-US" b="1" dirty="0" smtClean="0"/>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10</a:t>
            </a:fld>
            <a:endParaRPr lang="en-US"/>
          </a:p>
        </p:txBody>
      </p:sp>
    </p:spTree>
    <p:extLst>
      <p:ext uri="{BB962C8B-B14F-4D97-AF65-F5344CB8AC3E}">
        <p14:creationId xmlns:p14="http://schemas.microsoft.com/office/powerpoint/2010/main" val="2944419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1D8BD707-D9CF-40AE-B4C6-C98DA3205C09}" type="datetimeFigureOut">
              <a:rPr lang="en-US" smtClean="0"/>
              <a:pPr/>
              <a:t>11/23/2016</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1D8BD707-D9CF-40AE-B4C6-C98DA3205C09}" type="datetimeFigureOut">
              <a:rPr lang="en-US" smtClean="0"/>
              <a:pPr/>
              <a:t>11/23/2016</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57AF16DE-A0D5-4438-950F-5B1E159C2C28}"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2754ED01-E2A0-4C1E-8E21-014B9904157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1D8BD707-D9CF-40AE-B4C6-C98DA3205C09}" type="datetimeFigureOut">
              <a:rPr lang="en-US" smtClean="0"/>
              <a:pPr/>
              <a:t>11/23/2016</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wm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05691" cy="6857999"/>
          </a:xfrm>
          <a:prstGeom prst="rect">
            <a:avLst/>
          </a:prstGeom>
        </p:spPr>
      </p:pic>
    </p:spTree>
    <p:extLst>
      <p:ext uri="{BB962C8B-B14F-4D97-AF65-F5344CB8AC3E}">
        <p14:creationId xmlns:p14="http://schemas.microsoft.com/office/powerpoint/2010/main" val="1219859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990600"/>
            <a:ext cx="8362950" cy="3108543"/>
          </a:xfrm>
          <a:prstGeom prst="rect">
            <a:avLst/>
          </a:prstGeom>
          <a:solidFill>
            <a:schemeClr val="bg1"/>
          </a:solidFill>
        </p:spPr>
        <p:txBody>
          <a:bodyPr wrap="square" rtlCol="0">
            <a:spAutoFit/>
          </a:bodyPr>
          <a:lstStyle/>
          <a:p>
            <a:pPr lvl="0"/>
            <a:r>
              <a:rPr lang="en-US" sz="2800" i="1" dirty="0"/>
              <a:t>Prioritizing Strategic Goals: </a:t>
            </a:r>
            <a:r>
              <a:rPr lang="en-US" sz="2800" dirty="0" smtClean="0"/>
              <a:t>Metrics </a:t>
            </a:r>
            <a:r>
              <a:rPr lang="en-US" sz="2800" dirty="0"/>
              <a:t>for the most salient service delivery areas are more likely to be used</a:t>
            </a:r>
            <a:r>
              <a:rPr lang="en-US" sz="2800" dirty="0" smtClean="0"/>
              <a:t>.</a:t>
            </a:r>
          </a:p>
          <a:p>
            <a:pPr lvl="0"/>
            <a:endParaRPr lang="en-US" sz="2800" dirty="0"/>
          </a:p>
          <a:p>
            <a:pPr lvl="0"/>
            <a:r>
              <a:rPr lang="en-US" sz="2800" i="1" dirty="0" smtClean="0"/>
              <a:t>Managing </a:t>
            </a:r>
            <a:r>
              <a:rPr lang="en-US" sz="2800" i="1" dirty="0"/>
              <a:t>Performance Perversity: </a:t>
            </a:r>
            <a:r>
              <a:rPr lang="en-US" sz="2800" dirty="0"/>
              <a:t>Too much emphasis on performance can motivate gaming behavior</a:t>
            </a:r>
            <a:r>
              <a:rPr lang="en-US" sz="2800" i="1" dirty="0"/>
              <a:t>. </a:t>
            </a:r>
            <a:endParaRPr lang="en-US" sz="2800" dirty="0"/>
          </a:p>
        </p:txBody>
      </p:sp>
    </p:spTree>
    <p:extLst>
      <p:ext uri="{BB962C8B-B14F-4D97-AF65-F5344CB8AC3E}">
        <p14:creationId xmlns:p14="http://schemas.microsoft.com/office/powerpoint/2010/main" val="691391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1868577"/>
            <a:ext cx="8362950" cy="954107"/>
          </a:xfrm>
          <a:prstGeom prst="rect">
            <a:avLst/>
          </a:prstGeom>
          <a:solidFill>
            <a:schemeClr val="bg1"/>
          </a:solidFill>
        </p:spPr>
        <p:txBody>
          <a:bodyPr wrap="square" rtlCol="0">
            <a:spAutoFit/>
          </a:bodyPr>
          <a:lstStyle/>
          <a:p>
            <a:pPr lvl="0"/>
            <a:r>
              <a:rPr lang="en-US" sz="2800" i="1" dirty="0"/>
              <a:t>Routinizing Performance Information Use: </a:t>
            </a:r>
            <a:r>
              <a:rPr lang="en-US" sz="2800" dirty="0" smtClean="0"/>
              <a:t>through program </a:t>
            </a:r>
            <a:r>
              <a:rPr lang="en-US" sz="2800" dirty="0"/>
              <a:t>evaluation, audit, and learning </a:t>
            </a:r>
            <a:r>
              <a:rPr lang="en-US" sz="2800" dirty="0" smtClean="0"/>
              <a:t>routines</a:t>
            </a:r>
            <a:endParaRPr lang="en-US" sz="2800" dirty="0"/>
          </a:p>
        </p:txBody>
      </p:sp>
    </p:spTree>
    <p:extLst>
      <p:ext uri="{BB962C8B-B14F-4D97-AF65-F5344CB8AC3E}">
        <p14:creationId xmlns:p14="http://schemas.microsoft.com/office/powerpoint/2010/main" val="1206474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a:blip r:embed="rId4"/>
          <a:stretch>
            <a:fillRect/>
          </a:stretch>
        </p:blipFill>
        <p:spPr>
          <a:xfrm>
            <a:off x="0" y="781088"/>
            <a:ext cx="9144000" cy="5295824"/>
          </a:xfrm>
          <a:prstGeom prst="rect">
            <a:avLst/>
          </a:prstGeom>
        </p:spPr>
      </p:pic>
    </p:spTree>
    <p:extLst>
      <p:ext uri="{BB962C8B-B14F-4D97-AF65-F5344CB8AC3E}">
        <p14:creationId xmlns:p14="http://schemas.microsoft.com/office/powerpoint/2010/main" val="1719734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914400"/>
            <a:ext cx="8362950" cy="2677656"/>
          </a:xfrm>
          <a:prstGeom prst="rect">
            <a:avLst/>
          </a:prstGeom>
          <a:solidFill>
            <a:schemeClr val="bg1"/>
          </a:solidFill>
        </p:spPr>
        <p:txBody>
          <a:bodyPr wrap="square" rtlCol="0">
            <a:spAutoFit/>
          </a:bodyPr>
          <a:lstStyle/>
          <a:p>
            <a:pPr lvl="0"/>
            <a:r>
              <a:rPr lang="en-US" sz="2800" i="1" dirty="0"/>
              <a:t>Changing Behavior: </a:t>
            </a:r>
            <a:r>
              <a:rPr lang="en-US" sz="2800" dirty="0" smtClean="0"/>
              <a:t>The </a:t>
            </a:r>
            <a:r>
              <a:rPr lang="en-US" sz="2800" dirty="0"/>
              <a:t>pace and ambition of changes should reflect </a:t>
            </a:r>
            <a:r>
              <a:rPr lang="en-US" sz="2800" dirty="0" smtClean="0"/>
              <a:t>difficulty of building a performance culture.</a:t>
            </a:r>
          </a:p>
          <a:p>
            <a:pPr lvl="0"/>
            <a:endParaRPr lang="en-US" sz="2800" dirty="0"/>
          </a:p>
          <a:p>
            <a:pPr lvl="0"/>
            <a:r>
              <a:rPr lang="en-US" sz="2800" i="1" dirty="0"/>
              <a:t>Balancing Political and Bureaucratic Support: </a:t>
            </a:r>
            <a:r>
              <a:rPr lang="en-US" sz="2800" dirty="0"/>
              <a:t>A political champion </a:t>
            </a:r>
            <a:r>
              <a:rPr lang="en-US" sz="2800" dirty="0" smtClean="0"/>
              <a:t>brings pros and cons</a:t>
            </a:r>
            <a:endParaRPr lang="en-US" sz="2800" dirty="0"/>
          </a:p>
        </p:txBody>
      </p:sp>
      <p:sp>
        <p:nvSpPr>
          <p:cNvPr id="6" name="Rectangle 5"/>
          <p:cNvSpPr/>
          <p:nvPr/>
        </p:nvSpPr>
        <p:spPr>
          <a:xfrm>
            <a:off x="3748473" y="3244334"/>
            <a:ext cx="1647054" cy="369332"/>
          </a:xfrm>
          <a:prstGeom prst="rect">
            <a:avLst/>
          </a:prstGeom>
        </p:spPr>
        <p:txBody>
          <a:bodyPr wrap="none">
            <a:spAutoFit/>
          </a:bodyPr>
          <a:lstStyle/>
          <a:p>
            <a:pPr lvl="0"/>
            <a:r>
              <a:rPr lang="en-US" dirty="0"/>
              <a:t>but do it better</a:t>
            </a:r>
          </a:p>
        </p:txBody>
      </p:sp>
      <p:sp>
        <p:nvSpPr>
          <p:cNvPr id="7" name="Rectangle 6"/>
          <p:cNvSpPr/>
          <p:nvPr/>
        </p:nvSpPr>
        <p:spPr>
          <a:xfrm>
            <a:off x="3748473" y="3244334"/>
            <a:ext cx="1647054" cy="369332"/>
          </a:xfrm>
          <a:prstGeom prst="rect">
            <a:avLst/>
          </a:prstGeom>
        </p:spPr>
        <p:txBody>
          <a:bodyPr wrap="none">
            <a:spAutoFit/>
          </a:bodyPr>
          <a:lstStyle/>
          <a:p>
            <a:pPr lvl="0"/>
            <a:r>
              <a:rPr lang="en-US" dirty="0"/>
              <a:t>but do it better</a:t>
            </a:r>
          </a:p>
        </p:txBody>
      </p:sp>
    </p:spTree>
    <p:extLst>
      <p:ext uri="{BB962C8B-B14F-4D97-AF65-F5344CB8AC3E}">
        <p14:creationId xmlns:p14="http://schemas.microsoft.com/office/powerpoint/2010/main" val="1220566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a:p>
        </p:txBody>
      </p:sp>
      <p:sp>
        <p:nvSpPr>
          <p:cNvPr id="6" name="Title 5"/>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0999" y="850387"/>
            <a:ext cx="8064410" cy="4093428"/>
          </a:xfrm>
          <a:prstGeom prst="rect">
            <a:avLst/>
          </a:prstGeom>
          <a:solidFill>
            <a:schemeClr val="bg1"/>
          </a:solidFill>
        </p:spPr>
        <p:txBody>
          <a:bodyPr wrap="square" rtlCol="0">
            <a:spAutoFit/>
          </a:bodyPr>
          <a:lstStyle/>
          <a:p>
            <a:pPr lvl="0"/>
            <a:r>
              <a:rPr lang="en-US" sz="3600" dirty="0" smtClean="0"/>
              <a:t>Next Generation Approach</a:t>
            </a:r>
          </a:p>
          <a:p>
            <a:pPr lvl="0"/>
            <a:endParaRPr lang="en-US" sz="3200" dirty="0"/>
          </a:p>
          <a:p>
            <a:pPr marL="457200" lvl="0" indent="-457200">
              <a:buFont typeface="Arial" charset="0"/>
              <a:buChar char="•"/>
            </a:pPr>
            <a:r>
              <a:rPr lang="en-US" sz="3200" dirty="0" smtClean="0"/>
              <a:t>Measure key strategic goals, but not everything</a:t>
            </a:r>
          </a:p>
          <a:p>
            <a:pPr marL="457200" lvl="0" indent="-457200">
              <a:buFont typeface="Arial" charset="0"/>
              <a:buChar char="•"/>
            </a:pPr>
            <a:r>
              <a:rPr lang="en-US" sz="3200" dirty="0" smtClean="0"/>
              <a:t>Know why you are doing it</a:t>
            </a:r>
          </a:p>
          <a:p>
            <a:pPr marL="457200" indent="-457200">
              <a:buFont typeface="Arial" charset="0"/>
              <a:buChar char="•"/>
            </a:pPr>
            <a:r>
              <a:rPr lang="en-US" sz="3200" dirty="0" smtClean="0"/>
              <a:t>Recognize the capacity required </a:t>
            </a:r>
          </a:p>
          <a:p>
            <a:pPr marL="457200" indent="-457200">
              <a:buFont typeface="Arial" charset="0"/>
              <a:buChar char="•"/>
            </a:pPr>
            <a:r>
              <a:rPr lang="en-US" sz="3200" dirty="0" smtClean="0"/>
              <a:t>Focus on learning and cultural change</a:t>
            </a:r>
          </a:p>
          <a:p>
            <a:pPr marL="457200" indent="-457200">
              <a:buFont typeface="Arial" charset="0"/>
              <a:buChar char="•"/>
            </a:pPr>
            <a:r>
              <a:rPr lang="en-US" sz="3200" dirty="0" smtClean="0"/>
              <a:t>Adapt over time</a:t>
            </a:r>
            <a:endParaRPr lang="en-US" sz="3200" dirty="0"/>
          </a:p>
        </p:txBody>
      </p:sp>
    </p:spTree>
    <p:extLst>
      <p:ext uri="{BB962C8B-B14F-4D97-AF65-F5344CB8AC3E}">
        <p14:creationId xmlns:p14="http://schemas.microsoft.com/office/powerpoint/2010/main" val="3885525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graphicFrame>
        <p:nvGraphicFramePr>
          <p:cNvPr id="7" name="Tabel 6"/>
          <p:cNvGraphicFramePr/>
          <p:nvPr>
            <p:extLst/>
          </p:nvPr>
        </p:nvGraphicFramePr>
        <p:xfrm>
          <a:off x="685800" y="1524002"/>
          <a:ext cx="7010400" cy="4094215"/>
        </p:xfrm>
        <a:graphic>
          <a:graphicData uri="http://schemas.openxmlformats.org/drawingml/2006/table">
            <a:tbl>
              <a:tblPr firstRow="1" firstCol="1" bandRow="1">
                <a:tableStyleId>{5C22544A-7EE6-4342-B048-85BDC9FD1C3A}</a:tableStyleId>
              </a:tblPr>
              <a:tblGrid>
                <a:gridCol w="1718592">
                  <a:extLst>
                    <a:ext uri="{9D8B030D-6E8A-4147-A177-3AD203B41FA5}">
                      <a16:colId xmlns:a16="http://schemas.microsoft.com/office/drawing/2014/main" xmlns="" val="3273404296"/>
                    </a:ext>
                  </a:extLst>
                </a:gridCol>
                <a:gridCol w="214370">
                  <a:extLst>
                    <a:ext uri="{9D8B030D-6E8A-4147-A177-3AD203B41FA5}">
                      <a16:colId xmlns:a16="http://schemas.microsoft.com/office/drawing/2014/main" xmlns="" val="2207200986"/>
                    </a:ext>
                  </a:extLst>
                </a:gridCol>
                <a:gridCol w="840347">
                  <a:extLst>
                    <a:ext uri="{9D8B030D-6E8A-4147-A177-3AD203B41FA5}">
                      <a16:colId xmlns:a16="http://schemas.microsoft.com/office/drawing/2014/main" xmlns="" val="133555639"/>
                    </a:ext>
                  </a:extLst>
                </a:gridCol>
                <a:gridCol w="731891">
                  <a:extLst>
                    <a:ext uri="{9D8B030D-6E8A-4147-A177-3AD203B41FA5}">
                      <a16:colId xmlns:a16="http://schemas.microsoft.com/office/drawing/2014/main" xmlns="" val="2583527077"/>
                    </a:ext>
                  </a:extLst>
                </a:gridCol>
                <a:gridCol w="888550">
                  <a:extLst>
                    <a:ext uri="{9D8B030D-6E8A-4147-A177-3AD203B41FA5}">
                      <a16:colId xmlns:a16="http://schemas.microsoft.com/office/drawing/2014/main" xmlns="" val="1007159360"/>
                    </a:ext>
                  </a:extLst>
                </a:gridCol>
                <a:gridCol w="909441">
                  <a:extLst>
                    <a:ext uri="{9D8B030D-6E8A-4147-A177-3AD203B41FA5}">
                      <a16:colId xmlns:a16="http://schemas.microsoft.com/office/drawing/2014/main" xmlns="" val="2484547100"/>
                    </a:ext>
                  </a:extLst>
                </a:gridCol>
                <a:gridCol w="909441">
                  <a:extLst>
                    <a:ext uri="{9D8B030D-6E8A-4147-A177-3AD203B41FA5}">
                      <a16:colId xmlns:a16="http://schemas.microsoft.com/office/drawing/2014/main" xmlns="" val="399385072"/>
                    </a:ext>
                  </a:extLst>
                </a:gridCol>
                <a:gridCol w="797768">
                  <a:extLst>
                    <a:ext uri="{9D8B030D-6E8A-4147-A177-3AD203B41FA5}">
                      <a16:colId xmlns:a16="http://schemas.microsoft.com/office/drawing/2014/main" xmlns="" val="1209165422"/>
                    </a:ext>
                  </a:extLst>
                </a:gridCol>
              </a:tblGrid>
              <a:tr h="210770">
                <a:tc rowSpan="4">
                  <a:txBody>
                    <a:bodyPr/>
                    <a:lstStyle/>
                    <a:p>
                      <a:pPr>
                        <a:lnSpc>
                          <a:spcPct val="107000"/>
                        </a:lnSpc>
                        <a:spcAft>
                          <a:spcPts val="0"/>
                        </a:spcAft>
                      </a:pPr>
                      <a:r>
                        <a:rPr lang="nl-NL" sz="1100" dirty="0">
                          <a:effectLst/>
                        </a:rPr>
                        <a:t>‘CLASSIC’ PERFORMANCE BUDGETING</a:t>
                      </a:r>
                    </a:p>
                  </a:txBody>
                  <a:tcPr marL="67551" marR="67551" marT="0" marB="0"/>
                </a:tc>
                <a:tc>
                  <a:txBody>
                    <a:bodyPr/>
                    <a:lstStyle/>
                    <a:p>
                      <a:pPr>
                        <a:lnSpc>
                          <a:spcPct val="107000"/>
                        </a:lnSpc>
                        <a:spcAft>
                          <a:spcPts val="0"/>
                        </a:spcAft>
                      </a:pPr>
                      <a:r>
                        <a:rPr lang="nl-NL" sz="1100" dirty="0">
                          <a:effectLst/>
                        </a:rPr>
                        <a:t> </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rowSpan="2" gridSpan="2">
                  <a:txBody>
                    <a:bodyPr/>
                    <a:lstStyle/>
                    <a:p>
                      <a:pPr>
                        <a:lnSpc>
                          <a:spcPct val="107000"/>
                        </a:lnSpc>
                        <a:spcAft>
                          <a:spcPts val="0"/>
                        </a:spcAft>
                      </a:pPr>
                      <a:r>
                        <a:rPr lang="nl-NL" sz="1100" i="1" dirty="0" err="1">
                          <a:effectLst/>
                        </a:rPr>
                        <a:t>What</a:t>
                      </a:r>
                      <a:r>
                        <a:rPr lang="nl-NL" sz="1100" i="1" dirty="0">
                          <a:effectLst/>
                        </a:rPr>
                        <a:t> do we want to </a:t>
                      </a:r>
                      <a:r>
                        <a:rPr lang="nl-NL" sz="1100" i="1" dirty="0" err="1">
                          <a:effectLst/>
                        </a:rPr>
                        <a:t>achieve</a:t>
                      </a:r>
                      <a:r>
                        <a:rPr lang="nl-NL" sz="1100" i="1" dirty="0">
                          <a:effectLst/>
                        </a:rPr>
                        <a:t>?</a:t>
                      </a:r>
                      <a:endParaRPr lang="nl-NL" sz="11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rowSpan="2" hMerge="1">
                  <a:txBody>
                    <a:bodyPr/>
                    <a:lstStyle/>
                    <a:p>
                      <a:endParaRPr lang="nl-NL"/>
                    </a:p>
                  </a:txBody>
                  <a:tcPr/>
                </a:tc>
                <a:tc rowSpan="2" gridSpan="2">
                  <a:txBody>
                    <a:bodyPr/>
                    <a:lstStyle/>
                    <a:p>
                      <a:pPr>
                        <a:lnSpc>
                          <a:spcPct val="107000"/>
                        </a:lnSpc>
                        <a:spcAft>
                          <a:spcPts val="0"/>
                        </a:spcAft>
                      </a:pPr>
                      <a:r>
                        <a:rPr lang="nl-NL" sz="1100" i="1" dirty="0" err="1">
                          <a:effectLst/>
                        </a:rPr>
                        <a:t>What</a:t>
                      </a:r>
                      <a:r>
                        <a:rPr lang="nl-NL" sz="1100" i="1" dirty="0">
                          <a:effectLst/>
                        </a:rPr>
                        <a:t> </a:t>
                      </a:r>
                      <a:r>
                        <a:rPr lang="nl-NL" sz="1100" i="1" dirty="0" err="1">
                          <a:effectLst/>
                        </a:rPr>
                        <a:t>will</a:t>
                      </a:r>
                      <a:r>
                        <a:rPr lang="nl-NL" sz="1100" i="1" dirty="0">
                          <a:effectLst/>
                        </a:rPr>
                        <a:t> we do to </a:t>
                      </a:r>
                      <a:r>
                        <a:rPr lang="nl-NL" sz="1100" i="1" dirty="0" err="1">
                          <a:effectLst/>
                        </a:rPr>
                        <a:t>achieve</a:t>
                      </a:r>
                      <a:r>
                        <a:rPr lang="nl-NL" sz="1100" i="1" dirty="0">
                          <a:effectLst/>
                        </a:rPr>
                        <a:t> </a:t>
                      </a:r>
                      <a:r>
                        <a:rPr lang="nl-NL" sz="1100" i="1" dirty="0" err="1">
                          <a:effectLst/>
                        </a:rPr>
                        <a:t>it</a:t>
                      </a:r>
                      <a:r>
                        <a:rPr lang="nl-NL" sz="1100" i="1" dirty="0">
                          <a:effectLst/>
                        </a:rPr>
                        <a:t>?</a:t>
                      </a:r>
                      <a:endParaRPr lang="nl-NL" sz="11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rowSpan="2" hMerge="1">
                  <a:txBody>
                    <a:bodyPr/>
                    <a:lstStyle/>
                    <a:p>
                      <a:endParaRPr lang="nl-NL"/>
                    </a:p>
                  </a:txBody>
                  <a:tcPr/>
                </a:tc>
                <a:tc rowSpan="2" gridSpan="2">
                  <a:txBody>
                    <a:bodyPr/>
                    <a:lstStyle/>
                    <a:p>
                      <a:pPr>
                        <a:lnSpc>
                          <a:spcPct val="107000"/>
                        </a:lnSpc>
                        <a:spcAft>
                          <a:spcPts val="0"/>
                        </a:spcAft>
                      </a:pPr>
                      <a:r>
                        <a:rPr lang="nl-NL" sz="1100" i="1" dirty="0" err="1">
                          <a:effectLst/>
                        </a:rPr>
                        <a:t>What</a:t>
                      </a:r>
                      <a:r>
                        <a:rPr lang="nl-NL" sz="1100" i="1" dirty="0">
                          <a:effectLst/>
                        </a:rPr>
                        <a:t> are the </a:t>
                      </a:r>
                      <a:r>
                        <a:rPr lang="nl-NL" sz="1100" i="1" dirty="0" err="1">
                          <a:effectLst/>
                        </a:rPr>
                        <a:t>costs</a:t>
                      </a:r>
                      <a:r>
                        <a:rPr lang="nl-NL" sz="1100" i="1" dirty="0">
                          <a:effectLst/>
                        </a:rPr>
                        <a:t> of </a:t>
                      </a:r>
                      <a:r>
                        <a:rPr lang="nl-NL" sz="1100" i="1" dirty="0" err="1">
                          <a:effectLst/>
                        </a:rPr>
                        <a:t>our</a:t>
                      </a:r>
                      <a:r>
                        <a:rPr lang="nl-NL" sz="1100" i="1" dirty="0">
                          <a:effectLst/>
                        </a:rPr>
                        <a:t> actions?</a:t>
                      </a:r>
                      <a:endParaRPr lang="nl-NL" sz="11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rowSpan="2" hMerge="1">
                  <a:txBody>
                    <a:bodyPr/>
                    <a:lstStyle/>
                    <a:p>
                      <a:endParaRPr lang="nl-NL"/>
                    </a:p>
                  </a:txBody>
                  <a:tcPr/>
                </a:tc>
                <a:extLst>
                  <a:ext uri="{0D108BD9-81ED-4DB2-BD59-A6C34878D82A}">
                    <a16:rowId xmlns:a16="http://schemas.microsoft.com/office/drawing/2014/main" xmlns="" val="2481562726"/>
                  </a:ext>
                </a:extLst>
              </a:tr>
              <a:tr h="513702">
                <a:tc vMerge="1">
                  <a:txBody>
                    <a:bodyPr/>
                    <a:lstStyle/>
                    <a:p>
                      <a:endParaRPr lang="nl-NL"/>
                    </a:p>
                  </a:txBody>
                  <a:tcPr/>
                </a:tc>
                <a:tc>
                  <a:txBody>
                    <a:bodyPr/>
                    <a:lstStyle/>
                    <a:p>
                      <a:pPr>
                        <a:lnSpc>
                          <a:spcPct val="107000"/>
                        </a:lnSpc>
                        <a:spcAft>
                          <a:spcPts val="0"/>
                        </a:spcAft>
                      </a:pPr>
                      <a:r>
                        <a:rPr lang="nl-NL" sz="1100" dirty="0">
                          <a:effectLst/>
                        </a:rPr>
                        <a:t> </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gridSpan="2" vMerge="1">
                  <a:txBody>
                    <a:bodyPr/>
                    <a:lstStyle/>
                    <a:p>
                      <a:endParaRPr lang="nl-NL"/>
                    </a:p>
                  </a:txBody>
                  <a:tcPr/>
                </a:tc>
                <a:tc hMerge="1" vMerge="1">
                  <a:txBody>
                    <a:bodyPr/>
                    <a:lstStyle/>
                    <a:p>
                      <a:endParaRPr lang="nl-NL"/>
                    </a:p>
                  </a:txBody>
                  <a:tcPr/>
                </a:tc>
                <a:tc gridSpan="2" vMerge="1">
                  <a:txBody>
                    <a:bodyPr/>
                    <a:lstStyle/>
                    <a:p>
                      <a:endParaRPr lang="nl-NL"/>
                    </a:p>
                  </a:txBody>
                  <a:tcPr/>
                </a:tc>
                <a:tc hMerge="1" vMerge="1">
                  <a:txBody>
                    <a:bodyPr/>
                    <a:lstStyle/>
                    <a:p>
                      <a:endParaRPr lang="nl-NL"/>
                    </a:p>
                  </a:txBody>
                  <a:tcPr/>
                </a:tc>
                <a:tc gridSpan="2" vMerge="1">
                  <a:txBody>
                    <a:bodyPr/>
                    <a:lstStyle/>
                    <a:p>
                      <a:endParaRPr lang="nl-NL"/>
                    </a:p>
                  </a:txBody>
                  <a:tcPr/>
                </a:tc>
                <a:tc hMerge="1" vMerge="1">
                  <a:txBody>
                    <a:bodyPr/>
                    <a:lstStyle/>
                    <a:p>
                      <a:endParaRPr lang="nl-NL"/>
                    </a:p>
                  </a:txBody>
                  <a:tcPr/>
                </a:tc>
                <a:extLst>
                  <a:ext uri="{0D108BD9-81ED-4DB2-BD59-A6C34878D82A}">
                    <a16:rowId xmlns:a16="http://schemas.microsoft.com/office/drawing/2014/main" xmlns="" val="4194609282"/>
                  </a:ext>
                </a:extLst>
              </a:tr>
              <a:tr h="329332">
                <a:tc vMerge="1">
                  <a:txBody>
                    <a:bodyPr/>
                    <a:lstStyle/>
                    <a:p>
                      <a:endParaRPr lang="nl-NL"/>
                    </a:p>
                  </a:txBody>
                  <a:tcPr/>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dirty="0">
                          <a:effectLst/>
                        </a:rPr>
                        <a:t>01 jan</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31 dec</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01 jan</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31 dec</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01 jan</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31 dec</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3212151182"/>
                  </a:ext>
                </a:extLst>
              </a:tr>
              <a:tr h="669233">
                <a:tc vMerge="1">
                  <a:txBody>
                    <a:bodyPr/>
                    <a:lstStyle/>
                    <a:p>
                      <a:endParaRPr lang="nl-NL"/>
                    </a:p>
                  </a:txBody>
                  <a:tcPr/>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Outcome Target</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Actual</a:t>
                      </a:r>
                    </a:p>
                    <a:p>
                      <a:pPr>
                        <a:lnSpc>
                          <a:spcPct val="107000"/>
                        </a:lnSpc>
                        <a:spcAft>
                          <a:spcPts val="0"/>
                        </a:spcAft>
                      </a:pPr>
                      <a:r>
                        <a:rPr lang="nl-NL" sz="1100">
                          <a:effectLst/>
                        </a:rPr>
                        <a:t>Outcome</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Output Target</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Actual Output</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Budget</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dirty="0">
                          <a:effectLst/>
                        </a:rPr>
                        <a:t>€ </a:t>
                      </a:r>
                      <a:r>
                        <a:rPr lang="nl-NL" sz="1100" dirty="0" err="1">
                          <a:effectLst/>
                        </a:rPr>
                        <a:t>Spent</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31223851"/>
                  </a:ext>
                </a:extLst>
              </a:tr>
              <a:tr h="210770">
                <a:tc>
                  <a:txBody>
                    <a:bodyPr/>
                    <a:lstStyle/>
                    <a:p>
                      <a:pPr>
                        <a:lnSpc>
                          <a:spcPct val="107000"/>
                        </a:lnSpc>
                        <a:spcAft>
                          <a:spcPts val="0"/>
                        </a:spcAft>
                      </a:pPr>
                      <a:r>
                        <a:rPr lang="nl-NL" sz="1100">
                          <a:effectLst/>
                        </a:rPr>
                        <a:t>Goal A</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3771785327"/>
                  </a:ext>
                </a:extLst>
              </a:tr>
              <a:tr h="329332">
                <a:tc>
                  <a:txBody>
                    <a:bodyPr/>
                    <a:lstStyle/>
                    <a:p>
                      <a:pPr>
                        <a:lnSpc>
                          <a:spcPct val="107000"/>
                        </a:lnSpc>
                        <a:spcAft>
                          <a:spcPts val="0"/>
                        </a:spcAft>
                      </a:pPr>
                      <a:r>
                        <a:rPr lang="nl-NL" sz="1100">
                          <a:effectLst/>
                        </a:rPr>
                        <a:t>Objective a1</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624269358"/>
                  </a:ext>
                </a:extLst>
              </a:tr>
              <a:tr h="210770">
                <a:tc>
                  <a:txBody>
                    <a:bodyPr/>
                    <a:lstStyle/>
                    <a:p>
                      <a:pPr>
                        <a:lnSpc>
                          <a:spcPct val="107000"/>
                        </a:lnSpc>
                        <a:spcAft>
                          <a:spcPts val="0"/>
                        </a:spcAft>
                      </a:pPr>
                      <a:r>
                        <a:rPr lang="nl-NL" sz="1100">
                          <a:effectLst/>
                        </a:rPr>
                        <a:t>Objective a2</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1510795596"/>
                  </a:ext>
                </a:extLst>
              </a:tr>
              <a:tr h="329332">
                <a:tc>
                  <a:txBody>
                    <a:bodyPr/>
                    <a:lstStyle/>
                    <a:p>
                      <a:pPr>
                        <a:lnSpc>
                          <a:spcPct val="107000"/>
                        </a:lnSpc>
                        <a:spcAft>
                          <a:spcPts val="0"/>
                        </a:spcAft>
                      </a:pPr>
                      <a:r>
                        <a:rPr lang="nl-NL" sz="1100">
                          <a:effectLst/>
                        </a:rPr>
                        <a:t>Objective a3</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3051973657"/>
                  </a:ext>
                </a:extLst>
              </a:tr>
              <a:tr h="210770">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690590503"/>
                  </a:ext>
                </a:extLst>
              </a:tr>
              <a:tr h="210770">
                <a:tc>
                  <a:txBody>
                    <a:bodyPr/>
                    <a:lstStyle/>
                    <a:p>
                      <a:pPr>
                        <a:lnSpc>
                          <a:spcPct val="107000"/>
                        </a:lnSpc>
                        <a:spcAft>
                          <a:spcPts val="0"/>
                        </a:spcAft>
                      </a:pPr>
                      <a:r>
                        <a:rPr lang="nl-NL" sz="1100">
                          <a:effectLst/>
                        </a:rPr>
                        <a:t>Goal B</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567760691"/>
                  </a:ext>
                </a:extLst>
              </a:tr>
              <a:tr h="329332">
                <a:tc>
                  <a:txBody>
                    <a:bodyPr/>
                    <a:lstStyle/>
                    <a:p>
                      <a:pPr>
                        <a:lnSpc>
                          <a:spcPct val="107000"/>
                        </a:lnSpc>
                        <a:spcAft>
                          <a:spcPts val="0"/>
                        </a:spcAft>
                      </a:pPr>
                      <a:r>
                        <a:rPr lang="nl-NL" sz="1100">
                          <a:effectLst/>
                        </a:rPr>
                        <a:t>Objective b1</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2396211298"/>
                  </a:ext>
                </a:extLst>
              </a:tr>
              <a:tr h="329332">
                <a:tc>
                  <a:txBody>
                    <a:bodyPr/>
                    <a:lstStyle/>
                    <a:p>
                      <a:pPr>
                        <a:lnSpc>
                          <a:spcPct val="107000"/>
                        </a:lnSpc>
                        <a:spcAft>
                          <a:spcPts val="0"/>
                        </a:spcAft>
                      </a:pPr>
                      <a:r>
                        <a:rPr lang="nl-NL" sz="1100">
                          <a:effectLst/>
                        </a:rPr>
                        <a:t>Objective b2</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2043667710"/>
                  </a:ext>
                </a:extLst>
              </a:tr>
              <a:tr h="210770">
                <a:tc>
                  <a:txBody>
                    <a:bodyPr/>
                    <a:lstStyle/>
                    <a:p>
                      <a:pPr>
                        <a:lnSpc>
                          <a:spcPct val="107000"/>
                        </a:lnSpc>
                        <a:spcAft>
                          <a:spcPts val="0"/>
                        </a:spcAft>
                      </a:pPr>
                      <a:r>
                        <a:rPr lang="nl-NL" sz="1100" dirty="0">
                          <a:effectLst/>
                        </a:rPr>
                        <a:t> </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a:effectLst/>
                        </a:rPr>
                        <a:t> </a:t>
                      </a:r>
                      <a:endParaRPr lang="nl-N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tc>
                  <a:txBody>
                    <a:bodyPr/>
                    <a:lstStyle/>
                    <a:p>
                      <a:pPr>
                        <a:lnSpc>
                          <a:spcPct val="107000"/>
                        </a:lnSpc>
                        <a:spcAft>
                          <a:spcPts val="0"/>
                        </a:spcAft>
                      </a:pPr>
                      <a:r>
                        <a:rPr lang="nl-NL" sz="1100" dirty="0">
                          <a:effectLst/>
                        </a:rPr>
                        <a:t> </a:t>
                      </a:r>
                      <a:endParaRPr lang="nl-N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551" marR="67551" marT="0" marB="0"/>
                </a:tc>
                <a:extLst>
                  <a:ext uri="{0D108BD9-81ED-4DB2-BD59-A6C34878D82A}">
                    <a16:rowId xmlns:a16="http://schemas.microsoft.com/office/drawing/2014/main" xmlns="" val="1109313520"/>
                  </a:ext>
                </a:extLst>
              </a:tr>
            </a:tbl>
          </a:graphicData>
        </a:graphic>
      </p:graphicFrame>
      <p:pic>
        <p:nvPicPr>
          <p:cNvPr id="8" name="Afbeelding 7"/>
          <p:cNvPicPr>
            <a:picLocks noChangeAspect="1"/>
          </p:cNvPicPr>
          <p:nvPr/>
        </p:nvPicPr>
        <p:blipFill>
          <a:blip r:embed="rId4" cstate="print"/>
          <a:stretch>
            <a:fillRect/>
          </a:stretch>
        </p:blipFill>
        <p:spPr>
          <a:xfrm>
            <a:off x="7819612" y="3657600"/>
            <a:ext cx="1324388" cy="1324388"/>
          </a:xfrm>
          <a:prstGeom prst="rect">
            <a:avLst/>
          </a:prstGeom>
        </p:spPr>
      </p:pic>
      <p:sp>
        <p:nvSpPr>
          <p:cNvPr id="10" name="Rechthoek 9"/>
          <p:cNvSpPr/>
          <p:nvPr/>
        </p:nvSpPr>
        <p:spPr>
          <a:xfrm>
            <a:off x="685800" y="287352"/>
            <a:ext cx="7010400" cy="800219"/>
          </a:xfrm>
          <a:prstGeom prst="rect">
            <a:avLst/>
          </a:prstGeom>
          <a:solidFill>
            <a:schemeClr val="bg1"/>
          </a:solidFill>
        </p:spPr>
        <p:txBody>
          <a:bodyPr wrap="square">
            <a:spAutoFit/>
          </a:bodyPr>
          <a:lstStyle/>
          <a:p>
            <a:r>
              <a:rPr lang="en-US" sz="2800" dirty="0" smtClean="0"/>
              <a:t>Classic performance budgeting structure</a:t>
            </a:r>
          </a:p>
          <a:p>
            <a:endParaRPr lang="en-US" dirty="0" smtClean="0"/>
          </a:p>
        </p:txBody>
      </p:sp>
    </p:spTree>
    <p:extLst>
      <p:ext uri="{BB962C8B-B14F-4D97-AF65-F5344CB8AC3E}">
        <p14:creationId xmlns:p14="http://schemas.microsoft.com/office/powerpoint/2010/main" val="3320486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9144000" cy="6858000"/>
          </a:xfrm>
          <a:prstGeom prst="rect">
            <a:avLst/>
          </a:prstGeom>
        </p:spPr>
      </p:pic>
      <p:sp>
        <p:nvSpPr>
          <p:cNvPr id="7" name="Tijdelijke aanduiding voor inhoud 2"/>
          <p:cNvSpPr>
            <a:spLocks noGrp="1"/>
          </p:cNvSpPr>
          <p:nvPr>
            <p:ph idx="1"/>
          </p:nvPr>
        </p:nvSpPr>
        <p:spPr>
          <a:xfrm>
            <a:off x="609600" y="990600"/>
            <a:ext cx="7848600" cy="4419600"/>
          </a:xfrm>
          <a:solidFill>
            <a:schemeClr val="bg1"/>
          </a:solidFill>
        </p:spPr>
        <p:txBody>
          <a:bodyPr>
            <a:normAutofit/>
          </a:bodyPr>
          <a:lstStyle/>
          <a:p>
            <a:pPr>
              <a:buNone/>
            </a:pPr>
            <a:r>
              <a:rPr lang="en-US" sz="2800" dirty="0" smtClean="0"/>
              <a:t>Poland : moving from a revolutionary to an evolutionary approach</a:t>
            </a:r>
          </a:p>
          <a:p>
            <a:pPr>
              <a:buNone/>
            </a:pPr>
            <a:endParaRPr lang="en-US" dirty="0" smtClean="0"/>
          </a:p>
          <a:p>
            <a:pPr>
              <a:buNone/>
            </a:pPr>
            <a:r>
              <a:rPr lang="en-US" sz="2400" u="sng" dirty="0" smtClean="0"/>
              <a:t>What kept the revolution from succeeding?</a:t>
            </a:r>
          </a:p>
          <a:p>
            <a:r>
              <a:rPr lang="en-US" sz="2400" dirty="0" smtClean="0"/>
              <a:t>Complex PB design (OECD state of the art)</a:t>
            </a:r>
          </a:p>
          <a:p>
            <a:r>
              <a:rPr lang="en-US" sz="2400" dirty="0" smtClean="0"/>
              <a:t>Eroding political support</a:t>
            </a:r>
          </a:p>
          <a:p>
            <a:r>
              <a:rPr lang="en-US" sz="2400" dirty="0" smtClean="0"/>
              <a:t>Understaffed and fragmented </a:t>
            </a:r>
            <a:r>
              <a:rPr lang="en-US" sz="2400" dirty="0" err="1" smtClean="0"/>
              <a:t>MoF</a:t>
            </a:r>
            <a:endParaRPr lang="en-US" sz="2400" dirty="0" smtClean="0"/>
          </a:p>
          <a:p>
            <a:r>
              <a:rPr lang="en-US" sz="2400" dirty="0" smtClean="0"/>
              <a:t>Stalling legislative reform</a:t>
            </a:r>
          </a:p>
          <a:p>
            <a:r>
              <a:rPr lang="en-US" sz="2400" dirty="0" smtClean="0"/>
              <a:t>Cultural obstacles to goal based public sector reform</a:t>
            </a:r>
          </a:p>
          <a:p>
            <a:pPr>
              <a:buFontTx/>
              <a:buChar char="-"/>
            </a:pPr>
            <a:endParaRPr lang="en-US" sz="2400" dirty="0" smtClean="0"/>
          </a:p>
          <a:p>
            <a:endParaRPr lang="en-US" dirty="0" smtClean="0"/>
          </a:p>
          <a:p>
            <a:endParaRPr lang="en-US" dirty="0" smtClean="0"/>
          </a:p>
        </p:txBody>
      </p:sp>
    </p:spTree>
    <p:extLst>
      <p:ext uri="{BB962C8B-B14F-4D97-AF65-F5344CB8AC3E}">
        <p14:creationId xmlns:p14="http://schemas.microsoft.com/office/powerpoint/2010/main" val="1350248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7391400"/>
          </a:xfrm>
          <a:prstGeom prst="rect">
            <a:avLst/>
          </a:prstGeom>
        </p:spPr>
      </p:pic>
      <p:sp>
        <p:nvSpPr>
          <p:cNvPr id="7" name="Rechthoek 6"/>
          <p:cNvSpPr/>
          <p:nvPr/>
        </p:nvSpPr>
        <p:spPr>
          <a:xfrm>
            <a:off x="838200" y="1066800"/>
            <a:ext cx="7543800" cy="4093428"/>
          </a:xfrm>
          <a:prstGeom prst="rect">
            <a:avLst/>
          </a:prstGeom>
          <a:solidFill>
            <a:schemeClr val="bg1"/>
          </a:solidFill>
        </p:spPr>
        <p:txBody>
          <a:bodyPr wrap="square">
            <a:spAutoFit/>
          </a:bodyPr>
          <a:lstStyle/>
          <a:p>
            <a:r>
              <a:rPr lang="en-US" sz="2800" dirty="0" smtClean="0"/>
              <a:t>Netherlands: problems associated with first decade of performance budgeting</a:t>
            </a:r>
          </a:p>
          <a:p>
            <a:endParaRPr lang="en-US" dirty="0" smtClean="0"/>
          </a:p>
          <a:p>
            <a:pPr>
              <a:buFontTx/>
              <a:buChar char="-"/>
            </a:pPr>
            <a:r>
              <a:rPr lang="en-US" sz="2400" dirty="0" smtClean="0"/>
              <a:t>Overemphasizing compliance not relevance</a:t>
            </a:r>
          </a:p>
          <a:p>
            <a:pPr>
              <a:buFontTx/>
              <a:buChar char="-"/>
            </a:pPr>
            <a:endParaRPr lang="en-US" sz="2400" dirty="0" smtClean="0"/>
          </a:p>
          <a:p>
            <a:pPr>
              <a:buFontTx/>
              <a:buChar char="-"/>
            </a:pPr>
            <a:r>
              <a:rPr lang="en-US" sz="2400" dirty="0" smtClean="0"/>
              <a:t>Overloading the budget with performance information</a:t>
            </a:r>
          </a:p>
          <a:p>
            <a:endParaRPr lang="en-US" sz="2400" dirty="0" smtClean="0"/>
          </a:p>
          <a:p>
            <a:pPr>
              <a:buFontTx/>
              <a:buChar char="-"/>
            </a:pPr>
            <a:r>
              <a:rPr lang="en-US" sz="2400" dirty="0" smtClean="0"/>
              <a:t>Limited attention by politicians, symbolic use at most</a:t>
            </a:r>
          </a:p>
          <a:p>
            <a:endParaRPr lang="en-US" sz="2400" dirty="0" smtClean="0"/>
          </a:p>
          <a:p>
            <a:pPr>
              <a:buFontTx/>
              <a:buChar char="-"/>
            </a:pPr>
            <a:r>
              <a:rPr lang="en-US" sz="2400" dirty="0" smtClean="0"/>
              <a:t>Use for self legitimization by government agencies</a:t>
            </a:r>
          </a:p>
          <a:p>
            <a:pPr>
              <a:buFontTx/>
              <a:buChar char="-"/>
            </a:pPr>
            <a:endParaRPr lang="en-US" dirty="0" smtClean="0"/>
          </a:p>
        </p:txBody>
      </p:sp>
    </p:spTree>
    <p:extLst>
      <p:ext uri="{BB962C8B-B14F-4D97-AF65-F5344CB8AC3E}">
        <p14:creationId xmlns:p14="http://schemas.microsoft.com/office/powerpoint/2010/main" val="1210920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6" name="Rechthoek 5"/>
          <p:cNvSpPr/>
          <p:nvPr/>
        </p:nvSpPr>
        <p:spPr>
          <a:xfrm>
            <a:off x="533400" y="304800"/>
            <a:ext cx="8229600" cy="954107"/>
          </a:xfrm>
          <a:prstGeom prst="rect">
            <a:avLst/>
          </a:prstGeom>
          <a:solidFill>
            <a:schemeClr val="bg1"/>
          </a:solidFill>
        </p:spPr>
        <p:txBody>
          <a:bodyPr wrap="square">
            <a:spAutoFit/>
          </a:bodyPr>
          <a:lstStyle/>
          <a:p>
            <a:r>
              <a:rPr lang="en-US" sz="2800" dirty="0" smtClean="0"/>
              <a:t>Example using performance information for legitimization</a:t>
            </a:r>
          </a:p>
        </p:txBody>
      </p:sp>
      <p:pic>
        <p:nvPicPr>
          <p:cNvPr id="8" name="Picture 4"/>
          <p:cNvPicPr>
            <a:picLocks noChangeAspect="1" noChangeArrowheads="1"/>
          </p:cNvPicPr>
          <p:nvPr/>
        </p:nvPicPr>
        <p:blipFill>
          <a:blip r:embed="rId4" cstate="print"/>
          <a:srcRect/>
          <a:stretch>
            <a:fillRect/>
          </a:stretch>
        </p:blipFill>
        <p:spPr bwMode="auto">
          <a:xfrm>
            <a:off x="228600" y="1371600"/>
            <a:ext cx="3442447" cy="2359695"/>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990600" y="3733800"/>
            <a:ext cx="2670783" cy="2037038"/>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3810000" y="1371600"/>
            <a:ext cx="2860465" cy="1973917"/>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srcRect/>
          <a:stretch>
            <a:fillRect/>
          </a:stretch>
        </p:blipFill>
        <p:spPr bwMode="auto">
          <a:xfrm>
            <a:off x="6812700" y="1371600"/>
            <a:ext cx="2331300" cy="2377501"/>
          </a:xfrm>
          <a:prstGeom prst="rect">
            <a:avLst/>
          </a:prstGeom>
          <a:noFill/>
          <a:ln w="9525">
            <a:noFill/>
            <a:miter lim="800000"/>
            <a:headEnd/>
            <a:tailEnd/>
          </a:ln>
        </p:spPr>
      </p:pic>
      <p:sp>
        <p:nvSpPr>
          <p:cNvPr id="12" name="Tekstvak 11"/>
          <p:cNvSpPr txBox="1"/>
          <p:nvPr/>
        </p:nvSpPr>
        <p:spPr>
          <a:xfrm>
            <a:off x="3962400" y="4114800"/>
            <a:ext cx="3733800" cy="1015663"/>
          </a:xfrm>
          <a:prstGeom prst="rect">
            <a:avLst/>
          </a:prstGeom>
          <a:solidFill>
            <a:schemeClr val="bg1"/>
          </a:solidFill>
        </p:spPr>
        <p:txBody>
          <a:bodyPr wrap="square">
            <a:spAutoFit/>
          </a:bodyPr>
          <a:lstStyle/>
          <a:p>
            <a:pPr lvl="0" algn="l">
              <a:spcAft>
                <a:spcPts val="0"/>
              </a:spcAft>
            </a:pPr>
            <a:r>
              <a:rPr lang="nl-NL" sz="1600" i="1" dirty="0" smtClean="0">
                <a:solidFill>
                  <a:schemeClr val="tx1"/>
                </a:solidFill>
                <a:latin typeface="+mj-lt"/>
                <a:ea typeface="Tahoma" panose="020B0604030504040204" pitchFamily="34" charset="0"/>
                <a:cs typeface="Tahoma" panose="020B0604030504040204" pitchFamily="34" charset="0"/>
              </a:rPr>
              <a:t>‘</a:t>
            </a:r>
            <a:r>
              <a:rPr lang="nl-NL" sz="1600" i="1" dirty="0" err="1" smtClean="0">
                <a:solidFill>
                  <a:schemeClr val="tx1"/>
                </a:solidFill>
                <a:latin typeface="+mj-lt"/>
                <a:ea typeface="Tahoma" panose="020B0604030504040204" pitchFamily="34" charset="0"/>
                <a:cs typeface="Tahoma" panose="020B0604030504040204" pitchFamily="34" charset="0"/>
              </a:rPr>
              <a:t>Çopper</a:t>
            </a:r>
            <a:r>
              <a:rPr lang="nl-NL" sz="1600" i="1" dirty="0" smtClean="0">
                <a:solidFill>
                  <a:schemeClr val="tx1"/>
                </a:solidFill>
                <a:latin typeface="+mj-lt"/>
                <a:ea typeface="Tahoma" panose="020B0604030504040204" pitchFamily="34" charset="0"/>
                <a:cs typeface="Tahoma" panose="020B0604030504040204" pitchFamily="34" charset="0"/>
              </a:rPr>
              <a:t> </a:t>
            </a:r>
            <a:r>
              <a:rPr lang="nl-NL" sz="1600" i="1" dirty="0" err="1" smtClean="0">
                <a:solidFill>
                  <a:schemeClr val="tx1"/>
                </a:solidFill>
                <a:latin typeface="+mj-lt"/>
                <a:ea typeface="Tahoma" panose="020B0604030504040204" pitchFamily="34" charset="0"/>
                <a:cs typeface="Tahoma" panose="020B0604030504040204" pitchFamily="34" charset="0"/>
              </a:rPr>
              <a:t>theft</a:t>
            </a:r>
            <a:r>
              <a:rPr lang="nl-NL" sz="1600" i="1" dirty="0" smtClean="0">
                <a:solidFill>
                  <a:schemeClr val="tx1"/>
                </a:solidFill>
                <a:latin typeface="+mj-lt"/>
                <a:ea typeface="Tahoma" panose="020B0604030504040204" pitchFamily="34" charset="0"/>
                <a:cs typeface="Tahoma" panose="020B0604030504040204" pitchFamily="34" charset="0"/>
              </a:rPr>
              <a:t> down </a:t>
            </a:r>
            <a:r>
              <a:rPr lang="nl-NL" sz="1600" i="1" dirty="0" err="1" smtClean="0">
                <a:solidFill>
                  <a:schemeClr val="tx1"/>
                </a:solidFill>
                <a:latin typeface="+mj-lt"/>
                <a:ea typeface="Tahoma" panose="020B0604030504040204" pitchFamily="34" charset="0"/>
                <a:cs typeface="Tahoma" panose="020B0604030504040204" pitchFamily="34" charset="0"/>
              </a:rPr>
              <a:t>by</a:t>
            </a:r>
            <a:r>
              <a:rPr lang="nl-NL" sz="1600" i="1" dirty="0" smtClean="0">
                <a:solidFill>
                  <a:schemeClr val="tx1"/>
                </a:solidFill>
                <a:latin typeface="+mj-lt"/>
                <a:ea typeface="Tahoma" panose="020B0604030504040204" pitchFamily="34" charset="0"/>
                <a:cs typeface="Tahoma" panose="020B0604030504040204" pitchFamily="34" charset="0"/>
              </a:rPr>
              <a:t> 57%’</a:t>
            </a:r>
          </a:p>
          <a:p>
            <a:pPr lvl="0" algn="l">
              <a:spcAft>
                <a:spcPts val="0"/>
              </a:spcAft>
            </a:pPr>
            <a:endParaRPr lang="nl-NL" sz="1600" i="1" dirty="0" smtClean="0">
              <a:solidFill>
                <a:schemeClr val="tx1"/>
              </a:solidFill>
              <a:latin typeface="+mj-lt"/>
              <a:ea typeface="Tahoma" panose="020B0604030504040204" pitchFamily="34" charset="0"/>
              <a:cs typeface="Tahoma" panose="020B0604030504040204" pitchFamily="34" charset="0"/>
            </a:endParaRPr>
          </a:p>
          <a:p>
            <a:pPr lvl="0" algn="l">
              <a:spcAft>
                <a:spcPts val="0"/>
              </a:spcAft>
            </a:pPr>
            <a:r>
              <a:rPr lang="nl-NL" sz="1600" i="1" dirty="0" smtClean="0">
                <a:solidFill>
                  <a:schemeClr val="tx1"/>
                </a:solidFill>
                <a:latin typeface="+mj-lt"/>
                <a:ea typeface="Tahoma" panose="020B0604030504040204" pitchFamily="34" charset="0"/>
                <a:cs typeface="Tahoma" panose="020B0604030504040204" pitchFamily="34" charset="0"/>
              </a:rPr>
              <a:t>‘</a:t>
            </a:r>
            <a:r>
              <a:rPr lang="nl-NL" sz="1600" i="1" dirty="0" err="1" smtClean="0">
                <a:solidFill>
                  <a:schemeClr val="tx1"/>
                </a:solidFill>
                <a:latin typeface="+mj-lt"/>
                <a:ea typeface="Tahoma" panose="020B0604030504040204" pitchFamily="34" charset="0"/>
                <a:cs typeface="Tahoma" panose="020B0604030504040204" pitchFamily="34" charset="0"/>
              </a:rPr>
              <a:t>Our</a:t>
            </a:r>
            <a:r>
              <a:rPr lang="nl-NL" sz="1600" i="1" dirty="0" smtClean="0">
                <a:solidFill>
                  <a:schemeClr val="tx1"/>
                </a:solidFill>
                <a:latin typeface="+mj-lt"/>
                <a:ea typeface="Tahoma" panose="020B0604030504040204" pitchFamily="34" charset="0"/>
                <a:cs typeface="Tahoma" panose="020B0604030504040204" pitchFamily="34" charset="0"/>
              </a:rPr>
              <a:t> extra </a:t>
            </a:r>
            <a:r>
              <a:rPr lang="nl-NL" sz="1600" i="1" dirty="0" err="1" smtClean="0">
                <a:solidFill>
                  <a:schemeClr val="tx1"/>
                </a:solidFill>
                <a:latin typeface="+mj-lt"/>
                <a:ea typeface="Tahoma" panose="020B0604030504040204" pitchFamily="34" charset="0"/>
                <a:cs typeface="Tahoma" panose="020B0604030504040204" pitchFamily="34" charset="0"/>
              </a:rPr>
              <a:t>measures</a:t>
            </a:r>
            <a:r>
              <a:rPr lang="nl-NL" sz="1600" i="1" dirty="0" smtClean="0">
                <a:solidFill>
                  <a:schemeClr val="tx1"/>
                </a:solidFill>
                <a:latin typeface="+mj-lt"/>
                <a:ea typeface="Tahoma" panose="020B0604030504040204" pitchFamily="34" charset="0"/>
                <a:cs typeface="Tahoma" panose="020B0604030504040204" pitchFamily="34" charset="0"/>
              </a:rPr>
              <a:t> are </a:t>
            </a:r>
            <a:r>
              <a:rPr lang="nl-NL" sz="1600" i="1" dirty="0" err="1" smtClean="0">
                <a:solidFill>
                  <a:schemeClr val="tx1"/>
                </a:solidFill>
                <a:latin typeface="+mj-lt"/>
                <a:ea typeface="Tahoma" panose="020B0604030504040204" pitchFamily="34" charset="0"/>
                <a:cs typeface="Tahoma" panose="020B0604030504040204" pitchFamily="34" charset="0"/>
              </a:rPr>
              <a:t>clearly</a:t>
            </a:r>
            <a:r>
              <a:rPr lang="nl-NL" sz="1600" i="1" dirty="0" smtClean="0">
                <a:solidFill>
                  <a:schemeClr val="tx1"/>
                </a:solidFill>
                <a:latin typeface="+mj-lt"/>
                <a:ea typeface="Tahoma" panose="020B0604030504040204" pitchFamily="34" charset="0"/>
                <a:cs typeface="Tahoma" panose="020B0604030504040204" pitchFamily="34" charset="0"/>
              </a:rPr>
              <a:t> </a:t>
            </a:r>
            <a:r>
              <a:rPr lang="nl-NL" sz="1600" i="1" dirty="0" err="1" smtClean="0">
                <a:solidFill>
                  <a:schemeClr val="tx1"/>
                </a:solidFill>
                <a:latin typeface="+mj-lt"/>
                <a:ea typeface="Tahoma" panose="020B0604030504040204" pitchFamily="34" charset="0"/>
                <a:cs typeface="Tahoma" panose="020B0604030504040204" pitchFamily="34" charset="0"/>
              </a:rPr>
              <a:t>working</a:t>
            </a:r>
            <a:r>
              <a:rPr lang="nl-NL" sz="1600" i="1" dirty="0" smtClean="0">
                <a:solidFill>
                  <a:schemeClr val="tx1"/>
                </a:solidFill>
                <a:latin typeface="+mj-lt"/>
                <a:ea typeface="Tahoma" panose="020B0604030504040204" pitchFamily="34" charset="0"/>
                <a:cs typeface="Tahoma" panose="020B0604030504040204" pitchFamily="34" charset="0"/>
              </a:rPr>
              <a:t>’</a:t>
            </a:r>
            <a:endParaRPr lang="nl-NL" sz="1600" i="1" dirty="0">
              <a:solidFill>
                <a:schemeClr val="tx1"/>
              </a:solidFill>
              <a:latin typeface="+mj-lt"/>
              <a:ea typeface="Tahoma" panose="020B0604030504040204" pitchFamily="34" charset="0"/>
              <a:cs typeface="Tahoma" panose="020B0604030504040204" pitchFamily="34" charset="0"/>
            </a:endParaRPr>
          </a:p>
          <a:p>
            <a:pPr lvl="0" algn="l">
              <a:spcAft>
                <a:spcPts val="0"/>
              </a:spcAft>
            </a:pPr>
            <a:endParaRPr lang="nl-NL" sz="1200" b="1" u="sng"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3226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pic>
        <p:nvPicPr>
          <p:cNvPr id="6" name="Afbeelding 5"/>
          <p:cNvPicPr/>
          <p:nvPr/>
        </p:nvPicPr>
        <p:blipFill>
          <a:blip r:embed="rId4" cstate="print"/>
          <a:srcRect/>
          <a:stretch>
            <a:fillRect/>
          </a:stretch>
        </p:blipFill>
        <p:spPr bwMode="auto">
          <a:xfrm>
            <a:off x="762000" y="2438400"/>
            <a:ext cx="7696200" cy="2743200"/>
          </a:xfrm>
          <a:prstGeom prst="rect">
            <a:avLst/>
          </a:prstGeom>
          <a:solidFill>
            <a:schemeClr val="bg1"/>
          </a:solidFill>
          <a:ln w="9525">
            <a:noFill/>
            <a:miter lim="800000"/>
            <a:headEnd/>
            <a:tailEnd/>
          </a:ln>
        </p:spPr>
      </p:pic>
      <p:sp>
        <p:nvSpPr>
          <p:cNvPr id="7" name="Rechthoek 6"/>
          <p:cNvSpPr/>
          <p:nvPr/>
        </p:nvSpPr>
        <p:spPr>
          <a:xfrm>
            <a:off x="609600" y="1143000"/>
            <a:ext cx="8001000" cy="954107"/>
          </a:xfrm>
          <a:prstGeom prst="rect">
            <a:avLst/>
          </a:prstGeom>
          <a:solidFill>
            <a:schemeClr val="bg1"/>
          </a:solidFill>
        </p:spPr>
        <p:txBody>
          <a:bodyPr wrap="square">
            <a:spAutoFit/>
          </a:bodyPr>
          <a:lstStyle/>
          <a:p>
            <a:r>
              <a:rPr lang="en-US" sz="2800" dirty="0" smtClean="0"/>
              <a:t>The Netherlands: selectively delinking performance and budgeting</a:t>
            </a:r>
            <a:endParaRPr lang="nl-NL" sz="2800" dirty="0"/>
          </a:p>
        </p:txBody>
      </p:sp>
    </p:spTree>
    <p:extLst>
      <p:ext uri="{BB962C8B-B14F-4D97-AF65-F5344CB8AC3E}">
        <p14:creationId xmlns:p14="http://schemas.microsoft.com/office/powerpoint/2010/main" val="862463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476231"/>
            <a:ext cx="8382000" cy="5262979"/>
          </a:xfrm>
          <a:prstGeom prst="rect">
            <a:avLst/>
          </a:prstGeom>
          <a:solidFill>
            <a:schemeClr val="bg1"/>
          </a:solidFill>
        </p:spPr>
        <p:txBody>
          <a:bodyPr wrap="square" rtlCol="0">
            <a:spAutoFit/>
          </a:bodyPr>
          <a:lstStyle/>
          <a:p>
            <a:r>
              <a:rPr lang="en-US" sz="2800" i="1" dirty="0" smtClean="0">
                <a:cs typeface="Times New Roman"/>
              </a:rPr>
              <a:t>Study background</a:t>
            </a:r>
          </a:p>
          <a:p>
            <a:endParaRPr lang="en-US" sz="2800" dirty="0" smtClean="0">
              <a:cs typeface="Times New Roman"/>
            </a:endParaRPr>
          </a:p>
          <a:p>
            <a:r>
              <a:rPr lang="en-US" sz="2800" dirty="0" smtClean="0">
                <a:cs typeface="Times New Roman"/>
              </a:rPr>
              <a:t>Middle and lower income countries aspiring to international </a:t>
            </a:r>
            <a:r>
              <a:rPr lang="en-US" sz="2800" dirty="0">
                <a:cs typeface="Times New Roman"/>
              </a:rPr>
              <a:t>best practices in </a:t>
            </a:r>
            <a:r>
              <a:rPr lang="en-US" sz="2800" dirty="0" smtClean="0">
                <a:cs typeface="Times New Roman"/>
              </a:rPr>
              <a:t>budgeting.</a:t>
            </a:r>
          </a:p>
          <a:p>
            <a:endParaRPr lang="en-US" sz="2800" dirty="0">
              <a:cs typeface="Times New Roman"/>
            </a:endParaRPr>
          </a:p>
          <a:p>
            <a:r>
              <a:rPr lang="en-US" sz="2800" dirty="0" smtClean="0">
                <a:cs typeface="Times New Roman"/>
              </a:rPr>
              <a:t>In Eastern Europe early reformers have struggled to make performance budgeting effective.</a:t>
            </a:r>
          </a:p>
          <a:p>
            <a:endParaRPr lang="en-US" sz="2800" dirty="0">
              <a:cs typeface="Times New Roman"/>
            </a:endParaRPr>
          </a:p>
          <a:p>
            <a:r>
              <a:rPr lang="en-US" sz="2800" dirty="0" smtClean="0">
                <a:cs typeface="Times New Roman"/>
              </a:rPr>
              <a:t>What can aspiring countries learn from their </a:t>
            </a:r>
            <a:r>
              <a:rPr lang="en-US" sz="2800" dirty="0" err="1" smtClean="0">
                <a:cs typeface="Times New Roman"/>
              </a:rPr>
              <a:t>neighbours</a:t>
            </a:r>
            <a:r>
              <a:rPr lang="en-US" sz="2800" dirty="0" smtClean="0">
                <a:cs typeface="Times New Roman"/>
              </a:rPr>
              <a:t> experiences and those of advanced reformers in OECD countries?</a:t>
            </a:r>
          </a:p>
          <a:p>
            <a:endParaRPr lang="en-US" sz="2800" dirty="0">
              <a:cs typeface="Times New Roman"/>
            </a:endParaRPr>
          </a:p>
        </p:txBody>
      </p:sp>
    </p:spTree>
    <p:extLst>
      <p:ext uri="{BB962C8B-B14F-4D97-AF65-F5344CB8AC3E}">
        <p14:creationId xmlns:p14="http://schemas.microsoft.com/office/powerpoint/2010/main" val="4140648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7" name="Rechthoek 6"/>
          <p:cNvSpPr/>
          <p:nvPr/>
        </p:nvSpPr>
        <p:spPr>
          <a:xfrm>
            <a:off x="571500" y="260787"/>
            <a:ext cx="8001000" cy="5262979"/>
          </a:xfrm>
          <a:prstGeom prst="rect">
            <a:avLst/>
          </a:prstGeom>
          <a:solidFill>
            <a:schemeClr val="bg1"/>
          </a:solidFill>
        </p:spPr>
        <p:txBody>
          <a:bodyPr wrap="square">
            <a:spAutoFit/>
          </a:bodyPr>
          <a:lstStyle/>
          <a:p>
            <a:r>
              <a:rPr lang="en-US" sz="2800" dirty="0" smtClean="0"/>
              <a:t>Operational lessons for countries pursuing Performance </a:t>
            </a:r>
            <a:r>
              <a:rPr lang="en-US" sz="2800" dirty="0" smtClean="0"/>
              <a:t>Budgeting</a:t>
            </a:r>
            <a:endParaRPr lang="nl-NL" sz="2800" dirty="0"/>
          </a:p>
          <a:p>
            <a:endParaRPr lang="nl-NL" sz="2800" dirty="0" smtClean="0"/>
          </a:p>
          <a:p>
            <a:pPr marL="457200" indent="-457200">
              <a:buFont typeface="Arial" panose="020B0604020202020204" pitchFamily="34" charset="0"/>
              <a:buChar char="•"/>
            </a:pPr>
            <a:r>
              <a:rPr lang="nl-NL" sz="2800" dirty="0"/>
              <a:t>Clear and realistic objectives </a:t>
            </a:r>
          </a:p>
          <a:p>
            <a:pPr marL="457200" indent="-457200">
              <a:buFont typeface="Arial" panose="020B0604020202020204" pitchFamily="34" charset="0"/>
              <a:buChar char="•"/>
            </a:pPr>
            <a:r>
              <a:rPr lang="nl-NL" sz="2800" dirty="0"/>
              <a:t>Analytical capability </a:t>
            </a:r>
          </a:p>
          <a:p>
            <a:pPr marL="457200" indent="-457200">
              <a:buFont typeface="Arial" panose="020B0604020202020204" pitchFamily="34" charset="0"/>
              <a:buChar char="•"/>
            </a:pPr>
            <a:r>
              <a:rPr lang="nl-NL" sz="2800" dirty="0"/>
              <a:t>Support from other performance oriented reforms</a:t>
            </a:r>
          </a:p>
          <a:p>
            <a:pPr marL="457200" indent="-457200">
              <a:buFont typeface="Arial" panose="020B0604020202020204" pitchFamily="34" charset="0"/>
              <a:buChar char="•"/>
            </a:pPr>
            <a:r>
              <a:rPr lang="nl-NL" sz="2800" dirty="0"/>
              <a:t>Supporting infrastructure, MTEF, strategic plans, data collection systems</a:t>
            </a:r>
          </a:p>
          <a:p>
            <a:pPr marL="457200" indent="-457200">
              <a:buFont typeface="Arial" panose="020B0604020202020204" pitchFamily="34" charset="0"/>
              <a:buChar char="•"/>
            </a:pPr>
            <a:r>
              <a:rPr lang="nl-NL" sz="2800" dirty="0"/>
              <a:t>Simplified options (e.g. Netherlands, Russia)</a:t>
            </a:r>
          </a:p>
          <a:p>
            <a:pPr marL="457200" indent="-457200">
              <a:buFont typeface="Arial" panose="020B0604020202020204" pitchFamily="34" charset="0"/>
              <a:buChar char="•"/>
            </a:pPr>
            <a:r>
              <a:rPr lang="nl-NL" sz="2800" dirty="0"/>
              <a:t>Performance discussions routinized  </a:t>
            </a:r>
          </a:p>
          <a:p>
            <a:endParaRPr lang="nl-NL" sz="2800" dirty="0"/>
          </a:p>
        </p:txBody>
      </p:sp>
    </p:spTree>
    <p:extLst>
      <p:ext uri="{BB962C8B-B14F-4D97-AF65-F5344CB8AC3E}">
        <p14:creationId xmlns:p14="http://schemas.microsoft.com/office/powerpoint/2010/main" val="35383531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7" name="Rechthoek 6"/>
          <p:cNvSpPr/>
          <p:nvPr/>
        </p:nvSpPr>
        <p:spPr>
          <a:xfrm>
            <a:off x="609600" y="1143000"/>
            <a:ext cx="8001000" cy="523220"/>
          </a:xfrm>
          <a:prstGeom prst="rect">
            <a:avLst/>
          </a:prstGeom>
          <a:solidFill>
            <a:schemeClr val="bg1"/>
          </a:solidFill>
        </p:spPr>
        <p:txBody>
          <a:bodyPr wrap="square">
            <a:spAutoFit/>
          </a:bodyPr>
          <a:lstStyle/>
          <a:p>
            <a:pPr algn="ctr"/>
            <a:r>
              <a:rPr lang="nl-NL" sz="2800" dirty="0" smtClean="0"/>
              <a:t>Thank you</a:t>
            </a:r>
            <a:endParaRPr lang="nl-NL" sz="2800" dirty="0"/>
          </a:p>
        </p:txBody>
      </p:sp>
    </p:spTree>
    <p:extLst>
      <p:ext uri="{BB962C8B-B14F-4D97-AF65-F5344CB8AC3E}">
        <p14:creationId xmlns:p14="http://schemas.microsoft.com/office/powerpoint/2010/main" val="3749346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7391400"/>
          </a:xfrm>
          <a:prstGeom prst="rect">
            <a:avLst/>
          </a:prstGeom>
        </p:spPr>
      </p:pic>
      <p:sp>
        <p:nvSpPr>
          <p:cNvPr id="5" name="TextBox 4"/>
          <p:cNvSpPr txBox="1"/>
          <p:nvPr/>
        </p:nvSpPr>
        <p:spPr>
          <a:xfrm>
            <a:off x="381000" y="533400"/>
            <a:ext cx="8382000" cy="5693866"/>
          </a:xfrm>
          <a:prstGeom prst="rect">
            <a:avLst/>
          </a:prstGeom>
          <a:solidFill>
            <a:schemeClr val="bg1"/>
          </a:solidFill>
        </p:spPr>
        <p:txBody>
          <a:bodyPr wrap="square" rtlCol="0">
            <a:spAutoFit/>
          </a:bodyPr>
          <a:lstStyle/>
          <a:p>
            <a:pPr lvl="0"/>
            <a:r>
              <a:rPr lang="en-US" sz="2800" i="1" dirty="0" smtClean="0"/>
              <a:t>Methodology:</a:t>
            </a:r>
          </a:p>
          <a:p>
            <a:pPr lvl="0"/>
            <a:endParaRPr lang="en-US" sz="2800" i="1" dirty="0"/>
          </a:p>
          <a:p>
            <a:pPr lvl="0"/>
            <a:r>
              <a:rPr lang="en-US" sz="2800" i="1" dirty="0" smtClean="0"/>
              <a:t>Common questionnaire</a:t>
            </a:r>
          </a:p>
          <a:p>
            <a:pPr lvl="0"/>
            <a:endParaRPr lang="en-US" sz="2800" i="1" dirty="0"/>
          </a:p>
          <a:p>
            <a:pPr lvl="0"/>
            <a:r>
              <a:rPr lang="en-US" sz="2800" i="1" dirty="0" smtClean="0"/>
              <a:t>Seven in depth country case studies; Australia, Estonia, France, Netherlands, Poland, Russia, USA  </a:t>
            </a:r>
          </a:p>
          <a:p>
            <a:pPr lvl="0"/>
            <a:endParaRPr lang="en-US" sz="2800" i="1" dirty="0"/>
          </a:p>
          <a:p>
            <a:pPr lvl="0"/>
            <a:r>
              <a:rPr lang="en-US" sz="2800" i="1" dirty="0" smtClean="0"/>
              <a:t>Studies prepared 2014-15, by national experts and academics closely involved in reform efforts</a:t>
            </a:r>
          </a:p>
          <a:p>
            <a:pPr lvl="0"/>
            <a:endParaRPr lang="en-US" sz="2800" i="1" dirty="0"/>
          </a:p>
          <a:p>
            <a:pPr lvl="0"/>
            <a:r>
              <a:rPr lang="en-US" sz="2800" i="1" dirty="0" smtClean="0"/>
              <a:t>Peer reviewers;  Neil Cole (CABRI), Teresa Curristine (IMF), Allen Schick (UMD), Nicola Smithers (WB), Mark Ahern (WB)</a:t>
            </a:r>
            <a:endParaRPr lang="en-US" sz="2800" dirty="0"/>
          </a:p>
        </p:txBody>
      </p:sp>
    </p:spTree>
    <p:extLst>
      <p:ext uri="{BB962C8B-B14F-4D97-AF65-F5344CB8AC3E}">
        <p14:creationId xmlns:p14="http://schemas.microsoft.com/office/powerpoint/2010/main" val="701393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96240" y="381000"/>
            <a:ext cx="8382000" cy="5262979"/>
          </a:xfrm>
          <a:prstGeom prst="rect">
            <a:avLst/>
          </a:prstGeom>
          <a:solidFill>
            <a:schemeClr val="bg1"/>
          </a:solidFill>
        </p:spPr>
        <p:txBody>
          <a:bodyPr wrap="square" rtlCol="0">
            <a:spAutoFit/>
          </a:bodyPr>
          <a:lstStyle/>
          <a:p>
            <a:r>
              <a:rPr lang="en-US" sz="2800" dirty="0">
                <a:cs typeface="Times New Roman"/>
              </a:rPr>
              <a:t>We define performance budgeting by our aspirations for it</a:t>
            </a:r>
          </a:p>
          <a:p>
            <a:endParaRPr lang="en-US" sz="2800" dirty="0">
              <a:cs typeface="Times New Roman"/>
            </a:endParaRPr>
          </a:p>
          <a:p>
            <a:r>
              <a:rPr lang="en-US" sz="2800" dirty="0">
                <a:cs typeface="Times New Roman"/>
              </a:rPr>
              <a:t>OECD definition: </a:t>
            </a:r>
            <a:r>
              <a:rPr lang="en-US" sz="2800" dirty="0" smtClean="0">
                <a:cs typeface="Times New Roman"/>
              </a:rPr>
              <a:t>“</a:t>
            </a:r>
            <a:r>
              <a:rPr lang="en-GB" altLang="zh-CN" sz="2800" i="1" dirty="0" smtClean="0">
                <a:ea typeface="宋体" pitchFamily="2" charset="-122"/>
                <a:cs typeface="Times New Roman"/>
              </a:rPr>
              <a:t>Performance </a:t>
            </a:r>
            <a:r>
              <a:rPr lang="en-GB" altLang="zh-CN" sz="2800" i="1" dirty="0">
                <a:ea typeface="宋体" pitchFamily="2" charset="-122"/>
                <a:cs typeface="Times New Roman"/>
              </a:rPr>
              <a:t>budgeting is the use of performance information to link funding with results with the purpose of increasing efficiency, effectiveness, transparency and </a:t>
            </a:r>
            <a:r>
              <a:rPr lang="en-GB" altLang="zh-CN" sz="2800" i="1" dirty="0" smtClean="0">
                <a:ea typeface="宋体" pitchFamily="2" charset="-122"/>
                <a:cs typeface="Times New Roman"/>
              </a:rPr>
              <a:t>accountability”</a:t>
            </a:r>
            <a:endParaRPr lang="en-GB" altLang="zh-CN" sz="2800" i="1" dirty="0">
              <a:ea typeface="宋体" pitchFamily="2" charset="-122"/>
              <a:cs typeface="Times New Roman"/>
            </a:endParaRPr>
          </a:p>
          <a:p>
            <a:endParaRPr lang="en-US" sz="2800" dirty="0">
              <a:cs typeface="Times New Roman"/>
            </a:endParaRPr>
          </a:p>
          <a:p>
            <a:r>
              <a:rPr lang="en-US" sz="2800" dirty="0">
                <a:cs typeface="Times New Roman"/>
              </a:rPr>
              <a:t>The gap between our aspirations and the observed effects of performance systems are usually large, resulting in </a:t>
            </a:r>
            <a:r>
              <a:rPr lang="en-US" sz="2800" dirty="0" smtClean="0">
                <a:cs typeface="Times New Roman"/>
              </a:rPr>
              <a:t>disappointment</a:t>
            </a:r>
          </a:p>
          <a:p>
            <a:endParaRPr lang="en-US" sz="2800" dirty="0">
              <a:cs typeface="Times New Roman"/>
            </a:endParaRPr>
          </a:p>
        </p:txBody>
      </p:sp>
    </p:spTree>
    <p:extLst>
      <p:ext uri="{BB962C8B-B14F-4D97-AF65-F5344CB8AC3E}">
        <p14:creationId xmlns:p14="http://schemas.microsoft.com/office/powerpoint/2010/main" val="1090972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590739"/>
            <a:ext cx="8382000" cy="646331"/>
          </a:xfrm>
          <a:prstGeom prst="rect">
            <a:avLst/>
          </a:prstGeom>
          <a:solidFill>
            <a:schemeClr val="bg1"/>
          </a:solidFill>
        </p:spPr>
        <p:txBody>
          <a:bodyPr wrap="square" rtlCol="0">
            <a:spAutoFit/>
          </a:bodyPr>
          <a:lstStyle/>
          <a:p>
            <a:pPr lvl="0"/>
            <a:r>
              <a:rPr lang="en-US" sz="3600" dirty="0" smtClean="0"/>
              <a:t>Challenges in Performance Budgeting</a:t>
            </a:r>
            <a:endParaRPr lang="en-US" sz="3600" dirty="0"/>
          </a:p>
        </p:txBody>
      </p:sp>
    </p:spTree>
    <p:extLst>
      <p:ext uri="{BB962C8B-B14F-4D97-AF65-F5344CB8AC3E}">
        <p14:creationId xmlns:p14="http://schemas.microsoft.com/office/powerpoint/2010/main" val="569628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7391400"/>
          </a:xfrm>
          <a:prstGeom prst="rect">
            <a:avLst/>
          </a:prstGeom>
        </p:spPr>
      </p:pic>
      <p:sp>
        <p:nvSpPr>
          <p:cNvPr id="5" name="TextBox 4"/>
          <p:cNvSpPr txBox="1"/>
          <p:nvPr/>
        </p:nvSpPr>
        <p:spPr>
          <a:xfrm>
            <a:off x="381000" y="990600"/>
            <a:ext cx="8382000" cy="3108543"/>
          </a:xfrm>
          <a:prstGeom prst="rect">
            <a:avLst/>
          </a:prstGeom>
          <a:solidFill>
            <a:schemeClr val="bg1"/>
          </a:solidFill>
        </p:spPr>
        <p:txBody>
          <a:bodyPr wrap="square" rtlCol="0">
            <a:spAutoFit/>
          </a:bodyPr>
          <a:lstStyle/>
          <a:p>
            <a:pPr lvl="0"/>
            <a:r>
              <a:rPr lang="en-US" sz="2800" i="1" dirty="0"/>
              <a:t>Setting </a:t>
            </a:r>
            <a:r>
              <a:rPr lang="en-US" sz="2800" i="1" dirty="0" smtClean="0"/>
              <a:t>Objectives: </a:t>
            </a:r>
            <a:r>
              <a:rPr lang="en-US" sz="2800" dirty="0" smtClean="0"/>
              <a:t>A </a:t>
            </a:r>
            <a:r>
              <a:rPr lang="en-US" sz="2800" dirty="0"/>
              <a:t>primary challenge for governments is to decide </a:t>
            </a:r>
            <a:r>
              <a:rPr lang="en-US" sz="2800" dirty="0" smtClean="0"/>
              <a:t>the purpose of performance budgeting</a:t>
            </a:r>
          </a:p>
          <a:p>
            <a:pPr lvl="0"/>
            <a:endParaRPr lang="en-US" sz="2800" dirty="0" smtClean="0"/>
          </a:p>
          <a:p>
            <a:pPr lvl="0"/>
            <a:endParaRPr lang="en-US" sz="2800" dirty="0"/>
          </a:p>
          <a:p>
            <a:pPr lvl="0"/>
            <a:r>
              <a:rPr lang="en-US" sz="2800" i="1" dirty="0"/>
              <a:t>Looking Beyond the Budget</a:t>
            </a:r>
            <a:r>
              <a:rPr lang="en-US" sz="2800" dirty="0"/>
              <a:t>: </a:t>
            </a:r>
            <a:r>
              <a:rPr lang="en-US" sz="2800" dirty="0" smtClean="0"/>
              <a:t>Managers </a:t>
            </a:r>
            <a:r>
              <a:rPr lang="en-US" sz="2800" dirty="0"/>
              <a:t>are the most likely users of performance </a:t>
            </a:r>
            <a:r>
              <a:rPr lang="en-US" sz="2800" dirty="0" smtClean="0"/>
              <a:t>information</a:t>
            </a:r>
            <a:endParaRPr lang="en-US" sz="2800" dirty="0"/>
          </a:p>
        </p:txBody>
      </p:sp>
    </p:spTree>
    <p:extLst>
      <p:ext uri="{BB962C8B-B14F-4D97-AF65-F5344CB8AC3E}">
        <p14:creationId xmlns:p14="http://schemas.microsoft.com/office/powerpoint/2010/main" val="1173230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a:blip r:embed="rId4"/>
          <a:stretch>
            <a:fillRect/>
          </a:stretch>
        </p:blipFill>
        <p:spPr>
          <a:xfrm>
            <a:off x="0" y="533400"/>
            <a:ext cx="9144000" cy="5409618"/>
          </a:xfrm>
          <a:prstGeom prst="rect">
            <a:avLst/>
          </a:prstGeom>
        </p:spPr>
      </p:pic>
    </p:spTree>
    <p:extLst>
      <p:ext uri="{BB962C8B-B14F-4D97-AF65-F5344CB8AC3E}">
        <p14:creationId xmlns:p14="http://schemas.microsoft.com/office/powerpoint/2010/main" val="1981091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990600"/>
            <a:ext cx="8362950" cy="3108543"/>
          </a:xfrm>
          <a:prstGeom prst="rect">
            <a:avLst/>
          </a:prstGeom>
          <a:solidFill>
            <a:schemeClr val="bg1"/>
          </a:solidFill>
        </p:spPr>
        <p:txBody>
          <a:bodyPr wrap="square" rtlCol="0">
            <a:spAutoFit/>
          </a:bodyPr>
          <a:lstStyle/>
          <a:p>
            <a:pPr lvl="0"/>
            <a:r>
              <a:rPr lang="en-US" sz="2800" i="1" dirty="0"/>
              <a:t>Prioritizing Strategic Goals: </a:t>
            </a:r>
            <a:r>
              <a:rPr lang="en-US" sz="2800" dirty="0" smtClean="0"/>
              <a:t>Metrics </a:t>
            </a:r>
            <a:r>
              <a:rPr lang="en-US" sz="2800" dirty="0"/>
              <a:t>for the most salient service delivery areas are more likely to be used</a:t>
            </a:r>
            <a:r>
              <a:rPr lang="en-US" sz="2800" dirty="0" smtClean="0"/>
              <a:t>.</a:t>
            </a:r>
          </a:p>
          <a:p>
            <a:pPr lvl="0"/>
            <a:endParaRPr lang="en-US" sz="2800" dirty="0"/>
          </a:p>
          <a:p>
            <a:pPr lvl="0"/>
            <a:r>
              <a:rPr lang="en-US" sz="2800" i="1" dirty="0" smtClean="0"/>
              <a:t>Managing </a:t>
            </a:r>
            <a:r>
              <a:rPr lang="en-US" sz="2800" i="1" dirty="0"/>
              <a:t>Performance Perversity: </a:t>
            </a:r>
            <a:r>
              <a:rPr lang="en-US" sz="2800" dirty="0"/>
              <a:t>Too much emphasis on performance can motivate gaming behavior</a:t>
            </a:r>
            <a:r>
              <a:rPr lang="en-US" sz="2800" i="1" dirty="0"/>
              <a:t>. </a:t>
            </a:r>
            <a:endParaRPr lang="en-US" sz="2800" dirty="0"/>
          </a:p>
        </p:txBody>
      </p:sp>
    </p:spTree>
    <p:extLst>
      <p:ext uri="{BB962C8B-B14F-4D97-AF65-F5344CB8AC3E}">
        <p14:creationId xmlns:p14="http://schemas.microsoft.com/office/powerpoint/2010/main" val="385027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50520" y="762000"/>
            <a:ext cx="8412480" cy="3108543"/>
          </a:xfrm>
          <a:prstGeom prst="rect">
            <a:avLst/>
          </a:prstGeom>
          <a:solidFill>
            <a:schemeClr val="bg1"/>
          </a:solidFill>
        </p:spPr>
        <p:txBody>
          <a:bodyPr wrap="square" rtlCol="0">
            <a:spAutoFit/>
          </a:bodyPr>
          <a:lstStyle/>
          <a:p>
            <a:pPr lvl="0"/>
            <a:r>
              <a:rPr lang="en-US" sz="2800" i="1" dirty="0"/>
              <a:t>Capacity Constraints: </a:t>
            </a:r>
            <a:r>
              <a:rPr lang="en-US" sz="2800" dirty="0"/>
              <a:t>Governments </a:t>
            </a:r>
            <a:r>
              <a:rPr lang="en-US" sz="2800" dirty="0" smtClean="0"/>
              <a:t>underestimate the costs of </a:t>
            </a:r>
            <a:r>
              <a:rPr lang="en-US" sz="2800" dirty="0"/>
              <a:t>a performance budgeting system successfully.</a:t>
            </a:r>
            <a:r>
              <a:rPr lang="en-US" sz="2800" i="1" dirty="0"/>
              <a:t> </a:t>
            </a:r>
            <a:endParaRPr lang="en-US" sz="2800" i="1" dirty="0" smtClean="0"/>
          </a:p>
          <a:p>
            <a:pPr lvl="0"/>
            <a:endParaRPr lang="en-US" sz="2800" i="1" dirty="0"/>
          </a:p>
          <a:p>
            <a:pPr lvl="0"/>
            <a:endParaRPr lang="en-US" sz="2800" dirty="0"/>
          </a:p>
          <a:p>
            <a:pPr lvl="0"/>
            <a:r>
              <a:rPr lang="en-US" sz="2800" i="1" dirty="0"/>
              <a:t>Information Overload</a:t>
            </a:r>
            <a:r>
              <a:rPr lang="en-US" sz="2800" dirty="0"/>
              <a:t>: Countries typically produce too many metrics</a:t>
            </a:r>
            <a:r>
              <a:rPr lang="en-US" sz="2800" dirty="0" smtClean="0"/>
              <a:t>,</a:t>
            </a:r>
            <a:endParaRPr lang="en-US" sz="2800" dirty="0"/>
          </a:p>
        </p:txBody>
      </p:sp>
    </p:spTree>
    <p:extLst>
      <p:ext uri="{BB962C8B-B14F-4D97-AF65-F5344CB8AC3E}">
        <p14:creationId xmlns:p14="http://schemas.microsoft.com/office/powerpoint/2010/main" val="22211738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4493</TotalTime>
  <Words>2904</Words>
  <Application>Microsoft Office PowerPoint</Application>
  <PresentationFormat>On-screen Show (4:3)</PresentationFormat>
  <Paragraphs>314</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宋体</vt:lpstr>
      <vt:lpstr>Arial</vt:lpstr>
      <vt:lpstr>Calibri</vt:lpstr>
      <vt:lpstr>Franklin Gothic Medium</vt:lpstr>
      <vt:lpstr>Tahoma</vt:lpstr>
      <vt:lpstr>Times New Roman</vt:lpstr>
      <vt:lpstr>Wingdings</vt:lpstr>
      <vt:lpstr>Wingdings 2</vt:lpstr>
      <vt:lpstr>Grid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 idea of performance budgeting running out of steam?</dc:title>
  <dc:creator>Moynihan</dc:creator>
  <cp:lastModifiedBy>Ivor Beazley</cp:lastModifiedBy>
  <cp:revision>160</cp:revision>
  <dcterms:created xsi:type="dcterms:W3CDTF">2006-08-16T00:00:00Z</dcterms:created>
  <dcterms:modified xsi:type="dcterms:W3CDTF">2016-11-23T07:23:32Z</dcterms:modified>
</cp:coreProperties>
</file>