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901" r:id="rId2"/>
  </p:sldMasterIdLst>
  <p:notesMasterIdLst>
    <p:notesMasterId r:id="rId20"/>
  </p:notesMasterIdLst>
  <p:sldIdLst>
    <p:sldId id="257" r:id="rId3"/>
    <p:sldId id="278" r:id="rId4"/>
    <p:sldId id="268" r:id="rId5"/>
    <p:sldId id="263" r:id="rId6"/>
    <p:sldId id="279" r:id="rId7"/>
    <p:sldId id="299" r:id="rId8"/>
    <p:sldId id="281" r:id="rId9"/>
    <p:sldId id="280" r:id="rId10"/>
    <p:sldId id="295" r:id="rId11"/>
    <p:sldId id="283" r:id="rId12"/>
    <p:sldId id="296" r:id="rId13"/>
    <p:sldId id="300" r:id="rId14"/>
    <p:sldId id="297" r:id="rId15"/>
    <p:sldId id="286" r:id="rId16"/>
    <p:sldId id="287" r:id="rId17"/>
    <p:sldId id="292" r:id="rId18"/>
    <p:sldId id="298" r:id="rId19"/>
  </p:sldIdLst>
  <p:sldSz cx="9144000" cy="6858000" type="screen4x3"/>
  <p:notesSz cx="6858000" cy="9144000"/>
  <p:defaultTextStyle>
    <a:defPPr>
      <a:defRPr lang="ro-R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p:cViewPr varScale="1">
        <p:scale>
          <a:sx n="63" d="100"/>
          <a:sy n="63" d="100"/>
        </p:scale>
        <p:origin x="1596" y="72"/>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09BED87E-8951-4F5D-BA47-665F70F550AC}" type="datetimeFigureOut">
              <a:rPr lang="ro-RO"/>
              <a:pPr>
                <a:defRPr/>
              </a:pPr>
              <a:t>21.05.2016</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D1DFD4A-FD17-4D2E-A983-CFF13515244C}" type="slidenum">
              <a:rPr lang="ro-RO" altLang="ro-RO"/>
              <a:pPr>
                <a:defRPr/>
              </a:pPr>
              <a:t>‹#›</a:t>
            </a:fld>
            <a:endParaRPr lang="ro-RO" alt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o-RO"/>
              <a:t>Риски - </a:t>
            </a:r>
            <a:r>
              <a:rPr lang="ru-RU" altLang="ro-RO" b="1">
                <a:solidFill>
                  <a:schemeClr val="accent2"/>
                </a:solidFill>
              </a:rPr>
              <a:t>Взаимосвязанные работы между компонентами – реагирование на изменения</a:t>
            </a:r>
            <a:br>
              <a:rPr lang="ru-RU" altLang="ro-RO" b="1">
                <a:solidFill>
                  <a:schemeClr val="accent2"/>
                </a:solidFill>
              </a:rPr>
            </a:br>
            <a:r>
              <a:rPr lang="ru-RU" altLang="ro-RO" b="1">
                <a:solidFill>
                  <a:schemeClr val="accent2"/>
                </a:solidFill>
              </a:rPr>
              <a:t> Координация во времени проектов из разных компонентов</a:t>
            </a:r>
            <a:endParaRPr lang="ro-RO" altLang="ro-RO"/>
          </a:p>
          <a:p>
            <a:endParaRPr lang="ru-RU" altLang="ro-RO"/>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2B0D5B-B0DC-438D-AF96-4D9418C76BA1}" type="slidenum">
              <a:rPr lang="ro-RO" altLang="ro-RO"/>
              <a:pPr/>
              <a:t>2</a:t>
            </a:fld>
            <a:endParaRPr lang="ro-RO" alt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3" panose="05040102010807070707" pitchFamily="18" charset="2"/>
              <a:buNone/>
            </a:pPr>
            <a:r>
              <a:rPr lang="ru-RU" altLang="ro-RO" sz="1100" b="1" dirty="0">
                <a:latin typeface="Tahoma" panose="020B0604030504040204" pitchFamily="34" charset="0"/>
                <a:cs typeface="Tahoma" panose="020B0604030504040204" pitchFamily="34" charset="0"/>
              </a:rPr>
              <a:t>Примечание: </a:t>
            </a:r>
            <a:r>
              <a:rPr lang="ru-RU" altLang="ro-RO" sz="1100" dirty="0">
                <a:latin typeface="Tahoma" panose="020B0604030504040204" pitchFamily="34" charset="0"/>
                <a:cs typeface="Tahoma" panose="020B0604030504040204" pitchFamily="34" charset="0"/>
              </a:rPr>
              <a:t>все подготовительные работы со стороны МФ были выполнены в срок</a:t>
            </a:r>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F09DE2-1265-4FDF-BAD2-2A74CDA93D89}" type="slidenum">
              <a:rPr lang="ro-RO" altLang="ro-RO"/>
              <a:pPr/>
              <a:t>8</a:t>
            </a:fld>
            <a:endParaRPr lang="ro-RO" alt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lnSpc>
                <a:spcPct val="90000"/>
              </a:lnSpc>
            </a:pPr>
            <a:r>
              <a:rPr lang="ru-RU" altLang="ro-RO" sz="1000" dirty="0">
                <a:latin typeface="Tahoma" panose="020B0604030504040204" pitchFamily="34" charset="0"/>
                <a:cs typeface="Tahoma" panose="020B0604030504040204" pitchFamily="34" charset="0"/>
              </a:rPr>
              <a:t>МФ неоднократно настаивал на увеличение персонала во влеченного в проект, а также их присутствия в МФ.</a:t>
            </a:r>
          </a:p>
          <a:p>
            <a:pPr lvl="1" algn="just" eaLnBrk="1" hangingPunct="1">
              <a:lnSpc>
                <a:spcPct val="90000"/>
              </a:lnSpc>
            </a:pPr>
            <a:r>
              <a:rPr lang="ru-RU" altLang="ro-RO" sz="1000" dirty="0">
                <a:latin typeface="Tahoma" panose="020B0604030504040204" pitchFamily="34" charset="0"/>
                <a:cs typeface="Tahoma" panose="020B0604030504040204" pitchFamily="34" charset="0"/>
              </a:rPr>
              <a:t>Были установлены еженедельные встречи по мониторингу проекта. </a:t>
            </a:r>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66BB32-9D95-4265-8597-5A3C48937360}" type="slidenum">
              <a:rPr lang="ro-RO" altLang="ro-RO"/>
              <a:pPr/>
              <a:t>10</a:t>
            </a:fld>
            <a:endParaRPr lang="ro-RO" altLang="ro-R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lvl="2" indent="273050">
              <a:buFont typeface="Wingdings" panose="05000000000000000000" pitchFamily="2" charset="2"/>
              <a:buChar char="§"/>
            </a:pPr>
            <a:r>
              <a:rPr lang="ru-RU" altLang="ro-RO" sz="1400">
                <a:latin typeface="Tahoma" panose="020B0604030504040204" pitchFamily="34" charset="0"/>
                <a:cs typeface="Tahoma" panose="020B0604030504040204" pitchFamily="34" charset="0"/>
              </a:rPr>
              <a:t>Подготовка к запуску в эксплуатацию ИСУГФ (</a:t>
            </a:r>
            <a:r>
              <a:rPr lang="ru-RU" altLang="ro-RO" i="1">
                <a:latin typeface="Tahoma" panose="020B0604030504040204" pitchFamily="34" charset="0"/>
                <a:cs typeface="Tahoma" panose="020B0604030504040204" pitchFamily="34" charset="0"/>
              </a:rPr>
              <a:t>ввод нормативно справочной информации, подключение пользователей и подготовка специалистов ИТ для поддержки пользователей</a:t>
            </a:r>
            <a:r>
              <a:rPr lang="ru-RU" altLang="ro-RO" sz="1400">
                <a:latin typeface="Tahoma" panose="020B0604030504040204" pitchFamily="34" charset="0"/>
                <a:cs typeface="Tahoma" panose="020B0604030504040204" pitchFamily="34" charset="0"/>
              </a:rPr>
              <a:t>);</a:t>
            </a:r>
          </a:p>
          <a:p>
            <a:pPr marL="174625" lvl="2" indent="273050">
              <a:buFont typeface="Wingdings" panose="05000000000000000000" pitchFamily="2" charset="2"/>
              <a:buChar char="§"/>
            </a:pPr>
            <a:r>
              <a:rPr lang="ru-RU" altLang="ro-RO" sz="1400">
                <a:latin typeface="Tahoma" panose="020B0604030504040204" pitchFamily="34" charset="0"/>
                <a:cs typeface="Tahoma" panose="020B0604030504040204" pitchFamily="34" charset="0"/>
              </a:rPr>
              <a:t>Разработка информационной системы по исполнению бюджета (</a:t>
            </a:r>
            <a:r>
              <a:rPr lang="ru-RU" altLang="ro-RO" sz="1400" i="1">
                <a:latin typeface="Tahoma" panose="020B0604030504040204" pitchFamily="34" charset="0"/>
                <a:cs typeface="Tahoma" panose="020B0604030504040204" pitchFamily="34" charset="0"/>
              </a:rPr>
              <a:t>моратории на изменения ранее оговоренных правил, обеспечение интеграции с уже существующими модулями, привлечение специалистов участвовавших в тестировании ИСУГФ</a:t>
            </a:r>
            <a:r>
              <a:rPr lang="ru-RU" altLang="ro-RO" sz="1400">
                <a:latin typeface="Tahoma" panose="020B0604030504040204" pitchFamily="34" charset="0"/>
                <a:cs typeface="Tahoma" panose="020B0604030504040204" pitchFamily="34" charset="0"/>
              </a:rPr>
              <a:t>);</a:t>
            </a:r>
          </a:p>
          <a:p>
            <a:pPr marL="174625" lvl="2" indent="273050">
              <a:buFont typeface="Wingdings" panose="05000000000000000000" pitchFamily="2" charset="2"/>
              <a:buChar char="§"/>
            </a:pPr>
            <a:r>
              <a:rPr lang="ru-RU" altLang="ro-RO" sz="1400">
                <a:latin typeface="Tahoma" panose="020B0604030504040204" pitchFamily="34" charset="0"/>
                <a:cs typeface="Tahoma" panose="020B0604030504040204" pitchFamily="34" charset="0"/>
              </a:rPr>
              <a:t>Разработка новой версии системы бухгалтерского учета для бюджетных учреждений (1С).</a:t>
            </a:r>
            <a:endParaRPr lang="ro-RO" altLang="en-US" sz="1400">
              <a:latin typeface="Tahoma" panose="020B0604030504040204" pitchFamily="34" charset="0"/>
              <a:cs typeface="Tahoma" panose="020B0604030504040204" pitchFamily="34" charset="0"/>
            </a:endParaRPr>
          </a:p>
          <a:p>
            <a:endParaRPr lang="ro-RO" altLang="en-US"/>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593196-7E6E-4FEA-B423-8CAC7CEB773A}" type="slidenum">
              <a:rPr lang="ro-RO" altLang="ro-RO"/>
              <a:pPr/>
              <a:t>12</a:t>
            </a:fld>
            <a:endParaRPr lang="ro-RO" altLang="ro-R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5" name="Рисунок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29"/>
          <p:cNvSpPr>
            <a:spLocks noGrp="1"/>
          </p:cNvSpPr>
          <p:nvPr>
            <p:ph type="dt" sz="half" idx="10"/>
          </p:nvPr>
        </p:nvSpPr>
        <p:spPr/>
        <p:txBody>
          <a:bodyPr/>
          <a:lstStyle>
            <a:lvl1pPr>
              <a:defRPr>
                <a:solidFill>
                  <a:srgbClr val="FFFFFF"/>
                </a:solidFill>
              </a:defRPr>
            </a:lvl1pPr>
          </a:lstStyle>
          <a:p>
            <a:pPr>
              <a:defRPr/>
            </a:pPr>
            <a:fld id="{511284D4-705B-4D41-8C1E-9B8BA131078D}" type="datetime1">
              <a:rPr lang="ro-RO"/>
              <a:pPr>
                <a:defRPr/>
              </a:pPr>
              <a:t>21.05.2016</a:t>
            </a:fld>
            <a:endParaRPr lang="ro-RO"/>
          </a:p>
        </p:txBody>
      </p:sp>
      <p:sp>
        <p:nvSpPr>
          <p:cNvPr id="7" name="Footer Placeholder 18"/>
          <p:cNvSpPr>
            <a:spLocks noGrp="1"/>
          </p:cNvSpPr>
          <p:nvPr>
            <p:ph type="ftr" sz="quarter" idx="11"/>
          </p:nvPr>
        </p:nvSpPr>
        <p:spPr/>
        <p:txBody>
          <a:bodyPr/>
          <a:lstStyle>
            <a:lvl1pPr>
              <a:defRPr>
                <a:solidFill>
                  <a:srgbClr val="E8F0F4"/>
                </a:solidFill>
              </a:defRPr>
            </a:lvl1pPr>
          </a:lstStyle>
          <a:p>
            <a:pPr>
              <a:defRPr/>
            </a:pPr>
            <a:endParaRPr lang="ru-RU"/>
          </a:p>
        </p:txBody>
      </p:sp>
      <p:sp>
        <p:nvSpPr>
          <p:cNvPr id="8" name="Slide Number Placeholder 26"/>
          <p:cNvSpPr>
            <a:spLocks noGrp="1"/>
          </p:cNvSpPr>
          <p:nvPr>
            <p:ph type="sldNum" sz="quarter" idx="12"/>
          </p:nvPr>
        </p:nvSpPr>
        <p:spPr/>
        <p:txBody>
          <a:bodyPr/>
          <a:lstStyle>
            <a:lvl1pPr>
              <a:defRPr smtClean="0">
                <a:solidFill>
                  <a:srgbClr val="FFFFFF"/>
                </a:solidFill>
              </a:defRPr>
            </a:lvl1pPr>
          </a:lstStyle>
          <a:p>
            <a:pPr>
              <a:defRPr/>
            </a:pPr>
            <a:fld id="{B81053F1-40F0-46B1-AF5E-83E52E886176}" type="slidenum">
              <a:rPr lang="ro-RO" altLang="ro-RO"/>
              <a:pPr>
                <a:defRPr/>
              </a:pPr>
              <a:t>‹#›</a:t>
            </a:fld>
            <a:endParaRPr lang="ro-RO" altLang="ro-RO"/>
          </a:p>
        </p:txBody>
      </p:sp>
    </p:spTree>
    <p:extLst>
      <p:ext uri="{BB962C8B-B14F-4D97-AF65-F5344CB8AC3E}">
        <p14:creationId xmlns:p14="http://schemas.microsoft.com/office/powerpoint/2010/main" val="400556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6EA5304-1CF6-481E-B63F-6AEC9AED1C24}" type="datetime1">
              <a:rPr lang="ro-RO"/>
              <a:pPr>
                <a:defRPr/>
              </a:pPr>
              <a:t>21.05.2016</a:t>
            </a:fld>
            <a:endParaRPr lang="ro-RO"/>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C3349658-CB41-494B-9639-AD08FD454749}" type="slidenum">
              <a:rPr lang="ro-RO" altLang="ro-RO"/>
              <a:pPr>
                <a:defRPr/>
              </a:pPr>
              <a:t>‹#›</a:t>
            </a:fld>
            <a:endParaRPr lang="ro-RO" altLang="ro-RO"/>
          </a:p>
        </p:txBody>
      </p:sp>
    </p:spTree>
    <p:extLst>
      <p:ext uri="{BB962C8B-B14F-4D97-AF65-F5344CB8AC3E}">
        <p14:creationId xmlns:p14="http://schemas.microsoft.com/office/powerpoint/2010/main" val="72262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028533A-711A-4416-82FA-7E7E05EF3E44}" type="datetime1">
              <a:rPr lang="ro-RO"/>
              <a:pPr>
                <a:defRPr/>
              </a:pPr>
              <a:t>21.05.2016</a:t>
            </a:fld>
            <a:endParaRPr lang="ro-RO"/>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485D2DE7-7D1F-47CC-8258-A4A316FFB457}" type="slidenum">
              <a:rPr lang="ro-RO" altLang="ro-RO"/>
              <a:pPr>
                <a:defRPr/>
              </a:pPr>
              <a:t>‹#›</a:t>
            </a:fld>
            <a:endParaRPr lang="ro-RO" altLang="ro-RO"/>
          </a:p>
        </p:txBody>
      </p:sp>
    </p:spTree>
    <p:extLst>
      <p:ext uri="{BB962C8B-B14F-4D97-AF65-F5344CB8AC3E}">
        <p14:creationId xmlns:p14="http://schemas.microsoft.com/office/powerpoint/2010/main" val="3506809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endParaRPr lang="ro-RO"/>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o-RO"/>
          </a:p>
        </p:txBody>
      </p:sp>
      <p:sp>
        <p:nvSpPr>
          <p:cNvPr id="4"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5" name="Нижний колонтитул 4"/>
          <p:cNvSpPr>
            <a:spLocks noGrp="1"/>
          </p:cNvSpPr>
          <p:nvPr>
            <p:ph type="ftr" sz="quarter" idx="11"/>
          </p:nvPr>
        </p:nvSpPr>
        <p:spPr/>
        <p:txBody>
          <a:bodyPr/>
          <a:lstStyle>
            <a:lvl1pPr>
              <a:defRPr/>
            </a:lvl1pPr>
          </a:lstStyle>
          <a:p>
            <a:pPr>
              <a:defRPr/>
            </a:pPr>
            <a:endParaRPr lang="ro-RO"/>
          </a:p>
        </p:txBody>
      </p:sp>
      <p:sp>
        <p:nvSpPr>
          <p:cNvPr id="6" name="Номер слайда 5"/>
          <p:cNvSpPr>
            <a:spLocks noGrp="1"/>
          </p:cNvSpPr>
          <p:nvPr>
            <p:ph type="sldNum" sz="quarter" idx="12"/>
          </p:nvPr>
        </p:nvSpPr>
        <p:spPr/>
        <p:txBody>
          <a:bodyPr/>
          <a:lstStyle>
            <a:lvl1pPr>
              <a:defRPr/>
            </a:lvl1pPr>
          </a:lstStyle>
          <a:p>
            <a:pPr>
              <a:defRPr/>
            </a:pPr>
            <a:fld id="{97F80889-D00C-4CF7-9443-F5B5541B8B85}" type="slidenum">
              <a:rPr lang="ro-RO" altLang="en-US"/>
              <a:pPr>
                <a:defRPr/>
              </a:pPr>
              <a:t>‹#›</a:t>
            </a:fld>
            <a:endParaRPr lang="ro-RO" altLang="en-US"/>
          </a:p>
        </p:txBody>
      </p:sp>
    </p:spTree>
    <p:extLst>
      <p:ext uri="{BB962C8B-B14F-4D97-AF65-F5344CB8AC3E}">
        <p14:creationId xmlns:p14="http://schemas.microsoft.com/office/powerpoint/2010/main" val="27637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o-RO"/>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4"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5" name="Нижний колонтитул 4"/>
          <p:cNvSpPr>
            <a:spLocks noGrp="1"/>
          </p:cNvSpPr>
          <p:nvPr>
            <p:ph type="ftr" sz="quarter" idx="11"/>
          </p:nvPr>
        </p:nvSpPr>
        <p:spPr/>
        <p:txBody>
          <a:bodyPr/>
          <a:lstStyle>
            <a:lvl1pPr>
              <a:defRPr/>
            </a:lvl1pPr>
          </a:lstStyle>
          <a:p>
            <a:pPr>
              <a:defRPr/>
            </a:pPr>
            <a:endParaRPr lang="ro-RO"/>
          </a:p>
        </p:txBody>
      </p:sp>
      <p:sp>
        <p:nvSpPr>
          <p:cNvPr id="6" name="Номер слайда 5"/>
          <p:cNvSpPr>
            <a:spLocks noGrp="1"/>
          </p:cNvSpPr>
          <p:nvPr>
            <p:ph type="sldNum" sz="quarter" idx="12"/>
          </p:nvPr>
        </p:nvSpPr>
        <p:spPr/>
        <p:txBody>
          <a:bodyPr/>
          <a:lstStyle>
            <a:lvl1pPr>
              <a:defRPr/>
            </a:lvl1pPr>
          </a:lstStyle>
          <a:p>
            <a:pPr>
              <a:defRPr/>
            </a:pPr>
            <a:fld id="{B45E3BD7-15EC-4126-B806-19BD1F370146}" type="slidenum">
              <a:rPr lang="ro-RO" altLang="en-US"/>
              <a:pPr>
                <a:defRPr/>
              </a:pPr>
              <a:t>‹#›</a:t>
            </a:fld>
            <a:endParaRPr lang="ro-RO" altLang="en-US"/>
          </a:p>
        </p:txBody>
      </p:sp>
    </p:spTree>
    <p:extLst>
      <p:ext uri="{BB962C8B-B14F-4D97-AF65-F5344CB8AC3E}">
        <p14:creationId xmlns:p14="http://schemas.microsoft.com/office/powerpoint/2010/main" val="62363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ro-RO"/>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5" name="Нижний колонтитул 4"/>
          <p:cNvSpPr>
            <a:spLocks noGrp="1"/>
          </p:cNvSpPr>
          <p:nvPr>
            <p:ph type="ftr" sz="quarter" idx="11"/>
          </p:nvPr>
        </p:nvSpPr>
        <p:spPr/>
        <p:txBody>
          <a:bodyPr/>
          <a:lstStyle>
            <a:lvl1pPr>
              <a:defRPr/>
            </a:lvl1pPr>
          </a:lstStyle>
          <a:p>
            <a:pPr>
              <a:defRPr/>
            </a:pPr>
            <a:endParaRPr lang="ro-RO"/>
          </a:p>
        </p:txBody>
      </p:sp>
      <p:sp>
        <p:nvSpPr>
          <p:cNvPr id="6" name="Номер слайда 5"/>
          <p:cNvSpPr>
            <a:spLocks noGrp="1"/>
          </p:cNvSpPr>
          <p:nvPr>
            <p:ph type="sldNum" sz="quarter" idx="12"/>
          </p:nvPr>
        </p:nvSpPr>
        <p:spPr/>
        <p:txBody>
          <a:bodyPr/>
          <a:lstStyle>
            <a:lvl1pPr>
              <a:defRPr/>
            </a:lvl1pPr>
          </a:lstStyle>
          <a:p>
            <a:pPr>
              <a:defRPr/>
            </a:pPr>
            <a:fld id="{874A556B-4455-4860-B23C-E883824F27C3}" type="slidenum">
              <a:rPr lang="ro-RO" altLang="en-US"/>
              <a:pPr>
                <a:defRPr/>
              </a:pPr>
              <a:t>‹#›</a:t>
            </a:fld>
            <a:endParaRPr lang="ro-RO" altLang="en-US"/>
          </a:p>
        </p:txBody>
      </p:sp>
    </p:spTree>
    <p:extLst>
      <p:ext uri="{BB962C8B-B14F-4D97-AF65-F5344CB8AC3E}">
        <p14:creationId xmlns:p14="http://schemas.microsoft.com/office/powerpoint/2010/main" val="4056263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o-RO"/>
          </a:p>
        </p:txBody>
      </p:sp>
      <p:sp>
        <p:nvSpPr>
          <p:cNvPr id="3" name="Объект 2"/>
          <p:cNvSpPr>
            <a:spLocks noGrp="1"/>
          </p:cNvSpPr>
          <p:nvPr>
            <p:ph sz="half" idx="1"/>
          </p:nvPr>
        </p:nvSpPr>
        <p:spPr>
          <a:xfrm>
            <a:off x="628650" y="1825625"/>
            <a:ext cx="38671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4" name="Объект 3"/>
          <p:cNvSpPr>
            <a:spLocks noGrp="1"/>
          </p:cNvSpPr>
          <p:nvPr>
            <p:ph sz="half" idx="2"/>
          </p:nvPr>
        </p:nvSpPr>
        <p:spPr>
          <a:xfrm>
            <a:off x="4648200" y="1825625"/>
            <a:ext cx="38671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5"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6" name="Нижний колонтитул 4"/>
          <p:cNvSpPr>
            <a:spLocks noGrp="1"/>
          </p:cNvSpPr>
          <p:nvPr>
            <p:ph type="ftr" sz="quarter" idx="11"/>
          </p:nvPr>
        </p:nvSpPr>
        <p:spPr/>
        <p:txBody>
          <a:bodyPr/>
          <a:lstStyle>
            <a:lvl1pPr>
              <a:defRPr/>
            </a:lvl1pPr>
          </a:lstStyle>
          <a:p>
            <a:pPr>
              <a:defRPr/>
            </a:pPr>
            <a:endParaRPr lang="ro-RO"/>
          </a:p>
        </p:txBody>
      </p:sp>
      <p:sp>
        <p:nvSpPr>
          <p:cNvPr id="7" name="Номер слайда 5"/>
          <p:cNvSpPr>
            <a:spLocks noGrp="1"/>
          </p:cNvSpPr>
          <p:nvPr>
            <p:ph type="sldNum" sz="quarter" idx="12"/>
          </p:nvPr>
        </p:nvSpPr>
        <p:spPr/>
        <p:txBody>
          <a:bodyPr/>
          <a:lstStyle>
            <a:lvl1pPr>
              <a:defRPr/>
            </a:lvl1pPr>
          </a:lstStyle>
          <a:p>
            <a:pPr>
              <a:defRPr/>
            </a:pPr>
            <a:fld id="{B45C1073-08A1-4D16-AE0F-9FE08888D475}" type="slidenum">
              <a:rPr lang="ro-RO" altLang="en-US"/>
              <a:pPr>
                <a:defRPr/>
              </a:pPr>
              <a:t>‹#›</a:t>
            </a:fld>
            <a:endParaRPr lang="ro-RO" altLang="en-US"/>
          </a:p>
        </p:txBody>
      </p:sp>
    </p:spTree>
    <p:extLst>
      <p:ext uri="{BB962C8B-B14F-4D97-AF65-F5344CB8AC3E}">
        <p14:creationId xmlns:p14="http://schemas.microsoft.com/office/powerpoint/2010/main" val="312432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endParaRPr lang="ro-RO"/>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7"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8" name="Нижний колонтитул 4"/>
          <p:cNvSpPr>
            <a:spLocks noGrp="1"/>
          </p:cNvSpPr>
          <p:nvPr>
            <p:ph type="ftr" sz="quarter" idx="11"/>
          </p:nvPr>
        </p:nvSpPr>
        <p:spPr/>
        <p:txBody>
          <a:bodyPr/>
          <a:lstStyle>
            <a:lvl1pPr>
              <a:defRPr/>
            </a:lvl1pPr>
          </a:lstStyle>
          <a:p>
            <a:pPr>
              <a:defRPr/>
            </a:pPr>
            <a:endParaRPr lang="ro-RO"/>
          </a:p>
        </p:txBody>
      </p:sp>
      <p:sp>
        <p:nvSpPr>
          <p:cNvPr id="9" name="Номер слайда 5"/>
          <p:cNvSpPr>
            <a:spLocks noGrp="1"/>
          </p:cNvSpPr>
          <p:nvPr>
            <p:ph type="sldNum" sz="quarter" idx="12"/>
          </p:nvPr>
        </p:nvSpPr>
        <p:spPr/>
        <p:txBody>
          <a:bodyPr/>
          <a:lstStyle>
            <a:lvl1pPr>
              <a:defRPr/>
            </a:lvl1pPr>
          </a:lstStyle>
          <a:p>
            <a:pPr>
              <a:defRPr/>
            </a:pPr>
            <a:fld id="{6AA13019-3DD7-47A8-83AF-86ED65EA0FE4}" type="slidenum">
              <a:rPr lang="ro-RO" altLang="en-US"/>
              <a:pPr>
                <a:defRPr/>
              </a:pPr>
              <a:t>‹#›</a:t>
            </a:fld>
            <a:endParaRPr lang="ro-RO" altLang="en-US"/>
          </a:p>
        </p:txBody>
      </p:sp>
    </p:spTree>
    <p:extLst>
      <p:ext uri="{BB962C8B-B14F-4D97-AF65-F5344CB8AC3E}">
        <p14:creationId xmlns:p14="http://schemas.microsoft.com/office/powerpoint/2010/main" val="25758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o-RO"/>
          </a:p>
        </p:txBody>
      </p:sp>
      <p:sp>
        <p:nvSpPr>
          <p:cNvPr id="3"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4" name="Нижний колонтитул 4"/>
          <p:cNvSpPr>
            <a:spLocks noGrp="1"/>
          </p:cNvSpPr>
          <p:nvPr>
            <p:ph type="ftr" sz="quarter" idx="11"/>
          </p:nvPr>
        </p:nvSpPr>
        <p:spPr/>
        <p:txBody>
          <a:bodyPr/>
          <a:lstStyle>
            <a:lvl1pPr>
              <a:defRPr/>
            </a:lvl1pPr>
          </a:lstStyle>
          <a:p>
            <a:pPr>
              <a:defRPr/>
            </a:pPr>
            <a:endParaRPr lang="ro-RO"/>
          </a:p>
        </p:txBody>
      </p:sp>
      <p:sp>
        <p:nvSpPr>
          <p:cNvPr id="5" name="Номер слайда 5"/>
          <p:cNvSpPr>
            <a:spLocks noGrp="1"/>
          </p:cNvSpPr>
          <p:nvPr>
            <p:ph type="sldNum" sz="quarter" idx="12"/>
          </p:nvPr>
        </p:nvSpPr>
        <p:spPr/>
        <p:txBody>
          <a:bodyPr/>
          <a:lstStyle>
            <a:lvl1pPr>
              <a:defRPr/>
            </a:lvl1pPr>
          </a:lstStyle>
          <a:p>
            <a:pPr>
              <a:defRPr/>
            </a:pPr>
            <a:fld id="{F1DDBED6-FACA-45D1-95C6-1502E0B8440D}" type="slidenum">
              <a:rPr lang="ro-RO" altLang="en-US"/>
              <a:pPr>
                <a:defRPr/>
              </a:pPr>
              <a:t>‹#›</a:t>
            </a:fld>
            <a:endParaRPr lang="ro-RO" altLang="en-US"/>
          </a:p>
        </p:txBody>
      </p:sp>
    </p:spTree>
    <p:extLst>
      <p:ext uri="{BB962C8B-B14F-4D97-AF65-F5344CB8AC3E}">
        <p14:creationId xmlns:p14="http://schemas.microsoft.com/office/powerpoint/2010/main" val="326261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3" name="Нижний колонтитул 4"/>
          <p:cNvSpPr>
            <a:spLocks noGrp="1"/>
          </p:cNvSpPr>
          <p:nvPr>
            <p:ph type="ftr" sz="quarter" idx="11"/>
          </p:nvPr>
        </p:nvSpPr>
        <p:spPr/>
        <p:txBody>
          <a:bodyPr/>
          <a:lstStyle>
            <a:lvl1pPr>
              <a:defRPr/>
            </a:lvl1pPr>
          </a:lstStyle>
          <a:p>
            <a:pPr>
              <a:defRPr/>
            </a:pPr>
            <a:endParaRPr lang="ro-RO"/>
          </a:p>
        </p:txBody>
      </p:sp>
      <p:sp>
        <p:nvSpPr>
          <p:cNvPr id="4" name="Номер слайда 5"/>
          <p:cNvSpPr>
            <a:spLocks noGrp="1"/>
          </p:cNvSpPr>
          <p:nvPr>
            <p:ph type="sldNum" sz="quarter" idx="12"/>
          </p:nvPr>
        </p:nvSpPr>
        <p:spPr/>
        <p:txBody>
          <a:bodyPr/>
          <a:lstStyle>
            <a:lvl1pPr>
              <a:defRPr/>
            </a:lvl1pPr>
          </a:lstStyle>
          <a:p>
            <a:pPr>
              <a:defRPr/>
            </a:pPr>
            <a:fld id="{F51AEEBB-1240-446C-AFCE-4473A9BAC361}" type="slidenum">
              <a:rPr lang="ro-RO" altLang="en-US"/>
              <a:pPr>
                <a:defRPr/>
              </a:pPr>
              <a:t>‹#›</a:t>
            </a:fld>
            <a:endParaRPr lang="ro-RO" altLang="en-US"/>
          </a:p>
        </p:txBody>
      </p:sp>
    </p:spTree>
    <p:extLst>
      <p:ext uri="{BB962C8B-B14F-4D97-AF65-F5344CB8AC3E}">
        <p14:creationId xmlns:p14="http://schemas.microsoft.com/office/powerpoint/2010/main" val="121244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ro-RO"/>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6" name="Нижний колонтитул 4"/>
          <p:cNvSpPr>
            <a:spLocks noGrp="1"/>
          </p:cNvSpPr>
          <p:nvPr>
            <p:ph type="ftr" sz="quarter" idx="11"/>
          </p:nvPr>
        </p:nvSpPr>
        <p:spPr/>
        <p:txBody>
          <a:bodyPr/>
          <a:lstStyle>
            <a:lvl1pPr>
              <a:defRPr/>
            </a:lvl1pPr>
          </a:lstStyle>
          <a:p>
            <a:pPr>
              <a:defRPr/>
            </a:pPr>
            <a:endParaRPr lang="ro-RO"/>
          </a:p>
        </p:txBody>
      </p:sp>
      <p:sp>
        <p:nvSpPr>
          <p:cNvPr id="7" name="Номер слайда 5"/>
          <p:cNvSpPr>
            <a:spLocks noGrp="1"/>
          </p:cNvSpPr>
          <p:nvPr>
            <p:ph type="sldNum" sz="quarter" idx="12"/>
          </p:nvPr>
        </p:nvSpPr>
        <p:spPr/>
        <p:txBody>
          <a:bodyPr/>
          <a:lstStyle>
            <a:lvl1pPr>
              <a:defRPr/>
            </a:lvl1pPr>
          </a:lstStyle>
          <a:p>
            <a:pPr>
              <a:defRPr/>
            </a:pPr>
            <a:fld id="{2A87D176-40AD-47CF-B438-5D27F070D863}" type="slidenum">
              <a:rPr lang="ro-RO" altLang="en-US"/>
              <a:pPr>
                <a:defRPr/>
              </a:pPr>
              <a:t>‹#›</a:t>
            </a:fld>
            <a:endParaRPr lang="ro-RO" altLang="en-US"/>
          </a:p>
        </p:txBody>
      </p:sp>
    </p:spTree>
    <p:extLst>
      <p:ext uri="{BB962C8B-B14F-4D97-AF65-F5344CB8AC3E}">
        <p14:creationId xmlns:p14="http://schemas.microsoft.com/office/powerpoint/2010/main" val="156797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057400" y="160867"/>
            <a:ext cx="6629400" cy="524933"/>
          </a:xfrm>
        </p:spPr>
        <p:txBody>
          <a:bodyPr rtlCol="0"/>
          <a:lstStyle>
            <a:lvl1pPr algn="r">
              <a:defRPr sz="2400">
                <a:solidFill>
                  <a:srgbClr val="0070C0"/>
                </a:solidFill>
                <a:latin typeface="Tahoma" panose="020B0604030504040204" pitchFamily="34" charset="0"/>
                <a:ea typeface="Tahoma" panose="020B0604030504040204" pitchFamily="34" charset="0"/>
                <a:cs typeface="Tahoma" panose="020B0604030504040204" pitchFamily="34" charset="0"/>
              </a:defRPr>
            </a:lvl1pPr>
            <a:extLst/>
          </a:lstStyle>
          <a:p>
            <a:r>
              <a:rPr lang="en-US" dirty="0"/>
              <a:t>Click to edit Master title style</a:t>
            </a:r>
          </a:p>
        </p:txBody>
      </p:sp>
      <p:sp>
        <p:nvSpPr>
          <p:cNvPr id="4" name="Date Placeholder 9"/>
          <p:cNvSpPr>
            <a:spLocks noGrp="1"/>
          </p:cNvSpPr>
          <p:nvPr>
            <p:ph type="dt" sz="half" idx="10"/>
          </p:nvPr>
        </p:nvSpPr>
        <p:spPr/>
        <p:txBody>
          <a:bodyPr/>
          <a:lstStyle>
            <a:lvl1pPr>
              <a:defRPr/>
            </a:lvl1pPr>
          </a:lstStyle>
          <a:p>
            <a:pPr>
              <a:defRPr/>
            </a:pPr>
            <a:fld id="{DE51A82A-BD92-450F-960D-4A2AF9866856}" type="datetime1">
              <a:rPr lang="ro-RO"/>
              <a:pPr>
                <a:defRPr/>
              </a:pPr>
              <a:t>21.05.2016</a:t>
            </a:fld>
            <a:endParaRPr lang="ro-RO"/>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7EDD9503-538D-4DF3-98D1-58712BB58A52}" type="slidenum">
              <a:rPr lang="ro-RO" altLang="ro-RO"/>
              <a:pPr>
                <a:defRPr/>
              </a:pPr>
              <a:t>‹#›</a:t>
            </a:fld>
            <a:endParaRPr lang="ro-RO" altLang="ro-RO"/>
          </a:p>
        </p:txBody>
      </p:sp>
    </p:spTree>
    <p:extLst>
      <p:ext uri="{BB962C8B-B14F-4D97-AF65-F5344CB8AC3E}">
        <p14:creationId xmlns:p14="http://schemas.microsoft.com/office/powerpoint/2010/main" val="110317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ro-RO"/>
          </a:p>
        </p:txBody>
      </p:sp>
      <p:sp>
        <p:nvSpPr>
          <p:cNvPr id="3" name="Рисунок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6" name="Нижний колонтитул 4"/>
          <p:cNvSpPr>
            <a:spLocks noGrp="1"/>
          </p:cNvSpPr>
          <p:nvPr>
            <p:ph type="ftr" sz="quarter" idx="11"/>
          </p:nvPr>
        </p:nvSpPr>
        <p:spPr/>
        <p:txBody>
          <a:bodyPr/>
          <a:lstStyle>
            <a:lvl1pPr>
              <a:defRPr/>
            </a:lvl1pPr>
          </a:lstStyle>
          <a:p>
            <a:pPr>
              <a:defRPr/>
            </a:pPr>
            <a:endParaRPr lang="ro-RO"/>
          </a:p>
        </p:txBody>
      </p:sp>
      <p:sp>
        <p:nvSpPr>
          <p:cNvPr id="7" name="Номер слайда 5"/>
          <p:cNvSpPr>
            <a:spLocks noGrp="1"/>
          </p:cNvSpPr>
          <p:nvPr>
            <p:ph type="sldNum" sz="quarter" idx="12"/>
          </p:nvPr>
        </p:nvSpPr>
        <p:spPr/>
        <p:txBody>
          <a:bodyPr/>
          <a:lstStyle>
            <a:lvl1pPr>
              <a:defRPr/>
            </a:lvl1pPr>
          </a:lstStyle>
          <a:p>
            <a:pPr>
              <a:defRPr/>
            </a:pPr>
            <a:fld id="{AE9AF842-BD9D-44B6-B60B-A07F75312B58}" type="slidenum">
              <a:rPr lang="ro-RO" altLang="en-US"/>
              <a:pPr>
                <a:defRPr/>
              </a:pPr>
              <a:t>‹#›</a:t>
            </a:fld>
            <a:endParaRPr lang="ro-RO" altLang="en-US"/>
          </a:p>
        </p:txBody>
      </p:sp>
    </p:spTree>
    <p:extLst>
      <p:ext uri="{BB962C8B-B14F-4D97-AF65-F5344CB8AC3E}">
        <p14:creationId xmlns:p14="http://schemas.microsoft.com/office/powerpoint/2010/main" val="93328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o-RO"/>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4"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5" name="Нижний колонтитул 4"/>
          <p:cNvSpPr>
            <a:spLocks noGrp="1"/>
          </p:cNvSpPr>
          <p:nvPr>
            <p:ph type="ftr" sz="quarter" idx="11"/>
          </p:nvPr>
        </p:nvSpPr>
        <p:spPr/>
        <p:txBody>
          <a:bodyPr/>
          <a:lstStyle>
            <a:lvl1pPr>
              <a:defRPr/>
            </a:lvl1pPr>
          </a:lstStyle>
          <a:p>
            <a:pPr>
              <a:defRPr/>
            </a:pPr>
            <a:endParaRPr lang="ro-RO"/>
          </a:p>
        </p:txBody>
      </p:sp>
      <p:sp>
        <p:nvSpPr>
          <p:cNvPr id="6" name="Номер слайда 5"/>
          <p:cNvSpPr>
            <a:spLocks noGrp="1"/>
          </p:cNvSpPr>
          <p:nvPr>
            <p:ph type="sldNum" sz="quarter" idx="12"/>
          </p:nvPr>
        </p:nvSpPr>
        <p:spPr/>
        <p:txBody>
          <a:bodyPr/>
          <a:lstStyle>
            <a:lvl1pPr>
              <a:defRPr/>
            </a:lvl1pPr>
          </a:lstStyle>
          <a:p>
            <a:pPr>
              <a:defRPr/>
            </a:pPr>
            <a:fld id="{B98AA0E5-742A-4468-BEBA-75AD87B502ED}" type="slidenum">
              <a:rPr lang="ro-RO" altLang="en-US"/>
              <a:pPr>
                <a:defRPr/>
              </a:pPr>
              <a:t>‹#›</a:t>
            </a:fld>
            <a:endParaRPr lang="ro-RO" altLang="en-US"/>
          </a:p>
        </p:txBody>
      </p:sp>
    </p:spTree>
    <p:extLst>
      <p:ext uri="{BB962C8B-B14F-4D97-AF65-F5344CB8AC3E}">
        <p14:creationId xmlns:p14="http://schemas.microsoft.com/office/powerpoint/2010/main" val="82849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endParaRPr lang="ro-RO"/>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RO"/>
          </a:p>
        </p:txBody>
      </p:sp>
      <p:sp>
        <p:nvSpPr>
          <p:cNvPr id="4" name="Дата 3"/>
          <p:cNvSpPr>
            <a:spLocks noGrp="1"/>
          </p:cNvSpPr>
          <p:nvPr>
            <p:ph type="dt" sz="half" idx="10"/>
          </p:nvPr>
        </p:nvSpPr>
        <p:spPr/>
        <p:txBody>
          <a:bodyPr/>
          <a:lstStyle>
            <a:lvl1pPr>
              <a:defRPr/>
            </a:lvl1pPr>
          </a:lstStyle>
          <a:p>
            <a:pPr>
              <a:defRPr/>
            </a:pPr>
            <a:fld id="{AEEAC1D4-B811-4981-9958-F9489A66CA6E}" type="datetimeFigureOut">
              <a:rPr lang="ro-RO"/>
              <a:pPr>
                <a:defRPr/>
              </a:pPr>
              <a:t>21.05.2016</a:t>
            </a:fld>
            <a:endParaRPr lang="ro-RO"/>
          </a:p>
        </p:txBody>
      </p:sp>
      <p:sp>
        <p:nvSpPr>
          <p:cNvPr id="5" name="Нижний колонтитул 4"/>
          <p:cNvSpPr>
            <a:spLocks noGrp="1"/>
          </p:cNvSpPr>
          <p:nvPr>
            <p:ph type="ftr" sz="quarter" idx="11"/>
          </p:nvPr>
        </p:nvSpPr>
        <p:spPr/>
        <p:txBody>
          <a:bodyPr/>
          <a:lstStyle>
            <a:lvl1pPr>
              <a:defRPr/>
            </a:lvl1pPr>
          </a:lstStyle>
          <a:p>
            <a:pPr>
              <a:defRPr/>
            </a:pPr>
            <a:endParaRPr lang="ro-RO"/>
          </a:p>
        </p:txBody>
      </p:sp>
      <p:sp>
        <p:nvSpPr>
          <p:cNvPr id="6" name="Номер слайда 5"/>
          <p:cNvSpPr>
            <a:spLocks noGrp="1"/>
          </p:cNvSpPr>
          <p:nvPr>
            <p:ph type="sldNum" sz="quarter" idx="12"/>
          </p:nvPr>
        </p:nvSpPr>
        <p:spPr/>
        <p:txBody>
          <a:bodyPr/>
          <a:lstStyle>
            <a:lvl1pPr>
              <a:defRPr/>
            </a:lvl1pPr>
          </a:lstStyle>
          <a:p>
            <a:pPr>
              <a:defRPr/>
            </a:pPr>
            <a:fld id="{3CB38765-B69E-4E96-83A8-4D1880E73EE6}" type="slidenum">
              <a:rPr lang="ro-RO" altLang="en-US"/>
              <a:pPr>
                <a:defRPr/>
              </a:pPr>
              <a:t>‹#›</a:t>
            </a:fld>
            <a:endParaRPr lang="ro-RO" altLang="en-US"/>
          </a:p>
        </p:txBody>
      </p:sp>
    </p:spTree>
    <p:extLst>
      <p:ext uri="{BB962C8B-B14F-4D97-AF65-F5344CB8AC3E}">
        <p14:creationId xmlns:p14="http://schemas.microsoft.com/office/powerpoint/2010/main" val="224047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srgbClr val="FFFFFF"/>
              </a:solidFill>
            </a:endParaRPr>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srgbClr val="FFFFFF"/>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2346FADD-A2DF-4622-BACC-5149E160A45B}" type="datetime1">
              <a:rPr lang="ro-RO"/>
              <a:pPr>
                <a:defRPr/>
              </a:pPr>
              <a:t>21.05.2016</a:t>
            </a:fld>
            <a:endParaRPr lang="ro-RO"/>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smtClean="0"/>
            </a:lvl1pPr>
          </a:lstStyle>
          <a:p>
            <a:pPr>
              <a:defRPr/>
            </a:pPr>
            <a:fld id="{97E5B7C2-0443-481E-B29F-332C4A068CCF}" type="slidenum">
              <a:rPr lang="ro-RO" altLang="ro-RO"/>
              <a:pPr>
                <a:defRPr/>
              </a:pPr>
              <a:t>‹#›</a:t>
            </a:fld>
            <a:endParaRPr lang="ro-RO" altLang="ro-RO"/>
          </a:p>
        </p:txBody>
      </p:sp>
    </p:spTree>
    <p:extLst>
      <p:ext uri="{BB962C8B-B14F-4D97-AF65-F5344CB8AC3E}">
        <p14:creationId xmlns:p14="http://schemas.microsoft.com/office/powerpoint/2010/main" val="16885611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64614668-ED90-48D2-A244-082A40535A5C}" type="datetime1">
              <a:rPr lang="ro-RO"/>
              <a:pPr>
                <a:defRPr/>
              </a:pPr>
              <a:t>21.05.2016</a:t>
            </a:fld>
            <a:endParaRPr lang="ro-RO"/>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smtClean="0"/>
            </a:lvl1pPr>
          </a:lstStyle>
          <a:p>
            <a:pPr>
              <a:defRPr/>
            </a:pPr>
            <a:fld id="{F89E0C3C-1819-4FF2-B175-96C56BDC56B0}" type="slidenum">
              <a:rPr lang="ro-RO" altLang="ro-RO"/>
              <a:pPr>
                <a:defRPr/>
              </a:pPr>
              <a:t>‹#›</a:t>
            </a:fld>
            <a:endParaRPr lang="ro-RO" altLang="ro-RO"/>
          </a:p>
        </p:txBody>
      </p:sp>
    </p:spTree>
    <p:extLst>
      <p:ext uri="{BB962C8B-B14F-4D97-AF65-F5344CB8AC3E}">
        <p14:creationId xmlns:p14="http://schemas.microsoft.com/office/powerpoint/2010/main" val="6433617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7162800" cy="934706"/>
          </a:xfrm>
        </p:spPr>
        <p:txBody>
          <a:bodyPr/>
          <a:lstStyle>
            <a:lvl1pPr>
              <a:defRPr/>
            </a:lvl1pPr>
            <a:extLst/>
          </a:lstStyle>
          <a:p>
            <a:r>
              <a:rPr lang="en-US" dirty="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45756E8B-9163-465B-9105-7BD87D1B3BFE}" type="datetime1">
              <a:rPr lang="ro-RO"/>
              <a:pPr>
                <a:defRPr/>
              </a:pPr>
              <a:t>21.05.2016</a:t>
            </a:fld>
            <a:endParaRPr lang="ro-RO"/>
          </a:p>
        </p:txBody>
      </p:sp>
      <p:sp>
        <p:nvSpPr>
          <p:cNvPr id="8" name="Footer Placeholder 7"/>
          <p:cNvSpPr>
            <a:spLocks noGrp="1"/>
          </p:cNvSpPr>
          <p:nvPr>
            <p:ph type="ftr" sz="quarter" idx="11"/>
          </p:nvPr>
        </p:nvSpPr>
        <p:spPr/>
        <p:txBody>
          <a:bodyPr/>
          <a:lstStyle>
            <a:lvl1pPr>
              <a:defRPr/>
            </a:lvl1pPr>
          </a:lstStyle>
          <a:p>
            <a:pPr>
              <a:defRPr/>
            </a:pPr>
            <a:endParaRPr lang="ru-RU"/>
          </a:p>
        </p:txBody>
      </p:sp>
      <p:sp>
        <p:nvSpPr>
          <p:cNvPr id="9" name="Slide Number Placeholder 8"/>
          <p:cNvSpPr>
            <a:spLocks noGrp="1"/>
          </p:cNvSpPr>
          <p:nvPr>
            <p:ph type="sldNum" sz="quarter" idx="12"/>
          </p:nvPr>
        </p:nvSpPr>
        <p:spPr/>
        <p:txBody>
          <a:bodyPr/>
          <a:lstStyle>
            <a:lvl1pPr>
              <a:defRPr smtClean="0"/>
            </a:lvl1pPr>
          </a:lstStyle>
          <a:p>
            <a:pPr>
              <a:defRPr/>
            </a:pPr>
            <a:fld id="{4CBADF68-89ED-41B1-8C6D-5C1FA4821009}" type="slidenum">
              <a:rPr lang="ro-RO" altLang="ro-RO"/>
              <a:pPr>
                <a:defRPr/>
              </a:pPr>
              <a:t>‹#›</a:t>
            </a:fld>
            <a:endParaRPr lang="ro-RO" altLang="ro-RO"/>
          </a:p>
        </p:txBody>
      </p:sp>
    </p:spTree>
    <p:extLst>
      <p:ext uri="{BB962C8B-B14F-4D97-AF65-F5344CB8AC3E}">
        <p14:creationId xmlns:p14="http://schemas.microsoft.com/office/powerpoint/2010/main" val="37427664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8F6FB912-174A-4A43-8D80-F7EFAB9989E2}" type="datetime1">
              <a:rPr lang="ro-RO"/>
              <a:pPr>
                <a:defRPr/>
              </a:pPr>
              <a:t>21.05.2016</a:t>
            </a:fld>
            <a:endParaRPr lang="ro-RO"/>
          </a:p>
        </p:txBody>
      </p:sp>
      <p:sp>
        <p:nvSpPr>
          <p:cNvPr id="4" name="Footer Placeholder 3"/>
          <p:cNvSpPr>
            <a:spLocks noGrp="1"/>
          </p:cNvSpPr>
          <p:nvPr>
            <p:ph type="ftr" sz="quarter" idx="11"/>
          </p:nvPr>
        </p:nvSpPr>
        <p:spPr/>
        <p:txBody>
          <a:bodyPr/>
          <a:lstStyle>
            <a:lvl1pPr>
              <a:defRPr/>
            </a:lvl1pPr>
          </a:lstStyle>
          <a:p>
            <a:pPr>
              <a:defRPr/>
            </a:pPr>
            <a:endParaRPr lang="ru-RU"/>
          </a:p>
        </p:txBody>
      </p:sp>
      <p:sp>
        <p:nvSpPr>
          <p:cNvPr id="5" name="Slide Number Placeholder 4"/>
          <p:cNvSpPr>
            <a:spLocks noGrp="1"/>
          </p:cNvSpPr>
          <p:nvPr>
            <p:ph type="sldNum" sz="quarter" idx="12"/>
          </p:nvPr>
        </p:nvSpPr>
        <p:spPr/>
        <p:txBody>
          <a:bodyPr/>
          <a:lstStyle>
            <a:lvl1pPr>
              <a:defRPr smtClean="0"/>
            </a:lvl1pPr>
          </a:lstStyle>
          <a:p>
            <a:pPr>
              <a:defRPr/>
            </a:pPr>
            <a:fld id="{8A08CA08-D0AC-46FC-B7FC-E9CE05679DE1}" type="slidenum">
              <a:rPr lang="ro-RO" altLang="ro-RO"/>
              <a:pPr>
                <a:defRPr/>
              </a:pPr>
              <a:t>‹#›</a:t>
            </a:fld>
            <a:endParaRPr lang="ro-RO" altLang="ro-RO"/>
          </a:p>
        </p:txBody>
      </p:sp>
    </p:spTree>
    <p:extLst>
      <p:ext uri="{BB962C8B-B14F-4D97-AF65-F5344CB8AC3E}">
        <p14:creationId xmlns:p14="http://schemas.microsoft.com/office/powerpoint/2010/main" val="285617047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AEAB865-DAD0-4562-BE5B-DF8CD23DEC48}" type="datetime1">
              <a:rPr lang="ro-RO"/>
              <a:pPr>
                <a:defRPr/>
              </a:pPr>
              <a:t>21.05.2016</a:t>
            </a:fld>
            <a:endParaRPr lang="ro-RO"/>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6D68EFDE-8D87-4A36-AE10-ADF2ABE3779F}" type="slidenum">
              <a:rPr lang="ro-RO" altLang="ro-RO"/>
              <a:pPr>
                <a:defRPr/>
              </a:pPr>
              <a:t>‹#›</a:t>
            </a:fld>
            <a:endParaRPr lang="ro-RO" altLang="ro-RO"/>
          </a:p>
        </p:txBody>
      </p:sp>
    </p:spTree>
    <p:extLst>
      <p:ext uri="{BB962C8B-B14F-4D97-AF65-F5344CB8AC3E}">
        <p14:creationId xmlns:p14="http://schemas.microsoft.com/office/powerpoint/2010/main" val="273135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AE397A1-4324-4082-902B-359939A1896B}" type="datetime1">
              <a:rPr lang="ro-RO"/>
              <a:pPr>
                <a:defRPr/>
              </a:pPr>
              <a:t>21.05.2016</a:t>
            </a:fld>
            <a:endParaRPr lang="ro-RO"/>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smtClean="0"/>
            </a:lvl1pPr>
          </a:lstStyle>
          <a:p>
            <a:pPr>
              <a:defRPr/>
            </a:pPr>
            <a:fld id="{78201F46-8723-4826-8022-6AAE62E96FFF}" type="slidenum">
              <a:rPr lang="ro-RO" altLang="ro-RO"/>
              <a:pPr>
                <a:defRPr/>
              </a:pPr>
              <a:t>‹#›</a:t>
            </a:fld>
            <a:endParaRPr lang="ro-RO" altLang="ro-RO"/>
          </a:p>
        </p:txBody>
      </p:sp>
    </p:spTree>
    <p:extLst>
      <p:ext uri="{BB962C8B-B14F-4D97-AF65-F5344CB8AC3E}">
        <p14:creationId xmlns:p14="http://schemas.microsoft.com/office/powerpoint/2010/main" val="19758131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srgbClr val="FFFFFF"/>
              </a:solidFill>
            </a:endParaRPr>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srgbClr val="FFFFFF"/>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pPr>
              <a:defRPr/>
            </a:pPr>
            <a:fld id="{9CF1E2A4-F0A9-44C8-A604-ADB1B73CB9A7}" type="datetime1">
              <a:rPr lang="ro-RO"/>
              <a:pPr>
                <a:defRPr/>
              </a:pPr>
              <a:t>21.05.2016</a:t>
            </a:fld>
            <a:endParaRPr lang="ro-RO"/>
          </a:p>
        </p:txBody>
      </p:sp>
      <p:sp>
        <p:nvSpPr>
          <p:cNvPr id="12" name="Footer Placeholder 5"/>
          <p:cNvSpPr>
            <a:spLocks noGrp="1"/>
          </p:cNvSpPr>
          <p:nvPr>
            <p:ph type="ftr" sz="quarter" idx="11"/>
          </p:nvPr>
        </p:nvSpPr>
        <p:spPr/>
        <p:txBody>
          <a:bodyPr/>
          <a:lstStyle>
            <a:lvl1pPr>
              <a:defRPr/>
            </a:lvl1pPr>
          </a:lstStyle>
          <a:p>
            <a:pPr>
              <a:defRPr/>
            </a:pPr>
            <a:endParaRPr lang="ru-RU"/>
          </a:p>
        </p:txBody>
      </p:sp>
      <p:sp>
        <p:nvSpPr>
          <p:cNvPr id="13" name="Slide Number Placeholder 6"/>
          <p:cNvSpPr>
            <a:spLocks noGrp="1"/>
          </p:cNvSpPr>
          <p:nvPr>
            <p:ph type="sldNum" sz="quarter" idx="12"/>
          </p:nvPr>
        </p:nvSpPr>
        <p:spPr/>
        <p:txBody>
          <a:bodyPr/>
          <a:lstStyle>
            <a:lvl1pPr>
              <a:defRPr smtClean="0"/>
            </a:lvl1pPr>
          </a:lstStyle>
          <a:p>
            <a:pPr>
              <a:defRPr/>
            </a:pPr>
            <a:fld id="{9318004C-1DAC-4154-BF72-DEA5C5F8967E}" type="slidenum">
              <a:rPr lang="ro-RO" altLang="ro-RO"/>
              <a:pPr>
                <a:defRPr/>
              </a:pPr>
              <a:t>‹#›</a:t>
            </a:fld>
            <a:endParaRPr lang="ro-RO" altLang="ro-RO"/>
          </a:p>
        </p:txBody>
      </p:sp>
    </p:spTree>
    <p:extLst>
      <p:ext uri="{BB962C8B-B14F-4D97-AF65-F5344CB8AC3E}">
        <p14:creationId xmlns:p14="http://schemas.microsoft.com/office/powerpoint/2010/main" val="21680061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600200" y="274638"/>
            <a:ext cx="7086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a:defRPr/>
            </a:pPr>
            <a:fld id="{BDF27A88-F68D-40F7-9994-62C315B98060}" type="datetime1">
              <a:rPr lang="ro-RO"/>
              <a:pPr>
                <a:defRPr/>
              </a:pPr>
              <a:t>21.05.2016</a:t>
            </a:fld>
            <a:endParaRPr lang="ro-R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Arial" charset="0"/>
              </a:defRPr>
            </a:lvl1pPr>
          </a:lstStyle>
          <a:p>
            <a:pPr>
              <a:defRPr/>
            </a:pPr>
            <a:endParaRPr lang="ru-RU"/>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C96348C6-6BF2-4E53-BC2A-F4C3075D42A0}" type="slidenum">
              <a:rPr lang="ro-RO" altLang="ro-RO"/>
              <a:pPr>
                <a:defRPr/>
              </a:pPr>
              <a:t>‹#›</a:t>
            </a:fld>
            <a:endParaRPr lang="ro-RO" altLang="ro-RO"/>
          </a:p>
        </p:txBody>
      </p:sp>
      <p:pic>
        <p:nvPicPr>
          <p:cNvPr id="1031" name="Рисунок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Рисунок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23813"/>
            <a:ext cx="14954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3" r:id="rId1"/>
    <p:sldLayoutId id="2147483978" r:id="rId2"/>
    <p:sldLayoutId id="2147483994" r:id="rId3"/>
    <p:sldLayoutId id="2147483995" r:id="rId4"/>
    <p:sldLayoutId id="2147483996" r:id="rId5"/>
    <p:sldLayoutId id="2147483997" r:id="rId6"/>
    <p:sldLayoutId id="2147483979" r:id="rId7"/>
    <p:sldLayoutId id="2147483998" r:id="rId8"/>
    <p:sldLayoutId id="2147483999" r:id="rId9"/>
    <p:sldLayoutId id="2147483980" r:id="rId10"/>
    <p:sldLayoutId id="2147483981"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endParaRPr lang="ro-RO" altLang="en-US"/>
          </a:p>
        </p:txBody>
      </p:sp>
      <p:sp>
        <p:nvSpPr>
          <p:cNvPr id="2051"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ro-RO" altLang="en-US"/>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AEEAC1D4-B811-4981-9958-F9489A66CA6E}" type="datetimeFigureOut">
              <a:rPr lang="ro-RO"/>
              <a:pPr>
                <a:defRPr/>
              </a:pPr>
              <a:t>21.05.2016</a:t>
            </a:fld>
            <a:endParaRPr lang="ro-RO"/>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ro-RO"/>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F37162F7-535F-475E-BEC9-BF657144B98B}" type="slidenum">
              <a:rPr lang="ro-RO" altLang="en-US"/>
              <a:pPr>
                <a:defRPr/>
              </a:pPr>
              <a:t>‹#›</a:t>
            </a:fld>
            <a:endParaRPr lang="ro-RO" altLang="en-US"/>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371599"/>
          </a:xfrm>
        </p:spPr>
        <p:txBody>
          <a:bodyPr>
            <a:normAutofit fontScale="90000"/>
          </a:bodyPr>
          <a:lstStyle/>
          <a:p>
            <a:pPr eaLnBrk="1" fontAlgn="auto" hangingPunct="1">
              <a:spcAft>
                <a:spcPts val="0"/>
              </a:spcAft>
              <a:defRPr/>
            </a:pPr>
            <a:r>
              <a:rPr lang="en-US" dirty="0">
                <a:solidFill>
                  <a:srgbClr val="0070C0"/>
                </a:solidFill>
                <a:effectLst>
                  <a:outerShdw blurRad="38100" dist="38100" dir="2700000" algn="tl">
                    <a:srgbClr val="000000">
                      <a:alpha val="43137"/>
                    </a:srgbClr>
                  </a:outerShdw>
                </a:effectLst>
                <a:latin typeface="Arial Narrow" pitchFamily="34" charset="0"/>
              </a:rPr>
              <a:t>PFM</a:t>
            </a:r>
            <a:r>
              <a:rPr lang="ru-RU" dirty="0">
                <a:solidFill>
                  <a:srgbClr val="0070C0"/>
                </a:solidFill>
                <a:effectLst>
                  <a:outerShdw blurRad="38100" dist="38100" dir="2700000" algn="tl">
                    <a:srgbClr val="000000">
                      <a:alpha val="43137"/>
                    </a:srgbClr>
                  </a:outerShdw>
                </a:effectLst>
                <a:latin typeface="Arial Narrow" pitchFamily="34" charset="0"/>
              </a:rPr>
              <a:t> </a:t>
            </a:r>
            <a:r>
              <a:rPr lang="en-US" dirty="0">
                <a:solidFill>
                  <a:srgbClr val="0070C0"/>
                </a:solidFill>
                <a:effectLst>
                  <a:outerShdw blurRad="38100" dist="38100" dir="2700000" algn="tl">
                    <a:srgbClr val="000000">
                      <a:alpha val="43137"/>
                    </a:srgbClr>
                  </a:outerShdw>
                </a:effectLst>
                <a:latin typeface="Arial Narrow" pitchFamily="34" charset="0"/>
              </a:rPr>
              <a:t>IT System Implementation Experience in Moldova</a:t>
            </a:r>
            <a:endParaRPr lang="ro-RO" dirty="0">
              <a:solidFill>
                <a:srgbClr val="0070C0"/>
              </a:solidFill>
              <a:effectLst>
                <a:outerShdw blurRad="38100" dist="38100" dir="2700000" algn="tl">
                  <a:srgbClr val="000000">
                    <a:alpha val="43137"/>
                  </a:srgbClr>
                </a:outerShdw>
              </a:effectLst>
              <a:latin typeface="Arial Narrow" pitchFamily="34" charset="0"/>
            </a:endParaRPr>
          </a:p>
        </p:txBody>
      </p:sp>
      <p:sp>
        <p:nvSpPr>
          <p:cNvPr id="11267" name="Rectangle 2"/>
          <p:cNvSpPr>
            <a:spLocks noGrp="1" noChangeArrowheads="1"/>
          </p:cNvSpPr>
          <p:nvPr>
            <p:ph type="subTitle" idx="1"/>
          </p:nvPr>
        </p:nvSpPr>
        <p:spPr>
          <a:xfrm>
            <a:off x="685800" y="3611563"/>
            <a:ext cx="7772400" cy="1200150"/>
          </a:xfrm>
        </p:spPr>
        <p:txBody>
          <a:bodyPr/>
          <a:lstStyle/>
          <a:p>
            <a:pPr marL="609600" marR="0" indent="-609600" algn="just" eaLnBrk="1" hangingPunct="1">
              <a:lnSpc>
                <a:spcPct val="90000"/>
              </a:lnSpc>
              <a:buClr>
                <a:srgbClr val="FFFF66"/>
              </a:buClr>
              <a:buFont typeface="Wingdings" panose="05000000000000000000" pitchFamily="2" charset="2"/>
              <a:buNone/>
            </a:pPr>
            <a:endParaRPr lang="ro-RO" altLang="ro-RO" sz="2500" dirty="0"/>
          </a:p>
          <a:p>
            <a:pPr marL="1371600" lvl="2" indent="-457200" eaLnBrk="1" hangingPunct="1">
              <a:lnSpc>
                <a:spcPct val="90000"/>
              </a:lnSpc>
              <a:buFont typeface="Wingdings" panose="05000000000000000000" pitchFamily="2" charset="2"/>
              <a:buNone/>
            </a:pPr>
            <a:r>
              <a:rPr lang="en-US" altLang="ro-RO" sz="2600" dirty="0">
                <a:latin typeface="Tahoma" panose="020B0604030504040204" pitchFamily="34" charset="0"/>
                <a:cs typeface="Tahoma" panose="020B0604030504040204" pitchFamily="34" charset="0"/>
              </a:rPr>
              <a:t>Elena </a:t>
            </a:r>
            <a:r>
              <a:rPr lang="en-US" altLang="ro-RO" sz="2600" dirty="0" err="1">
                <a:latin typeface="Tahoma" panose="020B0604030504040204" pitchFamily="34" charset="0"/>
                <a:cs typeface="Tahoma" panose="020B0604030504040204" pitchFamily="34" charset="0"/>
              </a:rPr>
              <a:t>Saharnean</a:t>
            </a:r>
            <a:r>
              <a:rPr lang="ru-RU" altLang="ro-RO" sz="2600" dirty="0">
                <a:latin typeface="Tahoma" panose="020B0604030504040204" pitchFamily="34" charset="0"/>
                <a:cs typeface="Tahoma" panose="020B0604030504040204" pitchFamily="34" charset="0"/>
              </a:rPr>
              <a:t>, </a:t>
            </a:r>
            <a:r>
              <a:rPr lang="en-US" altLang="ro-RO" sz="2600" dirty="0">
                <a:latin typeface="Tahoma" panose="020B0604030504040204" pitchFamily="34" charset="0"/>
                <a:cs typeface="Tahoma" panose="020B0604030504040204" pitchFamily="34" charset="0"/>
              </a:rPr>
              <a:t>SOE</a:t>
            </a:r>
            <a:r>
              <a:rPr lang="ru-RU" altLang="ro-RO" sz="2600" dirty="0">
                <a:latin typeface="Tahoma" panose="020B0604030504040204" pitchFamily="34" charset="0"/>
                <a:cs typeface="Tahoma" panose="020B0604030504040204" pitchFamily="34" charset="0"/>
              </a:rPr>
              <a:t> </a:t>
            </a:r>
            <a:r>
              <a:rPr lang="en-US" altLang="ro-RO" sz="2600" dirty="0" err="1">
                <a:latin typeface="Tahoma" panose="020B0604030504040204" pitchFamily="34" charset="0"/>
                <a:cs typeface="Tahoma" panose="020B0604030504040204" pitchFamily="34" charset="0"/>
              </a:rPr>
              <a:t>Fintehinform</a:t>
            </a:r>
            <a:endParaRPr lang="ru-RU" altLang="ro-RO" sz="2600" dirty="0">
              <a:latin typeface="Tahoma" panose="020B0604030504040204" pitchFamily="34" charset="0"/>
              <a:cs typeface="Tahoma" panose="020B0604030504040204" pitchFamily="34" charset="0"/>
            </a:endParaRPr>
          </a:p>
          <a:p>
            <a:pPr marL="1371600" lvl="2" indent="-457200" eaLnBrk="1" hangingPunct="1">
              <a:lnSpc>
                <a:spcPct val="90000"/>
              </a:lnSpc>
              <a:buFont typeface="Wingdings" panose="05000000000000000000" pitchFamily="2" charset="2"/>
              <a:buNone/>
            </a:pPr>
            <a:r>
              <a:rPr lang="en-US" altLang="ro-RO" sz="2600" dirty="0">
                <a:latin typeface="Tahoma" panose="020B0604030504040204" pitchFamily="34" charset="0"/>
                <a:cs typeface="Tahoma" panose="020B0604030504040204" pitchFamily="34" charset="0"/>
              </a:rPr>
              <a:t>Chisinau</a:t>
            </a:r>
            <a:r>
              <a:rPr lang="ru-RU" altLang="ro-RO" sz="2600" dirty="0">
                <a:latin typeface="Tahoma" panose="020B0604030504040204" pitchFamily="34" charset="0"/>
                <a:cs typeface="Tahoma" panose="020B0604030504040204" pitchFamily="34" charset="0"/>
              </a:rPr>
              <a:t>,</a:t>
            </a:r>
            <a:r>
              <a:rPr lang="en-US" altLang="ro-RO" sz="2600" dirty="0">
                <a:latin typeface="Tahoma" panose="020B0604030504040204" pitchFamily="34" charset="0"/>
                <a:cs typeface="Tahoma" panose="020B0604030504040204" pitchFamily="34" charset="0"/>
              </a:rPr>
              <a:t> June 3</a:t>
            </a:r>
            <a:r>
              <a:rPr lang="ru-RU" altLang="ro-RO" sz="2600" dirty="0">
                <a:latin typeface="Tahoma" panose="020B0604030504040204" pitchFamily="34" charset="0"/>
                <a:cs typeface="Tahoma" panose="020B0604030504040204" pitchFamily="34" charset="0"/>
              </a:rPr>
              <a:t>, 2016</a:t>
            </a:r>
            <a:endParaRPr lang="ro-RO" altLang="ro-RO" sz="2600" dirty="0">
              <a:latin typeface="Tahoma" panose="020B0604030504040204" pitchFamily="34" charset="0"/>
              <a:cs typeface="Tahoma" panose="020B0604030504040204" pitchFamily="34" charset="0"/>
            </a:endParaRPr>
          </a:p>
          <a:p>
            <a:pPr marL="609600" marR="0" indent="-609600" eaLnBrk="1" hangingPunct="1">
              <a:lnSpc>
                <a:spcPct val="90000"/>
              </a:lnSpc>
              <a:buFont typeface="Wingdings" panose="05000000000000000000" pitchFamily="2" charset="2"/>
              <a:buNone/>
            </a:pPr>
            <a:endParaRPr lang="ro-RO" altLang="ro-RO" sz="2500" dirty="0">
              <a:solidFill>
                <a:srgbClr val="FFFF66"/>
              </a:solidFill>
              <a:cs typeface="Arial" panose="020B0604020202020204" pitchFamily="34" charset="0"/>
            </a:endParaRPr>
          </a:p>
          <a:p>
            <a:pPr marL="609600" marR="0" indent="-609600" eaLnBrk="1" hangingPunct="1">
              <a:lnSpc>
                <a:spcPct val="90000"/>
              </a:lnSpc>
              <a:buFont typeface="Wingdings" panose="05000000000000000000" pitchFamily="2" charset="2"/>
              <a:buNone/>
            </a:pPr>
            <a:endParaRPr lang="en-US" altLang="ro-RO"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0" y="152400"/>
            <a:ext cx="7010400" cy="563562"/>
          </a:xfrm>
        </p:spPr>
        <p:txBody>
          <a:bodyPr/>
          <a:lstStyle/>
          <a:p>
            <a:pPr eaLnBrk="1" fontAlgn="auto" hangingPunct="1">
              <a:spcAft>
                <a:spcPts val="0"/>
              </a:spcAft>
              <a:defRPr/>
            </a:pPr>
            <a:r>
              <a:rPr lang="en-US" dirty="0"/>
              <a:t>PFMITS Design and Testing</a:t>
            </a:r>
            <a:r>
              <a:rPr lang="ru-RU" dirty="0"/>
              <a:t> </a:t>
            </a:r>
          </a:p>
        </p:txBody>
      </p:sp>
      <p:sp>
        <p:nvSpPr>
          <p:cNvPr id="22531" name="Rectangle 3"/>
          <p:cNvSpPr>
            <a:spLocks noGrp="1" noChangeArrowheads="1"/>
          </p:cNvSpPr>
          <p:nvPr>
            <p:ph type="body" idx="1"/>
          </p:nvPr>
        </p:nvSpPr>
        <p:spPr>
          <a:xfrm>
            <a:off x="457200" y="914400"/>
            <a:ext cx="8229600" cy="5562600"/>
          </a:xfrm>
        </p:spPr>
        <p:txBody>
          <a:bodyPr/>
          <a:lstStyle/>
          <a:p>
            <a:pPr eaLnBrk="1" hangingPunct="1">
              <a:lnSpc>
                <a:spcPct val="90000"/>
              </a:lnSpc>
              <a:spcBef>
                <a:spcPts val="600"/>
              </a:spcBef>
            </a:pPr>
            <a:r>
              <a:rPr lang="en-US" altLang="ro-RO" sz="1800" b="1" dirty="0">
                <a:latin typeface="Tahoma" panose="020B0604030504040204" pitchFamily="34" charset="0"/>
                <a:cs typeface="Tahoma" panose="020B0604030504040204" pitchFamily="34" charset="0"/>
              </a:rPr>
              <a:t>Tens of thousands of pages are translated from/into English</a:t>
            </a:r>
            <a:endParaRPr lang="ru-RU" altLang="ro-RO" sz="1800" b="1" dirty="0">
              <a:latin typeface="Tahoma" panose="020B0604030504040204" pitchFamily="34" charset="0"/>
              <a:cs typeface="Tahoma" panose="020B0604030504040204" pitchFamily="34" charset="0"/>
            </a:endParaRPr>
          </a:p>
          <a:p>
            <a:pPr lvl="1" eaLnBrk="1" hangingPunct="1">
              <a:lnSpc>
                <a:spcPct val="90000"/>
              </a:lnSpc>
              <a:spcBef>
                <a:spcPts val="600"/>
              </a:spcBef>
            </a:pPr>
            <a:r>
              <a:rPr lang="en-US" altLang="ro-RO" sz="1800" dirty="0">
                <a:latin typeface="Tahoma" panose="020B0604030504040204" pitchFamily="34" charset="0"/>
                <a:cs typeface="Tahoma" panose="020B0604030504040204" pitchFamily="34" charset="0"/>
              </a:rPr>
              <a:t>Primary documentation, specifications, minutes of working meetings</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management documents </a:t>
            </a:r>
            <a:r>
              <a:rPr lang="ru-RU" altLang="ro-RO" sz="1800" dirty="0">
                <a:latin typeface="Tahoma" panose="020B0604030504040204" pitchFamily="34" charset="0"/>
                <a:cs typeface="Tahoma" panose="020B0604030504040204" pitchFamily="34" charset="0"/>
              </a:rPr>
              <a:t>(</a:t>
            </a:r>
            <a:r>
              <a:rPr lang="en-US" altLang="ro-RO" sz="1800" dirty="0">
                <a:latin typeface="Tahoma" panose="020B0604030504040204" pitchFamily="34" charset="0"/>
                <a:cs typeface="Tahoma" panose="020B0604030504040204" pitchFamily="34" charset="0"/>
              </a:rPr>
              <a:t>plans, procedural rules, etc.</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test results, general communication messages</a:t>
            </a:r>
            <a:endParaRPr lang="ru-RU" altLang="ro-RO" sz="1800" dirty="0">
              <a:latin typeface="Tahoma" panose="020B0604030504040204" pitchFamily="34" charset="0"/>
              <a:cs typeface="Tahoma" panose="020B0604030504040204" pitchFamily="34" charset="0"/>
            </a:endParaRPr>
          </a:p>
          <a:p>
            <a:pPr lvl="1" eaLnBrk="1" hangingPunct="1">
              <a:lnSpc>
                <a:spcPct val="90000"/>
              </a:lnSpc>
              <a:spcBef>
                <a:spcPts val="600"/>
              </a:spcBef>
            </a:pPr>
            <a:r>
              <a:rPr lang="en-US" altLang="ro-RO" sz="1800" dirty="0">
                <a:latin typeface="Tahoma" panose="020B0604030504040204" pitchFamily="34" charset="0"/>
                <a:cs typeface="Tahoma" panose="020B0604030504040204" pitchFamily="34" charset="0"/>
              </a:rPr>
              <a:t>The above takes time and it is necessary to ensure high quality of translation as well as hire project specialists with good command of English</a:t>
            </a:r>
            <a:endParaRPr lang="ru-RU" altLang="ro-RO" sz="1800" dirty="0">
              <a:latin typeface="Tahoma" panose="020B0604030504040204" pitchFamily="34" charset="0"/>
              <a:cs typeface="Tahoma" panose="020B0604030504040204" pitchFamily="34" charset="0"/>
            </a:endParaRPr>
          </a:p>
          <a:p>
            <a:pPr eaLnBrk="1" hangingPunct="1">
              <a:lnSpc>
                <a:spcPct val="90000"/>
              </a:lnSpc>
              <a:spcBef>
                <a:spcPts val="600"/>
              </a:spcBef>
            </a:pPr>
            <a:r>
              <a:rPr lang="en-US" altLang="ro-RO" sz="1800" b="1" dirty="0">
                <a:latin typeface="Tahoma" panose="020B0604030504040204" pitchFamily="34" charset="0"/>
                <a:cs typeface="Tahoma" panose="020B0604030504040204" pitchFamily="34" charset="0"/>
              </a:rPr>
              <a:t>MOF created workgroups but their members were also involved in everyday work</a:t>
            </a:r>
            <a:endParaRPr lang="ru-RU" altLang="ro-RO" sz="1800" b="1" dirty="0">
              <a:latin typeface="Tahoma" panose="020B0604030504040204" pitchFamily="34" charset="0"/>
              <a:cs typeface="Tahoma" panose="020B0604030504040204" pitchFamily="34" charset="0"/>
            </a:endParaRPr>
          </a:p>
          <a:p>
            <a:pPr lvl="1" eaLnBrk="1" hangingPunct="1">
              <a:lnSpc>
                <a:spcPct val="90000"/>
              </a:lnSpc>
              <a:spcBef>
                <a:spcPts val="600"/>
              </a:spcBef>
            </a:pPr>
            <a:r>
              <a:rPr lang="en-US" altLang="ro-RO" sz="1800" dirty="0">
                <a:latin typeface="Tahoma" panose="020B0604030504040204" pitchFamily="34" charset="0"/>
                <a:cs typeface="Tahoma" panose="020B0604030504040204" pitchFamily="34" charset="0"/>
              </a:rPr>
              <a:t>For the testing period, MOF allocated specialists who were to the extent possible relieved of their daily routine work</a:t>
            </a:r>
            <a:r>
              <a:rPr lang="ru-RU" altLang="ro-RO" sz="1800" dirty="0">
                <a:latin typeface="Tahoma" panose="020B0604030504040204" pitchFamily="34" charset="0"/>
                <a:cs typeface="Tahoma" panose="020B0604030504040204" pitchFamily="34" charset="0"/>
              </a:rPr>
              <a:t>.</a:t>
            </a:r>
          </a:p>
          <a:p>
            <a:pPr lvl="1" eaLnBrk="1" hangingPunct="1">
              <a:lnSpc>
                <a:spcPct val="90000"/>
              </a:lnSpc>
              <a:spcBef>
                <a:spcPts val="600"/>
              </a:spcBef>
            </a:pPr>
            <a:r>
              <a:rPr lang="en-US" altLang="ro-RO" sz="1800" dirty="0">
                <a:latin typeface="Tahoma" panose="020B0604030504040204" pitchFamily="34" charset="0"/>
                <a:cs typeface="Tahoma" panose="020B0604030504040204" pitchFamily="34" charset="0"/>
              </a:rPr>
              <a:t>IT specialists were directly involved in the system testing</a:t>
            </a:r>
            <a:r>
              <a:rPr lang="ru-RU" altLang="ro-RO" sz="1800" dirty="0">
                <a:latin typeface="Tahoma" panose="020B0604030504040204" pitchFamily="34" charset="0"/>
                <a:cs typeface="Tahoma" panose="020B0604030504040204" pitchFamily="34" charset="0"/>
              </a:rPr>
              <a:t>.</a:t>
            </a:r>
          </a:p>
          <a:p>
            <a:pPr lvl="1" eaLnBrk="1" hangingPunct="1">
              <a:lnSpc>
                <a:spcPct val="90000"/>
              </a:lnSpc>
              <a:spcBef>
                <a:spcPts val="600"/>
              </a:spcBef>
            </a:pPr>
            <a:r>
              <a:rPr lang="en-US" altLang="ro-RO" sz="1800" dirty="0">
                <a:latin typeface="Tahoma" panose="020B0604030504040204" pitchFamily="34" charset="0"/>
                <a:cs typeface="Tahoma" panose="020B0604030504040204" pitchFamily="34" charset="0"/>
              </a:rPr>
              <a:t>Minimize</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turnover of MOF and IT personnel involved in the system testing process</a:t>
            </a:r>
            <a:r>
              <a:rPr lang="ru-RU" altLang="ro-RO" sz="1800" dirty="0">
                <a:latin typeface="Tahoma" panose="020B0604030504040204" pitchFamily="34" charset="0"/>
                <a:cs typeface="Tahoma" panose="020B0604030504040204" pitchFamily="34" charset="0"/>
              </a:rPr>
              <a:t>.  </a:t>
            </a:r>
          </a:p>
          <a:p>
            <a:pPr eaLnBrk="1" hangingPunct="1">
              <a:lnSpc>
                <a:spcPct val="90000"/>
              </a:lnSpc>
              <a:spcBef>
                <a:spcPts val="600"/>
              </a:spcBef>
            </a:pPr>
            <a:r>
              <a:rPr lang="en-US" altLang="ro-RO" sz="1800" b="1" dirty="0">
                <a:latin typeface="Tahoma" panose="020B0604030504040204" pitchFamily="34" charset="0"/>
                <a:cs typeface="Tahoma" panose="020B0604030504040204" pitchFamily="34" charset="0"/>
              </a:rPr>
              <a:t>MOF designated a classroom for testing (15 computers) and made it permanently accessible</a:t>
            </a:r>
            <a:r>
              <a:rPr lang="ru-RU" altLang="ro-RO" sz="1800" b="1" dirty="0">
                <a:latin typeface="Tahoma" panose="020B0604030504040204" pitchFamily="34" charset="0"/>
                <a:cs typeface="Tahoma" panose="020B0604030504040204" pitchFamily="34" charset="0"/>
              </a:rPr>
              <a:t>.</a:t>
            </a:r>
            <a:endParaRPr lang="ru-RU" altLang="ro-RO" sz="2400" dirty="0">
              <a:latin typeface="Tahoma" panose="020B0604030504040204" pitchFamily="34" charset="0"/>
              <a:cs typeface="Tahoma" panose="020B0604030504040204" pitchFamily="34" charset="0"/>
            </a:endParaRPr>
          </a:p>
          <a:p>
            <a:pPr lvl="1" eaLnBrk="1" hangingPunct="1">
              <a:lnSpc>
                <a:spcPct val="90000"/>
              </a:lnSpc>
            </a:pPr>
            <a:endParaRPr lang="ru-RU" altLang="ro-RO" sz="2400" dirty="0">
              <a:latin typeface="Tahoma" panose="020B0604030504040204" pitchFamily="34" charset="0"/>
              <a:cs typeface="Tahoma" panose="020B0604030504040204" pitchFamily="34" charset="0"/>
            </a:endParaRPr>
          </a:p>
        </p:txBody>
      </p:sp>
      <p:sp>
        <p:nvSpPr>
          <p:cNvPr id="22532"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33"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D5D9F6-A7C1-4445-9C97-F98947BD2295}" type="slidenum">
              <a:rPr lang="ro-RO" altLang="ro-RO"/>
              <a:pPr/>
              <a:t>10</a:t>
            </a:fld>
            <a:endParaRPr lang="ro-RO" altLang="ro-R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46038"/>
            <a:ext cx="7010400" cy="715962"/>
          </a:xfrm>
        </p:spPr>
        <p:txBody>
          <a:bodyPr>
            <a:normAutofit fontScale="90000"/>
          </a:bodyPr>
          <a:lstStyle/>
          <a:p>
            <a:pPr algn="ctr" eaLnBrk="1" fontAlgn="auto" hangingPunct="1">
              <a:spcAft>
                <a:spcPts val="0"/>
              </a:spcAft>
              <a:defRPr/>
            </a:pPr>
            <a:r>
              <a:rPr lang="en-US" dirty="0"/>
              <a:t>Supplier-Provided Training for MOF Personnel</a:t>
            </a:r>
            <a:endParaRPr lang="ru-RU" dirty="0"/>
          </a:p>
        </p:txBody>
      </p:sp>
      <p:sp>
        <p:nvSpPr>
          <p:cNvPr id="19459" name="Rectangle 3"/>
          <p:cNvSpPr>
            <a:spLocks noGrp="1" noChangeArrowheads="1"/>
          </p:cNvSpPr>
          <p:nvPr>
            <p:ph type="body" idx="1"/>
          </p:nvPr>
        </p:nvSpPr>
        <p:spPr>
          <a:xfrm>
            <a:off x="457200" y="990600"/>
            <a:ext cx="8229600" cy="5334000"/>
          </a:xfrm>
        </p:spPr>
        <p:txBody>
          <a:bodyPr/>
          <a:lstStyle/>
          <a:p>
            <a:pPr eaLnBrk="1" hangingPunct="1">
              <a:spcBef>
                <a:spcPts val="600"/>
              </a:spcBef>
              <a:defRPr/>
            </a:pPr>
            <a:endParaRPr lang="ru-RU" altLang="ro-RO" sz="1600" b="1" dirty="0">
              <a:latin typeface="Tahoma" panose="020B0604030504040204" pitchFamily="34" charset="0"/>
              <a:cs typeface="Tahoma" panose="020B0604030504040204" pitchFamily="34" charset="0"/>
            </a:endParaRPr>
          </a:p>
          <a:p>
            <a:pPr eaLnBrk="1" hangingPunct="1">
              <a:spcBef>
                <a:spcPts val="600"/>
              </a:spcBef>
              <a:defRPr/>
            </a:pPr>
            <a:r>
              <a:rPr lang="en-US" altLang="ro-RO" sz="1600" b="1" dirty="0">
                <a:latin typeface="Tahoma" panose="020B0604030504040204" pitchFamily="34" charset="0"/>
                <a:cs typeface="Tahoma" panose="020B0604030504040204" pitchFamily="34" charset="0"/>
              </a:rPr>
              <a:t>Supplier must provide quality training of MOF personnel (including IT personnel)</a:t>
            </a:r>
            <a:endParaRPr lang="ru-RU" altLang="ro-RO" sz="1600" b="1" dirty="0">
              <a:latin typeface="Tahoma" panose="020B0604030504040204" pitchFamily="34" charset="0"/>
              <a:cs typeface="Tahoma" panose="020B0604030504040204" pitchFamily="34" charset="0"/>
            </a:endParaRPr>
          </a:p>
          <a:p>
            <a:pPr lvl="1" algn="just" eaLnBrk="1" hangingPunct="1">
              <a:spcBef>
                <a:spcPts val="0"/>
              </a:spcBef>
              <a:defRPr/>
            </a:pPr>
            <a:r>
              <a:rPr lang="en-US" altLang="ro-RO" sz="1600" dirty="0">
                <a:latin typeface="Tahoma" panose="020B0604030504040204" pitchFamily="34" charset="0"/>
                <a:cs typeface="Tahoma" panose="020B0604030504040204" pitchFamily="34" charset="0"/>
              </a:rPr>
              <a:t>Training for 35 MOF specialists was organized, based on the training of trainers principle</a:t>
            </a:r>
            <a:r>
              <a:rPr lang="ru-RU" altLang="ro-RO" sz="1600" dirty="0">
                <a:latin typeface="Tahoma" panose="020B0604030504040204" pitchFamily="34" charset="0"/>
                <a:cs typeface="Tahoma" panose="020B0604030504040204" pitchFamily="34" charset="0"/>
              </a:rPr>
              <a:t>.</a:t>
            </a:r>
          </a:p>
          <a:p>
            <a:pPr lvl="1" algn="just" eaLnBrk="1" hangingPunct="1">
              <a:spcBef>
                <a:spcPts val="0"/>
              </a:spcBef>
              <a:defRPr/>
            </a:pPr>
            <a:r>
              <a:rPr lang="en-US" altLang="ro-RO" sz="1600" dirty="0">
                <a:latin typeface="Tahoma" panose="020B0604030504040204" pitchFamily="34" charset="0"/>
                <a:cs typeface="Tahoma" panose="020B0604030504040204" pitchFamily="34" charset="0"/>
              </a:rPr>
              <a:t>IT specialists were trained in administering servers and applications, as well as users</a:t>
            </a:r>
            <a:r>
              <a:rPr lang="ru-RU" altLang="ro-RO" sz="1600" dirty="0">
                <a:latin typeface="Tahoma" panose="020B0604030504040204" pitchFamily="34" charset="0"/>
                <a:cs typeface="Tahoma" panose="020B0604030504040204" pitchFamily="34" charset="0"/>
              </a:rPr>
              <a:t>.</a:t>
            </a:r>
          </a:p>
          <a:p>
            <a:pPr eaLnBrk="1" hangingPunct="1">
              <a:spcBef>
                <a:spcPts val="600"/>
              </a:spcBef>
              <a:defRPr/>
            </a:pPr>
            <a:r>
              <a:rPr lang="en-US" altLang="ro-RO" sz="1600" b="1" dirty="0">
                <a:latin typeface="Tahoma" panose="020B0604030504040204" pitchFamily="34" charset="0"/>
                <a:cs typeface="Tahoma" panose="020B0604030504040204" pitchFamily="34" charset="0"/>
              </a:rPr>
              <a:t>Supplier must prepare user manuals and ensure </a:t>
            </a:r>
            <a:endParaRPr lang="ru-RU" altLang="ro-RO" sz="1600" b="1" dirty="0">
              <a:latin typeface="Tahoma" panose="020B0604030504040204" pitchFamily="34" charset="0"/>
              <a:cs typeface="Tahoma" panose="020B0604030504040204" pitchFamily="34" charset="0"/>
            </a:endParaRPr>
          </a:p>
          <a:p>
            <a:pPr lvl="1" algn="just" eaLnBrk="1" hangingPunct="1">
              <a:spcBef>
                <a:spcPts val="600"/>
              </a:spcBef>
              <a:defRPr/>
            </a:pPr>
            <a:r>
              <a:rPr lang="en-US" altLang="ro-RO" sz="1600" dirty="0">
                <a:latin typeface="Tahoma" panose="020B0604030504040204" pitchFamily="34" charset="0"/>
                <a:cs typeface="Tahoma" panose="020B0604030504040204" pitchFamily="34" charset="0"/>
              </a:rPr>
              <a:t>High-quality translation</a:t>
            </a:r>
            <a:r>
              <a:rPr lang="ru-RU" altLang="ro-RO" sz="1600" dirty="0">
                <a:latin typeface="Tahoma" panose="020B0604030504040204" pitchFamily="34" charset="0"/>
                <a:cs typeface="Tahoma" panose="020B0604030504040204" pitchFamily="34" charset="0"/>
              </a:rPr>
              <a:t>;</a:t>
            </a:r>
          </a:p>
          <a:p>
            <a:pPr lvl="1" algn="just" eaLnBrk="1" hangingPunct="1">
              <a:spcBef>
                <a:spcPts val="600"/>
              </a:spcBef>
              <a:defRPr/>
            </a:pPr>
            <a:r>
              <a:rPr lang="en-US" altLang="ro-RO" sz="1600" dirty="0">
                <a:latin typeface="Tahoma" panose="020B0604030504040204" pitchFamily="34" charset="0"/>
                <a:cs typeface="Tahoma" panose="020B0604030504040204" pitchFamily="34" charset="0"/>
              </a:rPr>
              <a:t>Easy-to-understand presentation of material</a:t>
            </a:r>
            <a:r>
              <a:rPr lang="ru-RU" altLang="ro-RO" sz="1600" dirty="0">
                <a:latin typeface="Tahoma" panose="020B0604030504040204" pitchFamily="34" charset="0"/>
                <a:cs typeface="Tahoma" panose="020B0604030504040204" pitchFamily="34" charset="0"/>
              </a:rPr>
              <a:t>. </a:t>
            </a:r>
          </a:p>
          <a:p>
            <a:pPr marL="365125" lvl="1" indent="-255588" eaLnBrk="1" hangingPunct="1">
              <a:spcBef>
                <a:spcPts val="600"/>
              </a:spcBef>
              <a:buSzPct val="68000"/>
              <a:buFont typeface="Wingdings 3" panose="05040102010807070707" pitchFamily="18" charset="2"/>
              <a:buChar char=""/>
              <a:defRPr/>
            </a:pPr>
            <a:endParaRPr lang="ru-RU" altLang="ro-RO" sz="1600" b="1" dirty="0">
              <a:latin typeface="Tahoma" panose="020B0604030504040204" pitchFamily="34" charset="0"/>
              <a:cs typeface="Tahoma" panose="020B0604030504040204" pitchFamily="34" charset="0"/>
            </a:endParaRPr>
          </a:p>
          <a:p>
            <a:pPr marL="365125" lvl="1" indent="-255588" eaLnBrk="1" hangingPunct="1">
              <a:spcBef>
                <a:spcPts val="600"/>
              </a:spcBef>
              <a:buSzPct val="68000"/>
              <a:buFont typeface="Wingdings 3" panose="05040102010807070707" pitchFamily="18" charset="2"/>
              <a:buChar char=""/>
              <a:defRPr/>
            </a:pPr>
            <a:r>
              <a:rPr lang="en-US" altLang="ro-RO" sz="1600" b="1" dirty="0">
                <a:latin typeface="Tahoma" panose="020B0604030504040204" pitchFamily="34" charset="0"/>
                <a:cs typeface="Tahoma" panose="020B0604030504040204" pitchFamily="34" charset="0"/>
              </a:rPr>
              <a:t>MOF delegated specialists trained to apply the new budgeting methodology</a:t>
            </a:r>
            <a:endParaRPr lang="ru-RU" altLang="ro-RO" sz="1600" b="1" dirty="0">
              <a:latin typeface="Tahoma" panose="020B0604030504040204" pitchFamily="34" charset="0"/>
              <a:cs typeface="Tahoma" panose="020B0604030504040204" pitchFamily="34" charset="0"/>
            </a:endParaRPr>
          </a:p>
          <a:p>
            <a:pPr marL="365125" lvl="1" indent="-255588" eaLnBrk="1" hangingPunct="1">
              <a:spcBef>
                <a:spcPts val="600"/>
              </a:spcBef>
              <a:buSzPct val="68000"/>
              <a:buFont typeface="Wingdings 3" panose="05040102010807070707" pitchFamily="18" charset="2"/>
              <a:buChar char=""/>
              <a:defRPr/>
            </a:pPr>
            <a:endParaRPr lang="ru-RU" altLang="ro-RO" sz="1600" b="1" dirty="0">
              <a:latin typeface="Tahoma" panose="020B0604030504040204" pitchFamily="34" charset="0"/>
              <a:cs typeface="Tahoma" panose="020B0604030504040204" pitchFamily="34" charset="0"/>
            </a:endParaRPr>
          </a:p>
          <a:p>
            <a:pPr marL="365125" lvl="1" indent="-255588" eaLnBrk="1" hangingPunct="1">
              <a:spcBef>
                <a:spcPts val="600"/>
              </a:spcBef>
              <a:buSzPct val="68000"/>
              <a:buFont typeface="Wingdings 3" panose="05040102010807070707" pitchFamily="18" charset="2"/>
              <a:buChar char=""/>
              <a:defRPr/>
            </a:pPr>
            <a:r>
              <a:rPr lang="en-US" altLang="ro-RO" sz="1600" b="1" dirty="0">
                <a:latin typeface="Tahoma" panose="020B0604030504040204" pitchFamily="34" charset="0"/>
                <a:cs typeface="Tahoma" panose="020B0604030504040204" pitchFamily="34" charset="0"/>
              </a:rPr>
              <a:t>Training was organized for IT specialists who are currently providing direct support to users</a:t>
            </a:r>
            <a:endParaRPr lang="ru-RU" altLang="ro-RO" sz="1600" b="1" dirty="0">
              <a:latin typeface="Tahoma" panose="020B0604030504040204" pitchFamily="34" charset="0"/>
              <a:cs typeface="Tahoma" panose="020B0604030504040204" pitchFamily="34" charset="0"/>
            </a:endParaRPr>
          </a:p>
        </p:txBody>
      </p:sp>
      <p:sp>
        <p:nvSpPr>
          <p:cNvPr id="2458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A04FDC-5F68-487E-82FC-81A7E61AC127}" type="slidenum">
              <a:rPr lang="ro-RO" altLang="ro-RO"/>
              <a:pPr/>
              <a:t>11</a:t>
            </a:fld>
            <a:endParaRPr lang="ro-RO" altLang="ro-R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1"/>
          <p:cNvSpPr>
            <a:spLocks noGrp="1"/>
          </p:cNvSpPr>
          <p:nvPr>
            <p:ph idx="1"/>
          </p:nvPr>
        </p:nvSpPr>
        <p:spPr>
          <a:xfrm>
            <a:off x="381000" y="1066800"/>
            <a:ext cx="8424863" cy="5341938"/>
          </a:xfrm>
        </p:spPr>
        <p:txBody>
          <a:bodyPr/>
          <a:lstStyle/>
          <a:p>
            <a:r>
              <a:rPr lang="en-US" altLang="ro-RO" sz="1600" dirty="0">
                <a:latin typeface="Tahoma" panose="020B0604030504040204" pitchFamily="34" charset="0"/>
                <a:cs typeface="Tahoma" panose="020B0604030504040204" pitchFamily="34" charset="0"/>
              </a:rPr>
              <a:t>Based on the outcomes of the Public Finance Management Project, the Minister by his Executive Order No 53, dated April 15, 2014, approved a detailed action plan for the promotion/implementation of reforms in the area of public finance for 2014-2016 as follows</a:t>
            </a:r>
            <a:r>
              <a:rPr lang="ru-RU" altLang="ro-RO" sz="1600" dirty="0">
                <a:latin typeface="Tahoma" panose="020B0604030504040204" pitchFamily="34" charset="0"/>
                <a:cs typeface="Tahoma" panose="020B0604030504040204" pitchFamily="34" charset="0"/>
              </a:rPr>
              <a:t>:</a:t>
            </a:r>
          </a:p>
          <a:p>
            <a:endParaRPr lang="ru-RU" altLang="ro-RO" sz="1600" dirty="0">
              <a:latin typeface="Tahoma" panose="020B0604030504040204" pitchFamily="34" charset="0"/>
              <a:cs typeface="Tahoma" panose="020B0604030504040204" pitchFamily="34" charset="0"/>
            </a:endParaRPr>
          </a:p>
          <a:p>
            <a:pPr marL="392113" lvl="1" indent="0">
              <a:buFont typeface="Verdana" panose="020B0604030504040204" pitchFamily="34" charset="0"/>
              <a:buNone/>
            </a:pPr>
            <a:endParaRPr lang="ru-RU" altLang="ro-RO" sz="1600" dirty="0">
              <a:latin typeface="Tahoma" panose="020B0604030504040204" pitchFamily="34" charset="0"/>
              <a:cs typeface="Tahoma" panose="020B0604030504040204" pitchFamily="34" charset="0"/>
            </a:endParaRPr>
          </a:p>
        </p:txBody>
      </p:sp>
      <p:sp>
        <p:nvSpPr>
          <p:cNvPr id="3" name="Заголовок 2"/>
          <p:cNvSpPr>
            <a:spLocks noGrp="1"/>
          </p:cNvSpPr>
          <p:nvPr>
            <p:ph type="title"/>
          </p:nvPr>
        </p:nvSpPr>
        <p:spPr>
          <a:xfrm>
            <a:off x="2057400" y="0"/>
            <a:ext cx="6629400" cy="990600"/>
          </a:xfrm>
        </p:spPr>
        <p:txBody>
          <a:bodyPr>
            <a:normAutofit/>
          </a:bodyPr>
          <a:lstStyle/>
          <a:p>
            <a:pPr>
              <a:defRPr/>
            </a:pPr>
            <a:r>
              <a:rPr lang="en-US" dirty="0"/>
              <a:t>Public Finance Reform Implementation</a:t>
            </a:r>
            <a:r>
              <a:rPr lang="ru-RU" dirty="0"/>
              <a:t> (2014-201</a:t>
            </a:r>
            <a:r>
              <a:rPr lang="en-US" dirty="0"/>
              <a:t>6</a:t>
            </a:r>
            <a:r>
              <a:rPr lang="ru-RU" dirty="0"/>
              <a:t>)</a:t>
            </a:r>
          </a:p>
        </p:txBody>
      </p:sp>
      <p:sp>
        <p:nvSpPr>
          <p:cNvPr id="25604"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o-RO"/>
          </a:p>
        </p:txBody>
      </p:sp>
      <p:sp>
        <p:nvSpPr>
          <p:cNvPr id="25605"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8272B6-2B3A-4523-A158-3C006901A21F}" type="slidenum">
              <a:rPr lang="ro-RO" altLang="ro-RO"/>
              <a:pPr/>
              <a:t>12</a:t>
            </a:fld>
            <a:endParaRPr lang="ro-RO" altLang="ro-RO"/>
          </a:p>
        </p:txBody>
      </p:sp>
      <p:graphicFrame>
        <p:nvGraphicFramePr>
          <p:cNvPr id="4" name="Таблица 3"/>
          <p:cNvGraphicFramePr>
            <a:graphicFrameLocks noGrp="1"/>
          </p:cNvGraphicFramePr>
          <p:nvPr>
            <p:extLst>
              <p:ext uri="{D42A27DB-BD31-4B8C-83A1-F6EECF244321}">
                <p14:modId xmlns:p14="http://schemas.microsoft.com/office/powerpoint/2010/main" val="1904707100"/>
              </p:ext>
            </p:extLst>
          </p:nvPr>
        </p:nvGraphicFramePr>
        <p:xfrm>
          <a:off x="635000" y="2209800"/>
          <a:ext cx="8012113" cy="3724275"/>
        </p:xfrm>
        <a:graphic>
          <a:graphicData uri="http://schemas.openxmlformats.org/drawingml/2006/table">
            <a:tbl>
              <a:tblPr/>
              <a:tblGrid>
                <a:gridCol w="6756400">
                  <a:extLst>
                    <a:ext uri="{9D8B030D-6E8A-4147-A177-3AD203B41FA5}">
                      <a16:colId xmlns:a16="http://schemas.microsoft.com/office/drawing/2014/main" val="20000"/>
                    </a:ext>
                  </a:extLst>
                </a:gridCol>
                <a:gridCol w="1255713">
                  <a:extLst>
                    <a:ext uri="{9D8B030D-6E8A-4147-A177-3AD203B41FA5}">
                      <a16:colId xmlns:a16="http://schemas.microsoft.com/office/drawing/2014/main" val="20001"/>
                    </a:ext>
                  </a:extLst>
                </a:gridCol>
              </a:tblGrid>
              <a:tr h="0">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Tahoma" pitchFamily="34" charset="0"/>
                          <a:cs typeface="Tahoma" pitchFamily="34" charset="0"/>
                        </a:rPr>
                        <a:t>Activities</a:t>
                      </a:r>
                      <a:endParaRPr kumimoji="0" lang="ro-RO" altLang="en-US" sz="1400" b="1" i="0" u="none" strike="noStrike" cap="none" normalizeH="0" baseline="0" dirty="0">
                        <a:ln>
                          <a:noFill/>
                        </a:ln>
                        <a:solidFill>
                          <a:srgbClr val="FFFFFF"/>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Tahoma" pitchFamily="34" charset="0"/>
                          <a:cs typeface="Tahoma" pitchFamily="34" charset="0"/>
                        </a:rPr>
                        <a:t>Period</a:t>
                      </a:r>
                      <a:r>
                        <a:rPr kumimoji="0" lang="ru-RU" altLang="en-US" sz="1400" b="1" i="0" u="none" strike="noStrike" cap="none" normalizeH="0" baseline="0" dirty="0">
                          <a:ln>
                            <a:noFill/>
                          </a:ln>
                          <a:solidFill>
                            <a:srgbClr val="FFFFFF"/>
                          </a:solidFill>
                          <a:effectLst/>
                          <a:latin typeface="Tahoma" pitchFamily="34" charset="0"/>
                          <a:cs typeface="Tahoma" pitchFamily="34" charset="0"/>
                        </a:rPr>
                        <a:t> </a:t>
                      </a:r>
                      <a:endParaRPr kumimoji="0" lang="ro-RO" altLang="en-US" sz="1400" b="1" i="0" u="none" strike="noStrike" cap="none" normalizeH="0" baseline="0" dirty="0">
                        <a:ln>
                          <a:noFill/>
                        </a:ln>
                        <a:solidFill>
                          <a:srgbClr val="FFFFFF"/>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extLst>
                  <a:ext uri="{0D108BD9-81ED-4DB2-BD59-A6C34878D82A}">
                    <a16:rowId xmlns:a16="http://schemas.microsoft.com/office/drawing/2014/main" val="10000"/>
                  </a:ext>
                </a:extLst>
              </a:tr>
              <a:tr h="371475">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o-RO" sz="1400" b="0" i="0" u="none" strike="noStrike" cap="none" normalizeH="0" baseline="0" dirty="0">
                          <a:ln>
                            <a:noFill/>
                          </a:ln>
                          <a:solidFill>
                            <a:srgbClr val="000000"/>
                          </a:solidFill>
                          <a:effectLst/>
                          <a:latin typeface="Tahoma" pitchFamily="34" charset="0"/>
                          <a:cs typeface="Tahoma" pitchFamily="34" charset="0"/>
                        </a:rPr>
                        <a:t>1. </a:t>
                      </a:r>
                      <a:r>
                        <a:rPr kumimoji="0" lang="en-US" altLang="ro-RO" sz="1400" b="0" i="0" u="none" strike="noStrike" cap="none" normalizeH="0" baseline="0" dirty="0">
                          <a:ln>
                            <a:noFill/>
                          </a:ln>
                          <a:solidFill>
                            <a:srgbClr val="000000"/>
                          </a:solidFill>
                          <a:effectLst/>
                          <a:latin typeface="Tahoma" pitchFamily="34" charset="0"/>
                          <a:cs typeface="Tahoma" pitchFamily="34" charset="0"/>
                        </a:rPr>
                        <a:t>Approval of the regulatory framework</a:t>
                      </a:r>
                      <a:endParaRPr kumimoji="0" lang="ro-RO" altLang="en-US"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1400" b="0" i="0" u="none" strike="noStrike" cap="none" normalizeH="0" baseline="0">
                          <a:ln>
                            <a:noFill/>
                          </a:ln>
                          <a:solidFill>
                            <a:srgbClr val="000000"/>
                          </a:solidFill>
                          <a:effectLst/>
                          <a:latin typeface="Tahoma" pitchFamily="34" charset="0"/>
                          <a:cs typeface="Tahoma" pitchFamily="34" charset="0"/>
                        </a:rPr>
                        <a:t>2014</a:t>
                      </a:r>
                      <a:endParaRPr kumimoji="0" lang="ro-RO" altLang="en-US" sz="1400" b="0" i="0" u="none" strike="noStrike" cap="none" normalizeH="0" baseline="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1"/>
                  </a:ext>
                </a:extLst>
              </a:tr>
              <a:tr h="371475">
                <a:tc>
                  <a:txBody>
                    <a:bodyPr/>
                    <a:lstStyle>
                      <a:lvl1pPr marL="342900" indent="-342900">
                        <a:spcBef>
                          <a:spcPts val="400"/>
                        </a:spcBef>
                        <a:buClr>
                          <a:schemeClr val="accent1"/>
                        </a:buClr>
                        <a:buSzPct val="68000"/>
                        <a:buFont typeface="Wingdings 3" pitchFamily="18" charset="2"/>
                        <a:defRPr sz="2300">
                          <a:solidFill>
                            <a:schemeClr val="tx1"/>
                          </a:solidFill>
                          <a:latin typeface="Lucida Sans Unicode" pitchFamily="34" charset="0"/>
                        </a:defRPr>
                      </a:lvl1pPr>
                      <a:lvl2pPr>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ru-RU" altLang="ro-RO" sz="1400" b="0" i="0" u="none" strike="noStrike" cap="none" normalizeH="0" baseline="0" dirty="0">
                          <a:ln>
                            <a:noFill/>
                          </a:ln>
                          <a:solidFill>
                            <a:srgbClr val="000000"/>
                          </a:solidFill>
                          <a:effectLst/>
                          <a:latin typeface="Tahoma" pitchFamily="34" charset="0"/>
                          <a:cs typeface="Tahoma" pitchFamily="34" charset="0"/>
                        </a:rPr>
                        <a:t>2. </a:t>
                      </a:r>
                      <a:r>
                        <a:rPr kumimoji="0" lang="en-US" altLang="ro-RO" sz="1400" b="0" i="0" u="none" strike="noStrike" cap="none" normalizeH="0" baseline="0" dirty="0">
                          <a:ln>
                            <a:noFill/>
                          </a:ln>
                          <a:solidFill>
                            <a:srgbClr val="000000"/>
                          </a:solidFill>
                          <a:effectLst/>
                          <a:latin typeface="Tahoma" pitchFamily="34" charset="0"/>
                          <a:cs typeface="Tahoma" pitchFamily="34" charset="0"/>
                        </a:rPr>
                        <a:t>Training of users in applying the new budget classification and budget development, approval and amendment methodologies as well as PFMITS</a:t>
                      </a:r>
                      <a:r>
                        <a:rPr kumimoji="0" lang="ru-RU" altLang="ro-RO" sz="1400" b="0" i="0" u="none" strike="noStrike" cap="none" normalizeH="0" baseline="0" dirty="0">
                          <a:ln>
                            <a:noFill/>
                          </a:ln>
                          <a:solidFill>
                            <a:srgbClr val="000000"/>
                          </a:solidFill>
                          <a:effectLst/>
                          <a:latin typeface="Tahoma" pitchFamily="34" charset="0"/>
                          <a:cs typeface="Tahoma" pitchFamily="34" charset="0"/>
                        </a:rPr>
                        <a:t>;</a:t>
                      </a:r>
                      <a:endParaRPr kumimoji="0" lang="ro-RO" altLang="en-US"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1400" b="0" i="0" u="none" strike="noStrike" cap="none" normalizeH="0" baseline="0">
                          <a:ln>
                            <a:noFill/>
                          </a:ln>
                          <a:solidFill>
                            <a:srgbClr val="000000"/>
                          </a:solidFill>
                          <a:effectLst/>
                          <a:latin typeface="Tahoma" pitchFamily="34" charset="0"/>
                          <a:cs typeface="Tahoma" pitchFamily="34" charset="0"/>
                        </a:rPr>
                        <a:t>2014-2015</a:t>
                      </a:r>
                      <a:endParaRPr kumimoji="0" lang="ro-RO" altLang="en-US" sz="1400" b="0" i="0" u="none" strike="noStrike" cap="none" normalizeH="0" baseline="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extLst>
                  <a:ext uri="{0D108BD9-81ED-4DB2-BD59-A6C34878D82A}">
                    <a16:rowId xmlns:a16="http://schemas.microsoft.com/office/drawing/2014/main" val="10002"/>
                  </a:ext>
                </a:extLst>
              </a:tr>
              <a:tr h="371475">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o-RO" sz="1400" b="0" i="0" u="none" strike="noStrike" cap="none" normalizeH="0" baseline="0" dirty="0">
                          <a:ln>
                            <a:noFill/>
                          </a:ln>
                          <a:solidFill>
                            <a:srgbClr val="000000"/>
                          </a:solidFill>
                          <a:effectLst/>
                          <a:latin typeface="Tahoma" pitchFamily="34" charset="0"/>
                          <a:cs typeface="Tahoma" pitchFamily="34" charset="0"/>
                        </a:rPr>
                        <a:t>3. </a:t>
                      </a:r>
                      <a:r>
                        <a:rPr kumimoji="0" lang="en-US" altLang="ro-RO" sz="1400" b="0" i="0" u="none" strike="noStrike" cap="none" normalizeH="0" baseline="0" dirty="0">
                          <a:ln>
                            <a:noFill/>
                          </a:ln>
                          <a:solidFill>
                            <a:srgbClr val="000000"/>
                          </a:solidFill>
                          <a:effectLst/>
                          <a:latin typeface="Tahoma" pitchFamily="34" charset="0"/>
                          <a:cs typeface="Tahoma" pitchFamily="34" charset="0"/>
                        </a:rPr>
                        <a:t>Training of users on the new chart of accounts, budget execution, accounting and financial reporting methodologies</a:t>
                      </a:r>
                      <a:endParaRPr kumimoji="0" lang="ro-RO" altLang="en-US"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1400" b="0" i="0" u="none" strike="noStrike" cap="none" normalizeH="0" baseline="0">
                          <a:ln>
                            <a:noFill/>
                          </a:ln>
                          <a:solidFill>
                            <a:srgbClr val="000000"/>
                          </a:solidFill>
                          <a:effectLst/>
                          <a:latin typeface="Tahoma" pitchFamily="34" charset="0"/>
                          <a:cs typeface="Tahoma" pitchFamily="34" charset="0"/>
                        </a:rPr>
                        <a:t>2015</a:t>
                      </a:r>
                      <a:endParaRPr kumimoji="0" lang="ro-RO" altLang="en-US" sz="1400" b="0" i="0" u="none" strike="noStrike" cap="none" normalizeH="0" baseline="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3"/>
                  </a:ext>
                </a:extLst>
              </a:tr>
              <a:tr h="371475">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74625" indent="27305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o-RO" sz="1400" b="0" i="0" u="none" strike="noStrike" cap="none" normalizeH="0" baseline="0" dirty="0">
                          <a:ln>
                            <a:noFill/>
                          </a:ln>
                          <a:solidFill>
                            <a:srgbClr val="000000"/>
                          </a:solidFill>
                          <a:effectLst/>
                          <a:latin typeface="Tahoma" pitchFamily="34" charset="0"/>
                          <a:cs typeface="Tahoma" pitchFamily="34" charset="0"/>
                        </a:rPr>
                        <a:t>4. </a:t>
                      </a:r>
                      <a:r>
                        <a:rPr kumimoji="0" lang="en-US" altLang="ro-RO" sz="1400" b="0" i="0" u="none" strike="noStrike" cap="none" normalizeH="0" baseline="0" dirty="0">
                          <a:ln>
                            <a:noFill/>
                          </a:ln>
                          <a:solidFill>
                            <a:srgbClr val="000000"/>
                          </a:solidFill>
                          <a:effectLst/>
                          <a:latin typeface="Tahoma" pitchFamily="34" charset="0"/>
                          <a:cs typeface="Tahoma" pitchFamily="34" charset="0"/>
                        </a:rPr>
                        <a:t>Developing/designing the MOF integrated IT system</a:t>
                      </a:r>
                      <a:r>
                        <a:rPr kumimoji="0" lang="ru-RU" altLang="ro-RO" sz="1400" b="0" i="0" u="none" strike="noStrike" cap="none" normalizeH="0" baseline="0" dirty="0">
                          <a:ln>
                            <a:noFill/>
                          </a:ln>
                          <a:solidFill>
                            <a:srgbClr val="000000"/>
                          </a:solidFill>
                          <a:effectLst/>
                          <a:latin typeface="Tahoma" pitchFamily="34" charset="0"/>
                          <a:cs typeface="Tahoma" pitchFamily="34" charset="0"/>
                        </a:rPr>
                        <a:t>:</a:t>
                      </a:r>
                    </a:p>
                    <a:p>
                      <a:pPr marL="174625" marR="0" lvl="2"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Preparation for the PFMITS start-up</a:t>
                      </a:r>
                      <a:r>
                        <a:rPr kumimoji="0" lang="ru-RU" altLang="ro-RO" sz="1400" b="0" i="0" u="none" strike="noStrike" cap="none" normalizeH="0" baseline="0" dirty="0">
                          <a:ln>
                            <a:noFill/>
                          </a:ln>
                          <a:solidFill>
                            <a:srgbClr val="000000"/>
                          </a:solidFill>
                          <a:effectLst/>
                          <a:latin typeface="Tahoma" pitchFamily="34" charset="0"/>
                          <a:cs typeface="Tahoma" pitchFamily="34" charset="0"/>
                        </a:rPr>
                        <a:t>;</a:t>
                      </a:r>
                    </a:p>
                    <a:p>
                      <a:pPr marL="174625" marR="0" lvl="2"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Budget execution IT system (BES) Design</a:t>
                      </a:r>
                      <a:r>
                        <a:rPr kumimoji="0" lang="ru-RU" altLang="ro-RO" sz="1400" b="0" i="0" u="none" strike="noStrike" cap="none" normalizeH="0" baseline="0" dirty="0">
                          <a:ln>
                            <a:noFill/>
                          </a:ln>
                          <a:solidFill>
                            <a:srgbClr val="000000"/>
                          </a:solidFill>
                          <a:effectLst/>
                          <a:latin typeface="Tahoma" pitchFamily="34" charset="0"/>
                          <a:cs typeface="Tahoma" pitchFamily="34" charset="0"/>
                        </a:rPr>
                        <a:t>;</a:t>
                      </a:r>
                    </a:p>
                    <a:p>
                      <a:pPr marL="174625" marR="0" lvl="2"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Designing a new version of the accounting system for budgetary institutions </a:t>
                      </a:r>
                      <a:r>
                        <a:rPr kumimoji="0" lang="ru-RU" altLang="ro-RO" sz="1400" b="0" i="0" u="none" strike="noStrike" cap="none" normalizeH="0" baseline="0" dirty="0">
                          <a:ln>
                            <a:noFill/>
                          </a:ln>
                          <a:solidFill>
                            <a:srgbClr val="000000"/>
                          </a:solidFill>
                          <a:effectLst/>
                          <a:latin typeface="Tahoma" pitchFamily="34" charset="0"/>
                          <a:cs typeface="Tahoma" pitchFamily="34" charset="0"/>
                        </a:rPr>
                        <a:t>(1С);</a:t>
                      </a:r>
                    </a:p>
                    <a:p>
                      <a:pPr marL="174625" marR="0" lvl="2"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400" b="0" i="0" u="none" strike="noStrike" cap="none" normalizeH="0" baseline="0" dirty="0">
                          <a:ln>
                            <a:noFill/>
                          </a:ln>
                          <a:solidFill>
                            <a:srgbClr val="000000"/>
                          </a:solidFill>
                          <a:effectLst/>
                          <a:latin typeface="Tahoma" pitchFamily="34" charset="0"/>
                          <a:cs typeface="Tahoma" pitchFamily="34" charset="0"/>
                        </a:rPr>
                        <a:t>PFMITS start-up for the development of Budget 2016</a:t>
                      </a:r>
                      <a:r>
                        <a:rPr kumimoji="0" lang="ru-RU" altLang="en-US" sz="1400" b="0" i="0" u="none" strike="noStrike" cap="none" normalizeH="0" baseline="0" dirty="0">
                          <a:ln>
                            <a:noFill/>
                          </a:ln>
                          <a:solidFill>
                            <a:srgbClr val="000000"/>
                          </a:solidFill>
                          <a:effectLst/>
                          <a:latin typeface="Tahoma" pitchFamily="34" charset="0"/>
                          <a:cs typeface="Tahoma" pitchFamily="34" charset="0"/>
                        </a:rPr>
                        <a:t>; </a:t>
                      </a:r>
                    </a:p>
                    <a:p>
                      <a:pPr marL="174625" marR="0" lvl="2"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400" b="0" i="0" u="none" strike="noStrike" cap="none" normalizeH="0" baseline="0" dirty="0">
                          <a:ln>
                            <a:noFill/>
                          </a:ln>
                          <a:solidFill>
                            <a:srgbClr val="000000"/>
                          </a:solidFill>
                          <a:effectLst/>
                          <a:latin typeface="Tahoma" pitchFamily="34" charset="0"/>
                          <a:cs typeface="Tahoma" pitchFamily="34" charset="0"/>
                        </a:rPr>
                        <a:t>BES start-up for executing Budget 2016</a:t>
                      </a:r>
                      <a:r>
                        <a:rPr kumimoji="0" lang="ru-RU" altLang="en-US" sz="1400" b="0" i="0" u="none" strike="noStrike" cap="none" normalizeH="0" baseline="0" dirty="0">
                          <a:ln>
                            <a:noFill/>
                          </a:ln>
                          <a:solidFill>
                            <a:srgbClr val="000000"/>
                          </a:solidFill>
                          <a:effectLst/>
                          <a:latin typeface="Tahoma" pitchFamily="34" charset="0"/>
                          <a:cs typeface="Tahoma" pitchFamily="34" charset="0"/>
                        </a:rPr>
                        <a:t>.</a:t>
                      </a:r>
                    </a:p>
                    <a:p>
                      <a:pPr marL="174625" marR="0" lvl="2"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400" b="0" i="0" u="none" strike="noStrike" cap="none" normalizeH="0" baseline="0" dirty="0">
                          <a:ln>
                            <a:noFill/>
                          </a:ln>
                          <a:solidFill>
                            <a:srgbClr val="000000"/>
                          </a:solidFill>
                          <a:effectLst/>
                          <a:latin typeface="Tahoma" pitchFamily="34" charset="0"/>
                          <a:cs typeface="Tahoma" pitchFamily="34" charset="0"/>
                        </a:rPr>
                        <a:t>Budgetary institutions transfer to the </a:t>
                      </a:r>
                      <a:r>
                        <a:rPr kumimoji="0" lang="en-US" altLang="ro-RO" sz="1400" b="0" i="0" u="none" strike="noStrike" cap="none" normalizeH="0" baseline="0" dirty="0">
                          <a:ln>
                            <a:noFill/>
                          </a:ln>
                          <a:solidFill>
                            <a:srgbClr val="000000"/>
                          </a:solidFill>
                          <a:effectLst/>
                          <a:latin typeface="Tahoma" pitchFamily="34" charset="0"/>
                          <a:cs typeface="Tahoma" pitchFamily="34" charset="0"/>
                        </a:rPr>
                        <a:t>new version of the accounting system for budgetary institutions </a:t>
                      </a:r>
                      <a:r>
                        <a:rPr kumimoji="0" lang="ru-RU" altLang="ro-RO" sz="1400" b="0" i="0" u="none" strike="noStrike" cap="none" normalizeH="0" baseline="0" dirty="0">
                          <a:ln>
                            <a:noFill/>
                          </a:ln>
                          <a:solidFill>
                            <a:srgbClr val="000000"/>
                          </a:solidFill>
                          <a:effectLst/>
                          <a:latin typeface="Tahoma" pitchFamily="34" charset="0"/>
                          <a:cs typeface="Tahoma" pitchFamily="34" charset="0"/>
                        </a:rPr>
                        <a:t>(1С)</a:t>
                      </a:r>
                      <a:endParaRPr kumimoji="0" lang="ro-RO" altLang="en-US"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1400" b="0" i="0" u="none" strike="noStrike" cap="none" normalizeH="0" baseline="0" dirty="0">
                          <a:ln>
                            <a:noFill/>
                          </a:ln>
                          <a:solidFill>
                            <a:srgbClr val="000000"/>
                          </a:solidFill>
                          <a:effectLst/>
                          <a:latin typeface="Tahoma" pitchFamily="34" charset="0"/>
                          <a:cs typeface="Tahoma" pitchFamily="34" charset="0"/>
                        </a:rPr>
                        <a:t>2014-2016</a:t>
                      </a:r>
                      <a:endParaRPr kumimoji="0" lang="ro-RO" altLang="en-US"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0" y="122238"/>
            <a:ext cx="7162800" cy="715962"/>
          </a:xfrm>
        </p:spPr>
        <p:txBody>
          <a:bodyPr>
            <a:noAutofit/>
          </a:bodyPr>
          <a:lstStyle/>
          <a:p>
            <a:pPr eaLnBrk="1" fontAlgn="auto" hangingPunct="1">
              <a:spcAft>
                <a:spcPts val="0"/>
              </a:spcAft>
              <a:defRPr/>
            </a:pPr>
            <a:r>
              <a:rPr lang="en-US" dirty="0"/>
              <a:t>System User Training Strategy </a:t>
            </a:r>
            <a:r>
              <a:rPr lang="ru-RU" dirty="0"/>
              <a:t>(2014-2015) </a:t>
            </a:r>
          </a:p>
        </p:txBody>
      </p:sp>
      <p:sp>
        <p:nvSpPr>
          <p:cNvPr id="25603" name="Rectangle 3"/>
          <p:cNvSpPr>
            <a:spLocks noGrp="1" noChangeArrowheads="1"/>
          </p:cNvSpPr>
          <p:nvPr>
            <p:ph type="body" idx="1"/>
          </p:nvPr>
        </p:nvSpPr>
        <p:spPr>
          <a:xfrm>
            <a:off x="457200" y="1066800"/>
            <a:ext cx="8382000" cy="5341938"/>
          </a:xfrm>
        </p:spPr>
        <p:txBody>
          <a:bodyPr/>
          <a:lstStyle/>
          <a:p>
            <a:pPr eaLnBrk="1" hangingPunct="1">
              <a:lnSpc>
                <a:spcPct val="90000"/>
              </a:lnSpc>
              <a:defRPr/>
            </a:pPr>
            <a:r>
              <a:rPr lang="en-US" altLang="ro-RO" sz="1600" b="1" dirty="0">
                <a:latin typeface="Tahoma" panose="020B0604030504040204" pitchFamily="34" charset="0"/>
                <a:cs typeface="Tahoma" panose="020B0604030504040204" pitchFamily="34" charset="0"/>
              </a:rPr>
              <a:t>MOF worked out a training curriculum for financial service specialists</a:t>
            </a:r>
            <a:endParaRPr lang="ru-RU" altLang="ro-RO" sz="1600" b="1" dirty="0">
              <a:latin typeface="Tahoma" panose="020B0604030504040204" pitchFamily="34" charset="0"/>
              <a:cs typeface="Tahoma" panose="020B0604030504040204" pitchFamily="34" charset="0"/>
            </a:endParaRPr>
          </a:p>
          <a:p>
            <a:pPr lvl="1" eaLnBrk="1" hangingPunct="1">
              <a:lnSpc>
                <a:spcPct val="90000"/>
              </a:lnSpc>
              <a:defRPr/>
            </a:pPr>
            <a:r>
              <a:rPr lang="en-US" altLang="ro-RO" sz="1600" dirty="0">
                <a:latin typeface="Tahoma" panose="020B0604030504040204" pitchFamily="34" charset="0"/>
                <a:cs typeface="Tahoma" panose="020B0604030504040204" pitchFamily="34" charset="0"/>
              </a:rPr>
              <a:t>The course included methodology and system application with mandatory hands-on trainings</a:t>
            </a:r>
            <a:r>
              <a:rPr lang="ru-RU" altLang="ro-RO" sz="1600" dirty="0">
                <a:latin typeface="Tahoma" panose="020B0604030504040204" pitchFamily="34" charset="0"/>
                <a:cs typeface="Tahoma" panose="020B0604030504040204" pitchFamily="34" charset="0"/>
              </a:rPr>
              <a:t>;</a:t>
            </a:r>
          </a:p>
          <a:p>
            <a:pPr lvl="1" eaLnBrk="1" hangingPunct="1">
              <a:lnSpc>
                <a:spcPct val="90000"/>
              </a:lnSpc>
              <a:defRPr/>
            </a:pPr>
            <a:r>
              <a:rPr lang="en-US" altLang="ro-RO" sz="1600" dirty="0">
                <a:latin typeface="Tahoma" panose="020B0604030504040204" pitchFamily="34" charset="0"/>
                <a:cs typeface="Tahoma" panose="020B0604030504040204" pitchFamily="34" charset="0"/>
              </a:rPr>
              <a:t>More than 200 specialists were trained in the training-of-trainers mode</a:t>
            </a:r>
            <a:r>
              <a:rPr lang="ru-RU" altLang="ro-RO" sz="1600" dirty="0">
                <a:latin typeface="Tahoma" panose="020B0604030504040204" pitchFamily="34" charset="0"/>
                <a:cs typeface="Tahoma" panose="020B0604030504040204" pitchFamily="34" charset="0"/>
              </a:rPr>
              <a:t>.</a:t>
            </a:r>
          </a:p>
          <a:p>
            <a:pPr eaLnBrk="1" hangingPunct="1">
              <a:lnSpc>
                <a:spcPct val="90000"/>
              </a:lnSpc>
              <a:defRPr/>
            </a:pPr>
            <a:r>
              <a:rPr lang="en-US" altLang="ro-RO" sz="1600" b="1" dirty="0">
                <a:latin typeface="Tahoma" panose="020B0604030504040204" pitchFamily="34" charset="0"/>
                <a:cs typeface="Tahoma" panose="020B0604030504040204" pitchFamily="34" charset="0"/>
              </a:rPr>
              <a:t>MOF provided methodological and technical support for the system user training</a:t>
            </a:r>
            <a:endParaRPr lang="ru-RU" altLang="ro-RO" sz="1600" b="1" dirty="0">
              <a:latin typeface="Tahoma" panose="020B0604030504040204" pitchFamily="34" charset="0"/>
              <a:cs typeface="Tahoma" panose="020B0604030504040204" pitchFamily="34" charset="0"/>
            </a:endParaRPr>
          </a:p>
          <a:p>
            <a:pPr lvl="1" algn="just" eaLnBrk="1" hangingPunct="1">
              <a:lnSpc>
                <a:spcPct val="90000"/>
              </a:lnSpc>
              <a:defRPr/>
            </a:pPr>
            <a:r>
              <a:rPr lang="en-US" altLang="ro-RO" sz="1600" dirty="0">
                <a:latin typeface="Tahoma" panose="020B0604030504040204" pitchFamily="34" charset="0"/>
                <a:cs typeface="Tahoma" panose="020B0604030504040204" pitchFamily="34" charset="0"/>
              </a:rPr>
              <a:t>A training platform was organized, examples of budgets and users were created, and trainers from financial departments were allocated to train specialists from </a:t>
            </a:r>
            <a:r>
              <a:rPr lang="en-US" altLang="ro-RO" sz="1600" dirty="0" err="1">
                <a:latin typeface="Tahoma" panose="020B0604030504040204" pitchFamily="34" charset="0"/>
                <a:cs typeface="Tahoma" panose="020B0604030504040204" pitchFamily="34" charset="0"/>
              </a:rPr>
              <a:t>Primarias</a:t>
            </a:r>
            <a:r>
              <a:rPr lang="ru-RU" altLang="ro-RO" sz="1600" dirty="0">
                <a:latin typeface="Tahoma" panose="020B0604030504040204" pitchFamily="34" charset="0"/>
                <a:cs typeface="Tahoma" panose="020B0604030504040204" pitchFamily="34" charset="0"/>
              </a:rPr>
              <a:t>.</a:t>
            </a:r>
          </a:p>
          <a:p>
            <a:pPr marL="360363" lvl="1" indent="-273050" eaLnBrk="1" hangingPunct="1">
              <a:lnSpc>
                <a:spcPct val="90000"/>
              </a:lnSpc>
              <a:spcBef>
                <a:spcPts val="400"/>
              </a:spcBef>
              <a:buSzPct val="68000"/>
              <a:buFont typeface="Wingdings 3" panose="05040102010807070707" pitchFamily="18" charset="2"/>
              <a:buChar char=""/>
              <a:defRPr/>
            </a:pPr>
            <a:r>
              <a:rPr lang="en-US" altLang="ro-RO" sz="1600" b="1" dirty="0">
                <a:latin typeface="Tahoma" panose="020B0604030504040204" pitchFamily="34" charset="0"/>
                <a:cs typeface="Tahoma" panose="020B0604030504040204" pitchFamily="34" charset="0"/>
              </a:rPr>
              <a:t>MOF published all new documents on the web-site</a:t>
            </a:r>
            <a:endParaRPr lang="ru-RU" altLang="ro-RO" sz="1600" b="1" dirty="0">
              <a:latin typeface="Tahoma" panose="020B0604030504040204" pitchFamily="34" charset="0"/>
              <a:cs typeface="Tahoma" panose="020B0604030504040204" pitchFamily="34" charset="0"/>
            </a:endParaRPr>
          </a:p>
          <a:p>
            <a:pPr marL="360363" lvl="1" indent="-273050" eaLnBrk="1" hangingPunct="1">
              <a:lnSpc>
                <a:spcPct val="90000"/>
              </a:lnSpc>
              <a:spcBef>
                <a:spcPts val="400"/>
              </a:spcBef>
              <a:buSzPct val="68000"/>
              <a:buFont typeface="Wingdings 3" panose="05040102010807070707" pitchFamily="18" charset="2"/>
              <a:buChar char=""/>
              <a:defRPr/>
            </a:pPr>
            <a:r>
              <a:rPr lang="en-US" altLang="ro-RO" sz="1600" b="1" dirty="0">
                <a:latin typeface="Tahoma" panose="020B0604030504040204" pitchFamily="34" charset="0"/>
                <a:cs typeface="Tahoma" panose="020B0604030504040204" pitchFamily="34" charset="0"/>
              </a:rPr>
              <a:t>MOF organized outreach training sessions</a:t>
            </a:r>
            <a:endParaRPr lang="ru-RU" altLang="ro-RO" sz="1600" b="1" dirty="0">
              <a:latin typeface="Tahoma" panose="020B0604030504040204" pitchFamily="34" charset="0"/>
              <a:cs typeface="Tahoma" panose="020B0604030504040204" pitchFamily="34" charset="0"/>
            </a:endParaRPr>
          </a:p>
        </p:txBody>
      </p:sp>
      <p:sp>
        <p:nvSpPr>
          <p:cNvPr id="27652"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7653"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F3CA5C-765F-4F64-93A5-A00A4DC8DF83}" type="slidenum">
              <a:rPr lang="ro-RO" altLang="ro-RO"/>
              <a:pPr/>
              <a:t>13</a:t>
            </a:fld>
            <a:endParaRPr lang="ro-RO" altLang="ro-RO"/>
          </a:p>
        </p:txBody>
      </p:sp>
      <p:pic>
        <p:nvPicPr>
          <p:cNvPr id="2765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90988"/>
            <a:ext cx="2971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90988"/>
            <a:ext cx="3063875"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76400" y="152400"/>
            <a:ext cx="7239000" cy="533400"/>
          </a:xfrm>
        </p:spPr>
        <p:txBody>
          <a:bodyPr>
            <a:normAutofit/>
          </a:bodyPr>
          <a:lstStyle/>
          <a:p>
            <a:pPr eaLnBrk="1" fontAlgn="auto" hangingPunct="1">
              <a:spcAft>
                <a:spcPts val="0"/>
              </a:spcAft>
              <a:defRPr/>
            </a:pPr>
            <a:r>
              <a:rPr lang="en-US" sz="2800" dirty="0"/>
              <a:t>Risks of Implementing New Processes</a:t>
            </a:r>
            <a:endParaRPr lang="ru-RU" sz="2800" dirty="0"/>
          </a:p>
        </p:txBody>
      </p:sp>
      <p:sp>
        <p:nvSpPr>
          <p:cNvPr id="28675" name="Rectangle 3"/>
          <p:cNvSpPr>
            <a:spLocks noGrp="1" noChangeArrowheads="1"/>
          </p:cNvSpPr>
          <p:nvPr>
            <p:ph type="body" idx="1"/>
          </p:nvPr>
        </p:nvSpPr>
        <p:spPr>
          <a:xfrm>
            <a:off x="381000" y="1295400"/>
            <a:ext cx="8458200" cy="4191000"/>
          </a:xfrm>
        </p:spPr>
        <p:txBody>
          <a:bodyPr/>
          <a:lstStyle/>
          <a:p>
            <a:pPr eaLnBrk="1" hangingPunct="1"/>
            <a:r>
              <a:rPr lang="en-US" altLang="ro-RO" sz="2400" b="1" dirty="0">
                <a:latin typeface="Tahoma" panose="020B0604030504040204" pitchFamily="34" charset="0"/>
                <a:cs typeface="Tahoma" panose="020B0604030504040204" pitchFamily="34" charset="0"/>
              </a:rPr>
              <a:t>Consider changes caused by the introduction of new processes</a:t>
            </a:r>
            <a:r>
              <a:rPr lang="ru-RU" altLang="ro-RO" sz="2400" b="1" dirty="0">
                <a:latin typeface="Tahoma" panose="020B0604030504040204" pitchFamily="34" charset="0"/>
                <a:cs typeface="Tahoma" panose="020B0604030504040204" pitchFamily="34" charset="0"/>
              </a:rPr>
              <a:t>:</a:t>
            </a:r>
          </a:p>
          <a:p>
            <a:pPr lvl="1" eaLnBrk="1" hangingPunct="1"/>
            <a:r>
              <a:rPr lang="en-US" altLang="ro-RO" sz="2400" dirty="0">
                <a:latin typeface="Tahoma" panose="020B0604030504040204" pitchFamily="34" charset="0"/>
                <a:cs typeface="Tahoma" panose="020B0604030504040204" pitchFamily="34" charset="0"/>
              </a:rPr>
              <a:t>Change of work processes in every domain</a:t>
            </a:r>
            <a:r>
              <a:rPr lang="ru-RU" altLang="ro-RO" sz="2400" dirty="0">
                <a:latin typeface="Tahoma" panose="020B0604030504040204" pitchFamily="34" charset="0"/>
                <a:cs typeface="Tahoma" panose="020B0604030504040204" pitchFamily="34" charset="0"/>
              </a:rPr>
              <a:t>;</a:t>
            </a:r>
          </a:p>
          <a:p>
            <a:pPr lvl="1" eaLnBrk="1" hangingPunct="1"/>
            <a:r>
              <a:rPr lang="en-US" altLang="ro-RO" sz="2400" dirty="0">
                <a:latin typeface="Tahoma" panose="020B0604030504040204" pitchFamily="34" charset="0"/>
                <a:cs typeface="Tahoma" panose="020B0604030504040204" pitchFamily="34" charset="0"/>
              </a:rPr>
              <a:t>Redistribution of functions within and among units</a:t>
            </a:r>
            <a:r>
              <a:rPr lang="ru-RU" altLang="ro-RO" sz="2400" dirty="0">
                <a:latin typeface="Tahoma" panose="020B0604030504040204" pitchFamily="34" charset="0"/>
                <a:cs typeface="Tahoma" panose="020B0604030504040204" pitchFamily="34" charset="0"/>
              </a:rPr>
              <a:t>;</a:t>
            </a:r>
          </a:p>
          <a:p>
            <a:pPr lvl="1" eaLnBrk="1" hangingPunct="1"/>
            <a:r>
              <a:rPr lang="en-US" altLang="ro-RO" sz="2400" dirty="0">
                <a:latin typeface="Tahoma" panose="020B0604030504040204" pitchFamily="34" charset="0"/>
                <a:cs typeface="Tahoma" panose="020B0604030504040204" pitchFamily="34" charset="0"/>
              </a:rPr>
              <a:t>Need for organizational changes</a:t>
            </a:r>
            <a:r>
              <a:rPr lang="ru-RU" altLang="ro-RO" sz="2400" dirty="0">
                <a:latin typeface="Tahoma" panose="020B0604030504040204" pitchFamily="34" charset="0"/>
                <a:cs typeface="Tahoma" panose="020B0604030504040204" pitchFamily="34" charset="0"/>
              </a:rPr>
              <a:t>;</a:t>
            </a:r>
          </a:p>
          <a:p>
            <a:pPr lvl="1" eaLnBrk="1" hangingPunct="1"/>
            <a:r>
              <a:rPr lang="en-US" altLang="ro-RO" sz="2400" dirty="0">
                <a:latin typeface="Tahoma" panose="020B0604030504040204" pitchFamily="34" charset="0"/>
                <a:cs typeface="Tahoma" panose="020B0604030504040204" pitchFamily="34" charset="0"/>
              </a:rPr>
              <a:t>Design of new regulations and instructions for the new processes</a:t>
            </a:r>
            <a:r>
              <a:rPr lang="ru-RU" altLang="ro-RO" sz="2400" dirty="0">
                <a:latin typeface="Tahoma" panose="020B0604030504040204" pitchFamily="34" charset="0"/>
                <a:cs typeface="Tahoma" panose="020B0604030504040204" pitchFamily="34" charset="0"/>
              </a:rPr>
              <a:t>;</a:t>
            </a:r>
          </a:p>
          <a:p>
            <a:pPr lvl="1" eaLnBrk="1" hangingPunct="1"/>
            <a:r>
              <a:rPr lang="en-US" altLang="ro-RO" sz="2400" dirty="0">
                <a:latin typeface="Tahoma" panose="020B0604030504040204" pitchFamily="34" charset="0"/>
                <a:cs typeface="Tahoma" panose="020B0604030504040204" pitchFamily="34" charset="0"/>
              </a:rPr>
              <a:t>Preparing personnel for changes in the processes</a:t>
            </a:r>
            <a:r>
              <a:rPr lang="ru-RU" altLang="ro-RO" sz="2400" dirty="0">
                <a:latin typeface="Tahoma" panose="020B0604030504040204" pitchFamily="34" charset="0"/>
                <a:cs typeface="Tahoma" panose="020B0604030504040204" pitchFamily="34" charset="0"/>
              </a:rPr>
              <a:t>.</a:t>
            </a:r>
          </a:p>
        </p:txBody>
      </p:sp>
      <p:sp>
        <p:nvSpPr>
          <p:cNvPr id="28676"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77"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57CFC8-C5BF-4B3E-93B3-40890DD380C3}" type="slidenum">
              <a:rPr lang="ro-RO" altLang="ro-RO"/>
              <a:pPr/>
              <a:t>14</a:t>
            </a:fld>
            <a:endParaRPr lang="ro-RO" altLang="ro-R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228600"/>
            <a:ext cx="7086600" cy="457200"/>
          </a:xfrm>
        </p:spPr>
        <p:txBody>
          <a:bodyPr>
            <a:normAutofit/>
          </a:bodyPr>
          <a:lstStyle/>
          <a:p>
            <a:pPr eaLnBrk="1" fontAlgn="auto" hangingPunct="1">
              <a:spcAft>
                <a:spcPts val="0"/>
              </a:spcAft>
              <a:defRPr/>
            </a:pPr>
            <a:r>
              <a:rPr lang="en-US" dirty="0"/>
              <a:t>Risks</a:t>
            </a:r>
            <a:r>
              <a:rPr lang="ru-RU" dirty="0"/>
              <a:t> –  </a:t>
            </a:r>
            <a:r>
              <a:rPr lang="en-US" dirty="0"/>
              <a:t>Legislative Amendments</a:t>
            </a:r>
            <a:endParaRPr lang="ru-RU" dirty="0"/>
          </a:p>
        </p:txBody>
      </p:sp>
      <p:sp>
        <p:nvSpPr>
          <p:cNvPr id="29699" name="Rectangle 3"/>
          <p:cNvSpPr>
            <a:spLocks noGrp="1" noChangeArrowheads="1"/>
          </p:cNvSpPr>
          <p:nvPr>
            <p:ph type="body" idx="1"/>
          </p:nvPr>
        </p:nvSpPr>
        <p:spPr>
          <a:xfrm>
            <a:off x="468313" y="1066800"/>
            <a:ext cx="8229600" cy="4727575"/>
          </a:xfrm>
        </p:spPr>
        <p:txBody>
          <a:bodyPr/>
          <a:lstStyle/>
          <a:p>
            <a:pPr eaLnBrk="1" hangingPunct="1"/>
            <a:r>
              <a:rPr lang="en-US" altLang="ro-RO" sz="2400" b="1" dirty="0">
                <a:latin typeface="Tahoma" panose="020B0604030504040204" pitchFamily="34" charset="0"/>
                <a:cs typeface="Tahoma" panose="020B0604030504040204" pitchFamily="34" charset="0"/>
              </a:rPr>
              <a:t>Amendments to legislation in the course of project implementation may impact the  implementation timeline and costs</a:t>
            </a:r>
            <a:endParaRPr lang="ru-RU" altLang="ro-RO" sz="2400" b="1" dirty="0">
              <a:latin typeface="Tahoma" panose="020B0604030504040204" pitchFamily="34" charset="0"/>
              <a:cs typeface="Tahoma" panose="020B0604030504040204" pitchFamily="34" charset="0"/>
            </a:endParaRPr>
          </a:p>
          <a:p>
            <a:pPr lvl="1" algn="just" eaLnBrk="1" hangingPunct="1"/>
            <a:r>
              <a:rPr lang="en-US" altLang="ro-RO" sz="2400" dirty="0">
                <a:latin typeface="Tahoma" panose="020B0604030504040204" pitchFamily="34" charset="0"/>
                <a:cs typeface="Tahoma" panose="020B0604030504040204" pitchFamily="34" charset="0"/>
              </a:rPr>
              <a:t>Amendments should be introduced in a timely manner, at the stage of drafting specifications</a:t>
            </a:r>
            <a:r>
              <a:rPr lang="ru-RU" altLang="ro-RO" sz="2400" dirty="0">
                <a:latin typeface="Tahoma" panose="020B0604030504040204" pitchFamily="34" charset="0"/>
                <a:cs typeface="Tahoma" panose="020B0604030504040204" pitchFamily="34" charset="0"/>
              </a:rPr>
              <a:t>;</a:t>
            </a:r>
          </a:p>
          <a:p>
            <a:pPr lvl="1" algn="just" eaLnBrk="1" hangingPunct="1"/>
            <a:r>
              <a:rPr lang="en-US" altLang="ro-RO" sz="2400" dirty="0">
                <a:latin typeface="Tahoma" panose="020B0604030504040204" pitchFamily="34" charset="0"/>
                <a:cs typeface="Tahoma" panose="020B0604030504040204" pitchFamily="34" charset="0"/>
              </a:rPr>
              <a:t>After the system technical specifications have been finalized, a moratorium on amendments to legislation should be introduced</a:t>
            </a:r>
            <a:r>
              <a:rPr lang="ru-RU" altLang="ro-RO" sz="2400" dirty="0">
                <a:latin typeface="Tahoma" panose="020B0604030504040204" pitchFamily="34" charset="0"/>
                <a:cs typeface="Tahoma" panose="020B0604030504040204" pitchFamily="34" charset="0"/>
              </a:rPr>
              <a:t>;</a:t>
            </a:r>
          </a:p>
          <a:p>
            <a:pPr lvl="1" algn="just" eaLnBrk="1" hangingPunct="1"/>
            <a:r>
              <a:rPr lang="en-US" altLang="ro-RO" sz="2400" dirty="0">
                <a:latin typeface="Tahoma" panose="020B0604030504040204" pitchFamily="34" charset="0"/>
                <a:cs typeface="Tahoma" panose="020B0604030504040204" pitchFamily="34" charset="0"/>
              </a:rPr>
              <a:t>In the course of the system implementation it is necessary to minimize the number of changes to methodologies and legislation</a:t>
            </a:r>
            <a:r>
              <a:rPr lang="ru-RU" altLang="ro-RO" sz="2400" dirty="0">
                <a:latin typeface="Tahoma" panose="020B0604030504040204" pitchFamily="34" charset="0"/>
                <a:cs typeface="Tahoma" panose="020B0604030504040204" pitchFamily="34" charset="0"/>
              </a:rPr>
              <a:t>.</a:t>
            </a:r>
          </a:p>
        </p:txBody>
      </p:sp>
      <p:sp>
        <p:nvSpPr>
          <p:cNvPr id="29700"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01"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8C7167-EBFE-48AC-B331-E44C16AD5364}" type="slidenum">
              <a:rPr lang="ro-RO" altLang="ro-RO"/>
              <a:pPr/>
              <a:t>15</a:t>
            </a:fld>
            <a:endParaRPr lang="ro-RO" altLang="ro-R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52400"/>
            <a:ext cx="6781800" cy="457200"/>
          </a:xfrm>
        </p:spPr>
        <p:txBody>
          <a:bodyPr>
            <a:normAutofit fontScale="90000"/>
          </a:bodyPr>
          <a:lstStyle/>
          <a:p>
            <a:pPr eaLnBrk="1" fontAlgn="auto" hangingPunct="1">
              <a:spcAft>
                <a:spcPts val="0"/>
              </a:spcAft>
              <a:defRPr/>
            </a:pPr>
            <a:r>
              <a:rPr lang="en-US" sz="2800" dirty="0"/>
              <a:t>Personnel Is the Main Resource</a:t>
            </a:r>
            <a:endParaRPr lang="ru-RU" sz="2800" dirty="0"/>
          </a:p>
        </p:txBody>
      </p:sp>
      <p:sp>
        <p:nvSpPr>
          <p:cNvPr id="30723" name="Rectangle 3"/>
          <p:cNvSpPr>
            <a:spLocks noGrp="1" noChangeArrowheads="1"/>
          </p:cNvSpPr>
          <p:nvPr>
            <p:ph type="body" idx="1"/>
          </p:nvPr>
        </p:nvSpPr>
        <p:spPr>
          <a:xfrm>
            <a:off x="417513" y="990600"/>
            <a:ext cx="8229600" cy="4343400"/>
          </a:xfrm>
        </p:spPr>
        <p:txBody>
          <a:bodyPr/>
          <a:lstStyle/>
          <a:p>
            <a:pPr algn="just" eaLnBrk="1" hangingPunct="1">
              <a:lnSpc>
                <a:spcPct val="90000"/>
              </a:lnSpc>
            </a:pPr>
            <a:r>
              <a:rPr lang="en-US" altLang="ro-RO" sz="2000" dirty="0">
                <a:latin typeface="Tahoma" panose="020B0604030504040204" pitchFamily="34" charset="0"/>
                <a:cs typeface="Tahoma" panose="020B0604030504040204" pitchFamily="34" charset="0"/>
              </a:rPr>
              <a:t>The human resource (personnel) is the only resource appreciating in value with time</a:t>
            </a:r>
            <a:r>
              <a:rPr lang="ru-RU" altLang="ro-RO" sz="2000" dirty="0">
                <a:latin typeface="Tahoma" panose="020B0604030504040204" pitchFamily="34" charset="0"/>
                <a:cs typeface="Tahoma" panose="020B0604030504040204" pitchFamily="34" charset="0"/>
              </a:rPr>
              <a:t>.</a:t>
            </a:r>
          </a:p>
          <a:p>
            <a:pPr algn="just" eaLnBrk="1" hangingPunct="1">
              <a:lnSpc>
                <a:spcPct val="90000"/>
              </a:lnSpc>
            </a:pPr>
            <a:endParaRPr lang="ru-RU" altLang="ro-RO" sz="2000" dirty="0">
              <a:latin typeface="Tahoma" panose="020B0604030504040204" pitchFamily="34" charset="0"/>
              <a:cs typeface="Tahoma" panose="020B0604030504040204" pitchFamily="34" charset="0"/>
            </a:endParaRPr>
          </a:p>
          <a:p>
            <a:pPr algn="just" eaLnBrk="1" hangingPunct="1">
              <a:lnSpc>
                <a:spcPct val="90000"/>
              </a:lnSpc>
            </a:pPr>
            <a:r>
              <a:rPr lang="en-US" altLang="ro-RO" sz="2000" dirty="0">
                <a:latin typeface="Tahoma" panose="020B0604030504040204" pitchFamily="34" charset="0"/>
                <a:cs typeface="Tahoma" panose="020B0604030504040204" pitchFamily="34" charset="0"/>
              </a:rPr>
              <a:t>Turnover of IT personnel including main activity specialists during all project phases entails retraining new specialists, delays in implementation and blocking incidents in the course of operation.</a:t>
            </a:r>
          </a:p>
          <a:p>
            <a:pPr eaLnBrk="1" hangingPunct="1">
              <a:lnSpc>
                <a:spcPct val="90000"/>
              </a:lnSpc>
              <a:buFont typeface="Wingdings 3" panose="05040102010807070707" pitchFamily="18" charset="2"/>
              <a:buNone/>
            </a:pPr>
            <a:endParaRPr lang="ru-RU" altLang="ro-RO" sz="2000" dirty="0">
              <a:latin typeface="Tahoma" panose="020B0604030504040204" pitchFamily="34" charset="0"/>
              <a:cs typeface="Tahoma" panose="020B0604030504040204" pitchFamily="34" charset="0"/>
            </a:endParaRPr>
          </a:p>
          <a:p>
            <a:pPr algn="just" eaLnBrk="1" hangingPunct="1">
              <a:lnSpc>
                <a:spcPct val="90000"/>
              </a:lnSpc>
            </a:pPr>
            <a:r>
              <a:rPr lang="en-US" altLang="ro-RO" sz="2000" dirty="0">
                <a:latin typeface="Tahoma" panose="020B0604030504040204" pitchFamily="34" charset="0"/>
                <a:cs typeface="Tahoma" panose="020B0604030504040204" pitchFamily="34" charset="0"/>
              </a:rPr>
              <a:t>Generally positive personnel’s attitude from the very start of the project and their perception of all changes in their activity and introduction of new technologies as steps toward improvement of public finance management processes</a:t>
            </a:r>
            <a:r>
              <a:rPr lang="ru-RU" altLang="ro-RO" sz="2000" dirty="0">
                <a:latin typeface="Tahoma" panose="020B0604030504040204" pitchFamily="34" charset="0"/>
                <a:cs typeface="Tahoma" panose="020B0604030504040204" pitchFamily="34" charset="0"/>
              </a:rPr>
              <a:t>.</a:t>
            </a:r>
          </a:p>
          <a:p>
            <a:pPr eaLnBrk="1" hangingPunct="1">
              <a:lnSpc>
                <a:spcPct val="90000"/>
              </a:lnSpc>
            </a:pPr>
            <a:endParaRPr lang="ru-RU" altLang="ro-RO" dirty="0"/>
          </a:p>
        </p:txBody>
      </p:sp>
      <p:sp>
        <p:nvSpPr>
          <p:cNvPr id="3072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22B47C-70F3-4430-B459-F1BA043FB2C5}" type="slidenum">
              <a:rPr lang="ro-RO" altLang="ro-RO"/>
              <a:pPr/>
              <a:t>16</a:t>
            </a:fld>
            <a:endParaRPr lang="ro-RO" altLang="ro-RO"/>
          </a:p>
        </p:txBody>
      </p:sp>
      <p:pic>
        <p:nvPicPr>
          <p:cNvPr id="30725" name="Рисунок 1"/>
          <p:cNvPicPr>
            <a:picLocks noChangeAspect="1"/>
          </p:cNvPicPr>
          <p:nvPr/>
        </p:nvPicPr>
        <p:blipFill>
          <a:blip r:embed="rId2">
            <a:extLst>
              <a:ext uri="{28A0092B-C50C-407E-A947-70E740481C1C}">
                <a14:useLocalDpi xmlns:a14="http://schemas.microsoft.com/office/drawing/2010/main" val="0"/>
              </a:ext>
            </a:extLst>
          </a:blip>
          <a:srcRect t="8000" b="20000"/>
          <a:stretch>
            <a:fillRect/>
          </a:stretch>
        </p:blipFill>
        <p:spPr bwMode="auto">
          <a:xfrm>
            <a:off x="2209800" y="4572000"/>
            <a:ext cx="4476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1"/>
          <p:cNvSpPr>
            <a:spLocks noGrp="1"/>
          </p:cNvSpPr>
          <p:nvPr>
            <p:ph idx="1"/>
          </p:nvPr>
        </p:nvSpPr>
        <p:spPr>
          <a:xfrm>
            <a:off x="457200" y="1600200"/>
            <a:ext cx="8229600" cy="4406900"/>
          </a:xfrm>
        </p:spPr>
        <p:txBody>
          <a:bodyPr/>
          <a:lstStyle/>
          <a:p>
            <a:pPr marL="107950" indent="0" algn="ctr">
              <a:buFont typeface="Wingdings 3" panose="05040102010807070707" pitchFamily="18" charset="2"/>
              <a:buNone/>
              <a:defRPr/>
            </a:pPr>
            <a:endParaRPr lang="ru-RU" altLang="en-US" dirty="0"/>
          </a:p>
          <a:p>
            <a:pPr marL="107950" indent="0" algn="ctr">
              <a:buFont typeface="Wingdings 3" panose="05040102010807070707" pitchFamily="18" charset="2"/>
              <a:buNone/>
              <a:defRPr/>
            </a:pPr>
            <a:endParaRPr lang="ru-RU" altLang="en-US" dirty="0"/>
          </a:p>
          <a:p>
            <a:pPr marL="107950" indent="0" algn="ctr">
              <a:buFont typeface="Wingdings 3" panose="05040102010807070707" pitchFamily="18" charset="2"/>
              <a:buNone/>
              <a:defRPr/>
            </a:pPr>
            <a:r>
              <a:rPr lang="en-US" altLang="en-US" sz="24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THANK YOU FOR YOUR ATTENTION</a:t>
            </a:r>
            <a:endParaRPr lang="ru-RU" altLang="en-US" sz="24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107950" indent="0" algn="ctr">
              <a:buFont typeface="Wingdings 3" panose="05040102010807070707" pitchFamily="18" charset="2"/>
              <a:buNone/>
              <a:defRPr/>
            </a:pPr>
            <a:endParaRPr lang="ru-RU" altLang="en-US" sz="24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107950" indent="0" algn="ctr">
              <a:buFont typeface="Wingdings 3" panose="05040102010807070707" pitchFamily="18" charset="2"/>
              <a:buNone/>
              <a:defRPr/>
            </a:pPr>
            <a:r>
              <a:rPr lang="en-US" altLang="en-US" sz="24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Elena.Saharnean@fintehinform.md</a:t>
            </a:r>
            <a:endParaRPr lang="ru-RU" altLang="en-US" sz="24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107950" indent="0" algn="ctr">
              <a:buFont typeface="Wingdings 3" panose="05040102010807070707" pitchFamily="18" charset="2"/>
              <a:buNone/>
              <a:defRPr/>
            </a:pPr>
            <a:endParaRPr lang="ro-RO" altLang="en-US" b="1" dirty="0">
              <a:solidFill>
                <a:srgbClr val="0070C0"/>
              </a:solidFill>
            </a:endParaRPr>
          </a:p>
        </p:txBody>
      </p:sp>
      <p:sp>
        <p:nvSpPr>
          <p:cNvPr id="3" name="Заголовок 2"/>
          <p:cNvSpPr>
            <a:spLocks noGrp="1"/>
          </p:cNvSpPr>
          <p:nvPr>
            <p:ph type="title"/>
          </p:nvPr>
        </p:nvSpPr>
        <p:spPr>
          <a:xfrm>
            <a:off x="2057400" y="160338"/>
            <a:ext cx="6629400" cy="525462"/>
          </a:xfrm>
        </p:spPr>
        <p:txBody>
          <a:bodyPr wrap="square" lIns="91440" tIns="45720" rIns="91440" bIns="45720" numCol="1" anchorCtr="0" compatLnSpc="1">
            <a:prstTxWarp prst="textNoShape">
              <a:avLst/>
            </a:prstTxWarp>
          </a:bodyPr>
          <a:lstStyle/>
          <a:p>
            <a:pPr>
              <a:defRPr/>
            </a:pPr>
            <a:endParaRPr lang="ru-RU">
              <a:effectLst>
                <a:outerShdw blurRad="38100" dist="38100" dir="2700000" algn="tl">
                  <a:srgbClr val="C0C0C0"/>
                </a:outerShdw>
              </a:effectLst>
            </a:endParaRPr>
          </a:p>
        </p:txBody>
      </p:sp>
      <p:sp>
        <p:nvSpPr>
          <p:cNvPr id="31748"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49"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B5B611-0814-439E-9BFE-15C7B970399A}" type="slidenum">
              <a:rPr lang="ro-RO" altLang="ro-RO"/>
              <a:pPr/>
              <a:t>17</a:t>
            </a:fld>
            <a:endParaRPr lang="ro-RO" altLang="ro-R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idx="1"/>
          </p:nvPr>
        </p:nvSpPr>
        <p:spPr>
          <a:xfrm>
            <a:off x="457200" y="1371600"/>
            <a:ext cx="8229600" cy="4724400"/>
          </a:xfrm>
        </p:spPr>
        <p:txBody>
          <a:bodyPr/>
          <a:lstStyle/>
          <a:p>
            <a:pPr algn="just"/>
            <a:r>
              <a:rPr lang="en-US" altLang="ro-RO" sz="2000" b="1" dirty="0">
                <a:solidFill>
                  <a:srgbClr val="0070C0"/>
                </a:solidFill>
                <a:latin typeface="Tahoma" panose="020B0604030504040204" pitchFamily="34" charset="0"/>
                <a:cs typeface="Tahoma" panose="020B0604030504040204" pitchFamily="34" charset="0"/>
              </a:rPr>
              <a:t>The Project’s Goal </a:t>
            </a:r>
            <a:r>
              <a:rPr lang="ro-RO" altLang="ro-RO" sz="2000" dirty="0">
                <a:latin typeface="Tahoma" panose="020B0604030504040204" pitchFamily="34" charset="0"/>
                <a:cs typeface="Tahoma" panose="020B0604030504040204" pitchFamily="34" charset="0"/>
              </a:rPr>
              <a:t>– </a:t>
            </a:r>
            <a:r>
              <a:rPr lang="en-US" altLang="ro-RO" sz="2000" dirty="0">
                <a:latin typeface="Tahoma" panose="020B0604030504040204" pitchFamily="34" charset="0"/>
                <a:cs typeface="Tahoma" panose="020B0604030504040204" pitchFamily="34" charset="0"/>
              </a:rPr>
              <a:t>reforming the existing public finance management system</a:t>
            </a:r>
            <a:endParaRPr lang="ru-RU" altLang="ro-RO" sz="2000" dirty="0">
              <a:latin typeface="Tahoma" panose="020B0604030504040204" pitchFamily="34" charset="0"/>
              <a:cs typeface="Tahoma" panose="020B0604030504040204" pitchFamily="34" charset="0"/>
            </a:endParaRPr>
          </a:p>
          <a:p>
            <a:pPr algn="just"/>
            <a:r>
              <a:rPr lang="en-US" altLang="ro-RO" sz="2000" dirty="0">
                <a:latin typeface="Tahoma" panose="020B0604030504040204" pitchFamily="34" charset="0"/>
                <a:cs typeface="Tahoma" panose="020B0604030504040204" pitchFamily="34" charset="0"/>
              </a:rPr>
              <a:t>Implementation Period </a:t>
            </a:r>
            <a:r>
              <a:rPr lang="ro-RO" altLang="ro-RO" sz="2000" dirty="0">
                <a:latin typeface="Tahoma" panose="020B0604030504040204" pitchFamily="34" charset="0"/>
                <a:cs typeface="Tahoma" panose="020B0604030504040204" pitchFamily="34" charset="0"/>
              </a:rPr>
              <a:t>– </a:t>
            </a:r>
            <a:r>
              <a:rPr lang="ro-RO" altLang="ro-RO" sz="2000" b="1" dirty="0">
                <a:solidFill>
                  <a:srgbClr val="0070C0"/>
                </a:solidFill>
                <a:latin typeface="Tahoma" panose="020B0604030504040204" pitchFamily="34" charset="0"/>
                <a:cs typeface="Tahoma" panose="020B0604030504040204" pitchFamily="34" charset="0"/>
              </a:rPr>
              <a:t>2006-201</a:t>
            </a:r>
            <a:r>
              <a:rPr lang="ru-RU" altLang="ro-RO" sz="2000" b="1" dirty="0">
                <a:solidFill>
                  <a:srgbClr val="0070C0"/>
                </a:solidFill>
                <a:latin typeface="Tahoma" panose="020B0604030504040204" pitchFamily="34" charset="0"/>
                <a:cs typeface="Tahoma" panose="020B0604030504040204" pitchFamily="34" charset="0"/>
              </a:rPr>
              <a:t>3</a:t>
            </a:r>
          </a:p>
          <a:p>
            <a:pPr>
              <a:buFont typeface="Wingdings 3" panose="05040102010807070707" pitchFamily="18" charset="2"/>
              <a:buNone/>
            </a:pPr>
            <a:endParaRPr lang="ro-RO" altLang="ro-RO" sz="2000" dirty="0"/>
          </a:p>
          <a:p>
            <a:pPr>
              <a:buFont typeface="Wingdings 3" panose="05040102010807070707" pitchFamily="18" charset="2"/>
              <a:buNone/>
            </a:pPr>
            <a:r>
              <a:rPr lang="en-US" altLang="en-US" sz="2000" b="1" dirty="0">
                <a:latin typeface="Tahoma" panose="020B0604030504040204" pitchFamily="34" charset="0"/>
                <a:cs typeface="Tahoma" panose="020B0604030504040204" pitchFamily="34" charset="0"/>
              </a:rPr>
              <a:t>Public Finance Management Project Structure</a:t>
            </a:r>
            <a:endParaRPr lang="ru-RU" altLang="en-US" sz="2000" b="1" dirty="0">
              <a:latin typeface="Tahoma" panose="020B0604030504040204" pitchFamily="34" charset="0"/>
              <a:cs typeface="Tahoma" panose="020B0604030504040204" pitchFamily="34" charset="0"/>
            </a:endParaRPr>
          </a:p>
          <a:p>
            <a:r>
              <a:rPr lang="en-US" altLang="en-US" sz="1800" b="1" dirty="0">
                <a:solidFill>
                  <a:srgbClr val="0070C0"/>
                </a:solidFill>
                <a:latin typeface="Tahoma" panose="020B0604030504040204" pitchFamily="34" charset="0"/>
                <a:cs typeface="Tahoma" panose="020B0604030504040204" pitchFamily="34" charset="0"/>
              </a:rPr>
              <a:t>Component </a:t>
            </a:r>
            <a:r>
              <a:rPr lang="ro-RO" altLang="en-US" sz="1800" b="1" dirty="0">
                <a:solidFill>
                  <a:srgbClr val="0070C0"/>
                </a:solidFill>
                <a:latin typeface="Tahoma" panose="020B0604030504040204" pitchFamily="34" charset="0"/>
                <a:cs typeface="Tahoma" panose="020B0604030504040204" pitchFamily="34" charset="0"/>
              </a:rPr>
              <a:t>1.</a:t>
            </a:r>
            <a:r>
              <a:rPr lang="ro-RO" altLang="en-US" sz="1800" dirty="0">
                <a:solidFill>
                  <a:srgbClr val="0070C0"/>
                </a:solidFill>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Budgeting and Execution Methodology</a:t>
            </a:r>
            <a:endParaRPr lang="ro-RO" altLang="en-US" sz="1800" dirty="0">
              <a:latin typeface="Tahoma" panose="020B0604030504040204" pitchFamily="34" charset="0"/>
              <a:cs typeface="Tahoma" panose="020B0604030504040204" pitchFamily="34" charset="0"/>
            </a:endParaRPr>
          </a:p>
          <a:p>
            <a:pPr algn="just">
              <a:buClr>
                <a:srgbClr val="FFFF66"/>
              </a:buClr>
              <a:buFont typeface="Wingdings 3" panose="05040102010807070707" pitchFamily="18" charset="2"/>
              <a:buNone/>
            </a:pPr>
            <a:r>
              <a:rPr lang="ru-RU" altLang="en-US" sz="1800" dirty="0">
                <a:latin typeface="Tahoma" panose="020B0604030504040204" pitchFamily="34" charset="0"/>
                <a:cs typeface="Tahoma" panose="020B0604030504040204" pitchFamily="34" charset="0"/>
              </a:rPr>
              <a:t>	</a:t>
            </a:r>
            <a:r>
              <a:rPr lang="en-US" altLang="en-US" sz="1800" dirty="0">
                <a:solidFill>
                  <a:srgbClr val="0070C0"/>
                </a:solidFill>
                <a:latin typeface="Tahoma" panose="020B0604030504040204" pitchFamily="34" charset="0"/>
                <a:cs typeface="Tahoma" panose="020B0604030504040204" pitchFamily="34" charset="0"/>
              </a:rPr>
              <a:t>1.</a:t>
            </a:r>
            <a:r>
              <a:rPr lang="ro-RO" altLang="en-US" sz="1800" dirty="0">
                <a:solidFill>
                  <a:srgbClr val="0070C0"/>
                </a:solidFill>
                <a:latin typeface="Tahoma" panose="020B0604030504040204" pitchFamily="34" charset="0"/>
                <a:cs typeface="Tahoma" panose="020B0604030504040204" pitchFamily="34" charset="0"/>
              </a:rPr>
              <a:t>A</a:t>
            </a:r>
            <a:r>
              <a:rPr lang="en-US" altLang="en-US" sz="1800" dirty="0">
                <a:latin typeface="Tahoma" panose="020B0604030504040204" pitchFamily="34" charset="0"/>
                <a:cs typeface="Tahoma" panose="020B0604030504040204" pitchFamily="34" charset="0"/>
              </a:rPr>
              <a:t> Budgeting Methodology</a:t>
            </a:r>
          </a:p>
          <a:p>
            <a:pPr algn="just">
              <a:buClr>
                <a:srgbClr val="FFFF66"/>
              </a:buClr>
              <a:buFont typeface="Wingdings" panose="05000000000000000000" pitchFamily="2" charset="2"/>
              <a:buNone/>
            </a:pPr>
            <a:r>
              <a:rPr lang="ru-RU" altLang="en-US" sz="1800" dirty="0">
                <a:latin typeface="Tahoma" panose="020B0604030504040204" pitchFamily="34" charset="0"/>
                <a:cs typeface="Tahoma" panose="020B0604030504040204" pitchFamily="34" charset="0"/>
              </a:rPr>
              <a:t>	</a:t>
            </a:r>
            <a:r>
              <a:rPr lang="en-US" altLang="en-US" sz="1800" dirty="0">
                <a:solidFill>
                  <a:srgbClr val="0070C0"/>
                </a:solidFill>
                <a:latin typeface="Tahoma" panose="020B0604030504040204" pitchFamily="34" charset="0"/>
                <a:cs typeface="Tahoma" panose="020B0604030504040204" pitchFamily="34" charset="0"/>
              </a:rPr>
              <a:t>1.</a:t>
            </a:r>
            <a:r>
              <a:rPr lang="ro-RO" altLang="en-US" sz="1800" dirty="0">
                <a:solidFill>
                  <a:srgbClr val="0070C0"/>
                </a:solidFill>
                <a:latin typeface="Tahoma" panose="020B0604030504040204" pitchFamily="34" charset="0"/>
                <a:cs typeface="Tahoma" panose="020B0604030504040204" pitchFamily="34" charset="0"/>
              </a:rPr>
              <a:t>B</a:t>
            </a:r>
            <a:r>
              <a:rPr lang="en-US" altLang="en-US" sz="1800" dirty="0">
                <a:latin typeface="Tahoma" panose="020B0604030504040204" pitchFamily="34" charset="0"/>
                <a:cs typeface="Tahoma" panose="020B0604030504040204" pitchFamily="34" charset="0"/>
              </a:rPr>
              <a:t> Budget Execution Methodology</a:t>
            </a:r>
          </a:p>
          <a:p>
            <a:pPr algn="just">
              <a:buClr>
                <a:srgbClr val="FFFF66"/>
              </a:buClr>
              <a:buFont typeface="Wingdings" panose="05000000000000000000" pitchFamily="2" charset="2"/>
              <a:buNone/>
            </a:pPr>
            <a:r>
              <a:rPr lang="ru-RU" altLang="en-US" sz="1800" dirty="0">
                <a:latin typeface="Tahoma" panose="020B0604030504040204" pitchFamily="34" charset="0"/>
                <a:cs typeface="Tahoma" panose="020B0604030504040204" pitchFamily="34" charset="0"/>
              </a:rPr>
              <a:t>	</a:t>
            </a:r>
            <a:r>
              <a:rPr lang="en-US" altLang="en-US" sz="1800" dirty="0">
                <a:solidFill>
                  <a:srgbClr val="0070C0"/>
                </a:solidFill>
                <a:latin typeface="Tahoma" panose="020B0604030504040204" pitchFamily="34" charset="0"/>
                <a:cs typeface="Tahoma" panose="020B0604030504040204" pitchFamily="34" charset="0"/>
              </a:rPr>
              <a:t>1.</a:t>
            </a:r>
            <a:r>
              <a:rPr lang="ro-RO" altLang="en-US" sz="1800" dirty="0">
                <a:solidFill>
                  <a:srgbClr val="0070C0"/>
                </a:solidFill>
                <a:latin typeface="Tahoma" panose="020B0604030504040204" pitchFamily="34" charset="0"/>
                <a:cs typeface="Tahoma" panose="020B0604030504040204" pitchFamily="34" charset="0"/>
              </a:rPr>
              <a:t>C</a:t>
            </a:r>
            <a:r>
              <a:rPr lang="en-US" altLang="en-US" sz="1800" dirty="0">
                <a:solidFill>
                  <a:srgbClr val="1FAECD"/>
                </a:solidFill>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IT-System </a:t>
            </a:r>
            <a:r>
              <a:rPr lang="ru-RU" altLang="en-US" sz="1800" dirty="0">
                <a:latin typeface="Tahoma" panose="020B0604030504040204" pitchFamily="34" charset="0"/>
                <a:cs typeface="Tahoma" panose="020B0604030504040204" pitchFamily="34" charset="0"/>
              </a:rPr>
              <a:t>- </a:t>
            </a:r>
            <a:r>
              <a:rPr lang="en-US" altLang="en-US" sz="1800" b="1" dirty="0">
                <a:solidFill>
                  <a:srgbClr val="0070C0"/>
                </a:solidFill>
                <a:latin typeface="Tahoma" panose="020B0604030504040204" pitchFamily="34" charset="0"/>
                <a:cs typeface="Tahoma" panose="020B0604030504040204" pitchFamily="34" charset="0"/>
              </a:rPr>
              <a:t>PFMITS</a:t>
            </a:r>
            <a:endParaRPr lang="ru-RU" altLang="en-US" sz="1800" b="1" dirty="0">
              <a:solidFill>
                <a:srgbClr val="0070C0"/>
              </a:solidFill>
              <a:latin typeface="Tahoma" panose="020B0604030504040204" pitchFamily="34" charset="0"/>
              <a:cs typeface="Tahoma" panose="020B0604030504040204" pitchFamily="34" charset="0"/>
            </a:endParaRPr>
          </a:p>
          <a:p>
            <a:r>
              <a:rPr lang="en-US" altLang="en-US" sz="1800" b="1" dirty="0">
                <a:solidFill>
                  <a:srgbClr val="0070C0"/>
                </a:solidFill>
                <a:latin typeface="Tahoma" panose="020B0604030504040204" pitchFamily="34" charset="0"/>
                <a:cs typeface="Tahoma" panose="020B0604030504040204" pitchFamily="34" charset="0"/>
              </a:rPr>
              <a:t>Component 2.</a:t>
            </a:r>
            <a:r>
              <a:rPr lang="ru-RU" altLang="en-US" sz="1800" dirty="0">
                <a:solidFill>
                  <a:srgbClr val="7ACBE0"/>
                </a:solidFill>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Internal Financial Control</a:t>
            </a:r>
            <a:endParaRPr lang="ru-RU" altLang="en-US" sz="1800" dirty="0">
              <a:latin typeface="Tahoma" panose="020B0604030504040204" pitchFamily="34" charset="0"/>
              <a:cs typeface="Tahoma" panose="020B0604030504040204" pitchFamily="34" charset="0"/>
            </a:endParaRPr>
          </a:p>
          <a:p>
            <a:r>
              <a:rPr lang="en-US" altLang="en-US" sz="1800" b="1" dirty="0">
                <a:solidFill>
                  <a:srgbClr val="0070C0"/>
                </a:solidFill>
                <a:latin typeface="Tahoma" panose="020B0604030504040204" pitchFamily="34" charset="0"/>
                <a:cs typeface="Tahoma" panose="020B0604030504040204" pitchFamily="34" charset="0"/>
              </a:rPr>
              <a:t>Component 3.</a:t>
            </a:r>
            <a:r>
              <a:rPr lang="ru-RU" altLang="en-US" sz="1800" dirty="0">
                <a:solidFill>
                  <a:srgbClr val="7ACBE0"/>
                </a:solidFill>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Training Capacity Building and Training</a:t>
            </a:r>
          </a:p>
          <a:p>
            <a:r>
              <a:rPr lang="en-US" altLang="en-US" sz="1800" b="1" dirty="0">
                <a:solidFill>
                  <a:srgbClr val="0070C0"/>
                </a:solidFill>
                <a:latin typeface="Tahoma" panose="020B0604030504040204" pitchFamily="34" charset="0"/>
                <a:cs typeface="Tahoma" panose="020B0604030504040204" pitchFamily="34" charset="0"/>
              </a:rPr>
              <a:t>Component 4.</a:t>
            </a:r>
            <a:r>
              <a:rPr lang="ro-RO" altLang="en-US" sz="1800" dirty="0">
                <a:solidFill>
                  <a:srgbClr val="7ACBE0"/>
                </a:solidFill>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Management, Monitoring and Project Review</a:t>
            </a:r>
            <a:endParaRPr lang="ro-RO" altLang="en-US" sz="1800" dirty="0">
              <a:latin typeface="Tahoma" panose="020B0604030504040204" pitchFamily="34" charset="0"/>
              <a:cs typeface="Tahoma" panose="020B0604030504040204" pitchFamily="34" charset="0"/>
            </a:endParaRPr>
          </a:p>
          <a:p>
            <a:pPr>
              <a:buFont typeface="Wingdings 3" panose="05040102010807070707" pitchFamily="18" charset="2"/>
              <a:buNone/>
            </a:pPr>
            <a:endParaRPr lang="ru-RU" altLang="en-US" sz="1800" dirty="0">
              <a:solidFill>
                <a:srgbClr val="1FAECD"/>
              </a:solidFill>
              <a:latin typeface="Tahoma" panose="020B0604030504040204" pitchFamily="34" charset="0"/>
              <a:cs typeface="Tahoma" panose="020B0604030504040204" pitchFamily="34" charset="0"/>
            </a:endParaRPr>
          </a:p>
        </p:txBody>
      </p:sp>
      <p:sp>
        <p:nvSpPr>
          <p:cNvPr id="3" name="Заголовок 2"/>
          <p:cNvSpPr>
            <a:spLocks noGrp="1"/>
          </p:cNvSpPr>
          <p:nvPr>
            <p:ph type="title"/>
          </p:nvPr>
        </p:nvSpPr>
        <p:spPr>
          <a:xfrm>
            <a:off x="1600200" y="122238"/>
            <a:ext cx="7239000" cy="792162"/>
          </a:xfrm>
        </p:spPr>
        <p:txBody>
          <a:bodyPr>
            <a:noAutofit/>
          </a:bodyPr>
          <a:lstStyle/>
          <a:p>
            <a:pPr eaLnBrk="1" fontAlgn="auto" hangingPunct="1">
              <a:spcAft>
                <a:spcPts val="0"/>
              </a:spcAft>
              <a:defRPr/>
            </a:pPr>
            <a:r>
              <a:rPr lang="en-US" dirty="0"/>
              <a:t>Public Finance Management Project</a:t>
            </a:r>
            <a:r>
              <a:rPr lang="ru-RU" dirty="0"/>
              <a:t> (</a:t>
            </a:r>
            <a:r>
              <a:rPr lang="en-US" dirty="0"/>
              <a:t>PFMP</a:t>
            </a:r>
            <a:r>
              <a:rPr lang="ru-RU" dirty="0"/>
              <a:t>)</a:t>
            </a:r>
          </a:p>
        </p:txBody>
      </p:sp>
      <p:sp>
        <p:nvSpPr>
          <p:cNvPr id="12292"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293"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B55D1E-FA7B-45DD-B758-00161F594611}" type="slidenum">
              <a:rPr lang="ro-RO" altLang="ro-RO"/>
              <a:pPr/>
              <a:t>2</a:t>
            </a:fld>
            <a:endParaRPr lang="ro-RO" altLang="ro-R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143000"/>
            <a:ext cx="8305800" cy="5105400"/>
          </a:xfrm>
        </p:spPr>
        <p:txBody>
          <a:bodyPr/>
          <a:lstStyle/>
          <a:p>
            <a:pPr marL="107950" indent="0" eaLnBrk="1" hangingPunct="1">
              <a:buFont typeface="Wingdings 3" panose="05040102010807070707" pitchFamily="18" charset="2"/>
              <a:buNone/>
              <a:defRPr/>
            </a:pPr>
            <a:r>
              <a:rPr lang="en-US" altLang="en-US" sz="1800" b="1" dirty="0">
                <a:solidFill>
                  <a:srgbClr val="0070C0"/>
                </a:solidFill>
                <a:latin typeface="Tahoma" panose="020B0604030504040204" pitchFamily="34" charset="0"/>
                <a:cs typeface="Tahoma" panose="020B0604030504040204" pitchFamily="34" charset="0"/>
              </a:rPr>
              <a:t>Components</a:t>
            </a:r>
            <a:r>
              <a:rPr lang="ru-RU" altLang="en-US" sz="1800" b="1" dirty="0">
                <a:solidFill>
                  <a:srgbClr val="0070C0"/>
                </a:solidFill>
                <a:latin typeface="Tahoma" panose="020B0604030504040204" pitchFamily="34" charset="0"/>
                <a:cs typeface="Tahoma" panose="020B0604030504040204" pitchFamily="34" charset="0"/>
              </a:rPr>
              <a:t> 1 А </a:t>
            </a:r>
            <a:r>
              <a:rPr lang="en-US" altLang="en-US" sz="1800" b="1" dirty="0">
                <a:solidFill>
                  <a:srgbClr val="0070C0"/>
                </a:solidFill>
                <a:latin typeface="Tahoma" panose="020B0604030504040204" pitchFamily="34" charset="0"/>
                <a:cs typeface="Tahoma" panose="020B0604030504040204" pitchFamily="34" charset="0"/>
              </a:rPr>
              <a:t>and </a:t>
            </a:r>
            <a:r>
              <a:rPr lang="ru-RU" altLang="en-US" sz="1800" b="1" dirty="0">
                <a:solidFill>
                  <a:srgbClr val="0070C0"/>
                </a:solidFill>
                <a:latin typeface="Tahoma" panose="020B0604030504040204" pitchFamily="34" charset="0"/>
                <a:cs typeface="Tahoma" panose="020B0604030504040204" pitchFamily="34" charset="0"/>
              </a:rPr>
              <a:t>1В</a:t>
            </a:r>
          </a:p>
          <a:p>
            <a:pPr marL="107950" indent="252413" eaLnBrk="1" hangingPunct="1">
              <a:defRPr/>
            </a:pPr>
            <a:r>
              <a:rPr lang="en-US" altLang="en-US" sz="1800" dirty="0">
                <a:latin typeface="Tahoma" panose="020B0604030504040204" pitchFamily="34" charset="0"/>
                <a:cs typeface="Tahoma" panose="020B0604030504040204" pitchFamily="34" charset="0"/>
              </a:rPr>
              <a:t>Improving Budgeting Methodology</a:t>
            </a:r>
            <a:r>
              <a:rPr lang="ru-RU" altLang="en-US" sz="1800" dirty="0">
                <a:latin typeface="Tahoma" panose="020B0604030504040204" pitchFamily="34" charset="0"/>
                <a:cs typeface="Tahoma" panose="020B0604030504040204" pitchFamily="34" charset="0"/>
              </a:rPr>
              <a:t>;</a:t>
            </a:r>
          </a:p>
          <a:p>
            <a:pPr marL="107950" indent="252413" eaLnBrk="1" hangingPunct="1">
              <a:defRPr/>
            </a:pPr>
            <a:r>
              <a:rPr lang="en-US" altLang="en-US" sz="1800" dirty="0">
                <a:latin typeface="Tahoma" panose="020B0604030504040204" pitchFamily="34" charset="0"/>
                <a:cs typeface="Tahoma" panose="020B0604030504040204" pitchFamily="34" charset="0"/>
              </a:rPr>
              <a:t>Improving Budget Execution Methodology</a:t>
            </a:r>
            <a:r>
              <a:rPr lang="ru-RU" altLang="en-US" sz="1800" dirty="0">
                <a:latin typeface="Tahoma" panose="020B0604030504040204" pitchFamily="34" charset="0"/>
                <a:cs typeface="Tahoma" panose="020B0604030504040204" pitchFamily="34" charset="0"/>
              </a:rPr>
              <a:t>;</a:t>
            </a:r>
          </a:p>
          <a:p>
            <a:pPr marL="107950" indent="252413" eaLnBrk="1" hangingPunct="1">
              <a:defRPr/>
            </a:pPr>
            <a:r>
              <a:rPr lang="en-US" altLang="en-US" sz="1800" dirty="0">
                <a:latin typeface="Tahoma" panose="020B0604030504040204" pitchFamily="34" charset="0"/>
                <a:cs typeface="Tahoma" panose="020B0604030504040204" pitchFamily="34" charset="0"/>
              </a:rPr>
              <a:t>Developing a new budget classification and a new chart of accounts</a:t>
            </a:r>
            <a:r>
              <a:rPr lang="ru-RU" altLang="en-US" sz="1800" dirty="0">
                <a:latin typeface="Tahoma" panose="020B0604030504040204" pitchFamily="34" charset="0"/>
                <a:cs typeface="Tahoma" panose="020B0604030504040204" pitchFamily="34" charset="0"/>
              </a:rPr>
              <a:t>;</a:t>
            </a:r>
          </a:p>
          <a:p>
            <a:pPr marL="360363" indent="-273050" eaLnBrk="1" hangingPunct="1">
              <a:defRPr/>
            </a:pPr>
            <a:r>
              <a:rPr lang="en-US" altLang="en-US" sz="1800" dirty="0">
                <a:latin typeface="Tahoma" panose="020B0604030504040204" pitchFamily="34" charset="0"/>
                <a:cs typeface="Tahoma" panose="020B0604030504040204" pitchFamily="34" charset="0"/>
              </a:rPr>
              <a:t>Developing a new Law on Public Finance and Fiscal Accountability</a:t>
            </a:r>
            <a:r>
              <a:rPr lang="ru-RU" altLang="en-US" sz="1800" dirty="0">
                <a:latin typeface="Tahoma" panose="020B0604030504040204" pitchFamily="34" charset="0"/>
                <a:cs typeface="Tahoma" panose="020B0604030504040204" pitchFamily="34" charset="0"/>
              </a:rPr>
              <a:t>.</a:t>
            </a:r>
          </a:p>
          <a:p>
            <a:pPr marL="107950" indent="0" eaLnBrk="1" hangingPunct="1">
              <a:defRPr/>
            </a:pPr>
            <a:endParaRPr lang="ru-RU" altLang="en-US" sz="1800" dirty="0">
              <a:latin typeface="Tahoma" panose="020B0604030504040204" pitchFamily="34" charset="0"/>
              <a:cs typeface="Tahoma" panose="020B0604030504040204" pitchFamily="34" charset="0"/>
            </a:endParaRPr>
          </a:p>
          <a:p>
            <a:pPr marL="107950" indent="0" eaLnBrk="1" hangingPunct="1">
              <a:buFont typeface="Wingdings 3" panose="05040102010807070707" pitchFamily="18" charset="2"/>
              <a:buNone/>
              <a:defRPr/>
            </a:pPr>
            <a:r>
              <a:rPr lang="en-US" altLang="en-US" sz="1800" b="1" dirty="0">
                <a:solidFill>
                  <a:srgbClr val="0070C0"/>
                </a:solidFill>
                <a:latin typeface="Tahoma" panose="020B0604030504040204" pitchFamily="34" charset="0"/>
                <a:cs typeface="Tahoma" panose="020B0604030504040204" pitchFamily="34" charset="0"/>
              </a:rPr>
              <a:t>Component </a:t>
            </a:r>
            <a:r>
              <a:rPr lang="ru-RU" altLang="en-US" sz="1800" b="1" dirty="0">
                <a:solidFill>
                  <a:srgbClr val="0070C0"/>
                </a:solidFill>
                <a:latin typeface="Tahoma" panose="020B0604030504040204" pitchFamily="34" charset="0"/>
                <a:cs typeface="Tahoma" panose="020B0604030504040204" pitchFamily="34" charset="0"/>
              </a:rPr>
              <a:t>1С</a:t>
            </a:r>
          </a:p>
          <a:p>
            <a:pPr marL="107950" indent="252413" eaLnBrk="1" hangingPunct="1">
              <a:defRPr/>
            </a:pPr>
            <a:r>
              <a:rPr lang="en-US" altLang="en-US" sz="1800" dirty="0">
                <a:latin typeface="Tahoma" panose="020B0604030504040204" pitchFamily="34" charset="0"/>
                <a:cs typeface="Tahoma" panose="020B0604030504040204" pitchFamily="34" charset="0"/>
              </a:rPr>
              <a:t>Improving expertise of the IT personnel</a:t>
            </a:r>
            <a:r>
              <a:rPr lang="ru-RU" altLang="en-US" sz="1800" dirty="0">
                <a:latin typeface="Tahoma" panose="020B0604030504040204" pitchFamily="34" charset="0"/>
                <a:cs typeface="Tahoma" panose="020B0604030504040204" pitchFamily="34" charset="0"/>
              </a:rPr>
              <a:t>;</a:t>
            </a:r>
          </a:p>
          <a:p>
            <a:pPr marL="107950" indent="252413" eaLnBrk="1" hangingPunct="1">
              <a:defRPr/>
            </a:pPr>
            <a:r>
              <a:rPr lang="en-US" altLang="en-US" sz="1800" dirty="0">
                <a:latin typeface="Tahoma" panose="020B0604030504040204" pitchFamily="34" charset="0"/>
                <a:cs typeface="Tahoma" panose="020B0604030504040204" pitchFamily="34" charset="0"/>
              </a:rPr>
              <a:t>Developing IT infrastructure</a:t>
            </a:r>
            <a:r>
              <a:rPr lang="ru-RU" altLang="en-US" sz="1800" dirty="0">
                <a:latin typeface="Tahoma" panose="020B0604030504040204" pitchFamily="34" charset="0"/>
                <a:cs typeface="Tahoma" panose="020B0604030504040204" pitchFamily="34" charset="0"/>
              </a:rPr>
              <a:t>;</a:t>
            </a:r>
          </a:p>
          <a:p>
            <a:pPr marL="107950" indent="252413" eaLnBrk="1" hangingPunct="1">
              <a:defRPr/>
            </a:pPr>
            <a:r>
              <a:rPr lang="en-US" altLang="en-US" sz="1800" dirty="0">
                <a:latin typeface="Tahoma" panose="020B0604030504040204" pitchFamily="34" charset="0"/>
                <a:cs typeface="Tahoma" panose="020B0604030504040204" pitchFamily="34" charset="0"/>
              </a:rPr>
              <a:t>Preparing premises for the server hardware</a:t>
            </a:r>
            <a:r>
              <a:rPr lang="ru-RU" altLang="en-US" sz="1800" dirty="0">
                <a:latin typeface="Tahoma" panose="020B0604030504040204" pitchFamily="34" charset="0"/>
                <a:cs typeface="Tahoma" panose="020B0604030504040204" pitchFamily="34" charset="0"/>
              </a:rPr>
              <a:t>.</a:t>
            </a:r>
          </a:p>
          <a:p>
            <a:pPr marL="107950" indent="0" eaLnBrk="1" hangingPunct="1">
              <a:buFont typeface="Wingdings 3" panose="05040102010807070707" pitchFamily="18" charset="2"/>
              <a:buNone/>
              <a:defRPr/>
            </a:pPr>
            <a:endParaRPr lang="ru-RU" altLang="en-US" sz="1800" dirty="0">
              <a:latin typeface="Tahoma" panose="020B0604030504040204" pitchFamily="34" charset="0"/>
              <a:cs typeface="Tahoma" panose="020B0604030504040204" pitchFamily="34" charset="0"/>
            </a:endParaRPr>
          </a:p>
          <a:p>
            <a:pPr marL="107950" indent="0" eaLnBrk="1" hangingPunct="1">
              <a:buFont typeface="Wingdings 3" panose="05040102010807070707" pitchFamily="18" charset="2"/>
              <a:buNone/>
              <a:defRPr/>
            </a:pPr>
            <a:r>
              <a:rPr lang="en-US" altLang="en-US" sz="1800" b="1" dirty="0">
                <a:solidFill>
                  <a:srgbClr val="0070C0"/>
                </a:solidFill>
                <a:latin typeface="Tahoma" panose="020B0604030504040204" pitchFamily="34" charset="0"/>
                <a:cs typeface="Tahoma" panose="020B0604030504040204" pitchFamily="34" charset="0"/>
              </a:rPr>
              <a:t>Component</a:t>
            </a:r>
            <a:r>
              <a:rPr lang="ru-RU" altLang="en-US" sz="1800" b="1" dirty="0">
                <a:solidFill>
                  <a:srgbClr val="0070C0"/>
                </a:solidFill>
                <a:latin typeface="Tahoma" panose="020B0604030504040204" pitchFamily="34" charset="0"/>
                <a:cs typeface="Tahoma" panose="020B0604030504040204" pitchFamily="34" charset="0"/>
              </a:rPr>
              <a:t> 3</a:t>
            </a:r>
          </a:p>
          <a:p>
            <a:pPr marL="360363" indent="-273050" eaLnBrk="1" hangingPunct="1">
              <a:defRPr/>
            </a:pPr>
            <a:r>
              <a:rPr lang="en-US" altLang="en-US" sz="1800" dirty="0">
                <a:latin typeface="Tahoma" panose="020B0604030504040204" pitchFamily="34" charset="0"/>
                <a:cs typeface="Tahoma" panose="020B0604030504040204" pitchFamily="34" charset="0"/>
              </a:rPr>
              <a:t>Creating a proper training environment  for users</a:t>
            </a:r>
            <a:r>
              <a:rPr lang="ru-RU" altLang="en-US" sz="1800" dirty="0">
                <a:latin typeface="Tahoma" panose="020B0604030504040204" pitchFamily="34" charset="0"/>
                <a:cs typeface="Tahoma" panose="020B0604030504040204" pitchFamily="34" charset="0"/>
              </a:rPr>
              <a:t>;</a:t>
            </a:r>
            <a:endParaRPr lang="ro-RO" altLang="ro-RO" sz="1800" dirty="0">
              <a:latin typeface="Tahoma" panose="020B0604030504040204" pitchFamily="34" charset="0"/>
              <a:cs typeface="Tahoma" panose="020B0604030504040204" pitchFamily="34" charset="0"/>
            </a:endParaRPr>
          </a:p>
          <a:p>
            <a:pPr marL="360363" indent="-273050" eaLnBrk="1" hangingPunct="1">
              <a:defRPr/>
            </a:pPr>
            <a:r>
              <a:rPr lang="en-US" altLang="en-US" sz="1800" dirty="0">
                <a:latin typeface="Tahoma" panose="020B0604030504040204" pitchFamily="34" charset="0"/>
                <a:cs typeface="Tahoma" panose="020B0604030504040204" pitchFamily="34" charset="0"/>
              </a:rPr>
              <a:t>Teaching budgeting and budget execution methodology to trainers/instructors</a:t>
            </a:r>
            <a:r>
              <a:rPr lang="ru-RU" altLang="en-US" sz="1800" dirty="0">
                <a:latin typeface="Tahoma" panose="020B0604030504040204" pitchFamily="34" charset="0"/>
                <a:cs typeface="Tahoma" panose="020B0604030504040204" pitchFamily="34" charset="0"/>
              </a:rPr>
              <a:t>.</a:t>
            </a:r>
            <a:br>
              <a:rPr lang="ru-RU" altLang="en-US" sz="1800" dirty="0">
                <a:latin typeface="Tahoma" panose="020B0604030504040204" pitchFamily="34" charset="0"/>
                <a:cs typeface="Tahoma" panose="020B0604030504040204" pitchFamily="34" charset="0"/>
              </a:rPr>
            </a:br>
            <a:endParaRPr lang="ro-RO" altLang="ro-RO" sz="1800" dirty="0">
              <a:latin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1676400" y="152400"/>
            <a:ext cx="7239000" cy="563562"/>
          </a:xfrm>
        </p:spPr>
        <p:txBody>
          <a:bodyPr>
            <a:noAutofit/>
          </a:bodyPr>
          <a:lstStyle/>
          <a:p>
            <a:pPr eaLnBrk="1" fontAlgn="auto" hangingPunct="1">
              <a:spcAft>
                <a:spcPts val="0"/>
              </a:spcAft>
              <a:defRPr/>
            </a:pPr>
            <a:r>
              <a:rPr lang="en-US" dirty="0" err="1"/>
              <a:t>MoF’s</a:t>
            </a:r>
            <a:r>
              <a:rPr lang="en-US" dirty="0"/>
              <a:t> Preparatory and Related Activities</a:t>
            </a:r>
            <a:endParaRPr lang="ro-RO" dirty="0"/>
          </a:p>
        </p:txBody>
      </p:sp>
      <p:sp>
        <p:nvSpPr>
          <p:cNvPr id="1434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1A4F22-BADC-4D84-A607-6A818DCADC7F}" type="slidenum">
              <a:rPr lang="ro-RO" altLang="ro-RO"/>
              <a:pPr/>
              <a:t>3</a:t>
            </a:fld>
            <a:endParaRPr lang="ro-RO" altLang="ro-R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idx="1"/>
          </p:nvPr>
        </p:nvSpPr>
        <p:spPr>
          <a:xfrm>
            <a:off x="228600" y="1066800"/>
            <a:ext cx="8686800" cy="4876800"/>
          </a:xfrm>
        </p:spPr>
        <p:txBody>
          <a:bodyPr>
            <a:normAutofit/>
          </a:bodyPr>
          <a:lstStyle/>
          <a:p>
            <a:pPr marL="107950" indent="153988">
              <a:spcBef>
                <a:spcPct val="0"/>
              </a:spcBef>
              <a:defRPr/>
            </a:pPr>
            <a:r>
              <a:rPr lang="ro-RO" altLang="ro-RO" sz="1800" dirty="0">
                <a:solidFill>
                  <a:srgbClr val="0070C0"/>
                </a:solidFill>
                <a:latin typeface="Tahoma" panose="020B0604030504040204" pitchFamily="34" charset="0"/>
                <a:cs typeface="Tahoma" panose="020B0604030504040204" pitchFamily="34" charset="0"/>
              </a:rPr>
              <a:t>2005</a:t>
            </a:r>
            <a:r>
              <a:rPr lang="ru-RU" altLang="ro-RO" sz="1800" dirty="0">
                <a:solidFill>
                  <a:srgbClr val="0070C0"/>
                </a:solidFill>
                <a:latin typeface="Tahoma" panose="020B0604030504040204" pitchFamily="34" charset="0"/>
                <a:cs typeface="Tahoma" panose="020B0604030504040204" pitchFamily="34" charset="0"/>
              </a:rPr>
              <a:t>-</a:t>
            </a:r>
            <a:r>
              <a:rPr lang="ro-RO" altLang="ro-RO" sz="1800" dirty="0">
                <a:solidFill>
                  <a:srgbClr val="0070C0"/>
                </a:solidFill>
                <a:latin typeface="Tahoma" panose="020B0604030504040204" pitchFamily="34" charset="0"/>
                <a:cs typeface="Tahoma" panose="020B0604030504040204" pitchFamily="34" charset="0"/>
              </a:rPr>
              <a:t>2006</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solidFill>
                  <a:srgbClr val="1FAECD"/>
                </a:solidFill>
                <a:latin typeface="Tahoma" panose="020B0604030504040204" pitchFamily="34" charset="0"/>
                <a:cs typeface="Tahoma" panose="020B0604030504040204" pitchFamily="34" charset="0"/>
              </a:rPr>
              <a:t> </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a:t>
            </a:r>
            <a:r>
              <a:rPr lang="en-US" altLang="ro-RO" sz="1800" dirty="0">
                <a:latin typeface="Tahoma" panose="020B0604030504040204" pitchFamily="34" charset="0"/>
                <a:cs typeface="Tahoma" panose="020B0604030504040204" pitchFamily="34" charset="0"/>
              </a:rPr>
              <a:t> PFMITS TOR development</a:t>
            </a:r>
            <a:r>
              <a:rPr lang="ro-RO" altLang="ro-RO" sz="1800" dirty="0">
                <a:latin typeface="Tahoma" panose="020B0604030504040204" pitchFamily="34" charset="0"/>
                <a:cs typeface="Tahoma" panose="020B0604030504040204" pitchFamily="34" charset="0"/>
              </a:rPr>
              <a:t>;</a:t>
            </a:r>
          </a:p>
          <a:p>
            <a:pPr marL="107950" indent="153988" algn="just">
              <a:spcBef>
                <a:spcPct val="0"/>
              </a:spcBef>
              <a:defRPr/>
            </a:pPr>
            <a:r>
              <a:rPr lang="en-US" altLang="ro-RO" sz="1800" dirty="0">
                <a:solidFill>
                  <a:srgbClr val="0070C0"/>
                </a:solidFill>
                <a:latin typeface="Tahoma" panose="020B0604030504040204" pitchFamily="34" charset="0"/>
                <a:cs typeface="Tahoma" panose="020B0604030504040204" pitchFamily="34" charset="0"/>
              </a:rPr>
              <a:t>March</a:t>
            </a:r>
            <a:r>
              <a:rPr lang="ro-RO" altLang="ro-RO" sz="1800" dirty="0">
                <a:solidFill>
                  <a:srgbClr val="0070C0"/>
                </a:solidFill>
                <a:latin typeface="Tahoma" panose="020B0604030504040204" pitchFamily="34" charset="0"/>
                <a:cs typeface="Tahoma" panose="020B0604030504040204" pitchFamily="34" charset="0"/>
              </a:rPr>
              <a:t> 2007</a:t>
            </a:r>
            <a:r>
              <a:rPr lang="en-US" altLang="ro-RO" sz="1800" dirty="0">
                <a:solidFill>
                  <a:srgbClr val="1FAECD"/>
                </a:solidFill>
                <a:latin typeface="Tahoma" panose="020B0604030504040204" pitchFamily="34" charset="0"/>
                <a:cs typeface="Tahoma" panose="020B0604030504040204" pitchFamily="34" charset="0"/>
              </a:rPr>
              <a:t> </a:t>
            </a:r>
            <a:r>
              <a:rPr lang="ro-RO" altLang="ro-RO" sz="1800" dirty="0">
                <a:solidFill>
                  <a:srgbClr val="1FAECD"/>
                </a:solidFill>
                <a:latin typeface="Tahoma" panose="020B0604030504040204" pitchFamily="34" charset="0"/>
                <a:cs typeface="Tahoma" panose="020B0604030504040204" pitchFamily="34" charset="0"/>
              </a:rPr>
              <a:t>   </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a:t>
            </a:r>
            <a:r>
              <a:rPr lang="en-US" altLang="ro-RO" sz="1800" dirty="0">
                <a:latin typeface="Tahoma" panose="020B0604030504040204" pitchFamily="34" charset="0"/>
                <a:cs typeface="Tahoma" panose="020B0604030504040204" pitchFamily="34" charset="0"/>
              </a:rPr>
              <a:t> announcing a two-stage bidding process in accordance with the World Bank’s procedures</a:t>
            </a:r>
            <a:r>
              <a:rPr lang="ro-RO" altLang="ro-RO" sz="1800" dirty="0">
                <a:latin typeface="Tahoma" panose="020B0604030504040204" pitchFamily="34" charset="0"/>
                <a:cs typeface="Tahoma" panose="020B0604030504040204" pitchFamily="34" charset="0"/>
              </a:rPr>
              <a:t>;</a:t>
            </a:r>
          </a:p>
          <a:p>
            <a:pPr marL="107950" indent="153988">
              <a:spcBef>
                <a:spcPct val="0"/>
              </a:spcBef>
              <a:defRPr/>
            </a:pPr>
            <a:r>
              <a:rPr lang="en-US" altLang="ro-RO" sz="1800" dirty="0">
                <a:solidFill>
                  <a:srgbClr val="0070C0"/>
                </a:solidFill>
                <a:latin typeface="Tahoma" panose="020B0604030504040204" pitchFamily="34" charset="0"/>
                <a:cs typeface="Tahoma" panose="020B0604030504040204" pitchFamily="34" charset="0"/>
              </a:rPr>
              <a:t>October</a:t>
            </a:r>
            <a:r>
              <a:rPr lang="ro-RO" altLang="ro-RO" sz="1800" dirty="0">
                <a:solidFill>
                  <a:srgbClr val="0070C0"/>
                </a:solidFill>
                <a:latin typeface="Tahoma" panose="020B0604030504040204" pitchFamily="34" charset="0"/>
                <a:cs typeface="Tahoma" panose="020B0604030504040204" pitchFamily="34" charset="0"/>
              </a:rPr>
              <a:t> 2008</a:t>
            </a:r>
            <a:r>
              <a:rPr lang="ro-RO" altLang="ro-RO" sz="1800" dirty="0">
                <a:solidFill>
                  <a:srgbClr val="1FAECD"/>
                </a:solidFill>
                <a:latin typeface="Tahoma" panose="020B0604030504040204" pitchFamily="34" charset="0"/>
                <a:cs typeface="Tahoma" panose="020B0604030504040204" pitchFamily="34" charset="0"/>
              </a:rPr>
              <a:t> </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Identifying the winning bidder</a:t>
            </a:r>
            <a:r>
              <a:rPr lang="ro-RO" altLang="ro-RO" sz="1800" dirty="0">
                <a:latin typeface="Tahoma" panose="020B0604030504040204" pitchFamily="34" charset="0"/>
                <a:cs typeface="Tahoma" panose="020B0604030504040204" pitchFamily="34" charset="0"/>
              </a:rPr>
              <a:t>;</a:t>
            </a:r>
          </a:p>
          <a:p>
            <a:pPr marL="107950" indent="153988">
              <a:spcBef>
                <a:spcPct val="0"/>
              </a:spcBef>
              <a:defRPr/>
            </a:pPr>
            <a:r>
              <a:rPr lang="en-US" altLang="ro-RO" sz="1800" dirty="0">
                <a:solidFill>
                  <a:srgbClr val="0070C0"/>
                </a:solidFill>
                <a:latin typeface="Tahoma" panose="020B0604030504040204" pitchFamily="34" charset="0"/>
                <a:cs typeface="Tahoma" panose="020B0604030504040204" pitchFamily="34" charset="0"/>
              </a:rPr>
              <a:t>27 March 2009</a:t>
            </a:r>
            <a:r>
              <a:rPr lang="ro-RO"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Awarding Contract for the PFMITS supply and implementation;</a:t>
            </a:r>
            <a:endParaRPr lang="ru-RU" altLang="ro-RO" sz="1800" dirty="0">
              <a:latin typeface="Tahoma" panose="020B0604030504040204" pitchFamily="34" charset="0"/>
              <a:cs typeface="Tahoma" panose="020B0604030504040204" pitchFamily="34" charset="0"/>
            </a:endParaRPr>
          </a:p>
          <a:p>
            <a:pPr marL="107950" indent="153988">
              <a:spcBef>
                <a:spcPct val="0"/>
              </a:spcBef>
              <a:defRPr/>
            </a:pPr>
            <a:r>
              <a:rPr lang="ru-RU" altLang="ro-RO" sz="1800" dirty="0">
                <a:solidFill>
                  <a:srgbClr val="0070C0"/>
                </a:solidFill>
                <a:latin typeface="Tahoma" panose="020B0604030504040204" pitchFamily="34" charset="0"/>
                <a:cs typeface="Tahoma" panose="020B0604030504040204" pitchFamily="34" charset="0"/>
              </a:rPr>
              <a:t>2009-2013</a:t>
            </a:r>
            <a:r>
              <a:rPr lang="ru-RU" altLang="ro-RO" sz="1800" dirty="0">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Developing PFMITS</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Modules BPS, </a:t>
            </a:r>
            <a:r>
              <a:rPr lang="ru-RU" altLang="ro-RO" sz="1800" dirty="0">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BES/MDM, </a:t>
            </a:r>
            <a:r>
              <a:rPr lang="en-US" altLang="ro-RO" sz="1800" dirty="0">
                <a:latin typeface="Tahoma" panose="020B0604030504040204" pitchFamily="34" charset="0"/>
                <a:cs typeface="Tahoma" panose="020B0604030504040204" pitchFamily="34" charset="0"/>
              </a:rPr>
              <a:t>SAP/BW, CNFD have been designed.  The Budget Execution Module is pending development)</a:t>
            </a:r>
            <a:r>
              <a:rPr lang="ru-RU" altLang="ro-RO" sz="1800" dirty="0">
                <a:latin typeface="Tahoma" panose="020B0604030504040204" pitchFamily="34" charset="0"/>
                <a:cs typeface="Tahoma" panose="020B0604030504040204" pitchFamily="34" charset="0"/>
              </a:rPr>
              <a:t>; </a:t>
            </a:r>
            <a:endParaRPr lang="en-US" altLang="ro-RO" sz="1800" dirty="0">
              <a:latin typeface="Tahoma" panose="020B0604030504040204" pitchFamily="34" charset="0"/>
              <a:cs typeface="Tahoma" panose="020B0604030504040204" pitchFamily="34" charset="0"/>
            </a:endParaRPr>
          </a:p>
          <a:p>
            <a:pPr marL="107950" indent="153988">
              <a:spcBef>
                <a:spcPct val="0"/>
              </a:spcBef>
              <a:defRPr/>
            </a:pPr>
            <a:r>
              <a:rPr lang="ru-RU" altLang="ro-RO" sz="1800" dirty="0">
                <a:solidFill>
                  <a:srgbClr val="0070C0"/>
                </a:solidFill>
                <a:latin typeface="Tahoma" panose="020B0604030504040204" pitchFamily="34" charset="0"/>
                <a:cs typeface="Tahoma" panose="020B0604030504040204" pitchFamily="34" charset="0"/>
              </a:rPr>
              <a:t>2014-2015</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Developing the Budget Execution IT System</a:t>
            </a:r>
            <a:r>
              <a:rPr lang="ru-RU" altLang="ro-RO" sz="1800" dirty="0">
                <a:latin typeface="Tahoma" panose="020B0604030504040204" pitchFamily="34" charset="0"/>
                <a:cs typeface="Tahoma" panose="020B0604030504040204" pitchFamily="34" charset="0"/>
              </a:rPr>
              <a:t> (</a:t>
            </a:r>
            <a:r>
              <a:rPr lang="en-US" altLang="ro-RO" sz="1800" dirty="0" err="1">
                <a:latin typeface="Tahoma" panose="020B0604030504040204" pitchFamily="34" charset="0"/>
                <a:cs typeface="Tahoma" panose="020B0604030504040204" pitchFamily="34" charset="0"/>
              </a:rPr>
              <a:t>MoF</a:t>
            </a:r>
            <a:r>
              <a:rPr lang="en-US" altLang="ro-RO" sz="1800" dirty="0">
                <a:latin typeface="Tahoma" panose="020B0604030504040204" pitchFamily="34" charset="0"/>
                <a:cs typeface="Tahoma" panose="020B0604030504040204" pitchFamily="34" charset="0"/>
              </a:rPr>
              <a:t> entered into contract with </a:t>
            </a:r>
            <a:r>
              <a:rPr lang="en-US" altLang="ro-RO" sz="1800" dirty="0" err="1">
                <a:latin typeface="Tahoma" panose="020B0604030504040204" pitchFamily="34" charset="0"/>
                <a:cs typeface="Tahoma" panose="020B0604030504040204" pitchFamily="34" charset="0"/>
              </a:rPr>
              <a:t>Fintehinform</a:t>
            </a:r>
            <a:r>
              <a:rPr lang="en-US" altLang="ro-RO" sz="1800" dirty="0">
                <a:latin typeface="Tahoma" panose="020B0604030504040204" pitchFamily="34" charset="0"/>
                <a:cs typeface="Tahoma" panose="020B0604030504040204" pitchFamily="34" charset="0"/>
              </a:rPr>
              <a:t> for the system development</a:t>
            </a:r>
            <a:r>
              <a:rPr lang="ru-RU" altLang="ro-RO" sz="1800" dirty="0">
                <a:latin typeface="Tahoma" panose="020B0604030504040204" pitchFamily="34" charset="0"/>
                <a:cs typeface="Tahoma" panose="020B0604030504040204" pitchFamily="34" charset="0"/>
              </a:rPr>
              <a:t>)</a:t>
            </a:r>
            <a:r>
              <a:rPr lang="en-US" altLang="ro-RO" sz="1800" dirty="0">
                <a:latin typeface="Tahoma" panose="020B0604030504040204" pitchFamily="34" charset="0"/>
                <a:cs typeface="Tahoma" panose="020B0604030504040204" pitchFamily="34" charset="0"/>
              </a:rPr>
              <a:t>;</a:t>
            </a:r>
            <a:endParaRPr lang="ru-RU" altLang="ro-RO" sz="1800" dirty="0">
              <a:latin typeface="Tahoma" panose="020B0604030504040204" pitchFamily="34" charset="0"/>
              <a:cs typeface="Tahoma" panose="020B0604030504040204" pitchFamily="34" charset="0"/>
            </a:endParaRPr>
          </a:p>
          <a:p>
            <a:pPr marL="107950" indent="153988">
              <a:spcBef>
                <a:spcPct val="0"/>
              </a:spcBef>
              <a:defRPr/>
            </a:pPr>
            <a:r>
              <a:rPr lang="en-US" altLang="ro-RO" sz="1800" dirty="0">
                <a:solidFill>
                  <a:srgbClr val="0070C0"/>
                </a:solidFill>
                <a:latin typeface="Tahoma" panose="020B0604030504040204" pitchFamily="34" charset="0"/>
                <a:cs typeface="Tahoma" panose="020B0604030504040204" pitchFamily="34" charset="0"/>
              </a:rPr>
              <a:t>March 2015</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Launching PFMITS the 2016 budget</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preparation;</a:t>
            </a:r>
            <a:endParaRPr lang="ru-RU" altLang="ro-RO" sz="1800" dirty="0">
              <a:latin typeface="Tahoma" panose="020B0604030504040204" pitchFamily="34" charset="0"/>
              <a:cs typeface="Tahoma" panose="020B0604030504040204" pitchFamily="34" charset="0"/>
            </a:endParaRPr>
          </a:p>
          <a:p>
            <a:pPr marL="107950" indent="153988">
              <a:spcBef>
                <a:spcPct val="0"/>
              </a:spcBef>
              <a:tabLst>
                <a:tab pos="1974850" algn="l"/>
              </a:tabLst>
              <a:defRPr/>
            </a:pPr>
            <a:r>
              <a:rPr lang="en-US" altLang="ro-RO" sz="1800" dirty="0">
                <a:solidFill>
                  <a:srgbClr val="0070C0"/>
                </a:solidFill>
                <a:latin typeface="Tahoma" panose="020B0604030504040204" pitchFamily="34" charset="0"/>
                <a:cs typeface="Tahoma" panose="020B0604030504040204" pitchFamily="34" charset="0"/>
              </a:rPr>
              <a:t>December</a:t>
            </a:r>
            <a:r>
              <a:rPr lang="ru-RU" altLang="ro-RO" sz="1800" dirty="0">
                <a:solidFill>
                  <a:srgbClr val="0070C0"/>
                </a:solidFill>
                <a:latin typeface="Tahoma" panose="020B0604030504040204" pitchFamily="34" charset="0"/>
                <a:cs typeface="Tahoma" panose="020B0604030504040204" pitchFamily="34" charset="0"/>
              </a:rPr>
              <a:t> 2015</a:t>
            </a:r>
            <a:r>
              <a:rPr lang="ru-RU" altLang="ro-RO" sz="1800" dirty="0">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Launching the budget execution IT system for executing the 2016 budget;</a:t>
            </a:r>
          </a:p>
          <a:p>
            <a:pPr marL="107950" indent="153988">
              <a:spcBef>
                <a:spcPct val="0"/>
              </a:spcBef>
              <a:defRPr/>
            </a:pPr>
            <a:r>
              <a:rPr lang="ru-RU" altLang="ro-RO" sz="1800" b="1" dirty="0">
                <a:solidFill>
                  <a:srgbClr val="FF0000"/>
                </a:solidFill>
                <a:latin typeface="Tahoma" panose="020B0604030504040204" pitchFamily="34" charset="0"/>
                <a:cs typeface="Tahoma" panose="020B0604030504040204" pitchFamily="34" charset="0"/>
              </a:rPr>
              <a:t>2016</a:t>
            </a:r>
            <a:r>
              <a:rPr lang="ru-RU" altLang="ro-RO" sz="1800" dirty="0">
                <a:solidFill>
                  <a:srgbClr val="1FAECD"/>
                </a:solidFill>
                <a:latin typeface="Tahoma" panose="020B0604030504040204" pitchFamily="34" charset="0"/>
                <a:cs typeface="Tahoma" panose="020B0604030504040204" pitchFamily="34" charset="0"/>
              </a:rPr>
              <a:t>              </a:t>
            </a:r>
            <a:r>
              <a:rPr lang="ro-RO" altLang="ro-RO" sz="1800" dirty="0">
                <a:latin typeface="Tahoma" panose="020B0604030504040204" pitchFamily="34" charset="0"/>
                <a:cs typeface="Tahoma" panose="020B0604030504040204" pitchFamily="34" charset="0"/>
              </a:rPr>
              <a:t>–</a:t>
            </a:r>
            <a:r>
              <a:rPr lang="en-US" altLang="ro-RO" sz="1800" dirty="0">
                <a:latin typeface="Tahoma" panose="020B0604030504040204" pitchFamily="34" charset="0"/>
                <a:cs typeface="Tahoma" panose="020B0604030504040204" pitchFamily="34" charset="0"/>
              </a:rPr>
              <a:t> the integrated IT system covers </a:t>
            </a:r>
            <a:r>
              <a:rPr lang="ru-RU" altLang="ro-RO" sz="1800" b="1" dirty="0">
                <a:solidFill>
                  <a:srgbClr val="FF0000"/>
                </a:solidFill>
                <a:latin typeface="Tahoma" panose="020B0604030504040204" pitchFamily="34" charset="0"/>
                <a:cs typeface="Tahoma" panose="020B0604030504040204" pitchFamily="34" charset="0"/>
              </a:rPr>
              <a:t>100%</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of the budgetary process</a:t>
            </a:r>
            <a:r>
              <a:rPr lang="ru-RU" altLang="ro-RO" sz="1800" dirty="0">
                <a:latin typeface="Tahoma" panose="020B0604030504040204" pitchFamily="34" charset="0"/>
                <a:cs typeface="Tahoma" panose="020B0604030504040204" pitchFamily="34" charset="0"/>
              </a:rPr>
              <a:t>.</a:t>
            </a:r>
            <a:endParaRPr lang="ro-RO" altLang="ro-RO" sz="1800" dirty="0">
              <a:latin typeface="Tahoma" panose="020B0604030504040204" pitchFamily="34" charset="0"/>
              <a:cs typeface="Tahoma" panose="020B0604030504040204" pitchFamily="34" charset="0"/>
            </a:endParaRPr>
          </a:p>
          <a:p>
            <a:pPr marL="107950" indent="153988" algn="just">
              <a:lnSpc>
                <a:spcPct val="50000"/>
              </a:lnSpc>
              <a:spcBef>
                <a:spcPct val="0"/>
              </a:spcBef>
              <a:buClrTx/>
              <a:buSzTx/>
              <a:buFontTx/>
              <a:buNone/>
              <a:defRPr/>
            </a:pPr>
            <a:endParaRPr lang="ro-RO" altLang="ro-RO" sz="2300" dirty="0">
              <a:effectLst>
                <a:outerShdw blurRad="38100" dist="38100" dir="2700000" algn="tl">
                  <a:srgbClr val="C0C0C0"/>
                </a:outerShdw>
              </a:effectLst>
              <a:latin typeface="Arial Narrow" panose="020B0606020202030204" pitchFamily="34" charset="0"/>
            </a:endParaRPr>
          </a:p>
        </p:txBody>
      </p:sp>
      <p:sp>
        <p:nvSpPr>
          <p:cNvPr id="365570" name="Rectangle 2"/>
          <p:cNvSpPr>
            <a:spLocks noGrp="1" noChangeArrowheads="1"/>
          </p:cNvSpPr>
          <p:nvPr>
            <p:ph type="title"/>
          </p:nvPr>
        </p:nvSpPr>
        <p:spPr>
          <a:xfrm>
            <a:off x="1676400" y="152400"/>
            <a:ext cx="7010400" cy="457200"/>
          </a:xfrm>
        </p:spPr>
        <p:txBody>
          <a:bodyPr>
            <a:noAutofit/>
          </a:bodyPr>
          <a:lstStyle/>
          <a:p>
            <a:pPr eaLnBrk="1" fontAlgn="auto" hangingPunct="1">
              <a:spcAft>
                <a:spcPts val="0"/>
              </a:spcAft>
              <a:defRPr/>
            </a:pPr>
            <a:r>
              <a:rPr lang="en-US" dirty="0"/>
              <a:t>PFM IT System Implementation Timeline</a:t>
            </a:r>
            <a:endParaRPr lang="en-US" dirty="0">
              <a:effectLst>
                <a:outerShdw blurRad="38100" dist="38100" dir="2700000" algn="tl">
                  <a:srgbClr val="000000"/>
                </a:outerShdw>
              </a:effectLst>
            </a:endParaRPr>
          </a:p>
        </p:txBody>
      </p:sp>
      <p:sp>
        <p:nvSpPr>
          <p:cNvPr id="15364"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A79EFC-65FA-4708-9A1C-B143DCDDB490}" type="slidenum">
              <a:rPr lang="ro-RO" altLang="ro-RO"/>
              <a:pPr/>
              <a:t>4</a:t>
            </a:fld>
            <a:endParaRPr lang="ro-RO" altLang="ro-RO"/>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1"/>
          <p:cNvSpPr>
            <a:spLocks noGrp="1"/>
          </p:cNvSpPr>
          <p:nvPr>
            <p:ph idx="1"/>
          </p:nvPr>
        </p:nvSpPr>
        <p:spPr>
          <a:xfrm>
            <a:off x="152400" y="1066800"/>
            <a:ext cx="8861425" cy="5341938"/>
          </a:xfrm>
        </p:spPr>
        <p:txBody>
          <a:bodyPr/>
          <a:lstStyle/>
          <a:p>
            <a:pPr eaLnBrk="1" hangingPunct="1">
              <a:buFont typeface="Wingdings 3" panose="05040102010807070707" pitchFamily="18" charset="2"/>
              <a:buNone/>
            </a:pPr>
            <a:r>
              <a:rPr lang="en-US" altLang="ro-RO" sz="1600" dirty="0">
                <a:latin typeface="Tahoma" panose="020B0604030504040204" pitchFamily="34" charset="0"/>
              </a:rPr>
              <a:t>Management of the Public Finance Management Project is organized as follows</a:t>
            </a:r>
            <a:r>
              <a:rPr lang="ru-RU" altLang="ro-RO" sz="1600" dirty="0">
                <a:latin typeface="Tahoma" panose="020B0604030504040204" pitchFamily="34" charset="0"/>
              </a:rPr>
              <a:t>:</a:t>
            </a:r>
          </a:p>
          <a:p>
            <a:pPr eaLnBrk="1" hangingPunct="1"/>
            <a:r>
              <a:rPr lang="en-US" altLang="en-US" sz="1600" i="1" dirty="0">
                <a:solidFill>
                  <a:srgbClr val="0070C0"/>
                </a:solidFill>
                <a:latin typeface="Tahoma" panose="020B0604030504040204" pitchFamily="34" charset="0"/>
              </a:rPr>
              <a:t>Supervisory Committee  </a:t>
            </a:r>
            <a:r>
              <a:rPr lang="ru-RU" altLang="en-US" sz="1600" dirty="0">
                <a:latin typeface="Tahoma" panose="020B0604030504040204" pitchFamily="34" charset="0"/>
              </a:rPr>
              <a:t>– </a:t>
            </a:r>
            <a:r>
              <a:rPr lang="en-US" altLang="en-US" sz="1600" dirty="0">
                <a:latin typeface="Tahoma" panose="020B0604030504040204" pitchFamily="34" charset="0"/>
              </a:rPr>
              <a:t>established under Government Resolution No 18, dated January 4, 2007</a:t>
            </a:r>
            <a:r>
              <a:rPr lang="ru-RU" altLang="ro-RO" sz="1600" dirty="0">
                <a:latin typeface="Tahoma" panose="020B0604030504040204" pitchFamily="34" charset="0"/>
              </a:rPr>
              <a:t>.</a:t>
            </a:r>
          </a:p>
          <a:p>
            <a:pPr eaLnBrk="1" hangingPunct="1"/>
            <a:r>
              <a:rPr lang="en-US" altLang="ro-RO" sz="1600" i="1" dirty="0">
                <a:solidFill>
                  <a:srgbClr val="0070C0"/>
                </a:solidFill>
                <a:latin typeface="Tahoma" panose="020B0604030504040204" pitchFamily="34" charset="0"/>
              </a:rPr>
              <a:t>Coordinators Council</a:t>
            </a:r>
            <a:r>
              <a:rPr lang="ru-RU" altLang="ro-RO" sz="1600" i="1" dirty="0">
                <a:solidFill>
                  <a:srgbClr val="0070C0"/>
                </a:solidFill>
                <a:latin typeface="Tahoma" panose="020B0604030504040204" pitchFamily="34" charset="0"/>
              </a:rPr>
              <a:t>, </a:t>
            </a:r>
            <a:r>
              <a:rPr lang="en-US" altLang="ro-RO" sz="1600" i="1" dirty="0">
                <a:solidFill>
                  <a:srgbClr val="0070C0"/>
                </a:solidFill>
                <a:latin typeface="Tahoma" panose="020B0604030504040204" pitchFamily="34" charset="0"/>
              </a:rPr>
              <a:t>working groups</a:t>
            </a:r>
            <a:r>
              <a:rPr lang="ru-RU" altLang="ro-RO" sz="1600" i="1" dirty="0">
                <a:solidFill>
                  <a:srgbClr val="0070C0"/>
                </a:solidFill>
                <a:latin typeface="Tahoma" panose="020B0604030504040204" pitchFamily="34" charset="0"/>
              </a:rPr>
              <a:t> </a:t>
            </a:r>
            <a:r>
              <a:rPr lang="ru-RU" altLang="ro-RO" sz="1600" dirty="0">
                <a:latin typeface="Tahoma" panose="020B0604030504040204" pitchFamily="34" charset="0"/>
              </a:rPr>
              <a:t>– </a:t>
            </a:r>
            <a:r>
              <a:rPr lang="en-US" altLang="ro-RO" sz="1600" dirty="0">
                <a:latin typeface="Tahoma" panose="020B0604030504040204" pitchFamily="34" charset="0"/>
              </a:rPr>
              <a:t>established under Minister of Finance’s  executive order, the Council was headed by a Deputy Minister</a:t>
            </a:r>
            <a:r>
              <a:rPr lang="ru-RU" altLang="ro-RO" sz="1600" dirty="0">
                <a:latin typeface="Tahoma" panose="020B0604030504040204" pitchFamily="34" charset="0"/>
              </a:rPr>
              <a:t>. </a:t>
            </a:r>
          </a:p>
          <a:p>
            <a:pPr eaLnBrk="1" hangingPunct="1"/>
            <a:r>
              <a:rPr lang="en-US" altLang="ro-RO" sz="1600" dirty="0">
                <a:latin typeface="Tahoma" panose="020B0604030504040204" pitchFamily="34" charset="0"/>
              </a:rPr>
              <a:t>Structure of Component 1 Working Groups</a:t>
            </a:r>
            <a:r>
              <a:rPr lang="ru-RU" altLang="ro-RO" sz="1600" dirty="0">
                <a:latin typeface="Tahoma" panose="020B0604030504040204" pitchFamily="34" charset="0"/>
              </a:rPr>
              <a:t>: </a:t>
            </a:r>
          </a:p>
          <a:p>
            <a:pPr lvl="1" eaLnBrk="1" hangingPunct="1">
              <a:buFont typeface="Wingdings" panose="05000000000000000000" pitchFamily="2" charset="2"/>
              <a:buChar char="§"/>
            </a:pPr>
            <a:r>
              <a:rPr lang="en-US" altLang="ro-RO" sz="1400" dirty="0">
                <a:solidFill>
                  <a:srgbClr val="0070C0"/>
                </a:solidFill>
                <a:latin typeface="Tahoma" panose="020B0604030504040204" pitchFamily="34" charset="0"/>
              </a:rPr>
              <a:t>WG</a:t>
            </a:r>
            <a:r>
              <a:rPr lang="ru-RU" altLang="ro-RO" sz="1400" dirty="0">
                <a:solidFill>
                  <a:srgbClr val="0070C0"/>
                </a:solidFill>
                <a:latin typeface="Tahoma" panose="020B0604030504040204" pitchFamily="34" charset="0"/>
              </a:rPr>
              <a:t> 1</a:t>
            </a:r>
            <a:r>
              <a:rPr lang="ru-RU" altLang="ro-RO" sz="1400" dirty="0">
                <a:latin typeface="Tahoma" panose="020B0604030504040204" pitchFamily="34" charset="0"/>
              </a:rPr>
              <a:t> – </a:t>
            </a:r>
            <a:r>
              <a:rPr lang="en-US" altLang="ro-RO" sz="1400" dirty="0">
                <a:latin typeface="Tahoma" panose="020B0604030504040204" pitchFamily="34" charset="0"/>
              </a:rPr>
              <a:t>Budget Development Methodology </a:t>
            </a:r>
            <a:r>
              <a:rPr lang="ru-RU" altLang="ro-RO" sz="1400" dirty="0">
                <a:latin typeface="Tahoma" panose="020B0604030504040204" pitchFamily="34" charset="0"/>
              </a:rPr>
              <a:t>(</a:t>
            </a:r>
            <a:r>
              <a:rPr lang="en-US" altLang="ro-RO" sz="1400" dirty="0">
                <a:latin typeface="Tahoma" panose="020B0604030504040204" pitchFamily="34" charset="0"/>
              </a:rPr>
              <a:t>includes IT specialists</a:t>
            </a:r>
            <a:r>
              <a:rPr lang="ru-RU" altLang="ro-RO" sz="1400" dirty="0">
                <a:latin typeface="Tahoma" panose="020B0604030504040204" pitchFamily="34" charset="0"/>
              </a:rPr>
              <a:t>);</a:t>
            </a:r>
          </a:p>
          <a:p>
            <a:pPr lvl="1" eaLnBrk="1" hangingPunct="1">
              <a:buFont typeface="Wingdings" panose="05000000000000000000" pitchFamily="2" charset="2"/>
              <a:buChar char="§"/>
            </a:pPr>
            <a:r>
              <a:rPr lang="en-US" altLang="ro-RO" sz="1400" dirty="0">
                <a:solidFill>
                  <a:srgbClr val="0070C0"/>
                </a:solidFill>
                <a:latin typeface="Tahoma" panose="020B0604030504040204" pitchFamily="34" charset="0"/>
              </a:rPr>
              <a:t>WG</a:t>
            </a:r>
            <a:r>
              <a:rPr lang="ru-RU" altLang="ro-RO" sz="1400" dirty="0">
                <a:solidFill>
                  <a:srgbClr val="0070C0"/>
                </a:solidFill>
                <a:latin typeface="Tahoma" panose="020B0604030504040204" pitchFamily="34" charset="0"/>
              </a:rPr>
              <a:t> 2</a:t>
            </a:r>
            <a:r>
              <a:rPr lang="ru-RU" altLang="ro-RO" sz="1400" dirty="0">
                <a:latin typeface="Tahoma" panose="020B0604030504040204" pitchFamily="34" charset="0"/>
              </a:rPr>
              <a:t> – </a:t>
            </a:r>
            <a:r>
              <a:rPr lang="en-US" altLang="ro-RO" sz="1400" dirty="0">
                <a:latin typeface="Tahoma" panose="020B0604030504040204" pitchFamily="34" charset="0"/>
              </a:rPr>
              <a:t>Budget Execution Methodology </a:t>
            </a:r>
            <a:r>
              <a:rPr lang="ru-RU" altLang="ro-RO" sz="1400" dirty="0">
                <a:latin typeface="Tahoma" panose="020B0604030504040204" pitchFamily="34" charset="0"/>
              </a:rPr>
              <a:t>(</a:t>
            </a:r>
            <a:r>
              <a:rPr lang="en-US" altLang="ro-RO" sz="1400" dirty="0">
                <a:latin typeface="Tahoma" panose="020B0604030504040204" pitchFamily="34" charset="0"/>
              </a:rPr>
              <a:t>includes IT specialists</a:t>
            </a:r>
            <a:r>
              <a:rPr lang="ru-RU" altLang="ro-RO" sz="1400" dirty="0">
                <a:latin typeface="Tahoma" panose="020B0604030504040204" pitchFamily="34" charset="0"/>
              </a:rPr>
              <a:t>);</a:t>
            </a:r>
          </a:p>
          <a:p>
            <a:pPr lvl="1" eaLnBrk="1" hangingPunct="1">
              <a:buFont typeface="Wingdings" panose="05000000000000000000" pitchFamily="2" charset="2"/>
              <a:buChar char="§"/>
            </a:pPr>
            <a:r>
              <a:rPr lang="en-US" altLang="ro-RO" sz="1400" dirty="0">
                <a:solidFill>
                  <a:srgbClr val="0070C0"/>
                </a:solidFill>
                <a:latin typeface="Tahoma" panose="020B0604030504040204" pitchFamily="34" charset="0"/>
              </a:rPr>
              <a:t>WG</a:t>
            </a:r>
            <a:r>
              <a:rPr lang="ru-RU" altLang="ro-RO" sz="1400" dirty="0">
                <a:solidFill>
                  <a:srgbClr val="0070C0"/>
                </a:solidFill>
                <a:latin typeface="Tahoma" panose="020B0604030504040204" pitchFamily="34" charset="0"/>
              </a:rPr>
              <a:t> 3</a:t>
            </a:r>
            <a:r>
              <a:rPr lang="ru-RU" altLang="ro-RO" sz="1400" dirty="0">
                <a:latin typeface="Tahoma" panose="020B0604030504040204" pitchFamily="34" charset="0"/>
              </a:rPr>
              <a:t> – </a:t>
            </a:r>
            <a:r>
              <a:rPr lang="en-US" altLang="ro-RO" sz="1400" dirty="0">
                <a:latin typeface="Tahoma" panose="020B0604030504040204" pitchFamily="34" charset="0"/>
              </a:rPr>
              <a:t>PFM IT system included the following subgroups</a:t>
            </a:r>
            <a:r>
              <a:rPr lang="ru-RU" altLang="ro-RO" sz="1400" dirty="0">
                <a:latin typeface="Tahoma" panose="020B0604030504040204" pitchFamily="34" charset="0"/>
              </a:rPr>
              <a:t>:</a:t>
            </a:r>
          </a:p>
          <a:p>
            <a:pPr lvl="3" eaLnBrk="1" hangingPunct="1">
              <a:buFont typeface="Wingdings" panose="05000000000000000000" pitchFamily="2" charset="2"/>
              <a:buChar char="§"/>
            </a:pPr>
            <a:r>
              <a:rPr lang="en-US" altLang="ro-RO" sz="1200" i="1" dirty="0">
                <a:solidFill>
                  <a:srgbClr val="0070C0"/>
                </a:solidFill>
                <a:latin typeface="Tahoma" panose="020B0604030504040204" pitchFamily="34" charset="0"/>
              </a:rPr>
              <a:t>Subgroup</a:t>
            </a:r>
            <a:r>
              <a:rPr lang="ru-RU" altLang="ro-RO" sz="1200" i="1" dirty="0">
                <a:solidFill>
                  <a:srgbClr val="0070C0"/>
                </a:solidFill>
                <a:latin typeface="Tahoma" panose="020B0604030504040204" pitchFamily="34" charset="0"/>
              </a:rPr>
              <a:t> 3.1 </a:t>
            </a:r>
            <a:r>
              <a:rPr lang="ru-RU" altLang="ro-RO" sz="1200" dirty="0">
                <a:latin typeface="Tahoma" panose="020B0604030504040204" pitchFamily="34" charset="0"/>
              </a:rPr>
              <a:t>– </a:t>
            </a:r>
            <a:r>
              <a:rPr lang="en-US" altLang="ro-RO" sz="1200" dirty="0">
                <a:latin typeface="Tahoma" panose="020B0604030504040204" pitchFamily="34" charset="0"/>
              </a:rPr>
              <a:t>Technical Infrastructure and Networks</a:t>
            </a:r>
            <a:r>
              <a:rPr lang="ru-RU" altLang="ro-RO" sz="1200" dirty="0">
                <a:latin typeface="Tahoma" panose="020B0604030504040204" pitchFamily="34" charset="0"/>
              </a:rPr>
              <a:t>;</a:t>
            </a:r>
          </a:p>
          <a:p>
            <a:pPr lvl="3" eaLnBrk="1" hangingPunct="1">
              <a:buFont typeface="Wingdings" panose="05000000000000000000" pitchFamily="2" charset="2"/>
              <a:buChar char="§"/>
            </a:pPr>
            <a:r>
              <a:rPr lang="en-US" altLang="ro-RO" sz="1200" i="1" dirty="0">
                <a:solidFill>
                  <a:srgbClr val="0070C0"/>
                </a:solidFill>
                <a:latin typeface="Tahoma" panose="020B0604030504040204" pitchFamily="34" charset="0"/>
              </a:rPr>
              <a:t>Subgroup</a:t>
            </a:r>
            <a:r>
              <a:rPr lang="ru-RU" altLang="ro-RO" sz="1200" i="1" dirty="0">
                <a:solidFill>
                  <a:srgbClr val="0070C0"/>
                </a:solidFill>
                <a:latin typeface="Tahoma" panose="020B0604030504040204" pitchFamily="34" charset="0"/>
              </a:rPr>
              <a:t> 3.2 </a:t>
            </a:r>
            <a:r>
              <a:rPr lang="ru-RU" altLang="ro-RO" sz="1200" dirty="0">
                <a:latin typeface="Tahoma" panose="020B0604030504040204" pitchFamily="34" charset="0"/>
              </a:rPr>
              <a:t>– </a:t>
            </a:r>
            <a:r>
              <a:rPr lang="en-US" altLang="ro-RO" sz="1200" dirty="0">
                <a:latin typeface="Tahoma" panose="020B0604030504040204" pitchFamily="34" charset="0"/>
              </a:rPr>
              <a:t>Budget Development Module</a:t>
            </a:r>
            <a:r>
              <a:rPr lang="ru-RU" altLang="ro-RO" sz="1200" dirty="0">
                <a:latin typeface="Tahoma" panose="020B0604030504040204" pitchFamily="34" charset="0"/>
              </a:rPr>
              <a:t>;</a:t>
            </a:r>
          </a:p>
          <a:p>
            <a:pPr lvl="3" eaLnBrk="1" hangingPunct="1">
              <a:buFont typeface="Wingdings" panose="05000000000000000000" pitchFamily="2" charset="2"/>
              <a:buChar char="§"/>
            </a:pPr>
            <a:r>
              <a:rPr lang="en-US" altLang="ro-RO" sz="1200" i="1" dirty="0">
                <a:solidFill>
                  <a:srgbClr val="0070C0"/>
                </a:solidFill>
                <a:latin typeface="Tahoma" panose="020B0604030504040204" pitchFamily="34" charset="0"/>
              </a:rPr>
              <a:t>Subgroup</a:t>
            </a:r>
            <a:r>
              <a:rPr lang="ru-RU" altLang="ro-RO" sz="1200" i="1" dirty="0">
                <a:solidFill>
                  <a:srgbClr val="0070C0"/>
                </a:solidFill>
                <a:latin typeface="Tahoma" panose="020B0604030504040204" pitchFamily="34" charset="0"/>
              </a:rPr>
              <a:t> 3.3 </a:t>
            </a:r>
            <a:r>
              <a:rPr lang="ru-RU" altLang="ro-RO" sz="1200" dirty="0">
                <a:latin typeface="Tahoma" panose="020B0604030504040204" pitchFamily="34" charset="0"/>
              </a:rPr>
              <a:t>– </a:t>
            </a:r>
            <a:r>
              <a:rPr lang="en-US" altLang="ro-RO" sz="1200" dirty="0">
                <a:latin typeface="Tahoma" panose="020B0604030504040204" pitchFamily="34" charset="0"/>
              </a:rPr>
              <a:t>Budget Execution Module</a:t>
            </a:r>
            <a:r>
              <a:rPr lang="ru-RU" altLang="ro-RO" sz="1200" dirty="0">
                <a:latin typeface="Tahoma" panose="020B0604030504040204" pitchFamily="34" charset="0"/>
              </a:rPr>
              <a:t>;</a:t>
            </a:r>
          </a:p>
          <a:p>
            <a:pPr lvl="3" eaLnBrk="1" hangingPunct="1">
              <a:buFont typeface="Wingdings" panose="05000000000000000000" pitchFamily="2" charset="2"/>
              <a:buChar char="§"/>
            </a:pPr>
            <a:r>
              <a:rPr lang="en-US" altLang="ro-RO" sz="1200" i="1" dirty="0">
                <a:solidFill>
                  <a:srgbClr val="0070C0"/>
                </a:solidFill>
                <a:latin typeface="Tahoma" panose="020B0604030504040204" pitchFamily="34" charset="0"/>
              </a:rPr>
              <a:t>Subgroup</a:t>
            </a:r>
            <a:r>
              <a:rPr lang="ru-RU" altLang="ro-RO" sz="1200" i="1" dirty="0">
                <a:solidFill>
                  <a:srgbClr val="0070C0"/>
                </a:solidFill>
                <a:latin typeface="Tahoma" panose="020B0604030504040204" pitchFamily="34" charset="0"/>
              </a:rPr>
              <a:t> 3.4 </a:t>
            </a:r>
            <a:r>
              <a:rPr lang="ru-RU" altLang="ro-RO" sz="1200" dirty="0">
                <a:latin typeface="Tahoma" panose="020B0604030504040204" pitchFamily="34" charset="0"/>
              </a:rPr>
              <a:t>– </a:t>
            </a:r>
            <a:r>
              <a:rPr lang="en-US" altLang="ro-RO" sz="1200" dirty="0">
                <a:latin typeface="Tahoma" panose="020B0604030504040204" pitchFamily="34" charset="0"/>
              </a:rPr>
              <a:t>Accounting and  Reporting Module</a:t>
            </a:r>
            <a:r>
              <a:rPr lang="ru-RU" altLang="ro-RO" sz="1200" dirty="0">
                <a:latin typeface="Tahoma" panose="020B0604030504040204" pitchFamily="34" charset="0"/>
              </a:rPr>
              <a:t>.</a:t>
            </a:r>
          </a:p>
          <a:p>
            <a:pPr eaLnBrk="1" hangingPunct="1"/>
            <a:r>
              <a:rPr lang="en-US" altLang="ro-RO" sz="1600" i="1" dirty="0">
                <a:solidFill>
                  <a:srgbClr val="0070C0"/>
                </a:solidFill>
                <a:latin typeface="Tahoma" panose="020B0604030504040204" pitchFamily="34" charset="0"/>
              </a:rPr>
              <a:t>PFMITS Testing Working Groups</a:t>
            </a:r>
            <a:r>
              <a:rPr lang="ru-RU" altLang="ro-RO" sz="1600" dirty="0">
                <a:latin typeface="Tahoma" panose="020B0604030504040204" pitchFamily="34" charset="0"/>
              </a:rPr>
              <a:t> – </a:t>
            </a:r>
            <a:r>
              <a:rPr lang="en-US" altLang="ro-RO" sz="1600" dirty="0">
                <a:latin typeface="Tahoma" panose="020B0604030504040204" pitchFamily="34" charset="0"/>
              </a:rPr>
              <a:t>established under the Minister of Finance’s executive order </a:t>
            </a:r>
            <a:r>
              <a:rPr lang="ru-RU" altLang="ro-RO" sz="1600" dirty="0">
                <a:latin typeface="Tahoma" panose="020B0604030504040204" pitchFamily="34" charset="0"/>
              </a:rPr>
              <a:t>:</a:t>
            </a:r>
          </a:p>
          <a:p>
            <a:pPr lvl="1" eaLnBrk="1" hangingPunct="1"/>
            <a:r>
              <a:rPr lang="en-US" altLang="ro-RO" sz="1400" dirty="0">
                <a:latin typeface="Tahoma" panose="020B0604030504040204" pitchFamily="34" charset="0"/>
              </a:rPr>
              <a:t>Technical Infrastructure and Hardware Testing Group</a:t>
            </a:r>
            <a:r>
              <a:rPr lang="ru-RU" altLang="ro-RO" sz="1400" dirty="0">
                <a:latin typeface="Tahoma" panose="020B0604030504040204" pitchFamily="34" charset="0"/>
              </a:rPr>
              <a:t>;</a:t>
            </a:r>
          </a:p>
          <a:p>
            <a:pPr lvl="1" eaLnBrk="1" hangingPunct="1"/>
            <a:r>
              <a:rPr lang="en-US" altLang="ro-RO" sz="1400" dirty="0">
                <a:latin typeface="Tahoma" panose="020B0604030504040204" pitchFamily="34" charset="0"/>
              </a:rPr>
              <a:t>Budget Development Module Testing Group</a:t>
            </a:r>
            <a:r>
              <a:rPr lang="ru-RU" altLang="ro-RO" sz="1400" dirty="0">
                <a:latin typeface="Tahoma" panose="020B0604030504040204" pitchFamily="34" charset="0"/>
              </a:rPr>
              <a:t>;</a:t>
            </a:r>
          </a:p>
          <a:p>
            <a:pPr lvl="1" eaLnBrk="1" hangingPunct="1"/>
            <a:r>
              <a:rPr lang="en-US" altLang="ro-RO" sz="1400" dirty="0">
                <a:latin typeface="Tahoma" panose="020B0604030504040204" pitchFamily="34" charset="0"/>
              </a:rPr>
              <a:t>Budget Execution Module Testing Group</a:t>
            </a:r>
            <a:r>
              <a:rPr lang="ru-RU" altLang="ro-RO" sz="1400" dirty="0">
                <a:latin typeface="Tahoma" panose="020B0604030504040204" pitchFamily="34" charset="0"/>
              </a:rPr>
              <a:t>;</a:t>
            </a:r>
          </a:p>
          <a:p>
            <a:pPr lvl="1" eaLnBrk="1" hangingPunct="1"/>
            <a:r>
              <a:rPr lang="en-US" altLang="ro-RO" sz="1400" dirty="0">
                <a:latin typeface="Tahoma" panose="020B0604030504040204" pitchFamily="34" charset="0"/>
              </a:rPr>
              <a:t>Accounting Module Testing Group</a:t>
            </a:r>
            <a:r>
              <a:rPr lang="ru-RU" altLang="ro-RO" sz="1400" dirty="0">
                <a:latin typeface="Tahoma" panose="020B0604030504040204" pitchFamily="34" charset="0"/>
              </a:rPr>
              <a:t>;</a:t>
            </a:r>
          </a:p>
          <a:p>
            <a:pPr lvl="1" eaLnBrk="1" hangingPunct="1"/>
            <a:r>
              <a:rPr lang="en-US" altLang="ro-RO" sz="1400" dirty="0">
                <a:latin typeface="Tahoma" panose="020B0604030504040204" pitchFamily="34" charset="0"/>
              </a:rPr>
              <a:t>Reporting Module Testing Group</a:t>
            </a:r>
            <a:r>
              <a:rPr lang="ru-RU" altLang="ro-RO" sz="1400" dirty="0">
                <a:latin typeface="Tahoma" panose="020B0604030504040204" pitchFamily="34" charset="0"/>
              </a:rPr>
              <a:t>;</a:t>
            </a:r>
          </a:p>
          <a:p>
            <a:pPr lvl="1" eaLnBrk="1" hangingPunct="1"/>
            <a:r>
              <a:rPr lang="en-US" altLang="ro-RO" sz="1400" dirty="0">
                <a:latin typeface="Tahoma" panose="020B0604030504040204" pitchFamily="34" charset="0"/>
              </a:rPr>
              <a:t>Integration Processes (external and internal) Testing Group</a:t>
            </a:r>
            <a:r>
              <a:rPr lang="ru-RU" altLang="ro-RO" sz="1400" dirty="0">
                <a:latin typeface="Tahoma" panose="020B0604030504040204" pitchFamily="34" charset="0"/>
              </a:rPr>
              <a:t>.</a:t>
            </a:r>
          </a:p>
        </p:txBody>
      </p:sp>
      <p:sp>
        <p:nvSpPr>
          <p:cNvPr id="3" name="Заголовок 2"/>
          <p:cNvSpPr>
            <a:spLocks noGrp="1"/>
          </p:cNvSpPr>
          <p:nvPr>
            <p:ph type="title"/>
          </p:nvPr>
        </p:nvSpPr>
        <p:spPr>
          <a:xfrm>
            <a:off x="1676400" y="152400"/>
            <a:ext cx="7010400" cy="533400"/>
          </a:xfrm>
        </p:spPr>
        <p:txBody>
          <a:bodyPr>
            <a:normAutofit fontScale="90000"/>
          </a:bodyPr>
          <a:lstStyle/>
          <a:p>
            <a:pPr eaLnBrk="1" fontAlgn="auto" hangingPunct="1">
              <a:spcAft>
                <a:spcPts val="0"/>
              </a:spcAft>
              <a:defRPr/>
            </a:pPr>
            <a:r>
              <a:rPr lang="en-US" dirty="0"/>
              <a:t>Project Management Organization</a:t>
            </a:r>
            <a:r>
              <a:rPr lang="ru-RU" dirty="0"/>
              <a:t>, </a:t>
            </a:r>
            <a:br>
              <a:rPr lang="en-US" dirty="0"/>
            </a:br>
            <a:r>
              <a:rPr lang="en-US" dirty="0"/>
              <a:t>PFMITS Component</a:t>
            </a:r>
            <a:endParaRPr lang="ru-RU" dirty="0"/>
          </a:p>
        </p:txBody>
      </p:sp>
      <p:sp>
        <p:nvSpPr>
          <p:cNvPr id="1638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82871D-E4D2-4F1E-BBF0-109981B02B1C}" type="slidenum">
              <a:rPr lang="ro-RO" altLang="ro-RO"/>
              <a:pPr/>
              <a:t>5</a:t>
            </a:fld>
            <a:endParaRPr lang="ro-RO" altLang="ro-R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3708418576"/>
              </p:ext>
            </p:extLst>
          </p:nvPr>
        </p:nvGraphicFramePr>
        <p:xfrm>
          <a:off x="304800" y="1143000"/>
          <a:ext cx="8229600" cy="4651376"/>
        </p:xfrm>
        <a:graphic>
          <a:graphicData uri="http://schemas.openxmlformats.org/drawingml/2006/table">
            <a:tbl>
              <a:tblPr/>
              <a:tblGrid>
                <a:gridCol w="2667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18160">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rgbClr val="FFFFFF"/>
                          </a:solidFill>
                          <a:effectLst/>
                          <a:latin typeface="Tahoma" pitchFamily="34" charset="0"/>
                          <a:cs typeface="Tahoma" pitchFamily="34" charset="0"/>
                        </a:rPr>
                        <a:t>Stage</a:t>
                      </a:r>
                      <a:endParaRPr kumimoji="0" lang="ru-RU" altLang="ro-RO" sz="1400" b="1" i="0" u="none" strike="noStrike" cap="none" normalizeH="0" baseline="0" dirty="0">
                        <a:ln>
                          <a:noFill/>
                        </a:ln>
                        <a:solidFill>
                          <a:srgbClr val="FFFFFF"/>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rgbClr val="FFFFFF"/>
                          </a:solidFill>
                          <a:effectLst/>
                          <a:latin typeface="Tahoma" pitchFamily="34" charset="0"/>
                          <a:cs typeface="Tahoma" pitchFamily="34" charset="0"/>
                        </a:rPr>
                        <a:t>Planned</a:t>
                      </a:r>
                      <a:r>
                        <a:rPr kumimoji="0" lang="ru-RU" altLang="ro-RO" sz="1400" b="1" i="0" u="none" strike="noStrike" cap="none" normalizeH="0" baseline="0" dirty="0">
                          <a:ln>
                            <a:noFill/>
                          </a:ln>
                          <a:solidFill>
                            <a:srgbClr val="FFFFFF"/>
                          </a:solidFill>
                          <a:effectLst/>
                          <a:latin typeface="Tahoma" pitchFamily="34" charset="0"/>
                          <a:cs typeface="Tahom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o-RO" sz="1400" b="1" i="0" u="none" strike="noStrike" cap="none" normalizeH="0" baseline="0" dirty="0">
                          <a:ln>
                            <a:noFill/>
                          </a:ln>
                          <a:solidFill>
                            <a:srgbClr val="FFFFFF"/>
                          </a:solidFill>
                          <a:effectLst/>
                          <a:latin typeface="Tahoma" pitchFamily="34" charset="0"/>
                          <a:cs typeface="Tahoma" pitchFamily="34" charset="0"/>
                        </a:rPr>
                        <a:t>(70 </a:t>
                      </a:r>
                      <a:r>
                        <a:rPr kumimoji="0" lang="en-US" altLang="ro-RO" sz="1400" b="1" i="0" u="none" strike="noStrike" cap="none" normalizeH="0" baseline="0" dirty="0">
                          <a:ln>
                            <a:noFill/>
                          </a:ln>
                          <a:solidFill>
                            <a:srgbClr val="FFFFFF"/>
                          </a:solidFill>
                          <a:effectLst/>
                          <a:latin typeface="Tahoma" pitchFamily="34" charset="0"/>
                          <a:cs typeface="Tahoma" pitchFamily="34" charset="0"/>
                        </a:rPr>
                        <a:t>weeks</a:t>
                      </a:r>
                      <a:r>
                        <a:rPr kumimoji="0" lang="ru-RU" altLang="ro-RO" sz="1400" b="1" i="0" u="none" strike="noStrike" cap="none" normalizeH="0" baseline="0" dirty="0">
                          <a:ln>
                            <a:noFill/>
                          </a:ln>
                          <a:solidFill>
                            <a:srgbClr val="FFFFFF"/>
                          </a:solidFill>
                          <a:effectLst/>
                          <a:latin typeface="Tahoma" pitchFamily="34" charset="0"/>
                          <a:cs typeface="Tahom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rgbClr val="FFFFFF"/>
                          </a:solidFill>
                          <a:effectLst/>
                          <a:latin typeface="Tahoma" pitchFamily="34" charset="0"/>
                          <a:cs typeface="Tahoma" pitchFamily="34" charset="0"/>
                        </a:rPr>
                        <a:t>Implemented </a:t>
                      </a:r>
                      <a:r>
                        <a:rPr kumimoji="0" lang="ru-RU" altLang="ro-RO" sz="1400" b="1" i="0" u="none" strike="noStrike" cap="none" normalizeH="0" baseline="0" dirty="0">
                          <a:ln>
                            <a:noFill/>
                          </a:ln>
                          <a:solidFill>
                            <a:srgbClr val="FFFFFF"/>
                          </a:solidFill>
                          <a:effectLst/>
                          <a:latin typeface="Tahoma" pitchFamily="34" charset="0"/>
                          <a:cs typeface="Tahom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o-RO" sz="1400" b="1" i="0" u="none" strike="noStrike" cap="none" normalizeH="0" baseline="0" dirty="0">
                          <a:ln>
                            <a:noFill/>
                          </a:ln>
                          <a:solidFill>
                            <a:srgbClr val="FFFFFF"/>
                          </a:solidFill>
                          <a:effectLst/>
                          <a:latin typeface="Tahoma" pitchFamily="34" charset="0"/>
                          <a:cs typeface="Tahoma" pitchFamily="34" charset="0"/>
                        </a:rPr>
                        <a:t>(213 </a:t>
                      </a:r>
                      <a:r>
                        <a:rPr kumimoji="0" lang="en-US" altLang="ro-RO" sz="1400" b="1" i="0" u="none" strike="noStrike" cap="none" normalizeH="0" baseline="0" dirty="0">
                          <a:ln>
                            <a:noFill/>
                          </a:ln>
                          <a:solidFill>
                            <a:srgbClr val="FFFFFF"/>
                          </a:solidFill>
                          <a:effectLst/>
                          <a:latin typeface="Tahoma" pitchFamily="34" charset="0"/>
                          <a:cs typeface="Tahoma" pitchFamily="34" charset="0"/>
                        </a:rPr>
                        <a:t>weeks</a:t>
                      </a:r>
                      <a:r>
                        <a:rPr kumimoji="0" lang="ru-RU" altLang="ro-RO" sz="1400" b="1" i="0" u="none" strike="noStrike" cap="none" normalizeH="0" baseline="0" dirty="0">
                          <a:ln>
                            <a:noFill/>
                          </a:ln>
                          <a:solidFill>
                            <a:srgbClr val="FFFFFF"/>
                          </a:solidFill>
                          <a:effectLst/>
                          <a:latin typeface="Tahoma" pitchFamily="34" charset="0"/>
                          <a:cs typeface="Tahom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extLst>
                  <a:ext uri="{0D108BD9-81ED-4DB2-BD59-A6C34878D82A}">
                    <a16:rowId xmlns:a16="http://schemas.microsoft.com/office/drawing/2014/main" val="10000"/>
                  </a:ext>
                </a:extLst>
              </a:tr>
              <a:tr h="409575">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Analysis</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May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2009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June</a:t>
                      </a:r>
                      <a:r>
                        <a:rPr kumimoji="0" lang="ro-RO" altLang="ro-RO" sz="1400" b="0" i="0" u="none" strike="noStrike" cap="none" normalizeH="0" baseline="0" dirty="0">
                          <a:ln>
                            <a:noFill/>
                          </a:ln>
                          <a:solidFill>
                            <a:srgbClr val="000000"/>
                          </a:solidFill>
                          <a:effectLst/>
                          <a:latin typeface="Tahoma" pitchFamily="34" charset="0"/>
                          <a:cs typeface="Tahoma" pitchFamily="34" charset="0"/>
                        </a:rPr>
                        <a:t> 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May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2009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August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1"/>
                  </a:ext>
                </a:extLst>
              </a:tr>
              <a:tr h="731520">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Equipment Installation and Testing </a:t>
                      </a:r>
                      <a:r>
                        <a:rPr kumimoji="0" lang="ru-RU" altLang="ro-RO" sz="1400" b="0" i="0" u="none" strike="noStrike" cap="none" normalizeH="0" baseline="0" dirty="0">
                          <a:ln>
                            <a:noFill/>
                          </a:ln>
                          <a:solidFill>
                            <a:srgbClr val="000000"/>
                          </a:solidFill>
                          <a:effectLst/>
                          <a:latin typeface="Tahoma" pitchFamily="34" charset="0"/>
                          <a:cs typeface="Tahoma" pitchFamily="34" charset="0"/>
                        </a:rPr>
                        <a:t>(</a:t>
                      </a:r>
                      <a:r>
                        <a:rPr kumimoji="0" lang="en-US" altLang="ro-RO" sz="1400" b="0" i="0" u="none" strike="noStrike" cap="none" normalizeH="0" baseline="0" dirty="0" err="1">
                          <a:ln>
                            <a:noFill/>
                          </a:ln>
                          <a:solidFill>
                            <a:srgbClr val="000000"/>
                          </a:solidFill>
                          <a:effectLst/>
                          <a:latin typeface="Tahoma" pitchFamily="34" charset="0"/>
                          <a:cs typeface="Tahoma" pitchFamily="34" charset="0"/>
                        </a:rPr>
                        <a:t>Hardware&amp;LAN</a:t>
                      </a:r>
                      <a:r>
                        <a:rPr kumimoji="0" lang="ru-RU" altLang="ro-RO" sz="1400" b="0" i="0" u="none" strike="noStrike" cap="none" normalizeH="0" baseline="0" dirty="0">
                          <a:ln>
                            <a:noFill/>
                          </a:ln>
                          <a:solidFill>
                            <a:srgbClr val="000000"/>
                          </a:solidFill>
                          <a:effectLst/>
                          <a:latin typeface="Tahoma" pitchFamily="34" charset="0"/>
                          <a:cs typeface="Tahom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July</a:t>
                      </a:r>
                      <a:r>
                        <a:rPr kumimoji="0" lang="ru-RU" altLang="ro-RO" sz="1400" b="0" i="0" u="none" strike="noStrike" cap="none" normalizeH="0" baseline="0" dirty="0">
                          <a:ln>
                            <a:noFill/>
                          </a:ln>
                          <a:solidFill>
                            <a:srgbClr val="000000"/>
                          </a:solidFill>
                          <a:effectLst/>
                          <a:latin typeface="Tahoma" pitchFamily="34" charset="0"/>
                          <a:cs typeface="Tahoma" pitchFamily="34" charset="0"/>
                        </a:rPr>
                        <a:t> 2009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January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2010</a:t>
                      </a:r>
                      <a:endParaRPr kumimoji="0" lang="ro-RO"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December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2009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October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extLst>
                  <a:ext uri="{0D108BD9-81ED-4DB2-BD59-A6C34878D82A}">
                    <a16:rowId xmlns:a16="http://schemas.microsoft.com/office/drawing/2014/main" val="10002"/>
                  </a:ext>
                </a:extLst>
              </a:tr>
              <a:tr h="518160">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System Installation</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June</a:t>
                      </a:r>
                      <a:r>
                        <a:rPr kumimoji="0" lang="ro-RO" altLang="ro-RO" sz="1400" b="0" i="0" u="none" strike="noStrike" cap="none" normalizeH="0" baseline="0" dirty="0">
                          <a:ln>
                            <a:noFill/>
                          </a:ln>
                          <a:solidFill>
                            <a:srgbClr val="000000"/>
                          </a:solidFill>
                          <a:effectLst/>
                          <a:latin typeface="Tahoma" pitchFamily="34" charset="0"/>
                          <a:cs typeface="Tahoma" pitchFamily="34" charset="0"/>
                        </a:rPr>
                        <a:t> 2010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July</a:t>
                      </a:r>
                      <a:r>
                        <a:rPr kumimoji="0" lang="ro-RO" altLang="ro-RO" sz="1400" b="0" i="0" u="none" strike="noStrike" cap="none" normalizeH="0" baseline="0" dirty="0">
                          <a:ln>
                            <a:noFill/>
                          </a:ln>
                          <a:solidFill>
                            <a:srgbClr val="000000"/>
                          </a:solidFill>
                          <a:effectLst/>
                          <a:latin typeface="Tahoma" pitchFamily="34" charset="0"/>
                          <a:cs typeface="Tahoma" pitchFamily="34" charset="0"/>
                        </a:rPr>
                        <a:t> 2010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June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2010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August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a:t>
                      </a:r>
                      <a:r>
                        <a:rPr kumimoji="0" lang="ru-RU" altLang="ro-RO" sz="1400" b="0" i="0" u="none" strike="noStrike" cap="none" normalizeH="0" baseline="0" dirty="0">
                          <a:ln>
                            <a:noFill/>
                          </a:ln>
                          <a:solidFill>
                            <a:srgbClr val="000000"/>
                          </a:solidFill>
                          <a:effectLst/>
                          <a:latin typeface="Tahoma" pitchFamily="34" charset="0"/>
                          <a:cs typeface="Tahoma" pitchFamily="34" charset="0"/>
                        </a:rPr>
                        <a:t>3</a:t>
                      </a:r>
                      <a:r>
                        <a:rPr kumimoji="0" lang="ro-RO" altLang="ro-RO" sz="1400" b="0" i="0" u="none" strike="noStrike" cap="none" normalizeH="0" baseline="0" dirty="0">
                          <a:ln>
                            <a:noFill/>
                          </a:ln>
                          <a:solidFill>
                            <a:srgbClr val="000000"/>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3"/>
                  </a:ext>
                </a:extLst>
              </a:tr>
              <a:tr h="518160">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System and Interface Design</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September</a:t>
                      </a:r>
                      <a:r>
                        <a:rPr kumimoji="0" lang="ro-RO" altLang="ro-RO" sz="1400" b="0" i="0" u="none" strike="noStrike" cap="none" normalizeH="0" baseline="0" dirty="0">
                          <a:ln>
                            <a:noFill/>
                          </a:ln>
                          <a:solidFill>
                            <a:srgbClr val="000000"/>
                          </a:solidFill>
                          <a:effectLst/>
                          <a:latin typeface="Tahoma" pitchFamily="34" charset="0"/>
                          <a:cs typeface="Tahoma" pitchFamily="34" charset="0"/>
                        </a:rPr>
                        <a:t> 20</a:t>
                      </a:r>
                      <a:r>
                        <a:rPr kumimoji="0" lang="en-US" altLang="ro-RO" sz="1400" b="0" i="0" u="none" strike="noStrike" cap="none" normalizeH="0" baseline="0" dirty="0">
                          <a:ln>
                            <a:noFill/>
                          </a:ln>
                          <a:solidFill>
                            <a:srgbClr val="000000"/>
                          </a:solidFill>
                          <a:effectLst/>
                          <a:latin typeface="Tahoma" pitchFamily="34" charset="0"/>
                          <a:cs typeface="Tahoma" pitchFamily="34" charset="0"/>
                        </a:rPr>
                        <a:t>10</a:t>
                      </a:r>
                      <a:r>
                        <a:rPr kumimoji="0" lang="ro-RO" altLang="ro-RO" sz="1400" b="0" i="0" u="none" strike="noStrike" cap="none" normalizeH="0" baseline="0" dirty="0">
                          <a:ln>
                            <a:noFill/>
                          </a:ln>
                          <a:solidFill>
                            <a:srgbClr val="000000"/>
                          </a:solidFill>
                          <a:effectLst/>
                          <a:latin typeface="Tahoma" pitchFamily="34" charset="0"/>
                          <a:cs typeface="Tahoma" pitchFamily="34" charset="0"/>
                        </a:rPr>
                        <a:t>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February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a:t>
                      </a:r>
                      <a:r>
                        <a:rPr kumimoji="0" lang="en-US" altLang="ro-RO" sz="1400" b="0" i="0" u="none" strike="noStrike" cap="none" normalizeH="0" baseline="0" dirty="0">
                          <a:ln>
                            <a:noFill/>
                          </a:ln>
                          <a:solidFill>
                            <a:srgbClr val="000000"/>
                          </a:solidFill>
                          <a:effectLst/>
                          <a:latin typeface="Tahoma" pitchFamily="34" charset="0"/>
                          <a:cs typeface="Tahoma" pitchFamily="34" charset="0"/>
                        </a:rPr>
                        <a:t>1</a:t>
                      </a:r>
                      <a:endParaRPr kumimoji="0" lang="ro-RO"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September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a:t>
                      </a:r>
                      <a:r>
                        <a:rPr kumimoji="0" lang="en-US" altLang="ro-RO" sz="1400" b="0" i="0" u="none" strike="noStrike" cap="none" normalizeH="0" baseline="0" dirty="0">
                          <a:ln>
                            <a:noFill/>
                          </a:ln>
                          <a:solidFill>
                            <a:srgbClr val="000000"/>
                          </a:solidFill>
                          <a:effectLst/>
                          <a:latin typeface="Tahoma" pitchFamily="34" charset="0"/>
                          <a:cs typeface="Tahoma" pitchFamily="34" charset="0"/>
                        </a:rPr>
                        <a:t>10</a:t>
                      </a:r>
                      <a:r>
                        <a:rPr kumimoji="0" lang="ro-RO" altLang="ro-RO" sz="1400" b="0" i="0" u="none" strike="noStrike" cap="none" normalizeH="0" baseline="0" dirty="0">
                          <a:ln>
                            <a:noFill/>
                          </a:ln>
                          <a:solidFill>
                            <a:srgbClr val="000000"/>
                          </a:solidFill>
                          <a:effectLst/>
                          <a:latin typeface="Tahoma" pitchFamily="34" charset="0"/>
                          <a:cs typeface="Tahoma" pitchFamily="34" charset="0"/>
                        </a:rPr>
                        <a:t>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December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extLst>
                  <a:ext uri="{0D108BD9-81ED-4DB2-BD59-A6C34878D82A}">
                    <a16:rowId xmlns:a16="http://schemas.microsoft.com/office/drawing/2014/main" val="10004"/>
                  </a:ext>
                </a:extLst>
              </a:tr>
              <a:tr h="504825">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System Testing</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September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a:t>
                      </a:r>
                      <a:r>
                        <a:rPr kumimoji="0" lang="en-US" altLang="ro-RO" sz="1400" b="0" i="0" u="none" strike="noStrike" cap="none" normalizeH="0" baseline="0" dirty="0">
                          <a:ln>
                            <a:noFill/>
                          </a:ln>
                          <a:solidFill>
                            <a:srgbClr val="000000"/>
                          </a:solidFill>
                          <a:effectLst/>
                          <a:latin typeface="Tahoma" pitchFamily="34" charset="0"/>
                          <a:cs typeface="Tahoma" pitchFamily="34" charset="0"/>
                        </a:rPr>
                        <a:t>10</a:t>
                      </a:r>
                      <a:r>
                        <a:rPr kumimoji="0" lang="ro-RO" altLang="ro-RO" sz="1400" b="0" i="0" u="none" strike="noStrike" cap="none" normalizeH="0" baseline="0" dirty="0">
                          <a:ln>
                            <a:noFill/>
                          </a:ln>
                          <a:solidFill>
                            <a:srgbClr val="000000"/>
                          </a:solidFill>
                          <a:effectLst/>
                          <a:latin typeface="Tahoma" pitchFamily="34" charset="0"/>
                          <a:cs typeface="Tahoma" pitchFamily="34" charset="0"/>
                        </a:rPr>
                        <a:t>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February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a:t>
                      </a:r>
                      <a:r>
                        <a:rPr kumimoji="0" lang="en-US" altLang="ro-RO" sz="1400" b="0" i="0" u="none" strike="noStrike" cap="none" normalizeH="0" baseline="0" dirty="0">
                          <a:ln>
                            <a:noFill/>
                          </a:ln>
                          <a:solidFill>
                            <a:srgbClr val="000000"/>
                          </a:solidFill>
                          <a:effectLst/>
                          <a:latin typeface="Tahoma" pitchFamily="34" charset="0"/>
                          <a:cs typeface="Tahoma" pitchFamily="34" charset="0"/>
                        </a:rPr>
                        <a:t>1</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July</a:t>
                      </a:r>
                      <a:r>
                        <a:rPr kumimoji="0" lang="ru-RU" altLang="ro-RO" sz="1400" b="0" i="0" u="none" strike="noStrike" cap="none" normalizeH="0" baseline="0" dirty="0">
                          <a:ln>
                            <a:noFill/>
                          </a:ln>
                          <a:solidFill>
                            <a:srgbClr val="000000"/>
                          </a:solidFill>
                          <a:effectLst/>
                          <a:latin typeface="Tahoma" pitchFamily="34" charset="0"/>
                          <a:cs typeface="Tahoma" pitchFamily="34" charset="0"/>
                        </a:rPr>
                        <a:t>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a:t>
                      </a:r>
                      <a:r>
                        <a:rPr kumimoji="0" lang="en-US" altLang="ro-RO" sz="1400" b="0" i="0" u="none" strike="noStrike" cap="none" normalizeH="0" baseline="0" dirty="0">
                          <a:ln>
                            <a:noFill/>
                          </a:ln>
                          <a:solidFill>
                            <a:srgbClr val="000000"/>
                          </a:solidFill>
                          <a:effectLst/>
                          <a:latin typeface="Tahoma" pitchFamily="34" charset="0"/>
                          <a:cs typeface="Tahoma" pitchFamily="34" charset="0"/>
                        </a:rPr>
                        <a:t>1</a:t>
                      </a:r>
                      <a:r>
                        <a:rPr kumimoji="0" lang="ru-RU" altLang="ro-RO" sz="1400" b="0" i="0" u="none" strike="noStrike" cap="none" normalizeH="0" baseline="0" dirty="0">
                          <a:ln>
                            <a:noFill/>
                          </a:ln>
                          <a:solidFill>
                            <a:srgbClr val="000000"/>
                          </a:solidFill>
                          <a:effectLst/>
                          <a:latin typeface="Tahoma" pitchFamily="34" charset="0"/>
                          <a:cs typeface="Tahoma" pitchFamily="34" charset="0"/>
                        </a:rPr>
                        <a:t>2</a:t>
                      </a:r>
                      <a:r>
                        <a:rPr kumimoji="0" lang="ro-RO" altLang="ro-RO" sz="1400" b="0" i="0" u="none" strike="noStrike" cap="none" normalizeH="0" baseline="0" dirty="0">
                          <a:ln>
                            <a:noFill/>
                          </a:ln>
                          <a:solidFill>
                            <a:srgbClr val="000000"/>
                          </a:solidFill>
                          <a:effectLst/>
                          <a:latin typeface="Tahoma" pitchFamily="34" charset="0"/>
                          <a:cs typeface="Tahoma" pitchFamily="34" charset="0"/>
                        </a:rPr>
                        <a:t>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December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5"/>
                  </a:ext>
                </a:extLst>
              </a:tr>
              <a:tr h="409575">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User Training</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July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2010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February </a:t>
                      </a:r>
                      <a:r>
                        <a:rPr kumimoji="0" lang="ro-RO" altLang="ro-RO" sz="1400" b="0" i="0" u="none" strike="noStrike" cap="none" normalizeH="0" baseline="0" dirty="0">
                          <a:ln>
                            <a:noFill/>
                          </a:ln>
                          <a:solidFill>
                            <a:srgbClr val="000000"/>
                          </a:solidFill>
                          <a:effectLst/>
                          <a:latin typeface="Tahoma" pitchFamily="34" charset="0"/>
                          <a:cs typeface="Tahoma" pitchFamily="34" charset="0"/>
                        </a:rPr>
                        <a:t>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November </a:t>
                      </a:r>
                      <a:r>
                        <a:rPr kumimoji="0" lang="ru-RU" altLang="ro-RO" sz="1400" b="0" i="0" u="none" strike="noStrike" cap="none" normalizeH="0" baseline="0" dirty="0">
                          <a:ln>
                            <a:noFill/>
                          </a:ln>
                          <a:solidFill>
                            <a:srgbClr val="000000"/>
                          </a:solidFill>
                          <a:effectLst/>
                          <a:latin typeface="Tahoma" pitchFamily="34" charset="0"/>
                          <a:cs typeface="Tahoma" pitchFamily="34" charset="0"/>
                        </a:rPr>
                        <a:t> – </a:t>
                      </a:r>
                      <a:r>
                        <a:rPr kumimoji="0" lang="en-US" altLang="ro-RO" sz="1400" b="0" i="0" u="none" strike="noStrike" cap="none" normalizeH="0" baseline="0" dirty="0">
                          <a:ln>
                            <a:noFill/>
                          </a:ln>
                          <a:solidFill>
                            <a:srgbClr val="000000"/>
                          </a:solidFill>
                          <a:effectLst/>
                          <a:latin typeface="Tahoma" pitchFamily="34" charset="0"/>
                          <a:cs typeface="Tahoma" pitchFamily="34" charset="0"/>
                        </a:rPr>
                        <a:t>December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extLst>
                  <a:ext uri="{0D108BD9-81ED-4DB2-BD59-A6C34878D82A}">
                    <a16:rowId xmlns:a16="http://schemas.microsoft.com/office/drawing/2014/main" val="10006"/>
                  </a:ext>
                </a:extLst>
              </a:tr>
              <a:tr h="401638">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PFMITS Commissioning</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March</a:t>
                      </a:r>
                      <a:r>
                        <a:rPr kumimoji="0" lang="ru-RU" altLang="ro-RO" sz="1400" b="0" i="0" u="none" strike="noStrike" cap="none" normalizeH="0" baseline="0" dirty="0">
                          <a:ln>
                            <a:noFill/>
                          </a:ln>
                          <a:solidFill>
                            <a:srgbClr val="000000"/>
                          </a:solidFill>
                          <a:effectLst/>
                          <a:latin typeface="Tahoma" pitchFamily="34" charset="0"/>
                          <a:cs typeface="Tahoma" pitchFamily="34" charset="0"/>
                        </a:rPr>
                        <a:t> 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FF0000"/>
                          </a:solidFill>
                          <a:effectLst/>
                          <a:latin typeface="Tahoma" pitchFamily="34" charset="0"/>
                          <a:cs typeface="Tahoma" pitchFamily="34" charset="0"/>
                        </a:rPr>
                        <a:t>December </a:t>
                      </a:r>
                      <a:r>
                        <a:rPr kumimoji="0" lang="ru-RU" altLang="ro-RO" sz="1400" b="0" i="0" u="none" strike="noStrike" cap="none" normalizeH="0" baseline="0" dirty="0">
                          <a:ln>
                            <a:noFill/>
                          </a:ln>
                          <a:solidFill>
                            <a:srgbClr val="FF0000"/>
                          </a:solidFill>
                          <a:effectLst/>
                          <a:latin typeface="Tahoma" pitchFamily="34" charset="0"/>
                          <a:cs typeface="Tahoma"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7"/>
                  </a:ext>
                </a:extLst>
              </a:tr>
              <a:tr h="639763">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System Start-up</a:t>
                      </a:r>
                      <a:endParaRPr kumimoji="0" lang="ru-RU" altLang="ro-RO" sz="1400" b="0" i="0" u="none" strike="noStrike" cap="none" normalizeH="0" baseline="0" dirty="0">
                        <a:ln>
                          <a:noFill/>
                        </a:ln>
                        <a:solidFill>
                          <a:srgbClr val="00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rgbClr val="000000"/>
                          </a:solidFill>
                          <a:effectLst/>
                          <a:latin typeface="Tahoma" pitchFamily="34" charset="0"/>
                          <a:cs typeface="Tahoma" pitchFamily="34" charset="0"/>
                        </a:rPr>
                        <a:t>Budget </a:t>
                      </a:r>
                      <a:r>
                        <a:rPr kumimoji="0" lang="ru-RU" altLang="ro-RO" sz="1400" b="0" i="0" u="none" strike="noStrike" cap="none" normalizeH="0" baseline="0" dirty="0">
                          <a:ln>
                            <a:noFill/>
                          </a:ln>
                          <a:solidFill>
                            <a:srgbClr val="000000"/>
                          </a:solidFill>
                          <a:effectLst/>
                          <a:latin typeface="Tahoma" pitchFamily="34" charset="0"/>
                          <a:cs typeface="Tahoma" pitchFamily="34" charset="0"/>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lvl1pPr>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a:spcBef>
                          <a:spcPts val="350"/>
                        </a:spcBef>
                        <a:buClr>
                          <a:schemeClr val="accent2"/>
                        </a:buClr>
                        <a:buFont typeface="Wingdings 2" pitchFamily="18" charset="2"/>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rgbClr val="FF0000"/>
                          </a:solidFill>
                          <a:effectLst/>
                          <a:latin typeface="Tahoma" pitchFamily="34" charset="0"/>
                          <a:cs typeface="Tahoma" pitchFamily="34" charset="0"/>
                        </a:rPr>
                        <a:t>Budget </a:t>
                      </a:r>
                      <a:r>
                        <a:rPr kumimoji="0" lang="ru-RU" altLang="ro-RO" sz="1400" b="1" i="0" u="none" strike="noStrike" cap="none" normalizeH="0" baseline="0" dirty="0">
                          <a:ln>
                            <a:noFill/>
                          </a:ln>
                          <a:solidFill>
                            <a:srgbClr val="FF0000"/>
                          </a:solidFill>
                          <a:effectLst/>
                          <a:latin typeface="Tahoma" pitchFamily="34" charset="0"/>
                          <a:cs typeface="Tahoma" pitchFamily="34" charset="0"/>
                        </a:rPr>
                        <a:t>2016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3DF"/>
                    </a:solidFill>
                  </a:tcPr>
                </a:tc>
                <a:extLst>
                  <a:ext uri="{0D108BD9-81ED-4DB2-BD59-A6C34878D82A}">
                    <a16:rowId xmlns:a16="http://schemas.microsoft.com/office/drawing/2014/main" val="10008"/>
                  </a:ext>
                </a:extLst>
              </a:tr>
            </a:tbl>
          </a:graphicData>
        </a:graphic>
      </p:graphicFrame>
      <p:sp>
        <p:nvSpPr>
          <p:cNvPr id="3" name="Заголовок 2"/>
          <p:cNvSpPr>
            <a:spLocks noGrp="1"/>
          </p:cNvSpPr>
          <p:nvPr>
            <p:ph type="title"/>
          </p:nvPr>
        </p:nvSpPr>
        <p:spPr>
          <a:xfrm>
            <a:off x="2057400" y="228600"/>
            <a:ext cx="6781800" cy="533400"/>
          </a:xfrm>
        </p:spPr>
        <p:txBody>
          <a:bodyPr>
            <a:normAutofit fontScale="90000"/>
          </a:bodyPr>
          <a:lstStyle/>
          <a:p>
            <a:pPr>
              <a:defRPr/>
            </a:pPr>
            <a:r>
              <a:rPr lang="en-US" dirty="0"/>
              <a:t>PFMITS Implementation Stages and Timeline</a:t>
            </a:r>
            <a:endParaRPr lang="ru-RU" dirty="0"/>
          </a:p>
        </p:txBody>
      </p:sp>
      <p:sp>
        <p:nvSpPr>
          <p:cNvPr id="17453"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EA9549-5B71-4F69-945B-94FE902B9FEC}" type="slidenum">
              <a:rPr lang="ro-RO" altLang="ro-RO"/>
              <a:pPr/>
              <a:t>6</a:t>
            </a:fld>
            <a:endParaRPr lang="ro-RO" altLang="ro-R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marL="109537" indent="0" eaLnBrk="1" hangingPunct="1">
              <a:lnSpc>
                <a:spcPct val="90000"/>
              </a:lnSpc>
              <a:buFont typeface="Wingdings 3" panose="05040102010807070707" pitchFamily="18" charset="2"/>
              <a:buNone/>
              <a:defRPr/>
            </a:pPr>
            <a:r>
              <a:rPr lang="en-US" altLang="ro-RO" sz="2000" b="1" dirty="0">
                <a:latin typeface="Tahoma" panose="020B0604030504040204" pitchFamily="34" charset="0"/>
              </a:rPr>
              <a:t>A detailed timeline is agreed upon immediately after the contract signature</a:t>
            </a:r>
            <a:endParaRPr lang="ru-RU" altLang="ro-RO" sz="2000" b="1" dirty="0">
              <a:latin typeface="Tahoma" panose="020B0604030504040204" pitchFamily="34" charset="0"/>
            </a:endParaRPr>
          </a:p>
          <a:p>
            <a:pPr lvl="1" eaLnBrk="1" hangingPunct="1">
              <a:lnSpc>
                <a:spcPct val="90000"/>
              </a:lnSpc>
              <a:defRPr/>
            </a:pPr>
            <a:r>
              <a:rPr lang="en-US" altLang="ro-RO" sz="2000" dirty="0">
                <a:latin typeface="Tahoma" panose="020B0604030504040204" pitchFamily="34" charset="0"/>
              </a:rPr>
              <a:t>Initial timeline was 18 months; the general project plan was designed to match that period</a:t>
            </a:r>
            <a:r>
              <a:rPr lang="ru-RU" altLang="ro-RO" sz="2000" dirty="0">
                <a:latin typeface="Tahoma" panose="020B0604030504040204" pitchFamily="34" charset="0"/>
              </a:rPr>
              <a:t>;</a:t>
            </a:r>
          </a:p>
          <a:p>
            <a:pPr lvl="1" eaLnBrk="1" hangingPunct="1">
              <a:lnSpc>
                <a:spcPct val="90000"/>
              </a:lnSpc>
              <a:defRPr/>
            </a:pPr>
            <a:r>
              <a:rPr lang="en-US" altLang="ro-RO" sz="2000" dirty="0">
                <a:latin typeface="Tahoma" panose="020B0604030504040204" pitchFamily="34" charset="0"/>
              </a:rPr>
              <a:t>Implementation timeline was amended 3 times: it was </a:t>
            </a:r>
            <a:r>
              <a:rPr lang="en-US" altLang="ro-RO" sz="2000" b="1" dirty="0">
                <a:solidFill>
                  <a:srgbClr val="0070C0"/>
                </a:solidFill>
                <a:latin typeface="Tahoma" panose="020B0604030504040204" pitchFamily="34" charset="0"/>
              </a:rPr>
              <a:t>extended</a:t>
            </a:r>
            <a:r>
              <a:rPr lang="ru-RU" altLang="ro-RO" sz="2000" dirty="0">
                <a:latin typeface="Tahoma" panose="020B0604030504040204" pitchFamily="34" charset="0"/>
              </a:rPr>
              <a:t>, </a:t>
            </a:r>
            <a:r>
              <a:rPr lang="en-US" altLang="ro-RO" sz="2000" dirty="0">
                <a:latin typeface="Tahoma" panose="020B0604030504040204" pitchFamily="34" charset="0"/>
              </a:rPr>
              <a:t>and it delayed the system start-up for 4 years</a:t>
            </a:r>
            <a:r>
              <a:rPr lang="ru-RU" altLang="ro-RO" sz="2000" dirty="0">
                <a:latin typeface="Tahoma" panose="020B0604030504040204" pitchFamily="34" charset="0"/>
              </a:rPr>
              <a:t>. </a:t>
            </a:r>
          </a:p>
          <a:p>
            <a:pPr lvl="1" eaLnBrk="1" hangingPunct="1">
              <a:lnSpc>
                <a:spcPct val="90000"/>
              </a:lnSpc>
              <a:buFont typeface="Verdana" panose="020B0604030504040204" pitchFamily="34" charset="0"/>
              <a:buNone/>
              <a:defRPr/>
            </a:pPr>
            <a:endParaRPr lang="ru-RU" altLang="ro-RO" sz="2000" b="1" dirty="0">
              <a:latin typeface="Tahoma" panose="020B0604030504040204" pitchFamily="34" charset="0"/>
            </a:endParaRPr>
          </a:p>
          <a:p>
            <a:pPr marL="360363" lvl="1" indent="-273050" eaLnBrk="1" hangingPunct="1">
              <a:lnSpc>
                <a:spcPct val="90000"/>
              </a:lnSpc>
              <a:buFont typeface="Verdana" panose="020B0604030504040204" pitchFamily="34" charset="0"/>
              <a:buNone/>
              <a:defRPr/>
            </a:pPr>
            <a:r>
              <a:rPr lang="en-US" altLang="ro-RO" sz="2000" b="1" dirty="0">
                <a:latin typeface="Tahoma" panose="020B0604030504040204" pitchFamily="34" charset="0"/>
              </a:rPr>
              <a:t>Note</a:t>
            </a:r>
            <a:r>
              <a:rPr lang="ru-RU" altLang="ro-RO" sz="2000" dirty="0">
                <a:latin typeface="Tahoma" panose="020B0604030504040204" pitchFamily="34" charset="0"/>
              </a:rPr>
              <a:t>: </a:t>
            </a:r>
            <a:r>
              <a:rPr lang="en-US" altLang="ro-RO" sz="2000" dirty="0">
                <a:latin typeface="Tahoma" panose="020B0604030504040204" pitchFamily="34" charset="0"/>
              </a:rPr>
              <a:t>changes to the implementation timeline were caused by multiple delays in the system design process</a:t>
            </a:r>
            <a:r>
              <a:rPr lang="ru-RU" altLang="ro-RO" sz="2000" dirty="0">
                <a:latin typeface="Tahoma" panose="020B0604030504040204" pitchFamily="34" charset="0"/>
              </a:rPr>
              <a:t>, </a:t>
            </a:r>
            <a:r>
              <a:rPr lang="en-US" altLang="ro-RO" sz="2000" dirty="0">
                <a:latin typeface="Tahoma" panose="020B0604030504040204" pitchFamily="34" charset="0"/>
              </a:rPr>
              <a:t>errors in documentation made at the analysis stage</a:t>
            </a:r>
            <a:r>
              <a:rPr lang="ru-RU" altLang="ro-RO" sz="2000" dirty="0">
                <a:latin typeface="Tahoma" panose="020B0604030504040204" pitchFamily="34" charset="0"/>
              </a:rPr>
              <a:t>, </a:t>
            </a:r>
            <a:r>
              <a:rPr lang="en-US" altLang="ro-RO" sz="2000" dirty="0">
                <a:latin typeface="Tahoma" panose="020B0604030504040204" pitchFamily="34" charset="0"/>
              </a:rPr>
              <a:t>and amendments introduced into the system infrastructure and </a:t>
            </a:r>
            <a:r>
              <a:rPr lang="en-US" altLang="ro-RO" sz="2000" dirty="0" err="1">
                <a:latin typeface="Tahoma" panose="020B0604030504040204" pitchFamily="34" charset="0"/>
              </a:rPr>
              <a:t>intermodular</a:t>
            </a:r>
            <a:r>
              <a:rPr lang="en-US" altLang="ro-RO" sz="2000" dirty="0">
                <a:latin typeface="Tahoma" panose="020B0604030504040204" pitchFamily="34" charset="0"/>
              </a:rPr>
              <a:t> integration processes</a:t>
            </a:r>
            <a:r>
              <a:rPr lang="ru-RU" altLang="ro-RO" sz="2000" dirty="0">
                <a:latin typeface="Tahoma" panose="020B0604030504040204" pitchFamily="34" charset="0"/>
              </a:rPr>
              <a:t>.</a:t>
            </a:r>
            <a:endParaRPr lang="ru-RU" altLang="ro-RO" sz="2000" dirty="0"/>
          </a:p>
        </p:txBody>
      </p:sp>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Meeting the PFMITS Implementation Timeline</a:t>
            </a:r>
            <a:endParaRPr lang="ru-RU" dirty="0"/>
          </a:p>
        </p:txBody>
      </p:sp>
      <p:sp>
        <p:nvSpPr>
          <p:cNvPr id="1843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3599FF-41A2-424B-89BB-6439502F7C27}" type="slidenum">
              <a:rPr lang="ro-RO" altLang="ro-RO"/>
              <a:pPr/>
              <a:t>7</a:t>
            </a:fld>
            <a:endParaRPr lang="ro-RO" altLang="ro-R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1"/>
          <p:cNvSpPr>
            <a:spLocks noGrp="1"/>
          </p:cNvSpPr>
          <p:nvPr>
            <p:ph idx="1"/>
          </p:nvPr>
        </p:nvSpPr>
        <p:spPr>
          <a:xfrm>
            <a:off x="457200" y="1066800"/>
            <a:ext cx="8305800" cy="5181600"/>
          </a:xfrm>
        </p:spPr>
        <p:txBody>
          <a:bodyPr/>
          <a:lstStyle/>
          <a:p>
            <a:pPr eaLnBrk="1" hangingPunct="1"/>
            <a:endParaRPr lang="ru-RU" altLang="ro-RO" sz="2000" dirty="0">
              <a:latin typeface="Tahoma" panose="020B0604030504040204" pitchFamily="34" charset="0"/>
              <a:cs typeface="Tahoma" panose="020B0604030504040204" pitchFamily="34" charset="0"/>
            </a:endParaRPr>
          </a:p>
          <a:p>
            <a:pPr eaLnBrk="1" hangingPunct="1"/>
            <a:r>
              <a:rPr lang="en-US" altLang="ro-RO" sz="2000" dirty="0">
                <a:latin typeface="Tahoma" panose="020B0604030504040204" pitchFamily="34" charset="0"/>
                <a:cs typeface="Tahoma" panose="020B0604030504040204" pitchFamily="34" charset="0"/>
              </a:rPr>
              <a:t>Initial specifications for server and network hardware were updated immediately before the bidding process initiation as well as immediately before entering into contract</a:t>
            </a:r>
            <a:r>
              <a:rPr lang="ru-RU" altLang="ro-RO" sz="2000" dirty="0">
                <a:latin typeface="Tahoma" panose="020B0604030504040204" pitchFamily="34" charset="0"/>
                <a:cs typeface="Tahoma" panose="020B0604030504040204" pitchFamily="34" charset="0"/>
              </a:rPr>
              <a:t>.</a:t>
            </a:r>
          </a:p>
          <a:p>
            <a:pPr eaLnBrk="1" hangingPunct="1"/>
            <a:r>
              <a:rPr lang="en-US" altLang="ro-RO" sz="2000" dirty="0">
                <a:latin typeface="Tahoma" panose="020B0604030504040204" pitchFamily="34" charset="0"/>
                <a:cs typeface="Tahoma" panose="020B0604030504040204" pitchFamily="34" charset="0"/>
              </a:rPr>
              <a:t>Server hardware was delivered in two stages </a:t>
            </a:r>
            <a:r>
              <a:rPr lang="ru-RU" altLang="ro-RO" sz="2000" dirty="0">
                <a:latin typeface="Tahoma" panose="020B0604030504040204" pitchFamily="34" charset="0"/>
                <a:cs typeface="Tahoma" panose="020B0604030504040204" pitchFamily="34" charset="0"/>
              </a:rPr>
              <a:t>(</a:t>
            </a:r>
            <a:r>
              <a:rPr lang="en-US" altLang="ro-RO" sz="2000" dirty="0">
                <a:latin typeface="Tahoma" panose="020B0604030504040204" pitchFamily="34" charset="0"/>
                <a:cs typeface="Tahoma" panose="020B0604030504040204" pitchFamily="34" charset="0"/>
              </a:rPr>
              <a:t>for the main and back-up server rooms</a:t>
            </a:r>
            <a:r>
              <a:rPr lang="ru-RU" altLang="ro-RO" sz="2000" dirty="0">
                <a:latin typeface="Tahoma" panose="020B0604030504040204" pitchFamily="34" charset="0"/>
                <a:cs typeface="Tahoma" panose="020B0604030504040204" pitchFamily="34" charset="0"/>
              </a:rPr>
              <a:t>).</a:t>
            </a:r>
          </a:p>
          <a:p>
            <a:pPr eaLnBrk="1" hangingPunct="1"/>
            <a:r>
              <a:rPr lang="en-US" altLang="ro-RO" sz="2000" dirty="0">
                <a:latin typeface="Tahoma" panose="020B0604030504040204" pitchFamily="34" charset="0"/>
                <a:cs typeface="Tahoma" panose="020B0604030504040204" pitchFamily="34" charset="0"/>
              </a:rPr>
              <a:t>Delivery and installation of telecommunication equipment for TT</a:t>
            </a:r>
            <a:r>
              <a:rPr lang="ru-RU" altLang="ro-RO" sz="2000" dirty="0">
                <a:latin typeface="Tahoma" panose="020B0604030504040204" pitchFamily="34" charset="0"/>
                <a:cs typeface="Tahoma" panose="020B0604030504040204" pitchFamily="34" charset="0"/>
              </a:rPr>
              <a:t>.</a:t>
            </a:r>
          </a:p>
          <a:p>
            <a:pPr eaLnBrk="1" hangingPunct="1"/>
            <a:r>
              <a:rPr lang="en-US" altLang="ro-RO" sz="2000" dirty="0">
                <a:latin typeface="Tahoma" panose="020B0604030504040204" pitchFamily="34" charset="0"/>
                <a:cs typeface="Tahoma" panose="020B0604030504040204" pitchFamily="34" charset="0"/>
              </a:rPr>
              <a:t>Creating LAN at the MOF</a:t>
            </a:r>
            <a:r>
              <a:rPr lang="ru-RU" altLang="ro-RO" sz="2000" dirty="0">
                <a:latin typeface="Tahoma" panose="020B0604030504040204" pitchFamily="34" charset="0"/>
                <a:cs typeface="Tahoma" panose="020B0604030504040204" pitchFamily="34" charset="0"/>
              </a:rPr>
              <a:t>.</a:t>
            </a:r>
          </a:p>
          <a:p>
            <a:pPr eaLnBrk="1" hangingPunct="1">
              <a:buFont typeface="Wingdings 3" panose="05040102010807070707" pitchFamily="18" charset="2"/>
              <a:buNone/>
            </a:pPr>
            <a:endParaRPr lang="ru-RU" altLang="ro-RO" sz="2400" b="1" dirty="0">
              <a:latin typeface="Tahoma" panose="020B0604030504040204" pitchFamily="34" charset="0"/>
              <a:cs typeface="Tahoma" panose="020B0604030504040204" pitchFamily="34" charset="0"/>
            </a:endParaRPr>
          </a:p>
          <a:p>
            <a:pPr eaLnBrk="1" hangingPunct="1">
              <a:buFont typeface="Wingdings 3" panose="05040102010807070707" pitchFamily="18" charset="2"/>
              <a:buNone/>
            </a:pPr>
            <a:endParaRPr lang="ru-RU" altLang="ro-RO" sz="2400" b="1" dirty="0">
              <a:latin typeface="Tahoma" panose="020B0604030504040204" pitchFamily="34" charset="0"/>
              <a:cs typeface="Tahoma" panose="020B0604030504040204" pitchFamily="34" charset="0"/>
            </a:endParaRPr>
          </a:p>
          <a:p>
            <a:pPr eaLnBrk="1" hangingPunct="1">
              <a:buFont typeface="Wingdings 3" panose="05040102010807070707" pitchFamily="18" charset="2"/>
              <a:buNone/>
            </a:pPr>
            <a:endParaRPr lang="ru-RU" altLang="ro-RO" sz="2400" b="1" dirty="0">
              <a:latin typeface="Tahoma" panose="020B0604030504040204" pitchFamily="34" charset="0"/>
              <a:cs typeface="Tahoma" panose="020B0604030504040204" pitchFamily="34" charset="0"/>
            </a:endParaRPr>
          </a:p>
          <a:p>
            <a:pPr>
              <a:buFont typeface="Wingdings 3" panose="05040102010807070707" pitchFamily="18" charset="2"/>
              <a:buNone/>
            </a:pPr>
            <a:endParaRPr lang="ru-RU" altLang="ro-RO" dirty="0"/>
          </a:p>
        </p:txBody>
      </p:sp>
      <p:sp>
        <p:nvSpPr>
          <p:cNvPr id="3" name="Заголовок 2"/>
          <p:cNvSpPr>
            <a:spLocks noGrp="1"/>
          </p:cNvSpPr>
          <p:nvPr>
            <p:ph type="title"/>
          </p:nvPr>
        </p:nvSpPr>
        <p:spPr>
          <a:xfrm>
            <a:off x="1524000" y="228600"/>
            <a:ext cx="7391400" cy="457200"/>
          </a:xfrm>
        </p:spPr>
        <p:txBody>
          <a:bodyPr>
            <a:noAutofit/>
          </a:bodyPr>
          <a:lstStyle/>
          <a:p>
            <a:pPr eaLnBrk="1" fontAlgn="auto" hangingPunct="1">
              <a:spcAft>
                <a:spcPts val="0"/>
              </a:spcAft>
              <a:defRPr/>
            </a:pPr>
            <a:r>
              <a:rPr lang="en-US" dirty="0"/>
              <a:t>PFMITS Hardware Supply and Installation</a:t>
            </a:r>
            <a:endParaRPr lang="ru-RU" dirty="0"/>
          </a:p>
        </p:txBody>
      </p:sp>
      <p:pic>
        <p:nvPicPr>
          <p:cNvPr id="19460" name="Рисунок 3" descr="ser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60738"/>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845196-2A1F-4916-AD9B-883E48625F15}" type="slidenum">
              <a:rPr lang="ro-RO" altLang="ro-RO"/>
              <a:pPr/>
              <a:t>8</a:t>
            </a:fld>
            <a:endParaRPr lang="ro-RO" altLang="ro-R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152400"/>
            <a:ext cx="6934200" cy="609600"/>
          </a:xfrm>
        </p:spPr>
        <p:txBody>
          <a:bodyPr>
            <a:normAutofit/>
          </a:bodyPr>
          <a:lstStyle/>
          <a:p>
            <a:pPr eaLnBrk="1" fontAlgn="auto" hangingPunct="1">
              <a:spcAft>
                <a:spcPts val="0"/>
              </a:spcAft>
              <a:defRPr/>
            </a:pPr>
            <a:r>
              <a:rPr lang="en-US" dirty="0"/>
              <a:t>PFMITS Design and Testing</a:t>
            </a:r>
            <a:endParaRPr lang="ru-RU" dirty="0"/>
          </a:p>
        </p:txBody>
      </p:sp>
      <p:sp>
        <p:nvSpPr>
          <p:cNvPr id="21507" name="Rectangle 3"/>
          <p:cNvSpPr>
            <a:spLocks noGrp="1" noChangeArrowheads="1"/>
          </p:cNvSpPr>
          <p:nvPr>
            <p:ph type="body" idx="1"/>
          </p:nvPr>
        </p:nvSpPr>
        <p:spPr>
          <a:xfrm>
            <a:off x="457200" y="1066800"/>
            <a:ext cx="8229600" cy="4940300"/>
          </a:xfrm>
        </p:spPr>
        <p:txBody>
          <a:bodyPr/>
          <a:lstStyle/>
          <a:p>
            <a:pPr eaLnBrk="1" hangingPunct="1">
              <a:lnSpc>
                <a:spcPct val="90000"/>
              </a:lnSpc>
            </a:pPr>
            <a:r>
              <a:rPr lang="en-US" altLang="ro-RO" sz="1800" b="1" dirty="0">
                <a:latin typeface="Tahoma" panose="020B0604030504040204" pitchFamily="34" charset="0"/>
                <a:cs typeface="Tahoma" panose="020B0604030504040204" pitchFamily="34" charset="0"/>
              </a:rPr>
              <a:t>Supplier shall provide necessary manpower and ensure a high level of interaction among subcontractors</a:t>
            </a:r>
            <a:endParaRPr lang="ru-RU" altLang="ro-RO" sz="1800" b="1" dirty="0">
              <a:latin typeface="Tahoma" panose="020B0604030504040204" pitchFamily="34" charset="0"/>
              <a:cs typeface="Tahoma" panose="020B0604030504040204" pitchFamily="34" charset="0"/>
            </a:endParaRPr>
          </a:p>
          <a:p>
            <a:pPr lvl="1" algn="just" eaLnBrk="1" hangingPunct="1">
              <a:lnSpc>
                <a:spcPct val="90000"/>
              </a:lnSpc>
            </a:pPr>
            <a:r>
              <a:rPr lang="en-US" altLang="ro-RO" sz="1800" dirty="0">
                <a:latin typeface="Tahoma" panose="020B0604030504040204" pitchFamily="34" charset="0"/>
                <a:cs typeface="Tahoma" panose="020B0604030504040204" pitchFamily="34" charset="0"/>
              </a:rPr>
              <a:t>Complex project management structure</a:t>
            </a:r>
            <a:r>
              <a:rPr lang="ru-RU" altLang="ro-RO" sz="1800" dirty="0">
                <a:latin typeface="Tahoma" panose="020B0604030504040204" pitchFamily="34" charset="0"/>
                <a:cs typeface="Tahoma" panose="020B0604030504040204" pitchFamily="34" charset="0"/>
              </a:rPr>
              <a:t>.</a:t>
            </a:r>
          </a:p>
          <a:p>
            <a:pPr lvl="1" algn="just" eaLnBrk="1" hangingPunct="1">
              <a:lnSpc>
                <a:spcPct val="90000"/>
              </a:lnSpc>
            </a:pPr>
            <a:r>
              <a:rPr lang="ru-RU" altLang="ro-RO" sz="1800" dirty="0">
                <a:latin typeface="Tahoma" panose="020B0604030504040204" pitchFamily="34" charset="0"/>
                <a:cs typeface="Tahoma" panose="020B0604030504040204" pitchFamily="34" charset="0"/>
              </a:rPr>
              <a:t>5 </a:t>
            </a:r>
            <a:r>
              <a:rPr lang="en-US" altLang="ro-RO" sz="1800" dirty="0">
                <a:latin typeface="Tahoma" panose="020B0604030504040204" pitchFamily="34" charset="0"/>
                <a:cs typeface="Tahoma" panose="020B0604030504040204" pitchFamily="34" charset="0"/>
              </a:rPr>
              <a:t>project managers assigned by Supplier</a:t>
            </a:r>
            <a:r>
              <a:rPr lang="ru-RU" altLang="ro-RO" sz="1800" dirty="0">
                <a:latin typeface="Tahoma" panose="020B0604030504040204" pitchFamily="34" charset="0"/>
                <a:cs typeface="Tahoma" panose="020B0604030504040204" pitchFamily="34" charset="0"/>
              </a:rPr>
              <a:t> (</a:t>
            </a:r>
            <a:r>
              <a:rPr lang="en-US" altLang="ro-RO" sz="1800" dirty="0">
                <a:latin typeface="Tahoma" panose="020B0604030504040204" pitchFamily="34" charset="0"/>
                <a:cs typeface="Tahoma" panose="020B0604030504040204" pitchFamily="34" charset="0"/>
              </a:rPr>
              <a:t>lack of continuity of knowledge</a:t>
            </a:r>
            <a:r>
              <a:rPr lang="ru-RU" altLang="ro-RO" sz="1800" dirty="0">
                <a:latin typeface="Tahoma" panose="020B0604030504040204" pitchFamily="34" charset="0"/>
                <a:cs typeface="Tahoma" panose="020B0604030504040204" pitchFamily="34" charset="0"/>
              </a:rPr>
              <a:t>);</a:t>
            </a:r>
          </a:p>
          <a:p>
            <a:pPr lvl="1" algn="just" eaLnBrk="1" hangingPunct="1">
              <a:lnSpc>
                <a:spcPct val="90000"/>
              </a:lnSpc>
            </a:pPr>
            <a:r>
              <a:rPr lang="ru-RU" altLang="ro-RO" sz="1800" dirty="0">
                <a:latin typeface="Tahoma" panose="020B0604030504040204" pitchFamily="34" charset="0"/>
                <a:cs typeface="Tahoma" panose="020B0604030504040204" pitchFamily="34" charset="0"/>
              </a:rPr>
              <a:t>4 </a:t>
            </a:r>
            <a:r>
              <a:rPr lang="en-US" altLang="ro-RO" sz="1800" dirty="0">
                <a:latin typeface="Tahoma" panose="020B0604030504040204" pitchFamily="34" charset="0"/>
                <a:cs typeface="Tahoma" panose="020B0604030504040204" pitchFamily="34" charset="0"/>
              </a:rPr>
              <a:t>subcontractors from different countries using different technologies</a:t>
            </a:r>
            <a:r>
              <a:rPr lang="ru-RU" altLang="ro-RO" sz="1800" dirty="0">
                <a:latin typeface="Tahoma" panose="020B0604030504040204" pitchFamily="34" charset="0"/>
                <a:cs typeface="Tahoma" panose="020B0604030504040204" pitchFamily="34" charset="0"/>
              </a:rPr>
              <a:t>;</a:t>
            </a:r>
          </a:p>
          <a:p>
            <a:pPr lvl="1" algn="just" eaLnBrk="1" hangingPunct="1">
              <a:lnSpc>
                <a:spcPct val="90000"/>
              </a:lnSpc>
            </a:pPr>
            <a:r>
              <a:rPr lang="en-US" altLang="ro-RO" sz="1800" dirty="0">
                <a:latin typeface="Tahoma" panose="020B0604030504040204" pitchFamily="34" charset="0"/>
                <a:cs typeface="Tahoma" panose="020B0604030504040204" pitchFamily="34" charset="0"/>
              </a:rPr>
              <a:t>Designers worked remotely</a:t>
            </a:r>
            <a:r>
              <a:rPr lang="ru-RU" altLang="ro-RO" sz="1800" dirty="0">
                <a:latin typeface="Tahoma" panose="020B0604030504040204" pitchFamily="34" charset="0"/>
                <a:cs typeface="Tahoma" panose="020B0604030504040204" pitchFamily="34" charset="0"/>
              </a:rPr>
              <a:t>.</a:t>
            </a:r>
          </a:p>
          <a:p>
            <a:pPr lvl="1" algn="just" eaLnBrk="1" hangingPunct="1">
              <a:lnSpc>
                <a:spcPct val="90000"/>
              </a:lnSpc>
            </a:pPr>
            <a:endParaRPr lang="ru-RU" altLang="ro-RO" sz="1800" dirty="0">
              <a:latin typeface="Tahoma" panose="020B0604030504040204" pitchFamily="34" charset="0"/>
              <a:cs typeface="Tahoma" panose="020B0604030504040204" pitchFamily="34" charset="0"/>
            </a:endParaRPr>
          </a:p>
          <a:p>
            <a:pPr eaLnBrk="1" hangingPunct="1">
              <a:lnSpc>
                <a:spcPct val="90000"/>
              </a:lnSpc>
            </a:pPr>
            <a:r>
              <a:rPr lang="en-US" altLang="ro-RO" sz="1800" b="1" dirty="0">
                <a:latin typeface="Tahoma" panose="020B0604030504040204" pitchFamily="34" charset="0"/>
                <a:cs typeface="Tahoma" panose="020B0604030504040204" pitchFamily="34" charset="0"/>
              </a:rPr>
              <a:t>Supplier to timely provide all conditions for testing</a:t>
            </a:r>
            <a:endParaRPr lang="ru-RU" altLang="ro-RO" sz="1800" b="1" dirty="0">
              <a:latin typeface="Tahoma" panose="020B0604030504040204" pitchFamily="34" charset="0"/>
              <a:cs typeface="Tahoma" panose="020B0604030504040204" pitchFamily="34" charset="0"/>
            </a:endParaRPr>
          </a:p>
          <a:p>
            <a:pPr lvl="1" algn="just" eaLnBrk="1" hangingPunct="1">
              <a:lnSpc>
                <a:spcPct val="90000"/>
              </a:lnSpc>
            </a:pPr>
            <a:r>
              <a:rPr lang="en-US" altLang="ro-RO" sz="1800" dirty="0">
                <a:latin typeface="Tahoma" panose="020B0604030504040204" pitchFamily="34" charset="0"/>
                <a:cs typeface="Tahoma" panose="020B0604030504040204" pitchFamily="34" charset="0"/>
              </a:rPr>
              <a:t>Prepare documentation for testing;</a:t>
            </a:r>
            <a:endParaRPr lang="ru-RU" altLang="ro-RO" sz="1800" dirty="0">
              <a:latin typeface="Tahoma" panose="020B0604030504040204" pitchFamily="34" charset="0"/>
              <a:cs typeface="Tahoma" panose="020B0604030504040204" pitchFamily="34" charset="0"/>
            </a:endParaRPr>
          </a:p>
          <a:p>
            <a:pPr lvl="1" algn="just" eaLnBrk="1" hangingPunct="1">
              <a:lnSpc>
                <a:spcPct val="90000"/>
              </a:lnSpc>
            </a:pPr>
            <a:r>
              <a:rPr lang="en-US" altLang="ro-RO" sz="1800" dirty="0">
                <a:latin typeface="Tahoma" panose="020B0604030504040204" pitchFamily="34" charset="0"/>
                <a:cs typeface="Tahoma" panose="020B0604030504040204" pitchFamily="34" charset="0"/>
              </a:rPr>
              <a:t>Work out functionalities</a:t>
            </a:r>
            <a:r>
              <a:rPr lang="ru-RU" altLang="ro-RO" sz="1800" dirty="0">
                <a:latin typeface="Tahoma" panose="020B0604030504040204" pitchFamily="34" charset="0"/>
                <a:cs typeface="Tahoma" panose="020B0604030504040204" pitchFamily="34" charset="0"/>
              </a:rPr>
              <a:t>;</a:t>
            </a:r>
          </a:p>
          <a:p>
            <a:pPr lvl="1" algn="just" eaLnBrk="1" hangingPunct="1">
              <a:lnSpc>
                <a:spcPct val="90000"/>
              </a:lnSpc>
            </a:pPr>
            <a:r>
              <a:rPr lang="en-US" altLang="ro-RO" sz="1800" dirty="0">
                <a:latin typeface="Tahoma" panose="020B0604030504040204" pitchFamily="34" charset="0"/>
                <a:cs typeface="Tahoma" panose="020B0604030504040204" pitchFamily="34" charset="0"/>
              </a:rPr>
              <a:t>Upload test data</a:t>
            </a:r>
            <a:r>
              <a:rPr lang="ru-RU" altLang="ro-RO" sz="1800" dirty="0">
                <a:latin typeface="Tahoma" panose="020B0604030504040204" pitchFamily="34" charset="0"/>
                <a:cs typeface="Tahoma" panose="020B0604030504040204" pitchFamily="34" charset="0"/>
              </a:rPr>
              <a:t>.</a:t>
            </a:r>
            <a:r>
              <a:rPr lang="en-US" altLang="ro-RO" sz="1800" dirty="0">
                <a:latin typeface="Tahoma" panose="020B0604030504040204" pitchFamily="34" charset="0"/>
                <a:cs typeface="Tahoma" panose="020B0604030504040204" pitchFamily="34" charset="0"/>
              </a:rPr>
              <a:t>  </a:t>
            </a:r>
            <a:endParaRPr lang="ru-RU" altLang="ro-RO" sz="1800" dirty="0">
              <a:latin typeface="Tahoma" panose="020B0604030504040204" pitchFamily="34" charset="0"/>
              <a:cs typeface="Tahoma" panose="020B0604030504040204" pitchFamily="34" charset="0"/>
            </a:endParaRPr>
          </a:p>
          <a:p>
            <a:pPr lvl="1" eaLnBrk="1" hangingPunct="1">
              <a:lnSpc>
                <a:spcPct val="90000"/>
              </a:lnSpc>
            </a:pPr>
            <a:endParaRPr lang="ru-RU" altLang="ro-RO" sz="2400" dirty="0">
              <a:latin typeface="Tahoma" panose="020B0604030504040204" pitchFamily="34" charset="0"/>
              <a:cs typeface="Tahoma" panose="020B0604030504040204" pitchFamily="34" charset="0"/>
            </a:endParaRPr>
          </a:p>
        </p:txBody>
      </p:sp>
      <p:sp>
        <p:nvSpPr>
          <p:cNvPr id="2150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6B1C51-F3F0-48AB-8110-7EE891004BFE}" type="slidenum">
              <a:rPr lang="ro-RO" altLang="ro-RO"/>
              <a:pPr/>
              <a:t>9</a:t>
            </a:fld>
            <a:endParaRPr lang="ro-RO" altLang="ro-RO"/>
          </a:p>
        </p:txBody>
      </p:sp>
      <p:pic>
        <p:nvPicPr>
          <p:cNvPr id="2150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362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TM04033921[[fn=Дамаск]]</Template>
  <TotalTime>3011</TotalTime>
  <Words>1558</Words>
  <Application>Microsoft Office PowerPoint</Application>
  <PresentationFormat>On-screen Show (4:3)</PresentationFormat>
  <Paragraphs>212</Paragraphs>
  <Slides>17</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Arial Narrow</vt:lpstr>
      <vt:lpstr>Calibri</vt:lpstr>
      <vt:lpstr>Calibri Light</vt:lpstr>
      <vt:lpstr>Lucida Sans Unicode</vt:lpstr>
      <vt:lpstr>Tahoma</vt:lpstr>
      <vt:lpstr>Verdana</vt:lpstr>
      <vt:lpstr>Wingdings</vt:lpstr>
      <vt:lpstr>Wingdings 2</vt:lpstr>
      <vt:lpstr>Wingdings 3</vt:lpstr>
      <vt:lpstr>Concourse</vt:lpstr>
      <vt:lpstr>Специальное оформление</vt:lpstr>
      <vt:lpstr>PFM IT System Implementation Experience in Moldova</vt:lpstr>
      <vt:lpstr>Public Finance Management Project (PFMP)</vt:lpstr>
      <vt:lpstr>MoF’s Preparatory and Related Activities</vt:lpstr>
      <vt:lpstr>PFM IT System Implementation Timeline</vt:lpstr>
      <vt:lpstr>Project Management Organization,  PFMITS Component</vt:lpstr>
      <vt:lpstr>PFMITS Implementation Stages and Timeline</vt:lpstr>
      <vt:lpstr>Meeting the PFMITS Implementation Timeline</vt:lpstr>
      <vt:lpstr>PFMITS Hardware Supply and Installation</vt:lpstr>
      <vt:lpstr>PFMITS Design and Testing</vt:lpstr>
      <vt:lpstr>PFMITS Design and Testing </vt:lpstr>
      <vt:lpstr>Supplier-Provided Training for MOF Personnel</vt:lpstr>
      <vt:lpstr>Public Finance Reform Implementation (2014-2016)</vt:lpstr>
      <vt:lpstr>System User Training Strategy (2014-2015) </vt:lpstr>
      <vt:lpstr>Risks of Implementing New Processes</vt:lpstr>
      <vt:lpstr>Risks –  Legislative Amendments</vt:lpstr>
      <vt:lpstr>Personnel Is the Main Resource</vt:lpstr>
      <vt:lpstr>PowerPoint Presentation</vt:lpstr>
    </vt:vector>
  </TitlesOfParts>
  <Company>IS Fintehinform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Saharnean Elena</dc:creator>
  <cp:lastModifiedBy>Alexander Rezanov</cp:lastModifiedBy>
  <cp:revision>236</cp:revision>
  <dcterms:created xsi:type="dcterms:W3CDTF">2010-07-05T09:51:19Z</dcterms:created>
  <dcterms:modified xsi:type="dcterms:W3CDTF">2016-05-21T14:28:03Z</dcterms:modified>
</cp:coreProperties>
</file>