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82" r:id="rId10"/>
    <p:sldId id="265" r:id="rId11"/>
    <p:sldId id="28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6" autoAdjust="0"/>
    <p:restoredTop sz="94660"/>
  </p:normalViewPr>
  <p:slideViewPr>
    <p:cSldViewPr>
      <p:cViewPr>
        <p:scale>
          <a:sx n="55" d="100"/>
          <a:sy n="55" d="100"/>
        </p:scale>
        <p:origin x="1500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 Unicode M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 Unicode MS"/>
            </a:endParaRPr>
          </a:p>
        </p:txBody>
      </p:sp>
      <p:sp>
        <p:nvSpPr>
          <p:cNvPr id="4" name="Rectangle 3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t" anchorCtr="0" compatLnSpc="1"/>
          <a:lstStyle>
            <a:lvl1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2"/>
                <a:cs typeface="Arial Unicode MS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0408" cy="342740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Rectangle 5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4808" cy="411320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/>
          </a:p>
        </p:txBody>
      </p:sp>
      <p:sp>
        <p:nvSpPr>
          <p:cNvPr id="7" name="Text Box 6"/>
          <p:cNvSpPr txBox="1"/>
          <p:nvPr/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 Unicode MS"/>
            </a:endParaRPr>
          </a:p>
        </p:txBody>
      </p:sp>
      <p:sp>
        <p:nvSpPr>
          <p:cNvPr id="8" name="Rectangle 7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>
            <a:lvl1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2"/>
                <a:cs typeface="Arial Unicode MS"/>
              </a:defRPr>
            </a:lvl1pPr>
          </a:lstStyle>
          <a:p>
            <a:pPr lvl="0"/>
            <a:fld id="{74564F68-EBD2-4794-AA1B-C78367C92F6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75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449263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Times New Roman" pitchFamily="16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29CB75-8F72-427E-80C2-92E1E1A17B43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3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196D4E-63C8-43B8-B318-3CE9C6C7A238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60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95808D-98D5-47E9-9DE6-4D484C3517B3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o-RO" sz="1200" b="0" i="0" u="none" strike="noStrike" kern="1200" cap="none" spc="0" baseline="0">
              <a:solidFill>
                <a:srgbClr val="000000"/>
              </a:solidFill>
              <a:uFillTx/>
              <a:latin typeface="Calibri" pitchFamily="32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92847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/>
          <p:nvPr/>
        </p:nvSpPr>
        <p:spPr>
          <a:xfrm>
            <a:off x="3884608" y="8685208"/>
            <a:ext cx="2970208" cy="4556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b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AF8F37-94A1-48BC-B576-20612CF09C0E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114800"/>
          </a:xfrm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65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 lang="en-US"/>
            </a:lvl1pPr>
          </a:lstStyle>
          <a:p>
            <a:pPr lvl="0"/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F4C460-E5DF-428F-873D-6892077974F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151070-3AD9-4066-845E-4CD45B0A681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5808" cy="5607045"/>
          </a:xfrm>
        </p:spPr>
        <p:txBody>
          <a:bodyPr vert="eaVert"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607045"/>
          </a:xfrm>
        </p:spPr>
        <p:txBody>
          <a:bodyPr vert="eaVert"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EF72F-0B44-4F6D-AD08-DF30503D159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ED54E9-DF31-4973-9BE7-BE0496A67DE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F168A2-90A1-40AB-A85B-4D70D3199D1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/>
          <a:lstStyle>
            <a:lvl1pPr algn="l">
              <a:defRPr lang="en-US"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lang="en-US"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CDC8D61-F1E2-4100-9211-3E2D456673FB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357317"/>
            <a:ext cx="4037011" cy="4524378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6615" y="1357317"/>
            <a:ext cx="4038603" cy="4524378"/>
          </a:xfrm>
        </p:spPr>
        <p:txBody>
          <a:bodyPr/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CD7AA8-3E87-4AD4-BDE4-BB635893CF33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lang="en-US" sz="2400"/>
            </a:lvl1pPr>
            <a:lvl2pPr>
              <a:defRPr lang="en-US" sz="2000"/>
            </a:lvl2pPr>
            <a:lvl3pPr>
              <a:defRPr lang="en-US" sz="1800"/>
            </a:lvl3pPr>
            <a:lvl4pPr>
              <a:defRPr lang="en-US" sz="160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lang="en-US"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lang="en-US" sz="2400"/>
            </a:lvl1pPr>
            <a:lvl2pPr>
              <a:defRPr lang="en-US" sz="2000"/>
            </a:lvl2pPr>
            <a:lvl3pPr>
              <a:defRPr lang="en-US" sz="1800"/>
            </a:lvl3pPr>
            <a:lvl4pPr>
              <a:defRPr lang="en-US" sz="1600"/>
            </a:lvl4pPr>
            <a:lvl5pPr>
              <a:defRPr lang="en-US"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5D367F-B4FF-4144-AE1A-0E6483C88E4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660B12-15EC-46C7-971F-709BFF5EBA5E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EC6B8F-E743-4E01-8EBB-DAA27D6296B0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lang="en-US" sz="2000" b="1"/>
            </a:lvl1pPr>
          </a:lstStyle>
          <a:p>
            <a:pPr lvl="0"/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3C9727-BAD9-4F12-AA59-C4B75DFFFD3F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lang="en-US" sz="2000" b="1"/>
            </a:lvl1pPr>
          </a:lstStyle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pPr lvl="0"/>
            <a:endParaRPr lang="ru-R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lang="en-US"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328F31-542A-46AE-9E83-DCFCAA93B08C}" type="slidenum">
              <a:rPr/>
              <a:pPr lvl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>
          <a:xfrm>
            <a:off x="0" y="6537329"/>
            <a:ext cx="9151936" cy="3206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8008" cy="100965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357317"/>
            <a:ext cx="8228008" cy="452437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21413"/>
            <a:ext cx="2132015" cy="3714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>
            <a:lvl1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Constantia" pitchFamily="16"/>
                <a:cs typeface="Arial Unicode MS"/>
              </a:defRPr>
            </a:lvl1pPr>
          </a:lstStyle>
          <a:p>
            <a:pPr lvl="0"/>
            <a:fld id="{1C0C5E81-DD04-487D-A73E-C17F57383143}" type="slidenum">
              <a:rPr/>
              <a:pPr lvl="0"/>
              <a:t>‹#›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>
          <a:xfrm>
            <a:off x="500067" y="357192"/>
            <a:ext cx="1857374" cy="8207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marR="0" lvl="0" indent="0" algn="r" defTabSz="449263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GB" sz="4400" b="0" i="0" u="none" strike="noStrike" kern="0" cap="none" spc="0" baseline="0">
          <a:solidFill>
            <a:srgbClr val="000000"/>
          </a:solidFill>
          <a:uFillTx/>
          <a:latin typeface="DINPro-Bold"/>
          <a:ea typeface="Arial Unicode MS" pitchFamily="34"/>
        </a:defRPr>
      </a:lvl1pPr>
    </p:titleStyle>
    <p:bodyStyle>
      <a:lvl1pPr marL="342900" marR="0" lvl="0" indent="-342900" algn="l" defTabSz="449263" rtl="0" fontAlgn="auto" hangingPunct="0">
        <a:lnSpc>
          <a:spcPct val="100000"/>
        </a:lnSpc>
        <a:spcBef>
          <a:spcPts val="8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/>
        <a:defRPr lang="en-GB" sz="3200" b="0" i="0" u="none" strike="noStrike" kern="0" cap="none" spc="0" baseline="0">
          <a:solidFill>
            <a:srgbClr val="000000"/>
          </a:solidFill>
          <a:uFillTx/>
          <a:latin typeface="DINPro-Medium"/>
          <a:ea typeface="Arial Unicode MS" pitchFamily="34"/>
        </a:defRPr>
      </a:lvl1pPr>
      <a:lvl2pPr marL="742950" marR="0" lvl="1" indent="-285750" algn="l" defTabSz="449263" rtl="0" fontAlgn="auto" hangingPunct="0">
        <a:lnSpc>
          <a:spcPct val="100000"/>
        </a:lnSpc>
        <a:spcBef>
          <a:spcPts val="7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/>
        <a:defRPr lang="en-GB" sz="28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2pPr>
      <a:lvl3pPr marL="1143000" marR="0" lvl="2" indent="-228600" algn="l" defTabSz="449263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•"/>
        <a:tabLst/>
        <a:defRPr lang="en-GB" sz="2400" b="0" i="0" u="none" strike="noStrike" kern="0" cap="none" spc="0" baseline="0">
          <a:solidFill>
            <a:srgbClr val="000000"/>
          </a:solidFill>
          <a:uFillTx/>
          <a:latin typeface="DINPro-Medium" pitchFamily="50"/>
          <a:ea typeface="Arial Unicode MS" pitchFamily="34"/>
        </a:defRPr>
      </a:lvl3pPr>
      <a:lvl4pPr marL="1600200" marR="0" lvl="3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–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4pPr>
      <a:lvl5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5pPr>
      <a:lvl6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6pPr>
      <a:lvl7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7pPr>
      <a:lvl8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8pPr>
      <a:lvl9pPr marL="2057400" marR="0" lvl="4" indent="-228600" algn="l" defTabSz="449263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Times New Roman" pitchFamily="18"/>
        <a:buChar char="»"/>
        <a:tabLst/>
        <a:defRPr lang="en-GB" sz="2000" b="0" i="0" u="none" strike="noStrike" kern="0" cap="none" spc="0" baseline="0">
          <a:solidFill>
            <a:srgbClr val="000000"/>
          </a:solidFill>
          <a:uFillTx/>
          <a:latin typeface="DINPro-Regular" pitchFamily="50"/>
          <a:ea typeface="Arial Unicode MS" pitchFamily="34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Grp="1"/>
          </p:cNvSpPr>
          <p:nvPr>
            <p:ph type="title"/>
          </p:nvPr>
        </p:nvSpPr>
        <p:spPr>
          <a:xfrm>
            <a:off x="467544" y="1700808"/>
            <a:ext cx="8352928" cy="1683617"/>
          </a:xfrm>
        </p:spPr>
        <p:txBody>
          <a:bodyPr lIns="91440" tIns="45720" rIns="91440" bIns="45720" anchorCtr="1"/>
          <a:lstStyle/>
          <a:p>
            <a:pPr lvl="0" algn="ct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Management </a:t>
            </a:r>
            <a:br>
              <a:rPr lang="en-US" sz="36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System </a:t>
            </a:r>
            <a:r>
              <a:rPr lang="en-US" sz="3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b="1" kern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aspects in architecture</a:t>
            </a:r>
            <a:r>
              <a:rPr lang="en-US" sz="32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371600" y="3886200"/>
            <a:ext cx="7232848" cy="17526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002776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Experience of the Republic of Moldova</a:t>
            </a:r>
            <a:endParaRPr lang="ro-RO" sz="3200" b="1" i="0" u="none" strike="noStrike" kern="1200" cap="none" spc="0" baseline="0" dirty="0">
              <a:solidFill>
                <a:srgbClr val="002776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002776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Chisinau,</a:t>
            </a:r>
            <a:r>
              <a:rPr lang="en-US" sz="3200" b="1" i="0" u="none" strike="noStrike" kern="1200" cap="none" spc="0" dirty="0" smtClean="0">
                <a:solidFill>
                  <a:srgbClr val="002776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 June 2016</a:t>
            </a:r>
            <a:endParaRPr lang="en-US" sz="3200" b="1" i="0" u="none" strike="noStrike" kern="1200" cap="none" spc="0" baseline="0" dirty="0">
              <a:solidFill>
                <a:srgbClr val="002776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/>
          <p:nvPr/>
        </p:nvSpPr>
        <p:spPr>
          <a:xfrm>
            <a:off x="467544" y="457991"/>
            <a:ext cx="8559798" cy="6667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 smtClean="0">
                <a:latin typeface="Calibri" pitchFamily="34"/>
                <a:ea typeface="Arial Unicode MS" pitchFamily="34"/>
                <a:cs typeface="Times New Roman" pitchFamily="18"/>
              </a:rPr>
              <a:t>The Single Treasury Account</a:t>
            </a:r>
            <a:endParaRPr lang="ru-RU" sz="3600" b="1" i="0" u="none" strike="noStrike" kern="1200" cap="none" spc="0" baseline="0" dirty="0">
              <a:uFillTx/>
              <a:latin typeface="Calibri" pitchFamily="34"/>
              <a:ea typeface="Arial Unicode MS" pitchFamily="34"/>
              <a:cs typeface="Times New Roman" pitchFamily="18"/>
            </a:endParaRPr>
          </a:p>
        </p:txBody>
      </p:sp>
      <p:pic>
        <p:nvPicPr>
          <p:cNvPr id="3" name="Content Placeholder 3" descr="Future_Interaction_vers_2011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1500" y="939802"/>
            <a:ext cx="8178795" cy="5511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4031157" y="3248197"/>
            <a:ext cx="1153692" cy="1153692"/>
          </a:xfrm>
          <a:custGeom>
            <a:avLst/>
            <a:gdLst>
              <a:gd name="connsiteX0" fmla="*/ 0 w 1153692"/>
              <a:gd name="connsiteY0" fmla="*/ 576846 h 1153692"/>
              <a:gd name="connsiteX1" fmla="*/ 576846 w 1153692"/>
              <a:gd name="connsiteY1" fmla="*/ 0 h 1153692"/>
              <a:gd name="connsiteX2" fmla="*/ 1153692 w 1153692"/>
              <a:gd name="connsiteY2" fmla="*/ 576846 h 1153692"/>
              <a:gd name="connsiteX3" fmla="*/ 576846 w 1153692"/>
              <a:gd name="connsiteY3" fmla="*/ 1153692 h 1153692"/>
              <a:gd name="connsiteX4" fmla="*/ 0 w 1153692"/>
              <a:gd name="connsiteY4" fmla="*/ 576846 h 115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692" h="1153692">
                <a:moveTo>
                  <a:pt x="0" y="576846"/>
                </a:moveTo>
                <a:cubicBezTo>
                  <a:pt x="0" y="258263"/>
                  <a:pt x="258263" y="0"/>
                  <a:pt x="576846" y="0"/>
                </a:cubicBezTo>
                <a:cubicBezTo>
                  <a:pt x="895429" y="0"/>
                  <a:pt x="1153692" y="258263"/>
                  <a:pt x="1153692" y="576846"/>
                </a:cubicBezTo>
                <a:cubicBezTo>
                  <a:pt x="1153692" y="895429"/>
                  <a:pt x="895429" y="1153692"/>
                  <a:pt x="576846" y="1153692"/>
                </a:cubicBezTo>
                <a:cubicBezTo>
                  <a:pt x="258263" y="1153692"/>
                  <a:pt x="0" y="895429"/>
                  <a:pt x="0" y="576846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5624" tIns="195624" rIns="195624" bIns="195624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kern="1200" dirty="0" smtClean="0"/>
              <a:t>FMIS</a:t>
            </a:r>
            <a:endParaRPr lang="ru-RU" sz="2100" b="1" kern="1200" dirty="0"/>
          </a:p>
        </p:txBody>
      </p:sp>
      <p:sp>
        <p:nvSpPr>
          <p:cNvPr id="6" name="Полилиния 5"/>
          <p:cNvSpPr/>
          <p:nvPr/>
        </p:nvSpPr>
        <p:spPr>
          <a:xfrm rot="18989148">
            <a:off x="5054369" y="3123791"/>
            <a:ext cx="171325" cy="392255"/>
          </a:xfrm>
          <a:custGeom>
            <a:avLst/>
            <a:gdLst>
              <a:gd name="connsiteX0" fmla="*/ 0 w 171325"/>
              <a:gd name="connsiteY0" fmla="*/ 78451 h 392255"/>
              <a:gd name="connsiteX1" fmla="*/ 85663 w 171325"/>
              <a:gd name="connsiteY1" fmla="*/ 78451 h 392255"/>
              <a:gd name="connsiteX2" fmla="*/ 85663 w 171325"/>
              <a:gd name="connsiteY2" fmla="*/ 0 h 392255"/>
              <a:gd name="connsiteX3" fmla="*/ 171325 w 171325"/>
              <a:gd name="connsiteY3" fmla="*/ 196128 h 392255"/>
              <a:gd name="connsiteX4" fmla="*/ 85663 w 171325"/>
              <a:gd name="connsiteY4" fmla="*/ 392255 h 392255"/>
              <a:gd name="connsiteX5" fmla="*/ 85663 w 171325"/>
              <a:gd name="connsiteY5" fmla="*/ 313804 h 392255"/>
              <a:gd name="connsiteX6" fmla="*/ 0 w 171325"/>
              <a:gd name="connsiteY6" fmla="*/ 313804 h 392255"/>
              <a:gd name="connsiteX7" fmla="*/ 0 w 171325"/>
              <a:gd name="connsiteY7" fmla="*/ 78451 h 3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25" h="392255">
                <a:moveTo>
                  <a:pt x="0" y="78451"/>
                </a:moveTo>
                <a:lnTo>
                  <a:pt x="85663" y="78451"/>
                </a:lnTo>
                <a:lnTo>
                  <a:pt x="85663" y="0"/>
                </a:lnTo>
                <a:lnTo>
                  <a:pt x="171325" y="196128"/>
                </a:lnTo>
                <a:lnTo>
                  <a:pt x="85663" y="392255"/>
                </a:lnTo>
                <a:lnTo>
                  <a:pt x="85663" y="313804"/>
                </a:lnTo>
                <a:lnTo>
                  <a:pt x="0" y="313804"/>
                </a:lnTo>
                <a:lnTo>
                  <a:pt x="0" y="784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2" tIns="78451" rIns="51398" bIns="784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7" name="Полилиния 6"/>
          <p:cNvSpPr/>
          <p:nvPr/>
        </p:nvSpPr>
        <p:spPr>
          <a:xfrm>
            <a:off x="4934306" y="1657316"/>
            <a:ext cx="1914905" cy="1829952"/>
          </a:xfrm>
          <a:custGeom>
            <a:avLst/>
            <a:gdLst>
              <a:gd name="connsiteX0" fmla="*/ 0 w 1800207"/>
              <a:gd name="connsiteY0" fmla="*/ 860172 h 1720343"/>
              <a:gd name="connsiteX1" fmla="*/ 900104 w 1800207"/>
              <a:gd name="connsiteY1" fmla="*/ 0 h 1720343"/>
              <a:gd name="connsiteX2" fmla="*/ 1800208 w 1800207"/>
              <a:gd name="connsiteY2" fmla="*/ 860172 h 1720343"/>
              <a:gd name="connsiteX3" fmla="*/ 900104 w 1800207"/>
              <a:gd name="connsiteY3" fmla="*/ 1720344 h 1720343"/>
              <a:gd name="connsiteX4" fmla="*/ 0 w 1800207"/>
              <a:gd name="connsiteY4" fmla="*/ 860172 h 17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7" h="1720343">
                <a:moveTo>
                  <a:pt x="0" y="860172"/>
                </a:moveTo>
                <a:cubicBezTo>
                  <a:pt x="0" y="385112"/>
                  <a:pt x="402990" y="0"/>
                  <a:pt x="900104" y="0"/>
                </a:cubicBezTo>
                <a:cubicBezTo>
                  <a:pt x="1397218" y="0"/>
                  <a:pt x="1800208" y="385112"/>
                  <a:pt x="1800208" y="860172"/>
                </a:cubicBezTo>
                <a:cubicBezTo>
                  <a:pt x="1800208" y="1335232"/>
                  <a:pt x="1397218" y="1720344"/>
                  <a:pt x="900104" y="1720344"/>
                </a:cubicBezTo>
                <a:cubicBezTo>
                  <a:pt x="402990" y="1720344"/>
                  <a:pt x="0" y="1335232"/>
                  <a:pt x="0" y="860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334" tIns="264638" rIns="276334" bIns="264638" numCol="1" spcCol="1270" anchor="ctr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Analytical tools</a:t>
            </a:r>
          </a:p>
          <a:p>
            <a:pPr marL="171450" lvl="0" indent="-17145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/>
              <a:t>SAP/BW</a:t>
            </a:r>
            <a:endParaRPr lang="ru-RU" sz="1200" kern="1200" dirty="0"/>
          </a:p>
          <a:p>
            <a:pPr marL="171450" lvl="1" indent="-1714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/>
              <a:t>Data display</a:t>
            </a:r>
            <a:endParaRPr lang="ru-RU" sz="1200" kern="1200" dirty="0"/>
          </a:p>
        </p:txBody>
      </p:sp>
      <p:sp>
        <p:nvSpPr>
          <p:cNvPr id="8" name="Полилиния 7"/>
          <p:cNvSpPr/>
          <p:nvPr/>
        </p:nvSpPr>
        <p:spPr>
          <a:xfrm rot="2789148">
            <a:off x="5024715" y="4146899"/>
            <a:ext cx="150160" cy="392255"/>
          </a:xfrm>
          <a:custGeom>
            <a:avLst/>
            <a:gdLst>
              <a:gd name="connsiteX0" fmla="*/ 0 w 150160"/>
              <a:gd name="connsiteY0" fmla="*/ 78451 h 392255"/>
              <a:gd name="connsiteX1" fmla="*/ 75080 w 150160"/>
              <a:gd name="connsiteY1" fmla="*/ 78451 h 392255"/>
              <a:gd name="connsiteX2" fmla="*/ 75080 w 150160"/>
              <a:gd name="connsiteY2" fmla="*/ 0 h 392255"/>
              <a:gd name="connsiteX3" fmla="*/ 150160 w 150160"/>
              <a:gd name="connsiteY3" fmla="*/ 196128 h 392255"/>
              <a:gd name="connsiteX4" fmla="*/ 75080 w 150160"/>
              <a:gd name="connsiteY4" fmla="*/ 392255 h 392255"/>
              <a:gd name="connsiteX5" fmla="*/ 75080 w 150160"/>
              <a:gd name="connsiteY5" fmla="*/ 313804 h 392255"/>
              <a:gd name="connsiteX6" fmla="*/ 0 w 150160"/>
              <a:gd name="connsiteY6" fmla="*/ 313804 h 392255"/>
              <a:gd name="connsiteX7" fmla="*/ 0 w 150160"/>
              <a:gd name="connsiteY7" fmla="*/ 78451 h 3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160" h="392255">
                <a:moveTo>
                  <a:pt x="0" y="78451"/>
                </a:moveTo>
                <a:lnTo>
                  <a:pt x="75080" y="78451"/>
                </a:lnTo>
                <a:lnTo>
                  <a:pt x="75080" y="0"/>
                </a:lnTo>
                <a:lnTo>
                  <a:pt x="150160" y="196128"/>
                </a:lnTo>
                <a:lnTo>
                  <a:pt x="75080" y="392255"/>
                </a:lnTo>
                <a:lnTo>
                  <a:pt x="75080" y="313804"/>
                </a:lnTo>
                <a:lnTo>
                  <a:pt x="0" y="313804"/>
                </a:lnTo>
                <a:lnTo>
                  <a:pt x="0" y="784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0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8451" rIns="45048" bIns="784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9" name="Полилиния 8"/>
          <p:cNvSpPr/>
          <p:nvPr/>
        </p:nvSpPr>
        <p:spPr>
          <a:xfrm>
            <a:off x="4869758" y="4136354"/>
            <a:ext cx="1914905" cy="1829952"/>
          </a:xfrm>
          <a:custGeom>
            <a:avLst/>
            <a:gdLst>
              <a:gd name="connsiteX0" fmla="*/ 0 w 1800207"/>
              <a:gd name="connsiteY0" fmla="*/ 860172 h 1720343"/>
              <a:gd name="connsiteX1" fmla="*/ 900104 w 1800207"/>
              <a:gd name="connsiteY1" fmla="*/ 0 h 1720343"/>
              <a:gd name="connsiteX2" fmla="*/ 1800208 w 1800207"/>
              <a:gd name="connsiteY2" fmla="*/ 860172 h 1720343"/>
              <a:gd name="connsiteX3" fmla="*/ 900104 w 1800207"/>
              <a:gd name="connsiteY3" fmla="*/ 1720344 h 1720343"/>
              <a:gd name="connsiteX4" fmla="*/ 0 w 1800207"/>
              <a:gd name="connsiteY4" fmla="*/ 860172 h 17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7" h="1720343">
                <a:moveTo>
                  <a:pt x="0" y="860172"/>
                </a:moveTo>
                <a:cubicBezTo>
                  <a:pt x="0" y="385112"/>
                  <a:pt x="402990" y="0"/>
                  <a:pt x="900104" y="0"/>
                </a:cubicBezTo>
                <a:cubicBezTo>
                  <a:pt x="1397218" y="0"/>
                  <a:pt x="1800208" y="385112"/>
                  <a:pt x="1800208" y="860172"/>
                </a:cubicBezTo>
                <a:cubicBezTo>
                  <a:pt x="1800208" y="1335232"/>
                  <a:pt x="1397218" y="1720344"/>
                  <a:pt x="900104" y="1720344"/>
                </a:cubicBezTo>
                <a:cubicBezTo>
                  <a:pt x="402990" y="1720344"/>
                  <a:pt x="0" y="1335232"/>
                  <a:pt x="0" y="860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488257"/>
              <a:satOff val="8966"/>
              <a:lumOff val="719"/>
              <a:alphaOff val="0"/>
            </a:schemeClr>
          </a:fillRef>
          <a:effectRef idx="0">
            <a:schemeClr val="accent4">
              <a:hueOff val="-1488257"/>
              <a:satOff val="8966"/>
              <a:lumOff val="71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874" tIns="267178" rIns="278874" bIns="267178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Establishments coverage</a:t>
            </a:r>
            <a:endParaRPr lang="ru-RU" sz="16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Accounting</a:t>
            </a:r>
            <a:endParaRPr lang="ru-RU" sz="12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Integration with Treasury</a:t>
            </a:r>
            <a:endParaRPr lang="ru-RU" sz="1200" kern="1200" dirty="0"/>
          </a:p>
        </p:txBody>
      </p:sp>
      <p:sp>
        <p:nvSpPr>
          <p:cNvPr id="10" name="Полилиния 9"/>
          <p:cNvSpPr/>
          <p:nvPr/>
        </p:nvSpPr>
        <p:spPr>
          <a:xfrm rot="8189148">
            <a:off x="3990314" y="4134043"/>
            <a:ext cx="171325" cy="392255"/>
          </a:xfrm>
          <a:custGeom>
            <a:avLst/>
            <a:gdLst>
              <a:gd name="connsiteX0" fmla="*/ 0 w 171325"/>
              <a:gd name="connsiteY0" fmla="*/ 78451 h 392255"/>
              <a:gd name="connsiteX1" fmla="*/ 85663 w 171325"/>
              <a:gd name="connsiteY1" fmla="*/ 78451 h 392255"/>
              <a:gd name="connsiteX2" fmla="*/ 85663 w 171325"/>
              <a:gd name="connsiteY2" fmla="*/ 0 h 392255"/>
              <a:gd name="connsiteX3" fmla="*/ 171325 w 171325"/>
              <a:gd name="connsiteY3" fmla="*/ 196128 h 392255"/>
              <a:gd name="connsiteX4" fmla="*/ 85663 w 171325"/>
              <a:gd name="connsiteY4" fmla="*/ 392255 h 392255"/>
              <a:gd name="connsiteX5" fmla="*/ 85663 w 171325"/>
              <a:gd name="connsiteY5" fmla="*/ 313804 h 392255"/>
              <a:gd name="connsiteX6" fmla="*/ 0 w 171325"/>
              <a:gd name="connsiteY6" fmla="*/ 313804 h 392255"/>
              <a:gd name="connsiteX7" fmla="*/ 0 w 171325"/>
              <a:gd name="connsiteY7" fmla="*/ 78451 h 3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325" h="392255">
                <a:moveTo>
                  <a:pt x="0" y="78451"/>
                </a:moveTo>
                <a:lnTo>
                  <a:pt x="85663" y="78451"/>
                </a:lnTo>
                <a:lnTo>
                  <a:pt x="85663" y="0"/>
                </a:lnTo>
                <a:lnTo>
                  <a:pt x="171325" y="196128"/>
                </a:lnTo>
                <a:lnTo>
                  <a:pt x="85663" y="392255"/>
                </a:lnTo>
                <a:lnTo>
                  <a:pt x="85663" y="313804"/>
                </a:lnTo>
                <a:lnTo>
                  <a:pt x="0" y="313804"/>
                </a:lnTo>
                <a:lnTo>
                  <a:pt x="0" y="7845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0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8449" rIns="51396" bIns="78452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11" name="Полилиния 10"/>
          <p:cNvSpPr/>
          <p:nvPr/>
        </p:nvSpPr>
        <p:spPr>
          <a:xfrm>
            <a:off x="2381194" y="4128957"/>
            <a:ext cx="1914905" cy="1829952"/>
          </a:xfrm>
          <a:custGeom>
            <a:avLst/>
            <a:gdLst>
              <a:gd name="connsiteX0" fmla="*/ 0 w 1800207"/>
              <a:gd name="connsiteY0" fmla="*/ 860172 h 1720343"/>
              <a:gd name="connsiteX1" fmla="*/ 900104 w 1800207"/>
              <a:gd name="connsiteY1" fmla="*/ 0 h 1720343"/>
              <a:gd name="connsiteX2" fmla="*/ 1800208 w 1800207"/>
              <a:gd name="connsiteY2" fmla="*/ 860172 h 1720343"/>
              <a:gd name="connsiteX3" fmla="*/ 900104 w 1800207"/>
              <a:gd name="connsiteY3" fmla="*/ 1720344 h 1720343"/>
              <a:gd name="connsiteX4" fmla="*/ 0 w 1800207"/>
              <a:gd name="connsiteY4" fmla="*/ 860172 h 17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7" h="1720343">
                <a:moveTo>
                  <a:pt x="0" y="860172"/>
                </a:moveTo>
                <a:cubicBezTo>
                  <a:pt x="0" y="385112"/>
                  <a:pt x="402990" y="0"/>
                  <a:pt x="900104" y="0"/>
                </a:cubicBezTo>
                <a:cubicBezTo>
                  <a:pt x="1397218" y="0"/>
                  <a:pt x="1800208" y="385112"/>
                  <a:pt x="1800208" y="860172"/>
                </a:cubicBezTo>
                <a:cubicBezTo>
                  <a:pt x="1800208" y="1335232"/>
                  <a:pt x="1397218" y="1720344"/>
                  <a:pt x="900104" y="1720344"/>
                </a:cubicBezTo>
                <a:cubicBezTo>
                  <a:pt x="402990" y="1720344"/>
                  <a:pt x="0" y="1335232"/>
                  <a:pt x="0" y="860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976513"/>
              <a:satOff val="17933"/>
              <a:lumOff val="1437"/>
              <a:alphaOff val="0"/>
            </a:schemeClr>
          </a:fillRef>
          <a:effectRef idx="0">
            <a:schemeClr val="accent4">
              <a:hueOff val="-2976513"/>
              <a:satOff val="17933"/>
              <a:lumOff val="143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874" tIns="267178" rIns="278874" bIns="267178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Absorption of E-Government </a:t>
            </a:r>
            <a:r>
              <a:rPr lang="en-US" sz="1600" b="1" kern="1200" dirty="0" smtClean="0"/>
              <a:t>services</a:t>
            </a:r>
            <a:endParaRPr lang="ru-RU" sz="1600" b="1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 smtClean="0"/>
              <a:t>M-Connect</a:t>
            </a:r>
            <a:endParaRPr lang="ru-RU" sz="1200" b="1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 smtClean="0"/>
              <a:t>M-Pay</a:t>
            </a:r>
            <a:endParaRPr lang="ru-RU" sz="1200" b="1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 smtClean="0"/>
              <a:t>M-Clou</a:t>
            </a:r>
            <a:r>
              <a:rPr lang="en-US" sz="1200" kern="1200" dirty="0" smtClean="0"/>
              <a:t>d</a:t>
            </a:r>
            <a:endParaRPr lang="ru-RU" sz="1200" kern="1200" dirty="0"/>
          </a:p>
        </p:txBody>
      </p:sp>
      <p:sp>
        <p:nvSpPr>
          <p:cNvPr id="12" name="Полилиния 11"/>
          <p:cNvSpPr/>
          <p:nvPr/>
        </p:nvSpPr>
        <p:spPr>
          <a:xfrm rot="2789148">
            <a:off x="4041132" y="3110933"/>
            <a:ext cx="150161" cy="392256"/>
          </a:xfrm>
          <a:custGeom>
            <a:avLst/>
            <a:gdLst>
              <a:gd name="connsiteX0" fmla="*/ 0 w 150160"/>
              <a:gd name="connsiteY0" fmla="*/ 78451 h 392255"/>
              <a:gd name="connsiteX1" fmla="*/ 75080 w 150160"/>
              <a:gd name="connsiteY1" fmla="*/ 78451 h 392255"/>
              <a:gd name="connsiteX2" fmla="*/ 75080 w 150160"/>
              <a:gd name="connsiteY2" fmla="*/ 0 h 392255"/>
              <a:gd name="connsiteX3" fmla="*/ 150160 w 150160"/>
              <a:gd name="connsiteY3" fmla="*/ 196128 h 392255"/>
              <a:gd name="connsiteX4" fmla="*/ 75080 w 150160"/>
              <a:gd name="connsiteY4" fmla="*/ 392255 h 392255"/>
              <a:gd name="connsiteX5" fmla="*/ 75080 w 150160"/>
              <a:gd name="connsiteY5" fmla="*/ 313804 h 392255"/>
              <a:gd name="connsiteX6" fmla="*/ 0 w 150160"/>
              <a:gd name="connsiteY6" fmla="*/ 313804 h 392255"/>
              <a:gd name="connsiteX7" fmla="*/ 0 w 150160"/>
              <a:gd name="connsiteY7" fmla="*/ 78451 h 3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160" h="392255">
                <a:moveTo>
                  <a:pt x="150159" y="313804"/>
                </a:moveTo>
                <a:lnTo>
                  <a:pt x="75080" y="313804"/>
                </a:lnTo>
                <a:lnTo>
                  <a:pt x="75080" y="392255"/>
                </a:lnTo>
                <a:lnTo>
                  <a:pt x="1" y="196127"/>
                </a:lnTo>
                <a:lnTo>
                  <a:pt x="75080" y="0"/>
                </a:lnTo>
                <a:lnTo>
                  <a:pt x="75080" y="78451"/>
                </a:lnTo>
                <a:lnTo>
                  <a:pt x="150159" y="78451"/>
                </a:lnTo>
                <a:lnTo>
                  <a:pt x="150159" y="31380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048" tIns="78452" rIns="1" bIns="7845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kern="1200"/>
          </a:p>
        </p:txBody>
      </p:sp>
      <p:sp>
        <p:nvSpPr>
          <p:cNvPr id="13" name="Полилиния 12"/>
          <p:cNvSpPr/>
          <p:nvPr/>
        </p:nvSpPr>
        <p:spPr>
          <a:xfrm>
            <a:off x="2445742" y="1657316"/>
            <a:ext cx="1914905" cy="1829952"/>
          </a:xfrm>
          <a:custGeom>
            <a:avLst/>
            <a:gdLst>
              <a:gd name="connsiteX0" fmla="*/ 0 w 1800207"/>
              <a:gd name="connsiteY0" fmla="*/ 860172 h 1720343"/>
              <a:gd name="connsiteX1" fmla="*/ 900104 w 1800207"/>
              <a:gd name="connsiteY1" fmla="*/ 0 h 1720343"/>
              <a:gd name="connsiteX2" fmla="*/ 1800208 w 1800207"/>
              <a:gd name="connsiteY2" fmla="*/ 860172 h 1720343"/>
              <a:gd name="connsiteX3" fmla="*/ 900104 w 1800207"/>
              <a:gd name="connsiteY3" fmla="*/ 1720344 h 1720343"/>
              <a:gd name="connsiteX4" fmla="*/ 0 w 1800207"/>
              <a:gd name="connsiteY4" fmla="*/ 860172 h 172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07" h="1720343">
                <a:moveTo>
                  <a:pt x="0" y="860172"/>
                </a:moveTo>
                <a:cubicBezTo>
                  <a:pt x="0" y="385112"/>
                  <a:pt x="402990" y="0"/>
                  <a:pt x="900104" y="0"/>
                </a:cubicBezTo>
                <a:cubicBezTo>
                  <a:pt x="1397218" y="0"/>
                  <a:pt x="1800208" y="385112"/>
                  <a:pt x="1800208" y="860172"/>
                </a:cubicBezTo>
                <a:cubicBezTo>
                  <a:pt x="1800208" y="1335232"/>
                  <a:pt x="1397218" y="1720344"/>
                  <a:pt x="900104" y="1720344"/>
                </a:cubicBezTo>
                <a:cubicBezTo>
                  <a:pt x="402990" y="1720344"/>
                  <a:pt x="0" y="1335232"/>
                  <a:pt x="0" y="860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4464770"/>
              <a:satOff val="26899"/>
              <a:lumOff val="2156"/>
              <a:alphaOff val="0"/>
            </a:schemeClr>
          </a:fillRef>
          <a:effectRef idx="0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8874" tIns="267178" rIns="278874" bIns="267178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 smtClean="0"/>
              <a:t>New services</a:t>
            </a:r>
            <a:endParaRPr lang="ru-RU" sz="1600" kern="1200" dirty="0"/>
          </a:p>
          <a:p>
            <a:pPr marL="57150" lvl="1" indent="-5715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 smtClean="0"/>
              <a:t>Single Taxpayer’s Account</a:t>
            </a:r>
            <a:endParaRPr lang="ru-RU" sz="1200" kern="1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8228008" cy="706088"/>
          </a:xfrm>
          <a:prstGeom prst="rect">
            <a:avLst/>
          </a:prstGeom>
        </p:spPr>
        <p:txBody>
          <a:bodyPr/>
          <a:lstStyle>
            <a:lvl1pPr marL="0" marR="0" lvl="0" indent="0" algn="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4400" b="0" i="0" u="none" strike="noStrike" kern="0" cap="none" spc="0" baseline="0">
                <a:solidFill>
                  <a:srgbClr val="000000"/>
                </a:solidFill>
                <a:uFillTx/>
                <a:latin typeface="DINPro-Bold"/>
                <a:ea typeface="Arial Unicode MS" pitchFamily="34"/>
              </a:defRPr>
            </a:lvl1pPr>
          </a:lstStyle>
          <a:p>
            <a:r>
              <a:rPr lang="en-US" sz="3200" b="1" dirty="0" smtClean="0"/>
              <a:t>FMIS Development Areas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5181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40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  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722311" y="2852935"/>
            <a:ext cx="7772400" cy="79831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569908" algn="l"/>
                <a:tab pos="1484308" algn="l"/>
                <a:tab pos="2398708" algn="l"/>
                <a:tab pos="3313108" algn="l"/>
                <a:tab pos="4227508" algn="l"/>
                <a:tab pos="5141908" algn="l"/>
                <a:tab pos="6056308" algn="l"/>
                <a:tab pos="6970708" algn="l"/>
                <a:tab pos="7885108" algn="l"/>
                <a:tab pos="8799508" algn="l"/>
                <a:tab pos="97139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4000" b="0" i="0" u="none" strike="noStrike" kern="1200" cap="none" spc="0" baseline="0" dirty="0">
              <a:solidFill>
                <a:srgbClr val="898989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569908" algn="l"/>
                <a:tab pos="1484308" algn="l"/>
                <a:tab pos="2398708" algn="l"/>
                <a:tab pos="3313108" algn="l"/>
                <a:tab pos="4227508" algn="l"/>
                <a:tab pos="5141908" algn="l"/>
                <a:tab pos="6056308" algn="l"/>
                <a:tab pos="6970708" algn="l"/>
                <a:tab pos="7885108" algn="l"/>
                <a:tab pos="8799508" algn="l"/>
                <a:tab pos="97139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Thank you!</a:t>
            </a:r>
            <a:endParaRPr lang="en-US" sz="40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553203" y="6315075"/>
            <a:ext cx="2133596" cy="1857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3D5785-5BF9-4D74-BD57-FB63F427A7FA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onstantia" pitchFamily="18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454527" y="1318244"/>
            <a:ext cx="4221163" cy="1075636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22228B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Внедрение Бюджета</a:t>
            </a:r>
            <a:endParaRPr lang="ro-RO" sz="1200" b="0" i="0" u="none" strike="noStrike" kern="1200" cap="none" spc="0" baseline="0">
              <a:solidFill>
                <a:srgbClr val="22228B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Планы финансирования государственного бюджета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Помесячное распределение местных бюджетов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Бюджетная классификация</a:t>
            </a: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468309" y="2492370"/>
            <a:ext cx="2158998" cy="1569659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Осуществление платежей через Единый Казначейский Счёт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200" b="0" i="0" u="none" strike="noStrike" kern="1200" cap="none" spc="0" baseline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Интерфейс МФ – АСМР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 «Клиент-Казначейство»</a:t>
            </a:r>
            <a:endParaRPr lang="ro-RO" sz="1200" b="0" i="0" u="none" strike="noStrike" kern="1200" cap="none" spc="0" baseline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771774" y="2492370"/>
            <a:ext cx="3455983" cy="1569659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Исполнение Бюджета</a:t>
            </a:r>
            <a:endParaRPr lang="ro-RO" sz="1200" b="0" i="0" u="none" strike="noStrike" kern="1200" cap="none" spc="0" baseline="0">
              <a:solidFill>
                <a:srgbClr val="0000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Учёт поступлений Государственного Казначейства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(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ГБ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,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ФОМС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,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БГСС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)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Учёт операций территориальных казначейств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(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исполнение бюджетов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,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регистрация контрактов</a:t>
            </a: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)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Учёт операций в иностранной валюте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68309" y="4149720"/>
            <a:ext cx="8207370" cy="1008061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Сбор и предоставление отчётов об исполнении бюджетов</a:t>
            </a: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Представление оперативных отчётов</a:t>
            </a:r>
            <a:r>
              <a:rPr lang="en-US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endParaRPr lang="ro-RO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Сбор отчётности от Органов центрального публичного управления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Сбор отчётности от Органов местного публичного управления</a:t>
            </a: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468309" y="1318244"/>
            <a:ext cx="3887791" cy="1075636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22228B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Разработка и утверждение бюджета</a:t>
            </a:r>
            <a:endParaRPr lang="ro-RO" sz="1200" b="0" i="0" u="none" strike="noStrike" kern="1200" cap="none" spc="0" baseline="0">
              <a:solidFill>
                <a:srgbClr val="22228B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Проект Государственного Бюджета по расходам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Проект Государственного Бюджета по доходам</a:t>
            </a:r>
            <a:endParaRPr lang="ro-RO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Проекты местных бюджетов </a:t>
            </a:r>
            <a:endParaRPr lang="ro-RO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6372225" y="2492370"/>
            <a:ext cx="2303465" cy="1566696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Public</a:t>
            </a:r>
            <a:r>
              <a:rPr lang="en-US" sz="1200" b="0" i="0" u="none" strike="noStrike" kern="1200" cap="none" spc="0" dirty="0" smtClean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Debt Management</a:t>
            </a:r>
            <a:endParaRPr lang="en-US" sz="1200" b="0" i="0" u="none" strike="noStrike" kern="1200" cap="none" spc="0" baseline="0" dirty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 dirty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DMFAS (Debt management and financial analysis system) ver.5.2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 dirty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en-US" sz="12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Refinanced loans from local and external</a:t>
            </a:r>
            <a:r>
              <a:rPr lang="en-US" sz="1200" b="0" i="0" u="none" strike="noStrike" kern="1200" cap="none" spc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sources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68309" y="5229225"/>
            <a:ext cx="8207370" cy="1066803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Информационные системы поддержки публичных учреждений</a:t>
            </a:r>
            <a:endParaRPr lang="ro-RO" sz="1200" b="0" i="0" u="none" strike="noStrike" kern="1200" cap="none" spc="0" baseline="0">
              <a:solidFill>
                <a:srgbClr val="0000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CC33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Информационная система бухгалтерского учёта для публичных органов власти основанная на платформе 1С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 Финансы</a:t>
            </a: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ИС Планы Финансирования</a:t>
            </a:r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476548" y="5679246"/>
            <a:ext cx="8207370" cy="585060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Accounting</a:t>
            </a:r>
            <a:r>
              <a:rPr lang="en-US" sz="1600" b="0" i="0" u="none" strike="noStrike" kern="1200" cap="none" spc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Information System for Public Authorities based on 1C platform </a:t>
            </a:r>
            <a:endParaRPr lang="ru-RU" sz="16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0" name="AutoShap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en-US" sz="3200" b="1" dirty="0" smtClean="0"/>
              <a:t>Functional Scope</a:t>
            </a:r>
            <a:endParaRPr lang="ru-RU" sz="3200" b="1" dirty="0"/>
          </a:p>
        </p:txBody>
      </p:sp>
      <p:sp>
        <p:nvSpPr>
          <p:cNvPr id="11" name="Text Box 9"/>
          <p:cNvSpPr txBox="1"/>
          <p:nvPr/>
        </p:nvSpPr>
        <p:spPr>
          <a:xfrm>
            <a:off x="476548" y="1313764"/>
            <a:ext cx="8207370" cy="1035119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State and Local Budgets</a:t>
            </a:r>
            <a:r>
              <a:rPr lang="en-US" sz="2000" b="0" i="0" u="none" strike="noStrike" kern="1200" cap="none" spc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Development and Approval Module</a:t>
            </a:r>
            <a:endParaRPr lang="ru-RU" sz="20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476548" y="2483894"/>
            <a:ext cx="5760637" cy="157517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Budget Allocations Management and</a:t>
            </a:r>
            <a:r>
              <a:rPr lang="en-US" sz="2000" b="0" i="0" u="none" strike="noStrike" kern="1200" cap="none" spc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Budget Execution Module</a:t>
            </a:r>
            <a:endParaRPr lang="ru-RU" sz="20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476548" y="5061880"/>
            <a:ext cx="8207370" cy="546966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Reporting and Forecasting</a:t>
            </a:r>
            <a:r>
              <a:rPr lang="en-US" sz="2000" b="0" i="0" u="none" strike="noStrike" kern="1200" cap="none" spc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Module</a:t>
            </a:r>
            <a:endParaRPr lang="ru-RU" sz="20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476548" y="4149080"/>
            <a:ext cx="8207370" cy="85509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Budget Accounting and Analysis</a:t>
            </a:r>
            <a:r>
              <a:rPr lang="en-US" sz="2000" b="0" i="0" u="none" strike="noStrike" kern="1200" cap="none" spc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Module</a:t>
            </a:r>
            <a:endParaRPr lang="ru-RU" sz="20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>
          <a:xfrm>
            <a:off x="1563551" y="1771403"/>
            <a:ext cx="6859059" cy="4636501"/>
            <a:chOff x="1563551" y="1771403"/>
            <a:chExt cx="6859059" cy="4636501"/>
          </a:xfrm>
        </p:grpSpPr>
        <p:sp>
          <p:nvSpPr>
            <p:cNvPr id="31" name="Полилиния 30"/>
            <p:cNvSpPr/>
            <p:nvPr/>
          </p:nvSpPr>
          <p:spPr>
            <a:xfrm>
              <a:off x="1563551" y="2286576"/>
              <a:ext cx="4121328" cy="412132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2695285" y="3418311"/>
              <a:ext cx="1857859" cy="18578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>
              <a:off x="3283610" y="4006636"/>
              <a:ext cx="681209" cy="6812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1E1E87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5653662" y="1771403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5400013">
              <a:off x="3350398" y="2045851"/>
              <a:ext cx="2575206" cy="20275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6121999" y="2317794"/>
              <a:ext cx="187333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5653662" y="2864184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8" name="Полилиния 37"/>
            <p:cNvSpPr/>
            <p:nvPr/>
          </p:nvSpPr>
          <p:spPr>
            <a:xfrm rot="5400013">
              <a:off x="3903158" y="3121584"/>
              <a:ext cx="2006714" cy="14905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>
              <a:off x="6121999" y="3410575"/>
              <a:ext cx="230061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dirty="0" smtClean="0">
                  <a:solidFill>
                    <a:srgbClr val="000000"/>
                  </a:solidFill>
                  <a:latin typeface="DINPro-Medium"/>
                </a:rPr>
                <a:t>Local Councils/Mayors Offices and Establishments</a:t>
              </a: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5653662" y="3956965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41" name="Полилиния 40"/>
            <p:cNvSpPr/>
            <p:nvPr/>
          </p:nvSpPr>
          <p:spPr>
            <a:xfrm rot="5400013">
              <a:off x="4456599" y="4196434"/>
              <a:ext cx="1433724" cy="953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 dirty="0" smtClean="0"/>
              <a:t>Institutional Scope</a:t>
            </a:r>
            <a:endParaRPr lang="ru-RU" sz="3200" b="1" dirty="0"/>
          </a:p>
        </p:txBody>
      </p:sp>
      <p:grpSp>
        <p:nvGrpSpPr>
          <p:cNvPr id="3" name="Схема 2"/>
          <p:cNvGrpSpPr/>
          <p:nvPr/>
        </p:nvGrpSpPr>
        <p:grpSpPr>
          <a:xfrm>
            <a:off x="1558631" y="1220102"/>
            <a:ext cx="6431779" cy="5182882"/>
            <a:chOff x="1558631" y="1220102"/>
            <a:chExt cx="6431779" cy="5182882"/>
          </a:xfrm>
        </p:grpSpPr>
        <p:sp>
          <p:nvSpPr>
            <p:cNvPr id="4" name="Полилиния 3"/>
            <p:cNvSpPr/>
            <p:nvPr/>
          </p:nvSpPr>
          <p:spPr>
            <a:xfrm>
              <a:off x="1558631" y="2281656"/>
              <a:ext cx="4121328" cy="412132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DDF3EA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2690365" y="3413391"/>
              <a:ext cx="1857859" cy="18578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A5A5E9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278690" y="4001716"/>
              <a:ext cx="681209" cy="6812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1E1E87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6117079" y="1220102"/>
              <a:ext cx="187333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648742" y="1766483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5400013">
              <a:off x="3345478" y="2040931"/>
              <a:ext cx="2575206" cy="20275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6117079" y="2312874"/>
              <a:ext cx="187333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648742" y="2859264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 rot="5400013">
              <a:off x="3898238" y="3116664"/>
              <a:ext cx="2006714" cy="14905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117079" y="3405655"/>
              <a:ext cx="187333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648742" y="3952045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 rot="5400013">
              <a:off x="4451679" y="4191514"/>
              <a:ext cx="1433724" cy="953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6117079" y="1220102"/>
            <a:ext cx="1873331" cy="1092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873333"/>
              <a:gd name="f7" fmla="val 1092777"/>
              <a:gd name="f8" fmla="+- 0 0 -90"/>
              <a:gd name="f9" fmla="*/ f3 1 1873333"/>
              <a:gd name="f10" fmla="*/ f4 1 1092777"/>
              <a:gd name="f11" fmla="val f5"/>
              <a:gd name="f12" fmla="val f6"/>
              <a:gd name="f13" fmla="val f7"/>
              <a:gd name="f14" fmla="*/ f8 f0 1"/>
              <a:gd name="f15" fmla="+- f13 0 f11"/>
              <a:gd name="f16" fmla="+- f12 0 f11"/>
              <a:gd name="f17" fmla="*/ f14 1 f2"/>
              <a:gd name="f18" fmla="*/ f16 1 1873333"/>
              <a:gd name="f19" fmla="*/ f15 1 1092777"/>
              <a:gd name="f20" fmla="*/ 0 f16 1"/>
              <a:gd name="f21" fmla="*/ 0 f15 1"/>
              <a:gd name="f22" fmla="*/ 1873333 f16 1"/>
              <a:gd name="f23" fmla="*/ 1092777 f15 1"/>
              <a:gd name="f24" fmla="+- f17 0 f1"/>
              <a:gd name="f25" fmla="*/ f20 1 1873333"/>
              <a:gd name="f26" fmla="*/ f21 1 1092777"/>
              <a:gd name="f27" fmla="*/ f22 1 1873333"/>
              <a:gd name="f28" fmla="*/ f23 1 1092777"/>
              <a:gd name="f29" fmla="*/ f11 1 f18"/>
              <a:gd name="f30" fmla="*/ f12 1 f18"/>
              <a:gd name="f31" fmla="*/ f11 1 f19"/>
              <a:gd name="f32" fmla="*/ f13 1 f19"/>
              <a:gd name="f33" fmla="*/ f25 1 f18"/>
              <a:gd name="f34" fmla="*/ f26 1 f19"/>
              <a:gd name="f35" fmla="*/ f27 1 f18"/>
              <a:gd name="f36" fmla="*/ f28 1 f19"/>
              <a:gd name="f37" fmla="*/ f29 f9 1"/>
              <a:gd name="f38" fmla="*/ f30 f9 1"/>
              <a:gd name="f39" fmla="*/ f32 f10 1"/>
              <a:gd name="f40" fmla="*/ f31 f10 1"/>
              <a:gd name="f41" fmla="*/ f33 f9 1"/>
              <a:gd name="f42" fmla="*/ f34 f10 1"/>
              <a:gd name="f43" fmla="*/ f35 f9 1"/>
              <a:gd name="f44" fmla="*/ f36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41" y="f42"/>
              </a:cxn>
              <a:cxn ang="f24">
                <a:pos x="f43" y="f42"/>
              </a:cxn>
              <a:cxn ang="f24">
                <a:pos x="f43" y="f44"/>
              </a:cxn>
              <a:cxn ang="f24">
                <a:pos x="f41" y="f44"/>
              </a:cxn>
              <a:cxn ang="f24">
                <a:pos x="f41" y="f42"/>
              </a:cxn>
            </a:cxnLst>
            <a:rect l="f37" t="f40" r="f38" b="f39"/>
            <a:pathLst>
              <a:path w="1873333" h="1092777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42244" tIns="25402" rIns="25402" bIns="25402" anchor="ctr" anchorCtr="0" compatLnSpc="1"/>
          <a:lstStyle/>
          <a:p>
            <a:pPr marL="0" marR="0" lvl="0" indent="0" algn="l" defTabSz="888997" rtl="0" fontAlgn="auto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</a:rPr>
              <a:t>Ministry of Finance</a:t>
            </a:r>
            <a:endParaRPr lang="ru-RU" sz="2000" b="0" i="0" u="none" strike="noStrike" kern="1200" cap="none" spc="0" baseline="0" dirty="0">
              <a:solidFill>
                <a:srgbClr val="000000"/>
              </a:solidFill>
              <a:uFillTx/>
              <a:latin typeface="DINPro-Medium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1558631" y="1766483"/>
            <a:ext cx="6431779" cy="4636501"/>
            <a:chOff x="1558631" y="1766483"/>
            <a:chExt cx="6431779" cy="4636501"/>
          </a:xfrm>
        </p:grpSpPr>
        <p:sp>
          <p:nvSpPr>
            <p:cNvPr id="17" name="Полилиния 16"/>
            <p:cNvSpPr/>
            <p:nvPr/>
          </p:nvSpPr>
          <p:spPr>
            <a:xfrm>
              <a:off x="1558631" y="2281656"/>
              <a:ext cx="4121328" cy="412132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22228B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2690365" y="3413391"/>
              <a:ext cx="1857859" cy="185785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22228B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278690" y="4001716"/>
              <a:ext cx="681209" cy="681209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1 0"/>
                <a:gd name="f16" fmla="*/ f9 f0 1"/>
                <a:gd name="f17" fmla="*/ f10 f0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0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1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0" swAng="f1"/>
                  <a:arcTo wR="f48" hR="f49" stAng="f2" swAng="f1"/>
                  <a:arcTo wR="f48" hR="f49" stAng="f7" swAng="f1"/>
                  <a:arcTo wR="f48" hR="f49" stAng="f1" swAng="f1"/>
                  <a:close/>
                </a:path>
              </a:pathLst>
            </a:custGeom>
            <a:solidFill>
              <a:srgbClr val="1E1E87"/>
            </a:solidFill>
            <a:ln w="25402">
              <a:solidFill>
                <a:srgbClr val="FFFFFF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648742" y="1766483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 rot="5400013">
              <a:off x="3345478" y="2040931"/>
              <a:ext cx="2575206" cy="20275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117079" y="2312873"/>
              <a:ext cx="1873331" cy="73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 dirty="0" smtClean="0">
                  <a:solidFill>
                    <a:srgbClr val="000000"/>
                  </a:solidFill>
                  <a:uFillTx/>
                  <a:latin typeface="DINPro-Medium"/>
                </a:rPr>
                <a:t>Ministries and Financial Directorates</a:t>
              </a: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648742" y="2859264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5400013">
              <a:off x="3898238" y="3116664"/>
              <a:ext cx="2006714" cy="149054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117079" y="3405655"/>
              <a:ext cx="1873331" cy="10927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73333"/>
                <a:gd name="f7" fmla="val 1092777"/>
                <a:gd name="f8" fmla="+- 0 0 -90"/>
                <a:gd name="f9" fmla="*/ f3 1 1873333"/>
                <a:gd name="f10" fmla="*/ f4 1 10927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1873333"/>
                <a:gd name="f19" fmla="*/ f15 1 1092777"/>
                <a:gd name="f20" fmla="*/ 0 f16 1"/>
                <a:gd name="f21" fmla="*/ 0 f15 1"/>
                <a:gd name="f22" fmla="*/ 1873333 f16 1"/>
                <a:gd name="f23" fmla="*/ 1092777 f15 1"/>
                <a:gd name="f24" fmla="+- f17 0 f1"/>
                <a:gd name="f25" fmla="*/ f20 1 1873333"/>
                <a:gd name="f26" fmla="*/ f21 1 1092777"/>
                <a:gd name="f27" fmla="*/ f22 1 1873333"/>
                <a:gd name="f28" fmla="*/ f23 1 10927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1873333" h="10927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142244" tIns="25402" rIns="25402" bIns="25402" anchor="ctr" anchorCtr="0" compatLnSpc="1"/>
            <a:lstStyle/>
            <a:p>
              <a:pPr marL="0" marR="0" lvl="0" indent="0" algn="l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2000" b="0" i="0" u="none" strike="noStrike" kern="1200" cap="none" spc="0" baseline="0" dirty="0">
                <a:solidFill>
                  <a:srgbClr val="000000"/>
                </a:solidFill>
                <a:uFillTx/>
                <a:latin typeface="DINPro-Medium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5648742" y="3952045"/>
              <a:ext cx="4683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5400013">
              <a:off x="4451679" y="4191514"/>
              <a:ext cx="1433724" cy="9535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val f6"/>
                <a:gd name="f13" fmla="*/ f7 f0 1"/>
                <a:gd name="f14" fmla="*/ f8 f0 1"/>
                <a:gd name="f15" fmla="?: f9 f3 1"/>
                <a:gd name="f16" fmla="?: f10 f4 1"/>
                <a:gd name="f17" fmla="?: f11 f5 1"/>
                <a:gd name="f18" fmla="*/ f13 1 f2"/>
                <a:gd name="f19" fmla="*/ f14 1 f2"/>
                <a:gd name="f20" fmla="*/ f15 1 21600"/>
                <a:gd name="f21" fmla="*/ f16 1 21600"/>
                <a:gd name="f22" fmla="*/ 21600 f15 1"/>
                <a:gd name="f23" fmla="*/ 21600 f16 1"/>
                <a:gd name="f24" fmla="+- f18 0 f1"/>
                <a:gd name="f25" fmla="+- f19 0 f1"/>
                <a:gd name="f26" fmla="min f21 f20"/>
                <a:gd name="f27" fmla="*/ f22 1 f17"/>
                <a:gd name="f28" fmla="*/ f23 1 f17"/>
                <a:gd name="f29" fmla="val f27"/>
                <a:gd name="f30" fmla="val f28"/>
                <a:gd name="f31" fmla="*/ f6 f26 1"/>
                <a:gd name="f32" fmla="*/ f27 f26 1"/>
                <a:gd name="f33" fmla="*/ f28 f26 1"/>
                <a:gd name="f34" fmla="*/ f12 f26 1"/>
                <a:gd name="f35" fmla="*/ f29 f26 1"/>
                <a:gd name="f36" fmla="*/ f30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34" y="f34"/>
                </a:cxn>
                <a:cxn ang="f25">
                  <a:pos x="f35" y="f36"/>
                </a:cxn>
              </a:cxnLst>
              <a:rect l="f31" t="f31" r="f32" b="f33"/>
              <a:pathLst>
                <a:path>
                  <a:moveTo>
                    <a:pt x="f34" y="f34"/>
                  </a:moveTo>
                  <a:lnTo>
                    <a:pt x="f35" y="f36"/>
                  </a:lnTo>
                </a:path>
              </a:pathLst>
            </a:custGeom>
            <a:noFill/>
            <a:ln w="25402">
              <a:solidFill>
                <a:srgbClr val="2D2DB9"/>
              </a:solidFill>
              <a:prstDash val="solid"/>
            </a:ln>
          </p:spPr>
          <p:txBody>
            <a:bodyPr lIns="0" tIns="0" rIns="0" bIns="0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60649"/>
            <a:ext cx="8559798" cy="936103"/>
          </a:xfrm>
        </p:spPr>
        <p:txBody>
          <a:bodyPr/>
          <a:lstStyle/>
          <a:p>
            <a:pPr lvl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 smtClean="0"/>
              <a:t>Telecommunications Structure</a:t>
            </a:r>
            <a:endParaRPr lang="ru-RU" sz="3200" b="1" kern="1200" dirty="0">
              <a:cs typeface="Times New Roman" pitchFamily="16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None/>
            </a:pPr>
            <a:r>
              <a:rPr lang="ro-RO"/>
              <a:t>		</a:t>
            </a:r>
            <a:endParaRPr lang="ro-RO" sz="4000"/>
          </a:p>
          <a:p>
            <a:pPr lvl="0" algn="just">
              <a:buNone/>
            </a:pPr>
            <a:r>
              <a:rPr lang="ro-RO"/>
              <a:t>		</a:t>
            </a:r>
            <a:endParaRPr lang="en-US" sz="800">
              <a:cs typeface="Arial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457200" y="1981203"/>
            <a:ext cx="8229600" cy="42672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 marL="342900" marR="0" lvl="0" indent="-342900" algn="l" defTabSz="449263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8080"/>
              </a:buClr>
              <a:buSzPct val="75000"/>
              <a:buFont typeface="Wingdings" pitchFamily="2"/>
              <a:buChar char="q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24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 Unicode MS"/>
            </a:endParaRPr>
          </a:p>
          <a:p>
            <a:pPr marL="342900" marR="0" lvl="0" indent="-342900" algn="l" defTabSz="449263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2400" b="0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onstantia" pitchFamily="16"/>
              <a:cs typeface="Arial" pitchFamily="34"/>
            </a:endParaRPr>
          </a:p>
          <a:p>
            <a:pPr marL="342900" marR="0" lvl="0" indent="-342900" algn="just" defTabSz="449263" rtl="0" fontAlgn="auto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800" b="0" i="0" u="none" strike="noStrike" kern="1200" cap="none" spc="0" baseline="0">
              <a:solidFill>
                <a:srgbClr val="FFFFFF"/>
              </a:solidFill>
              <a:uFillTx/>
              <a:latin typeface="Constantia" pitchFamily="16"/>
              <a:cs typeface="Arial" pitchFamily="34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245" y="1206495"/>
            <a:ext cx="8178795" cy="49355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/>
          <p:cNvSpPr txBox="1"/>
          <p:nvPr/>
        </p:nvSpPr>
        <p:spPr>
          <a:xfrm>
            <a:off x="5337087" y="4451354"/>
            <a:ext cx="3814931" cy="1892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marL="341308" marR="0" lvl="0" indent="-341308" algn="l" defTabSz="449263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/>
              <a:buChar char="Ø"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Connection to public data transmission system</a:t>
            </a:r>
            <a:endParaRPr lang="en-US" sz="14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  <a:p>
            <a:pPr marL="341308" marR="0" lvl="0" indent="-341308" algn="l" defTabSz="449263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/>
              <a:buChar char="Ø"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Creating</a:t>
            </a:r>
            <a:r>
              <a:rPr lang="en-US" sz="1400" b="1" i="0" u="none" strike="noStrike" kern="1200" cap="none" spc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 own</a:t>
            </a:r>
            <a:r>
              <a:rPr lang="ru-RU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 </a:t>
            </a:r>
            <a:r>
              <a:rPr lang="ro-RO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VPN</a:t>
            </a: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-based infrastructure </a:t>
            </a:r>
            <a:r>
              <a:rPr lang="ro-RO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 </a:t>
            </a:r>
            <a:endParaRPr lang="en-US" sz="14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  <a:p>
            <a:pPr marL="341308" marR="0" lvl="0" indent="-341308" algn="l" defTabSz="449263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/>
              <a:buChar char="Ø"/>
              <a:tabLst>
                <a:tab pos="911216" algn="l"/>
                <a:tab pos="1825616" algn="l"/>
                <a:tab pos="2740016" algn="l"/>
                <a:tab pos="3654416" algn="l"/>
                <a:tab pos="4568816" algn="l"/>
                <a:tab pos="5483216" algn="l"/>
                <a:tab pos="6397616" algn="l"/>
                <a:tab pos="7312016" algn="l"/>
                <a:tab pos="8226416" algn="l"/>
                <a:tab pos="9140816" algn="l"/>
                <a:tab pos="10055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 pitchFamily="34"/>
                <a:ea typeface="Arial Unicode MS" pitchFamily="34"/>
                <a:cs typeface="Arial Unicode MS" pitchFamily="34"/>
              </a:rPr>
              <a:t>Redundant communication channels </a:t>
            </a:r>
            <a:endParaRPr lang="ro-RO" sz="1400" b="1" i="0" u="none" strike="noStrike" kern="1200" cap="none" spc="0" baseline="0" dirty="0">
              <a:solidFill>
                <a:srgbClr val="000000"/>
              </a:solidFill>
              <a:uFillTx/>
              <a:latin typeface="Calibri" pitchFamily="34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7200" y="361946"/>
            <a:ext cx="8382003" cy="7627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DINPro-Bold"/>
                <a:ea typeface="Arial Unicode MS" pitchFamily="34"/>
                <a:cs typeface="Times New Roman" pitchFamily="18"/>
              </a:rPr>
              <a:t>Main Computer Center</a:t>
            </a:r>
            <a:r>
              <a:rPr lang="ro-RO" sz="3200" b="1" i="0" u="none" strike="noStrike" kern="1200" cap="none" spc="0" baseline="0" dirty="0">
                <a:solidFill>
                  <a:srgbClr val="000000"/>
                </a:solidFill>
                <a:uFillTx/>
                <a:latin typeface="DINPro-Bold"/>
                <a:ea typeface="Arial Unicode MS" pitchFamily="34"/>
                <a:cs typeface="Times New Roman" pitchFamily="18"/>
              </a:rPr>
              <a:t> </a:t>
            </a:r>
            <a:r>
              <a:rPr lang="en-US" sz="3200" b="1" i="0" u="none" strike="noStrike" kern="1200" cap="none" spc="0" baseline="0" dirty="0">
                <a:solidFill>
                  <a:srgbClr val="000000"/>
                </a:solidFill>
                <a:uFillTx/>
                <a:latin typeface="DINPro-Bold"/>
                <a:ea typeface="Arial Unicode MS" pitchFamily="34"/>
                <a:cs typeface="Times New Roman" pitchFamily="18"/>
              </a:rPr>
              <a:t>(MCC)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752017" y="1403777"/>
            <a:ext cx="4069793" cy="44719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None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Preparatory works: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Construction</a:t>
            </a:r>
            <a:r>
              <a:rPr lang="en-US" sz="2000" b="0" i="0" u="none" strike="noStrike" kern="1200" cap="none" spc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works</a:t>
            </a:r>
            <a:endParaRPr lang="ru-RU" sz="2000" b="0" i="0" u="none" strike="noStrike" kern="1200" cap="none" spc="0" baseline="0" dirty="0" smtClean="0">
              <a:solidFill>
                <a:srgbClr val="000000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000000"/>
                </a:solidFill>
                <a:latin typeface="DINPro-Medium"/>
                <a:ea typeface="Arial Unicode MS" pitchFamily="34"/>
                <a:cs typeface="Arial Unicode MS" pitchFamily="34"/>
              </a:rPr>
              <a:t>Fire suppression system</a:t>
            </a: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Air conditioning system</a:t>
            </a:r>
            <a:endParaRPr lang="ru-RU" sz="2000" b="0" i="0" u="none" strike="noStrike" kern="1200" cap="none" spc="0" dirty="0" smtClean="0">
              <a:solidFill>
                <a:srgbClr val="000000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UPS system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342900" marR="0" lvl="0" indent="-341308" algn="l" defTabSz="449263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912808" algn="l"/>
                <a:tab pos="1827208" algn="l"/>
                <a:tab pos="2741608" algn="l"/>
                <a:tab pos="3656008" algn="l"/>
                <a:tab pos="4570408" algn="l"/>
                <a:tab pos="5484808" algn="l"/>
                <a:tab pos="6399208" algn="l"/>
                <a:tab pos="7313608" algn="l"/>
                <a:tab pos="8228008" algn="l"/>
                <a:tab pos="9142408" algn="l"/>
                <a:tab pos="100568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dirty="0" smtClean="0">
                <a:solidFill>
                  <a:srgbClr val="000000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CCTV and access control systems</a:t>
            </a:r>
            <a:endParaRPr lang="en-US" sz="2000" b="0" i="0" u="none" strike="noStrike" kern="1200" cap="none" spc="0" baseline="0" dirty="0">
              <a:solidFill>
                <a:srgbClr val="000000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553203" y="6315075"/>
            <a:ext cx="2133596" cy="1857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6798" rIns="90004" bIns="46798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7385D6-A271-4D98-B565-83D6E306F675}" type="slidenum">
              <a:rPr/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onstantia" pitchFamily="18"/>
              <a:ea typeface="Arial Unicode MS" pitchFamily="34"/>
              <a:cs typeface="Arial Unicode MS" pitchFamily="34"/>
            </a:endParaRPr>
          </a:p>
        </p:txBody>
      </p:sp>
      <p:pic>
        <p:nvPicPr>
          <p:cNvPr id="5" name="Рисунок 4" descr="NY_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591" y="1313764"/>
            <a:ext cx="3645401" cy="4860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/>
          <p:nvPr/>
        </p:nvSpPr>
        <p:spPr>
          <a:xfrm>
            <a:off x="1961708" y="2386017"/>
            <a:ext cx="2340260" cy="4058317"/>
          </a:xfrm>
          <a:prstGeom prst="rect">
            <a:avLst/>
          </a:prstGeom>
          <a:noFill/>
          <a:ln w="9528">
            <a:solidFill>
              <a:srgbClr val="60606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Line 4"/>
          <p:cNvSpPr/>
          <p:nvPr/>
        </p:nvSpPr>
        <p:spPr>
          <a:xfrm flipV="1">
            <a:off x="1106616" y="4464119"/>
            <a:ext cx="0" cy="405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4" name="Line 5"/>
          <p:cNvSpPr/>
          <p:nvPr/>
        </p:nvSpPr>
        <p:spPr>
          <a:xfrm flipH="1">
            <a:off x="4327370" y="5859274"/>
            <a:ext cx="5400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500067" y="214317"/>
            <a:ext cx="8397877" cy="6223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DINPro-Bold"/>
                <a:ea typeface="Arial Unicode MS" pitchFamily="34"/>
              </a:rPr>
              <a:t>FMIS architecture</a:t>
            </a:r>
            <a:endParaRPr lang="en-US" sz="3200" b="1" i="0" u="none" strike="noStrike" kern="1200" cap="none" spc="0" baseline="0" dirty="0">
              <a:solidFill>
                <a:srgbClr val="000000"/>
              </a:solidFill>
              <a:uFillTx/>
              <a:latin typeface="DINPro-Bold"/>
              <a:ea typeface="Arial Unicode MS" pitchFamily="34"/>
            </a:endParaRPr>
          </a:p>
        </p:txBody>
      </p:sp>
      <p:sp>
        <p:nvSpPr>
          <p:cNvPr id="6" name="Line 7"/>
          <p:cNvSpPr/>
          <p:nvPr/>
        </p:nvSpPr>
        <p:spPr>
          <a:xfrm>
            <a:off x="1730373" y="1480779"/>
            <a:ext cx="75247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7" name="Line 8"/>
          <p:cNvSpPr/>
          <p:nvPr/>
        </p:nvSpPr>
        <p:spPr>
          <a:xfrm flipV="1">
            <a:off x="5453060" y="1453786"/>
            <a:ext cx="833439" cy="159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7542327" y="1268757"/>
            <a:ext cx="1390646" cy="3600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User terminals</a:t>
            </a:r>
            <a:r>
              <a:rPr lang="ro-RO" sz="1200" b="0" i="0" u="none" strike="noStrike" kern="1200" cap="none" spc="0" baseline="0" dirty="0" smtClean="0">
                <a:solidFill>
                  <a:srgbClr val="FFFF66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 </a:t>
            </a:r>
            <a:endParaRPr lang="tr-TR" sz="1200" b="0" i="0" u="none" strike="noStrike" kern="1200" cap="none" spc="0" baseline="0" dirty="0">
              <a:solidFill>
                <a:srgbClr val="000000"/>
              </a:solidFill>
              <a:uFillTx/>
              <a:latin typeface="DINPro-Regular" pitchFamily="50"/>
              <a:ea typeface="Arial Unicode MS" pitchFamily="34"/>
              <a:cs typeface="Arial Unicode MS" pitchFamily="34"/>
            </a:endParaRPr>
          </a:p>
        </p:txBody>
      </p:sp>
      <p:sp>
        <p:nvSpPr>
          <p:cNvPr id="9" name="Line 10"/>
          <p:cNvSpPr/>
          <p:nvPr/>
        </p:nvSpPr>
        <p:spPr>
          <a:xfrm flipH="1">
            <a:off x="5808661" y="735013"/>
            <a:ext cx="1591" cy="572610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6345">
            <a:solidFill>
              <a:srgbClr val="FFC000"/>
            </a:solidFill>
            <a:custDash>
              <a:ds d="100000" sp="100000"/>
            </a:custDash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10" name="Text Box 11"/>
          <p:cNvSpPr txBox="1"/>
          <p:nvPr/>
        </p:nvSpPr>
        <p:spPr>
          <a:xfrm>
            <a:off x="2592388" y="2028825"/>
            <a:ext cx="1398583" cy="25876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wrap="square" lIns="18004" tIns="10799" rIns="18004" bIns="10799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FFFF66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System Core</a:t>
            </a:r>
            <a:endParaRPr lang="tr-TR" sz="1200" b="0" i="0" u="none" strike="noStrike" kern="1200" cap="none" spc="0" baseline="0" dirty="0">
              <a:solidFill>
                <a:srgbClr val="FFFF66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11" name="Text Box 12"/>
          <p:cNvSpPr txBox="1"/>
          <p:nvPr/>
        </p:nvSpPr>
        <p:spPr>
          <a:xfrm>
            <a:off x="2555876" y="1808820"/>
            <a:ext cx="1568452" cy="2540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Applications</a:t>
            </a:r>
            <a:r>
              <a:rPr lang="en-US" sz="1050" b="0" i="0" u="none" strike="noStrike" kern="1200" cap="none" spc="0" dirty="0" smtClean="0">
                <a:solidFill>
                  <a:srgbClr val="000000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 servers</a:t>
            </a:r>
            <a:endParaRPr lang="tr-TR" sz="1050" b="0" i="0" u="none" strike="noStrike" kern="1200" cap="none" spc="0" baseline="0" dirty="0">
              <a:solidFill>
                <a:srgbClr val="000000"/>
              </a:solidFill>
              <a:uFillTx/>
              <a:latin typeface="DINPro-Regular" pitchFamily="50"/>
              <a:ea typeface="Arial Unicode MS" pitchFamily="34"/>
              <a:cs typeface="Arial Unicode MS" pitchFamily="34"/>
            </a:endParaRPr>
          </a:p>
        </p:txBody>
      </p:sp>
      <p:pic>
        <p:nvPicPr>
          <p:cNvPr id="12" name="Picture 13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98945" y="1178753"/>
            <a:ext cx="425040" cy="61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60640" y="1139461"/>
            <a:ext cx="396877" cy="64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5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33721" y="1139461"/>
            <a:ext cx="396877" cy="64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6" descr="desk_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629400" y="990240"/>
            <a:ext cx="1028700" cy="990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7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19514" y="1139461"/>
            <a:ext cx="396877" cy="64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Line 18"/>
          <p:cNvSpPr/>
          <p:nvPr/>
        </p:nvSpPr>
        <p:spPr>
          <a:xfrm flipH="1" flipV="1">
            <a:off x="4346975" y="2978950"/>
            <a:ext cx="2388714" cy="27383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18" name="Line 19"/>
          <p:cNvSpPr/>
          <p:nvPr/>
        </p:nvSpPr>
        <p:spPr>
          <a:xfrm flipV="1">
            <a:off x="5826127" y="2468559"/>
            <a:ext cx="2179636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19" name="Text Box 20"/>
          <p:cNvSpPr txBox="1"/>
          <p:nvPr/>
        </p:nvSpPr>
        <p:spPr>
          <a:xfrm>
            <a:off x="6597222" y="2349495"/>
            <a:ext cx="1201055" cy="22440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vert="horz" wrap="square" lIns="18004" tIns="10799" rIns="18004" bIns="10799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smtClean="0">
                <a:solidFill>
                  <a:srgbClr val="FFFF66"/>
                </a:solidFill>
                <a:latin typeface="Arial"/>
                <a:ea typeface="Arial Unicode MS" pitchFamily="34"/>
                <a:cs typeface="Arial Unicode MS" pitchFamily="34"/>
              </a:rPr>
              <a:t>Users</a:t>
            </a:r>
            <a:endParaRPr lang="tr-TR" sz="1200" b="0" i="0" u="none" strike="noStrike" kern="1200" cap="none" spc="0" baseline="0" dirty="0">
              <a:solidFill>
                <a:srgbClr val="FFFF66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20" name="Line 22"/>
          <p:cNvSpPr/>
          <p:nvPr/>
        </p:nvSpPr>
        <p:spPr>
          <a:xfrm flipV="1">
            <a:off x="1403347" y="5134639"/>
            <a:ext cx="513353" cy="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21" name="Rectangle 27"/>
          <p:cNvSpPr/>
          <p:nvPr/>
        </p:nvSpPr>
        <p:spPr>
          <a:xfrm>
            <a:off x="2501770" y="2557631"/>
            <a:ext cx="1710193" cy="353407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3366"/>
                </a:solidFill>
                <a:uFillTx/>
                <a:latin typeface="DINPro-Medium"/>
                <a:cs typeface="Arial"/>
              </a:rPr>
              <a:t>Budgets preparation and approval</a:t>
            </a:r>
            <a:endParaRPr lang="ro-RO" sz="1200" b="0" i="0" u="none" strike="noStrike" kern="1200" cap="none" spc="0" baseline="0" dirty="0">
              <a:solidFill>
                <a:srgbClr val="003366"/>
              </a:solidFill>
              <a:uFillTx/>
              <a:latin typeface="DINPro-Medium"/>
              <a:cs typeface="Arial"/>
            </a:endParaRPr>
          </a:p>
        </p:txBody>
      </p:sp>
      <p:sp>
        <p:nvSpPr>
          <p:cNvPr id="22" name="Rectangle 30"/>
          <p:cNvSpPr/>
          <p:nvPr/>
        </p:nvSpPr>
        <p:spPr>
          <a:xfrm rot="5400013">
            <a:off x="3687761" y="4622800"/>
            <a:ext cx="2811459" cy="423860"/>
          </a:xfrm>
          <a:prstGeom prst="rect">
            <a:avLst/>
          </a:prstGeom>
          <a:solidFill>
            <a:srgbClr val="CCECFF"/>
          </a:solidFill>
          <a:ln w="9528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80808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Web Portal</a:t>
            </a:r>
          </a:p>
        </p:txBody>
      </p:sp>
      <p:sp>
        <p:nvSpPr>
          <p:cNvPr id="23" name="Text Box 31"/>
          <p:cNvSpPr txBox="1"/>
          <p:nvPr/>
        </p:nvSpPr>
        <p:spPr>
          <a:xfrm>
            <a:off x="2006714" y="2467618"/>
            <a:ext cx="543811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BPS</a:t>
            </a:r>
          </a:p>
        </p:txBody>
      </p:sp>
      <p:sp>
        <p:nvSpPr>
          <p:cNvPr id="24" name="Line 36"/>
          <p:cNvSpPr/>
          <p:nvPr/>
        </p:nvSpPr>
        <p:spPr>
          <a:xfrm flipH="1">
            <a:off x="5427092" y="5364217"/>
            <a:ext cx="130514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25" name="AutoShape 38"/>
          <p:cNvSpPr/>
          <p:nvPr/>
        </p:nvSpPr>
        <p:spPr>
          <a:xfrm>
            <a:off x="788990" y="2890839"/>
            <a:ext cx="638178" cy="419096"/>
          </a:xfrm>
          <a:custGeom>
            <a:avLst>
              <a:gd name="f9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10800000"/>
              <a:gd name="f9" fmla="val 25000"/>
              <a:gd name="f10" fmla="+- 0 0 -360"/>
              <a:gd name="f11" fmla="abs f4"/>
              <a:gd name="f12" fmla="abs f5"/>
              <a:gd name="f13" fmla="abs f6"/>
              <a:gd name="f14" fmla="val f7"/>
              <a:gd name="f15" fmla="val f9"/>
              <a:gd name="f16" fmla="*/ f10 f1 1"/>
              <a:gd name="f17" fmla="?: f11 f4 1"/>
              <a:gd name="f18" fmla="?: f12 f5 1"/>
              <a:gd name="f19" fmla="?: f13 f6 1"/>
              <a:gd name="f20" fmla="*/ f16 1 f3"/>
              <a:gd name="f21" fmla="*/ f17 1 21600"/>
              <a:gd name="f22" fmla="*/ f18 1 21600"/>
              <a:gd name="f23" fmla="*/ 21600 f17 1"/>
              <a:gd name="f24" fmla="*/ 21600 f18 1"/>
              <a:gd name="f25" fmla="+- f20 0 f2"/>
              <a:gd name="f26" fmla="min f22 f21"/>
              <a:gd name="f27" fmla="*/ f23 1 f19"/>
              <a:gd name="f28" fmla="*/ f24 1 f19"/>
              <a:gd name="f29" fmla="val f27"/>
              <a:gd name="f30" fmla="val f28"/>
              <a:gd name="f31" fmla="*/ f14 f26 1"/>
              <a:gd name="f32" fmla="+- f30 0 f14"/>
              <a:gd name="f33" fmla="+- f29 0 f14"/>
              <a:gd name="f34" fmla="*/ f29 f26 1"/>
              <a:gd name="f35" fmla="*/ f33 1 2"/>
              <a:gd name="f36" fmla="min f33 f32"/>
              <a:gd name="f37" fmla="+- f14 f35 0"/>
              <a:gd name="f38" fmla="*/ f36 f15 1"/>
              <a:gd name="f39" fmla="*/ f35 f26 1"/>
              <a:gd name="f40" fmla="*/ f38 1 200000"/>
              <a:gd name="f41" fmla="*/ f37 f26 1"/>
              <a:gd name="f42" fmla="+- f40 f40 0"/>
              <a:gd name="f43" fmla="+- f30 0 f40"/>
              <a:gd name="f44" fmla="*/ f40 f26 1"/>
              <a:gd name="f45" fmla="*/ f42 f26 1"/>
              <a:gd name="f46" fmla="*/ f4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5"/>
              </a:cxn>
            </a:cxnLst>
            <a:rect l="f31" t="f45" r="f34" b="f46"/>
            <a:pathLst>
              <a:path stroke="0">
                <a:moveTo>
                  <a:pt x="f31" y="f44"/>
                </a:moveTo>
                <a:arcTo wR="f39" hR="f44" stAng="f1" swAng="f8"/>
                <a:lnTo>
                  <a:pt x="f34" y="f46"/>
                </a:lnTo>
                <a:arcTo wR="f39" hR="f44" stAng="f7" swAng="f1"/>
                <a:close/>
              </a:path>
              <a:path stroke="0">
                <a:moveTo>
                  <a:pt x="f31" y="f44"/>
                </a:moveTo>
                <a:arcTo wR="f39" hR="f44" stAng="f1" swAng="f1"/>
                <a:arcTo wR="f39" hR="f44" stAng="f7" swAng="f1"/>
                <a:close/>
              </a:path>
              <a:path fill="none">
                <a:moveTo>
                  <a:pt x="f34" y="f44"/>
                </a:moveTo>
                <a:arcTo wR="f39" hR="f44" stAng="f7" swAng="f1"/>
                <a:arcTo wR="f39" hR="f44" stAng="f1" swAng="f1"/>
                <a:lnTo>
                  <a:pt x="f34" y="f46"/>
                </a:lnTo>
                <a:arcTo wR="f39" hR="f44" stAng="f7" swAng="f1"/>
                <a:lnTo>
                  <a:pt x="f31" y="f44"/>
                </a:lnTo>
              </a:path>
            </a:pathLst>
          </a:custGeom>
          <a:gradFill>
            <a:gsLst>
              <a:gs pos="0">
                <a:srgbClr val="99CCFF"/>
              </a:gs>
              <a:gs pos="100000">
                <a:srgbClr val="475E76"/>
              </a:gs>
            </a:gsLst>
            <a:lin ang="0"/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26" name="Text Box 39"/>
          <p:cNvSpPr txBox="1"/>
          <p:nvPr/>
        </p:nvSpPr>
        <p:spPr>
          <a:xfrm>
            <a:off x="922336" y="3035295"/>
            <a:ext cx="357182" cy="182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БД</a:t>
            </a:r>
            <a:endParaRPr lang="tr-TR" sz="1200" b="0" i="0" u="none" strike="noStrike" kern="1200" cap="none" spc="0" baseline="0">
              <a:solidFill>
                <a:srgbClr val="0D0D0D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pic>
        <p:nvPicPr>
          <p:cNvPr id="27" name="Picture 40" descr="desk_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29442" y="3038478"/>
            <a:ext cx="527051" cy="50800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41"/>
          <p:cNvSpPr/>
          <p:nvPr/>
        </p:nvSpPr>
        <p:spPr>
          <a:xfrm>
            <a:off x="6215067" y="3562346"/>
            <a:ext cx="2076446" cy="841376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DINPro-Medium" pitchFamily="50"/>
                <a:ea typeface="Arial Unicode MS" pitchFamily="34"/>
                <a:cs typeface="Arial Unicode MS" pitchFamily="34"/>
              </a:rPr>
              <a:t>MoF</a:t>
            </a:r>
            <a:r>
              <a:rPr lang="ru-RU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 pitchFamily="50"/>
                <a:ea typeface="Arial Unicode MS" pitchFamily="34"/>
                <a:cs typeface="Arial Unicode MS" pitchFamily="34"/>
              </a:rPr>
              <a:t>,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 pitchFamily="50"/>
                <a:ea typeface="Arial Unicode MS" pitchFamily="34"/>
                <a:cs typeface="Arial Unicode MS" pitchFamily="34"/>
              </a:rPr>
              <a:t>territorial Treasuries and </a:t>
            </a:r>
            <a:r>
              <a:rPr lang="en-US" sz="1200" dirty="0">
                <a:solidFill>
                  <a:srgbClr val="000000"/>
                </a:solidFill>
                <a:latin typeface="DINPro-Medium" pitchFamily="50"/>
                <a:ea typeface="Arial Unicode MS" pitchFamily="34"/>
                <a:cs typeface="Arial Unicode MS" pitchFamily="34"/>
              </a:rPr>
              <a:t>F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 pitchFamily="50"/>
                <a:ea typeface="Arial Unicode MS" pitchFamily="34"/>
                <a:cs typeface="Arial Unicode MS" pitchFamily="34"/>
              </a:rPr>
              <a:t>inancial Directorates</a:t>
            </a:r>
            <a:endParaRPr lang="en-US" sz="1200" b="0" i="0" u="none" strike="noStrike" kern="1200" cap="none" spc="0" baseline="0" dirty="0">
              <a:solidFill>
                <a:srgbClr val="000000"/>
              </a:solidFill>
              <a:uFillTx/>
              <a:latin typeface="DINPro-Medium" pitchFamily="50"/>
              <a:ea typeface="Arial Unicode MS" pitchFamily="34"/>
              <a:cs typeface="Arial Unicode MS" pitchFamily="34"/>
            </a:endParaRPr>
          </a:p>
        </p:txBody>
      </p:sp>
      <p:pic>
        <p:nvPicPr>
          <p:cNvPr id="29" name="Picture 42" descr="desk_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953253" y="5049179"/>
            <a:ext cx="527051" cy="50800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43"/>
          <p:cNvSpPr/>
          <p:nvPr/>
        </p:nvSpPr>
        <p:spPr>
          <a:xfrm>
            <a:off x="6192179" y="5674720"/>
            <a:ext cx="2070229" cy="40957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1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Medium" pitchFamily="50"/>
                <a:ea typeface="Arial Unicode MS" pitchFamily="34"/>
                <a:cs typeface="Arial Unicode MS" pitchFamily="34"/>
              </a:rPr>
              <a:t>Councils/Mayors’ offices,</a:t>
            </a:r>
            <a:r>
              <a:rPr lang="en-US" sz="1100" b="0" i="0" u="none" strike="noStrike" kern="1200" cap="none" spc="0" dirty="0" smtClean="0">
                <a:solidFill>
                  <a:srgbClr val="000000"/>
                </a:solidFill>
                <a:uFillTx/>
                <a:latin typeface="DINPro-Medium" pitchFamily="50"/>
                <a:ea typeface="Arial Unicode MS" pitchFamily="34"/>
                <a:cs typeface="Arial Unicode MS" pitchFamily="34"/>
              </a:rPr>
              <a:t> ministries, establishments</a:t>
            </a:r>
            <a:endParaRPr lang="en-US" sz="1100" b="0" i="0" u="none" strike="noStrike" kern="1200" cap="none" spc="0" baseline="0" dirty="0">
              <a:solidFill>
                <a:srgbClr val="000000"/>
              </a:solidFill>
              <a:uFillTx/>
              <a:latin typeface="DINPro-Medium" pitchFamily="50"/>
              <a:ea typeface="Arial Unicode MS" pitchFamily="34"/>
              <a:cs typeface="Arial Unicode MS" pitchFamily="34"/>
            </a:endParaRPr>
          </a:p>
        </p:txBody>
      </p:sp>
      <p:sp>
        <p:nvSpPr>
          <p:cNvPr id="31" name="Text Box 44"/>
          <p:cNvSpPr txBox="1"/>
          <p:nvPr/>
        </p:nvSpPr>
        <p:spPr>
          <a:xfrm>
            <a:off x="6507217" y="2753925"/>
            <a:ext cx="1371600" cy="228600"/>
          </a:xfrm>
          <a:prstGeom prst="rect">
            <a:avLst/>
          </a:prstGeom>
          <a:noFill/>
          <a:ln w="9528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 smtClean="0">
                <a:solidFill>
                  <a:srgbClr val="000000"/>
                </a:solidFill>
                <a:latin typeface="Arial"/>
                <a:ea typeface="Arial Unicode MS" pitchFamily="34"/>
                <a:cs typeface="Arial Unicode MS" pitchFamily="34"/>
              </a:rPr>
              <a:t>Internal access</a:t>
            </a:r>
            <a:endParaRPr lang="tr-TR" sz="12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32" name="Text Box 45"/>
          <p:cNvSpPr txBox="1"/>
          <p:nvPr/>
        </p:nvSpPr>
        <p:spPr>
          <a:xfrm>
            <a:off x="6530772" y="4779148"/>
            <a:ext cx="1371600" cy="228600"/>
          </a:xfrm>
          <a:prstGeom prst="rect">
            <a:avLst/>
          </a:prstGeom>
          <a:noFill/>
          <a:ln w="9528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External access</a:t>
            </a:r>
            <a:endParaRPr lang="tr-TR" sz="1200" b="0" i="0" u="none" strike="noStrike" kern="1200" cap="none" spc="0" baseline="0" dirty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pic>
        <p:nvPicPr>
          <p:cNvPr id="33" name="Picture 46" descr="dbs_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97434" y="1148989"/>
            <a:ext cx="396877" cy="64293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 Box 47"/>
          <p:cNvSpPr txBox="1"/>
          <p:nvPr/>
        </p:nvSpPr>
        <p:spPr>
          <a:xfrm>
            <a:off x="4645023" y="1779843"/>
            <a:ext cx="914400" cy="25400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DINPro-Regular" pitchFamily="50"/>
                <a:ea typeface="Arial Unicode MS" pitchFamily="34"/>
                <a:cs typeface="Arial Unicode MS" pitchFamily="34"/>
              </a:rPr>
              <a:t>Web-servers</a:t>
            </a:r>
            <a:endParaRPr lang="tr-TR" sz="1200" b="0" i="0" u="none" strike="noStrike" kern="1200" cap="none" spc="0" baseline="0" dirty="0">
              <a:solidFill>
                <a:srgbClr val="000000"/>
              </a:solidFill>
              <a:uFillTx/>
              <a:latin typeface="DINPro-Regular" pitchFamily="50"/>
              <a:ea typeface="Arial Unicode MS" pitchFamily="34"/>
              <a:cs typeface="Arial Unicode MS" pitchFamily="34"/>
            </a:endParaRPr>
          </a:p>
        </p:txBody>
      </p:sp>
      <p:sp>
        <p:nvSpPr>
          <p:cNvPr id="35" name="AutoShape 48"/>
          <p:cNvSpPr/>
          <p:nvPr/>
        </p:nvSpPr>
        <p:spPr>
          <a:xfrm>
            <a:off x="755651" y="4888766"/>
            <a:ext cx="638178" cy="419096"/>
          </a:xfrm>
          <a:custGeom>
            <a:avLst>
              <a:gd name="f9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10800000"/>
              <a:gd name="f9" fmla="val 25000"/>
              <a:gd name="f10" fmla="+- 0 0 -360"/>
              <a:gd name="f11" fmla="abs f4"/>
              <a:gd name="f12" fmla="abs f5"/>
              <a:gd name="f13" fmla="abs f6"/>
              <a:gd name="f14" fmla="val f7"/>
              <a:gd name="f15" fmla="val f9"/>
              <a:gd name="f16" fmla="*/ f10 f1 1"/>
              <a:gd name="f17" fmla="?: f11 f4 1"/>
              <a:gd name="f18" fmla="?: f12 f5 1"/>
              <a:gd name="f19" fmla="?: f13 f6 1"/>
              <a:gd name="f20" fmla="*/ f16 1 f3"/>
              <a:gd name="f21" fmla="*/ f17 1 21600"/>
              <a:gd name="f22" fmla="*/ f18 1 21600"/>
              <a:gd name="f23" fmla="*/ 21600 f17 1"/>
              <a:gd name="f24" fmla="*/ 21600 f18 1"/>
              <a:gd name="f25" fmla="+- f20 0 f2"/>
              <a:gd name="f26" fmla="min f22 f21"/>
              <a:gd name="f27" fmla="*/ f23 1 f19"/>
              <a:gd name="f28" fmla="*/ f24 1 f19"/>
              <a:gd name="f29" fmla="val f27"/>
              <a:gd name="f30" fmla="val f28"/>
              <a:gd name="f31" fmla="*/ f14 f26 1"/>
              <a:gd name="f32" fmla="+- f30 0 f14"/>
              <a:gd name="f33" fmla="+- f29 0 f14"/>
              <a:gd name="f34" fmla="*/ f29 f26 1"/>
              <a:gd name="f35" fmla="*/ f33 1 2"/>
              <a:gd name="f36" fmla="min f33 f32"/>
              <a:gd name="f37" fmla="+- f14 f35 0"/>
              <a:gd name="f38" fmla="*/ f36 f15 1"/>
              <a:gd name="f39" fmla="*/ f35 f26 1"/>
              <a:gd name="f40" fmla="*/ f38 1 200000"/>
              <a:gd name="f41" fmla="*/ f37 f26 1"/>
              <a:gd name="f42" fmla="+- f40 f40 0"/>
              <a:gd name="f43" fmla="+- f30 0 f40"/>
              <a:gd name="f44" fmla="*/ f40 f26 1"/>
              <a:gd name="f45" fmla="*/ f42 f26 1"/>
              <a:gd name="f46" fmla="*/ f4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5"/>
              </a:cxn>
            </a:cxnLst>
            <a:rect l="f31" t="f45" r="f34" b="f46"/>
            <a:pathLst>
              <a:path stroke="0">
                <a:moveTo>
                  <a:pt x="f31" y="f44"/>
                </a:moveTo>
                <a:arcTo wR="f39" hR="f44" stAng="f1" swAng="f8"/>
                <a:lnTo>
                  <a:pt x="f34" y="f46"/>
                </a:lnTo>
                <a:arcTo wR="f39" hR="f44" stAng="f7" swAng="f1"/>
                <a:close/>
              </a:path>
              <a:path stroke="0">
                <a:moveTo>
                  <a:pt x="f31" y="f44"/>
                </a:moveTo>
                <a:arcTo wR="f39" hR="f44" stAng="f1" swAng="f1"/>
                <a:arcTo wR="f39" hR="f44" stAng="f7" swAng="f1"/>
                <a:close/>
              </a:path>
              <a:path fill="none">
                <a:moveTo>
                  <a:pt x="f34" y="f44"/>
                </a:moveTo>
                <a:arcTo wR="f39" hR="f44" stAng="f7" swAng="f1"/>
                <a:arcTo wR="f39" hR="f44" stAng="f1" swAng="f1"/>
                <a:lnTo>
                  <a:pt x="f34" y="f46"/>
                </a:lnTo>
                <a:arcTo wR="f39" hR="f44" stAng="f7" swAng="f1"/>
                <a:lnTo>
                  <a:pt x="f31" y="f44"/>
                </a:lnTo>
              </a:path>
            </a:pathLst>
          </a:custGeom>
          <a:gradFill>
            <a:gsLst>
              <a:gs pos="0">
                <a:srgbClr val="99CCFF"/>
              </a:gs>
              <a:gs pos="100000">
                <a:srgbClr val="475E76"/>
              </a:gs>
            </a:gsLst>
            <a:lin ang="0"/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36" name="Line 50"/>
          <p:cNvSpPr/>
          <p:nvPr/>
        </p:nvSpPr>
        <p:spPr>
          <a:xfrm flipH="1">
            <a:off x="5427092" y="3324228"/>
            <a:ext cx="1359465" cy="107860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37" name="Rectangle 51"/>
          <p:cNvSpPr/>
          <p:nvPr/>
        </p:nvSpPr>
        <p:spPr>
          <a:xfrm>
            <a:off x="2051721" y="2474832"/>
            <a:ext cx="2205249" cy="729142"/>
          </a:xfrm>
          <a:prstGeom prst="rect">
            <a:avLst/>
          </a:prstGeom>
          <a:noFill/>
          <a:ln w="9528">
            <a:solidFill>
              <a:srgbClr val="000000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38" name="Line 7"/>
          <p:cNvSpPr/>
          <p:nvPr/>
        </p:nvSpPr>
        <p:spPr>
          <a:xfrm>
            <a:off x="4211634" y="1455377"/>
            <a:ext cx="504821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grpSp>
        <p:nvGrpSpPr>
          <p:cNvPr id="39" name="Группа 67"/>
          <p:cNvGrpSpPr/>
          <p:nvPr/>
        </p:nvGrpSpPr>
        <p:grpSpPr>
          <a:xfrm>
            <a:off x="2006714" y="3261683"/>
            <a:ext cx="2237546" cy="1485168"/>
            <a:chOff x="2006714" y="3261683"/>
            <a:chExt cx="2237546" cy="1485168"/>
          </a:xfrm>
        </p:grpSpPr>
        <p:sp>
          <p:nvSpPr>
            <p:cNvPr id="40" name="Rectangle 27"/>
            <p:cNvSpPr/>
            <p:nvPr/>
          </p:nvSpPr>
          <p:spPr>
            <a:xfrm>
              <a:off x="2501770" y="3733558"/>
              <a:ext cx="1710193" cy="968276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100000">
                  <a:srgbClr val="D0D0D0"/>
                </a:gs>
              </a:gsLst>
              <a:lin ang="16200000"/>
            </a:gradFill>
            <a:ln w="9528">
              <a:solidFill>
                <a:srgbClr val="000000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 smtClean="0">
                  <a:solidFill>
                    <a:srgbClr val="003366"/>
                  </a:solidFill>
                  <a:latin typeface="DINPro-Medium"/>
                  <a:cs typeface="Arial"/>
                </a:rPr>
                <a:t>Allocations management</a:t>
              </a:r>
            </a:p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 dirty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L</a:t>
              </a:r>
              <a:r>
                <a:rPr lang="en-US" sz="1200" b="0" i="0" u="none" strike="noStrike" kern="1200" cap="none" spc="0" baseline="0" dirty="0" smtClean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iability management</a:t>
              </a:r>
              <a:endParaRPr lang="ru-RU" sz="1200" b="0" i="0" u="none" strike="noStrike" kern="1200" cap="none" spc="0" baseline="0" dirty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 smtClean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Payments management</a:t>
              </a:r>
              <a:endParaRPr lang="ro-RO" sz="1200" b="0" i="0" u="none" strike="noStrike" kern="1200" cap="none" spc="0" baseline="0" dirty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</p:txBody>
        </p:sp>
        <p:sp>
          <p:nvSpPr>
            <p:cNvPr id="41" name="Text Box 31"/>
            <p:cNvSpPr txBox="1"/>
            <p:nvPr/>
          </p:nvSpPr>
          <p:spPr>
            <a:xfrm>
              <a:off x="2006714" y="3306689"/>
              <a:ext cx="585060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o-RO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BES</a:t>
              </a:r>
              <a:endPara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  <p:sp>
          <p:nvSpPr>
            <p:cNvPr id="42" name="Rectangle 51"/>
            <p:cNvSpPr/>
            <p:nvPr/>
          </p:nvSpPr>
          <p:spPr>
            <a:xfrm>
              <a:off x="2055269" y="3261683"/>
              <a:ext cx="2188991" cy="1485168"/>
            </a:xfrm>
            <a:prstGeom prst="rect">
              <a:avLst/>
            </a:prstGeom>
            <a:noFill/>
            <a:ln w="9528">
              <a:solidFill>
                <a:srgbClr val="262626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o-R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</p:grpSp>
      <p:grpSp>
        <p:nvGrpSpPr>
          <p:cNvPr id="43" name="Группа 72"/>
          <p:cNvGrpSpPr/>
          <p:nvPr/>
        </p:nvGrpSpPr>
        <p:grpSpPr>
          <a:xfrm>
            <a:off x="2006714" y="4817251"/>
            <a:ext cx="2250256" cy="810094"/>
            <a:chOff x="2006714" y="4817251"/>
            <a:chExt cx="2250256" cy="810094"/>
          </a:xfrm>
        </p:grpSpPr>
        <p:sp>
          <p:nvSpPr>
            <p:cNvPr id="44" name="Rectangle 27"/>
            <p:cNvSpPr/>
            <p:nvPr/>
          </p:nvSpPr>
          <p:spPr>
            <a:xfrm>
              <a:off x="2514471" y="4862257"/>
              <a:ext cx="1710193" cy="630067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100000">
                  <a:srgbClr val="D0D0D0"/>
                </a:gs>
              </a:gsLst>
              <a:lin ang="16200000"/>
            </a:gradFill>
            <a:ln w="9528">
              <a:solidFill>
                <a:srgbClr val="000000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 smtClean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Analytical reports</a:t>
              </a:r>
            </a:p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dirty="0" smtClean="0">
                  <a:solidFill>
                    <a:srgbClr val="003366"/>
                  </a:solidFill>
                  <a:latin typeface="DINPro-Medium"/>
                  <a:cs typeface="Arial"/>
                </a:rPr>
                <a:t>Accounting</a:t>
              </a:r>
              <a:r>
                <a:rPr lang="ru-RU" sz="1200" b="0" i="0" u="none" strike="noStrike" kern="1200" cap="none" spc="0" baseline="0" dirty="0" smtClean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 </a:t>
              </a:r>
              <a:r>
                <a:rPr lang="ru-RU" sz="1200" b="0" i="0" u="none" strike="noStrike" kern="1200" cap="none" spc="0" baseline="0" dirty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казначейства</a:t>
              </a:r>
              <a:endParaRPr lang="ro-RO" sz="1200" b="0" i="0" u="none" strike="noStrike" kern="1200" cap="none" spc="0" baseline="0" dirty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</p:txBody>
        </p:sp>
        <p:sp>
          <p:nvSpPr>
            <p:cNvPr id="45" name="Text Box 31"/>
            <p:cNvSpPr txBox="1"/>
            <p:nvPr/>
          </p:nvSpPr>
          <p:spPr>
            <a:xfrm>
              <a:off x="2006714" y="4817251"/>
              <a:ext cx="554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o-RO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SAP</a:t>
              </a:r>
              <a:endPara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  <p:sp>
          <p:nvSpPr>
            <p:cNvPr id="46" name="Rectangle 51"/>
            <p:cNvSpPr/>
            <p:nvPr/>
          </p:nvSpPr>
          <p:spPr>
            <a:xfrm>
              <a:off x="2051721" y="4817251"/>
              <a:ext cx="2205249" cy="810094"/>
            </a:xfrm>
            <a:prstGeom prst="rect">
              <a:avLst/>
            </a:prstGeom>
            <a:noFill/>
            <a:ln w="9528">
              <a:solidFill>
                <a:srgbClr val="262626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o-R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</p:grpSp>
      <p:sp>
        <p:nvSpPr>
          <p:cNvPr id="47" name="Line 4"/>
          <p:cNvSpPr/>
          <p:nvPr/>
        </p:nvSpPr>
        <p:spPr>
          <a:xfrm flipV="1">
            <a:off x="1116016" y="3395660"/>
            <a:ext cx="0" cy="5762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48" name="AutoShape 48"/>
          <p:cNvSpPr/>
          <p:nvPr/>
        </p:nvSpPr>
        <p:spPr>
          <a:xfrm>
            <a:off x="755651" y="4005264"/>
            <a:ext cx="638178" cy="419096"/>
          </a:xfrm>
          <a:custGeom>
            <a:avLst>
              <a:gd name="f9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10800000"/>
              <a:gd name="f9" fmla="val 25000"/>
              <a:gd name="f10" fmla="+- 0 0 -360"/>
              <a:gd name="f11" fmla="abs f4"/>
              <a:gd name="f12" fmla="abs f5"/>
              <a:gd name="f13" fmla="abs f6"/>
              <a:gd name="f14" fmla="val f7"/>
              <a:gd name="f15" fmla="val f9"/>
              <a:gd name="f16" fmla="*/ f10 f1 1"/>
              <a:gd name="f17" fmla="?: f11 f4 1"/>
              <a:gd name="f18" fmla="?: f12 f5 1"/>
              <a:gd name="f19" fmla="?: f13 f6 1"/>
              <a:gd name="f20" fmla="*/ f16 1 f3"/>
              <a:gd name="f21" fmla="*/ f17 1 21600"/>
              <a:gd name="f22" fmla="*/ f18 1 21600"/>
              <a:gd name="f23" fmla="*/ 21600 f17 1"/>
              <a:gd name="f24" fmla="*/ 21600 f18 1"/>
              <a:gd name="f25" fmla="+- f20 0 f2"/>
              <a:gd name="f26" fmla="min f22 f21"/>
              <a:gd name="f27" fmla="*/ f23 1 f19"/>
              <a:gd name="f28" fmla="*/ f24 1 f19"/>
              <a:gd name="f29" fmla="val f27"/>
              <a:gd name="f30" fmla="val f28"/>
              <a:gd name="f31" fmla="*/ f14 f26 1"/>
              <a:gd name="f32" fmla="+- f30 0 f14"/>
              <a:gd name="f33" fmla="+- f29 0 f14"/>
              <a:gd name="f34" fmla="*/ f29 f26 1"/>
              <a:gd name="f35" fmla="*/ f33 1 2"/>
              <a:gd name="f36" fmla="min f33 f32"/>
              <a:gd name="f37" fmla="+- f14 f35 0"/>
              <a:gd name="f38" fmla="*/ f36 f15 1"/>
              <a:gd name="f39" fmla="*/ f35 f26 1"/>
              <a:gd name="f40" fmla="*/ f38 1 200000"/>
              <a:gd name="f41" fmla="*/ f37 f26 1"/>
              <a:gd name="f42" fmla="+- f40 f40 0"/>
              <a:gd name="f43" fmla="+- f30 0 f40"/>
              <a:gd name="f44" fmla="*/ f40 f26 1"/>
              <a:gd name="f45" fmla="*/ f42 f26 1"/>
              <a:gd name="f46" fmla="*/ f4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5"/>
              </a:cxn>
            </a:cxnLst>
            <a:rect l="f31" t="f45" r="f34" b="f46"/>
            <a:pathLst>
              <a:path stroke="0">
                <a:moveTo>
                  <a:pt x="f31" y="f44"/>
                </a:moveTo>
                <a:arcTo wR="f39" hR="f44" stAng="f1" swAng="f8"/>
                <a:lnTo>
                  <a:pt x="f34" y="f46"/>
                </a:lnTo>
                <a:arcTo wR="f39" hR="f44" stAng="f7" swAng="f1"/>
                <a:close/>
              </a:path>
              <a:path stroke="0">
                <a:moveTo>
                  <a:pt x="f31" y="f44"/>
                </a:moveTo>
                <a:arcTo wR="f39" hR="f44" stAng="f1" swAng="f1"/>
                <a:arcTo wR="f39" hR="f44" stAng="f7" swAng="f1"/>
                <a:close/>
              </a:path>
              <a:path fill="none">
                <a:moveTo>
                  <a:pt x="f34" y="f44"/>
                </a:moveTo>
                <a:arcTo wR="f39" hR="f44" stAng="f7" swAng="f1"/>
                <a:arcTo wR="f39" hR="f44" stAng="f1" swAng="f1"/>
                <a:lnTo>
                  <a:pt x="f34" y="f46"/>
                </a:lnTo>
                <a:arcTo wR="f39" hR="f44" stAng="f7" swAng="f1"/>
                <a:lnTo>
                  <a:pt x="f31" y="f44"/>
                </a:lnTo>
              </a:path>
            </a:pathLst>
          </a:custGeom>
          <a:gradFill>
            <a:gsLst>
              <a:gs pos="0">
                <a:srgbClr val="99CCFF"/>
              </a:gs>
              <a:gs pos="100000">
                <a:srgbClr val="475E76"/>
              </a:gs>
            </a:gsLst>
            <a:lin ang="0"/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49" name="Text Box 39"/>
          <p:cNvSpPr txBox="1"/>
          <p:nvPr/>
        </p:nvSpPr>
        <p:spPr>
          <a:xfrm>
            <a:off x="881591" y="4177811"/>
            <a:ext cx="357182" cy="182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БД</a:t>
            </a:r>
            <a:endParaRPr lang="tr-TR" sz="1200" b="0" i="0" u="none" strike="noStrike" kern="1200" cap="none" spc="0" baseline="0">
              <a:solidFill>
                <a:srgbClr val="0D0D0D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50" name="Text Box 39"/>
          <p:cNvSpPr txBox="1"/>
          <p:nvPr/>
        </p:nvSpPr>
        <p:spPr>
          <a:xfrm>
            <a:off x="881591" y="5044625"/>
            <a:ext cx="357182" cy="182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БД</a:t>
            </a:r>
            <a:endParaRPr lang="tr-TR" sz="1200" b="0" i="0" u="none" strike="noStrike" kern="1200" cap="none" spc="0" baseline="0">
              <a:solidFill>
                <a:srgbClr val="0D0D0D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51" name="Line 22"/>
          <p:cNvSpPr/>
          <p:nvPr/>
        </p:nvSpPr>
        <p:spPr>
          <a:xfrm flipV="1">
            <a:off x="1421654" y="4222818"/>
            <a:ext cx="513353" cy="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2" name="Line 22"/>
          <p:cNvSpPr/>
          <p:nvPr/>
        </p:nvSpPr>
        <p:spPr>
          <a:xfrm flipV="1">
            <a:off x="1421654" y="3142692"/>
            <a:ext cx="513353" cy="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3" name="Line 5"/>
          <p:cNvSpPr/>
          <p:nvPr/>
        </p:nvSpPr>
        <p:spPr>
          <a:xfrm flipH="1">
            <a:off x="4327370" y="4267815"/>
            <a:ext cx="485930" cy="885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4" name="Rectangle 27"/>
          <p:cNvSpPr/>
          <p:nvPr/>
        </p:nvSpPr>
        <p:spPr>
          <a:xfrm>
            <a:off x="2534076" y="5724253"/>
            <a:ext cx="1677887" cy="540062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D0D0D0"/>
              </a:gs>
            </a:gsLst>
            <a:lin ang="16200000"/>
          </a:gradFill>
          <a:ln w="9528">
            <a:solidFill>
              <a:srgbClr val="000000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0" tIns="0" rIns="0" bIns="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 dirty="0" smtClean="0">
                <a:solidFill>
                  <a:srgbClr val="003366"/>
                </a:solidFill>
                <a:uFillTx/>
                <a:latin typeface="DINPro-Medium"/>
                <a:cs typeface="Arial"/>
              </a:rPr>
              <a:t>Reports and forecasts collection</a:t>
            </a:r>
            <a:endParaRPr lang="ro-RO" sz="1200" b="0" i="0" u="none" strike="noStrike" kern="1200" cap="none" spc="0" baseline="0" dirty="0">
              <a:solidFill>
                <a:srgbClr val="003366"/>
              </a:solidFill>
              <a:uFillTx/>
              <a:latin typeface="DINPro-Medium"/>
              <a:cs typeface="Arial"/>
            </a:endParaRPr>
          </a:p>
        </p:txBody>
      </p:sp>
      <p:sp>
        <p:nvSpPr>
          <p:cNvPr id="55" name="Text Box 31"/>
          <p:cNvSpPr txBox="1"/>
          <p:nvPr/>
        </p:nvSpPr>
        <p:spPr>
          <a:xfrm>
            <a:off x="1942103" y="5662970"/>
            <a:ext cx="72008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CNFD</a:t>
            </a:r>
          </a:p>
        </p:txBody>
      </p:sp>
      <p:sp>
        <p:nvSpPr>
          <p:cNvPr id="56" name="Rectangle 51"/>
          <p:cNvSpPr/>
          <p:nvPr/>
        </p:nvSpPr>
        <p:spPr>
          <a:xfrm>
            <a:off x="2051721" y="5679246"/>
            <a:ext cx="2205249" cy="675074"/>
          </a:xfrm>
          <a:prstGeom prst="rect">
            <a:avLst/>
          </a:prstGeom>
          <a:noFill/>
          <a:ln w="9528">
            <a:solidFill>
              <a:srgbClr val="262626"/>
            </a:solidFill>
            <a:prstDash val="solid"/>
            <a:miter/>
          </a:ln>
        </p:spPr>
        <p:txBody>
          <a:bodyPr vert="horz" wrap="none" lIns="91440" tIns="45720" rIns="91440" bIns="45720" anchor="ctr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57" name="Line 5"/>
          <p:cNvSpPr/>
          <p:nvPr/>
        </p:nvSpPr>
        <p:spPr>
          <a:xfrm flipH="1">
            <a:off x="4327370" y="5139193"/>
            <a:ext cx="540062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8" name="Line 5"/>
          <p:cNvSpPr/>
          <p:nvPr/>
        </p:nvSpPr>
        <p:spPr>
          <a:xfrm flipH="1" flipV="1">
            <a:off x="4346975" y="3068964"/>
            <a:ext cx="485930" cy="4950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59" name="Line 22"/>
          <p:cNvSpPr/>
          <p:nvPr/>
        </p:nvSpPr>
        <p:spPr>
          <a:xfrm flipV="1">
            <a:off x="1394277" y="6015133"/>
            <a:ext cx="513353" cy="9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sp>
        <p:nvSpPr>
          <p:cNvPr id="60" name="AutoShape 48"/>
          <p:cNvSpPr/>
          <p:nvPr/>
        </p:nvSpPr>
        <p:spPr>
          <a:xfrm>
            <a:off x="746571" y="5769260"/>
            <a:ext cx="638178" cy="419096"/>
          </a:xfrm>
          <a:custGeom>
            <a:avLst>
              <a:gd name="f9" fmla="val 25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+- 0 0 10800000"/>
              <a:gd name="f9" fmla="val 25000"/>
              <a:gd name="f10" fmla="+- 0 0 -360"/>
              <a:gd name="f11" fmla="abs f4"/>
              <a:gd name="f12" fmla="abs f5"/>
              <a:gd name="f13" fmla="abs f6"/>
              <a:gd name="f14" fmla="val f7"/>
              <a:gd name="f15" fmla="val f9"/>
              <a:gd name="f16" fmla="*/ f10 f1 1"/>
              <a:gd name="f17" fmla="?: f11 f4 1"/>
              <a:gd name="f18" fmla="?: f12 f5 1"/>
              <a:gd name="f19" fmla="?: f13 f6 1"/>
              <a:gd name="f20" fmla="*/ f16 1 f3"/>
              <a:gd name="f21" fmla="*/ f17 1 21600"/>
              <a:gd name="f22" fmla="*/ f18 1 21600"/>
              <a:gd name="f23" fmla="*/ 21600 f17 1"/>
              <a:gd name="f24" fmla="*/ 21600 f18 1"/>
              <a:gd name="f25" fmla="+- f20 0 f2"/>
              <a:gd name="f26" fmla="min f22 f21"/>
              <a:gd name="f27" fmla="*/ f23 1 f19"/>
              <a:gd name="f28" fmla="*/ f24 1 f19"/>
              <a:gd name="f29" fmla="val f27"/>
              <a:gd name="f30" fmla="val f28"/>
              <a:gd name="f31" fmla="*/ f14 f26 1"/>
              <a:gd name="f32" fmla="+- f30 0 f14"/>
              <a:gd name="f33" fmla="+- f29 0 f14"/>
              <a:gd name="f34" fmla="*/ f29 f26 1"/>
              <a:gd name="f35" fmla="*/ f33 1 2"/>
              <a:gd name="f36" fmla="min f33 f32"/>
              <a:gd name="f37" fmla="+- f14 f35 0"/>
              <a:gd name="f38" fmla="*/ f36 f15 1"/>
              <a:gd name="f39" fmla="*/ f35 f26 1"/>
              <a:gd name="f40" fmla="*/ f38 1 200000"/>
              <a:gd name="f41" fmla="*/ f37 f26 1"/>
              <a:gd name="f42" fmla="+- f40 f40 0"/>
              <a:gd name="f43" fmla="+- f30 0 f40"/>
              <a:gd name="f44" fmla="*/ f40 f26 1"/>
              <a:gd name="f45" fmla="*/ f42 f26 1"/>
              <a:gd name="f46" fmla="*/ f43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">
                <a:pos x="f41" y="f45"/>
              </a:cxn>
            </a:cxnLst>
            <a:rect l="f31" t="f45" r="f34" b="f46"/>
            <a:pathLst>
              <a:path stroke="0">
                <a:moveTo>
                  <a:pt x="f31" y="f44"/>
                </a:moveTo>
                <a:arcTo wR="f39" hR="f44" stAng="f1" swAng="f8"/>
                <a:lnTo>
                  <a:pt x="f34" y="f46"/>
                </a:lnTo>
                <a:arcTo wR="f39" hR="f44" stAng="f7" swAng="f1"/>
                <a:close/>
              </a:path>
              <a:path stroke="0">
                <a:moveTo>
                  <a:pt x="f31" y="f44"/>
                </a:moveTo>
                <a:arcTo wR="f39" hR="f44" stAng="f1" swAng="f1"/>
                <a:arcTo wR="f39" hR="f44" stAng="f7" swAng="f1"/>
                <a:close/>
              </a:path>
              <a:path fill="none">
                <a:moveTo>
                  <a:pt x="f34" y="f44"/>
                </a:moveTo>
                <a:arcTo wR="f39" hR="f44" stAng="f7" swAng="f1"/>
                <a:arcTo wR="f39" hR="f44" stAng="f1" swAng="f1"/>
                <a:lnTo>
                  <a:pt x="f34" y="f46"/>
                </a:lnTo>
                <a:arcTo wR="f39" hR="f44" stAng="f7" swAng="f1"/>
                <a:lnTo>
                  <a:pt x="f31" y="f44"/>
                </a:lnTo>
              </a:path>
            </a:pathLst>
          </a:custGeom>
          <a:gradFill>
            <a:gsLst>
              <a:gs pos="0">
                <a:srgbClr val="99CCFF"/>
              </a:gs>
              <a:gs pos="100000">
                <a:srgbClr val="475E76"/>
              </a:gs>
            </a:gsLst>
            <a:lin ang="0"/>
          </a:gradFill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o-RO" sz="10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61" name="Text Box 39"/>
          <p:cNvSpPr txBox="1"/>
          <p:nvPr/>
        </p:nvSpPr>
        <p:spPr>
          <a:xfrm>
            <a:off x="872511" y="5925119"/>
            <a:ext cx="357182" cy="1825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/>
          <a:lstStyle/>
          <a:p>
            <a:pPr marL="0" marR="0" lvl="0" indent="0" algn="ctr" defTabSz="449263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0" i="0" u="none" strike="noStrike" kern="1200" cap="none" spc="0" baseline="0">
                <a:solidFill>
                  <a:srgbClr val="0D0D0D"/>
                </a:solidFill>
                <a:uFillTx/>
                <a:latin typeface="Arial"/>
                <a:ea typeface="Arial Unicode MS" pitchFamily="34"/>
                <a:cs typeface="Arial Unicode MS" pitchFamily="34"/>
              </a:rPr>
              <a:t>БД</a:t>
            </a:r>
            <a:endParaRPr lang="tr-TR" sz="1200" b="0" i="0" u="none" strike="noStrike" kern="1200" cap="none" spc="0" baseline="0">
              <a:solidFill>
                <a:srgbClr val="0D0D0D"/>
              </a:solidFill>
              <a:uFillTx/>
              <a:latin typeface="Arial"/>
              <a:ea typeface="Arial Unicode MS" pitchFamily="34"/>
              <a:cs typeface="Arial Unicode MS" pitchFamily="34"/>
            </a:endParaRPr>
          </a:p>
        </p:txBody>
      </p:sp>
      <p:sp>
        <p:nvSpPr>
          <p:cNvPr id="62" name="Line 4"/>
          <p:cNvSpPr/>
          <p:nvPr/>
        </p:nvSpPr>
        <p:spPr>
          <a:xfrm flipV="1">
            <a:off x="1106616" y="5319211"/>
            <a:ext cx="0" cy="4050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5402">
            <a:solidFill>
              <a:srgbClr val="FFC000"/>
            </a:solidFill>
            <a:prstDash val="solid"/>
            <a:headEnd type="arrow"/>
            <a:tailEnd type="arrow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800" b="0" i="0" u="none" strike="noStrike" kern="1200" cap="none" spc="0" baseline="0">
              <a:solidFill>
                <a:srgbClr val="000000"/>
              </a:solidFill>
              <a:uFillTx/>
              <a:latin typeface="DINPro-Medium"/>
            </a:endParaRPr>
          </a:p>
        </p:txBody>
      </p:sp>
      <p:grpSp>
        <p:nvGrpSpPr>
          <p:cNvPr id="63" name="Группа 68"/>
          <p:cNvGrpSpPr/>
          <p:nvPr/>
        </p:nvGrpSpPr>
        <p:grpSpPr>
          <a:xfrm>
            <a:off x="2006714" y="3281287"/>
            <a:ext cx="2237546" cy="480371"/>
            <a:chOff x="2006714" y="3281287"/>
            <a:chExt cx="2237546" cy="480371"/>
          </a:xfrm>
        </p:grpSpPr>
        <p:sp>
          <p:nvSpPr>
            <p:cNvPr id="64" name="Rectangle 27"/>
            <p:cNvSpPr/>
            <p:nvPr/>
          </p:nvSpPr>
          <p:spPr>
            <a:xfrm>
              <a:off x="2501771" y="3325389"/>
              <a:ext cx="1622558" cy="303305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100000">
                  <a:srgbClr val="D0D0D0"/>
                </a:gs>
              </a:gsLst>
              <a:lin ang="16200000"/>
            </a:gradFill>
            <a:ln w="9528">
              <a:solidFill>
                <a:srgbClr val="000000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 smtClean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Regulatory information maintenance</a:t>
              </a:r>
              <a:endParaRPr lang="ro-RO" sz="1200" b="0" i="0" u="none" strike="noStrike" kern="1200" cap="none" spc="0" baseline="0" dirty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</p:txBody>
        </p:sp>
        <p:sp>
          <p:nvSpPr>
            <p:cNvPr id="65" name="Text Box 31"/>
            <p:cNvSpPr txBox="1"/>
            <p:nvPr/>
          </p:nvSpPr>
          <p:spPr>
            <a:xfrm>
              <a:off x="2006714" y="3299996"/>
              <a:ext cx="585060" cy="46166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o-RO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BES</a:t>
              </a:r>
              <a:endParaRPr lang="ru-RU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MDM</a:t>
              </a:r>
            </a:p>
          </p:txBody>
        </p:sp>
        <p:sp>
          <p:nvSpPr>
            <p:cNvPr id="66" name="Rectangle 51"/>
            <p:cNvSpPr/>
            <p:nvPr/>
          </p:nvSpPr>
          <p:spPr>
            <a:xfrm>
              <a:off x="2055269" y="3281287"/>
              <a:ext cx="2188991" cy="450049"/>
            </a:xfrm>
            <a:prstGeom prst="rect">
              <a:avLst/>
            </a:prstGeom>
            <a:noFill/>
            <a:ln w="9528">
              <a:solidFill>
                <a:srgbClr val="262626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o-R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</p:grpSp>
      <p:grpSp>
        <p:nvGrpSpPr>
          <p:cNvPr id="67" name="Группа 77"/>
          <p:cNvGrpSpPr/>
          <p:nvPr/>
        </p:nvGrpSpPr>
        <p:grpSpPr>
          <a:xfrm>
            <a:off x="2007821" y="5236101"/>
            <a:ext cx="2250256" cy="405042"/>
            <a:chOff x="2007821" y="5236101"/>
            <a:chExt cx="2250256" cy="405042"/>
          </a:xfrm>
        </p:grpSpPr>
        <p:sp>
          <p:nvSpPr>
            <p:cNvPr id="68" name="Rectangle 27"/>
            <p:cNvSpPr/>
            <p:nvPr/>
          </p:nvSpPr>
          <p:spPr>
            <a:xfrm>
              <a:off x="2515578" y="5281108"/>
              <a:ext cx="1710193" cy="270031"/>
            </a:xfrm>
            <a:prstGeom prst="rect">
              <a:avLst/>
            </a:prstGeom>
            <a:gradFill>
              <a:gsLst>
                <a:gs pos="0">
                  <a:srgbClr val="BCBCBC"/>
                </a:gs>
                <a:gs pos="100000">
                  <a:srgbClr val="D0D0D0"/>
                </a:gs>
              </a:gsLst>
              <a:lin ang="16200000"/>
            </a:gradFill>
            <a:ln w="9528">
              <a:solidFill>
                <a:srgbClr val="000000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0" tIns="0" rIns="0" bIns="0" anchor="ctr" anchorCtr="1" compatLnSpc="1"/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Char char="•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200" b="0" i="0" u="none" strike="noStrike" kern="1200" cap="none" spc="0" baseline="0" dirty="0" smtClean="0">
                  <a:solidFill>
                    <a:srgbClr val="003366"/>
                  </a:solidFill>
                  <a:uFillTx/>
                  <a:latin typeface="DINPro-Medium"/>
                  <a:cs typeface="Arial"/>
                </a:rPr>
                <a:t>Analytical reports</a:t>
              </a:r>
              <a:endParaRPr lang="ro-RO" sz="1200" b="0" i="0" u="none" strike="noStrike" kern="1200" cap="none" spc="0" baseline="0" dirty="0">
                <a:solidFill>
                  <a:srgbClr val="003366"/>
                </a:solidFill>
                <a:uFillTx/>
                <a:latin typeface="DINPro-Medium"/>
                <a:cs typeface="Arial"/>
              </a:endParaRPr>
            </a:p>
          </p:txBody>
        </p:sp>
        <p:sp>
          <p:nvSpPr>
            <p:cNvPr id="69" name="Text Box 31"/>
            <p:cNvSpPr txBox="1"/>
            <p:nvPr/>
          </p:nvSpPr>
          <p:spPr>
            <a:xfrm>
              <a:off x="2007821" y="5236101"/>
              <a:ext cx="554931" cy="27699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o-RO" sz="1200" b="0" i="0" u="none" strike="noStrike" kern="1200" cap="none" spc="0" baseline="0">
                  <a:solidFill>
                    <a:srgbClr val="262626"/>
                  </a:solidFill>
                  <a:uFillTx/>
                  <a:latin typeface="Arial"/>
                  <a:ea typeface="Arial Unicode MS" pitchFamily="34"/>
                  <a:cs typeface="Arial Unicode MS" pitchFamily="34"/>
                </a:rPr>
                <a:t>SAP</a:t>
              </a:r>
              <a:endParaRPr lang="en-US" sz="1200" b="0" i="0" u="none" strike="noStrike" kern="1200" cap="none" spc="0" baseline="0">
                <a:solidFill>
                  <a:srgbClr val="262626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  <p:sp>
          <p:nvSpPr>
            <p:cNvPr id="70" name="Rectangle 51"/>
            <p:cNvSpPr/>
            <p:nvPr/>
          </p:nvSpPr>
          <p:spPr>
            <a:xfrm>
              <a:off x="2052828" y="5236101"/>
              <a:ext cx="2205249" cy="405042"/>
            </a:xfrm>
            <a:prstGeom prst="rect">
              <a:avLst/>
            </a:prstGeom>
            <a:noFill/>
            <a:ln w="9528">
              <a:solidFill>
                <a:srgbClr val="262626"/>
              </a:solidFill>
              <a:prstDash val="solid"/>
              <a:miter/>
            </a:ln>
          </p:spPr>
          <p:txBody>
            <a:bodyPr vert="horz" wrap="none" lIns="91440" tIns="45720" rIns="91440" bIns="45720" anchor="ctr" anchorCtr="0" compatLnSpc="1"/>
            <a:lstStyle/>
            <a:p>
              <a:pPr marL="0" marR="0" lvl="0" indent="0" algn="r" defTabSz="44926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o-RO" sz="10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Arial Unicode MS" pitchFamily="34"/>
                <a:cs typeface="Arial Unicode MS" pitchFamily="34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2264045" y="2503499"/>
            <a:ext cx="2655298" cy="1555568"/>
          </a:xfrm>
          <a:prstGeom prst="rect">
            <a:avLst/>
          </a:prstGeom>
          <a:solidFill>
            <a:srgbClr val="47FFD1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16165D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 учёта обязательств и исполнения Бюджета</a:t>
            </a:r>
          </a:p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>
                <a:solidFill>
                  <a:srgbClr val="16165D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ТРЕЗ2</a:t>
            </a:r>
            <a:endParaRPr lang="en-US" sz="1800" b="0" i="0" u="none" strike="noStrike" kern="1200" cap="none" spc="0" baseline="0">
              <a:solidFill>
                <a:srgbClr val="16165D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3" name="Text Box 8"/>
          <p:cNvSpPr txBox="1"/>
          <p:nvPr/>
        </p:nvSpPr>
        <p:spPr>
          <a:xfrm>
            <a:off x="6372225" y="2492370"/>
            <a:ext cx="2303465" cy="1566696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/>
          <a:lstStyle/>
          <a:p>
            <a:pPr lvl="0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0000FF"/>
                </a:solidFill>
                <a:latin typeface="DINPro-Medium"/>
                <a:ea typeface="Arial Unicode MS" pitchFamily="34"/>
                <a:cs typeface="Arial Unicode MS" pitchFamily="34"/>
              </a:rPr>
              <a:t>Public Debt Management</a:t>
            </a:r>
            <a:endParaRPr lang="en-US" sz="1200" dirty="0">
              <a:solidFill>
                <a:srgbClr val="996633"/>
              </a:solidFill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200" b="0" i="0" u="none" strike="noStrike" kern="1200" cap="none" spc="0" baseline="0" dirty="0" smtClean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DMFAS </a:t>
            </a:r>
            <a:r>
              <a:rPr lang="ro-RO" sz="1200" b="0" i="0" u="none" strike="noStrike" kern="1200" cap="none" spc="0" baseline="0" dirty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(Debt management and financial analysis system) ver.5.2</a:t>
            </a:r>
          </a:p>
          <a:p>
            <a:pPr lvl="0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dirty="0">
                <a:solidFill>
                  <a:srgbClr val="FFFFFF"/>
                </a:solidFill>
                <a:latin typeface="DINPro-Medium"/>
                <a:ea typeface="Arial Unicode MS" pitchFamily="34"/>
                <a:cs typeface="Arial Unicode MS" pitchFamily="34"/>
              </a:rPr>
              <a:t>Refinanced loans from local and external sources</a:t>
            </a:r>
            <a:endParaRPr lang="en-US" sz="12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76548" y="5679246"/>
            <a:ext cx="8207370" cy="585060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lvl="0" algn="ctr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dirty="0">
                <a:solidFill>
                  <a:srgbClr val="FFFFFF"/>
                </a:solidFill>
                <a:latin typeface="DINPro-Medium"/>
                <a:ea typeface="Arial Unicode MS" pitchFamily="34"/>
                <a:cs typeface="Arial Unicode MS" pitchFamily="34"/>
              </a:rPr>
              <a:t>Accounting Information System for Public Authorities based on 1C platform </a:t>
            </a:r>
            <a:endParaRPr lang="ru-RU" sz="1600" dirty="0">
              <a:solidFill>
                <a:srgbClr val="FFFFFF"/>
              </a:solidFill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5" name="AutoShape 2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8228008" cy="922112"/>
          </a:xfrm>
        </p:spPr>
        <p:txBody>
          <a:bodyPr/>
          <a:lstStyle/>
          <a:p>
            <a:pPr lvl="0" hangingPunct="1"/>
            <a:r>
              <a:rPr lang="en-US" sz="3200" b="1" dirty="0" smtClean="0"/>
              <a:t>Functional Scope</a:t>
            </a:r>
            <a:endParaRPr lang="ru-RU" sz="3200" b="1" dirty="0"/>
          </a:p>
        </p:txBody>
      </p:sp>
      <p:sp>
        <p:nvSpPr>
          <p:cNvPr id="6" name="Text Box 9"/>
          <p:cNvSpPr txBox="1"/>
          <p:nvPr/>
        </p:nvSpPr>
        <p:spPr>
          <a:xfrm>
            <a:off x="476548" y="1358770"/>
            <a:ext cx="8207370" cy="1035119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lvl="0" algn="ctr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FFFFFF"/>
                </a:solidFill>
                <a:latin typeface="DINPro-Medium"/>
                <a:ea typeface="Arial Unicode MS" pitchFamily="34"/>
                <a:cs typeface="Arial Unicode MS" pitchFamily="34"/>
              </a:rPr>
              <a:t>State and Local Budgets Development and Approval Module</a:t>
            </a:r>
            <a:endParaRPr lang="ru-RU" sz="2000" dirty="0">
              <a:solidFill>
                <a:srgbClr val="FFFFFF"/>
              </a:solidFill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7" name="Text Box 9"/>
          <p:cNvSpPr txBox="1"/>
          <p:nvPr/>
        </p:nvSpPr>
        <p:spPr>
          <a:xfrm>
            <a:off x="496153" y="2496595"/>
            <a:ext cx="5760637" cy="157517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lvl="0" algn="ctr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FFFFFF"/>
                </a:solidFill>
                <a:latin typeface="DINPro-Medium"/>
                <a:ea typeface="Arial Unicode MS" pitchFamily="34"/>
                <a:cs typeface="Arial Unicode MS" pitchFamily="34"/>
              </a:rPr>
              <a:t>Budget Allocations </a:t>
            </a:r>
          </a:p>
          <a:p>
            <a:pPr lvl="0" algn="ctr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FFFFFF"/>
                </a:solidFill>
                <a:latin typeface="DINPro-Medium"/>
                <a:ea typeface="Arial Unicode MS" pitchFamily="34"/>
                <a:cs typeface="Arial Unicode MS" pitchFamily="34"/>
              </a:rPr>
              <a:t>Management </a:t>
            </a:r>
          </a:p>
          <a:p>
            <a:pPr lvl="0" algn="ctr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FFFFFF"/>
                </a:solidFill>
                <a:latin typeface="DINPro-Medium"/>
                <a:ea typeface="Arial Unicode MS" pitchFamily="34"/>
                <a:cs typeface="Arial Unicode MS" pitchFamily="34"/>
              </a:rPr>
              <a:t>and </a:t>
            </a:r>
          </a:p>
          <a:p>
            <a:pPr lvl="0" algn="ctr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FFFFFF"/>
                </a:solidFill>
                <a:latin typeface="DINPro-Medium"/>
                <a:ea typeface="Arial Unicode MS" pitchFamily="34"/>
                <a:cs typeface="Arial Unicode MS" pitchFamily="34"/>
              </a:rPr>
              <a:t>Budget Execution </a:t>
            </a:r>
          </a:p>
          <a:p>
            <a:pPr lvl="0" algn="ctr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 smtClean="0">
                <a:solidFill>
                  <a:srgbClr val="FFFFFF"/>
                </a:solidFill>
                <a:latin typeface="DINPro-Medium"/>
                <a:ea typeface="Arial Unicode MS" pitchFamily="34"/>
                <a:cs typeface="Arial Unicode MS" pitchFamily="34"/>
              </a:rPr>
              <a:t>Module</a:t>
            </a:r>
            <a:endParaRPr lang="ru-RU" sz="2000" dirty="0">
              <a:solidFill>
                <a:srgbClr val="FFFFFF"/>
              </a:solidFill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76548" y="5094186"/>
            <a:ext cx="8207370" cy="54006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lvl="0" algn="ctr" defTabSz="449263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FFFFFF"/>
                </a:solidFill>
                <a:latin typeface="DINPro-Medium"/>
                <a:ea typeface="Arial Unicode MS" pitchFamily="34"/>
                <a:cs typeface="Arial Unicode MS" pitchFamily="34"/>
              </a:rPr>
              <a:t>Reporting and Forecasting Module</a:t>
            </a:r>
            <a:endParaRPr lang="ru-RU" sz="2000" dirty="0">
              <a:solidFill>
                <a:srgbClr val="FFFFFF"/>
              </a:solidFill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9" name="Text Box 9"/>
          <p:cNvSpPr txBox="1"/>
          <p:nvPr/>
        </p:nvSpPr>
        <p:spPr>
          <a:xfrm>
            <a:off x="476548" y="4194087"/>
            <a:ext cx="8207370" cy="810094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1200" cap="none" spc="0" baseline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Модуль бухгалтерского учёта бюджета и анализа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372197" y="4123678"/>
            <a:ext cx="2295253" cy="880494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Analysis module</a:t>
            </a:r>
            <a:endParaRPr lang="ru-RU" sz="20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5020942" y="2483894"/>
            <a:ext cx="1215137" cy="1575172"/>
          </a:xfrm>
          <a:prstGeom prst="rect">
            <a:avLst/>
          </a:prstGeom>
          <a:solidFill>
            <a:srgbClr val="0070C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Regulatory Information Maintenance</a:t>
            </a:r>
            <a:endParaRPr lang="ru-RU" sz="1600" b="0" i="0" u="none" strike="noStrike" kern="1200" cap="none" spc="0" baseline="0" dirty="0">
              <a:solidFill>
                <a:srgbClr val="FFFF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2" name="Text Box 4"/>
          <p:cNvSpPr txBox="1"/>
          <p:nvPr/>
        </p:nvSpPr>
        <p:spPr>
          <a:xfrm>
            <a:off x="476548" y="4493654"/>
            <a:ext cx="5850651" cy="523220"/>
          </a:xfrm>
          <a:prstGeom prst="rect">
            <a:avLst/>
          </a:prstGeom>
          <a:solidFill>
            <a:srgbClr val="00B0F0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Effecting payment through STA</a:t>
            </a:r>
            <a:endParaRPr lang="ru-RU" sz="1400" b="0" i="0" u="none" strike="noStrike" kern="1200" cap="none" spc="0" baseline="0" dirty="0">
              <a:solidFill>
                <a:srgbClr val="0000FF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o-RO" sz="1400" b="0" i="0" u="none" strike="noStrike" kern="1200" cap="none" spc="0" baseline="0" dirty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en-US" sz="1400" b="0" i="0" u="none" strike="noStrike" kern="1200" cap="none" spc="0" baseline="0" dirty="0" smtClean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Interface </a:t>
            </a:r>
            <a:r>
              <a:rPr lang="en-US" sz="1400" b="0" i="0" u="none" strike="noStrike" kern="1200" cap="none" spc="0" baseline="0" dirty="0" err="1" smtClean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MoF</a:t>
            </a:r>
            <a:r>
              <a:rPr lang="ru-RU" sz="1400" b="0" i="0" u="none" strike="noStrike" kern="1200" cap="none" spc="0" baseline="0" dirty="0" smtClean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– </a:t>
            </a:r>
            <a:r>
              <a:rPr lang="ru-RU" sz="1400" b="0" i="0" u="none" strike="noStrike" kern="1200" cap="none" spc="0" baseline="0" dirty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АСМР         </a:t>
            </a:r>
            <a:r>
              <a:rPr lang="ru-RU" sz="1400" b="0" i="0" u="none" strike="noStrike" kern="1200" cap="none" spc="0" baseline="0" dirty="0" smtClean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               </a:t>
            </a:r>
            <a:r>
              <a:rPr lang="ro-RO" sz="1400" b="0" i="0" u="none" strike="noStrike" kern="1200" cap="none" spc="0" baseline="0" dirty="0" smtClean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en-US" sz="1400" b="0" i="0" u="none" strike="noStrike" kern="1200" cap="none" spc="0" baseline="0" dirty="0" smtClean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”Client-Treasury” IS</a:t>
            </a:r>
            <a:endParaRPr lang="ro-RO" sz="1400" b="0" i="0" u="none" strike="noStrike" kern="1200" cap="none" spc="0" baseline="0" dirty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476548" y="4143640"/>
            <a:ext cx="5850651" cy="307777"/>
          </a:xfrm>
          <a:prstGeom prst="rect">
            <a:avLst/>
          </a:prstGeom>
          <a:solidFill>
            <a:srgbClr val="47FFD1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Delivery of payment</a:t>
            </a:r>
            <a:r>
              <a:rPr lang="en-US" sz="1400" b="0" i="0" u="none" strike="noStrike" kern="1200" cap="none" spc="0" dirty="0" smtClean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documents to the Treasury</a:t>
            </a:r>
            <a:r>
              <a:rPr lang="ru-RU" sz="1400" b="0" i="0" u="none" strike="noStrike" kern="1200" cap="none" spc="0" baseline="0" dirty="0" smtClean="0">
                <a:solidFill>
                  <a:srgbClr val="0000FF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 </a:t>
            </a:r>
            <a:r>
              <a:rPr lang="ru-RU" sz="1400" b="0" i="0" u="none" strike="noStrike" kern="1200" cap="none" spc="0" baseline="0" dirty="0" smtClean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Е-</a:t>
            </a:r>
            <a:r>
              <a:rPr lang="en-US" sz="1400" b="0" i="0" u="none" strike="noStrike" kern="1200" cap="none" spc="0" baseline="0" dirty="0" err="1" smtClean="0">
                <a:solidFill>
                  <a:srgbClr val="996633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Dokplat</a:t>
            </a:r>
            <a:endParaRPr lang="ro-RO" sz="1400" b="0" i="0" u="none" strike="noStrike" kern="1200" cap="none" spc="0" baseline="0" dirty="0">
              <a:solidFill>
                <a:srgbClr val="996633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  <p:sp>
        <p:nvSpPr>
          <p:cNvPr id="14" name="Text Box 5"/>
          <p:cNvSpPr txBox="1"/>
          <p:nvPr/>
        </p:nvSpPr>
        <p:spPr>
          <a:xfrm>
            <a:off x="476548" y="2503499"/>
            <a:ext cx="1665186" cy="1555568"/>
          </a:xfrm>
          <a:prstGeom prst="rect">
            <a:avLst/>
          </a:prstGeom>
          <a:solidFill>
            <a:srgbClr val="47FFD1"/>
          </a:solidFill>
          <a:ln w="22229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 smtClean="0">
                <a:solidFill>
                  <a:srgbClr val="16165D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Limits Management module</a:t>
            </a:r>
          </a:p>
          <a:p>
            <a:pPr marL="0" marR="0" lvl="0" indent="0" algn="ctr" defTabSz="44926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1200" cap="none" spc="0" baseline="0" dirty="0" smtClean="0">
                <a:solidFill>
                  <a:srgbClr val="BA3916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Е-</a:t>
            </a:r>
            <a:r>
              <a:rPr lang="en-US" sz="1800" b="0" i="0" u="none" strike="noStrike" kern="1200" cap="none" spc="0" baseline="0" dirty="0" smtClean="0">
                <a:solidFill>
                  <a:srgbClr val="BA3916"/>
                </a:solidFill>
                <a:uFillTx/>
                <a:latin typeface="DINPro-Medium"/>
                <a:ea typeface="Arial Unicode MS" pitchFamily="34"/>
                <a:cs typeface="Arial Unicode MS" pitchFamily="34"/>
              </a:rPr>
              <a:t>allocation</a:t>
            </a:r>
            <a:endParaRPr lang="en-US" sz="1800" b="0" i="0" u="none" strike="noStrike" kern="1200" cap="none" spc="0" baseline="0" dirty="0">
              <a:solidFill>
                <a:srgbClr val="BA3916"/>
              </a:solidFill>
              <a:uFillTx/>
              <a:latin typeface="DINPro-Medium"/>
              <a:ea typeface="Arial Unicode MS" pitchFamily="34"/>
              <a:cs typeface="Arial Unicode MS" pitchFamily="34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3691 -3.33333E-6 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8008" cy="706087"/>
          </a:xfrm>
        </p:spPr>
        <p:txBody>
          <a:bodyPr/>
          <a:lstStyle/>
          <a:p>
            <a:pPr lvl="0"/>
            <a:r>
              <a:rPr lang="en-US" sz="3200" b="1" dirty="0" smtClean="0"/>
              <a:t>FMIS Internal Linkages</a:t>
            </a:r>
            <a:endParaRPr lang="ru-RU" b="1" dirty="0"/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539552" y="2564904"/>
            <a:ext cx="1008112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BPS WIN</a:t>
            </a: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411760" y="5157192"/>
            <a:ext cx="1440160" cy="1008112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DINPro-Regular" pitchFamily="50" charset="0"/>
              </a:rPr>
              <a:t>E-</a:t>
            </a:r>
            <a:r>
              <a:rPr lang="en-US" sz="1400" dirty="0" err="1">
                <a:latin typeface="DINPro-Regular" pitchFamily="50" charset="0"/>
              </a:rPr>
              <a:t>Alocation</a:t>
            </a:r>
            <a:endParaRPr lang="ru-RU" dirty="0">
              <a:latin typeface="DINPro-Regular" pitchFamily="50" charset="0"/>
            </a:endParaRPr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4680012" y="2564904"/>
            <a:ext cx="1008112" cy="1152128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DINPro-Regular" pitchFamily="50" charset="0"/>
              </a:rPr>
              <a:t>TREZ2</a:t>
            </a:r>
            <a:endParaRPr lang="ru-RU" dirty="0">
              <a:latin typeface="DINPro-Regular" pitchFamily="50" charset="0"/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4608004" y="5157192"/>
            <a:ext cx="1188132" cy="1008112"/>
          </a:xfrm>
          <a:prstGeom prst="flowChartMagneticDisk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DINPro-Regular" pitchFamily="50" charset="0"/>
              </a:rPr>
              <a:t>E-</a:t>
            </a:r>
            <a:r>
              <a:rPr lang="en-US" sz="1400" dirty="0" err="1">
                <a:latin typeface="DINPro-Regular" pitchFamily="50" charset="0"/>
              </a:rPr>
              <a:t>Docplat</a:t>
            </a:r>
            <a:endParaRPr lang="ru-RU" sz="1400" dirty="0">
              <a:latin typeface="DINPro-Regular" pitchFamily="50" charset="0"/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7344308" y="5157192"/>
            <a:ext cx="1116124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CNFD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2324421">
            <a:off x="1345135" y="4058000"/>
            <a:ext cx="1627665" cy="584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DINPro-Regular" pitchFamily="50" charset="0"/>
              </a:rPr>
              <a:t>budget</a:t>
            </a:r>
            <a:endParaRPr lang="ru-RU" sz="1200" dirty="0">
              <a:latin typeface="DINPro-Regular" pitchFamily="50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8813904">
            <a:off x="3221386" y="3825099"/>
            <a:ext cx="1667937" cy="81908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DINPro-Regular" pitchFamily="50" charset="0"/>
              </a:rPr>
              <a:t>Allocations</a:t>
            </a:r>
            <a:endParaRPr lang="ru-RU" dirty="0">
              <a:latin typeface="DINPro-Regular" pitchFamily="50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4427984" y="3789040"/>
            <a:ext cx="1584176" cy="1152128"/>
          </a:xfrm>
          <a:prstGeom prst="upArrow">
            <a:avLst>
              <a:gd name="adj1" fmla="val 64458"/>
              <a:gd name="adj2" fmla="val 3390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DINPro-Regular" pitchFamily="50" charset="0"/>
              </a:rPr>
              <a:t>Payment Documents</a:t>
            </a:r>
            <a:endParaRPr lang="ru-RU" sz="1200" dirty="0">
              <a:latin typeface="DINPro-Regular" pitchFamily="50" charset="0"/>
            </a:endParaRPr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7452320" y="2492896"/>
            <a:ext cx="1008112" cy="11521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SAP/BW</a:t>
            </a:r>
            <a:endParaRPr lang="ru-RU" dirty="0"/>
          </a:p>
        </p:txBody>
      </p:sp>
      <p:sp>
        <p:nvSpPr>
          <p:cNvPr id="15" name="Стрелка вверх 14"/>
          <p:cNvSpPr/>
          <p:nvPr/>
        </p:nvSpPr>
        <p:spPr>
          <a:xfrm>
            <a:off x="7164288" y="3789040"/>
            <a:ext cx="1584176" cy="1152128"/>
          </a:xfrm>
          <a:prstGeom prst="upArrow">
            <a:avLst>
              <a:gd name="adj1" fmla="val 50001"/>
              <a:gd name="adj2" fmla="val 32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DINPro-Regular" pitchFamily="50" charset="0"/>
              </a:rPr>
              <a:t>Reports</a:t>
            </a:r>
            <a:endParaRPr lang="ru-RU" sz="1200" dirty="0">
              <a:latin typeface="DINPro-Regular" pitchFamily="50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1662184" y="2812156"/>
            <a:ext cx="2808312" cy="5448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Specified Budget</a:t>
            </a:r>
            <a:endParaRPr lang="ru-RU" dirty="0"/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1187624" y="2348880"/>
            <a:ext cx="6264696" cy="432048"/>
          </a:xfrm>
          <a:prstGeom prst="curvedDownArrow">
            <a:avLst>
              <a:gd name="adj1" fmla="val 9217"/>
              <a:gd name="adj2" fmla="val 3868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Блок-схема: магнитный диск 29"/>
          <p:cNvSpPr/>
          <p:nvPr/>
        </p:nvSpPr>
        <p:spPr>
          <a:xfrm>
            <a:off x="539552" y="5085184"/>
            <a:ext cx="1116124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BPS WEB</a:t>
            </a:r>
            <a:endParaRPr lang="ru-RU" dirty="0"/>
          </a:p>
        </p:txBody>
      </p:sp>
      <p:sp>
        <p:nvSpPr>
          <p:cNvPr id="31" name="Выгнутая влево стрелка 30"/>
          <p:cNvSpPr/>
          <p:nvPr/>
        </p:nvSpPr>
        <p:spPr>
          <a:xfrm>
            <a:off x="755576" y="3861048"/>
            <a:ext cx="216024" cy="9361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Выгнутая вправо стрелка 31"/>
          <p:cNvSpPr/>
          <p:nvPr/>
        </p:nvSpPr>
        <p:spPr>
          <a:xfrm flipV="1">
            <a:off x="1043608" y="3835648"/>
            <a:ext cx="216024" cy="93610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Блок-схема: магнитный диск 32"/>
          <p:cNvSpPr/>
          <p:nvPr/>
        </p:nvSpPr>
        <p:spPr>
          <a:xfrm>
            <a:off x="3779912" y="1268760"/>
            <a:ext cx="1008112" cy="10081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BES-MDM</a:t>
            </a:r>
            <a:endParaRPr lang="ru-RU" dirty="0"/>
          </a:p>
        </p:txBody>
      </p:sp>
      <p:sp>
        <p:nvSpPr>
          <p:cNvPr id="35" name="Стрелка влево 34"/>
          <p:cNvSpPr/>
          <p:nvPr/>
        </p:nvSpPr>
        <p:spPr>
          <a:xfrm flipH="1">
            <a:off x="5868144" y="2852936"/>
            <a:ext cx="1440160" cy="720080"/>
          </a:xfrm>
          <a:prstGeom prst="leftArrow">
            <a:avLst>
              <a:gd name="adj1" fmla="val 60582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Execution data</a:t>
            </a:r>
            <a:endParaRPr lang="ru-RU" sz="1400" dirty="0"/>
          </a:p>
        </p:txBody>
      </p:sp>
      <p:sp>
        <p:nvSpPr>
          <p:cNvPr id="36" name="Стрелка влево 35"/>
          <p:cNvSpPr/>
          <p:nvPr/>
        </p:nvSpPr>
        <p:spPr>
          <a:xfrm rot="18843944">
            <a:off x="2734667" y="3649905"/>
            <a:ext cx="1636470" cy="661007"/>
          </a:xfrm>
          <a:prstGeom prst="leftArrow">
            <a:avLst>
              <a:gd name="adj1" fmla="val 6058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DINPro-Regular" pitchFamily="50" charset="0"/>
              </a:rPr>
              <a:t>Execution Data</a:t>
            </a:r>
            <a:endParaRPr lang="ru-RU" sz="1400" dirty="0">
              <a:latin typeface="DINPro-Regular" pitchFamily="50" charset="0"/>
            </a:endParaRPr>
          </a:p>
        </p:txBody>
      </p:sp>
      <p:sp>
        <p:nvSpPr>
          <p:cNvPr id="37" name="Стрелка влево 36"/>
          <p:cNvSpPr/>
          <p:nvPr/>
        </p:nvSpPr>
        <p:spPr>
          <a:xfrm rot="5400000" flipH="1">
            <a:off x="5580112" y="4005064"/>
            <a:ext cx="1440160" cy="720080"/>
          </a:xfrm>
          <a:prstGeom prst="leftArrow">
            <a:avLst>
              <a:gd name="adj1" fmla="val 60582"/>
              <a:gd name="adj2" fmla="val 50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Execution Data</a:t>
            </a:r>
            <a:endParaRPr lang="ru-RU" sz="1400" dirty="0"/>
          </a:p>
        </p:txBody>
      </p:sp>
      <p:sp>
        <p:nvSpPr>
          <p:cNvPr id="38" name="Выгнутая вверх стрелка 37"/>
          <p:cNvSpPr/>
          <p:nvPr/>
        </p:nvSpPr>
        <p:spPr>
          <a:xfrm rot="1380771">
            <a:off x="4802353" y="1840132"/>
            <a:ext cx="3031132" cy="321964"/>
          </a:xfrm>
          <a:prstGeom prst="curvedDownArrow">
            <a:avLst>
              <a:gd name="adj1" fmla="val 9217"/>
              <a:gd name="adj2" fmla="val 38687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3300392">
            <a:off x="4595415" y="2044987"/>
            <a:ext cx="1671548" cy="248209"/>
          </a:xfrm>
          <a:prstGeom prst="curvedDownArrow">
            <a:avLst>
              <a:gd name="adj1" fmla="val 9217"/>
              <a:gd name="adj2" fmla="val 38687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20219229" flipH="1">
            <a:off x="846571" y="1825612"/>
            <a:ext cx="2914350" cy="322029"/>
          </a:xfrm>
          <a:prstGeom prst="curvedDownArrow">
            <a:avLst>
              <a:gd name="adj1" fmla="val 9217"/>
              <a:gd name="adj2" fmla="val 38687"/>
              <a:gd name="adj3" fmla="val 25000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 rot="2399166">
            <a:off x="4738400" y="1891101"/>
            <a:ext cx="5116412" cy="1482956"/>
          </a:xfrm>
          <a:prstGeom prst="curvedDownArrow">
            <a:avLst>
              <a:gd name="adj1" fmla="val 0"/>
              <a:gd name="adj2" fmla="val 21305"/>
              <a:gd name="adj3" fmla="val 11137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8507288" cy="850104"/>
          </a:xfrm>
        </p:spPr>
        <p:txBody>
          <a:bodyPr/>
          <a:lstStyle/>
          <a:p>
            <a:pPr lvl="0"/>
            <a:r>
              <a:rPr lang="en-US" sz="3200" b="1" dirty="0" smtClean="0"/>
              <a:t>The Budget Execution </a:t>
            </a:r>
            <a:br>
              <a:rPr lang="en-US" sz="3200" b="1" dirty="0" smtClean="0"/>
            </a:br>
            <a:r>
              <a:rPr lang="en-US" sz="3200" b="1" dirty="0" smtClean="0"/>
              <a:t>Functional Process</a:t>
            </a:r>
            <a:endParaRPr lang="ru-RU" sz="3200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691680" y="1700808"/>
            <a:ext cx="5976665" cy="3528392"/>
            <a:chOff x="1691679" y="1700808"/>
            <a:chExt cx="6120680" cy="352839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91680" y="1700808"/>
              <a:ext cx="6120679" cy="3528392"/>
            </a:xfrm>
            <a:prstGeom prst="round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</a:srgbClr>
                </a:gs>
                <a:gs pos="5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6124873" y="2492896"/>
              <a:ext cx="1687486" cy="1143201"/>
            </a:xfrm>
            <a:prstGeom prst="downArrow">
              <a:avLst>
                <a:gd name="adj1" fmla="val 68566"/>
                <a:gd name="adj2" fmla="val 31922"/>
              </a:avLst>
            </a:prstGeom>
            <a:solidFill>
              <a:srgbClr val="D0D8E8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  <a:latin typeface="DINPro-Regular" pitchFamily="50" charset="0"/>
                </a:rPr>
                <a:t>Reports</a:t>
              </a:r>
              <a:endParaRPr lang="ru-RU" sz="1400" dirty="0">
                <a:solidFill>
                  <a:schemeClr val="tx1"/>
                </a:solidFill>
                <a:latin typeface="DINPro-Regular" pitchFamily="50" charset="0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2144267" y="3615053"/>
              <a:ext cx="1234281" cy="1326115"/>
            </a:xfrm>
            <a:custGeom>
              <a:avLst/>
              <a:gdLst>
                <a:gd name="connsiteX0" fmla="*/ 0 w 889110"/>
                <a:gd name="connsiteY0" fmla="*/ 116579 h 777194"/>
                <a:gd name="connsiteX1" fmla="*/ 500513 w 889110"/>
                <a:gd name="connsiteY1" fmla="*/ 116579 h 777194"/>
                <a:gd name="connsiteX2" fmla="*/ 500513 w 889110"/>
                <a:gd name="connsiteY2" fmla="*/ 0 h 777194"/>
                <a:gd name="connsiteX3" fmla="*/ 889110 w 889110"/>
                <a:gd name="connsiteY3" fmla="*/ 388597 h 777194"/>
                <a:gd name="connsiteX4" fmla="*/ 500513 w 889110"/>
                <a:gd name="connsiteY4" fmla="*/ 777194 h 777194"/>
                <a:gd name="connsiteX5" fmla="*/ 500513 w 889110"/>
                <a:gd name="connsiteY5" fmla="*/ 660615 h 777194"/>
                <a:gd name="connsiteX6" fmla="*/ 0 w 889110"/>
                <a:gd name="connsiteY6" fmla="*/ 660615 h 777194"/>
                <a:gd name="connsiteX7" fmla="*/ 0 w 889110"/>
                <a:gd name="connsiteY7" fmla="*/ 116579 h 77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110" h="777194">
                  <a:moveTo>
                    <a:pt x="0" y="116579"/>
                  </a:moveTo>
                  <a:lnTo>
                    <a:pt x="500513" y="116579"/>
                  </a:lnTo>
                  <a:lnTo>
                    <a:pt x="500513" y="0"/>
                  </a:lnTo>
                  <a:lnTo>
                    <a:pt x="889110" y="388597"/>
                  </a:lnTo>
                  <a:lnTo>
                    <a:pt x="500513" y="777194"/>
                  </a:lnTo>
                  <a:lnTo>
                    <a:pt x="500513" y="660615"/>
                  </a:lnTo>
                  <a:lnTo>
                    <a:pt x="0" y="660615"/>
                  </a:lnTo>
                  <a:lnTo>
                    <a:pt x="0" y="11657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78" tIns="119754" rIns="239741" bIns="119754" numCol="1" spcCol="1270" anchor="ctr" anchorCtr="0">
              <a:noAutofit/>
            </a:bodyPr>
            <a:lstStyle/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>
                  <a:tab pos="180975" algn="l"/>
                </a:tabLst>
              </a:pPr>
              <a:r>
                <a:rPr lang="en-US" sz="800" kern="1200" dirty="0" smtClean="0">
                  <a:latin typeface="DINPro-Regular" pitchFamily="50" charset="0"/>
                </a:rPr>
                <a:t>Contracts</a:t>
              </a:r>
              <a:endParaRPr lang="ru-RU" sz="800" kern="1200" dirty="0">
                <a:latin typeface="DINPro-Regular" pitchFamily="50" charset="0"/>
              </a:endParaRPr>
            </a:p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  <a:tabLst>
                  <a:tab pos="180975" algn="l"/>
                </a:tabLst>
              </a:pPr>
              <a:r>
                <a:rPr lang="en-US" sz="800" kern="1200" dirty="0" smtClean="0">
                  <a:latin typeface="DINPro-Regular" pitchFamily="50" charset="0"/>
                </a:rPr>
                <a:t>Sequestrations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1691679" y="3898843"/>
              <a:ext cx="850229" cy="758537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dirty="0" smtClean="0">
                  <a:latin typeface="DINPro-Regular" pitchFamily="50" charset="0"/>
                </a:rPr>
                <a:t>Liabilities accounting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764264" y="3615053"/>
              <a:ext cx="1234281" cy="1326115"/>
            </a:xfrm>
            <a:custGeom>
              <a:avLst/>
              <a:gdLst>
                <a:gd name="connsiteX0" fmla="*/ 0 w 889110"/>
                <a:gd name="connsiteY0" fmla="*/ 116579 h 777194"/>
                <a:gd name="connsiteX1" fmla="*/ 500513 w 889110"/>
                <a:gd name="connsiteY1" fmla="*/ 116579 h 777194"/>
                <a:gd name="connsiteX2" fmla="*/ 500513 w 889110"/>
                <a:gd name="connsiteY2" fmla="*/ 0 h 777194"/>
                <a:gd name="connsiteX3" fmla="*/ 889110 w 889110"/>
                <a:gd name="connsiteY3" fmla="*/ 388597 h 777194"/>
                <a:gd name="connsiteX4" fmla="*/ 500513 w 889110"/>
                <a:gd name="connsiteY4" fmla="*/ 777194 h 777194"/>
                <a:gd name="connsiteX5" fmla="*/ 500513 w 889110"/>
                <a:gd name="connsiteY5" fmla="*/ 660615 h 777194"/>
                <a:gd name="connsiteX6" fmla="*/ 0 w 889110"/>
                <a:gd name="connsiteY6" fmla="*/ 660615 h 777194"/>
                <a:gd name="connsiteX7" fmla="*/ 0 w 889110"/>
                <a:gd name="connsiteY7" fmla="*/ 116579 h 77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110" h="777194">
                  <a:moveTo>
                    <a:pt x="0" y="116579"/>
                  </a:moveTo>
                  <a:lnTo>
                    <a:pt x="500513" y="116579"/>
                  </a:lnTo>
                  <a:lnTo>
                    <a:pt x="500513" y="0"/>
                  </a:lnTo>
                  <a:lnTo>
                    <a:pt x="889110" y="388597"/>
                  </a:lnTo>
                  <a:lnTo>
                    <a:pt x="500513" y="777194"/>
                  </a:lnTo>
                  <a:lnTo>
                    <a:pt x="500513" y="660615"/>
                  </a:lnTo>
                  <a:lnTo>
                    <a:pt x="0" y="660615"/>
                  </a:lnTo>
                  <a:lnTo>
                    <a:pt x="0" y="11657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78" tIns="119754" rIns="239741" bIns="119754" numCol="1" spcCol="1270" anchor="ctr" anchorCtr="0">
              <a:noAutofit/>
            </a:bodyPr>
            <a:lstStyle/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800" kern="1200" dirty="0" smtClean="0">
                  <a:latin typeface="DINPro-Regular" pitchFamily="50" charset="0"/>
                </a:rPr>
                <a:t>Payment orders</a:t>
              </a:r>
              <a:r>
                <a:rPr lang="ru-RU" sz="800" kern="1200" dirty="0" smtClean="0">
                  <a:latin typeface="DINPro-Regular" pitchFamily="50" charset="0"/>
                </a:rPr>
                <a:t> </a:t>
              </a:r>
              <a:r>
                <a:rPr lang="en-US" sz="800" kern="1200" dirty="0" err="1" smtClean="0">
                  <a:latin typeface="DINPro-Regular" pitchFamily="50" charset="0"/>
                </a:rPr>
                <a:t>Assigmnents</a:t>
              </a:r>
              <a:endParaRPr lang="ru-RU" sz="800" kern="1200" dirty="0">
                <a:latin typeface="DINPro-Regular" pitchFamily="50" charset="0"/>
              </a:endParaRPr>
            </a:p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800" kern="1200" dirty="0" smtClean="0">
                  <a:latin typeface="DINPro-Regular" pitchFamily="50" charset="0"/>
                </a:rPr>
                <a:t>Delegations</a:t>
              </a:r>
              <a:endParaRPr lang="ru-RU" sz="800" kern="1200" dirty="0">
                <a:latin typeface="DINPro-Regular" pitchFamily="50" charset="0"/>
              </a:endParaRPr>
            </a:p>
            <a:p>
              <a:pPr marL="180975" lvl="1" indent="-180975" algn="l" defTabSz="222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800" kern="1200" dirty="0" smtClean="0">
                  <a:latin typeface="DINPro-Regular" pitchFamily="50" charset="0"/>
                </a:rPr>
                <a:t>Info sheets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314028" y="3898843"/>
              <a:ext cx="850229" cy="758537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>
                  <a:latin typeface="DINPro-Regular" pitchFamily="50" charset="0"/>
                </a:rPr>
                <a:t>Payment documents recording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384259" y="3615053"/>
              <a:ext cx="1234281" cy="1326115"/>
            </a:xfrm>
            <a:custGeom>
              <a:avLst/>
              <a:gdLst>
                <a:gd name="connsiteX0" fmla="*/ 0 w 889110"/>
                <a:gd name="connsiteY0" fmla="*/ 116579 h 777194"/>
                <a:gd name="connsiteX1" fmla="*/ 500513 w 889110"/>
                <a:gd name="connsiteY1" fmla="*/ 116579 h 777194"/>
                <a:gd name="connsiteX2" fmla="*/ 500513 w 889110"/>
                <a:gd name="connsiteY2" fmla="*/ 0 h 777194"/>
                <a:gd name="connsiteX3" fmla="*/ 889110 w 889110"/>
                <a:gd name="connsiteY3" fmla="*/ 388597 h 777194"/>
                <a:gd name="connsiteX4" fmla="*/ 500513 w 889110"/>
                <a:gd name="connsiteY4" fmla="*/ 777194 h 777194"/>
                <a:gd name="connsiteX5" fmla="*/ 500513 w 889110"/>
                <a:gd name="connsiteY5" fmla="*/ 660615 h 777194"/>
                <a:gd name="connsiteX6" fmla="*/ 0 w 889110"/>
                <a:gd name="connsiteY6" fmla="*/ 660615 h 777194"/>
                <a:gd name="connsiteX7" fmla="*/ 0 w 889110"/>
                <a:gd name="connsiteY7" fmla="*/ 116579 h 77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110" h="777194">
                  <a:moveTo>
                    <a:pt x="0" y="116579"/>
                  </a:moveTo>
                  <a:lnTo>
                    <a:pt x="500513" y="116579"/>
                  </a:lnTo>
                  <a:lnTo>
                    <a:pt x="500513" y="0"/>
                  </a:lnTo>
                  <a:lnTo>
                    <a:pt x="889110" y="388597"/>
                  </a:lnTo>
                  <a:lnTo>
                    <a:pt x="500513" y="777194"/>
                  </a:lnTo>
                  <a:lnTo>
                    <a:pt x="500513" y="660615"/>
                  </a:lnTo>
                  <a:lnTo>
                    <a:pt x="0" y="660615"/>
                  </a:lnTo>
                  <a:lnTo>
                    <a:pt x="0" y="116579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78" tIns="119754" rIns="239741" bIns="119754" numCol="1" spcCol="1270" anchor="ctr" anchorCtr="0">
              <a:noAutofit/>
            </a:bodyPr>
            <a:lstStyle/>
            <a:p>
              <a:pPr marL="180975" lvl="1" indent="-180975" defTabSz="1809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800" kern="1200" dirty="0" smtClean="0">
                  <a:latin typeface="DINPro-Regular" pitchFamily="50" charset="0"/>
                </a:rPr>
                <a:t>State budget; district budgets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4936376" y="3898843"/>
              <a:ext cx="850229" cy="758537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dirty="0" smtClean="0">
                  <a:latin typeface="DINPro-Regular" pitchFamily="50" charset="0"/>
                </a:rPr>
                <a:t>Needs management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7063100" y="3615053"/>
              <a:ext cx="482814" cy="1326115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6632468" y="3898843"/>
              <a:ext cx="850229" cy="758537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" kern="1200" dirty="0" smtClean="0">
                  <a:latin typeface="DINPro-Regular" pitchFamily="50" charset="0"/>
                </a:rPr>
                <a:t>Documents execution</a:t>
              </a:r>
              <a:endParaRPr lang="ru-RU" sz="800" kern="1200" dirty="0">
                <a:latin typeface="DINPro-Regular" pitchFamily="50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411239" y="1916832"/>
              <a:ext cx="1134676" cy="758537"/>
            </a:xfrm>
            <a:custGeom>
              <a:avLst/>
              <a:gdLst>
                <a:gd name="connsiteX0" fmla="*/ 0 w 444555"/>
                <a:gd name="connsiteY0" fmla="*/ 222278 h 444555"/>
                <a:gd name="connsiteX1" fmla="*/ 222278 w 444555"/>
                <a:gd name="connsiteY1" fmla="*/ 0 h 444555"/>
                <a:gd name="connsiteX2" fmla="*/ 444556 w 444555"/>
                <a:gd name="connsiteY2" fmla="*/ 222278 h 444555"/>
                <a:gd name="connsiteX3" fmla="*/ 222278 w 444555"/>
                <a:gd name="connsiteY3" fmla="*/ 444556 h 444555"/>
                <a:gd name="connsiteX4" fmla="*/ 0 w 444555"/>
                <a:gd name="connsiteY4" fmla="*/ 222278 h 444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555" h="444555">
                  <a:moveTo>
                    <a:pt x="0" y="222278"/>
                  </a:moveTo>
                  <a:cubicBezTo>
                    <a:pt x="0" y="99517"/>
                    <a:pt x="99517" y="0"/>
                    <a:pt x="222278" y="0"/>
                  </a:cubicBezTo>
                  <a:cubicBezTo>
                    <a:pt x="345039" y="0"/>
                    <a:pt x="444556" y="99517"/>
                    <a:pt x="444556" y="222278"/>
                  </a:cubicBezTo>
                  <a:cubicBezTo>
                    <a:pt x="444556" y="345039"/>
                    <a:pt x="345039" y="444556"/>
                    <a:pt x="222278" y="444556"/>
                  </a:cubicBezTo>
                  <a:cubicBezTo>
                    <a:pt x="99517" y="444556"/>
                    <a:pt x="0" y="345039"/>
                    <a:pt x="0" y="222278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279" tIns="68279" rIns="68279" bIns="6827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kern="1200" dirty="0" smtClean="0">
                  <a:latin typeface="DINPro-Regular" pitchFamily="50" charset="0"/>
                </a:rPr>
                <a:t>Reports on extra-Treasury execution</a:t>
              </a:r>
              <a:endParaRPr lang="ru-RU" sz="900" kern="1200" dirty="0">
                <a:latin typeface="DINPro-Regular" pitchFamily="50" charset="0"/>
              </a:endParaRPr>
            </a:p>
          </p:txBody>
        </p:sp>
      </p:grpSp>
      <p:sp>
        <p:nvSpPr>
          <p:cNvPr id="20" name="Выноска со стрелкой вправо 19"/>
          <p:cNvSpPr/>
          <p:nvPr/>
        </p:nvSpPr>
        <p:spPr>
          <a:xfrm>
            <a:off x="1" y="3573016"/>
            <a:ext cx="1691680" cy="1476164"/>
          </a:xfrm>
          <a:prstGeom prst="rightArrowCallout">
            <a:avLst>
              <a:gd name="adj1" fmla="val 15741"/>
              <a:gd name="adj2" fmla="val 25000"/>
              <a:gd name="adj3" fmla="val 19048"/>
              <a:gd name="adj4" fmla="val 682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E-</a:t>
            </a:r>
            <a:r>
              <a:rPr lang="en-US" sz="1600" dirty="0" err="1" smtClean="0"/>
              <a:t>Alocatii</a:t>
            </a:r>
            <a:endParaRPr lang="ru-RU" sz="1600" dirty="0" smtClean="0"/>
          </a:p>
          <a:p>
            <a:pPr algn="ctr"/>
            <a:r>
              <a:rPr lang="en-US" sz="1600" dirty="0" smtClean="0"/>
              <a:t>Allocations</a:t>
            </a:r>
            <a:endParaRPr lang="ru-RU" sz="1600" dirty="0"/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2771800" y="4869159"/>
            <a:ext cx="1800200" cy="1440161"/>
          </a:xfrm>
          <a:prstGeom prst="upArrowCallout">
            <a:avLst>
              <a:gd name="adj1" fmla="val 17525"/>
              <a:gd name="adj2" fmla="val 25000"/>
              <a:gd name="adj3" fmla="val 18299"/>
              <a:gd name="adj4" fmla="val 66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</a:t>
            </a:r>
            <a:r>
              <a:rPr lang="en-US" dirty="0" err="1" smtClean="0"/>
              <a:t>Docplat</a:t>
            </a:r>
            <a:endParaRPr lang="en-US" dirty="0" smtClean="0"/>
          </a:p>
          <a:p>
            <a:pPr algn="ctr"/>
            <a:r>
              <a:rPr lang="en-US" dirty="0" smtClean="0"/>
              <a:t>Payment documents</a:t>
            </a:r>
            <a:endParaRPr lang="ru-RU" dirty="0"/>
          </a:p>
        </p:txBody>
      </p:sp>
      <p:sp>
        <p:nvSpPr>
          <p:cNvPr id="22" name="Выноска 1 (граница и черта) 21"/>
          <p:cNvSpPr/>
          <p:nvPr/>
        </p:nvSpPr>
        <p:spPr>
          <a:xfrm>
            <a:off x="8172400" y="2471878"/>
            <a:ext cx="792088" cy="813106"/>
          </a:xfrm>
          <a:prstGeom prst="accentBorderCallout1">
            <a:avLst>
              <a:gd name="adj1" fmla="val 31636"/>
              <a:gd name="adj2" fmla="val -11273"/>
              <a:gd name="adj3" fmla="val 213243"/>
              <a:gd name="adj4" fmla="val -117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Treasury client</a:t>
            </a:r>
            <a:endParaRPr lang="ru-RU" sz="1100" dirty="0"/>
          </a:p>
        </p:txBody>
      </p:sp>
      <p:sp>
        <p:nvSpPr>
          <p:cNvPr id="24" name="Выноска 1 (граница и черта) 23"/>
          <p:cNvSpPr/>
          <p:nvPr/>
        </p:nvSpPr>
        <p:spPr>
          <a:xfrm>
            <a:off x="8172400" y="3492290"/>
            <a:ext cx="648072" cy="813106"/>
          </a:xfrm>
          <a:prstGeom prst="accentBorderCallout1">
            <a:avLst>
              <a:gd name="adj1" fmla="val 31636"/>
              <a:gd name="adj2" fmla="val -11273"/>
              <a:gd name="adj3" fmla="val 87900"/>
              <a:gd name="adj4" fmla="val -114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Comm</a:t>
            </a:r>
            <a:r>
              <a:rPr lang="en-US" sz="1100" dirty="0" smtClean="0"/>
              <a:t> Bank Client</a:t>
            </a:r>
            <a:endParaRPr lang="ru-RU" sz="1100" dirty="0"/>
          </a:p>
        </p:txBody>
      </p:sp>
      <p:sp>
        <p:nvSpPr>
          <p:cNvPr id="25" name="Выноска 1 (граница и черта) 24"/>
          <p:cNvSpPr/>
          <p:nvPr/>
        </p:nvSpPr>
        <p:spPr>
          <a:xfrm>
            <a:off x="8182061" y="4534615"/>
            <a:ext cx="648072" cy="813106"/>
          </a:xfrm>
          <a:prstGeom prst="accentBorderCallout1">
            <a:avLst>
              <a:gd name="adj1" fmla="val 31636"/>
              <a:gd name="adj2" fmla="val -11273"/>
              <a:gd name="adj3" fmla="val -37444"/>
              <a:gd name="adj4" fmla="val -117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НБМ</a:t>
            </a:r>
            <a:r>
              <a:rPr lang="en-US" sz="1100" dirty="0" smtClean="0"/>
              <a:t> Client</a:t>
            </a:r>
            <a:endParaRPr lang="ru-RU" sz="1100" dirty="0"/>
          </a:p>
        </p:txBody>
      </p:sp>
      <p:sp>
        <p:nvSpPr>
          <p:cNvPr id="23" name="Стрелка вниз 22"/>
          <p:cNvSpPr/>
          <p:nvPr/>
        </p:nvSpPr>
        <p:spPr>
          <a:xfrm>
            <a:off x="4427984" y="2492896"/>
            <a:ext cx="1647781" cy="1143201"/>
          </a:xfrm>
          <a:prstGeom prst="downArrow">
            <a:avLst>
              <a:gd name="adj1" fmla="val 68566"/>
              <a:gd name="adj2" fmla="val 31922"/>
            </a:avLst>
          </a:prstGeom>
          <a:solidFill>
            <a:srgbClr val="D0D8E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DINPro-Regular" pitchFamily="50" charset="0"/>
              </a:rPr>
              <a:t>Revenues</a:t>
            </a:r>
            <a:endParaRPr lang="ru-RU" sz="1400" dirty="0" smtClean="0">
              <a:solidFill>
                <a:schemeClr val="tx1"/>
              </a:solidFill>
              <a:latin typeface="DINPro-Regular" pitchFamily="50" charset="0"/>
            </a:endParaRPr>
          </a:p>
          <a:p>
            <a:endParaRPr lang="ru-RU" sz="1400" dirty="0">
              <a:solidFill>
                <a:schemeClr val="tx1"/>
              </a:solidFill>
              <a:latin typeface="DINPro-Regular" pitchFamily="50" charset="0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4707612" y="1916832"/>
            <a:ext cx="1107978" cy="758537"/>
          </a:xfrm>
          <a:custGeom>
            <a:avLst/>
            <a:gdLst>
              <a:gd name="connsiteX0" fmla="*/ 0 w 444555"/>
              <a:gd name="connsiteY0" fmla="*/ 222278 h 444555"/>
              <a:gd name="connsiteX1" fmla="*/ 222278 w 444555"/>
              <a:gd name="connsiteY1" fmla="*/ 0 h 444555"/>
              <a:gd name="connsiteX2" fmla="*/ 444556 w 444555"/>
              <a:gd name="connsiteY2" fmla="*/ 222278 h 444555"/>
              <a:gd name="connsiteX3" fmla="*/ 222278 w 444555"/>
              <a:gd name="connsiteY3" fmla="*/ 444556 h 444555"/>
              <a:gd name="connsiteX4" fmla="*/ 0 w 444555"/>
              <a:gd name="connsiteY4" fmla="*/ 222278 h 4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55" h="444555">
                <a:moveTo>
                  <a:pt x="0" y="222278"/>
                </a:moveTo>
                <a:cubicBezTo>
                  <a:pt x="0" y="99517"/>
                  <a:pt x="99517" y="0"/>
                  <a:pt x="222278" y="0"/>
                </a:cubicBezTo>
                <a:cubicBezTo>
                  <a:pt x="345039" y="0"/>
                  <a:pt x="444556" y="99517"/>
                  <a:pt x="444556" y="222278"/>
                </a:cubicBezTo>
                <a:cubicBezTo>
                  <a:pt x="444556" y="345039"/>
                  <a:pt x="345039" y="444556"/>
                  <a:pt x="222278" y="444556"/>
                </a:cubicBezTo>
                <a:cubicBezTo>
                  <a:pt x="99517" y="444556"/>
                  <a:pt x="0" y="345039"/>
                  <a:pt x="0" y="222278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279" tIns="68279" rIns="68279" bIns="6827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kern="1200" dirty="0" smtClean="0">
                <a:latin typeface="DINPro-Regular" pitchFamily="50" charset="0"/>
              </a:rPr>
              <a:t>Revenues accounting</a:t>
            </a:r>
            <a:endParaRPr lang="ru-RU" sz="900" kern="1200" dirty="0">
              <a:latin typeface="DINPro-Regular" pitchFamily="5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</TotalTime>
  <Words>525</Words>
  <Application>Microsoft Office PowerPoint</Application>
  <PresentationFormat>On-screen Show (4:3)</PresentationFormat>
  <Paragraphs>171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 Unicode MS</vt:lpstr>
      <vt:lpstr>Arial</vt:lpstr>
      <vt:lpstr>Calibri</vt:lpstr>
      <vt:lpstr>Constantia</vt:lpstr>
      <vt:lpstr>DINPro-Bold</vt:lpstr>
      <vt:lpstr>DINPro-Medium</vt:lpstr>
      <vt:lpstr>DINPro-Regular</vt:lpstr>
      <vt:lpstr>Times New Roman</vt:lpstr>
      <vt:lpstr>Wingdings</vt:lpstr>
      <vt:lpstr>Office Theme</vt:lpstr>
      <vt:lpstr>Financial Management  Information System  (some aspects in architecture)</vt:lpstr>
      <vt:lpstr>Functional Scope</vt:lpstr>
      <vt:lpstr>Institutional Scope</vt:lpstr>
      <vt:lpstr>Telecommunications Structure</vt:lpstr>
      <vt:lpstr>PowerPoint Presentation</vt:lpstr>
      <vt:lpstr>PowerPoint Presentation</vt:lpstr>
      <vt:lpstr>Functional Scope</vt:lpstr>
      <vt:lpstr>FMIS Internal Linkages</vt:lpstr>
      <vt:lpstr>The Budget Execution  Functional Process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Moldova delegation</dc:title>
  <dc:creator>Denis Bakeev</dc:creator>
  <cp:lastModifiedBy>Andrei Nikolaevich Salnikov</cp:lastModifiedBy>
  <cp:revision>162</cp:revision>
  <cp:lastPrinted>1601-01-01T00:00:00Z</cp:lastPrinted>
  <dcterms:created xsi:type="dcterms:W3CDTF">2011-05-30T07:50:09Z</dcterms:created>
  <dcterms:modified xsi:type="dcterms:W3CDTF">2016-05-30T14:56:28Z</dcterms:modified>
</cp:coreProperties>
</file>