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6"/>
  </p:notesMasterIdLst>
  <p:handoutMasterIdLst>
    <p:handoutMasterId r:id="rId37"/>
  </p:handoutMasterIdLst>
  <p:sldIdLst>
    <p:sldId id="602" r:id="rId3"/>
    <p:sldId id="603" r:id="rId4"/>
    <p:sldId id="623" r:id="rId5"/>
    <p:sldId id="604" r:id="rId6"/>
    <p:sldId id="646" r:id="rId7"/>
    <p:sldId id="647" r:id="rId8"/>
    <p:sldId id="648" r:id="rId9"/>
    <p:sldId id="649" r:id="rId10"/>
    <p:sldId id="650" r:id="rId11"/>
    <p:sldId id="651" r:id="rId12"/>
    <p:sldId id="652" r:id="rId13"/>
    <p:sldId id="653" r:id="rId14"/>
    <p:sldId id="612" r:id="rId15"/>
    <p:sldId id="613" r:id="rId16"/>
    <p:sldId id="657" r:id="rId17"/>
    <p:sldId id="654" r:id="rId18"/>
    <p:sldId id="655" r:id="rId19"/>
    <p:sldId id="656" r:id="rId20"/>
    <p:sldId id="658" r:id="rId21"/>
    <p:sldId id="659" r:id="rId22"/>
    <p:sldId id="660" r:id="rId23"/>
    <p:sldId id="630" r:id="rId24"/>
    <p:sldId id="631" r:id="rId25"/>
    <p:sldId id="639" r:id="rId26"/>
    <p:sldId id="633" r:id="rId27"/>
    <p:sldId id="634" r:id="rId28"/>
    <p:sldId id="617" r:id="rId29"/>
    <p:sldId id="645" r:id="rId30"/>
    <p:sldId id="642" r:id="rId31"/>
    <p:sldId id="643" r:id="rId32"/>
    <p:sldId id="644" r:id="rId33"/>
    <p:sldId id="621" r:id="rId34"/>
    <p:sldId id="553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0F22E"/>
    <a:srgbClr val="166497"/>
    <a:srgbClr val="003B5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621" autoAdjust="0"/>
  </p:normalViewPr>
  <p:slideViewPr>
    <p:cSldViewPr>
      <p:cViewPr varScale="1">
        <p:scale>
          <a:sx n="113" d="100"/>
          <a:sy n="113" d="100"/>
        </p:scale>
        <p:origin x="-15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41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mitru\AppData\Roaming\Skype\My%20Skype%20Received%20Files\01.31.16%20Statistica%20MPay%20%20-%20Copyv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mitru\AppData\Roaming\Skype\My%20Skype%20Received%20Files\03.31.15%20Statistica%20MPay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mitru\AppData\Roaming\Skype\My%20Skype%20Received%20Files\03.31.15%20Statistica%20MPay%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mitru\AppData\Roaming\Skype\My%20Skype%20Received%20Files\orele%20de%20utilizare%20a%20serviciului%20MPa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sz="1800" dirty="0" smtClean="0">
                <a:effectLst/>
              </a:rPr>
              <a:t>Opći trend</a:t>
            </a:r>
            <a:endParaRPr lang="hr-HR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tranzactii</c:v>
          </c:tx>
          <c:cat>
            <c:strRef>
              <c:f>'[01.31.16 Statistica MPay  - Copyv1.xlsx]Statistica'!$C$6:$C$35</c:f>
              <c:strCache>
                <c:ptCount val="30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ian</c:v>
                </c:pt>
                <c:pt idx="5">
                  <c:v>feb</c:v>
                </c:pt>
                <c:pt idx="6">
                  <c:v>mart</c:v>
                </c:pt>
                <c:pt idx="7">
                  <c:v>apr</c:v>
                </c:pt>
                <c:pt idx="8">
                  <c:v>mai</c:v>
                </c:pt>
                <c:pt idx="9">
                  <c:v>iun</c:v>
                </c:pt>
                <c:pt idx="10">
                  <c:v>iul</c:v>
                </c:pt>
                <c:pt idx="11">
                  <c:v>aug</c:v>
                </c:pt>
                <c:pt idx="12">
                  <c:v>sep</c:v>
                </c:pt>
                <c:pt idx="13">
                  <c:v>oct</c:v>
                </c:pt>
                <c:pt idx="14">
                  <c:v>nov</c:v>
                </c:pt>
                <c:pt idx="15">
                  <c:v>dec</c:v>
                </c:pt>
                <c:pt idx="16">
                  <c:v>ian</c:v>
                </c:pt>
                <c:pt idx="17">
                  <c:v>feb</c:v>
                </c:pt>
                <c:pt idx="18">
                  <c:v>mart</c:v>
                </c:pt>
                <c:pt idx="19">
                  <c:v>apr</c:v>
                </c:pt>
                <c:pt idx="20">
                  <c:v>mai</c:v>
                </c:pt>
                <c:pt idx="21">
                  <c:v>iun</c:v>
                </c:pt>
                <c:pt idx="22">
                  <c:v>iul</c:v>
                </c:pt>
                <c:pt idx="23">
                  <c:v>aug</c:v>
                </c:pt>
                <c:pt idx="24">
                  <c:v>sep</c:v>
                </c:pt>
                <c:pt idx="25">
                  <c:v>oct</c:v>
                </c:pt>
                <c:pt idx="26">
                  <c:v>nov</c:v>
                </c:pt>
                <c:pt idx="27">
                  <c:v>dec</c:v>
                </c:pt>
                <c:pt idx="28">
                  <c:v>ian</c:v>
                </c:pt>
                <c:pt idx="29">
                  <c:v>feb</c:v>
                </c:pt>
              </c:strCache>
            </c:strRef>
          </c:cat>
          <c:val>
            <c:numRef>
              <c:f>'[01.31.16 Statistica MPay  - Copyv1.xlsx]Statistica'!$AI$6:$AI$35</c:f>
              <c:numCache>
                <c:formatCode>0</c:formatCode>
                <c:ptCount val="30"/>
                <c:pt idx="0">
                  <c:v>595</c:v>
                </c:pt>
                <c:pt idx="1">
                  <c:v>7642</c:v>
                </c:pt>
                <c:pt idx="2">
                  <c:v>8640</c:v>
                </c:pt>
                <c:pt idx="3">
                  <c:v>8275</c:v>
                </c:pt>
                <c:pt idx="4">
                  <c:v>22511</c:v>
                </c:pt>
                <c:pt idx="5">
                  <c:v>25688</c:v>
                </c:pt>
                <c:pt idx="6">
                  <c:v>27225</c:v>
                </c:pt>
                <c:pt idx="7">
                  <c:v>24803</c:v>
                </c:pt>
                <c:pt idx="8">
                  <c:v>28343</c:v>
                </c:pt>
                <c:pt idx="9">
                  <c:v>44689</c:v>
                </c:pt>
                <c:pt idx="10">
                  <c:v>62750</c:v>
                </c:pt>
                <c:pt idx="11">
                  <c:v>68701</c:v>
                </c:pt>
                <c:pt idx="12">
                  <c:v>70577</c:v>
                </c:pt>
                <c:pt idx="13">
                  <c:v>63567</c:v>
                </c:pt>
                <c:pt idx="14">
                  <c:v>58652</c:v>
                </c:pt>
                <c:pt idx="15">
                  <c:v>48583</c:v>
                </c:pt>
                <c:pt idx="16">
                  <c:v>41576</c:v>
                </c:pt>
                <c:pt idx="17">
                  <c:v>45630</c:v>
                </c:pt>
                <c:pt idx="18">
                  <c:v>46271</c:v>
                </c:pt>
                <c:pt idx="19">
                  <c:v>63973</c:v>
                </c:pt>
                <c:pt idx="20">
                  <c:v>124703</c:v>
                </c:pt>
                <c:pt idx="21">
                  <c:v>195369</c:v>
                </c:pt>
                <c:pt idx="22">
                  <c:v>70062</c:v>
                </c:pt>
                <c:pt idx="23">
                  <c:v>68215</c:v>
                </c:pt>
                <c:pt idx="24">
                  <c:v>73298</c:v>
                </c:pt>
                <c:pt idx="25">
                  <c:v>112167</c:v>
                </c:pt>
                <c:pt idx="26">
                  <c:v>128605</c:v>
                </c:pt>
                <c:pt idx="27">
                  <c:v>134614</c:v>
                </c:pt>
                <c:pt idx="28">
                  <c:v>86391</c:v>
                </c:pt>
              </c:numCache>
            </c:numRef>
          </c:val>
          <c:smooth val="0"/>
        </c:ser>
        <c:ser>
          <c:idx val="1"/>
          <c:order val="1"/>
          <c:tx>
            <c:v>volum </c:v>
          </c:tx>
          <c:cat>
            <c:strRef>
              <c:f>'[01.31.16 Statistica MPay  - Copyv1.xlsx]Statistica'!$C$6:$C$35</c:f>
              <c:strCache>
                <c:ptCount val="30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ian</c:v>
                </c:pt>
                <c:pt idx="5">
                  <c:v>feb</c:v>
                </c:pt>
                <c:pt idx="6">
                  <c:v>mart</c:v>
                </c:pt>
                <c:pt idx="7">
                  <c:v>apr</c:v>
                </c:pt>
                <c:pt idx="8">
                  <c:v>mai</c:v>
                </c:pt>
                <c:pt idx="9">
                  <c:v>iun</c:v>
                </c:pt>
                <c:pt idx="10">
                  <c:v>iul</c:v>
                </c:pt>
                <c:pt idx="11">
                  <c:v>aug</c:v>
                </c:pt>
                <c:pt idx="12">
                  <c:v>sep</c:v>
                </c:pt>
                <c:pt idx="13">
                  <c:v>oct</c:v>
                </c:pt>
                <c:pt idx="14">
                  <c:v>nov</c:v>
                </c:pt>
                <c:pt idx="15">
                  <c:v>dec</c:v>
                </c:pt>
                <c:pt idx="16">
                  <c:v>ian</c:v>
                </c:pt>
                <c:pt idx="17">
                  <c:v>feb</c:v>
                </c:pt>
                <c:pt idx="18">
                  <c:v>mart</c:v>
                </c:pt>
                <c:pt idx="19">
                  <c:v>apr</c:v>
                </c:pt>
                <c:pt idx="20">
                  <c:v>mai</c:v>
                </c:pt>
                <c:pt idx="21">
                  <c:v>iun</c:v>
                </c:pt>
                <c:pt idx="22">
                  <c:v>iul</c:v>
                </c:pt>
                <c:pt idx="23">
                  <c:v>aug</c:v>
                </c:pt>
                <c:pt idx="24">
                  <c:v>sep</c:v>
                </c:pt>
                <c:pt idx="25">
                  <c:v>oct</c:v>
                </c:pt>
                <c:pt idx="26">
                  <c:v>nov</c:v>
                </c:pt>
                <c:pt idx="27">
                  <c:v>dec</c:v>
                </c:pt>
                <c:pt idx="28">
                  <c:v>ian</c:v>
                </c:pt>
                <c:pt idx="29">
                  <c:v>feb</c:v>
                </c:pt>
              </c:strCache>
            </c:strRef>
          </c:cat>
          <c:val>
            <c:numRef>
              <c:f>'[01.31.16 Statistica MPay  - Copyv1.xlsx]Statistica'!$AH$6:$AH$35</c:f>
              <c:numCache>
                <c:formatCode>0</c:formatCode>
                <c:ptCount val="30"/>
                <c:pt idx="0">
                  <c:v>37207.490000000005</c:v>
                </c:pt>
                <c:pt idx="1">
                  <c:v>978327.2</c:v>
                </c:pt>
                <c:pt idx="2">
                  <c:v>1266259.8</c:v>
                </c:pt>
                <c:pt idx="3">
                  <c:v>1420327.4000000001</c:v>
                </c:pt>
                <c:pt idx="4">
                  <c:v>4282602.6999999993</c:v>
                </c:pt>
                <c:pt idx="5">
                  <c:v>4749869.0200000005</c:v>
                </c:pt>
                <c:pt idx="6">
                  <c:v>5724292.3800000008</c:v>
                </c:pt>
                <c:pt idx="7">
                  <c:v>5317348.2200000007</c:v>
                </c:pt>
                <c:pt idx="8">
                  <c:v>6472614.5800000001</c:v>
                </c:pt>
                <c:pt idx="9">
                  <c:v>10840885.279999999</c:v>
                </c:pt>
                <c:pt idx="10">
                  <c:v>14217156.240000002</c:v>
                </c:pt>
                <c:pt idx="11">
                  <c:v>16196226.110000005</c:v>
                </c:pt>
                <c:pt idx="12">
                  <c:v>15841563.510000002</c:v>
                </c:pt>
                <c:pt idx="13">
                  <c:v>14266712.100000001</c:v>
                </c:pt>
                <c:pt idx="14">
                  <c:v>13142463.279999999</c:v>
                </c:pt>
                <c:pt idx="15">
                  <c:v>11992839.770000003</c:v>
                </c:pt>
                <c:pt idx="16">
                  <c:v>18144311.709999997</c:v>
                </c:pt>
                <c:pt idx="17">
                  <c:v>14357636.600000001</c:v>
                </c:pt>
                <c:pt idx="18">
                  <c:v>19603629.029999997</c:v>
                </c:pt>
                <c:pt idx="19">
                  <c:v>13065486.820000002</c:v>
                </c:pt>
                <c:pt idx="20">
                  <c:v>24654248.420000002</c:v>
                </c:pt>
                <c:pt idx="21">
                  <c:v>47011304.600000001</c:v>
                </c:pt>
                <c:pt idx="22">
                  <c:v>16731499.080000006</c:v>
                </c:pt>
                <c:pt idx="23">
                  <c:v>15447414.209999999</c:v>
                </c:pt>
                <c:pt idx="24">
                  <c:v>16018443.399999999</c:v>
                </c:pt>
                <c:pt idx="25">
                  <c:v>54122209.380000003</c:v>
                </c:pt>
                <c:pt idx="26">
                  <c:v>78658003.270000041</c:v>
                </c:pt>
                <c:pt idx="27">
                  <c:v>96873526.480000094</c:v>
                </c:pt>
                <c:pt idx="28">
                  <c:v>61086644.010000035</c:v>
                </c:pt>
              </c:numCache>
            </c:numRef>
          </c:val>
          <c:smooth val="0"/>
        </c:ser>
        <c:ser>
          <c:idx val="2"/>
          <c:order val="2"/>
          <c:tx>
            <c:v>Suma medie achit.</c:v>
          </c:tx>
          <c:cat>
            <c:strRef>
              <c:f>'[01.31.16 Statistica MPay  - Copyv1.xlsx]Statistica'!$C$6:$C$35</c:f>
              <c:strCache>
                <c:ptCount val="30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ian</c:v>
                </c:pt>
                <c:pt idx="5">
                  <c:v>feb</c:v>
                </c:pt>
                <c:pt idx="6">
                  <c:v>mart</c:v>
                </c:pt>
                <c:pt idx="7">
                  <c:v>apr</c:v>
                </c:pt>
                <c:pt idx="8">
                  <c:v>mai</c:v>
                </c:pt>
                <c:pt idx="9">
                  <c:v>iun</c:v>
                </c:pt>
                <c:pt idx="10">
                  <c:v>iul</c:v>
                </c:pt>
                <c:pt idx="11">
                  <c:v>aug</c:v>
                </c:pt>
                <c:pt idx="12">
                  <c:v>sep</c:v>
                </c:pt>
                <c:pt idx="13">
                  <c:v>oct</c:v>
                </c:pt>
                <c:pt idx="14">
                  <c:v>nov</c:v>
                </c:pt>
                <c:pt idx="15">
                  <c:v>dec</c:v>
                </c:pt>
                <c:pt idx="16">
                  <c:v>ian</c:v>
                </c:pt>
                <c:pt idx="17">
                  <c:v>feb</c:v>
                </c:pt>
                <c:pt idx="18">
                  <c:v>mart</c:v>
                </c:pt>
                <c:pt idx="19">
                  <c:v>apr</c:v>
                </c:pt>
                <c:pt idx="20">
                  <c:v>mai</c:v>
                </c:pt>
                <c:pt idx="21">
                  <c:v>iun</c:v>
                </c:pt>
                <c:pt idx="22">
                  <c:v>iul</c:v>
                </c:pt>
                <c:pt idx="23">
                  <c:v>aug</c:v>
                </c:pt>
                <c:pt idx="24">
                  <c:v>sep</c:v>
                </c:pt>
                <c:pt idx="25">
                  <c:v>oct</c:v>
                </c:pt>
                <c:pt idx="26">
                  <c:v>nov</c:v>
                </c:pt>
                <c:pt idx="27">
                  <c:v>dec</c:v>
                </c:pt>
                <c:pt idx="28">
                  <c:v>ian</c:v>
                </c:pt>
                <c:pt idx="29">
                  <c:v>feb</c:v>
                </c:pt>
              </c:strCache>
            </c:strRef>
          </c:cat>
          <c:val>
            <c:numRef>
              <c:f>'[01.31.16 Statistica MPay  - Copyv1.xlsx]Statistica'!$AL$6:$AL$35</c:f>
              <c:numCache>
                <c:formatCode>0</c:formatCode>
                <c:ptCount val="30"/>
                <c:pt idx="0">
                  <c:v>62.533596638655474</c:v>
                </c:pt>
                <c:pt idx="1">
                  <c:v>128.01978539649306</c:v>
                </c:pt>
                <c:pt idx="2">
                  <c:v>146.55784722222222</c:v>
                </c:pt>
                <c:pt idx="3">
                  <c:v>171.64077341389731</c:v>
                </c:pt>
                <c:pt idx="4">
                  <c:v>190.24488916529694</c:v>
                </c:pt>
                <c:pt idx="5">
                  <c:v>184.90614372469636</c:v>
                </c:pt>
                <c:pt idx="6">
                  <c:v>210.25867327823696</c:v>
                </c:pt>
                <c:pt idx="7">
                  <c:v>214.38326895940011</c:v>
                </c:pt>
                <c:pt idx="8">
                  <c:v>228.36730691881593</c:v>
                </c:pt>
                <c:pt idx="9">
                  <c:v>242.58509431851238</c:v>
                </c:pt>
                <c:pt idx="10">
                  <c:v>226.56822693227096</c:v>
                </c:pt>
                <c:pt idx="11">
                  <c:v>235.74949578608761</c:v>
                </c:pt>
                <c:pt idx="12">
                  <c:v>224.45787593691998</c:v>
                </c:pt>
                <c:pt idx="13">
                  <c:v>224.4358251923168</c:v>
                </c:pt>
                <c:pt idx="14">
                  <c:v>224.07527927436402</c:v>
                </c:pt>
                <c:pt idx="15">
                  <c:v>246.85259802811689</c:v>
                </c:pt>
                <c:pt idx="16">
                  <c:v>436.41311598037322</c:v>
                </c:pt>
                <c:pt idx="17">
                  <c:v>314.65344291036604</c:v>
                </c:pt>
                <c:pt idx="18">
                  <c:v>423.66988027057977</c:v>
                </c:pt>
                <c:pt idx="19">
                  <c:v>204.23439294702456</c:v>
                </c:pt>
                <c:pt idx="20">
                  <c:v>197.70373142586789</c:v>
                </c:pt>
                <c:pt idx="21">
                  <c:v>240.62827060587915</c:v>
                </c:pt>
                <c:pt idx="22">
                  <c:v>238.809898090263</c:v>
                </c:pt>
                <c:pt idx="23">
                  <c:v>226.45186850399472</c:v>
                </c:pt>
                <c:pt idx="24">
                  <c:v>218.5386149690305</c:v>
                </c:pt>
                <c:pt idx="25">
                  <c:v>482.51454866404561</c:v>
                </c:pt>
                <c:pt idx="26">
                  <c:v>611.62476785506033</c:v>
                </c:pt>
                <c:pt idx="27">
                  <c:v>719.63931299864873</c:v>
                </c:pt>
                <c:pt idx="28">
                  <c:v>707.09499843733761</c:v>
                </c:pt>
                <c:pt idx="2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364480"/>
        <c:axId val="127370368"/>
      </c:lineChart>
      <c:catAx>
        <c:axId val="12736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7370368"/>
        <c:crosses val="autoZero"/>
        <c:auto val="0"/>
        <c:lblAlgn val="ctr"/>
        <c:lblOffset val="100"/>
        <c:noMultiLvlLbl val="0"/>
      </c:catAx>
      <c:valAx>
        <c:axId val="127370368"/>
        <c:scaling>
          <c:logBase val="10"/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736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sz="1800" dirty="0" smtClean="0">
                <a:effectLst/>
              </a:rPr>
              <a:t>GOTOVINSKO vs. BEZGOTOVINSKO PLAĆANJE/obujam</a:t>
            </a:r>
            <a:endParaRPr lang="hr-HR" dirty="0">
              <a:effectLst/>
            </a:endParaRPr>
          </a:p>
        </c:rich>
      </c:tx>
      <c:layout>
        <c:manualLayout>
          <c:xMode val="edge"/>
          <c:yMode val="edge"/>
          <c:x val="0.17815905337119872"/>
          <c:y val="3.1746031746031744E-2"/>
        </c:manualLayout>
      </c:layout>
      <c:overlay val="0"/>
    </c:title>
    <c:autoTitleDeleted val="0"/>
    <c:view3D>
      <c:rotX val="30"/>
      <c:rotY val="2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1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Lit>
              <c:ptCount val="2"/>
              <c:pt idx="0">
                <c:v>CASH</c:v>
              </c:pt>
              <c:pt idx="1">
                <c:v>NON CASH</c:v>
              </c:pt>
            </c:strLit>
          </c:cat>
          <c:val>
            <c:numRef>
              <c:f>'[03.31.15 Statistica MPay .xlsx]pivot 2'!$H$12:$I$12</c:f>
              <c:numCache>
                <c:formatCode>General</c:formatCode>
                <c:ptCount val="2"/>
                <c:pt idx="0">
                  <c:v>695345</c:v>
                </c:pt>
                <c:pt idx="1">
                  <c:v>9373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621158311411629"/>
          <c:y val="0.50636991804595854"/>
          <c:w val="0.17196340551218858"/>
          <c:h val="0.16401735497348546"/>
        </c:manualLayout>
      </c:layout>
      <c:overlay val="0"/>
      <c:txPr>
        <a:bodyPr/>
        <a:lstStyle/>
        <a:p>
          <a:pPr rtl="0">
            <a:defRPr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sz="1800" dirty="0" smtClean="0">
                <a:effectLst/>
              </a:rPr>
              <a:t>GOTOVINSKO vs. BEZGOTOVINSKO PLAĆANJE/transakcija</a:t>
            </a:r>
            <a:endParaRPr lang="hr-HR" dirty="0">
              <a:effectLst/>
            </a:endParaRPr>
          </a:p>
        </c:rich>
      </c:tx>
      <c:layout>
        <c:manualLayout>
          <c:xMode val="edge"/>
          <c:yMode val="edge"/>
          <c:x val="0.14121867929796625"/>
          <c:y val="3.6281179138321996E-2"/>
        </c:manualLayout>
      </c:layout>
      <c:overlay val="0"/>
    </c:title>
    <c:autoTitleDeleted val="0"/>
    <c:view3D>
      <c:rotX val="30"/>
      <c:rotY val="2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1"/>
          </c:dPt>
          <c:dLbls>
            <c:dLbl>
              <c:idx val="0"/>
              <c:layout>
                <c:manualLayout>
                  <c:x val="-6.0225433670544032E-2"/>
                  <c:y val="9.9773242630385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Lit>
              <c:ptCount val="2"/>
              <c:pt idx="0">
                <c:v>CASH</c:v>
              </c:pt>
              <c:pt idx="1">
                <c:v>NON CASH</c:v>
              </c:pt>
            </c:strLit>
          </c:cat>
          <c:val>
            <c:numRef>
              <c:f>'pivot 2'!$H$13:$I$13</c:f>
              <c:numCache>
                <c:formatCode>0</c:formatCode>
                <c:ptCount val="2"/>
                <c:pt idx="0" formatCode="General">
                  <c:v>175748643.53999996</c:v>
                </c:pt>
                <c:pt idx="1">
                  <c:v>3103628.88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621158311411629"/>
          <c:y val="0.50636991804595854"/>
          <c:w val="0.22736329861209906"/>
          <c:h val="0.14587676540432445"/>
        </c:manualLayout>
      </c:layout>
      <c:overlay val="0"/>
      <c:txPr>
        <a:bodyPr/>
        <a:lstStyle/>
        <a:p>
          <a:pPr rtl="0">
            <a:defRPr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Transakcije </a:t>
            </a:r>
          </a:p>
        </c:rich>
      </c:tx>
      <c:layout>
        <c:manualLayout>
          <c:xMode val="edge"/>
          <c:yMode val="edge"/>
          <c:x val="0.41044767732937859"/>
          <c:y val="2.12258410114489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35736720854634"/>
          <c:y val="6.6720162354801799E-2"/>
          <c:w val="0.89409248256395002"/>
          <c:h val="0.81534216559826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'[orele de utilizare a serviciului MPay.xlsx]Total '!$B$5</c:f>
              <c:strCache>
                <c:ptCount val="1"/>
                <c:pt idx="0">
                  <c:v>Nr. de plati</c:v>
                </c:pt>
              </c:strCache>
            </c:strRef>
          </c:tx>
          <c:invertIfNegative val="0"/>
          <c:cat>
            <c:strRef>
              <c:f>'[orele de utilizare a serviciului MPay.xlsx]Total '!$A$6:$A$29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'[orele de utilizare a serviciului MPay.xlsx]Total '!$B$6:$B$29</c:f>
              <c:numCache>
                <c:formatCode>General</c:formatCode>
                <c:ptCount val="24"/>
                <c:pt idx="0">
                  <c:v>47</c:v>
                </c:pt>
                <c:pt idx="1">
                  <c:v>24</c:v>
                </c:pt>
                <c:pt idx="2">
                  <c:v>12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22</c:v>
                </c:pt>
                <c:pt idx="7">
                  <c:v>258</c:v>
                </c:pt>
                <c:pt idx="8">
                  <c:v>5690</c:v>
                </c:pt>
                <c:pt idx="9">
                  <c:v>12583</c:v>
                </c:pt>
                <c:pt idx="10">
                  <c:v>14036</c:v>
                </c:pt>
                <c:pt idx="11">
                  <c:v>14096</c:v>
                </c:pt>
                <c:pt idx="12">
                  <c:v>9914</c:v>
                </c:pt>
                <c:pt idx="13">
                  <c:v>8277</c:v>
                </c:pt>
                <c:pt idx="14">
                  <c:v>12299</c:v>
                </c:pt>
                <c:pt idx="15">
                  <c:v>10538</c:v>
                </c:pt>
                <c:pt idx="16">
                  <c:v>6228</c:v>
                </c:pt>
                <c:pt idx="17">
                  <c:v>2136</c:v>
                </c:pt>
                <c:pt idx="18">
                  <c:v>891</c:v>
                </c:pt>
                <c:pt idx="19">
                  <c:v>746</c:v>
                </c:pt>
                <c:pt idx="20">
                  <c:v>569</c:v>
                </c:pt>
                <c:pt idx="21">
                  <c:v>410</c:v>
                </c:pt>
                <c:pt idx="22">
                  <c:v>265</c:v>
                </c:pt>
                <c:pt idx="23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3299584"/>
        <c:axId val="124847232"/>
      </c:barChart>
      <c:catAx>
        <c:axId val="13329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4847232"/>
        <c:crosses val="autoZero"/>
        <c:auto val="1"/>
        <c:lblAlgn val="ctr"/>
        <c:lblOffset val="100"/>
        <c:noMultiLvlLbl val="0"/>
      </c:catAx>
      <c:valAx>
        <c:axId val="124847232"/>
        <c:scaling>
          <c:orientation val="minMax"/>
          <c:max val="15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329958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6AD5858-7113-415A-8D0E-56751D82048C}" type="datetimeFigureOut">
              <a:rPr lang="en-US" smtClean="0"/>
              <a:t>5/30/2016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FEBF8E-5AF6-475C-916C-C5DE920A98D3}" type="slidenum">
              <a:rPr lang="en-US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076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E5F6F0E-9A8E-4AF0-B091-B5BABCD73D82}" type="datetimeFigureOut">
              <a:rPr lang="en-US" smtClean="0"/>
              <a:t>5/30/2016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6E4B81-F8F8-47B7-90D2-2E1FA99F6E2F}" type="slidenum">
              <a:rPr lang="en-US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50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Concluzii in baza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analizei a 100 mii plati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facute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pe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prioada 17 feb.-17 aprilie.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1 Serviciul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Mpay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este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utilizat 24/24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2 Serviciul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Mpay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este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utilizat 24/24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3 Serviciul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Mpay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este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utilizat 24/24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4 Serviciul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Mpay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este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utilizat 24/24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5 Serviciul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Mpay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este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utilizat 24/24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6 Serviciul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Mpay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este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utilizat 24/24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2 Cel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mai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comod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mijloc de plata  - Cardul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Bancar</a:t>
            </a:r>
            <a:r>
              <a:rPr dirty="0" smtClean="0"/>
              <a:t> 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3 Cele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mai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multe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plati se fac la orele 9-11 si 14-15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4 Cele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mai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putine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plati se fac la orele 12 - 05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5 In minuta "11" se fac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cele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mai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multe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plati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si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cele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mai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putine "43"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6 In secunda  "17" se fac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cele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mai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multe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plati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si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cele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mai</a:t>
            </a:r>
            <a:r>
              <a:rPr dirty="0" smtClean="0"/>
              <a:t>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</a:rPr>
              <a:t>putine "03"</a:t>
            </a:r>
            <a:r>
              <a:rPr dirty="0" smtClean="0"/>
              <a:t> </a:t>
            </a:r>
            <a:endParaRPr lang="hr-HR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E4B81-F8F8-47B7-90D2-2E1FA99F6E2F}" type="slidenum">
              <a:rPr lang="en-US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22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latin typeface="Myriad Pro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yriad Pro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8194" t="12366" r="75652" b="75385"/>
          <a:stretch/>
        </p:blipFill>
        <p:spPr bwMode="auto">
          <a:xfrm>
            <a:off x="8229600" y="152400"/>
            <a:ext cx="625110" cy="699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52400" y="852278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3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64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57200" cy="609600"/>
          </a:xfrm>
          <a:prstGeom prst="rect">
            <a:avLst/>
          </a:prstGeom>
          <a:solidFill>
            <a:srgbClr val="003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7200" y="0"/>
            <a:ext cx="8686800" cy="609600"/>
          </a:xfrm>
          <a:prstGeom prst="rect">
            <a:avLst/>
          </a:prstGeom>
          <a:solidFill>
            <a:srgbClr val="166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563880"/>
            <a:ext cx="8686800" cy="45719"/>
          </a:xfrm>
          <a:prstGeom prst="rect">
            <a:avLst/>
          </a:prstGeom>
          <a:solidFill>
            <a:srgbClr val="B0F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940"/>
            <a:ext cx="8153400" cy="563563"/>
          </a:xfrm>
        </p:spPr>
        <p:txBody>
          <a:bodyPr>
            <a:no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Myriad Pro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17129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Cond" pitchFamily="34" charset="0"/>
              </a:defRPr>
            </a:lvl1pPr>
          </a:lstStyle>
          <a:p>
            <a:fld id="{E19B601B-5A87-471B-BD08-41A4585AD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3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1"/>
            <a:ext cx="9156853" cy="684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457200" cy="609600"/>
          </a:xfrm>
          <a:prstGeom prst="rect">
            <a:avLst/>
          </a:prstGeom>
          <a:solidFill>
            <a:srgbClr val="003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7200" y="0"/>
            <a:ext cx="8686800" cy="609600"/>
          </a:xfrm>
          <a:prstGeom prst="rect">
            <a:avLst/>
          </a:prstGeom>
          <a:solidFill>
            <a:srgbClr val="166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563880"/>
            <a:ext cx="8686800" cy="45719"/>
          </a:xfrm>
          <a:prstGeom prst="rect">
            <a:avLst/>
          </a:prstGeom>
          <a:solidFill>
            <a:srgbClr val="B0F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940"/>
            <a:ext cx="8153400" cy="563563"/>
          </a:xfrm>
        </p:spPr>
        <p:txBody>
          <a:bodyPr>
            <a:no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Myriad Pro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2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3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6" y="4406902"/>
            <a:ext cx="6587009" cy="1362076"/>
          </a:xfrm>
        </p:spPr>
        <p:txBody>
          <a:bodyPr anchor="t"/>
          <a:lstStyle>
            <a:lvl1pPr algn="l">
              <a:defRPr sz="4000" b="0" cap="all">
                <a:latin typeface="Myriad Pro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706" y="3717033"/>
            <a:ext cx="6587009" cy="6898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 Cond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8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9"/>
            <a:ext cx="7571184" cy="1143000"/>
          </a:xfrm>
        </p:spPr>
        <p:txBody>
          <a:bodyPr/>
          <a:lstStyle>
            <a:lvl1pPr algn="l">
              <a:defRPr>
                <a:latin typeface="Myriad Pro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Cond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 Cond" pitchFamily="34" charset="0"/>
              </a:defRPr>
            </a:lvl1pPr>
          </a:lstStyle>
          <a:p>
            <a:fld id="{E806335F-CC35-4997-AAA5-1D1EB135F66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18194" t="12366" r="75652" b="75385"/>
          <a:stretch/>
        </p:blipFill>
        <p:spPr bwMode="auto">
          <a:xfrm>
            <a:off x="177746" y="290722"/>
            <a:ext cx="937870" cy="1050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18194" t="12366" r="75652" b="75385"/>
          <a:stretch/>
        </p:blipFill>
        <p:spPr bwMode="auto">
          <a:xfrm>
            <a:off x="177746" y="290722"/>
            <a:ext cx="937870" cy="1050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284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9"/>
            <a:ext cx="7571184" cy="1143000"/>
          </a:xfrm>
        </p:spPr>
        <p:txBody>
          <a:bodyPr/>
          <a:lstStyle>
            <a:lvl1pPr algn="l">
              <a:defRPr>
                <a:latin typeface="Myriad Pro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/>
          <a:srcRect l="18194" t="12366" r="75652" b="75385"/>
          <a:stretch/>
        </p:blipFill>
        <p:spPr bwMode="auto">
          <a:xfrm>
            <a:off x="177746" y="290722"/>
            <a:ext cx="937870" cy="1400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2" cstate="print"/>
          <a:srcRect l="18194" t="12366" r="75652" b="75385"/>
          <a:stretch/>
        </p:blipFill>
        <p:spPr bwMode="auto">
          <a:xfrm>
            <a:off x="177746" y="290722"/>
            <a:ext cx="937870" cy="1400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995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6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576" y="6492876"/>
            <a:ext cx="44224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6512" y="6497322"/>
            <a:ext cx="483944" cy="365125"/>
          </a:xfrm>
          <a:prstGeom prst="rect">
            <a:avLst/>
          </a:prstGeom>
        </p:spPr>
        <p:txBody>
          <a:bodyPr/>
          <a:lstStyle/>
          <a:p>
            <a:fld id="{E806335F-CC35-4997-AAA5-1D1EB135F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77712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facebook.com/eGovernment.Center.Moldova" TargetMode="External"/><Relationship Id="rId7" Type="http://schemas.openxmlformats.org/officeDocument/2006/relationships/hyperlink" Target="http://www.linkedin.com/company/e-government-center" TargetMode="External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hyperlink" Target="http://www.flickr.com/photos/e-government_center_moldova/" TargetMode="External"/><Relationship Id="rId5" Type="http://schemas.openxmlformats.org/officeDocument/2006/relationships/hyperlink" Target="http://twitter.com/eGovCenterMD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hyperlink" Target="http://www.youtube.com/user/eGovCenterMoldov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7452003" cy="3899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066800"/>
            <a:ext cx="7656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x-none" sz="4000" b="1" dirty="0">
                <a:solidFill>
                  <a:srgbClr val="B0F22E"/>
                </a:solidFill>
                <a:effectLst>
                  <a:outerShdw blurRad="38100" dist="127000" dir="2700000" algn="tl">
                    <a:srgbClr val="000000"/>
                  </a:outerShdw>
                </a:effectLst>
              </a:rPr>
              <a:t>MPay</a:t>
            </a:r>
            <a:r>
              <a:rPr lang="en-US" sz="3200" b="1" dirty="0" smtClean="0">
                <a:solidFill>
                  <a:srgbClr val="B0F22E"/>
                </a:solidFill>
                <a:effectLst>
                  <a:outerShdw blurRad="38100" dist="127000" dir="2700000" algn="tl">
                    <a:srgbClr val="000000"/>
                  </a:outerShdw>
                </a:effectLst>
              </a:rPr>
              <a:t>® </a:t>
            </a:r>
          </a:p>
          <a:p>
            <a:pPr>
              <a:lnSpc>
                <a:spcPts val="3600"/>
              </a:lnSpc>
            </a:pPr>
            <a:r>
              <a:rPr lang="ro-RO" sz="3200" b="1" dirty="0" smtClean="0">
                <a:solidFill>
                  <a:schemeClr val="bg1"/>
                </a:solidFill>
                <a:effectLst>
                  <a:outerShdw blurRad="38100" dist="127000" dir="2700000" algn="tl">
                    <a:srgbClr val="000000"/>
                  </a:outerShdw>
                </a:effectLst>
                <a:latin typeface="+mj-lt"/>
              </a:rPr>
              <a:t>JAVNE</a:t>
            </a:r>
            <a:r>
              <a:rPr dirty="0" smtClean="0"/>
              <a:t> </a:t>
            </a:r>
            <a:r>
              <a:rPr lang="ro-RO" sz="3200" b="1" dirty="0" smtClean="0">
                <a:solidFill>
                  <a:schemeClr val="bg1"/>
                </a:solidFill>
                <a:effectLst>
                  <a:outerShdw blurRad="38100" dist="127000" dir="2700000" algn="tl">
                    <a:srgbClr val="000000"/>
                  </a:outerShdw>
                </a:effectLst>
                <a:latin typeface="+mj-lt"/>
              </a:rPr>
              <a:t>USLUGE PLAĆANJA</a:t>
            </a:r>
            <a:endParaRPr lang="hr-HR" sz="4000" b="1" dirty="0" smtClean="0">
              <a:solidFill>
                <a:schemeClr val="bg1"/>
              </a:solidFill>
              <a:effectLst>
                <a:outerShdw blurRad="38100" dist="127000" dir="2700000" algn="tl">
                  <a:srgbClr val="000000"/>
                </a:outerShdw>
              </a:effectLst>
              <a:latin typeface="+mj-lt"/>
              <a:ea typeface="Kozuka Gothic Pro B" pitchFamily="34" charset="-12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048000"/>
            <a:ext cx="5172215" cy="29797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2634" y="5941928"/>
            <a:ext cx="181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3B53"/>
                </a:solidFill>
                <a:latin typeface="+mj-lt"/>
              </a:rPr>
              <a:t>KIŠINJEV</a:t>
            </a:r>
            <a:endParaRPr lang="hr-HR" sz="2400" dirty="0">
              <a:solidFill>
                <a:srgbClr val="003B53"/>
              </a:solidFill>
              <a:latin typeface="+mj-lt"/>
              <a:ea typeface="Kozuka Gothic Pro EL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6273243"/>
            <a:ext cx="601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3B53"/>
                </a:solidFill>
              </a:rPr>
              <a:t>3. lipnja 2016.</a:t>
            </a:r>
            <a:endParaRPr lang="hr-HR" sz="2400" baseline="30000" dirty="0">
              <a:solidFill>
                <a:srgbClr val="003B53"/>
              </a:solidFill>
              <a:latin typeface="+mj-lt"/>
              <a:ea typeface="Kozuka Gothic Pro EL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4" y="150055"/>
            <a:ext cx="254823" cy="3218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150055"/>
            <a:ext cx="3460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DIN Mittelschrift Std" panose="020B0603020202020204" pitchFamily="34" charset="0"/>
              </a:rPr>
              <a:t>VLADA REPUBLIKE MOLDOVE</a:t>
            </a:r>
            <a:endParaRPr lang="hr-HR" sz="1400" dirty="0">
              <a:solidFill>
                <a:schemeClr val="bg1"/>
              </a:solidFill>
              <a:latin typeface="DIN Mittelschrift Std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228" y="2842490"/>
            <a:ext cx="3838572" cy="203431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2971800"/>
            <a:ext cx="3613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127000" dir="2700000" algn="tl">
                    <a:srgbClr val="000000"/>
                  </a:outerShdw>
                </a:effectLst>
              </a:rPr>
              <a:t>IURIE TURCANU</a:t>
            </a:r>
            <a:r>
              <a:t/>
            </a:r>
            <a:br/>
            <a:r>
              <a:rPr lang="en-US" sz="1400" dirty="0" smtClean="0">
                <a:solidFill>
                  <a:schemeClr val="bg1"/>
                </a:solidFill>
                <a:effectLst>
                  <a:outerShdw blurRad="38100" dist="127000" dir="2700000" algn="tl">
                    <a:srgbClr val="000000"/>
                  </a:outerShdw>
                </a:effectLst>
              </a:rPr>
              <a:t>Centar e-vlade</a:t>
            </a:r>
          </a:p>
          <a:p>
            <a:pPr>
              <a:spcBef>
                <a:spcPts val="1200"/>
              </a:spcBef>
            </a:pPr>
            <a:endParaRPr lang="hr-HR" sz="1600" b="1" dirty="0">
              <a:solidFill>
                <a:schemeClr val="bg1"/>
              </a:solidFill>
              <a:effectLst>
                <a:outerShdw blurRad="38100" dist="127000" dir="2700000" algn="tl">
                  <a:srgbClr val="000000"/>
                </a:outerShdw>
              </a:effectLst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KORAK 4/6: </a:t>
            </a:r>
            <a:r>
              <a:rPr lang="en-US" b="1" dirty="0" smtClean="0"/>
              <a:t>ISPIS RAČUNA</a:t>
            </a:r>
            <a:endParaRPr lang="hr-H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723165" cy="298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32119"/>
            <a:ext cx="3242787" cy="4836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43787"/>
            <a:ext cx="3242788" cy="48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KORAK 5/6: </a:t>
            </a:r>
            <a:r>
              <a:rPr lang="en-US" b="1" dirty="0" smtClean="0"/>
              <a:t>POTVRDA PLAĆANJA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/>
          <a:stretch/>
        </p:blipFill>
        <p:spPr>
          <a:xfrm>
            <a:off x="609600" y="1537008"/>
            <a:ext cx="7924800" cy="3894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2410" y="1004351"/>
            <a:ext cx="7931989" cy="532657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42" t="11694" r="5321" b="83934"/>
          <a:stretch/>
        </p:blipFill>
        <p:spPr>
          <a:xfrm>
            <a:off x="685801" y="1105160"/>
            <a:ext cx="7738109" cy="27787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98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KORAK 6/6: </a:t>
            </a:r>
            <a:r>
              <a:rPr lang="en-US" b="1" dirty="0" smtClean="0"/>
              <a:t>VERIFIKACIJA PLAĆANJA</a:t>
            </a:r>
            <a:endParaRPr lang="hr-H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723164" cy="298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13" y="2032119"/>
            <a:ext cx="3242787" cy="4836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13" y="2021233"/>
            <a:ext cx="3242787" cy="48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– IZA KULISA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87513"/>
            <a:ext cx="3115397" cy="1640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987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IZA KULISA...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258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– Funkcionalan model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315200" cy="52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- Financijski tok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200" dirty="0" smtClean="0"/>
              <a:t>Izravna terećenja ili financijski tokovi izvršavat će se samo na temelju potvrde o elektroničkom plaćanju koju izdaje pružatelj usluge;</a:t>
            </a:r>
            <a:endParaRPr lang="hr-HR" sz="2200" dirty="0"/>
          </a:p>
          <a:p>
            <a:r>
              <a:rPr sz="2200" dirty="0" smtClean="0"/>
              <a:t>Izravno terećenje odvija se svakodnevno u skladu s postupcima klirinške Središnje banke:</a:t>
            </a:r>
            <a:endParaRPr lang="hr-HR" sz="2200" dirty="0"/>
          </a:p>
          <a:p>
            <a:r>
              <a:rPr sz="2200" dirty="0" smtClean="0"/>
              <a:t>plaćanja izvršena od </a:t>
            </a:r>
            <a:r>
              <a:rPr sz="2200" b="1" dirty="0" smtClean="0"/>
              <a:t>24:00 do 18:00 sati</a:t>
            </a:r>
            <a:r>
              <a:rPr sz="2200" dirty="0" smtClean="0"/>
              <a:t> terete račun primatelja i prebacuju se na njega </a:t>
            </a:r>
            <a:r>
              <a:rPr sz="2200" b="1" dirty="0" smtClean="0"/>
              <a:t>tijekom drugog klirinškog obračuna istog dana u 18:30 sati</a:t>
            </a:r>
            <a:r>
              <a:rPr sz="2200" dirty="0" smtClean="0"/>
              <a:t>;</a:t>
            </a:r>
          </a:p>
          <a:p>
            <a:r>
              <a:rPr sz="2200" dirty="0" smtClean="0"/>
              <a:t>plaćanja izvršena od </a:t>
            </a:r>
            <a:r>
              <a:rPr sz="2200" b="1" dirty="0" smtClean="0"/>
              <a:t>18:01 do 23:59 sati</a:t>
            </a:r>
            <a:r>
              <a:rPr sz="2200" dirty="0" smtClean="0"/>
              <a:t> terete račun primatelja i prebacuju se na njega </a:t>
            </a:r>
            <a:r>
              <a:rPr sz="2200" b="1" dirty="0" smtClean="0"/>
              <a:t>tijekom prvog klirinškog obračuna sljedećeg dana u 14:30 sati;</a:t>
            </a:r>
            <a:endParaRPr lang="hr-HR" sz="2200" dirty="0" smtClean="0"/>
          </a:p>
          <a:p>
            <a:pPr marL="0" indent="0">
              <a:buNone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846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 -  Praćenje plaćanja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7722" r="20856" b="13602"/>
          <a:stretch/>
        </p:blipFill>
        <p:spPr>
          <a:xfrm>
            <a:off x="457200" y="990600"/>
            <a:ext cx="8468846" cy="47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– UGOVORNI MODEL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87513"/>
            <a:ext cx="3115397" cy="1640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987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 smtClean="0"/>
              <a:t>UGOVORNI MODEL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1195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– UGOVORNI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486004" cy="4362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87686" y="3352800"/>
            <a:ext cx="40821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943600" algn="l"/>
              </a:tabLst>
            </a:pPr>
            <a:r>
              <a:rPr dirty="0" smtClean="0"/>
              <a:t>MP</a:t>
            </a:r>
            <a:r>
              <a:rPr lang="en-US" cap="none" dirty="0"/>
              <a:t>ay® - NAKNADE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87513"/>
            <a:ext cx="3115397" cy="1640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987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NAKNADE MPAY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698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5172797" cy="27245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57899" y="2714112"/>
            <a:ext cx="598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JAVNE USLUGE PLAĆANJA</a:t>
            </a:r>
            <a:endParaRPr lang="hr-HR" sz="3200" dirty="0"/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838200" y="4303884"/>
            <a:ext cx="7620000" cy="1639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Plaćanje bilo koje javne usluge</a:t>
            </a:r>
            <a:r>
              <a:t/>
            </a:r>
            <a:br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bilo kojim instrumentom plaćanja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4075284"/>
            <a:ext cx="807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 - Plaćanje naknada</a:t>
            </a:r>
            <a:endParaRPr lang="hr-HR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592462" y="1143000"/>
            <a:ext cx="7560938" cy="4915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Bez naknade građanima.</a:t>
            </a:r>
          </a:p>
          <a:p>
            <a:r>
              <a:rPr dirty="0" smtClean="0"/>
              <a:t>Plaćanja koja izvršavaju građani:</a:t>
            </a:r>
            <a:endParaRPr lang="hr-HR" dirty="0" smtClean="0"/>
          </a:p>
          <a:p>
            <a:pPr lvl="1"/>
            <a:r>
              <a:rPr dirty="0" smtClean="0"/>
              <a:t>odredište im je riznica, naknade se pokrivaju sredstvima iz državnog proračuna;</a:t>
            </a:r>
          </a:p>
          <a:p>
            <a:pPr lvl="1"/>
            <a:r>
              <a:rPr dirty="0" smtClean="0"/>
              <a:t>koja imaju druga odredišta, naknade pokrivaju pružatelji usluga;</a:t>
            </a:r>
          </a:p>
          <a:p>
            <a:r>
              <a:rPr dirty="0" smtClean="0"/>
              <a:t>Plaćanja koja izvršavaju poduzeća:</a:t>
            </a:r>
            <a:endParaRPr lang="hr-HR" dirty="0" smtClean="0"/>
          </a:p>
          <a:p>
            <a:pPr lvl="1"/>
            <a:r>
              <a:rPr dirty="0" smtClean="0"/>
              <a:t>prema vlastitom nahođenju pružatelja usluga, naknade može pokrivati ili pružatelj usluge ili sam obveznik.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54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MP</a:t>
            </a:r>
            <a:r>
              <a:rPr lang="en-US" cap="none" dirty="0" smtClean="0"/>
              <a:t>ay®</a:t>
            </a:r>
            <a:r>
              <a:rPr dirty="0" smtClean="0"/>
              <a:t> - Iznosi naknada</a:t>
            </a:r>
            <a:endParaRPr lang="hr-HR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592462" y="1143000"/>
            <a:ext cx="7560938" cy="491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Naknade određene za pružatelje usluga:</a:t>
            </a:r>
          </a:p>
          <a:p>
            <a:pPr lvl="1"/>
            <a:r>
              <a:rPr dirty="0" smtClean="0"/>
              <a:t>za svaku transakciju izvršenu nekartičnim instrumentom plaćanja (gotovinom) – </a:t>
            </a:r>
            <a:r>
              <a:rPr b="1" dirty="0" smtClean="0"/>
              <a:t>1 %, ne više od 2.5 MDL i manje od 1,00 MDL;</a:t>
            </a:r>
          </a:p>
          <a:p>
            <a:pPr lvl="1"/>
            <a:r>
              <a:rPr dirty="0" smtClean="0"/>
              <a:t>za svaku transakciju izvršenu kartičnim plaćanjem:</a:t>
            </a:r>
          </a:p>
          <a:p>
            <a:pPr lvl="2"/>
            <a:r>
              <a:rPr lang="ro-RO" b="1" dirty="0" smtClean="0"/>
              <a:t>1,5 %</a:t>
            </a:r>
            <a:r>
              <a:rPr dirty="0" smtClean="0"/>
              <a:t> - domaće kartice;</a:t>
            </a:r>
          </a:p>
          <a:p>
            <a:pPr lvl="2"/>
            <a:r>
              <a:rPr lang="ro-RO" b="1" dirty="0" smtClean="0"/>
              <a:t>2,2 %</a:t>
            </a:r>
            <a:r>
              <a:rPr dirty="0" smtClean="0"/>
              <a:t> - strane kartice.</a:t>
            </a:r>
          </a:p>
          <a:p>
            <a:r>
              <a:rPr dirty="0" smtClean="0"/>
              <a:t>Naknada za pristup platformi – </a:t>
            </a:r>
            <a:r>
              <a:rPr b="1" dirty="0" smtClean="0"/>
              <a:t>1,20 MDL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36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MP</a:t>
            </a:r>
            <a:r>
              <a:rPr lang="en-US" cap="none" dirty="0"/>
              <a:t>ay® - IZVRŠITELJI NAPLATE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87513"/>
            <a:ext cx="3115397" cy="1640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987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IZVRŠITELJI NAPLATE</a:t>
            </a:r>
            <a:endParaRPr lang="hr-H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MP</a:t>
            </a:r>
            <a:r>
              <a:rPr lang="en-US" cap="none" dirty="0"/>
              <a:t>ay® - </a:t>
            </a:r>
            <a:r>
              <a:rPr dirty="0" smtClean="0"/>
              <a:t>Izvršitelji naplate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4887686" y="3352800"/>
            <a:ext cx="40821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799398"/>
              </p:ext>
            </p:extLst>
          </p:nvPr>
        </p:nvGraphicFramePr>
        <p:xfrm>
          <a:off x="914396" y="937284"/>
          <a:ext cx="7848603" cy="4618301"/>
        </p:xfrm>
        <a:graphic>
          <a:graphicData uri="http://schemas.openxmlformats.org/drawingml/2006/table">
            <a:tbl>
              <a:tblPr/>
              <a:tblGrid>
                <a:gridCol w="375051"/>
                <a:gridCol w="3892153"/>
                <a:gridCol w="990600"/>
                <a:gridCol w="914400"/>
                <a:gridCol w="685800"/>
                <a:gridCol w="990599"/>
              </a:tblGrid>
              <a:tr h="5492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Br.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Izvršitelji naplate </a:t>
                      </a:r>
                      <a:endParaRPr lang="hr-HR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Kartica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  <a:r>
                        <a:t/>
                      </a:r>
                      <a:br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bankarstvo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Gotovina</a:t>
                      </a:r>
                      <a:endParaRPr lang="hr-HR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E-novac</a:t>
                      </a:r>
                      <a:r>
                        <a:t> </a:t>
                      </a:r>
                      <a:endParaRPr lang="hr-HR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Moldova AgroIndBank</a:t>
                      </a:r>
                      <a:endParaRPr lang="hr-H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X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Victoriabank</a:t>
                      </a:r>
                      <a:endParaRPr lang="hr-H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X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Moldindconbank</a:t>
                      </a:r>
                      <a:endParaRPr lang="hr-H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FinComBank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Energbank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EuroCreditBank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t> </a:t>
                      </a:r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ComerțBank</a:t>
                      </a:r>
                      <a:endParaRPr lang="hr-H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EximBank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t> </a:t>
                      </a:r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MobiasBanca</a:t>
                      </a:r>
                      <a:endParaRPr lang="hr-H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Î.S. Posta Moldovei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OSMP/QIWI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3513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MMPS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hr-H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3513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Rizničar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3513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</a:t>
                      </a:r>
                      <a:endParaRPr lang="hr-H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Paynet Services</a:t>
                      </a:r>
                      <a:endParaRPr lang="hr-H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hr-H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2514600"/>
            <a:ext cx="3657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800" b="1" dirty="0" smtClean="0">
                <a:solidFill>
                  <a:srgbClr val="9BBB59"/>
                </a:solidFill>
              </a:rPr>
              <a:t>13</a:t>
            </a:r>
            <a:endParaRPr lang="hr-HR" sz="14800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MP</a:t>
            </a:r>
            <a:r>
              <a:rPr lang="en-US" cap="none" dirty="0"/>
              <a:t>ay® - STATISTIKA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87513"/>
            <a:ext cx="3115397" cy="1640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987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STATISTIKA</a:t>
            </a:r>
            <a:endParaRPr lang="hr-H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MP</a:t>
            </a:r>
            <a:r>
              <a:rPr lang="en-US" cap="none" dirty="0"/>
              <a:t>ay® - DOSTUPNE USLUGE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4887686" y="3352800"/>
            <a:ext cx="40821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33" t="13205" r="7040" b="7157"/>
          <a:stretch/>
        </p:blipFill>
        <p:spPr>
          <a:xfrm>
            <a:off x="762000" y="1447800"/>
            <a:ext cx="7696200" cy="376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2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MP</a:t>
            </a:r>
            <a:r>
              <a:rPr lang="en-US" cap="none" dirty="0"/>
              <a:t>ay® -  USLUGE U PROCESU INTEGRACIJE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4887686" y="3352800"/>
            <a:ext cx="40821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5486400"/>
          </a:xfrm>
        </p:spPr>
        <p:txBody>
          <a:bodyPr>
            <a:normAutofit/>
          </a:bodyPr>
          <a:lstStyle/>
          <a:p>
            <a:r>
              <a:rPr dirty="0" smtClean="0"/>
              <a:t>Vatrogasne usluge</a:t>
            </a:r>
            <a:endParaRPr lang="hr-HR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Migracijske usluge i azil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Zdravstveno osiguranje </a:t>
            </a:r>
            <a:endParaRPr lang="hr-HR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Katastarske usluge (produžetak)</a:t>
            </a:r>
          </a:p>
          <a:p>
            <a:pPr marL="0" indent="0">
              <a:buNone/>
            </a:pPr>
            <a:endParaRPr lang="hr-HR" sz="900" dirty="0" smtClean="0"/>
          </a:p>
          <a:p>
            <a:pPr marL="0" indent="0">
              <a:buNone/>
            </a:pPr>
            <a:r>
              <a:rPr dirty="0" smtClean="0"/>
              <a:t>... Cesta/porez na vozila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4164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–BROJKE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43" y="914400"/>
            <a:ext cx="2157454" cy="11363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2082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OPĆI KLJUČNI POKAZATELJI USPJEŠNOSTI</a:t>
            </a:r>
            <a:endParaRPr lang="hr-HR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28956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291737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 smtClean="0">
                <a:solidFill>
                  <a:schemeClr val="bg1">
                    <a:lumMod val="65000"/>
                  </a:schemeClr>
                </a:solidFill>
              </a:rPr>
              <a:t>17.9.2013  ---  30.4.2016</a:t>
            </a:r>
            <a:endParaRPr lang="hr-HR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592091"/>
            <a:ext cx="5715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66497"/>
                </a:solidFill>
              </a:rPr>
              <a:t>više od</a:t>
            </a:r>
            <a:r>
              <a:rPr dirty="0" smtClean="0"/>
              <a:t> </a:t>
            </a:r>
            <a:r>
              <a:rPr lang="en-US" sz="4800" b="1" dirty="0">
                <a:solidFill>
                  <a:srgbClr val="166497"/>
                </a:solidFill>
              </a:rPr>
              <a:t>2</a:t>
            </a:r>
            <a:r>
              <a:rPr dirty="0" smtClean="0"/>
              <a:t> </a:t>
            </a:r>
            <a:r>
              <a:rPr lang="en-US" sz="4800" b="1" dirty="0">
                <a:solidFill>
                  <a:srgbClr val="166497"/>
                </a:solidFill>
              </a:rPr>
              <a:t>200</a:t>
            </a:r>
            <a:r>
              <a:rPr dirty="0" smtClean="0"/>
              <a:t> </a:t>
            </a:r>
            <a:r>
              <a:rPr lang="en-US" sz="4800" b="1" dirty="0" smtClean="0">
                <a:solidFill>
                  <a:srgbClr val="166497"/>
                </a:solidFill>
              </a:rPr>
              <a:t>000</a:t>
            </a:r>
            <a:r>
              <a:rPr dirty="0" smtClean="0"/>
              <a:t> </a:t>
            </a:r>
            <a:r>
              <a:rPr lang="ro-RO" sz="3200" dirty="0" smtClean="0"/>
              <a:t>transakcija</a:t>
            </a:r>
            <a:endParaRPr lang="hr-HR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676399" y="4183217"/>
            <a:ext cx="586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 smtClean="0">
                <a:solidFill>
                  <a:srgbClr val="166497"/>
                </a:solidFill>
              </a:rPr>
              <a:t>više od</a:t>
            </a:r>
            <a:r>
              <a:rPr dirty="0" smtClean="0"/>
              <a:t> </a:t>
            </a:r>
            <a:r>
              <a:rPr lang="en-US" sz="4800" b="1" dirty="0" smtClean="0">
                <a:solidFill>
                  <a:srgbClr val="166497"/>
                </a:solidFill>
              </a:rPr>
              <a:t>874 mil.</a:t>
            </a:r>
            <a:r>
              <a:rPr dirty="0" smtClean="0"/>
              <a:t> </a:t>
            </a:r>
            <a:r>
              <a:rPr lang="en-US" sz="3200" dirty="0" smtClean="0"/>
              <a:t>MDL</a:t>
            </a:r>
            <a:r>
              <a:rPr dirty="0" smtClean="0"/>
              <a:t> </a:t>
            </a:r>
            <a:r>
              <a:rPr lang="en-US" sz="3200" dirty="0" smtClean="0"/>
              <a:t>plaćeno</a:t>
            </a:r>
            <a:endParaRPr lang="hr-HR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50770" y="3502146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0770" y="51816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6800" y="5181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66497"/>
                </a:solidFill>
              </a:rPr>
              <a:t>~2200</a:t>
            </a:r>
            <a:r>
              <a:rPr dirty="0" smtClean="0"/>
              <a:t> transakcija/dan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518159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66497"/>
                </a:solidFill>
              </a:rPr>
              <a:t>~ </a:t>
            </a:r>
            <a:r>
              <a:rPr lang="en-US" sz="3200" b="1" dirty="0" smtClean="0">
                <a:solidFill>
                  <a:srgbClr val="166497"/>
                </a:solidFill>
              </a:rPr>
              <a:t>900 000</a:t>
            </a:r>
            <a:r>
              <a:rPr dirty="0" smtClean="0"/>
              <a:t> </a:t>
            </a:r>
            <a:r>
              <a:rPr lang="en-US" b="1" dirty="0" smtClean="0"/>
              <a:t>MDL</a:t>
            </a:r>
            <a:r>
              <a:rPr dirty="0" smtClean="0"/>
              <a:t>/dan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67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– OPĆI TREND</a:t>
            </a:r>
            <a:endParaRPr lang="hr-HR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706044"/>
              </p:ext>
            </p:extLst>
          </p:nvPr>
        </p:nvGraphicFramePr>
        <p:xfrm>
          <a:off x="609600" y="1143000"/>
          <a:ext cx="8090537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4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MP</a:t>
            </a:r>
            <a:r>
              <a:rPr lang="en-US" cap="none" dirty="0"/>
              <a:t>ay®- GOTOVINSKO vs. BEZGOTOVINSKO PLAĆANJE</a:t>
            </a:r>
            <a:endParaRPr lang="hr-H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291781"/>
              </p:ext>
            </p:extLst>
          </p:nvPr>
        </p:nvGraphicFramePr>
        <p:xfrm>
          <a:off x="32456" y="2032387"/>
          <a:ext cx="4483954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108401"/>
              </p:ext>
            </p:extLst>
          </p:nvPr>
        </p:nvGraphicFramePr>
        <p:xfrm>
          <a:off x="4720757" y="2025263"/>
          <a:ext cx="4390786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12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CILJEVI</a:t>
            </a:r>
            <a:endParaRPr lang="hr-H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1"/>
          <a:stretch/>
        </p:blipFill>
        <p:spPr>
          <a:xfrm>
            <a:off x="20128" y="3200401"/>
            <a:ext cx="2246822" cy="3025588"/>
          </a:xfrm>
          <a:prstGeom prst="rect">
            <a:avLst/>
          </a:prstGeom>
        </p:spPr>
      </p:pic>
      <p:sp>
        <p:nvSpPr>
          <p:cNvPr id="12" name="Shape 11"/>
          <p:cNvSpPr/>
          <p:nvPr/>
        </p:nvSpPr>
        <p:spPr>
          <a:xfrm rot="1390682" flipH="1" flipV="1">
            <a:off x="2477046" y="3726269"/>
            <a:ext cx="2612396" cy="2552840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D1E2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6419850" cy="4019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3886200"/>
            <a:ext cx="3810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10000"/>
            <a:ext cx="466851" cy="46685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7696200" y="4191000"/>
            <a:ext cx="76200" cy="152400"/>
          </a:xfrm>
          <a:prstGeom prst="ellipse">
            <a:avLst/>
          </a:prstGeom>
          <a:solidFill>
            <a:srgbClr val="008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01000" y="4191000"/>
            <a:ext cx="76200" cy="152400"/>
          </a:xfrm>
          <a:prstGeom prst="ellipse">
            <a:avLst/>
          </a:prstGeom>
          <a:solidFill>
            <a:srgbClr val="008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305800" y="4191000"/>
            <a:ext cx="62975" cy="152400"/>
          </a:xfrm>
          <a:prstGeom prst="ellipse">
            <a:avLst/>
          </a:prstGeom>
          <a:solidFill>
            <a:srgbClr val="008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MP</a:t>
            </a:r>
            <a:r>
              <a:rPr lang="en-US" cap="none" dirty="0"/>
              <a:t>ay®- </a:t>
            </a:r>
            <a:r>
              <a:rPr dirty="0" smtClean="0"/>
              <a:t>DNEVNA učestalost plaćanja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12172" y="1116041"/>
          <a:ext cx="7919655" cy="4625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61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– NOVE inicijative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hr-HR" b="1" dirty="0" smtClean="0"/>
          </a:p>
          <a:p>
            <a:pPr lvl="2"/>
            <a:r>
              <a:rPr lang="en-US" sz="2800" dirty="0" smtClean="0"/>
              <a:t>Proširiti MPay za G2C plaćanja</a:t>
            </a:r>
          </a:p>
          <a:p>
            <a:pPr lvl="2"/>
            <a:r>
              <a:rPr lang="en-US" sz="2800" dirty="0" smtClean="0"/>
              <a:t>Proširiti MPay u svrhu otplate</a:t>
            </a:r>
          </a:p>
          <a:p>
            <a:pPr lvl="2"/>
            <a:r>
              <a:rPr lang="x-none" sz="2800" dirty="0" smtClean="0"/>
              <a:t>Proširiti MPay za mobilna plaćanja; </a:t>
            </a:r>
          </a:p>
          <a:p>
            <a:pPr lvl="2"/>
            <a:r>
              <a:rPr lang="en-US" sz="2800" dirty="0" smtClean="0"/>
              <a:t>Optimizirati međubankovne naknade za kartične transakcije kako bi se poštovali propisi EU-a</a:t>
            </a:r>
          </a:p>
        </p:txBody>
      </p:sp>
    </p:spTree>
    <p:extLst>
      <p:ext uri="{BB962C8B-B14F-4D97-AF65-F5344CB8AC3E}">
        <p14:creationId xmlns:p14="http://schemas.microsoft.com/office/powerpoint/2010/main" val="4302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PROVEDBA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hr-HR" dirty="0" smtClean="0"/>
          </a:p>
          <a:p>
            <a:pPr marL="457200" lvl="1" indent="0">
              <a:buNone/>
            </a:pPr>
            <a:r>
              <a:rPr b="1" dirty="0" smtClean="0"/>
              <a:t>Kako je provedeno?</a:t>
            </a:r>
            <a:r>
              <a:rPr dirty="0" smtClean="0"/>
              <a:t> </a:t>
            </a:r>
            <a:r>
              <a:rPr lang="en-US" b="1" dirty="0" smtClean="0"/>
              <a:t>Timski rad i suradnjau javnog sektora s javnim sektorom i javnog sektora s privatnim sektorom</a:t>
            </a:r>
          </a:p>
          <a:p>
            <a:pPr lvl="1"/>
            <a:r>
              <a:rPr dirty="0" smtClean="0"/>
              <a:t>Uloga Ministarstva financija i Središnja banka surađuju u cilju izgradnje državne platne infrastrukture </a:t>
            </a:r>
            <a:endParaRPr lang="hr-HR" dirty="0"/>
          </a:p>
          <a:p>
            <a:pPr lvl="1"/>
            <a:r>
              <a:rPr dirty="0" smtClean="0"/>
              <a:t>Uloga privatnog sektora u izgradnji državne platne infrastrukture </a:t>
            </a:r>
          </a:p>
        </p:txBody>
      </p:sp>
    </p:spTree>
    <p:extLst>
      <p:ext uri="{BB962C8B-B14F-4D97-AF65-F5344CB8AC3E}">
        <p14:creationId xmlns:p14="http://schemas.microsoft.com/office/powerpoint/2010/main" val="28232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4" y="152400"/>
            <a:ext cx="254823" cy="321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52400"/>
            <a:ext cx="3460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DIN Mittelschrift Std" panose="020B0603020202020204" pitchFamily="34" charset="0"/>
              </a:rPr>
              <a:t>VLADA REPUBLIKE MOLDOVE</a:t>
            </a:r>
            <a:endParaRPr lang="hr-HR" sz="1400" dirty="0">
              <a:solidFill>
                <a:schemeClr val="bg1"/>
              </a:solidFill>
              <a:latin typeface="DIN Mittelschrift Std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8657" y="4143505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Kozuka Gothic Pro EL" pitchFamily="34" charset="-128"/>
              </a:rPr>
              <a:t>Kontaktirajte nas</a:t>
            </a:r>
            <a:r>
              <a:t/>
            </a:r>
            <a:br/>
            <a:r>
              <a:rPr lang="en-US" dirty="0" smtClean="0">
                <a:solidFill>
                  <a:schemeClr val="bg1"/>
                </a:solidFill>
                <a:latin typeface="Kozuka Gothic Pro EL" pitchFamily="34" charset="-128"/>
              </a:rPr>
              <a:t>E-mail: office@egov.md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61774" y="2743200"/>
            <a:ext cx="7463769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000"/>
              </a:lnSpc>
              <a:spcBef>
                <a:spcPts val="0"/>
              </a:spcBef>
            </a:pPr>
            <a:r>
              <a:rPr lang="en-US" sz="7200" cap="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Hvala!</a:t>
            </a:r>
            <a:endParaRPr lang="hr-HR" sz="7200" cap="all" dirty="0">
              <a:solidFill>
                <a:srgbClr val="B0F22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20" name="Picture 19" descr="fb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4829304"/>
            <a:ext cx="381000" cy="40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tw">
            <a:hlinkClick r:id="rId5" tgtFrame="_blank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12" y="4831921"/>
            <a:ext cx="378541" cy="40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in">
            <a:hlinkClick r:id="rId7" tgtFrame="_blank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03" y="4834007"/>
            <a:ext cx="394202" cy="40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you">
            <a:hlinkClick r:id="rId9" tgtFrame="_blank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33" y="4850075"/>
            <a:ext cx="361488" cy="38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fl">
            <a:hlinkClick r:id="rId11" tgtFrame="_blank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349" y="4850074"/>
            <a:ext cx="367308" cy="391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2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– državna usluga ELEKTRONIČKOG PLAĆANJA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2522"/>
            <a:ext cx="7848600" cy="4194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4953000" y="1371600"/>
            <a:ext cx="3810000" cy="685800"/>
            <a:chOff x="5334000" y="1371600"/>
            <a:chExt cx="3429000" cy="685800"/>
          </a:xfrm>
        </p:grpSpPr>
        <p:sp>
          <p:nvSpPr>
            <p:cNvPr id="4" name="Rectangle 3"/>
            <p:cNvSpPr/>
            <p:nvPr/>
          </p:nvSpPr>
          <p:spPr>
            <a:xfrm>
              <a:off x="5334000" y="1371600"/>
              <a:ext cx="3429000" cy="685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11800" y="1529834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dirty="0" smtClean="0"/>
                <a:t>Dostupna od </a:t>
              </a:r>
              <a:r>
                <a:rPr b="1" dirty="0" smtClean="0"/>
                <a:t>rujna 2013.</a:t>
              </a:r>
              <a:endParaRPr lang="hr-HR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67400"/>
            <a:ext cx="158764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MP</a:t>
            </a:r>
            <a:r>
              <a:rPr lang="en-US" cap="none" dirty="0"/>
              <a:t>ay®</a:t>
            </a:r>
            <a:r>
              <a:rPr dirty="0" smtClean="0"/>
              <a:t> – Na licu mjesta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87513"/>
            <a:ext cx="3115397" cy="1640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3987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NA LICU MJESTA... </a:t>
            </a:r>
          </a:p>
        </p:txBody>
      </p:sp>
    </p:spTree>
    <p:extLst>
      <p:ext uri="{BB962C8B-B14F-4D97-AF65-F5344CB8AC3E}">
        <p14:creationId xmlns:p14="http://schemas.microsoft.com/office/powerpoint/2010/main" val="19940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KORAK 1/6: </a:t>
            </a:r>
            <a:r>
              <a:rPr lang="en-US" b="1" dirty="0" smtClean="0"/>
              <a:t>PRISTUPITE PLATIVIM JAVNIM USLUGAMA</a:t>
            </a:r>
            <a:endParaRPr lang="hr-H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86" t="15826" r="2844" b="17843"/>
          <a:stretch/>
        </p:blipFill>
        <p:spPr>
          <a:xfrm>
            <a:off x="228600" y="1371600"/>
            <a:ext cx="8575881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096000" y="4800600"/>
            <a:ext cx="990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990600" y="685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Iz: Porezi... </a:t>
            </a:r>
            <a:r>
              <a:rPr lang="en-US" sz="32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servicii.fisc.md</a:t>
            </a:r>
            <a:r>
              <a:rPr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3352800"/>
            <a:ext cx="1600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KORAK 2/6: </a:t>
            </a:r>
            <a:r>
              <a:rPr lang="en-US" b="1" dirty="0" smtClean="0"/>
              <a:t>IZABERITE NAČIN PLAĆANJA</a:t>
            </a:r>
            <a:endParaRPr lang="hr-H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25" t="7762" r="5680" b="14213"/>
          <a:stretch/>
        </p:blipFill>
        <p:spPr>
          <a:xfrm>
            <a:off x="304800" y="1295400"/>
            <a:ext cx="8566867" cy="406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3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KORAK 3/6: </a:t>
            </a:r>
            <a:r>
              <a:rPr lang="en-US" b="1" dirty="0" smtClean="0"/>
              <a:t>PLAĆAJTE BANKOVNOM KARTICOM ILI putem internet bankarstva</a:t>
            </a:r>
            <a:endParaRPr lang="hr-HR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928" t="7560" r="5042" b="32819"/>
          <a:stretch/>
        </p:blipFill>
        <p:spPr>
          <a:xfrm>
            <a:off x="304800" y="1371601"/>
            <a:ext cx="847049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9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KORAK 3/6: </a:t>
            </a:r>
            <a:r>
              <a:rPr lang="en-US" b="1" dirty="0" smtClean="0"/>
              <a:t>PLAĆAJTE GOTOVINOM NA AUTOMATU ili na šalteru u BANCI</a:t>
            </a:r>
            <a:endParaRPr lang="hr-H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30" t="11765" r="3082" b="5882"/>
          <a:stretch/>
        </p:blipFill>
        <p:spPr>
          <a:xfrm>
            <a:off x="543519" y="764764"/>
            <a:ext cx="8143281" cy="524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02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C PowerPoint Template (4x3) 0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GC PowerPoint Template (4x3) 0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Strategy</Template>
  <TotalTime>21919</TotalTime>
  <Words>731</Words>
  <Application>Microsoft Office PowerPoint</Application>
  <PresentationFormat>On-screen Show (4:3)</PresentationFormat>
  <Paragraphs>154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eGC PowerPoint Template (4x3) 0.1</vt:lpstr>
      <vt:lpstr>1_eGC PowerPoint Template (4x3) 0.1</vt:lpstr>
      <vt:lpstr>PowerPoint Presentation</vt:lpstr>
      <vt:lpstr>PowerPoint Presentation</vt:lpstr>
      <vt:lpstr>MPay® CILJEVI</vt:lpstr>
      <vt:lpstr>MPay® – državna usluga ELEKTRONIČKOG PLAĆANJA</vt:lpstr>
      <vt:lpstr>MPay® – Na licu mjesta</vt:lpstr>
      <vt:lpstr>KORAK 1/6: PRISTUPITE PLATIVIM JAVNIM USLUGAMA</vt:lpstr>
      <vt:lpstr>KORAK 2/6: IZABERITE NAČIN PLAĆANJA</vt:lpstr>
      <vt:lpstr>KORAK 3/6: PLAĆAJTE BANKOVNOM KARTICOM ILI putem internet bankarstva</vt:lpstr>
      <vt:lpstr>KORAK 3/6: PLAĆAJTE GOTOVINOM NA AUTOMATU ili na šalteru u BANCI</vt:lpstr>
      <vt:lpstr>KORAK 4/6: ISPIS RAČUNA</vt:lpstr>
      <vt:lpstr>KORAK 5/6: POTVRDA PLAĆANJA</vt:lpstr>
      <vt:lpstr>KORAK 6/6: VERIFIKACIJA PLAĆANJA</vt:lpstr>
      <vt:lpstr>MPay® – IZA KULISA</vt:lpstr>
      <vt:lpstr>MPay® – Funkcionalan model</vt:lpstr>
      <vt:lpstr>MPay® - Financijski tok</vt:lpstr>
      <vt:lpstr>MPay®  -  Praćenje plaćanja</vt:lpstr>
      <vt:lpstr>MPay® – UGOVORNI MODEL</vt:lpstr>
      <vt:lpstr>MPay® – UGOVORNI MODEL</vt:lpstr>
      <vt:lpstr>MPay® - NAKNADE</vt:lpstr>
      <vt:lpstr>MPay®  - Plaćanje naknada</vt:lpstr>
      <vt:lpstr>MPay® - Iznosi naknada</vt:lpstr>
      <vt:lpstr>MPay® - IZVRŠITELJI NAPLATE</vt:lpstr>
      <vt:lpstr>MPay® - Izvršitelji naplate</vt:lpstr>
      <vt:lpstr>MPay® - STATISTIKA</vt:lpstr>
      <vt:lpstr>MPay® - DOSTUPNE USLUGE</vt:lpstr>
      <vt:lpstr>MPay® -  USLUGE U PROCESU INTEGRACIJE</vt:lpstr>
      <vt:lpstr>MPay® –BROJKE</vt:lpstr>
      <vt:lpstr>MPay® – OPĆI TREND</vt:lpstr>
      <vt:lpstr>MPay®- GOTOVINSKO vs. BEZGOTOVINSKO PLAĆANJE</vt:lpstr>
      <vt:lpstr>MPay®- DNEVNA učestalost plaćanja</vt:lpstr>
      <vt:lpstr>MPay® – NOVE inicijative</vt:lpstr>
      <vt:lpstr>MPay® PROVEDBA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MPay</dc:title>
  <dc:creator>Iurie Turcanu</dc:creator>
  <cp:keywords>Business community</cp:keywords>
  <cp:lastModifiedBy>Maja P</cp:lastModifiedBy>
  <cp:revision>535</cp:revision>
  <cp:lastPrinted>2013-05-22T07:04:32Z</cp:lastPrinted>
  <dcterms:created xsi:type="dcterms:W3CDTF">2011-04-28T16:15:47Z</dcterms:created>
  <dcterms:modified xsi:type="dcterms:W3CDTF">2016-05-30T09:34:41Z</dcterms:modified>
</cp:coreProperties>
</file>