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24" r:id="rId2"/>
    <p:sldId id="394" r:id="rId3"/>
    <p:sldId id="405" r:id="rId4"/>
    <p:sldId id="406" r:id="rId5"/>
    <p:sldId id="395" r:id="rId6"/>
    <p:sldId id="396" r:id="rId7"/>
    <p:sldId id="397" r:id="rId8"/>
    <p:sldId id="398" r:id="rId9"/>
    <p:sldId id="407" r:id="rId10"/>
    <p:sldId id="400" r:id="rId11"/>
    <p:sldId id="401" r:id="rId12"/>
    <p:sldId id="390" r:id="rId13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99"/>
    <a:srgbClr val="FF7C8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13" autoAdjust="0"/>
    <p:restoredTop sz="91328" autoAdjust="0"/>
  </p:normalViewPr>
  <p:slideViewPr>
    <p:cSldViewPr>
      <p:cViewPr varScale="1">
        <p:scale>
          <a:sx n="106" d="100"/>
          <a:sy n="106" d="100"/>
        </p:scale>
        <p:origin x="21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04" d="100"/>
          <a:sy n="204" d="100"/>
        </p:scale>
        <p:origin x="-1338" y="-90"/>
      </p:cViewPr>
      <p:guideLst>
        <p:guide orient="horz" pos="2208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872" cy="349947"/>
          </a:xfrm>
          <a:prstGeom prst="rect">
            <a:avLst/>
          </a:prstGeom>
        </p:spPr>
        <p:txBody>
          <a:bodyPr vert="horz" lIns="131015" tIns="65508" rIns="131015" bIns="65508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4306" y="2"/>
            <a:ext cx="4028872" cy="349947"/>
          </a:xfrm>
          <a:prstGeom prst="rect">
            <a:avLst/>
          </a:prstGeom>
        </p:spPr>
        <p:txBody>
          <a:bodyPr vert="horz" lIns="131015" tIns="65508" rIns="131015" bIns="65508" rtlCol="0"/>
          <a:lstStyle>
            <a:lvl1pPr algn="r">
              <a:defRPr sz="1700"/>
            </a:lvl1pPr>
          </a:lstStyle>
          <a:p>
            <a:fld id="{CD604D34-1C16-409B-8DBB-03B48CA2F978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820"/>
            <a:ext cx="4028872" cy="349947"/>
          </a:xfrm>
          <a:prstGeom prst="rect">
            <a:avLst/>
          </a:prstGeom>
        </p:spPr>
        <p:txBody>
          <a:bodyPr vert="horz" lIns="131015" tIns="65508" rIns="131015" bIns="65508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4306" y="6658820"/>
            <a:ext cx="4028872" cy="349947"/>
          </a:xfrm>
          <a:prstGeom prst="rect">
            <a:avLst/>
          </a:prstGeom>
        </p:spPr>
        <p:txBody>
          <a:bodyPr vert="horz" lIns="131015" tIns="65508" rIns="131015" bIns="65508" rtlCol="0" anchor="b"/>
          <a:lstStyle>
            <a:lvl1pPr algn="r">
              <a:defRPr sz="1700"/>
            </a:lvl1pPr>
          </a:lstStyle>
          <a:p>
            <a:fld id="{F5281F05-5BC1-4D49-97FA-0C0D72614536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7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440" cy="350520"/>
          </a:xfrm>
          <a:prstGeom prst="rect">
            <a:avLst/>
          </a:prstGeom>
        </p:spPr>
        <p:txBody>
          <a:bodyPr vert="horz" lIns="88680" tIns="44339" rIns="88680" bIns="44339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1" y="2"/>
            <a:ext cx="4028440" cy="350520"/>
          </a:xfrm>
          <a:prstGeom prst="rect">
            <a:avLst/>
          </a:prstGeom>
        </p:spPr>
        <p:txBody>
          <a:bodyPr vert="horz" lIns="88680" tIns="44339" rIns="88680" bIns="44339" rtlCol="0"/>
          <a:lstStyle>
            <a:lvl1pPr algn="r">
              <a:defRPr sz="1100"/>
            </a:lvl1pPr>
          </a:lstStyle>
          <a:p>
            <a:fld id="{B1655617-35A7-43AF-A473-048FFCB4E4C7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80" tIns="44339" rIns="88680" bIns="44339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29942"/>
            <a:ext cx="7437119" cy="3154680"/>
          </a:xfrm>
          <a:prstGeom prst="rect">
            <a:avLst/>
          </a:prstGeom>
        </p:spPr>
        <p:txBody>
          <a:bodyPr vert="horz" lIns="88680" tIns="44339" rIns="88680" bIns="4433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5"/>
            <a:ext cx="4028440" cy="350520"/>
          </a:xfrm>
          <a:prstGeom prst="rect">
            <a:avLst/>
          </a:prstGeom>
        </p:spPr>
        <p:txBody>
          <a:bodyPr vert="horz" lIns="88680" tIns="44339" rIns="88680" bIns="44339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1" y="6658665"/>
            <a:ext cx="4028440" cy="350520"/>
          </a:xfrm>
          <a:prstGeom prst="rect">
            <a:avLst/>
          </a:prstGeom>
        </p:spPr>
        <p:txBody>
          <a:bodyPr vert="horz" lIns="88680" tIns="44339" rIns="88680" bIns="44339" rtlCol="0" anchor="b"/>
          <a:lstStyle>
            <a:lvl1pPr algn="r">
              <a:defRPr sz="1100"/>
            </a:lvl1pPr>
          </a:lstStyle>
          <a:p>
            <a:fld id="{8CC28A47-AD2B-402F-A911-895700E35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92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28A47-AD2B-402F-A911-895700E35FD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7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1B9D30-46E6-44B0-A24F-209538116F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602F-97E5-4A13-9CA3-30A1C00A6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F1DE9-4D8B-4AEE-82F7-AAFE52EC5C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Treasury PFM Reforms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1B9D30-46E6-44B0-A24F-209538116F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43734" cy="1000124"/>
          </a:xfrm>
        </p:spPr>
        <p:txBody>
          <a:bodyPr/>
          <a:lstStyle>
            <a:lvl1pPr>
              <a:defRPr sz="3200" cap="all" baseline="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53176" y="6429396"/>
            <a:ext cx="1633534" cy="292078"/>
          </a:xfrm>
          <a:ln/>
        </p:spPr>
        <p:txBody>
          <a:bodyPr/>
          <a:lstStyle>
            <a:lvl1pPr algn="r">
              <a:defRPr sz="105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54" y="6423070"/>
            <a:ext cx="5610244" cy="292078"/>
          </a:xfrm>
          <a:ln/>
        </p:spPr>
        <p:txBody>
          <a:bodyPr/>
          <a:lstStyle>
            <a:lvl1pPr algn="l">
              <a:defRPr sz="1050"/>
            </a:lvl1pPr>
          </a:lstStyle>
          <a:p>
            <a:pPr>
              <a:defRPr/>
            </a:pPr>
            <a:r>
              <a:rPr lang="en-US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58148" y="6429396"/>
            <a:ext cx="828652" cy="292078"/>
          </a:xfr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86EA1-9048-4E85-BBA1-418E234DD4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Treasury PFM Reforms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90CC-CE54-4D99-96BF-14944B7B6E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Treasury PFM Reforms 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E466B-172B-4510-972F-315BBEF4AC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Treasury PFM Reforms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001D3-2E22-4A9E-A9EF-F1D4E1E7B7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Treasury PFM Reforms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9E7A9-4804-47E3-8209-845D36A2C0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Treasury PFM Reforms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957A-E9F6-4378-A698-2E6053FC94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Treasury PFM Reforms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892D-DE3F-4E8E-80DA-46F163C4F0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Treasury PFM Reforms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49" r:id="rId15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asury.gov.ge/" TargetMode="External"/><Relationship Id="rId2" Type="http://schemas.openxmlformats.org/officeDocument/2006/relationships/hyperlink" Target="http://www.mof.g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rasury.g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2470157"/>
          </a:xfrm>
        </p:spPr>
        <p:txBody>
          <a:bodyPr/>
          <a:lstStyle/>
          <a:p>
            <a:r>
              <a:rPr lang="ru-RU" sz="3200" b="0" dirty="0"/>
              <a:t>КАЗНАЧЕЙСТВО ГРУЗИИ</a:t>
            </a:r>
            <a:r>
              <a:rPr lang="en-US" sz="3200" b="0" dirty="0"/>
              <a:t> – </a:t>
            </a:r>
            <a:br>
              <a:rPr lang="en-US" sz="3200" b="0" dirty="0"/>
            </a:br>
            <a:r>
              <a:rPr lang="ru-RU" sz="3200" b="0" dirty="0"/>
              <a:t>ПРЕДНАЗНАЧЕНИЕ И ФУНКЦИИ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2714612" y="5715000"/>
            <a:ext cx="3643312" cy="78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bg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Нино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Челишвили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PG Glaho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Июнь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2016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 г.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PG Glaho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Кишинев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,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Молдова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685800"/>
            <a:ext cx="51054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Министерство финансов Грузии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Государственное Казначейство</a:t>
            </a:r>
          </a:p>
          <a:p>
            <a:pPr algn="ctr"/>
            <a:endParaRPr lang="ru-RU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91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УПРАВЛЕНИЕ РИСКОМ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ea typeface="+mn-ea"/>
              </a:rPr>
              <a:t>Казначейство подвержено операционным и финансовым рискам, однако официальной оценки рисков не проводится</a:t>
            </a:r>
            <a:r>
              <a:rPr lang="en-US" sz="2200" dirty="0">
                <a:solidFill>
                  <a:srgbClr val="002060"/>
                </a:solidFill>
                <a:ea typeface="+mn-ea"/>
              </a:rPr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ea typeface="+mn-ea"/>
              </a:rPr>
              <a:t>Рисками технического характера занимается финансово-аналитическая служба Минфина</a:t>
            </a:r>
            <a:r>
              <a:rPr lang="en-US" sz="2200" dirty="0">
                <a:solidFill>
                  <a:srgbClr val="002060"/>
                </a:solidFill>
                <a:ea typeface="+mn-ea"/>
              </a:rPr>
              <a:t> (</a:t>
            </a:r>
            <a:r>
              <a:rPr lang="ru-RU" sz="2200" dirty="0">
                <a:solidFill>
                  <a:srgbClr val="002060"/>
                </a:solidFill>
                <a:ea typeface="+mn-ea"/>
              </a:rPr>
              <a:t>разрабатывается план обеспечения непрерывности деятельности</a:t>
            </a:r>
            <a:r>
              <a:rPr lang="en-US" sz="2200" dirty="0">
                <a:solidFill>
                  <a:srgbClr val="002060"/>
                </a:solidFill>
                <a:ea typeface="+mn-ea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ea typeface="+mn-ea"/>
              </a:rPr>
              <a:t>Оценка целесообразности/нецелевого использования бюджетных средств является прямой обязанностью внутреннего и внешнего аудита</a:t>
            </a:r>
            <a:r>
              <a:rPr lang="en-US" sz="2200" dirty="0">
                <a:solidFill>
                  <a:srgbClr val="002060"/>
                </a:solidFill>
                <a:ea typeface="+mn-ea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051550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ПРЕДСТОЯЩИЕ РЕФОРМЫ И ПРОБЛЕМЫ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ea typeface="+mn-ea"/>
              </a:rPr>
              <a:t>Казначейство стремится к изменению своей роли, функций и тематической направленности работы</a:t>
            </a:r>
            <a:r>
              <a:rPr lang="en-US" sz="2200" dirty="0">
                <a:solidFill>
                  <a:srgbClr val="002060"/>
                </a:solidFill>
                <a:ea typeface="+mn-ea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ea typeface="+mn-ea"/>
              </a:rPr>
              <a:t>Управление рисками</a:t>
            </a:r>
            <a:r>
              <a:rPr lang="en-US" sz="2200" dirty="0">
                <a:solidFill>
                  <a:srgbClr val="002060"/>
                </a:solidFill>
                <a:ea typeface="+mn-ea"/>
              </a:rPr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ea typeface="+mn-ea"/>
              </a:rPr>
              <a:t>Роль Казначейства по контролю платежей ослабевает по мере укрепление этой функции в отраслевых министерствах и муниципальных образованиях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ea typeface="+mn-ea"/>
              </a:rPr>
              <a:t>Усиливается роль Казначейства в сфере управления финансовыми рисками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ea typeface="+mn-ea"/>
              </a:rPr>
              <a:t>Учет и отчетность</a:t>
            </a:r>
            <a:endParaRPr lang="en-US" sz="2200" dirty="0">
              <a:solidFill>
                <a:srgbClr val="002060"/>
              </a:solidFill>
              <a:ea typeface="+mn-ea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ea typeface="+mn-ea"/>
              </a:rPr>
              <a:t>Предполагается, что  ИСУФ отслеживает операции по начислению/</a:t>
            </a:r>
            <a:r>
              <a:rPr lang="ru-RU" sz="1800" dirty="0" err="1">
                <a:solidFill>
                  <a:srgbClr val="002060"/>
                </a:solidFill>
                <a:ea typeface="+mn-ea"/>
              </a:rPr>
              <a:t>неденежные</a:t>
            </a:r>
            <a:r>
              <a:rPr lang="ru-RU" sz="1800" dirty="0">
                <a:solidFill>
                  <a:srgbClr val="002060"/>
                </a:solidFill>
                <a:ea typeface="+mn-ea"/>
              </a:rPr>
              <a:t> операции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ea typeface="+mn-ea"/>
              </a:rPr>
              <a:t>Казначейство может самостоятельно принять решение о подготовке финансовых отчетов по МСУГС, основываясь на данных по ликвидности и денежной наличности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.</a:t>
            </a:r>
          </a:p>
          <a:p>
            <a:pPr marL="457200" lvl="1" indent="0">
              <a:buNone/>
            </a:pPr>
            <a:endParaRPr lang="en-US" sz="2200" dirty="0">
              <a:solidFill>
                <a:srgbClr val="00206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271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КАЗНАЧЕЙСКАЯ СЛУЖБА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МИНИСТЕРСТВА ФИНАНСОВ ГРУЗИИ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algn="ctr">
              <a:buNone/>
            </a:pPr>
            <a:endParaRPr lang="ru-RU" sz="2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ru-RU" sz="2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Спасибо!</a:t>
            </a:r>
            <a:endParaRPr lang="en-US" sz="2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ka-GE" sz="2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ka-GE" dirty="0"/>
          </a:p>
          <a:p>
            <a:pPr algn="ctr"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www.mof.ge</a:t>
            </a:r>
            <a:endParaRPr lang="ka-GE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www.treasury.gov.ge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www.etrasury.ge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3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ИСТОРИЧЕСКАЯ СПРАВКА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dirty="0">
                <a:solidFill>
                  <a:srgbClr val="002060"/>
                </a:solidFill>
              </a:rPr>
              <a:t>Казначейская служба – создана в 1995 году как структурное подразделение Минфина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ru-RU" sz="2200" dirty="0">
                <a:solidFill>
                  <a:srgbClr val="002060"/>
                </a:solidFill>
              </a:rPr>
              <a:t>Подчиненное Минфину ведомство </a:t>
            </a:r>
            <a:r>
              <a:rPr lang="en-US" sz="2200" dirty="0">
                <a:solidFill>
                  <a:srgbClr val="002060"/>
                </a:solidFill>
              </a:rPr>
              <a:t>– </a:t>
            </a:r>
            <a:r>
              <a:rPr lang="ru-RU" sz="2200" dirty="0">
                <a:solidFill>
                  <a:srgbClr val="002060"/>
                </a:solidFill>
              </a:rPr>
              <a:t>с </a:t>
            </a:r>
            <a:r>
              <a:rPr lang="en-US" sz="2200" dirty="0">
                <a:solidFill>
                  <a:srgbClr val="002060"/>
                </a:solidFill>
              </a:rPr>
              <a:t>2001</a:t>
            </a:r>
            <a:r>
              <a:rPr lang="ru-RU" sz="2200" dirty="0">
                <a:solidFill>
                  <a:srgbClr val="002060"/>
                </a:solidFill>
              </a:rPr>
              <a:t> года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ru-RU" sz="2200" dirty="0">
                <a:solidFill>
                  <a:srgbClr val="002060"/>
                </a:solidFill>
              </a:rPr>
              <a:t>С момента пуска в эксплуатацию в 2010 году информационной системы упразднено </a:t>
            </a:r>
            <a:r>
              <a:rPr lang="en-US" sz="2200" dirty="0">
                <a:solidFill>
                  <a:srgbClr val="002060"/>
                </a:solidFill>
              </a:rPr>
              <a:t>11 </a:t>
            </a:r>
            <a:r>
              <a:rPr lang="ru-RU" sz="2200" dirty="0">
                <a:solidFill>
                  <a:srgbClr val="002060"/>
                </a:solidFill>
              </a:rPr>
              <a:t>региональных управлений, в которых работало более 10 тыс. сотрудников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ru-RU" sz="2200" dirty="0">
                <a:solidFill>
                  <a:srgbClr val="002060"/>
                </a:solidFill>
              </a:rPr>
              <a:t>Единое управление действует с </a:t>
            </a:r>
            <a:r>
              <a:rPr lang="en-US" sz="2200" dirty="0">
                <a:solidFill>
                  <a:srgbClr val="002060"/>
                </a:solidFill>
              </a:rPr>
              <a:t>2010</a:t>
            </a:r>
            <a:r>
              <a:rPr lang="ru-RU" sz="2200" dirty="0">
                <a:solidFill>
                  <a:srgbClr val="002060"/>
                </a:solidFill>
              </a:rPr>
              <a:t> г.</a:t>
            </a:r>
            <a:r>
              <a:rPr lang="en-US" sz="2200" dirty="0">
                <a:solidFill>
                  <a:srgbClr val="002060"/>
                </a:solidFill>
              </a:rPr>
              <a:t>;</a:t>
            </a:r>
          </a:p>
          <a:p>
            <a:r>
              <a:rPr lang="ru-RU" sz="2200" dirty="0">
                <a:solidFill>
                  <a:srgbClr val="002060"/>
                </a:solidFill>
              </a:rPr>
              <a:t>Общий штат </a:t>
            </a:r>
            <a:r>
              <a:rPr lang="en-US" sz="2200" dirty="0">
                <a:solidFill>
                  <a:srgbClr val="002060"/>
                </a:solidFill>
              </a:rPr>
              <a:t>–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97</a:t>
            </a:r>
            <a:r>
              <a:rPr lang="ru-RU" sz="2200" dirty="0">
                <a:solidFill>
                  <a:srgbClr val="002060"/>
                </a:solidFill>
              </a:rPr>
              <a:t> сотрудников</a:t>
            </a:r>
            <a:r>
              <a:rPr lang="en-US" sz="2200" dirty="0">
                <a:solidFill>
                  <a:srgbClr val="002060"/>
                </a:solidFill>
              </a:rPr>
              <a:t>;</a:t>
            </a:r>
          </a:p>
          <a:p>
            <a:r>
              <a:rPr lang="ru-RU" sz="2200" dirty="0">
                <a:solidFill>
                  <a:srgbClr val="002060"/>
                </a:solidFill>
              </a:rPr>
              <a:t>Действует как секретариат для</a:t>
            </a:r>
            <a:r>
              <a:rPr lang="en-US" sz="2200" dirty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ru-RU" sz="1800" dirty="0">
                <a:solidFill>
                  <a:srgbClr val="002060"/>
                </a:solidFill>
              </a:rPr>
              <a:t>Совета Грузии по международным стандартам учета в государственном секторе (</a:t>
            </a:r>
            <a:r>
              <a:rPr lang="en-US" sz="1800" dirty="0">
                <a:solidFill>
                  <a:srgbClr val="002060"/>
                </a:solidFill>
              </a:rPr>
              <a:t>IPSASB Georgia</a:t>
            </a:r>
            <a:r>
              <a:rPr lang="ru-RU" sz="1800" dirty="0">
                <a:solidFill>
                  <a:srgbClr val="002060"/>
                </a:solidFill>
              </a:rPr>
              <a:t>)</a:t>
            </a:r>
            <a:endParaRPr lang="en-US" sz="1800" dirty="0">
              <a:solidFill>
                <a:srgbClr val="002060"/>
              </a:solidFill>
            </a:endParaRPr>
          </a:p>
          <a:p>
            <a:pPr lvl="1"/>
            <a:r>
              <a:rPr lang="ru-RU" sz="1800" dirty="0">
                <a:solidFill>
                  <a:srgbClr val="002060"/>
                </a:solidFill>
              </a:rPr>
              <a:t>Комитета по реструктуризации долговых и налоговых обязательств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7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КАЗНАЧЕЙСТВО</a:t>
            </a:r>
            <a:r>
              <a:rPr lang="en-US" sz="2800" b="1" dirty="0">
                <a:solidFill>
                  <a:srgbClr val="002060"/>
                </a:solidFill>
              </a:rPr>
              <a:t> - </a:t>
            </a:r>
            <a:r>
              <a:rPr lang="ru-RU" sz="2800" b="1" dirty="0">
                <a:solidFill>
                  <a:srgbClr val="002060"/>
                </a:solidFill>
              </a:rPr>
              <a:t>ОРГАНИЗАЦИОННАЯ СТРУКТУРА</a:t>
            </a:r>
            <a:endParaRPr lang="en-GB" sz="2800" b="1" dirty="0">
              <a:solidFill>
                <a:srgbClr val="002060"/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33400" y="1295400"/>
            <a:ext cx="8386763" cy="5035550"/>
            <a:chOff x="336" y="816"/>
            <a:chExt cx="5283" cy="3172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6" y="816"/>
              <a:ext cx="5280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336" y="816"/>
              <a:ext cx="5283" cy="3172"/>
              <a:chOff x="336" y="816"/>
              <a:chExt cx="5283" cy="3172"/>
            </a:xfrm>
          </p:grpSpPr>
          <p:sp>
            <p:nvSpPr>
              <p:cNvPr id="6227" name="Rectangle 5"/>
              <p:cNvSpPr>
                <a:spLocks noChangeArrowheads="1"/>
              </p:cNvSpPr>
              <p:nvPr/>
            </p:nvSpPr>
            <p:spPr bwMode="auto">
              <a:xfrm>
                <a:off x="336" y="816"/>
                <a:ext cx="5280" cy="3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8" name="Rectangle 6"/>
              <p:cNvSpPr>
                <a:spLocks noChangeArrowheads="1"/>
              </p:cNvSpPr>
              <p:nvPr/>
            </p:nvSpPr>
            <p:spPr bwMode="auto">
              <a:xfrm>
                <a:off x="336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9" name="Rectangle 7"/>
              <p:cNvSpPr>
                <a:spLocks noChangeArrowheads="1"/>
              </p:cNvSpPr>
              <p:nvPr/>
            </p:nvSpPr>
            <p:spPr bwMode="auto">
              <a:xfrm>
                <a:off x="531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0" name="Rectangle 8"/>
              <p:cNvSpPr>
                <a:spLocks noChangeArrowheads="1"/>
              </p:cNvSpPr>
              <p:nvPr/>
            </p:nvSpPr>
            <p:spPr bwMode="auto">
              <a:xfrm>
                <a:off x="727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1" name="Rectangle 9"/>
              <p:cNvSpPr>
                <a:spLocks noChangeArrowheads="1"/>
              </p:cNvSpPr>
              <p:nvPr/>
            </p:nvSpPr>
            <p:spPr bwMode="auto">
              <a:xfrm>
                <a:off x="922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2" name="Rectangle 10"/>
              <p:cNvSpPr>
                <a:spLocks noChangeArrowheads="1"/>
              </p:cNvSpPr>
              <p:nvPr/>
            </p:nvSpPr>
            <p:spPr bwMode="auto">
              <a:xfrm>
                <a:off x="1118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3" name="Rectangle 11"/>
              <p:cNvSpPr>
                <a:spLocks noChangeArrowheads="1"/>
              </p:cNvSpPr>
              <p:nvPr/>
            </p:nvSpPr>
            <p:spPr bwMode="auto">
              <a:xfrm>
                <a:off x="1313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4" name="Rectangle 12"/>
              <p:cNvSpPr>
                <a:spLocks noChangeArrowheads="1"/>
              </p:cNvSpPr>
              <p:nvPr/>
            </p:nvSpPr>
            <p:spPr bwMode="auto">
              <a:xfrm>
                <a:off x="1509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5" name="Rectangle 13"/>
              <p:cNvSpPr>
                <a:spLocks noChangeArrowheads="1"/>
              </p:cNvSpPr>
              <p:nvPr/>
            </p:nvSpPr>
            <p:spPr bwMode="auto">
              <a:xfrm>
                <a:off x="1704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6" name="Rectangle 14"/>
              <p:cNvSpPr>
                <a:spLocks noChangeArrowheads="1"/>
              </p:cNvSpPr>
              <p:nvPr/>
            </p:nvSpPr>
            <p:spPr bwMode="auto">
              <a:xfrm>
                <a:off x="1900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7" name="Rectangle 15"/>
              <p:cNvSpPr>
                <a:spLocks noChangeArrowheads="1"/>
              </p:cNvSpPr>
              <p:nvPr/>
            </p:nvSpPr>
            <p:spPr bwMode="auto">
              <a:xfrm>
                <a:off x="2095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8" name="Rectangle 16"/>
              <p:cNvSpPr>
                <a:spLocks noChangeArrowheads="1"/>
              </p:cNvSpPr>
              <p:nvPr/>
            </p:nvSpPr>
            <p:spPr bwMode="auto">
              <a:xfrm>
                <a:off x="2290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9" name="Rectangle 17"/>
              <p:cNvSpPr>
                <a:spLocks noChangeArrowheads="1"/>
              </p:cNvSpPr>
              <p:nvPr/>
            </p:nvSpPr>
            <p:spPr bwMode="auto">
              <a:xfrm>
                <a:off x="2486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0" name="Rectangle 18"/>
              <p:cNvSpPr>
                <a:spLocks noChangeArrowheads="1"/>
              </p:cNvSpPr>
              <p:nvPr/>
            </p:nvSpPr>
            <p:spPr bwMode="auto">
              <a:xfrm>
                <a:off x="2681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1" name="Rectangle 19"/>
              <p:cNvSpPr>
                <a:spLocks noChangeArrowheads="1"/>
              </p:cNvSpPr>
              <p:nvPr/>
            </p:nvSpPr>
            <p:spPr bwMode="auto">
              <a:xfrm>
                <a:off x="2877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2" name="Rectangle 20"/>
              <p:cNvSpPr>
                <a:spLocks noChangeArrowheads="1"/>
              </p:cNvSpPr>
              <p:nvPr/>
            </p:nvSpPr>
            <p:spPr bwMode="auto">
              <a:xfrm>
                <a:off x="3072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3" name="Rectangle 21"/>
              <p:cNvSpPr>
                <a:spLocks noChangeArrowheads="1"/>
              </p:cNvSpPr>
              <p:nvPr/>
            </p:nvSpPr>
            <p:spPr bwMode="auto">
              <a:xfrm>
                <a:off x="3268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4" name="Rectangle 22"/>
              <p:cNvSpPr>
                <a:spLocks noChangeArrowheads="1"/>
              </p:cNvSpPr>
              <p:nvPr/>
            </p:nvSpPr>
            <p:spPr bwMode="auto">
              <a:xfrm>
                <a:off x="3463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5" name="Rectangle 23"/>
              <p:cNvSpPr>
                <a:spLocks noChangeArrowheads="1"/>
              </p:cNvSpPr>
              <p:nvPr/>
            </p:nvSpPr>
            <p:spPr bwMode="auto">
              <a:xfrm>
                <a:off x="3659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6" name="Rectangle 24"/>
              <p:cNvSpPr>
                <a:spLocks noChangeArrowheads="1"/>
              </p:cNvSpPr>
              <p:nvPr/>
            </p:nvSpPr>
            <p:spPr bwMode="auto">
              <a:xfrm>
                <a:off x="3854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7" name="Rectangle 25"/>
              <p:cNvSpPr>
                <a:spLocks noChangeArrowheads="1"/>
              </p:cNvSpPr>
              <p:nvPr/>
            </p:nvSpPr>
            <p:spPr bwMode="auto">
              <a:xfrm>
                <a:off x="4049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" name="Rectangle 26"/>
              <p:cNvSpPr>
                <a:spLocks noChangeArrowheads="1"/>
              </p:cNvSpPr>
              <p:nvPr/>
            </p:nvSpPr>
            <p:spPr bwMode="auto">
              <a:xfrm>
                <a:off x="4245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" name="Rectangle 27"/>
              <p:cNvSpPr>
                <a:spLocks noChangeArrowheads="1"/>
              </p:cNvSpPr>
              <p:nvPr/>
            </p:nvSpPr>
            <p:spPr bwMode="auto">
              <a:xfrm>
                <a:off x="4440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0" name="Rectangle 28"/>
              <p:cNvSpPr>
                <a:spLocks noChangeArrowheads="1"/>
              </p:cNvSpPr>
              <p:nvPr/>
            </p:nvSpPr>
            <p:spPr bwMode="auto">
              <a:xfrm>
                <a:off x="4636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1" name="Rectangle 29"/>
              <p:cNvSpPr>
                <a:spLocks noChangeArrowheads="1"/>
              </p:cNvSpPr>
              <p:nvPr/>
            </p:nvSpPr>
            <p:spPr bwMode="auto">
              <a:xfrm>
                <a:off x="4831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2" name="Rectangle 30"/>
              <p:cNvSpPr>
                <a:spLocks noChangeArrowheads="1"/>
              </p:cNvSpPr>
              <p:nvPr/>
            </p:nvSpPr>
            <p:spPr bwMode="auto">
              <a:xfrm>
                <a:off x="5027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3" name="Rectangle 31"/>
              <p:cNvSpPr>
                <a:spLocks noChangeArrowheads="1"/>
              </p:cNvSpPr>
              <p:nvPr/>
            </p:nvSpPr>
            <p:spPr bwMode="auto">
              <a:xfrm>
                <a:off x="5222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4" name="Rectangle 32"/>
              <p:cNvSpPr>
                <a:spLocks noChangeArrowheads="1"/>
              </p:cNvSpPr>
              <p:nvPr/>
            </p:nvSpPr>
            <p:spPr bwMode="auto">
              <a:xfrm>
                <a:off x="5418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5" name="Rectangle 33"/>
              <p:cNvSpPr>
                <a:spLocks noChangeArrowheads="1"/>
              </p:cNvSpPr>
              <p:nvPr/>
            </p:nvSpPr>
            <p:spPr bwMode="auto">
              <a:xfrm>
                <a:off x="5613" y="816"/>
                <a:ext cx="3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6" name="Line 34"/>
              <p:cNvSpPr>
                <a:spLocks noChangeShapeType="1"/>
              </p:cNvSpPr>
              <p:nvPr/>
            </p:nvSpPr>
            <p:spPr bwMode="auto">
              <a:xfrm>
                <a:off x="336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7" name="Rectangle 35"/>
              <p:cNvSpPr>
                <a:spLocks noChangeArrowheads="1"/>
              </p:cNvSpPr>
              <p:nvPr/>
            </p:nvSpPr>
            <p:spPr bwMode="auto">
              <a:xfrm>
                <a:off x="336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8" name="Line 36"/>
              <p:cNvSpPr>
                <a:spLocks noChangeShapeType="1"/>
              </p:cNvSpPr>
              <p:nvPr/>
            </p:nvSpPr>
            <p:spPr bwMode="auto">
              <a:xfrm>
                <a:off x="531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9" name="Rectangle 37"/>
              <p:cNvSpPr>
                <a:spLocks noChangeArrowheads="1"/>
              </p:cNvSpPr>
              <p:nvPr/>
            </p:nvSpPr>
            <p:spPr bwMode="auto">
              <a:xfrm>
                <a:off x="531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0" name="Line 38"/>
              <p:cNvSpPr>
                <a:spLocks noChangeShapeType="1"/>
              </p:cNvSpPr>
              <p:nvPr/>
            </p:nvSpPr>
            <p:spPr bwMode="auto">
              <a:xfrm>
                <a:off x="727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1" name="Rectangle 39"/>
              <p:cNvSpPr>
                <a:spLocks noChangeArrowheads="1"/>
              </p:cNvSpPr>
              <p:nvPr/>
            </p:nvSpPr>
            <p:spPr bwMode="auto">
              <a:xfrm>
                <a:off x="727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2" name="Line 40"/>
              <p:cNvSpPr>
                <a:spLocks noChangeShapeType="1"/>
              </p:cNvSpPr>
              <p:nvPr/>
            </p:nvSpPr>
            <p:spPr bwMode="auto">
              <a:xfrm>
                <a:off x="922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3" name="Rectangle 41"/>
              <p:cNvSpPr>
                <a:spLocks noChangeArrowheads="1"/>
              </p:cNvSpPr>
              <p:nvPr/>
            </p:nvSpPr>
            <p:spPr bwMode="auto">
              <a:xfrm>
                <a:off x="922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4" name="Line 42"/>
              <p:cNvSpPr>
                <a:spLocks noChangeShapeType="1"/>
              </p:cNvSpPr>
              <p:nvPr/>
            </p:nvSpPr>
            <p:spPr bwMode="auto">
              <a:xfrm>
                <a:off x="1118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5" name="Rectangle 43"/>
              <p:cNvSpPr>
                <a:spLocks noChangeArrowheads="1"/>
              </p:cNvSpPr>
              <p:nvPr/>
            </p:nvSpPr>
            <p:spPr bwMode="auto">
              <a:xfrm>
                <a:off x="1118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6" name="Line 44"/>
              <p:cNvSpPr>
                <a:spLocks noChangeShapeType="1"/>
              </p:cNvSpPr>
              <p:nvPr/>
            </p:nvSpPr>
            <p:spPr bwMode="auto">
              <a:xfrm>
                <a:off x="1313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7" name="Rectangle 45"/>
              <p:cNvSpPr>
                <a:spLocks noChangeArrowheads="1"/>
              </p:cNvSpPr>
              <p:nvPr/>
            </p:nvSpPr>
            <p:spPr bwMode="auto">
              <a:xfrm>
                <a:off x="1313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8" name="Line 46"/>
              <p:cNvSpPr>
                <a:spLocks noChangeShapeType="1"/>
              </p:cNvSpPr>
              <p:nvPr/>
            </p:nvSpPr>
            <p:spPr bwMode="auto">
              <a:xfrm>
                <a:off x="1509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9" name="Rectangle 47"/>
              <p:cNvSpPr>
                <a:spLocks noChangeArrowheads="1"/>
              </p:cNvSpPr>
              <p:nvPr/>
            </p:nvSpPr>
            <p:spPr bwMode="auto">
              <a:xfrm>
                <a:off x="1509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0" name="Line 48"/>
              <p:cNvSpPr>
                <a:spLocks noChangeShapeType="1"/>
              </p:cNvSpPr>
              <p:nvPr/>
            </p:nvSpPr>
            <p:spPr bwMode="auto">
              <a:xfrm>
                <a:off x="1704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1" name="Rectangle 49"/>
              <p:cNvSpPr>
                <a:spLocks noChangeArrowheads="1"/>
              </p:cNvSpPr>
              <p:nvPr/>
            </p:nvSpPr>
            <p:spPr bwMode="auto">
              <a:xfrm>
                <a:off x="1704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2" name="Line 50"/>
              <p:cNvSpPr>
                <a:spLocks noChangeShapeType="1"/>
              </p:cNvSpPr>
              <p:nvPr/>
            </p:nvSpPr>
            <p:spPr bwMode="auto">
              <a:xfrm>
                <a:off x="1900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3" name="Rectangle 51"/>
              <p:cNvSpPr>
                <a:spLocks noChangeArrowheads="1"/>
              </p:cNvSpPr>
              <p:nvPr/>
            </p:nvSpPr>
            <p:spPr bwMode="auto">
              <a:xfrm>
                <a:off x="1900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4" name="Line 52"/>
              <p:cNvSpPr>
                <a:spLocks noChangeShapeType="1"/>
              </p:cNvSpPr>
              <p:nvPr/>
            </p:nvSpPr>
            <p:spPr bwMode="auto">
              <a:xfrm>
                <a:off x="2095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5" name="Rectangle 53"/>
              <p:cNvSpPr>
                <a:spLocks noChangeArrowheads="1"/>
              </p:cNvSpPr>
              <p:nvPr/>
            </p:nvSpPr>
            <p:spPr bwMode="auto">
              <a:xfrm>
                <a:off x="2095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6" name="Line 54"/>
              <p:cNvSpPr>
                <a:spLocks noChangeShapeType="1"/>
              </p:cNvSpPr>
              <p:nvPr/>
            </p:nvSpPr>
            <p:spPr bwMode="auto">
              <a:xfrm>
                <a:off x="2290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7" name="Rectangle 55"/>
              <p:cNvSpPr>
                <a:spLocks noChangeArrowheads="1"/>
              </p:cNvSpPr>
              <p:nvPr/>
            </p:nvSpPr>
            <p:spPr bwMode="auto">
              <a:xfrm>
                <a:off x="2290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8" name="Line 56"/>
              <p:cNvSpPr>
                <a:spLocks noChangeShapeType="1"/>
              </p:cNvSpPr>
              <p:nvPr/>
            </p:nvSpPr>
            <p:spPr bwMode="auto">
              <a:xfrm>
                <a:off x="2486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9" name="Rectangle 57"/>
              <p:cNvSpPr>
                <a:spLocks noChangeArrowheads="1"/>
              </p:cNvSpPr>
              <p:nvPr/>
            </p:nvSpPr>
            <p:spPr bwMode="auto">
              <a:xfrm>
                <a:off x="2486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0" name="Line 58"/>
              <p:cNvSpPr>
                <a:spLocks noChangeShapeType="1"/>
              </p:cNvSpPr>
              <p:nvPr/>
            </p:nvSpPr>
            <p:spPr bwMode="auto">
              <a:xfrm>
                <a:off x="2681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1" name="Rectangle 59"/>
              <p:cNvSpPr>
                <a:spLocks noChangeArrowheads="1"/>
              </p:cNvSpPr>
              <p:nvPr/>
            </p:nvSpPr>
            <p:spPr bwMode="auto">
              <a:xfrm>
                <a:off x="2681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2" name="Line 60"/>
              <p:cNvSpPr>
                <a:spLocks noChangeShapeType="1"/>
              </p:cNvSpPr>
              <p:nvPr/>
            </p:nvSpPr>
            <p:spPr bwMode="auto">
              <a:xfrm>
                <a:off x="2877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3" name="Rectangle 61"/>
              <p:cNvSpPr>
                <a:spLocks noChangeArrowheads="1"/>
              </p:cNvSpPr>
              <p:nvPr/>
            </p:nvSpPr>
            <p:spPr bwMode="auto">
              <a:xfrm>
                <a:off x="2877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4" name="Line 62"/>
              <p:cNvSpPr>
                <a:spLocks noChangeShapeType="1"/>
              </p:cNvSpPr>
              <p:nvPr/>
            </p:nvSpPr>
            <p:spPr bwMode="auto">
              <a:xfrm>
                <a:off x="3072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5" name="Rectangle 63"/>
              <p:cNvSpPr>
                <a:spLocks noChangeArrowheads="1"/>
              </p:cNvSpPr>
              <p:nvPr/>
            </p:nvSpPr>
            <p:spPr bwMode="auto">
              <a:xfrm>
                <a:off x="3072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6" name="Line 64"/>
              <p:cNvSpPr>
                <a:spLocks noChangeShapeType="1"/>
              </p:cNvSpPr>
              <p:nvPr/>
            </p:nvSpPr>
            <p:spPr bwMode="auto">
              <a:xfrm>
                <a:off x="3268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7" name="Rectangle 65"/>
              <p:cNvSpPr>
                <a:spLocks noChangeArrowheads="1"/>
              </p:cNvSpPr>
              <p:nvPr/>
            </p:nvSpPr>
            <p:spPr bwMode="auto">
              <a:xfrm>
                <a:off x="3268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8" name="Line 66"/>
              <p:cNvSpPr>
                <a:spLocks noChangeShapeType="1"/>
              </p:cNvSpPr>
              <p:nvPr/>
            </p:nvSpPr>
            <p:spPr bwMode="auto">
              <a:xfrm>
                <a:off x="3463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9" name="Rectangle 67"/>
              <p:cNvSpPr>
                <a:spLocks noChangeArrowheads="1"/>
              </p:cNvSpPr>
              <p:nvPr/>
            </p:nvSpPr>
            <p:spPr bwMode="auto">
              <a:xfrm>
                <a:off x="3463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0" name="Line 68"/>
              <p:cNvSpPr>
                <a:spLocks noChangeShapeType="1"/>
              </p:cNvSpPr>
              <p:nvPr/>
            </p:nvSpPr>
            <p:spPr bwMode="auto">
              <a:xfrm>
                <a:off x="3659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1" name="Rectangle 69"/>
              <p:cNvSpPr>
                <a:spLocks noChangeArrowheads="1"/>
              </p:cNvSpPr>
              <p:nvPr/>
            </p:nvSpPr>
            <p:spPr bwMode="auto">
              <a:xfrm>
                <a:off x="3659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2" name="Line 70"/>
              <p:cNvSpPr>
                <a:spLocks noChangeShapeType="1"/>
              </p:cNvSpPr>
              <p:nvPr/>
            </p:nvSpPr>
            <p:spPr bwMode="auto">
              <a:xfrm>
                <a:off x="3854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3" name="Rectangle 71"/>
              <p:cNvSpPr>
                <a:spLocks noChangeArrowheads="1"/>
              </p:cNvSpPr>
              <p:nvPr/>
            </p:nvSpPr>
            <p:spPr bwMode="auto">
              <a:xfrm>
                <a:off x="3854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4" name="Line 72"/>
              <p:cNvSpPr>
                <a:spLocks noChangeShapeType="1"/>
              </p:cNvSpPr>
              <p:nvPr/>
            </p:nvSpPr>
            <p:spPr bwMode="auto">
              <a:xfrm>
                <a:off x="4049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5" name="Rectangle 73"/>
              <p:cNvSpPr>
                <a:spLocks noChangeArrowheads="1"/>
              </p:cNvSpPr>
              <p:nvPr/>
            </p:nvSpPr>
            <p:spPr bwMode="auto">
              <a:xfrm>
                <a:off x="4049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6" name="Line 74"/>
              <p:cNvSpPr>
                <a:spLocks noChangeShapeType="1"/>
              </p:cNvSpPr>
              <p:nvPr/>
            </p:nvSpPr>
            <p:spPr bwMode="auto">
              <a:xfrm>
                <a:off x="4245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7" name="Rectangle 75"/>
              <p:cNvSpPr>
                <a:spLocks noChangeArrowheads="1"/>
              </p:cNvSpPr>
              <p:nvPr/>
            </p:nvSpPr>
            <p:spPr bwMode="auto">
              <a:xfrm>
                <a:off x="4245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8" name="Line 76"/>
              <p:cNvSpPr>
                <a:spLocks noChangeShapeType="1"/>
              </p:cNvSpPr>
              <p:nvPr/>
            </p:nvSpPr>
            <p:spPr bwMode="auto">
              <a:xfrm>
                <a:off x="4440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9" name="Rectangle 77"/>
              <p:cNvSpPr>
                <a:spLocks noChangeArrowheads="1"/>
              </p:cNvSpPr>
              <p:nvPr/>
            </p:nvSpPr>
            <p:spPr bwMode="auto">
              <a:xfrm>
                <a:off x="4440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0" name="Line 78"/>
              <p:cNvSpPr>
                <a:spLocks noChangeShapeType="1"/>
              </p:cNvSpPr>
              <p:nvPr/>
            </p:nvSpPr>
            <p:spPr bwMode="auto">
              <a:xfrm>
                <a:off x="4636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1" name="Rectangle 79"/>
              <p:cNvSpPr>
                <a:spLocks noChangeArrowheads="1"/>
              </p:cNvSpPr>
              <p:nvPr/>
            </p:nvSpPr>
            <p:spPr bwMode="auto">
              <a:xfrm>
                <a:off x="4636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2" name="Line 80"/>
              <p:cNvSpPr>
                <a:spLocks noChangeShapeType="1"/>
              </p:cNvSpPr>
              <p:nvPr/>
            </p:nvSpPr>
            <p:spPr bwMode="auto">
              <a:xfrm>
                <a:off x="4831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3" name="Rectangle 81"/>
              <p:cNvSpPr>
                <a:spLocks noChangeArrowheads="1"/>
              </p:cNvSpPr>
              <p:nvPr/>
            </p:nvSpPr>
            <p:spPr bwMode="auto">
              <a:xfrm>
                <a:off x="4831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4" name="Line 82"/>
              <p:cNvSpPr>
                <a:spLocks noChangeShapeType="1"/>
              </p:cNvSpPr>
              <p:nvPr/>
            </p:nvSpPr>
            <p:spPr bwMode="auto">
              <a:xfrm>
                <a:off x="5027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5" name="Rectangle 83"/>
              <p:cNvSpPr>
                <a:spLocks noChangeArrowheads="1"/>
              </p:cNvSpPr>
              <p:nvPr/>
            </p:nvSpPr>
            <p:spPr bwMode="auto">
              <a:xfrm>
                <a:off x="5027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6" name="Line 84"/>
              <p:cNvSpPr>
                <a:spLocks noChangeShapeType="1"/>
              </p:cNvSpPr>
              <p:nvPr/>
            </p:nvSpPr>
            <p:spPr bwMode="auto">
              <a:xfrm>
                <a:off x="5222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7" name="Rectangle 85"/>
              <p:cNvSpPr>
                <a:spLocks noChangeArrowheads="1"/>
              </p:cNvSpPr>
              <p:nvPr/>
            </p:nvSpPr>
            <p:spPr bwMode="auto">
              <a:xfrm>
                <a:off x="5222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8" name="Line 86"/>
              <p:cNvSpPr>
                <a:spLocks noChangeShapeType="1"/>
              </p:cNvSpPr>
              <p:nvPr/>
            </p:nvSpPr>
            <p:spPr bwMode="auto">
              <a:xfrm>
                <a:off x="5418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9" name="Rectangle 87"/>
              <p:cNvSpPr>
                <a:spLocks noChangeArrowheads="1"/>
              </p:cNvSpPr>
              <p:nvPr/>
            </p:nvSpPr>
            <p:spPr bwMode="auto">
              <a:xfrm>
                <a:off x="5418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0" name="Line 88"/>
              <p:cNvSpPr>
                <a:spLocks noChangeShapeType="1"/>
              </p:cNvSpPr>
              <p:nvPr/>
            </p:nvSpPr>
            <p:spPr bwMode="auto">
              <a:xfrm>
                <a:off x="5613" y="39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1" name="Rectangle 89"/>
              <p:cNvSpPr>
                <a:spLocks noChangeArrowheads="1"/>
              </p:cNvSpPr>
              <p:nvPr/>
            </p:nvSpPr>
            <p:spPr bwMode="auto">
              <a:xfrm>
                <a:off x="5613" y="398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2" name="Line 90"/>
              <p:cNvSpPr>
                <a:spLocks noChangeShapeType="1"/>
              </p:cNvSpPr>
              <p:nvPr/>
            </p:nvSpPr>
            <p:spPr bwMode="auto">
              <a:xfrm>
                <a:off x="5616" y="81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3" name="Rectangle 91"/>
              <p:cNvSpPr>
                <a:spLocks noChangeArrowheads="1"/>
              </p:cNvSpPr>
              <p:nvPr/>
            </p:nvSpPr>
            <p:spPr bwMode="auto">
              <a:xfrm>
                <a:off x="5616" y="816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4" name="Line 92"/>
              <p:cNvSpPr>
                <a:spLocks noChangeShapeType="1"/>
              </p:cNvSpPr>
              <p:nvPr/>
            </p:nvSpPr>
            <p:spPr bwMode="auto">
              <a:xfrm>
                <a:off x="5616" y="131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5" name="Rectangle 93"/>
              <p:cNvSpPr>
                <a:spLocks noChangeArrowheads="1"/>
              </p:cNvSpPr>
              <p:nvPr/>
            </p:nvSpPr>
            <p:spPr bwMode="auto">
              <a:xfrm>
                <a:off x="5616" y="1316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6" name="Line 94"/>
              <p:cNvSpPr>
                <a:spLocks noChangeShapeType="1"/>
              </p:cNvSpPr>
              <p:nvPr/>
            </p:nvSpPr>
            <p:spPr bwMode="auto">
              <a:xfrm>
                <a:off x="5616" y="1397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7" name="Rectangle 95"/>
              <p:cNvSpPr>
                <a:spLocks noChangeArrowheads="1"/>
              </p:cNvSpPr>
              <p:nvPr/>
            </p:nvSpPr>
            <p:spPr bwMode="auto">
              <a:xfrm>
                <a:off x="5616" y="1397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8" name="Line 96"/>
              <p:cNvSpPr>
                <a:spLocks noChangeShapeType="1"/>
              </p:cNvSpPr>
              <p:nvPr/>
            </p:nvSpPr>
            <p:spPr bwMode="auto">
              <a:xfrm>
                <a:off x="5616" y="147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9" name="Rectangle 97"/>
              <p:cNvSpPr>
                <a:spLocks noChangeArrowheads="1"/>
              </p:cNvSpPr>
              <p:nvPr/>
            </p:nvSpPr>
            <p:spPr bwMode="auto">
              <a:xfrm>
                <a:off x="5616" y="1478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0" name="Line 98"/>
              <p:cNvSpPr>
                <a:spLocks noChangeShapeType="1"/>
              </p:cNvSpPr>
              <p:nvPr/>
            </p:nvSpPr>
            <p:spPr bwMode="auto">
              <a:xfrm>
                <a:off x="5616" y="15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1" name="Rectangle 99"/>
              <p:cNvSpPr>
                <a:spLocks noChangeArrowheads="1"/>
              </p:cNvSpPr>
              <p:nvPr/>
            </p:nvSpPr>
            <p:spPr bwMode="auto">
              <a:xfrm>
                <a:off x="5616" y="1559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2" name="Line 100"/>
              <p:cNvSpPr>
                <a:spLocks noChangeShapeType="1"/>
              </p:cNvSpPr>
              <p:nvPr/>
            </p:nvSpPr>
            <p:spPr bwMode="auto">
              <a:xfrm>
                <a:off x="5616" y="16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3" name="Rectangle 101"/>
              <p:cNvSpPr>
                <a:spLocks noChangeArrowheads="1"/>
              </p:cNvSpPr>
              <p:nvPr/>
            </p:nvSpPr>
            <p:spPr bwMode="auto">
              <a:xfrm>
                <a:off x="5616" y="1639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4" name="Line 102"/>
              <p:cNvSpPr>
                <a:spLocks noChangeShapeType="1"/>
              </p:cNvSpPr>
              <p:nvPr/>
            </p:nvSpPr>
            <p:spPr bwMode="auto">
              <a:xfrm>
                <a:off x="5616" y="17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5" name="Rectangle 103"/>
              <p:cNvSpPr>
                <a:spLocks noChangeArrowheads="1"/>
              </p:cNvSpPr>
              <p:nvPr/>
            </p:nvSpPr>
            <p:spPr bwMode="auto">
              <a:xfrm>
                <a:off x="5616" y="1720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6" name="Line 104"/>
              <p:cNvSpPr>
                <a:spLocks noChangeShapeType="1"/>
              </p:cNvSpPr>
              <p:nvPr/>
            </p:nvSpPr>
            <p:spPr bwMode="auto">
              <a:xfrm>
                <a:off x="5616" y="18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7" name="Rectangle 105"/>
              <p:cNvSpPr>
                <a:spLocks noChangeArrowheads="1"/>
              </p:cNvSpPr>
              <p:nvPr/>
            </p:nvSpPr>
            <p:spPr bwMode="auto">
              <a:xfrm>
                <a:off x="5616" y="1801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8" name="Line 106"/>
              <p:cNvSpPr>
                <a:spLocks noChangeShapeType="1"/>
              </p:cNvSpPr>
              <p:nvPr/>
            </p:nvSpPr>
            <p:spPr bwMode="auto">
              <a:xfrm>
                <a:off x="5616" y="1881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9" name="Rectangle 107"/>
              <p:cNvSpPr>
                <a:spLocks noChangeArrowheads="1"/>
              </p:cNvSpPr>
              <p:nvPr/>
            </p:nvSpPr>
            <p:spPr bwMode="auto">
              <a:xfrm>
                <a:off x="5616" y="1881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0" name="Line 108"/>
              <p:cNvSpPr>
                <a:spLocks noChangeShapeType="1"/>
              </p:cNvSpPr>
              <p:nvPr/>
            </p:nvSpPr>
            <p:spPr bwMode="auto">
              <a:xfrm>
                <a:off x="5616" y="196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1" name="Rectangle 109"/>
              <p:cNvSpPr>
                <a:spLocks noChangeArrowheads="1"/>
              </p:cNvSpPr>
              <p:nvPr/>
            </p:nvSpPr>
            <p:spPr bwMode="auto">
              <a:xfrm>
                <a:off x="5616" y="1962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2" name="Line 110"/>
              <p:cNvSpPr>
                <a:spLocks noChangeShapeType="1"/>
              </p:cNvSpPr>
              <p:nvPr/>
            </p:nvSpPr>
            <p:spPr bwMode="auto">
              <a:xfrm>
                <a:off x="5616" y="204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3" name="Rectangle 111"/>
              <p:cNvSpPr>
                <a:spLocks noChangeArrowheads="1"/>
              </p:cNvSpPr>
              <p:nvPr/>
            </p:nvSpPr>
            <p:spPr bwMode="auto">
              <a:xfrm>
                <a:off x="5616" y="2043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4" name="Line 112"/>
              <p:cNvSpPr>
                <a:spLocks noChangeShapeType="1"/>
              </p:cNvSpPr>
              <p:nvPr/>
            </p:nvSpPr>
            <p:spPr bwMode="auto">
              <a:xfrm>
                <a:off x="5616" y="21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5" name="Rectangle 113"/>
              <p:cNvSpPr>
                <a:spLocks noChangeArrowheads="1"/>
              </p:cNvSpPr>
              <p:nvPr/>
            </p:nvSpPr>
            <p:spPr bwMode="auto">
              <a:xfrm>
                <a:off x="5616" y="212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6" name="Line 114"/>
              <p:cNvSpPr>
                <a:spLocks noChangeShapeType="1"/>
              </p:cNvSpPr>
              <p:nvPr/>
            </p:nvSpPr>
            <p:spPr bwMode="auto">
              <a:xfrm>
                <a:off x="5616" y="22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7" name="Rectangle 115"/>
              <p:cNvSpPr>
                <a:spLocks noChangeArrowheads="1"/>
              </p:cNvSpPr>
              <p:nvPr/>
            </p:nvSpPr>
            <p:spPr bwMode="auto">
              <a:xfrm>
                <a:off x="5616" y="220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8" name="Line 116"/>
              <p:cNvSpPr>
                <a:spLocks noChangeShapeType="1"/>
              </p:cNvSpPr>
              <p:nvPr/>
            </p:nvSpPr>
            <p:spPr bwMode="auto">
              <a:xfrm>
                <a:off x="5616" y="228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9" name="Rectangle 117"/>
              <p:cNvSpPr>
                <a:spLocks noChangeArrowheads="1"/>
              </p:cNvSpPr>
              <p:nvPr/>
            </p:nvSpPr>
            <p:spPr bwMode="auto">
              <a:xfrm>
                <a:off x="5616" y="2285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0" name="Line 118"/>
              <p:cNvSpPr>
                <a:spLocks noChangeShapeType="1"/>
              </p:cNvSpPr>
              <p:nvPr/>
            </p:nvSpPr>
            <p:spPr bwMode="auto">
              <a:xfrm>
                <a:off x="5616" y="23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1" name="Rectangle 119"/>
              <p:cNvSpPr>
                <a:spLocks noChangeArrowheads="1"/>
              </p:cNvSpPr>
              <p:nvPr/>
            </p:nvSpPr>
            <p:spPr bwMode="auto">
              <a:xfrm>
                <a:off x="5616" y="2366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2" name="Line 120"/>
              <p:cNvSpPr>
                <a:spLocks noChangeShapeType="1"/>
              </p:cNvSpPr>
              <p:nvPr/>
            </p:nvSpPr>
            <p:spPr bwMode="auto">
              <a:xfrm>
                <a:off x="5616" y="24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3" name="Rectangle 121"/>
              <p:cNvSpPr>
                <a:spLocks noChangeArrowheads="1"/>
              </p:cNvSpPr>
              <p:nvPr/>
            </p:nvSpPr>
            <p:spPr bwMode="auto">
              <a:xfrm>
                <a:off x="5616" y="2446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4" name="Line 122"/>
              <p:cNvSpPr>
                <a:spLocks noChangeShapeType="1"/>
              </p:cNvSpPr>
              <p:nvPr/>
            </p:nvSpPr>
            <p:spPr bwMode="auto">
              <a:xfrm>
                <a:off x="5616" y="25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5" name="Rectangle 123"/>
              <p:cNvSpPr>
                <a:spLocks noChangeArrowheads="1"/>
              </p:cNvSpPr>
              <p:nvPr/>
            </p:nvSpPr>
            <p:spPr bwMode="auto">
              <a:xfrm>
                <a:off x="5616" y="2527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6" name="Line 124"/>
              <p:cNvSpPr>
                <a:spLocks noChangeShapeType="1"/>
              </p:cNvSpPr>
              <p:nvPr/>
            </p:nvSpPr>
            <p:spPr bwMode="auto">
              <a:xfrm>
                <a:off x="5616" y="26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7" name="Rectangle 125"/>
              <p:cNvSpPr>
                <a:spLocks noChangeArrowheads="1"/>
              </p:cNvSpPr>
              <p:nvPr/>
            </p:nvSpPr>
            <p:spPr bwMode="auto">
              <a:xfrm>
                <a:off x="5616" y="2608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8" name="Line 126"/>
              <p:cNvSpPr>
                <a:spLocks noChangeShapeType="1"/>
              </p:cNvSpPr>
              <p:nvPr/>
            </p:nvSpPr>
            <p:spPr bwMode="auto">
              <a:xfrm>
                <a:off x="5616" y="26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9" name="Rectangle 127"/>
              <p:cNvSpPr>
                <a:spLocks noChangeArrowheads="1"/>
              </p:cNvSpPr>
              <p:nvPr/>
            </p:nvSpPr>
            <p:spPr bwMode="auto">
              <a:xfrm>
                <a:off x="5616" y="2689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0" name="Line 128"/>
              <p:cNvSpPr>
                <a:spLocks noChangeShapeType="1"/>
              </p:cNvSpPr>
              <p:nvPr/>
            </p:nvSpPr>
            <p:spPr bwMode="auto">
              <a:xfrm>
                <a:off x="5616" y="2769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" name="Rectangle 129"/>
              <p:cNvSpPr>
                <a:spLocks noChangeArrowheads="1"/>
              </p:cNvSpPr>
              <p:nvPr/>
            </p:nvSpPr>
            <p:spPr bwMode="auto">
              <a:xfrm>
                <a:off x="5616" y="2769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2" name="Line 130"/>
              <p:cNvSpPr>
                <a:spLocks noChangeShapeType="1"/>
              </p:cNvSpPr>
              <p:nvPr/>
            </p:nvSpPr>
            <p:spPr bwMode="auto">
              <a:xfrm>
                <a:off x="5616" y="285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" name="Rectangle 131"/>
              <p:cNvSpPr>
                <a:spLocks noChangeArrowheads="1"/>
              </p:cNvSpPr>
              <p:nvPr/>
            </p:nvSpPr>
            <p:spPr bwMode="auto">
              <a:xfrm>
                <a:off x="5616" y="2850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4" name="Line 132"/>
              <p:cNvSpPr>
                <a:spLocks noChangeShapeType="1"/>
              </p:cNvSpPr>
              <p:nvPr/>
            </p:nvSpPr>
            <p:spPr bwMode="auto">
              <a:xfrm>
                <a:off x="5616" y="29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5" name="Rectangle 133"/>
              <p:cNvSpPr>
                <a:spLocks noChangeArrowheads="1"/>
              </p:cNvSpPr>
              <p:nvPr/>
            </p:nvSpPr>
            <p:spPr bwMode="auto">
              <a:xfrm>
                <a:off x="5616" y="2931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6" name="Line 134"/>
              <p:cNvSpPr>
                <a:spLocks noChangeShapeType="1"/>
              </p:cNvSpPr>
              <p:nvPr/>
            </p:nvSpPr>
            <p:spPr bwMode="auto">
              <a:xfrm>
                <a:off x="5616" y="30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7" name="Rectangle 135"/>
              <p:cNvSpPr>
                <a:spLocks noChangeArrowheads="1"/>
              </p:cNvSpPr>
              <p:nvPr/>
            </p:nvSpPr>
            <p:spPr bwMode="auto">
              <a:xfrm>
                <a:off x="5616" y="3011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8" name="Line 136"/>
              <p:cNvSpPr>
                <a:spLocks noChangeShapeType="1"/>
              </p:cNvSpPr>
              <p:nvPr/>
            </p:nvSpPr>
            <p:spPr bwMode="auto">
              <a:xfrm>
                <a:off x="5616" y="30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9" name="Rectangle 137"/>
              <p:cNvSpPr>
                <a:spLocks noChangeArrowheads="1"/>
              </p:cNvSpPr>
              <p:nvPr/>
            </p:nvSpPr>
            <p:spPr bwMode="auto">
              <a:xfrm>
                <a:off x="5616" y="3092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0" name="Line 138"/>
              <p:cNvSpPr>
                <a:spLocks noChangeShapeType="1"/>
              </p:cNvSpPr>
              <p:nvPr/>
            </p:nvSpPr>
            <p:spPr bwMode="auto">
              <a:xfrm>
                <a:off x="5616" y="317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1" name="Rectangle 139"/>
              <p:cNvSpPr>
                <a:spLocks noChangeArrowheads="1"/>
              </p:cNvSpPr>
              <p:nvPr/>
            </p:nvSpPr>
            <p:spPr bwMode="auto">
              <a:xfrm>
                <a:off x="5616" y="3173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2" name="Line 140"/>
              <p:cNvSpPr>
                <a:spLocks noChangeShapeType="1"/>
              </p:cNvSpPr>
              <p:nvPr/>
            </p:nvSpPr>
            <p:spPr bwMode="auto">
              <a:xfrm>
                <a:off x="5616" y="325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3" name="Rectangle 141"/>
              <p:cNvSpPr>
                <a:spLocks noChangeArrowheads="1"/>
              </p:cNvSpPr>
              <p:nvPr/>
            </p:nvSpPr>
            <p:spPr bwMode="auto">
              <a:xfrm>
                <a:off x="5616" y="325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4" name="Line 142"/>
              <p:cNvSpPr>
                <a:spLocks noChangeShapeType="1"/>
              </p:cNvSpPr>
              <p:nvPr/>
            </p:nvSpPr>
            <p:spPr bwMode="auto">
              <a:xfrm>
                <a:off x="5616" y="333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5" name="Rectangle 143"/>
              <p:cNvSpPr>
                <a:spLocks noChangeArrowheads="1"/>
              </p:cNvSpPr>
              <p:nvPr/>
            </p:nvSpPr>
            <p:spPr bwMode="auto">
              <a:xfrm>
                <a:off x="5616" y="3334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6" name="Line 144"/>
              <p:cNvSpPr>
                <a:spLocks noChangeShapeType="1"/>
              </p:cNvSpPr>
              <p:nvPr/>
            </p:nvSpPr>
            <p:spPr bwMode="auto">
              <a:xfrm>
                <a:off x="5616" y="34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7" name="Rectangle 145"/>
              <p:cNvSpPr>
                <a:spLocks noChangeArrowheads="1"/>
              </p:cNvSpPr>
              <p:nvPr/>
            </p:nvSpPr>
            <p:spPr bwMode="auto">
              <a:xfrm>
                <a:off x="5616" y="3415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8" name="Line 146"/>
              <p:cNvSpPr>
                <a:spLocks noChangeShapeType="1"/>
              </p:cNvSpPr>
              <p:nvPr/>
            </p:nvSpPr>
            <p:spPr bwMode="auto">
              <a:xfrm>
                <a:off x="5616" y="34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9" name="Rectangle 147"/>
              <p:cNvSpPr>
                <a:spLocks noChangeArrowheads="1"/>
              </p:cNvSpPr>
              <p:nvPr/>
            </p:nvSpPr>
            <p:spPr bwMode="auto">
              <a:xfrm>
                <a:off x="5616" y="3496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0" name="Line 148"/>
              <p:cNvSpPr>
                <a:spLocks noChangeShapeType="1"/>
              </p:cNvSpPr>
              <p:nvPr/>
            </p:nvSpPr>
            <p:spPr bwMode="auto">
              <a:xfrm>
                <a:off x="5616" y="357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1" name="Rectangle 149"/>
              <p:cNvSpPr>
                <a:spLocks noChangeArrowheads="1"/>
              </p:cNvSpPr>
              <p:nvPr/>
            </p:nvSpPr>
            <p:spPr bwMode="auto">
              <a:xfrm>
                <a:off x="5616" y="3576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2" name="Line 150"/>
              <p:cNvSpPr>
                <a:spLocks noChangeShapeType="1"/>
              </p:cNvSpPr>
              <p:nvPr/>
            </p:nvSpPr>
            <p:spPr bwMode="auto">
              <a:xfrm>
                <a:off x="5616" y="3657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3" name="Rectangle 151"/>
              <p:cNvSpPr>
                <a:spLocks noChangeArrowheads="1"/>
              </p:cNvSpPr>
              <p:nvPr/>
            </p:nvSpPr>
            <p:spPr bwMode="auto">
              <a:xfrm>
                <a:off x="5616" y="3657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4" name="Line 152"/>
              <p:cNvSpPr>
                <a:spLocks noChangeShapeType="1"/>
              </p:cNvSpPr>
              <p:nvPr/>
            </p:nvSpPr>
            <p:spPr bwMode="auto">
              <a:xfrm>
                <a:off x="5616" y="37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5" name="Rectangle 153"/>
              <p:cNvSpPr>
                <a:spLocks noChangeArrowheads="1"/>
              </p:cNvSpPr>
              <p:nvPr/>
            </p:nvSpPr>
            <p:spPr bwMode="auto">
              <a:xfrm>
                <a:off x="5616" y="3738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6" name="Line 154"/>
              <p:cNvSpPr>
                <a:spLocks noChangeShapeType="1"/>
              </p:cNvSpPr>
              <p:nvPr/>
            </p:nvSpPr>
            <p:spPr bwMode="auto">
              <a:xfrm>
                <a:off x="5616" y="3819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7" name="Rectangle 155"/>
              <p:cNvSpPr>
                <a:spLocks noChangeArrowheads="1"/>
              </p:cNvSpPr>
              <p:nvPr/>
            </p:nvSpPr>
            <p:spPr bwMode="auto">
              <a:xfrm>
                <a:off x="5616" y="3819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8" name="Line 156"/>
              <p:cNvSpPr>
                <a:spLocks noChangeShapeType="1"/>
              </p:cNvSpPr>
              <p:nvPr/>
            </p:nvSpPr>
            <p:spPr bwMode="auto">
              <a:xfrm>
                <a:off x="5616" y="3899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9" name="Rectangle 157"/>
              <p:cNvSpPr>
                <a:spLocks noChangeArrowheads="1"/>
              </p:cNvSpPr>
              <p:nvPr/>
            </p:nvSpPr>
            <p:spPr bwMode="auto">
              <a:xfrm>
                <a:off x="5616" y="3899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0" name="Line 158"/>
              <p:cNvSpPr>
                <a:spLocks noChangeShapeType="1"/>
              </p:cNvSpPr>
              <p:nvPr/>
            </p:nvSpPr>
            <p:spPr bwMode="auto">
              <a:xfrm>
                <a:off x="5616" y="398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1" name="Rectangle 159"/>
              <p:cNvSpPr>
                <a:spLocks noChangeArrowheads="1"/>
              </p:cNvSpPr>
              <p:nvPr/>
            </p:nvSpPr>
            <p:spPr bwMode="auto">
              <a:xfrm>
                <a:off x="5616" y="3980"/>
                <a:ext cx="3" cy="4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2" name="Rectangle 160"/>
              <p:cNvSpPr>
                <a:spLocks noChangeArrowheads="1"/>
              </p:cNvSpPr>
              <p:nvPr/>
            </p:nvSpPr>
            <p:spPr bwMode="auto">
              <a:xfrm>
                <a:off x="2092" y="1103"/>
                <a:ext cx="785" cy="4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3" name="Rectangle 161"/>
              <p:cNvSpPr>
                <a:spLocks noChangeArrowheads="1"/>
              </p:cNvSpPr>
              <p:nvPr/>
            </p:nvSpPr>
            <p:spPr bwMode="auto">
              <a:xfrm>
                <a:off x="2092" y="1103"/>
                <a:ext cx="785" cy="439"/>
              </a:xfrm>
              <a:prstGeom prst="rect">
                <a:avLst/>
              </a:prstGeom>
              <a:noFill/>
              <a:ln w="14288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4" name="Rectangle 162"/>
              <p:cNvSpPr>
                <a:spLocks noChangeArrowheads="1"/>
              </p:cNvSpPr>
              <p:nvPr/>
            </p:nvSpPr>
            <p:spPr bwMode="auto">
              <a:xfrm>
                <a:off x="2268" y="1217"/>
                <a:ext cx="11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Зам. министра</a:t>
                </a: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 /                            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85" name="Rectangle 163"/>
              <p:cNvSpPr>
                <a:spLocks noChangeArrowheads="1"/>
              </p:cNvSpPr>
              <p:nvPr/>
            </p:nvSpPr>
            <p:spPr bwMode="auto">
              <a:xfrm>
                <a:off x="2149" y="1330"/>
                <a:ext cx="78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Начальник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казначейской службы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86" name="Rectangle 164"/>
              <p:cNvSpPr>
                <a:spLocks noChangeArrowheads="1"/>
              </p:cNvSpPr>
              <p:nvPr/>
            </p:nvSpPr>
            <p:spPr bwMode="auto">
              <a:xfrm>
                <a:off x="1304" y="1601"/>
                <a:ext cx="562" cy="391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7" name="Rectangle 165"/>
              <p:cNvSpPr>
                <a:spLocks noChangeArrowheads="1"/>
              </p:cNvSpPr>
              <p:nvPr/>
            </p:nvSpPr>
            <p:spPr bwMode="auto">
              <a:xfrm>
                <a:off x="1304" y="1611"/>
                <a:ext cx="562" cy="391"/>
              </a:xfrm>
              <a:prstGeom prst="rect">
                <a:avLst/>
              </a:prstGeom>
              <a:noFill/>
              <a:ln w="14288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8" name="Rectangle 166"/>
              <p:cNvSpPr>
                <a:spLocks noChangeArrowheads="1"/>
              </p:cNvSpPr>
              <p:nvPr/>
            </p:nvSpPr>
            <p:spPr bwMode="auto">
              <a:xfrm>
                <a:off x="1349" y="1700"/>
                <a:ext cx="54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Замначальника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89" name="Rectangle 167"/>
              <p:cNvSpPr>
                <a:spLocks noChangeArrowheads="1"/>
              </p:cNvSpPr>
              <p:nvPr/>
            </p:nvSpPr>
            <p:spPr bwMode="auto">
              <a:xfrm>
                <a:off x="1495" y="1813"/>
                <a:ext cx="27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службы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90" name="Rectangle 168"/>
              <p:cNvSpPr>
                <a:spLocks noChangeArrowheads="1"/>
              </p:cNvSpPr>
              <p:nvPr/>
            </p:nvSpPr>
            <p:spPr bwMode="auto">
              <a:xfrm>
                <a:off x="799" y="2438"/>
                <a:ext cx="627" cy="61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91" name="Rectangle 169"/>
              <p:cNvSpPr>
                <a:spLocks noChangeArrowheads="1"/>
              </p:cNvSpPr>
              <p:nvPr/>
            </p:nvSpPr>
            <p:spPr bwMode="auto">
              <a:xfrm>
                <a:off x="785" y="2430"/>
                <a:ext cx="537" cy="618"/>
              </a:xfrm>
              <a:prstGeom prst="rect">
                <a:avLst/>
              </a:prstGeom>
              <a:noFill/>
              <a:ln w="14288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2" name="Rectangle 170"/>
              <p:cNvSpPr>
                <a:spLocks noChangeArrowheads="1"/>
              </p:cNvSpPr>
              <p:nvPr/>
            </p:nvSpPr>
            <p:spPr bwMode="auto">
              <a:xfrm>
                <a:off x="792" y="2506"/>
                <a:ext cx="63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Обслуживающий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     департамент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93" name="Rectangle 171"/>
              <p:cNvSpPr>
                <a:spLocks noChangeArrowheads="1"/>
              </p:cNvSpPr>
              <p:nvPr/>
            </p:nvSpPr>
            <p:spPr bwMode="auto">
              <a:xfrm>
                <a:off x="906" y="259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94" name="Rectangle 172"/>
              <p:cNvSpPr>
                <a:spLocks noChangeArrowheads="1"/>
              </p:cNvSpPr>
              <p:nvPr/>
            </p:nvSpPr>
            <p:spPr bwMode="auto">
              <a:xfrm>
                <a:off x="958" y="2760"/>
                <a:ext cx="23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(</a:t>
                </a: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рук</a:t>
                </a: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 2)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95" name="Rectangle 173"/>
              <p:cNvSpPr>
                <a:spLocks noChangeArrowheads="1"/>
              </p:cNvSpPr>
              <p:nvPr/>
            </p:nvSpPr>
            <p:spPr bwMode="auto">
              <a:xfrm>
                <a:off x="1707" y="2426"/>
                <a:ext cx="556" cy="589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6" name="Rectangle 174"/>
              <p:cNvSpPr>
                <a:spLocks noChangeArrowheads="1"/>
              </p:cNvSpPr>
              <p:nvPr/>
            </p:nvSpPr>
            <p:spPr bwMode="auto">
              <a:xfrm>
                <a:off x="1707" y="2426"/>
                <a:ext cx="556" cy="589"/>
              </a:xfrm>
              <a:prstGeom prst="rect">
                <a:avLst/>
              </a:prstGeom>
              <a:noFill/>
              <a:ln w="14288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7" name="Rectangle 175"/>
              <p:cNvSpPr>
                <a:spLocks noChangeArrowheads="1"/>
              </p:cNvSpPr>
              <p:nvPr/>
            </p:nvSpPr>
            <p:spPr bwMode="auto">
              <a:xfrm>
                <a:off x="1814" y="2474"/>
                <a:ext cx="46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Департамент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98" name="Rectangle 176"/>
              <p:cNvSpPr>
                <a:spLocks noChangeArrowheads="1"/>
              </p:cNvSpPr>
              <p:nvPr/>
            </p:nvSpPr>
            <p:spPr bwMode="auto">
              <a:xfrm>
                <a:off x="1821" y="2587"/>
                <a:ext cx="46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Отчетности </a:t>
                </a: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99" name="Rectangle 177"/>
              <p:cNvSpPr>
                <a:spLocks noChangeArrowheads="1"/>
              </p:cNvSpPr>
              <p:nvPr/>
            </p:nvSpPr>
            <p:spPr bwMode="auto">
              <a:xfrm>
                <a:off x="1839" y="2705"/>
                <a:ext cx="54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И методологии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00" name="Rectangle 178"/>
              <p:cNvSpPr>
                <a:spLocks noChangeArrowheads="1"/>
              </p:cNvSpPr>
              <p:nvPr/>
            </p:nvSpPr>
            <p:spPr bwMode="auto">
              <a:xfrm>
                <a:off x="1888" y="2870"/>
                <a:ext cx="23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(</a:t>
                </a: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рук</a:t>
                </a: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 2)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01" name="Rectangle 179"/>
              <p:cNvSpPr>
                <a:spLocks noChangeArrowheads="1"/>
              </p:cNvSpPr>
              <p:nvPr/>
            </p:nvSpPr>
            <p:spPr bwMode="auto">
              <a:xfrm>
                <a:off x="2694" y="2463"/>
                <a:ext cx="769" cy="589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2" name="Rectangle 180"/>
              <p:cNvSpPr>
                <a:spLocks noChangeArrowheads="1"/>
              </p:cNvSpPr>
              <p:nvPr/>
            </p:nvSpPr>
            <p:spPr bwMode="auto">
              <a:xfrm>
                <a:off x="2694" y="2459"/>
                <a:ext cx="561" cy="593"/>
              </a:xfrm>
              <a:prstGeom prst="rect">
                <a:avLst/>
              </a:prstGeom>
              <a:noFill/>
              <a:ln w="14288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3" name="Rectangle 181"/>
              <p:cNvSpPr>
                <a:spLocks noChangeArrowheads="1"/>
              </p:cNvSpPr>
              <p:nvPr/>
            </p:nvSpPr>
            <p:spPr bwMode="auto">
              <a:xfrm>
                <a:off x="2799" y="2507"/>
                <a:ext cx="46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Департамент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04" name="Rectangle 182"/>
              <p:cNvSpPr>
                <a:spLocks noChangeArrowheads="1"/>
              </p:cNvSpPr>
              <p:nvPr/>
            </p:nvSpPr>
            <p:spPr bwMode="auto">
              <a:xfrm>
                <a:off x="2741" y="2620"/>
                <a:ext cx="54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Гос. Кре</a:t>
                </a:r>
                <a:r>
                  <a:rPr lang="ru-RU" altLang="en-US" sz="1000" dirty="0">
                    <a:solidFill>
                      <a:srgbClr val="000000"/>
                    </a:solidFill>
                    <a:latin typeface="Sylfaen" panose="010A0502050306030303" pitchFamily="18" charset="0"/>
                  </a:rPr>
                  <a:t>д</a:t>
                </a: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итно-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05" name="Rectangle 183"/>
              <p:cNvSpPr>
                <a:spLocks noChangeArrowheads="1"/>
              </p:cNvSpPr>
              <p:nvPr/>
            </p:nvSpPr>
            <p:spPr bwMode="auto">
              <a:xfrm>
                <a:off x="2687" y="2737"/>
                <a:ext cx="81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Депозитн</a:t>
                </a: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. операций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06" name="Rectangle 184"/>
              <p:cNvSpPr>
                <a:spLocks noChangeArrowheads="1"/>
              </p:cNvSpPr>
              <p:nvPr/>
            </p:nvSpPr>
            <p:spPr bwMode="auto">
              <a:xfrm>
                <a:off x="2784" y="2903"/>
                <a:ext cx="15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(</a:t>
                </a: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рук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07" name="Rectangle 185"/>
              <p:cNvSpPr>
                <a:spLocks noChangeArrowheads="1"/>
              </p:cNvSpPr>
              <p:nvPr/>
            </p:nvSpPr>
            <p:spPr bwMode="auto">
              <a:xfrm>
                <a:off x="3022" y="2903"/>
                <a:ext cx="76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2)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08" name="Rectangle 186"/>
              <p:cNvSpPr>
                <a:spLocks noChangeArrowheads="1"/>
              </p:cNvSpPr>
              <p:nvPr/>
            </p:nvSpPr>
            <p:spPr bwMode="auto">
              <a:xfrm>
                <a:off x="3503" y="2450"/>
                <a:ext cx="537" cy="594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9" name="Rectangle 187"/>
              <p:cNvSpPr>
                <a:spLocks noChangeArrowheads="1"/>
              </p:cNvSpPr>
              <p:nvPr/>
            </p:nvSpPr>
            <p:spPr bwMode="auto">
              <a:xfrm>
                <a:off x="3503" y="2450"/>
                <a:ext cx="537" cy="594"/>
              </a:xfrm>
              <a:prstGeom prst="rect">
                <a:avLst/>
              </a:prstGeom>
              <a:noFill/>
              <a:ln w="14288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0" name="Rectangle 188"/>
              <p:cNvSpPr>
                <a:spLocks noChangeArrowheads="1"/>
              </p:cNvSpPr>
              <p:nvPr/>
            </p:nvSpPr>
            <p:spPr bwMode="auto">
              <a:xfrm>
                <a:off x="3570" y="2499"/>
                <a:ext cx="46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Департамент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11" name="Rectangle 189"/>
              <p:cNvSpPr>
                <a:spLocks noChangeArrowheads="1"/>
              </p:cNvSpPr>
              <p:nvPr/>
            </p:nvSpPr>
            <p:spPr bwMode="auto">
              <a:xfrm>
                <a:off x="3563" y="2612"/>
                <a:ext cx="63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Прогнозирования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12" name="Rectangle 190"/>
              <p:cNvSpPr>
                <a:spLocks noChangeArrowheads="1"/>
              </p:cNvSpPr>
              <p:nvPr/>
            </p:nvSpPr>
            <p:spPr bwMode="auto">
              <a:xfrm>
                <a:off x="3533" y="2735"/>
                <a:ext cx="47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И </a:t>
                </a:r>
                <a:r>
                  <a:rPr kumimoji="0" lang="ru-RU" altLang="en-US" sz="1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упр</a:t>
                </a: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-я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наличностью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13" name="Rectangle 191"/>
              <p:cNvSpPr>
                <a:spLocks noChangeArrowheads="1"/>
              </p:cNvSpPr>
              <p:nvPr/>
            </p:nvSpPr>
            <p:spPr bwMode="auto">
              <a:xfrm>
                <a:off x="3669" y="2919"/>
                <a:ext cx="23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(</a:t>
                </a: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рук 2)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15" name="Rectangle 193"/>
              <p:cNvSpPr>
                <a:spLocks noChangeArrowheads="1"/>
              </p:cNvSpPr>
              <p:nvPr/>
            </p:nvSpPr>
            <p:spPr bwMode="auto">
              <a:xfrm>
                <a:off x="3850" y="2947"/>
                <a:ext cx="3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16" name="Rectangle 194"/>
              <p:cNvSpPr>
                <a:spLocks noChangeArrowheads="1"/>
              </p:cNvSpPr>
              <p:nvPr/>
            </p:nvSpPr>
            <p:spPr bwMode="auto">
              <a:xfrm>
                <a:off x="4804" y="2438"/>
                <a:ext cx="549" cy="594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7" name="Rectangle 195"/>
              <p:cNvSpPr>
                <a:spLocks noChangeArrowheads="1"/>
              </p:cNvSpPr>
              <p:nvPr/>
            </p:nvSpPr>
            <p:spPr bwMode="auto">
              <a:xfrm>
                <a:off x="4804" y="2438"/>
                <a:ext cx="549" cy="594"/>
              </a:xfrm>
              <a:prstGeom prst="rect">
                <a:avLst/>
              </a:prstGeom>
              <a:noFill/>
              <a:ln w="14288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8" name="Rectangle 196"/>
              <p:cNvSpPr>
                <a:spLocks noChangeArrowheads="1"/>
              </p:cNvSpPr>
              <p:nvPr/>
            </p:nvSpPr>
            <p:spPr bwMode="auto">
              <a:xfrm>
                <a:off x="4871" y="2545"/>
                <a:ext cx="42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Администр.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19" name="Rectangle 197"/>
              <p:cNvSpPr>
                <a:spLocks noChangeArrowheads="1"/>
              </p:cNvSpPr>
              <p:nvPr/>
            </p:nvSpPr>
            <p:spPr bwMode="auto">
              <a:xfrm>
                <a:off x="4972" y="2657"/>
                <a:ext cx="20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отдел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20" name="Rectangle 198"/>
              <p:cNvSpPr>
                <a:spLocks noChangeArrowheads="1"/>
              </p:cNvSpPr>
              <p:nvPr/>
            </p:nvSpPr>
            <p:spPr bwMode="auto">
              <a:xfrm>
                <a:off x="4951" y="2827"/>
                <a:ext cx="21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(</a:t>
                </a: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штат</a:t>
                </a: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21" name="Rectangle 199"/>
              <p:cNvSpPr>
                <a:spLocks noChangeArrowheads="1"/>
              </p:cNvSpPr>
              <p:nvPr/>
            </p:nvSpPr>
            <p:spPr bwMode="auto">
              <a:xfrm>
                <a:off x="5106" y="2827"/>
                <a:ext cx="106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12)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22" name="Rectangle 200"/>
              <p:cNvSpPr>
                <a:spLocks noChangeArrowheads="1"/>
              </p:cNvSpPr>
              <p:nvPr/>
            </p:nvSpPr>
            <p:spPr bwMode="auto">
              <a:xfrm>
                <a:off x="5186" y="2827"/>
                <a:ext cx="4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23" name="Rectangle 201"/>
              <p:cNvSpPr>
                <a:spLocks noChangeArrowheads="1"/>
              </p:cNvSpPr>
              <p:nvPr/>
            </p:nvSpPr>
            <p:spPr bwMode="auto">
              <a:xfrm>
                <a:off x="4138" y="2450"/>
                <a:ext cx="562" cy="56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24" name="Rectangle 202"/>
              <p:cNvSpPr>
                <a:spLocks noChangeArrowheads="1"/>
              </p:cNvSpPr>
              <p:nvPr/>
            </p:nvSpPr>
            <p:spPr bwMode="auto">
              <a:xfrm>
                <a:off x="4138" y="2450"/>
                <a:ext cx="562" cy="565"/>
              </a:xfrm>
              <a:prstGeom prst="rect">
                <a:avLst/>
              </a:prstGeom>
              <a:noFill/>
              <a:ln w="14288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5" name="Rectangle 203"/>
              <p:cNvSpPr>
                <a:spLocks noChangeArrowheads="1"/>
              </p:cNvSpPr>
              <p:nvPr/>
            </p:nvSpPr>
            <p:spPr bwMode="auto">
              <a:xfrm>
                <a:off x="4223" y="2543"/>
                <a:ext cx="43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Рассчетная</a:t>
                </a: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 </a:t>
                </a: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26" name="Rectangle 204"/>
              <p:cNvSpPr>
                <a:spLocks noChangeArrowheads="1"/>
              </p:cNvSpPr>
              <p:nvPr/>
            </p:nvSpPr>
            <p:spPr bwMode="auto">
              <a:xfrm>
                <a:off x="4270" y="2656"/>
                <a:ext cx="23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</a:rPr>
                  <a:t>палата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Rectangle 206"/>
            <p:cNvSpPr>
              <a:spLocks noChangeArrowheads="1"/>
            </p:cNvSpPr>
            <p:nvPr/>
          </p:nvSpPr>
          <p:spPr bwMode="auto">
            <a:xfrm>
              <a:off x="4307" y="2825"/>
              <a:ext cx="32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(</a:t>
              </a: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штат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 10)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207"/>
            <p:cNvSpPr>
              <a:spLocks noChangeArrowheads="1"/>
            </p:cNvSpPr>
            <p:nvPr/>
          </p:nvSpPr>
          <p:spPr bwMode="auto">
            <a:xfrm>
              <a:off x="2495" y="3241"/>
              <a:ext cx="409" cy="58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208"/>
            <p:cNvSpPr>
              <a:spLocks noChangeArrowheads="1"/>
            </p:cNvSpPr>
            <p:nvPr/>
          </p:nvSpPr>
          <p:spPr bwMode="auto">
            <a:xfrm>
              <a:off x="2495" y="3241"/>
              <a:ext cx="409" cy="586"/>
            </a:xfrm>
            <a:prstGeom prst="rect">
              <a:avLst/>
            </a:prstGeom>
            <a:noFill/>
            <a:ln w="14288" cap="flat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209"/>
            <p:cNvSpPr>
              <a:spLocks noChangeArrowheads="1"/>
            </p:cNvSpPr>
            <p:nvPr/>
          </p:nvSpPr>
          <p:spPr bwMode="auto">
            <a:xfrm>
              <a:off x="2573" y="3385"/>
              <a:ext cx="66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Отдел гос.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 </a:t>
              </a:r>
              <a:r>
                <a:rPr kumimoji="0" lang="en-US" alt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te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 Loan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210"/>
            <p:cNvSpPr>
              <a:spLocks noChangeArrowheads="1"/>
            </p:cNvSpPr>
            <p:nvPr/>
          </p:nvSpPr>
          <p:spPr bwMode="auto">
            <a:xfrm>
              <a:off x="2594" y="3482"/>
              <a:ext cx="3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кредитов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211"/>
            <p:cNvSpPr>
              <a:spLocks noChangeArrowheads="1"/>
            </p:cNvSpPr>
            <p:nvPr/>
          </p:nvSpPr>
          <p:spPr bwMode="auto">
            <a:xfrm>
              <a:off x="2609" y="3583"/>
              <a:ext cx="3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(</a:t>
              </a: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Штат 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6</a:t>
              </a:r>
              <a:r>
                <a:rPr lang="ru-RU" altLang="en-US" sz="1000" dirty="0">
                  <a:solidFill>
                    <a:srgbClr val="000000"/>
                  </a:solidFill>
                  <a:latin typeface="Sylfaen" panose="010A0502050306030303" pitchFamily="18" charset="0"/>
                </a:rPr>
                <a:t>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213"/>
            <p:cNvSpPr>
              <a:spLocks noChangeArrowheads="1"/>
            </p:cNvSpPr>
            <p:nvPr/>
          </p:nvSpPr>
          <p:spPr bwMode="auto">
            <a:xfrm>
              <a:off x="2771" y="3583"/>
              <a:ext cx="5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214"/>
            <p:cNvSpPr>
              <a:spLocks noChangeArrowheads="1"/>
            </p:cNvSpPr>
            <p:nvPr/>
          </p:nvSpPr>
          <p:spPr bwMode="auto">
            <a:xfrm>
              <a:off x="2974" y="3250"/>
              <a:ext cx="410" cy="55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15"/>
            <p:cNvSpPr>
              <a:spLocks noChangeArrowheads="1"/>
            </p:cNvSpPr>
            <p:nvPr/>
          </p:nvSpPr>
          <p:spPr bwMode="auto">
            <a:xfrm>
              <a:off x="2974" y="3250"/>
              <a:ext cx="410" cy="556"/>
            </a:xfrm>
            <a:prstGeom prst="rect">
              <a:avLst/>
            </a:prstGeom>
            <a:noFill/>
            <a:ln w="14288" cap="flat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216"/>
            <p:cNvSpPr>
              <a:spLocks noChangeArrowheads="1"/>
            </p:cNvSpPr>
            <p:nvPr/>
          </p:nvSpPr>
          <p:spPr bwMode="auto">
            <a:xfrm>
              <a:off x="3083" y="3331"/>
              <a:ext cx="22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Отдел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217"/>
            <p:cNvSpPr>
              <a:spLocks noChangeArrowheads="1"/>
            </p:cNvSpPr>
            <p:nvPr/>
          </p:nvSpPr>
          <p:spPr bwMode="auto">
            <a:xfrm>
              <a:off x="3044" y="3428"/>
              <a:ext cx="38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Депозитн</a:t>
              </a: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.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218"/>
            <p:cNvSpPr>
              <a:spLocks noChangeArrowheads="1"/>
            </p:cNvSpPr>
            <p:nvPr/>
          </p:nvSpPr>
          <p:spPr bwMode="auto">
            <a:xfrm>
              <a:off x="3034" y="3519"/>
              <a:ext cx="38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операций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219"/>
            <p:cNvSpPr>
              <a:spLocks noChangeArrowheads="1"/>
            </p:cNvSpPr>
            <p:nvPr/>
          </p:nvSpPr>
          <p:spPr bwMode="auto">
            <a:xfrm>
              <a:off x="3086" y="3630"/>
              <a:ext cx="28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(</a:t>
              </a: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штат 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9)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20"/>
            <p:cNvSpPr>
              <a:spLocks noChangeArrowheads="1"/>
            </p:cNvSpPr>
            <p:nvPr/>
          </p:nvSpPr>
          <p:spPr bwMode="auto">
            <a:xfrm>
              <a:off x="3426" y="3241"/>
              <a:ext cx="410" cy="56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21"/>
            <p:cNvSpPr>
              <a:spLocks noChangeArrowheads="1"/>
            </p:cNvSpPr>
            <p:nvPr/>
          </p:nvSpPr>
          <p:spPr bwMode="auto">
            <a:xfrm>
              <a:off x="3426" y="3241"/>
              <a:ext cx="410" cy="565"/>
            </a:xfrm>
            <a:prstGeom prst="rect">
              <a:avLst/>
            </a:prstGeom>
            <a:noFill/>
            <a:ln w="14288" cap="flat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22"/>
            <p:cNvSpPr>
              <a:spLocks noChangeArrowheads="1"/>
            </p:cNvSpPr>
            <p:nvPr/>
          </p:nvSpPr>
          <p:spPr bwMode="auto">
            <a:xfrm>
              <a:off x="3529" y="3342"/>
              <a:ext cx="25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Отдел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23"/>
            <p:cNvSpPr>
              <a:spLocks noChangeArrowheads="1"/>
            </p:cNvSpPr>
            <p:nvPr/>
          </p:nvSpPr>
          <p:spPr bwMode="auto">
            <a:xfrm>
              <a:off x="3495" y="3430"/>
              <a:ext cx="32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Прогноз.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4"/>
            <p:cNvSpPr>
              <a:spLocks noChangeArrowheads="1"/>
            </p:cNvSpPr>
            <p:nvPr/>
          </p:nvSpPr>
          <p:spPr bwMode="auto">
            <a:xfrm>
              <a:off x="3538" y="351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25"/>
            <p:cNvSpPr>
              <a:spLocks noChangeArrowheads="1"/>
            </p:cNvSpPr>
            <p:nvPr/>
          </p:nvSpPr>
          <p:spPr bwMode="auto">
            <a:xfrm>
              <a:off x="3517" y="3573"/>
              <a:ext cx="2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штат 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26"/>
            <p:cNvSpPr>
              <a:spLocks noChangeArrowheads="1"/>
            </p:cNvSpPr>
            <p:nvPr/>
          </p:nvSpPr>
          <p:spPr bwMode="auto">
            <a:xfrm>
              <a:off x="3894" y="3237"/>
              <a:ext cx="409" cy="56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7"/>
            <p:cNvSpPr>
              <a:spLocks noChangeArrowheads="1"/>
            </p:cNvSpPr>
            <p:nvPr/>
          </p:nvSpPr>
          <p:spPr bwMode="auto">
            <a:xfrm>
              <a:off x="3894" y="3237"/>
              <a:ext cx="409" cy="569"/>
            </a:xfrm>
            <a:prstGeom prst="rect">
              <a:avLst/>
            </a:prstGeom>
            <a:noFill/>
            <a:ln w="14288" cap="flat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28"/>
            <p:cNvSpPr>
              <a:spLocks noChangeArrowheads="1"/>
            </p:cNvSpPr>
            <p:nvPr/>
          </p:nvSpPr>
          <p:spPr bwMode="auto">
            <a:xfrm>
              <a:off x="4041" y="3336"/>
              <a:ext cx="22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Отдел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29"/>
            <p:cNvSpPr>
              <a:spLocks noChangeArrowheads="1"/>
            </p:cNvSpPr>
            <p:nvPr/>
          </p:nvSpPr>
          <p:spPr bwMode="auto">
            <a:xfrm>
              <a:off x="3940" y="3429"/>
              <a:ext cx="44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управления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30"/>
            <p:cNvSpPr>
              <a:spLocks noChangeArrowheads="1"/>
            </p:cNvSpPr>
            <p:nvPr/>
          </p:nvSpPr>
          <p:spPr bwMode="auto">
            <a:xfrm>
              <a:off x="3921" y="3513"/>
              <a:ext cx="45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наличностью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31"/>
            <p:cNvSpPr>
              <a:spLocks noChangeArrowheads="1"/>
            </p:cNvSpPr>
            <p:nvPr/>
          </p:nvSpPr>
          <p:spPr bwMode="auto">
            <a:xfrm>
              <a:off x="4004" y="3614"/>
              <a:ext cx="26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штат 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44" name="Rectangle 232"/>
            <p:cNvSpPr>
              <a:spLocks noChangeArrowheads="1"/>
            </p:cNvSpPr>
            <p:nvPr/>
          </p:nvSpPr>
          <p:spPr bwMode="auto">
            <a:xfrm>
              <a:off x="507" y="3254"/>
              <a:ext cx="458" cy="56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" name="Rectangle 233"/>
            <p:cNvSpPr>
              <a:spLocks noChangeArrowheads="1"/>
            </p:cNvSpPr>
            <p:nvPr/>
          </p:nvSpPr>
          <p:spPr bwMode="auto">
            <a:xfrm>
              <a:off x="507" y="3254"/>
              <a:ext cx="458" cy="561"/>
            </a:xfrm>
            <a:prstGeom prst="rect">
              <a:avLst/>
            </a:prstGeom>
            <a:noFill/>
            <a:ln w="14288" cap="flat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7" name="Rectangle 234"/>
            <p:cNvSpPr>
              <a:spLocks noChangeArrowheads="1"/>
            </p:cNvSpPr>
            <p:nvPr/>
          </p:nvSpPr>
          <p:spPr bwMode="auto">
            <a:xfrm>
              <a:off x="568" y="3335"/>
              <a:ext cx="24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1000" dirty="0">
                  <a:solidFill>
                    <a:srgbClr val="000000"/>
                  </a:solidFill>
                  <a:latin typeface="Sylfaen" panose="010A0502050306030303" pitchFamily="18" charset="0"/>
                </a:rPr>
                <a:t>Отдел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48" name="Rectangle 235"/>
            <p:cNvSpPr>
              <a:spLocks noChangeArrowheads="1"/>
            </p:cNvSpPr>
            <p:nvPr/>
          </p:nvSpPr>
          <p:spPr bwMode="auto">
            <a:xfrm>
              <a:off x="562" y="3432"/>
              <a:ext cx="48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Договорных 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49" name="Rectangle 236"/>
            <p:cNvSpPr>
              <a:spLocks noChangeArrowheads="1"/>
            </p:cNvSpPr>
            <p:nvPr/>
          </p:nvSpPr>
          <p:spPr bwMode="auto">
            <a:xfrm>
              <a:off x="629" y="3533"/>
              <a:ext cx="45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обязательств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50" name="Rectangle 237"/>
            <p:cNvSpPr>
              <a:spLocks noChangeArrowheads="1"/>
            </p:cNvSpPr>
            <p:nvPr/>
          </p:nvSpPr>
          <p:spPr bwMode="auto">
            <a:xfrm>
              <a:off x="632" y="3634"/>
              <a:ext cx="32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(</a:t>
              </a: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штат 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13)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51" name="Rectangle 238"/>
            <p:cNvSpPr>
              <a:spLocks noChangeArrowheads="1"/>
            </p:cNvSpPr>
            <p:nvPr/>
          </p:nvSpPr>
          <p:spPr bwMode="auto">
            <a:xfrm>
              <a:off x="1023" y="3258"/>
              <a:ext cx="476" cy="54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2" name="Rectangle 239"/>
            <p:cNvSpPr>
              <a:spLocks noChangeArrowheads="1"/>
            </p:cNvSpPr>
            <p:nvPr/>
          </p:nvSpPr>
          <p:spPr bwMode="auto">
            <a:xfrm>
              <a:off x="1023" y="3258"/>
              <a:ext cx="476" cy="544"/>
            </a:xfrm>
            <a:prstGeom prst="rect">
              <a:avLst/>
            </a:prstGeom>
            <a:noFill/>
            <a:ln w="14288" cap="flat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3" name="Rectangle 240"/>
            <p:cNvSpPr>
              <a:spLocks noChangeArrowheads="1"/>
            </p:cNvSpPr>
            <p:nvPr/>
          </p:nvSpPr>
          <p:spPr bwMode="auto">
            <a:xfrm>
              <a:off x="1143" y="3382"/>
              <a:ext cx="22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Отдел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54" name="Rectangle 241"/>
            <p:cNvSpPr>
              <a:spLocks noChangeArrowheads="1"/>
            </p:cNvSpPr>
            <p:nvPr/>
          </p:nvSpPr>
          <p:spPr bwMode="auto">
            <a:xfrm>
              <a:off x="1155" y="3479"/>
              <a:ext cx="33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платежей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55" name="Rectangle 242"/>
            <p:cNvSpPr>
              <a:spLocks noChangeArrowheads="1"/>
            </p:cNvSpPr>
            <p:nvPr/>
          </p:nvSpPr>
          <p:spPr bwMode="auto">
            <a:xfrm>
              <a:off x="1158" y="3579"/>
              <a:ext cx="3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(</a:t>
              </a: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штат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14)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56" name="Rectangle 243"/>
            <p:cNvSpPr>
              <a:spLocks noChangeArrowheads="1"/>
            </p:cNvSpPr>
            <p:nvPr/>
          </p:nvSpPr>
          <p:spPr bwMode="auto">
            <a:xfrm>
              <a:off x="1542" y="3241"/>
              <a:ext cx="422" cy="57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" name="Rectangle 244"/>
            <p:cNvSpPr>
              <a:spLocks noChangeArrowheads="1"/>
            </p:cNvSpPr>
            <p:nvPr/>
          </p:nvSpPr>
          <p:spPr bwMode="auto">
            <a:xfrm>
              <a:off x="1542" y="3241"/>
              <a:ext cx="422" cy="574"/>
            </a:xfrm>
            <a:prstGeom prst="rect">
              <a:avLst/>
            </a:prstGeom>
            <a:noFill/>
            <a:ln w="14288" cap="flat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8" name="Rectangle 245"/>
            <p:cNvSpPr>
              <a:spLocks noChangeArrowheads="1"/>
            </p:cNvSpPr>
            <p:nvPr/>
          </p:nvSpPr>
          <p:spPr bwMode="auto">
            <a:xfrm>
              <a:off x="1613" y="3281"/>
              <a:ext cx="24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Отдел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59" name="Rectangle 246"/>
            <p:cNvSpPr>
              <a:spLocks noChangeArrowheads="1"/>
            </p:cNvSpPr>
            <p:nvPr/>
          </p:nvSpPr>
          <p:spPr bwMode="auto">
            <a:xfrm>
              <a:off x="1595" y="3377"/>
              <a:ext cx="4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Отчетности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60" name="Rectangle 247"/>
            <p:cNvSpPr>
              <a:spLocks noChangeArrowheads="1"/>
            </p:cNvSpPr>
            <p:nvPr/>
          </p:nvSpPr>
          <p:spPr bwMode="auto">
            <a:xfrm>
              <a:off x="1604" y="3478"/>
              <a:ext cx="45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И финанс.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61" name="Rectangle 248"/>
            <p:cNvSpPr>
              <a:spLocks noChangeArrowheads="1"/>
            </p:cNvSpPr>
            <p:nvPr/>
          </p:nvSpPr>
          <p:spPr bwMode="auto">
            <a:xfrm>
              <a:off x="1649" y="3579"/>
              <a:ext cx="27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анализа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62" name="Rectangle 249"/>
            <p:cNvSpPr>
              <a:spLocks noChangeArrowheads="1"/>
            </p:cNvSpPr>
            <p:nvPr/>
          </p:nvSpPr>
          <p:spPr bwMode="auto">
            <a:xfrm>
              <a:off x="1649" y="3676"/>
              <a:ext cx="32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(</a:t>
              </a: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штат 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10)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63" name="Rectangle 250"/>
            <p:cNvSpPr>
              <a:spLocks noChangeArrowheads="1"/>
            </p:cNvSpPr>
            <p:nvPr/>
          </p:nvSpPr>
          <p:spPr bwMode="auto">
            <a:xfrm>
              <a:off x="2000" y="3237"/>
              <a:ext cx="440" cy="59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4" name="Rectangle 251"/>
            <p:cNvSpPr>
              <a:spLocks noChangeArrowheads="1"/>
            </p:cNvSpPr>
            <p:nvPr/>
          </p:nvSpPr>
          <p:spPr bwMode="auto">
            <a:xfrm>
              <a:off x="2000" y="3237"/>
              <a:ext cx="440" cy="590"/>
            </a:xfrm>
            <a:prstGeom prst="rect">
              <a:avLst/>
            </a:prstGeom>
            <a:noFill/>
            <a:ln w="14288" cap="flat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5" name="Rectangle 252"/>
            <p:cNvSpPr>
              <a:spLocks noChangeArrowheads="1"/>
            </p:cNvSpPr>
            <p:nvPr/>
          </p:nvSpPr>
          <p:spPr bwMode="auto">
            <a:xfrm>
              <a:off x="2077" y="3335"/>
              <a:ext cx="24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Отдел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66" name="Rectangle 253"/>
            <p:cNvSpPr>
              <a:spLocks noChangeArrowheads="1"/>
            </p:cNvSpPr>
            <p:nvPr/>
          </p:nvSpPr>
          <p:spPr bwMode="auto">
            <a:xfrm>
              <a:off x="1995" y="3432"/>
              <a:ext cx="54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методологии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67" name="Rectangle 254"/>
            <p:cNvSpPr>
              <a:spLocks noChangeArrowheads="1"/>
            </p:cNvSpPr>
            <p:nvPr/>
          </p:nvSpPr>
          <p:spPr bwMode="auto">
            <a:xfrm>
              <a:off x="2092" y="3533"/>
              <a:ext cx="21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учета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68" name="Rectangle 255"/>
            <p:cNvSpPr>
              <a:spLocks noChangeArrowheads="1"/>
            </p:cNvSpPr>
            <p:nvPr/>
          </p:nvSpPr>
          <p:spPr bwMode="auto">
            <a:xfrm>
              <a:off x="2129" y="3633"/>
              <a:ext cx="28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(</a:t>
              </a: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штат 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anose="010A0502050306030303" pitchFamily="18" charset="0"/>
                </a:rPr>
                <a:t>5)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69" name="Rectangle 256"/>
            <p:cNvSpPr>
              <a:spLocks noChangeArrowheads="1"/>
            </p:cNvSpPr>
            <p:nvPr/>
          </p:nvSpPr>
          <p:spPr bwMode="auto">
            <a:xfrm>
              <a:off x="2874" y="1329"/>
              <a:ext cx="436" cy="2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0" name="Rectangle 257"/>
            <p:cNvSpPr>
              <a:spLocks noChangeArrowheads="1"/>
            </p:cNvSpPr>
            <p:nvPr/>
          </p:nvSpPr>
          <p:spPr bwMode="auto">
            <a:xfrm>
              <a:off x="2874" y="1329"/>
              <a:ext cx="436" cy="20"/>
            </a:xfrm>
            <a:prstGeom prst="rect">
              <a:avLst/>
            </a:pr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1" name="Rectangle 258"/>
            <p:cNvSpPr>
              <a:spLocks noChangeArrowheads="1"/>
            </p:cNvSpPr>
            <p:nvPr/>
          </p:nvSpPr>
          <p:spPr bwMode="auto">
            <a:xfrm>
              <a:off x="3298" y="1345"/>
              <a:ext cx="15" cy="90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2" name="Rectangle 259"/>
            <p:cNvSpPr>
              <a:spLocks noChangeArrowheads="1"/>
            </p:cNvSpPr>
            <p:nvPr/>
          </p:nvSpPr>
          <p:spPr bwMode="auto">
            <a:xfrm>
              <a:off x="3298" y="1345"/>
              <a:ext cx="15" cy="904"/>
            </a:xfrm>
            <a:prstGeom prst="rect">
              <a:avLst/>
            </a:pr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3" name="Rectangle 260"/>
            <p:cNvSpPr>
              <a:spLocks noChangeArrowheads="1"/>
            </p:cNvSpPr>
            <p:nvPr/>
          </p:nvSpPr>
          <p:spPr bwMode="auto">
            <a:xfrm>
              <a:off x="2962" y="2241"/>
              <a:ext cx="2129" cy="2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4" name="Rectangle 261"/>
            <p:cNvSpPr>
              <a:spLocks noChangeArrowheads="1"/>
            </p:cNvSpPr>
            <p:nvPr/>
          </p:nvSpPr>
          <p:spPr bwMode="auto">
            <a:xfrm>
              <a:off x="2962" y="2241"/>
              <a:ext cx="2129" cy="20"/>
            </a:xfrm>
            <a:prstGeom prst="rect">
              <a:avLst/>
            </a:pr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5" name="Freeform 262"/>
            <p:cNvSpPr>
              <a:spLocks/>
            </p:cNvSpPr>
            <p:nvPr/>
          </p:nvSpPr>
          <p:spPr bwMode="auto">
            <a:xfrm>
              <a:off x="2959" y="2245"/>
              <a:ext cx="16" cy="214"/>
            </a:xfrm>
            <a:custGeom>
              <a:avLst/>
              <a:gdLst>
                <a:gd name="T0" fmla="*/ 0 w 80"/>
                <a:gd name="T1" fmla="*/ 14 h 848"/>
                <a:gd name="T2" fmla="*/ 14 w 80"/>
                <a:gd name="T3" fmla="*/ 0 h 848"/>
                <a:gd name="T4" fmla="*/ 67 w 80"/>
                <a:gd name="T5" fmla="*/ 0 h 848"/>
                <a:gd name="T6" fmla="*/ 80 w 80"/>
                <a:gd name="T7" fmla="*/ 14 h 848"/>
                <a:gd name="T8" fmla="*/ 80 w 80"/>
                <a:gd name="T9" fmla="*/ 835 h 848"/>
                <a:gd name="T10" fmla="*/ 67 w 80"/>
                <a:gd name="T11" fmla="*/ 848 h 848"/>
                <a:gd name="T12" fmla="*/ 14 w 80"/>
                <a:gd name="T13" fmla="*/ 848 h 848"/>
                <a:gd name="T14" fmla="*/ 0 w 80"/>
                <a:gd name="T15" fmla="*/ 835 h 848"/>
                <a:gd name="T16" fmla="*/ 0 w 80"/>
                <a:gd name="T17" fmla="*/ 1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48">
                  <a:moveTo>
                    <a:pt x="0" y="14"/>
                  </a:moveTo>
                  <a:cubicBezTo>
                    <a:pt x="0" y="6"/>
                    <a:pt x="6" y="0"/>
                    <a:pt x="14" y="0"/>
                  </a:cubicBezTo>
                  <a:lnTo>
                    <a:pt x="67" y="0"/>
                  </a:lnTo>
                  <a:cubicBezTo>
                    <a:pt x="74" y="0"/>
                    <a:pt x="80" y="6"/>
                    <a:pt x="80" y="14"/>
                  </a:cubicBezTo>
                  <a:lnTo>
                    <a:pt x="80" y="835"/>
                  </a:lnTo>
                  <a:cubicBezTo>
                    <a:pt x="80" y="842"/>
                    <a:pt x="74" y="848"/>
                    <a:pt x="67" y="848"/>
                  </a:cubicBezTo>
                  <a:lnTo>
                    <a:pt x="14" y="848"/>
                  </a:lnTo>
                  <a:cubicBezTo>
                    <a:pt x="6" y="848"/>
                    <a:pt x="0" y="842"/>
                    <a:pt x="0" y="835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6" name="Freeform 263"/>
            <p:cNvSpPr>
              <a:spLocks/>
            </p:cNvSpPr>
            <p:nvPr/>
          </p:nvSpPr>
          <p:spPr bwMode="auto">
            <a:xfrm>
              <a:off x="2959" y="2245"/>
              <a:ext cx="15" cy="214"/>
            </a:xfrm>
            <a:custGeom>
              <a:avLst/>
              <a:gdLst>
                <a:gd name="T0" fmla="*/ 0 w 80"/>
                <a:gd name="T1" fmla="*/ 14 h 848"/>
                <a:gd name="T2" fmla="*/ 14 w 80"/>
                <a:gd name="T3" fmla="*/ 0 h 848"/>
                <a:gd name="T4" fmla="*/ 67 w 80"/>
                <a:gd name="T5" fmla="*/ 0 h 848"/>
                <a:gd name="T6" fmla="*/ 80 w 80"/>
                <a:gd name="T7" fmla="*/ 14 h 848"/>
                <a:gd name="T8" fmla="*/ 80 w 80"/>
                <a:gd name="T9" fmla="*/ 835 h 848"/>
                <a:gd name="T10" fmla="*/ 67 w 80"/>
                <a:gd name="T11" fmla="*/ 848 h 848"/>
                <a:gd name="T12" fmla="*/ 14 w 80"/>
                <a:gd name="T13" fmla="*/ 848 h 848"/>
                <a:gd name="T14" fmla="*/ 0 w 80"/>
                <a:gd name="T15" fmla="*/ 835 h 848"/>
                <a:gd name="T16" fmla="*/ 0 w 80"/>
                <a:gd name="T17" fmla="*/ 1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48">
                  <a:moveTo>
                    <a:pt x="0" y="14"/>
                  </a:moveTo>
                  <a:cubicBezTo>
                    <a:pt x="0" y="6"/>
                    <a:pt x="6" y="0"/>
                    <a:pt x="14" y="0"/>
                  </a:cubicBezTo>
                  <a:lnTo>
                    <a:pt x="67" y="0"/>
                  </a:lnTo>
                  <a:cubicBezTo>
                    <a:pt x="74" y="0"/>
                    <a:pt x="80" y="6"/>
                    <a:pt x="80" y="14"/>
                  </a:cubicBezTo>
                  <a:lnTo>
                    <a:pt x="80" y="835"/>
                  </a:lnTo>
                  <a:cubicBezTo>
                    <a:pt x="80" y="842"/>
                    <a:pt x="74" y="848"/>
                    <a:pt x="67" y="848"/>
                  </a:cubicBezTo>
                  <a:lnTo>
                    <a:pt x="14" y="848"/>
                  </a:lnTo>
                  <a:cubicBezTo>
                    <a:pt x="6" y="848"/>
                    <a:pt x="0" y="842"/>
                    <a:pt x="0" y="835"/>
                  </a:cubicBezTo>
                  <a:lnTo>
                    <a:pt x="0" y="14"/>
                  </a:lnTo>
                  <a:close/>
                </a:path>
              </a:pathLst>
            </a:cu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7" name="Rectangle 264"/>
            <p:cNvSpPr>
              <a:spLocks noChangeArrowheads="1"/>
            </p:cNvSpPr>
            <p:nvPr/>
          </p:nvSpPr>
          <p:spPr bwMode="auto">
            <a:xfrm>
              <a:off x="3738" y="2257"/>
              <a:ext cx="15" cy="18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8" name="Rectangle 265"/>
            <p:cNvSpPr>
              <a:spLocks noChangeArrowheads="1"/>
            </p:cNvSpPr>
            <p:nvPr/>
          </p:nvSpPr>
          <p:spPr bwMode="auto">
            <a:xfrm>
              <a:off x="3738" y="2257"/>
              <a:ext cx="15" cy="189"/>
            </a:xfrm>
            <a:prstGeom prst="rect">
              <a:avLst/>
            </a:pr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9" name="Rectangle 266"/>
            <p:cNvSpPr>
              <a:spLocks noChangeArrowheads="1"/>
            </p:cNvSpPr>
            <p:nvPr/>
          </p:nvSpPr>
          <p:spPr bwMode="auto">
            <a:xfrm>
              <a:off x="4413" y="2249"/>
              <a:ext cx="12" cy="20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0" name="Rectangle 267"/>
            <p:cNvSpPr>
              <a:spLocks noChangeArrowheads="1"/>
            </p:cNvSpPr>
            <p:nvPr/>
          </p:nvSpPr>
          <p:spPr bwMode="auto">
            <a:xfrm>
              <a:off x="4413" y="2249"/>
              <a:ext cx="12" cy="201"/>
            </a:xfrm>
            <a:prstGeom prst="rect">
              <a:avLst/>
            </a:pr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1" name="Rectangle 268"/>
            <p:cNvSpPr>
              <a:spLocks noChangeArrowheads="1"/>
            </p:cNvSpPr>
            <p:nvPr/>
          </p:nvSpPr>
          <p:spPr bwMode="auto">
            <a:xfrm>
              <a:off x="5075" y="2249"/>
              <a:ext cx="16" cy="18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2" name="Rectangle 269"/>
            <p:cNvSpPr>
              <a:spLocks noChangeArrowheads="1"/>
            </p:cNvSpPr>
            <p:nvPr/>
          </p:nvSpPr>
          <p:spPr bwMode="auto">
            <a:xfrm>
              <a:off x="5075" y="2249"/>
              <a:ext cx="16" cy="189"/>
            </a:xfrm>
            <a:prstGeom prst="rect">
              <a:avLst/>
            </a:pr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3" name="Rectangle 270"/>
            <p:cNvSpPr>
              <a:spLocks noChangeArrowheads="1"/>
            </p:cNvSpPr>
            <p:nvPr/>
          </p:nvSpPr>
          <p:spPr bwMode="auto">
            <a:xfrm>
              <a:off x="1597" y="1341"/>
              <a:ext cx="495" cy="2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4" name="Rectangle 271"/>
            <p:cNvSpPr>
              <a:spLocks noChangeArrowheads="1"/>
            </p:cNvSpPr>
            <p:nvPr/>
          </p:nvSpPr>
          <p:spPr bwMode="auto">
            <a:xfrm>
              <a:off x="1597" y="1341"/>
              <a:ext cx="495" cy="20"/>
            </a:xfrm>
            <a:prstGeom prst="rect">
              <a:avLst/>
            </a:pr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" name="Rectangle 272"/>
            <p:cNvSpPr>
              <a:spLocks noChangeArrowheads="1"/>
            </p:cNvSpPr>
            <p:nvPr/>
          </p:nvSpPr>
          <p:spPr bwMode="auto">
            <a:xfrm>
              <a:off x="1579" y="1341"/>
              <a:ext cx="15" cy="2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6" name="Rectangle 273"/>
            <p:cNvSpPr>
              <a:spLocks noChangeArrowheads="1"/>
            </p:cNvSpPr>
            <p:nvPr/>
          </p:nvSpPr>
          <p:spPr bwMode="auto">
            <a:xfrm>
              <a:off x="1579" y="1341"/>
              <a:ext cx="15" cy="250"/>
            </a:xfrm>
            <a:prstGeom prst="rect">
              <a:avLst/>
            </a:pr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7" name="Rectangle 274"/>
            <p:cNvSpPr>
              <a:spLocks noChangeArrowheads="1"/>
            </p:cNvSpPr>
            <p:nvPr/>
          </p:nvSpPr>
          <p:spPr bwMode="auto">
            <a:xfrm>
              <a:off x="1032" y="3056"/>
              <a:ext cx="16" cy="10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8" name="Rectangle 275"/>
            <p:cNvSpPr>
              <a:spLocks noChangeArrowheads="1"/>
            </p:cNvSpPr>
            <p:nvPr/>
          </p:nvSpPr>
          <p:spPr bwMode="auto">
            <a:xfrm>
              <a:off x="1032" y="3056"/>
              <a:ext cx="16" cy="105"/>
            </a:xfrm>
            <a:prstGeom prst="rect">
              <a:avLst/>
            </a:pr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9" name="Rectangle 276"/>
            <p:cNvSpPr>
              <a:spLocks noChangeArrowheads="1"/>
            </p:cNvSpPr>
            <p:nvPr/>
          </p:nvSpPr>
          <p:spPr bwMode="auto">
            <a:xfrm>
              <a:off x="809" y="3149"/>
              <a:ext cx="425" cy="2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0" name="Rectangle 277"/>
            <p:cNvSpPr>
              <a:spLocks noChangeArrowheads="1"/>
            </p:cNvSpPr>
            <p:nvPr/>
          </p:nvSpPr>
          <p:spPr bwMode="auto">
            <a:xfrm>
              <a:off x="809" y="3149"/>
              <a:ext cx="425" cy="20"/>
            </a:xfrm>
            <a:prstGeom prst="rect">
              <a:avLst/>
            </a:pr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1" name="Rectangle 278"/>
            <p:cNvSpPr>
              <a:spLocks noChangeArrowheads="1"/>
            </p:cNvSpPr>
            <p:nvPr/>
          </p:nvSpPr>
          <p:spPr bwMode="auto">
            <a:xfrm>
              <a:off x="812" y="3169"/>
              <a:ext cx="16" cy="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2" name="Rectangle 279"/>
            <p:cNvSpPr>
              <a:spLocks noChangeArrowheads="1"/>
            </p:cNvSpPr>
            <p:nvPr/>
          </p:nvSpPr>
          <p:spPr bwMode="auto">
            <a:xfrm>
              <a:off x="812" y="3169"/>
              <a:ext cx="16" cy="85"/>
            </a:xfrm>
            <a:prstGeom prst="rect">
              <a:avLst/>
            </a:pr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3" name="Rectangle 280"/>
            <p:cNvSpPr>
              <a:spLocks noChangeArrowheads="1"/>
            </p:cNvSpPr>
            <p:nvPr/>
          </p:nvSpPr>
          <p:spPr bwMode="auto">
            <a:xfrm>
              <a:off x="1215" y="3157"/>
              <a:ext cx="16" cy="8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4" name="Rectangle 281"/>
            <p:cNvSpPr>
              <a:spLocks noChangeArrowheads="1"/>
            </p:cNvSpPr>
            <p:nvPr/>
          </p:nvSpPr>
          <p:spPr bwMode="auto">
            <a:xfrm>
              <a:off x="1215" y="3157"/>
              <a:ext cx="16" cy="84"/>
            </a:xfrm>
            <a:prstGeom prst="rect">
              <a:avLst/>
            </a:pr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5" name="Rectangle 282"/>
            <p:cNvSpPr>
              <a:spLocks noChangeArrowheads="1"/>
            </p:cNvSpPr>
            <p:nvPr/>
          </p:nvSpPr>
          <p:spPr bwMode="auto">
            <a:xfrm>
              <a:off x="1985" y="3019"/>
              <a:ext cx="15" cy="10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6" name="Rectangle 283"/>
            <p:cNvSpPr>
              <a:spLocks noChangeArrowheads="1"/>
            </p:cNvSpPr>
            <p:nvPr/>
          </p:nvSpPr>
          <p:spPr bwMode="auto">
            <a:xfrm>
              <a:off x="1985" y="3019"/>
              <a:ext cx="15" cy="105"/>
            </a:xfrm>
            <a:prstGeom prst="rect">
              <a:avLst/>
            </a:pr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7" name="Rectangle 284"/>
            <p:cNvSpPr>
              <a:spLocks noChangeArrowheads="1"/>
            </p:cNvSpPr>
            <p:nvPr/>
          </p:nvSpPr>
          <p:spPr bwMode="auto">
            <a:xfrm>
              <a:off x="1784" y="3116"/>
              <a:ext cx="424" cy="2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8" name="Rectangle 285"/>
            <p:cNvSpPr>
              <a:spLocks noChangeArrowheads="1"/>
            </p:cNvSpPr>
            <p:nvPr/>
          </p:nvSpPr>
          <p:spPr bwMode="auto">
            <a:xfrm>
              <a:off x="1784" y="3116"/>
              <a:ext cx="424" cy="21"/>
            </a:xfrm>
            <a:prstGeom prst="rect">
              <a:avLst/>
            </a:pr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9" name="Rectangle 286"/>
            <p:cNvSpPr>
              <a:spLocks noChangeArrowheads="1"/>
            </p:cNvSpPr>
            <p:nvPr/>
          </p:nvSpPr>
          <p:spPr bwMode="auto">
            <a:xfrm>
              <a:off x="1784" y="3137"/>
              <a:ext cx="15" cy="8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0" name="Rectangle 287"/>
            <p:cNvSpPr>
              <a:spLocks noChangeArrowheads="1"/>
            </p:cNvSpPr>
            <p:nvPr/>
          </p:nvSpPr>
          <p:spPr bwMode="auto">
            <a:xfrm>
              <a:off x="1784" y="3137"/>
              <a:ext cx="15" cy="84"/>
            </a:xfrm>
            <a:prstGeom prst="rect">
              <a:avLst/>
            </a:pr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1" name="Rectangle 288"/>
            <p:cNvSpPr>
              <a:spLocks noChangeArrowheads="1"/>
            </p:cNvSpPr>
            <p:nvPr/>
          </p:nvSpPr>
          <p:spPr bwMode="auto">
            <a:xfrm>
              <a:off x="2199" y="3124"/>
              <a:ext cx="15" cy="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2" name="Rectangle 289"/>
            <p:cNvSpPr>
              <a:spLocks noChangeArrowheads="1"/>
            </p:cNvSpPr>
            <p:nvPr/>
          </p:nvSpPr>
          <p:spPr bwMode="auto">
            <a:xfrm>
              <a:off x="2199" y="3124"/>
              <a:ext cx="15" cy="85"/>
            </a:xfrm>
            <a:prstGeom prst="rect">
              <a:avLst/>
            </a:pr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3" name="Rectangle 290"/>
            <p:cNvSpPr>
              <a:spLocks noChangeArrowheads="1"/>
            </p:cNvSpPr>
            <p:nvPr/>
          </p:nvSpPr>
          <p:spPr bwMode="auto">
            <a:xfrm>
              <a:off x="2962" y="3064"/>
              <a:ext cx="12" cy="10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4" name="Rectangle 291"/>
            <p:cNvSpPr>
              <a:spLocks noChangeArrowheads="1"/>
            </p:cNvSpPr>
            <p:nvPr/>
          </p:nvSpPr>
          <p:spPr bwMode="auto">
            <a:xfrm>
              <a:off x="2962" y="3064"/>
              <a:ext cx="12" cy="105"/>
            </a:xfrm>
            <a:prstGeom prst="rect">
              <a:avLst/>
            </a:pr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" name="Rectangle 292"/>
            <p:cNvSpPr>
              <a:spLocks noChangeArrowheads="1"/>
            </p:cNvSpPr>
            <p:nvPr/>
          </p:nvSpPr>
          <p:spPr bwMode="auto">
            <a:xfrm>
              <a:off x="2687" y="3149"/>
              <a:ext cx="513" cy="2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6" name="Rectangle 293"/>
            <p:cNvSpPr>
              <a:spLocks noChangeArrowheads="1"/>
            </p:cNvSpPr>
            <p:nvPr/>
          </p:nvSpPr>
          <p:spPr bwMode="auto">
            <a:xfrm>
              <a:off x="2687" y="3149"/>
              <a:ext cx="513" cy="20"/>
            </a:xfrm>
            <a:prstGeom prst="rect">
              <a:avLst/>
            </a:pr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7" name="Rectangle 294"/>
            <p:cNvSpPr>
              <a:spLocks noChangeArrowheads="1"/>
            </p:cNvSpPr>
            <p:nvPr/>
          </p:nvSpPr>
          <p:spPr bwMode="auto">
            <a:xfrm>
              <a:off x="2684" y="3149"/>
              <a:ext cx="16" cy="8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8" name="Rectangle 295"/>
            <p:cNvSpPr>
              <a:spLocks noChangeArrowheads="1"/>
            </p:cNvSpPr>
            <p:nvPr/>
          </p:nvSpPr>
          <p:spPr bwMode="auto">
            <a:xfrm>
              <a:off x="2684" y="3149"/>
              <a:ext cx="16" cy="84"/>
            </a:xfrm>
            <a:prstGeom prst="rect">
              <a:avLst/>
            </a:pr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9" name="Rectangle 296"/>
            <p:cNvSpPr>
              <a:spLocks noChangeArrowheads="1"/>
            </p:cNvSpPr>
            <p:nvPr/>
          </p:nvSpPr>
          <p:spPr bwMode="auto">
            <a:xfrm>
              <a:off x="3191" y="3149"/>
              <a:ext cx="16" cy="8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0" name="Rectangle 297"/>
            <p:cNvSpPr>
              <a:spLocks noChangeArrowheads="1"/>
            </p:cNvSpPr>
            <p:nvPr/>
          </p:nvSpPr>
          <p:spPr bwMode="auto">
            <a:xfrm>
              <a:off x="3191" y="3149"/>
              <a:ext cx="16" cy="84"/>
            </a:xfrm>
            <a:prstGeom prst="rect">
              <a:avLst/>
            </a:pr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1" name="Rectangle 298"/>
            <p:cNvSpPr>
              <a:spLocks noChangeArrowheads="1"/>
            </p:cNvSpPr>
            <p:nvPr/>
          </p:nvSpPr>
          <p:spPr bwMode="auto">
            <a:xfrm>
              <a:off x="3778" y="3036"/>
              <a:ext cx="12" cy="10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2" name="Rectangle 299"/>
            <p:cNvSpPr>
              <a:spLocks noChangeArrowheads="1"/>
            </p:cNvSpPr>
            <p:nvPr/>
          </p:nvSpPr>
          <p:spPr bwMode="auto">
            <a:xfrm>
              <a:off x="3778" y="3036"/>
              <a:ext cx="12" cy="109"/>
            </a:xfrm>
            <a:prstGeom prst="rect">
              <a:avLst/>
            </a:pr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3" name="Rectangle 300"/>
            <p:cNvSpPr>
              <a:spLocks noChangeArrowheads="1"/>
            </p:cNvSpPr>
            <p:nvPr/>
          </p:nvSpPr>
          <p:spPr bwMode="auto">
            <a:xfrm>
              <a:off x="3573" y="3137"/>
              <a:ext cx="504" cy="2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4" name="Rectangle 301"/>
            <p:cNvSpPr>
              <a:spLocks noChangeArrowheads="1"/>
            </p:cNvSpPr>
            <p:nvPr/>
          </p:nvSpPr>
          <p:spPr bwMode="auto">
            <a:xfrm>
              <a:off x="3573" y="3137"/>
              <a:ext cx="504" cy="20"/>
            </a:xfrm>
            <a:prstGeom prst="rect">
              <a:avLst/>
            </a:pr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5" name="Rectangle 302"/>
            <p:cNvSpPr>
              <a:spLocks noChangeArrowheads="1"/>
            </p:cNvSpPr>
            <p:nvPr/>
          </p:nvSpPr>
          <p:spPr bwMode="auto">
            <a:xfrm>
              <a:off x="3561" y="3137"/>
              <a:ext cx="15" cy="8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6" name="Rectangle 303"/>
            <p:cNvSpPr>
              <a:spLocks noChangeArrowheads="1"/>
            </p:cNvSpPr>
            <p:nvPr/>
          </p:nvSpPr>
          <p:spPr bwMode="auto">
            <a:xfrm>
              <a:off x="3561" y="3137"/>
              <a:ext cx="15" cy="84"/>
            </a:xfrm>
            <a:prstGeom prst="rect">
              <a:avLst/>
            </a:pr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7" name="Rectangle 304"/>
            <p:cNvSpPr>
              <a:spLocks noChangeArrowheads="1"/>
            </p:cNvSpPr>
            <p:nvPr/>
          </p:nvSpPr>
          <p:spPr bwMode="auto">
            <a:xfrm>
              <a:off x="4065" y="3157"/>
              <a:ext cx="15" cy="8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8" name="Rectangle 305"/>
            <p:cNvSpPr>
              <a:spLocks noChangeArrowheads="1"/>
            </p:cNvSpPr>
            <p:nvPr/>
          </p:nvSpPr>
          <p:spPr bwMode="auto">
            <a:xfrm>
              <a:off x="4065" y="3157"/>
              <a:ext cx="15" cy="84"/>
            </a:xfrm>
            <a:prstGeom prst="rect">
              <a:avLst/>
            </a:pr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9" name="Rectangle 306"/>
            <p:cNvSpPr>
              <a:spLocks noChangeArrowheads="1"/>
            </p:cNvSpPr>
            <p:nvPr/>
          </p:nvSpPr>
          <p:spPr bwMode="auto">
            <a:xfrm>
              <a:off x="1048" y="2180"/>
              <a:ext cx="974" cy="2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0" name="Rectangle 307"/>
            <p:cNvSpPr>
              <a:spLocks noChangeArrowheads="1"/>
            </p:cNvSpPr>
            <p:nvPr/>
          </p:nvSpPr>
          <p:spPr bwMode="auto">
            <a:xfrm>
              <a:off x="1048" y="2180"/>
              <a:ext cx="974" cy="20"/>
            </a:xfrm>
            <a:prstGeom prst="rect">
              <a:avLst/>
            </a:pr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1" name="Freeform 308"/>
            <p:cNvSpPr>
              <a:spLocks/>
            </p:cNvSpPr>
            <p:nvPr/>
          </p:nvSpPr>
          <p:spPr bwMode="auto">
            <a:xfrm>
              <a:off x="1576" y="1990"/>
              <a:ext cx="15" cy="214"/>
            </a:xfrm>
            <a:custGeom>
              <a:avLst/>
              <a:gdLst>
                <a:gd name="T0" fmla="*/ 0 w 80"/>
                <a:gd name="T1" fmla="*/ 14 h 848"/>
                <a:gd name="T2" fmla="*/ 14 w 80"/>
                <a:gd name="T3" fmla="*/ 0 h 848"/>
                <a:gd name="T4" fmla="*/ 67 w 80"/>
                <a:gd name="T5" fmla="*/ 0 h 848"/>
                <a:gd name="T6" fmla="*/ 80 w 80"/>
                <a:gd name="T7" fmla="*/ 14 h 848"/>
                <a:gd name="T8" fmla="*/ 80 w 80"/>
                <a:gd name="T9" fmla="*/ 835 h 848"/>
                <a:gd name="T10" fmla="*/ 67 w 80"/>
                <a:gd name="T11" fmla="*/ 848 h 848"/>
                <a:gd name="T12" fmla="*/ 14 w 80"/>
                <a:gd name="T13" fmla="*/ 848 h 848"/>
                <a:gd name="T14" fmla="*/ 0 w 80"/>
                <a:gd name="T15" fmla="*/ 835 h 848"/>
                <a:gd name="T16" fmla="*/ 0 w 80"/>
                <a:gd name="T17" fmla="*/ 1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48">
                  <a:moveTo>
                    <a:pt x="0" y="14"/>
                  </a:moveTo>
                  <a:cubicBezTo>
                    <a:pt x="0" y="6"/>
                    <a:pt x="6" y="0"/>
                    <a:pt x="14" y="0"/>
                  </a:cubicBezTo>
                  <a:lnTo>
                    <a:pt x="67" y="0"/>
                  </a:lnTo>
                  <a:cubicBezTo>
                    <a:pt x="74" y="0"/>
                    <a:pt x="80" y="6"/>
                    <a:pt x="80" y="14"/>
                  </a:cubicBezTo>
                  <a:lnTo>
                    <a:pt x="80" y="835"/>
                  </a:lnTo>
                  <a:cubicBezTo>
                    <a:pt x="80" y="842"/>
                    <a:pt x="74" y="848"/>
                    <a:pt x="67" y="848"/>
                  </a:cubicBezTo>
                  <a:lnTo>
                    <a:pt x="14" y="848"/>
                  </a:lnTo>
                  <a:cubicBezTo>
                    <a:pt x="6" y="848"/>
                    <a:pt x="0" y="842"/>
                    <a:pt x="0" y="835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2" name="Freeform 309"/>
            <p:cNvSpPr>
              <a:spLocks/>
            </p:cNvSpPr>
            <p:nvPr/>
          </p:nvSpPr>
          <p:spPr bwMode="auto">
            <a:xfrm>
              <a:off x="1558" y="1954"/>
              <a:ext cx="15" cy="214"/>
            </a:xfrm>
            <a:custGeom>
              <a:avLst/>
              <a:gdLst>
                <a:gd name="T0" fmla="*/ 0 w 80"/>
                <a:gd name="T1" fmla="*/ 14 h 848"/>
                <a:gd name="T2" fmla="*/ 14 w 80"/>
                <a:gd name="T3" fmla="*/ 0 h 848"/>
                <a:gd name="T4" fmla="*/ 67 w 80"/>
                <a:gd name="T5" fmla="*/ 0 h 848"/>
                <a:gd name="T6" fmla="*/ 80 w 80"/>
                <a:gd name="T7" fmla="*/ 14 h 848"/>
                <a:gd name="T8" fmla="*/ 80 w 80"/>
                <a:gd name="T9" fmla="*/ 835 h 848"/>
                <a:gd name="T10" fmla="*/ 67 w 80"/>
                <a:gd name="T11" fmla="*/ 848 h 848"/>
                <a:gd name="T12" fmla="*/ 14 w 80"/>
                <a:gd name="T13" fmla="*/ 848 h 848"/>
                <a:gd name="T14" fmla="*/ 0 w 80"/>
                <a:gd name="T15" fmla="*/ 835 h 848"/>
                <a:gd name="T16" fmla="*/ 0 w 80"/>
                <a:gd name="T17" fmla="*/ 1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48">
                  <a:moveTo>
                    <a:pt x="0" y="14"/>
                  </a:moveTo>
                  <a:cubicBezTo>
                    <a:pt x="0" y="6"/>
                    <a:pt x="6" y="0"/>
                    <a:pt x="14" y="0"/>
                  </a:cubicBezTo>
                  <a:lnTo>
                    <a:pt x="67" y="0"/>
                  </a:lnTo>
                  <a:cubicBezTo>
                    <a:pt x="74" y="0"/>
                    <a:pt x="80" y="6"/>
                    <a:pt x="80" y="14"/>
                  </a:cubicBezTo>
                  <a:lnTo>
                    <a:pt x="80" y="835"/>
                  </a:lnTo>
                  <a:cubicBezTo>
                    <a:pt x="80" y="842"/>
                    <a:pt x="74" y="848"/>
                    <a:pt x="67" y="848"/>
                  </a:cubicBezTo>
                  <a:lnTo>
                    <a:pt x="14" y="848"/>
                  </a:lnTo>
                  <a:cubicBezTo>
                    <a:pt x="6" y="848"/>
                    <a:pt x="0" y="842"/>
                    <a:pt x="0" y="835"/>
                  </a:cubicBezTo>
                  <a:lnTo>
                    <a:pt x="0" y="14"/>
                  </a:lnTo>
                  <a:close/>
                </a:path>
              </a:pathLst>
            </a:cu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3" name="Freeform 310"/>
            <p:cNvSpPr>
              <a:spLocks/>
            </p:cNvSpPr>
            <p:nvPr/>
          </p:nvSpPr>
          <p:spPr bwMode="auto">
            <a:xfrm>
              <a:off x="2013" y="2188"/>
              <a:ext cx="18" cy="226"/>
            </a:xfrm>
            <a:custGeom>
              <a:avLst/>
              <a:gdLst>
                <a:gd name="T0" fmla="*/ 0 w 96"/>
                <a:gd name="T1" fmla="*/ 16 h 896"/>
                <a:gd name="T2" fmla="*/ 16 w 96"/>
                <a:gd name="T3" fmla="*/ 0 h 896"/>
                <a:gd name="T4" fmla="*/ 80 w 96"/>
                <a:gd name="T5" fmla="*/ 0 h 896"/>
                <a:gd name="T6" fmla="*/ 96 w 96"/>
                <a:gd name="T7" fmla="*/ 16 h 896"/>
                <a:gd name="T8" fmla="*/ 96 w 96"/>
                <a:gd name="T9" fmla="*/ 880 h 896"/>
                <a:gd name="T10" fmla="*/ 80 w 96"/>
                <a:gd name="T11" fmla="*/ 896 h 896"/>
                <a:gd name="T12" fmla="*/ 16 w 96"/>
                <a:gd name="T13" fmla="*/ 896 h 896"/>
                <a:gd name="T14" fmla="*/ 0 w 96"/>
                <a:gd name="T15" fmla="*/ 880 h 896"/>
                <a:gd name="T16" fmla="*/ 0 w 96"/>
                <a:gd name="T17" fmla="*/ 16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896">
                  <a:moveTo>
                    <a:pt x="0" y="16"/>
                  </a:moveTo>
                  <a:cubicBezTo>
                    <a:pt x="0" y="8"/>
                    <a:pt x="8" y="0"/>
                    <a:pt x="16" y="0"/>
                  </a:cubicBezTo>
                  <a:lnTo>
                    <a:pt x="80" y="0"/>
                  </a:lnTo>
                  <a:cubicBezTo>
                    <a:pt x="89" y="0"/>
                    <a:pt x="96" y="8"/>
                    <a:pt x="96" y="16"/>
                  </a:cubicBezTo>
                  <a:lnTo>
                    <a:pt x="96" y="880"/>
                  </a:lnTo>
                  <a:cubicBezTo>
                    <a:pt x="96" y="889"/>
                    <a:pt x="89" y="896"/>
                    <a:pt x="80" y="896"/>
                  </a:cubicBezTo>
                  <a:lnTo>
                    <a:pt x="16" y="896"/>
                  </a:lnTo>
                  <a:cubicBezTo>
                    <a:pt x="8" y="896"/>
                    <a:pt x="0" y="889"/>
                    <a:pt x="0" y="88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4" name="Freeform 311"/>
            <p:cNvSpPr>
              <a:spLocks/>
            </p:cNvSpPr>
            <p:nvPr/>
          </p:nvSpPr>
          <p:spPr bwMode="auto">
            <a:xfrm>
              <a:off x="2013" y="2188"/>
              <a:ext cx="18" cy="226"/>
            </a:xfrm>
            <a:custGeom>
              <a:avLst/>
              <a:gdLst>
                <a:gd name="T0" fmla="*/ 0 w 96"/>
                <a:gd name="T1" fmla="*/ 16 h 896"/>
                <a:gd name="T2" fmla="*/ 16 w 96"/>
                <a:gd name="T3" fmla="*/ 0 h 896"/>
                <a:gd name="T4" fmla="*/ 80 w 96"/>
                <a:gd name="T5" fmla="*/ 0 h 896"/>
                <a:gd name="T6" fmla="*/ 96 w 96"/>
                <a:gd name="T7" fmla="*/ 16 h 896"/>
                <a:gd name="T8" fmla="*/ 96 w 96"/>
                <a:gd name="T9" fmla="*/ 880 h 896"/>
                <a:gd name="T10" fmla="*/ 80 w 96"/>
                <a:gd name="T11" fmla="*/ 896 h 896"/>
                <a:gd name="T12" fmla="*/ 16 w 96"/>
                <a:gd name="T13" fmla="*/ 896 h 896"/>
                <a:gd name="T14" fmla="*/ 0 w 96"/>
                <a:gd name="T15" fmla="*/ 880 h 896"/>
                <a:gd name="T16" fmla="*/ 0 w 96"/>
                <a:gd name="T17" fmla="*/ 16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896">
                  <a:moveTo>
                    <a:pt x="0" y="16"/>
                  </a:moveTo>
                  <a:cubicBezTo>
                    <a:pt x="0" y="8"/>
                    <a:pt x="8" y="0"/>
                    <a:pt x="16" y="0"/>
                  </a:cubicBezTo>
                  <a:lnTo>
                    <a:pt x="80" y="0"/>
                  </a:lnTo>
                  <a:cubicBezTo>
                    <a:pt x="89" y="0"/>
                    <a:pt x="96" y="8"/>
                    <a:pt x="96" y="16"/>
                  </a:cubicBezTo>
                  <a:lnTo>
                    <a:pt x="96" y="880"/>
                  </a:lnTo>
                  <a:cubicBezTo>
                    <a:pt x="96" y="889"/>
                    <a:pt x="89" y="896"/>
                    <a:pt x="80" y="896"/>
                  </a:cubicBezTo>
                  <a:lnTo>
                    <a:pt x="16" y="896"/>
                  </a:lnTo>
                  <a:cubicBezTo>
                    <a:pt x="8" y="896"/>
                    <a:pt x="0" y="889"/>
                    <a:pt x="0" y="880"/>
                  </a:cubicBezTo>
                  <a:lnTo>
                    <a:pt x="0" y="16"/>
                  </a:lnTo>
                  <a:close/>
                </a:path>
              </a:pathLst>
            </a:cu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5" name="Freeform 312"/>
            <p:cNvSpPr>
              <a:spLocks/>
            </p:cNvSpPr>
            <p:nvPr/>
          </p:nvSpPr>
          <p:spPr bwMode="auto">
            <a:xfrm>
              <a:off x="1029" y="2184"/>
              <a:ext cx="16" cy="246"/>
            </a:xfrm>
            <a:custGeom>
              <a:avLst/>
              <a:gdLst>
                <a:gd name="T0" fmla="*/ 0 w 80"/>
                <a:gd name="T1" fmla="*/ 14 h 976"/>
                <a:gd name="T2" fmla="*/ 14 w 80"/>
                <a:gd name="T3" fmla="*/ 0 h 976"/>
                <a:gd name="T4" fmla="*/ 67 w 80"/>
                <a:gd name="T5" fmla="*/ 0 h 976"/>
                <a:gd name="T6" fmla="*/ 80 w 80"/>
                <a:gd name="T7" fmla="*/ 14 h 976"/>
                <a:gd name="T8" fmla="*/ 80 w 80"/>
                <a:gd name="T9" fmla="*/ 963 h 976"/>
                <a:gd name="T10" fmla="*/ 67 w 80"/>
                <a:gd name="T11" fmla="*/ 976 h 976"/>
                <a:gd name="T12" fmla="*/ 14 w 80"/>
                <a:gd name="T13" fmla="*/ 976 h 976"/>
                <a:gd name="T14" fmla="*/ 0 w 80"/>
                <a:gd name="T15" fmla="*/ 963 h 976"/>
                <a:gd name="T16" fmla="*/ 0 w 80"/>
                <a:gd name="T17" fmla="*/ 14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976">
                  <a:moveTo>
                    <a:pt x="0" y="14"/>
                  </a:moveTo>
                  <a:cubicBezTo>
                    <a:pt x="0" y="6"/>
                    <a:pt x="6" y="0"/>
                    <a:pt x="14" y="0"/>
                  </a:cubicBezTo>
                  <a:lnTo>
                    <a:pt x="67" y="0"/>
                  </a:lnTo>
                  <a:cubicBezTo>
                    <a:pt x="74" y="0"/>
                    <a:pt x="80" y="6"/>
                    <a:pt x="80" y="14"/>
                  </a:cubicBezTo>
                  <a:lnTo>
                    <a:pt x="80" y="963"/>
                  </a:lnTo>
                  <a:cubicBezTo>
                    <a:pt x="80" y="970"/>
                    <a:pt x="74" y="976"/>
                    <a:pt x="67" y="976"/>
                  </a:cubicBezTo>
                  <a:lnTo>
                    <a:pt x="14" y="976"/>
                  </a:lnTo>
                  <a:cubicBezTo>
                    <a:pt x="6" y="976"/>
                    <a:pt x="0" y="970"/>
                    <a:pt x="0" y="963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6" name="Freeform 313"/>
            <p:cNvSpPr>
              <a:spLocks/>
            </p:cNvSpPr>
            <p:nvPr/>
          </p:nvSpPr>
          <p:spPr bwMode="auto">
            <a:xfrm>
              <a:off x="1029" y="2184"/>
              <a:ext cx="15" cy="246"/>
            </a:xfrm>
            <a:custGeom>
              <a:avLst/>
              <a:gdLst>
                <a:gd name="T0" fmla="*/ 0 w 80"/>
                <a:gd name="T1" fmla="*/ 14 h 976"/>
                <a:gd name="T2" fmla="*/ 14 w 80"/>
                <a:gd name="T3" fmla="*/ 0 h 976"/>
                <a:gd name="T4" fmla="*/ 67 w 80"/>
                <a:gd name="T5" fmla="*/ 0 h 976"/>
                <a:gd name="T6" fmla="*/ 80 w 80"/>
                <a:gd name="T7" fmla="*/ 14 h 976"/>
                <a:gd name="T8" fmla="*/ 80 w 80"/>
                <a:gd name="T9" fmla="*/ 963 h 976"/>
                <a:gd name="T10" fmla="*/ 67 w 80"/>
                <a:gd name="T11" fmla="*/ 976 h 976"/>
                <a:gd name="T12" fmla="*/ 14 w 80"/>
                <a:gd name="T13" fmla="*/ 976 h 976"/>
                <a:gd name="T14" fmla="*/ 0 w 80"/>
                <a:gd name="T15" fmla="*/ 963 h 976"/>
                <a:gd name="T16" fmla="*/ 0 w 80"/>
                <a:gd name="T17" fmla="*/ 14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976">
                  <a:moveTo>
                    <a:pt x="0" y="14"/>
                  </a:moveTo>
                  <a:cubicBezTo>
                    <a:pt x="0" y="6"/>
                    <a:pt x="6" y="0"/>
                    <a:pt x="14" y="0"/>
                  </a:cubicBezTo>
                  <a:lnTo>
                    <a:pt x="67" y="0"/>
                  </a:lnTo>
                  <a:cubicBezTo>
                    <a:pt x="74" y="0"/>
                    <a:pt x="80" y="6"/>
                    <a:pt x="80" y="14"/>
                  </a:cubicBezTo>
                  <a:lnTo>
                    <a:pt x="80" y="963"/>
                  </a:lnTo>
                  <a:cubicBezTo>
                    <a:pt x="80" y="970"/>
                    <a:pt x="74" y="976"/>
                    <a:pt x="67" y="976"/>
                  </a:cubicBezTo>
                  <a:lnTo>
                    <a:pt x="14" y="976"/>
                  </a:lnTo>
                  <a:cubicBezTo>
                    <a:pt x="6" y="976"/>
                    <a:pt x="0" y="970"/>
                    <a:pt x="0" y="963"/>
                  </a:cubicBezTo>
                  <a:lnTo>
                    <a:pt x="0" y="14"/>
                  </a:lnTo>
                  <a:close/>
                </a:path>
              </a:pathLst>
            </a:cu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ФУНКЦИИ КАЗНАЧЕЙСТВА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19702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ea typeface="+mn-ea"/>
              </a:rPr>
              <a:t>Основные функции казначейства</a:t>
            </a:r>
            <a:endParaRPr lang="en-US" sz="2200" dirty="0">
              <a:solidFill>
                <a:srgbClr val="002060"/>
              </a:solidFill>
              <a:ea typeface="+mn-ea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ea typeface="+mn-ea"/>
              </a:rPr>
              <a:t>Департамент обслуживания 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–</a:t>
            </a:r>
            <a:r>
              <a:rPr lang="ru-RU" sz="1800" dirty="0">
                <a:solidFill>
                  <a:srgbClr val="002060"/>
                </a:solidFill>
                <a:ea typeface="+mn-ea"/>
              </a:rPr>
              <a:t> обработка обязательств и платежей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ea typeface="+mn-ea"/>
              </a:rPr>
              <a:t>Департамент управления депозитами и кредитами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 -  </a:t>
            </a:r>
            <a:r>
              <a:rPr lang="ru-RU" sz="1800" dirty="0">
                <a:solidFill>
                  <a:srgbClr val="002060"/>
                </a:solidFill>
                <a:ea typeface="+mn-ea"/>
              </a:rPr>
              <a:t>регистрация новых счетов, управление кассовыми счетами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, </a:t>
            </a:r>
            <a:r>
              <a:rPr lang="ru-RU" sz="1800" dirty="0">
                <a:solidFill>
                  <a:srgbClr val="002060"/>
                </a:solidFill>
                <a:ea typeface="+mn-ea"/>
              </a:rPr>
              <a:t>сбор доходов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, </a:t>
            </a:r>
            <a:r>
              <a:rPr lang="ru-RU" sz="1800" dirty="0">
                <a:solidFill>
                  <a:srgbClr val="002060"/>
                </a:solidFill>
                <a:ea typeface="+mn-ea"/>
              </a:rPr>
              <a:t>управление возмещениями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, </a:t>
            </a:r>
            <a:r>
              <a:rPr lang="ru-RU" sz="1800" dirty="0">
                <a:solidFill>
                  <a:srgbClr val="002060"/>
                </a:solidFill>
                <a:ea typeface="+mn-ea"/>
              </a:rPr>
              <a:t>кредитный мониторинг и управление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 (</a:t>
            </a:r>
            <a:r>
              <a:rPr lang="ru-RU" sz="1800" dirty="0">
                <a:solidFill>
                  <a:srgbClr val="002060"/>
                </a:solidFill>
                <a:ea typeface="+mn-ea"/>
              </a:rPr>
              <a:t>вторичная функция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?);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ea typeface="+mn-ea"/>
              </a:rPr>
              <a:t>Расчетная палата 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– </a:t>
            </a:r>
            <a:r>
              <a:rPr lang="ru-RU" sz="1800" dirty="0">
                <a:solidFill>
                  <a:srgbClr val="002060"/>
                </a:solidFill>
                <a:ea typeface="+mn-ea"/>
              </a:rPr>
              <a:t>управление едиными казначейскими счетами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 (</a:t>
            </a:r>
            <a:r>
              <a:rPr lang="ru-RU" sz="1800" dirty="0">
                <a:solidFill>
                  <a:srgbClr val="002060"/>
                </a:solidFill>
                <a:ea typeface="+mn-ea"/>
              </a:rPr>
              <a:t>лари, иностранные валюты),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 </a:t>
            </a:r>
            <a:r>
              <a:rPr lang="ru-RU" sz="1800" dirty="0">
                <a:solidFill>
                  <a:srgbClr val="002060"/>
                </a:solidFill>
                <a:ea typeface="+mn-ea"/>
              </a:rPr>
              <a:t>банковские расчеты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ea typeface="+mn-ea"/>
              </a:rPr>
              <a:t>Департамент отчетности и методологии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 – </a:t>
            </a:r>
            <a:r>
              <a:rPr lang="ru-RU" sz="1800" dirty="0">
                <a:solidFill>
                  <a:srgbClr val="002060"/>
                </a:solidFill>
                <a:ea typeface="+mn-ea"/>
              </a:rPr>
              <a:t>отчетность об исполнении бюджета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, </a:t>
            </a:r>
            <a:r>
              <a:rPr lang="ru-RU" sz="1800" dirty="0">
                <a:solidFill>
                  <a:srgbClr val="002060"/>
                </a:solidFill>
                <a:ea typeface="+mn-ea"/>
              </a:rPr>
              <a:t>методология учета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, </a:t>
            </a:r>
            <a:r>
              <a:rPr lang="ru-RU" sz="1800" dirty="0">
                <a:solidFill>
                  <a:srgbClr val="002060"/>
                </a:solidFill>
                <a:ea typeface="+mn-ea"/>
              </a:rPr>
              <a:t>сводный финансовый отчет</a:t>
            </a:r>
            <a:endParaRPr lang="en-US" sz="1800" dirty="0">
              <a:solidFill>
                <a:srgbClr val="002060"/>
              </a:solidFill>
              <a:ea typeface="+mn-ea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ea typeface="+mn-ea"/>
              </a:rPr>
              <a:t>Прогнозирование денежной наличности и управление 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– </a:t>
            </a:r>
            <a:r>
              <a:rPr lang="ru-RU" sz="1800" dirty="0">
                <a:solidFill>
                  <a:srgbClr val="002060"/>
                </a:solidFill>
                <a:ea typeface="+mn-ea"/>
              </a:rPr>
              <a:t>подготовка статистических и аналитических отчетов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, </a:t>
            </a:r>
            <a:r>
              <a:rPr lang="ru-RU" sz="1800" dirty="0">
                <a:solidFill>
                  <a:srgbClr val="002060"/>
                </a:solidFill>
                <a:ea typeface="+mn-ea"/>
              </a:rPr>
              <a:t>прогнозирование наличности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, </a:t>
            </a:r>
            <a:r>
              <a:rPr lang="ru-RU" sz="1800" dirty="0">
                <a:solidFill>
                  <a:srgbClr val="002060"/>
                </a:solidFill>
                <a:ea typeface="+mn-ea"/>
              </a:rPr>
              <a:t>подготовка правил и порядка инвестирования наличных средств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;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ea typeface="+mn-ea"/>
              </a:rPr>
              <a:t>Административный департамент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 – </a:t>
            </a:r>
            <a:r>
              <a:rPr lang="ru-RU" sz="1800" dirty="0">
                <a:solidFill>
                  <a:srgbClr val="002060"/>
                </a:solidFill>
                <a:ea typeface="+mn-ea"/>
              </a:rPr>
              <a:t>административные услуги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: </a:t>
            </a:r>
            <a:r>
              <a:rPr lang="ru-RU" sz="1800" dirty="0">
                <a:solidFill>
                  <a:srgbClr val="002060"/>
                </a:solidFill>
                <a:ea typeface="+mn-ea"/>
              </a:rPr>
              <a:t>фонд заработной платы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, </a:t>
            </a:r>
            <a:r>
              <a:rPr lang="ru-RU" sz="1800" dirty="0">
                <a:solidFill>
                  <a:srgbClr val="002060"/>
                </a:solidFill>
                <a:ea typeface="+mn-ea"/>
              </a:rPr>
              <a:t>коммунальные услуги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, </a:t>
            </a:r>
            <a:r>
              <a:rPr lang="ru-RU" sz="1800" dirty="0">
                <a:solidFill>
                  <a:srgbClr val="002060"/>
                </a:solidFill>
                <a:ea typeface="+mn-ea"/>
              </a:rPr>
              <a:t>содержание служебных помещений</a:t>
            </a:r>
            <a:r>
              <a:rPr lang="en-US" sz="1800" dirty="0">
                <a:solidFill>
                  <a:srgbClr val="002060"/>
                </a:solidFill>
                <a:ea typeface="+mn-ea"/>
              </a:rPr>
              <a:t>... 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5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ВНЕШНИЕ ПАРТНЕРЫ</a:t>
            </a:r>
            <a:r>
              <a:rPr lang="en-US" sz="2800" b="1" dirty="0">
                <a:solidFill>
                  <a:srgbClr val="002060"/>
                </a:solidFill>
              </a:rPr>
              <a:t> - </a:t>
            </a:r>
            <a:r>
              <a:rPr lang="ru-RU" sz="2800" b="1" dirty="0">
                <a:solidFill>
                  <a:srgbClr val="002060"/>
                </a:solidFill>
              </a:rPr>
              <a:t>КАЗНАЧЕЙСТВО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</a:rPr>
              <a:t>Центральный банк</a:t>
            </a:r>
            <a:r>
              <a:rPr lang="en-US" sz="2200" dirty="0">
                <a:solidFill>
                  <a:srgbClr val="002060"/>
                </a:solidFill>
              </a:rPr>
              <a:t> (</a:t>
            </a:r>
            <a:r>
              <a:rPr lang="ru-RU" sz="2200" dirty="0">
                <a:solidFill>
                  <a:srgbClr val="002060"/>
                </a:solidFill>
              </a:rPr>
              <a:t>Национальный банк Грузии</a:t>
            </a:r>
            <a:r>
              <a:rPr lang="en-US" sz="2200" dirty="0">
                <a:solidFill>
                  <a:srgbClr val="002060"/>
                </a:solidFill>
              </a:rPr>
              <a:t> - </a:t>
            </a:r>
            <a:r>
              <a:rPr lang="ru-RU" sz="2200" dirty="0">
                <a:solidFill>
                  <a:srgbClr val="002060"/>
                </a:solidFill>
              </a:rPr>
              <a:t>НБГ</a:t>
            </a:r>
            <a:r>
              <a:rPr lang="en-US" sz="2200" dirty="0">
                <a:solidFill>
                  <a:srgbClr val="002060"/>
                </a:solidFill>
              </a:rPr>
              <a:t>) – </a:t>
            </a:r>
            <a:r>
              <a:rPr lang="ru-RU" sz="2200" dirty="0">
                <a:solidFill>
                  <a:srgbClr val="002060"/>
                </a:solidFill>
              </a:rPr>
              <a:t>финансовый агент Правительства</a:t>
            </a:r>
            <a:r>
              <a:rPr lang="en-US" sz="2200" dirty="0">
                <a:solidFill>
                  <a:srgbClr val="002060"/>
                </a:solidFill>
              </a:rPr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</a:rPr>
              <a:t>Некоммерческий механизм банковских расчетов </a:t>
            </a:r>
            <a:r>
              <a:rPr lang="en-US" sz="1800" dirty="0">
                <a:solidFill>
                  <a:srgbClr val="002060"/>
                </a:solidFill>
              </a:rPr>
              <a:t>– </a:t>
            </a:r>
            <a:r>
              <a:rPr lang="ru-RU" sz="1800" dirty="0">
                <a:solidFill>
                  <a:srgbClr val="002060"/>
                </a:solidFill>
              </a:rPr>
              <a:t>НБГ не взимает плату за казначейские операции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ru-RU" sz="1800" dirty="0">
                <a:solidFill>
                  <a:srgbClr val="002060"/>
                </a:solidFill>
              </a:rPr>
              <a:t>следовательно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ru-RU" sz="1800" dirty="0">
                <a:solidFill>
                  <a:srgbClr val="002060"/>
                </a:solidFill>
              </a:rPr>
              <a:t>казначейство не взимает плату за любые услуги, финансируемые бюджетом</a:t>
            </a:r>
            <a:r>
              <a:rPr lang="en-US" sz="1800" dirty="0">
                <a:solidFill>
                  <a:srgbClr val="002060"/>
                </a:solidFill>
              </a:rPr>
              <a:t>; </a:t>
            </a:r>
            <a:r>
              <a:rPr lang="ru-RU" sz="1800" dirty="0">
                <a:solidFill>
                  <a:srgbClr val="002060"/>
                </a:solidFill>
              </a:rPr>
              <a:t>на остатки по ЕКС проценты не начисляются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ru-RU" sz="1800" dirty="0">
                <a:solidFill>
                  <a:srgbClr val="002060"/>
                </a:solidFill>
              </a:rPr>
              <a:t>для конверсионных операций применяется официальный </a:t>
            </a:r>
            <a:r>
              <a:rPr lang="ru-RU" sz="1800" dirty="0" err="1">
                <a:solidFill>
                  <a:srgbClr val="002060"/>
                </a:solidFill>
              </a:rPr>
              <a:t>валютообменный</a:t>
            </a:r>
            <a:r>
              <a:rPr lang="ru-RU" sz="1800" dirty="0">
                <a:solidFill>
                  <a:srgbClr val="002060"/>
                </a:solidFill>
              </a:rPr>
              <a:t> курс</a:t>
            </a:r>
            <a:r>
              <a:rPr lang="en-US" sz="1800" dirty="0">
                <a:solidFill>
                  <a:srgbClr val="002060"/>
                </a:solidFill>
              </a:rPr>
              <a:t>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</a:rPr>
              <a:t>Подключение к ВРРВ </a:t>
            </a:r>
            <a:r>
              <a:rPr lang="en-US" sz="1800" dirty="0">
                <a:solidFill>
                  <a:srgbClr val="002060"/>
                </a:solidFill>
              </a:rPr>
              <a:t>(</a:t>
            </a:r>
            <a:r>
              <a:rPr lang="ru-RU" sz="1800" dirty="0">
                <a:solidFill>
                  <a:srgbClr val="002060"/>
                </a:solidFill>
              </a:rPr>
              <a:t>лари</a:t>
            </a:r>
            <a:r>
              <a:rPr lang="en-US" sz="1800" dirty="0">
                <a:solidFill>
                  <a:srgbClr val="002060"/>
                </a:solidFill>
              </a:rPr>
              <a:t>), SWIFT (</a:t>
            </a:r>
            <a:r>
              <a:rPr lang="ru-RU" sz="1800" dirty="0">
                <a:solidFill>
                  <a:srgbClr val="002060"/>
                </a:solidFill>
              </a:rPr>
              <a:t>иностранные валюты</a:t>
            </a:r>
            <a:r>
              <a:rPr lang="en-US" sz="1800" dirty="0">
                <a:solidFill>
                  <a:srgbClr val="002060"/>
                </a:solidFill>
              </a:rPr>
              <a:t>) </a:t>
            </a:r>
          </a:p>
          <a:p>
            <a:pPr marL="914400" lvl="2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</a:rPr>
              <a:t>Поддержка ИТ </a:t>
            </a:r>
            <a:r>
              <a:rPr lang="en-US" sz="2200" dirty="0">
                <a:solidFill>
                  <a:srgbClr val="002060"/>
                </a:solidFill>
              </a:rPr>
              <a:t>– </a:t>
            </a:r>
            <a:r>
              <a:rPr lang="ru-RU" sz="2200" dirty="0">
                <a:solidFill>
                  <a:srgbClr val="002060"/>
                </a:solidFill>
              </a:rPr>
              <a:t>юридическое лицо (</a:t>
            </a:r>
            <a:r>
              <a:rPr lang="en-US" sz="2200" dirty="0">
                <a:solidFill>
                  <a:srgbClr val="002060"/>
                </a:solidFill>
              </a:rPr>
              <a:t>LEPL</a:t>
            </a:r>
            <a:r>
              <a:rPr lang="ru-RU" sz="2200" dirty="0">
                <a:solidFill>
                  <a:srgbClr val="002060"/>
                </a:solidFill>
              </a:rPr>
              <a:t>)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финансово-аналитическая служба Минфина</a:t>
            </a:r>
            <a:endParaRPr lang="en-US" sz="22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</a:rPr>
              <a:t>Партнер по обучению</a:t>
            </a:r>
            <a:r>
              <a:rPr lang="en-US" sz="2200" dirty="0">
                <a:solidFill>
                  <a:srgbClr val="002060"/>
                </a:solidFill>
              </a:rPr>
              <a:t> – </a:t>
            </a:r>
            <a:r>
              <a:rPr lang="ru-RU" sz="2200" dirty="0">
                <a:solidFill>
                  <a:srgbClr val="002060"/>
                </a:solidFill>
              </a:rPr>
              <a:t>юридическое лицо Академия Минфина</a:t>
            </a:r>
            <a:endParaRPr lang="en-US" sz="22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</a:rPr>
              <a:t>Организации-доноры</a:t>
            </a:r>
            <a:r>
              <a:rPr lang="en-US" sz="2200" dirty="0">
                <a:solidFill>
                  <a:srgbClr val="002060"/>
                </a:solidFill>
              </a:rPr>
              <a:t> (</a:t>
            </a:r>
            <a:r>
              <a:rPr lang="ru-RU" sz="2200" dirty="0">
                <a:solidFill>
                  <a:srgbClr val="002060"/>
                </a:solidFill>
              </a:rPr>
              <a:t>ЕС</a:t>
            </a:r>
            <a:r>
              <a:rPr lang="en-US" sz="2200" dirty="0">
                <a:solidFill>
                  <a:srgbClr val="002060"/>
                </a:solidFill>
              </a:rPr>
              <a:t>, GIZ, USAID) – </a:t>
            </a:r>
            <a:r>
              <a:rPr lang="ru-RU" sz="2200" dirty="0">
                <a:solidFill>
                  <a:srgbClr val="002060"/>
                </a:solidFill>
              </a:rPr>
              <a:t>поддержка деятельности по техническому содействию</a:t>
            </a:r>
            <a:r>
              <a:rPr lang="en-US" sz="2200" dirty="0">
                <a:solidFill>
                  <a:srgbClr val="002060"/>
                </a:solidFill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65636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СТРАТЕГИЧЕКОЕ ПЛАНИРОВАНИЕ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Стратегия УГФ на период </a:t>
            </a:r>
            <a:r>
              <a:rPr lang="en-US" sz="2000" dirty="0">
                <a:solidFill>
                  <a:srgbClr val="002060"/>
                </a:solidFill>
              </a:rPr>
              <a:t>2013-2017</a:t>
            </a:r>
            <a:r>
              <a:rPr lang="ru-RU" sz="2000" dirty="0">
                <a:solidFill>
                  <a:srgbClr val="002060"/>
                </a:solidFill>
              </a:rPr>
              <a:t> г.г. </a:t>
            </a:r>
            <a:r>
              <a:rPr lang="en-US" sz="2000" dirty="0">
                <a:solidFill>
                  <a:srgbClr val="002060"/>
                </a:solidFill>
              </a:rPr>
              <a:t>–</a:t>
            </a:r>
            <a:r>
              <a:rPr lang="ru-RU" sz="2000" dirty="0">
                <a:solidFill>
                  <a:srgbClr val="002060"/>
                </a:solidFill>
              </a:rPr>
              <a:t> среднесрочная политика УГФ</a:t>
            </a:r>
            <a:r>
              <a:rPr lang="en-US" sz="2000" dirty="0">
                <a:solidFill>
                  <a:srgbClr val="002060"/>
                </a:solidFill>
              </a:rPr>
              <a:t>; </a:t>
            </a:r>
          </a:p>
          <a:p>
            <a:pPr lvl="1"/>
            <a:r>
              <a:rPr lang="ru-RU" sz="2000" dirty="0">
                <a:solidFill>
                  <a:srgbClr val="002060"/>
                </a:solidFill>
              </a:rPr>
              <a:t>Поддержание финансовой дисциплины и совершенствование бюджетно-налогового прогнозирования</a:t>
            </a:r>
            <a:r>
              <a:rPr lang="en-US" sz="2000" dirty="0">
                <a:solidFill>
                  <a:srgbClr val="002060"/>
                </a:solidFill>
              </a:rPr>
              <a:t>; </a:t>
            </a:r>
            <a:endParaRPr lang="en-GB" sz="2000" dirty="0"/>
          </a:p>
          <a:p>
            <a:pPr lvl="1"/>
            <a:r>
              <a:rPr lang="ru-RU" sz="2000" dirty="0">
                <a:solidFill>
                  <a:srgbClr val="002060"/>
                </a:solidFill>
              </a:rPr>
              <a:t>Совершенствование планирования государственного финансирования</a:t>
            </a:r>
            <a:r>
              <a:rPr lang="en-US" sz="2000" dirty="0">
                <a:solidFill>
                  <a:srgbClr val="002060"/>
                </a:solidFill>
              </a:rPr>
              <a:t>; </a:t>
            </a:r>
          </a:p>
          <a:p>
            <a:pPr lvl="1"/>
            <a:r>
              <a:rPr lang="ru-RU" sz="2000" dirty="0">
                <a:solidFill>
                  <a:srgbClr val="002060"/>
                </a:solidFill>
              </a:rPr>
              <a:t>Совершенствование управления государственными финансами, учета и отчетности</a:t>
            </a:r>
            <a:r>
              <a:rPr lang="en-US" sz="2000" dirty="0">
                <a:solidFill>
                  <a:srgbClr val="002060"/>
                </a:solidFill>
              </a:rPr>
              <a:t>;</a:t>
            </a:r>
          </a:p>
          <a:p>
            <a:pPr lvl="2"/>
            <a:r>
              <a:rPr lang="ru-RU" sz="1800" dirty="0">
                <a:solidFill>
                  <a:srgbClr val="002060"/>
                </a:solidFill>
              </a:rPr>
              <a:t>Внедрение </a:t>
            </a:r>
            <a:r>
              <a:rPr lang="en-US" sz="1800" dirty="0">
                <a:solidFill>
                  <a:srgbClr val="002060"/>
                </a:solidFill>
              </a:rPr>
              <a:t>IPSAS </a:t>
            </a:r>
            <a:r>
              <a:rPr lang="ru-RU" sz="1800" dirty="0">
                <a:solidFill>
                  <a:srgbClr val="002060"/>
                </a:solidFill>
              </a:rPr>
              <a:t>(международных стандартов учета в госсекторе)</a:t>
            </a:r>
            <a:endParaRPr lang="en-US" sz="1800" dirty="0">
              <a:solidFill>
                <a:srgbClr val="002060"/>
              </a:solidFill>
            </a:endParaRPr>
          </a:p>
          <a:p>
            <a:pPr lvl="2"/>
            <a:r>
              <a:rPr lang="ru-RU" sz="1800" dirty="0">
                <a:solidFill>
                  <a:srgbClr val="002060"/>
                </a:solidFill>
              </a:rPr>
              <a:t>Охват местных бюджетов интегрированной СУГФ</a:t>
            </a:r>
            <a:endParaRPr lang="en-US" sz="1800" dirty="0">
              <a:solidFill>
                <a:srgbClr val="002060"/>
              </a:solidFill>
            </a:endParaRPr>
          </a:p>
          <a:p>
            <a:pPr lvl="2"/>
            <a:r>
              <a:rPr lang="ru-RU" sz="1800" dirty="0">
                <a:solidFill>
                  <a:srgbClr val="002060"/>
                </a:solidFill>
              </a:rPr>
              <a:t>Расширение охвата ЕКС юридических лиц</a:t>
            </a:r>
            <a:endParaRPr lang="en-US" sz="1800" dirty="0">
              <a:solidFill>
                <a:srgbClr val="002060"/>
              </a:solidFill>
            </a:endParaRPr>
          </a:p>
          <a:p>
            <a:pPr lvl="2"/>
            <a:r>
              <a:rPr lang="ru-RU" sz="1800" dirty="0">
                <a:solidFill>
                  <a:srgbClr val="002060"/>
                </a:solidFill>
              </a:rPr>
              <a:t>Внедрение СУГФ</a:t>
            </a:r>
            <a:endParaRPr lang="en-US" sz="1800" dirty="0">
              <a:solidFill>
                <a:srgbClr val="002060"/>
              </a:solidFill>
            </a:endParaRPr>
          </a:p>
          <a:p>
            <a:pPr lvl="2"/>
            <a:r>
              <a:rPr lang="ru-RU" sz="1800" dirty="0">
                <a:solidFill>
                  <a:srgbClr val="002060"/>
                </a:solidFill>
              </a:rPr>
              <a:t>Планирование наличных средств и управление ими</a:t>
            </a:r>
            <a:r>
              <a:rPr lang="en-US" sz="1800" dirty="0">
                <a:solidFill>
                  <a:srgbClr val="002060"/>
                </a:solidFill>
              </a:rPr>
              <a:t>;</a:t>
            </a:r>
          </a:p>
          <a:p>
            <a:pPr marL="342900" lvl="2" indent="-342900"/>
            <a:r>
              <a:rPr lang="ru-RU" sz="2200" dirty="0">
                <a:solidFill>
                  <a:srgbClr val="002060"/>
                </a:solidFill>
                <a:ea typeface="+mn-ea"/>
              </a:rPr>
              <a:t>План проведения реформ УГФ</a:t>
            </a:r>
            <a:r>
              <a:rPr lang="en-US" sz="2200" dirty="0">
                <a:solidFill>
                  <a:srgbClr val="002060"/>
                </a:solidFill>
                <a:ea typeface="+mn-ea"/>
              </a:rPr>
              <a:t> – </a:t>
            </a:r>
            <a:r>
              <a:rPr lang="ru-RU" sz="2200" dirty="0">
                <a:solidFill>
                  <a:srgbClr val="002060"/>
                </a:solidFill>
                <a:ea typeface="+mn-ea"/>
              </a:rPr>
              <a:t>ежегодно</a:t>
            </a:r>
            <a:r>
              <a:rPr lang="en-US" sz="2200" dirty="0">
                <a:solidFill>
                  <a:srgbClr val="002060"/>
                </a:solidFill>
                <a:ea typeface="+mn-ea"/>
              </a:rPr>
              <a:t>;</a:t>
            </a:r>
          </a:p>
          <a:p>
            <a:pPr marL="342900" lvl="2" indent="-342900"/>
            <a:r>
              <a:rPr lang="ru-RU" sz="2200" dirty="0">
                <a:solidFill>
                  <a:srgbClr val="002060"/>
                </a:solidFill>
              </a:rPr>
              <a:t>План внедрения МСФООС </a:t>
            </a:r>
            <a:r>
              <a:rPr lang="en-US" sz="2200" dirty="0">
                <a:solidFill>
                  <a:srgbClr val="002060"/>
                </a:solidFill>
              </a:rPr>
              <a:t>– </a:t>
            </a:r>
            <a:r>
              <a:rPr lang="ru-RU" sz="2200" dirty="0">
                <a:solidFill>
                  <a:srgbClr val="002060"/>
                </a:solidFill>
              </a:rPr>
              <a:t>весь проект на </a:t>
            </a:r>
            <a:r>
              <a:rPr lang="en-US" sz="2200" dirty="0">
                <a:solidFill>
                  <a:srgbClr val="002060"/>
                </a:solidFill>
              </a:rPr>
              <a:t>2010-2020</a:t>
            </a:r>
            <a:r>
              <a:rPr lang="ru-RU" sz="2200" dirty="0">
                <a:solidFill>
                  <a:srgbClr val="002060"/>
                </a:solidFill>
              </a:rPr>
              <a:t> г.г.</a:t>
            </a:r>
            <a:r>
              <a:rPr lang="en-US" sz="2200" dirty="0">
                <a:solidFill>
                  <a:srgbClr val="002060"/>
                </a:solidFill>
              </a:rPr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43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ОСНОВНЫЕ РЕФОРМЫ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781035"/>
              </p:ext>
            </p:extLst>
          </p:nvPr>
        </p:nvGraphicFramePr>
        <p:xfrm>
          <a:off x="457200" y="1371600"/>
          <a:ext cx="8229600" cy="5126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</a:rPr>
                        <a:t>Основные изменения в деятельности Казначейства, произошедшие с момента его учреждения</a:t>
                      </a:r>
                      <a:endParaRPr lang="en-GB" sz="14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</a:rPr>
                        <a:t>Основные факторы, способствовавшие переменам</a:t>
                      </a:r>
                      <a:endParaRPr lang="en-GB" sz="14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5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</a:rPr>
                        <a:t>Создание системы контроля над обязательствами </a:t>
                      </a:r>
                      <a:r>
                        <a:rPr lang="en-US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</a:t>
                      </a:r>
                      <a:r>
                        <a:rPr lang="en-US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2003</a:t>
                      </a:r>
                      <a:r>
                        <a:rPr lang="ru-RU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г.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Эффективное управление задолженностью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Единого счета доходов и фонда возврата налогов</a:t>
                      </a:r>
                      <a:r>
                        <a:rPr lang="en-US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c 2004 </a:t>
                      </a:r>
                      <a:r>
                        <a:rPr lang="ru-RU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Улучшение системы учета доходов и возврата переплаченных налогов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Полнофункциональный Единый казначейский счет </a:t>
                      </a:r>
                      <a:r>
                        <a:rPr lang="en-US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</a:t>
                      </a:r>
                      <a:r>
                        <a:rPr lang="en-US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2006</a:t>
                      </a:r>
                      <a:r>
                        <a:rPr lang="ru-RU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г.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Эффективное управление ресурсами казначейства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Внедрение централизованной веб-системы платежей и закрытие региональных управлений </a:t>
                      </a:r>
                      <a:r>
                        <a:rPr lang="en-US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2010</a:t>
                      </a:r>
                      <a:r>
                        <a:rPr lang="ru-RU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г.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эффективности и прозрачности системы бюджетных платежей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Внедрение интегрированной АСУГФ </a:t>
                      </a:r>
                      <a:r>
                        <a:rPr lang="en-US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2012</a:t>
                      </a:r>
                      <a:r>
                        <a:rPr lang="ru-RU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г.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Улучшение механизмов бюджетного контроля и повышение прозрачности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5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Подготовка сводных финансовых отчетов для центрального правительства </a:t>
                      </a:r>
                      <a:r>
                        <a:rPr lang="en-US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2014</a:t>
                      </a:r>
                      <a:r>
                        <a:rPr lang="ru-RU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г.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качества финансовых отчетов, подотчетности и ответственности</a:t>
                      </a:r>
                      <a:endParaRPr lang="en-GB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377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ПОЛНОМОЧИЯ КАЗНАЧЕЙСТВА ПО БЮДЖЕТНЫМ ПЛАТЕЖАМ</a:t>
            </a:r>
            <a:r>
              <a:rPr lang="en-US" sz="2800" b="1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145321"/>
            <a:ext cx="7772400" cy="5792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Казначейство санкционирует и исполняет все платежные операции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; </a:t>
            </a:r>
          </a:p>
          <a:p>
            <a:pPr marL="342900" marR="0" lvl="0" indent="-342900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Казначейство проводит предшествующий контроль соответствия правилам 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(</a:t>
            </a: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закупки, классификация, первичные документы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). </a:t>
            </a: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Уместность не оценивается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Предоставление оснований не требуется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.</a:t>
            </a:r>
          </a:p>
          <a:p>
            <a:pPr marL="342900" marR="0" lvl="0" indent="-342900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Для стандартизированных платежей (коммунальные платежи, платежи по программам здравоохранения и т.п.) действует «зеленый коридор»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. 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ru-RU" sz="1900" dirty="0">
                <a:solidFill>
                  <a:srgbClr val="002060"/>
                </a:solidFill>
                <a:latin typeface="+mn-lt"/>
                <a:cs typeface="+mn-cs"/>
              </a:rPr>
              <a:t>Анализируются документы по обязательствам и платежам,  и наиболее часто используемые формулировки в отношении назначения платежа по определенному экономическому коду вводятся в систему</a:t>
            </a:r>
            <a:r>
              <a:rPr lang="en-US" sz="1900" dirty="0">
                <a:solidFill>
                  <a:srgbClr val="002060"/>
                </a:solidFill>
                <a:latin typeface="+mn-lt"/>
                <a:cs typeface="+mn-cs"/>
              </a:rPr>
              <a:t>; 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ru-RU" sz="1900" dirty="0">
                <a:solidFill>
                  <a:srgbClr val="002060"/>
                </a:solidFill>
                <a:latin typeface="+mn-lt"/>
                <a:cs typeface="+mn-cs"/>
              </a:rPr>
              <a:t>Если пользователь выбирает одно из ранее введенных в систему назначений платежа, система обрабатывает и авторизует документы автоматически</a:t>
            </a:r>
            <a:r>
              <a:rPr lang="en-US" sz="1900" dirty="0">
                <a:solidFill>
                  <a:srgbClr val="002060"/>
                </a:solidFill>
                <a:latin typeface="+mn-lt"/>
                <a:cs typeface="+mn-cs"/>
              </a:rPr>
              <a:t>;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ru-RU" sz="1900" dirty="0">
                <a:solidFill>
                  <a:srgbClr val="002060"/>
                </a:solidFill>
                <a:latin typeface="+mn-lt"/>
                <a:cs typeface="+mn-cs"/>
              </a:rPr>
              <a:t>В казначействе нет </a:t>
            </a:r>
            <a:r>
              <a:rPr lang="ru-RU" sz="1900" dirty="0" err="1">
                <a:solidFill>
                  <a:srgbClr val="002060"/>
                </a:solidFill>
                <a:latin typeface="+mn-lt"/>
                <a:cs typeface="+mn-cs"/>
              </a:rPr>
              <a:t>бэкофис</a:t>
            </a:r>
            <a:r>
              <a:rPr lang="ru-RU" sz="1900" dirty="0">
                <a:solidFill>
                  <a:srgbClr val="002060"/>
                </a:solidFill>
                <a:latin typeface="+mn-lt"/>
                <a:cs typeface="+mn-cs"/>
              </a:rPr>
              <a:t>-операций, осуществляемых в ручном режиме</a:t>
            </a:r>
            <a:r>
              <a:rPr lang="en-US" sz="1900" dirty="0">
                <a:solidFill>
                  <a:srgbClr val="002060"/>
                </a:solidFill>
                <a:latin typeface="+mn-lt"/>
                <a:cs typeface="+mn-cs"/>
              </a:rPr>
              <a:t>;</a:t>
            </a:r>
            <a:endParaRPr lang="en-GB" sz="19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89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3050"/>
            <a:ext cx="6553200" cy="641350"/>
          </a:xfrm>
        </p:spPr>
        <p:txBody>
          <a:bodyPr/>
          <a:lstStyle/>
          <a:p>
            <a:pPr algn="ctr"/>
            <a:r>
              <a:rPr lang="ru-RU" sz="3200" cap="all" dirty="0">
                <a:solidFill>
                  <a:srgbClr val="002060"/>
                </a:solidFill>
              </a:rPr>
              <a:t>СХЕМА ПЛАТЕЖЕЙ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845241"/>
              </p:ext>
            </p:extLst>
          </p:nvPr>
        </p:nvGraphicFramePr>
        <p:xfrm>
          <a:off x="1163683" y="2145666"/>
          <a:ext cx="2057400" cy="449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384799068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Этап 3</a:t>
                      </a:r>
                    </a:p>
                    <a:p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Товары или услуги поставлены</a:t>
                      </a:r>
                      <a:endParaRPr lang="en-US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581007"/>
                  </a:ext>
                </a:extLst>
              </a:tr>
              <a:tr h="307974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008756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Этап 4 </a:t>
                      </a:r>
                    </a:p>
                    <a:p>
                      <a:pPr algn="l"/>
                      <a:r>
                        <a:rPr lang="ru-RU" sz="1600" dirty="0"/>
                        <a:t>Получен правильно поданный счет-фактура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136669"/>
                  </a:ext>
                </a:extLst>
              </a:tr>
              <a:tr h="12446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50283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Этап 5</a:t>
                      </a:r>
                    </a:p>
                    <a:p>
                      <a:pPr algn="l"/>
                      <a:r>
                        <a:rPr lang="ru-RU" sz="1600" dirty="0"/>
                        <a:t>Платежное требование зарегистрировано в системе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367928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9352691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/>
              <a:t>Процесс исполнения бюджета для  комплексного учета и контроля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94077"/>
              </p:ext>
            </p:extLst>
          </p:nvPr>
        </p:nvGraphicFramePr>
        <p:xfrm>
          <a:off x="3962400" y="1393177"/>
          <a:ext cx="4648200" cy="5113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19037357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9220298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47816648"/>
                    </a:ext>
                  </a:extLst>
                </a:gridCol>
              </a:tblGrid>
              <a:tr h="927100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Этап 1</a:t>
                      </a:r>
                    </a:p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Решение о приобретении, предварительное обязательство 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Этап заявки – вероятнее всего будет иметь место тендер на основе стоимости приобретаемых товаров и услуг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442752"/>
                  </a:ext>
                </a:extLst>
              </a:tr>
              <a:tr h="14820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860393"/>
                  </a:ext>
                </a:extLst>
              </a:tr>
              <a:tr h="86781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Этап 2</a:t>
                      </a:r>
                    </a:p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Документ-обязательство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Контроль фондов/бюджетное обязательство – средства резервируются, чтобы их нельзя было использовать на другие цели 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778907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881417"/>
                  </a:ext>
                </a:extLst>
              </a:tr>
              <a:tr h="727723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Обязательство признано (финансовое обязательство)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Начисление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</a:rPr>
                        <a:t> – счета кредиторов – фактура сверена с контрактом/обязательством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64216"/>
                  </a:ext>
                </a:extLst>
              </a:tr>
              <a:tr h="27052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546317"/>
                  </a:ext>
                </a:extLst>
              </a:tr>
              <a:tr h="86781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Этап 6</a:t>
                      </a:r>
                    </a:p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Платеж выполнен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Своевременный платеж учтен и по методу начислений и по методу учета наличности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904321"/>
                  </a:ext>
                </a:extLst>
              </a:tr>
              <a:tr h="51440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Этап 7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Бюджетная задолженность</a:t>
                      </a:r>
                    </a:p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Платежи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</a:rPr>
                        <a:t> просрочены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803482"/>
                  </a:ext>
                </a:extLst>
              </a:tr>
            </a:tbl>
          </a:graphicData>
        </a:graphic>
      </p:graphicFrame>
      <p:sp>
        <p:nvSpPr>
          <p:cNvPr id="9" name="Down Arrow 8"/>
          <p:cNvSpPr/>
          <p:nvPr/>
        </p:nvSpPr>
        <p:spPr>
          <a:xfrm>
            <a:off x="4876800" y="2160814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928616" y="3438201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876800" y="4540937"/>
            <a:ext cx="484632" cy="347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363968" y="2362200"/>
            <a:ext cx="332232" cy="225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363968" y="3556291"/>
            <a:ext cx="332232" cy="262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363968" y="4629581"/>
            <a:ext cx="332232" cy="2547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363968" y="5653861"/>
            <a:ext cx="332232" cy="225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264556" y="3864306"/>
            <a:ext cx="644835" cy="438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269583" y="5336144"/>
            <a:ext cx="644835" cy="3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3103367">
            <a:off x="3264557" y="2936513"/>
            <a:ext cx="644835" cy="3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958223" y="1719374"/>
            <a:ext cx="644835" cy="3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880133" y="2913599"/>
            <a:ext cx="644835" cy="3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019800" y="3991340"/>
            <a:ext cx="644835" cy="3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021861">
            <a:off x="5980619" y="5170045"/>
            <a:ext cx="644835" cy="3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797107">
            <a:off x="5910391" y="6002019"/>
            <a:ext cx="644835" cy="3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19800" y="4858382"/>
            <a:ext cx="50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да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050452" y="5669105"/>
            <a:ext cx="50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нет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047199"/>
      </p:ext>
    </p:extLst>
  </p:cSld>
  <p:clrMapOvr>
    <a:masterClrMapping/>
  </p:clrMapOvr>
</p:sld>
</file>

<file path=ppt/theme/theme1.xml><?xml version="1.0" encoding="utf-8"?>
<a:theme xmlns:a="http://schemas.openxmlformats.org/drawingml/2006/main" name="Tresury-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PemPal - Z.Tsitlauri - UPDATED_CHANGED - eng</Template>
  <TotalTime>4185</TotalTime>
  <Words>993</Words>
  <Application>Microsoft Office PowerPoint</Application>
  <PresentationFormat>On-screen Show (4:3)</PresentationFormat>
  <Paragraphs>173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Tresury-Presentation</vt:lpstr>
      <vt:lpstr>КАЗНАЧЕЙСТВО ГРУЗИИ –  ПРЕДНАЗНАЧЕНИЕ И ФУНКЦИИ</vt:lpstr>
      <vt:lpstr>ИСТОРИЧЕСКАЯ СПРАВКА</vt:lpstr>
      <vt:lpstr>КАЗНАЧЕЙСТВО - ОРГАНИЗАЦИОННАЯ СТРУКТУРА</vt:lpstr>
      <vt:lpstr>ФУНКЦИИ КАЗНАЧЕЙСТВА</vt:lpstr>
      <vt:lpstr>ВНЕШНИЕ ПАРТНЕРЫ - КАЗНАЧЕЙСТВО</vt:lpstr>
      <vt:lpstr>СТРАТЕГИЧЕКОЕ ПЛАНИРОВАНИЕ</vt:lpstr>
      <vt:lpstr>ОСНОВНЫЕ РЕФОРМЫ</vt:lpstr>
      <vt:lpstr>ПОЛНОМОЧИЯ КАЗНАЧЕЙСТВА ПО БЮДЖЕТНЫМ ПЛАТЕЖАМ </vt:lpstr>
      <vt:lpstr>СХЕМА ПЛАТЕЖЕЙ</vt:lpstr>
      <vt:lpstr>УПРАВЛЕНИЕ РИСКОМ</vt:lpstr>
      <vt:lpstr>ПРЕДСТОЯЩИЕ РЕФОРМЫ И ПРОБЛЕМЫ</vt:lpstr>
      <vt:lpstr>КАЗНАЧЕЙСКАЯ СЛУЖБА МИНИСТЕРСТВА ФИНАНСОВ ГРУЗИИ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სახაზინო სამსახურის 2011 …………………</dc:title>
  <dc:creator>davit.tsekvava</dc:creator>
  <cp:lastModifiedBy>Ekaterina A Zaleeva</cp:lastModifiedBy>
  <cp:revision>193</cp:revision>
  <cp:lastPrinted>2015-09-10T14:21:00Z</cp:lastPrinted>
  <dcterms:created xsi:type="dcterms:W3CDTF">2011-06-01T15:53:17Z</dcterms:created>
  <dcterms:modified xsi:type="dcterms:W3CDTF">2016-05-23T13:19:32Z</dcterms:modified>
</cp:coreProperties>
</file>