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324" r:id="rId2"/>
    <p:sldId id="394" r:id="rId3"/>
    <p:sldId id="405" r:id="rId4"/>
    <p:sldId id="406" r:id="rId5"/>
    <p:sldId id="395" r:id="rId6"/>
    <p:sldId id="396" r:id="rId7"/>
    <p:sldId id="397" r:id="rId8"/>
    <p:sldId id="398" r:id="rId9"/>
    <p:sldId id="399" r:id="rId10"/>
    <p:sldId id="400" r:id="rId11"/>
    <p:sldId id="401" r:id="rId12"/>
    <p:sldId id="390" r:id="rId13"/>
  </p:sldIdLst>
  <p:sldSz cx="9144000" cy="6858000" type="screen4x3"/>
  <p:notesSz cx="9296400" cy="7010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itNusx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itNusx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itNusx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itNusx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itNusx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LitNusx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LitNusx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LitNusx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LitNusx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99"/>
    <a:srgbClr val="FF0000"/>
    <a:srgbClr val="FF7C80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13" autoAdjust="0"/>
    <p:restoredTop sz="94660" autoAdjust="0"/>
  </p:normalViewPr>
  <p:slideViewPr>
    <p:cSldViewPr>
      <p:cViewPr>
        <p:scale>
          <a:sx n="100" d="100"/>
          <a:sy n="100" d="100"/>
        </p:scale>
        <p:origin x="-1428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204" d="100"/>
          <a:sy n="204" d="100"/>
        </p:scale>
        <p:origin x="-1338" y="-90"/>
      </p:cViewPr>
      <p:guideLst>
        <p:guide orient="horz" pos="2208"/>
        <p:guide pos="292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4028872" cy="349947"/>
          </a:xfrm>
          <a:prstGeom prst="rect">
            <a:avLst/>
          </a:prstGeom>
        </p:spPr>
        <p:txBody>
          <a:bodyPr vert="horz" lIns="131015" tIns="65508" rIns="131015" bIns="65508" rtlCol="0"/>
          <a:lstStyle>
            <a:lvl1pPr algn="l">
              <a:defRPr sz="17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4306" y="2"/>
            <a:ext cx="4028872" cy="349947"/>
          </a:xfrm>
          <a:prstGeom prst="rect">
            <a:avLst/>
          </a:prstGeom>
        </p:spPr>
        <p:txBody>
          <a:bodyPr vert="horz" lIns="131015" tIns="65508" rIns="131015" bIns="65508" rtlCol="0"/>
          <a:lstStyle>
            <a:lvl1pPr algn="r">
              <a:defRPr sz="1700"/>
            </a:lvl1pPr>
          </a:lstStyle>
          <a:p>
            <a:fld id="{CD604D34-1C16-409B-8DBB-03B48CA2F978}" type="datetimeFigureOut">
              <a:rPr lang="en-US" smtClean="0"/>
              <a:pPr/>
              <a:t>5/18/2016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658820"/>
            <a:ext cx="4028872" cy="349947"/>
          </a:xfrm>
          <a:prstGeom prst="rect">
            <a:avLst/>
          </a:prstGeom>
        </p:spPr>
        <p:txBody>
          <a:bodyPr vert="horz" lIns="131015" tIns="65508" rIns="131015" bIns="65508" rtlCol="0" anchor="b"/>
          <a:lstStyle>
            <a:lvl1pPr algn="l">
              <a:defRPr sz="17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4306" y="6658820"/>
            <a:ext cx="4028872" cy="349947"/>
          </a:xfrm>
          <a:prstGeom prst="rect">
            <a:avLst/>
          </a:prstGeom>
        </p:spPr>
        <p:txBody>
          <a:bodyPr vert="horz" lIns="131015" tIns="65508" rIns="131015" bIns="65508" rtlCol="0" anchor="b"/>
          <a:lstStyle>
            <a:lvl1pPr algn="r">
              <a:defRPr sz="1700"/>
            </a:lvl1pPr>
          </a:lstStyle>
          <a:p>
            <a:fld id="{F5281F05-5BC1-4D49-97FA-0C0D726145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972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4028440" cy="350520"/>
          </a:xfrm>
          <a:prstGeom prst="rect">
            <a:avLst/>
          </a:prstGeom>
        </p:spPr>
        <p:txBody>
          <a:bodyPr vert="horz" lIns="88680" tIns="44339" rIns="88680" bIns="44339" rtlCol="0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11" y="2"/>
            <a:ext cx="4028440" cy="350520"/>
          </a:xfrm>
          <a:prstGeom prst="rect">
            <a:avLst/>
          </a:prstGeom>
        </p:spPr>
        <p:txBody>
          <a:bodyPr vert="horz" lIns="88680" tIns="44339" rIns="88680" bIns="44339" rtlCol="0"/>
          <a:lstStyle>
            <a:lvl1pPr algn="r">
              <a:defRPr sz="1100"/>
            </a:lvl1pPr>
          </a:lstStyle>
          <a:p>
            <a:fld id="{B1655617-35A7-43AF-A473-048FFCB4E4C7}" type="datetimeFigureOut">
              <a:rPr lang="ru-RU" smtClean="0"/>
              <a:pPr/>
              <a:t>18.05.2016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7188" y="525463"/>
            <a:ext cx="35052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680" tIns="44339" rIns="88680" bIns="44339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1" y="3329942"/>
            <a:ext cx="7437119" cy="3154680"/>
          </a:xfrm>
          <a:prstGeom prst="rect">
            <a:avLst/>
          </a:prstGeom>
        </p:spPr>
        <p:txBody>
          <a:bodyPr vert="horz" lIns="88680" tIns="44339" rIns="88680" bIns="4433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658665"/>
            <a:ext cx="4028440" cy="350520"/>
          </a:xfrm>
          <a:prstGeom prst="rect">
            <a:avLst/>
          </a:prstGeom>
        </p:spPr>
        <p:txBody>
          <a:bodyPr vert="horz" lIns="88680" tIns="44339" rIns="88680" bIns="44339" rtlCol="0" anchor="b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11" y="6658665"/>
            <a:ext cx="4028440" cy="350520"/>
          </a:xfrm>
          <a:prstGeom prst="rect">
            <a:avLst/>
          </a:prstGeom>
        </p:spPr>
        <p:txBody>
          <a:bodyPr vert="horz" lIns="88680" tIns="44339" rIns="88680" bIns="44339" rtlCol="0" anchor="b"/>
          <a:lstStyle>
            <a:lvl1pPr algn="r">
              <a:defRPr sz="1100"/>
            </a:lvl1pPr>
          </a:lstStyle>
          <a:p>
            <a:fld id="{8CC28A47-AD2B-402F-A911-895700E35F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6926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C28A47-AD2B-402F-A911-895700E35FDF}" type="slidenum">
              <a:rPr lang="ru-RU" smtClean="0">
                <a:solidFill>
                  <a:prstClr val="black"/>
                </a:solidFill>
              </a:rPr>
              <a:pPr/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3244859"/>
            <a:ext cx="7772400" cy="1470025"/>
          </a:xfrm>
        </p:spPr>
        <p:txBody>
          <a:bodyPr/>
          <a:lstStyle>
            <a:lvl1pPr>
              <a:defRPr sz="36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714884"/>
            <a:ext cx="6400800" cy="785818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Treasury PFM Reforms 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BD1B9D30-46E6-44B0-A24F-209538116FE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2643174" y="5500702"/>
            <a:ext cx="3643312" cy="50006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Treasury PFM Reforms 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D5602F-97E5-4A13-9CA3-30A1C00A65C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Treasury PFM Reforms 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4F1DE9-4D8B-4AEE-82F7-AAFE52EC5C2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3244859"/>
            <a:ext cx="7772400" cy="14700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714884"/>
            <a:ext cx="6400800" cy="785818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2643174" y="5500702"/>
            <a:ext cx="3643312" cy="50006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Treasury PFM Reforms 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4A78502-F787-4FA4-BBF6-71578059583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3244859"/>
            <a:ext cx="7772400" cy="14700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714884"/>
            <a:ext cx="6400800" cy="785818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Treasury PFM Reforms 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4A78502-F787-4FA4-BBF6-71578059583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2643174" y="5500702"/>
            <a:ext cx="3643312" cy="50006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3244859"/>
            <a:ext cx="7772400" cy="14700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714884"/>
            <a:ext cx="6400800" cy="785818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Treasury PFM Reforms 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4A78502-F787-4FA4-BBF6-71578059583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2643174" y="5500702"/>
            <a:ext cx="3643312" cy="50006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3244859"/>
            <a:ext cx="7772400" cy="14700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714884"/>
            <a:ext cx="6400800" cy="785818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Treasury PFM Reforms 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BD1B9D30-46E6-44B0-A24F-209538116FE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2643174" y="5500702"/>
            <a:ext cx="3643312" cy="50006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852" y="142852"/>
            <a:ext cx="6643734" cy="1000124"/>
          </a:xfrm>
        </p:spPr>
        <p:txBody>
          <a:bodyPr/>
          <a:lstStyle>
            <a:lvl1pPr>
              <a:defRPr sz="3200" cap="all" baseline="0">
                <a:solidFill>
                  <a:schemeClr val="accent1">
                    <a:lumMod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153176" y="6429396"/>
            <a:ext cx="1633534" cy="292078"/>
          </a:xfrm>
          <a:ln/>
        </p:spPr>
        <p:txBody>
          <a:bodyPr/>
          <a:lstStyle>
            <a:lvl1pPr algn="r">
              <a:defRPr sz="105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61954" y="6423070"/>
            <a:ext cx="5610244" cy="292078"/>
          </a:xfrm>
          <a:ln/>
        </p:spPr>
        <p:txBody>
          <a:bodyPr/>
          <a:lstStyle>
            <a:lvl1pPr algn="l">
              <a:defRPr sz="1050"/>
            </a:lvl1pPr>
          </a:lstStyle>
          <a:p>
            <a:pPr>
              <a:defRPr/>
            </a:pPr>
            <a:r>
              <a:rPr lang="en-US" smtClean="0"/>
              <a:t>Treasury PFM Reforms 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858148" y="6429396"/>
            <a:ext cx="828652" cy="292078"/>
          </a:xfrm>
          <a:ln/>
        </p:spPr>
        <p:txBody>
          <a:bodyPr/>
          <a:lstStyle>
            <a:lvl1pPr>
              <a:defRPr sz="1050"/>
            </a:lvl1pPr>
          </a:lstStyle>
          <a:p>
            <a:pPr>
              <a:defRPr/>
            </a:pPr>
            <a:fld id="{046FE861-12BB-4E7C-8C4A-8F4CD69F3A7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Treasury PFM Reforms 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486EA1-9048-4E85-BBA1-418E234DD44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Treasury PFM Reforms 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CD90CC-CE54-4D99-96BF-14944B7B6EC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Treasury PFM Reforms </a:t>
            </a: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7E466B-172B-4510-972F-315BBEF4AC6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Treasury PFM Reforms 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A001D3-2E22-4A9E-A9EF-F1D4E1E7B7D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Treasury PFM Reforms 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29E7A9-4804-47E3-8209-845D36A2C0D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Treasury PFM Reforms 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7E957A-E9F6-4378-A698-2E6053FC944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Treasury PFM Reforms 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FD892D-DE3F-4E8E-80DA-46F163C4F04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Treasury PFM Reforms 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E4A78502-F787-4FA4-BBF6-71578059583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49" r:id="rId15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easury.gov.ge/" TargetMode="External"/><Relationship Id="rId2" Type="http://schemas.openxmlformats.org/officeDocument/2006/relationships/hyperlink" Target="http://www.mof.ge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trasury.ge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3244859"/>
            <a:ext cx="7772400" cy="2470157"/>
          </a:xfrm>
        </p:spPr>
        <p:txBody>
          <a:bodyPr/>
          <a:lstStyle/>
          <a:p>
            <a:r>
              <a:rPr lang="en-US" sz="3200" b="0" dirty="0"/>
              <a:t>TREASURY OF GEORGIA – </a:t>
            </a:r>
            <a:br>
              <a:rPr lang="en-US" sz="3200" b="0" dirty="0"/>
            </a:br>
            <a:r>
              <a:rPr lang="en-US" sz="3200" b="0" dirty="0"/>
              <a:t>MISSION AND FUNCTIONS</a:t>
            </a:r>
            <a:endParaRPr lang="ru-RU" sz="3200" b="0" dirty="0"/>
          </a:p>
        </p:txBody>
      </p:sp>
      <p:sp>
        <p:nvSpPr>
          <p:cNvPr id="5" name="Text Placeholder 3"/>
          <p:cNvSpPr txBox="1">
            <a:spLocks/>
          </p:cNvSpPr>
          <p:nvPr/>
        </p:nvSpPr>
        <p:spPr bwMode="auto">
          <a:xfrm>
            <a:off x="2714612" y="5715000"/>
            <a:ext cx="3643312" cy="785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200">
                <a:solidFill>
                  <a:schemeClr val="bg1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bg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200">
                <a:solidFill>
                  <a:schemeClr val="bg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bg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PG Glaho"/>
                <a:ea typeface="+mn-ea"/>
                <a:cs typeface="+mn-cs"/>
              </a:rPr>
              <a:t>Nino Tchelishvili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PG Glaho"/>
                <a:ea typeface="+mn-ea"/>
                <a:cs typeface="+mn-cs"/>
              </a:rPr>
              <a:t>June, 2016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PG Glaho"/>
                <a:ea typeface="+mn-ea"/>
                <a:cs typeface="+mn-cs"/>
              </a:rPr>
              <a:t>Chisinau, Moldova</a:t>
            </a: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3091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RISK  MANAGEMENT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rgbClr val="002060"/>
                </a:solidFill>
                <a:ea typeface="+mn-ea"/>
              </a:rPr>
              <a:t>Treasury exposed to operational and financial risks, however, formal risk </a:t>
            </a:r>
            <a:r>
              <a:rPr lang="en-US" sz="2200" dirty="0">
                <a:solidFill>
                  <a:srgbClr val="002060"/>
                </a:solidFill>
                <a:ea typeface="+mn-ea"/>
              </a:rPr>
              <a:t>based assessment </a:t>
            </a:r>
            <a:r>
              <a:rPr lang="en-US" sz="2200" dirty="0" smtClean="0">
                <a:solidFill>
                  <a:srgbClr val="002060"/>
                </a:solidFill>
                <a:ea typeface="+mn-ea"/>
              </a:rPr>
              <a:t>does not take place. </a:t>
            </a:r>
            <a:endParaRPr lang="en-US" sz="2200" dirty="0">
              <a:solidFill>
                <a:srgbClr val="002060"/>
              </a:solidFill>
              <a:ea typeface="+mn-ea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rgbClr val="002060"/>
                </a:solidFill>
                <a:ea typeface="+mn-ea"/>
              </a:rPr>
              <a:t>Technical risks are managed by the Financial Analytical Service of the MOF (business </a:t>
            </a:r>
            <a:r>
              <a:rPr lang="en-US" sz="2200" dirty="0">
                <a:solidFill>
                  <a:srgbClr val="002060"/>
                </a:solidFill>
                <a:ea typeface="+mn-ea"/>
              </a:rPr>
              <a:t>continuity </a:t>
            </a:r>
            <a:r>
              <a:rPr lang="en-US" sz="2200" dirty="0" smtClean="0">
                <a:solidFill>
                  <a:srgbClr val="002060"/>
                </a:solidFill>
                <a:ea typeface="+mn-ea"/>
              </a:rPr>
              <a:t>plan developed.)</a:t>
            </a:r>
            <a:endParaRPr lang="en-US" sz="2200" dirty="0">
              <a:solidFill>
                <a:srgbClr val="002060"/>
              </a:solidFill>
              <a:ea typeface="+mn-ea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rgbClr val="002060"/>
                </a:solidFill>
                <a:ea typeface="+mn-ea"/>
              </a:rPr>
              <a:t>Assessing appropriateness/misuse of Budget Funds is direct responsibility of the </a:t>
            </a:r>
            <a:r>
              <a:rPr lang="en-US" sz="2200" dirty="0">
                <a:solidFill>
                  <a:srgbClr val="002060"/>
                </a:solidFill>
                <a:ea typeface="+mn-ea"/>
              </a:rPr>
              <a:t>internal and external </a:t>
            </a:r>
            <a:r>
              <a:rPr lang="en-US" sz="2200" dirty="0" smtClean="0">
                <a:solidFill>
                  <a:srgbClr val="002060"/>
                </a:solidFill>
                <a:ea typeface="+mn-ea"/>
              </a:rPr>
              <a:t>audit.  </a:t>
            </a:r>
            <a:endParaRPr lang="en-US" sz="2200" dirty="0">
              <a:solidFill>
                <a:srgbClr val="002060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051550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>
                <a:solidFill>
                  <a:srgbClr val="002060"/>
                </a:solidFill>
              </a:rPr>
              <a:t>Future Reforms and Challenges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rgbClr val="002060"/>
                </a:solidFill>
                <a:ea typeface="+mn-ea"/>
              </a:rPr>
              <a:t>Treasury is seeking </a:t>
            </a:r>
            <a:r>
              <a:rPr lang="en-US" sz="2200" dirty="0">
                <a:solidFill>
                  <a:srgbClr val="002060"/>
                </a:solidFill>
                <a:ea typeface="+mn-ea"/>
              </a:rPr>
              <a:t>to change its role, functions and </a:t>
            </a:r>
            <a:r>
              <a:rPr lang="en-US" sz="2200" dirty="0" smtClean="0">
                <a:solidFill>
                  <a:srgbClr val="002060"/>
                </a:solidFill>
                <a:ea typeface="+mn-ea"/>
              </a:rPr>
              <a:t>focus.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rgbClr val="002060"/>
                </a:solidFill>
                <a:ea typeface="+mn-ea"/>
              </a:rPr>
              <a:t>Risk Management: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002060"/>
                </a:solidFill>
                <a:ea typeface="+mn-ea"/>
              </a:rPr>
              <a:t>Treasury’s role in controlling payment diminishes as capacity in Line Ministries and Municipalities improve.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002060"/>
                </a:solidFill>
                <a:ea typeface="+mn-ea"/>
              </a:rPr>
              <a:t>Treasury’s role in managing financial risks evolving. </a:t>
            </a:r>
            <a:endParaRPr lang="en-US" sz="1800" dirty="0">
              <a:solidFill>
                <a:srgbClr val="002060"/>
              </a:solidFill>
              <a:ea typeface="+mn-ea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rgbClr val="002060"/>
                </a:solidFill>
                <a:ea typeface="+mn-ea"/>
              </a:rPr>
              <a:t>Accounting and Reporting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002060"/>
                </a:solidFill>
                <a:ea typeface="+mn-ea"/>
              </a:rPr>
              <a:t>FMIS is supposed to capture accrual/non monetary transactions.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002060"/>
                </a:solidFill>
                <a:ea typeface="+mn-ea"/>
              </a:rPr>
              <a:t>Treasury may choose to prepare IPSAS based financial statement by its own based on the LM data.</a:t>
            </a:r>
            <a:endParaRPr lang="en-US" sz="1800" dirty="0">
              <a:solidFill>
                <a:srgbClr val="002060"/>
              </a:solidFill>
              <a:ea typeface="+mn-ea"/>
            </a:endParaRPr>
          </a:p>
          <a:p>
            <a:pPr marL="457200" lvl="1" indent="0">
              <a:buNone/>
            </a:pPr>
            <a:endParaRPr lang="en-US" sz="2200" dirty="0">
              <a:solidFill>
                <a:srgbClr val="002060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242710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Treasury Service</a:t>
            </a:r>
            <a:br>
              <a:rPr lang="en-US" b="1" dirty="0" smtClean="0">
                <a:solidFill>
                  <a:srgbClr val="002060"/>
                </a:solidFill>
              </a:rPr>
            </a:br>
            <a:r>
              <a:rPr lang="en-US" b="1" dirty="0" smtClean="0">
                <a:solidFill>
                  <a:srgbClr val="002060"/>
                </a:solidFill>
              </a:rPr>
              <a:t>Ministry of Finance of Georgia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/>
          <a:lstStyle/>
          <a:p>
            <a:pPr algn="ctr">
              <a:buNone/>
            </a:pPr>
            <a:r>
              <a:rPr lang="en-US" sz="2200" b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Thank you</a:t>
            </a:r>
          </a:p>
          <a:p>
            <a:pPr algn="ctr">
              <a:buNone/>
            </a:pPr>
            <a:endParaRPr lang="ka-GE" sz="2200" b="1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  <a:p>
            <a:pPr algn="ctr">
              <a:buNone/>
            </a:pPr>
            <a:endParaRPr lang="ka-GE" dirty="0" smtClean="0"/>
          </a:p>
          <a:p>
            <a:pPr algn="ctr">
              <a:buNone/>
            </a:pP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hlinkClick r:id="rId2"/>
              </a:rPr>
              <a:t>www.mof.ge</a:t>
            </a:r>
            <a:endParaRPr lang="ka-GE" sz="20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>
              <a:buNone/>
            </a:pP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hlinkClick r:id="rId3"/>
              </a:rPr>
              <a:t>www.treasury.gov.ge</a:t>
            </a:r>
            <a:endParaRPr lang="en-US" sz="20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>
              <a:buNone/>
            </a:pP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hlinkClick r:id="rId4"/>
              </a:rPr>
              <a:t>www.etrasur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hlinkClick r:id="rId4"/>
              </a:rPr>
              <a:t>y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hlinkClick r:id="rId4"/>
              </a:rPr>
              <a:t>.ge</a:t>
            </a:r>
            <a:endParaRPr lang="en-US" sz="20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>
              <a:buNone/>
            </a:pP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6FE861-12BB-4E7C-8C4A-8F4CD69F3A7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12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836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BACKGROUND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 smtClean="0">
                <a:solidFill>
                  <a:srgbClr val="002060"/>
                </a:solidFill>
              </a:rPr>
              <a:t>Treasury Service - founded in 1995 as a structural department at the MOF</a:t>
            </a:r>
          </a:p>
          <a:p>
            <a:r>
              <a:rPr lang="en-US" sz="2200" dirty="0" smtClean="0">
                <a:solidFill>
                  <a:srgbClr val="002060"/>
                </a:solidFill>
              </a:rPr>
              <a:t>Subordinated Agency under the MOF - Since 2001</a:t>
            </a:r>
          </a:p>
          <a:p>
            <a:r>
              <a:rPr lang="en-US" sz="2200" dirty="0" smtClean="0">
                <a:solidFill>
                  <a:srgbClr val="002060"/>
                </a:solidFill>
              </a:rPr>
              <a:t>11 Regional Offices with more than 100 hundreds staff shut down since web-based Information System launched in 2010</a:t>
            </a:r>
          </a:p>
          <a:p>
            <a:r>
              <a:rPr lang="en-US" sz="2200" dirty="0">
                <a:solidFill>
                  <a:srgbClr val="002060"/>
                </a:solidFill>
              </a:rPr>
              <a:t>Single office operating since 2010;</a:t>
            </a:r>
          </a:p>
          <a:p>
            <a:r>
              <a:rPr lang="en-US" sz="2200" dirty="0" smtClean="0">
                <a:solidFill>
                  <a:srgbClr val="002060"/>
                </a:solidFill>
              </a:rPr>
              <a:t>Total staff -97;</a:t>
            </a:r>
          </a:p>
          <a:p>
            <a:r>
              <a:rPr lang="en-US" sz="2200" dirty="0" smtClean="0">
                <a:solidFill>
                  <a:srgbClr val="002060"/>
                </a:solidFill>
              </a:rPr>
              <a:t>Acting as a secretariat  for:</a:t>
            </a:r>
          </a:p>
          <a:p>
            <a:pPr lvl="1"/>
            <a:r>
              <a:rPr lang="en-US" sz="1800" dirty="0" smtClean="0">
                <a:solidFill>
                  <a:srgbClr val="002060"/>
                </a:solidFill>
              </a:rPr>
              <a:t>IPSASB Georgia</a:t>
            </a:r>
          </a:p>
          <a:p>
            <a:pPr lvl="1"/>
            <a:r>
              <a:rPr lang="en-US" sz="1800" dirty="0" smtClean="0">
                <a:solidFill>
                  <a:srgbClr val="002060"/>
                </a:solidFill>
              </a:rPr>
              <a:t>Committee for debt and tax liability restructuring </a:t>
            </a:r>
          </a:p>
        </p:txBody>
      </p:sp>
    </p:spTree>
    <p:extLst>
      <p:ext uri="{BB962C8B-B14F-4D97-AF65-F5344CB8AC3E}">
        <p14:creationId xmlns:p14="http://schemas.microsoft.com/office/powerpoint/2010/main" val="95097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>
                <a:solidFill>
                  <a:srgbClr val="002060"/>
                </a:solidFill>
              </a:rPr>
              <a:t>Treasury - Organizational Chart</a:t>
            </a:r>
            <a:endParaRPr lang="en-GB" sz="2800" b="1" dirty="0">
              <a:solidFill>
                <a:srgbClr val="002060"/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95400"/>
            <a:ext cx="83820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49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FUNCTIONS OF THE </a:t>
            </a:r>
            <a:r>
              <a:rPr lang="en-US" sz="2800" b="1" dirty="0">
                <a:solidFill>
                  <a:srgbClr val="002060"/>
                </a:solidFill>
              </a:rPr>
              <a:t>T</a:t>
            </a:r>
            <a:r>
              <a:rPr lang="en-US" sz="2800" b="1" dirty="0" smtClean="0">
                <a:solidFill>
                  <a:srgbClr val="002060"/>
                </a:solidFill>
              </a:rPr>
              <a:t>REASURY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2060"/>
                </a:solidFill>
                <a:ea typeface="+mn-ea"/>
              </a:rPr>
              <a:t>Main functions of the </a:t>
            </a:r>
            <a:r>
              <a:rPr lang="en-US" sz="2200" dirty="0" smtClean="0">
                <a:solidFill>
                  <a:srgbClr val="002060"/>
                </a:solidFill>
                <a:ea typeface="+mn-ea"/>
              </a:rPr>
              <a:t>Treasury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002060"/>
                </a:solidFill>
                <a:ea typeface="+mn-ea"/>
              </a:rPr>
              <a:t>Servicing Department –Commitment and Payment processing;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002060"/>
                </a:solidFill>
                <a:ea typeface="+mn-ea"/>
              </a:rPr>
              <a:t>Deposit and Loans Management Department -  registering new accounts, managing  cash accounts, revenue </a:t>
            </a:r>
            <a:r>
              <a:rPr lang="en-US" sz="1800" dirty="0">
                <a:solidFill>
                  <a:srgbClr val="002060"/>
                </a:solidFill>
                <a:ea typeface="+mn-ea"/>
              </a:rPr>
              <a:t>collection</a:t>
            </a:r>
            <a:r>
              <a:rPr lang="en-US" sz="1800" dirty="0" smtClean="0">
                <a:solidFill>
                  <a:srgbClr val="002060"/>
                </a:solidFill>
                <a:ea typeface="+mn-ea"/>
              </a:rPr>
              <a:t>, refund management, loan monitoring and management (Secondary function?);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002060"/>
                </a:solidFill>
                <a:ea typeface="+mn-ea"/>
              </a:rPr>
              <a:t>Settlement Department – Managing Treasury Single Accounts (GEL, FX), banking settlement.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002060"/>
                </a:solidFill>
                <a:ea typeface="+mn-ea"/>
              </a:rPr>
              <a:t>Reporting and   Methodology Department - budget </a:t>
            </a:r>
            <a:r>
              <a:rPr lang="en-US" sz="1800" dirty="0">
                <a:solidFill>
                  <a:srgbClr val="002060"/>
                </a:solidFill>
                <a:ea typeface="+mn-ea"/>
              </a:rPr>
              <a:t>execution reporting, </a:t>
            </a:r>
            <a:r>
              <a:rPr lang="en-US" sz="1800" dirty="0" smtClean="0">
                <a:solidFill>
                  <a:srgbClr val="002060"/>
                </a:solidFill>
                <a:ea typeface="+mn-ea"/>
              </a:rPr>
              <a:t>accounting </a:t>
            </a:r>
            <a:r>
              <a:rPr lang="en-US" sz="1800" dirty="0">
                <a:solidFill>
                  <a:srgbClr val="002060"/>
                </a:solidFill>
                <a:ea typeface="+mn-ea"/>
              </a:rPr>
              <a:t>methodology, consolidated financial </a:t>
            </a:r>
            <a:r>
              <a:rPr lang="en-US" sz="1800" dirty="0" smtClean="0">
                <a:solidFill>
                  <a:srgbClr val="002060"/>
                </a:solidFill>
                <a:ea typeface="+mn-ea"/>
              </a:rPr>
              <a:t>statement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2060"/>
                </a:solidFill>
                <a:ea typeface="+mn-ea"/>
              </a:rPr>
              <a:t>Cash </a:t>
            </a:r>
            <a:r>
              <a:rPr lang="en-US" sz="1800" dirty="0" smtClean="0">
                <a:solidFill>
                  <a:srgbClr val="002060"/>
                </a:solidFill>
                <a:ea typeface="+mn-ea"/>
              </a:rPr>
              <a:t>forecasting and management – Preparing statistical and analytical reports, forecasting cash, drafting cash investing rules and procedures;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002060"/>
                </a:solidFill>
                <a:ea typeface="+mn-ea"/>
              </a:rPr>
              <a:t>Administrative Department – Administrative services: Payroll, Utilities, Office maintenance... </a:t>
            </a:r>
            <a:endParaRPr lang="en-US" sz="220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258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External Partners - TREASURY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rgbClr val="002060"/>
                </a:solidFill>
              </a:rPr>
              <a:t>Central Bank (National Bank of Georgia - NBG) – Fiscal Agent for the Government.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002060"/>
                </a:solidFill>
              </a:rPr>
              <a:t>Non-commercial banking arrangement – NBG does not charge Treasury transactions, therefore, treasury does not charge </a:t>
            </a:r>
            <a:r>
              <a:rPr lang="en-US" sz="1800" dirty="0">
                <a:solidFill>
                  <a:srgbClr val="002060"/>
                </a:solidFill>
              </a:rPr>
              <a:t>for any </a:t>
            </a:r>
            <a:r>
              <a:rPr lang="en-US" sz="1800" dirty="0" smtClean="0">
                <a:solidFill>
                  <a:srgbClr val="002060"/>
                </a:solidFill>
              </a:rPr>
              <a:t>services financed through budget; TSA balances do not earn interest, Official exchange rate applied to conversion transactions;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002060"/>
                </a:solidFill>
              </a:rPr>
              <a:t>Connected  via RTGS (GEL), SWIFT (FX) </a:t>
            </a:r>
          </a:p>
          <a:p>
            <a:pPr marL="914400" lvl="2" indent="0">
              <a:buNone/>
            </a:pPr>
            <a:r>
              <a:rPr lang="en-US" sz="1800" dirty="0" smtClean="0">
                <a:solidFill>
                  <a:srgbClr val="002060"/>
                </a:solidFill>
              </a:rPr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2060"/>
                </a:solidFill>
              </a:rPr>
              <a:t>IT support – LEPL Financial Analytical Service of the MOF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rgbClr val="002060"/>
                </a:solidFill>
              </a:rPr>
              <a:t>Training partner – LEPL MOF Academy.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rgbClr val="002060"/>
                </a:solidFill>
              </a:rPr>
              <a:t>Donor Organizations (EU, GIZ, USAID) – supporting TA activities; </a:t>
            </a:r>
            <a:endParaRPr lang="en-US" sz="2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366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STRATEGIC PLANNING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>
                <a:solidFill>
                  <a:srgbClr val="002060"/>
                </a:solidFill>
              </a:rPr>
              <a:t>PFM Strategy for </a:t>
            </a:r>
            <a:r>
              <a:rPr lang="en-US" sz="2200" dirty="0" smtClean="0">
                <a:solidFill>
                  <a:srgbClr val="002060"/>
                </a:solidFill>
              </a:rPr>
              <a:t>2013-2017–Medium </a:t>
            </a:r>
            <a:r>
              <a:rPr lang="en-US" sz="2200" dirty="0">
                <a:solidFill>
                  <a:srgbClr val="002060"/>
                </a:solidFill>
              </a:rPr>
              <a:t>Term PFM </a:t>
            </a:r>
            <a:r>
              <a:rPr lang="en-US" sz="2200" dirty="0" smtClean="0">
                <a:solidFill>
                  <a:srgbClr val="002060"/>
                </a:solidFill>
              </a:rPr>
              <a:t>Policy; </a:t>
            </a:r>
          </a:p>
          <a:p>
            <a:pPr lvl="1"/>
            <a:r>
              <a:rPr lang="en-US" sz="2200" dirty="0" smtClean="0">
                <a:solidFill>
                  <a:srgbClr val="002060"/>
                </a:solidFill>
              </a:rPr>
              <a:t>Maintain </a:t>
            </a:r>
            <a:r>
              <a:rPr lang="en-US" sz="2200" dirty="0">
                <a:solidFill>
                  <a:srgbClr val="002060"/>
                </a:solidFill>
              </a:rPr>
              <a:t>Fiscal Disciple and Improve Fiscal Forecasting; </a:t>
            </a:r>
            <a:endParaRPr lang="en-GB" sz="2400" dirty="0"/>
          </a:p>
          <a:p>
            <a:pPr lvl="1"/>
            <a:r>
              <a:rPr lang="en-US" sz="2200" dirty="0">
                <a:solidFill>
                  <a:srgbClr val="002060"/>
                </a:solidFill>
              </a:rPr>
              <a:t>Improve Public Finance Planning; </a:t>
            </a:r>
          </a:p>
          <a:p>
            <a:pPr lvl="1"/>
            <a:r>
              <a:rPr lang="en-US" sz="2200" dirty="0">
                <a:solidFill>
                  <a:srgbClr val="002060"/>
                </a:solidFill>
              </a:rPr>
              <a:t>Improve Public Finance Management, Accounting and Reporting;</a:t>
            </a:r>
          </a:p>
          <a:p>
            <a:pPr lvl="2"/>
            <a:r>
              <a:rPr lang="en-US" sz="1800" dirty="0">
                <a:solidFill>
                  <a:srgbClr val="002060"/>
                </a:solidFill>
              </a:rPr>
              <a:t>Implement IPSAS  </a:t>
            </a:r>
          </a:p>
          <a:p>
            <a:pPr lvl="2"/>
            <a:r>
              <a:rPr lang="en-US" sz="1800" dirty="0">
                <a:solidFill>
                  <a:srgbClr val="002060"/>
                </a:solidFill>
              </a:rPr>
              <a:t>Cover Local Budgets in the Integrated PFMS</a:t>
            </a:r>
          </a:p>
          <a:p>
            <a:pPr lvl="2"/>
            <a:r>
              <a:rPr lang="en-US" sz="1800" dirty="0">
                <a:solidFill>
                  <a:srgbClr val="002060"/>
                </a:solidFill>
              </a:rPr>
              <a:t>Enhance TSA Coverage of  </a:t>
            </a:r>
            <a:r>
              <a:rPr lang="en-US" sz="1800" dirty="0" smtClean="0">
                <a:solidFill>
                  <a:srgbClr val="002060"/>
                </a:solidFill>
              </a:rPr>
              <a:t>LEPLs</a:t>
            </a:r>
          </a:p>
          <a:p>
            <a:pPr lvl="2"/>
            <a:r>
              <a:rPr lang="en-US" sz="1800" dirty="0" smtClean="0">
                <a:solidFill>
                  <a:srgbClr val="002060"/>
                </a:solidFill>
              </a:rPr>
              <a:t>PFMS implementation</a:t>
            </a:r>
          </a:p>
          <a:p>
            <a:pPr lvl="2"/>
            <a:r>
              <a:rPr lang="en-US" sz="1800" dirty="0" smtClean="0">
                <a:solidFill>
                  <a:srgbClr val="002060"/>
                </a:solidFill>
              </a:rPr>
              <a:t>Cash planning and management;</a:t>
            </a:r>
          </a:p>
          <a:p>
            <a:pPr marL="342900" lvl="2" indent="-342900"/>
            <a:r>
              <a:rPr lang="en-US" sz="2200" dirty="0" smtClean="0">
                <a:solidFill>
                  <a:srgbClr val="002060"/>
                </a:solidFill>
                <a:ea typeface="+mn-ea"/>
              </a:rPr>
              <a:t>PFM reforms </a:t>
            </a:r>
            <a:r>
              <a:rPr lang="en-US" sz="2200" dirty="0">
                <a:solidFill>
                  <a:srgbClr val="002060"/>
                </a:solidFill>
                <a:ea typeface="+mn-ea"/>
              </a:rPr>
              <a:t>implementation plan – annual;</a:t>
            </a:r>
          </a:p>
          <a:p>
            <a:pPr marL="342900" lvl="2" indent="-342900"/>
            <a:r>
              <a:rPr lang="en-US" sz="2200" dirty="0" smtClean="0">
                <a:solidFill>
                  <a:srgbClr val="002060"/>
                </a:solidFill>
              </a:rPr>
              <a:t>IPSAS implementation plan – Entire project 2010-2020;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143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MAJOR   REFORMS</a:t>
            </a:r>
            <a:endParaRPr lang="en-US" sz="2800" b="1" dirty="0">
              <a:solidFill>
                <a:srgbClr val="00206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0129547"/>
              </p:ext>
            </p:extLst>
          </p:nvPr>
        </p:nvGraphicFramePr>
        <p:xfrm>
          <a:off x="457200" y="1371600"/>
          <a:ext cx="8229600" cy="48059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84123"/>
                <a:gridCol w="1945477"/>
              </a:tblGrid>
              <a:tr h="6858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rgbClr val="002060"/>
                          </a:solidFill>
                          <a:effectLst/>
                        </a:rPr>
                        <a:t>Major Changes in Treasury Operations since </a:t>
                      </a:r>
                      <a:r>
                        <a:rPr lang="en-US" sz="1400" b="0" dirty="0" smtClean="0">
                          <a:solidFill>
                            <a:srgbClr val="002060"/>
                          </a:solidFill>
                          <a:effectLst/>
                        </a:rPr>
                        <a:t>Inception</a:t>
                      </a:r>
                      <a:endParaRPr lang="en-GB" sz="1400" b="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rgbClr val="002060"/>
                          </a:solidFill>
                          <a:effectLst/>
                        </a:rPr>
                        <a:t>Main drivers for the changes</a:t>
                      </a:r>
                      <a:endParaRPr lang="en-GB" sz="1400" b="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  <a:tr h="62752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Establish commitment control system - since 2003</a:t>
                      </a:r>
                      <a:endParaRPr lang="en-GB" sz="1400" kern="1200" dirty="0">
                        <a:solidFill>
                          <a:schemeClr val="accent6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Effective control of arrears</a:t>
                      </a:r>
                      <a:endParaRPr lang="en-GB" sz="1400" kern="1200" dirty="0">
                        <a:solidFill>
                          <a:schemeClr val="accent6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6275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Establishing Single Revenue account and Refund Fund – since 2004</a:t>
                      </a:r>
                      <a:endParaRPr lang="en-GB" sz="1400" kern="1200" dirty="0" smtClean="0">
                        <a:solidFill>
                          <a:schemeClr val="accent6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400" kern="1200" dirty="0">
                        <a:solidFill>
                          <a:schemeClr val="accent6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Improved Revenue accounting and refund</a:t>
                      </a:r>
                      <a:endParaRPr lang="en-GB" sz="1400" kern="1200" dirty="0">
                        <a:solidFill>
                          <a:schemeClr val="accent6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6275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Fully Functional Treasury Single Account – since 2006</a:t>
                      </a:r>
                      <a:endParaRPr lang="en-GB" sz="1400" kern="1200" dirty="0" smtClean="0">
                        <a:solidFill>
                          <a:schemeClr val="accent6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400" kern="1200" dirty="0">
                        <a:solidFill>
                          <a:schemeClr val="accent6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Effective management of Treasury Resources</a:t>
                      </a:r>
                      <a:endParaRPr lang="en-GB" sz="1400" kern="1200" dirty="0">
                        <a:solidFill>
                          <a:schemeClr val="accent6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609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Implementation of central web-based payment system and abolish regional offices - 2010</a:t>
                      </a:r>
                      <a:endParaRPr lang="en-GB" sz="1400" kern="1200" dirty="0" smtClean="0">
                        <a:solidFill>
                          <a:schemeClr val="accent6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400" kern="1200" dirty="0">
                        <a:solidFill>
                          <a:schemeClr val="accent6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Improved budget payment effectiveness and transparency</a:t>
                      </a:r>
                      <a:endParaRPr lang="en-GB" sz="1400" kern="1200" dirty="0">
                        <a:solidFill>
                          <a:schemeClr val="accent6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62215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Implementation of Integrated PFMS - 2012</a:t>
                      </a:r>
                      <a:endParaRPr lang="en-GB" sz="1400" kern="1200" dirty="0">
                        <a:solidFill>
                          <a:schemeClr val="accent6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Improve budgetary </a:t>
                      </a:r>
                      <a:r>
                        <a:rPr lang="en-US" sz="1400" kern="1200" dirty="0" smtClean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controls and transparency</a:t>
                      </a:r>
                      <a:endParaRPr lang="en-GB" sz="1400" kern="1200" dirty="0">
                        <a:solidFill>
                          <a:schemeClr val="accent6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77455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Prepare consolidated financial statement for the central government - 2014</a:t>
                      </a:r>
                      <a:endParaRPr lang="en-GB" sz="1400" kern="1200" dirty="0">
                        <a:solidFill>
                          <a:schemeClr val="accent6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Improved </a:t>
                      </a:r>
                      <a:r>
                        <a:rPr lang="en-US" sz="1400" kern="1200" dirty="0" smtClean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financial statement and accountability</a:t>
                      </a:r>
                      <a:endParaRPr lang="en-GB" sz="1400" kern="1200" dirty="0">
                        <a:solidFill>
                          <a:schemeClr val="accent6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5377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TREASURY  MANDATE  IN  BUDGET PAYMENTS	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600" y="1567002"/>
            <a:ext cx="7772400" cy="42904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spcBef>
                <a:spcPct val="20000"/>
              </a:spcBef>
              <a:buFont typeface="Arial"/>
              <a:buChar char="•"/>
              <a:tabLst>
                <a:tab pos="457200" algn="l"/>
              </a:tabLst>
            </a:pPr>
            <a:r>
              <a:rPr lang="en-US" sz="2200" dirty="0" smtClean="0">
                <a:solidFill>
                  <a:srgbClr val="002060"/>
                </a:solidFill>
                <a:latin typeface="+mn-lt"/>
                <a:cs typeface="+mn-cs"/>
              </a:rPr>
              <a:t>Treasury authorize and execute all payment transactions; </a:t>
            </a:r>
          </a:p>
          <a:p>
            <a:pPr marL="342900" marR="0" lvl="0" indent="-342900">
              <a:spcBef>
                <a:spcPct val="20000"/>
              </a:spcBef>
              <a:buFont typeface="Arial"/>
              <a:buChar char="•"/>
              <a:tabLst>
                <a:tab pos="457200" algn="l"/>
              </a:tabLst>
            </a:pPr>
            <a:r>
              <a:rPr lang="en-US" sz="2200" dirty="0" smtClean="0">
                <a:solidFill>
                  <a:srgbClr val="002060"/>
                </a:solidFill>
                <a:latin typeface="+mn-lt"/>
                <a:cs typeface="+mn-cs"/>
              </a:rPr>
              <a:t>Treasury perform </a:t>
            </a:r>
            <a:r>
              <a:rPr lang="en-US" sz="2200" dirty="0">
                <a:solidFill>
                  <a:srgbClr val="002060"/>
                </a:solidFill>
                <a:latin typeface="+mn-lt"/>
                <a:cs typeface="+mn-cs"/>
              </a:rPr>
              <a:t>ex-ante </a:t>
            </a:r>
            <a:r>
              <a:rPr lang="en-US" sz="2200" dirty="0" smtClean="0">
                <a:solidFill>
                  <a:srgbClr val="002060"/>
                </a:solidFill>
                <a:latin typeface="+mn-lt"/>
                <a:cs typeface="+mn-cs"/>
              </a:rPr>
              <a:t>control in terms </a:t>
            </a:r>
            <a:r>
              <a:rPr lang="en-US" sz="2200" dirty="0">
                <a:solidFill>
                  <a:srgbClr val="002060"/>
                </a:solidFill>
                <a:latin typeface="+mn-lt"/>
                <a:cs typeface="+mn-cs"/>
              </a:rPr>
              <a:t>of </a:t>
            </a:r>
            <a:r>
              <a:rPr lang="en-US" sz="2200" dirty="0" smtClean="0">
                <a:solidFill>
                  <a:srgbClr val="002060"/>
                </a:solidFill>
                <a:latin typeface="+mn-lt"/>
                <a:cs typeface="+mn-cs"/>
              </a:rPr>
              <a:t>compliance to the rules (Procurement, Classification, Primary documents). Appropriateness is not assessed. No justification required.</a:t>
            </a:r>
          </a:p>
          <a:p>
            <a:pPr marL="342900" marR="0" lvl="0" indent="-342900">
              <a:spcBef>
                <a:spcPct val="20000"/>
              </a:spcBef>
              <a:buFont typeface="Arial"/>
              <a:buChar char="•"/>
              <a:tabLst>
                <a:tab pos="457200" algn="l"/>
              </a:tabLst>
            </a:pPr>
            <a:r>
              <a:rPr lang="en-US" sz="2200" dirty="0" smtClean="0">
                <a:solidFill>
                  <a:srgbClr val="002060"/>
                </a:solidFill>
                <a:latin typeface="+mn-lt"/>
                <a:cs typeface="+mn-cs"/>
              </a:rPr>
              <a:t>Green Corridor is functioning for standardized payments, </a:t>
            </a:r>
            <a:r>
              <a:rPr lang="en-US" sz="2200" dirty="0">
                <a:solidFill>
                  <a:srgbClr val="002060"/>
                </a:solidFill>
                <a:latin typeface="+mn-lt"/>
                <a:cs typeface="+mn-cs"/>
              </a:rPr>
              <a:t>(Utilities, Healthcare Programs. etc.). </a:t>
            </a:r>
            <a:endParaRPr lang="en-US" sz="2200" dirty="0" smtClean="0">
              <a:solidFill>
                <a:srgbClr val="002060"/>
              </a:solidFill>
              <a:latin typeface="+mn-lt"/>
              <a:cs typeface="+mn-cs"/>
            </a:endParaRPr>
          </a:p>
          <a:p>
            <a:pPr marL="800100" lvl="1" indent="-342900">
              <a:spcBef>
                <a:spcPct val="20000"/>
              </a:spcBef>
              <a:buFont typeface="Arial"/>
              <a:buChar char="•"/>
              <a:tabLst>
                <a:tab pos="457200" algn="l"/>
              </a:tabLst>
            </a:pPr>
            <a:r>
              <a:rPr lang="en-US" sz="2000" dirty="0" smtClean="0">
                <a:solidFill>
                  <a:srgbClr val="002060"/>
                </a:solidFill>
                <a:latin typeface="+mn-lt"/>
                <a:cs typeface="+mn-cs"/>
              </a:rPr>
              <a:t>Commitment and Payment documents analyzed and most commonly used texts for payment purpose for certain economic code input into the system; </a:t>
            </a:r>
          </a:p>
          <a:p>
            <a:pPr marL="800100" lvl="1" indent="-342900">
              <a:spcBef>
                <a:spcPct val="20000"/>
              </a:spcBef>
              <a:buFont typeface="Arial"/>
              <a:buChar char="•"/>
              <a:tabLst>
                <a:tab pos="457200" algn="l"/>
              </a:tabLst>
            </a:pPr>
            <a:r>
              <a:rPr lang="en-US" sz="2000" dirty="0" smtClean="0">
                <a:solidFill>
                  <a:srgbClr val="002060"/>
                </a:solidFill>
                <a:latin typeface="+mn-lt"/>
                <a:cs typeface="+mn-cs"/>
              </a:rPr>
              <a:t>If predefined payment purpose selected by the user,  the system processes and authorizes documents automatically;</a:t>
            </a:r>
          </a:p>
          <a:p>
            <a:pPr marL="800100" lvl="1" indent="-342900">
              <a:spcBef>
                <a:spcPct val="20000"/>
              </a:spcBef>
              <a:buFont typeface="Arial"/>
              <a:buChar char="•"/>
              <a:tabLst>
                <a:tab pos="457200" algn="l"/>
              </a:tabLst>
            </a:pPr>
            <a:r>
              <a:rPr lang="en-US" sz="2000" dirty="0" smtClean="0">
                <a:solidFill>
                  <a:srgbClr val="002060"/>
                </a:solidFill>
                <a:latin typeface="+mn-lt"/>
                <a:cs typeface="+mn-cs"/>
              </a:rPr>
              <a:t>No manual process involved in the back office Treasury;</a:t>
            </a:r>
            <a:endParaRPr lang="en-GB" sz="2000" dirty="0">
              <a:solidFill>
                <a:srgbClr val="002060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9892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Payment Scheme</a:t>
            </a:r>
            <a:endParaRPr lang="en-GB" b="1" dirty="0">
              <a:solidFill>
                <a:srgbClr val="00206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61954" y="6423070"/>
            <a:ext cx="1473821" cy="292078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Georgia Treasury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6FE861-12BB-4E7C-8C4A-8F4CD69F3A70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grpSp>
        <p:nvGrpSpPr>
          <p:cNvPr id="7" name="Group 4"/>
          <p:cNvGrpSpPr>
            <a:grpSpLocks noChangeAspect="1"/>
          </p:cNvGrpSpPr>
          <p:nvPr/>
        </p:nvGrpSpPr>
        <p:grpSpPr bwMode="auto">
          <a:xfrm>
            <a:off x="1070587" y="1428752"/>
            <a:ext cx="7202488" cy="4673600"/>
            <a:chOff x="674" y="900"/>
            <a:chExt cx="4537" cy="2944"/>
          </a:xfrm>
        </p:grpSpPr>
        <p:grpSp>
          <p:nvGrpSpPr>
            <p:cNvPr id="9" name="Group 205"/>
            <p:cNvGrpSpPr>
              <a:grpSpLocks/>
            </p:cNvGrpSpPr>
            <p:nvPr/>
          </p:nvGrpSpPr>
          <p:grpSpPr bwMode="auto">
            <a:xfrm>
              <a:off x="674" y="900"/>
              <a:ext cx="3087" cy="1791"/>
              <a:chOff x="674" y="900"/>
              <a:chExt cx="3087" cy="1791"/>
            </a:xfrm>
          </p:grpSpPr>
          <p:sp>
            <p:nvSpPr>
              <p:cNvPr id="609" name="Rectangle 5"/>
              <p:cNvSpPr>
                <a:spLocks noChangeArrowheads="1"/>
              </p:cNvSpPr>
              <p:nvPr/>
            </p:nvSpPr>
            <p:spPr bwMode="auto">
              <a:xfrm>
                <a:off x="674" y="900"/>
                <a:ext cx="176" cy="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9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"/>
                    <a:cs typeface="Arial" pitchFamily="34" charset="0"/>
                  </a:rPr>
                  <a:t>B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10" name="Rectangle 6"/>
              <p:cNvSpPr>
                <a:spLocks noChangeArrowheads="1"/>
              </p:cNvSpPr>
              <p:nvPr/>
            </p:nvSpPr>
            <p:spPr bwMode="auto">
              <a:xfrm>
                <a:off x="763" y="900"/>
                <a:ext cx="172" cy="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9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"/>
                    <a:cs typeface="Arial" pitchFamily="34" charset="0"/>
                  </a:rPr>
                  <a:t>u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11" name="Rectangle 7"/>
              <p:cNvSpPr>
                <a:spLocks noChangeArrowheads="1"/>
              </p:cNvSpPr>
              <p:nvPr/>
            </p:nvSpPr>
            <p:spPr bwMode="auto">
              <a:xfrm>
                <a:off x="846" y="900"/>
                <a:ext cx="172" cy="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9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"/>
                    <a:cs typeface="Arial" pitchFamily="34" charset="0"/>
                  </a:rPr>
                  <a:t>d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12" name="Rectangle 8"/>
              <p:cNvSpPr>
                <a:spLocks noChangeArrowheads="1"/>
              </p:cNvSpPr>
              <p:nvPr/>
            </p:nvSpPr>
            <p:spPr bwMode="auto">
              <a:xfrm>
                <a:off x="929" y="900"/>
                <a:ext cx="162" cy="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9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"/>
                    <a:cs typeface="Arial" pitchFamily="34" charset="0"/>
                  </a:rPr>
                  <a:t>g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13" name="Rectangle 9"/>
              <p:cNvSpPr>
                <a:spLocks noChangeArrowheads="1"/>
              </p:cNvSpPr>
              <p:nvPr/>
            </p:nvSpPr>
            <p:spPr bwMode="auto">
              <a:xfrm>
                <a:off x="1001" y="900"/>
                <a:ext cx="167" cy="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9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"/>
                    <a:cs typeface="Arial" pitchFamily="34" charset="0"/>
                  </a:rPr>
                  <a:t>e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14" name="Rectangle 10"/>
              <p:cNvSpPr>
                <a:spLocks noChangeArrowheads="1"/>
              </p:cNvSpPr>
              <p:nvPr/>
            </p:nvSpPr>
            <p:spPr bwMode="auto">
              <a:xfrm>
                <a:off x="1079" y="900"/>
                <a:ext cx="140" cy="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9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"/>
                    <a:cs typeface="Arial" pitchFamily="34" charset="0"/>
                  </a:rPr>
                  <a:t>t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15" name="Rectangle 11"/>
              <p:cNvSpPr>
                <a:spLocks noChangeArrowheads="1"/>
              </p:cNvSpPr>
              <p:nvPr/>
            </p:nvSpPr>
            <p:spPr bwMode="auto">
              <a:xfrm>
                <a:off x="1134" y="900"/>
                <a:ext cx="167" cy="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16" name="Rectangle 12"/>
              <p:cNvSpPr>
                <a:spLocks noChangeArrowheads="1"/>
              </p:cNvSpPr>
              <p:nvPr/>
            </p:nvSpPr>
            <p:spPr bwMode="auto">
              <a:xfrm>
                <a:off x="1167" y="900"/>
                <a:ext cx="164" cy="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9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"/>
                    <a:cs typeface="Arial" pitchFamily="34" charset="0"/>
                  </a:rPr>
                  <a:t>E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17" name="Rectangle 13"/>
              <p:cNvSpPr>
                <a:spLocks noChangeArrowheads="1"/>
              </p:cNvSpPr>
              <p:nvPr/>
            </p:nvSpPr>
            <p:spPr bwMode="auto">
              <a:xfrm>
                <a:off x="1245" y="900"/>
                <a:ext cx="160" cy="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9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"/>
                    <a:cs typeface="Arial" pitchFamily="34" charset="0"/>
                  </a:rPr>
                  <a:t>x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18" name="Rectangle 14"/>
              <p:cNvSpPr>
                <a:spLocks noChangeArrowheads="1"/>
              </p:cNvSpPr>
              <p:nvPr/>
            </p:nvSpPr>
            <p:spPr bwMode="auto">
              <a:xfrm>
                <a:off x="1312" y="900"/>
                <a:ext cx="167" cy="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9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"/>
                    <a:cs typeface="Arial" pitchFamily="34" charset="0"/>
                  </a:rPr>
                  <a:t>e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19" name="Rectangle 15"/>
              <p:cNvSpPr>
                <a:spLocks noChangeArrowheads="1"/>
              </p:cNvSpPr>
              <p:nvPr/>
            </p:nvSpPr>
            <p:spPr bwMode="auto">
              <a:xfrm>
                <a:off x="1389" y="900"/>
                <a:ext cx="153" cy="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9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"/>
                    <a:cs typeface="Arial" pitchFamily="34" charset="0"/>
                  </a:rPr>
                  <a:t>c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20" name="Rectangle 16"/>
              <p:cNvSpPr>
                <a:spLocks noChangeArrowheads="1"/>
              </p:cNvSpPr>
              <p:nvPr/>
            </p:nvSpPr>
            <p:spPr bwMode="auto">
              <a:xfrm>
                <a:off x="1456" y="900"/>
                <a:ext cx="172" cy="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9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"/>
                    <a:cs typeface="Arial" pitchFamily="34" charset="0"/>
                  </a:rPr>
                  <a:t>u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21" name="Rectangle 17"/>
              <p:cNvSpPr>
                <a:spLocks noChangeArrowheads="1"/>
              </p:cNvSpPr>
              <p:nvPr/>
            </p:nvSpPr>
            <p:spPr bwMode="auto">
              <a:xfrm>
                <a:off x="1538" y="900"/>
                <a:ext cx="140" cy="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9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"/>
                    <a:cs typeface="Arial" pitchFamily="34" charset="0"/>
                  </a:rPr>
                  <a:t>t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22" name="Rectangle 18"/>
              <p:cNvSpPr>
                <a:spLocks noChangeArrowheads="1"/>
              </p:cNvSpPr>
              <p:nvPr/>
            </p:nvSpPr>
            <p:spPr bwMode="auto">
              <a:xfrm>
                <a:off x="1594" y="900"/>
                <a:ext cx="125" cy="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900" b="1" i="0" u="none" strike="noStrike" cap="none" normalizeH="0" baseline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"/>
                    <a:cs typeface="Arial" pitchFamily="34" charset="0"/>
                  </a:rPr>
                  <a:t>i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23" name="Rectangle 19"/>
              <p:cNvSpPr>
                <a:spLocks noChangeArrowheads="1"/>
              </p:cNvSpPr>
              <p:nvPr/>
            </p:nvSpPr>
            <p:spPr bwMode="auto">
              <a:xfrm>
                <a:off x="1633" y="900"/>
                <a:ext cx="172" cy="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9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"/>
                    <a:cs typeface="Arial" pitchFamily="34" charset="0"/>
                  </a:rPr>
                  <a:t>o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24" name="Rectangle 20"/>
              <p:cNvSpPr>
                <a:spLocks noChangeArrowheads="1"/>
              </p:cNvSpPr>
              <p:nvPr/>
            </p:nvSpPr>
            <p:spPr bwMode="auto">
              <a:xfrm>
                <a:off x="1716" y="900"/>
                <a:ext cx="172" cy="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9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"/>
                    <a:cs typeface="Arial" pitchFamily="34" charset="0"/>
                  </a:rPr>
                  <a:t>n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25" name="Rectangle 21"/>
              <p:cNvSpPr>
                <a:spLocks noChangeArrowheads="1"/>
              </p:cNvSpPr>
              <p:nvPr/>
            </p:nvSpPr>
            <p:spPr bwMode="auto">
              <a:xfrm>
                <a:off x="1799" y="900"/>
                <a:ext cx="167" cy="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26" name="Rectangle 22"/>
              <p:cNvSpPr>
                <a:spLocks noChangeArrowheads="1"/>
              </p:cNvSpPr>
              <p:nvPr/>
            </p:nvSpPr>
            <p:spPr bwMode="auto">
              <a:xfrm>
                <a:off x="674" y="1122"/>
                <a:ext cx="171" cy="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9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"/>
                    <a:cs typeface="Arial" pitchFamily="34" charset="0"/>
                  </a:rPr>
                  <a:t>P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27" name="Rectangle 23"/>
              <p:cNvSpPr>
                <a:spLocks noChangeArrowheads="1"/>
              </p:cNvSpPr>
              <p:nvPr/>
            </p:nvSpPr>
            <p:spPr bwMode="auto">
              <a:xfrm>
                <a:off x="757" y="1122"/>
                <a:ext cx="143" cy="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9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"/>
                    <a:cs typeface="Arial" pitchFamily="34" charset="0"/>
                  </a:rPr>
                  <a:t>r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28" name="Rectangle 24"/>
              <p:cNvSpPr>
                <a:spLocks noChangeArrowheads="1"/>
              </p:cNvSpPr>
              <p:nvPr/>
            </p:nvSpPr>
            <p:spPr bwMode="auto">
              <a:xfrm>
                <a:off x="813" y="1122"/>
                <a:ext cx="172" cy="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9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"/>
                    <a:cs typeface="Arial" pitchFamily="34" charset="0"/>
                  </a:rPr>
                  <a:t>o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29" name="Rectangle 25"/>
              <p:cNvSpPr>
                <a:spLocks noChangeArrowheads="1"/>
              </p:cNvSpPr>
              <p:nvPr/>
            </p:nvSpPr>
            <p:spPr bwMode="auto">
              <a:xfrm>
                <a:off x="896" y="1122"/>
                <a:ext cx="153" cy="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9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"/>
                    <a:cs typeface="Arial" pitchFamily="34" charset="0"/>
                  </a:rPr>
                  <a:t>c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30" name="Rectangle 26"/>
              <p:cNvSpPr>
                <a:spLocks noChangeArrowheads="1"/>
              </p:cNvSpPr>
              <p:nvPr/>
            </p:nvSpPr>
            <p:spPr bwMode="auto">
              <a:xfrm>
                <a:off x="963" y="1122"/>
                <a:ext cx="167" cy="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9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"/>
                    <a:cs typeface="Arial" pitchFamily="34" charset="0"/>
                  </a:rPr>
                  <a:t>e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31" name="Rectangle 27"/>
              <p:cNvSpPr>
                <a:spLocks noChangeArrowheads="1"/>
              </p:cNvSpPr>
              <p:nvPr/>
            </p:nvSpPr>
            <p:spPr bwMode="auto">
              <a:xfrm>
                <a:off x="1040" y="1122"/>
                <a:ext cx="150" cy="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9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"/>
                    <a:cs typeface="Arial" pitchFamily="34" charset="0"/>
                  </a:rPr>
                  <a:t>s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32" name="Rectangle 28"/>
              <p:cNvSpPr>
                <a:spLocks noChangeArrowheads="1"/>
              </p:cNvSpPr>
              <p:nvPr/>
            </p:nvSpPr>
            <p:spPr bwMode="auto">
              <a:xfrm>
                <a:off x="1101" y="1122"/>
                <a:ext cx="150" cy="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9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"/>
                    <a:cs typeface="Arial" pitchFamily="34" charset="0"/>
                  </a:rPr>
                  <a:t>s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33" name="Rectangle 29"/>
              <p:cNvSpPr>
                <a:spLocks noChangeArrowheads="1"/>
              </p:cNvSpPr>
              <p:nvPr/>
            </p:nvSpPr>
            <p:spPr bwMode="auto">
              <a:xfrm>
                <a:off x="1162" y="1122"/>
                <a:ext cx="167" cy="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34" name="Rectangle 30"/>
              <p:cNvSpPr>
                <a:spLocks noChangeArrowheads="1"/>
              </p:cNvSpPr>
              <p:nvPr/>
            </p:nvSpPr>
            <p:spPr bwMode="auto">
              <a:xfrm>
                <a:off x="1195" y="1122"/>
                <a:ext cx="137" cy="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9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"/>
                    <a:cs typeface="Arial" pitchFamily="34" charset="0"/>
                  </a:rPr>
                  <a:t>f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35" name="Rectangle 31"/>
              <p:cNvSpPr>
                <a:spLocks noChangeArrowheads="1"/>
              </p:cNvSpPr>
              <p:nvPr/>
            </p:nvSpPr>
            <p:spPr bwMode="auto">
              <a:xfrm>
                <a:off x="1245" y="1122"/>
                <a:ext cx="172" cy="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9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"/>
                    <a:cs typeface="Arial" pitchFamily="34" charset="0"/>
                  </a:rPr>
                  <a:t>o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36" name="Rectangle 32"/>
              <p:cNvSpPr>
                <a:spLocks noChangeArrowheads="1"/>
              </p:cNvSpPr>
              <p:nvPr/>
            </p:nvSpPr>
            <p:spPr bwMode="auto">
              <a:xfrm>
                <a:off x="1328" y="1122"/>
                <a:ext cx="143" cy="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9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"/>
                    <a:cs typeface="Arial" pitchFamily="34" charset="0"/>
                  </a:rPr>
                  <a:t>r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37" name="Rectangle 33"/>
              <p:cNvSpPr>
                <a:spLocks noChangeArrowheads="1"/>
              </p:cNvSpPr>
              <p:nvPr/>
            </p:nvSpPr>
            <p:spPr bwMode="auto">
              <a:xfrm>
                <a:off x="1383" y="1122"/>
                <a:ext cx="167" cy="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38" name="Rectangle 34"/>
              <p:cNvSpPr>
                <a:spLocks noChangeArrowheads="1"/>
              </p:cNvSpPr>
              <p:nvPr/>
            </p:nvSpPr>
            <p:spPr bwMode="auto">
              <a:xfrm>
                <a:off x="674" y="1343"/>
                <a:ext cx="153" cy="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9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"/>
                    <a:cs typeface="Arial" pitchFamily="34" charset="0"/>
                  </a:rPr>
                  <a:t>c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39" name="Rectangle 35"/>
              <p:cNvSpPr>
                <a:spLocks noChangeArrowheads="1"/>
              </p:cNvSpPr>
              <p:nvPr/>
            </p:nvSpPr>
            <p:spPr bwMode="auto">
              <a:xfrm>
                <a:off x="741" y="1343"/>
                <a:ext cx="172" cy="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9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"/>
                    <a:cs typeface="Arial" pitchFamily="34" charset="0"/>
                  </a:rPr>
                  <a:t>o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40" name="Rectangle 36"/>
              <p:cNvSpPr>
                <a:spLocks noChangeArrowheads="1"/>
              </p:cNvSpPr>
              <p:nvPr/>
            </p:nvSpPr>
            <p:spPr bwMode="auto">
              <a:xfrm>
                <a:off x="824" y="1343"/>
                <a:ext cx="216" cy="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9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"/>
                    <a:cs typeface="Arial" pitchFamily="34" charset="0"/>
                  </a:rPr>
                  <a:t>m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41" name="Rectangle 37"/>
              <p:cNvSpPr>
                <a:spLocks noChangeArrowheads="1"/>
              </p:cNvSpPr>
              <p:nvPr/>
            </p:nvSpPr>
            <p:spPr bwMode="auto">
              <a:xfrm>
                <a:off x="951" y="1343"/>
                <a:ext cx="172" cy="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9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"/>
                    <a:cs typeface="Arial" pitchFamily="34" charset="0"/>
                  </a:rPr>
                  <a:t>p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42" name="Rectangle 38"/>
              <p:cNvSpPr>
                <a:spLocks noChangeArrowheads="1"/>
              </p:cNvSpPr>
              <p:nvPr/>
            </p:nvSpPr>
            <p:spPr bwMode="auto">
              <a:xfrm>
                <a:off x="1034" y="1343"/>
                <a:ext cx="143" cy="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9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"/>
                    <a:cs typeface="Arial" pitchFamily="34" charset="0"/>
                  </a:rPr>
                  <a:t>r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43" name="Rectangle 39"/>
              <p:cNvSpPr>
                <a:spLocks noChangeArrowheads="1"/>
              </p:cNvSpPr>
              <p:nvPr/>
            </p:nvSpPr>
            <p:spPr bwMode="auto">
              <a:xfrm>
                <a:off x="1090" y="1343"/>
                <a:ext cx="167" cy="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9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"/>
                    <a:cs typeface="Arial" pitchFamily="34" charset="0"/>
                  </a:rPr>
                  <a:t>e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44" name="Rectangle 40"/>
              <p:cNvSpPr>
                <a:spLocks noChangeArrowheads="1"/>
              </p:cNvSpPr>
              <p:nvPr/>
            </p:nvSpPr>
            <p:spPr bwMode="auto">
              <a:xfrm>
                <a:off x="1167" y="1343"/>
                <a:ext cx="172" cy="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9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"/>
                    <a:cs typeface="Arial" pitchFamily="34" charset="0"/>
                  </a:rPr>
                  <a:t>h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45" name="Rectangle 41"/>
              <p:cNvSpPr>
                <a:spLocks noChangeArrowheads="1"/>
              </p:cNvSpPr>
              <p:nvPr/>
            </p:nvSpPr>
            <p:spPr bwMode="auto">
              <a:xfrm>
                <a:off x="1250" y="1343"/>
                <a:ext cx="167" cy="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9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"/>
                    <a:cs typeface="Arial" pitchFamily="34" charset="0"/>
                  </a:rPr>
                  <a:t>e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46" name="Rectangle 42"/>
              <p:cNvSpPr>
                <a:spLocks noChangeArrowheads="1"/>
              </p:cNvSpPr>
              <p:nvPr/>
            </p:nvSpPr>
            <p:spPr bwMode="auto">
              <a:xfrm>
                <a:off x="1328" y="1343"/>
                <a:ext cx="172" cy="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9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"/>
                    <a:cs typeface="Arial" pitchFamily="34" charset="0"/>
                  </a:rPr>
                  <a:t>n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47" name="Rectangle 43"/>
              <p:cNvSpPr>
                <a:spLocks noChangeArrowheads="1"/>
              </p:cNvSpPr>
              <p:nvPr/>
            </p:nvSpPr>
            <p:spPr bwMode="auto">
              <a:xfrm>
                <a:off x="1411" y="1343"/>
                <a:ext cx="150" cy="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9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"/>
                    <a:cs typeface="Arial" pitchFamily="34" charset="0"/>
                  </a:rPr>
                  <a:t>s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48" name="Rectangle 44"/>
              <p:cNvSpPr>
                <a:spLocks noChangeArrowheads="1"/>
              </p:cNvSpPr>
              <p:nvPr/>
            </p:nvSpPr>
            <p:spPr bwMode="auto">
              <a:xfrm>
                <a:off x="1472" y="1343"/>
                <a:ext cx="125" cy="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9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"/>
                    <a:cs typeface="Arial" pitchFamily="34" charset="0"/>
                  </a:rPr>
                  <a:t>i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49" name="Rectangle 45"/>
              <p:cNvSpPr>
                <a:spLocks noChangeArrowheads="1"/>
              </p:cNvSpPr>
              <p:nvPr/>
            </p:nvSpPr>
            <p:spPr bwMode="auto">
              <a:xfrm>
                <a:off x="1511" y="1343"/>
                <a:ext cx="162" cy="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9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"/>
                    <a:cs typeface="Arial" pitchFamily="34" charset="0"/>
                  </a:rPr>
                  <a:t>v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50" name="Rectangle 46"/>
              <p:cNvSpPr>
                <a:spLocks noChangeArrowheads="1"/>
              </p:cNvSpPr>
              <p:nvPr/>
            </p:nvSpPr>
            <p:spPr bwMode="auto">
              <a:xfrm>
                <a:off x="1583" y="1343"/>
                <a:ext cx="167" cy="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9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"/>
                    <a:cs typeface="Arial" pitchFamily="34" charset="0"/>
                  </a:rPr>
                  <a:t>e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51" name="Rectangle 47"/>
              <p:cNvSpPr>
                <a:spLocks noChangeArrowheads="1"/>
              </p:cNvSpPr>
              <p:nvPr/>
            </p:nvSpPr>
            <p:spPr bwMode="auto">
              <a:xfrm>
                <a:off x="1660" y="1343"/>
                <a:ext cx="167" cy="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52" name="Rectangle 48"/>
              <p:cNvSpPr>
                <a:spLocks noChangeArrowheads="1"/>
              </p:cNvSpPr>
              <p:nvPr/>
            </p:nvSpPr>
            <p:spPr bwMode="auto">
              <a:xfrm>
                <a:off x="1693" y="1343"/>
                <a:ext cx="165" cy="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9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"/>
                    <a:cs typeface="Arial" pitchFamily="34" charset="0"/>
                  </a:rPr>
                  <a:t>a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53" name="Rectangle 49"/>
              <p:cNvSpPr>
                <a:spLocks noChangeArrowheads="1"/>
              </p:cNvSpPr>
              <p:nvPr/>
            </p:nvSpPr>
            <p:spPr bwMode="auto">
              <a:xfrm>
                <a:off x="1771" y="1343"/>
                <a:ext cx="153" cy="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9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"/>
                    <a:cs typeface="Arial" pitchFamily="34" charset="0"/>
                  </a:rPr>
                  <a:t>c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54" name="Rectangle 50"/>
              <p:cNvSpPr>
                <a:spLocks noChangeArrowheads="1"/>
              </p:cNvSpPr>
              <p:nvPr/>
            </p:nvSpPr>
            <p:spPr bwMode="auto">
              <a:xfrm>
                <a:off x="1838" y="1343"/>
                <a:ext cx="153" cy="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9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"/>
                    <a:cs typeface="Arial" pitchFamily="34" charset="0"/>
                  </a:rPr>
                  <a:t>c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55" name="Rectangle 51"/>
              <p:cNvSpPr>
                <a:spLocks noChangeArrowheads="1"/>
              </p:cNvSpPr>
              <p:nvPr/>
            </p:nvSpPr>
            <p:spPr bwMode="auto">
              <a:xfrm>
                <a:off x="1904" y="1343"/>
                <a:ext cx="172" cy="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9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"/>
                    <a:cs typeface="Arial" pitchFamily="34" charset="0"/>
                  </a:rPr>
                  <a:t>o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56" name="Rectangle 52"/>
              <p:cNvSpPr>
                <a:spLocks noChangeArrowheads="1"/>
              </p:cNvSpPr>
              <p:nvPr/>
            </p:nvSpPr>
            <p:spPr bwMode="auto">
              <a:xfrm>
                <a:off x="1987" y="1343"/>
                <a:ext cx="172" cy="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9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"/>
                    <a:cs typeface="Arial" pitchFamily="34" charset="0"/>
                  </a:rPr>
                  <a:t>u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57" name="Rectangle 53"/>
              <p:cNvSpPr>
                <a:spLocks noChangeArrowheads="1"/>
              </p:cNvSpPr>
              <p:nvPr/>
            </p:nvSpPr>
            <p:spPr bwMode="auto">
              <a:xfrm>
                <a:off x="2070" y="1343"/>
                <a:ext cx="172" cy="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9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"/>
                    <a:cs typeface="Arial" pitchFamily="34" charset="0"/>
                  </a:rPr>
                  <a:t>n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58" name="Rectangle 54"/>
              <p:cNvSpPr>
                <a:spLocks noChangeArrowheads="1"/>
              </p:cNvSpPr>
              <p:nvPr/>
            </p:nvSpPr>
            <p:spPr bwMode="auto">
              <a:xfrm>
                <a:off x="2153" y="1343"/>
                <a:ext cx="140" cy="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9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"/>
                    <a:cs typeface="Arial" pitchFamily="34" charset="0"/>
                  </a:rPr>
                  <a:t>t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59" name="Rectangle 55"/>
              <p:cNvSpPr>
                <a:spLocks noChangeArrowheads="1"/>
              </p:cNvSpPr>
              <p:nvPr/>
            </p:nvSpPr>
            <p:spPr bwMode="auto">
              <a:xfrm>
                <a:off x="2209" y="1343"/>
                <a:ext cx="125" cy="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9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"/>
                    <a:cs typeface="Arial" pitchFamily="34" charset="0"/>
                  </a:rPr>
                  <a:t>i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60" name="Rectangle 56"/>
              <p:cNvSpPr>
                <a:spLocks noChangeArrowheads="1"/>
              </p:cNvSpPr>
              <p:nvPr/>
            </p:nvSpPr>
            <p:spPr bwMode="auto">
              <a:xfrm>
                <a:off x="2247" y="1343"/>
                <a:ext cx="172" cy="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9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"/>
                    <a:cs typeface="Arial" pitchFamily="34" charset="0"/>
                  </a:rPr>
                  <a:t>n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61" name="Rectangle 57"/>
              <p:cNvSpPr>
                <a:spLocks noChangeArrowheads="1"/>
              </p:cNvSpPr>
              <p:nvPr/>
            </p:nvSpPr>
            <p:spPr bwMode="auto">
              <a:xfrm>
                <a:off x="2330" y="1343"/>
                <a:ext cx="162" cy="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9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"/>
                    <a:cs typeface="Arial" pitchFamily="34" charset="0"/>
                  </a:rPr>
                  <a:t>g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62" name="Rectangle 58"/>
              <p:cNvSpPr>
                <a:spLocks noChangeArrowheads="1"/>
              </p:cNvSpPr>
              <p:nvPr/>
            </p:nvSpPr>
            <p:spPr bwMode="auto">
              <a:xfrm>
                <a:off x="2403" y="1343"/>
                <a:ext cx="167" cy="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63" name="Rectangle 59"/>
              <p:cNvSpPr>
                <a:spLocks noChangeArrowheads="1"/>
              </p:cNvSpPr>
              <p:nvPr/>
            </p:nvSpPr>
            <p:spPr bwMode="auto">
              <a:xfrm>
                <a:off x="674" y="1571"/>
                <a:ext cx="165" cy="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9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"/>
                    <a:cs typeface="Arial" pitchFamily="34" charset="0"/>
                  </a:rPr>
                  <a:t>a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64" name="Rectangle 60"/>
              <p:cNvSpPr>
                <a:spLocks noChangeArrowheads="1"/>
              </p:cNvSpPr>
              <p:nvPr/>
            </p:nvSpPr>
            <p:spPr bwMode="auto">
              <a:xfrm>
                <a:off x="752" y="1571"/>
                <a:ext cx="172" cy="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9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"/>
                    <a:cs typeface="Arial" pitchFamily="34" charset="0"/>
                  </a:rPr>
                  <a:t>n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65" name="Rectangle 61"/>
              <p:cNvSpPr>
                <a:spLocks noChangeArrowheads="1"/>
              </p:cNvSpPr>
              <p:nvPr/>
            </p:nvSpPr>
            <p:spPr bwMode="auto">
              <a:xfrm>
                <a:off x="835" y="1571"/>
                <a:ext cx="172" cy="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9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"/>
                    <a:cs typeface="Arial" pitchFamily="34" charset="0"/>
                  </a:rPr>
                  <a:t>d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66" name="Rectangle 62"/>
              <p:cNvSpPr>
                <a:spLocks noChangeArrowheads="1"/>
              </p:cNvSpPr>
              <p:nvPr/>
            </p:nvSpPr>
            <p:spPr bwMode="auto">
              <a:xfrm>
                <a:off x="918" y="1571"/>
                <a:ext cx="167" cy="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67" name="Rectangle 63"/>
              <p:cNvSpPr>
                <a:spLocks noChangeArrowheads="1"/>
              </p:cNvSpPr>
              <p:nvPr/>
            </p:nvSpPr>
            <p:spPr bwMode="auto">
              <a:xfrm>
                <a:off x="951" y="1571"/>
                <a:ext cx="153" cy="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9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"/>
                    <a:cs typeface="Arial" pitchFamily="34" charset="0"/>
                  </a:rPr>
                  <a:t>c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68" name="Rectangle 64"/>
              <p:cNvSpPr>
                <a:spLocks noChangeArrowheads="1"/>
              </p:cNvSpPr>
              <p:nvPr/>
            </p:nvSpPr>
            <p:spPr bwMode="auto">
              <a:xfrm>
                <a:off x="1018" y="1571"/>
                <a:ext cx="172" cy="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9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"/>
                    <a:cs typeface="Arial" pitchFamily="34" charset="0"/>
                  </a:rPr>
                  <a:t>o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69" name="Rectangle 65"/>
              <p:cNvSpPr>
                <a:spLocks noChangeArrowheads="1"/>
              </p:cNvSpPr>
              <p:nvPr/>
            </p:nvSpPr>
            <p:spPr bwMode="auto">
              <a:xfrm>
                <a:off x="1101" y="1571"/>
                <a:ext cx="172" cy="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9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"/>
                    <a:cs typeface="Arial" pitchFamily="34" charset="0"/>
                  </a:rPr>
                  <a:t>n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70" name="Rectangle 66"/>
              <p:cNvSpPr>
                <a:spLocks noChangeArrowheads="1"/>
              </p:cNvSpPr>
              <p:nvPr/>
            </p:nvSpPr>
            <p:spPr bwMode="auto">
              <a:xfrm>
                <a:off x="1184" y="1571"/>
                <a:ext cx="140" cy="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9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"/>
                    <a:cs typeface="Arial" pitchFamily="34" charset="0"/>
                  </a:rPr>
                  <a:t>t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71" name="Rectangle 67"/>
              <p:cNvSpPr>
                <a:spLocks noChangeArrowheads="1"/>
              </p:cNvSpPr>
              <p:nvPr/>
            </p:nvSpPr>
            <p:spPr bwMode="auto">
              <a:xfrm>
                <a:off x="1240" y="1571"/>
                <a:ext cx="143" cy="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9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"/>
                    <a:cs typeface="Arial" pitchFamily="34" charset="0"/>
                  </a:rPr>
                  <a:t>r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72" name="Rectangle 68"/>
              <p:cNvSpPr>
                <a:spLocks noChangeArrowheads="1"/>
              </p:cNvSpPr>
              <p:nvPr/>
            </p:nvSpPr>
            <p:spPr bwMode="auto">
              <a:xfrm>
                <a:off x="1295" y="1571"/>
                <a:ext cx="172" cy="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9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"/>
                    <a:cs typeface="Arial" pitchFamily="34" charset="0"/>
                  </a:rPr>
                  <a:t>o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73" name="Rectangle 69"/>
              <p:cNvSpPr>
                <a:spLocks noChangeArrowheads="1"/>
              </p:cNvSpPr>
              <p:nvPr/>
            </p:nvSpPr>
            <p:spPr bwMode="auto">
              <a:xfrm>
                <a:off x="1378" y="1571"/>
                <a:ext cx="125" cy="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9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"/>
                    <a:cs typeface="Arial" pitchFamily="34" charset="0"/>
                  </a:rPr>
                  <a:t>l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74" name="Freeform 70"/>
              <p:cNvSpPr>
                <a:spLocks/>
              </p:cNvSpPr>
              <p:nvPr/>
            </p:nvSpPr>
            <p:spPr bwMode="auto">
              <a:xfrm>
                <a:off x="2870" y="1564"/>
                <a:ext cx="891" cy="476"/>
              </a:xfrm>
              <a:custGeom>
                <a:avLst/>
                <a:gdLst>
                  <a:gd name="T0" fmla="*/ 0 w 2146"/>
                  <a:gd name="T1" fmla="*/ 0 h 1080"/>
                  <a:gd name="T2" fmla="*/ 0 w 2146"/>
                  <a:gd name="T3" fmla="*/ 0 h 1080"/>
                  <a:gd name="T4" fmla="*/ 2146 w 2146"/>
                  <a:gd name="T5" fmla="*/ 0 h 1080"/>
                  <a:gd name="T6" fmla="*/ 2146 w 2146"/>
                  <a:gd name="T7" fmla="*/ 1080 h 1080"/>
                  <a:gd name="T8" fmla="*/ 0 w 2146"/>
                  <a:gd name="T9" fmla="*/ 1080 h 1080"/>
                  <a:gd name="T10" fmla="*/ 0 w 2146"/>
                  <a:gd name="T11" fmla="*/ 0 h 10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46" h="1080">
                    <a:moveTo>
                      <a:pt x="0" y="0"/>
                    </a:moveTo>
                    <a:lnTo>
                      <a:pt x="0" y="0"/>
                    </a:lnTo>
                    <a:lnTo>
                      <a:pt x="2146" y="0"/>
                    </a:lnTo>
                    <a:lnTo>
                      <a:pt x="2146" y="1080"/>
                    </a:lnTo>
                    <a:lnTo>
                      <a:pt x="0" y="108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7938" cap="flat">
                <a:solidFill>
                  <a:srgbClr val="4472C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75" name="Rectangle 71"/>
              <p:cNvSpPr>
                <a:spLocks noChangeArrowheads="1"/>
              </p:cNvSpPr>
              <p:nvPr/>
            </p:nvSpPr>
            <p:spPr bwMode="auto">
              <a:xfrm>
                <a:off x="3162" y="1634"/>
                <a:ext cx="105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1" i="0" u="none" strike="noStrike" cap="none" normalizeH="0" baseline="0" dirty="0" smtClean="0">
                    <a:ln>
                      <a:noFill/>
                    </a:ln>
                    <a:solidFill>
                      <a:srgbClr val="212165"/>
                    </a:solidFill>
                    <a:effectLst/>
                    <a:latin typeface="Calibri Bold"/>
                    <a:cs typeface="Arial" pitchFamily="34" charset="0"/>
                  </a:rPr>
                  <a:t>S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76" name="Rectangle 72"/>
              <p:cNvSpPr>
                <a:spLocks noChangeArrowheads="1"/>
              </p:cNvSpPr>
              <p:nvPr/>
            </p:nvSpPr>
            <p:spPr bwMode="auto">
              <a:xfrm>
                <a:off x="3212" y="1634"/>
                <a:ext cx="92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1" i="0" u="none" strike="noStrike" cap="none" normalizeH="0" baseline="0" smtClean="0">
                    <a:ln>
                      <a:noFill/>
                    </a:ln>
                    <a:solidFill>
                      <a:srgbClr val="212165"/>
                    </a:solidFill>
                    <a:effectLst/>
                    <a:latin typeface="Calibri Bold"/>
                    <a:cs typeface="Arial" pitchFamily="34" charset="0"/>
                  </a:rPr>
                  <a:t>t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77" name="Rectangle 73"/>
              <p:cNvSpPr>
                <a:spLocks noChangeArrowheads="1"/>
              </p:cNvSpPr>
              <p:nvPr/>
            </p:nvSpPr>
            <p:spPr bwMode="auto">
              <a:xfrm>
                <a:off x="3245" y="1634"/>
                <a:ext cx="107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1" i="0" u="none" strike="noStrike" cap="none" normalizeH="0" baseline="0" smtClean="0">
                    <a:ln>
                      <a:noFill/>
                    </a:ln>
                    <a:solidFill>
                      <a:srgbClr val="212165"/>
                    </a:solidFill>
                    <a:effectLst/>
                    <a:latin typeface="Calibri Bold"/>
                    <a:cs typeface="Arial" pitchFamily="34" charset="0"/>
                  </a:rPr>
                  <a:t>a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78" name="Rectangle 74"/>
              <p:cNvSpPr>
                <a:spLocks noChangeArrowheads="1"/>
              </p:cNvSpPr>
              <p:nvPr/>
            </p:nvSpPr>
            <p:spPr bwMode="auto">
              <a:xfrm>
                <a:off x="3295" y="1634"/>
                <a:ext cx="105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1" i="0" u="none" strike="noStrike" cap="none" normalizeH="0" baseline="0" dirty="0" smtClean="0">
                    <a:ln>
                      <a:noFill/>
                    </a:ln>
                    <a:solidFill>
                      <a:srgbClr val="212165"/>
                    </a:solidFill>
                    <a:effectLst/>
                    <a:latin typeface="Calibri Bold"/>
                    <a:cs typeface="Arial" pitchFamily="34" charset="0"/>
                  </a:rPr>
                  <a:t>g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79" name="Rectangle 75"/>
              <p:cNvSpPr>
                <a:spLocks noChangeArrowheads="1"/>
              </p:cNvSpPr>
              <p:nvPr/>
            </p:nvSpPr>
            <p:spPr bwMode="auto">
              <a:xfrm>
                <a:off x="3345" y="1634"/>
                <a:ext cx="108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1" i="0" u="none" strike="noStrike" cap="none" normalizeH="0" baseline="0" smtClean="0">
                    <a:ln>
                      <a:noFill/>
                    </a:ln>
                    <a:solidFill>
                      <a:srgbClr val="212165"/>
                    </a:solidFill>
                    <a:effectLst/>
                    <a:latin typeface="Calibri Bold"/>
                    <a:cs typeface="Arial" pitchFamily="34" charset="0"/>
                  </a:rPr>
                  <a:t>e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80" name="Rectangle 76"/>
              <p:cNvSpPr>
                <a:spLocks noChangeArrowheads="1"/>
              </p:cNvSpPr>
              <p:nvPr/>
            </p:nvSpPr>
            <p:spPr bwMode="auto">
              <a:xfrm>
                <a:off x="3395" y="1634"/>
                <a:ext cx="109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81" name="Rectangle 77"/>
              <p:cNvSpPr>
                <a:spLocks noChangeArrowheads="1"/>
              </p:cNvSpPr>
              <p:nvPr/>
            </p:nvSpPr>
            <p:spPr bwMode="auto">
              <a:xfrm>
                <a:off x="3411" y="1634"/>
                <a:ext cx="109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1" i="0" u="none" strike="noStrike" cap="none" normalizeH="0" baseline="0" dirty="0" smtClean="0">
                    <a:ln>
                      <a:noFill/>
                    </a:ln>
                    <a:solidFill>
                      <a:srgbClr val="212165"/>
                    </a:solidFill>
                    <a:effectLst/>
                    <a:latin typeface="Calibri Bold"/>
                    <a:cs typeface="Arial" pitchFamily="34" charset="0"/>
                  </a:rPr>
                  <a:t>2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90" name="Rectangle 86"/>
              <p:cNvSpPr>
                <a:spLocks noChangeArrowheads="1"/>
              </p:cNvSpPr>
              <p:nvPr/>
            </p:nvSpPr>
            <p:spPr bwMode="auto">
              <a:xfrm>
                <a:off x="3367" y="1751"/>
                <a:ext cx="107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96" name="Rectangle 92"/>
              <p:cNvSpPr>
                <a:spLocks noChangeArrowheads="1"/>
              </p:cNvSpPr>
              <p:nvPr/>
            </p:nvSpPr>
            <p:spPr bwMode="auto">
              <a:xfrm>
                <a:off x="3627" y="1751"/>
                <a:ext cx="107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97" name="Rectangle 93"/>
              <p:cNvSpPr>
                <a:spLocks noChangeArrowheads="1"/>
              </p:cNvSpPr>
              <p:nvPr/>
            </p:nvSpPr>
            <p:spPr bwMode="auto">
              <a:xfrm>
                <a:off x="2979" y="1782"/>
                <a:ext cx="701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Arial" pitchFamily="34" charset="0"/>
                    <a:cs typeface="Arial" pitchFamily="34" charset="0"/>
                  </a:rPr>
                  <a:t>Commitment</a:t>
                </a:r>
                <a:r>
                  <a:rPr kumimoji="0" lang="en-US" altLang="en-US" sz="1100" b="0" i="0" u="none" strike="noStrike" cap="none" normalizeH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Arial" pitchFamily="34" charset="0"/>
                    <a:cs typeface="Arial" pitchFamily="34" charset="0"/>
                  </a:rPr>
                  <a:t> document</a:t>
                </a:r>
                <a:endParaRPr kumimoji="0" lang="en-US" altLang="en-US" sz="11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14" name="Rectangle 110"/>
              <p:cNvSpPr>
                <a:spLocks noChangeArrowheads="1"/>
              </p:cNvSpPr>
              <p:nvPr/>
            </p:nvSpPr>
            <p:spPr bwMode="auto">
              <a:xfrm>
                <a:off x="3616" y="1872"/>
                <a:ext cx="0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15" name="Freeform 111"/>
              <p:cNvSpPr>
                <a:spLocks/>
              </p:cNvSpPr>
              <p:nvPr/>
            </p:nvSpPr>
            <p:spPr bwMode="auto">
              <a:xfrm>
                <a:off x="2864" y="923"/>
                <a:ext cx="897" cy="449"/>
              </a:xfrm>
              <a:custGeom>
                <a:avLst/>
                <a:gdLst>
                  <a:gd name="T0" fmla="*/ 0 w 2160"/>
                  <a:gd name="T1" fmla="*/ 0 h 1080"/>
                  <a:gd name="T2" fmla="*/ 0 w 2160"/>
                  <a:gd name="T3" fmla="*/ 0 h 1080"/>
                  <a:gd name="T4" fmla="*/ 2160 w 2160"/>
                  <a:gd name="T5" fmla="*/ 0 h 1080"/>
                  <a:gd name="T6" fmla="*/ 2160 w 2160"/>
                  <a:gd name="T7" fmla="*/ 1080 h 1080"/>
                  <a:gd name="T8" fmla="*/ 0 w 2160"/>
                  <a:gd name="T9" fmla="*/ 1080 h 1080"/>
                  <a:gd name="T10" fmla="*/ 0 w 2160"/>
                  <a:gd name="T11" fmla="*/ 0 h 10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" h="1080">
                    <a:moveTo>
                      <a:pt x="0" y="0"/>
                    </a:moveTo>
                    <a:lnTo>
                      <a:pt x="0" y="0"/>
                    </a:lnTo>
                    <a:lnTo>
                      <a:pt x="2160" y="0"/>
                    </a:lnTo>
                    <a:lnTo>
                      <a:pt x="2160" y="1080"/>
                    </a:lnTo>
                    <a:lnTo>
                      <a:pt x="0" y="108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7938" cap="flat">
                <a:solidFill>
                  <a:srgbClr val="4472C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16" name="Rectangle 112"/>
              <p:cNvSpPr>
                <a:spLocks noChangeArrowheads="1"/>
              </p:cNvSpPr>
              <p:nvPr/>
            </p:nvSpPr>
            <p:spPr bwMode="auto">
              <a:xfrm>
                <a:off x="3163" y="903"/>
                <a:ext cx="105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1" i="0" u="none" strike="noStrike" cap="none" normalizeH="0" baseline="0" smtClean="0">
                    <a:ln>
                      <a:noFill/>
                    </a:ln>
                    <a:solidFill>
                      <a:srgbClr val="212165"/>
                    </a:solidFill>
                    <a:effectLst/>
                    <a:latin typeface="Calibri Bold"/>
                    <a:cs typeface="Arial" pitchFamily="34" charset="0"/>
                  </a:rPr>
                  <a:t>S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17" name="Rectangle 113"/>
              <p:cNvSpPr>
                <a:spLocks noChangeArrowheads="1"/>
              </p:cNvSpPr>
              <p:nvPr/>
            </p:nvSpPr>
            <p:spPr bwMode="auto">
              <a:xfrm>
                <a:off x="3213" y="903"/>
                <a:ext cx="92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1" i="0" u="none" strike="noStrike" cap="none" normalizeH="0" baseline="0" smtClean="0">
                    <a:ln>
                      <a:noFill/>
                    </a:ln>
                    <a:solidFill>
                      <a:srgbClr val="212165"/>
                    </a:solidFill>
                    <a:effectLst/>
                    <a:latin typeface="Calibri Bold"/>
                    <a:cs typeface="Arial" pitchFamily="34" charset="0"/>
                  </a:rPr>
                  <a:t>t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18" name="Rectangle 114"/>
              <p:cNvSpPr>
                <a:spLocks noChangeArrowheads="1"/>
              </p:cNvSpPr>
              <p:nvPr/>
            </p:nvSpPr>
            <p:spPr bwMode="auto">
              <a:xfrm>
                <a:off x="3246" y="903"/>
                <a:ext cx="107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1" i="0" u="none" strike="noStrike" cap="none" normalizeH="0" baseline="0" smtClean="0">
                    <a:ln>
                      <a:noFill/>
                    </a:ln>
                    <a:solidFill>
                      <a:srgbClr val="212165"/>
                    </a:solidFill>
                    <a:effectLst/>
                    <a:latin typeface="Calibri Bold"/>
                    <a:cs typeface="Arial" pitchFamily="34" charset="0"/>
                  </a:rPr>
                  <a:t>a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19" name="Rectangle 115"/>
              <p:cNvSpPr>
                <a:spLocks noChangeArrowheads="1"/>
              </p:cNvSpPr>
              <p:nvPr/>
            </p:nvSpPr>
            <p:spPr bwMode="auto">
              <a:xfrm>
                <a:off x="3296" y="903"/>
                <a:ext cx="105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1" i="0" u="none" strike="noStrike" cap="none" normalizeH="0" baseline="0" smtClean="0">
                    <a:ln>
                      <a:noFill/>
                    </a:ln>
                    <a:solidFill>
                      <a:srgbClr val="212165"/>
                    </a:solidFill>
                    <a:effectLst/>
                    <a:latin typeface="Calibri Bold"/>
                    <a:cs typeface="Arial" pitchFamily="34" charset="0"/>
                  </a:rPr>
                  <a:t>g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20" name="Rectangle 116"/>
              <p:cNvSpPr>
                <a:spLocks noChangeArrowheads="1"/>
              </p:cNvSpPr>
              <p:nvPr/>
            </p:nvSpPr>
            <p:spPr bwMode="auto">
              <a:xfrm>
                <a:off x="3346" y="903"/>
                <a:ext cx="108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1" i="0" u="none" strike="noStrike" cap="none" normalizeH="0" baseline="0" smtClean="0">
                    <a:ln>
                      <a:noFill/>
                    </a:ln>
                    <a:solidFill>
                      <a:srgbClr val="212165"/>
                    </a:solidFill>
                    <a:effectLst/>
                    <a:latin typeface="Calibri Bold"/>
                    <a:cs typeface="Arial" pitchFamily="34" charset="0"/>
                  </a:rPr>
                  <a:t>e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21" name="Rectangle 117"/>
              <p:cNvSpPr>
                <a:spLocks noChangeArrowheads="1"/>
              </p:cNvSpPr>
              <p:nvPr/>
            </p:nvSpPr>
            <p:spPr bwMode="auto">
              <a:xfrm>
                <a:off x="3396" y="903"/>
                <a:ext cx="109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22" name="Rectangle 118"/>
              <p:cNvSpPr>
                <a:spLocks noChangeArrowheads="1"/>
              </p:cNvSpPr>
              <p:nvPr/>
            </p:nvSpPr>
            <p:spPr bwMode="auto">
              <a:xfrm>
                <a:off x="3413" y="903"/>
                <a:ext cx="109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1" i="0" u="none" strike="noStrike" cap="none" normalizeH="0" baseline="0" smtClean="0">
                    <a:ln>
                      <a:noFill/>
                    </a:ln>
                    <a:solidFill>
                      <a:srgbClr val="212165"/>
                    </a:solidFill>
                    <a:effectLst/>
                    <a:latin typeface="Calibri Bold"/>
                    <a:cs typeface="Arial" pitchFamily="34" charset="0"/>
                  </a:rPr>
                  <a:t>1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23" name="Rectangle 119"/>
              <p:cNvSpPr>
                <a:spLocks noChangeArrowheads="1"/>
              </p:cNvSpPr>
              <p:nvPr/>
            </p:nvSpPr>
            <p:spPr bwMode="auto">
              <a:xfrm>
                <a:off x="3086" y="1019"/>
                <a:ext cx="118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smtClean="0">
                    <a:ln>
                      <a:noFill/>
                    </a:ln>
                    <a:solidFill>
                      <a:srgbClr val="212165"/>
                    </a:solidFill>
                    <a:effectLst/>
                    <a:latin typeface="Calibri" pitchFamily="34" charset="0"/>
                    <a:cs typeface="Arial" pitchFamily="34" charset="0"/>
                  </a:rPr>
                  <a:t>D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24" name="Rectangle 120"/>
              <p:cNvSpPr>
                <a:spLocks noChangeArrowheads="1"/>
              </p:cNvSpPr>
              <p:nvPr/>
            </p:nvSpPr>
            <p:spPr bwMode="auto">
              <a:xfrm>
                <a:off x="3147" y="1019"/>
                <a:ext cx="106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dirty="0" smtClean="0">
                    <a:ln>
                      <a:noFill/>
                    </a:ln>
                    <a:solidFill>
                      <a:srgbClr val="212165"/>
                    </a:solidFill>
                    <a:effectLst/>
                    <a:latin typeface="Calibri" pitchFamily="34" charset="0"/>
                    <a:cs typeface="Arial" pitchFamily="34" charset="0"/>
                  </a:rPr>
                  <a:t>e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25" name="Rectangle 121"/>
              <p:cNvSpPr>
                <a:spLocks noChangeArrowheads="1"/>
              </p:cNvSpPr>
              <p:nvPr/>
            </p:nvSpPr>
            <p:spPr bwMode="auto">
              <a:xfrm>
                <a:off x="3197" y="1019"/>
                <a:ext cx="98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smtClean="0">
                    <a:ln>
                      <a:noFill/>
                    </a:ln>
                    <a:solidFill>
                      <a:srgbClr val="212165"/>
                    </a:solidFill>
                    <a:effectLst/>
                    <a:latin typeface="Calibri" pitchFamily="34" charset="0"/>
                    <a:cs typeface="Arial" pitchFamily="34" charset="0"/>
                  </a:rPr>
                  <a:t>c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26" name="Rectangle 122"/>
              <p:cNvSpPr>
                <a:spLocks noChangeArrowheads="1"/>
              </p:cNvSpPr>
              <p:nvPr/>
            </p:nvSpPr>
            <p:spPr bwMode="auto">
              <a:xfrm>
                <a:off x="3241" y="1019"/>
                <a:ext cx="78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smtClean="0">
                    <a:ln>
                      <a:noFill/>
                    </a:ln>
                    <a:solidFill>
                      <a:srgbClr val="212165"/>
                    </a:solidFill>
                    <a:effectLst/>
                    <a:latin typeface="Calibri" pitchFamily="34" charset="0"/>
                    <a:cs typeface="Arial" pitchFamily="34" charset="0"/>
                  </a:rPr>
                  <a:t>i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27" name="Rectangle 123"/>
              <p:cNvSpPr>
                <a:spLocks noChangeArrowheads="1"/>
              </p:cNvSpPr>
              <p:nvPr/>
            </p:nvSpPr>
            <p:spPr bwMode="auto">
              <a:xfrm>
                <a:off x="3263" y="1019"/>
                <a:ext cx="95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smtClean="0">
                    <a:ln>
                      <a:noFill/>
                    </a:ln>
                    <a:solidFill>
                      <a:srgbClr val="212165"/>
                    </a:solidFill>
                    <a:effectLst/>
                    <a:latin typeface="Calibri" pitchFamily="34" charset="0"/>
                    <a:cs typeface="Arial" pitchFamily="34" charset="0"/>
                  </a:rPr>
                  <a:t>s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28" name="Rectangle 124"/>
              <p:cNvSpPr>
                <a:spLocks noChangeArrowheads="1"/>
              </p:cNvSpPr>
              <p:nvPr/>
            </p:nvSpPr>
            <p:spPr bwMode="auto">
              <a:xfrm>
                <a:off x="3302" y="1019"/>
                <a:ext cx="78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smtClean="0">
                    <a:ln>
                      <a:noFill/>
                    </a:ln>
                    <a:solidFill>
                      <a:srgbClr val="212165"/>
                    </a:solidFill>
                    <a:effectLst/>
                    <a:latin typeface="Calibri" pitchFamily="34" charset="0"/>
                    <a:cs typeface="Arial" pitchFamily="34" charset="0"/>
                  </a:rPr>
                  <a:t>i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29" name="Rectangle 125"/>
              <p:cNvSpPr>
                <a:spLocks noChangeArrowheads="1"/>
              </p:cNvSpPr>
              <p:nvPr/>
            </p:nvSpPr>
            <p:spPr bwMode="auto">
              <a:xfrm>
                <a:off x="3324" y="1019"/>
                <a:ext cx="109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smtClean="0">
                    <a:ln>
                      <a:noFill/>
                    </a:ln>
                    <a:solidFill>
                      <a:srgbClr val="212165"/>
                    </a:solidFill>
                    <a:effectLst/>
                    <a:latin typeface="Calibri" pitchFamily="34" charset="0"/>
                    <a:cs typeface="Arial" pitchFamily="34" charset="0"/>
                  </a:rPr>
                  <a:t>o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30" name="Rectangle 126"/>
              <p:cNvSpPr>
                <a:spLocks noChangeArrowheads="1"/>
              </p:cNvSpPr>
              <p:nvPr/>
            </p:nvSpPr>
            <p:spPr bwMode="auto">
              <a:xfrm>
                <a:off x="3374" y="1019"/>
                <a:ext cx="109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smtClean="0">
                    <a:ln>
                      <a:noFill/>
                    </a:ln>
                    <a:solidFill>
                      <a:srgbClr val="212165"/>
                    </a:solidFill>
                    <a:effectLst/>
                    <a:latin typeface="Calibri" pitchFamily="34" charset="0"/>
                    <a:cs typeface="Arial" pitchFamily="34" charset="0"/>
                  </a:rPr>
                  <a:t>n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31" name="Rectangle 127"/>
              <p:cNvSpPr>
                <a:spLocks noChangeArrowheads="1"/>
              </p:cNvSpPr>
              <p:nvPr/>
            </p:nvSpPr>
            <p:spPr bwMode="auto">
              <a:xfrm>
                <a:off x="3424" y="1019"/>
                <a:ext cx="107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32" name="Rectangle 128"/>
              <p:cNvSpPr>
                <a:spLocks noChangeArrowheads="1"/>
              </p:cNvSpPr>
              <p:nvPr/>
            </p:nvSpPr>
            <p:spPr bwMode="auto">
              <a:xfrm>
                <a:off x="3452" y="1019"/>
                <a:ext cx="89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smtClean="0">
                    <a:ln>
                      <a:noFill/>
                    </a:ln>
                    <a:solidFill>
                      <a:srgbClr val="212165"/>
                    </a:solidFill>
                    <a:effectLst/>
                    <a:latin typeface="Calibri" pitchFamily="34" charset="0"/>
                    <a:cs typeface="Arial" pitchFamily="34" charset="0"/>
                  </a:rPr>
                  <a:t>t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33" name="Rectangle 129"/>
              <p:cNvSpPr>
                <a:spLocks noChangeArrowheads="1"/>
              </p:cNvSpPr>
              <p:nvPr/>
            </p:nvSpPr>
            <p:spPr bwMode="auto">
              <a:xfrm>
                <a:off x="3485" y="1019"/>
                <a:ext cx="109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smtClean="0">
                    <a:ln>
                      <a:noFill/>
                    </a:ln>
                    <a:solidFill>
                      <a:srgbClr val="212165"/>
                    </a:solidFill>
                    <a:effectLst/>
                    <a:latin typeface="Calibri" pitchFamily="34" charset="0"/>
                    <a:cs typeface="Arial" pitchFamily="34" charset="0"/>
                  </a:rPr>
                  <a:t>o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34" name="Rectangle 130"/>
              <p:cNvSpPr>
                <a:spLocks noChangeArrowheads="1"/>
              </p:cNvSpPr>
              <p:nvPr/>
            </p:nvSpPr>
            <p:spPr bwMode="auto">
              <a:xfrm>
                <a:off x="3535" y="1019"/>
                <a:ext cx="107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35" name="Rectangle 131"/>
              <p:cNvSpPr>
                <a:spLocks noChangeArrowheads="1"/>
              </p:cNvSpPr>
              <p:nvPr/>
            </p:nvSpPr>
            <p:spPr bwMode="auto">
              <a:xfrm>
                <a:off x="3020" y="1141"/>
                <a:ext cx="108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smtClean="0">
                    <a:ln>
                      <a:noFill/>
                    </a:ln>
                    <a:solidFill>
                      <a:srgbClr val="212165"/>
                    </a:solidFill>
                    <a:effectLst/>
                    <a:latin typeface="Calibri" pitchFamily="34" charset="0"/>
                    <a:cs typeface="Arial" pitchFamily="34" charset="0"/>
                  </a:rPr>
                  <a:t>P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36" name="Rectangle 132"/>
              <p:cNvSpPr>
                <a:spLocks noChangeArrowheads="1"/>
              </p:cNvSpPr>
              <p:nvPr/>
            </p:nvSpPr>
            <p:spPr bwMode="auto">
              <a:xfrm>
                <a:off x="3069" y="1141"/>
                <a:ext cx="109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smtClean="0">
                    <a:ln>
                      <a:noFill/>
                    </a:ln>
                    <a:solidFill>
                      <a:srgbClr val="212165"/>
                    </a:solidFill>
                    <a:effectLst/>
                    <a:latin typeface="Calibri" pitchFamily="34" charset="0"/>
                    <a:cs typeface="Arial" pitchFamily="34" charset="0"/>
                  </a:rPr>
                  <a:t>u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37" name="Rectangle 133"/>
              <p:cNvSpPr>
                <a:spLocks noChangeArrowheads="1"/>
              </p:cNvSpPr>
              <p:nvPr/>
            </p:nvSpPr>
            <p:spPr bwMode="auto">
              <a:xfrm>
                <a:off x="3119" y="1141"/>
                <a:ext cx="90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smtClean="0">
                    <a:ln>
                      <a:noFill/>
                    </a:ln>
                    <a:solidFill>
                      <a:srgbClr val="212165"/>
                    </a:solidFill>
                    <a:effectLst/>
                    <a:latin typeface="Calibri" pitchFamily="34" charset="0"/>
                    <a:cs typeface="Arial" pitchFamily="34" charset="0"/>
                  </a:rPr>
                  <a:t>r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38" name="Rectangle 134"/>
              <p:cNvSpPr>
                <a:spLocks noChangeArrowheads="1"/>
              </p:cNvSpPr>
              <p:nvPr/>
            </p:nvSpPr>
            <p:spPr bwMode="auto">
              <a:xfrm>
                <a:off x="3153" y="1141"/>
                <a:ext cx="98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smtClean="0">
                    <a:ln>
                      <a:noFill/>
                    </a:ln>
                    <a:solidFill>
                      <a:srgbClr val="212165"/>
                    </a:solidFill>
                    <a:effectLst/>
                    <a:latin typeface="Calibri" pitchFamily="34" charset="0"/>
                    <a:cs typeface="Arial" pitchFamily="34" charset="0"/>
                  </a:rPr>
                  <a:t>c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39" name="Rectangle 135"/>
              <p:cNvSpPr>
                <a:spLocks noChangeArrowheads="1"/>
              </p:cNvSpPr>
              <p:nvPr/>
            </p:nvSpPr>
            <p:spPr bwMode="auto">
              <a:xfrm>
                <a:off x="3197" y="1141"/>
                <a:ext cx="109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smtClean="0">
                    <a:ln>
                      <a:noFill/>
                    </a:ln>
                    <a:solidFill>
                      <a:srgbClr val="212165"/>
                    </a:solidFill>
                    <a:effectLst/>
                    <a:latin typeface="Calibri" pitchFamily="34" charset="0"/>
                    <a:cs typeface="Arial" pitchFamily="34" charset="0"/>
                  </a:rPr>
                  <a:t>h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40" name="Rectangle 136"/>
              <p:cNvSpPr>
                <a:spLocks noChangeArrowheads="1"/>
              </p:cNvSpPr>
              <p:nvPr/>
            </p:nvSpPr>
            <p:spPr bwMode="auto">
              <a:xfrm>
                <a:off x="3246" y="1141"/>
                <a:ext cx="104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smtClean="0">
                    <a:ln>
                      <a:noFill/>
                    </a:ln>
                    <a:solidFill>
                      <a:srgbClr val="212165"/>
                    </a:solidFill>
                    <a:effectLst/>
                    <a:latin typeface="Calibri" pitchFamily="34" charset="0"/>
                    <a:cs typeface="Arial" pitchFamily="34" charset="0"/>
                  </a:rPr>
                  <a:t>a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41" name="Rectangle 137"/>
              <p:cNvSpPr>
                <a:spLocks noChangeArrowheads="1"/>
              </p:cNvSpPr>
              <p:nvPr/>
            </p:nvSpPr>
            <p:spPr bwMode="auto">
              <a:xfrm>
                <a:off x="3296" y="1141"/>
                <a:ext cx="95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smtClean="0">
                    <a:ln>
                      <a:noFill/>
                    </a:ln>
                    <a:solidFill>
                      <a:srgbClr val="212165"/>
                    </a:solidFill>
                    <a:effectLst/>
                    <a:latin typeface="Calibri" pitchFamily="34" charset="0"/>
                    <a:cs typeface="Arial" pitchFamily="34" charset="0"/>
                  </a:rPr>
                  <a:t>s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42" name="Rectangle 138"/>
              <p:cNvSpPr>
                <a:spLocks noChangeArrowheads="1"/>
              </p:cNvSpPr>
              <p:nvPr/>
            </p:nvSpPr>
            <p:spPr bwMode="auto">
              <a:xfrm>
                <a:off x="3335" y="1141"/>
                <a:ext cx="106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dirty="0" smtClean="0">
                    <a:ln>
                      <a:noFill/>
                    </a:ln>
                    <a:solidFill>
                      <a:srgbClr val="212165"/>
                    </a:solidFill>
                    <a:effectLst/>
                    <a:latin typeface="Calibri" pitchFamily="34" charset="0"/>
                    <a:cs typeface="Arial" pitchFamily="34" charset="0"/>
                  </a:rPr>
                  <a:t>e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43" name="Rectangle 139"/>
              <p:cNvSpPr>
                <a:spLocks noChangeArrowheads="1"/>
              </p:cNvSpPr>
              <p:nvPr/>
            </p:nvSpPr>
            <p:spPr bwMode="auto">
              <a:xfrm>
                <a:off x="3385" y="1141"/>
                <a:ext cx="86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smtClean="0">
                    <a:ln>
                      <a:noFill/>
                    </a:ln>
                    <a:solidFill>
                      <a:srgbClr val="212165"/>
                    </a:solidFill>
                    <a:effectLst/>
                    <a:latin typeface="Calibri" pitchFamily="34" charset="0"/>
                    <a:cs typeface="Arial" pitchFamily="34" charset="0"/>
                  </a:rPr>
                  <a:t>-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44" name="Rectangle 140"/>
              <p:cNvSpPr>
                <a:spLocks noChangeArrowheads="1"/>
              </p:cNvSpPr>
              <p:nvPr/>
            </p:nvSpPr>
            <p:spPr bwMode="auto">
              <a:xfrm>
                <a:off x="3441" y="1141"/>
                <a:ext cx="108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smtClean="0">
                    <a:ln>
                      <a:noFill/>
                    </a:ln>
                    <a:solidFill>
                      <a:srgbClr val="212165"/>
                    </a:solidFill>
                    <a:effectLst/>
                    <a:latin typeface="Calibri" pitchFamily="34" charset="0"/>
                    <a:cs typeface="Arial" pitchFamily="34" charset="0"/>
                  </a:rPr>
                  <a:t>P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45" name="Rectangle 141"/>
              <p:cNvSpPr>
                <a:spLocks noChangeArrowheads="1"/>
              </p:cNvSpPr>
              <p:nvPr/>
            </p:nvSpPr>
            <p:spPr bwMode="auto">
              <a:xfrm>
                <a:off x="3490" y="1141"/>
                <a:ext cx="90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smtClean="0">
                    <a:ln>
                      <a:noFill/>
                    </a:ln>
                    <a:solidFill>
                      <a:srgbClr val="212165"/>
                    </a:solidFill>
                    <a:effectLst/>
                    <a:latin typeface="Calibri" pitchFamily="34" charset="0"/>
                    <a:cs typeface="Arial" pitchFamily="34" charset="0"/>
                  </a:rPr>
                  <a:t>r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46" name="Rectangle 142"/>
              <p:cNvSpPr>
                <a:spLocks noChangeArrowheads="1"/>
              </p:cNvSpPr>
              <p:nvPr/>
            </p:nvSpPr>
            <p:spPr bwMode="auto">
              <a:xfrm>
                <a:off x="3524" y="1141"/>
                <a:ext cx="106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smtClean="0">
                    <a:ln>
                      <a:noFill/>
                    </a:ln>
                    <a:solidFill>
                      <a:srgbClr val="212165"/>
                    </a:solidFill>
                    <a:effectLst/>
                    <a:latin typeface="Calibri" pitchFamily="34" charset="0"/>
                    <a:cs typeface="Arial" pitchFamily="34" charset="0"/>
                  </a:rPr>
                  <a:t>e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47" name="Rectangle 143"/>
              <p:cNvSpPr>
                <a:spLocks noChangeArrowheads="1"/>
              </p:cNvSpPr>
              <p:nvPr/>
            </p:nvSpPr>
            <p:spPr bwMode="auto">
              <a:xfrm>
                <a:off x="3573" y="1141"/>
                <a:ext cx="86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smtClean="0">
                    <a:ln>
                      <a:noFill/>
                    </a:ln>
                    <a:solidFill>
                      <a:srgbClr val="212165"/>
                    </a:solidFill>
                    <a:effectLst/>
                    <a:latin typeface="Calibri" pitchFamily="34" charset="0"/>
                    <a:cs typeface="Arial" pitchFamily="34" charset="0"/>
                  </a:rPr>
                  <a:t>-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48" name="Rectangle 144"/>
              <p:cNvSpPr>
                <a:spLocks noChangeArrowheads="1"/>
              </p:cNvSpPr>
              <p:nvPr/>
            </p:nvSpPr>
            <p:spPr bwMode="auto">
              <a:xfrm>
                <a:off x="3053" y="1263"/>
                <a:ext cx="98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smtClean="0">
                    <a:ln>
                      <a:noFill/>
                    </a:ln>
                    <a:solidFill>
                      <a:srgbClr val="212165"/>
                    </a:solidFill>
                    <a:effectLst/>
                    <a:latin typeface="Calibri" pitchFamily="34" charset="0"/>
                    <a:cs typeface="Arial" pitchFamily="34" charset="0"/>
                  </a:rPr>
                  <a:t>c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49" name="Rectangle 145"/>
              <p:cNvSpPr>
                <a:spLocks noChangeArrowheads="1"/>
              </p:cNvSpPr>
              <p:nvPr/>
            </p:nvSpPr>
            <p:spPr bwMode="auto">
              <a:xfrm>
                <a:off x="3097" y="1263"/>
                <a:ext cx="109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smtClean="0">
                    <a:ln>
                      <a:noFill/>
                    </a:ln>
                    <a:solidFill>
                      <a:srgbClr val="212165"/>
                    </a:solidFill>
                    <a:effectLst/>
                    <a:latin typeface="Calibri" pitchFamily="34" charset="0"/>
                    <a:cs typeface="Arial" pitchFamily="34" charset="0"/>
                  </a:rPr>
                  <a:t>o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50" name="Rectangle 146"/>
              <p:cNvSpPr>
                <a:spLocks noChangeArrowheads="1"/>
              </p:cNvSpPr>
              <p:nvPr/>
            </p:nvSpPr>
            <p:spPr bwMode="auto">
              <a:xfrm>
                <a:off x="3147" y="1263"/>
                <a:ext cx="137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smtClean="0">
                    <a:ln>
                      <a:noFill/>
                    </a:ln>
                    <a:solidFill>
                      <a:srgbClr val="212165"/>
                    </a:solidFill>
                    <a:effectLst/>
                    <a:latin typeface="Calibri" pitchFamily="34" charset="0"/>
                    <a:cs typeface="Arial" pitchFamily="34" charset="0"/>
                  </a:rPr>
                  <a:t>m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51" name="Rectangle 147"/>
              <p:cNvSpPr>
                <a:spLocks noChangeArrowheads="1"/>
              </p:cNvSpPr>
              <p:nvPr/>
            </p:nvSpPr>
            <p:spPr bwMode="auto">
              <a:xfrm>
                <a:off x="3224" y="1263"/>
                <a:ext cx="137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smtClean="0">
                    <a:ln>
                      <a:noFill/>
                    </a:ln>
                    <a:solidFill>
                      <a:srgbClr val="212165"/>
                    </a:solidFill>
                    <a:effectLst/>
                    <a:latin typeface="Calibri" pitchFamily="34" charset="0"/>
                    <a:cs typeface="Arial" pitchFamily="34" charset="0"/>
                  </a:rPr>
                  <a:t>m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52" name="Rectangle 148"/>
              <p:cNvSpPr>
                <a:spLocks noChangeArrowheads="1"/>
              </p:cNvSpPr>
              <p:nvPr/>
            </p:nvSpPr>
            <p:spPr bwMode="auto">
              <a:xfrm>
                <a:off x="3302" y="1263"/>
                <a:ext cx="78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smtClean="0">
                    <a:ln>
                      <a:noFill/>
                    </a:ln>
                    <a:solidFill>
                      <a:srgbClr val="212165"/>
                    </a:solidFill>
                    <a:effectLst/>
                    <a:latin typeface="Calibri" pitchFamily="34" charset="0"/>
                    <a:cs typeface="Arial" pitchFamily="34" charset="0"/>
                  </a:rPr>
                  <a:t>i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53" name="Rectangle 149"/>
              <p:cNvSpPr>
                <a:spLocks noChangeArrowheads="1"/>
              </p:cNvSpPr>
              <p:nvPr/>
            </p:nvSpPr>
            <p:spPr bwMode="auto">
              <a:xfrm>
                <a:off x="3324" y="1263"/>
                <a:ext cx="89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smtClean="0">
                    <a:ln>
                      <a:noFill/>
                    </a:ln>
                    <a:solidFill>
                      <a:srgbClr val="212165"/>
                    </a:solidFill>
                    <a:effectLst/>
                    <a:latin typeface="Calibri" pitchFamily="34" charset="0"/>
                    <a:cs typeface="Arial" pitchFamily="34" charset="0"/>
                  </a:rPr>
                  <a:t>t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54" name="Rectangle 150"/>
              <p:cNvSpPr>
                <a:spLocks noChangeArrowheads="1"/>
              </p:cNvSpPr>
              <p:nvPr/>
            </p:nvSpPr>
            <p:spPr bwMode="auto">
              <a:xfrm>
                <a:off x="3357" y="1263"/>
                <a:ext cx="137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smtClean="0">
                    <a:ln>
                      <a:noFill/>
                    </a:ln>
                    <a:solidFill>
                      <a:srgbClr val="212165"/>
                    </a:solidFill>
                    <a:effectLst/>
                    <a:latin typeface="Calibri" pitchFamily="34" charset="0"/>
                    <a:cs typeface="Arial" pitchFamily="34" charset="0"/>
                  </a:rPr>
                  <a:t>m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55" name="Rectangle 151"/>
              <p:cNvSpPr>
                <a:spLocks noChangeArrowheads="1"/>
              </p:cNvSpPr>
              <p:nvPr/>
            </p:nvSpPr>
            <p:spPr bwMode="auto">
              <a:xfrm>
                <a:off x="3435" y="1263"/>
                <a:ext cx="106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smtClean="0">
                    <a:ln>
                      <a:noFill/>
                    </a:ln>
                    <a:solidFill>
                      <a:srgbClr val="212165"/>
                    </a:solidFill>
                    <a:effectLst/>
                    <a:latin typeface="Calibri" pitchFamily="34" charset="0"/>
                    <a:cs typeface="Arial" pitchFamily="34" charset="0"/>
                  </a:rPr>
                  <a:t>e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56" name="Rectangle 152"/>
              <p:cNvSpPr>
                <a:spLocks noChangeArrowheads="1"/>
              </p:cNvSpPr>
              <p:nvPr/>
            </p:nvSpPr>
            <p:spPr bwMode="auto">
              <a:xfrm>
                <a:off x="3485" y="1263"/>
                <a:ext cx="109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smtClean="0">
                    <a:ln>
                      <a:noFill/>
                    </a:ln>
                    <a:solidFill>
                      <a:srgbClr val="212165"/>
                    </a:solidFill>
                    <a:effectLst/>
                    <a:latin typeface="Calibri" pitchFamily="34" charset="0"/>
                    <a:cs typeface="Arial" pitchFamily="34" charset="0"/>
                  </a:rPr>
                  <a:t>n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57" name="Rectangle 153"/>
              <p:cNvSpPr>
                <a:spLocks noChangeArrowheads="1"/>
              </p:cNvSpPr>
              <p:nvPr/>
            </p:nvSpPr>
            <p:spPr bwMode="auto">
              <a:xfrm>
                <a:off x="3535" y="1263"/>
                <a:ext cx="89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smtClean="0">
                    <a:ln>
                      <a:noFill/>
                    </a:ln>
                    <a:solidFill>
                      <a:srgbClr val="212165"/>
                    </a:solidFill>
                    <a:effectLst/>
                    <a:latin typeface="Calibri" pitchFamily="34" charset="0"/>
                    <a:cs typeface="Arial" pitchFamily="34" charset="0"/>
                  </a:rPr>
                  <a:t>t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58" name="Freeform 154"/>
              <p:cNvSpPr>
                <a:spLocks/>
              </p:cNvSpPr>
              <p:nvPr/>
            </p:nvSpPr>
            <p:spPr bwMode="auto">
              <a:xfrm>
                <a:off x="1545" y="1815"/>
                <a:ext cx="831" cy="449"/>
              </a:xfrm>
              <a:custGeom>
                <a:avLst/>
                <a:gdLst>
                  <a:gd name="T0" fmla="*/ 0 w 2000"/>
                  <a:gd name="T1" fmla="*/ 0 h 1080"/>
                  <a:gd name="T2" fmla="*/ 0 w 2000"/>
                  <a:gd name="T3" fmla="*/ 0 h 1080"/>
                  <a:gd name="T4" fmla="*/ 2000 w 2000"/>
                  <a:gd name="T5" fmla="*/ 0 h 1080"/>
                  <a:gd name="T6" fmla="*/ 2000 w 2000"/>
                  <a:gd name="T7" fmla="*/ 1080 h 1080"/>
                  <a:gd name="T8" fmla="*/ 0 w 2000"/>
                  <a:gd name="T9" fmla="*/ 1080 h 1080"/>
                  <a:gd name="T10" fmla="*/ 0 w 2000"/>
                  <a:gd name="T11" fmla="*/ 0 h 10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00" h="1080">
                    <a:moveTo>
                      <a:pt x="0" y="0"/>
                    </a:moveTo>
                    <a:lnTo>
                      <a:pt x="0" y="0"/>
                    </a:lnTo>
                    <a:lnTo>
                      <a:pt x="2000" y="0"/>
                    </a:lnTo>
                    <a:lnTo>
                      <a:pt x="2000" y="1080"/>
                    </a:lnTo>
                    <a:lnTo>
                      <a:pt x="0" y="108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7938" cap="flat">
                <a:solidFill>
                  <a:srgbClr val="4472C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59" name="Rectangle 155"/>
              <p:cNvSpPr>
                <a:spLocks noChangeArrowheads="1"/>
              </p:cNvSpPr>
              <p:nvPr/>
            </p:nvSpPr>
            <p:spPr bwMode="auto">
              <a:xfrm>
                <a:off x="1808" y="1858"/>
                <a:ext cx="105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"/>
                    <a:cs typeface="Arial" pitchFamily="34" charset="0"/>
                  </a:rPr>
                  <a:t>S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60" name="Rectangle 156"/>
              <p:cNvSpPr>
                <a:spLocks noChangeArrowheads="1"/>
              </p:cNvSpPr>
              <p:nvPr/>
            </p:nvSpPr>
            <p:spPr bwMode="auto">
              <a:xfrm>
                <a:off x="1857" y="1858"/>
                <a:ext cx="92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"/>
                    <a:cs typeface="Arial" pitchFamily="34" charset="0"/>
                  </a:rPr>
                  <a:t>t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61" name="Rectangle 157"/>
              <p:cNvSpPr>
                <a:spLocks noChangeArrowheads="1"/>
              </p:cNvSpPr>
              <p:nvPr/>
            </p:nvSpPr>
            <p:spPr bwMode="auto">
              <a:xfrm>
                <a:off x="1891" y="1858"/>
                <a:ext cx="107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"/>
                    <a:cs typeface="Arial" pitchFamily="34" charset="0"/>
                  </a:rPr>
                  <a:t>a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62" name="Rectangle 158"/>
              <p:cNvSpPr>
                <a:spLocks noChangeArrowheads="1"/>
              </p:cNvSpPr>
              <p:nvPr/>
            </p:nvSpPr>
            <p:spPr bwMode="auto">
              <a:xfrm>
                <a:off x="1941" y="1858"/>
                <a:ext cx="105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"/>
                    <a:cs typeface="Arial" pitchFamily="34" charset="0"/>
                  </a:rPr>
                  <a:t>g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63" name="Rectangle 159"/>
              <p:cNvSpPr>
                <a:spLocks noChangeArrowheads="1"/>
              </p:cNvSpPr>
              <p:nvPr/>
            </p:nvSpPr>
            <p:spPr bwMode="auto">
              <a:xfrm>
                <a:off x="1990" y="1858"/>
                <a:ext cx="108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"/>
                    <a:cs typeface="Arial" pitchFamily="34" charset="0"/>
                  </a:rPr>
                  <a:t>e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64" name="Rectangle 160"/>
              <p:cNvSpPr>
                <a:spLocks noChangeArrowheads="1"/>
              </p:cNvSpPr>
              <p:nvPr/>
            </p:nvSpPr>
            <p:spPr bwMode="auto">
              <a:xfrm>
                <a:off x="2040" y="1858"/>
                <a:ext cx="109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65" name="Rectangle 161"/>
              <p:cNvSpPr>
                <a:spLocks noChangeArrowheads="1"/>
              </p:cNvSpPr>
              <p:nvPr/>
            </p:nvSpPr>
            <p:spPr bwMode="auto">
              <a:xfrm>
                <a:off x="2057" y="1858"/>
                <a:ext cx="109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"/>
                    <a:cs typeface="Arial" pitchFamily="34" charset="0"/>
                  </a:rPr>
                  <a:t>3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66" name="Rectangle 162"/>
              <p:cNvSpPr>
                <a:spLocks noChangeArrowheads="1"/>
              </p:cNvSpPr>
              <p:nvPr/>
            </p:nvSpPr>
            <p:spPr bwMode="auto">
              <a:xfrm>
                <a:off x="1597" y="1974"/>
                <a:ext cx="120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G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67" name="Rectangle 163"/>
              <p:cNvSpPr>
                <a:spLocks noChangeArrowheads="1"/>
              </p:cNvSpPr>
              <p:nvPr/>
            </p:nvSpPr>
            <p:spPr bwMode="auto">
              <a:xfrm>
                <a:off x="1658" y="1974"/>
                <a:ext cx="109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o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68" name="Rectangle 164"/>
              <p:cNvSpPr>
                <a:spLocks noChangeArrowheads="1"/>
              </p:cNvSpPr>
              <p:nvPr/>
            </p:nvSpPr>
            <p:spPr bwMode="auto">
              <a:xfrm>
                <a:off x="1708" y="1974"/>
                <a:ext cx="109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o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69" name="Rectangle 165"/>
              <p:cNvSpPr>
                <a:spLocks noChangeArrowheads="1"/>
              </p:cNvSpPr>
              <p:nvPr/>
            </p:nvSpPr>
            <p:spPr bwMode="auto">
              <a:xfrm>
                <a:off x="1758" y="1974"/>
                <a:ext cx="109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d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70" name="Rectangle 166"/>
              <p:cNvSpPr>
                <a:spLocks noChangeArrowheads="1"/>
              </p:cNvSpPr>
              <p:nvPr/>
            </p:nvSpPr>
            <p:spPr bwMode="auto">
              <a:xfrm>
                <a:off x="1808" y="1974"/>
                <a:ext cx="95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s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71" name="Rectangle 167"/>
              <p:cNvSpPr>
                <a:spLocks noChangeArrowheads="1"/>
              </p:cNvSpPr>
              <p:nvPr/>
            </p:nvSpPr>
            <p:spPr bwMode="auto">
              <a:xfrm>
                <a:off x="1847" y="1974"/>
                <a:ext cx="107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72" name="Rectangle 168"/>
              <p:cNvSpPr>
                <a:spLocks noChangeArrowheads="1"/>
              </p:cNvSpPr>
              <p:nvPr/>
            </p:nvSpPr>
            <p:spPr bwMode="auto">
              <a:xfrm>
                <a:off x="1880" y="1974"/>
                <a:ext cx="109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o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73" name="Rectangle 169"/>
              <p:cNvSpPr>
                <a:spLocks noChangeArrowheads="1"/>
              </p:cNvSpPr>
              <p:nvPr/>
            </p:nvSpPr>
            <p:spPr bwMode="auto">
              <a:xfrm>
                <a:off x="1930" y="1974"/>
                <a:ext cx="90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r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74" name="Rectangle 170"/>
              <p:cNvSpPr>
                <a:spLocks noChangeArrowheads="1"/>
              </p:cNvSpPr>
              <p:nvPr/>
            </p:nvSpPr>
            <p:spPr bwMode="auto">
              <a:xfrm>
                <a:off x="1963" y="1974"/>
                <a:ext cx="107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75" name="Rectangle 171"/>
              <p:cNvSpPr>
                <a:spLocks noChangeArrowheads="1"/>
              </p:cNvSpPr>
              <p:nvPr/>
            </p:nvSpPr>
            <p:spPr bwMode="auto">
              <a:xfrm>
                <a:off x="1990" y="1974"/>
                <a:ext cx="102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S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76" name="Rectangle 172"/>
              <p:cNvSpPr>
                <a:spLocks noChangeArrowheads="1"/>
              </p:cNvSpPr>
              <p:nvPr/>
            </p:nvSpPr>
            <p:spPr bwMode="auto">
              <a:xfrm>
                <a:off x="2035" y="1974"/>
                <a:ext cx="106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e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77" name="Rectangle 173"/>
              <p:cNvSpPr>
                <a:spLocks noChangeArrowheads="1"/>
              </p:cNvSpPr>
              <p:nvPr/>
            </p:nvSpPr>
            <p:spPr bwMode="auto">
              <a:xfrm>
                <a:off x="2085" y="1974"/>
                <a:ext cx="90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r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78" name="Rectangle 174"/>
              <p:cNvSpPr>
                <a:spLocks noChangeArrowheads="1"/>
              </p:cNvSpPr>
              <p:nvPr/>
            </p:nvSpPr>
            <p:spPr bwMode="auto">
              <a:xfrm>
                <a:off x="2118" y="1974"/>
                <a:ext cx="101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v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79" name="Rectangle 175"/>
              <p:cNvSpPr>
                <a:spLocks noChangeArrowheads="1"/>
              </p:cNvSpPr>
              <p:nvPr/>
            </p:nvSpPr>
            <p:spPr bwMode="auto">
              <a:xfrm>
                <a:off x="2162" y="1974"/>
                <a:ext cx="78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i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80" name="Rectangle 176"/>
              <p:cNvSpPr>
                <a:spLocks noChangeArrowheads="1"/>
              </p:cNvSpPr>
              <p:nvPr/>
            </p:nvSpPr>
            <p:spPr bwMode="auto">
              <a:xfrm>
                <a:off x="2184" y="1974"/>
                <a:ext cx="98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c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81" name="Rectangle 177"/>
              <p:cNvSpPr>
                <a:spLocks noChangeArrowheads="1"/>
              </p:cNvSpPr>
              <p:nvPr/>
            </p:nvSpPr>
            <p:spPr bwMode="auto">
              <a:xfrm>
                <a:off x="2229" y="1974"/>
                <a:ext cx="106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e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82" name="Rectangle 178"/>
              <p:cNvSpPr>
                <a:spLocks noChangeArrowheads="1"/>
              </p:cNvSpPr>
              <p:nvPr/>
            </p:nvSpPr>
            <p:spPr bwMode="auto">
              <a:xfrm>
                <a:off x="2278" y="1974"/>
                <a:ext cx="95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s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83" name="Rectangle 179"/>
              <p:cNvSpPr>
                <a:spLocks noChangeArrowheads="1"/>
              </p:cNvSpPr>
              <p:nvPr/>
            </p:nvSpPr>
            <p:spPr bwMode="auto">
              <a:xfrm>
                <a:off x="2317" y="1974"/>
                <a:ext cx="107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84" name="Rectangle 180"/>
              <p:cNvSpPr>
                <a:spLocks noChangeArrowheads="1"/>
              </p:cNvSpPr>
              <p:nvPr/>
            </p:nvSpPr>
            <p:spPr bwMode="auto">
              <a:xfrm>
                <a:off x="1764" y="2096"/>
                <a:ext cx="118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D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85" name="Rectangle 181"/>
              <p:cNvSpPr>
                <a:spLocks noChangeArrowheads="1"/>
              </p:cNvSpPr>
              <p:nvPr/>
            </p:nvSpPr>
            <p:spPr bwMode="auto">
              <a:xfrm>
                <a:off x="1824" y="2096"/>
                <a:ext cx="106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e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86" name="Rectangle 182"/>
              <p:cNvSpPr>
                <a:spLocks noChangeArrowheads="1"/>
              </p:cNvSpPr>
              <p:nvPr/>
            </p:nvSpPr>
            <p:spPr bwMode="auto">
              <a:xfrm>
                <a:off x="1874" y="2096"/>
                <a:ext cx="78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l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87" name="Rectangle 183"/>
              <p:cNvSpPr>
                <a:spLocks noChangeArrowheads="1"/>
              </p:cNvSpPr>
              <p:nvPr/>
            </p:nvSpPr>
            <p:spPr bwMode="auto">
              <a:xfrm>
                <a:off x="1897" y="2096"/>
                <a:ext cx="78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i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88" name="Rectangle 184"/>
              <p:cNvSpPr>
                <a:spLocks noChangeArrowheads="1"/>
              </p:cNvSpPr>
              <p:nvPr/>
            </p:nvSpPr>
            <p:spPr bwMode="auto">
              <a:xfrm>
                <a:off x="1919" y="2096"/>
                <a:ext cx="101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v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89" name="Rectangle 185"/>
              <p:cNvSpPr>
                <a:spLocks noChangeArrowheads="1"/>
              </p:cNvSpPr>
              <p:nvPr/>
            </p:nvSpPr>
            <p:spPr bwMode="auto">
              <a:xfrm>
                <a:off x="1963" y="2096"/>
                <a:ext cx="106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e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90" name="Rectangle 186"/>
              <p:cNvSpPr>
                <a:spLocks noChangeArrowheads="1"/>
              </p:cNvSpPr>
              <p:nvPr/>
            </p:nvSpPr>
            <p:spPr bwMode="auto">
              <a:xfrm>
                <a:off x="2012" y="2096"/>
                <a:ext cx="90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r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91" name="Rectangle 187"/>
              <p:cNvSpPr>
                <a:spLocks noChangeArrowheads="1"/>
              </p:cNvSpPr>
              <p:nvPr/>
            </p:nvSpPr>
            <p:spPr bwMode="auto">
              <a:xfrm>
                <a:off x="2046" y="2096"/>
                <a:ext cx="106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e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92" name="Rectangle 188"/>
              <p:cNvSpPr>
                <a:spLocks noChangeArrowheads="1"/>
              </p:cNvSpPr>
              <p:nvPr/>
            </p:nvSpPr>
            <p:spPr bwMode="auto">
              <a:xfrm>
                <a:off x="2096" y="2096"/>
                <a:ext cx="109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d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93" name="Freeform 189"/>
              <p:cNvSpPr>
                <a:spLocks/>
              </p:cNvSpPr>
              <p:nvPr/>
            </p:nvSpPr>
            <p:spPr bwMode="auto">
              <a:xfrm>
                <a:off x="2864" y="2242"/>
                <a:ext cx="897" cy="449"/>
              </a:xfrm>
              <a:custGeom>
                <a:avLst/>
                <a:gdLst>
                  <a:gd name="T0" fmla="*/ 0 w 2160"/>
                  <a:gd name="T1" fmla="*/ 0 h 1080"/>
                  <a:gd name="T2" fmla="*/ 0 w 2160"/>
                  <a:gd name="T3" fmla="*/ 0 h 1080"/>
                  <a:gd name="T4" fmla="*/ 2160 w 2160"/>
                  <a:gd name="T5" fmla="*/ 0 h 1080"/>
                  <a:gd name="T6" fmla="*/ 2160 w 2160"/>
                  <a:gd name="T7" fmla="*/ 1080 h 1080"/>
                  <a:gd name="T8" fmla="*/ 0 w 2160"/>
                  <a:gd name="T9" fmla="*/ 1080 h 1080"/>
                  <a:gd name="T10" fmla="*/ 0 w 2160"/>
                  <a:gd name="T11" fmla="*/ 0 h 10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" h="1080">
                    <a:moveTo>
                      <a:pt x="0" y="0"/>
                    </a:moveTo>
                    <a:lnTo>
                      <a:pt x="0" y="0"/>
                    </a:lnTo>
                    <a:lnTo>
                      <a:pt x="2160" y="0"/>
                    </a:lnTo>
                    <a:lnTo>
                      <a:pt x="2160" y="1080"/>
                    </a:lnTo>
                    <a:lnTo>
                      <a:pt x="0" y="108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7938" cap="flat">
                <a:solidFill>
                  <a:srgbClr val="4472C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4" name="Rectangle 190"/>
              <p:cNvSpPr>
                <a:spLocks noChangeArrowheads="1"/>
              </p:cNvSpPr>
              <p:nvPr/>
            </p:nvSpPr>
            <p:spPr bwMode="auto">
              <a:xfrm>
                <a:off x="3157" y="2221"/>
                <a:ext cx="98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smtClean="0">
                    <a:ln>
                      <a:noFill/>
                    </a:ln>
                    <a:solidFill>
                      <a:srgbClr val="212165"/>
                    </a:solidFill>
                    <a:effectLst/>
                    <a:latin typeface="Calibri" pitchFamily="34" charset="0"/>
                    <a:cs typeface="Arial" pitchFamily="34" charset="0"/>
                  </a:rPr>
                  <a:t>L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95" name="Rectangle 191"/>
              <p:cNvSpPr>
                <a:spLocks noChangeArrowheads="1"/>
              </p:cNvSpPr>
              <p:nvPr/>
            </p:nvSpPr>
            <p:spPr bwMode="auto">
              <a:xfrm>
                <a:off x="3201" y="2221"/>
                <a:ext cx="78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smtClean="0">
                    <a:ln>
                      <a:noFill/>
                    </a:ln>
                    <a:solidFill>
                      <a:srgbClr val="212165"/>
                    </a:solidFill>
                    <a:effectLst/>
                    <a:latin typeface="Calibri" pitchFamily="34" charset="0"/>
                    <a:cs typeface="Arial" pitchFamily="34" charset="0"/>
                  </a:rPr>
                  <a:t>i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96" name="Rectangle 192"/>
              <p:cNvSpPr>
                <a:spLocks noChangeArrowheads="1"/>
              </p:cNvSpPr>
              <p:nvPr/>
            </p:nvSpPr>
            <p:spPr bwMode="auto">
              <a:xfrm>
                <a:off x="3223" y="2221"/>
                <a:ext cx="104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smtClean="0">
                    <a:ln>
                      <a:noFill/>
                    </a:ln>
                    <a:solidFill>
                      <a:srgbClr val="212165"/>
                    </a:solidFill>
                    <a:effectLst/>
                    <a:latin typeface="Calibri" pitchFamily="34" charset="0"/>
                    <a:cs typeface="Arial" pitchFamily="34" charset="0"/>
                  </a:rPr>
                  <a:t>a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97" name="Rectangle 193"/>
              <p:cNvSpPr>
                <a:spLocks noChangeArrowheads="1"/>
              </p:cNvSpPr>
              <p:nvPr/>
            </p:nvSpPr>
            <p:spPr bwMode="auto">
              <a:xfrm>
                <a:off x="3273" y="2221"/>
                <a:ext cx="109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smtClean="0">
                    <a:ln>
                      <a:noFill/>
                    </a:ln>
                    <a:solidFill>
                      <a:srgbClr val="212165"/>
                    </a:solidFill>
                    <a:effectLst/>
                    <a:latin typeface="Calibri" pitchFamily="34" charset="0"/>
                    <a:cs typeface="Arial" pitchFamily="34" charset="0"/>
                  </a:rPr>
                  <a:t>b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98" name="Rectangle 194"/>
              <p:cNvSpPr>
                <a:spLocks noChangeArrowheads="1"/>
              </p:cNvSpPr>
              <p:nvPr/>
            </p:nvSpPr>
            <p:spPr bwMode="auto">
              <a:xfrm>
                <a:off x="3323" y="2221"/>
                <a:ext cx="78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smtClean="0">
                    <a:ln>
                      <a:noFill/>
                    </a:ln>
                    <a:solidFill>
                      <a:srgbClr val="212165"/>
                    </a:solidFill>
                    <a:effectLst/>
                    <a:latin typeface="Calibri" pitchFamily="34" charset="0"/>
                    <a:cs typeface="Arial" pitchFamily="34" charset="0"/>
                  </a:rPr>
                  <a:t>i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99" name="Rectangle 195"/>
              <p:cNvSpPr>
                <a:spLocks noChangeArrowheads="1"/>
              </p:cNvSpPr>
              <p:nvPr/>
            </p:nvSpPr>
            <p:spPr bwMode="auto">
              <a:xfrm>
                <a:off x="3345" y="2221"/>
                <a:ext cx="78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smtClean="0">
                    <a:ln>
                      <a:noFill/>
                    </a:ln>
                    <a:solidFill>
                      <a:srgbClr val="212165"/>
                    </a:solidFill>
                    <a:effectLst/>
                    <a:latin typeface="Calibri" pitchFamily="34" charset="0"/>
                    <a:cs typeface="Arial" pitchFamily="34" charset="0"/>
                  </a:rPr>
                  <a:t>l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00" name="Rectangle 196"/>
              <p:cNvSpPr>
                <a:spLocks noChangeArrowheads="1"/>
              </p:cNvSpPr>
              <p:nvPr/>
            </p:nvSpPr>
            <p:spPr bwMode="auto">
              <a:xfrm>
                <a:off x="3367" y="2221"/>
                <a:ext cx="78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smtClean="0">
                    <a:ln>
                      <a:noFill/>
                    </a:ln>
                    <a:solidFill>
                      <a:srgbClr val="212165"/>
                    </a:solidFill>
                    <a:effectLst/>
                    <a:latin typeface="Calibri" pitchFamily="34" charset="0"/>
                    <a:cs typeface="Arial" pitchFamily="34" charset="0"/>
                  </a:rPr>
                  <a:t>i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01" name="Rectangle 197"/>
              <p:cNvSpPr>
                <a:spLocks noChangeArrowheads="1"/>
              </p:cNvSpPr>
              <p:nvPr/>
            </p:nvSpPr>
            <p:spPr bwMode="auto">
              <a:xfrm>
                <a:off x="3390" y="2221"/>
                <a:ext cx="89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smtClean="0">
                    <a:ln>
                      <a:noFill/>
                    </a:ln>
                    <a:solidFill>
                      <a:srgbClr val="212165"/>
                    </a:solidFill>
                    <a:effectLst/>
                    <a:latin typeface="Calibri" pitchFamily="34" charset="0"/>
                    <a:cs typeface="Arial" pitchFamily="34" charset="0"/>
                  </a:rPr>
                  <a:t>t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02" name="Rectangle 198"/>
              <p:cNvSpPr>
                <a:spLocks noChangeArrowheads="1"/>
              </p:cNvSpPr>
              <p:nvPr/>
            </p:nvSpPr>
            <p:spPr bwMode="auto">
              <a:xfrm>
                <a:off x="3423" y="2221"/>
                <a:ext cx="101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smtClean="0">
                    <a:ln>
                      <a:noFill/>
                    </a:ln>
                    <a:solidFill>
                      <a:srgbClr val="212165"/>
                    </a:solidFill>
                    <a:effectLst/>
                    <a:latin typeface="Calibri" pitchFamily="34" charset="0"/>
                    <a:cs typeface="Arial" pitchFamily="34" charset="0"/>
                  </a:rPr>
                  <a:t>y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03" name="Rectangle 199"/>
              <p:cNvSpPr>
                <a:spLocks noChangeArrowheads="1"/>
              </p:cNvSpPr>
              <p:nvPr/>
            </p:nvSpPr>
            <p:spPr bwMode="auto">
              <a:xfrm>
                <a:off x="3467" y="2221"/>
                <a:ext cx="107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04" name="Rectangle 200"/>
              <p:cNvSpPr>
                <a:spLocks noChangeArrowheads="1"/>
              </p:cNvSpPr>
              <p:nvPr/>
            </p:nvSpPr>
            <p:spPr bwMode="auto">
              <a:xfrm>
                <a:off x="3068" y="2337"/>
                <a:ext cx="110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dirty="0" smtClean="0">
                    <a:ln>
                      <a:noFill/>
                    </a:ln>
                    <a:solidFill>
                      <a:srgbClr val="212165"/>
                    </a:solidFill>
                    <a:effectLst/>
                    <a:latin typeface="Calibri" pitchFamily="34" charset="0"/>
                    <a:cs typeface="Arial" pitchFamily="34" charset="0"/>
                  </a:rPr>
                  <a:t>R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05" name="Rectangle 201"/>
              <p:cNvSpPr>
                <a:spLocks noChangeArrowheads="1"/>
              </p:cNvSpPr>
              <p:nvPr/>
            </p:nvSpPr>
            <p:spPr bwMode="auto">
              <a:xfrm>
                <a:off x="3123" y="2337"/>
                <a:ext cx="106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smtClean="0">
                    <a:ln>
                      <a:noFill/>
                    </a:ln>
                    <a:solidFill>
                      <a:srgbClr val="212165"/>
                    </a:solidFill>
                    <a:effectLst/>
                    <a:latin typeface="Calibri" pitchFamily="34" charset="0"/>
                    <a:cs typeface="Arial" pitchFamily="34" charset="0"/>
                  </a:rPr>
                  <a:t>e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06" name="Rectangle 202"/>
              <p:cNvSpPr>
                <a:spLocks noChangeArrowheads="1"/>
              </p:cNvSpPr>
              <p:nvPr/>
            </p:nvSpPr>
            <p:spPr bwMode="auto">
              <a:xfrm>
                <a:off x="3173" y="2337"/>
                <a:ext cx="98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smtClean="0">
                    <a:ln>
                      <a:noFill/>
                    </a:ln>
                    <a:solidFill>
                      <a:srgbClr val="212165"/>
                    </a:solidFill>
                    <a:effectLst/>
                    <a:latin typeface="Calibri" pitchFamily="34" charset="0"/>
                    <a:cs typeface="Arial" pitchFamily="34" charset="0"/>
                  </a:rPr>
                  <a:t>c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07" name="Rectangle 203"/>
              <p:cNvSpPr>
                <a:spLocks noChangeArrowheads="1"/>
              </p:cNvSpPr>
              <p:nvPr/>
            </p:nvSpPr>
            <p:spPr bwMode="auto">
              <a:xfrm>
                <a:off x="3218" y="2337"/>
                <a:ext cx="109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dirty="0" smtClean="0">
                    <a:ln>
                      <a:noFill/>
                    </a:ln>
                    <a:solidFill>
                      <a:srgbClr val="212165"/>
                    </a:solidFill>
                    <a:effectLst/>
                    <a:latin typeface="Calibri" pitchFamily="34" charset="0"/>
                    <a:cs typeface="Arial" pitchFamily="34" charset="0"/>
                  </a:rPr>
                  <a:t>o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08" name="Rectangle 204"/>
              <p:cNvSpPr>
                <a:spLocks noChangeArrowheads="1"/>
              </p:cNvSpPr>
              <p:nvPr/>
            </p:nvSpPr>
            <p:spPr bwMode="auto">
              <a:xfrm>
                <a:off x="3268" y="2337"/>
                <a:ext cx="103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smtClean="0">
                    <a:ln>
                      <a:noFill/>
                    </a:ln>
                    <a:solidFill>
                      <a:srgbClr val="212165"/>
                    </a:solidFill>
                    <a:effectLst/>
                    <a:latin typeface="Calibri" pitchFamily="34" charset="0"/>
                    <a:cs typeface="Arial" pitchFamily="34" charset="0"/>
                  </a:rPr>
                  <a:t>g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0" name="Group 406"/>
            <p:cNvGrpSpPr>
              <a:grpSpLocks/>
            </p:cNvGrpSpPr>
            <p:nvPr/>
          </p:nvGrpSpPr>
          <p:grpSpPr bwMode="auto">
            <a:xfrm>
              <a:off x="2870" y="1594"/>
              <a:ext cx="2308" cy="1867"/>
              <a:chOff x="2870" y="1594"/>
              <a:chExt cx="2308" cy="1867"/>
            </a:xfrm>
          </p:grpSpPr>
          <p:sp>
            <p:nvSpPr>
              <p:cNvPr id="409" name="Rectangle 206"/>
              <p:cNvSpPr>
                <a:spLocks noChangeArrowheads="1"/>
              </p:cNvSpPr>
              <p:nvPr/>
            </p:nvSpPr>
            <p:spPr bwMode="auto">
              <a:xfrm>
                <a:off x="3312" y="2337"/>
                <a:ext cx="109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smtClean="0">
                    <a:ln>
                      <a:noFill/>
                    </a:ln>
                    <a:solidFill>
                      <a:srgbClr val="212165"/>
                    </a:solidFill>
                    <a:effectLst/>
                    <a:latin typeface="Calibri" pitchFamily="34" charset="0"/>
                    <a:cs typeface="Arial" pitchFamily="34" charset="0"/>
                  </a:rPr>
                  <a:t>n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10" name="Rectangle 207"/>
              <p:cNvSpPr>
                <a:spLocks noChangeArrowheads="1"/>
              </p:cNvSpPr>
              <p:nvPr/>
            </p:nvSpPr>
            <p:spPr bwMode="auto">
              <a:xfrm>
                <a:off x="3362" y="2337"/>
                <a:ext cx="78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dirty="0" err="1" smtClean="0">
                    <a:ln>
                      <a:noFill/>
                    </a:ln>
                    <a:solidFill>
                      <a:srgbClr val="212165"/>
                    </a:solidFill>
                    <a:effectLst/>
                    <a:latin typeface="Calibri" pitchFamily="34" charset="0"/>
                    <a:cs typeface="Arial" pitchFamily="34" charset="0"/>
                  </a:rPr>
                  <a:t>i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11" name="Rectangle 208"/>
              <p:cNvSpPr>
                <a:spLocks noChangeArrowheads="1"/>
              </p:cNvSpPr>
              <p:nvPr/>
            </p:nvSpPr>
            <p:spPr bwMode="auto">
              <a:xfrm>
                <a:off x="3384" y="2337"/>
                <a:ext cx="95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smtClean="0">
                    <a:ln>
                      <a:noFill/>
                    </a:ln>
                    <a:solidFill>
                      <a:srgbClr val="212165"/>
                    </a:solidFill>
                    <a:effectLst/>
                    <a:latin typeface="Calibri" pitchFamily="34" charset="0"/>
                    <a:cs typeface="Arial" pitchFamily="34" charset="0"/>
                  </a:rPr>
                  <a:t>s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12" name="Rectangle 209"/>
              <p:cNvSpPr>
                <a:spLocks noChangeArrowheads="1"/>
              </p:cNvSpPr>
              <p:nvPr/>
            </p:nvSpPr>
            <p:spPr bwMode="auto">
              <a:xfrm>
                <a:off x="3423" y="2337"/>
                <a:ext cx="106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dirty="0" smtClean="0">
                    <a:ln>
                      <a:noFill/>
                    </a:ln>
                    <a:solidFill>
                      <a:srgbClr val="212165"/>
                    </a:solidFill>
                    <a:effectLst/>
                    <a:latin typeface="Calibri" pitchFamily="34" charset="0"/>
                    <a:cs typeface="Arial" pitchFamily="34" charset="0"/>
                  </a:rPr>
                  <a:t>e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13" name="Rectangle 210"/>
              <p:cNvSpPr>
                <a:spLocks noChangeArrowheads="1"/>
              </p:cNvSpPr>
              <p:nvPr/>
            </p:nvSpPr>
            <p:spPr bwMode="auto">
              <a:xfrm>
                <a:off x="3473" y="2337"/>
                <a:ext cx="109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smtClean="0">
                    <a:ln>
                      <a:noFill/>
                    </a:ln>
                    <a:solidFill>
                      <a:srgbClr val="212165"/>
                    </a:solidFill>
                    <a:effectLst/>
                    <a:latin typeface="Calibri" pitchFamily="34" charset="0"/>
                    <a:cs typeface="Arial" pitchFamily="34" charset="0"/>
                  </a:rPr>
                  <a:t>d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14" name="Rectangle 211"/>
              <p:cNvSpPr>
                <a:spLocks noChangeArrowheads="1"/>
              </p:cNvSpPr>
              <p:nvPr/>
            </p:nvSpPr>
            <p:spPr bwMode="auto">
              <a:xfrm>
                <a:off x="3522" y="2337"/>
                <a:ext cx="86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dirty="0" smtClean="0">
                    <a:ln>
                      <a:noFill/>
                    </a:ln>
                    <a:solidFill>
                      <a:srgbClr val="212165"/>
                    </a:solidFill>
                    <a:effectLst/>
                    <a:latin typeface="Calibri" pitchFamily="34" charset="0"/>
                    <a:cs typeface="Arial" pitchFamily="34" charset="0"/>
                  </a:rPr>
                  <a:t>-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15" name="Rectangle 212"/>
              <p:cNvSpPr>
                <a:spLocks noChangeArrowheads="1"/>
              </p:cNvSpPr>
              <p:nvPr/>
            </p:nvSpPr>
            <p:spPr bwMode="auto">
              <a:xfrm>
                <a:off x="3129" y="2459"/>
                <a:ext cx="85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smtClean="0">
                    <a:ln>
                      <a:noFill/>
                    </a:ln>
                    <a:solidFill>
                      <a:srgbClr val="212165"/>
                    </a:solidFill>
                    <a:effectLst/>
                    <a:latin typeface="Calibri" pitchFamily="34" charset="0"/>
                    <a:cs typeface="Arial" pitchFamily="34" charset="0"/>
                  </a:rPr>
                  <a:t>(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16" name="Rectangle 213"/>
              <p:cNvSpPr>
                <a:spLocks noChangeArrowheads="1"/>
              </p:cNvSpPr>
              <p:nvPr/>
            </p:nvSpPr>
            <p:spPr bwMode="auto">
              <a:xfrm>
                <a:off x="3157" y="2459"/>
                <a:ext cx="86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smtClean="0">
                    <a:ln>
                      <a:noFill/>
                    </a:ln>
                    <a:solidFill>
                      <a:srgbClr val="212165"/>
                    </a:solidFill>
                    <a:effectLst/>
                    <a:latin typeface="Calibri" pitchFamily="34" charset="0"/>
                    <a:cs typeface="Arial" pitchFamily="34" charset="0"/>
                  </a:rPr>
                  <a:t>f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17" name="Rectangle 214"/>
              <p:cNvSpPr>
                <a:spLocks noChangeArrowheads="1"/>
              </p:cNvSpPr>
              <p:nvPr/>
            </p:nvSpPr>
            <p:spPr bwMode="auto">
              <a:xfrm>
                <a:off x="3185" y="2459"/>
                <a:ext cx="78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smtClean="0">
                    <a:ln>
                      <a:noFill/>
                    </a:ln>
                    <a:solidFill>
                      <a:srgbClr val="212165"/>
                    </a:solidFill>
                    <a:effectLst/>
                    <a:latin typeface="Calibri" pitchFamily="34" charset="0"/>
                    <a:cs typeface="Arial" pitchFamily="34" charset="0"/>
                  </a:rPr>
                  <a:t>i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18" name="Rectangle 215"/>
              <p:cNvSpPr>
                <a:spLocks noChangeArrowheads="1"/>
              </p:cNvSpPr>
              <p:nvPr/>
            </p:nvSpPr>
            <p:spPr bwMode="auto">
              <a:xfrm>
                <a:off x="3207" y="2459"/>
                <a:ext cx="109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smtClean="0">
                    <a:ln>
                      <a:noFill/>
                    </a:ln>
                    <a:solidFill>
                      <a:srgbClr val="212165"/>
                    </a:solidFill>
                    <a:effectLst/>
                    <a:latin typeface="Calibri" pitchFamily="34" charset="0"/>
                    <a:cs typeface="Arial" pitchFamily="34" charset="0"/>
                  </a:rPr>
                  <a:t>n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19" name="Rectangle 216"/>
              <p:cNvSpPr>
                <a:spLocks noChangeArrowheads="1"/>
              </p:cNvSpPr>
              <p:nvPr/>
            </p:nvSpPr>
            <p:spPr bwMode="auto">
              <a:xfrm>
                <a:off x="3256" y="2459"/>
                <a:ext cx="104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smtClean="0">
                    <a:ln>
                      <a:noFill/>
                    </a:ln>
                    <a:solidFill>
                      <a:srgbClr val="212165"/>
                    </a:solidFill>
                    <a:effectLst/>
                    <a:latin typeface="Calibri" pitchFamily="34" charset="0"/>
                    <a:cs typeface="Arial" pitchFamily="34" charset="0"/>
                  </a:rPr>
                  <a:t>a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20" name="Rectangle 217"/>
              <p:cNvSpPr>
                <a:spLocks noChangeArrowheads="1"/>
              </p:cNvSpPr>
              <p:nvPr/>
            </p:nvSpPr>
            <p:spPr bwMode="auto">
              <a:xfrm>
                <a:off x="3306" y="2459"/>
                <a:ext cx="109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smtClean="0">
                    <a:ln>
                      <a:noFill/>
                    </a:ln>
                    <a:solidFill>
                      <a:srgbClr val="212165"/>
                    </a:solidFill>
                    <a:effectLst/>
                    <a:latin typeface="Calibri" pitchFamily="34" charset="0"/>
                    <a:cs typeface="Arial" pitchFamily="34" charset="0"/>
                  </a:rPr>
                  <a:t>n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21" name="Rectangle 218"/>
              <p:cNvSpPr>
                <a:spLocks noChangeArrowheads="1"/>
              </p:cNvSpPr>
              <p:nvPr/>
            </p:nvSpPr>
            <p:spPr bwMode="auto">
              <a:xfrm>
                <a:off x="3356" y="2459"/>
                <a:ext cx="98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smtClean="0">
                    <a:ln>
                      <a:noFill/>
                    </a:ln>
                    <a:solidFill>
                      <a:srgbClr val="212165"/>
                    </a:solidFill>
                    <a:effectLst/>
                    <a:latin typeface="Calibri" pitchFamily="34" charset="0"/>
                    <a:cs typeface="Arial" pitchFamily="34" charset="0"/>
                  </a:rPr>
                  <a:t>c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22" name="Rectangle 219"/>
              <p:cNvSpPr>
                <a:spLocks noChangeArrowheads="1"/>
              </p:cNvSpPr>
              <p:nvPr/>
            </p:nvSpPr>
            <p:spPr bwMode="auto">
              <a:xfrm>
                <a:off x="3401" y="2459"/>
                <a:ext cx="78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smtClean="0">
                    <a:ln>
                      <a:noFill/>
                    </a:ln>
                    <a:solidFill>
                      <a:srgbClr val="212165"/>
                    </a:solidFill>
                    <a:effectLst/>
                    <a:latin typeface="Calibri" pitchFamily="34" charset="0"/>
                    <a:cs typeface="Arial" pitchFamily="34" charset="0"/>
                  </a:rPr>
                  <a:t>i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23" name="Rectangle 220"/>
              <p:cNvSpPr>
                <a:spLocks noChangeArrowheads="1"/>
              </p:cNvSpPr>
              <p:nvPr/>
            </p:nvSpPr>
            <p:spPr bwMode="auto">
              <a:xfrm>
                <a:off x="3423" y="2459"/>
                <a:ext cx="104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smtClean="0">
                    <a:ln>
                      <a:noFill/>
                    </a:ln>
                    <a:solidFill>
                      <a:srgbClr val="212165"/>
                    </a:solidFill>
                    <a:effectLst/>
                    <a:latin typeface="Calibri" pitchFamily="34" charset="0"/>
                    <a:cs typeface="Arial" pitchFamily="34" charset="0"/>
                  </a:rPr>
                  <a:t>a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24" name="Rectangle 221"/>
              <p:cNvSpPr>
                <a:spLocks noChangeArrowheads="1"/>
              </p:cNvSpPr>
              <p:nvPr/>
            </p:nvSpPr>
            <p:spPr bwMode="auto">
              <a:xfrm>
                <a:off x="3473" y="2459"/>
                <a:ext cx="78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smtClean="0">
                    <a:ln>
                      <a:noFill/>
                    </a:ln>
                    <a:solidFill>
                      <a:srgbClr val="212165"/>
                    </a:solidFill>
                    <a:effectLst/>
                    <a:latin typeface="Calibri" pitchFamily="34" charset="0"/>
                    <a:cs typeface="Arial" pitchFamily="34" charset="0"/>
                  </a:rPr>
                  <a:t>l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25" name="Rectangle 222"/>
              <p:cNvSpPr>
                <a:spLocks noChangeArrowheads="1"/>
              </p:cNvSpPr>
              <p:nvPr/>
            </p:nvSpPr>
            <p:spPr bwMode="auto">
              <a:xfrm>
                <a:off x="3495" y="2459"/>
                <a:ext cx="107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26" name="Rectangle 223"/>
              <p:cNvSpPr>
                <a:spLocks noChangeArrowheads="1"/>
              </p:cNvSpPr>
              <p:nvPr/>
            </p:nvSpPr>
            <p:spPr bwMode="auto">
              <a:xfrm>
                <a:off x="3101" y="2581"/>
                <a:ext cx="109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smtClean="0">
                    <a:ln>
                      <a:noFill/>
                    </a:ln>
                    <a:solidFill>
                      <a:srgbClr val="212165"/>
                    </a:solidFill>
                    <a:effectLst/>
                    <a:latin typeface="Calibri" pitchFamily="34" charset="0"/>
                    <a:cs typeface="Arial" pitchFamily="34" charset="0"/>
                  </a:rPr>
                  <a:t>o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27" name="Rectangle 224"/>
              <p:cNvSpPr>
                <a:spLocks noChangeArrowheads="1"/>
              </p:cNvSpPr>
              <p:nvPr/>
            </p:nvSpPr>
            <p:spPr bwMode="auto">
              <a:xfrm>
                <a:off x="3151" y="2581"/>
                <a:ext cx="109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smtClean="0">
                    <a:ln>
                      <a:noFill/>
                    </a:ln>
                    <a:solidFill>
                      <a:srgbClr val="212165"/>
                    </a:solidFill>
                    <a:effectLst/>
                    <a:latin typeface="Calibri" pitchFamily="34" charset="0"/>
                    <a:cs typeface="Arial" pitchFamily="34" charset="0"/>
                  </a:rPr>
                  <a:t>b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28" name="Rectangle 225"/>
              <p:cNvSpPr>
                <a:spLocks noChangeArrowheads="1"/>
              </p:cNvSpPr>
              <p:nvPr/>
            </p:nvSpPr>
            <p:spPr bwMode="auto">
              <a:xfrm>
                <a:off x="3201" y="2581"/>
                <a:ext cx="78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smtClean="0">
                    <a:ln>
                      <a:noFill/>
                    </a:ln>
                    <a:solidFill>
                      <a:srgbClr val="212165"/>
                    </a:solidFill>
                    <a:effectLst/>
                    <a:latin typeface="Calibri" pitchFamily="34" charset="0"/>
                    <a:cs typeface="Arial" pitchFamily="34" charset="0"/>
                  </a:rPr>
                  <a:t>l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29" name="Rectangle 226"/>
              <p:cNvSpPr>
                <a:spLocks noChangeArrowheads="1"/>
              </p:cNvSpPr>
              <p:nvPr/>
            </p:nvSpPr>
            <p:spPr bwMode="auto">
              <a:xfrm>
                <a:off x="3223" y="2581"/>
                <a:ext cx="78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smtClean="0">
                    <a:ln>
                      <a:noFill/>
                    </a:ln>
                    <a:solidFill>
                      <a:srgbClr val="212165"/>
                    </a:solidFill>
                    <a:effectLst/>
                    <a:latin typeface="Calibri" pitchFamily="34" charset="0"/>
                    <a:cs typeface="Arial" pitchFamily="34" charset="0"/>
                  </a:rPr>
                  <a:t>i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30" name="Rectangle 227"/>
              <p:cNvSpPr>
                <a:spLocks noChangeArrowheads="1"/>
              </p:cNvSpPr>
              <p:nvPr/>
            </p:nvSpPr>
            <p:spPr bwMode="auto">
              <a:xfrm>
                <a:off x="3246" y="2581"/>
                <a:ext cx="103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smtClean="0">
                    <a:ln>
                      <a:noFill/>
                    </a:ln>
                    <a:solidFill>
                      <a:srgbClr val="212165"/>
                    </a:solidFill>
                    <a:effectLst/>
                    <a:latin typeface="Calibri" pitchFamily="34" charset="0"/>
                    <a:cs typeface="Arial" pitchFamily="34" charset="0"/>
                  </a:rPr>
                  <a:t>g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31" name="Rectangle 228"/>
              <p:cNvSpPr>
                <a:spLocks noChangeArrowheads="1"/>
              </p:cNvSpPr>
              <p:nvPr/>
            </p:nvSpPr>
            <p:spPr bwMode="auto">
              <a:xfrm>
                <a:off x="3290" y="2581"/>
                <a:ext cx="104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smtClean="0">
                    <a:ln>
                      <a:noFill/>
                    </a:ln>
                    <a:solidFill>
                      <a:srgbClr val="212165"/>
                    </a:solidFill>
                    <a:effectLst/>
                    <a:latin typeface="Calibri" pitchFamily="34" charset="0"/>
                    <a:cs typeface="Arial" pitchFamily="34" charset="0"/>
                  </a:rPr>
                  <a:t>a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32" name="Rectangle 229"/>
              <p:cNvSpPr>
                <a:spLocks noChangeArrowheads="1"/>
              </p:cNvSpPr>
              <p:nvPr/>
            </p:nvSpPr>
            <p:spPr bwMode="auto">
              <a:xfrm>
                <a:off x="3340" y="2581"/>
                <a:ext cx="89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smtClean="0">
                    <a:ln>
                      <a:noFill/>
                    </a:ln>
                    <a:solidFill>
                      <a:srgbClr val="212165"/>
                    </a:solidFill>
                    <a:effectLst/>
                    <a:latin typeface="Calibri" pitchFamily="34" charset="0"/>
                    <a:cs typeface="Arial" pitchFamily="34" charset="0"/>
                  </a:rPr>
                  <a:t>t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33" name="Rectangle 230"/>
              <p:cNvSpPr>
                <a:spLocks noChangeArrowheads="1"/>
              </p:cNvSpPr>
              <p:nvPr/>
            </p:nvSpPr>
            <p:spPr bwMode="auto">
              <a:xfrm>
                <a:off x="3373" y="2581"/>
                <a:ext cx="78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smtClean="0">
                    <a:ln>
                      <a:noFill/>
                    </a:ln>
                    <a:solidFill>
                      <a:srgbClr val="212165"/>
                    </a:solidFill>
                    <a:effectLst/>
                    <a:latin typeface="Calibri" pitchFamily="34" charset="0"/>
                    <a:cs typeface="Arial" pitchFamily="34" charset="0"/>
                  </a:rPr>
                  <a:t>i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34" name="Rectangle 231"/>
              <p:cNvSpPr>
                <a:spLocks noChangeArrowheads="1"/>
              </p:cNvSpPr>
              <p:nvPr/>
            </p:nvSpPr>
            <p:spPr bwMode="auto">
              <a:xfrm>
                <a:off x="3395" y="2581"/>
                <a:ext cx="109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smtClean="0">
                    <a:ln>
                      <a:noFill/>
                    </a:ln>
                    <a:solidFill>
                      <a:srgbClr val="212165"/>
                    </a:solidFill>
                    <a:effectLst/>
                    <a:latin typeface="Calibri" pitchFamily="34" charset="0"/>
                    <a:cs typeface="Arial" pitchFamily="34" charset="0"/>
                  </a:rPr>
                  <a:t>o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35" name="Rectangle 232"/>
              <p:cNvSpPr>
                <a:spLocks noChangeArrowheads="1"/>
              </p:cNvSpPr>
              <p:nvPr/>
            </p:nvSpPr>
            <p:spPr bwMode="auto">
              <a:xfrm>
                <a:off x="3445" y="2581"/>
                <a:ext cx="109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smtClean="0">
                    <a:ln>
                      <a:noFill/>
                    </a:ln>
                    <a:solidFill>
                      <a:srgbClr val="212165"/>
                    </a:solidFill>
                    <a:effectLst/>
                    <a:latin typeface="Calibri" pitchFamily="34" charset="0"/>
                    <a:cs typeface="Arial" pitchFamily="34" charset="0"/>
                  </a:rPr>
                  <a:t>n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36" name="Rectangle 233"/>
              <p:cNvSpPr>
                <a:spLocks noChangeArrowheads="1"/>
              </p:cNvSpPr>
              <p:nvPr/>
            </p:nvSpPr>
            <p:spPr bwMode="auto">
              <a:xfrm>
                <a:off x="3495" y="2581"/>
                <a:ext cx="85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smtClean="0">
                    <a:ln>
                      <a:noFill/>
                    </a:ln>
                    <a:solidFill>
                      <a:srgbClr val="212165"/>
                    </a:solidFill>
                    <a:effectLst/>
                    <a:latin typeface="Calibri" pitchFamily="34" charset="0"/>
                    <a:cs typeface="Arial" pitchFamily="34" charset="0"/>
                  </a:rPr>
                  <a:t>)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37" name="Rectangle 234"/>
              <p:cNvSpPr>
                <a:spLocks noChangeArrowheads="1"/>
              </p:cNvSpPr>
              <p:nvPr/>
            </p:nvSpPr>
            <p:spPr bwMode="auto">
              <a:xfrm>
                <a:off x="3522" y="2581"/>
                <a:ext cx="107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38" name="Freeform 235"/>
              <p:cNvSpPr>
                <a:spLocks/>
              </p:cNvSpPr>
              <p:nvPr/>
            </p:nvSpPr>
            <p:spPr bwMode="auto">
              <a:xfrm>
                <a:off x="2870" y="2896"/>
                <a:ext cx="891" cy="565"/>
              </a:xfrm>
              <a:custGeom>
                <a:avLst/>
                <a:gdLst>
                  <a:gd name="T0" fmla="*/ 0 w 2146"/>
                  <a:gd name="T1" fmla="*/ 0 h 1360"/>
                  <a:gd name="T2" fmla="*/ 0 w 2146"/>
                  <a:gd name="T3" fmla="*/ 0 h 1360"/>
                  <a:gd name="T4" fmla="*/ 2146 w 2146"/>
                  <a:gd name="T5" fmla="*/ 0 h 1360"/>
                  <a:gd name="T6" fmla="*/ 2146 w 2146"/>
                  <a:gd name="T7" fmla="*/ 1360 h 1360"/>
                  <a:gd name="T8" fmla="*/ 0 w 2146"/>
                  <a:gd name="T9" fmla="*/ 1360 h 1360"/>
                  <a:gd name="T10" fmla="*/ 0 w 2146"/>
                  <a:gd name="T11" fmla="*/ 0 h 13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46" h="1360">
                    <a:moveTo>
                      <a:pt x="0" y="0"/>
                    </a:moveTo>
                    <a:lnTo>
                      <a:pt x="0" y="0"/>
                    </a:lnTo>
                    <a:lnTo>
                      <a:pt x="2146" y="0"/>
                    </a:lnTo>
                    <a:lnTo>
                      <a:pt x="2146" y="1360"/>
                    </a:lnTo>
                    <a:lnTo>
                      <a:pt x="0" y="136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9" name="Freeform 236"/>
              <p:cNvSpPr>
                <a:spLocks/>
              </p:cNvSpPr>
              <p:nvPr/>
            </p:nvSpPr>
            <p:spPr bwMode="auto">
              <a:xfrm>
                <a:off x="2870" y="2896"/>
                <a:ext cx="891" cy="565"/>
              </a:xfrm>
              <a:custGeom>
                <a:avLst/>
                <a:gdLst>
                  <a:gd name="T0" fmla="*/ 0 w 2146"/>
                  <a:gd name="T1" fmla="*/ 0 h 1360"/>
                  <a:gd name="T2" fmla="*/ 0 w 2146"/>
                  <a:gd name="T3" fmla="*/ 0 h 1360"/>
                  <a:gd name="T4" fmla="*/ 2146 w 2146"/>
                  <a:gd name="T5" fmla="*/ 0 h 1360"/>
                  <a:gd name="T6" fmla="*/ 2146 w 2146"/>
                  <a:gd name="T7" fmla="*/ 1360 h 1360"/>
                  <a:gd name="T8" fmla="*/ 0 w 2146"/>
                  <a:gd name="T9" fmla="*/ 1360 h 1360"/>
                  <a:gd name="T10" fmla="*/ 0 w 2146"/>
                  <a:gd name="T11" fmla="*/ 0 h 13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46" h="1360">
                    <a:moveTo>
                      <a:pt x="0" y="0"/>
                    </a:moveTo>
                    <a:lnTo>
                      <a:pt x="0" y="0"/>
                    </a:lnTo>
                    <a:lnTo>
                      <a:pt x="2146" y="0"/>
                    </a:lnTo>
                    <a:lnTo>
                      <a:pt x="2146" y="1360"/>
                    </a:lnTo>
                    <a:lnTo>
                      <a:pt x="0" y="136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7938" cap="flat">
                <a:solidFill>
                  <a:srgbClr val="4472C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0" name="Rectangle 237"/>
              <p:cNvSpPr>
                <a:spLocks noChangeArrowheads="1"/>
              </p:cNvSpPr>
              <p:nvPr/>
            </p:nvSpPr>
            <p:spPr bwMode="auto">
              <a:xfrm>
                <a:off x="3162" y="2994"/>
                <a:ext cx="105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"/>
                    <a:cs typeface="Arial" pitchFamily="34" charset="0"/>
                  </a:rPr>
                  <a:t>S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41" name="Rectangle 238"/>
              <p:cNvSpPr>
                <a:spLocks noChangeArrowheads="1"/>
              </p:cNvSpPr>
              <p:nvPr/>
            </p:nvSpPr>
            <p:spPr bwMode="auto">
              <a:xfrm>
                <a:off x="3212" y="2994"/>
                <a:ext cx="92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"/>
                    <a:cs typeface="Arial" pitchFamily="34" charset="0"/>
                  </a:rPr>
                  <a:t>t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42" name="Rectangle 239"/>
              <p:cNvSpPr>
                <a:spLocks noChangeArrowheads="1"/>
              </p:cNvSpPr>
              <p:nvPr/>
            </p:nvSpPr>
            <p:spPr bwMode="auto">
              <a:xfrm>
                <a:off x="3245" y="2994"/>
                <a:ext cx="107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"/>
                    <a:cs typeface="Arial" pitchFamily="34" charset="0"/>
                  </a:rPr>
                  <a:t>a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43" name="Rectangle 240"/>
              <p:cNvSpPr>
                <a:spLocks noChangeArrowheads="1"/>
              </p:cNvSpPr>
              <p:nvPr/>
            </p:nvSpPr>
            <p:spPr bwMode="auto">
              <a:xfrm>
                <a:off x="3295" y="2994"/>
                <a:ext cx="105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"/>
                    <a:cs typeface="Arial" pitchFamily="34" charset="0"/>
                  </a:rPr>
                  <a:t>g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44" name="Rectangle 241"/>
              <p:cNvSpPr>
                <a:spLocks noChangeArrowheads="1"/>
              </p:cNvSpPr>
              <p:nvPr/>
            </p:nvSpPr>
            <p:spPr bwMode="auto">
              <a:xfrm>
                <a:off x="3345" y="2994"/>
                <a:ext cx="108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"/>
                    <a:cs typeface="Arial" pitchFamily="34" charset="0"/>
                  </a:rPr>
                  <a:t>e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45" name="Rectangle 242"/>
              <p:cNvSpPr>
                <a:spLocks noChangeArrowheads="1"/>
              </p:cNvSpPr>
              <p:nvPr/>
            </p:nvSpPr>
            <p:spPr bwMode="auto">
              <a:xfrm>
                <a:off x="3395" y="2994"/>
                <a:ext cx="109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46" name="Rectangle 243"/>
              <p:cNvSpPr>
                <a:spLocks noChangeArrowheads="1"/>
              </p:cNvSpPr>
              <p:nvPr/>
            </p:nvSpPr>
            <p:spPr bwMode="auto">
              <a:xfrm>
                <a:off x="3411" y="2994"/>
                <a:ext cx="109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"/>
                    <a:cs typeface="Arial" pitchFamily="34" charset="0"/>
                  </a:rPr>
                  <a:t>6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47" name="Rectangle 244"/>
              <p:cNvSpPr>
                <a:spLocks noChangeArrowheads="1"/>
              </p:cNvSpPr>
              <p:nvPr/>
            </p:nvSpPr>
            <p:spPr bwMode="auto">
              <a:xfrm>
                <a:off x="2929" y="3111"/>
                <a:ext cx="108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P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48" name="Rectangle 245"/>
              <p:cNvSpPr>
                <a:spLocks noChangeArrowheads="1"/>
              </p:cNvSpPr>
              <p:nvPr/>
            </p:nvSpPr>
            <p:spPr bwMode="auto">
              <a:xfrm>
                <a:off x="2979" y="3111"/>
                <a:ext cx="104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a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49" name="Rectangle 246"/>
              <p:cNvSpPr>
                <a:spLocks noChangeArrowheads="1"/>
              </p:cNvSpPr>
              <p:nvPr/>
            </p:nvSpPr>
            <p:spPr bwMode="auto">
              <a:xfrm>
                <a:off x="3029" y="3111"/>
                <a:ext cx="101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y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50" name="Rectangle 247"/>
              <p:cNvSpPr>
                <a:spLocks noChangeArrowheads="1"/>
              </p:cNvSpPr>
              <p:nvPr/>
            </p:nvSpPr>
            <p:spPr bwMode="auto">
              <a:xfrm>
                <a:off x="3073" y="3111"/>
                <a:ext cx="137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m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51" name="Rectangle 248"/>
              <p:cNvSpPr>
                <a:spLocks noChangeArrowheads="1"/>
              </p:cNvSpPr>
              <p:nvPr/>
            </p:nvSpPr>
            <p:spPr bwMode="auto">
              <a:xfrm>
                <a:off x="3151" y="3111"/>
                <a:ext cx="106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e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52" name="Rectangle 249"/>
              <p:cNvSpPr>
                <a:spLocks noChangeArrowheads="1"/>
              </p:cNvSpPr>
              <p:nvPr/>
            </p:nvSpPr>
            <p:spPr bwMode="auto">
              <a:xfrm>
                <a:off x="3201" y="3111"/>
                <a:ext cx="109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n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53" name="Rectangle 250"/>
              <p:cNvSpPr>
                <a:spLocks noChangeArrowheads="1"/>
              </p:cNvSpPr>
              <p:nvPr/>
            </p:nvSpPr>
            <p:spPr bwMode="auto">
              <a:xfrm>
                <a:off x="3251" y="3111"/>
                <a:ext cx="89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t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54" name="Rectangle 251"/>
              <p:cNvSpPr>
                <a:spLocks noChangeArrowheads="1"/>
              </p:cNvSpPr>
              <p:nvPr/>
            </p:nvSpPr>
            <p:spPr bwMode="auto">
              <a:xfrm>
                <a:off x="3284" y="3111"/>
                <a:ext cx="107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55" name="Rectangle 252"/>
              <p:cNvSpPr>
                <a:spLocks noChangeArrowheads="1"/>
              </p:cNvSpPr>
              <p:nvPr/>
            </p:nvSpPr>
            <p:spPr bwMode="auto">
              <a:xfrm>
                <a:off x="3306" y="3111"/>
                <a:ext cx="143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M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56" name="Rectangle 253"/>
              <p:cNvSpPr>
                <a:spLocks noChangeArrowheads="1"/>
              </p:cNvSpPr>
              <p:nvPr/>
            </p:nvSpPr>
            <p:spPr bwMode="auto">
              <a:xfrm>
                <a:off x="3389" y="3111"/>
                <a:ext cx="104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a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57" name="Rectangle 254"/>
              <p:cNvSpPr>
                <a:spLocks noChangeArrowheads="1"/>
              </p:cNvSpPr>
              <p:nvPr/>
            </p:nvSpPr>
            <p:spPr bwMode="auto">
              <a:xfrm>
                <a:off x="3439" y="3111"/>
                <a:ext cx="109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d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58" name="Rectangle 255"/>
              <p:cNvSpPr>
                <a:spLocks noChangeArrowheads="1"/>
              </p:cNvSpPr>
              <p:nvPr/>
            </p:nvSpPr>
            <p:spPr bwMode="auto">
              <a:xfrm>
                <a:off x="3489" y="3111"/>
                <a:ext cx="106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e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59" name="Rectangle 256"/>
              <p:cNvSpPr>
                <a:spLocks noChangeArrowheads="1"/>
              </p:cNvSpPr>
              <p:nvPr/>
            </p:nvSpPr>
            <p:spPr bwMode="auto">
              <a:xfrm>
                <a:off x="3539" y="3111"/>
                <a:ext cx="107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63" name="Rectangle 260"/>
              <p:cNvSpPr>
                <a:spLocks noChangeArrowheads="1"/>
              </p:cNvSpPr>
              <p:nvPr/>
            </p:nvSpPr>
            <p:spPr bwMode="auto">
              <a:xfrm>
                <a:off x="3694" y="3111"/>
                <a:ext cx="107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67" name="Rectangle 264"/>
              <p:cNvSpPr>
                <a:spLocks noChangeArrowheads="1"/>
              </p:cNvSpPr>
              <p:nvPr/>
            </p:nvSpPr>
            <p:spPr bwMode="auto">
              <a:xfrm>
                <a:off x="3162" y="3233"/>
                <a:ext cx="107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71" name="Rectangle 268"/>
              <p:cNvSpPr>
                <a:spLocks noChangeArrowheads="1"/>
              </p:cNvSpPr>
              <p:nvPr/>
            </p:nvSpPr>
            <p:spPr bwMode="auto">
              <a:xfrm>
                <a:off x="3351" y="3233"/>
                <a:ext cx="107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77" name="Freeform 274"/>
              <p:cNvSpPr>
                <a:spLocks/>
              </p:cNvSpPr>
              <p:nvPr/>
            </p:nvSpPr>
            <p:spPr bwMode="auto">
              <a:xfrm>
                <a:off x="3994" y="1594"/>
                <a:ext cx="1163" cy="449"/>
              </a:xfrm>
              <a:custGeom>
                <a:avLst/>
                <a:gdLst>
                  <a:gd name="T0" fmla="*/ 0 w 2800"/>
                  <a:gd name="T1" fmla="*/ 0 h 1080"/>
                  <a:gd name="T2" fmla="*/ 0 w 2800"/>
                  <a:gd name="T3" fmla="*/ 0 h 1080"/>
                  <a:gd name="T4" fmla="*/ 2800 w 2800"/>
                  <a:gd name="T5" fmla="*/ 0 h 1080"/>
                  <a:gd name="T6" fmla="*/ 2800 w 2800"/>
                  <a:gd name="T7" fmla="*/ 1080 h 1080"/>
                  <a:gd name="T8" fmla="*/ 0 w 2800"/>
                  <a:gd name="T9" fmla="*/ 1080 h 1080"/>
                  <a:gd name="T10" fmla="*/ 0 w 2800"/>
                  <a:gd name="T11" fmla="*/ 0 h 10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00" h="1080">
                    <a:moveTo>
                      <a:pt x="0" y="0"/>
                    </a:moveTo>
                    <a:lnTo>
                      <a:pt x="0" y="0"/>
                    </a:lnTo>
                    <a:lnTo>
                      <a:pt x="2800" y="0"/>
                    </a:lnTo>
                    <a:lnTo>
                      <a:pt x="2800" y="1080"/>
                    </a:lnTo>
                    <a:lnTo>
                      <a:pt x="0" y="108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7938" cap="flat">
                <a:solidFill>
                  <a:srgbClr val="4472C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8" name="Rectangle 275"/>
              <p:cNvSpPr>
                <a:spLocks noChangeArrowheads="1"/>
              </p:cNvSpPr>
              <p:nvPr/>
            </p:nvSpPr>
            <p:spPr bwMode="auto">
              <a:xfrm>
                <a:off x="4176" y="1601"/>
                <a:ext cx="94" cy="1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F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79" name="Rectangle 276"/>
              <p:cNvSpPr>
                <a:spLocks noChangeArrowheads="1"/>
              </p:cNvSpPr>
              <p:nvPr/>
            </p:nvSpPr>
            <p:spPr bwMode="auto">
              <a:xfrm>
                <a:off x="4215" y="1601"/>
                <a:ext cx="100" cy="1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u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80" name="Rectangle 277"/>
              <p:cNvSpPr>
                <a:spLocks noChangeArrowheads="1"/>
              </p:cNvSpPr>
              <p:nvPr/>
            </p:nvSpPr>
            <p:spPr bwMode="auto">
              <a:xfrm>
                <a:off x="4259" y="1601"/>
                <a:ext cx="100" cy="1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n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81" name="Rectangle 278"/>
              <p:cNvSpPr>
                <a:spLocks noChangeArrowheads="1"/>
              </p:cNvSpPr>
              <p:nvPr/>
            </p:nvSpPr>
            <p:spPr bwMode="auto">
              <a:xfrm>
                <a:off x="4304" y="1601"/>
                <a:ext cx="100" cy="1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d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82" name="Rectangle 279"/>
              <p:cNvSpPr>
                <a:spLocks noChangeArrowheads="1"/>
              </p:cNvSpPr>
              <p:nvPr/>
            </p:nvSpPr>
            <p:spPr bwMode="auto">
              <a:xfrm>
                <a:off x="4348" y="1601"/>
                <a:ext cx="88" cy="1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s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83" name="Rectangle 280"/>
              <p:cNvSpPr>
                <a:spLocks noChangeArrowheads="1"/>
              </p:cNvSpPr>
              <p:nvPr/>
            </p:nvSpPr>
            <p:spPr bwMode="auto">
              <a:xfrm>
                <a:off x="4381" y="1601"/>
                <a:ext cx="99" cy="1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84" name="Rectangle 281"/>
              <p:cNvSpPr>
                <a:spLocks noChangeArrowheads="1"/>
              </p:cNvSpPr>
              <p:nvPr/>
            </p:nvSpPr>
            <p:spPr bwMode="auto">
              <a:xfrm>
                <a:off x="4409" y="1601"/>
                <a:ext cx="101" cy="1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C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85" name="Rectangle 282"/>
              <p:cNvSpPr>
                <a:spLocks noChangeArrowheads="1"/>
              </p:cNvSpPr>
              <p:nvPr/>
            </p:nvSpPr>
            <p:spPr bwMode="auto">
              <a:xfrm>
                <a:off x="4459" y="1601"/>
                <a:ext cx="101" cy="1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o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86" name="Rectangle 283"/>
              <p:cNvSpPr>
                <a:spLocks noChangeArrowheads="1"/>
              </p:cNvSpPr>
              <p:nvPr/>
            </p:nvSpPr>
            <p:spPr bwMode="auto">
              <a:xfrm>
                <a:off x="4503" y="1601"/>
                <a:ext cx="100" cy="1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n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87" name="Rectangle 284"/>
              <p:cNvSpPr>
                <a:spLocks noChangeArrowheads="1"/>
              </p:cNvSpPr>
              <p:nvPr/>
            </p:nvSpPr>
            <p:spPr bwMode="auto">
              <a:xfrm>
                <a:off x="4547" y="1601"/>
                <a:ext cx="82" cy="1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t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88" name="Rectangle 285"/>
              <p:cNvSpPr>
                <a:spLocks noChangeArrowheads="1"/>
              </p:cNvSpPr>
              <p:nvPr/>
            </p:nvSpPr>
            <p:spPr bwMode="auto">
              <a:xfrm>
                <a:off x="4575" y="1601"/>
                <a:ext cx="83" cy="1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r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89" name="Rectangle 286"/>
              <p:cNvSpPr>
                <a:spLocks noChangeArrowheads="1"/>
              </p:cNvSpPr>
              <p:nvPr/>
            </p:nvSpPr>
            <p:spPr bwMode="auto">
              <a:xfrm>
                <a:off x="4608" y="1601"/>
                <a:ext cx="101" cy="1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o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90" name="Rectangle 287"/>
              <p:cNvSpPr>
                <a:spLocks noChangeArrowheads="1"/>
              </p:cNvSpPr>
              <p:nvPr/>
            </p:nvSpPr>
            <p:spPr bwMode="auto">
              <a:xfrm>
                <a:off x="4653" y="1601"/>
                <a:ext cx="72" cy="1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l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91" name="Rectangle 288"/>
              <p:cNvSpPr>
                <a:spLocks noChangeArrowheads="1"/>
              </p:cNvSpPr>
              <p:nvPr/>
            </p:nvSpPr>
            <p:spPr bwMode="auto">
              <a:xfrm>
                <a:off x="4675" y="1601"/>
                <a:ext cx="87" cy="1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/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92" name="Rectangle 289"/>
              <p:cNvSpPr>
                <a:spLocks noChangeArrowheads="1"/>
              </p:cNvSpPr>
              <p:nvPr/>
            </p:nvSpPr>
            <p:spPr bwMode="auto">
              <a:xfrm>
                <a:off x="4708" y="1601"/>
                <a:ext cx="102" cy="1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B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93" name="Rectangle 290"/>
              <p:cNvSpPr>
                <a:spLocks noChangeArrowheads="1"/>
              </p:cNvSpPr>
              <p:nvPr/>
            </p:nvSpPr>
            <p:spPr bwMode="auto">
              <a:xfrm>
                <a:off x="4758" y="1601"/>
                <a:ext cx="100" cy="1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u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94" name="Rectangle 291"/>
              <p:cNvSpPr>
                <a:spLocks noChangeArrowheads="1"/>
              </p:cNvSpPr>
              <p:nvPr/>
            </p:nvSpPr>
            <p:spPr bwMode="auto">
              <a:xfrm>
                <a:off x="4802" y="1601"/>
                <a:ext cx="100" cy="1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d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95" name="Rectangle 292"/>
              <p:cNvSpPr>
                <a:spLocks noChangeArrowheads="1"/>
              </p:cNvSpPr>
              <p:nvPr/>
            </p:nvSpPr>
            <p:spPr bwMode="auto">
              <a:xfrm>
                <a:off x="4847" y="1601"/>
                <a:ext cx="95" cy="1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g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96" name="Rectangle 293"/>
              <p:cNvSpPr>
                <a:spLocks noChangeArrowheads="1"/>
              </p:cNvSpPr>
              <p:nvPr/>
            </p:nvSpPr>
            <p:spPr bwMode="auto">
              <a:xfrm>
                <a:off x="4891" y="1601"/>
                <a:ext cx="98" cy="1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e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97" name="Rectangle 294"/>
              <p:cNvSpPr>
                <a:spLocks noChangeArrowheads="1"/>
              </p:cNvSpPr>
              <p:nvPr/>
            </p:nvSpPr>
            <p:spPr bwMode="auto">
              <a:xfrm>
                <a:off x="4935" y="1601"/>
                <a:ext cx="82" cy="1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t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98" name="Rectangle 295"/>
              <p:cNvSpPr>
                <a:spLocks noChangeArrowheads="1"/>
              </p:cNvSpPr>
              <p:nvPr/>
            </p:nvSpPr>
            <p:spPr bwMode="auto">
              <a:xfrm>
                <a:off x="4963" y="1601"/>
                <a:ext cx="99" cy="1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99" name="Rectangle 296"/>
              <p:cNvSpPr>
                <a:spLocks noChangeArrowheads="1"/>
              </p:cNvSpPr>
              <p:nvPr/>
            </p:nvSpPr>
            <p:spPr bwMode="auto">
              <a:xfrm>
                <a:off x="4132" y="1706"/>
                <a:ext cx="101" cy="1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C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00" name="Rectangle 297"/>
              <p:cNvSpPr>
                <a:spLocks noChangeArrowheads="1"/>
              </p:cNvSpPr>
              <p:nvPr/>
            </p:nvSpPr>
            <p:spPr bwMode="auto">
              <a:xfrm>
                <a:off x="4182" y="1706"/>
                <a:ext cx="101" cy="1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o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01" name="Rectangle 298"/>
              <p:cNvSpPr>
                <a:spLocks noChangeArrowheads="1"/>
              </p:cNvSpPr>
              <p:nvPr/>
            </p:nvSpPr>
            <p:spPr bwMode="auto">
              <a:xfrm>
                <a:off x="4226" y="1706"/>
                <a:ext cx="127" cy="1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m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02" name="Rectangle 299"/>
              <p:cNvSpPr>
                <a:spLocks noChangeArrowheads="1"/>
              </p:cNvSpPr>
              <p:nvPr/>
            </p:nvSpPr>
            <p:spPr bwMode="auto">
              <a:xfrm>
                <a:off x="4298" y="1706"/>
                <a:ext cx="127" cy="1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m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03" name="Rectangle 300"/>
              <p:cNvSpPr>
                <a:spLocks noChangeArrowheads="1"/>
              </p:cNvSpPr>
              <p:nvPr/>
            </p:nvSpPr>
            <p:spPr bwMode="auto">
              <a:xfrm>
                <a:off x="4370" y="1706"/>
                <a:ext cx="72" cy="1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i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04" name="Rectangle 301"/>
              <p:cNvSpPr>
                <a:spLocks noChangeArrowheads="1"/>
              </p:cNvSpPr>
              <p:nvPr/>
            </p:nvSpPr>
            <p:spPr bwMode="auto">
              <a:xfrm>
                <a:off x="4392" y="1706"/>
                <a:ext cx="82" cy="1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t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05" name="Rectangle 302"/>
              <p:cNvSpPr>
                <a:spLocks noChangeArrowheads="1"/>
              </p:cNvSpPr>
              <p:nvPr/>
            </p:nvSpPr>
            <p:spPr bwMode="auto">
              <a:xfrm>
                <a:off x="4420" y="1706"/>
                <a:ext cx="127" cy="1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m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06" name="Rectangle 303"/>
              <p:cNvSpPr>
                <a:spLocks noChangeArrowheads="1"/>
              </p:cNvSpPr>
              <p:nvPr/>
            </p:nvSpPr>
            <p:spPr bwMode="auto">
              <a:xfrm>
                <a:off x="4492" y="1706"/>
                <a:ext cx="98" cy="1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e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07" name="Rectangle 304"/>
              <p:cNvSpPr>
                <a:spLocks noChangeArrowheads="1"/>
              </p:cNvSpPr>
              <p:nvPr/>
            </p:nvSpPr>
            <p:spPr bwMode="auto">
              <a:xfrm>
                <a:off x="4537" y="1706"/>
                <a:ext cx="100" cy="1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n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08" name="Rectangle 305"/>
              <p:cNvSpPr>
                <a:spLocks noChangeArrowheads="1"/>
              </p:cNvSpPr>
              <p:nvPr/>
            </p:nvSpPr>
            <p:spPr bwMode="auto">
              <a:xfrm>
                <a:off x="4581" y="1706"/>
                <a:ext cx="82" cy="1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t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09" name="Rectangle 306"/>
              <p:cNvSpPr>
                <a:spLocks noChangeArrowheads="1"/>
              </p:cNvSpPr>
              <p:nvPr/>
            </p:nvSpPr>
            <p:spPr bwMode="auto">
              <a:xfrm>
                <a:off x="4608" y="1706"/>
                <a:ext cx="79" cy="1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-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10" name="Rectangle 307"/>
              <p:cNvSpPr>
                <a:spLocks noChangeArrowheads="1"/>
              </p:cNvSpPr>
              <p:nvPr/>
            </p:nvSpPr>
            <p:spPr bwMode="auto">
              <a:xfrm>
                <a:off x="4653" y="1706"/>
                <a:ext cx="94" cy="1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S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11" name="Rectangle 308"/>
              <p:cNvSpPr>
                <a:spLocks noChangeArrowheads="1"/>
              </p:cNvSpPr>
              <p:nvPr/>
            </p:nvSpPr>
            <p:spPr bwMode="auto">
              <a:xfrm>
                <a:off x="4692" y="1706"/>
                <a:ext cx="98" cy="1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e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12" name="Rectangle 309"/>
              <p:cNvSpPr>
                <a:spLocks noChangeArrowheads="1"/>
              </p:cNvSpPr>
              <p:nvPr/>
            </p:nvSpPr>
            <p:spPr bwMode="auto">
              <a:xfrm>
                <a:off x="4736" y="1706"/>
                <a:ext cx="82" cy="1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t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13" name="Rectangle 310"/>
              <p:cNvSpPr>
                <a:spLocks noChangeArrowheads="1"/>
              </p:cNvSpPr>
              <p:nvPr/>
            </p:nvSpPr>
            <p:spPr bwMode="auto">
              <a:xfrm>
                <a:off x="4764" y="1706"/>
                <a:ext cx="88" cy="1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s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14" name="Rectangle 311"/>
              <p:cNvSpPr>
                <a:spLocks noChangeArrowheads="1"/>
              </p:cNvSpPr>
              <p:nvPr/>
            </p:nvSpPr>
            <p:spPr bwMode="auto">
              <a:xfrm>
                <a:off x="4797" y="1706"/>
                <a:ext cx="99" cy="1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15" name="Rectangle 312"/>
              <p:cNvSpPr>
                <a:spLocks noChangeArrowheads="1"/>
              </p:cNvSpPr>
              <p:nvPr/>
            </p:nvSpPr>
            <p:spPr bwMode="auto">
              <a:xfrm>
                <a:off x="4819" y="1706"/>
                <a:ext cx="96" cy="1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a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16" name="Rectangle 313"/>
              <p:cNvSpPr>
                <a:spLocks noChangeArrowheads="1"/>
              </p:cNvSpPr>
              <p:nvPr/>
            </p:nvSpPr>
            <p:spPr bwMode="auto">
              <a:xfrm>
                <a:off x="4864" y="1706"/>
                <a:ext cx="88" cy="1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s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17" name="Rectangle 314"/>
              <p:cNvSpPr>
                <a:spLocks noChangeArrowheads="1"/>
              </p:cNvSpPr>
              <p:nvPr/>
            </p:nvSpPr>
            <p:spPr bwMode="auto">
              <a:xfrm>
                <a:off x="4897" y="1706"/>
                <a:ext cx="72" cy="1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i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18" name="Rectangle 315"/>
              <p:cNvSpPr>
                <a:spLocks noChangeArrowheads="1"/>
              </p:cNvSpPr>
              <p:nvPr/>
            </p:nvSpPr>
            <p:spPr bwMode="auto">
              <a:xfrm>
                <a:off x="4919" y="1706"/>
                <a:ext cx="100" cy="1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d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19" name="Rectangle 316"/>
              <p:cNvSpPr>
                <a:spLocks noChangeArrowheads="1"/>
              </p:cNvSpPr>
              <p:nvPr/>
            </p:nvSpPr>
            <p:spPr bwMode="auto">
              <a:xfrm>
                <a:off x="4963" y="1706"/>
                <a:ext cx="98" cy="1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e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20" name="Rectangle 317"/>
              <p:cNvSpPr>
                <a:spLocks noChangeArrowheads="1"/>
              </p:cNvSpPr>
              <p:nvPr/>
            </p:nvSpPr>
            <p:spPr bwMode="auto">
              <a:xfrm>
                <a:off x="5008" y="1706"/>
                <a:ext cx="99" cy="1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21" name="Rectangle 318"/>
              <p:cNvSpPr>
                <a:spLocks noChangeArrowheads="1"/>
              </p:cNvSpPr>
              <p:nvPr/>
            </p:nvSpPr>
            <p:spPr bwMode="auto">
              <a:xfrm>
                <a:off x="4060" y="1811"/>
                <a:ext cx="79" cy="1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f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22" name="Rectangle 319"/>
              <p:cNvSpPr>
                <a:spLocks noChangeArrowheads="1"/>
              </p:cNvSpPr>
              <p:nvPr/>
            </p:nvSpPr>
            <p:spPr bwMode="auto">
              <a:xfrm>
                <a:off x="4088" y="1811"/>
                <a:ext cx="100" cy="1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u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23" name="Rectangle 320"/>
              <p:cNvSpPr>
                <a:spLocks noChangeArrowheads="1"/>
              </p:cNvSpPr>
              <p:nvPr/>
            </p:nvSpPr>
            <p:spPr bwMode="auto">
              <a:xfrm>
                <a:off x="4132" y="1811"/>
                <a:ext cx="100" cy="1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n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24" name="Rectangle 321"/>
              <p:cNvSpPr>
                <a:spLocks noChangeArrowheads="1"/>
              </p:cNvSpPr>
              <p:nvPr/>
            </p:nvSpPr>
            <p:spPr bwMode="auto">
              <a:xfrm>
                <a:off x="4176" y="1811"/>
                <a:ext cx="100" cy="1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d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25" name="Rectangle 322"/>
              <p:cNvSpPr>
                <a:spLocks noChangeArrowheads="1"/>
              </p:cNvSpPr>
              <p:nvPr/>
            </p:nvSpPr>
            <p:spPr bwMode="auto">
              <a:xfrm>
                <a:off x="4221" y="1811"/>
                <a:ext cx="88" cy="1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s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26" name="Rectangle 323"/>
              <p:cNvSpPr>
                <a:spLocks noChangeArrowheads="1"/>
              </p:cNvSpPr>
              <p:nvPr/>
            </p:nvSpPr>
            <p:spPr bwMode="auto">
              <a:xfrm>
                <a:off x="4254" y="1811"/>
                <a:ext cx="99" cy="1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27" name="Rectangle 324"/>
              <p:cNvSpPr>
                <a:spLocks noChangeArrowheads="1"/>
              </p:cNvSpPr>
              <p:nvPr/>
            </p:nvSpPr>
            <p:spPr bwMode="auto">
              <a:xfrm>
                <a:off x="4281" y="1811"/>
                <a:ext cx="88" cy="1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s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28" name="Rectangle 325"/>
              <p:cNvSpPr>
                <a:spLocks noChangeArrowheads="1"/>
              </p:cNvSpPr>
              <p:nvPr/>
            </p:nvSpPr>
            <p:spPr bwMode="auto">
              <a:xfrm>
                <a:off x="4315" y="1811"/>
                <a:ext cx="101" cy="1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o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29" name="Rectangle 326"/>
              <p:cNvSpPr>
                <a:spLocks noChangeArrowheads="1"/>
              </p:cNvSpPr>
              <p:nvPr/>
            </p:nvSpPr>
            <p:spPr bwMode="auto">
              <a:xfrm>
                <a:off x="4359" y="1811"/>
                <a:ext cx="99" cy="1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30" name="Rectangle 327"/>
              <p:cNvSpPr>
                <a:spLocks noChangeArrowheads="1"/>
              </p:cNvSpPr>
              <p:nvPr/>
            </p:nvSpPr>
            <p:spPr bwMode="auto">
              <a:xfrm>
                <a:off x="4381" y="1811"/>
                <a:ext cx="82" cy="1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t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31" name="Rectangle 328"/>
              <p:cNvSpPr>
                <a:spLocks noChangeArrowheads="1"/>
              </p:cNvSpPr>
              <p:nvPr/>
            </p:nvSpPr>
            <p:spPr bwMode="auto">
              <a:xfrm>
                <a:off x="4409" y="1811"/>
                <a:ext cx="100" cy="1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h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32" name="Rectangle 329"/>
              <p:cNvSpPr>
                <a:spLocks noChangeArrowheads="1"/>
              </p:cNvSpPr>
              <p:nvPr/>
            </p:nvSpPr>
            <p:spPr bwMode="auto">
              <a:xfrm>
                <a:off x="4453" y="1811"/>
                <a:ext cx="96" cy="1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a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33" name="Rectangle 330"/>
              <p:cNvSpPr>
                <a:spLocks noChangeArrowheads="1"/>
              </p:cNvSpPr>
              <p:nvPr/>
            </p:nvSpPr>
            <p:spPr bwMode="auto">
              <a:xfrm>
                <a:off x="4498" y="1811"/>
                <a:ext cx="82" cy="1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t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34" name="Rectangle 331"/>
              <p:cNvSpPr>
                <a:spLocks noChangeArrowheads="1"/>
              </p:cNvSpPr>
              <p:nvPr/>
            </p:nvSpPr>
            <p:spPr bwMode="auto">
              <a:xfrm>
                <a:off x="4525" y="1811"/>
                <a:ext cx="99" cy="1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35" name="Rectangle 332"/>
              <p:cNvSpPr>
                <a:spLocks noChangeArrowheads="1"/>
              </p:cNvSpPr>
              <p:nvPr/>
            </p:nvSpPr>
            <p:spPr bwMode="auto">
              <a:xfrm>
                <a:off x="4547" y="1811"/>
                <a:ext cx="127" cy="1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m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36" name="Rectangle 333"/>
              <p:cNvSpPr>
                <a:spLocks noChangeArrowheads="1"/>
              </p:cNvSpPr>
              <p:nvPr/>
            </p:nvSpPr>
            <p:spPr bwMode="auto">
              <a:xfrm>
                <a:off x="4619" y="1811"/>
                <a:ext cx="101" cy="1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o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37" name="Rectangle 334"/>
              <p:cNvSpPr>
                <a:spLocks noChangeArrowheads="1"/>
              </p:cNvSpPr>
              <p:nvPr/>
            </p:nvSpPr>
            <p:spPr bwMode="auto">
              <a:xfrm>
                <a:off x="4664" y="1811"/>
                <a:ext cx="100" cy="1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n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38" name="Rectangle 335"/>
              <p:cNvSpPr>
                <a:spLocks noChangeArrowheads="1"/>
              </p:cNvSpPr>
              <p:nvPr/>
            </p:nvSpPr>
            <p:spPr bwMode="auto">
              <a:xfrm>
                <a:off x="4708" y="1811"/>
                <a:ext cx="98" cy="1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e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39" name="Rectangle 336"/>
              <p:cNvSpPr>
                <a:spLocks noChangeArrowheads="1"/>
              </p:cNvSpPr>
              <p:nvPr/>
            </p:nvSpPr>
            <p:spPr bwMode="auto">
              <a:xfrm>
                <a:off x="4752" y="1811"/>
                <a:ext cx="93" cy="1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y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40" name="Rectangle 337"/>
              <p:cNvSpPr>
                <a:spLocks noChangeArrowheads="1"/>
              </p:cNvSpPr>
              <p:nvPr/>
            </p:nvSpPr>
            <p:spPr bwMode="auto">
              <a:xfrm>
                <a:off x="4791" y="1811"/>
                <a:ext cx="99" cy="1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41" name="Rectangle 338"/>
              <p:cNvSpPr>
                <a:spLocks noChangeArrowheads="1"/>
              </p:cNvSpPr>
              <p:nvPr/>
            </p:nvSpPr>
            <p:spPr bwMode="auto">
              <a:xfrm>
                <a:off x="4819" y="1811"/>
                <a:ext cx="91" cy="1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c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42" name="Rectangle 339"/>
              <p:cNvSpPr>
                <a:spLocks noChangeArrowheads="1"/>
              </p:cNvSpPr>
              <p:nvPr/>
            </p:nvSpPr>
            <p:spPr bwMode="auto">
              <a:xfrm>
                <a:off x="4857" y="1811"/>
                <a:ext cx="96" cy="1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a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43" name="Rectangle 340"/>
              <p:cNvSpPr>
                <a:spLocks noChangeArrowheads="1"/>
              </p:cNvSpPr>
              <p:nvPr/>
            </p:nvSpPr>
            <p:spPr bwMode="auto">
              <a:xfrm>
                <a:off x="4902" y="1811"/>
                <a:ext cx="100" cy="1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n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44" name="Rectangle 341"/>
              <p:cNvSpPr>
                <a:spLocks noChangeArrowheads="1"/>
              </p:cNvSpPr>
              <p:nvPr/>
            </p:nvSpPr>
            <p:spPr bwMode="auto">
              <a:xfrm>
                <a:off x="4946" y="1811"/>
                <a:ext cx="99" cy="1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45" name="Rectangle 342"/>
              <p:cNvSpPr>
                <a:spLocks noChangeArrowheads="1"/>
              </p:cNvSpPr>
              <p:nvPr/>
            </p:nvSpPr>
            <p:spPr bwMode="auto">
              <a:xfrm>
                <a:off x="4963" y="1811"/>
                <a:ext cx="100" cy="1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n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46" name="Rectangle 343"/>
              <p:cNvSpPr>
                <a:spLocks noChangeArrowheads="1"/>
              </p:cNvSpPr>
              <p:nvPr/>
            </p:nvSpPr>
            <p:spPr bwMode="auto">
              <a:xfrm>
                <a:off x="5007" y="1811"/>
                <a:ext cx="101" cy="1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o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47" name="Rectangle 344"/>
              <p:cNvSpPr>
                <a:spLocks noChangeArrowheads="1"/>
              </p:cNvSpPr>
              <p:nvPr/>
            </p:nvSpPr>
            <p:spPr bwMode="auto">
              <a:xfrm>
                <a:off x="5051" y="1811"/>
                <a:ext cx="82" cy="1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t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48" name="Rectangle 345"/>
              <p:cNvSpPr>
                <a:spLocks noChangeArrowheads="1"/>
              </p:cNvSpPr>
              <p:nvPr/>
            </p:nvSpPr>
            <p:spPr bwMode="auto">
              <a:xfrm>
                <a:off x="5079" y="1811"/>
                <a:ext cx="99" cy="1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49" name="Rectangle 346"/>
              <p:cNvSpPr>
                <a:spLocks noChangeArrowheads="1"/>
              </p:cNvSpPr>
              <p:nvPr/>
            </p:nvSpPr>
            <p:spPr bwMode="auto">
              <a:xfrm>
                <a:off x="4071" y="1922"/>
                <a:ext cx="100" cy="1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b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50" name="Rectangle 347"/>
              <p:cNvSpPr>
                <a:spLocks noChangeArrowheads="1"/>
              </p:cNvSpPr>
              <p:nvPr/>
            </p:nvSpPr>
            <p:spPr bwMode="auto">
              <a:xfrm>
                <a:off x="4116" y="1922"/>
                <a:ext cx="98" cy="1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e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51" name="Rectangle 348"/>
              <p:cNvSpPr>
                <a:spLocks noChangeArrowheads="1"/>
              </p:cNvSpPr>
              <p:nvPr/>
            </p:nvSpPr>
            <p:spPr bwMode="auto">
              <a:xfrm>
                <a:off x="4160" y="1922"/>
                <a:ext cx="99" cy="1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52" name="Rectangle 349"/>
              <p:cNvSpPr>
                <a:spLocks noChangeArrowheads="1"/>
              </p:cNvSpPr>
              <p:nvPr/>
            </p:nvSpPr>
            <p:spPr bwMode="auto">
              <a:xfrm>
                <a:off x="4182" y="1922"/>
                <a:ext cx="88" cy="1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s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53" name="Rectangle 350"/>
              <p:cNvSpPr>
                <a:spLocks noChangeArrowheads="1"/>
              </p:cNvSpPr>
              <p:nvPr/>
            </p:nvSpPr>
            <p:spPr bwMode="auto">
              <a:xfrm>
                <a:off x="4215" y="1922"/>
                <a:ext cx="100" cy="1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p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54" name="Rectangle 351"/>
              <p:cNvSpPr>
                <a:spLocks noChangeArrowheads="1"/>
              </p:cNvSpPr>
              <p:nvPr/>
            </p:nvSpPr>
            <p:spPr bwMode="auto">
              <a:xfrm>
                <a:off x="4259" y="1922"/>
                <a:ext cx="98" cy="1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e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55" name="Rectangle 352"/>
              <p:cNvSpPr>
                <a:spLocks noChangeArrowheads="1"/>
              </p:cNvSpPr>
              <p:nvPr/>
            </p:nvSpPr>
            <p:spPr bwMode="auto">
              <a:xfrm>
                <a:off x="4304" y="1922"/>
                <a:ext cx="100" cy="1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n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56" name="Rectangle 353"/>
              <p:cNvSpPr>
                <a:spLocks noChangeArrowheads="1"/>
              </p:cNvSpPr>
              <p:nvPr/>
            </p:nvSpPr>
            <p:spPr bwMode="auto">
              <a:xfrm>
                <a:off x="4348" y="1922"/>
                <a:ext cx="82" cy="1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t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57" name="Rectangle 354"/>
              <p:cNvSpPr>
                <a:spLocks noChangeArrowheads="1"/>
              </p:cNvSpPr>
              <p:nvPr/>
            </p:nvSpPr>
            <p:spPr bwMode="auto">
              <a:xfrm>
                <a:off x="4376" y="1922"/>
                <a:ext cx="99" cy="1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58" name="Rectangle 355"/>
              <p:cNvSpPr>
                <a:spLocks noChangeArrowheads="1"/>
              </p:cNvSpPr>
              <p:nvPr/>
            </p:nvSpPr>
            <p:spPr bwMode="auto">
              <a:xfrm>
                <a:off x="4404" y="1922"/>
                <a:ext cx="79" cy="1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f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59" name="Rectangle 356"/>
              <p:cNvSpPr>
                <a:spLocks noChangeArrowheads="1"/>
              </p:cNvSpPr>
              <p:nvPr/>
            </p:nvSpPr>
            <p:spPr bwMode="auto">
              <a:xfrm>
                <a:off x="4431" y="1922"/>
                <a:ext cx="101" cy="1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o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60" name="Rectangle 357"/>
              <p:cNvSpPr>
                <a:spLocks noChangeArrowheads="1"/>
              </p:cNvSpPr>
              <p:nvPr/>
            </p:nvSpPr>
            <p:spPr bwMode="auto">
              <a:xfrm>
                <a:off x="4476" y="1922"/>
                <a:ext cx="83" cy="1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r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61" name="Rectangle 358"/>
              <p:cNvSpPr>
                <a:spLocks noChangeArrowheads="1"/>
              </p:cNvSpPr>
              <p:nvPr/>
            </p:nvSpPr>
            <p:spPr bwMode="auto">
              <a:xfrm>
                <a:off x="4509" y="1922"/>
                <a:ext cx="99" cy="1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62" name="Rectangle 359"/>
              <p:cNvSpPr>
                <a:spLocks noChangeArrowheads="1"/>
              </p:cNvSpPr>
              <p:nvPr/>
            </p:nvSpPr>
            <p:spPr bwMode="auto">
              <a:xfrm>
                <a:off x="4525" y="1922"/>
                <a:ext cx="101" cy="1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o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63" name="Rectangle 360"/>
              <p:cNvSpPr>
                <a:spLocks noChangeArrowheads="1"/>
              </p:cNvSpPr>
              <p:nvPr/>
            </p:nvSpPr>
            <p:spPr bwMode="auto">
              <a:xfrm>
                <a:off x="4570" y="1922"/>
                <a:ext cx="82" cy="1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t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64" name="Rectangle 361"/>
              <p:cNvSpPr>
                <a:spLocks noChangeArrowheads="1"/>
              </p:cNvSpPr>
              <p:nvPr/>
            </p:nvSpPr>
            <p:spPr bwMode="auto">
              <a:xfrm>
                <a:off x="4598" y="1922"/>
                <a:ext cx="100" cy="1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h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65" name="Rectangle 362"/>
              <p:cNvSpPr>
                <a:spLocks noChangeArrowheads="1"/>
              </p:cNvSpPr>
              <p:nvPr/>
            </p:nvSpPr>
            <p:spPr bwMode="auto">
              <a:xfrm>
                <a:off x="4642" y="1922"/>
                <a:ext cx="98" cy="1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e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66" name="Rectangle 363"/>
              <p:cNvSpPr>
                <a:spLocks noChangeArrowheads="1"/>
              </p:cNvSpPr>
              <p:nvPr/>
            </p:nvSpPr>
            <p:spPr bwMode="auto">
              <a:xfrm>
                <a:off x="4686" y="1922"/>
                <a:ext cx="83" cy="1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r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67" name="Rectangle 364"/>
              <p:cNvSpPr>
                <a:spLocks noChangeArrowheads="1"/>
              </p:cNvSpPr>
              <p:nvPr/>
            </p:nvSpPr>
            <p:spPr bwMode="auto">
              <a:xfrm>
                <a:off x="4719" y="1922"/>
                <a:ext cx="99" cy="1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68" name="Rectangle 365"/>
              <p:cNvSpPr>
                <a:spLocks noChangeArrowheads="1"/>
              </p:cNvSpPr>
              <p:nvPr/>
            </p:nvSpPr>
            <p:spPr bwMode="auto">
              <a:xfrm>
                <a:off x="4747" y="1922"/>
                <a:ext cx="100" cy="1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p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69" name="Rectangle 366"/>
              <p:cNvSpPr>
                <a:spLocks noChangeArrowheads="1"/>
              </p:cNvSpPr>
              <p:nvPr/>
            </p:nvSpPr>
            <p:spPr bwMode="auto">
              <a:xfrm>
                <a:off x="4792" y="1922"/>
                <a:ext cx="100" cy="1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u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70" name="Rectangle 367"/>
              <p:cNvSpPr>
                <a:spLocks noChangeArrowheads="1"/>
              </p:cNvSpPr>
              <p:nvPr/>
            </p:nvSpPr>
            <p:spPr bwMode="auto">
              <a:xfrm>
                <a:off x="4836" y="1922"/>
                <a:ext cx="83" cy="1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r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71" name="Rectangle 368"/>
              <p:cNvSpPr>
                <a:spLocks noChangeArrowheads="1"/>
              </p:cNvSpPr>
              <p:nvPr/>
            </p:nvSpPr>
            <p:spPr bwMode="auto">
              <a:xfrm>
                <a:off x="4869" y="1922"/>
                <a:ext cx="100" cy="1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p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72" name="Rectangle 369"/>
              <p:cNvSpPr>
                <a:spLocks noChangeArrowheads="1"/>
              </p:cNvSpPr>
              <p:nvPr/>
            </p:nvSpPr>
            <p:spPr bwMode="auto">
              <a:xfrm>
                <a:off x="4913" y="1922"/>
                <a:ext cx="101" cy="1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o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73" name="Rectangle 370"/>
              <p:cNvSpPr>
                <a:spLocks noChangeArrowheads="1"/>
              </p:cNvSpPr>
              <p:nvPr/>
            </p:nvSpPr>
            <p:spPr bwMode="auto">
              <a:xfrm>
                <a:off x="4958" y="1922"/>
                <a:ext cx="88" cy="1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s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74" name="Rectangle 371"/>
              <p:cNvSpPr>
                <a:spLocks noChangeArrowheads="1"/>
              </p:cNvSpPr>
              <p:nvPr/>
            </p:nvSpPr>
            <p:spPr bwMode="auto">
              <a:xfrm>
                <a:off x="4991" y="1922"/>
                <a:ext cx="98" cy="1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e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75" name="Rectangle 372"/>
              <p:cNvSpPr>
                <a:spLocks noChangeArrowheads="1"/>
              </p:cNvSpPr>
              <p:nvPr/>
            </p:nvSpPr>
            <p:spPr bwMode="auto">
              <a:xfrm>
                <a:off x="5035" y="1922"/>
                <a:ext cx="88" cy="1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s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76" name="Freeform 373"/>
              <p:cNvSpPr>
                <a:spLocks/>
              </p:cNvSpPr>
              <p:nvPr/>
            </p:nvSpPr>
            <p:spPr bwMode="auto">
              <a:xfrm>
                <a:off x="4000" y="2220"/>
                <a:ext cx="1113" cy="454"/>
              </a:xfrm>
              <a:custGeom>
                <a:avLst/>
                <a:gdLst>
                  <a:gd name="T0" fmla="*/ 0 w 2680"/>
                  <a:gd name="T1" fmla="*/ 0 h 1094"/>
                  <a:gd name="T2" fmla="*/ 0 w 2680"/>
                  <a:gd name="T3" fmla="*/ 0 h 1094"/>
                  <a:gd name="T4" fmla="*/ 2680 w 2680"/>
                  <a:gd name="T5" fmla="*/ 0 h 1094"/>
                  <a:gd name="T6" fmla="*/ 2680 w 2680"/>
                  <a:gd name="T7" fmla="*/ 1094 h 1094"/>
                  <a:gd name="T8" fmla="*/ 0 w 2680"/>
                  <a:gd name="T9" fmla="*/ 1094 h 1094"/>
                  <a:gd name="T10" fmla="*/ 0 w 2680"/>
                  <a:gd name="T11" fmla="*/ 0 h 10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80" h="1094">
                    <a:moveTo>
                      <a:pt x="0" y="0"/>
                    </a:moveTo>
                    <a:lnTo>
                      <a:pt x="0" y="0"/>
                    </a:lnTo>
                    <a:lnTo>
                      <a:pt x="2680" y="0"/>
                    </a:lnTo>
                    <a:lnTo>
                      <a:pt x="2680" y="1094"/>
                    </a:lnTo>
                    <a:lnTo>
                      <a:pt x="0" y="109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55A1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77" name="Freeform 374"/>
              <p:cNvSpPr>
                <a:spLocks/>
              </p:cNvSpPr>
              <p:nvPr/>
            </p:nvSpPr>
            <p:spPr bwMode="auto">
              <a:xfrm>
                <a:off x="4000" y="2220"/>
                <a:ext cx="1113" cy="454"/>
              </a:xfrm>
              <a:custGeom>
                <a:avLst/>
                <a:gdLst>
                  <a:gd name="T0" fmla="*/ 0 w 2680"/>
                  <a:gd name="T1" fmla="*/ 0 h 1094"/>
                  <a:gd name="T2" fmla="*/ 0 w 2680"/>
                  <a:gd name="T3" fmla="*/ 0 h 1094"/>
                  <a:gd name="T4" fmla="*/ 2680 w 2680"/>
                  <a:gd name="T5" fmla="*/ 0 h 1094"/>
                  <a:gd name="T6" fmla="*/ 2680 w 2680"/>
                  <a:gd name="T7" fmla="*/ 1094 h 1094"/>
                  <a:gd name="T8" fmla="*/ 0 w 2680"/>
                  <a:gd name="T9" fmla="*/ 1094 h 1094"/>
                  <a:gd name="T10" fmla="*/ 0 w 2680"/>
                  <a:gd name="T11" fmla="*/ 0 h 10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80" h="1094">
                    <a:moveTo>
                      <a:pt x="0" y="0"/>
                    </a:moveTo>
                    <a:lnTo>
                      <a:pt x="0" y="0"/>
                    </a:lnTo>
                    <a:lnTo>
                      <a:pt x="2680" y="0"/>
                    </a:lnTo>
                    <a:lnTo>
                      <a:pt x="2680" y="1094"/>
                    </a:lnTo>
                    <a:lnTo>
                      <a:pt x="0" y="109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7938" cap="flat">
                <a:solidFill>
                  <a:srgbClr val="4472C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78" name="Rectangle 375"/>
              <p:cNvSpPr>
                <a:spLocks noChangeArrowheads="1"/>
              </p:cNvSpPr>
              <p:nvPr/>
            </p:nvSpPr>
            <p:spPr bwMode="auto">
              <a:xfrm>
                <a:off x="4181" y="2204"/>
                <a:ext cx="114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A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79" name="Rectangle 376"/>
              <p:cNvSpPr>
                <a:spLocks noChangeArrowheads="1"/>
              </p:cNvSpPr>
              <p:nvPr/>
            </p:nvSpPr>
            <p:spPr bwMode="auto">
              <a:xfrm>
                <a:off x="4236" y="2204"/>
                <a:ext cx="98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c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80" name="Rectangle 377"/>
              <p:cNvSpPr>
                <a:spLocks noChangeArrowheads="1"/>
              </p:cNvSpPr>
              <p:nvPr/>
            </p:nvSpPr>
            <p:spPr bwMode="auto">
              <a:xfrm>
                <a:off x="4280" y="2204"/>
                <a:ext cx="98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c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81" name="Rectangle 378"/>
              <p:cNvSpPr>
                <a:spLocks noChangeArrowheads="1"/>
              </p:cNvSpPr>
              <p:nvPr/>
            </p:nvSpPr>
            <p:spPr bwMode="auto">
              <a:xfrm>
                <a:off x="4325" y="2204"/>
                <a:ext cx="90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r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82" name="Rectangle 379"/>
              <p:cNvSpPr>
                <a:spLocks noChangeArrowheads="1"/>
              </p:cNvSpPr>
              <p:nvPr/>
            </p:nvSpPr>
            <p:spPr bwMode="auto">
              <a:xfrm>
                <a:off x="4358" y="2204"/>
                <a:ext cx="109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u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83" name="Rectangle 380"/>
              <p:cNvSpPr>
                <a:spLocks noChangeArrowheads="1"/>
              </p:cNvSpPr>
              <p:nvPr/>
            </p:nvSpPr>
            <p:spPr bwMode="auto">
              <a:xfrm>
                <a:off x="4408" y="2204"/>
                <a:ext cx="104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a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84" name="Rectangle 381"/>
              <p:cNvSpPr>
                <a:spLocks noChangeArrowheads="1"/>
              </p:cNvSpPr>
              <p:nvPr/>
            </p:nvSpPr>
            <p:spPr bwMode="auto">
              <a:xfrm>
                <a:off x="4458" y="2204"/>
                <a:ext cx="78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l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85" name="Rectangle 382"/>
              <p:cNvSpPr>
                <a:spLocks noChangeArrowheads="1"/>
              </p:cNvSpPr>
              <p:nvPr/>
            </p:nvSpPr>
            <p:spPr bwMode="auto">
              <a:xfrm>
                <a:off x="4480" y="2204"/>
                <a:ext cx="107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86" name="Rectangle 383"/>
              <p:cNvSpPr>
                <a:spLocks noChangeArrowheads="1"/>
              </p:cNvSpPr>
              <p:nvPr/>
            </p:nvSpPr>
            <p:spPr bwMode="auto">
              <a:xfrm>
                <a:off x="4502" y="2204"/>
                <a:ext cx="86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-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87" name="Rectangle 384"/>
              <p:cNvSpPr>
                <a:spLocks noChangeArrowheads="1"/>
              </p:cNvSpPr>
              <p:nvPr/>
            </p:nvSpPr>
            <p:spPr bwMode="auto">
              <a:xfrm>
                <a:off x="4557" y="2204"/>
                <a:ext cx="114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A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88" name="Rectangle 385"/>
              <p:cNvSpPr>
                <a:spLocks noChangeArrowheads="1"/>
              </p:cNvSpPr>
              <p:nvPr/>
            </p:nvSpPr>
            <p:spPr bwMode="auto">
              <a:xfrm>
                <a:off x="4613" y="2204"/>
                <a:ext cx="98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c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89" name="Rectangle 386"/>
              <p:cNvSpPr>
                <a:spLocks noChangeArrowheads="1"/>
              </p:cNvSpPr>
              <p:nvPr/>
            </p:nvSpPr>
            <p:spPr bwMode="auto">
              <a:xfrm>
                <a:off x="4657" y="2204"/>
                <a:ext cx="98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c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90" name="Rectangle 387"/>
              <p:cNvSpPr>
                <a:spLocks noChangeArrowheads="1"/>
              </p:cNvSpPr>
              <p:nvPr/>
            </p:nvSpPr>
            <p:spPr bwMode="auto">
              <a:xfrm>
                <a:off x="4701" y="2204"/>
                <a:ext cx="109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o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91" name="Rectangle 388"/>
              <p:cNvSpPr>
                <a:spLocks noChangeArrowheads="1"/>
              </p:cNvSpPr>
              <p:nvPr/>
            </p:nvSpPr>
            <p:spPr bwMode="auto">
              <a:xfrm>
                <a:off x="4751" y="2204"/>
                <a:ext cx="109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u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92" name="Rectangle 389"/>
              <p:cNvSpPr>
                <a:spLocks noChangeArrowheads="1"/>
              </p:cNvSpPr>
              <p:nvPr/>
            </p:nvSpPr>
            <p:spPr bwMode="auto">
              <a:xfrm>
                <a:off x="4801" y="2204"/>
                <a:ext cx="109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n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93" name="Rectangle 390"/>
              <p:cNvSpPr>
                <a:spLocks noChangeArrowheads="1"/>
              </p:cNvSpPr>
              <p:nvPr/>
            </p:nvSpPr>
            <p:spPr bwMode="auto">
              <a:xfrm>
                <a:off x="4851" y="2204"/>
                <a:ext cx="89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t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94" name="Rectangle 391"/>
              <p:cNvSpPr>
                <a:spLocks noChangeArrowheads="1"/>
              </p:cNvSpPr>
              <p:nvPr/>
            </p:nvSpPr>
            <p:spPr bwMode="auto">
              <a:xfrm>
                <a:off x="4884" y="2204"/>
                <a:ext cx="95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s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95" name="Rectangle 392"/>
              <p:cNvSpPr>
                <a:spLocks noChangeArrowheads="1"/>
              </p:cNvSpPr>
              <p:nvPr/>
            </p:nvSpPr>
            <p:spPr bwMode="auto">
              <a:xfrm>
                <a:off x="4923" y="2204"/>
                <a:ext cx="107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96" name="Rectangle 393"/>
              <p:cNvSpPr>
                <a:spLocks noChangeArrowheads="1"/>
              </p:cNvSpPr>
              <p:nvPr/>
            </p:nvSpPr>
            <p:spPr bwMode="auto">
              <a:xfrm>
                <a:off x="4214" y="2321"/>
                <a:ext cx="109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p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97" name="Rectangle 394"/>
              <p:cNvSpPr>
                <a:spLocks noChangeArrowheads="1"/>
              </p:cNvSpPr>
              <p:nvPr/>
            </p:nvSpPr>
            <p:spPr bwMode="auto">
              <a:xfrm>
                <a:off x="4264" y="2321"/>
                <a:ext cx="104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a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98" name="Rectangle 395"/>
              <p:cNvSpPr>
                <a:spLocks noChangeArrowheads="1"/>
              </p:cNvSpPr>
              <p:nvPr/>
            </p:nvSpPr>
            <p:spPr bwMode="auto">
              <a:xfrm>
                <a:off x="4313" y="2321"/>
                <a:ext cx="101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y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99" name="Rectangle 396"/>
              <p:cNvSpPr>
                <a:spLocks noChangeArrowheads="1"/>
              </p:cNvSpPr>
              <p:nvPr/>
            </p:nvSpPr>
            <p:spPr bwMode="auto">
              <a:xfrm>
                <a:off x="4358" y="2321"/>
                <a:ext cx="104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a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00" name="Rectangle 397"/>
              <p:cNvSpPr>
                <a:spLocks noChangeArrowheads="1"/>
              </p:cNvSpPr>
              <p:nvPr/>
            </p:nvSpPr>
            <p:spPr bwMode="auto">
              <a:xfrm>
                <a:off x="4408" y="2321"/>
                <a:ext cx="109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b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01" name="Rectangle 398"/>
              <p:cNvSpPr>
                <a:spLocks noChangeArrowheads="1"/>
              </p:cNvSpPr>
              <p:nvPr/>
            </p:nvSpPr>
            <p:spPr bwMode="auto">
              <a:xfrm>
                <a:off x="4458" y="2321"/>
                <a:ext cx="78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l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02" name="Rectangle 399"/>
              <p:cNvSpPr>
                <a:spLocks noChangeArrowheads="1"/>
              </p:cNvSpPr>
              <p:nvPr/>
            </p:nvSpPr>
            <p:spPr bwMode="auto">
              <a:xfrm>
                <a:off x="4480" y="2321"/>
                <a:ext cx="106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e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03" name="Rectangle 400"/>
              <p:cNvSpPr>
                <a:spLocks noChangeArrowheads="1"/>
              </p:cNvSpPr>
              <p:nvPr/>
            </p:nvSpPr>
            <p:spPr bwMode="auto">
              <a:xfrm>
                <a:off x="4530" y="2321"/>
                <a:ext cx="107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04" name="Rectangle 401"/>
              <p:cNvSpPr>
                <a:spLocks noChangeArrowheads="1"/>
              </p:cNvSpPr>
              <p:nvPr/>
            </p:nvSpPr>
            <p:spPr bwMode="auto">
              <a:xfrm>
                <a:off x="4552" y="2321"/>
                <a:ext cx="86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-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05" name="Rectangle 402"/>
              <p:cNvSpPr>
                <a:spLocks noChangeArrowheads="1"/>
              </p:cNvSpPr>
              <p:nvPr/>
            </p:nvSpPr>
            <p:spPr bwMode="auto">
              <a:xfrm>
                <a:off x="4607" y="2321"/>
                <a:ext cx="80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I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06" name="Rectangle 403"/>
              <p:cNvSpPr>
                <a:spLocks noChangeArrowheads="1"/>
              </p:cNvSpPr>
              <p:nvPr/>
            </p:nvSpPr>
            <p:spPr bwMode="auto">
              <a:xfrm>
                <a:off x="4635" y="2321"/>
                <a:ext cx="109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n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07" name="Rectangle 404"/>
              <p:cNvSpPr>
                <a:spLocks noChangeArrowheads="1"/>
              </p:cNvSpPr>
              <p:nvPr/>
            </p:nvSpPr>
            <p:spPr bwMode="auto">
              <a:xfrm>
                <a:off x="4684" y="2321"/>
                <a:ext cx="101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v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08" name="Rectangle 405"/>
              <p:cNvSpPr>
                <a:spLocks noChangeArrowheads="1"/>
              </p:cNvSpPr>
              <p:nvPr/>
            </p:nvSpPr>
            <p:spPr bwMode="auto">
              <a:xfrm>
                <a:off x="4729" y="2321"/>
                <a:ext cx="109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o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1" name="Group 607"/>
            <p:cNvGrpSpPr>
              <a:grpSpLocks/>
            </p:cNvGrpSpPr>
            <p:nvPr/>
          </p:nvGrpSpPr>
          <p:grpSpPr bwMode="auto">
            <a:xfrm>
              <a:off x="1545" y="923"/>
              <a:ext cx="3666" cy="2855"/>
              <a:chOff x="1545" y="923"/>
              <a:chExt cx="3666" cy="2855"/>
            </a:xfrm>
          </p:grpSpPr>
          <p:sp>
            <p:nvSpPr>
              <p:cNvPr id="209" name="Rectangle 407"/>
              <p:cNvSpPr>
                <a:spLocks noChangeArrowheads="1"/>
              </p:cNvSpPr>
              <p:nvPr/>
            </p:nvSpPr>
            <p:spPr bwMode="auto">
              <a:xfrm>
                <a:off x="4779" y="2321"/>
                <a:ext cx="78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i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0" name="Rectangle 408"/>
              <p:cNvSpPr>
                <a:spLocks noChangeArrowheads="1"/>
              </p:cNvSpPr>
              <p:nvPr/>
            </p:nvSpPr>
            <p:spPr bwMode="auto">
              <a:xfrm>
                <a:off x="4801" y="2321"/>
                <a:ext cx="98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c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1" name="Rectangle 409"/>
              <p:cNvSpPr>
                <a:spLocks noChangeArrowheads="1"/>
              </p:cNvSpPr>
              <p:nvPr/>
            </p:nvSpPr>
            <p:spPr bwMode="auto">
              <a:xfrm>
                <a:off x="4845" y="2321"/>
                <a:ext cx="106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e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2" name="Rectangle 410"/>
              <p:cNvSpPr>
                <a:spLocks noChangeArrowheads="1"/>
              </p:cNvSpPr>
              <p:nvPr/>
            </p:nvSpPr>
            <p:spPr bwMode="auto">
              <a:xfrm>
                <a:off x="4895" y="2321"/>
                <a:ext cx="107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3" name="Rectangle 411"/>
              <p:cNvSpPr>
                <a:spLocks noChangeArrowheads="1"/>
              </p:cNvSpPr>
              <p:nvPr/>
            </p:nvSpPr>
            <p:spPr bwMode="auto">
              <a:xfrm>
                <a:off x="4125" y="2443"/>
                <a:ext cx="137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m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4" name="Rectangle 412"/>
              <p:cNvSpPr>
                <a:spLocks noChangeArrowheads="1"/>
              </p:cNvSpPr>
              <p:nvPr/>
            </p:nvSpPr>
            <p:spPr bwMode="auto">
              <a:xfrm>
                <a:off x="4203" y="2443"/>
                <a:ext cx="104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a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5" name="Rectangle 413"/>
              <p:cNvSpPr>
                <a:spLocks noChangeArrowheads="1"/>
              </p:cNvSpPr>
              <p:nvPr/>
            </p:nvSpPr>
            <p:spPr bwMode="auto">
              <a:xfrm>
                <a:off x="4252" y="2443"/>
                <a:ext cx="89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t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6" name="Rectangle 414"/>
              <p:cNvSpPr>
                <a:spLocks noChangeArrowheads="1"/>
              </p:cNvSpPr>
              <p:nvPr/>
            </p:nvSpPr>
            <p:spPr bwMode="auto">
              <a:xfrm>
                <a:off x="4286" y="2443"/>
                <a:ext cx="98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c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7" name="Rectangle 415"/>
              <p:cNvSpPr>
                <a:spLocks noChangeArrowheads="1"/>
              </p:cNvSpPr>
              <p:nvPr/>
            </p:nvSpPr>
            <p:spPr bwMode="auto">
              <a:xfrm>
                <a:off x="4330" y="2443"/>
                <a:ext cx="109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h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8" name="Rectangle 416"/>
              <p:cNvSpPr>
                <a:spLocks noChangeArrowheads="1"/>
              </p:cNvSpPr>
              <p:nvPr/>
            </p:nvSpPr>
            <p:spPr bwMode="auto">
              <a:xfrm>
                <a:off x="4380" y="2443"/>
                <a:ext cx="106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e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9" name="Rectangle 417"/>
              <p:cNvSpPr>
                <a:spLocks noChangeArrowheads="1"/>
              </p:cNvSpPr>
              <p:nvPr/>
            </p:nvSpPr>
            <p:spPr bwMode="auto">
              <a:xfrm>
                <a:off x="4430" y="2443"/>
                <a:ext cx="109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d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0" name="Rectangle 418"/>
              <p:cNvSpPr>
                <a:spLocks noChangeArrowheads="1"/>
              </p:cNvSpPr>
              <p:nvPr/>
            </p:nvSpPr>
            <p:spPr bwMode="auto">
              <a:xfrm>
                <a:off x="4480" y="2443"/>
                <a:ext cx="107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1" name="Rectangle 419"/>
              <p:cNvSpPr>
                <a:spLocks noChangeArrowheads="1"/>
              </p:cNvSpPr>
              <p:nvPr/>
            </p:nvSpPr>
            <p:spPr bwMode="auto">
              <a:xfrm>
                <a:off x="4502" y="2443"/>
                <a:ext cx="89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t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2" name="Rectangle 420"/>
              <p:cNvSpPr>
                <a:spLocks noChangeArrowheads="1"/>
              </p:cNvSpPr>
              <p:nvPr/>
            </p:nvSpPr>
            <p:spPr bwMode="auto">
              <a:xfrm>
                <a:off x="4535" y="2443"/>
                <a:ext cx="109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o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3" name="Rectangle 421"/>
              <p:cNvSpPr>
                <a:spLocks noChangeArrowheads="1"/>
              </p:cNvSpPr>
              <p:nvPr/>
            </p:nvSpPr>
            <p:spPr bwMode="auto">
              <a:xfrm>
                <a:off x="4585" y="2443"/>
                <a:ext cx="107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4" name="Rectangle 422"/>
              <p:cNvSpPr>
                <a:spLocks noChangeArrowheads="1"/>
              </p:cNvSpPr>
              <p:nvPr/>
            </p:nvSpPr>
            <p:spPr bwMode="auto">
              <a:xfrm>
                <a:off x="4613" y="2443"/>
                <a:ext cx="109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p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5" name="Rectangle 423"/>
              <p:cNvSpPr>
                <a:spLocks noChangeArrowheads="1"/>
              </p:cNvSpPr>
              <p:nvPr/>
            </p:nvSpPr>
            <p:spPr bwMode="auto">
              <a:xfrm>
                <a:off x="4662" y="2443"/>
                <a:ext cx="109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u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6" name="Rectangle 424"/>
              <p:cNvSpPr>
                <a:spLocks noChangeArrowheads="1"/>
              </p:cNvSpPr>
              <p:nvPr/>
            </p:nvSpPr>
            <p:spPr bwMode="auto">
              <a:xfrm>
                <a:off x="4712" y="2443"/>
                <a:ext cx="90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r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7" name="Rectangle 425"/>
              <p:cNvSpPr>
                <a:spLocks noChangeArrowheads="1"/>
              </p:cNvSpPr>
              <p:nvPr/>
            </p:nvSpPr>
            <p:spPr bwMode="auto">
              <a:xfrm>
                <a:off x="4746" y="2443"/>
                <a:ext cx="98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c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8" name="Rectangle 426"/>
              <p:cNvSpPr>
                <a:spLocks noChangeArrowheads="1"/>
              </p:cNvSpPr>
              <p:nvPr/>
            </p:nvSpPr>
            <p:spPr bwMode="auto">
              <a:xfrm>
                <a:off x="4790" y="2443"/>
                <a:ext cx="109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h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9" name="Rectangle 427"/>
              <p:cNvSpPr>
                <a:spLocks noChangeArrowheads="1"/>
              </p:cNvSpPr>
              <p:nvPr/>
            </p:nvSpPr>
            <p:spPr bwMode="auto">
              <a:xfrm>
                <a:off x="4840" y="2443"/>
                <a:ext cx="104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a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30" name="Rectangle 428"/>
              <p:cNvSpPr>
                <a:spLocks noChangeArrowheads="1"/>
              </p:cNvSpPr>
              <p:nvPr/>
            </p:nvSpPr>
            <p:spPr bwMode="auto">
              <a:xfrm>
                <a:off x="4890" y="2443"/>
                <a:ext cx="95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s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31" name="Rectangle 429"/>
              <p:cNvSpPr>
                <a:spLocks noChangeArrowheads="1"/>
              </p:cNvSpPr>
              <p:nvPr/>
            </p:nvSpPr>
            <p:spPr bwMode="auto">
              <a:xfrm>
                <a:off x="4928" y="2443"/>
                <a:ext cx="106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e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32" name="Rectangle 430"/>
              <p:cNvSpPr>
                <a:spLocks noChangeArrowheads="1"/>
              </p:cNvSpPr>
              <p:nvPr/>
            </p:nvSpPr>
            <p:spPr bwMode="auto">
              <a:xfrm>
                <a:off x="4978" y="2443"/>
                <a:ext cx="107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33" name="Rectangle 431"/>
              <p:cNvSpPr>
                <a:spLocks noChangeArrowheads="1"/>
              </p:cNvSpPr>
              <p:nvPr/>
            </p:nvSpPr>
            <p:spPr bwMode="auto">
              <a:xfrm>
                <a:off x="4169" y="2564"/>
                <a:ext cx="109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o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34" name="Rectangle 432"/>
              <p:cNvSpPr>
                <a:spLocks noChangeArrowheads="1"/>
              </p:cNvSpPr>
              <p:nvPr/>
            </p:nvSpPr>
            <p:spPr bwMode="auto">
              <a:xfrm>
                <a:off x="4219" y="2564"/>
                <a:ext cx="90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r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35" name="Rectangle 433"/>
              <p:cNvSpPr>
                <a:spLocks noChangeArrowheads="1"/>
              </p:cNvSpPr>
              <p:nvPr/>
            </p:nvSpPr>
            <p:spPr bwMode="auto">
              <a:xfrm>
                <a:off x="4252" y="2564"/>
                <a:ext cx="109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d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36" name="Rectangle 434"/>
              <p:cNvSpPr>
                <a:spLocks noChangeArrowheads="1"/>
              </p:cNvSpPr>
              <p:nvPr/>
            </p:nvSpPr>
            <p:spPr bwMode="auto">
              <a:xfrm>
                <a:off x="4302" y="2564"/>
                <a:ext cx="106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e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37" name="Rectangle 435"/>
              <p:cNvSpPr>
                <a:spLocks noChangeArrowheads="1"/>
              </p:cNvSpPr>
              <p:nvPr/>
            </p:nvSpPr>
            <p:spPr bwMode="auto">
              <a:xfrm>
                <a:off x="4352" y="2564"/>
                <a:ext cx="90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r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38" name="Rectangle 436"/>
              <p:cNvSpPr>
                <a:spLocks noChangeArrowheads="1"/>
              </p:cNvSpPr>
              <p:nvPr/>
            </p:nvSpPr>
            <p:spPr bwMode="auto">
              <a:xfrm>
                <a:off x="4385" y="2564"/>
                <a:ext cx="94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/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39" name="Rectangle 437"/>
              <p:cNvSpPr>
                <a:spLocks noChangeArrowheads="1"/>
              </p:cNvSpPr>
              <p:nvPr/>
            </p:nvSpPr>
            <p:spPr bwMode="auto">
              <a:xfrm>
                <a:off x="4424" y="2564"/>
                <a:ext cx="98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c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0" name="Rectangle 438"/>
              <p:cNvSpPr>
                <a:spLocks noChangeArrowheads="1"/>
              </p:cNvSpPr>
              <p:nvPr/>
            </p:nvSpPr>
            <p:spPr bwMode="auto">
              <a:xfrm>
                <a:off x="4468" y="2564"/>
                <a:ext cx="109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o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1" name="Rectangle 439"/>
              <p:cNvSpPr>
                <a:spLocks noChangeArrowheads="1"/>
              </p:cNvSpPr>
              <p:nvPr/>
            </p:nvSpPr>
            <p:spPr bwMode="auto">
              <a:xfrm>
                <a:off x="4518" y="2564"/>
                <a:ext cx="137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m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2" name="Rectangle 440"/>
              <p:cNvSpPr>
                <a:spLocks noChangeArrowheads="1"/>
              </p:cNvSpPr>
              <p:nvPr/>
            </p:nvSpPr>
            <p:spPr bwMode="auto">
              <a:xfrm>
                <a:off x="4596" y="2564"/>
                <a:ext cx="137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m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3" name="Rectangle 441"/>
              <p:cNvSpPr>
                <a:spLocks noChangeArrowheads="1"/>
              </p:cNvSpPr>
              <p:nvPr/>
            </p:nvSpPr>
            <p:spPr bwMode="auto">
              <a:xfrm>
                <a:off x="4674" y="2564"/>
                <a:ext cx="78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i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4" name="Rectangle 442"/>
              <p:cNvSpPr>
                <a:spLocks noChangeArrowheads="1"/>
              </p:cNvSpPr>
              <p:nvPr/>
            </p:nvSpPr>
            <p:spPr bwMode="auto">
              <a:xfrm>
                <a:off x="4696" y="2564"/>
                <a:ext cx="89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t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5" name="Rectangle 443"/>
              <p:cNvSpPr>
                <a:spLocks noChangeArrowheads="1"/>
              </p:cNvSpPr>
              <p:nvPr/>
            </p:nvSpPr>
            <p:spPr bwMode="auto">
              <a:xfrm>
                <a:off x="4729" y="2564"/>
                <a:ext cx="137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m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6" name="Rectangle 444"/>
              <p:cNvSpPr>
                <a:spLocks noChangeArrowheads="1"/>
              </p:cNvSpPr>
              <p:nvPr/>
            </p:nvSpPr>
            <p:spPr bwMode="auto">
              <a:xfrm>
                <a:off x="4806" y="2564"/>
                <a:ext cx="106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e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7" name="Rectangle 445"/>
              <p:cNvSpPr>
                <a:spLocks noChangeArrowheads="1"/>
              </p:cNvSpPr>
              <p:nvPr/>
            </p:nvSpPr>
            <p:spPr bwMode="auto">
              <a:xfrm>
                <a:off x="4856" y="2564"/>
                <a:ext cx="109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n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8" name="Rectangle 446"/>
              <p:cNvSpPr>
                <a:spLocks noChangeArrowheads="1"/>
              </p:cNvSpPr>
              <p:nvPr/>
            </p:nvSpPr>
            <p:spPr bwMode="auto">
              <a:xfrm>
                <a:off x="4906" y="2564"/>
                <a:ext cx="89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t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9" name="Rectangle 447"/>
              <p:cNvSpPr>
                <a:spLocks noChangeArrowheads="1"/>
              </p:cNvSpPr>
              <p:nvPr/>
            </p:nvSpPr>
            <p:spPr bwMode="auto">
              <a:xfrm>
                <a:off x="4939" y="2564"/>
                <a:ext cx="107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50" name="Freeform 448"/>
              <p:cNvSpPr>
                <a:spLocks/>
              </p:cNvSpPr>
              <p:nvPr/>
            </p:nvSpPr>
            <p:spPr bwMode="auto">
              <a:xfrm>
                <a:off x="4033" y="2879"/>
                <a:ext cx="1114" cy="449"/>
              </a:xfrm>
              <a:custGeom>
                <a:avLst/>
                <a:gdLst>
                  <a:gd name="T0" fmla="*/ 0 w 2680"/>
                  <a:gd name="T1" fmla="*/ 0 h 1080"/>
                  <a:gd name="T2" fmla="*/ 0 w 2680"/>
                  <a:gd name="T3" fmla="*/ 0 h 1080"/>
                  <a:gd name="T4" fmla="*/ 2680 w 2680"/>
                  <a:gd name="T5" fmla="*/ 0 h 1080"/>
                  <a:gd name="T6" fmla="*/ 2680 w 2680"/>
                  <a:gd name="T7" fmla="*/ 1080 h 1080"/>
                  <a:gd name="T8" fmla="*/ 0 w 2680"/>
                  <a:gd name="T9" fmla="*/ 1080 h 1080"/>
                  <a:gd name="T10" fmla="*/ 0 w 2680"/>
                  <a:gd name="T11" fmla="*/ 0 h 10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80" h="1080">
                    <a:moveTo>
                      <a:pt x="0" y="0"/>
                    </a:moveTo>
                    <a:lnTo>
                      <a:pt x="0" y="0"/>
                    </a:lnTo>
                    <a:lnTo>
                      <a:pt x="2680" y="0"/>
                    </a:lnTo>
                    <a:lnTo>
                      <a:pt x="2680" y="1080"/>
                    </a:lnTo>
                    <a:lnTo>
                      <a:pt x="0" y="10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1" name="Freeform 449"/>
              <p:cNvSpPr>
                <a:spLocks/>
              </p:cNvSpPr>
              <p:nvPr/>
            </p:nvSpPr>
            <p:spPr bwMode="auto">
              <a:xfrm>
                <a:off x="4033" y="2879"/>
                <a:ext cx="1114" cy="449"/>
              </a:xfrm>
              <a:custGeom>
                <a:avLst/>
                <a:gdLst>
                  <a:gd name="T0" fmla="*/ 0 w 2680"/>
                  <a:gd name="T1" fmla="*/ 0 h 1080"/>
                  <a:gd name="T2" fmla="*/ 0 w 2680"/>
                  <a:gd name="T3" fmla="*/ 0 h 1080"/>
                  <a:gd name="T4" fmla="*/ 2680 w 2680"/>
                  <a:gd name="T5" fmla="*/ 0 h 1080"/>
                  <a:gd name="T6" fmla="*/ 2680 w 2680"/>
                  <a:gd name="T7" fmla="*/ 1080 h 1080"/>
                  <a:gd name="T8" fmla="*/ 0 w 2680"/>
                  <a:gd name="T9" fmla="*/ 1080 h 1080"/>
                  <a:gd name="T10" fmla="*/ 0 w 2680"/>
                  <a:gd name="T11" fmla="*/ 0 h 10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80" h="1080">
                    <a:moveTo>
                      <a:pt x="0" y="0"/>
                    </a:moveTo>
                    <a:lnTo>
                      <a:pt x="0" y="0"/>
                    </a:lnTo>
                    <a:lnTo>
                      <a:pt x="2680" y="0"/>
                    </a:lnTo>
                    <a:lnTo>
                      <a:pt x="2680" y="1080"/>
                    </a:lnTo>
                    <a:lnTo>
                      <a:pt x="0" y="108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7938" cap="flat">
                <a:solidFill>
                  <a:srgbClr val="4472C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2" name="Rectangle 450"/>
              <p:cNvSpPr>
                <a:spLocks noChangeArrowheads="1"/>
              </p:cNvSpPr>
              <p:nvPr/>
            </p:nvSpPr>
            <p:spPr bwMode="auto">
              <a:xfrm>
                <a:off x="4129" y="2923"/>
                <a:ext cx="108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P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53" name="Rectangle 451"/>
              <p:cNvSpPr>
                <a:spLocks noChangeArrowheads="1"/>
              </p:cNvSpPr>
              <p:nvPr/>
            </p:nvSpPr>
            <p:spPr bwMode="auto">
              <a:xfrm>
                <a:off x="4179" y="2923"/>
                <a:ext cx="104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a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54" name="Rectangle 452"/>
              <p:cNvSpPr>
                <a:spLocks noChangeArrowheads="1"/>
              </p:cNvSpPr>
              <p:nvPr/>
            </p:nvSpPr>
            <p:spPr bwMode="auto">
              <a:xfrm>
                <a:off x="4229" y="2923"/>
                <a:ext cx="101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y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55" name="Rectangle 453"/>
              <p:cNvSpPr>
                <a:spLocks noChangeArrowheads="1"/>
              </p:cNvSpPr>
              <p:nvPr/>
            </p:nvSpPr>
            <p:spPr bwMode="auto">
              <a:xfrm>
                <a:off x="4273" y="2923"/>
                <a:ext cx="137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m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56" name="Rectangle 454"/>
              <p:cNvSpPr>
                <a:spLocks noChangeArrowheads="1"/>
              </p:cNvSpPr>
              <p:nvPr/>
            </p:nvSpPr>
            <p:spPr bwMode="auto">
              <a:xfrm>
                <a:off x="4350" y="2923"/>
                <a:ext cx="106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e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57" name="Rectangle 455"/>
              <p:cNvSpPr>
                <a:spLocks noChangeArrowheads="1"/>
              </p:cNvSpPr>
              <p:nvPr/>
            </p:nvSpPr>
            <p:spPr bwMode="auto">
              <a:xfrm>
                <a:off x="4400" y="2923"/>
                <a:ext cx="109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n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58" name="Rectangle 456"/>
              <p:cNvSpPr>
                <a:spLocks noChangeArrowheads="1"/>
              </p:cNvSpPr>
              <p:nvPr/>
            </p:nvSpPr>
            <p:spPr bwMode="auto">
              <a:xfrm>
                <a:off x="4450" y="2923"/>
                <a:ext cx="89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t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59" name="Rectangle 457"/>
              <p:cNvSpPr>
                <a:spLocks noChangeArrowheads="1"/>
              </p:cNvSpPr>
              <p:nvPr/>
            </p:nvSpPr>
            <p:spPr bwMode="auto">
              <a:xfrm>
                <a:off x="4483" y="2923"/>
                <a:ext cx="107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60" name="Rectangle 458"/>
              <p:cNvSpPr>
                <a:spLocks noChangeArrowheads="1"/>
              </p:cNvSpPr>
              <p:nvPr/>
            </p:nvSpPr>
            <p:spPr bwMode="auto">
              <a:xfrm>
                <a:off x="4506" y="2923"/>
                <a:ext cx="137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m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61" name="Rectangle 459"/>
              <p:cNvSpPr>
                <a:spLocks noChangeArrowheads="1"/>
              </p:cNvSpPr>
              <p:nvPr/>
            </p:nvSpPr>
            <p:spPr bwMode="auto">
              <a:xfrm>
                <a:off x="4583" y="2923"/>
                <a:ext cx="104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a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62" name="Rectangle 460"/>
              <p:cNvSpPr>
                <a:spLocks noChangeArrowheads="1"/>
              </p:cNvSpPr>
              <p:nvPr/>
            </p:nvSpPr>
            <p:spPr bwMode="auto">
              <a:xfrm>
                <a:off x="4633" y="2923"/>
                <a:ext cx="109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d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63" name="Rectangle 461"/>
              <p:cNvSpPr>
                <a:spLocks noChangeArrowheads="1"/>
              </p:cNvSpPr>
              <p:nvPr/>
            </p:nvSpPr>
            <p:spPr bwMode="auto">
              <a:xfrm>
                <a:off x="4683" y="2923"/>
                <a:ext cx="106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e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64" name="Rectangle 462"/>
              <p:cNvSpPr>
                <a:spLocks noChangeArrowheads="1"/>
              </p:cNvSpPr>
              <p:nvPr/>
            </p:nvSpPr>
            <p:spPr bwMode="auto">
              <a:xfrm>
                <a:off x="4733" y="2923"/>
                <a:ext cx="107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65" name="Rectangle 463"/>
              <p:cNvSpPr>
                <a:spLocks noChangeArrowheads="1"/>
              </p:cNvSpPr>
              <p:nvPr/>
            </p:nvSpPr>
            <p:spPr bwMode="auto">
              <a:xfrm>
                <a:off x="4761" y="2923"/>
                <a:ext cx="109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o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66" name="Rectangle 464"/>
              <p:cNvSpPr>
                <a:spLocks noChangeArrowheads="1"/>
              </p:cNvSpPr>
              <p:nvPr/>
            </p:nvSpPr>
            <p:spPr bwMode="auto">
              <a:xfrm>
                <a:off x="4810" y="2923"/>
                <a:ext cx="109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n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67" name="Rectangle 465"/>
              <p:cNvSpPr>
                <a:spLocks noChangeArrowheads="1"/>
              </p:cNvSpPr>
              <p:nvPr/>
            </p:nvSpPr>
            <p:spPr bwMode="auto">
              <a:xfrm>
                <a:off x="4860" y="2923"/>
                <a:ext cx="107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68" name="Rectangle 466"/>
              <p:cNvSpPr>
                <a:spLocks noChangeArrowheads="1"/>
              </p:cNvSpPr>
              <p:nvPr/>
            </p:nvSpPr>
            <p:spPr bwMode="auto">
              <a:xfrm>
                <a:off x="4888" y="2923"/>
                <a:ext cx="109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d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69" name="Rectangle 467"/>
              <p:cNvSpPr>
                <a:spLocks noChangeArrowheads="1"/>
              </p:cNvSpPr>
              <p:nvPr/>
            </p:nvSpPr>
            <p:spPr bwMode="auto">
              <a:xfrm>
                <a:off x="4938" y="2923"/>
                <a:ext cx="109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u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0" name="Rectangle 468"/>
              <p:cNvSpPr>
                <a:spLocks noChangeArrowheads="1"/>
              </p:cNvSpPr>
              <p:nvPr/>
            </p:nvSpPr>
            <p:spPr bwMode="auto">
              <a:xfrm>
                <a:off x="4988" y="2923"/>
                <a:ext cx="106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e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1" name="Rectangle 469"/>
              <p:cNvSpPr>
                <a:spLocks noChangeArrowheads="1"/>
              </p:cNvSpPr>
              <p:nvPr/>
            </p:nvSpPr>
            <p:spPr bwMode="auto">
              <a:xfrm>
                <a:off x="5038" y="2923"/>
                <a:ext cx="107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2" name="Rectangle 470"/>
              <p:cNvSpPr>
                <a:spLocks noChangeArrowheads="1"/>
              </p:cNvSpPr>
              <p:nvPr/>
            </p:nvSpPr>
            <p:spPr bwMode="auto">
              <a:xfrm>
                <a:off x="4096" y="3039"/>
                <a:ext cx="109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d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3" name="Rectangle 471"/>
              <p:cNvSpPr>
                <a:spLocks noChangeArrowheads="1"/>
              </p:cNvSpPr>
              <p:nvPr/>
            </p:nvSpPr>
            <p:spPr bwMode="auto">
              <a:xfrm>
                <a:off x="4146" y="3039"/>
                <a:ext cx="104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a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4" name="Rectangle 472"/>
              <p:cNvSpPr>
                <a:spLocks noChangeArrowheads="1"/>
              </p:cNvSpPr>
              <p:nvPr/>
            </p:nvSpPr>
            <p:spPr bwMode="auto">
              <a:xfrm>
                <a:off x="4195" y="3039"/>
                <a:ext cx="89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t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5" name="Rectangle 473"/>
              <p:cNvSpPr>
                <a:spLocks noChangeArrowheads="1"/>
              </p:cNvSpPr>
              <p:nvPr/>
            </p:nvSpPr>
            <p:spPr bwMode="auto">
              <a:xfrm>
                <a:off x="4229" y="3039"/>
                <a:ext cx="106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e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6" name="Rectangle 474"/>
              <p:cNvSpPr>
                <a:spLocks noChangeArrowheads="1"/>
              </p:cNvSpPr>
              <p:nvPr/>
            </p:nvSpPr>
            <p:spPr bwMode="auto">
              <a:xfrm>
                <a:off x="4279" y="3039"/>
                <a:ext cx="107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7" name="Rectangle 475"/>
              <p:cNvSpPr>
                <a:spLocks noChangeArrowheads="1"/>
              </p:cNvSpPr>
              <p:nvPr/>
            </p:nvSpPr>
            <p:spPr bwMode="auto">
              <a:xfrm>
                <a:off x="4301" y="3039"/>
                <a:ext cx="90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r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8" name="Rectangle 476"/>
              <p:cNvSpPr>
                <a:spLocks noChangeArrowheads="1"/>
              </p:cNvSpPr>
              <p:nvPr/>
            </p:nvSpPr>
            <p:spPr bwMode="auto">
              <a:xfrm>
                <a:off x="4334" y="3039"/>
                <a:ext cx="106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e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9" name="Rectangle 477"/>
              <p:cNvSpPr>
                <a:spLocks noChangeArrowheads="1"/>
              </p:cNvSpPr>
              <p:nvPr/>
            </p:nvSpPr>
            <p:spPr bwMode="auto">
              <a:xfrm>
                <a:off x="4384" y="3039"/>
                <a:ext cx="98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c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80" name="Rectangle 478"/>
              <p:cNvSpPr>
                <a:spLocks noChangeArrowheads="1"/>
              </p:cNvSpPr>
              <p:nvPr/>
            </p:nvSpPr>
            <p:spPr bwMode="auto">
              <a:xfrm>
                <a:off x="4428" y="3039"/>
                <a:ext cx="109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o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81" name="Rectangle 479"/>
              <p:cNvSpPr>
                <a:spLocks noChangeArrowheads="1"/>
              </p:cNvSpPr>
              <p:nvPr/>
            </p:nvSpPr>
            <p:spPr bwMode="auto">
              <a:xfrm>
                <a:off x="4478" y="3039"/>
                <a:ext cx="103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g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82" name="Rectangle 480"/>
              <p:cNvSpPr>
                <a:spLocks noChangeArrowheads="1"/>
              </p:cNvSpPr>
              <p:nvPr/>
            </p:nvSpPr>
            <p:spPr bwMode="auto">
              <a:xfrm>
                <a:off x="4522" y="3039"/>
                <a:ext cx="109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n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83" name="Rectangle 481"/>
              <p:cNvSpPr>
                <a:spLocks noChangeArrowheads="1"/>
              </p:cNvSpPr>
              <p:nvPr/>
            </p:nvSpPr>
            <p:spPr bwMode="auto">
              <a:xfrm>
                <a:off x="4572" y="3039"/>
                <a:ext cx="78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i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84" name="Rectangle 482"/>
              <p:cNvSpPr>
                <a:spLocks noChangeArrowheads="1"/>
              </p:cNvSpPr>
              <p:nvPr/>
            </p:nvSpPr>
            <p:spPr bwMode="auto">
              <a:xfrm>
                <a:off x="4594" y="3039"/>
                <a:ext cx="95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z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85" name="Rectangle 483"/>
              <p:cNvSpPr>
                <a:spLocks noChangeArrowheads="1"/>
              </p:cNvSpPr>
              <p:nvPr/>
            </p:nvSpPr>
            <p:spPr bwMode="auto">
              <a:xfrm>
                <a:off x="4633" y="3039"/>
                <a:ext cx="106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e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86" name="Rectangle 484"/>
              <p:cNvSpPr>
                <a:spLocks noChangeArrowheads="1"/>
              </p:cNvSpPr>
              <p:nvPr/>
            </p:nvSpPr>
            <p:spPr bwMode="auto">
              <a:xfrm>
                <a:off x="4683" y="3039"/>
                <a:ext cx="109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d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87" name="Rectangle 485"/>
              <p:cNvSpPr>
                <a:spLocks noChangeArrowheads="1"/>
              </p:cNvSpPr>
              <p:nvPr/>
            </p:nvSpPr>
            <p:spPr bwMode="auto">
              <a:xfrm>
                <a:off x="4733" y="3039"/>
                <a:ext cx="107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88" name="Rectangle 486"/>
              <p:cNvSpPr>
                <a:spLocks noChangeArrowheads="1"/>
              </p:cNvSpPr>
              <p:nvPr/>
            </p:nvSpPr>
            <p:spPr bwMode="auto">
              <a:xfrm>
                <a:off x="4761" y="3039"/>
                <a:ext cx="109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b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89" name="Rectangle 487"/>
              <p:cNvSpPr>
                <a:spLocks noChangeArrowheads="1"/>
              </p:cNvSpPr>
              <p:nvPr/>
            </p:nvSpPr>
            <p:spPr bwMode="auto">
              <a:xfrm>
                <a:off x="4810" y="3039"/>
                <a:ext cx="109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o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90" name="Rectangle 488"/>
              <p:cNvSpPr>
                <a:spLocks noChangeArrowheads="1"/>
              </p:cNvSpPr>
              <p:nvPr/>
            </p:nvSpPr>
            <p:spPr bwMode="auto">
              <a:xfrm>
                <a:off x="4860" y="3039"/>
                <a:ext cx="89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t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91" name="Rectangle 489"/>
              <p:cNvSpPr>
                <a:spLocks noChangeArrowheads="1"/>
              </p:cNvSpPr>
              <p:nvPr/>
            </p:nvSpPr>
            <p:spPr bwMode="auto">
              <a:xfrm>
                <a:off x="4893" y="3039"/>
                <a:ext cx="109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h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92" name="Rectangle 490"/>
              <p:cNvSpPr>
                <a:spLocks noChangeArrowheads="1"/>
              </p:cNvSpPr>
              <p:nvPr/>
            </p:nvSpPr>
            <p:spPr bwMode="auto">
              <a:xfrm>
                <a:off x="4943" y="3039"/>
                <a:ext cx="107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93" name="Rectangle 491"/>
              <p:cNvSpPr>
                <a:spLocks noChangeArrowheads="1"/>
              </p:cNvSpPr>
              <p:nvPr/>
            </p:nvSpPr>
            <p:spPr bwMode="auto">
              <a:xfrm>
                <a:off x="4977" y="3039"/>
                <a:ext cx="109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o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94" name="Rectangle 492"/>
              <p:cNvSpPr>
                <a:spLocks noChangeArrowheads="1"/>
              </p:cNvSpPr>
              <p:nvPr/>
            </p:nvSpPr>
            <p:spPr bwMode="auto">
              <a:xfrm>
                <a:off x="5026" y="3039"/>
                <a:ext cx="109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n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95" name="Rectangle 493"/>
              <p:cNvSpPr>
                <a:spLocks noChangeArrowheads="1"/>
              </p:cNvSpPr>
              <p:nvPr/>
            </p:nvSpPr>
            <p:spPr bwMode="auto">
              <a:xfrm>
                <a:off x="5076" y="3039"/>
                <a:ext cx="107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96" name="Rectangle 494"/>
              <p:cNvSpPr>
                <a:spLocks noChangeArrowheads="1"/>
              </p:cNvSpPr>
              <p:nvPr/>
            </p:nvSpPr>
            <p:spPr bwMode="auto">
              <a:xfrm>
                <a:off x="5104" y="3039"/>
                <a:ext cx="107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97" name="Rectangle 495"/>
              <p:cNvSpPr>
                <a:spLocks noChangeArrowheads="1"/>
              </p:cNvSpPr>
              <p:nvPr/>
            </p:nvSpPr>
            <p:spPr bwMode="auto">
              <a:xfrm>
                <a:off x="4079" y="3162"/>
                <a:ext cx="104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a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98" name="Rectangle 496"/>
              <p:cNvSpPr>
                <a:spLocks noChangeArrowheads="1"/>
              </p:cNvSpPr>
              <p:nvPr/>
            </p:nvSpPr>
            <p:spPr bwMode="auto">
              <a:xfrm>
                <a:off x="4129" y="3162"/>
                <a:ext cx="109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n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99" name="Rectangle 497"/>
              <p:cNvSpPr>
                <a:spLocks noChangeArrowheads="1"/>
              </p:cNvSpPr>
              <p:nvPr/>
            </p:nvSpPr>
            <p:spPr bwMode="auto">
              <a:xfrm>
                <a:off x="4179" y="3162"/>
                <a:ext cx="107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0" name="Rectangle 498"/>
              <p:cNvSpPr>
                <a:spLocks noChangeArrowheads="1"/>
              </p:cNvSpPr>
              <p:nvPr/>
            </p:nvSpPr>
            <p:spPr bwMode="auto">
              <a:xfrm>
                <a:off x="4201" y="3162"/>
                <a:ext cx="104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a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1" name="Rectangle 499"/>
              <p:cNvSpPr>
                <a:spLocks noChangeArrowheads="1"/>
              </p:cNvSpPr>
              <p:nvPr/>
            </p:nvSpPr>
            <p:spPr bwMode="auto">
              <a:xfrm>
                <a:off x="4251" y="3162"/>
                <a:ext cx="98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c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2" name="Rectangle 500"/>
              <p:cNvSpPr>
                <a:spLocks noChangeArrowheads="1"/>
              </p:cNvSpPr>
              <p:nvPr/>
            </p:nvSpPr>
            <p:spPr bwMode="auto">
              <a:xfrm>
                <a:off x="4295" y="3162"/>
                <a:ext cx="98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c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3" name="Rectangle 501"/>
              <p:cNvSpPr>
                <a:spLocks noChangeArrowheads="1"/>
              </p:cNvSpPr>
              <p:nvPr/>
            </p:nvSpPr>
            <p:spPr bwMode="auto">
              <a:xfrm>
                <a:off x="4340" y="3162"/>
                <a:ext cx="90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r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4" name="Rectangle 502"/>
              <p:cNvSpPr>
                <a:spLocks noChangeArrowheads="1"/>
              </p:cNvSpPr>
              <p:nvPr/>
            </p:nvSpPr>
            <p:spPr bwMode="auto">
              <a:xfrm>
                <a:off x="4372" y="3162"/>
                <a:ext cx="109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u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5" name="Rectangle 503"/>
              <p:cNvSpPr>
                <a:spLocks noChangeArrowheads="1"/>
              </p:cNvSpPr>
              <p:nvPr/>
            </p:nvSpPr>
            <p:spPr bwMode="auto">
              <a:xfrm>
                <a:off x="4422" y="3162"/>
                <a:ext cx="104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a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6" name="Rectangle 504"/>
              <p:cNvSpPr>
                <a:spLocks noChangeArrowheads="1"/>
              </p:cNvSpPr>
              <p:nvPr/>
            </p:nvSpPr>
            <p:spPr bwMode="auto">
              <a:xfrm>
                <a:off x="4472" y="3162"/>
                <a:ext cx="78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l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7" name="Rectangle 505"/>
              <p:cNvSpPr>
                <a:spLocks noChangeArrowheads="1"/>
              </p:cNvSpPr>
              <p:nvPr/>
            </p:nvSpPr>
            <p:spPr bwMode="auto">
              <a:xfrm>
                <a:off x="4495" y="3162"/>
                <a:ext cx="107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8" name="Rectangle 506"/>
              <p:cNvSpPr>
                <a:spLocks noChangeArrowheads="1"/>
              </p:cNvSpPr>
              <p:nvPr/>
            </p:nvSpPr>
            <p:spPr bwMode="auto">
              <a:xfrm>
                <a:off x="4517" y="3162"/>
                <a:ext cx="104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a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9" name="Rectangle 507"/>
              <p:cNvSpPr>
                <a:spLocks noChangeArrowheads="1"/>
              </p:cNvSpPr>
              <p:nvPr/>
            </p:nvSpPr>
            <p:spPr bwMode="auto">
              <a:xfrm>
                <a:off x="4567" y="3162"/>
                <a:ext cx="109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n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0" name="Rectangle 508"/>
              <p:cNvSpPr>
                <a:spLocks noChangeArrowheads="1"/>
              </p:cNvSpPr>
              <p:nvPr/>
            </p:nvSpPr>
            <p:spPr bwMode="auto">
              <a:xfrm>
                <a:off x="4616" y="3162"/>
                <a:ext cx="109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d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1" name="Rectangle 509"/>
              <p:cNvSpPr>
                <a:spLocks noChangeArrowheads="1"/>
              </p:cNvSpPr>
              <p:nvPr/>
            </p:nvSpPr>
            <p:spPr bwMode="auto">
              <a:xfrm>
                <a:off x="4666" y="3162"/>
                <a:ext cx="107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2" name="Rectangle 510"/>
              <p:cNvSpPr>
                <a:spLocks noChangeArrowheads="1"/>
              </p:cNvSpPr>
              <p:nvPr/>
            </p:nvSpPr>
            <p:spPr bwMode="auto">
              <a:xfrm>
                <a:off x="4694" y="3162"/>
                <a:ext cx="98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c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3" name="Rectangle 511"/>
              <p:cNvSpPr>
                <a:spLocks noChangeArrowheads="1"/>
              </p:cNvSpPr>
              <p:nvPr/>
            </p:nvSpPr>
            <p:spPr bwMode="auto">
              <a:xfrm>
                <a:off x="4738" y="3162"/>
                <a:ext cx="104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a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4" name="Rectangle 512"/>
              <p:cNvSpPr>
                <a:spLocks noChangeArrowheads="1"/>
              </p:cNvSpPr>
              <p:nvPr/>
            </p:nvSpPr>
            <p:spPr bwMode="auto">
              <a:xfrm>
                <a:off x="4788" y="3162"/>
                <a:ext cx="95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s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5" name="Rectangle 513"/>
              <p:cNvSpPr>
                <a:spLocks noChangeArrowheads="1"/>
              </p:cNvSpPr>
              <p:nvPr/>
            </p:nvSpPr>
            <p:spPr bwMode="auto">
              <a:xfrm>
                <a:off x="4827" y="3162"/>
                <a:ext cx="109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h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6" name="Rectangle 514"/>
              <p:cNvSpPr>
                <a:spLocks noChangeArrowheads="1"/>
              </p:cNvSpPr>
              <p:nvPr/>
            </p:nvSpPr>
            <p:spPr bwMode="auto">
              <a:xfrm>
                <a:off x="4877" y="3162"/>
                <a:ext cx="107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7" name="Rectangle 515"/>
              <p:cNvSpPr>
                <a:spLocks noChangeArrowheads="1"/>
              </p:cNvSpPr>
              <p:nvPr/>
            </p:nvSpPr>
            <p:spPr bwMode="auto">
              <a:xfrm>
                <a:off x="4893" y="3162"/>
                <a:ext cx="109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b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8" name="Rectangle 516"/>
              <p:cNvSpPr>
                <a:spLocks noChangeArrowheads="1"/>
              </p:cNvSpPr>
              <p:nvPr/>
            </p:nvSpPr>
            <p:spPr bwMode="auto">
              <a:xfrm>
                <a:off x="4943" y="3162"/>
                <a:ext cx="104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a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9" name="Rectangle 517"/>
              <p:cNvSpPr>
                <a:spLocks noChangeArrowheads="1"/>
              </p:cNvSpPr>
              <p:nvPr/>
            </p:nvSpPr>
            <p:spPr bwMode="auto">
              <a:xfrm>
                <a:off x="4993" y="3162"/>
                <a:ext cx="95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s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0" name="Rectangle 518"/>
              <p:cNvSpPr>
                <a:spLocks noChangeArrowheads="1"/>
              </p:cNvSpPr>
              <p:nvPr/>
            </p:nvSpPr>
            <p:spPr bwMode="auto">
              <a:xfrm>
                <a:off x="5032" y="3162"/>
                <a:ext cx="78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i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1" name="Rectangle 519"/>
              <p:cNvSpPr>
                <a:spLocks noChangeArrowheads="1"/>
              </p:cNvSpPr>
              <p:nvPr/>
            </p:nvSpPr>
            <p:spPr bwMode="auto">
              <a:xfrm>
                <a:off x="5054" y="3162"/>
                <a:ext cx="95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s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2" name="Rectangle 520"/>
              <p:cNvSpPr>
                <a:spLocks noChangeArrowheads="1"/>
              </p:cNvSpPr>
              <p:nvPr/>
            </p:nvSpPr>
            <p:spPr bwMode="auto">
              <a:xfrm>
                <a:off x="5093" y="3162"/>
                <a:ext cx="107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3" name="Freeform 521"/>
              <p:cNvSpPr>
                <a:spLocks/>
              </p:cNvSpPr>
              <p:nvPr/>
            </p:nvSpPr>
            <p:spPr bwMode="auto">
              <a:xfrm>
                <a:off x="3335" y="1394"/>
                <a:ext cx="116" cy="177"/>
              </a:xfrm>
              <a:custGeom>
                <a:avLst/>
                <a:gdLst>
                  <a:gd name="T0" fmla="*/ 280 w 280"/>
                  <a:gd name="T1" fmla="*/ 286 h 426"/>
                  <a:gd name="T2" fmla="*/ 280 w 280"/>
                  <a:gd name="T3" fmla="*/ 286 h 426"/>
                  <a:gd name="T4" fmla="*/ 210 w 280"/>
                  <a:gd name="T5" fmla="*/ 286 h 426"/>
                  <a:gd name="T6" fmla="*/ 210 w 280"/>
                  <a:gd name="T7" fmla="*/ 0 h 426"/>
                  <a:gd name="T8" fmla="*/ 70 w 280"/>
                  <a:gd name="T9" fmla="*/ 0 h 426"/>
                  <a:gd name="T10" fmla="*/ 70 w 280"/>
                  <a:gd name="T11" fmla="*/ 286 h 426"/>
                  <a:gd name="T12" fmla="*/ 0 w 280"/>
                  <a:gd name="T13" fmla="*/ 286 h 426"/>
                  <a:gd name="T14" fmla="*/ 140 w 280"/>
                  <a:gd name="T15" fmla="*/ 426 h 426"/>
                  <a:gd name="T16" fmla="*/ 280 w 280"/>
                  <a:gd name="T17" fmla="*/ 286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0" h="426">
                    <a:moveTo>
                      <a:pt x="280" y="286"/>
                    </a:moveTo>
                    <a:lnTo>
                      <a:pt x="280" y="286"/>
                    </a:lnTo>
                    <a:lnTo>
                      <a:pt x="210" y="286"/>
                    </a:lnTo>
                    <a:lnTo>
                      <a:pt x="210" y="0"/>
                    </a:lnTo>
                    <a:lnTo>
                      <a:pt x="70" y="0"/>
                    </a:lnTo>
                    <a:lnTo>
                      <a:pt x="70" y="286"/>
                    </a:lnTo>
                    <a:lnTo>
                      <a:pt x="0" y="286"/>
                    </a:lnTo>
                    <a:lnTo>
                      <a:pt x="140" y="426"/>
                    </a:lnTo>
                    <a:lnTo>
                      <a:pt x="280" y="286"/>
                    </a:lnTo>
                    <a:close/>
                  </a:path>
                </a:pathLst>
              </a:custGeom>
              <a:noFill/>
              <a:ln w="7938" cap="flat">
                <a:solidFill>
                  <a:srgbClr val="5B9BD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4" name="Freeform 522"/>
              <p:cNvSpPr>
                <a:spLocks/>
              </p:cNvSpPr>
              <p:nvPr/>
            </p:nvSpPr>
            <p:spPr bwMode="auto">
              <a:xfrm>
                <a:off x="3335" y="2043"/>
                <a:ext cx="116" cy="177"/>
              </a:xfrm>
              <a:custGeom>
                <a:avLst/>
                <a:gdLst>
                  <a:gd name="T0" fmla="*/ 280 w 280"/>
                  <a:gd name="T1" fmla="*/ 286 h 426"/>
                  <a:gd name="T2" fmla="*/ 280 w 280"/>
                  <a:gd name="T3" fmla="*/ 286 h 426"/>
                  <a:gd name="T4" fmla="*/ 210 w 280"/>
                  <a:gd name="T5" fmla="*/ 286 h 426"/>
                  <a:gd name="T6" fmla="*/ 210 w 280"/>
                  <a:gd name="T7" fmla="*/ 0 h 426"/>
                  <a:gd name="T8" fmla="*/ 70 w 280"/>
                  <a:gd name="T9" fmla="*/ 0 h 426"/>
                  <a:gd name="T10" fmla="*/ 70 w 280"/>
                  <a:gd name="T11" fmla="*/ 286 h 426"/>
                  <a:gd name="T12" fmla="*/ 0 w 280"/>
                  <a:gd name="T13" fmla="*/ 286 h 426"/>
                  <a:gd name="T14" fmla="*/ 140 w 280"/>
                  <a:gd name="T15" fmla="*/ 426 h 426"/>
                  <a:gd name="T16" fmla="*/ 280 w 280"/>
                  <a:gd name="T17" fmla="*/ 286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0" h="426">
                    <a:moveTo>
                      <a:pt x="280" y="286"/>
                    </a:moveTo>
                    <a:lnTo>
                      <a:pt x="280" y="286"/>
                    </a:lnTo>
                    <a:lnTo>
                      <a:pt x="210" y="286"/>
                    </a:lnTo>
                    <a:lnTo>
                      <a:pt x="210" y="0"/>
                    </a:lnTo>
                    <a:lnTo>
                      <a:pt x="70" y="0"/>
                    </a:lnTo>
                    <a:lnTo>
                      <a:pt x="70" y="286"/>
                    </a:lnTo>
                    <a:lnTo>
                      <a:pt x="0" y="286"/>
                    </a:lnTo>
                    <a:lnTo>
                      <a:pt x="140" y="426"/>
                    </a:lnTo>
                    <a:lnTo>
                      <a:pt x="280" y="286"/>
                    </a:lnTo>
                    <a:close/>
                  </a:path>
                </a:pathLst>
              </a:custGeom>
              <a:noFill/>
              <a:ln w="7938" cap="flat">
                <a:solidFill>
                  <a:srgbClr val="5B9BD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5" name="Freeform 523"/>
              <p:cNvSpPr>
                <a:spLocks/>
              </p:cNvSpPr>
              <p:nvPr/>
            </p:nvSpPr>
            <p:spPr bwMode="auto">
              <a:xfrm>
                <a:off x="3335" y="2702"/>
                <a:ext cx="116" cy="177"/>
              </a:xfrm>
              <a:custGeom>
                <a:avLst/>
                <a:gdLst>
                  <a:gd name="T0" fmla="*/ 280 w 280"/>
                  <a:gd name="T1" fmla="*/ 287 h 427"/>
                  <a:gd name="T2" fmla="*/ 280 w 280"/>
                  <a:gd name="T3" fmla="*/ 287 h 427"/>
                  <a:gd name="T4" fmla="*/ 210 w 280"/>
                  <a:gd name="T5" fmla="*/ 287 h 427"/>
                  <a:gd name="T6" fmla="*/ 210 w 280"/>
                  <a:gd name="T7" fmla="*/ 0 h 427"/>
                  <a:gd name="T8" fmla="*/ 70 w 280"/>
                  <a:gd name="T9" fmla="*/ 0 h 427"/>
                  <a:gd name="T10" fmla="*/ 70 w 280"/>
                  <a:gd name="T11" fmla="*/ 287 h 427"/>
                  <a:gd name="T12" fmla="*/ 0 w 280"/>
                  <a:gd name="T13" fmla="*/ 287 h 427"/>
                  <a:gd name="T14" fmla="*/ 140 w 280"/>
                  <a:gd name="T15" fmla="*/ 427 h 427"/>
                  <a:gd name="T16" fmla="*/ 280 w 280"/>
                  <a:gd name="T17" fmla="*/ 287 h 4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0" h="427">
                    <a:moveTo>
                      <a:pt x="280" y="287"/>
                    </a:moveTo>
                    <a:lnTo>
                      <a:pt x="280" y="287"/>
                    </a:lnTo>
                    <a:lnTo>
                      <a:pt x="210" y="287"/>
                    </a:lnTo>
                    <a:lnTo>
                      <a:pt x="210" y="0"/>
                    </a:lnTo>
                    <a:lnTo>
                      <a:pt x="70" y="0"/>
                    </a:lnTo>
                    <a:lnTo>
                      <a:pt x="70" y="287"/>
                    </a:lnTo>
                    <a:lnTo>
                      <a:pt x="0" y="287"/>
                    </a:lnTo>
                    <a:lnTo>
                      <a:pt x="140" y="427"/>
                    </a:lnTo>
                    <a:lnTo>
                      <a:pt x="280" y="287"/>
                    </a:lnTo>
                    <a:close/>
                  </a:path>
                </a:pathLst>
              </a:custGeom>
              <a:noFill/>
              <a:ln w="7938" cap="flat">
                <a:solidFill>
                  <a:srgbClr val="5B9BD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6" name="Freeform 524"/>
              <p:cNvSpPr>
                <a:spLocks/>
              </p:cNvSpPr>
              <p:nvPr/>
            </p:nvSpPr>
            <p:spPr bwMode="auto">
              <a:xfrm>
                <a:off x="3718" y="3583"/>
                <a:ext cx="278" cy="195"/>
              </a:xfrm>
              <a:custGeom>
                <a:avLst/>
                <a:gdLst>
                  <a:gd name="T0" fmla="*/ 532 w 668"/>
                  <a:gd name="T1" fmla="*/ 44 h 470"/>
                  <a:gd name="T2" fmla="*/ 532 w 668"/>
                  <a:gd name="T3" fmla="*/ 44 h 470"/>
                  <a:gd name="T4" fmla="*/ 493 w 668"/>
                  <a:gd name="T5" fmla="*/ 151 h 470"/>
                  <a:gd name="T6" fmla="*/ 78 w 668"/>
                  <a:gd name="T7" fmla="*/ 0 h 470"/>
                  <a:gd name="T8" fmla="*/ 0 w 668"/>
                  <a:gd name="T9" fmla="*/ 213 h 470"/>
                  <a:gd name="T10" fmla="*/ 416 w 668"/>
                  <a:gd name="T11" fmla="*/ 364 h 470"/>
                  <a:gd name="T12" fmla="*/ 378 w 668"/>
                  <a:gd name="T13" fmla="*/ 470 h 470"/>
                  <a:gd name="T14" fmla="*/ 668 w 668"/>
                  <a:gd name="T15" fmla="*/ 335 h 470"/>
                  <a:gd name="T16" fmla="*/ 532 w 668"/>
                  <a:gd name="T17" fmla="*/ 44 h 4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68" h="470">
                    <a:moveTo>
                      <a:pt x="532" y="44"/>
                    </a:moveTo>
                    <a:lnTo>
                      <a:pt x="532" y="44"/>
                    </a:lnTo>
                    <a:lnTo>
                      <a:pt x="493" y="151"/>
                    </a:lnTo>
                    <a:lnTo>
                      <a:pt x="78" y="0"/>
                    </a:lnTo>
                    <a:lnTo>
                      <a:pt x="0" y="213"/>
                    </a:lnTo>
                    <a:lnTo>
                      <a:pt x="416" y="364"/>
                    </a:lnTo>
                    <a:lnTo>
                      <a:pt x="378" y="470"/>
                    </a:lnTo>
                    <a:lnTo>
                      <a:pt x="668" y="335"/>
                    </a:lnTo>
                    <a:lnTo>
                      <a:pt x="532" y="44"/>
                    </a:lnTo>
                    <a:close/>
                  </a:path>
                </a:pathLst>
              </a:custGeom>
              <a:noFill/>
              <a:ln w="7938" cap="flat">
                <a:solidFill>
                  <a:srgbClr val="5B9BD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7" name="Freeform 525"/>
              <p:cNvSpPr>
                <a:spLocks/>
              </p:cNvSpPr>
              <p:nvPr/>
            </p:nvSpPr>
            <p:spPr bwMode="auto">
              <a:xfrm>
                <a:off x="3784" y="1754"/>
                <a:ext cx="216" cy="128"/>
              </a:xfrm>
              <a:custGeom>
                <a:avLst/>
                <a:gdLst>
                  <a:gd name="T0" fmla="*/ 367 w 520"/>
                  <a:gd name="T1" fmla="*/ 0 h 307"/>
                  <a:gd name="T2" fmla="*/ 367 w 520"/>
                  <a:gd name="T3" fmla="*/ 0 h 307"/>
                  <a:gd name="T4" fmla="*/ 367 w 520"/>
                  <a:gd name="T5" fmla="*/ 77 h 307"/>
                  <a:gd name="T6" fmla="*/ 0 w 520"/>
                  <a:gd name="T7" fmla="*/ 77 h 307"/>
                  <a:gd name="T8" fmla="*/ 0 w 520"/>
                  <a:gd name="T9" fmla="*/ 230 h 307"/>
                  <a:gd name="T10" fmla="*/ 367 w 520"/>
                  <a:gd name="T11" fmla="*/ 230 h 307"/>
                  <a:gd name="T12" fmla="*/ 367 w 520"/>
                  <a:gd name="T13" fmla="*/ 307 h 307"/>
                  <a:gd name="T14" fmla="*/ 520 w 520"/>
                  <a:gd name="T15" fmla="*/ 154 h 307"/>
                  <a:gd name="T16" fmla="*/ 367 w 520"/>
                  <a:gd name="T17" fmla="*/ 0 h 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0" h="307">
                    <a:moveTo>
                      <a:pt x="367" y="0"/>
                    </a:moveTo>
                    <a:lnTo>
                      <a:pt x="367" y="0"/>
                    </a:lnTo>
                    <a:lnTo>
                      <a:pt x="367" y="77"/>
                    </a:lnTo>
                    <a:lnTo>
                      <a:pt x="0" y="77"/>
                    </a:lnTo>
                    <a:lnTo>
                      <a:pt x="0" y="230"/>
                    </a:lnTo>
                    <a:lnTo>
                      <a:pt x="367" y="230"/>
                    </a:lnTo>
                    <a:lnTo>
                      <a:pt x="367" y="307"/>
                    </a:lnTo>
                    <a:lnTo>
                      <a:pt x="520" y="154"/>
                    </a:lnTo>
                    <a:lnTo>
                      <a:pt x="367" y="0"/>
                    </a:lnTo>
                    <a:close/>
                  </a:path>
                </a:pathLst>
              </a:custGeom>
              <a:noFill/>
              <a:ln w="7938" cap="flat">
                <a:solidFill>
                  <a:srgbClr val="5B9BD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8" name="Freeform 526"/>
              <p:cNvSpPr>
                <a:spLocks/>
              </p:cNvSpPr>
              <p:nvPr/>
            </p:nvSpPr>
            <p:spPr bwMode="auto">
              <a:xfrm>
                <a:off x="4565" y="2674"/>
                <a:ext cx="116" cy="183"/>
              </a:xfrm>
              <a:custGeom>
                <a:avLst/>
                <a:gdLst>
                  <a:gd name="T0" fmla="*/ 280 w 280"/>
                  <a:gd name="T1" fmla="*/ 300 h 440"/>
                  <a:gd name="T2" fmla="*/ 280 w 280"/>
                  <a:gd name="T3" fmla="*/ 300 h 440"/>
                  <a:gd name="T4" fmla="*/ 210 w 280"/>
                  <a:gd name="T5" fmla="*/ 300 h 440"/>
                  <a:gd name="T6" fmla="*/ 210 w 280"/>
                  <a:gd name="T7" fmla="*/ 0 h 440"/>
                  <a:gd name="T8" fmla="*/ 70 w 280"/>
                  <a:gd name="T9" fmla="*/ 0 h 440"/>
                  <a:gd name="T10" fmla="*/ 70 w 280"/>
                  <a:gd name="T11" fmla="*/ 300 h 440"/>
                  <a:gd name="T12" fmla="*/ 0 w 280"/>
                  <a:gd name="T13" fmla="*/ 300 h 440"/>
                  <a:gd name="T14" fmla="*/ 140 w 280"/>
                  <a:gd name="T15" fmla="*/ 440 h 440"/>
                  <a:gd name="T16" fmla="*/ 280 w 280"/>
                  <a:gd name="T17" fmla="*/ 300 h 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0" h="440">
                    <a:moveTo>
                      <a:pt x="280" y="300"/>
                    </a:moveTo>
                    <a:lnTo>
                      <a:pt x="280" y="300"/>
                    </a:lnTo>
                    <a:lnTo>
                      <a:pt x="210" y="300"/>
                    </a:lnTo>
                    <a:lnTo>
                      <a:pt x="210" y="0"/>
                    </a:lnTo>
                    <a:lnTo>
                      <a:pt x="70" y="0"/>
                    </a:lnTo>
                    <a:lnTo>
                      <a:pt x="70" y="300"/>
                    </a:lnTo>
                    <a:lnTo>
                      <a:pt x="0" y="300"/>
                    </a:lnTo>
                    <a:lnTo>
                      <a:pt x="140" y="440"/>
                    </a:lnTo>
                    <a:lnTo>
                      <a:pt x="280" y="300"/>
                    </a:lnTo>
                    <a:close/>
                  </a:path>
                </a:pathLst>
              </a:custGeom>
              <a:noFill/>
              <a:ln w="7938" cap="flat">
                <a:solidFill>
                  <a:srgbClr val="5B9BD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9" name="Freeform 527"/>
              <p:cNvSpPr>
                <a:spLocks/>
              </p:cNvSpPr>
              <p:nvPr/>
            </p:nvSpPr>
            <p:spPr bwMode="auto">
              <a:xfrm>
                <a:off x="4565" y="2043"/>
                <a:ext cx="116" cy="177"/>
              </a:xfrm>
              <a:custGeom>
                <a:avLst/>
                <a:gdLst>
                  <a:gd name="T0" fmla="*/ 280 w 280"/>
                  <a:gd name="T1" fmla="*/ 286 h 426"/>
                  <a:gd name="T2" fmla="*/ 280 w 280"/>
                  <a:gd name="T3" fmla="*/ 286 h 426"/>
                  <a:gd name="T4" fmla="*/ 210 w 280"/>
                  <a:gd name="T5" fmla="*/ 286 h 426"/>
                  <a:gd name="T6" fmla="*/ 210 w 280"/>
                  <a:gd name="T7" fmla="*/ 0 h 426"/>
                  <a:gd name="T8" fmla="*/ 70 w 280"/>
                  <a:gd name="T9" fmla="*/ 0 h 426"/>
                  <a:gd name="T10" fmla="*/ 70 w 280"/>
                  <a:gd name="T11" fmla="*/ 286 h 426"/>
                  <a:gd name="T12" fmla="*/ 0 w 280"/>
                  <a:gd name="T13" fmla="*/ 286 h 426"/>
                  <a:gd name="T14" fmla="*/ 140 w 280"/>
                  <a:gd name="T15" fmla="*/ 426 h 426"/>
                  <a:gd name="T16" fmla="*/ 280 w 280"/>
                  <a:gd name="T17" fmla="*/ 286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0" h="426">
                    <a:moveTo>
                      <a:pt x="280" y="286"/>
                    </a:moveTo>
                    <a:lnTo>
                      <a:pt x="280" y="286"/>
                    </a:lnTo>
                    <a:lnTo>
                      <a:pt x="210" y="286"/>
                    </a:lnTo>
                    <a:lnTo>
                      <a:pt x="210" y="0"/>
                    </a:lnTo>
                    <a:lnTo>
                      <a:pt x="70" y="0"/>
                    </a:lnTo>
                    <a:lnTo>
                      <a:pt x="70" y="286"/>
                    </a:lnTo>
                    <a:lnTo>
                      <a:pt x="0" y="286"/>
                    </a:lnTo>
                    <a:lnTo>
                      <a:pt x="140" y="426"/>
                    </a:lnTo>
                    <a:lnTo>
                      <a:pt x="280" y="286"/>
                    </a:lnTo>
                    <a:close/>
                  </a:path>
                </a:pathLst>
              </a:custGeom>
              <a:noFill/>
              <a:ln w="7938" cap="flat">
                <a:solidFill>
                  <a:srgbClr val="5B9BD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0" name="Freeform 528"/>
              <p:cNvSpPr>
                <a:spLocks/>
              </p:cNvSpPr>
              <p:nvPr/>
            </p:nvSpPr>
            <p:spPr bwMode="auto">
              <a:xfrm>
                <a:off x="3784" y="2380"/>
                <a:ext cx="216" cy="128"/>
              </a:xfrm>
              <a:custGeom>
                <a:avLst/>
                <a:gdLst>
                  <a:gd name="T0" fmla="*/ 367 w 520"/>
                  <a:gd name="T1" fmla="*/ 0 h 307"/>
                  <a:gd name="T2" fmla="*/ 367 w 520"/>
                  <a:gd name="T3" fmla="*/ 0 h 307"/>
                  <a:gd name="T4" fmla="*/ 367 w 520"/>
                  <a:gd name="T5" fmla="*/ 77 h 307"/>
                  <a:gd name="T6" fmla="*/ 0 w 520"/>
                  <a:gd name="T7" fmla="*/ 77 h 307"/>
                  <a:gd name="T8" fmla="*/ 0 w 520"/>
                  <a:gd name="T9" fmla="*/ 230 h 307"/>
                  <a:gd name="T10" fmla="*/ 367 w 520"/>
                  <a:gd name="T11" fmla="*/ 230 h 307"/>
                  <a:gd name="T12" fmla="*/ 367 w 520"/>
                  <a:gd name="T13" fmla="*/ 307 h 307"/>
                  <a:gd name="T14" fmla="*/ 520 w 520"/>
                  <a:gd name="T15" fmla="*/ 153 h 307"/>
                  <a:gd name="T16" fmla="*/ 367 w 520"/>
                  <a:gd name="T17" fmla="*/ 0 h 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0" h="307">
                    <a:moveTo>
                      <a:pt x="367" y="0"/>
                    </a:moveTo>
                    <a:lnTo>
                      <a:pt x="367" y="0"/>
                    </a:lnTo>
                    <a:lnTo>
                      <a:pt x="367" y="77"/>
                    </a:lnTo>
                    <a:lnTo>
                      <a:pt x="0" y="77"/>
                    </a:lnTo>
                    <a:lnTo>
                      <a:pt x="0" y="230"/>
                    </a:lnTo>
                    <a:lnTo>
                      <a:pt x="367" y="230"/>
                    </a:lnTo>
                    <a:lnTo>
                      <a:pt x="367" y="307"/>
                    </a:lnTo>
                    <a:lnTo>
                      <a:pt x="520" y="153"/>
                    </a:lnTo>
                    <a:lnTo>
                      <a:pt x="367" y="0"/>
                    </a:lnTo>
                    <a:close/>
                  </a:path>
                </a:pathLst>
              </a:custGeom>
              <a:noFill/>
              <a:ln w="7938" cap="flat">
                <a:solidFill>
                  <a:srgbClr val="5B9BD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1" name="Freeform 529"/>
              <p:cNvSpPr>
                <a:spLocks/>
              </p:cNvSpPr>
              <p:nvPr/>
            </p:nvSpPr>
            <p:spPr bwMode="auto">
              <a:xfrm>
                <a:off x="3784" y="3057"/>
                <a:ext cx="216" cy="127"/>
              </a:xfrm>
              <a:custGeom>
                <a:avLst/>
                <a:gdLst>
                  <a:gd name="T0" fmla="*/ 367 w 520"/>
                  <a:gd name="T1" fmla="*/ 0 h 306"/>
                  <a:gd name="T2" fmla="*/ 367 w 520"/>
                  <a:gd name="T3" fmla="*/ 0 h 306"/>
                  <a:gd name="T4" fmla="*/ 367 w 520"/>
                  <a:gd name="T5" fmla="*/ 76 h 306"/>
                  <a:gd name="T6" fmla="*/ 0 w 520"/>
                  <a:gd name="T7" fmla="*/ 76 h 306"/>
                  <a:gd name="T8" fmla="*/ 0 w 520"/>
                  <a:gd name="T9" fmla="*/ 230 h 306"/>
                  <a:gd name="T10" fmla="*/ 367 w 520"/>
                  <a:gd name="T11" fmla="*/ 230 h 306"/>
                  <a:gd name="T12" fmla="*/ 367 w 520"/>
                  <a:gd name="T13" fmla="*/ 306 h 306"/>
                  <a:gd name="T14" fmla="*/ 520 w 520"/>
                  <a:gd name="T15" fmla="*/ 153 h 306"/>
                  <a:gd name="T16" fmla="*/ 367 w 520"/>
                  <a:gd name="T17" fmla="*/ 0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0" h="306">
                    <a:moveTo>
                      <a:pt x="367" y="0"/>
                    </a:moveTo>
                    <a:lnTo>
                      <a:pt x="367" y="0"/>
                    </a:lnTo>
                    <a:lnTo>
                      <a:pt x="367" y="76"/>
                    </a:lnTo>
                    <a:lnTo>
                      <a:pt x="0" y="76"/>
                    </a:lnTo>
                    <a:lnTo>
                      <a:pt x="0" y="230"/>
                    </a:lnTo>
                    <a:lnTo>
                      <a:pt x="367" y="230"/>
                    </a:lnTo>
                    <a:lnTo>
                      <a:pt x="367" y="306"/>
                    </a:lnTo>
                    <a:lnTo>
                      <a:pt x="520" y="153"/>
                    </a:lnTo>
                    <a:lnTo>
                      <a:pt x="367" y="0"/>
                    </a:lnTo>
                    <a:close/>
                  </a:path>
                </a:pathLst>
              </a:custGeom>
              <a:noFill/>
              <a:ln w="7938" cap="flat">
                <a:solidFill>
                  <a:srgbClr val="5B9BD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2" name="Freeform 530"/>
              <p:cNvSpPr>
                <a:spLocks/>
              </p:cNvSpPr>
              <p:nvPr/>
            </p:nvSpPr>
            <p:spPr bwMode="auto">
              <a:xfrm>
                <a:off x="1545" y="2342"/>
                <a:ext cx="831" cy="449"/>
              </a:xfrm>
              <a:custGeom>
                <a:avLst/>
                <a:gdLst>
                  <a:gd name="T0" fmla="*/ 0 w 2000"/>
                  <a:gd name="T1" fmla="*/ 0 h 1080"/>
                  <a:gd name="T2" fmla="*/ 0 w 2000"/>
                  <a:gd name="T3" fmla="*/ 0 h 1080"/>
                  <a:gd name="T4" fmla="*/ 2000 w 2000"/>
                  <a:gd name="T5" fmla="*/ 0 h 1080"/>
                  <a:gd name="T6" fmla="*/ 2000 w 2000"/>
                  <a:gd name="T7" fmla="*/ 1080 h 1080"/>
                  <a:gd name="T8" fmla="*/ 0 w 2000"/>
                  <a:gd name="T9" fmla="*/ 1080 h 1080"/>
                  <a:gd name="T10" fmla="*/ 0 w 2000"/>
                  <a:gd name="T11" fmla="*/ 0 h 10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00" h="1080">
                    <a:moveTo>
                      <a:pt x="0" y="0"/>
                    </a:moveTo>
                    <a:lnTo>
                      <a:pt x="0" y="0"/>
                    </a:lnTo>
                    <a:lnTo>
                      <a:pt x="2000" y="0"/>
                    </a:lnTo>
                    <a:lnTo>
                      <a:pt x="2000" y="1080"/>
                    </a:lnTo>
                    <a:lnTo>
                      <a:pt x="0" y="108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7938" cap="flat">
                <a:solidFill>
                  <a:srgbClr val="4472C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3" name="Rectangle 531"/>
              <p:cNvSpPr>
                <a:spLocks noChangeArrowheads="1"/>
              </p:cNvSpPr>
              <p:nvPr/>
            </p:nvSpPr>
            <p:spPr bwMode="auto">
              <a:xfrm>
                <a:off x="1808" y="2324"/>
                <a:ext cx="105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"/>
                    <a:cs typeface="Arial" pitchFamily="34" charset="0"/>
                  </a:rPr>
                  <a:t>S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4" name="Rectangle 532"/>
              <p:cNvSpPr>
                <a:spLocks noChangeArrowheads="1"/>
              </p:cNvSpPr>
              <p:nvPr/>
            </p:nvSpPr>
            <p:spPr bwMode="auto">
              <a:xfrm>
                <a:off x="1858" y="2324"/>
                <a:ext cx="92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"/>
                    <a:cs typeface="Arial" pitchFamily="34" charset="0"/>
                  </a:rPr>
                  <a:t>t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5" name="Rectangle 533"/>
              <p:cNvSpPr>
                <a:spLocks noChangeArrowheads="1"/>
              </p:cNvSpPr>
              <p:nvPr/>
            </p:nvSpPr>
            <p:spPr bwMode="auto">
              <a:xfrm>
                <a:off x="1891" y="2324"/>
                <a:ext cx="107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"/>
                    <a:cs typeface="Arial" pitchFamily="34" charset="0"/>
                  </a:rPr>
                  <a:t>a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6" name="Rectangle 534"/>
              <p:cNvSpPr>
                <a:spLocks noChangeArrowheads="1"/>
              </p:cNvSpPr>
              <p:nvPr/>
            </p:nvSpPr>
            <p:spPr bwMode="auto">
              <a:xfrm>
                <a:off x="1941" y="2324"/>
                <a:ext cx="105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"/>
                    <a:cs typeface="Arial" pitchFamily="34" charset="0"/>
                  </a:rPr>
                  <a:t>g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7" name="Rectangle 535"/>
              <p:cNvSpPr>
                <a:spLocks noChangeArrowheads="1"/>
              </p:cNvSpPr>
              <p:nvPr/>
            </p:nvSpPr>
            <p:spPr bwMode="auto">
              <a:xfrm>
                <a:off x="1991" y="2324"/>
                <a:ext cx="108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"/>
                    <a:cs typeface="Arial" pitchFamily="34" charset="0"/>
                  </a:rPr>
                  <a:t>e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8" name="Rectangle 536"/>
              <p:cNvSpPr>
                <a:spLocks noChangeArrowheads="1"/>
              </p:cNvSpPr>
              <p:nvPr/>
            </p:nvSpPr>
            <p:spPr bwMode="auto">
              <a:xfrm>
                <a:off x="2041" y="2324"/>
                <a:ext cx="109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9" name="Rectangle 537"/>
              <p:cNvSpPr>
                <a:spLocks noChangeArrowheads="1"/>
              </p:cNvSpPr>
              <p:nvPr/>
            </p:nvSpPr>
            <p:spPr bwMode="auto">
              <a:xfrm>
                <a:off x="2057" y="2324"/>
                <a:ext cx="109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"/>
                    <a:cs typeface="Arial" pitchFamily="34" charset="0"/>
                  </a:rPr>
                  <a:t>4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40" name="Rectangle 538"/>
              <p:cNvSpPr>
                <a:spLocks noChangeArrowheads="1"/>
              </p:cNvSpPr>
              <p:nvPr/>
            </p:nvSpPr>
            <p:spPr bwMode="auto">
              <a:xfrm>
                <a:off x="1775" y="2440"/>
                <a:ext cx="109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C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41" name="Rectangle 539"/>
              <p:cNvSpPr>
                <a:spLocks noChangeArrowheads="1"/>
              </p:cNvSpPr>
              <p:nvPr/>
            </p:nvSpPr>
            <p:spPr bwMode="auto">
              <a:xfrm>
                <a:off x="1830" y="2440"/>
                <a:ext cx="109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o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42" name="Rectangle 540"/>
              <p:cNvSpPr>
                <a:spLocks noChangeArrowheads="1"/>
              </p:cNvSpPr>
              <p:nvPr/>
            </p:nvSpPr>
            <p:spPr bwMode="auto">
              <a:xfrm>
                <a:off x="1880" y="2440"/>
                <a:ext cx="90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r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43" name="Rectangle 541"/>
              <p:cNvSpPr>
                <a:spLocks noChangeArrowheads="1"/>
              </p:cNvSpPr>
              <p:nvPr/>
            </p:nvSpPr>
            <p:spPr bwMode="auto">
              <a:xfrm>
                <a:off x="1913" y="2440"/>
                <a:ext cx="90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r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44" name="Rectangle 542"/>
              <p:cNvSpPr>
                <a:spLocks noChangeArrowheads="1"/>
              </p:cNvSpPr>
              <p:nvPr/>
            </p:nvSpPr>
            <p:spPr bwMode="auto">
              <a:xfrm>
                <a:off x="1947" y="2440"/>
                <a:ext cx="106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e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45" name="Rectangle 543"/>
              <p:cNvSpPr>
                <a:spLocks noChangeArrowheads="1"/>
              </p:cNvSpPr>
              <p:nvPr/>
            </p:nvSpPr>
            <p:spPr bwMode="auto">
              <a:xfrm>
                <a:off x="1996" y="2440"/>
                <a:ext cx="98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c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46" name="Rectangle 544"/>
              <p:cNvSpPr>
                <a:spLocks noChangeArrowheads="1"/>
              </p:cNvSpPr>
              <p:nvPr/>
            </p:nvSpPr>
            <p:spPr bwMode="auto">
              <a:xfrm>
                <a:off x="2041" y="2440"/>
                <a:ext cx="89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t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47" name="Rectangle 545"/>
              <p:cNvSpPr>
                <a:spLocks noChangeArrowheads="1"/>
              </p:cNvSpPr>
              <p:nvPr/>
            </p:nvSpPr>
            <p:spPr bwMode="auto">
              <a:xfrm>
                <a:off x="2074" y="2440"/>
                <a:ext cx="78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l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48" name="Rectangle 546"/>
              <p:cNvSpPr>
                <a:spLocks noChangeArrowheads="1"/>
              </p:cNvSpPr>
              <p:nvPr/>
            </p:nvSpPr>
            <p:spPr bwMode="auto">
              <a:xfrm>
                <a:off x="2096" y="2440"/>
                <a:ext cx="101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y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49" name="Rectangle 547"/>
              <p:cNvSpPr>
                <a:spLocks noChangeArrowheads="1"/>
              </p:cNvSpPr>
              <p:nvPr/>
            </p:nvSpPr>
            <p:spPr bwMode="auto">
              <a:xfrm>
                <a:off x="2140" y="2440"/>
                <a:ext cx="107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50" name="Rectangle 548"/>
              <p:cNvSpPr>
                <a:spLocks noChangeArrowheads="1"/>
              </p:cNvSpPr>
              <p:nvPr/>
            </p:nvSpPr>
            <p:spPr bwMode="auto">
              <a:xfrm>
                <a:off x="1603" y="2562"/>
                <a:ext cx="110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R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51" name="Rectangle 549"/>
              <p:cNvSpPr>
                <a:spLocks noChangeArrowheads="1"/>
              </p:cNvSpPr>
              <p:nvPr/>
            </p:nvSpPr>
            <p:spPr bwMode="auto">
              <a:xfrm>
                <a:off x="1658" y="2562"/>
                <a:ext cx="106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e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52" name="Rectangle 550"/>
              <p:cNvSpPr>
                <a:spLocks noChangeArrowheads="1"/>
              </p:cNvSpPr>
              <p:nvPr/>
            </p:nvSpPr>
            <p:spPr bwMode="auto">
              <a:xfrm>
                <a:off x="1708" y="2562"/>
                <a:ext cx="109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n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53" name="Rectangle 551"/>
              <p:cNvSpPr>
                <a:spLocks noChangeArrowheads="1"/>
              </p:cNvSpPr>
              <p:nvPr/>
            </p:nvSpPr>
            <p:spPr bwMode="auto">
              <a:xfrm>
                <a:off x="1758" y="2562"/>
                <a:ext cx="109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d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54" name="Rectangle 552"/>
              <p:cNvSpPr>
                <a:spLocks noChangeArrowheads="1"/>
              </p:cNvSpPr>
              <p:nvPr/>
            </p:nvSpPr>
            <p:spPr bwMode="auto">
              <a:xfrm>
                <a:off x="1808" y="2562"/>
                <a:ext cx="106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e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55" name="Rectangle 553"/>
              <p:cNvSpPr>
                <a:spLocks noChangeArrowheads="1"/>
              </p:cNvSpPr>
              <p:nvPr/>
            </p:nvSpPr>
            <p:spPr bwMode="auto">
              <a:xfrm>
                <a:off x="1858" y="2562"/>
                <a:ext cx="90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r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56" name="Rectangle 554"/>
              <p:cNvSpPr>
                <a:spLocks noChangeArrowheads="1"/>
              </p:cNvSpPr>
              <p:nvPr/>
            </p:nvSpPr>
            <p:spPr bwMode="auto">
              <a:xfrm>
                <a:off x="1891" y="2562"/>
                <a:ext cx="106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e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57" name="Rectangle 555"/>
              <p:cNvSpPr>
                <a:spLocks noChangeArrowheads="1"/>
              </p:cNvSpPr>
              <p:nvPr/>
            </p:nvSpPr>
            <p:spPr bwMode="auto">
              <a:xfrm>
                <a:off x="1941" y="2562"/>
                <a:ext cx="109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d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58" name="Rectangle 556"/>
              <p:cNvSpPr>
                <a:spLocks noChangeArrowheads="1"/>
              </p:cNvSpPr>
              <p:nvPr/>
            </p:nvSpPr>
            <p:spPr bwMode="auto">
              <a:xfrm>
                <a:off x="1991" y="2562"/>
                <a:ext cx="107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59" name="Rectangle 557"/>
              <p:cNvSpPr>
                <a:spLocks noChangeArrowheads="1"/>
              </p:cNvSpPr>
              <p:nvPr/>
            </p:nvSpPr>
            <p:spPr bwMode="auto">
              <a:xfrm>
                <a:off x="2018" y="2562"/>
                <a:ext cx="80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I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60" name="Rectangle 558"/>
              <p:cNvSpPr>
                <a:spLocks noChangeArrowheads="1"/>
              </p:cNvSpPr>
              <p:nvPr/>
            </p:nvSpPr>
            <p:spPr bwMode="auto">
              <a:xfrm>
                <a:off x="2046" y="2562"/>
                <a:ext cx="109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n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61" name="Rectangle 559"/>
              <p:cNvSpPr>
                <a:spLocks noChangeArrowheads="1"/>
              </p:cNvSpPr>
              <p:nvPr/>
            </p:nvSpPr>
            <p:spPr bwMode="auto">
              <a:xfrm>
                <a:off x="2096" y="2562"/>
                <a:ext cx="101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v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62" name="Rectangle 560"/>
              <p:cNvSpPr>
                <a:spLocks noChangeArrowheads="1"/>
              </p:cNvSpPr>
              <p:nvPr/>
            </p:nvSpPr>
            <p:spPr bwMode="auto">
              <a:xfrm>
                <a:off x="2140" y="2562"/>
                <a:ext cx="109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o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63" name="Rectangle 561"/>
              <p:cNvSpPr>
                <a:spLocks noChangeArrowheads="1"/>
              </p:cNvSpPr>
              <p:nvPr/>
            </p:nvSpPr>
            <p:spPr bwMode="auto">
              <a:xfrm>
                <a:off x="2190" y="2562"/>
                <a:ext cx="78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i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64" name="Rectangle 562"/>
              <p:cNvSpPr>
                <a:spLocks noChangeArrowheads="1"/>
              </p:cNvSpPr>
              <p:nvPr/>
            </p:nvSpPr>
            <p:spPr bwMode="auto">
              <a:xfrm>
                <a:off x="2212" y="2562"/>
                <a:ext cx="98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c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65" name="Rectangle 563"/>
              <p:cNvSpPr>
                <a:spLocks noChangeArrowheads="1"/>
              </p:cNvSpPr>
              <p:nvPr/>
            </p:nvSpPr>
            <p:spPr bwMode="auto">
              <a:xfrm>
                <a:off x="2257" y="2562"/>
                <a:ext cx="106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e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66" name="Rectangle 564"/>
              <p:cNvSpPr>
                <a:spLocks noChangeArrowheads="1"/>
              </p:cNvSpPr>
              <p:nvPr/>
            </p:nvSpPr>
            <p:spPr bwMode="auto">
              <a:xfrm>
                <a:off x="2306" y="2562"/>
                <a:ext cx="107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67" name="Rectangle 565"/>
              <p:cNvSpPr>
                <a:spLocks noChangeArrowheads="1"/>
              </p:cNvSpPr>
              <p:nvPr/>
            </p:nvSpPr>
            <p:spPr bwMode="auto">
              <a:xfrm>
                <a:off x="1786" y="2684"/>
                <a:ext cx="90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r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68" name="Rectangle 566"/>
              <p:cNvSpPr>
                <a:spLocks noChangeArrowheads="1"/>
              </p:cNvSpPr>
              <p:nvPr/>
            </p:nvSpPr>
            <p:spPr bwMode="auto">
              <a:xfrm>
                <a:off x="1819" y="2684"/>
                <a:ext cx="106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e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69" name="Rectangle 567"/>
              <p:cNvSpPr>
                <a:spLocks noChangeArrowheads="1"/>
              </p:cNvSpPr>
              <p:nvPr/>
            </p:nvSpPr>
            <p:spPr bwMode="auto">
              <a:xfrm>
                <a:off x="1869" y="2684"/>
                <a:ext cx="98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c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70" name="Rectangle 568"/>
              <p:cNvSpPr>
                <a:spLocks noChangeArrowheads="1"/>
              </p:cNvSpPr>
              <p:nvPr/>
            </p:nvSpPr>
            <p:spPr bwMode="auto">
              <a:xfrm>
                <a:off x="1914" y="2684"/>
                <a:ext cx="106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e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71" name="Rectangle 569"/>
              <p:cNvSpPr>
                <a:spLocks noChangeArrowheads="1"/>
              </p:cNvSpPr>
              <p:nvPr/>
            </p:nvSpPr>
            <p:spPr bwMode="auto">
              <a:xfrm>
                <a:off x="1963" y="2684"/>
                <a:ext cx="78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i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72" name="Rectangle 570"/>
              <p:cNvSpPr>
                <a:spLocks noChangeArrowheads="1"/>
              </p:cNvSpPr>
              <p:nvPr/>
            </p:nvSpPr>
            <p:spPr bwMode="auto">
              <a:xfrm>
                <a:off x="1985" y="2684"/>
                <a:ext cx="101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v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73" name="Rectangle 571"/>
              <p:cNvSpPr>
                <a:spLocks noChangeArrowheads="1"/>
              </p:cNvSpPr>
              <p:nvPr/>
            </p:nvSpPr>
            <p:spPr bwMode="auto">
              <a:xfrm>
                <a:off x="2030" y="2684"/>
                <a:ext cx="106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e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74" name="Rectangle 572"/>
              <p:cNvSpPr>
                <a:spLocks noChangeArrowheads="1"/>
              </p:cNvSpPr>
              <p:nvPr/>
            </p:nvSpPr>
            <p:spPr bwMode="auto">
              <a:xfrm>
                <a:off x="2080" y="2684"/>
                <a:ext cx="109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d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75" name="Rectangle 573"/>
              <p:cNvSpPr>
                <a:spLocks noChangeArrowheads="1"/>
              </p:cNvSpPr>
              <p:nvPr/>
            </p:nvSpPr>
            <p:spPr bwMode="auto">
              <a:xfrm>
                <a:off x="2130" y="2684"/>
                <a:ext cx="107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76" name="Freeform 574"/>
              <p:cNvSpPr>
                <a:spLocks/>
              </p:cNvSpPr>
              <p:nvPr/>
            </p:nvSpPr>
            <p:spPr bwMode="auto">
              <a:xfrm>
                <a:off x="3983" y="923"/>
                <a:ext cx="1164" cy="449"/>
              </a:xfrm>
              <a:custGeom>
                <a:avLst/>
                <a:gdLst>
                  <a:gd name="T0" fmla="*/ 0 w 2800"/>
                  <a:gd name="T1" fmla="*/ 0 h 1080"/>
                  <a:gd name="T2" fmla="*/ 0 w 2800"/>
                  <a:gd name="T3" fmla="*/ 0 h 1080"/>
                  <a:gd name="T4" fmla="*/ 2800 w 2800"/>
                  <a:gd name="T5" fmla="*/ 0 h 1080"/>
                  <a:gd name="T6" fmla="*/ 2800 w 2800"/>
                  <a:gd name="T7" fmla="*/ 1080 h 1080"/>
                  <a:gd name="T8" fmla="*/ 0 w 2800"/>
                  <a:gd name="T9" fmla="*/ 1080 h 1080"/>
                  <a:gd name="T10" fmla="*/ 0 w 2800"/>
                  <a:gd name="T11" fmla="*/ 0 h 10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00" h="1080">
                    <a:moveTo>
                      <a:pt x="0" y="0"/>
                    </a:moveTo>
                    <a:lnTo>
                      <a:pt x="0" y="0"/>
                    </a:lnTo>
                    <a:lnTo>
                      <a:pt x="2800" y="0"/>
                    </a:lnTo>
                    <a:lnTo>
                      <a:pt x="2800" y="1080"/>
                    </a:lnTo>
                    <a:lnTo>
                      <a:pt x="0" y="108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7938" cap="flat">
                <a:solidFill>
                  <a:srgbClr val="4472C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7" name="Rectangle 575"/>
              <p:cNvSpPr>
                <a:spLocks noChangeArrowheads="1"/>
              </p:cNvSpPr>
              <p:nvPr/>
            </p:nvSpPr>
            <p:spPr bwMode="auto">
              <a:xfrm>
                <a:off x="4082" y="929"/>
                <a:ext cx="102" cy="1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R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78" name="Rectangle 576"/>
              <p:cNvSpPr>
                <a:spLocks noChangeArrowheads="1"/>
              </p:cNvSpPr>
              <p:nvPr/>
            </p:nvSpPr>
            <p:spPr bwMode="auto">
              <a:xfrm>
                <a:off x="4132" y="929"/>
                <a:ext cx="98" cy="1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e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79" name="Rectangle 577"/>
              <p:cNvSpPr>
                <a:spLocks noChangeArrowheads="1"/>
              </p:cNvSpPr>
              <p:nvPr/>
            </p:nvSpPr>
            <p:spPr bwMode="auto">
              <a:xfrm>
                <a:off x="4176" y="929"/>
                <a:ext cx="100" cy="1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q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0" name="Rectangle 578"/>
              <p:cNvSpPr>
                <a:spLocks noChangeArrowheads="1"/>
              </p:cNvSpPr>
              <p:nvPr/>
            </p:nvSpPr>
            <p:spPr bwMode="auto">
              <a:xfrm>
                <a:off x="4220" y="929"/>
                <a:ext cx="100" cy="1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u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1" name="Rectangle 579"/>
              <p:cNvSpPr>
                <a:spLocks noChangeArrowheads="1"/>
              </p:cNvSpPr>
              <p:nvPr/>
            </p:nvSpPr>
            <p:spPr bwMode="auto">
              <a:xfrm>
                <a:off x="4265" y="929"/>
                <a:ext cx="72" cy="1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i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2" name="Rectangle 580"/>
              <p:cNvSpPr>
                <a:spLocks noChangeArrowheads="1"/>
              </p:cNvSpPr>
              <p:nvPr/>
            </p:nvSpPr>
            <p:spPr bwMode="auto">
              <a:xfrm>
                <a:off x="4287" y="929"/>
                <a:ext cx="88" cy="1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s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3" name="Rectangle 581"/>
              <p:cNvSpPr>
                <a:spLocks noChangeArrowheads="1"/>
              </p:cNvSpPr>
              <p:nvPr/>
            </p:nvSpPr>
            <p:spPr bwMode="auto">
              <a:xfrm>
                <a:off x="4320" y="929"/>
                <a:ext cx="72" cy="1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i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4" name="Rectangle 582"/>
              <p:cNvSpPr>
                <a:spLocks noChangeArrowheads="1"/>
              </p:cNvSpPr>
              <p:nvPr/>
            </p:nvSpPr>
            <p:spPr bwMode="auto">
              <a:xfrm>
                <a:off x="4343" y="929"/>
                <a:ext cx="82" cy="1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t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5" name="Rectangle 583"/>
              <p:cNvSpPr>
                <a:spLocks noChangeArrowheads="1"/>
              </p:cNvSpPr>
              <p:nvPr/>
            </p:nvSpPr>
            <p:spPr bwMode="auto">
              <a:xfrm>
                <a:off x="4370" y="929"/>
                <a:ext cx="72" cy="1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i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6" name="Rectangle 584"/>
              <p:cNvSpPr>
                <a:spLocks noChangeArrowheads="1"/>
              </p:cNvSpPr>
              <p:nvPr/>
            </p:nvSpPr>
            <p:spPr bwMode="auto">
              <a:xfrm>
                <a:off x="4392" y="929"/>
                <a:ext cx="101" cy="1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o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7" name="Rectangle 585"/>
              <p:cNvSpPr>
                <a:spLocks noChangeArrowheads="1"/>
              </p:cNvSpPr>
              <p:nvPr/>
            </p:nvSpPr>
            <p:spPr bwMode="auto">
              <a:xfrm>
                <a:off x="4436" y="929"/>
                <a:ext cx="100" cy="1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n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8" name="Rectangle 586"/>
              <p:cNvSpPr>
                <a:spLocks noChangeArrowheads="1"/>
              </p:cNvSpPr>
              <p:nvPr/>
            </p:nvSpPr>
            <p:spPr bwMode="auto">
              <a:xfrm>
                <a:off x="4481" y="929"/>
                <a:ext cx="99" cy="1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9" name="Rectangle 587"/>
              <p:cNvSpPr>
                <a:spLocks noChangeArrowheads="1"/>
              </p:cNvSpPr>
              <p:nvPr/>
            </p:nvSpPr>
            <p:spPr bwMode="auto">
              <a:xfrm>
                <a:off x="4503" y="929"/>
                <a:ext cx="94" cy="1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S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90" name="Rectangle 588"/>
              <p:cNvSpPr>
                <a:spLocks noChangeArrowheads="1"/>
              </p:cNvSpPr>
              <p:nvPr/>
            </p:nvSpPr>
            <p:spPr bwMode="auto">
              <a:xfrm>
                <a:off x="4542" y="929"/>
                <a:ext cx="82" cy="1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t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91" name="Rectangle 589"/>
              <p:cNvSpPr>
                <a:spLocks noChangeArrowheads="1"/>
              </p:cNvSpPr>
              <p:nvPr/>
            </p:nvSpPr>
            <p:spPr bwMode="auto">
              <a:xfrm>
                <a:off x="4569" y="929"/>
                <a:ext cx="96" cy="1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a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92" name="Rectangle 590"/>
              <p:cNvSpPr>
                <a:spLocks noChangeArrowheads="1"/>
              </p:cNvSpPr>
              <p:nvPr/>
            </p:nvSpPr>
            <p:spPr bwMode="auto">
              <a:xfrm>
                <a:off x="4614" y="929"/>
                <a:ext cx="95" cy="1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g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93" name="Rectangle 591"/>
              <p:cNvSpPr>
                <a:spLocks noChangeArrowheads="1"/>
              </p:cNvSpPr>
              <p:nvPr/>
            </p:nvSpPr>
            <p:spPr bwMode="auto">
              <a:xfrm>
                <a:off x="4658" y="929"/>
                <a:ext cx="98" cy="1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e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94" name="Rectangle 592"/>
              <p:cNvSpPr>
                <a:spLocks noChangeArrowheads="1"/>
              </p:cNvSpPr>
              <p:nvPr/>
            </p:nvSpPr>
            <p:spPr bwMode="auto">
              <a:xfrm>
                <a:off x="4702" y="929"/>
                <a:ext cx="79" cy="1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-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95" name="Rectangle 593"/>
              <p:cNvSpPr>
                <a:spLocks noChangeArrowheads="1"/>
              </p:cNvSpPr>
              <p:nvPr/>
            </p:nvSpPr>
            <p:spPr bwMode="auto">
              <a:xfrm>
                <a:off x="4747" y="929"/>
                <a:ext cx="90" cy="1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L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96" name="Rectangle 594"/>
              <p:cNvSpPr>
                <a:spLocks noChangeArrowheads="1"/>
              </p:cNvSpPr>
              <p:nvPr/>
            </p:nvSpPr>
            <p:spPr bwMode="auto">
              <a:xfrm>
                <a:off x="4785" y="929"/>
                <a:ext cx="72" cy="1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i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97" name="Rectangle 595"/>
              <p:cNvSpPr>
                <a:spLocks noChangeArrowheads="1"/>
              </p:cNvSpPr>
              <p:nvPr/>
            </p:nvSpPr>
            <p:spPr bwMode="auto">
              <a:xfrm>
                <a:off x="4808" y="929"/>
                <a:ext cx="94" cy="1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k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98" name="Rectangle 596"/>
              <p:cNvSpPr>
                <a:spLocks noChangeArrowheads="1"/>
              </p:cNvSpPr>
              <p:nvPr/>
            </p:nvSpPr>
            <p:spPr bwMode="auto">
              <a:xfrm>
                <a:off x="4841" y="929"/>
                <a:ext cx="98" cy="1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e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99" name="Rectangle 597"/>
              <p:cNvSpPr>
                <a:spLocks noChangeArrowheads="1"/>
              </p:cNvSpPr>
              <p:nvPr/>
            </p:nvSpPr>
            <p:spPr bwMode="auto">
              <a:xfrm>
                <a:off x="4885" y="929"/>
                <a:ext cx="72" cy="1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l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00" name="Rectangle 598"/>
              <p:cNvSpPr>
                <a:spLocks noChangeArrowheads="1"/>
              </p:cNvSpPr>
              <p:nvPr/>
            </p:nvSpPr>
            <p:spPr bwMode="auto">
              <a:xfrm>
                <a:off x="4908" y="929"/>
                <a:ext cx="93" cy="1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y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01" name="Rectangle 599"/>
              <p:cNvSpPr>
                <a:spLocks noChangeArrowheads="1"/>
              </p:cNvSpPr>
              <p:nvPr/>
            </p:nvSpPr>
            <p:spPr bwMode="auto">
              <a:xfrm>
                <a:off x="4946" y="929"/>
                <a:ext cx="99" cy="1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02" name="Rectangle 600"/>
              <p:cNvSpPr>
                <a:spLocks noChangeArrowheads="1"/>
              </p:cNvSpPr>
              <p:nvPr/>
            </p:nvSpPr>
            <p:spPr bwMode="auto">
              <a:xfrm>
                <a:off x="4969" y="929"/>
                <a:ext cx="82" cy="1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t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03" name="Rectangle 601"/>
              <p:cNvSpPr>
                <a:spLocks noChangeArrowheads="1"/>
              </p:cNvSpPr>
              <p:nvPr/>
            </p:nvSpPr>
            <p:spPr bwMode="auto">
              <a:xfrm>
                <a:off x="4996" y="929"/>
                <a:ext cx="101" cy="1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o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04" name="Rectangle 602"/>
              <p:cNvSpPr>
                <a:spLocks noChangeArrowheads="1"/>
              </p:cNvSpPr>
              <p:nvPr/>
            </p:nvSpPr>
            <p:spPr bwMode="auto">
              <a:xfrm>
                <a:off x="5041" y="929"/>
                <a:ext cx="99" cy="1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05" name="Rectangle 603"/>
              <p:cNvSpPr>
                <a:spLocks noChangeArrowheads="1"/>
              </p:cNvSpPr>
              <p:nvPr/>
            </p:nvSpPr>
            <p:spPr bwMode="auto">
              <a:xfrm>
                <a:off x="4065" y="1035"/>
                <a:ext cx="72" cy="1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i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06" name="Rectangle 604"/>
              <p:cNvSpPr>
                <a:spLocks noChangeArrowheads="1"/>
              </p:cNvSpPr>
              <p:nvPr/>
            </p:nvSpPr>
            <p:spPr bwMode="auto">
              <a:xfrm>
                <a:off x="4087" y="1035"/>
                <a:ext cx="100" cy="1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n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07" name="Rectangle 605"/>
              <p:cNvSpPr>
                <a:spLocks noChangeArrowheads="1"/>
              </p:cNvSpPr>
              <p:nvPr/>
            </p:nvSpPr>
            <p:spPr bwMode="auto">
              <a:xfrm>
                <a:off x="4132" y="1035"/>
                <a:ext cx="93" cy="1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v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08" name="Rectangle 606"/>
              <p:cNvSpPr>
                <a:spLocks noChangeArrowheads="1"/>
              </p:cNvSpPr>
              <p:nvPr/>
            </p:nvSpPr>
            <p:spPr bwMode="auto">
              <a:xfrm>
                <a:off x="4171" y="1035"/>
                <a:ext cx="101" cy="1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o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2" name="Rectangle 608"/>
            <p:cNvSpPr>
              <a:spLocks noChangeArrowheads="1"/>
            </p:cNvSpPr>
            <p:nvPr/>
          </p:nvSpPr>
          <p:spPr bwMode="auto">
            <a:xfrm>
              <a:off x="4215" y="1035"/>
              <a:ext cx="72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l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Rectangle 609"/>
            <p:cNvSpPr>
              <a:spLocks noChangeArrowheads="1"/>
            </p:cNvSpPr>
            <p:nvPr/>
          </p:nvSpPr>
          <p:spPr bwMode="auto">
            <a:xfrm>
              <a:off x="4237" y="1035"/>
              <a:ext cx="93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v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Rectangle 610"/>
            <p:cNvSpPr>
              <a:spLocks noChangeArrowheads="1"/>
            </p:cNvSpPr>
            <p:nvPr/>
          </p:nvSpPr>
          <p:spPr bwMode="auto">
            <a:xfrm>
              <a:off x="4276" y="1035"/>
              <a:ext cx="98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e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Rectangle 611"/>
            <p:cNvSpPr>
              <a:spLocks noChangeArrowheads="1"/>
            </p:cNvSpPr>
            <p:nvPr/>
          </p:nvSpPr>
          <p:spPr bwMode="auto">
            <a:xfrm>
              <a:off x="4320" y="1035"/>
              <a:ext cx="99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Rectangle 612"/>
            <p:cNvSpPr>
              <a:spLocks noChangeArrowheads="1"/>
            </p:cNvSpPr>
            <p:nvPr/>
          </p:nvSpPr>
          <p:spPr bwMode="auto">
            <a:xfrm>
              <a:off x="4343" y="1035"/>
              <a:ext cx="82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t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Rectangle 613"/>
            <p:cNvSpPr>
              <a:spLocks noChangeArrowheads="1"/>
            </p:cNvSpPr>
            <p:nvPr/>
          </p:nvSpPr>
          <p:spPr bwMode="auto">
            <a:xfrm>
              <a:off x="4370" y="1035"/>
              <a:ext cx="98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e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Rectangle 614"/>
            <p:cNvSpPr>
              <a:spLocks noChangeArrowheads="1"/>
            </p:cNvSpPr>
            <p:nvPr/>
          </p:nvSpPr>
          <p:spPr bwMode="auto">
            <a:xfrm>
              <a:off x="4414" y="1035"/>
              <a:ext cx="100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n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Rectangle 615"/>
            <p:cNvSpPr>
              <a:spLocks noChangeArrowheads="1"/>
            </p:cNvSpPr>
            <p:nvPr/>
          </p:nvSpPr>
          <p:spPr bwMode="auto">
            <a:xfrm>
              <a:off x="4459" y="1035"/>
              <a:ext cx="100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d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Rectangle 616"/>
            <p:cNvSpPr>
              <a:spLocks noChangeArrowheads="1"/>
            </p:cNvSpPr>
            <p:nvPr/>
          </p:nvSpPr>
          <p:spPr bwMode="auto">
            <a:xfrm>
              <a:off x="4503" y="1035"/>
              <a:ext cx="98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e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Rectangle 617"/>
            <p:cNvSpPr>
              <a:spLocks noChangeArrowheads="1"/>
            </p:cNvSpPr>
            <p:nvPr/>
          </p:nvSpPr>
          <p:spPr bwMode="auto">
            <a:xfrm>
              <a:off x="4547" y="1035"/>
              <a:ext cx="83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r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Rectangle 618"/>
            <p:cNvSpPr>
              <a:spLocks noChangeArrowheads="1"/>
            </p:cNvSpPr>
            <p:nvPr/>
          </p:nvSpPr>
          <p:spPr bwMode="auto">
            <a:xfrm>
              <a:off x="4581" y="1035"/>
              <a:ext cx="72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i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Rectangle 619"/>
            <p:cNvSpPr>
              <a:spLocks noChangeArrowheads="1"/>
            </p:cNvSpPr>
            <p:nvPr/>
          </p:nvSpPr>
          <p:spPr bwMode="auto">
            <a:xfrm>
              <a:off x="4603" y="1035"/>
              <a:ext cx="100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n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Rectangle 620"/>
            <p:cNvSpPr>
              <a:spLocks noChangeArrowheads="1"/>
            </p:cNvSpPr>
            <p:nvPr/>
          </p:nvSpPr>
          <p:spPr bwMode="auto">
            <a:xfrm>
              <a:off x="4647" y="1035"/>
              <a:ext cx="95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g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Rectangle 621"/>
            <p:cNvSpPr>
              <a:spLocks noChangeArrowheads="1"/>
            </p:cNvSpPr>
            <p:nvPr/>
          </p:nvSpPr>
          <p:spPr bwMode="auto">
            <a:xfrm>
              <a:off x="4692" y="1035"/>
              <a:ext cx="99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Rectangle 622"/>
            <p:cNvSpPr>
              <a:spLocks noChangeArrowheads="1"/>
            </p:cNvSpPr>
            <p:nvPr/>
          </p:nvSpPr>
          <p:spPr bwMode="auto">
            <a:xfrm>
              <a:off x="4708" y="1035"/>
              <a:ext cx="100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p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Rectangle 623"/>
            <p:cNvSpPr>
              <a:spLocks noChangeArrowheads="1"/>
            </p:cNvSpPr>
            <p:nvPr/>
          </p:nvSpPr>
          <p:spPr bwMode="auto">
            <a:xfrm>
              <a:off x="4752" y="1035"/>
              <a:ext cx="83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r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Rectangle 624"/>
            <p:cNvSpPr>
              <a:spLocks noChangeArrowheads="1"/>
            </p:cNvSpPr>
            <p:nvPr/>
          </p:nvSpPr>
          <p:spPr bwMode="auto">
            <a:xfrm>
              <a:off x="4785" y="1035"/>
              <a:ext cx="101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o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Rectangle 625"/>
            <p:cNvSpPr>
              <a:spLocks noChangeArrowheads="1"/>
            </p:cNvSpPr>
            <p:nvPr/>
          </p:nvSpPr>
          <p:spPr bwMode="auto">
            <a:xfrm>
              <a:off x="4830" y="1035"/>
              <a:ext cx="91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c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Rectangle 626"/>
            <p:cNvSpPr>
              <a:spLocks noChangeArrowheads="1"/>
            </p:cNvSpPr>
            <p:nvPr/>
          </p:nvSpPr>
          <p:spPr bwMode="auto">
            <a:xfrm>
              <a:off x="4869" y="1035"/>
              <a:ext cx="98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e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Rectangle 627"/>
            <p:cNvSpPr>
              <a:spLocks noChangeArrowheads="1"/>
            </p:cNvSpPr>
            <p:nvPr/>
          </p:nvSpPr>
          <p:spPr bwMode="auto">
            <a:xfrm>
              <a:off x="4913" y="1035"/>
              <a:ext cx="88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s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Rectangle 628"/>
            <p:cNvSpPr>
              <a:spLocks noChangeArrowheads="1"/>
            </p:cNvSpPr>
            <p:nvPr/>
          </p:nvSpPr>
          <p:spPr bwMode="auto">
            <a:xfrm>
              <a:off x="4946" y="1035"/>
              <a:ext cx="88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s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" name="Rectangle 629"/>
            <p:cNvSpPr>
              <a:spLocks noChangeArrowheads="1"/>
            </p:cNvSpPr>
            <p:nvPr/>
          </p:nvSpPr>
          <p:spPr bwMode="auto">
            <a:xfrm>
              <a:off x="4979" y="1035"/>
              <a:ext cx="98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e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Rectangle 630"/>
            <p:cNvSpPr>
              <a:spLocks noChangeArrowheads="1"/>
            </p:cNvSpPr>
            <p:nvPr/>
          </p:nvSpPr>
          <p:spPr bwMode="auto">
            <a:xfrm>
              <a:off x="5024" y="1035"/>
              <a:ext cx="88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s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Rectangle 631"/>
            <p:cNvSpPr>
              <a:spLocks noChangeArrowheads="1"/>
            </p:cNvSpPr>
            <p:nvPr/>
          </p:nvSpPr>
          <p:spPr bwMode="auto">
            <a:xfrm>
              <a:off x="5057" y="1035"/>
              <a:ext cx="99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Rectangle 632"/>
            <p:cNvSpPr>
              <a:spLocks noChangeArrowheads="1"/>
            </p:cNvSpPr>
            <p:nvPr/>
          </p:nvSpPr>
          <p:spPr bwMode="auto">
            <a:xfrm>
              <a:off x="4060" y="1140"/>
              <a:ext cx="100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b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Rectangle 633"/>
            <p:cNvSpPr>
              <a:spLocks noChangeArrowheads="1"/>
            </p:cNvSpPr>
            <p:nvPr/>
          </p:nvSpPr>
          <p:spPr bwMode="auto">
            <a:xfrm>
              <a:off x="4104" y="1140"/>
              <a:ext cx="96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a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" name="Rectangle 634"/>
            <p:cNvSpPr>
              <a:spLocks noChangeArrowheads="1"/>
            </p:cNvSpPr>
            <p:nvPr/>
          </p:nvSpPr>
          <p:spPr bwMode="auto">
            <a:xfrm>
              <a:off x="4149" y="1140"/>
              <a:ext cx="88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s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Rectangle 635"/>
            <p:cNvSpPr>
              <a:spLocks noChangeArrowheads="1"/>
            </p:cNvSpPr>
            <p:nvPr/>
          </p:nvSpPr>
          <p:spPr bwMode="auto">
            <a:xfrm>
              <a:off x="4182" y="1140"/>
              <a:ext cx="98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e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Rectangle 636"/>
            <p:cNvSpPr>
              <a:spLocks noChangeArrowheads="1"/>
            </p:cNvSpPr>
            <p:nvPr/>
          </p:nvSpPr>
          <p:spPr bwMode="auto">
            <a:xfrm>
              <a:off x="4226" y="1140"/>
              <a:ext cx="100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d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" name="Rectangle 637"/>
            <p:cNvSpPr>
              <a:spLocks noChangeArrowheads="1"/>
            </p:cNvSpPr>
            <p:nvPr/>
          </p:nvSpPr>
          <p:spPr bwMode="auto">
            <a:xfrm>
              <a:off x="4270" y="1140"/>
              <a:ext cx="99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" name="Rectangle 638"/>
            <p:cNvSpPr>
              <a:spLocks noChangeArrowheads="1"/>
            </p:cNvSpPr>
            <p:nvPr/>
          </p:nvSpPr>
          <p:spPr bwMode="auto">
            <a:xfrm>
              <a:off x="4293" y="1140"/>
              <a:ext cx="101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o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Rectangle 639"/>
            <p:cNvSpPr>
              <a:spLocks noChangeArrowheads="1"/>
            </p:cNvSpPr>
            <p:nvPr/>
          </p:nvSpPr>
          <p:spPr bwMode="auto">
            <a:xfrm>
              <a:off x="4337" y="1140"/>
              <a:ext cx="100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n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" name="Rectangle 640"/>
            <p:cNvSpPr>
              <a:spLocks noChangeArrowheads="1"/>
            </p:cNvSpPr>
            <p:nvPr/>
          </p:nvSpPr>
          <p:spPr bwMode="auto">
            <a:xfrm>
              <a:off x="4381" y="1140"/>
              <a:ext cx="99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Rectangle 641"/>
            <p:cNvSpPr>
              <a:spLocks noChangeArrowheads="1"/>
            </p:cNvSpPr>
            <p:nvPr/>
          </p:nvSpPr>
          <p:spPr bwMode="auto">
            <a:xfrm>
              <a:off x="4409" y="1140"/>
              <a:ext cx="82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t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" name="Rectangle 642"/>
            <p:cNvSpPr>
              <a:spLocks noChangeArrowheads="1"/>
            </p:cNvSpPr>
            <p:nvPr/>
          </p:nvSpPr>
          <p:spPr bwMode="auto">
            <a:xfrm>
              <a:off x="4437" y="1140"/>
              <a:ext cx="100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h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" name="Rectangle 643"/>
            <p:cNvSpPr>
              <a:spLocks noChangeArrowheads="1"/>
            </p:cNvSpPr>
            <p:nvPr/>
          </p:nvSpPr>
          <p:spPr bwMode="auto">
            <a:xfrm>
              <a:off x="4481" y="1140"/>
              <a:ext cx="98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e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" name="Rectangle 644"/>
            <p:cNvSpPr>
              <a:spLocks noChangeArrowheads="1"/>
            </p:cNvSpPr>
            <p:nvPr/>
          </p:nvSpPr>
          <p:spPr bwMode="auto">
            <a:xfrm>
              <a:off x="4525" y="1140"/>
              <a:ext cx="99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" name="Rectangle 645"/>
            <p:cNvSpPr>
              <a:spLocks noChangeArrowheads="1"/>
            </p:cNvSpPr>
            <p:nvPr/>
          </p:nvSpPr>
          <p:spPr bwMode="auto">
            <a:xfrm>
              <a:off x="4547" y="1140"/>
              <a:ext cx="93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v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" name="Rectangle 646"/>
            <p:cNvSpPr>
              <a:spLocks noChangeArrowheads="1"/>
            </p:cNvSpPr>
            <p:nvPr/>
          </p:nvSpPr>
          <p:spPr bwMode="auto">
            <a:xfrm>
              <a:off x="4586" y="1140"/>
              <a:ext cx="96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a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" name="Rectangle 647"/>
            <p:cNvSpPr>
              <a:spLocks noChangeArrowheads="1"/>
            </p:cNvSpPr>
            <p:nvPr/>
          </p:nvSpPr>
          <p:spPr bwMode="auto">
            <a:xfrm>
              <a:off x="4630" y="1140"/>
              <a:ext cx="72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l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" name="Rectangle 648"/>
            <p:cNvSpPr>
              <a:spLocks noChangeArrowheads="1"/>
            </p:cNvSpPr>
            <p:nvPr/>
          </p:nvSpPr>
          <p:spPr bwMode="auto">
            <a:xfrm>
              <a:off x="4653" y="1140"/>
              <a:ext cx="100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u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" name="Rectangle 649"/>
            <p:cNvSpPr>
              <a:spLocks noChangeArrowheads="1"/>
            </p:cNvSpPr>
            <p:nvPr/>
          </p:nvSpPr>
          <p:spPr bwMode="auto">
            <a:xfrm>
              <a:off x="4697" y="1140"/>
              <a:ext cx="98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e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4" name="Rectangle 650"/>
            <p:cNvSpPr>
              <a:spLocks noChangeArrowheads="1"/>
            </p:cNvSpPr>
            <p:nvPr/>
          </p:nvSpPr>
          <p:spPr bwMode="auto">
            <a:xfrm>
              <a:off x="4741" y="1140"/>
              <a:ext cx="99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" name="Rectangle 651"/>
            <p:cNvSpPr>
              <a:spLocks noChangeArrowheads="1"/>
            </p:cNvSpPr>
            <p:nvPr/>
          </p:nvSpPr>
          <p:spPr bwMode="auto">
            <a:xfrm>
              <a:off x="4758" y="1140"/>
              <a:ext cx="101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o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6" name="Rectangle 652"/>
            <p:cNvSpPr>
              <a:spLocks noChangeArrowheads="1"/>
            </p:cNvSpPr>
            <p:nvPr/>
          </p:nvSpPr>
          <p:spPr bwMode="auto">
            <a:xfrm>
              <a:off x="4802" y="1140"/>
              <a:ext cx="79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f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7" name="Rectangle 653"/>
            <p:cNvSpPr>
              <a:spLocks noChangeArrowheads="1"/>
            </p:cNvSpPr>
            <p:nvPr/>
          </p:nvSpPr>
          <p:spPr bwMode="auto">
            <a:xfrm>
              <a:off x="4830" y="1140"/>
              <a:ext cx="99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8" name="Rectangle 654"/>
            <p:cNvSpPr>
              <a:spLocks noChangeArrowheads="1"/>
            </p:cNvSpPr>
            <p:nvPr/>
          </p:nvSpPr>
          <p:spPr bwMode="auto">
            <a:xfrm>
              <a:off x="4852" y="1140"/>
              <a:ext cx="95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g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9" name="Rectangle 655"/>
            <p:cNvSpPr>
              <a:spLocks noChangeArrowheads="1"/>
            </p:cNvSpPr>
            <p:nvPr/>
          </p:nvSpPr>
          <p:spPr bwMode="auto">
            <a:xfrm>
              <a:off x="4896" y="1140"/>
              <a:ext cx="101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o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0" name="Rectangle 656"/>
            <p:cNvSpPr>
              <a:spLocks noChangeArrowheads="1"/>
            </p:cNvSpPr>
            <p:nvPr/>
          </p:nvSpPr>
          <p:spPr bwMode="auto">
            <a:xfrm>
              <a:off x="4941" y="1140"/>
              <a:ext cx="101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o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" name="Rectangle 657"/>
            <p:cNvSpPr>
              <a:spLocks noChangeArrowheads="1"/>
            </p:cNvSpPr>
            <p:nvPr/>
          </p:nvSpPr>
          <p:spPr bwMode="auto">
            <a:xfrm>
              <a:off x="4985" y="1140"/>
              <a:ext cx="100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d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" name="Rectangle 658"/>
            <p:cNvSpPr>
              <a:spLocks noChangeArrowheads="1"/>
            </p:cNvSpPr>
            <p:nvPr/>
          </p:nvSpPr>
          <p:spPr bwMode="auto">
            <a:xfrm>
              <a:off x="5029" y="1140"/>
              <a:ext cx="88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s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" name="Rectangle 659"/>
            <p:cNvSpPr>
              <a:spLocks noChangeArrowheads="1"/>
            </p:cNvSpPr>
            <p:nvPr/>
          </p:nvSpPr>
          <p:spPr bwMode="auto">
            <a:xfrm>
              <a:off x="5063" y="1140"/>
              <a:ext cx="99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" name="Rectangle 660"/>
            <p:cNvSpPr>
              <a:spLocks noChangeArrowheads="1"/>
            </p:cNvSpPr>
            <p:nvPr/>
          </p:nvSpPr>
          <p:spPr bwMode="auto">
            <a:xfrm>
              <a:off x="4038" y="1251"/>
              <a:ext cx="96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a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5" name="Rectangle 661"/>
            <p:cNvSpPr>
              <a:spLocks noChangeArrowheads="1"/>
            </p:cNvSpPr>
            <p:nvPr/>
          </p:nvSpPr>
          <p:spPr bwMode="auto">
            <a:xfrm>
              <a:off x="4082" y="1251"/>
              <a:ext cx="100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n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6" name="Rectangle 662"/>
            <p:cNvSpPr>
              <a:spLocks noChangeArrowheads="1"/>
            </p:cNvSpPr>
            <p:nvPr/>
          </p:nvSpPr>
          <p:spPr bwMode="auto">
            <a:xfrm>
              <a:off x="4126" y="1251"/>
              <a:ext cx="100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d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7" name="Rectangle 663"/>
            <p:cNvSpPr>
              <a:spLocks noChangeArrowheads="1"/>
            </p:cNvSpPr>
            <p:nvPr/>
          </p:nvSpPr>
          <p:spPr bwMode="auto">
            <a:xfrm>
              <a:off x="4171" y="1251"/>
              <a:ext cx="99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8" name="Rectangle 664"/>
            <p:cNvSpPr>
              <a:spLocks noChangeArrowheads="1"/>
            </p:cNvSpPr>
            <p:nvPr/>
          </p:nvSpPr>
          <p:spPr bwMode="auto">
            <a:xfrm>
              <a:off x="4193" y="1251"/>
              <a:ext cx="88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s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9" name="Rectangle 665"/>
            <p:cNvSpPr>
              <a:spLocks noChangeArrowheads="1"/>
            </p:cNvSpPr>
            <p:nvPr/>
          </p:nvSpPr>
          <p:spPr bwMode="auto">
            <a:xfrm>
              <a:off x="4226" y="1251"/>
              <a:ext cx="98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e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0" name="Rectangle 666"/>
            <p:cNvSpPr>
              <a:spLocks noChangeArrowheads="1"/>
            </p:cNvSpPr>
            <p:nvPr/>
          </p:nvSpPr>
          <p:spPr bwMode="auto">
            <a:xfrm>
              <a:off x="4270" y="1251"/>
              <a:ext cx="83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r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1" name="Rectangle 667"/>
            <p:cNvSpPr>
              <a:spLocks noChangeArrowheads="1"/>
            </p:cNvSpPr>
            <p:nvPr/>
          </p:nvSpPr>
          <p:spPr bwMode="auto">
            <a:xfrm>
              <a:off x="4303" y="1251"/>
              <a:ext cx="93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v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2" name="Rectangle 668"/>
            <p:cNvSpPr>
              <a:spLocks noChangeArrowheads="1"/>
            </p:cNvSpPr>
            <p:nvPr/>
          </p:nvSpPr>
          <p:spPr bwMode="auto">
            <a:xfrm>
              <a:off x="4343" y="1251"/>
              <a:ext cx="72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i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3" name="Rectangle 669"/>
            <p:cNvSpPr>
              <a:spLocks noChangeArrowheads="1"/>
            </p:cNvSpPr>
            <p:nvPr/>
          </p:nvSpPr>
          <p:spPr bwMode="auto">
            <a:xfrm>
              <a:off x="4365" y="1251"/>
              <a:ext cx="91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c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4" name="Rectangle 670"/>
            <p:cNvSpPr>
              <a:spLocks noChangeArrowheads="1"/>
            </p:cNvSpPr>
            <p:nvPr/>
          </p:nvSpPr>
          <p:spPr bwMode="auto">
            <a:xfrm>
              <a:off x="4403" y="1251"/>
              <a:ext cx="98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e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5" name="Rectangle 671"/>
            <p:cNvSpPr>
              <a:spLocks noChangeArrowheads="1"/>
            </p:cNvSpPr>
            <p:nvPr/>
          </p:nvSpPr>
          <p:spPr bwMode="auto">
            <a:xfrm>
              <a:off x="4448" y="1251"/>
              <a:ext cx="88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s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6" name="Rectangle 672"/>
            <p:cNvSpPr>
              <a:spLocks noChangeArrowheads="1"/>
            </p:cNvSpPr>
            <p:nvPr/>
          </p:nvSpPr>
          <p:spPr bwMode="auto">
            <a:xfrm>
              <a:off x="4481" y="1251"/>
              <a:ext cx="99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7" name="Rectangle 673"/>
            <p:cNvSpPr>
              <a:spLocks noChangeArrowheads="1"/>
            </p:cNvSpPr>
            <p:nvPr/>
          </p:nvSpPr>
          <p:spPr bwMode="auto">
            <a:xfrm>
              <a:off x="4503" y="1251"/>
              <a:ext cx="82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t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8" name="Rectangle 674"/>
            <p:cNvSpPr>
              <a:spLocks noChangeArrowheads="1"/>
            </p:cNvSpPr>
            <p:nvPr/>
          </p:nvSpPr>
          <p:spPr bwMode="auto">
            <a:xfrm>
              <a:off x="4531" y="1251"/>
              <a:ext cx="101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o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9" name="Rectangle 675"/>
            <p:cNvSpPr>
              <a:spLocks noChangeArrowheads="1"/>
            </p:cNvSpPr>
            <p:nvPr/>
          </p:nvSpPr>
          <p:spPr bwMode="auto">
            <a:xfrm>
              <a:off x="4575" y="1251"/>
              <a:ext cx="99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0" name="Rectangle 676"/>
            <p:cNvSpPr>
              <a:spLocks noChangeArrowheads="1"/>
            </p:cNvSpPr>
            <p:nvPr/>
          </p:nvSpPr>
          <p:spPr bwMode="auto">
            <a:xfrm>
              <a:off x="4597" y="1251"/>
              <a:ext cx="100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b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1" name="Rectangle 677"/>
            <p:cNvSpPr>
              <a:spLocks noChangeArrowheads="1"/>
            </p:cNvSpPr>
            <p:nvPr/>
          </p:nvSpPr>
          <p:spPr bwMode="auto">
            <a:xfrm>
              <a:off x="4642" y="1251"/>
              <a:ext cx="98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e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" name="Rectangle 678"/>
            <p:cNvSpPr>
              <a:spLocks noChangeArrowheads="1"/>
            </p:cNvSpPr>
            <p:nvPr/>
          </p:nvSpPr>
          <p:spPr bwMode="auto">
            <a:xfrm>
              <a:off x="4686" y="1251"/>
              <a:ext cx="99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3" name="Rectangle 679"/>
            <p:cNvSpPr>
              <a:spLocks noChangeArrowheads="1"/>
            </p:cNvSpPr>
            <p:nvPr/>
          </p:nvSpPr>
          <p:spPr bwMode="auto">
            <a:xfrm>
              <a:off x="4708" y="1251"/>
              <a:ext cx="100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p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4" name="Rectangle 680"/>
            <p:cNvSpPr>
              <a:spLocks noChangeArrowheads="1"/>
            </p:cNvSpPr>
            <p:nvPr/>
          </p:nvSpPr>
          <p:spPr bwMode="auto">
            <a:xfrm>
              <a:off x="4752" y="1251"/>
              <a:ext cx="100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u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5" name="Rectangle 681"/>
            <p:cNvSpPr>
              <a:spLocks noChangeArrowheads="1"/>
            </p:cNvSpPr>
            <p:nvPr/>
          </p:nvSpPr>
          <p:spPr bwMode="auto">
            <a:xfrm>
              <a:off x="4797" y="1251"/>
              <a:ext cx="83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r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6" name="Rectangle 682"/>
            <p:cNvSpPr>
              <a:spLocks noChangeArrowheads="1"/>
            </p:cNvSpPr>
            <p:nvPr/>
          </p:nvSpPr>
          <p:spPr bwMode="auto">
            <a:xfrm>
              <a:off x="4830" y="1251"/>
              <a:ext cx="91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c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7" name="Rectangle 683"/>
            <p:cNvSpPr>
              <a:spLocks noChangeArrowheads="1"/>
            </p:cNvSpPr>
            <p:nvPr/>
          </p:nvSpPr>
          <p:spPr bwMode="auto">
            <a:xfrm>
              <a:off x="4869" y="1251"/>
              <a:ext cx="100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h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8" name="Rectangle 684"/>
            <p:cNvSpPr>
              <a:spLocks noChangeArrowheads="1"/>
            </p:cNvSpPr>
            <p:nvPr/>
          </p:nvSpPr>
          <p:spPr bwMode="auto">
            <a:xfrm>
              <a:off x="4913" y="1251"/>
              <a:ext cx="96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a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9" name="Rectangle 685"/>
            <p:cNvSpPr>
              <a:spLocks noChangeArrowheads="1"/>
            </p:cNvSpPr>
            <p:nvPr/>
          </p:nvSpPr>
          <p:spPr bwMode="auto">
            <a:xfrm>
              <a:off x="4957" y="1251"/>
              <a:ext cx="88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s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0" name="Rectangle 686"/>
            <p:cNvSpPr>
              <a:spLocks noChangeArrowheads="1"/>
            </p:cNvSpPr>
            <p:nvPr/>
          </p:nvSpPr>
          <p:spPr bwMode="auto">
            <a:xfrm>
              <a:off x="4990" y="1251"/>
              <a:ext cx="98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e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1" name="Rectangle 687"/>
            <p:cNvSpPr>
              <a:spLocks noChangeArrowheads="1"/>
            </p:cNvSpPr>
            <p:nvPr/>
          </p:nvSpPr>
          <p:spPr bwMode="auto">
            <a:xfrm>
              <a:off x="5035" y="1251"/>
              <a:ext cx="100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d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" name="Rectangle 688"/>
            <p:cNvSpPr>
              <a:spLocks noChangeArrowheads="1"/>
            </p:cNvSpPr>
            <p:nvPr/>
          </p:nvSpPr>
          <p:spPr bwMode="auto">
            <a:xfrm>
              <a:off x="5079" y="1251"/>
              <a:ext cx="99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3" name="Freeform 689"/>
            <p:cNvSpPr>
              <a:spLocks/>
            </p:cNvSpPr>
            <p:nvPr/>
          </p:nvSpPr>
          <p:spPr bwMode="auto">
            <a:xfrm>
              <a:off x="4537" y="1394"/>
              <a:ext cx="111" cy="177"/>
            </a:xfrm>
            <a:custGeom>
              <a:avLst/>
              <a:gdLst>
                <a:gd name="T0" fmla="*/ 267 w 267"/>
                <a:gd name="T1" fmla="*/ 293 h 426"/>
                <a:gd name="T2" fmla="*/ 267 w 267"/>
                <a:gd name="T3" fmla="*/ 293 h 426"/>
                <a:gd name="T4" fmla="*/ 200 w 267"/>
                <a:gd name="T5" fmla="*/ 293 h 426"/>
                <a:gd name="T6" fmla="*/ 200 w 267"/>
                <a:gd name="T7" fmla="*/ 0 h 426"/>
                <a:gd name="T8" fmla="*/ 67 w 267"/>
                <a:gd name="T9" fmla="*/ 0 h 426"/>
                <a:gd name="T10" fmla="*/ 67 w 267"/>
                <a:gd name="T11" fmla="*/ 293 h 426"/>
                <a:gd name="T12" fmla="*/ 0 w 267"/>
                <a:gd name="T13" fmla="*/ 293 h 426"/>
                <a:gd name="T14" fmla="*/ 133 w 267"/>
                <a:gd name="T15" fmla="*/ 426 h 426"/>
                <a:gd name="T16" fmla="*/ 267 w 267"/>
                <a:gd name="T17" fmla="*/ 293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7" h="426">
                  <a:moveTo>
                    <a:pt x="267" y="293"/>
                  </a:moveTo>
                  <a:lnTo>
                    <a:pt x="267" y="293"/>
                  </a:lnTo>
                  <a:lnTo>
                    <a:pt x="200" y="293"/>
                  </a:lnTo>
                  <a:lnTo>
                    <a:pt x="200" y="0"/>
                  </a:lnTo>
                  <a:lnTo>
                    <a:pt x="67" y="0"/>
                  </a:lnTo>
                  <a:lnTo>
                    <a:pt x="67" y="293"/>
                  </a:lnTo>
                  <a:lnTo>
                    <a:pt x="0" y="293"/>
                  </a:lnTo>
                  <a:lnTo>
                    <a:pt x="133" y="426"/>
                  </a:lnTo>
                  <a:lnTo>
                    <a:pt x="267" y="293"/>
                  </a:lnTo>
                  <a:close/>
                </a:path>
              </a:pathLst>
            </a:custGeom>
            <a:noFill/>
            <a:ln w="7938" cap="flat">
              <a:solidFill>
                <a:srgbClr val="5B9BD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" name="Freeform 690"/>
            <p:cNvSpPr>
              <a:spLocks/>
            </p:cNvSpPr>
            <p:nvPr/>
          </p:nvSpPr>
          <p:spPr bwMode="auto">
            <a:xfrm>
              <a:off x="2449" y="2444"/>
              <a:ext cx="288" cy="197"/>
            </a:xfrm>
            <a:custGeom>
              <a:avLst/>
              <a:gdLst>
                <a:gd name="T0" fmla="*/ 405 w 694"/>
                <a:gd name="T1" fmla="*/ 0 h 475"/>
                <a:gd name="T2" fmla="*/ 405 w 694"/>
                <a:gd name="T3" fmla="*/ 0 h 475"/>
                <a:gd name="T4" fmla="*/ 443 w 694"/>
                <a:gd name="T5" fmla="*/ 107 h 475"/>
                <a:gd name="T6" fmla="*/ 0 w 694"/>
                <a:gd name="T7" fmla="*/ 261 h 475"/>
                <a:gd name="T8" fmla="*/ 75 w 694"/>
                <a:gd name="T9" fmla="*/ 475 h 475"/>
                <a:gd name="T10" fmla="*/ 517 w 694"/>
                <a:gd name="T11" fmla="*/ 321 h 475"/>
                <a:gd name="T12" fmla="*/ 555 w 694"/>
                <a:gd name="T13" fmla="*/ 428 h 475"/>
                <a:gd name="T14" fmla="*/ 694 w 694"/>
                <a:gd name="T15" fmla="*/ 139 h 475"/>
                <a:gd name="T16" fmla="*/ 405 w 694"/>
                <a:gd name="T17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94" h="475">
                  <a:moveTo>
                    <a:pt x="405" y="0"/>
                  </a:moveTo>
                  <a:lnTo>
                    <a:pt x="405" y="0"/>
                  </a:lnTo>
                  <a:lnTo>
                    <a:pt x="443" y="107"/>
                  </a:lnTo>
                  <a:lnTo>
                    <a:pt x="0" y="261"/>
                  </a:lnTo>
                  <a:lnTo>
                    <a:pt x="75" y="475"/>
                  </a:lnTo>
                  <a:lnTo>
                    <a:pt x="517" y="321"/>
                  </a:lnTo>
                  <a:lnTo>
                    <a:pt x="555" y="428"/>
                  </a:lnTo>
                  <a:lnTo>
                    <a:pt x="694" y="139"/>
                  </a:lnTo>
                  <a:lnTo>
                    <a:pt x="405" y="0"/>
                  </a:lnTo>
                  <a:close/>
                </a:path>
              </a:pathLst>
            </a:custGeom>
            <a:noFill/>
            <a:ln w="7938" cap="flat">
              <a:solidFill>
                <a:srgbClr val="5B9BD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5" name="Freeform 691"/>
            <p:cNvSpPr>
              <a:spLocks/>
            </p:cNvSpPr>
            <p:nvPr/>
          </p:nvSpPr>
          <p:spPr bwMode="auto">
            <a:xfrm>
              <a:off x="1545" y="2913"/>
              <a:ext cx="831" cy="548"/>
            </a:xfrm>
            <a:custGeom>
              <a:avLst/>
              <a:gdLst>
                <a:gd name="T0" fmla="*/ 0 w 2000"/>
                <a:gd name="T1" fmla="*/ 0 h 1320"/>
                <a:gd name="T2" fmla="*/ 0 w 2000"/>
                <a:gd name="T3" fmla="*/ 0 h 1320"/>
                <a:gd name="T4" fmla="*/ 2000 w 2000"/>
                <a:gd name="T5" fmla="*/ 0 h 1320"/>
                <a:gd name="T6" fmla="*/ 2000 w 2000"/>
                <a:gd name="T7" fmla="*/ 1320 h 1320"/>
                <a:gd name="T8" fmla="*/ 0 w 2000"/>
                <a:gd name="T9" fmla="*/ 1320 h 1320"/>
                <a:gd name="T10" fmla="*/ 0 w 2000"/>
                <a:gd name="T11" fmla="*/ 0 h 1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00" h="1320">
                  <a:moveTo>
                    <a:pt x="0" y="0"/>
                  </a:moveTo>
                  <a:lnTo>
                    <a:pt x="0" y="0"/>
                  </a:lnTo>
                  <a:lnTo>
                    <a:pt x="2000" y="0"/>
                  </a:lnTo>
                  <a:lnTo>
                    <a:pt x="2000" y="1320"/>
                  </a:lnTo>
                  <a:lnTo>
                    <a:pt x="0" y="132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7938" cap="flat">
              <a:solidFill>
                <a:srgbClr val="4472C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6" name="Rectangle 692"/>
            <p:cNvSpPr>
              <a:spLocks noChangeArrowheads="1"/>
            </p:cNvSpPr>
            <p:nvPr/>
          </p:nvSpPr>
          <p:spPr bwMode="auto">
            <a:xfrm>
              <a:off x="1808" y="2885"/>
              <a:ext cx="105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 Bold"/>
                  <a:cs typeface="Arial" pitchFamily="34" charset="0"/>
                </a:rPr>
                <a:t>S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7" name="Rectangle 693"/>
            <p:cNvSpPr>
              <a:spLocks noChangeArrowheads="1"/>
            </p:cNvSpPr>
            <p:nvPr/>
          </p:nvSpPr>
          <p:spPr bwMode="auto">
            <a:xfrm>
              <a:off x="1857" y="2885"/>
              <a:ext cx="92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 Bold"/>
                  <a:cs typeface="Arial" pitchFamily="34" charset="0"/>
                </a:rPr>
                <a:t>t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8" name="Rectangle 694"/>
            <p:cNvSpPr>
              <a:spLocks noChangeArrowheads="1"/>
            </p:cNvSpPr>
            <p:nvPr/>
          </p:nvSpPr>
          <p:spPr bwMode="auto">
            <a:xfrm>
              <a:off x="1891" y="2885"/>
              <a:ext cx="107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 Bold"/>
                  <a:cs typeface="Arial" pitchFamily="34" charset="0"/>
                </a:rPr>
                <a:t>a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9" name="Rectangle 695"/>
            <p:cNvSpPr>
              <a:spLocks noChangeArrowheads="1"/>
            </p:cNvSpPr>
            <p:nvPr/>
          </p:nvSpPr>
          <p:spPr bwMode="auto">
            <a:xfrm>
              <a:off x="1941" y="2885"/>
              <a:ext cx="105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 Bold"/>
                  <a:cs typeface="Arial" pitchFamily="34" charset="0"/>
                </a:rPr>
                <a:t>g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0" name="Rectangle 696"/>
            <p:cNvSpPr>
              <a:spLocks noChangeArrowheads="1"/>
            </p:cNvSpPr>
            <p:nvPr/>
          </p:nvSpPr>
          <p:spPr bwMode="auto">
            <a:xfrm>
              <a:off x="1990" y="2885"/>
              <a:ext cx="108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 Bold"/>
                  <a:cs typeface="Arial" pitchFamily="34" charset="0"/>
                </a:rPr>
                <a:t>e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1" name="Rectangle 697"/>
            <p:cNvSpPr>
              <a:spLocks noChangeArrowheads="1"/>
            </p:cNvSpPr>
            <p:nvPr/>
          </p:nvSpPr>
          <p:spPr bwMode="auto">
            <a:xfrm>
              <a:off x="2040" y="2885"/>
              <a:ext cx="109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" name="Rectangle 698"/>
            <p:cNvSpPr>
              <a:spLocks noChangeArrowheads="1"/>
            </p:cNvSpPr>
            <p:nvPr/>
          </p:nvSpPr>
          <p:spPr bwMode="auto">
            <a:xfrm>
              <a:off x="2057" y="2885"/>
              <a:ext cx="109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 Bold"/>
                  <a:cs typeface="Arial" pitchFamily="34" charset="0"/>
                </a:rPr>
                <a:t>5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0" name="Rectangle 706"/>
            <p:cNvSpPr>
              <a:spLocks noChangeArrowheads="1"/>
            </p:cNvSpPr>
            <p:nvPr/>
          </p:nvSpPr>
          <p:spPr bwMode="auto">
            <a:xfrm>
              <a:off x="1603" y="3001"/>
              <a:ext cx="679" cy="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1100" dirty="0"/>
                <a:t>P</a:t>
              </a:r>
              <a:r>
                <a:rPr kumimoji="0" lang="en-US" altLang="en-US" sz="1100" b="0" i="0" u="none" strike="noStrike" cap="none" normalizeH="0" baseline="0" dirty="0" smtClean="0">
                  <a:ln>
                    <a:noFill/>
                  </a:ln>
                  <a:effectLst/>
                  <a:latin typeface="Arial" pitchFamily="34" charset="0"/>
                  <a:cs typeface="Arial" pitchFamily="34" charset="0"/>
                </a:rPr>
                <a:t>ayment Request Registered in the System </a:t>
              </a:r>
            </a:p>
          </p:txBody>
        </p:sp>
        <p:sp>
          <p:nvSpPr>
            <p:cNvPr id="118" name="Rectangle 714"/>
            <p:cNvSpPr>
              <a:spLocks noChangeArrowheads="1"/>
            </p:cNvSpPr>
            <p:nvPr/>
          </p:nvSpPr>
          <p:spPr bwMode="auto">
            <a:xfrm>
              <a:off x="2301" y="3001"/>
              <a:ext cx="107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1" name="Rectangle 717"/>
            <p:cNvSpPr>
              <a:spLocks noChangeArrowheads="1"/>
            </p:cNvSpPr>
            <p:nvPr/>
          </p:nvSpPr>
          <p:spPr bwMode="auto">
            <a:xfrm>
              <a:off x="1758" y="3123"/>
              <a:ext cx="479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0" name="Rectangle 736"/>
            <p:cNvSpPr>
              <a:spLocks noChangeArrowheads="1"/>
            </p:cNvSpPr>
            <p:nvPr/>
          </p:nvSpPr>
          <p:spPr bwMode="auto">
            <a:xfrm>
              <a:off x="1750" y="3245"/>
              <a:ext cx="543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9" name="Rectangle 745"/>
            <p:cNvSpPr>
              <a:spLocks noChangeArrowheads="1"/>
            </p:cNvSpPr>
            <p:nvPr/>
          </p:nvSpPr>
          <p:spPr bwMode="auto">
            <a:xfrm>
              <a:off x="2312" y="3245"/>
              <a:ext cx="107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3" name="Rectangle 749"/>
            <p:cNvSpPr>
              <a:spLocks noChangeArrowheads="1"/>
            </p:cNvSpPr>
            <p:nvPr/>
          </p:nvSpPr>
          <p:spPr bwMode="auto">
            <a:xfrm>
              <a:off x="1930" y="3362"/>
              <a:ext cx="107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8" name="Freeform 754"/>
            <p:cNvSpPr>
              <a:spLocks/>
            </p:cNvSpPr>
            <p:nvPr/>
          </p:nvSpPr>
          <p:spPr bwMode="auto">
            <a:xfrm>
              <a:off x="3784" y="1067"/>
              <a:ext cx="216" cy="128"/>
            </a:xfrm>
            <a:custGeom>
              <a:avLst/>
              <a:gdLst>
                <a:gd name="T0" fmla="*/ 367 w 520"/>
                <a:gd name="T1" fmla="*/ 0 h 307"/>
                <a:gd name="T2" fmla="*/ 367 w 520"/>
                <a:gd name="T3" fmla="*/ 0 h 307"/>
                <a:gd name="T4" fmla="*/ 367 w 520"/>
                <a:gd name="T5" fmla="*/ 77 h 307"/>
                <a:gd name="T6" fmla="*/ 0 w 520"/>
                <a:gd name="T7" fmla="*/ 77 h 307"/>
                <a:gd name="T8" fmla="*/ 0 w 520"/>
                <a:gd name="T9" fmla="*/ 230 h 307"/>
                <a:gd name="T10" fmla="*/ 367 w 520"/>
                <a:gd name="T11" fmla="*/ 230 h 307"/>
                <a:gd name="T12" fmla="*/ 367 w 520"/>
                <a:gd name="T13" fmla="*/ 307 h 307"/>
                <a:gd name="T14" fmla="*/ 520 w 520"/>
                <a:gd name="T15" fmla="*/ 153 h 307"/>
                <a:gd name="T16" fmla="*/ 367 w 520"/>
                <a:gd name="T17" fmla="*/ 0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0" h="307">
                  <a:moveTo>
                    <a:pt x="367" y="0"/>
                  </a:moveTo>
                  <a:lnTo>
                    <a:pt x="367" y="0"/>
                  </a:lnTo>
                  <a:lnTo>
                    <a:pt x="367" y="77"/>
                  </a:lnTo>
                  <a:lnTo>
                    <a:pt x="0" y="77"/>
                  </a:lnTo>
                  <a:lnTo>
                    <a:pt x="0" y="230"/>
                  </a:lnTo>
                  <a:lnTo>
                    <a:pt x="367" y="230"/>
                  </a:lnTo>
                  <a:lnTo>
                    <a:pt x="367" y="307"/>
                  </a:lnTo>
                  <a:lnTo>
                    <a:pt x="520" y="153"/>
                  </a:lnTo>
                  <a:lnTo>
                    <a:pt x="367" y="0"/>
                  </a:lnTo>
                  <a:close/>
                </a:path>
              </a:pathLst>
            </a:custGeom>
            <a:noFill/>
            <a:ln w="7938" cap="flat">
              <a:solidFill>
                <a:srgbClr val="5B9BD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9" name="Freeform 755"/>
            <p:cNvSpPr>
              <a:spLocks/>
            </p:cNvSpPr>
            <p:nvPr/>
          </p:nvSpPr>
          <p:spPr bwMode="auto">
            <a:xfrm>
              <a:off x="2443" y="3051"/>
              <a:ext cx="321" cy="194"/>
            </a:xfrm>
            <a:custGeom>
              <a:avLst/>
              <a:gdLst>
                <a:gd name="T0" fmla="*/ 540 w 773"/>
                <a:gd name="T1" fmla="*/ 0 h 467"/>
                <a:gd name="T2" fmla="*/ 540 w 773"/>
                <a:gd name="T3" fmla="*/ 0 h 467"/>
                <a:gd name="T4" fmla="*/ 540 w 773"/>
                <a:gd name="T5" fmla="*/ 117 h 467"/>
                <a:gd name="T6" fmla="*/ 0 w 773"/>
                <a:gd name="T7" fmla="*/ 117 h 467"/>
                <a:gd name="T8" fmla="*/ 0 w 773"/>
                <a:gd name="T9" fmla="*/ 350 h 467"/>
                <a:gd name="T10" fmla="*/ 540 w 773"/>
                <a:gd name="T11" fmla="*/ 350 h 467"/>
                <a:gd name="T12" fmla="*/ 540 w 773"/>
                <a:gd name="T13" fmla="*/ 467 h 467"/>
                <a:gd name="T14" fmla="*/ 773 w 773"/>
                <a:gd name="T15" fmla="*/ 234 h 467"/>
                <a:gd name="T16" fmla="*/ 540 w 773"/>
                <a:gd name="T17" fmla="*/ 0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73" h="467">
                  <a:moveTo>
                    <a:pt x="540" y="0"/>
                  </a:moveTo>
                  <a:lnTo>
                    <a:pt x="540" y="0"/>
                  </a:lnTo>
                  <a:lnTo>
                    <a:pt x="540" y="117"/>
                  </a:lnTo>
                  <a:lnTo>
                    <a:pt x="0" y="117"/>
                  </a:lnTo>
                  <a:lnTo>
                    <a:pt x="0" y="350"/>
                  </a:lnTo>
                  <a:lnTo>
                    <a:pt x="540" y="350"/>
                  </a:lnTo>
                  <a:lnTo>
                    <a:pt x="540" y="467"/>
                  </a:lnTo>
                  <a:lnTo>
                    <a:pt x="773" y="234"/>
                  </a:lnTo>
                  <a:lnTo>
                    <a:pt x="540" y="0"/>
                  </a:lnTo>
                  <a:close/>
                </a:path>
              </a:pathLst>
            </a:custGeom>
            <a:noFill/>
            <a:ln w="7938" cap="flat">
              <a:solidFill>
                <a:srgbClr val="5B9BD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0" name="Freeform 756"/>
            <p:cNvSpPr>
              <a:spLocks/>
            </p:cNvSpPr>
            <p:nvPr/>
          </p:nvSpPr>
          <p:spPr bwMode="auto">
            <a:xfrm>
              <a:off x="4033" y="3395"/>
              <a:ext cx="1124" cy="449"/>
            </a:xfrm>
            <a:custGeom>
              <a:avLst/>
              <a:gdLst>
                <a:gd name="T0" fmla="*/ 0 w 2706"/>
                <a:gd name="T1" fmla="*/ 0 h 1080"/>
                <a:gd name="T2" fmla="*/ 0 w 2706"/>
                <a:gd name="T3" fmla="*/ 0 h 1080"/>
                <a:gd name="T4" fmla="*/ 2706 w 2706"/>
                <a:gd name="T5" fmla="*/ 0 h 1080"/>
                <a:gd name="T6" fmla="*/ 2706 w 2706"/>
                <a:gd name="T7" fmla="*/ 1080 h 1080"/>
                <a:gd name="T8" fmla="*/ 0 w 2706"/>
                <a:gd name="T9" fmla="*/ 1080 h 1080"/>
                <a:gd name="T10" fmla="*/ 0 w 2706"/>
                <a:gd name="T11" fmla="*/ 0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06" h="1080">
                  <a:moveTo>
                    <a:pt x="0" y="0"/>
                  </a:moveTo>
                  <a:lnTo>
                    <a:pt x="0" y="0"/>
                  </a:lnTo>
                  <a:lnTo>
                    <a:pt x="2706" y="0"/>
                  </a:lnTo>
                  <a:lnTo>
                    <a:pt x="2706" y="1080"/>
                  </a:lnTo>
                  <a:lnTo>
                    <a:pt x="0" y="10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55A1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1" name="Freeform 757"/>
            <p:cNvSpPr>
              <a:spLocks/>
            </p:cNvSpPr>
            <p:nvPr/>
          </p:nvSpPr>
          <p:spPr bwMode="auto">
            <a:xfrm>
              <a:off x="4033" y="3395"/>
              <a:ext cx="1124" cy="449"/>
            </a:xfrm>
            <a:custGeom>
              <a:avLst/>
              <a:gdLst>
                <a:gd name="T0" fmla="*/ 0 w 2706"/>
                <a:gd name="T1" fmla="*/ 0 h 1080"/>
                <a:gd name="T2" fmla="*/ 0 w 2706"/>
                <a:gd name="T3" fmla="*/ 0 h 1080"/>
                <a:gd name="T4" fmla="*/ 2706 w 2706"/>
                <a:gd name="T5" fmla="*/ 0 h 1080"/>
                <a:gd name="T6" fmla="*/ 2706 w 2706"/>
                <a:gd name="T7" fmla="*/ 1080 h 1080"/>
                <a:gd name="T8" fmla="*/ 0 w 2706"/>
                <a:gd name="T9" fmla="*/ 1080 h 1080"/>
                <a:gd name="T10" fmla="*/ 0 w 2706"/>
                <a:gd name="T11" fmla="*/ 0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06" h="1080">
                  <a:moveTo>
                    <a:pt x="0" y="0"/>
                  </a:moveTo>
                  <a:lnTo>
                    <a:pt x="0" y="0"/>
                  </a:lnTo>
                  <a:lnTo>
                    <a:pt x="2706" y="0"/>
                  </a:lnTo>
                  <a:lnTo>
                    <a:pt x="2706" y="1080"/>
                  </a:lnTo>
                  <a:lnTo>
                    <a:pt x="0" y="108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7938" cap="flat">
              <a:solidFill>
                <a:srgbClr val="4472C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2" name="Rectangle 758"/>
            <p:cNvSpPr>
              <a:spLocks noChangeArrowheads="1"/>
            </p:cNvSpPr>
            <p:nvPr/>
          </p:nvSpPr>
          <p:spPr bwMode="auto">
            <a:xfrm>
              <a:off x="4439" y="3436"/>
              <a:ext cx="105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 Bold"/>
                  <a:cs typeface="Arial" pitchFamily="34" charset="0"/>
                </a:rPr>
                <a:t>S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3" name="Rectangle 759"/>
            <p:cNvSpPr>
              <a:spLocks noChangeArrowheads="1"/>
            </p:cNvSpPr>
            <p:nvPr/>
          </p:nvSpPr>
          <p:spPr bwMode="auto">
            <a:xfrm>
              <a:off x="4489" y="3436"/>
              <a:ext cx="92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 Bold"/>
                  <a:cs typeface="Arial" pitchFamily="34" charset="0"/>
                </a:rPr>
                <a:t>t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4" name="Rectangle 760"/>
            <p:cNvSpPr>
              <a:spLocks noChangeArrowheads="1"/>
            </p:cNvSpPr>
            <p:nvPr/>
          </p:nvSpPr>
          <p:spPr bwMode="auto">
            <a:xfrm>
              <a:off x="4522" y="3436"/>
              <a:ext cx="107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 Bold"/>
                  <a:cs typeface="Arial" pitchFamily="34" charset="0"/>
                </a:rPr>
                <a:t>a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5" name="Rectangle 761"/>
            <p:cNvSpPr>
              <a:spLocks noChangeArrowheads="1"/>
            </p:cNvSpPr>
            <p:nvPr/>
          </p:nvSpPr>
          <p:spPr bwMode="auto">
            <a:xfrm>
              <a:off x="4572" y="3436"/>
              <a:ext cx="105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 Bold"/>
                  <a:cs typeface="Arial" pitchFamily="34" charset="0"/>
                </a:rPr>
                <a:t>g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6" name="Rectangle 762"/>
            <p:cNvSpPr>
              <a:spLocks noChangeArrowheads="1"/>
            </p:cNvSpPr>
            <p:nvPr/>
          </p:nvSpPr>
          <p:spPr bwMode="auto">
            <a:xfrm>
              <a:off x="4622" y="3436"/>
              <a:ext cx="108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 Bold"/>
                  <a:cs typeface="Arial" pitchFamily="34" charset="0"/>
                </a:rPr>
                <a:t>e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7" name="Rectangle 763"/>
            <p:cNvSpPr>
              <a:spLocks noChangeArrowheads="1"/>
            </p:cNvSpPr>
            <p:nvPr/>
          </p:nvSpPr>
          <p:spPr bwMode="auto">
            <a:xfrm>
              <a:off x="4672" y="3436"/>
              <a:ext cx="109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8" name="Rectangle 764"/>
            <p:cNvSpPr>
              <a:spLocks noChangeArrowheads="1"/>
            </p:cNvSpPr>
            <p:nvPr/>
          </p:nvSpPr>
          <p:spPr bwMode="auto">
            <a:xfrm>
              <a:off x="4688" y="3436"/>
              <a:ext cx="109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 Bold"/>
                  <a:cs typeface="Arial" pitchFamily="34" charset="0"/>
                </a:rPr>
                <a:t>7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9" name="Rectangle 765"/>
            <p:cNvSpPr>
              <a:spLocks noChangeArrowheads="1"/>
            </p:cNvSpPr>
            <p:nvPr/>
          </p:nvSpPr>
          <p:spPr bwMode="auto">
            <a:xfrm>
              <a:off x="4289" y="3552"/>
              <a:ext cx="111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B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0" name="Rectangle 766"/>
            <p:cNvSpPr>
              <a:spLocks noChangeArrowheads="1"/>
            </p:cNvSpPr>
            <p:nvPr/>
          </p:nvSpPr>
          <p:spPr bwMode="auto">
            <a:xfrm>
              <a:off x="4345" y="3552"/>
              <a:ext cx="109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u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1" name="Rectangle 767"/>
            <p:cNvSpPr>
              <a:spLocks noChangeArrowheads="1"/>
            </p:cNvSpPr>
            <p:nvPr/>
          </p:nvSpPr>
          <p:spPr bwMode="auto">
            <a:xfrm>
              <a:off x="4395" y="3552"/>
              <a:ext cx="109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d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2" name="Rectangle 768"/>
            <p:cNvSpPr>
              <a:spLocks noChangeArrowheads="1"/>
            </p:cNvSpPr>
            <p:nvPr/>
          </p:nvSpPr>
          <p:spPr bwMode="auto">
            <a:xfrm>
              <a:off x="4445" y="3552"/>
              <a:ext cx="103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g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3" name="Rectangle 769"/>
            <p:cNvSpPr>
              <a:spLocks noChangeArrowheads="1"/>
            </p:cNvSpPr>
            <p:nvPr/>
          </p:nvSpPr>
          <p:spPr bwMode="auto">
            <a:xfrm>
              <a:off x="4489" y="3552"/>
              <a:ext cx="106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e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4" name="Rectangle 770"/>
            <p:cNvSpPr>
              <a:spLocks noChangeArrowheads="1"/>
            </p:cNvSpPr>
            <p:nvPr/>
          </p:nvSpPr>
          <p:spPr bwMode="auto">
            <a:xfrm>
              <a:off x="4539" y="3552"/>
              <a:ext cx="89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t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5" name="Rectangle 771"/>
            <p:cNvSpPr>
              <a:spLocks noChangeArrowheads="1"/>
            </p:cNvSpPr>
            <p:nvPr/>
          </p:nvSpPr>
          <p:spPr bwMode="auto">
            <a:xfrm>
              <a:off x="4572" y="3552"/>
              <a:ext cx="107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6" name="Rectangle 772"/>
            <p:cNvSpPr>
              <a:spLocks noChangeArrowheads="1"/>
            </p:cNvSpPr>
            <p:nvPr/>
          </p:nvSpPr>
          <p:spPr bwMode="auto">
            <a:xfrm>
              <a:off x="4600" y="3552"/>
              <a:ext cx="114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A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7" name="Rectangle 773"/>
            <p:cNvSpPr>
              <a:spLocks noChangeArrowheads="1"/>
            </p:cNvSpPr>
            <p:nvPr/>
          </p:nvSpPr>
          <p:spPr bwMode="auto">
            <a:xfrm>
              <a:off x="4655" y="3552"/>
              <a:ext cx="90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r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8" name="Rectangle 774"/>
            <p:cNvSpPr>
              <a:spLocks noChangeArrowheads="1"/>
            </p:cNvSpPr>
            <p:nvPr/>
          </p:nvSpPr>
          <p:spPr bwMode="auto">
            <a:xfrm>
              <a:off x="4688" y="3552"/>
              <a:ext cx="90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r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9" name="Rectangle 775"/>
            <p:cNvSpPr>
              <a:spLocks noChangeArrowheads="1"/>
            </p:cNvSpPr>
            <p:nvPr/>
          </p:nvSpPr>
          <p:spPr bwMode="auto">
            <a:xfrm>
              <a:off x="4721" y="3552"/>
              <a:ext cx="106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e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0" name="Rectangle 776"/>
            <p:cNvSpPr>
              <a:spLocks noChangeArrowheads="1"/>
            </p:cNvSpPr>
            <p:nvPr/>
          </p:nvSpPr>
          <p:spPr bwMode="auto">
            <a:xfrm>
              <a:off x="4771" y="3552"/>
              <a:ext cx="104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a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1" name="Rectangle 777"/>
            <p:cNvSpPr>
              <a:spLocks noChangeArrowheads="1"/>
            </p:cNvSpPr>
            <p:nvPr/>
          </p:nvSpPr>
          <p:spPr bwMode="auto">
            <a:xfrm>
              <a:off x="4821" y="3552"/>
              <a:ext cx="90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r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2" name="Rectangle 778"/>
            <p:cNvSpPr>
              <a:spLocks noChangeArrowheads="1"/>
            </p:cNvSpPr>
            <p:nvPr/>
          </p:nvSpPr>
          <p:spPr bwMode="auto">
            <a:xfrm>
              <a:off x="4854" y="3552"/>
              <a:ext cx="95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s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3" name="Rectangle 779"/>
            <p:cNvSpPr>
              <a:spLocks noChangeArrowheads="1"/>
            </p:cNvSpPr>
            <p:nvPr/>
          </p:nvSpPr>
          <p:spPr bwMode="auto">
            <a:xfrm>
              <a:off x="4140" y="3674"/>
              <a:ext cx="108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P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4" name="Rectangle 780"/>
            <p:cNvSpPr>
              <a:spLocks noChangeArrowheads="1"/>
            </p:cNvSpPr>
            <p:nvPr/>
          </p:nvSpPr>
          <p:spPr bwMode="auto">
            <a:xfrm>
              <a:off x="4190" y="3674"/>
              <a:ext cx="104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a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5" name="Rectangle 781"/>
            <p:cNvSpPr>
              <a:spLocks noChangeArrowheads="1"/>
            </p:cNvSpPr>
            <p:nvPr/>
          </p:nvSpPr>
          <p:spPr bwMode="auto">
            <a:xfrm>
              <a:off x="4240" y="3674"/>
              <a:ext cx="101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y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6" name="Rectangle 782"/>
            <p:cNvSpPr>
              <a:spLocks noChangeArrowheads="1"/>
            </p:cNvSpPr>
            <p:nvPr/>
          </p:nvSpPr>
          <p:spPr bwMode="auto">
            <a:xfrm>
              <a:off x="4284" y="3674"/>
              <a:ext cx="137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m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7" name="Rectangle 783"/>
            <p:cNvSpPr>
              <a:spLocks noChangeArrowheads="1"/>
            </p:cNvSpPr>
            <p:nvPr/>
          </p:nvSpPr>
          <p:spPr bwMode="auto">
            <a:xfrm>
              <a:off x="4362" y="3674"/>
              <a:ext cx="106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e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8" name="Rectangle 784"/>
            <p:cNvSpPr>
              <a:spLocks noChangeArrowheads="1"/>
            </p:cNvSpPr>
            <p:nvPr/>
          </p:nvSpPr>
          <p:spPr bwMode="auto">
            <a:xfrm>
              <a:off x="4412" y="3674"/>
              <a:ext cx="109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n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9" name="Rectangle 785"/>
            <p:cNvSpPr>
              <a:spLocks noChangeArrowheads="1"/>
            </p:cNvSpPr>
            <p:nvPr/>
          </p:nvSpPr>
          <p:spPr bwMode="auto">
            <a:xfrm>
              <a:off x="4461" y="3674"/>
              <a:ext cx="89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t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0" name="Rectangle 786"/>
            <p:cNvSpPr>
              <a:spLocks noChangeArrowheads="1"/>
            </p:cNvSpPr>
            <p:nvPr/>
          </p:nvSpPr>
          <p:spPr bwMode="auto">
            <a:xfrm>
              <a:off x="4495" y="3674"/>
              <a:ext cx="95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s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1" name="Rectangle 787"/>
            <p:cNvSpPr>
              <a:spLocks noChangeArrowheads="1"/>
            </p:cNvSpPr>
            <p:nvPr/>
          </p:nvSpPr>
          <p:spPr bwMode="auto">
            <a:xfrm>
              <a:off x="4533" y="3674"/>
              <a:ext cx="107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2" name="Rectangle 788"/>
            <p:cNvSpPr>
              <a:spLocks noChangeArrowheads="1"/>
            </p:cNvSpPr>
            <p:nvPr/>
          </p:nvSpPr>
          <p:spPr bwMode="auto">
            <a:xfrm>
              <a:off x="4555" y="3674"/>
              <a:ext cx="104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a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3" name="Rectangle 789"/>
            <p:cNvSpPr>
              <a:spLocks noChangeArrowheads="1"/>
            </p:cNvSpPr>
            <p:nvPr/>
          </p:nvSpPr>
          <p:spPr bwMode="auto">
            <a:xfrm>
              <a:off x="4605" y="3674"/>
              <a:ext cx="90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r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4" name="Rectangle 790"/>
            <p:cNvSpPr>
              <a:spLocks noChangeArrowheads="1"/>
            </p:cNvSpPr>
            <p:nvPr/>
          </p:nvSpPr>
          <p:spPr bwMode="auto">
            <a:xfrm>
              <a:off x="4638" y="3674"/>
              <a:ext cx="106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e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5" name="Rectangle 791"/>
            <p:cNvSpPr>
              <a:spLocks noChangeArrowheads="1"/>
            </p:cNvSpPr>
            <p:nvPr/>
          </p:nvSpPr>
          <p:spPr bwMode="auto">
            <a:xfrm>
              <a:off x="4688" y="3674"/>
              <a:ext cx="107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6" name="Rectangle 792"/>
            <p:cNvSpPr>
              <a:spLocks noChangeArrowheads="1"/>
            </p:cNvSpPr>
            <p:nvPr/>
          </p:nvSpPr>
          <p:spPr bwMode="auto">
            <a:xfrm>
              <a:off x="4710" y="3674"/>
              <a:ext cx="109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o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7" name="Rectangle 793"/>
            <p:cNvSpPr>
              <a:spLocks noChangeArrowheads="1"/>
            </p:cNvSpPr>
            <p:nvPr/>
          </p:nvSpPr>
          <p:spPr bwMode="auto">
            <a:xfrm>
              <a:off x="4760" y="3674"/>
              <a:ext cx="101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v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8" name="Rectangle 794"/>
            <p:cNvSpPr>
              <a:spLocks noChangeArrowheads="1"/>
            </p:cNvSpPr>
            <p:nvPr/>
          </p:nvSpPr>
          <p:spPr bwMode="auto">
            <a:xfrm>
              <a:off x="4805" y="3674"/>
              <a:ext cx="106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e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9" name="Rectangle 795"/>
            <p:cNvSpPr>
              <a:spLocks noChangeArrowheads="1"/>
            </p:cNvSpPr>
            <p:nvPr/>
          </p:nvSpPr>
          <p:spPr bwMode="auto">
            <a:xfrm>
              <a:off x="4854" y="3674"/>
              <a:ext cx="90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r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0" name="Rectangle 796"/>
            <p:cNvSpPr>
              <a:spLocks noChangeArrowheads="1"/>
            </p:cNvSpPr>
            <p:nvPr/>
          </p:nvSpPr>
          <p:spPr bwMode="auto">
            <a:xfrm>
              <a:off x="4888" y="3674"/>
              <a:ext cx="109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d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1" name="Rectangle 797"/>
            <p:cNvSpPr>
              <a:spLocks noChangeArrowheads="1"/>
            </p:cNvSpPr>
            <p:nvPr/>
          </p:nvSpPr>
          <p:spPr bwMode="auto">
            <a:xfrm>
              <a:off x="4938" y="3674"/>
              <a:ext cx="109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u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2" name="Rectangle 798"/>
            <p:cNvSpPr>
              <a:spLocks noChangeArrowheads="1"/>
            </p:cNvSpPr>
            <p:nvPr/>
          </p:nvSpPr>
          <p:spPr bwMode="auto">
            <a:xfrm>
              <a:off x="4987" y="3674"/>
              <a:ext cx="106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e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3" name="Rectangle 799"/>
            <p:cNvSpPr>
              <a:spLocks noChangeArrowheads="1"/>
            </p:cNvSpPr>
            <p:nvPr/>
          </p:nvSpPr>
          <p:spPr bwMode="auto">
            <a:xfrm>
              <a:off x="3820" y="2931"/>
              <a:ext cx="105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Y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4" name="Rectangle 800"/>
            <p:cNvSpPr>
              <a:spLocks noChangeArrowheads="1"/>
            </p:cNvSpPr>
            <p:nvPr/>
          </p:nvSpPr>
          <p:spPr bwMode="auto">
            <a:xfrm>
              <a:off x="3865" y="2931"/>
              <a:ext cx="106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e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" name="Rectangle 801"/>
            <p:cNvSpPr>
              <a:spLocks noChangeArrowheads="1"/>
            </p:cNvSpPr>
            <p:nvPr/>
          </p:nvSpPr>
          <p:spPr bwMode="auto">
            <a:xfrm>
              <a:off x="3915" y="2931"/>
              <a:ext cx="95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s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6" name="Rectangle 802"/>
            <p:cNvSpPr>
              <a:spLocks noChangeArrowheads="1"/>
            </p:cNvSpPr>
            <p:nvPr/>
          </p:nvSpPr>
          <p:spPr bwMode="auto">
            <a:xfrm>
              <a:off x="3785" y="3477"/>
              <a:ext cx="121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N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7" name="Rectangle 803"/>
            <p:cNvSpPr>
              <a:spLocks noChangeArrowheads="1"/>
            </p:cNvSpPr>
            <p:nvPr/>
          </p:nvSpPr>
          <p:spPr bwMode="auto">
            <a:xfrm>
              <a:off x="3852" y="3477"/>
              <a:ext cx="109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o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8" name="Freeform 804"/>
            <p:cNvSpPr>
              <a:spLocks/>
            </p:cNvSpPr>
            <p:nvPr/>
          </p:nvSpPr>
          <p:spPr bwMode="auto">
            <a:xfrm>
              <a:off x="2459" y="2150"/>
              <a:ext cx="277" cy="196"/>
            </a:xfrm>
            <a:custGeom>
              <a:avLst/>
              <a:gdLst>
                <a:gd name="T0" fmla="*/ 532 w 667"/>
                <a:gd name="T1" fmla="*/ 44 h 470"/>
                <a:gd name="T2" fmla="*/ 532 w 667"/>
                <a:gd name="T3" fmla="*/ 44 h 470"/>
                <a:gd name="T4" fmla="*/ 493 w 667"/>
                <a:gd name="T5" fmla="*/ 151 h 470"/>
                <a:gd name="T6" fmla="*/ 77 w 667"/>
                <a:gd name="T7" fmla="*/ 0 h 470"/>
                <a:gd name="T8" fmla="*/ 0 w 667"/>
                <a:gd name="T9" fmla="*/ 213 h 470"/>
                <a:gd name="T10" fmla="*/ 416 w 667"/>
                <a:gd name="T11" fmla="*/ 364 h 470"/>
                <a:gd name="T12" fmla="*/ 377 w 667"/>
                <a:gd name="T13" fmla="*/ 470 h 470"/>
                <a:gd name="T14" fmla="*/ 667 w 667"/>
                <a:gd name="T15" fmla="*/ 335 h 470"/>
                <a:gd name="T16" fmla="*/ 532 w 667"/>
                <a:gd name="T17" fmla="*/ 44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67" h="470">
                  <a:moveTo>
                    <a:pt x="532" y="44"/>
                  </a:moveTo>
                  <a:lnTo>
                    <a:pt x="532" y="44"/>
                  </a:lnTo>
                  <a:lnTo>
                    <a:pt x="493" y="151"/>
                  </a:lnTo>
                  <a:lnTo>
                    <a:pt x="77" y="0"/>
                  </a:lnTo>
                  <a:lnTo>
                    <a:pt x="0" y="213"/>
                  </a:lnTo>
                  <a:lnTo>
                    <a:pt x="416" y="364"/>
                  </a:lnTo>
                  <a:lnTo>
                    <a:pt x="377" y="470"/>
                  </a:lnTo>
                  <a:lnTo>
                    <a:pt x="667" y="335"/>
                  </a:lnTo>
                  <a:lnTo>
                    <a:pt x="532" y="44"/>
                  </a:lnTo>
                  <a:close/>
                </a:path>
              </a:pathLst>
            </a:custGeom>
            <a:noFill/>
            <a:ln w="7938" cap="flat">
              <a:solidFill>
                <a:srgbClr val="5B9BD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4203495310"/>
      </p:ext>
    </p:extLst>
  </p:cSld>
  <p:clrMapOvr>
    <a:masterClrMapping/>
  </p:clrMapOvr>
</p:sld>
</file>

<file path=ppt/theme/theme1.xml><?xml version="1.0" encoding="utf-8"?>
<a:theme xmlns:a="http://schemas.openxmlformats.org/drawingml/2006/main" name="Tresury-Presentatio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PemPal - Z.Tsitlauri - UPDATED_CHANGED - eng</Template>
  <TotalTime>3739</TotalTime>
  <Words>1290</Words>
  <Application>Microsoft Office PowerPoint</Application>
  <PresentationFormat>On-screen Show (4:3)</PresentationFormat>
  <Paragraphs>668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Tresury-Presentation</vt:lpstr>
      <vt:lpstr>TREASURY OF GEORGIA –  MISSION AND FUNCTIONS</vt:lpstr>
      <vt:lpstr>BACKGROUND</vt:lpstr>
      <vt:lpstr>Treasury - Organizational Chart</vt:lpstr>
      <vt:lpstr>FUNCTIONS OF THE TREASURY</vt:lpstr>
      <vt:lpstr>External Partners - TREASURY</vt:lpstr>
      <vt:lpstr>STRATEGIC PLANNING</vt:lpstr>
      <vt:lpstr>MAJOR   REFORMS</vt:lpstr>
      <vt:lpstr>TREASURY  MANDATE  IN  BUDGET PAYMENTS </vt:lpstr>
      <vt:lpstr>Payment Scheme</vt:lpstr>
      <vt:lpstr>RISK  MANAGEMENT</vt:lpstr>
      <vt:lpstr>Future Reforms and Challenges</vt:lpstr>
      <vt:lpstr>Treasury Service Ministry of Finance of Georgia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სახაზინო სამსახურის 2011 …………………</dc:title>
  <dc:creator>davit.tsekvava</dc:creator>
  <cp:lastModifiedBy>Ion Chicu</cp:lastModifiedBy>
  <cp:revision>154</cp:revision>
  <cp:lastPrinted>2015-09-10T14:21:00Z</cp:lastPrinted>
  <dcterms:created xsi:type="dcterms:W3CDTF">2011-06-01T15:53:17Z</dcterms:created>
  <dcterms:modified xsi:type="dcterms:W3CDTF">2016-05-18T17:38:10Z</dcterms:modified>
</cp:coreProperties>
</file>