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4" r:id="rId2"/>
    <p:sldId id="394" r:id="rId3"/>
    <p:sldId id="405" r:id="rId4"/>
    <p:sldId id="406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390" r:id="rId13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  <a:srgbClr val="FF7C8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13" autoAdjust="0"/>
    <p:restoredTop sz="94660" autoAdjust="0"/>
  </p:normalViewPr>
  <p:slideViewPr>
    <p:cSldViewPr>
      <p:cViewPr>
        <p:scale>
          <a:sx n="100" d="100"/>
          <a:sy n="100" d="100"/>
        </p:scale>
        <p:origin x="-124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2141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692" cy="339328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092" y="2"/>
            <a:ext cx="4302692" cy="339328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764"/>
            <a:ext cx="4302692" cy="339328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092" y="6456764"/>
            <a:ext cx="4302692" cy="339328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339884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2"/>
            <a:ext cx="4302231" cy="339884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0" tIns="44339" rIns="88680" bIns="4433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7"/>
            <a:ext cx="7942579" cy="3058954"/>
          </a:xfrm>
          <a:prstGeom prst="rect">
            <a:avLst/>
          </a:prstGeom>
        </p:spPr>
        <p:txBody>
          <a:bodyPr vert="horz" lIns="88680" tIns="44339" rIns="88680" bIns="44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39884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39884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asury.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hr-HR" sz="3200" b="0" dirty="0" smtClean="0"/>
              <a:t>RIZNICA GRUZIJE </a:t>
            </a:r>
            <a:r>
              <a:rPr lang="en-US" sz="3200" b="0" dirty="0" smtClean="0"/>
              <a:t>– 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hr-HR" sz="3200" b="0" dirty="0" smtClean="0"/>
              <a:t>MISIJA I FUNKCIJE</a:t>
            </a:r>
            <a:endParaRPr lang="ru-RU" sz="3200" b="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714612" y="5715000"/>
            <a:ext cx="3643312" cy="7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Nino Tchelishvili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lipanj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 2016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Kišinjev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,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Moldova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C:\Users\Assia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506787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UPRAVLJANJE RIZICIMA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ea typeface="+mn-ea"/>
              </a:rPr>
              <a:t>Riznica izložena operativnim i financijskim rizicima, međutim, nema formalnog ocjenjivanja rizika.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ea typeface="+mn-ea"/>
              </a:rPr>
              <a:t>Tehničkim rizicima upravlja Služba za financijsku analitiku Ministarstva financija (izrađuje plan poslovnog kontinuiteta).</a:t>
            </a:r>
            <a:endParaRPr lang="en-US" sz="2200" dirty="0">
              <a:solidFill>
                <a:srgbClr val="002060"/>
              </a:solidFill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ea typeface="+mn-ea"/>
              </a:rPr>
              <a:t>O</a:t>
            </a:r>
            <a:r>
              <a:rPr lang="hr-HR" sz="2200" dirty="0" smtClean="0">
                <a:solidFill>
                  <a:srgbClr val="002060"/>
                </a:solidFill>
                <a:ea typeface="+mn-ea"/>
              </a:rPr>
              <a:t>cjena primjerenosti/zlouporabe proračunskih sredstava izravna je odgovornost unutarnje i vanjske revizije.</a:t>
            </a:r>
            <a:endParaRPr lang="en-US" sz="22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15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BUDUĆE REFORME I IZAZOVI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ea typeface="+mn-ea"/>
              </a:rPr>
              <a:t>Riznica nastoji promijeniti svoju ulogu, funkcije i naglasak.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ea typeface="+mn-ea"/>
              </a:rPr>
              <a:t>Upravljanje rizicima:</a:t>
            </a:r>
            <a:endParaRPr lang="en-US" sz="22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Uloga riznice u kontroliranju plaćanja opada jer se poboljšavaju kapaciteti resornih ministarstava i općina.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Razvija se uloga riznice u upravljanju financijskim rizicima.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ea typeface="+mn-ea"/>
              </a:rPr>
              <a:t>Računovodstvo i izvještavanje</a:t>
            </a:r>
            <a:endParaRPr lang="en-US" sz="22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Informacijski sustav upravljanja financijama (FMIS) treba nadgledati obračunske transakcije i nenovčane transakcije.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Riznica može odabrati sama pripremati financijske izvještaje u skladu s međunarodnim računovodstvenim standardima u javnom sektoru (IPSAS-a) na temelju podataka resornih ministarstava.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27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RIZNIČKA SLUŽBA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hr-HR" b="1" dirty="0" smtClean="0">
                <a:solidFill>
                  <a:srgbClr val="002060"/>
                </a:solidFill>
              </a:rPr>
              <a:t>MINISTARSTVA FINANCIJA GRUZIJE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hr-HR" sz="2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HVALA VAM</a:t>
            </a:r>
            <a:endParaRPr lang="en-US" sz="2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www.etrasur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y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POZADINA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dirty="0" smtClean="0">
                <a:solidFill>
                  <a:srgbClr val="002060"/>
                </a:solidFill>
              </a:rPr>
              <a:t>Služba za riznicu – osnovana 1995. kao ustrojstveni odjel u Ministarstvu financija</a:t>
            </a:r>
          </a:p>
          <a:p>
            <a:r>
              <a:rPr lang="hr-HR" sz="2200" dirty="0" smtClean="0">
                <a:solidFill>
                  <a:srgbClr val="002060"/>
                </a:solidFill>
              </a:rPr>
              <a:t>Podređena agencija pod Ministarstvom financija – od 2001.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hr-HR" sz="2200" dirty="0" smtClean="0">
                <a:solidFill>
                  <a:srgbClr val="002060"/>
                </a:solidFill>
              </a:rPr>
              <a:t>11 regionalnih ureda s više od 100 zaposlenika zatvoreno nakon internetskog informacijskog sustava pokrenutog 2010.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hr-HR" sz="2200" dirty="0" smtClean="0">
                <a:solidFill>
                  <a:srgbClr val="002060"/>
                </a:solidFill>
              </a:rPr>
              <a:t>Jedinstveni ured u funkciji od 2010.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hr-HR" sz="2200" dirty="0" smtClean="0">
                <a:solidFill>
                  <a:srgbClr val="002060"/>
                </a:solidFill>
              </a:rPr>
              <a:t>Ukupan broj zaposlenika 97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hr-HR" sz="2200" dirty="0" smtClean="0">
                <a:solidFill>
                  <a:srgbClr val="002060"/>
                </a:solidFill>
              </a:rPr>
              <a:t>Ima ulogu tajništva za: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/>
            <a:r>
              <a:rPr lang="hr-HR" sz="1800" dirty="0" smtClean="0">
                <a:solidFill>
                  <a:srgbClr val="002060"/>
                </a:solidFill>
              </a:rPr>
              <a:t>Upravu za međunarodne računovodstvene standarde u javnom sektoru (</a:t>
            </a:r>
            <a:r>
              <a:rPr lang="en-US" sz="1800" dirty="0" smtClean="0">
                <a:solidFill>
                  <a:srgbClr val="002060"/>
                </a:solidFill>
              </a:rPr>
              <a:t>IPSASB</a:t>
            </a:r>
            <a:r>
              <a:rPr lang="hr-HR" sz="1800" dirty="0" smtClean="0">
                <a:solidFill>
                  <a:srgbClr val="002060"/>
                </a:solidFill>
              </a:rPr>
              <a:t>)</a:t>
            </a:r>
            <a:r>
              <a:rPr lang="en-US" sz="1800" dirty="0" smtClean="0">
                <a:solidFill>
                  <a:srgbClr val="002060"/>
                </a:solidFill>
              </a:rPr>
              <a:t> G</a:t>
            </a:r>
            <a:r>
              <a:rPr lang="hr-HR" sz="1800" dirty="0" err="1" smtClean="0">
                <a:solidFill>
                  <a:srgbClr val="002060"/>
                </a:solidFill>
              </a:rPr>
              <a:t>ruzije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/>
            <a:r>
              <a:rPr lang="hr-HR" sz="1800" dirty="0" smtClean="0">
                <a:solidFill>
                  <a:srgbClr val="002060"/>
                </a:solidFill>
              </a:rPr>
              <a:t>Odbor za restrukturiranje duga i poreznih obveza</a:t>
            </a:r>
          </a:p>
        </p:txBody>
      </p:sp>
    </p:spTree>
    <p:extLst>
      <p:ext uri="{BB962C8B-B14F-4D97-AF65-F5344CB8AC3E}">
        <p14:creationId xmlns:p14="http://schemas.microsoft.com/office/powerpoint/2010/main" val="9509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RIZNICA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hr-HR" sz="2800" b="1" dirty="0" smtClean="0">
                <a:solidFill>
                  <a:srgbClr val="002060"/>
                </a:solidFill>
              </a:rPr>
              <a:t>ORGANIZACIJSKI PRIKAZ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Assi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100"/>
            <a:ext cx="8426033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FUNKCIJE RIZNICE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ea typeface="+mn-ea"/>
              </a:rPr>
              <a:t>Glavne funkcije riznice </a:t>
            </a:r>
            <a:endParaRPr lang="en-US" sz="22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Odjel za servisiranje – obrada izdvojenih sredstava i plaćanja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Odjel za upravljanje depozitima i zajmovima – registriranje novih računa, upravljanje gotovinskim računima, naplata prihoda, upravljanje povratima sredstava, </a:t>
            </a:r>
            <a:r>
              <a:rPr lang="hr-HR" sz="1800" dirty="0" err="1" smtClean="0">
                <a:solidFill>
                  <a:srgbClr val="002060"/>
                </a:solidFill>
                <a:ea typeface="+mn-ea"/>
              </a:rPr>
              <a:t>monitoring</a:t>
            </a:r>
            <a:r>
              <a:rPr lang="hr-HR" sz="1800" dirty="0" smtClean="0">
                <a:solidFill>
                  <a:srgbClr val="002060"/>
                </a:solidFill>
                <a:ea typeface="+mn-ea"/>
              </a:rPr>
              <a:t> zajmova i upravljanje zajmovima (sekundarna funkcija?)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Odjel za namire – upravlja bankovnim namirama na jedinstvenom računu riznice (domaća (GEL) i strana valuta) 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Odjel za izvještavanje i metodologiju – izvještavanje o izvršenju proračuna, računovodstvena metodologija, konsolidirani financijski izvještaj 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Projekcije novčanih sredstava i upravljanje novčanim sredstvima – pripremanje statističkih i analitičkih izvještaja, projekcije novčanih sredstava, izrada pravila i postupaka za novčana ulaganja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  <a:ea typeface="+mn-ea"/>
              </a:rPr>
              <a:t>Administrativni odjel – administrativne usluge: obračun plaća, režije, održavanje ureda…</a:t>
            </a:r>
            <a:endParaRPr lang="en-US" sz="1800" dirty="0" smtClean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2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VANJSKI PARTNERI </a:t>
            </a:r>
            <a:r>
              <a:rPr lang="en-US" sz="2800" b="1" dirty="0" smtClean="0">
                <a:solidFill>
                  <a:srgbClr val="002060"/>
                </a:solidFill>
              </a:rPr>
              <a:t>– </a:t>
            </a:r>
            <a:r>
              <a:rPr lang="hr-HR" sz="2800" b="1" dirty="0" smtClean="0">
                <a:solidFill>
                  <a:srgbClr val="002060"/>
                </a:solidFill>
              </a:rPr>
              <a:t>RIZNICA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</a:rPr>
              <a:t>Središnja banka </a:t>
            </a:r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hr-HR" sz="2200" dirty="0" smtClean="0">
                <a:solidFill>
                  <a:srgbClr val="002060"/>
                </a:solidFill>
              </a:rPr>
              <a:t>Narodna banka Gruzije</a:t>
            </a:r>
            <a:r>
              <a:rPr lang="en-US" sz="2200" dirty="0" smtClean="0">
                <a:solidFill>
                  <a:srgbClr val="002060"/>
                </a:solidFill>
              </a:rPr>
              <a:t> - NBG) – </a:t>
            </a:r>
            <a:r>
              <a:rPr lang="hr-HR" sz="2200" dirty="0" smtClean="0">
                <a:solidFill>
                  <a:srgbClr val="002060"/>
                </a:solidFill>
              </a:rPr>
              <a:t>fiskalni posrednik Vlade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</a:rPr>
              <a:t>Nekomercijalni bankovni aranžman – NBG ne naplaćuje rizničke transakcije, stoga riznica ne naplaćuje usluge koje se financiraju iz proračuna; saldo jedinstvenog računa riznice ne zarađuje na kamatama, </a:t>
            </a:r>
            <a:r>
              <a:rPr lang="hr-HR" sz="1800" dirty="0">
                <a:solidFill>
                  <a:srgbClr val="002060"/>
                </a:solidFill>
              </a:rPr>
              <a:t>na transakcije konverzije </a:t>
            </a:r>
            <a:r>
              <a:rPr lang="hr-HR" sz="1800" dirty="0" smtClean="0">
                <a:solidFill>
                  <a:srgbClr val="002060"/>
                </a:solidFill>
              </a:rPr>
              <a:t>primjenjuje se službeni tečaj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002060"/>
                </a:solidFill>
              </a:rPr>
              <a:t>Povezani pomoću RTGS-a (domaća valuta – GEL), SWIFT-a (strana valuta)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IT </a:t>
            </a:r>
            <a:r>
              <a:rPr lang="hr-HR" sz="2200" dirty="0" smtClean="0">
                <a:solidFill>
                  <a:srgbClr val="002060"/>
                </a:solidFill>
              </a:rPr>
              <a:t>podrška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– </a:t>
            </a:r>
            <a:r>
              <a:rPr lang="hr-HR" sz="2200" dirty="0" smtClean="0">
                <a:solidFill>
                  <a:srgbClr val="002060"/>
                </a:solidFill>
              </a:rPr>
              <a:t>Služba za financijsku analitiku kao pravna osoba javnog prava (LEPL) Ministarstva financija</a:t>
            </a:r>
            <a:endParaRPr lang="en-US" sz="22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</a:rPr>
              <a:t>Partner za izobrazbu </a:t>
            </a:r>
            <a:r>
              <a:rPr lang="en-US" sz="2200" dirty="0" smtClean="0">
                <a:solidFill>
                  <a:srgbClr val="002060"/>
                </a:solidFill>
              </a:rPr>
              <a:t>– </a:t>
            </a:r>
            <a:r>
              <a:rPr lang="hr-HR" sz="2200" dirty="0" smtClean="0">
                <a:solidFill>
                  <a:srgbClr val="002060"/>
                </a:solidFill>
              </a:rPr>
              <a:t>Akademija Ministarstva financija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hr-HR" sz="2200" dirty="0" smtClean="0">
                <a:solidFill>
                  <a:srgbClr val="002060"/>
                </a:solidFill>
              </a:rPr>
              <a:t>kao pravna osoba javnog prava 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</a:rPr>
              <a:t>Donatorske organizacije </a:t>
            </a:r>
            <a:r>
              <a:rPr lang="en-US" sz="2200" dirty="0" smtClean="0">
                <a:solidFill>
                  <a:srgbClr val="002060"/>
                </a:solidFill>
              </a:rPr>
              <a:t>(EU, GIZ, USAID) – </a:t>
            </a:r>
            <a:r>
              <a:rPr lang="hr-HR" sz="2200" dirty="0" smtClean="0">
                <a:solidFill>
                  <a:srgbClr val="002060"/>
                </a:solidFill>
              </a:rPr>
              <a:t>kao podrška aktivnostima vezanim uz tehničku pomoć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STRATEŠKO PLANIRANJE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>
                <a:solidFill>
                  <a:srgbClr val="002060"/>
                </a:solidFill>
              </a:rPr>
              <a:t>Strategija upravljanja javnim financijama (PFM-om) za 2013.</a:t>
            </a:r>
            <a:r>
              <a:rPr lang="hr-HR" sz="1800" dirty="0" smtClean="0">
                <a:solidFill>
                  <a:srgbClr val="002060"/>
                </a:solidFill>
                <a:latin typeface="Calibri"/>
              </a:rPr>
              <a:t>‒</a:t>
            </a:r>
            <a:r>
              <a:rPr lang="hr-HR" sz="1800" dirty="0" smtClean="0">
                <a:solidFill>
                  <a:srgbClr val="002060"/>
                </a:solidFill>
              </a:rPr>
              <a:t>2017. – srednjoročna politika upravljanja javnim financijama (PFM-om)</a:t>
            </a:r>
          </a:p>
          <a:p>
            <a:pPr lvl="1"/>
            <a:r>
              <a:rPr lang="hr-HR" sz="1800" dirty="0" smtClean="0">
                <a:solidFill>
                  <a:srgbClr val="002060"/>
                </a:solidFill>
              </a:rPr>
              <a:t>Održati fiskalnu disciplinu i unaprijediti fiskalne projekcije</a:t>
            </a:r>
          </a:p>
          <a:p>
            <a:pPr lvl="1"/>
            <a:r>
              <a:rPr lang="hr-HR" sz="1800" dirty="0" smtClean="0">
                <a:solidFill>
                  <a:srgbClr val="002060"/>
                </a:solidFill>
              </a:rPr>
              <a:t>Unaprijediti planiranje javnih financija</a:t>
            </a:r>
            <a:endParaRPr lang="en-GB" sz="1800" dirty="0"/>
          </a:p>
          <a:p>
            <a:pPr lvl="1"/>
            <a:r>
              <a:rPr lang="hr-HR" sz="1800" dirty="0" smtClean="0">
                <a:solidFill>
                  <a:srgbClr val="002060"/>
                </a:solidFill>
              </a:rPr>
              <a:t>Unaprijediti upravljanje javnim financijama, računovodstvo i izvještavanje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hr-HR" sz="1800" dirty="0" smtClean="0">
                <a:solidFill>
                  <a:srgbClr val="002060"/>
                </a:solidFill>
              </a:rPr>
              <a:t>Provesti međunarodne računovodstvene standarde u javnom sektoru (</a:t>
            </a:r>
            <a:r>
              <a:rPr lang="en-US" sz="1800" dirty="0" smtClean="0">
                <a:solidFill>
                  <a:srgbClr val="002060"/>
                </a:solidFill>
              </a:rPr>
              <a:t>IPSAS</a:t>
            </a:r>
            <a:r>
              <a:rPr lang="hr-HR" sz="1800" dirty="0" smtClean="0">
                <a:solidFill>
                  <a:srgbClr val="002060"/>
                </a:solidFill>
              </a:rPr>
              <a:t>)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hr-HR" sz="1800" dirty="0" smtClean="0">
                <a:solidFill>
                  <a:srgbClr val="002060"/>
                </a:solidFill>
              </a:rPr>
              <a:t>Pokriti lokalne proračune u cjelovitom sustavu upravljanja javnim financijama (PFMS-u)</a:t>
            </a:r>
          </a:p>
          <a:p>
            <a:pPr lvl="2"/>
            <a:r>
              <a:rPr lang="hr-HR" sz="1800" dirty="0" smtClean="0">
                <a:solidFill>
                  <a:srgbClr val="002060"/>
                </a:solidFill>
              </a:rPr>
              <a:t>Povećati pokrivenost pravnih osoba javnog prava jedinstvenim računom riznice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hr-HR" sz="1800" dirty="0" smtClean="0">
                <a:solidFill>
                  <a:srgbClr val="002060"/>
                </a:solidFill>
              </a:rPr>
              <a:t>Provesti sustav upravljanja javnim financijama (PFMS)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2"/>
            <a:r>
              <a:rPr lang="hr-HR" sz="1800" dirty="0" smtClean="0">
                <a:solidFill>
                  <a:srgbClr val="002060"/>
                </a:solidFill>
              </a:rPr>
              <a:t>Planiranje i upravljanje novčanim sredstvima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42900" lvl="2" indent="-342900"/>
            <a:r>
              <a:rPr lang="hr-HR" sz="1800" dirty="0" smtClean="0">
                <a:solidFill>
                  <a:srgbClr val="002060"/>
                </a:solidFill>
                <a:ea typeface="+mn-ea"/>
              </a:rPr>
              <a:t>Plan provedbe reformi upravljanja javnim financijama (</a:t>
            </a:r>
            <a:r>
              <a:rPr lang="en-US" sz="1800" dirty="0" smtClean="0">
                <a:solidFill>
                  <a:srgbClr val="002060"/>
                </a:solidFill>
                <a:ea typeface="+mn-ea"/>
              </a:rPr>
              <a:t>PFM</a:t>
            </a:r>
            <a:r>
              <a:rPr lang="hr-HR" sz="1800" dirty="0" smtClean="0">
                <a:solidFill>
                  <a:srgbClr val="002060"/>
                </a:solidFill>
                <a:ea typeface="+mn-ea"/>
              </a:rPr>
              <a:t>-a) </a:t>
            </a:r>
            <a:r>
              <a:rPr lang="en-US" sz="1800" dirty="0" smtClean="0">
                <a:solidFill>
                  <a:srgbClr val="002060"/>
                </a:solidFill>
                <a:ea typeface="+mn-ea"/>
              </a:rPr>
              <a:t>– </a:t>
            </a:r>
            <a:r>
              <a:rPr lang="hr-HR" sz="1800" dirty="0" smtClean="0">
                <a:solidFill>
                  <a:srgbClr val="002060"/>
                </a:solidFill>
                <a:ea typeface="+mn-ea"/>
              </a:rPr>
              <a:t>godišnji</a:t>
            </a:r>
            <a:endParaRPr lang="en-US" sz="1800" dirty="0">
              <a:solidFill>
                <a:srgbClr val="002060"/>
              </a:solidFill>
              <a:ea typeface="+mn-ea"/>
            </a:endParaRPr>
          </a:p>
          <a:p>
            <a:pPr marL="342900" lvl="2" indent="-342900"/>
            <a:r>
              <a:rPr lang="hr-HR" sz="1800" dirty="0" smtClean="0">
                <a:solidFill>
                  <a:srgbClr val="002060"/>
                </a:solidFill>
              </a:rPr>
              <a:t>Plan provedbe međunarodnih računovodstvenih standarda u javnom sektoru (</a:t>
            </a:r>
            <a:r>
              <a:rPr lang="en-US" sz="1800" dirty="0" smtClean="0">
                <a:solidFill>
                  <a:srgbClr val="002060"/>
                </a:solidFill>
              </a:rPr>
              <a:t>IPSAS</a:t>
            </a:r>
            <a:r>
              <a:rPr lang="hr-HR" sz="1800" dirty="0" smtClean="0">
                <a:solidFill>
                  <a:srgbClr val="002060"/>
                </a:solidFill>
              </a:rPr>
              <a:t>-a) </a:t>
            </a:r>
            <a:r>
              <a:rPr lang="en-US" sz="1800" dirty="0" smtClean="0">
                <a:solidFill>
                  <a:srgbClr val="002060"/>
                </a:solidFill>
              </a:rPr>
              <a:t>– </a:t>
            </a:r>
            <a:r>
              <a:rPr lang="hr-HR" sz="1800" dirty="0" smtClean="0">
                <a:solidFill>
                  <a:srgbClr val="002060"/>
                </a:solidFill>
              </a:rPr>
              <a:t>cijeli projekt </a:t>
            </a:r>
            <a:r>
              <a:rPr lang="en-US" sz="1800" dirty="0" smtClean="0">
                <a:solidFill>
                  <a:srgbClr val="002060"/>
                </a:solidFill>
              </a:rPr>
              <a:t>2010</a:t>
            </a:r>
            <a:r>
              <a:rPr lang="hr-HR" sz="1800" dirty="0" smtClean="0">
                <a:solidFill>
                  <a:srgbClr val="002060"/>
                </a:solidFill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‒</a:t>
            </a:r>
            <a:r>
              <a:rPr lang="en-US" sz="1800" dirty="0" smtClean="0">
                <a:solidFill>
                  <a:srgbClr val="002060"/>
                </a:solidFill>
              </a:rPr>
              <a:t>2020</a:t>
            </a:r>
            <a:r>
              <a:rPr lang="hr-HR" sz="1800" dirty="0" smtClean="0">
                <a:solidFill>
                  <a:srgbClr val="002060"/>
                </a:solidFill>
              </a:rPr>
              <a:t>.</a:t>
            </a:r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7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GLAVNE REFORME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20928"/>
              </p:ext>
            </p:extLst>
          </p:nvPr>
        </p:nvGraphicFramePr>
        <p:xfrm>
          <a:off x="457200" y="1371600"/>
          <a:ext cx="8229600" cy="533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123"/>
                <a:gridCol w="1945477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Glavne promjene u rizničkim</a:t>
                      </a:r>
                      <a:r>
                        <a:rPr lang="hr-HR" sz="14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hr-HR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operacijama od njezina osnutka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Glavni pokretači promjena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7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Uspostava sustava kontrola izdvojenih sredstava – od 2003.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Učinkovita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kontrola zaostalih plaćanja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Uspostava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jedinstvenog računa za prihode i Fonda za prihode – od 2004.</a:t>
                      </a:r>
                      <a:endParaRPr lang="hr-HR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Unaprjeđenje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računovodstva za prihode i povrat sredstava</a:t>
                      </a:r>
                      <a:endParaRPr lang="hr-HR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Potpuno funkcionalan jedinstveni račun riznice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Učinkovito upravljanje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sredstvima riznice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Provedba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središnjeg internetskog sustava plaćanja i ukidanje regionalnih ureda – 2010.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Unaprijeđena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učinkovitost i transparentnost proračunskih plaćanja </a:t>
                      </a:r>
                      <a:endParaRPr lang="hr-HR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2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Provedba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cjelovitog sustava upravljanja javnim financijama (PFMS-a) </a:t>
                      </a: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2012</a:t>
                      </a: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Unaprijeđene proračunske kontrole i transparentnost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74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Priprema konsolidiranog financijskog izvještaja za središnju</a:t>
                      </a:r>
                      <a:r>
                        <a:rPr lang="hr-HR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državu </a:t>
                      </a: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2014</a:t>
                      </a: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Unaprijeđeni financijski izvještaj i odgovornost 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MANDAT RIZNICE ZA PRORAČUNSKA PLAĆANJA</a:t>
            </a:r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67002"/>
            <a:ext cx="77724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hr-HR" sz="2200" dirty="0" smtClean="0">
                <a:solidFill>
                  <a:srgbClr val="002060"/>
                </a:solidFill>
                <a:latin typeface="+mn-lt"/>
                <a:cs typeface="+mn-cs"/>
              </a:rPr>
              <a:t>Riznica odobrava i izvršava sve transakcije plaćanja.</a:t>
            </a: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hr-HR" sz="2200" dirty="0" smtClean="0">
                <a:solidFill>
                  <a:srgbClr val="002060"/>
                </a:solidFill>
                <a:latin typeface="+mn-lt"/>
                <a:cs typeface="+mn-cs"/>
              </a:rPr>
              <a:t>Riznica obavlja </a:t>
            </a:r>
            <a:r>
              <a:rPr lang="hr-HR" sz="2200" i="1" dirty="0" smtClean="0">
                <a:solidFill>
                  <a:srgbClr val="002060"/>
                </a:solidFill>
                <a:latin typeface="+mn-lt"/>
                <a:cs typeface="+mn-cs"/>
              </a:rPr>
              <a:t>ex-</a:t>
            </a:r>
            <a:r>
              <a:rPr lang="hr-HR" sz="2200" i="1" dirty="0" err="1" smtClean="0">
                <a:solidFill>
                  <a:srgbClr val="002060"/>
                </a:solidFill>
                <a:latin typeface="+mn-lt"/>
                <a:cs typeface="+mn-cs"/>
              </a:rPr>
              <a:t>ante</a:t>
            </a:r>
            <a:r>
              <a:rPr lang="hr-HR" sz="2200" dirty="0" smtClean="0">
                <a:solidFill>
                  <a:srgbClr val="002060"/>
                </a:solidFill>
                <a:latin typeface="+mn-lt"/>
                <a:cs typeface="+mn-cs"/>
              </a:rPr>
              <a:t> kontrolu sukladnosti s pravilima (nabava, klasifikacija, primarna dokumentacija). Primjerenost se ne ocjenjuje. Nije potrebno opravdavanje.</a:t>
            </a:r>
            <a:endParaRPr lang="en-US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hr-HR" sz="2200" dirty="0" smtClean="0">
                <a:solidFill>
                  <a:srgbClr val="002060"/>
                </a:solidFill>
                <a:latin typeface="+mn-lt"/>
                <a:cs typeface="+mn-cs"/>
              </a:rPr>
              <a:t>Zeleni koridor funkcionira za standardizirana plaćanja (režije, programi zdravstvene skrbi itd.).</a:t>
            </a:r>
            <a:endParaRPr lang="en-US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tabLst>
                <a:tab pos="457200" algn="l"/>
              </a:tabLst>
            </a:pPr>
            <a:r>
              <a:rPr lang="hr-HR" sz="2000" dirty="0" smtClean="0">
                <a:solidFill>
                  <a:srgbClr val="002060"/>
                </a:solidFill>
                <a:latin typeface="+mn-lt"/>
                <a:cs typeface="+mn-cs"/>
              </a:rPr>
              <a:t>Analizira se dokumentacija o izdvojenim sredstvima i plaćanjima, koja  predstavlja najčešće tekstove koji se koriste kao svrha plaćanja pri unošenju određenog ekonomskog koda u sustav.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hr-HR" sz="2000" dirty="0" smtClean="0">
                <a:solidFill>
                  <a:srgbClr val="002060"/>
                </a:solidFill>
                <a:latin typeface="+mn-lt"/>
                <a:cs typeface="+mn-cs"/>
              </a:rPr>
              <a:t>Ako korisnik odabere prethodno definiranu svrhu plaćanja, sustav automatski obrađuje i autorizira dokumentaciju.</a:t>
            </a:r>
            <a:endParaRPr lang="en-US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hr-HR" sz="2000" dirty="0" smtClean="0">
                <a:solidFill>
                  <a:srgbClr val="002060"/>
                </a:solidFill>
                <a:latin typeface="+mn-lt"/>
                <a:cs typeface="+mn-cs"/>
              </a:rPr>
              <a:t>Nema manualnih procesa u stražnjem uredu riznice.</a:t>
            </a:r>
            <a:endParaRPr lang="en-US" sz="20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PRIKAZ PLAĆANJA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5867400"/>
            <a:ext cx="1473821" cy="292078"/>
          </a:xfrm>
        </p:spPr>
        <p:txBody>
          <a:bodyPr/>
          <a:lstStyle/>
          <a:p>
            <a:pPr>
              <a:defRPr/>
            </a:pPr>
            <a:r>
              <a:rPr lang="hr-HR" smtClean="0"/>
              <a:t>Riznica Gruzije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C:\Users\Assi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81100"/>
            <a:ext cx="7704000" cy="55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95310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4506</TotalTime>
  <Words>796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Tresury-Presentation</vt:lpstr>
      <vt:lpstr>RIZNICA GRUZIJE –  MISIJA I FUNKCIJE</vt:lpstr>
      <vt:lpstr>POZADINA</vt:lpstr>
      <vt:lpstr>RIZNICA – ORGANIZACIJSKI PRIKAZ</vt:lpstr>
      <vt:lpstr>FUNKCIJE RIZNICE</vt:lpstr>
      <vt:lpstr>VANJSKI PARTNERI – RIZNICA</vt:lpstr>
      <vt:lpstr>STRATEŠKO PLANIRANJE</vt:lpstr>
      <vt:lpstr>GLAVNE REFORME</vt:lpstr>
      <vt:lpstr>MANDAT RIZNICE ZA PRORAČUNSKA PLAĆANJA </vt:lpstr>
      <vt:lpstr>PRIKAZ PLAĆANJA</vt:lpstr>
      <vt:lpstr>UPRAVLJANJE RIZICIMA</vt:lpstr>
      <vt:lpstr>BUDUĆE REFORME I IZAZOVI</vt:lpstr>
      <vt:lpstr>RIZNIČKA SLUŽBA MINISTARSTVA FINANCIJA GRUZIJE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Assia</cp:lastModifiedBy>
  <cp:revision>173</cp:revision>
  <cp:lastPrinted>2016-05-19T08:39:19Z</cp:lastPrinted>
  <dcterms:created xsi:type="dcterms:W3CDTF">2011-06-01T15:53:17Z</dcterms:created>
  <dcterms:modified xsi:type="dcterms:W3CDTF">2016-05-20T16:08:14Z</dcterms:modified>
</cp:coreProperties>
</file>