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tiff" ContentType="image/tif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2">
  <p:sldMasterIdLst>
    <p:sldMasterId id="2147483684" r:id="rId1"/>
  </p:sldMasterIdLst>
  <p:notesMasterIdLst>
    <p:notesMasterId r:id="rId27"/>
  </p:notesMasterIdLst>
  <p:handoutMasterIdLst>
    <p:handoutMasterId r:id="rId28"/>
  </p:handoutMasterIdLst>
  <p:sldIdLst>
    <p:sldId id="419" r:id="rId2"/>
    <p:sldId id="458" r:id="rId3"/>
    <p:sldId id="457" r:id="rId4"/>
    <p:sldId id="459" r:id="rId5"/>
    <p:sldId id="460" r:id="rId6"/>
    <p:sldId id="456" r:id="rId7"/>
    <p:sldId id="421" r:id="rId8"/>
    <p:sldId id="422" r:id="rId9"/>
    <p:sldId id="443" r:id="rId10"/>
    <p:sldId id="444" r:id="rId11"/>
    <p:sldId id="424" r:id="rId12"/>
    <p:sldId id="446" r:id="rId13"/>
    <p:sldId id="435" r:id="rId14"/>
    <p:sldId id="447" r:id="rId15"/>
    <p:sldId id="436" r:id="rId16"/>
    <p:sldId id="450" r:id="rId17"/>
    <p:sldId id="437" r:id="rId18"/>
    <p:sldId id="451" r:id="rId19"/>
    <p:sldId id="438" r:id="rId20"/>
    <p:sldId id="426" r:id="rId21"/>
    <p:sldId id="442" r:id="rId22"/>
    <p:sldId id="452" r:id="rId23"/>
    <p:sldId id="453" r:id="rId24"/>
    <p:sldId id="454" r:id="rId25"/>
    <p:sldId id="455" r:id="rId26"/>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M Parry" initials="MJP" lastIdx="3"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Средний стиль 2 - акцент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5854" autoAdjust="0"/>
    <p:restoredTop sz="86585" autoAdjust="0"/>
  </p:normalViewPr>
  <p:slideViewPr>
    <p:cSldViewPr>
      <p:cViewPr varScale="1">
        <p:scale>
          <a:sx n="101" d="100"/>
          <a:sy n="101" d="100"/>
        </p:scale>
        <p:origin x="2478" y="72"/>
      </p:cViewPr>
      <p:guideLst>
        <p:guide orient="horz" pos="2160"/>
        <p:guide pos="2880"/>
      </p:guideLst>
    </p:cSldViewPr>
  </p:slideViewPr>
  <p:outlineViewPr>
    <p:cViewPr>
      <p:scale>
        <a:sx n="33" d="100"/>
        <a:sy n="33" d="100"/>
      </p:scale>
      <p:origin x="0" y="8568"/>
    </p:cViewPr>
  </p:outlin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commentAuthors" Target="commentAuthor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537B7219-18CD-4E2D-8D47-5B46F2159EA2}" type="slidenum">
              <a:rPr lang="en-US" smtClean="0"/>
              <a:pPr/>
              <a:t>‹#›</a:t>
            </a:fld>
            <a:endParaRPr lang="en-US" dirty="0"/>
          </a:p>
        </p:txBody>
      </p:sp>
      <p:pic>
        <p:nvPicPr>
          <p:cNvPr id="6" name="Рисунок 15" descr="pempal-logo-top.gif"/>
          <p:cNvPicPr>
            <a:picLocks noChangeAspect="1"/>
          </p:cNvPicPr>
          <p:nvPr/>
        </p:nvPicPr>
        <p:blipFill>
          <a:blip r:embed="rId2" cstate="print"/>
          <a:srcRect/>
          <a:stretch>
            <a:fillRect/>
          </a:stretch>
        </p:blipFill>
        <p:spPr bwMode="auto">
          <a:xfrm>
            <a:off x="1752600" y="152400"/>
            <a:ext cx="3581400" cy="381000"/>
          </a:xfrm>
          <a:prstGeom prst="rect">
            <a:avLst/>
          </a:prstGeom>
          <a:noFill/>
          <a:ln w="9525">
            <a:noFill/>
            <a:miter lim="800000"/>
            <a:headEnd/>
            <a:tailEnd/>
          </a:ln>
        </p:spPr>
      </p:pic>
    </p:spTree>
    <p:extLst>
      <p:ext uri="{BB962C8B-B14F-4D97-AF65-F5344CB8AC3E}">
        <p14:creationId xmlns:p14="http://schemas.microsoft.com/office/powerpoint/2010/main" val="1417694255"/>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25BAB6F2-249B-4AD5-9CB7-0699889A5EE1}" type="datetimeFigureOut">
              <a:rPr lang="en-US" smtClean="0"/>
              <a:pPr/>
              <a:t>5/10/2016</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F5848F76-DF40-4FCB-BA1A-6E42BED63A3B}" type="slidenum">
              <a:rPr lang="en-US" smtClean="0"/>
              <a:pPr/>
              <a:t>‹#›</a:t>
            </a:fld>
            <a:endParaRPr lang="en-US" dirty="0"/>
          </a:p>
        </p:txBody>
      </p:sp>
    </p:spTree>
    <p:extLst>
      <p:ext uri="{BB962C8B-B14F-4D97-AF65-F5344CB8AC3E}">
        <p14:creationId xmlns:p14="http://schemas.microsoft.com/office/powerpoint/2010/main" val="1439713154"/>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E733CD15-1424-024F-A6AB-BAE9532FD1BD}" type="slidenum">
              <a:rPr lang="en-US" smtClean="0"/>
              <a:t>7</a:t>
            </a:fld>
            <a:endParaRPr lang="en-US" dirty="0"/>
          </a:p>
        </p:txBody>
      </p:sp>
    </p:spTree>
    <p:extLst>
      <p:ext uri="{BB962C8B-B14F-4D97-AF65-F5344CB8AC3E}">
        <p14:creationId xmlns:p14="http://schemas.microsoft.com/office/powerpoint/2010/main" val="15925197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Verdana" pitchFamily="34" charset="0"/>
                <a:cs typeface="Arial" pitchFamily="34" charset="0"/>
              </a:defRPr>
            </a:lvl1pPr>
            <a:lvl2pPr marL="742950" indent="-285750" eaLnBrk="0" hangingPunct="0">
              <a:defRPr>
                <a:solidFill>
                  <a:schemeClr val="tx1"/>
                </a:solidFill>
                <a:latin typeface="Verdana" pitchFamily="34" charset="0"/>
                <a:cs typeface="Arial" pitchFamily="34" charset="0"/>
              </a:defRPr>
            </a:lvl2pPr>
            <a:lvl3pPr marL="1143000" indent="-228600" eaLnBrk="0" hangingPunct="0">
              <a:defRPr>
                <a:solidFill>
                  <a:schemeClr val="tx1"/>
                </a:solidFill>
                <a:latin typeface="Verdana" pitchFamily="34" charset="0"/>
                <a:cs typeface="Arial" pitchFamily="34" charset="0"/>
              </a:defRPr>
            </a:lvl3pPr>
            <a:lvl4pPr marL="1600200" indent="-228600" eaLnBrk="0" hangingPunct="0">
              <a:defRPr>
                <a:solidFill>
                  <a:schemeClr val="tx1"/>
                </a:solidFill>
                <a:latin typeface="Verdana" pitchFamily="34" charset="0"/>
                <a:cs typeface="Arial" pitchFamily="34" charset="0"/>
              </a:defRPr>
            </a:lvl4pPr>
            <a:lvl5pPr marL="2057400" indent="-228600" eaLnBrk="0" hangingPunct="0">
              <a:defRPr>
                <a:solidFill>
                  <a:schemeClr val="tx1"/>
                </a:solidFill>
                <a:latin typeface="Verdana" pitchFamily="34" charset="0"/>
                <a:cs typeface="Arial" pitchFamily="34" charset="0"/>
              </a:defRPr>
            </a:lvl5pPr>
            <a:lvl6pPr marL="2514600" indent="-228600" eaLnBrk="0" fontAlgn="base" hangingPunct="0">
              <a:spcBef>
                <a:spcPct val="0"/>
              </a:spcBef>
              <a:spcAft>
                <a:spcPct val="0"/>
              </a:spcAft>
              <a:defRPr>
                <a:solidFill>
                  <a:schemeClr val="tx1"/>
                </a:solidFill>
                <a:latin typeface="Verdana" pitchFamily="34" charset="0"/>
                <a:cs typeface="Arial" pitchFamily="34" charset="0"/>
              </a:defRPr>
            </a:lvl6pPr>
            <a:lvl7pPr marL="2971800" indent="-228600" eaLnBrk="0" fontAlgn="base" hangingPunct="0">
              <a:spcBef>
                <a:spcPct val="0"/>
              </a:spcBef>
              <a:spcAft>
                <a:spcPct val="0"/>
              </a:spcAft>
              <a:defRPr>
                <a:solidFill>
                  <a:schemeClr val="tx1"/>
                </a:solidFill>
                <a:latin typeface="Verdana" pitchFamily="34" charset="0"/>
                <a:cs typeface="Arial" pitchFamily="34" charset="0"/>
              </a:defRPr>
            </a:lvl7pPr>
            <a:lvl8pPr marL="3429000" indent="-228600" eaLnBrk="0" fontAlgn="base" hangingPunct="0">
              <a:spcBef>
                <a:spcPct val="0"/>
              </a:spcBef>
              <a:spcAft>
                <a:spcPct val="0"/>
              </a:spcAft>
              <a:defRPr>
                <a:solidFill>
                  <a:schemeClr val="tx1"/>
                </a:solidFill>
                <a:latin typeface="Verdana" pitchFamily="34" charset="0"/>
                <a:cs typeface="Arial" pitchFamily="34" charset="0"/>
              </a:defRPr>
            </a:lvl8pPr>
            <a:lvl9pPr marL="3886200" indent="-228600" eaLnBrk="0" fontAlgn="base" hangingPunct="0">
              <a:spcBef>
                <a:spcPct val="0"/>
              </a:spcBef>
              <a:spcAft>
                <a:spcPct val="0"/>
              </a:spcAft>
              <a:defRPr>
                <a:solidFill>
                  <a:schemeClr val="tx1"/>
                </a:solidFill>
                <a:latin typeface="Verdana" pitchFamily="34" charset="0"/>
                <a:cs typeface="Arial" pitchFamily="34" charset="0"/>
              </a:defRPr>
            </a:lvl9pPr>
          </a:lstStyle>
          <a:p>
            <a:pPr eaLnBrk="1" hangingPunct="1"/>
            <a:fld id="{80E6368F-685E-44CE-A74E-C912FF8D2D96}" type="slidenum">
              <a:rPr lang="en-US">
                <a:latin typeface="Arial" pitchFamily="34" charset="0"/>
              </a:rPr>
              <a:pPr eaLnBrk="1" hangingPunct="1"/>
              <a:t>9</a:t>
            </a:fld>
            <a:endParaRPr lang="en-US" dirty="0">
              <a:latin typeface="Arial" pitchFamily="34" charset="0"/>
            </a:endParaRPr>
          </a:p>
        </p:txBody>
      </p:sp>
      <p:sp>
        <p:nvSpPr>
          <p:cNvPr id="92163" name="Rectangle 2"/>
          <p:cNvSpPr>
            <a:spLocks noGrp="1" noRot="1" noChangeAspect="1" noChangeArrowheads="1" noTextEdit="1"/>
          </p:cNvSpPr>
          <p:nvPr>
            <p:ph type="sldImg"/>
          </p:nvPr>
        </p:nvSpPr>
        <p:spPr>
          <a:ln/>
        </p:spPr>
      </p:sp>
      <p:sp>
        <p:nvSpPr>
          <p:cNvPr id="9216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CA" dirty="0" smtClean="0">
              <a:latin typeface="Arial" pitchFamily="34" charset="0"/>
              <a:cs typeface="Arial" pitchFamily="34" charset="0"/>
            </a:endParaRPr>
          </a:p>
        </p:txBody>
      </p:sp>
    </p:spTree>
    <p:extLst>
      <p:ext uri="{BB962C8B-B14F-4D97-AF65-F5344CB8AC3E}">
        <p14:creationId xmlns:p14="http://schemas.microsoft.com/office/powerpoint/2010/main" val="24332597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5848F76-DF40-4FCB-BA1A-6E42BED63A3B}" type="slidenum">
              <a:rPr lang="en-US" smtClean="0"/>
              <a:pPr/>
              <a:t>23</a:t>
            </a:fld>
            <a:endParaRPr lang="en-US" dirty="0"/>
          </a:p>
        </p:txBody>
      </p:sp>
    </p:spTree>
    <p:extLst>
      <p:ext uri="{BB962C8B-B14F-4D97-AF65-F5344CB8AC3E}">
        <p14:creationId xmlns:p14="http://schemas.microsoft.com/office/powerpoint/2010/main" val="8430144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5848F76-DF40-4FCB-BA1A-6E42BED63A3B}" type="slidenum">
              <a:rPr lang="en-US" smtClean="0"/>
              <a:pPr/>
              <a:t>24</a:t>
            </a:fld>
            <a:endParaRPr lang="en-US" dirty="0"/>
          </a:p>
        </p:txBody>
      </p:sp>
    </p:spTree>
    <p:extLst>
      <p:ext uri="{BB962C8B-B14F-4D97-AF65-F5344CB8AC3E}">
        <p14:creationId xmlns:p14="http://schemas.microsoft.com/office/powerpoint/2010/main" val="49579016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5848F76-DF40-4FCB-BA1A-6E42BED63A3B}" type="slidenum">
              <a:rPr lang="en-US" smtClean="0"/>
              <a:pPr/>
              <a:t>25</a:t>
            </a:fld>
            <a:endParaRPr lang="en-US" dirty="0"/>
          </a:p>
        </p:txBody>
      </p:sp>
    </p:spTree>
    <p:extLst>
      <p:ext uri="{BB962C8B-B14F-4D97-AF65-F5344CB8AC3E}">
        <p14:creationId xmlns:p14="http://schemas.microsoft.com/office/powerpoint/2010/main" val="213381913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GB"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smtClean="0"/>
              <a:t>Click to edit Master subtitle style</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endParaRPr lang="en-US" dirty="0"/>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dirty="0"/>
          </a:p>
        </p:txBody>
      </p:sp>
      <p:sp>
        <p:nvSpPr>
          <p:cNvPr id="6" name="Slide Number Placeholder 5"/>
          <p:cNvSpPr>
            <a:spLocks noGrp="1"/>
          </p:cNvSpPr>
          <p:nvPr>
            <p:ph type="sldNum" sz="quarter" idx="12"/>
          </p:nvPr>
        </p:nvSpPr>
        <p:spPr/>
        <p:txBody>
          <a:bodyPr/>
          <a:lstStyle/>
          <a:p>
            <a:fld id="{E59B3EB4-F75D-4221-891B-A2BAA9BB7BFA}" type="slidenum">
              <a:rPr lang="en-US" smtClean="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endParaRPr lang="en-US" dirty="0"/>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dirty="0"/>
          </a:p>
        </p:txBody>
      </p:sp>
      <p:sp>
        <p:nvSpPr>
          <p:cNvPr id="6" name="Slide Number Placeholder 5"/>
          <p:cNvSpPr>
            <a:spLocks noGrp="1"/>
          </p:cNvSpPr>
          <p:nvPr>
            <p:ph type="sldNum" sz="quarter" idx="12"/>
          </p:nvPr>
        </p:nvSpPr>
        <p:spPr/>
        <p:txBody>
          <a:bodyPr/>
          <a:lstStyle/>
          <a:p>
            <a:fld id="{E59B3EB4-F75D-4221-891B-A2BAA9BB7BFA}" type="slidenum">
              <a:rPr lang="en-US" smtClean="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GB"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endParaRPr lang="en-US" dirty="0"/>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dirty="0"/>
          </a:p>
        </p:txBody>
      </p:sp>
      <p:sp>
        <p:nvSpPr>
          <p:cNvPr id="6" name="Slide Number Placeholder 5"/>
          <p:cNvSpPr>
            <a:spLocks noGrp="1"/>
          </p:cNvSpPr>
          <p:nvPr>
            <p:ph type="sldNum" sz="quarter" idx="12"/>
          </p:nvPr>
        </p:nvSpPr>
        <p:spPr/>
        <p:txBody>
          <a:bodyPr/>
          <a:lstStyle/>
          <a:p>
            <a:fld id="{E59B3EB4-F75D-4221-891B-A2BAA9BB7BFA}" type="slidenum">
              <a:rPr lang="en-US" smtClean="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Content Placeholder 2"/>
          <p:cNvSpPr>
            <a:spLocks noGrp="1"/>
          </p:cNvSpPr>
          <p:nvPr>
            <p:ph idx="1"/>
          </p:nvPr>
        </p:nvSpPr>
        <p:spPr>
          <a:xfrm>
            <a:off x="685800" y="1371600"/>
            <a:ext cx="8001000" cy="4525963"/>
          </a:xfrm>
        </p:spPr>
        <p:txBody>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dirty="0"/>
          </a:p>
        </p:txBody>
      </p:sp>
      <p:sp>
        <p:nvSpPr>
          <p:cNvPr id="6" name="Slide Number Placeholder 5"/>
          <p:cNvSpPr>
            <a:spLocks noGrp="1"/>
          </p:cNvSpPr>
          <p:nvPr>
            <p:ph type="sldNum" sz="quarter" idx="12"/>
          </p:nvPr>
        </p:nvSpPr>
        <p:spPr/>
        <p:txBody>
          <a:bodyPr/>
          <a:lstStyle/>
          <a:p>
            <a:fld id="{E59B3EB4-F75D-4221-891B-A2BAA9BB7BFA}" type="slidenum">
              <a:rPr lang="en-US" smtClean="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GB"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GB" smtClean="0"/>
              <a:t>Click to edit Master text styles</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endParaRPr lang="en-US" dirty="0"/>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dirty="0"/>
          </a:p>
        </p:txBody>
      </p:sp>
      <p:sp>
        <p:nvSpPr>
          <p:cNvPr id="6" name="Slide Number Placeholder 5"/>
          <p:cNvSpPr>
            <a:spLocks noGrp="1"/>
          </p:cNvSpPr>
          <p:nvPr>
            <p:ph type="sldNum" sz="quarter" idx="12"/>
          </p:nvPr>
        </p:nvSpPr>
        <p:spPr/>
        <p:txBody>
          <a:bodyPr/>
          <a:lstStyle/>
          <a:p>
            <a:fld id="{E59B3EB4-F75D-4221-891B-A2BAA9BB7BFA}" type="slidenum">
              <a:rPr lang="en-US" smtClean="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5" name="Date Placeholder 4"/>
          <p:cNvSpPr>
            <a:spLocks noGrp="1"/>
          </p:cNvSpPr>
          <p:nvPr>
            <p:ph type="dt" sz="half" idx="10"/>
          </p:nvPr>
        </p:nvSpPr>
        <p:spPr>
          <a:xfrm>
            <a:off x="457200" y="6356350"/>
            <a:ext cx="2133600" cy="365125"/>
          </a:xfrm>
          <a:prstGeom prst="rect">
            <a:avLst/>
          </a:prstGeom>
        </p:spPr>
        <p:txBody>
          <a:bodyPr/>
          <a:lstStyle/>
          <a:p>
            <a:endParaRPr lang="en-US" dirty="0"/>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dirty="0"/>
          </a:p>
        </p:txBody>
      </p:sp>
      <p:sp>
        <p:nvSpPr>
          <p:cNvPr id="7" name="Slide Number Placeholder 6"/>
          <p:cNvSpPr>
            <a:spLocks noGrp="1"/>
          </p:cNvSpPr>
          <p:nvPr>
            <p:ph type="sldNum" sz="quarter" idx="12"/>
          </p:nvPr>
        </p:nvSpPr>
        <p:spPr/>
        <p:txBody>
          <a:bodyPr/>
          <a:lstStyle/>
          <a:p>
            <a:fld id="{E59B3EB4-F75D-4221-891B-A2BAA9BB7BFA}" type="slidenum">
              <a:rPr lang="en-US" smtClean="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GB"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7" name="Date Placeholder 6"/>
          <p:cNvSpPr>
            <a:spLocks noGrp="1"/>
          </p:cNvSpPr>
          <p:nvPr>
            <p:ph type="dt" sz="half" idx="10"/>
          </p:nvPr>
        </p:nvSpPr>
        <p:spPr>
          <a:xfrm>
            <a:off x="457200" y="6356350"/>
            <a:ext cx="2133600" cy="365125"/>
          </a:xfrm>
          <a:prstGeom prst="rect">
            <a:avLst/>
          </a:prstGeom>
        </p:spPr>
        <p:txBody>
          <a:bodyPr/>
          <a:lstStyle/>
          <a:p>
            <a:endParaRPr lang="en-US" dirty="0"/>
          </a:p>
        </p:txBody>
      </p:sp>
      <p:sp>
        <p:nvSpPr>
          <p:cNvPr id="8" name="Footer Placeholder 7"/>
          <p:cNvSpPr>
            <a:spLocks noGrp="1"/>
          </p:cNvSpPr>
          <p:nvPr>
            <p:ph type="ftr" sz="quarter" idx="11"/>
          </p:nvPr>
        </p:nvSpPr>
        <p:spPr>
          <a:xfrm>
            <a:off x="3124200" y="6356350"/>
            <a:ext cx="2895600" cy="365125"/>
          </a:xfrm>
          <a:prstGeom prst="rect">
            <a:avLst/>
          </a:prstGeom>
        </p:spPr>
        <p:txBody>
          <a:bodyPr/>
          <a:lstStyle/>
          <a:p>
            <a:endParaRPr lang="en-US" dirty="0"/>
          </a:p>
        </p:txBody>
      </p:sp>
      <p:sp>
        <p:nvSpPr>
          <p:cNvPr id="9" name="Slide Number Placeholder 8"/>
          <p:cNvSpPr>
            <a:spLocks noGrp="1"/>
          </p:cNvSpPr>
          <p:nvPr>
            <p:ph type="sldNum" sz="quarter" idx="12"/>
          </p:nvPr>
        </p:nvSpPr>
        <p:spPr/>
        <p:txBody>
          <a:bodyPr/>
          <a:lstStyle/>
          <a:p>
            <a:fld id="{E59B3EB4-F75D-4221-891B-A2BAA9BB7BFA}" type="slidenum">
              <a:rPr lang="en-US" smtClean="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356350"/>
            <a:ext cx="2133600" cy="365125"/>
          </a:xfrm>
          <a:prstGeom prst="rect">
            <a:avLst/>
          </a:prstGeom>
        </p:spPr>
        <p:txBody>
          <a:bodyPr/>
          <a:lstStyle/>
          <a:p>
            <a:endParaRPr lang="en-US" dirty="0"/>
          </a:p>
        </p:txBody>
      </p:sp>
      <p:sp>
        <p:nvSpPr>
          <p:cNvPr id="3" name="Footer Placeholder 2"/>
          <p:cNvSpPr>
            <a:spLocks noGrp="1"/>
          </p:cNvSpPr>
          <p:nvPr>
            <p:ph type="ftr" sz="quarter" idx="11"/>
          </p:nvPr>
        </p:nvSpPr>
        <p:spPr>
          <a:xfrm>
            <a:off x="3124200" y="6356350"/>
            <a:ext cx="2895600" cy="365125"/>
          </a:xfrm>
          <a:prstGeom prst="rect">
            <a:avLst/>
          </a:prstGeom>
        </p:spPr>
        <p:txBody>
          <a:bodyPr/>
          <a:lstStyle/>
          <a:p>
            <a:endParaRPr lang="en-US" dirty="0"/>
          </a:p>
        </p:txBody>
      </p:sp>
      <p:sp>
        <p:nvSpPr>
          <p:cNvPr id="4" name="Slide Number Placeholder 3"/>
          <p:cNvSpPr>
            <a:spLocks noGrp="1"/>
          </p:cNvSpPr>
          <p:nvPr>
            <p:ph type="sldNum" sz="quarter" idx="12"/>
          </p:nvPr>
        </p:nvSpPr>
        <p:spPr/>
        <p:txBody>
          <a:bodyPr/>
          <a:lstStyle/>
          <a:p>
            <a:fld id="{E59B3EB4-F75D-4221-891B-A2BAA9BB7BFA}" type="slidenum">
              <a:rPr lang="en-US" smtClean="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GB"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smtClean="0"/>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endParaRPr lang="en-US" dirty="0"/>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dirty="0"/>
          </a:p>
        </p:txBody>
      </p:sp>
      <p:sp>
        <p:nvSpPr>
          <p:cNvPr id="7" name="Slide Number Placeholder 6"/>
          <p:cNvSpPr>
            <a:spLocks noGrp="1"/>
          </p:cNvSpPr>
          <p:nvPr>
            <p:ph type="sldNum" sz="quarter" idx="12"/>
          </p:nvPr>
        </p:nvSpPr>
        <p:spPr/>
        <p:txBody>
          <a:bodyPr/>
          <a:lstStyle/>
          <a:p>
            <a:fld id="{E59B3EB4-F75D-4221-891B-A2BAA9BB7BFA}" type="slidenum">
              <a:rPr lang="en-US" smtClean="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GB"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GB" dirty="0" smtClean="0"/>
              <a:t>Drag picture to placeholder or click icon to add</a:t>
            </a:r>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smtClean="0"/>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endParaRPr lang="en-US" dirty="0"/>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dirty="0"/>
          </a:p>
        </p:txBody>
      </p:sp>
      <p:sp>
        <p:nvSpPr>
          <p:cNvPr id="7" name="Slide Number Placeholder 6"/>
          <p:cNvSpPr>
            <a:spLocks noGrp="1"/>
          </p:cNvSpPr>
          <p:nvPr>
            <p:ph type="sldNum" sz="quarter" idx="12"/>
          </p:nvPr>
        </p:nvSpPr>
        <p:spPr/>
        <p:txBody>
          <a:bodyPr/>
          <a:lstStyle/>
          <a:p>
            <a:fld id="{E59B3EB4-F75D-4221-891B-A2BAA9BB7BFA}" type="slidenum">
              <a:rPr lang="en-US" smtClean="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85800" y="-25400"/>
            <a:ext cx="8001000" cy="1143000"/>
          </a:xfrm>
          <a:prstGeom prst="rect">
            <a:avLst/>
          </a:prstGeom>
        </p:spPr>
        <p:txBody>
          <a:bodyPr vert="horz" lIns="91440" tIns="45720" rIns="91440" bIns="45720" rtlCol="0" anchor="ctr">
            <a:normAutofit/>
          </a:bodyPr>
          <a:lstStyle/>
          <a:p>
            <a:r>
              <a:rPr lang="en-GB" smtClean="0"/>
              <a:t>Click to edit Master title style</a:t>
            </a:r>
            <a:endParaRPr lang="en-US"/>
          </a:p>
        </p:txBody>
      </p:sp>
      <p:sp>
        <p:nvSpPr>
          <p:cNvPr id="3" name="Text Placeholder 2"/>
          <p:cNvSpPr>
            <a:spLocks noGrp="1"/>
          </p:cNvSpPr>
          <p:nvPr>
            <p:ph type="body" idx="1"/>
          </p:nvPr>
        </p:nvSpPr>
        <p:spPr>
          <a:xfrm>
            <a:off x="685800" y="1341437"/>
            <a:ext cx="8001000" cy="4830763"/>
          </a:xfrm>
          <a:prstGeom prst="rect">
            <a:avLst/>
          </a:prstGeom>
        </p:spPr>
        <p:txBody>
          <a:bodyPr vert="horz" lIns="91440" tIns="45720" rIns="91440" bIns="45720" rtlCol="0">
            <a:normAutofit/>
          </a:bodyPr>
          <a:lstStyle/>
          <a:p>
            <a:pPr lvl="0"/>
            <a:r>
              <a:rPr lang="en-GB" dirty="0" smtClean="0"/>
              <a:t>Click to edit Master text styles</a:t>
            </a:r>
          </a:p>
          <a:p>
            <a:pPr lvl="1"/>
            <a:r>
              <a:rPr lang="en-GB" dirty="0" smtClean="0"/>
              <a:t>Second level</a:t>
            </a:r>
          </a:p>
          <a:p>
            <a:pPr lvl="2"/>
            <a:r>
              <a:rPr lang="en-GB" dirty="0" smtClean="0"/>
              <a:t>Third level</a:t>
            </a:r>
          </a:p>
          <a:p>
            <a:pPr lvl="3"/>
            <a:r>
              <a:rPr lang="en-GB" dirty="0" smtClean="0"/>
              <a:t>Fourth level</a:t>
            </a:r>
          </a:p>
          <a:p>
            <a:pPr lvl="4"/>
            <a:r>
              <a:rPr lang="en-GB" dirty="0" smtClean="0"/>
              <a:t>Fifth level</a:t>
            </a:r>
            <a:endParaRPr lang="en-US" dirty="0"/>
          </a:p>
        </p:txBody>
      </p:sp>
      <p:sp>
        <p:nvSpPr>
          <p:cNvPr id="6" name="Slide Number Placeholder 5"/>
          <p:cNvSpPr>
            <a:spLocks noGrp="1"/>
          </p:cNvSpPr>
          <p:nvPr>
            <p:ph type="sldNum" sz="quarter" idx="4"/>
          </p:nvPr>
        </p:nvSpPr>
        <p:spPr>
          <a:xfrm>
            <a:off x="8001000" y="6518275"/>
            <a:ext cx="1143000" cy="304800"/>
          </a:xfrm>
          <a:prstGeom prst="rect">
            <a:avLst/>
          </a:prstGeom>
        </p:spPr>
        <p:txBody>
          <a:bodyPr vert="horz" lIns="91440" tIns="45720" rIns="91440" bIns="45720" rtlCol="0" anchor="ctr"/>
          <a:lstStyle>
            <a:lvl1pPr algn="r">
              <a:defRPr sz="1200">
                <a:solidFill>
                  <a:schemeClr val="tx1">
                    <a:tint val="75000"/>
                  </a:schemeClr>
                </a:solidFill>
              </a:defRPr>
            </a:lvl1pPr>
          </a:lstStyle>
          <a:p>
            <a:fld id="{E59B3EB4-F75D-4221-891B-A2BAA9BB7BFA}" type="slidenum">
              <a:rPr lang="en-US" smtClean="0"/>
              <a:pPr/>
              <a:t>‹#›</a:t>
            </a:fld>
            <a:endParaRPr lang="en-US" dirty="0"/>
          </a:p>
        </p:txBody>
      </p:sp>
      <p:pic>
        <p:nvPicPr>
          <p:cNvPr id="7" name="Рисунок 11" descr="pempal-logo.jpg"/>
          <p:cNvPicPr>
            <a:picLocks noChangeAspect="1"/>
          </p:cNvPicPr>
          <p:nvPr/>
        </p:nvPicPr>
        <p:blipFill>
          <a:blip r:embed="rId13" cstate="print"/>
          <a:srcRect/>
          <a:stretch>
            <a:fillRect/>
          </a:stretch>
        </p:blipFill>
        <p:spPr bwMode="auto">
          <a:xfrm>
            <a:off x="0" y="0"/>
            <a:ext cx="704850" cy="6858000"/>
          </a:xfrm>
          <a:prstGeom prst="rect">
            <a:avLst/>
          </a:prstGeom>
          <a:noFill/>
          <a:ln w="9525">
            <a:noFill/>
            <a:miter lim="800000"/>
            <a:headEnd/>
            <a:tailEnd/>
          </a:ln>
        </p:spPr>
      </p:pic>
      <p:pic>
        <p:nvPicPr>
          <p:cNvPr id="8" name="Рисунок 15" descr="pempal-logo-top.gif"/>
          <p:cNvPicPr>
            <a:picLocks noChangeAspect="1"/>
          </p:cNvPicPr>
          <p:nvPr/>
        </p:nvPicPr>
        <p:blipFill>
          <a:blip r:embed="rId14" cstate="print"/>
          <a:srcRect/>
          <a:stretch>
            <a:fillRect/>
          </a:stretch>
        </p:blipFill>
        <p:spPr bwMode="auto">
          <a:xfrm>
            <a:off x="3200400" y="6324600"/>
            <a:ext cx="3581400" cy="381000"/>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hyperlink" Target="http://www.coso.org/" TargetMode="Externa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3.tiff"/><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dirty="0"/>
              <a:t>The </a:t>
            </a:r>
            <a:r>
              <a:rPr lang="en-GB" dirty="0" smtClean="0"/>
              <a:t>Evolving Role </a:t>
            </a:r>
            <a:r>
              <a:rPr lang="en-GB" dirty="0"/>
              <a:t>of Treasury </a:t>
            </a:r>
            <a:r>
              <a:rPr lang="en-GB" dirty="0" smtClean="0"/>
              <a:t>Function Internationally</a:t>
            </a:r>
            <a:endParaRPr lang="en-GB" dirty="0">
              <a:latin typeface="Book Antiqua" pitchFamily="18" charset="0"/>
            </a:endParaRPr>
          </a:p>
        </p:txBody>
      </p:sp>
      <p:sp>
        <p:nvSpPr>
          <p:cNvPr id="3" name="Subtitle 2"/>
          <p:cNvSpPr>
            <a:spLocks noGrp="1"/>
          </p:cNvSpPr>
          <p:nvPr>
            <p:ph type="subTitle" idx="1"/>
          </p:nvPr>
        </p:nvSpPr>
        <p:spPr/>
        <p:txBody>
          <a:bodyPr/>
          <a:lstStyle/>
          <a:p>
            <a:r>
              <a:rPr lang="en-GB" dirty="0"/>
              <a:t>Treasury Community of Practice</a:t>
            </a:r>
          </a:p>
          <a:p>
            <a:r>
              <a:rPr lang="en-GB" dirty="0"/>
              <a:t> </a:t>
            </a:r>
            <a:r>
              <a:rPr lang="en-GB" dirty="0" smtClean="0"/>
              <a:t>Chisinau, Moldova </a:t>
            </a:r>
            <a:endParaRPr lang="en-GB" dirty="0"/>
          </a:p>
          <a:p>
            <a:r>
              <a:rPr lang="en-GB" dirty="0" smtClean="0"/>
              <a:t>1-3 June 2016</a:t>
            </a:r>
          </a:p>
        </p:txBody>
      </p:sp>
      <p:sp>
        <p:nvSpPr>
          <p:cNvPr id="7" name="Slide Number Placeholder 6"/>
          <p:cNvSpPr>
            <a:spLocks noGrp="1"/>
          </p:cNvSpPr>
          <p:nvPr>
            <p:ph type="sldNum" sz="quarter" idx="12"/>
          </p:nvPr>
        </p:nvSpPr>
        <p:spPr/>
        <p:txBody>
          <a:bodyPr/>
          <a:lstStyle/>
          <a:p>
            <a:fld id="{9DD0A906-368C-48ED-8EBD-12302C61BF87}" type="slidenum">
              <a:rPr lang="en-GB" smtClean="0"/>
              <a:pPr/>
              <a:t>1</a:t>
            </a:fld>
            <a:endParaRPr lang="en-GB" dirty="0"/>
          </a:p>
        </p:txBody>
      </p:sp>
    </p:spTree>
    <p:extLst>
      <p:ext uri="{BB962C8B-B14F-4D97-AF65-F5344CB8AC3E}">
        <p14:creationId xmlns:p14="http://schemas.microsoft.com/office/powerpoint/2010/main" val="206151456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is Risk Management?</a:t>
            </a:r>
            <a:endParaRPr lang="en-US" dirty="0"/>
          </a:p>
        </p:txBody>
      </p:sp>
      <p:sp>
        <p:nvSpPr>
          <p:cNvPr id="3" name="Content Placeholder 2"/>
          <p:cNvSpPr>
            <a:spLocks noGrp="1"/>
          </p:cNvSpPr>
          <p:nvPr>
            <p:ph idx="1"/>
          </p:nvPr>
        </p:nvSpPr>
        <p:spPr>
          <a:xfrm>
            <a:off x="685800" y="838200"/>
            <a:ext cx="8458200" cy="5486400"/>
          </a:xfrm>
        </p:spPr>
        <p:txBody>
          <a:bodyPr>
            <a:normAutofit fontScale="70000" lnSpcReduction="20000"/>
          </a:bodyPr>
          <a:lstStyle/>
          <a:p>
            <a:pPr marL="0" indent="0">
              <a:buNone/>
            </a:pPr>
            <a:r>
              <a:rPr lang="en-US" dirty="0" smtClean="0"/>
              <a:t> ”</a:t>
            </a:r>
            <a:r>
              <a:rPr lang="en-US" i="1" dirty="0" smtClean="0"/>
              <a:t>risk </a:t>
            </a:r>
            <a:r>
              <a:rPr lang="en-US" i="1" dirty="0"/>
              <a:t>management is a </a:t>
            </a:r>
            <a:r>
              <a:rPr lang="en-US" i="1" dirty="0" smtClean="0"/>
              <a:t>process</a:t>
            </a:r>
            <a:r>
              <a:rPr lang="is-IS" i="1" dirty="0" smtClean="0"/>
              <a:t>…</a:t>
            </a:r>
            <a:r>
              <a:rPr lang="en-US" i="1" dirty="0" smtClean="0"/>
              <a:t> designed </a:t>
            </a:r>
            <a:r>
              <a:rPr lang="en-US" i="1" dirty="0"/>
              <a:t>to identify potential events that may affect the entity, and manage risk to be within its risk appetite, to provide reasonable assurance regarding the achievement of entity </a:t>
            </a:r>
            <a:r>
              <a:rPr lang="en-US" i="1" dirty="0" smtClean="0"/>
              <a:t>objectives” (COSO  </a:t>
            </a:r>
            <a:r>
              <a:rPr lang="en-US" i="1" dirty="0" smtClean="0">
                <a:hlinkClick r:id="rId2"/>
              </a:rPr>
              <a:t>www.COSO.org</a:t>
            </a:r>
            <a:r>
              <a:rPr lang="en-US" i="1" dirty="0" smtClean="0"/>
              <a:t>)</a:t>
            </a:r>
            <a:endParaRPr lang="en-US" dirty="0" smtClean="0"/>
          </a:p>
          <a:p>
            <a:endParaRPr lang="en-US" dirty="0" smtClean="0"/>
          </a:p>
          <a:p>
            <a:r>
              <a:rPr lang="en-US" dirty="0" smtClean="0"/>
              <a:t>Managing and mitigating risks is key</a:t>
            </a:r>
          </a:p>
          <a:p>
            <a:r>
              <a:rPr lang="en-US" dirty="0" smtClean="0"/>
              <a:t>Some examples of risk management strategies</a:t>
            </a:r>
          </a:p>
          <a:p>
            <a:pPr lvl="1"/>
            <a:r>
              <a:rPr lang="en-US" dirty="0" smtClean="0"/>
              <a:t>Reduced checks on smaller </a:t>
            </a:r>
            <a:r>
              <a:rPr lang="en-US" dirty="0"/>
              <a:t>value </a:t>
            </a:r>
            <a:r>
              <a:rPr lang="en-US" dirty="0" smtClean="0"/>
              <a:t>transactions - </a:t>
            </a:r>
            <a:r>
              <a:rPr lang="en-US" dirty="0"/>
              <a:t>Threshold for reduced or enhanced checks – </a:t>
            </a:r>
            <a:r>
              <a:rPr lang="en-US" dirty="0" smtClean="0"/>
              <a:t>Dominica</a:t>
            </a:r>
          </a:p>
          <a:p>
            <a:pPr lvl="1"/>
            <a:r>
              <a:rPr lang="en-US" dirty="0" smtClean="0"/>
              <a:t>Certification of system based controls for payments </a:t>
            </a:r>
            <a:endParaRPr lang="en-US" dirty="0"/>
          </a:p>
          <a:p>
            <a:pPr lvl="1"/>
            <a:r>
              <a:rPr lang="en-US" dirty="0" smtClean="0"/>
              <a:t>System based controls reduce the need for manual checks (eg procurement linked to payment and accounting)</a:t>
            </a:r>
          </a:p>
          <a:p>
            <a:pPr lvl="1"/>
            <a:r>
              <a:rPr lang="en-US" dirty="0" smtClean="0"/>
              <a:t>Centralized system based ex-ante checks – Mexico</a:t>
            </a:r>
          </a:p>
          <a:p>
            <a:pPr lvl="1"/>
            <a:r>
              <a:rPr lang="en-US" dirty="0" smtClean="0"/>
              <a:t>Ex-post review – PIFC and Internal Audit/External Audit</a:t>
            </a:r>
          </a:p>
          <a:p>
            <a:pPr lvl="1"/>
            <a:r>
              <a:rPr lang="en-US" dirty="0"/>
              <a:t>Transparency </a:t>
            </a:r>
            <a:r>
              <a:rPr lang="en-US" dirty="0" smtClean="0"/>
              <a:t>– Georgia</a:t>
            </a:r>
          </a:p>
          <a:p>
            <a:pPr lvl="1"/>
            <a:endParaRPr lang="en-US" dirty="0"/>
          </a:p>
          <a:p>
            <a:pPr marL="457200" lvl="1" indent="0" algn="ctr">
              <a:buNone/>
            </a:pPr>
            <a:r>
              <a:rPr lang="en-US" b="1" dirty="0" smtClean="0"/>
              <a:t>Decisions regarding risk management will directly impact the role of Treasury in budget execution </a:t>
            </a:r>
            <a:endParaRPr lang="en-US" b="1" dirty="0"/>
          </a:p>
          <a:p>
            <a:pPr lvl="1"/>
            <a:endParaRPr lang="en-US" dirty="0" smtClean="0"/>
          </a:p>
          <a:p>
            <a:pPr lvl="1"/>
            <a:endParaRPr lang="en-US" dirty="0" smtClean="0"/>
          </a:p>
          <a:p>
            <a:endParaRPr lang="en-US" dirty="0"/>
          </a:p>
        </p:txBody>
      </p:sp>
      <p:sp>
        <p:nvSpPr>
          <p:cNvPr id="4" name="Slide Number Placeholder 3"/>
          <p:cNvSpPr>
            <a:spLocks noGrp="1"/>
          </p:cNvSpPr>
          <p:nvPr>
            <p:ph type="sldNum" sz="quarter" idx="12"/>
          </p:nvPr>
        </p:nvSpPr>
        <p:spPr/>
        <p:txBody>
          <a:bodyPr/>
          <a:lstStyle/>
          <a:p>
            <a:fld id="{E59B3EB4-F75D-4221-891B-A2BAA9BB7BFA}" type="slidenum">
              <a:rPr lang="en-US" smtClean="0"/>
              <a:pPr/>
              <a:t>10</a:t>
            </a:fld>
            <a:endParaRPr lang="en-US" dirty="0"/>
          </a:p>
        </p:txBody>
      </p:sp>
    </p:spTree>
    <p:extLst>
      <p:ext uri="{BB962C8B-B14F-4D97-AF65-F5344CB8AC3E}">
        <p14:creationId xmlns:p14="http://schemas.microsoft.com/office/powerpoint/2010/main" val="53585546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723900" y="137320"/>
            <a:ext cx="8001000" cy="1143000"/>
          </a:xfrm>
        </p:spPr>
        <p:txBody>
          <a:bodyPr>
            <a:noAutofit/>
          </a:bodyPr>
          <a:lstStyle/>
          <a:p>
            <a:r>
              <a:rPr lang="en-US" sz="2800" dirty="0" smtClean="0"/>
              <a:t>Evolution of Accounting System in Australian Federal Government – Generation One - Finance Ledger System (FLS)</a:t>
            </a:r>
            <a:endParaRPr lang="en-US" sz="2800" dirty="0"/>
          </a:p>
        </p:txBody>
      </p:sp>
      <p:sp>
        <p:nvSpPr>
          <p:cNvPr id="4" name="Slide Number Placeholder 3"/>
          <p:cNvSpPr>
            <a:spLocks noGrp="1"/>
          </p:cNvSpPr>
          <p:nvPr>
            <p:ph type="sldNum" sz="quarter" idx="12"/>
          </p:nvPr>
        </p:nvSpPr>
        <p:spPr/>
        <p:txBody>
          <a:bodyPr/>
          <a:lstStyle/>
          <a:p>
            <a:fld id="{9DD0A906-368C-48ED-8EBD-12302C61BF87}" type="slidenum">
              <a:rPr lang="en-GB" smtClean="0"/>
              <a:pPr/>
              <a:t>11</a:t>
            </a:fld>
            <a:endParaRPr lang="en-GB" dirty="0"/>
          </a:p>
        </p:txBody>
      </p:sp>
      <p:sp>
        <p:nvSpPr>
          <p:cNvPr id="5" name="TextBox 4"/>
          <p:cNvSpPr txBox="1"/>
          <p:nvPr/>
        </p:nvSpPr>
        <p:spPr>
          <a:xfrm>
            <a:off x="4572000" y="1183164"/>
            <a:ext cx="4572000" cy="5909310"/>
          </a:xfrm>
          <a:prstGeom prst="rect">
            <a:avLst/>
          </a:prstGeom>
          <a:noFill/>
        </p:spPr>
        <p:txBody>
          <a:bodyPr wrap="square" rtlCol="0">
            <a:spAutoFit/>
          </a:bodyPr>
          <a:lstStyle/>
          <a:p>
            <a:pPr marL="285750" indent="-285750">
              <a:buFont typeface="Arial" charset="0"/>
              <a:buChar char="•"/>
            </a:pPr>
            <a:endParaRPr lang="en-US" dirty="0" smtClean="0"/>
          </a:p>
          <a:p>
            <a:pPr marL="285750" indent="-285750">
              <a:buFont typeface="Arial" charset="0"/>
              <a:buChar char="•"/>
            </a:pPr>
            <a:r>
              <a:rPr lang="en-US" dirty="0" smtClean="0"/>
              <a:t>Cash Based Accounting - Daily</a:t>
            </a:r>
          </a:p>
          <a:p>
            <a:pPr marL="285750" indent="-285750">
              <a:buFont typeface="Arial" charset="0"/>
              <a:buChar char="•"/>
            </a:pPr>
            <a:r>
              <a:rPr lang="en-US" dirty="0" smtClean="0"/>
              <a:t>Central unique CoA</a:t>
            </a:r>
          </a:p>
          <a:p>
            <a:pPr marL="285750" indent="-285750">
              <a:buFont typeface="Arial" charset="0"/>
              <a:buChar char="•"/>
            </a:pPr>
            <a:r>
              <a:rPr lang="en-US" dirty="0" smtClean="0"/>
              <a:t>Mainframe computer in centre and in 8 regional offices – Accounting Operations Branch </a:t>
            </a:r>
          </a:p>
          <a:p>
            <a:pPr marL="285750" indent="-285750">
              <a:buFont typeface="Arial" charset="0"/>
              <a:buChar char="•"/>
            </a:pPr>
            <a:r>
              <a:rPr lang="en-US" dirty="0"/>
              <a:t>Centralized payroll and </a:t>
            </a:r>
            <a:r>
              <a:rPr lang="en-US" dirty="0" smtClean="0"/>
              <a:t>payments – payroll and some repetitive payments submitted to banks on magnetic tape – other payments by cheque</a:t>
            </a:r>
          </a:p>
          <a:p>
            <a:pPr marL="285750" indent="-285750">
              <a:buFont typeface="Arial" charset="0"/>
              <a:buChar char="•"/>
            </a:pPr>
            <a:r>
              <a:rPr lang="en-US" dirty="0" smtClean="0"/>
              <a:t>Manual input of forms – data-processing pools – over 50% of 300+  staff entirely allocated to this activity</a:t>
            </a:r>
          </a:p>
          <a:p>
            <a:pPr marL="285750" indent="-285750">
              <a:buFont typeface="Arial" charset="0"/>
              <a:buChar char="•"/>
            </a:pPr>
            <a:r>
              <a:rPr lang="en-US" dirty="0" smtClean="0"/>
              <a:t>Remaining staff focus is on ensuring payroll and end of month processing achieved</a:t>
            </a:r>
          </a:p>
          <a:p>
            <a:pPr marL="285750" indent="-285750">
              <a:buFont typeface="Arial" charset="0"/>
              <a:buChar char="•"/>
            </a:pPr>
            <a:r>
              <a:rPr lang="en-US" dirty="0" smtClean="0"/>
              <a:t>Rudimentary checks regarding forms – eg correct signature  </a:t>
            </a:r>
          </a:p>
          <a:p>
            <a:pPr marL="285750" indent="-285750">
              <a:buFont typeface="Arial" charset="0"/>
              <a:buChar char="•"/>
            </a:pPr>
            <a:r>
              <a:rPr lang="en-US" dirty="0" smtClean="0"/>
              <a:t>System undertakes checks called “central edits” – these reject simple errors such as erroneous codes, incorrect control totals</a:t>
            </a:r>
          </a:p>
          <a:p>
            <a:r>
              <a:rPr lang="en-US" dirty="0" smtClean="0"/>
              <a:t> </a:t>
            </a:r>
            <a:endParaRPr lang="en-US" dirty="0"/>
          </a:p>
        </p:txBody>
      </p:sp>
      <p:pic>
        <p:nvPicPr>
          <p:cNvPr id="9" name="Content Placeholder 8"/>
          <p:cNvPicPr>
            <a:picLocks noGrp="1" noChangeAspect="1"/>
          </p:cNvPicPr>
          <p:nvPr>
            <p:ph idx="1"/>
          </p:nvPr>
        </p:nvPicPr>
        <p:blipFill>
          <a:blip r:embed="rId2"/>
          <a:stretch>
            <a:fillRect/>
          </a:stretch>
        </p:blipFill>
        <p:spPr>
          <a:xfrm>
            <a:off x="737218" y="1417638"/>
            <a:ext cx="6099026" cy="5440362"/>
          </a:xfrm>
          <a:prstGeom prst="rect">
            <a:avLst/>
          </a:prstGeom>
        </p:spPr>
      </p:pic>
    </p:spTree>
    <p:extLst>
      <p:ext uri="{BB962C8B-B14F-4D97-AF65-F5344CB8AC3E}">
        <p14:creationId xmlns:p14="http://schemas.microsoft.com/office/powerpoint/2010/main" val="73620001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38621" y="9170"/>
            <a:ext cx="3888209" cy="2122630"/>
          </a:xfrm>
        </p:spPr>
        <p:txBody>
          <a:bodyPr>
            <a:normAutofit/>
          </a:bodyPr>
          <a:lstStyle/>
          <a:p>
            <a:pPr marL="0" indent="0">
              <a:buNone/>
            </a:pPr>
            <a:r>
              <a:rPr lang="en-US" b="1" dirty="0" smtClean="0"/>
              <a:t>Budget Execution </a:t>
            </a:r>
          </a:p>
          <a:p>
            <a:pPr marL="0" indent="0">
              <a:buNone/>
            </a:pPr>
            <a:r>
              <a:rPr lang="en-US" b="1" dirty="0" smtClean="0"/>
              <a:t>Process within FLS</a:t>
            </a:r>
          </a:p>
          <a:p>
            <a:pPr marL="0" indent="0">
              <a:buNone/>
            </a:pPr>
            <a:endParaRPr lang="en-US" b="1" dirty="0"/>
          </a:p>
        </p:txBody>
      </p:sp>
      <p:sp>
        <p:nvSpPr>
          <p:cNvPr id="4" name="Rectangle 3"/>
          <p:cNvSpPr/>
          <p:nvPr/>
        </p:nvSpPr>
        <p:spPr>
          <a:xfrm>
            <a:off x="4067408" y="2131800"/>
            <a:ext cx="1536836" cy="772027"/>
          </a:xfrm>
          <a:prstGeom prst="rect">
            <a:avLst/>
          </a:prstGeom>
          <a:solidFill>
            <a:schemeClr val="accent1">
              <a:lumMod val="60000"/>
              <a:lumOff val="40000"/>
            </a:schemeClr>
          </a:solidFill>
        </p:spPr>
        <p:style>
          <a:lnRef idx="1">
            <a:schemeClr val="accent5"/>
          </a:lnRef>
          <a:fillRef idx="2">
            <a:schemeClr val="accent5"/>
          </a:fillRef>
          <a:effectRef idx="1">
            <a:schemeClr val="accent5"/>
          </a:effectRef>
          <a:fontRef idx="minor">
            <a:schemeClr val="dk1"/>
          </a:fontRef>
        </p:style>
        <p:txBody>
          <a:bodyPr rtlCol="0" anchor="ctr"/>
          <a:lstStyle/>
          <a:p>
            <a:pPr algn="ctr"/>
            <a:r>
              <a:rPr lang="en-US" sz="1350" b="1" dirty="0">
                <a:solidFill>
                  <a:srgbClr val="212165"/>
                </a:solidFill>
              </a:rPr>
              <a:t>Stage 2</a:t>
            </a:r>
          </a:p>
          <a:p>
            <a:pPr algn="ctr"/>
            <a:r>
              <a:rPr lang="en-US" sz="1350" dirty="0">
                <a:solidFill>
                  <a:srgbClr val="212165"/>
                </a:solidFill>
              </a:rPr>
              <a:t>Purchase Order (legal obligation)</a:t>
            </a:r>
          </a:p>
        </p:txBody>
      </p:sp>
      <p:sp>
        <p:nvSpPr>
          <p:cNvPr id="5" name="Rectangle 4"/>
          <p:cNvSpPr/>
          <p:nvPr/>
        </p:nvSpPr>
        <p:spPr>
          <a:xfrm>
            <a:off x="4060386" y="977763"/>
            <a:ext cx="1543858" cy="772027"/>
          </a:xfrm>
          <a:prstGeom prst="rect">
            <a:avLst/>
          </a:prstGeom>
          <a:solidFill>
            <a:schemeClr val="accent1">
              <a:lumMod val="60000"/>
              <a:lumOff val="40000"/>
            </a:schemeClr>
          </a:solidFill>
        </p:spPr>
        <p:style>
          <a:lnRef idx="1">
            <a:schemeClr val="accent5"/>
          </a:lnRef>
          <a:fillRef idx="2">
            <a:schemeClr val="accent5"/>
          </a:fillRef>
          <a:effectRef idx="1">
            <a:schemeClr val="accent5"/>
          </a:effectRef>
          <a:fontRef idx="minor">
            <a:schemeClr val="dk1"/>
          </a:fontRef>
        </p:style>
        <p:txBody>
          <a:bodyPr rtlCol="0" anchor="ctr"/>
          <a:lstStyle/>
          <a:p>
            <a:pPr algn="ctr"/>
            <a:r>
              <a:rPr lang="en-US" sz="1350" b="1" dirty="0">
                <a:solidFill>
                  <a:srgbClr val="212165"/>
                </a:solidFill>
              </a:rPr>
              <a:t>Stage 1</a:t>
            </a:r>
          </a:p>
          <a:p>
            <a:pPr algn="ctr"/>
            <a:r>
              <a:rPr lang="en-US" sz="1350" dirty="0">
                <a:solidFill>
                  <a:srgbClr val="212165"/>
                </a:solidFill>
              </a:rPr>
              <a:t>Decision to Purchase- Pre-commitment</a:t>
            </a:r>
          </a:p>
        </p:txBody>
      </p:sp>
      <p:sp>
        <p:nvSpPr>
          <p:cNvPr id="6" name="Rectangle 5"/>
          <p:cNvSpPr/>
          <p:nvPr/>
        </p:nvSpPr>
        <p:spPr>
          <a:xfrm>
            <a:off x="1786585" y="2515938"/>
            <a:ext cx="1431758" cy="772027"/>
          </a:xfrm>
          <a:prstGeom prst="rect">
            <a:avLst/>
          </a:prstGeom>
          <a:solidFill>
            <a:schemeClr val="accent1">
              <a:lumMod val="60000"/>
              <a:lumOff val="40000"/>
            </a:schemeClr>
          </a:solidFill>
        </p:spPr>
        <p:style>
          <a:lnRef idx="1">
            <a:schemeClr val="accent5"/>
          </a:lnRef>
          <a:fillRef idx="2">
            <a:schemeClr val="accent5"/>
          </a:fillRef>
          <a:effectRef idx="1">
            <a:schemeClr val="accent5"/>
          </a:effectRef>
          <a:fontRef idx="minor">
            <a:schemeClr val="dk1"/>
          </a:fontRef>
        </p:style>
        <p:txBody>
          <a:bodyPr rtlCol="0" anchor="ctr"/>
          <a:lstStyle/>
          <a:p>
            <a:pPr algn="ctr"/>
            <a:r>
              <a:rPr lang="en-US" sz="1350" b="1" dirty="0"/>
              <a:t>Stage 3</a:t>
            </a:r>
          </a:p>
          <a:p>
            <a:pPr algn="ctr"/>
            <a:r>
              <a:rPr lang="en-US" sz="1350" dirty="0"/>
              <a:t>Goods or Services Delivered</a:t>
            </a:r>
          </a:p>
        </p:txBody>
      </p:sp>
      <p:sp>
        <p:nvSpPr>
          <p:cNvPr id="7" name="Rectangle 6"/>
          <p:cNvSpPr/>
          <p:nvPr/>
        </p:nvSpPr>
        <p:spPr>
          <a:xfrm>
            <a:off x="4058579" y="3243513"/>
            <a:ext cx="1543858" cy="772027"/>
          </a:xfrm>
          <a:prstGeom prst="rect">
            <a:avLst/>
          </a:prstGeom>
          <a:solidFill>
            <a:schemeClr val="accent1">
              <a:lumMod val="60000"/>
              <a:lumOff val="40000"/>
            </a:schemeClr>
          </a:solidFill>
        </p:spPr>
        <p:style>
          <a:lnRef idx="1">
            <a:schemeClr val="accent5"/>
          </a:lnRef>
          <a:fillRef idx="2">
            <a:schemeClr val="accent5"/>
          </a:fillRef>
          <a:effectRef idx="1">
            <a:schemeClr val="accent5"/>
          </a:effectRef>
          <a:fontRef idx="minor">
            <a:schemeClr val="dk1"/>
          </a:fontRef>
        </p:style>
        <p:txBody>
          <a:bodyPr rtlCol="0" anchor="ctr"/>
          <a:lstStyle/>
          <a:p>
            <a:pPr algn="ctr"/>
            <a:r>
              <a:rPr lang="en-US" sz="1350" dirty="0">
                <a:solidFill>
                  <a:srgbClr val="212165"/>
                </a:solidFill>
              </a:rPr>
              <a:t>Liability Recognised- (financial obligation) </a:t>
            </a:r>
          </a:p>
        </p:txBody>
      </p:sp>
      <p:sp>
        <p:nvSpPr>
          <p:cNvPr id="8" name="Rectangle 7"/>
          <p:cNvSpPr/>
          <p:nvPr/>
        </p:nvSpPr>
        <p:spPr>
          <a:xfrm>
            <a:off x="4067408" y="4369031"/>
            <a:ext cx="1536836" cy="973376"/>
          </a:xfrm>
          <a:prstGeom prst="rect">
            <a:avLst/>
          </a:prstGeom>
          <a:solidFill>
            <a:schemeClr val="accent1">
              <a:lumMod val="60000"/>
              <a:lumOff val="40000"/>
            </a:schemeClr>
          </a:solidFill>
        </p:spPr>
        <p:style>
          <a:lnRef idx="1">
            <a:schemeClr val="accent5"/>
          </a:lnRef>
          <a:fillRef idx="2">
            <a:schemeClr val="accent5"/>
          </a:fillRef>
          <a:effectRef idx="1">
            <a:schemeClr val="accent5"/>
          </a:effectRef>
          <a:fontRef idx="minor">
            <a:schemeClr val="dk1"/>
          </a:fontRef>
        </p:style>
        <p:txBody>
          <a:bodyPr rtlCol="0" anchor="ctr"/>
          <a:lstStyle/>
          <a:p>
            <a:pPr algn="ctr"/>
            <a:r>
              <a:rPr lang="en-US" sz="1350" b="1" dirty="0"/>
              <a:t>Stage 6</a:t>
            </a:r>
          </a:p>
          <a:p>
            <a:pPr algn="ctr"/>
            <a:r>
              <a:rPr lang="en-US" sz="1350" dirty="0"/>
              <a:t>Payment Made (on the Due Date)</a:t>
            </a:r>
          </a:p>
        </p:txBody>
      </p:sp>
      <p:sp>
        <p:nvSpPr>
          <p:cNvPr id="9" name="Rectangle 8"/>
          <p:cNvSpPr/>
          <p:nvPr/>
        </p:nvSpPr>
        <p:spPr>
          <a:xfrm>
            <a:off x="6001754" y="2131800"/>
            <a:ext cx="1999247" cy="772027"/>
          </a:xfrm>
          <a:prstGeom prst="rect">
            <a:avLst/>
          </a:prstGeom>
          <a:solidFill>
            <a:schemeClr val="accent2"/>
          </a:solidFill>
        </p:spPr>
        <p:style>
          <a:lnRef idx="1">
            <a:schemeClr val="accent5"/>
          </a:lnRef>
          <a:fillRef idx="2">
            <a:schemeClr val="accent5"/>
          </a:fillRef>
          <a:effectRef idx="1">
            <a:schemeClr val="accent5"/>
          </a:effectRef>
          <a:fontRef idx="minor">
            <a:schemeClr val="dk1"/>
          </a:fontRef>
        </p:style>
        <p:txBody>
          <a:bodyPr rtlCol="0" anchor="ctr"/>
          <a:lstStyle/>
          <a:p>
            <a:pPr algn="ctr"/>
            <a:r>
              <a:rPr lang="en-US" sz="1200" dirty="0"/>
              <a:t>Funds Control/Budget Commitment- Sets aside funds so that money can not be spent for other purposes</a:t>
            </a:r>
          </a:p>
        </p:txBody>
      </p:sp>
      <p:sp>
        <p:nvSpPr>
          <p:cNvPr id="10" name="Rectangle 9"/>
          <p:cNvSpPr/>
          <p:nvPr/>
        </p:nvSpPr>
        <p:spPr>
          <a:xfrm>
            <a:off x="6008774" y="3214642"/>
            <a:ext cx="1917032" cy="772027"/>
          </a:xfrm>
          <a:prstGeom prst="rect">
            <a:avLst/>
          </a:prstGeom>
          <a:solidFill>
            <a:schemeClr val="tx2">
              <a:lumMod val="40000"/>
              <a:lumOff val="60000"/>
            </a:schemeClr>
          </a:solidFill>
        </p:spPr>
        <p:style>
          <a:lnRef idx="1">
            <a:schemeClr val="accent5"/>
          </a:lnRef>
          <a:fillRef idx="2">
            <a:schemeClr val="accent5"/>
          </a:fillRef>
          <a:effectRef idx="1">
            <a:schemeClr val="accent5"/>
          </a:effectRef>
          <a:fontRef idx="minor">
            <a:schemeClr val="dk1"/>
          </a:fontRef>
        </p:style>
        <p:txBody>
          <a:bodyPr rtlCol="0" anchor="ctr"/>
          <a:lstStyle/>
          <a:p>
            <a:pPr algn="ctr"/>
            <a:r>
              <a:rPr lang="en-US" sz="1350" dirty="0"/>
              <a:t>Accrual - Accounts payable - Invoice matched to purchase order/commitment </a:t>
            </a:r>
          </a:p>
        </p:txBody>
      </p:sp>
      <p:sp>
        <p:nvSpPr>
          <p:cNvPr id="11" name="Rectangle 10"/>
          <p:cNvSpPr/>
          <p:nvPr/>
        </p:nvSpPr>
        <p:spPr>
          <a:xfrm>
            <a:off x="6063179" y="4347551"/>
            <a:ext cx="1917032" cy="772027"/>
          </a:xfrm>
          <a:prstGeom prst="rect">
            <a:avLst/>
          </a:prstGeom>
          <a:solidFill>
            <a:srgbClr val="FFFF00"/>
          </a:solidFill>
        </p:spPr>
        <p:style>
          <a:lnRef idx="1">
            <a:schemeClr val="accent5"/>
          </a:lnRef>
          <a:fillRef idx="2">
            <a:schemeClr val="accent5"/>
          </a:fillRef>
          <a:effectRef idx="1">
            <a:schemeClr val="accent5"/>
          </a:effectRef>
          <a:fontRef idx="minor">
            <a:schemeClr val="dk1"/>
          </a:fontRef>
        </p:style>
        <p:txBody>
          <a:bodyPr rtlCol="0" anchor="ctr"/>
          <a:lstStyle/>
          <a:p>
            <a:pPr algn="ctr"/>
            <a:r>
              <a:rPr lang="en-US" sz="1350" dirty="0"/>
              <a:t>Payment made on due date recognized both on  an accrual and cash basis </a:t>
            </a:r>
          </a:p>
        </p:txBody>
      </p:sp>
      <p:sp>
        <p:nvSpPr>
          <p:cNvPr id="14" name="Down Arrow 13"/>
          <p:cNvSpPr/>
          <p:nvPr/>
        </p:nvSpPr>
        <p:spPr>
          <a:xfrm flipH="1">
            <a:off x="4866975" y="1787673"/>
            <a:ext cx="196316" cy="310816"/>
          </a:xfrm>
          <a:prstGeom prst="down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dirty="0"/>
          </a:p>
        </p:txBody>
      </p:sp>
      <p:sp>
        <p:nvSpPr>
          <p:cNvPr id="15" name="Down Arrow 14"/>
          <p:cNvSpPr/>
          <p:nvPr/>
        </p:nvSpPr>
        <p:spPr>
          <a:xfrm flipH="1">
            <a:off x="4866975" y="2903826"/>
            <a:ext cx="196316" cy="310816"/>
          </a:xfrm>
          <a:prstGeom prst="down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dirty="0"/>
          </a:p>
        </p:txBody>
      </p:sp>
      <p:sp>
        <p:nvSpPr>
          <p:cNvPr id="16" name="Down Arrow 15"/>
          <p:cNvSpPr/>
          <p:nvPr/>
        </p:nvSpPr>
        <p:spPr>
          <a:xfrm flipH="1">
            <a:off x="4866975" y="4036735"/>
            <a:ext cx="196316" cy="310816"/>
          </a:xfrm>
          <a:prstGeom prst="down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dirty="0"/>
          </a:p>
        </p:txBody>
      </p:sp>
      <p:sp>
        <p:nvSpPr>
          <p:cNvPr id="17" name="Down Arrow 16"/>
          <p:cNvSpPr/>
          <p:nvPr/>
        </p:nvSpPr>
        <p:spPr>
          <a:xfrm rot="17396268" flipH="1">
            <a:off x="5621392" y="5475645"/>
            <a:ext cx="323850" cy="477939"/>
          </a:xfrm>
          <a:prstGeom prst="down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dirty="0"/>
          </a:p>
        </p:txBody>
      </p:sp>
      <p:sp>
        <p:nvSpPr>
          <p:cNvPr id="20" name="Down Arrow 19"/>
          <p:cNvSpPr/>
          <p:nvPr/>
        </p:nvSpPr>
        <p:spPr>
          <a:xfrm rot="16200000" flipH="1">
            <a:off x="5712997" y="2330451"/>
            <a:ext cx="220580" cy="370974"/>
          </a:xfrm>
          <a:prstGeom prst="down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dirty="0"/>
          </a:p>
        </p:txBody>
      </p:sp>
      <p:sp>
        <p:nvSpPr>
          <p:cNvPr id="21" name="Down Arrow 20"/>
          <p:cNvSpPr/>
          <p:nvPr/>
        </p:nvSpPr>
        <p:spPr>
          <a:xfrm flipH="1">
            <a:off x="6984533" y="3991715"/>
            <a:ext cx="196316" cy="310816"/>
          </a:xfrm>
          <a:prstGeom prst="down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dirty="0"/>
          </a:p>
        </p:txBody>
      </p:sp>
      <p:sp>
        <p:nvSpPr>
          <p:cNvPr id="22" name="Down Arrow 21"/>
          <p:cNvSpPr/>
          <p:nvPr/>
        </p:nvSpPr>
        <p:spPr>
          <a:xfrm flipH="1">
            <a:off x="6984533" y="2903826"/>
            <a:ext cx="196316" cy="310816"/>
          </a:xfrm>
          <a:prstGeom prst="down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dirty="0"/>
          </a:p>
        </p:txBody>
      </p:sp>
      <p:sp>
        <p:nvSpPr>
          <p:cNvPr id="23" name="Down Arrow 22"/>
          <p:cNvSpPr/>
          <p:nvPr/>
        </p:nvSpPr>
        <p:spPr>
          <a:xfrm rot="16200000" flipH="1">
            <a:off x="5712997" y="3407570"/>
            <a:ext cx="220580" cy="370974"/>
          </a:xfrm>
          <a:prstGeom prst="down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dirty="0"/>
          </a:p>
        </p:txBody>
      </p:sp>
      <p:sp>
        <p:nvSpPr>
          <p:cNvPr id="24" name="Down Arrow 23"/>
          <p:cNvSpPr/>
          <p:nvPr/>
        </p:nvSpPr>
        <p:spPr>
          <a:xfrm rot="16200000" flipH="1">
            <a:off x="5712997" y="4569557"/>
            <a:ext cx="220580" cy="370974"/>
          </a:xfrm>
          <a:prstGeom prst="down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dirty="0"/>
          </a:p>
        </p:txBody>
      </p:sp>
      <p:sp>
        <p:nvSpPr>
          <p:cNvPr id="25" name="Rectangle 24"/>
          <p:cNvSpPr/>
          <p:nvPr/>
        </p:nvSpPr>
        <p:spPr>
          <a:xfrm>
            <a:off x="1787251" y="3420117"/>
            <a:ext cx="1431758" cy="772027"/>
          </a:xfrm>
          <a:prstGeom prst="rect">
            <a:avLst/>
          </a:prstGeom>
          <a:solidFill>
            <a:schemeClr val="accent1">
              <a:lumMod val="60000"/>
              <a:lumOff val="40000"/>
            </a:schemeClr>
          </a:solidFill>
        </p:spPr>
        <p:style>
          <a:lnRef idx="1">
            <a:schemeClr val="accent5"/>
          </a:lnRef>
          <a:fillRef idx="2">
            <a:schemeClr val="accent5"/>
          </a:fillRef>
          <a:effectRef idx="1">
            <a:schemeClr val="accent5"/>
          </a:effectRef>
          <a:fontRef idx="minor">
            <a:schemeClr val="dk1"/>
          </a:fontRef>
        </p:style>
        <p:txBody>
          <a:bodyPr rtlCol="0" anchor="ctr"/>
          <a:lstStyle/>
          <a:p>
            <a:pPr algn="ctr"/>
            <a:r>
              <a:rPr lang="en-US" sz="1350" b="1" dirty="0"/>
              <a:t>Stage 4</a:t>
            </a:r>
          </a:p>
          <a:p>
            <a:pPr algn="ctr"/>
            <a:r>
              <a:rPr lang="en-US" sz="1350" dirty="0"/>
              <a:t>Correctly Rendered Invoice received </a:t>
            </a:r>
          </a:p>
        </p:txBody>
      </p:sp>
      <p:sp>
        <p:nvSpPr>
          <p:cNvPr id="26" name="Rectangle 25"/>
          <p:cNvSpPr/>
          <p:nvPr/>
        </p:nvSpPr>
        <p:spPr>
          <a:xfrm>
            <a:off x="5982413" y="977763"/>
            <a:ext cx="1999247" cy="772027"/>
          </a:xfrm>
          <a:prstGeom prst="rect">
            <a:avLst/>
          </a:prstGeom>
          <a:solidFill>
            <a:schemeClr val="accent2"/>
          </a:solidFill>
        </p:spPr>
        <p:style>
          <a:lnRef idx="1">
            <a:schemeClr val="accent5"/>
          </a:lnRef>
          <a:fillRef idx="2">
            <a:schemeClr val="accent5"/>
          </a:fillRef>
          <a:effectRef idx="1">
            <a:schemeClr val="accent5"/>
          </a:effectRef>
          <a:fontRef idx="minor">
            <a:schemeClr val="dk1"/>
          </a:fontRef>
        </p:style>
        <p:txBody>
          <a:bodyPr rtlCol="0" anchor="ctr"/>
          <a:lstStyle/>
          <a:p>
            <a:pPr algn="ctr"/>
            <a:r>
              <a:rPr lang="en-US" sz="1200" dirty="0"/>
              <a:t>Requisition Stage- Likely to involve tendering processes based on the value of goods and services to be purchased </a:t>
            </a:r>
          </a:p>
        </p:txBody>
      </p:sp>
      <p:sp>
        <p:nvSpPr>
          <p:cNvPr id="27" name="Down Arrow 26"/>
          <p:cNvSpPr/>
          <p:nvPr/>
        </p:nvSpPr>
        <p:spPr>
          <a:xfrm flipH="1">
            <a:off x="6931148" y="1787673"/>
            <a:ext cx="196316" cy="310816"/>
          </a:xfrm>
          <a:prstGeom prst="down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dirty="0"/>
          </a:p>
        </p:txBody>
      </p:sp>
      <p:sp>
        <p:nvSpPr>
          <p:cNvPr id="28" name="Down Arrow 27"/>
          <p:cNvSpPr/>
          <p:nvPr/>
        </p:nvSpPr>
        <p:spPr>
          <a:xfrm rot="15044552" flipH="1">
            <a:off x="3447782" y="3532498"/>
            <a:ext cx="323850" cy="496574"/>
          </a:xfrm>
          <a:prstGeom prst="down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dirty="0"/>
          </a:p>
        </p:txBody>
      </p:sp>
      <p:sp>
        <p:nvSpPr>
          <p:cNvPr id="29" name="Rectangle 28"/>
          <p:cNvSpPr/>
          <p:nvPr/>
        </p:nvSpPr>
        <p:spPr>
          <a:xfrm>
            <a:off x="1786585" y="4404123"/>
            <a:ext cx="1431758" cy="938284"/>
          </a:xfrm>
          <a:prstGeom prst="rect">
            <a:avLst/>
          </a:prstGeom>
          <a:solidFill>
            <a:schemeClr val="accent1">
              <a:lumMod val="60000"/>
              <a:lumOff val="40000"/>
            </a:schemeClr>
          </a:solidFill>
        </p:spPr>
        <p:style>
          <a:lnRef idx="1">
            <a:schemeClr val="accent5"/>
          </a:lnRef>
          <a:fillRef idx="2">
            <a:schemeClr val="accent5"/>
          </a:fillRef>
          <a:effectRef idx="1">
            <a:schemeClr val="accent5"/>
          </a:effectRef>
          <a:fontRef idx="minor">
            <a:schemeClr val="dk1"/>
          </a:fontRef>
        </p:style>
        <p:txBody>
          <a:bodyPr rtlCol="0" anchor="ctr"/>
          <a:lstStyle/>
          <a:p>
            <a:pPr algn="ctr"/>
            <a:r>
              <a:rPr lang="en-US" sz="1350" b="1" dirty="0"/>
              <a:t>Stage 5</a:t>
            </a:r>
          </a:p>
          <a:p>
            <a:pPr algn="ctr"/>
            <a:r>
              <a:rPr lang="en-US" sz="1350" dirty="0"/>
              <a:t>Payment Pending in Accounting Systems based on Due date</a:t>
            </a:r>
          </a:p>
        </p:txBody>
      </p:sp>
      <p:sp>
        <p:nvSpPr>
          <p:cNvPr id="30" name="Down Arrow 29"/>
          <p:cNvSpPr/>
          <p:nvPr/>
        </p:nvSpPr>
        <p:spPr>
          <a:xfrm rot="16200000" flipH="1">
            <a:off x="5712997" y="1153584"/>
            <a:ext cx="220580" cy="370974"/>
          </a:xfrm>
          <a:prstGeom prst="down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dirty="0"/>
          </a:p>
        </p:txBody>
      </p:sp>
      <p:sp>
        <p:nvSpPr>
          <p:cNvPr id="31" name="Down Arrow 30"/>
          <p:cNvSpPr/>
          <p:nvPr/>
        </p:nvSpPr>
        <p:spPr>
          <a:xfrm rot="16200000" flipH="1">
            <a:off x="3438703" y="4531235"/>
            <a:ext cx="339440" cy="546428"/>
          </a:xfrm>
          <a:prstGeom prst="down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dirty="0"/>
          </a:p>
        </p:txBody>
      </p:sp>
      <p:sp>
        <p:nvSpPr>
          <p:cNvPr id="32" name="Rectangle 31"/>
          <p:cNvSpPr/>
          <p:nvPr/>
        </p:nvSpPr>
        <p:spPr>
          <a:xfrm>
            <a:off x="6063180" y="5228724"/>
            <a:ext cx="1937821" cy="772027"/>
          </a:xfrm>
          <a:prstGeom prst="rect">
            <a:avLst/>
          </a:prstGeom>
          <a:solidFill>
            <a:schemeClr val="accent1">
              <a:lumMod val="60000"/>
              <a:lumOff val="40000"/>
            </a:schemeClr>
          </a:solidFill>
        </p:spPr>
        <p:style>
          <a:lnRef idx="1">
            <a:schemeClr val="accent5"/>
          </a:lnRef>
          <a:fillRef idx="2">
            <a:schemeClr val="accent5"/>
          </a:fillRef>
          <a:effectRef idx="1">
            <a:schemeClr val="accent5"/>
          </a:effectRef>
          <a:fontRef idx="minor">
            <a:schemeClr val="dk1"/>
          </a:fontRef>
        </p:style>
        <p:txBody>
          <a:bodyPr rtlCol="0" anchor="ctr"/>
          <a:lstStyle/>
          <a:p>
            <a:pPr algn="ctr"/>
            <a:r>
              <a:rPr lang="en-US" sz="1350" b="1" dirty="0"/>
              <a:t>Stage 7</a:t>
            </a:r>
          </a:p>
          <a:p>
            <a:pPr algn="ctr"/>
            <a:r>
              <a:rPr lang="en-US" sz="1350" dirty="0"/>
              <a:t>Budget Arrears</a:t>
            </a:r>
          </a:p>
          <a:p>
            <a:pPr algn="ctr"/>
            <a:r>
              <a:rPr lang="en-US" sz="1350" dirty="0"/>
              <a:t>Payments are overdue</a:t>
            </a:r>
          </a:p>
        </p:txBody>
      </p:sp>
      <p:sp>
        <p:nvSpPr>
          <p:cNvPr id="2" name="TextBox 1"/>
          <p:cNvSpPr txBox="1"/>
          <p:nvPr/>
        </p:nvSpPr>
        <p:spPr>
          <a:xfrm>
            <a:off x="5637800" y="4404122"/>
            <a:ext cx="370974" cy="507831"/>
          </a:xfrm>
          <a:prstGeom prst="rect">
            <a:avLst/>
          </a:prstGeom>
          <a:noFill/>
        </p:spPr>
        <p:txBody>
          <a:bodyPr wrap="square" rtlCol="0">
            <a:spAutoFit/>
          </a:bodyPr>
          <a:lstStyle/>
          <a:p>
            <a:r>
              <a:rPr lang="en-US" sz="1350" dirty="0"/>
              <a:t>Yes</a:t>
            </a:r>
          </a:p>
        </p:txBody>
      </p:sp>
      <p:sp>
        <p:nvSpPr>
          <p:cNvPr id="35" name="TextBox 34"/>
          <p:cNvSpPr txBox="1"/>
          <p:nvPr/>
        </p:nvSpPr>
        <p:spPr>
          <a:xfrm>
            <a:off x="5577906" y="5342406"/>
            <a:ext cx="485274" cy="300082"/>
          </a:xfrm>
          <a:prstGeom prst="rect">
            <a:avLst/>
          </a:prstGeom>
          <a:noFill/>
        </p:spPr>
        <p:txBody>
          <a:bodyPr wrap="square" rtlCol="0">
            <a:spAutoFit/>
          </a:bodyPr>
          <a:lstStyle/>
          <a:p>
            <a:r>
              <a:rPr lang="en-US" sz="1350" dirty="0"/>
              <a:t>No</a:t>
            </a:r>
          </a:p>
        </p:txBody>
      </p:sp>
      <p:sp>
        <p:nvSpPr>
          <p:cNvPr id="36" name="Down Arrow 35"/>
          <p:cNvSpPr/>
          <p:nvPr/>
        </p:nvSpPr>
        <p:spPr>
          <a:xfrm rot="17396268" flipH="1">
            <a:off x="3455719" y="3013846"/>
            <a:ext cx="323850" cy="477939"/>
          </a:xfrm>
          <a:prstGeom prst="down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dirty="0"/>
          </a:p>
        </p:txBody>
      </p:sp>
    </p:spTree>
    <p:extLst>
      <p:ext uri="{BB962C8B-B14F-4D97-AF65-F5344CB8AC3E}">
        <p14:creationId xmlns:p14="http://schemas.microsoft.com/office/powerpoint/2010/main" val="204599573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675039" y="38696"/>
            <a:ext cx="8001000" cy="1143000"/>
          </a:xfrm>
        </p:spPr>
        <p:txBody>
          <a:bodyPr>
            <a:noAutofit/>
          </a:bodyPr>
          <a:lstStyle/>
          <a:p>
            <a:r>
              <a:rPr lang="en-US" sz="2800" dirty="0"/>
              <a:t>Evolution of Accounting System in Australian Federal Government – Generation </a:t>
            </a:r>
            <a:r>
              <a:rPr lang="en-US" sz="2800" dirty="0" smtClean="0"/>
              <a:t>Two </a:t>
            </a:r>
            <a:r>
              <a:rPr lang="en-US" sz="2800" dirty="0"/>
              <a:t>- Finance </a:t>
            </a:r>
            <a:r>
              <a:rPr lang="en-US" sz="2800" dirty="0" smtClean="0"/>
              <a:t>Information on Resource Management </a:t>
            </a:r>
            <a:r>
              <a:rPr lang="en-US" sz="2800" dirty="0"/>
              <a:t>(</a:t>
            </a:r>
            <a:r>
              <a:rPr lang="en-US" sz="2800" dirty="0" smtClean="0"/>
              <a:t>FIRM)</a:t>
            </a:r>
            <a:endParaRPr lang="en-US" sz="2800" dirty="0"/>
          </a:p>
        </p:txBody>
      </p:sp>
      <p:pic>
        <p:nvPicPr>
          <p:cNvPr id="5" name="Content Placeholder 4"/>
          <p:cNvPicPr>
            <a:picLocks noGrp="1" noChangeAspect="1"/>
          </p:cNvPicPr>
          <p:nvPr>
            <p:ph idx="1"/>
          </p:nvPr>
        </p:nvPicPr>
        <p:blipFill>
          <a:blip r:embed="rId2"/>
          <a:stretch>
            <a:fillRect/>
          </a:stretch>
        </p:blipFill>
        <p:spPr>
          <a:xfrm>
            <a:off x="304800" y="1205344"/>
            <a:ext cx="8087961" cy="5617730"/>
          </a:xfrm>
          <a:prstGeom prst="rect">
            <a:avLst/>
          </a:prstGeom>
        </p:spPr>
      </p:pic>
      <p:sp>
        <p:nvSpPr>
          <p:cNvPr id="4" name="Slide Number Placeholder 3"/>
          <p:cNvSpPr>
            <a:spLocks noGrp="1"/>
          </p:cNvSpPr>
          <p:nvPr>
            <p:ph type="sldNum" sz="quarter" idx="12"/>
          </p:nvPr>
        </p:nvSpPr>
        <p:spPr/>
        <p:txBody>
          <a:bodyPr/>
          <a:lstStyle/>
          <a:p>
            <a:fld id="{E59B3EB4-F75D-4221-891B-A2BAA9BB7BFA}" type="slidenum">
              <a:rPr lang="en-US" smtClean="0"/>
              <a:pPr/>
              <a:t>13</a:t>
            </a:fld>
            <a:endParaRPr lang="en-US" dirty="0"/>
          </a:p>
        </p:txBody>
      </p:sp>
      <p:sp>
        <p:nvSpPr>
          <p:cNvPr id="6" name="TextBox 5"/>
          <p:cNvSpPr txBox="1"/>
          <p:nvPr/>
        </p:nvSpPr>
        <p:spPr>
          <a:xfrm>
            <a:off x="4148833" y="1189579"/>
            <a:ext cx="5105400" cy="5355312"/>
          </a:xfrm>
          <a:prstGeom prst="rect">
            <a:avLst/>
          </a:prstGeom>
          <a:noFill/>
        </p:spPr>
        <p:txBody>
          <a:bodyPr wrap="square" rtlCol="0">
            <a:spAutoFit/>
          </a:bodyPr>
          <a:lstStyle/>
          <a:p>
            <a:r>
              <a:rPr lang="en-US" dirty="0" smtClean="0"/>
              <a:t>Advent of MDA FMIS and HRMS –</a:t>
            </a:r>
          </a:p>
          <a:p>
            <a:r>
              <a:rPr lang="en-US" dirty="0" smtClean="0"/>
              <a:t>Central unique high level CoA</a:t>
            </a:r>
          </a:p>
          <a:p>
            <a:r>
              <a:rPr lang="en-US" dirty="0"/>
              <a:t>Shift to modified accrual in MDAs </a:t>
            </a:r>
            <a:r>
              <a:rPr lang="en-US" dirty="0" smtClean="0"/>
              <a:t>capturing commitments and accounts payable </a:t>
            </a:r>
            <a:endParaRPr lang="en-US" dirty="0"/>
          </a:p>
          <a:p>
            <a:r>
              <a:rPr lang="en-US" dirty="0" smtClean="0"/>
              <a:t>Centralized payments and payroll continues but all through electronic payment gateway – bank reconciliation all but eliminated most checks also redundant</a:t>
            </a:r>
          </a:p>
          <a:p>
            <a:r>
              <a:rPr lang="en-US" dirty="0" smtClean="0"/>
              <a:t>Inputs to FIRM and payroll shift to electronic media – initially disc, next through electronic secure “dial-up” access</a:t>
            </a:r>
          </a:p>
          <a:p>
            <a:r>
              <a:rPr lang="en-US" dirty="0" smtClean="0"/>
              <a:t>Small agencies used FIRM but entered forms directly into third-party software</a:t>
            </a:r>
          </a:p>
          <a:p>
            <a:r>
              <a:rPr lang="en-US" dirty="0" smtClean="0"/>
              <a:t>Downsizing as no longer a need for data-processing</a:t>
            </a:r>
          </a:p>
          <a:p>
            <a:r>
              <a:rPr lang="en-US" dirty="0" smtClean="0"/>
              <a:t>New training and education role commenced growing to 50% of staffing over time - partial cost recovery through user </a:t>
            </a:r>
            <a:r>
              <a:rPr lang="en-US" dirty="0"/>
              <a:t>c</a:t>
            </a:r>
            <a:r>
              <a:rPr lang="en-US" dirty="0" smtClean="0"/>
              <a:t>harging ($50  per attendee)</a:t>
            </a:r>
          </a:p>
          <a:p>
            <a:r>
              <a:rPr lang="en-US" dirty="0" smtClean="0"/>
              <a:t>Regional Offices becomes the ”eyes and ears” for </a:t>
            </a:r>
            <a:r>
              <a:rPr lang="en-US" dirty="0"/>
              <a:t>D</a:t>
            </a:r>
            <a:r>
              <a:rPr lang="en-US" dirty="0" smtClean="0"/>
              <a:t>oF</a:t>
            </a:r>
            <a:endParaRPr lang="en-US" dirty="0"/>
          </a:p>
        </p:txBody>
      </p:sp>
    </p:spTree>
    <p:extLst>
      <p:ext uri="{BB962C8B-B14F-4D97-AF65-F5344CB8AC3E}">
        <p14:creationId xmlns:p14="http://schemas.microsoft.com/office/powerpoint/2010/main" val="152965140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62000" y="9170"/>
            <a:ext cx="3264830" cy="1887579"/>
          </a:xfrm>
        </p:spPr>
        <p:txBody>
          <a:bodyPr>
            <a:normAutofit fontScale="92500" lnSpcReduction="10000"/>
          </a:bodyPr>
          <a:lstStyle/>
          <a:p>
            <a:pPr marL="0" indent="0">
              <a:buNone/>
            </a:pPr>
            <a:r>
              <a:rPr lang="en-US" b="1" dirty="0" smtClean="0"/>
              <a:t>Budget Execution </a:t>
            </a:r>
          </a:p>
          <a:p>
            <a:pPr marL="0" indent="0">
              <a:buNone/>
            </a:pPr>
            <a:r>
              <a:rPr lang="en-US" b="1" dirty="0" smtClean="0"/>
              <a:t>Process within MDAs’ FMIS and FIRM</a:t>
            </a:r>
          </a:p>
          <a:p>
            <a:pPr marL="0" indent="0">
              <a:buNone/>
            </a:pPr>
            <a:endParaRPr lang="en-US" b="1" dirty="0"/>
          </a:p>
        </p:txBody>
      </p:sp>
      <p:sp>
        <p:nvSpPr>
          <p:cNvPr id="4" name="Rectangle 3"/>
          <p:cNvSpPr/>
          <p:nvPr/>
        </p:nvSpPr>
        <p:spPr>
          <a:xfrm>
            <a:off x="4067408" y="2131800"/>
            <a:ext cx="1536836" cy="772027"/>
          </a:xfrm>
          <a:prstGeom prst="rect">
            <a:avLst/>
          </a:prstGeom>
          <a:solidFill>
            <a:schemeClr val="accent6"/>
          </a:solidFill>
        </p:spPr>
        <p:style>
          <a:lnRef idx="1">
            <a:schemeClr val="accent5"/>
          </a:lnRef>
          <a:fillRef idx="2">
            <a:schemeClr val="accent5"/>
          </a:fillRef>
          <a:effectRef idx="1">
            <a:schemeClr val="accent5"/>
          </a:effectRef>
          <a:fontRef idx="minor">
            <a:schemeClr val="dk1"/>
          </a:fontRef>
        </p:style>
        <p:txBody>
          <a:bodyPr rtlCol="0" anchor="ctr"/>
          <a:lstStyle/>
          <a:p>
            <a:pPr algn="ctr"/>
            <a:r>
              <a:rPr lang="en-US" sz="1350" b="1" dirty="0">
                <a:solidFill>
                  <a:srgbClr val="212165"/>
                </a:solidFill>
              </a:rPr>
              <a:t>Stage 2</a:t>
            </a:r>
          </a:p>
          <a:p>
            <a:pPr algn="ctr"/>
            <a:r>
              <a:rPr lang="en-US" sz="1350" dirty="0">
                <a:solidFill>
                  <a:srgbClr val="212165"/>
                </a:solidFill>
              </a:rPr>
              <a:t>Purchase Order (legal obligation)</a:t>
            </a:r>
          </a:p>
        </p:txBody>
      </p:sp>
      <p:sp>
        <p:nvSpPr>
          <p:cNvPr id="5" name="Rectangle 4"/>
          <p:cNvSpPr/>
          <p:nvPr/>
        </p:nvSpPr>
        <p:spPr>
          <a:xfrm>
            <a:off x="4060386" y="977763"/>
            <a:ext cx="1543858" cy="772027"/>
          </a:xfrm>
          <a:prstGeom prst="rect">
            <a:avLst/>
          </a:prstGeom>
          <a:solidFill>
            <a:schemeClr val="accent6"/>
          </a:solidFill>
        </p:spPr>
        <p:style>
          <a:lnRef idx="1">
            <a:schemeClr val="accent5"/>
          </a:lnRef>
          <a:fillRef idx="2">
            <a:schemeClr val="accent5"/>
          </a:fillRef>
          <a:effectRef idx="1">
            <a:schemeClr val="accent5"/>
          </a:effectRef>
          <a:fontRef idx="minor">
            <a:schemeClr val="dk1"/>
          </a:fontRef>
        </p:style>
        <p:txBody>
          <a:bodyPr rtlCol="0" anchor="ctr"/>
          <a:lstStyle/>
          <a:p>
            <a:pPr algn="ctr"/>
            <a:r>
              <a:rPr lang="en-US" sz="1350" b="1" dirty="0">
                <a:solidFill>
                  <a:srgbClr val="212165"/>
                </a:solidFill>
              </a:rPr>
              <a:t>Stage 1</a:t>
            </a:r>
          </a:p>
          <a:p>
            <a:pPr algn="ctr"/>
            <a:r>
              <a:rPr lang="en-US" sz="1350" dirty="0">
                <a:solidFill>
                  <a:srgbClr val="212165"/>
                </a:solidFill>
              </a:rPr>
              <a:t>Decision to Purchase- Pre-commitment</a:t>
            </a:r>
          </a:p>
        </p:txBody>
      </p:sp>
      <p:sp>
        <p:nvSpPr>
          <p:cNvPr id="6" name="Rectangle 5"/>
          <p:cNvSpPr/>
          <p:nvPr/>
        </p:nvSpPr>
        <p:spPr>
          <a:xfrm>
            <a:off x="1786585" y="2515938"/>
            <a:ext cx="1431758" cy="772027"/>
          </a:xfrm>
          <a:prstGeom prst="rect">
            <a:avLst/>
          </a:prstGeom>
          <a:solidFill>
            <a:schemeClr val="accent6"/>
          </a:solidFill>
        </p:spPr>
        <p:style>
          <a:lnRef idx="1">
            <a:schemeClr val="accent5"/>
          </a:lnRef>
          <a:fillRef idx="2">
            <a:schemeClr val="accent5"/>
          </a:fillRef>
          <a:effectRef idx="1">
            <a:schemeClr val="accent5"/>
          </a:effectRef>
          <a:fontRef idx="minor">
            <a:schemeClr val="dk1"/>
          </a:fontRef>
        </p:style>
        <p:txBody>
          <a:bodyPr rtlCol="0" anchor="ctr"/>
          <a:lstStyle/>
          <a:p>
            <a:pPr algn="ctr"/>
            <a:r>
              <a:rPr lang="en-US" sz="1350" b="1" dirty="0"/>
              <a:t>Stage 3</a:t>
            </a:r>
          </a:p>
          <a:p>
            <a:pPr algn="ctr"/>
            <a:r>
              <a:rPr lang="en-US" sz="1350" dirty="0"/>
              <a:t>Goods or Services Delivered</a:t>
            </a:r>
          </a:p>
        </p:txBody>
      </p:sp>
      <p:sp>
        <p:nvSpPr>
          <p:cNvPr id="7" name="Rectangle 6"/>
          <p:cNvSpPr/>
          <p:nvPr/>
        </p:nvSpPr>
        <p:spPr>
          <a:xfrm>
            <a:off x="4058579" y="3243513"/>
            <a:ext cx="1543858" cy="772027"/>
          </a:xfrm>
          <a:prstGeom prst="rect">
            <a:avLst/>
          </a:prstGeom>
          <a:solidFill>
            <a:schemeClr val="accent6"/>
          </a:solidFill>
        </p:spPr>
        <p:style>
          <a:lnRef idx="1">
            <a:schemeClr val="accent5"/>
          </a:lnRef>
          <a:fillRef idx="2">
            <a:schemeClr val="accent5"/>
          </a:fillRef>
          <a:effectRef idx="1">
            <a:schemeClr val="accent5"/>
          </a:effectRef>
          <a:fontRef idx="minor">
            <a:schemeClr val="dk1"/>
          </a:fontRef>
        </p:style>
        <p:txBody>
          <a:bodyPr rtlCol="0" anchor="ctr"/>
          <a:lstStyle/>
          <a:p>
            <a:pPr algn="ctr"/>
            <a:r>
              <a:rPr lang="en-US" sz="1350" dirty="0">
                <a:solidFill>
                  <a:srgbClr val="212165"/>
                </a:solidFill>
              </a:rPr>
              <a:t>Liability Recognised- (financial obligation) </a:t>
            </a:r>
          </a:p>
        </p:txBody>
      </p:sp>
      <p:sp>
        <p:nvSpPr>
          <p:cNvPr id="8" name="Rectangle 7"/>
          <p:cNvSpPr/>
          <p:nvPr/>
        </p:nvSpPr>
        <p:spPr>
          <a:xfrm>
            <a:off x="4067408" y="4369031"/>
            <a:ext cx="1536836" cy="973376"/>
          </a:xfrm>
          <a:prstGeom prst="rect">
            <a:avLst/>
          </a:prstGeom>
          <a:solidFill>
            <a:schemeClr val="accent6"/>
          </a:solidFill>
        </p:spPr>
        <p:style>
          <a:lnRef idx="1">
            <a:schemeClr val="accent5"/>
          </a:lnRef>
          <a:fillRef idx="2">
            <a:schemeClr val="accent5"/>
          </a:fillRef>
          <a:effectRef idx="1">
            <a:schemeClr val="accent5"/>
          </a:effectRef>
          <a:fontRef idx="minor">
            <a:schemeClr val="dk1"/>
          </a:fontRef>
        </p:style>
        <p:txBody>
          <a:bodyPr rtlCol="0" anchor="ctr"/>
          <a:lstStyle/>
          <a:p>
            <a:pPr algn="ctr"/>
            <a:r>
              <a:rPr lang="en-US" sz="1350" b="1" dirty="0"/>
              <a:t>Stage 6</a:t>
            </a:r>
          </a:p>
          <a:p>
            <a:pPr algn="ctr"/>
            <a:r>
              <a:rPr lang="en-US" sz="1350" dirty="0"/>
              <a:t>Payment Made (on the Due Date)</a:t>
            </a:r>
          </a:p>
        </p:txBody>
      </p:sp>
      <p:sp>
        <p:nvSpPr>
          <p:cNvPr id="9" name="Rectangle 8"/>
          <p:cNvSpPr/>
          <p:nvPr/>
        </p:nvSpPr>
        <p:spPr>
          <a:xfrm>
            <a:off x="6001754" y="2131800"/>
            <a:ext cx="1999247" cy="772027"/>
          </a:xfrm>
          <a:prstGeom prst="rect">
            <a:avLst/>
          </a:prstGeom>
          <a:solidFill>
            <a:schemeClr val="accent6"/>
          </a:solidFill>
        </p:spPr>
        <p:style>
          <a:lnRef idx="1">
            <a:schemeClr val="accent5"/>
          </a:lnRef>
          <a:fillRef idx="2">
            <a:schemeClr val="accent5"/>
          </a:fillRef>
          <a:effectRef idx="1">
            <a:schemeClr val="accent5"/>
          </a:effectRef>
          <a:fontRef idx="minor">
            <a:schemeClr val="dk1"/>
          </a:fontRef>
        </p:style>
        <p:txBody>
          <a:bodyPr rtlCol="0" anchor="ctr"/>
          <a:lstStyle/>
          <a:p>
            <a:pPr algn="ctr"/>
            <a:r>
              <a:rPr lang="en-US" sz="1200" dirty="0"/>
              <a:t>Funds Control/Budget Commitment- Sets aside funds so that money can not be spent for other purposes</a:t>
            </a:r>
          </a:p>
        </p:txBody>
      </p:sp>
      <p:sp>
        <p:nvSpPr>
          <p:cNvPr id="10" name="Rectangle 9"/>
          <p:cNvSpPr/>
          <p:nvPr/>
        </p:nvSpPr>
        <p:spPr>
          <a:xfrm>
            <a:off x="6008774" y="3214642"/>
            <a:ext cx="1917032" cy="772027"/>
          </a:xfrm>
          <a:prstGeom prst="rect">
            <a:avLst/>
          </a:prstGeom>
          <a:solidFill>
            <a:schemeClr val="accent6"/>
          </a:solidFill>
        </p:spPr>
        <p:style>
          <a:lnRef idx="1">
            <a:schemeClr val="accent5"/>
          </a:lnRef>
          <a:fillRef idx="2">
            <a:schemeClr val="accent5"/>
          </a:fillRef>
          <a:effectRef idx="1">
            <a:schemeClr val="accent5"/>
          </a:effectRef>
          <a:fontRef idx="minor">
            <a:schemeClr val="dk1"/>
          </a:fontRef>
        </p:style>
        <p:txBody>
          <a:bodyPr rtlCol="0" anchor="ctr"/>
          <a:lstStyle/>
          <a:p>
            <a:pPr algn="ctr"/>
            <a:r>
              <a:rPr lang="en-US" sz="1350" dirty="0"/>
              <a:t>Accrual - Accounts payable - Invoice matched to purchase order/commitment </a:t>
            </a:r>
          </a:p>
        </p:txBody>
      </p:sp>
      <p:sp>
        <p:nvSpPr>
          <p:cNvPr id="11" name="Rectangle 10"/>
          <p:cNvSpPr/>
          <p:nvPr/>
        </p:nvSpPr>
        <p:spPr>
          <a:xfrm>
            <a:off x="6063179" y="4347551"/>
            <a:ext cx="1917032" cy="772027"/>
          </a:xfrm>
          <a:prstGeom prst="rect">
            <a:avLst/>
          </a:prstGeom>
          <a:solidFill>
            <a:srgbClr val="FFFF00"/>
          </a:solidFill>
        </p:spPr>
        <p:style>
          <a:lnRef idx="1">
            <a:schemeClr val="accent5"/>
          </a:lnRef>
          <a:fillRef idx="2">
            <a:schemeClr val="accent5"/>
          </a:fillRef>
          <a:effectRef idx="1">
            <a:schemeClr val="accent5"/>
          </a:effectRef>
          <a:fontRef idx="minor">
            <a:schemeClr val="dk1"/>
          </a:fontRef>
        </p:style>
        <p:txBody>
          <a:bodyPr rtlCol="0" anchor="ctr"/>
          <a:lstStyle/>
          <a:p>
            <a:pPr algn="ctr"/>
            <a:r>
              <a:rPr lang="en-US" sz="1350" dirty="0"/>
              <a:t>Payment made on due date recognized both on  an accrual and cash basis </a:t>
            </a:r>
          </a:p>
        </p:txBody>
      </p:sp>
      <p:sp>
        <p:nvSpPr>
          <p:cNvPr id="14" name="Down Arrow 13"/>
          <p:cNvSpPr/>
          <p:nvPr/>
        </p:nvSpPr>
        <p:spPr>
          <a:xfrm flipH="1">
            <a:off x="4866975" y="1787673"/>
            <a:ext cx="196316" cy="310816"/>
          </a:xfrm>
          <a:prstGeom prst="down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dirty="0"/>
          </a:p>
        </p:txBody>
      </p:sp>
      <p:sp>
        <p:nvSpPr>
          <p:cNvPr id="15" name="Down Arrow 14"/>
          <p:cNvSpPr/>
          <p:nvPr/>
        </p:nvSpPr>
        <p:spPr>
          <a:xfrm flipH="1">
            <a:off x="4866975" y="2903826"/>
            <a:ext cx="196316" cy="310816"/>
          </a:xfrm>
          <a:prstGeom prst="down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dirty="0"/>
          </a:p>
        </p:txBody>
      </p:sp>
      <p:sp>
        <p:nvSpPr>
          <p:cNvPr id="16" name="Down Arrow 15"/>
          <p:cNvSpPr/>
          <p:nvPr/>
        </p:nvSpPr>
        <p:spPr>
          <a:xfrm flipH="1">
            <a:off x="4866975" y="4036735"/>
            <a:ext cx="196316" cy="310816"/>
          </a:xfrm>
          <a:prstGeom prst="down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dirty="0"/>
          </a:p>
        </p:txBody>
      </p:sp>
      <p:sp>
        <p:nvSpPr>
          <p:cNvPr id="17" name="Down Arrow 16"/>
          <p:cNvSpPr/>
          <p:nvPr/>
        </p:nvSpPr>
        <p:spPr>
          <a:xfrm rot="17396268" flipH="1">
            <a:off x="5621392" y="5475645"/>
            <a:ext cx="323850" cy="477939"/>
          </a:xfrm>
          <a:prstGeom prst="down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dirty="0"/>
          </a:p>
        </p:txBody>
      </p:sp>
      <p:sp>
        <p:nvSpPr>
          <p:cNvPr id="20" name="Down Arrow 19"/>
          <p:cNvSpPr/>
          <p:nvPr/>
        </p:nvSpPr>
        <p:spPr>
          <a:xfrm rot="16200000" flipH="1">
            <a:off x="5712997" y="2330451"/>
            <a:ext cx="220580" cy="370974"/>
          </a:xfrm>
          <a:prstGeom prst="down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dirty="0"/>
          </a:p>
        </p:txBody>
      </p:sp>
      <p:sp>
        <p:nvSpPr>
          <p:cNvPr id="21" name="Down Arrow 20"/>
          <p:cNvSpPr/>
          <p:nvPr/>
        </p:nvSpPr>
        <p:spPr>
          <a:xfrm flipH="1">
            <a:off x="6984533" y="3991715"/>
            <a:ext cx="196316" cy="310816"/>
          </a:xfrm>
          <a:prstGeom prst="down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dirty="0"/>
          </a:p>
        </p:txBody>
      </p:sp>
      <p:sp>
        <p:nvSpPr>
          <p:cNvPr id="22" name="Down Arrow 21"/>
          <p:cNvSpPr/>
          <p:nvPr/>
        </p:nvSpPr>
        <p:spPr>
          <a:xfrm flipH="1">
            <a:off x="6984533" y="2903826"/>
            <a:ext cx="196316" cy="310816"/>
          </a:xfrm>
          <a:prstGeom prst="down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dirty="0"/>
          </a:p>
        </p:txBody>
      </p:sp>
      <p:sp>
        <p:nvSpPr>
          <p:cNvPr id="23" name="Down Arrow 22"/>
          <p:cNvSpPr/>
          <p:nvPr/>
        </p:nvSpPr>
        <p:spPr>
          <a:xfrm rot="16200000" flipH="1">
            <a:off x="5712997" y="3407570"/>
            <a:ext cx="220580" cy="370974"/>
          </a:xfrm>
          <a:prstGeom prst="down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dirty="0"/>
          </a:p>
        </p:txBody>
      </p:sp>
      <p:sp>
        <p:nvSpPr>
          <p:cNvPr id="24" name="Down Arrow 23"/>
          <p:cNvSpPr/>
          <p:nvPr/>
        </p:nvSpPr>
        <p:spPr>
          <a:xfrm rot="16200000" flipH="1">
            <a:off x="5712997" y="4569557"/>
            <a:ext cx="220580" cy="370974"/>
          </a:xfrm>
          <a:prstGeom prst="down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dirty="0"/>
          </a:p>
        </p:txBody>
      </p:sp>
      <p:sp>
        <p:nvSpPr>
          <p:cNvPr id="25" name="Rectangle 24"/>
          <p:cNvSpPr/>
          <p:nvPr/>
        </p:nvSpPr>
        <p:spPr>
          <a:xfrm>
            <a:off x="1787251" y="3420117"/>
            <a:ext cx="1431758" cy="772027"/>
          </a:xfrm>
          <a:prstGeom prst="rect">
            <a:avLst/>
          </a:prstGeom>
          <a:solidFill>
            <a:schemeClr val="accent6"/>
          </a:solidFill>
        </p:spPr>
        <p:style>
          <a:lnRef idx="1">
            <a:schemeClr val="accent5"/>
          </a:lnRef>
          <a:fillRef idx="2">
            <a:schemeClr val="accent5"/>
          </a:fillRef>
          <a:effectRef idx="1">
            <a:schemeClr val="accent5"/>
          </a:effectRef>
          <a:fontRef idx="minor">
            <a:schemeClr val="dk1"/>
          </a:fontRef>
        </p:style>
        <p:txBody>
          <a:bodyPr rtlCol="0" anchor="ctr"/>
          <a:lstStyle/>
          <a:p>
            <a:pPr algn="ctr"/>
            <a:r>
              <a:rPr lang="en-US" sz="1350" b="1" dirty="0"/>
              <a:t>Stage 4</a:t>
            </a:r>
          </a:p>
          <a:p>
            <a:pPr algn="ctr"/>
            <a:r>
              <a:rPr lang="en-US" sz="1350" dirty="0"/>
              <a:t>Correctly Rendered Invoice received </a:t>
            </a:r>
          </a:p>
        </p:txBody>
      </p:sp>
      <p:sp>
        <p:nvSpPr>
          <p:cNvPr id="26" name="Rectangle 25"/>
          <p:cNvSpPr/>
          <p:nvPr/>
        </p:nvSpPr>
        <p:spPr>
          <a:xfrm>
            <a:off x="5982413" y="977763"/>
            <a:ext cx="1999247" cy="772027"/>
          </a:xfrm>
          <a:prstGeom prst="rect">
            <a:avLst/>
          </a:prstGeom>
          <a:solidFill>
            <a:schemeClr val="accent6"/>
          </a:solidFill>
        </p:spPr>
        <p:style>
          <a:lnRef idx="1">
            <a:schemeClr val="accent5"/>
          </a:lnRef>
          <a:fillRef idx="2">
            <a:schemeClr val="accent5"/>
          </a:fillRef>
          <a:effectRef idx="1">
            <a:schemeClr val="accent5"/>
          </a:effectRef>
          <a:fontRef idx="minor">
            <a:schemeClr val="dk1"/>
          </a:fontRef>
        </p:style>
        <p:txBody>
          <a:bodyPr rtlCol="0" anchor="ctr"/>
          <a:lstStyle/>
          <a:p>
            <a:pPr algn="ctr"/>
            <a:r>
              <a:rPr lang="en-US" sz="1200" dirty="0"/>
              <a:t>Requisition Stage- Likely to involve tendering processes based on the value of goods and services to be purchased </a:t>
            </a:r>
          </a:p>
        </p:txBody>
      </p:sp>
      <p:sp>
        <p:nvSpPr>
          <p:cNvPr id="27" name="Down Arrow 26"/>
          <p:cNvSpPr/>
          <p:nvPr/>
        </p:nvSpPr>
        <p:spPr>
          <a:xfrm flipH="1">
            <a:off x="6931148" y="1787673"/>
            <a:ext cx="196316" cy="310816"/>
          </a:xfrm>
          <a:prstGeom prst="down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dirty="0"/>
          </a:p>
        </p:txBody>
      </p:sp>
      <p:sp>
        <p:nvSpPr>
          <p:cNvPr id="28" name="Down Arrow 27"/>
          <p:cNvSpPr/>
          <p:nvPr/>
        </p:nvSpPr>
        <p:spPr>
          <a:xfrm rot="15044552" flipH="1">
            <a:off x="3447782" y="3532498"/>
            <a:ext cx="323850" cy="496574"/>
          </a:xfrm>
          <a:prstGeom prst="down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dirty="0"/>
          </a:p>
        </p:txBody>
      </p:sp>
      <p:sp>
        <p:nvSpPr>
          <p:cNvPr id="29" name="Rectangle 28"/>
          <p:cNvSpPr/>
          <p:nvPr/>
        </p:nvSpPr>
        <p:spPr>
          <a:xfrm>
            <a:off x="1786585" y="4404123"/>
            <a:ext cx="1431758" cy="938284"/>
          </a:xfrm>
          <a:prstGeom prst="rect">
            <a:avLst/>
          </a:prstGeom>
          <a:solidFill>
            <a:schemeClr val="accent6"/>
          </a:solidFill>
        </p:spPr>
        <p:style>
          <a:lnRef idx="1">
            <a:schemeClr val="accent5"/>
          </a:lnRef>
          <a:fillRef idx="2">
            <a:schemeClr val="accent5"/>
          </a:fillRef>
          <a:effectRef idx="1">
            <a:schemeClr val="accent5"/>
          </a:effectRef>
          <a:fontRef idx="minor">
            <a:schemeClr val="dk1"/>
          </a:fontRef>
        </p:style>
        <p:txBody>
          <a:bodyPr rtlCol="0" anchor="ctr"/>
          <a:lstStyle/>
          <a:p>
            <a:pPr algn="ctr"/>
            <a:r>
              <a:rPr lang="en-US" sz="1350" b="1" dirty="0"/>
              <a:t>Stage 5</a:t>
            </a:r>
          </a:p>
          <a:p>
            <a:pPr algn="ctr"/>
            <a:r>
              <a:rPr lang="en-US" sz="1350" dirty="0"/>
              <a:t>Payment Pending in Accounting Systems based on Due date</a:t>
            </a:r>
          </a:p>
        </p:txBody>
      </p:sp>
      <p:sp>
        <p:nvSpPr>
          <p:cNvPr id="30" name="Down Arrow 29"/>
          <p:cNvSpPr/>
          <p:nvPr/>
        </p:nvSpPr>
        <p:spPr>
          <a:xfrm rot="16200000" flipH="1">
            <a:off x="5712997" y="1153584"/>
            <a:ext cx="220580" cy="370974"/>
          </a:xfrm>
          <a:prstGeom prst="down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dirty="0"/>
          </a:p>
        </p:txBody>
      </p:sp>
      <p:sp>
        <p:nvSpPr>
          <p:cNvPr id="31" name="Down Arrow 30"/>
          <p:cNvSpPr/>
          <p:nvPr/>
        </p:nvSpPr>
        <p:spPr>
          <a:xfrm rot="16200000" flipH="1">
            <a:off x="3438703" y="4531235"/>
            <a:ext cx="339440" cy="546428"/>
          </a:xfrm>
          <a:prstGeom prst="down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dirty="0"/>
          </a:p>
        </p:txBody>
      </p:sp>
      <p:sp>
        <p:nvSpPr>
          <p:cNvPr id="32" name="Rectangle 31"/>
          <p:cNvSpPr/>
          <p:nvPr/>
        </p:nvSpPr>
        <p:spPr>
          <a:xfrm>
            <a:off x="6063180" y="5228724"/>
            <a:ext cx="1937821" cy="772027"/>
          </a:xfrm>
          <a:prstGeom prst="rect">
            <a:avLst/>
          </a:prstGeom>
          <a:solidFill>
            <a:schemeClr val="accent6"/>
          </a:solidFill>
        </p:spPr>
        <p:style>
          <a:lnRef idx="1">
            <a:schemeClr val="accent5"/>
          </a:lnRef>
          <a:fillRef idx="2">
            <a:schemeClr val="accent5"/>
          </a:fillRef>
          <a:effectRef idx="1">
            <a:schemeClr val="accent5"/>
          </a:effectRef>
          <a:fontRef idx="minor">
            <a:schemeClr val="dk1"/>
          </a:fontRef>
        </p:style>
        <p:txBody>
          <a:bodyPr rtlCol="0" anchor="ctr"/>
          <a:lstStyle/>
          <a:p>
            <a:pPr algn="ctr"/>
            <a:r>
              <a:rPr lang="en-US" sz="1350" b="1" dirty="0"/>
              <a:t>Stage 7</a:t>
            </a:r>
          </a:p>
          <a:p>
            <a:pPr algn="ctr"/>
            <a:r>
              <a:rPr lang="en-US" sz="1350" dirty="0"/>
              <a:t>Budget Arrears</a:t>
            </a:r>
          </a:p>
          <a:p>
            <a:pPr algn="ctr"/>
            <a:r>
              <a:rPr lang="en-US" sz="1350" dirty="0"/>
              <a:t>Payments are overdue</a:t>
            </a:r>
          </a:p>
        </p:txBody>
      </p:sp>
      <p:sp>
        <p:nvSpPr>
          <p:cNvPr id="2" name="TextBox 1"/>
          <p:cNvSpPr txBox="1"/>
          <p:nvPr/>
        </p:nvSpPr>
        <p:spPr>
          <a:xfrm>
            <a:off x="5637800" y="4404122"/>
            <a:ext cx="370974" cy="507831"/>
          </a:xfrm>
          <a:prstGeom prst="rect">
            <a:avLst/>
          </a:prstGeom>
          <a:noFill/>
        </p:spPr>
        <p:txBody>
          <a:bodyPr wrap="square" rtlCol="0">
            <a:spAutoFit/>
          </a:bodyPr>
          <a:lstStyle/>
          <a:p>
            <a:r>
              <a:rPr lang="en-US" sz="1350" dirty="0"/>
              <a:t>Yes</a:t>
            </a:r>
          </a:p>
        </p:txBody>
      </p:sp>
      <p:sp>
        <p:nvSpPr>
          <p:cNvPr id="35" name="TextBox 34"/>
          <p:cNvSpPr txBox="1"/>
          <p:nvPr/>
        </p:nvSpPr>
        <p:spPr>
          <a:xfrm>
            <a:off x="5577906" y="5342406"/>
            <a:ext cx="485274" cy="300082"/>
          </a:xfrm>
          <a:prstGeom prst="rect">
            <a:avLst/>
          </a:prstGeom>
          <a:noFill/>
        </p:spPr>
        <p:txBody>
          <a:bodyPr wrap="square" rtlCol="0">
            <a:spAutoFit/>
          </a:bodyPr>
          <a:lstStyle/>
          <a:p>
            <a:r>
              <a:rPr lang="en-US" sz="1350" dirty="0"/>
              <a:t>No</a:t>
            </a:r>
          </a:p>
        </p:txBody>
      </p:sp>
      <p:sp>
        <p:nvSpPr>
          <p:cNvPr id="36" name="Down Arrow 35"/>
          <p:cNvSpPr/>
          <p:nvPr/>
        </p:nvSpPr>
        <p:spPr>
          <a:xfrm rot="17396268" flipH="1">
            <a:off x="3455719" y="3013846"/>
            <a:ext cx="323850" cy="477939"/>
          </a:xfrm>
          <a:prstGeom prst="down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dirty="0"/>
          </a:p>
        </p:txBody>
      </p:sp>
    </p:spTree>
    <p:extLst>
      <p:ext uri="{BB962C8B-B14F-4D97-AF65-F5344CB8AC3E}">
        <p14:creationId xmlns:p14="http://schemas.microsoft.com/office/powerpoint/2010/main" val="74532987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2800" dirty="0"/>
              <a:t>Evolution of Accounting System in Australian Federal Government – Generation </a:t>
            </a:r>
            <a:r>
              <a:rPr lang="en-US" sz="2800" dirty="0" smtClean="0"/>
              <a:t>Three – Accrual Information Management System (AIMS)</a:t>
            </a:r>
            <a:endParaRPr lang="en-US" sz="2800" dirty="0"/>
          </a:p>
        </p:txBody>
      </p:sp>
      <p:pic>
        <p:nvPicPr>
          <p:cNvPr id="6" name="Content Placeholder 5"/>
          <p:cNvPicPr>
            <a:picLocks noGrp="1" noChangeAspect="1"/>
          </p:cNvPicPr>
          <p:nvPr>
            <p:ph idx="1"/>
          </p:nvPr>
        </p:nvPicPr>
        <p:blipFill>
          <a:blip r:embed="rId2"/>
          <a:stretch>
            <a:fillRect/>
          </a:stretch>
        </p:blipFill>
        <p:spPr>
          <a:xfrm>
            <a:off x="756744" y="1248103"/>
            <a:ext cx="9911255" cy="5638800"/>
          </a:xfrm>
          <a:prstGeom prst="rect">
            <a:avLst/>
          </a:prstGeom>
        </p:spPr>
      </p:pic>
      <p:sp>
        <p:nvSpPr>
          <p:cNvPr id="4" name="Slide Number Placeholder 3"/>
          <p:cNvSpPr>
            <a:spLocks noGrp="1"/>
          </p:cNvSpPr>
          <p:nvPr>
            <p:ph type="sldNum" sz="quarter" idx="12"/>
          </p:nvPr>
        </p:nvSpPr>
        <p:spPr/>
        <p:txBody>
          <a:bodyPr/>
          <a:lstStyle/>
          <a:p>
            <a:fld id="{E59B3EB4-F75D-4221-891B-A2BAA9BB7BFA}" type="slidenum">
              <a:rPr lang="en-US" smtClean="0"/>
              <a:pPr/>
              <a:t>15</a:t>
            </a:fld>
            <a:endParaRPr lang="en-US" dirty="0"/>
          </a:p>
        </p:txBody>
      </p:sp>
      <p:sp>
        <p:nvSpPr>
          <p:cNvPr id="5" name="TextBox 4"/>
          <p:cNvSpPr txBox="1"/>
          <p:nvPr/>
        </p:nvSpPr>
        <p:spPr>
          <a:xfrm>
            <a:off x="4953000" y="1219200"/>
            <a:ext cx="4191000" cy="5355312"/>
          </a:xfrm>
          <a:prstGeom prst="rect">
            <a:avLst/>
          </a:prstGeom>
          <a:noFill/>
        </p:spPr>
        <p:txBody>
          <a:bodyPr wrap="square" rtlCol="0">
            <a:spAutoFit/>
          </a:bodyPr>
          <a:lstStyle/>
          <a:p>
            <a:pPr marL="285750" indent="-285750">
              <a:buFont typeface="Arial" charset="0"/>
              <a:buChar char="•"/>
            </a:pPr>
            <a:r>
              <a:rPr lang="en-US" dirty="0" smtClean="0"/>
              <a:t>All MDAs mandated to acquire a new FMIS – Y2K and accrual the drivers – one system dominants  80% of all selections</a:t>
            </a:r>
          </a:p>
          <a:p>
            <a:pPr marL="285750" indent="-285750">
              <a:buFont typeface="Arial" charset="0"/>
              <a:buChar char="•"/>
            </a:pPr>
            <a:r>
              <a:rPr lang="en-US" dirty="0" smtClean="0"/>
              <a:t>MDAs decentralizing internally across Australia using web-based interfaces</a:t>
            </a:r>
          </a:p>
          <a:p>
            <a:pPr marL="285750" indent="-285750">
              <a:buFont typeface="Arial" charset="0"/>
              <a:buChar char="•"/>
            </a:pPr>
            <a:r>
              <a:rPr lang="en-US" dirty="0" smtClean="0"/>
              <a:t>Limited central CoA requirements</a:t>
            </a:r>
          </a:p>
          <a:p>
            <a:pPr marL="285750" indent="-285750">
              <a:buFont typeface="Arial" charset="0"/>
              <a:buChar char="•"/>
            </a:pPr>
            <a:r>
              <a:rPr lang="en-US" dirty="0" smtClean="0"/>
              <a:t>AIMS - Centralized system to collect daily and monthly accrual information for consolidated reporting – purpose built</a:t>
            </a:r>
          </a:p>
          <a:p>
            <a:pPr marL="285750" indent="-285750">
              <a:buFont typeface="Arial" charset="0"/>
              <a:buChar char="•"/>
            </a:pPr>
            <a:r>
              <a:rPr lang="en-US" dirty="0" smtClean="0"/>
              <a:t>Devolved banking arrangements (initially this also involved maintaining cash balances)  – no longer centralized payments</a:t>
            </a:r>
          </a:p>
          <a:p>
            <a:pPr marL="285750" indent="-285750">
              <a:buFont typeface="Arial" charset="0"/>
              <a:buChar char="•"/>
            </a:pPr>
            <a:r>
              <a:rPr lang="en-US" dirty="0" smtClean="0"/>
              <a:t>Each MDA produces annual report which includes accrual financial statements</a:t>
            </a:r>
          </a:p>
          <a:p>
            <a:pPr marL="285750" indent="-285750">
              <a:buFont typeface="Arial" charset="0"/>
              <a:buChar char="•"/>
            </a:pPr>
            <a:r>
              <a:rPr lang="en-US" dirty="0" smtClean="0"/>
              <a:t>Regional offices closed in 1996!  </a:t>
            </a:r>
            <a:endParaRPr lang="en-US" dirty="0"/>
          </a:p>
        </p:txBody>
      </p:sp>
    </p:spTree>
    <p:extLst>
      <p:ext uri="{BB962C8B-B14F-4D97-AF65-F5344CB8AC3E}">
        <p14:creationId xmlns:p14="http://schemas.microsoft.com/office/powerpoint/2010/main" val="90262090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62000" y="9170"/>
            <a:ext cx="3264830" cy="1887579"/>
          </a:xfrm>
        </p:spPr>
        <p:txBody>
          <a:bodyPr>
            <a:normAutofit fontScale="92500" lnSpcReduction="10000"/>
          </a:bodyPr>
          <a:lstStyle/>
          <a:p>
            <a:pPr marL="0" indent="0">
              <a:buNone/>
            </a:pPr>
            <a:r>
              <a:rPr lang="en-US" b="1" dirty="0" smtClean="0"/>
              <a:t>Budget Execution </a:t>
            </a:r>
          </a:p>
          <a:p>
            <a:pPr marL="0" indent="0">
              <a:buNone/>
            </a:pPr>
            <a:r>
              <a:rPr lang="en-US" b="1" dirty="0" smtClean="0"/>
              <a:t>Process within MDAs’ FMIS and AIMS</a:t>
            </a:r>
          </a:p>
          <a:p>
            <a:pPr marL="0" indent="0">
              <a:buNone/>
            </a:pPr>
            <a:endParaRPr lang="en-US" b="1" dirty="0"/>
          </a:p>
        </p:txBody>
      </p:sp>
      <p:sp>
        <p:nvSpPr>
          <p:cNvPr id="4" name="Rectangle 3"/>
          <p:cNvSpPr/>
          <p:nvPr/>
        </p:nvSpPr>
        <p:spPr>
          <a:xfrm>
            <a:off x="4067408" y="2131800"/>
            <a:ext cx="1536836" cy="772027"/>
          </a:xfrm>
          <a:prstGeom prst="rect">
            <a:avLst/>
          </a:prstGeom>
          <a:solidFill>
            <a:schemeClr val="accent6"/>
          </a:solidFill>
        </p:spPr>
        <p:style>
          <a:lnRef idx="1">
            <a:schemeClr val="accent5"/>
          </a:lnRef>
          <a:fillRef idx="2">
            <a:schemeClr val="accent5"/>
          </a:fillRef>
          <a:effectRef idx="1">
            <a:schemeClr val="accent5"/>
          </a:effectRef>
          <a:fontRef idx="minor">
            <a:schemeClr val="dk1"/>
          </a:fontRef>
        </p:style>
        <p:txBody>
          <a:bodyPr rtlCol="0" anchor="ctr"/>
          <a:lstStyle/>
          <a:p>
            <a:pPr algn="ctr"/>
            <a:r>
              <a:rPr lang="en-US" sz="1350" b="1" dirty="0">
                <a:solidFill>
                  <a:srgbClr val="212165"/>
                </a:solidFill>
              </a:rPr>
              <a:t>Stage 2</a:t>
            </a:r>
          </a:p>
          <a:p>
            <a:pPr algn="ctr"/>
            <a:r>
              <a:rPr lang="en-US" sz="1350" dirty="0">
                <a:solidFill>
                  <a:srgbClr val="212165"/>
                </a:solidFill>
              </a:rPr>
              <a:t>Purchase Order (legal obligation)</a:t>
            </a:r>
          </a:p>
        </p:txBody>
      </p:sp>
      <p:sp>
        <p:nvSpPr>
          <p:cNvPr id="5" name="Rectangle 4"/>
          <p:cNvSpPr/>
          <p:nvPr/>
        </p:nvSpPr>
        <p:spPr>
          <a:xfrm>
            <a:off x="4060386" y="977763"/>
            <a:ext cx="1543858" cy="772027"/>
          </a:xfrm>
          <a:prstGeom prst="rect">
            <a:avLst/>
          </a:prstGeom>
          <a:solidFill>
            <a:schemeClr val="accent6"/>
          </a:solidFill>
        </p:spPr>
        <p:style>
          <a:lnRef idx="1">
            <a:schemeClr val="accent5"/>
          </a:lnRef>
          <a:fillRef idx="2">
            <a:schemeClr val="accent5"/>
          </a:fillRef>
          <a:effectRef idx="1">
            <a:schemeClr val="accent5"/>
          </a:effectRef>
          <a:fontRef idx="minor">
            <a:schemeClr val="dk1"/>
          </a:fontRef>
        </p:style>
        <p:txBody>
          <a:bodyPr rtlCol="0" anchor="ctr"/>
          <a:lstStyle/>
          <a:p>
            <a:pPr algn="ctr"/>
            <a:r>
              <a:rPr lang="en-US" sz="1350" b="1" dirty="0">
                <a:solidFill>
                  <a:srgbClr val="212165"/>
                </a:solidFill>
              </a:rPr>
              <a:t>Stage 1</a:t>
            </a:r>
          </a:p>
          <a:p>
            <a:pPr algn="ctr"/>
            <a:r>
              <a:rPr lang="en-US" sz="1350" dirty="0">
                <a:solidFill>
                  <a:srgbClr val="212165"/>
                </a:solidFill>
              </a:rPr>
              <a:t>Decision to Purchase- Pre-commitment</a:t>
            </a:r>
          </a:p>
        </p:txBody>
      </p:sp>
      <p:sp>
        <p:nvSpPr>
          <p:cNvPr id="6" name="Rectangle 5"/>
          <p:cNvSpPr/>
          <p:nvPr/>
        </p:nvSpPr>
        <p:spPr>
          <a:xfrm>
            <a:off x="1786585" y="2515938"/>
            <a:ext cx="1431758" cy="772027"/>
          </a:xfrm>
          <a:prstGeom prst="rect">
            <a:avLst/>
          </a:prstGeom>
          <a:solidFill>
            <a:schemeClr val="accent6"/>
          </a:solidFill>
        </p:spPr>
        <p:style>
          <a:lnRef idx="1">
            <a:schemeClr val="accent5"/>
          </a:lnRef>
          <a:fillRef idx="2">
            <a:schemeClr val="accent5"/>
          </a:fillRef>
          <a:effectRef idx="1">
            <a:schemeClr val="accent5"/>
          </a:effectRef>
          <a:fontRef idx="minor">
            <a:schemeClr val="dk1"/>
          </a:fontRef>
        </p:style>
        <p:txBody>
          <a:bodyPr rtlCol="0" anchor="ctr"/>
          <a:lstStyle/>
          <a:p>
            <a:pPr algn="ctr"/>
            <a:r>
              <a:rPr lang="en-US" sz="1350" b="1" dirty="0"/>
              <a:t>Stage 3</a:t>
            </a:r>
          </a:p>
          <a:p>
            <a:pPr algn="ctr"/>
            <a:r>
              <a:rPr lang="en-US" sz="1350" dirty="0"/>
              <a:t>Goods or Services Delivered</a:t>
            </a:r>
          </a:p>
        </p:txBody>
      </p:sp>
      <p:sp>
        <p:nvSpPr>
          <p:cNvPr id="7" name="Rectangle 6"/>
          <p:cNvSpPr/>
          <p:nvPr/>
        </p:nvSpPr>
        <p:spPr>
          <a:xfrm>
            <a:off x="4058579" y="3243513"/>
            <a:ext cx="1543858" cy="772027"/>
          </a:xfrm>
          <a:prstGeom prst="rect">
            <a:avLst/>
          </a:prstGeom>
          <a:solidFill>
            <a:schemeClr val="accent6"/>
          </a:solidFill>
        </p:spPr>
        <p:style>
          <a:lnRef idx="1">
            <a:schemeClr val="accent5"/>
          </a:lnRef>
          <a:fillRef idx="2">
            <a:schemeClr val="accent5"/>
          </a:fillRef>
          <a:effectRef idx="1">
            <a:schemeClr val="accent5"/>
          </a:effectRef>
          <a:fontRef idx="minor">
            <a:schemeClr val="dk1"/>
          </a:fontRef>
        </p:style>
        <p:txBody>
          <a:bodyPr rtlCol="0" anchor="ctr"/>
          <a:lstStyle/>
          <a:p>
            <a:pPr algn="ctr"/>
            <a:r>
              <a:rPr lang="en-US" sz="1350" dirty="0">
                <a:solidFill>
                  <a:srgbClr val="212165"/>
                </a:solidFill>
              </a:rPr>
              <a:t>Liability Recognised- (financial obligation) </a:t>
            </a:r>
          </a:p>
        </p:txBody>
      </p:sp>
      <p:sp>
        <p:nvSpPr>
          <p:cNvPr id="8" name="Rectangle 7"/>
          <p:cNvSpPr/>
          <p:nvPr/>
        </p:nvSpPr>
        <p:spPr>
          <a:xfrm>
            <a:off x="4067408" y="4369031"/>
            <a:ext cx="1536836" cy="973376"/>
          </a:xfrm>
          <a:prstGeom prst="rect">
            <a:avLst/>
          </a:prstGeom>
          <a:solidFill>
            <a:schemeClr val="accent6"/>
          </a:solidFill>
        </p:spPr>
        <p:style>
          <a:lnRef idx="1">
            <a:schemeClr val="accent5"/>
          </a:lnRef>
          <a:fillRef idx="2">
            <a:schemeClr val="accent5"/>
          </a:fillRef>
          <a:effectRef idx="1">
            <a:schemeClr val="accent5"/>
          </a:effectRef>
          <a:fontRef idx="minor">
            <a:schemeClr val="dk1"/>
          </a:fontRef>
        </p:style>
        <p:txBody>
          <a:bodyPr rtlCol="0" anchor="ctr"/>
          <a:lstStyle/>
          <a:p>
            <a:pPr algn="ctr"/>
            <a:r>
              <a:rPr lang="en-US" sz="1350" b="1" dirty="0"/>
              <a:t>Stage 6</a:t>
            </a:r>
          </a:p>
          <a:p>
            <a:pPr algn="ctr"/>
            <a:r>
              <a:rPr lang="en-US" sz="1350" dirty="0"/>
              <a:t>Payment Made (on the Due Date)</a:t>
            </a:r>
          </a:p>
        </p:txBody>
      </p:sp>
      <p:sp>
        <p:nvSpPr>
          <p:cNvPr id="9" name="Rectangle 8"/>
          <p:cNvSpPr/>
          <p:nvPr/>
        </p:nvSpPr>
        <p:spPr>
          <a:xfrm>
            <a:off x="6001754" y="2131800"/>
            <a:ext cx="1999247" cy="772027"/>
          </a:xfrm>
          <a:prstGeom prst="rect">
            <a:avLst/>
          </a:prstGeom>
          <a:solidFill>
            <a:schemeClr val="accent6"/>
          </a:solidFill>
        </p:spPr>
        <p:style>
          <a:lnRef idx="1">
            <a:schemeClr val="accent5"/>
          </a:lnRef>
          <a:fillRef idx="2">
            <a:schemeClr val="accent5"/>
          </a:fillRef>
          <a:effectRef idx="1">
            <a:schemeClr val="accent5"/>
          </a:effectRef>
          <a:fontRef idx="minor">
            <a:schemeClr val="dk1"/>
          </a:fontRef>
        </p:style>
        <p:txBody>
          <a:bodyPr rtlCol="0" anchor="ctr"/>
          <a:lstStyle/>
          <a:p>
            <a:pPr algn="ctr"/>
            <a:r>
              <a:rPr lang="en-US" sz="1200" dirty="0"/>
              <a:t>Funds Control/Budget Commitment- Sets aside funds so that money can not be spent for other purposes</a:t>
            </a:r>
          </a:p>
        </p:txBody>
      </p:sp>
      <p:sp>
        <p:nvSpPr>
          <p:cNvPr id="10" name="Rectangle 9"/>
          <p:cNvSpPr/>
          <p:nvPr/>
        </p:nvSpPr>
        <p:spPr>
          <a:xfrm>
            <a:off x="6008774" y="3214642"/>
            <a:ext cx="1917032" cy="772027"/>
          </a:xfrm>
          <a:prstGeom prst="rect">
            <a:avLst/>
          </a:prstGeom>
          <a:solidFill>
            <a:srgbClr val="FFFF00"/>
          </a:solidFill>
        </p:spPr>
        <p:style>
          <a:lnRef idx="1">
            <a:schemeClr val="accent5"/>
          </a:lnRef>
          <a:fillRef idx="2">
            <a:schemeClr val="accent5"/>
          </a:fillRef>
          <a:effectRef idx="1">
            <a:schemeClr val="accent5"/>
          </a:effectRef>
          <a:fontRef idx="minor">
            <a:schemeClr val="dk1"/>
          </a:fontRef>
        </p:style>
        <p:txBody>
          <a:bodyPr rtlCol="0" anchor="ctr"/>
          <a:lstStyle/>
          <a:p>
            <a:pPr algn="ctr"/>
            <a:r>
              <a:rPr lang="en-US" sz="1350" dirty="0"/>
              <a:t>Accrual - Accounts payable - Invoice matched to purchase order/commitment </a:t>
            </a:r>
          </a:p>
        </p:txBody>
      </p:sp>
      <p:sp>
        <p:nvSpPr>
          <p:cNvPr id="11" name="Rectangle 10"/>
          <p:cNvSpPr/>
          <p:nvPr/>
        </p:nvSpPr>
        <p:spPr>
          <a:xfrm>
            <a:off x="6063179" y="4347551"/>
            <a:ext cx="1917032" cy="772027"/>
          </a:xfrm>
          <a:prstGeom prst="rect">
            <a:avLst/>
          </a:prstGeom>
          <a:solidFill>
            <a:schemeClr val="accent6"/>
          </a:solidFill>
        </p:spPr>
        <p:style>
          <a:lnRef idx="1">
            <a:schemeClr val="accent5"/>
          </a:lnRef>
          <a:fillRef idx="2">
            <a:schemeClr val="accent5"/>
          </a:fillRef>
          <a:effectRef idx="1">
            <a:schemeClr val="accent5"/>
          </a:effectRef>
          <a:fontRef idx="minor">
            <a:schemeClr val="dk1"/>
          </a:fontRef>
        </p:style>
        <p:txBody>
          <a:bodyPr rtlCol="0" anchor="ctr"/>
          <a:lstStyle/>
          <a:p>
            <a:pPr algn="ctr"/>
            <a:r>
              <a:rPr lang="en-US" sz="1350" dirty="0"/>
              <a:t>Payment made on due date recognized both on  an accrual and cash basis </a:t>
            </a:r>
          </a:p>
        </p:txBody>
      </p:sp>
      <p:sp>
        <p:nvSpPr>
          <p:cNvPr id="14" name="Down Arrow 13"/>
          <p:cNvSpPr/>
          <p:nvPr/>
        </p:nvSpPr>
        <p:spPr>
          <a:xfrm flipH="1">
            <a:off x="4866975" y="1787673"/>
            <a:ext cx="196316" cy="310816"/>
          </a:xfrm>
          <a:prstGeom prst="down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dirty="0"/>
          </a:p>
        </p:txBody>
      </p:sp>
      <p:sp>
        <p:nvSpPr>
          <p:cNvPr id="15" name="Down Arrow 14"/>
          <p:cNvSpPr/>
          <p:nvPr/>
        </p:nvSpPr>
        <p:spPr>
          <a:xfrm flipH="1">
            <a:off x="4866975" y="2903826"/>
            <a:ext cx="196316" cy="310816"/>
          </a:xfrm>
          <a:prstGeom prst="down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dirty="0"/>
          </a:p>
        </p:txBody>
      </p:sp>
      <p:sp>
        <p:nvSpPr>
          <p:cNvPr id="16" name="Down Arrow 15"/>
          <p:cNvSpPr/>
          <p:nvPr/>
        </p:nvSpPr>
        <p:spPr>
          <a:xfrm flipH="1">
            <a:off x="4866975" y="4036735"/>
            <a:ext cx="196316" cy="310816"/>
          </a:xfrm>
          <a:prstGeom prst="down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dirty="0"/>
          </a:p>
        </p:txBody>
      </p:sp>
      <p:sp>
        <p:nvSpPr>
          <p:cNvPr id="17" name="Down Arrow 16"/>
          <p:cNvSpPr/>
          <p:nvPr/>
        </p:nvSpPr>
        <p:spPr>
          <a:xfrm rot="17396268" flipH="1">
            <a:off x="5621392" y="5475645"/>
            <a:ext cx="323850" cy="477939"/>
          </a:xfrm>
          <a:prstGeom prst="down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dirty="0"/>
          </a:p>
        </p:txBody>
      </p:sp>
      <p:sp>
        <p:nvSpPr>
          <p:cNvPr id="20" name="Down Arrow 19"/>
          <p:cNvSpPr/>
          <p:nvPr/>
        </p:nvSpPr>
        <p:spPr>
          <a:xfrm rot="16200000" flipH="1">
            <a:off x="5712997" y="2330451"/>
            <a:ext cx="220580" cy="370974"/>
          </a:xfrm>
          <a:prstGeom prst="down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dirty="0"/>
          </a:p>
        </p:txBody>
      </p:sp>
      <p:sp>
        <p:nvSpPr>
          <p:cNvPr id="21" name="Down Arrow 20"/>
          <p:cNvSpPr/>
          <p:nvPr/>
        </p:nvSpPr>
        <p:spPr>
          <a:xfrm flipH="1">
            <a:off x="6984533" y="3991715"/>
            <a:ext cx="196316" cy="310816"/>
          </a:xfrm>
          <a:prstGeom prst="down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dirty="0"/>
          </a:p>
        </p:txBody>
      </p:sp>
      <p:sp>
        <p:nvSpPr>
          <p:cNvPr id="22" name="Down Arrow 21"/>
          <p:cNvSpPr/>
          <p:nvPr/>
        </p:nvSpPr>
        <p:spPr>
          <a:xfrm flipH="1">
            <a:off x="6984533" y="2903826"/>
            <a:ext cx="196316" cy="310816"/>
          </a:xfrm>
          <a:prstGeom prst="down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dirty="0"/>
          </a:p>
        </p:txBody>
      </p:sp>
      <p:sp>
        <p:nvSpPr>
          <p:cNvPr id="23" name="Down Arrow 22"/>
          <p:cNvSpPr/>
          <p:nvPr/>
        </p:nvSpPr>
        <p:spPr>
          <a:xfrm rot="16200000" flipH="1">
            <a:off x="5712997" y="3407570"/>
            <a:ext cx="220580" cy="370974"/>
          </a:xfrm>
          <a:prstGeom prst="down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dirty="0"/>
          </a:p>
        </p:txBody>
      </p:sp>
      <p:sp>
        <p:nvSpPr>
          <p:cNvPr id="24" name="Down Arrow 23"/>
          <p:cNvSpPr/>
          <p:nvPr/>
        </p:nvSpPr>
        <p:spPr>
          <a:xfrm rot="16200000" flipH="1">
            <a:off x="5712997" y="4569557"/>
            <a:ext cx="220580" cy="370974"/>
          </a:xfrm>
          <a:prstGeom prst="down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dirty="0"/>
          </a:p>
        </p:txBody>
      </p:sp>
      <p:sp>
        <p:nvSpPr>
          <p:cNvPr id="25" name="Rectangle 24"/>
          <p:cNvSpPr/>
          <p:nvPr/>
        </p:nvSpPr>
        <p:spPr>
          <a:xfrm>
            <a:off x="1787251" y="3420117"/>
            <a:ext cx="1431758" cy="772027"/>
          </a:xfrm>
          <a:prstGeom prst="rect">
            <a:avLst/>
          </a:prstGeom>
          <a:solidFill>
            <a:schemeClr val="accent6"/>
          </a:solidFill>
        </p:spPr>
        <p:style>
          <a:lnRef idx="1">
            <a:schemeClr val="accent5"/>
          </a:lnRef>
          <a:fillRef idx="2">
            <a:schemeClr val="accent5"/>
          </a:fillRef>
          <a:effectRef idx="1">
            <a:schemeClr val="accent5"/>
          </a:effectRef>
          <a:fontRef idx="minor">
            <a:schemeClr val="dk1"/>
          </a:fontRef>
        </p:style>
        <p:txBody>
          <a:bodyPr rtlCol="0" anchor="ctr"/>
          <a:lstStyle/>
          <a:p>
            <a:pPr algn="ctr"/>
            <a:r>
              <a:rPr lang="en-US" sz="1350" b="1" dirty="0"/>
              <a:t>Stage 4</a:t>
            </a:r>
          </a:p>
          <a:p>
            <a:pPr algn="ctr"/>
            <a:r>
              <a:rPr lang="en-US" sz="1350" dirty="0"/>
              <a:t>Correctly Rendered Invoice received </a:t>
            </a:r>
          </a:p>
        </p:txBody>
      </p:sp>
      <p:sp>
        <p:nvSpPr>
          <p:cNvPr id="26" name="Rectangle 25"/>
          <p:cNvSpPr/>
          <p:nvPr/>
        </p:nvSpPr>
        <p:spPr>
          <a:xfrm>
            <a:off x="5982413" y="977763"/>
            <a:ext cx="1999247" cy="772027"/>
          </a:xfrm>
          <a:prstGeom prst="rect">
            <a:avLst/>
          </a:prstGeom>
          <a:solidFill>
            <a:schemeClr val="accent6"/>
          </a:solidFill>
        </p:spPr>
        <p:style>
          <a:lnRef idx="1">
            <a:schemeClr val="accent5"/>
          </a:lnRef>
          <a:fillRef idx="2">
            <a:schemeClr val="accent5"/>
          </a:fillRef>
          <a:effectRef idx="1">
            <a:schemeClr val="accent5"/>
          </a:effectRef>
          <a:fontRef idx="minor">
            <a:schemeClr val="dk1"/>
          </a:fontRef>
        </p:style>
        <p:txBody>
          <a:bodyPr rtlCol="0" anchor="ctr"/>
          <a:lstStyle/>
          <a:p>
            <a:pPr algn="ctr"/>
            <a:r>
              <a:rPr lang="en-US" sz="1200" dirty="0"/>
              <a:t>Requisition Stage- Likely to involve tendering processes based on the value of goods and services to be purchased </a:t>
            </a:r>
          </a:p>
        </p:txBody>
      </p:sp>
      <p:sp>
        <p:nvSpPr>
          <p:cNvPr id="27" name="Down Arrow 26"/>
          <p:cNvSpPr/>
          <p:nvPr/>
        </p:nvSpPr>
        <p:spPr>
          <a:xfrm flipH="1">
            <a:off x="6931148" y="1787673"/>
            <a:ext cx="196316" cy="310816"/>
          </a:xfrm>
          <a:prstGeom prst="down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dirty="0"/>
          </a:p>
        </p:txBody>
      </p:sp>
      <p:sp>
        <p:nvSpPr>
          <p:cNvPr id="28" name="Down Arrow 27"/>
          <p:cNvSpPr/>
          <p:nvPr/>
        </p:nvSpPr>
        <p:spPr>
          <a:xfrm rot="15044552" flipH="1">
            <a:off x="3447782" y="3532498"/>
            <a:ext cx="323850" cy="496574"/>
          </a:xfrm>
          <a:prstGeom prst="down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dirty="0"/>
          </a:p>
        </p:txBody>
      </p:sp>
      <p:sp>
        <p:nvSpPr>
          <p:cNvPr id="29" name="Rectangle 28"/>
          <p:cNvSpPr/>
          <p:nvPr/>
        </p:nvSpPr>
        <p:spPr>
          <a:xfrm>
            <a:off x="1786585" y="4404123"/>
            <a:ext cx="1431758" cy="938284"/>
          </a:xfrm>
          <a:prstGeom prst="rect">
            <a:avLst/>
          </a:prstGeom>
          <a:solidFill>
            <a:schemeClr val="accent6"/>
          </a:solidFill>
        </p:spPr>
        <p:style>
          <a:lnRef idx="1">
            <a:schemeClr val="accent5"/>
          </a:lnRef>
          <a:fillRef idx="2">
            <a:schemeClr val="accent5"/>
          </a:fillRef>
          <a:effectRef idx="1">
            <a:schemeClr val="accent5"/>
          </a:effectRef>
          <a:fontRef idx="minor">
            <a:schemeClr val="dk1"/>
          </a:fontRef>
        </p:style>
        <p:txBody>
          <a:bodyPr rtlCol="0" anchor="ctr"/>
          <a:lstStyle/>
          <a:p>
            <a:pPr algn="ctr"/>
            <a:r>
              <a:rPr lang="en-US" sz="1350" b="1" dirty="0"/>
              <a:t>Stage 5</a:t>
            </a:r>
          </a:p>
          <a:p>
            <a:pPr algn="ctr"/>
            <a:r>
              <a:rPr lang="en-US" sz="1350" dirty="0"/>
              <a:t>Payment Pending in Accounting Systems based on Due date</a:t>
            </a:r>
          </a:p>
        </p:txBody>
      </p:sp>
      <p:sp>
        <p:nvSpPr>
          <p:cNvPr id="30" name="Down Arrow 29"/>
          <p:cNvSpPr/>
          <p:nvPr/>
        </p:nvSpPr>
        <p:spPr>
          <a:xfrm rot="16200000" flipH="1">
            <a:off x="5712997" y="1153584"/>
            <a:ext cx="220580" cy="370974"/>
          </a:xfrm>
          <a:prstGeom prst="down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dirty="0"/>
          </a:p>
        </p:txBody>
      </p:sp>
      <p:sp>
        <p:nvSpPr>
          <p:cNvPr id="31" name="Down Arrow 30"/>
          <p:cNvSpPr/>
          <p:nvPr/>
        </p:nvSpPr>
        <p:spPr>
          <a:xfrm rot="16200000" flipH="1">
            <a:off x="3438703" y="4531235"/>
            <a:ext cx="339440" cy="546428"/>
          </a:xfrm>
          <a:prstGeom prst="down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dirty="0"/>
          </a:p>
        </p:txBody>
      </p:sp>
      <p:sp>
        <p:nvSpPr>
          <p:cNvPr id="32" name="Rectangle 31"/>
          <p:cNvSpPr/>
          <p:nvPr/>
        </p:nvSpPr>
        <p:spPr>
          <a:xfrm>
            <a:off x="6063180" y="5228724"/>
            <a:ext cx="1937821" cy="772027"/>
          </a:xfrm>
          <a:prstGeom prst="rect">
            <a:avLst/>
          </a:prstGeom>
          <a:solidFill>
            <a:schemeClr val="accent6"/>
          </a:solidFill>
        </p:spPr>
        <p:style>
          <a:lnRef idx="1">
            <a:schemeClr val="accent5"/>
          </a:lnRef>
          <a:fillRef idx="2">
            <a:schemeClr val="accent5"/>
          </a:fillRef>
          <a:effectRef idx="1">
            <a:schemeClr val="accent5"/>
          </a:effectRef>
          <a:fontRef idx="minor">
            <a:schemeClr val="dk1"/>
          </a:fontRef>
        </p:style>
        <p:txBody>
          <a:bodyPr rtlCol="0" anchor="ctr"/>
          <a:lstStyle/>
          <a:p>
            <a:pPr algn="ctr"/>
            <a:r>
              <a:rPr lang="en-US" sz="1350" b="1" dirty="0"/>
              <a:t>Stage 7</a:t>
            </a:r>
          </a:p>
          <a:p>
            <a:pPr algn="ctr"/>
            <a:r>
              <a:rPr lang="en-US" sz="1350" dirty="0"/>
              <a:t>Budget Arrears</a:t>
            </a:r>
          </a:p>
          <a:p>
            <a:pPr algn="ctr"/>
            <a:r>
              <a:rPr lang="en-US" sz="1350" dirty="0"/>
              <a:t>Payments are overdue</a:t>
            </a:r>
          </a:p>
        </p:txBody>
      </p:sp>
      <p:sp>
        <p:nvSpPr>
          <p:cNvPr id="2" name="TextBox 1"/>
          <p:cNvSpPr txBox="1"/>
          <p:nvPr/>
        </p:nvSpPr>
        <p:spPr>
          <a:xfrm>
            <a:off x="5637800" y="4404122"/>
            <a:ext cx="370974" cy="507831"/>
          </a:xfrm>
          <a:prstGeom prst="rect">
            <a:avLst/>
          </a:prstGeom>
          <a:noFill/>
        </p:spPr>
        <p:txBody>
          <a:bodyPr wrap="square" rtlCol="0">
            <a:spAutoFit/>
          </a:bodyPr>
          <a:lstStyle/>
          <a:p>
            <a:r>
              <a:rPr lang="en-US" sz="1350" dirty="0"/>
              <a:t>Yes</a:t>
            </a:r>
          </a:p>
        </p:txBody>
      </p:sp>
      <p:sp>
        <p:nvSpPr>
          <p:cNvPr id="35" name="TextBox 34"/>
          <p:cNvSpPr txBox="1"/>
          <p:nvPr/>
        </p:nvSpPr>
        <p:spPr>
          <a:xfrm>
            <a:off x="5577906" y="5342406"/>
            <a:ext cx="485274" cy="300082"/>
          </a:xfrm>
          <a:prstGeom prst="rect">
            <a:avLst/>
          </a:prstGeom>
          <a:noFill/>
        </p:spPr>
        <p:txBody>
          <a:bodyPr wrap="square" rtlCol="0">
            <a:spAutoFit/>
          </a:bodyPr>
          <a:lstStyle/>
          <a:p>
            <a:r>
              <a:rPr lang="en-US" sz="1350" dirty="0"/>
              <a:t>No</a:t>
            </a:r>
          </a:p>
        </p:txBody>
      </p:sp>
      <p:sp>
        <p:nvSpPr>
          <p:cNvPr id="36" name="Down Arrow 35"/>
          <p:cNvSpPr/>
          <p:nvPr/>
        </p:nvSpPr>
        <p:spPr>
          <a:xfrm rot="17396268" flipH="1">
            <a:off x="3455719" y="3013846"/>
            <a:ext cx="323850" cy="477939"/>
          </a:xfrm>
          <a:prstGeom prst="down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dirty="0"/>
          </a:p>
        </p:txBody>
      </p:sp>
    </p:spTree>
    <p:extLst>
      <p:ext uri="{BB962C8B-B14F-4D97-AF65-F5344CB8AC3E}">
        <p14:creationId xmlns:p14="http://schemas.microsoft.com/office/powerpoint/2010/main" val="1381127140"/>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2800" dirty="0"/>
              <a:t>Evolution of Accounting System in Australian Federal Government – Generation </a:t>
            </a:r>
            <a:r>
              <a:rPr lang="en-US" sz="2800" dirty="0" smtClean="0"/>
              <a:t>Four </a:t>
            </a:r>
            <a:r>
              <a:rPr lang="en-US" sz="2800" dirty="0"/>
              <a:t>– </a:t>
            </a:r>
            <a:r>
              <a:rPr lang="en-US" sz="2800" dirty="0" smtClean="0"/>
              <a:t>Central Budget Management System (CBMS) – latest version </a:t>
            </a:r>
            <a:endParaRPr lang="en-US" sz="2800" dirty="0"/>
          </a:p>
        </p:txBody>
      </p:sp>
      <p:pic>
        <p:nvPicPr>
          <p:cNvPr id="6" name="Content Placeholder 5"/>
          <p:cNvPicPr>
            <a:picLocks noGrp="1" noChangeAspect="1"/>
          </p:cNvPicPr>
          <p:nvPr>
            <p:ph idx="1"/>
          </p:nvPr>
        </p:nvPicPr>
        <p:blipFill>
          <a:blip r:embed="rId2"/>
          <a:stretch>
            <a:fillRect/>
          </a:stretch>
        </p:blipFill>
        <p:spPr>
          <a:xfrm>
            <a:off x="685800" y="1371601"/>
            <a:ext cx="9220200" cy="5355312"/>
          </a:xfrm>
          <a:prstGeom prst="rect">
            <a:avLst/>
          </a:prstGeom>
        </p:spPr>
      </p:pic>
      <p:sp>
        <p:nvSpPr>
          <p:cNvPr id="4" name="Slide Number Placeholder 3"/>
          <p:cNvSpPr>
            <a:spLocks noGrp="1"/>
          </p:cNvSpPr>
          <p:nvPr>
            <p:ph type="sldNum" sz="quarter" idx="12"/>
          </p:nvPr>
        </p:nvSpPr>
        <p:spPr/>
        <p:txBody>
          <a:bodyPr/>
          <a:lstStyle/>
          <a:p>
            <a:fld id="{E59B3EB4-F75D-4221-891B-A2BAA9BB7BFA}" type="slidenum">
              <a:rPr lang="en-US" smtClean="0"/>
              <a:pPr/>
              <a:t>17</a:t>
            </a:fld>
            <a:endParaRPr lang="en-US" dirty="0"/>
          </a:p>
        </p:txBody>
      </p:sp>
      <p:sp>
        <p:nvSpPr>
          <p:cNvPr id="5" name="TextBox 4"/>
          <p:cNvSpPr txBox="1"/>
          <p:nvPr/>
        </p:nvSpPr>
        <p:spPr>
          <a:xfrm>
            <a:off x="4572000" y="1371600"/>
            <a:ext cx="4343400" cy="5078313"/>
          </a:xfrm>
          <a:prstGeom prst="rect">
            <a:avLst/>
          </a:prstGeom>
          <a:noFill/>
        </p:spPr>
        <p:txBody>
          <a:bodyPr wrap="square" rtlCol="0">
            <a:spAutoFit/>
          </a:bodyPr>
          <a:lstStyle/>
          <a:p>
            <a:pPr marL="285750" indent="-285750">
              <a:buFont typeface="Arial" charset="0"/>
              <a:buChar char="•"/>
            </a:pPr>
            <a:endParaRPr lang="en-US" dirty="0" smtClean="0"/>
          </a:p>
          <a:p>
            <a:pPr marL="285750" indent="-285750">
              <a:buFont typeface="Arial" charset="0"/>
              <a:buChar char="•"/>
            </a:pPr>
            <a:r>
              <a:rPr lang="en-US" dirty="0" smtClean="0"/>
              <a:t>To be implemented in 2017</a:t>
            </a:r>
          </a:p>
          <a:p>
            <a:pPr marL="285750" indent="-285750">
              <a:buFont typeface="Arial" charset="0"/>
              <a:buChar char="•"/>
            </a:pPr>
            <a:r>
              <a:rPr lang="en-US" dirty="0" smtClean="0"/>
              <a:t>New system is multipurpose – centralized accrual reporting for manually consolidated General Government and annual consolidated Public Sector</a:t>
            </a:r>
          </a:p>
          <a:p>
            <a:pPr marL="285750" indent="-285750">
              <a:buFont typeface="Arial" charset="0"/>
              <a:buChar char="•"/>
            </a:pPr>
            <a:r>
              <a:rPr lang="en-US" dirty="0" smtClean="0"/>
              <a:t>Focus on new program budgeting reporting requirements</a:t>
            </a:r>
          </a:p>
          <a:p>
            <a:pPr marL="285750" indent="-285750">
              <a:buFont typeface="Arial" charset="0"/>
              <a:buChar char="•"/>
            </a:pPr>
            <a:r>
              <a:rPr lang="en-US" dirty="0" smtClean="0"/>
              <a:t>Also supports cash management including releases of cash – CBMS creates a derived cashflow statement for each entity – Entities can change this</a:t>
            </a:r>
          </a:p>
          <a:p>
            <a:pPr marL="285750" indent="-285750">
              <a:buFont typeface="Arial" charset="0"/>
              <a:buChar char="•"/>
            </a:pPr>
            <a:r>
              <a:rPr lang="en-US" dirty="0" smtClean="0"/>
              <a:t>Creation of a unique CoA enhanced to overcome issues with consolidation – integrates GFSM (Australia) and AASB reporting </a:t>
            </a:r>
          </a:p>
          <a:p>
            <a:pPr marL="285750" indent="-285750">
              <a:buFont typeface="Arial" charset="0"/>
              <a:buChar char="•"/>
            </a:pPr>
            <a:r>
              <a:rPr lang="en-US" dirty="0" smtClean="0"/>
              <a:t>Training material centrally produced and released for use </a:t>
            </a:r>
            <a:endParaRPr lang="en-US" dirty="0"/>
          </a:p>
        </p:txBody>
      </p:sp>
    </p:spTree>
    <p:extLst>
      <p:ext uri="{BB962C8B-B14F-4D97-AF65-F5344CB8AC3E}">
        <p14:creationId xmlns:p14="http://schemas.microsoft.com/office/powerpoint/2010/main" val="9132255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62000" y="9170"/>
            <a:ext cx="3264830" cy="1887579"/>
          </a:xfrm>
        </p:spPr>
        <p:txBody>
          <a:bodyPr>
            <a:normAutofit fontScale="92500" lnSpcReduction="10000"/>
          </a:bodyPr>
          <a:lstStyle/>
          <a:p>
            <a:pPr marL="0" indent="0">
              <a:buNone/>
            </a:pPr>
            <a:r>
              <a:rPr lang="en-US" b="1" dirty="0" smtClean="0"/>
              <a:t>Budget Execution </a:t>
            </a:r>
          </a:p>
          <a:p>
            <a:pPr marL="0" indent="0">
              <a:buNone/>
            </a:pPr>
            <a:r>
              <a:rPr lang="en-US" b="1" dirty="0" smtClean="0"/>
              <a:t>Process within MDAs’ FMIS and CBMS</a:t>
            </a:r>
          </a:p>
          <a:p>
            <a:pPr marL="0" indent="0">
              <a:buNone/>
            </a:pPr>
            <a:endParaRPr lang="en-US" b="1" dirty="0"/>
          </a:p>
        </p:txBody>
      </p:sp>
      <p:sp>
        <p:nvSpPr>
          <p:cNvPr id="4" name="Rectangle 3"/>
          <p:cNvSpPr/>
          <p:nvPr/>
        </p:nvSpPr>
        <p:spPr>
          <a:xfrm>
            <a:off x="4067408" y="2131800"/>
            <a:ext cx="1536836" cy="772027"/>
          </a:xfrm>
          <a:prstGeom prst="rect">
            <a:avLst/>
          </a:prstGeom>
          <a:solidFill>
            <a:schemeClr val="accent6"/>
          </a:solidFill>
        </p:spPr>
        <p:style>
          <a:lnRef idx="1">
            <a:schemeClr val="accent5"/>
          </a:lnRef>
          <a:fillRef idx="2">
            <a:schemeClr val="accent5"/>
          </a:fillRef>
          <a:effectRef idx="1">
            <a:schemeClr val="accent5"/>
          </a:effectRef>
          <a:fontRef idx="minor">
            <a:schemeClr val="dk1"/>
          </a:fontRef>
        </p:style>
        <p:txBody>
          <a:bodyPr rtlCol="0" anchor="ctr"/>
          <a:lstStyle/>
          <a:p>
            <a:pPr algn="ctr"/>
            <a:r>
              <a:rPr lang="en-US" sz="1350" b="1" dirty="0">
                <a:solidFill>
                  <a:srgbClr val="212165"/>
                </a:solidFill>
              </a:rPr>
              <a:t>Stage 2</a:t>
            </a:r>
          </a:p>
          <a:p>
            <a:pPr algn="ctr"/>
            <a:r>
              <a:rPr lang="en-US" sz="1350" dirty="0">
                <a:solidFill>
                  <a:srgbClr val="212165"/>
                </a:solidFill>
              </a:rPr>
              <a:t>Purchase Order (legal obligation)</a:t>
            </a:r>
          </a:p>
        </p:txBody>
      </p:sp>
      <p:sp>
        <p:nvSpPr>
          <p:cNvPr id="5" name="Rectangle 4"/>
          <p:cNvSpPr/>
          <p:nvPr/>
        </p:nvSpPr>
        <p:spPr>
          <a:xfrm>
            <a:off x="4060386" y="977763"/>
            <a:ext cx="1543858" cy="772027"/>
          </a:xfrm>
          <a:prstGeom prst="rect">
            <a:avLst/>
          </a:prstGeom>
          <a:solidFill>
            <a:schemeClr val="accent6"/>
          </a:solidFill>
        </p:spPr>
        <p:style>
          <a:lnRef idx="1">
            <a:schemeClr val="accent5"/>
          </a:lnRef>
          <a:fillRef idx="2">
            <a:schemeClr val="accent5"/>
          </a:fillRef>
          <a:effectRef idx="1">
            <a:schemeClr val="accent5"/>
          </a:effectRef>
          <a:fontRef idx="minor">
            <a:schemeClr val="dk1"/>
          </a:fontRef>
        </p:style>
        <p:txBody>
          <a:bodyPr rtlCol="0" anchor="ctr"/>
          <a:lstStyle/>
          <a:p>
            <a:pPr algn="ctr"/>
            <a:r>
              <a:rPr lang="en-US" sz="1350" b="1" dirty="0">
                <a:solidFill>
                  <a:srgbClr val="212165"/>
                </a:solidFill>
              </a:rPr>
              <a:t>Stage 1</a:t>
            </a:r>
          </a:p>
          <a:p>
            <a:pPr algn="ctr"/>
            <a:r>
              <a:rPr lang="en-US" sz="1350" dirty="0">
                <a:solidFill>
                  <a:srgbClr val="212165"/>
                </a:solidFill>
              </a:rPr>
              <a:t>Decision to Purchase- Pre-commitment</a:t>
            </a:r>
          </a:p>
        </p:txBody>
      </p:sp>
      <p:sp>
        <p:nvSpPr>
          <p:cNvPr id="6" name="Rectangle 5"/>
          <p:cNvSpPr/>
          <p:nvPr/>
        </p:nvSpPr>
        <p:spPr>
          <a:xfrm>
            <a:off x="1786585" y="2515938"/>
            <a:ext cx="1431758" cy="772027"/>
          </a:xfrm>
          <a:prstGeom prst="rect">
            <a:avLst/>
          </a:prstGeom>
          <a:solidFill>
            <a:schemeClr val="accent6"/>
          </a:solidFill>
        </p:spPr>
        <p:style>
          <a:lnRef idx="1">
            <a:schemeClr val="accent5"/>
          </a:lnRef>
          <a:fillRef idx="2">
            <a:schemeClr val="accent5"/>
          </a:fillRef>
          <a:effectRef idx="1">
            <a:schemeClr val="accent5"/>
          </a:effectRef>
          <a:fontRef idx="minor">
            <a:schemeClr val="dk1"/>
          </a:fontRef>
        </p:style>
        <p:txBody>
          <a:bodyPr rtlCol="0" anchor="ctr"/>
          <a:lstStyle/>
          <a:p>
            <a:pPr algn="ctr"/>
            <a:r>
              <a:rPr lang="en-US" sz="1350" b="1" dirty="0"/>
              <a:t>Stage 3</a:t>
            </a:r>
          </a:p>
          <a:p>
            <a:pPr algn="ctr"/>
            <a:r>
              <a:rPr lang="en-US" sz="1350" dirty="0"/>
              <a:t>Goods or Services Delivered</a:t>
            </a:r>
          </a:p>
        </p:txBody>
      </p:sp>
      <p:sp>
        <p:nvSpPr>
          <p:cNvPr id="7" name="Rectangle 6"/>
          <p:cNvSpPr/>
          <p:nvPr/>
        </p:nvSpPr>
        <p:spPr>
          <a:xfrm>
            <a:off x="4058579" y="3243513"/>
            <a:ext cx="1543858" cy="772027"/>
          </a:xfrm>
          <a:prstGeom prst="rect">
            <a:avLst/>
          </a:prstGeom>
          <a:solidFill>
            <a:schemeClr val="accent6"/>
          </a:solidFill>
        </p:spPr>
        <p:style>
          <a:lnRef idx="1">
            <a:schemeClr val="accent5"/>
          </a:lnRef>
          <a:fillRef idx="2">
            <a:schemeClr val="accent5"/>
          </a:fillRef>
          <a:effectRef idx="1">
            <a:schemeClr val="accent5"/>
          </a:effectRef>
          <a:fontRef idx="minor">
            <a:schemeClr val="dk1"/>
          </a:fontRef>
        </p:style>
        <p:txBody>
          <a:bodyPr rtlCol="0" anchor="ctr"/>
          <a:lstStyle/>
          <a:p>
            <a:pPr algn="ctr"/>
            <a:r>
              <a:rPr lang="en-US" sz="1350" dirty="0">
                <a:solidFill>
                  <a:srgbClr val="212165"/>
                </a:solidFill>
              </a:rPr>
              <a:t>Liability Recognised- (financial obligation) </a:t>
            </a:r>
          </a:p>
        </p:txBody>
      </p:sp>
      <p:sp>
        <p:nvSpPr>
          <p:cNvPr id="8" name="Rectangle 7"/>
          <p:cNvSpPr/>
          <p:nvPr/>
        </p:nvSpPr>
        <p:spPr>
          <a:xfrm>
            <a:off x="4067408" y="4369031"/>
            <a:ext cx="1536836" cy="973376"/>
          </a:xfrm>
          <a:prstGeom prst="rect">
            <a:avLst/>
          </a:prstGeom>
          <a:solidFill>
            <a:schemeClr val="accent6"/>
          </a:solidFill>
        </p:spPr>
        <p:style>
          <a:lnRef idx="1">
            <a:schemeClr val="accent5"/>
          </a:lnRef>
          <a:fillRef idx="2">
            <a:schemeClr val="accent5"/>
          </a:fillRef>
          <a:effectRef idx="1">
            <a:schemeClr val="accent5"/>
          </a:effectRef>
          <a:fontRef idx="minor">
            <a:schemeClr val="dk1"/>
          </a:fontRef>
        </p:style>
        <p:txBody>
          <a:bodyPr rtlCol="0" anchor="ctr"/>
          <a:lstStyle/>
          <a:p>
            <a:pPr algn="ctr"/>
            <a:r>
              <a:rPr lang="en-US" sz="1350" b="1" dirty="0"/>
              <a:t>Stage 6</a:t>
            </a:r>
          </a:p>
          <a:p>
            <a:pPr algn="ctr"/>
            <a:r>
              <a:rPr lang="en-US" sz="1350" dirty="0"/>
              <a:t>Payment Made (on the Due Date)</a:t>
            </a:r>
          </a:p>
        </p:txBody>
      </p:sp>
      <p:sp>
        <p:nvSpPr>
          <p:cNvPr id="9" name="Rectangle 8"/>
          <p:cNvSpPr/>
          <p:nvPr/>
        </p:nvSpPr>
        <p:spPr>
          <a:xfrm>
            <a:off x="6001754" y="2131800"/>
            <a:ext cx="1999247" cy="772027"/>
          </a:xfrm>
          <a:prstGeom prst="rect">
            <a:avLst/>
          </a:prstGeom>
          <a:solidFill>
            <a:srgbClr val="FFFF00"/>
          </a:solidFill>
        </p:spPr>
        <p:style>
          <a:lnRef idx="1">
            <a:schemeClr val="accent5"/>
          </a:lnRef>
          <a:fillRef idx="2">
            <a:schemeClr val="accent5"/>
          </a:fillRef>
          <a:effectRef idx="1">
            <a:schemeClr val="accent5"/>
          </a:effectRef>
          <a:fontRef idx="minor">
            <a:schemeClr val="dk1"/>
          </a:fontRef>
        </p:style>
        <p:txBody>
          <a:bodyPr rtlCol="0" anchor="ctr"/>
          <a:lstStyle/>
          <a:p>
            <a:pPr algn="ctr"/>
            <a:r>
              <a:rPr lang="en-US" sz="1200" dirty="0"/>
              <a:t>Funds Control/Budget Commitment- Sets aside funds so that money can not be spent for other purposes</a:t>
            </a:r>
          </a:p>
        </p:txBody>
      </p:sp>
      <p:sp>
        <p:nvSpPr>
          <p:cNvPr id="10" name="Rectangle 9"/>
          <p:cNvSpPr/>
          <p:nvPr/>
        </p:nvSpPr>
        <p:spPr>
          <a:xfrm>
            <a:off x="6008774" y="3214642"/>
            <a:ext cx="1917032" cy="772027"/>
          </a:xfrm>
          <a:prstGeom prst="rect">
            <a:avLst/>
          </a:prstGeom>
          <a:solidFill>
            <a:srgbClr val="FFFF00"/>
          </a:solidFill>
        </p:spPr>
        <p:style>
          <a:lnRef idx="1">
            <a:schemeClr val="accent5"/>
          </a:lnRef>
          <a:fillRef idx="2">
            <a:schemeClr val="accent5"/>
          </a:fillRef>
          <a:effectRef idx="1">
            <a:schemeClr val="accent5"/>
          </a:effectRef>
          <a:fontRef idx="minor">
            <a:schemeClr val="dk1"/>
          </a:fontRef>
        </p:style>
        <p:txBody>
          <a:bodyPr rtlCol="0" anchor="ctr"/>
          <a:lstStyle/>
          <a:p>
            <a:pPr algn="ctr"/>
            <a:r>
              <a:rPr lang="en-US" sz="1350" dirty="0"/>
              <a:t>Accrual - Accounts payable - Invoice matched to purchase order/commitment </a:t>
            </a:r>
          </a:p>
        </p:txBody>
      </p:sp>
      <p:sp>
        <p:nvSpPr>
          <p:cNvPr id="11" name="Rectangle 10"/>
          <p:cNvSpPr/>
          <p:nvPr/>
        </p:nvSpPr>
        <p:spPr>
          <a:xfrm>
            <a:off x="6063179" y="4347551"/>
            <a:ext cx="1917032" cy="772027"/>
          </a:xfrm>
          <a:prstGeom prst="rect">
            <a:avLst/>
          </a:prstGeom>
          <a:solidFill>
            <a:srgbClr val="FFFF00"/>
          </a:solidFill>
        </p:spPr>
        <p:style>
          <a:lnRef idx="1">
            <a:schemeClr val="accent5"/>
          </a:lnRef>
          <a:fillRef idx="2">
            <a:schemeClr val="accent5"/>
          </a:fillRef>
          <a:effectRef idx="1">
            <a:schemeClr val="accent5"/>
          </a:effectRef>
          <a:fontRef idx="minor">
            <a:schemeClr val="dk1"/>
          </a:fontRef>
        </p:style>
        <p:txBody>
          <a:bodyPr rtlCol="0" anchor="ctr"/>
          <a:lstStyle/>
          <a:p>
            <a:pPr algn="ctr"/>
            <a:r>
              <a:rPr lang="en-US" sz="1350" dirty="0"/>
              <a:t>Payment made on due date recognized both on  an accrual and cash basis </a:t>
            </a:r>
          </a:p>
        </p:txBody>
      </p:sp>
      <p:sp>
        <p:nvSpPr>
          <p:cNvPr id="14" name="Down Arrow 13"/>
          <p:cNvSpPr/>
          <p:nvPr/>
        </p:nvSpPr>
        <p:spPr>
          <a:xfrm flipH="1">
            <a:off x="4866975" y="1787673"/>
            <a:ext cx="196316" cy="310816"/>
          </a:xfrm>
          <a:prstGeom prst="down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dirty="0"/>
          </a:p>
        </p:txBody>
      </p:sp>
      <p:sp>
        <p:nvSpPr>
          <p:cNvPr id="15" name="Down Arrow 14"/>
          <p:cNvSpPr/>
          <p:nvPr/>
        </p:nvSpPr>
        <p:spPr>
          <a:xfrm flipH="1">
            <a:off x="4866975" y="2903826"/>
            <a:ext cx="196316" cy="310816"/>
          </a:xfrm>
          <a:prstGeom prst="down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dirty="0"/>
          </a:p>
        </p:txBody>
      </p:sp>
      <p:sp>
        <p:nvSpPr>
          <p:cNvPr id="16" name="Down Arrow 15"/>
          <p:cNvSpPr/>
          <p:nvPr/>
        </p:nvSpPr>
        <p:spPr>
          <a:xfrm flipH="1">
            <a:off x="4866975" y="4036735"/>
            <a:ext cx="196316" cy="310816"/>
          </a:xfrm>
          <a:prstGeom prst="down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dirty="0"/>
          </a:p>
        </p:txBody>
      </p:sp>
      <p:sp>
        <p:nvSpPr>
          <p:cNvPr id="17" name="Down Arrow 16"/>
          <p:cNvSpPr/>
          <p:nvPr/>
        </p:nvSpPr>
        <p:spPr>
          <a:xfrm rot="17396268" flipH="1">
            <a:off x="5621392" y="5475645"/>
            <a:ext cx="323850" cy="477939"/>
          </a:xfrm>
          <a:prstGeom prst="down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dirty="0"/>
          </a:p>
        </p:txBody>
      </p:sp>
      <p:sp>
        <p:nvSpPr>
          <p:cNvPr id="20" name="Down Arrow 19"/>
          <p:cNvSpPr/>
          <p:nvPr/>
        </p:nvSpPr>
        <p:spPr>
          <a:xfrm rot="16200000" flipH="1">
            <a:off x="5712997" y="2330451"/>
            <a:ext cx="220580" cy="370974"/>
          </a:xfrm>
          <a:prstGeom prst="down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dirty="0"/>
          </a:p>
        </p:txBody>
      </p:sp>
      <p:sp>
        <p:nvSpPr>
          <p:cNvPr id="21" name="Down Arrow 20"/>
          <p:cNvSpPr/>
          <p:nvPr/>
        </p:nvSpPr>
        <p:spPr>
          <a:xfrm flipH="1">
            <a:off x="6984533" y="3991715"/>
            <a:ext cx="196316" cy="310816"/>
          </a:xfrm>
          <a:prstGeom prst="down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dirty="0"/>
          </a:p>
        </p:txBody>
      </p:sp>
      <p:sp>
        <p:nvSpPr>
          <p:cNvPr id="22" name="Down Arrow 21"/>
          <p:cNvSpPr/>
          <p:nvPr/>
        </p:nvSpPr>
        <p:spPr>
          <a:xfrm flipH="1">
            <a:off x="6984533" y="2903826"/>
            <a:ext cx="196316" cy="310816"/>
          </a:xfrm>
          <a:prstGeom prst="down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dirty="0"/>
          </a:p>
        </p:txBody>
      </p:sp>
      <p:sp>
        <p:nvSpPr>
          <p:cNvPr id="23" name="Down Arrow 22"/>
          <p:cNvSpPr/>
          <p:nvPr/>
        </p:nvSpPr>
        <p:spPr>
          <a:xfrm rot="16200000" flipH="1">
            <a:off x="5712997" y="3407570"/>
            <a:ext cx="220580" cy="370974"/>
          </a:xfrm>
          <a:prstGeom prst="down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dirty="0"/>
          </a:p>
        </p:txBody>
      </p:sp>
      <p:sp>
        <p:nvSpPr>
          <p:cNvPr id="24" name="Down Arrow 23"/>
          <p:cNvSpPr/>
          <p:nvPr/>
        </p:nvSpPr>
        <p:spPr>
          <a:xfrm rot="16200000" flipH="1">
            <a:off x="5712997" y="4569557"/>
            <a:ext cx="220580" cy="370974"/>
          </a:xfrm>
          <a:prstGeom prst="down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dirty="0"/>
          </a:p>
        </p:txBody>
      </p:sp>
      <p:sp>
        <p:nvSpPr>
          <p:cNvPr id="25" name="Rectangle 24"/>
          <p:cNvSpPr/>
          <p:nvPr/>
        </p:nvSpPr>
        <p:spPr>
          <a:xfrm>
            <a:off x="1787251" y="3420117"/>
            <a:ext cx="1431758" cy="772027"/>
          </a:xfrm>
          <a:prstGeom prst="rect">
            <a:avLst/>
          </a:prstGeom>
          <a:solidFill>
            <a:schemeClr val="accent6"/>
          </a:solidFill>
        </p:spPr>
        <p:style>
          <a:lnRef idx="1">
            <a:schemeClr val="accent5"/>
          </a:lnRef>
          <a:fillRef idx="2">
            <a:schemeClr val="accent5"/>
          </a:fillRef>
          <a:effectRef idx="1">
            <a:schemeClr val="accent5"/>
          </a:effectRef>
          <a:fontRef idx="minor">
            <a:schemeClr val="dk1"/>
          </a:fontRef>
        </p:style>
        <p:txBody>
          <a:bodyPr rtlCol="0" anchor="ctr"/>
          <a:lstStyle/>
          <a:p>
            <a:pPr algn="ctr"/>
            <a:r>
              <a:rPr lang="en-US" sz="1350" b="1" dirty="0"/>
              <a:t>Stage 4</a:t>
            </a:r>
          </a:p>
          <a:p>
            <a:pPr algn="ctr"/>
            <a:r>
              <a:rPr lang="en-US" sz="1350" dirty="0"/>
              <a:t>Correctly Rendered Invoice received </a:t>
            </a:r>
          </a:p>
        </p:txBody>
      </p:sp>
      <p:sp>
        <p:nvSpPr>
          <p:cNvPr id="26" name="Rectangle 25"/>
          <p:cNvSpPr/>
          <p:nvPr/>
        </p:nvSpPr>
        <p:spPr>
          <a:xfrm>
            <a:off x="5982413" y="977763"/>
            <a:ext cx="1999247" cy="772027"/>
          </a:xfrm>
          <a:prstGeom prst="rect">
            <a:avLst/>
          </a:prstGeom>
          <a:solidFill>
            <a:schemeClr val="accent6"/>
          </a:solidFill>
        </p:spPr>
        <p:style>
          <a:lnRef idx="1">
            <a:schemeClr val="accent5"/>
          </a:lnRef>
          <a:fillRef idx="2">
            <a:schemeClr val="accent5"/>
          </a:fillRef>
          <a:effectRef idx="1">
            <a:schemeClr val="accent5"/>
          </a:effectRef>
          <a:fontRef idx="minor">
            <a:schemeClr val="dk1"/>
          </a:fontRef>
        </p:style>
        <p:txBody>
          <a:bodyPr rtlCol="0" anchor="ctr"/>
          <a:lstStyle/>
          <a:p>
            <a:pPr algn="ctr"/>
            <a:r>
              <a:rPr lang="en-US" sz="1200" dirty="0"/>
              <a:t>Requisition Stage- Likely to involve tendering processes based on the value of goods and services to be purchased </a:t>
            </a:r>
          </a:p>
        </p:txBody>
      </p:sp>
      <p:sp>
        <p:nvSpPr>
          <p:cNvPr id="27" name="Down Arrow 26"/>
          <p:cNvSpPr/>
          <p:nvPr/>
        </p:nvSpPr>
        <p:spPr>
          <a:xfrm flipH="1">
            <a:off x="6931148" y="1787673"/>
            <a:ext cx="196316" cy="310816"/>
          </a:xfrm>
          <a:prstGeom prst="down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dirty="0"/>
          </a:p>
        </p:txBody>
      </p:sp>
      <p:sp>
        <p:nvSpPr>
          <p:cNvPr id="28" name="Down Arrow 27"/>
          <p:cNvSpPr/>
          <p:nvPr/>
        </p:nvSpPr>
        <p:spPr>
          <a:xfrm rot="15044552" flipH="1">
            <a:off x="3447782" y="3532498"/>
            <a:ext cx="323850" cy="496574"/>
          </a:xfrm>
          <a:prstGeom prst="down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dirty="0"/>
          </a:p>
        </p:txBody>
      </p:sp>
      <p:sp>
        <p:nvSpPr>
          <p:cNvPr id="29" name="Rectangle 28"/>
          <p:cNvSpPr/>
          <p:nvPr/>
        </p:nvSpPr>
        <p:spPr>
          <a:xfrm>
            <a:off x="1786585" y="4404123"/>
            <a:ext cx="1431758" cy="938284"/>
          </a:xfrm>
          <a:prstGeom prst="rect">
            <a:avLst/>
          </a:prstGeom>
          <a:solidFill>
            <a:schemeClr val="accent6"/>
          </a:solidFill>
        </p:spPr>
        <p:style>
          <a:lnRef idx="1">
            <a:schemeClr val="accent5"/>
          </a:lnRef>
          <a:fillRef idx="2">
            <a:schemeClr val="accent5"/>
          </a:fillRef>
          <a:effectRef idx="1">
            <a:schemeClr val="accent5"/>
          </a:effectRef>
          <a:fontRef idx="minor">
            <a:schemeClr val="dk1"/>
          </a:fontRef>
        </p:style>
        <p:txBody>
          <a:bodyPr rtlCol="0" anchor="ctr"/>
          <a:lstStyle/>
          <a:p>
            <a:pPr algn="ctr"/>
            <a:r>
              <a:rPr lang="en-US" sz="1350" b="1" dirty="0"/>
              <a:t>Stage 5</a:t>
            </a:r>
          </a:p>
          <a:p>
            <a:pPr algn="ctr"/>
            <a:r>
              <a:rPr lang="en-US" sz="1350" dirty="0"/>
              <a:t>Payment Pending in Accounting Systems based on Due date</a:t>
            </a:r>
          </a:p>
        </p:txBody>
      </p:sp>
      <p:sp>
        <p:nvSpPr>
          <p:cNvPr id="30" name="Down Arrow 29"/>
          <p:cNvSpPr/>
          <p:nvPr/>
        </p:nvSpPr>
        <p:spPr>
          <a:xfrm rot="16200000" flipH="1">
            <a:off x="5712997" y="1153584"/>
            <a:ext cx="220580" cy="370974"/>
          </a:xfrm>
          <a:prstGeom prst="down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dirty="0"/>
          </a:p>
        </p:txBody>
      </p:sp>
      <p:sp>
        <p:nvSpPr>
          <p:cNvPr id="31" name="Down Arrow 30"/>
          <p:cNvSpPr/>
          <p:nvPr/>
        </p:nvSpPr>
        <p:spPr>
          <a:xfrm rot="16200000" flipH="1">
            <a:off x="3438703" y="4531235"/>
            <a:ext cx="339440" cy="546428"/>
          </a:xfrm>
          <a:prstGeom prst="down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dirty="0"/>
          </a:p>
        </p:txBody>
      </p:sp>
      <p:sp>
        <p:nvSpPr>
          <p:cNvPr id="32" name="Rectangle 31"/>
          <p:cNvSpPr/>
          <p:nvPr/>
        </p:nvSpPr>
        <p:spPr>
          <a:xfrm>
            <a:off x="6063180" y="5228724"/>
            <a:ext cx="1937821" cy="772027"/>
          </a:xfrm>
          <a:prstGeom prst="rect">
            <a:avLst/>
          </a:prstGeom>
          <a:solidFill>
            <a:srgbClr val="FFFF00"/>
          </a:solidFill>
        </p:spPr>
        <p:style>
          <a:lnRef idx="1">
            <a:schemeClr val="accent5"/>
          </a:lnRef>
          <a:fillRef idx="2">
            <a:schemeClr val="accent5"/>
          </a:fillRef>
          <a:effectRef idx="1">
            <a:schemeClr val="accent5"/>
          </a:effectRef>
          <a:fontRef idx="minor">
            <a:schemeClr val="dk1"/>
          </a:fontRef>
        </p:style>
        <p:txBody>
          <a:bodyPr rtlCol="0" anchor="ctr"/>
          <a:lstStyle/>
          <a:p>
            <a:pPr algn="ctr"/>
            <a:r>
              <a:rPr lang="en-US" sz="1350" b="1" dirty="0"/>
              <a:t>Stage 7</a:t>
            </a:r>
          </a:p>
          <a:p>
            <a:pPr algn="ctr"/>
            <a:r>
              <a:rPr lang="en-US" sz="1350" dirty="0"/>
              <a:t>Budget Arrears</a:t>
            </a:r>
          </a:p>
          <a:p>
            <a:pPr algn="ctr"/>
            <a:r>
              <a:rPr lang="en-US" sz="1350" dirty="0"/>
              <a:t>Payments are overdue</a:t>
            </a:r>
          </a:p>
        </p:txBody>
      </p:sp>
      <p:sp>
        <p:nvSpPr>
          <p:cNvPr id="2" name="TextBox 1"/>
          <p:cNvSpPr txBox="1"/>
          <p:nvPr/>
        </p:nvSpPr>
        <p:spPr>
          <a:xfrm>
            <a:off x="5637800" y="4404122"/>
            <a:ext cx="370974" cy="507831"/>
          </a:xfrm>
          <a:prstGeom prst="rect">
            <a:avLst/>
          </a:prstGeom>
          <a:noFill/>
        </p:spPr>
        <p:txBody>
          <a:bodyPr wrap="square" rtlCol="0">
            <a:spAutoFit/>
          </a:bodyPr>
          <a:lstStyle/>
          <a:p>
            <a:r>
              <a:rPr lang="en-US" sz="1350" dirty="0"/>
              <a:t>Yes</a:t>
            </a:r>
          </a:p>
        </p:txBody>
      </p:sp>
      <p:sp>
        <p:nvSpPr>
          <p:cNvPr id="35" name="TextBox 34"/>
          <p:cNvSpPr txBox="1"/>
          <p:nvPr/>
        </p:nvSpPr>
        <p:spPr>
          <a:xfrm>
            <a:off x="5577906" y="5342406"/>
            <a:ext cx="485274" cy="300082"/>
          </a:xfrm>
          <a:prstGeom prst="rect">
            <a:avLst/>
          </a:prstGeom>
          <a:noFill/>
        </p:spPr>
        <p:txBody>
          <a:bodyPr wrap="square" rtlCol="0">
            <a:spAutoFit/>
          </a:bodyPr>
          <a:lstStyle/>
          <a:p>
            <a:r>
              <a:rPr lang="en-US" sz="1350" dirty="0"/>
              <a:t>No</a:t>
            </a:r>
          </a:p>
        </p:txBody>
      </p:sp>
      <p:sp>
        <p:nvSpPr>
          <p:cNvPr id="36" name="Down Arrow 35"/>
          <p:cNvSpPr/>
          <p:nvPr/>
        </p:nvSpPr>
        <p:spPr>
          <a:xfrm rot="17396268" flipH="1">
            <a:off x="3455719" y="3013846"/>
            <a:ext cx="323850" cy="477939"/>
          </a:xfrm>
          <a:prstGeom prst="down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dirty="0"/>
          </a:p>
        </p:txBody>
      </p:sp>
    </p:spTree>
    <p:extLst>
      <p:ext uri="{BB962C8B-B14F-4D97-AF65-F5344CB8AC3E}">
        <p14:creationId xmlns:p14="http://schemas.microsoft.com/office/powerpoint/2010/main" val="2081846593"/>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600" dirty="0" smtClean="0"/>
              <a:t>Lessons Learnt from Australian </a:t>
            </a:r>
            <a:br>
              <a:rPr lang="en-US" sz="3600" dirty="0" smtClean="0"/>
            </a:br>
            <a:r>
              <a:rPr lang="en-US" sz="3600" dirty="0" smtClean="0"/>
              <a:t>Federal Experience</a:t>
            </a:r>
            <a:endParaRPr lang="en-US" sz="3600" dirty="0"/>
          </a:p>
        </p:txBody>
      </p:sp>
      <p:sp>
        <p:nvSpPr>
          <p:cNvPr id="3" name="Content Placeholder 2"/>
          <p:cNvSpPr>
            <a:spLocks noGrp="1"/>
          </p:cNvSpPr>
          <p:nvPr>
            <p:ph idx="1"/>
          </p:nvPr>
        </p:nvSpPr>
        <p:spPr>
          <a:xfrm>
            <a:off x="685800" y="1117601"/>
            <a:ext cx="8305800" cy="5400674"/>
          </a:xfrm>
        </p:spPr>
        <p:txBody>
          <a:bodyPr>
            <a:normAutofit fontScale="62500" lnSpcReduction="20000"/>
          </a:bodyPr>
          <a:lstStyle/>
          <a:p>
            <a:r>
              <a:rPr lang="en-US" b="1" dirty="0" smtClean="0"/>
              <a:t>Accounting reform was not taking place in isolation from other reforms such as enhanced accountability. This was important and did ensure overall improved government operations and decision-making  – </a:t>
            </a:r>
            <a:r>
              <a:rPr lang="en-US" dirty="0" smtClean="0"/>
              <a:t>but were the relationships and the independence of these elements well understood?</a:t>
            </a:r>
          </a:p>
          <a:p>
            <a:r>
              <a:rPr lang="en-US" b="1" dirty="0" smtClean="0"/>
              <a:t>One size does not fit all </a:t>
            </a:r>
            <a:r>
              <a:rPr lang="en-US" dirty="0" smtClean="0"/>
              <a:t>– Australia has a small number of large agencies and a large number of small agencies – small agencies acquired the same systems as a large agency and are also required to report in the same way as a large agency- does this make sense?</a:t>
            </a:r>
          </a:p>
          <a:p>
            <a:r>
              <a:rPr lang="en-US" b="1" dirty="0" smtClean="0"/>
              <a:t>If you do not manage for change it may leave you behind – </a:t>
            </a:r>
            <a:r>
              <a:rPr lang="en-US" dirty="0" smtClean="0"/>
              <a:t>Treasury Regional network did have a role – but this was not managed effectively </a:t>
            </a:r>
          </a:p>
          <a:p>
            <a:r>
              <a:rPr lang="en-US" b="1" dirty="0" smtClean="0"/>
              <a:t>Major changes should be driven by a careful analysis of costs and benefits</a:t>
            </a:r>
            <a:r>
              <a:rPr lang="en-US" dirty="0" smtClean="0"/>
              <a:t> – decentralized processing improved efficiency but  did devolved banking and decentralized selection of IFMISs achieve the same results – actually there were large costs to the government.  Were these the right decisions? </a:t>
            </a:r>
          </a:p>
          <a:p>
            <a:r>
              <a:rPr lang="en-US" b="1" dirty="0" smtClean="0"/>
              <a:t>Generation Five - recent </a:t>
            </a:r>
            <a:r>
              <a:rPr lang="en-US" b="1" dirty="0"/>
              <a:t>shift back towards shared </a:t>
            </a:r>
            <a:r>
              <a:rPr lang="en-US" b="1" dirty="0" smtClean="0"/>
              <a:t>services</a:t>
            </a:r>
            <a:r>
              <a:rPr lang="en-US" dirty="0" smtClean="0"/>
              <a:t>– </a:t>
            </a:r>
            <a:r>
              <a:rPr lang="en-US" dirty="0"/>
              <a:t>eg centralized processing based on efficiency review (this was the original argument for decentralization too</a:t>
            </a:r>
            <a:r>
              <a:rPr lang="en-US" dirty="0" smtClean="0"/>
              <a:t>)</a:t>
            </a:r>
          </a:p>
          <a:p>
            <a:r>
              <a:rPr lang="en-US" b="1" dirty="0" smtClean="0"/>
              <a:t>Technological capacity </a:t>
            </a:r>
            <a:r>
              <a:rPr lang="en-US" dirty="0" smtClean="0"/>
              <a:t>has a major influence on how accounting systems evolve – even in OECD countries systems have an end of life.  </a:t>
            </a:r>
          </a:p>
        </p:txBody>
      </p:sp>
      <p:sp>
        <p:nvSpPr>
          <p:cNvPr id="4" name="Slide Number Placeholder 3"/>
          <p:cNvSpPr>
            <a:spLocks noGrp="1"/>
          </p:cNvSpPr>
          <p:nvPr>
            <p:ph type="sldNum" sz="quarter" idx="12"/>
          </p:nvPr>
        </p:nvSpPr>
        <p:spPr/>
        <p:txBody>
          <a:bodyPr/>
          <a:lstStyle/>
          <a:p>
            <a:fld id="{E59B3EB4-F75D-4221-891B-A2BAA9BB7BFA}" type="slidenum">
              <a:rPr lang="en-US" smtClean="0"/>
              <a:pPr/>
              <a:t>19</a:t>
            </a:fld>
            <a:endParaRPr lang="en-US" dirty="0"/>
          </a:p>
        </p:txBody>
      </p:sp>
    </p:spTree>
    <p:extLst>
      <p:ext uri="{BB962C8B-B14F-4D97-AF65-F5344CB8AC3E}">
        <p14:creationId xmlns:p14="http://schemas.microsoft.com/office/powerpoint/2010/main" val="73079333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Coverage of presentation</a:t>
            </a:r>
            <a:endParaRPr lang="en-US" dirty="0"/>
          </a:p>
        </p:txBody>
      </p:sp>
      <p:sp>
        <p:nvSpPr>
          <p:cNvPr id="3" name="Content Placeholder 2"/>
          <p:cNvSpPr>
            <a:spLocks noGrp="1"/>
          </p:cNvSpPr>
          <p:nvPr>
            <p:ph idx="1"/>
          </p:nvPr>
        </p:nvSpPr>
        <p:spPr/>
        <p:txBody>
          <a:bodyPr>
            <a:normAutofit/>
          </a:bodyPr>
          <a:lstStyle/>
          <a:p>
            <a:pPr marL="514350" indent="-514350">
              <a:buFont typeface="+mj-lt"/>
              <a:buAutoNum type="arabicPeriod"/>
            </a:pPr>
            <a:r>
              <a:rPr lang="en-US" baseline="0" dirty="0" smtClean="0"/>
              <a:t>Traditional Role of the Treasury</a:t>
            </a:r>
          </a:p>
          <a:p>
            <a:pPr marL="514350" indent="-514350">
              <a:buFont typeface="+mj-lt"/>
              <a:buAutoNum type="arabicPeriod"/>
            </a:pPr>
            <a:r>
              <a:rPr lang="en-US" dirty="0" smtClean="0"/>
              <a:t>Trends in Treasury Management</a:t>
            </a:r>
          </a:p>
          <a:p>
            <a:pPr marL="514350" indent="-514350">
              <a:buFont typeface="+mj-lt"/>
              <a:buAutoNum type="arabicPeriod"/>
            </a:pPr>
            <a:r>
              <a:rPr lang="en-US" dirty="0" smtClean="0"/>
              <a:t>Risk Management</a:t>
            </a:r>
          </a:p>
          <a:p>
            <a:pPr marL="514350" indent="-514350">
              <a:buFont typeface="+mj-lt"/>
              <a:buAutoNum type="arabicPeriod"/>
            </a:pPr>
            <a:r>
              <a:rPr lang="en-US" dirty="0" smtClean="0"/>
              <a:t>Case Study – Evolution in Treasury Management in Australia</a:t>
            </a:r>
          </a:p>
          <a:p>
            <a:pPr marL="514350" indent="-514350">
              <a:buFont typeface="+mj-lt"/>
              <a:buAutoNum type="arabicPeriod"/>
            </a:pPr>
            <a:r>
              <a:rPr lang="en-US" dirty="0" smtClean="0"/>
              <a:t>Are there core functions for the Treasury?</a:t>
            </a:r>
          </a:p>
          <a:p>
            <a:pPr marL="514350" indent="-514350">
              <a:buFont typeface="+mj-lt"/>
              <a:buAutoNum type="arabicPeriod"/>
            </a:pPr>
            <a:endParaRPr lang="en-US" baseline="0" dirty="0" smtClean="0"/>
          </a:p>
        </p:txBody>
      </p:sp>
      <p:sp>
        <p:nvSpPr>
          <p:cNvPr id="5" name="Slide Number Placeholder 4"/>
          <p:cNvSpPr>
            <a:spLocks noGrp="1"/>
          </p:cNvSpPr>
          <p:nvPr>
            <p:ph type="sldNum" sz="quarter" idx="12"/>
          </p:nvPr>
        </p:nvSpPr>
        <p:spPr/>
        <p:txBody>
          <a:bodyPr/>
          <a:lstStyle/>
          <a:p>
            <a:fld id="{9DD0A906-368C-48ED-8EBD-12302C61BF87}" type="slidenum">
              <a:rPr lang="en-GB" smtClean="0"/>
              <a:pPr/>
              <a:t>2</a:t>
            </a:fld>
            <a:endParaRPr lang="en-GB" dirty="0"/>
          </a:p>
        </p:txBody>
      </p:sp>
    </p:spTree>
    <p:extLst>
      <p:ext uri="{BB962C8B-B14F-4D97-AF65-F5344CB8AC3E}">
        <p14:creationId xmlns:p14="http://schemas.microsoft.com/office/powerpoint/2010/main" val="765885377"/>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271104"/>
            <a:ext cx="8229600" cy="994122"/>
          </a:xfrm>
        </p:spPr>
        <p:txBody>
          <a:bodyPr>
            <a:normAutofit fontScale="90000"/>
          </a:bodyPr>
          <a:lstStyle/>
          <a:p>
            <a:r>
              <a:rPr lang="en-GB" sz="4000" b="1" dirty="0" smtClean="0"/>
              <a:t>What are the Core and non-core elements of a Modern Treasury Function? </a:t>
            </a:r>
            <a:endParaRPr lang="en-GB" sz="4000" b="1" dirty="0"/>
          </a:p>
        </p:txBody>
      </p:sp>
      <p:sp>
        <p:nvSpPr>
          <p:cNvPr id="3" name="Content Placeholder 2"/>
          <p:cNvSpPr>
            <a:spLocks noGrp="1"/>
          </p:cNvSpPr>
          <p:nvPr>
            <p:ph idx="1"/>
          </p:nvPr>
        </p:nvSpPr>
        <p:spPr>
          <a:xfrm>
            <a:off x="647700" y="1303872"/>
            <a:ext cx="6248400" cy="5668974"/>
          </a:xfrm>
        </p:spPr>
        <p:txBody>
          <a:bodyPr>
            <a:normAutofit/>
          </a:bodyPr>
          <a:lstStyle/>
          <a:p>
            <a:r>
              <a:rPr lang="en-GB" sz="1600" b="1" dirty="0" smtClean="0">
                <a:solidFill>
                  <a:schemeClr val="accent4"/>
                </a:solidFill>
              </a:rPr>
              <a:t>Oversight of the central accounting system (the general ledger) </a:t>
            </a:r>
          </a:p>
          <a:p>
            <a:r>
              <a:rPr lang="en-GB" sz="1600" b="1" dirty="0" smtClean="0">
                <a:solidFill>
                  <a:schemeClr val="accent4"/>
                </a:solidFill>
              </a:rPr>
              <a:t>Budget </a:t>
            </a:r>
            <a:r>
              <a:rPr lang="en-GB" sz="1600" b="1" dirty="0">
                <a:solidFill>
                  <a:schemeClr val="accent4"/>
                </a:solidFill>
              </a:rPr>
              <a:t>Execution </a:t>
            </a:r>
            <a:r>
              <a:rPr lang="en-GB" sz="1600" b="1" dirty="0" smtClean="0">
                <a:solidFill>
                  <a:schemeClr val="accent4"/>
                </a:solidFill>
              </a:rPr>
              <a:t>Reporting (daily, weekly, monthly quarterly and annually) – enhanced reporting is key to ensuring the Treasury function is valued</a:t>
            </a:r>
          </a:p>
          <a:p>
            <a:r>
              <a:rPr lang="en-GB" sz="1600" b="1" dirty="0">
                <a:solidFill>
                  <a:schemeClr val="accent4"/>
                </a:solidFill>
              </a:rPr>
              <a:t>Accounting Policy, Instructions and </a:t>
            </a:r>
            <a:r>
              <a:rPr lang="en-GB" sz="1600" b="1" dirty="0" smtClean="0">
                <a:solidFill>
                  <a:schemeClr val="accent4"/>
                </a:solidFill>
              </a:rPr>
              <a:t>Guidelines – these should be integrated and modernized including accessible on the internet</a:t>
            </a:r>
            <a:endParaRPr lang="en-GB" sz="1600" b="1" dirty="0">
              <a:solidFill>
                <a:schemeClr val="accent4"/>
              </a:solidFill>
            </a:endParaRPr>
          </a:p>
          <a:p>
            <a:r>
              <a:rPr lang="en-GB" sz="1600" b="1" dirty="0" smtClean="0">
                <a:solidFill>
                  <a:schemeClr val="accent4"/>
                </a:solidFill>
              </a:rPr>
              <a:t>Consolidated Financial Reporting (annually but eventually more frequently  - gradually expand coverage to include all controlled entities, the GGS and eventually the PS</a:t>
            </a:r>
          </a:p>
          <a:p>
            <a:r>
              <a:rPr lang="en-GB" sz="1600" b="1" dirty="0" smtClean="0">
                <a:solidFill>
                  <a:schemeClr val="accent4"/>
                </a:solidFill>
              </a:rPr>
              <a:t>Cash Management and Forecasting  - this requires proper use of the GL function, a TSA, quality models and additional timely information from MDAs  </a:t>
            </a:r>
          </a:p>
          <a:p>
            <a:r>
              <a:rPr lang="en-GB" sz="1600" dirty="0" smtClean="0">
                <a:solidFill>
                  <a:srgbClr val="C00000"/>
                </a:solidFill>
              </a:rPr>
              <a:t>Debt Management – strong link to cash management and forecasting. (back office could be in Treasury even if front and middle office are elsewhere)</a:t>
            </a:r>
          </a:p>
          <a:p>
            <a:r>
              <a:rPr lang="en-GB" sz="1600" dirty="0" smtClean="0">
                <a:solidFill>
                  <a:srgbClr val="C00000"/>
                </a:solidFill>
              </a:rPr>
              <a:t>Training and Education – needs to be strongly linked to the operations, policies and procedures - options exist for it being performed elsewhere</a:t>
            </a:r>
          </a:p>
          <a:p>
            <a:r>
              <a:rPr lang="en-GB" sz="1600" dirty="0" smtClean="0">
                <a:solidFill>
                  <a:srgbClr val="0070C0"/>
                </a:solidFill>
              </a:rPr>
              <a:t>Provision of Treasury services to non-budgetary entities</a:t>
            </a:r>
          </a:p>
          <a:p>
            <a:r>
              <a:rPr lang="en-GB" sz="1600" dirty="0" smtClean="0">
                <a:solidFill>
                  <a:srgbClr val="0070C0"/>
                </a:solidFill>
              </a:rPr>
              <a:t>Provision of other services ( eg storage, disaster management)  - these should however not distract from the core services in anyway.</a:t>
            </a:r>
          </a:p>
          <a:p>
            <a:pPr marL="0" indent="0" algn="ctr">
              <a:buNone/>
            </a:pPr>
            <a:endParaRPr lang="en-GB" sz="1600" b="1" dirty="0"/>
          </a:p>
        </p:txBody>
      </p:sp>
      <p:sp>
        <p:nvSpPr>
          <p:cNvPr id="4" name="Slide Number Placeholder 3"/>
          <p:cNvSpPr>
            <a:spLocks noGrp="1"/>
          </p:cNvSpPr>
          <p:nvPr>
            <p:ph type="sldNum" sz="quarter" idx="12"/>
          </p:nvPr>
        </p:nvSpPr>
        <p:spPr/>
        <p:txBody>
          <a:bodyPr/>
          <a:lstStyle/>
          <a:p>
            <a:fld id="{9DD0A906-368C-48ED-8EBD-12302C61BF87}" type="slidenum">
              <a:rPr lang="en-GB" smtClean="0"/>
              <a:pPr/>
              <a:t>20</a:t>
            </a:fld>
            <a:endParaRPr lang="en-GB" dirty="0"/>
          </a:p>
        </p:txBody>
      </p:sp>
      <p:sp>
        <p:nvSpPr>
          <p:cNvPr id="6" name="Process 5"/>
          <p:cNvSpPr/>
          <p:nvPr/>
        </p:nvSpPr>
        <p:spPr>
          <a:xfrm>
            <a:off x="7620000" y="1303873"/>
            <a:ext cx="1292772" cy="5401727"/>
          </a:xfrm>
          <a:prstGeom prst="flowChartProcess">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smtClean="0">
                <a:solidFill>
                  <a:schemeClr val="tx1"/>
                </a:solidFill>
              </a:rPr>
              <a:t>The need </a:t>
            </a:r>
          </a:p>
          <a:p>
            <a:pPr algn="ctr"/>
            <a:r>
              <a:rPr lang="en-US" sz="2400" dirty="0" smtClean="0">
                <a:solidFill>
                  <a:schemeClr val="tx1"/>
                </a:solidFill>
              </a:rPr>
              <a:t>for Strategic Planning</a:t>
            </a:r>
            <a:endParaRPr lang="en-US" sz="2400" dirty="0">
              <a:solidFill>
                <a:schemeClr val="tx1"/>
              </a:solidFill>
            </a:endParaRPr>
          </a:p>
        </p:txBody>
      </p:sp>
      <p:sp>
        <p:nvSpPr>
          <p:cNvPr id="7" name="Process 6"/>
          <p:cNvSpPr/>
          <p:nvPr/>
        </p:nvSpPr>
        <p:spPr>
          <a:xfrm>
            <a:off x="6934200" y="1303872"/>
            <a:ext cx="685800" cy="2887127"/>
          </a:xfrm>
          <a:prstGeom prst="flowChartProcess">
            <a:avLst/>
          </a:prstGeom>
          <a:solidFill>
            <a:schemeClr val="accent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Core</a:t>
            </a:r>
            <a:endParaRPr lang="en-US" dirty="0">
              <a:solidFill>
                <a:schemeClr val="tx1"/>
              </a:solidFill>
            </a:endParaRPr>
          </a:p>
        </p:txBody>
      </p:sp>
      <p:sp>
        <p:nvSpPr>
          <p:cNvPr id="8" name="Process 7"/>
          <p:cNvSpPr/>
          <p:nvPr/>
        </p:nvSpPr>
        <p:spPr>
          <a:xfrm>
            <a:off x="6934200" y="4190999"/>
            <a:ext cx="685800" cy="1676400"/>
          </a:xfrm>
          <a:prstGeom prst="flowChartProcess">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Non-Core</a:t>
            </a:r>
            <a:endParaRPr lang="en-US" dirty="0">
              <a:solidFill>
                <a:schemeClr val="tx1"/>
              </a:solidFill>
            </a:endParaRPr>
          </a:p>
        </p:txBody>
      </p:sp>
      <p:sp>
        <p:nvSpPr>
          <p:cNvPr id="9" name="Process 8"/>
          <p:cNvSpPr/>
          <p:nvPr/>
        </p:nvSpPr>
        <p:spPr>
          <a:xfrm>
            <a:off x="6934200" y="5867399"/>
            <a:ext cx="1790700" cy="838201"/>
          </a:xfrm>
          <a:prstGeom prst="flowChartProcess">
            <a:avLst/>
          </a:prstGeom>
          <a:solidFill>
            <a:schemeClr val="accent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Opportunities</a:t>
            </a:r>
            <a:endParaRPr lang="en-US" dirty="0"/>
          </a:p>
        </p:txBody>
      </p:sp>
    </p:spTree>
    <p:extLst>
      <p:ext uri="{BB962C8B-B14F-4D97-AF65-F5344CB8AC3E}">
        <p14:creationId xmlns:p14="http://schemas.microsoft.com/office/powerpoint/2010/main" val="97225044"/>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Questions?</a:t>
            </a:r>
            <a:endParaRPr lang="en-US" dirty="0"/>
          </a:p>
        </p:txBody>
      </p:sp>
      <p:sp>
        <p:nvSpPr>
          <p:cNvPr id="3" name="Content Placeholder 2"/>
          <p:cNvSpPr>
            <a:spLocks noGrp="1"/>
          </p:cNvSpPr>
          <p:nvPr>
            <p:ph idx="1"/>
          </p:nvPr>
        </p:nvSpPr>
        <p:spPr/>
        <p:txBody>
          <a:bodyPr/>
          <a:lstStyle/>
          <a:p>
            <a:endParaRPr lang="en-US" dirty="0"/>
          </a:p>
        </p:txBody>
      </p:sp>
      <p:sp>
        <p:nvSpPr>
          <p:cNvPr id="4" name="Slide Number Placeholder 3"/>
          <p:cNvSpPr>
            <a:spLocks noGrp="1"/>
          </p:cNvSpPr>
          <p:nvPr>
            <p:ph type="sldNum" sz="quarter" idx="12"/>
          </p:nvPr>
        </p:nvSpPr>
        <p:spPr/>
        <p:txBody>
          <a:bodyPr/>
          <a:lstStyle/>
          <a:p>
            <a:fld id="{E59B3EB4-F75D-4221-891B-A2BAA9BB7BFA}" type="slidenum">
              <a:rPr lang="en-US" smtClean="0"/>
              <a:pPr/>
              <a:t>21</a:t>
            </a:fld>
            <a:endParaRPr lang="en-US" dirty="0"/>
          </a:p>
        </p:txBody>
      </p:sp>
    </p:spTree>
    <p:extLst>
      <p:ext uri="{BB962C8B-B14F-4D97-AF65-F5344CB8AC3E}">
        <p14:creationId xmlns:p14="http://schemas.microsoft.com/office/powerpoint/2010/main" val="44264805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E59B3EB4-F75D-4221-891B-A2BAA9BB7BFA}" type="slidenum">
              <a:rPr lang="en-US" smtClean="0"/>
              <a:pPr/>
              <a:t>22</a:t>
            </a:fld>
            <a:endParaRPr lang="en-US" dirty="0"/>
          </a:p>
        </p:txBody>
      </p:sp>
      <p:sp>
        <p:nvSpPr>
          <p:cNvPr id="5" name="Rectangle 4"/>
          <p:cNvSpPr/>
          <p:nvPr/>
        </p:nvSpPr>
        <p:spPr>
          <a:xfrm>
            <a:off x="2209800" y="2362200"/>
            <a:ext cx="2133600" cy="1905000"/>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FLS- Finance Ledger System</a:t>
            </a:r>
          </a:p>
          <a:p>
            <a:pPr algn="ctr"/>
            <a:r>
              <a:rPr lang="en-US" dirty="0" smtClean="0"/>
              <a:t>(Cash)</a:t>
            </a:r>
            <a:endParaRPr lang="en-US" dirty="0"/>
          </a:p>
        </p:txBody>
      </p:sp>
      <p:sp>
        <p:nvSpPr>
          <p:cNvPr id="6" name="Rectangle 5"/>
          <p:cNvSpPr/>
          <p:nvPr/>
        </p:nvSpPr>
        <p:spPr>
          <a:xfrm>
            <a:off x="2209800" y="1371600"/>
            <a:ext cx="2133600" cy="6096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Finance Payroll System</a:t>
            </a:r>
            <a:endParaRPr lang="en-US" dirty="0"/>
          </a:p>
        </p:txBody>
      </p:sp>
      <p:sp>
        <p:nvSpPr>
          <p:cNvPr id="7" name="Rectangle 6"/>
          <p:cNvSpPr/>
          <p:nvPr/>
        </p:nvSpPr>
        <p:spPr>
          <a:xfrm>
            <a:off x="838200" y="1371600"/>
            <a:ext cx="685800" cy="28956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M</a:t>
            </a:r>
          </a:p>
          <a:p>
            <a:pPr algn="ctr"/>
            <a:r>
              <a:rPr lang="en-US" dirty="0" smtClean="0"/>
              <a:t>D</a:t>
            </a:r>
          </a:p>
          <a:p>
            <a:pPr algn="ctr"/>
            <a:r>
              <a:rPr lang="en-US" dirty="0" smtClean="0"/>
              <a:t>A</a:t>
            </a:r>
          </a:p>
          <a:p>
            <a:pPr algn="ctr"/>
            <a:r>
              <a:rPr lang="en-US" dirty="0"/>
              <a:t>S</a:t>
            </a:r>
            <a:endParaRPr lang="en-US" dirty="0" smtClean="0"/>
          </a:p>
          <a:p>
            <a:pPr algn="ctr"/>
            <a:endParaRPr lang="en-US" dirty="0"/>
          </a:p>
        </p:txBody>
      </p:sp>
      <p:sp>
        <p:nvSpPr>
          <p:cNvPr id="8" name="Right Arrow 7"/>
          <p:cNvSpPr/>
          <p:nvPr/>
        </p:nvSpPr>
        <p:spPr>
          <a:xfrm>
            <a:off x="1676400" y="1600200"/>
            <a:ext cx="381000" cy="2286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ight Arrow 8"/>
          <p:cNvSpPr/>
          <p:nvPr/>
        </p:nvSpPr>
        <p:spPr>
          <a:xfrm>
            <a:off x="1676400" y="2590800"/>
            <a:ext cx="381000" cy="2286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ight Arrow 9"/>
          <p:cNvSpPr/>
          <p:nvPr/>
        </p:nvSpPr>
        <p:spPr>
          <a:xfrm>
            <a:off x="1693223" y="3200400"/>
            <a:ext cx="381000" cy="2286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TextBox 11"/>
          <p:cNvSpPr txBox="1"/>
          <p:nvPr/>
        </p:nvSpPr>
        <p:spPr>
          <a:xfrm>
            <a:off x="1464623" y="595631"/>
            <a:ext cx="1219200" cy="646331"/>
          </a:xfrm>
          <a:prstGeom prst="rect">
            <a:avLst/>
          </a:prstGeom>
          <a:noFill/>
        </p:spPr>
        <p:txBody>
          <a:bodyPr wrap="square" rtlCol="0">
            <a:spAutoFit/>
          </a:bodyPr>
          <a:lstStyle/>
          <a:p>
            <a:r>
              <a:rPr lang="en-US" dirty="0" smtClean="0"/>
              <a:t>Manual Input</a:t>
            </a:r>
            <a:endParaRPr lang="en-US" dirty="0"/>
          </a:p>
        </p:txBody>
      </p:sp>
      <p:sp>
        <p:nvSpPr>
          <p:cNvPr id="13" name="Down Arrow 12"/>
          <p:cNvSpPr/>
          <p:nvPr/>
        </p:nvSpPr>
        <p:spPr>
          <a:xfrm>
            <a:off x="3124200" y="2057400"/>
            <a:ext cx="152400" cy="22860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Rectangle 13"/>
          <p:cNvSpPr/>
          <p:nvPr/>
        </p:nvSpPr>
        <p:spPr>
          <a:xfrm>
            <a:off x="4800600" y="2362200"/>
            <a:ext cx="1464623" cy="1905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Central </a:t>
            </a:r>
          </a:p>
          <a:p>
            <a:pPr algn="ctr"/>
            <a:r>
              <a:rPr lang="en-US" dirty="0" smtClean="0"/>
              <a:t>Bank </a:t>
            </a:r>
          </a:p>
          <a:p>
            <a:pPr algn="ctr"/>
            <a:r>
              <a:rPr lang="en-US" dirty="0" smtClean="0"/>
              <a:t>(RBA)</a:t>
            </a:r>
          </a:p>
          <a:p>
            <a:pPr algn="ctr"/>
            <a:r>
              <a:rPr lang="en-US" dirty="0" smtClean="0"/>
              <a:t>TSA</a:t>
            </a:r>
            <a:endParaRPr lang="en-US" dirty="0"/>
          </a:p>
        </p:txBody>
      </p:sp>
      <p:sp>
        <p:nvSpPr>
          <p:cNvPr id="19" name="Right Arrow 18"/>
          <p:cNvSpPr/>
          <p:nvPr/>
        </p:nvSpPr>
        <p:spPr>
          <a:xfrm>
            <a:off x="1728849" y="3810000"/>
            <a:ext cx="381000" cy="2286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Right Arrow 19"/>
          <p:cNvSpPr/>
          <p:nvPr/>
        </p:nvSpPr>
        <p:spPr>
          <a:xfrm>
            <a:off x="4381500" y="2705100"/>
            <a:ext cx="381000" cy="2286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Left Arrow 20"/>
          <p:cNvSpPr/>
          <p:nvPr/>
        </p:nvSpPr>
        <p:spPr>
          <a:xfrm>
            <a:off x="4381500" y="3429000"/>
            <a:ext cx="342900" cy="228600"/>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Rectangle 22"/>
          <p:cNvSpPr/>
          <p:nvPr/>
        </p:nvSpPr>
        <p:spPr>
          <a:xfrm>
            <a:off x="2209800" y="4800600"/>
            <a:ext cx="2133600" cy="8382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Vendors (Cheque, Cash or Direct Credit) </a:t>
            </a:r>
            <a:endParaRPr lang="en-US" dirty="0"/>
          </a:p>
        </p:txBody>
      </p:sp>
      <p:sp>
        <p:nvSpPr>
          <p:cNvPr id="25" name="Down Arrow 24"/>
          <p:cNvSpPr/>
          <p:nvPr/>
        </p:nvSpPr>
        <p:spPr>
          <a:xfrm>
            <a:off x="3124200" y="4359166"/>
            <a:ext cx="152400" cy="38100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6839907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US" dirty="0" smtClean="0"/>
              <a:t>I</a:t>
            </a:r>
            <a:endParaRPr lang="en-US" dirty="0"/>
          </a:p>
        </p:txBody>
      </p:sp>
      <p:sp>
        <p:nvSpPr>
          <p:cNvPr id="4" name="Slide Number Placeholder 3"/>
          <p:cNvSpPr>
            <a:spLocks noGrp="1"/>
          </p:cNvSpPr>
          <p:nvPr>
            <p:ph type="sldNum" sz="quarter" idx="12"/>
          </p:nvPr>
        </p:nvSpPr>
        <p:spPr/>
        <p:txBody>
          <a:bodyPr/>
          <a:lstStyle/>
          <a:p>
            <a:fld id="{E59B3EB4-F75D-4221-891B-A2BAA9BB7BFA}" type="slidenum">
              <a:rPr lang="en-US" smtClean="0"/>
              <a:pPr/>
              <a:t>23</a:t>
            </a:fld>
            <a:endParaRPr lang="en-US" dirty="0"/>
          </a:p>
        </p:txBody>
      </p:sp>
      <p:sp>
        <p:nvSpPr>
          <p:cNvPr id="5" name="Slide Number Placeholder 3"/>
          <p:cNvSpPr txBox="1">
            <a:spLocks/>
          </p:cNvSpPr>
          <p:nvPr/>
        </p:nvSpPr>
        <p:spPr>
          <a:xfrm>
            <a:off x="8035159" y="6823075"/>
            <a:ext cx="1143000" cy="304800"/>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E59B3EB4-F75D-4221-891B-A2BAA9BB7BFA}" type="slidenum">
              <a:rPr lang="en-US" smtClean="0"/>
              <a:pPr/>
              <a:t>23</a:t>
            </a:fld>
            <a:endParaRPr lang="en-US" dirty="0"/>
          </a:p>
        </p:txBody>
      </p:sp>
      <p:sp>
        <p:nvSpPr>
          <p:cNvPr id="6" name="Rectangle 5"/>
          <p:cNvSpPr/>
          <p:nvPr/>
        </p:nvSpPr>
        <p:spPr>
          <a:xfrm>
            <a:off x="2243959" y="2667000"/>
            <a:ext cx="2133600" cy="1905000"/>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FIRM- Financial Information on Resource Management </a:t>
            </a:r>
          </a:p>
          <a:p>
            <a:pPr algn="ctr"/>
            <a:r>
              <a:rPr lang="en-US" dirty="0" smtClean="0"/>
              <a:t>(Cash)</a:t>
            </a:r>
            <a:endParaRPr lang="en-US" dirty="0"/>
          </a:p>
        </p:txBody>
      </p:sp>
      <p:sp>
        <p:nvSpPr>
          <p:cNvPr id="7" name="Rectangle 6"/>
          <p:cNvSpPr/>
          <p:nvPr/>
        </p:nvSpPr>
        <p:spPr>
          <a:xfrm>
            <a:off x="2243959" y="1676400"/>
            <a:ext cx="2133600" cy="6096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Finance Payroll System</a:t>
            </a:r>
            <a:endParaRPr lang="en-US" dirty="0"/>
          </a:p>
        </p:txBody>
      </p:sp>
      <p:sp>
        <p:nvSpPr>
          <p:cNvPr id="8" name="Rectangle 7"/>
          <p:cNvSpPr/>
          <p:nvPr/>
        </p:nvSpPr>
        <p:spPr>
          <a:xfrm>
            <a:off x="732567" y="2695037"/>
            <a:ext cx="939892" cy="226510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M</a:t>
            </a:r>
          </a:p>
          <a:p>
            <a:pPr algn="ctr"/>
            <a:r>
              <a:rPr lang="en-US" dirty="0" smtClean="0"/>
              <a:t>D</a:t>
            </a:r>
          </a:p>
          <a:p>
            <a:pPr algn="ctr"/>
            <a:r>
              <a:rPr lang="en-US" dirty="0" smtClean="0"/>
              <a:t>A</a:t>
            </a:r>
          </a:p>
          <a:p>
            <a:pPr algn="ctr"/>
            <a:endParaRPr lang="en-US" dirty="0"/>
          </a:p>
          <a:p>
            <a:pPr algn="ctr"/>
            <a:r>
              <a:rPr lang="en-US" dirty="0" smtClean="0"/>
              <a:t>FMIS</a:t>
            </a:r>
          </a:p>
          <a:p>
            <a:pPr algn="ctr"/>
            <a:r>
              <a:rPr lang="en-US" dirty="0" smtClean="0"/>
              <a:t>Modified</a:t>
            </a:r>
          </a:p>
          <a:p>
            <a:pPr algn="ctr"/>
            <a:r>
              <a:rPr lang="en-US" dirty="0" smtClean="0"/>
              <a:t>Accrual</a:t>
            </a:r>
          </a:p>
          <a:p>
            <a:pPr algn="ctr"/>
            <a:endParaRPr lang="en-US" dirty="0"/>
          </a:p>
        </p:txBody>
      </p:sp>
      <p:sp>
        <p:nvSpPr>
          <p:cNvPr id="9" name="Right Arrow 8"/>
          <p:cNvSpPr/>
          <p:nvPr/>
        </p:nvSpPr>
        <p:spPr>
          <a:xfrm>
            <a:off x="1710559" y="1905000"/>
            <a:ext cx="381000" cy="2286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ight Arrow 9"/>
          <p:cNvSpPr/>
          <p:nvPr/>
        </p:nvSpPr>
        <p:spPr>
          <a:xfrm>
            <a:off x="1710559" y="2895600"/>
            <a:ext cx="381000" cy="2286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ight Arrow 10"/>
          <p:cNvSpPr/>
          <p:nvPr/>
        </p:nvSpPr>
        <p:spPr>
          <a:xfrm>
            <a:off x="1727382" y="3505200"/>
            <a:ext cx="381000" cy="2286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TextBox 11"/>
          <p:cNvSpPr txBox="1"/>
          <p:nvPr/>
        </p:nvSpPr>
        <p:spPr>
          <a:xfrm>
            <a:off x="1646967" y="888125"/>
            <a:ext cx="1219200" cy="646331"/>
          </a:xfrm>
          <a:prstGeom prst="rect">
            <a:avLst/>
          </a:prstGeom>
          <a:noFill/>
        </p:spPr>
        <p:txBody>
          <a:bodyPr wrap="square" rtlCol="0">
            <a:spAutoFit/>
          </a:bodyPr>
          <a:lstStyle/>
          <a:p>
            <a:r>
              <a:rPr lang="en-US" dirty="0" smtClean="0"/>
              <a:t>Electronic Input</a:t>
            </a:r>
            <a:endParaRPr lang="en-US" dirty="0"/>
          </a:p>
        </p:txBody>
      </p:sp>
      <p:sp>
        <p:nvSpPr>
          <p:cNvPr id="13" name="Down Arrow 12"/>
          <p:cNvSpPr/>
          <p:nvPr/>
        </p:nvSpPr>
        <p:spPr>
          <a:xfrm>
            <a:off x="3158359" y="2362200"/>
            <a:ext cx="152400" cy="22860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Right Arrow 14"/>
          <p:cNvSpPr/>
          <p:nvPr/>
        </p:nvSpPr>
        <p:spPr>
          <a:xfrm>
            <a:off x="1763008" y="4114800"/>
            <a:ext cx="381000" cy="2286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Left Arrow 16"/>
          <p:cNvSpPr/>
          <p:nvPr/>
        </p:nvSpPr>
        <p:spPr>
          <a:xfrm>
            <a:off x="2330747" y="5721211"/>
            <a:ext cx="342900" cy="228600"/>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Rectangle 17"/>
          <p:cNvSpPr/>
          <p:nvPr/>
        </p:nvSpPr>
        <p:spPr>
          <a:xfrm>
            <a:off x="685801" y="5178429"/>
            <a:ext cx="1458208" cy="105223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vendor bank accounts at commercial banks </a:t>
            </a:r>
            <a:endParaRPr lang="en-US" dirty="0"/>
          </a:p>
        </p:txBody>
      </p:sp>
      <p:sp>
        <p:nvSpPr>
          <p:cNvPr id="19" name="Down Arrow 18"/>
          <p:cNvSpPr/>
          <p:nvPr/>
        </p:nvSpPr>
        <p:spPr>
          <a:xfrm>
            <a:off x="4038600" y="4648857"/>
            <a:ext cx="152400" cy="38100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Rectangle 19"/>
          <p:cNvSpPr/>
          <p:nvPr/>
        </p:nvSpPr>
        <p:spPr>
          <a:xfrm>
            <a:off x="732567" y="1128548"/>
            <a:ext cx="939892" cy="155554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M</a:t>
            </a:r>
          </a:p>
          <a:p>
            <a:pPr algn="ctr"/>
            <a:r>
              <a:rPr lang="en-US" dirty="0" smtClean="0"/>
              <a:t>D</a:t>
            </a:r>
          </a:p>
          <a:p>
            <a:pPr algn="ctr"/>
            <a:r>
              <a:rPr lang="en-US" dirty="0" smtClean="0"/>
              <a:t>A</a:t>
            </a:r>
            <a:endParaRPr lang="en-US" dirty="0"/>
          </a:p>
          <a:p>
            <a:pPr algn="ctr"/>
            <a:r>
              <a:rPr lang="en-US" dirty="0" smtClean="0"/>
              <a:t>HRMS</a:t>
            </a:r>
          </a:p>
          <a:p>
            <a:pPr algn="ctr"/>
            <a:endParaRPr lang="en-US" dirty="0"/>
          </a:p>
        </p:txBody>
      </p:sp>
      <p:sp>
        <p:nvSpPr>
          <p:cNvPr id="21" name="Rectangle 20"/>
          <p:cNvSpPr/>
          <p:nvPr/>
        </p:nvSpPr>
        <p:spPr>
          <a:xfrm>
            <a:off x="2912936" y="5054162"/>
            <a:ext cx="1464623" cy="122965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Central </a:t>
            </a:r>
          </a:p>
          <a:p>
            <a:pPr algn="ctr"/>
            <a:r>
              <a:rPr lang="en-US" dirty="0" smtClean="0"/>
              <a:t>Bank </a:t>
            </a:r>
          </a:p>
          <a:p>
            <a:pPr algn="ctr"/>
            <a:r>
              <a:rPr lang="en-US" dirty="0" smtClean="0"/>
              <a:t>(RBA</a:t>
            </a:r>
          </a:p>
          <a:p>
            <a:pPr algn="ctr"/>
            <a:r>
              <a:rPr lang="en-US" dirty="0" smtClean="0"/>
              <a:t>TSA</a:t>
            </a:r>
            <a:endParaRPr lang="en-US" dirty="0"/>
          </a:p>
        </p:txBody>
      </p:sp>
      <p:sp>
        <p:nvSpPr>
          <p:cNvPr id="22" name="Up Arrow 21"/>
          <p:cNvSpPr/>
          <p:nvPr/>
        </p:nvSpPr>
        <p:spPr>
          <a:xfrm>
            <a:off x="3310759" y="4691858"/>
            <a:ext cx="194441" cy="268284"/>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TextBox 22"/>
          <p:cNvSpPr txBox="1"/>
          <p:nvPr/>
        </p:nvSpPr>
        <p:spPr>
          <a:xfrm>
            <a:off x="2105909" y="4527850"/>
            <a:ext cx="1219200" cy="923330"/>
          </a:xfrm>
          <a:prstGeom prst="rect">
            <a:avLst/>
          </a:prstGeom>
          <a:noFill/>
        </p:spPr>
        <p:txBody>
          <a:bodyPr wrap="square" rtlCol="0">
            <a:spAutoFit/>
          </a:bodyPr>
          <a:lstStyle/>
          <a:p>
            <a:r>
              <a:rPr lang="en-US" dirty="0" smtClean="0"/>
              <a:t>Interbank </a:t>
            </a:r>
          </a:p>
          <a:p>
            <a:r>
              <a:rPr lang="en-US" dirty="0" smtClean="0"/>
              <a:t>Clearing</a:t>
            </a:r>
          </a:p>
          <a:p>
            <a:r>
              <a:rPr lang="en-US" dirty="0" smtClean="0"/>
              <a:t>System</a:t>
            </a:r>
            <a:endParaRPr lang="en-US" dirty="0"/>
          </a:p>
        </p:txBody>
      </p:sp>
    </p:spTree>
    <p:extLst>
      <p:ext uri="{BB962C8B-B14F-4D97-AF65-F5344CB8AC3E}">
        <p14:creationId xmlns:p14="http://schemas.microsoft.com/office/powerpoint/2010/main" val="75849061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US" dirty="0" smtClean="0"/>
              <a:t>I</a:t>
            </a:r>
            <a:endParaRPr lang="en-US" dirty="0"/>
          </a:p>
        </p:txBody>
      </p:sp>
      <p:sp>
        <p:nvSpPr>
          <p:cNvPr id="4" name="Slide Number Placeholder 3"/>
          <p:cNvSpPr>
            <a:spLocks noGrp="1"/>
          </p:cNvSpPr>
          <p:nvPr>
            <p:ph type="sldNum" sz="quarter" idx="12"/>
          </p:nvPr>
        </p:nvSpPr>
        <p:spPr/>
        <p:txBody>
          <a:bodyPr/>
          <a:lstStyle/>
          <a:p>
            <a:fld id="{E59B3EB4-F75D-4221-891B-A2BAA9BB7BFA}" type="slidenum">
              <a:rPr lang="en-US" smtClean="0"/>
              <a:pPr/>
              <a:t>24</a:t>
            </a:fld>
            <a:endParaRPr lang="en-US" dirty="0"/>
          </a:p>
        </p:txBody>
      </p:sp>
      <p:sp>
        <p:nvSpPr>
          <p:cNvPr id="5" name="Slide Number Placeholder 3"/>
          <p:cNvSpPr txBox="1">
            <a:spLocks/>
          </p:cNvSpPr>
          <p:nvPr/>
        </p:nvSpPr>
        <p:spPr>
          <a:xfrm>
            <a:off x="8035159" y="6823075"/>
            <a:ext cx="1143000" cy="304800"/>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E59B3EB4-F75D-4221-891B-A2BAA9BB7BFA}" type="slidenum">
              <a:rPr lang="en-US" smtClean="0"/>
              <a:pPr/>
              <a:t>24</a:t>
            </a:fld>
            <a:endParaRPr lang="en-US" dirty="0"/>
          </a:p>
        </p:txBody>
      </p:sp>
      <p:sp>
        <p:nvSpPr>
          <p:cNvPr id="6" name="Rectangle 5"/>
          <p:cNvSpPr/>
          <p:nvPr/>
        </p:nvSpPr>
        <p:spPr>
          <a:xfrm>
            <a:off x="2243959" y="2667000"/>
            <a:ext cx="1459678" cy="1905000"/>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AIMS- Accrual Information Management</a:t>
            </a:r>
          </a:p>
          <a:p>
            <a:pPr algn="ctr"/>
            <a:r>
              <a:rPr lang="en-US" dirty="0" smtClean="0"/>
              <a:t>System</a:t>
            </a:r>
            <a:r>
              <a:rPr lang="en-US" dirty="0"/>
              <a:t> </a:t>
            </a:r>
            <a:r>
              <a:rPr lang="en-US" dirty="0" smtClean="0"/>
              <a:t>– (Accrual)</a:t>
            </a:r>
            <a:endParaRPr lang="en-US" dirty="0"/>
          </a:p>
        </p:txBody>
      </p:sp>
      <p:sp>
        <p:nvSpPr>
          <p:cNvPr id="8" name="Rectangle 7"/>
          <p:cNvSpPr/>
          <p:nvPr/>
        </p:nvSpPr>
        <p:spPr>
          <a:xfrm>
            <a:off x="732566" y="3009900"/>
            <a:ext cx="1041581" cy="15621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MDA</a:t>
            </a:r>
          </a:p>
          <a:p>
            <a:pPr algn="ctr"/>
            <a:endParaRPr lang="en-US" dirty="0"/>
          </a:p>
          <a:p>
            <a:pPr algn="ctr"/>
            <a:r>
              <a:rPr lang="en-US" dirty="0" smtClean="0"/>
              <a:t>FMIS</a:t>
            </a:r>
          </a:p>
          <a:p>
            <a:pPr algn="ctr"/>
            <a:r>
              <a:rPr lang="en-US" dirty="0" smtClean="0"/>
              <a:t>(Accrual)</a:t>
            </a:r>
          </a:p>
          <a:p>
            <a:pPr algn="ctr"/>
            <a:endParaRPr lang="en-US" dirty="0"/>
          </a:p>
        </p:txBody>
      </p:sp>
      <p:sp>
        <p:nvSpPr>
          <p:cNvPr id="9" name="Right Arrow 8"/>
          <p:cNvSpPr/>
          <p:nvPr/>
        </p:nvSpPr>
        <p:spPr>
          <a:xfrm rot="5400000">
            <a:off x="1090925" y="2552700"/>
            <a:ext cx="381000" cy="2286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ight Arrow 10"/>
          <p:cNvSpPr/>
          <p:nvPr/>
        </p:nvSpPr>
        <p:spPr>
          <a:xfrm>
            <a:off x="1820913" y="3166142"/>
            <a:ext cx="381000" cy="2286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Right Arrow 14"/>
          <p:cNvSpPr/>
          <p:nvPr/>
        </p:nvSpPr>
        <p:spPr>
          <a:xfrm>
            <a:off x="1812984" y="4013786"/>
            <a:ext cx="381000" cy="2286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Left Arrow 16"/>
          <p:cNvSpPr/>
          <p:nvPr/>
        </p:nvSpPr>
        <p:spPr>
          <a:xfrm>
            <a:off x="2243959" y="5704544"/>
            <a:ext cx="342900" cy="228600"/>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Rectangle 17"/>
          <p:cNvSpPr/>
          <p:nvPr/>
        </p:nvSpPr>
        <p:spPr>
          <a:xfrm>
            <a:off x="685801" y="5178429"/>
            <a:ext cx="1458208" cy="105223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vendor bank accounts at commercial banks </a:t>
            </a:r>
            <a:endParaRPr lang="en-US" dirty="0"/>
          </a:p>
        </p:txBody>
      </p:sp>
      <p:sp>
        <p:nvSpPr>
          <p:cNvPr id="19" name="Down Arrow 18"/>
          <p:cNvSpPr/>
          <p:nvPr/>
        </p:nvSpPr>
        <p:spPr>
          <a:xfrm>
            <a:off x="3261368" y="4649363"/>
            <a:ext cx="152400" cy="38100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Rectangle 19"/>
          <p:cNvSpPr/>
          <p:nvPr/>
        </p:nvSpPr>
        <p:spPr>
          <a:xfrm>
            <a:off x="732567" y="782573"/>
            <a:ext cx="994814" cy="155554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MDA</a:t>
            </a:r>
            <a:endParaRPr lang="en-US" dirty="0"/>
          </a:p>
          <a:p>
            <a:pPr algn="ctr"/>
            <a:r>
              <a:rPr lang="en-US" dirty="0" smtClean="0"/>
              <a:t>HRMS</a:t>
            </a:r>
          </a:p>
          <a:p>
            <a:pPr algn="ctr"/>
            <a:endParaRPr lang="en-US" dirty="0"/>
          </a:p>
        </p:txBody>
      </p:sp>
      <p:sp>
        <p:nvSpPr>
          <p:cNvPr id="23" name="TextBox 22"/>
          <p:cNvSpPr txBox="1"/>
          <p:nvPr/>
        </p:nvSpPr>
        <p:spPr>
          <a:xfrm>
            <a:off x="2105909" y="4527850"/>
            <a:ext cx="1219200" cy="646331"/>
          </a:xfrm>
          <a:prstGeom prst="rect">
            <a:avLst/>
          </a:prstGeom>
          <a:noFill/>
        </p:spPr>
        <p:txBody>
          <a:bodyPr wrap="square" rtlCol="0">
            <a:spAutoFit/>
          </a:bodyPr>
          <a:lstStyle/>
          <a:p>
            <a:r>
              <a:rPr lang="en-US" dirty="0" smtClean="0"/>
              <a:t>Cash Releases</a:t>
            </a:r>
            <a:endParaRPr lang="en-US" dirty="0"/>
          </a:p>
        </p:txBody>
      </p:sp>
      <p:sp>
        <p:nvSpPr>
          <p:cNvPr id="14" name="TextBox 13"/>
          <p:cNvSpPr txBox="1"/>
          <p:nvPr/>
        </p:nvSpPr>
        <p:spPr>
          <a:xfrm>
            <a:off x="1701620" y="2089834"/>
            <a:ext cx="1430978" cy="646331"/>
          </a:xfrm>
          <a:prstGeom prst="rect">
            <a:avLst/>
          </a:prstGeom>
          <a:noFill/>
        </p:spPr>
        <p:txBody>
          <a:bodyPr wrap="square" rtlCol="0">
            <a:spAutoFit/>
          </a:bodyPr>
          <a:lstStyle/>
          <a:p>
            <a:r>
              <a:rPr lang="en-US" dirty="0" smtClean="0"/>
              <a:t>Reporting Only</a:t>
            </a:r>
            <a:endParaRPr lang="en-US" dirty="0"/>
          </a:p>
        </p:txBody>
      </p:sp>
      <p:sp>
        <p:nvSpPr>
          <p:cNvPr id="16" name="Down Arrow 15"/>
          <p:cNvSpPr/>
          <p:nvPr/>
        </p:nvSpPr>
        <p:spPr>
          <a:xfrm>
            <a:off x="1167125" y="4659043"/>
            <a:ext cx="228600" cy="395119"/>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Rectangle 24"/>
          <p:cNvSpPr/>
          <p:nvPr/>
        </p:nvSpPr>
        <p:spPr>
          <a:xfrm>
            <a:off x="2692747" y="5101760"/>
            <a:ext cx="1193453" cy="122965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Central </a:t>
            </a:r>
          </a:p>
          <a:p>
            <a:pPr algn="ctr"/>
            <a:r>
              <a:rPr lang="en-US" dirty="0" smtClean="0"/>
              <a:t>Bank </a:t>
            </a:r>
          </a:p>
          <a:p>
            <a:pPr algn="ctr"/>
            <a:r>
              <a:rPr lang="en-US" dirty="0" smtClean="0"/>
              <a:t>(RBA)</a:t>
            </a:r>
          </a:p>
          <a:p>
            <a:pPr algn="ctr"/>
            <a:r>
              <a:rPr lang="en-US" dirty="0" smtClean="0"/>
              <a:t>TSA</a:t>
            </a:r>
            <a:endParaRPr lang="en-US" dirty="0"/>
          </a:p>
        </p:txBody>
      </p:sp>
      <p:sp>
        <p:nvSpPr>
          <p:cNvPr id="26" name="TextBox 25"/>
          <p:cNvSpPr txBox="1"/>
          <p:nvPr/>
        </p:nvSpPr>
        <p:spPr>
          <a:xfrm>
            <a:off x="2839790" y="1560343"/>
            <a:ext cx="1199651" cy="1200329"/>
          </a:xfrm>
          <a:prstGeom prst="rect">
            <a:avLst/>
          </a:prstGeom>
          <a:solidFill>
            <a:schemeClr val="accent6"/>
          </a:solidFill>
        </p:spPr>
        <p:txBody>
          <a:bodyPr wrap="square" rtlCol="0">
            <a:spAutoFit/>
          </a:bodyPr>
          <a:lstStyle/>
          <a:p>
            <a:r>
              <a:rPr lang="en-US" dirty="0" smtClean="0"/>
              <a:t>No Central Govt General Ledger</a:t>
            </a:r>
            <a:endParaRPr lang="en-US" dirty="0"/>
          </a:p>
        </p:txBody>
      </p:sp>
    </p:spTree>
    <p:extLst>
      <p:ext uri="{BB962C8B-B14F-4D97-AF65-F5344CB8AC3E}">
        <p14:creationId xmlns:p14="http://schemas.microsoft.com/office/powerpoint/2010/main" val="166286951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US" dirty="0" smtClean="0"/>
              <a:t>I</a:t>
            </a:r>
            <a:endParaRPr lang="en-US" dirty="0"/>
          </a:p>
        </p:txBody>
      </p:sp>
      <p:sp>
        <p:nvSpPr>
          <p:cNvPr id="4" name="Slide Number Placeholder 3"/>
          <p:cNvSpPr>
            <a:spLocks noGrp="1"/>
          </p:cNvSpPr>
          <p:nvPr>
            <p:ph type="sldNum" sz="quarter" idx="12"/>
          </p:nvPr>
        </p:nvSpPr>
        <p:spPr/>
        <p:txBody>
          <a:bodyPr/>
          <a:lstStyle/>
          <a:p>
            <a:fld id="{E59B3EB4-F75D-4221-891B-A2BAA9BB7BFA}" type="slidenum">
              <a:rPr lang="en-US" smtClean="0"/>
              <a:pPr/>
              <a:t>25</a:t>
            </a:fld>
            <a:endParaRPr lang="en-US" dirty="0"/>
          </a:p>
        </p:txBody>
      </p:sp>
      <p:sp>
        <p:nvSpPr>
          <p:cNvPr id="5" name="Slide Number Placeholder 3"/>
          <p:cNvSpPr txBox="1">
            <a:spLocks/>
          </p:cNvSpPr>
          <p:nvPr/>
        </p:nvSpPr>
        <p:spPr>
          <a:xfrm>
            <a:off x="8035159" y="6823075"/>
            <a:ext cx="1143000" cy="304800"/>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E59B3EB4-F75D-4221-891B-A2BAA9BB7BFA}" type="slidenum">
              <a:rPr lang="en-US" smtClean="0"/>
              <a:pPr/>
              <a:t>25</a:t>
            </a:fld>
            <a:endParaRPr lang="en-US" dirty="0"/>
          </a:p>
        </p:txBody>
      </p:sp>
      <p:sp>
        <p:nvSpPr>
          <p:cNvPr id="6" name="Rectangle 5"/>
          <p:cNvSpPr/>
          <p:nvPr/>
        </p:nvSpPr>
        <p:spPr>
          <a:xfrm>
            <a:off x="2243959" y="2667000"/>
            <a:ext cx="1459678" cy="1905000"/>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CBMS- Central Budget Management System (Cash and Accrual)</a:t>
            </a:r>
            <a:endParaRPr lang="en-US" dirty="0"/>
          </a:p>
        </p:txBody>
      </p:sp>
      <p:sp>
        <p:nvSpPr>
          <p:cNvPr id="8" name="Rectangle 7"/>
          <p:cNvSpPr/>
          <p:nvPr/>
        </p:nvSpPr>
        <p:spPr>
          <a:xfrm>
            <a:off x="732566" y="3009900"/>
            <a:ext cx="1041581" cy="1562100"/>
          </a:xfrm>
          <a:prstGeom prst="rect">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MDA</a:t>
            </a:r>
          </a:p>
          <a:p>
            <a:pPr algn="ctr"/>
            <a:r>
              <a:rPr lang="en-US" dirty="0" smtClean="0"/>
              <a:t>And SoE</a:t>
            </a:r>
          </a:p>
          <a:p>
            <a:pPr algn="ctr"/>
            <a:endParaRPr lang="en-US" dirty="0"/>
          </a:p>
          <a:p>
            <a:pPr algn="ctr"/>
            <a:r>
              <a:rPr lang="en-US" dirty="0" smtClean="0"/>
              <a:t>FMIS</a:t>
            </a:r>
          </a:p>
          <a:p>
            <a:pPr algn="ctr"/>
            <a:r>
              <a:rPr lang="en-US" dirty="0" smtClean="0"/>
              <a:t>(Accrual)</a:t>
            </a:r>
          </a:p>
          <a:p>
            <a:pPr algn="ctr"/>
            <a:endParaRPr lang="en-US" dirty="0"/>
          </a:p>
        </p:txBody>
      </p:sp>
      <p:sp>
        <p:nvSpPr>
          <p:cNvPr id="9" name="Right Arrow 8"/>
          <p:cNvSpPr/>
          <p:nvPr/>
        </p:nvSpPr>
        <p:spPr>
          <a:xfrm rot="5400000">
            <a:off x="1090925" y="2552700"/>
            <a:ext cx="381000" cy="2286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ight Arrow 10"/>
          <p:cNvSpPr/>
          <p:nvPr/>
        </p:nvSpPr>
        <p:spPr>
          <a:xfrm>
            <a:off x="1820913" y="3166142"/>
            <a:ext cx="381000" cy="2286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Right Arrow 14"/>
          <p:cNvSpPr/>
          <p:nvPr/>
        </p:nvSpPr>
        <p:spPr>
          <a:xfrm>
            <a:off x="1812984" y="4013786"/>
            <a:ext cx="381000" cy="2286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Left Arrow 16"/>
          <p:cNvSpPr/>
          <p:nvPr/>
        </p:nvSpPr>
        <p:spPr>
          <a:xfrm>
            <a:off x="2243959" y="5704544"/>
            <a:ext cx="342900" cy="228600"/>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Rectangle 17"/>
          <p:cNvSpPr/>
          <p:nvPr/>
        </p:nvSpPr>
        <p:spPr>
          <a:xfrm>
            <a:off x="685801" y="5178429"/>
            <a:ext cx="1458208" cy="105223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vendor bank accounts at commercial banks </a:t>
            </a:r>
            <a:endParaRPr lang="en-US" dirty="0"/>
          </a:p>
        </p:txBody>
      </p:sp>
      <p:sp>
        <p:nvSpPr>
          <p:cNvPr id="19" name="Down Arrow 18"/>
          <p:cNvSpPr/>
          <p:nvPr/>
        </p:nvSpPr>
        <p:spPr>
          <a:xfrm>
            <a:off x="3261368" y="4649363"/>
            <a:ext cx="152400" cy="38100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Rectangle 19"/>
          <p:cNvSpPr/>
          <p:nvPr/>
        </p:nvSpPr>
        <p:spPr>
          <a:xfrm>
            <a:off x="732567" y="782573"/>
            <a:ext cx="994814" cy="155554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MDA</a:t>
            </a:r>
            <a:endParaRPr lang="en-US" dirty="0"/>
          </a:p>
          <a:p>
            <a:pPr algn="ctr"/>
            <a:r>
              <a:rPr lang="en-US" dirty="0" smtClean="0"/>
              <a:t>HRMS</a:t>
            </a:r>
          </a:p>
          <a:p>
            <a:pPr algn="ctr"/>
            <a:endParaRPr lang="en-US" dirty="0"/>
          </a:p>
        </p:txBody>
      </p:sp>
      <p:sp>
        <p:nvSpPr>
          <p:cNvPr id="23" name="TextBox 22"/>
          <p:cNvSpPr txBox="1"/>
          <p:nvPr/>
        </p:nvSpPr>
        <p:spPr>
          <a:xfrm>
            <a:off x="2105909" y="4527850"/>
            <a:ext cx="1219200" cy="646331"/>
          </a:xfrm>
          <a:prstGeom prst="rect">
            <a:avLst/>
          </a:prstGeom>
          <a:noFill/>
        </p:spPr>
        <p:txBody>
          <a:bodyPr wrap="square" rtlCol="0">
            <a:spAutoFit/>
          </a:bodyPr>
          <a:lstStyle/>
          <a:p>
            <a:r>
              <a:rPr lang="en-US" dirty="0" smtClean="0"/>
              <a:t>Cash Releases</a:t>
            </a:r>
            <a:endParaRPr lang="en-US" dirty="0"/>
          </a:p>
        </p:txBody>
      </p:sp>
      <p:sp>
        <p:nvSpPr>
          <p:cNvPr id="14" name="TextBox 13"/>
          <p:cNvSpPr txBox="1"/>
          <p:nvPr/>
        </p:nvSpPr>
        <p:spPr>
          <a:xfrm>
            <a:off x="1712800" y="1835091"/>
            <a:ext cx="1405217" cy="923330"/>
          </a:xfrm>
          <a:prstGeom prst="rect">
            <a:avLst/>
          </a:prstGeom>
          <a:noFill/>
        </p:spPr>
        <p:txBody>
          <a:bodyPr wrap="square" rtlCol="0">
            <a:spAutoFit/>
          </a:bodyPr>
          <a:lstStyle/>
          <a:p>
            <a:r>
              <a:rPr lang="en-US" dirty="0" smtClean="0"/>
              <a:t>Reporting and Cash plans</a:t>
            </a:r>
            <a:endParaRPr lang="en-US" dirty="0"/>
          </a:p>
        </p:txBody>
      </p:sp>
      <p:sp>
        <p:nvSpPr>
          <p:cNvPr id="16" name="Down Arrow 15"/>
          <p:cNvSpPr/>
          <p:nvPr/>
        </p:nvSpPr>
        <p:spPr>
          <a:xfrm>
            <a:off x="1167125" y="4659043"/>
            <a:ext cx="228600" cy="395119"/>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Rectangle 24"/>
          <p:cNvSpPr/>
          <p:nvPr/>
        </p:nvSpPr>
        <p:spPr>
          <a:xfrm>
            <a:off x="2692747" y="5101760"/>
            <a:ext cx="1193453" cy="122965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Central </a:t>
            </a:r>
          </a:p>
          <a:p>
            <a:pPr algn="ctr"/>
            <a:r>
              <a:rPr lang="en-US" dirty="0" smtClean="0"/>
              <a:t>Bank </a:t>
            </a:r>
          </a:p>
          <a:p>
            <a:pPr algn="ctr"/>
            <a:r>
              <a:rPr lang="en-US" dirty="0" smtClean="0"/>
              <a:t>(RBA)</a:t>
            </a:r>
          </a:p>
          <a:p>
            <a:pPr algn="ctr"/>
            <a:r>
              <a:rPr lang="en-US" dirty="0" smtClean="0"/>
              <a:t>TSA</a:t>
            </a:r>
            <a:endParaRPr lang="en-US" dirty="0"/>
          </a:p>
        </p:txBody>
      </p:sp>
      <p:sp>
        <p:nvSpPr>
          <p:cNvPr id="26" name="TextBox 25"/>
          <p:cNvSpPr txBox="1"/>
          <p:nvPr/>
        </p:nvSpPr>
        <p:spPr>
          <a:xfrm>
            <a:off x="2754381" y="1419136"/>
            <a:ext cx="1390636" cy="1200329"/>
          </a:xfrm>
          <a:prstGeom prst="rect">
            <a:avLst/>
          </a:prstGeom>
          <a:solidFill>
            <a:schemeClr val="accent6"/>
          </a:solidFill>
        </p:spPr>
        <p:txBody>
          <a:bodyPr wrap="square" rtlCol="0">
            <a:spAutoFit/>
          </a:bodyPr>
          <a:lstStyle/>
          <a:p>
            <a:r>
              <a:rPr lang="en-US" dirty="0" smtClean="0"/>
              <a:t>Improved General Ledger</a:t>
            </a:r>
          </a:p>
          <a:p>
            <a:r>
              <a:rPr lang="en-US" dirty="0" smtClean="0"/>
              <a:t>Functionality</a:t>
            </a:r>
            <a:endParaRPr lang="en-US" dirty="0"/>
          </a:p>
        </p:txBody>
      </p:sp>
    </p:spTree>
    <p:extLst>
      <p:ext uri="{BB962C8B-B14F-4D97-AF65-F5344CB8AC3E}">
        <p14:creationId xmlns:p14="http://schemas.microsoft.com/office/powerpoint/2010/main" val="7346875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Typical Treasury </a:t>
            </a:r>
            <a:r>
              <a:rPr lang="en-US" dirty="0" smtClean="0"/>
              <a:t>Functions</a:t>
            </a:r>
            <a:endParaRPr lang="en-US" dirty="0"/>
          </a:p>
        </p:txBody>
      </p:sp>
      <p:sp>
        <p:nvSpPr>
          <p:cNvPr id="3" name="Content Placeholder 2"/>
          <p:cNvSpPr>
            <a:spLocks noGrp="1"/>
          </p:cNvSpPr>
          <p:nvPr>
            <p:ph idx="1"/>
          </p:nvPr>
        </p:nvSpPr>
        <p:spPr>
          <a:xfrm>
            <a:off x="914400" y="1371600"/>
            <a:ext cx="7772400" cy="4525963"/>
          </a:xfrm>
        </p:spPr>
        <p:txBody>
          <a:bodyPr>
            <a:normAutofit fontScale="70000" lnSpcReduction="20000"/>
          </a:bodyPr>
          <a:lstStyle/>
          <a:p>
            <a:pPr marL="0" indent="0" algn="ctr">
              <a:buNone/>
            </a:pPr>
            <a:r>
              <a:rPr lang="en-US" dirty="0"/>
              <a:t>The Treasury comprises an important sub-set of public finance functions that </a:t>
            </a:r>
            <a:r>
              <a:rPr lang="en-US" dirty="0" smtClean="0"/>
              <a:t>includes: </a:t>
            </a:r>
          </a:p>
          <a:p>
            <a:pPr marL="0" indent="0" algn="ctr">
              <a:buNone/>
            </a:pPr>
            <a:endParaRPr lang="en-US" dirty="0" smtClean="0"/>
          </a:p>
          <a:p>
            <a:r>
              <a:rPr lang="en-US" dirty="0" smtClean="0"/>
              <a:t>the </a:t>
            </a:r>
            <a:r>
              <a:rPr lang="en-US" dirty="0"/>
              <a:t>preparation of accounts (“book-keeping”), </a:t>
            </a:r>
            <a:endParaRPr lang="en-US" dirty="0" smtClean="0"/>
          </a:p>
          <a:p>
            <a:r>
              <a:rPr lang="en-US" dirty="0" smtClean="0"/>
              <a:t>the </a:t>
            </a:r>
            <a:r>
              <a:rPr lang="en-US" dirty="0"/>
              <a:t>setting of accounting standards and policies, </a:t>
            </a:r>
            <a:endParaRPr lang="en-US" dirty="0" smtClean="0"/>
          </a:p>
          <a:p>
            <a:r>
              <a:rPr lang="en-US" dirty="0" smtClean="0"/>
              <a:t>the </a:t>
            </a:r>
            <a:r>
              <a:rPr lang="en-US" dirty="0"/>
              <a:t>application of internal controls and the processing of payments on behalf of the </a:t>
            </a:r>
            <a:r>
              <a:rPr lang="en-US" dirty="0" smtClean="0"/>
              <a:t>government,</a:t>
            </a:r>
          </a:p>
          <a:p>
            <a:r>
              <a:rPr lang="en-US" dirty="0" smtClean="0"/>
              <a:t>the </a:t>
            </a:r>
            <a:r>
              <a:rPr lang="en-US" dirty="0"/>
              <a:t>forecasting and management of the government’s cash requirement, </a:t>
            </a:r>
            <a:endParaRPr lang="en-US" dirty="0" smtClean="0"/>
          </a:p>
          <a:p>
            <a:r>
              <a:rPr lang="en-US" dirty="0" smtClean="0"/>
              <a:t>the </a:t>
            </a:r>
            <a:r>
              <a:rPr lang="en-US" dirty="0"/>
              <a:t>preparation of annual financial statements</a:t>
            </a:r>
            <a:r>
              <a:rPr lang="en-US" dirty="0" smtClean="0"/>
              <a:t>, </a:t>
            </a:r>
            <a:r>
              <a:rPr lang="en-US" dirty="0"/>
              <a:t>oversight of the government’s bank accounts, and </a:t>
            </a:r>
            <a:endParaRPr lang="en-US" dirty="0" smtClean="0"/>
          </a:p>
          <a:p>
            <a:r>
              <a:rPr lang="en-US" dirty="0" smtClean="0"/>
              <a:t>the </a:t>
            </a:r>
            <a:r>
              <a:rPr lang="en-US" dirty="0"/>
              <a:t>management of public assets, liabilities and </a:t>
            </a:r>
            <a:r>
              <a:rPr lang="en-US" dirty="0" smtClean="0"/>
              <a:t>guarantees</a:t>
            </a:r>
          </a:p>
          <a:p>
            <a:endParaRPr lang="en-US" sz="1700" dirty="0"/>
          </a:p>
          <a:p>
            <a:pPr marL="0" indent="0">
              <a:buNone/>
            </a:pPr>
            <a:endParaRPr lang="en-US" sz="1700" dirty="0" smtClean="0"/>
          </a:p>
          <a:p>
            <a:pPr marL="0" indent="0">
              <a:buNone/>
            </a:pPr>
            <a:endParaRPr lang="en-US" sz="1700" dirty="0"/>
          </a:p>
          <a:p>
            <a:pPr marL="0" indent="0">
              <a:buNone/>
            </a:pPr>
            <a:r>
              <a:rPr lang="en-US" sz="1700" dirty="0" smtClean="0"/>
              <a:t>Source: The Evolving Functions and Organization of Finance Ministries, IMF Working Paper</a:t>
            </a:r>
            <a:endParaRPr lang="en-US" sz="1700" dirty="0"/>
          </a:p>
        </p:txBody>
      </p:sp>
      <p:sp>
        <p:nvSpPr>
          <p:cNvPr id="4" name="Slide Number Placeholder 3"/>
          <p:cNvSpPr>
            <a:spLocks noGrp="1"/>
          </p:cNvSpPr>
          <p:nvPr>
            <p:ph type="sldNum" sz="quarter" idx="12"/>
          </p:nvPr>
        </p:nvSpPr>
        <p:spPr/>
        <p:txBody>
          <a:bodyPr/>
          <a:lstStyle/>
          <a:p>
            <a:fld id="{E59B3EB4-F75D-4221-891B-A2BAA9BB7BFA}" type="slidenum">
              <a:rPr lang="en-US" smtClean="0"/>
              <a:pPr/>
              <a:t>3</a:t>
            </a:fld>
            <a:endParaRPr lang="en-US" dirty="0"/>
          </a:p>
        </p:txBody>
      </p:sp>
    </p:spTree>
    <p:extLst>
      <p:ext uri="{BB962C8B-B14F-4D97-AF65-F5344CB8AC3E}">
        <p14:creationId xmlns:p14="http://schemas.microsoft.com/office/powerpoint/2010/main" val="191858458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b="1" dirty="0" smtClean="0"/>
              <a:t>Factors Determining the role of the Treasury</a:t>
            </a:r>
            <a:endParaRPr lang="en-US" sz="3200" b="1" dirty="0"/>
          </a:p>
        </p:txBody>
      </p:sp>
      <p:sp>
        <p:nvSpPr>
          <p:cNvPr id="3" name="Content Placeholder 2"/>
          <p:cNvSpPr>
            <a:spLocks noGrp="1"/>
          </p:cNvSpPr>
          <p:nvPr>
            <p:ph idx="1"/>
          </p:nvPr>
        </p:nvSpPr>
        <p:spPr>
          <a:xfrm>
            <a:off x="914400" y="1371600"/>
            <a:ext cx="7772400" cy="4525963"/>
          </a:xfrm>
        </p:spPr>
        <p:txBody>
          <a:bodyPr>
            <a:normAutofit/>
          </a:bodyPr>
          <a:lstStyle/>
          <a:p>
            <a:r>
              <a:rPr lang="en-US" sz="2400" dirty="0" smtClean="0"/>
              <a:t>A country’s </a:t>
            </a:r>
            <a:r>
              <a:rPr lang="en-US" sz="2400" dirty="0"/>
              <a:t>size, together with its administrative culture and institutional arrangements. </a:t>
            </a:r>
            <a:endParaRPr lang="en-US" sz="2400" dirty="0" smtClean="0"/>
          </a:p>
          <a:p>
            <a:r>
              <a:rPr lang="en-US" sz="2400" dirty="0" smtClean="0"/>
              <a:t>the </a:t>
            </a:r>
            <a:r>
              <a:rPr lang="en-US" sz="2400" dirty="0"/>
              <a:t>control framework, </a:t>
            </a:r>
            <a:endParaRPr lang="en-US" sz="2400" dirty="0" smtClean="0"/>
          </a:p>
          <a:p>
            <a:r>
              <a:rPr lang="en-US" sz="2400" dirty="0" smtClean="0"/>
              <a:t>the </a:t>
            </a:r>
            <a:r>
              <a:rPr lang="en-US" sz="2400" dirty="0"/>
              <a:t>degree of centralization and decentralization, </a:t>
            </a:r>
            <a:endParaRPr lang="en-US" sz="2400" dirty="0" smtClean="0"/>
          </a:p>
          <a:p>
            <a:r>
              <a:rPr lang="en-US" sz="2400" dirty="0" smtClean="0"/>
              <a:t>whether </a:t>
            </a:r>
            <a:r>
              <a:rPr lang="en-US" sz="2400" dirty="0"/>
              <a:t>it is organized as a directorate or department of the finance ministry or as an arms’-length agency with operational independence from the finance ministry </a:t>
            </a:r>
            <a:r>
              <a:rPr lang="en-US" sz="2400" dirty="0" smtClean="0"/>
              <a:t>(but </a:t>
            </a:r>
            <a:r>
              <a:rPr lang="en-US" sz="2400" dirty="0"/>
              <a:t>often subject to its oversight and </a:t>
            </a:r>
            <a:r>
              <a:rPr lang="en-US" sz="2400" dirty="0" smtClean="0"/>
              <a:t>supervision) </a:t>
            </a:r>
          </a:p>
          <a:p>
            <a:pPr marL="0" indent="0">
              <a:buNone/>
            </a:pPr>
            <a:endParaRPr lang="en-US" sz="1400" dirty="0" smtClean="0"/>
          </a:p>
          <a:p>
            <a:pPr marL="0" indent="0">
              <a:buNone/>
            </a:pPr>
            <a:endParaRPr lang="en-US" sz="1400" dirty="0"/>
          </a:p>
          <a:p>
            <a:pPr marL="0" indent="0">
              <a:buNone/>
            </a:pPr>
            <a:r>
              <a:rPr lang="en-US" sz="1400" dirty="0" smtClean="0"/>
              <a:t>Source</a:t>
            </a:r>
            <a:r>
              <a:rPr lang="en-US" sz="1400" dirty="0"/>
              <a:t>: The Evolving Functions and Organization of Finance Ministries, IMF Working Paper</a:t>
            </a:r>
          </a:p>
          <a:p>
            <a:pPr marL="0" indent="0">
              <a:buNone/>
            </a:pPr>
            <a:r>
              <a:rPr lang="en-US" sz="1400" dirty="0"/>
              <a:t>	</a:t>
            </a:r>
          </a:p>
          <a:p>
            <a:endParaRPr lang="en-US" dirty="0"/>
          </a:p>
        </p:txBody>
      </p:sp>
      <p:sp>
        <p:nvSpPr>
          <p:cNvPr id="4" name="Slide Number Placeholder 3"/>
          <p:cNvSpPr>
            <a:spLocks noGrp="1"/>
          </p:cNvSpPr>
          <p:nvPr>
            <p:ph type="sldNum" sz="quarter" idx="12"/>
          </p:nvPr>
        </p:nvSpPr>
        <p:spPr/>
        <p:txBody>
          <a:bodyPr/>
          <a:lstStyle/>
          <a:p>
            <a:fld id="{E59B3EB4-F75D-4221-891B-A2BAA9BB7BFA}" type="slidenum">
              <a:rPr lang="en-US" smtClean="0"/>
              <a:pPr/>
              <a:t>4</a:t>
            </a:fld>
            <a:endParaRPr lang="en-US" dirty="0"/>
          </a:p>
        </p:txBody>
      </p:sp>
    </p:spTree>
    <p:extLst>
      <p:ext uri="{BB962C8B-B14F-4D97-AF65-F5344CB8AC3E}">
        <p14:creationId xmlns:p14="http://schemas.microsoft.com/office/powerpoint/2010/main" val="185695292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25400"/>
            <a:ext cx="8458200" cy="787400"/>
          </a:xfrm>
        </p:spPr>
        <p:txBody>
          <a:bodyPr>
            <a:noAutofit/>
          </a:bodyPr>
          <a:lstStyle/>
          <a:p>
            <a:r>
              <a:rPr lang="en-US" sz="3600" dirty="0" smtClean="0"/>
              <a:t>Different Models for the Treasury Function </a:t>
            </a:r>
            <a:endParaRPr lang="en-US" sz="3600" dirty="0"/>
          </a:p>
        </p:txBody>
      </p:sp>
      <p:sp>
        <p:nvSpPr>
          <p:cNvPr id="3" name="Content Placeholder 2"/>
          <p:cNvSpPr>
            <a:spLocks noGrp="1"/>
          </p:cNvSpPr>
          <p:nvPr>
            <p:ph idx="1"/>
          </p:nvPr>
        </p:nvSpPr>
        <p:spPr>
          <a:xfrm>
            <a:off x="685800" y="838200"/>
            <a:ext cx="8458200" cy="6248400"/>
          </a:xfrm>
        </p:spPr>
        <p:txBody>
          <a:bodyPr>
            <a:normAutofit fontScale="55000" lnSpcReduction="20000"/>
          </a:bodyPr>
          <a:lstStyle/>
          <a:p>
            <a:r>
              <a:rPr lang="en-US" dirty="0"/>
              <a:t>The </a:t>
            </a:r>
            <a:r>
              <a:rPr lang="en-US" i="1" dirty="0"/>
              <a:t>British/Irish/Scandinavian </a:t>
            </a:r>
            <a:r>
              <a:rPr lang="en-US" i="1" dirty="0" smtClean="0"/>
              <a:t>system</a:t>
            </a:r>
            <a:r>
              <a:rPr lang="en-US" dirty="0" smtClean="0"/>
              <a:t>— payment </a:t>
            </a:r>
            <a:r>
              <a:rPr lang="en-US" dirty="0"/>
              <a:t>and control functions are decentralized to line ministries but where central policy and oversight functions are located either in the finance ministry or an arms’-length </a:t>
            </a:r>
            <a:r>
              <a:rPr lang="en-US" dirty="0" smtClean="0"/>
              <a:t>agency</a:t>
            </a:r>
            <a:br>
              <a:rPr lang="en-US" dirty="0" smtClean="0"/>
            </a:br>
            <a:endParaRPr lang="en-US" dirty="0" smtClean="0"/>
          </a:p>
          <a:p>
            <a:r>
              <a:rPr lang="en-US" dirty="0" smtClean="0"/>
              <a:t>The </a:t>
            </a:r>
            <a:r>
              <a:rPr lang="en-US" i="1" dirty="0"/>
              <a:t>Francophone </a:t>
            </a:r>
            <a:r>
              <a:rPr lang="en-US" i="1" dirty="0" smtClean="0"/>
              <a:t>system</a:t>
            </a:r>
            <a:r>
              <a:rPr lang="en-US" dirty="0" smtClean="0"/>
              <a:t>— payment </a:t>
            </a:r>
            <a:r>
              <a:rPr lang="en-US" dirty="0"/>
              <a:t>and control functions </a:t>
            </a:r>
            <a:r>
              <a:rPr lang="en-US" dirty="0" smtClean="0"/>
              <a:t>are </a:t>
            </a:r>
            <a:r>
              <a:rPr lang="en-US" dirty="0"/>
              <a:t>heavily centralized in the finance ministry, whose controls extend down even into local governments and state enterprises. Many processing functions have been transferred to line ministries under the modernizing LOLF of 2001, and a specialized agency set up to pay public service salaries</a:t>
            </a:r>
            <a:r>
              <a:rPr lang="en-US" dirty="0" smtClean="0"/>
              <a:t>.</a:t>
            </a:r>
            <a:br>
              <a:rPr lang="en-US" dirty="0" smtClean="0"/>
            </a:br>
            <a:r>
              <a:rPr lang="en-US" dirty="0" smtClean="0"/>
              <a:t> </a:t>
            </a:r>
            <a:endParaRPr lang="en-US" dirty="0"/>
          </a:p>
          <a:p>
            <a:r>
              <a:rPr lang="en-US" dirty="0"/>
              <a:t>The </a:t>
            </a:r>
            <a:r>
              <a:rPr lang="en-US" i="1" dirty="0"/>
              <a:t>Belgian system</a:t>
            </a:r>
            <a:r>
              <a:rPr lang="en-US" dirty="0"/>
              <a:t>—a variant of the French model in which the central bank plays and important role, especially for payments. </a:t>
            </a:r>
            <a:r>
              <a:rPr lang="en-US" dirty="0" smtClean="0"/>
              <a:t>China also has a similar system but using a commercial bank</a:t>
            </a:r>
            <a:br>
              <a:rPr lang="en-US" dirty="0" smtClean="0"/>
            </a:br>
            <a:r>
              <a:rPr lang="en-US" dirty="0" smtClean="0"/>
              <a:t>  </a:t>
            </a:r>
            <a:endParaRPr lang="en-US" dirty="0"/>
          </a:p>
          <a:p>
            <a:r>
              <a:rPr lang="en-US" dirty="0"/>
              <a:t>The </a:t>
            </a:r>
            <a:r>
              <a:rPr lang="en-US" i="1" dirty="0"/>
              <a:t>Spanish /Portuguese </a:t>
            </a:r>
            <a:r>
              <a:rPr lang="en-US" i="1" dirty="0" smtClean="0"/>
              <a:t>system which includes Mexico</a:t>
            </a:r>
            <a:r>
              <a:rPr lang="en-US" dirty="0" smtClean="0"/>
              <a:t>— similar </a:t>
            </a:r>
            <a:r>
              <a:rPr lang="en-US" dirty="0"/>
              <a:t>to the Francophone model but less centralized; in the case of Spain, an autonomous treasury agency is responsible for the processing of payments and managing the treasury single account (TSA</a:t>
            </a:r>
            <a:r>
              <a:rPr lang="en-US" dirty="0" smtClean="0"/>
              <a:t>)</a:t>
            </a:r>
            <a:br>
              <a:rPr lang="en-US" dirty="0" smtClean="0"/>
            </a:br>
            <a:endParaRPr lang="en-US" dirty="0"/>
          </a:p>
          <a:p>
            <a:r>
              <a:rPr lang="en-US" i="1" dirty="0" smtClean="0"/>
              <a:t>Transition Economies</a:t>
            </a:r>
            <a:r>
              <a:rPr lang="en-US" dirty="0" smtClean="0"/>
              <a:t> (PEMPAL)— powerful centralized </a:t>
            </a:r>
            <a:r>
              <a:rPr lang="en-US" dirty="0"/>
              <a:t>Treasury </a:t>
            </a:r>
            <a:r>
              <a:rPr lang="en-US" dirty="0" smtClean="0"/>
              <a:t>agency sometimes integrated into the the </a:t>
            </a:r>
            <a:r>
              <a:rPr lang="en-US" dirty="0"/>
              <a:t>finance ministry sometimes </a:t>
            </a:r>
            <a:r>
              <a:rPr lang="en-US" dirty="0" smtClean="0"/>
              <a:t>independent. There are also </a:t>
            </a:r>
            <a:r>
              <a:rPr lang="en-US" dirty="0"/>
              <a:t>more decentralized versions of this </a:t>
            </a:r>
            <a:r>
              <a:rPr lang="en-US" dirty="0" smtClean="0"/>
              <a:t>model (eg Bulgaria) </a:t>
            </a:r>
          </a:p>
          <a:p>
            <a:pPr marL="0" indent="0">
              <a:buNone/>
            </a:pPr>
            <a:endParaRPr lang="en-US" sz="1900" dirty="0" smtClean="0"/>
          </a:p>
          <a:p>
            <a:pPr marL="0" indent="0">
              <a:buNone/>
            </a:pPr>
            <a:r>
              <a:rPr lang="en-US" sz="1900" dirty="0" smtClean="0"/>
              <a:t>Source</a:t>
            </a:r>
            <a:r>
              <a:rPr lang="en-US" sz="1900" dirty="0"/>
              <a:t>: The Evolving Functions and Organization of Finance Ministries, IMF Working Paper</a:t>
            </a:r>
          </a:p>
          <a:p>
            <a:pPr marL="0" indent="0">
              <a:buNone/>
            </a:pPr>
            <a:r>
              <a:rPr lang="en-US" dirty="0"/>
              <a:t>	</a:t>
            </a:r>
          </a:p>
        </p:txBody>
      </p:sp>
      <p:sp>
        <p:nvSpPr>
          <p:cNvPr id="4" name="Slide Number Placeholder 3"/>
          <p:cNvSpPr>
            <a:spLocks noGrp="1"/>
          </p:cNvSpPr>
          <p:nvPr>
            <p:ph type="sldNum" sz="quarter" idx="12"/>
          </p:nvPr>
        </p:nvSpPr>
        <p:spPr/>
        <p:txBody>
          <a:bodyPr/>
          <a:lstStyle/>
          <a:p>
            <a:fld id="{E59B3EB4-F75D-4221-891B-A2BAA9BB7BFA}" type="slidenum">
              <a:rPr lang="en-US" smtClean="0"/>
              <a:pPr/>
              <a:t>5</a:t>
            </a:fld>
            <a:endParaRPr lang="en-US" dirty="0"/>
          </a:p>
        </p:txBody>
      </p:sp>
    </p:spTree>
    <p:extLst>
      <p:ext uri="{BB962C8B-B14F-4D97-AF65-F5344CB8AC3E}">
        <p14:creationId xmlns:p14="http://schemas.microsoft.com/office/powerpoint/2010/main" val="167012769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International Examples for the Structure of the Treasury</a:t>
            </a:r>
            <a:endParaRPr lang="en-US" dirty="0"/>
          </a:p>
        </p:txBody>
      </p:sp>
      <p:sp>
        <p:nvSpPr>
          <p:cNvPr id="4" name="Slide Number Placeholder 3"/>
          <p:cNvSpPr>
            <a:spLocks noGrp="1"/>
          </p:cNvSpPr>
          <p:nvPr>
            <p:ph type="sldNum" sz="quarter" idx="12"/>
          </p:nvPr>
        </p:nvSpPr>
        <p:spPr/>
        <p:txBody>
          <a:bodyPr/>
          <a:lstStyle/>
          <a:p>
            <a:fld id="{E59B3EB4-F75D-4221-891B-A2BAA9BB7BFA}" type="slidenum">
              <a:rPr lang="en-US" smtClean="0"/>
              <a:pPr/>
              <a:t>6</a:t>
            </a:fld>
            <a:endParaRPr lang="en-US" dirty="0"/>
          </a:p>
        </p:txBody>
      </p:sp>
      <p:pic>
        <p:nvPicPr>
          <p:cNvPr id="5" name="Picture 4"/>
          <p:cNvPicPr>
            <a:picLocks noChangeAspect="1"/>
          </p:cNvPicPr>
          <p:nvPr/>
        </p:nvPicPr>
        <p:blipFill>
          <a:blip r:embed="rId2"/>
          <a:stretch>
            <a:fillRect/>
          </a:stretch>
        </p:blipFill>
        <p:spPr>
          <a:xfrm>
            <a:off x="0" y="1318846"/>
            <a:ext cx="9144000" cy="4853354"/>
          </a:xfrm>
          <a:prstGeom prst="rect">
            <a:avLst/>
          </a:prstGeom>
        </p:spPr>
      </p:pic>
      <p:sp>
        <p:nvSpPr>
          <p:cNvPr id="3" name="Rectangle 2"/>
          <p:cNvSpPr/>
          <p:nvPr/>
        </p:nvSpPr>
        <p:spPr>
          <a:xfrm>
            <a:off x="685800" y="6056610"/>
            <a:ext cx="8001000" cy="276999"/>
          </a:xfrm>
          <a:prstGeom prst="rect">
            <a:avLst/>
          </a:prstGeom>
        </p:spPr>
        <p:txBody>
          <a:bodyPr wrap="square">
            <a:spAutoFit/>
          </a:bodyPr>
          <a:lstStyle/>
          <a:p>
            <a:r>
              <a:rPr lang="en-US" sz="1200" dirty="0"/>
              <a:t>Source: The Evolving Functions and Organization of Finance Ministries, IMF Working Paper</a:t>
            </a:r>
          </a:p>
        </p:txBody>
      </p:sp>
    </p:spTree>
    <p:extLst>
      <p:ext uri="{BB962C8B-B14F-4D97-AF65-F5344CB8AC3E}">
        <p14:creationId xmlns:p14="http://schemas.microsoft.com/office/powerpoint/2010/main" val="103355700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48915"/>
            <a:ext cx="8382000" cy="922114"/>
          </a:xfrm>
        </p:spPr>
        <p:txBody>
          <a:bodyPr>
            <a:noAutofit/>
          </a:bodyPr>
          <a:lstStyle/>
          <a:p>
            <a:r>
              <a:rPr lang="en-GB" sz="3000" dirty="0" smtClean="0"/>
              <a:t>Rationale for a Traditional Centralized Control Model </a:t>
            </a:r>
            <a:endParaRPr lang="en-GB" sz="3000" dirty="0"/>
          </a:p>
        </p:txBody>
      </p:sp>
      <p:sp>
        <p:nvSpPr>
          <p:cNvPr id="3" name="Content Placeholder 2"/>
          <p:cNvSpPr>
            <a:spLocks noGrp="1"/>
          </p:cNvSpPr>
          <p:nvPr>
            <p:ph idx="1"/>
          </p:nvPr>
        </p:nvSpPr>
        <p:spPr>
          <a:xfrm>
            <a:off x="457200" y="1196752"/>
            <a:ext cx="8229600" cy="5400600"/>
          </a:xfrm>
        </p:spPr>
        <p:txBody>
          <a:bodyPr>
            <a:normAutofit fontScale="62500" lnSpcReduction="20000"/>
          </a:bodyPr>
          <a:lstStyle/>
          <a:p>
            <a:pPr>
              <a:spcBef>
                <a:spcPts val="700"/>
              </a:spcBef>
              <a:spcAft>
                <a:spcPts val="600"/>
              </a:spcAft>
            </a:pPr>
            <a:r>
              <a:rPr lang="en-GB" b="1" dirty="0" smtClean="0"/>
              <a:t>Budget execution is king – often this was focussed on line-item budgeting – </a:t>
            </a:r>
            <a:r>
              <a:rPr lang="en-GB" dirty="0" smtClean="0"/>
              <a:t>ensuring every sent was allocated and spent according to the allocations</a:t>
            </a:r>
          </a:p>
          <a:p>
            <a:pPr>
              <a:spcBef>
                <a:spcPts val="700"/>
              </a:spcBef>
              <a:spcAft>
                <a:spcPts val="600"/>
              </a:spcAft>
            </a:pPr>
            <a:r>
              <a:rPr lang="en-GB" b="1" dirty="0"/>
              <a:t>Information technology </a:t>
            </a:r>
            <a:r>
              <a:rPr lang="en-GB" b="1" dirty="0" smtClean="0"/>
              <a:t>is in its early stages of development – </a:t>
            </a:r>
            <a:r>
              <a:rPr lang="en-GB" dirty="0" smtClean="0"/>
              <a:t>continued dependency on manual paper based exchange. May have a central accounting system but no distributed access</a:t>
            </a:r>
          </a:p>
          <a:p>
            <a:pPr marL="400050">
              <a:spcBef>
                <a:spcPts val="700"/>
              </a:spcBef>
              <a:spcAft>
                <a:spcPts val="600"/>
              </a:spcAft>
            </a:pPr>
            <a:r>
              <a:rPr lang="en-GB" b="1" dirty="0" smtClean="0"/>
              <a:t>Legislative framework may be somewhat dated and prescriptive </a:t>
            </a:r>
            <a:endParaRPr lang="en-GB" dirty="0"/>
          </a:p>
          <a:p>
            <a:pPr lvl="1">
              <a:spcBef>
                <a:spcPts val="700"/>
              </a:spcBef>
              <a:spcAft>
                <a:spcPts val="600"/>
              </a:spcAft>
            </a:pPr>
            <a:r>
              <a:rPr lang="en-GB" dirty="0" smtClean="0"/>
              <a:t>focus on detail rather than principles, limited attention to the responsibility of managers to manage</a:t>
            </a:r>
          </a:p>
          <a:p>
            <a:pPr lvl="1">
              <a:spcBef>
                <a:spcPts val="700"/>
              </a:spcBef>
              <a:spcAft>
                <a:spcPts val="600"/>
              </a:spcAft>
            </a:pPr>
            <a:r>
              <a:rPr lang="en-GB" dirty="0" smtClean="0"/>
              <a:t>The law may even make the Treasury accountable for payment decisions, or at least be unclear as to who is responsible</a:t>
            </a:r>
          </a:p>
          <a:p>
            <a:pPr>
              <a:spcBef>
                <a:spcPts val="700"/>
              </a:spcBef>
              <a:spcAft>
                <a:spcPts val="600"/>
              </a:spcAft>
            </a:pPr>
            <a:r>
              <a:rPr lang="en-GB" b="1" dirty="0" smtClean="0"/>
              <a:t>Internal controls in MDAs and the internal audit function are still developing - </a:t>
            </a:r>
            <a:r>
              <a:rPr lang="en-GB" dirty="0" smtClean="0"/>
              <a:t>Treasury undertakes an ex-ante control function to ensure everything is correct- BUT how effective can centralised controls be? </a:t>
            </a:r>
            <a:r>
              <a:rPr lang="en-GB" b="1" dirty="0" smtClean="0"/>
              <a:t>	</a:t>
            </a:r>
            <a:r>
              <a:rPr lang="en-GB" sz="2900" i="1" dirty="0" smtClean="0"/>
              <a:t>Who </a:t>
            </a:r>
            <a:r>
              <a:rPr lang="en-GB" sz="2900" i="1" dirty="0"/>
              <a:t>ensures that </a:t>
            </a:r>
            <a:r>
              <a:rPr lang="en-GB" sz="2900" i="1" dirty="0" smtClean="0"/>
              <a:t>the expenditure decision was </a:t>
            </a:r>
            <a:r>
              <a:rPr lang="en-GB" sz="2900" i="1" dirty="0"/>
              <a:t>a good use of public money? </a:t>
            </a:r>
            <a:endParaRPr lang="en-GB" sz="2900" i="1" dirty="0" smtClean="0"/>
          </a:p>
          <a:p>
            <a:pPr marL="0" indent="0" algn="ctr">
              <a:spcBef>
                <a:spcPts val="0"/>
              </a:spcBef>
              <a:spcAft>
                <a:spcPts val="600"/>
              </a:spcAft>
              <a:buNone/>
              <a:tabLst>
                <a:tab pos="361950" algn="l"/>
              </a:tabLst>
            </a:pPr>
            <a:r>
              <a:rPr lang="en-GB" b="1" dirty="0" smtClean="0"/>
              <a:t>	</a:t>
            </a:r>
            <a:r>
              <a:rPr lang="en-GB" sz="2900" b="1" i="1" dirty="0"/>
              <a:t>W</a:t>
            </a:r>
            <a:r>
              <a:rPr lang="en-GB" sz="2900" b="1" i="1" dirty="0" smtClean="0"/>
              <a:t>ithout </a:t>
            </a:r>
            <a:r>
              <a:rPr lang="en-GB" sz="2900" b="1" i="1" dirty="0"/>
              <a:t>strong decentralized accountability, people find ways </a:t>
            </a:r>
            <a:r>
              <a:rPr lang="en-GB" sz="2900" b="1" i="1" dirty="0" smtClean="0"/>
              <a:t>to get around controls  </a:t>
            </a:r>
            <a:endParaRPr lang="en-GB" sz="2900" b="1" i="1" dirty="0"/>
          </a:p>
          <a:p>
            <a:pPr marL="0" indent="0">
              <a:buNone/>
            </a:pPr>
            <a:endParaRPr lang="en-GB" b="1" dirty="0" smtClean="0"/>
          </a:p>
        </p:txBody>
      </p:sp>
      <p:sp>
        <p:nvSpPr>
          <p:cNvPr id="4" name="Slide Number Placeholder 3"/>
          <p:cNvSpPr>
            <a:spLocks noGrp="1"/>
          </p:cNvSpPr>
          <p:nvPr>
            <p:ph type="sldNum" sz="quarter" idx="12"/>
          </p:nvPr>
        </p:nvSpPr>
        <p:spPr/>
        <p:txBody>
          <a:bodyPr/>
          <a:lstStyle/>
          <a:p>
            <a:fld id="{9DD0A906-368C-48ED-8EBD-12302C61BF87}" type="slidenum">
              <a:rPr lang="en-GB" smtClean="0"/>
              <a:pPr/>
              <a:t>7</a:t>
            </a:fld>
            <a:endParaRPr lang="en-GB" dirty="0"/>
          </a:p>
        </p:txBody>
      </p:sp>
    </p:spTree>
    <p:extLst>
      <p:ext uri="{BB962C8B-B14F-4D97-AF65-F5344CB8AC3E}">
        <p14:creationId xmlns:p14="http://schemas.microsoft.com/office/powerpoint/2010/main" val="124311463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sz="3600" b="1" dirty="0" smtClean="0"/>
              <a:t>Devolution of Decision Making</a:t>
            </a:r>
            <a:r>
              <a:rPr lang="en-GB" sz="3400" dirty="0" smtClean="0"/>
              <a:t/>
            </a:r>
            <a:br>
              <a:rPr lang="en-GB" sz="3400" dirty="0" smtClean="0"/>
            </a:br>
            <a:r>
              <a:rPr lang="en-GB" sz="2700" i="1" dirty="0" smtClean="0"/>
              <a:t>A major trend in many OECD countries in the 80’s and Beyond </a:t>
            </a:r>
            <a:endParaRPr lang="en-GB" sz="2700" i="1" dirty="0"/>
          </a:p>
        </p:txBody>
      </p:sp>
      <p:sp>
        <p:nvSpPr>
          <p:cNvPr id="3" name="Content Placeholder 2"/>
          <p:cNvSpPr>
            <a:spLocks noGrp="1"/>
          </p:cNvSpPr>
          <p:nvPr>
            <p:ph idx="1"/>
          </p:nvPr>
        </p:nvSpPr>
        <p:spPr>
          <a:xfrm>
            <a:off x="685800" y="1295400"/>
            <a:ext cx="8458200" cy="6629400"/>
          </a:xfrm>
        </p:spPr>
        <p:txBody>
          <a:bodyPr>
            <a:noAutofit/>
          </a:bodyPr>
          <a:lstStyle/>
          <a:p>
            <a:pPr>
              <a:spcBef>
                <a:spcPts val="0"/>
              </a:spcBef>
              <a:spcAft>
                <a:spcPts val="1200"/>
              </a:spcAft>
            </a:pPr>
            <a:r>
              <a:rPr lang="en-GB" sz="1800" b="1" dirty="0" smtClean="0"/>
              <a:t>Integrated financial management information systems have been a core driver</a:t>
            </a:r>
          </a:p>
          <a:p>
            <a:pPr>
              <a:spcBef>
                <a:spcPts val="0"/>
              </a:spcBef>
              <a:spcAft>
                <a:spcPts val="1200"/>
              </a:spcAft>
            </a:pPr>
            <a:r>
              <a:rPr lang="en-GB" sz="1800" b="1" dirty="0" smtClean="0"/>
              <a:t>Shift in decision making and accountability from the centre to budget entities </a:t>
            </a:r>
            <a:r>
              <a:rPr lang="en-GB" sz="1800" dirty="0" smtClean="0"/>
              <a:t>– balance of authority and responsibility </a:t>
            </a:r>
          </a:p>
          <a:p>
            <a:pPr>
              <a:spcBef>
                <a:spcPts val="0"/>
              </a:spcBef>
              <a:spcAft>
                <a:spcPts val="1200"/>
              </a:spcAft>
            </a:pPr>
            <a:r>
              <a:rPr lang="en-GB" sz="1800" dirty="0" smtClean="0"/>
              <a:t>Needs a </a:t>
            </a:r>
            <a:r>
              <a:rPr lang="en-GB" sz="1800" b="1" dirty="0" smtClean="0"/>
              <a:t>strong principle-based legislative framework</a:t>
            </a:r>
            <a:r>
              <a:rPr lang="en-GB" sz="1800" dirty="0" smtClean="0"/>
              <a:t>, which incorporates the concept of public internal financial control </a:t>
            </a:r>
          </a:p>
          <a:p>
            <a:pPr>
              <a:spcBef>
                <a:spcPts val="0"/>
              </a:spcBef>
              <a:spcAft>
                <a:spcPts val="1200"/>
              </a:spcAft>
            </a:pPr>
            <a:r>
              <a:rPr lang="en-GB" sz="1800" dirty="0" smtClean="0"/>
              <a:t>Specific legislative requirements of the </a:t>
            </a:r>
            <a:r>
              <a:rPr lang="en-GB" sz="1800" b="1" dirty="0" smtClean="0"/>
              <a:t>financial actors and their role in the budget execution process</a:t>
            </a:r>
            <a:r>
              <a:rPr lang="en-GB" sz="1800" dirty="0" smtClean="0"/>
              <a:t> (PIFC/COSO)</a:t>
            </a:r>
          </a:p>
          <a:p>
            <a:pPr>
              <a:spcBef>
                <a:spcPts val="0"/>
              </a:spcBef>
              <a:spcAft>
                <a:spcPts val="1200"/>
              </a:spcAft>
            </a:pPr>
            <a:r>
              <a:rPr lang="en-GB" sz="1800" b="1" dirty="0" smtClean="0"/>
              <a:t>Strong internal audit </a:t>
            </a:r>
            <a:r>
              <a:rPr lang="en-GB" sz="1800" dirty="0" smtClean="0"/>
              <a:t>is important, as is a strong external review  functional with parliamentary support and scrutiny</a:t>
            </a:r>
          </a:p>
          <a:p>
            <a:pPr>
              <a:spcBef>
                <a:spcPts val="0"/>
              </a:spcBef>
              <a:spcAft>
                <a:spcPts val="1200"/>
              </a:spcAft>
            </a:pPr>
            <a:r>
              <a:rPr lang="en-GB" sz="1800" dirty="0"/>
              <a:t>A focus on better decision making – hence the shift from just </a:t>
            </a:r>
            <a:r>
              <a:rPr lang="en-GB" sz="1800" b="1" dirty="0"/>
              <a:t>inputs to </a:t>
            </a:r>
            <a:r>
              <a:rPr lang="en-GB" sz="1800" b="1" dirty="0" smtClean="0"/>
              <a:t>results</a:t>
            </a:r>
          </a:p>
          <a:p>
            <a:pPr marL="342900" lvl="1" indent="-342900">
              <a:spcBef>
                <a:spcPts val="0"/>
              </a:spcBef>
              <a:spcAft>
                <a:spcPts val="1200"/>
              </a:spcAft>
              <a:buFont typeface="Arial" pitchFamily="34" charset="0"/>
              <a:buChar char="•"/>
            </a:pPr>
            <a:r>
              <a:rPr lang="en-GB" sz="1800" dirty="0"/>
              <a:t>Ensure that the process is properly planned, that the approval is made up front, and </a:t>
            </a:r>
            <a:r>
              <a:rPr lang="en-GB" sz="1800" b="1" dirty="0"/>
              <a:t>controlled within the FMIS </a:t>
            </a:r>
            <a:r>
              <a:rPr lang="en-GB" sz="1800" dirty="0"/>
              <a:t>-  each step is therefore reviewable  </a:t>
            </a:r>
            <a:endParaRPr lang="en-GB" sz="1800" dirty="0" smtClean="0">
              <a:latin typeface="Arial Black" pitchFamily="34" charset="0"/>
            </a:endParaRPr>
          </a:p>
          <a:p>
            <a:pPr marL="0" indent="0" algn="ctr">
              <a:spcBef>
                <a:spcPts val="0"/>
              </a:spcBef>
              <a:spcAft>
                <a:spcPts val="1200"/>
              </a:spcAft>
              <a:buNone/>
            </a:pPr>
            <a:r>
              <a:rPr lang="en-GB" sz="1800" b="1" dirty="0" smtClean="0"/>
              <a:t>Thus in general, the trend has been that responsibility for controls is also devolved along with  the authority, with ex-post review replacing the ex-ante checks!  </a:t>
            </a:r>
          </a:p>
          <a:p>
            <a:pPr>
              <a:spcBef>
                <a:spcPts val="0"/>
              </a:spcBef>
              <a:spcAft>
                <a:spcPts val="1200"/>
              </a:spcAft>
            </a:pPr>
            <a:endParaRPr lang="en-GB" sz="1800" dirty="0"/>
          </a:p>
        </p:txBody>
      </p:sp>
      <p:sp>
        <p:nvSpPr>
          <p:cNvPr id="4" name="Slide Number Placeholder 3"/>
          <p:cNvSpPr>
            <a:spLocks noGrp="1"/>
          </p:cNvSpPr>
          <p:nvPr>
            <p:ph type="sldNum" sz="quarter" idx="12"/>
          </p:nvPr>
        </p:nvSpPr>
        <p:spPr/>
        <p:txBody>
          <a:bodyPr/>
          <a:lstStyle/>
          <a:p>
            <a:fld id="{9DD0A906-368C-48ED-8EBD-12302C61BF87}" type="slidenum">
              <a:rPr lang="en-GB" smtClean="0"/>
              <a:pPr/>
              <a:t>8</a:t>
            </a:fld>
            <a:endParaRPr lang="en-GB" dirty="0"/>
          </a:p>
        </p:txBody>
      </p:sp>
    </p:spTree>
    <p:extLst>
      <p:ext uri="{BB962C8B-B14F-4D97-AF65-F5344CB8AC3E}">
        <p14:creationId xmlns:p14="http://schemas.microsoft.com/office/powerpoint/2010/main" val="78331966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Verdana" pitchFamily="34" charset="0"/>
                <a:cs typeface="Arial" pitchFamily="34" charset="0"/>
              </a:defRPr>
            </a:lvl1pPr>
            <a:lvl2pPr marL="742950" indent="-285750" eaLnBrk="0" hangingPunct="0">
              <a:defRPr>
                <a:solidFill>
                  <a:schemeClr val="tx1"/>
                </a:solidFill>
                <a:latin typeface="Verdana" pitchFamily="34" charset="0"/>
                <a:cs typeface="Arial" pitchFamily="34" charset="0"/>
              </a:defRPr>
            </a:lvl2pPr>
            <a:lvl3pPr marL="1143000" indent="-228600" eaLnBrk="0" hangingPunct="0">
              <a:defRPr>
                <a:solidFill>
                  <a:schemeClr val="tx1"/>
                </a:solidFill>
                <a:latin typeface="Verdana" pitchFamily="34" charset="0"/>
                <a:cs typeface="Arial" pitchFamily="34" charset="0"/>
              </a:defRPr>
            </a:lvl3pPr>
            <a:lvl4pPr marL="1600200" indent="-228600" eaLnBrk="0" hangingPunct="0">
              <a:defRPr>
                <a:solidFill>
                  <a:schemeClr val="tx1"/>
                </a:solidFill>
                <a:latin typeface="Verdana" pitchFamily="34" charset="0"/>
                <a:cs typeface="Arial" pitchFamily="34" charset="0"/>
              </a:defRPr>
            </a:lvl4pPr>
            <a:lvl5pPr marL="2057400" indent="-228600" eaLnBrk="0" hangingPunct="0">
              <a:defRPr>
                <a:solidFill>
                  <a:schemeClr val="tx1"/>
                </a:solidFill>
                <a:latin typeface="Verdana" pitchFamily="34" charset="0"/>
                <a:cs typeface="Arial" pitchFamily="34" charset="0"/>
              </a:defRPr>
            </a:lvl5pPr>
            <a:lvl6pPr marL="2514600" indent="-228600" eaLnBrk="0" fontAlgn="base" hangingPunct="0">
              <a:spcBef>
                <a:spcPct val="0"/>
              </a:spcBef>
              <a:spcAft>
                <a:spcPct val="0"/>
              </a:spcAft>
              <a:defRPr>
                <a:solidFill>
                  <a:schemeClr val="tx1"/>
                </a:solidFill>
                <a:latin typeface="Verdana" pitchFamily="34" charset="0"/>
                <a:cs typeface="Arial" pitchFamily="34" charset="0"/>
              </a:defRPr>
            </a:lvl6pPr>
            <a:lvl7pPr marL="2971800" indent="-228600" eaLnBrk="0" fontAlgn="base" hangingPunct="0">
              <a:spcBef>
                <a:spcPct val="0"/>
              </a:spcBef>
              <a:spcAft>
                <a:spcPct val="0"/>
              </a:spcAft>
              <a:defRPr>
                <a:solidFill>
                  <a:schemeClr val="tx1"/>
                </a:solidFill>
                <a:latin typeface="Verdana" pitchFamily="34" charset="0"/>
                <a:cs typeface="Arial" pitchFamily="34" charset="0"/>
              </a:defRPr>
            </a:lvl7pPr>
            <a:lvl8pPr marL="3429000" indent="-228600" eaLnBrk="0" fontAlgn="base" hangingPunct="0">
              <a:spcBef>
                <a:spcPct val="0"/>
              </a:spcBef>
              <a:spcAft>
                <a:spcPct val="0"/>
              </a:spcAft>
              <a:defRPr>
                <a:solidFill>
                  <a:schemeClr val="tx1"/>
                </a:solidFill>
                <a:latin typeface="Verdana" pitchFamily="34" charset="0"/>
                <a:cs typeface="Arial" pitchFamily="34" charset="0"/>
              </a:defRPr>
            </a:lvl8pPr>
            <a:lvl9pPr marL="3886200" indent="-228600" eaLnBrk="0" fontAlgn="base" hangingPunct="0">
              <a:spcBef>
                <a:spcPct val="0"/>
              </a:spcBef>
              <a:spcAft>
                <a:spcPct val="0"/>
              </a:spcAft>
              <a:defRPr>
                <a:solidFill>
                  <a:schemeClr val="tx1"/>
                </a:solidFill>
                <a:latin typeface="Verdana" pitchFamily="34" charset="0"/>
                <a:cs typeface="Arial" pitchFamily="34" charset="0"/>
              </a:defRPr>
            </a:lvl9pPr>
          </a:lstStyle>
          <a:p>
            <a:pPr eaLnBrk="1" hangingPunct="1"/>
            <a:fld id="{8EE03F88-3AC6-44AD-9071-7A87B4E8B2F5}" type="slidenum">
              <a:rPr lang="en-US"/>
              <a:pPr eaLnBrk="1" hangingPunct="1"/>
              <a:t>9</a:t>
            </a:fld>
            <a:endParaRPr lang="en-US" dirty="0"/>
          </a:p>
        </p:txBody>
      </p:sp>
      <p:sp>
        <p:nvSpPr>
          <p:cNvPr id="43011" name="Rectangle 2"/>
          <p:cNvSpPr>
            <a:spLocks noGrp="1" noChangeArrowheads="1"/>
          </p:cNvSpPr>
          <p:nvPr>
            <p:ph type="title"/>
          </p:nvPr>
        </p:nvSpPr>
        <p:spPr/>
        <p:txBody>
          <a:bodyPr>
            <a:normAutofit fontScale="90000"/>
          </a:bodyPr>
          <a:lstStyle/>
          <a:p>
            <a:r>
              <a:rPr lang="en-US" sz="3200" dirty="0" smtClean="0"/>
              <a:t>Enhancing accountability</a:t>
            </a:r>
            <a:br>
              <a:rPr lang="en-US" sz="3200" dirty="0" smtClean="0"/>
            </a:br>
            <a:r>
              <a:rPr lang="en-US" sz="3200" dirty="0" smtClean="0"/>
              <a:t>and the need to balance authority and responsibility</a:t>
            </a:r>
            <a:r>
              <a:rPr lang="en-US" sz="2800" dirty="0" smtClean="0"/>
              <a:t> for effective devolution</a:t>
            </a:r>
          </a:p>
        </p:txBody>
      </p:sp>
      <p:sp>
        <p:nvSpPr>
          <p:cNvPr id="43012" name="Rectangle 3"/>
          <p:cNvSpPr>
            <a:spLocks noGrp="1" noChangeArrowheads="1"/>
          </p:cNvSpPr>
          <p:nvPr>
            <p:ph type="body" idx="1"/>
          </p:nvPr>
        </p:nvSpPr>
        <p:spPr>
          <a:xfrm>
            <a:off x="1371600" y="1600200"/>
            <a:ext cx="7313613" cy="4419600"/>
          </a:xfrm>
        </p:spPr>
        <p:txBody>
          <a:bodyPr/>
          <a:lstStyle/>
          <a:p>
            <a:pPr eaLnBrk="1" hangingPunct="1">
              <a:buFont typeface="Wingdings" pitchFamily="2" charset="2"/>
              <a:buChar char="Ø"/>
            </a:pPr>
            <a:r>
              <a:rPr lang="en-US" dirty="0" smtClean="0"/>
              <a:t>Diagram by Mark</a:t>
            </a:r>
          </a:p>
        </p:txBody>
      </p:sp>
      <p:pic>
        <p:nvPicPr>
          <p:cNvPr id="43013"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5800" y="1676400"/>
            <a:ext cx="7820025" cy="502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778233667"/>
      </p:ext>
    </p:extLst>
  </p:cSld>
  <p:clrMapOvr>
    <a:masterClrMapping/>
  </p:clrMapOvr>
  <p:timing>
    <p:tnLst>
      <p:par>
        <p:cTn id="1" dur="indefinite" restart="never" nodeType="tmRoot"/>
      </p:par>
    </p:tnLst>
  </p:timing>
</p:sld>
</file>

<file path=ppt/theme/theme1.xml><?xml version="1.0" encoding="utf-8"?>
<a:theme xmlns:a="http://schemas.openxmlformats.org/drawingml/2006/main" name="PEMPAL">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Apex">
      <a:fillStyleLst>
        <a:solidFill>
          <a:schemeClr val="phClr"/>
        </a:solidFill>
        <a:gradFill rotWithShape="1">
          <a:gsLst>
            <a:gs pos="20000">
              <a:schemeClr val="phClr">
                <a:tint val="9000"/>
              </a:schemeClr>
            </a:gs>
            <a:gs pos="100000">
              <a:schemeClr val="phClr">
                <a:tint val="70000"/>
                <a:satMod val="100000"/>
              </a:schemeClr>
            </a:gs>
          </a:gsLst>
          <a:path path="circle">
            <a:fillToRect l="-15000" t="-15000" r="115000" b="115000"/>
          </a:path>
        </a:gradFill>
        <a:gradFill rotWithShape="1">
          <a:gsLst>
            <a:gs pos="0">
              <a:schemeClr val="phClr">
                <a:shade val="60000"/>
              </a:schemeClr>
            </a:gs>
            <a:gs pos="33000">
              <a:schemeClr val="phClr">
                <a:tint val="86500"/>
              </a:schemeClr>
            </a:gs>
            <a:gs pos="46750">
              <a:schemeClr val="phClr">
                <a:tint val="71000"/>
                <a:satMod val="112000"/>
              </a:schemeClr>
            </a:gs>
            <a:gs pos="53000">
              <a:schemeClr val="phClr">
                <a:tint val="71000"/>
                <a:satMod val="112000"/>
              </a:schemeClr>
            </a:gs>
            <a:gs pos="68000">
              <a:schemeClr val="phClr">
                <a:tint val="86000"/>
              </a:schemeClr>
            </a:gs>
            <a:gs pos="100000">
              <a:schemeClr val="phClr">
                <a:shade val="60000"/>
              </a:schemeClr>
            </a:gs>
          </a:gsLst>
          <a:lin ang="8350000" scaled="1"/>
        </a:gradFill>
      </a:fillStyleLst>
      <a:lnStyleLst>
        <a:ln w="9525" cap="flat" cmpd="sng" algn="ctr">
          <a:solidFill>
            <a:schemeClr val="phClr">
              <a:shade val="48000"/>
              <a:satMod val="110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130000" dist="101600" dir="2700000" algn="tl" rotWithShape="0">
              <a:srgbClr val="000000">
                <a:alpha val="35000"/>
              </a:srgbClr>
            </a:outerShdw>
          </a:effectLst>
        </a:effectStyle>
        <a:effectStyle>
          <a:effectLst>
            <a:outerShdw blurRad="190500" dist="228600" dir="2700000" sy="90000" rotWithShape="0">
              <a:srgbClr val="000000">
                <a:alpha val="25500"/>
              </a:srgbClr>
            </a:outerShdw>
          </a:effectLst>
        </a:effectStyle>
        <a:effectStyle>
          <a:effectLst>
            <a:outerShdw blurRad="190500" dist="228600" dir="2700000" sy="90000" rotWithShape="0">
              <a:srgbClr val="000000">
                <a:alpha val="25500"/>
              </a:srgbClr>
            </a:outerShdw>
          </a:effectLst>
          <a:scene3d>
            <a:camera prst="orthographicFront" fov="0">
              <a:rot lat="0" lon="0" rev="0"/>
            </a:camera>
            <a:lightRig rig="soft" dir="tl">
              <a:rot lat="0" lon="0" rev="20100000"/>
            </a:lightRig>
          </a:scene3d>
          <a:sp3d>
            <a:bevelT w="50800" h="508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PEMPAL.potx</Template>
  <TotalTime>14585</TotalTime>
  <Words>2305</Words>
  <Application>Microsoft Office PowerPoint</Application>
  <PresentationFormat>On-screen Show (4:3)</PresentationFormat>
  <Paragraphs>333</Paragraphs>
  <Slides>25</Slides>
  <Notes>5</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25</vt:i4>
      </vt:variant>
    </vt:vector>
  </HeadingPairs>
  <TitlesOfParts>
    <vt:vector size="32" baseType="lpstr">
      <vt:lpstr>Arial</vt:lpstr>
      <vt:lpstr>Arial Black</vt:lpstr>
      <vt:lpstr>Book Antiqua</vt:lpstr>
      <vt:lpstr>Calibri</vt:lpstr>
      <vt:lpstr>Verdana</vt:lpstr>
      <vt:lpstr>Wingdings</vt:lpstr>
      <vt:lpstr>PEMPAL</vt:lpstr>
      <vt:lpstr>The Evolving Role of Treasury Function Internationally</vt:lpstr>
      <vt:lpstr>Coverage of presentation</vt:lpstr>
      <vt:lpstr>Typical Treasury Functions</vt:lpstr>
      <vt:lpstr>Factors Determining the role of the Treasury</vt:lpstr>
      <vt:lpstr>Different Models for the Treasury Function </vt:lpstr>
      <vt:lpstr>International Examples for the Structure of the Treasury</vt:lpstr>
      <vt:lpstr>Rationale for a Traditional Centralized Control Model </vt:lpstr>
      <vt:lpstr>Devolution of Decision Making A major trend in many OECD countries in the 80’s and Beyond </vt:lpstr>
      <vt:lpstr>Enhancing accountability and the need to balance authority and responsibility for effective devolution</vt:lpstr>
      <vt:lpstr>What is Risk Management?</vt:lpstr>
      <vt:lpstr>Evolution of Accounting System in Australian Federal Government – Generation One - Finance Ledger System (FLS)</vt:lpstr>
      <vt:lpstr>PowerPoint Presentation</vt:lpstr>
      <vt:lpstr>Evolution of Accounting System in Australian Federal Government – Generation Two - Finance Information on Resource Management (FIRM)</vt:lpstr>
      <vt:lpstr>PowerPoint Presentation</vt:lpstr>
      <vt:lpstr>Evolution of Accounting System in Australian Federal Government – Generation Three – Accrual Information Management System (AIMS)</vt:lpstr>
      <vt:lpstr>PowerPoint Presentation</vt:lpstr>
      <vt:lpstr>Evolution of Accounting System in Australian Federal Government – Generation Four – Central Budget Management System (CBMS) – latest version </vt:lpstr>
      <vt:lpstr>PowerPoint Presentation</vt:lpstr>
      <vt:lpstr>Lessons Learnt from Australian  Federal Experience</vt:lpstr>
      <vt:lpstr>What are the Core and non-core elements of a Modern Treasury Function? </vt:lpstr>
      <vt:lpstr>Questions?</vt:lpstr>
      <vt:lpstr>PowerPoint Presentation</vt:lpstr>
      <vt:lpstr>PowerPoint Presentation</vt:lpstr>
      <vt:lpstr>PowerPoint Presentation</vt:lpstr>
      <vt:lpstr>PowerPoint Presentation</vt:lpstr>
    </vt:vector>
  </TitlesOfParts>
  <Company>The World Bank Group</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Types of budget classification (BC) used in a country</dc:title>
  <dc:creator>wb76141</dc:creator>
  <cp:lastModifiedBy>Elena Nikulina</cp:lastModifiedBy>
  <cp:revision>427</cp:revision>
  <dcterms:created xsi:type="dcterms:W3CDTF">2010-10-04T16:57:49Z</dcterms:created>
  <dcterms:modified xsi:type="dcterms:W3CDTF">2016-05-10T15:09:00Z</dcterms:modified>
</cp:coreProperties>
</file>