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419" r:id="rId2"/>
    <p:sldId id="458" r:id="rId3"/>
    <p:sldId id="457" r:id="rId4"/>
    <p:sldId id="459" r:id="rId5"/>
    <p:sldId id="460" r:id="rId6"/>
    <p:sldId id="456" r:id="rId7"/>
    <p:sldId id="421" r:id="rId8"/>
    <p:sldId id="422" r:id="rId9"/>
    <p:sldId id="443" r:id="rId10"/>
    <p:sldId id="444" r:id="rId11"/>
    <p:sldId id="424" r:id="rId12"/>
    <p:sldId id="446" r:id="rId13"/>
    <p:sldId id="435" r:id="rId14"/>
    <p:sldId id="447" r:id="rId15"/>
    <p:sldId id="436" r:id="rId16"/>
    <p:sldId id="450" r:id="rId17"/>
    <p:sldId id="437" r:id="rId18"/>
    <p:sldId id="451" r:id="rId19"/>
    <p:sldId id="438" r:id="rId20"/>
    <p:sldId id="426" r:id="rId21"/>
    <p:sldId id="44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 Parry" initials="MJ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86585" autoAdjust="0"/>
  </p:normalViewPr>
  <p:slideViewPr>
    <p:cSldViewPr>
      <p:cViewPr varScale="1">
        <p:scale>
          <a:sx n="78" d="100"/>
          <a:sy n="78" d="100"/>
        </p:scale>
        <p:origin x="132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B7219-18CD-4E2D-8D47-5B46F2159EA2}" type="slidenum">
              <a:rPr lang="en-US" smtClean="0"/>
              <a:pPr/>
              <a:t>0</a:t>
            </a:fld>
            <a:endParaRPr lang="en-US" dirty="0"/>
          </a:p>
        </p:txBody>
      </p:sp>
      <p:pic>
        <p:nvPicPr>
          <p:cNvPr id="6" name="Рисунок 15" descr="pempal-logo-to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694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AB6F2-249B-4AD5-9CB7-0699889A5EE1}" type="datetimeFigureOut">
              <a:rPr lang="en-US" smtClean="0"/>
              <a:pPr/>
              <a:t>5/18/2016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48F76-DF40-4FCB-BA1A-6E42BED63A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1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3CD15-1424-024F-A6AB-BAE9532FD1B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51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80E6368F-685E-44CE-A74E-C912FF8D2D96}" type="slidenum">
              <a:rPr lang="en-US">
                <a:latin typeface="Arial" pitchFamily="34" charset="0"/>
              </a:rPr>
              <a:pPr eaLnBrk="1" hangingPunct="1"/>
              <a:t>9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25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392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216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669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41437"/>
            <a:ext cx="8001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18275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5" descr="pempal-logo-top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00400" y="63246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so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Возрастающая роль функции казначейства на международном уровне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Казначейское сообщество</a:t>
            </a:r>
          </a:p>
          <a:p>
            <a:r>
              <a:rPr lang="ru-RU" dirty="0"/>
              <a:t>Кишинев, Молдова</a:t>
            </a:r>
          </a:p>
          <a:p>
            <a:r>
              <a:rPr lang="ru-RU" dirty="0"/>
              <a:t>1-3 июня 2016 г.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A906-368C-48ED-8EBD-12302C61BF87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1514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Что такое управление рисками?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458200" cy="5486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en-US" dirty="0"/>
              <a:t>“</a:t>
            </a:r>
            <a:r>
              <a:rPr lang="ru-RU" i="1" dirty="0"/>
              <a:t>управление рисками - это процесс, … идентифицировать потенциальные события, которые могут повлиять на организацию, и управление рисками должно быть соразмерно готовности организации пойти на риск, должно обеспечивать достаточную уверенность в отношении достижения целей организации». (COSO  </a:t>
            </a:r>
            <a:r>
              <a:rPr lang="ru-RU" i="1" dirty="0">
                <a:hlinkClick r:id="rId2"/>
              </a:rPr>
              <a:t>www.COSO.org</a:t>
            </a:r>
            <a:r>
              <a:rPr lang="ru-RU" i="1" dirty="0"/>
              <a:t>)</a:t>
            </a:r>
            <a:endParaRPr lang="ru-RU" dirty="0"/>
          </a:p>
          <a:p>
            <a:endParaRPr lang="ru-RU" dirty="0"/>
          </a:p>
          <a:p>
            <a:r>
              <a:rPr lang="ru-RU" dirty="0"/>
              <a:t>Управление рисками и снижение рисков является ключевым фактором</a:t>
            </a:r>
          </a:p>
          <a:p>
            <a:r>
              <a:rPr lang="ru-RU" dirty="0"/>
              <a:t>Некоторые примеры стратегий управления рисками:</a:t>
            </a:r>
          </a:p>
          <a:p>
            <a:pPr lvl="1"/>
            <a:r>
              <a:rPr lang="ru-RU" dirty="0"/>
              <a:t>Уменьшенные проверки небольших сделок – пороговое значение для уменьшенных или усиленных проверок – Доминика</a:t>
            </a:r>
          </a:p>
          <a:p>
            <a:pPr lvl="1"/>
            <a:r>
              <a:rPr lang="ru-RU" dirty="0"/>
              <a:t>Сертификация системных мер контроля для платежей</a:t>
            </a:r>
          </a:p>
          <a:p>
            <a:pPr lvl="1"/>
            <a:r>
              <a:rPr lang="ru-RU" dirty="0"/>
              <a:t>Системные меры контроля сокращают необходимость проверок, проводимых вручную (например, закупки, привязанные к платежам и бухгалтерскому учету)</a:t>
            </a:r>
          </a:p>
          <a:p>
            <a:pPr lvl="1"/>
            <a:r>
              <a:rPr lang="ru-RU" dirty="0"/>
              <a:t>Централизованные системные предварительные проверки – Мексика</a:t>
            </a:r>
          </a:p>
          <a:p>
            <a:pPr lvl="1"/>
            <a:r>
              <a:rPr lang="ru-RU" dirty="0"/>
              <a:t>Последующая проверка – PIFC и внутренний аудит / внешний аудит</a:t>
            </a:r>
          </a:p>
          <a:p>
            <a:pPr lvl="1"/>
            <a:r>
              <a:rPr lang="ru-RU" dirty="0"/>
              <a:t>Прозрачность – Грузия</a:t>
            </a:r>
          </a:p>
          <a:p>
            <a:pPr lvl="1"/>
            <a:endParaRPr lang="ru-RU" dirty="0"/>
          </a:p>
          <a:p>
            <a:pPr marL="457200" lvl="1" indent="0" algn="ctr">
              <a:buNone/>
            </a:pPr>
            <a:r>
              <a:rPr lang="ru-RU" b="1" dirty="0"/>
              <a:t>Решения, касающиеся управления рисками, окажут прямое воздействие на роль Казначейства в исполнении бюджета</a:t>
            </a:r>
            <a:endParaRPr lang="ru-RU" dirty="0"/>
          </a:p>
          <a:p>
            <a:pPr lvl="1"/>
            <a:endParaRPr lang="ru-RU" dirty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5855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320"/>
            <a:ext cx="8534400" cy="1143000"/>
          </a:xfrm>
        </p:spPr>
        <p:txBody>
          <a:bodyPr>
            <a:noAutofit/>
          </a:bodyPr>
          <a:lstStyle/>
          <a:p>
            <a:r>
              <a:rPr lang="ru-RU" sz="2400" dirty="0"/>
              <a:t>Эволюция системы бухгалтерского учета в федеральном правительстве Австралии – Первое поколение – журнально-ордерная финансовая система (FLS)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A906-368C-48ED-8EBD-12302C61BF87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1183164"/>
            <a:ext cx="457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sz="1600" dirty="0"/>
              <a:t>Бухгалтерский учет по кассовому методу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600" dirty="0"/>
              <a:t>Центральный уникальный план счетов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600" dirty="0"/>
              <a:t>«Большой компьютер» (мэйнфрейм) в центре и в 8 региональных офисах – филиал учетных операций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600" dirty="0"/>
              <a:t>Централизованный фонд заработной платы и выплат – выплаты зарплаты и некоторые повторяющиеся платежи передаются в банки на магнитной ленте – другие платежи чеком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600" dirty="0"/>
              <a:t>Ввод форм вручную – пулы обработки данных – более 50% из 300+  сотрудников занимаются исключительно этой деятельностью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600" dirty="0"/>
              <a:t>Остальные сотрудники занимаются обеспечением зарплат, и в конце месяца обеспечивается обработка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600" dirty="0"/>
              <a:t>Элементарные проверки в отношении форм – например, правильная подпись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600" dirty="0"/>
              <a:t>Система проводит проверки, которые называют «центральными проверками” – это устраняет простые ошибки, такие как неверные коды, неверные контрольные суммы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57201" y="1274167"/>
            <a:ext cx="4038600" cy="4669433"/>
            <a:chOff x="1464623" y="595631"/>
            <a:chExt cx="4859977" cy="5043169"/>
          </a:xfrm>
        </p:grpSpPr>
        <p:sp>
          <p:nvSpPr>
            <p:cNvPr id="7" name="Rectangle 6"/>
            <p:cNvSpPr/>
            <p:nvPr/>
          </p:nvSpPr>
          <p:spPr>
            <a:xfrm>
              <a:off x="2209800" y="2362200"/>
              <a:ext cx="2133600" cy="1905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FLS</a:t>
              </a:r>
              <a:r>
                <a:rPr lang="ru-RU" dirty="0"/>
                <a:t> </a:t>
              </a:r>
              <a:r>
                <a:rPr lang="en-US" dirty="0"/>
                <a:t>– </a:t>
              </a:r>
              <a:r>
                <a:rPr lang="ru-RU" dirty="0"/>
                <a:t>Журнально-ордерная финансовая система</a:t>
              </a:r>
              <a:endParaRPr lang="en-US" dirty="0"/>
            </a:p>
            <a:p>
              <a:pPr algn="ctr"/>
              <a:r>
                <a:rPr lang="en-US" dirty="0"/>
                <a:t>(</a:t>
              </a:r>
              <a:r>
                <a:rPr lang="ru-RU" dirty="0"/>
                <a:t>касса</a:t>
              </a:r>
              <a:r>
                <a:rPr lang="en-US" dirty="0"/>
                <a:t>)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09800" y="1371600"/>
              <a:ext cx="21336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Финансовая система выплаты зарплат</a:t>
              </a:r>
              <a:endParaRPr lang="en-US" sz="1400" dirty="0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676400" y="1600200"/>
              <a:ext cx="3810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1676400" y="2590800"/>
              <a:ext cx="3810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1693223" y="3200400"/>
              <a:ext cx="3810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64623" y="595631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Ввод вручную</a:t>
              </a:r>
              <a:endParaRPr lang="en-US" dirty="0"/>
            </a:p>
          </p:txBody>
        </p:sp>
        <p:sp>
          <p:nvSpPr>
            <p:cNvPr id="14" name="Down Arrow 13"/>
            <p:cNvSpPr/>
            <p:nvPr/>
          </p:nvSpPr>
          <p:spPr>
            <a:xfrm>
              <a:off x="3124200" y="2057400"/>
              <a:ext cx="152400" cy="2286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800600" y="2362200"/>
              <a:ext cx="1524000" cy="1905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Центральный банк</a:t>
              </a:r>
              <a:endParaRPr lang="en-US" sz="1200" dirty="0"/>
            </a:p>
            <a:p>
              <a:pPr algn="ctr"/>
              <a:r>
                <a:rPr lang="en-US" sz="1200" dirty="0"/>
                <a:t>(RBA </a:t>
              </a:r>
              <a:r>
                <a:rPr lang="ru-RU" sz="1200" dirty="0"/>
                <a:t>(Резервный банк Австралии</a:t>
              </a:r>
              <a:r>
                <a:rPr lang="en-US" sz="1200" dirty="0"/>
                <a:t>)</a:t>
              </a:r>
            </a:p>
            <a:p>
              <a:pPr algn="ctr"/>
              <a:r>
                <a:rPr lang="ru-RU" sz="1200" dirty="0"/>
                <a:t>ЕКС</a:t>
              </a:r>
              <a:endParaRPr lang="en-US" sz="1200" dirty="0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1728849" y="3810000"/>
              <a:ext cx="3810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4381500" y="2705100"/>
              <a:ext cx="3810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Left Arrow 17"/>
            <p:cNvSpPr/>
            <p:nvPr/>
          </p:nvSpPr>
          <p:spPr>
            <a:xfrm>
              <a:off x="4381500" y="3429000"/>
              <a:ext cx="342900" cy="2286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209800" y="4800600"/>
              <a:ext cx="21336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Поставщики </a:t>
              </a:r>
              <a:r>
                <a:rPr lang="en-US" sz="1600" dirty="0"/>
                <a:t>(</a:t>
              </a:r>
              <a:r>
                <a:rPr lang="ru-RU" sz="1600" dirty="0"/>
                <a:t>чек, наличные или прямой кредит)</a:t>
              </a:r>
              <a:endParaRPr lang="en-US" sz="1600" dirty="0"/>
            </a:p>
          </p:txBody>
        </p:sp>
        <p:sp>
          <p:nvSpPr>
            <p:cNvPr id="20" name="Down Arrow 19"/>
            <p:cNvSpPr/>
            <p:nvPr/>
          </p:nvSpPr>
          <p:spPr>
            <a:xfrm>
              <a:off x="3124200" y="4359166"/>
              <a:ext cx="152400" cy="3810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36200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621" y="-76200"/>
            <a:ext cx="4204779" cy="2122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Процесс исполнения бюджета в рамках FLS</a:t>
            </a:r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4" name="Rectangle 3"/>
          <p:cNvSpPr/>
          <p:nvPr/>
        </p:nvSpPr>
        <p:spPr>
          <a:xfrm>
            <a:off x="4067408" y="2131800"/>
            <a:ext cx="1536836" cy="7720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212165"/>
                </a:solidFill>
              </a:rPr>
              <a:t>Этап 2</a:t>
            </a:r>
          </a:p>
          <a:p>
            <a:pPr algn="ctr"/>
            <a:r>
              <a:rPr lang="ru-RU" sz="1200" dirty="0">
                <a:solidFill>
                  <a:srgbClr val="212165"/>
                </a:solidFill>
              </a:rPr>
              <a:t>Заказ на покупку (юридическое обязательство)</a:t>
            </a:r>
          </a:p>
        </p:txBody>
      </p:sp>
      <p:sp>
        <p:nvSpPr>
          <p:cNvPr id="5" name="Rectangle 4"/>
          <p:cNvSpPr/>
          <p:nvPr/>
        </p:nvSpPr>
        <p:spPr>
          <a:xfrm>
            <a:off x="4060386" y="977763"/>
            <a:ext cx="1543858" cy="7720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212165"/>
                </a:solidFill>
              </a:rPr>
              <a:t>Этап 1</a:t>
            </a:r>
          </a:p>
          <a:p>
            <a:pPr algn="ctr"/>
            <a:r>
              <a:rPr lang="ru-RU" sz="1200" dirty="0">
                <a:solidFill>
                  <a:srgbClr val="212165"/>
                </a:solidFill>
              </a:rPr>
              <a:t>Решение купить –предварительное обязательство</a:t>
            </a:r>
          </a:p>
        </p:txBody>
      </p:sp>
      <p:sp>
        <p:nvSpPr>
          <p:cNvPr id="6" name="Rectangle 5"/>
          <p:cNvSpPr/>
          <p:nvPr/>
        </p:nvSpPr>
        <p:spPr>
          <a:xfrm>
            <a:off x="1786585" y="2515938"/>
            <a:ext cx="1431758" cy="7720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Этап 3</a:t>
            </a:r>
          </a:p>
          <a:p>
            <a:pPr algn="ctr"/>
            <a:r>
              <a:rPr lang="ru-RU" sz="1200" dirty="0"/>
              <a:t>Товары или услуги доставлены</a:t>
            </a:r>
          </a:p>
        </p:txBody>
      </p:sp>
      <p:sp>
        <p:nvSpPr>
          <p:cNvPr id="7" name="Rectangle 6"/>
          <p:cNvSpPr/>
          <p:nvPr/>
        </p:nvSpPr>
        <p:spPr>
          <a:xfrm>
            <a:off x="4058579" y="3243513"/>
            <a:ext cx="1543858" cy="7720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212165"/>
                </a:solidFill>
              </a:rPr>
              <a:t>Обязательство признано – (финансовое обязательство) 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7408" y="4369031"/>
            <a:ext cx="1536836" cy="9733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Этап 6</a:t>
            </a:r>
          </a:p>
          <a:p>
            <a:pPr algn="ctr"/>
            <a:r>
              <a:rPr lang="ru-RU" sz="1200" dirty="0"/>
              <a:t>Платеж осуществлен (в установленный срок)</a:t>
            </a:r>
          </a:p>
        </p:txBody>
      </p:sp>
      <p:sp>
        <p:nvSpPr>
          <p:cNvPr id="9" name="Rectangle 8"/>
          <p:cNvSpPr/>
          <p:nvPr/>
        </p:nvSpPr>
        <p:spPr>
          <a:xfrm>
            <a:off x="6001754" y="2131800"/>
            <a:ext cx="1999247" cy="772027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/>
              <a:t>Контроль средств / Бюджетное обязательство – резервирует средства, чтобы деньги нельзя было потратить на другие цели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08774" y="3214642"/>
            <a:ext cx="1917032" cy="77202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/>
              <a:t>Начисление – Кредиторская задолженность  - счета-фактуры сверены с заказами на покупку / обязательствами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63179" y="4347551"/>
            <a:ext cx="1917032" cy="77202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Выплата, осуществленная в срок, признана и по методу начисления, и по кассовому методу</a:t>
            </a:r>
          </a:p>
        </p:txBody>
      </p:sp>
      <p:sp>
        <p:nvSpPr>
          <p:cNvPr id="14" name="Down Arrow 13"/>
          <p:cNvSpPr/>
          <p:nvPr/>
        </p:nvSpPr>
        <p:spPr>
          <a:xfrm flipH="1">
            <a:off x="4866975" y="1787673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15" name="Down Arrow 14"/>
          <p:cNvSpPr/>
          <p:nvPr/>
        </p:nvSpPr>
        <p:spPr>
          <a:xfrm flipH="1">
            <a:off x="4866975" y="2903826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16" name="Down Arrow 15"/>
          <p:cNvSpPr/>
          <p:nvPr/>
        </p:nvSpPr>
        <p:spPr>
          <a:xfrm flipH="1">
            <a:off x="4866975" y="4036735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17" name="Down Arrow 16"/>
          <p:cNvSpPr/>
          <p:nvPr/>
        </p:nvSpPr>
        <p:spPr>
          <a:xfrm rot="17396268" flipH="1">
            <a:off x="5621392" y="5475645"/>
            <a:ext cx="323850" cy="47793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20" name="Down Arrow 19"/>
          <p:cNvSpPr/>
          <p:nvPr/>
        </p:nvSpPr>
        <p:spPr>
          <a:xfrm rot="16200000" flipH="1">
            <a:off x="5712997" y="2330451"/>
            <a:ext cx="220580" cy="3709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21" name="Down Arrow 20"/>
          <p:cNvSpPr/>
          <p:nvPr/>
        </p:nvSpPr>
        <p:spPr>
          <a:xfrm flipH="1">
            <a:off x="6984533" y="3991715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22" name="Down Arrow 21"/>
          <p:cNvSpPr/>
          <p:nvPr/>
        </p:nvSpPr>
        <p:spPr>
          <a:xfrm flipH="1">
            <a:off x="6984533" y="2903826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23" name="Down Arrow 22"/>
          <p:cNvSpPr/>
          <p:nvPr/>
        </p:nvSpPr>
        <p:spPr>
          <a:xfrm rot="16200000" flipH="1">
            <a:off x="5712997" y="3407570"/>
            <a:ext cx="220580" cy="3709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24" name="Down Arrow 23"/>
          <p:cNvSpPr/>
          <p:nvPr/>
        </p:nvSpPr>
        <p:spPr>
          <a:xfrm rot="16200000" flipH="1">
            <a:off x="5712997" y="4569557"/>
            <a:ext cx="220580" cy="3709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25" name="Rectangle 24"/>
          <p:cNvSpPr/>
          <p:nvPr/>
        </p:nvSpPr>
        <p:spPr>
          <a:xfrm>
            <a:off x="1787251" y="3420117"/>
            <a:ext cx="1431758" cy="7720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/>
              <a:t>Этап 4</a:t>
            </a:r>
          </a:p>
          <a:p>
            <a:pPr algn="ctr"/>
            <a:r>
              <a:rPr lang="ru-RU" sz="1100" dirty="0"/>
              <a:t>Получен правильно выписанный счет-фактура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82413" y="977763"/>
            <a:ext cx="1999247" cy="772027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/>
              <a:t>Этап</a:t>
            </a:r>
            <a:r>
              <a:rPr lang="ro-MD" sz="1000" dirty="0"/>
              <a:t> </a:t>
            </a:r>
            <a:r>
              <a:rPr lang="ru-RU" sz="1000" dirty="0"/>
              <a:t>требования – скорее всего будут использоваться тендерные процессы, основанные на ценности товаров и услуг, которые будут закупаться</a:t>
            </a:r>
          </a:p>
        </p:txBody>
      </p:sp>
      <p:sp>
        <p:nvSpPr>
          <p:cNvPr id="27" name="Down Arrow 26"/>
          <p:cNvSpPr/>
          <p:nvPr/>
        </p:nvSpPr>
        <p:spPr>
          <a:xfrm flipH="1">
            <a:off x="6931148" y="1787673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28" name="Down Arrow 27"/>
          <p:cNvSpPr/>
          <p:nvPr/>
        </p:nvSpPr>
        <p:spPr>
          <a:xfrm rot="15044552" flipH="1">
            <a:off x="3447782" y="3532498"/>
            <a:ext cx="323850" cy="4965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29" name="Rectangle 28"/>
          <p:cNvSpPr/>
          <p:nvPr/>
        </p:nvSpPr>
        <p:spPr>
          <a:xfrm>
            <a:off x="1786585" y="4404123"/>
            <a:ext cx="1431758" cy="9382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Этап 5</a:t>
            </a:r>
          </a:p>
          <a:p>
            <a:pPr algn="ctr"/>
            <a:r>
              <a:rPr lang="ru-RU" sz="1050" dirty="0"/>
              <a:t>Ожидание платежа в учетных системах, исходя из установленного срока</a:t>
            </a:r>
          </a:p>
        </p:txBody>
      </p:sp>
      <p:sp>
        <p:nvSpPr>
          <p:cNvPr id="30" name="Down Arrow 29"/>
          <p:cNvSpPr/>
          <p:nvPr/>
        </p:nvSpPr>
        <p:spPr>
          <a:xfrm rot="16200000" flipH="1">
            <a:off x="5712997" y="1153584"/>
            <a:ext cx="220580" cy="3709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31" name="Down Arrow 30"/>
          <p:cNvSpPr/>
          <p:nvPr/>
        </p:nvSpPr>
        <p:spPr>
          <a:xfrm rot="16200000" flipH="1">
            <a:off x="3438703" y="4531235"/>
            <a:ext cx="339440" cy="54642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32" name="Rectangle 31"/>
          <p:cNvSpPr/>
          <p:nvPr/>
        </p:nvSpPr>
        <p:spPr>
          <a:xfrm>
            <a:off x="6063180" y="5228724"/>
            <a:ext cx="1937821" cy="7720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Этап 7</a:t>
            </a:r>
          </a:p>
          <a:p>
            <a:pPr algn="ctr"/>
            <a:r>
              <a:rPr lang="ru-RU" sz="1200" dirty="0"/>
              <a:t>Бюджетные задолженности</a:t>
            </a:r>
          </a:p>
          <a:p>
            <a:pPr algn="ctr"/>
            <a:r>
              <a:rPr lang="ru-RU" sz="1200" dirty="0"/>
              <a:t>Платежи просрочены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37800" y="4404122"/>
            <a:ext cx="370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Да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577906" y="5342406"/>
            <a:ext cx="48527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Нет</a:t>
            </a:r>
          </a:p>
        </p:txBody>
      </p:sp>
      <p:sp>
        <p:nvSpPr>
          <p:cNvPr id="36" name="Down Arrow 35"/>
          <p:cNvSpPr/>
          <p:nvPr/>
        </p:nvSpPr>
        <p:spPr>
          <a:xfrm rot="17396268" flipH="1">
            <a:off x="3455719" y="3013846"/>
            <a:ext cx="323850" cy="47793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2045995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039" y="38696"/>
            <a:ext cx="8001000" cy="1143000"/>
          </a:xfrm>
        </p:spPr>
        <p:txBody>
          <a:bodyPr>
            <a:noAutofit/>
          </a:bodyPr>
          <a:lstStyle/>
          <a:p>
            <a:r>
              <a:rPr lang="ru-RU" sz="2400" dirty="0"/>
              <a:t>Эволюция системы бухгалтерского учета в федеральном правительстве Австралии – Второе поколение – финансовая информация об управлении ресурсами (FIRM)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148833" y="1189579"/>
            <a:ext cx="51054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/>
              <a:t>Возникновение МДА FMIS и HRMS (система управления персоналом) –</a:t>
            </a:r>
          </a:p>
          <a:p>
            <a:r>
              <a:rPr lang="ru-RU" sz="1500" dirty="0"/>
              <a:t>Центральный уникальный высокого уровня План счетов</a:t>
            </a:r>
          </a:p>
          <a:p>
            <a:r>
              <a:rPr lang="ru-RU" sz="1500" dirty="0"/>
              <a:t>Переход к модифицированному методу начисления в МДА, фиксирующему обязательства и кредиторскую задолженность</a:t>
            </a:r>
          </a:p>
          <a:p>
            <a:r>
              <a:rPr lang="ru-RU" sz="1500" dirty="0"/>
              <a:t>Централизованные выплаты и фонд заработной платы сохраняются, но все идет через электронный платежный шлюз – банковская сверка практически устранила большинство проверок, также излишних</a:t>
            </a:r>
          </a:p>
          <a:p>
            <a:r>
              <a:rPr lang="ru-RU" sz="1500" dirty="0"/>
              <a:t>Ввод информации в FIRM и заработную плату переводят на электронные носители – изначально диск, далее через электронный безопасный доступ по телефонной линии</a:t>
            </a:r>
          </a:p>
          <a:p>
            <a:r>
              <a:rPr lang="ru-RU" sz="1500" dirty="0"/>
              <a:t>Небольшие агентства использовали FIRM, но вводили формы напрямую в программное обеспечение сторонних производителей</a:t>
            </a:r>
          </a:p>
          <a:p>
            <a:r>
              <a:rPr lang="ru-RU" sz="1500" dirty="0"/>
              <a:t>Разукрупнение, так как более нет необходимости в обработке данных</a:t>
            </a:r>
          </a:p>
          <a:p>
            <a:r>
              <a:rPr lang="ru-RU" sz="1500" dirty="0"/>
              <a:t>Новая роль обучения и образования со временем выросла до 50% штатного расписания  - частичное возмещение затрат за счет оплаты пользователей ($50  за участника)</a:t>
            </a:r>
          </a:p>
          <a:p>
            <a:r>
              <a:rPr lang="ru-RU" sz="1500" dirty="0"/>
              <a:t>Региональные офисы становятся «глазами и ушами» для департаментов финансов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52400" y="1156449"/>
            <a:ext cx="3644992" cy="4800600"/>
            <a:chOff x="732567" y="888125"/>
            <a:chExt cx="3644992" cy="5395693"/>
          </a:xfrm>
        </p:grpSpPr>
        <p:sp>
          <p:nvSpPr>
            <p:cNvPr id="8" name="Rectangle 7"/>
            <p:cNvSpPr/>
            <p:nvPr/>
          </p:nvSpPr>
          <p:spPr>
            <a:xfrm>
              <a:off x="2243959" y="2667000"/>
              <a:ext cx="2133600" cy="1905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FIRM- Финансовая информация об управлении ресурсами</a:t>
              </a:r>
            </a:p>
            <a:p>
              <a:pPr algn="ctr"/>
              <a:r>
                <a:rPr lang="ru-RU" dirty="0"/>
                <a:t>(денежные средства)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243959" y="1676400"/>
              <a:ext cx="21336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Финансовая система выплаты зарплат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32567" y="2695037"/>
              <a:ext cx="939892" cy="22651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M</a:t>
              </a:r>
            </a:p>
            <a:p>
              <a:pPr algn="ctr"/>
              <a:r>
                <a:rPr lang="ru-RU" sz="1400" dirty="0"/>
                <a:t>Д</a:t>
              </a:r>
            </a:p>
            <a:p>
              <a:pPr algn="ctr"/>
              <a:r>
                <a:rPr lang="ru-RU" sz="1400" dirty="0"/>
                <a:t>A</a:t>
              </a:r>
            </a:p>
            <a:p>
              <a:pPr algn="ctr"/>
              <a:endParaRPr lang="ru-RU" sz="1400" dirty="0"/>
            </a:p>
            <a:p>
              <a:pPr algn="ctr"/>
              <a:r>
                <a:rPr lang="ru-RU" sz="1400" dirty="0"/>
                <a:t>FMIS</a:t>
              </a:r>
            </a:p>
            <a:p>
              <a:pPr algn="ctr"/>
              <a:r>
                <a:rPr lang="ru-RU" sz="1400" dirty="0"/>
                <a:t>Модифицированный метод начисления</a:t>
              </a:r>
            </a:p>
            <a:p>
              <a:pPr algn="ctr"/>
              <a:endParaRPr lang="ru-RU" sz="1400" dirty="0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1710559" y="1905000"/>
              <a:ext cx="3810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1710559" y="2895600"/>
              <a:ext cx="3810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1727382" y="3505200"/>
              <a:ext cx="3810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46967" y="888125"/>
              <a:ext cx="15113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/>
                <a:t>Электронный ввод данных</a:t>
              </a:r>
            </a:p>
          </p:txBody>
        </p:sp>
        <p:sp>
          <p:nvSpPr>
            <p:cNvPr id="15" name="Down Arrow 14"/>
            <p:cNvSpPr/>
            <p:nvPr/>
          </p:nvSpPr>
          <p:spPr>
            <a:xfrm>
              <a:off x="3158359" y="2362200"/>
              <a:ext cx="152400" cy="2286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1763008" y="4114800"/>
              <a:ext cx="3810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Left Arrow 16"/>
            <p:cNvSpPr/>
            <p:nvPr/>
          </p:nvSpPr>
          <p:spPr>
            <a:xfrm>
              <a:off x="2330747" y="5721211"/>
              <a:ext cx="342900" cy="2286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" name="Down Arrow 17"/>
            <p:cNvSpPr/>
            <p:nvPr/>
          </p:nvSpPr>
          <p:spPr>
            <a:xfrm>
              <a:off x="4038600" y="4648857"/>
              <a:ext cx="152400" cy="3810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32567" y="1128548"/>
              <a:ext cx="939892" cy="15555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M</a:t>
              </a:r>
            </a:p>
            <a:p>
              <a:pPr algn="ctr"/>
              <a:r>
                <a:rPr lang="ru-RU" dirty="0"/>
                <a:t>Д</a:t>
              </a:r>
            </a:p>
            <a:p>
              <a:pPr algn="ctr"/>
              <a:r>
                <a:rPr lang="ru-RU" dirty="0"/>
                <a:t>A</a:t>
              </a:r>
            </a:p>
            <a:p>
              <a:pPr algn="ctr"/>
              <a:r>
                <a:rPr lang="ru-RU" dirty="0"/>
                <a:t>HRMS</a:t>
              </a:r>
            </a:p>
            <a:p>
              <a:pPr algn="ctr"/>
              <a:endParaRPr lang="ru-RU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912936" y="5054162"/>
              <a:ext cx="1464623" cy="12296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Центральный банк (RBA</a:t>
              </a:r>
            </a:p>
            <a:p>
              <a:pPr algn="ctr"/>
              <a:r>
                <a:rPr lang="ru-RU" sz="1600" dirty="0"/>
                <a:t>ЕКС</a:t>
              </a:r>
            </a:p>
          </p:txBody>
        </p:sp>
        <p:sp>
          <p:nvSpPr>
            <p:cNvPr id="21" name="Up Arrow 20"/>
            <p:cNvSpPr/>
            <p:nvPr/>
          </p:nvSpPr>
          <p:spPr>
            <a:xfrm>
              <a:off x="3310759" y="4691858"/>
              <a:ext cx="194441" cy="268284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05909" y="4527850"/>
              <a:ext cx="12192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50" dirty="0"/>
                <a:t>Система межбанковских клиринговых расчетов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9651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70"/>
            <a:ext cx="3264830" cy="18875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Процесс исполнения бюджета в рамках FMIS и FIRM МДА</a:t>
            </a:r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4" name="Rectangle 3"/>
          <p:cNvSpPr/>
          <p:nvPr/>
        </p:nvSpPr>
        <p:spPr>
          <a:xfrm>
            <a:off x="4067408" y="2131800"/>
            <a:ext cx="1536836" cy="77202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212165"/>
                </a:solidFill>
              </a:rPr>
              <a:t>Этап 2</a:t>
            </a:r>
          </a:p>
          <a:p>
            <a:pPr algn="ctr"/>
            <a:r>
              <a:rPr lang="ru-RU" sz="1200" dirty="0">
                <a:solidFill>
                  <a:srgbClr val="212165"/>
                </a:solidFill>
              </a:rPr>
              <a:t>Заказ на покупку (юридическое обязательство)</a:t>
            </a:r>
          </a:p>
        </p:txBody>
      </p:sp>
      <p:sp>
        <p:nvSpPr>
          <p:cNvPr id="5" name="Rectangle 4"/>
          <p:cNvSpPr/>
          <p:nvPr/>
        </p:nvSpPr>
        <p:spPr>
          <a:xfrm>
            <a:off x="4060386" y="977763"/>
            <a:ext cx="1543858" cy="77202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212165"/>
                </a:solidFill>
              </a:rPr>
              <a:t>Этап 1</a:t>
            </a:r>
          </a:p>
          <a:p>
            <a:pPr algn="ctr"/>
            <a:r>
              <a:rPr lang="ru-RU" sz="1200" dirty="0">
                <a:solidFill>
                  <a:srgbClr val="212165"/>
                </a:solidFill>
              </a:rPr>
              <a:t>Решение купить –предварительное обязательство</a:t>
            </a:r>
          </a:p>
        </p:txBody>
      </p:sp>
      <p:sp>
        <p:nvSpPr>
          <p:cNvPr id="6" name="Rectangle 5"/>
          <p:cNvSpPr/>
          <p:nvPr/>
        </p:nvSpPr>
        <p:spPr>
          <a:xfrm>
            <a:off x="1786585" y="2515938"/>
            <a:ext cx="1431758" cy="77202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Этап 3</a:t>
            </a:r>
          </a:p>
          <a:p>
            <a:pPr algn="ctr"/>
            <a:r>
              <a:rPr lang="ru-RU" sz="1200" dirty="0"/>
              <a:t>Товары или услуги доставлены</a:t>
            </a:r>
          </a:p>
        </p:txBody>
      </p:sp>
      <p:sp>
        <p:nvSpPr>
          <p:cNvPr id="7" name="Rectangle 6"/>
          <p:cNvSpPr/>
          <p:nvPr/>
        </p:nvSpPr>
        <p:spPr>
          <a:xfrm>
            <a:off x="4058579" y="3243513"/>
            <a:ext cx="1543858" cy="77202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212165"/>
                </a:solidFill>
              </a:rPr>
              <a:t>Обязательство признано – (финансовое обязательство) 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7408" y="4369031"/>
            <a:ext cx="1536836" cy="973376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Этап 6</a:t>
            </a:r>
          </a:p>
          <a:p>
            <a:pPr algn="ctr"/>
            <a:r>
              <a:rPr lang="ru-RU" sz="1200" dirty="0"/>
              <a:t>Платеж осуществлен (в установленный срок)</a:t>
            </a:r>
          </a:p>
        </p:txBody>
      </p:sp>
      <p:sp>
        <p:nvSpPr>
          <p:cNvPr id="9" name="Rectangle 8"/>
          <p:cNvSpPr/>
          <p:nvPr/>
        </p:nvSpPr>
        <p:spPr>
          <a:xfrm>
            <a:off x="6001754" y="2131800"/>
            <a:ext cx="1999247" cy="77202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/>
              <a:t>Контроль средств / Бюджетное обязательство – резервирует средства, чтобы деньги нельзя было потратить на другие цели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08774" y="3214642"/>
            <a:ext cx="1917032" cy="77202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/>
              <a:t>Начисление – Кредиторская задолженность  - счета-фактуры сверены с заказами на покупку / обязательствами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63179" y="4347551"/>
            <a:ext cx="1917032" cy="77202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Выплата, осуществленная в срок, признана и по методу начисления, и по кассовому методу</a:t>
            </a:r>
          </a:p>
        </p:txBody>
      </p:sp>
      <p:sp>
        <p:nvSpPr>
          <p:cNvPr id="14" name="Down Arrow 13"/>
          <p:cNvSpPr/>
          <p:nvPr/>
        </p:nvSpPr>
        <p:spPr>
          <a:xfrm flipH="1">
            <a:off x="4866975" y="1787673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15" name="Down Arrow 14"/>
          <p:cNvSpPr/>
          <p:nvPr/>
        </p:nvSpPr>
        <p:spPr>
          <a:xfrm flipH="1">
            <a:off x="4866975" y="2903826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16" name="Down Arrow 15"/>
          <p:cNvSpPr/>
          <p:nvPr/>
        </p:nvSpPr>
        <p:spPr>
          <a:xfrm flipH="1">
            <a:off x="4866975" y="4036735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17" name="Down Arrow 16"/>
          <p:cNvSpPr/>
          <p:nvPr/>
        </p:nvSpPr>
        <p:spPr>
          <a:xfrm rot="17396268" flipH="1">
            <a:off x="5621392" y="5475645"/>
            <a:ext cx="323850" cy="47793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20" name="Down Arrow 19"/>
          <p:cNvSpPr/>
          <p:nvPr/>
        </p:nvSpPr>
        <p:spPr>
          <a:xfrm rot="16200000" flipH="1">
            <a:off x="5712997" y="2330451"/>
            <a:ext cx="220580" cy="3709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21" name="Down Arrow 20"/>
          <p:cNvSpPr/>
          <p:nvPr/>
        </p:nvSpPr>
        <p:spPr>
          <a:xfrm flipH="1">
            <a:off x="6984533" y="3991715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22" name="Down Arrow 21"/>
          <p:cNvSpPr/>
          <p:nvPr/>
        </p:nvSpPr>
        <p:spPr>
          <a:xfrm flipH="1">
            <a:off x="6984533" y="2903826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23" name="Down Arrow 22"/>
          <p:cNvSpPr/>
          <p:nvPr/>
        </p:nvSpPr>
        <p:spPr>
          <a:xfrm rot="16200000" flipH="1">
            <a:off x="5712997" y="3407570"/>
            <a:ext cx="220580" cy="3709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24" name="Down Arrow 23"/>
          <p:cNvSpPr/>
          <p:nvPr/>
        </p:nvSpPr>
        <p:spPr>
          <a:xfrm rot="16200000" flipH="1">
            <a:off x="5712997" y="4569557"/>
            <a:ext cx="220580" cy="3709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25" name="Rectangle 24"/>
          <p:cNvSpPr/>
          <p:nvPr/>
        </p:nvSpPr>
        <p:spPr>
          <a:xfrm>
            <a:off x="1787251" y="3420117"/>
            <a:ext cx="1431758" cy="77202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/>
              <a:t>Этап 4</a:t>
            </a:r>
          </a:p>
          <a:p>
            <a:pPr algn="ctr"/>
            <a:r>
              <a:rPr lang="ru-RU" sz="1100" dirty="0"/>
              <a:t>Получен правильно выписанный счет-фактура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82413" y="977763"/>
            <a:ext cx="1999247" cy="77202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/>
              <a:t>Этап требования – скорее всего будут использоваться тендерные процессы, основанные на ценности товаров и услуг, которые будут закупаться</a:t>
            </a:r>
          </a:p>
        </p:txBody>
      </p:sp>
      <p:sp>
        <p:nvSpPr>
          <p:cNvPr id="27" name="Down Arrow 26"/>
          <p:cNvSpPr/>
          <p:nvPr/>
        </p:nvSpPr>
        <p:spPr>
          <a:xfrm flipH="1">
            <a:off x="6931148" y="1787673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28" name="Down Arrow 27"/>
          <p:cNvSpPr/>
          <p:nvPr/>
        </p:nvSpPr>
        <p:spPr>
          <a:xfrm rot="15044552" flipH="1">
            <a:off x="3447782" y="3532498"/>
            <a:ext cx="323850" cy="4965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29" name="Rectangle 28"/>
          <p:cNvSpPr/>
          <p:nvPr/>
        </p:nvSpPr>
        <p:spPr>
          <a:xfrm>
            <a:off x="1786585" y="4404123"/>
            <a:ext cx="1431758" cy="938284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Этап 5</a:t>
            </a:r>
          </a:p>
          <a:p>
            <a:pPr algn="ctr"/>
            <a:r>
              <a:rPr lang="ru-RU" sz="1050" dirty="0"/>
              <a:t>Ожидание платежа в учетных системах, исходя из установленного срока</a:t>
            </a:r>
          </a:p>
        </p:txBody>
      </p:sp>
      <p:sp>
        <p:nvSpPr>
          <p:cNvPr id="30" name="Down Arrow 29"/>
          <p:cNvSpPr/>
          <p:nvPr/>
        </p:nvSpPr>
        <p:spPr>
          <a:xfrm rot="16200000" flipH="1">
            <a:off x="5712997" y="1153584"/>
            <a:ext cx="220580" cy="3709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31" name="Down Arrow 30"/>
          <p:cNvSpPr/>
          <p:nvPr/>
        </p:nvSpPr>
        <p:spPr>
          <a:xfrm rot="16200000" flipH="1">
            <a:off x="3438703" y="4531235"/>
            <a:ext cx="339440" cy="54642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32" name="Rectangle 31"/>
          <p:cNvSpPr/>
          <p:nvPr/>
        </p:nvSpPr>
        <p:spPr>
          <a:xfrm>
            <a:off x="6063180" y="5228724"/>
            <a:ext cx="1937821" cy="77202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/>
              <a:t>Этап 7</a:t>
            </a:r>
          </a:p>
          <a:p>
            <a:pPr algn="ctr"/>
            <a:r>
              <a:rPr lang="ru-RU" sz="1100" dirty="0"/>
              <a:t>Бюджетные задолженности</a:t>
            </a:r>
          </a:p>
          <a:p>
            <a:pPr algn="ctr"/>
            <a:r>
              <a:rPr lang="ru-RU" sz="1100" dirty="0"/>
              <a:t>Платежи просрочены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37800" y="4404122"/>
            <a:ext cx="370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Да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577906" y="5342406"/>
            <a:ext cx="48527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Нет</a:t>
            </a:r>
          </a:p>
        </p:txBody>
      </p:sp>
      <p:sp>
        <p:nvSpPr>
          <p:cNvPr id="36" name="Down Arrow 35"/>
          <p:cNvSpPr/>
          <p:nvPr/>
        </p:nvSpPr>
        <p:spPr>
          <a:xfrm rot="17396268" flipH="1">
            <a:off x="3455719" y="3013846"/>
            <a:ext cx="323850" cy="47793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745329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Эволюция системы бухгалтерского учета в федеральном правительстве Австралии – Третье поколение – система управления информацией по методу начисления (AIMS)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1219200"/>
            <a:ext cx="41910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sz="1500" dirty="0"/>
              <a:t>Все МДА обязаны приобрести новую FMIS – Y2K и начисление определяющих факторов – одна система доминирует в 80% выбора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500" dirty="0"/>
              <a:t>Идет внутренняя децентрализация МДА во всей Австралии с использованием веб интерфейсов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500" dirty="0"/>
              <a:t>Ограниченные требования к центральному Плану счетов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500" dirty="0"/>
              <a:t>AIMS – Централизованная система для сбора ежедневной и ежемесячной информации по методу начисления для консолидированной отчетности  – специализированная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500" dirty="0"/>
              <a:t>Децентрализованные банковские схемы (изначально это также подразумевало сохранение остатков денежных средств) – более нет централизованных платежей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500" dirty="0"/>
              <a:t>Каждое МДА готовит годовой отчет, который включает финансовую отчетность по методу начисления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500" dirty="0"/>
              <a:t>Региональные офисы были закрыты в 1996 году!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06448" y="1117600"/>
            <a:ext cx="3369085" cy="5448557"/>
            <a:chOff x="732566" y="882859"/>
            <a:chExt cx="3369085" cy="5448557"/>
          </a:xfrm>
        </p:grpSpPr>
        <p:sp>
          <p:nvSpPr>
            <p:cNvPr id="8" name="Rectangle 7"/>
            <p:cNvSpPr/>
            <p:nvPr/>
          </p:nvSpPr>
          <p:spPr>
            <a:xfrm>
              <a:off x="2243959" y="2667000"/>
              <a:ext cx="1459678" cy="1905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AIMS</a:t>
              </a:r>
              <a:r>
                <a:rPr lang="ru-RU" sz="1400" dirty="0"/>
                <a:t> </a:t>
              </a:r>
              <a:r>
                <a:rPr lang="en-US" sz="1400" dirty="0"/>
                <a:t>- </a:t>
              </a:r>
              <a:r>
                <a:rPr lang="ru-RU" sz="1400" dirty="0"/>
                <a:t>система управления информацией по методу начисления</a:t>
              </a:r>
              <a:endParaRPr lang="en-US" sz="1400" dirty="0"/>
            </a:p>
            <a:p>
              <a:pPr algn="ctr"/>
              <a:r>
                <a:rPr lang="en-US" sz="1400" dirty="0"/>
                <a:t>– (</a:t>
              </a:r>
              <a:r>
                <a:rPr lang="ru-RU" sz="1400" dirty="0"/>
                <a:t>метод начисления</a:t>
              </a:r>
              <a:r>
                <a:rPr lang="en-US" sz="1400" dirty="0"/>
                <a:t>)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32566" y="3009900"/>
              <a:ext cx="1041581" cy="15621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МДА</a:t>
              </a:r>
              <a:endParaRPr lang="en-US" sz="1200" dirty="0"/>
            </a:p>
            <a:p>
              <a:pPr algn="ctr"/>
              <a:endParaRPr lang="en-US" sz="1200" dirty="0"/>
            </a:p>
            <a:p>
              <a:pPr algn="ctr"/>
              <a:r>
                <a:rPr lang="en-US" sz="1200" dirty="0"/>
                <a:t>FMIS</a:t>
              </a:r>
            </a:p>
            <a:p>
              <a:pPr algn="ctr"/>
              <a:r>
                <a:rPr lang="en-US" sz="1200" dirty="0"/>
                <a:t>(</a:t>
              </a:r>
              <a:r>
                <a:rPr lang="ru-RU" sz="1200" dirty="0"/>
                <a:t>метод начисления</a:t>
              </a:r>
              <a:r>
                <a:rPr lang="en-US" sz="1200" dirty="0"/>
                <a:t>)</a:t>
              </a:r>
            </a:p>
            <a:p>
              <a:pPr algn="ctr"/>
              <a:endParaRPr lang="en-US" sz="1200" dirty="0"/>
            </a:p>
          </p:txBody>
        </p:sp>
        <p:sp>
          <p:nvSpPr>
            <p:cNvPr id="10" name="Right Arrow 9"/>
            <p:cNvSpPr/>
            <p:nvPr/>
          </p:nvSpPr>
          <p:spPr>
            <a:xfrm rot="5400000">
              <a:off x="1090925" y="2552700"/>
              <a:ext cx="3810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1820913" y="3166142"/>
              <a:ext cx="3810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1812984" y="4013786"/>
              <a:ext cx="3810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Left Arrow 12"/>
            <p:cNvSpPr/>
            <p:nvPr/>
          </p:nvSpPr>
          <p:spPr>
            <a:xfrm>
              <a:off x="2243959" y="5704544"/>
              <a:ext cx="342900" cy="2286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Down Arrow 13"/>
            <p:cNvSpPr/>
            <p:nvPr/>
          </p:nvSpPr>
          <p:spPr>
            <a:xfrm>
              <a:off x="3261368" y="4649363"/>
              <a:ext cx="152400" cy="3810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32567" y="882859"/>
              <a:ext cx="994814" cy="15555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MDA</a:t>
              </a:r>
            </a:p>
            <a:p>
              <a:pPr algn="ctr"/>
              <a:r>
                <a:rPr lang="en-US" dirty="0"/>
                <a:t>HRMS</a:t>
              </a:r>
            </a:p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05909" y="4527850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/>
                <a:t>Выдача денежных средств</a:t>
              </a:r>
              <a:endParaRPr lang="en-US" sz="1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01620" y="2089834"/>
              <a:ext cx="14309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Только отчетность</a:t>
              </a:r>
              <a:endParaRPr lang="en-US" dirty="0"/>
            </a:p>
          </p:txBody>
        </p:sp>
        <p:sp>
          <p:nvSpPr>
            <p:cNvPr id="18" name="Down Arrow 17"/>
            <p:cNvSpPr/>
            <p:nvPr/>
          </p:nvSpPr>
          <p:spPr>
            <a:xfrm>
              <a:off x="1167125" y="4659043"/>
              <a:ext cx="228600" cy="39511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692747" y="5101760"/>
              <a:ext cx="1193453" cy="12296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Центральный банк</a:t>
              </a:r>
              <a:r>
                <a:rPr lang="en-US" sz="1600" dirty="0"/>
                <a:t> (RBA)</a:t>
              </a:r>
            </a:p>
            <a:p>
              <a:pPr algn="ctr"/>
              <a:r>
                <a:rPr lang="ru-RU" sz="1600" dirty="0"/>
                <a:t>ЕКС</a:t>
              </a:r>
              <a:endParaRPr lang="en-US" sz="16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19400" y="1560343"/>
              <a:ext cx="1282251" cy="954107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r>
                <a:rPr lang="ru-RU" sz="1400" dirty="0"/>
                <a:t>Нет Главной книги Центрального правительства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902620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70"/>
            <a:ext cx="3264830" cy="18875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Процесс исполнения бюджета в рамках </a:t>
            </a:r>
            <a:r>
              <a:rPr lang="en-US" b="1" dirty="0"/>
              <a:t>FMIS </a:t>
            </a:r>
            <a:r>
              <a:rPr lang="ru-RU" b="1" dirty="0"/>
              <a:t>и </a:t>
            </a:r>
            <a:r>
              <a:rPr lang="en-US" b="1" dirty="0"/>
              <a:t>AIMS</a:t>
            </a:r>
            <a:r>
              <a:rPr lang="ru-RU" b="1" dirty="0"/>
              <a:t> МДА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067408" y="2131800"/>
            <a:ext cx="1536836" cy="77202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212165"/>
                </a:solidFill>
              </a:rPr>
              <a:t>Этап 2</a:t>
            </a:r>
          </a:p>
          <a:p>
            <a:pPr algn="ctr"/>
            <a:r>
              <a:rPr lang="ru-RU" sz="1200" dirty="0">
                <a:solidFill>
                  <a:srgbClr val="212165"/>
                </a:solidFill>
              </a:rPr>
              <a:t>Заказ на покупку (юридическое обязательство)</a:t>
            </a:r>
          </a:p>
        </p:txBody>
      </p:sp>
      <p:sp>
        <p:nvSpPr>
          <p:cNvPr id="5" name="Rectangle 4"/>
          <p:cNvSpPr/>
          <p:nvPr/>
        </p:nvSpPr>
        <p:spPr>
          <a:xfrm>
            <a:off x="4060386" y="977763"/>
            <a:ext cx="1543858" cy="77202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212165"/>
                </a:solidFill>
              </a:rPr>
              <a:t>Этап 1</a:t>
            </a:r>
          </a:p>
          <a:p>
            <a:pPr algn="ctr"/>
            <a:r>
              <a:rPr lang="ru-RU" sz="1200" dirty="0">
                <a:solidFill>
                  <a:srgbClr val="212165"/>
                </a:solidFill>
              </a:rPr>
              <a:t>Решение купить –предварительное обязательство</a:t>
            </a:r>
          </a:p>
        </p:txBody>
      </p:sp>
      <p:sp>
        <p:nvSpPr>
          <p:cNvPr id="6" name="Rectangle 5"/>
          <p:cNvSpPr/>
          <p:nvPr/>
        </p:nvSpPr>
        <p:spPr>
          <a:xfrm>
            <a:off x="1786585" y="2515938"/>
            <a:ext cx="1431758" cy="77202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Этап 3</a:t>
            </a:r>
          </a:p>
          <a:p>
            <a:pPr algn="ctr"/>
            <a:r>
              <a:rPr lang="ru-RU" sz="1200" dirty="0"/>
              <a:t>Товары или услуги доставлены</a:t>
            </a:r>
          </a:p>
        </p:txBody>
      </p:sp>
      <p:sp>
        <p:nvSpPr>
          <p:cNvPr id="7" name="Rectangle 6"/>
          <p:cNvSpPr/>
          <p:nvPr/>
        </p:nvSpPr>
        <p:spPr>
          <a:xfrm>
            <a:off x="4058579" y="3243513"/>
            <a:ext cx="1543858" cy="77202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212165"/>
                </a:solidFill>
              </a:rPr>
              <a:t>Обязательство признано – (финансовое обязательство) 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7408" y="4369031"/>
            <a:ext cx="1536836" cy="973376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Этап 6</a:t>
            </a:r>
          </a:p>
          <a:p>
            <a:pPr algn="ctr"/>
            <a:r>
              <a:rPr lang="ru-RU" sz="1200" dirty="0"/>
              <a:t>Платеж осуществлен (в установленный срок)</a:t>
            </a:r>
          </a:p>
        </p:txBody>
      </p:sp>
      <p:sp>
        <p:nvSpPr>
          <p:cNvPr id="9" name="Rectangle 8"/>
          <p:cNvSpPr/>
          <p:nvPr/>
        </p:nvSpPr>
        <p:spPr>
          <a:xfrm>
            <a:off x="6001754" y="2131800"/>
            <a:ext cx="1999247" cy="77202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/>
              <a:t>Контроль средств / Бюджетное обязательство – резервирует средства, чтобы деньги нельзя было потратить на другие цели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08774" y="3214642"/>
            <a:ext cx="1917032" cy="77202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/>
              <a:t>Начисление – Кредиторская задолженность  - счета-фактуры сверены с заказами на покупку / обязательствами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63179" y="4347551"/>
            <a:ext cx="1917032" cy="77202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Выплата, осуществленная в срок, признана и по методу начисления, и по кассовому методу</a:t>
            </a:r>
          </a:p>
        </p:txBody>
      </p:sp>
      <p:sp>
        <p:nvSpPr>
          <p:cNvPr id="14" name="Down Arrow 13"/>
          <p:cNvSpPr/>
          <p:nvPr/>
        </p:nvSpPr>
        <p:spPr>
          <a:xfrm flipH="1">
            <a:off x="4866975" y="1787673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Down Arrow 14"/>
          <p:cNvSpPr/>
          <p:nvPr/>
        </p:nvSpPr>
        <p:spPr>
          <a:xfrm flipH="1">
            <a:off x="4866975" y="2903826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Down Arrow 15"/>
          <p:cNvSpPr/>
          <p:nvPr/>
        </p:nvSpPr>
        <p:spPr>
          <a:xfrm flipH="1">
            <a:off x="4866975" y="4036735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7" name="Down Arrow 16"/>
          <p:cNvSpPr/>
          <p:nvPr/>
        </p:nvSpPr>
        <p:spPr>
          <a:xfrm rot="17396268" flipH="1">
            <a:off x="5621392" y="5475645"/>
            <a:ext cx="323850" cy="47793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Down Arrow 19"/>
          <p:cNvSpPr/>
          <p:nvPr/>
        </p:nvSpPr>
        <p:spPr>
          <a:xfrm rot="16200000" flipH="1">
            <a:off x="5712997" y="2330451"/>
            <a:ext cx="220580" cy="3709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1" name="Down Arrow 20"/>
          <p:cNvSpPr/>
          <p:nvPr/>
        </p:nvSpPr>
        <p:spPr>
          <a:xfrm flipH="1">
            <a:off x="6984533" y="3991715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2" name="Down Arrow 21"/>
          <p:cNvSpPr/>
          <p:nvPr/>
        </p:nvSpPr>
        <p:spPr>
          <a:xfrm flipH="1">
            <a:off x="6984533" y="2903826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3" name="Down Arrow 22"/>
          <p:cNvSpPr/>
          <p:nvPr/>
        </p:nvSpPr>
        <p:spPr>
          <a:xfrm rot="16200000" flipH="1">
            <a:off x="5712997" y="3407570"/>
            <a:ext cx="220580" cy="3709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4" name="Down Arrow 23"/>
          <p:cNvSpPr/>
          <p:nvPr/>
        </p:nvSpPr>
        <p:spPr>
          <a:xfrm rot="16200000" flipH="1">
            <a:off x="5712997" y="4569557"/>
            <a:ext cx="220580" cy="3709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" name="Rectangle 24"/>
          <p:cNvSpPr/>
          <p:nvPr/>
        </p:nvSpPr>
        <p:spPr>
          <a:xfrm>
            <a:off x="1787251" y="3420117"/>
            <a:ext cx="1431758" cy="77202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/>
              <a:t>Этап 4</a:t>
            </a:r>
          </a:p>
          <a:p>
            <a:pPr algn="ctr"/>
            <a:r>
              <a:rPr lang="ru-RU" sz="1100" dirty="0"/>
              <a:t>Получен правильно выписанный счет-фактура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82413" y="977763"/>
            <a:ext cx="1999247" cy="77202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/>
              <a:t>Этап требования – скорее всего будут использоваться тендерные процессы, основанные на ценности товаров и услуг, которые будут закупаться</a:t>
            </a:r>
          </a:p>
        </p:txBody>
      </p:sp>
      <p:sp>
        <p:nvSpPr>
          <p:cNvPr id="27" name="Down Arrow 26"/>
          <p:cNvSpPr/>
          <p:nvPr/>
        </p:nvSpPr>
        <p:spPr>
          <a:xfrm flipH="1">
            <a:off x="6931148" y="1787673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8" name="Down Arrow 27"/>
          <p:cNvSpPr/>
          <p:nvPr/>
        </p:nvSpPr>
        <p:spPr>
          <a:xfrm rot="15044552" flipH="1">
            <a:off x="3447782" y="3532498"/>
            <a:ext cx="323850" cy="4965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9" name="Rectangle 28"/>
          <p:cNvSpPr/>
          <p:nvPr/>
        </p:nvSpPr>
        <p:spPr>
          <a:xfrm>
            <a:off x="1786585" y="4404123"/>
            <a:ext cx="1431758" cy="938284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Этап 5</a:t>
            </a:r>
          </a:p>
          <a:p>
            <a:pPr algn="ctr"/>
            <a:r>
              <a:rPr lang="ru-RU" sz="1050" dirty="0"/>
              <a:t>Ожидание платежа в учетных системах, исходя из установленного срока</a:t>
            </a:r>
          </a:p>
        </p:txBody>
      </p:sp>
      <p:sp>
        <p:nvSpPr>
          <p:cNvPr id="30" name="Down Arrow 29"/>
          <p:cNvSpPr/>
          <p:nvPr/>
        </p:nvSpPr>
        <p:spPr>
          <a:xfrm rot="16200000" flipH="1">
            <a:off x="5712997" y="1153584"/>
            <a:ext cx="220580" cy="3709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1" name="Down Arrow 30"/>
          <p:cNvSpPr/>
          <p:nvPr/>
        </p:nvSpPr>
        <p:spPr>
          <a:xfrm rot="16200000" flipH="1">
            <a:off x="3438703" y="4531235"/>
            <a:ext cx="339440" cy="54642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2" name="Rectangle 31"/>
          <p:cNvSpPr/>
          <p:nvPr/>
        </p:nvSpPr>
        <p:spPr>
          <a:xfrm>
            <a:off x="6063180" y="5228724"/>
            <a:ext cx="1937821" cy="77202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/>
              <a:t>Этап 7</a:t>
            </a:r>
          </a:p>
          <a:p>
            <a:pPr algn="ctr"/>
            <a:r>
              <a:rPr lang="ru-RU" sz="1100" dirty="0"/>
              <a:t>Бюджетные задолженности</a:t>
            </a:r>
          </a:p>
          <a:p>
            <a:pPr algn="ctr"/>
            <a:r>
              <a:rPr lang="ru-RU" sz="1100" dirty="0"/>
              <a:t>Платежи просрочены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37800" y="4404122"/>
            <a:ext cx="370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Да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5577906" y="5342406"/>
            <a:ext cx="48527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Нет</a:t>
            </a:r>
            <a:endParaRPr lang="en-US" sz="1350" dirty="0"/>
          </a:p>
        </p:txBody>
      </p:sp>
      <p:sp>
        <p:nvSpPr>
          <p:cNvPr id="36" name="Down Arrow 35"/>
          <p:cNvSpPr/>
          <p:nvPr/>
        </p:nvSpPr>
        <p:spPr>
          <a:xfrm rot="17396268" flipH="1">
            <a:off x="3455719" y="3013846"/>
            <a:ext cx="323850" cy="47793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381127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Эволюция системы бухгалтерского учета в федеральном правительстве Австралии – Четвертое поколение –– Центральная система контроля за исполнением бюджета (CBMS) – последняя версия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1371600"/>
            <a:ext cx="43434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ru-RU" sz="1400" dirty="0"/>
          </a:p>
          <a:p>
            <a:pPr marL="285750" indent="-285750">
              <a:buFont typeface="Arial" charset="0"/>
              <a:buChar char="•"/>
            </a:pPr>
            <a:r>
              <a:rPr lang="ru-RU" sz="1400" dirty="0"/>
              <a:t>Будет внедрена в 2017 году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400" dirty="0"/>
              <a:t>Новая система является многоцелевой – централизованная отчетность по методу начисления для консолидированного вручную сектора общего государственного управления и ежегодно консолидируемого государственного сектора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400" dirty="0"/>
              <a:t>В центре внимания требования к отчетности по новой программе бюджетирования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400" dirty="0"/>
              <a:t>Также поддерживает управление денежными средствами, включая выдачу денежных средств – CBMS создает производный отчет о движении денежных средств для каждой организации – организации могут это менять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400" dirty="0"/>
              <a:t>Усилено создание уникального Плана счетов для разрешения вопросов, связанных с консолидацией – интегрирует GFSM (Пособие по статистике государственных финансов) (Австралия) и отчетность AASB (Австралийский совет по стандартам бухгалтерского учета)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400" dirty="0"/>
              <a:t>Учебные материалы готовятся централизованно и выпускаются для использования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566" y="1292881"/>
            <a:ext cx="8001000" cy="4525963"/>
          </a:xfrm>
        </p:spPr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732566" y="3009900"/>
            <a:ext cx="1041581" cy="15621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МДА и</a:t>
            </a:r>
          </a:p>
          <a:p>
            <a:pPr algn="ctr"/>
            <a:r>
              <a:rPr lang="ru-RU" sz="1200" dirty="0"/>
              <a:t>госпредприятия</a:t>
            </a:r>
          </a:p>
          <a:p>
            <a:pPr algn="ctr"/>
            <a:endParaRPr lang="ru-RU" sz="1200" dirty="0"/>
          </a:p>
          <a:p>
            <a:pPr algn="ctr"/>
            <a:r>
              <a:rPr lang="ru-RU" sz="1200" dirty="0"/>
              <a:t>FMIS</a:t>
            </a:r>
          </a:p>
          <a:p>
            <a:pPr algn="ctr"/>
            <a:r>
              <a:rPr lang="ru-RU" sz="1200" dirty="0"/>
              <a:t>(метод начисления)</a:t>
            </a:r>
          </a:p>
          <a:p>
            <a:pPr algn="ctr"/>
            <a:endParaRPr lang="ru-RU" sz="1200" dirty="0"/>
          </a:p>
        </p:txBody>
      </p:sp>
      <p:sp>
        <p:nvSpPr>
          <p:cNvPr id="8" name="Rectangle 7"/>
          <p:cNvSpPr/>
          <p:nvPr/>
        </p:nvSpPr>
        <p:spPr>
          <a:xfrm>
            <a:off x="667901" y="1045487"/>
            <a:ext cx="994814" cy="15555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МДА</a:t>
            </a:r>
          </a:p>
          <a:p>
            <a:pPr algn="ctr"/>
            <a:r>
              <a:rPr lang="ru-RU" dirty="0"/>
              <a:t>HRMS</a:t>
            </a:r>
          </a:p>
          <a:p>
            <a:pPr algn="ctr"/>
            <a:endParaRPr lang="ru-RU" dirty="0"/>
          </a:p>
        </p:txBody>
      </p:sp>
      <p:grpSp>
        <p:nvGrpSpPr>
          <p:cNvPr id="9" name="Group 8"/>
          <p:cNvGrpSpPr/>
          <p:nvPr/>
        </p:nvGrpSpPr>
        <p:grpSpPr>
          <a:xfrm>
            <a:off x="1066800" y="1537633"/>
            <a:ext cx="2977892" cy="4912280"/>
            <a:chOff x="1167125" y="1419136"/>
            <a:chExt cx="2977892" cy="4912280"/>
          </a:xfrm>
        </p:grpSpPr>
        <p:sp>
          <p:nvSpPr>
            <p:cNvPr id="10" name="Rectangle 9"/>
            <p:cNvSpPr/>
            <p:nvPr/>
          </p:nvSpPr>
          <p:spPr>
            <a:xfrm>
              <a:off x="2243959" y="2667000"/>
              <a:ext cx="1459678" cy="1905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00" dirty="0"/>
                <a:t>CBMS- Центральная система контроля за исполнением бюджета (кассовый метод и метод начисления)</a:t>
              </a:r>
            </a:p>
          </p:txBody>
        </p:sp>
        <p:sp>
          <p:nvSpPr>
            <p:cNvPr id="11" name="Right Arrow 10"/>
            <p:cNvSpPr/>
            <p:nvPr/>
          </p:nvSpPr>
          <p:spPr>
            <a:xfrm rot="5400000">
              <a:off x="1090925" y="2552700"/>
              <a:ext cx="3810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1820913" y="3166142"/>
              <a:ext cx="3810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1812984" y="4013786"/>
              <a:ext cx="3810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Left Arrow 13"/>
            <p:cNvSpPr/>
            <p:nvPr/>
          </p:nvSpPr>
          <p:spPr>
            <a:xfrm>
              <a:off x="2243959" y="5704544"/>
              <a:ext cx="342900" cy="2286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Down Arrow 14"/>
            <p:cNvSpPr/>
            <p:nvPr/>
          </p:nvSpPr>
          <p:spPr>
            <a:xfrm>
              <a:off x="3261368" y="4649363"/>
              <a:ext cx="152400" cy="3810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05909" y="4527850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/>
                <a:t>Выдача денежных средств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12800" y="1835091"/>
              <a:ext cx="14052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/>
                <a:t>Отчетность и планы движения денежных </a:t>
              </a:r>
              <a:br>
                <a:rPr lang="ru-RU" sz="1200" dirty="0"/>
              </a:br>
              <a:r>
                <a:rPr lang="ru-RU" sz="1200" dirty="0"/>
                <a:t>средств</a:t>
              </a:r>
            </a:p>
          </p:txBody>
        </p:sp>
        <p:sp>
          <p:nvSpPr>
            <p:cNvPr id="18" name="Down Arrow 17"/>
            <p:cNvSpPr/>
            <p:nvPr/>
          </p:nvSpPr>
          <p:spPr>
            <a:xfrm>
              <a:off x="1167125" y="4659043"/>
              <a:ext cx="228600" cy="39511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692747" y="5101760"/>
              <a:ext cx="1193453" cy="12296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Центральный банк (RBA)</a:t>
              </a:r>
            </a:p>
            <a:p>
              <a:pPr algn="ctr"/>
              <a:r>
                <a:rPr lang="ru-RU" sz="1200" dirty="0"/>
                <a:t>ЕКС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754381" y="1419136"/>
              <a:ext cx="1390636" cy="1323439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r>
                <a:rPr lang="ru-RU" sz="1600" dirty="0"/>
                <a:t>Улучшенная функциональность Главной книги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322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70"/>
            <a:ext cx="3264830" cy="18875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Процесс исполнения бюджета в рамках </a:t>
            </a:r>
            <a:r>
              <a:rPr lang="en-US" b="1" dirty="0"/>
              <a:t>FMIS </a:t>
            </a:r>
            <a:r>
              <a:rPr lang="ru-RU" b="1" dirty="0"/>
              <a:t>и </a:t>
            </a:r>
            <a:r>
              <a:rPr lang="en-US" b="1" dirty="0"/>
              <a:t>CBMS</a:t>
            </a:r>
            <a:r>
              <a:rPr lang="ru-RU" b="1" dirty="0"/>
              <a:t> МДА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067408" y="2131800"/>
            <a:ext cx="1536836" cy="77202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212165"/>
                </a:solidFill>
              </a:rPr>
              <a:t>Этап 2</a:t>
            </a:r>
          </a:p>
          <a:p>
            <a:pPr algn="ctr"/>
            <a:r>
              <a:rPr lang="ru-RU" sz="1200" dirty="0">
                <a:solidFill>
                  <a:srgbClr val="212165"/>
                </a:solidFill>
              </a:rPr>
              <a:t>Заказ на покупку (юридическое обязательство)</a:t>
            </a:r>
          </a:p>
        </p:txBody>
      </p:sp>
      <p:sp>
        <p:nvSpPr>
          <p:cNvPr id="5" name="Rectangle 4"/>
          <p:cNvSpPr/>
          <p:nvPr/>
        </p:nvSpPr>
        <p:spPr>
          <a:xfrm>
            <a:off x="4060386" y="977763"/>
            <a:ext cx="1543858" cy="77202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212165"/>
                </a:solidFill>
              </a:rPr>
              <a:t>Этап 1</a:t>
            </a:r>
          </a:p>
          <a:p>
            <a:pPr algn="ctr"/>
            <a:r>
              <a:rPr lang="ru-RU" sz="1200" dirty="0">
                <a:solidFill>
                  <a:srgbClr val="212165"/>
                </a:solidFill>
              </a:rPr>
              <a:t>Решение купить –предварительное обязательство</a:t>
            </a:r>
          </a:p>
        </p:txBody>
      </p:sp>
      <p:sp>
        <p:nvSpPr>
          <p:cNvPr id="6" name="Rectangle 5"/>
          <p:cNvSpPr/>
          <p:nvPr/>
        </p:nvSpPr>
        <p:spPr>
          <a:xfrm>
            <a:off x="1786585" y="2515938"/>
            <a:ext cx="1431758" cy="77202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Этап 3</a:t>
            </a:r>
          </a:p>
          <a:p>
            <a:pPr algn="ctr"/>
            <a:r>
              <a:rPr lang="ru-RU" sz="1200" dirty="0"/>
              <a:t>Товары или услуги доставлены</a:t>
            </a:r>
          </a:p>
        </p:txBody>
      </p:sp>
      <p:sp>
        <p:nvSpPr>
          <p:cNvPr id="7" name="Rectangle 6"/>
          <p:cNvSpPr/>
          <p:nvPr/>
        </p:nvSpPr>
        <p:spPr>
          <a:xfrm>
            <a:off x="4058579" y="3243513"/>
            <a:ext cx="1543858" cy="77202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212165"/>
                </a:solidFill>
              </a:rPr>
              <a:t>Обязательство признано – (финансовое обязательство) 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7408" y="4369031"/>
            <a:ext cx="1536836" cy="973376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Этап 6</a:t>
            </a:r>
          </a:p>
          <a:p>
            <a:pPr algn="ctr"/>
            <a:r>
              <a:rPr lang="ru-RU" sz="1200" dirty="0"/>
              <a:t>Платеж осуществлен (в установленный срок)</a:t>
            </a:r>
          </a:p>
        </p:txBody>
      </p:sp>
      <p:sp>
        <p:nvSpPr>
          <p:cNvPr id="9" name="Rectangle 8"/>
          <p:cNvSpPr/>
          <p:nvPr/>
        </p:nvSpPr>
        <p:spPr>
          <a:xfrm>
            <a:off x="6001754" y="2131800"/>
            <a:ext cx="1999247" cy="77202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/>
              <a:t>Контроль средств / Бюджетное обязательство – резервирует средства, чтобы деньги нельзя было потратить на другие цели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08774" y="3214642"/>
            <a:ext cx="1917032" cy="77202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/>
              <a:t>Начисление – Кредиторская задолженность  - счета-фактуры сверены с заказами на покупку / обязательствами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63179" y="4347551"/>
            <a:ext cx="1917032" cy="77202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Выплата, осуществленная в срок, признана и по методу начисления, и по кассовому методу</a:t>
            </a:r>
          </a:p>
        </p:txBody>
      </p:sp>
      <p:sp>
        <p:nvSpPr>
          <p:cNvPr id="14" name="Down Arrow 13"/>
          <p:cNvSpPr/>
          <p:nvPr/>
        </p:nvSpPr>
        <p:spPr>
          <a:xfrm flipH="1">
            <a:off x="4866975" y="1787673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Down Arrow 14"/>
          <p:cNvSpPr/>
          <p:nvPr/>
        </p:nvSpPr>
        <p:spPr>
          <a:xfrm flipH="1">
            <a:off x="4866975" y="2903826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Down Arrow 15"/>
          <p:cNvSpPr/>
          <p:nvPr/>
        </p:nvSpPr>
        <p:spPr>
          <a:xfrm flipH="1">
            <a:off x="4866975" y="4036735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7" name="Down Arrow 16"/>
          <p:cNvSpPr/>
          <p:nvPr/>
        </p:nvSpPr>
        <p:spPr>
          <a:xfrm rot="17396268" flipH="1">
            <a:off x="5621392" y="5475645"/>
            <a:ext cx="323850" cy="47793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Down Arrow 19"/>
          <p:cNvSpPr/>
          <p:nvPr/>
        </p:nvSpPr>
        <p:spPr>
          <a:xfrm rot="16200000" flipH="1">
            <a:off x="5712997" y="2330451"/>
            <a:ext cx="220580" cy="3709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1" name="Down Arrow 20"/>
          <p:cNvSpPr/>
          <p:nvPr/>
        </p:nvSpPr>
        <p:spPr>
          <a:xfrm flipH="1">
            <a:off x="6984533" y="3991715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2" name="Down Arrow 21"/>
          <p:cNvSpPr/>
          <p:nvPr/>
        </p:nvSpPr>
        <p:spPr>
          <a:xfrm flipH="1">
            <a:off x="6984533" y="2903826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3" name="Down Arrow 22"/>
          <p:cNvSpPr/>
          <p:nvPr/>
        </p:nvSpPr>
        <p:spPr>
          <a:xfrm rot="16200000" flipH="1">
            <a:off x="5712997" y="3407570"/>
            <a:ext cx="220580" cy="3709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4" name="Down Arrow 23"/>
          <p:cNvSpPr/>
          <p:nvPr/>
        </p:nvSpPr>
        <p:spPr>
          <a:xfrm rot="16200000" flipH="1">
            <a:off x="5712997" y="4569557"/>
            <a:ext cx="220580" cy="3709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" name="Rectangle 24"/>
          <p:cNvSpPr/>
          <p:nvPr/>
        </p:nvSpPr>
        <p:spPr>
          <a:xfrm>
            <a:off x="1787251" y="3420117"/>
            <a:ext cx="1431758" cy="77202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/>
              <a:t>Этап 4</a:t>
            </a:r>
          </a:p>
          <a:p>
            <a:pPr algn="ctr"/>
            <a:r>
              <a:rPr lang="ru-RU" sz="1100" dirty="0"/>
              <a:t>Получен правильно выписанный счет-фактура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82413" y="977763"/>
            <a:ext cx="1999247" cy="77202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/>
              <a:t>Этап требования – скорее всего будут использоваться тендерные процессы, основанные на ценности товаров и услуг, которые будут закупаться</a:t>
            </a:r>
          </a:p>
        </p:txBody>
      </p:sp>
      <p:sp>
        <p:nvSpPr>
          <p:cNvPr id="27" name="Down Arrow 26"/>
          <p:cNvSpPr/>
          <p:nvPr/>
        </p:nvSpPr>
        <p:spPr>
          <a:xfrm flipH="1">
            <a:off x="6931148" y="1787673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8" name="Down Arrow 27"/>
          <p:cNvSpPr/>
          <p:nvPr/>
        </p:nvSpPr>
        <p:spPr>
          <a:xfrm rot="15044552" flipH="1">
            <a:off x="3447782" y="3532498"/>
            <a:ext cx="323850" cy="4965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9" name="Rectangle 28"/>
          <p:cNvSpPr/>
          <p:nvPr/>
        </p:nvSpPr>
        <p:spPr>
          <a:xfrm>
            <a:off x="1786585" y="4404123"/>
            <a:ext cx="1431758" cy="938284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/>
              <a:t>Этап 5</a:t>
            </a:r>
          </a:p>
          <a:p>
            <a:pPr algn="ctr"/>
            <a:r>
              <a:rPr lang="ru-RU" sz="1000" dirty="0"/>
              <a:t>Ожидание платежа в учетных системах, исходя из установленного срока</a:t>
            </a:r>
          </a:p>
        </p:txBody>
      </p:sp>
      <p:sp>
        <p:nvSpPr>
          <p:cNvPr id="30" name="Down Arrow 29"/>
          <p:cNvSpPr/>
          <p:nvPr/>
        </p:nvSpPr>
        <p:spPr>
          <a:xfrm rot="16200000" flipH="1">
            <a:off x="5712997" y="1153584"/>
            <a:ext cx="220580" cy="3709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1" name="Down Arrow 30"/>
          <p:cNvSpPr/>
          <p:nvPr/>
        </p:nvSpPr>
        <p:spPr>
          <a:xfrm rot="16200000" flipH="1">
            <a:off x="3438703" y="4531235"/>
            <a:ext cx="339440" cy="54642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2" name="Rectangle 31"/>
          <p:cNvSpPr/>
          <p:nvPr/>
        </p:nvSpPr>
        <p:spPr>
          <a:xfrm>
            <a:off x="6063180" y="5228724"/>
            <a:ext cx="1937821" cy="77202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/>
              <a:t>Этап 7</a:t>
            </a:r>
          </a:p>
          <a:p>
            <a:pPr algn="ctr"/>
            <a:r>
              <a:rPr lang="ru-RU" sz="1100" dirty="0"/>
              <a:t>Бюджетные задолженности</a:t>
            </a:r>
          </a:p>
          <a:p>
            <a:pPr algn="ctr"/>
            <a:r>
              <a:rPr lang="ru-RU" sz="1100" dirty="0"/>
              <a:t>Платежи просрочены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37800" y="4404122"/>
            <a:ext cx="370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Да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5577906" y="5342406"/>
            <a:ext cx="48527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Нет</a:t>
            </a:r>
            <a:endParaRPr lang="en-US" sz="1350" dirty="0"/>
          </a:p>
        </p:txBody>
      </p:sp>
      <p:sp>
        <p:nvSpPr>
          <p:cNvPr id="36" name="Down Arrow 35"/>
          <p:cNvSpPr/>
          <p:nvPr/>
        </p:nvSpPr>
        <p:spPr>
          <a:xfrm rot="17396268" flipH="1">
            <a:off x="3455719" y="3013846"/>
            <a:ext cx="323850" cy="47793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081846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Уроки, извлеченные из федерального опыта Австралии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17601"/>
            <a:ext cx="8305800" cy="5400674"/>
          </a:xfrm>
        </p:spPr>
        <p:txBody>
          <a:bodyPr>
            <a:normAutofit/>
          </a:bodyPr>
          <a:lstStyle/>
          <a:p>
            <a:r>
              <a:rPr lang="ru-RU" sz="1600" b="1" dirty="0"/>
              <a:t>Реформа бухгалтерского учета не проходила в изоляции от других реформ, как например, усиление подотчетности.  Это было важно и поддержало в целом улучшенную работу и принятие решений правительством – </a:t>
            </a:r>
            <a:r>
              <a:rPr lang="ru-RU" sz="1600" dirty="0"/>
              <a:t>но были ли хорошо поняты отношения и независимость этих элементов?</a:t>
            </a:r>
          </a:p>
          <a:p>
            <a:r>
              <a:rPr lang="ru-RU" sz="1600" b="1" dirty="0"/>
              <a:t>Дифференцированный подход – </a:t>
            </a:r>
            <a:r>
              <a:rPr lang="ru-RU" sz="1600" dirty="0"/>
              <a:t>В Австралии небольшое количество крупных агентств и большое количество мелких агентств – небольшие агентства приобрели такие же системы, что и крупные агентства, и от них также требуется отчитываться таким же образом, как это делают крупные агентства</a:t>
            </a:r>
            <a:r>
              <a:rPr lang="ru-RU" sz="1600" b="1" dirty="0"/>
              <a:t> </a:t>
            </a:r>
            <a:r>
              <a:rPr lang="ru-RU" sz="1600" dirty="0"/>
              <a:t>– имеет ли это смысл?</a:t>
            </a:r>
          </a:p>
          <a:p>
            <a:r>
              <a:rPr lang="ru-RU" sz="1600" b="1" dirty="0"/>
              <a:t>Если вам не удастся провести изменения, вы можете сильно отстать – </a:t>
            </a:r>
            <a:r>
              <a:rPr lang="ru-RU" sz="1600" dirty="0"/>
              <a:t>сыграла свою роль и Региональная сеть казначейств – но управление было не эффективным</a:t>
            </a:r>
          </a:p>
          <a:p>
            <a:r>
              <a:rPr lang="ru-RU" sz="1600" b="1" dirty="0"/>
              <a:t>Крупные изменения должны определяться тщательным анализом затрат и выгод</a:t>
            </a:r>
            <a:r>
              <a:rPr lang="ru-RU" sz="1600" dirty="0"/>
              <a:t> – децентрализованная обработка повысила эффективность, но дали ли децентрализованные банковские операции и децентрализованный выбор IFMISs одинаковые результаты – фактически правительство понесло значительные издержки.  Были ли эти решения верными? </a:t>
            </a:r>
          </a:p>
          <a:p>
            <a:r>
              <a:rPr lang="ru-RU" sz="1600" b="1" dirty="0"/>
              <a:t>Пятое поколение – недавний переход обратно к общим услугам </a:t>
            </a:r>
            <a:r>
              <a:rPr lang="ru-RU" sz="1600" dirty="0"/>
              <a:t>– например, централизованная обработка на основании обзора эффективности (это было также изначальным аргументом для децентрализации)</a:t>
            </a:r>
          </a:p>
          <a:p>
            <a:r>
              <a:rPr lang="ru-RU" sz="1600" b="1" dirty="0"/>
              <a:t>Технологический потенциал </a:t>
            </a:r>
            <a:r>
              <a:rPr lang="ru-RU" sz="1600" dirty="0"/>
              <a:t>оказывает серьезное влияние на то, как развиваются системы бухгалтерского учета – даже в странах ОЭСР у систем есть конец срока службы.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0793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План презентации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aseline="0" dirty="0"/>
              <a:t>Традиционная роль Казначейства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Тенденции в управлении Казначейством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Управление рисками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Практический пример – Эволюция в управлении Казначейством в Австралии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Существуют ли основные функции для Казначейства?</a:t>
            </a:r>
          </a:p>
          <a:p>
            <a:pPr marL="514350" indent="-514350">
              <a:buFont typeface="+mj-lt"/>
              <a:buAutoNum type="arabicPeriod"/>
            </a:pPr>
            <a:endParaRPr lang="ru-RU" baseline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A906-368C-48ED-8EBD-12302C61BF87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58853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1104"/>
            <a:ext cx="8229600" cy="994122"/>
          </a:xfrm>
        </p:spPr>
        <p:txBody>
          <a:bodyPr>
            <a:noAutofit/>
          </a:bodyPr>
          <a:lstStyle/>
          <a:p>
            <a:r>
              <a:rPr lang="ru-RU" sz="3200" b="1" dirty="0"/>
              <a:t>Каковы основные и неосновные элементы функции современного Казначейства?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303872"/>
            <a:ext cx="6248400" cy="5668974"/>
          </a:xfrm>
        </p:spPr>
        <p:txBody>
          <a:bodyPr>
            <a:normAutofit fontScale="92500" lnSpcReduction="20000"/>
          </a:bodyPr>
          <a:lstStyle/>
          <a:p>
            <a:r>
              <a:rPr lang="ru-RU" sz="1600" b="1" dirty="0">
                <a:solidFill>
                  <a:schemeClr val="accent4"/>
                </a:solidFill>
              </a:rPr>
              <a:t>Надзор центральной учетной системы (Главная книга) </a:t>
            </a:r>
          </a:p>
          <a:p>
            <a:r>
              <a:rPr lang="ru-RU" sz="1600" b="1" dirty="0">
                <a:solidFill>
                  <a:schemeClr val="accent4"/>
                </a:solidFill>
              </a:rPr>
              <a:t>Отчетность об исполнении бюджета (ежедневная, еженедельная, ежемесячная, ежеквартальная и ежегодная) – усовершенствованная отчетность  - ключ к обеспечению того, что функция Казначейства будет цениться</a:t>
            </a:r>
          </a:p>
          <a:p>
            <a:r>
              <a:rPr lang="ru-RU" sz="1600" b="1" dirty="0">
                <a:solidFill>
                  <a:schemeClr val="accent4"/>
                </a:solidFill>
              </a:rPr>
              <a:t>Политики, инструкции и основополагающие практики бухгалтерского учета – они должны быть интегрированы и модернизированы, включая и предоставление доступа через Интернет</a:t>
            </a:r>
          </a:p>
          <a:p>
            <a:r>
              <a:rPr lang="ru-RU" sz="1600" b="1" dirty="0">
                <a:solidFill>
                  <a:schemeClr val="accent4"/>
                </a:solidFill>
              </a:rPr>
              <a:t>Консолидированная финансовая отчетность (ежегодно, но в конечном итоге чаще – постепенно охват расширяется, чтобы включать все контролируемые организации, GGS и, в конечном счете, PS</a:t>
            </a:r>
          </a:p>
          <a:p>
            <a:r>
              <a:rPr lang="ru-RU" sz="1600" b="1" dirty="0">
                <a:solidFill>
                  <a:schemeClr val="accent4"/>
                </a:solidFill>
              </a:rPr>
              <a:t>Управление денежными средствами и прогнозирование – это требует надлежащего использования функции ГК, ЕКС, моделей качества и дополнительной своевременной информации от МДА</a:t>
            </a:r>
          </a:p>
          <a:p>
            <a:r>
              <a:rPr lang="ru-RU" sz="1600" dirty="0">
                <a:solidFill>
                  <a:srgbClr val="C00000"/>
                </a:solidFill>
              </a:rPr>
              <a:t>Управление долгом – сильная привязка к управлению денежными средствами и прогнозированию. (отдел обработки документации может быть в Казначействе, даже если главное управление и контрольное подразделение расположены в другом месте)</a:t>
            </a:r>
          </a:p>
          <a:p>
            <a:r>
              <a:rPr lang="ru-RU" sz="1600" dirty="0">
                <a:solidFill>
                  <a:srgbClr val="C00000"/>
                </a:solidFill>
              </a:rPr>
              <a:t>Обучение и образование – должны быть тесно привязаны к операциям, политикам и процедурам – существуют варианты их осуществления где-либо еще (в другом месте)</a:t>
            </a:r>
          </a:p>
          <a:p>
            <a:r>
              <a:rPr lang="ru-RU" sz="1600" dirty="0">
                <a:solidFill>
                  <a:srgbClr val="0070C0"/>
                </a:solidFill>
              </a:rPr>
              <a:t>Предоставление казначейских услуг внебюджетным организациям</a:t>
            </a:r>
          </a:p>
          <a:p>
            <a:r>
              <a:rPr lang="ru-RU" sz="1600" dirty="0">
                <a:solidFill>
                  <a:srgbClr val="0070C0"/>
                </a:solidFill>
              </a:rPr>
              <a:t>Предоставление других услуг (например, хранение, ликвидация последствий стихийных бедствий)  - однако, это не должно никоим образом отвлекать от основных услуг.</a:t>
            </a:r>
          </a:p>
          <a:p>
            <a:pPr marL="0" indent="0" algn="ctr">
              <a:buNone/>
            </a:pPr>
            <a:endParaRPr lang="ru-RU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A906-368C-48ED-8EBD-12302C61BF87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6" name="Process 5"/>
          <p:cNvSpPr/>
          <p:nvPr/>
        </p:nvSpPr>
        <p:spPr>
          <a:xfrm>
            <a:off x="7620000" y="1303873"/>
            <a:ext cx="1292772" cy="5401727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Необходимость стратегического планирования</a:t>
            </a:r>
          </a:p>
        </p:txBody>
      </p:sp>
      <p:sp>
        <p:nvSpPr>
          <p:cNvPr id="7" name="Process 6"/>
          <p:cNvSpPr/>
          <p:nvPr/>
        </p:nvSpPr>
        <p:spPr>
          <a:xfrm>
            <a:off x="6934200" y="1303872"/>
            <a:ext cx="685800" cy="2887127"/>
          </a:xfrm>
          <a:prstGeom prst="flowChart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Основные</a:t>
            </a:r>
          </a:p>
        </p:txBody>
      </p:sp>
      <p:sp>
        <p:nvSpPr>
          <p:cNvPr id="8" name="Process 7"/>
          <p:cNvSpPr/>
          <p:nvPr/>
        </p:nvSpPr>
        <p:spPr>
          <a:xfrm>
            <a:off x="6934200" y="4190999"/>
            <a:ext cx="685800" cy="1676400"/>
          </a:xfrm>
          <a:prstGeom prst="flowChart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Неосновные</a:t>
            </a:r>
          </a:p>
        </p:txBody>
      </p:sp>
      <p:sp>
        <p:nvSpPr>
          <p:cNvPr id="9" name="Process 8"/>
          <p:cNvSpPr/>
          <p:nvPr/>
        </p:nvSpPr>
        <p:spPr>
          <a:xfrm>
            <a:off x="6934200" y="5867399"/>
            <a:ext cx="1790700" cy="838201"/>
          </a:xfrm>
          <a:prstGeom prst="flowChartProcess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Возможности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250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2648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Типичные функции Казначейства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525963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3600" dirty="0"/>
              <a:t>Казначейство включает в себя важный вспомогательный набор функций в области государственных финансов, он состоит из следующего: </a:t>
            </a:r>
          </a:p>
          <a:p>
            <a:pPr marL="0" indent="0" algn="ctr">
              <a:buNone/>
            </a:pPr>
            <a:endParaRPr lang="ru-RU" dirty="0"/>
          </a:p>
          <a:p>
            <a:r>
              <a:rPr lang="ru-RU" sz="3600" dirty="0"/>
              <a:t>Подготовка счетов («бухгалтерский учет»), </a:t>
            </a:r>
          </a:p>
          <a:p>
            <a:r>
              <a:rPr lang="ru-RU" sz="3600" dirty="0"/>
              <a:t>Установление стандартов и политик бухгалтерского учета, </a:t>
            </a:r>
          </a:p>
          <a:p>
            <a:r>
              <a:rPr lang="ru-RU" sz="3600" dirty="0"/>
              <a:t>Применение внутреннего контроля и обработки платежей от имени правительства,</a:t>
            </a:r>
          </a:p>
          <a:p>
            <a:r>
              <a:rPr lang="ru-RU" sz="3600" dirty="0"/>
              <a:t>Прогнозирование потребностей правительства в денежных средствах и управление ими, </a:t>
            </a:r>
          </a:p>
          <a:p>
            <a:r>
              <a:rPr lang="ru-RU" sz="3600" dirty="0"/>
              <a:t>Подготовка ежегодных финансовых отчетов, надзор за банковскими счетами правительства, и</a:t>
            </a:r>
          </a:p>
          <a:p>
            <a:r>
              <a:rPr lang="ru-RU" sz="3600" dirty="0"/>
              <a:t>Управление государственными активами, обязательствами и гарантиями.</a:t>
            </a:r>
          </a:p>
          <a:p>
            <a:endParaRPr lang="ru-RU" sz="1700" dirty="0"/>
          </a:p>
          <a:p>
            <a:pPr marL="0" indent="0">
              <a:buNone/>
            </a:pPr>
            <a:endParaRPr lang="ru-RU" sz="1700" dirty="0"/>
          </a:p>
          <a:p>
            <a:pPr marL="0" indent="0">
              <a:buNone/>
            </a:pPr>
            <a:endParaRPr lang="ru-RU" sz="1700" dirty="0"/>
          </a:p>
          <a:p>
            <a:pPr marL="0" indent="0">
              <a:buNone/>
            </a:pPr>
            <a:r>
              <a:rPr lang="ru-RU" sz="3600" dirty="0"/>
              <a:t>Источник: Совершенствование функций и организации министерств финансов, Рабочий документ МВФ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8584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8001000" cy="1143000"/>
          </a:xfrm>
        </p:spPr>
        <p:txBody>
          <a:bodyPr>
            <a:normAutofit/>
          </a:bodyPr>
          <a:lstStyle/>
          <a:p>
            <a:r>
              <a:rPr lang="ru-RU" sz="3200" b="1" dirty="0"/>
              <a:t>Факторы, определяющие роль Казначейства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20800"/>
            <a:ext cx="7772400" cy="4525963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Размер страны, наряду с ее административной культурой и институциональными механизмами. </a:t>
            </a:r>
          </a:p>
          <a:p>
            <a:r>
              <a:rPr lang="ru-RU" sz="2400" dirty="0"/>
              <a:t>Общая схема управления, </a:t>
            </a:r>
          </a:p>
          <a:p>
            <a:r>
              <a:rPr lang="ru-RU" sz="2400" dirty="0"/>
              <a:t>Степень централизации и децентрализации, </a:t>
            </a:r>
          </a:p>
          <a:p>
            <a:r>
              <a:rPr lang="ru-RU" sz="2400" dirty="0"/>
              <a:t>Организовано ли оно как дирекция или департамент Министерства финансов, или как стороннее агентство, не зависящее в своей работе от Министерства финансов (но зачастую находящееся под его надзором и контролем). 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/>
              <a:t>Источник: Совершенствование функций и организации министерств финансов, Рабочий документ МВФ 	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467475"/>
            <a:ext cx="1143000" cy="304800"/>
          </a:xfrm>
        </p:spPr>
        <p:txBody>
          <a:bodyPr/>
          <a:lstStyle/>
          <a:p>
            <a:fld id="{E59B3EB4-F75D-4221-891B-A2BAA9BB7BFA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6952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458200" cy="787400"/>
          </a:xfrm>
        </p:spPr>
        <p:txBody>
          <a:bodyPr>
            <a:noAutofit/>
          </a:bodyPr>
          <a:lstStyle/>
          <a:p>
            <a:r>
              <a:rPr lang="ru-RU" sz="3600" dirty="0"/>
              <a:t>Различные модели для казначейской функции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458200" cy="6248400"/>
          </a:xfrm>
        </p:spPr>
        <p:txBody>
          <a:bodyPr>
            <a:normAutofit fontScale="47500" lnSpcReduction="20000"/>
          </a:bodyPr>
          <a:lstStyle/>
          <a:p>
            <a:r>
              <a:rPr lang="ru-RU" i="1" dirty="0"/>
              <a:t>Британская</a:t>
            </a:r>
            <a:r>
              <a:rPr lang="ru-RU" dirty="0"/>
              <a:t> </a:t>
            </a:r>
            <a:r>
              <a:rPr lang="ru-RU" i="1" dirty="0"/>
              <a:t>/ ирландская / скандинавская система </a:t>
            </a:r>
            <a:r>
              <a:rPr lang="ru-RU" dirty="0"/>
              <a:t>— функции платежей и контроля децентрализованы – переданы профильным министерствами, а центральная  политика и функции надзора находятся в ведении либо Министерства финансов, либо стороннего агентства</a:t>
            </a:r>
            <a:br>
              <a:rPr lang="ru-RU" dirty="0"/>
            </a:br>
            <a:endParaRPr lang="ru-RU" dirty="0"/>
          </a:p>
          <a:p>
            <a:r>
              <a:rPr lang="ru-RU" i="1" dirty="0"/>
              <a:t>Система франкоязычных стран </a:t>
            </a:r>
            <a:r>
              <a:rPr lang="ru-RU" dirty="0"/>
              <a:t>— функции платежей и контроля жестко централизованы в Министерстве финансов, чей контроль распространяется даже на местные органы власти и государственные предприятия.  Многие функции обработки были переданы профильным министерствам в ходе модернизации LOLF (</a:t>
            </a:r>
            <a:r>
              <a:rPr lang="fr-FR" dirty="0"/>
              <a:t>Loi Organique Relative Aux Lois de Finances</a:t>
            </a:r>
            <a:r>
              <a:rPr lang="ru-RU" dirty="0"/>
              <a:t>) 2001 года, и было учреждено специализированное агентство для выплаты зарплат государственным служащим.</a:t>
            </a:r>
            <a:br>
              <a:rPr lang="ru-RU" dirty="0"/>
            </a:br>
            <a:r>
              <a:rPr lang="ru-RU" dirty="0"/>
              <a:t> </a:t>
            </a:r>
          </a:p>
          <a:p>
            <a:r>
              <a:rPr lang="ru-RU" i="1" dirty="0"/>
              <a:t>Бельгийская система</a:t>
            </a:r>
            <a:r>
              <a:rPr lang="ru-RU" dirty="0"/>
              <a:t> — вариант французской модели, в котором центральный банк играет важную роль, особенно в отношении платежей.  В Китае также аналогичная система, но с использованием коммерческих банков.</a:t>
            </a:r>
            <a:br>
              <a:rPr lang="ru-RU" dirty="0"/>
            </a:br>
            <a:r>
              <a:rPr lang="ru-RU" dirty="0"/>
              <a:t>  </a:t>
            </a:r>
          </a:p>
          <a:p>
            <a:r>
              <a:rPr lang="ru-RU" i="1" dirty="0"/>
              <a:t>Испанская / португальская система, включающая и Мексику </a:t>
            </a:r>
            <a:r>
              <a:rPr lang="ru-RU" dirty="0"/>
              <a:t>— сходная с моделью франкоязычных стран, но менее централизованная; в случае Испании – автономное казначейское агентство отвечает за обработку платежей и управление единым казначейским счетом (ЕКС).</a:t>
            </a:r>
            <a:br>
              <a:rPr lang="ru-RU" dirty="0"/>
            </a:br>
            <a:endParaRPr lang="ru-RU" dirty="0"/>
          </a:p>
          <a:p>
            <a:r>
              <a:rPr lang="ru-RU" i="1" dirty="0"/>
              <a:t>Экономики переходного периода</a:t>
            </a:r>
            <a:r>
              <a:rPr lang="ru-RU" dirty="0"/>
              <a:t> (PEMPAL) — сильное централизованное казначейское агентство, иногда интегрированное в министерство финансов, иногда независимое.  Также существуют более децентрализованные версии этой модели (например, Болгария). </a:t>
            </a:r>
          </a:p>
          <a:p>
            <a:pPr marL="0" indent="0">
              <a:buNone/>
            </a:pPr>
            <a:endParaRPr lang="ru-RU" sz="1900" dirty="0"/>
          </a:p>
          <a:p>
            <a:pPr marL="0" indent="0">
              <a:buNone/>
            </a:pPr>
            <a:r>
              <a:rPr lang="ru-RU" sz="1900" dirty="0"/>
              <a:t>Источник: Совершенствование функций и организации министерств финансов, Рабочий документ МВФ</a:t>
            </a:r>
          </a:p>
          <a:p>
            <a:pPr marL="0" indent="0">
              <a:buNone/>
            </a:pPr>
            <a:r>
              <a:rPr lang="ru-RU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0127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Международные примеры структуры Казначейства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3" name="Rectangle 2"/>
          <p:cNvSpPr/>
          <p:nvPr/>
        </p:nvSpPr>
        <p:spPr>
          <a:xfrm>
            <a:off x="685800" y="6056610"/>
            <a:ext cx="8001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Источник: Совершенствование функций и организации министерств финансов, Рабочий документ МВФ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367658"/>
              </p:ext>
            </p:extLst>
          </p:nvPr>
        </p:nvGraphicFramePr>
        <p:xfrm>
          <a:off x="457274" y="1287463"/>
          <a:ext cx="7848526" cy="4419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9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1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16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64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Модели Казначейства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Организационная структура Министерства финансов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85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Отдельное министерство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Департамент или Дирекция Министерства финансов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Подразделение бюджетного департамента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Автономное агентство при Министерстве финансов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Централизованные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Китай, Филиппины, Турция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Египет, Исландия, Кения, Малайзия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85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Деконцентрированные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Франция, Индонезия, Индия, Иран, Россия, Сербия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Кипр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39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Децентрализованные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Австралия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Южная Африка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Новая Зеландия, Ирландия, Великобритания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Финляндия, Швеция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Гибридные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Бразилия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Бельгия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Эстония, Испания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152399" y="2133600"/>
            <a:ext cx="119799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557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8915"/>
            <a:ext cx="8382000" cy="922114"/>
          </a:xfrm>
        </p:spPr>
        <p:txBody>
          <a:bodyPr>
            <a:noAutofit/>
          </a:bodyPr>
          <a:lstStyle/>
          <a:p>
            <a:r>
              <a:rPr lang="ru-RU" sz="3000" dirty="0"/>
              <a:t>Обоснование традиционной модели централизованного контроля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700"/>
              </a:spcBef>
              <a:spcAft>
                <a:spcPts val="600"/>
              </a:spcAft>
            </a:pPr>
            <a:r>
              <a:rPr lang="ru-RU" b="1" dirty="0"/>
              <a:t>Исполнение бюджета – король – часто в центре внимания было постатейное бюджетирование – </a:t>
            </a:r>
            <a:r>
              <a:rPr lang="ru-RU" dirty="0"/>
              <a:t>гарантирующее распределение каждого цента и расходование в соответствии с ассигнованиями</a:t>
            </a:r>
          </a:p>
          <a:p>
            <a:pPr>
              <a:spcBef>
                <a:spcPts val="700"/>
              </a:spcBef>
              <a:spcAft>
                <a:spcPts val="600"/>
              </a:spcAft>
            </a:pPr>
            <a:r>
              <a:rPr lang="ru-RU" b="1" dirty="0"/>
              <a:t>Информационная технология находится на ранних этапах развития – </a:t>
            </a:r>
            <a:r>
              <a:rPr lang="ru-RU" dirty="0"/>
              <a:t>сохраняется зависимость от обмена информацией на бумажных носителях вручную.  Может иметься центральная система бухгалтерского учета, но отсутствует распределенный доступ.</a:t>
            </a:r>
          </a:p>
          <a:p>
            <a:pPr marL="400050">
              <a:spcBef>
                <a:spcPts val="700"/>
              </a:spcBef>
              <a:spcAft>
                <a:spcPts val="600"/>
              </a:spcAft>
            </a:pPr>
            <a:r>
              <a:rPr lang="ru-RU" b="1" dirty="0"/>
              <a:t>Законодательные основы могут быть в определенной степени устаревшими и директивными.</a:t>
            </a:r>
            <a:endParaRPr lang="ru-RU" dirty="0"/>
          </a:p>
          <a:p>
            <a:pPr lvl="1">
              <a:spcBef>
                <a:spcPts val="700"/>
              </a:spcBef>
              <a:spcAft>
                <a:spcPts val="600"/>
              </a:spcAft>
            </a:pPr>
            <a:r>
              <a:rPr lang="ru-RU" dirty="0"/>
              <a:t>Фокусируются скорее на деталях, нежели на принципах, ограниченное внимание уделяется ответственности руководителей за управление</a:t>
            </a:r>
          </a:p>
          <a:p>
            <a:pPr lvl="1">
              <a:spcBef>
                <a:spcPts val="700"/>
              </a:spcBef>
              <a:spcAft>
                <a:spcPts val="600"/>
              </a:spcAft>
            </a:pPr>
            <a:r>
              <a:rPr lang="ru-RU" dirty="0"/>
              <a:t>Закон может даже сделать Казначейство подотчетным за платежные решения или, по крайней мере, быть не ясными в отношении того, кто является ответственным</a:t>
            </a:r>
          </a:p>
          <a:p>
            <a:pPr>
              <a:spcBef>
                <a:spcPts val="700"/>
              </a:spcBef>
              <a:spcAft>
                <a:spcPts val="600"/>
              </a:spcAft>
            </a:pPr>
            <a:r>
              <a:rPr lang="ru-RU" b="1" dirty="0"/>
              <a:t>Системы внутреннего контроля в министерствах, департаментах и агентствах и функция внутреннего аудита все еще находятся на стадии развития – </a:t>
            </a:r>
            <a:r>
              <a:rPr lang="ru-RU" dirty="0"/>
              <a:t>Казначейство берет на себя функцию предварительного (ex-ante) контроля, чтобы гарантировать, что все правильно, НО, насколько действенными могут быть централизованные системы контроля? </a:t>
            </a:r>
            <a:r>
              <a:rPr lang="ru-RU" b="1" dirty="0"/>
              <a:t>	</a:t>
            </a:r>
            <a:br>
              <a:rPr lang="ru-RU" b="1" dirty="0"/>
            </a:br>
            <a:r>
              <a:rPr lang="ru-RU" sz="2900" i="1" dirty="0"/>
              <a:t>Кто гарантирует, что решение о расходовании средств было хорошим использованием государственных денег? 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tabLst>
                <a:tab pos="361950" algn="l"/>
              </a:tabLst>
            </a:pPr>
            <a:r>
              <a:rPr lang="ru-RU" b="1" dirty="0"/>
              <a:t>	</a:t>
            </a:r>
            <a:r>
              <a:rPr lang="ru-RU" sz="2900" b="1" i="1" dirty="0"/>
              <a:t>Без сильной децентрализованной подотчетности люди найдут способы обойти контроль</a:t>
            </a:r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A906-368C-48ED-8EBD-12302C61BF87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114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1016000"/>
          </a:xfrm>
        </p:spPr>
        <p:txBody>
          <a:bodyPr>
            <a:normAutofit/>
          </a:bodyPr>
          <a:lstStyle/>
          <a:p>
            <a:r>
              <a:rPr lang="ru-RU" sz="2800" b="1" dirty="0"/>
              <a:t>Децентрализация принятия решений</a:t>
            </a:r>
            <a:br>
              <a:rPr lang="ru-RU" sz="2800" dirty="0"/>
            </a:br>
            <a:r>
              <a:rPr lang="ru-RU" sz="2000" i="1" dirty="0"/>
              <a:t>Серьезная тенденция во многих странах ОЭСР в 1980-х и далее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458200" cy="6934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1400" b="1" dirty="0"/>
              <a:t>Определяющим фактором были интегрированные информационные системы управления финансами.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1400" b="1" dirty="0"/>
              <a:t>Смещение в принятии решений и подотчетности от центра к бюджетным организациям </a:t>
            </a:r>
            <a:r>
              <a:rPr lang="ru-RU" sz="1400" dirty="0"/>
              <a:t>– баланс полномочий и ответственности.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1400" dirty="0"/>
              <a:t>Требует </a:t>
            </a:r>
            <a:r>
              <a:rPr lang="ru-RU" sz="1400" b="1" dirty="0"/>
              <a:t>сильной, основанной на принципах, законодательной основы, </a:t>
            </a:r>
            <a:r>
              <a:rPr lang="ru-RU" sz="1400" dirty="0"/>
              <a:t>которая включает концепцию государственного внутреннего финансового контроля.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1400" dirty="0"/>
              <a:t>Конкретные законодательные требования </a:t>
            </a:r>
            <a:r>
              <a:rPr lang="ru-RU" sz="1400" b="1" dirty="0"/>
              <a:t>финансовых субъектов и их роль в процессе исполнения бюджета</a:t>
            </a:r>
            <a:r>
              <a:rPr lang="ru-RU" sz="1400" dirty="0"/>
              <a:t> (PIFC (государственный внутренний финансовый контроль) /COSO (Комитет организаций-спонсоров Комиссии Тредвея).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1400" dirty="0"/>
              <a:t>Важен </a:t>
            </a:r>
            <a:r>
              <a:rPr lang="ru-RU" sz="1400" b="1" dirty="0"/>
              <a:t>сильный внутренний аудит</a:t>
            </a:r>
            <a:r>
              <a:rPr lang="ru-RU" sz="1400" dirty="0"/>
              <a:t>, как и сильная функция внешних проверок при поддержке и проверке со стороны Парламента.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1400" dirty="0"/>
              <a:t>В центре внимания улучшенное принятие решений – таким образом, переход от просто </a:t>
            </a:r>
            <a:r>
              <a:rPr lang="ru-RU" sz="1400" b="1" dirty="0"/>
              <a:t>производственных ресурсов к результатам.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ru-RU" sz="1400" dirty="0"/>
              <a:t>Позаботиться о том, чтобы процесс был должным образом спланирован, чтобы заранее было получено одобрение, и </a:t>
            </a:r>
            <a:r>
              <a:rPr lang="ru-RU" sz="1400" b="1" dirty="0"/>
              <a:t>все должно контролироваться в FMIS (система информационного обеспечения финансового менеджмента) </a:t>
            </a:r>
            <a:r>
              <a:rPr lang="ru-RU" sz="1400" dirty="0"/>
              <a:t>– таким образом, каждый шаг можно проверить.</a:t>
            </a:r>
            <a:endParaRPr lang="ru-RU" sz="1400" dirty="0">
              <a:latin typeface="Arial Black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1400" b="1" dirty="0"/>
              <a:t>Следовательно, была также тенденция децентрализации ответственности за меры контроля, наряду с полномочиями, с последующей проверкой, заменяющей собой предварительные проверки!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A906-368C-48ED-8EBD-12302C61BF87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319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8EE03F88-3AC6-44AD-9071-7A87B4E8B2F5}" type="slidenum">
              <a:rPr lang="ru-RU" smtClean="0"/>
              <a:pPr eaLnBrk="1" hangingPunct="1"/>
              <a:t>9</a:t>
            </a:fld>
            <a:endParaRPr lang="ru-RU" dirty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/>
              <a:t>Усиление подотчетности и необходимость балансирования полномочий и ответственности для эффективной децентрализации</a:t>
            </a:r>
            <a:endParaRPr lang="ru-RU" sz="2800" dirty="0"/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313613" cy="4419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dirty="0"/>
              <a:t>Диаграмма by Mark</a:t>
            </a:r>
          </a:p>
        </p:txBody>
      </p:sp>
      <p:pic>
        <p:nvPicPr>
          <p:cNvPr id="4301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82002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0" y="1752600"/>
            <a:ext cx="3124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600" b="1" dirty="0"/>
              <a:t>Подотчетность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 rot="3540000">
            <a:off x="1424447" y="4842086"/>
            <a:ext cx="3124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600" b="1" dirty="0"/>
              <a:t>Полномочия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 rot="-3600000">
            <a:off x="4350666" y="4365848"/>
            <a:ext cx="349205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600" b="1" dirty="0"/>
              <a:t>Ответственность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78233667"/>
      </p:ext>
    </p:extLst>
  </p:cSld>
  <p:clrMapOvr>
    <a:masterClrMapping/>
  </p:clrMapOvr>
</p:sld>
</file>

<file path=ppt/theme/theme1.xml><?xml version="1.0" encoding="utf-8"?>
<a:theme xmlns:a="http://schemas.openxmlformats.org/drawingml/2006/main" name="PEM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PEMPAL.potx</Template>
  <TotalTime>16057</TotalTime>
  <Words>2509</Words>
  <Application>Microsoft Office PowerPoint</Application>
  <PresentationFormat>On-screen Show (4:3)</PresentationFormat>
  <Paragraphs>328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PEMPAL</vt:lpstr>
      <vt:lpstr>Возрастающая роль функции казначейства на международном уровне</vt:lpstr>
      <vt:lpstr>План презентации</vt:lpstr>
      <vt:lpstr>Типичные функции Казначейства</vt:lpstr>
      <vt:lpstr>Факторы, определяющие роль Казначейства</vt:lpstr>
      <vt:lpstr>Различные модели для казначейской функции</vt:lpstr>
      <vt:lpstr>Международные примеры структуры Казначейства</vt:lpstr>
      <vt:lpstr>Обоснование традиционной модели централизованного контроля</vt:lpstr>
      <vt:lpstr>Децентрализация принятия решений Серьезная тенденция во многих странах ОЭСР в 1980-х и далее</vt:lpstr>
      <vt:lpstr>Усиление подотчетности и необходимость балансирования полномочий и ответственности для эффективной децентрализации</vt:lpstr>
      <vt:lpstr>Что такое управление рисками?</vt:lpstr>
      <vt:lpstr>Эволюция системы бухгалтерского учета в федеральном правительстве Австралии – Первое поколение – журнально-ордерная финансовая система (FLS)</vt:lpstr>
      <vt:lpstr>PowerPoint Presentation</vt:lpstr>
      <vt:lpstr>Эволюция системы бухгалтерского учета в федеральном правительстве Австралии – Второе поколение – финансовая информация об управлении ресурсами (FIRM)</vt:lpstr>
      <vt:lpstr>PowerPoint Presentation</vt:lpstr>
      <vt:lpstr>Эволюция системы бухгалтерского учета в федеральном правительстве Австралии – Третье поколение – система управления информацией по методу начисления (AIMS)</vt:lpstr>
      <vt:lpstr>PowerPoint Presentation</vt:lpstr>
      <vt:lpstr>Эволюция системы бухгалтерского учета в федеральном правительстве Австралии – Четвертое поколение –– Центральная система контроля за исполнением бюджета (CBMS) – последняя версия</vt:lpstr>
      <vt:lpstr>PowerPoint Presentation</vt:lpstr>
      <vt:lpstr>Уроки, извлеченные из федерального опыта Австралии</vt:lpstr>
      <vt:lpstr>Каковы основные и неосновные элементы функции современного Казначейства? </vt:lpstr>
      <vt:lpstr>Вопросы?</vt:lpstr>
    </vt:vector>
  </TitlesOfParts>
  <Company>The World Bank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budget classification (BC) used in a country</dc:title>
  <dc:creator>wb76141</dc:creator>
  <cp:lastModifiedBy>Marina Lazo</cp:lastModifiedBy>
  <cp:revision>482</cp:revision>
  <dcterms:created xsi:type="dcterms:W3CDTF">2010-10-04T16:57:49Z</dcterms:created>
  <dcterms:modified xsi:type="dcterms:W3CDTF">2016-05-18T18:08:17Z</dcterms:modified>
</cp:coreProperties>
</file>