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1" r:id="rId3"/>
    <p:sldId id="408" r:id="rId4"/>
    <p:sldId id="404" r:id="rId5"/>
    <p:sldId id="405" r:id="rId6"/>
    <p:sldId id="387" r:id="rId7"/>
    <p:sldId id="410" r:id="rId8"/>
    <p:sldId id="366" r:id="rId9"/>
    <p:sldId id="409" r:id="rId10"/>
    <p:sldId id="397" r:id="rId11"/>
    <p:sldId id="401" r:id="rId12"/>
    <p:sldId id="391" r:id="rId13"/>
    <p:sldId id="298" r:id="rId14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0" autoAdjust="0"/>
    <p:restoredTop sz="95299" autoAdjust="0"/>
  </p:normalViewPr>
  <p:slideViewPr>
    <p:cSldViewPr>
      <p:cViewPr varScale="1">
        <p:scale>
          <a:sx n="90" d="100"/>
          <a:sy n="90" d="100"/>
        </p:scale>
        <p:origin x="792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A5A-65B4-476F-9466-76B9682986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C04686-E041-495A-89DC-D4AF27C0DF58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Основные казначейские функции</a:t>
          </a:r>
          <a:endParaRPr lang="en-GB" noProof="0" dirty="0">
            <a:latin typeface="+mj-lt"/>
          </a:endParaRPr>
        </a:p>
      </dgm:t>
    </dgm:pt>
    <dgm:pt modelId="{997AF13A-4C6C-489C-B78F-4D460DD7F31C}" type="parTrans" cxnId="{1438D2B5-2F11-4F61-8208-064A9C0FD3CF}">
      <dgm:prSet/>
      <dgm:spPr/>
      <dgm:t>
        <a:bodyPr/>
        <a:lstStyle/>
        <a:p>
          <a:endParaRPr lang="hu-HU"/>
        </a:p>
      </dgm:t>
    </dgm:pt>
    <dgm:pt modelId="{125B0FA6-7244-4129-9084-146669D24CB0}" type="sibTrans" cxnId="{1438D2B5-2F11-4F61-8208-064A9C0FD3CF}">
      <dgm:prSet/>
      <dgm:spPr/>
      <dgm:t>
        <a:bodyPr/>
        <a:lstStyle/>
        <a:p>
          <a:endParaRPr lang="hu-HU"/>
        </a:p>
      </dgm:t>
    </dgm:pt>
    <dgm:pt modelId="{D02E0132-FBF4-4E97-993E-168A976B0ABB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Управление счетом в </a:t>
          </a:r>
          <a:r>
            <a:rPr lang="en-GB" noProof="0" dirty="0" smtClean="0">
              <a:latin typeface="+mj-lt"/>
            </a:rPr>
            <a:t>HUF </a:t>
          </a:r>
          <a:r>
            <a:rPr lang="ru-RU" noProof="0" dirty="0" smtClean="0">
              <a:latin typeface="+mj-lt"/>
            </a:rPr>
            <a:t>и в иностранной валюте для центральных бюджетных единиц, держатели счетов обязаны по закону</a:t>
          </a:r>
          <a:endParaRPr lang="en-GB" noProof="0" dirty="0"/>
        </a:p>
      </dgm:t>
    </dgm:pt>
    <dgm:pt modelId="{C50477A4-3166-4083-8036-2E63E2DC7A72}" type="parTrans" cxnId="{5214462A-FD5C-4291-B2BD-0C234D64B7F3}">
      <dgm:prSet/>
      <dgm:spPr/>
      <dgm:t>
        <a:bodyPr/>
        <a:lstStyle/>
        <a:p>
          <a:endParaRPr lang="hu-HU"/>
        </a:p>
      </dgm:t>
    </dgm:pt>
    <dgm:pt modelId="{C147018B-4CB4-4F4B-865F-7375AC6FCCB5}" type="sibTrans" cxnId="{5214462A-FD5C-4291-B2BD-0C234D64B7F3}">
      <dgm:prSet/>
      <dgm:spPr/>
      <dgm:t>
        <a:bodyPr/>
        <a:lstStyle/>
        <a:p>
          <a:endParaRPr lang="hu-HU"/>
        </a:p>
      </dgm:t>
    </dgm:pt>
    <dgm:pt modelId="{8A84C54E-45CD-4C61-855E-F9BEAD590E38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Прогнозирование бюджетной позиции и потребностей ликвидности</a:t>
          </a:r>
          <a:endParaRPr lang="en-GB" noProof="0" dirty="0"/>
        </a:p>
      </dgm:t>
    </dgm:pt>
    <dgm:pt modelId="{B2CBC6A7-5CDA-4896-9EAF-EB9A6954E749}" type="parTrans" cxnId="{E4AD1841-7845-4D28-85BD-42CFB3EE210E}">
      <dgm:prSet/>
      <dgm:spPr/>
      <dgm:t>
        <a:bodyPr/>
        <a:lstStyle/>
        <a:p>
          <a:endParaRPr lang="hu-HU"/>
        </a:p>
      </dgm:t>
    </dgm:pt>
    <dgm:pt modelId="{C3AC77D5-75AB-4888-A937-F10CC29BC287}" type="sibTrans" cxnId="{E4AD1841-7845-4D28-85BD-42CFB3EE210E}">
      <dgm:prSet/>
      <dgm:spPr/>
      <dgm:t>
        <a:bodyPr/>
        <a:lstStyle/>
        <a:p>
          <a:endParaRPr lang="hu-HU"/>
        </a:p>
      </dgm:t>
    </dgm:pt>
    <dgm:pt modelId="{08D632BD-4DBA-453D-8EF1-7AF1AC68B3A0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Дополнительные функции</a:t>
          </a:r>
          <a:endParaRPr lang="en-GB" noProof="0" dirty="0">
            <a:latin typeface="+mj-lt"/>
          </a:endParaRPr>
        </a:p>
      </dgm:t>
    </dgm:pt>
    <dgm:pt modelId="{192AF364-EA59-4300-BA6A-896ADAF8D246}" type="parTrans" cxnId="{9961A8FB-F9DC-4586-9A3D-4D6F5C43E97A}">
      <dgm:prSet/>
      <dgm:spPr/>
      <dgm:t>
        <a:bodyPr/>
        <a:lstStyle/>
        <a:p>
          <a:endParaRPr lang="hu-HU"/>
        </a:p>
      </dgm:t>
    </dgm:pt>
    <dgm:pt modelId="{4575F923-5808-440E-93C4-5A0EEE65EDF2}" type="sibTrans" cxnId="{9961A8FB-F9DC-4586-9A3D-4D6F5C43E97A}">
      <dgm:prSet/>
      <dgm:spPr/>
      <dgm:t>
        <a:bodyPr/>
        <a:lstStyle/>
        <a:p>
          <a:endParaRPr lang="hu-HU"/>
        </a:p>
      </dgm:t>
    </dgm:pt>
    <dgm:pt modelId="{A964999A-4D31-46CD-B37D-EE03541F9C9A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Перечисление </a:t>
          </a:r>
          <a:r>
            <a:rPr lang="en-GB" noProof="0" dirty="0" smtClean="0">
              <a:latin typeface="+mj-lt"/>
            </a:rPr>
            <a:t>Remitting </a:t>
          </a:r>
          <a:r>
            <a:rPr lang="en-GB" noProof="0" dirty="0" smtClean="0">
              <a:latin typeface="+mj-lt"/>
            </a:rPr>
            <a:t>EU and national </a:t>
          </a:r>
          <a:r>
            <a:rPr lang="ru-RU" noProof="0" dirty="0" smtClean="0">
              <a:latin typeface="+mj-lt"/>
            </a:rPr>
            <a:t>субсидий ЕС и национальных субсидий</a:t>
          </a:r>
          <a:r>
            <a:rPr lang="en-GB" noProof="0" dirty="0" smtClean="0">
              <a:latin typeface="+mj-lt"/>
            </a:rPr>
            <a:t>,</a:t>
          </a:r>
          <a:r>
            <a:rPr lang="ru-RU" noProof="0" dirty="0" smtClean="0">
              <a:latin typeface="+mj-lt"/>
            </a:rPr>
            <a:t> управление грантами</a:t>
          </a:r>
          <a:endParaRPr lang="en-GB" noProof="0" dirty="0">
            <a:latin typeface="+mj-lt"/>
          </a:endParaRPr>
        </a:p>
      </dgm:t>
    </dgm:pt>
    <dgm:pt modelId="{F3B2ADE8-59A4-49C9-B2D8-C479EC3B6B0B}" type="parTrans" cxnId="{3408DB15-DB95-4670-8F95-F89E3993D47C}">
      <dgm:prSet/>
      <dgm:spPr/>
      <dgm:t>
        <a:bodyPr/>
        <a:lstStyle/>
        <a:p>
          <a:endParaRPr lang="hu-HU"/>
        </a:p>
      </dgm:t>
    </dgm:pt>
    <dgm:pt modelId="{C36985A2-7F07-469A-A634-DDCFEAD75C1E}" type="sibTrans" cxnId="{3408DB15-DB95-4670-8F95-F89E3993D47C}">
      <dgm:prSet/>
      <dgm:spPr/>
      <dgm:t>
        <a:bodyPr/>
        <a:lstStyle/>
        <a:p>
          <a:endParaRPr lang="hu-HU"/>
        </a:p>
      </dgm:t>
    </dgm:pt>
    <dgm:pt modelId="{D89E60F2-6D5B-46C6-876D-E28C9C31FF24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Реестр бюджетных единиц</a:t>
          </a:r>
          <a:endParaRPr lang="en-GB" noProof="0" dirty="0">
            <a:latin typeface="+mj-lt"/>
          </a:endParaRPr>
        </a:p>
      </dgm:t>
    </dgm:pt>
    <dgm:pt modelId="{E2CA29D5-03F0-4BEE-AE7F-24B817992E62}" type="parTrans" cxnId="{8BF428FD-1347-4F5E-812E-5D17FC6349EB}">
      <dgm:prSet/>
      <dgm:spPr/>
      <dgm:t>
        <a:bodyPr/>
        <a:lstStyle/>
        <a:p>
          <a:endParaRPr lang="hu-HU"/>
        </a:p>
      </dgm:t>
    </dgm:pt>
    <dgm:pt modelId="{E08443F1-E24A-4CF5-A774-56A02F6457E1}" type="sibTrans" cxnId="{8BF428FD-1347-4F5E-812E-5D17FC6349EB}">
      <dgm:prSet/>
      <dgm:spPr/>
      <dgm:t>
        <a:bodyPr/>
        <a:lstStyle/>
        <a:p>
          <a:endParaRPr lang="hu-HU"/>
        </a:p>
      </dgm:t>
    </dgm:pt>
    <dgm:pt modelId="{F8658612-C4B6-4D26-8653-59AEFF0202C7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Обобщение бюджетных отчетов, как центрального, так и местных субсекторов</a:t>
          </a:r>
          <a:endParaRPr lang="en-GB" noProof="0" dirty="0"/>
        </a:p>
      </dgm:t>
    </dgm:pt>
    <dgm:pt modelId="{F084E84A-B71E-4FA0-A161-CE30106D9285}" type="parTrans" cxnId="{12122085-FA7C-4D95-89B3-7FEAEB4F92F7}">
      <dgm:prSet/>
      <dgm:spPr/>
      <dgm:t>
        <a:bodyPr/>
        <a:lstStyle/>
        <a:p>
          <a:endParaRPr lang="hu-HU"/>
        </a:p>
      </dgm:t>
    </dgm:pt>
    <dgm:pt modelId="{EBB28C46-D653-44D3-875E-60946F189736}" type="sibTrans" cxnId="{12122085-FA7C-4D95-89B3-7FEAEB4F92F7}">
      <dgm:prSet/>
      <dgm:spPr/>
      <dgm:t>
        <a:bodyPr/>
        <a:lstStyle/>
        <a:p>
          <a:endParaRPr lang="hu-HU"/>
        </a:p>
      </dgm:t>
    </dgm:pt>
    <dgm:pt modelId="{A2B392D9-D39C-4B9F-8D48-E20B15EF0018}">
      <dgm:prSet/>
      <dgm:spPr/>
      <dgm:t>
        <a:bodyPr/>
        <a:lstStyle/>
        <a:p>
          <a:r>
            <a:rPr lang="ru-RU" noProof="0" dirty="0" smtClean="0">
              <a:latin typeface="+mj-lt"/>
            </a:rPr>
            <a:t>Расчет фонда заработной платы для государственного сектора</a:t>
          </a:r>
          <a:r>
            <a:rPr lang="en-GB" noProof="0" dirty="0" smtClean="0">
              <a:latin typeface="+mj-lt"/>
            </a:rPr>
            <a:t>, </a:t>
          </a:r>
          <a:endParaRPr lang="en-GB" noProof="0" dirty="0" smtClean="0">
            <a:latin typeface="+mj-lt"/>
          </a:endParaRPr>
        </a:p>
      </dgm:t>
    </dgm:pt>
    <dgm:pt modelId="{BCDE157E-1DC2-4365-892C-60DDB18B2600}" type="parTrans" cxnId="{0E91290E-1E42-4256-A6DF-D0C96A8D515C}">
      <dgm:prSet/>
      <dgm:spPr/>
      <dgm:t>
        <a:bodyPr/>
        <a:lstStyle/>
        <a:p>
          <a:endParaRPr lang="hu-HU"/>
        </a:p>
      </dgm:t>
    </dgm:pt>
    <dgm:pt modelId="{DEE5C435-CA56-4DC3-8295-668038DBC202}" type="sibTrans" cxnId="{0E91290E-1E42-4256-A6DF-D0C96A8D515C}">
      <dgm:prSet/>
      <dgm:spPr/>
      <dgm:t>
        <a:bodyPr/>
        <a:lstStyle/>
        <a:p>
          <a:endParaRPr lang="hu-HU"/>
        </a:p>
      </dgm:t>
    </dgm:pt>
    <dgm:pt modelId="{05A536F2-9155-4E06-9C39-0F831B4DA66A}">
      <dgm:prSet/>
      <dgm:spPr/>
      <dgm:t>
        <a:bodyPr/>
        <a:lstStyle/>
        <a:p>
          <a:r>
            <a:rPr lang="ru-RU" noProof="0" dirty="0" smtClean="0">
              <a:latin typeface="+mj-lt"/>
            </a:rPr>
            <a:t>Розничная продажа государственных ценных бумаг</a:t>
          </a:r>
          <a:endParaRPr lang="en-GB" noProof="0" dirty="0">
            <a:latin typeface="+mj-lt"/>
          </a:endParaRPr>
        </a:p>
      </dgm:t>
    </dgm:pt>
    <dgm:pt modelId="{7AD68719-1007-48A5-83E2-BB76613AFD45}" type="parTrans" cxnId="{702C771A-0A46-485D-9D69-6DE17F912FE3}">
      <dgm:prSet/>
      <dgm:spPr/>
      <dgm:t>
        <a:bodyPr/>
        <a:lstStyle/>
        <a:p>
          <a:endParaRPr lang="hu-HU"/>
        </a:p>
      </dgm:t>
    </dgm:pt>
    <dgm:pt modelId="{0D497BFF-87DD-4EC3-9E75-3B9599515440}" type="sibTrans" cxnId="{702C771A-0A46-485D-9D69-6DE17F912FE3}">
      <dgm:prSet/>
      <dgm:spPr/>
      <dgm:t>
        <a:bodyPr/>
        <a:lstStyle/>
        <a:p>
          <a:endParaRPr lang="hu-HU"/>
        </a:p>
      </dgm:t>
    </dgm:pt>
    <dgm:pt modelId="{093AB843-495F-4B6F-B0D2-B0FB6DAB1656}">
      <dgm:prSet phldrT="[Szöveg]"/>
      <dgm:spPr/>
      <dgm:t>
        <a:bodyPr/>
        <a:lstStyle/>
        <a:p>
          <a:r>
            <a:rPr lang="ru-RU" noProof="0" dirty="0" smtClean="0">
              <a:latin typeface="+mj-lt"/>
            </a:rPr>
            <a:t>Бюджетные меры контроля</a:t>
          </a:r>
          <a:endParaRPr lang="en-GB" noProof="0" dirty="0">
            <a:latin typeface="+mj-lt"/>
          </a:endParaRPr>
        </a:p>
      </dgm:t>
    </dgm:pt>
    <dgm:pt modelId="{871E41BC-46E1-4A0E-8081-D3CE34815C88}" type="parTrans" cxnId="{963B8374-FCBA-47C8-B30F-51028244B3B4}">
      <dgm:prSet/>
      <dgm:spPr/>
      <dgm:t>
        <a:bodyPr/>
        <a:lstStyle/>
        <a:p>
          <a:endParaRPr lang="en-GB"/>
        </a:p>
      </dgm:t>
    </dgm:pt>
    <dgm:pt modelId="{5FCF15D5-3DC3-4644-AA7D-AD134D411C67}" type="sibTrans" cxnId="{963B8374-FCBA-47C8-B30F-51028244B3B4}">
      <dgm:prSet/>
      <dgm:spPr/>
      <dgm:t>
        <a:bodyPr/>
        <a:lstStyle/>
        <a:p>
          <a:endParaRPr lang="en-GB"/>
        </a:p>
      </dgm:t>
    </dgm:pt>
    <dgm:pt modelId="{789E890D-17C5-447B-BB31-0A8A9D87C12B}" type="pres">
      <dgm:prSet presAssocID="{3FA34A5A-65B4-476F-9466-76B9682986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165F4-478A-47B0-98A4-33AB0061E58C}" type="pres">
      <dgm:prSet presAssocID="{3CC04686-E041-495A-89DC-D4AF27C0DF58}" presName="composite" presStyleCnt="0"/>
      <dgm:spPr/>
    </dgm:pt>
    <dgm:pt modelId="{77BFC65D-62EF-4C93-8B1E-4EFBC22F4F30}" type="pres">
      <dgm:prSet presAssocID="{3CC04686-E041-495A-89DC-D4AF27C0DF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8F9C4A-DAAC-4866-B475-74E60DFCEE25}" type="pres">
      <dgm:prSet presAssocID="{3CC04686-E041-495A-89DC-D4AF27C0DF5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AE6FEC-AD87-4E70-ADF2-02C9B2A58F31}" type="pres">
      <dgm:prSet presAssocID="{125B0FA6-7244-4129-9084-146669D24CB0}" presName="space" presStyleCnt="0"/>
      <dgm:spPr/>
    </dgm:pt>
    <dgm:pt modelId="{DB4D9892-7F86-45CB-B4D0-5739A3C0DC42}" type="pres">
      <dgm:prSet presAssocID="{08D632BD-4DBA-453D-8EF1-7AF1AC68B3A0}" presName="composite" presStyleCnt="0"/>
      <dgm:spPr/>
    </dgm:pt>
    <dgm:pt modelId="{EC43F1B6-96BE-4006-8E94-2E321F328D71}" type="pres">
      <dgm:prSet presAssocID="{08D632BD-4DBA-453D-8EF1-7AF1AC68B3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8B3523-239C-435C-8303-D626083FDE06}" type="pres">
      <dgm:prSet presAssocID="{08D632BD-4DBA-453D-8EF1-7AF1AC68B3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443A4FF-89BC-4B6D-B610-21E2AABF74B1}" type="presOf" srcId="{8A84C54E-45CD-4C61-855E-F9BEAD590E38}" destId="{B68F9C4A-DAAC-4866-B475-74E60DFCEE25}" srcOrd="0" destOrd="1" presId="urn:microsoft.com/office/officeart/2005/8/layout/hList1"/>
    <dgm:cxn modelId="{E4AD1841-7845-4D28-85BD-42CFB3EE210E}" srcId="{3CC04686-E041-495A-89DC-D4AF27C0DF58}" destId="{8A84C54E-45CD-4C61-855E-F9BEAD590E38}" srcOrd="1" destOrd="0" parTransId="{B2CBC6A7-5CDA-4896-9EAF-EB9A6954E749}" sibTransId="{C3AC77D5-75AB-4888-A937-F10CC29BC287}"/>
    <dgm:cxn modelId="{AFAA0FC5-687E-4679-B8DE-28E677980921}" type="presOf" srcId="{08D632BD-4DBA-453D-8EF1-7AF1AC68B3A0}" destId="{EC43F1B6-96BE-4006-8E94-2E321F328D71}" srcOrd="0" destOrd="0" presId="urn:microsoft.com/office/officeart/2005/8/layout/hList1"/>
    <dgm:cxn modelId="{963B8374-FCBA-47C8-B30F-51028244B3B4}" srcId="{3CC04686-E041-495A-89DC-D4AF27C0DF58}" destId="{093AB843-495F-4B6F-B0D2-B0FB6DAB1656}" srcOrd="3" destOrd="0" parTransId="{871E41BC-46E1-4A0E-8081-D3CE34815C88}" sibTransId="{5FCF15D5-3DC3-4644-AA7D-AD134D411C67}"/>
    <dgm:cxn modelId="{0227992E-C4D2-4176-8386-E1E9B152994D}" type="presOf" srcId="{3FA34A5A-65B4-476F-9466-76B968298603}" destId="{789E890D-17C5-447B-BB31-0A8A9D87C12B}" srcOrd="0" destOrd="0" presId="urn:microsoft.com/office/officeart/2005/8/layout/hList1"/>
    <dgm:cxn modelId="{AFFF96DA-3E7F-4EA0-8E61-761A65094B26}" type="presOf" srcId="{D89E60F2-6D5B-46C6-876D-E28C9C31FF24}" destId="{ED8B3523-239C-435C-8303-D626083FDE06}" srcOrd="0" destOrd="3" presId="urn:microsoft.com/office/officeart/2005/8/layout/hList1"/>
    <dgm:cxn modelId="{C6E58AE0-D4F7-4ABF-8EBB-FD269ED6047D}" type="presOf" srcId="{F8658612-C4B6-4D26-8653-59AEFF0202C7}" destId="{B68F9C4A-DAAC-4866-B475-74E60DFCEE25}" srcOrd="0" destOrd="2" presId="urn:microsoft.com/office/officeart/2005/8/layout/hList1"/>
    <dgm:cxn modelId="{6F51FFB7-7ED6-4855-9446-EA662A21216D}" type="presOf" srcId="{05A536F2-9155-4E06-9C39-0F831B4DA66A}" destId="{ED8B3523-239C-435C-8303-D626083FDE06}" srcOrd="0" destOrd="2" presId="urn:microsoft.com/office/officeart/2005/8/layout/hList1"/>
    <dgm:cxn modelId="{0E91290E-1E42-4256-A6DF-D0C96A8D515C}" srcId="{08D632BD-4DBA-453D-8EF1-7AF1AC68B3A0}" destId="{A2B392D9-D39C-4B9F-8D48-E20B15EF0018}" srcOrd="1" destOrd="0" parTransId="{BCDE157E-1DC2-4365-892C-60DDB18B2600}" sibTransId="{DEE5C435-CA56-4DC3-8295-668038DBC202}"/>
    <dgm:cxn modelId="{DFE35AFC-60C2-4F60-9A26-01F551C79343}" type="presOf" srcId="{093AB843-495F-4B6F-B0D2-B0FB6DAB1656}" destId="{B68F9C4A-DAAC-4866-B475-74E60DFCEE25}" srcOrd="0" destOrd="3" presId="urn:microsoft.com/office/officeart/2005/8/layout/hList1"/>
    <dgm:cxn modelId="{5214462A-FD5C-4291-B2BD-0C234D64B7F3}" srcId="{3CC04686-E041-495A-89DC-D4AF27C0DF58}" destId="{D02E0132-FBF4-4E97-993E-168A976B0ABB}" srcOrd="0" destOrd="0" parTransId="{C50477A4-3166-4083-8036-2E63E2DC7A72}" sibTransId="{C147018B-4CB4-4F4B-865F-7375AC6FCCB5}"/>
    <dgm:cxn modelId="{702C771A-0A46-485D-9D69-6DE17F912FE3}" srcId="{08D632BD-4DBA-453D-8EF1-7AF1AC68B3A0}" destId="{05A536F2-9155-4E06-9C39-0F831B4DA66A}" srcOrd="2" destOrd="0" parTransId="{7AD68719-1007-48A5-83E2-BB76613AFD45}" sibTransId="{0D497BFF-87DD-4EC3-9E75-3B9599515440}"/>
    <dgm:cxn modelId="{3408DB15-DB95-4670-8F95-F89E3993D47C}" srcId="{08D632BD-4DBA-453D-8EF1-7AF1AC68B3A0}" destId="{A964999A-4D31-46CD-B37D-EE03541F9C9A}" srcOrd="0" destOrd="0" parTransId="{F3B2ADE8-59A4-49C9-B2D8-C479EC3B6B0B}" sibTransId="{C36985A2-7F07-469A-A634-DDCFEAD75C1E}"/>
    <dgm:cxn modelId="{7C3D9677-98D2-4B9A-91F4-319A774CB995}" type="presOf" srcId="{A2B392D9-D39C-4B9F-8D48-E20B15EF0018}" destId="{ED8B3523-239C-435C-8303-D626083FDE06}" srcOrd="0" destOrd="1" presId="urn:microsoft.com/office/officeart/2005/8/layout/hList1"/>
    <dgm:cxn modelId="{9961A8FB-F9DC-4586-9A3D-4D6F5C43E97A}" srcId="{3FA34A5A-65B4-476F-9466-76B968298603}" destId="{08D632BD-4DBA-453D-8EF1-7AF1AC68B3A0}" srcOrd="1" destOrd="0" parTransId="{192AF364-EA59-4300-BA6A-896ADAF8D246}" sibTransId="{4575F923-5808-440E-93C4-5A0EEE65EDF2}"/>
    <dgm:cxn modelId="{12A8D0AC-41C0-4D1E-985C-8CB6D903D184}" type="presOf" srcId="{D02E0132-FBF4-4E97-993E-168A976B0ABB}" destId="{B68F9C4A-DAAC-4866-B475-74E60DFCEE25}" srcOrd="0" destOrd="0" presId="urn:microsoft.com/office/officeart/2005/8/layout/hList1"/>
    <dgm:cxn modelId="{8BF428FD-1347-4F5E-812E-5D17FC6349EB}" srcId="{08D632BD-4DBA-453D-8EF1-7AF1AC68B3A0}" destId="{D89E60F2-6D5B-46C6-876D-E28C9C31FF24}" srcOrd="3" destOrd="0" parTransId="{E2CA29D5-03F0-4BEE-AE7F-24B817992E62}" sibTransId="{E08443F1-E24A-4CF5-A774-56A02F6457E1}"/>
    <dgm:cxn modelId="{69905908-CF88-49ED-B2E9-3E32C617BAA5}" type="presOf" srcId="{A964999A-4D31-46CD-B37D-EE03541F9C9A}" destId="{ED8B3523-239C-435C-8303-D626083FDE06}" srcOrd="0" destOrd="0" presId="urn:microsoft.com/office/officeart/2005/8/layout/hList1"/>
    <dgm:cxn modelId="{4E0DD485-46CF-4645-B09A-F5BB7AEC1831}" type="presOf" srcId="{3CC04686-E041-495A-89DC-D4AF27C0DF58}" destId="{77BFC65D-62EF-4C93-8B1E-4EFBC22F4F30}" srcOrd="0" destOrd="0" presId="urn:microsoft.com/office/officeart/2005/8/layout/hList1"/>
    <dgm:cxn modelId="{12122085-FA7C-4D95-89B3-7FEAEB4F92F7}" srcId="{3CC04686-E041-495A-89DC-D4AF27C0DF58}" destId="{F8658612-C4B6-4D26-8653-59AEFF0202C7}" srcOrd="2" destOrd="0" parTransId="{F084E84A-B71E-4FA0-A161-CE30106D9285}" sibTransId="{EBB28C46-D653-44D3-875E-60946F189736}"/>
    <dgm:cxn modelId="{1438D2B5-2F11-4F61-8208-064A9C0FD3CF}" srcId="{3FA34A5A-65B4-476F-9466-76B968298603}" destId="{3CC04686-E041-495A-89DC-D4AF27C0DF58}" srcOrd="0" destOrd="0" parTransId="{997AF13A-4C6C-489C-B78F-4D460DD7F31C}" sibTransId="{125B0FA6-7244-4129-9084-146669D24CB0}"/>
    <dgm:cxn modelId="{390D184E-56BE-431A-8CDB-B696ADCDA167}" type="presParOf" srcId="{789E890D-17C5-447B-BB31-0A8A9D87C12B}" destId="{4A1165F4-478A-47B0-98A4-33AB0061E58C}" srcOrd="0" destOrd="0" presId="urn:microsoft.com/office/officeart/2005/8/layout/hList1"/>
    <dgm:cxn modelId="{A66746DD-C056-4B6E-9220-D50A6ED2F6BF}" type="presParOf" srcId="{4A1165F4-478A-47B0-98A4-33AB0061E58C}" destId="{77BFC65D-62EF-4C93-8B1E-4EFBC22F4F30}" srcOrd="0" destOrd="0" presId="urn:microsoft.com/office/officeart/2005/8/layout/hList1"/>
    <dgm:cxn modelId="{F159E155-E8EF-48F5-BC9F-1353F9AC8B50}" type="presParOf" srcId="{4A1165F4-478A-47B0-98A4-33AB0061E58C}" destId="{B68F9C4A-DAAC-4866-B475-74E60DFCEE25}" srcOrd="1" destOrd="0" presId="urn:microsoft.com/office/officeart/2005/8/layout/hList1"/>
    <dgm:cxn modelId="{E33E29B5-BE7A-457D-B300-41F0258FA653}" type="presParOf" srcId="{789E890D-17C5-447B-BB31-0A8A9D87C12B}" destId="{FDAE6FEC-AD87-4E70-ADF2-02C9B2A58F31}" srcOrd="1" destOrd="0" presId="urn:microsoft.com/office/officeart/2005/8/layout/hList1"/>
    <dgm:cxn modelId="{8C58E78C-B435-45B7-BCBE-3021FE9B5FBA}" type="presParOf" srcId="{789E890D-17C5-447B-BB31-0A8A9D87C12B}" destId="{DB4D9892-7F86-45CB-B4D0-5739A3C0DC42}" srcOrd="2" destOrd="0" presId="urn:microsoft.com/office/officeart/2005/8/layout/hList1"/>
    <dgm:cxn modelId="{B5233F5A-CCE2-493D-9A9E-F0652EF29752}" type="presParOf" srcId="{DB4D9892-7F86-45CB-B4D0-5739A3C0DC42}" destId="{EC43F1B6-96BE-4006-8E94-2E321F328D71}" srcOrd="0" destOrd="0" presId="urn:microsoft.com/office/officeart/2005/8/layout/hList1"/>
    <dgm:cxn modelId="{F5670AD3-CF68-41A5-8894-77B5053D0137}" type="presParOf" srcId="{DB4D9892-7F86-45CB-B4D0-5739A3C0DC42}" destId="{ED8B3523-239C-435C-8303-D626083FDE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0A906-F757-4B92-A820-AC3220563E6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E3E1DB-76F2-4647-A15E-B5C9E26E7E58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  <a:cs typeface="Times New Roman" pitchFamily="18" charset="0"/>
            </a:rPr>
            <a:t>Головной офис Казначейства в Будапеште</a:t>
          </a:r>
          <a:r>
            <a:rPr lang="hu-HU" sz="1400" noProof="0" dirty="0" smtClean="0">
              <a:latin typeface="+mj-lt"/>
              <a:cs typeface="Times New Roman" pitchFamily="18" charset="0"/>
            </a:rPr>
            <a:t>	</a:t>
          </a:r>
          <a:r>
            <a:rPr lang="ru-RU" sz="1400" noProof="0" dirty="0" smtClean="0">
              <a:latin typeface="+mj-lt"/>
              <a:cs typeface="Times New Roman" pitchFamily="18" charset="0"/>
            </a:rPr>
            <a:t>прибл.</a:t>
          </a:r>
          <a:r>
            <a:rPr lang="hu-HU" sz="1400" noProof="0" dirty="0" smtClean="0">
              <a:latin typeface="+mj-lt"/>
              <a:cs typeface="Times New Roman" pitchFamily="18" charset="0"/>
            </a:rPr>
            <a:t> </a:t>
          </a:r>
          <a:r>
            <a:rPr lang="hu-HU" sz="1400" noProof="0" dirty="0" smtClean="0">
              <a:latin typeface="+mj-lt"/>
              <a:cs typeface="Times New Roman" pitchFamily="18" charset="0"/>
            </a:rPr>
            <a:t>400 </a:t>
          </a:r>
          <a:r>
            <a:rPr lang="ru-RU" sz="1400" noProof="0" dirty="0" smtClean="0">
              <a:latin typeface="+mj-lt"/>
              <a:cs typeface="Times New Roman" pitchFamily="18" charset="0"/>
            </a:rPr>
            <a:t>сотрудников</a:t>
          </a:r>
          <a:endParaRPr lang="en-GB" sz="1400" noProof="0" dirty="0">
            <a:latin typeface="+mj-lt"/>
          </a:endParaRPr>
        </a:p>
      </dgm:t>
    </dgm:pt>
    <dgm:pt modelId="{18CD153E-BB16-4423-85A7-717CDC38BA31}" type="parTrans" cxnId="{793E7A21-ABD0-4A9C-920A-D21851C8661B}">
      <dgm:prSet/>
      <dgm:spPr/>
      <dgm:t>
        <a:bodyPr/>
        <a:lstStyle/>
        <a:p>
          <a:endParaRPr lang="en-GB"/>
        </a:p>
      </dgm:t>
    </dgm:pt>
    <dgm:pt modelId="{694314A1-4D66-4FE3-9962-50A29481659E}" type="sibTrans" cxnId="{793E7A21-ABD0-4A9C-920A-D21851C8661B}">
      <dgm:prSet/>
      <dgm:spPr/>
      <dgm:t>
        <a:bodyPr/>
        <a:lstStyle/>
        <a:p>
          <a:endParaRPr lang="en-GB"/>
        </a:p>
      </dgm:t>
    </dgm:pt>
    <dgm:pt modelId="{A1391491-39B9-47BE-B7C4-088A54B846BC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Бюджетный учет и контроль</a:t>
          </a:r>
          <a:endParaRPr lang="en-GB" sz="1400" noProof="0" dirty="0">
            <a:latin typeface="+mj-lt"/>
          </a:endParaRPr>
        </a:p>
      </dgm:t>
    </dgm:pt>
    <dgm:pt modelId="{56ED16F5-40D1-4A56-B280-B0BAC896654E}" type="parTrans" cxnId="{3D2C53A8-462D-49BC-BFB4-9990CC6959F5}">
      <dgm:prSet/>
      <dgm:spPr/>
      <dgm:t>
        <a:bodyPr/>
        <a:lstStyle/>
        <a:p>
          <a:endParaRPr lang="en-GB"/>
        </a:p>
      </dgm:t>
    </dgm:pt>
    <dgm:pt modelId="{4C191EB3-8089-4829-90DE-11A5D60F1D1C}" type="sibTrans" cxnId="{3D2C53A8-462D-49BC-BFB4-9990CC6959F5}">
      <dgm:prSet/>
      <dgm:spPr/>
      <dgm:t>
        <a:bodyPr/>
        <a:lstStyle/>
        <a:p>
          <a:endParaRPr lang="en-GB"/>
        </a:p>
      </dgm:t>
    </dgm:pt>
    <dgm:pt modelId="{A8A762E1-8A61-4805-9111-76CAC4CCFA4B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Отчетность и консолидация</a:t>
          </a:r>
          <a:endParaRPr lang="en-GB" sz="1400" noProof="0" dirty="0">
            <a:latin typeface="+mj-lt"/>
          </a:endParaRPr>
        </a:p>
      </dgm:t>
    </dgm:pt>
    <dgm:pt modelId="{68162F23-478B-4719-AB84-B8AEE22A10E2}" type="parTrans" cxnId="{E1269E1F-C88F-486A-9190-DA4A910CA0A9}">
      <dgm:prSet/>
      <dgm:spPr/>
      <dgm:t>
        <a:bodyPr/>
        <a:lstStyle/>
        <a:p>
          <a:endParaRPr lang="en-GB"/>
        </a:p>
      </dgm:t>
    </dgm:pt>
    <dgm:pt modelId="{5A5F0DFA-C824-43D8-86E5-1AEC1B46BEC7}" type="sibTrans" cxnId="{E1269E1F-C88F-486A-9190-DA4A910CA0A9}">
      <dgm:prSet/>
      <dgm:spPr/>
      <dgm:t>
        <a:bodyPr/>
        <a:lstStyle/>
        <a:p>
          <a:endParaRPr lang="en-GB"/>
        </a:p>
      </dgm:t>
    </dgm:pt>
    <dgm:pt modelId="{65B72963-4B18-4EC6-9232-5D9067A7739E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Районные дирекции</a:t>
          </a:r>
          <a:r>
            <a:rPr lang="en-GB" sz="1400" noProof="0" dirty="0" smtClean="0">
              <a:latin typeface="+mj-lt"/>
            </a:rPr>
            <a:t> (</a:t>
          </a:r>
          <a:r>
            <a:rPr lang="en-GB" sz="1400" noProof="0" dirty="0" smtClean="0">
              <a:latin typeface="+mj-lt"/>
            </a:rPr>
            <a:t>19) </a:t>
          </a:r>
          <a:r>
            <a:rPr lang="hu-HU" sz="1400" noProof="0" dirty="0" smtClean="0">
              <a:latin typeface="+mj-lt"/>
            </a:rPr>
            <a:t>		   </a:t>
          </a:r>
          <a:r>
            <a:rPr lang="ru-RU" sz="1400" noProof="0" dirty="0" smtClean="0">
              <a:latin typeface="+mj-lt"/>
            </a:rPr>
            <a:t>прибл. </a:t>
          </a:r>
          <a:r>
            <a:rPr lang="hu-HU" sz="1400" noProof="0" dirty="0" smtClean="0">
              <a:latin typeface="+mj-lt"/>
              <a:cs typeface="Times New Roman" pitchFamily="18" charset="0"/>
            </a:rPr>
            <a:t>3600 </a:t>
          </a:r>
          <a:r>
            <a:rPr lang="ru-RU" sz="1400" noProof="0" dirty="0" smtClean="0">
              <a:latin typeface="+mj-lt"/>
              <a:cs typeface="Times New Roman" pitchFamily="18" charset="0"/>
            </a:rPr>
            <a:t>сотрудников</a:t>
          </a:r>
          <a:endParaRPr lang="en-GB" sz="1400" noProof="0" dirty="0">
            <a:latin typeface="+mj-lt"/>
          </a:endParaRPr>
        </a:p>
      </dgm:t>
    </dgm:pt>
    <dgm:pt modelId="{48651B1A-9444-4102-84E0-078E083148BD}" type="parTrans" cxnId="{1C13A5CB-0F1A-488A-BA85-C785548CC2A9}">
      <dgm:prSet/>
      <dgm:spPr/>
      <dgm:t>
        <a:bodyPr/>
        <a:lstStyle/>
        <a:p>
          <a:endParaRPr lang="en-GB"/>
        </a:p>
      </dgm:t>
    </dgm:pt>
    <dgm:pt modelId="{2C89371D-9A6F-4179-A561-13BD71FED178}" type="sibTrans" cxnId="{1C13A5CB-0F1A-488A-BA85-C785548CC2A9}">
      <dgm:prSet/>
      <dgm:spPr/>
      <dgm:t>
        <a:bodyPr/>
        <a:lstStyle/>
        <a:p>
          <a:endParaRPr lang="en-GB"/>
        </a:p>
      </dgm:t>
    </dgm:pt>
    <dgm:pt modelId="{AA9DC126-0755-4B74-BABD-A060D8E8CB1F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Офисы казначейства</a:t>
          </a:r>
          <a:r>
            <a:rPr lang="en-GB" sz="1400" noProof="0" dirty="0" smtClean="0">
              <a:latin typeface="+mj-lt"/>
            </a:rPr>
            <a:t> (</a:t>
          </a:r>
          <a:r>
            <a:rPr lang="ru-RU" sz="1400" noProof="0" dirty="0" smtClean="0">
              <a:latin typeface="+mj-lt"/>
            </a:rPr>
            <a:t>финансовые услуги для бюджетных институтов и граждан</a:t>
          </a:r>
          <a:r>
            <a:rPr lang="en-GB" sz="1400" noProof="0" dirty="0" smtClean="0">
              <a:latin typeface="+mj-lt"/>
            </a:rPr>
            <a:t> (</a:t>
          </a:r>
          <a:r>
            <a:rPr lang="ru-RU" sz="1400" noProof="0" dirty="0" smtClean="0">
              <a:latin typeface="+mj-lt"/>
            </a:rPr>
            <a:t>государственные ценные бумаги</a:t>
          </a:r>
          <a:r>
            <a:rPr lang="en-GB" sz="1400" noProof="0" dirty="0" smtClean="0">
              <a:latin typeface="+mj-lt"/>
            </a:rPr>
            <a:t>), </a:t>
          </a:r>
          <a:r>
            <a:rPr lang="ru-RU" sz="1400" noProof="0" dirty="0" smtClean="0">
              <a:latin typeface="+mj-lt"/>
            </a:rPr>
            <a:t>обслуживание клиентов</a:t>
          </a:r>
          <a:endParaRPr lang="en-GB" sz="1400" noProof="0" dirty="0">
            <a:latin typeface="+mj-lt"/>
          </a:endParaRPr>
        </a:p>
      </dgm:t>
    </dgm:pt>
    <dgm:pt modelId="{927D6A7C-CE6B-4632-819A-C9C95F25EC1F}" type="parTrans" cxnId="{92A71F53-546B-49D5-B6B0-11B6311B9FB8}">
      <dgm:prSet/>
      <dgm:spPr/>
      <dgm:t>
        <a:bodyPr/>
        <a:lstStyle/>
        <a:p>
          <a:endParaRPr lang="en-GB"/>
        </a:p>
      </dgm:t>
    </dgm:pt>
    <dgm:pt modelId="{B4E122D1-C8DE-496F-A55C-A0747814BE55}" type="sibTrans" cxnId="{92A71F53-546B-49D5-B6B0-11B6311B9FB8}">
      <dgm:prSet/>
      <dgm:spPr/>
      <dgm:t>
        <a:bodyPr/>
        <a:lstStyle/>
        <a:p>
          <a:endParaRPr lang="en-GB"/>
        </a:p>
      </dgm:t>
    </dgm:pt>
    <dgm:pt modelId="{08190DEC-98F8-4E95-985C-4D896E931BF6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Управления государственного бюджета</a:t>
          </a:r>
          <a:r>
            <a:rPr lang="en-GB" sz="1400" noProof="0" dirty="0" smtClean="0">
              <a:latin typeface="+mj-lt"/>
            </a:rPr>
            <a:t> (</a:t>
          </a:r>
          <a:r>
            <a:rPr lang="ru-RU" sz="1400" noProof="0" dirty="0" smtClean="0">
              <a:latin typeface="+mj-lt"/>
            </a:rPr>
            <a:t>бюджетный контроль над трансфертами</a:t>
          </a:r>
          <a:r>
            <a:rPr lang="en-GB" sz="1400" noProof="0" dirty="0" smtClean="0">
              <a:latin typeface="+mj-lt"/>
            </a:rPr>
            <a:t>)</a:t>
          </a:r>
          <a:endParaRPr lang="en-GB" sz="1400" noProof="0" dirty="0">
            <a:latin typeface="+mj-lt"/>
          </a:endParaRPr>
        </a:p>
      </dgm:t>
    </dgm:pt>
    <dgm:pt modelId="{32E905D1-2AA8-4069-93DE-8CE14B915474}" type="parTrans" cxnId="{3E2FEBFD-9420-481E-8466-6210D17E21B6}">
      <dgm:prSet/>
      <dgm:spPr/>
      <dgm:t>
        <a:bodyPr/>
        <a:lstStyle/>
        <a:p>
          <a:endParaRPr lang="en-GB"/>
        </a:p>
      </dgm:t>
    </dgm:pt>
    <dgm:pt modelId="{28D2B978-83DE-489A-9413-6624161941C1}" type="sibTrans" cxnId="{3E2FEBFD-9420-481E-8466-6210D17E21B6}">
      <dgm:prSet/>
      <dgm:spPr/>
      <dgm:t>
        <a:bodyPr/>
        <a:lstStyle/>
        <a:p>
          <a:endParaRPr lang="en-GB"/>
        </a:p>
      </dgm:t>
    </dgm:pt>
    <dgm:pt modelId="{7F4BA22E-1539-446F-A368-D9E13281B839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Финансовые и координационные управления</a:t>
          </a:r>
          <a:endParaRPr lang="en-GB" sz="1400" noProof="0" dirty="0">
            <a:latin typeface="+mj-lt"/>
          </a:endParaRPr>
        </a:p>
      </dgm:t>
    </dgm:pt>
    <dgm:pt modelId="{69A79DD4-CECB-4C05-B31A-266C5709C7E3}" type="parTrans" cxnId="{53FC5EE5-4F9A-4175-9C65-4DFE40B0EBC7}">
      <dgm:prSet/>
      <dgm:spPr/>
      <dgm:t>
        <a:bodyPr/>
        <a:lstStyle/>
        <a:p>
          <a:endParaRPr lang="en-GB"/>
        </a:p>
      </dgm:t>
    </dgm:pt>
    <dgm:pt modelId="{927C4C74-4EC4-4ABD-840A-899F13AF67D2}" type="sibTrans" cxnId="{53FC5EE5-4F9A-4175-9C65-4DFE40B0EBC7}">
      <dgm:prSet/>
      <dgm:spPr/>
      <dgm:t>
        <a:bodyPr/>
        <a:lstStyle/>
        <a:p>
          <a:endParaRPr lang="en-GB"/>
        </a:p>
      </dgm:t>
    </dgm:pt>
    <dgm:pt modelId="{F083568D-FD66-40F5-B608-EC183A673AA4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Управления расчета фондов заработной платы</a:t>
          </a:r>
          <a:endParaRPr lang="en-GB" sz="1400" noProof="0" dirty="0">
            <a:latin typeface="+mj-lt"/>
          </a:endParaRPr>
        </a:p>
      </dgm:t>
    </dgm:pt>
    <dgm:pt modelId="{4E480CC4-D206-46BD-AD78-1D63A28C3127}" type="parTrans" cxnId="{E3E40D9D-AD66-455C-B3A5-A31BFCF320B1}">
      <dgm:prSet/>
      <dgm:spPr/>
      <dgm:t>
        <a:bodyPr/>
        <a:lstStyle/>
        <a:p>
          <a:endParaRPr lang="en-GB"/>
        </a:p>
      </dgm:t>
    </dgm:pt>
    <dgm:pt modelId="{13B9AEDD-BEB3-4BDF-A734-4B9E74382789}" type="sibTrans" cxnId="{E3E40D9D-AD66-455C-B3A5-A31BFCF320B1}">
      <dgm:prSet/>
      <dgm:spPr/>
      <dgm:t>
        <a:bodyPr/>
        <a:lstStyle/>
        <a:p>
          <a:endParaRPr lang="en-GB"/>
        </a:p>
      </dgm:t>
    </dgm:pt>
    <dgm:pt modelId="{5BA115CA-2FB9-46DD-8148-EAFAEEB5BEDE}">
      <dgm:prSet phldrT="[Szöveg]" custT="1"/>
      <dgm:spPr/>
      <dgm:t>
        <a:bodyPr/>
        <a:lstStyle/>
        <a:p>
          <a:r>
            <a:rPr lang="en-GB" sz="1600" noProof="0" dirty="0" smtClean="0">
              <a:latin typeface="+mj-lt"/>
              <a:cs typeface="Times New Roman" pitchFamily="18" charset="0"/>
            </a:rPr>
            <a:t>77 </a:t>
          </a:r>
          <a:r>
            <a:rPr lang="ru-RU" sz="1600" noProof="0" dirty="0" smtClean="0">
              <a:latin typeface="+mj-lt"/>
              <a:cs typeface="Times New Roman" pitchFamily="18" charset="0"/>
            </a:rPr>
            <a:t>точек розничной торговли государственными облигациями по всей стране</a:t>
          </a:r>
          <a:endParaRPr lang="en-GB" sz="1600" noProof="0" dirty="0">
            <a:latin typeface="+mj-lt"/>
          </a:endParaRPr>
        </a:p>
      </dgm:t>
    </dgm:pt>
    <dgm:pt modelId="{5B7C3B2F-CD4E-4D4E-9961-DBC2A1D82D49}" type="parTrans" cxnId="{CE1C4EF9-80BB-4651-A04C-5F1920C79BD1}">
      <dgm:prSet/>
      <dgm:spPr/>
      <dgm:t>
        <a:bodyPr/>
        <a:lstStyle/>
        <a:p>
          <a:endParaRPr lang="en-GB"/>
        </a:p>
      </dgm:t>
    </dgm:pt>
    <dgm:pt modelId="{F9BF12E1-B982-477D-9172-9EDDE66A094B}" type="sibTrans" cxnId="{CE1C4EF9-80BB-4651-A04C-5F1920C79BD1}">
      <dgm:prSet/>
      <dgm:spPr/>
      <dgm:t>
        <a:bodyPr/>
        <a:lstStyle/>
        <a:p>
          <a:endParaRPr lang="en-GB"/>
        </a:p>
      </dgm:t>
    </dgm:pt>
    <dgm:pt modelId="{51370F9E-7CC9-49E7-AE1D-894A8C1E29CB}">
      <dgm:prSet phldrT="[Szöveg]" custT="1"/>
      <dgm:spPr/>
      <dgm:t>
        <a:bodyPr/>
        <a:lstStyle/>
        <a:p>
          <a:endParaRPr lang="en-GB" sz="1100" noProof="0" dirty="0">
            <a:latin typeface="+mj-lt"/>
          </a:endParaRPr>
        </a:p>
      </dgm:t>
    </dgm:pt>
    <dgm:pt modelId="{1E16CC7B-FB00-4E24-B0E2-A480CC1C6947}" type="parTrans" cxnId="{FE8C7EE9-08EA-47BA-BE33-D91086102A66}">
      <dgm:prSet/>
      <dgm:spPr/>
      <dgm:t>
        <a:bodyPr/>
        <a:lstStyle/>
        <a:p>
          <a:endParaRPr lang="en-GB"/>
        </a:p>
      </dgm:t>
    </dgm:pt>
    <dgm:pt modelId="{D42F49B9-3A6B-4B62-9E7F-FE791785C902}" type="sibTrans" cxnId="{FE8C7EE9-08EA-47BA-BE33-D91086102A66}">
      <dgm:prSet/>
      <dgm:spPr/>
      <dgm:t>
        <a:bodyPr/>
        <a:lstStyle/>
        <a:p>
          <a:endParaRPr lang="en-GB"/>
        </a:p>
      </dgm:t>
    </dgm:pt>
    <dgm:pt modelId="{D83D1BC9-57B7-47A8-8A9C-B4B1F98F6D36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Управление ликвидностью и прогнозы</a:t>
          </a:r>
          <a:endParaRPr lang="en-GB" sz="1400" noProof="0" dirty="0">
            <a:latin typeface="+mj-lt"/>
          </a:endParaRPr>
        </a:p>
      </dgm:t>
    </dgm:pt>
    <dgm:pt modelId="{32773216-59E1-450B-8844-678C6FB9882B}" type="parTrans" cxnId="{7E684BFC-2097-4176-AD72-8FBCBDF94E3A}">
      <dgm:prSet/>
      <dgm:spPr/>
      <dgm:t>
        <a:bodyPr/>
        <a:lstStyle/>
        <a:p>
          <a:endParaRPr lang="en-GB"/>
        </a:p>
      </dgm:t>
    </dgm:pt>
    <dgm:pt modelId="{F21CFCDC-0FA6-45FE-A2DB-5F70E16FC227}" type="sibTrans" cxnId="{7E684BFC-2097-4176-AD72-8FBCBDF94E3A}">
      <dgm:prSet/>
      <dgm:spPr/>
      <dgm:t>
        <a:bodyPr/>
        <a:lstStyle/>
        <a:p>
          <a:endParaRPr lang="en-GB"/>
        </a:p>
      </dgm:t>
    </dgm:pt>
    <dgm:pt modelId="{D2D50A6E-FFD6-4AA7-A5E5-1B9F4807CAE3}">
      <dgm:prSet phldrT="[Szöveg]" custT="1"/>
      <dgm:spPr/>
      <dgm:t>
        <a:bodyPr/>
        <a:lstStyle/>
        <a:p>
          <a:r>
            <a:rPr lang="ru-RU" sz="1400" noProof="0" dirty="0" smtClean="0">
              <a:latin typeface="+mj-lt"/>
            </a:rPr>
            <a:t>Государственный реестр бюджетных организаций</a:t>
          </a:r>
          <a:endParaRPr lang="en-GB" sz="1400" noProof="0" dirty="0">
            <a:latin typeface="+mj-lt"/>
          </a:endParaRPr>
        </a:p>
      </dgm:t>
    </dgm:pt>
    <dgm:pt modelId="{20F9CC71-CC84-4342-83CC-2F1CCBDABD97}" type="parTrans" cxnId="{C0D45AEA-1C1B-4E73-B1DC-51E05856CB62}">
      <dgm:prSet/>
      <dgm:spPr/>
      <dgm:t>
        <a:bodyPr/>
        <a:lstStyle/>
        <a:p>
          <a:endParaRPr lang="en-GB"/>
        </a:p>
      </dgm:t>
    </dgm:pt>
    <dgm:pt modelId="{D670D26A-714F-4D31-AAFA-90B7A1516A61}" type="sibTrans" cxnId="{C0D45AEA-1C1B-4E73-B1DC-51E05856CB62}">
      <dgm:prSet/>
      <dgm:spPr/>
      <dgm:t>
        <a:bodyPr/>
        <a:lstStyle/>
        <a:p>
          <a:endParaRPr lang="en-GB"/>
        </a:p>
      </dgm:t>
    </dgm:pt>
    <dgm:pt modelId="{98712530-BCDB-4B59-9499-209994557160}" type="pres">
      <dgm:prSet presAssocID="{2AF0A906-F757-4B92-A820-AC3220563E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0624D-BF1F-473A-814D-E33CC93A4138}" type="pres">
      <dgm:prSet presAssocID="{85E3E1DB-76F2-4647-A15E-B5C9E26E7E58}" presName="comp" presStyleCnt="0"/>
      <dgm:spPr/>
    </dgm:pt>
    <dgm:pt modelId="{C74D87E2-4F6C-4906-A31F-739C1F3B0D79}" type="pres">
      <dgm:prSet presAssocID="{85E3E1DB-76F2-4647-A15E-B5C9E26E7E58}" presName="box" presStyleLbl="node1" presStyleIdx="0" presStyleCnt="3" custScaleY="109511" custLinFactNeighborY="4831"/>
      <dgm:spPr/>
      <dgm:t>
        <a:bodyPr/>
        <a:lstStyle/>
        <a:p>
          <a:endParaRPr lang="en-GB"/>
        </a:p>
      </dgm:t>
    </dgm:pt>
    <dgm:pt modelId="{FB25D7EB-09B4-48CC-8520-539E18E8ABA2}" type="pres">
      <dgm:prSet presAssocID="{85E3E1DB-76F2-4647-A15E-B5C9E26E7E58}" presName="img" presStyleLbl="fgImgPlace1" presStyleIdx="0" presStyleCnt="3" custScaleX="98042" custScaleY="1022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B0A734-B18A-45DC-B71E-EC87117ADE3E}" type="pres">
      <dgm:prSet presAssocID="{85E3E1DB-76F2-4647-A15E-B5C9E26E7E5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251E2A-EDC2-47B1-BBD9-066EF3C729E1}" type="pres">
      <dgm:prSet presAssocID="{694314A1-4D66-4FE3-9962-50A29481659E}" presName="spacer" presStyleCnt="0"/>
      <dgm:spPr/>
    </dgm:pt>
    <dgm:pt modelId="{96F2477D-251E-477D-BE8C-410118EAB417}" type="pres">
      <dgm:prSet presAssocID="{5BA115CA-2FB9-46DD-8148-EAFAEEB5BEDE}" presName="comp" presStyleCnt="0"/>
      <dgm:spPr/>
    </dgm:pt>
    <dgm:pt modelId="{819BF257-B3EA-4DAB-B23A-C226C385B93A}" type="pres">
      <dgm:prSet presAssocID="{5BA115CA-2FB9-46DD-8148-EAFAEEB5BEDE}" presName="box" presStyleLbl="node1" presStyleIdx="1" presStyleCnt="3" custScaleY="64519" custLinFactY="97647" custLinFactNeighborX="81" custLinFactNeighborY="100000"/>
      <dgm:spPr/>
      <dgm:t>
        <a:bodyPr/>
        <a:lstStyle/>
        <a:p>
          <a:endParaRPr lang="en-GB"/>
        </a:p>
      </dgm:t>
    </dgm:pt>
    <dgm:pt modelId="{1FC657A2-4AE7-4F50-8C52-0991434CFB16}" type="pres">
      <dgm:prSet presAssocID="{5BA115CA-2FB9-46DD-8148-EAFAEEB5BEDE}" presName="img" presStyleLbl="fgImgPlace1" presStyleIdx="1" presStyleCnt="3" custScaleX="73994" custScaleY="58619" custLinFactY="42634" custLinFactNeighborX="1518" custLinFactNeighborY="100000"/>
      <dgm:spPr/>
    </dgm:pt>
    <dgm:pt modelId="{71877C9C-86A0-4A24-B0B8-1B4EA3C1F3DA}" type="pres">
      <dgm:prSet presAssocID="{5BA115CA-2FB9-46DD-8148-EAFAEEB5BE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9E49A-DA37-44C0-B80D-4374070F7AF9}" type="pres">
      <dgm:prSet presAssocID="{F9BF12E1-B982-477D-9172-9EDDE66A094B}" presName="spacer" presStyleCnt="0"/>
      <dgm:spPr/>
    </dgm:pt>
    <dgm:pt modelId="{38B1DEC2-498F-4327-B26A-9D41AD141C0E}" type="pres">
      <dgm:prSet presAssocID="{65B72963-4B18-4EC6-9232-5D9067A7739E}" presName="comp" presStyleCnt="0"/>
      <dgm:spPr/>
    </dgm:pt>
    <dgm:pt modelId="{6655F941-ECB5-449E-A1DF-CE453489E60A}" type="pres">
      <dgm:prSet presAssocID="{65B72963-4B18-4EC6-9232-5D9067A7739E}" presName="box" presStyleLbl="node1" presStyleIdx="2" presStyleCnt="3" custScaleY="100618" custLinFactNeighborX="587" custLinFactNeighborY="-69122"/>
      <dgm:spPr/>
      <dgm:t>
        <a:bodyPr/>
        <a:lstStyle/>
        <a:p>
          <a:endParaRPr lang="en-GB"/>
        </a:p>
      </dgm:t>
    </dgm:pt>
    <dgm:pt modelId="{F605B837-1CA8-4D9A-A91E-65CCC465F5AD}" type="pres">
      <dgm:prSet presAssocID="{65B72963-4B18-4EC6-9232-5D9067A7739E}" presName="img" presStyleLbl="fgImgPlace1" presStyleIdx="2" presStyleCnt="3" custScaleX="71750" custScaleY="62231" custLinFactNeighborX="1271" custLinFactNeighborY="244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4D2F3F-8554-4C1A-8962-874D55FFB95D}" type="pres">
      <dgm:prSet presAssocID="{65B72963-4B18-4EC6-9232-5D9067A7739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8C7EE9-08EA-47BA-BE33-D91086102A66}" srcId="{85E3E1DB-76F2-4647-A15E-B5C9E26E7E58}" destId="{51370F9E-7CC9-49E7-AE1D-894A8C1E29CB}" srcOrd="4" destOrd="0" parTransId="{1E16CC7B-FB00-4E24-B0E2-A480CC1C6947}" sibTransId="{D42F49B9-3A6B-4B62-9E7F-FE791785C902}"/>
    <dgm:cxn modelId="{9856050E-2598-4B77-846B-966A79D91B09}" type="presOf" srcId="{2AF0A906-F757-4B92-A820-AC3220563E6C}" destId="{98712530-BCDB-4B59-9499-209994557160}" srcOrd="0" destOrd="0" presId="urn:microsoft.com/office/officeart/2005/8/layout/vList4"/>
    <dgm:cxn modelId="{5A7511E8-C61A-492F-A875-32379B4B3A6E}" type="presOf" srcId="{AA9DC126-0755-4B74-BABD-A060D8E8CB1F}" destId="{6655F941-ECB5-449E-A1DF-CE453489E60A}" srcOrd="0" destOrd="1" presId="urn:microsoft.com/office/officeart/2005/8/layout/vList4"/>
    <dgm:cxn modelId="{C03032D1-B503-49C8-9B39-62C188C1B1D7}" type="presOf" srcId="{D83D1BC9-57B7-47A8-8A9C-B4B1F98F6D36}" destId="{C74D87E2-4F6C-4906-A31F-739C1F3B0D79}" srcOrd="0" destOrd="3" presId="urn:microsoft.com/office/officeart/2005/8/layout/vList4"/>
    <dgm:cxn modelId="{0EC1CC45-5FBD-4050-A292-CB94C5F7E393}" type="presOf" srcId="{F083568D-FD66-40F5-B608-EC183A673AA4}" destId="{6655F941-ECB5-449E-A1DF-CE453489E60A}" srcOrd="0" destOrd="3" presId="urn:microsoft.com/office/officeart/2005/8/layout/vList4"/>
    <dgm:cxn modelId="{BBE7B929-583E-477F-8E68-FA9222155F79}" type="presOf" srcId="{D83D1BC9-57B7-47A8-8A9C-B4B1F98F6D36}" destId="{88B0A734-B18A-45DC-B71E-EC87117ADE3E}" srcOrd="1" destOrd="3" presId="urn:microsoft.com/office/officeart/2005/8/layout/vList4"/>
    <dgm:cxn modelId="{E3E40D9D-AD66-455C-B3A5-A31BFCF320B1}" srcId="{65B72963-4B18-4EC6-9232-5D9067A7739E}" destId="{F083568D-FD66-40F5-B608-EC183A673AA4}" srcOrd="2" destOrd="0" parTransId="{4E480CC4-D206-46BD-AD78-1D63A28C3127}" sibTransId="{13B9AEDD-BEB3-4BDF-A734-4B9E74382789}"/>
    <dgm:cxn modelId="{49F216D4-8F39-4238-858F-9A9C7554EEB1}" type="presOf" srcId="{51370F9E-7CC9-49E7-AE1D-894A8C1E29CB}" destId="{C74D87E2-4F6C-4906-A31F-739C1F3B0D79}" srcOrd="0" destOrd="5" presId="urn:microsoft.com/office/officeart/2005/8/layout/vList4"/>
    <dgm:cxn modelId="{8C4F9130-453F-47B4-BE7A-D2A2B0AA482D}" type="presOf" srcId="{08190DEC-98F8-4E95-985C-4D896E931BF6}" destId="{B04D2F3F-8554-4C1A-8962-874D55FFB95D}" srcOrd="1" destOrd="2" presId="urn:microsoft.com/office/officeart/2005/8/layout/vList4"/>
    <dgm:cxn modelId="{CE1C4EF9-80BB-4651-A04C-5F1920C79BD1}" srcId="{2AF0A906-F757-4B92-A820-AC3220563E6C}" destId="{5BA115CA-2FB9-46DD-8148-EAFAEEB5BEDE}" srcOrd="1" destOrd="0" parTransId="{5B7C3B2F-CD4E-4D4E-9961-DBC2A1D82D49}" sibTransId="{F9BF12E1-B982-477D-9172-9EDDE66A094B}"/>
    <dgm:cxn modelId="{7D04CE0F-2914-49D5-B403-35796DB0E836}" type="presOf" srcId="{7F4BA22E-1539-446F-A368-D9E13281B839}" destId="{6655F941-ECB5-449E-A1DF-CE453489E60A}" srcOrd="0" destOrd="4" presId="urn:microsoft.com/office/officeart/2005/8/layout/vList4"/>
    <dgm:cxn modelId="{92A71F53-546B-49D5-B6B0-11B6311B9FB8}" srcId="{65B72963-4B18-4EC6-9232-5D9067A7739E}" destId="{AA9DC126-0755-4B74-BABD-A060D8E8CB1F}" srcOrd="0" destOrd="0" parTransId="{927D6A7C-CE6B-4632-819A-C9C95F25EC1F}" sibTransId="{B4E122D1-C8DE-496F-A55C-A0747814BE55}"/>
    <dgm:cxn modelId="{ACD912BF-C9B5-461E-B65D-FCB0C699D1EA}" type="presOf" srcId="{7F4BA22E-1539-446F-A368-D9E13281B839}" destId="{B04D2F3F-8554-4C1A-8962-874D55FFB95D}" srcOrd="1" destOrd="4" presId="urn:microsoft.com/office/officeart/2005/8/layout/vList4"/>
    <dgm:cxn modelId="{7E684BFC-2097-4176-AD72-8FBCBDF94E3A}" srcId="{85E3E1DB-76F2-4647-A15E-B5C9E26E7E58}" destId="{D83D1BC9-57B7-47A8-8A9C-B4B1F98F6D36}" srcOrd="2" destOrd="0" parTransId="{32773216-59E1-450B-8844-678C6FB9882B}" sibTransId="{F21CFCDC-0FA6-45FE-A2DB-5F70E16FC227}"/>
    <dgm:cxn modelId="{5335A826-2D90-40DF-920E-0DA0490A85EB}" type="presOf" srcId="{85E3E1DB-76F2-4647-A15E-B5C9E26E7E58}" destId="{C74D87E2-4F6C-4906-A31F-739C1F3B0D79}" srcOrd="0" destOrd="0" presId="urn:microsoft.com/office/officeart/2005/8/layout/vList4"/>
    <dgm:cxn modelId="{3D2C53A8-462D-49BC-BFB4-9990CC6959F5}" srcId="{85E3E1DB-76F2-4647-A15E-B5C9E26E7E58}" destId="{A1391491-39B9-47BE-B7C4-088A54B846BC}" srcOrd="0" destOrd="0" parTransId="{56ED16F5-40D1-4A56-B280-B0BAC896654E}" sibTransId="{4C191EB3-8089-4829-90DE-11A5D60F1D1C}"/>
    <dgm:cxn modelId="{1DC8770A-4A84-4542-8598-CA6318724074}" type="presOf" srcId="{08190DEC-98F8-4E95-985C-4D896E931BF6}" destId="{6655F941-ECB5-449E-A1DF-CE453489E60A}" srcOrd="0" destOrd="2" presId="urn:microsoft.com/office/officeart/2005/8/layout/vList4"/>
    <dgm:cxn modelId="{F88B7667-94E6-4716-94A6-0F0AE107E3FD}" type="presOf" srcId="{51370F9E-7CC9-49E7-AE1D-894A8C1E29CB}" destId="{88B0A734-B18A-45DC-B71E-EC87117ADE3E}" srcOrd="1" destOrd="5" presId="urn:microsoft.com/office/officeart/2005/8/layout/vList4"/>
    <dgm:cxn modelId="{F7E26F3F-F127-473B-8261-F07202F8AB7A}" type="presOf" srcId="{5BA115CA-2FB9-46DD-8148-EAFAEEB5BEDE}" destId="{819BF257-B3EA-4DAB-B23A-C226C385B93A}" srcOrd="0" destOrd="0" presId="urn:microsoft.com/office/officeart/2005/8/layout/vList4"/>
    <dgm:cxn modelId="{835A4EF2-D43F-4EBC-870A-86469CFB7B57}" type="presOf" srcId="{5BA115CA-2FB9-46DD-8148-EAFAEEB5BEDE}" destId="{71877C9C-86A0-4A24-B0B8-1B4EA3C1F3DA}" srcOrd="1" destOrd="0" presId="urn:microsoft.com/office/officeart/2005/8/layout/vList4"/>
    <dgm:cxn modelId="{1C13A5CB-0F1A-488A-BA85-C785548CC2A9}" srcId="{2AF0A906-F757-4B92-A820-AC3220563E6C}" destId="{65B72963-4B18-4EC6-9232-5D9067A7739E}" srcOrd="2" destOrd="0" parTransId="{48651B1A-9444-4102-84E0-078E083148BD}" sibTransId="{2C89371D-9A6F-4179-A561-13BD71FED178}"/>
    <dgm:cxn modelId="{BB6E8408-15A7-483C-A1B4-1E237AFD3623}" type="presOf" srcId="{A1391491-39B9-47BE-B7C4-088A54B846BC}" destId="{C74D87E2-4F6C-4906-A31F-739C1F3B0D79}" srcOrd="0" destOrd="1" presId="urn:microsoft.com/office/officeart/2005/8/layout/vList4"/>
    <dgm:cxn modelId="{2C28CC15-4497-46B7-A423-C5AA481D888F}" type="presOf" srcId="{A1391491-39B9-47BE-B7C4-088A54B846BC}" destId="{88B0A734-B18A-45DC-B71E-EC87117ADE3E}" srcOrd="1" destOrd="1" presId="urn:microsoft.com/office/officeart/2005/8/layout/vList4"/>
    <dgm:cxn modelId="{3E2FEBFD-9420-481E-8466-6210D17E21B6}" srcId="{65B72963-4B18-4EC6-9232-5D9067A7739E}" destId="{08190DEC-98F8-4E95-985C-4D896E931BF6}" srcOrd="1" destOrd="0" parTransId="{32E905D1-2AA8-4069-93DE-8CE14B915474}" sibTransId="{28D2B978-83DE-489A-9413-6624161941C1}"/>
    <dgm:cxn modelId="{E1269E1F-C88F-486A-9190-DA4A910CA0A9}" srcId="{85E3E1DB-76F2-4647-A15E-B5C9E26E7E58}" destId="{A8A762E1-8A61-4805-9111-76CAC4CCFA4B}" srcOrd="1" destOrd="0" parTransId="{68162F23-478B-4719-AB84-B8AEE22A10E2}" sibTransId="{5A5F0DFA-C824-43D8-86E5-1AEC1B46BEC7}"/>
    <dgm:cxn modelId="{5854D35F-7CBF-4FCE-90D8-3A3DE61CCF09}" type="presOf" srcId="{AA9DC126-0755-4B74-BABD-A060D8E8CB1F}" destId="{B04D2F3F-8554-4C1A-8962-874D55FFB95D}" srcOrd="1" destOrd="1" presId="urn:microsoft.com/office/officeart/2005/8/layout/vList4"/>
    <dgm:cxn modelId="{41F20701-3059-433B-B778-4AADB25503EC}" type="presOf" srcId="{A8A762E1-8A61-4805-9111-76CAC4CCFA4B}" destId="{88B0A734-B18A-45DC-B71E-EC87117ADE3E}" srcOrd="1" destOrd="2" presId="urn:microsoft.com/office/officeart/2005/8/layout/vList4"/>
    <dgm:cxn modelId="{C0D45AEA-1C1B-4E73-B1DC-51E05856CB62}" srcId="{85E3E1DB-76F2-4647-A15E-B5C9E26E7E58}" destId="{D2D50A6E-FFD6-4AA7-A5E5-1B9F4807CAE3}" srcOrd="3" destOrd="0" parTransId="{20F9CC71-CC84-4342-83CC-2F1CCBDABD97}" sibTransId="{D670D26A-714F-4D31-AAFA-90B7A1516A61}"/>
    <dgm:cxn modelId="{53FC5EE5-4F9A-4175-9C65-4DFE40B0EBC7}" srcId="{65B72963-4B18-4EC6-9232-5D9067A7739E}" destId="{7F4BA22E-1539-446F-A368-D9E13281B839}" srcOrd="3" destOrd="0" parTransId="{69A79DD4-CECB-4C05-B31A-266C5709C7E3}" sibTransId="{927C4C74-4EC4-4ABD-840A-899F13AF67D2}"/>
    <dgm:cxn modelId="{C938B7E5-F43A-4556-8CAC-557382801862}" type="presOf" srcId="{D2D50A6E-FFD6-4AA7-A5E5-1B9F4807CAE3}" destId="{C74D87E2-4F6C-4906-A31F-739C1F3B0D79}" srcOrd="0" destOrd="4" presId="urn:microsoft.com/office/officeart/2005/8/layout/vList4"/>
    <dgm:cxn modelId="{DD5BB4A0-AB2A-4783-82CD-286A7DE6DD7B}" type="presOf" srcId="{85E3E1DB-76F2-4647-A15E-B5C9E26E7E58}" destId="{88B0A734-B18A-45DC-B71E-EC87117ADE3E}" srcOrd="1" destOrd="0" presId="urn:microsoft.com/office/officeart/2005/8/layout/vList4"/>
    <dgm:cxn modelId="{EC45747C-BADE-4B73-B56E-B3609DFC4358}" type="presOf" srcId="{65B72963-4B18-4EC6-9232-5D9067A7739E}" destId="{6655F941-ECB5-449E-A1DF-CE453489E60A}" srcOrd="0" destOrd="0" presId="urn:microsoft.com/office/officeart/2005/8/layout/vList4"/>
    <dgm:cxn modelId="{6F70DE85-CBFA-4E7A-9D08-36C5521196CD}" type="presOf" srcId="{D2D50A6E-FFD6-4AA7-A5E5-1B9F4807CAE3}" destId="{88B0A734-B18A-45DC-B71E-EC87117ADE3E}" srcOrd="1" destOrd="4" presId="urn:microsoft.com/office/officeart/2005/8/layout/vList4"/>
    <dgm:cxn modelId="{16671886-F211-4DE1-B0D1-C46140A13DE4}" type="presOf" srcId="{A8A762E1-8A61-4805-9111-76CAC4CCFA4B}" destId="{C74D87E2-4F6C-4906-A31F-739C1F3B0D79}" srcOrd="0" destOrd="2" presId="urn:microsoft.com/office/officeart/2005/8/layout/vList4"/>
    <dgm:cxn modelId="{52287EC5-B3C1-47D1-9DDA-D8B05B1AA133}" type="presOf" srcId="{65B72963-4B18-4EC6-9232-5D9067A7739E}" destId="{B04D2F3F-8554-4C1A-8962-874D55FFB95D}" srcOrd="1" destOrd="0" presId="urn:microsoft.com/office/officeart/2005/8/layout/vList4"/>
    <dgm:cxn modelId="{793E7A21-ABD0-4A9C-920A-D21851C8661B}" srcId="{2AF0A906-F757-4B92-A820-AC3220563E6C}" destId="{85E3E1DB-76F2-4647-A15E-B5C9E26E7E58}" srcOrd="0" destOrd="0" parTransId="{18CD153E-BB16-4423-85A7-717CDC38BA31}" sibTransId="{694314A1-4D66-4FE3-9962-50A29481659E}"/>
    <dgm:cxn modelId="{B7C38B48-791D-4A86-961E-8F21057B70F0}" type="presOf" srcId="{F083568D-FD66-40F5-B608-EC183A673AA4}" destId="{B04D2F3F-8554-4C1A-8962-874D55FFB95D}" srcOrd="1" destOrd="3" presId="urn:microsoft.com/office/officeart/2005/8/layout/vList4"/>
    <dgm:cxn modelId="{78A87790-B9B2-47ED-9D5D-7961C54012B3}" type="presParOf" srcId="{98712530-BCDB-4B59-9499-209994557160}" destId="{4980624D-BF1F-473A-814D-E33CC93A4138}" srcOrd="0" destOrd="0" presId="urn:microsoft.com/office/officeart/2005/8/layout/vList4"/>
    <dgm:cxn modelId="{9536B93A-0C8E-4FEF-9A01-3CC3CA2AF9D8}" type="presParOf" srcId="{4980624D-BF1F-473A-814D-E33CC93A4138}" destId="{C74D87E2-4F6C-4906-A31F-739C1F3B0D79}" srcOrd="0" destOrd="0" presId="urn:microsoft.com/office/officeart/2005/8/layout/vList4"/>
    <dgm:cxn modelId="{F694A14B-5ADD-4F85-A4E6-7536322C1326}" type="presParOf" srcId="{4980624D-BF1F-473A-814D-E33CC93A4138}" destId="{FB25D7EB-09B4-48CC-8520-539E18E8ABA2}" srcOrd="1" destOrd="0" presId="urn:microsoft.com/office/officeart/2005/8/layout/vList4"/>
    <dgm:cxn modelId="{B66F055F-F800-4CBB-84FA-F415BD6A8664}" type="presParOf" srcId="{4980624D-BF1F-473A-814D-E33CC93A4138}" destId="{88B0A734-B18A-45DC-B71E-EC87117ADE3E}" srcOrd="2" destOrd="0" presId="urn:microsoft.com/office/officeart/2005/8/layout/vList4"/>
    <dgm:cxn modelId="{16C687B8-6EBB-4BFD-9FFB-F4116E187EDD}" type="presParOf" srcId="{98712530-BCDB-4B59-9499-209994557160}" destId="{92251E2A-EDC2-47B1-BBD9-066EF3C729E1}" srcOrd="1" destOrd="0" presId="urn:microsoft.com/office/officeart/2005/8/layout/vList4"/>
    <dgm:cxn modelId="{978DDE13-193B-456F-B642-3147817AA03E}" type="presParOf" srcId="{98712530-BCDB-4B59-9499-209994557160}" destId="{96F2477D-251E-477D-BE8C-410118EAB417}" srcOrd="2" destOrd="0" presId="urn:microsoft.com/office/officeart/2005/8/layout/vList4"/>
    <dgm:cxn modelId="{12B12577-7BDB-4196-A728-DFDCBBD1776D}" type="presParOf" srcId="{96F2477D-251E-477D-BE8C-410118EAB417}" destId="{819BF257-B3EA-4DAB-B23A-C226C385B93A}" srcOrd="0" destOrd="0" presId="urn:microsoft.com/office/officeart/2005/8/layout/vList4"/>
    <dgm:cxn modelId="{C9187C81-BED4-4AE2-B39C-1734F0345407}" type="presParOf" srcId="{96F2477D-251E-477D-BE8C-410118EAB417}" destId="{1FC657A2-4AE7-4F50-8C52-0991434CFB16}" srcOrd="1" destOrd="0" presId="urn:microsoft.com/office/officeart/2005/8/layout/vList4"/>
    <dgm:cxn modelId="{65E1F945-2532-4234-AEB0-288AEBE5091F}" type="presParOf" srcId="{96F2477D-251E-477D-BE8C-410118EAB417}" destId="{71877C9C-86A0-4A24-B0B8-1B4EA3C1F3DA}" srcOrd="2" destOrd="0" presId="urn:microsoft.com/office/officeart/2005/8/layout/vList4"/>
    <dgm:cxn modelId="{927C9723-3867-488E-8A3E-C2B34E2DC513}" type="presParOf" srcId="{98712530-BCDB-4B59-9499-209994557160}" destId="{0A79E49A-DA37-44C0-B80D-4374070F7AF9}" srcOrd="3" destOrd="0" presId="urn:microsoft.com/office/officeart/2005/8/layout/vList4"/>
    <dgm:cxn modelId="{B4AD06C2-201E-45AC-B47D-D8AB5403BD86}" type="presParOf" srcId="{98712530-BCDB-4B59-9499-209994557160}" destId="{38B1DEC2-498F-4327-B26A-9D41AD141C0E}" srcOrd="4" destOrd="0" presId="urn:microsoft.com/office/officeart/2005/8/layout/vList4"/>
    <dgm:cxn modelId="{E284EFB5-F14A-4227-93CC-70455EF119C0}" type="presParOf" srcId="{38B1DEC2-498F-4327-B26A-9D41AD141C0E}" destId="{6655F941-ECB5-449E-A1DF-CE453489E60A}" srcOrd="0" destOrd="0" presId="urn:microsoft.com/office/officeart/2005/8/layout/vList4"/>
    <dgm:cxn modelId="{0A5C784C-72E2-40CF-9F4C-28107ED73F93}" type="presParOf" srcId="{38B1DEC2-498F-4327-B26A-9D41AD141C0E}" destId="{F605B837-1CA8-4D9A-A91E-65CCC465F5AD}" srcOrd="1" destOrd="0" presId="urn:microsoft.com/office/officeart/2005/8/layout/vList4"/>
    <dgm:cxn modelId="{F426738D-79A8-4986-81A9-837064E27173}" type="presParOf" srcId="{38B1DEC2-498F-4327-B26A-9D41AD141C0E}" destId="{B04D2F3F-8554-4C1A-8962-874D55FFB9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5A581-65E7-42F7-8D8F-159CB05746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E85CFB-FCD3-41BE-BD2F-6856C458DD5B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+mj-lt"/>
            </a:rPr>
            <a:t>Прозрачное использование государственных средств</a:t>
          </a:r>
          <a:endParaRPr lang="en-GB" sz="1800" b="1" dirty="0"/>
        </a:p>
      </dgm:t>
    </dgm:pt>
    <dgm:pt modelId="{CC4358A2-A470-46AC-B4DD-A0F8237C5230}" type="parTrans" cxnId="{51FDABF3-1CC2-427D-935C-6D9D0C2CA28E}">
      <dgm:prSet/>
      <dgm:spPr/>
      <dgm:t>
        <a:bodyPr/>
        <a:lstStyle/>
        <a:p>
          <a:endParaRPr lang="en-GB"/>
        </a:p>
      </dgm:t>
    </dgm:pt>
    <dgm:pt modelId="{A156121A-AD5D-4C35-BE5D-97DB6A784E19}" type="sibTrans" cxnId="{51FDABF3-1CC2-427D-935C-6D9D0C2CA28E}">
      <dgm:prSet/>
      <dgm:spPr/>
      <dgm:t>
        <a:bodyPr/>
        <a:lstStyle/>
        <a:p>
          <a:endParaRPr lang="en-GB"/>
        </a:p>
      </dgm:t>
    </dgm:pt>
    <dgm:pt modelId="{9A34B88C-E903-45FB-B883-A03D4FE5332A}">
      <dgm:prSet phldrT="[Szöveg]" custT="1"/>
      <dgm:spPr/>
      <dgm:t>
        <a:bodyPr/>
        <a:lstStyle/>
        <a:p>
          <a:endParaRPr lang="en-GB" sz="700" dirty="0"/>
        </a:p>
      </dgm:t>
    </dgm:pt>
    <dgm:pt modelId="{BDBBEFCE-3A9F-4C95-86F2-37592517183C}" type="parTrans" cxnId="{B35A8194-B835-4023-A19E-0BE5E5B6D638}">
      <dgm:prSet/>
      <dgm:spPr/>
      <dgm:t>
        <a:bodyPr/>
        <a:lstStyle/>
        <a:p>
          <a:endParaRPr lang="en-GB"/>
        </a:p>
      </dgm:t>
    </dgm:pt>
    <dgm:pt modelId="{804C9DF2-067D-4E1F-9A35-06EBDDAECE6C}" type="sibTrans" cxnId="{B35A8194-B835-4023-A19E-0BE5E5B6D638}">
      <dgm:prSet/>
      <dgm:spPr/>
      <dgm:t>
        <a:bodyPr/>
        <a:lstStyle/>
        <a:p>
          <a:endParaRPr lang="en-GB"/>
        </a:p>
      </dgm:t>
    </dgm:pt>
    <dgm:pt modelId="{7F45B834-127B-4FD5-9587-903835E7797A}">
      <dgm:prSet phldrT="[Szöveg]" custT="1"/>
      <dgm:spPr/>
      <dgm:t>
        <a:bodyPr/>
        <a:lstStyle/>
        <a:p>
          <a:r>
            <a:rPr lang="ru-RU" sz="1400" b="1" noProof="0" dirty="0" smtClean="0">
              <a:latin typeface="+mj-lt"/>
            </a:rPr>
            <a:t>Более низкий уровень спроса на финансирование в государственном бюджете за пределами </a:t>
          </a:r>
          <a:r>
            <a:rPr lang="en-GB" sz="1400" b="1" noProof="0" dirty="0" smtClean="0">
              <a:latin typeface="+mj-lt"/>
            </a:rPr>
            <a:t>HST</a:t>
          </a:r>
          <a:endParaRPr lang="en-GB" sz="1400" b="1" dirty="0"/>
        </a:p>
      </dgm:t>
    </dgm:pt>
    <dgm:pt modelId="{6D8CDEAC-BB51-46AD-9610-3724A0168F62}" type="parTrans" cxnId="{99FDF57A-E7F6-4B03-AD5B-847CFD182D6C}">
      <dgm:prSet/>
      <dgm:spPr/>
      <dgm:t>
        <a:bodyPr/>
        <a:lstStyle/>
        <a:p>
          <a:endParaRPr lang="en-GB"/>
        </a:p>
      </dgm:t>
    </dgm:pt>
    <dgm:pt modelId="{C20410BE-06DE-4C47-9B09-DD8487168FBB}" type="sibTrans" cxnId="{99FDF57A-E7F6-4B03-AD5B-847CFD182D6C}">
      <dgm:prSet/>
      <dgm:spPr/>
      <dgm:t>
        <a:bodyPr/>
        <a:lstStyle/>
        <a:p>
          <a:endParaRPr lang="en-GB"/>
        </a:p>
      </dgm:t>
    </dgm:pt>
    <dgm:pt modelId="{2A19D7A2-8AFE-4CBD-B3DB-0375127D0BBF}">
      <dgm:prSet phldrT="[Szöveg]" custT="1"/>
      <dgm:spPr/>
      <dgm:t>
        <a:bodyPr/>
        <a:lstStyle/>
        <a:p>
          <a:r>
            <a:rPr lang="ru-RU" sz="1300" noProof="0" dirty="0" smtClean="0">
              <a:latin typeface="+mj-lt"/>
            </a:rPr>
            <a:t>Привлечение счетов местных органов власти на Единый казначейский счет</a:t>
          </a:r>
          <a:endParaRPr lang="en-GB" sz="1300" noProof="0" dirty="0"/>
        </a:p>
      </dgm:t>
    </dgm:pt>
    <dgm:pt modelId="{AF542874-5163-4458-9373-874FE42795B6}" type="parTrans" cxnId="{607E21E1-CCD6-4D43-84BA-20CC26AA5EF5}">
      <dgm:prSet/>
      <dgm:spPr/>
      <dgm:t>
        <a:bodyPr/>
        <a:lstStyle/>
        <a:p>
          <a:endParaRPr lang="en-GB"/>
        </a:p>
      </dgm:t>
    </dgm:pt>
    <dgm:pt modelId="{BA28F7B8-67D5-4C1E-A6FA-855AB6EB772C}" type="sibTrans" cxnId="{607E21E1-CCD6-4D43-84BA-20CC26AA5EF5}">
      <dgm:prSet/>
      <dgm:spPr/>
      <dgm:t>
        <a:bodyPr/>
        <a:lstStyle/>
        <a:p>
          <a:endParaRPr lang="en-GB"/>
        </a:p>
      </dgm:t>
    </dgm:pt>
    <dgm:pt modelId="{09C7282B-4685-4948-B921-A5A6C0EE0573}">
      <dgm:prSet phldrT="[Szöveg]" custT="1"/>
      <dgm:spPr/>
      <dgm:t>
        <a:bodyPr/>
        <a:lstStyle/>
        <a:p>
          <a:r>
            <a:rPr lang="ru-RU" sz="1800" b="1" noProof="0" dirty="0" smtClean="0">
              <a:latin typeface="+mj-lt"/>
            </a:rPr>
            <a:t>Укрепление потенциала обслуживания </a:t>
          </a:r>
          <a:r>
            <a:rPr lang="en-GB" sz="1800" b="1" noProof="0" dirty="0" smtClean="0">
              <a:latin typeface="+mj-lt"/>
            </a:rPr>
            <a:t>HST</a:t>
          </a:r>
          <a:endParaRPr lang="en-GB" sz="1800" b="1" dirty="0"/>
        </a:p>
      </dgm:t>
    </dgm:pt>
    <dgm:pt modelId="{EAD97B22-81B9-43FA-B107-F7D0A5AFF726}" type="parTrans" cxnId="{D24A1FBD-9EF5-4B8A-9628-AEE39418298E}">
      <dgm:prSet/>
      <dgm:spPr/>
      <dgm:t>
        <a:bodyPr/>
        <a:lstStyle/>
        <a:p>
          <a:endParaRPr lang="en-GB"/>
        </a:p>
      </dgm:t>
    </dgm:pt>
    <dgm:pt modelId="{D21E2A45-7A10-4779-90FD-DEE1D61DFF0F}" type="sibTrans" cxnId="{D24A1FBD-9EF5-4B8A-9628-AEE39418298E}">
      <dgm:prSet/>
      <dgm:spPr/>
      <dgm:t>
        <a:bodyPr/>
        <a:lstStyle/>
        <a:p>
          <a:endParaRPr lang="en-GB"/>
        </a:p>
      </dgm:t>
    </dgm:pt>
    <dgm:pt modelId="{E8E0D1F5-FA27-4B4D-AF5F-372D370C0D63}">
      <dgm:prSet phldrT="[Szöveg]" custT="1"/>
      <dgm:spPr/>
      <dgm:t>
        <a:bodyPr/>
        <a:lstStyle/>
        <a:p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Введение новой системы управления многовалютным казначейским счетом 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(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KSZR)</a:t>
          </a:r>
          <a:endParaRPr lang="en-GB" sz="1300" noProof="0" dirty="0">
            <a:latin typeface="+mj-lt"/>
          </a:endParaRPr>
        </a:p>
      </dgm:t>
    </dgm:pt>
    <dgm:pt modelId="{989A254E-B6CF-4CAA-997A-088720B48031}" type="parTrans" cxnId="{E4D2D9B1-8234-4537-9104-C66A182AFCF1}">
      <dgm:prSet/>
      <dgm:spPr/>
      <dgm:t>
        <a:bodyPr/>
        <a:lstStyle/>
        <a:p>
          <a:endParaRPr lang="en-GB"/>
        </a:p>
      </dgm:t>
    </dgm:pt>
    <dgm:pt modelId="{594A2729-5732-49D6-9B6C-40A2002E6FE6}" type="sibTrans" cxnId="{E4D2D9B1-8234-4537-9104-C66A182AFCF1}">
      <dgm:prSet/>
      <dgm:spPr/>
      <dgm:t>
        <a:bodyPr/>
        <a:lstStyle/>
        <a:p>
          <a:endParaRPr lang="en-GB"/>
        </a:p>
      </dgm:t>
    </dgm:pt>
    <dgm:pt modelId="{85D2A789-3FA7-417E-85FE-8F140705A930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Обеспечение соблюдения правил бухгалтерского учета в государственном секторе посредством контроля бюджетных отчетов</a:t>
          </a:r>
          <a:endParaRPr lang="en-GB" sz="1200" dirty="0">
            <a:latin typeface="+mj-lt"/>
          </a:endParaRPr>
        </a:p>
      </dgm:t>
    </dgm:pt>
    <dgm:pt modelId="{AFF8D678-0961-43A1-A7C2-D59C9F9C6102}" type="parTrans" cxnId="{394C050F-BB10-4794-A4CB-185EE8674C44}">
      <dgm:prSet/>
      <dgm:spPr/>
      <dgm:t>
        <a:bodyPr/>
        <a:lstStyle/>
        <a:p>
          <a:endParaRPr lang="en-GB"/>
        </a:p>
      </dgm:t>
    </dgm:pt>
    <dgm:pt modelId="{8474C867-F1E8-464B-AEA4-DAE05551A4A6}" type="sibTrans" cxnId="{394C050F-BB10-4794-A4CB-185EE8674C44}">
      <dgm:prSet/>
      <dgm:spPr/>
      <dgm:t>
        <a:bodyPr/>
        <a:lstStyle/>
        <a:p>
          <a:endParaRPr lang="en-GB"/>
        </a:p>
      </dgm:t>
    </dgm:pt>
    <dgm:pt modelId="{C202719A-0CFE-4FF5-88C0-25D2752C3A2F}">
      <dgm:prSet custT="1"/>
      <dgm:spPr/>
      <dgm:t>
        <a:bodyPr/>
        <a:lstStyle/>
        <a:p>
          <a:r>
            <a:rPr lang="ru-RU" sz="1200" noProof="0" dirty="0" smtClean="0">
              <a:latin typeface="+mj-lt"/>
            </a:rPr>
            <a:t>Укрепление мер бюджетного контроля посредством интеграции данных об обязательствах в казначейские системы</a:t>
          </a:r>
          <a:endParaRPr lang="en-GB" sz="1200" dirty="0">
            <a:latin typeface="+mj-lt"/>
          </a:endParaRPr>
        </a:p>
      </dgm:t>
    </dgm:pt>
    <dgm:pt modelId="{031BAD1C-3E42-4829-9DA6-CACC455657E4}" type="parTrans" cxnId="{07680784-AFFA-4FE3-A2E9-B03AF919FA35}">
      <dgm:prSet/>
      <dgm:spPr/>
      <dgm:t>
        <a:bodyPr/>
        <a:lstStyle/>
        <a:p>
          <a:endParaRPr lang="en-GB"/>
        </a:p>
      </dgm:t>
    </dgm:pt>
    <dgm:pt modelId="{F4E656A0-599F-421F-B176-4350968F61F7}" type="sibTrans" cxnId="{07680784-AFFA-4FE3-A2E9-B03AF919FA35}">
      <dgm:prSet/>
      <dgm:spPr/>
      <dgm:t>
        <a:bodyPr/>
        <a:lstStyle/>
        <a:p>
          <a:endParaRPr lang="en-GB"/>
        </a:p>
      </dgm:t>
    </dgm:pt>
    <dgm:pt modelId="{3F64FADD-5E70-42DF-BFB1-7B35F387DBC9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Финансовый аудит бюджетных отчетов, представленных местными органами власти</a:t>
          </a:r>
          <a:endParaRPr lang="en-GB" sz="1200" dirty="0">
            <a:latin typeface="+mj-lt"/>
          </a:endParaRPr>
        </a:p>
      </dgm:t>
    </dgm:pt>
    <dgm:pt modelId="{A1F7C126-C698-477E-A717-245CC00FDD0F}" type="parTrans" cxnId="{267CBDD9-9670-4133-8EB3-8A091F8D8B99}">
      <dgm:prSet/>
      <dgm:spPr/>
      <dgm:t>
        <a:bodyPr/>
        <a:lstStyle/>
        <a:p>
          <a:endParaRPr lang="en-GB"/>
        </a:p>
      </dgm:t>
    </dgm:pt>
    <dgm:pt modelId="{D471E39F-3F85-4AD7-AAA5-AE3EA3366213}" type="sibTrans" cxnId="{267CBDD9-9670-4133-8EB3-8A091F8D8B99}">
      <dgm:prSet/>
      <dgm:spPr/>
      <dgm:t>
        <a:bodyPr/>
        <a:lstStyle/>
        <a:p>
          <a:endParaRPr lang="en-GB"/>
        </a:p>
      </dgm:t>
    </dgm:pt>
    <dgm:pt modelId="{19A5DDED-F663-48DC-BD87-8958B366C4E2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Создание системы информационного обеспечения финансового менеджмента, хранилища данных</a:t>
          </a:r>
          <a:r>
            <a:rPr lang="en-GB" sz="1200" dirty="0" smtClean="0">
              <a:latin typeface="+mj-lt"/>
            </a:rPr>
            <a:t>, </a:t>
          </a:r>
          <a:r>
            <a:rPr lang="ru-RU" sz="1200" dirty="0" smtClean="0">
              <a:latin typeface="+mj-lt"/>
            </a:rPr>
            <a:t>портала прозрачности</a:t>
          </a:r>
          <a:endParaRPr lang="en-GB" sz="1200" dirty="0">
            <a:latin typeface="+mj-lt"/>
          </a:endParaRPr>
        </a:p>
      </dgm:t>
    </dgm:pt>
    <dgm:pt modelId="{16FDECF2-593A-45B2-AD0F-F8994C6A1867}" type="parTrans" cxnId="{F0ECC225-85B2-4FD0-8E5E-0F9AE78458ED}">
      <dgm:prSet/>
      <dgm:spPr/>
      <dgm:t>
        <a:bodyPr/>
        <a:lstStyle/>
        <a:p>
          <a:endParaRPr lang="en-GB"/>
        </a:p>
      </dgm:t>
    </dgm:pt>
    <dgm:pt modelId="{78737AD6-808A-4AAE-A6F6-52752B12A79E}" type="sibTrans" cxnId="{F0ECC225-85B2-4FD0-8E5E-0F9AE78458ED}">
      <dgm:prSet/>
      <dgm:spPr/>
      <dgm:t>
        <a:bodyPr/>
        <a:lstStyle/>
        <a:p>
          <a:endParaRPr lang="en-GB"/>
        </a:p>
      </dgm:t>
    </dgm:pt>
    <dgm:pt modelId="{101AFB73-AAC2-4B0A-BE0F-4C12A72B73E6}">
      <dgm:prSet custT="1"/>
      <dgm:spPr/>
      <dgm:t>
        <a:bodyPr/>
        <a:lstStyle/>
        <a:p>
          <a:r>
            <a:rPr lang="ru-RU" sz="1300" noProof="0" dirty="0" smtClean="0">
              <a:latin typeface="+mj-lt"/>
            </a:rPr>
            <a:t>Повышение качества прогнозов</a:t>
          </a:r>
          <a:endParaRPr lang="en-GB" sz="1300" noProof="0" dirty="0">
            <a:latin typeface="+mj-lt"/>
          </a:endParaRPr>
        </a:p>
      </dgm:t>
    </dgm:pt>
    <dgm:pt modelId="{EA300905-8E23-4208-958D-A86BE6550B69}" type="parTrans" cxnId="{EB68E7A5-0216-4505-932D-BEA94B589A94}">
      <dgm:prSet/>
      <dgm:spPr/>
      <dgm:t>
        <a:bodyPr/>
        <a:lstStyle/>
        <a:p>
          <a:endParaRPr lang="en-GB"/>
        </a:p>
      </dgm:t>
    </dgm:pt>
    <dgm:pt modelId="{0C51AE37-DDB5-45B9-8041-798FA2B93F09}" type="sibTrans" cxnId="{EB68E7A5-0216-4505-932D-BEA94B589A94}">
      <dgm:prSet/>
      <dgm:spPr/>
      <dgm:t>
        <a:bodyPr/>
        <a:lstStyle/>
        <a:p>
          <a:endParaRPr lang="en-GB"/>
        </a:p>
      </dgm:t>
    </dgm:pt>
    <dgm:pt modelId="{632217B5-06FD-4EEB-89CE-818F9C17B91C}">
      <dgm:prSet custT="1"/>
      <dgm:spPr/>
      <dgm:t>
        <a:bodyPr/>
        <a:lstStyle/>
        <a:p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Более широкий ассортимент продуктов и гибкий ассортимент продуктов</a:t>
          </a:r>
          <a:endParaRPr lang="en-GB" sz="1300" noProof="0" dirty="0" smtClean="0">
            <a:solidFill>
              <a:prstClr val="black"/>
            </a:solidFill>
            <a:latin typeface="+mj-lt"/>
            <a:cs typeface="Times New Roman" pitchFamily="18" charset="0"/>
          </a:endParaRPr>
        </a:p>
      </dgm:t>
    </dgm:pt>
    <dgm:pt modelId="{602DB6CD-17A7-4369-AEBF-F51F3429CF44}" type="parTrans" cxnId="{178C0BCA-283E-4CDE-8093-F9B401E34447}">
      <dgm:prSet/>
      <dgm:spPr/>
      <dgm:t>
        <a:bodyPr/>
        <a:lstStyle/>
        <a:p>
          <a:endParaRPr lang="en-GB"/>
        </a:p>
      </dgm:t>
    </dgm:pt>
    <dgm:pt modelId="{BE2A538B-7432-44EB-A640-502B958DB04E}" type="sibTrans" cxnId="{178C0BCA-283E-4CDE-8093-F9B401E34447}">
      <dgm:prSet/>
      <dgm:spPr/>
      <dgm:t>
        <a:bodyPr/>
        <a:lstStyle/>
        <a:p>
          <a:endParaRPr lang="en-GB"/>
        </a:p>
      </dgm:t>
    </dgm:pt>
    <dgm:pt modelId="{6437F31F-41B1-4ECA-8083-AD430F00204B}">
      <dgm:prSet custT="1"/>
      <dgm:spPr/>
      <dgm:t>
        <a:bodyPr/>
        <a:lstStyle/>
        <a:p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Работа по принципу банка</a:t>
          </a:r>
          <a:endParaRPr lang="en-GB" sz="1300" noProof="0" dirty="0">
            <a:solidFill>
              <a:prstClr val="black"/>
            </a:solidFill>
            <a:latin typeface="+mj-lt"/>
            <a:cs typeface="Times New Roman" pitchFamily="18" charset="0"/>
          </a:endParaRPr>
        </a:p>
      </dgm:t>
    </dgm:pt>
    <dgm:pt modelId="{B80D6292-987F-40DF-9145-6AF23BA01FF8}" type="parTrans" cxnId="{897A80EE-6869-4FF7-8310-30ED54353A33}">
      <dgm:prSet/>
      <dgm:spPr/>
      <dgm:t>
        <a:bodyPr/>
        <a:lstStyle/>
        <a:p>
          <a:endParaRPr lang="en-GB"/>
        </a:p>
      </dgm:t>
    </dgm:pt>
    <dgm:pt modelId="{B99967DE-6040-4E73-ACBC-AE475270DFCB}" type="sibTrans" cxnId="{897A80EE-6869-4FF7-8310-30ED54353A33}">
      <dgm:prSet/>
      <dgm:spPr/>
      <dgm:t>
        <a:bodyPr/>
        <a:lstStyle/>
        <a:p>
          <a:endParaRPr lang="en-GB"/>
        </a:p>
      </dgm:t>
    </dgm:pt>
    <dgm:pt modelId="{65DFABAD-1E25-45FD-A191-7C9946D1B1D4}">
      <dgm:prSet custT="1"/>
      <dgm:spPr/>
      <dgm:t>
        <a:bodyPr/>
        <a:lstStyle/>
        <a:p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Современная система одного окна 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(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Electra) </a:t>
          </a:r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на стороне клиента</a:t>
          </a:r>
          <a:endParaRPr lang="en-GB" sz="1300" noProof="0" dirty="0" smtClean="0">
            <a:solidFill>
              <a:prstClr val="black"/>
            </a:solidFill>
            <a:latin typeface="+mj-lt"/>
            <a:cs typeface="Times New Roman" pitchFamily="18" charset="0"/>
          </a:endParaRPr>
        </a:p>
      </dgm:t>
    </dgm:pt>
    <dgm:pt modelId="{F84FE6B5-4F8D-49B2-8C8E-6742113A272C}" type="sibTrans" cxnId="{29A3E114-4179-478E-A04F-F1AC79BDC28B}">
      <dgm:prSet/>
      <dgm:spPr/>
      <dgm:t>
        <a:bodyPr/>
        <a:lstStyle/>
        <a:p>
          <a:endParaRPr lang="en-GB"/>
        </a:p>
      </dgm:t>
    </dgm:pt>
    <dgm:pt modelId="{1583CB21-176B-4673-BDA1-EBD80F9E14A0}" type="parTrans" cxnId="{29A3E114-4179-478E-A04F-F1AC79BDC28B}">
      <dgm:prSet/>
      <dgm:spPr/>
      <dgm:t>
        <a:bodyPr/>
        <a:lstStyle/>
        <a:p>
          <a:endParaRPr lang="en-GB"/>
        </a:p>
      </dgm:t>
    </dgm:pt>
    <dgm:pt modelId="{0DE24617-898A-4BBE-9F14-9CE2D8E47A4B}">
      <dgm:prSet custT="1"/>
      <dgm:spPr/>
      <dgm:t>
        <a:bodyPr/>
        <a:lstStyle/>
        <a:p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Онлайн 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– </a:t>
          </a:r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своевременные </a:t>
          </a:r>
          <a:r>
            <a:rPr lang="en-GB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–  </a:t>
          </a:r>
          <a:r>
            <a:rPr lang="ru-RU" sz="13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информационные услуги</a:t>
          </a:r>
          <a:endParaRPr lang="en-GB" sz="1300" noProof="0" dirty="0">
            <a:solidFill>
              <a:prstClr val="black"/>
            </a:solidFill>
            <a:latin typeface="+mj-lt"/>
            <a:cs typeface="Times New Roman" pitchFamily="18" charset="0"/>
          </a:endParaRPr>
        </a:p>
      </dgm:t>
    </dgm:pt>
    <dgm:pt modelId="{B8DDAAF9-F308-4962-9923-43B9C8025D42}" type="parTrans" cxnId="{A6035EA9-EC82-476F-BD43-8F27BBCBBE31}">
      <dgm:prSet/>
      <dgm:spPr/>
    </dgm:pt>
    <dgm:pt modelId="{F3DD7343-D91C-433B-B87B-EA1179782317}" type="sibTrans" cxnId="{A6035EA9-EC82-476F-BD43-8F27BBCBBE31}">
      <dgm:prSet/>
      <dgm:spPr/>
    </dgm:pt>
    <dgm:pt modelId="{58BD7235-87BD-4EE9-9A32-B45F3E712B4C}" type="pres">
      <dgm:prSet presAssocID="{C625A581-65E7-42F7-8D8F-159CB05746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28055-07DB-4B04-BC4B-CAAFCDD59EEC}" type="pres">
      <dgm:prSet presAssocID="{42E85CFB-FCD3-41BE-BD2F-6856C458DD5B}" presName="linNode" presStyleCnt="0"/>
      <dgm:spPr/>
    </dgm:pt>
    <dgm:pt modelId="{F2C3FD13-EA5F-4E40-A382-849FA98D2E75}" type="pres">
      <dgm:prSet presAssocID="{42E85CFB-FCD3-41BE-BD2F-6856C458DD5B}" presName="parentText" presStyleLbl="node1" presStyleIdx="0" presStyleCnt="3" custScaleY="86186" custLinFactNeighborX="-19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2129C-BE99-4E23-9125-1CF78ED6D59F}" type="pres">
      <dgm:prSet presAssocID="{42E85CFB-FCD3-41BE-BD2F-6856C458DD5B}" presName="descendantText" presStyleLbl="alignAccFollowNode1" presStyleIdx="0" presStyleCnt="3" custScaleX="137434" custScaleY="1049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5D046-FA23-4104-8191-26EDD120161C}" type="pres">
      <dgm:prSet presAssocID="{A156121A-AD5D-4C35-BE5D-97DB6A784E19}" presName="sp" presStyleCnt="0"/>
      <dgm:spPr/>
    </dgm:pt>
    <dgm:pt modelId="{E74ED8E7-F9D1-4928-8069-4B4C719A4692}" type="pres">
      <dgm:prSet presAssocID="{7F45B834-127B-4FD5-9587-903835E7797A}" presName="linNode" presStyleCnt="0"/>
      <dgm:spPr/>
    </dgm:pt>
    <dgm:pt modelId="{38B0A9C1-29CA-4279-8018-8B0E9A6E7573}" type="pres">
      <dgm:prSet presAssocID="{7F45B834-127B-4FD5-9587-903835E7797A}" presName="parentText" presStyleLbl="node1" presStyleIdx="1" presStyleCnt="3" custScaleY="79279" custLinFactNeighborY="-694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6C2A01-332E-4899-A1C1-A818C9133523}" type="pres">
      <dgm:prSet presAssocID="{7F45B834-127B-4FD5-9587-903835E7797A}" presName="descendantText" presStyleLbl="alignAccFollowNode1" presStyleIdx="1" presStyleCnt="3" custScaleX="133491" custScaleY="73150" custLinFactNeighborY="-60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553F5B-2ACF-4C86-904E-63F8FDDA77B3}" type="pres">
      <dgm:prSet presAssocID="{C20410BE-06DE-4C47-9B09-DD8487168FBB}" presName="sp" presStyleCnt="0"/>
      <dgm:spPr/>
    </dgm:pt>
    <dgm:pt modelId="{3F9635D5-DAC5-4AE0-9DC3-B82774ED3549}" type="pres">
      <dgm:prSet presAssocID="{09C7282B-4685-4948-B921-A5A6C0EE0573}" presName="linNode" presStyleCnt="0"/>
      <dgm:spPr/>
    </dgm:pt>
    <dgm:pt modelId="{BC74FC8D-B63C-4C8F-8AF1-E1711C36CD06}" type="pres">
      <dgm:prSet presAssocID="{09C7282B-4685-4948-B921-A5A6C0EE0573}" presName="parentText" presStyleLbl="node1" presStyleIdx="2" presStyleCnt="3" custScaleY="83939" custLinFactNeighborY="-969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6DAAE5-9404-4E71-97C1-0796D024CB31}" type="pres">
      <dgm:prSet presAssocID="{09C7282B-4685-4948-B921-A5A6C0EE0573}" presName="descendantText" presStyleLbl="alignAccFollowNode1" presStyleIdx="2" presStyleCnt="3" custScaleX="130832" custScaleY="101580" custLinFactNeighborY="-114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94C050F-BB10-4794-A4CB-185EE8674C44}" srcId="{42E85CFB-FCD3-41BE-BD2F-6856C458DD5B}" destId="{85D2A789-3FA7-417E-85FE-8F140705A930}" srcOrd="1" destOrd="0" parTransId="{AFF8D678-0961-43A1-A7C2-D59C9F9C6102}" sibTransId="{8474C867-F1E8-464B-AEA4-DAE05551A4A6}"/>
    <dgm:cxn modelId="{F0ECC225-85B2-4FD0-8E5E-0F9AE78458ED}" srcId="{42E85CFB-FCD3-41BE-BD2F-6856C458DD5B}" destId="{19A5DDED-F663-48DC-BD87-8958B366C4E2}" srcOrd="4" destOrd="0" parTransId="{16FDECF2-593A-45B2-AD0F-F8994C6A1867}" sibTransId="{78737AD6-808A-4AAE-A6F6-52752B12A79E}"/>
    <dgm:cxn modelId="{A6035EA9-EC82-476F-BD43-8F27BBCBBE31}" srcId="{09C7282B-4685-4948-B921-A5A6C0EE0573}" destId="{0DE24617-898A-4BBE-9F14-9CE2D8E47A4B}" srcOrd="3" destOrd="0" parTransId="{B8DDAAF9-F308-4962-9923-43B9C8025D42}" sibTransId="{F3DD7343-D91C-433B-B87B-EA1179782317}"/>
    <dgm:cxn modelId="{E4D2D9B1-8234-4537-9104-C66A182AFCF1}" srcId="{09C7282B-4685-4948-B921-A5A6C0EE0573}" destId="{E8E0D1F5-FA27-4B4D-AF5F-372D370C0D63}" srcOrd="0" destOrd="0" parTransId="{989A254E-B6CF-4CAA-997A-088720B48031}" sibTransId="{594A2729-5732-49D6-9B6C-40A2002E6FE6}"/>
    <dgm:cxn modelId="{B3147628-659B-473C-9E2D-3283714FABF8}" type="presOf" srcId="{C202719A-0CFE-4FF5-88C0-25D2752C3A2F}" destId="{DC02129C-BE99-4E23-9125-1CF78ED6D59F}" srcOrd="0" destOrd="2" presId="urn:microsoft.com/office/officeart/2005/8/layout/vList5"/>
    <dgm:cxn modelId="{8A095C14-A456-4A3E-B61B-34E47C918558}" type="presOf" srcId="{E8E0D1F5-FA27-4B4D-AF5F-372D370C0D63}" destId="{DE6DAAE5-9404-4E71-97C1-0796D024CB31}" srcOrd="0" destOrd="0" presId="urn:microsoft.com/office/officeart/2005/8/layout/vList5"/>
    <dgm:cxn modelId="{D24A1FBD-9EF5-4B8A-9628-AEE39418298E}" srcId="{C625A581-65E7-42F7-8D8F-159CB057467F}" destId="{09C7282B-4685-4948-B921-A5A6C0EE0573}" srcOrd="2" destOrd="0" parTransId="{EAD97B22-81B9-43FA-B107-F7D0A5AFF726}" sibTransId="{D21E2A45-7A10-4779-90FD-DEE1D61DFF0F}"/>
    <dgm:cxn modelId="{E0EB1407-E7FF-482D-B1E1-4C93447BDD85}" type="presOf" srcId="{2A19D7A2-8AFE-4CBD-B3DB-0375127D0BBF}" destId="{F06C2A01-332E-4899-A1C1-A818C9133523}" srcOrd="0" destOrd="0" presId="urn:microsoft.com/office/officeart/2005/8/layout/vList5"/>
    <dgm:cxn modelId="{178C0BCA-283E-4CDE-8093-F9B401E34447}" srcId="{09C7282B-4685-4948-B921-A5A6C0EE0573}" destId="{632217B5-06FD-4EEB-89CE-818F9C17B91C}" srcOrd="1" destOrd="0" parTransId="{602DB6CD-17A7-4369-AEBF-F51F3429CF44}" sibTransId="{BE2A538B-7432-44EB-A640-502B958DB04E}"/>
    <dgm:cxn modelId="{07680784-AFFA-4FE3-A2E9-B03AF919FA35}" srcId="{42E85CFB-FCD3-41BE-BD2F-6856C458DD5B}" destId="{C202719A-0CFE-4FF5-88C0-25D2752C3A2F}" srcOrd="2" destOrd="0" parTransId="{031BAD1C-3E42-4829-9DA6-CACC455657E4}" sibTransId="{F4E656A0-599F-421F-B176-4350968F61F7}"/>
    <dgm:cxn modelId="{B35A8194-B835-4023-A19E-0BE5E5B6D638}" srcId="{42E85CFB-FCD3-41BE-BD2F-6856C458DD5B}" destId="{9A34B88C-E903-45FB-B883-A03D4FE5332A}" srcOrd="0" destOrd="0" parTransId="{BDBBEFCE-3A9F-4C95-86F2-37592517183C}" sibTransId="{804C9DF2-067D-4E1F-9A35-06EBDDAECE6C}"/>
    <dgm:cxn modelId="{8BE6FA29-6BD4-4A1D-B955-BAA0BDEE7902}" type="presOf" srcId="{19A5DDED-F663-48DC-BD87-8958B366C4E2}" destId="{DC02129C-BE99-4E23-9125-1CF78ED6D59F}" srcOrd="0" destOrd="4" presId="urn:microsoft.com/office/officeart/2005/8/layout/vList5"/>
    <dgm:cxn modelId="{05C45901-A598-446E-B14C-3712E7A1C4BB}" type="presOf" srcId="{C625A581-65E7-42F7-8D8F-159CB057467F}" destId="{58BD7235-87BD-4EE9-9A32-B45F3E712B4C}" srcOrd="0" destOrd="0" presId="urn:microsoft.com/office/officeart/2005/8/layout/vList5"/>
    <dgm:cxn modelId="{DB36D78A-9727-484E-96AD-9BD05787E0B7}" type="presOf" srcId="{3F64FADD-5E70-42DF-BFB1-7B35F387DBC9}" destId="{DC02129C-BE99-4E23-9125-1CF78ED6D59F}" srcOrd="0" destOrd="3" presId="urn:microsoft.com/office/officeart/2005/8/layout/vList5"/>
    <dgm:cxn modelId="{D609C895-FF0F-4A4E-AE6E-0F41868B85B1}" type="presOf" srcId="{09C7282B-4685-4948-B921-A5A6C0EE0573}" destId="{BC74FC8D-B63C-4C8F-8AF1-E1711C36CD06}" srcOrd="0" destOrd="0" presId="urn:microsoft.com/office/officeart/2005/8/layout/vList5"/>
    <dgm:cxn modelId="{F7CA83C6-5912-4597-9D7A-E517F5F5243C}" type="presOf" srcId="{632217B5-06FD-4EEB-89CE-818F9C17B91C}" destId="{DE6DAAE5-9404-4E71-97C1-0796D024CB31}" srcOrd="0" destOrd="1" presId="urn:microsoft.com/office/officeart/2005/8/layout/vList5"/>
    <dgm:cxn modelId="{D0948EA3-0F79-4546-B05B-072B121A6389}" type="presOf" srcId="{65DFABAD-1E25-45FD-A191-7C9946D1B1D4}" destId="{DE6DAAE5-9404-4E71-97C1-0796D024CB31}" srcOrd="0" destOrd="4" presId="urn:microsoft.com/office/officeart/2005/8/layout/vList5"/>
    <dgm:cxn modelId="{D37415B3-879F-49E2-A03B-5A88F5A268EA}" type="presOf" srcId="{0DE24617-898A-4BBE-9F14-9CE2D8E47A4B}" destId="{DE6DAAE5-9404-4E71-97C1-0796D024CB31}" srcOrd="0" destOrd="3" presId="urn:microsoft.com/office/officeart/2005/8/layout/vList5"/>
    <dgm:cxn modelId="{EB68E7A5-0216-4505-932D-BEA94B589A94}" srcId="{7F45B834-127B-4FD5-9587-903835E7797A}" destId="{101AFB73-AAC2-4B0A-BE0F-4C12A72B73E6}" srcOrd="1" destOrd="0" parTransId="{EA300905-8E23-4208-958D-A86BE6550B69}" sibTransId="{0C51AE37-DDB5-45B9-8041-798FA2B93F09}"/>
    <dgm:cxn modelId="{FBEE7913-FE90-4679-A93F-A7015893822F}" type="presOf" srcId="{101AFB73-AAC2-4B0A-BE0F-4C12A72B73E6}" destId="{F06C2A01-332E-4899-A1C1-A818C9133523}" srcOrd="0" destOrd="1" presId="urn:microsoft.com/office/officeart/2005/8/layout/vList5"/>
    <dgm:cxn modelId="{AEABFB5D-2DBF-4671-B862-AD85B295D45A}" type="presOf" srcId="{85D2A789-3FA7-417E-85FE-8F140705A930}" destId="{DC02129C-BE99-4E23-9125-1CF78ED6D59F}" srcOrd="0" destOrd="1" presId="urn:microsoft.com/office/officeart/2005/8/layout/vList5"/>
    <dgm:cxn modelId="{99FDF57A-E7F6-4B03-AD5B-847CFD182D6C}" srcId="{C625A581-65E7-42F7-8D8F-159CB057467F}" destId="{7F45B834-127B-4FD5-9587-903835E7797A}" srcOrd="1" destOrd="0" parTransId="{6D8CDEAC-BB51-46AD-9610-3724A0168F62}" sibTransId="{C20410BE-06DE-4C47-9B09-DD8487168FBB}"/>
    <dgm:cxn modelId="{267CBDD9-9670-4133-8EB3-8A091F8D8B99}" srcId="{42E85CFB-FCD3-41BE-BD2F-6856C458DD5B}" destId="{3F64FADD-5E70-42DF-BFB1-7B35F387DBC9}" srcOrd="3" destOrd="0" parTransId="{A1F7C126-C698-477E-A717-245CC00FDD0F}" sibTransId="{D471E39F-3F85-4AD7-AAA5-AE3EA3366213}"/>
    <dgm:cxn modelId="{30E28FAE-D445-4A99-846C-D0749D15648F}" type="presOf" srcId="{7F45B834-127B-4FD5-9587-903835E7797A}" destId="{38B0A9C1-29CA-4279-8018-8B0E9A6E7573}" srcOrd="0" destOrd="0" presId="urn:microsoft.com/office/officeart/2005/8/layout/vList5"/>
    <dgm:cxn modelId="{51FDABF3-1CC2-427D-935C-6D9D0C2CA28E}" srcId="{C625A581-65E7-42F7-8D8F-159CB057467F}" destId="{42E85CFB-FCD3-41BE-BD2F-6856C458DD5B}" srcOrd="0" destOrd="0" parTransId="{CC4358A2-A470-46AC-B4DD-A0F8237C5230}" sibTransId="{A156121A-AD5D-4C35-BE5D-97DB6A784E19}"/>
    <dgm:cxn modelId="{43C1B51A-8CF2-4836-A357-7D933876E1D2}" type="presOf" srcId="{6437F31F-41B1-4ECA-8083-AD430F00204B}" destId="{DE6DAAE5-9404-4E71-97C1-0796D024CB31}" srcOrd="0" destOrd="2" presId="urn:microsoft.com/office/officeart/2005/8/layout/vList5"/>
    <dgm:cxn modelId="{D18DF349-51A2-4273-94B4-C0A3C91D2C84}" type="presOf" srcId="{9A34B88C-E903-45FB-B883-A03D4FE5332A}" destId="{DC02129C-BE99-4E23-9125-1CF78ED6D59F}" srcOrd="0" destOrd="0" presId="urn:microsoft.com/office/officeart/2005/8/layout/vList5"/>
    <dgm:cxn modelId="{607E21E1-CCD6-4D43-84BA-20CC26AA5EF5}" srcId="{7F45B834-127B-4FD5-9587-903835E7797A}" destId="{2A19D7A2-8AFE-4CBD-B3DB-0375127D0BBF}" srcOrd="0" destOrd="0" parTransId="{AF542874-5163-4458-9373-874FE42795B6}" sibTransId="{BA28F7B8-67D5-4C1E-A6FA-855AB6EB772C}"/>
    <dgm:cxn modelId="{29A3E114-4179-478E-A04F-F1AC79BDC28B}" srcId="{09C7282B-4685-4948-B921-A5A6C0EE0573}" destId="{65DFABAD-1E25-45FD-A191-7C9946D1B1D4}" srcOrd="4" destOrd="0" parTransId="{1583CB21-176B-4673-BDA1-EBD80F9E14A0}" sibTransId="{F84FE6B5-4F8D-49B2-8C8E-6742113A272C}"/>
    <dgm:cxn modelId="{897A80EE-6869-4FF7-8310-30ED54353A33}" srcId="{09C7282B-4685-4948-B921-A5A6C0EE0573}" destId="{6437F31F-41B1-4ECA-8083-AD430F00204B}" srcOrd="2" destOrd="0" parTransId="{B80D6292-987F-40DF-9145-6AF23BA01FF8}" sibTransId="{B99967DE-6040-4E73-ACBC-AE475270DFCB}"/>
    <dgm:cxn modelId="{9C48CB28-59EB-498A-ABAE-127DB9C690FB}" type="presOf" srcId="{42E85CFB-FCD3-41BE-BD2F-6856C458DD5B}" destId="{F2C3FD13-EA5F-4E40-A382-849FA98D2E75}" srcOrd="0" destOrd="0" presId="urn:microsoft.com/office/officeart/2005/8/layout/vList5"/>
    <dgm:cxn modelId="{3FBF2850-174D-41CF-B54F-B495F021E5FA}" type="presParOf" srcId="{58BD7235-87BD-4EE9-9A32-B45F3E712B4C}" destId="{9F028055-07DB-4B04-BC4B-CAAFCDD59EEC}" srcOrd="0" destOrd="0" presId="urn:microsoft.com/office/officeart/2005/8/layout/vList5"/>
    <dgm:cxn modelId="{C4FD7DA4-3CEA-472B-92B6-1F13CF028847}" type="presParOf" srcId="{9F028055-07DB-4B04-BC4B-CAAFCDD59EEC}" destId="{F2C3FD13-EA5F-4E40-A382-849FA98D2E75}" srcOrd="0" destOrd="0" presId="urn:microsoft.com/office/officeart/2005/8/layout/vList5"/>
    <dgm:cxn modelId="{9E6DF27F-969E-4C17-A958-99B50003DE25}" type="presParOf" srcId="{9F028055-07DB-4B04-BC4B-CAAFCDD59EEC}" destId="{DC02129C-BE99-4E23-9125-1CF78ED6D59F}" srcOrd="1" destOrd="0" presId="urn:microsoft.com/office/officeart/2005/8/layout/vList5"/>
    <dgm:cxn modelId="{B49DACFC-B818-4C16-B291-E86907A4EA42}" type="presParOf" srcId="{58BD7235-87BD-4EE9-9A32-B45F3E712B4C}" destId="{2605D046-FA23-4104-8191-26EDD120161C}" srcOrd="1" destOrd="0" presId="urn:microsoft.com/office/officeart/2005/8/layout/vList5"/>
    <dgm:cxn modelId="{1BCCA852-1EF2-4FA0-97C4-1242A6CAB175}" type="presParOf" srcId="{58BD7235-87BD-4EE9-9A32-B45F3E712B4C}" destId="{E74ED8E7-F9D1-4928-8069-4B4C719A4692}" srcOrd="2" destOrd="0" presId="urn:microsoft.com/office/officeart/2005/8/layout/vList5"/>
    <dgm:cxn modelId="{FD5C689F-E731-4C26-88E3-306A5F18A04D}" type="presParOf" srcId="{E74ED8E7-F9D1-4928-8069-4B4C719A4692}" destId="{38B0A9C1-29CA-4279-8018-8B0E9A6E7573}" srcOrd="0" destOrd="0" presId="urn:microsoft.com/office/officeart/2005/8/layout/vList5"/>
    <dgm:cxn modelId="{22F1F5C7-D52D-48A9-A6F9-32058310BEE5}" type="presParOf" srcId="{E74ED8E7-F9D1-4928-8069-4B4C719A4692}" destId="{F06C2A01-332E-4899-A1C1-A818C9133523}" srcOrd="1" destOrd="0" presId="urn:microsoft.com/office/officeart/2005/8/layout/vList5"/>
    <dgm:cxn modelId="{1B27D2DF-E8BD-4863-8435-1FEE1D02B5C3}" type="presParOf" srcId="{58BD7235-87BD-4EE9-9A32-B45F3E712B4C}" destId="{04553F5B-2ACF-4C86-904E-63F8FDDA77B3}" srcOrd="3" destOrd="0" presId="urn:microsoft.com/office/officeart/2005/8/layout/vList5"/>
    <dgm:cxn modelId="{B3787DFD-05C0-4D75-AC17-1A95F7BB9EC4}" type="presParOf" srcId="{58BD7235-87BD-4EE9-9A32-B45F3E712B4C}" destId="{3F9635D5-DAC5-4AE0-9DC3-B82774ED3549}" srcOrd="4" destOrd="0" presId="urn:microsoft.com/office/officeart/2005/8/layout/vList5"/>
    <dgm:cxn modelId="{18CD08DC-9D9B-4BC9-B6DC-373A4F936A88}" type="presParOf" srcId="{3F9635D5-DAC5-4AE0-9DC3-B82774ED3549}" destId="{BC74FC8D-B63C-4C8F-8AF1-E1711C36CD06}" srcOrd="0" destOrd="0" presId="urn:microsoft.com/office/officeart/2005/8/layout/vList5"/>
    <dgm:cxn modelId="{107969F4-1086-4DC2-A014-14E307CF3CA8}" type="presParOf" srcId="{3F9635D5-DAC5-4AE0-9DC3-B82774ED3549}" destId="{DE6DAAE5-9404-4E71-97C1-0796D024CB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FC65D-62EF-4C93-8B1E-4EFBC22F4F30}">
      <dsp:nvSpPr>
        <dsp:cNvPr id="0" name=""/>
        <dsp:cNvSpPr/>
      </dsp:nvSpPr>
      <dsp:spPr>
        <a:xfrm>
          <a:off x="40" y="103142"/>
          <a:ext cx="3845569" cy="696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latin typeface="+mj-lt"/>
            </a:rPr>
            <a:t>Основные казначейские функции</a:t>
          </a:r>
          <a:endParaRPr lang="en-GB" sz="2000" kern="1200" noProof="0" dirty="0">
            <a:latin typeface="+mj-lt"/>
          </a:endParaRPr>
        </a:p>
      </dsp:txBody>
      <dsp:txXfrm>
        <a:off x="40" y="103142"/>
        <a:ext cx="3845569" cy="696278"/>
      </dsp:txXfrm>
    </dsp:sp>
    <dsp:sp modelId="{B68F9C4A-DAAC-4866-B475-74E60DFCEE25}">
      <dsp:nvSpPr>
        <dsp:cNvPr id="0" name=""/>
        <dsp:cNvSpPr/>
      </dsp:nvSpPr>
      <dsp:spPr>
        <a:xfrm>
          <a:off x="40" y="799420"/>
          <a:ext cx="3845569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Управление счетом в </a:t>
          </a:r>
          <a:r>
            <a:rPr lang="en-GB" sz="2000" kern="1200" noProof="0" dirty="0" smtClean="0">
              <a:latin typeface="+mj-lt"/>
            </a:rPr>
            <a:t>HUF </a:t>
          </a:r>
          <a:r>
            <a:rPr lang="ru-RU" sz="2000" kern="1200" noProof="0" dirty="0" smtClean="0">
              <a:latin typeface="+mj-lt"/>
            </a:rPr>
            <a:t>и в иностранной валюте для центральных бюджетных единиц, держатели счетов обязаны по закону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Прогнозирование бюджетной позиции и потребностей ликвидности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Обобщение бюджетных отчетов, как центрального, так и местных субсекторов</a:t>
          </a:r>
          <a:endParaRPr lang="en-GB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Бюджетные меры контроля</a:t>
          </a:r>
          <a:endParaRPr lang="en-GB" sz="2000" kern="1200" noProof="0" dirty="0">
            <a:latin typeface="+mj-lt"/>
          </a:endParaRPr>
        </a:p>
      </dsp:txBody>
      <dsp:txXfrm>
        <a:off x="40" y="799420"/>
        <a:ext cx="3845569" cy="3623399"/>
      </dsp:txXfrm>
    </dsp:sp>
    <dsp:sp modelId="{EC43F1B6-96BE-4006-8E94-2E321F328D71}">
      <dsp:nvSpPr>
        <dsp:cNvPr id="0" name=""/>
        <dsp:cNvSpPr/>
      </dsp:nvSpPr>
      <dsp:spPr>
        <a:xfrm>
          <a:off x="4383989" y="103142"/>
          <a:ext cx="3845569" cy="696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latin typeface="+mj-lt"/>
            </a:rPr>
            <a:t>Дополнительные функции</a:t>
          </a:r>
          <a:endParaRPr lang="en-GB" sz="2000" kern="1200" noProof="0" dirty="0">
            <a:latin typeface="+mj-lt"/>
          </a:endParaRPr>
        </a:p>
      </dsp:txBody>
      <dsp:txXfrm>
        <a:off x="4383989" y="103142"/>
        <a:ext cx="3845569" cy="696278"/>
      </dsp:txXfrm>
    </dsp:sp>
    <dsp:sp modelId="{ED8B3523-239C-435C-8303-D626083FDE06}">
      <dsp:nvSpPr>
        <dsp:cNvPr id="0" name=""/>
        <dsp:cNvSpPr/>
      </dsp:nvSpPr>
      <dsp:spPr>
        <a:xfrm>
          <a:off x="4383989" y="799420"/>
          <a:ext cx="3845569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Перечисление </a:t>
          </a:r>
          <a:r>
            <a:rPr lang="en-GB" sz="2000" kern="1200" noProof="0" dirty="0" smtClean="0">
              <a:latin typeface="+mj-lt"/>
            </a:rPr>
            <a:t>Remitting </a:t>
          </a:r>
          <a:r>
            <a:rPr lang="en-GB" sz="2000" kern="1200" noProof="0" dirty="0" smtClean="0">
              <a:latin typeface="+mj-lt"/>
            </a:rPr>
            <a:t>EU and national </a:t>
          </a:r>
          <a:r>
            <a:rPr lang="ru-RU" sz="2000" kern="1200" noProof="0" dirty="0" smtClean="0">
              <a:latin typeface="+mj-lt"/>
            </a:rPr>
            <a:t>субсидий ЕС и национальных субсидий</a:t>
          </a:r>
          <a:r>
            <a:rPr lang="en-GB" sz="2000" kern="1200" noProof="0" dirty="0" smtClean="0">
              <a:latin typeface="+mj-lt"/>
            </a:rPr>
            <a:t>,</a:t>
          </a:r>
          <a:r>
            <a:rPr lang="ru-RU" sz="2000" kern="1200" noProof="0" dirty="0" smtClean="0">
              <a:latin typeface="+mj-lt"/>
            </a:rPr>
            <a:t> управление грантами</a:t>
          </a:r>
          <a:endParaRPr lang="en-GB" sz="2000" kern="1200" noProof="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Расчет фонда заработной платы для государственного сектора</a:t>
          </a:r>
          <a:r>
            <a:rPr lang="en-GB" sz="2000" kern="1200" noProof="0" dirty="0" smtClean="0">
              <a:latin typeface="+mj-lt"/>
            </a:rPr>
            <a:t>, </a:t>
          </a:r>
          <a:endParaRPr lang="en-GB" sz="2000" kern="1200" noProof="0" dirty="0" smtClean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Розничная продажа государственных ценных бумаг</a:t>
          </a:r>
          <a:endParaRPr lang="en-GB" sz="2000" kern="1200" noProof="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noProof="0" dirty="0" smtClean="0">
              <a:latin typeface="+mj-lt"/>
            </a:rPr>
            <a:t>Реестр бюджетных единиц</a:t>
          </a:r>
          <a:endParaRPr lang="en-GB" sz="2000" kern="1200" noProof="0" dirty="0">
            <a:latin typeface="+mj-lt"/>
          </a:endParaRPr>
        </a:p>
      </dsp:txBody>
      <dsp:txXfrm>
        <a:off x="4383989" y="799420"/>
        <a:ext cx="3845569" cy="362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D87E2-4F6C-4906-A31F-739C1F3B0D79}">
      <dsp:nvSpPr>
        <dsp:cNvPr id="0" name=""/>
        <dsp:cNvSpPr/>
      </dsp:nvSpPr>
      <dsp:spPr>
        <a:xfrm>
          <a:off x="0" y="72011"/>
          <a:ext cx="8306347" cy="1632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>
              <a:latin typeface="+mj-lt"/>
              <a:cs typeface="Times New Roman" pitchFamily="18" charset="0"/>
            </a:rPr>
            <a:t>Головной офис Казначейства в Будапеште</a:t>
          </a:r>
          <a:r>
            <a:rPr lang="hu-HU" sz="1400" kern="1200" noProof="0" dirty="0" smtClean="0">
              <a:latin typeface="+mj-lt"/>
              <a:cs typeface="Times New Roman" pitchFamily="18" charset="0"/>
            </a:rPr>
            <a:t>	</a:t>
          </a:r>
          <a:r>
            <a:rPr lang="ru-RU" sz="1400" kern="1200" noProof="0" dirty="0" smtClean="0">
              <a:latin typeface="+mj-lt"/>
              <a:cs typeface="Times New Roman" pitchFamily="18" charset="0"/>
            </a:rPr>
            <a:t>прибл.</a:t>
          </a:r>
          <a:r>
            <a:rPr lang="hu-HU" sz="1400" kern="1200" noProof="0" dirty="0" smtClean="0">
              <a:latin typeface="+mj-lt"/>
              <a:cs typeface="Times New Roman" pitchFamily="18" charset="0"/>
            </a:rPr>
            <a:t> </a:t>
          </a:r>
          <a:r>
            <a:rPr lang="hu-HU" sz="1400" kern="1200" noProof="0" dirty="0" smtClean="0">
              <a:latin typeface="+mj-lt"/>
              <a:cs typeface="Times New Roman" pitchFamily="18" charset="0"/>
            </a:rPr>
            <a:t>400 </a:t>
          </a:r>
          <a:r>
            <a:rPr lang="ru-RU" sz="1400" kern="1200" noProof="0" dirty="0" smtClean="0">
              <a:latin typeface="+mj-lt"/>
              <a:cs typeface="Times New Roman" pitchFamily="18" charset="0"/>
            </a:rPr>
            <a:t>сотрудников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Бюджетный учет и контроль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Отчетность и консолидация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Управление ликвидностью и прогнозы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Государственный реестр бюджетных организаций</a:t>
          </a:r>
          <a:endParaRPr lang="en-GB" sz="1400" kern="1200" noProof="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noProof="0" dirty="0">
            <a:latin typeface="+mj-lt"/>
          </a:endParaRPr>
        </a:p>
      </dsp:txBody>
      <dsp:txXfrm>
        <a:off x="1810330" y="72011"/>
        <a:ext cx="6496016" cy="1632387"/>
      </dsp:txXfrm>
    </dsp:sp>
    <dsp:sp modelId="{FB25D7EB-09B4-48CC-8520-539E18E8ABA2}">
      <dsp:nvSpPr>
        <dsp:cNvPr id="0" name=""/>
        <dsp:cNvSpPr/>
      </dsp:nvSpPr>
      <dsp:spPr>
        <a:xfrm>
          <a:off x="165325" y="206669"/>
          <a:ext cx="1628741" cy="12190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BF257-B3EA-4DAB-B23A-C226C385B93A}">
      <dsp:nvSpPr>
        <dsp:cNvPr id="0" name=""/>
        <dsp:cNvSpPr/>
      </dsp:nvSpPr>
      <dsp:spPr>
        <a:xfrm>
          <a:off x="0" y="3430758"/>
          <a:ext cx="8306347" cy="961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+mj-lt"/>
              <a:cs typeface="Times New Roman" pitchFamily="18" charset="0"/>
            </a:rPr>
            <a:t>77 </a:t>
          </a:r>
          <a:r>
            <a:rPr lang="ru-RU" sz="1600" kern="1200" noProof="0" dirty="0" smtClean="0">
              <a:latin typeface="+mj-lt"/>
              <a:cs typeface="Times New Roman" pitchFamily="18" charset="0"/>
            </a:rPr>
            <a:t>точек розничной торговли государственными облигациями по всей стране</a:t>
          </a:r>
          <a:endParaRPr lang="en-GB" sz="1600" kern="1200" noProof="0" dirty="0">
            <a:latin typeface="+mj-lt"/>
          </a:endParaRPr>
        </a:p>
      </dsp:txBody>
      <dsp:txXfrm>
        <a:off x="1810330" y="3430758"/>
        <a:ext cx="6496016" cy="961729"/>
      </dsp:txXfrm>
    </dsp:sp>
    <dsp:sp modelId="{1FC657A2-4AE7-4F50-8C52-0991434CFB16}">
      <dsp:nvSpPr>
        <dsp:cNvPr id="0" name=""/>
        <dsp:cNvSpPr/>
      </dsp:nvSpPr>
      <dsp:spPr>
        <a:xfrm>
          <a:off x="390294" y="3613699"/>
          <a:ext cx="1229239" cy="69902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5F941-ECB5-449E-A1DF-CE453489E60A}">
      <dsp:nvSpPr>
        <dsp:cNvPr id="0" name=""/>
        <dsp:cNvSpPr/>
      </dsp:nvSpPr>
      <dsp:spPr>
        <a:xfrm>
          <a:off x="0" y="1861897"/>
          <a:ext cx="8306347" cy="1499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>
              <a:latin typeface="+mj-lt"/>
            </a:rPr>
            <a:t>Районные дирекции</a:t>
          </a:r>
          <a:r>
            <a:rPr lang="en-GB" sz="1400" kern="1200" noProof="0" dirty="0" smtClean="0">
              <a:latin typeface="+mj-lt"/>
            </a:rPr>
            <a:t> (</a:t>
          </a:r>
          <a:r>
            <a:rPr lang="en-GB" sz="1400" kern="1200" noProof="0" dirty="0" smtClean="0">
              <a:latin typeface="+mj-lt"/>
            </a:rPr>
            <a:t>19) </a:t>
          </a:r>
          <a:r>
            <a:rPr lang="hu-HU" sz="1400" kern="1200" noProof="0" dirty="0" smtClean="0">
              <a:latin typeface="+mj-lt"/>
            </a:rPr>
            <a:t>		   </a:t>
          </a:r>
          <a:r>
            <a:rPr lang="ru-RU" sz="1400" kern="1200" noProof="0" dirty="0" smtClean="0">
              <a:latin typeface="+mj-lt"/>
            </a:rPr>
            <a:t>прибл. </a:t>
          </a:r>
          <a:r>
            <a:rPr lang="hu-HU" sz="1400" kern="1200" noProof="0" dirty="0" smtClean="0">
              <a:latin typeface="+mj-lt"/>
              <a:cs typeface="Times New Roman" pitchFamily="18" charset="0"/>
            </a:rPr>
            <a:t>3600 </a:t>
          </a:r>
          <a:r>
            <a:rPr lang="ru-RU" sz="1400" kern="1200" noProof="0" dirty="0" smtClean="0">
              <a:latin typeface="+mj-lt"/>
              <a:cs typeface="Times New Roman" pitchFamily="18" charset="0"/>
            </a:rPr>
            <a:t>сотрудников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Офисы казначейства</a:t>
          </a:r>
          <a:r>
            <a:rPr lang="en-GB" sz="1400" kern="1200" noProof="0" dirty="0" smtClean="0">
              <a:latin typeface="+mj-lt"/>
            </a:rPr>
            <a:t> (</a:t>
          </a:r>
          <a:r>
            <a:rPr lang="ru-RU" sz="1400" kern="1200" noProof="0" dirty="0" smtClean="0">
              <a:latin typeface="+mj-lt"/>
            </a:rPr>
            <a:t>финансовые услуги для бюджетных институтов и граждан</a:t>
          </a:r>
          <a:r>
            <a:rPr lang="en-GB" sz="1400" kern="1200" noProof="0" dirty="0" smtClean="0">
              <a:latin typeface="+mj-lt"/>
            </a:rPr>
            <a:t> (</a:t>
          </a:r>
          <a:r>
            <a:rPr lang="ru-RU" sz="1400" kern="1200" noProof="0" dirty="0" smtClean="0">
              <a:latin typeface="+mj-lt"/>
            </a:rPr>
            <a:t>государственные ценные бумаги</a:t>
          </a:r>
          <a:r>
            <a:rPr lang="en-GB" sz="1400" kern="1200" noProof="0" dirty="0" smtClean="0">
              <a:latin typeface="+mj-lt"/>
            </a:rPr>
            <a:t>), </a:t>
          </a:r>
          <a:r>
            <a:rPr lang="ru-RU" sz="1400" kern="1200" noProof="0" dirty="0" smtClean="0">
              <a:latin typeface="+mj-lt"/>
            </a:rPr>
            <a:t>обслуживание клиентов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Управления государственного бюджета</a:t>
          </a:r>
          <a:r>
            <a:rPr lang="en-GB" sz="1400" kern="1200" noProof="0" dirty="0" smtClean="0">
              <a:latin typeface="+mj-lt"/>
            </a:rPr>
            <a:t> (</a:t>
          </a:r>
          <a:r>
            <a:rPr lang="ru-RU" sz="1400" kern="1200" noProof="0" dirty="0" smtClean="0">
              <a:latin typeface="+mj-lt"/>
            </a:rPr>
            <a:t>бюджетный контроль над трансфертами</a:t>
          </a:r>
          <a:r>
            <a:rPr lang="en-GB" sz="1400" kern="1200" noProof="0" dirty="0" smtClean="0">
              <a:latin typeface="+mj-lt"/>
            </a:rPr>
            <a:t>)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Управления расчета фондов заработной платы</a:t>
          </a:r>
          <a:endParaRPr lang="en-GB" sz="1400" kern="1200" noProof="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noProof="0" dirty="0" smtClean="0">
              <a:latin typeface="+mj-lt"/>
            </a:rPr>
            <a:t>Финансовые и координационные управления</a:t>
          </a:r>
          <a:endParaRPr lang="en-GB" sz="1400" kern="1200" noProof="0" dirty="0">
            <a:latin typeface="+mj-lt"/>
          </a:endParaRPr>
        </a:p>
      </dsp:txBody>
      <dsp:txXfrm>
        <a:off x="1810330" y="1861897"/>
        <a:ext cx="6496016" cy="1499826"/>
      </dsp:txXfrm>
    </dsp:sp>
    <dsp:sp modelId="{F605B837-1CA8-4D9A-A91E-65CCC465F5AD}">
      <dsp:nvSpPr>
        <dsp:cNvPr id="0" name=""/>
        <dsp:cNvSpPr/>
      </dsp:nvSpPr>
      <dsp:spPr>
        <a:xfrm>
          <a:off x="404830" y="3563204"/>
          <a:ext cx="1191960" cy="7420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129C-BE99-4E23-9125-1CF78ED6D59F}">
      <dsp:nvSpPr>
        <dsp:cNvPr id="0" name=""/>
        <dsp:cNvSpPr/>
      </dsp:nvSpPr>
      <dsp:spPr>
        <a:xfrm rot="5400000">
          <a:off x="4271986" y="-1992295"/>
          <a:ext cx="1491219" cy="55177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Обеспечение соблюдения правил бухгалтерского учета в государственном секторе посредством контроля бюджетных отчетов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noProof="0" dirty="0" smtClean="0">
              <a:latin typeface="+mj-lt"/>
            </a:rPr>
            <a:t>Укрепление мер бюджетного контроля посредством интеграции данных об обязательствах в казначейские системы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Финансовый аудит бюджетных отчетов, представленных местными органами власти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Создание системы информационного обеспечения финансового менеджмента, хранилища данных</a:t>
          </a:r>
          <a:r>
            <a:rPr lang="en-GB" sz="1200" kern="1200" dirty="0" smtClean="0">
              <a:latin typeface="+mj-lt"/>
            </a:rPr>
            <a:t>, </a:t>
          </a:r>
          <a:r>
            <a:rPr lang="ru-RU" sz="1200" kern="1200" dirty="0" smtClean="0">
              <a:latin typeface="+mj-lt"/>
            </a:rPr>
            <a:t>портала прозрачности</a:t>
          </a:r>
          <a:endParaRPr lang="en-GB" sz="1200" kern="1200" dirty="0">
            <a:latin typeface="+mj-lt"/>
          </a:endParaRPr>
        </a:p>
      </dsp:txBody>
      <dsp:txXfrm rot="-5400000">
        <a:off x="2258742" y="93744"/>
        <a:ext cx="5444913" cy="1345629"/>
      </dsp:txXfrm>
    </dsp:sp>
    <dsp:sp modelId="{F2C3FD13-EA5F-4E40-A382-849FA98D2E75}">
      <dsp:nvSpPr>
        <dsp:cNvPr id="0" name=""/>
        <dsp:cNvSpPr/>
      </dsp:nvSpPr>
      <dsp:spPr>
        <a:xfrm>
          <a:off x="0" y="1465"/>
          <a:ext cx="2258328" cy="1530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+mj-lt"/>
            </a:rPr>
            <a:t>Прозрачное использование государственных средств</a:t>
          </a:r>
          <a:endParaRPr lang="en-GB" sz="1800" b="1" kern="1200" dirty="0"/>
        </a:p>
      </dsp:txBody>
      <dsp:txXfrm>
        <a:off x="74698" y="76163"/>
        <a:ext cx="2108932" cy="1380790"/>
      </dsp:txXfrm>
    </dsp:sp>
    <dsp:sp modelId="{F06C2A01-332E-4899-A1C1-A818C9133523}">
      <dsp:nvSpPr>
        <dsp:cNvPr id="0" name=""/>
        <dsp:cNvSpPr/>
      </dsp:nvSpPr>
      <dsp:spPr>
        <a:xfrm rot="5400000">
          <a:off x="4520578" y="-496084"/>
          <a:ext cx="1038991" cy="5469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latin typeface="+mj-lt"/>
            </a:rPr>
            <a:t>Привлечение счетов местных органов власти на Единый казначейский счет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latin typeface="+mj-lt"/>
            </a:rPr>
            <a:t>Повышение качества прогнозов</a:t>
          </a:r>
          <a:endParaRPr lang="en-GB" sz="1300" kern="1200" noProof="0" dirty="0">
            <a:latin typeface="+mj-lt"/>
          </a:endParaRPr>
        </a:p>
      </dsp:txBody>
      <dsp:txXfrm rot="-5400000">
        <a:off x="2305221" y="1769992"/>
        <a:ext cx="5418988" cy="937553"/>
      </dsp:txXfrm>
    </dsp:sp>
    <dsp:sp modelId="{38B0A9C1-29CA-4279-8018-8B0E9A6E7573}">
      <dsp:nvSpPr>
        <dsp:cNvPr id="0" name=""/>
        <dsp:cNvSpPr/>
      </dsp:nvSpPr>
      <dsp:spPr>
        <a:xfrm>
          <a:off x="413" y="1497119"/>
          <a:ext cx="2304807" cy="1407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>
              <a:latin typeface="+mj-lt"/>
            </a:rPr>
            <a:t>Более низкий уровень спроса на финансирование в государственном бюджете за пределами </a:t>
          </a:r>
          <a:r>
            <a:rPr lang="en-GB" sz="1400" b="1" kern="1200" noProof="0" dirty="0" smtClean="0">
              <a:latin typeface="+mj-lt"/>
            </a:rPr>
            <a:t>HST</a:t>
          </a:r>
          <a:endParaRPr lang="en-GB" sz="1400" b="1" kern="1200" dirty="0"/>
        </a:p>
      </dsp:txBody>
      <dsp:txXfrm>
        <a:off x="69124" y="1565830"/>
        <a:ext cx="2167385" cy="1270134"/>
      </dsp:txXfrm>
    </dsp:sp>
    <dsp:sp modelId="{DE6DAAE5-9404-4E71-97C1-0796D024CB31}">
      <dsp:nvSpPr>
        <dsp:cNvPr id="0" name=""/>
        <dsp:cNvSpPr/>
      </dsp:nvSpPr>
      <dsp:spPr>
        <a:xfrm rot="5400000">
          <a:off x="4335162" y="980111"/>
          <a:ext cx="1442799" cy="54370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Введение новой системы управления многовалютным казначейским счетом 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(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KSZR)</a:t>
          </a:r>
          <a:endParaRPr lang="en-GB" sz="1300" kern="1200" noProof="0" dirty="0"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Более широкий ассортимент продуктов и гибкий ассортимент продуктов</a:t>
          </a:r>
          <a:endParaRPr lang="en-GB" sz="1300" kern="1200" noProof="0" dirty="0" smtClean="0">
            <a:solidFill>
              <a:prstClr val="black"/>
            </a:solidFill>
            <a:latin typeface="+mj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Работа по принципу банка</a:t>
          </a:r>
          <a:endParaRPr lang="en-GB" sz="1300" kern="1200" noProof="0" dirty="0">
            <a:solidFill>
              <a:prstClr val="black"/>
            </a:solidFill>
            <a:latin typeface="+mj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Онлайн 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– </a:t>
          </a: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своевременные 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–  </a:t>
          </a: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информационные услуги</a:t>
          </a:r>
          <a:endParaRPr lang="en-GB" sz="1300" kern="1200" noProof="0" dirty="0">
            <a:solidFill>
              <a:prstClr val="black"/>
            </a:solidFill>
            <a:latin typeface="+mj-lt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Современная система одного окна 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(</a:t>
          </a:r>
          <a:r>
            <a:rPr lang="en-GB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Electra) </a:t>
          </a:r>
          <a:r>
            <a:rPr lang="ru-RU" sz="1300" kern="1200" noProof="0" dirty="0" smtClean="0">
              <a:solidFill>
                <a:prstClr val="black"/>
              </a:solidFill>
              <a:latin typeface="+mj-lt"/>
              <a:cs typeface="Times New Roman" pitchFamily="18" charset="0"/>
            </a:rPr>
            <a:t>на стороне клиента</a:t>
          </a:r>
          <a:endParaRPr lang="en-GB" sz="1300" kern="1200" noProof="0" dirty="0" smtClean="0">
            <a:solidFill>
              <a:prstClr val="black"/>
            </a:solidFill>
            <a:latin typeface="+mj-lt"/>
            <a:cs typeface="Times New Roman" pitchFamily="18" charset="0"/>
          </a:endParaRPr>
        </a:p>
      </dsp:txBody>
      <dsp:txXfrm rot="-5400000">
        <a:off x="2338029" y="3047676"/>
        <a:ext cx="5366634" cy="1301935"/>
      </dsp:txXfrm>
    </dsp:sp>
    <dsp:sp modelId="{BC74FC8D-B63C-4C8F-8AF1-E1711C36CD06}">
      <dsp:nvSpPr>
        <dsp:cNvPr id="0" name=""/>
        <dsp:cNvSpPr/>
      </dsp:nvSpPr>
      <dsp:spPr>
        <a:xfrm>
          <a:off x="413" y="2944588"/>
          <a:ext cx="2337615" cy="1490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latin typeface="+mj-lt"/>
            </a:rPr>
            <a:t>Укрепление потенциала обслуживания </a:t>
          </a:r>
          <a:r>
            <a:rPr lang="en-GB" sz="1800" b="1" kern="1200" noProof="0" dirty="0" smtClean="0">
              <a:latin typeface="+mj-lt"/>
            </a:rPr>
            <a:t>HST</a:t>
          </a:r>
          <a:endParaRPr lang="en-GB" sz="1800" b="1" kern="1200" dirty="0"/>
        </a:p>
      </dsp:txBody>
      <dsp:txXfrm>
        <a:off x="73163" y="3017338"/>
        <a:ext cx="2192115" cy="1344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CA1DA-A253-48C4-9532-38EAA0C126EE}" type="datetimeFigureOut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3780E-A334-4547-9455-457813E7E9F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45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C474-7325-4C7C-84BF-6349B00A0501}" type="datetimeFigureOut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11660-8C19-4F34-96BA-D76A85EEB4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47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00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16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11660-8C19-4F34-96BA-D76A85EEB418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23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D996-17EE-4037-BA17-C34A1BF67EB1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1901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DBD1-B73F-4E06-A1D3-AD4CB5F64C0C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84032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3871-2427-4CE3-8251-9DE15A223D1A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04969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138E-7DAE-42C0-AFC6-CECA1EE84F89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76775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EE7B-E198-4D2C-A54D-15B5530020A5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053616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FA2-0287-4F70-BDD3-4251C10024BC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5305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2DCD-545C-4674-8B94-2C3ED00DD295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798138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9B03-0247-469D-B033-40A8CB65BCBD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71353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A4CD-A309-4345-B098-0972D05FD224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9764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3463-6825-4F67-AA89-EB7A6012FC1A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979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6EC1-0CAA-4AD3-886E-B48674098EBE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13756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4D1-EE57-4343-9395-7107698F04DD}" type="datetime1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BCD2-06B7-42BA-8C82-CB1C1E5C6D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4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0" y="4005064"/>
            <a:ext cx="8604000" cy="1296144"/>
          </a:xfrm>
        </p:spPr>
        <p:txBody>
          <a:bodyPr>
            <a:noAutofit/>
          </a:bodyPr>
          <a:lstStyle/>
          <a:p>
            <a:r>
              <a:rPr lang="ru-RU" sz="3000" b="1" cap="all" dirty="0" smtClean="0">
                <a:latin typeface="Georgia" pitchFamily="18" charset="0"/>
              </a:rPr>
              <a:t>ДОСТИЖЕНИЯ И НАРАБОТКИ ВЕНГЕРСКОГО ГОСУДАРСТВЕННОГО КАЗНАЧЕЙСТВА</a:t>
            </a:r>
            <a:endParaRPr lang="ru-RU" sz="3000" b="1" cap="all" dirty="0">
              <a:latin typeface="Georgia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86000" y="56740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Г-жа </a:t>
            </a:r>
            <a:r>
              <a:rPr lang="ru-RU" b="1" dirty="0" smtClean="0">
                <a:latin typeface="Georgia" pitchFamily="18" charset="0"/>
              </a:rPr>
              <a:t>Габриэлла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ШЕБЕШТЬЕН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Государственное Казначейство Венгрии</a:t>
            </a:r>
            <a:endParaRPr lang="ru-R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70000" y="5392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ripkap\Documents\2016\K20\prezi_sablon\MAK_JEL_color_poz_trik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13" y="1412776"/>
            <a:ext cx="1489174" cy="24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07704" y="5397023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08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В рамках Операционной программы развития </a:t>
            </a:r>
            <a:r>
              <a:rPr lang="ru-RU" sz="1800" dirty="0" smtClean="0">
                <a:latin typeface="+mj-lt"/>
              </a:rPr>
              <a:t>государственного управления в период с 2016 по 2018 гг. Венгрия намерена завершить проект по созданию ИТ для создания интегрированной систему управления финансами и хранилища данных.  Основными элементами проекта являются следующие:</a:t>
            </a:r>
          </a:p>
          <a:p>
            <a:pPr>
              <a:buFontTx/>
              <a:buChar char="-"/>
            </a:pPr>
            <a:endParaRPr lang="ru-RU" sz="18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1800" b="1" dirty="0" smtClean="0">
                <a:latin typeface="+mj-lt"/>
              </a:rPr>
              <a:t>Подсистема для центрального реестра бюджетного учета</a:t>
            </a:r>
          </a:p>
          <a:p>
            <a:pPr algn="just"/>
            <a:r>
              <a:rPr lang="ru-RU" sz="1800" dirty="0" smtClean="0">
                <a:latin typeface="+mj-lt"/>
              </a:rPr>
              <a:t>Основная задача – создать внутреннюю информационную систему, которая – заменив существующую систему – будет отслеживать ассигнования, и которая способна надлежащим образом обслуживать информационные потребности  руководства, </a:t>
            </a:r>
            <a:r>
              <a:rPr lang="ru-RU" sz="1800" dirty="0" smtClean="0">
                <a:latin typeface="+mj-lt"/>
              </a:rPr>
              <a:t>тем самым способствуя тому, чтобы процесс </a:t>
            </a:r>
            <a:r>
              <a:rPr lang="ru-RU" sz="1800" dirty="0" smtClean="0">
                <a:latin typeface="+mj-lt"/>
              </a:rPr>
              <a:t>резервирования средств (ассигнования, обязательства, </a:t>
            </a:r>
            <a:r>
              <a:rPr lang="ru-RU" sz="1800" dirty="0" smtClean="0">
                <a:latin typeface="+mj-lt"/>
              </a:rPr>
              <a:t>выполнение, оплата</a:t>
            </a:r>
            <a:r>
              <a:rPr lang="ru-RU" sz="1800" dirty="0" smtClean="0">
                <a:latin typeface="+mj-lt"/>
              </a:rPr>
              <a:t>) проходил в государственных институтах в соответствии с установленными законом требованиями. Подсистема также нацелена на то, чтобы облегчить сложные требования по сверке и отчетности государственных институтов за счет автоматизации процессов и обеспечения использования надлежащих  </a:t>
            </a:r>
            <a:r>
              <a:rPr lang="ru-RU" sz="1800" dirty="0" smtClean="0">
                <a:latin typeface="+mj-lt"/>
              </a:rPr>
              <a:t>контрольных мер</a:t>
            </a:r>
            <a:r>
              <a:rPr lang="ru-RU" sz="1800" dirty="0" smtClean="0"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b="1" dirty="0" smtClean="0">
                <a:latin typeface="+mj-lt"/>
              </a:rPr>
              <a:t>Встроенное приложение отчетность</a:t>
            </a:r>
          </a:p>
          <a:p>
            <a:pPr algn="just"/>
            <a:r>
              <a:rPr lang="ru-RU" sz="1800" dirty="0" smtClean="0">
                <a:latin typeface="+mj-lt"/>
              </a:rPr>
              <a:t>Встроенное приложение отчетность будет реализовано в ходе проекта, оно обеспечит интегрированные учетные записи – в соответствии с унифицированными критериями – для централизованно управляемых ассигнований, зарезервированных Казначейство</a:t>
            </a:r>
            <a:r>
              <a:rPr lang="ru-RU" sz="1800" dirty="0" smtClean="0">
                <a:latin typeface="+mj-lt"/>
              </a:rPr>
              <a:t>м для завершения </a:t>
            </a:r>
            <a:r>
              <a:rPr lang="ru-RU" sz="1800" dirty="0" smtClean="0">
                <a:latin typeface="+mj-lt"/>
              </a:rPr>
              <a:t>казначейских циклов данных и повышения качества данных (общая учетная поддержка).  Будет создана система, обеспечивающая центральный реестр учета государственных финансов, в котором поставщики данных центрального правительства будут фиксировать свои данные, необходимые для ведения бюджетного бухгалтерского учета. Первый этап внедрения реализуется в форме пилотного проекта, за которым может последовать продление и </a:t>
            </a:r>
            <a:r>
              <a:rPr lang="ru-RU" sz="1800" dirty="0" smtClean="0">
                <a:latin typeface="+mj-lt"/>
              </a:rPr>
              <a:t>дальнейшее развитие</a:t>
            </a:r>
            <a:r>
              <a:rPr lang="ru-RU" sz="1800" dirty="0" smtClean="0">
                <a:latin typeface="+mj-lt"/>
              </a:rPr>
              <a:t>.  Обоснование для более масштабного расширения должно быть создано до конца проекта.</a:t>
            </a:r>
          </a:p>
          <a:p>
            <a:pPr marL="0" indent="0">
              <a:buNone/>
            </a:pPr>
            <a:endParaRPr lang="ru-RU" sz="145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ПРОЕКТ ХРАНИЛИЩА ДАННЫХ О ГОСУДАРСТВЕННЫХ ФИНАНСАХ (1)</a:t>
            </a:r>
            <a:endParaRPr lang="ru-RU" sz="2400" b="1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220072" y="61356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93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24048"/>
            <a:ext cx="8640960" cy="494125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+mj-lt"/>
              </a:rPr>
              <a:t>Унифицированное решение по управлению основными данными (</a:t>
            </a:r>
            <a:r>
              <a:rPr lang="ru-RU" sz="2000" b="1" dirty="0" smtClean="0">
                <a:latin typeface="+mj-lt"/>
              </a:rPr>
              <a:t>MDM</a:t>
            </a:r>
            <a:r>
              <a:rPr lang="ru-RU" sz="2000" b="1" dirty="0" smtClean="0">
                <a:latin typeface="+mj-lt"/>
              </a:rPr>
              <a:t>)</a:t>
            </a:r>
          </a:p>
          <a:p>
            <a:pPr algn="just"/>
            <a:r>
              <a:rPr lang="ru-RU" sz="2000" dirty="0" smtClean="0">
                <a:latin typeface="+mj-lt"/>
              </a:rPr>
              <a:t>Приложение управления основными данными, которое будет создано во время проекта, обеспечит унифицированную генерацию и ведение основных данных, а также гарантирует стабильное качество данных.  Это гарантия того, что основанные данные одного и того же содержания будут появляться единообразно и одновременно во всех запросах, отчетах и связанных системах и, таким образом, данные каждой системы будут интерпретироваться одинаково. </a:t>
            </a:r>
          </a:p>
          <a:p>
            <a:pPr marL="0" indent="0" algn="just">
              <a:buNone/>
            </a:pPr>
            <a:endParaRPr lang="ru-RU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+mj-lt"/>
              </a:rPr>
              <a:t>Хранилище казначейских данных</a:t>
            </a:r>
          </a:p>
          <a:p>
            <a:pPr algn="just"/>
            <a:r>
              <a:rPr lang="ru-RU" sz="2000" dirty="0" smtClean="0">
                <a:latin typeface="+mj-lt"/>
              </a:rPr>
              <a:t>Частью проекта будет создание системы хранилища данных, гарантирующей единообразное хранение данных и </a:t>
            </a:r>
            <a:r>
              <a:rPr lang="ru-RU" sz="2000" dirty="0" smtClean="0">
                <a:latin typeface="+mj-lt"/>
              </a:rPr>
              <a:t>возможность извлечения данных об исполнении бюджета, со всеми уровнями технологий и пользователей.  Хранилище данных – состоящее из консолидированных данных автоматически генерированных регулярных отчетов – обеспечит современную информационную систему, оказывающую поддержку принятию решений для государственных </a:t>
            </a:r>
            <a:r>
              <a:rPr lang="ru-RU" sz="2000" dirty="0" smtClean="0">
                <a:latin typeface="+mj-lt"/>
              </a:rPr>
              <a:t>акторов</a:t>
            </a:r>
            <a:r>
              <a:rPr lang="ru-RU" sz="2000" dirty="0" smtClean="0">
                <a:latin typeface="+mj-lt"/>
              </a:rPr>
              <a:t>, они смогут получать более актуальную, подробную и надежную информацию, благодаря услугам оперативных данных.</a:t>
            </a:r>
          </a:p>
          <a:p>
            <a:pPr marL="0" indent="0"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Портал прозрачности</a:t>
            </a:r>
          </a:p>
          <a:p>
            <a:pPr algn="just"/>
            <a:r>
              <a:rPr lang="ru-RU" sz="2000" dirty="0" smtClean="0">
                <a:latin typeface="+mj-lt"/>
              </a:rPr>
              <a:t>В ходе реализации проекта будет создан Портал прозрачности, чтобы выполнить требования открытого правительства и сделать ежегодные законы о бюджете прозрачными – доступными для граждан, компаний и других социальных организаций.  Этот портал будет представлять собой онлайн веб интерфейс, разработанный с привлечением организаций гражданского общества, который позволит публиковать своевременные данные открытого правительства, тем самым повышая прозрачность деятельности правительства и увеличивая возможности отслеживания использования государственных средств.</a:t>
            </a:r>
          </a:p>
          <a:p>
            <a:pPr marL="0" indent="0">
              <a:buNone/>
            </a:pP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Создание Группы компетенций </a:t>
            </a:r>
            <a:r>
              <a:rPr lang="ru-RU" sz="2000" b="1" dirty="0" smtClean="0">
                <a:latin typeface="+mj-lt"/>
              </a:rPr>
              <a:t>BI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для обеспечения непрерывной поддержки пользователям DWH (хранилища данных) за счет собственных ресурсов</a:t>
            </a:r>
          </a:p>
          <a:p>
            <a:pPr algn="just"/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Основы хранилища данных о государственных финансах</a:t>
            </a:r>
          </a:p>
          <a:p>
            <a:pPr algn="just"/>
            <a:r>
              <a:rPr lang="ru-RU" sz="2000" dirty="0" smtClean="0">
                <a:latin typeface="+mj-lt"/>
              </a:rPr>
              <a:t>Проект также </a:t>
            </a:r>
            <a:r>
              <a:rPr lang="ru-RU" sz="2000" dirty="0" smtClean="0">
                <a:latin typeface="+mj-lt"/>
              </a:rPr>
              <a:t>нацелен на завершение программы дальнейшего развития Системы хранилища данных о государственных финансах посредством определения направлений дальнейшего развития и задач, которые необходимо выполнить для их достижения</a:t>
            </a:r>
            <a:r>
              <a:rPr lang="ru-RU" sz="2000" dirty="0" smtClean="0">
                <a:latin typeface="+mj-lt"/>
              </a:rPr>
              <a:t>.</a:t>
            </a:r>
            <a:endParaRPr lang="ru-R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ПРОЕКТ ХРАНИЛИЩА ДАННЫХ О ГОСУДАРСТВЕННЫХ ФИНАНСАХ (2)</a:t>
            </a:r>
            <a:endParaRPr lang="ru-RU" sz="2400" b="1" cap="all" dirty="0">
              <a:latin typeface="Georgia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148064" y="61356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16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ПРОЕКТ ХРАНИЛИЩА ДАННЫХ О ГОСУДАРСТВЕННЫХ ФИНАНСАХ – ПРОДУКТЫ И ОСНОВНЫЕ ПОЛЬЗОВАТЕЛИ</a:t>
            </a:r>
            <a:endParaRPr lang="ru-R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29" y="1419710"/>
            <a:ext cx="6433531" cy="49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012160" y="634025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9360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911" y="5658828"/>
            <a:ext cx="828092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Благодарю за внимание!</a:t>
            </a:r>
            <a:endParaRPr lang="ru-RU" sz="3200" b="1" dirty="0">
              <a:latin typeface="Georgia" pitchFamily="18" charset="0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392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>
            <a:off x="3428998" y="657584"/>
            <a:ext cx="2286005" cy="3779528"/>
            <a:chOff x="3428998" y="657584"/>
            <a:chExt cx="2286005" cy="3779528"/>
          </a:xfrm>
        </p:grpSpPr>
        <p:pic>
          <p:nvPicPr>
            <p:cNvPr id="11" name="Picture 2" descr="C:\Users\ripkap\Documents\2016\K20\prezi_sablon\MAK_JEL_color_poz_trik.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8" y="657584"/>
              <a:ext cx="2286005" cy="37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églalap 11"/>
            <p:cNvSpPr/>
            <p:nvPr/>
          </p:nvSpPr>
          <p:spPr>
            <a:xfrm>
              <a:off x="3430800" y="4262400"/>
              <a:ext cx="2275200" cy="8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600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689" y="485800"/>
            <a:ext cx="8686799" cy="78296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atin typeface="Georgia" pitchFamily="18" charset="0"/>
              </a:rPr>
              <a:t>ИНСТИТУЦИОНАЛЬНАЯ СТРУКТУРА</a:t>
            </a:r>
            <a:endParaRPr lang="ru-RU" sz="3200" cap="all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248472"/>
          </a:xfrm>
        </p:spPr>
        <p:txBody>
          <a:bodyPr>
            <a:normAutofit/>
          </a:bodyPr>
          <a:lstStyle/>
          <a:p>
            <a:pPr algn="just"/>
            <a:r>
              <a:rPr lang="ru-RU" altLang="hu-HU" sz="1600" dirty="0" smtClean="0">
                <a:latin typeface="+mj-lt"/>
              </a:rPr>
              <a:t>В рамках модернизации системы государственных финансов </a:t>
            </a:r>
            <a:r>
              <a:rPr lang="ru-RU" altLang="hu-HU" sz="1600" b="1" dirty="0" smtClean="0">
                <a:latin typeface="+mj-lt"/>
              </a:rPr>
              <a:t>Государственное Казначейство Венгрии </a:t>
            </a:r>
            <a:r>
              <a:rPr lang="ru-RU" altLang="hu-HU" sz="1600" dirty="0" smtClean="0">
                <a:latin typeface="+mj-lt"/>
              </a:rPr>
              <a:t>начало свою работу с </a:t>
            </a:r>
            <a:r>
              <a:rPr lang="ru-RU" altLang="hu-HU" sz="1600" b="1" dirty="0" smtClean="0">
                <a:latin typeface="+mj-lt"/>
              </a:rPr>
              <a:t>1 января 1996 года</a:t>
            </a:r>
            <a:r>
              <a:rPr lang="ru-RU" altLang="hu-HU" sz="1600" dirty="0" smtClean="0">
                <a:latin typeface="+mj-lt"/>
              </a:rPr>
              <a:t>. </a:t>
            </a:r>
          </a:p>
          <a:p>
            <a:pPr algn="just"/>
            <a:r>
              <a:rPr lang="ru-RU" sz="1600" dirty="0" smtClean="0">
                <a:latin typeface="+mj-lt"/>
              </a:rPr>
              <a:t>В наши дни Казначейство превратилось в один из крупнейших и наиболее важных государственных институтов </a:t>
            </a:r>
            <a:r>
              <a:rPr lang="ru-RU" sz="1600" dirty="0" smtClean="0">
                <a:latin typeface="+mj-lt"/>
              </a:rPr>
              <a:t>в стране</a:t>
            </a:r>
            <a:r>
              <a:rPr lang="ru-RU" sz="1600" dirty="0" smtClean="0">
                <a:latin typeface="+mj-lt"/>
              </a:rPr>
              <a:t>.</a:t>
            </a:r>
          </a:p>
          <a:p>
            <a:r>
              <a:rPr lang="ru-RU" altLang="hu-HU" sz="1600" dirty="0" smtClean="0">
                <a:latin typeface="+mj-lt"/>
              </a:rPr>
              <a:t>Венгерская казначейская система состоит из двух основных действующих лиц: Государственного Казначейства Венгрии (государственный институт) и </a:t>
            </a:r>
            <a:r>
              <a:rPr lang="ru-RU" altLang="hu-HU" sz="1600" b="1" dirty="0" smtClean="0">
                <a:latin typeface="+mj-lt"/>
              </a:rPr>
              <a:t>Агентства по управлению государственным долгом </a:t>
            </a:r>
            <a:r>
              <a:rPr lang="ru-RU" altLang="hu-HU" sz="1600" dirty="0" smtClean="0">
                <a:latin typeface="+mj-lt"/>
              </a:rPr>
              <a:t>(принадлежащая государству компания с ограниченной ответственностью), у которых имеются совместные исключительные права на управление </a:t>
            </a:r>
            <a:r>
              <a:rPr lang="ru-RU" altLang="hu-HU" sz="1600" b="1" dirty="0" smtClean="0">
                <a:latin typeface="+mj-lt"/>
              </a:rPr>
              <a:t>Единым казначейским счетом, </a:t>
            </a:r>
            <a:r>
              <a:rPr lang="ru-RU" altLang="hu-HU" sz="1600" dirty="0" smtClean="0">
                <a:latin typeface="+mj-lt"/>
              </a:rPr>
              <a:t>который ведет </a:t>
            </a:r>
            <a:r>
              <a:rPr lang="ru-RU" altLang="hu-HU" sz="1600" b="1" dirty="0" smtClean="0">
                <a:latin typeface="+mj-lt"/>
              </a:rPr>
              <a:t>Национальный банк Венгрии</a:t>
            </a:r>
            <a:r>
              <a:rPr lang="ru-RU" altLang="hu-HU" sz="1600" dirty="0" smtClean="0">
                <a:latin typeface="+mj-lt"/>
              </a:rPr>
              <a:t>.</a:t>
            </a:r>
          </a:p>
          <a:p>
            <a:r>
              <a:rPr lang="ru-RU" altLang="hu-HU" sz="1600" dirty="0" smtClean="0">
                <a:latin typeface="+mj-lt"/>
              </a:rPr>
              <a:t>Государственное Казначейство Венгрии работает под надзором </a:t>
            </a:r>
            <a:r>
              <a:rPr lang="ru-RU" altLang="hu-HU" sz="1600" b="1" dirty="0" smtClean="0">
                <a:latin typeface="+mj-lt"/>
              </a:rPr>
              <a:t>Министерства национальной экономики</a:t>
            </a:r>
          </a:p>
          <a:p>
            <a:r>
              <a:rPr lang="ru-RU" altLang="hu-HU" sz="1600" dirty="0" smtClean="0">
                <a:latin typeface="+mj-lt"/>
              </a:rPr>
              <a:t>Казначейство является независимым по отношению к </a:t>
            </a:r>
            <a:r>
              <a:rPr lang="ru-RU" altLang="hu-HU" sz="1600" b="1" dirty="0" smtClean="0">
                <a:latin typeface="+mj-lt"/>
              </a:rPr>
              <a:t>Национальной налоговой и таможенной администрации</a:t>
            </a:r>
            <a:endParaRPr lang="ru-RU" sz="1600" b="1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16216" y="6357416"/>
            <a:ext cx="2133600" cy="365125"/>
          </a:xfrm>
        </p:spPr>
        <p:txBody>
          <a:bodyPr/>
          <a:lstStyle/>
          <a:p>
            <a:fld id="{EC23BCD2-06B7-42BA-8C82-CB1C1E5C6D18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04048" y="613568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155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atin typeface="Georgia" pitchFamily="18" charset="0"/>
              </a:rPr>
              <a:t>ОСНОВНЫЕ ФУНКЦИИ</a:t>
            </a:r>
            <a:endParaRPr lang="ru-RU" sz="36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024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220072" y="61356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71122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689" y="485800"/>
            <a:ext cx="8686799" cy="85496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atin typeface="Georgia" pitchFamily="18" charset="0"/>
              </a:rPr>
              <a:t>ОРГАНИЗАЦИЯ</a:t>
            </a:r>
            <a:endParaRPr lang="ru-RU" sz="3200" cap="all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53650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ru-RU" sz="165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32799010"/>
              </p:ext>
            </p:extLst>
          </p:nvPr>
        </p:nvGraphicFramePr>
        <p:xfrm>
          <a:off x="370109" y="1340768"/>
          <a:ext cx="830634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Magyarország térképe a megyékk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1" y="3129028"/>
            <a:ext cx="1761387" cy="10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5148064" y="61356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4431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all" dirty="0" smtClean="0">
                <a:latin typeface="Georgia" pitchFamily="18" charset="0"/>
              </a:rPr>
              <a:t>НЕКОТОРЫЕ ВЕХИ</a:t>
            </a:r>
            <a:endParaRPr lang="ru-RU" sz="3200" b="1" cap="all" dirty="0">
              <a:latin typeface="Georgia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713387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2001 – 2003 гг. разделение на 3: Управление государственного бюджета и компания с ограниченной ответственностью для приближения казначейских финансовых услуг к </a:t>
            </a:r>
            <a:r>
              <a:rPr lang="ru-RU" sz="3400" dirty="0" smtClean="0">
                <a:latin typeface="+mj-lt"/>
              </a:rPr>
              <a:t>рыночным операторам</a:t>
            </a:r>
            <a:r>
              <a:rPr lang="ru-RU" sz="3400" dirty="0" smtClean="0">
                <a:latin typeface="+mj-lt"/>
              </a:rPr>
              <a:t>, а также для управления долгом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2004 г.: вступление в ЕС: </a:t>
            </a:r>
            <a:r>
              <a:rPr lang="ru-RU" sz="3400" dirty="0" smtClean="0">
                <a:latin typeface="+mj-lt"/>
              </a:rPr>
              <a:t>необходимость гармонизированной отчетности, новые задания для трансфертов ЕС и контроля за использованием средств</a:t>
            </a:r>
            <a:endParaRPr lang="ru-RU" sz="34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2008-2011 гг. проект </a:t>
            </a:r>
            <a:r>
              <a:rPr lang="ru-RU" sz="3400" dirty="0" smtClean="0">
                <a:latin typeface="+mj-lt"/>
              </a:rPr>
              <a:t>FMIS</a:t>
            </a:r>
            <a:r>
              <a:rPr lang="ru-RU" sz="3400" dirty="0" smtClean="0">
                <a:latin typeface="+mj-lt"/>
              </a:rPr>
              <a:t> реализован лишь частично (единая система бюджетных отчетов как для центральных, так и для местных бюджетных единиц)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2011 г. </a:t>
            </a:r>
            <a:r>
              <a:rPr lang="ru-RU" sz="3400" dirty="0" smtClean="0">
                <a:latin typeface="+mj-lt"/>
              </a:rPr>
              <a:t>Особая роль в розничной продаже государственных облигаций физическим лицам</a:t>
            </a:r>
            <a:r>
              <a:rPr lang="ru-RU" sz="3400" dirty="0" smtClean="0">
                <a:latin typeface="+mj-lt"/>
              </a:rPr>
              <a:t>, усовершенствование финансовые услуги на веб основе и расширение сети обслуживания клиентов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2011-12 гг. реструктуризация задач между центральными и местными органами управления завершилась значительным увеличением количества клиентов казначейства (учреждения государственного образования и здравоохранения)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2012 г. создание </a:t>
            </a:r>
            <a:r>
              <a:rPr lang="ru-RU" sz="3400" dirty="0" smtClean="0">
                <a:latin typeface="+mj-lt"/>
              </a:rPr>
              <a:t>KINCSINFO</a:t>
            </a:r>
            <a:r>
              <a:rPr lang="ru-RU" sz="3400" dirty="0" smtClean="0">
                <a:latin typeface="+mj-lt"/>
              </a:rPr>
              <a:t> (аутсорсинг разработки ИТ</a:t>
            </a:r>
            <a:r>
              <a:rPr lang="ru-RU" sz="3400" dirty="0">
                <a:latin typeface="+mj-lt"/>
              </a:rPr>
              <a:t> </a:t>
            </a:r>
            <a:r>
              <a:rPr lang="ru-RU" sz="3400" dirty="0" smtClean="0">
                <a:latin typeface="+mj-lt"/>
              </a:rPr>
              <a:t>– </a:t>
            </a:r>
            <a:r>
              <a:rPr lang="ru-RU" sz="3400" dirty="0" smtClean="0">
                <a:latin typeface="+mj-lt"/>
              </a:rPr>
              <a:t>передано в </a:t>
            </a:r>
            <a:r>
              <a:rPr lang="ru-RU" sz="3400" dirty="0" smtClean="0">
                <a:latin typeface="+mj-lt"/>
              </a:rPr>
              <a:t>частную компанию</a:t>
            </a:r>
            <a:r>
              <a:rPr lang="ru-RU" sz="3400" dirty="0" smtClean="0">
                <a:latin typeface="+mj-lt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2015 г. запуск ИТ системы для центрального фонда заработной платы (охватывает все 900 тысяч государственных служащих)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2014 г. новый регламент о государственном учете, введение унифицированных планов счетов, новых кодов, идентифицирующих каждую </a:t>
            </a:r>
            <a:r>
              <a:rPr lang="ru-RU" sz="3400" dirty="0" smtClean="0">
                <a:latin typeface="+mj-lt"/>
              </a:rPr>
              <a:t>операцию </a:t>
            </a:r>
          </a:p>
          <a:p>
            <a:pPr>
              <a:spcAft>
                <a:spcPts val="600"/>
              </a:spcAft>
            </a:pPr>
            <a:r>
              <a:rPr lang="ru-RU" sz="3400" dirty="0" smtClean="0">
                <a:latin typeface="+mj-lt"/>
              </a:rPr>
              <a:t>В настоящее время идет внедрение новой ИТ системы для управления </a:t>
            </a:r>
            <a:r>
              <a:rPr lang="ru-RU" sz="3400" dirty="0" smtClean="0">
                <a:latin typeface="+mj-lt"/>
              </a:rPr>
              <a:t>счетами</a:t>
            </a:r>
            <a:endParaRPr lang="ru-RU" sz="3400" dirty="0" smtClean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220072" y="61356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58988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РОЛЬ КАЗНАЧЕЙСТВА В КОНТРОЛЕ НАД ГОСУДАРСТВЕННЫМИ РАСХОДАМИ</a:t>
            </a:r>
            <a:endParaRPr lang="ru-RU" sz="2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512" y="1285969"/>
            <a:ext cx="8712968" cy="5114831"/>
            <a:chOff x="1833" y="1348"/>
            <a:chExt cx="8020" cy="7375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06" y="1348"/>
              <a:ext cx="3725" cy="30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Государственные учреждения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073" y="1356"/>
              <a:ext cx="3725" cy="30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Казначейство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930" y="1919"/>
              <a:ext cx="3725" cy="1017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Бюджет Казначейства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Простой бюджет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933" y="3198"/>
              <a:ext cx="3725" cy="3447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Обязательство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Финансовая подпись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Акт завершения работ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solidFill>
                    <a:srgbClr val="FFFFFF"/>
                  </a:solidFill>
                  <a:latin typeface="Calibri" pitchFamily="34" charset="0"/>
                </a:rPr>
                <a:t>Авторизация</a:t>
              </a: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Перечисление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Выплата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6112" y="3190"/>
              <a:ext cx="3725" cy="3447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Главный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специалист по бюджету /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специалист по бюджету:</a:t>
              </a:r>
            </a:p>
            <a:p>
              <a:pPr marL="363538" indent="-363538" fontAlgn="base">
                <a:spcAft>
                  <a:spcPts val="600"/>
                </a:spcAft>
                <a:buClr>
                  <a:srgbClr val="FFFFFF"/>
                </a:buClr>
                <a:buFont typeface="Symbol" pitchFamily="18" charset="2"/>
                <a:buChar char="·"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Предварительное заключение в случае повышенных денежных обязательств</a:t>
              </a:r>
            </a:p>
            <a:p>
              <a:pPr marL="363538" indent="-363538" fontAlgn="base">
                <a:spcAft>
                  <a:spcPts val="600"/>
                </a:spcAft>
                <a:buClr>
                  <a:srgbClr val="FFFFFF"/>
                </a:buClr>
                <a:buFont typeface="Symbol" pitchFamily="18" charset="2"/>
                <a:buChar char="·"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Заключение по внутренним </a:t>
              </a:r>
              <a:r>
                <a:rPr lang="ru-RU" sz="900" b="1" dirty="0" smtClean="0">
                  <a:solidFill>
                    <a:srgbClr val="FFFFFF"/>
                  </a:solidFill>
                  <a:latin typeface="Calibri" pitchFamily="34" charset="0"/>
                </a:rPr>
                <a:t>нормативно-правовым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актам и действиям, связанным с финансовым менеджментом</a:t>
              </a:r>
            </a:p>
            <a:p>
              <a:pPr marL="363538" marR="0" lvl="0" indent="-363538" algn="l" defTabSz="914400" rtl="0" eaLnBrk="1" fontAlgn="base" latinLnBrk="0" hangingPunct="1">
                <a:lnSpc>
                  <a:spcPct val="100000"/>
                </a:lnSpc>
                <a:spcAft>
                  <a:spcPts val="600"/>
                </a:spcAft>
                <a:buClr>
                  <a:srgbClr val="FFFFFF"/>
                </a:buClr>
                <a:buSzTx/>
                <a:buFont typeface="Symbol" pitchFamily="18" charset="2"/>
                <a:buChar char="·"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Предложение по реструктуризации управленческих процессов,  меры по временной </a:t>
              </a:r>
              <a:r>
                <a:rPr lang="ru-RU" sz="900" b="1" dirty="0" smtClean="0">
                  <a:solidFill>
                    <a:srgbClr val="FFFFFF"/>
                  </a:solidFill>
                  <a:latin typeface="Calibri" pitchFamily="34" charset="0"/>
                </a:rPr>
                <a:t>прио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становке </a:t>
              </a: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Система бухгалтерского учета казначейства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:</a:t>
              </a:r>
            </a:p>
            <a:p>
              <a:pPr marL="363538" indent="-363538" fontAlgn="base">
                <a:buClr>
                  <a:srgbClr val="FFFFFF"/>
                </a:buClr>
                <a:buFont typeface="Symbol" pitchFamily="18" charset="2"/>
                <a:buChar char="·"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Двойная проверка исполнения бюджетных расходов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6089" y="1919"/>
              <a:ext cx="3725" cy="1008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Реестр ассигнований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на основании данных, предоставленных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государственными учреждениями</a:t>
              </a: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966" y="1662"/>
              <a:ext cx="3725" cy="3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Планирование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974" y="2838"/>
              <a:ext cx="3725" cy="3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Управление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833" y="7055"/>
              <a:ext cx="3725" cy="1668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solidFill>
                    <a:srgbClr val="FFFFFF"/>
                  </a:solidFill>
                  <a:latin typeface="Calibri" pitchFamily="34" charset="0"/>
                </a:rPr>
                <a:t>Бухгалтерия Главной книги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местных ИТ системах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Подготовка годовой и промежуточной финансовой отчетности,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отчетов,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бухгалтерских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балансов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Предоставление отчетов в Казначейство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6128" y="7054"/>
              <a:ext cx="3725" cy="1669"/>
            </a:xfrm>
            <a:prstGeom prst="roundRect">
              <a:avLst>
                <a:gd name="adj" fmla="val 8815"/>
              </a:avLst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Проверка и сводка по годовой и промежуточной финансовой отчетности, отчетам, </a:t>
              </a:r>
              <a:r>
                <a:rPr lang="ru-RU" sz="900" b="1" dirty="0" smtClean="0">
                  <a:solidFill>
                    <a:srgbClr val="FFFFFF"/>
                  </a:solidFill>
                  <a:latin typeface="Calibri" pitchFamily="34" charset="0"/>
                </a:rPr>
                <a:t>бухгалтерским 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балансам</a:t>
              </a:r>
              <a:endPara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Предоставление отчетов и услуг по передаче данных национальным и международным организациям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193" y="6522"/>
              <a:ext cx="5134" cy="572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Ведение бухгалтерского учета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,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отчетность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57866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8369" y="1268760"/>
            <a:ext cx="8622480" cy="40324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Единый казначейский счет (только государственный бюджет)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Единый план счетов (обязательно)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Бюджетная отчетность включает ежемесячные, ежеквартальные и </a:t>
            </a:r>
            <a:r>
              <a:rPr lang="ru-RU" sz="1600" dirty="0" smtClean="0">
                <a:latin typeface="+mj-lt"/>
              </a:rPr>
              <a:t>годовые отчеты каждой бюджетной организации (на центральном и на местном уровне</a:t>
            </a:r>
            <a:r>
              <a:rPr lang="ru-RU" sz="1600" dirty="0" smtClean="0">
                <a:latin typeface="+mj-lt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+mj-lt"/>
              </a:rPr>
              <a:t>Веб сайт Казначейства предоставляет много информации, в основном это таблицы в </a:t>
            </a:r>
            <a:r>
              <a:rPr lang="ru-RU" sz="1600" dirty="0" smtClean="0">
                <a:latin typeface="+mj-lt"/>
              </a:rPr>
              <a:t>excel</a:t>
            </a:r>
            <a:r>
              <a:rPr lang="ru-RU" sz="1600" dirty="0" smtClean="0">
                <a:latin typeface="+mj-lt"/>
              </a:rPr>
              <a:t>, их не так просто сравнивать или анализировать</a:t>
            </a:r>
          </a:p>
          <a:p>
            <a:pPr algn="just"/>
            <a:endParaRPr lang="ru-RU" sz="1600" dirty="0" smtClean="0">
              <a:latin typeface="+mj-lt"/>
            </a:endParaRPr>
          </a:p>
          <a:p>
            <a:pPr algn="just">
              <a:buFont typeface="Georgia" pitchFamily="18" charset="0"/>
              <a:buChar char="─"/>
            </a:pPr>
            <a:r>
              <a:rPr lang="ru-RU" sz="1600" dirty="0" smtClean="0">
                <a:latin typeface="+mj-lt"/>
              </a:rPr>
              <a:t>Подготовку бюджета проводит Министерство экономики, используемая система не интегрирована с системами Казначейства</a:t>
            </a:r>
          </a:p>
          <a:p>
            <a:pPr algn="just">
              <a:buFont typeface="Georgia" pitchFamily="18" charset="0"/>
              <a:buChar char="─"/>
            </a:pPr>
            <a:r>
              <a:rPr lang="ru-RU" sz="1600" dirty="0" smtClean="0">
                <a:latin typeface="+mj-lt"/>
              </a:rPr>
              <a:t>Информация о выделении средств не интегрирована с системами Казначейства</a:t>
            </a:r>
          </a:p>
          <a:p>
            <a:pPr algn="just">
              <a:buFont typeface="Georgia" pitchFamily="18" charset="0"/>
              <a:buChar char="─"/>
            </a:pPr>
            <a:r>
              <a:rPr lang="ru-RU" sz="1600" dirty="0" smtClean="0">
                <a:latin typeface="+mj-lt"/>
              </a:rPr>
              <a:t>Казначейские ИТ системы фрагментированы, между ними отсутствует автоматизация</a:t>
            </a:r>
          </a:p>
          <a:p>
            <a:pPr algn="just">
              <a:buFont typeface="Georgia" pitchFamily="18" charset="0"/>
              <a:buChar char="─"/>
            </a:pPr>
            <a:r>
              <a:rPr lang="ru-RU" sz="1600" dirty="0" smtClean="0">
                <a:latin typeface="+mj-lt"/>
              </a:rPr>
              <a:t>Растут потребности в отчетности, но их не так легко удовлетворить, растрата времени и кадровых ресурсов</a:t>
            </a:r>
          </a:p>
          <a:p>
            <a:pPr algn="just">
              <a:buFont typeface="Georgia" pitchFamily="18" charset="0"/>
              <a:buChar char="─"/>
            </a:pPr>
            <a:r>
              <a:rPr lang="ru-RU" sz="1600" dirty="0" smtClean="0">
                <a:latin typeface="+mj-lt"/>
              </a:rPr>
              <a:t>Развитие ИТ предлагает современные решения, которые должны быть введены не только в </a:t>
            </a:r>
            <a:r>
              <a:rPr lang="ru-RU" sz="1600" dirty="0" smtClean="0">
                <a:latin typeface="+mj-lt"/>
              </a:rPr>
              <a:t>операционных офисах, но и во вспомогательных офисах, чтобы поддержать надлежащий уровень производительности</a:t>
            </a:r>
          </a:p>
          <a:p>
            <a:pPr algn="just">
              <a:buFont typeface="Georgia" pitchFamily="18" charset="0"/>
              <a:buChar char="─"/>
            </a:pPr>
            <a:endParaRPr lang="ru-RU" sz="145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33515" y="21086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Не</a:t>
            </a:r>
            <a:r>
              <a:rPr lang="ru-RU" sz="2400" b="1" cap="all" dirty="0" smtClean="0"/>
              <a:t>смотря на достижения, все еще существует огромная потребность в дальнейшем развитии</a:t>
            </a:r>
            <a:endParaRPr lang="ru-RU" sz="1200" b="1" dirty="0">
              <a:ea typeface="+mn-ea"/>
              <a:cs typeface="+mn-cs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148064" y="61356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589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035" y="1224779"/>
            <a:ext cx="8640960" cy="42484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+mj-lt"/>
              </a:rPr>
              <a:t>Создание и предоставление внутренних </a:t>
            </a:r>
            <a:r>
              <a:rPr lang="ru-RU" sz="1600" dirty="0" smtClean="0">
                <a:latin typeface="+mj-lt"/>
              </a:rPr>
              <a:t>вспомогательных услуг для Правительства</a:t>
            </a:r>
            <a:endParaRPr lang="ru-RU" sz="1600" dirty="0" smtClean="0">
              <a:latin typeface="+mj-lt"/>
            </a:endParaRPr>
          </a:p>
          <a:p>
            <a:pPr lvl="0" algn="just"/>
            <a:r>
              <a:rPr lang="ru-RU" sz="1600" dirty="0" smtClean="0">
                <a:latin typeface="+mj-lt"/>
              </a:rPr>
              <a:t>Более низкий уровень спроса на финансирование в государственном бюджете</a:t>
            </a:r>
          </a:p>
          <a:p>
            <a:pPr lvl="0" algn="just"/>
            <a:r>
              <a:rPr lang="ru-RU" sz="1600" dirty="0" smtClean="0">
                <a:latin typeface="+mj-lt"/>
              </a:rPr>
              <a:t>Вовлечение большего количества институтов в группу </a:t>
            </a:r>
            <a:r>
              <a:rPr lang="ru-RU" sz="1600" dirty="0" smtClean="0">
                <a:latin typeface="+mj-lt"/>
              </a:rPr>
              <a:t>клиентов системы управления счетами, включая местные органы власти, а также их подразделения</a:t>
            </a:r>
            <a:endParaRPr lang="ru-RU" sz="1600" dirty="0" smtClean="0">
              <a:latin typeface="+mj-lt"/>
            </a:endParaRPr>
          </a:p>
          <a:p>
            <a:pPr lvl="0" algn="just"/>
            <a:r>
              <a:rPr lang="ru-RU" sz="1600" dirty="0" smtClean="0">
                <a:latin typeface="+mj-lt"/>
              </a:rPr>
              <a:t>Обновление и унификация программного обеспечения для управления казначейским счетом, поддержка более эффективного финансирования Единого казначейского счета</a:t>
            </a:r>
          </a:p>
          <a:p>
            <a:pPr lvl="0" algn="just"/>
            <a:r>
              <a:rPr lang="ru-RU" sz="1600" dirty="0" smtClean="0">
                <a:latin typeface="+mj-lt"/>
              </a:rPr>
              <a:t>В качестве центра информации и услуг Казначейство поддерживает эффективную работу государственного бюджета и его институтов посредством создания единой сети при помощи современной обработки коммерческих данных и других ИТ систем</a:t>
            </a:r>
          </a:p>
          <a:p>
            <a:pPr lvl="0" algn="just"/>
            <a:r>
              <a:rPr lang="ru-RU" sz="1600" dirty="0" smtClean="0">
                <a:latin typeface="+mj-lt"/>
              </a:rPr>
              <a:t>Благодаря эксплуатации своих баз </a:t>
            </a:r>
            <a:r>
              <a:rPr lang="ru-RU" sz="1600" dirty="0" smtClean="0">
                <a:latin typeface="+mj-lt"/>
              </a:rPr>
              <a:t>данных Казначейство оказывает поддержку процессу бюджетного планирования, анализу его исполнения, принятию хорошо обоснованных решений в законодательной и исполнительной сфере, а также предоставлению надежной, точной и своевременной информации налогоплательщикам, инвесторам и международным институтам</a:t>
            </a:r>
            <a:endParaRPr lang="ru-RU" sz="1600" dirty="0" smtClean="0">
              <a:latin typeface="+mj-lt"/>
            </a:endParaRPr>
          </a:p>
          <a:p>
            <a:pPr lvl="0" algn="just"/>
            <a:r>
              <a:rPr lang="ru-RU" sz="1600" dirty="0" smtClean="0">
                <a:latin typeface="+mj-lt"/>
              </a:rPr>
              <a:t>Прозрачное, эффективное и проверенное аудиторами использование государственных средств.</a:t>
            </a:r>
          </a:p>
          <a:p>
            <a:pPr marL="0" indent="0">
              <a:buNone/>
            </a:pPr>
            <a:endParaRPr lang="ru-RU" sz="145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/>
              <a:t>СТРАТЕГИЯ КАЗНАЧЕЙСТВА</a:t>
            </a:r>
            <a:br>
              <a:rPr lang="ru-RU" sz="3200" b="1" cap="all" dirty="0" smtClean="0"/>
            </a:br>
            <a:r>
              <a:rPr lang="ru-RU" sz="1800" b="1" dirty="0" smtClean="0">
                <a:ea typeface="+mn-ea"/>
                <a:cs typeface="+mn-cs"/>
              </a:rPr>
              <a:t>Концепция современного казначейства к 2018 году</a:t>
            </a:r>
            <a:endParaRPr lang="ru-RU" sz="1800" b="1" dirty="0">
              <a:ea typeface="+mn-ea"/>
              <a:cs typeface="+mn-cs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148064" y="61356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655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248472"/>
          </a:xfrm>
        </p:spPr>
        <p:txBody>
          <a:bodyPr>
            <a:noAutofit/>
          </a:bodyPr>
          <a:lstStyle/>
          <a:p>
            <a:pPr lvl="0"/>
            <a:endParaRPr lang="ru-RU" sz="2800" dirty="0" smtClean="0"/>
          </a:p>
          <a:p>
            <a:pPr lvl="0"/>
            <a:endParaRPr lang="ru-RU" sz="2800" dirty="0" smtClean="0"/>
          </a:p>
          <a:p>
            <a:pPr marL="0" indent="0">
              <a:buNone/>
            </a:pPr>
            <a:endParaRPr lang="ru-RU" sz="145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BCD2-06B7-42BA-8C82-CB1C1E5C6D1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cap="all" dirty="0" smtClean="0"/>
              <a:t>СРЕДНЕСРОЧНЫЙ ПЛАН ДЕЙСТВИЙ</a:t>
            </a:r>
            <a:br>
              <a:rPr lang="ru-RU" sz="3200" b="1" cap="all" dirty="0" smtClean="0"/>
            </a:br>
            <a:r>
              <a:rPr lang="ru-RU" sz="3200" b="1" cap="all" dirty="0" smtClean="0"/>
              <a:t>2014  - 2018 </a:t>
            </a:r>
            <a:r>
              <a:rPr lang="ru-RU" sz="1800" b="1" cap="all" dirty="0" smtClean="0"/>
              <a:t>ГГ</a:t>
            </a:r>
            <a:r>
              <a:rPr lang="ru-RU" sz="3200" b="1" cap="all" dirty="0" smtClean="0"/>
              <a:t>.</a:t>
            </a:r>
            <a:endParaRPr lang="ru-RU" sz="1800" dirty="0">
              <a:ea typeface="+mn-ea"/>
              <a:cs typeface="+mn-cs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270000" y="5914800"/>
            <a:ext cx="8604000" cy="0"/>
          </a:xfrm>
          <a:prstGeom prst="line">
            <a:avLst/>
          </a:prstGeom>
          <a:ln w="38100">
            <a:solidFill>
              <a:srgbClr val="BB9A5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6066000"/>
            <a:ext cx="2069752" cy="62156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0966740"/>
              </p:ext>
            </p:extLst>
          </p:nvPr>
        </p:nvGraphicFramePr>
        <p:xfrm>
          <a:off x="611560" y="1412776"/>
          <a:ext cx="77768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220072" y="61356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Пленарное заседание КС </a:t>
            </a:r>
            <a:r>
              <a:rPr lang="en-US" sz="1200" b="1" dirty="0" smtClean="0">
                <a:latin typeface="+mj-lt"/>
              </a:rPr>
              <a:t>PEMPAL</a:t>
            </a:r>
            <a:r>
              <a:rPr lang="ru-RU" sz="1200" b="1" dirty="0" smtClean="0">
                <a:latin typeface="+mj-lt"/>
              </a:rPr>
              <a:t>, Кишинев, 1 - 3 июня 2016 г.</a:t>
            </a:r>
            <a:endParaRPr lang="ru-RU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31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amkincsta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1683</Words>
  <Application>Microsoft Office PowerPoint</Application>
  <PresentationFormat>On-screen Show (4:3)</PresentationFormat>
  <Paragraphs>156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Symbol</vt:lpstr>
      <vt:lpstr>Times New Roman</vt:lpstr>
      <vt:lpstr>Wingdings</vt:lpstr>
      <vt:lpstr>Office Theme</vt:lpstr>
      <vt:lpstr>ДОСТИЖЕНИЯ И НАРАБОТКИ ВЕНГЕРСКОГО ГОСУДАРСТВЕННОГО КАЗНАЧЕЙСТВА</vt:lpstr>
      <vt:lpstr>ИНСТИТУЦИОНАЛЬНАЯ СТРУКТУРА</vt:lpstr>
      <vt:lpstr>ОСНОВНЫЕ ФУНКЦИИ</vt:lpstr>
      <vt:lpstr>ОРГАНИЗАЦИЯ</vt:lpstr>
      <vt:lpstr>НЕКОТОРЫЕ ВЕХИ</vt:lpstr>
      <vt:lpstr>РОЛЬ КАЗНАЧЕЙСТВА В КОНТРОЛЕ НАД ГОСУДАРСТВЕННЫМИ РАСХОДАМИ</vt:lpstr>
      <vt:lpstr>Несмотря на достижения, все еще существует огромная потребность в дальнейшем развитии</vt:lpstr>
      <vt:lpstr>СТРАТЕГИЯ КАЗНАЧЕЙСТВА Концепция современного казначейства к 2018 году</vt:lpstr>
      <vt:lpstr>СРЕДНЕСРОЧНЫЙ ПЛАН ДЕЙСТВИЙ 2014  - 2018 ГГ.</vt:lpstr>
      <vt:lpstr>ПРОЕКТ ХРАНИЛИЩА ДАННЫХ О ГОСУДАРСТВЕННЫХ ФИНАНСАХ (1)</vt:lpstr>
      <vt:lpstr>ПРОЕКТ ХРАНИЛИЩА ДАННЫХ О ГОСУДАРСТВЕННЫХ ФИНАНСАХ (2)</vt:lpstr>
      <vt:lpstr>ПРОЕКТ ХРАНИЛИЩА ДАННЫХ О ГОСУДАРСТВЕННЫХ ФИНАНСАХ – ПРОДУКТЫ И ОСНОВНЫЕ ПОЛЬЗОВАТЕЛИ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marxcie</dc:creator>
  <cp:lastModifiedBy>Marina Lazo</cp:lastModifiedBy>
  <cp:revision>360</cp:revision>
  <cp:lastPrinted>2016-05-25T09:56:24Z</cp:lastPrinted>
  <dcterms:created xsi:type="dcterms:W3CDTF">2013-07-04T11:33:12Z</dcterms:created>
  <dcterms:modified xsi:type="dcterms:W3CDTF">2016-05-28T17:32:26Z</dcterms:modified>
</cp:coreProperties>
</file>