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321" r:id="rId3"/>
    <p:sldId id="408" r:id="rId4"/>
    <p:sldId id="404" r:id="rId5"/>
    <p:sldId id="405" r:id="rId6"/>
    <p:sldId id="387" r:id="rId7"/>
    <p:sldId id="410" r:id="rId8"/>
    <p:sldId id="366" r:id="rId9"/>
    <p:sldId id="409" r:id="rId10"/>
    <p:sldId id="397" r:id="rId11"/>
    <p:sldId id="401" r:id="rId12"/>
    <p:sldId id="391" r:id="rId13"/>
    <p:sldId id="298" r:id="rId14"/>
  </p:sldIdLst>
  <p:sldSz cx="9144000" cy="6858000" type="screen4x3"/>
  <p:notesSz cx="6807200" cy="99393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4627" autoAdjust="0"/>
  </p:normalViewPr>
  <p:slideViewPr>
    <p:cSldViewPr>
      <p:cViewPr>
        <p:scale>
          <a:sx n="98" d="100"/>
          <a:sy n="98" d="100"/>
        </p:scale>
        <p:origin x="-2334" y="-3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34A5A-65B4-476F-9466-76B9682986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hu-HU"/>
        </a:p>
      </dgm:t>
    </dgm:pt>
    <dgm:pt modelId="{3CC04686-E041-495A-89DC-D4AF27C0DF58}">
      <dgm:prSet phldrT="[Szöveg]"/>
      <dgm:spPr/>
      <dgm:t>
        <a:bodyPr/>
        <a:lstStyle/>
        <a:p>
          <a:r>
            <a:rPr lang="en-GB" noProof="0" dirty="0" smtClean="0">
              <a:latin typeface="+mj-lt"/>
            </a:rPr>
            <a:t>Core</a:t>
          </a:r>
          <a:r>
            <a:rPr lang="hu-HU" noProof="0" dirty="0" smtClean="0">
              <a:latin typeface="+mj-lt"/>
            </a:rPr>
            <a:t> </a:t>
          </a:r>
          <a:r>
            <a:rPr lang="en-GB" noProof="0" dirty="0" smtClean="0">
              <a:latin typeface="+mj-lt"/>
            </a:rPr>
            <a:t>treasury functions</a:t>
          </a:r>
          <a:endParaRPr lang="en-GB" noProof="0" dirty="0">
            <a:latin typeface="+mj-lt"/>
          </a:endParaRPr>
        </a:p>
      </dgm:t>
    </dgm:pt>
    <dgm:pt modelId="{997AF13A-4C6C-489C-B78F-4D460DD7F31C}" type="parTrans" cxnId="{1438D2B5-2F11-4F61-8208-064A9C0FD3CF}">
      <dgm:prSet/>
      <dgm:spPr/>
      <dgm:t>
        <a:bodyPr/>
        <a:lstStyle/>
        <a:p>
          <a:endParaRPr lang="hu-HU"/>
        </a:p>
      </dgm:t>
    </dgm:pt>
    <dgm:pt modelId="{125B0FA6-7244-4129-9084-146669D24CB0}" type="sibTrans" cxnId="{1438D2B5-2F11-4F61-8208-064A9C0FD3CF}">
      <dgm:prSet/>
      <dgm:spPr/>
      <dgm:t>
        <a:bodyPr/>
        <a:lstStyle/>
        <a:p>
          <a:endParaRPr lang="hu-HU"/>
        </a:p>
      </dgm:t>
    </dgm:pt>
    <dgm:pt modelId="{D02E0132-FBF4-4E97-993E-168A976B0ABB}">
      <dgm:prSet phldrT="[Szöveg]"/>
      <dgm:spPr/>
      <dgm:t>
        <a:bodyPr/>
        <a:lstStyle/>
        <a:p>
          <a:r>
            <a:rPr lang="en-GB" noProof="0" dirty="0" smtClean="0">
              <a:latin typeface="+mj-lt"/>
            </a:rPr>
            <a:t>HUF and foreign currency account management for central budgetary units, account holders obliged by law</a:t>
          </a:r>
          <a:endParaRPr lang="en-GB" noProof="0" dirty="0"/>
        </a:p>
      </dgm:t>
    </dgm:pt>
    <dgm:pt modelId="{C50477A4-3166-4083-8036-2E63E2DC7A72}" type="parTrans" cxnId="{5214462A-FD5C-4291-B2BD-0C234D64B7F3}">
      <dgm:prSet/>
      <dgm:spPr/>
      <dgm:t>
        <a:bodyPr/>
        <a:lstStyle/>
        <a:p>
          <a:endParaRPr lang="hu-HU"/>
        </a:p>
      </dgm:t>
    </dgm:pt>
    <dgm:pt modelId="{C147018B-4CB4-4F4B-865F-7375AC6FCCB5}" type="sibTrans" cxnId="{5214462A-FD5C-4291-B2BD-0C234D64B7F3}">
      <dgm:prSet/>
      <dgm:spPr/>
      <dgm:t>
        <a:bodyPr/>
        <a:lstStyle/>
        <a:p>
          <a:endParaRPr lang="hu-HU"/>
        </a:p>
      </dgm:t>
    </dgm:pt>
    <dgm:pt modelId="{8A84C54E-45CD-4C61-855E-F9BEAD590E38}">
      <dgm:prSet phldrT="[Szöveg]"/>
      <dgm:spPr/>
      <dgm:t>
        <a:bodyPr/>
        <a:lstStyle/>
        <a:p>
          <a:r>
            <a:rPr lang="en-GB" noProof="0" smtClean="0">
              <a:latin typeface="+mj-lt"/>
            </a:rPr>
            <a:t>Forecasting the budgetary position and liquidity needs</a:t>
          </a:r>
          <a:endParaRPr lang="en-GB" noProof="0"/>
        </a:p>
      </dgm:t>
    </dgm:pt>
    <dgm:pt modelId="{B2CBC6A7-5CDA-4896-9EAF-EB9A6954E749}" type="parTrans" cxnId="{E4AD1841-7845-4D28-85BD-42CFB3EE210E}">
      <dgm:prSet/>
      <dgm:spPr/>
      <dgm:t>
        <a:bodyPr/>
        <a:lstStyle/>
        <a:p>
          <a:endParaRPr lang="hu-HU"/>
        </a:p>
      </dgm:t>
    </dgm:pt>
    <dgm:pt modelId="{C3AC77D5-75AB-4888-A937-F10CC29BC287}" type="sibTrans" cxnId="{E4AD1841-7845-4D28-85BD-42CFB3EE210E}">
      <dgm:prSet/>
      <dgm:spPr/>
      <dgm:t>
        <a:bodyPr/>
        <a:lstStyle/>
        <a:p>
          <a:endParaRPr lang="hu-HU"/>
        </a:p>
      </dgm:t>
    </dgm:pt>
    <dgm:pt modelId="{08D632BD-4DBA-453D-8EF1-7AF1AC68B3A0}">
      <dgm:prSet phldrT="[Szöveg]"/>
      <dgm:spPr/>
      <dgm:t>
        <a:bodyPr/>
        <a:lstStyle/>
        <a:p>
          <a:r>
            <a:rPr lang="en-GB" noProof="0" smtClean="0">
              <a:latin typeface="+mj-lt"/>
            </a:rPr>
            <a:t>Additional functions</a:t>
          </a:r>
          <a:endParaRPr lang="en-GB" noProof="0">
            <a:latin typeface="+mj-lt"/>
          </a:endParaRPr>
        </a:p>
      </dgm:t>
    </dgm:pt>
    <dgm:pt modelId="{192AF364-EA59-4300-BA6A-896ADAF8D246}" type="parTrans" cxnId="{9961A8FB-F9DC-4586-9A3D-4D6F5C43E97A}">
      <dgm:prSet/>
      <dgm:spPr/>
      <dgm:t>
        <a:bodyPr/>
        <a:lstStyle/>
        <a:p>
          <a:endParaRPr lang="hu-HU"/>
        </a:p>
      </dgm:t>
    </dgm:pt>
    <dgm:pt modelId="{4575F923-5808-440E-93C4-5A0EEE65EDF2}" type="sibTrans" cxnId="{9961A8FB-F9DC-4586-9A3D-4D6F5C43E97A}">
      <dgm:prSet/>
      <dgm:spPr/>
      <dgm:t>
        <a:bodyPr/>
        <a:lstStyle/>
        <a:p>
          <a:endParaRPr lang="hu-HU"/>
        </a:p>
      </dgm:t>
    </dgm:pt>
    <dgm:pt modelId="{A964999A-4D31-46CD-B37D-EE03541F9C9A}">
      <dgm:prSet phldrT="[Szöveg]"/>
      <dgm:spPr/>
      <dgm:t>
        <a:bodyPr/>
        <a:lstStyle/>
        <a:p>
          <a:r>
            <a:rPr lang="en-GB" noProof="0" dirty="0" smtClean="0">
              <a:latin typeface="+mj-lt"/>
            </a:rPr>
            <a:t>Remitting EU and national subventions, grant management</a:t>
          </a:r>
          <a:endParaRPr lang="en-GB" noProof="0" dirty="0">
            <a:latin typeface="+mj-lt"/>
          </a:endParaRPr>
        </a:p>
      </dgm:t>
    </dgm:pt>
    <dgm:pt modelId="{F3B2ADE8-59A4-49C9-B2D8-C479EC3B6B0B}" type="parTrans" cxnId="{3408DB15-DB95-4670-8F95-F89E3993D47C}">
      <dgm:prSet/>
      <dgm:spPr/>
      <dgm:t>
        <a:bodyPr/>
        <a:lstStyle/>
        <a:p>
          <a:endParaRPr lang="hu-HU"/>
        </a:p>
      </dgm:t>
    </dgm:pt>
    <dgm:pt modelId="{C36985A2-7F07-469A-A634-DDCFEAD75C1E}" type="sibTrans" cxnId="{3408DB15-DB95-4670-8F95-F89E3993D47C}">
      <dgm:prSet/>
      <dgm:spPr/>
      <dgm:t>
        <a:bodyPr/>
        <a:lstStyle/>
        <a:p>
          <a:endParaRPr lang="hu-HU"/>
        </a:p>
      </dgm:t>
    </dgm:pt>
    <dgm:pt modelId="{D89E60F2-6D5B-46C6-876D-E28C9C31FF24}">
      <dgm:prSet phldrT="[Szöveg]"/>
      <dgm:spPr/>
      <dgm:t>
        <a:bodyPr/>
        <a:lstStyle/>
        <a:p>
          <a:r>
            <a:rPr lang="en-GB" noProof="0" dirty="0" smtClean="0">
              <a:latin typeface="+mj-lt"/>
            </a:rPr>
            <a:t>Registry of budgetary units</a:t>
          </a:r>
          <a:endParaRPr lang="en-GB" noProof="0" dirty="0">
            <a:latin typeface="+mj-lt"/>
          </a:endParaRPr>
        </a:p>
      </dgm:t>
    </dgm:pt>
    <dgm:pt modelId="{E2CA29D5-03F0-4BEE-AE7F-24B817992E62}" type="parTrans" cxnId="{8BF428FD-1347-4F5E-812E-5D17FC6349EB}">
      <dgm:prSet/>
      <dgm:spPr/>
      <dgm:t>
        <a:bodyPr/>
        <a:lstStyle/>
        <a:p>
          <a:endParaRPr lang="hu-HU"/>
        </a:p>
      </dgm:t>
    </dgm:pt>
    <dgm:pt modelId="{E08443F1-E24A-4CF5-A774-56A02F6457E1}" type="sibTrans" cxnId="{8BF428FD-1347-4F5E-812E-5D17FC6349EB}">
      <dgm:prSet/>
      <dgm:spPr/>
      <dgm:t>
        <a:bodyPr/>
        <a:lstStyle/>
        <a:p>
          <a:endParaRPr lang="hu-HU"/>
        </a:p>
      </dgm:t>
    </dgm:pt>
    <dgm:pt modelId="{F8658612-C4B6-4D26-8653-59AEFF0202C7}">
      <dgm:prSet phldrT="[Szöveg]"/>
      <dgm:spPr/>
      <dgm:t>
        <a:bodyPr/>
        <a:lstStyle/>
        <a:p>
          <a:r>
            <a:rPr lang="en-GB" noProof="0" dirty="0" smtClean="0">
              <a:latin typeface="+mj-lt"/>
            </a:rPr>
            <a:t>Summarizing the budgetary reports, both central and local subsectors </a:t>
          </a:r>
          <a:endParaRPr lang="en-GB" noProof="0" dirty="0"/>
        </a:p>
      </dgm:t>
    </dgm:pt>
    <dgm:pt modelId="{F084E84A-B71E-4FA0-A161-CE30106D9285}" type="parTrans" cxnId="{12122085-FA7C-4D95-89B3-7FEAEB4F92F7}">
      <dgm:prSet/>
      <dgm:spPr/>
      <dgm:t>
        <a:bodyPr/>
        <a:lstStyle/>
        <a:p>
          <a:endParaRPr lang="hu-HU"/>
        </a:p>
      </dgm:t>
    </dgm:pt>
    <dgm:pt modelId="{EBB28C46-D653-44D3-875E-60946F189736}" type="sibTrans" cxnId="{12122085-FA7C-4D95-89B3-7FEAEB4F92F7}">
      <dgm:prSet/>
      <dgm:spPr/>
      <dgm:t>
        <a:bodyPr/>
        <a:lstStyle/>
        <a:p>
          <a:endParaRPr lang="hu-HU"/>
        </a:p>
      </dgm:t>
    </dgm:pt>
    <dgm:pt modelId="{A2B392D9-D39C-4B9F-8D48-E20B15EF0018}">
      <dgm:prSet/>
      <dgm:spPr/>
      <dgm:t>
        <a:bodyPr/>
        <a:lstStyle/>
        <a:p>
          <a:r>
            <a:rPr lang="en-GB" noProof="0" smtClean="0">
              <a:latin typeface="+mj-lt"/>
            </a:rPr>
            <a:t>Payroll calculation for the public sector, </a:t>
          </a:r>
          <a:endParaRPr lang="en-GB" noProof="0" smtClean="0">
            <a:latin typeface="+mj-lt"/>
          </a:endParaRPr>
        </a:p>
      </dgm:t>
    </dgm:pt>
    <dgm:pt modelId="{BCDE157E-1DC2-4365-892C-60DDB18B2600}" type="parTrans" cxnId="{0E91290E-1E42-4256-A6DF-D0C96A8D515C}">
      <dgm:prSet/>
      <dgm:spPr/>
      <dgm:t>
        <a:bodyPr/>
        <a:lstStyle/>
        <a:p>
          <a:endParaRPr lang="hu-HU"/>
        </a:p>
      </dgm:t>
    </dgm:pt>
    <dgm:pt modelId="{DEE5C435-CA56-4DC3-8295-668038DBC202}" type="sibTrans" cxnId="{0E91290E-1E42-4256-A6DF-D0C96A8D515C}">
      <dgm:prSet/>
      <dgm:spPr/>
      <dgm:t>
        <a:bodyPr/>
        <a:lstStyle/>
        <a:p>
          <a:endParaRPr lang="hu-HU"/>
        </a:p>
      </dgm:t>
    </dgm:pt>
    <dgm:pt modelId="{05A536F2-9155-4E06-9C39-0F831B4DA66A}">
      <dgm:prSet/>
      <dgm:spPr/>
      <dgm:t>
        <a:bodyPr/>
        <a:lstStyle/>
        <a:p>
          <a:r>
            <a:rPr lang="en-GB" noProof="0" dirty="0" smtClean="0">
              <a:latin typeface="+mj-lt"/>
            </a:rPr>
            <a:t>Retail of government securities</a:t>
          </a:r>
          <a:endParaRPr lang="en-GB" noProof="0" dirty="0">
            <a:latin typeface="+mj-lt"/>
          </a:endParaRPr>
        </a:p>
      </dgm:t>
    </dgm:pt>
    <dgm:pt modelId="{7AD68719-1007-48A5-83E2-BB76613AFD45}" type="parTrans" cxnId="{702C771A-0A46-485D-9D69-6DE17F912FE3}">
      <dgm:prSet/>
      <dgm:spPr/>
      <dgm:t>
        <a:bodyPr/>
        <a:lstStyle/>
        <a:p>
          <a:endParaRPr lang="hu-HU"/>
        </a:p>
      </dgm:t>
    </dgm:pt>
    <dgm:pt modelId="{0D497BFF-87DD-4EC3-9E75-3B9599515440}" type="sibTrans" cxnId="{702C771A-0A46-485D-9D69-6DE17F912FE3}">
      <dgm:prSet/>
      <dgm:spPr/>
      <dgm:t>
        <a:bodyPr/>
        <a:lstStyle/>
        <a:p>
          <a:endParaRPr lang="hu-HU"/>
        </a:p>
      </dgm:t>
    </dgm:pt>
    <dgm:pt modelId="{093AB843-495F-4B6F-B0D2-B0FB6DAB1656}">
      <dgm:prSet phldrT="[Szöveg]"/>
      <dgm:spPr/>
      <dgm:t>
        <a:bodyPr/>
        <a:lstStyle/>
        <a:p>
          <a:r>
            <a:rPr lang="en-GB" noProof="0" dirty="0" smtClean="0">
              <a:latin typeface="+mj-lt"/>
            </a:rPr>
            <a:t>Budgetary controls</a:t>
          </a:r>
          <a:endParaRPr lang="en-GB" noProof="0" dirty="0">
            <a:latin typeface="+mj-lt"/>
          </a:endParaRPr>
        </a:p>
      </dgm:t>
    </dgm:pt>
    <dgm:pt modelId="{871E41BC-46E1-4A0E-8081-D3CE34815C88}" type="parTrans" cxnId="{963B8374-FCBA-47C8-B30F-51028244B3B4}">
      <dgm:prSet/>
      <dgm:spPr/>
      <dgm:t>
        <a:bodyPr/>
        <a:lstStyle/>
        <a:p>
          <a:endParaRPr lang="en-GB"/>
        </a:p>
      </dgm:t>
    </dgm:pt>
    <dgm:pt modelId="{5FCF15D5-3DC3-4644-AA7D-AD134D411C67}" type="sibTrans" cxnId="{963B8374-FCBA-47C8-B30F-51028244B3B4}">
      <dgm:prSet/>
      <dgm:spPr/>
      <dgm:t>
        <a:bodyPr/>
        <a:lstStyle/>
        <a:p>
          <a:endParaRPr lang="en-GB"/>
        </a:p>
      </dgm:t>
    </dgm:pt>
    <dgm:pt modelId="{789E890D-17C5-447B-BB31-0A8A9D87C12B}" type="pres">
      <dgm:prSet presAssocID="{3FA34A5A-65B4-476F-9466-76B968298603}" presName="Name0" presStyleCnt="0">
        <dgm:presLayoutVars>
          <dgm:dir/>
          <dgm:animLvl val="lvl"/>
          <dgm:resizeHandles val="exact"/>
        </dgm:presLayoutVars>
      </dgm:prSet>
      <dgm:spPr/>
    </dgm:pt>
    <dgm:pt modelId="{4A1165F4-478A-47B0-98A4-33AB0061E58C}" type="pres">
      <dgm:prSet presAssocID="{3CC04686-E041-495A-89DC-D4AF27C0DF58}" presName="composite" presStyleCnt="0"/>
      <dgm:spPr/>
    </dgm:pt>
    <dgm:pt modelId="{77BFC65D-62EF-4C93-8B1E-4EFBC22F4F30}" type="pres">
      <dgm:prSet presAssocID="{3CC04686-E041-495A-89DC-D4AF27C0DF58}" presName="parTx" presStyleLbl="alignNode1" presStyleIdx="0" presStyleCnt="2">
        <dgm:presLayoutVars>
          <dgm:chMax val="0"/>
          <dgm:chPref val="0"/>
          <dgm:bulletEnabled val="1"/>
        </dgm:presLayoutVars>
      </dgm:prSet>
      <dgm:spPr/>
      <dgm:t>
        <a:bodyPr/>
        <a:lstStyle/>
        <a:p>
          <a:endParaRPr lang="hu-HU"/>
        </a:p>
      </dgm:t>
    </dgm:pt>
    <dgm:pt modelId="{B68F9C4A-DAAC-4866-B475-74E60DFCEE25}" type="pres">
      <dgm:prSet presAssocID="{3CC04686-E041-495A-89DC-D4AF27C0DF58}" presName="desTx" presStyleLbl="alignAccFollowNode1" presStyleIdx="0" presStyleCnt="2">
        <dgm:presLayoutVars>
          <dgm:bulletEnabled val="1"/>
        </dgm:presLayoutVars>
      </dgm:prSet>
      <dgm:spPr/>
      <dgm:t>
        <a:bodyPr/>
        <a:lstStyle/>
        <a:p>
          <a:endParaRPr lang="hu-HU"/>
        </a:p>
      </dgm:t>
    </dgm:pt>
    <dgm:pt modelId="{FDAE6FEC-AD87-4E70-ADF2-02C9B2A58F31}" type="pres">
      <dgm:prSet presAssocID="{125B0FA6-7244-4129-9084-146669D24CB0}" presName="space" presStyleCnt="0"/>
      <dgm:spPr/>
    </dgm:pt>
    <dgm:pt modelId="{DB4D9892-7F86-45CB-B4D0-5739A3C0DC42}" type="pres">
      <dgm:prSet presAssocID="{08D632BD-4DBA-453D-8EF1-7AF1AC68B3A0}" presName="composite" presStyleCnt="0"/>
      <dgm:spPr/>
    </dgm:pt>
    <dgm:pt modelId="{EC43F1B6-96BE-4006-8E94-2E321F328D71}" type="pres">
      <dgm:prSet presAssocID="{08D632BD-4DBA-453D-8EF1-7AF1AC68B3A0}" presName="parTx" presStyleLbl="alignNode1" presStyleIdx="1" presStyleCnt="2">
        <dgm:presLayoutVars>
          <dgm:chMax val="0"/>
          <dgm:chPref val="0"/>
          <dgm:bulletEnabled val="1"/>
        </dgm:presLayoutVars>
      </dgm:prSet>
      <dgm:spPr/>
      <dgm:t>
        <a:bodyPr/>
        <a:lstStyle/>
        <a:p>
          <a:endParaRPr lang="hu-HU"/>
        </a:p>
      </dgm:t>
    </dgm:pt>
    <dgm:pt modelId="{ED8B3523-239C-435C-8303-D626083FDE06}" type="pres">
      <dgm:prSet presAssocID="{08D632BD-4DBA-453D-8EF1-7AF1AC68B3A0}" presName="desTx" presStyleLbl="alignAccFollowNode1" presStyleIdx="1" presStyleCnt="2">
        <dgm:presLayoutVars>
          <dgm:bulletEnabled val="1"/>
        </dgm:presLayoutVars>
      </dgm:prSet>
      <dgm:spPr/>
      <dgm:t>
        <a:bodyPr/>
        <a:lstStyle/>
        <a:p>
          <a:endParaRPr lang="hu-HU"/>
        </a:p>
      </dgm:t>
    </dgm:pt>
  </dgm:ptLst>
  <dgm:cxnLst>
    <dgm:cxn modelId="{B443A4FF-89BC-4B6D-B610-21E2AABF74B1}" type="presOf" srcId="{8A84C54E-45CD-4C61-855E-F9BEAD590E38}" destId="{B68F9C4A-DAAC-4866-B475-74E60DFCEE25}" srcOrd="0" destOrd="1" presId="urn:microsoft.com/office/officeart/2005/8/layout/hList1"/>
    <dgm:cxn modelId="{E4AD1841-7845-4D28-85BD-42CFB3EE210E}" srcId="{3CC04686-E041-495A-89DC-D4AF27C0DF58}" destId="{8A84C54E-45CD-4C61-855E-F9BEAD590E38}" srcOrd="1" destOrd="0" parTransId="{B2CBC6A7-5CDA-4896-9EAF-EB9A6954E749}" sibTransId="{C3AC77D5-75AB-4888-A937-F10CC29BC287}"/>
    <dgm:cxn modelId="{AFAA0FC5-687E-4679-B8DE-28E677980921}" type="presOf" srcId="{08D632BD-4DBA-453D-8EF1-7AF1AC68B3A0}" destId="{EC43F1B6-96BE-4006-8E94-2E321F328D71}" srcOrd="0" destOrd="0" presId="urn:microsoft.com/office/officeart/2005/8/layout/hList1"/>
    <dgm:cxn modelId="{963B8374-FCBA-47C8-B30F-51028244B3B4}" srcId="{3CC04686-E041-495A-89DC-D4AF27C0DF58}" destId="{093AB843-495F-4B6F-B0D2-B0FB6DAB1656}" srcOrd="3" destOrd="0" parTransId="{871E41BC-46E1-4A0E-8081-D3CE34815C88}" sibTransId="{5FCF15D5-3DC3-4644-AA7D-AD134D411C67}"/>
    <dgm:cxn modelId="{0227992E-C4D2-4176-8386-E1E9B152994D}" type="presOf" srcId="{3FA34A5A-65B4-476F-9466-76B968298603}" destId="{789E890D-17C5-447B-BB31-0A8A9D87C12B}" srcOrd="0" destOrd="0" presId="urn:microsoft.com/office/officeart/2005/8/layout/hList1"/>
    <dgm:cxn modelId="{AFFF96DA-3E7F-4EA0-8E61-761A65094B26}" type="presOf" srcId="{D89E60F2-6D5B-46C6-876D-E28C9C31FF24}" destId="{ED8B3523-239C-435C-8303-D626083FDE06}" srcOrd="0" destOrd="3" presId="urn:microsoft.com/office/officeart/2005/8/layout/hList1"/>
    <dgm:cxn modelId="{C6E58AE0-D4F7-4ABF-8EBB-FD269ED6047D}" type="presOf" srcId="{F8658612-C4B6-4D26-8653-59AEFF0202C7}" destId="{B68F9C4A-DAAC-4866-B475-74E60DFCEE25}" srcOrd="0" destOrd="2" presId="urn:microsoft.com/office/officeart/2005/8/layout/hList1"/>
    <dgm:cxn modelId="{6F51FFB7-7ED6-4855-9446-EA662A21216D}" type="presOf" srcId="{05A536F2-9155-4E06-9C39-0F831B4DA66A}" destId="{ED8B3523-239C-435C-8303-D626083FDE06}" srcOrd="0" destOrd="2" presId="urn:microsoft.com/office/officeart/2005/8/layout/hList1"/>
    <dgm:cxn modelId="{DFE35AFC-60C2-4F60-9A26-01F551C79343}" type="presOf" srcId="{093AB843-495F-4B6F-B0D2-B0FB6DAB1656}" destId="{B68F9C4A-DAAC-4866-B475-74E60DFCEE25}" srcOrd="0" destOrd="3" presId="urn:microsoft.com/office/officeart/2005/8/layout/hList1"/>
    <dgm:cxn modelId="{0E91290E-1E42-4256-A6DF-D0C96A8D515C}" srcId="{08D632BD-4DBA-453D-8EF1-7AF1AC68B3A0}" destId="{A2B392D9-D39C-4B9F-8D48-E20B15EF0018}" srcOrd="1" destOrd="0" parTransId="{BCDE157E-1DC2-4365-892C-60DDB18B2600}" sibTransId="{DEE5C435-CA56-4DC3-8295-668038DBC202}"/>
    <dgm:cxn modelId="{5214462A-FD5C-4291-B2BD-0C234D64B7F3}" srcId="{3CC04686-E041-495A-89DC-D4AF27C0DF58}" destId="{D02E0132-FBF4-4E97-993E-168A976B0ABB}" srcOrd="0" destOrd="0" parTransId="{C50477A4-3166-4083-8036-2E63E2DC7A72}" sibTransId="{C147018B-4CB4-4F4B-865F-7375AC6FCCB5}"/>
    <dgm:cxn modelId="{702C771A-0A46-485D-9D69-6DE17F912FE3}" srcId="{08D632BD-4DBA-453D-8EF1-7AF1AC68B3A0}" destId="{05A536F2-9155-4E06-9C39-0F831B4DA66A}" srcOrd="2" destOrd="0" parTransId="{7AD68719-1007-48A5-83E2-BB76613AFD45}" sibTransId="{0D497BFF-87DD-4EC3-9E75-3B9599515440}"/>
    <dgm:cxn modelId="{3408DB15-DB95-4670-8F95-F89E3993D47C}" srcId="{08D632BD-4DBA-453D-8EF1-7AF1AC68B3A0}" destId="{A964999A-4D31-46CD-B37D-EE03541F9C9A}" srcOrd="0" destOrd="0" parTransId="{F3B2ADE8-59A4-49C9-B2D8-C479EC3B6B0B}" sibTransId="{C36985A2-7F07-469A-A634-DDCFEAD75C1E}"/>
    <dgm:cxn modelId="{7C3D9677-98D2-4B9A-91F4-319A774CB995}" type="presOf" srcId="{A2B392D9-D39C-4B9F-8D48-E20B15EF0018}" destId="{ED8B3523-239C-435C-8303-D626083FDE06}" srcOrd="0" destOrd="1" presId="urn:microsoft.com/office/officeart/2005/8/layout/hList1"/>
    <dgm:cxn modelId="{9961A8FB-F9DC-4586-9A3D-4D6F5C43E97A}" srcId="{3FA34A5A-65B4-476F-9466-76B968298603}" destId="{08D632BD-4DBA-453D-8EF1-7AF1AC68B3A0}" srcOrd="1" destOrd="0" parTransId="{192AF364-EA59-4300-BA6A-896ADAF8D246}" sibTransId="{4575F923-5808-440E-93C4-5A0EEE65EDF2}"/>
    <dgm:cxn modelId="{12A8D0AC-41C0-4D1E-985C-8CB6D903D184}" type="presOf" srcId="{D02E0132-FBF4-4E97-993E-168A976B0ABB}" destId="{B68F9C4A-DAAC-4866-B475-74E60DFCEE25}" srcOrd="0" destOrd="0" presId="urn:microsoft.com/office/officeart/2005/8/layout/hList1"/>
    <dgm:cxn modelId="{8BF428FD-1347-4F5E-812E-5D17FC6349EB}" srcId="{08D632BD-4DBA-453D-8EF1-7AF1AC68B3A0}" destId="{D89E60F2-6D5B-46C6-876D-E28C9C31FF24}" srcOrd="3" destOrd="0" parTransId="{E2CA29D5-03F0-4BEE-AE7F-24B817992E62}" sibTransId="{E08443F1-E24A-4CF5-A774-56A02F6457E1}"/>
    <dgm:cxn modelId="{69905908-CF88-49ED-B2E9-3E32C617BAA5}" type="presOf" srcId="{A964999A-4D31-46CD-B37D-EE03541F9C9A}" destId="{ED8B3523-239C-435C-8303-D626083FDE06}" srcOrd="0" destOrd="0" presId="urn:microsoft.com/office/officeart/2005/8/layout/hList1"/>
    <dgm:cxn modelId="{4E0DD485-46CF-4645-B09A-F5BB7AEC1831}" type="presOf" srcId="{3CC04686-E041-495A-89DC-D4AF27C0DF58}" destId="{77BFC65D-62EF-4C93-8B1E-4EFBC22F4F30}" srcOrd="0" destOrd="0" presId="urn:microsoft.com/office/officeart/2005/8/layout/hList1"/>
    <dgm:cxn modelId="{12122085-FA7C-4D95-89B3-7FEAEB4F92F7}" srcId="{3CC04686-E041-495A-89DC-D4AF27C0DF58}" destId="{F8658612-C4B6-4D26-8653-59AEFF0202C7}" srcOrd="2" destOrd="0" parTransId="{F084E84A-B71E-4FA0-A161-CE30106D9285}" sibTransId="{EBB28C46-D653-44D3-875E-60946F189736}"/>
    <dgm:cxn modelId="{1438D2B5-2F11-4F61-8208-064A9C0FD3CF}" srcId="{3FA34A5A-65B4-476F-9466-76B968298603}" destId="{3CC04686-E041-495A-89DC-D4AF27C0DF58}" srcOrd="0" destOrd="0" parTransId="{997AF13A-4C6C-489C-B78F-4D460DD7F31C}" sibTransId="{125B0FA6-7244-4129-9084-146669D24CB0}"/>
    <dgm:cxn modelId="{390D184E-56BE-431A-8CDB-B696ADCDA167}" type="presParOf" srcId="{789E890D-17C5-447B-BB31-0A8A9D87C12B}" destId="{4A1165F4-478A-47B0-98A4-33AB0061E58C}" srcOrd="0" destOrd="0" presId="urn:microsoft.com/office/officeart/2005/8/layout/hList1"/>
    <dgm:cxn modelId="{A66746DD-C056-4B6E-9220-D50A6ED2F6BF}" type="presParOf" srcId="{4A1165F4-478A-47B0-98A4-33AB0061E58C}" destId="{77BFC65D-62EF-4C93-8B1E-4EFBC22F4F30}" srcOrd="0" destOrd="0" presId="urn:microsoft.com/office/officeart/2005/8/layout/hList1"/>
    <dgm:cxn modelId="{F159E155-E8EF-48F5-BC9F-1353F9AC8B50}" type="presParOf" srcId="{4A1165F4-478A-47B0-98A4-33AB0061E58C}" destId="{B68F9C4A-DAAC-4866-B475-74E60DFCEE25}" srcOrd="1" destOrd="0" presId="urn:microsoft.com/office/officeart/2005/8/layout/hList1"/>
    <dgm:cxn modelId="{E33E29B5-BE7A-457D-B300-41F0258FA653}" type="presParOf" srcId="{789E890D-17C5-447B-BB31-0A8A9D87C12B}" destId="{FDAE6FEC-AD87-4E70-ADF2-02C9B2A58F31}" srcOrd="1" destOrd="0" presId="urn:microsoft.com/office/officeart/2005/8/layout/hList1"/>
    <dgm:cxn modelId="{8C58E78C-B435-45B7-BCBE-3021FE9B5FBA}" type="presParOf" srcId="{789E890D-17C5-447B-BB31-0A8A9D87C12B}" destId="{DB4D9892-7F86-45CB-B4D0-5739A3C0DC42}" srcOrd="2" destOrd="0" presId="urn:microsoft.com/office/officeart/2005/8/layout/hList1"/>
    <dgm:cxn modelId="{B5233F5A-CCE2-493D-9A9E-F0652EF29752}" type="presParOf" srcId="{DB4D9892-7F86-45CB-B4D0-5739A3C0DC42}" destId="{EC43F1B6-96BE-4006-8E94-2E321F328D71}" srcOrd="0" destOrd="0" presId="urn:microsoft.com/office/officeart/2005/8/layout/hList1"/>
    <dgm:cxn modelId="{F5670AD3-CF68-41A5-8894-77B5053D0137}" type="presParOf" srcId="{DB4D9892-7F86-45CB-B4D0-5739A3C0DC42}" destId="{ED8B3523-239C-435C-8303-D626083FDE0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0A906-F757-4B92-A820-AC3220563E6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85E3E1DB-76F2-4647-A15E-B5C9E26E7E58}">
      <dgm:prSet phldrT="[Szöveg]" custT="1"/>
      <dgm:spPr/>
      <dgm:t>
        <a:bodyPr/>
        <a:lstStyle/>
        <a:p>
          <a:r>
            <a:rPr lang="en-GB" sz="1600" noProof="0" dirty="0" smtClean="0">
              <a:latin typeface="+mj-lt"/>
              <a:cs typeface="Times New Roman" pitchFamily="18" charset="0"/>
            </a:rPr>
            <a:t>Treasury headquarters in Budapest</a:t>
          </a:r>
          <a:r>
            <a:rPr lang="hu-HU" sz="1600" noProof="0" dirty="0" smtClean="0">
              <a:latin typeface="+mj-lt"/>
              <a:cs typeface="Times New Roman" pitchFamily="18" charset="0"/>
            </a:rPr>
            <a:t>		</a:t>
          </a:r>
          <a:r>
            <a:rPr lang="hu-HU" sz="1600" noProof="0" dirty="0" err="1" smtClean="0">
              <a:latin typeface="+mj-lt"/>
              <a:cs typeface="Times New Roman" pitchFamily="18" charset="0"/>
            </a:rPr>
            <a:t>approx</a:t>
          </a:r>
          <a:r>
            <a:rPr lang="hu-HU" sz="1600" noProof="0" dirty="0" smtClean="0">
              <a:latin typeface="+mj-lt"/>
              <a:cs typeface="Times New Roman" pitchFamily="18" charset="0"/>
            </a:rPr>
            <a:t>. 400 </a:t>
          </a:r>
          <a:r>
            <a:rPr lang="hu-HU" sz="1600" noProof="0" dirty="0" err="1" smtClean="0">
              <a:latin typeface="+mj-lt"/>
              <a:cs typeface="Times New Roman" pitchFamily="18" charset="0"/>
            </a:rPr>
            <a:t>employed</a:t>
          </a:r>
          <a:endParaRPr lang="en-GB" sz="1600" noProof="0" dirty="0">
            <a:latin typeface="+mj-lt"/>
          </a:endParaRPr>
        </a:p>
      </dgm:t>
    </dgm:pt>
    <dgm:pt modelId="{18CD153E-BB16-4423-85A7-717CDC38BA31}" type="parTrans" cxnId="{793E7A21-ABD0-4A9C-920A-D21851C8661B}">
      <dgm:prSet/>
      <dgm:spPr/>
      <dgm:t>
        <a:bodyPr/>
        <a:lstStyle/>
        <a:p>
          <a:endParaRPr lang="en-GB"/>
        </a:p>
      </dgm:t>
    </dgm:pt>
    <dgm:pt modelId="{694314A1-4D66-4FE3-9962-50A29481659E}" type="sibTrans" cxnId="{793E7A21-ABD0-4A9C-920A-D21851C8661B}">
      <dgm:prSet/>
      <dgm:spPr/>
      <dgm:t>
        <a:bodyPr/>
        <a:lstStyle/>
        <a:p>
          <a:endParaRPr lang="en-GB"/>
        </a:p>
      </dgm:t>
    </dgm:pt>
    <dgm:pt modelId="{A1391491-39B9-47BE-B7C4-088A54B846BC}">
      <dgm:prSet phldrT="[Szöveg]" custT="1"/>
      <dgm:spPr/>
      <dgm:t>
        <a:bodyPr/>
        <a:lstStyle/>
        <a:p>
          <a:r>
            <a:rPr lang="en-GB" sz="1600" noProof="0" dirty="0" smtClean="0">
              <a:latin typeface="+mj-lt"/>
            </a:rPr>
            <a:t>Budgetary accounting and control</a:t>
          </a:r>
          <a:endParaRPr lang="en-GB" sz="1600" noProof="0" dirty="0">
            <a:latin typeface="+mj-lt"/>
          </a:endParaRPr>
        </a:p>
      </dgm:t>
    </dgm:pt>
    <dgm:pt modelId="{56ED16F5-40D1-4A56-B280-B0BAC896654E}" type="parTrans" cxnId="{3D2C53A8-462D-49BC-BFB4-9990CC6959F5}">
      <dgm:prSet/>
      <dgm:spPr/>
      <dgm:t>
        <a:bodyPr/>
        <a:lstStyle/>
        <a:p>
          <a:endParaRPr lang="en-GB"/>
        </a:p>
      </dgm:t>
    </dgm:pt>
    <dgm:pt modelId="{4C191EB3-8089-4829-90DE-11A5D60F1D1C}" type="sibTrans" cxnId="{3D2C53A8-462D-49BC-BFB4-9990CC6959F5}">
      <dgm:prSet/>
      <dgm:spPr/>
      <dgm:t>
        <a:bodyPr/>
        <a:lstStyle/>
        <a:p>
          <a:endParaRPr lang="en-GB"/>
        </a:p>
      </dgm:t>
    </dgm:pt>
    <dgm:pt modelId="{A8A762E1-8A61-4805-9111-76CAC4CCFA4B}">
      <dgm:prSet phldrT="[Szöveg]" custT="1"/>
      <dgm:spPr/>
      <dgm:t>
        <a:bodyPr/>
        <a:lstStyle/>
        <a:p>
          <a:r>
            <a:rPr lang="en-GB" sz="1600" noProof="0" dirty="0" smtClean="0">
              <a:latin typeface="+mj-lt"/>
            </a:rPr>
            <a:t>Reporting and consolidation</a:t>
          </a:r>
          <a:endParaRPr lang="en-GB" sz="1600" noProof="0" dirty="0">
            <a:latin typeface="+mj-lt"/>
          </a:endParaRPr>
        </a:p>
      </dgm:t>
    </dgm:pt>
    <dgm:pt modelId="{68162F23-478B-4719-AB84-B8AEE22A10E2}" type="parTrans" cxnId="{E1269E1F-C88F-486A-9190-DA4A910CA0A9}">
      <dgm:prSet/>
      <dgm:spPr/>
      <dgm:t>
        <a:bodyPr/>
        <a:lstStyle/>
        <a:p>
          <a:endParaRPr lang="en-GB"/>
        </a:p>
      </dgm:t>
    </dgm:pt>
    <dgm:pt modelId="{5A5F0DFA-C824-43D8-86E5-1AEC1B46BEC7}" type="sibTrans" cxnId="{E1269E1F-C88F-486A-9190-DA4A910CA0A9}">
      <dgm:prSet/>
      <dgm:spPr/>
      <dgm:t>
        <a:bodyPr/>
        <a:lstStyle/>
        <a:p>
          <a:endParaRPr lang="en-GB"/>
        </a:p>
      </dgm:t>
    </dgm:pt>
    <dgm:pt modelId="{65B72963-4B18-4EC6-9232-5D9067A7739E}">
      <dgm:prSet phldrT="[Szöveg]" custT="1"/>
      <dgm:spPr/>
      <dgm:t>
        <a:bodyPr/>
        <a:lstStyle/>
        <a:p>
          <a:r>
            <a:rPr lang="en-GB" sz="1600" noProof="0" dirty="0" smtClean="0">
              <a:latin typeface="+mj-lt"/>
            </a:rPr>
            <a:t>County directorates </a:t>
          </a:r>
          <a:r>
            <a:rPr lang="en-GB" sz="1600" noProof="0" dirty="0" smtClean="0">
              <a:latin typeface="+mj-lt"/>
            </a:rPr>
            <a:t>(19) </a:t>
          </a:r>
          <a:r>
            <a:rPr lang="hu-HU" sz="1600" noProof="0" dirty="0" smtClean="0">
              <a:latin typeface="+mj-lt"/>
            </a:rPr>
            <a:t>		            </a:t>
          </a:r>
          <a:r>
            <a:rPr lang="hu-HU" sz="1600" noProof="0" dirty="0" err="1" smtClean="0">
              <a:latin typeface="+mj-lt"/>
              <a:cs typeface="Times New Roman" pitchFamily="18" charset="0"/>
            </a:rPr>
            <a:t>approx</a:t>
          </a:r>
          <a:r>
            <a:rPr lang="hu-HU" sz="1600" noProof="0" dirty="0" smtClean="0">
              <a:latin typeface="+mj-lt"/>
              <a:cs typeface="Times New Roman" pitchFamily="18" charset="0"/>
            </a:rPr>
            <a:t>. 3600 </a:t>
          </a:r>
          <a:r>
            <a:rPr lang="hu-HU" sz="1600" noProof="0" dirty="0" err="1" smtClean="0">
              <a:latin typeface="+mj-lt"/>
              <a:cs typeface="Times New Roman" pitchFamily="18" charset="0"/>
            </a:rPr>
            <a:t>employed</a:t>
          </a:r>
          <a:endParaRPr lang="en-GB" sz="1600" noProof="0" dirty="0">
            <a:latin typeface="+mj-lt"/>
          </a:endParaRPr>
        </a:p>
      </dgm:t>
    </dgm:pt>
    <dgm:pt modelId="{48651B1A-9444-4102-84E0-078E083148BD}" type="parTrans" cxnId="{1C13A5CB-0F1A-488A-BA85-C785548CC2A9}">
      <dgm:prSet/>
      <dgm:spPr/>
      <dgm:t>
        <a:bodyPr/>
        <a:lstStyle/>
        <a:p>
          <a:endParaRPr lang="en-GB"/>
        </a:p>
      </dgm:t>
    </dgm:pt>
    <dgm:pt modelId="{2C89371D-9A6F-4179-A561-13BD71FED178}" type="sibTrans" cxnId="{1C13A5CB-0F1A-488A-BA85-C785548CC2A9}">
      <dgm:prSet/>
      <dgm:spPr/>
      <dgm:t>
        <a:bodyPr/>
        <a:lstStyle/>
        <a:p>
          <a:endParaRPr lang="en-GB"/>
        </a:p>
      </dgm:t>
    </dgm:pt>
    <dgm:pt modelId="{AA9DC126-0755-4B74-BABD-A060D8E8CB1F}">
      <dgm:prSet phldrT="[Szöveg]" custT="1"/>
      <dgm:spPr/>
      <dgm:t>
        <a:bodyPr/>
        <a:lstStyle/>
        <a:p>
          <a:r>
            <a:rPr lang="en-GB" sz="1600" noProof="0" smtClean="0">
              <a:latin typeface="+mj-lt"/>
            </a:rPr>
            <a:t>Exchequer Offices (financial services for budgetary institutions and citizens (gvt securities), customer services</a:t>
          </a:r>
          <a:endParaRPr lang="en-GB" sz="1600" noProof="0">
            <a:latin typeface="+mj-lt"/>
          </a:endParaRPr>
        </a:p>
      </dgm:t>
    </dgm:pt>
    <dgm:pt modelId="{927D6A7C-CE6B-4632-819A-C9C95F25EC1F}" type="parTrans" cxnId="{92A71F53-546B-49D5-B6B0-11B6311B9FB8}">
      <dgm:prSet/>
      <dgm:spPr/>
      <dgm:t>
        <a:bodyPr/>
        <a:lstStyle/>
        <a:p>
          <a:endParaRPr lang="en-GB"/>
        </a:p>
      </dgm:t>
    </dgm:pt>
    <dgm:pt modelId="{B4E122D1-C8DE-496F-A55C-A0747814BE55}" type="sibTrans" cxnId="{92A71F53-546B-49D5-B6B0-11B6311B9FB8}">
      <dgm:prSet/>
      <dgm:spPr/>
      <dgm:t>
        <a:bodyPr/>
        <a:lstStyle/>
        <a:p>
          <a:endParaRPr lang="en-GB"/>
        </a:p>
      </dgm:t>
    </dgm:pt>
    <dgm:pt modelId="{08190DEC-98F8-4E95-985C-4D896E931BF6}">
      <dgm:prSet phldrT="[Szöveg]" custT="1"/>
      <dgm:spPr/>
      <dgm:t>
        <a:bodyPr/>
        <a:lstStyle/>
        <a:p>
          <a:r>
            <a:rPr lang="en-GB" sz="1600" noProof="0" dirty="0" smtClean="0">
              <a:latin typeface="+mj-lt"/>
            </a:rPr>
            <a:t>State Budget Offices (budgetary control over transfers)</a:t>
          </a:r>
          <a:endParaRPr lang="en-GB" sz="1600" noProof="0" dirty="0">
            <a:latin typeface="+mj-lt"/>
          </a:endParaRPr>
        </a:p>
      </dgm:t>
    </dgm:pt>
    <dgm:pt modelId="{32E905D1-2AA8-4069-93DE-8CE14B915474}" type="parTrans" cxnId="{3E2FEBFD-9420-481E-8466-6210D17E21B6}">
      <dgm:prSet/>
      <dgm:spPr/>
      <dgm:t>
        <a:bodyPr/>
        <a:lstStyle/>
        <a:p>
          <a:endParaRPr lang="en-GB"/>
        </a:p>
      </dgm:t>
    </dgm:pt>
    <dgm:pt modelId="{28D2B978-83DE-489A-9413-6624161941C1}" type="sibTrans" cxnId="{3E2FEBFD-9420-481E-8466-6210D17E21B6}">
      <dgm:prSet/>
      <dgm:spPr/>
      <dgm:t>
        <a:bodyPr/>
        <a:lstStyle/>
        <a:p>
          <a:endParaRPr lang="en-GB"/>
        </a:p>
      </dgm:t>
    </dgm:pt>
    <dgm:pt modelId="{7F4BA22E-1539-446F-A368-D9E13281B839}">
      <dgm:prSet phldrT="[Szöveg]" custT="1"/>
      <dgm:spPr/>
      <dgm:t>
        <a:bodyPr/>
        <a:lstStyle/>
        <a:p>
          <a:r>
            <a:rPr lang="en-GB" sz="1600" noProof="0" dirty="0" smtClean="0">
              <a:latin typeface="+mj-lt"/>
            </a:rPr>
            <a:t>Financial and Coordinating Offices</a:t>
          </a:r>
          <a:endParaRPr lang="en-GB" sz="1600" noProof="0" dirty="0">
            <a:latin typeface="+mj-lt"/>
          </a:endParaRPr>
        </a:p>
      </dgm:t>
    </dgm:pt>
    <dgm:pt modelId="{69A79DD4-CECB-4C05-B31A-266C5709C7E3}" type="parTrans" cxnId="{53FC5EE5-4F9A-4175-9C65-4DFE40B0EBC7}">
      <dgm:prSet/>
      <dgm:spPr/>
      <dgm:t>
        <a:bodyPr/>
        <a:lstStyle/>
        <a:p>
          <a:endParaRPr lang="en-GB"/>
        </a:p>
      </dgm:t>
    </dgm:pt>
    <dgm:pt modelId="{927C4C74-4EC4-4ABD-840A-899F13AF67D2}" type="sibTrans" cxnId="{53FC5EE5-4F9A-4175-9C65-4DFE40B0EBC7}">
      <dgm:prSet/>
      <dgm:spPr/>
      <dgm:t>
        <a:bodyPr/>
        <a:lstStyle/>
        <a:p>
          <a:endParaRPr lang="en-GB"/>
        </a:p>
      </dgm:t>
    </dgm:pt>
    <dgm:pt modelId="{F083568D-FD66-40F5-B608-EC183A673AA4}">
      <dgm:prSet phldrT="[Szöveg]" custT="1"/>
      <dgm:spPr/>
      <dgm:t>
        <a:bodyPr/>
        <a:lstStyle/>
        <a:p>
          <a:r>
            <a:rPr lang="en-GB" sz="1600" noProof="0" dirty="0" smtClean="0">
              <a:latin typeface="+mj-lt"/>
            </a:rPr>
            <a:t>Payroll Calculation Offices </a:t>
          </a:r>
          <a:endParaRPr lang="en-GB" sz="1600" noProof="0" dirty="0">
            <a:latin typeface="+mj-lt"/>
          </a:endParaRPr>
        </a:p>
      </dgm:t>
    </dgm:pt>
    <dgm:pt modelId="{4E480CC4-D206-46BD-AD78-1D63A28C3127}" type="parTrans" cxnId="{E3E40D9D-AD66-455C-B3A5-A31BFCF320B1}">
      <dgm:prSet/>
      <dgm:spPr/>
      <dgm:t>
        <a:bodyPr/>
        <a:lstStyle/>
        <a:p>
          <a:endParaRPr lang="en-GB"/>
        </a:p>
      </dgm:t>
    </dgm:pt>
    <dgm:pt modelId="{13B9AEDD-BEB3-4BDF-A734-4B9E74382789}" type="sibTrans" cxnId="{E3E40D9D-AD66-455C-B3A5-A31BFCF320B1}">
      <dgm:prSet/>
      <dgm:spPr/>
      <dgm:t>
        <a:bodyPr/>
        <a:lstStyle/>
        <a:p>
          <a:endParaRPr lang="en-GB"/>
        </a:p>
      </dgm:t>
    </dgm:pt>
    <dgm:pt modelId="{5BA115CA-2FB9-46DD-8148-EAFAEEB5BEDE}">
      <dgm:prSet phldrT="[Szöveg]" custT="1"/>
      <dgm:spPr/>
      <dgm:t>
        <a:bodyPr/>
        <a:lstStyle/>
        <a:p>
          <a:r>
            <a:rPr lang="en-GB" sz="1600" noProof="0" dirty="0" smtClean="0">
              <a:latin typeface="+mj-lt"/>
              <a:cs typeface="Times New Roman" pitchFamily="18" charset="0"/>
            </a:rPr>
            <a:t>77 government bond retail points countrywide</a:t>
          </a:r>
          <a:endParaRPr lang="en-GB" sz="1600" noProof="0" dirty="0">
            <a:latin typeface="+mj-lt"/>
          </a:endParaRPr>
        </a:p>
      </dgm:t>
    </dgm:pt>
    <dgm:pt modelId="{5B7C3B2F-CD4E-4D4E-9961-DBC2A1D82D49}" type="parTrans" cxnId="{CE1C4EF9-80BB-4651-A04C-5F1920C79BD1}">
      <dgm:prSet/>
      <dgm:spPr/>
      <dgm:t>
        <a:bodyPr/>
        <a:lstStyle/>
        <a:p>
          <a:endParaRPr lang="en-GB"/>
        </a:p>
      </dgm:t>
    </dgm:pt>
    <dgm:pt modelId="{F9BF12E1-B982-477D-9172-9EDDE66A094B}" type="sibTrans" cxnId="{CE1C4EF9-80BB-4651-A04C-5F1920C79BD1}">
      <dgm:prSet/>
      <dgm:spPr/>
      <dgm:t>
        <a:bodyPr/>
        <a:lstStyle/>
        <a:p>
          <a:endParaRPr lang="en-GB"/>
        </a:p>
      </dgm:t>
    </dgm:pt>
    <dgm:pt modelId="{51370F9E-7CC9-49E7-AE1D-894A8C1E29CB}">
      <dgm:prSet phldrT="[Szöveg]" custT="1"/>
      <dgm:spPr/>
      <dgm:t>
        <a:bodyPr/>
        <a:lstStyle/>
        <a:p>
          <a:endParaRPr lang="en-GB" sz="1200" noProof="0" dirty="0">
            <a:latin typeface="+mj-lt"/>
          </a:endParaRPr>
        </a:p>
      </dgm:t>
    </dgm:pt>
    <dgm:pt modelId="{1E16CC7B-FB00-4E24-B0E2-A480CC1C6947}" type="parTrans" cxnId="{FE8C7EE9-08EA-47BA-BE33-D91086102A66}">
      <dgm:prSet/>
      <dgm:spPr/>
      <dgm:t>
        <a:bodyPr/>
        <a:lstStyle/>
        <a:p>
          <a:endParaRPr lang="en-GB"/>
        </a:p>
      </dgm:t>
    </dgm:pt>
    <dgm:pt modelId="{D42F49B9-3A6B-4B62-9E7F-FE791785C902}" type="sibTrans" cxnId="{FE8C7EE9-08EA-47BA-BE33-D91086102A66}">
      <dgm:prSet/>
      <dgm:spPr/>
      <dgm:t>
        <a:bodyPr/>
        <a:lstStyle/>
        <a:p>
          <a:endParaRPr lang="en-GB"/>
        </a:p>
      </dgm:t>
    </dgm:pt>
    <dgm:pt modelId="{D83D1BC9-57B7-47A8-8A9C-B4B1F98F6D36}">
      <dgm:prSet phldrT="[Szöveg]" custT="1"/>
      <dgm:spPr/>
      <dgm:t>
        <a:bodyPr/>
        <a:lstStyle/>
        <a:p>
          <a:r>
            <a:rPr lang="en-GB" sz="1600" noProof="0" dirty="0" smtClean="0">
              <a:latin typeface="+mj-lt"/>
            </a:rPr>
            <a:t>Liquidity management and for</a:t>
          </a:r>
          <a:r>
            <a:rPr lang="hu-HU" sz="1600" noProof="0" dirty="0" smtClean="0">
              <a:latin typeface="+mj-lt"/>
            </a:rPr>
            <a:t>e</a:t>
          </a:r>
          <a:r>
            <a:rPr lang="en-GB" sz="1600" noProof="0" dirty="0" smtClean="0">
              <a:latin typeface="+mj-lt"/>
            </a:rPr>
            <a:t>casts</a:t>
          </a:r>
          <a:endParaRPr lang="en-GB" sz="1600" noProof="0" dirty="0">
            <a:latin typeface="+mj-lt"/>
          </a:endParaRPr>
        </a:p>
      </dgm:t>
    </dgm:pt>
    <dgm:pt modelId="{32773216-59E1-450B-8844-678C6FB9882B}" type="parTrans" cxnId="{7E684BFC-2097-4176-AD72-8FBCBDF94E3A}">
      <dgm:prSet/>
      <dgm:spPr/>
      <dgm:t>
        <a:bodyPr/>
        <a:lstStyle/>
        <a:p>
          <a:endParaRPr lang="en-GB"/>
        </a:p>
      </dgm:t>
    </dgm:pt>
    <dgm:pt modelId="{F21CFCDC-0FA6-45FE-A2DB-5F70E16FC227}" type="sibTrans" cxnId="{7E684BFC-2097-4176-AD72-8FBCBDF94E3A}">
      <dgm:prSet/>
      <dgm:spPr/>
      <dgm:t>
        <a:bodyPr/>
        <a:lstStyle/>
        <a:p>
          <a:endParaRPr lang="en-GB"/>
        </a:p>
      </dgm:t>
    </dgm:pt>
    <dgm:pt modelId="{D2D50A6E-FFD6-4AA7-A5E5-1B9F4807CAE3}">
      <dgm:prSet phldrT="[Szöveg]" custT="1"/>
      <dgm:spPr/>
      <dgm:t>
        <a:bodyPr/>
        <a:lstStyle/>
        <a:p>
          <a:r>
            <a:rPr lang="en-GB" sz="1600" noProof="0" dirty="0" smtClean="0">
              <a:latin typeface="+mj-lt"/>
            </a:rPr>
            <a:t>Public registry of budgetary organisations</a:t>
          </a:r>
          <a:endParaRPr lang="en-GB" sz="1600" noProof="0" dirty="0">
            <a:latin typeface="+mj-lt"/>
          </a:endParaRPr>
        </a:p>
      </dgm:t>
    </dgm:pt>
    <dgm:pt modelId="{20F9CC71-CC84-4342-83CC-2F1CCBDABD97}" type="parTrans" cxnId="{C0D45AEA-1C1B-4E73-B1DC-51E05856CB62}">
      <dgm:prSet/>
      <dgm:spPr/>
      <dgm:t>
        <a:bodyPr/>
        <a:lstStyle/>
        <a:p>
          <a:endParaRPr lang="en-GB"/>
        </a:p>
      </dgm:t>
    </dgm:pt>
    <dgm:pt modelId="{D670D26A-714F-4D31-AAFA-90B7A1516A61}" type="sibTrans" cxnId="{C0D45AEA-1C1B-4E73-B1DC-51E05856CB62}">
      <dgm:prSet/>
      <dgm:spPr/>
      <dgm:t>
        <a:bodyPr/>
        <a:lstStyle/>
        <a:p>
          <a:endParaRPr lang="en-GB"/>
        </a:p>
      </dgm:t>
    </dgm:pt>
    <dgm:pt modelId="{98712530-BCDB-4B59-9499-209994557160}" type="pres">
      <dgm:prSet presAssocID="{2AF0A906-F757-4B92-A820-AC3220563E6C}" presName="linear" presStyleCnt="0">
        <dgm:presLayoutVars>
          <dgm:dir/>
          <dgm:resizeHandles val="exact"/>
        </dgm:presLayoutVars>
      </dgm:prSet>
      <dgm:spPr/>
    </dgm:pt>
    <dgm:pt modelId="{4980624D-BF1F-473A-814D-E33CC93A4138}" type="pres">
      <dgm:prSet presAssocID="{85E3E1DB-76F2-4647-A15E-B5C9E26E7E58}" presName="comp" presStyleCnt="0"/>
      <dgm:spPr/>
    </dgm:pt>
    <dgm:pt modelId="{C74D87E2-4F6C-4906-A31F-739C1F3B0D79}" type="pres">
      <dgm:prSet presAssocID="{85E3E1DB-76F2-4647-A15E-B5C9E26E7E58}" presName="box" presStyleLbl="node1" presStyleIdx="0" presStyleCnt="3" custScaleY="109511" custLinFactNeighborY="4831"/>
      <dgm:spPr/>
      <dgm:t>
        <a:bodyPr/>
        <a:lstStyle/>
        <a:p>
          <a:endParaRPr lang="en-GB"/>
        </a:p>
      </dgm:t>
    </dgm:pt>
    <dgm:pt modelId="{FB25D7EB-09B4-48CC-8520-539E18E8ABA2}" type="pres">
      <dgm:prSet presAssocID="{85E3E1DB-76F2-4647-A15E-B5C9E26E7E58}" presName="img" presStyleLbl="fgImgPlace1" presStyleIdx="0" presStyleCnt="3" custScaleX="98042" custScaleY="102227"/>
      <dgm:spPr>
        <a:blipFill rotWithShape="1">
          <a:blip xmlns:r="http://schemas.openxmlformats.org/officeDocument/2006/relationships" r:embed="rId1"/>
          <a:stretch>
            <a:fillRect/>
          </a:stretch>
        </a:blipFill>
      </dgm:spPr>
    </dgm:pt>
    <dgm:pt modelId="{88B0A734-B18A-45DC-B71E-EC87117ADE3E}" type="pres">
      <dgm:prSet presAssocID="{85E3E1DB-76F2-4647-A15E-B5C9E26E7E58}" presName="text" presStyleLbl="node1" presStyleIdx="0" presStyleCnt="3">
        <dgm:presLayoutVars>
          <dgm:bulletEnabled val="1"/>
        </dgm:presLayoutVars>
      </dgm:prSet>
      <dgm:spPr/>
      <dgm:t>
        <a:bodyPr/>
        <a:lstStyle/>
        <a:p>
          <a:endParaRPr lang="en-GB"/>
        </a:p>
      </dgm:t>
    </dgm:pt>
    <dgm:pt modelId="{92251E2A-EDC2-47B1-BBD9-066EF3C729E1}" type="pres">
      <dgm:prSet presAssocID="{694314A1-4D66-4FE3-9962-50A29481659E}" presName="spacer" presStyleCnt="0"/>
      <dgm:spPr/>
    </dgm:pt>
    <dgm:pt modelId="{96F2477D-251E-477D-BE8C-410118EAB417}" type="pres">
      <dgm:prSet presAssocID="{5BA115CA-2FB9-46DD-8148-EAFAEEB5BEDE}" presName="comp" presStyleCnt="0"/>
      <dgm:spPr/>
    </dgm:pt>
    <dgm:pt modelId="{819BF257-B3EA-4DAB-B23A-C226C385B93A}" type="pres">
      <dgm:prSet presAssocID="{5BA115CA-2FB9-46DD-8148-EAFAEEB5BEDE}" presName="box" presStyleLbl="node1" presStyleIdx="1" presStyleCnt="3" custScaleY="64519" custLinFactY="97647" custLinFactNeighborX="81" custLinFactNeighborY="100000"/>
      <dgm:spPr/>
      <dgm:t>
        <a:bodyPr/>
        <a:lstStyle/>
        <a:p>
          <a:endParaRPr lang="en-GB"/>
        </a:p>
      </dgm:t>
    </dgm:pt>
    <dgm:pt modelId="{1FC657A2-4AE7-4F50-8C52-0991434CFB16}" type="pres">
      <dgm:prSet presAssocID="{5BA115CA-2FB9-46DD-8148-EAFAEEB5BEDE}" presName="img" presStyleLbl="fgImgPlace1" presStyleIdx="1" presStyleCnt="3" custScaleX="73994" custScaleY="58619" custLinFactY="42634" custLinFactNeighborX="1518" custLinFactNeighborY="100000"/>
      <dgm:spPr/>
    </dgm:pt>
    <dgm:pt modelId="{71877C9C-86A0-4A24-B0B8-1B4EA3C1F3DA}" type="pres">
      <dgm:prSet presAssocID="{5BA115CA-2FB9-46DD-8148-EAFAEEB5BEDE}" presName="text" presStyleLbl="node1" presStyleIdx="1" presStyleCnt="3">
        <dgm:presLayoutVars>
          <dgm:bulletEnabled val="1"/>
        </dgm:presLayoutVars>
      </dgm:prSet>
      <dgm:spPr/>
      <dgm:t>
        <a:bodyPr/>
        <a:lstStyle/>
        <a:p>
          <a:endParaRPr lang="en-GB"/>
        </a:p>
      </dgm:t>
    </dgm:pt>
    <dgm:pt modelId="{0A79E49A-DA37-44C0-B80D-4374070F7AF9}" type="pres">
      <dgm:prSet presAssocID="{F9BF12E1-B982-477D-9172-9EDDE66A094B}" presName="spacer" presStyleCnt="0"/>
      <dgm:spPr/>
    </dgm:pt>
    <dgm:pt modelId="{38B1DEC2-498F-4327-B26A-9D41AD141C0E}" type="pres">
      <dgm:prSet presAssocID="{65B72963-4B18-4EC6-9232-5D9067A7739E}" presName="comp" presStyleCnt="0"/>
      <dgm:spPr/>
    </dgm:pt>
    <dgm:pt modelId="{6655F941-ECB5-449E-A1DF-CE453489E60A}" type="pres">
      <dgm:prSet presAssocID="{65B72963-4B18-4EC6-9232-5D9067A7739E}" presName="box" presStyleLbl="node1" presStyleIdx="2" presStyleCnt="3" custScaleY="100618" custLinFactNeighborX="587" custLinFactNeighborY="-69122"/>
      <dgm:spPr/>
      <dgm:t>
        <a:bodyPr/>
        <a:lstStyle/>
        <a:p>
          <a:endParaRPr lang="en-GB"/>
        </a:p>
      </dgm:t>
    </dgm:pt>
    <dgm:pt modelId="{F605B837-1CA8-4D9A-A91E-65CCC465F5AD}" type="pres">
      <dgm:prSet presAssocID="{65B72963-4B18-4EC6-9232-5D9067A7739E}" presName="img" presStyleLbl="fgImgPlace1" presStyleIdx="2" presStyleCnt="3" custScaleX="71750" custScaleY="62231" custLinFactNeighborX="1271" custLinFactNeighborY="24495"/>
      <dgm:spPr>
        <a:blipFill rotWithShape="1">
          <a:blip xmlns:r="http://schemas.openxmlformats.org/officeDocument/2006/relationships" r:embed="rId2"/>
          <a:stretch>
            <a:fillRect/>
          </a:stretch>
        </a:blipFill>
      </dgm:spPr>
    </dgm:pt>
    <dgm:pt modelId="{B04D2F3F-8554-4C1A-8962-874D55FFB95D}" type="pres">
      <dgm:prSet presAssocID="{65B72963-4B18-4EC6-9232-5D9067A7739E}" presName="text" presStyleLbl="node1" presStyleIdx="2" presStyleCnt="3">
        <dgm:presLayoutVars>
          <dgm:bulletEnabled val="1"/>
        </dgm:presLayoutVars>
      </dgm:prSet>
      <dgm:spPr/>
      <dgm:t>
        <a:bodyPr/>
        <a:lstStyle/>
        <a:p>
          <a:endParaRPr lang="en-GB"/>
        </a:p>
      </dgm:t>
    </dgm:pt>
  </dgm:ptLst>
  <dgm:cxnLst>
    <dgm:cxn modelId="{793E7A21-ABD0-4A9C-920A-D21851C8661B}" srcId="{2AF0A906-F757-4B92-A820-AC3220563E6C}" destId="{85E3E1DB-76F2-4647-A15E-B5C9E26E7E58}" srcOrd="0" destOrd="0" parTransId="{18CD153E-BB16-4423-85A7-717CDC38BA31}" sibTransId="{694314A1-4D66-4FE3-9962-50A29481659E}"/>
    <dgm:cxn modelId="{49F216D4-8F39-4238-858F-9A9C7554EEB1}" type="presOf" srcId="{51370F9E-7CC9-49E7-AE1D-894A8C1E29CB}" destId="{C74D87E2-4F6C-4906-A31F-739C1F3B0D79}" srcOrd="0" destOrd="5" presId="urn:microsoft.com/office/officeart/2005/8/layout/vList4"/>
    <dgm:cxn modelId="{0EC1CC45-5FBD-4050-A292-CB94C5F7E393}" type="presOf" srcId="{F083568D-FD66-40F5-B608-EC183A673AA4}" destId="{6655F941-ECB5-449E-A1DF-CE453489E60A}" srcOrd="0" destOrd="3" presId="urn:microsoft.com/office/officeart/2005/8/layout/vList4"/>
    <dgm:cxn modelId="{5335A826-2D90-40DF-920E-0DA0490A85EB}" type="presOf" srcId="{85E3E1DB-76F2-4647-A15E-B5C9E26E7E58}" destId="{C74D87E2-4F6C-4906-A31F-739C1F3B0D79}" srcOrd="0" destOrd="0" presId="urn:microsoft.com/office/officeart/2005/8/layout/vList4"/>
    <dgm:cxn modelId="{9856050E-2598-4B77-846B-966A79D91B09}" type="presOf" srcId="{2AF0A906-F757-4B92-A820-AC3220563E6C}" destId="{98712530-BCDB-4B59-9499-209994557160}" srcOrd="0" destOrd="0" presId="urn:microsoft.com/office/officeart/2005/8/layout/vList4"/>
    <dgm:cxn modelId="{E1269E1F-C88F-486A-9190-DA4A910CA0A9}" srcId="{85E3E1DB-76F2-4647-A15E-B5C9E26E7E58}" destId="{A8A762E1-8A61-4805-9111-76CAC4CCFA4B}" srcOrd="1" destOrd="0" parTransId="{68162F23-478B-4719-AB84-B8AEE22A10E2}" sibTransId="{5A5F0DFA-C824-43D8-86E5-1AEC1B46BEC7}"/>
    <dgm:cxn modelId="{EC45747C-BADE-4B73-B56E-B3609DFC4358}" type="presOf" srcId="{65B72963-4B18-4EC6-9232-5D9067A7739E}" destId="{6655F941-ECB5-449E-A1DF-CE453489E60A}" srcOrd="0" destOrd="0" presId="urn:microsoft.com/office/officeart/2005/8/layout/vList4"/>
    <dgm:cxn modelId="{F88B7667-94E6-4716-94A6-0F0AE107E3FD}" type="presOf" srcId="{51370F9E-7CC9-49E7-AE1D-894A8C1E29CB}" destId="{88B0A734-B18A-45DC-B71E-EC87117ADE3E}" srcOrd="1" destOrd="5" presId="urn:microsoft.com/office/officeart/2005/8/layout/vList4"/>
    <dgm:cxn modelId="{5A7511E8-C61A-492F-A875-32379B4B3A6E}" type="presOf" srcId="{AA9DC126-0755-4B74-BABD-A060D8E8CB1F}" destId="{6655F941-ECB5-449E-A1DF-CE453489E60A}" srcOrd="0" destOrd="1" presId="urn:microsoft.com/office/officeart/2005/8/layout/vList4"/>
    <dgm:cxn modelId="{7D04CE0F-2914-49D5-B403-35796DB0E836}" type="presOf" srcId="{7F4BA22E-1539-446F-A368-D9E13281B839}" destId="{6655F941-ECB5-449E-A1DF-CE453489E60A}" srcOrd="0" destOrd="4" presId="urn:microsoft.com/office/officeart/2005/8/layout/vList4"/>
    <dgm:cxn modelId="{3E2FEBFD-9420-481E-8466-6210D17E21B6}" srcId="{65B72963-4B18-4EC6-9232-5D9067A7739E}" destId="{08190DEC-98F8-4E95-985C-4D896E931BF6}" srcOrd="1" destOrd="0" parTransId="{32E905D1-2AA8-4069-93DE-8CE14B915474}" sibTransId="{28D2B978-83DE-489A-9413-6624161941C1}"/>
    <dgm:cxn modelId="{F7E26F3F-F127-473B-8261-F07202F8AB7A}" type="presOf" srcId="{5BA115CA-2FB9-46DD-8148-EAFAEEB5BEDE}" destId="{819BF257-B3EA-4DAB-B23A-C226C385B93A}" srcOrd="0" destOrd="0" presId="urn:microsoft.com/office/officeart/2005/8/layout/vList4"/>
    <dgm:cxn modelId="{835A4EF2-D43F-4EBC-870A-86469CFB7B57}" type="presOf" srcId="{5BA115CA-2FB9-46DD-8148-EAFAEEB5BEDE}" destId="{71877C9C-86A0-4A24-B0B8-1B4EA3C1F3DA}" srcOrd="1" destOrd="0" presId="urn:microsoft.com/office/officeart/2005/8/layout/vList4"/>
    <dgm:cxn modelId="{BBE7B929-583E-477F-8E68-FA9222155F79}" type="presOf" srcId="{D83D1BC9-57B7-47A8-8A9C-B4B1F98F6D36}" destId="{88B0A734-B18A-45DC-B71E-EC87117ADE3E}" srcOrd="1" destOrd="3" presId="urn:microsoft.com/office/officeart/2005/8/layout/vList4"/>
    <dgm:cxn modelId="{53FC5EE5-4F9A-4175-9C65-4DFE40B0EBC7}" srcId="{65B72963-4B18-4EC6-9232-5D9067A7739E}" destId="{7F4BA22E-1539-446F-A368-D9E13281B839}" srcOrd="3" destOrd="0" parTransId="{69A79DD4-CECB-4C05-B31A-266C5709C7E3}" sibTransId="{927C4C74-4EC4-4ABD-840A-899F13AF67D2}"/>
    <dgm:cxn modelId="{3D2C53A8-462D-49BC-BFB4-9990CC6959F5}" srcId="{85E3E1DB-76F2-4647-A15E-B5C9E26E7E58}" destId="{A1391491-39B9-47BE-B7C4-088A54B846BC}" srcOrd="0" destOrd="0" parTransId="{56ED16F5-40D1-4A56-B280-B0BAC896654E}" sibTransId="{4C191EB3-8089-4829-90DE-11A5D60F1D1C}"/>
    <dgm:cxn modelId="{E3E40D9D-AD66-455C-B3A5-A31BFCF320B1}" srcId="{65B72963-4B18-4EC6-9232-5D9067A7739E}" destId="{F083568D-FD66-40F5-B608-EC183A673AA4}" srcOrd="2" destOrd="0" parTransId="{4E480CC4-D206-46BD-AD78-1D63A28C3127}" sibTransId="{13B9AEDD-BEB3-4BDF-A734-4B9E74382789}"/>
    <dgm:cxn modelId="{FE8C7EE9-08EA-47BA-BE33-D91086102A66}" srcId="{85E3E1DB-76F2-4647-A15E-B5C9E26E7E58}" destId="{51370F9E-7CC9-49E7-AE1D-894A8C1E29CB}" srcOrd="4" destOrd="0" parTransId="{1E16CC7B-FB00-4E24-B0E2-A480CC1C6947}" sibTransId="{D42F49B9-3A6B-4B62-9E7F-FE791785C902}"/>
    <dgm:cxn modelId="{7E684BFC-2097-4176-AD72-8FBCBDF94E3A}" srcId="{85E3E1DB-76F2-4647-A15E-B5C9E26E7E58}" destId="{D83D1BC9-57B7-47A8-8A9C-B4B1F98F6D36}" srcOrd="2" destOrd="0" parTransId="{32773216-59E1-450B-8844-678C6FB9882B}" sibTransId="{F21CFCDC-0FA6-45FE-A2DB-5F70E16FC227}"/>
    <dgm:cxn modelId="{ACD912BF-C9B5-461E-B65D-FCB0C699D1EA}" type="presOf" srcId="{7F4BA22E-1539-446F-A368-D9E13281B839}" destId="{B04D2F3F-8554-4C1A-8962-874D55FFB95D}" srcOrd="1" destOrd="4" presId="urn:microsoft.com/office/officeart/2005/8/layout/vList4"/>
    <dgm:cxn modelId="{BB6E8408-15A7-483C-A1B4-1E237AFD3623}" type="presOf" srcId="{A1391491-39B9-47BE-B7C4-088A54B846BC}" destId="{C74D87E2-4F6C-4906-A31F-739C1F3B0D79}" srcOrd="0" destOrd="1" presId="urn:microsoft.com/office/officeart/2005/8/layout/vList4"/>
    <dgm:cxn modelId="{8C4F9130-453F-47B4-BE7A-D2A2B0AA482D}" type="presOf" srcId="{08190DEC-98F8-4E95-985C-4D896E931BF6}" destId="{B04D2F3F-8554-4C1A-8962-874D55FFB95D}" srcOrd="1" destOrd="2" presId="urn:microsoft.com/office/officeart/2005/8/layout/vList4"/>
    <dgm:cxn modelId="{41F20701-3059-433B-B778-4AADB25503EC}" type="presOf" srcId="{A8A762E1-8A61-4805-9111-76CAC4CCFA4B}" destId="{88B0A734-B18A-45DC-B71E-EC87117ADE3E}" srcOrd="1" destOrd="2" presId="urn:microsoft.com/office/officeart/2005/8/layout/vList4"/>
    <dgm:cxn modelId="{1DC8770A-4A84-4542-8598-CA6318724074}" type="presOf" srcId="{08190DEC-98F8-4E95-985C-4D896E931BF6}" destId="{6655F941-ECB5-449E-A1DF-CE453489E60A}" srcOrd="0" destOrd="2" presId="urn:microsoft.com/office/officeart/2005/8/layout/vList4"/>
    <dgm:cxn modelId="{C0D45AEA-1C1B-4E73-B1DC-51E05856CB62}" srcId="{85E3E1DB-76F2-4647-A15E-B5C9E26E7E58}" destId="{D2D50A6E-FFD6-4AA7-A5E5-1B9F4807CAE3}" srcOrd="3" destOrd="0" parTransId="{20F9CC71-CC84-4342-83CC-2F1CCBDABD97}" sibTransId="{D670D26A-714F-4D31-AAFA-90B7A1516A61}"/>
    <dgm:cxn modelId="{6F70DE85-CBFA-4E7A-9D08-36C5521196CD}" type="presOf" srcId="{D2D50A6E-FFD6-4AA7-A5E5-1B9F4807CAE3}" destId="{88B0A734-B18A-45DC-B71E-EC87117ADE3E}" srcOrd="1" destOrd="4" presId="urn:microsoft.com/office/officeart/2005/8/layout/vList4"/>
    <dgm:cxn modelId="{CE1C4EF9-80BB-4651-A04C-5F1920C79BD1}" srcId="{2AF0A906-F757-4B92-A820-AC3220563E6C}" destId="{5BA115CA-2FB9-46DD-8148-EAFAEEB5BEDE}" srcOrd="1" destOrd="0" parTransId="{5B7C3B2F-CD4E-4D4E-9961-DBC2A1D82D49}" sibTransId="{F9BF12E1-B982-477D-9172-9EDDE66A094B}"/>
    <dgm:cxn modelId="{92A71F53-546B-49D5-B6B0-11B6311B9FB8}" srcId="{65B72963-4B18-4EC6-9232-5D9067A7739E}" destId="{AA9DC126-0755-4B74-BABD-A060D8E8CB1F}" srcOrd="0" destOrd="0" parTransId="{927D6A7C-CE6B-4632-819A-C9C95F25EC1F}" sibTransId="{B4E122D1-C8DE-496F-A55C-A0747814BE55}"/>
    <dgm:cxn modelId="{16671886-F211-4DE1-B0D1-C46140A13DE4}" type="presOf" srcId="{A8A762E1-8A61-4805-9111-76CAC4CCFA4B}" destId="{C74D87E2-4F6C-4906-A31F-739C1F3B0D79}" srcOrd="0" destOrd="2" presId="urn:microsoft.com/office/officeart/2005/8/layout/vList4"/>
    <dgm:cxn modelId="{DD5BB4A0-AB2A-4783-82CD-286A7DE6DD7B}" type="presOf" srcId="{85E3E1DB-76F2-4647-A15E-B5C9E26E7E58}" destId="{88B0A734-B18A-45DC-B71E-EC87117ADE3E}" srcOrd="1" destOrd="0" presId="urn:microsoft.com/office/officeart/2005/8/layout/vList4"/>
    <dgm:cxn modelId="{1C13A5CB-0F1A-488A-BA85-C785548CC2A9}" srcId="{2AF0A906-F757-4B92-A820-AC3220563E6C}" destId="{65B72963-4B18-4EC6-9232-5D9067A7739E}" srcOrd="2" destOrd="0" parTransId="{48651B1A-9444-4102-84E0-078E083148BD}" sibTransId="{2C89371D-9A6F-4179-A561-13BD71FED178}"/>
    <dgm:cxn modelId="{2C28CC15-4497-46B7-A423-C5AA481D888F}" type="presOf" srcId="{A1391491-39B9-47BE-B7C4-088A54B846BC}" destId="{88B0A734-B18A-45DC-B71E-EC87117ADE3E}" srcOrd="1" destOrd="1" presId="urn:microsoft.com/office/officeart/2005/8/layout/vList4"/>
    <dgm:cxn modelId="{C938B7E5-F43A-4556-8CAC-557382801862}" type="presOf" srcId="{D2D50A6E-FFD6-4AA7-A5E5-1B9F4807CAE3}" destId="{C74D87E2-4F6C-4906-A31F-739C1F3B0D79}" srcOrd="0" destOrd="4" presId="urn:microsoft.com/office/officeart/2005/8/layout/vList4"/>
    <dgm:cxn modelId="{C03032D1-B503-49C8-9B39-62C188C1B1D7}" type="presOf" srcId="{D83D1BC9-57B7-47A8-8A9C-B4B1F98F6D36}" destId="{C74D87E2-4F6C-4906-A31F-739C1F3B0D79}" srcOrd="0" destOrd="3" presId="urn:microsoft.com/office/officeart/2005/8/layout/vList4"/>
    <dgm:cxn modelId="{5854D35F-7CBF-4FCE-90D8-3A3DE61CCF09}" type="presOf" srcId="{AA9DC126-0755-4B74-BABD-A060D8E8CB1F}" destId="{B04D2F3F-8554-4C1A-8962-874D55FFB95D}" srcOrd="1" destOrd="1" presId="urn:microsoft.com/office/officeart/2005/8/layout/vList4"/>
    <dgm:cxn modelId="{52287EC5-B3C1-47D1-9DDA-D8B05B1AA133}" type="presOf" srcId="{65B72963-4B18-4EC6-9232-5D9067A7739E}" destId="{B04D2F3F-8554-4C1A-8962-874D55FFB95D}" srcOrd="1" destOrd="0" presId="urn:microsoft.com/office/officeart/2005/8/layout/vList4"/>
    <dgm:cxn modelId="{B7C38B48-791D-4A86-961E-8F21057B70F0}" type="presOf" srcId="{F083568D-FD66-40F5-B608-EC183A673AA4}" destId="{B04D2F3F-8554-4C1A-8962-874D55FFB95D}" srcOrd="1" destOrd="3" presId="urn:microsoft.com/office/officeart/2005/8/layout/vList4"/>
    <dgm:cxn modelId="{78A87790-B9B2-47ED-9D5D-7961C54012B3}" type="presParOf" srcId="{98712530-BCDB-4B59-9499-209994557160}" destId="{4980624D-BF1F-473A-814D-E33CC93A4138}" srcOrd="0" destOrd="0" presId="urn:microsoft.com/office/officeart/2005/8/layout/vList4"/>
    <dgm:cxn modelId="{9536B93A-0C8E-4FEF-9A01-3CC3CA2AF9D8}" type="presParOf" srcId="{4980624D-BF1F-473A-814D-E33CC93A4138}" destId="{C74D87E2-4F6C-4906-A31F-739C1F3B0D79}" srcOrd="0" destOrd="0" presId="urn:microsoft.com/office/officeart/2005/8/layout/vList4"/>
    <dgm:cxn modelId="{F694A14B-5ADD-4F85-A4E6-7536322C1326}" type="presParOf" srcId="{4980624D-BF1F-473A-814D-E33CC93A4138}" destId="{FB25D7EB-09B4-48CC-8520-539E18E8ABA2}" srcOrd="1" destOrd="0" presId="urn:microsoft.com/office/officeart/2005/8/layout/vList4"/>
    <dgm:cxn modelId="{B66F055F-F800-4CBB-84FA-F415BD6A8664}" type="presParOf" srcId="{4980624D-BF1F-473A-814D-E33CC93A4138}" destId="{88B0A734-B18A-45DC-B71E-EC87117ADE3E}" srcOrd="2" destOrd="0" presId="urn:microsoft.com/office/officeart/2005/8/layout/vList4"/>
    <dgm:cxn modelId="{16C687B8-6EBB-4BFD-9FFB-F4116E187EDD}" type="presParOf" srcId="{98712530-BCDB-4B59-9499-209994557160}" destId="{92251E2A-EDC2-47B1-BBD9-066EF3C729E1}" srcOrd="1" destOrd="0" presId="urn:microsoft.com/office/officeart/2005/8/layout/vList4"/>
    <dgm:cxn modelId="{978DDE13-193B-456F-B642-3147817AA03E}" type="presParOf" srcId="{98712530-BCDB-4B59-9499-209994557160}" destId="{96F2477D-251E-477D-BE8C-410118EAB417}" srcOrd="2" destOrd="0" presId="urn:microsoft.com/office/officeart/2005/8/layout/vList4"/>
    <dgm:cxn modelId="{12B12577-7BDB-4196-A728-DFDCBBD1776D}" type="presParOf" srcId="{96F2477D-251E-477D-BE8C-410118EAB417}" destId="{819BF257-B3EA-4DAB-B23A-C226C385B93A}" srcOrd="0" destOrd="0" presId="urn:microsoft.com/office/officeart/2005/8/layout/vList4"/>
    <dgm:cxn modelId="{C9187C81-BED4-4AE2-B39C-1734F0345407}" type="presParOf" srcId="{96F2477D-251E-477D-BE8C-410118EAB417}" destId="{1FC657A2-4AE7-4F50-8C52-0991434CFB16}" srcOrd="1" destOrd="0" presId="urn:microsoft.com/office/officeart/2005/8/layout/vList4"/>
    <dgm:cxn modelId="{65E1F945-2532-4234-AEB0-288AEBE5091F}" type="presParOf" srcId="{96F2477D-251E-477D-BE8C-410118EAB417}" destId="{71877C9C-86A0-4A24-B0B8-1B4EA3C1F3DA}" srcOrd="2" destOrd="0" presId="urn:microsoft.com/office/officeart/2005/8/layout/vList4"/>
    <dgm:cxn modelId="{927C9723-3867-488E-8A3E-C2B34E2DC513}" type="presParOf" srcId="{98712530-BCDB-4B59-9499-209994557160}" destId="{0A79E49A-DA37-44C0-B80D-4374070F7AF9}" srcOrd="3" destOrd="0" presId="urn:microsoft.com/office/officeart/2005/8/layout/vList4"/>
    <dgm:cxn modelId="{B4AD06C2-201E-45AC-B47D-D8AB5403BD86}" type="presParOf" srcId="{98712530-BCDB-4B59-9499-209994557160}" destId="{38B1DEC2-498F-4327-B26A-9D41AD141C0E}" srcOrd="4" destOrd="0" presId="urn:microsoft.com/office/officeart/2005/8/layout/vList4"/>
    <dgm:cxn modelId="{E284EFB5-F14A-4227-93CC-70455EF119C0}" type="presParOf" srcId="{38B1DEC2-498F-4327-B26A-9D41AD141C0E}" destId="{6655F941-ECB5-449E-A1DF-CE453489E60A}" srcOrd="0" destOrd="0" presId="urn:microsoft.com/office/officeart/2005/8/layout/vList4"/>
    <dgm:cxn modelId="{0A5C784C-72E2-40CF-9F4C-28107ED73F93}" type="presParOf" srcId="{38B1DEC2-498F-4327-B26A-9D41AD141C0E}" destId="{F605B837-1CA8-4D9A-A91E-65CCC465F5AD}" srcOrd="1" destOrd="0" presId="urn:microsoft.com/office/officeart/2005/8/layout/vList4"/>
    <dgm:cxn modelId="{F426738D-79A8-4986-81A9-837064E27173}" type="presParOf" srcId="{38B1DEC2-498F-4327-B26A-9D41AD141C0E}" destId="{B04D2F3F-8554-4C1A-8962-874D55FFB9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5A581-65E7-42F7-8D8F-159CB05746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2E85CFB-FCD3-41BE-BD2F-6856C458DD5B}">
      <dgm:prSet phldrT="[Szöveg]"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latin typeface="+mj-lt"/>
            </a:rPr>
            <a:t>Transparent use of public funds</a:t>
          </a:r>
          <a:endParaRPr lang="en-GB" sz="1800" b="1" dirty="0"/>
        </a:p>
      </dgm:t>
    </dgm:pt>
    <dgm:pt modelId="{CC4358A2-A470-46AC-B4DD-A0F8237C5230}" type="parTrans" cxnId="{51FDABF3-1CC2-427D-935C-6D9D0C2CA28E}">
      <dgm:prSet/>
      <dgm:spPr/>
      <dgm:t>
        <a:bodyPr/>
        <a:lstStyle/>
        <a:p>
          <a:endParaRPr lang="en-GB"/>
        </a:p>
      </dgm:t>
    </dgm:pt>
    <dgm:pt modelId="{A156121A-AD5D-4C35-BE5D-97DB6A784E19}" type="sibTrans" cxnId="{51FDABF3-1CC2-427D-935C-6D9D0C2CA28E}">
      <dgm:prSet/>
      <dgm:spPr/>
      <dgm:t>
        <a:bodyPr/>
        <a:lstStyle/>
        <a:p>
          <a:endParaRPr lang="en-GB"/>
        </a:p>
      </dgm:t>
    </dgm:pt>
    <dgm:pt modelId="{9A34B88C-E903-45FB-B883-A03D4FE5332A}">
      <dgm:prSet phldrT="[Szöveg]"/>
      <dgm:spPr/>
      <dgm:t>
        <a:bodyPr/>
        <a:lstStyle/>
        <a:p>
          <a:endParaRPr lang="en-GB" sz="800" dirty="0"/>
        </a:p>
      </dgm:t>
    </dgm:pt>
    <dgm:pt modelId="{BDBBEFCE-3A9F-4C95-86F2-37592517183C}" type="parTrans" cxnId="{B35A8194-B835-4023-A19E-0BE5E5B6D638}">
      <dgm:prSet/>
      <dgm:spPr/>
      <dgm:t>
        <a:bodyPr/>
        <a:lstStyle/>
        <a:p>
          <a:endParaRPr lang="en-GB"/>
        </a:p>
      </dgm:t>
    </dgm:pt>
    <dgm:pt modelId="{804C9DF2-067D-4E1F-9A35-06EBDDAECE6C}" type="sibTrans" cxnId="{B35A8194-B835-4023-A19E-0BE5E5B6D638}">
      <dgm:prSet/>
      <dgm:spPr/>
      <dgm:t>
        <a:bodyPr/>
        <a:lstStyle/>
        <a:p>
          <a:endParaRPr lang="en-GB"/>
        </a:p>
      </dgm:t>
    </dgm:pt>
    <dgm:pt modelId="{7F45B834-127B-4FD5-9587-903835E7797A}">
      <dgm:prSet phldrT="[Szöveg]" custT="1"/>
      <dgm:spPr/>
      <dgm:t>
        <a:bodyPr/>
        <a:lstStyle/>
        <a:p>
          <a:r>
            <a:rPr lang="en-GB" sz="1800" b="1" noProof="0" dirty="0" smtClean="0">
              <a:latin typeface="+mj-lt"/>
            </a:rPr>
            <a:t>Lower level of financing demand in the state budget outside the HST</a:t>
          </a:r>
          <a:endParaRPr lang="en-GB" sz="1800" b="1" dirty="0"/>
        </a:p>
      </dgm:t>
    </dgm:pt>
    <dgm:pt modelId="{6D8CDEAC-BB51-46AD-9610-3724A0168F62}" type="parTrans" cxnId="{99FDF57A-E7F6-4B03-AD5B-847CFD182D6C}">
      <dgm:prSet/>
      <dgm:spPr/>
      <dgm:t>
        <a:bodyPr/>
        <a:lstStyle/>
        <a:p>
          <a:endParaRPr lang="en-GB"/>
        </a:p>
      </dgm:t>
    </dgm:pt>
    <dgm:pt modelId="{C20410BE-06DE-4C47-9B09-DD8487168FBB}" type="sibTrans" cxnId="{99FDF57A-E7F6-4B03-AD5B-847CFD182D6C}">
      <dgm:prSet/>
      <dgm:spPr/>
      <dgm:t>
        <a:bodyPr/>
        <a:lstStyle/>
        <a:p>
          <a:endParaRPr lang="en-GB"/>
        </a:p>
      </dgm:t>
    </dgm:pt>
    <dgm:pt modelId="{2A19D7A2-8AFE-4CBD-B3DB-0375127D0BBF}">
      <dgm:prSet phldrT="[Szöveg]" custT="1"/>
      <dgm:spPr/>
      <dgm:t>
        <a:bodyPr/>
        <a:lstStyle/>
        <a:p>
          <a:r>
            <a:rPr lang="en-GB" sz="1300" noProof="0" dirty="0" smtClean="0">
              <a:latin typeface="+mj-lt"/>
            </a:rPr>
            <a:t>Involvement of accounts of local governments into the Treasury Single Account</a:t>
          </a:r>
          <a:endParaRPr lang="en-GB" sz="1300" noProof="0" dirty="0"/>
        </a:p>
      </dgm:t>
    </dgm:pt>
    <dgm:pt modelId="{AF542874-5163-4458-9373-874FE42795B6}" type="parTrans" cxnId="{607E21E1-CCD6-4D43-84BA-20CC26AA5EF5}">
      <dgm:prSet/>
      <dgm:spPr/>
      <dgm:t>
        <a:bodyPr/>
        <a:lstStyle/>
        <a:p>
          <a:endParaRPr lang="en-GB"/>
        </a:p>
      </dgm:t>
    </dgm:pt>
    <dgm:pt modelId="{BA28F7B8-67D5-4C1E-A6FA-855AB6EB772C}" type="sibTrans" cxnId="{607E21E1-CCD6-4D43-84BA-20CC26AA5EF5}">
      <dgm:prSet/>
      <dgm:spPr/>
      <dgm:t>
        <a:bodyPr/>
        <a:lstStyle/>
        <a:p>
          <a:endParaRPr lang="en-GB"/>
        </a:p>
      </dgm:t>
    </dgm:pt>
    <dgm:pt modelId="{09C7282B-4685-4948-B921-A5A6C0EE0573}">
      <dgm:prSet phldrT="[Szöveg]" custT="1"/>
      <dgm:spPr/>
      <dgm:t>
        <a:bodyPr/>
        <a:lstStyle/>
        <a:p>
          <a:r>
            <a:rPr lang="en-GB" sz="1800" b="1" noProof="0" dirty="0" smtClean="0">
              <a:latin typeface="+mj-lt"/>
            </a:rPr>
            <a:t>Strengthening the service capacities of the HST</a:t>
          </a:r>
          <a:endParaRPr lang="en-GB" sz="1800" b="1" dirty="0"/>
        </a:p>
      </dgm:t>
    </dgm:pt>
    <dgm:pt modelId="{EAD97B22-81B9-43FA-B107-F7D0A5AFF726}" type="parTrans" cxnId="{D24A1FBD-9EF5-4B8A-9628-AEE39418298E}">
      <dgm:prSet/>
      <dgm:spPr/>
      <dgm:t>
        <a:bodyPr/>
        <a:lstStyle/>
        <a:p>
          <a:endParaRPr lang="en-GB"/>
        </a:p>
      </dgm:t>
    </dgm:pt>
    <dgm:pt modelId="{D21E2A45-7A10-4779-90FD-DEE1D61DFF0F}" type="sibTrans" cxnId="{D24A1FBD-9EF5-4B8A-9628-AEE39418298E}">
      <dgm:prSet/>
      <dgm:spPr/>
      <dgm:t>
        <a:bodyPr/>
        <a:lstStyle/>
        <a:p>
          <a:endParaRPr lang="en-GB"/>
        </a:p>
      </dgm:t>
    </dgm:pt>
    <dgm:pt modelId="{E8E0D1F5-FA27-4B4D-AF5F-372D370C0D63}">
      <dgm:prSet phldrT="[Szöveg]" custT="1"/>
      <dgm:spPr/>
      <dgm:t>
        <a:bodyPr/>
        <a:lstStyle/>
        <a:p>
          <a:r>
            <a:rPr lang="en-GB" sz="1300" noProof="0" dirty="0" smtClean="0">
              <a:solidFill>
                <a:prstClr val="black"/>
              </a:solidFill>
              <a:latin typeface="+mj-lt"/>
              <a:cs typeface="Times New Roman" pitchFamily="18" charset="0"/>
            </a:rPr>
            <a:t>Introduction of new multi-currency treasury account management system (KSZR)</a:t>
          </a:r>
          <a:endParaRPr lang="en-GB" sz="1300" noProof="0" dirty="0">
            <a:latin typeface="+mj-lt"/>
          </a:endParaRPr>
        </a:p>
      </dgm:t>
    </dgm:pt>
    <dgm:pt modelId="{989A254E-B6CF-4CAA-997A-088720B48031}" type="parTrans" cxnId="{E4D2D9B1-8234-4537-9104-C66A182AFCF1}">
      <dgm:prSet/>
      <dgm:spPr/>
      <dgm:t>
        <a:bodyPr/>
        <a:lstStyle/>
        <a:p>
          <a:endParaRPr lang="en-GB"/>
        </a:p>
      </dgm:t>
    </dgm:pt>
    <dgm:pt modelId="{594A2729-5732-49D6-9B6C-40A2002E6FE6}" type="sibTrans" cxnId="{E4D2D9B1-8234-4537-9104-C66A182AFCF1}">
      <dgm:prSet/>
      <dgm:spPr/>
      <dgm:t>
        <a:bodyPr/>
        <a:lstStyle/>
        <a:p>
          <a:endParaRPr lang="en-GB"/>
        </a:p>
      </dgm:t>
    </dgm:pt>
    <dgm:pt modelId="{85D2A789-3FA7-417E-85FE-8F140705A930}">
      <dgm:prSet custT="1"/>
      <dgm:spPr/>
      <dgm:t>
        <a:bodyPr/>
        <a:lstStyle/>
        <a:p>
          <a:r>
            <a:rPr lang="en-GB" sz="1300" dirty="0" smtClean="0">
              <a:latin typeface="+mj-lt"/>
            </a:rPr>
            <a:t>Enforcement of compliance with public accounting rules through the control of budget reports</a:t>
          </a:r>
          <a:endParaRPr lang="en-GB" sz="1300" dirty="0">
            <a:latin typeface="+mj-lt"/>
          </a:endParaRPr>
        </a:p>
      </dgm:t>
    </dgm:pt>
    <dgm:pt modelId="{AFF8D678-0961-43A1-A7C2-D59C9F9C6102}" type="parTrans" cxnId="{394C050F-BB10-4794-A4CB-185EE8674C44}">
      <dgm:prSet/>
      <dgm:spPr/>
      <dgm:t>
        <a:bodyPr/>
        <a:lstStyle/>
        <a:p>
          <a:endParaRPr lang="en-GB"/>
        </a:p>
      </dgm:t>
    </dgm:pt>
    <dgm:pt modelId="{8474C867-F1E8-464B-AEA4-DAE05551A4A6}" type="sibTrans" cxnId="{394C050F-BB10-4794-A4CB-185EE8674C44}">
      <dgm:prSet/>
      <dgm:spPr/>
      <dgm:t>
        <a:bodyPr/>
        <a:lstStyle/>
        <a:p>
          <a:endParaRPr lang="en-GB"/>
        </a:p>
      </dgm:t>
    </dgm:pt>
    <dgm:pt modelId="{C202719A-0CFE-4FF5-88C0-25D2752C3A2F}">
      <dgm:prSet custT="1"/>
      <dgm:spPr/>
      <dgm:t>
        <a:bodyPr/>
        <a:lstStyle/>
        <a:p>
          <a:r>
            <a:rPr lang="en-GB" sz="1300" noProof="0" dirty="0" err="1" smtClean="0">
              <a:latin typeface="+mj-lt"/>
            </a:rPr>
            <a:t>Strengt</a:t>
          </a:r>
          <a:r>
            <a:rPr lang="hu-HU" sz="1300" noProof="0" dirty="0" smtClean="0">
              <a:latin typeface="+mj-lt"/>
            </a:rPr>
            <a:t>h</a:t>
          </a:r>
          <a:r>
            <a:rPr lang="en-GB" sz="1300" noProof="0" dirty="0" smtClean="0">
              <a:latin typeface="+mj-lt"/>
            </a:rPr>
            <a:t>en</a:t>
          </a:r>
          <a:r>
            <a:rPr lang="en-GB" sz="1300" dirty="0" smtClean="0">
              <a:latin typeface="+mj-lt"/>
            </a:rPr>
            <a:t> budgetary controls by integration of commitment data into treasury systems</a:t>
          </a:r>
          <a:endParaRPr lang="en-GB" sz="1300" dirty="0">
            <a:latin typeface="+mj-lt"/>
          </a:endParaRPr>
        </a:p>
      </dgm:t>
    </dgm:pt>
    <dgm:pt modelId="{031BAD1C-3E42-4829-9DA6-CACC455657E4}" type="parTrans" cxnId="{07680784-AFFA-4FE3-A2E9-B03AF919FA35}">
      <dgm:prSet/>
      <dgm:spPr/>
      <dgm:t>
        <a:bodyPr/>
        <a:lstStyle/>
        <a:p>
          <a:endParaRPr lang="en-GB"/>
        </a:p>
      </dgm:t>
    </dgm:pt>
    <dgm:pt modelId="{F4E656A0-599F-421F-B176-4350968F61F7}" type="sibTrans" cxnId="{07680784-AFFA-4FE3-A2E9-B03AF919FA35}">
      <dgm:prSet/>
      <dgm:spPr/>
      <dgm:t>
        <a:bodyPr/>
        <a:lstStyle/>
        <a:p>
          <a:endParaRPr lang="en-GB"/>
        </a:p>
      </dgm:t>
    </dgm:pt>
    <dgm:pt modelId="{3F64FADD-5E70-42DF-BFB1-7B35F387DBC9}">
      <dgm:prSet custT="1"/>
      <dgm:spPr/>
      <dgm:t>
        <a:bodyPr/>
        <a:lstStyle/>
        <a:p>
          <a:r>
            <a:rPr lang="en-GB" sz="1300" dirty="0" smtClean="0">
              <a:latin typeface="+mj-lt"/>
            </a:rPr>
            <a:t>Financial audit of budget reports submitted by local governments</a:t>
          </a:r>
          <a:endParaRPr lang="en-GB" sz="1300" dirty="0">
            <a:latin typeface="+mj-lt"/>
          </a:endParaRPr>
        </a:p>
      </dgm:t>
    </dgm:pt>
    <dgm:pt modelId="{A1F7C126-C698-477E-A717-245CC00FDD0F}" type="parTrans" cxnId="{267CBDD9-9670-4133-8EB3-8A091F8D8B99}">
      <dgm:prSet/>
      <dgm:spPr/>
      <dgm:t>
        <a:bodyPr/>
        <a:lstStyle/>
        <a:p>
          <a:endParaRPr lang="en-GB"/>
        </a:p>
      </dgm:t>
    </dgm:pt>
    <dgm:pt modelId="{D471E39F-3F85-4AD7-AAA5-AE3EA3366213}" type="sibTrans" cxnId="{267CBDD9-9670-4133-8EB3-8A091F8D8B99}">
      <dgm:prSet/>
      <dgm:spPr/>
      <dgm:t>
        <a:bodyPr/>
        <a:lstStyle/>
        <a:p>
          <a:endParaRPr lang="en-GB"/>
        </a:p>
      </dgm:t>
    </dgm:pt>
    <dgm:pt modelId="{19A5DDED-F663-48DC-BD87-8958B366C4E2}">
      <dgm:prSet custT="1"/>
      <dgm:spPr/>
      <dgm:t>
        <a:bodyPr/>
        <a:lstStyle/>
        <a:p>
          <a:r>
            <a:rPr lang="en-GB" sz="1300" dirty="0" smtClean="0">
              <a:latin typeface="+mj-lt"/>
            </a:rPr>
            <a:t>Development of the financial management information system, data warehouse, transparency portal</a:t>
          </a:r>
          <a:endParaRPr lang="en-GB" sz="1300" dirty="0">
            <a:latin typeface="+mj-lt"/>
          </a:endParaRPr>
        </a:p>
      </dgm:t>
    </dgm:pt>
    <dgm:pt modelId="{16FDECF2-593A-45B2-AD0F-F8994C6A1867}" type="parTrans" cxnId="{F0ECC225-85B2-4FD0-8E5E-0F9AE78458ED}">
      <dgm:prSet/>
      <dgm:spPr/>
      <dgm:t>
        <a:bodyPr/>
        <a:lstStyle/>
        <a:p>
          <a:endParaRPr lang="en-GB"/>
        </a:p>
      </dgm:t>
    </dgm:pt>
    <dgm:pt modelId="{78737AD6-808A-4AAE-A6F6-52752B12A79E}" type="sibTrans" cxnId="{F0ECC225-85B2-4FD0-8E5E-0F9AE78458ED}">
      <dgm:prSet/>
      <dgm:spPr/>
      <dgm:t>
        <a:bodyPr/>
        <a:lstStyle/>
        <a:p>
          <a:endParaRPr lang="en-GB"/>
        </a:p>
      </dgm:t>
    </dgm:pt>
    <dgm:pt modelId="{101AFB73-AAC2-4B0A-BE0F-4C12A72B73E6}">
      <dgm:prSet custT="1"/>
      <dgm:spPr/>
      <dgm:t>
        <a:bodyPr/>
        <a:lstStyle/>
        <a:p>
          <a:r>
            <a:rPr lang="en-GB" sz="1300" noProof="0" dirty="0" smtClean="0">
              <a:latin typeface="+mj-lt"/>
            </a:rPr>
            <a:t>Improve the quality of forecasts</a:t>
          </a:r>
          <a:endParaRPr lang="en-GB" sz="1300" noProof="0" dirty="0">
            <a:latin typeface="+mj-lt"/>
          </a:endParaRPr>
        </a:p>
      </dgm:t>
    </dgm:pt>
    <dgm:pt modelId="{EA300905-8E23-4208-958D-A86BE6550B69}" type="parTrans" cxnId="{EB68E7A5-0216-4505-932D-BEA94B589A94}">
      <dgm:prSet/>
      <dgm:spPr/>
      <dgm:t>
        <a:bodyPr/>
        <a:lstStyle/>
        <a:p>
          <a:endParaRPr lang="en-GB"/>
        </a:p>
      </dgm:t>
    </dgm:pt>
    <dgm:pt modelId="{0C51AE37-DDB5-45B9-8041-798FA2B93F09}" type="sibTrans" cxnId="{EB68E7A5-0216-4505-932D-BEA94B589A94}">
      <dgm:prSet/>
      <dgm:spPr/>
      <dgm:t>
        <a:bodyPr/>
        <a:lstStyle/>
        <a:p>
          <a:endParaRPr lang="en-GB"/>
        </a:p>
      </dgm:t>
    </dgm:pt>
    <dgm:pt modelId="{632217B5-06FD-4EEB-89CE-818F9C17B91C}">
      <dgm:prSet custT="1"/>
      <dgm:spPr/>
      <dgm:t>
        <a:bodyPr/>
        <a:lstStyle/>
        <a:p>
          <a:r>
            <a:rPr lang="en-GB" sz="1300" noProof="0" dirty="0" smtClean="0">
              <a:solidFill>
                <a:prstClr val="black"/>
              </a:solidFill>
              <a:latin typeface="+mj-lt"/>
              <a:cs typeface="Times New Roman" pitchFamily="18" charset="0"/>
            </a:rPr>
            <a:t>Wider range of products and flexible product range</a:t>
          </a:r>
          <a:endParaRPr lang="en-GB" sz="1300" noProof="0" dirty="0" smtClean="0">
            <a:solidFill>
              <a:prstClr val="black"/>
            </a:solidFill>
            <a:latin typeface="+mj-lt"/>
            <a:cs typeface="Times New Roman" pitchFamily="18" charset="0"/>
          </a:endParaRPr>
        </a:p>
      </dgm:t>
    </dgm:pt>
    <dgm:pt modelId="{602DB6CD-17A7-4369-AEBF-F51F3429CF44}" type="parTrans" cxnId="{178C0BCA-283E-4CDE-8093-F9B401E34447}">
      <dgm:prSet/>
      <dgm:spPr/>
      <dgm:t>
        <a:bodyPr/>
        <a:lstStyle/>
        <a:p>
          <a:endParaRPr lang="en-GB"/>
        </a:p>
      </dgm:t>
    </dgm:pt>
    <dgm:pt modelId="{BE2A538B-7432-44EB-A640-502B958DB04E}" type="sibTrans" cxnId="{178C0BCA-283E-4CDE-8093-F9B401E34447}">
      <dgm:prSet/>
      <dgm:spPr/>
      <dgm:t>
        <a:bodyPr/>
        <a:lstStyle/>
        <a:p>
          <a:endParaRPr lang="en-GB"/>
        </a:p>
      </dgm:t>
    </dgm:pt>
    <dgm:pt modelId="{6437F31F-41B1-4ECA-8083-AD430F00204B}">
      <dgm:prSet custT="1"/>
      <dgm:spPr/>
      <dgm:t>
        <a:bodyPr/>
        <a:lstStyle/>
        <a:p>
          <a:r>
            <a:rPr lang="en-GB" sz="1300" noProof="0" dirty="0" smtClean="0">
              <a:solidFill>
                <a:prstClr val="black"/>
              </a:solidFill>
              <a:latin typeface="+mj-lt"/>
              <a:cs typeface="Times New Roman" pitchFamily="18" charset="0"/>
            </a:rPr>
            <a:t>Bank-like operation</a:t>
          </a:r>
          <a:endParaRPr lang="en-GB" sz="1300" noProof="0" dirty="0">
            <a:solidFill>
              <a:prstClr val="black"/>
            </a:solidFill>
            <a:latin typeface="+mj-lt"/>
            <a:cs typeface="Times New Roman" pitchFamily="18" charset="0"/>
          </a:endParaRPr>
        </a:p>
      </dgm:t>
    </dgm:pt>
    <dgm:pt modelId="{B80D6292-987F-40DF-9145-6AF23BA01FF8}" type="parTrans" cxnId="{897A80EE-6869-4FF7-8310-30ED54353A33}">
      <dgm:prSet/>
      <dgm:spPr/>
      <dgm:t>
        <a:bodyPr/>
        <a:lstStyle/>
        <a:p>
          <a:endParaRPr lang="en-GB"/>
        </a:p>
      </dgm:t>
    </dgm:pt>
    <dgm:pt modelId="{B99967DE-6040-4E73-ACBC-AE475270DFCB}" type="sibTrans" cxnId="{897A80EE-6869-4FF7-8310-30ED54353A33}">
      <dgm:prSet/>
      <dgm:spPr/>
      <dgm:t>
        <a:bodyPr/>
        <a:lstStyle/>
        <a:p>
          <a:endParaRPr lang="en-GB"/>
        </a:p>
      </dgm:t>
    </dgm:pt>
    <dgm:pt modelId="{3DF00296-BB69-4F5C-BDF9-9778BB1FD5DD}">
      <dgm:prSet custT="1"/>
      <dgm:spPr/>
      <dgm:t>
        <a:bodyPr/>
        <a:lstStyle/>
        <a:p>
          <a:r>
            <a:rPr lang="en-GB" sz="1300" noProof="0" dirty="0" smtClean="0">
              <a:solidFill>
                <a:prstClr val="black"/>
              </a:solidFill>
              <a:latin typeface="+mj-lt"/>
              <a:cs typeface="Times New Roman" pitchFamily="18" charset="0"/>
            </a:rPr>
            <a:t>Online – </a:t>
          </a:r>
          <a:r>
            <a:rPr lang="hu-HU" sz="1300" noProof="0" dirty="0" smtClean="0">
              <a:solidFill>
                <a:prstClr val="black"/>
              </a:solidFill>
              <a:latin typeface="+mj-lt"/>
              <a:cs typeface="Times New Roman" pitchFamily="18" charset="0"/>
            </a:rPr>
            <a:t>prompt </a:t>
          </a:r>
          <a:r>
            <a:rPr lang="en-GB" sz="1300" noProof="0" dirty="0" smtClean="0">
              <a:solidFill>
                <a:prstClr val="black"/>
              </a:solidFill>
              <a:latin typeface="+mj-lt"/>
              <a:cs typeface="Times New Roman" pitchFamily="18" charset="0"/>
            </a:rPr>
            <a:t>–  information services</a:t>
          </a:r>
          <a:endParaRPr lang="en-GB" sz="1300" noProof="0" dirty="0" smtClean="0">
            <a:solidFill>
              <a:prstClr val="black"/>
            </a:solidFill>
            <a:latin typeface="+mj-lt"/>
            <a:cs typeface="Times New Roman" pitchFamily="18" charset="0"/>
          </a:endParaRPr>
        </a:p>
      </dgm:t>
    </dgm:pt>
    <dgm:pt modelId="{9708C62D-3757-41BE-A8A5-CC56FCC895BB}" type="parTrans" cxnId="{24BD2A0C-F070-4597-BB45-B783EDE72952}">
      <dgm:prSet/>
      <dgm:spPr/>
      <dgm:t>
        <a:bodyPr/>
        <a:lstStyle/>
        <a:p>
          <a:endParaRPr lang="en-GB"/>
        </a:p>
      </dgm:t>
    </dgm:pt>
    <dgm:pt modelId="{9D22CDBB-C5C5-4DE8-8C9A-982D78BB54F9}" type="sibTrans" cxnId="{24BD2A0C-F070-4597-BB45-B783EDE72952}">
      <dgm:prSet/>
      <dgm:spPr/>
      <dgm:t>
        <a:bodyPr/>
        <a:lstStyle/>
        <a:p>
          <a:endParaRPr lang="en-GB"/>
        </a:p>
      </dgm:t>
    </dgm:pt>
    <dgm:pt modelId="{65DFABAD-1E25-45FD-A191-7C9946D1B1D4}">
      <dgm:prSet custT="1"/>
      <dgm:spPr/>
      <dgm:t>
        <a:bodyPr/>
        <a:lstStyle/>
        <a:p>
          <a:r>
            <a:rPr lang="en-GB" sz="1300" noProof="0" dirty="0" smtClean="0">
              <a:solidFill>
                <a:prstClr val="black"/>
              </a:solidFill>
              <a:latin typeface="+mj-lt"/>
              <a:cs typeface="Times New Roman" pitchFamily="18" charset="0"/>
            </a:rPr>
            <a:t>Modern (Electra) client-side Front End system</a:t>
          </a:r>
          <a:endParaRPr lang="en-GB" sz="1300" noProof="0" dirty="0" smtClean="0">
            <a:solidFill>
              <a:prstClr val="black"/>
            </a:solidFill>
            <a:latin typeface="+mj-lt"/>
            <a:cs typeface="Times New Roman" pitchFamily="18" charset="0"/>
          </a:endParaRPr>
        </a:p>
      </dgm:t>
    </dgm:pt>
    <dgm:pt modelId="{1583CB21-176B-4673-BDA1-EBD80F9E14A0}" type="parTrans" cxnId="{29A3E114-4179-478E-A04F-F1AC79BDC28B}">
      <dgm:prSet/>
      <dgm:spPr/>
      <dgm:t>
        <a:bodyPr/>
        <a:lstStyle/>
        <a:p>
          <a:endParaRPr lang="en-GB"/>
        </a:p>
      </dgm:t>
    </dgm:pt>
    <dgm:pt modelId="{F84FE6B5-4F8D-49B2-8C8E-6742113A272C}" type="sibTrans" cxnId="{29A3E114-4179-478E-A04F-F1AC79BDC28B}">
      <dgm:prSet/>
      <dgm:spPr/>
      <dgm:t>
        <a:bodyPr/>
        <a:lstStyle/>
        <a:p>
          <a:endParaRPr lang="en-GB"/>
        </a:p>
      </dgm:t>
    </dgm:pt>
    <dgm:pt modelId="{58BD7235-87BD-4EE9-9A32-B45F3E712B4C}" type="pres">
      <dgm:prSet presAssocID="{C625A581-65E7-42F7-8D8F-159CB057467F}" presName="Name0" presStyleCnt="0">
        <dgm:presLayoutVars>
          <dgm:dir/>
          <dgm:animLvl val="lvl"/>
          <dgm:resizeHandles val="exact"/>
        </dgm:presLayoutVars>
      </dgm:prSet>
      <dgm:spPr/>
    </dgm:pt>
    <dgm:pt modelId="{9F028055-07DB-4B04-BC4B-CAAFCDD59EEC}" type="pres">
      <dgm:prSet presAssocID="{42E85CFB-FCD3-41BE-BD2F-6856C458DD5B}" presName="linNode" presStyleCnt="0"/>
      <dgm:spPr/>
    </dgm:pt>
    <dgm:pt modelId="{F2C3FD13-EA5F-4E40-A382-849FA98D2E75}" type="pres">
      <dgm:prSet presAssocID="{42E85CFB-FCD3-41BE-BD2F-6856C458DD5B}" presName="parentText" presStyleLbl="node1" presStyleIdx="0" presStyleCnt="3" custScaleY="86186" custLinFactNeighborX="-1938">
        <dgm:presLayoutVars>
          <dgm:chMax val="1"/>
          <dgm:bulletEnabled val="1"/>
        </dgm:presLayoutVars>
      </dgm:prSet>
      <dgm:spPr/>
      <dgm:t>
        <a:bodyPr/>
        <a:lstStyle/>
        <a:p>
          <a:endParaRPr lang="en-GB"/>
        </a:p>
      </dgm:t>
    </dgm:pt>
    <dgm:pt modelId="{DC02129C-BE99-4E23-9125-1CF78ED6D59F}" type="pres">
      <dgm:prSet presAssocID="{42E85CFB-FCD3-41BE-BD2F-6856C458DD5B}" presName="descendantText" presStyleLbl="alignAccFollowNode1" presStyleIdx="0" presStyleCnt="3" custScaleX="137434" custScaleY="104989">
        <dgm:presLayoutVars>
          <dgm:bulletEnabled val="1"/>
        </dgm:presLayoutVars>
      </dgm:prSet>
      <dgm:spPr/>
      <dgm:t>
        <a:bodyPr/>
        <a:lstStyle/>
        <a:p>
          <a:endParaRPr lang="en-GB"/>
        </a:p>
      </dgm:t>
    </dgm:pt>
    <dgm:pt modelId="{2605D046-FA23-4104-8191-26EDD120161C}" type="pres">
      <dgm:prSet presAssocID="{A156121A-AD5D-4C35-BE5D-97DB6A784E19}" presName="sp" presStyleCnt="0"/>
      <dgm:spPr/>
    </dgm:pt>
    <dgm:pt modelId="{E74ED8E7-F9D1-4928-8069-4B4C719A4692}" type="pres">
      <dgm:prSet presAssocID="{7F45B834-127B-4FD5-9587-903835E7797A}" presName="linNode" presStyleCnt="0"/>
      <dgm:spPr/>
    </dgm:pt>
    <dgm:pt modelId="{38B0A9C1-29CA-4279-8018-8B0E9A6E7573}" type="pres">
      <dgm:prSet presAssocID="{7F45B834-127B-4FD5-9587-903835E7797A}" presName="parentText" presStyleLbl="node1" presStyleIdx="1" presStyleCnt="3" custScaleY="79279" custLinFactNeighborY="-6945">
        <dgm:presLayoutVars>
          <dgm:chMax val="1"/>
          <dgm:bulletEnabled val="1"/>
        </dgm:presLayoutVars>
      </dgm:prSet>
      <dgm:spPr/>
      <dgm:t>
        <a:bodyPr/>
        <a:lstStyle/>
        <a:p>
          <a:endParaRPr lang="en-GB"/>
        </a:p>
      </dgm:t>
    </dgm:pt>
    <dgm:pt modelId="{F06C2A01-332E-4899-A1C1-A818C9133523}" type="pres">
      <dgm:prSet presAssocID="{7F45B834-127B-4FD5-9587-903835E7797A}" presName="descendantText" presStyleLbl="alignAccFollowNode1" presStyleIdx="1" presStyleCnt="3" custScaleX="133491" custScaleY="73150" custLinFactNeighborY="-6015">
        <dgm:presLayoutVars>
          <dgm:bulletEnabled val="1"/>
        </dgm:presLayoutVars>
      </dgm:prSet>
      <dgm:spPr/>
      <dgm:t>
        <a:bodyPr/>
        <a:lstStyle/>
        <a:p>
          <a:endParaRPr lang="en-GB"/>
        </a:p>
      </dgm:t>
    </dgm:pt>
    <dgm:pt modelId="{04553F5B-2ACF-4C86-904E-63F8FDDA77B3}" type="pres">
      <dgm:prSet presAssocID="{C20410BE-06DE-4C47-9B09-DD8487168FBB}" presName="sp" presStyleCnt="0"/>
      <dgm:spPr/>
    </dgm:pt>
    <dgm:pt modelId="{3F9635D5-DAC5-4AE0-9DC3-B82774ED3549}" type="pres">
      <dgm:prSet presAssocID="{09C7282B-4685-4948-B921-A5A6C0EE0573}" presName="linNode" presStyleCnt="0"/>
      <dgm:spPr/>
    </dgm:pt>
    <dgm:pt modelId="{BC74FC8D-B63C-4C8F-8AF1-E1711C36CD06}" type="pres">
      <dgm:prSet presAssocID="{09C7282B-4685-4948-B921-A5A6C0EE0573}" presName="parentText" presStyleLbl="node1" presStyleIdx="2" presStyleCnt="3" custScaleY="83939" custLinFactNeighborY="-9697">
        <dgm:presLayoutVars>
          <dgm:chMax val="1"/>
          <dgm:bulletEnabled val="1"/>
        </dgm:presLayoutVars>
      </dgm:prSet>
      <dgm:spPr/>
      <dgm:t>
        <a:bodyPr/>
        <a:lstStyle/>
        <a:p>
          <a:endParaRPr lang="en-GB"/>
        </a:p>
      </dgm:t>
    </dgm:pt>
    <dgm:pt modelId="{DE6DAAE5-9404-4E71-97C1-0796D024CB31}" type="pres">
      <dgm:prSet presAssocID="{09C7282B-4685-4948-B921-A5A6C0EE0573}" presName="descendantText" presStyleLbl="alignAccFollowNode1" presStyleIdx="2" presStyleCnt="3" custScaleX="130832" custScaleY="101580" custLinFactNeighborY="-11494">
        <dgm:presLayoutVars>
          <dgm:bulletEnabled val="1"/>
        </dgm:presLayoutVars>
      </dgm:prSet>
      <dgm:spPr/>
      <dgm:t>
        <a:bodyPr/>
        <a:lstStyle/>
        <a:p>
          <a:endParaRPr lang="en-GB"/>
        </a:p>
      </dgm:t>
    </dgm:pt>
  </dgm:ptLst>
  <dgm:cxnLst>
    <dgm:cxn modelId="{51FDABF3-1CC2-427D-935C-6D9D0C2CA28E}" srcId="{C625A581-65E7-42F7-8D8F-159CB057467F}" destId="{42E85CFB-FCD3-41BE-BD2F-6856C458DD5B}" srcOrd="0" destOrd="0" parTransId="{CC4358A2-A470-46AC-B4DD-A0F8237C5230}" sibTransId="{A156121A-AD5D-4C35-BE5D-97DB6A784E19}"/>
    <dgm:cxn modelId="{D609C895-FF0F-4A4E-AE6E-0F41868B85B1}" type="presOf" srcId="{09C7282B-4685-4948-B921-A5A6C0EE0573}" destId="{BC74FC8D-B63C-4C8F-8AF1-E1711C36CD06}" srcOrd="0" destOrd="0" presId="urn:microsoft.com/office/officeart/2005/8/layout/vList5"/>
    <dgm:cxn modelId="{FBEE7913-FE90-4679-A93F-A7015893822F}" type="presOf" srcId="{101AFB73-AAC2-4B0A-BE0F-4C12A72B73E6}" destId="{F06C2A01-332E-4899-A1C1-A818C9133523}" srcOrd="0" destOrd="1" presId="urn:microsoft.com/office/officeart/2005/8/layout/vList5"/>
    <dgm:cxn modelId="{AEABFB5D-2DBF-4671-B862-AD85B295D45A}" type="presOf" srcId="{85D2A789-3FA7-417E-85FE-8F140705A930}" destId="{DC02129C-BE99-4E23-9125-1CF78ED6D59F}" srcOrd="0" destOrd="1" presId="urn:microsoft.com/office/officeart/2005/8/layout/vList5"/>
    <dgm:cxn modelId="{43C1B51A-8CF2-4836-A357-7D933876E1D2}" type="presOf" srcId="{6437F31F-41B1-4ECA-8083-AD430F00204B}" destId="{DE6DAAE5-9404-4E71-97C1-0796D024CB31}" srcOrd="0" destOrd="2" presId="urn:microsoft.com/office/officeart/2005/8/layout/vList5"/>
    <dgm:cxn modelId="{30E28FAE-D445-4A99-846C-D0749D15648F}" type="presOf" srcId="{7F45B834-127B-4FD5-9587-903835E7797A}" destId="{38B0A9C1-29CA-4279-8018-8B0E9A6E7573}" srcOrd="0" destOrd="0" presId="urn:microsoft.com/office/officeart/2005/8/layout/vList5"/>
    <dgm:cxn modelId="{D0948EA3-0F79-4546-B05B-072B121A6389}" type="presOf" srcId="{65DFABAD-1E25-45FD-A191-7C9946D1B1D4}" destId="{DE6DAAE5-9404-4E71-97C1-0796D024CB31}" srcOrd="0" destOrd="4" presId="urn:microsoft.com/office/officeart/2005/8/layout/vList5"/>
    <dgm:cxn modelId="{B3147628-659B-473C-9E2D-3283714FABF8}" type="presOf" srcId="{C202719A-0CFE-4FF5-88C0-25D2752C3A2F}" destId="{DC02129C-BE99-4E23-9125-1CF78ED6D59F}" srcOrd="0" destOrd="2" presId="urn:microsoft.com/office/officeart/2005/8/layout/vList5"/>
    <dgm:cxn modelId="{F0ECC225-85B2-4FD0-8E5E-0F9AE78458ED}" srcId="{42E85CFB-FCD3-41BE-BD2F-6856C458DD5B}" destId="{19A5DDED-F663-48DC-BD87-8958B366C4E2}" srcOrd="4" destOrd="0" parTransId="{16FDECF2-593A-45B2-AD0F-F8994C6A1867}" sibTransId="{78737AD6-808A-4AAE-A6F6-52752B12A79E}"/>
    <dgm:cxn modelId="{B35A8194-B835-4023-A19E-0BE5E5B6D638}" srcId="{42E85CFB-FCD3-41BE-BD2F-6856C458DD5B}" destId="{9A34B88C-E903-45FB-B883-A03D4FE5332A}" srcOrd="0" destOrd="0" parTransId="{BDBBEFCE-3A9F-4C95-86F2-37592517183C}" sibTransId="{804C9DF2-067D-4E1F-9A35-06EBDDAECE6C}"/>
    <dgm:cxn modelId="{29A3E114-4179-478E-A04F-F1AC79BDC28B}" srcId="{09C7282B-4685-4948-B921-A5A6C0EE0573}" destId="{65DFABAD-1E25-45FD-A191-7C9946D1B1D4}" srcOrd="4" destOrd="0" parTransId="{1583CB21-176B-4673-BDA1-EBD80F9E14A0}" sibTransId="{F84FE6B5-4F8D-49B2-8C8E-6742113A272C}"/>
    <dgm:cxn modelId="{DB36D78A-9727-484E-96AD-9BD05787E0B7}" type="presOf" srcId="{3F64FADD-5E70-42DF-BFB1-7B35F387DBC9}" destId="{DC02129C-BE99-4E23-9125-1CF78ED6D59F}" srcOrd="0" destOrd="3" presId="urn:microsoft.com/office/officeart/2005/8/layout/vList5"/>
    <dgm:cxn modelId="{E4D2D9B1-8234-4537-9104-C66A182AFCF1}" srcId="{09C7282B-4685-4948-B921-A5A6C0EE0573}" destId="{E8E0D1F5-FA27-4B4D-AF5F-372D370C0D63}" srcOrd="0" destOrd="0" parTransId="{989A254E-B6CF-4CAA-997A-088720B48031}" sibTransId="{594A2729-5732-49D6-9B6C-40A2002E6FE6}"/>
    <dgm:cxn modelId="{8A095C14-A456-4A3E-B61B-34E47C918558}" type="presOf" srcId="{E8E0D1F5-FA27-4B4D-AF5F-372D370C0D63}" destId="{DE6DAAE5-9404-4E71-97C1-0796D024CB31}" srcOrd="0" destOrd="0" presId="urn:microsoft.com/office/officeart/2005/8/layout/vList5"/>
    <dgm:cxn modelId="{B98AE959-9483-49D5-BE9A-E61CADECF10B}" type="presOf" srcId="{3DF00296-BB69-4F5C-BDF9-9778BB1FD5DD}" destId="{DE6DAAE5-9404-4E71-97C1-0796D024CB31}" srcOrd="0" destOrd="3" presId="urn:microsoft.com/office/officeart/2005/8/layout/vList5"/>
    <dgm:cxn modelId="{EB68E7A5-0216-4505-932D-BEA94B589A94}" srcId="{7F45B834-127B-4FD5-9587-903835E7797A}" destId="{101AFB73-AAC2-4B0A-BE0F-4C12A72B73E6}" srcOrd="1" destOrd="0" parTransId="{EA300905-8E23-4208-958D-A86BE6550B69}" sibTransId="{0C51AE37-DDB5-45B9-8041-798FA2B93F09}"/>
    <dgm:cxn modelId="{178C0BCA-283E-4CDE-8093-F9B401E34447}" srcId="{09C7282B-4685-4948-B921-A5A6C0EE0573}" destId="{632217B5-06FD-4EEB-89CE-818F9C17B91C}" srcOrd="1" destOrd="0" parTransId="{602DB6CD-17A7-4369-AEBF-F51F3429CF44}" sibTransId="{BE2A538B-7432-44EB-A640-502B958DB04E}"/>
    <dgm:cxn modelId="{394C050F-BB10-4794-A4CB-185EE8674C44}" srcId="{42E85CFB-FCD3-41BE-BD2F-6856C458DD5B}" destId="{85D2A789-3FA7-417E-85FE-8F140705A930}" srcOrd="1" destOrd="0" parTransId="{AFF8D678-0961-43A1-A7C2-D59C9F9C6102}" sibTransId="{8474C867-F1E8-464B-AEA4-DAE05551A4A6}"/>
    <dgm:cxn modelId="{9C48CB28-59EB-498A-ABAE-127DB9C690FB}" type="presOf" srcId="{42E85CFB-FCD3-41BE-BD2F-6856C458DD5B}" destId="{F2C3FD13-EA5F-4E40-A382-849FA98D2E75}" srcOrd="0" destOrd="0" presId="urn:microsoft.com/office/officeart/2005/8/layout/vList5"/>
    <dgm:cxn modelId="{05C45901-A598-446E-B14C-3712E7A1C4BB}" type="presOf" srcId="{C625A581-65E7-42F7-8D8F-159CB057467F}" destId="{58BD7235-87BD-4EE9-9A32-B45F3E712B4C}" srcOrd="0" destOrd="0" presId="urn:microsoft.com/office/officeart/2005/8/layout/vList5"/>
    <dgm:cxn modelId="{607E21E1-CCD6-4D43-84BA-20CC26AA5EF5}" srcId="{7F45B834-127B-4FD5-9587-903835E7797A}" destId="{2A19D7A2-8AFE-4CBD-B3DB-0375127D0BBF}" srcOrd="0" destOrd="0" parTransId="{AF542874-5163-4458-9373-874FE42795B6}" sibTransId="{BA28F7B8-67D5-4C1E-A6FA-855AB6EB772C}"/>
    <dgm:cxn modelId="{24BD2A0C-F070-4597-BB45-B783EDE72952}" srcId="{09C7282B-4685-4948-B921-A5A6C0EE0573}" destId="{3DF00296-BB69-4F5C-BDF9-9778BB1FD5DD}" srcOrd="3" destOrd="0" parTransId="{9708C62D-3757-41BE-A8A5-CC56FCC895BB}" sibTransId="{9D22CDBB-C5C5-4DE8-8C9A-982D78BB54F9}"/>
    <dgm:cxn modelId="{F7CA83C6-5912-4597-9D7A-E517F5F5243C}" type="presOf" srcId="{632217B5-06FD-4EEB-89CE-818F9C17B91C}" destId="{DE6DAAE5-9404-4E71-97C1-0796D024CB31}" srcOrd="0" destOrd="1" presId="urn:microsoft.com/office/officeart/2005/8/layout/vList5"/>
    <dgm:cxn modelId="{897A80EE-6869-4FF7-8310-30ED54353A33}" srcId="{09C7282B-4685-4948-B921-A5A6C0EE0573}" destId="{6437F31F-41B1-4ECA-8083-AD430F00204B}" srcOrd="2" destOrd="0" parTransId="{B80D6292-987F-40DF-9145-6AF23BA01FF8}" sibTransId="{B99967DE-6040-4E73-ACBC-AE475270DFCB}"/>
    <dgm:cxn modelId="{E0EB1407-E7FF-482D-B1E1-4C93447BDD85}" type="presOf" srcId="{2A19D7A2-8AFE-4CBD-B3DB-0375127D0BBF}" destId="{F06C2A01-332E-4899-A1C1-A818C9133523}" srcOrd="0" destOrd="0" presId="urn:microsoft.com/office/officeart/2005/8/layout/vList5"/>
    <dgm:cxn modelId="{267CBDD9-9670-4133-8EB3-8A091F8D8B99}" srcId="{42E85CFB-FCD3-41BE-BD2F-6856C458DD5B}" destId="{3F64FADD-5E70-42DF-BFB1-7B35F387DBC9}" srcOrd="3" destOrd="0" parTransId="{A1F7C126-C698-477E-A717-245CC00FDD0F}" sibTransId="{D471E39F-3F85-4AD7-AAA5-AE3EA3366213}"/>
    <dgm:cxn modelId="{D18DF349-51A2-4273-94B4-C0A3C91D2C84}" type="presOf" srcId="{9A34B88C-E903-45FB-B883-A03D4FE5332A}" destId="{DC02129C-BE99-4E23-9125-1CF78ED6D59F}" srcOrd="0" destOrd="0" presId="urn:microsoft.com/office/officeart/2005/8/layout/vList5"/>
    <dgm:cxn modelId="{99FDF57A-E7F6-4B03-AD5B-847CFD182D6C}" srcId="{C625A581-65E7-42F7-8D8F-159CB057467F}" destId="{7F45B834-127B-4FD5-9587-903835E7797A}" srcOrd="1" destOrd="0" parTransId="{6D8CDEAC-BB51-46AD-9610-3724A0168F62}" sibTransId="{C20410BE-06DE-4C47-9B09-DD8487168FBB}"/>
    <dgm:cxn modelId="{D24A1FBD-9EF5-4B8A-9628-AEE39418298E}" srcId="{C625A581-65E7-42F7-8D8F-159CB057467F}" destId="{09C7282B-4685-4948-B921-A5A6C0EE0573}" srcOrd="2" destOrd="0" parTransId="{EAD97B22-81B9-43FA-B107-F7D0A5AFF726}" sibTransId="{D21E2A45-7A10-4779-90FD-DEE1D61DFF0F}"/>
    <dgm:cxn modelId="{8BE6FA29-6BD4-4A1D-B955-BAA0BDEE7902}" type="presOf" srcId="{19A5DDED-F663-48DC-BD87-8958B366C4E2}" destId="{DC02129C-BE99-4E23-9125-1CF78ED6D59F}" srcOrd="0" destOrd="4" presId="urn:microsoft.com/office/officeart/2005/8/layout/vList5"/>
    <dgm:cxn modelId="{07680784-AFFA-4FE3-A2E9-B03AF919FA35}" srcId="{42E85CFB-FCD3-41BE-BD2F-6856C458DD5B}" destId="{C202719A-0CFE-4FF5-88C0-25D2752C3A2F}" srcOrd="2" destOrd="0" parTransId="{031BAD1C-3E42-4829-9DA6-CACC455657E4}" sibTransId="{F4E656A0-599F-421F-B176-4350968F61F7}"/>
    <dgm:cxn modelId="{3FBF2850-174D-41CF-B54F-B495F021E5FA}" type="presParOf" srcId="{58BD7235-87BD-4EE9-9A32-B45F3E712B4C}" destId="{9F028055-07DB-4B04-BC4B-CAAFCDD59EEC}" srcOrd="0" destOrd="0" presId="urn:microsoft.com/office/officeart/2005/8/layout/vList5"/>
    <dgm:cxn modelId="{C4FD7DA4-3CEA-472B-92B6-1F13CF028847}" type="presParOf" srcId="{9F028055-07DB-4B04-BC4B-CAAFCDD59EEC}" destId="{F2C3FD13-EA5F-4E40-A382-849FA98D2E75}" srcOrd="0" destOrd="0" presId="urn:microsoft.com/office/officeart/2005/8/layout/vList5"/>
    <dgm:cxn modelId="{9E6DF27F-969E-4C17-A958-99B50003DE25}" type="presParOf" srcId="{9F028055-07DB-4B04-BC4B-CAAFCDD59EEC}" destId="{DC02129C-BE99-4E23-9125-1CF78ED6D59F}" srcOrd="1" destOrd="0" presId="urn:microsoft.com/office/officeart/2005/8/layout/vList5"/>
    <dgm:cxn modelId="{B49DACFC-B818-4C16-B291-E86907A4EA42}" type="presParOf" srcId="{58BD7235-87BD-4EE9-9A32-B45F3E712B4C}" destId="{2605D046-FA23-4104-8191-26EDD120161C}" srcOrd="1" destOrd="0" presId="urn:microsoft.com/office/officeart/2005/8/layout/vList5"/>
    <dgm:cxn modelId="{1BCCA852-1EF2-4FA0-97C4-1242A6CAB175}" type="presParOf" srcId="{58BD7235-87BD-4EE9-9A32-B45F3E712B4C}" destId="{E74ED8E7-F9D1-4928-8069-4B4C719A4692}" srcOrd="2" destOrd="0" presId="urn:microsoft.com/office/officeart/2005/8/layout/vList5"/>
    <dgm:cxn modelId="{FD5C689F-E731-4C26-88E3-306A5F18A04D}" type="presParOf" srcId="{E74ED8E7-F9D1-4928-8069-4B4C719A4692}" destId="{38B0A9C1-29CA-4279-8018-8B0E9A6E7573}" srcOrd="0" destOrd="0" presId="urn:microsoft.com/office/officeart/2005/8/layout/vList5"/>
    <dgm:cxn modelId="{22F1F5C7-D52D-48A9-A6F9-32058310BEE5}" type="presParOf" srcId="{E74ED8E7-F9D1-4928-8069-4B4C719A4692}" destId="{F06C2A01-332E-4899-A1C1-A818C9133523}" srcOrd="1" destOrd="0" presId="urn:microsoft.com/office/officeart/2005/8/layout/vList5"/>
    <dgm:cxn modelId="{1B27D2DF-E8BD-4863-8435-1FEE1D02B5C3}" type="presParOf" srcId="{58BD7235-87BD-4EE9-9A32-B45F3E712B4C}" destId="{04553F5B-2ACF-4C86-904E-63F8FDDA77B3}" srcOrd="3" destOrd="0" presId="urn:microsoft.com/office/officeart/2005/8/layout/vList5"/>
    <dgm:cxn modelId="{B3787DFD-05C0-4D75-AC17-1A95F7BB9EC4}" type="presParOf" srcId="{58BD7235-87BD-4EE9-9A32-B45F3E712B4C}" destId="{3F9635D5-DAC5-4AE0-9DC3-B82774ED3549}" srcOrd="4" destOrd="0" presId="urn:microsoft.com/office/officeart/2005/8/layout/vList5"/>
    <dgm:cxn modelId="{18CD08DC-9D9B-4BC9-B6DC-373A4F936A88}" type="presParOf" srcId="{3F9635D5-DAC5-4AE0-9DC3-B82774ED3549}" destId="{BC74FC8D-B63C-4C8F-8AF1-E1711C36CD06}" srcOrd="0" destOrd="0" presId="urn:microsoft.com/office/officeart/2005/8/layout/vList5"/>
    <dgm:cxn modelId="{107969F4-1086-4DC2-A014-14E307CF3CA8}" type="presParOf" srcId="{3F9635D5-DAC5-4AE0-9DC3-B82774ED3549}" destId="{DE6DAAE5-9404-4E71-97C1-0796D024CB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FC65D-62EF-4C93-8B1E-4EFBC22F4F30}">
      <dsp:nvSpPr>
        <dsp:cNvPr id="0" name=""/>
        <dsp:cNvSpPr/>
      </dsp:nvSpPr>
      <dsp:spPr>
        <a:xfrm>
          <a:off x="40" y="231231"/>
          <a:ext cx="3845569"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kern="1200" noProof="0" dirty="0" smtClean="0">
              <a:latin typeface="+mj-lt"/>
            </a:rPr>
            <a:t>Core</a:t>
          </a:r>
          <a:r>
            <a:rPr lang="hu-HU" sz="2100" kern="1200" noProof="0" dirty="0" smtClean="0">
              <a:latin typeface="+mj-lt"/>
            </a:rPr>
            <a:t> </a:t>
          </a:r>
          <a:r>
            <a:rPr lang="en-GB" sz="2100" kern="1200" noProof="0" dirty="0" smtClean="0">
              <a:latin typeface="+mj-lt"/>
            </a:rPr>
            <a:t>treasury functions</a:t>
          </a:r>
          <a:endParaRPr lang="en-GB" sz="2100" kern="1200" noProof="0" dirty="0">
            <a:latin typeface="+mj-lt"/>
          </a:endParaRPr>
        </a:p>
      </dsp:txBody>
      <dsp:txXfrm>
        <a:off x="40" y="231231"/>
        <a:ext cx="3845569" cy="604800"/>
      </dsp:txXfrm>
    </dsp:sp>
    <dsp:sp modelId="{B68F9C4A-DAAC-4866-B475-74E60DFCEE25}">
      <dsp:nvSpPr>
        <dsp:cNvPr id="0" name=""/>
        <dsp:cNvSpPr/>
      </dsp:nvSpPr>
      <dsp:spPr>
        <a:xfrm>
          <a:off x="40" y="836031"/>
          <a:ext cx="3845569" cy="34587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noProof="0" dirty="0" smtClean="0">
              <a:latin typeface="+mj-lt"/>
            </a:rPr>
            <a:t>HUF and foreign currency account management for central budgetary units, account holders obliged by law</a:t>
          </a:r>
          <a:endParaRPr lang="en-GB" sz="2100" kern="1200" noProof="0" dirty="0"/>
        </a:p>
        <a:p>
          <a:pPr marL="228600" lvl="1" indent="-228600" algn="l" defTabSz="933450">
            <a:lnSpc>
              <a:spcPct val="90000"/>
            </a:lnSpc>
            <a:spcBef>
              <a:spcPct val="0"/>
            </a:spcBef>
            <a:spcAft>
              <a:spcPct val="15000"/>
            </a:spcAft>
            <a:buChar char="••"/>
          </a:pPr>
          <a:r>
            <a:rPr lang="en-GB" sz="2100" kern="1200" noProof="0" smtClean="0">
              <a:latin typeface="+mj-lt"/>
            </a:rPr>
            <a:t>Forecasting the budgetary position and liquidity needs</a:t>
          </a:r>
          <a:endParaRPr lang="en-GB" sz="2100" kern="1200" noProof="0"/>
        </a:p>
        <a:p>
          <a:pPr marL="228600" lvl="1" indent="-228600" algn="l" defTabSz="933450">
            <a:lnSpc>
              <a:spcPct val="90000"/>
            </a:lnSpc>
            <a:spcBef>
              <a:spcPct val="0"/>
            </a:spcBef>
            <a:spcAft>
              <a:spcPct val="15000"/>
            </a:spcAft>
            <a:buChar char="••"/>
          </a:pPr>
          <a:r>
            <a:rPr lang="en-GB" sz="2100" kern="1200" noProof="0" dirty="0" smtClean="0">
              <a:latin typeface="+mj-lt"/>
            </a:rPr>
            <a:t>Summarizing the budgetary reports, both central and local subsectors </a:t>
          </a:r>
          <a:endParaRPr lang="en-GB" sz="2100" kern="1200" noProof="0" dirty="0"/>
        </a:p>
        <a:p>
          <a:pPr marL="228600" lvl="1" indent="-228600" algn="l" defTabSz="933450">
            <a:lnSpc>
              <a:spcPct val="90000"/>
            </a:lnSpc>
            <a:spcBef>
              <a:spcPct val="0"/>
            </a:spcBef>
            <a:spcAft>
              <a:spcPct val="15000"/>
            </a:spcAft>
            <a:buChar char="••"/>
          </a:pPr>
          <a:r>
            <a:rPr lang="en-GB" sz="2100" kern="1200" noProof="0" dirty="0" smtClean="0">
              <a:latin typeface="+mj-lt"/>
            </a:rPr>
            <a:t>Budgetary controls</a:t>
          </a:r>
          <a:endParaRPr lang="en-GB" sz="2100" kern="1200" noProof="0" dirty="0">
            <a:latin typeface="+mj-lt"/>
          </a:endParaRPr>
        </a:p>
      </dsp:txBody>
      <dsp:txXfrm>
        <a:off x="40" y="836031"/>
        <a:ext cx="3845569" cy="3458700"/>
      </dsp:txXfrm>
    </dsp:sp>
    <dsp:sp modelId="{EC43F1B6-96BE-4006-8E94-2E321F328D71}">
      <dsp:nvSpPr>
        <dsp:cNvPr id="0" name=""/>
        <dsp:cNvSpPr/>
      </dsp:nvSpPr>
      <dsp:spPr>
        <a:xfrm>
          <a:off x="4383989" y="231231"/>
          <a:ext cx="3845569"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kern="1200" noProof="0" smtClean="0">
              <a:latin typeface="+mj-lt"/>
            </a:rPr>
            <a:t>Additional functions</a:t>
          </a:r>
          <a:endParaRPr lang="en-GB" sz="2100" kern="1200" noProof="0">
            <a:latin typeface="+mj-lt"/>
          </a:endParaRPr>
        </a:p>
      </dsp:txBody>
      <dsp:txXfrm>
        <a:off x="4383989" y="231231"/>
        <a:ext cx="3845569" cy="604800"/>
      </dsp:txXfrm>
    </dsp:sp>
    <dsp:sp modelId="{ED8B3523-239C-435C-8303-D626083FDE06}">
      <dsp:nvSpPr>
        <dsp:cNvPr id="0" name=""/>
        <dsp:cNvSpPr/>
      </dsp:nvSpPr>
      <dsp:spPr>
        <a:xfrm>
          <a:off x="4383989" y="836031"/>
          <a:ext cx="3845569" cy="34587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noProof="0" dirty="0" smtClean="0">
              <a:latin typeface="+mj-lt"/>
            </a:rPr>
            <a:t>Remitting EU and national subventions, grant management</a:t>
          </a:r>
          <a:endParaRPr lang="en-GB" sz="2100" kern="1200" noProof="0" dirty="0">
            <a:latin typeface="+mj-lt"/>
          </a:endParaRPr>
        </a:p>
        <a:p>
          <a:pPr marL="228600" lvl="1" indent="-228600" algn="l" defTabSz="933450">
            <a:lnSpc>
              <a:spcPct val="90000"/>
            </a:lnSpc>
            <a:spcBef>
              <a:spcPct val="0"/>
            </a:spcBef>
            <a:spcAft>
              <a:spcPct val="15000"/>
            </a:spcAft>
            <a:buChar char="••"/>
          </a:pPr>
          <a:r>
            <a:rPr lang="en-GB" sz="2100" kern="1200" noProof="0" smtClean="0">
              <a:latin typeface="+mj-lt"/>
            </a:rPr>
            <a:t>Payroll calculation for the public sector, </a:t>
          </a:r>
          <a:endParaRPr lang="en-GB" sz="2100" kern="1200" noProof="0" smtClean="0">
            <a:latin typeface="+mj-lt"/>
          </a:endParaRPr>
        </a:p>
        <a:p>
          <a:pPr marL="228600" lvl="1" indent="-228600" algn="l" defTabSz="933450">
            <a:lnSpc>
              <a:spcPct val="90000"/>
            </a:lnSpc>
            <a:spcBef>
              <a:spcPct val="0"/>
            </a:spcBef>
            <a:spcAft>
              <a:spcPct val="15000"/>
            </a:spcAft>
            <a:buChar char="••"/>
          </a:pPr>
          <a:r>
            <a:rPr lang="en-GB" sz="2100" kern="1200" noProof="0" dirty="0" smtClean="0">
              <a:latin typeface="+mj-lt"/>
            </a:rPr>
            <a:t>Retail of government securities</a:t>
          </a:r>
          <a:endParaRPr lang="en-GB" sz="2100" kern="1200" noProof="0" dirty="0">
            <a:latin typeface="+mj-lt"/>
          </a:endParaRPr>
        </a:p>
        <a:p>
          <a:pPr marL="228600" lvl="1" indent="-228600" algn="l" defTabSz="933450">
            <a:lnSpc>
              <a:spcPct val="90000"/>
            </a:lnSpc>
            <a:spcBef>
              <a:spcPct val="0"/>
            </a:spcBef>
            <a:spcAft>
              <a:spcPct val="15000"/>
            </a:spcAft>
            <a:buChar char="••"/>
          </a:pPr>
          <a:r>
            <a:rPr lang="en-GB" sz="2100" kern="1200" noProof="0" dirty="0" smtClean="0">
              <a:latin typeface="+mj-lt"/>
            </a:rPr>
            <a:t>Registry of budgetary units</a:t>
          </a:r>
          <a:endParaRPr lang="en-GB" sz="2100" kern="1200" noProof="0" dirty="0">
            <a:latin typeface="+mj-lt"/>
          </a:endParaRPr>
        </a:p>
      </dsp:txBody>
      <dsp:txXfrm>
        <a:off x="4383989" y="836031"/>
        <a:ext cx="3845569" cy="345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D87E2-4F6C-4906-A31F-739C1F3B0D79}">
      <dsp:nvSpPr>
        <dsp:cNvPr id="0" name=""/>
        <dsp:cNvSpPr/>
      </dsp:nvSpPr>
      <dsp:spPr>
        <a:xfrm>
          <a:off x="0" y="72011"/>
          <a:ext cx="8306347" cy="16323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noProof="0" dirty="0" smtClean="0">
              <a:latin typeface="+mj-lt"/>
              <a:cs typeface="Times New Roman" pitchFamily="18" charset="0"/>
            </a:rPr>
            <a:t>Treasury headquarters in Budapest</a:t>
          </a:r>
          <a:r>
            <a:rPr lang="hu-HU" sz="1600" kern="1200" noProof="0" dirty="0" smtClean="0">
              <a:latin typeface="+mj-lt"/>
              <a:cs typeface="Times New Roman" pitchFamily="18" charset="0"/>
            </a:rPr>
            <a:t>		</a:t>
          </a:r>
          <a:r>
            <a:rPr lang="hu-HU" sz="1600" kern="1200" noProof="0" dirty="0" err="1" smtClean="0">
              <a:latin typeface="+mj-lt"/>
              <a:cs typeface="Times New Roman" pitchFamily="18" charset="0"/>
            </a:rPr>
            <a:t>approx</a:t>
          </a:r>
          <a:r>
            <a:rPr lang="hu-HU" sz="1600" kern="1200" noProof="0" dirty="0" smtClean="0">
              <a:latin typeface="+mj-lt"/>
              <a:cs typeface="Times New Roman" pitchFamily="18" charset="0"/>
            </a:rPr>
            <a:t>. 400 </a:t>
          </a:r>
          <a:r>
            <a:rPr lang="hu-HU" sz="1600" kern="1200" noProof="0" dirty="0" err="1" smtClean="0">
              <a:latin typeface="+mj-lt"/>
              <a:cs typeface="Times New Roman" pitchFamily="18" charset="0"/>
            </a:rPr>
            <a:t>employed</a:t>
          </a:r>
          <a:endParaRPr lang="en-GB" sz="1600" kern="1200" noProof="0" dirty="0">
            <a:latin typeface="+mj-lt"/>
          </a:endParaRPr>
        </a:p>
        <a:p>
          <a:pPr marL="171450" lvl="1" indent="-171450" algn="l" defTabSz="711200">
            <a:lnSpc>
              <a:spcPct val="90000"/>
            </a:lnSpc>
            <a:spcBef>
              <a:spcPct val="0"/>
            </a:spcBef>
            <a:spcAft>
              <a:spcPct val="15000"/>
            </a:spcAft>
            <a:buChar char="••"/>
          </a:pPr>
          <a:r>
            <a:rPr lang="en-GB" sz="1600" kern="1200" noProof="0" dirty="0" smtClean="0">
              <a:latin typeface="+mj-lt"/>
            </a:rPr>
            <a:t>Budgetary accounting and control</a:t>
          </a:r>
          <a:endParaRPr lang="en-GB" sz="1600" kern="1200" noProof="0" dirty="0">
            <a:latin typeface="+mj-lt"/>
          </a:endParaRPr>
        </a:p>
        <a:p>
          <a:pPr marL="171450" lvl="1" indent="-171450" algn="l" defTabSz="711200">
            <a:lnSpc>
              <a:spcPct val="90000"/>
            </a:lnSpc>
            <a:spcBef>
              <a:spcPct val="0"/>
            </a:spcBef>
            <a:spcAft>
              <a:spcPct val="15000"/>
            </a:spcAft>
            <a:buChar char="••"/>
          </a:pPr>
          <a:r>
            <a:rPr lang="en-GB" sz="1600" kern="1200" noProof="0" dirty="0" smtClean="0">
              <a:latin typeface="+mj-lt"/>
            </a:rPr>
            <a:t>Reporting and consolidation</a:t>
          </a:r>
          <a:endParaRPr lang="en-GB" sz="1600" kern="1200" noProof="0" dirty="0">
            <a:latin typeface="+mj-lt"/>
          </a:endParaRPr>
        </a:p>
        <a:p>
          <a:pPr marL="171450" lvl="1" indent="-171450" algn="l" defTabSz="711200">
            <a:lnSpc>
              <a:spcPct val="90000"/>
            </a:lnSpc>
            <a:spcBef>
              <a:spcPct val="0"/>
            </a:spcBef>
            <a:spcAft>
              <a:spcPct val="15000"/>
            </a:spcAft>
            <a:buChar char="••"/>
          </a:pPr>
          <a:r>
            <a:rPr lang="en-GB" sz="1600" kern="1200" noProof="0" dirty="0" smtClean="0">
              <a:latin typeface="+mj-lt"/>
            </a:rPr>
            <a:t>Liquidity management and for</a:t>
          </a:r>
          <a:r>
            <a:rPr lang="hu-HU" sz="1600" kern="1200" noProof="0" dirty="0" smtClean="0">
              <a:latin typeface="+mj-lt"/>
            </a:rPr>
            <a:t>e</a:t>
          </a:r>
          <a:r>
            <a:rPr lang="en-GB" sz="1600" kern="1200" noProof="0" dirty="0" smtClean="0">
              <a:latin typeface="+mj-lt"/>
            </a:rPr>
            <a:t>casts</a:t>
          </a:r>
          <a:endParaRPr lang="en-GB" sz="1600" kern="1200" noProof="0" dirty="0">
            <a:latin typeface="+mj-lt"/>
          </a:endParaRPr>
        </a:p>
        <a:p>
          <a:pPr marL="171450" lvl="1" indent="-171450" algn="l" defTabSz="711200">
            <a:lnSpc>
              <a:spcPct val="90000"/>
            </a:lnSpc>
            <a:spcBef>
              <a:spcPct val="0"/>
            </a:spcBef>
            <a:spcAft>
              <a:spcPct val="15000"/>
            </a:spcAft>
            <a:buChar char="••"/>
          </a:pPr>
          <a:r>
            <a:rPr lang="en-GB" sz="1600" kern="1200" noProof="0" dirty="0" smtClean="0">
              <a:latin typeface="+mj-lt"/>
            </a:rPr>
            <a:t>Public registry of budgetary organisations</a:t>
          </a:r>
          <a:endParaRPr lang="en-GB" sz="1600" kern="1200" noProof="0" dirty="0">
            <a:latin typeface="+mj-lt"/>
          </a:endParaRPr>
        </a:p>
        <a:p>
          <a:pPr marL="114300" lvl="1" indent="-114300" algn="l" defTabSz="533400">
            <a:lnSpc>
              <a:spcPct val="90000"/>
            </a:lnSpc>
            <a:spcBef>
              <a:spcPct val="0"/>
            </a:spcBef>
            <a:spcAft>
              <a:spcPct val="15000"/>
            </a:spcAft>
            <a:buChar char="••"/>
          </a:pPr>
          <a:endParaRPr lang="en-GB" sz="1200" kern="1200" noProof="0" dirty="0">
            <a:latin typeface="+mj-lt"/>
          </a:endParaRPr>
        </a:p>
      </dsp:txBody>
      <dsp:txXfrm>
        <a:off x="1810330" y="72011"/>
        <a:ext cx="6496016" cy="1632387"/>
      </dsp:txXfrm>
    </dsp:sp>
    <dsp:sp modelId="{FB25D7EB-09B4-48CC-8520-539E18E8ABA2}">
      <dsp:nvSpPr>
        <dsp:cNvPr id="0" name=""/>
        <dsp:cNvSpPr/>
      </dsp:nvSpPr>
      <dsp:spPr>
        <a:xfrm>
          <a:off x="165325" y="206669"/>
          <a:ext cx="1628741" cy="121904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9BF257-B3EA-4DAB-B23A-C226C385B93A}">
      <dsp:nvSpPr>
        <dsp:cNvPr id="0" name=""/>
        <dsp:cNvSpPr/>
      </dsp:nvSpPr>
      <dsp:spPr>
        <a:xfrm>
          <a:off x="0" y="3430758"/>
          <a:ext cx="8306347" cy="9617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noProof="0" dirty="0" smtClean="0">
              <a:latin typeface="+mj-lt"/>
              <a:cs typeface="Times New Roman" pitchFamily="18" charset="0"/>
            </a:rPr>
            <a:t>77 government bond retail points countrywide</a:t>
          </a:r>
          <a:endParaRPr lang="en-GB" sz="1600" kern="1200" noProof="0" dirty="0">
            <a:latin typeface="+mj-lt"/>
          </a:endParaRPr>
        </a:p>
      </dsp:txBody>
      <dsp:txXfrm>
        <a:off x="1810330" y="3430758"/>
        <a:ext cx="6496016" cy="961729"/>
      </dsp:txXfrm>
    </dsp:sp>
    <dsp:sp modelId="{1FC657A2-4AE7-4F50-8C52-0991434CFB16}">
      <dsp:nvSpPr>
        <dsp:cNvPr id="0" name=""/>
        <dsp:cNvSpPr/>
      </dsp:nvSpPr>
      <dsp:spPr>
        <a:xfrm>
          <a:off x="390294" y="3613699"/>
          <a:ext cx="1229239" cy="69902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55F941-ECB5-449E-A1DF-CE453489E60A}">
      <dsp:nvSpPr>
        <dsp:cNvPr id="0" name=""/>
        <dsp:cNvSpPr/>
      </dsp:nvSpPr>
      <dsp:spPr>
        <a:xfrm>
          <a:off x="0" y="1861897"/>
          <a:ext cx="8306347" cy="14998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noProof="0" dirty="0" smtClean="0">
              <a:latin typeface="+mj-lt"/>
            </a:rPr>
            <a:t>County directorates </a:t>
          </a:r>
          <a:r>
            <a:rPr lang="en-GB" sz="1600" kern="1200" noProof="0" dirty="0" smtClean="0">
              <a:latin typeface="+mj-lt"/>
            </a:rPr>
            <a:t>(19) </a:t>
          </a:r>
          <a:r>
            <a:rPr lang="hu-HU" sz="1600" kern="1200" noProof="0" dirty="0" smtClean="0">
              <a:latin typeface="+mj-lt"/>
            </a:rPr>
            <a:t>		            </a:t>
          </a:r>
          <a:r>
            <a:rPr lang="hu-HU" sz="1600" kern="1200" noProof="0" dirty="0" err="1" smtClean="0">
              <a:latin typeface="+mj-lt"/>
              <a:cs typeface="Times New Roman" pitchFamily="18" charset="0"/>
            </a:rPr>
            <a:t>approx</a:t>
          </a:r>
          <a:r>
            <a:rPr lang="hu-HU" sz="1600" kern="1200" noProof="0" dirty="0" smtClean="0">
              <a:latin typeface="+mj-lt"/>
              <a:cs typeface="Times New Roman" pitchFamily="18" charset="0"/>
            </a:rPr>
            <a:t>. 3600 </a:t>
          </a:r>
          <a:r>
            <a:rPr lang="hu-HU" sz="1600" kern="1200" noProof="0" dirty="0" err="1" smtClean="0">
              <a:latin typeface="+mj-lt"/>
              <a:cs typeface="Times New Roman" pitchFamily="18" charset="0"/>
            </a:rPr>
            <a:t>employed</a:t>
          </a:r>
          <a:endParaRPr lang="en-GB" sz="1600" kern="1200" noProof="0" dirty="0">
            <a:latin typeface="+mj-lt"/>
          </a:endParaRPr>
        </a:p>
        <a:p>
          <a:pPr marL="171450" lvl="1" indent="-171450" algn="l" defTabSz="711200">
            <a:lnSpc>
              <a:spcPct val="90000"/>
            </a:lnSpc>
            <a:spcBef>
              <a:spcPct val="0"/>
            </a:spcBef>
            <a:spcAft>
              <a:spcPct val="15000"/>
            </a:spcAft>
            <a:buChar char="••"/>
          </a:pPr>
          <a:r>
            <a:rPr lang="en-GB" sz="1600" kern="1200" noProof="0" smtClean="0">
              <a:latin typeface="+mj-lt"/>
            </a:rPr>
            <a:t>Exchequer Offices (financial services for budgetary institutions and citizens (gvt securities), customer services</a:t>
          </a:r>
          <a:endParaRPr lang="en-GB" sz="1600" kern="1200" noProof="0">
            <a:latin typeface="+mj-lt"/>
          </a:endParaRPr>
        </a:p>
        <a:p>
          <a:pPr marL="171450" lvl="1" indent="-171450" algn="l" defTabSz="711200">
            <a:lnSpc>
              <a:spcPct val="90000"/>
            </a:lnSpc>
            <a:spcBef>
              <a:spcPct val="0"/>
            </a:spcBef>
            <a:spcAft>
              <a:spcPct val="15000"/>
            </a:spcAft>
            <a:buChar char="••"/>
          </a:pPr>
          <a:r>
            <a:rPr lang="en-GB" sz="1600" kern="1200" noProof="0" dirty="0" smtClean="0">
              <a:latin typeface="+mj-lt"/>
            </a:rPr>
            <a:t>State Budget Offices (budgetary control over transfers)</a:t>
          </a:r>
          <a:endParaRPr lang="en-GB" sz="1600" kern="1200" noProof="0" dirty="0">
            <a:latin typeface="+mj-lt"/>
          </a:endParaRPr>
        </a:p>
        <a:p>
          <a:pPr marL="171450" lvl="1" indent="-171450" algn="l" defTabSz="711200">
            <a:lnSpc>
              <a:spcPct val="90000"/>
            </a:lnSpc>
            <a:spcBef>
              <a:spcPct val="0"/>
            </a:spcBef>
            <a:spcAft>
              <a:spcPct val="15000"/>
            </a:spcAft>
            <a:buChar char="••"/>
          </a:pPr>
          <a:r>
            <a:rPr lang="en-GB" sz="1600" kern="1200" noProof="0" dirty="0" smtClean="0">
              <a:latin typeface="+mj-lt"/>
            </a:rPr>
            <a:t>Payroll Calculation Offices </a:t>
          </a:r>
          <a:endParaRPr lang="en-GB" sz="1600" kern="1200" noProof="0" dirty="0">
            <a:latin typeface="+mj-lt"/>
          </a:endParaRPr>
        </a:p>
        <a:p>
          <a:pPr marL="171450" lvl="1" indent="-171450" algn="l" defTabSz="711200">
            <a:lnSpc>
              <a:spcPct val="90000"/>
            </a:lnSpc>
            <a:spcBef>
              <a:spcPct val="0"/>
            </a:spcBef>
            <a:spcAft>
              <a:spcPct val="15000"/>
            </a:spcAft>
            <a:buChar char="••"/>
          </a:pPr>
          <a:r>
            <a:rPr lang="en-GB" sz="1600" kern="1200" noProof="0" dirty="0" smtClean="0">
              <a:latin typeface="+mj-lt"/>
            </a:rPr>
            <a:t>Financial and Coordinating Offices</a:t>
          </a:r>
          <a:endParaRPr lang="en-GB" sz="1600" kern="1200" noProof="0" dirty="0">
            <a:latin typeface="+mj-lt"/>
          </a:endParaRPr>
        </a:p>
      </dsp:txBody>
      <dsp:txXfrm>
        <a:off x="1810330" y="1861897"/>
        <a:ext cx="6496016" cy="1499826"/>
      </dsp:txXfrm>
    </dsp:sp>
    <dsp:sp modelId="{F605B837-1CA8-4D9A-A91E-65CCC465F5AD}">
      <dsp:nvSpPr>
        <dsp:cNvPr id="0" name=""/>
        <dsp:cNvSpPr/>
      </dsp:nvSpPr>
      <dsp:spPr>
        <a:xfrm>
          <a:off x="404830" y="3563204"/>
          <a:ext cx="1191960" cy="74209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2129C-BE99-4E23-9125-1CF78ED6D59F}">
      <dsp:nvSpPr>
        <dsp:cNvPr id="0" name=""/>
        <dsp:cNvSpPr/>
      </dsp:nvSpPr>
      <dsp:spPr>
        <a:xfrm rot="5400000">
          <a:off x="4271986" y="-1992295"/>
          <a:ext cx="1491219" cy="55177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endParaRPr lang="en-GB" sz="800" kern="1200" dirty="0"/>
        </a:p>
        <a:p>
          <a:pPr marL="114300" lvl="1" indent="-114300" algn="l" defTabSz="577850">
            <a:lnSpc>
              <a:spcPct val="90000"/>
            </a:lnSpc>
            <a:spcBef>
              <a:spcPct val="0"/>
            </a:spcBef>
            <a:spcAft>
              <a:spcPct val="15000"/>
            </a:spcAft>
            <a:buChar char="••"/>
          </a:pPr>
          <a:r>
            <a:rPr lang="en-GB" sz="1300" kern="1200" dirty="0" smtClean="0">
              <a:latin typeface="+mj-lt"/>
            </a:rPr>
            <a:t>Enforcement of compliance with public accounting rules through the control of budget reports</a:t>
          </a:r>
          <a:endParaRPr lang="en-GB" sz="1300" kern="1200" dirty="0">
            <a:latin typeface="+mj-lt"/>
          </a:endParaRPr>
        </a:p>
        <a:p>
          <a:pPr marL="114300" lvl="1" indent="-114300" algn="l" defTabSz="577850">
            <a:lnSpc>
              <a:spcPct val="90000"/>
            </a:lnSpc>
            <a:spcBef>
              <a:spcPct val="0"/>
            </a:spcBef>
            <a:spcAft>
              <a:spcPct val="15000"/>
            </a:spcAft>
            <a:buChar char="••"/>
          </a:pPr>
          <a:r>
            <a:rPr lang="en-GB" sz="1300" kern="1200" noProof="0" dirty="0" err="1" smtClean="0">
              <a:latin typeface="+mj-lt"/>
            </a:rPr>
            <a:t>Strengt</a:t>
          </a:r>
          <a:r>
            <a:rPr lang="hu-HU" sz="1300" kern="1200" noProof="0" dirty="0" smtClean="0">
              <a:latin typeface="+mj-lt"/>
            </a:rPr>
            <a:t>h</a:t>
          </a:r>
          <a:r>
            <a:rPr lang="en-GB" sz="1300" kern="1200" noProof="0" dirty="0" smtClean="0">
              <a:latin typeface="+mj-lt"/>
            </a:rPr>
            <a:t>en</a:t>
          </a:r>
          <a:r>
            <a:rPr lang="en-GB" sz="1300" kern="1200" dirty="0" smtClean="0">
              <a:latin typeface="+mj-lt"/>
            </a:rPr>
            <a:t> budgetary controls by integration of commitment data into treasury systems</a:t>
          </a:r>
          <a:endParaRPr lang="en-GB" sz="1300" kern="1200" dirty="0">
            <a:latin typeface="+mj-lt"/>
          </a:endParaRPr>
        </a:p>
        <a:p>
          <a:pPr marL="114300" lvl="1" indent="-114300" algn="l" defTabSz="577850">
            <a:lnSpc>
              <a:spcPct val="90000"/>
            </a:lnSpc>
            <a:spcBef>
              <a:spcPct val="0"/>
            </a:spcBef>
            <a:spcAft>
              <a:spcPct val="15000"/>
            </a:spcAft>
            <a:buChar char="••"/>
          </a:pPr>
          <a:r>
            <a:rPr lang="en-GB" sz="1300" kern="1200" dirty="0" smtClean="0">
              <a:latin typeface="+mj-lt"/>
            </a:rPr>
            <a:t>Financial audit of budget reports submitted by local governments</a:t>
          </a:r>
          <a:endParaRPr lang="en-GB" sz="1300" kern="1200" dirty="0">
            <a:latin typeface="+mj-lt"/>
          </a:endParaRPr>
        </a:p>
        <a:p>
          <a:pPr marL="114300" lvl="1" indent="-114300" algn="l" defTabSz="577850">
            <a:lnSpc>
              <a:spcPct val="90000"/>
            </a:lnSpc>
            <a:spcBef>
              <a:spcPct val="0"/>
            </a:spcBef>
            <a:spcAft>
              <a:spcPct val="15000"/>
            </a:spcAft>
            <a:buChar char="••"/>
          </a:pPr>
          <a:r>
            <a:rPr lang="en-GB" sz="1300" kern="1200" dirty="0" smtClean="0">
              <a:latin typeface="+mj-lt"/>
            </a:rPr>
            <a:t>Development of the financial management information system, data warehouse, transparency portal</a:t>
          </a:r>
          <a:endParaRPr lang="en-GB" sz="1300" kern="1200" dirty="0">
            <a:latin typeface="+mj-lt"/>
          </a:endParaRPr>
        </a:p>
      </dsp:txBody>
      <dsp:txXfrm rot="-5400000">
        <a:off x="2258742" y="93744"/>
        <a:ext cx="5444913" cy="1345629"/>
      </dsp:txXfrm>
    </dsp:sp>
    <dsp:sp modelId="{F2C3FD13-EA5F-4E40-A382-849FA98D2E75}">
      <dsp:nvSpPr>
        <dsp:cNvPr id="0" name=""/>
        <dsp:cNvSpPr/>
      </dsp:nvSpPr>
      <dsp:spPr>
        <a:xfrm>
          <a:off x="0" y="1465"/>
          <a:ext cx="2258328" cy="15301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b="1" kern="1200" dirty="0" smtClean="0">
              <a:latin typeface="+mj-lt"/>
            </a:rPr>
            <a:t>Transparent use of public funds</a:t>
          </a:r>
          <a:endParaRPr lang="en-GB" sz="1800" b="1" kern="1200" dirty="0"/>
        </a:p>
      </dsp:txBody>
      <dsp:txXfrm>
        <a:off x="74698" y="76163"/>
        <a:ext cx="2108932" cy="1380790"/>
      </dsp:txXfrm>
    </dsp:sp>
    <dsp:sp modelId="{F06C2A01-332E-4899-A1C1-A818C9133523}">
      <dsp:nvSpPr>
        <dsp:cNvPr id="0" name=""/>
        <dsp:cNvSpPr/>
      </dsp:nvSpPr>
      <dsp:spPr>
        <a:xfrm rot="5400000">
          <a:off x="4520578" y="-496084"/>
          <a:ext cx="1038991" cy="54697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GB" sz="1300" kern="1200" noProof="0" dirty="0" smtClean="0">
              <a:latin typeface="+mj-lt"/>
            </a:rPr>
            <a:t>Involvement of accounts of local governments into the Treasury Single Account</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latin typeface="+mj-lt"/>
            </a:rPr>
            <a:t>Improve the quality of forecasts</a:t>
          </a:r>
          <a:endParaRPr lang="en-GB" sz="1300" kern="1200" noProof="0" dirty="0">
            <a:latin typeface="+mj-lt"/>
          </a:endParaRPr>
        </a:p>
      </dsp:txBody>
      <dsp:txXfrm rot="-5400000">
        <a:off x="2305221" y="1769992"/>
        <a:ext cx="5418988" cy="937553"/>
      </dsp:txXfrm>
    </dsp:sp>
    <dsp:sp modelId="{38B0A9C1-29CA-4279-8018-8B0E9A6E7573}">
      <dsp:nvSpPr>
        <dsp:cNvPr id="0" name=""/>
        <dsp:cNvSpPr/>
      </dsp:nvSpPr>
      <dsp:spPr>
        <a:xfrm>
          <a:off x="413" y="1497119"/>
          <a:ext cx="2304807" cy="14075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noProof="0" dirty="0" smtClean="0">
              <a:latin typeface="+mj-lt"/>
            </a:rPr>
            <a:t>Lower level of financing demand in the state budget outside the HST</a:t>
          </a:r>
          <a:endParaRPr lang="en-GB" sz="1800" b="1" kern="1200" dirty="0"/>
        </a:p>
      </dsp:txBody>
      <dsp:txXfrm>
        <a:off x="69124" y="1565830"/>
        <a:ext cx="2167385" cy="1270134"/>
      </dsp:txXfrm>
    </dsp:sp>
    <dsp:sp modelId="{DE6DAAE5-9404-4E71-97C1-0796D024CB31}">
      <dsp:nvSpPr>
        <dsp:cNvPr id="0" name=""/>
        <dsp:cNvSpPr/>
      </dsp:nvSpPr>
      <dsp:spPr>
        <a:xfrm rot="5400000">
          <a:off x="4335162" y="980111"/>
          <a:ext cx="1442799" cy="54370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GB" sz="1300" kern="1200" noProof="0" dirty="0" smtClean="0">
              <a:solidFill>
                <a:prstClr val="black"/>
              </a:solidFill>
              <a:latin typeface="+mj-lt"/>
              <a:cs typeface="Times New Roman" pitchFamily="18" charset="0"/>
            </a:rPr>
            <a:t>Introduction of new multi-currency treasury account management system (KSZR)</a:t>
          </a:r>
          <a:endParaRPr lang="en-GB" sz="1300" kern="1200" noProof="0" dirty="0">
            <a:latin typeface="+mj-lt"/>
          </a:endParaRPr>
        </a:p>
        <a:p>
          <a:pPr marL="114300" lvl="1" indent="-114300" algn="l" defTabSz="577850">
            <a:lnSpc>
              <a:spcPct val="90000"/>
            </a:lnSpc>
            <a:spcBef>
              <a:spcPct val="0"/>
            </a:spcBef>
            <a:spcAft>
              <a:spcPct val="15000"/>
            </a:spcAft>
            <a:buChar char="••"/>
          </a:pPr>
          <a:r>
            <a:rPr lang="en-GB" sz="1300" kern="1200" noProof="0" dirty="0" smtClean="0">
              <a:solidFill>
                <a:prstClr val="black"/>
              </a:solidFill>
              <a:latin typeface="+mj-lt"/>
              <a:cs typeface="Times New Roman" pitchFamily="18" charset="0"/>
            </a:rPr>
            <a:t>Wider range of products and flexible product range</a:t>
          </a:r>
          <a:endParaRPr lang="en-GB" sz="1300" kern="1200" noProof="0" dirty="0" smtClean="0">
            <a:solidFill>
              <a:prstClr val="black"/>
            </a:solidFill>
            <a:latin typeface="+mj-lt"/>
            <a:cs typeface="Times New Roman" pitchFamily="18" charset="0"/>
          </a:endParaRPr>
        </a:p>
        <a:p>
          <a:pPr marL="114300" lvl="1" indent="-114300" algn="l" defTabSz="577850">
            <a:lnSpc>
              <a:spcPct val="90000"/>
            </a:lnSpc>
            <a:spcBef>
              <a:spcPct val="0"/>
            </a:spcBef>
            <a:spcAft>
              <a:spcPct val="15000"/>
            </a:spcAft>
            <a:buChar char="••"/>
          </a:pPr>
          <a:r>
            <a:rPr lang="en-GB" sz="1300" kern="1200" noProof="0" dirty="0" smtClean="0">
              <a:solidFill>
                <a:prstClr val="black"/>
              </a:solidFill>
              <a:latin typeface="+mj-lt"/>
              <a:cs typeface="Times New Roman" pitchFamily="18" charset="0"/>
            </a:rPr>
            <a:t>Bank-like operation</a:t>
          </a:r>
          <a:endParaRPr lang="en-GB" sz="1300" kern="1200" noProof="0" dirty="0">
            <a:solidFill>
              <a:prstClr val="black"/>
            </a:solidFill>
            <a:latin typeface="+mj-lt"/>
            <a:cs typeface="Times New Roman" pitchFamily="18" charset="0"/>
          </a:endParaRPr>
        </a:p>
        <a:p>
          <a:pPr marL="114300" lvl="1" indent="-114300" algn="l" defTabSz="577850">
            <a:lnSpc>
              <a:spcPct val="90000"/>
            </a:lnSpc>
            <a:spcBef>
              <a:spcPct val="0"/>
            </a:spcBef>
            <a:spcAft>
              <a:spcPct val="15000"/>
            </a:spcAft>
            <a:buChar char="••"/>
          </a:pPr>
          <a:r>
            <a:rPr lang="en-GB" sz="1300" kern="1200" noProof="0" dirty="0" smtClean="0">
              <a:solidFill>
                <a:prstClr val="black"/>
              </a:solidFill>
              <a:latin typeface="+mj-lt"/>
              <a:cs typeface="Times New Roman" pitchFamily="18" charset="0"/>
            </a:rPr>
            <a:t>Online – </a:t>
          </a:r>
          <a:r>
            <a:rPr lang="hu-HU" sz="1300" kern="1200" noProof="0" dirty="0" smtClean="0">
              <a:solidFill>
                <a:prstClr val="black"/>
              </a:solidFill>
              <a:latin typeface="+mj-lt"/>
              <a:cs typeface="Times New Roman" pitchFamily="18" charset="0"/>
            </a:rPr>
            <a:t>prompt </a:t>
          </a:r>
          <a:r>
            <a:rPr lang="en-GB" sz="1300" kern="1200" noProof="0" dirty="0" smtClean="0">
              <a:solidFill>
                <a:prstClr val="black"/>
              </a:solidFill>
              <a:latin typeface="+mj-lt"/>
              <a:cs typeface="Times New Roman" pitchFamily="18" charset="0"/>
            </a:rPr>
            <a:t>–  information services</a:t>
          </a:r>
          <a:endParaRPr lang="en-GB" sz="1300" kern="1200" noProof="0" dirty="0" smtClean="0">
            <a:solidFill>
              <a:prstClr val="black"/>
            </a:solidFill>
            <a:latin typeface="+mj-lt"/>
            <a:cs typeface="Times New Roman" pitchFamily="18" charset="0"/>
          </a:endParaRPr>
        </a:p>
        <a:p>
          <a:pPr marL="114300" lvl="1" indent="-114300" algn="l" defTabSz="577850">
            <a:lnSpc>
              <a:spcPct val="90000"/>
            </a:lnSpc>
            <a:spcBef>
              <a:spcPct val="0"/>
            </a:spcBef>
            <a:spcAft>
              <a:spcPct val="15000"/>
            </a:spcAft>
            <a:buChar char="••"/>
          </a:pPr>
          <a:r>
            <a:rPr lang="en-GB" sz="1300" kern="1200" noProof="0" dirty="0" smtClean="0">
              <a:solidFill>
                <a:prstClr val="black"/>
              </a:solidFill>
              <a:latin typeface="+mj-lt"/>
              <a:cs typeface="Times New Roman" pitchFamily="18" charset="0"/>
            </a:rPr>
            <a:t>Modern (Electra) client-side Front End system</a:t>
          </a:r>
          <a:endParaRPr lang="en-GB" sz="1300" kern="1200" noProof="0" dirty="0" smtClean="0">
            <a:solidFill>
              <a:prstClr val="black"/>
            </a:solidFill>
            <a:latin typeface="+mj-lt"/>
            <a:cs typeface="Times New Roman" pitchFamily="18" charset="0"/>
          </a:endParaRPr>
        </a:p>
      </dsp:txBody>
      <dsp:txXfrm rot="-5400000">
        <a:off x="2338029" y="3047676"/>
        <a:ext cx="5366634" cy="1301935"/>
      </dsp:txXfrm>
    </dsp:sp>
    <dsp:sp modelId="{BC74FC8D-B63C-4C8F-8AF1-E1711C36CD06}">
      <dsp:nvSpPr>
        <dsp:cNvPr id="0" name=""/>
        <dsp:cNvSpPr/>
      </dsp:nvSpPr>
      <dsp:spPr>
        <a:xfrm>
          <a:off x="413" y="2944588"/>
          <a:ext cx="2337615" cy="1490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noProof="0" dirty="0" smtClean="0">
              <a:latin typeface="+mj-lt"/>
            </a:rPr>
            <a:t>Strengthening the service capacities of the HST</a:t>
          </a:r>
          <a:endParaRPr lang="en-GB" sz="1800" b="1" kern="1200" dirty="0"/>
        </a:p>
      </dsp:txBody>
      <dsp:txXfrm>
        <a:off x="73163" y="3017338"/>
        <a:ext cx="2192115" cy="13447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D2CA1DA-A253-48C4-9532-38EAA0C126EE}" type="datetimeFigureOut">
              <a:rPr lang="hu-HU" smtClean="0"/>
              <a:pPr/>
              <a:t>2016.05.25.</a:t>
            </a:fld>
            <a:endParaRPr lang="hu-H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5E3780E-A334-4547-9455-457813E7E9F3}" type="slidenum">
              <a:rPr lang="hu-HU" smtClean="0"/>
              <a:pPr/>
              <a:t>‹#›</a:t>
            </a:fld>
            <a:endParaRPr lang="hu-HU"/>
          </a:p>
        </p:txBody>
      </p:sp>
    </p:spTree>
    <p:extLst>
      <p:ext uri="{BB962C8B-B14F-4D97-AF65-F5344CB8AC3E}">
        <p14:creationId xmlns:p14="http://schemas.microsoft.com/office/powerpoint/2010/main" val="372045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6AAC474-7325-4C7C-84BF-6349B00A0501}" type="datetimeFigureOut">
              <a:rPr lang="hu-HU" smtClean="0"/>
              <a:pPr/>
              <a:t>2016.05.25.</a:t>
            </a:fld>
            <a:endParaRPr lang="hu-H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10F11660-8C19-4F34-96BA-D76A85EEB418}" type="slidenum">
              <a:rPr lang="hu-HU" smtClean="0"/>
              <a:pPr/>
              <a:t>‹#›</a:t>
            </a:fld>
            <a:endParaRPr lang="hu-HU"/>
          </a:p>
        </p:txBody>
      </p:sp>
    </p:spTree>
    <p:extLst>
      <p:ext uri="{BB962C8B-B14F-4D97-AF65-F5344CB8AC3E}">
        <p14:creationId xmlns:p14="http://schemas.microsoft.com/office/powerpoint/2010/main" val="971476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0F11660-8C19-4F34-96BA-D76A85EEB418}" type="slidenum">
              <a:rPr lang="hu-HU" smtClean="0"/>
              <a:pPr/>
              <a:t>4</a:t>
            </a:fld>
            <a:endParaRPr lang="hu-HU"/>
          </a:p>
        </p:txBody>
      </p:sp>
    </p:spTree>
    <p:extLst>
      <p:ext uri="{BB962C8B-B14F-4D97-AF65-F5344CB8AC3E}">
        <p14:creationId xmlns:p14="http://schemas.microsoft.com/office/powerpoint/2010/main" val="44916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10F11660-8C19-4F34-96BA-D76A85EEB418}" type="slidenum">
              <a:rPr lang="hu-HU" smtClean="0"/>
              <a:pPr/>
              <a:t>5</a:t>
            </a:fld>
            <a:endParaRPr lang="hu-HU"/>
          </a:p>
        </p:txBody>
      </p:sp>
    </p:spTree>
    <p:extLst>
      <p:ext uri="{BB962C8B-B14F-4D97-AF65-F5344CB8AC3E}">
        <p14:creationId xmlns:p14="http://schemas.microsoft.com/office/powerpoint/2010/main" val="275123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p>
            <a:fld id="{2963D996-17EE-4037-BA17-C34A1BF67EB1}" type="datetime1">
              <a:rPr lang="hu-HU" smtClean="0"/>
              <a:pPr/>
              <a:t>2016.05.25.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80619018"/>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002ADBD1-B73F-4E06-A1D3-AD4CB5F64C0C}" type="datetime1">
              <a:rPr lang="hu-HU" smtClean="0"/>
              <a:pPr/>
              <a:t>2016.05.25.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76384032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F6643871-2427-4CE3-8251-9DE15A223D1A}" type="datetime1">
              <a:rPr lang="hu-HU" smtClean="0"/>
              <a:pPr/>
              <a:t>2016.05.25.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10204969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29FD138E-7DAE-42C0-AFC6-CECA1EE84F89}" type="datetime1">
              <a:rPr lang="hu-HU" smtClean="0"/>
              <a:pPr/>
              <a:t>2016.05.25.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796767756"/>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88EE7B-E198-4D2C-A54D-15B5530020A5}" type="datetime1">
              <a:rPr lang="hu-HU" smtClean="0"/>
              <a:pPr/>
              <a:t>2016.05.25.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337405361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4"/>
          <p:cNvSpPr>
            <a:spLocks noGrp="1"/>
          </p:cNvSpPr>
          <p:nvPr>
            <p:ph type="dt" sz="half" idx="10"/>
          </p:nvPr>
        </p:nvSpPr>
        <p:spPr/>
        <p:txBody>
          <a:bodyPr/>
          <a:lstStyle/>
          <a:p>
            <a:fld id="{B2F40FA2-0287-4F70-BDD3-4251C10024BC}" type="datetime1">
              <a:rPr lang="hu-HU" smtClean="0"/>
              <a:pPr/>
              <a:t>2016.05.25.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381435305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p:txBody>
          <a:bodyPr/>
          <a:lstStyle/>
          <a:p>
            <a:fld id="{469C2DCD-545C-4674-8B94-2C3ED00DD295}" type="datetime1">
              <a:rPr lang="hu-HU" smtClean="0"/>
              <a:pPr/>
              <a:t>2016.05.25.</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376798138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2"/>
          <p:cNvSpPr>
            <a:spLocks noGrp="1"/>
          </p:cNvSpPr>
          <p:nvPr>
            <p:ph type="dt" sz="half" idx="10"/>
          </p:nvPr>
        </p:nvSpPr>
        <p:spPr/>
        <p:txBody>
          <a:bodyPr/>
          <a:lstStyle/>
          <a:p>
            <a:fld id="{FBED9B03-0247-469D-B033-40A8CB65BCBD}" type="datetime1">
              <a:rPr lang="hu-HU" smtClean="0"/>
              <a:pPr/>
              <a:t>2016.05.25.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557713539"/>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1A4CD-A309-4345-B098-0972D05FD224}" type="datetime1">
              <a:rPr lang="hu-HU" smtClean="0"/>
              <a:pPr/>
              <a:t>2016.05.25.</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412397647"/>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A3463-6825-4F67-AA89-EB7A6012FC1A}" type="datetime1">
              <a:rPr lang="hu-HU" smtClean="0"/>
              <a:pPr/>
              <a:t>2016.05.25.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2247979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B6EC1-0CAA-4AD3-886E-B48674098EBE}" type="datetime1">
              <a:rPr lang="hu-HU" smtClean="0"/>
              <a:pPr/>
              <a:t>2016.05.25.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08313756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u-H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9A4D1-EE57-4343-9395-7107698F04DD}" type="datetime1">
              <a:rPr lang="hu-HU" smtClean="0"/>
              <a:pPr/>
              <a:t>2016.05.25.</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3BCD2-06B7-42BA-8C82-CB1C1E5C6D18}" type="slidenum">
              <a:rPr lang="hu-HU" smtClean="0"/>
              <a:pPr/>
              <a:t>‹#›</a:t>
            </a:fld>
            <a:endParaRPr lang="hu-HU"/>
          </a:p>
        </p:txBody>
      </p:sp>
    </p:spTree>
    <p:extLst>
      <p:ext uri="{BB962C8B-B14F-4D97-AF65-F5344CB8AC3E}">
        <p14:creationId xmlns:p14="http://schemas.microsoft.com/office/powerpoint/2010/main" val="1768498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0000" y="4149080"/>
            <a:ext cx="8604000" cy="1296144"/>
          </a:xfrm>
        </p:spPr>
        <p:txBody>
          <a:bodyPr>
            <a:noAutofit/>
          </a:bodyPr>
          <a:lstStyle/>
          <a:p>
            <a:r>
              <a:rPr lang="hu-HU" sz="3000" b="1" cap="all" dirty="0" smtClean="0">
                <a:latin typeface="Georgia" pitchFamily="18" charset="0"/>
              </a:rPr>
              <a:t>ACHIEVEMENTS AND DEVELOPMENTS OF THE </a:t>
            </a:r>
            <a:r>
              <a:rPr lang="en-GB" sz="3000" b="1" cap="all" dirty="0" smtClean="0">
                <a:latin typeface="Georgia" pitchFamily="18" charset="0"/>
              </a:rPr>
              <a:t>Hungarian </a:t>
            </a:r>
            <a:r>
              <a:rPr lang="en-GB" sz="3000" b="1" cap="all" dirty="0" smtClean="0">
                <a:latin typeface="Georgia" pitchFamily="18" charset="0"/>
              </a:rPr>
              <a:t>state treasury</a:t>
            </a:r>
            <a:endParaRPr lang="en-GB" sz="3000" b="1" cap="all" dirty="0">
              <a:latin typeface="Georgia" pitchFamily="18" charset="0"/>
            </a:endParaRPr>
          </a:p>
        </p:txBody>
      </p:sp>
      <p:sp>
        <p:nvSpPr>
          <p:cNvPr id="6" name="Téglalap 5"/>
          <p:cNvSpPr/>
          <p:nvPr/>
        </p:nvSpPr>
        <p:spPr>
          <a:xfrm>
            <a:off x="2286000" y="5674022"/>
            <a:ext cx="4572000" cy="646331"/>
          </a:xfrm>
          <a:prstGeom prst="rect">
            <a:avLst/>
          </a:prstGeom>
        </p:spPr>
        <p:txBody>
          <a:bodyPr>
            <a:spAutoFit/>
          </a:bodyPr>
          <a:lstStyle/>
          <a:p>
            <a:pPr algn="ctr"/>
            <a:r>
              <a:rPr lang="hu-HU" b="1" dirty="0" smtClean="0">
                <a:latin typeface="Georgia" pitchFamily="18" charset="0"/>
              </a:rPr>
              <a:t>Mrs. Gabriella SEBESTYÉN </a:t>
            </a:r>
            <a:r>
              <a:rPr lang="hu-HU" dirty="0">
                <a:latin typeface="Georgia" pitchFamily="18" charset="0"/>
              </a:rPr>
              <a:t/>
            </a:r>
            <a:br>
              <a:rPr lang="hu-HU" dirty="0">
                <a:latin typeface="Georgia" pitchFamily="18" charset="0"/>
              </a:rPr>
            </a:br>
            <a:r>
              <a:rPr lang="en-GB" dirty="0" smtClean="0">
                <a:latin typeface="Georgia" pitchFamily="18" charset="0"/>
              </a:rPr>
              <a:t>Hungarian State Treasury</a:t>
            </a:r>
            <a:endParaRPr lang="en-GB" dirty="0"/>
          </a:p>
        </p:txBody>
      </p:sp>
      <p:cxnSp>
        <p:nvCxnSpPr>
          <p:cNvPr id="5" name="Egyenes összekötő 4"/>
          <p:cNvCxnSpPr/>
          <p:nvPr/>
        </p:nvCxnSpPr>
        <p:spPr>
          <a:xfrm>
            <a:off x="270000" y="5392800"/>
            <a:ext cx="8604000" cy="0"/>
          </a:xfrm>
          <a:prstGeom prst="line">
            <a:avLst/>
          </a:prstGeom>
          <a:ln w="38100">
            <a:solidFill>
              <a:srgbClr val="BB9A5D"/>
            </a:solidFill>
          </a:ln>
          <a:effectLst>
            <a:outerShdw blurRad="762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2" descr="C:\Users\ripkap\Documents\2016\K20\prezi_sablon\MAK_JEL_color_poz_tr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13" y="1412776"/>
            <a:ext cx="1489174" cy="2461274"/>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p:cNvSpPr txBox="1"/>
          <p:nvPr/>
        </p:nvSpPr>
        <p:spPr>
          <a:xfrm>
            <a:off x="2177480" y="5397023"/>
            <a:ext cx="4680520" cy="276999"/>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301607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1412776"/>
            <a:ext cx="8640960" cy="4608512"/>
          </a:xfrm>
        </p:spPr>
        <p:txBody>
          <a:bodyPr>
            <a:normAutofit fontScale="85000" lnSpcReduction="20000"/>
          </a:bodyPr>
          <a:lstStyle/>
          <a:p>
            <a:pPr marL="0" indent="0" algn="just">
              <a:buNone/>
            </a:pPr>
            <a:r>
              <a:rPr lang="en-GB" sz="1800" dirty="0" smtClean="0">
                <a:latin typeface="+mj-lt"/>
              </a:rPr>
              <a:t>Within the framework of the Public Administration Development Operational Program between 2016 and 2018 Hungary is aiming to accomplish an IT development project with the aim to establish an integrated financial management system and a data warehouse. </a:t>
            </a:r>
            <a:r>
              <a:rPr lang="en-GB" sz="1800" dirty="0" smtClean="0">
                <a:latin typeface="+mj-lt"/>
              </a:rPr>
              <a:t>Main </a:t>
            </a:r>
            <a:r>
              <a:rPr lang="en-GB" sz="1800" dirty="0" smtClean="0">
                <a:latin typeface="+mj-lt"/>
              </a:rPr>
              <a:t>elements of the project are:</a:t>
            </a:r>
          </a:p>
          <a:p>
            <a:pPr>
              <a:buFontTx/>
              <a:buChar char="-"/>
            </a:pPr>
            <a:endParaRPr lang="hu-HU" sz="1800" b="1" dirty="0" smtClean="0">
              <a:latin typeface="+mj-lt"/>
            </a:endParaRPr>
          </a:p>
          <a:p>
            <a:pPr marL="0" indent="0">
              <a:buNone/>
            </a:pPr>
            <a:r>
              <a:rPr lang="en-GB" sz="1800" b="1" dirty="0">
                <a:latin typeface="+mj-lt"/>
              </a:rPr>
              <a:t>Subsystem for central register of budgetary accounting</a:t>
            </a:r>
          </a:p>
          <a:p>
            <a:pPr algn="just"/>
            <a:r>
              <a:rPr lang="en-GB" sz="1800" dirty="0">
                <a:latin typeface="+mj-lt"/>
              </a:rPr>
              <a:t>The main objective </a:t>
            </a:r>
            <a:r>
              <a:rPr lang="en-GB" sz="1800" dirty="0" smtClean="0">
                <a:latin typeface="+mj-lt"/>
              </a:rPr>
              <a:t>is </a:t>
            </a:r>
            <a:r>
              <a:rPr lang="en-GB" sz="1800" dirty="0">
                <a:latin typeface="+mj-lt"/>
              </a:rPr>
              <a:t>to establish an internal information system, which – by replacing the existing system – keeps the track of appropriations, and which is capable of serving the information needs of management properly, thus contributing that the process of commitments (appropriations, commitment, fulfilment, payment) occurs in public institutions </a:t>
            </a:r>
            <a:r>
              <a:rPr lang="hu-HU" sz="1800" dirty="0" err="1" smtClean="0">
                <a:latin typeface="+mj-lt"/>
              </a:rPr>
              <a:t>in</a:t>
            </a:r>
            <a:r>
              <a:rPr lang="hu-HU" sz="1800" dirty="0" smtClean="0">
                <a:latin typeface="+mj-lt"/>
              </a:rPr>
              <a:t> </a:t>
            </a:r>
            <a:r>
              <a:rPr lang="hu-HU" sz="1800" dirty="0" err="1" smtClean="0">
                <a:latin typeface="+mj-lt"/>
              </a:rPr>
              <a:t>compliance</a:t>
            </a:r>
            <a:r>
              <a:rPr lang="hu-HU" sz="1800" dirty="0" smtClean="0">
                <a:latin typeface="+mj-lt"/>
              </a:rPr>
              <a:t> </a:t>
            </a:r>
            <a:r>
              <a:rPr lang="hu-HU" sz="1800" dirty="0" err="1" smtClean="0">
                <a:latin typeface="+mj-lt"/>
              </a:rPr>
              <a:t>with</a:t>
            </a:r>
            <a:r>
              <a:rPr lang="hu-HU" sz="1800" dirty="0" smtClean="0">
                <a:latin typeface="+mj-lt"/>
              </a:rPr>
              <a:t> </a:t>
            </a:r>
            <a:r>
              <a:rPr lang="en-GB" sz="1800" dirty="0" smtClean="0">
                <a:latin typeface="+mj-lt"/>
              </a:rPr>
              <a:t>legal </a:t>
            </a:r>
            <a:r>
              <a:rPr lang="en-GB" sz="1800" dirty="0">
                <a:latin typeface="+mj-lt"/>
              </a:rPr>
              <a:t>requirements. The subsystem also aims to facilitate the complicated reconciliation and reporting requirements of public institutions by the automation of processes, and secure the execution of appropriate controls. </a:t>
            </a:r>
          </a:p>
          <a:p>
            <a:pPr marL="0" indent="0" algn="just">
              <a:buNone/>
            </a:pPr>
            <a:endParaRPr lang="en-GB" sz="1800" dirty="0">
              <a:latin typeface="+mj-lt"/>
            </a:endParaRPr>
          </a:p>
          <a:p>
            <a:pPr marL="0" indent="0">
              <a:buNone/>
            </a:pPr>
            <a:r>
              <a:rPr lang="en-GB" sz="1800" b="1" dirty="0">
                <a:latin typeface="+mj-lt"/>
              </a:rPr>
              <a:t>Integrated accounting application</a:t>
            </a:r>
          </a:p>
          <a:p>
            <a:pPr algn="just"/>
            <a:r>
              <a:rPr lang="en-GB" sz="1800" dirty="0">
                <a:latin typeface="+mj-lt"/>
              </a:rPr>
              <a:t>An integrated accounting application will be implemented during the project, which will provide the integrated accounting record – according to unified criteria – for the centrally managed appropriations booked by the Treasury, in order to complete treasury data circles and improve the quality of data (general accounting support). A system, ensuring the central register of public finance accounting will be established, where the data suppliers of the central government will record their data, required for budgetary accounting’s bookkeeping. The first phase of the introduction is realized in form of a pilot project, which may be followed by further extending and further development. The legal background for widely extension must be created till the end of the project.</a:t>
            </a:r>
          </a:p>
          <a:p>
            <a:pPr marL="0" indent="0">
              <a:buNone/>
            </a:pPr>
            <a:endParaRPr lang="hu-HU" sz="1450" dirty="0"/>
          </a:p>
        </p:txBody>
      </p:sp>
      <p:sp>
        <p:nvSpPr>
          <p:cNvPr id="4" name="Dia számának helye 3"/>
          <p:cNvSpPr>
            <a:spLocks noGrp="1"/>
          </p:cNvSpPr>
          <p:nvPr>
            <p:ph type="sldNum" sz="quarter" idx="12"/>
          </p:nvPr>
        </p:nvSpPr>
        <p:spPr/>
        <p:txBody>
          <a:bodyPr/>
          <a:lstStyle/>
          <a:p>
            <a:fld id="{EC23BCD2-06B7-42BA-8C82-CB1C1E5C6D18}" type="slidenum">
              <a:rPr lang="hu-HU" smtClean="0"/>
              <a:pPr/>
              <a:t>10</a:t>
            </a:fld>
            <a:endParaRPr lang="hu-HU" dirty="0"/>
          </a:p>
        </p:txBody>
      </p:sp>
      <p:sp>
        <p:nvSpPr>
          <p:cNvPr id="6" name="Cím 5"/>
          <p:cNvSpPr>
            <a:spLocks noGrp="1"/>
          </p:cNvSpPr>
          <p:nvPr>
            <p:ph type="title"/>
          </p:nvPr>
        </p:nvSpPr>
        <p:spPr/>
        <p:txBody>
          <a:bodyPr>
            <a:normAutofit/>
          </a:bodyPr>
          <a:lstStyle/>
          <a:p>
            <a:r>
              <a:rPr lang="en-GB" sz="2400" b="1" dirty="0"/>
              <a:t>PUBLIC FINANCES DATA WAREHOUSE PROJECT</a:t>
            </a:r>
            <a:r>
              <a:rPr lang="hu-HU" sz="2400" b="1" dirty="0"/>
              <a:t> (1)</a:t>
            </a:r>
            <a:endParaRPr lang="en-GB" sz="2400" b="1" dirty="0"/>
          </a:p>
        </p:txBody>
      </p:sp>
      <p:cxnSp>
        <p:nvCxnSpPr>
          <p:cNvPr id="7" name="Egyenes összekötő 6"/>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00" y="6066000"/>
            <a:ext cx="2069752" cy="621561"/>
          </a:xfrm>
          <a:prstGeom prst="rect">
            <a:avLst/>
          </a:prstGeom>
        </p:spPr>
      </p:pic>
      <p:sp>
        <p:nvSpPr>
          <p:cNvPr id="9" name="Szövegdoboz 8"/>
          <p:cNvSpPr txBox="1"/>
          <p:nvPr/>
        </p:nvSpPr>
        <p:spPr>
          <a:xfrm>
            <a:off x="5436096"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35459325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1224048"/>
            <a:ext cx="8640960" cy="4941256"/>
          </a:xfrm>
        </p:spPr>
        <p:txBody>
          <a:bodyPr>
            <a:normAutofit fontScale="62500" lnSpcReduction="20000"/>
          </a:bodyPr>
          <a:lstStyle/>
          <a:p>
            <a:pPr marL="0" indent="0" algn="just">
              <a:buNone/>
            </a:pPr>
            <a:r>
              <a:rPr lang="en-GB" sz="2000" b="1" dirty="0" smtClean="0">
                <a:latin typeface="+mj-lt"/>
              </a:rPr>
              <a:t>Unified Master Data Management Solution (MDM)</a:t>
            </a:r>
          </a:p>
          <a:p>
            <a:pPr algn="just"/>
            <a:r>
              <a:rPr lang="en-GB" sz="2000" dirty="0" smtClean="0">
                <a:latin typeface="+mj-lt"/>
              </a:rPr>
              <a:t>The master data management application, which will be established during the project, will provide the unified generation and maintenance of master data, and guarantee the consistent data quality. This ensures that the master data of the same content will appear uniformly at the same moment in all queries, reports, and related systems and thereby the data of each system will be uniformly interpreted. </a:t>
            </a:r>
          </a:p>
          <a:p>
            <a:pPr marL="0" indent="0" algn="just">
              <a:buNone/>
            </a:pPr>
            <a:endParaRPr lang="en-GB" sz="2000" dirty="0" smtClean="0">
              <a:latin typeface="+mj-lt"/>
            </a:endParaRPr>
          </a:p>
          <a:p>
            <a:pPr marL="0" indent="0" algn="just">
              <a:buNone/>
            </a:pPr>
            <a:r>
              <a:rPr lang="en-GB" sz="2000" b="1" dirty="0" smtClean="0">
                <a:latin typeface="+mj-lt"/>
              </a:rPr>
              <a:t>Treasury Data Warehouse </a:t>
            </a:r>
          </a:p>
          <a:p>
            <a:pPr algn="just"/>
            <a:r>
              <a:rPr lang="en-GB" sz="2000" dirty="0" smtClean="0">
                <a:latin typeface="+mj-lt"/>
              </a:rPr>
              <a:t>As part of the project a data warehouse system ensuring the unified data storage and </a:t>
            </a:r>
            <a:r>
              <a:rPr lang="en-GB" sz="2000" dirty="0" err="1" smtClean="0">
                <a:latin typeface="+mj-lt"/>
              </a:rPr>
              <a:t>retrievability</a:t>
            </a:r>
            <a:r>
              <a:rPr lang="en-GB" sz="2000" dirty="0" smtClean="0">
                <a:latin typeface="+mj-lt"/>
              </a:rPr>
              <a:t> of budget execution data will be set up, with all its technology and user layers. The data warehouse – by consisting consolidated data and automatically produced regular reports – will provide a modern information and decision support system for government actors, which will be able to provide more actual, detailed and reliable information like current data services.</a:t>
            </a:r>
            <a:endParaRPr lang="hu-HU" sz="2000" dirty="0" smtClean="0">
              <a:latin typeface="+mj-lt"/>
            </a:endParaRPr>
          </a:p>
          <a:p>
            <a:pPr marL="0" indent="0">
              <a:buNone/>
            </a:pPr>
            <a:endParaRPr lang="hu-HU" sz="2000" b="1" dirty="0" smtClean="0">
              <a:latin typeface="+mj-lt"/>
            </a:endParaRPr>
          </a:p>
          <a:p>
            <a:pPr marL="0" indent="0">
              <a:buNone/>
            </a:pPr>
            <a:r>
              <a:rPr lang="en-GB" sz="2000" b="1" dirty="0" smtClean="0">
                <a:latin typeface="+mj-lt"/>
              </a:rPr>
              <a:t>Transparency </a:t>
            </a:r>
            <a:r>
              <a:rPr lang="en-GB" sz="2000" b="1" dirty="0">
                <a:latin typeface="+mj-lt"/>
              </a:rPr>
              <a:t>Portal</a:t>
            </a:r>
          </a:p>
          <a:p>
            <a:pPr algn="just"/>
            <a:r>
              <a:rPr lang="en-GB" sz="2000" dirty="0">
                <a:latin typeface="+mj-lt"/>
              </a:rPr>
              <a:t>During the project a Transparency Portal will be created, – in order to fulfil the requirements of open government and to make the annual budget laws transparent – accessible to the civilians, businesses and other social organizations. This portal will be an online web interface, developed with the involvement of civil society organizations, which will allow the up-to-date publication of open government data, thereby increasing the transparency of government activities and the traceability of the use of public funds</a:t>
            </a:r>
            <a:r>
              <a:rPr lang="en-GB" sz="2000" dirty="0" smtClean="0">
                <a:latin typeface="+mj-lt"/>
              </a:rPr>
              <a:t>.</a:t>
            </a:r>
            <a:endParaRPr lang="hu-HU" sz="2000" dirty="0" smtClean="0">
              <a:latin typeface="+mj-lt"/>
            </a:endParaRPr>
          </a:p>
          <a:p>
            <a:pPr marL="0" indent="0">
              <a:buNone/>
            </a:pPr>
            <a:endParaRPr lang="hu-HU" sz="2000" b="1" dirty="0" smtClean="0">
              <a:latin typeface="+mj-lt"/>
            </a:endParaRPr>
          </a:p>
          <a:p>
            <a:pPr marL="0" indent="0">
              <a:buNone/>
            </a:pPr>
            <a:r>
              <a:rPr lang="hu-HU" sz="2000" b="1" dirty="0" smtClean="0">
                <a:latin typeface="+mj-lt"/>
              </a:rPr>
              <a:t>Establishment </a:t>
            </a:r>
            <a:r>
              <a:rPr lang="hu-HU" sz="2000" b="1" dirty="0">
                <a:latin typeface="+mj-lt"/>
              </a:rPr>
              <a:t>of a BI </a:t>
            </a:r>
            <a:r>
              <a:rPr lang="en-GB" sz="2000" b="1" dirty="0">
                <a:latin typeface="+mj-lt"/>
              </a:rPr>
              <a:t>Competence </a:t>
            </a:r>
            <a:r>
              <a:rPr lang="hu-HU" sz="2000" b="1" dirty="0" smtClean="0">
                <a:latin typeface="+mj-lt"/>
              </a:rPr>
              <a:t>Unit </a:t>
            </a:r>
            <a:r>
              <a:rPr lang="en-GB" sz="2000" dirty="0" smtClean="0">
                <a:latin typeface="+mj-lt"/>
              </a:rPr>
              <a:t>in order to provide </a:t>
            </a:r>
            <a:r>
              <a:rPr lang="en-GB" sz="2000" dirty="0" err="1" smtClean="0">
                <a:latin typeface="+mj-lt"/>
              </a:rPr>
              <a:t>continous</a:t>
            </a:r>
            <a:r>
              <a:rPr lang="en-GB" sz="2000" dirty="0" smtClean="0">
                <a:latin typeface="+mj-lt"/>
              </a:rPr>
              <a:t> in-house support for DWH users </a:t>
            </a:r>
          </a:p>
          <a:p>
            <a:pPr algn="just"/>
            <a:endParaRPr lang="en-GB" sz="2000" dirty="0">
              <a:latin typeface="+mj-lt"/>
            </a:endParaRPr>
          </a:p>
          <a:p>
            <a:pPr marL="0" indent="0">
              <a:buNone/>
            </a:pPr>
            <a:r>
              <a:rPr lang="en-GB" sz="2000" b="1" dirty="0">
                <a:latin typeface="+mj-lt"/>
              </a:rPr>
              <a:t>Public finances data warehouse framework</a:t>
            </a:r>
          </a:p>
          <a:p>
            <a:pPr algn="just"/>
            <a:r>
              <a:rPr lang="en-GB" sz="2000" dirty="0">
                <a:latin typeface="+mj-lt"/>
              </a:rPr>
              <a:t>The project also aims to complete the further development program of the Public Finances Data Warehouse System, by determining future development directions and tasks required to achieve them</a:t>
            </a:r>
            <a:r>
              <a:rPr lang="en-GB" sz="2000" dirty="0" smtClean="0">
                <a:latin typeface="+mj-lt"/>
              </a:rPr>
              <a:t>.</a:t>
            </a:r>
            <a:endParaRPr lang="hu-HU" dirty="0"/>
          </a:p>
        </p:txBody>
      </p:sp>
      <p:sp>
        <p:nvSpPr>
          <p:cNvPr id="4" name="Dia számának helye 3"/>
          <p:cNvSpPr>
            <a:spLocks noGrp="1"/>
          </p:cNvSpPr>
          <p:nvPr>
            <p:ph type="sldNum" sz="quarter" idx="12"/>
          </p:nvPr>
        </p:nvSpPr>
        <p:spPr/>
        <p:txBody>
          <a:bodyPr/>
          <a:lstStyle/>
          <a:p>
            <a:fld id="{EC23BCD2-06B7-42BA-8C82-CB1C1E5C6D18}" type="slidenum">
              <a:rPr lang="hu-HU" smtClean="0"/>
              <a:pPr/>
              <a:t>11</a:t>
            </a:fld>
            <a:endParaRPr lang="hu-HU" dirty="0"/>
          </a:p>
        </p:txBody>
      </p:sp>
      <p:sp>
        <p:nvSpPr>
          <p:cNvPr id="6" name="Cím 5"/>
          <p:cNvSpPr>
            <a:spLocks noGrp="1"/>
          </p:cNvSpPr>
          <p:nvPr>
            <p:ph type="title"/>
          </p:nvPr>
        </p:nvSpPr>
        <p:spPr/>
        <p:txBody>
          <a:bodyPr>
            <a:normAutofit/>
          </a:bodyPr>
          <a:lstStyle/>
          <a:p>
            <a:r>
              <a:rPr lang="en-GB" sz="2400" b="1" dirty="0" smtClean="0"/>
              <a:t>PUBLIC FINANCES DATA WAREHOUSE PROJECT </a:t>
            </a:r>
            <a:r>
              <a:rPr lang="hu-HU" sz="2400" b="1" dirty="0" smtClean="0"/>
              <a:t>(2)</a:t>
            </a:r>
            <a:endParaRPr lang="en-GB" sz="2400" b="1" cap="all" dirty="0">
              <a:latin typeface="Georgia" pitchFamily="18" charset="0"/>
            </a:endParaRPr>
          </a:p>
        </p:txBody>
      </p:sp>
      <p:cxnSp>
        <p:nvCxnSpPr>
          <p:cNvPr id="7" name="Egyenes összekötő 6"/>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00" y="6066000"/>
            <a:ext cx="2069752" cy="621561"/>
          </a:xfrm>
          <a:prstGeom prst="rect">
            <a:avLst/>
          </a:prstGeom>
        </p:spPr>
      </p:pic>
      <p:sp>
        <p:nvSpPr>
          <p:cNvPr id="9" name="Szövegdoboz 8"/>
          <p:cNvSpPr txBox="1"/>
          <p:nvPr/>
        </p:nvSpPr>
        <p:spPr>
          <a:xfrm>
            <a:off x="5436096"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26841646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en-GB" sz="2400" b="1" dirty="0" smtClean="0"/>
              <a:t>PUBLIC FINANCES DATA WAREHOUSE PROJECT – PRODUCTS AND MAIN USERS</a:t>
            </a:r>
            <a:endParaRPr lang="en-GB" sz="2400" dirty="0"/>
          </a:p>
        </p:txBody>
      </p:sp>
      <p:sp>
        <p:nvSpPr>
          <p:cNvPr id="4" name="Dia számának helye 3"/>
          <p:cNvSpPr>
            <a:spLocks noGrp="1"/>
          </p:cNvSpPr>
          <p:nvPr>
            <p:ph type="sldNum" sz="quarter" idx="12"/>
          </p:nvPr>
        </p:nvSpPr>
        <p:spPr/>
        <p:txBody>
          <a:bodyPr/>
          <a:lstStyle/>
          <a:p>
            <a:fld id="{EC23BCD2-06B7-42BA-8C82-CB1C1E5C6D18}" type="slidenum">
              <a:rPr lang="hu-HU" smtClean="0"/>
              <a:pPr/>
              <a:t>12</a:t>
            </a:fld>
            <a:endParaRPr lang="hu-HU"/>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8829" y="1419710"/>
            <a:ext cx="6433531" cy="496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zövegdoboz 5"/>
          <p:cNvSpPr txBox="1"/>
          <p:nvPr/>
        </p:nvSpPr>
        <p:spPr>
          <a:xfrm>
            <a:off x="6084168"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13109360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6911" y="5658828"/>
            <a:ext cx="8280920" cy="792088"/>
          </a:xfrm>
        </p:spPr>
        <p:txBody>
          <a:bodyPr>
            <a:noAutofit/>
          </a:bodyPr>
          <a:lstStyle/>
          <a:p>
            <a:r>
              <a:rPr lang="en-GB" sz="3200" b="1" dirty="0" smtClean="0">
                <a:latin typeface="Georgia" pitchFamily="18" charset="0"/>
              </a:rPr>
              <a:t>Thank you for your attention!</a:t>
            </a:r>
            <a:endParaRPr lang="en-GB" sz="3200" b="1" dirty="0">
              <a:latin typeface="Georgia" pitchFamily="18" charset="0"/>
            </a:endParaRPr>
          </a:p>
        </p:txBody>
      </p:sp>
      <p:cxnSp>
        <p:nvCxnSpPr>
          <p:cNvPr id="6" name="Egyenes összekötő 5"/>
          <p:cNvCxnSpPr/>
          <p:nvPr/>
        </p:nvCxnSpPr>
        <p:spPr>
          <a:xfrm>
            <a:off x="270000" y="5392800"/>
            <a:ext cx="8604000" cy="0"/>
          </a:xfrm>
          <a:prstGeom prst="line">
            <a:avLst/>
          </a:prstGeom>
          <a:ln w="38100">
            <a:solidFill>
              <a:srgbClr val="BB9A5D"/>
            </a:solidFill>
          </a:ln>
          <a:effectLst>
            <a:outerShdw blurRad="762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 name="Csoportba foglalás 9"/>
          <p:cNvGrpSpPr/>
          <p:nvPr/>
        </p:nvGrpSpPr>
        <p:grpSpPr>
          <a:xfrm>
            <a:off x="3428998" y="657584"/>
            <a:ext cx="2286005" cy="3779528"/>
            <a:chOff x="3428998" y="657584"/>
            <a:chExt cx="2286005" cy="3779528"/>
          </a:xfrm>
        </p:grpSpPr>
        <p:pic>
          <p:nvPicPr>
            <p:cNvPr id="11" name="Picture 2" descr="C:\Users\ripkap\Documents\2016\K20\prezi_sablon\MAK_JEL_color_poz_tr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8" y="657584"/>
              <a:ext cx="2286005" cy="3779528"/>
            </a:xfrm>
            <a:prstGeom prst="rect">
              <a:avLst/>
            </a:prstGeom>
            <a:noFill/>
            <a:extLst>
              <a:ext uri="{909E8E84-426E-40DD-AFC4-6F175D3DCCD1}">
                <a14:hiddenFill xmlns:a14="http://schemas.microsoft.com/office/drawing/2010/main">
                  <a:solidFill>
                    <a:srgbClr val="FFFFFF"/>
                  </a:solidFill>
                </a14:hiddenFill>
              </a:ext>
            </a:extLst>
          </p:spPr>
        </p:pic>
        <p:sp>
          <p:nvSpPr>
            <p:cNvPr id="12" name="Téglalap 11"/>
            <p:cNvSpPr/>
            <p:nvPr/>
          </p:nvSpPr>
          <p:spPr>
            <a:xfrm>
              <a:off x="3430800" y="4262400"/>
              <a:ext cx="2275200" cy="8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p14="http://schemas.microsoft.com/office/powerpoint/2010/main" val="316003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7689" y="485800"/>
            <a:ext cx="8686799" cy="782960"/>
          </a:xfrm>
        </p:spPr>
        <p:txBody>
          <a:bodyPr>
            <a:noAutofit/>
          </a:bodyPr>
          <a:lstStyle/>
          <a:p>
            <a:r>
              <a:rPr lang="en-GB" sz="3200" b="1" cap="all" dirty="0" smtClean="0">
                <a:latin typeface="Georgia" pitchFamily="18" charset="0"/>
              </a:rPr>
              <a:t>Institutional framework</a:t>
            </a:r>
            <a:endParaRPr lang="en-GB" sz="3200" cap="all" dirty="0">
              <a:latin typeface="Georgia" pitchFamily="18" charset="0"/>
            </a:endParaRPr>
          </a:p>
        </p:txBody>
      </p:sp>
      <p:sp>
        <p:nvSpPr>
          <p:cNvPr id="3" name="Tartalom helye 2"/>
          <p:cNvSpPr>
            <a:spLocks noGrp="1"/>
          </p:cNvSpPr>
          <p:nvPr>
            <p:ph idx="1"/>
          </p:nvPr>
        </p:nvSpPr>
        <p:spPr>
          <a:xfrm>
            <a:off x="179512" y="1628800"/>
            <a:ext cx="8784976" cy="4248472"/>
          </a:xfrm>
        </p:spPr>
        <p:txBody>
          <a:bodyPr>
            <a:normAutofit/>
          </a:bodyPr>
          <a:lstStyle/>
          <a:p>
            <a:pPr algn="just"/>
            <a:r>
              <a:rPr lang="en-GB" altLang="hu-HU" sz="1600" dirty="0" smtClean="0">
                <a:latin typeface="+mj-lt"/>
              </a:rPr>
              <a:t>In the framework of modernising the system of public finances, the </a:t>
            </a:r>
            <a:r>
              <a:rPr lang="en-GB" altLang="hu-HU" sz="1600" b="1" dirty="0" smtClean="0">
                <a:latin typeface="+mj-lt"/>
              </a:rPr>
              <a:t>Hungarian State Treasury</a:t>
            </a:r>
            <a:r>
              <a:rPr lang="en-GB" altLang="hu-HU" sz="1600" dirty="0" smtClean="0">
                <a:latin typeface="+mj-lt"/>
              </a:rPr>
              <a:t> have started its operation from </a:t>
            </a:r>
            <a:r>
              <a:rPr lang="en-GB" altLang="hu-HU" sz="1600" b="1" dirty="0" smtClean="0">
                <a:latin typeface="+mj-lt"/>
              </a:rPr>
              <a:t>1 January 1996</a:t>
            </a:r>
            <a:r>
              <a:rPr lang="en-GB" altLang="hu-HU" sz="1600" dirty="0" smtClean="0">
                <a:latin typeface="+mj-lt"/>
              </a:rPr>
              <a:t>. </a:t>
            </a:r>
          </a:p>
          <a:p>
            <a:pPr algn="just"/>
            <a:r>
              <a:rPr lang="en-GB" sz="1600" dirty="0" smtClean="0">
                <a:latin typeface="+mj-lt"/>
              </a:rPr>
              <a:t>Nowadays the Treasury has become one of the largest and most important public institution of the country.</a:t>
            </a:r>
          </a:p>
          <a:p>
            <a:r>
              <a:rPr lang="en-GB" altLang="hu-HU" sz="1600" dirty="0" smtClean="0">
                <a:latin typeface="+mj-lt"/>
              </a:rPr>
              <a:t>The Hungarian treasury system consists of two major actors: the Hungarian State Treasury (public institution) and the </a:t>
            </a:r>
            <a:r>
              <a:rPr lang="en-GB" altLang="hu-HU" sz="1600" b="1" dirty="0" smtClean="0">
                <a:latin typeface="+mj-lt"/>
              </a:rPr>
              <a:t>Government Debt Management Agency </a:t>
            </a:r>
            <a:r>
              <a:rPr lang="en-GB" altLang="hu-HU" sz="1600" dirty="0" smtClean="0">
                <a:latin typeface="+mj-lt"/>
              </a:rPr>
              <a:t>(state owned limited company.) sharing exclusive rights for managing the </a:t>
            </a:r>
            <a:r>
              <a:rPr lang="en-GB" altLang="hu-HU" sz="1600" b="1" dirty="0" smtClean="0">
                <a:latin typeface="+mj-lt"/>
              </a:rPr>
              <a:t>Treasury Single Account</a:t>
            </a:r>
            <a:r>
              <a:rPr lang="en-GB" altLang="hu-HU" sz="1600" dirty="0" smtClean="0">
                <a:latin typeface="+mj-lt"/>
              </a:rPr>
              <a:t> kept by the </a:t>
            </a:r>
            <a:r>
              <a:rPr lang="en-GB" altLang="hu-HU" sz="1600" b="1" dirty="0" smtClean="0">
                <a:latin typeface="+mj-lt"/>
              </a:rPr>
              <a:t>National Bank of Hungary</a:t>
            </a:r>
            <a:r>
              <a:rPr lang="en-GB" altLang="hu-HU" sz="1600" dirty="0" smtClean="0">
                <a:latin typeface="+mj-lt"/>
              </a:rPr>
              <a:t>.</a:t>
            </a:r>
          </a:p>
          <a:p>
            <a:r>
              <a:rPr lang="en-GB" altLang="hu-HU" sz="1600" dirty="0" smtClean="0">
                <a:latin typeface="+mj-lt"/>
              </a:rPr>
              <a:t>The Hungarian State Treasury works under the supervision of the </a:t>
            </a:r>
            <a:r>
              <a:rPr lang="en-GB" altLang="hu-HU" sz="1600" b="1" dirty="0" smtClean="0">
                <a:latin typeface="+mj-lt"/>
              </a:rPr>
              <a:t>Ministry for the National Economy</a:t>
            </a:r>
          </a:p>
          <a:p>
            <a:r>
              <a:rPr lang="en-GB" altLang="hu-HU" sz="1600" dirty="0" smtClean="0">
                <a:latin typeface="+mj-lt"/>
              </a:rPr>
              <a:t>The Treasury is independent of the </a:t>
            </a:r>
            <a:r>
              <a:rPr lang="en-GB" altLang="hu-HU" sz="1600" b="1" dirty="0" smtClean="0">
                <a:latin typeface="+mj-lt"/>
              </a:rPr>
              <a:t>National Tax and Customs Administration</a:t>
            </a:r>
            <a:endParaRPr lang="en-GB" sz="1600" b="1" dirty="0">
              <a:latin typeface="+mj-lt"/>
            </a:endParaRPr>
          </a:p>
        </p:txBody>
      </p:sp>
      <p:sp>
        <p:nvSpPr>
          <p:cNvPr id="4" name="Dia számának helye 3"/>
          <p:cNvSpPr>
            <a:spLocks noGrp="1"/>
          </p:cNvSpPr>
          <p:nvPr>
            <p:ph type="sldNum" sz="quarter" idx="12"/>
          </p:nvPr>
        </p:nvSpPr>
        <p:spPr>
          <a:xfrm>
            <a:off x="6516216" y="6357416"/>
            <a:ext cx="2133600" cy="365125"/>
          </a:xfrm>
        </p:spPr>
        <p:txBody>
          <a:bodyPr/>
          <a:lstStyle/>
          <a:p>
            <a:fld id="{EC23BCD2-06B7-42BA-8C82-CB1C1E5C6D18}" type="slidenum">
              <a:rPr lang="hu-HU" smtClean="0"/>
              <a:pPr/>
              <a:t>2</a:t>
            </a:fld>
            <a:endParaRPr lang="hu-HU" dirty="0"/>
          </a:p>
        </p:txBody>
      </p:sp>
      <p:cxnSp>
        <p:nvCxnSpPr>
          <p:cNvPr id="6" name="Egyenes összekötő 5"/>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00" y="6066000"/>
            <a:ext cx="2069752" cy="621561"/>
          </a:xfrm>
          <a:prstGeom prst="rect">
            <a:avLst/>
          </a:prstGeom>
        </p:spPr>
      </p:pic>
      <p:sp>
        <p:nvSpPr>
          <p:cNvPr id="5" name="Szövegdoboz 4"/>
          <p:cNvSpPr txBox="1"/>
          <p:nvPr/>
        </p:nvSpPr>
        <p:spPr>
          <a:xfrm>
            <a:off x="5436096"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405015566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332656"/>
            <a:ext cx="8229600" cy="1143000"/>
          </a:xfrm>
        </p:spPr>
        <p:txBody>
          <a:bodyPr>
            <a:normAutofit/>
          </a:bodyPr>
          <a:lstStyle/>
          <a:p>
            <a:r>
              <a:rPr lang="hu-HU" sz="3600" b="1" cap="all" dirty="0">
                <a:latin typeface="Georgia" pitchFamily="18" charset="0"/>
              </a:rPr>
              <a:t>MAIN FUNCTIONS</a:t>
            </a:r>
            <a:endParaRPr lang="hu-HU" sz="3600"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35262114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 számának helye 3"/>
          <p:cNvSpPr>
            <a:spLocks noGrp="1"/>
          </p:cNvSpPr>
          <p:nvPr>
            <p:ph type="sldNum" sz="quarter" idx="12"/>
          </p:nvPr>
        </p:nvSpPr>
        <p:spPr/>
        <p:txBody>
          <a:bodyPr/>
          <a:lstStyle/>
          <a:p>
            <a:fld id="{EC23BCD2-06B7-42BA-8C82-CB1C1E5C6D18}" type="slidenum">
              <a:rPr lang="hu-HU" smtClean="0"/>
              <a:pPr/>
              <a:t>3</a:t>
            </a:fld>
            <a:endParaRPr lang="hu-HU"/>
          </a:p>
        </p:txBody>
      </p:sp>
      <p:pic>
        <p:nvPicPr>
          <p:cNvPr id="6" name="Kép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00" y="6066000"/>
            <a:ext cx="2069752" cy="621561"/>
          </a:xfrm>
          <a:prstGeom prst="rect">
            <a:avLst/>
          </a:prstGeom>
        </p:spPr>
      </p:pic>
      <p:cxnSp>
        <p:nvCxnSpPr>
          <p:cNvPr id="7" name="Egyenes összekötő 6"/>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5436096"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210971122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7689" y="485800"/>
            <a:ext cx="8686799" cy="854968"/>
          </a:xfrm>
        </p:spPr>
        <p:txBody>
          <a:bodyPr>
            <a:noAutofit/>
          </a:bodyPr>
          <a:lstStyle/>
          <a:p>
            <a:r>
              <a:rPr lang="hu-HU" sz="3200" b="1" cap="all" dirty="0" smtClean="0">
                <a:latin typeface="Georgia" pitchFamily="18" charset="0"/>
              </a:rPr>
              <a:t>ORGANISATION</a:t>
            </a:r>
            <a:endParaRPr lang="en-GB" sz="3200" cap="all" dirty="0">
              <a:latin typeface="Georgia" pitchFamily="18" charset="0"/>
            </a:endParaRPr>
          </a:p>
        </p:txBody>
      </p:sp>
      <p:sp>
        <p:nvSpPr>
          <p:cNvPr id="3" name="Tartalom helye 2"/>
          <p:cNvSpPr>
            <a:spLocks noGrp="1"/>
          </p:cNvSpPr>
          <p:nvPr>
            <p:ph idx="1"/>
          </p:nvPr>
        </p:nvSpPr>
        <p:spPr>
          <a:xfrm>
            <a:off x="395536" y="1268760"/>
            <a:ext cx="8352928" cy="4536504"/>
          </a:xfrm>
        </p:spPr>
        <p:txBody>
          <a:bodyPr>
            <a:noAutofit/>
          </a:bodyPr>
          <a:lstStyle/>
          <a:p>
            <a:pPr marL="0" lvl="0" indent="0" algn="just">
              <a:buNone/>
            </a:pPr>
            <a:endParaRPr lang="hu-HU" sz="1650" dirty="0"/>
          </a:p>
        </p:txBody>
      </p:sp>
      <p:sp>
        <p:nvSpPr>
          <p:cNvPr id="4" name="Dia számának helye 3"/>
          <p:cNvSpPr>
            <a:spLocks noGrp="1"/>
          </p:cNvSpPr>
          <p:nvPr>
            <p:ph type="sldNum" sz="quarter" idx="12"/>
          </p:nvPr>
        </p:nvSpPr>
        <p:spPr/>
        <p:txBody>
          <a:bodyPr/>
          <a:lstStyle/>
          <a:p>
            <a:fld id="{EC23BCD2-06B7-42BA-8C82-CB1C1E5C6D18}" type="slidenum">
              <a:rPr lang="hu-HU" smtClean="0"/>
              <a:pPr/>
              <a:t>4</a:t>
            </a:fld>
            <a:endParaRPr lang="hu-HU" dirty="0"/>
          </a:p>
        </p:txBody>
      </p:sp>
      <p:cxnSp>
        <p:nvCxnSpPr>
          <p:cNvPr id="6" name="Egyenes összekötő 5"/>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00" y="6066000"/>
            <a:ext cx="2069752" cy="621561"/>
          </a:xfrm>
          <a:prstGeom prst="rect">
            <a:avLst/>
          </a:prstGeom>
        </p:spPr>
      </p:pic>
      <p:graphicFrame>
        <p:nvGraphicFramePr>
          <p:cNvPr id="5" name="Diagram 4"/>
          <p:cNvGraphicFramePr/>
          <p:nvPr>
            <p:extLst>
              <p:ext uri="{D42A27DB-BD31-4B8C-83A1-F6EECF244321}">
                <p14:modId xmlns:p14="http://schemas.microsoft.com/office/powerpoint/2010/main" val="1381425209"/>
              </p:ext>
            </p:extLst>
          </p:nvPr>
        </p:nvGraphicFramePr>
        <p:xfrm>
          <a:off x="370109" y="1340768"/>
          <a:ext cx="8306347"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Magyarország térképe a megyékke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21" y="3129028"/>
            <a:ext cx="1761387" cy="1092060"/>
          </a:xfrm>
          <a:prstGeom prst="rect">
            <a:avLst/>
          </a:prstGeom>
          <a:noFill/>
          <a:extLst>
            <a:ext uri="{909E8E84-426E-40DD-AFC4-6F175D3DCCD1}">
              <a14:hiddenFill xmlns:a14="http://schemas.microsoft.com/office/drawing/2010/main">
                <a:solidFill>
                  <a:srgbClr val="FFFFFF"/>
                </a:solidFill>
              </a14:hiddenFill>
            </a:ext>
          </a:extLst>
        </p:spPr>
      </p:pic>
      <p:sp>
        <p:nvSpPr>
          <p:cNvPr id="13" name="Szövegdoboz 12"/>
          <p:cNvSpPr txBox="1"/>
          <p:nvPr/>
        </p:nvSpPr>
        <p:spPr>
          <a:xfrm>
            <a:off x="5436096"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403443111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200" b="1" cap="all" dirty="0" smtClean="0">
                <a:latin typeface="Georgia" pitchFamily="18" charset="0"/>
              </a:rPr>
              <a:t>SOME </a:t>
            </a:r>
            <a:r>
              <a:rPr lang="en-GB" sz="3200" b="1" cap="all" dirty="0" smtClean="0">
                <a:latin typeface="Georgia" pitchFamily="18" charset="0"/>
              </a:rPr>
              <a:t>milestones</a:t>
            </a:r>
            <a:endParaRPr lang="en-GB" sz="3200" b="1" cap="all" dirty="0">
              <a:latin typeface="Georgia" pitchFamily="18" charset="0"/>
            </a:endParaRPr>
          </a:p>
        </p:txBody>
      </p:sp>
      <p:sp>
        <p:nvSpPr>
          <p:cNvPr id="3" name="Tartalom helye 2"/>
          <p:cNvSpPr>
            <a:spLocks noGrp="1"/>
          </p:cNvSpPr>
          <p:nvPr>
            <p:ph idx="1"/>
          </p:nvPr>
        </p:nvSpPr>
        <p:spPr>
          <a:xfrm>
            <a:off x="611560" y="1268760"/>
            <a:ext cx="8075240" cy="4713387"/>
          </a:xfrm>
        </p:spPr>
        <p:txBody>
          <a:bodyPr>
            <a:normAutofit fontScale="47500" lnSpcReduction="20000"/>
          </a:bodyPr>
          <a:lstStyle/>
          <a:p>
            <a:pPr>
              <a:spcAft>
                <a:spcPts val="600"/>
              </a:spcAft>
            </a:pPr>
            <a:r>
              <a:rPr lang="en-GB" sz="3400" dirty="0" smtClean="0">
                <a:latin typeface="+mj-lt"/>
              </a:rPr>
              <a:t>2001 – 2003 split into 3: Office for State Budget and Limited Company for treasury financial services closer to market operators, as well as for debt management</a:t>
            </a:r>
          </a:p>
          <a:p>
            <a:pPr>
              <a:spcAft>
                <a:spcPts val="600"/>
              </a:spcAft>
            </a:pPr>
            <a:r>
              <a:rPr lang="en-GB" sz="3400" dirty="0" smtClean="0">
                <a:latin typeface="+mj-lt"/>
              </a:rPr>
              <a:t>2004: EU accession: harmonised reporting needs, new tasks for EU transfers and control of the use of funds</a:t>
            </a:r>
          </a:p>
          <a:p>
            <a:pPr>
              <a:spcAft>
                <a:spcPts val="600"/>
              </a:spcAft>
            </a:pPr>
            <a:r>
              <a:rPr lang="en-GB" sz="3400" dirty="0" smtClean="0">
                <a:latin typeface="+mj-lt"/>
              </a:rPr>
              <a:t>2008-2011 FMIS project only partially implemented (common system of budget reports for both central and local budgetary units)</a:t>
            </a:r>
          </a:p>
          <a:p>
            <a:pPr>
              <a:spcAft>
                <a:spcPts val="600"/>
              </a:spcAft>
            </a:pPr>
            <a:r>
              <a:rPr lang="en-GB" sz="3400" dirty="0" smtClean="0">
                <a:latin typeface="+mj-lt"/>
              </a:rPr>
              <a:t>2011 dedicated role in retail of government bonds for individuals, improvement of web-based financial services and widening of client service network</a:t>
            </a:r>
          </a:p>
          <a:p>
            <a:pPr>
              <a:spcAft>
                <a:spcPts val="600"/>
              </a:spcAft>
            </a:pPr>
            <a:r>
              <a:rPr lang="en-GB" sz="3400" dirty="0" smtClean="0">
                <a:latin typeface="+mj-lt"/>
              </a:rPr>
              <a:t>2011-12 restructuring between central and local government tasks ended up in a significant increase of treasury clients (public education and health care institutions)</a:t>
            </a:r>
          </a:p>
          <a:p>
            <a:pPr>
              <a:spcAft>
                <a:spcPts val="600"/>
              </a:spcAft>
            </a:pPr>
            <a:r>
              <a:rPr lang="en-GB" sz="3400" dirty="0" smtClean="0">
                <a:latin typeface="+mj-lt"/>
              </a:rPr>
              <a:t>2012 establishment of KINCSINFO (outsourcing IT development into a private company)</a:t>
            </a:r>
            <a:endParaRPr lang="en-GB" sz="3400" dirty="0" smtClean="0">
              <a:latin typeface="+mj-lt"/>
            </a:endParaRPr>
          </a:p>
          <a:p>
            <a:pPr>
              <a:spcAft>
                <a:spcPts val="600"/>
              </a:spcAft>
            </a:pPr>
            <a:r>
              <a:rPr lang="en-GB" sz="3400" dirty="0" smtClean="0">
                <a:latin typeface="+mj-lt"/>
              </a:rPr>
              <a:t>2015 launch of IT system for central payroll (covering all 900 thousand civil servants)</a:t>
            </a:r>
          </a:p>
          <a:p>
            <a:pPr>
              <a:spcAft>
                <a:spcPts val="600"/>
              </a:spcAft>
            </a:pPr>
            <a:r>
              <a:rPr lang="en-GB" sz="3400" dirty="0" smtClean="0">
                <a:latin typeface="+mj-lt"/>
              </a:rPr>
              <a:t>2014 new regulation on public accounting, introduction of unified chart of accounts, new codes identifying each transaction</a:t>
            </a:r>
          </a:p>
          <a:p>
            <a:pPr>
              <a:spcAft>
                <a:spcPts val="600"/>
              </a:spcAft>
            </a:pPr>
            <a:r>
              <a:rPr lang="en-GB" sz="3400" dirty="0" smtClean="0">
                <a:latin typeface="+mj-lt"/>
              </a:rPr>
              <a:t>New IT system for accounts management is now being introduced</a:t>
            </a:r>
          </a:p>
        </p:txBody>
      </p:sp>
      <p:sp>
        <p:nvSpPr>
          <p:cNvPr id="4" name="Dia számának helye 3"/>
          <p:cNvSpPr>
            <a:spLocks noGrp="1"/>
          </p:cNvSpPr>
          <p:nvPr>
            <p:ph type="sldNum" sz="quarter" idx="12"/>
          </p:nvPr>
        </p:nvSpPr>
        <p:spPr/>
        <p:txBody>
          <a:bodyPr/>
          <a:lstStyle/>
          <a:p>
            <a:fld id="{EC23BCD2-06B7-42BA-8C82-CB1C1E5C6D18}" type="slidenum">
              <a:rPr lang="hu-HU" smtClean="0"/>
              <a:pPr/>
              <a:t>5</a:t>
            </a:fld>
            <a:endParaRPr lang="hu-HU"/>
          </a:p>
        </p:txBody>
      </p:sp>
      <p:cxnSp>
        <p:nvCxnSpPr>
          <p:cNvPr id="5" name="Egyenes összekötő 4"/>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00" y="6066000"/>
            <a:ext cx="2069752" cy="621561"/>
          </a:xfrm>
          <a:prstGeom prst="rect">
            <a:avLst/>
          </a:prstGeom>
        </p:spPr>
      </p:pic>
      <p:sp>
        <p:nvSpPr>
          <p:cNvPr id="7" name="Szövegdoboz 6"/>
          <p:cNvSpPr txBox="1"/>
          <p:nvPr/>
        </p:nvSpPr>
        <p:spPr>
          <a:xfrm>
            <a:off x="5436096"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285858988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GB" sz="3200" b="1" dirty="0" smtClean="0"/>
              <a:t>THE ROLE OF THE TREASURY IN THE CONTROL OF PUBLIC EXPENDITURES</a:t>
            </a:r>
            <a:endParaRPr lang="en-GB" sz="3200" b="1" dirty="0"/>
          </a:p>
        </p:txBody>
      </p:sp>
      <p:sp>
        <p:nvSpPr>
          <p:cNvPr id="4" name="Dia számának helye 3"/>
          <p:cNvSpPr>
            <a:spLocks noGrp="1"/>
          </p:cNvSpPr>
          <p:nvPr>
            <p:ph type="sldNum" sz="quarter" idx="12"/>
          </p:nvPr>
        </p:nvSpPr>
        <p:spPr/>
        <p:txBody>
          <a:bodyPr/>
          <a:lstStyle/>
          <a:p>
            <a:fld id="{EC23BCD2-06B7-42BA-8C82-CB1C1E5C6D18}" type="slidenum">
              <a:rPr lang="hu-HU" smtClean="0"/>
              <a:pPr/>
              <a:t>6</a:t>
            </a:fld>
            <a:endParaRPr lang="hu-HU"/>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155557"/>
            <a:ext cx="6192688" cy="536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57866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70000" y="1700808"/>
            <a:ext cx="8622480" cy="4032448"/>
          </a:xfrm>
        </p:spPr>
        <p:txBody>
          <a:bodyPr>
            <a:noAutofit/>
          </a:bodyPr>
          <a:lstStyle/>
          <a:p>
            <a:pPr algn="just">
              <a:buFont typeface="Wingdings" pitchFamily="2" charset="2"/>
              <a:buChar char="ü"/>
            </a:pPr>
            <a:r>
              <a:rPr lang="en-GB" sz="1600" dirty="0" smtClean="0">
                <a:latin typeface="+mj-lt"/>
              </a:rPr>
              <a:t>Treasury Single Account (only state budget)</a:t>
            </a:r>
          </a:p>
          <a:p>
            <a:pPr algn="just">
              <a:buFont typeface="Wingdings" pitchFamily="2" charset="2"/>
              <a:buChar char="ü"/>
            </a:pPr>
            <a:r>
              <a:rPr lang="en-GB" sz="1600" dirty="0" smtClean="0">
                <a:latin typeface="+mj-lt"/>
              </a:rPr>
              <a:t>Unified chart of accounts (obligatory)</a:t>
            </a:r>
          </a:p>
          <a:p>
            <a:pPr algn="just">
              <a:buFont typeface="Wingdings" pitchFamily="2" charset="2"/>
              <a:buChar char="ü"/>
            </a:pPr>
            <a:r>
              <a:rPr lang="en-GB" sz="1600" dirty="0" smtClean="0">
                <a:latin typeface="+mj-lt"/>
              </a:rPr>
              <a:t>Budgetary reporting comprises monthly, quarterly and yearly reports of each spending unit (central and local level)</a:t>
            </a:r>
            <a:endParaRPr lang="hu-HU" sz="1600" dirty="0" smtClean="0">
              <a:latin typeface="+mj-lt"/>
            </a:endParaRPr>
          </a:p>
          <a:p>
            <a:pPr algn="just">
              <a:buFont typeface="Wingdings" pitchFamily="2" charset="2"/>
              <a:buChar char="ü"/>
            </a:pPr>
            <a:r>
              <a:rPr lang="en-GB" sz="1600" dirty="0" smtClean="0">
                <a:latin typeface="+mj-lt"/>
              </a:rPr>
              <a:t>Treasury web site provides a lot of information, mainly in excel sheets, not easily comparable nor analysable</a:t>
            </a:r>
          </a:p>
          <a:p>
            <a:pPr algn="just"/>
            <a:endParaRPr lang="en-GB" sz="1600" dirty="0" smtClean="0">
              <a:latin typeface="+mj-lt"/>
            </a:endParaRPr>
          </a:p>
          <a:p>
            <a:pPr algn="just">
              <a:buFont typeface="Georgia" pitchFamily="18" charset="0"/>
              <a:buChar char="─"/>
            </a:pPr>
            <a:r>
              <a:rPr lang="en-GB" sz="1600" dirty="0" smtClean="0">
                <a:latin typeface="+mj-lt"/>
              </a:rPr>
              <a:t>Budget preparation is conducted by the Ministry for National Economy, the system used is not integrated with the Treasury systems</a:t>
            </a:r>
          </a:p>
          <a:p>
            <a:pPr algn="just">
              <a:buFont typeface="Georgia" pitchFamily="18" charset="0"/>
              <a:buChar char="─"/>
            </a:pPr>
            <a:r>
              <a:rPr lang="en-GB" sz="1600" dirty="0" smtClean="0">
                <a:latin typeface="+mj-lt"/>
              </a:rPr>
              <a:t>Information on commitments of funds are not integrated with Treasury systems </a:t>
            </a:r>
          </a:p>
          <a:p>
            <a:pPr algn="just">
              <a:buFont typeface="Georgia" pitchFamily="18" charset="0"/>
              <a:buChar char="─"/>
            </a:pPr>
            <a:r>
              <a:rPr lang="en-GB" sz="1600" dirty="0" smtClean="0">
                <a:latin typeface="+mj-lt"/>
              </a:rPr>
              <a:t>Treasury IT systems are </a:t>
            </a:r>
            <a:r>
              <a:rPr lang="hu-HU" sz="1600" dirty="0" err="1" smtClean="0">
                <a:latin typeface="+mj-lt"/>
              </a:rPr>
              <a:t>fragmented</a:t>
            </a:r>
            <a:r>
              <a:rPr lang="en-GB" sz="1600" dirty="0" smtClean="0">
                <a:latin typeface="+mj-lt"/>
              </a:rPr>
              <a:t>, lack of automation in between</a:t>
            </a:r>
          </a:p>
          <a:p>
            <a:pPr algn="just">
              <a:buFont typeface="Georgia" pitchFamily="18" charset="0"/>
              <a:buChar char="─"/>
            </a:pPr>
            <a:r>
              <a:rPr lang="en-GB" sz="1600" dirty="0" smtClean="0">
                <a:latin typeface="+mj-lt"/>
              </a:rPr>
              <a:t>Reporting needs are increasing, but cannot be easily satisfied, waste of time and human resources</a:t>
            </a:r>
          </a:p>
          <a:p>
            <a:pPr algn="just">
              <a:buFont typeface="Georgia" pitchFamily="18" charset="0"/>
              <a:buChar char="─"/>
            </a:pPr>
            <a:r>
              <a:rPr lang="en-GB" sz="1600" dirty="0" smtClean="0">
                <a:latin typeface="+mj-lt"/>
              </a:rPr>
              <a:t>IT development offers modern solutions which should be introduced not only at the front-office but at the back office as well to support proper level of performance</a:t>
            </a:r>
          </a:p>
          <a:p>
            <a:pPr algn="just">
              <a:buFont typeface="Georgia" pitchFamily="18" charset="0"/>
              <a:buChar char="─"/>
            </a:pPr>
            <a:endParaRPr lang="en-GB" sz="1450" dirty="0">
              <a:latin typeface="+mj-lt"/>
            </a:endParaRPr>
          </a:p>
        </p:txBody>
      </p:sp>
      <p:sp>
        <p:nvSpPr>
          <p:cNvPr id="4" name="Dia számának helye 3"/>
          <p:cNvSpPr>
            <a:spLocks noGrp="1"/>
          </p:cNvSpPr>
          <p:nvPr>
            <p:ph type="sldNum" sz="quarter" idx="12"/>
          </p:nvPr>
        </p:nvSpPr>
        <p:spPr/>
        <p:txBody>
          <a:bodyPr/>
          <a:lstStyle/>
          <a:p>
            <a:fld id="{EC23BCD2-06B7-42BA-8C82-CB1C1E5C6D18}" type="slidenum">
              <a:rPr lang="hu-HU" smtClean="0"/>
              <a:pPr/>
              <a:t>7</a:t>
            </a:fld>
            <a:endParaRPr lang="hu-HU" dirty="0"/>
          </a:p>
        </p:txBody>
      </p:sp>
      <p:sp>
        <p:nvSpPr>
          <p:cNvPr id="6" name="Cím 5"/>
          <p:cNvSpPr>
            <a:spLocks noGrp="1"/>
          </p:cNvSpPr>
          <p:nvPr>
            <p:ph type="title"/>
          </p:nvPr>
        </p:nvSpPr>
        <p:spPr>
          <a:xfrm>
            <a:off x="457200" y="274638"/>
            <a:ext cx="8229600" cy="1498178"/>
          </a:xfrm>
        </p:spPr>
        <p:txBody>
          <a:bodyPr>
            <a:normAutofit fontScale="90000"/>
          </a:bodyPr>
          <a:lstStyle/>
          <a:p>
            <a:r>
              <a:rPr lang="en-GB" sz="3200" b="1" cap="all" dirty="0" smtClean="0"/>
              <a:t>DESPITE Achievements </a:t>
            </a:r>
            <a:r>
              <a:rPr lang="hu-HU" sz="3200" b="1" cap="all" dirty="0" smtClean="0"/>
              <a:t/>
            </a:r>
            <a:br>
              <a:rPr lang="hu-HU" sz="3200" b="1" cap="all" dirty="0" smtClean="0"/>
            </a:br>
            <a:r>
              <a:rPr lang="en-GB" sz="3200" b="1" cap="all" dirty="0" smtClean="0"/>
              <a:t>THERE IS A STRONG need for future development</a:t>
            </a:r>
            <a:br>
              <a:rPr lang="en-GB" sz="3200" b="1" cap="all" dirty="0" smtClean="0"/>
            </a:br>
            <a:endParaRPr lang="en-GB" sz="1800" b="1" dirty="0">
              <a:ea typeface="+mn-ea"/>
              <a:cs typeface="+mn-cs"/>
            </a:endParaRPr>
          </a:p>
        </p:txBody>
      </p:sp>
      <p:cxnSp>
        <p:nvCxnSpPr>
          <p:cNvPr id="7" name="Egyenes összekötő 6"/>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00" y="6066000"/>
            <a:ext cx="2069752" cy="621561"/>
          </a:xfrm>
          <a:prstGeom prst="rect">
            <a:avLst/>
          </a:prstGeom>
        </p:spPr>
      </p:pic>
      <p:sp>
        <p:nvSpPr>
          <p:cNvPr id="9" name="Szövegdoboz 8"/>
          <p:cNvSpPr txBox="1"/>
          <p:nvPr/>
        </p:nvSpPr>
        <p:spPr>
          <a:xfrm>
            <a:off x="5436096"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51158943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1484784"/>
            <a:ext cx="8640960" cy="4248472"/>
          </a:xfrm>
        </p:spPr>
        <p:txBody>
          <a:bodyPr>
            <a:noAutofit/>
          </a:bodyPr>
          <a:lstStyle/>
          <a:p>
            <a:pPr algn="just"/>
            <a:r>
              <a:rPr lang="en-GB" sz="1600" dirty="0" smtClean="0">
                <a:latin typeface="+mj-lt"/>
              </a:rPr>
              <a:t>Developing and providing internal supporting services for the Government</a:t>
            </a:r>
          </a:p>
          <a:p>
            <a:pPr lvl="0" algn="just"/>
            <a:r>
              <a:rPr lang="en-GB" sz="1600" dirty="0" smtClean="0">
                <a:latin typeface="+mj-lt"/>
              </a:rPr>
              <a:t>A lower level of financing demand in the state budget</a:t>
            </a:r>
          </a:p>
          <a:p>
            <a:pPr lvl="0" algn="just"/>
            <a:r>
              <a:rPr lang="en-GB" sz="1600" dirty="0" smtClean="0">
                <a:latin typeface="+mj-lt"/>
              </a:rPr>
              <a:t>Involving more institutions into the account management system’s group of customers, including the local authorities and their bodies as well</a:t>
            </a:r>
          </a:p>
          <a:p>
            <a:pPr lvl="0" algn="just"/>
            <a:r>
              <a:rPr lang="en-GB" sz="1600" dirty="0" smtClean="0">
                <a:latin typeface="+mj-lt"/>
              </a:rPr>
              <a:t>Renewing and unifying the Treasury’s account management software, supporting a more efficient financing of the Treasury Single Account</a:t>
            </a:r>
          </a:p>
          <a:p>
            <a:pPr lvl="0" algn="just"/>
            <a:r>
              <a:rPr lang="en-GB" sz="1600" dirty="0" smtClean="0">
                <a:latin typeface="+mj-lt"/>
              </a:rPr>
              <a:t>As a centre for information and services the Treasury supports the efficient operating of the state budget and its institutions by forming a unified network, with the help of modern business data processing and other IT systems</a:t>
            </a:r>
          </a:p>
          <a:p>
            <a:pPr lvl="0" algn="just"/>
            <a:r>
              <a:rPr lang="en-GB" sz="1600" dirty="0" smtClean="0">
                <a:latin typeface="+mj-lt"/>
              </a:rPr>
              <a:t>Due to the operating of its databases the Treasury supports the budgetary planning process, the analysis of its implementation, the well-established decision-making in the legislative and in the executive sectors and the provision of reliable, precise and up-to-date pieces of information towards the tax-payers, investors and international institutions</a:t>
            </a:r>
          </a:p>
          <a:p>
            <a:pPr lvl="0" algn="just"/>
            <a:r>
              <a:rPr lang="hu-HU" sz="1600" dirty="0" smtClean="0">
                <a:latin typeface="+mj-lt"/>
              </a:rPr>
              <a:t>T</a:t>
            </a:r>
            <a:r>
              <a:rPr lang="en-GB" sz="1600" dirty="0" err="1" smtClean="0">
                <a:latin typeface="+mj-lt"/>
              </a:rPr>
              <a:t>ransparent</a:t>
            </a:r>
            <a:r>
              <a:rPr lang="en-GB" sz="1600" dirty="0" smtClean="0">
                <a:latin typeface="+mj-lt"/>
              </a:rPr>
              <a:t>, effective and audited usage of public funds.</a:t>
            </a:r>
          </a:p>
          <a:p>
            <a:pPr marL="0" indent="0">
              <a:buNone/>
            </a:pPr>
            <a:endParaRPr lang="hu-HU" sz="1450" dirty="0">
              <a:latin typeface="+mj-lt"/>
            </a:endParaRPr>
          </a:p>
        </p:txBody>
      </p:sp>
      <p:sp>
        <p:nvSpPr>
          <p:cNvPr id="4" name="Dia számának helye 3"/>
          <p:cNvSpPr>
            <a:spLocks noGrp="1"/>
          </p:cNvSpPr>
          <p:nvPr>
            <p:ph type="sldNum" sz="quarter" idx="12"/>
          </p:nvPr>
        </p:nvSpPr>
        <p:spPr/>
        <p:txBody>
          <a:bodyPr/>
          <a:lstStyle/>
          <a:p>
            <a:fld id="{EC23BCD2-06B7-42BA-8C82-CB1C1E5C6D18}" type="slidenum">
              <a:rPr lang="hu-HU" smtClean="0"/>
              <a:pPr/>
              <a:t>8</a:t>
            </a:fld>
            <a:endParaRPr lang="hu-HU" dirty="0"/>
          </a:p>
        </p:txBody>
      </p:sp>
      <p:sp>
        <p:nvSpPr>
          <p:cNvPr id="6" name="Cím 5"/>
          <p:cNvSpPr>
            <a:spLocks noGrp="1"/>
          </p:cNvSpPr>
          <p:nvPr>
            <p:ph type="title"/>
          </p:nvPr>
        </p:nvSpPr>
        <p:spPr/>
        <p:txBody>
          <a:bodyPr>
            <a:normAutofit/>
          </a:bodyPr>
          <a:lstStyle/>
          <a:p>
            <a:r>
              <a:rPr lang="en-GB" sz="3200" b="1" cap="all" dirty="0" smtClean="0"/>
              <a:t>Strategy of the treasury</a:t>
            </a:r>
            <a:r>
              <a:rPr lang="hu-HU" sz="3200" b="1" cap="all" dirty="0" smtClean="0"/>
              <a:t/>
            </a:r>
            <a:br>
              <a:rPr lang="hu-HU" sz="3200" b="1" cap="all" dirty="0" smtClean="0"/>
            </a:br>
            <a:r>
              <a:rPr lang="en-GB" sz="1800" b="1" dirty="0" smtClean="0">
                <a:ea typeface="+mn-ea"/>
                <a:cs typeface="+mn-cs"/>
              </a:rPr>
              <a:t>The concept of </a:t>
            </a:r>
            <a:r>
              <a:rPr lang="en-GB" sz="1800" b="1" dirty="0" smtClean="0">
                <a:ea typeface="+mn-ea"/>
                <a:cs typeface="+mn-cs"/>
              </a:rPr>
              <a:t>a </a:t>
            </a:r>
            <a:r>
              <a:rPr lang="en-GB" sz="1800" b="1" dirty="0" smtClean="0">
                <a:ea typeface="+mn-ea"/>
                <a:cs typeface="+mn-cs"/>
              </a:rPr>
              <a:t>modern treasury by 2018</a:t>
            </a:r>
            <a:endParaRPr lang="en-GB" sz="1800" b="1" dirty="0">
              <a:ea typeface="+mn-ea"/>
              <a:cs typeface="+mn-cs"/>
            </a:endParaRPr>
          </a:p>
        </p:txBody>
      </p:sp>
      <p:cxnSp>
        <p:nvCxnSpPr>
          <p:cNvPr id="7" name="Egyenes összekötő 6"/>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00" y="6066000"/>
            <a:ext cx="2069752" cy="621561"/>
          </a:xfrm>
          <a:prstGeom prst="rect">
            <a:avLst/>
          </a:prstGeom>
        </p:spPr>
      </p:pic>
      <p:sp>
        <p:nvSpPr>
          <p:cNvPr id="9" name="Szövegdoboz 8"/>
          <p:cNvSpPr txBox="1"/>
          <p:nvPr/>
        </p:nvSpPr>
        <p:spPr>
          <a:xfrm>
            <a:off x="5436096"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362265569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1484784"/>
            <a:ext cx="8640960" cy="4248472"/>
          </a:xfrm>
        </p:spPr>
        <p:txBody>
          <a:bodyPr>
            <a:noAutofit/>
          </a:bodyPr>
          <a:lstStyle/>
          <a:p>
            <a:pPr lvl="0"/>
            <a:endParaRPr lang="hu-HU" sz="2800" dirty="0" smtClean="0"/>
          </a:p>
          <a:p>
            <a:pPr lvl="0"/>
            <a:endParaRPr lang="en-GB" sz="2800" dirty="0"/>
          </a:p>
          <a:p>
            <a:pPr marL="0" indent="0">
              <a:buNone/>
            </a:pPr>
            <a:endParaRPr lang="hu-HU" sz="1450" dirty="0">
              <a:latin typeface="+mj-lt"/>
            </a:endParaRPr>
          </a:p>
        </p:txBody>
      </p:sp>
      <p:sp>
        <p:nvSpPr>
          <p:cNvPr id="4" name="Dia számának helye 3"/>
          <p:cNvSpPr>
            <a:spLocks noGrp="1"/>
          </p:cNvSpPr>
          <p:nvPr>
            <p:ph type="sldNum" sz="quarter" idx="12"/>
          </p:nvPr>
        </p:nvSpPr>
        <p:spPr/>
        <p:txBody>
          <a:bodyPr/>
          <a:lstStyle/>
          <a:p>
            <a:fld id="{EC23BCD2-06B7-42BA-8C82-CB1C1E5C6D18}" type="slidenum">
              <a:rPr lang="hu-HU" smtClean="0"/>
              <a:pPr/>
              <a:t>9</a:t>
            </a:fld>
            <a:endParaRPr lang="hu-HU" dirty="0"/>
          </a:p>
        </p:txBody>
      </p:sp>
      <p:sp>
        <p:nvSpPr>
          <p:cNvPr id="6" name="Cím 5"/>
          <p:cNvSpPr>
            <a:spLocks noGrp="1"/>
          </p:cNvSpPr>
          <p:nvPr>
            <p:ph type="title"/>
          </p:nvPr>
        </p:nvSpPr>
        <p:spPr/>
        <p:txBody>
          <a:bodyPr>
            <a:normAutofit/>
          </a:bodyPr>
          <a:lstStyle/>
          <a:p>
            <a:r>
              <a:rPr lang="en-GB" sz="3200" b="1" cap="all" dirty="0"/>
              <a:t>Mid-term action </a:t>
            </a:r>
            <a:r>
              <a:rPr lang="en-GB" sz="3200" b="1" cap="all" dirty="0" smtClean="0"/>
              <a:t>plan</a:t>
            </a:r>
            <a:r>
              <a:rPr lang="hu-HU" sz="3200" b="1" cap="all" dirty="0" smtClean="0"/>
              <a:t/>
            </a:r>
            <a:br>
              <a:rPr lang="hu-HU" sz="3200" b="1" cap="all" dirty="0" smtClean="0"/>
            </a:br>
            <a:r>
              <a:rPr lang="hu-HU" sz="3200" b="1" cap="all" dirty="0" smtClean="0"/>
              <a:t>2014  - 2018</a:t>
            </a:r>
            <a:endParaRPr lang="en-GB" sz="1800" dirty="0">
              <a:ea typeface="+mn-ea"/>
              <a:cs typeface="+mn-cs"/>
            </a:endParaRPr>
          </a:p>
        </p:txBody>
      </p:sp>
      <p:cxnSp>
        <p:nvCxnSpPr>
          <p:cNvPr id="7" name="Egyenes összekötő 6"/>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00" y="6066000"/>
            <a:ext cx="2069752" cy="621561"/>
          </a:xfrm>
          <a:prstGeom prst="rect">
            <a:avLst/>
          </a:prstGeom>
        </p:spPr>
      </p:pic>
      <p:graphicFrame>
        <p:nvGraphicFramePr>
          <p:cNvPr id="2" name="Diagram 1"/>
          <p:cNvGraphicFramePr/>
          <p:nvPr>
            <p:extLst>
              <p:ext uri="{D42A27DB-BD31-4B8C-83A1-F6EECF244321}">
                <p14:modId xmlns:p14="http://schemas.microsoft.com/office/powerpoint/2010/main" val="2044328375"/>
              </p:ext>
            </p:extLst>
          </p:nvPr>
        </p:nvGraphicFramePr>
        <p:xfrm>
          <a:off x="611560" y="1412776"/>
          <a:ext cx="777686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zövegdoboz 8"/>
          <p:cNvSpPr txBox="1"/>
          <p:nvPr/>
        </p:nvSpPr>
        <p:spPr>
          <a:xfrm>
            <a:off x="5436096" y="6135687"/>
            <a:ext cx="2808312" cy="461665"/>
          </a:xfrm>
          <a:prstGeom prst="rect">
            <a:avLst/>
          </a:prstGeom>
          <a:noFill/>
        </p:spPr>
        <p:txBody>
          <a:bodyPr wrap="square" rtlCol="0">
            <a:spAutoFit/>
          </a:bodyPr>
          <a:lstStyle/>
          <a:p>
            <a:r>
              <a:rPr lang="hu-HU" sz="1200" b="1" dirty="0" smtClean="0">
                <a:latin typeface="+mj-lt"/>
              </a:rPr>
              <a:t>PEMPAL TCOP </a:t>
            </a:r>
            <a:r>
              <a:rPr lang="hu-HU" sz="1200" b="1" dirty="0" err="1" smtClean="0">
                <a:latin typeface="+mj-lt"/>
              </a:rPr>
              <a:t>Plenary</a:t>
            </a:r>
            <a:r>
              <a:rPr lang="hu-HU" sz="1200" b="1" dirty="0" smtClean="0">
                <a:latin typeface="+mj-lt"/>
              </a:rPr>
              <a:t> Meeting, </a:t>
            </a:r>
            <a:r>
              <a:rPr lang="hu-HU" sz="1200" b="1" dirty="0" err="1" smtClean="0">
                <a:latin typeface="+mj-lt"/>
              </a:rPr>
              <a:t>Chisinau</a:t>
            </a:r>
            <a:r>
              <a:rPr lang="hu-HU" sz="1200" b="1" dirty="0" smtClean="0">
                <a:latin typeface="+mj-lt"/>
              </a:rPr>
              <a:t>, </a:t>
            </a:r>
            <a:r>
              <a:rPr lang="hu-HU" sz="1200" b="1" dirty="0" err="1" smtClean="0">
                <a:latin typeface="+mj-lt"/>
              </a:rPr>
              <a:t>June</a:t>
            </a:r>
            <a:r>
              <a:rPr lang="hu-HU" sz="1200" b="1" dirty="0" smtClean="0">
                <a:latin typeface="+mj-lt"/>
              </a:rPr>
              <a:t> 1-3, 2016</a:t>
            </a:r>
            <a:endParaRPr lang="en-GB" sz="1200" b="1" dirty="0">
              <a:latin typeface="+mj-lt"/>
            </a:endParaRPr>
          </a:p>
        </p:txBody>
      </p:sp>
    </p:spTree>
    <p:extLst>
      <p:ext uri="{BB962C8B-B14F-4D97-AF65-F5344CB8AC3E}">
        <p14:creationId xmlns:p14="http://schemas.microsoft.com/office/powerpoint/2010/main" val="167231719"/>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llamkincstar">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4172</TotalTime>
  <Words>1620</Words>
  <Application>Microsoft Office PowerPoint</Application>
  <PresentationFormat>Diavetítés a képernyőre (4:3 oldalarány)</PresentationFormat>
  <Paragraphs>125</Paragraphs>
  <Slides>13</Slides>
  <Notes>2</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Office Theme</vt:lpstr>
      <vt:lpstr>ACHIEVEMENTS AND DEVELOPMENTS OF THE Hungarian state treasury</vt:lpstr>
      <vt:lpstr>Institutional framework</vt:lpstr>
      <vt:lpstr>MAIN FUNCTIONS</vt:lpstr>
      <vt:lpstr>ORGANISATION</vt:lpstr>
      <vt:lpstr>SOME milestones</vt:lpstr>
      <vt:lpstr>THE ROLE OF THE TREASURY IN THE CONTROL OF PUBLIC EXPENDITURES</vt:lpstr>
      <vt:lpstr>DESPITE Achievements  THERE IS A STRONG need for future development </vt:lpstr>
      <vt:lpstr>Strategy of the treasury The concept of a modern treasury by 2018</vt:lpstr>
      <vt:lpstr>Mid-term action plan 2014  - 2018</vt:lpstr>
      <vt:lpstr>PUBLIC FINANCES DATA WAREHOUSE PROJECT (1)</vt:lpstr>
      <vt:lpstr>PUBLIC FINANCES DATA WAREHOUSE PROJECT (2)</vt:lpstr>
      <vt:lpstr>PUBLIC FINANCES DATA WAREHOUSE PROJECT – PRODUCTS AND MAIN USERS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marxcie</dc:creator>
  <cp:lastModifiedBy>Sebestyén Gabriella</cp:lastModifiedBy>
  <cp:revision>332</cp:revision>
  <cp:lastPrinted>2016-05-25T09:56:24Z</cp:lastPrinted>
  <dcterms:created xsi:type="dcterms:W3CDTF">2013-07-04T11:33:12Z</dcterms:created>
  <dcterms:modified xsi:type="dcterms:W3CDTF">2016-05-25T17:31:29Z</dcterms:modified>
</cp:coreProperties>
</file>