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8" r:id="rId2"/>
    <p:sldId id="371" r:id="rId3"/>
    <p:sldId id="373" r:id="rId4"/>
    <p:sldId id="379" r:id="rId5"/>
    <p:sldId id="383" r:id="rId6"/>
    <p:sldId id="385" r:id="rId7"/>
    <p:sldId id="386" r:id="rId8"/>
    <p:sldId id="384" r:id="rId9"/>
    <p:sldId id="350" r:id="rId10"/>
    <p:sldId id="370" r:id="rId11"/>
    <p:sldId id="380" r:id="rId12"/>
    <p:sldId id="376" r:id="rId13"/>
    <p:sldId id="360" r:id="rId14"/>
    <p:sldId id="363" r:id="rId15"/>
    <p:sldId id="382" r:id="rId16"/>
    <p:sldId id="381" r:id="rId17"/>
    <p:sldId id="368" r:id="rId18"/>
    <p:sldId id="377" r:id="rId19"/>
    <p:sldId id="341" r:id="rId20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5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305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166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027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2888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F"/>
    <a:srgbClr val="0000AC"/>
    <a:srgbClr val="14314C"/>
    <a:srgbClr val="111B0B"/>
    <a:srgbClr val="6C121F"/>
    <a:srgbClr val="93192A"/>
    <a:srgbClr val="183D5E"/>
    <a:srgbClr val="760000"/>
    <a:srgbClr val="21109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6" d="100"/>
          <a:sy n="126" d="100"/>
        </p:scale>
        <p:origin x="-1194" y="-5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12.05.2016</a:t>
            </a:fld>
            <a:endParaRPr lang="hr-HR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1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22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83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44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05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66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27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88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1" indent="0" algn="ctr">
              <a:buNone/>
              <a:defRPr sz="1500"/>
            </a:lvl2pPr>
            <a:lvl3pPr marL="685722" indent="0" algn="ctr">
              <a:buNone/>
              <a:defRPr sz="1400"/>
            </a:lvl3pPr>
            <a:lvl4pPr marL="1028583" indent="0" algn="ctr">
              <a:buNone/>
              <a:defRPr sz="1200"/>
            </a:lvl4pPr>
            <a:lvl5pPr marL="1371444" indent="0" algn="ctr">
              <a:buNone/>
              <a:defRPr sz="1200"/>
            </a:lvl5pPr>
            <a:lvl6pPr marL="1714305" indent="0" algn="ctr">
              <a:buNone/>
              <a:defRPr sz="1200"/>
            </a:lvl6pPr>
            <a:lvl7pPr marL="2057166" indent="0" algn="ctr">
              <a:buNone/>
              <a:defRPr sz="1200"/>
            </a:lvl7pPr>
            <a:lvl8pPr marL="2400027" indent="0" algn="ctr">
              <a:buNone/>
              <a:defRPr sz="1200"/>
            </a:lvl8pPr>
            <a:lvl9pPr marL="274288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8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2" indent="0">
              <a:buNone/>
              <a:defRPr sz="1800"/>
            </a:lvl3pPr>
            <a:lvl4pPr marL="1028583" indent="0">
              <a:buNone/>
              <a:defRPr sz="1500"/>
            </a:lvl4pPr>
            <a:lvl5pPr marL="1371444" indent="0">
              <a:buNone/>
              <a:defRPr sz="1500"/>
            </a:lvl5pPr>
            <a:lvl6pPr marL="1714305" indent="0">
              <a:buNone/>
              <a:defRPr sz="1500"/>
            </a:lvl6pPr>
            <a:lvl7pPr marL="2057166" indent="0">
              <a:buNone/>
              <a:defRPr sz="1500"/>
            </a:lvl7pPr>
            <a:lvl8pPr marL="2400027" indent="0">
              <a:buNone/>
              <a:defRPr sz="1500"/>
            </a:lvl8pPr>
            <a:lvl9pPr marL="2742888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pPr>
                <a:defRPr/>
              </a:pPr>
              <a:t>12.05.2016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6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2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5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444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30" indent="-17143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5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5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9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3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05"/>
          </a:xfrm>
          <a:prstGeom prst="rect">
            <a:avLst/>
          </a:prstGeom>
        </p:spPr>
        <p:txBody>
          <a:bodyPr lIns="68572" tIns="34286" rIns="68572" bIns="34286">
            <a:spAutoFit/>
          </a:bodyPr>
          <a:lstStyle/>
          <a:p>
            <a:pPr marL="134985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</a:rPr>
              <a:t>Državna riznica</a:t>
            </a:r>
          </a:p>
          <a:p>
            <a:pPr marL="134985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</a:rPr>
              <a:t>Zamjenik voditelja</a:t>
            </a:r>
            <a:endParaRPr lang="hr-HR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endParaRPr lang="hr-HR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</a:rPr>
              <a:t>A. Demidov</a:t>
            </a:r>
            <a:endParaRPr lang="hr-HR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943981"/>
            <a:ext cx="6897052" cy="80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Mogućnosti za razvoj kontrolnih ovlasti državne riznice</a:t>
            </a:r>
            <a:endParaRPr lang="hr-HR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2343254" y="4262650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24203" y="294421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</a:rPr>
              <a:t>akt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36904" y="360860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</a:rPr>
              <a:t>akt, izvješće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5747" y="3566698"/>
            <a:ext cx="1456166" cy="20004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700" i="1" dirty="0" smtClean="0">
                <a:latin typeface="Times New Roman" panose="02020603050405020304" pitchFamily="18" charset="0"/>
              </a:rPr>
              <a:t>pozitivno rješenje</a:t>
            </a:r>
            <a:endParaRPr lang="hr-HR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84482" y="234133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Državna financijska kontrola (revizija)</a:t>
            </a:r>
          </a:p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ovlasti državne riznice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832754" y="1125052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KONTROLA</a:t>
            </a:r>
            <a:endParaRPr lang="hr-HR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3921091" y="1144203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REVIZIJA</a:t>
            </a:r>
            <a:endParaRPr lang="hr-HR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6957329" y="1144252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MONITORING</a:t>
            </a:r>
            <a:endParaRPr lang="hr-HR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619251" y="999118"/>
            <a:ext cx="607362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621342" y="999118"/>
            <a:ext cx="0" cy="12593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656065" y="1008748"/>
            <a:ext cx="0" cy="13545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692879" y="999119"/>
            <a:ext cx="0" cy="14508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88125" y="768287"/>
            <a:ext cx="2955756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</a:rPr>
              <a:t>Oblici</a:t>
            </a:r>
            <a:endParaRPr lang="hr-HR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97205" y="1610874"/>
            <a:ext cx="1175455" cy="71422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Preliminarna kontrola</a:t>
            </a:r>
            <a:endParaRPr lang="hr-HR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1708712" y="1629927"/>
            <a:ext cx="1175455" cy="69517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Naknadna kontrola</a:t>
            </a:r>
            <a:endParaRPr lang="hr-HR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3286017" y="1639503"/>
            <a:ext cx="1282839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Revizija poslovanja i financija</a:t>
            </a:r>
            <a:endParaRPr lang="hr-HR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4810017" y="1639503"/>
            <a:ext cx="1175455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Revizija kontrole</a:t>
            </a:r>
            <a:endParaRPr lang="hr-HR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6301958" y="1639503"/>
            <a:ext cx="1257748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Monitoring državnog informacijskog sustava</a:t>
            </a:r>
            <a:endParaRPr lang="hr-HR" sz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7771915" y="1646052"/>
            <a:ext cx="1278894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Monitoring informacijskih sustava kojima upravlja kontrolni (revidirani) subjekt</a:t>
            </a:r>
            <a:endParaRPr lang="hr-HR" sz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3873746" y="1532518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898458" y="1532518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773883" y="1516221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608066" y="141070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81748" y="1516222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61066" y="1521356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876848" y="152849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462588" y="152447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56065" y="1422980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898457" y="153398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487300" y="153251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692879" y="142985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588" y="1352805"/>
            <a:ext cx="590071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</a:rPr>
              <a:t>vrste</a:t>
            </a:r>
            <a:endParaRPr lang="hr-HR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76353" y="1369771"/>
            <a:ext cx="582388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</a:rPr>
              <a:t>vrste</a:t>
            </a:r>
            <a:endParaRPr lang="hr-HR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98306" y="1354446"/>
            <a:ext cx="557637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</a:rPr>
              <a:t>vrste</a:t>
            </a:r>
            <a:endParaRPr lang="hr-HR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293081" y="253289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Računovodstvo za predmete podložne kontroli (revizija, monitoring) 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739540" y="3125098"/>
            <a:ext cx="86852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46025" y="297280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2571" y="2953752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</a:rPr>
              <a:t>računovodstveni zapisi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293081" y="318458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Kontrola dokumentacije (ovlaštenja)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761766" y="3808540"/>
            <a:ext cx="80653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58590" y="3637192"/>
            <a:ext cx="136" cy="17134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299431" y="383863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Stvarna kontrola (pregled)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761766" y="4455044"/>
            <a:ext cx="80653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65076" y="429124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3031" y="4272192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65100" y="2331654"/>
            <a:ext cx="0" cy="168415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165101" y="26823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165101" y="332683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>
            <a:off x="165100" y="40158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олилиния 82"/>
          <p:cNvSpPr/>
          <p:nvPr/>
        </p:nvSpPr>
        <p:spPr>
          <a:xfrm>
            <a:off x="1909296" y="252335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Ispitivanje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2355756" y="311555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362241" y="296326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олилиния 86"/>
          <p:cNvSpPr/>
          <p:nvPr/>
        </p:nvSpPr>
        <p:spPr>
          <a:xfrm>
            <a:off x="1909296" y="317504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Pregled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2368458" y="377994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374942" y="362765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олилиния 90"/>
          <p:cNvSpPr/>
          <p:nvPr/>
        </p:nvSpPr>
        <p:spPr>
          <a:xfrm>
            <a:off x="1915647" y="382909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inspekcija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2374806" y="4433996"/>
            <a:ext cx="82559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381292" y="42817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1774966" y="267244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1775597" y="331728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1782297" y="399959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775596" y="2317578"/>
            <a:ext cx="0" cy="168415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904867" y="2935258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</a:rPr>
              <a:t>mišljenje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17568" y="3599649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Полилиния 114"/>
          <p:cNvSpPr/>
          <p:nvPr/>
        </p:nvSpPr>
        <p:spPr>
          <a:xfrm>
            <a:off x="3489960" y="2514400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Pregled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H="1">
            <a:off x="3936420" y="3106604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942905" y="2954309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олилиния 117"/>
          <p:cNvSpPr/>
          <p:nvPr/>
        </p:nvSpPr>
        <p:spPr>
          <a:xfrm>
            <a:off x="3489960" y="3166090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Analiza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 flipH="1">
            <a:off x="3949122" y="3770994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3955606" y="3618699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>
            <a:off x="3355630" y="2663494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>
            <a:off x="3356261" y="3308337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3356260" y="2327119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413819" y="295021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</a:rPr>
              <a:t>mišljenje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26520" y="361460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Полилиния 130"/>
          <p:cNvSpPr/>
          <p:nvPr/>
        </p:nvSpPr>
        <p:spPr>
          <a:xfrm>
            <a:off x="4998912" y="252935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Pregled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 flipH="1">
            <a:off x="5445372" y="312155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5451857" y="296926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олилиния 133"/>
          <p:cNvSpPr/>
          <p:nvPr/>
        </p:nvSpPr>
        <p:spPr>
          <a:xfrm>
            <a:off x="4998912" y="318104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Analiza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 flipH="1">
            <a:off x="5458074" y="378594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5464558" y="363365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H="1">
            <a:off x="4864582" y="267844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H="1">
            <a:off x="4865213" y="332328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4865212" y="2342071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895718" y="293116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908419" y="359555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Полилиния 142"/>
          <p:cNvSpPr/>
          <p:nvPr/>
        </p:nvSpPr>
        <p:spPr>
          <a:xfrm>
            <a:off x="6480811" y="251030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Promatranje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 flipH="1">
            <a:off x="6927270" y="310250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6933755" y="295021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олилиния 145"/>
          <p:cNvSpPr/>
          <p:nvPr/>
        </p:nvSpPr>
        <p:spPr>
          <a:xfrm>
            <a:off x="6480811" y="316199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Analiza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 flipH="1">
            <a:off x="6939973" y="376689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946456" y="36146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flipH="1">
            <a:off x="6346480" y="265939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H="1">
            <a:off x="6347111" y="330423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6347110" y="2323021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8494713" y="3557034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463081" y="2935864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</a:rPr>
              <a:t>potvrda</a:t>
            </a:r>
            <a:endParaRPr lang="hr-HR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Полилиния 153"/>
          <p:cNvSpPr/>
          <p:nvPr/>
        </p:nvSpPr>
        <p:spPr>
          <a:xfrm>
            <a:off x="8079807" y="2519957"/>
            <a:ext cx="971002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Promatranje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5" name="Прямая соединительная линия 154"/>
          <p:cNvCxnSpPr/>
          <p:nvPr/>
        </p:nvCxnSpPr>
        <p:spPr>
          <a:xfrm flipH="1">
            <a:off x="8526266" y="3112161"/>
            <a:ext cx="5245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8532751" y="2959866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Полилиния 156"/>
          <p:cNvSpPr/>
          <p:nvPr/>
        </p:nvSpPr>
        <p:spPr>
          <a:xfrm>
            <a:off x="8079807" y="3171647"/>
            <a:ext cx="971003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Analiza</a:t>
            </a:r>
            <a:endParaRPr lang="hr-HR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8" name="Прямая соединительная линия 157"/>
          <p:cNvCxnSpPr/>
          <p:nvPr/>
        </p:nvCxnSpPr>
        <p:spPr>
          <a:xfrm flipH="1">
            <a:off x="8538968" y="3776551"/>
            <a:ext cx="51184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8545452" y="3624255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H="1">
            <a:off x="7945476" y="266905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7946107" y="3313894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7946106" y="2332677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-69669" y="2536797"/>
            <a:ext cx="333726" cy="1186070"/>
          </a:xfrm>
          <a:prstGeom prst="rect">
            <a:avLst/>
          </a:prstGeom>
          <a:noFill/>
        </p:spPr>
        <p:txBody>
          <a:bodyPr vert="wordArtVert"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</a:rPr>
              <a:t>metode</a:t>
            </a:r>
            <a:endParaRPr lang="hr-HR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1570009" y="3195726"/>
            <a:ext cx="217714" cy="2801533"/>
          </a:xfrm>
          <a:prstGeom prst="rightBrace">
            <a:avLst/>
          </a:prstGeom>
          <a:ln w="19050">
            <a:solidFill>
              <a:srgbClr val="6C1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264078" y="4761167"/>
            <a:ext cx="2827024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93192A"/>
                </a:solidFill>
                <a:latin typeface="Times New Roman" panose="02020603050405020304" pitchFamily="18" charset="0"/>
              </a:rPr>
              <a:t>POTPORA RIZNICE</a:t>
            </a:r>
            <a:endParaRPr lang="hr-HR" sz="11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Полилиния 121"/>
          <p:cNvSpPr/>
          <p:nvPr/>
        </p:nvSpPr>
        <p:spPr>
          <a:xfrm>
            <a:off x="3466063" y="4133404"/>
            <a:ext cx="5030285" cy="69005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dirty="0" smtClean="0"/>
              <a:t> 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RASHODI ZA NABAVU ROBE, RADOVA I USLUGA; U 2015. , PRORAČUNSKE INVESTICIJE, MEĐUVLADINI TRANSFERI TE </a:t>
            </a:r>
            <a:r>
              <a:rPr lang="hr-HR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POTPORE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IZNOSILI SU </a:t>
            </a: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74 %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UKUPNIH RASHODA DRŽAVNOG PRORAČUNA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7155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2. POTPORA RIZNICE KAO MJERODAVAN OBLIK DRŽAVNE FINANCIJSKE KONTROLE (REVIZIJA)</a:t>
            </a:r>
            <a:endParaRPr lang="hr-H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1302007" y="1823409"/>
            <a:ext cx="6636543" cy="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9" idx="2"/>
          </p:cNvCxnSpPr>
          <p:nvPr/>
        </p:nvCxnSpPr>
        <p:spPr>
          <a:xfrm>
            <a:off x="4632735" y="1100084"/>
            <a:ext cx="0" cy="102256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938550" y="1823409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96246" y="753843"/>
            <a:ext cx="4672978" cy="3462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POTPORA SREDSTAVA RIZNICE</a:t>
            </a:r>
            <a:endParaRPr lang="hr-H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593470" y="2122648"/>
            <a:ext cx="2078519" cy="92535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prema sporazumima o dodijeli potpora (namjenskih sredstava) pravnim subjektima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7217004" y="2109504"/>
            <a:ext cx="1471100" cy="93849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prema sporazumima o pružanju usluga međuvladinih transfera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566457" y="2122650"/>
            <a:ext cx="1471100" cy="92535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prema javnim ugovorima te ugovorima/sporazumima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02007" y="1822294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66456" y="3128772"/>
            <a:ext cx="3895815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OSOBITOSTI:                 </a:t>
            </a:r>
            <a:endParaRPr lang="hr-H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 smtClean="0">
                <a:solidFill>
                  <a:srgbClr val="6C121F"/>
                </a:solidFill>
                <a:latin typeface="Times New Roman" panose="02020603050405020304" pitchFamily="18" charset="0"/>
              </a:rPr>
              <a:t>DODJELA SREDSTAVA ZA KONKRETNE POTREBE</a:t>
            </a:r>
            <a:endParaRPr lang="hr-HR" sz="1000" b="1" dirty="0">
              <a:solidFill>
                <a:srgbClr val="6C12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riznica otvara računa za sve proračunske korisnike, tj. pravne subjekte koji provode javne ugovore i primatelje namjenskih sredstava</a:t>
            </a: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riznica odobrava transakcije</a:t>
            </a: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Podnošenje izvještajne dokumentacije</a:t>
            </a: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 smtClean="0"/>
              <a:t> </a:t>
            </a:r>
          </a:p>
          <a:p>
            <a:r>
              <a:rPr dirty="0" smtClean="0"/>
              <a:t> </a:t>
            </a:r>
          </a:p>
          <a:p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62628" y="3128772"/>
            <a:ext cx="3895815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UTJECAJ:</a:t>
            </a:r>
            <a:endParaRPr lang="hr-H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Sredstva usmjerena prema gospodarstvu</a:t>
            </a: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Kontrola pravilne uporabe sredstava</a:t>
            </a: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„Kodiranje bojama“ novčanih tokova</a:t>
            </a: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Poboljšana likvidnost jedinstvenog sustava kontrole</a:t>
            </a: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6223" y="2268325"/>
            <a:ext cx="8772917" cy="1496330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2020097" y="12144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Javni klijent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2" y="2905916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RIZNICA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26222" y="4175600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KREDITNE INSTITUCIJE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720560" y="1203649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Provedbeno tijelo prve razine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7485066" y="1193061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Provedbeno tijelo druge razine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020097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Individualni račun potrošačke jedinice</a:t>
            </a:r>
            <a:r>
              <a:rPr dirty="0" smtClean="0"/>
              <a:t> </a:t>
            </a:r>
            <a:endParaRPr lang="hr-HR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(03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870328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na koji se bilježe transakcije proračunskog korisnika</a:t>
            </a:r>
            <a:endParaRPr lang="hr-HR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dirty="0" smtClean="0"/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(41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706272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na koji se bilježe transakcije proračunskog korisnika</a:t>
            </a:r>
            <a:endParaRPr lang="hr-HR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dirty="0" smtClean="0"/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(41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470779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na koji se bilježe transakcije proračunskog korisnika</a:t>
            </a:r>
            <a:endParaRPr lang="hr-HR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dirty="0" smtClean="0"/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(41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926271" y="28264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114925" y="282818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50408" y="2837071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443758" y="853662"/>
            <a:ext cx="1607872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UGOVOR/SPORAZUM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35254" y="2244483"/>
            <a:ext cx="1282614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PLAĆANJE UNAPRIJED</a:t>
            </a:r>
            <a:endParaRPr lang="hr-HR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11266" y="2234334"/>
            <a:ext cx="127647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PLAĆANJE UNAPRIJED</a:t>
            </a:r>
            <a:endParaRPr lang="hr-HR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86793" y="2252843"/>
            <a:ext cx="117828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PLAĆANJE UNAPRIJED</a:t>
            </a:r>
            <a:endParaRPr lang="hr-HR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3898903" y="401843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5746255" y="4007798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485067" y="39971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930975" y="3307556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644856" y="3278898"/>
            <a:ext cx="678383" cy="65016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479946" y="838926"/>
            <a:ext cx="1589461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UGOVOR/SPORAZUM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6222" y="2286736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5263" y="3783066"/>
            <a:ext cx="8803876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964781" y="3307555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021975" y="3823297"/>
            <a:ext cx="869144" cy="134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naknada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26015" y="3814763"/>
            <a:ext cx="830725" cy="125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naknada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638369" y="3814763"/>
            <a:ext cx="867391" cy="137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naknada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5871074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638369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16247" y="152325"/>
            <a:ext cx="5982893" cy="512440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POTPORA RIZNICE JAVNIM UGOVORIMA I UGOVORIMA/SPORAZUMIMA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3898902" y="1214440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Glavno provedbeno tijelo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016245" y="87523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JAVNI UGOVOR</a:t>
            </a:r>
            <a:endParaRPr lang="hr-HR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091660" y="3357715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063086" y="3307711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Tekuće transakcije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930975" y="3300482"/>
            <a:ext cx="995041" cy="196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Tekuće transakcije (konačna namira)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714736" y="3298915"/>
            <a:ext cx="996118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Tekuće transakcije (konačna namira)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3328989" y="1606958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051389" y="179205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ROBA, RADOVI, USLUGE (RRU)</a:t>
            </a:r>
            <a:endParaRPr lang="hr-HR" sz="7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5133796" y="1597854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862334" y="150717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RRU</a:t>
            </a:r>
            <a:endParaRPr lang="hr-HR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6931841" y="162368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6660379" y="15330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RRU</a:t>
            </a:r>
            <a:endParaRPr lang="hr-HR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3327856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149571" y="139128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971989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3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95265" y="2350777"/>
            <a:ext cx="8772917" cy="14639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6222" y="2264401"/>
            <a:ext cx="8772917" cy="155036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81068" y="151157"/>
            <a:ext cx="6118071" cy="734039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potpora riznice za ugovore/sporazume o dodijeli subvencija (namjenskih sredstava) pravnim subjektima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RIZNICA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12730" y="391061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KREDITNE INSTITUCIJE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649664" y="1399006"/>
            <a:ext cx="1097359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Regionalni ured riznice kojemu je dodijeljena ovlast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140130" y="1382819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Provedbeno tijelo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7534382" y="1382820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Provedbeno (djelomično provedbeno) tijelo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62921" y="2980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Individualni račun potrošačke jedinice</a:t>
            </a:r>
            <a:endParaRPr lang="hr-HR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(03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648872" y="2997244"/>
            <a:ext cx="105886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Otvaranje računa za potrebe izvršavanja delegirane ovlasti</a:t>
            </a:r>
            <a:r>
              <a:rPr dirty="0" smtClean="0"/>
              <a:t> </a:t>
            </a:r>
            <a:endParaRPr lang="hr-HR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(14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140131" y="3002356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sz="800" dirty="0" smtClean="0"/>
              <a:t>Račun na koji se bilježe transakcije proračunskog korisnika</a:t>
            </a:r>
            <a:endParaRPr lang="hr-HR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sz="800" dirty="0" smtClean="0"/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(41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515225" y="2997244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sz="800" dirty="0" smtClean="0"/>
              <a:t>Račun na koji se bilježe transakcije proračunskog korisnika</a:t>
            </a:r>
            <a:endParaRPr lang="hr-HR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sz="800" dirty="0" smtClean="0"/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(41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121819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955337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943726" y="31933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07733" y="3521947"/>
            <a:ext cx="421481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425302" y="893446"/>
            <a:ext cx="1885950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Nalog glavnog upravitelja proračunskih sredstava o dodjeli ovlasti potrošačkoj jedinici za transfer potpore pravnom subjektu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00800" y="1014054"/>
            <a:ext cx="16385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UGOVOR/SPORAZUM</a:t>
            </a:r>
            <a:endParaRPr lang="hr-HR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16842" y="2571366"/>
            <a:ext cx="853031" cy="555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Ograničenje proračunskih preuzetih obveza</a:t>
            </a:r>
            <a:endParaRPr lang="hr-HR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76257" y="2874796"/>
            <a:ext cx="658126" cy="212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Plaćanje unaprijed</a:t>
            </a:r>
            <a:endParaRPr lang="hr-HR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56329" y="2670999"/>
            <a:ext cx="94451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Konsolidirani zahtjev za potporu</a:t>
            </a:r>
          </a:p>
          <a:p>
            <a:pPr algn="ctr"/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5154417" y="410408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534382" y="4084557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796832" y="3648789"/>
            <a:ext cx="608113" cy="435769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47024" y="3184370"/>
            <a:ext cx="393107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87884" y="2222081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225651" y="2264401"/>
            <a:ext cx="1952030" cy="55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Informacije o upotrebi namjenskih sredstava, platnom nalogu,</a:t>
            </a:r>
            <a:endParaRPr lang="hr-HR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ugovor/sporazumu, pisani dokaz o financijskoj obvezi</a:t>
            </a:r>
            <a:endParaRPr lang="hr-HR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06625" y="3193336"/>
            <a:ext cx="64392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Nalog za </a:t>
            </a:r>
          </a:p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plaćanje</a:t>
            </a:r>
            <a:endParaRPr lang="hr-HR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323088" y="3840719"/>
            <a:ext cx="850645" cy="142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Naknada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04944" y="3852580"/>
            <a:ext cx="1527911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Tekuće transakcije (konačna namira)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5254123" y="2034649"/>
            <a:ext cx="0" cy="45950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250553" y="3648789"/>
            <a:ext cx="0" cy="40758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1762921" y="13936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Glavni upravitelj proračunskih sredstava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6986589" y="178994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715126" y="183642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ROBA </a:t>
            </a:r>
            <a:endParaRPr lang="hr-HR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RADOVI</a:t>
            </a:r>
            <a:r>
              <a:rPr sz="800" dirty="0" smtClean="0"/>
              <a:t> </a:t>
            </a:r>
            <a:endParaRPr lang="hr-HR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USLUGE (RRU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226222" y="3814764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6221" y="2133601"/>
            <a:ext cx="8772917" cy="168878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06140" y="151405"/>
            <a:ext cx="5592998" cy="512440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potpora riznice za ugovore/sporazume o pružanju usluga međuproračunskih transfera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RIZNICA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26221" y="416115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KREDITNE INSTITUCIJE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527429" y="1383766"/>
            <a:ext cx="1268807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Regionalni ured riznice kojemu je dodijeljena ovlast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6961786" y="1361045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Pravni subjekt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27993" y="26577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Individualni račun potrošačke jedinice</a:t>
            </a:r>
            <a:endParaRPr lang="hr-HR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(01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486151" y="2671474"/>
            <a:ext cx="1303735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Otvaranje računa za potrebe izvršavanja delegirane ovlasti</a:t>
            </a:r>
            <a:r>
              <a:rPr dirty="0" smtClean="0"/>
              <a:t>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(14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961786" y="2679140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sz="800" dirty="0" smtClean="0"/>
              <a:t>Račun na koji se bilježe transakcije proračunskog korisnika</a:t>
            </a:r>
            <a:endParaRPr lang="hr-HR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sz="800" dirty="0" smtClean="0"/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(41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993231" y="161226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9885" y="3127215"/>
            <a:ext cx="417512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169676" y="871671"/>
            <a:ext cx="2179320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Nalog glavnog upravitelja proračunskih sredstava o dodjeli ovlasti potrošačkoj jedinici za transfer potpore pravnom subjektu</a:t>
            </a:r>
            <a:endParaRPr lang="hr-H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82540" y="2773525"/>
            <a:ext cx="503610" cy="35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Ograničenje proračunskih preuzetih obveza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56734" y="2318571"/>
            <a:ext cx="785704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Konsolidirani zahtjev za potporu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6964464" y="407034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7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Račun za namiru</a:t>
            </a:r>
            <a:endParaRPr lang="hr-HR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7122215" y="3327653"/>
            <a:ext cx="0" cy="6657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96236" y="2814628"/>
            <a:ext cx="504428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0935" y="2125980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200109" y="3457576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Namira</a:t>
            </a:r>
            <a:endParaRPr lang="hr-HR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5207398" y="1367629"/>
            <a:ext cx="1268807" cy="64988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Imenovano tijelo - ruska regija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5215532" y="26791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Individualni račun potrošačke jedinice</a:t>
            </a:r>
            <a:endParaRPr lang="hr-HR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(03 l/sch)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олилиния 48"/>
          <p:cNvSpPr/>
          <p:nvPr/>
        </p:nvSpPr>
        <p:spPr>
          <a:xfrm>
            <a:off x="1727993" y="1372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Glavni upravitelj proračunskih sredstava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67394" y="3327653"/>
            <a:ext cx="775045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Nalog za plaćanje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6445842" y="3127215"/>
            <a:ext cx="51594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198578" y="3317907"/>
            <a:ext cx="8440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Prijenos sredstava</a:t>
            </a: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6476204" y="1684260"/>
            <a:ext cx="488260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216172" y="937308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SPORAZUM o</a:t>
            </a:r>
            <a:endParaRPr lang="hr-HR" sz="9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dodjeli sredstava</a:t>
            </a:r>
            <a:endParaRPr lang="hr-HR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343148" y="2007478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841801" y="2017509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43148" y="2244941"/>
            <a:ext cx="3498653" cy="1003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451208" y="2093329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SPORAZUM o</a:t>
            </a:r>
            <a:endParaRPr lang="hr-HR" sz="9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dodjeli sredstava</a:t>
            </a:r>
            <a:endParaRPr lang="hr-HR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13619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3. KONTINUIRANA DRŽAVNA FINANCIJSKA KONTROLA (REVIZIJA) KAO ODRŽIV FORMAT ZA IZVRŠENJE KONTROLNIH OVLASTI</a:t>
            </a:r>
            <a:endParaRPr lang="hr-H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400" b="1" dirty="0">
              <a:solidFill>
                <a:schemeClr val="bg1"/>
              </a:solidFill>
            </a:endParaRPr>
          </a:p>
          <a:p>
            <a:endParaRPr lang="hr-H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356074" y="147904"/>
            <a:ext cx="5634382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KONTINUIRANA DRŽAVNA FINANCIJSKA KONTROLA (REVIZIJA) SREDSTAVA DODIJELJENIH IZ PRORAČUNA PRORAČUNSKOG SUSTAVA RUSKE FEDERACIJE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222" y="1343835"/>
            <a:ext cx="8772917" cy="19592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sz="1100" dirty="0"/>
          </a:p>
        </p:txBody>
      </p:sp>
      <p:sp>
        <p:nvSpPr>
          <p:cNvPr id="14" name="Полилиния 13"/>
          <p:cNvSpPr/>
          <p:nvPr/>
        </p:nvSpPr>
        <p:spPr>
          <a:xfrm>
            <a:off x="3825764" y="3852631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Roba, radovi i usluge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(kontrola nabave)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37498" y="3871339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Potrošačka jedinica/javni klijent</a:t>
            </a:r>
            <a:endParaRPr lang="hr-HR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7131034" y="3876724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Provedbeno (djelomično provedbeno) tijelo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79561" y="1343835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RIZNICA</a:t>
            </a:r>
            <a:endParaRPr lang="hr-H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5898017" y="3995826"/>
            <a:ext cx="936104" cy="360040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2339752" y="3995826"/>
            <a:ext cx="936104" cy="360040"/>
          </a:xfrm>
          <a:prstGeom prst="leftArrow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3167104" y="2303077"/>
            <a:ext cx="744066" cy="3373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43368" y="2303076"/>
            <a:ext cx="62989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855893" y="2629188"/>
            <a:ext cx="0" cy="124753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39" y="2968398"/>
            <a:ext cx="1910154" cy="86176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</a:rPr>
              <a:t>1. zahtjev za dodjelom/prijenosom sredstava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</a:rPr>
              <a:t>2. ugovor</a:t>
            </a:r>
            <a:r>
              <a:rPr dirty="0" smtClean="0"/>
              <a:t> 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</a:rPr>
              <a:t>3. popratna dokumentacija za prijenos sredstava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067809" y="2629186"/>
            <a:ext cx="2199393" cy="136664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65683" y="2768342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</a:rPr>
              <a:t>mišljenje „nisu/jesu pronađena kršenja pravila“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731656" y="2626316"/>
            <a:ext cx="0" cy="1226315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73296" y="3102274"/>
            <a:ext cx="160597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</a:rPr>
              <a:t>dolazi do predmeta pregleda</a:t>
            </a:r>
            <a:r>
              <a:rPr dirty="0" smtClean="0"/>
              <a:t> 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380312" y="3348485"/>
            <a:ext cx="0" cy="5472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34944" y="3472735"/>
            <a:ext cx="170155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</a:rPr>
              <a:t>prijenos sredstava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1105648" y="1982754"/>
            <a:ext cx="20614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pregled dokumentacije</a:t>
            </a:r>
            <a:endParaRPr lang="hr-HR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3911172" y="1974950"/>
            <a:ext cx="16321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vizualni pregled</a:t>
            </a:r>
            <a:endParaRPr lang="hr-HR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(prema potrebi)</a:t>
            </a:r>
            <a:endParaRPr lang="hr-HR" sz="11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6173265" y="1979883"/>
            <a:ext cx="2199770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ovlaštenje</a:t>
            </a:r>
            <a:endParaRPr lang="hr-HR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3331" y="3308917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37386" y="2051228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12565" y="3331003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</a:rPr>
              <a:t>2.2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60084" y="3213536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</a:rPr>
              <a:t>2.1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03225" y="2043530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1441" y="3479533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60343" y="1574851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</a:rPr>
              <a:t>pozitivno mišljenje „nisu pronađena kršenja pravila“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979420" y="151130"/>
            <a:ext cx="6005733" cy="8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en-US" sz="1600" cap="all" dirty="0" smtClean="0">
                <a:solidFill>
                  <a:srgbClr val="9319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Sažetak</a:t>
            </a:r>
            <a:r>
              <a:rPr lang="ru-RU" sz="1600" dirty="0" smtClean="0">
                <a:solidFill>
                  <a:srgbClr val="9319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endParaRPr lang="hr-HR" sz="1600" dirty="0">
              <a:solidFill>
                <a:srgbClr val="9319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OČEKIVANI UTJECAJ NOVOG MODELA DRŽAVNE FINANCIJSKE KONTROLE (REVIZIJE)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1080" y="1369136"/>
            <a:ext cx="4282440" cy="3019985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Prevencija kršenja pravila</a:t>
            </a:r>
            <a:endParaRPr lang="hr-HR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Novi naglasak na fazi preliminarne kontrole</a:t>
            </a:r>
            <a:endParaRPr lang="hr-HR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Fizička kontrola uz kontrolu dokumentacije</a:t>
            </a:r>
            <a:endParaRPr lang="hr-HR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„Kodiranje bojama“ novčanih tokova</a:t>
            </a:r>
            <a:endParaRPr lang="hr-HR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Ocjena troškova roba, radova i usluga</a:t>
            </a:r>
            <a:endParaRPr lang="hr-HR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Izmjena postupka pregleda rezultata</a:t>
            </a: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16768" y="475250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82640" y="1744151"/>
            <a:ext cx="2273808" cy="2164081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endParaRPr lang="hr-HR" sz="1400" b="1" dirty="0" smtClean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93192A"/>
                </a:solidFill>
                <a:latin typeface="Times New Roman" panose="02020603050405020304" pitchFamily="18" charset="0"/>
              </a:rPr>
              <a:t>Rezultati preliminarne kontrole</a:t>
            </a:r>
            <a:endParaRPr lang="hr-HR" sz="14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400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(izvor za utvrđivanje predmeta podložnih naknadnoj kontroli)</a:t>
            </a: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303520" y="1562100"/>
            <a:ext cx="579120" cy="2528184"/>
          </a:xfrm>
          <a:prstGeom prst="rightBrace">
            <a:avLst/>
          </a:prstGeom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1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1" y="2091838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Hvala!</a:t>
            </a:r>
            <a:endParaRPr lang="hr-HR" sz="3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2862" y="3966985"/>
            <a:ext cx="4572000" cy="561684"/>
          </a:xfrm>
          <a:prstGeom prst="rect">
            <a:avLst/>
          </a:prstGeom>
        </p:spPr>
        <p:txBody>
          <a:bodyPr lIns="68572" tIns="34286" rIns="68572" bIns="34286">
            <a:spAutoFit/>
          </a:bodyPr>
          <a:lstStyle/>
          <a:p>
            <a:pPr marL="134985" algn="r">
              <a:spcBef>
                <a:spcPts val="0"/>
              </a:spcBef>
            </a:pPr>
            <a:endParaRPr lang="hr-HR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r>
              <a:rPr lang="en-US" sz="2000" kern="1300" dirty="0" smtClean="0">
                <a:latin typeface="Arial" panose="020B0604020202020204" pitchFamily="34" charset="0"/>
              </a:rPr>
              <a:t>A. Demidov</a:t>
            </a:r>
            <a:endParaRPr lang="hr-HR" sz="20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42915" y="185188"/>
            <a:ext cx="6318206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PREGLED PREZENTACIJE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2612" y="1174164"/>
            <a:ext cx="7992208" cy="179279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marL="257145" indent="-257145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</a:rPr>
              <a:t>DRŽAVNE OVLASTI FINANCIJSKE KONTROLE (REVIZIJE) DRŽAVNE RIZNICE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</a:rPr>
              <a:t>POTPORA RIZNICE KAO MJERODAVAN OBLIK DRŽAVNE FINANCIJSKE KONTROLE (REVIZIJA)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</a:rPr>
              <a:t>KONTINUIRANA DRŽAVNA FINANCIJSKA KONTROLA (REVIZIJA) KAO ODRŽIV FORMAT ZA IZVRŠENJE KONTROLNIH OVLASTI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0553" y="3563241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8752" y="3510190"/>
            <a:ext cx="1330935" cy="312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ctr" defTabSz="336909">
              <a:defRPr/>
            </a:pPr>
            <a:r>
              <a:rPr lang="en-US" sz="14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POJMOVNIK</a:t>
            </a:r>
            <a:endParaRPr lang="hr-HR" sz="14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9712" y="3777093"/>
            <a:ext cx="8456148" cy="869461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marL="257145" indent="-257145" algn="just">
              <a:buFont typeface="+mj-lt"/>
              <a:buAutoNum type="arabicPeriod"/>
            </a:pPr>
            <a:r>
              <a:rPr lang="en-US" sz="1400" b="1" dirty="0" smtClean="0">
                <a:latin typeface="Times New Roman" panose="02020603050405020304" pitchFamily="18" charset="0"/>
              </a:rPr>
              <a:t>Potrošačka jedinica: </a:t>
            </a:r>
            <a:r>
              <a:rPr lang="en-US" sz="1200" u="sng" dirty="0" smtClean="0">
                <a:latin typeface="Times New Roman" panose="02020603050405020304" pitchFamily="18" charset="0"/>
              </a:rPr>
              <a:t>javno/općinsko tijelo ili državna institucija</a:t>
            </a:r>
            <a:r>
              <a:rPr lang="en-US" sz="1200" dirty="0" smtClean="0">
                <a:latin typeface="Times New Roman" panose="02020603050405020304" pitchFamily="18" charset="0"/>
              </a:rPr>
              <a:t> ovlaštena za stvaranje i/ili ispunjavanje preuzetih obveza rashoda u ime subjekta javnog prava uz upotrebu sredstava iz predmetnog proračuna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 algn="just">
              <a:buFont typeface="+mj-lt"/>
              <a:buAutoNum type="arabicPeriod"/>
            </a:pPr>
            <a:r>
              <a:rPr lang="en-US" sz="1400" b="1" dirty="0" smtClean="0">
                <a:latin typeface="Times New Roman" panose="02020603050405020304" pitchFamily="18" charset="0"/>
              </a:rPr>
              <a:t>Proračunski korisnik: </a:t>
            </a:r>
            <a:r>
              <a:rPr lang="en-US" sz="1200" u="sng" dirty="0" smtClean="0">
                <a:latin typeface="Times New Roman" panose="02020603050405020304" pitchFamily="18" charset="0"/>
              </a:rPr>
              <a:t>pravni subjekt, trgovac pojedinac</a:t>
            </a:r>
            <a:r>
              <a:rPr lang="en-US" sz="1200" dirty="0" smtClean="0">
                <a:latin typeface="Times New Roman" panose="02020603050405020304" pitchFamily="18" charset="0"/>
              </a:rPr>
              <a:t> ili osoba koja se bavi slobodnim </a:t>
            </a:r>
            <a:r>
              <a:rPr lang="en-US" sz="1200" dirty="0" err="1" smtClean="0">
                <a:latin typeface="Times New Roman" panose="02020603050405020304" pitchFamily="18" charset="0"/>
              </a:rPr>
              <a:t>zanimanjem</a:t>
            </a:r>
            <a:r>
              <a:rPr lang="en-US" sz="1200" dirty="0" smtClean="0">
                <a:latin typeface="Times New Roman" panose="02020603050405020304" pitchFamily="18" charset="0"/>
              </a:rPr>
              <a:t>,</a:t>
            </a:r>
            <a:r>
              <a:rPr lang="en-US" sz="1200" u="sng" dirty="0" smtClean="0">
                <a:latin typeface="Times New Roman" panose="02020603050405020304" pitchFamily="18" charset="0"/>
              </a:rPr>
              <a:t> </a:t>
            </a:r>
            <a:r>
              <a:rPr lang="en-US" sz="1200" u="sng" dirty="0" smtClean="0">
                <a:latin typeface="Times New Roman" panose="02020603050405020304" pitchFamily="18" charset="0"/>
              </a:rPr>
              <a:t>a koji obavljaju djelatnost proizvodnje robe/pružanja usluga te primaju </a:t>
            </a:r>
            <a:r>
              <a:rPr lang="en-US" sz="1200" dirty="0" smtClean="0">
                <a:latin typeface="Times New Roman" panose="02020603050405020304" pitchFamily="18" charset="0"/>
              </a:rPr>
              <a:t> sredstva iz proračuna na temelju zakona (odluke)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11464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DRŽAVNE OVLASTI FINANCIJSKE KONTROLE (REVIZIJE) DRŽAVNE RIZNICE</a:t>
            </a:r>
            <a:endParaRPr lang="hr-H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hr-H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1743456" y="1477740"/>
            <a:ext cx="1645920" cy="3581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117565" y="252110"/>
            <a:ext cx="5877179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JAVNI/OPĆINSKI SUSTAV FINANCIJSKE KONTROLE (REVIZIJE) U RUSKOJ FEDERACIJI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1147" y="2138792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9913" y="351593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148" y="1368910"/>
            <a:ext cx="1350645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b="1" i="1" dirty="0" smtClean="0">
                <a:latin typeface="Times New Roman" panose="02020603050405020304" pitchFamily="18" charset="0"/>
              </a:rPr>
              <a:t>Ruska Federacija</a:t>
            </a:r>
            <a:endParaRPr lang="hr-H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89" y="2174161"/>
            <a:ext cx="1350645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</a:rPr>
              <a:t>ruske regije</a:t>
            </a:r>
            <a:endParaRPr lang="hr-H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147" y="3594807"/>
            <a:ext cx="1350645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</a:rPr>
              <a:t>općine</a:t>
            </a:r>
            <a:endParaRPr lang="hr-H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2734" y="950172"/>
            <a:ext cx="4835432" cy="484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Računska komora Ruske Federacije:</a:t>
            </a:r>
            <a:endParaRPr lang="hr-H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00006">
              <a:spcAft>
                <a:spcPts val="0"/>
              </a:spcAft>
            </a:pPr>
            <a:r>
              <a:rPr lang="en-US" sz="13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vrhovno državno tijelo za financijsku kontrolu</a:t>
            </a:r>
            <a:endParaRPr lang="hr-HR" sz="1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837277" y="1568964"/>
            <a:ext cx="1471100" cy="50613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državna riznica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007921" y="1568964"/>
            <a:ext cx="1471100" cy="50613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Državna služba za financijski i proračunski nadzor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3593207" y="1568964"/>
            <a:ext cx="2176529" cy="506137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delegiranje ovlasti</a:t>
            </a:r>
            <a:endParaRPr lang="hr-HR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98056" y="1489932"/>
            <a:ext cx="910465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360160" y="1489932"/>
            <a:ext cx="810726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760" y="2170089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Regionalno tijelo za kontrolu i račune</a:t>
            </a:r>
            <a:endParaRPr lang="hr-HR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1827183" y="2696724"/>
            <a:ext cx="1471100" cy="65242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regionalni ured državne riznice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6029973" y="2705850"/>
            <a:ext cx="1471100" cy="64329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regionalno tijelo za unutarnju državnu financijsku kontrolu 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1845471" y="4060704"/>
            <a:ext cx="1471100" cy="884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regionalna jedinica regionalnog ureda državne riznice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6083313" y="4060703"/>
            <a:ext cx="1471100" cy="884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regionalno tijelo za unutarnju općinsku financijsku kontrolu</a:t>
            </a:r>
            <a:endParaRPr lang="hr-HR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3760" y="3594807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Općinsko tijelo za kontrolu i račune</a:t>
            </a:r>
            <a:endParaRPr lang="hr-HR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569359" y="2075102"/>
            <a:ext cx="11662" cy="63074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581021" y="3348484"/>
            <a:ext cx="0" cy="7122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2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826764" y="173989"/>
            <a:ext cx="5181249" cy="56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ČIMBENICI ZA RAZVOJ KONTROLNIH OVLASTI DRŽAVNE RIZNICE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2254" y="1590116"/>
            <a:ext cx="7490460" cy="2280845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marL="228574" indent="-228574">
              <a:buFontTx/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programski pristup upravljanju</a:t>
            </a: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osiguranje vladavine prava i efikasnosti u ugovornim odnosima</a:t>
            </a: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dirty="0" smtClean="0"/>
              <a:t>delegiranje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funkcija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ukinute Državne službe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za financijski i proračunski nadzor državnoj riznici:</a:t>
            </a:r>
            <a:endParaRPr lang="hr-H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/>
              <a:t>	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</a:t>
            </a:r>
            <a:r>
              <a:rPr dirty="0" smtClean="0"/>
              <a:t>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fiskalna kontrola i nadzor</a:t>
            </a:r>
            <a:endParaRPr lang="hr-H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 vanjska kontrola kvalitete revizora</a:t>
            </a:r>
            <a:endParaRPr lang="hr-H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hr-H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KONTROLA DRŽAVNE RIZNICE (REVIZIJA) U PROCESU NABAVE ROBE, RADOVA I USLUGA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0357"/>
              </p:ext>
            </p:extLst>
          </p:nvPr>
        </p:nvGraphicFramePr>
        <p:xfrm>
          <a:off x="853439" y="784860"/>
          <a:ext cx="8161021" cy="367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033626"/>
                <a:gridCol w="1463631"/>
                <a:gridCol w="2718653"/>
                <a:gridCol w="1263539"/>
              </a:tblGrid>
              <a:tr h="452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PLANIRANJE</a:t>
                      </a:r>
                      <a:endParaRPr lang="hr-HR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POSTUPAK NABAVE</a:t>
                      </a:r>
                      <a:endParaRPr lang="hr-H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IZVRŠENJE UGOVORA</a:t>
                      </a:r>
                      <a:endParaRPr lang="hr-H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REZULTATI NABAVE</a:t>
                      </a:r>
                      <a:endParaRPr lang="hr-H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</a:rPr>
                        <a:t>Plan nabave</a:t>
                      </a:r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</a:rPr>
                        <a:t>Raspored</a:t>
                      </a:r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Obavijest o nabavi,</a:t>
                      </a:r>
                      <a:r>
                        <a:t/>
                      </a:r>
                      <a:br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nabavna dokumentacija,</a:t>
                      </a:r>
                    </a:p>
                    <a:p>
                      <a:pPr algn="ctr">
                        <a:defRPr/>
                      </a:pP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odabir dobavljača/pružatelja usluge/izvođača radova (rad odbora, zapisnik)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Registar ugovora, 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popratne dokumentacije</a:t>
                      </a:r>
                      <a:r>
                        <a:t> </a:t>
                      </a:r>
                    </a:p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(račun, faktura itd.) </a:t>
                      </a:r>
                    </a:p>
                    <a:p>
                      <a:pPr algn="ctr"/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</a:rPr>
                        <a:t>Nabavljena roba/radovi/usluge</a:t>
                      </a:r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342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</a:rPr>
                        <a:t>Preliminarna kontrola</a:t>
                      </a:r>
                      <a:endParaRPr lang="hr-H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usklađenost s uvjetima opravdanja za proračunska izdvajanja</a:t>
                      </a:r>
                    </a:p>
                    <a:p>
                      <a:pPr algn="ctr"/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kontrola usklađenosti plana nabave s ograničenjima rezerviranja proračunskih sredstava</a:t>
                      </a:r>
                      <a:endParaRPr lang="hr-HR" sz="85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Usklađenost podataka o identifikacijskoj šifri nabave i razini financijske potpore s podacima plana nabave</a:t>
                      </a:r>
                      <a:endParaRPr lang="hr-HR" sz="85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Usklađenost podataka o identifikacijskoj šifri nabave i razini financijske potpore dane u Obavijesti o nabavi, nabavnoj dokumentaciji, zapisniku te nacrtu ugovora s rasporedom</a:t>
                      </a:r>
                      <a:endParaRPr lang="hr-HR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Usklađenost podataka o identifikacijskoj šifri nabave i razini financijske potpore dane u Registru ugovora s uvjetima ugovora</a:t>
                      </a:r>
                      <a:endParaRPr lang="hr-HR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50" b="1" dirty="0"/>
                    </a:p>
                  </a:txBody>
                  <a:tcPr/>
                </a:tc>
              </a:tr>
              <a:tr h="71609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</a:rPr>
                        <a:t>Naknadna kontrola</a:t>
                      </a:r>
                      <a:endParaRPr lang="hr-H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usklađenost s uvjetima opravdanja nabave;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r-HR" sz="8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- usklađenost s propisima kojima se uređuju pravila nabave; </a:t>
                      </a:r>
                      <a:endParaRPr lang="hr-HR" sz="85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opravdanost prvotne ugovorne cijene (gornja granica cijene)</a:t>
                      </a:r>
                      <a:endParaRPr lang="hr-HR" sz="8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5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22" indent="-285722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upravljanje Registrom ugovora;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odobrenje troškova te isplate po ugovoru;</a:t>
                      </a:r>
                    </a:p>
                    <a:p>
                      <a:pPr marL="171450" lvl="0" indent="-171450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</a:rPr>
                        <a:t>usklađenost nabavljene robe/radova/usluga s uvjetima ugovora;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primjena ugovorne kazne od strane klijenta u slučaju kršenja ugovora;</a:t>
                      </a:r>
                    </a:p>
                    <a:p>
                      <a:pPr lvl="0" algn="ctr"/>
                      <a:r>
                        <a:rPr lang="ru-RU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</a:rPr>
                        <a:t>-pravovremenost, </a:t>
                      </a:r>
                      <a:r>
                        <a:rPr lang="en-US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</a:rPr>
                        <a:t>cjelovitost te pouzdanost zapisa o nabavljenoj robi/radovima/uslugama u knjigama i računima</a:t>
                      </a:r>
                      <a:endParaRPr lang="hr-HR" sz="8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usklađenost nabavljene robe/radova/usluga s ciljevima nabave</a:t>
                      </a:r>
                      <a:endParaRPr lang="hr-HR" sz="85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MOGUĆNOSTI ZA KONTROLU DRŽAVNE RIZNICE (REVIZIJU) U PROCESU NABAVE ROBE, RADOVA I USLUGA</a:t>
            </a:r>
            <a:endParaRPr lang="hr-HR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92260"/>
              </p:ext>
            </p:extLst>
          </p:nvPr>
        </p:nvGraphicFramePr>
        <p:xfrm>
          <a:off x="853439" y="937260"/>
          <a:ext cx="8161021" cy="3527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214029"/>
                <a:gridCol w="1493520"/>
                <a:gridCol w="2545182"/>
                <a:gridCol w="1226718"/>
              </a:tblGrid>
              <a:tr h="325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PLANIRANJE</a:t>
                      </a:r>
                      <a:endParaRPr lang="hr-HR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POSTUPAK NABAVE</a:t>
                      </a:r>
                      <a:endParaRPr lang="hr-H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IZVRŠENJE UGOVORA</a:t>
                      </a:r>
                      <a:endParaRPr lang="hr-H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REZULTATI NABAVE</a:t>
                      </a:r>
                      <a:endParaRPr lang="hr-H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</a:rPr>
                        <a:t>Plan nabave</a:t>
                      </a:r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</a:rPr>
                        <a:t>Raspored</a:t>
                      </a:r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Obavijest o nabavi,</a:t>
                      </a:r>
                      <a:r>
                        <a:t/>
                      </a:r>
                      <a:br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nabavna dokumentacija,</a:t>
                      </a:r>
                    </a:p>
                    <a:p>
                      <a:pPr algn="ctr">
                        <a:defRPr/>
                      </a:pP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odabir dobavljača/pružatelja usluge/izvođača radova (rad odbora, zapisnik)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Registar ugovora, 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popratne dokumentacije</a:t>
                      </a:r>
                      <a:r>
                        <a:t> </a:t>
                      </a:r>
                    </a:p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(račun, faktura itd.)</a:t>
                      </a:r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</a:rPr>
                        <a:t>Nabavljena roba/radovi/usluge</a:t>
                      </a:r>
                      <a:endParaRPr lang="hr-HR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47719"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vert="vert270"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katalog robe/radova/usluga (naziv nabavljenih stavki, dio identifikacijskog koda nabave, struktura troška, cijena);</a:t>
                      </a:r>
                    </a:p>
                    <a:p>
                      <a:pPr algn="ctr"/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-informacije o referentnim cijenama;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uspostava ciljne prvotne ugovorne cijene (gornja granica cijene)</a:t>
                      </a:r>
                      <a:endParaRPr lang="hr-HR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katalog robe/radova/usluga (naziv nabavljenih stavki, dio identifikacijskog koda nabave, struktura troška, cijena);</a:t>
                      </a:r>
                    </a:p>
                    <a:p>
                      <a:pPr algn="ctr"/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-informacije o referentnim cijenama;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uspostava ciljne prvotne ugovorne cijene (gornja granica cijene)</a:t>
                      </a:r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popis članova odbora za nabavu</a:t>
                      </a:r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(ime, funkcija, duljina rada u odboru te drugi detalji):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</a:t>
                      </a:r>
                      <a: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utvrđivanje slučajeva povezanosti s dobavljačima </a:t>
                      </a:r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Registar suradnje sa tijelima koja provode/djelomično provode javne ugovore (informacije o pravnim subjektima: ime, pravni status, osnivač, drugi podaci):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utvrđivanje povezanih provedbenih tijela;</a:t>
                      </a:r>
                      <a:endParaRPr lang="hr-HR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hr-HR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osiguranje transparentnosti provedbe javnog ugovora, uključujući prevenciju prijenosa proračunskih sredstava u porezne oaze te sprečavanje provedbe ugovora od strane nepouzdanih društava (eng. </a:t>
                      </a:r>
                      <a:r>
                        <a:rPr lang="en-US" sz="90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fly-by-night companies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lvl="0" algn="ctr"/>
                      <a:endParaRPr lang="hr-HR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Efikasnost nabave robe/radova/usluga</a:t>
                      </a:r>
                      <a:endParaRPr lang="hr-HR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9" y="2129084"/>
            <a:ext cx="353923" cy="2216008"/>
          </a:xfrm>
          <a:prstGeom prst="rect">
            <a:avLst/>
          </a:prstGeom>
          <a:noFill/>
        </p:spPr>
        <p:txBody>
          <a:bodyPr vert="vert270"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93192A"/>
                </a:solidFill>
                <a:latin typeface="Times New Roman" panose="02020603050405020304" pitchFamily="18" charset="0"/>
              </a:rPr>
              <a:t>MOGUĆNOSTI</a:t>
            </a:r>
            <a:endParaRPr lang="hr-HR" sz="11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hr-H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94814" y="238526"/>
            <a:ext cx="6101055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GLAVNI tokovi bit će podložni državnoj financijskoj kontroli (reviziji)</a:t>
            </a:r>
            <a:endParaRPr lang="hr-HR" sz="1600" cap="all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308" y="2036647"/>
            <a:ext cx="8882613" cy="77227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965" y="2052691"/>
            <a:ext cx="8893105" cy="609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9" y="2824968"/>
            <a:ext cx="894082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202" y="1226014"/>
            <a:ext cx="1007570" cy="78482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Prvi tok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(KLIJENTI I PROVEDBENA TIJELA)</a:t>
            </a:r>
            <a:endParaRPr lang="hr-HR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5" y="2026116"/>
            <a:ext cx="1350645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Drugi tok </a:t>
            </a:r>
            <a:endParaRPr lang="hr-HR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(TIJELA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DRŽAVNE RIZNICE)</a:t>
            </a:r>
            <a:endParaRPr lang="hr-HR" sz="7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02" y="2851917"/>
            <a:ext cx="1350645" cy="569377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Treći tok</a:t>
            </a:r>
            <a:endParaRPr lang="hr-HR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(KREDITNE INSTITUCIJE)</a:t>
            </a:r>
            <a:endParaRPr lang="hr-HR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11937" y="1214442"/>
            <a:ext cx="1002636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POTROŠAČKA JEDINICA/KLIJENT</a:t>
            </a:r>
            <a:endParaRPr lang="hr-HR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2802043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GLAVNO PROVEDBENO TIJELO</a:t>
            </a:r>
            <a:endParaRPr lang="hr-HR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006016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cap="all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Provedbeno tijelo prve razine</a:t>
            </a:r>
            <a:endParaRPr lang="hr-HR" sz="900" b="1" cap="all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133524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PROVEDBENO TIJELO DRUGE RAZINE</a:t>
            </a:r>
            <a:endParaRPr lang="hr-HR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060448" y="136890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14800" y="1366220"/>
            <a:ext cx="786384" cy="26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03264" y="1363527"/>
            <a:ext cx="7559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842149" y="90277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</a:rPr>
              <a:t>JAVNI UGOVOR</a:t>
            </a:r>
            <a:endParaRPr lang="hr-HR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37380" y="911653"/>
            <a:ext cx="147899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</a:rPr>
              <a:t>UGOVOR/SPORAZUM</a:t>
            </a:r>
            <a:endParaRPr lang="hr-HR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91436" y="902779"/>
            <a:ext cx="1485133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</a:rPr>
              <a:t>UGOVOR/SPORAZUM</a:t>
            </a:r>
            <a:endParaRPr lang="hr-HR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073092" y="1584506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114806" y="1599292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6272789" y="1629014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862042" y="16162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ROBA </a:t>
            </a:r>
            <a:endParaRPr lang="hr-HR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RADOVI </a:t>
            </a:r>
            <a:endParaRPr lang="hr-HR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USLUGE (RRU)</a:t>
            </a:r>
            <a:endParaRPr lang="hr-HR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50486" y="158450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RRU</a:t>
            </a:r>
            <a:endParaRPr lang="hr-HR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29242" y="158535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</a:rPr>
              <a:t>RRU</a:t>
            </a:r>
            <a:endParaRPr lang="hr-HR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011937" y="2210813"/>
            <a:ext cx="994886" cy="43082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Individualni račun potrošačke jedinice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2802043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na koji se bilježe transakcije proračunskog korisnika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5021105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na koji se bilježe transakcije proračunskog korisnika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7133524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na koji se bilježe transakcije proračunskog korisnika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45040" y="209368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SREDSTVA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45676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SREDSTVA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95211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SREDSTVA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0964" y="3731207"/>
            <a:ext cx="89196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2802043" y="315427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олилиния 50"/>
          <p:cNvSpPr/>
          <p:nvPr/>
        </p:nvSpPr>
        <p:spPr>
          <a:xfrm>
            <a:off x="5045140" y="3156919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7133524" y="3155123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za namiru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3405385" y="2603284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615302" y="273539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SREDSTVA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5650895" y="2629090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4859140" y="2742053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SREDSTVA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7753896" y="2622277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7097917" y="2750299"/>
            <a:ext cx="725760" cy="393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SREDSTVA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199" y="3826457"/>
            <a:ext cx="1036316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Četvrti tok</a:t>
            </a:r>
            <a:endParaRPr lang="hr-HR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(POREZNA UPRAVA)</a:t>
            </a:r>
            <a:endParaRPr lang="hr-HR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олилиния 65"/>
          <p:cNvSpPr/>
          <p:nvPr/>
        </p:nvSpPr>
        <p:spPr>
          <a:xfrm>
            <a:off x="1011942" y="3942421"/>
            <a:ext cx="994885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poreznog obveznika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2802042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poreznog obveznika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5037317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poreznog obveznika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олилиния 68"/>
          <p:cNvSpPr/>
          <p:nvPr/>
        </p:nvSpPr>
        <p:spPr>
          <a:xfrm>
            <a:off x="7169789" y="3942421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poreznog obveznika</a:t>
            </a:r>
            <a:endParaRPr lang="hr-HR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66544" y="378636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ZA RRU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175424" y="38028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ZA RRU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344147" y="380367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RAČUN ZA RRU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066544" y="238884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2086889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3635896" y="2607565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5868144" y="2625364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7956376" y="2622277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145676" y="2375242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344147" y="2368104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4187486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6364493" y="248547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115616" y="1860874"/>
            <a:ext cx="0" cy="34994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911999" y="1861677"/>
            <a:ext cx="0" cy="30521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148064" y="1860874"/>
            <a:ext cx="0" cy="30601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7251219" y="1870313"/>
            <a:ext cx="0" cy="29657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3950486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V="1">
            <a:off x="6129244" y="3594953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8244410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2086889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H="1">
            <a:off x="4236257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H="1">
            <a:off x="6404915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051136" y="24539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DOKUMENTI ZA PRIHVAT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157014" y="2495707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DOKUMENTI ZA PRIHVAT</a:t>
            </a:r>
            <a:endParaRPr lang="hr-HR" sz="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635896" y="2763234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DOKUMENTI ZA PRIHVAT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364492" y="246625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DOKUMENTI ZA PRIHVAT</a:t>
            </a:r>
            <a:endParaRPr lang="hr-HR" sz="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868144" y="2769462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DOKUMENTI ZA PRIHVAT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956376" y="277190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DOKUMENTI ZA PRIHVAT</a:t>
            </a:r>
            <a:endParaRPr lang="hr-HR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" y="1064432"/>
            <a:ext cx="9015413" cy="396478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371726" y="245267"/>
            <a:ext cx="6643687" cy="442913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1" tIns="34261" rIns="68521" bIns="34261" rtlCol="0" anchor="ctr"/>
          <a:lstStyle/>
          <a:p>
            <a:pPr algn="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 OKRUŽJE ZA MEĐUAGENCIJSKU SURADNJU TIJEKOM KONTROLE (REVIZIJE)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64319" y="1093008"/>
            <a:ext cx="2700338" cy="60007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en-US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Državna porezna služba</a:t>
            </a:r>
            <a:endParaRPr lang="hr-HR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145178" y="1066645"/>
            <a:ext cx="2807494" cy="652796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en-US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Državna riznica</a:t>
            </a:r>
            <a:endParaRPr lang="hr-HR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122200" y="895989"/>
            <a:ext cx="2700881" cy="823452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en-US" sz="17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Služba za državni financijski monitoring</a:t>
            </a:r>
            <a:endParaRPr lang="hr-HR" sz="17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1091350" y="4543594"/>
            <a:ext cx="6915150" cy="485618"/>
          </a:xfrm>
          <a:prstGeom prst="ellipseRibbon">
            <a:avLst/>
          </a:prstGeom>
          <a:solidFill>
            <a:schemeClr val="tx2">
              <a:lumMod val="75000"/>
              <a:alpha val="2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en-US" sz="19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Identifikacijski broj ugovora</a:t>
            </a:r>
            <a:endParaRPr lang="hr-HR" sz="19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9713" y="2620660"/>
            <a:ext cx="2551967" cy="204589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hr-HR" sz="8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</a:rPr>
              <a:t>Informacije o računima;</a:t>
            </a:r>
            <a:endParaRPr lang="hr-HR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hr-HR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sz="800" i="1" dirty="0" smtClean="0">
                <a:solidFill>
                  <a:schemeClr val="tx1"/>
                </a:solidFill>
              </a:rPr>
              <a:t>Informacije o „visokorizičnim" pravnim subjektima te pojedincima u odnosu na to o kojima postoje podaci: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</a:rPr>
              <a:t>- utaja poreza;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</a:rPr>
              <a:t>- dostupnost potraživanja;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</a:rPr>
              <a:t>- upis na listu nesavjesnih (mala fide) dobavljača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</a:rPr>
              <a:t>- druge informacije (Registar pritužbi, rezultati kontrole);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</a:rPr>
              <a:t>Informacije dostavljaju regionalni uredi;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</a:rPr>
              <a:t>Jedinstveni državni registar pravnih subjekata, Jedinstveni državni registar trgovaca pojedinaca, Jedinstveni državni registar poreznih obveznika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marL="214288" indent="-214288">
              <a:buFont typeface="Calibri" panose="020F0502020204030204" pitchFamily="34" charset="0"/>
              <a:buChar char="-"/>
            </a:pPr>
            <a:endParaRPr lang="hr-HR" sz="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20" y="1744395"/>
            <a:ext cx="2700338" cy="4116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hr-HR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Automatizirani porezni informacijski sustav</a:t>
            </a:r>
            <a:endParaRPr lang="hr-HR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5526" y="2211539"/>
            <a:ext cx="2700338" cy="38272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hr-HR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Automatizirani sustav kontrole PDV-a</a:t>
            </a:r>
            <a:endParaRPr lang="hr-HR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37743" y="1756652"/>
            <a:ext cx="3004220" cy="3993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hr-HR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hr-HR" sz="5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Službena </a:t>
            </a:r>
            <a:r>
              <a:rPr lang="en-US" sz="11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web-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stranica jedinstvenog informacijskog sustava www.zakupki.gov.ru</a:t>
            </a:r>
            <a:endParaRPr lang="hr-HR" sz="11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28476" indent="-128476" algn="ctr">
              <a:buFont typeface="Arial" panose="020B0604020202020204" pitchFamily="34" charset="0"/>
              <a:buChar char="•"/>
            </a:pPr>
            <a:endParaRPr lang="hr-HR" sz="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100" b="1" dirty="0">
              <a:solidFill>
                <a:srgbClr val="76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29235" y="2189898"/>
            <a:ext cx="3004220" cy="4147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hr-HR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hr-HR" sz="3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GIS E-proračun</a:t>
            </a:r>
            <a:endParaRPr lang="hr-HR" sz="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100" b="1" dirty="0">
              <a:solidFill>
                <a:srgbClr val="76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11370" y="2638441"/>
            <a:ext cx="3004220" cy="4038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hr-HR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Primjena „Automatiziranog sustava državne riznice“ u cijeloj državi  </a:t>
            </a:r>
            <a:endParaRPr lang="hr-HR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100" b="1" dirty="0">
              <a:solidFill>
                <a:srgbClr val="76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22201" y="1756652"/>
            <a:ext cx="2700881" cy="76510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hr-HR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Jedinstveni informacijski sustav za poslove (transakcije) koji uključuju novac ili drugu imovinu</a:t>
            </a:r>
            <a:endParaRPr lang="hr-HR" sz="1100" b="1" dirty="0">
              <a:solidFill>
                <a:srgbClr val="14314C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3375" y="3130062"/>
            <a:ext cx="2631098" cy="152567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</a:rPr>
              <a:t>Informacije o pojedinačnim transakcijama na računu;</a:t>
            </a:r>
            <a:endParaRPr lang="hr-HR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hr-HR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</a:rPr>
              <a:t>Registar ugovora (Državni zakon broj 44-FZ);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</a:rPr>
              <a:t>Registar javnih isprava (Državni zakon broj 223-FZ);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</a:rPr>
              <a:t>Registar sporazuma; 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</a:rPr>
              <a:t>Katalog RRU-a koji sadrži informacije o strukturi cijena, uključujući troškove prema cjenovnom elementu;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</a:rPr>
              <a:t>Sustav referentnih cijena za robu, radove i usluge;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</a:rPr>
              <a:t>Informacije dostavljaju regionalni uredi.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marL="214288" indent="-214288">
              <a:buFont typeface="Calibri" panose="020F0502020204030204" pitchFamily="34" charset="0"/>
              <a:buChar char="-"/>
            </a:pPr>
            <a:endParaRPr lang="hr-HR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14378" y="3130062"/>
            <a:ext cx="2544562" cy="150461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</a:rPr>
              <a:t>Informacije o transakcijama na računu za namiru;</a:t>
            </a:r>
            <a:endParaRPr lang="hr-HR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hr-HR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sz="800" i="1" dirty="0" smtClean="0">
                <a:solidFill>
                  <a:schemeClr val="tx1"/>
                </a:solidFill>
              </a:rPr>
              <a:t>Informacije o „visokorizičnim" pravnim subjektima te pojedincima u odnosu na to o kojima postoje podaci da su subjekti/pojedinci uključeni u ekstremističke ili terorističke radnje;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sz="800" dirty="0" smtClean="0">
                <a:solidFill>
                  <a:schemeClr val="tx1"/>
                </a:solidFill>
              </a:rPr>
              <a:t>Ostale informacije (međuagencijska suradnja, rezultati kontrole)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</a:rPr>
              <a:t>Informacije dostavljaju regionalni uredi.</a:t>
            </a:r>
            <a:endParaRPr lang="hr-HR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6426364" y="2569525"/>
            <a:ext cx="2396718" cy="472793"/>
          </a:xfrm>
          <a:prstGeom prst="wave">
            <a:avLst/>
          </a:prstGeom>
          <a:solidFill>
            <a:srgbClr val="93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hr-HR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Kreditne institucije</a:t>
            </a:r>
            <a:endParaRPr lang="hr-HR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dirty="0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24977</TotalTime>
  <Words>1777</Words>
  <Application>Microsoft Office PowerPoint</Application>
  <PresentationFormat>On-screen Show (16:9)</PresentationFormat>
  <Paragraphs>433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Assia</cp:lastModifiedBy>
  <cp:revision>833</cp:revision>
  <cp:lastPrinted>2016-03-14T15:51:14Z</cp:lastPrinted>
  <dcterms:created xsi:type="dcterms:W3CDTF">2015-03-03T16:27:21Z</dcterms:created>
  <dcterms:modified xsi:type="dcterms:W3CDTF">2016-05-12T10:11:46Z</dcterms:modified>
</cp:coreProperties>
</file>