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6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5" d="100"/>
          <a:sy n="45" d="100"/>
        </p:scale>
        <p:origin x="-120" y="-8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608D5-6B0B-41EC-872F-4A9500C3EBF7}" type="datetimeFigureOut">
              <a:rPr lang="ro-RO" smtClean="0"/>
              <a:t>09.03.2016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2C25E2-ABDE-4BF1-B41A-80A9B8EC6618}" type="slidenum">
              <a:rPr lang="ro-RO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43733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dirty="0" smtClean="0"/>
              <a:t>Au acorduri dar nu au auditori angajati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C25E2-ABDE-4BF1-B41A-80A9B8EC6618}" type="slidenum">
              <a:rPr lang="ro-RO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98463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dirty="0" smtClean="0"/>
              <a:t>Facem consiliere 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C25E2-ABDE-4BF1-B41A-80A9B8EC6618}" type="slidenum">
              <a:rPr lang="ro-RO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7800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EDBE2-9DC1-4D33-A8C9-196C3FA47481}" type="datetimeFigureOut">
              <a:rPr lang="ro-RO" smtClean="0"/>
              <a:t>09.03.2016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9EF74-50DF-4C19-8085-0D1057BE9CE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974661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EDBE2-9DC1-4D33-A8C9-196C3FA47481}" type="datetimeFigureOut">
              <a:rPr lang="ro-RO" smtClean="0"/>
              <a:t>09.03.2016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9EF74-50DF-4C19-8085-0D1057BE9CE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98718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EDBE2-9DC1-4D33-A8C9-196C3FA47481}" type="datetimeFigureOut">
              <a:rPr lang="ro-RO" smtClean="0"/>
              <a:t>09.03.2016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9EF74-50DF-4C19-8085-0D1057BE9CE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29414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EDBE2-9DC1-4D33-A8C9-196C3FA47481}" type="datetimeFigureOut">
              <a:rPr lang="ro-RO" smtClean="0"/>
              <a:t>09.03.2016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9EF74-50DF-4C19-8085-0D1057BE9CE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56376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EDBE2-9DC1-4D33-A8C9-196C3FA47481}" type="datetimeFigureOut">
              <a:rPr lang="ro-RO" smtClean="0"/>
              <a:t>09.03.2016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9EF74-50DF-4C19-8085-0D1057BE9CE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534747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EDBE2-9DC1-4D33-A8C9-196C3FA47481}" type="datetimeFigureOut">
              <a:rPr lang="ro-RO" smtClean="0"/>
              <a:t>09.03.2016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9EF74-50DF-4C19-8085-0D1057BE9CE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841162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EDBE2-9DC1-4D33-A8C9-196C3FA47481}" type="datetimeFigureOut">
              <a:rPr lang="ro-RO" smtClean="0"/>
              <a:t>09.03.2016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9EF74-50DF-4C19-8085-0D1057BE9CE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830917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EDBE2-9DC1-4D33-A8C9-196C3FA47481}" type="datetimeFigureOut">
              <a:rPr lang="ro-RO" smtClean="0"/>
              <a:t>09.03.2016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9EF74-50DF-4C19-8085-0D1057BE9CE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02217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EDBE2-9DC1-4D33-A8C9-196C3FA47481}" type="datetimeFigureOut">
              <a:rPr lang="ro-RO" smtClean="0"/>
              <a:t>09.03.2016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9EF74-50DF-4C19-8085-0D1057BE9CE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577981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EDBE2-9DC1-4D33-A8C9-196C3FA47481}" type="datetimeFigureOut">
              <a:rPr lang="ro-RO" smtClean="0"/>
              <a:t>09.03.2016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9EF74-50DF-4C19-8085-0D1057BE9CE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491029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EDBE2-9DC1-4D33-A8C9-196C3FA47481}" type="datetimeFigureOut">
              <a:rPr lang="ro-RO" smtClean="0"/>
              <a:t>09.03.2016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9EF74-50DF-4C19-8085-0D1057BE9CE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67175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FF">
            <a:alpha val="4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EDBE2-9DC1-4D33-A8C9-196C3FA47481}" type="datetimeFigureOut">
              <a:rPr lang="ro-RO" smtClean="0"/>
              <a:t>09.03.2016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9EF74-50DF-4C19-8085-0D1057BE9CE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085439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sigla  MFP 200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6" y="161097"/>
            <a:ext cx="795337" cy="79533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888473" y="161097"/>
            <a:ext cx="3294062" cy="35877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ro-RO" sz="1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Franklin Gothic Medium" panose="020B0603020102020204" pitchFamily="34" charset="0"/>
              </a:rPr>
              <a:t>Ministarstvo</a:t>
            </a:r>
            <a:r>
              <a:rPr kumimoji="0" lang="ro-RO" altLang="ro-RO" sz="1600" b="1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Franklin Gothic Medium" panose="020B0603020102020204" pitchFamily="34" charset="0"/>
              </a:rPr>
              <a:t> javnih financija</a:t>
            </a:r>
            <a:endParaRPr kumimoji="0" lang="hr-HR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888472" y="558765"/>
            <a:ext cx="6724439" cy="428678"/>
          </a:xfrm>
          <a:prstGeom prst="rect">
            <a:avLst/>
          </a:prstGeom>
          <a:solidFill>
            <a:srgbClr val="0066FF">
              <a:alpha val="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o-RO" altLang="ro-RO" sz="1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Franklin Gothic Medium" panose="020B0603020102020204" pitchFamily="34" charset="0"/>
              </a:rPr>
              <a:t>Središnja harmonizacijska jedinica za unutarnju reviziju u javnom sektoru</a:t>
            </a:r>
            <a:endParaRPr kumimoji="0" lang="hr-HR" altLang="ro-RO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0" y="987442"/>
            <a:ext cx="12192000" cy="2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0" y="3105835"/>
            <a:ext cx="1219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3600" b="1" dirty="0" smtClean="0">
                <a:latin typeface="Arial" panose="020B0604020202020204" pitchFamily="34" charset="0"/>
              </a:rPr>
              <a:t>Sustav </a:t>
            </a:r>
            <a:r>
              <a:rPr lang="ro-RO" sz="3600" b="1" dirty="0" err="1" smtClean="0">
                <a:latin typeface="Arial" panose="020B0604020202020204" pitchFamily="34" charset="0"/>
              </a:rPr>
              <a:t>suradnje</a:t>
            </a:r>
            <a:r>
              <a:rPr lang="ro-RO" sz="3600" b="1" dirty="0" smtClean="0">
                <a:latin typeface="Arial" panose="020B0604020202020204" pitchFamily="34" charset="0"/>
              </a:rPr>
              <a:t> </a:t>
            </a:r>
            <a:r>
              <a:rPr lang="hr-HR" sz="3600" b="1" dirty="0" smtClean="0">
                <a:latin typeface="Arial" panose="020B0604020202020204" pitchFamily="34" charset="0"/>
              </a:rPr>
              <a:t>za rad</a:t>
            </a:r>
            <a:endParaRPr lang="hr-HR" sz="3600" b="1" dirty="0" smtClean="0">
              <a:latin typeface="Arial" panose="020B0604020202020204" pitchFamily="34" charset="0"/>
            </a:endParaRPr>
          </a:p>
          <a:p>
            <a:pPr algn="ctr"/>
            <a:r>
              <a:rPr lang="ro-RO" sz="3600" b="1" dirty="0" smtClean="0">
                <a:latin typeface="Arial" panose="020B0604020202020204" pitchFamily="34" charset="0"/>
              </a:rPr>
              <a:t>funkcije unutarnje revizije u javnom sektoru u Rumunjskoj</a:t>
            </a:r>
            <a:endParaRPr lang="hr-HR" sz="3600" b="1" dirty="0"/>
          </a:p>
        </p:txBody>
      </p:sp>
    </p:spTree>
    <p:extLst>
      <p:ext uri="{BB962C8B-B14F-4D97-AF65-F5344CB8AC3E}">
        <p14:creationId xmlns:p14="http://schemas.microsoft.com/office/powerpoint/2010/main" val="294943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sigla  MFP 200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6" y="161097"/>
            <a:ext cx="795337" cy="79533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888473" y="161097"/>
            <a:ext cx="3294062" cy="35877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ro-RO" sz="1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Franklin Gothic Medium" panose="020B0603020102020204" pitchFamily="34" charset="0"/>
              </a:rPr>
              <a:t>Ministarstvo</a:t>
            </a:r>
            <a:r>
              <a:rPr kumimoji="0" lang="ro-RO" altLang="ro-RO" sz="1600" b="1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Franklin Gothic Medium" panose="020B0603020102020204" pitchFamily="34" charset="0"/>
              </a:rPr>
              <a:t> javnih financija</a:t>
            </a:r>
            <a:endParaRPr kumimoji="0" lang="hr-HR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888472" y="519871"/>
            <a:ext cx="7064681" cy="374543"/>
          </a:xfrm>
          <a:prstGeom prst="rect">
            <a:avLst/>
          </a:prstGeom>
          <a:solidFill>
            <a:srgbClr val="0066FF">
              <a:alpha val="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o-RO" altLang="ro-RO" sz="1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Franklin Gothic Medium" panose="020B0603020102020204" pitchFamily="34" charset="0"/>
              </a:rPr>
              <a:t>Središnja harmonizacijska jedinica za unutarnju reviziju u javnom sektoru</a:t>
            </a:r>
            <a:endParaRPr kumimoji="0" lang="hr-HR" altLang="ro-RO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3412" y="1310340"/>
            <a:ext cx="1959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600" b="1" u="sng" dirty="0" smtClean="0"/>
              <a:t>Jedinice</a:t>
            </a:r>
            <a:endParaRPr lang="hr-HR" sz="3600" b="1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403412" y="2393576"/>
            <a:ext cx="1121484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3600" b="1" dirty="0" smtClean="0"/>
              <a:t>U Rumunjskoj postoje 3222 administrativne jedinice od kojih:</a:t>
            </a:r>
          </a:p>
          <a:p>
            <a:r>
              <a:rPr lang="en-US" dirty="0" smtClean="0"/>
              <a:t>	</a:t>
            </a:r>
            <a:r>
              <a:rPr lang="ro-RO" sz="3600" b="1" dirty="0" smtClean="0"/>
              <a:t>- 41 županijsko vijeće;</a:t>
            </a:r>
            <a:endParaRPr lang="hr-HR" sz="3600" b="1" dirty="0" smtClean="0"/>
          </a:p>
          <a:p>
            <a:r>
              <a:rPr lang="en-US" dirty="0" smtClean="0"/>
              <a:t>	</a:t>
            </a:r>
            <a:r>
              <a:rPr lang="ro-RO" sz="3600" b="1" dirty="0" smtClean="0"/>
              <a:t>- 103 municipija;</a:t>
            </a:r>
          </a:p>
          <a:p>
            <a:r>
              <a:rPr lang="en-US" dirty="0" smtClean="0"/>
              <a:t>	</a:t>
            </a:r>
            <a:r>
              <a:rPr lang="ro-RO" sz="3600" b="1" dirty="0" smtClean="0"/>
              <a:t>- 217 gradova;</a:t>
            </a:r>
          </a:p>
          <a:p>
            <a:r>
              <a:rPr lang="en-US" dirty="0" smtClean="0"/>
              <a:t>	</a:t>
            </a:r>
            <a:r>
              <a:rPr lang="ro-RO" sz="3600" b="1" dirty="0" smtClean="0"/>
              <a:t>- </a:t>
            </a:r>
            <a:r>
              <a:rPr lang="ro-RO" sz="3600" b="1" dirty="0" smtClean="0"/>
              <a:t>2861 </a:t>
            </a:r>
            <a:r>
              <a:rPr lang="ro-RO" sz="3600" b="1" dirty="0" smtClean="0"/>
              <a:t>općina</a:t>
            </a:r>
            <a:endParaRPr lang="hr-HR" sz="3600" b="1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0" y="987442"/>
            <a:ext cx="12192000" cy="2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975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sigla  MFP 200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6" y="161097"/>
            <a:ext cx="795337" cy="79533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888473" y="161097"/>
            <a:ext cx="3294062" cy="35877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ro-RO" sz="1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Franklin Gothic Medium" panose="020B0603020102020204" pitchFamily="34" charset="0"/>
              </a:rPr>
              <a:t>Ministarstvo</a:t>
            </a:r>
            <a:r>
              <a:rPr kumimoji="0" lang="ro-RO" altLang="ro-RO" sz="1600" b="1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Franklin Gothic Medium" panose="020B0603020102020204" pitchFamily="34" charset="0"/>
              </a:rPr>
              <a:t> javnih financija</a:t>
            </a:r>
            <a:endParaRPr kumimoji="0" lang="hr-HR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888472" y="519872"/>
            <a:ext cx="7489983" cy="374543"/>
          </a:xfrm>
          <a:prstGeom prst="rect">
            <a:avLst/>
          </a:prstGeom>
          <a:solidFill>
            <a:srgbClr val="0066FF">
              <a:alpha val="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o-RO" altLang="ro-RO" sz="1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Franklin Gothic Medium" panose="020B0603020102020204" pitchFamily="34" charset="0"/>
              </a:rPr>
              <a:t>Središnja harmonizacijska jedinica za unutarnju reviziju u javnom sektoru</a:t>
            </a:r>
            <a:endParaRPr kumimoji="0" lang="hr-HR" altLang="ro-RO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0" y="987442"/>
            <a:ext cx="12192000" cy="2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03411" y="1310340"/>
            <a:ext cx="1142103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3600" b="1" u="sng" dirty="0" smtClean="0"/>
          </a:p>
          <a:p>
            <a:r>
              <a:rPr lang="ro-RO" sz="3600" b="1" u="sng" dirty="0" smtClean="0"/>
              <a:t>Regulatorni okvir</a:t>
            </a:r>
          </a:p>
          <a:p>
            <a:endParaRPr lang="hr-HR" sz="3600" b="1" u="sng" dirty="0"/>
          </a:p>
          <a:p>
            <a:pPr marL="571500" indent="-571500">
              <a:buFontTx/>
              <a:buChar char="-"/>
            </a:pPr>
            <a:r>
              <a:rPr lang="ro-RO" sz="3600" b="1" dirty="0" smtClean="0"/>
              <a:t>Zakon o javnoj unutarnjoj reviziji br. 672/2002 (R) izmijenjen 2012. </a:t>
            </a:r>
            <a:endParaRPr lang="hr-HR" sz="3600" b="1" dirty="0" smtClean="0"/>
          </a:p>
          <a:p>
            <a:pPr marL="571500" indent="-571500">
              <a:buFontTx/>
              <a:buChar char="-"/>
            </a:pPr>
            <a:endParaRPr lang="hr-HR" sz="3600" b="1" dirty="0"/>
          </a:p>
          <a:p>
            <a:pPr marL="571500" indent="-571500">
              <a:buFontTx/>
              <a:buChar char="-"/>
            </a:pPr>
            <a:r>
              <a:rPr lang="ro-RO" sz="3600" b="1" dirty="0" smtClean="0"/>
              <a:t>Odluka vlade br. 1183/2012</a:t>
            </a:r>
            <a:r>
              <a:rPr dirty="0" smtClean="0"/>
              <a:t> </a:t>
            </a:r>
            <a:endParaRPr lang="hr-HR" sz="3600" b="1" dirty="0"/>
          </a:p>
        </p:txBody>
      </p:sp>
    </p:spTree>
    <p:extLst>
      <p:ext uri="{BB962C8B-B14F-4D97-AF65-F5344CB8AC3E}">
        <p14:creationId xmlns:p14="http://schemas.microsoft.com/office/powerpoint/2010/main" val="240820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sigla  MFP 200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6" y="161097"/>
            <a:ext cx="795337" cy="79533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888473" y="161097"/>
            <a:ext cx="3294062" cy="35877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ro-RO" sz="1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Franklin Gothic Medium" panose="020B0603020102020204" pitchFamily="34" charset="0"/>
              </a:rPr>
              <a:t>Ministarstvo</a:t>
            </a:r>
            <a:r>
              <a:rPr kumimoji="0" lang="ro-RO" altLang="ro-RO" sz="1600" b="1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Franklin Gothic Medium" panose="020B0603020102020204" pitchFamily="34" charset="0"/>
              </a:rPr>
              <a:t> javnih financija</a:t>
            </a:r>
            <a:endParaRPr kumimoji="0" lang="hr-HR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888472" y="519872"/>
            <a:ext cx="7107211" cy="374543"/>
          </a:xfrm>
          <a:prstGeom prst="rect">
            <a:avLst/>
          </a:prstGeom>
          <a:solidFill>
            <a:srgbClr val="0066FF">
              <a:alpha val="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o-RO" altLang="ro-RO" sz="1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Franklin Gothic Medium" panose="020B0603020102020204" pitchFamily="34" charset="0"/>
              </a:rPr>
              <a:t>Središnja harmonizacijska jedinica za unutarnju reviziju u javnom sektoru</a:t>
            </a:r>
            <a:endParaRPr kumimoji="0" lang="hr-HR" altLang="ro-RO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0" y="987442"/>
            <a:ext cx="12192000" cy="2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65908" y="1747228"/>
            <a:ext cx="1154061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3600" b="1" u="sng" dirty="0" smtClean="0"/>
              <a:t>Trenutačno stanje</a:t>
            </a:r>
          </a:p>
          <a:p>
            <a:endParaRPr lang="hr-HR" sz="3600" b="1" dirty="0"/>
          </a:p>
          <a:p>
            <a:pPr marL="571500" indent="-571500" algn="just">
              <a:buFontTx/>
              <a:buChar char="-"/>
            </a:pPr>
            <a:r>
              <a:rPr lang="ro-RO" sz="3600" b="1" dirty="0" smtClean="0"/>
              <a:t>Sustavom suradnje obuhvaćena je 1201 općina (41,98% ukupnog broja općina) i ukupno 247 unutarnjih revizora. </a:t>
            </a:r>
          </a:p>
          <a:p>
            <a:pPr algn="just"/>
            <a:endParaRPr lang="hr-HR" sz="3600" b="1" dirty="0"/>
          </a:p>
          <a:p>
            <a:pPr algn="just"/>
            <a:r>
              <a:rPr lang="ro-RO" sz="3600" b="1" dirty="0" smtClean="0"/>
              <a:t>- Neprestani razvoj sustava</a:t>
            </a:r>
            <a:endParaRPr lang="hr-HR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416945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sigla  MFP 200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6" y="161097"/>
            <a:ext cx="795337" cy="79533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888473" y="161097"/>
            <a:ext cx="3294062" cy="35877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ro-RO" sz="1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Franklin Gothic Medium" panose="020B0603020102020204" pitchFamily="34" charset="0"/>
              </a:rPr>
              <a:t>Ministarstvo</a:t>
            </a:r>
            <a:r>
              <a:rPr kumimoji="0" lang="ro-RO" altLang="ro-RO" sz="1600" b="1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Franklin Gothic Medium" panose="020B0603020102020204" pitchFamily="34" charset="0"/>
              </a:rPr>
              <a:t> javnih financija</a:t>
            </a:r>
            <a:endParaRPr kumimoji="0" lang="hr-HR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888473" y="519872"/>
            <a:ext cx="6873294" cy="374543"/>
          </a:xfrm>
          <a:prstGeom prst="rect">
            <a:avLst/>
          </a:prstGeom>
          <a:solidFill>
            <a:srgbClr val="0066FF">
              <a:alpha val="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o-RO" altLang="ro-RO" sz="1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Franklin Gothic Medium" panose="020B0603020102020204" pitchFamily="34" charset="0"/>
              </a:rPr>
              <a:t>Središnja harmonizacijska jedinica za unutarnju reviziju u javnom sektoru</a:t>
            </a:r>
            <a:endParaRPr kumimoji="0" lang="hr-HR" altLang="ro-RO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0" y="987442"/>
            <a:ext cx="12192000" cy="2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490804" y="1514146"/>
            <a:ext cx="111991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3600" b="1" u="sng" dirty="0" smtClean="0"/>
              <a:t>Izazovi</a:t>
            </a:r>
            <a:endParaRPr lang="hr-HR" sz="3600" b="1" u="sng" dirty="0" smtClean="0"/>
          </a:p>
          <a:p>
            <a:endParaRPr lang="hr-HR" sz="3600" b="1" dirty="0"/>
          </a:p>
          <a:p>
            <a:pPr marL="571500" indent="-571500">
              <a:buFontTx/>
              <a:buChar char="-"/>
            </a:pPr>
            <a:r>
              <a:rPr lang="ro-RO" sz="3600" b="1" dirty="0" smtClean="0"/>
              <a:t>Početni zakonski okvir treba ažurirati</a:t>
            </a:r>
            <a:endParaRPr lang="hr-HR" sz="3600" b="1" dirty="0" smtClean="0"/>
          </a:p>
          <a:p>
            <a:pPr marL="571500" indent="-571500">
              <a:buFontTx/>
              <a:buChar char="-"/>
            </a:pPr>
            <a:endParaRPr lang="hr-HR" sz="3600" b="1" dirty="0" smtClean="0"/>
          </a:p>
          <a:p>
            <a:pPr marL="571500" indent="-571500">
              <a:buFontTx/>
              <a:buChar char="-"/>
            </a:pPr>
            <a:r>
              <a:rPr lang="ro-RO" sz="3600" b="1" dirty="0" smtClean="0"/>
              <a:t>Financijski tijek i računovodstvo za svakog člana (poboljšat će se)</a:t>
            </a:r>
            <a:r>
              <a:rPr dirty="0" smtClean="0"/>
              <a:t> </a:t>
            </a:r>
            <a:endParaRPr lang="hr-HR" sz="3600" b="1" dirty="0" smtClean="0"/>
          </a:p>
          <a:p>
            <a:pPr marL="571500" indent="-571500">
              <a:buFontTx/>
              <a:buChar char="-"/>
            </a:pPr>
            <a:endParaRPr lang="hr-HR" sz="3600" b="1" dirty="0" smtClean="0"/>
          </a:p>
          <a:p>
            <a:pPr marL="571500" indent="-571500">
              <a:buFontTx/>
              <a:buChar char="-"/>
            </a:pPr>
            <a:r>
              <a:rPr lang="ro-RO" sz="3600" b="1" dirty="0" smtClean="0"/>
              <a:t>Profesionalni razvoj </a:t>
            </a:r>
            <a:endParaRPr lang="hr-HR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152317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sigla  MFP 200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6" y="161097"/>
            <a:ext cx="795337" cy="79533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888473" y="161097"/>
            <a:ext cx="3294062" cy="35877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ro-RO" sz="1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Franklin Gothic Medium" panose="020B0603020102020204" pitchFamily="34" charset="0"/>
              </a:rPr>
              <a:t>Ministarstvo</a:t>
            </a:r>
            <a:r>
              <a:rPr kumimoji="0" lang="ro-RO" altLang="ro-RO" sz="1600" b="1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Franklin Gothic Medium" panose="020B0603020102020204" pitchFamily="34" charset="0"/>
              </a:rPr>
              <a:t> javnih financija</a:t>
            </a:r>
            <a:endParaRPr kumimoji="0" lang="hr-HR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888472" y="519872"/>
            <a:ext cx="6618113" cy="374543"/>
          </a:xfrm>
          <a:prstGeom prst="rect">
            <a:avLst/>
          </a:prstGeom>
          <a:solidFill>
            <a:srgbClr val="0066FF">
              <a:alpha val="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o-RO" altLang="ro-RO" sz="1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Franklin Gothic Medium" panose="020B0603020102020204" pitchFamily="34" charset="0"/>
              </a:rPr>
              <a:t>Središnja harmonizacijska jedinica za unutarnju reviziju u javnom sektoru</a:t>
            </a:r>
            <a:endParaRPr kumimoji="0" lang="hr-HR" altLang="ro-RO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0" y="987442"/>
            <a:ext cx="12192000" cy="2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400002" y="1630687"/>
            <a:ext cx="1130790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3600" b="1" u="sng" dirty="0" smtClean="0"/>
              <a:t>Rješenja</a:t>
            </a:r>
            <a:endParaRPr lang="hr-HR" sz="3600" b="1" u="sng" dirty="0" smtClean="0"/>
          </a:p>
          <a:p>
            <a:endParaRPr lang="hr-HR" sz="3600" b="1" dirty="0"/>
          </a:p>
          <a:p>
            <a:pPr marL="571500" indent="-571500">
              <a:buFontTx/>
              <a:buChar char="-"/>
            </a:pPr>
            <a:r>
              <a:rPr lang="ro-RO" sz="3600" b="1" dirty="0" err="1" smtClean="0"/>
              <a:t>Ažurirati</a:t>
            </a:r>
            <a:r>
              <a:rPr lang="ro-RO" sz="3600" b="1" dirty="0" smtClean="0"/>
              <a:t> </a:t>
            </a:r>
            <a:r>
              <a:rPr lang="ro-RO" sz="3600" b="1" dirty="0" err="1" smtClean="0"/>
              <a:t>zakonskeu</a:t>
            </a:r>
            <a:r>
              <a:rPr lang="ro-RO" sz="3600" b="1" dirty="0" smtClean="0"/>
              <a:t> </a:t>
            </a:r>
            <a:r>
              <a:rPr lang="ro-RO" sz="3600" b="1" dirty="0" err="1" smtClean="0"/>
              <a:t>osnov</a:t>
            </a:r>
            <a:r>
              <a:rPr lang="hr-HR" sz="3600" b="1" dirty="0" smtClean="0"/>
              <a:t>u</a:t>
            </a:r>
            <a:endParaRPr lang="hr-HR" sz="3600" b="1" dirty="0" smtClean="0"/>
          </a:p>
          <a:p>
            <a:pPr marL="571500" indent="-571500">
              <a:buFontTx/>
              <a:buChar char="-"/>
            </a:pPr>
            <a:endParaRPr lang="hr-HR" sz="3600" b="1" dirty="0" smtClean="0"/>
          </a:p>
          <a:p>
            <a:pPr marL="571500" indent="-571500">
              <a:buFontTx/>
              <a:buChar char="-"/>
            </a:pPr>
            <a:r>
              <a:rPr lang="ro-RO" sz="3600" b="1" dirty="0" err="1" smtClean="0"/>
              <a:t>Provesti</a:t>
            </a:r>
            <a:r>
              <a:rPr lang="ro-RO" sz="3600" b="1" dirty="0" smtClean="0"/>
              <a:t> program </a:t>
            </a:r>
            <a:r>
              <a:rPr lang="ro-RO" sz="3600" b="1" dirty="0" err="1" smtClean="0"/>
              <a:t>stručnog</a:t>
            </a:r>
            <a:r>
              <a:rPr lang="ro-RO" sz="3600" b="1" dirty="0" smtClean="0"/>
              <a:t> </a:t>
            </a:r>
            <a:r>
              <a:rPr lang="ro-RO" sz="3600" b="1" dirty="0" smtClean="0"/>
              <a:t>usavršavanja</a:t>
            </a:r>
            <a:endParaRPr lang="hr-HR" sz="3600" b="1" dirty="0" smtClean="0"/>
          </a:p>
          <a:p>
            <a:pPr marL="571500" indent="-571500">
              <a:buFontTx/>
              <a:buChar char="-"/>
            </a:pPr>
            <a:endParaRPr lang="hr-HR" sz="3600" b="1" dirty="0" smtClean="0"/>
          </a:p>
          <a:p>
            <a:pPr marL="571500" indent="-571500">
              <a:buFontTx/>
              <a:buChar char="-"/>
            </a:pPr>
            <a:r>
              <a:rPr lang="ro-RO" sz="3600" b="1" dirty="0" err="1" smtClean="0"/>
              <a:t>Angažirati</a:t>
            </a:r>
            <a:r>
              <a:rPr lang="ro-RO" sz="3600" b="1" dirty="0" smtClean="0"/>
              <a:t> </a:t>
            </a:r>
            <a:r>
              <a:rPr lang="ro-RO" sz="3600" b="1" smtClean="0"/>
              <a:t>savjetnike </a:t>
            </a:r>
            <a:r>
              <a:rPr lang="ro-RO" sz="3600" b="1" dirty="0" smtClean="0"/>
              <a:t>za provedbu sustava</a:t>
            </a:r>
            <a:endParaRPr lang="hr-HR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192508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185</Words>
  <Application>Microsoft Office PowerPoint</Application>
  <PresentationFormat>Custom</PresentationFormat>
  <Paragraphs>49</Paragraphs>
  <Slides>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DRAGOS-CATALIN NICULAE</dc:creator>
  <cp:lastModifiedBy>RENATA</cp:lastModifiedBy>
  <cp:revision>40</cp:revision>
  <dcterms:created xsi:type="dcterms:W3CDTF">2016-02-26T06:48:37Z</dcterms:created>
  <dcterms:modified xsi:type="dcterms:W3CDTF">2016-03-09T07:18:38Z</dcterms:modified>
</cp:coreProperties>
</file>