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3.xml" ContentType="application/vnd.openxmlformats-officedocument.drawingml.chart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386" r:id="rId3"/>
    <p:sldId id="387" r:id="rId4"/>
    <p:sldId id="416" r:id="rId5"/>
    <p:sldId id="428" r:id="rId6"/>
    <p:sldId id="441" r:id="rId7"/>
    <p:sldId id="430" r:id="rId8"/>
    <p:sldId id="429" r:id="rId9"/>
    <p:sldId id="431" r:id="rId10"/>
    <p:sldId id="432" r:id="rId11"/>
    <p:sldId id="433" r:id="rId12"/>
    <p:sldId id="442" r:id="rId13"/>
    <p:sldId id="412" r:id="rId14"/>
    <p:sldId id="437" r:id="rId15"/>
    <p:sldId id="439" r:id="rId16"/>
    <p:sldId id="435" r:id="rId17"/>
    <p:sldId id="436" r:id="rId18"/>
    <p:sldId id="438" r:id="rId19"/>
    <p:sldId id="440" r:id="rId20"/>
    <p:sldId id="443" r:id="rId21"/>
    <p:sldId id="427" r:id="rId22"/>
    <p:sldId id="444" r:id="rId23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CC3300"/>
    <a:srgbClr val="FF9900"/>
    <a:srgbClr val="9966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9" autoAdjust="0"/>
    <p:restoredTop sz="79703" autoAdjust="0"/>
  </p:normalViewPr>
  <p:slideViewPr>
    <p:cSldViewPr>
      <p:cViewPr varScale="1">
        <p:scale>
          <a:sx n="70" d="100"/>
          <a:sy n="70" d="100"/>
        </p:scale>
        <p:origin x="17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0" d="100"/>
          <a:sy n="110" d="100"/>
        </p:scale>
        <p:origin x="-1032" y="49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main.oecd.org\sdataGOV\Data\GaaG%203\2011_2012%20Questionnaires\Performance%20budgeting\Responses\OECD2011SurveyonPerformanceBudgeting_csvExport(1)%208th%20May%202012%20prelim%20analysi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-CH-1.main.oecd.org\Users4\Shaw_T\TrevorShaw\Performance\Survey%20-%20OECD%20performance%20and%20results\OECD.Performance.Budgeting.Survey.2016.Results_19Apri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-CH-1.main.oecd.org\Users4\Shaw_T\TrevorShaw\Performance\Survey%20-%20OECD%20performance%20and%20results\OECD.Performance.Budgeting.Survey.2016.Results_19April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S-CH-1.main.oecd.org\Users4\Shaw_T\TrevorShaw\Performance\Survey%20-%20OECD%20performance%20and%20results\OECD.Performance.Budgeting.Survey.2016.Results_19Apri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-CH-1.main.oecd.org\Users4\Shaw_T\TrevorShaw\Performance\Survey%20-%20OECD%20performance%20and%20results\OECD.Performance.Budgeting.Survey.2016.Results_19Apri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S-CH-1.main.oecd.org\Users4\Shaw_T\TrevorShaw\Performance\Survey%20-%20OECD%20performance%20and%20results\OECD.Performance.Budgeting.Survey.2016.Results_19Apri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-CH-1.main.oecd.org\Users4\Shaw_T\TrevorShaw\Performance\Survey%20-%20OECD%20performance%20and%20results\OECD.Performance.Budgeting.Survey.2016.Results_19Apri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-CH-1.main.oecd.org\Users4\Shaw_T\TrevorShaw\Performance\Survey%20-%20OECD%20performance%20and%20results\OECD.Performance.Budgeting.Survey.2016.Results_19Apri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-CH-1.main.oecd.org\Users4\Shaw_T\TrevorShaw\Performance\Survey%20-%20OECD%20performance%20and%20results\OECD.Performance.Budgeting.Survey.2016.Results_19Apri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-CH-1.main.oecd.org\Users4\Shaw_T\TrevorShaw\Performance\Survey%20-%20OECD%20performance%20and%20results\OECD.Performance.Budgeting.Survey.2016.Results_19Apri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-CH-1.main.oecd.org\Users4\Shaw_T\TrevorShaw\Performance\Survey%20-%20OECD%20performance%20and%20results\OECD.Performance.Budgeting.Survey.2016.Results_19Apri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-CH-1.main.oecd.org\Users4\Shaw_T\TrevorShaw\Performance\Survey%20-%20OECD%20performance%20and%20results\OECD.Performance.Budgeting.Survey.2016.Results_19Apri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-CH-1.main.oecd.org\Users4\Shaw_T\TrevorShaw\Performance\Survey%20-%20OECD%20performance%20and%20results\OECD.Performance.Budgeting.Survey.2016.Results_19Apri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5689423397400284"/>
          <c:y val="0.13979824257083687"/>
          <c:w val="0.41019179860976368"/>
          <c:h val="0.688199607960400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'Q24 not met'!$F$42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</c:spPr>
          <c:invertIfNegative val="0"/>
          <c:cat>
            <c:strRef>
              <c:f>'Q24 not met'!$C$43:$C$55</c:f>
              <c:strCache>
                <c:ptCount val="13"/>
                <c:pt idx="0">
                  <c:v>Pay cut for head of programme/organisation</c:v>
                </c:pt>
                <c:pt idx="1">
                  <c:v>Programme transferred to other Ministry/Agency</c:v>
                </c:pt>
                <c:pt idx="2">
                  <c:v>Negative consequences for leaders' evaluations</c:v>
                </c:pt>
                <c:pt idx="3">
                  <c:v>Programme eliminated</c:v>
                </c:pt>
                <c:pt idx="4">
                  <c:v>More staff assigned to programme/organisation</c:v>
                </c:pt>
                <c:pt idx="5">
                  <c:v>New leadership brought in</c:v>
                </c:pt>
                <c:pt idx="6">
                  <c:v>Budget freezes</c:v>
                </c:pt>
                <c:pt idx="7">
                  <c:v>Budget increases</c:v>
                </c:pt>
                <c:pt idx="8">
                  <c:v>More training provided to staff assigned</c:v>
                </c:pt>
                <c:pt idx="9">
                  <c:v>Budget decreases</c:v>
                </c:pt>
                <c:pt idx="10">
                  <c:v>More intense monitoring in the future</c:v>
                </c:pt>
                <c:pt idx="11">
                  <c:v>Poor performance made public</c:v>
                </c:pt>
                <c:pt idx="12">
                  <c:v>No consequences</c:v>
                </c:pt>
              </c:strCache>
            </c:strRef>
          </c:cat>
          <c:val>
            <c:numRef>
              <c:f>'Q24 not met'!$F$43:$F$55</c:f>
              <c:numCache>
                <c:formatCode>General</c:formatCode>
                <c:ptCount val="13"/>
                <c:pt idx="0">
                  <c:v>1.375</c:v>
                </c:pt>
                <c:pt idx="1">
                  <c:v>1.5625</c:v>
                </c:pt>
                <c:pt idx="2">
                  <c:v>1.71875</c:v>
                </c:pt>
                <c:pt idx="3">
                  <c:v>1.75</c:v>
                </c:pt>
                <c:pt idx="4">
                  <c:v>1.8125</c:v>
                </c:pt>
                <c:pt idx="5">
                  <c:v>1.84375</c:v>
                </c:pt>
                <c:pt idx="6">
                  <c:v>1.9062500000000053</c:v>
                </c:pt>
                <c:pt idx="7">
                  <c:v>1.9062500000000053</c:v>
                </c:pt>
                <c:pt idx="8">
                  <c:v>1.9062500000000053</c:v>
                </c:pt>
                <c:pt idx="9">
                  <c:v>2.0625</c:v>
                </c:pt>
                <c:pt idx="10">
                  <c:v>2.46875</c:v>
                </c:pt>
                <c:pt idx="11">
                  <c:v>2.5625</c:v>
                </c:pt>
                <c:pt idx="12">
                  <c:v>3.09375</c:v>
                </c:pt>
              </c:numCache>
            </c:numRef>
          </c:val>
        </c:ser>
        <c:ser>
          <c:idx val="1"/>
          <c:order val="1"/>
          <c:tx>
            <c:strRef>
              <c:f>'Q24 not met'!$G$42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invertIfNegative val="0"/>
          <c:cat>
            <c:strRef>
              <c:f>'Q24 not met'!$C$43:$C$55</c:f>
              <c:strCache>
                <c:ptCount val="13"/>
                <c:pt idx="0">
                  <c:v>Pay cut for head of programme/organisation</c:v>
                </c:pt>
                <c:pt idx="1">
                  <c:v>Programme transferred to other Ministry/Agency</c:v>
                </c:pt>
                <c:pt idx="2">
                  <c:v>Negative consequences for leaders' evaluations</c:v>
                </c:pt>
                <c:pt idx="3">
                  <c:v>Programme eliminated</c:v>
                </c:pt>
                <c:pt idx="4">
                  <c:v>More staff assigned to programme/organisation</c:v>
                </c:pt>
                <c:pt idx="5">
                  <c:v>New leadership brought in</c:v>
                </c:pt>
                <c:pt idx="6">
                  <c:v>Budget freezes</c:v>
                </c:pt>
                <c:pt idx="7">
                  <c:v>Budget increases</c:v>
                </c:pt>
                <c:pt idx="8">
                  <c:v>More training provided to staff assigned</c:v>
                </c:pt>
                <c:pt idx="9">
                  <c:v>Budget decreases</c:v>
                </c:pt>
                <c:pt idx="10">
                  <c:v>More intense monitoring in the future</c:v>
                </c:pt>
                <c:pt idx="11">
                  <c:v>Poor performance made public</c:v>
                </c:pt>
                <c:pt idx="12">
                  <c:v>No consequences</c:v>
                </c:pt>
              </c:strCache>
            </c:strRef>
          </c:cat>
          <c:val>
            <c:numRef>
              <c:f>'Q24 not met'!$G$43:$G$55</c:f>
              <c:numCache>
                <c:formatCode>General</c:formatCode>
                <c:ptCount val="13"/>
                <c:pt idx="0">
                  <c:v>1.59</c:v>
                </c:pt>
                <c:pt idx="2">
                  <c:v>1.72</c:v>
                </c:pt>
                <c:pt idx="3">
                  <c:v>1.45</c:v>
                </c:pt>
                <c:pt idx="9">
                  <c:v>1.9400000000000048</c:v>
                </c:pt>
                <c:pt idx="10">
                  <c:v>3.27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762056"/>
        <c:axId val="425762448"/>
      </c:barChart>
      <c:catAx>
        <c:axId val="42576205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425762448"/>
        <c:crosses val="autoZero"/>
        <c:auto val="1"/>
        <c:lblAlgn val="ctr"/>
        <c:lblOffset val="100"/>
        <c:noMultiLvlLbl val="0"/>
      </c:catAx>
      <c:valAx>
        <c:axId val="425762448"/>
        <c:scaling>
          <c:orientation val="minMax"/>
          <c:max val="5"/>
          <c:min val="1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25762056"/>
        <c:crosses val="autoZero"/>
        <c:crossBetween val="between"/>
        <c:majorUnit val="0.5"/>
      </c:valAx>
    </c:plotArea>
    <c:legend>
      <c:legendPos val="r"/>
      <c:layout>
        <c:manualLayout>
          <c:xMode val="edge"/>
          <c:yMode val="edge"/>
          <c:x val="0.7005785919905172"/>
          <c:y val="0.41027912376337572"/>
          <c:w val="0.23221710693421391"/>
          <c:h val="0.141641744763662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200">
          <a:latin typeface="Calibri" pitchFamily="34" charset="0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filled"/>
        <c:varyColors val="0"/>
        <c:ser>
          <c:idx val="1"/>
          <c:order val="0"/>
          <c:spPr>
            <a:noFill/>
            <a:ln w="22225">
              <a:solidFill>
                <a:schemeClr val="tx1"/>
              </a:solidFill>
              <a:prstDash val="dash"/>
            </a:ln>
          </c:spPr>
          <c:dLbls>
            <c:dLbl>
              <c:idx val="1"/>
              <c:layout>
                <c:manualLayout>
                  <c:x val="2.132329694437155E-3"/>
                  <c:y val="0.11258274721110226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CBA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9046016491994716"/>
                  <c:y val="-2.1883841716811491E-3"/>
                </c:manualLayout>
              </c:layout>
              <c:tx>
                <c:rich>
                  <a:bodyPr/>
                  <a:lstStyle/>
                  <a:p>
                    <a:r>
                      <a:rPr lang="en-US" sz="1200" i="1"/>
                      <a:t>Line Ministries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 54 - SR roles'!$D$238:$J$238</c:f>
              <c:strCache>
                <c:ptCount val="7"/>
                <c:pt idx="0">
                  <c:v>Determining methodology</c:v>
                </c:pt>
                <c:pt idx="1">
                  <c:v>Selecting review scope</c:v>
                </c:pt>
                <c:pt idx="2">
                  <c:v>Providing guidance / steering</c:v>
                </c:pt>
                <c:pt idx="3">
                  <c:v>Preparing reports</c:v>
                </c:pt>
                <c:pt idx="4">
                  <c:v>Supervision &amp; review of reports</c:v>
                </c:pt>
                <c:pt idx="5">
                  <c:v>Final decision-making</c:v>
                </c:pt>
                <c:pt idx="6">
                  <c:v>Monitoring and follow-up</c:v>
                </c:pt>
              </c:strCache>
            </c:strRef>
          </c:cat>
          <c:val>
            <c:numRef>
              <c:f>'Q 54 - SR roles'!$D$240:$J$240</c:f>
              <c:numCache>
                <c:formatCode>0</c:formatCode>
                <c:ptCount val="7"/>
                <c:pt idx="0">
                  <c:v>72.727272727272734</c:v>
                </c:pt>
                <c:pt idx="1">
                  <c:v>72.727272727272734</c:v>
                </c:pt>
                <c:pt idx="2">
                  <c:v>72.727272727272734</c:v>
                </c:pt>
                <c:pt idx="3">
                  <c:v>63.636363636363633</c:v>
                </c:pt>
                <c:pt idx="4">
                  <c:v>63.636363636363633</c:v>
                </c:pt>
                <c:pt idx="5">
                  <c:v>54.545454545454547</c:v>
                </c:pt>
                <c:pt idx="6">
                  <c:v>59.090909090909093</c:v>
                </c:pt>
              </c:numCache>
            </c:numRef>
          </c:val>
        </c:ser>
        <c:ser>
          <c:idx val="2"/>
          <c:order val="1"/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'Q 54 - SR roles'!$D$238:$J$238</c:f>
              <c:strCache>
                <c:ptCount val="7"/>
                <c:pt idx="0">
                  <c:v>Determining methodology</c:v>
                </c:pt>
                <c:pt idx="1">
                  <c:v>Selecting review scope</c:v>
                </c:pt>
                <c:pt idx="2">
                  <c:v>Providing guidance / steering</c:v>
                </c:pt>
                <c:pt idx="3">
                  <c:v>Preparing reports</c:v>
                </c:pt>
                <c:pt idx="4">
                  <c:v>Supervision &amp; review of reports</c:v>
                </c:pt>
                <c:pt idx="5">
                  <c:v>Final decision-making</c:v>
                </c:pt>
                <c:pt idx="6">
                  <c:v>Monitoring and follow-up</c:v>
                </c:pt>
              </c:strCache>
            </c:strRef>
          </c:cat>
          <c:val>
            <c:numRef>
              <c:f>'Q 54 - SR roles'!$D$241:$J$241</c:f>
              <c:numCache>
                <c:formatCode>0</c:formatCode>
                <c:ptCount val="7"/>
                <c:pt idx="0">
                  <c:v>13.636363636363637</c:v>
                </c:pt>
                <c:pt idx="1">
                  <c:v>36.363636363636367</c:v>
                </c:pt>
                <c:pt idx="2">
                  <c:v>18.181818181818183</c:v>
                </c:pt>
                <c:pt idx="3">
                  <c:v>72.727272727272734</c:v>
                </c:pt>
                <c:pt idx="4">
                  <c:v>31.818181818181817</c:v>
                </c:pt>
                <c:pt idx="5">
                  <c:v>27.272727272727273</c:v>
                </c:pt>
                <c:pt idx="6">
                  <c:v>40.909090909090907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5921208"/>
        <c:axId val="426694856"/>
      </c:radarChart>
      <c:catAx>
        <c:axId val="42592120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426694856"/>
        <c:crosses val="autoZero"/>
        <c:auto val="1"/>
        <c:lblAlgn val="ctr"/>
        <c:lblOffset val="100"/>
        <c:noMultiLvlLbl val="0"/>
      </c:catAx>
      <c:valAx>
        <c:axId val="426694856"/>
        <c:scaling>
          <c:orientation val="minMax"/>
          <c:max val="100"/>
        </c:scaling>
        <c:delete val="0"/>
        <c:axPos val="l"/>
        <c:numFmt formatCode="0" sourceLinked="1"/>
        <c:majorTickMark val="cross"/>
        <c:minorTickMark val="none"/>
        <c:tickLblPos val="nextTo"/>
        <c:crossAx val="425921208"/>
        <c:crosses val="autoZero"/>
        <c:crossBetween val="between"/>
        <c:majorUnit val="2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 b="1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dLbls>
            <c:dLbl>
              <c:idx val="5"/>
              <c:layout>
                <c:manualLayout>
                  <c:x val="-9.3567251461988306E-3"/>
                  <c:y val="2.561826261680820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Outputs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'Q18,19 - info type by issue'!$E$26:$N$26</c:f>
              <c:numCache>
                <c:formatCode>General</c:formatCode>
                <c:ptCount val="10"/>
                <c:pt idx="0">
                  <c:v>100</c:v>
                </c:pt>
                <c:pt idx="1">
                  <c:v>90</c:v>
                </c:pt>
                <c:pt idx="2">
                  <c:v>80</c:v>
                </c:pt>
                <c:pt idx="3">
                  <c:v>70</c:v>
                </c:pt>
                <c:pt idx="4">
                  <c:v>60</c:v>
                </c:pt>
                <c:pt idx="5">
                  <c:v>50</c:v>
                </c:pt>
                <c:pt idx="6">
                  <c:v>40</c:v>
                </c:pt>
                <c:pt idx="7">
                  <c:v>30</c:v>
                </c:pt>
                <c:pt idx="8">
                  <c:v>20</c:v>
                </c:pt>
                <c:pt idx="9">
                  <c:v>10</c:v>
                </c:pt>
              </c:numCache>
            </c:numRef>
          </c:xVal>
          <c:yVal>
            <c:numRef>
              <c:f>'Q18,19 - info type by issue'!$E$47:$N$47</c:f>
              <c:numCache>
                <c:formatCode>General</c:formatCode>
                <c:ptCount val="10"/>
                <c:pt idx="0">
                  <c:v>2.9411764705882355</c:v>
                </c:pt>
                <c:pt idx="1">
                  <c:v>8.8235294117647065</c:v>
                </c:pt>
                <c:pt idx="2">
                  <c:v>11.764705882352942</c:v>
                </c:pt>
                <c:pt idx="3">
                  <c:v>23.529411764705884</c:v>
                </c:pt>
                <c:pt idx="4">
                  <c:v>32.352941176470587</c:v>
                </c:pt>
                <c:pt idx="5">
                  <c:v>47.058823529411768</c:v>
                </c:pt>
                <c:pt idx="6">
                  <c:v>47.058823529411768</c:v>
                </c:pt>
                <c:pt idx="7">
                  <c:v>61.764705882352942</c:v>
                </c:pt>
                <c:pt idx="8">
                  <c:v>67.647058823529406</c:v>
                </c:pt>
                <c:pt idx="9">
                  <c:v>70.588235294117652</c:v>
                </c:pt>
              </c:numCache>
            </c:numRef>
          </c:yVal>
          <c:smooth val="1"/>
        </c:ser>
        <c:ser>
          <c:idx val="1"/>
          <c:order val="1"/>
          <c:spPr>
            <a:ln>
              <a:solidFill>
                <a:schemeClr val="accent1">
                  <a:lumMod val="75000"/>
                  <a:alpha val="51000"/>
                </a:schemeClr>
              </a:solidFill>
            </a:ln>
          </c:spPr>
          <c:marker>
            <c:symbol val="none"/>
          </c:marker>
          <c:dLbls>
            <c:dLbl>
              <c:idx val="5"/>
              <c:layout>
                <c:manualLayout>
                  <c:x val="0"/>
                  <c:y val="6.986898922678869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Outcomes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'Q18,19 - info type by issue'!$E$26:$N$26</c:f>
              <c:numCache>
                <c:formatCode>General</c:formatCode>
                <c:ptCount val="10"/>
                <c:pt idx="0">
                  <c:v>100</c:v>
                </c:pt>
                <c:pt idx="1">
                  <c:v>90</c:v>
                </c:pt>
                <c:pt idx="2">
                  <c:v>80</c:v>
                </c:pt>
                <c:pt idx="3">
                  <c:v>70</c:v>
                </c:pt>
                <c:pt idx="4">
                  <c:v>60</c:v>
                </c:pt>
                <c:pt idx="5">
                  <c:v>50</c:v>
                </c:pt>
                <c:pt idx="6">
                  <c:v>40</c:v>
                </c:pt>
                <c:pt idx="7">
                  <c:v>30</c:v>
                </c:pt>
                <c:pt idx="8">
                  <c:v>20</c:v>
                </c:pt>
                <c:pt idx="9">
                  <c:v>10</c:v>
                </c:pt>
              </c:numCache>
            </c:numRef>
          </c:xVal>
          <c:yVal>
            <c:numRef>
              <c:f>'Q18,19 - info type by issue'!$E$48:$N$48</c:f>
              <c:numCache>
                <c:formatCode>General</c:formatCode>
                <c:ptCount val="10"/>
                <c:pt idx="0">
                  <c:v>0</c:v>
                </c:pt>
                <c:pt idx="1">
                  <c:v>3.3333333333333335</c:v>
                </c:pt>
                <c:pt idx="2">
                  <c:v>6.666666666666667</c:v>
                </c:pt>
                <c:pt idx="3">
                  <c:v>10</c:v>
                </c:pt>
                <c:pt idx="4">
                  <c:v>23.333333333333332</c:v>
                </c:pt>
                <c:pt idx="5">
                  <c:v>33.333333333333336</c:v>
                </c:pt>
                <c:pt idx="6">
                  <c:v>40</c:v>
                </c:pt>
                <c:pt idx="7">
                  <c:v>46.666666666666664</c:v>
                </c:pt>
                <c:pt idx="8">
                  <c:v>53.333333333333336</c:v>
                </c:pt>
                <c:pt idx="9">
                  <c:v>66.666666666666671</c:v>
                </c:pt>
              </c:numCache>
            </c:numRef>
          </c:yVal>
          <c:smooth val="1"/>
        </c:ser>
        <c:ser>
          <c:idx val="2"/>
          <c:order val="2"/>
          <c:spPr>
            <a:ln>
              <a:solidFill>
                <a:schemeClr val="accent3">
                  <a:lumMod val="75000"/>
                  <a:alpha val="50000"/>
                </a:schemeClr>
              </a:solidFill>
            </a:ln>
          </c:spPr>
          <c:marker>
            <c:symbol val="none"/>
          </c:marker>
          <c:dLbls>
            <c:dLbl>
              <c:idx val="6"/>
              <c:layout>
                <c:manualLayout>
                  <c:x val="-2.7861361079865019E-2"/>
                  <c:y val="5.143840018296008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Efficiency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'Q18,19 - info type by issue'!$E$26:$N$26</c:f>
              <c:numCache>
                <c:formatCode>General</c:formatCode>
                <c:ptCount val="10"/>
                <c:pt idx="0">
                  <c:v>100</c:v>
                </c:pt>
                <c:pt idx="1">
                  <c:v>90</c:v>
                </c:pt>
                <c:pt idx="2">
                  <c:v>80</c:v>
                </c:pt>
                <c:pt idx="3">
                  <c:v>70</c:v>
                </c:pt>
                <c:pt idx="4">
                  <c:v>60</c:v>
                </c:pt>
                <c:pt idx="5">
                  <c:v>50</c:v>
                </c:pt>
                <c:pt idx="6">
                  <c:v>40</c:v>
                </c:pt>
                <c:pt idx="7">
                  <c:v>30</c:v>
                </c:pt>
                <c:pt idx="8">
                  <c:v>20</c:v>
                </c:pt>
                <c:pt idx="9">
                  <c:v>10</c:v>
                </c:pt>
              </c:numCache>
            </c:numRef>
          </c:xVal>
          <c:yVal>
            <c:numRef>
              <c:f>'Q18,19 - info type by issue'!$E$49:$N$49</c:f>
              <c:numCache>
                <c:formatCode>General</c:formatCode>
                <c:ptCount val="10"/>
                <c:pt idx="0">
                  <c:v>0</c:v>
                </c:pt>
                <c:pt idx="1">
                  <c:v>6.25</c:v>
                </c:pt>
                <c:pt idx="2">
                  <c:v>6.25</c:v>
                </c:pt>
                <c:pt idx="3">
                  <c:v>6.25</c:v>
                </c:pt>
                <c:pt idx="4">
                  <c:v>9.375</c:v>
                </c:pt>
                <c:pt idx="5">
                  <c:v>12.5</c:v>
                </c:pt>
                <c:pt idx="6">
                  <c:v>21.875</c:v>
                </c:pt>
                <c:pt idx="7">
                  <c:v>28.125</c:v>
                </c:pt>
                <c:pt idx="8">
                  <c:v>43.75</c:v>
                </c:pt>
                <c:pt idx="9">
                  <c:v>59.375</c:v>
                </c:pt>
              </c:numCache>
            </c:numRef>
          </c:yVal>
          <c:smooth val="1"/>
        </c:ser>
        <c:ser>
          <c:idx val="5"/>
          <c:order val="3"/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7"/>
              <c:layout>
                <c:manualLayout>
                  <c:x val="-1.8713450292397574E-2"/>
                  <c:y val="3.9592427228513589E-2"/>
                </c:manualLayout>
              </c:layout>
              <c:tx>
                <c:rich>
                  <a:bodyPr/>
                  <a:lstStyle/>
                  <a:p>
                    <a:r>
                      <a:rPr lang="en-US" b="0"/>
                      <a:t>Other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'Q18,19 - info type by issue'!$E$26:$N$26</c:f>
              <c:numCache>
                <c:formatCode>General</c:formatCode>
                <c:ptCount val="10"/>
                <c:pt idx="0">
                  <c:v>100</c:v>
                </c:pt>
                <c:pt idx="1">
                  <c:v>90</c:v>
                </c:pt>
                <c:pt idx="2">
                  <c:v>80</c:v>
                </c:pt>
                <c:pt idx="3">
                  <c:v>70</c:v>
                </c:pt>
                <c:pt idx="4">
                  <c:v>60</c:v>
                </c:pt>
                <c:pt idx="5">
                  <c:v>50</c:v>
                </c:pt>
                <c:pt idx="6">
                  <c:v>40</c:v>
                </c:pt>
                <c:pt idx="7">
                  <c:v>30</c:v>
                </c:pt>
                <c:pt idx="8">
                  <c:v>20</c:v>
                </c:pt>
                <c:pt idx="9">
                  <c:v>10</c:v>
                </c:pt>
              </c:numCache>
            </c:numRef>
          </c:xVal>
          <c:yVal>
            <c:numRef>
              <c:f>'Q18,19 - info type by issue'!$E$56:$N$56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1.5099715099715101</c:v>
                </c:pt>
                <c:pt idx="3">
                  <c:v>1.5099715099715101</c:v>
                </c:pt>
                <c:pt idx="4">
                  <c:v>2.968857451616072</c:v>
                </c:pt>
                <c:pt idx="5">
                  <c:v>3.6585126240298651</c:v>
                </c:pt>
                <c:pt idx="6">
                  <c:v>9.641418606935849</c:v>
                </c:pt>
                <c:pt idx="7">
                  <c:v>16.878868258178603</c:v>
                </c:pt>
                <c:pt idx="8">
                  <c:v>24.349150211219175</c:v>
                </c:pt>
                <c:pt idx="9">
                  <c:v>37.706061499164946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6695640"/>
        <c:axId val="426696032"/>
      </c:scatterChart>
      <c:valAx>
        <c:axId val="426695640"/>
        <c:scaling>
          <c:orientation val="maxMin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Usage rate (at</a:t>
                </a:r>
                <a:r>
                  <a:rPr lang="en-US" baseline="0"/>
                  <a:t> least x</a:t>
                </a:r>
                <a:r>
                  <a:rPr lang="en-US"/>
                  <a:t>%)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26696032"/>
        <c:crosses val="autoZero"/>
        <c:crossBetween val="midCat"/>
        <c:majorUnit val="20"/>
      </c:valAx>
      <c:valAx>
        <c:axId val="426696032"/>
        <c:scaling>
          <c:orientation val="minMax"/>
          <c:max val="8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% of countries responding</a:t>
                </a:r>
              </a:p>
            </c:rich>
          </c:tx>
          <c:layout>
            <c:manualLayout>
              <c:xMode val="edge"/>
              <c:yMode val="edge"/>
              <c:x val="0.95984301019354545"/>
              <c:y val="0.226725533085097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2669564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947278808621007E-2"/>
          <c:y val="0.24652784897650182"/>
          <c:w val="0.96560104895014309"/>
          <c:h val="0.41799711993662075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tx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'Q24-25 - target setting'!$G$2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'Q24-25 - target setting'!$H$2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'Q24-25 - target setting'!$I$2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3"/>
          <c:order val="3"/>
          <c:spPr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'Q24-25 - target setting'!$J$2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4"/>
          <c:order val="4"/>
          <c:spPr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'Q24-25 - target setting'!$K$2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696816"/>
        <c:axId val="426697208"/>
      </c:barChart>
      <c:catAx>
        <c:axId val="426696816"/>
        <c:scaling>
          <c:orientation val="minMax"/>
        </c:scaling>
        <c:delete val="1"/>
        <c:axPos val="l"/>
        <c:majorTickMark val="out"/>
        <c:minorTickMark val="none"/>
        <c:tickLblPos val="nextTo"/>
        <c:crossAx val="426697208"/>
        <c:crosses val="autoZero"/>
        <c:auto val="1"/>
        <c:lblAlgn val="ctr"/>
        <c:lblOffset val="100"/>
        <c:noMultiLvlLbl val="0"/>
      </c:catAx>
      <c:valAx>
        <c:axId val="426697208"/>
        <c:scaling>
          <c:orientation val="minMax"/>
          <c:max val="34"/>
          <c:min val="0"/>
        </c:scaling>
        <c:delete val="0"/>
        <c:axPos val="b"/>
        <c:numFmt formatCode="General" sourceLinked="1"/>
        <c:majorTickMark val="none"/>
        <c:minorTickMark val="none"/>
        <c:tickLblPos val="none"/>
        <c:crossAx val="4266968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79301026737769"/>
          <c:y val="6.7785709401532959E-2"/>
          <c:w val="0.85535837453245933"/>
          <c:h val="0.76475813386989921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dLbls>
            <c:dLbl>
              <c:idx val="11"/>
              <c:layout>
                <c:manualLayout>
                  <c:x val="-0.17897567509681056"/>
                  <c:y val="-0.18662740507239742"/>
                </c:manualLayout>
              </c:layout>
              <c:tx>
                <c:rich>
                  <a:bodyPr/>
                  <a:lstStyle/>
                  <a:p>
                    <a:r>
                      <a:rPr lang="en-US" i="1"/>
                      <a:t>% of fiscal</a:t>
                    </a:r>
                    <a:r>
                      <a:rPr lang="en-US" i="1" baseline="0"/>
                      <a:t> objectives met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'Q57 - impact'!$B$33:$B$54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10</c:v>
                </c:pt>
                <c:pt idx="11">
                  <c:v>10</c:v>
                </c:pt>
                <c:pt idx="12">
                  <c:v>60</c:v>
                </c:pt>
                <c:pt idx="13">
                  <c:v>90</c:v>
                </c:pt>
                <c:pt idx="14">
                  <c:v>90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</c:numCache>
            </c:numRef>
          </c:val>
          <c:smooth val="0"/>
        </c:ser>
        <c:ser>
          <c:idx val="1"/>
          <c:order val="1"/>
          <c:marker>
            <c:symbol val="none"/>
          </c:marker>
          <c:dLbls>
            <c:dLbl>
              <c:idx val="15"/>
              <c:layout>
                <c:manualLayout>
                  <c:x val="5.5115403844017332E-3"/>
                  <c:y val="6.1073824041337453E-2"/>
                </c:manualLayout>
              </c:layout>
              <c:tx>
                <c:rich>
                  <a:bodyPr/>
                  <a:lstStyle/>
                  <a:p>
                    <a:r>
                      <a:rPr lang="en-US" i="1" dirty="0"/>
                      <a:t>% of output/outcome objectives met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'Q57 - impact'!$C$33:$C$54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10</c:v>
                </c:pt>
                <c:pt idx="14">
                  <c:v>10</c:v>
                </c:pt>
                <c:pt idx="15">
                  <c:v>80</c:v>
                </c:pt>
                <c:pt idx="16">
                  <c:v>80</c:v>
                </c:pt>
                <c:pt idx="17">
                  <c:v>90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6697600"/>
        <c:axId val="426697992"/>
      </c:lineChart>
      <c:catAx>
        <c:axId val="426697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countries</a:t>
                </a:r>
              </a:p>
            </c:rich>
          </c:tx>
          <c:overlay val="0"/>
        </c:title>
        <c:majorTickMark val="out"/>
        <c:minorTickMark val="none"/>
        <c:tickLblPos val="nextTo"/>
        <c:crossAx val="426697992"/>
        <c:crosses val="autoZero"/>
        <c:auto val="1"/>
        <c:lblAlgn val="ctr"/>
        <c:lblOffset val="100"/>
        <c:noMultiLvlLbl val="0"/>
      </c:catAx>
      <c:valAx>
        <c:axId val="426697992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objectives met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266976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088579220387585E-2"/>
          <c:y val="0.24652784897650182"/>
          <c:w val="0.90945971746081278"/>
          <c:h val="0.41799711993662075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'Q7,10,11 - PB frame'!$E$16:$F$16</c:f>
              <c:numCache>
                <c:formatCode>General</c:formatCode>
                <c:ptCount val="2"/>
                <c:pt idx="1">
                  <c:v>17</c:v>
                </c:pt>
              </c:numCache>
            </c:numRef>
          </c:val>
        </c:ser>
        <c:ser>
          <c:idx val="1"/>
          <c:order val="1"/>
          <c:spPr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'Q7,10,11 - PB frame'!$E$17:$F$17</c:f>
              <c:numCache>
                <c:formatCode>General</c:formatCode>
                <c:ptCount val="2"/>
                <c:pt idx="1">
                  <c:v>6</c:v>
                </c:pt>
              </c:numCache>
            </c:numRef>
          </c:val>
        </c:ser>
        <c:ser>
          <c:idx val="2"/>
          <c:order val="2"/>
          <c:spPr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'Q7,10,11 - PB frame'!$E$18:$F$18</c:f>
              <c:numCache>
                <c:formatCode>General</c:formatCode>
                <c:ptCount val="2"/>
                <c:pt idx="1">
                  <c:v>2</c:v>
                </c:pt>
              </c:numCache>
            </c:numRef>
          </c:val>
        </c:ser>
        <c:ser>
          <c:idx val="3"/>
          <c:order val="3"/>
          <c:spPr>
            <a:solidFill>
              <a:schemeClr val="accent2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'Q7,10,11 - PB frame'!$E$19:$F$19</c:f>
              <c:numCache>
                <c:formatCode>General</c:formatCode>
                <c:ptCount val="2"/>
                <c:pt idx="0">
                  <c:v>3</c:v>
                </c:pt>
              </c:numCache>
            </c:numRef>
          </c:val>
        </c:ser>
        <c:ser>
          <c:idx val="4"/>
          <c:order val="4"/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'Q7,10,11 - PB frame'!$E$20:$F$20</c:f>
              <c:numCache>
                <c:formatCode>General</c:formatCode>
                <c:ptCount val="2"/>
                <c:pt idx="0">
                  <c:v>4</c:v>
                </c:pt>
              </c:numCache>
            </c:numRef>
          </c:val>
        </c:ser>
        <c:ser>
          <c:idx val="5"/>
          <c:order val="5"/>
          <c:spPr>
            <a:solidFill>
              <a:schemeClr val="bg1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3.00648821462538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'Q7,10,11 - PB frame'!$E$21:$F$21</c:f>
              <c:numCache>
                <c:formatCode>General</c:formatCode>
                <c:ptCount val="2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5763232"/>
        <c:axId val="425763624"/>
      </c:barChart>
      <c:catAx>
        <c:axId val="425763232"/>
        <c:scaling>
          <c:orientation val="minMax"/>
        </c:scaling>
        <c:delete val="1"/>
        <c:axPos val="l"/>
        <c:majorTickMark val="out"/>
        <c:minorTickMark val="none"/>
        <c:tickLblPos val="nextTo"/>
        <c:crossAx val="425763624"/>
        <c:crosses val="autoZero"/>
        <c:auto val="1"/>
        <c:lblAlgn val="ctr"/>
        <c:lblOffset val="100"/>
        <c:noMultiLvlLbl val="0"/>
      </c:catAx>
      <c:valAx>
        <c:axId val="425763624"/>
        <c:scaling>
          <c:orientation val="minMax"/>
          <c:max val="25"/>
          <c:min val="0"/>
        </c:scaling>
        <c:delete val="0"/>
        <c:axPos val="b"/>
        <c:numFmt formatCode="General" sourceLinked="1"/>
        <c:majorTickMark val="none"/>
        <c:minorTickMark val="none"/>
        <c:tickLblPos val="none"/>
        <c:crossAx val="42576323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720554441319392"/>
          <c:y val="0.41606006929543016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1.4686547709501913E-3"/>
          <c:y val="4.1876069839096178E-3"/>
          <c:w val="0.93580378359281613"/>
          <c:h val="0.99581239301609037"/>
        </c:manualLayout>
      </c:layout>
      <c:doughnutChart>
        <c:varyColors val="1"/>
        <c:ser>
          <c:idx val="0"/>
          <c:order val="0"/>
          <c:tx>
            <c:strRef>
              <c:f>'Q14 - specialized unit'!$E$19</c:f>
              <c:strCache>
                <c:ptCount val="1"/>
                <c:pt idx="0">
                  <c:v>2016</c:v>
                </c:pt>
              </c:strCache>
            </c:strRef>
          </c:tx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  <a:alpha val="38000"/>
                </a:schemeClr>
              </a:solidFill>
            </c:spPr>
          </c:dPt>
          <c:dPt>
            <c:idx val="4"/>
            <c:bubble3D val="0"/>
            <c:spPr>
              <a:noFill/>
            </c:spPr>
          </c:dPt>
          <c:cat>
            <c:multiLvlStrRef>
              <c:f>'Q14 - specialized unit'!$B$20:$D$24</c:f>
              <c:multiLvlStrCache>
                <c:ptCount val="5"/>
                <c:lvl>
                  <c:pt idx="0">
                    <c:v>4</c:v>
                  </c:pt>
                  <c:pt idx="1">
                    <c:v>3</c:v>
                  </c:pt>
                  <c:pt idx="2">
                    <c:v>6</c:v>
                  </c:pt>
                  <c:pt idx="3">
                    <c:v>16</c:v>
                  </c:pt>
                  <c:pt idx="4">
                    <c:v>3</c:v>
                  </c:pt>
                </c:lvl>
                <c:lvl>
                  <c:pt idx="0">
                    <c:v>10</c:v>
                  </c:pt>
                  <c:pt idx="1">
                    <c:v>1</c:v>
                  </c:pt>
                  <c:pt idx="2">
                    <c:v>7</c:v>
                  </c:pt>
                  <c:pt idx="3">
                    <c:v>9</c:v>
                  </c:pt>
                  <c:pt idx="4">
                    <c:v>7</c:v>
                  </c:pt>
                </c:lvl>
                <c:lvl>
                  <c:pt idx="0">
                    <c:v>Yes, there is a unit, which is responsible for developing and overseeing performance budgeting procedures (e.g. defining procedures, developing guides, providing training, providing support), and compiling submissions from Line Ministries and Agencies.</c:v>
                  </c:pt>
                  <c:pt idx="1">
                    <c:v>There is a unit, which is responsible for developing and overseeing performance budgeting procedures (e.g. defining procedures, developing guides, providing training, providing support)</c:v>
                  </c:pt>
                  <c:pt idx="2">
                    <c:v>Yes, a unit exists which performs the functions described in both a and b above.</c:v>
                  </c:pt>
                  <c:pt idx="3">
                    <c:v>No single unit exists.</c:v>
                  </c:pt>
                  <c:pt idx="4">
                    <c:v>N/A</c:v>
                  </c:pt>
                </c:lvl>
              </c:multiLvlStrCache>
            </c:multiLvlStrRef>
          </c:cat>
          <c:val>
            <c:numRef>
              <c:f>'Q14 - specialized unit'!$E$20:$E$24</c:f>
              <c:numCache>
                <c:formatCode>0</c:formatCode>
                <c:ptCount val="5"/>
                <c:pt idx="0">
                  <c:v>29.411764705882351</c:v>
                </c:pt>
                <c:pt idx="1">
                  <c:v>2.9411764705882355</c:v>
                </c:pt>
                <c:pt idx="2">
                  <c:v>20.588235294117649</c:v>
                </c:pt>
                <c:pt idx="3">
                  <c:v>26.470588235294116</c:v>
                </c:pt>
                <c:pt idx="4">
                  <c:v>20.588235294117649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2011</a:t>
            </a:r>
          </a:p>
        </c:rich>
      </c:tx>
      <c:layout>
        <c:manualLayout>
          <c:xMode val="edge"/>
          <c:yMode val="edge"/>
          <c:x val="0.34993872349383853"/>
          <c:y val="0.40565884597559454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2.3758561643835621E-2"/>
          <c:y val="0"/>
          <c:w val="0.91823630136986301"/>
          <c:h val="1"/>
        </c:manualLayout>
      </c:layout>
      <c:doughnutChart>
        <c:varyColors val="1"/>
        <c:ser>
          <c:idx val="0"/>
          <c:order val="0"/>
          <c:tx>
            <c:strRef>
              <c:f>'Q14 - specialized unit'!$F$19</c:f>
              <c:strCache>
                <c:ptCount val="1"/>
                <c:pt idx="0">
                  <c:v>2011</c:v>
                </c:pt>
              </c:strCache>
            </c:strRef>
          </c:tx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  <a:alpha val="38000"/>
                </a:schemeClr>
              </a:solidFill>
            </c:spPr>
          </c:dPt>
          <c:dPt>
            <c:idx val="4"/>
            <c:bubble3D val="0"/>
            <c:spPr>
              <a:noFill/>
            </c:spPr>
          </c:dPt>
          <c:cat>
            <c:multiLvlStrRef>
              <c:f>'Q14 - specialized unit'!$B$20:$D$24</c:f>
              <c:multiLvlStrCache>
                <c:ptCount val="5"/>
                <c:lvl>
                  <c:pt idx="0">
                    <c:v>4</c:v>
                  </c:pt>
                  <c:pt idx="1">
                    <c:v>3</c:v>
                  </c:pt>
                  <c:pt idx="2">
                    <c:v>6</c:v>
                  </c:pt>
                  <c:pt idx="3">
                    <c:v>16</c:v>
                  </c:pt>
                  <c:pt idx="4">
                    <c:v>3</c:v>
                  </c:pt>
                </c:lvl>
                <c:lvl>
                  <c:pt idx="0">
                    <c:v>10</c:v>
                  </c:pt>
                  <c:pt idx="1">
                    <c:v>1</c:v>
                  </c:pt>
                  <c:pt idx="2">
                    <c:v>7</c:v>
                  </c:pt>
                  <c:pt idx="3">
                    <c:v>9</c:v>
                  </c:pt>
                  <c:pt idx="4">
                    <c:v>7</c:v>
                  </c:pt>
                </c:lvl>
                <c:lvl>
                  <c:pt idx="0">
                    <c:v>Yes, there is a unit, which is responsible for developing and overseeing performance budgeting procedures (e.g. defining procedures, developing guides, providing training, providing support), and compiling submissions from Line Ministries and Agencies.</c:v>
                  </c:pt>
                  <c:pt idx="1">
                    <c:v>There is a unit, which is responsible for developing and overseeing performance budgeting procedures (e.g. defining procedures, developing guides, providing training, providing support)</c:v>
                  </c:pt>
                  <c:pt idx="2">
                    <c:v>Yes, a unit exists which performs the functions described in both a and b above.</c:v>
                  </c:pt>
                  <c:pt idx="3">
                    <c:v>No single unit exists.</c:v>
                  </c:pt>
                  <c:pt idx="4">
                    <c:v>N/A</c:v>
                  </c:pt>
                </c:lvl>
              </c:multiLvlStrCache>
            </c:multiLvlStrRef>
          </c:cat>
          <c:val>
            <c:numRef>
              <c:f>'Q14 - specialized unit'!$F$20:$F$24</c:f>
              <c:numCache>
                <c:formatCode>0</c:formatCode>
                <c:ptCount val="5"/>
                <c:pt idx="0">
                  <c:v>12.5</c:v>
                </c:pt>
                <c:pt idx="1">
                  <c:v>9.375</c:v>
                </c:pt>
                <c:pt idx="2">
                  <c:v>18.75</c:v>
                </c:pt>
                <c:pt idx="3">
                  <c:v>50</c:v>
                </c:pt>
                <c:pt idx="4">
                  <c:v>9.375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101406074240717"/>
          <c:y val="0.24242424242424243"/>
          <c:w val="7.747094113235843E-3"/>
          <c:h val="1.5169135326615636E-2"/>
        </c:manualLayout>
      </c:layout>
      <c:doughnutChart>
        <c:varyColors val="1"/>
        <c:ser>
          <c:idx val="0"/>
          <c:order val="0"/>
          <c:tx>
            <c:strRef>
              <c:f>'Q14 - specialized unit'!$F$19</c:f>
              <c:strCache>
                <c:ptCount val="1"/>
                <c:pt idx="0">
                  <c:v>2011</c:v>
                </c:pt>
              </c:strCache>
            </c:strRef>
          </c:tx>
          <c:explosion val="19036"/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  <a:alpha val="38000"/>
                </a:schemeClr>
              </a:solidFill>
            </c:spPr>
          </c:dPt>
          <c:dPt>
            <c:idx val="4"/>
            <c:bubble3D val="0"/>
            <c:spPr>
              <a:noFill/>
            </c:spPr>
          </c:dPt>
          <c:cat>
            <c:strRef>
              <c:f>'Q14 - specialized unit'!$B$26:$B$30</c:f>
              <c:strCache>
                <c:ptCount val="5"/>
                <c:pt idx="0">
                  <c:v>Yes - oversight &amp; developing procedures</c:v>
                </c:pt>
                <c:pt idx="1">
                  <c:v>Yes - analysing performance information</c:v>
                </c:pt>
                <c:pt idx="2">
                  <c:v>Yes - analysing performance information, oversight &amp; developing procedures</c:v>
                </c:pt>
                <c:pt idx="3">
                  <c:v>No</c:v>
                </c:pt>
                <c:pt idx="4">
                  <c:v>N/A</c:v>
                </c:pt>
              </c:strCache>
            </c:strRef>
          </c:cat>
          <c:val>
            <c:numRef>
              <c:f>'Q14 - specialized unit'!$F$26:$F$30</c:f>
              <c:numCache>
                <c:formatCode>General</c:formatCode>
                <c:ptCount val="5"/>
                <c:pt idx="0">
                  <c:v>12.5</c:v>
                </c:pt>
                <c:pt idx="1">
                  <c:v>9.375</c:v>
                </c:pt>
                <c:pt idx="2">
                  <c:v>18.75</c:v>
                </c:pt>
                <c:pt idx="3">
                  <c:v>50</c:v>
                </c:pt>
                <c:pt idx="4">
                  <c:v>9.375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1.3373265841769779E-2"/>
          <c:y val="4.9349338325716287E-2"/>
          <c:w val="0.96611042369703792"/>
          <c:h val="0.8241548556430445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580309669182094"/>
          <c:y val="0.13188976377952755"/>
          <c:w val="0.39507093100464113"/>
          <c:h val="0.74813719405763934"/>
        </c:manualLayout>
      </c:layout>
      <c:radarChart>
        <c:radarStyle val="marker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6.2906628613955018E-2"/>
                  <c:y val="-0.1053517142770341"/>
                </c:manualLayout>
              </c:layout>
              <c:tx>
                <c:rich>
                  <a:bodyPr/>
                  <a:lstStyle/>
                  <a:p>
                    <a:r>
                      <a:rPr lang="en-US" b="0" i="1"/>
                      <a:t>CBA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'Q20 - roles'!$E$103:$E$108</c:f>
              <c:strCache>
                <c:ptCount val="6"/>
                <c:pt idx="0">
                  <c:v>Establishing  framework/guidelines</c:v>
                </c:pt>
                <c:pt idx="1">
                  <c:v>ICT system for performance</c:v>
                </c:pt>
                <c:pt idx="2">
                  <c:v>Allocating funds based on perf. info</c:v>
                </c:pt>
                <c:pt idx="3">
                  <c:v>Setting performance targets</c:v>
                </c:pt>
                <c:pt idx="4">
                  <c:v>Generating performance information</c:v>
                </c:pt>
                <c:pt idx="5">
                  <c:v>Conducting evaluations</c:v>
                </c:pt>
              </c:strCache>
            </c:strRef>
          </c:cat>
          <c:val>
            <c:numRef>
              <c:f>'Q20 - roles'!$F$103:$F$108</c:f>
              <c:numCache>
                <c:formatCode>0</c:formatCode>
                <c:ptCount val="6"/>
                <c:pt idx="0">
                  <c:v>96.15384615384616</c:v>
                </c:pt>
                <c:pt idx="1">
                  <c:v>69.230769230769226</c:v>
                </c:pt>
                <c:pt idx="2">
                  <c:v>46.153846153846153</c:v>
                </c:pt>
                <c:pt idx="3">
                  <c:v>61.53846153846154</c:v>
                </c:pt>
                <c:pt idx="4">
                  <c:v>53.846153846153847</c:v>
                </c:pt>
                <c:pt idx="5">
                  <c:v>65.384615384615387</c:v>
                </c:pt>
              </c:numCache>
            </c:numRef>
          </c:val>
        </c:ser>
        <c:ser>
          <c:idx val="1"/>
          <c:order val="1"/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dLbls>
            <c:dLbl>
              <c:idx val="2"/>
              <c:layout>
                <c:manualLayout>
                  <c:x val="-0.29646259989690266"/>
                  <c:y val="0.12445662256300269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i="1"/>
                      <a:t>Line Ministries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'Q20 - roles'!$E$103:$E$108</c:f>
              <c:strCache>
                <c:ptCount val="6"/>
                <c:pt idx="0">
                  <c:v>Establishing  framework/guidelines</c:v>
                </c:pt>
                <c:pt idx="1">
                  <c:v>ICT system for performance</c:v>
                </c:pt>
                <c:pt idx="2">
                  <c:v>Allocating funds based on perf. info</c:v>
                </c:pt>
                <c:pt idx="3">
                  <c:v>Setting performance targets</c:v>
                </c:pt>
                <c:pt idx="4">
                  <c:v>Generating performance information</c:v>
                </c:pt>
                <c:pt idx="5">
                  <c:v>Conducting evaluations</c:v>
                </c:pt>
              </c:strCache>
            </c:strRef>
          </c:cat>
          <c:val>
            <c:numRef>
              <c:f>'Q20 - roles'!$G$103:$G$108</c:f>
              <c:numCache>
                <c:formatCode>0</c:formatCode>
                <c:ptCount val="6"/>
                <c:pt idx="0">
                  <c:v>29</c:v>
                </c:pt>
                <c:pt idx="1">
                  <c:v>50</c:v>
                </c:pt>
                <c:pt idx="2">
                  <c:v>73.07692307692308</c:v>
                </c:pt>
                <c:pt idx="3">
                  <c:v>100</c:v>
                </c:pt>
                <c:pt idx="4">
                  <c:v>96.15384615384616</c:v>
                </c:pt>
                <c:pt idx="5">
                  <c:v>88.461538461538467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5916504"/>
        <c:axId val="425916896"/>
      </c:radarChart>
      <c:catAx>
        <c:axId val="42591650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425916896"/>
        <c:crosses val="autoZero"/>
        <c:auto val="1"/>
        <c:lblAlgn val="ctr"/>
        <c:lblOffset val="100"/>
        <c:noMultiLvlLbl val="0"/>
      </c:catAx>
      <c:valAx>
        <c:axId val="425916896"/>
        <c:scaling>
          <c:orientation val="minMax"/>
        </c:scaling>
        <c:delete val="0"/>
        <c:axPos val="l"/>
        <c:numFmt formatCode="0" sourceLinked="1"/>
        <c:majorTickMark val="cross"/>
        <c:minorTickMark val="none"/>
        <c:tickLblPos val="nextTo"/>
        <c:crossAx val="425916504"/>
        <c:crosses val="autoZero"/>
        <c:crossBetween val="between"/>
        <c:majorUnit val="2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211525306985426E-2"/>
          <c:y val="3.685654158095103E-2"/>
          <c:w val="0.87351445578769205"/>
          <c:h val="0.847562803752633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'Q56 - scope + freq'!$B$22</c:f>
              <c:strCache>
                <c:ptCount val="1"/>
                <c:pt idx="0">
                  <c:v>Narrow</c:v>
                </c:pt>
              </c:strCache>
            </c:strRef>
          </c:tx>
          <c:invertIfNegative val="0"/>
          <c:cat>
            <c:numRef>
              <c:f>'Q56 - scope + freq'!$A$24:$A$40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'Q56 - scope + freq'!$B$24:$B$40</c:f>
              <c:numCache>
                <c:formatCode>General</c:formatCode>
                <c:ptCount val="1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2</c:v>
                </c:pt>
              </c:numCache>
            </c:numRef>
          </c:val>
        </c:ser>
        <c:ser>
          <c:idx val="1"/>
          <c:order val="1"/>
          <c:tx>
            <c:strRef>
              <c:f>'Q56 - scope + freq'!$C$22</c:f>
              <c:strCache>
                <c:ptCount val="1"/>
                <c:pt idx="0">
                  <c:v>Broad</c:v>
                </c:pt>
              </c:strCache>
            </c:strRef>
          </c:tx>
          <c:invertIfNegative val="0"/>
          <c:cat>
            <c:numRef>
              <c:f>'Q56 - scope + freq'!$A$24:$A$40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'Q56 - scope + freq'!$C$24:$C$40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2</c:v>
                </c:pt>
              </c:numCache>
            </c:numRef>
          </c:val>
        </c:ser>
        <c:ser>
          <c:idx val="2"/>
          <c:order val="2"/>
          <c:tx>
            <c:strRef>
              <c:f>'Q56 - scope + freq'!$D$22</c:f>
              <c:strCache>
                <c:ptCount val="1"/>
                <c:pt idx="0">
                  <c:v>Comprehensive</c:v>
                </c:pt>
              </c:strCache>
            </c:strRef>
          </c:tx>
          <c:invertIfNegative val="0"/>
          <c:cat>
            <c:numRef>
              <c:f>'Q56 - scope + freq'!$A$24:$A$40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'Q56 - scope + freq'!$D$24:$D$40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3</c:v>
                </c:pt>
                <c:pt idx="12">
                  <c:v>5</c:v>
                </c:pt>
                <c:pt idx="13">
                  <c:v>2</c:v>
                </c:pt>
                <c:pt idx="14">
                  <c:v>5</c:v>
                </c:pt>
                <c:pt idx="15">
                  <c:v>7</c:v>
                </c:pt>
                <c:pt idx="1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5917680"/>
        <c:axId val="425918072"/>
      </c:barChart>
      <c:catAx>
        <c:axId val="42591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5918072"/>
        <c:crosses val="autoZero"/>
        <c:auto val="1"/>
        <c:lblAlgn val="ctr"/>
        <c:lblOffset val="100"/>
        <c:noMultiLvlLbl val="0"/>
      </c:catAx>
      <c:valAx>
        <c:axId val="4259180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Frequency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25917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787821755800564"/>
          <c:y val="7.17237710151096E-2"/>
          <c:w val="0.2720192496828821"/>
          <c:h val="0.2506263580894098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79301026737769"/>
          <c:y val="6.7785709401532959E-2"/>
          <c:w val="0.85535837453245933"/>
          <c:h val="0.76475813386989921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dLbls>
            <c:dLbl>
              <c:idx val="11"/>
              <c:layout>
                <c:manualLayout>
                  <c:x val="-0.17897562886531126"/>
                  <c:y val="-0.24476773822516451"/>
                </c:manualLayout>
              </c:layout>
              <c:tx>
                <c:rich>
                  <a:bodyPr/>
                  <a:lstStyle/>
                  <a:p>
                    <a:r>
                      <a:rPr lang="en-US" i="1"/>
                      <a:t>% of fiscal</a:t>
                    </a:r>
                    <a:r>
                      <a:rPr lang="en-US" i="1" baseline="0"/>
                      <a:t> objectives met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i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'Q57 - impact'!$B$33:$B$54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10</c:v>
                </c:pt>
                <c:pt idx="11">
                  <c:v>10</c:v>
                </c:pt>
                <c:pt idx="12">
                  <c:v>60</c:v>
                </c:pt>
                <c:pt idx="13">
                  <c:v>90</c:v>
                </c:pt>
                <c:pt idx="14">
                  <c:v>90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</c:numCache>
            </c:numRef>
          </c:val>
          <c:smooth val="0"/>
        </c:ser>
        <c:ser>
          <c:idx val="1"/>
          <c:order val="1"/>
          <c:marker>
            <c:symbol val="none"/>
          </c:marker>
          <c:dLbls>
            <c:dLbl>
              <c:idx val="15"/>
              <c:layout>
                <c:manualLayout>
                  <c:x val="5.5115403844017332E-3"/>
                  <c:y val="6.1073824041337453E-2"/>
                </c:manualLayout>
              </c:layout>
              <c:tx>
                <c:rich>
                  <a:bodyPr/>
                  <a:lstStyle/>
                  <a:p>
                    <a:r>
                      <a:rPr lang="en-US" i="1" dirty="0"/>
                      <a:t>% of output/outcome objectives met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'Q57 - impact'!$C$33:$C$54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10</c:v>
                </c:pt>
                <c:pt idx="14">
                  <c:v>10</c:v>
                </c:pt>
                <c:pt idx="15">
                  <c:v>80</c:v>
                </c:pt>
                <c:pt idx="16">
                  <c:v>80</c:v>
                </c:pt>
                <c:pt idx="17">
                  <c:v>90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918856"/>
        <c:axId val="425919248"/>
      </c:lineChart>
      <c:catAx>
        <c:axId val="425918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countries</a:t>
                </a:r>
              </a:p>
            </c:rich>
          </c:tx>
          <c:overlay val="0"/>
        </c:title>
        <c:majorTickMark val="out"/>
        <c:minorTickMark val="none"/>
        <c:tickLblPos val="nextTo"/>
        <c:crossAx val="425919248"/>
        <c:crosses val="autoZero"/>
        <c:auto val="1"/>
        <c:lblAlgn val="ctr"/>
        <c:lblOffset val="100"/>
        <c:noMultiLvlLbl val="0"/>
      </c:catAx>
      <c:valAx>
        <c:axId val="425919248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objectives met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259188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2016</c:v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'Q9 - PB frame elements'!$C$3:$C$6</c:f>
              <c:strCache>
                <c:ptCount val="4"/>
                <c:pt idx="0">
                  <c:v>General guidelines and definitions</c:v>
                </c:pt>
                <c:pt idx="1">
                  <c:v>Standard templates for reporting performance information</c:v>
                </c:pt>
                <c:pt idx="2">
                  <c:v>Standard set of performance indicators and/or targets</c:v>
                </c:pt>
                <c:pt idx="3">
                  <c:v>Standard ICT tool for entering/reporting performance information</c:v>
                </c:pt>
              </c:strCache>
            </c:strRef>
          </c:cat>
          <c:val>
            <c:numRef>
              <c:f>'Q9 - PB frame elements'!$J$3:$J$6</c:f>
              <c:numCache>
                <c:formatCode>General</c:formatCode>
                <c:ptCount val="4"/>
                <c:pt idx="0">
                  <c:v>71.875</c:v>
                </c:pt>
                <c:pt idx="1">
                  <c:v>56.25</c:v>
                </c:pt>
                <c:pt idx="2">
                  <c:v>21.875</c:v>
                </c:pt>
                <c:pt idx="3">
                  <c:v>34.375</c:v>
                </c:pt>
              </c:numCache>
            </c:numRef>
          </c:val>
        </c:ser>
        <c:ser>
          <c:idx val="1"/>
          <c:order val="1"/>
          <c:tx>
            <c:v>2011</c:v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'Q9 - PB frame elements'!$C$3:$C$6</c:f>
              <c:strCache>
                <c:ptCount val="4"/>
                <c:pt idx="0">
                  <c:v>General guidelines and definitions</c:v>
                </c:pt>
                <c:pt idx="1">
                  <c:v>Standard templates for reporting performance information</c:v>
                </c:pt>
                <c:pt idx="2">
                  <c:v>Standard set of performance indicators and/or targets</c:v>
                </c:pt>
                <c:pt idx="3">
                  <c:v>Standard ICT tool for entering/reporting performance information</c:v>
                </c:pt>
              </c:strCache>
            </c:strRef>
          </c:cat>
          <c:val>
            <c:numRef>
              <c:f>'Q9 - PB frame elements'!$K$3:$K$6</c:f>
              <c:numCache>
                <c:formatCode>General</c:formatCode>
                <c:ptCount val="4"/>
                <c:pt idx="0">
                  <c:v>61.764705882352942</c:v>
                </c:pt>
                <c:pt idx="1">
                  <c:v>52.941176470588232</c:v>
                </c:pt>
                <c:pt idx="2">
                  <c:v>20.588235294117649</c:v>
                </c:pt>
                <c:pt idx="3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920032"/>
        <c:axId val="425920424"/>
      </c:barChart>
      <c:catAx>
        <c:axId val="425920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25920424"/>
        <c:crosses val="autoZero"/>
        <c:auto val="1"/>
        <c:lblAlgn val="ctr"/>
        <c:lblOffset val="100"/>
        <c:noMultiLvlLbl val="0"/>
      </c:catAx>
      <c:valAx>
        <c:axId val="4259204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% of countries responding</a:t>
                </a:r>
                <a:endParaRPr lang="en-GB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259200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7482C6-F3B0-4EBA-9FCA-15336C9F578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BF740B1-B4D7-4B2B-BACA-E034ADA6A744}">
      <dgm:prSet phldrT="[Text]" custT="1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n-GB" sz="1600" b="1" dirty="0">
              <a:solidFill>
                <a:schemeClr val="bg1"/>
              </a:solidFill>
            </a:rPr>
            <a:t>Phase </a:t>
          </a:r>
          <a:r>
            <a:rPr lang="en-GB" sz="1600" b="1" dirty="0" smtClean="0">
              <a:solidFill>
                <a:schemeClr val="bg1"/>
              </a:solidFill>
            </a:rPr>
            <a:t>2</a:t>
          </a:r>
        </a:p>
        <a:p>
          <a:r>
            <a:rPr lang="en-GB" sz="1600" b="0" i="1" dirty="0" smtClean="0">
              <a:solidFill>
                <a:schemeClr val="bg1"/>
              </a:solidFill>
            </a:rPr>
            <a:t>Survey administration</a:t>
          </a:r>
          <a:endParaRPr lang="en-GB" sz="1600" b="0" i="1" dirty="0">
            <a:solidFill>
              <a:schemeClr val="bg1"/>
            </a:solidFill>
          </a:endParaRPr>
        </a:p>
      </dgm:t>
    </dgm:pt>
    <dgm:pt modelId="{76C19702-C677-497D-8B0C-AEC454832B89}" type="parTrans" cxnId="{477517E6-EAAC-4DB6-AA09-EB8B70E64A8F}">
      <dgm:prSet/>
      <dgm:spPr/>
      <dgm:t>
        <a:bodyPr/>
        <a:lstStyle/>
        <a:p>
          <a:endParaRPr lang="en-GB" sz="2400"/>
        </a:p>
      </dgm:t>
    </dgm:pt>
    <dgm:pt modelId="{1FAF9D28-0299-426C-B101-B5ADA27E73A6}" type="sibTrans" cxnId="{477517E6-EAAC-4DB6-AA09-EB8B70E64A8F}">
      <dgm:prSet/>
      <dgm:spPr/>
      <dgm:t>
        <a:bodyPr/>
        <a:lstStyle/>
        <a:p>
          <a:endParaRPr lang="en-GB" sz="2400"/>
        </a:p>
      </dgm:t>
    </dgm:pt>
    <dgm:pt modelId="{2D764D68-F8A3-4867-A0AE-E72BD4DF2EB1}">
      <dgm:prSet phldrT="[Text]" custT="1"/>
      <dgm:spPr>
        <a:solidFill>
          <a:schemeClr val="tx2">
            <a:lumMod val="75000"/>
            <a:alpha val="80000"/>
          </a:schemeClr>
        </a:solidFill>
        <a:ln>
          <a:noFill/>
        </a:ln>
      </dgm:spPr>
      <dgm:t>
        <a:bodyPr/>
        <a:lstStyle/>
        <a:p>
          <a:r>
            <a:rPr lang="en-GB" sz="1600" b="1" dirty="0">
              <a:solidFill>
                <a:schemeClr val="bg1"/>
              </a:solidFill>
            </a:rPr>
            <a:t>Phase </a:t>
          </a:r>
          <a:r>
            <a:rPr lang="en-GB" sz="1600" b="1" dirty="0" smtClean="0">
              <a:solidFill>
                <a:schemeClr val="bg1"/>
              </a:solidFill>
            </a:rPr>
            <a:t>3</a:t>
          </a:r>
        </a:p>
        <a:p>
          <a:r>
            <a:rPr lang="en-GB" sz="1600" i="1" dirty="0" smtClean="0">
              <a:solidFill>
                <a:schemeClr val="bg1"/>
              </a:solidFill>
            </a:rPr>
            <a:t>Data verification</a:t>
          </a:r>
          <a:endParaRPr lang="en-GB" sz="1600" i="1" dirty="0">
            <a:solidFill>
              <a:schemeClr val="bg1"/>
            </a:solidFill>
          </a:endParaRPr>
        </a:p>
      </dgm:t>
    </dgm:pt>
    <dgm:pt modelId="{4DFEAB09-8656-4456-B5C7-159899024F12}" type="parTrans" cxnId="{450950D8-1239-4F11-8020-37E0312856EE}">
      <dgm:prSet/>
      <dgm:spPr/>
      <dgm:t>
        <a:bodyPr/>
        <a:lstStyle/>
        <a:p>
          <a:endParaRPr lang="en-GB" sz="2400"/>
        </a:p>
      </dgm:t>
    </dgm:pt>
    <dgm:pt modelId="{6D73C123-31F5-4903-8E5D-0FA8F28922BF}" type="sibTrans" cxnId="{450950D8-1239-4F11-8020-37E0312856EE}">
      <dgm:prSet/>
      <dgm:spPr/>
      <dgm:t>
        <a:bodyPr/>
        <a:lstStyle/>
        <a:p>
          <a:endParaRPr lang="en-GB" sz="2400"/>
        </a:p>
      </dgm:t>
    </dgm:pt>
    <dgm:pt modelId="{D7ABADE4-8B17-49EB-91C5-1548DB3B0E35}">
      <dgm:prSet phldrT="[Text]" custT="1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n-GB" sz="1600" b="1" dirty="0">
              <a:solidFill>
                <a:schemeClr val="bg1"/>
              </a:solidFill>
            </a:rPr>
            <a:t>Phase </a:t>
          </a:r>
          <a:r>
            <a:rPr lang="en-GB" sz="1600" b="1" dirty="0" smtClean="0">
              <a:solidFill>
                <a:schemeClr val="bg1"/>
              </a:solidFill>
            </a:rPr>
            <a:t>1</a:t>
          </a:r>
        </a:p>
        <a:p>
          <a:r>
            <a:rPr lang="en-GB" sz="1600" b="0" i="1" dirty="0" smtClean="0">
              <a:solidFill>
                <a:schemeClr val="bg1"/>
              </a:solidFill>
            </a:rPr>
            <a:t>OECD survey design</a:t>
          </a:r>
          <a:endParaRPr lang="en-GB" sz="1600" b="0" i="1" dirty="0">
            <a:solidFill>
              <a:schemeClr val="bg1"/>
            </a:solidFill>
          </a:endParaRPr>
        </a:p>
      </dgm:t>
    </dgm:pt>
    <dgm:pt modelId="{951D86D7-D26A-4388-9CAF-623FFC415FFE}" type="sibTrans" cxnId="{F0ECA26B-D43C-4BC9-A272-86AB685ED2AA}">
      <dgm:prSet/>
      <dgm:spPr/>
      <dgm:t>
        <a:bodyPr/>
        <a:lstStyle/>
        <a:p>
          <a:endParaRPr lang="en-GB" sz="2400"/>
        </a:p>
      </dgm:t>
    </dgm:pt>
    <dgm:pt modelId="{A5622D17-9EE7-401F-91D0-9A2F86EF5951}" type="parTrans" cxnId="{F0ECA26B-D43C-4BC9-A272-86AB685ED2AA}">
      <dgm:prSet/>
      <dgm:spPr/>
      <dgm:t>
        <a:bodyPr/>
        <a:lstStyle/>
        <a:p>
          <a:endParaRPr lang="en-GB" sz="2400"/>
        </a:p>
      </dgm:t>
    </dgm:pt>
    <dgm:pt modelId="{43B7D947-69B6-4577-82D6-DC1D397BD39D}" type="pres">
      <dgm:prSet presAssocID="{527482C6-F3B0-4EBA-9FCA-15336C9F57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0C27ECF-BAE8-4F7D-ADE5-E602520BD8E1}" type="pres">
      <dgm:prSet presAssocID="{D7ABADE4-8B17-49EB-91C5-1548DB3B0E3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5CD133-F153-4118-B35B-5BCD4C6F32E9}" type="pres">
      <dgm:prSet presAssocID="{951D86D7-D26A-4388-9CAF-623FFC415FFE}" presName="parTxOnlySpace" presStyleCnt="0"/>
      <dgm:spPr/>
    </dgm:pt>
    <dgm:pt modelId="{9A8B0625-F922-40E6-B5F5-19744589E321}" type="pres">
      <dgm:prSet presAssocID="{FBF740B1-B4D7-4B2B-BACA-E034ADA6A74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BC52B5-EDF1-4BA5-BD04-29C99C804BF0}" type="pres">
      <dgm:prSet presAssocID="{1FAF9D28-0299-426C-B101-B5ADA27E73A6}" presName="parTxOnlySpace" presStyleCnt="0"/>
      <dgm:spPr/>
    </dgm:pt>
    <dgm:pt modelId="{9F0F11D4-E80B-46BD-9FF3-7E4CFB3AB3BF}" type="pres">
      <dgm:prSet presAssocID="{2D764D68-F8A3-4867-A0AE-E72BD4DF2EB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50950D8-1239-4F11-8020-37E0312856EE}" srcId="{527482C6-F3B0-4EBA-9FCA-15336C9F5780}" destId="{2D764D68-F8A3-4867-A0AE-E72BD4DF2EB1}" srcOrd="2" destOrd="0" parTransId="{4DFEAB09-8656-4456-B5C7-159899024F12}" sibTransId="{6D73C123-31F5-4903-8E5D-0FA8F28922BF}"/>
    <dgm:cxn modelId="{4167165D-FC69-441B-A2D9-F9A0E4356273}" type="presOf" srcId="{FBF740B1-B4D7-4B2B-BACA-E034ADA6A744}" destId="{9A8B0625-F922-40E6-B5F5-19744589E321}" srcOrd="0" destOrd="0" presId="urn:microsoft.com/office/officeart/2005/8/layout/chevron1"/>
    <dgm:cxn modelId="{C54D774E-11EC-4F28-95B2-1DE8A4681D81}" type="presOf" srcId="{D7ABADE4-8B17-49EB-91C5-1548DB3B0E35}" destId="{10C27ECF-BAE8-4F7D-ADE5-E602520BD8E1}" srcOrd="0" destOrd="0" presId="urn:microsoft.com/office/officeart/2005/8/layout/chevron1"/>
    <dgm:cxn modelId="{F0ECA26B-D43C-4BC9-A272-86AB685ED2AA}" srcId="{527482C6-F3B0-4EBA-9FCA-15336C9F5780}" destId="{D7ABADE4-8B17-49EB-91C5-1548DB3B0E35}" srcOrd="0" destOrd="0" parTransId="{A5622D17-9EE7-401F-91D0-9A2F86EF5951}" sibTransId="{951D86D7-D26A-4388-9CAF-623FFC415FFE}"/>
    <dgm:cxn modelId="{477517E6-EAAC-4DB6-AA09-EB8B70E64A8F}" srcId="{527482C6-F3B0-4EBA-9FCA-15336C9F5780}" destId="{FBF740B1-B4D7-4B2B-BACA-E034ADA6A744}" srcOrd="1" destOrd="0" parTransId="{76C19702-C677-497D-8B0C-AEC454832B89}" sibTransId="{1FAF9D28-0299-426C-B101-B5ADA27E73A6}"/>
    <dgm:cxn modelId="{EB688DBB-239B-42CA-9817-AE944646568A}" type="presOf" srcId="{527482C6-F3B0-4EBA-9FCA-15336C9F5780}" destId="{43B7D947-69B6-4577-82D6-DC1D397BD39D}" srcOrd="0" destOrd="0" presId="urn:microsoft.com/office/officeart/2005/8/layout/chevron1"/>
    <dgm:cxn modelId="{A15001EB-11D1-43A3-A5A4-526A297D58BC}" type="presOf" srcId="{2D764D68-F8A3-4867-A0AE-E72BD4DF2EB1}" destId="{9F0F11D4-E80B-46BD-9FF3-7E4CFB3AB3BF}" srcOrd="0" destOrd="0" presId="urn:microsoft.com/office/officeart/2005/8/layout/chevron1"/>
    <dgm:cxn modelId="{D6568604-CEC2-44EC-AA23-4680A7F403D8}" type="presParOf" srcId="{43B7D947-69B6-4577-82D6-DC1D397BD39D}" destId="{10C27ECF-BAE8-4F7D-ADE5-E602520BD8E1}" srcOrd="0" destOrd="0" presId="urn:microsoft.com/office/officeart/2005/8/layout/chevron1"/>
    <dgm:cxn modelId="{189BCE16-CF3A-44B6-BDB9-7870A7D845B3}" type="presParOf" srcId="{43B7D947-69B6-4577-82D6-DC1D397BD39D}" destId="{535CD133-F153-4118-B35B-5BCD4C6F32E9}" srcOrd="1" destOrd="0" presId="urn:microsoft.com/office/officeart/2005/8/layout/chevron1"/>
    <dgm:cxn modelId="{C68E7F51-948B-4ABD-918B-1ABE84A8D6E4}" type="presParOf" srcId="{43B7D947-69B6-4577-82D6-DC1D397BD39D}" destId="{9A8B0625-F922-40E6-B5F5-19744589E321}" srcOrd="2" destOrd="0" presId="urn:microsoft.com/office/officeart/2005/8/layout/chevron1"/>
    <dgm:cxn modelId="{3B41FD39-C32A-406B-91BA-E2046A83B179}" type="presParOf" srcId="{43B7D947-69B6-4577-82D6-DC1D397BD39D}" destId="{7ABC52B5-EDF1-4BA5-BD04-29C99C804BF0}" srcOrd="3" destOrd="0" presId="urn:microsoft.com/office/officeart/2005/8/layout/chevron1"/>
    <dgm:cxn modelId="{0CAC7DA9-07AD-47DF-982E-58A6830ADEAF}" type="presParOf" srcId="{43B7D947-69B6-4577-82D6-DC1D397BD39D}" destId="{9F0F11D4-E80B-46BD-9FF3-7E4CFB3AB3BF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7482C6-F3B0-4EBA-9FCA-15336C9F578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BF740B1-B4D7-4B2B-BACA-E034ADA6A744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1600" b="1" dirty="0">
              <a:solidFill>
                <a:schemeClr val="tx2">
                  <a:lumMod val="50000"/>
                </a:schemeClr>
              </a:solidFill>
            </a:rPr>
            <a:t>Phase </a:t>
          </a:r>
          <a:r>
            <a:rPr lang="en-GB" sz="1600" b="1" dirty="0" smtClean="0">
              <a:solidFill>
                <a:schemeClr val="tx2">
                  <a:lumMod val="50000"/>
                </a:schemeClr>
              </a:solidFill>
            </a:rPr>
            <a:t>5</a:t>
          </a:r>
        </a:p>
        <a:p>
          <a:r>
            <a:rPr lang="en-GB" sz="1600" b="0" i="1" dirty="0" smtClean="0">
              <a:solidFill>
                <a:schemeClr val="tx2">
                  <a:lumMod val="50000"/>
                </a:schemeClr>
              </a:solidFill>
            </a:rPr>
            <a:t>Draft report to network</a:t>
          </a:r>
          <a:endParaRPr lang="en-GB" sz="1600" b="0" i="1" dirty="0">
            <a:solidFill>
              <a:schemeClr val="tx2">
                <a:lumMod val="50000"/>
              </a:schemeClr>
            </a:solidFill>
          </a:endParaRPr>
        </a:p>
      </dgm:t>
    </dgm:pt>
    <dgm:pt modelId="{76C19702-C677-497D-8B0C-AEC454832B89}" type="parTrans" cxnId="{477517E6-EAAC-4DB6-AA09-EB8B70E64A8F}">
      <dgm:prSet/>
      <dgm:spPr/>
      <dgm:t>
        <a:bodyPr/>
        <a:lstStyle/>
        <a:p>
          <a:endParaRPr lang="en-GB" sz="2400"/>
        </a:p>
      </dgm:t>
    </dgm:pt>
    <dgm:pt modelId="{1FAF9D28-0299-426C-B101-B5ADA27E73A6}" type="sibTrans" cxnId="{477517E6-EAAC-4DB6-AA09-EB8B70E64A8F}">
      <dgm:prSet/>
      <dgm:spPr/>
      <dgm:t>
        <a:bodyPr/>
        <a:lstStyle/>
        <a:p>
          <a:endParaRPr lang="en-GB" sz="2400"/>
        </a:p>
      </dgm:t>
    </dgm:pt>
    <dgm:pt modelId="{2D764D68-F8A3-4867-A0AE-E72BD4DF2EB1}">
      <dgm:prSet phldrT="[Text]" custT="1"/>
      <dgm:spPr>
        <a:noFill/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r>
            <a:rPr lang="en-GB" sz="1600" b="1" dirty="0">
              <a:solidFill>
                <a:schemeClr val="tx2">
                  <a:lumMod val="50000"/>
                </a:schemeClr>
              </a:solidFill>
            </a:rPr>
            <a:t>Phase </a:t>
          </a:r>
          <a:r>
            <a:rPr lang="en-GB" sz="1600" b="1" dirty="0" smtClean="0">
              <a:solidFill>
                <a:schemeClr val="tx2">
                  <a:lumMod val="50000"/>
                </a:schemeClr>
              </a:solidFill>
            </a:rPr>
            <a:t>6</a:t>
          </a:r>
        </a:p>
        <a:p>
          <a:r>
            <a:rPr lang="en-GB" sz="1600" i="1" dirty="0" smtClean="0">
              <a:solidFill>
                <a:schemeClr val="tx2">
                  <a:lumMod val="50000"/>
                </a:schemeClr>
              </a:solidFill>
            </a:rPr>
            <a:t>Publish report</a:t>
          </a:r>
          <a:endParaRPr lang="en-GB" sz="1600" i="1" dirty="0">
            <a:solidFill>
              <a:schemeClr val="tx2">
                <a:lumMod val="50000"/>
              </a:schemeClr>
            </a:solidFill>
          </a:endParaRPr>
        </a:p>
      </dgm:t>
    </dgm:pt>
    <dgm:pt modelId="{4DFEAB09-8656-4456-B5C7-159899024F12}" type="parTrans" cxnId="{450950D8-1239-4F11-8020-37E0312856EE}">
      <dgm:prSet/>
      <dgm:spPr/>
      <dgm:t>
        <a:bodyPr/>
        <a:lstStyle/>
        <a:p>
          <a:endParaRPr lang="en-GB" sz="2400"/>
        </a:p>
      </dgm:t>
    </dgm:pt>
    <dgm:pt modelId="{6D73C123-31F5-4903-8E5D-0FA8F28922BF}" type="sibTrans" cxnId="{450950D8-1239-4F11-8020-37E0312856EE}">
      <dgm:prSet/>
      <dgm:spPr/>
      <dgm:t>
        <a:bodyPr/>
        <a:lstStyle/>
        <a:p>
          <a:endParaRPr lang="en-GB" sz="2400"/>
        </a:p>
      </dgm:t>
    </dgm:pt>
    <dgm:pt modelId="{D7ABADE4-8B17-49EB-91C5-1548DB3B0E35}">
      <dgm:prSet phldrT="[Text]" custT="1"/>
      <dgm:spPr>
        <a:solidFill>
          <a:schemeClr val="tx2">
            <a:lumMod val="75000"/>
            <a:alpha val="70000"/>
          </a:schemeClr>
        </a:solidFill>
        <a:ln>
          <a:noFill/>
        </a:ln>
      </dgm:spPr>
      <dgm:t>
        <a:bodyPr/>
        <a:lstStyle/>
        <a:p>
          <a:r>
            <a:rPr lang="en-GB" sz="1600" b="1" dirty="0">
              <a:solidFill>
                <a:schemeClr val="bg1"/>
              </a:solidFill>
            </a:rPr>
            <a:t>Phase </a:t>
          </a:r>
          <a:r>
            <a:rPr lang="en-GB" sz="1600" b="1" dirty="0" smtClean="0">
              <a:solidFill>
                <a:schemeClr val="bg1"/>
              </a:solidFill>
            </a:rPr>
            <a:t>4</a:t>
          </a:r>
        </a:p>
        <a:p>
          <a:r>
            <a:rPr lang="en-GB" sz="1600" b="0" i="1" dirty="0" smtClean="0">
              <a:solidFill>
                <a:schemeClr val="bg1"/>
              </a:solidFill>
            </a:rPr>
            <a:t>Analysis</a:t>
          </a:r>
          <a:endParaRPr lang="en-GB" sz="1600" b="0" i="1" dirty="0">
            <a:solidFill>
              <a:schemeClr val="bg1"/>
            </a:solidFill>
          </a:endParaRPr>
        </a:p>
      </dgm:t>
    </dgm:pt>
    <dgm:pt modelId="{951D86D7-D26A-4388-9CAF-623FFC415FFE}" type="sibTrans" cxnId="{F0ECA26B-D43C-4BC9-A272-86AB685ED2AA}">
      <dgm:prSet/>
      <dgm:spPr/>
      <dgm:t>
        <a:bodyPr/>
        <a:lstStyle/>
        <a:p>
          <a:endParaRPr lang="en-GB" sz="2400"/>
        </a:p>
      </dgm:t>
    </dgm:pt>
    <dgm:pt modelId="{A5622D17-9EE7-401F-91D0-9A2F86EF5951}" type="parTrans" cxnId="{F0ECA26B-D43C-4BC9-A272-86AB685ED2AA}">
      <dgm:prSet/>
      <dgm:spPr/>
      <dgm:t>
        <a:bodyPr/>
        <a:lstStyle/>
        <a:p>
          <a:endParaRPr lang="en-GB" sz="2400"/>
        </a:p>
      </dgm:t>
    </dgm:pt>
    <dgm:pt modelId="{43B7D947-69B6-4577-82D6-DC1D397BD39D}" type="pres">
      <dgm:prSet presAssocID="{527482C6-F3B0-4EBA-9FCA-15336C9F57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0C27ECF-BAE8-4F7D-ADE5-E602520BD8E1}" type="pres">
      <dgm:prSet presAssocID="{D7ABADE4-8B17-49EB-91C5-1548DB3B0E35}" presName="parTxOnly" presStyleLbl="node1" presStyleIdx="0" presStyleCnt="3" custLinFactNeighborX="-100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5CD133-F153-4118-B35B-5BCD4C6F32E9}" type="pres">
      <dgm:prSet presAssocID="{951D86D7-D26A-4388-9CAF-623FFC415FFE}" presName="parTxOnlySpace" presStyleCnt="0"/>
      <dgm:spPr/>
    </dgm:pt>
    <dgm:pt modelId="{9A8B0625-F922-40E6-B5F5-19744589E321}" type="pres">
      <dgm:prSet presAssocID="{FBF740B1-B4D7-4B2B-BACA-E034ADA6A74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BC52B5-EDF1-4BA5-BD04-29C99C804BF0}" type="pres">
      <dgm:prSet presAssocID="{1FAF9D28-0299-426C-B101-B5ADA27E73A6}" presName="parTxOnlySpace" presStyleCnt="0"/>
      <dgm:spPr/>
    </dgm:pt>
    <dgm:pt modelId="{9F0F11D4-E80B-46BD-9FF3-7E4CFB3AB3BF}" type="pres">
      <dgm:prSet presAssocID="{2D764D68-F8A3-4867-A0AE-E72BD4DF2EB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50950D8-1239-4F11-8020-37E0312856EE}" srcId="{527482C6-F3B0-4EBA-9FCA-15336C9F5780}" destId="{2D764D68-F8A3-4867-A0AE-E72BD4DF2EB1}" srcOrd="2" destOrd="0" parTransId="{4DFEAB09-8656-4456-B5C7-159899024F12}" sibTransId="{6D73C123-31F5-4903-8E5D-0FA8F28922BF}"/>
    <dgm:cxn modelId="{04C5363B-6183-42B3-9336-5E5AD3DC14BC}" type="presOf" srcId="{D7ABADE4-8B17-49EB-91C5-1548DB3B0E35}" destId="{10C27ECF-BAE8-4F7D-ADE5-E602520BD8E1}" srcOrd="0" destOrd="0" presId="urn:microsoft.com/office/officeart/2005/8/layout/chevron1"/>
    <dgm:cxn modelId="{3C49A9F1-8E9F-4D7B-93BE-2325E2859D0F}" type="presOf" srcId="{FBF740B1-B4D7-4B2B-BACA-E034ADA6A744}" destId="{9A8B0625-F922-40E6-B5F5-19744589E321}" srcOrd="0" destOrd="0" presId="urn:microsoft.com/office/officeart/2005/8/layout/chevron1"/>
    <dgm:cxn modelId="{926FE1CE-42A1-4BC0-BD61-481E6AEEBF0F}" type="presOf" srcId="{2D764D68-F8A3-4867-A0AE-E72BD4DF2EB1}" destId="{9F0F11D4-E80B-46BD-9FF3-7E4CFB3AB3BF}" srcOrd="0" destOrd="0" presId="urn:microsoft.com/office/officeart/2005/8/layout/chevron1"/>
    <dgm:cxn modelId="{F0ECA26B-D43C-4BC9-A272-86AB685ED2AA}" srcId="{527482C6-F3B0-4EBA-9FCA-15336C9F5780}" destId="{D7ABADE4-8B17-49EB-91C5-1548DB3B0E35}" srcOrd="0" destOrd="0" parTransId="{A5622D17-9EE7-401F-91D0-9A2F86EF5951}" sibTransId="{951D86D7-D26A-4388-9CAF-623FFC415FFE}"/>
    <dgm:cxn modelId="{477517E6-EAAC-4DB6-AA09-EB8B70E64A8F}" srcId="{527482C6-F3B0-4EBA-9FCA-15336C9F5780}" destId="{FBF740B1-B4D7-4B2B-BACA-E034ADA6A744}" srcOrd="1" destOrd="0" parTransId="{76C19702-C677-497D-8B0C-AEC454832B89}" sibTransId="{1FAF9D28-0299-426C-B101-B5ADA27E73A6}"/>
    <dgm:cxn modelId="{7D0912EB-F115-4E39-89A3-E3276939372C}" type="presOf" srcId="{527482C6-F3B0-4EBA-9FCA-15336C9F5780}" destId="{43B7D947-69B6-4577-82D6-DC1D397BD39D}" srcOrd="0" destOrd="0" presId="urn:microsoft.com/office/officeart/2005/8/layout/chevron1"/>
    <dgm:cxn modelId="{9CEF42A3-55E4-4F64-AC5B-56F5E1368EBC}" type="presParOf" srcId="{43B7D947-69B6-4577-82D6-DC1D397BD39D}" destId="{10C27ECF-BAE8-4F7D-ADE5-E602520BD8E1}" srcOrd="0" destOrd="0" presId="urn:microsoft.com/office/officeart/2005/8/layout/chevron1"/>
    <dgm:cxn modelId="{771C06EB-D8F6-406F-89D0-F0FFFDF92949}" type="presParOf" srcId="{43B7D947-69B6-4577-82D6-DC1D397BD39D}" destId="{535CD133-F153-4118-B35B-5BCD4C6F32E9}" srcOrd="1" destOrd="0" presId="urn:microsoft.com/office/officeart/2005/8/layout/chevron1"/>
    <dgm:cxn modelId="{C6BD0639-9935-4BA9-8ED6-FA83C46316CF}" type="presParOf" srcId="{43B7D947-69B6-4577-82D6-DC1D397BD39D}" destId="{9A8B0625-F922-40E6-B5F5-19744589E321}" srcOrd="2" destOrd="0" presId="urn:microsoft.com/office/officeart/2005/8/layout/chevron1"/>
    <dgm:cxn modelId="{6AA7F51C-75BF-49B6-B037-DF3D8CEB0FF0}" type="presParOf" srcId="{43B7D947-69B6-4577-82D6-DC1D397BD39D}" destId="{7ABC52B5-EDF1-4BA5-BD04-29C99C804BF0}" srcOrd="3" destOrd="0" presId="urn:microsoft.com/office/officeart/2005/8/layout/chevron1"/>
    <dgm:cxn modelId="{C3CAEEA1-6706-4AD2-87E0-841A7CEF38D6}" type="presParOf" srcId="{43B7D947-69B6-4577-82D6-DC1D397BD39D}" destId="{9F0F11D4-E80B-46BD-9FF3-7E4CFB3AB3BF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1.17689E-7</cdr:x>
      <cdr:y>0.30233</cdr:y>
    </cdr:from>
    <cdr:to>
      <cdr:x>0.08475</cdr:x>
      <cdr:y>0.44829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" y="936105"/>
          <a:ext cx="720080" cy="45195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1200" b="1" dirty="0"/>
            <a:t>Yes (25)</a:t>
          </a:r>
        </a:p>
      </cdr:txBody>
    </cdr:sp>
  </cdr:relSizeAnchor>
  <cdr:relSizeAnchor xmlns:cdr="http://schemas.openxmlformats.org/drawingml/2006/chartDrawing">
    <cdr:from>
      <cdr:x>0</cdr:x>
      <cdr:y>0.51163</cdr:y>
    </cdr:from>
    <cdr:to>
      <cdr:x>0.08432</cdr:x>
      <cdr:y>0.69095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1584175"/>
          <a:ext cx="716462" cy="55524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b="1" dirty="0"/>
            <a:t>No (9)</a:t>
          </a:r>
        </a:p>
      </cdr:txBody>
    </cdr:sp>
  </cdr:relSizeAnchor>
  <cdr:relSizeAnchor xmlns:cdr="http://schemas.openxmlformats.org/drawingml/2006/chartDrawing">
    <cdr:from>
      <cdr:x>0.20572</cdr:x>
      <cdr:y>0.15728</cdr:y>
    </cdr:from>
    <cdr:to>
      <cdr:x>0.54602</cdr:x>
      <cdr:y>0.38644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1477698" y="359552"/>
          <a:ext cx="2444362" cy="523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i="1" dirty="0">
              <a:solidFill>
                <a:schemeClr val="tx1"/>
              </a:solidFill>
            </a:rPr>
            <a:t>Compulsory: line ministries &amp; agencies</a:t>
          </a:r>
        </a:p>
      </cdr:txBody>
    </cdr:sp>
  </cdr:relSizeAnchor>
  <cdr:relSizeAnchor xmlns:cdr="http://schemas.openxmlformats.org/drawingml/2006/chartDrawing">
    <cdr:from>
      <cdr:x>0.65254</cdr:x>
      <cdr:y>0.15483</cdr:y>
    </cdr:from>
    <cdr:to>
      <cdr:x>0.92373</cdr:x>
      <cdr:y>0.38994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544616" y="479407"/>
          <a:ext cx="2304256" cy="7279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i="1" dirty="0">
              <a:solidFill>
                <a:schemeClr val="tx1"/>
              </a:solidFill>
            </a:rPr>
            <a:t>Compulsory: line ministries only</a:t>
          </a:r>
        </a:p>
      </cdr:txBody>
    </cdr:sp>
  </cdr:relSizeAnchor>
  <cdr:relSizeAnchor xmlns:cdr="http://schemas.openxmlformats.org/drawingml/2006/chartDrawing">
    <cdr:from>
      <cdr:x>0.90678</cdr:x>
      <cdr:y>0.16279</cdr:y>
    </cdr:from>
    <cdr:to>
      <cdr:x>0.99402</cdr:x>
      <cdr:y>0.5174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704856" y="504056"/>
          <a:ext cx="741274" cy="1097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i="1" dirty="0">
              <a:solidFill>
                <a:schemeClr val="tx1"/>
              </a:solidFill>
            </a:rPr>
            <a:t>Optional</a:t>
          </a:r>
        </a:p>
      </cdr:txBody>
    </cdr:sp>
  </cdr:relSizeAnchor>
  <cdr:relSizeAnchor xmlns:cdr="http://schemas.openxmlformats.org/drawingml/2006/chartDrawing">
    <cdr:from>
      <cdr:x>0.0717</cdr:x>
      <cdr:y>0.66457</cdr:y>
    </cdr:from>
    <cdr:to>
      <cdr:x>0.20281</cdr:x>
      <cdr:y>0.89373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515010" y="1519196"/>
          <a:ext cx="941756" cy="523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i="1" dirty="0">
              <a:solidFill>
                <a:schemeClr val="tx1"/>
              </a:solidFill>
            </a:rPr>
            <a:t>Decentralised</a:t>
          </a:r>
        </a:p>
      </cdr:txBody>
    </cdr:sp>
  </cdr:relSizeAnchor>
  <cdr:relSizeAnchor xmlns:cdr="http://schemas.openxmlformats.org/drawingml/2006/chartDrawing">
    <cdr:from>
      <cdr:x>0.20024</cdr:x>
      <cdr:y>0.66766</cdr:y>
    </cdr:from>
    <cdr:to>
      <cdr:x>0.30113</cdr:x>
      <cdr:y>0.89682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1676014" y="1189599"/>
          <a:ext cx="844445" cy="4083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i="1" dirty="0">
              <a:solidFill>
                <a:schemeClr val="tx1"/>
              </a:solidFill>
            </a:rPr>
            <a:t>None</a:t>
          </a:r>
        </a:p>
      </cdr:txBody>
    </cdr:sp>
  </cdr:relSizeAnchor>
  <cdr:relSizeAnchor xmlns:cdr="http://schemas.openxmlformats.org/drawingml/2006/chartDrawing">
    <cdr:from>
      <cdr:x>0.33051</cdr:x>
      <cdr:y>0.67442</cdr:y>
    </cdr:from>
    <cdr:to>
      <cdr:x>0.40553</cdr:x>
      <cdr:y>0.8454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2808312" y="2088232"/>
          <a:ext cx="637441" cy="529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i="1" dirty="0">
              <a:solidFill>
                <a:schemeClr val="tx1"/>
              </a:solidFill>
            </a:rPr>
            <a:t>N/A</a:t>
          </a:r>
        </a:p>
      </cdr:txBody>
    </cdr:sp>
  </cdr:relSizeAnchor>
  <cdr:relSizeAnchor xmlns:cdr="http://schemas.openxmlformats.org/drawingml/2006/chartDrawing">
    <cdr:from>
      <cdr:x>0.92425</cdr:x>
      <cdr:y>0.59509</cdr:y>
    </cdr:from>
    <cdr:to>
      <cdr:x>0.92751</cdr:x>
      <cdr:y>0.71312</cdr:y>
    </cdr:to>
    <cdr:cxnSp macro="">
      <cdr:nvCxnSpPr>
        <cdr:cNvPr id="20" name="Straight Connector 19"/>
        <cdr:cNvCxnSpPr/>
      </cdr:nvCxnSpPr>
      <cdr:spPr>
        <a:xfrm xmlns:a="http://schemas.openxmlformats.org/drawingml/2006/main">
          <a:off x="7808406" y="775209"/>
          <a:ext cx="27588" cy="153762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0.72875</cdr:x>
      <cdr:y>0.08445</cdr:y>
    </cdr:from>
    <cdr:to>
      <cdr:x>0.72894</cdr:x>
      <cdr:y>0.19557</cdr:y>
    </cdr:to>
    <cdr:cxnSp macro="">
      <cdr:nvCxnSpPr>
        <cdr:cNvPr id="23" name="Straight Connector 22"/>
        <cdr:cNvCxnSpPr/>
      </cdr:nvCxnSpPr>
      <cdr:spPr>
        <a:xfrm xmlns:a="http://schemas.openxmlformats.org/drawingml/2006/main">
          <a:off x="6099588" y="110009"/>
          <a:ext cx="1590" cy="144754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0.01851</cdr:x>
      <cdr:y>0.12766</cdr:y>
    </cdr:from>
    <cdr:to>
      <cdr:x>0.9843</cdr:x>
      <cdr:y>0.14894</cdr:y>
    </cdr:to>
    <cdr:cxnSp macro="">
      <cdr:nvCxnSpPr>
        <cdr:cNvPr id="22" name="Straight Connector 21"/>
        <cdr:cNvCxnSpPr/>
      </cdr:nvCxnSpPr>
      <cdr:spPr>
        <a:xfrm xmlns:a="http://schemas.openxmlformats.org/drawingml/2006/main">
          <a:off x="157163" y="171451"/>
          <a:ext cx="8201025" cy="285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0.38573</cdr:x>
      <cdr:y>0.07477</cdr:y>
    </cdr:from>
    <cdr:to>
      <cdr:x>0.46628</cdr:x>
      <cdr:y>0.24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28528" y="97407"/>
          <a:ext cx="674202" cy="21524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1200" b="1" dirty="0"/>
            <a:t>Yes (25)</a:t>
          </a:r>
        </a:p>
      </cdr:txBody>
    </cdr:sp>
  </cdr:relSizeAnchor>
  <cdr:relSizeAnchor xmlns:cdr="http://schemas.openxmlformats.org/drawingml/2006/chartDrawing">
    <cdr:from>
      <cdr:x>0.79385</cdr:x>
      <cdr:y>0.04546</cdr:y>
    </cdr:from>
    <cdr:to>
      <cdr:x>0.87817</cdr:x>
      <cdr:y>0.23812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859626" y="72009"/>
          <a:ext cx="728606" cy="3052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b="1" dirty="0"/>
            <a:t>No (9)</a:t>
          </a:r>
        </a:p>
      </cdr:txBody>
    </cdr:sp>
  </cdr:relSizeAnchor>
  <cdr:relSizeAnchor xmlns:cdr="http://schemas.openxmlformats.org/drawingml/2006/chartDrawing">
    <cdr:from>
      <cdr:x>0.27109</cdr:x>
      <cdr:y>0.60129</cdr:y>
    </cdr:from>
    <cdr:to>
      <cdr:x>0.27377</cdr:x>
      <cdr:y>0.72172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2243619" y="756339"/>
          <a:ext cx="22181" cy="151484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0.06752</cdr:x>
      <cdr:y>0.70656</cdr:y>
    </cdr:from>
    <cdr:to>
      <cdr:x>0.22312</cdr:x>
      <cdr:y>0.93571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558820" y="888748"/>
          <a:ext cx="1287748" cy="288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i="1" dirty="0">
              <a:solidFill>
                <a:schemeClr val="tx1"/>
              </a:solidFill>
            </a:rPr>
            <a:t>All programmes</a:t>
          </a:r>
        </a:p>
      </cdr:txBody>
    </cdr:sp>
  </cdr:relSizeAnchor>
  <cdr:relSizeAnchor xmlns:cdr="http://schemas.openxmlformats.org/drawingml/2006/chartDrawing">
    <cdr:from>
      <cdr:x>0.29488</cdr:x>
      <cdr:y>0.72295</cdr:y>
    </cdr:from>
    <cdr:to>
      <cdr:x>0.44949</cdr:x>
      <cdr:y>0.89087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440481" y="909370"/>
          <a:ext cx="1279602" cy="2112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i="1" dirty="0">
              <a:solidFill>
                <a:schemeClr val="tx1"/>
              </a:solidFill>
            </a:rPr>
            <a:t>Most programmes</a:t>
          </a:r>
        </a:p>
      </cdr:txBody>
    </cdr:sp>
  </cdr:relSizeAnchor>
  <cdr:relSizeAnchor xmlns:cdr="http://schemas.openxmlformats.org/drawingml/2006/chartDrawing">
    <cdr:from>
      <cdr:x>0.50339</cdr:x>
      <cdr:y>0.7216</cdr:y>
    </cdr:from>
    <cdr:to>
      <cdr:x>0.74102</cdr:x>
      <cdr:y>0.9265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166186" y="907675"/>
          <a:ext cx="1966754" cy="2577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i="1" dirty="0">
              <a:solidFill>
                <a:schemeClr val="tx1"/>
              </a:solidFill>
            </a:rPr>
            <a:t>Only</a:t>
          </a:r>
          <a:r>
            <a:rPr lang="en-GB" sz="1200" i="1" baseline="0" dirty="0">
              <a:solidFill>
                <a:schemeClr val="tx1"/>
              </a:solidFill>
            </a:rPr>
            <a:t> priority programmes</a:t>
          </a:r>
          <a:endParaRPr lang="en-GB" sz="1200" i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</cdr:x>
      <cdr:y>0.72727</cdr:y>
    </cdr:from>
    <cdr:to>
      <cdr:x>0.86142</cdr:x>
      <cdr:y>0.89603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480720" y="1152128"/>
          <a:ext cx="962776" cy="2673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i="1" dirty="0">
              <a:solidFill>
                <a:schemeClr val="tx1"/>
              </a:solidFill>
            </a:rPr>
            <a:t>No</a:t>
          </a:r>
        </a:p>
      </cdr:txBody>
    </cdr:sp>
  </cdr:relSizeAnchor>
  <cdr:relSizeAnchor xmlns:cdr="http://schemas.openxmlformats.org/drawingml/2006/chartDrawing">
    <cdr:from>
      <cdr:x>0.89167</cdr:x>
      <cdr:y>0.72727</cdr:y>
    </cdr:from>
    <cdr:to>
      <cdr:x>0.97023</cdr:x>
      <cdr:y>0.90025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7704856" y="1152128"/>
          <a:ext cx="678834" cy="274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i="1" dirty="0">
              <a:solidFill>
                <a:schemeClr val="tx1"/>
              </a:solidFill>
            </a:rPr>
            <a:t>N/A</a:t>
          </a:r>
        </a:p>
      </cdr:txBody>
    </cdr:sp>
  </cdr:relSizeAnchor>
  <cdr:relSizeAnchor xmlns:cdr="http://schemas.openxmlformats.org/drawingml/2006/chartDrawing">
    <cdr:from>
      <cdr:x>0.47225</cdr:x>
      <cdr:y>0.6147</cdr:y>
    </cdr:from>
    <cdr:to>
      <cdr:x>0.47225</cdr:x>
      <cdr:y>0.75724</cdr:y>
    </cdr:to>
    <cdr:cxnSp macro="">
      <cdr:nvCxnSpPr>
        <cdr:cNvPr id="15" name="Straight Connector 14"/>
        <cdr:cNvCxnSpPr/>
      </cdr:nvCxnSpPr>
      <cdr:spPr>
        <a:xfrm xmlns:a="http://schemas.openxmlformats.org/drawingml/2006/main">
          <a:off x="3908449" y="773204"/>
          <a:ext cx="0" cy="179294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0.72699</cdr:x>
      <cdr:y>0.6064</cdr:y>
    </cdr:from>
    <cdr:to>
      <cdr:x>0.72718</cdr:x>
      <cdr:y>0.71751</cdr:y>
    </cdr:to>
    <cdr:cxnSp macro="">
      <cdr:nvCxnSpPr>
        <cdr:cNvPr id="19" name="Straight Connector 18"/>
        <cdr:cNvCxnSpPr/>
      </cdr:nvCxnSpPr>
      <cdr:spPr>
        <a:xfrm xmlns:a="http://schemas.openxmlformats.org/drawingml/2006/main">
          <a:off x="6016824" y="762768"/>
          <a:ext cx="1572" cy="139761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0.86625</cdr:x>
      <cdr:y>0.61291</cdr:y>
    </cdr:from>
    <cdr:to>
      <cdr:x>0.87415</cdr:x>
      <cdr:y>0.7216</cdr:y>
    </cdr:to>
    <cdr:cxnSp macro="">
      <cdr:nvCxnSpPr>
        <cdr:cNvPr id="20" name="Straight Connector 19"/>
        <cdr:cNvCxnSpPr/>
      </cdr:nvCxnSpPr>
      <cdr:spPr>
        <a:xfrm xmlns:a="http://schemas.openxmlformats.org/drawingml/2006/main" flipH="1">
          <a:off x="7169361" y="770953"/>
          <a:ext cx="65394" cy="136722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0.72875</cdr:x>
      <cdr:y>0.09336</cdr:y>
    </cdr:from>
    <cdr:to>
      <cdr:x>0.72894</cdr:x>
      <cdr:y>0.20448</cdr:y>
    </cdr:to>
    <cdr:cxnSp macro="">
      <cdr:nvCxnSpPr>
        <cdr:cNvPr id="23" name="Straight Connector 22"/>
        <cdr:cNvCxnSpPr/>
      </cdr:nvCxnSpPr>
      <cdr:spPr>
        <a:xfrm xmlns:a="http://schemas.openxmlformats.org/drawingml/2006/main">
          <a:off x="6031357" y="117432"/>
          <a:ext cx="1572" cy="139774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283" cy="495300"/>
          </a:xfrm>
          <a:prstGeom prst="rect">
            <a:avLst/>
          </a:prstGeom>
        </p:spPr>
        <p:txBody>
          <a:bodyPr vert="horz" lIns="92938" tIns="46469" rIns="92938" bIns="464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7" y="1"/>
            <a:ext cx="2944283" cy="495300"/>
          </a:xfrm>
          <a:prstGeom prst="rect">
            <a:avLst/>
          </a:prstGeom>
        </p:spPr>
        <p:txBody>
          <a:bodyPr vert="horz" lIns="92938" tIns="46469" rIns="92938" bIns="46469" rtlCol="0"/>
          <a:lstStyle>
            <a:lvl1pPr algn="r">
              <a:defRPr sz="1200"/>
            </a:lvl1pPr>
          </a:lstStyle>
          <a:p>
            <a:fld id="{E57C94FC-F3F6-487F-A229-8A37624A26FA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08982"/>
            <a:ext cx="2944283" cy="495300"/>
          </a:xfrm>
          <a:prstGeom prst="rect">
            <a:avLst/>
          </a:prstGeom>
        </p:spPr>
        <p:txBody>
          <a:bodyPr vert="horz" lIns="92938" tIns="46469" rIns="92938" bIns="464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7" y="9408982"/>
            <a:ext cx="2944283" cy="495300"/>
          </a:xfrm>
          <a:prstGeom prst="rect">
            <a:avLst/>
          </a:prstGeom>
        </p:spPr>
        <p:txBody>
          <a:bodyPr vert="horz" lIns="92938" tIns="46469" rIns="92938" bIns="46469" rtlCol="0" anchor="b"/>
          <a:lstStyle>
            <a:lvl1pPr algn="r">
              <a:defRPr sz="1200"/>
            </a:lvl1pPr>
          </a:lstStyle>
          <a:p>
            <a:fld id="{02B36408-6A94-44CB-84F4-97A8F02852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2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283" cy="495300"/>
          </a:xfrm>
          <a:prstGeom prst="rect">
            <a:avLst/>
          </a:prstGeom>
        </p:spPr>
        <p:txBody>
          <a:bodyPr vert="horz" lIns="92938" tIns="46469" rIns="92938" bIns="464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7" y="1"/>
            <a:ext cx="2944283" cy="495300"/>
          </a:xfrm>
          <a:prstGeom prst="rect">
            <a:avLst/>
          </a:prstGeom>
        </p:spPr>
        <p:txBody>
          <a:bodyPr vert="horz" lIns="92938" tIns="46469" rIns="92938" bIns="46469" rtlCol="0"/>
          <a:lstStyle>
            <a:lvl1pPr algn="r">
              <a:defRPr sz="1200"/>
            </a:lvl1pPr>
          </a:lstStyle>
          <a:p>
            <a:fld id="{19A66499-EE95-4D0D-8DB0-5F67C13B736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8" tIns="46469" rIns="92938" bIns="464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3"/>
            <a:ext cx="5435600" cy="4457700"/>
          </a:xfrm>
          <a:prstGeom prst="rect">
            <a:avLst/>
          </a:prstGeom>
        </p:spPr>
        <p:txBody>
          <a:bodyPr vert="horz" lIns="92938" tIns="46469" rIns="92938" bIns="4646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08982"/>
            <a:ext cx="2944283" cy="495300"/>
          </a:xfrm>
          <a:prstGeom prst="rect">
            <a:avLst/>
          </a:prstGeom>
        </p:spPr>
        <p:txBody>
          <a:bodyPr vert="horz" lIns="92938" tIns="46469" rIns="92938" bIns="464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7" y="9408982"/>
            <a:ext cx="2944283" cy="495300"/>
          </a:xfrm>
          <a:prstGeom prst="rect">
            <a:avLst/>
          </a:prstGeom>
        </p:spPr>
        <p:txBody>
          <a:bodyPr vert="horz" lIns="92938" tIns="46469" rIns="92938" bIns="46469" rtlCol="0" anchor="b"/>
          <a:lstStyle>
            <a:lvl1pPr algn="r">
              <a:defRPr sz="1200"/>
            </a:lvl1pPr>
          </a:lstStyle>
          <a:p>
            <a:fld id="{B9F075BF-B68F-49A6-BBD9-1F92037784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2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52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10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10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10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105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10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105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105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47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Traditional focus: financial</a:t>
            </a:r>
            <a:r>
              <a:rPr lang="en-GB" baseline="0" dirty="0" smtClean="0"/>
              <a:t> inputs – “how much is spent”</a:t>
            </a:r>
          </a:p>
          <a:p>
            <a:r>
              <a:rPr lang="en-GB" baseline="0" dirty="0" smtClean="0"/>
              <a:t>Now balanced with a performance, output focus – “how much is bought”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10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Lack of clarity about how exactly to</a:t>
            </a:r>
            <a:r>
              <a:rPr lang="en-GB" baseline="0" dirty="0" smtClean="0"/>
              <a:t> respond to poor performance. More resources, or fewer? Is a management response required? There is – and perhaps should be – no “automaticity” about how to respond to performance budgeting challenges – a nuanced, case-specific judgement is required.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59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87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87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711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87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87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8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5AC6-F020-43E0-947B-14C68D3DC9E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>
            <a:lvl1pPr>
              <a:defRPr lang="en-US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268760"/>
            <a:ext cx="8136904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39552" y="1700808"/>
            <a:ext cx="3959225" cy="43926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0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716463" y="1700213"/>
            <a:ext cx="3998912" cy="4392612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929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1EB2-853F-46E0-8822-4B3F49200D8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992888" cy="18002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Performance Budgeting Survey 2016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71600" y="3429000"/>
            <a:ext cx="7200800" cy="3024336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Ronnie Downes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Deputy </a:t>
            </a:r>
            <a:r>
              <a:rPr lang="en-US" sz="2400" dirty="0" smtClean="0">
                <a:solidFill>
                  <a:schemeClr val="tx1"/>
                </a:solidFill>
              </a:rPr>
              <a:t>Head, Budgeting </a:t>
            </a:r>
            <a:r>
              <a:rPr lang="en-US" sz="2400" dirty="0">
                <a:solidFill>
                  <a:schemeClr val="tx1"/>
                </a:solidFill>
              </a:rPr>
              <a:t>and Public </a:t>
            </a:r>
            <a:r>
              <a:rPr lang="en-US" sz="2400" dirty="0" smtClean="0">
                <a:solidFill>
                  <a:schemeClr val="tx1"/>
                </a:solidFill>
              </a:rPr>
              <a:t>Expenditures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OECD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 smtClean="0"/>
          </a:p>
          <a:p>
            <a:r>
              <a:rPr lang="en-US" sz="2000" dirty="0" smtClean="0">
                <a:solidFill>
                  <a:schemeClr val="tx2"/>
                </a:solidFill>
              </a:rPr>
              <a:t>CESEE SBO meeting / PEMPAL workshop</a:t>
            </a:r>
          </a:p>
          <a:p>
            <a:r>
              <a:rPr lang="en-GB" sz="2000" dirty="0" smtClean="0">
                <a:solidFill>
                  <a:schemeClr val="tx2"/>
                </a:solidFill>
              </a:rPr>
              <a:t>Ljubljana, 27-29 June 2016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More countries than ever conduct spending reviews</a:t>
            </a:r>
            <a:endParaRPr lang="en-GB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Periodic, comprehensive reviews are the model of choice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lvl="1"/>
            <a:endParaRPr lang="en-GB" sz="2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474344"/>
              </p:ext>
            </p:extLst>
          </p:nvPr>
        </p:nvGraphicFramePr>
        <p:xfrm>
          <a:off x="755576" y="2204864"/>
          <a:ext cx="76328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98371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Yet, impacts on budget outcomes lag</a:t>
            </a:r>
            <a:endParaRPr lang="en-GB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964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Few countries can claim measurable achievement of fiscal and performance objectives following spending reviews</a:t>
            </a:r>
          </a:p>
          <a:p>
            <a:pPr marL="0" indent="0">
              <a:buNone/>
            </a:pPr>
            <a:r>
              <a:rPr lang="en-GB" sz="2400" dirty="0" smtClean="0"/>
              <a:t> </a:t>
            </a:r>
          </a:p>
          <a:p>
            <a:pPr lvl="1"/>
            <a:endParaRPr lang="en-GB" sz="1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144098"/>
              </p:ext>
            </p:extLst>
          </p:nvPr>
        </p:nvGraphicFramePr>
        <p:xfrm>
          <a:off x="1043608" y="2492896"/>
          <a:ext cx="691276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93046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992888" cy="18002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Part III</a:t>
            </a:r>
            <a:br>
              <a:rPr lang="en-GB" sz="3600" b="1" dirty="0" smtClean="0">
                <a:solidFill>
                  <a:schemeClr val="tx2"/>
                </a:solidFill>
              </a:rPr>
            </a:br>
            <a:r>
              <a:rPr lang="en-GB" sz="3600" i="1" dirty="0" smtClean="0">
                <a:solidFill>
                  <a:schemeClr val="tx2"/>
                </a:solidFill>
              </a:rPr>
              <a:t>2016 survey guidance to PEMPAL</a:t>
            </a:r>
            <a:endParaRPr lang="en-US" sz="3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854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Survey strengths</a:t>
            </a:r>
          </a:p>
          <a:p>
            <a:pPr lvl="1"/>
            <a:r>
              <a:rPr lang="en-GB" dirty="0" smtClean="0"/>
              <a:t>Process &amp; governance</a:t>
            </a:r>
            <a:r>
              <a:rPr lang="en-GB" dirty="0"/>
              <a:t> 	</a:t>
            </a:r>
            <a:r>
              <a:rPr lang="en-GB" dirty="0" smtClean="0"/>
              <a:t>	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(Q7-14; 40-41, 44, 50-52)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en-GB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Reflections on the administration of the 2016 survey</a:t>
            </a:r>
            <a:endParaRPr lang="en-GB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976689"/>
              </p:ext>
            </p:extLst>
          </p:nvPr>
        </p:nvGraphicFramePr>
        <p:xfrm>
          <a:off x="1043608" y="3284984"/>
          <a:ext cx="6480720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971600" y="2822724"/>
            <a:ext cx="6624736" cy="3477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600" b="1" dirty="0" smtClean="0"/>
              <a:t>What are the key elements of your country’s performance framework? (Q9)</a:t>
            </a:r>
          </a:p>
          <a:p>
            <a:pPr marL="0" indent="0">
              <a:buFont typeface="Arial" pitchFamily="34" charset="0"/>
              <a:buNone/>
            </a:pPr>
            <a:r>
              <a:rPr lang="en-GB" sz="1600" b="1" dirty="0" smtClean="0"/>
              <a:t> </a:t>
            </a:r>
          </a:p>
          <a:p>
            <a:pPr lvl="1"/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31334546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Survey strengths</a:t>
            </a:r>
          </a:p>
          <a:p>
            <a:pPr lvl="1"/>
            <a:r>
              <a:rPr lang="en-GB" dirty="0" smtClean="0"/>
              <a:t>Process &amp; governance</a:t>
            </a:r>
            <a:r>
              <a:rPr lang="en-GB" dirty="0"/>
              <a:t> 	</a:t>
            </a:r>
            <a:r>
              <a:rPr lang="en-GB" dirty="0" smtClean="0"/>
              <a:t>	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(Q7-14; 40-41, 44, 50-52)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GB" dirty="0" smtClean="0"/>
              <a:t>Roles 				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(Q20, 42-43, 54)</a:t>
            </a:r>
          </a:p>
          <a:p>
            <a:pPr lvl="1"/>
            <a:endParaRPr lang="en-GB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Reflections on the administration of the 2016 survey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7584" y="3284984"/>
            <a:ext cx="6768752" cy="63586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Which institutions play important roles in generating and using performance information in each aspect of the budgeting process</a:t>
            </a:r>
            <a:r>
              <a:rPr lang="en-US" sz="1600" b="1" dirty="0" smtClean="0"/>
              <a:t>? (Q20)</a:t>
            </a:r>
            <a:endParaRPr lang="en-US" sz="1600" b="1" dirty="0"/>
          </a:p>
          <a:p>
            <a:pPr marL="0" indent="0">
              <a:buFont typeface="Arial" pitchFamily="34" charset="0"/>
              <a:buNone/>
            </a:pPr>
            <a:r>
              <a:rPr lang="en-GB" sz="1600" b="1" dirty="0" smtClean="0"/>
              <a:t> </a:t>
            </a:r>
          </a:p>
          <a:p>
            <a:pPr lvl="1"/>
            <a:endParaRPr lang="en-GB" sz="1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660" y="4077072"/>
            <a:ext cx="6808718" cy="1905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28112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Survey strengths</a:t>
            </a:r>
          </a:p>
          <a:p>
            <a:pPr lvl="1"/>
            <a:r>
              <a:rPr lang="en-GB" dirty="0" smtClean="0"/>
              <a:t>Process &amp; governance</a:t>
            </a:r>
            <a:r>
              <a:rPr lang="en-GB" dirty="0"/>
              <a:t> 	</a:t>
            </a:r>
            <a:r>
              <a:rPr lang="en-GB" dirty="0" smtClean="0"/>
              <a:t>	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(Q7-14; 40-41, 44, 50-52)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GB" dirty="0" smtClean="0"/>
              <a:t>Roles 				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(Q20, 42-43, 54)</a:t>
            </a:r>
          </a:p>
          <a:p>
            <a:pPr lvl="1"/>
            <a:r>
              <a:rPr lang="en-GB" dirty="0" smtClean="0"/>
              <a:t>Spending review details	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(Q50-56)</a:t>
            </a:r>
          </a:p>
          <a:p>
            <a:pPr lvl="1"/>
            <a:endParaRPr lang="en-GB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Reflections on the administration of the 2016 survey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963979"/>
              </p:ext>
            </p:extLst>
          </p:nvPr>
        </p:nvGraphicFramePr>
        <p:xfrm>
          <a:off x="2195736" y="3645024"/>
          <a:ext cx="6192688" cy="3475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4221088"/>
            <a:ext cx="1872208" cy="18722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Please indicate which government actors are primarily responsible for the following spending review procedures</a:t>
            </a:r>
          </a:p>
          <a:p>
            <a:pPr marL="0" indent="0">
              <a:buFont typeface="Arial" pitchFamily="34" charset="0"/>
              <a:buNone/>
            </a:pPr>
            <a:r>
              <a:rPr lang="en-GB" sz="1600" b="1" dirty="0" smtClean="0"/>
              <a:t>(Q54)</a:t>
            </a:r>
          </a:p>
          <a:p>
            <a:pPr marL="0" indent="0">
              <a:buFont typeface="Arial" pitchFamily="34" charset="0"/>
              <a:buNone/>
            </a:pPr>
            <a:r>
              <a:rPr lang="en-GB" sz="1600" b="1" dirty="0" smtClean="0"/>
              <a:t> </a:t>
            </a:r>
          </a:p>
          <a:p>
            <a:pPr lvl="1"/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6989463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Problematic questions</a:t>
            </a:r>
            <a:endParaRPr lang="en-GB" b="1" dirty="0"/>
          </a:p>
          <a:p>
            <a:pPr lvl="1"/>
            <a:r>
              <a:rPr lang="en-GB" dirty="0" smtClean="0"/>
              <a:t>Sector-by-sector distinctions (21, 33)</a:t>
            </a:r>
          </a:p>
          <a:p>
            <a:pPr lvl="1"/>
            <a:r>
              <a:rPr lang="en-GB" dirty="0" smtClean="0"/>
              <a:t>Insights on practical use (22-23, 37-38, 47)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smtClean="0"/>
              <a:t>Quantitative </a:t>
            </a:r>
            <a:r>
              <a:rPr lang="en-GB" dirty="0"/>
              <a:t>measures of effort (61-65)</a:t>
            </a:r>
          </a:p>
          <a:p>
            <a:pPr lvl="1"/>
            <a:endParaRPr lang="en-GB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Reflections on the administration of the 2016 survey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0150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Opportunities for high-quality, useful survey results</a:t>
            </a:r>
            <a:endParaRPr lang="en-GB" b="1" dirty="0"/>
          </a:p>
          <a:p>
            <a:pPr lvl="1"/>
            <a:r>
              <a:rPr lang="en-GB" dirty="0" smtClean="0"/>
              <a:t>Information types (18-19, 30-31)</a:t>
            </a:r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Reflections on the administration of the 2016 survey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510633"/>
              </p:ext>
            </p:extLst>
          </p:nvPr>
        </p:nvGraphicFramePr>
        <p:xfrm>
          <a:off x="827584" y="2924944"/>
          <a:ext cx="7056784" cy="3693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683568" y="2852936"/>
            <a:ext cx="2304256" cy="20621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/>
              <a:t>What percentage of the total performance information provided by Line Ministries/Agencies to the CBA as part of budget submissions falls into the following </a:t>
            </a:r>
            <a:r>
              <a:rPr lang="en-US" sz="1600" b="1" dirty="0" smtClean="0"/>
              <a:t>categories… (Q18)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32994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Opportunities for high-quality, useful survey results</a:t>
            </a:r>
          </a:p>
          <a:p>
            <a:pPr lvl="1"/>
            <a:r>
              <a:rPr lang="en-GB" dirty="0" smtClean="0"/>
              <a:t>Information types (18-19, 30-31)</a:t>
            </a:r>
          </a:p>
          <a:p>
            <a:pPr lvl="1"/>
            <a:r>
              <a:rPr lang="en-GB" dirty="0" smtClean="0"/>
              <a:t>Performance targets: target setting (24-25) &amp; revision (27)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Reflections on the administration of the 2016 survey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49376"/>
              </p:ext>
            </p:extLst>
          </p:nvPr>
        </p:nvGraphicFramePr>
        <p:xfrm>
          <a:off x="251520" y="4221088"/>
          <a:ext cx="8640960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3733924"/>
            <a:ext cx="5040560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600" b="1" dirty="0" smtClean="0"/>
              <a:t>Does your government set performance targets? (Q24)</a:t>
            </a:r>
          </a:p>
          <a:p>
            <a:pPr marL="0" indent="0">
              <a:buFont typeface="Arial" pitchFamily="34" charset="0"/>
              <a:buNone/>
            </a:pPr>
            <a:r>
              <a:rPr lang="en-GB" sz="1600" b="1" dirty="0" smtClean="0"/>
              <a:t> </a:t>
            </a:r>
          </a:p>
          <a:p>
            <a:pPr lvl="1"/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17844357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Opportunities for high-quality, useful survey results</a:t>
            </a:r>
          </a:p>
          <a:p>
            <a:pPr lvl="1"/>
            <a:r>
              <a:rPr lang="en-GB" dirty="0" smtClean="0"/>
              <a:t>Information types (18-19, 30-31)</a:t>
            </a:r>
          </a:p>
          <a:p>
            <a:pPr lvl="1"/>
            <a:r>
              <a:rPr lang="en-GB" dirty="0" smtClean="0"/>
              <a:t>Performance targets: target setting (24-25) &amp; revision (27)</a:t>
            </a:r>
          </a:p>
          <a:p>
            <a:pPr lvl="1"/>
            <a:r>
              <a:rPr lang="en-GB" dirty="0" smtClean="0"/>
              <a:t>Impacts (37-38, 47, 57)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Reflections on the administration of the 2016 survey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75656" y="3573016"/>
            <a:ext cx="2592288" cy="14401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For roughly what percentage spending reviewed in the </a:t>
            </a:r>
            <a:r>
              <a:rPr lang="en-US" sz="1600" b="1" dirty="0" smtClean="0"/>
              <a:t>2011-2014 period have objectives been met</a:t>
            </a:r>
            <a:r>
              <a:rPr lang="en-GB" sz="1600" b="1" dirty="0" smtClean="0"/>
              <a:t>? (Q57)</a:t>
            </a:r>
          </a:p>
          <a:p>
            <a:pPr marL="0" indent="0">
              <a:buFont typeface="Arial" pitchFamily="34" charset="0"/>
              <a:buNone/>
            </a:pPr>
            <a:r>
              <a:rPr lang="en-GB" sz="1600" b="1" dirty="0" smtClean="0"/>
              <a:t> </a:t>
            </a:r>
          </a:p>
          <a:p>
            <a:pPr lvl="1"/>
            <a:endParaRPr lang="en-GB" sz="12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9356054"/>
              </p:ext>
            </p:extLst>
          </p:nvPr>
        </p:nvGraphicFramePr>
        <p:xfrm>
          <a:off x="467544" y="3683248"/>
          <a:ext cx="6984776" cy="3058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18390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licdn.com/mpr/mpr/p/8/005/06f/2c7/0b7c67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49" y="2545859"/>
            <a:ext cx="7256458" cy="369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Budgeting</a:t>
            </a:r>
            <a:r>
              <a:rPr lang="en-GB" dirty="0"/>
              <a:t> </a:t>
            </a:r>
            <a:r>
              <a:rPr lang="en-GB" dirty="0" smtClean="0"/>
              <a:t>– Simple in Theory…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887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73820" y="1954928"/>
            <a:ext cx="164200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600" dirty="0">
                <a:latin typeface="Arial"/>
                <a:cs typeface="Arial"/>
              </a:rPr>
              <a:t>€  ₩  $ </a:t>
            </a:r>
          </a:p>
        </p:txBody>
      </p:sp>
      <p:sp>
        <p:nvSpPr>
          <p:cNvPr id="5" name="Rectangle 4"/>
          <p:cNvSpPr/>
          <p:nvPr/>
        </p:nvSpPr>
        <p:spPr>
          <a:xfrm>
            <a:off x="5820730" y="2996952"/>
            <a:ext cx="25827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dirty="0" smtClean="0">
                <a:solidFill>
                  <a:srgbClr val="0070C0"/>
                </a:solidFill>
                <a:sym typeface="Webdings"/>
              </a:rPr>
              <a:t> </a:t>
            </a:r>
            <a:r>
              <a:rPr lang="en-GB" sz="4000" dirty="0">
                <a:solidFill>
                  <a:srgbClr val="0070C0"/>
                </a:solidFill>
                <a:sym typeface="Webdings"/>
              </a:rPr>
              <a:t> </a:t>
            </a:r>
            <a:r>
              <a:rPr lang="en-GB" sz="4000" dirty="0" smtClean="0">
                <a:solidFill>
                  <a:srgbClr val="0070C0"/>
                </a:solidFill>
                <a:sym typeface="Webdings"/>
              </a:rPr>
              <a:t> </a:t>
            </a:r>
            <a:r>
              <a:rPr lang="en-GB" sz="4000" b="1" dirty="0" smtClean="0">
                <a:solidFill>
                  <a:srgbClr val="0070C0"/>
                </a:solidFill>
                <a:sym typeface="Webdings"/>
              </a:rPr>
              <a:t></a:t>
            </a:r>
            <a:endParaRPr lang="en-GB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018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992888" cy="18002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Part IV</a:t>
            </a:r>
            <a:br>
              <a:rPr lang="en-GB" sz="3600" b="1" dirty="0" smtClean="0">
                <a:solidFill>
                  <a:schemeClr val="tx2"/>
                </a:solidFill>
              </a:rPr>
            </a:br>
            <a:r>
              <a:rPr lang="en-GB" sz="3600" i="1" dirty="0" smtClean="0">
                <a:solidFill>
                  <a:schemeClr val="tx2"/>
                </a:solidFill>
              </a:rPr>
              <a:t>What’s next?</a:t>
            </a:r>
            <a:endParaRPr lang="en-US" sz="3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854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Project schedule</a:t>
            </a:r>
            <a:br>
              <a:rPr lang="en-GB" dirty="0" smtClean="0"/>
            </a:br>
            <a:r>
              <a:rPr lang="en-GB" sz="2700" i="1" dirty="0" smtClean="0"/>
              <a:t>OECD Performance &amp; Results Network</a:t>
            </a:r>
            <a:endParaRPr lang="en-GB" i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79125353"/>
              </p:ext>
            </p:extLst>
          </p:nvPr>
        </p:nvGraphicFramePr>
        <p:xfrm>
          <a:off x="29840" y="1844824"/>
          <a:ext cx="8892480" cy="84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54619245"/>
              </p:ext>
            </p:extLst>
          </p:nvPr>
        </p:nvGraphicFramePr>
        <p:xfrm>
          <a:off x="29344" y="3861048"/>
          <a:ext cx="8892480" cy="84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Rectangle 6"/>
          <p:cNvSpPr/>
          <p:nvPr/>
        </p:nvSpPr>
        <p:spPr>
          <a:xfrm>
            <a:off x="467544" y="2852934"/>
            <a:ext cx="80648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1" i="1" dirty="0" smtClean="0"/>
              <a:t>          January 2016                </a:t>
            </a:r>
            <a:r>
              <a:rPr lang="en-GB" sz="1300" b="1" i="1" dirty="0"/>
              <a:t>	 </a:t>
            </a:r>
            <a:r>
              <a:rPr lang="en-GB" sz="1300" b="1" i="1" dirty="0" smtClean="0"/>
              <a:t>              March </a:t>
            </a:r>
            <a:r>
              <a:rPr lang="en-GB" sz="1300" b="1" i="1" dirty="0"/>
              <a:t>2016      </a:t>
            </a:r>
            <a:r>
              <a:rPr lang="en-GB" sz="1300" b="1" i="1" dirty="0" smtClean="0"/>
              <a:t>                 	                     Spring 2016</a:t>
            </a:r>
            <a:endParaRPr lang="en-GB" sz="1300" b="1" dirty="0"/>
          </a:p>
          <a:p>
            <a:r>
              <a:rPr lang="en-GB" sz="1300" b="1" i="1" dirty="0"/>
              <a:t>    </a:t>
            </a:r>
            <a:r>
              <a:rPr lang="en-GB" sz="1300" b="1" i="1" dirty="0" smtClean="0"/>
              <a:t>         </a:t>
            </a:r>
            <a:r>
              <a:rPr lang="en-GB" sz="1300" i="1" dirty="0" smtClean="0"/>
              <a:t>Complete                             	                 Complete                              </a:t>
            </a:r>
            <a:r>
              <a:rPr lang="en-GB" sz="1300" i="1" dirty="0"/>
              <a:t>	 </a:t>
            </a:r>
            <a:r>
              <a:rPr lang="en-GB" sz="1300" i="1" dirty="0" smtClean="0"/>
              <a:t>                  Near completion</a:t>
            </a:r>
            <a:endParaRPr lang="en-GB" sz="1300" dirty="0"/>
          </a:p>
        </p:txBody>
      </p:sp>
      <p:sp>
        <p:nvSpPr>
          <p:cNvPr id="8" name="Rectangle 7"/>
          <p:cNvSpPr/>
          <p:nvPr/>
        </p:nvSpPr>
        <p:spPr>
          <a:xfrm>
            <a:off x="470496" y="4725144"/>
            <a:ext cx="80648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1" i="1" dirty="0" smtClean="0"/>
              <a:t>                Summer 2016                </a:t>
            </a:r>
            <a:r>
              <a:rPr lang="en-GB" sz="1300" b="1" i="1" dirty="0"/>
              <a:t>	 </a:t>
            </a:r>
            <a:r>
              <a:rPr lang="en-GB" sz="1300" b="1" i="1" dirty="0" smtClean="0"/>
              <a:t>                  Fall 2016                       	                             2017</a:t>
            </a:r>
            <a:endParaRPr lang="en-GB" sz="1300" b="1" dirty="0"/>
          </a:p>
          <a:p>
            <a:r>
              <a:rPr lang="en-GB" sz="1300" b="1" i="1" dirty="0"/>
              <a:t>    </a:t>
            </a:r>
            <a:r>
              <a:rPr lang="en-GB" sz="1300" b="1" i="1" dirty="0" smtClean="0"/>
              <a:t>              </a:t>
            </a:r>
            <a:r>
              <a:rPr lang="en-GB" sz="1300" i="1" dirty="0" smtClean="0"/>
              <a:t>Ongoing                             	</a:t>
            </a: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8410034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Will the survey results help us move towards “Guiding Principles of Performance Budgeting”?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  <a:defRPr/>
            </a:pPr>
            <a:r>
              <a:rPr lang="en-GB" sz="2600" dirty="0" smtClean="0"/>
              <a:t>use </a:t>
            </a:r>
            <a:r>
              <a:rPr lang="en-GB" sz="2600" b="1" i="1" dirty="0" smtClean="0">
                <a:solidFill>
                  <a:srgbClr val="00B050"/>
                </a:solidFill>
              </a:rPr>
              <a:t>ready-made</a:t>
            </a:r>
            <a:r>
              <a:rPr lang="en-GB" sz="2600" i="1" dirty="0" smtClean="0">
                <a:solidFill>
                  <a:srgbClr val="00B050"/>
                </a:solidFill>
              </a:rPr>
              <a:t> </a:t>
            </a:r>
            <a:r>
              <a:rPr lang="en-GB" sz="2600" dirty="0" smtClean="0"/>
              <a:t>performance data from policy cycle 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GB" sz="2600" dirty="0" smtClean="0"/>
              <a:t>clear </a:t>
            </a:r>
            <a:r>
              <a:rPr lang="en-GB" sz="2600" b="1" i="1" dirty="0" smtClean="0">
                <a:solidFill>
                  <a:schemeClr val="accent4">
                    <a:lumMod val="75000"/>
                  </a:schemeClr>
                </a:solidFill>
              </a:rPr>
              <a:t>programme logic</a:t>
            </a:r>
            <a:r>
              <a:rPr lang="en-GB" sz="26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2600" dirty="0" smtClean="0"/>
              <a:t>linking inputs, outputs, outcomes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GB" sz="2600" dirty="0" smtClean="0"/>
              <a:t>seamless link to </a:t>
            </a:r>
            <a:r>
              <a:rPr lang="en-GB" sz="2600" b="1" i="1" dirty="0" smtClean="0">
                <a:solidFill>
                  <a:srgbClr val="C00000"/>
                </a:solidFill>
              </a:rPr>
              <a:t>government-wide strategy </a:t>
            </a:r>
            <a:r>
              <a:rPr lang="en-GB" sz="2600" dirty="0" smtClean="0"/>
              <a:t>and goals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GB" sz="2600" dirty="0"/>
              <a:t>avoid information overload – the </a:t>
            </a:r>
            <a:r>
              <a:rPr lang="en-GB" sz="2600" b="1" i="1" dirty="0">
                <a:solidFill>
                  <a:srgbClr val="7030A0"/>
                </a:solidFill>
              </a:rPr>
              <a:t>“vital few” </a:t>
            </a:r>
            <a:r>
              <a:rPr lang="en-GB" sz="2600" dirty="0"/>
              <a:t>indicators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GB" sz="2600" dirty="0" smtClean="0"/>
              <a:t>Include national </a:t>
            </a:r>
            <a:r>
              <a:rPr lang="en-GB" sz="2600" dirty="0"/>
              <a:t>and international </a:t>
            </a:r>
            <a:r>
              <a:rPr lang="en-GB" sz="2600" b="1" i="1" dirty="0">
                <a:solidFill>
                  <a:srgbClr val="CC3300"/>
                </a:solidFill>
              </a:rPr>
              <a:t>benchmarks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GB" sz="2600" dirty="0" smtClean="0"/>
              <a:t>organisational, managerial </a:t>
            </a:r>
            <a:r>
              <a:rPr lang="en-GB" sz="2600" b="1" i="1" dirty="0" smtClean="0">
                <a:solidFill>
                  <a:srgbClr val="0070C0"/>
                </a:solidFill>
              </a:rPr>
              <a:t>accountability for results</a:t>
            </a:r>
          </a:p>
          <a:p>
            <a:pPr marL="914400" lvl="1" indent="-514350">
              <a:defRPr/>
            </a:pPr>
            <a:r>
              <a:rPr lang="en-GB" sz="2200" dirty="0"/>
              <a:t>Establish </a:t>
            </a:r>
            <a:r>
              <a:rPr lang="en-GB" sz="2200" b="1" i="1" dirty="0">
                <a:solidFill>
                  <a:srgbClr val="0070C0"/>
                </a:solidFill>
              </a:rPr>
              <a:t>r</a:t>
            </a:r>
            <a:r>
              <a:rPr lang="en-GB" sz="2200" b="1" i="1" dirty="0" smtClean="0">
                <a:solidFill>
                  <a:srgbClr val="0070C0"/>
                </a:solidFill>
              </a:rPr>
              <a:t>outines of behaviour </a:t>
            </a:r>
            <a:r>
              <a:rPr lang="en-GB" sz="2200" dirty="0" smtClean="0"/>
              <a:t>within organisations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GB" sz="2600" b="1" i="1" dirty="0" smtClean="0">
                <a:solidFill>
                  <a:schemeClr val="bg2">
                    <a:lumMod val="50000"/>
                  </a:schemeClr>
                </a:solidFill>
              </a:rPr>
              <a:t>audited and auditable</a:t>
            </a:r>
            <a:r>
              <a:rPr lang="en-GB" sz="26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sz="2600" dirty="0" smtClean="0"/>
              <a:t>performance targets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GB" sz="2600" dirty="0" smtClean="0"/>
              <a:t>citizen- and CSO-</a:t>
            </a:r>
            <a:r>
              <a:rPr lang="en-GB" sz="2600" b="1" i="1" dirty="0" smtClean="0">
                <a:solidFill>
                  <a:srgbClr val="00B0F0"/>
                </a:solidFill>
              </a:rPr>
              <a:t>accessible data</a:t>
            </a:r>
          </a:p>
          <a:p>
            <a:pPr>
              <a:defRPr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0067557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…Difficult 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887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 </a:t>
            </a:r>
          </a:p>
        </p:txBody>
      </p:sp>
      <p:graphicFrame>
        <p:nvGraphicFramePr>
          <p:cNvPr id="1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964042"/>
              </p:ext>
            </p:extLst>
          </p:nvPr>
        </p:nvGraphicFramePr>
        <p:xfrm>
          <a:off x="-19968" y="1556792"/>
          <a:ext cx="9001000" cy="517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626988" y="141277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i="1" dirty="0" smtClean="0">
                <a:solidFill>
                  <a:schemeClr val="tx1"/>
                </a:solidFill>
              </a:rPr>
              <a:t>What happens when performance objectives are not met?</a:t>
            </a:r>
            <a:endParaRPr lang="en-GB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411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OECD Performance Budgeting Survey 2016</a:t>
            </a:r>
            <a:br>
              <a:rPr lang="en-GB" dirty="0" smtClean="0"/>
            </a:br>
            <a:r>
              <a:rPr lang="en-GB" i="1" dirty="0" smtClean="0"/>
              <a:t>Objectives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Explores the ‘state of the art’ in </a:t>
            </a:r>
            <a:r>
              <a:rPr lang="en-GB" b="1" dirty="0" smtClean="0"/>
              <a:t>three categories</a:t>
            </a:r>
            <a:r>
              <a:rPr lang="en-GB" dirty="0" smtClean="0"/>
              <a:t>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GB" dirty="0" smtClean="0"/>
              <a:t>Performance budgeting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GB" dirty="0" smtClean="0"/>
              <a:t>Evaluation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GB" dirty="0" smtClean="0"/>
              <a:t>Spending Review</a:t>
            </a:r>
          </a:p>
          <a:p>
            <a:endParaRPr lang="en-GB" dirty="0" smtClean="0"/>
          </a:p>
          <a:p>
            <a:r>
              <a:rPr lang="en-GB" dirty="0" smtClean="0"/>
              <a:t>Build upon </a:t>
            </a:r>
            <a:r>
              <a:rPr lang="en-GB" b="1" dirty="0" smtClean="0"/>
              <a:t>past surveys </a:t>
            </a:r>
            <a:r>
              <a:rPr lang="en-GB" dirty="0" smtClean="0"/>
              <a:t>(2007, 2011)</a:t>
            </a:r>
          </a:p>
          <a:p>
            <a:pPr lvl="1"/>
            <a:r>
              <a:rPr lang="en-GB" dirty="0" smtClean="0"/>
              <a:t>Construct time series data to examine trends</a:t>
            </a:r>
          </a:p>
          <a:p>
            <a:pPr lvl="1"/>
            <a:r>
              <a:rPr lang="en-GB" dirty="0" smtClean="0"/>
              <a:t>Drill deeper on key issues raised in past surveys</a:t>
            </a:r>
          </a:p>
          <a:p>
            <a:endParaRPr lang="en-GB" dirty="0" smtClean="0"/>
          </a:p>
          <a:p>
            <a:r>
              <a:rPr lang="en-GB" dirty="0" smtClean="0"/>
              <a:t>Identify key issues for </a:t>
            </a:r>
            <a:r>
              <a:rPr lang="en-GB" b="1" dirty="0" smtClean="0"/>
              <a:t>principles</a:t>
            </a:r>
            <a:r>
              <a:rPr lang="en-GB" dirty="0" smtClean="0"/>
              <a:t> in performance budgeting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6058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OECD Performance Budgeting Survey 2016 </a:t>
            </a:r>
            <a:br>
              <a:rPr lang="en-GB" dirty="0" smtClean="0"/>
            </a:br>
            <a:r>
              <a:rPr lang="en-GB" i="1" dirty="0" smtClean="0"/>
              <a:t>Summary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High response rate</a:t>
            </a:r>
          </a:p>
          <a:p>
            <a:endParaRPr lang="en-GB" sz="3200" dirty="0" smtClean="0"/>
          </a:p>
          <a:p>
            <a:r>
              <a:rPr lang="en-GB" sz="3200" dirty="0" smtClean="0"/>
              <a:t>Strong governance procedures in place</a:t>
            </a:r>
          </a:p>
          <a:p>
            <a:endParaRPr lang="en-GB" sz="3200" dirty="0" smtClean="0"/>
          </a:p>
          <a:p>
            <a:r>
              <a:rPr lang="en-GB" sz="3200" dirty="0" smtClean="0"/>
              <a:t>Spending reviews are the emerging trend</a:t>
            </a:r>
          </a:p>
          <a:p>
            <a:endParaRPr lang="en-GB" sz="3200" dirty="0" smtClean="0"/>
          </a:p>
          <a:p>
            <a:r>
              <a:rPr lang="en-GB" sz="3200" dirty="0" smtClean="0"/>
              <a:t>Budget impacts remain elusive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0151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992888" cy="18002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Part II</a:t>
            </a:r>
            <a:br>
              <a:rPr lang="en-GB" sz="3600" b="1" dirty="0" smtClean="0">
                <a:solidFill>
                  <a:schemeClr val="tx2"/>
                </a:solidFill>
              </a:rPr>
            </a:br>
            <a:r>
              <a:rPr lang="en-GB" sz="3600" i="1" dirty="0" smtClean="0">
                <a:solidFill>
                  <a:schemeClr val="tx2"/>
                </a:solidFill>
              </a:rPr>
              <a:t>Initial findings among OECD countries</a:t>
            </a:r>
            <a:endParaRPr lang="en-US" sz="3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295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management of Performance Budgeting </a:t>
            </a:r>
            <a:br>
              <a:rPr lang="en-GB" dirty="0" smtClean="0"/>
            </a:br>
            <a:r>
              <a:rPr lang="en-GB" dirty="0" smtClean="0"/>
              <a:t>is </a:t>
            </a:r>
            <a:r>
              <a:rPr lang="en-GB" dirty="0"/>
              <a:t>well-developed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Centralised performance frameworks are widespread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2355260"/>
              </p:ext>
            </p:extLst>
          </p:nvPr>
        </p:nvGraphicFramePr>
        <p:xfrm>
          <a:off x="395536" y="2348880"/>
          <a:ext cx="849694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99330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management of Performance Budgeting </a:t>
            </a:r>
            <a:br>
              <a:rPr lang="en-GB" dirty="0"/>
            </a:br>
            <a:r>
              <a:rPr lang="en-GB" dirty="0"/>
              <a:t>is well-developed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More countries have specialised performance units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lvl="1"/>
            <a:endParaRPr lang="en-GB" sz="2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11766127"/>
              </p:ext>
            </p:extLst>
          </p:nvPr>
        </p:nvGraphicFramePr>
        <p:xfrm>
          <a:off x="1259632" y="2420888"/>
          <a:ext cx="2736304" cy="2414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64200433"/>
              </p:ext>
            </p:extLst>
          </p:nvPr>
        </p:nvGraphicFramePr>
        <p:xfrm>
          <a:off x="5004048" y="2780928"/>
          <a:ext cx="2160240" cy="2269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243437991"/>
              </p:ext>
            </p:extLst>
          </p:nvPr>
        </p:nvGraphicFramePr>
        <p:xfrm>
          <a:off x="1907704" y="5301208"/>
          <a:ext cx="568863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752837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Line ministries are involved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Line ministries are involved in key aspects of performance budgeting in nearly all OECD countries</a:t>
            </a:r>
          </a:p>
          <a:p>
            <a:pPr lvl="1"/>
            <a:endParaRPr lang="en-GB" sz="20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418930856"/>
              </p:ext>
            </p:extLst>
          </p:nvPr>
        </p:nvGraphicFramePr>
        <p:xfrm>
          <a:off x="755576" y="2636912"/>
          <a:ext cx="82089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87307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CDE_White_F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OCDE_White_FR">
    <a:majorFont>
      <a:latin typeface="Helvetica"/>
      <a:ea typeface=""/>
      <a:cs typeface="Arial"/>
    </a:majorFont>
    <a:minorFont>
      <a:latin typeface="Georgia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38394</TotalTime>
  <Words>782</Words>
  <Application>Microsoft Office PowerPoint</Application>
  <PresentationFormat>On-screen Show (4:3)</PresentationFormat>
  <Paragraphs>175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Webdings</vt:lpstr>
      <vt:lpstr>Office Theme</vt:lpstr>
      <vt:lpstr>Performance Budgeting Survey 2016</vt:lpstr>
      <vt:lpstr>Performance Budgeting – Simple in Theory…</vt:lpstr>
      <vt:lpstr>…Difficult in Practice</vt:lpstr>
      <vt:lpstr>OECD Performance Budgeting Survey 2016 Objectives</vt:lpstr>
      <vt:lpstr>OECD Performance Budgeting Survey 2016  Summary</vt:lpstr>
      <vt:lpstr>Part II Initial findings among OECD countries</vt:lpstr>
      <vt:lpstr>The management of Performance Budgeting  is well-developed</vt:lpstr>
      <vt:lpstr>The management of Performance Budgeting  is well-developed</vt:lpstr>
      <vt:lpstr>Line ministries are involved</vt:lpstr>
      <vt:lpstr>More countries than ever conduct spending reviews</vt:lpstr>
      <vt:lpstr>Yet, impacts on budget outcomes lag</vt:lpstr>
      <vt:lpstr>Part III 2016 survey guidance to PEMPAL</vt:lpstr>
      <vt:lpstr>Reflections on the administration of the 2016 survey</vt:lpstr>
      <vt:lpstr>Reflections on the administration of the 2016 survey</vt:lpstr>
      <vt:lpstr>Reflections on the administration of the 2016 survey</vt:lpstr>
      <vt:lpstr>Reflections on the administration of the 2016 survey</vt:lpstr>
      <vt:lpstr>Reflections on the administration of the 2016 survey</vt:lpstr>
      <vt:lpstr>Reflections on the administration of the 2016 survey</vt:lpstr>
      <vt:lpstr>Reflections on the administration of the 2016 survey</vt:lpstr>
      <vt:lpstr>Part IV What’s next?</vt:lpstr>
      <vt:lpstr>Project schedule OECD Performance &amp; Results Network</vt:lpstr>
      <vt:lpstr>Will the survey results help us move towards “Guiding Principles of Performance Budgeting”? </vt:lpstr>
    </vt:vector>
  </TitlesOfParts>
  <Company>OECD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</dc:title>
  <dc:creator>hl</dc:creator>
  <cp:lastModifiedBy>Ksenia Galantsova</cp:lastModifiedBy>
  <cp:revision>540</cp:revision>
  <cp:lastPrinted>2016-06-16T12:12:16Z</cp:lastPrinted>
  <dcterms:created xsi:type="dcterms:W3CDTF">2012-09-05T08:42:12Z</dcterms:created>
  <dcterms:modified xsi:type="dcterms:W3CDTF">2016-06-17T09:16:19Z</dcterms:modified>
</cp:coreProperties>
</file>