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0" r:id="rId3"/>
    <p:sldId id="258" r:id="rId4"/>
    <p:sldId id="264" r:id="rId5"/>
    <p:sldId id="265" r:id="rId6"/>
    <p:sldId id="273" r:id="rId7"/>
    <p:sldId id="274" r:id="rId8"/>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5A8CFEDF-B10E-49A3-B971-459946A3A7F0}" type="datetimeFigureOut">
              <a:rPr lang="pt-BR"/>
              <a:pPr>
                <a:defRPr/>
              </a:pPr>
              <a:t>26/02/2016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30D100F-3EEB-4FFD-A1A1-7B89477B4F9E}"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2AD9828E-CE4B-49A9-B044-2F543047DAC1}" type="datetimeFigureOut">
              <a:rPr lang="pt-BR"/>
              <a:pPr>
                <a:defRPr/>
              </a:pPr>
              <a:t>26/02/2016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1BD7B62-CBB1-4B06-8DD0-FAB445967887}"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DC82ADB2-5938-4F0F-BEC3-323ACB0274E9}" type="datetimeFigureOut">
              <a:rPr lang="pt-BR"/>
              <a:pPr>
                <a:defRPr/>
              </a:pPr>
              <a:t>26/02/2016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E73FED49-EF55-44FC-915E-ECD8676DBD1C}"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3E2F8811-596A-4C25-94F8-96C278EDF11D}" type="datetimeFigureOut">
              <a:rPr lang="pt-BR"/>
              <a:pPr>
                <a:defRPr/>
              </a:pPr>
              <a:t>26/02/2016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B5E143C7-73D8-4233-BE19-E5EEE13D53C3}"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0CA91446-7CC1-43DB-90D6-18FBAFBF95EE}" type="datetimeFigureOut">
              <a:rPr lang="pt-BR"/>
              <a:pPr>
                <a:defRPr/>
              </a:pPr>
              <a:t>26/02/2016</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A86F15D-9909-4F2B-B0D4-06937A517CF6}"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72219C21-DE03-48D3-B016-31C8A24D9E0E}" type="datetimeFigureOut">
              <a:rPr lang="pt-BR"/>
              <a:pPr>
                <a:defRPr/>
              </a:pPr>
              <a:t>26/02/2016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4BBF2FD-5E9A-4439-80FC-108060FE3BED}"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C0A80E5E-8844-41A4-AEC5-F154D18D49F0}" type="datetimeFigureOut">
              <a:rPr lang="pt-BR"/>
              <a:pPr>
                <a:defRPr/>
              </a:pPr>
              <a:t>26/02/2016</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170914F9-3E53-431C-8420-CD6274347572}"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3858C398-62B2-4F52-9B8D-B1CBF0E9249B}" type="datetimeFigureOut">
              <a:rPr lang="pt-BR"/>
              <a:pPr>
                <a:defRPr/>
              </a:pPr>
              <a:t>26/02/2016</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1112F1E6-60D1-4CBB-92BE-B44D2CEDCD16}"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564C688F-AC44-4B31-8E85-950DF01E7DD4}" type="datetimeFigureOut">
              <a:rPr lang="pt-BR"/>
              <a:pPr>
                <a:defRPr/>
              </a:pPr>
              <a:t>26/02/2016</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6CC0E27E-22FC-4DB5-BC21-B911466832C4}"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697660BF-B363-47CC-B0D0-6499485DF8CB}" type="datetimeFigureOut">
              <a:rPr lang="pt-BR"/>
              <a:pPr>
                <a:defRPr/>
              </a:pPr>
              <a:t>26/02/2016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98B24A37-3458-46D3-84C4-593533E06E20}" type="slidenum">
              <a:rPr lang="pt-BR"/>
              <a:pPr>
                <a:defRPr/>
              </a:pPr>
              <a:t>‹nº›</a:t>
            </a:fld>
            <a:endParaRPr lang="pt-B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1766D6C3-32B1-40CB-A56C-C88E6AA1AC4B}" type="datetimeFigureOut">
              <a:rPr lang="pt-BR"/>
              <a:pPr>
                <a:defRPr/>
              </a:pPr>
              <a:t>26/02/2016</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554D525F-6337-4F78-9320-6734068FF13D}" type="slidenum">
              <a:rPr lang="pt-BR"/>
              <a:pPr>
                <a:defRPr/>
              </a:pPr>
              <a:t>‹nº›</a:t>
            </a:fld>
            <a:endParaRPr lang="pt-B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31C6464-D61E-415C-8461-4601CCD2B713}" type="datetimeFigureOut">
              <a:rPr lang="pt-BR"/>
              <a:pPr>
                <a:defRPr/>
              </a:pPr>
              <a:t>26/02/2016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610E8B8-D384-4F1A-9FA1-F2E04C77754B}" type="slidenum">
              <a:rPr lang="pt-BR"/>
              <a:pPr>
                <a:defRPr/>
              </a:pPr>
              <a:t>‹nº›</a:t>
            </a:fld>
            <a:endParaRPr lang="pt-BR"/>
          </a:p>
        </p:txBody>
      </p:sp>
      <p:pic>
        <p:nvPicPr>
          <p:cNvPr id="3"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3999" cy="68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txBox="1">
            <a:spLocks/>
          </p:cNvSpPr>
          <p:nvPr/>
        </p:nvSpPr>
        <p:spPr bwMode="auto">
          <a:xfrm>
            <a:off x="3311860" y="1916832"/>
            <a:ext cx="5688632" cy="15841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defRPr/>
            </a:pPr>
            <a:r>
              <a:rPr lang="en-US" sz="2800" b="1" dirty="0" smtClean="0">
                <a:latin typeface="+mn-lt"/>
              </a:rPr>
              <a:t>Internal Control </a:t>
            </a:r>
            <a:r>
              <a:rPr lang="en-US" sz="2800" b="1" dirty="0" smtClean="0">
                <a:latin typeface="+mn-lt"/>
              </a:rPr>
              <a:t>in Brazil : current situation and prospects</a:t>
            </a:r>
            <a:endParaRPr kumimoji="0" lang="pt-BR" sz="2800" b="1" i="0" u="none" strike="noStrike" kern="1200" cap="none" spc="0" normalizeH="0" baseline="0" noProof="0" dirty="0">
              <a:ln>
                <a:noFill/>
              </a:ln>
              <a:effectLst/>
              <a:uLnTx/>
              <a:uFillTx/>
              <a:latin typeface="+mn-lt"/>
              <a:ea typeface="+mj-ea"/>
              <a:cs typeface="+mj-cs"/>
            </a:endParaRPr>
          </a:p>
        </p:txBody>
      </p:sp>
      <p:sp>
        <p:nvSpPr>
          <p:cNvPr id="5" name="CaixaDeTexto 4"/>
          <p:cNvSpPr txBox="1"/>
          <p:nvPr/>
        </p:nvSpPr>
        <p:spPr>
          <a:xfrm>
            <a:off x="4211960" y="4509120"/>
            <a:ext cx="4644008" cy="1354217"/>
          </a:xfrm>
          <a:prstGeom prst="rect">
            <a:avLst/>
          </a:prstGeom>
          <a:noFill/>
        </p:spPr>
        <p:txBody>
          <a:bodyPr wrap="square" rtlCol="0">
            <a:spAutoFit/>
          </a:bodyPr>
          <a:lstStyle/>
          <a:p>
            <a:pPr algn="r"/>
            <a:r>
              <a:rPr lang="pt-BR" sz="2200" b="1" dirty="0"/>
              <a:t>Gustavo </a:t>
            </a:r>
            <a:r>
              <a:rPr lang="pt-BR" sz="2200" b="1" dirty="0" err="1" smtClean="0"/>
              <a:t>Ungaro</a:t>
            </a:r>
            <a:endParaRPr lang="pt-BR" sz="2200" b="1" dirty="0"/>
          </a:p>
          <a:p>
            <a:pPr algn="r"/>
            <a:r>
              <a:rPr lang="en-US" sz="2000" dirty="0" smtClean="0"/>
              <a:t>São </a:t>
            </a:r>
            <a:r>
              <a:rPr lang="en-US" sz="2000" dirty="0" smtClean="0"/>
              <a:t>Paulo State </a:t>
            </a:r>
            <a:r>
              <a:rPr lang="en-US" sz="2000" dirty="0" smtClean="0"/>
              <a:t>General Ombudsman</a:t>
            </a:r>
            <a:r>
              <a:rPr lang="en-US" sz="2000" dirty="0" smtClean="0"/>
              <a:t/>
            </a:r>
            <a:br>
              <a:rPr lang="en-US" sz="2000" dirty="0" smtClean="0"/>
            </a:br>
            <a:r>
              <a:rPr lang="en-US" sz="2000" dirty="0" smtClean="0"/>
              <a:t>Former President of </a:t>
            </a:r>
            <a:r>
              <a:rPr lang="en-US" sz="2000" dirty="0" smtClean="0"/>
              <a:t>CONACI - National </a:t>
            </a:r>
            <a:r>
              <a:rPr lang="en-US" sz="2000" dirty="0" smtClean="0"/>
              <a:t>Council of Internal Control </a:t>
            </a:r>
            <a:endParaRPr lang="pt-BR" sz="2000" dirty="0"/>
          </a:p>
        </p:txBody>
      </p:sp>
      <p:pic>
        <p:nvPicPr>
          <p:cNvPr id="6" name="Imagem 5"/>
          <p:cNvPicPr>
            <a:picLocks noChangeAspect="1"/>
          </p:cNvPicPr>
          <p:nvPr/>
        </p:nvPicPr>
        <p:blipFill>
          <a:blip r:embed="rId2" cstate="print"/>
          <a:stretch>
            <a:fillRect/>
          </a:stretch>
        </p:blipFill>
        <p:spPr>
          <a:xfrm>
            <a:off x="399328" y="3228970"/>
            <a:ext cx="3811500" cy="2634367"/>
          </a:xfrm>
          <a:prstGeom prst="rect">
            <a:avLst/>
          </a:prstGeom>
        </p:spPr>
      </p:pic>
      <p:sp>
        <p:nvSpPr>
          <p:cNvPr id="7" name="Retângulo 6"/>
          <p:cNvSpPr/>
          <p:nvPr/>
        </p:nvSpPr>
        <p:spPr>
          <a:xfrm>
            <a:off x="0" y="6237312"/>
            <a:ext cx="9144000"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solidFill>
                  <a:srgbClr val="0070C0"/>
                </a:solidFill>
              </a:rPr>
              <a:t>conaci.org.br	</a:t>
            </a:r>
            <a:r>
              <a:rPr lang="pt-BR" dirty="0" smtClean="0">
                <a:solidFill>
                  <a:srgbClr val="0070C0"/>
                </a:solidFill>
              </a:rPr>
              <a:t>ouvidoriageral.sp.gov.br	gustavoungaro@sp.gov.br</a:t>
            </a:r>
            <a:endParaRPr lang="pt-BR" dirty="0">
              <a:solidFill>
                <a:srgbClr val="0070C0"/>
              </a:solidFill>
            </a:endParaRPr>
          </a:p>
        </p:txBody>
      </p:sp>
      <p:sp>
        <p:nvSpPr>
          <p:cNvPr id="8" name="Título 1"/>
          <p:cNvSpPr txBox="1">
            <a:spLocks/>
          </p:cNvSpPr>
          <p:nvPr/>
        </p:nvSpPr>
        <p:spPr>
          <a:xfrm>
            <a:off x="8384" y="548680"/>
            <a:ext cx="6147792" cy="1470025"/>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pt-BR" sz="2800" dirty="0" smtClean="0"/>
              <a:t>PEMPAL/IACOP </a:t>
            </a:r>
            <a:r>
              <a:rPr lang="pt-BR" sz="2800" dirty="0" err="1" smtClean="0"/>
              <a:t>Plenary</a:t>
            </a:r>
            <a:r>
              <a:rPr lang="pt-BR" sz="2800" dirty="0" smtClean="0"/>
              <a:t> Meeting</a:t>
            </a:r>
            <a:r>
              <a:rPr lang="pt-BR" sz="3200" dirty="0" smtClean="0"/>
              <a:t/>
            </a:r>
            <a:br>
              <a:rPr lang="pt-BR" sz="3200" dirty="0" smtClean="0"/>
            </a:br>
            <a:r>
              <a:rPr lang="pt-BR" sz="2400" dirty="0" err="1" smtClean="0"/>
              <a:t>March</a:t>
            </a:r>
            <a:r>
              <a:rPr lang="pt-BR" sz="2400" dirty="0" smtClean="0"/>
              <a:t> 21-23, 2016</a:t>
            </a:r>
            <a:br>
              <a:rPr lang="pt-BR" sz="2400" dirty="0" smtClean="0"/>
            </a:br>
            <a:r>
              <a:rPr lang="pt-BR" sz="2400" dirty="0" smtClean="0"/>
              <a:t>Prague – </a:t>
            </a:r>
            <a:r>
              <a:rPr lang="pt-BR" sz="2400" dirty="0" err="1" smtClean="0"/>
              <a:t>Czech</a:t>
            </a:r>
            <a:r>
              <a:rPr lang="pt-BR" sz="2400" dirty="0" smtClean="0"/>
              <a:t> </a:t>
            </a:r>
            <a:r>
              <a:rPr lang="pt-BR" sz="2400" dirty="0" err="1" smtClean="0"/>
              <a:t>Republic</a:t>
            </a:r>
            <a:r>
              <a:rPr lang="pt-BR" sz="2400" dirty="0" smtClean="0"/>
              <a:t/>
            </a:r>
            <a:br>
              <a:rPr lang="pt-BR" sz="2400" dirty="0" smtClean="0"/>
            </a:br>
            <a:endParaRPr lang="pt-BR" sz="2400" i="1"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6237312"/>
            <a:ext cx="9144000"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conaci.org.br	ouvidoriageral.sp.gov.br	gustavoungaro@sp.gov.br</a:t>
            </a:r>
            <a:endParaRPr lang="pt-BR" dirty="0">
              <a:solidFill>
                <a:srgbClr val="0070C0"/>
              </a:solidFill>
            </a:endParaRPr>
          </a:p>
        </p:txBody>
      </p:sp>
      <p:sp>
        <p:nvSpPr>
          <p:cNvPr id="3" name="Retângulo de cantos arredondados 2"/>
          <p:cNvSpPr/>
          <p:nvPr/>
        </p:nvSpPr>
        <p:spPr>
          <a:xfrm>
            <a:off x="395536" y="4653136"/>
            <a:ext cx="2088232" cy="1152128"/>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de cantos arredondados 3"/>
          <p:cNvSpPr/>
          <p:nvPr/>
        </p:nvSpPr>
        <p:spPr>
          <a:xfrm>
            <a:off x="2699792" y="2996952"/>
            <a:ext cx="2088232" cy="1152128"/>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de cantos arredondados 4"/>
          <p:cNvSpPr/>
          <p:nvPr/>
        </p:nvSpPr>
        <p:spPr>
          <a:xfrm>
            <a:off x="395536" y="2996952"/>
            <a:ext cx="2088232" cy="1152128"/>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771800" y="3140968"/>
            <a:ext cx="1944216" cy="646331"/>
          </a:xfrm>
          <a:prstGeom prst="rect">
            <a:avLst/>
          </a:prstGeom>
          <a:noFill/>
        </p:spPr>
        <p:txBody>
          <a:bodyPr wrap="square" rtlCol="0">
            <a:spAutoFit/>
          </a:bodyPr>
          <a:lstStyle/>
          <a:p>
            <a:pPr algn="ctr"/>
            <a:r>
              <a:rPr lang="pt-BR" dirty="0" err="1" smtClean="0"/>
              <a:t>Public</a:t>
            </a:r>
            <a:r>
              <a:rPr lang="pt-BR" dirty="0" smtClean="0"/>
              <a:t> </a:t>
            </a:r>
            <a:r>
              <a:rPr lang="pt-BR" dirty="0" err="1" smtClean="0"/>
              <a:t>Prosecution</a:t>
            </a:r>
            <a:r>
              <a:rPr lang="pt-BR" dirty="0" smtClean="0"/>
              <a:t> - </a:t>
            </a:r>
            <a:r>
              <a:rPr lang="pt-BR" dirty="0" smtClean="0"/>
              <a:t>MP</a:t>
            </a:r>
            <a:endParaRPr lang="pt-BR" dirty="0"/>
          </a:p>
        </p:txBody>
      </p:sp>
      <p:sp>
        <p:nvSpPr>
          <p:cNvPr id="8" name="CaixaDeTexto 7"/>
          <p:cNvSpPr txBox="1"/>
          <p:nvPr/>
        </p:nvSpPr>
        <p:spPr>
          <a:xfrm>
            <a:off x="611560" y="4941168"/>
            <a:ext cx="1656184" cy="646331"/>
          </a:xfrm>
          <a:prstGeom prst="rect">
            <a:avLst/>
          </a:prstGeom>
          <a:noFill/>
        </p:spPr>
        <p:txBody>
          <a:bodyPr wrap="square" rtlCol="0">
            <a:spAutoFit/>
          </a:bodyPr>
          <a:lstStyle/>
          <a:p>
            <a:pPr algn="ctr"/>
            <a:r>
              <a:rPr lang="pt-BR" dirty="0" smtClean="0"/>
              <a:t>Federal </a:t>
            </a:r>
            <a:r>
              <a:rPr lang="pt-BR" dirty="0" err="1" smtClean="0"/>
              <a:t>Audit</a:t>
            </a:r>
            <a:r>
              <a:rPr lang="pt-BR" dirty="0" smtClean="0"/>
              <a:t> </a:t>
            </a:r>
            <a:r>
              <a:rPr lang="pt-BR" dirty="0" err="1" smtClean="0"/>
              <a:t>Court</a:t>
            </a:r>
            <a:r>
              <a:rPr lang="pt-BR" dirty="0" smtClean="0"/>
              <a:t> - TCU</a:t>
            </a:r>
            <a:endParaRPr lang="pt-BR" dirty="0"/>
          </a:p>
        </p:txBody>
      </p:sp>
      <p:sp>
        <p:nvSpPr>
          <p:cNvPr id="9" name="CaixaDeTexto 8"/>
          <p:cNvSpPr txBox="1"/>
          <p:nvPr/>
        </p:nvSpPr>
        <p:spPr>
          <a:xfrm>
            <a:off x="611560" y="3284984"/>
            <a:ext cx="1656184" cy="646331"/>
          </a:xfrm>
          <a:prstGeom prst="rect">
            <a:avLst/>
          </a:prstGeom>
          <a:noFill/>
        </p:spPr>
        <p:txBody>
          <a:bodyPr wrap="square" rtlCol="0">
            <a:spAutoFit/>
          </a:bodyPr>
          <a:lstStyle/>
          <a:p>
            <a:pPr algn="ctr"/>
            <a:r>
              <a:rPr lang="pt-BR" dirty="0" err="1" smtClean="0"/>
              <a:t>National</a:t>
            </a:r>
            <a:r>
              <a:rPr lang="pt-BR" dirty="0" smtClean="0"/>
              <a:t> </a:t>
            </a:r>
            <a:r>
              <a:rPr lang="pt-BR" dirty="0" err="1" smtClean="0"/>
              <a:t>Congress</a:t>
            </a:r>
            <a:endParaRPr lang="pt-BR" dirty="0"/>
          </a:p>
        </p:txBody>
      </p:sp>
      <p:cxnSp>
        <p:nvCxnSpPr>
          <p:cNvPr id="11" name="Conector reto 10"/>
          <p:cNvCxnSpPr>
            <a:stCxn id="5" idx="2"/>
            <a:endCxn id="3" idx="0"/>
          </p:cNvCxnSpPr>
          <p:nvPr/>
        </p:nvCxnSpPr>
        <p:spPr>
          <a:xfrm>
            <a:off x="1439652" y="4149080"/>
            <a:ext cx="0" cy="50405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1835696" y="611396"/>
            <a:ext cx="4896544" cy="523220"/>
          </a:xfrm>
          <a:prstGeom prst="rect">
            <a:avLst/>
          </a:prstGeom>
          <a:noFill/>
        </p:spPr>
        <p:txBody>
          <a:bodyPr wrap="square" rtlCol="0">
            <a:spAutoFit/>
          </a:bodyPr>
          <a:lstStyle/>
          <a:p>
            <a:pPr algn="ctr"/>
            <a:r>
              <a:rPr lang="pt-BR" sz="2800" b="1" dirty="0" smtClean="0">
                <a:latin typeface="+mj-lt"/>
              </a:rPr>
              <a:t>PUBLIC CONTROL</a:t>
            </a:r>
            <a:endParaRPr lang="pt-BR" sz="2800" b="1" dirty="0">
              <a:latin typeface="+mj-lt"/>
            </a:endParaRPr>
          </a:p>
        </p:txBody>
      </p:sp>
      <p:sp>
        <p:nvSpPr>
          <p:cNvPr id="14" name="Retângulo 13"/>
          <p:cNvSpPr/>
          <p:nvPr/>
        </p:nvSpPr>
        <p:spPr>
          <a:xfrm>
            <a:off x="827584" y="1628800"/>
            <a:ext cx="3456384" cy="864096"/>
          </a:xfrm>
          <a:prstGeom prst="rect">
            <a:avLst/>
          </a:prstGeom>
          <a:gradFill flip="none" rotWithShape="1">
            <a:gsLst>
              <a:gs pos="0">
                <a:schemeClr val="bg1">
                  <a:lumMod val="95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1187624" y="1916832"/>
            <a:ext cx="2664296" cy="369332"/>
          </a:xfrm>
          <a:prstGeom prst="rect">
            <a:avLst/>
          </a:prstGeom>
          <a:noFill/>
        </p:spPr>
        <p:txBody>
          <a:bodyPr wrap="square" rtlCol="0">
            <a:spAutoFit/>
          </a:bodyPr>
          <a:lstStyle/>
          <a:p>
            <a:r>
              <a:rPr lang="pt-BR" dirty="0" smtClean="0"/>
              <a:t>EXTERNAL CONTROL</a:t>
            </a:r>
            <a:endParaRPr lang="pt-BR" dirty="0"/>
          </a:p>
        </p:txBody>
      </p:sp>
      <p:sp>
        <p:nvSpPr>
          <p:cNvPr id="16" name="Retângulo 15"/>
          <p:cNvSpPr/>
          <p:nvPr/>
        </p:nvSpPr>
        <p:spPr>
          <a:xfrm>
            <a:off x="5220072" y="1628800"/>
            <a:ext cx="3456384" cy="864096"/>
          </a:xfrm>
          <a:prstGeom prst="rect">
            <a:avLst/>
          </a:prstGeom>
          <a:gradFill flip="none" rotWithShape="1">
            <a:gsLst>
              <a:gs pos="0">
                <a:schemeClr val="bg1">
                  <a:lumMod val="95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5724128" y="1916832"/>
            <a:ext cx="2664296" cy="369332"/>
          </a:xfrm>
          <a:prstGeom prst="rect">
            <a:avLst/>
          </a:prstGeom>
          <a:noFill/>
        </p:spPr>
        <p:txBody>
          <a:bodyPr wrap="square" rtlCol="0">
            <a:spAutoFit/>
          </a:bodyPr>
          <a:lstStyle/>
          <a:p>
            <a:r>
              <a:rPr lang="pt-BR" dirty="0" smtClean="0"/>
              <a:t>INTERNAL CONTROL</a:t>
            </a:r>
            <a:endParaRPr lang="pt-BR" dirty="0"/>
          </a:p>
        </p:txBody>
      </p:sp>
      <p:sp>
        <p:nvSpPr>
          <p:cNvPr id="18" name="Retângulo de cantos arredondados 17"/>
          <p:cNvSpPr/>
          <p:nvPr/>
        </p:nvSpPr>
        <p:spPr>
          <a:xfrm>
            <a:off x="5940152" y="2996952"/>
            <a:ext cx="2088232" cy="1152128"/>
          </a:xfrm>
          <a:prstGeom prst="round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6084168" y="3111351"/>
            <a:ext cx="1872208" cy="923330"/>
          </a:xfrm>
          <a:prstGeom prst="rect">
            <a:avLst/>
          </a:prstGeom>
          <a:noFill/>
        </p:spPr>
        <p:txBody>
          <a:bodyPr wrap="square" rtlCol="0">
            <a:spAutoFit/>
          </a:bodyPr>
          <a:lstStyle/>
          <a:p>
            <a:pPr algn="ctr"/>
            <a:r>
              <a:rPr lang="pt-BR" dirty="0" smtClean="0"/>
              <a:t>General </a:t>
            </a:r>
            <a:r>
              <a:rPr lang="pt-BR" dirty="0" err="1" smtClean="0"/>
              <a:t>Comptroller</a:t>
            </a:r>
            <a:r>
              <a:rPr lang="pt-BR" dirty="0" smtClean="0"/>
              <a:t> </a:t>
            </a:r>
            <a:r>
              <a:rPr lang="pt-BR" dirty="0" err="1" smtClean="0"/>
              <a:t>of</a:t>
            </a:r>
            <a:r>
              <a:rPr lang="pt-BR" dirty="0" smtClean="0"/>
              <a:t> </a:t>
            </a:r>
            <a:r>
              <a:rPr lang="pt-BR" dirty="0" err="1" smtClean="0"/>
              <a:t>the</a:t>
            </a:r>
            <a:r>
              <a:rPr lang="pt-BR" dirty="0" smtClean="0"/>
              <a:t> </a:t>
            </a:r>
            <a:r>
              <a:rPr lang="pt-BR" dirty="0" err="1" smtClean="0"/>
              <a:t>Union</a:t>
            </a:r>
            <a:r>
              <a:rPr lang="pt-BR" dirty="0" smtClean="0"/>
              <a:t> - CGU</a:t>
            </a:r>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504000" y="301320"/>
            <a:ext cx="9070200" cy="1260720"/>
          </a:xfrm>
          <a:prstGeom prst="rect">
            <a:avLst/>
          </a:prstGeom>
        </p:spPr>
      </p:sp>
      <p:sp>
        <p:nvSpPr>
          <p:cNvPr id="5" name="Retângulo 4"/>
          <p:cNvSpPr/>
          <p:nvPr/>
        </p:nvSpPr>
        <p:spPr>
          <a:xfrm>
            <a:off x="611560" y="1196752"/>
            <a:ext cx="8064896" cy="4770537"/>
          </a:xfrm>
          <a:prstGeom prst="rect">
            <a:avLst/>
          </a:prstGeom>
        </p:spPr>
        <p:txBody>
          <a:bodyPr wrap="square">
            <a:spAutoFit/>
          </a:bodyPr>
          <a:lstStyle/>
          <a:p>
            <a:pPr algn="just"/>
            <a:r>
              <a:rPr lang="en-US" sz="1600" dirty="0" smtClean="0"/>
              <a:t>Article 74. The </a:t>
            </a:r>
            <a:r>
              <a:rPr lang="en-US" sz="1600" dirty="0" smtClean="0"/>
              <a:t>Legislative, </a:t>
            </a:r>
            <a:r>
              <a:rPr lang="en-US" sz="1600" dirty="0" smtClean="0"/>
              <a:t>Executive and Judicial Powers shall maintain an integrated system internal control for the purpose </a:t>
            </a:r>
            <a:r>
              <a:rPr lang="en-US" sz="1600" dirty="0" smtClean="0"/>
              <a:t>of:</a:t>
            </a:r>
            <a:endParaRPr lang="en-US" sz="1600" dirty="0" smtClean="0"/>
          </a:p>
          <a:p>
            <a:pPr algn="just"/>
            <a:r>
              <a:rPr lang="en-US" sz="1600" dirty="0" smtClean="0"/>
              <a:t>I </a:t>
            </a:r>
            <a:r>
              <a:rPr lang="en-US" sz="1600" dirty="0" smtClean="0"/>
              <a:t>- evaluating the attainment of the goals established in the </a:t>
            </a:r>
            <a:r>
              <a:rPr lang="en-US" sz="1600" dirty="0" err="1" smtClean="0"/>
              <a:t>pluriannual</a:t>
            </a:r>
            <a:r>
              <a:rPr lang="en-US" sz="1600" dirty="0" smtClean="0"/>
              <a:t> plan, the implementation of government </a:t>
            </a:r>
            <a:r>
              <a:rPr lang="en-US" sz="1600" dirty="0" err="1" smtClean="0"/>
              <a:t>programmes</a:t>
            </a:r>
            <a:r>
              <a:rPr lang="en-US" sz="1600" dirty="0" smtClean="0"/>
              <a:t> and of the budgets of the Union</a:t>
            </a:r>
            <a:r>
              <a:rPr lang="en-US" sz="1600" dirty="0" smtClean="0"/>
              <a:t>;</a:t>
            </a:r>
          </a:p>
          <a:p>
            <a:pPr algn="just">
              <a:buNone/>
            </a:pPr>
            <a:r>
              <a:rPr lang="en-US" sz="1600" dirty="0" smtClean="0">
                <a:latin typeface="Arial" pitchFamily="34" charset="0"/>
                <a:cs typeface="Arial" pitchFamily="34" charset="0"/>
              </a:rPr>
              <a:t>II </a:t>
            </a:r>
            <a:r>
              <a:rPr lang="en-US" sz="1600" dirty="0">
                <a:latin typeface="Arial" pitchFamily="34" charset="0"/>
                <a:cs typeface="Arial" pitchFamily="34" charset="0"/>
              </a:rPr>
              <a:t>- verifying the lawfulness and evaluating the results, as to effectiveness and efficiency, of budgetary, financial and property management in the agencies and entities of the federal administration, as well as the use of public funds by private legal entities ;</a:t>
            </a:r>
          </a:p>
          <a:p>
            <a:pPr>
              <a:buNone/>
            </a:pPr>
            <a:r>
              <a:rPr lang="en-US" sz="1600" dirty="0" smtClean="0">
                <a:latin typeface="Arial" pitchFamily="34" charset="0"/>
                <a:cs typeface="Arial" pitchFamily="34" charset="0"/>
              </a:rPr>
              <a:t>III </a:t>
            </a:r>
            <a:r>
              <a:rPr lang="en-US" sz="1600" dirty="0">
                <a:latin typeface="Arial" pitchFamily="34" charset="0"/>
                <a:cs typeface="Arial" pitchFamily="34" charset="0"/>
              </a:rPr>
              <a:t>- exercising control over credit transactions, collateral signatures and guarantees, as well as over the rights and assets of the Union;</a:t>
            </a:r>
          </a:p>
          <a:p>
            <a:pPr algn="just">
              <a:buNone/>
            </a:pPr>
            <a:r>
              <a:rPr lang="en-US" sz="1600" dirty="0" smtClean="0">
                <a:latin typeface="Arial" pitchFamily="34" charset="0"/>
                <a:cs typeface="Arial" pitchFamily="34" charset="0"/>
              </a:rPr>
              <a:t>IV </a:t>
            </a:r>
            <a:r>
              <a:rPr lang="en-US" sz="1600" dirty="0">
                <a:latin typeface="Arial" pitchFamily="34" charset="0"/>
                <a:cs typeface="Arial" pitchFamily="34" charset="0"/>
              </a:rPr>
              <a:t>- supporting external control in the exercise of its institutional </a:t>
            </a:r>
            <a:r>
              <a:rPr lang="en-US" sz="1600" dirty="0" smtClean="0">
                <a:latin typeface="Arial" pitchFamily="34" charset="0"/>
                <a:cs typeface="Arial" pitchFamily="34" charset="0"/>
              </a:rPr>
              <a:t>mission.</a:t>
            </a:r>
          </a:p>
          <a:p>
            <a:pPr algn="just"/>
            <a:r>
              <a:rPr lang="en-US" sz="1600" dirty="0" smtClean="0"/>
              <a:t>Paragraph </a:t>
            </a:r>
            <a:r>
              <a:rPr lang="en-US" sz="1600" dirty="0"/>
              <a:t>1. the persons responsible for internal control shall, upon learning of any irregularity or illegality, inform the Federal Audit Court about it, subject to joint liability.</a:t>
            </a:r>
          </a:p>
          <a:p>
            <a:pPr algn="just"/>
            <a:r>
              <a:rPr lang="en-US" sz="1600" dirty="0" smtClean="0"/>
              <a:t>Paragraph </a:t>
            </a:r>
            <a:r>
              <a:rPr lang="en-US" sz="1600" dirty="0"/>
              <a:t>2. Any citizen, political party, association or </a:t>
            </a:r>
            <a:r>
              <a:rPr lang="en-US" sz="1600" dirty="0" err="1"/>
              <a:t>labour</a:t>
            </a:r>
            <a:r>
              <a:rPr lang="en-US" sz="1600" dirty="0"/>
              <a:t> union has standing </a:t>
            </a:r>
          </a:p>
          <a:p>
            <a:pPr algn="just"/>
            <a:r>
              <a:rPr lang="en-US" sz="1600" dirty="0"/>
              <a:t>under the law to denounce irregularities or illegalities to the Federal Audit Court</a:t>
            </a:r>
            <a:r>
              <a:rPr lang="en-US" sz="1600" dirty="0" smtClean="0"/>
              <a:t>.</a:t>
            </a:r>
          </a:p>
          <a:p>
            <a:pPr algn="just"/>
            <a:r>
              <a:rPr lang="en-US" sz="1600" dirty="0"/>
              <a:t>Article 70. Control of accounts, finances, budget, operations and property of the Union and of the agencies of the direct and indirect administration, as to lawfulness, legitimacy, economic efficiency, application of subsidies and waiver of revenues, shall be exercised by the National Congress, by means of external control and of the internal control system of each Power</a:t>
            </a:r>
            <a:r>
              <a:rPr lang="en-US" sz="1600" dirty="0" smtClean="0"/>
              <a:t>.</a:t>
            </a:r>
            <a:endParaRPr lang="en-US" sz="1600" dirty="0"/>
          </a:p>
        </p:txBody>
      </p:sp>
      <p:sp>
        <p:nvSpPr>
          <p:cNvPr id="6" name="CaixaDeTexto 5"/>
          <p:cNvSpPr txBox="1"/>
          <p:nvPr/>
        </p:nvSpPr>
        <p:spPr>
          <a:xfrm>
            <a:off x="894080" y="497840"/>
            <a:ext cx="6969760" cy="523220"/>
          </a:xfrm>
          <a:prstGeom prst="rect">
            <a:avLst/>
          </a:prstGeom>
          <a:noFill/>
        </p:spPr>
        <p:txBody>
          <a:bodyPr wrap="square" rtlCol="0">
            <a:spAutoFit/>
          </a:bodyPr>
          <a:lstStyle/>
          <a:p>
            <a:r>
              <a:rPr lang="pt-BR" sz="2800" b="1" dirty="0" smtClean="0"/>
              <a:t>Federal </a:t>
            </a:r>
            <a:r>
              <a:rPr lang="pt-BR" sz="2800" b="1" dirty="0" err="1" smtClean="0"/>
              <a:t>Constitution</a:t>
            </a:r>
            <a:endParaRPr lang="pt-BR" sz="2800" b="1" dirty="0"/>
          </a:p>
        </p:txBody>
      </p:sp>
      <p:sp>
        <p:nvSpPr>
          <p:cNvPr id="7" name="Retângulo 6"/>
          <p:cNvSpPr/>
          <p:nvPr/>
        </p:nvSpPr>
        <p:spPr>
          <a:xfrm>
            <a:off x="0" y="6237312"/>
            <a:ext cx="9144000"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conaci.org.br	ouvidoriageral.sp.gov.br	gustavoungaro@sp.gov.br</a:t>
            </a:r>
            <a:endParaRPr lang="pt-BR" dirty="0">
              <a:solidFill>
                <a:srgbClr val="0070C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179512" y="332656"/>
            <a:ext cx="8762054" cy="105592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defRPr/>
            </a:pPr>
            <a:r>
              <a:rPr kumimoji="0" lang="pt-BR" sz="3600" b="0" i="0" u="none" strike="noStrike" kern="1200" cap="none" spc="0" normalizeH="0" baseline="0" noProof="0" dirty="0" smtClean="0">
                <a:ln>
                  <a:noFill/>
                </a:ln>
                <a:solidFill>
                  <a:schemeClr val="bg1"/>
                </a:solidFill>
                <a:effectLst/>
                <a:uLnTx/>
                <a:uFillTx/>
                <a:latin typeface="+mj-lt"/>
                <a:ea typeface="+mj-ea"/>
                <a:cs typeface="+mj-cs"/>
              </a:rPr>
              <a:t/>
            </a:r>
            <a:br>
              <a:rPr kumimoji="0" lang="pt-BR" sz="3600" b="0" i="0" u="none" strike="noStrike" kern="1200" cap="none" spc="0" normalizeH="0" baseline="0" noProof="0" dirty="0" smtClean="0">
                <a:ln>
                  <a:noFill/>
                </a:ln>
                <a:solidFill>
                  <a:schemeClr val="bg1"/>
                </a:solidFill>
                <a:effectLst/>
                <a:uLnTx/>
                <a:uFillTx/>
                <a:latin typeface="+mj-lt"/>
                <a:ea typeface="+mj-ea"/>
                <a:cs typeface="+mj-cs"/>
              </a:rPr>
            </a:br>
            <a:r>
              <a:rPr lang="pt-BR" sz="3600" dirty="0" smtClean="0"/>
              <a:t> </a:t>
            </a:r>
            <a:r>
              <a:rPr lang="pt-BR" sz="3600" dirty="0" err="1" smtClean="0">
                <a:latin typeface="+mj-lt"/>
              </a:rPr>
              <a:t>Macrofunctions</a:t>
            </a:r>
            <a:r>
              <a:rPr lang="pt-BR" sz="3600" dirty="0" smtClean="0">
                <a:latin typeface="+mj-lt"/>
              </a:rPr>
              <a:t> </a:t>
            </a:r>
            <a:r>
              <a:rPr lang="pt-BR" sz="3600" dirty="0" err="1" smtClean="0">
                <a:latin typeface="+mj-lt"/>
              </a:rPr>
              <a:t>of</a:t>
            </a:r>
            <a:r>
              <a:rPr lang="pt-BR" sz="3600" dirty="0" smtClean="0">
                <a:latin typeface="+mj-lt"/>
              </a:rPr>
              <a:t> </a:t>
            </a:r>
            <a:r>
              <a:rPr lang="pt-BR" sz="3600" dirty="0" err="1" smtClean="0">
                <a:latin typeface="+mj-lt"/>
              </a:rPr>
              <a:t>the</a:t>
            </a:r>
            <a:r>
              <a:rPr lang="pt-BR" sz="3600" dirty="0" smtClean="0">
                <a:latin typeface="+mj-lt"/>
              </a:rPr>
              <a:t> </a:t>
            </a:r>
            <a:r>
              <a:rPr lang="pt-BR" sz="3600" dirty="0" err="1" smtClean="0">
                <a:latin typeface="+mj-lt"/>
              </a:rPr>
              <a:t>Internal</a:t>
            </a:r>
            <a:endParaRPr lang="pt-BR" sz="3600" dirty="0" smtClean="0">
              <a:latin typeface="+mj-lt"/>
            </a:endParaRPr>
          </a:p>
          <a:p>
            <a:pPr lvl="0">
              <a:defRPr/>
            </a:pPr>
            <a:r>
              <a:rPr lang="pt-BR" sz="3600" dirty="0" err="1" smtClean="0">
                <a:latin typeface="+mj-lt"/>
              </a:rPr>
              <a:t>Control</a:t>
            </a:r>
            <a:r>
              <a:rPr lang="pt-BR" sz="3600" dirty="0" smtClean="0">
                <a:latin typeface="+mj-lt"/>
              </a:rPr>
              <a:t> </a:t>
            </a:r>
            <a:r>
              <a:rPr kumimoji="0" lang="pt-BR" sz="3600" b="0" i="0" u="none" strike="noStrike" kern="1200" cap="none" spc="0" normalizeH="0" baseline="0" noProof="0" dirty="0" smtClean="0">
                <a:ln>
                  <a:noFill/>
                </a:ln>
                <a:effectLst/>
                <a:uLnTx/>
                <a:uFillTx/>
                <a:latin typeface="+mj-lt"/>
                <a:ea typeface="+mj-ea"/>
                <a:cs typeface="+mj-cs"/>
              </a:rPr>
              <a:t>- PEC  nº </a:t>
            </a:r>
            <a:r>
              <a:rPr kumimoji="0" lang="pt-BR" sz="3600" b="0" i="0" u="none" strike="noStrike" kern="1200" cap="none" spc="0" normalizeH="0" baseline="0" noProof="0" dirty="0" smtClean="0">
                <a:ln>
                  <a:noFill/>
                </a:ln>
                <a:effectLst/>
                <a:uLnTx/>
                <a:uFillTx/>
                <a:latin typeface="+mj-lt"/>
                <a:ea typeface="+mj-ea"/>
                <a:cs typeface="+mj-cs"/>
              </a:rPr>
              <a:t>45/2009</a:t>
            </a:r>
            <a:r>
              <a:rPr kumimoji="0" lang="pt-BR" sz="1600" b="1" i="0" u="none" strike="noStrike" kern="1200" cap="none" spc="0" normalizeH="0" baseline="0" noProof="0" dirty="0" smtClean="0">
                <a:ln>
                  <a:noFill/>
                </a:ln>
                <a:effectLst/>
                <a:uLnTx/>
                <a:uFillTx/>
                <a:latin typeface="+mj-lt"/>
                <a:ea typeface="+mj-ea"/>
                <a:cs typeface="+mj-cs"/>
              </a:rPr>
              <a:t> </a:t>
            </a:r>
          </a:p>
          <a:p>
            <a:pPr lvl="0">
              <a:defRPr/>
            </a:pPr>
            <a:r>
              <a:rPr kumimoji="0" lang="pt-BR" sz="1600" b="1" i="0" u="none" strike="noStrike" kern="1200" cap="none" spc="0" normalizeH="0" baseline="0" noProof="0" dirty="0" smtClean="0">
                <a:ln>
                  <a:noFill/>
                </a:ln>
                <a:effectLst/>
                <a:uLnTx/>
                <a:uFillTx/>
                <a:latin typeface="+mj-lt"/>
                <a:ea typeface="+mj-ea"/>
                <a:cs typeface="+mj-cs"/>
              </a:rPr>
              <a:t>(</a:t>
            </a:r>
            <a:r>
              <a:rPr lang="pt-BR" sz="1600" b="1" dirty="0" err="1" smtClean="0"/>
              <a:t>Proposed</a:t>
            </a:r>
            <a:r>
              <a:rPr lang="pt-BR" sz="1600" b="1" dirty="0" smtClean="0"/>
              <a:t> </a:t>
            </a:r>
            <a:r>
              <a:rPr lang="pt-BR" sz="1600" b="1" dirty="0" err="1" smtClean="0"/>
              <a:t>Constitutional</a:t>
            </a:r>
            <a:r>
              <a:rPr lang="pt-BR" sz="1600" b="1" dirty="0" smtClean="0"/>
              <a:t> </a:t>
            </a:r>
            <a:r>
              <a:rPr lang="pt-BR" sz="1600" b="1" dirty="0" err="1" smtClean="0"/>
              <a:t>Amendment</a:t>
            </a:r>
            <a:r>
              <a:rPr lang="pt-BR" sz="1600" b="1" dirty="0" smtClean="0"/>
              <a:t>)</a:t>
            </a:r>
            <a:r>
              <a:rPr kumimoji="0" lang="pt-BR" sz="3600" b="0" i="0" u="none" strike="noStrike" kern="1200" cap="none" spc="0" normalizeH="0" baseline="0" noProof="0" dirty="0" smtClean="0">
                <a:ln>
                  <a:noFill/>
                </a:ln>
                <a:effectLst/>
                <a:uLnTx/>
                <a:uFillTx/>
                <a:latin typeface="+mj-lt"/>
                <a:ea typeface="+mj-ea"/>
                <a:cs typeface="+mj-cs"/>
              </a:rPr>
              <a:t/>
            </a:r>
            <a:br>
              <a:rPr kumimoji="0" lang="pt-BR" sz="3600" b="0" i="0" u="none" strike="noStrike" kern="1200" cap="none" spc="0" normalizeH="0" baseline="0" noProof="0" dirty="0" smtClean="0">
                <a:ln>
                  <a:noFill/>
                </a:ln>
                <a:effectLst/>
                <a:uLnTx/>
                <a:uFillTx/>
                <a:latin typeface="+mj-lt"/>
                <a:ea typeface="+mj-ea"/>
                <a:cs typeface="+mj-cs"/>
              </a:rPr>
            </a:br>
            <a:endParaRPr kumimoji="0" lang="pt-BR" sz="3600" b="0" i="0" u="none" strike="noStrike" kern="1200" cap="none" spc="0" normalizeH="0" baseline="0" noProof="0" dirty="0">
              <a:ln>
                <a:noFill/>
              </a:ln>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107504" y="1874052"/>
            <a:ext cx="4803135" cy="4174504"/>
          </a:xfrm>
          <a:prstGeom prst="rect">
            <a:avLst/>
          </a:prstGeom>
          <a:noFill/>
          <a:ln w="9525">
            <a:noFill/>
            <a:miter lim="800000"/>
            <a:headEnd/>
            <a:tailEnd/>
          </a:ln>
          <a:effectLst/>
        </p:spPr>
      </p:pic>
      <p:sp>
        <p:nvSpPr>
          <p:cNvPr id="6" name="Espaço Reservado para Conteúdo 7"/>
          <p:cNvSpPr txBox="1">
            <a:spLocks/>
          </p:cNvSpPr>
          <p:nvPr/>
        </p:nvSpPr>
        <p:spPr>
          <a:xfrm>
            <a:off x="4910639" y="1700808"/>
            <a:ext cx="4032237" cy="4071966"/>
          </a:xfrm>
          <a:prstGeom prst="rect">
            <a:avLst/>
          </a:prstGeom>
        </p:spPr>
        <p:txBody>
          <a:bodyPr vert="horz" lIns="91440" tIns="45720" rIns="91440" bIns="45720" rtlCol="0" anchor="ctr">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lvl="0" algn="just" fontAlgn="auto">
              <a:spcAft>
                <a:spcPts val="0"/>
              </a:spcAft>
              <a:buNone/>
              <a:defRPr/>
            </a:pPr>
            <a:r>
              <a:rPr lang="en-US" sz="1800" dirty="0" smtClean="0"/>
              <a:t>"Art </a:t>
            </a:r>
            <a:r>
              <a:rPr lang="en-US" sz="1800" dirty="0" smtClean="0"/>
              <a:t>. 37. ................. XXIII - the activities </a:t>
            </a:r>
            <a:r>
              <a:rPr lang="en-US" sz="1800" dirty="0" smtClean="0"/>
              <a:t>of</a:t>
            </a:r>
          </a:p>
          <a:p>
            <a:pPr lvl="0" algn="just" fontAlgn="auto">
              <a:spcAft>
                <a:spcPts val="0"/>
              </a:spcAft>
              <a:buNone/>
              <a:defRPr/>
            </a:pPr>
            <a:r>
              <a:rPr lang="en-US" sz="1800" dirty="0" smtClean="0"/>
              <a:t>the </a:t>
            </a:r>
            <a:r>
              <a:rPr lang="en-US" sz="1800" dirty="0" smtClean="0"/>
              <a:t>internal control system , provided for </a:t>
            </a:r>
            <a:r>
              <a:rPr lang="en-US" sz="1800" dirty="0" smtClean="0"/>
              <a:t>in</a:t>
            </a:r>
          </a:p>
          <a:p>
            <a:pPr lvl="0" algn="just" fontAlgn="auto">
              <a:spcAft>
                <a:spcPts val="0"/>
              </a:spcAft>
              <a:buNone/>
              <a:defRPr/>
            </a:pPr>
            <a:r>
              <a:rPr lang="en-US" sz="1800" dirty="0" smtClean="0"/>
              <a:t>art</a:t>
            </a:r>
            <a:r>
              <a:rPr lang="en-US" sz="1800" dirty="0" smtClean="0"/>
              <a:t>. 74, essential to the functioning </a:t>
            </a:r>
            <a:r>
              <a:rPr lang="en-US" sz="1800" dirty="0" smtClean="0"/>
              <a:t>of</a:t>
            </a:r>
          </a:p>
          <a:p>
            <a:pPr lvl="0" algn="just" fontAlgn="auto">
              <a:spcAft>
                <a:spcPts val="0"/>
              </a:spcAft>
              <a:buNone/>
              <a:defRPr/>
            </a:pPr>
            <a:r>
              <a:rPr lang="en-US" sz="1800" dirty="0" smtClean="0"/>
              <a:t>public </a:t>
            </a:r>
            <a:r>
              <a:rPr lang="en-US" sz="1800" dirty="0" smtClean="0"/>
              <a:t>administration, behold, </a:t>
            </a:r>
            <a:r>
              <a:rPr lang="en-US" sz="1800" dirty="0" smtClean="0"/>
              <a:t>especially</a:t>
            </a:r>
          </a:p>
          <a:p>
            <a:pPr lvl="0" algn="just" fontAlgn="auto">
              <a:spcAft>
                <a:spcPts val="0"/>
              </a:spcAft>
              <a:buNone/>
              <a:defRPr/>
            </a:pPr>
            <a:r>
              <a:rPr lang="en-US" sz="1800" dirty="0" smtClean="0">
                <a:solidFill>
                  <a:schemeClr val="accent6">
                    <a:lumMod val="75000"/>
                  </a:schemeClr>
                </a:solidFill>
              </a:rPr>
              <a:t>ombudsman </a:t>
            </a:r>
            <a:r>
              <a:rPr lang="en-US" sz="1800" dirty="0" smtClean="0">
                <a:solidFill>
                  <a:schemeClr val="accent6">
                    <a:lumMod val="75000"/>
                  </a:schemeClr>
                </a:solidFill>
              </a:rPr>
              <a:t>functions, </a:t>
            </a:r>
            <a:r>
              <a:rPr lang="en-US" sz="1800" dirty="0" smtClean="0">
                <a:solidFill>
                  <a:schemeClr val="accent6">
                    <a:lumMod val="75000"/>
                  </a:schemeClr>
                </a:solidFill>
              </a:rPr>
              <a:t>controlling,</a:t>
            </a:r>
          </a:p>
          <a:p>
            <a:pPr lvl="0" algn="just" fontAlgn="auto">
              <a:spcAft>
                <a:spcPts val="0"/>
              </a:spcAft>
              <a:buNone/>
              <a:defRPr/>
            </a:pPr>
            <a:r>
              <a:rPr lang="en-US" sz="1800" dirty="0" smtClean="0">
                <a:solidFill>
                  <a:schemeClr val="accent6">
                    <a:lumMod val="75000"/>
                  </a:schemeClr>
                </a:solidFill>
              </a:rPr>
              <a:t>government </a:t>
            </a:r>
            <a:r>
              <a:rPr lang="en-US" sz="1800" dirty="0" smtClean="0">
                <a:solidFill>
                  <a:schemeClr val="accent6">
                    <a:lumMod val="75000"/>
                  </a:schemeClr>
                </a:solidFill>
              </a:rPr>
              <a:t>auditing and correction</a:t>
            </a:r>
            <a:r>
              <a:rPr lang="en-US" sz="1800" dirty="0" smtClean="0"/>
              <a:t> , </a:t>
            </a:r>
            <a:r>
              <a:rPr lang="en-US" sz="1800" dirty="0" smtClean="0"/>
              <a:t>and</a:t>
            </a:r>
          </a:p>
          <a:p>
            <a:pPr lvl="0" algn="just" fontAlgn="auto">
              <a:spcAft>
                <a:spcPts val="0"/>
              </a:spcAft>
              <a:buNone/>
              <a:defRPr/>
            </a:pPr>
            <a:r>
              <a:rPr lang="en-US" sz="1800" dirty="0" smtClean="0"/>
              <a:t>shall </a:t>
            </a:r>
            <a:r>
              <a:rPr lang="en-US" sz="1800" dirty="0" smtClean="0"/>
              <a:t>be performed by permanent </a:t>
            </a:r>
            <a:r>
              <a:rPr lang="en-US" sz="1800" dirty="0" smtClean="0"/>
              <a:t>nature</a:t>
            </a:r>
          </a:p>
          <a:p>
            <a:pPr lvl="0" algn="just" fontAlgn="auto">
              <a:spcAft>
                <a:spcPts val="0"/>
              </a:spcAft>
              <a:buNone/>
              <a:defRPr/>
            </a:pPr>
            <a:r>
              <a:rPr lang="en-US" sz="1800" dirty="0" smtClean="0"/>
              <a:t>organs</a:t>
            </a:r>
            <a:r>
              <a:rPr lang="en-US" sz="1800" dirty="0" smtClean="0"/>
              <a:t>, and carried out by organized </a:t>
            </a:r>
            <a:r>
              <a:rPr lang="en-US" sz="1800" dirty="0" smtClean="0"/>
              <a:t>into</a:t>
            </a:r>
          </a:p>
          <a:p>
            <a:pPr lvl="0" algn="just" fontAlgn="auto">
              <a:spcAft>
                <a:spcPts val="0"/>
              </a:spcAft>
              <a:buNone/>
              <a:defRPr/>
            </a:pPr>
            <a:r>
              <a:rPr lang="en-US" sz="1800" dirty="0" smtClean="0"/>
              <a:t>specific careers, </a:t>
            </a:r>
            <a:r>
              <a:rPr lang="en-US" sz="1800" dirty="0" smtClean="0"/>
              <a:t>in the form </a:t>
            </a:r>
            <a:r>
              <a:rPr lang="en-US" sz="1800" dirty="0" smtClean="0"/>
              <a:t>of</a:t>
            </a:r>
          </a:p>
          <a:p>
            <a:pPr lvl="0" algn="just" fontAlgn="auto">
              <a:spcAft>
                <a:spcPts val="0"/>
              </a:spcAft>
              <a:buNone/>
              <a:defRPr/>
            </a:pPr>
            <a:r>
              <a:rPr lang="en-US" sz="1800" dirty="0" smtClean="0"/>
              <a:t>supplementary </a:t>
            </a:r>
            <a:r>
              <a:rPr lang="en-US" sz="1800" dirty="0" smtClean="0"/>
              <a:t>law . </a:t>
            </a:r>
            <a:r>
              <a:rPr lang="en-US" sz="1800" dirty="0" smtClean="0"/>
              <a:t>“</a:t>
            </a:r>
          </a:p>
          <a:p>
            <a:pPr lvl="0" algn="just" fontAlgn="auto">
              <a:spcAft>
                <a:spcPts val="0"/>
              </a:spcAft>
              <a:buNone/>
              <a:defRPr/>
            </a:pPr>
            <a:r>
              <a:rPr lang="en-US" sz="2000" dirty="0" smtClean="0"/>
              <a:t>Current </a:t>
            </a:r>
            <a:r>
              <a:rPr lang="en-US" sz="2000" dirty="0"/>
              <a:t>Status : Approved by </a:t>
            </a:r>
            <a:r>
              <a:rPr lang="en-US" sz="2000" dirty="0" smtClean="0"/>
              <a:t>the Senate </a:t>
            </a:r>
            <a:r>
              <a:rPr lang="en-US" sz="2000" dirty="0"/>
              <a:t>CCJ on February 24</a:t>
            </a:r>
          </a:p>
          <a:p>
            <a:pPr marL="0" indent="0" algn="just">
              <a:buNone/>
            </a:pPr>
            <a:r>
              <a:rPr lang="en-US" sz="2000" dirty="0"/>
              <a:t>Forwarded to the plenary </a:t>
            </a:r>
            <a:r>
              <a:rPr lang="en-US" sz="2000" dirty="0" smtClean="0"/>
              <a:t>deliberation</a:t>
            </a:r>
            <a:endParaRPr lang="pt-BR" sz="2000" dirty="0"/>
          </a:p>
        </p:txBody>
      </p:sp>
      <p:sp>
        <p:nvSpPr>
          <p:cNvPr id="7" name="Retângulo 6"/>
          <p:cNvSpPr/>
          <p:nvPr/>
        </p:nvSpPr>
        <p:spPr>
          <a:xfrm>
            <a:off x="0" y="6237312"/>
            <a:ext cx="9144000"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conaci.org.br	ouvidoriageral.sp.gov.br	gustavoungaro@sp.gov.br</a:t>
            </a:r>
            <a:endParaRPr lang="pt-BR"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stomShape 1"/>
          <p:cNvSpPr/>
          <p:nvPr/>
        </p:nvSpPr>
        <p:spPr>
          <a:xfrm>
            <a:off x="504000" y="301320"/>
            <a:ext cx="8462012" cy="1304134"/>
          </a:xfrm>
          <a:prstGeom prst="rect">
            <a:avLst/>
          </a:prstGeom>
        </p:spPr>
      </p:sp>
      <p:sp>
        <p:nvSpPr>
          <p:cNvPr id="5" name="CustomShape 2"/>
          <p:cNvSpPr/>
          <p:nvPr/>
        </p:nvSpPr>
        <p:spPr>
          <a:xfrm>
            <a:off x="504000" y="1769040"/>
            <a:ext cx="8273929" cy="4533934"/>
          </a:xfrm>
          <a:prstGeom prst="rect">
            <a:avLst/>
          </a:prstGeom>
        </p:spPr>
      </p:sp>
      <p:sp>
        <p:nvSpPr>
          <p:cNvPr id="6" name="Rectangle 1"/>
          <p:cNvSpPr>
            <a:spLocks noChangeArrowheads="1"/>
          </p:cNvSpPr>
          <p:nvPr/>
        </p:nvSpPr>
        <p:spPr bwMode="auto">
          <a:xfrm>
            <a:off x="671420" y="1132914"/>
            <a:ext cx="793908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r>
              <a:rPr lang="en-US" sz="2400" dirty="0" smtClean="0"/>
              <a:t>The National Council of Internal Control - CONACI is a civil association that brings together the </a:t>
            </a:r>
            <a:r>
              <a:rPr lang="en-US" sz="2400" dirty="0" smtClean="0"/>
              <a:t>public internal </a:t>
            </a:r>
            <a:r>
              <a:rPr lang="en-US" sz="2400" dirty="0" smtClean="0"/>
              <a:t>control agencies of the </a:t>
            </a:r>
            <a:r>
              <a:rPr lang="en-US" sz="2400" u="sng" dirty="0" smtClean="0"/>
              <a:t>all </a:t>
            </a:r>
            <a:r>
              <a:rPr lang="en-US" sz="2400" u="sng" dirty="0"/>
              <a:t>26 </a:t>
            </a:r>
            <a:r>
              <a:rPr lang="en-US" sz="2400" u="sng" dirty="0" smtClean="0"/>
              <a:t>States </a:t>
            </a:r>
            <a:r>
              <a:rPr lang="en-US" sz="2400" dirty="0"/>
              <a:t>of the </a:t>
            </a:r>
            <a:r>
              <a:rPr lang="en-US" sz="2400" dirty="0" smtClean="0"/>
              <a:t>Brazilian Federation, </a:t>
            </a:r>
            <a:r>
              <a:rPr lang="en-US" sz="2400" dirty="0"/>
              <a:t>the </a:t>
            </a:r>
            <a:r>
              <a:rPr lang="en-US" sz="2400" u="sng" dirty="0"/>
              <a:t>Federal </a:t>
            </a:r>
            <a:r>
              <a:rPr lang="en-US" sz="2400" u="sng" dirty="0" smtClean="0"/>
              <a:t>District</a:t>
            </a:r>
            <a:r>
              <a:rPr lang="en-US" sz="2400" dirty="0" smtClean="0"/>
              <a:t>, </a:t>
            </a:r>
            <a:r>
              <a:rPr lang="en-US" sz="2400" dirty="0"/>
              <a:t>the </a:t>
            </a:r>
            <a:r>
              <a:rPr lang="en-US" sz="2400" u="sng" dirty="0"/>
              <a:t>Union</a:t>
            </a:r>
            <a:r>
              <a:rPr lang="en-US" sz="2400" dirty="0"/>
              <a:t> and </a:t>
            </a:r>
            <a:r>
              <a:rPr lang="en-US" sz="2400" u="sng" dirty="0"/>
              <a:t>18 </a:t>
            </a:r>
            <a:r>
              <a:rPr lang="en-US" sz="2400" u="sng" dirty="0" smtClean="0"/>
              <a:t>State Capitals </a:t>
            </a:r>
            <a:r>
              <a:rPr lang="en-US" sz="2400" dirty="0"/>
              <a:t>, totaling </a:t>
            </a:r>
            <a:r>
              <a:rPr lang="en-US" sz="2400" u="sng" dirty="0"/>
              <a:t>46 members</a:t>
            </a:r>
            <a:r>
              <a:rPr lang="en-US" sz="2400" dirty="0"/>
              <a:t>.</a:t>
            </a:r>
            <a:endParaRPr lang="pt-BR" sz="2400" b="1" u="sng" dirty="0"/>
          </a:p>
          <a:p>
            <a:pPr lvl="0" algn="just" eaLnBrk="0" hangingPunct="0"/>
            <a:endParaRPr lang="en-US" sz="1600" dirty="0" smtClean="0"/>
          </a:p>
          <a:p>
            <a:pPr lvl="0" algn="just" eaLnBrk="0" hangingPunct="0"/>
            <a:r>
              <a:rPr lang="en-US" sz="1600" dirty="0" smtClean="0"/>
              <a:t>Purpose:</a:t>
            </a:r>
          </a:p>
          <a:p>
            <a:pPr lvl="0" algn="just" eaLnBrk="0" hangingPunct="0"/>
            <a:r>
              <a:rPr lang="en-US" sz="1600" dirty="0" smtClean="0"/>
              <a:t>The </a:t>
            </a:r>
            <a:r>
              <a:rPr lang="en-US" sz="1600" dirty="0"/>
              <a:t>development of an effective performance in the control of public administration , contributing to the prevention and combating corruption and the search for greater integration between the Internal Control Agencies in order to make the exchange of experiences, knowledge and tools , effective means strengthening of its institutions and contributing to the full implementation of the democratic rule of </a:t>
            </a:r>
            <a:r>
              <a:rPr lang="en-US" sz="1600" dirty="0" smtClean="0"/>
              <a:t>law.</a:t>
            </a:r>
          </a:p>
          <a:p>
            <a:pPr lvl="0" algn="just" eaLnBrk="0" hangingPunct="0"/>
            <a:endParaRPr lang="en-US" sz="1600" dirty="0"/>
          </a:p>
          <a:p>
            <a:pPr lvl="0" algn="just" eaLnBrk="0" hangingPunct="0"/>
            <a:r>
              <a:rPr lang="en-US" sz="1600" dirty="0" smtClean="0"/>
              <a:t>Meetings:</a:t>
            </a:r>
          </a:p>
          <a:p>
            <a:pPr lvl="0" algn="just" eaLnBrk="0" hangingPunct="0"/>
            <a:r>
              <a:rPr lang="en-US" sz="1600" dirty="0" smtClean="0"/>
              <a:t>4 2-day technical meeting per year, with one 2-day annual seminar (600 participants).</a:t>
            </a:r>
            <a:endParaRPr lang="pt-BR" sz="2800" dirty="0" smtClean="0">
              <a:latin typeface="Arial" pitchFamily="34" charset="0"/>
              <a:ea typeface="Calibri" pitchFamily="34" charset="0"/>
              <a:cs typeface="Arial" pitchFamily="34" charset="0"/>
            </a:endParaRPr>
          </a:p>
        </p:txBody>
      </p:sp>
      <p:sp>
        <p:nvSpPr>
          <p:cNvPr id="7" name="Retângulo 6"/>
          <p:cNvSpPr/>
          <p:nvPr/>
        </p:nvSpPr>
        <p:spPr>
          <a:xfrm>
            <a:off x="0" y="6237312"/>
            <a:ext cx="9144000"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conaci.org.br	ouvidoriageral.sp.gov.br	gustavoungaro@sp.gov.br</a:t>
            </a:r>
            <a:endParaRPr lang="pt-BR" dirty="0">
              <a:solidFill>
                <a:srgbClr val="0070C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bwMode="auto">
          <a:xfrm>
            <a:off x="472976" y="157467"/>
            <a:ext cx="9071610" cy="12599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10000"/>
          </a:bodyPr>
          <a:lstStyle/>
          <a:p>
            <a:pPr lvl="0">
              <a:defRPr/>
            </a:pPr>
            <a:r>
              <a:rPr lang="en-US" sz="4400" dirty="0" smtClean="0"/>
              <a:t>Creation of Internal </a:t>
            </a:r>
          </a:p>
          <a:p>
            <a:pPr lvl="0">
              <a:defRPr/>
            </a:pPr>
            <a:r>
              <a:rPr lang="en-US" sz="4400" dirty="0" smtClean="0"/>
              <a:t>Control Organs in time</a:t>
            </a:r>
            <a:endParaRPr kumimoji="0" lang="pt-BR" sz="4400" b="0" i="0" u="none" strike="noStrike" kern="1200" cap="none" spc="0" normalizeH="0" baseline="0" noProof="0" dirty="0">
              <a:ln>
                <a:noFill/>
              </a:ln>
              <a:effectLst/>
              <a:uLnTx/>
              <a:uFillTx/>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236736" y="1732410"/>
            <a:ext cx="4700723" cy="4266047"/>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4572001" y="3947052"/>
            <a:ext cx="4464496" cy="1801464"/>
          </a:xfrm>
          <a:prstGeom prst="rect">
            <a:avLst/>
          </a:prstGeom>
          <a:noFill/>
          <a:ln w="9525">
            <a:noFill/>
            <a:miter lim="800000"/>
            <a:headEnd/>
            <a:tailEnd/>
          </a:ln>
          <a:effectLst/>
        </p:spPr>
      </p:pic>
      <p:sp>
        <p:nvSpPr>
          <p:cNvPr id="7" name="CaixaDeTexto 6"/>
          <p:cNvSpPr txBox="1"/>
          <p:nvPr/>
        </p:nvSpPr>
        <p:spPr>
          <a:xfrm>
            <a:off x="4644008" y="1732411"/>
            <a:ext cx="4331094" cy="2246769"/>
          </a:xfrm>
          <a:prstGeom prst="rect">
            <a:avLst/>
          </a:prstGeom>
          <a:noFill/>
        </p:spPr>
        <p:txBody>
          <a:bodyPr wrap="square" rtlCol="0">
            <a:spAutoFit/>
          </a:bodyPr>
          <a:lstStyle/>
          <a:p>
            <a:pPr algn="just"/>
            <a:r>
              <a:rPr lang="en-US" sz="2800" dirty="0" smtClean="0"/>
              <a:t>More than half of the agencies was created after the year 2001, the year of approval of the Fiscal Responsibility Law.</a:t>
            </a:r>
            <a:endParaRPr lang="pt-BR" sz="2600" dirty="0"/>
          </a:p>
        </p:txBody>
      </p:sp>
      <p:sp>
        <p:nvSpPr>
          <p:cNvPr id="8" name="Retângulo 7"/>
          <p:cNvSpPr/>
          <p:nvPr/>
        </p:nvSpPr>
        <p:spPr>
          <a:xfrm>
            <a:off x="0" y="6237312"/>
            <a:ext cx="9144000"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conaci.org.br	ouvidoriageral.sp.gov.br	gustavoungaro@sp.gov.br</a:t>
            </a:r>
            <a:endParaRPr lang="pt-BR" dirty="0">
              <a:solidFill>
                <a:srgbClr val="0070C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319486" y="281164"/>
            <a:ext cx="5689939" cy="12599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US" sz="2800" dirty="0" smtClean="0">
                <a:latin typeface="Arial" panose="020B0604020202020204" pitchFamily="34" charset="0"/>
                <a:ea typeface="+mj-ea"/>
                <a:cs typeface="Arial" panose="020B0604020202020204" pitchFamily="34" charset="0"/>
              </a:rPr>
              <a:t>WAYS OF PERFORMING AUDITS</a:t>
            </a:r>
            <a:endParaRPr kumimoji="0" lang="en-US" sz="2800"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
        <p:nvSpPr>
          <p:cNvPr id="6" name="Retângulo 5"/>
          <p:cNvSpPr/>
          <p:nvPr/>
        </p:nvSpPr>
        <p:spPr>
          <a:xfrm>
            <a:off x="0" y="6237312"/>
            <a:ext cx="9144000" cy="620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0070C0"/>
                </a:solidFill>
              </a:rPr>
              <a:t>conaci.org.br	ouvidoriageral.sp.gov.br	gustavoungaro@sp.gov.br</a:t>
            </a:r>
            <a:endParaRPr lang="pt-BR" dirty="0">
              <a:solidFill>
                <a:srgbClr val="0070C0"/>
              </a:solidFill>
            </a:endParaRPr>
          </a:p>
        </p:txBody>
      </p:sp>
      <p:sp>
        <p:nvSpPr>
          <p:cNvPr id="8" name="Retângulo de cantos arredondados 7"/>
          <p:cNvSpPr/>
          <p:nvPr/>
        </p:nvSpPr>
        <p:spPr>
          <a:xfrm>
            <a:off x="683568" y="1541110"/>
            <a:ext cx="4608512" cy="122413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de cantos arredondados 8"/>
          <p:cNvSpPr/>
          <p:nvPr/>
        </p:nvSpPr>
        <p:spPr>
          <a:xfrm>
            <a:off x="5436096" y="1541110"/>
            <a:ext cx="3096344" cy="1224136"/>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de cantos arredondados 9"/>
          <p:cNvSpPr/>
          <p:nvPr/>
        </p:nvSpPr>
        <p:spPr>
          <a:xfrm>
            <a:off x="683568" y="2909262"/>
            <a:ext cx="1512168" cy="10081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de cantos arredondados 10"/>
          <p:cNvSpPr/>
          <p:nvPr/>
        </p:nvSpPr>
        <p:spPr>
          <a:xfrm>
            <a:off x="2267744" y="2909262"/>
            <a:ext cx="1512168" cy="10081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de cantos arredondados 11"/>
          <p:cNvSpPr/>
          <p:nvPr/>
        </p:nvSpPr>
        <p:spPr>
          <a:xfrm>
            <a:off x="3851920" y="2909262"/>
            <a:ext cx="1512168" cy="10081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de cantos arredondados 12"/>
          <p:cNvSpPr/>
          <p:nvPr/>
        </p:nvSpPr>
        <p:spPr>
          <a:xfrm>
            <a:off x="5436096" y="2909262"/>
            <a:ext cx="1512168" cy="10081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de cantos arredondados 13"/>
          <p:cNvSpPr/>
          <p:nvPr/>
        </p:nvSpPr>
        <p:spPr>
          <a:xfrm>
            <a:off x="7020272" y="2909262"/>
            <a:ext cx="1512168" cy="1008112"/>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1763688" y="1901150"/>
            <a:ext cx="2664296" cy="523220"/>
          </a:xfrm>
          <a:prstGeom prst="rect">
            <a:avLst/>
          </a:prstGeom>
          <a:noFill/>
        </p:spPr>
        <p:txBody>
          <a:bodyPr wrap="square" rtlCol="0">
            <a:spAutoFit/>
          </a:bodyPr>
          <a:lstStyle/>
          <a:p>
            <a:pPr algn="ctr"/>
            <a:r>
              <a:rPr lang="pt-BR" sz="2800" dirty="0" smtClean="0"/>
              <a:t>DIRECT</a:t>
            </a:r>
            <a:endParaRPr lang="pt-BR" sz="2800" dirty="0"/>
          </a:p>
        </p:txBody>
      </p:sp>
      <p:sp>
        <p:nvSpPr>
          <p:cNvPr id="16" name="CaixaDeTexto 15"/>
          <p:cNvSpPr txBox="1"/>
          <p:nvPr/>
        </p:nvSpPr>
        <p:spPr>
          <a:xfrm>
            <a:off x="5940152" y="1901150"/>
            <a:ext cx="2088232" cy="523220"/>
          </a:xfrm>
          <a:prstGeom prst="rect">
            <a:avLst/>
          </a:prstGeom>
          <a:noFill/>
        </p:spPr>
        <p:txBody>
          <a:bodyPr wrap="square" rtlCol="0">
            <a:spAutoFit/>
          </a:bodyPr>
          <a:lstStyle/>
          <a:p>
            <a:pPr algn="ctr"/>
            <a:r>
              <a:rPr lang="pt-BR" sz="2800" dirty="0" smtClean="0"/>
              <a:t>INDIRECT</a:t>
            </a:r>
            <a:endParaRPr lang="pt-BR" sz="2800" dirty="0"/>
          </a:p>
        </p:txBody>
      </p:sp>
      <p:sp>
        <p:nvSpPr>
          <p:cNvPr id="17" name="CaixaDeTexto 16"/>
          <p:cNvSpPr txBox="1"/>
          <p:nvPr/>
        </p:nvSpPr>
        <p:spPr>
          <a:xfrm>
            <a:off x="683568" y="3188002"/>
            <a:ext cx="1512168" cy="369332"/>
          </a:xfrm>
          <a:prstGeom prst="rect">
            <a:avLst/>
          </a:prstGeom>
          <a:noFill/>
        </p:spPr>
        <p:txBody>
          <a:bodyPr wrap="square" rtlCol="0">
            <a:spAutoFit/>
          </a:bodyPr>
          <a:lstStyle/>
          <a:p>
            <a:pPr algn="ctr"/>
            <a:r>
              <a:rPr lang="pt-BR" dirty="0" err="1" smtClean="0"/>
              <a:t>centralized</a:t>
            </a:r>
            <a:endParaRPr lang="pt-BR" dirty="0"/>
          </a:p>
        </p:txBody>
      </p:sp>
      <p:sp>
        <p:nvSpPr>
          <p:cNvPr id="18" name="CaixaDeTexto 17"/>
          <p:cNvSpPr txBox="1"/>
          <p:nvPr/>
        </p:nvSpPr>
        <p:spPr>
          <a:xfrm>
            <a:off x="2195736" y="3188002"/>
            <a:ext cx="1584176" cy="369332"/>
          </a:xfrm>
          <a:prstGeom prst="rect">
            <a:avLst/>
          </a:prstGeom>
          <a:noFill/>
        </p:spPr>
        <p:txBody>
          <a:bodyPr wrap="square" rtlCol="0">
            <a:spAutoFit/>
          </a:bodyPr>
          <a:lstStyle/>
          <a:p>
            <a:r>
              <a:rPr lang="pt-BR" dirty="0" err="1" smtClean="0"/>
              <a:t>decentralized</a:t>
            </a:r>
            <a:endParaRPr lang="pt-BR" dirty="0"/>
          </a:p>
        </p:txBody>
      </p:sp>
      <p:sp>
        <p:nvSpPr>
          <p:cNvPr id="19" name="CaixaDeTexto 18"/>
          <p:cNvSpPr txBox="1"/>
          <p:nvPr/>
        </p:nvSpPr>
        <p:spPr>
          <a:xfrm>
            <a:off x="3851920" y="3188002"/>
            <a:ext cx="1512168" cy="369332"/>
          </a:xfrm>
          <a:prstGeom prst="rect">
            <a:avLst/>
          </a:prstGeom>
          <a:noFill/>
        </p:spPr>
        <p:txBody>
          <a:bodyPr wrap="square" rtlCol="0">
            <a:spAutoFit/>
          </a:bodyPr>
          <a:lstStyle/>
          <a:p>
            <a:pPr algn="ctr"/>
            <a:r>
              <a:rPr lang="pt-BR" dirty="0" err="1" smtClean="0"/>
              <a:t>integrated</a:t>
            </a:r>
            <a:endParaRPr lang="pt-BR" dirty="0"/>
          </a:p>
        </p:txBody>
      </p:sp>
      <p:sp>
        <p:nvSpPr>
          <p:cNvPr id="20" name="CaixaDeTexto 19"/>
          <p:cNvSpPr txBox="1"/>
          <p:nvPr/>
        </p:nvSpPr>
        <p:spPr>
          <a:xfrm>
            <a:off x="5724128" y="3197294"/>
            <a:ext cx="1224136" cy="369332"/>
          </a:xfrm>
          <a:prstGeom prst="rect">
            <a:avLst/>
          </a:prstGeom>
          <a:noFill/>
        </p:spPr>
        <p:txBody>
          <a:bodyPr wrap="square" rtlCol="0">
            <a:spAutoFit/>
          </a:bodyPr>
          <a:lstStyle/>
          <a:p>
            <a:r>
              <a:rPr lang="pt-BR" dirty="0" err="1" smtClean="0"/>
              <a:t>shared</a:t>
            </a:r>
            <a:endParaRPr lang="pt-BR" dirty="0"/>
          </a:p>
        </p:txBody>
      </p:sp>
      <p:sp>
        <p:nvSpPr>
          <p:cNvPr id="21" name="CaixaDeTexto 20"/>
          <p:cNvSpPr txBox="1"/>
          <p:nvPr/>
        </p:nvSpPr>
        <p:spPr>
          <a:xfrm>
            <a:off x="7092280" y="3197294"/>
            <a:ext cx="1584176" cy="369332"/>
          </a:xfrm>
          <a:prstGeom prst="rect">
            <a:avLst/>
          </a:prstGeom>
          <a:noFill/>
        </p:spPr>
        <p:txBody>
          <a:bodyPr wrap="square" rtlCol="0">
            <a:spAutoFit/>
          </a:bodyPr>
          <a:lstStyle/>
          <a:p>
            <a:r>
              <a:rPr lang="pt-BR" dirty="0" err="1" smtClean="0"/>
              <a:t>outsourced</a:t>
            </a:r>
            <a:endParaRPr lang="pt-BR" dirty="0"/>
          </a:p>
        </p:txBody>
      </p:sp>
      <p:sp>
        <p:nvSpPr>
          <p:cNvPr id="22" name="Retângulo de cantos arredondados 21"/>
          <p:cNvSpPr/>
          <p:nvPr/>
        </p:nvSpPr>
        <p:spPr>
          <a:xfrm>
            <a:off x="2267744" y="4133398"/>
            <a:ext cx="151216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de cantos arredondados 22"/>
          <p:cNvSpPr/>
          <p:nvPr/>
        </p:nvSpPr>
        <p:spPr>
          <a:xfrm>
            <a:off x="683568" y="4133398"/>
            <a:ext cx="151216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de cantos arredondados 23"/>
          <p:cNvSpPr/>
          <p:nvPr/>
        </p:nvSpPr>
        <p:spPr>
          <a:xfrm>
            <a:off x="3851920" y="4133398"/>
            <a:ext cx="151216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Retângulo de cantos arredondados 24"/>
          <p:cNvSpPr/>
          <p:nvPr/>
        </p:nvSpPr>
        <p:spPr>
          <a:xfrm>
            <a:off x="5436096" y="4133398"/>
            <a:ext cx="151216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Retângulo de cantos arredondados 25"/>
          <p:cNvSpPr/>
          <p:nvPr/>
        </p:nvSpPr>
        <p:spPr>
          <a:xfrm>
            <a:off x="7020272" y="4133398"/>
            <a:ext cx="151216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CaixaDeTexto 26"/>
          <p:cNvSpPr txBox="1"/>
          <p:nvPr/>
        </p:nvSpPr>
        <p:spPr>
          <a:xfrm>
            <a:off x="611560" y="4424332"/>
            <a:ext cx="1584176" cy="1077218"/>
          </a:xfrm>
          <a:prstGeom prst="rect">
            <a:avLst/>
          </a:prstGeom>
          <a:noFill/>
        </p:spPr>
        <p:txBody>
          <a:bodyPr wrap="square" rtlCol="0">
            <a:spAutoFit/>
          </a:bodyPr>
          <a:lstStyle/>
          <a:p>
            <a:pPr algn="ctr"/>
            <a:r>
              <a:rPr lang="en-US" sz="1600" dirty="0" smtClean="0"/>
              <a:t>performed by crowded servers in the central agency</a:t>
            </a:r>
            <a:endParaRPr lang="pt-BR" sz="1600" dirty="0"/>
          </a:p>
        </p:txBody>
      </p:sp>
      <p:sp>
        <p:nvSpPr>
          <p:cNvPr id="28" name="CaixaDeTexto 27"/>
          <p:cNvSpPr txBox="1"/>
          <p:nvPr/>
        </p:nvSpPr>
        <p:spPr>
          <a:xfrm>
            <a:off x="2267744" y="4526537"/>
            <a:ext cx="1512168" cy="830997"/>
          </a:xfrm>
          <a:prstGeom prst="rect">
            <a:avLst/>
          </a:prstGeom>
          <a:noFill/>
        </p:spPr>
        <p:txBody>
          <a:bodyPr wrap="square" rtlCol="0">
            <a:spAutoFit/>
          </a:bodyPr>
          <a:lstStyle/>
          <a:p>
            <a:pPr algn="ctr"/>
            <a:r>
              <a:rPr lang="en-US" sz="1600" dirty="0" smtClean="0"/>
              <a:t>performed by the </a:t>
            </a:r>
            <a:r>
              <a:rPr lang="en-US" sz="1600" dirty="0" err="1" smtClean="0"/>
              <a:t>sectoral</a:t>
            </a:r>
            <a:r>
              <a:rPr lang="en-US" sz="1600" dirty="0" smtClean="0"/>
              <a:t> bodies servers</a:t>
            </a:r>
            <a:endParaRPr lang="pt-BR" sz="1600" dirty="0"/>
          </a:p>
        </p:txBody>
      </p:sp>
      <p:sp>
        <p:nvSpPr>
          <p:cNvPr id="29" name="CaixaDeTexto 28"/>
          <p:cNvSpPr txBox="1"/>
          <p:nvPr/>
        </p:nvSpPr>
        <p:spPr>
          <a:xfrm>
            <a:off x="3779912" y="4496340"/>
            <a:ext cx="1656184" cy="1077218"/>
          </a:xfrm>
          <a:prstGeom prst="rect">
            <a:avLst/>
          </a:prstGeom>
          <a:noFill/>
        </p:spPr>
        <p:txBody>
          <a:bodyPr wrap="square" rtlCol="0">
            <a:spAutoFit/>
          </a:bodyPr>
          <a:lstStyle/>
          <a:p>
            <a:pPr algn="ctr"/>
            <a:r>
              <a:rPr lang="en-US" sz="1600" dirty="0" smtClean="0"/>
              <a:t>performed by the central and </a:t>
            </a:r>
            <a:r>
              <a:rPr lang="en-US" sz="1600" dirty="0" err="1" smtClean="0"/>
              <a:t>sectoral</a:t>
            </a:r>
            <a:r>
              <a:rPr lang="en-US" sz="1600" dirty="0" smtClean="0"/>
              <a:t> agency servers</a:t>
            </a:r>
            <a:endParaRPr lang="pt-BR" sz="1600" dirty="0"/>
          </a:p>
        </p:txBody>
      </p:sp>
      <p:sp>
        <p:nvSpPr>
          <p:cNvPr id="30" name="CaixaDeTexto 29"/>
          <p:cNvSpPr txBox="1"/>
          <p:nvPr/>
        </p:nvSpPr>
        <p:spPr>
          <a:xfrm>
            <a:off x="5436096" y="4061390"/>
            <a:ext cx="1512168" cy="1815882"/>
          </a:xfrm>
          <a:prstGeom prst="rect">
            <a:avLst/>
          </a:prstGeom>
          <a:noFill/>
        </p:spPr>
        <p:txBody>
          <a:bodyPr wrap="square" rtlCol="0">
            <a:spAutoFit/>
          </a:bodyPr>
          <a:lstStyle/>
          <a:p>
            <a:pPr algn="ctr"/>
            <a:r>
              <a:rPr lang="en-US" sz="1600" dirty="0" smtClean="0"/>
              <a:t>coordinated by the internal control system with the help of public and private institutions</a:t>
            </a:r>
            <a:endParaRPr lang="pt-BR" sz="1600" dirty="0"/>
          </a:p>
        </p:txBody>
      </p:sp>
      <p:sp>
        <p:nvSpPr>
          <p:cNvPr id="31" name="CaixaDeTexto 30"/>
          <p:cNvSpPr txBox="1"/>
          <p:nvPr/>
        </p:nvSpPr>
        <p:spPr>
          <a:xfrm>
            <a:off x="6912768" y="4352324"/>
            <a:ext cx="1691680" cy="1323439"/>
          </a:xfrm>
          <a:prstGeom prst="rect">
            <a:avLst/>
          </a:prstGeom>
          <a:noFill/>
        </p:spPr>
        <p:txBody>
          <a:bodyPr wrap="square" rtlCol="0">
            <a:spAutoFit/>
          </a:bodyPr>
          <a:lstStyle/>
          <a:p>
            <a:pPr algn="ctr"/>
            <a:r>
              <a:rPr lang="en-US" sz="1600" dirty="0" smtClean="0"/>
              <a:t>performed exclusively by non-governmental organization</a:t>
            </a:r>
            <a:endParaRPr lang="pt-BR" sz="1600"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454</TotalTime>
  <Words>610</Words>
  <Application>Microsoft Office PowerPoint</Application>
  <PresentationFormat>Apresentação na tela (4:3)</PresentationFormat>
  <Paragraphs>66</Paragraphs>
  <Slides>7</Slides>
  <Notes>0</Notes>
  <HiddenSlides>0</HiddenSlides>
  <MMClips>0</MMClips>
  <ScaleCrop>false</ScaleCrop>
  <HeadingPairs>
    <vt:vector size="4" baseType="variant">
      <vt:variant>
        <vt:lpstr>Tema</vt:lpstr>
      </vt:variant>
      <vt:variant>
        <vt:i4>1</vt:i4>
      </vt:variant>
      <vt:variant>
        <vt:lpstr>Títulos de slides</vt:lpstr>
      </vt:variant>
      <vt:variant>
        <vt:i4>7</vt:i4>
      </vt:variant>
    </vt:vector>
  </HeadingPairs>
  <TitlesOfParts>
    <vt:vector size="8"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Gustavo Ungaro</dc:creator>
  <cp:lastModifiedBy>Gustavo Goncalves Ungaro</cp:lastModifiedBy>
  <cp:revision>49</cp:revision>
  <dcterms:created xsi:type="dcterms:W3CDTF">2013-08-07T20:33:48Z</dcterms:created>
  <dcterms:modified xsi:type="dcterms:W3CDTF">2016-02-26T21:08:55Z</dcterms:modified>
</cp:coreProperties>
</file>