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6" r:id="rId2"/>
    <p:sldId id="427" r:id="rId3"/>
    <p:sldId id="447" r:id="rId4"/>
    <p:sldId id="451" r:id="rId5"/>
    <p:sldId id="452" r:id="rId6"/>
    <p:sldId id="449" r:id="rId7"/>
    <p:sldId id="453" r:id="rId8"/>
    <p:sldId id="403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049" autoAdjust="0"/>
  </p:normalViewPr>
  <p:slideViewPr>
    <p:cSldViewPr>
      <p:cViewPr varScale="1">
        <p:scale>
          <a:sx n="69" d="100"/>
          <a:sy n="69" d="100"/>
        </p:scale>
        <p:origin x="4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3/16/2016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3/16/2016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Slide1.sld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2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23.jpe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2400"/>
            <a:ext cx="647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22263"/>
            <a:ext cx="720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727075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662113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73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4638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47066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4613275"/>
            <a:ext cx="692150" cy="46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939278"/>
            <a:ext cx="737811" cy="4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50" y="5110596"/>
            <a:ext cx="718025" cy="4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69" y="5236369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9" y="5107382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34" y="4831063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307165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92" y="3687626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46118"/>
            <a:ext cx="824890" cy="413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04" y="1828800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30313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27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87338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ij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54" y="3090071"/>
            <a:ext cx="800336" cy="43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8" descr="flag_hungary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87438"/>
            <a:ext cx="7921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Rectangle 2"/>
          <p:cNvSpPr txBox="1">
            <a:spLocks noChangeArrowheads="1"/>
          </p:cNvSpPr>
          <p:nvPr/>
        </p:nvSpPr>
        <p:spPr bwMode="auto">
          <a:xfrm>
            <a:off x="2195513" y="2166938"/>
            <a:ext cx="4897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t/>
            </a:r>
            <a:br/>
            <a:endParaRPr lang="hr-HR" altLang="en-US" sz="3600">
              <a:solidFill>
                <a:schemeClr val="tx2"/>
              </a:solidFill>
            </a:endParaRPr>
          </a:p>
        </p:txBody>
      </p:sp>
      <p:sp>
        <p:nvSpPr>
          <p:cNvPr id="14361" name="Rectangle 2"/>
          <p:cNvSpPr txBox="1">
            <a:spLocks noChangeArrowheads="1"/>
          </p:cNvSpPr>
          <p:nvPr/>
        </p:nvSpPr>
        <p:spPr bwMode="auto">
          <a:xfrm>
            <a:off x="2159001" y="1929804"/>
            <a:ext cx="48974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dirty="0" smtClean="0"/>
              <a:t> </a:t>
            </a:r>
            <a:r>
              <a:rPr lang="hr-HR" altLang="en-US" sz="2800" dirty="0" smtClean="0">
                <a:solidFill>
                  <a:srgbClr val="0070C0"/>
                </a:solidFill>
                <a:latin typeface="Algerian" pitchFamily="82" charset="0"/>
              </a:rPr>
              <a:t>ZAJEDNICA PRAKSE ZA UNUTARNJU REVIZIJU</a:t>
            </a:r>
          </a:p>
        </p:txBody>
      </p:sp>
      <p:pic>
        <p:nvPicPr>
          <p:cNvPr id="14362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88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960418"/>
            <a:ext cx="7413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518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097088" y="3256160"/>
            <a:ext cx="51435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Strateški akcijski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53000" y="5913754"/>
            <a:ext cx="478480" cy="365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13387" y="5929646"/>
            <a:ext cx="547687" cy="36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56638" y="5908099"/>
            <a:ext cx="547687" cy="391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56122" y="5933648"/>
            <a:ext cx="528055" cy="37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12870" y="5919017"/>
            <a:ext cx="591972" cy="395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483277" y="5914363"/>
            <a:ext cx="544926" cy="378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113185" y="5919017"/>
            <a:ext cx="563464" cy="3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16"/>
          <p:cNvSpPr txBox="1">
            <a:spLocks noChangeArrowheads="1"/>
          </p:cNvSpPr>
          <p:nvPr/>
        </p:nvSpPr>
        <p:spPr bwMode="auto">
          <a:xfrm>
            <a:off x="684213" y="136524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r-HR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Naša misija</a:t>
            </a:r>
            <a:endParaRPr lang="hr-HR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550" y="750888"/>
            <a:ext cx="7859713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</a:rPr>
              <a:t>IACOP pruža podršku svojim zemljama članicama</a:t>
            </a:r>
          </a:p>
          <a:p>
            <a:pPr algn="ctr" eaLnBrk="1" hangingPunct="1">
              <a:defRPr/>
            </a:pP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</a:rPr>
              <a:t> pri uspostavi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modernog</a:t>
            </a:r>
            <a:r>
              <a:rPr dirty="0" smtClean="0"/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</a:rPr>
              <a:t>i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učinkovitog</a:t>
            </a:r>
            <a:r>
              <a:rPr dirty="0" smtClean="0"/>
              <a:t>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</a:rPr>
              <a:t>sustava unutarnje revizije koji </a:t>
            </a:r>
          </a:p>
          <a:p>
            <a:pPr algn="ctr" eaLnBrk="1" hangingPunct="1">
              <a:defRPr/>
            </a:pP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</a:rPr>
              <a:t>je u skladu s međunarodnim standardima i najboljim praksama te koji je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</a:rPr>
              <a:t>ključan za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dobro upravljanje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</a:rPr>
              <a:t>i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odgovornost</a:t>
            </a:r>
            <a:r>
              <a:rPr dirty="0" smtClean="0"/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</a:rPr>
              <a:t>u javnom sektoru</a:t>
            </a:r>
            <a:endParaRPr lang="hr-HR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836613" y="1702492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r-HR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Naše temeljne vrijednosti</a:t>
            </a:r>
            <a:endParaRPr lang="hr-HR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2950" y="2316856"/>
            <a:ext cx="7859713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</a:rPr>
              <a:t>Stručnost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</a:rPr>
              <a:t>predanost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</a:rPr>
              <a:t>  reformama, obvezivanje na 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</a:rPr>
              <a:t>podjelu znanja </a:t>
            </a:r>
            <a:endParaRPr lang="hr-HR" sz="16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</a:rPr>
              <a:t> i iskustva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</a:rPr>
              <a:t>sa zajednicom (profesionalnom obitelji kolega), </a:t>
            </a:r>
            <a:endParaRPr lang="hr-HR" sz="1600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</a:rPr>
              <a:t>povjerenje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</a:rPr>
              <a:t>zajedništvo</a:t>
            </a:r>
            <a:r>
              <a:rPr dirty="0" smtClean="0"/>
              <a:t>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</a:rPr>
              <a:t>i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</a:rPr>
              <a:t>poštovanje</a:t>
            </a:r>
            <a:r>
              <a:rPr dirty="0" smtClean="0"/>
              <a:t>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</a:rPr>
              <a:t>različitosti 23 </a:t>
            </a:r>
            <a:r>
              <a:rPr lang="en-GB" sz="1600" dirty="0" err="1" smtClean="0">
                <a:solidFill>
                  <a:srgbClr val="0070C0"/>
                </a:solidFill>
                <a:latin typeface="Times New Roman" pitchFamily="18" charset="0"/>
              </a:rPr>
              <a:t>zemlje</a:t>
            </a:r>
            <a:r>
              <a:rPr lang="hr-HR" sz="16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imes New Roman" pitchFamily="18" charset="0"/>
              </a:rPr>
              <a:t>članice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</a:rPr>
              <a:t>   </a:t>
            </a:r>
            <a:endParaRPr lang="hr-HR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16"/>
          <p:cNvSpPr txBox="1">
            <a:spLocks noChangeArrowheads="1"/>
          </p:cNvSpPr>
          <p:nvPr/>
        </p:nvSpPr>
        <p:spPr bwMode="auto">
          <a:xfrm>
            <a:off x="-609600" y="4082943"/>
            <a:ext cx="4634706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r-HR" sz="2400" b="1" dirty="0" smtClean="0">
                <a:solidFill>
                  <a:srgbClr val="0070C0"/>
                </a:solidFill>
                <a:latin typeface="Times New Roman" pitchFamily="18" charset="0"/>
              </a:rPr>
              <a:t> Moto IACOP-a</a:t>
            </a:r>
            <a:endParaRPr lang="hr-HR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86400" y="33694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277974"/>
              </p:ext>
            </p:extLst>
          </p:nvPr>
        </p:nvGraphicFramePr>
        <p:xfrm>
          <a:off x="4503420" y="3257550"/>
          <a:ext cx="448627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Slide" r:id="rId6" imgW="4073507" imgH="3054005" progId="PowerPoint.Slide.12">
                  <p:embed/>
                </p:oleObj>
              </mc:Choice>
              <mc:Fallback>
                <p:oleObj name="Slide" r:id="rId6" imgW="4073507" imgH="3054005" progId="PowerPoint.Slide.1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420" y="3257550"/>
                        <a:ext cx="4486275" cy="337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04800" y="4719935"/>
            <a:ext cx="28956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zajedništvo u različitosti</a:t>
            </a:r>
            <a:endParaRPr lang="hr-HR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971800" y="4471881"/>
            <a:ext cx="1219200" cy="633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dirty="0">
                <a:solidFill>
                  <a:srgbClr val="0070C0"/>
                </a:solidFill>
                <a:latin typeface="Times New Roman" pitchFamily="18" charset="0"/>
              </a:rPr>
              <a:t>Uravnoteženi rezultati IACOP-a</a:t>
            </a:r>
            <a:r>
              <a:t/>
            </a:r>
            <a:br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3</a:t>
            </a:fld>
            <a:endParaRPr lang="hr-HR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074258" y="2914889"/>
            <a:ext cx="2230122" cy="177720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/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Klijenti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dirty="0" smtClean="0"/>
              <a:t>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Služiti našim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vladama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39121" y="942977"/>
            <a:ext cx="2703195" cy="193563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Unutarnji procesi </a:t>
            </a:r>
            <a:endParaRPr lang="hr-H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>
                <a:effectLst/>
                <a:latin typeface="Times New Roman" panose="02020603050405020304" pitchFamily="18" charset="0"/>
              </a:rPr>
              <a:t> </a:t>
            </a:r>
            <a:endParaRPr lang="hr-H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Održati i razviti </a:t>
            </a:r>
            <a:endParaRPr lang="hr-H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volontersku</a:t>
            </a: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mrežu stručnih unutarnjih revizora putem učenja od kolega, </a:t>
            </a:r>
            <a:endParaRPr lang="hr-H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upravljanje znanjem </a:t>
            </a:r>
            <a:endParaRPr lang="hr-H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putem niza aktivnosti</a:t>
            </a:r>
            <a:endParaRPr lang="hr-H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682458" y="2863375"/>
            <a:ext cx="2432054" cy="187468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Financije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Zadovoljiti potrebe donatora i uz pomoć Tajništva ostvariti najbolju vrijednost za uloženi novac PEMPAL-a.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160712" y="4724401"/>
            <a:ext cx="2683828" cy="195071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Učenje i rast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Razviti dobrovoljan rad,</a:t>
            </a:r>
            <a:r>
              <a:rPr dirty="0" smtClean="0"/>
              <a:t> 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vodstvo Izvršnog odbora, samoodrživost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radnih skupina IACOP-a te koordinaciju s Upravnim odborom i drugim zajednicama prakse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Quad Arrow 8"/>
          <p:cNvSpPr/>
          <p:nvPr/>
        </p:nvSpPr>
        <p:spPr>
          <a:xfrm>
            <a:off x="3613114" y="2937511"/>
            <a:ext cx="1760610" cy="1731963"/>
          </a:xfrm>
          <a:prstGeom prst="quadArrow">
            <a:avLst>
              <a:gd name="adj1" fmla="val 8642"/>
              <a:gd name="adj2" fmla="val 14568"/>
              <a:gd name="adj3" fmla="val 20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2755901" y="3561582"/>
            <a:ext cx="12334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 dirty="0"/>
              <a:t>Ljerka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 dirty="0" smtClean="0"/>
              <a:t>Crnković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900" i="1" dirty="0" smtClean="0"/>
              <a:t>zamjenica predsjednice za sadržaj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900" i="1" dirty="0" smtClean="0"/>
              <a:t>Hrvatska</a:t>
            </a:r>
            <a:endParaRPr lang="hr-HR" altLang="en-US" sz="900" i="1" dirty="0"/>
          </a:p>
        </p:txBody>
      </p:sp>
      <p:pic>
        <p:nvPicPr>
          <p:cNvPr id="16387" name="Picture 15" descr="P52603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r="46445" b="58250"/>
          <a:stretch>
            <a:fillRect/>
          </a:stretch>
        </p:blipFill>
        <p:spPr bwMode="auto">
          <a:xfrm>
            <a:off x="2735423" y="2039937"/>
            <a:ext cx="10731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547907" y="2001679"/>
            <a:ext cx="17443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Arman </a:t>
            </a:r>
            <a:r>
              <a:rPr lang="en-US" altLang="en-US" sz="1400" b="1" dirty="0" err="1"/>
              <a:t>Vatyan</a:t>
            </a:r>
            <a:endParaRPr lang="hr-HR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/>
              <a:t>voditelj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Svjetske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banke</a:t>
            </a:r>
            <a:endParaRPr lang="hr-HR" altLang="en-US" sz="1200" dirty="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628775" y="4257675"/>
            <a:ext cx="10715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 dirty="0"/>
              <a:t> Zamira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 dirty="0" err="1"/>
              <a:t>Omorova</a:t>
            </a:r>
            <a:endParaRPr lang="sl-SI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dirty="0" err="1"/>
              <a:t>Kirgiska</a:t>
            </a:r>
            <a:r>
              <a:rPr lang="hr-HR" altLang="en-US" sz="1400" dirty="0"/>
              <a:t> Republika</a:t>
            </a:r>
          </a:p>
        </p:txBody>
      </p:sp>
      <p:pic>
        <p:nvPicPr>
          <p:cNvPr id="16390" name="Picture 16" descr="ZamiraOmor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88925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7816850" y="5419725"/>
            <a:ext cx="10112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/>
              <a:t>Stanislav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/>
              <a:t>Bychkov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/>
              <a:t>Rusija</a:t>
            </a:r>
          </a:p>
        </p:txBody>
      </p:sp>
      <p:pic>
        <p:nvPicPr>
          <p:cNvPr id="17420" name="Picture 18" descr="Ar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260350"/>
            <a:ext cx="11509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t="7584" r="29445" b="31917"/>
          <a:stretch>
            <a:fillRect/>
          </a:stretch>
        </p:blipFill>
        <p:spPr bwMode="auto">
          <a:xfrm>
            <a:off x="7823200" y="3870325"/>
            <a:ext cx="10048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288436" y="5052536"/>
            <a:ext cx="10903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dirty="0" smtClean="0"/>
              <a:t> </a:t>
            </a:r>
            <a:r>
              <a:rPr lang="en-US" altLang="en-US" sz="1400" b="1" dirty="0" smtClean="0"/>
              <a:t>Karen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/>
              <a:t>Sedrakyan</a:t>
            </a:r>
            <a:endParaRPr lang="hr-HR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Armenija</a:t>
            </a:r>
            <a:endParaRPr lang="hr-HR" altLang="en-US" sz="1400" dirty="0"/>
          </a:p>
        </p:txBody>
      </p:sp>
      <p:sp>
        <p:nvSpPr>
          <p:cNvPr id="16396" name="Rectangle 2"/>
          <p:cNvSpPr txBox="1">
            <a:spLocks noChangeArrowheads="1"/>
          </p:cNvSpPr>
          <p:nvPr/>
        </p:nvSpPr>
        <p:spPr bwMode="auto">
          <a:xfrm>
            <a:off x="971550" y="633413"/>
            <a:ext cx="6624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</a:rPr>
              <a:t>Snažno vodstvo tima-</a:t>
            </a:r>
            <a:r>
              <a:t/>
            </a:r>
            <a:br/>
            <a:r>
              <a:rPr lang="en-US" altLang="en-US" sz="3600" dirty="0">
                <a:solidFill>
                  <a:srgbClr val="0070C0"/>
                </a:solidFill>
              </a:rPr>
              <a:t>Izvršnog odbora IACOP-a</a:t>
            </a:r>
            <a:r>
              <a:t/>
            </a:r>
            <a:br/>
            <a:endParaRPr lang="hr-HR" altLang="en-US" sz="2000" dirty="0">
              <a:solidFill>
                <a:schemeClr val="tx2"/>
              </a:solidFill>
            </a:endParaRPr>
          </a:p>
        </p:txBody>
      </p:sp>
      <p:pic>
        <p:nvPicPr>
          <p:cNvPr id="16397" name="Picture 11" descr="PA2115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r="9718" b="27101"/>
          <a:stretch>
            <a:fillRect/>
          </a:stretch>
        </p:blipFill>
        <p:spPr bwMode="auto">
          <a:xfrm>
            <a:off x="242888" y="338138"/>
            <a:ext cx="10795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38100" y="1726426"/>
            <a:ext cx="147187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Diana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Grosu–Axenti</a:t>
            </a:r>
            <a:r>
              <a:rPr dirty="0" smtClean="0"/>
              <a:t> </a:t>
            </a:r>
            <a:endParaRPr lang="hr-HR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članica resursnog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tima</a:t>
            </a:r>
            <a:endParaRPr lang="hr-HR" altLang="en-US" sz="1200" dirty="0"/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>
            <a:off x="3944389" y="3319224"/>
            <a:ext cx="1229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Edit Nemeth</a:t>
            </a:r>
            <a:endParaRPr lang="hr-HR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 smtClean="0"/>
              <a:t>Predsjednica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400" i="1" dirty="0" smtClean="0"/>
              <a:t>Mađarska</a:t>
            </a:r>
            <a:endParaRPr lang="hr-HR" altLang="en-US" sz="1400" i="1" dirty="0"/>
          </a:p>
        </p:txBody>
      </p:sp>
      <p:pic>
        <p:nvPicPr>
          <p:cNvPr id="16400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692275"/>
            <a:ext cx="1187450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1" name="Picture 13" descr="CristinaScerbi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t="11313" r="28166" b="40500"/>
          <a:stretch>
            <a:fillRect/>
          </a:stretch>
        </p:blipFill>
        <p:spPr bwMode="auto">
          <a:xfrm>
            <a:off x="5292725" y="2133600"/>
            <a:ext cx="11366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4953001" y="3530804"/>
            <a:ext cx="147671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 dirty="0"/>
              <a:t>Cristina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 dirty="0"/>
              <a:t>Scerbina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 err="1"/>
              <a:t>zamjenica</a:t>
            </a:r>
            <a:r>
              <a:rPr lang="en-US" altLang="en-US" sz="1000" i="1" dirty="0"/>
              <a:t> </a:t>
            </a:r>
            <a:r>
              <a:rPr lang="en-US" altLang="en-US" sz="1000" i="1" dirty="0" err="1" smtClean="0"/>
              <a:t>predsjedni</a:t>
            </a:r>
            <a:r>
              <a:rPr lang="hr-HR" altLang="en-US" sz="1000" i="1" dirty="0" smtClean="0"/>
              <a:t>ce</a:t>
            </a:r>
            <a:r>
              <a:rPr lang="en-US" altLang="en-US" sz="1000" i="1" dirty="0" smtClean="0"/>
              <a:t> </a:t>
            </a:r>
            <a:r>
              <a:rPr lang="en-US" altLang="en-US" sz="1000" i="1" dirty="0"/>
              <a:t>za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/>
              <a:t>poslovanje</a:t>
            </a:r>
            <a:endParaRPr lang="hr-HR" altLang="en-US" sz="1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Moldova</a:t>
            </a:r>
            <a:endParaRPr lang="hr-HR" altLang="en-US" sz="1000" dirty="0"/>
          </a:p>
        </p:txBody>
      </p:sp>
      <p:pic>
        <p:nvPicPr>
          <p:cNvPr id="16403" name="Picture 23" descr="C:\Users\User\Desktop\SvilenaSimeonov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2643188"/>
            <a:ext cx="1104900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6596063" y="4189413"/>
            <a:ext cx="1139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dirty="0" smtClean="0"/>
              <a:t> </a:t>
            </a:r>
            <a:r>
              <a:rPr lang="en-US" altLang="en-US" sz="1400" b="1"/>
              <a:t>Svilena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Simeonova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Bugarska</a:t>
            </a:r>
            <a:endParaRPr lang="hr-HR" altLang="en-US" sz="1400"/>
          </a:p>
        </p:txBody>
      </p:sp>
      <p:pic>
        <p:nvPicPr>
          <p:cNvPr id="16405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94" y="4706937"/>
            <a:ext cx="10747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Rectangle 9"/>
          <p:cNvSpPr>
            <a:spLocks noChangeArrowheads="1"/>
          </p:cNvSpPr>
          <p:nvPr/>
        </p:nvSpPr>
        <p:spPr bwMode="auto">
          <a:xfrm>
            <a:off x="4577784" y="6083300"/>
            <a:ext cx="213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Amela Muftić</a:t>
            </a:r>
            <a:endParaRPr lang="hr-HR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Bosna i Hercegovina</a:t>
            </a:r>
            <a:endParaRPr lang="hr-HR" alt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609" y="3587750"/>
            <a:ext cx="1124499" cy="1392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0024" y="4831089"/>
            <a:ext cx="1104322" cy="1290313"/>
          </a:xfrm>
          <a:prstGeom prst="rect">
            <a:avLst/>
          </a:prstGeom>
        </p:spPr>
      </p:pic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276600" y="6083627"/>
            <a:ext cx="1407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/>
              <a:t>Nino Eliashvili</a:t>
            </a:r>
            <a:endParaRPr lang="hr-HR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Gruzija</a:t>
            </a:r>
            <a:endParaRPr lang="hr-H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206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6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1331913" y="2276475"/>
            <a:ext cx="6384925" cy="33115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900113" y="-100013"/>
            <a:ext cx="73437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70C0"/>
                </a:solidFill>
              </a:rPr>
              <a:t>PEMPAL-ova Zajednica prakse za unutarnju reviziju</a:t>
            </a: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2771775" y="908050"/>
            <a:ext cx="3455988" cy="72072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FFFF"/>
                </a:solidFill>
                <a:latin typeface="Arial" charset="0"/>
              </a:rPr>
              <a:t>PEMPAL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FFFF"/>
                </a:solidFill>
                <a:latin typeface="Arial" charset="0"/>
              </a:rPr>
              <a:t>Upravni odbor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32138" y="2492375"/>
            <a:ext cx="2879725" cy="504825"/>
          </a:xfrm>
          <a:prstGeom prst="rect">
            <a:avLst/>
          </a:prstGeom>
          <a:noFill/>
          <a:ln w="9525">
            <a:solidFill>
              <a:srgbClr val="F8C842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B9FC24"/>
                </a:solidFill>
                <a:latin typeface="Arial" charset="0"/>
              </a:rPr>
              <a:t>Izvršni </a:t>
            </a:r>
            <a:r>
              <a:rPr lang="en-US" b="1" kern="0" dirty="0">
                <a:solidFill>
                  <a:srgbClr val="DDFC24"/>
                </a:solidFill>
                <a:latin typeface="Arial" charset="0"/>
              </a:rPr>
              <a:t>odbor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B9FC24"/>
                </a:solidFill>
                <a:latin typeface="Arial" charset="0"/>
              </a:rPr>
              <a:t>predvodi ga predsjednik (Edit)</a:t>
            </a:r>
            <a:endParaRPr lang="hr-HR" sz="1600" kern="0" dirty="0">
              <a:solidFill>
                <a:srgbClr val="B9FC24"/>
              </a:solidFill>
              <a:latin typeface="Arial" charset="0"/>
            </a:endParaRP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 rot="16200000">
            <a:off x="-1970088" y="3746501"/>
            <a:ext cx="5040313" cy="3730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Tajništvo</a:t>
            </a:r>
          </a:p>
        </p:txBody>
      </p:sp>
      <p:sp>
        <p:nvSpPr>
          <p:cNvPr id="94" name="Text Box 10"/>
          <p:cNvSpPr txBox="1">
            <a:spLocks noChangeArrowheads="1"/>
          </p:cNvSpPr>
          <p:nvPr/>
        </p:nvSpPr>
        <p:spPr bwMode="auto">
          <a:xfrm rot="16200000">
            <a:off x="5983287" y="3746501"/>
            <a:ext cx="5040313" cy="3730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smtClean="0">
                <a:solidFill>
                  <a:srgbClr val="000000"/>
                </a:solidFill>
              </a:rPr>
              <a:t>Svjetska banka (WB)</a:t>
            </a:r>
          </a:p>
        </p:txBody>
      </p: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971550" y="5975350"/>
            <a:ext cx="2376488" cy="584200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</a:rPr>
              <a:t>Rusija, SECO, Nizozemska akademija i drugi</a:t>
            </a: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3635375" y="6021388"/>
            <a:ext cx="4537075" cy="587375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</a:rPr>
              <a:t>Organizacije i stručne udruge (IIA, CIPFa, itd.) te ljudski potencijali</a:t>
            </a:r>
            <a:endParaRPr lang="hr-HR" sz="1600" kern="0" dirty="0" smtClean="0">
              <a:solidFill>
                <a:srgbClr val="000000"/>
              </a:solidFill>
            </a:endParaRPr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 flipV="1">
            <a:off x="1908175" y="5229225"/>
            <a:ext cx="64770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1068388" y="5203825"/>
            <a:ext cx="1558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         Financiranje, stručna podrška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hr-HR" sz="1400" kern="0" dirty="0" smtClean="0">
              <a:solidFill>
                <a:srgbClr val="000000"/>
              </a:solidFill>
            </a:endParaRPr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 flipV="1">
            <a:off x="5580063" y="55165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4249738" y="5546725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Stručna podrška</a:t>
            </a:r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755650" y="3860800"/>
            <a:ext cx="576263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2" name="Rectangle 18"/>
          <p:cNvSpPr>
            <a:spLocks noChangeArrowheads="1"/>
          </p:cNvSpPr>
          <p:nvPr/>
        </p:nvSpPr>
        <p:spPr bwMode="auto">
          <a:xfrm rot="16200000">
            <a:off x="-3968" y="3742531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C000"/>
                </a:solidFill>
                <a:latin typeface="Arial" charset="0"/>
              </a:rPr>
              <a:t>logistička podrška</a:t>
            </a:r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 flipH="1">
            <a:off x="5435600" y="1989138"/>
            <a:ext cx="0" cy="5032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 flipV="1">
            <a:off x="4140200" y="1628775"/>
            <a:ext cx="0" cy="86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 flipH="1">
            <a:off x="4356100" y="1628775"/>
            <a:ext cx="0" cy="86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6" name="Rectangle 23"/>
          <p:cNvSpPr>
            <a:spLocks noChangeArrowheads="1"/>
          </p:cNvSpPr>
          <p:nvPr/>
        </p:nvSpPr>
        <p:spPr bwMode="auto">
          <a:xfrm rot="16200000">
            <a:off x="7311231" y="2997995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92D050"/>
                </a:solidFill>
                <a:latin typeface="Arial" charset="0"/>
              </a:rPr>
              <a:t>Vodstvo+financiranje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2482850" y="5589588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Informacije</a:t>
            </a:r>
          </a:p>
        </p:txBody>
      </p:sp>
      <p:sp>
        <p:nvSpPr>
          <p:cNvPr id="108" name="Line 25"/>
          <p:cNvSpPr>
            <a:spLocks noChangeShapeType="1"/>
          </p:cNvSpPr>
          <p:nvPr/>
        </p:nvSpPr>
        <p:spPr bwMode="auto">
          <a:xfrm flipH="1">
            <a:off x="2250432" y="5336875"/>
            <a:ext cx="574675" cy="649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>
            <a:off x="4587875" y="1630363"/>
            <a:ext cx="1949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Usmjeravanje/fiduacijarna pitanja</a:t>
            </a:r>
          </a:p>
        </p:txBody>
      </p:sp>
      <p:sp>
        <p:nvSpPr>
          <p:cNvPr id="110" name="Text Box 28"/>
          <p:cNvSpPr txBox="1">
            <a:spLocks noChangeArrowheads="1"/>
          </p:cNvSpPr>
          <p:nvPr/>
        </p:nvSpPr>
        <p:spPr bwMode="auto">
          <a:xfrm>
            <a:off x="5951366" y="5516563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Informacije</a:t>
            </a:r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>
            <a:off x="5912280" y="5445125"/>
            <a:ext cx="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2" name="Rectangle 30"/>
          <p:cNvSpPr>
            <a:spLocks noChangeArrowheads="1"/>
          </p:cNvSpPr>
          <p:nvPr/>
        </p:nvSpPr>
        <p:spPr bwMode="auto">
          <a:xfrm>
            <a:off x="6588125" y="1557338"/>
            <a:ext cx="2087563" cy="5762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</a:rPr>
              <a:t>Voditelj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</a:rPr>
              <a:t>zajednice (Arman)</a:t>
            </a:r>
            <a:endParaRPr lang="hr-HR" sz="16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3" name="Line 34"/>
          <p:cNvSpPr>
            <a:spLocks noChangeShapeType="1"/>
          </p:cNvSpPr>
          <p:nvPr/>
        </p:nvSpPr>
        <p:spPr bwMode="auto">
          <a:xfrm flipV="1">
            <a:off x="755650" y="1484313"/>
            <a:ext cx="2016125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4" name="Rectangle 7"/>
          <p:cNvSpPr>
            <a:spLocks noChangeArrowheads="1"/>
          </p:cNvSpPr>
          <p:nvPr/>
        </p:nvSpPr>
        <p:spPr bwMode="auto">
          <a:xfrm rot="21443490">
            <a:off x="3838575" y="3683000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Procjena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rizika</a:t>
            </a: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auto">
          <a:xfrm rot="971252">
            <a:off x="2241550" y="3697288"/>
            <a:ext cx="1735138" cy="1609725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Odnos unutarnje revizije s fin. inspekcijom i vanjskom revizijom (RIFIX)</a:t>
            </a:r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568575" y="3009900"/>
            <a:ext cx="4171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rgbClr val="FFFF00"/>
                </a:solidFill>
                <a:latin typeface="Arial" charset="0"/>
              </a:rPr>
              <a:t>Zajednica prakse za unutarnju reviziju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rgbClr val="FFFF00"/>
                </a:solidFill>
                <a:latin typeface="Arial" charset="0"/>
              </a:rPr>
              <a:t>(23 zemlje članice)</a:t>
            </a:r>
            <a:endParaRPr lang="hr-HR" sz="2200" kern="0" dirty="0">
              <a:solidFill>
                <a:srgbClr val="FFFF00"/>
              </a:solidFill>
              <a:latin typeface="Arial" charset="0"/>
            </a:endParaRPr>
          </a:p>
        </p:txBody>
      </p:sp>
      <p:cxnSp>
        <p:nvCxnSpPr>
          <p:cNvPr id="17438" name="Straight Connector 125"/>
          <p:cNvCxnSpPr>
            <a:cxnSpLocks noChangeShapeType="1"/>
          </p:cNvCxnSpPr>
          <p:nvPr/>
        </p:nvCxnSpPr>
        <p:spPr bwMode="auto">
          <a:xfrm>
            <a:off x="5435600" y="1989138"/>
            <a:ext cx="1152525" cy="0"/>
          </a:xfrm>
          <a:prstGeom prst="line">
            <a:avLst/>
          </a:prstGeom>
          <a:noFill/>
          <a:ln w="222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Line 19"/>
          <p:cNvSpPr>
            <a:spLocks noChangeShapeType="1"/>
          </p:cNvSpPr>
          <p:nvPr/>
        </p:nvSpPr>
        <p:spPr bwMode="auto">
          <a:xfrm flipH="1">
            <a:off x="7740650" y="4076700"/>
            <a:ext cx="576263" cy="47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9" name="Rectangle 30"/>
          <p:cNvSpPr>
            <a:spLocks noChangeArrowheads="1"/>
          </p:cNvSpPr>
          <p:nvPr/>
        </p:nvSpPr>
        <p:spPr bwMode="auto">
          <a:xfrm>
            <a:off x="6672263" y="908050"/>
            <a:ext cx="2016125" cy="5048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</a:rPr>
              <a:t>Voditelj tima Banke (Elena)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</a:rPr>
              <a:t>Član UO-a (Marius)</a:t>
            </a:r>
            <a:endParaRPr lang="hr-HR" sz="16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6227763" y="1196975"/>
            <a:ext cx="4318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 rot="20189959">
            <a:off x="5372100" y="3643313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Osiguranje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kvalitete</a:t>
            </a:r>
          </a:p>
        </p:txBody>
      </p:sp>
      <p:pic>
        <p:nvPicPr>
          <p:cNvPr id="1744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7"/>
          <p:cNvSpPr>
            <a:spLocks noChangeArrowheads="1"/>
          </p:cNvSpPr>
          <p:nvPr/>
        </p:nvSpPr>
        <p:spPr bwMode="auto">
          <a:xfrm rot="21443490">
            <a:off x="3838575" y="3689281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Unutarnja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kontrola</a:t>
            </a:r>
            <a:endParaRPr lang="hr-HR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 rot="20189959">
            <a:off x="5381373" y="3643313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Revizija u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praksi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(AIP)</a:t>
            </a:r>
            <a:endParaRPr lang="hr-HR" b="1" kern="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7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6</a:t>
            </a:fld>
            <a:endParaRPr lang="hr-HR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240507"/>
            <a:ext cx="8229600" cy="6858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</a:rPr>
              <a:t>Strateški prioriteti za 2016.-2017.</a:t>
            </a:r>
            <a:endParaRPr lang="hr-HR" sz="2400" b="1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artalom helye 1"/>
          <p:cNvSpPr>
            <a:spLocks noGrp="1"/>
          </p:cNvSpPr>
          <p:nvPr>
            <p:ph idx="1"/>
          </p:nvPr>
        </p:nvSpPr>
        <p:spPr>
          <a:xfrm>
            <a:off x="457199" y="1131571"/>
            <a:ext cx="8524875" cy="382142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Prioritetne teme za FG 2016.-2017.</a:t>
            </a:r>
            <a:r>
              <a:rPr lang="en-US" sz="1600" dirty="0" smtClean="0">
                <a:solidFill>
                  <a:srgbClr val="C00000"/>
                </a:solidFill>
              </a:rPr>
              <a:t>:</a:t>
            </a:r>
            <a:endParaRPr lang="hr-HR" sz="1600" dirty="0">
              <a:solidFill>
                <a:srgbClr val="C00000"/>
              </a:solidFill>
            </a:endParaRPr>
          </a:p>
          <a:p>
            <a:pPr marL="0" lvl="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C00000"/>
                </a:solidFill>
              </a:rPr>
              <a:t>Radna skupina za unutarnju kontrolu</a:t>
            </a:r>
            <a:r>
              <a:rPr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- provedbe financijskog upravljanja i kontrole s naglaskom na odgovornost i transparentnost (nova radna skupina)</a:t>
            </a:r>
            <a:endParaRPr lang="hr-HR" sz="1600" dirty="0">
              <a:solidFill>
                <a:srgbClr val="0070C0"/>
              </a:solidFill>
            </a:endParaRPr>
          </a:p>
          <a:p>
            <a:pPr marL="0" lvl="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C00000"/>
                </a:solidFill>
              </a:rPr>
              <a:t>Radna skupina za REFIX</a:t>
            </a:r>
            <a:r>
              <a:rPr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-  Odnos unutarnje revizije s financijskom inspekcijom i vanjskom revizijom (sadašnja radna skupina koja nastavlja s radom)</a:t>
            </a:r>
            <a:endParaRPr lang="hr-HR" sz="1600" dirty="0">
              <a:solidFill>
                <a:srgbClr val="0070C0"/>
              </a:solidFill>
            </a:endParaRPr>
          </a:p>
          <a:p>
            <a:pPr marL="0" lvl="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C00000"/>
                </a:solidFill>
              </a:rPr>
              <a:t>Radna skupina za reviziju u praksi</a:t>
            </a:r>
            <a:r>
              <a:rPr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-  Praktična primjena revizorskog ciklusa, različite vrste i modeli revizije, uključujući IT rješenja (revizija u praksi (AIP) - nova radna skupina)</a:t>
            </a:r>
            <a:endParaRPr lang="hr-HR" sz="1600" dirty="0">
              <a:solidFill>
                <a:srgbClr val="0070C0"/>
              </a:solidFill>
            </a:endParaRPr>
          </a:p>
          <a:p>
            <a:pPr marL="0" lvl="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Središnje harmonizacijske jedinice:</a:t>
            </a:r>
            <a:r>
              <a:rPr dirty="0" smtClean="0"/>
              <a:t> </a:t>
            </a:r>
            <a:r>
              <a:rPr lang="en-US" sz="1600" dirty="0">
                <a:solidFill>
                  <a:srgbClr val="0070C0"/>
                </a:solidFill>
              </a:rPr>
              <a:t>izazovi u različitim fazama reforme</a:t>
            </a:r>
            <a:endParaRPr lang="hr-HR" sz="1600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Promicanje IACOP-a</a:t>
            </a:r>
            <a:r>
              <a:rPr lang="en-US" sz="1600" dirty="0">
                <a:solidFill>
                  <a:srgbClr val="0070C0"/>
                </a:solidFill>
              </a:rPr>
              <a:t>, uključujući postojeće proizvode znanja i stečeno iskustvo sadašnje i prethodnih radnih skupina: Izobrazba i certificiranje, kontinuirano stručno usavršavanje, procjena rizika, osiguranje kvalitete, Korpus znanja</a:t>
            </a:r>
            <a:r>
              <a:rPr dirty="0"/>
              <a:t/>
            </a:r>
            <a:br>
              <a:rPr dirty="0"/>
            </a:br>
            <a:endParaRPr lang="hr-HR" sz="1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hr-HR" sz="1000" b="1" dirty="0" smtClean="0"/>
          </a:p>
          <a:p>
            <a:pPr algn="just"/>
            <a:endParaRPr lang="hr-HR" sz="1600" dirty="0"/>
          </a:p>
        </p:txBody>
      </p:sp>
      <p:sp>
        <p:nvSpPr>
          <p:cNvPr id="8" name="Rectangle 7"/>
          <p:cNvSpPr/>
          <p:nvPr/>
        </p:nvSpPr>
        <p:spPr>
          <a:xfrm>
            <a:off x="457200" y="4069140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r-HR" sz="1600" dirty="0" smtClean="0">
              <a:solidFill>
                <a:srgbClr val="C00000"/>
              </a:solidFill>
            </a:endParaRPr>
          </a:p>
          <a:p>
            <a:pPr algn="just"/>
            <a:endParaRPr lang="hr-HR" sz="1600" dirty="0">
              <a:solidFill>
                <a:srgbClr val="C00000"/>
              </a:solidFill>
            </a:endParaRPr>
          </a:p>
          <a:p>
            <a:pPr algn="just"/>
            <a:endParaRPr lang="hr-HR" sz="1600" b="1" dirty="0" smtClean="0">
              <a:solidFill>
                <a:srgbClr val="C00000"/>
              </a:solidFill>
            </a:endParaRPr>
          </a:p>
          <a:p>
            <a:pPr algn="just"/>
            <a:endParaRPr lang="hr-HR" sz="16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1600" b="1" dirty="0" err="1" smtClean="0">
                <a:solidFill>
                  <a:srgbClr val="C00000"/>
                </a:solidFill>
              </a:rPr>
              <a:t>Predloženi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oblik događanja:</a:t>
            </a:r>
            <a:endParaRPr lang="hr-HR" sz="1600" b="1" dirty="0">
              <a:solidFill>
                <a:srgbClr val="C0000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plenarne sjednice, </a:t>
            </a:r>
            <a:r>
              <a:rPr lang="en-US" sz="1600" dirty="0" err="1" smtClean="0">
                <a:solidFill>
                  <a:srgbClr val="0070C0"/>
                </a:solidFill>
              </a:rPr>
              <a:t>radn</a:t>
            </a:r>
            <a:r>
              <a:rPr lang="hr-HR" sz="1600" dirty="0" smtClean="0">
                <a:solidFill>
                  <a:srgbClr val="0070C0"/>
                </a:solidFill>
              </a:rPr>
              <a:t>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skupin</a:t>
            </a:r>
            <a:r>
              <a:rPr lang="hr-HR" sz="1600" dirty="0" smtClean="0">
                <a:solidFill>
                  <a:srgbClr val="0070C0"/>
                </a:solidFill>
              </a:rPr>
              <a:t>e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>
                <a:solidFill>
                  <a:srgbClr val="0070C0"/>
                </a:solidFill>
              </a:rPr>
              <a:t>tematski sastanci, sastanci članova Izvršnog </a:t>
            </a:r>
            <a:r>
              <a:rPr lang="en-US" sz="1600" dirty="0" err="1">
                <a:solidFill>
                  <a:srgbClr val="0070C0"/>
                </a:solidFill>
              </a:rPr>
              <a:t>odbora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I</a:t>
            </a:r>
            <a:endParaRPr lang="hr-HR" sz="1600" dirty="0" smtClean="0">
              <a:solidFill>
                <a:srgbClr val="0070C0"/>
              </a:solidFill>
            </a:endParaRPr>
          </a:p>
          <a:p>
            <a:pPr lvl="0" algn="just"/>
            <a:r>
              <a:rPr lang="en-US" sz="1600" dirty="0" err="1" smtClean="0">
                <a:solidFill>
                  <a:srgbClr val="0070C0"/>
                </a:solidFill>
              </a:rPr>
              <a:t>voditelja</a:t>
            </a:r>
            <a:r>
              <a:rPr lang="en-US" sz="1600" dirty="0">
                <a:solidFill>
                  <a:srgbClr val="0070C0"/>
                </a:solidFill>
              </a:rPr>
              <a:t>, studijski posjeti</a:t>
            </a:r>
            <a:endParaRPr lang="hr-HR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promotivne aktivnosti, uključujući distribuciju i postojećih proizvoda znanja</a:t>
            </a:r>
            <a:endParaRPr lang="hr-HR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dirty="0" smtClean="0"/>
              <a:t> </a:t>
            </a:r>
            <a:r>
              <a:rPr lang="en-US" sz="1600" dirty="0">
                <a:solidFill>
                  <a:srgbClr val="0070C0"/>
                </a:solidFill>
              </a:rPr>
              <a:t>Savjetodavne misije kolega IACOP-a i povratne studijske posjete (vrsta tematskog sastanka)</a:t>
            </a:r>
            <a:endParaRPr lang="hr-HR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videokonferencije, webinari (za tematske sastanke)</a:t>
            </a:r>
            <a:endParaRPr lang="hr-H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-76200" y="-76200"/>
            <a:ext cx="8077199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dirty="0" smtClean="0">
                <a:solidFill>
                  <a:srgbClr val="0070C0"/>
                </a:solidFill>
              </a:rPr>
              <a:t>Proizvodi dobre prakse</a:t>
            </a:r>
            <a:r>
              <a:rPr dirty="0" smtClean="0">
                <a:solidFill>
                  <a:prstClr val="black"/>
                </a:solidFill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</a:rPr>
              <a:t>IACOP-a</a:t>
            </a:r>
            <a:endParaRPr lang="hr-HR" altLang="en-US" sz="3600" dirty="0">
              <a:solidFill>
                <a:srgbClr val="0070C0"/>
              </a:solidFill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700" b="1" dirty="0">
                <a:solidFill>
                  <a:srgbClr val="0070C0"/>
                </a:solidFill>
              </a:rPr>
              <a:t>Predložak priručnika dobre prakse za unutarnju reviziju </a:t>
            </a:r>
            <a:r>
              <a:rPr lang="en-US" sz="1700" dirty="0">
                <a:solidFill>
                  <a:srgbClr val="0070C0"/>
                </a:solidFill>
              </a:rPr>
              <a:t>(završen i objavljen)</a:t>
            </a:r>
            <a:endParaRPr lang="hr-HR" altLang="en-US" sz="17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700" b="1" dirty="0">
                <a:solidFill>
                  <a:srgbClr val="0070C0"/>
                </a:solidFill>
              </a:rPr>
              <a:t>Predložak priručnika dobre prakse za kontinuirano stručno usavršavanje  </a:t>
            </a:r>
            <a:r>
              <a:rPr lang="en-US" sz="1700" dirty="0" smtClean="0">
                <a:solidFill>
                  <a:srgbClr val="0070C0"/>
                </a:solidFill>
              </a:rPr>
              <a:t>(završen i objavljen)</a:t>
            </a:r>
            <a:endParaRPr lang="hr-HR" altLang="en-US" sz="17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700" b="1" dirty="0" smtClean="0">
                <a:solidFill>
                  <a:srgbClr val="0070C0"/>
                </a:solidFill>
              </a:rPr>
              <a:t>Korpus znanja unutarnje revizije </a:t>
            </a:r>
            <a:r>
              <a:rPr lang="en-US" sz="1700" dirty="0" smtClean="0">
                <a:solidFill>
                  <a:srgbClr val="0070C0"/>
                </a:solidFill>
              </a:rPr>
              <a:t>(završen i objavljen)</a:t>
            </a:r>
            <a:endParaRPr lang="hr-HR" altLang="en-US" sz="17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700" b="1" dirty="0" smtClean="0">
                <a:solidFill>
                  <a:srgbClr val="0070C0"/>
                </a:solidFill>
              </a:rPr>
              <a:t>Procjena rizika i planiranje revizije </a:t>
            </a:r>
            <a:r>
              <a:rPr lang="en-US" sz="1700" dirty="0" smtClean="0">
                <a:solidFill>
                  <a:srgbClr val="0070C0"/>
                </a:solidFill>
              </a:rPr>
              <a:t>(završen i objavljen)</a:t>
            </a:r>
            <a:endParaRPr lang="hr-HR" altLang="en-US" sz="17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700" b="1" dirty="0" smtClean="0">
                <a:solidFill>
                  <a:srgbClr val="0070C0"/>
                </a:solidFill>
              </a:rPr>
              <a:t>Sažetak prijedloga o RIFIX-u (Odnos unutarnje kontrole s financijskom inspecijom i vanjskom revizijom</a:t>
            </a:r>
            <a:r>
              <a:rPr lang="en-US" altLang="en-US" sz="1700" dirty="0" smtClean="0">
                <a:solidFill>
                  <a:srgbClr val="0070C0"/>
                </a:solidFill>
              </a:rPr>
              <a:t>, </a:t>
            </a:r>
            <a:r>
              <a:rPr lang="en-US" altLang="en-US" sz="1700" b="1" dirty="0" smtClean="0">
                <a:solidFill>
                  <a:srgbClr val="0070C0"/>
                </a:solidFill>
              </a:rPr>
              <a:t>eng. </a:t>
            </a:r>
            <a:r>
              <a:rPr lang="en-US" altLang="en-US" sz="1700" b="1" i="1" dirty="0">
                <a:solidFill>
                  <a:srgbClr val="C00000"/>
                </a:solidFill>
              </a:rPr>
              <a:t>R</a:t>
            </a:r>
            <a:r>
              <a:rPr lang="en-US" altLang="en-US" sz="1700" b="1" i="1" dirty="0">
                <a:solidFill>
                  <a:srgbClr val="0070C0"/>
                </a:solidFill>
              </a:rPr>
              <a:t>elationship of </a:t>
            </a:r>
            <a:r>
              <a:rPr lang="en-US" altLang="en-US" sz="1700" b="1" i="1" dirty="0">
                <a:solidFill>
                  <a:srgbClr val="C00000"/>
                </a:solidFill>
              </a:rPr>
              <a:t>I</a:t>
            </a:r>
            <a:r>
              <a:rPr lang="en-US" altLang="en-US" sz="1700" b="1" i="1" dirty="0">
                <a:solidFill>
                  <a:srgbClr val="0070C0"/>
                </a:solidFill>
              </a:rPr>
              <a:t>nternal Audit with </a:t>
            </a:r>
            <a:r>
              <a:rPr lang="en-US" altLang="en-US" sz="1700" b="1" i="1" dirty="0">
                <a:solidFill>
                  <a:srgbClr val="C00000"/>
                </a:solidFill>
              </a:rPr>
              <a:t>F</a:t>
            </a:r>
            <a:r>
              <a:rPr lang="en-US" altLang="en-US" sz="1700" b="1" i="1" dirty="0">
                <a:solidFill>
                  <a:srgbClr val="0070C0"/>
                </a:solidFill>
              </a:rPr>
              <a:t>inancial </a:t>
            </a:r>
            <a:r>
              <a:rPr lang="en-US" altLang="en-US" sz="1700" b="1" i="1" dirty="0">
                <a:solidFill>
                  <a:srgbClr val="C00000"/>
                </a:solidFill>
              </a:rPr>
              <a:t>I</a:t>
            </a:r>
            <a:r>
              <a:rPr lang="en-US" altLang="en-US" sz="1700" b="1" i="1" dirty="0">
                <a:solidFill>
                  <a:srgbClr val="0070C0"/>
                </a:solidFill>
              </a:rPr>
              <a:t>nspection and E</a:t>
            </a:r>
            <a:r>
              <a:rPr lang="en-US" altLang="en-US" sz="1700" b="1" i="1" dirty="0">
                <a:solidFill>
                  <a:srgbClr val="C00000"/>
                </a:solidFill>
              </a:rPr>
              <a:t>x</a:t>
            </a:r>
            <a:r>
              <a:rPr lang="en-US" altLang="en-US" sz="1700" b="1" i="1" dirty="0">
                <a:solidFill>
                  <a:srgbClr val="0070C0"/>
                </a:solidFill>
              </a:rPr>
              <a:t>ternal Audit</a:t>
            </a:r>
            <a:r>
              <a:rPr lang="en-US" altLang="en-US" sz="1700" b="1" dirty="0">
                <a:solidFill>
                  <a:srgbClr val="0070C0"/>
                </a:solidFill>
              </a:rPr>
              <a:t>)</a:t>
            </a:r>
            <a:r>
              <a:rPr lang="en-US" altLang="en-US" sz="1700" dirty="0">
                <a:solidFill>
                  <a:srgbClr val="0070C0"/>
                </a:solidFill>
              </a:rPr>
              <a:t> </a:t>
            </a:r>
            <a:r>
              <a:rPr lang="en-US" sz="1700" dirty="0" smtClean="0">
                <a:solidFill>
                  <a:srgbClr val="0070C0"/>
                </a:solidFill>
              </a:rPr>
              <a:t>(dostupan nacrt)</a:t>
            </a:r>
            <a:endParaRPr lang="hr-HR" altLang="en-US" sz="17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700" b="1" dirty="0" err="1">
                <a:solidFill>
                  <a:srgbClr val="0070C0"/>
                </a:solidFill>
              </a:rPr>
              <a:t>Vodič</a:t>
            </a:r>
            <a:r>
              <a:rPr lang="en-US" altLang="en-US" sz="1700" b="1" dirty="0">
                <a:solidFill>
                  <a:srgbClr val="0070C0"/>
                </a:solidFill>
              </a:rPr>
              <a:t> </a:t>
            </a:r>
            <a:r>
              <a:rPr lang="en-US" altLang="en-US" sz="1700" b="1" dirty="0" err="1">
                <a:solidFill>
                  <a:srgbClr val="0070C0"/>
                </a:solidFill>
              </a:rPr>
              <a:t>za</a:t>
            </a:r>
            <a:r>
              <a:rPr lang="en-US" altLang="en-US" sz="1700" b="1" dirty="0">
                <a:solidFill>
                  <a:srgbClr val="0070C0"/>
                </a:solidFill>
              </a:rPr>
              <a:t> </a:t>
            </a:r>
            <a:r>
              <a:rPr lang="en-US" altLang="en-US" sz="1700" b="1" dirty="0" err="1">
                <a:solidFill>
                  <a:srgbClr val="0070C0"/>
                </a:solidFill>
              </a:rPr>
              <a:t>osiguranje</a:t>
            </a:r>
            <a:r>
              <a:rPr lang="en-US" altLang="en-US" sz="1700" b="1" dirty="0">
                <a:solidFill>
                  <a:srgbClr val="0070C0"/>
                </a:solidFill>
              </a:rPr>
              <a:t> </a:t>
            </a:r>
            <a:r>
              <a:rPr lang="en-US" altLang="en-US" sz="1700" b="1" dirty="0" err="1">
                <a:solidFill>
                  <a:srgbClr val="0070C0"/>
                </a:solidFill>
              </a:rPr>
              <a:t>kvalitete</a:t>
            </a:r>
            <a:r>
              <a:rPr lang="en-US" altLang="en-US" sz="1700" b="1" dirty="0">
                <a:solidFill>
                  <a:srgbClr val="0070C0"/>
                </a:solidFill>
              </a:rPr>
              <a:t> </a:t>
            </a:r>
            <a:r>
              <a:rPr lang="en-US" sz="1700" dirty="0">
                <a:solidFill>
                  <a:srgbClr val="0070C0"/>
                </a:solidFill>
              </a:rPr>
              <a:t>(završen i objavljen)</a:t>
            </a:r>
            <a:endParaRPr lang="hr-HR" altLang="en-US" sz="17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700" b="1" dirty="0" smtClean="0">
                <a:solidFill>
                  <a:srgbClr val="0070C0"/>
                </a:solidFill>
              </a:rPr>
              <a:t>Priopćenja i 100+ drugih </a:t>
            </a:r>
            <a:r>
              <a:rPr lang="en-US" altLang="en-US" sz="1700" b="1" dirty="0" err="1" smtClean="0">
                <a:solidFill>
                  <a:srgbClr val="0070C0"/>
                </a:solidFill>
              </a:rPr>
              <a:t>proizvoda</a:t>
            </a:r>
            <a:r>
              <a:rPr lang="en-US" altLang="en-US" sz="17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1700" b="1" dirty="0" err="1" smtClean="0">
                <a:solidFill>
                  <a:srgbClr val="0070C0"/>
                </a:solidFill>
              </a:rPr>
              <a:t>znanja</a:t>
            </a:r>
            <a:r>
              <a:rPr sz="1700" dirty="0">
                <a:solidFill>
                  <a:prstClr val="black"/>
                </a:solidFill>
              </a:rPr>
              <a:t/>
            </a:r>
            <a:br>
              <a:rPr sz="1700" dirty="0">
                <a:solidFill>
                  <a:prstClr val="black"/>
                </a:solidFill>
              </a:rPr>
            </a:br>
            <a:endParaRPr sz="170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endParaRPr lang="hr-HR" altLang="en-US" sz="1700" dirty="0">
              <a:solidFill>
                <a:srgbClr val="0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4986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14890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150653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14938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172960" y="3060700"/>
            <a:ext cx="1831975" cy="2143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328298" y="3063874"/>
            <a:ext cx="1671637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solidFill>
                  <a:prstClr val="white"/>
                </a:solidFill>
              </a:rPr>
              <a:t>Sažetak prijedloga o RIFIX-u</a:t>
            </a:r>
            <a:endParaRPr lang="hr-HR" sz="20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5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4038600"/>
            <a:ext cx="1616075" cy="22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8</a:t>
            </a:fld>
            <a:endParaRPr lang="hr-HR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/>
          <p:nvPr/>
        </p:nvSpPr>
        <p:spPr>
          <a:xfrm>
            <a:off x="1447800" y="2971800"/>
            <a:ext cx="5715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n-lt"/>
              </a:rPr>
              <a:t>Hvala!</a:t>
            </a:r>
            <a:endParaRPr lang="hr-HR" sz="3200" b="1" kern="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71600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9077</TotalTime>
  <Words>562</Words>
  <Application>Microsoft Office PowerPoint</Application>
  <PresentationFormat>On-screen Show (4:3)</PresentationFormat>
  <Paragraphs>135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Calibri</vt:lpstr>
      <vt:lpstr>Times New Roman</vt:lpstr>
      <vt:lpstr>Wingdings</vt:lpstr>
      <vt:lpstr>Office Theme</vt:lpstr>
      <vt:lpstr>Slide</vt:lpstr>
      <vt:lpstr>PowerPoint Presentation</vt:lpstr>
      <vt:lpstr>PowerPoint Presentation</vt:lpstr>
      <vt:lpstr>Uravnoteženi rezultati IACOP-a </vt:lpstr>
      <vt:lpstr>PowerPoint Presentation</vt:lpstr>
      <vt:lpstr>PowerPoint Presentation</vt:lpstr>
      <vt:lpstr>Strateški prioriteti za 2016.-2017.</vt:lpstr>
      <vt:lpstr>PowerPoint Presentation</vt:lpstr>
      <vt:lpstr>PowerPoint Presentation</vt:lpstr>
    </vt:vector>
  </TitlesOfParts>
  <Company>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presentation to PEMPAL Strategy MTR</dc:title>
  <dc:creator>Deanna Aubrey</dc:creator>
  <cp:keywords>Mid-term Review of PEMPAL Strategy</cp:keywords>
  <cp:lastModifiedBy>Kristina Zaituna</cp:lastModifiedBy>
  <cp:revision>690</cp:revision>
  <cp:lastPrinted>2015-05-05T07:28:06Z</cp:lastPrinted>
  <dcterms:created xsi:type="dcterms:W3CDTF">2012-02-13T09:14:10Z</dcterms:created>
  <dcterms:modified xsi:type="dcterms:W3CDTF">2016-03-16T16:56:05Z</dcterms:modified>
  <cp:category>PEMPAL Strategy review</cp:category>
</cp:coreProperties>
</file>