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handoutMasterIdLst>
    <p:handoutMasterId r:id="rId28"/>
  </p:handoutMasterIdLst>
  <p:sldIdLst>
    <p:sldId id="271" r:id="rId2"/>
    <p:sldId id="358" r:id="rId3"/>
    <p:sldId id="360" r:id="rId4"/>
    <p:sldId id="361" r:id="rId5"/>
    <p:sldId id="362" r:id="rId6"/>
    <p:sldId id="345" r:id="rId7"/>
    <p:sldId id="344" r:id="rId8"/>
    <p:sldId id="356" r:id="rId9"/>
    <p:sldId id="363" r:id="rId10"/>
    <p:sldId id="364" r:id="rId11"/>
    <p:sldId id="376" r:id="rId12"/>
    <p:sldId id="366" r:id="rId13"/>
    <p:sldId id="377" r:id="rId14"/>
    <p:sldId id="367" r:id="rId15"/>
    <p:sldId id="369" r:id="rId16"/>
    <p:sldId id="370" r:id="rId17"/>
    <p:sldId id="371" r:id="rId18"/>
    <p:sldId id="372" r:id="rId19"/>
    <p:sldId id="378" r:id="rId20"/>
    <p:sldId id="373" r:id="rId21"/>
    <p:sldId id="374" r:id="rId22"/>
    <p:sldId id="375" r:id="rId23"/>
    <p:sldId id="368" r:id="rId24"/>
    <p:sldId id="336" r:id="rId25"/>
    <p:sldId id="312" r:id="rId26"/>
  </p:sldIdLst>
  <p:sldSz cx="9906000" cy="6858000" type="A4"/>
  <p:notesSz cx="7086600" cy="90249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ondo" initials="E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3517" autoAdjust="0"/>
  </p:normalViewPr>
  <p:slideViewPr>
    <p:cSldViewPr>
      <p:cViewPr varScale="1">
        <p:scale>
          <a:sx n="109" d="100"/>
          <a:sy n="109" d="100"/>
        </p:scale>
        <p:origin x="690" y="102"/>
      </p:cViewPr>
      <p:guideLst>
        <p:guide orient="horz" pos="2160"/>
        <p:guide pos="2880"/>
        <p:guide pos="312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3DEF46C-3B29-459B-AD1C-1E45D54687AF}" type="datetimeFigureOut">
              <a:rPr lang="en-US"/>
              <a:pPr>
                <a:defRPr/>
              </a:pPr>
              <a:t>9/14/2016</a:t>
            </a:fld>
            <a:endParaRPr lang="en-US" dirty="0"/>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3FA3048-62B1-4C44-B29A-EA0FED456B63}" type="slidenum">
              <a:rPr lang="en-US"/>
              <a:pPr>
                <a:defRPr/>
              </a:pPr>
              <a:t>‹#›</a:t>
            </a:fld>
            <a:endParaRPr lang="en-US" dirty="0"/>
          </a:p>
        </p:txBody>
      </p:sp>
    </p:spTree>
    <p:extLst>
      <p:ext uri="{BB962C8B-B14F-4D97-AF65-F5344CB8AC3E}">
        <p14:creationId xmlns:p14="http://schemas.microsoft.com/office/powerpoint/2010/main" val="452277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11A730C-CD51-46F1-A484-178E442E2468}" type="datetimeFigureOut">
              <a:rPr lang="en-US"/>
              <a:pPr>
                <a:defRPr/>
              </a:pPr>
              <a:t>9/14/2016</a:t>
            </a:fld>
            <a:endParaRPr lang="en-US" dirty="0"/>
          </a:p>
        </p:txBody>
      </p:sp>
      <p:sp>
        <p:nvSpPr>
          <p:cNvPr id="4" name="Slide Image Placeholder 3"/>
          <p:cNvSpPr>
            <a:spLocks noGrp="1" noRot="1" noChangeAspect="1"/>
          </p:cNvSpPr>
          <p:nvPr>
            <p:ph type="sldImg" idx="2"/>
          </p:nvPr>
        </p:nvSpPr>
        <p:spPr>
          <a:xfrm>
            <a:off x="1100138" y="676275"/>
            <a:ext cx="4886325" cy="33845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228C16A-6598-4F59-8139-79C5FA12BCDD}" type="slidenum">
              <a:rPr lang="en-US"/>
              <a:pPr>
                <a:defRPr/>
              </a:pPr>
              <a:t>‹#›</a:t>
            </a:fld>
            <a:endParaRPr lang="en-US" dirty="0"/>
          </a:p>
        </p:txBody>
      </p:sp>
    </p:spTree>
    <p:extLst>
      <p:ext uri="{BB962C8B-B14F-4D97-AF65-F5344CB8AC3E}">
        <p14:creationId xmlns:p14="http://schemas.microsoft.com/office/powerpoint/2010/main" val="3945330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2405828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baseline="0" dirty="0" smtClean="0"/>
              <a:t>GIFT was formed in 2010 as a multi-stakeholder network with IBP as one of the founding members. The High Level Principles were translated for the 2014 PEMPAL Moscow meeting.</a:t>
            </a:r>
          </a:p>
          <a:p>
            <a:pPr>
              <a:spcBef>
                <a:spcPct val="0"/>
              </a:spcBef>
            </a:pPr>
            <a:endParaRPr lang="en-GB" baseline="0"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baseline="0" dirty="0" smtClean="0"/>
          </a:p>
          <a:p>
            <a:pPr>
              <a:spcBef>
                <a:spcPct val="0"/>
              </a:spcBef>
            </a:pPr>
            <a:r>
              <a:rPr lang="en-GB" dirty="0" smtClean="0"/>
              <a:t>Last dot point: Those responsible for developing a Citizens</a:t>
            </a:r>
            <a:r>
              <a:rPr lang="en-GB" baseline="0" dirty="0" smtClean="0"/>
              <a:t> Budgets will need to have the authority to readily access the necessary information from the </a:t>
            </a:r>
            <a:r>
              <a:rPr lang="en-GB" baseline="0" dirty="0" err="1" smtClean="0"/>
              <a:t>MoF</a:t>
            </a:r>
            <a:r>
              <a:rPr lang="en-GB" baseline="0" dirty="0" smtClean="0"/>
              <a:t> or various line ministries. Adequate resources will be required for staffing, consultation meetings, publication and dissemination with those resources requiring the appropriate interpersonal, communication, facilitation and organizational skills.</a:t>
            </a:r>
            <a:endParaRPr lang="ru-RU"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r>
              <a:rPr lang="en-US" sz="1800" dirty="0" smtClean="0">
                <a:solidFill>
                  <a:srgbClr val="000000"/>
                </a:solidFill>
              </a:rPr>
              <a:t>The Open Government Partnership identified Kazakhstan as an interesting example given the scope of its Citizens Budget Law which covers development of the Citizens Budget at</a:t>
            </a:r>
            <a:r>
              <a:rPr lang="en-US" sz="1800" baseline="0" dirty="0" smtClean="0">
                <a:solidFill>
                  <a:srgbClr val="000000"/>
                </a:solidFill>
              </a:rPr>
              <a:t> both the central and local levels, covering budgets published after the formulation, approval, implementation and evaluation stages of the budget process.</a:t>
            </a:r>
            <a:endParaRPr lang="en-US" sz="1800" dirty="0" smtClean="0">
              <a:solidFill>
                <a:srgbClr val="000000"/>
              </a:solidFill>
            </a:endParaRPr>
          </a:p>
          <a:p>
            <a:pPr>
              <a:spcBef>
                <a:spcPct val="0"/>
              </a:spcBef>
            </a:pPr>
            <a:endParaRPr lang="ru-RU"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normAutofit lnSpcReduction="10000"/>
          </a:bodyPr>
          <a:lstStyle/>
          <a:p>
            <a:pPr>
              <a:spcBef>
                <a:spcPct val="0"/>
              </a:spcBef>
            </a:pPr>
            <a:r>
              <a:rPr lang="en-GB" dirty="0" smtClean="0"/>
              <a:t>GIFT Principle</a:t>
            </a:r>
            <a:r>
              <a:rPr lang="en-GB" baseline="0" dirty="0" smtClean="0"/>
              <a:t> 4 related to timeliness that requires sufficient time to be allowed in the budget and policy cycles for the public to provide inputs in each phase; OECD toolkit identifies best practice as citizen documents being produced on all publications linked to the budget cycle (</a:t>
            </a:r>
            <a:r>
              <a:rPr lang="en-GB" baseline="0" dirty="0" err="1" smtClean="0"/>
              <a:t>ie</a:t>
            </a:r>
            <a:r>
              <a:rPr lang="en-GB" baseline="0" dirty="0" smtClean="0"/>
              <a:t> audit reports, mid-term budget reports, spending reviews).</a:t>
            </a:r>
          </a:p>
          <a:p>
            <a:pPr>
              <a:spcBef>
                <a:spcPct val="0"/>
              </a:spcBef>
            </a:pPr>
            <a:endParaRPr lang="en-GB" baseline="0" dirty="0" smtClean="0"/>
          </a:p>
          <a:p>
            <a:pPr>
              <a:spcBef>
                <a:spcPct val="0"/>
              </a:spcBef>
            </a:pPr>
            <a:r>
              <a:rPr lang="en-GB" baseline="0" dirty="0" smtClean="0"/>
              <a:t>IMF Fiscal Transparency Evaluation Report for Mozambique assessing compliance with the (revised) IMF Fiscal Transparency Code, advised that a Citizens Budget of the audit report of the SAI should be systematically published at the same time as the SAI releases the report (</a:t>
            </a:r>
            <a:r>
              <a:rPr lang="en-GB" baseline="0" dirty="0" err="1" smtClean="0"/>
              <a:t>ie</a:t>
            </a:r>
            <a:r>
              <a:rPr lang="en-GB" baseline="0" dirty="0" smtClean="0"/>
              <a:t> summarizing audit findings, including non-technical explanations, and a summary of the annual financial statements).</a:t>
            </a:r>
          </a:p>
          <a:p>
            <a:pPr>
              <a:spcBef>
                <a:spcPct val="0"/>
              </a:spcBef>
            </a:pPr>
            <a:endParaRPr lang="en-GB" baseline="0" dirty="0" smtClean="0"/>
          </a:p>
          <a:p>
            <a:pPr>
              <a:spcBef>
                <a:spcPct val="0"/>
              </a:spcBef>
            </a:pPr>
            <a:r>
              <a:rPr lang="en-GB" baseline="0" dirty="0" smtClean="0"/>
              <a:t>PEFA framework requires a summary of the budget proposal to be prepared for higher scores to be achieved and its focus is only on Citizens Budgets for either the draft or approved budgets.  PEFA defines a Citizens Budget as a clear simple summary of the Executive Budget Proposal or the Enacted Budget, but the PEFA assessors are encouraged to highlight the significance of the timing in the narrative where it affects the usefulness of the document for participation.  It does not recommend one or the other to be prepared as it depends on how they will be used.  </a:t>
            </a:r>
            <a:r>
              <a:rPr lang="en-GB" baseline="0" dirty="0" err="1" smtClean="0"/>
              <a:t>Eg</a:t>
            </a:r>
            <a:r>
              <a:rPr lang="en-GB" baseline="0" dirty="0" smtClean="0"/>
              <a:t>. If there is opportunity for participation in the budget process after the budget proposal is submitted to the legislature, then having a summary in time for for citizens to prepare their input would be useful.  If there is no opportunity for public participation, then it would be more useful to have a access to a summary of the approved budget instead.  </a:t>
            </a:r>
          </a:p>
          <a:p>
            <a:pPr>
              <a:spcBef>
                <a:spcPct val="0"/>
              </a:spcBef>
            </a:pPr>
            <a:endParaRPr lang="ru-RU"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baseline="0" dirty="0" smtClean="0"/>
          </a:p>
          <a:p>
            <a:pPr>
              <a:spcBef>
                <a:spcPct val="0"/>
              </a:spcBef>
            </a:pPr>
            <a:endParaRPr lang="ru-RU"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baseline="0" dirty="0" smtClean="0"/>
          </a:p>
          <a:p>
            <a:pPr>
              <a:spcBef>
                <a:spcPct val="0"/>
              </a:spcBef>
            </a:pPr>
            <a:endParaRPr lang="ru-RU"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baseline="0"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baseline="0"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smtClean="0"/>
          </a:p>
          <a:p>
            <a:pPr>
              <a:spcBef>
                <a:spcPct val="0"/>
              </a:spcBef>
            </a:pPr>
            <a:endParaRPr lang="en-US" baseline="0" dirty="0" smtClean="0"/>
          </a:p>
          <a:p>
            <a:pPr>
              <a:spcBef>
                <a:spcPct val="0"/>
              </a:spcBef>
            </a:pPr>
            <a:endParaRPr lang="en-US" baseline="0" dirty="0" smtClean="0"/>
          </a:p>
          <a:p>
            <a:pPr>
              <a:spcBef>
                <a:spcPct val="0"/>
              </a:spcBef>
            </a:pPr>
            <a:endParaRPr lang="en-US" baseline="0"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10429548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normAutofit fontScale="77500" lnSpcReduction="20000"/>
          </a:bodyPr>
          <a:lstStyle/>
          <a:p>
            <a:pPr>
              <a:spcBef>
                <a:spcPct val="0"/>
              </a:spcBef>
            </a:pPr>
            <a:endParaRPr lang="en-GB" baseline="0" dirty="0" smtClean="0"/>
          </a:p>
          <a:p>
            <a:pPr>
              <a:spcBef>
                <a:spcPct val="0"/>
              </a:spcBef>
            </a:pPr>
            <a:r>
              <a:rPr lang="en-GB" dirty="0" smtClean="0"/>
              <a:t>Brazil</a:t>
            </a:r>
            <a:r>
              <a:rPr lang="en-GB" baseline="0" dirty="0" smtClean="0"/>
              <a:t> identified success factors of consultation including ensuring the process incorporates a broad spectrum of society by targeting every region and municipality and using ICT to reach previously unengaged citizens through online voting surveys.</a:t>
            </a:r>
          </a:p>
          <a:p>
            <a:pPr lvl="0"/>
            <a:endParaRPr lang="en-US" sz="1200" b="1"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Consultation with CSOs and budget related legislative committees on outlines or early drafts of Citizens Budgets may be one approach to consider</a:t>
            </a:r>
            <a:r>
              <a:rPr lang="en-US" sz="1200" kern="1200" dirty="0" smtClean="0">
                <a:solidFill>
                  <a:schemeClr val="tx1"/>
                </a:solidFill>
                <a:effectLst/>
                <a:latin typeface="+mn-lt"/>
                <a:ea typeface="+mn-ea"/>
                <a:cs typeface="+mn-cs"/>
              </a:rPr>
              <a:t>. For example, Mali consulted CSOs on an outline for a Citizens Budget, and the </a:t>
            </a:r>
            <a:r>
              <a:rPr lang="en-US" sz="1200" kern="1200" dirty="0" err="1" smtClean="0">
                <a:solidFill>
                  <a:schemeClr val="tx1"/>
                </a:solidFill>
                <a:effectLst/>
                <a:latin typeface="+mn-lt"/>
                <a:ea typeface="+mn-ea"/>
                <a:cs typeface="+mn-cs"/>
              </a:rPr>
              <a:t>MoF</a:t>
            </a:r>
            <a:r>
              <a:rPr lang="en-US" sz="1200" kern="1200" dirty="0" smtClean="0">
                <a:solidFill>
                  <a:schemeClr val="tx1"/>
                </a:solidFill>
                <a:effectLst/>
                <a:latin typeface="+mn-lt"/>
                <a:ea typeface="+mn-ea"/>
                <a:cs typeface="+mn-cs"/>
              </a:rPr>
              <a:t> then presented drafts of two versions, one being 13 pages and the other a two page brochure. Further feedback was then gained through separate workshops with representatives from both the CSOs and the Public Finance Commission of the National Assembly. These two documents effectively distilled the information from 16 kg of budget documentation, with the assistance of the IBP.</a:t>
            </a:r>
            <a:r>
              <a:rPr lang="en-US" sz="1200" kern="1200" baseline="300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same step-by-step process was conducted the following year with the two-page brochure version then translated into the 10 national languages for dissemination. </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Another approach is from Honduras who held similar consultation workshops targeting three different groups.</a:t>
            </a:r>
            <a:r>
              <a:rPr lang="en-US" sz="1200" kern="1200" dirty="0" smtClean="0">
                <a:solidFill>
                  <a:schemeClr val="tx1"/>
                </a:solidFill>
                <a:effectLst/>
                <a:latin typeface="+mn-lt"/>
                <a:ea typeface="+mn-ea"/>
                <a:cs typeface="+mn-cs"/>
              </a:rPr>
              <a:t> The invitation to the workshop explained the objective was to present the proposed content and formats for the 2012 Citizens Budget and receive feedback. Participants were asked to review the 2011 Citizens Budget as preparation (which was attached to the invitation). The workshop was divided into three separate sessions. The first was for donors and CSOs; the second for academics, students and consultants; and the third was for targeted journalists and representatives of the media. The first two sessions focused on the content of the Citizens Budget while the third focused on formats and dissemination strategies. At the end, participants were asked to fill out a brief survey and the </a:t>
            </a:r>
            <a:r>
              <a:rPr lang="en-US" sz="1200" kern="1200" dirty="0" err="1" smtClean="0">
                <a:solidFill>
                  <a:schemeClr val="tx1"/>
                </a:solidFill>
                <a:effectLst/>
                <a:latin typeface="+mn-lt"/>
                <a:ea typeface="+mn-ea"/>
                <a:cs typeface="+mn-cs"/>
              </a:rPr>
              <a:t>MoF</a:t>
            </a:r>
            <a:r>
              <a:rPr lang="en-US" sz="1200" kern="1200" dirty="0" smtClean="0">
                <a:solidFill>
                  <a:schemeClr val="tx1"/>
                </a:solidFill>
                <a:effectLst/>
                <a:latin typeface="+mn-lt"/>
                <a:ea typeface="+mn-ea"/>
                <a:cs typeface="+mn-cs"/>
              </a:rPr>
              <a:t> created an email account at which it would receive comments on the Citizens Budget. This process resulted in productive dialogue and constructive suggestions.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IBP, 2012, </a:t>
            </a:r>
            <a:r>
              <a:rPr lang="en-US" sz="1200" i="1" kern="1200" dirty="0" smtClean="0">
                <a:solidFill>
                  <a:schemeClr val="tx1"/>
                </a:solidFill>
                <a:effectLst/>
                <a:latin typeface="+mn-lt"/>
                <a:ea typeface="+mn-ea"/>
                <a:cs typeface="+mn-cs"/>
              </a:rPr>
              <a:t>The Power of Making it Simple: A Government Guide to Developing Citizens Budgets</a:t>
            </a:r>
            <a:r>
              <a:rPr lang="en-US" sz="1200" kern="1200" dirty="0" smtClean="0">
                <a:solidFill>
                  <a:schemeClr val="tx1"/>
                </a:solidFill>
                <a:effectLst/>
                <a:latin typeface="+mn-lt"/>
                <a:ea typeface="+mn-ea"/>
                <a:cs typeface="+mn-cs"/>
              </a:rPr>
              <a:t>, pages 23 (Mali) and 26 (Honduras).</a:t>
            </a:r>
            <a:endParaRPr lang="en-GB" sz="1200" kern="1200" dirty="0" smtClean="0">
              <a:solidFill>
                <a:schemeClr val="tx1"/>
              </a:solidFill>
              <a:effectLst/>
              <a:latin typeface="+mn-lt"/>
              <a:ea typeface="+mn-ea"/>
              <a:cs typeface="+mn-cs"/>
            </a:endParaRPr>
          </a:p>
          <a:p>
            <a:pPr>
              <a:spcBef>
                <a:spcPct val="0"/>
              </a:spcBef>
            </a:pPr>
            <a:endParaRPr lang="en-GB" dirty="0" smtClean="0"/>
          </a:p>
          <a:p>
            <a:pPr>
              <a:spcBef>
                <a:spcPct val="0"/>
              </a:spcBef>
            </a:pPr>
            <a:r>
              <a:rPr lang="en-GB" dirty="0" smtClean="0"/>
              <a:t>GIFT is developing a guide on the  principles</a:t>
            </a:r>
            <a:r>
              <a:rPr lang="en-GB" baseline="0" dirty="0" smtClean="0"/>
              <a:t> paired with practices that have advanced fiscal participation in public policy in various countries, to encourage governments to adopt practices that move them towards fiscal transparency and public participation within the OGP framework, while providing clear, practical tools and guidance on direct public participation mechanisms.</a:t>
            </a:r>
            <a:endParaRPr lang="ru-RU"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baseline="0"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baseline="0"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baseline="0" dirty="0" smtClean="0"/>
          </a:p>
          <a:p>
            <a:pPr>
              <a:spcBef>
                <a:spcPct val="0"/>
              </a:spcBef>
            </a:pPr>
            <a:endParaRPr lang="en-GB" baseline="0" dirty="0" smtClean="0"/>
          </a:p>
          <a:p>
            <a:pPr>
              <a:spcBef>
                <a:spcPct val="0"/>
              </a:spcBef>
            </a:pPr>
            <a:endParaRPr lang="ru-RU"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23</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24</a:t>
            </a:fld>
            <a:endParaRPr lang="en-US"/>
          </a:p>
        </p:txBody>
      </p:sp>
    </p:spTree>
    <p:extLst>
      <p:ext uri="{BB962C8B-B14F-4D97-AF65-F5344CB8AC3E}">
        <p14:creationId xmlns:p14="http://schemas.microsoft.com/office/powerpoint/2010/main" val="36299950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54396D-8E82-4941-B4DF-1193D24FEC30}" type="slidenum">
              <a:rPr lang="en-US"/>
              <a:pPr fontAlgn="base">
                <a:spcBef>
                  <a:spcPct val="0"/>
                </a:spcBef>
                <a:spcAft>
                  <a:spcPct val="0"/>
                </a:spcAft>
              </a:pPr>
              <a:t>25</a:t>
            </a:fld>
            <a:endParaRPr lang="en-US"/>
          </a:p>
        </p:txBody>
      </p:sp>
    </p:spTree>
    <p:extLst>
      <p:ext uri="{BB962C8B-B14F-4D97-AF65-F5344CB8AC3E}">
        <p14:creationId xmlns:p14="http://schemas.microsoft.com/office/powerpoint/2010/main" val="2713474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smtClean="0"/>
          </a:p>
          <a:p>
            <a:pPr>
              <a:spcBef>
                <a:spcPct val="0"/>
              </a:spcBef>
            </a:pPr>
            <a:endParaRPr lang="en-US" baseline="0" dirty="0" smtClean="0"/>
          </a:p>
          <a:p>
            <a:pPr>
              <a:spcBef>
                <a:spcPct val="0"/>
              </a:spcBef>
            </a:pPr>
            <a:endParaRPr lang="en-US" baseline="0" dirty="0" smtClean="0"/>
          </a:p>
          <a:p>
            <a:pPr>
              <a:spcBef>
                <a:spcPct val="0"/>
              </a:spcBef>
            </a:pPr>
            <a:endParaRPr lang="en-US" baseline="0"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1042954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smtClean="0"/>
          </a:p>
          <a:p>
            <a:pPr>
              <a:spcBef>
                <a:spcPct val="0"/>
              </a:spcBef>
            </a:pPr>
            <a:endParaRPr lang="en-US" baseline="0" dirty="0" smtClean="0"/>
          </a:p>
          <a:p>
            <a:pPr>
              <a:spcBef>
                <a:spcPct val="0"/>
              </a:spcBef>
            </a:pPr>
            <a:endParaRPr lang="en-US" baseline="0" dirty="0" smtClean="0"/>
          </a:p>
          <a:p>
            <a:pPr>
              <a:spcBef>
                <a:spcPct val="0"/>
              </a:spcBef>
            </a:pPr>
            <a:endParaRPr lang="en-US" baseline="0"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1042954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smtClean="0"/>
          </a:p>
          <a:p>
            <a:pPr>
              <a:spcBef>
                <a:spcPct val="0"/>
              </a:spcBef>
            </a:pPr>
            <a:endParaRPr lang="en-US" baseline="0" dirty="0" smtClean="0"/>
          </a:p>
          <a:p>
            <a:pPr>
              <a:spcBef>
                <a:spcPct val="0"/>
              </a:spcBef>
            </a:pPr>
            <a:endParaRPr lang="en-US" baseline="0" dirty="0" smtClean="0"/>
          </a:p>
          <a:p>
            <a:pPr>
              <a:spcBef>
                <a:spcPct val="0"/>
              </a:spcBef>
            </a:pPr>
            <a:endParaRPr lang="en-US" baseline="0"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1042954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normAutofit fontScale="55000" lnSpcReduction="20000"/>
          </a:bodyPr>
          <a:lstStyle/>
          <a:p>
            <a:pPr marL="0" lvl="0" indent="0" algn="just" fontAlgn="auto">
              <a:spcAft>
                <a:spcPts val="0"/>
              </a:spcAft>
              <a:buFont typeface="Arial" pitchFamily="34" charset="0"/>
              <a:buNone/>
              <a:defRPr/>
            </a:pPr>
            <a:r>
              <a:rPr lang="bs-Latn-BA" sz="2000" b="1" dirty="0" smtClean="0">
                <a:solidFill>
                  <a:schemeClr val="tx1">
                    <a:lumMod val="95000"/>
                    <a:lumOff val="5000"/>
                  </a:schemeClr>
                </a:solidFill>
              </a:rPr>
              <a:t>The Open Budget Survey, conducted every two years by the International Budget Partnership</a:t>
            </a:r>
            <a:r>
              <a:rPr lang="bs-Latn-BA" sz="2000" b="1" baseline="0" dirty="0" smtClean="0">
                <a:solidFill>
                  <a:schemeClr val="tx1">
                    <a:lumMod val="95000"/>
                    <a:lumOff val="5000"/>
                  </a:schemeClr>
                </a:solidFill>
              </a:rPr>
              <a:t> (IBP), assesses the </a:t>
            </a:r>
            <a:r>
              <a:rPr lang="bs-Latn-BA" sz="2000" b="1" dirty="0" smtClean="0">
                <a:solidFill>
                  <a:schemeClr val="tx1">
                    <a:lumMod val="95000"/>
                    <a:lumOff val="5000"/>
                  </a:schemeClr>
                </a:solidFill>
              </a:rPr>
              <a:t>public accessibility of key budget documents</a:t>
            </a:r>
          </a:p>
          <a:p>
            <a:pPr marL="800100" lvl="1" indent="-342900" algn="just" fontAlgn="auto">
              <a:spcAft>
                <a:spcPts val="0"/>
              </a:spcAft>
              <a:buFont typeface="Arial" pitchFamily="34" charset="0"/>
              <a:buChar char="•"/>
              <a:defRPr/>
            </a:pPr>
            <a:r>
              <a:rPr lang="bs-Latn-BA" sz="2000" dirty="0" smtClean="0">
                <a:solidFill>
                  <a:schemeClr val="tx1">
                    <a:lumMod val="95000"/>
                    <a:lumOff val="5000"/>
                  </a:schemeClr>
                </a:solidFill>
              </a:rPr>
              <a:t>17 of the 23 PEMPAL members participated in 2015 Open</a:t>
            </a:r>
            <a:r>
              <a:rPr lang="bs-Latn-BA" sz="2000" baseline="0" dirty="0" smtClean="0">
                <a:solidFill>
                  <a:schemeClr val="tx1">
                    <a:lumMod val="95000"/>
                    <a:lumOff val="5000"/>
                  </a:schemeClr>
                </a:solidFill>
              </a:rPr>
              <a:t> Budget Survey </a:t>
            </a:r>
            <a:r>
              <a:rPr lang="bs-Latn-BA" sz="2000" dirty="0" smtClean="0">
                <a:solidFill>
                  <a:schemeClr val="tx1">
                    <a:lumMod val="95000"/>
                    <a:lumOff val="5000"/>
                  </a:schemeClr>
                </a:solidFill>
              </a:rPr>
              <a:t>(IACOP members Hungary and Czech Republic included)</a:t>
            </a:r>
          </a:p>
          <a:p>
            <a:pPr marL="800100" lvl="1" indent="-342900" algn="just" fontAlgn="auto">
              <a:spcAft>
                <a:spcPts val="0"/>
              </a:spcAft>
              <a:buFont typeface="Arial" pitchFamily="34" charset="0"/>
              <a:buChar char="•"/>
              <a:defRPr/>
            </a:pPr>
            <a:endParaRPr lang="bs-Latn-BA" sz="2000" dirty="0" smtClean="0">
              <a:solidFill>
                <a:schemeClr val="tx1">
                  <a:lumMod val="95000"/>
                  <a:lumOff val="5000"/>
                </a:schemeClr>
              </a:solidFill>
            </a:endParaRPr>
          </a:p>
          <a:p>
            <a:pPr marL="800100" lvl="1" indent="-342900" algn="just" fontAlgn="auto">
              <a:spcAft>
                <a:spcPts val="0"/>
              </a:spcAft>
              <a:buFont typeface="Arial" pitchFamily="34" charset="0"/>
              <a:buChar char="•"/>
              <a:defRPr/>
            </a:pPr>
            <a:r>
              <a:rPr lang="bs-Latn-BA" sz="2000" dirty="0" smtClean="0">
                <a:solidFill>
                  <a:schemeClr val="tx1">
                    <a:lumMod val="95000"/>
                    <a:lumOff val="5000"/>
                  </a:schemeClr>
                </a:solidFill>
              </a:rPr>
              <a:t>6 BCOP members did not participate: Armenia, Belarus, Kosovo, Moldova, Montenegro and Uzbekistan.</a:t>
            </a:r>
          </a:p>
          <a:p>
            <a:pPr marL="0" indent="0" algn="just" fontAlgn="auto">
              <a:spcAft>
                <a:spcPts val="0"/>
              </a:spcAft>
              <a:buFont typeface="Arial" pitchFamily="34" charset="0"/>
              <a:buNone/>
              <a:defRPr/>
            </a:pPr>
            <a:endParaRPr lang="bs-Latn-BA" sz="2000" b="0" dirty="0" smtClean="0">
              <a:solidFill>
                <a:schemeClr val="tx1">
                  <a:lumMod val="95000"/>
                  <a:lumOff val="5000"/>
                </a:schemeClr>
              </a:solidFill>
            </a:endParaRPr>
          </a:p>
          <a:p>
            <a:pPr marL="0" indent="0" algn="just" fontAlgn="auto">
              <a:spcAft>
                <a:spcPts val="0"/>
              </a:spcAft>
              <a:buFont typeface="Arial" pitchFamily="34" charset="0"/>
              <a:buNone/>
              <a:defRPr/>
            </a:pPr>
            <a:r>
              <a:rPr lang="bs-Latn-BA" sz="2000" b="1" dirty="0" smtClean="0">
                <a:solidFill>
                  <a:schemeClr val="tx1">
                    <a:lumMod val="95000"/>
                    <a:lumOff val="5000"/>
                  </a:schemeClr>
                </a:solidFill>
              </a:rPr>
              <a:t>PEMPAL survey results </a:t>
            </a:r>
          </a:p>
          <a:p>
            <a:pPr marL="342900" indent="-342900" algn="just" fontAlgn="auto">
              <a:spcAft>
                <a:spcPts val="0"/>
              </a:spcAft>
              <a:buFont typeface="Arial" pitchFamily="34" charset="0"/>
              <a:buChar char="•"/>
              <a:defRPr/>
            </a:pPr>
            <a:endParaRPr lang="bs-Latn-BA" sz="2000" b="1" dirty="0" smtClean="0">
              <a:solidFill>
                <a:schemeClr val="tx1">
                  <a:lumMod val="95000"/>
                  <a:lumOff val="5000"/>
                </a:schemeClr>
              </a:solidFill>
            </a:endParaRPr>
          </a:p>
          <a:p>
            <a:pPr marL="800100" lvl="1" indent="-342900" algn="just" fontAlgn="auto">
              <a:spcAft>
                <a:spcPts val="0"/>
              </a:spcAft>
              <a:buFont typeface="Arial" pitchFamily="34" charset="0"/>
              <a:buChar char="•"/>
              <a:defRPr/>
            </a:pPr>
            <a:r>
              <a:rPr lang="bs-Latn-BA" sz="2000" dirty="0" smtClean="0">
                <a:solidFill>
                  <a:schemeClr val="tx1">
                    <a:lumMod val="95000"/>
                    <a:lumOff val="5000"/>
                  </a:schemeClr>
                </a:solidFill>
              </a:rPr>
              <a:t>Provides some information for missing countries above regarding public availability of budget documents except for Kosovo (WG member) and Montenegro (BCOP member)</a:t>
            </a:r>
          </a:p>
          <a:p>
            <a:pPr marL="800100" lvl="1" indent="-342900" algn="just" fontAlgn="auto">
              <a:spcAft>
                <a:spcPts val="0"/>
              </a:spcAft>
              <a:buFont typeface="Arial" pitchFamily="34" charset="0"/>
              <a:buChar char="•"/>
              <a:defRPr/>
            </a:pPr>
            <a:endParaRPr lang="bs-Latn-BA" sz="2000" dirty="0" smtClean="0">
              <a:solidFill>
                <a:schemeClr val="tx1">
                  <a:lumMod val="95000"/>
                  <a:lumOff val="5000"/>
                </a:schemeClr>
              </a:solidFill>
            </a:endParaRPr>
          </a:p>
          <a:p>
            <a:pPr marL="800100" lvl="1" indent="-342900" algn="just" fontAlgn="auto">
              <a:spcAft>
                <a:spcPts val="0"/>
              </a:spcAft>
              <a:buFont typeface="Arial" pitchFamily="34" charset="0"/>
              <a:buChar char="•"/>
              <a:defRPr/>
            </a:pPr>
            <a:r>
              <a:rPr lang="bs-Latn-BA" sz="2000" dirty="0" smtClean="0">
                <a:solidFill>
                  <a:schemeClr val="tx1">
                    <a:lumMod val="95000"/>
                    <a:lumOff val="5000"/>
                  </a:schemeClr>
                </a:solidFill>
              </a:rPr>
              <a:t>Reminder of the challenges identified in survey as preventing accessiblity to budget documentation and to improving budget literacy </a:t>
            </a:r>
          </a:p>
          <a:p>
            <a:pPr marL="914400" lvl="1" indent="-457200" algn="just" fontAlgn="auto">
              <a:spcAft>
                <a:spcPts val="0"/>
              </a:spcAft>
              <a:buFont typeface="Arial" pitchFamily="34" charset="0"/>
              <a:buChar char="•"/>
              <a:defRPr/>
            </a:pPr>
            <a:endParaRPr lang="en-US" sz="1800" baseline="0" dirty="0" smtClean="0">
              <a:solidFill>
                <a:schemeClr val="tx1"/>
              </a:solidFill>
            </a:endParaRPr>
          </a:p>
          <a:p>
            <a:pPr marL="0" marR="0" lvl="1" indent="0" algn="l" defTabSz="914400" rtl="0" eaLnBrk="1" fontAlgn="base" latinLnBrk="0" hangingPunct="1">
              <a:lnSpc>
                <a:spcPct val="100000"/>
              </a:lnSpc>
              <a:spcBef>
                <a:spcPct val="0"/>
              </a:spcBef>
              <a:spcAft>
                <a:spcPct val="0"/>
              </a:spcAft>
              <a:buClrTx/>
              <a:buSzTx/>
              <a:buFontTx/>
              <a:buNone/>
              <a:tabLst/>
              <a:defRPr/>
            </a:pPr>
            <a:r>
              <a:rPr lang="bs-Latn-BA" sz="2000" dirty="0" smtClean="0">
                <a:solidFill>
                  <a:schemeClr val="tx1">
                    <a:lumMod val="95000"/>
                    <a:lumOff val="5000"/>
                  </a:schemeClr>
                </a:solidFill>
              </a:rPr>
              <a:t>PEMPAL survey was based on IBP’s questions related to</a:t>
            </a:r>
            <a:r>
              <a:rPr lang="bs-Latn-BA" sz="2000" baseline="0" dirty="0" smtClean="0">
                <a:solidFill>
                  <a:schemeClr val="tx1">
                    <a:lumMod val="95000"/>
                    <a:lumOff val="5000"/>
                  </a:schemeClr>
                </a:solidFill>
              </a:rPr>
              <a:t> accessibility of budget documentation </a:t>
            </a:r>
            <a:r>
              <a:rPr lang="bs-Latn-BA" sz="2000" dirty="0" smtClean="0">
                <a:solidFill>
                  <a:schemeClr val="tx1">
                    <a:lumMod val="95000"/>
                    <a:lumOff val="5000"/>
                  </a:schemeClr>
                </a:solidFill>
              </a:rPr>
              <a:t>and was completed by 14/15 Working Group members – no verification of data undertaken so OBI data used where available. (PEMPAL</a:t>
            </a:r>
            <a:r>
              <a:rPr lang="bs-Latn-BA" sz="2000" baseline="0" dirty="0" smtClean="0">
                <a:solidFill>
                  <a:schemeClr val="tx1">
                    <a:lumMod val="95000"/>
                    <a:lumOff val="5000"/>
                  </a:schemeClr>
                </a:solidFill>
              </a:rPr>
              <a:t> survey used for Armenia, Belarus, Moldova, and Uzbekistan who took part in PEMPAL survey but not in OBI survey).</a:t>
            </a:r>
            <a:endParaRPr lang="en-US" sz="2000" dirty="0" smtClean="0">
              <a:solidFill>
                <a:schemeClr val="tx1">
                  <a:lumMod val="95000"/>
                  <a:lumOff val="5000"/>
                </a:schemeClr>
              </a:solidFill>
            </a:endParaRPr>
          </a:p>
          <a:p>
            <a:pPr>
              <a:spcBef>
                <a:spcPct val="0"/>
              </a:spcBef>
            </a:pPr>
            <a:endParaRPr lang="ru-RU"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3516783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baseline="0" dirty="0" smtClean="0"/>
          </a:p>
          <a:p>
            <a:pPr>
              <a:spcBef>
                <a:spcPct val="0"/>
              </a:spcBef>
            </a:pPr>
            <a:endParaRPr lang="en-GB" baseline="0" dirty="0" smtClean="0"/>
          </a:p>
          <a:p>
            <a:pPr>
              <a:spcBef>
                <a:spcPct val="0"/>
              </a:spcBef>
            </a:pPr>
            <a:endParaRPr lang="ru-RU"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724937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baseline="0" dirty="0" smtClean="0"/>
          </a:p>
          <a:p>
            <a:pPr marL="914400" lvl="1" indent="-457200" algn="l">
              <a:buFont typeface="Arial"/>
              <a:buChar char="•"/>
            </a:pPr>
            <a:r>
              <a:rPr lang="en-GB" baseline="0" dirty="0" smtClean="0"/>
              <a:t>Dot point 1: </a:t>
            </a:r>
            <a:r>
              <a:rPr lang="en-US" sz="1600" dirty="0" smtClean="0">
                <a:solidFill>
                  <a:srgbClr val="000000"/>
                </a:solidFill>
              </a:rPr>
              <a:t>To manage the risks that facts could be misrepresented and</a:t>
            </a:r>
            <a:r>
              <a:rPr lang="en-US" sz="1600" baseline="0" dirty="0" smtClean="0">
                <a:solidFill>
                  <a:srgbClr val="000000"/>
                </a:solidFill>
              </a:rPr>
              <a:t> g</a:t>
            </a:r>
            <a:r>
              <a:rPr lang="en-US" sz="1600" dirty="0" smtClean="0">
                <a:solidFill>
                  <a:srgbClr val="000000"/>
                </a:solidFill>
              </a:rPr>
              <a:t>iven there could be a lack of incentives for document to be consistently produced by an external organization. However, process needs to be institutionalized within Government to ensure its sustainability</a:t>
            </a:r>
          </a:p>
          <a:p>
            <a:pPr marL="914400" lvl="1" indent="-457200" algn="l">
              <a:buFont typeface="Arial"/>
              <a:buChar char="•"/>
            </a:pPr>
            <a:endParaRPr lang="en-US" sz="1600" dirty="0" smtClean="0">
              <a:solidFill>
                <a:srgbClr val="000000"/>
              </a:solidFill>
            </a:endParaRPr>
          </a:p>
          <a:p>
            <a:pPr marL="914400" marR="0" lvl="1" indent="-457200" algn="l" defTabSz="914400" rtl="0" eaLnBrk="1" fontAlgn="base" latinLnBrk="0" hangingPunct="1">
              <a:lnSpc>
                <a:spcPct val="100000"/>
              </a:lnSpc>
              <a:spcBef>
                <a:spcPct val="30000"/>
              </a:spcBef>
              <a:spcAft>
                <a:spcPct val="0"/>
              </a:spcAft>
              <a:buClrTx/>
              <a:buSzTx/>
              <a:buFont typeface="Arial"/>
              <a:buChar char="•"/>
              <a:tabLst/>
              <a:defRPr/>
            </a:pPr>
            <a:r>
              <a:rPr lang="en-US" sz="1600" dirty="0" smtClean="0">
                <a:solidFill>
                  <a:schemeClr val="tx1"/>
                </a:solidFill>
              </a:rPr>
              <a:t>Fiscal Transparency  Code: Principle 2.3.3 The Government provides citizens with an accessible summary of the implications of budget policies and an opportunity to participate in budget deliberations.</a:t>
            </a:r>
          </a:p>
          <a:p>
            <a:pPr marL="914400" lvl="1" indent="-457200" algn="l">
              <a:buFont typeface="Arial"/>
              <a:buChar char="•"/>
            </a:pPr>
            <a:endParaRPr lang="en-US" sz="1600" dirty="0" smtClean="0">
              <a:solidFill>
                <a:srgbClr val="000000"/>
              </a:solidFill>
            </a:endParaRPr>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724937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CC88743-DAB4-41FA-9DA6-4EF09FF19F4C}" type="datetimeFigureOut">
              <a:rPr lang="en-US"/>
              <a:pPr>
                <a:defRPr/>
              </a:pPr>
              <a:t>9/14/2016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B3BBAE-7D5F-41AB-BD10-EF89A677EBB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E9DC09-C7E8-473F-8C00-DA091F95A1EB}" type="datetimeFigureOut">
              <a:rPr lang="en-US"/>
              <a:pPr>
                <a:defRPr/>
              </a:pPr>
              <a:t>9/14/2016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C1B2B7-ED7E-40C8-AB88-99064FB57AA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6B34E1-E386-4084-B7B9-51AE47AAE7CA}" type="datetimeFigureOut">
              <a:rPr lang="en-US"/>
              <a:pPr>
                <a:defRPr/>
              </a:pPr>
              <a:t>9/14/2016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53A031-8C87-495F-8161-33479F35BD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6B5A17-879E-4160-93EC-7D24F369FC4B}" type="datetimeFigureOut">
              <a:rPr lang="en-US"/>
              <a:pPr>
                <a:defRPr/>
              </a:pPr>
              <a:t>9/14/2016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413107-B301-4006-969E-82B6FA1BE5A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6"/>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C372DC1-AFCB-4961-82A6-69AF9CF4182B}" type="datetimeFigureOut">
              <a:rPr lang="en-US"/>
              <a:pPr>
                <a:defRPr/>
              </a:pPr>
              <a:t>9/14/2016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C421D5-AC61-48EB-AF70-CE986F164A7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D8F14C6-C4F2-4A7C-97F2-93E9D3F52B95}" type="datetimeFigureOut">
              <a:rPr lang="en-US"/>
              <a:pPr>
                <a:defRPr/>
              </a:pPr>
              <a:t>9/14/2016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C11DB5-DA54-486C-AE6D-D01447F372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2424715-F681-4152-9549-5A0516B953BF}" type="datetimeFigureOut">
              <a:rPr lang="en-US"/>
              <a:pPr>
                <a:defRPr/>
              </a:pPr>
              <a:t>9/14/2016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25DFB1F-0932-40E9-9FC8-4685FCBBE7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CF10952-97C1-450C-8404-BEE294189A77}" type="datetimeFigureOut">
              <a:rPr lang="en-US"/>
              <a:pPr>
                <a:defRPr/>
              </a:pPr>
              <a:t>9/14/2016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F5FB05-52CC-4A02-A181-5157D23A47E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D27DC5-EBBB-4732-8B2A-60BEF70459C9}" type="datetimeFigureOut">
              <a:rPr lang="en-US"/>
              <a:pPr>
                <a:defRPr/>
              </a:pPr>
              <a:t>9/14/2016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B4F6CF5-24BC-4CD1-8A80-386CB6D2F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2" y="273053"/>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C26220-5127-4CAE-894A-720B47330FD3}" type="datetimeFigureOut">
              <a:rPr lang="en-US"/>
              <a:pPr>
                <a:defRPr/>
              </a:pPr>
              <a:t>9/14/2016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D6CB80-B3E8-45F9-8241-913BB41D167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D1AEDC5-7C04-4750-85C4-DE585CF2F301}" type="datetimeFigureOut">
              <a:rPr lang="en-US"/>
              <a:pPr>
                <a:defRPr/>
              </a:pPr>
              <a:t>9/14/2016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F8177A-534F-4E47-9536-CA6A7610BED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95300" y="1600203"/>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6BD40B1-177C-4AE4-83C4-C0163600D023}" type="datetimeFigureOut">
              <a:rPr lang="en-US"/>
              <a:pPr>
                <a:defRPr/>
              </a:pPr>
              <a:t>9/14/2016</a:t>
            </a:fld>
            <a:endParaRPr lang="en-US" dirty="0"/>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3BEA64-BD09-492F-8F95-6EA01CA143B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www.opengovpartnership.org"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http://www.opengovguide.com"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minfin.ru/ru/document/?id_4=69561&amp;area_id=4&amp;page_id=2104&amp;popup=Y#ixzz4JNFnPDWx" TargetMode="External"/><Relationship Id="rId7" Type="http://schemas.openxmlformats.org/officeDocument/2006/relationships/hyperlink" Target="https://www.pempal.org/events/bcop-budget-literacy-workshop-oecd-sbo-meeting"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www.pempal.org/events/study-visit-budget-literacy-and-transparency" TargetMode="External"/><Relationship Id="rId5" Type="http://schemas.openxmlformats.org/officeDocument/2006/relationships/hyperlink" Target="https://www.pempal.org/events/pempal-network-met-fiscal-transparency-and-accountability" TargetMode="External"/><Relationship Id="rId4" Type="http://schemas.openxmlformats.org/officeDocument/2006/relationships/hyperlink" Target="https://www.pempal.org/events/plenary-meeting-budget-community-and-meeting-budget-literacy-and-transparency-working-group"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2.gif"/><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package" Target="../embeddings/Microsoft_Excel_Worksheet1.xlsx"/><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219200" y="990600"/>
            <a:ext cx="8528050" cy="3200400"/>
          </a:xfrm>
        </p:spPr>
        <p:txBody>
          <a:bodyPr/>
          <a:lstStyle/>
          <a:p>
            <a:r>
              <a:rPr lang="ru-RU" b="1" dirty="0" smtClean="0">
                <a:solidFill>
                  <a:srgbClr val="0070C0"/>
                </a:solidFill>
              </a:rPr>
              <a:t>Проект</a:t>
            </a:r>
            <a:r>
              <a:rPr lang="ru-RU" dirty="0" smtClean="0">
                <a:solidFill>
                  <a:srgbClr val="1F497D"/>
                </a:solidFill>
              </a:rPr>
              <a:t> </a:t>
            </a:r>
            <a:r>
              <a:rPr lang="ru-RU" b="1" dirty="0" smtClean="0">
                <a:solidFill>
                  <a:srgbClr val="0070C0"/>
                </a:solidFill>
              </a:rPr>
              <a:t>рекомендаций по </a:t>
            </a:r>
            <a:r>
              <a:rPr lang="ru-RU" b="1" dirty="0">
                <a:solidFill>
                  <a:srgbClr val="0070C0"/>
                </a:solidFill>
              </a:rPr>
              <a:t>преодолению трудностей при составлении и внедрении </a:t>
            </a:r>
            <a:r>
              <a:rPr lang="ru-RU" b="1" dirty="0" smtClean="0">
                <a:solidFill>
                  <a:srgbClr val="0070C0"/>
                </a:solidFill>
              </a:rPr>
              <a:t>бюджета </a:t>
            </a:r>
            <a:r>
              <a:rPr lang="ru-RU" b="1" dirty="0">
                <a:solidFill>
                  <a:srgbClr val="0070C0"/>
                </a:solidFill>
              </a:rPr>
              <a:t>для </a:t>
            </a:r>
            <a:r>
              <a:rPr lang="ru-RU" b="1" dirty="0" smtClean="0">
                <a:solidFill>
                  <a:srgbClr val="0070C0"/>
                </a:solidFill>
              </a:rPr>
              <a:t>граждан </a:t>
            </a:r>
            <a:r>
              <a:rPr lang="ru-RU" b="1" dirty="0">
                <a:solidFill>
                  <a:srgbClr val="0070C0"/>
                </a:solidFill>
              </a:rPr>
              <a:t>в странах </a:t>
            </a:r>
            <a:r>
              <a:rPr lang="en-US" b="1" dirty="0" smtClean="0">
                <a:solidFill>
                  <a:srgbClr val="0070C0"/>
                </a:solidFill>
              </a:rPr>
              <a:t>PEMPAL</a:t>
            </a:r>
            <a:endParaRPr lang="en-US" dirty="0" smtClean="0">
              <a:solidFill>
                <a:srgbClr val="1F497D"/>
              </a:solidFill>
            </a:endParaRPr>
          </a:p>
        </p:txBody>
      </p:sp>
      <p:sp>
        <p:nvSpPr>
          <p:cNvPr id="3" name="Subtitle 2"/>
          <p:cNvSpPr>
            <a:spLocks noGrp="1"/>
          </p:cNvSpPr>
          <p:nvPr>
            <p:ph type="subTitle" idx="1"/>
          </p:nvPr>
        </p:nvSpPr>
        <p:spPr>
          <a:xfrm>
            <a:off x="2438400" y="4267200"/>
            <a:ext cx="7467600" cy="838200"/>
          </a:xfrm>
        </p:spPr>
        <p:txBody>
          <a:bodyPr rtlCol="0">
            <a:normAutofit lnSpcReduction="10000"/>
          </a:bodyPr>
          <a:lstStyle/>
          <a:p>
            <a:pPr fontAlgn="auto">
              <a:spcAft>
                <a:spcPts val="0"/>
              </a:spcAft>
              <a:buFont typeface="Arial" pitchFamily="34" charset="0"/>
              <a:buNone/>
              <a:defRPr/>
            </a:pPr>
            <a:r>
              <a:rPr lang="ru-RU" sz="2400" i="1" dirty="0" smtClean="0">
                <a:solidFill>
                  <a:schemeClr val="tx1">
                    <a:lumMod val="95000"/>
                    <a:lumOff val="5000"/>
                  </a:schemeClr>
                </a:solidFill>
              </a:rPr>
              <a:t>Рабочая группа БС </a:t>
            </a:r>
          </a:p>
          <a:p>
            <a:pPr fontAlgn="auto">
              <a:spcAft>
                <a:spcPts val="0"/>
              </a:spcAft>
              <a:buFont typeface="Arial" pitchFamily="34" charset="0"/>
              <a:buNone/>
              <a:defRPr/>
            </a:pPr>
            <a:r>
              <a:rPr lang="ru-RU" sz="2400" i="1" dirty="0" smtClean="0">
                <a:solidFill>
                  <a:schemeClr val="tx1">
                    <a:lumMod val="95000"/>
                    <a:lumOff val="5000"/>
                  </a:schemeClr>
                </a:solidFill>
              </a:rPr>
              <a:t>по бюджетной грамотности и прозрачности</a:t>
            </a:r>
            <a:endParaRPr lang="en-US" sz="2400" i="1" dirty="0" smtClean="0">
              <a:solidFill>
                <a:schemeClr val="tx1">
                  <a:lumMod val="95000"/>
                  <a:lumOff val="5000"/>
                </a:schemeClr>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
        <p:nvSpPr>
          <p:cNvPr id="15365" name="TextBox 5"/>
          <p:cNvSpPr txBox="1">
            <a:spLocks noChangeArrowheads="1"/>
          </p:cNvSpPr>
          <p:nvPr/>
        </p:nvSpPr>
        <p:spPr bwMode="auto">
          <a:xfrm>
            <a:off x="3124200" y="5334000"/>
            <a:ext cx="4953000" cy="646331"/>
          </a:xfrm>
          <a:prstGeom prst="rect">
            <a:avLst/>
          </a:prstGeom>
          <a:noFill/>
          <a:ln w="9525">
            <a:noFill/>
            <a:miter lim="800000"/>
            <a:headEnd/>
            <a:tailEnd/>
          </a:ln>
        </p:spPr>
        <p:txBody>
          <a:bodyPr>
            <a:spAutoFit/>
          </a:bodyPr>
          <a:lstStyle/>
          <a:p>
            <a:pPr algn="ctr"/>
            <a:r>
              <a:rPr lang="ru-RU" dirty="0" smtClean="0">
                <a:latin typeface="Calibri" pitchFamily="34" charset="0"/>
              </a:rPr>
              <a:t>Дианна Обри, Всемирный банк</a:t>
            </a:r>
            <a:r>
              <a:rPr lang="en-US" dirty="0" smtClean="0">
                <a:latin typeface="Calibri" pitchFamily="34" charset="0"/>
              </a:rPr>
              <a:t> </a:t>
            </a:r>
            <a:endParaRPr lang="bs-Latn-BA" dirty="0">
              <a:latin typeface="Calibri" pitchFamily="34" charset="0"/>
            </a:endParaRPr>
          </a:p>
          <a:p>
            <a:pPr algn="ctr"/>
            <a:r>
              <a:rPr lang="en-US" dirty="0" smtClean="0">
                <a:latin typeface="Calibri" pitchFamily="34" charset="0"/>
              </a:rPr>
              <a:t>22</a:t>
            </a:r>
            <a:r>
              <a:rPr lang="ru-RU" dirty="0" smtClean="0">
                <a:latin typeface="Calibri" pitchFamily="34" charset="0"/>
              </a:rPr>
              <a:t> сентября</a:t>
            </a:r>
            <a:r>
              <a:rPr lang="en-US" dirty="0" smtClean="0">
                <a:latin typeface="Calibri" pitchFamily="34" charset="0"/>
              </a:rPr>
              <a:t> 2016</a:t>
            </a:r>
            <a:r>
              <a:rPr lang="ru-RU" dirty="0" smtClean="0">
                <a:latin typeface="Calibri" pitchFamily="34" charset="0"/>
              </a:rPr>
              <a:t> г.</a:t>
            </a:r>
            <a:endParaRPr lang="en-US" dirty="0">
              <a:latin typeface="Calibri" pitchFamily="34" charset="0"/>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200" y="4762500"/>
            <a:ext cx="2279648" cy="2095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52400"/>
            <a:ext cx="8839200" cy="6705600"/>
          </a:xfrm>
        </p:spPr>
        <p:txBody>
          <a:bodyPr rtlCol="0">
            <a:noAutofit/>
          </a:bodyPr>
          <a:lstStyle/>
          <a:p>
            <a:pPr lvl="0" algn="just"/>
            <a:r>
              <a:rPr lang="en-US" sz="2400" b="1" dirty="0" smtClean="0">
                <a:solidFill>
                  <a:srgbClr val="000000"/>
                </a:solidFill>
              </a:rPr>
              <a:t>2</a:t>
            </a:r>
            <a:r>
              <a:rPr lang="en-US" sz="2400" b="1" dirty="0">
                <a:solidFill>
                  <a:srgbClr val="000000"/>
                </a:solidFill>
              </a:rPr>
              <a:t>. </a:t>
            </a:r>
            <a:r>
              <a:rPr lang="ru-RU" sz="2400" b="1" dirty="0" smtClean="0">
                <a:solidFill>
                  <a:srgbClr val="000000"/>
                </a:solidFill>
              </a:rPr>
              <a:t>Дефицит средств у государства</a:t>
            </a:r>
            <a:r>
              <a:rPr lang="en-US" sz="2400" b="1" dirty="0" smtClean="0">
                <a:solidFill>
                  <a:srgbClr val="000000"/>
                </a:solidFill>
              </a:rPr>
              <a:t> (1)</a:t>
            </a:r>
          </a:p>
          <a:p>
            <a:pPr lvl="0" algn="just"/>
            <a:endParaRPr lang="en-US" sz="2200" b="1" dirty="0" smtClean="0">
              <a:solidFill>
                <a:schemeClr val="accent6">
                  <a:lumMod val="50000"/>
                </a:schemeClr>
              </a:solidFill>
            </a:endParaRPr>
          </a:p>
          <a:p>
            <a:pPr marL="457200" lvl="0" indent="-457200" algn="just">
              <a:buFont typeface="Arial"/>
              <a:buChar char="•"/>
            </a:pPr>
            <a:r>
              <a:rPr lang="ru-RU" sz="2200" b="1" dirty="0" smtClean="0">
                <a:solidFill>
                  <a:schemeClr val="accent6">
                    <a:lumMod val="50000"/>
                  </a:schemeClr>
                </a:solidFill>
              </a:rPr>
              <a:t>Члены РГ обсудили, каким образом искать средства для покрытия дополнительных расходов, связанных с публикацией и распространением бюджетов для граждан</a:t>
            </a:r>
            <a:r>
              <a:rPr lang="en-US" sz="2200" b="1" dirty="0" smtClean="0">
                <a:solidFill>
                  <a:schemeClr val="accent6">
                    <a:lumMod val="50000"/>
                  </a:schemeClr>
                </a:solidFill>
              </a:rPr>
              <a:t>:</a:t>
            </a:r>
          </a:p>
          <a:p>
            <a:pPr marL="914400" lvl="1" indent="-457200" algn="just">
              <a:buFont typeface="Arial"/>
              <a:buChar char="•"/>
            </a:pPr>
            <a:r>
              <a:rPr lang="ru-RU" sz="2200" dirty="0" smtClean="0">
                <a:solidFill>
                  <a:srgbClr val="000000"/>
                </a:solidFill>
              </a:rPr>
              <a:t>За помощью в покрытии расходов можно обратиться к представителям </a:t>
            </a:r>
            <a:r>
              <a:rPr lang="ru-RU" sz="2200" dirty="0" smtClean="0">
                <a:solidFill>
                  <a:srgbClr val="000000"/>
                </a:solidFill>
              </a:rPr>
              <a:t>донорских организаций и частного </a:t>
            </a:r>
            <a:r>
              <a:rPr lang="ru-RU" sz="2200" dirty="0" smtClean="0">
                <a:solidFill>
                  <a:srgbClr val="000000"/>
                </a:solidFill>
              </a:rPr>
              <a:t>сектора или общественным организациям, хотя члены РГ признали, что прежде всего необходимо наличие твёрдой политической воли, а с использованием </a:t>
            </a:r>
            <a:r>
              <a:rPr lang="ru-RU" sz="2200" dirty="0">
                <a:solidFill>
                  <a:srgbClr val="000000"/>
                </a:solidFill>
              </a:rPr>
              <a:t>финансирования </a:t>
            </a:r>
            <a:r>
              <a:rPr lang="ru-RU" sz="2200" dirty="0" smtClean="0">
                <a:solidFill>
                  <a:srgbClr val="000000"/>
                </a:solidFill>
              </a:rPr>
              <a:t>из внешних источников связан риск сворачивания реформ при прекращении  такого финансирования.</a:t>
            </a:r>
            <a:endParaRPr lang="en-US" sz="2400" dirty="0" smtClean="0">
              <a:solidFill>
                <a:srgbClr val="000000"/>
              </a:solidFill>
            </a:endParaRPr>
          </a:p>
          <a:p>
            <a:pPr marL="914400" lvl="1" indent="-457200" algn="just">
              <a:buFont typeface="Arial"/>
              <a:buChar char="•"/>
            </a:pPr>
            <a:r>
              <a:rPr lang="ru-RU" sz="2200" dirty="0" smtClean="0">
                <a:solidFill>
                  <a:srgbClr val="000000"/>
                </a:solidFill>
              </a:rPr>
              <a:t>Члены РГ признали, что достижения в сфере информационно-коммуникационнных технологий (ИКТ) привели к существенному удешевлению процесса сбора и распространения информации (это также признаётся в </a:t>
            </a:r>
            <a:r>
              <a:rPr lang="ru-RU" sz="2200" dirty="0" smtClean="0">
                <a:solidFill>
                  <a:schemeClr val="tx1"/>
                </a:solidFill>
              </a:rPr>
              <a:t>Принципах </a:t>
            </a:r>
            <a:r>
              <a:rPr lang="ru-RU" sz="2200" dirty="0">
                <a:solidFill>
                  <a:schemeClr val="tx1"/>
                </a:solidFill>
              </a:rPr>
              <a:t>высокого уровня GIFT в отношении прозрачности, участия и подотчетности в бюджетно-налоговой </a:t>
            </a:r>
            <a:r>
              <a:rPr lang="ru-RU" sz="2200" dirty="0" smtClean="0">
                <a:solidFill>
                  <a:schemeClr val="tx1"/>
                </a:solidFill>
              </a:rPr>
              <a:t>сфере</a:t>
            </a:r>
            <a:r>
              <a:rPr lang="en-US" sz="2200" dirty="0" smtClean="0">
                <a:solidFill>
                  <a:srgbClr val="000000"/>
                </a:solidFill>
              </a:rPr>
              <a:t>).</a:t>
            </a:r>
          </a:p>
          <a:p>
            <a:pPr marL="914400" lvl="1" indent="-457200" algn="just">
              <a:buFont typeface="Arial"/>
              <a:buChar char="•"/>
            </a:pPr>
            <a:endParaRPr lang="en-US" sz="1600" dirty="0" smtClean="0">
              <a:solidFill>
                <a:srgbClr val="000000"/>
              </a:solidFill>
            </a:endParaRPr>
          </a:p>
          <a:p>
            <a:pPr marL="457200" lvl="0" indent="-457200" algn="l">
              <a:buFont typeface="+mj-lt"/>
              <a:buAutoNum type="arabicPeriod"/>
            </a:pPr>
            <a:endParaRPr lang="en-GB" sz="1000" dirty="0">
              <a:solidFill>
                <a:srgbClr val="000000"/>
              </a:solidFill>
            </a:endParaRPr>
          </a:p>
          <a:p>
            <a:pPr marL="800100" lvl="1" indent="-342900" algn="just" fontAlgn="auto">
              <a:spcAft>
                <a:spcPts val="0"/>
              </a:spcAft>
              <a:buFont typeface="Arial"/>
              <a:buChar char="•"/>
              <a:defRPr/>
            </a:pPr>
            <a:endParaRPr lang="en-US" sz="2000" dirty="0" smtClean="0">
              <a:solidFill>
                <a:schemeClr val="tx1"/>
              </a:solidFill>
            </a:endParaRPr>
          </a:p>
          <a:p>
            <a:pPr lvl="1" algn="just" fontAlgn="auto">
              <a:spcAft>
                <a:spcPts val="0"/>
              </a:spcAft>
              <a:defRPr/>
            </a:pPr>
            <a:endParaRPr lang="en-US" sz="2000" dirty="0">
              <a:solidFill>
                <a:schemeClr val="tx1"/>
              </a:solidFill>
            </a:endParaRPr>
          </a:p>
          <a:p>
            <a:pPr lvl="1" algn="just" fontAlgn="auto">
              <a:spcAft>
                <a:spcPts val="0"/>
              </a:spcAft>
              <a:defRPr/>
            </a:pPr>
            <a:endParaRPr lang="bs-Latn-BA" sz="2000" dirty="0">
              <a:solidFill>
                <a:schemeClr val="tx1"/>
              </a:solidFill>
            </a:endParaRPr>
          </a:p>
          <a:p>
            <a:pPr algn="just" fontAlgn="auto">
              <a:spcAft>
                <a:spcPts val="0"/>
              </a:spcAft>
              <a:buFont typeface="Arial" pitchFamily="34" charset="0"/>
              <a:buNone/>
              <a:defRPr/>
            </a:pPr>
            <a:endParaRPr lang="bs-Latn-BA" sz="2000" dirty="0" smtClean="0">
              <a:solidFill>
                <a:schemeClr val="tx1"/>
              </a:solidFill>
            </a:endParaRPr>
          </a:p>
          <a:p>
            <a:pPr marL="457200" indent="-457200" algn="just" fontAlgn="auto">
              <a:spcAft>
                <a:spcPts val="0"/>
              </a:spcAft>
              <a:buFont typeface="Arial" pitchFamily="34" charset="0"/>
              <a:buChar char="•"/>
              <a:defRPr/>
            </a:pPr>
            <a:endParaRPr lang="en-US" sz="28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1226057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52400"/>
            <a:ext cx="8915400" cy="6705600"/>
          </a:xfrm>
        </p:spPr>
        <p:txBody>
          <a:bodyPr rtlCol="0">
            <a:noAutofit/>
          </a:bodyPr>
          <a:lstStyle/>
          <a:p>
            <a:pPr lvl="0" algn="just"/>
            <a:r>
              <a:rPr lang="en-US" sz="2400" b="1" dirty="0" smtClean="0">
                <a:solidFill>
                  <a:srgbClr val="000000"/>
                </a:solidFill>
              </a:rPr>
              <a:t>2</a:t>
            </a:r>
            <a:r>
              <a:rPr lang="en-US" sz="2400" b="1" dirty="0">
                <a:solidFill>
                  <a:srgbClr val="000000"/>
                </a:solidFill>
              </a:rPr>
              <a:t>. </a:t>
            </a:r>
            <a:r>
              <a:rPr lang="ru-RU" sz="2400" b="1" dirty="0" smtClean="0">
                <a:solidFill>
                  <a:srgbClr val="000000"/>
                </a:solidFill>
              </a:rPr>
              <a:t>Дефицит средств у государства</a:t>
            </a:r>
            <a:r>
              <a:rPr lang="en-US" sz="2400" b="1" dirty="0" smtClean="0">
                <a:solidFill>
                  <a:srgbClr val="000000"/>
                </a:solidFill>
              </a:rPr>
              <a:t> (2)</a:t>
            </a:r>
            <a:endParaRPr lang="en-US" sz="2400" b="1" dirty="0" smtClean="0">
              <a:solidFill>
                <a:schemeClr val="accent6">
                  <a:lumMod val="50000"/>
                </a:schemeClr>
              </a:solidFill>
            </a:endParaRPr>
          </a:p>
          <a:p>
            <a:pPr marL="914400" lvl="1" indent="-457200" algn="just">
              <a:buFont typeface="Arial"/>
              <a:buChar char="•"/>
            </a:pPr>
            <a:endParaRPr lang="en-US" sz="1000" dirty="0" smtClean="0">
              <a:solidFill>
                <a:srgbClr val="000000"/>
              </a:solidFill>
            </a:endParaRPr>
          </a:p>
          <a:p>
            <a:pPr marL="457200" indent="-457200" algn="just">
              <a:buFont typeface="Arial"/>
              <a:buChar char="•"/>
            </a:pPr>
            <a:r>
              <a:rPr lang="ru-RU" sz="2200" b="1" dirty="0" smtClean="0">
                <a:solidFill>
                  <a:schemeClr val="accent2"/>
                </a:solidFill>
              </a:rPr>
              <a:t>Согласно рекомендациям </a:t>
            </a:r>
            <a:r>
              <a:rPr lang="en-US" sz="2200" b="1" dirty="0" smtClean="0">
                <a:solidFill>
                  <a:schemeClr val="accent2"/>
                </a:solidFill>
              </a:rPr>
              <a:t>IBP</a:t>
            </a:r>
            <a:r>
              <a:rPr lang="ru-RU" sz="2200" b="1" dirty="0" smtClean="0">
                <a:solidFill>
                  <a:schemeClr val="accent2"/>
                </a:solidFill>
              </a:rPr>
              <a:t>, издержки, связанные с составлением бюджета для граждан, можно минимизировать, подготовив шаблон этого документа, что потребует разового усилия</a:t>
            </a:r>
            <a:r>
              <a:rPr lang="en-US" sz="2200" b="1" dirty="0" smtClean="0">
                <a:solidFill>
                  <a:schemeClr val="accent2"/>
                </a:solidFill>
              </a:rPr>
              <a:t>.</a:t>
            </a:r>
          </a:p>
          <a:p>
            <a:pPr marL="914400" lvl="1" indent="-457200" algn="just">
              <a:buFont typeface="Arial"/>
              <a:buChar char="•"/>
            </a:pPr>
            <a:r>
              <a:rPr lang="ru-RU" sz="1800" dirty="0" smtClean="0">
                <a:solidFill>
                  <a:srgbClr val="000000"/>
                </a:solidFill>
              </a:rPr>
              <a:t>Наличие такого шаблона и формата документа упрощает его ежегодное повторение с отражением новой и актуализированной информации</a:t>
            </a:r>
            <a:r>
              <a:rPr lang="en-US" sz="1800" dirty="0" smtClean="0">
                <a:solidFill>
                  <a:srgbClr val="000000"/>
                </a:solidFill>
              </a:rPr>
              <a:t>.</a:t>
            </a:r>
          </a:p>
          <a:p>
            <a:pPr marL="914400" lvl="1" indent="-457200" algn="just">
              <a:buFont typeface="Arial"/>
              <a:buChar char="•"/>
            </a:pPr>
            <a:r>
              <a:rPr lang="ru-RU" sz="1800" dirty="0" smtClean="0">
                <a:solidFill>
                  <a:srgbClr val="000000"/>
                </a:solidFill>
              </a:rPr>
              <a:t>Если бюджет для </a:t>
            </a:r>
            <a:r>
              <a:rPr lang="ru-RU" sz="1800" dirty="0" smtClean="0">
                <a:solidFill>
                  <a:srgbClr val="000000"/>
                </a:solidFill>
              </a:rPr>
              <a:t>граждан выпускается на разных стадиях бюджетного процесса, о</a:t>
            </a:r>
            <a:r>
              <a:rPr lang="ru-RU" sz="1800" dirty="0" smtClean="0">
                <a:solidFill>
                  <a:srgbClr val="000000"/>
                </a:solidFill>
              </a:rPr>
              <a:t>сновой </a:t>
            </a:r>
            <a:r>
              <a:rPr lang="ru-RU" sz="1800" dirty="0" smtClean="0">
                <a:solidFill>
                  <a:srgbClr val="000000"/>
                </a:solidFill>
              </a:rPr>
              <a:t>бюджета для граждан, отражающего</a:t>
            </a:r>
            <a:r>
              <a:rPr lang="en-US" sz="1800" dirty="0" smtClean="0">
                <a:solidFill>
                  <a:srgbClr val="000000"/>
                </a:solidFill>
              </a:rPr>
              <a:t> </a:t>
            </a:r>
            <a:r>
              <a:rPr lang="ru-RU" sz="1800" dirty="0" smtClean="0">
                <a:solidFill>
                  <a:srgbClr val="000000"/>
                </a:solidFill>
              </a:rPr>
              <a:t>«принятый (т.е. утверждённый) бюджет», должен </a:t>
            </a:r>
            <a:r>
              <a:rPr lang="ru-RU" sz="1800" dirty="0">
                <a:solidFill>
                  <a:srgbClr val="000000"/>
                </a:solidFill>
              </a:rPr>
              <a:t>быть представленный в форме бюджета для граждан </a:t>
            </a:r>
            <a:r>
              <a:rPr lang="ru-RU" sz="1800" dirty="0" smtClean="0">
                <a:solidFill>
                  <a:srgbClr val="000000"/>
                </a:solidFill>
              </a:rPr>
              <a:t>проект бюджета</a:t>
            </a:r>
            <a:r>
              <a:rPr lang="en-US" sz="1800" dirty="0" smtClean="0">
                <a:solidFill>
                  <a:srgbClr val="000000"/>
                </a:solidFill>
              </a:rPr>
              <a:t>.</a:t>
            </a:r>
            <a:endParaRPr lang="en-US" sz="1800" dirty="0" smtClean="0">
              <a:solidFill>
                <a:srgbClr val="000000"/>
              </a:solidFill>
            </a:endParaRPr>
          </a:p>
          <a:p>
            <a:pPr marL="914400" lvl="1" indent="-457200" algn="just">
              <a:buFont typeface="Arial"/>
              <a:buChar char="•"/>
            </a:pPr>
            <a:r>
              <a:rPr lang="ru-RU" sz="1800" dirty="0" smtClean="0">
                <a:solidFill>
                  <a:srgbClr val="000000"/>
                </a:solidFill>
              </a:rPr>
              <a:t>Бюджет для граждан может публиковаться на вебсайте Минфина, что не требует больших затрат. Также для его распространения можно привлекать общественные организации, </a:t>
            </a:r>
            <a:r>
              <a:rPr lang="ru-RU" sz="1800" dirty="0">
                <a:solidFill>
                  <a:srgbClr val="000000"/>
                </a:solidFill>
              </a:rPr>
              <a:t>и</a:t>
            </a:r>
            <a:r>
              <a:rPr lang="ru-RU" sz="1800" dirty="0" smtClean="0">
                <a:solidFill>
                  <a:srgbClr val="000000"/>
                </a:solidFill>
              </a:rPr>
              <a:t> печатать ограниченное количество экземпляров документа там, где есть сложности с использованием ИКТ.</a:t>
            </a:r>
            <a:endParaRPr lang="en-US" sz="1800" dirty="0" smtClean="0">
              <a:solidFill>
                <a:srgbClr val="000000"/>
              </a:solidFill>
            </a:endParaRPr>
          </a:p>
          <a:p>
            <a:pPr marL="914400" lvl="1" indent="-457200" algn="just">
              <a:buFont typeface="Arial"/>
              <a:buChar char="•"/>
            </a:pPr>
            <a:r>
              <a:rPr lang="ru-RU" sz="1800" dirty="0" smtClean="0">
                <a:solidFill>
                  <a:srgbClr val="000000"/>
                </a:solidFill>
              </a:rPr>
              <a:t>При этом Минфину следует подумать о структуре, ресурсах и потенциале, которые потребуются для того, чтобы должным образом составлять и распространять бюджеты для граждан.</a:t>
            </a:r>
            <a:endParaRPr lang="en-US" sz="1800" dirty="0" smtClean="0">
              <a:solidFill>
                <a:srgbClr val="000000"/>
              </a:solidFill>
            </a:endParaRPr>
          </a:p>
          <a:p>
            <a:pPr marL="457200" lvl="0" indent="-457200" algn="l">
              <a:buFont typeface="+mj-lt"/>
              <a:buAutoNum type="arabicPeriod"/>
            </a:pPr>
            <a:endParaRPr lang="en-GB" sz="2200" dirty="0">
              <a:solidFill>
                <a:srgbClr val="000000"/>
              </a:solidFill>
            </a:endParaRPr>
          </a:p>
          <a:p>
            <a:pPr marL="800100" lvl="1" indent="-342900" algn="just" fontAlgn="auto">
              <a:spcAft>
                <a:spcPts val="0"/>
              </a:spcAft>
              <a:buFont typeface="Arial"/>
              <a:buChar char="•"/>
              <a:defRPr/>
            </a:pPr>
            <a:endParaRPr lang="en-US" sz="2000" dirty="0" smtClean="0">
              <a:solidFill>
                <a:schemeClr val="tx1"/>
              </a:solidFill>
            </a:endParaRPr>
          </a:p>
          <a:p>
            <a:pPr lvl="1" algn="just" fontAlgn="auto">
              <a:spcAft>
                <a:spcPts val="0"/>
              </a:spcAft>
              <a:defRPr/>
            </a:pPr>
            <a:endParaRPr lang="en-US" sz="2000" dirty="0">
              <a:solidFill>
                <a:schemeClr val="tx1"/>
              </a:solidFill>
            </a:endParaRPr>
          </a:p>
          <a:p>
            <a:pPr lvl="1" algn="just" fontAlgn="auto">
              <a:spcAft>
                <a:spcPts val="0"/>
              </a:spcAft>
              <a:defRPr/>
            </a:pPr>
            <a:endParaRPr lang="bs-Latn-BA" sz="2000" dirty="0">
              <a:solidFill>
                <a:schemeClr val="tx1"/>
              </a:solidFill>
            </a:endParaRPr>
          </a:p>
          <a:p>
            <a:pPr algn="just" fontAlgn="auto">
              <a:spcAft>
                <a:spcPts val="0"/>
              </a:spcAft>
              <a:buFont typeface="Arial" pitchFamily="34" charset="0"/>
              <a:buNone/>
              <a:defRPr/>
            </a:pPr>
            <a:endParaRPr lang="bs-Latn-BA" sz="2000" dirty="0" smtClean="0">
              <a:solidFill>
                <a:schemeClr val="tx1"/>
              </a:solidFill>
            </a:endParaRPr>
          </a:p>
          <a:p>
            <a:pPr marL="457200" indent="-457200" algn="just" fontAlgn="auto">
              <a:spcAft>
                <a:spcPts val="0"/>
              </a:spcAft>
              <a:buFont typeface="Arial" pitchFamily="34" charset="0"/>
              <a:buChar char="•"/>
              <a:defRPr/>
            </a:pPr>
            <a:endParaRPr lang="en-US" sz="28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13673230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0"/>
            <a:ext cx="9067800" cy="6858000"/>
          </a:xfrm>
        </p:spPr>
        <p:txBody>
          <a:bodyPr rtlCol="0">
            <a:noAutofit/>
          </a:bodyPr>
          <a:lstStyle/>
          <a:p>
            <a:pPr lvl="0" algn="just"/>
            <a:endParaRPr lang="en-US" sz="1000" b="1" dirty="0" smtClean="0">
              <a:solidFill>
                <a:srgbClr val="000000"/>
              </a:solidFill>
            </a:endParaRPr>
          </a:p>
          <a:p>
            <a:pPr lvl="0" algn="just"/>
            <a:r>
              <a:rPr lang="en-US" sz="2400" b="1" dirty="0" smtClean="0">
                <a:solidFill>
                  <a:srgbClr val="000000"/>
                </a:solidFill>
              </a:rPr>
              <a:t>3. </a:t>
            </a:r>
            <a:r>
              <a:rPr lang="ru-RU" sz="2400" b="1" dirty="0" smtClean="0">
                <a:solidFill>
                  <a:srgbClr val="000000"/>
                </a:solidFill>
              </a:rPr>
              <a:t>Отсутствие политической воли</a:t>
            </a:r>
            <a:r>
              <a:rPr lang="en-US" sz="2400" b="1" dirty="0" smtClean="0">
                <a:solidFill>
                  <a:srgbClr val="000000"/>
                </a:solidFill>
              </a:rPr>
              <a:t> (1)</a:t>
            </a:r>
            <a:endParaRPr lang="en-US" sz="1000" b="1" dirty="0" smtClean="0">
              <a:solidFill>
                <a:srgbClr val="953735"/>
              </a:solidFill>
            </a:endParaRPr>
          </a:p>
          <a:p>
            <a:pPr marL="342900" lvl="0" indent="-342900" algn="just">
              <a:buFont typeface="Arial"/>
              <a:buChar char="•"/>
            </a:pPr>
            <a:endParaRPr lang="en-US" sz="1000" b="1" dirty="0" smtClean="0">
              <a:solidFill>
                <a:srgbClr val="953735"/>
              </a:solidFill>
            </a:endParaRPr>
          </a:p>
          <a:p>
            <a:pPr marL="342900" lvl="0" indent="-342900" algn="just">
              <a:buFont typeface="Arial"/>
              <a:buChar char="•"/>
            </a:pPr>
            <a:r>
              <a:rPr lang="ru-RU" sz="2400" b="1" dirty="0" smtClean="0">
                <a:solidFill>
                  <a:srgbClr val="953735"/>
                </a:solidFill>
              </a:rPr>
              <a:t>Члены РГ согласились с тем, что в странах, где отсутствует политическая воля к проведению реформ, необходимо наглядно показывать то, как выгоды превышают издержки.</a:t>
            </a:r>
            <a:endParaRPr lang="en-US" sz="2400" b="1" dirty="0" smtClean="0">
              <a:solidFill>
                <a:srgbClr val="953735"/>
              </a:solidFill>
            </a:endParaRPr>
          </a:p>
          <a:p>
            <a:pPr marL="342900" lvl="0" indent="-342900" algn="just">
              <a:buFont typeface="Arial"/>
              <a:buChar char="•"/>
            </a:pPr>
            <a:endParaRPr lang="en-US" sz="1000" b="1" dirty="0" smtClean="0">
              <a:solidFill>
                <a:srgbClr val="953735"/>
              </a:solidFill>
            </a:endParaRPr>
          </a:p>
          <a:p>
            <a:pPr marL="914400" lvl="1" indent="-457200" algn="just">
              <a:buFont typeface="Arial"/>
              <a:buChar char="•"/>
            </a:pPr>
            <a:r>
              <a:rPr lang="ru-RU" sz="2200" dirty="0" smtClean="0">
                <a:solidFill>
                  <a:srgbClr val="000000"/>
                </a:solidFill>
              </a:rPr>
              <a:t>Повышение доверия граждан к правительству обеспечивает значительные выгоды</a:t>
            </a:r>
            <a:r>
              <a:rPr lang="en-US" sz="2200" dirty="0" smtClean="0">
                <a:solidFill>
                  <a:srgbClr val="000000"/>
                </a:solidFill>
              </a:rPr>
              <a:t>.</a:t>
            </a:r>
            <a:endParaRPr lang="en-US" sz="2200" dirty="0">
              <a:solidFill>
                <a:srgbClr val="000000"/>
              </a:solidFill>
            </a:endParaRPr>
          </a:p>
          <a:p>
            <a:pPr marL="914400" lvl="1" indent="-457200" algn="just">
              <a:buFont typeface="Arial"/>
              <a:buChar char="•"/>
            </a:pPr>
            <a:r>
              <a:rPr lang="ru-RU" sz="2200" dirty="0" smtClean="0">
                <a:solidFill>
                  <a:srgbClr val="000000"/>
                </a:solidFill>
              </a:rPr>
              <a:t>Полезным может оказаться распространение принятых в мире руководящих положений, принципов и результатов исследований</a:t>
            </a:r>
            <a:r>
              <a:rPr lang="en-US" sz="2200" dirty="0" smtClean="0">
                <a:solidFill>
                  <a:srgbClr val="000000"/>
                </a:solidFill>
              </a:rPr>
              <a:t>.</a:t>
            </a:r>
            <a:endParaRPr lang="en-US" sz="2200" dirty="0">
              <a:solidFill>
                <a:srgbClr val="000000"/>
              </a:solidFill>
            </a:endParaRPr>
          </a:p>
          <a:p>
            <a:pPr marL="1371600" lvl="2" indent="-457200" algn="just">
              <a:buFont typeface="Arial"/>
              <a:buChar char="•"/>
            </a:pPr>
            <a:r>
              <a:rPr lang="ru-RU" sz="2000" dirty="0" smtClean="0">
                <a:solidFill>
                  <a:srgbClr val="000000"/>
                </a:solidFill>
              </a:rPr>
              <a:t>Например</a:t>
            </a:r>
            <a:r>
              <a:rPr lang="en-US" sz="2000" dirty="0" smtClean="0">
                <a:solidFill>
                  <a:srgbClr val="000000"/>
                </a:solidFill>
              </a:rPr>
              <a:t>: </a:t>
            </a:r>
            <a:r>
              <a:rPr lang="ru-RU" sz="2000" dirty="0" smtClean="0">
                <a:solidFill>
                  <a:srgbClr val="000000"/>
                </a:solidFill>
              </a:rPr>
              <a:t>Принципы высокого уровня </a:t>
            </a:r>
            <a:r>
              <a:rPr lang="en-US" sz="2000" dirty="0" smtClean="0">
                <a:solidFill>
                  <a:srgbClr val="000000"/>
                </a:solidFill>
              </a:rPr>
              <a:t>GIFT</a:t>
            </a:r>
            <a:r>
              <a:rPr lang="ru-RU" sz="2000" dirty="0" smtClean="0">
                <a:solidFill>
                  <a:srgbClr val="000000"/>
                </a:solidFill>
              </a:rPr>
              <a:t> в отношении прозрачности были одобрены Генеральной ассамблеей ООН, </a:t>
            </a:r>
            <a:r>
              <a:rPr lang="ru-RU" sz="2000" dirty="0">
                <a:solidFill>
                  <a:srgbClr val="000000"/>
                </a:solidFill>
              </a:rPr>
              <a:t>и  </a:t>
            </a:r>
            <a:r>
              <a:rPr lang="ru-RU" sz="2000" dirty="0" smtClean="0">
                <a:solidFill>
                  <a:srgbClr val="000000"/>
                </a:solidFill>
              </a:rPr>
              <a:t>в соответствии с Принципом 10 непосредственное участие общественности в налогово-бюджетной политике государства и в составлении бюджета является правом.</a:t>
            </a:r>
            <a:endParaRPr lang="en-US" sz="2000" dirty="0">
              <a:solidFill>
                <a:srgbClr val="000000"/>
              </a:solidFill>
            </a:endParaRPr>
          </a:p>
          <a:p>
            <a:pPr lvl="1" algn="just"/>
            <a:endParaRPr lang="en-US" sz="1000" dirty="0" smtClean="0">
              <a:solidFill>
                <a:srgbClr val="000000"/>
              </a:solidFill>
            </a:endParaRPr>
          </a:p>
          <a:p>
            <a:pPr marL="914400" lvl="1" indent="-457200" algn="just">
              <a:buFont typeface="Arial"/>
              <a:buChar char="•"/>
            </a:pPr>
            <a:r>
              <a:rPr lang="ru-RU" sz="2200" dirty="0" smtClean="0">
                <a:solidFill>
                  <a:srgbClr val="000000"/>
                </a:solidFill>
              </a:rPr>
              <a:t>Постепенно политическая мотивация может меняться под давлением со стороны общественных организаций, научного сообщества, донорских организаций и международного сообщества. </a:t>
            </a:r>
            <a:endParaRPr lang="en-US" sz="2200" dirty="0" smtClean="0">
              <a:solidFill>
                <a:srgbClr val="000000"/>
              </a:solidFill>
            </a:endParaRPr>
          </a:p>
          <a:p>
            <a:pPr lvl="1" algn="just" fontAlgn="auto">
              <a:spcAft>
                <a:spcPts val="0"/>
              </a:spcAft>
              <a:defRPr/>
            </a:pPr>
            <a:endParaRPr lang="en-US" sz="2400" dirty="0">
              <a:solidFill>
                <a:schemeClr val="tx1"/>
              </a:solidFill>
            </a:endParaRPr>
          </a:p>
          <a:p>
            <a:pPr lvl="1" algn="just" fontAlgn="auto">
              <a:spcAft>
                <a:spcPts val="0"/>
              </a:spcAft>
              <a:defRPr/>
            </a:pPr>
            <a:endParaRPr lang="bs-Latn-BA" sz="2000" dirty="0">
              <a:solidFill>
                <a:schemeClr val="tx1"/>
              </a:solidFill>
            </a:endParaRPr>
          </a:p>
          <a:p>
            <a:pPr algn="just" fontAlgn="auto">
              <a:spcAft>
                <a:spcPts val="0"/>
              </a:spcAft>
              <a:buFont typeface="Arial" pitchFamily="34" charset="0"/>
              <a:buNone/>
              <a:defRPr/>
            </a:pPr>
            <a:endParaRPr lang="bs-Latn-BA" sz="2000" dirty="0" smtClean="0">
              <a:solidFill>
                <a:schemeClr val="tx1"/>
              </a:solidFill>
            </a:endParaRPr>
          </a:p>
          <a:p>
            <a:pPr marL="457200" indent="-457200" algn="just" fontAlgn="auto">
              <a:spcAft>
                <a:spcPts val="0"/>
              </a:spcAft>
              <a:buFont typeface="Arial" pitchFamily="34" charset="0"/>
              <a:buChar char="•"/>
              <a:defRPr/>
            </a:pPr>
            <a:endParaRPr lang="en-US" sz="28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42619678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0"/>
            <a:ext cx="9067800" cy="6858000"/>
          </a:xfrm>
        </p:spPr>
        <p:txBody>
          <a:bodyPr rtlCol="0">
            <a:noAutofit/>
          </a:bodyPr>
          <a:lstStyle/>
          <a:p>
            <a:pPr lvl="0" algn="just"/>
            <a:r>
              <a:rPr lang="en-US" sz="2400" b="1" dirty="0">
                <a:solidFill>
                  <a:srgbClr val="000000"/>
                </a:solidFill>
              </a:rPr>
              <a:t>3</a:t>
            </a:r>
            <a:r>
              <a:rPr lang="en-US" sz="2400" b="1" dirty="0" smtClean="0">
                <a:solidFill>
                  <a:srgbClr val="000000"/>
                </a:solidFill>
              </a:rPr>
              <a:t>. </a:t>
            </a:r>
            <a:r>
              <a:rPr lang="ru-RU" sz="2400" b="1" dirty="0" smtClean="0">
                <a:solidFill>
                  <a:srgbClr val="000000"/>
                </a:solidFill>
              </a:rPr>
              <a:t>Отсутствие политической воли</a:t>
            </a:r>
            <a:r>
              <a:rPr lang="en-US" sz="2400" b="1" dirty="0" smtClean="0">
                <a:solidFill>
                  <a:srgbClr val="000000"/>
                </a:solidFill>
              </a:rPr>
              <a:t> (2)</a:t>
            </a:r>
            <a:endParaRPr lang="en-US" sz="2400" b="1" dirty="0">
              <a:solidFill>
                <a:srgbClr val="000000"/>
              </a:solidFill>
            </a:endParaRPr>
          </a:p>
          <a:p>
            <a:pPr marL="457200" indent="-457200" algn="just">
              <a:buFont typeface="Arial"/>
              <a:buChar char="•"/>
            </a:pPr>
            <a:endParaRPr lang="en-US" sz="1000" b="1" dirty="0" smtClean="0">
              <a:solidFill>
                <a:schemeClr val="accent2">
                  <a:lumMod val="75000"/>
                </a:schemeClr>
              </a:solidFill>
            </a:endParaRPr>
          </a:p>
          <a:p>
            <a:pPr marL="457200" indent="-457200" algn="just">
              <a:buFont typeface="Arial"/>
              <a:buChar char="•"/>
            </a:pPr>
            <a:r>
              <a:rPr lang="ru-RU" sz="2400" b="1" dirty="0" smtClean="0">
                <a:solidFill>
                  <a:schemeClr val="accent2">
                    <a:lumMod val="75000"/>
                  </a:schemeClr>
                </a:solidFill>
              </a:rPr>
              <a:t>Поощрение членства в международных группах, связанных с этой проблематикой</a:t>
            </a:r>
            <a:r>
              <a:rPr lang="en-US" sz="2400" dirty="0" smtClean="0">
                <a:solidFill>
                  <a:srgbClr val="000000"/>
                </a:solidFill>
              </a:rPr>
              <a:t>.  </a:t>
            </a:r>
          </a:p>
          <a:p>
            <a:pPr marL="914400" lvl="1" indent="-457200" algn="just">
              <a:buFont typeface="Arial"/>
              <a:buChar char="•"/>
            </a:pPr>
            <a:endParaRPr lang="en-US" sz="1000" dirty="0" smtClean="0">
              <a:solidFill>
                <a:srgbClr val="000000"/>
              </a:solidFill>
            </a:endParaRPr>
          </a:p>
          <a:p>
            <a:pPr marL="914400" lvl="1" indent="-457200" algn="just">
              <a:buFont typeface="Arial"/>
              <a:buChar char="•"/>
            </a:pPr>
            <a:r>
              <a:rPr lang="ru-RU" sz="2200" dirty="0" smtClean="0">
                <a:solidFill>
                  <a:srgbClr val="000000"/>
                </a:solidFill>
              </a:rPr>
              <a:t>Так, 66 стран являются членами Партнёрства «Открытое правительство», которое было создано в 2011 году в качестве международной площадки для стран-участниц, стремящихся сделать свои правительства более открытыми, подотчётными и отзывчивыми к интересам граждан</a:t>
            </a:r>
            <a:r>
              <a:rPr lang="en-US" sz="2200" dirty="0" smtClean="0">
                <a:solidFill>
                  <a:srgbClr val="000000"/>
                </a:solidFill>
              </a:rPr>
              <a:t>.</a:t>
            </a:r>
          </a:p>
          <a:p>
            <a:pPr marL="914400" lvl="1" indent="-457200" algn="just">
              <a:buFont typeface="Arial"/>
              <a:buChar char="•"/>
            </a:pPr>
            <a:endParaRPr lang="en-US" sz="2200" dirty="0" smtClean="0">
              <a:solidFill>
                <a:srgbClr val="000000"/>
              </a:solidFill>
            </a:endParaRPr>
          </a:p>
          <a:p>
            <a:pPr marL="1371600" lvl="2" indent="-457200" algn="just">
              <a:buFont typeface="Arial"/>
              <a:buChar char="•"/>
            </a:pPr>
            <a:r>
              <a:rPr lang="ru-RU" sz="2200" dirty="0" smtClean="0">
                <a:solidFill>
                  <a:srgbClr val="000000"/>
                </a:solidFill>
              </a:rPr>
              <a:t>Члены обязаны составлять </a:t>
            </a:r>
            <a:r>
              <a:rPr lang="ru-RU" sz="2200" dirty="0">
                <a:solidFill>
                  <a:srgbClr val="000000"/>
                </a:solidFill>
              </a:rPr>
              <a:t>Н</a:t>
            </a:r>
            <a:r>
              <a:rPr lang="ru-RU" sz="2200" dirty="0" smtClean="0">
                <a:solidFill>
                  <a:srgbClr val="000000"/>
                </a:solidFill>
              </a:rPr>
              <a:t>ациональные планы действий в рамках Партнёрства, которые проходят независимую оценку.</a:t>
            </a:r>
            <a:endParaRPr lang="en-US" sz="2200" dirty="0" smtClean="0">
              <a:solidFill>
                <a:srgbClr val="000000"/>
              </a:solidFill>
            </a:endParaRPr>
          </a:p>
          <a:p>
            <a:pPr marL="1371600" lvl="2" indent="-457200" algn="just">
              <a:buFont typeface="Arial"/>
              <a:buChar char="•"/>
            </a:pPr>
            <a:endParaRPr lang="en-US" sz="1000" dirty="0" smtClean="0">
              <a:solidFill>
                <a:srgbClr val="000000"/>
              </a:solidFill>
            </a:endParaRPr>
          </a:p>
          <a:p>
            <a:pPr marL="1371600" lvl="2" indent="-457200" algn="just">
              <a:buFont typeface="Arial"/>
              <a:buChar char="•"/>
            </a:pPr>
            <a:r>
              <a:rPr lang="ru-RU" sz="2200" dirty="0" smtClean="0">
                <a:solidFill>
                  <a:srgbClr val="000000"/>
                </a:solidFill>
              </a:rPr>
              <a:t>Членами Партнёрства уже являются следующие участники РГ: Албания, Армения, Босния и Герцеговина, Хорватия, Молдова, Румыния, Турция и Украина (всего в Партнёрстве участвуют 14 членов БС)</a:t>
            </a:r>
            <a:r>
              <a:rPr lang="en-US" sz="2200" dirty="0" smtClean="0">
                <a:solidFill>
                  <a:srgbClr val="000000"/>
                </a:solidFill>
              </a:rPr>
              <a:t>.</a:t>
            </a:r>
          </a:p>
          <a:p>
            <a:pPr marL="1371600" lvl="2" indent="-457200" algn="just">
              <a:buFont typeface="Arial"/>
              <a:buChar char="•"/>
            </a:pPr>
            <a:r>
              <a:rPr lang="en-US" sz="2200" dirty="0" smtClean="0">
                <a:solidFill>
                  <a:srgbClr val="000000"/>
                </a:solidFill>
                <a:hlinkClick r:id="rId3"/>
              </a:rPr>
              <a:t>www.opengovpartnership.org</a:t>
            </a:r>
            <a:r>
              <a:rPr lang="en-US" sz="2200" dirty="0" smtClean="0">
                <a:solidFill>
                  <a:srgbClr val="000000"/>
                </a:solidFill>
              </a:rPr>
              <a:t>  </a:t>
            </a:r>
            <a:r>
              <a:rPr lang="ru-RU" sz="2200" dirty="0" smtClean="0">
                <a:solidFill>
                  <a:srgbClr val="000000"/>
                </a:solidFill>
              </a:rPr>
              <a:t>и</a:t>
            </a:r>
            <a:r>
              <a:rPr lang="en-US" sz="2200" dirty="0" smtClean="0">
                <a:solidFill>
                  <a:srgbClr val="000000"/>
                </a:solidFill>
              </a:rPr>
              <a:t> </a:t>
            </a:r>
            <a:r>
              <a:rPr lang="en-US" sz="2200" dirty="0" smtClean="0">
                <a:solidFill>
                  <a:srgbClr val="000000"/>
                </a:solidFill>
                <a:hlinkClick r:id="rId4"/>
              </a:rPr>
              <a:t>www.opengovguide.com</a:t>
            </a:r>
            <a:r>
              <a:rPr lang="en-US" sz="2200" dirty="0" smtClean="0">
                <a:solidFill>
                  <a:srgbClr val="000000"/>
                </a:solidFill>
              </a:rPr>
              <a:t> </a:t>
            </a:r>
            <a:endParaRPr lang="en-US" sz="2200" dirty="0" smtClean="0">
              <a:solidFill>
                <a:schemeClr val="tx1"/>
              </a:solidFill>
            </a:endParaRPr>
          </a:p>
          <a:p>
            <a:pPr lvl="1" algn="just" fontAlgn="auto">
              <a:spcAft>
                <a:spcPts val="0"/>
              </a:spcAft>
              <a:defRPr/>
            </a:pPr>
            <a:endParaRPr lang="en-US" sz="2400" dirty="0">
              <a:solidFill>
                <a:schemeClr val="tx1"/>
              </a:solidFill>
            </a:endParaRPr>
          </a:p>
          <a:p>
            <a:pPr lvl="1" algn="just" fontAlgn="auto">
              <a:spcAft>
                <a:spcPts val="0"/>
              </a:spcAft>
              <a:defRPr/>
            </a:pPr>
            <a:endParaRPr lang="bs-Latn-BA" sz="2000" dirty="0">
              <a:solidFill>
                <a:schemeClr val="tx1"/>
              </a:solidFill>
            </a:endParaRPr>
          </a:p>
          <a:p>
            <a:pPr algn="just" fontAlgn="auto">
              <a:spcAft>
                <a:spcPts val="0"/>
              </a:spcAft>
              <a:buFont typeface="Arial" pitchFamily="34" charset="0"/>
              <a:buNone/>
              <a:defRPr/>
            </a:pPr>
            <a:endParaRPr lang="bs-Latn-BA" sz="2000" dirty="0" smtClean="0">
              <a:solidFill>
                <a:schemeClr val="tx1"/>
              </a:solidFill>
            </a:endParaRPr>
          </a:p>
          <a:p>
            <a:pPr marL="457200" indent="-457200" algn="just" fontAlgn="auto">
              <a:spcAft>
                <a:spcPts val="0"/>
              </a:spcAft>
              <a:buFont typeface="Arial" pitchFamily="34" charset="0"/>
              <a:buChar char="•"/>
              <a:defRPr/>
            </a:pPr>
            <a:endParaRPr lang="en-US" sz="2800" dirty="0">
              <a:solidFill>
                <a:schemeClr val="tx1"/>
              </a:solidFill>
            </a:endParaRPr>
          </a:p>
        </p:txBody>
      </p:sp>
      <p:pic>
        <p:nvPicPr>
          <p:cNvPr id="37890" name="Рисунок 11" descr="pempal-logo.jpg"/>
          <p:cNvPicPr>
            <a:picLocks noChangeAspect="1"/>
          </p:cNvPicPr>
          <p:nvPr/>
        </p:nvPicPr>
        <p:blipFill>
          <a:blip r:embed="rId5"/>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34406881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52400"/>
            <a:ext cx="9067800" cy="6858000"/>
          </a:xfrm>
        </p:spPr>
        <p:txBody>
          <a:bodyPr rtlCol="0">
            <a:noAutofit/>
          </a:bodyPr>
          <a:lstStyle/>
          <a:p>
            <a:pPr lvl="0" algn="l"/>
            <a:r>
              <a:rPr lang="en-US" sz="2400" b="1" dirty="0" smtClean="0">
                <a:solidFill>
                  <a:srgbClr val="000000"/>
                </a:solidFill>
              </a:rPr>
              <a:t>4. </a:t>
            </a:r>
            <a:r>
              <a:rPr lang="ru-RU" sz="2400" b="1" dirty="0">
                <a:solidFill>
                  <a:srgbClr val="000000"/>
                </a:solidFill>
              </a:rPr>
              <a:t>Отсутствие мотивации и стимулов на уровне центральных и муниципальных органов власти</a:t>
            </a:r>
            <a:r>
              <a:rPr lang="en-US" sz="2400" b="1" dirty="0">
                <a:solidFill>
                  <a:srgbClr val="000000"/>
                </a:solidFill>
              </a:rPr>
              <a:t> </a:t>
            </a:r>
            <a:endParaRPr lang="en-GB" sz="2400" b="1" dirty="0">
              <a:solidFill>
                <a:srgbClr val="000000"/>
              </a:solidFill>
            </a:endParaRPr>
          </a:p>
          <a:p>
            <a:pPr lvl="0" algn="just"/>
            <a:endParaRPr lang="en-US" sz="1000" b="1" dirty="0">
              <a:solidFill>
                <a:srgbClr val="000000"/>
              </a:solidFill>
            </a:endParaRPr>
          </a:p>
          <a:p>
            <a:pPr marL="342900" lvl="0" indent="-342900" algn="just">
              <a:buFont typeface="Arial"/>
              <a:buChar char="•"/>
            </a:pPr>
            <a:r>
              <a:rPr lang="ru-RU" sz="1800" b="1" dirty="0" smtClean="0">
                <a:solidFill>
                  <a:srgbClr val="953735"/>
                </a:solidFill>
              </a:rPr>
              <a:t>Члены РГ согласились с тем, что для обеспечения соблюдения требований на разных уровнях управления необходима нормативно-правовая база</a:t>
            </a:r>
            <a:r>
              <a:rPr lang="en-US" sz="1800" b="1" dirty="0" smtClean="0">
                <a:solidFill>
                  <a:srgbClr val="953735"/>
                </a:solidFill>
              </a:rPr>
              <a:t>. </a:t>
            </a:r>
            <a:endParaRPr lang="en-US" sz="1700" dirty="0" smtClean="0">
              <a:solidFill>
                <a:srgbClr val="000000"/>
              </a:solidFill>
            </a:endParaRPr>
          </a:p>
          <a:p>
            <a:pPr marL="914400" lvl="1" indent="-457200" algn="just">
              <a:buFont typeface="Arial"/>
              <a:buChar char="•"/>
            </a:pPr>
            <a:r>
              <a:rPr lang="en-US" sz="1650" b="1" dirty="0" smtClean="0">
                <a:solidFill>
                  <a:srgbClr val="17375E"/>
                </a:solidFill>
              </a:rPr>
              <a:t>M</a:t>
            </a:r>
            <a:r>
              <a:rPr lang="ru-RU" sz="1650" b="1" dirty="0" smtClean="0">
                <a:solidFill>
                  <a:srgbClr val="17375E"/>
                </a:solidFill>
              </a:rPr>
              <a:t>етодические рекомендации – полезный инструмент </a:t>
            </a:r>
            <a:r>
              <a:rPr lang="ru-RU" sz="1650" dirty="0" smtClean="0">
                <a:solidFill>
                  <a:srgbClr val="000000"/>
                </a:solidFill>
              </a:rPr>
              <a:t>для определения содержания, </a:t>
            </a:r>
            <a:r>
              <a:rPr lang="ru-RU" sz="1650" dirty="0">
                <a:solidFill>
                  <a:srgbClr val="000000"/>
                </a:solidFill>
              </a:rPr>
              <a:t>структуры бюджетов для </a:t>
            </a:r>
            <a:r>
              <a:rPr lang="ru-RU" sz="1650" dirty="0" smtClean="0">
                <a:solidFill>
                  <a:srgbClr val="000000"/>
                </a:solidFill>
              </a:rPr>
              <a:t>граждан, а также порядка их составления и распространения</a:t>
            </a:r>
            <a:r>
              <a:rPr lang="en-US" sz="1650" dirty="0" smtClean="0">
                <a:solidFill>
                  <a:srgbClr val="000000"/>
                </a:solidFill>
              </a:rPr>
              <a:t>:</a:t>
            </a:r>
          </a:p>
          <a:p>
            <a:pPr marL="1371600" lvl="2" indent="-457200" algn="just">
              <a:buFont typeface="Arial"/>
              <a:buChar char="•"/>
            </a:pPr>
            <a:r>
              <a:rPr lang="ru-RU" sz="1650" dirty="0" smtClean="0">
                <a:solidFill>
                  <a:srgbClr val="000000"/>
                </a:solidFill>
              </a:rPr>
              <a:t>Свои положения представили РФ, Кыргызская Республика и Молдова </a:t>
            </a:r>
            <a:r>
              <a:rPr lang="en-US" sz="1650" dirty="0" smtClean="0">
                <a:solidFill>
                  <a:srgbClr val="000000"/>
                </a:solidFill>
              </a:rPr>
              <a:t>(</a:t>
            </a:r>
            <a:r>
              <a:rPr lang="ru-RU" sz="1650" dirty="0" smtClean="0">
                <a:solidFill>
                  <a:srgbClr val="000000"/>
                </a:solidFill>
              </a:rPr>
              <a:t>см. последний слайд , где приведены ссылки на эти документы и их переводы</a:t>
            </a:r>
            <a:r>
              <a:rPr lang="en-US" sz="1650" dirty="0" smtClean="0">
                <a:solidFill>
                  <a:srgbClr val="000000"/>
                </a:solidFill>
              </a:rPr>
              <a:t>).</a:t>
            </a:r>
          </a:p>
          <a:p>
            <a:pPr marL="914400" lvl="1" indent="-457200" algn="just">
              <a:buFont typeface="Arial"/>
              <a:buChar char="•"/>
            </a:pPr>
            <a:r>
              <a:rPr lang="ru-RU" sz="1650" b="1" dirty="0" smtClean="0">
                <a:solidFill>
                  <a:srgbClr val="17375E"/>
                </a:solidFill>
              </a:rPr>
              <a:t>В РФ также используются «рейтинги открытости бюджета» </a:t>
            </a:r>
            <a:r>
              <a:rPr lang="ru-RU" sz="1650" dirty="0" smtClean="0">
                <a:solidFill>
                  <a:srgbClr val="000000"/>
                </a:solidFill>
              </a:rPr>
              <a:t>муниципальных образований/субъектов, чтобы побуждать к сопоставлению результатов и соревновательности.</a:t>
            </a:r>
            <a:endParaRPr lang="en-US" sz="1650" dirty="0">
              <a:solidFill>
                <a:schemeClr val="tx1"/>
              </a:solidFill>
            </a:endParaRPr>
          </a:p>
          <a:p>
            <a:pPr marL="342900" indent="-342900" algn="just" fontAlgn="auto">
              <a:spcAft>
                <a:spcPts val="0"/>
              </a:spcAft>
              <a:buFont typeface="Arial"/>
              <a:buChar char="•"/>
              <a:defRPr/>
            </a:pPr>
            <a:r>
              <a:rPr lang="ru-RU" sz="1800" b="1" dirty="0" smtClean="0">
                <a:solidFill>
                  <a:srgbClr val="953735"/>
                </a:solidFill>
              </a:rPr>
              <a:t>Согласно рекомендациям </a:t>
            </a:r>
            <a:r>
              <a:rPr lang="en-US" sz="1800" b="1" dirty="0" smtClean="0">
                <a:solidFill>
                  <a:srgbClr val="953735"/>
                </a:solidFill>
              </a:rPr>
              <a:t>IBP</a:t>
            </a:r>
            <a:r>
              <a:rPr lang="ru-RU" sz="1800" b="1" dirty="0" smtClean="0">
                <a:solidFill>
                  <a:srgbClr val="953735"/>
                </a:solidFill>
              </a:rPr>
              <a:t>, передовой практике в обеспечении прозрачности следует придавать институциональное оформление, - например, отражая её в законах, правилах и процедурах.</a:t>
            </a:r>
            <a:r>
              <a:rPr lang="en-US" sz="1800" b="1" dirty="0" smtClean="0">
                <a:solidFill>
                  <a:srgbClr val="953735"/>
                </a:solidFill>
              </a:rPr>
              <a:t> </a:t>
            </a:r>
            <a:endParaRPr lang="en-US" sz="1700" b="1" dirty="0">
              <a:solidFill>
                <a:schemeClr val="tx1"/>
              </a:solidFill>
            </a:endParaRPr>
          </a:p>
          <a:p>
            <a:pPr marL="800100" lvl="1" indent="-342900" algn="just" fontAlgn="auto">
              <a:spcAft>
                <a:spcPts val="0"/>
              </a:spcAft>
              <a:buFont typeface="Arial"/>
              <a:buChar char="•"/>
              <a:defRPr/>
            </a:pPr>
            <a:r>
              <a:rPr lang="ru-RU" sz="1650" dirty="0" smtClean="0">
                <a:solidFill>
                  <a:schemeClr val="tx1"/>
                </a:solidFill>
              </a:rPr>
              <a:t>Полезным может быть также наличие </a:t>
            </a:r>
            <a:r>
              <a:rPr lang="ru-RU" sz="1650" b="1" dirty="0" smtClean="0">
                <a:solidFill>
                  <a:srgbClr val="17375E"/>
                </a:solidFill>
              </a:rPr>
              <a:t>чётких положений и органа, имеющего серьёзные полномочия для</a:t>
            </a:r>
            <a:r>
              <a:rPr lang="ru-RU" sz="1650" dirty="0" smtClean="0">
                <a:solidFill>
                  <a:srgbClr val="000000"/>
                </a:solidFill>
              </a:rPr>
              <a:t> формирования процесса и управление им</a:t>
            </a:r>
            <a:r>
              <a:rPr lang="en-US" sz="1650" dirty="0" smtClean="0">
                <a:solidFill>
                  <a:srgbClr val="000000"/>
                </a:solidFill>
              </a:rPr>
              <a:t>. </a:t>
            </a:r>
          </a:p>
          <a:p>
            <a:pPr marL="800100" lvl="1" indent="-342900" algn="just" fontAlgn="auto">
              <a:spcAft>
                <a:spcPts val="0"/>
              </a:spcAft>
              <a:buFont typeface="Arial"/>
              <a:buChar char="•"/>
              <a:defRPr/>
            </a:pPr>
            <a:r>
              <a:rPr lang="ru-RU" sz="1650" dirty="0" smtClean="0">
                <a:solidFill>
                  <a:srgbClr val="000000"/>
                </a:solidFill>
              </a:rPr>
              <a:t>Принцип высокого уровня</a:t>
            </a:r>
            <a:r>
              <a:rPr lang="en-US" sz="1650" dirty="0" smtClean="0">
                <a:solidFill>
                  <a:srgbClr val="000000"/>
                </a:solidFill>
              </a:rPr>
              <a:t> GIFT</a:t>
            </a:r>
            <a:r>
              <a:rPr lang="ru-RU" sz="1650" dirty="0">
                <a:solidFill>
                  <a:srgbClr val="000000"/>
                </a:solidFill>
              </a:rPr>
              <a:t> №</a:t>
            </a:r>
            <a:r>
              <a:rPr lang="ru-RU" sz="1650" dirty="0" smtClean="0">
                <a:solidFill>
                  <a:srgbClr val="000000"/>
                </a:solidFill>
              </a:rPr>
              <a:t>1 также гласит</a:t>
            </a:r>
            <a:r>
              <a:rPr lang="ru-RU" sz="1650" dirty="0">
                <a:solidFill>
                  <a:srgbClr val="000000"/>
                </a:solidFill>
              </a:rPr>
              <a:t>: изменения в национальных </a:t>
            </a:r>
            <a:r>
              <a:rPr lang="ru-RU" sz="1650" dirty="0" smtClean="0">
                <a:solidFill>
                  <a:srgbClr val="000000"/>
                </a:solidFill>
              </a:rPr>
              <a:t>системах законодательства необходимы для того, чтобы гарантировать права граждан запрашивать, получать и распространять информацию о налогово-бюджетной политике, а также для того, чтобы «установить чёткую презумпцию общедостпуности бюджетно-финансовой информации без какой-либо дискриминации».</a:t>
            </a:r>
            <a:endParaRPr lang="en-US" sz="1650" dirty="0">
              <a:solidFill>
                <a:srgbClr val="000000"/>
              </a:solidFill>
            </a:endParaRPr>
          </a:p>
          <a:p>
            <a:pPr marL="800100" lvl="1" indent="-342900" algn="just" fontAlgn="auto">
              <a:spcAft>
                <a:spcPts val="0"/>
              </a:spcAft>
              <a:buFont typeface="Arial"/>
              <a:buChar char="•"/>
              <a:defRPr/>
            </a:pPr>
            <a:endParaRPr lang="en-US" sz="2000" dirty="0">
              <a:solidFill>
                <a:srgbClr val="000000"/>
              </a:solidFill>
            </a:endParaRPr>
          </a:p>
          <a:p>
            <a:pPr marL="342900" indent="-342900" algn="just" fontAlgn="auto">
              <a:spcAft>
                <a:spcPts val="0"/>
              </a:spcAft>
              <a:buFont typeface="Arial"/>
              <a:buChar char="•"/>
              <a:defRPr/>
            </a:pPr>
            <a:endParaRPr lang="en-US" sz="2000" b="1" dirty="0">
              <a:solidFill>
                <a:srgbClr val="953735"/>
              </a:solidFill>
            </a:endParaRPr>
          </a:p>
          <a:p>
            <a:pPr marL="342900" indent="-342900" algn="just" fontAlgn="auto">
              <a:spcAft>
                <a:spcPts val="0"/>
              </a:spcAft>
              <a:buFont typeface="Arial"/>
              <a:buChar char="•"/>
              <a:defRPr/>
            </a:pPr>
            <a:endParaRPr lang="bs-Latn-BA" sz="2000" dirty="0">
              <a:solidFill>
                <a:schemeClr val="tx1"/>
              </a:solidFill>
            </a:endParaRPr>
          </a:p>
          <a:p>
            <a:pPr algn="just" fontAlgn="auto">
              <a:spcAft>
                <a:spcPts val="0"/>
              </a:spcAft>
              <a:buFont typeface="Arial" pitchFamily="34" charset="0"/>
              <a:buNone/>
              <a:defRPr/>
            </a:pPr>
            <a:endParaRPr lang="bs-Latn-BA" sz="2000" dirty="0" smtClean="0">
              <a:solidFill>
                <a:schemeClr val="tx1"/>
              </a:solidFill>
            </a:endParaRPr>
          </a:p>
          <a:p>
            <a:pPr marL="457200" indent="-457200" algn="just" fontAlgn="auto">
              <a:spcAft>
                <a:spcPts val="0"/>
              </a:spcAft>
              <a:buFont typeface="Arial" pitchFamily="34" charset="0"/>
              <a:buChar char="•"/>
              <a:defRPr/>
            </a:pPr>
            <a:endParaRPr lang="en-US" sz="28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37739835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0"/>
            <a:ext cx="9067800" cy="6858000"/>
          </a:xfrm>
        </p:spPr>
        <p:txBody>
          <a:bodyPr rtlCol="0">
            <a:noAutofit/>
          </a:bodyPr>
          <a:lstStyle/>
          <a:p>
            <a:pPr algn="just"/>
            <a:r>
              <a:rPr lang="en-US" sz="2200" b="1" dirty="0">
                <a:solidFill>
                  <a:srgbClr val="000000"/>
                </a:solidFill>
              </a:rPr>
              <a:t>5</a:t>
            </a:r>
            <a:r>
              <a:rPr lang="en-US" sz="2200" b="1" dirty="0" smtClean="0">
                <a:solidFill>
                  <a:srgbClr val="000000"/>
                </a:solidFill>
              </a:rPr>
              <a:t>. </a:t>
            </a:r>
            <a:r>
              <a:rPr lang="ru-RU" sz="2000" b="1" dirty="0">
                <a:solidFill>
                  <a:srgbClr val="000000"/>
                </a:solidFill>
              </a:rPr>
              <a:t>Определение</a:t>
            </a:r>
            <a:r>
              <a:rPr lang="en-US" sz="2000" b="1" dirty="0">
                <a:solidFill>
                  <a:srgbClr val="000000"/>
                </a:solidFill>
              </a:rPr>
              <a:t> o</a:t>
            </a:r>
            <a:r>
              <a:rPr lang="ru-RU" sz="2000" b="1" dirty="0" err="1" smtClean="0">
                <a:solidFill>
                  <a:srgbClr val="000000"/>
                </a:solidFill>
              </a:rPr>
              <a:t>птимальной</a:t>
            </a:r>
            <a:r>
              <a:rPr lang="ru-RU" sz="2000" b="1" dirty="0" smtClean="0">
                <a:solidFill>
                  <a:srgbClr val="000000"/>
                </a:solidFill>
              </a:rPr>
              <a:t> периодичности составления </a:t>
            </a:r>
            <a:r>
              <a:rPr lang="ru-RU" sz="2000" b="1" dirty="0">
                <a:solidFill>
                  <a:srgbClr val="000000"/>
                </a:solidFill>
              </a:rPr>
              <a:t>бюджетов для граждан</a:t>
            </a:r>
            <a:r>
              <a:rPr lang="en-US" sz="2000" b="1" dirty="0">
                <a:solidFill>
                  <a:srgbClr val="000000"/>
                </a:solidFill>
              </a:rPr>
              <a:t> </a:t>
            </a:r>
          </a:p>
          <a:p>
            <a:pPr lvl="0" algn="just"/>
            <a:endParaRPr lang="en-US" sz="1000" b="1" dirty="0">
              <a:solidFill>
                <a:srgbClr val="000000"/>
              </a:solidFill>
            </a:endParaRPr>
          </a:p>
          <a:p>
            <a:pPr marL="342900" lvl="0" indent="-342900" algn="just">
              <a:buFont typeface="Arial"/>
              <a:buChar char="•"/>
            </a:pPr>
            <a:r>
              <a:rPr lang="ru-RU" sz="1800" b="1" dirty="0" smtClean="0">
                <a:solidFill>
                  <a:srgbClr val="953735"/>
                </a:solidFill>
              </a:rPr>
              <a:t>Члены РГ были обеспокоены тем, что международные положения рекомендуют составлять бюджет для граждан с периодичностью до четырёх раз в год, </a:t>
            </a:r>
            <a:r>
              <a:rPr lang="ru-RU" sz="1800" dirty="0" smtClean="0">
                <a:solidFill>
                  <a:srgbClr val="000000"/>
                </a:solidFill>
              </a:rPr>
              <a:t>хотя в большинстве определений бюджета для граждан упоминаются только два документа: проект бюджета и </a:t>
            </a:r>
            <a:r>
              <a:rPr lang="ru-RU" sz="1800" dirty="0" smtClean="0">
                <a:solidFill>
                  <a:srgbClr val="000000"/>
                </a:solidFill>
              </a:rPr>
              <a:t>утверждённый бюджет.</a:t>
            </a:r>
            <a:r>
              <a:rPr lang="en-US" sz="1800" dirty="0" smtClean="0">
                <a:solidFill>
                  <a:srgbClr val="000000"/>
                </a:solidFill>
              </a:rPr>
              <a:t>  </a:t>
            </a:r>
            <a:endParaRPr lang="en-US" sz="1800" dirty="0" smtClean="0">
              <a:solidFill>
                <a:srgbClr val="000000"/>
              </a:solidFill>
            </a:endParaRPr>
          </a:p>
          <a:p>
            <a:pPr marL="342900" indent="-342900" algn="just" fontAlgn="auto">
              <a:spcAft>
                <a:spcPts val="0"/>
              </a:spcAft>
              <a:buFont typeface="Arial"/>
              <a:buChar char="•"/>
              <a:defRPr/>
            </a:pPr>
            <a:r>
              <a:rPr lang="ru-RU" sz="1800" b="1" dirty="0" smtClean="0">
                <a:solidFill>
                  <a:srgbClr val="953735"/>
                </a:solidFill>
              </a:rPr>
              <a:t>Согласно </a:t>
            </a:r>
            <a:r>
              <a:rPr lang="ru-RU" sz="1800" b="1" dirty="0" smtClean="0">
                <a:solidFill>
                  <a:srgbClr val="953735"/>
                </a:solidFill>
              </a:rPr>
              <a:t>рекомендациям </a:t>
            </a:r>
            <a:r>
              <a:rPr lang="en-US" sz="1800" b="1" dirty="0" smtClean="0">
                <a:solidFill>
                  <a:srgbClr val="953735"/>
                </a:solidFill>
              </a:rPr>
              <a:t>IBP</a:t>
            </a:r>
            <a:r>
              <a:rPr lang="ru-RU" sz="1800" b="1" dirty="0" smtClean="0">
                <a:solidFill>
                  <a:srgbClr val="953735"/>
                </a:solidFill>
              </a:rPr>
              <a:t>, в течение года следует публиковать четыре варианта бюджетных документов для граждан, которые отражали бы каждый этап бюджетного процесса (подготовку, принятие, исполнение и аудит) и выходили одновременно с соответствующими документами. </a:t>
            </a:r>
            <a:endParaRPr lang="en-US" sz="1800" b="1" dirty="0">
              <a:solidFill>
                <a:srgbClr val="953735"/>
              </a:solidFill>
            </a:endParaRPr>
          </a:p>
          <a:p>
            <a:pPr marL="914400" lvl="1" indent="-457200" algn="just">
              <a:buFont typeface="Arial"/>
              <a:buChar char="•"/>
              <a:defRPr/>
            </a:pPr>
            <a:endParaRPr lang="en-US" sz="800" dirty="0">
              <a:solidFill>
                <a:srgbClr val="000000"/>
              </a:solidFill>
            </a:endParaRPr>
          </a:p>
          <a:p>
            <a:pPr marL="914400" lvl="1" indent="-457200" algn="just">
              <a:buFont typeface="Arial"/>
              <a:buChar char="•"/>
              <a:defRPr/>
            </a:pPr>
            <a:r>
              <a:rPr lang="ru-RU" sz="1600" dirty="0" smtClean="0">
                <a:solidFill>
                  <a:srgbClr val="000000"/>
                </a:solidFill>
              </a:rPr>
              <a:t>В основе этой рекомендации – «формирующаяся передовая практика», согласно которой граждане должны информироваться на протяжении всего бюджетного процесса </a:t>
            </a:r>
            <a:r>
              <a:rPr lang="en-US" sz="1600" dirty="0" smtClean="0">
                <a:solidFill>
                  <a:srgbClr val="000000"/>
                </a:solidFill>
              </a:rPr>
              <a:t>(</a:t>
            </a:r>
            <a:r>
              <a:rPr lang="ru-RU" sz="1600" dirty="0" smtClean="0">
                <a:solidFill>
                  <a:srgbClr val="000000"/>
                </a:solidFill>
              </a:rPr>
              <a:t>рекомендации по проведению обследования открытости бюджета </a:t>
            </a:r>
            <a:r>
              <a:rPr lang="en-US" sz="1600" dirty="0" smtClean="0">
                <a:solidFill>
                  <a:srgbClr val="000000"/>
                </a:solidFill>
              </a:rPr>
              <a:t>IBP 2015</a:t>
            </a:r>
            <a:r>
              <a:rPr lang="ru-RU" sz="1600" dirty="0" smtClean="0">
                <a:solidFill>
                  <a:srgbClr val="000000"/>
                </a:solidFill>
              </a:rPr>
              <a:t> года)</a:t>
            </a:r>
            <a:r>
              <a:rPr lang="en-US" sz="1600" dirty="0" smtClean="0">
                <a:solidFill>
                  <a:srgbClr val="000000"/>
                </a:solidFill>
              </a:rPr>
              <a:t>.</a:t>
            </a:r>
          </a:p>
          <a:p>
            <a:pPr marL="914400" lvl="1" indent="-457200" algn="just">
              <a:buFont typeface="Arial"/>
              <a:buChar char="•"/>
              <a:defRPr/>
            </a:pPr>
            <a:endParaRPr lang="en-US" sz="1600" dirty="0" smtClean="0">
              <a:solidFill>
                <a:srgbClr val="000000"/>
              </a:solidFill>
            </a:endParaRPr>
          </a:p>
          <a:p>
            <a:pPr marL="914400" lvl="1" indent="-457200" algn="just">
              <a:buFont typeface="Arial"/>
              <a:buChar char="•"/>
              <a:defRPr/>
            </a:pPr>
            <a:r>
              <a:rPr lang="ru-RU" sz="1600" dirty="0" smtClean="0">
                <a:solidFill>
                  <a:srgbClr val="000000"/>
                </a:solidFill>
              </a:rPr>
              <a:t>Однако</a:t>
            </a:r>
            <a:r>
              <a:rPr lang="en-US" sz="1600" dirty="0" smtClean="0">
                <a:solidFill>
                  <a:srgbClr val="000000"/>
                </a:solidFill>
              </a:rPr>
              <a:t> IBP</a:t>
            </a:r>
            <a:r>
              <a:rPr lang="ru-RU" sz="1600" dirty="0" smtClean="0">
                <a:solidFill>
                  <a:srgbClr val="000000"/>
                </a:solidFill>
              </a:rPr>
              <a:t> признаёт, что главное внимание при составлении бюджета для граждан уделяется проекту бюджета и принятому (утверждённому) бюджету; при этом в целях формирования бюджетной грамотности в долгосрчной перспективе потребуется доступная информация об «отчёте по итогам года» и «аудиторском </a:t>
            </a:r>
            <a:r>
              <a:rPr lang="ru-RU" sz="1600" dirty="0" smtClean="0">
                <a:solidFill>
                  <a:srgbClr val="000000"/>
                </a:solidFill>
              </a:rPr>
              <a:t>заключении».</a:t>
            </a:r>
            <a:r>
              <a:rPr lang="en-US" sz="1600" dirty="0" smtClean="0">
                <a:solidFill>
                  <a:srgbClr val="000000"/>
                </a:solidFill>
              </a:rPr>
              <a:t>  </a:t>
            </a:r>
            <a:endParaRPr lang="en-US" sz="1600" dirty="0" smtClean="0">
              <a:solidFill>
                <a:srgbClr val="000000"/>
              </a:solidFill>
            </a:endParaRPr>
          </a:p>
          <a:p>
            <a:pPr marL="914400" lvl="1" indent="-457200" algn="just">
              <a:buFont typeface="Arial"/>
              <a:buChar char="•"/>
              <a:defRPr/>
            </a:pPr>
            <a:endParaRPr lang="en-US" sz="1600" dirty="0" smtClean="0">
              <a:solidFill>
                <a:srgbClr val="000000"/>
              </a:solidFill>
            </a:endParaRPr>
          </a:p>
          <a:p>
            <a:pPr marL="914400" lvl="1" indent="-457200" algn="just">
              <a:buFont typeface="Arial"/>
              <a:buChar char="•"/>
              <a:defRPr/>
            </a:pPr>
            <a:r>
              <a:rPr lang="ru-RU" sz="1600" dirty="0" smtClean="0">
                <a:solidFill>
                  <a:srgbClr val="000000"/>
                </a:solidFill>
              </a:rPr>
              <a:t>Подобные рекомендации отражены </a:t>
            </a:r>
            <a:r>
              <a:rPr lang="ru-RU" sz="1600" dirty="0" smtClean="0">
                <a:solidFill>
                  <a:srgbClr val="000000"/>
                </a:solidFill>
              </a:rPr>
              <a:t>в </a:t>
            </a:r>
            <a:r>
              <a:rPr lang="ru-RU" sz="1600" i="1" dirty="0" smtClean="0">
                <a:solidFill>
                  <a:srgbClr val="000000"/>
                </a:solidFill>
              </a:rPr>
              <a:t>Принципах участия общественности в бюджетно-финансовой политике </a:t>
            </a:r>
            <a:r>
              <a:rPr lang="en-US" sz="1600" i="1" dirty="0" smtClean="0">
                <a:solidFill>
                  <a:srgbClr val="000000"/>
                </a:solidFill>
              </a:rPr>
              <a:t>GIFT 2016 </a:t>
            </a:r>
            <a:r>
              <a:rPr lang="ru-RU" sz="1600" i="1" dirty="0" smtClean="0">
                <a:solidFill>
                  <a:srgbClr val="000000"/>
                </a:solidFill>
              </a:rPr>
              <a:t>г.</a:t>
            </a:r>
            <a:r>
              <a:rPr lang="en-US" sz="1600" i="1" dirty="0" smtClean="0">
                <a:solidFill>
                  <a:srgbClr val="000000"/>
                </a:solidFill>
              </a:rPr>
              <a:t>; </a:t>
            </a:r>
            <a:r>
              <a:rPr lang="ru-RU" sz="1600" dirty="0" smtClean="0">
                <a:solidFill>
                  <a:srgbClr val="000000"/>
                </a:solidFill>
              </a:rPr>
              <a:t>проекте документа ОЭСР </a:t>
            </a:r>
            <a:r>
              <a:rPr lang="ru-RU" sz="1600" i="1" dirty="0" smtClean="0">
                <a:solidFill>
                  <a:srgbClr val="000000"/>
                </a:solidFill>
              </a:rPr>
              <a:t>«Общий инструментарий по обеспечению прозрачности для стран «Группы двадцати»;</a:t>
            </a:r>
            <a:r>
              <a:rPr lang="en-US" sz="1600" i="1" dirty="0" smtClean="0">
                <a:solidFill>
                  <a:srgbClr val="000000"/>
                </a:solidFill>
              </a:rPr>
              <a:t> </a:t>
            </a:r>
            <a:r>
              <a:rPr lang="ru-RU" sz="1600" i="1" dirty="0" smtClean="0">
                <a:solidFill>
                  <a:srgbClr val="000000"/>
                </a:solidFill>
              </a:rPr>
              <a:t>и</a:t>
            </a:r>
            <a:r>
              <a:rPr lang="ru-RU" sz="1600" dirty="0" smtClean="0">
                <a:solidFill>
                  <a:srgbClr val="000000"/>
                </a:solidFill>
              </a:rPr>
              <a:t> в </a:t>
            </a:r>
            <a:r>
              <a:rPr lang="ru-RU" sz="1600" i="1" dirty="0" smtClean="0">
                <a:solidFill>
                  <a:srgbClr val="000000"/>
                </a:solidFill>
              </a:rPr>
              <a:t>Оценках МВФ налогово-бюджетной прозрачности,</a:t>
            </a:r>
            <a:r>
              <a:rPr lang="en-US" sz="1600" i="1" dirty="0" smtClean="0">
                <a:solidFill>
                  <a:srgbClr val="000000"/>
                </a:solidFill>
              </a:rPr>
              <a:t> </a:t>
            </a:r>
            <a:r>
              <a:rPr lang="ru-RU" sz="1600" u="sng" dirty="0" smtClean="0">
                <a:solidFill>
                  <a:srgbClr val="000000"/>
                </a:solidFill>
              </a:rPr>
              <a:t>но не в</a:t>
            </a:r>
            <a:r>
              <a:rPr lang="en-US" sz="1600" u="sng" dirty="0" smtClean="0">
                <a:solidFill>
                  <a:srgbClr val="000000"/>
                </a:solidFill>
              </a:rPr>
              <a:t> </a:t>
            </a:r>
            <a:r>
              <a:rPr lang="ru-RU" sz="1600" dirty="0" smtClean="0">
                <a:solidFill>
                  <a:srgbClr val="000000"/>
                </a:solidFill>
              </a:rPr>
              <a:t>рамках</a:t>
            </a:r>
            <a:r>
              <a:rPr lang="en-US" sz="1600" dirty="0" smtClean="0">
                <a:solidFill>
                  <a:srgbClr val="000000"/>
                </a:solidFill>
              </a:rPr>
              <a:t> PEFA.</a:t>
            </a:r>
            <a:endParaRPr lang="bs-Latn-BA" sz="1600" dirty="0">
              <a:solidFill>
                <a:schemeClr val="tx1"/>
              </a:solidFill>
            </a:endParaRPr>
          </a:p>
          <a:p>
            <a:pPr algn="just" fontAlgn="auto">
              <a:spcAft>
                <a:spcPts val="0"/>
              </a:spcAft>
              <a:buFont typeface="Arial" pitchFamily="34" charset="0"/>
              <a:buNone/>
              <a:defRPr/>
            </a:pPr>
            <a:endParaRPr lang="bs-Latn-BA" sz="2000" dirty="0" smtClean="0">
              <a:solidFill>
                <a:schemeClr val="tx1"/>
              </a:solidFill>
            </a:endParaRPr>
          </a:p>
          <a:p>
            <a:pPr marL="457200" indent="-457200" algn="just" fontAlgn="auto">
              <a:spcAft>
                <a:spcPts val="0"/>
              </a:spcAft>
              <a:buFont typeface="Arial" pitchFamily="34" charset="0"/>
              <a:buChar char="•"/>
              <a:defRPr/>
            </a:pPr>
            <a:endParaRPr lang="en-US" sz="28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12076750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3588" y="0"/>
            <a:ext cx="8990012" cy="6858000"/>
          </a:xfrm>
        </p:spPr>
        <p:txBody>
          <a:bodyPr rtlCol="0">
            <a:noAutofit/>
          </a:bodyPr>
          <a:lstStyle/>
          <a:p>
            <a:pPr lvl="0" algn="just"/>
            <a:endParaRPr lang="en-US" sz="800" b="1" dirty="0" smtClean="0">
              <a:solidFill>
                <a:srgbClr val="000000"/>
              </a:solidFill>
            </a:endParaRPr>
          </a:p>
          <a:p>
            <a:pPr algn="just"/>
            <a:r>
              <a:rPr lang="en-US" sz="2200" b="1" dirty="0" smtClean="0">
                <a:solidFill>
                  <a:srgbClr val="000000"/>
                </a:solidFill>
              </a:rPr>
              <a:t>6. </a:t>
            </a:r>
            <a:r>
              <a:rPr lang="ru-RU" sz="2000" b="1" dirty="0">
                <a:solidFill>
                  <a:srgbClr val="000000"/>
                </a:solidFill>
              </a:rPr>
              <a:t>Определение</a:t>
            </a:r>
            <a:r>
              <a:rPr lang="en-US" sz="2000" b="1" dirty="0">
                <a:solidFill>
                  <a:srgbClr val="000000"/>
                </a:solidFill>
              </a:rPr>
              <a:t> o</a:t>
            </a:r>
            <a:r>
              <a:rPr lang="ru-RU" sz="2000" b="1" dirty="0">
                <a:solidFill>
                  <a:srgbClr val="000000"/>
                </a:solidFill>
              </a:rPr>
              <a:t>птимальной формы представления</a:t>
            </a:r>
            <a:r>
              <a:rPr lang="en-US" sz="2000" b="1" dirty="0">
                <a:solidFill>
                  <a:srgbClr val="000000"/>
                </a:solidFill>
              </a:rPr>
              <a:t> </a:t>
            </a:r>
            <a:r>
              <a:rPr lang="ru-RU" sz="2000" b="1" dirty="0">
                <a:solidFill>
                  <a:srgbClr val="000000"/>
                </a:solidFill>
              </a:rPr>
              <a:t>бюджетов для граждан</a:t>
            </a:r>
            <a:endParaRPr lang="en-GB" sz="2000" b="1" dirty="0">
              <a:solidFill>
                <a:srgbClr val="000000"/>
              </a:solidFill>
            </a:endParaRPr>
          </a:p>
          <a:p>
            <a:pPr lvl="0" algn="just"/>
            <a:endParaRPr lang="en-US" sz="1000" b="1" dirty="0">
              <a:solidFill>
                <a:srgbClr val="000000"/>
              </a:solidFill>
            </a:endParaRPr>
          </a:p>
          <a:p>
            <a:pPr marL="342900" lvl="0" indent="-342900" algn="just">
              <a:buFont typeface="Arial"/>
              <a:buChar char="•"/>
            </a:pPr>
            <a:r>
              <a:rPr lang="ru-RU" sz="1800" b="1" dirty="0" smtClean="0">
                <a:solidFill>
                  <a:srgbClr val="953735"/>
                </a:solidFill>
              </a:rPr>
              <a:t>Члены РГ отметили, что перегруженность бюджета для </a:t>
            </a:r>
            <a:r>
              <a:rPr lang="ru-RU" sz="1800" b="1" dirty="0">
                <a:solidFill>
                  <a:srgbClr val="953735"/>
                </a:solidFill>
              </a:rPr>
              <a:t>граждан </a:t>
            </a:r>
            <a:r>
              <a:rPr lang="ru-RU" sz="1800" b="1" dirty="0" smtClean="0">
                <a:solidFill>
                  <a:srgbClr val="953735"/>
                </a:solidFill>
              </a:rPr>
              <a:t>информацией остаётся серьёзной проблемой, но анализ вариантов её решения оказался полезным</a:t>
            </a:r>
            <a:r>
              <a:rPr lang="en-US" sz="1800" b="1" dirty="0" smtClean="0">
                <a:solidFill>
                  <a:srgbClr val="953735"/>
                </a:solidFill>
              </a:rPr>
              <a:t>. </a:t>
            </a:r>
          </a:p>
          <a:p>
            <a:pPr marL="800100" lvl="1" indent="-342900" algn="just">
              <a:buFont typeface="Arial"/>
              <a:buChar char="•"/>
            </a:pPr>
            <a:r>
              <a:rPr lang="ru-RU" sz="1600" dirty="0" smtClean="0">
                <a:solidFill>
                  <a:schemeClr val="tx1"/>
                </a:solidFill>
              </a:rPr>
              <a:t>Члены РГ признали целесообразность использования разных форматов представления информации при условии того, что с их помощью можно «перевести» технические бюджетные документы и </a:t>
            </a:r>
            <a:r>
              <a:rPr lang="ru-RU" sz="1600" dirty="0" smtClean="0">
                <a:solidFill>
                  <a:schemeClr val="tx1"/>
                </a:solidFill>
              </a:rPr>
              <a:t>специфическую терминологию на </a:t>
            </a:r>
            <a:r>
              <a:rPr lang="ru-RU" sz="1600" dirty="0" smtClean="0">
                <a:solidFill>
                  <a:schemeClr val="tx1"/>
                </a:solidFill>
              </a:rPr>
              <a:t>доступный для обычных людей язык </a:t>
            </a:r>
            <a:r>
              <a:rPr lang="en-US" sz="1600" dirty="0" smtClean="0">
                <a:solidFill>
                  <a:schemeClr val="tx1"/>
                </a:solidFill>
              </a:rPr>
              <a:t>(</a:t>
            </a:r>
            <a:r>
              <a:rPr lang="ru-RU" sz="1600" dirty="0" smtClean="0">
                <a:solidFill>
                  <a:schemeClr val="tx1"/>
                </a:solidFill>
              </a:rPr>
              <a:t>напр.,</a:t>
            </a:r>
            <a:r>
              <a:rPr lang="en-US" sz="1600" dirty="0" smtClean="0">
                <a:solidFill>
                  <a:schemeClr val="tx1"/>
                </a:solidFill>
              </a:rPr>
              <a:t> </a:t>
            </a:r>
            <a:r>
              <a:rPr lang="ru-RU" sz="1600" i="1" dirty="0" smtClean="0">
                <a:solidFill>
                  <a:schemeClr val="tx1"/>
                </a:solidFill>
              </a:rPr>
              <a:t>интернет-портал</a:t>
            </a:r>
            <a:r>
              <a:rPr lang="en-US" sz="1600" i="1" dirty="0" smtClean="0">
                <a:solidFill>
                  <a:schemeClr val="tx1"/>
                </a:solidFill>
              </a:rPr>
              <a:t> </a:t>
            </a:r>
            <a:r>
              <a:rPr lang="ru-RU" sz="1600" dirty="0" smtClean="0">
                <a:solidFill>
                  <a:schemeClr val="tx1"/>
                </a:solidFill>
              </a:rPr>
              <a:t>в Российской Федерации</a:t>
            </a:r>
            <a:r>
              <a:rPr lang="en-US" sz="1600" dirty="0" smtClean="0">
                <a:solidFill>
                  <a:schemeClr val="tx1"/>
                </a:solidFill>
              </a:rPr>
              <a:t>, </a:t>
            </a:r>
            <a:r>
              <a:rPr lang="ru-RU" sz="1600" i="1" dirty="0" smtClean="0">
                <a:solidFill>
                  <a:schemeClr val="tx1"/>
                </a:solidFill>
              </a:rPr>
              <a:t>печатные брошюры</a:t>
            </a:r>
            <a:r>
              <a:rPr lang="ru-RU" sz="1600" dirty="0" smtClean="0">
                <a:solidFill>
                  <a:schemeClr val="tx1"/>
                </a:solidFill>
              </a:rPr>
              <a:t> в Кыргызской Республике</a:t>
            </a:r>
            <a:r>
              <a:rPr lang="en-US" sz="1600" dirty="0" smtClean="0">
                <a:solidFill>
                  <a:schemeClr val="tx1"/>
                </a:solidFill>
              </a:rPr>
              <a:t>) </a:t>
            </a:r>
            <a:endParaRPr lang="en-US" sz="1600" dirty="0">
              <a:solidFill>
                <a:schemeClr val="tx1"/>
              </a:solidFill>
            </a:endParaRPr>
          </a:p>
          <a:p>
            <a:pPr marL="342900" indent="-342900" algn="just" fontAlgn="auto">
              <a:spcAft>
                <a:spcPts val="0"/>
              </a:spcAft>
              <a:buFont typeface="Arial"/>
              <a:buChar char="•"/>
              <a:defRPr/>
            </a:pPr>
            <a:r>
              <a:rPr lang="ru-RU" sz="1800" b="1" dirty="0" smtClean="0">
                <a:solidFill>
                  <a:srgbClr val="953735"/>
                </a:solidFill>
              </a:rPr>
              <a:t>В рамках «продукта знаний» отражены другие рекомендации и опыт стран, например: </a:t>
            </a:r>
            <a:endParaRPr lang="en-US" sz="1800" b="1" dirty="0" smtClean="0">
              <a:solidFill>
                <a:srgbClr val="953735"/>
              </a:solidFill>
            </a:endParaRPr>
          </a:p>
          <a:p>
            <a:pPr marL="800100" lvl="1" indent="-342900" algn="just" fontAlgn="auto">
              <a:spcAft>
                <a:spcPts val="0"/>
              </a:spcAft>
              <a:buFont typeface="Arial"/>
              <a:buChar char="•"/>
              <a:defRPr/>
            </a:pPr>
            <a:r>
              <a:rPr lang="ru-RU" sz="1600" dirty="0" smtClean="0">
                <a:solidFill>
                  <a:srgbClr val="000000"/>
                </a:solidFill>
              </a:rPr>
              <a:t>Принцип 5 из Принципов участия </a:t>
            </a:r>
            <a:r>
              <a:rPr lang="ru-RU" sz="1600" dirty="0">
                <a:solidFill>
                  <a:srgbClr val="000000"/>
                </a:solidFill>
              </a:rPr>
              <a:t>общественности в бюджетно-финансовой политике </a:t>
            </a:r>
            <a:r>
              <a:rPr lang="en-US" sz="1600" dirty="0">
                <a:solidFill>
                  <a:srgbClr val="000000"/>
                </a:solidFill>
              </a:rPr>
              <a:t>GIFT </a:t>
            </a:r>
            <a:r>
              <a:rPr lang="en-US" sz="1600" dirty="0" smtClean="0">
                <a:solidFill>
                  <a:srgbClr val="000000"/>
                </a:solidFill>
              </a:rPr>
              <a:t>2016</a:t>
            </a:r>
            <a:r>
              <a:rPr lang="ru-RU" sz="1600" dirty="0" smtClean="0">
                <a:solidFill>
                  <a:srgbClr val="000000"/>
                </a:solidFill>
              </a:rPr>
              <a:t>: доступности можно достичь, распространяя информацию «</a:t>
            </a:r>
            <a:r>
              <a:rPr lang="ru-RU" sz="1600" i="1" dirty="0" smtClean="0">
                <a:solidFill>
                  <a:srgbClr val="000000"/>
                </a:solidFill>
              </a:rPr>
              <a:t>в форматах и при помощи механизмов, обеспечивающих простоту доступа, понимания и использования, повторного использования и преобразования, а именно</a:t>
            </a:r>
            <a:r>
              <a:rPr lang="en-US" sz="1600" i="1" dirty="0" smtClean="0">
                <a:solidFill>
                  <a:srgbClr val="000000"/>
                </a:solidFill>
              </a:rPr>
              <a:t> – </a:t>
            </a:r>
            <a:r>
              <a:rPr lang="ru-RU" sz="1600" i="1" dirty="0" smtClean="0">
                <a:solidFill>
                  <a:srgbClr val="000000"/>
                </a:solidFill>
              </a:rPr>
              <a:t>в форматах открытого бюджета».</a:t>
            </a:r>
            <a:endParaRPr lang="en-US" sz="1600" i="1" dirty="0" smtClean="0">
              <a:solidFill>
                <a:srgbClr val="000000"/>
              </a:solidFill>
            </a:endParaRPr>
          </a:p>
          <a:p>
            <a:pPr marL="800100" lvl="1" indent="-342900" algn="just" fontAlgn="auto">
              <a:spcAft>
                <a:spcPts val="0"/>
              </a:spcAft>
              <a:buFont typeface="Arial"/>
              <a:buChar char="•"/>
              <a:defRPr/>
            </a:pPr>
            <a:r>
              <a:rPr lang="ru-RU" sz="1600" dirty="0" smtClean="0">
                <a:solidFill>
                  <a:srgbClr val="000000"/>
                </a:solidFill>
              </a:rPr>
              <a:t>ОЭСР: использование графических презентаций, удобных для пользователя изображений и иллюстраций, отражающих основные мысли, графиков и схем, позволяющих понять, что стоит за абстрактными цифрами; карт, отражающих пространственный аспект государственных финансов.</a:t>
            </a:r>
            <a:r>
              <a:rPr lang="en-US" sz="1600" dirty="0" smtClean="0">
                <a:solidFill>
                  <a:srgbClr val="000000"/>
                </a:solidFill>
              </a:rPr>
              <a:t>.  </a:t>
            </a:r>
          </a:p>
          <a:p>
            <a:pPr marL="800100" lvl="1" indent="-342900" algn="just" fontAlgn="auto">
              <a:spcAft>
                <a:spcPts val="0"/>
              </a:spcAft>
              <a:buFont typeface="Arial"/>
              <a:buChar char="•"/>
              <a:defRPr/>
            </a:pPr>
            <a:r>
              <a:rPr lang="en-US" sz="1600" dirty="0" smtClean="0">
                <a:solidFill>
                  <a:srgbClr val="000000"/>
                </a:solidFill>
              </a:rPr>
              <a:t>IBP</a:t>
            </a:r>
            <a:r>
              <a:rPr lang="ru-RU" sz="1600" dirty="0" smtClean="0">
                <a:solidFill>
                  <a:srgbClr val="000000"/>
                </a:solidFill>
              </a:rPr>
              <a:t>: оптимальной формы представления контента нет, но некоторые предложения содержатся в методических рекомендациях</a:t>
            </a:r>
            <a:r>
              <a:rPr lang="en-US" sz="1600" dirty="0" smtClean="0">
                <a:solidFill>
                  <a:srgbClr val="000000"/>
                </a:solidFill>
              </a:rPr>
              <a:t> IBP.</a:t>
            </a:r>
          </a:p>
          <a:p>
            <a:pPr marL="800100" lvl="1" indent="-342900" algn="just" fontAlgn="auto">
              <a:spcAft>
                <a:spcPts val="0"/>
              </a:spcAft>
              <a:buFont typeface="Arial"/>
              <a:buChar char="•"/>
              <a:defRPr/>
            </a:pPr>
            <a:r>
              <a:rPr lang="ru-RU" sz="1600" dirty="0" smtClean="0">
                <a:solidFill>
                  <a:srgbClr val="000000"/>
                </a:solidFill>
              </a:rPr>
              <a:t>МВФ; «передовая практика» - публикация доступного описания того, как бюджет </a:t>
            </a:r>
            <a:r>
              <a:rPr lang="ru-RU" sz="1600" dirty="0" smtClean="0">
                <a:solidFill>
                  <a:srgbClr val="000000"/>
                </a:solidFill>
              </a:rPr>
              <a:t>затрагивает разные </a:t>
            </a:r>
            <a:r>
              <a:rPr lang="ru-RU" sz="1600" dirty="0" smtClean="0">
                <a:solidFill>
                  <a:srgbClr val="000000"/>
                </a:solidFill>
              </a:rPr>
              <a:t>группы населения</a:t>
            </a:r>
            <a:r>
              <a:rPr lang="en-US" sz="1600" dirty="0" smtClean="0">
                <a:solidFill>
                  <a:srgbClr val="000000"/>
                </a:solidFill>
              </a:rPr>
              <a:t>.</a:t>
            </a:r>
            <a:endParaRPr lang="bs-Latn-BA" sz="1600" dirty="0">
              <a:solidFill>
                <a:srgbClr val="000000"/>
              </a:solidFill>
            </a:endParaRPr>
          </a:p>
          <a:p>
            <a:pPr algn="just" fontAlgn="auto">
              <a:spcAft>
                <a:spcPts val="0"/>
              </a:spcAft>
              <a:buFont typeface="Arial" pitchFamily="34" charset="0"/>
              <a:buNone/>
              <a:defRPr/>
            </a:pPr>
            <a:endParaRPr lang="bs-Latn-BA" sz="1800" dirty="0" smtClean="0">
              <a:solidFill>
                <a:schemeClr val="tx1"/>
              </a:solidFill>
            </a:endParaRPr>
          </a:p>
          <a:p>
            <a:pPr marL="457200" indent="-457200" algn="just" fontAlgn="auto">
              <a:spcAft>
                <a:spcPts val="0"/>
              </a:spcAft>
              <a:buFont typeface="Arial" pitchFamily="34" charset="0"/>
              <a:buChar char="•"/>
              <a:defRPr/>
            </a:pPr>
            <a:endParaRPr lang="en-US" sz="28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4045214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0"/>
            <a:ext cx="8915400" cy="6858000"/>
          </a:xfrm>
        </p:spPr>
        <p:txBody>
          <a:bodyPr rtlCol="0">
            <a:noAutofit/>
          </a:bodyPr>
          <a:lstStyle/>
          <a:p>
            <a:pPr lvl="0" algn="just"/>
            <a:endParaRPr lang="en-US" sz="800" b="1" dirty="0" smtClean="0">
              <a:solidFill>
                <a:srgbClr val="000000"/>
              </a:solidFill>
            </a:endParaRPr>
          </a:p>
          <a:p>
            <a:pPr lvl="0" algn="just"/>
            <a:r>
              <a:rPr lang="en-US" sz="2200" b="1" dirty="0">
                <a:solidFill>
                  <a:srgbClr val="000000"/>
                </a:solidFill>
              </a:rPr>
              <a:t>7</a:t>
            </a:r>
            <a:r>
              <a:rPr lang="en-US" sz="2200" b="1" dirty="0" smtClean="0">
                <a:solidFill>
                  <a:srgbClr val="000000"/>
                </a:solidFill>
              </a:rPr>
              <a:t>. </a:t>
            </a:r>
            <a:r>
              <a:rPr lang="ru-RU" sz="2000" b="1" dirty="0">
                <a:solidFill>
                  <a:srgbClr val="000000"/>
                </a:solidFill>
              </a:rPr>
              <a:t>Определение оптимальных механизмов </a:t>
            </a:r>
            <a:r>
              <a:rPr lang="ru-RU" sz="2000" b="1" dirty="0" smtClean="0">
                <a:solidFill>
                  <a:srgbClr val="000000"/>
                </a:solidFill>
              </a:rPr>
              <a:t>для проведения консультаций </a:t>
            </a:r>
            <a:r>
              <a:rPr lang="ru-RU" sz="2000" b="1" dirty="0">
                <a:solidFill>
                  <a:srgbClr val="000000"/>
                </a:solidFill>
              </a:rPr>
              <a:t>с гражданами </a:t>
            </a:r>
            <a:r>
              <a:rPr lang="en-US" sz="2000" b="1" dirty="0" smtClean="0">
                <a:solidFill>
                  <a:srgbClr val="000000"/>
                </a:solidFill>
              </a:rPr>
              <a:t>(1) </a:t>
            </a:r>
            <a:r>
              <a:rPr lang="en-US" sz="2000" b="1" dirty="0" smtClean="0">
                <a:solidFill>
                  <a:srgbClr val="000000"/>
                </a:solidFill>
              </a:rPr>
              <a:t>(</a:t>
            </a:r>
            <a:r>
              <a:rPr lang="ru-RU" sz="2000" b="1" dirty="0" smtClean="0">
                <a:solidFill>
                  <a:srgbClr val="000000"/>
                </a:solidFill>
              </a:rPr>
              <a:t>ДОПОЛНИТЕЛЬНОЕ</a:t>
            </a:r>
            <a:r>
              <a:rPr lang="en-US" sz="2000" b="1" dirty="0" smtClean="0">
                <a:solidFill>
                  <a:srgbClr val="000000"/>
                </a:solidFill>
              </a:rPr>
              <a:t>)</a:t>
            </a:r>
            <a:endParaRPr lang="en-US" sz="2000" b="1" dirty="0" smtClean="0">
              <a:solidFill>
                <a:srgbClr val="000000"/>
              </a:solidFill>
            </a:endParaRPr>
          </a:p>
          <a:p>
            <a:pPr lvl="1" algn="just"/>
            <a:endParaRPr lang="en-US" sz="800" dirty="0" smtClean="0">
              <a:solidFill>
                <a:schemeClr val="tx1"/>
              </a:solidFill>
            </a:endParaRPr>
          </a:p>
          <a:p>
            <a:pPr lvl="1" algn="just"/>
            <a:endParaRPr lang="en-US" sz="800" dirty="0">
              <a:solidFill>
                <a:schemeClr val="tx1"/>
              </a:solidFill>
            </a:endParaRPr>
          </a:p>
          <a:p>
            <a:pPr marL="342900" indent="-342900" algn="just" fontAlgn="auto">
              <a:spcAft>
                <a:spcPts val="0"/>
              </a:spcAft>
              <a:buFont typeface="Arial"/>
              <a:buChar char="•"/>
              <a:defRPr/>
            </a:pPr>
            <a:r>
              <a:rPr lang="ru-RU" sz="2000" b="1" dirty="0" smtClean="0">
                <a:solidFill>
                  <a:srgbClr val="953735"/>
                </a:solidFill>
              </a:rPr>
              <a:t>Согласно рекомендациям </a:t>
            </a:r>
            <a:r>
              <a:rPr lang="en-US" sz="2000" b="1" dirty="0" smtClean="0">
                <a:solidFill>
                  <a:srgbClr val="953735"/>
                </a:solidFill>
              </a:rPr>
              <a:t>IBP</a:t>
            </a:r>
            <a:r>
              <a:rPr lang="ru-RU" sz="2000" b="1" dirty="0" smtClean="0">
                <a:solidFill>
                  <a:srgbClr val="953735"/>
                </a:solidFill>
              </a:rPr>
              <a:t>, важный первый шаг при обеспечении максимальной пригодности предоставляемой информации к использованию, - понять, что хотят знать люди</a:t>
            </a:r>
            <a:r>
              <a:rPr lang="en-US" sz="2000" b="1" dirty="0" smtClean="0">
                <a:solidFill>
                  <a:srgbClr val="953735"/>
                </a:solidFill>
              </a:rPr>
              <a:t>.</a:t>
            </a:r>
          </a:p>
          <a:p>
            <a:pPr marL="342900" indent="-342900" algn="just" fontAlgn="auto">
              <a:spcAft>
                <a:spcPts val="0"/>
              </a:spcAft>
              <a:buFont typeface="Arial"/>
              <a:buChar char="•"/>
              <a:defRPr/>
            </a:pPr>
            <a:endParaRPr lang="en-US" sz="1000" b="1" dirty="0" smtClean="0">
              <a:solidFill>
                <a:srgbClr val="953735"/>
              </a:solidFill>
            </a:endParaRPr>
          </a:p>
          <a:p>
            <a:pPr marL="800100" lvl="1" indent="-342900" algn="just" fontAlgn="auto">
              <a:spcAft>
                <a:spcPts val="0"/>
              </a:spcAft>
              <a:buFont typeface="Arial"/>
              <a:buChar char="•"/>
              <a:defRPr/>
            </a:pPr>
            <a:r>
              <a:rPr lang="ru-RU" sz="2000" dirty="0" smtClean="0">
                <a:solidFill>
                  <a:srgbClr val="000000"/>
                </a:solidFill>
              </a:rPr>
              <a:t>Любые консультации следует тщательно и стратегическим образом планировать, т.е. ставить цели, определять контингент участников, основную тему консультаций, форму и время их проведения и т.д.</a:t>
            </a:r>
            <a:r>
              <a:rPr lang="en-US" sz="2000" dirty="0" smtClean="0">
                <a:solidFill>
                  <a:srgbClr val="000000"/>
                </a:solidFill>
              </a:rPr>
              <a:t> </a:t>
            </a:r>
          </a:p>
          <a:p>
            <a:pPr marL="800100" lvl="1" indent="-342900" algn="just" fontAlgn="auto">
              <a:spcAft>
                <a:spcPts val="0"/>
              </a:spcAft>
              <a:buFont typeface="Arial"/>
              <a:buChar char="•"/>
              <a:defRPr/>
            </a:pPr>
            <a:endParaRPr lang="en-US" sz="1000" dirty="0" smtClean="0">
              <a:solidFill>
                <a:srgbClr val="000000"/>
              </a:solidFill>
            </a:endParaRPr>
          </a:p>
          <a:p>
            <a:pPr marL="1257300" lvl="2" indent="-342900" algn="just" fontAlgn="auto">
              <a:spcAft>
                <a:spcPts val="0"/>
              </a:spcAft>
              <a:buFont typeface="Arial"/>
              <a:buChar char="•"/>
              <a:defRPr/>
            </a:pPr>
            <a:r>
              <a:rPr lang="ru-RU" sz="1800" dirty="0" smtClean="0">
                <a:solidFill>
                  <a:srgbClr val="000000"/>
                </a:solidFill>
              </a:rPr>
              <a:t>По мнению </a:t>
            </a:r>
            <a:r>
              <a:rPr lang="en-US" sz="1800" dirty="0" smtClean="0">
                <a:solidFill>
                  <a:srgbClr val="000000"/>
                </a:solidFill>
              </a:rPr>
              <a:t>OECD</a:t>
            </a:r>
            <a:r>
              <a:rPr lang="ru-RU" sz="1800" dirty="0" smtClean="0">
                <a:solidFill>
                  <a:srgbClr val="000000"/>
                </a:solidFill>
              </a:rPr>
              <a:t>,</a:t>
            </a:r>
            <a:r>
              <a:rPr lang="en-US" sz="1800" dirty="0" smtClean="0">
                <a:solidFill>
                  <a:srgbClr val="000000"/>
                </a:solidFill>
              </a:rPr>
              <a:t> </a:t>
            </a:r>
            <a:r>
              <a:rPr lang="ru-RU" sz="1800" dirty="0" smtClean="0">
                <a:solidFill>
                  <a:srgbClr val="000000"/>
                </a:solidFill>
              </a:rPr>
              <a:t>эффективное участие общественности обеспечивается и стимулируется наличием благоприятной нормативной базы, которая бы облегчала взаимодействие между государством и гражданами и регулировала его порядок.</a:t>
            </a:r>
            <a:endParaRPr lang="en-US" sz="1800" dirty="0" smtClean="0">
              <a:solidFill>
                <a:srgbClr val="000000"/>
              </a:solidFill>
            </a:endParaRPr>
          </a:p>
          <a:p>
            <a:pPr marL="1257300" lvl="2" indent="-342900" algn="just" fontAlgn="auto">
              <a:spcAft>
                <a:spcPts val="0"/>
              </a:spcAft>
              <a:buFont typeface="Arial"/>
              <a:buChar char="•"/>
              <a:defRPr/>
            </a:pPr>
            <a:r>
              <a:rPr lang="ru-RU" sz="1800" dirty="0" smtClean="0">
                <a:solidFill>
                  <a:srgbClr val="000000"/>
                </a:solidFill>
              </a:rPr>
              <a:t>По мнению </a:t>
            </a:r>
            <a:r>
              <a:rPr lang="en-US" sz="1800" dirty="0" smtClean="0">
                <a:solidFill>
                  <a:srgbClr val="000000"/>
                </a:solidFill>
              </a:rPr>
              <a:t>GIFT</a:t>
            </a:r>
            <a:r>
              <a:rPr lang="ru-RU" sz="1800" dirty="0" smtClean="0">
                <a:solidFill>
                  <a:srgbClr val="000000"/>
                </a:solidFill>
              </a:rPr>
              <a:t>, чётко сформулированные рамки</a:t>
            </a:r>
            <a:r>
              <a:rPr lang="en-US" sz="1800" dirty="0" smtClean="0">
                <a:solidFill>
                  <a:srgbClr val="000000"/>
                </a:solidFill>
              </a:rPr>
              <a:t> </a:t>
            </a:r>
            <a:r>
              <a:rPr lang="ru-RU" sz="1800" dirty="0" smtClean="0">
                <a:solidFill>
                  <a:srgbClr val="000000"/>
                </a:solidFill>
              </a:rPr>
              <a:t>позволяют управлять ожиданиями участников и помогают представителям государства понять и провести процесс консультаций.</a:t>
            </a:r>
            <a:endParaRPr lang="en-US" sz="1800" dirty="0" smtClean="0">
              <a:solidFill>
                <a:srgbClr val="000000"/>
              </a:solidFill>
            </a:endParaRPr>
          </a:p>
          <a:p>
            <a:pPr marL="1257300" lvl="2" indent="-342900" algn="just" fontAlgn="auto">
              <a:spcAft>
                <a:spcPts val="0"/>
              </a:spcAft>
              <a:buFont typeface="Arial"/>
              <a:buChar char="•"/>
              <a:defRPr/>
            </a:pPr>
            <a:endParaRPr lang="en-US" sz="1000" dirty="0" smtClean="0">
              <a:solidFill>
                <a:srgbClr val="000000"/>
              </a:solidFill>
            </a:endParaRPr>
          </a:p>
          <a:p>
            <a:pPr marL="800100" lvl="1" indent="-342900" algn="just" fontAlgn="auto">
              <a:spcAft>
                <a:spcPts val="0"/>
              </a:spcAft>
              <a:buFont typeface="Arial"/>
              <a:buChar char="•"/>
              <a:defRPr/>
            </a:pPr>
            <a:r>
              <a:rPr lang="ru-RU" sz="2000" dirty="0" smtClean="0">
                <a:solidFill>
                  <a:srgbClr val="000000"/>
                </a:solidFill>
              </a:rPr>
              <a:t>Принимая решение о масштабах и форме представления информации, необходимо учитывать </a:t>
            </a:r>
            <a:r>
              <a:rPr lang="ru-RU" sz="2000" dirty="0" smtClean="0">
                <a:solidFill>
                  <a:srgbClr val="000000"/>
                </a:solidFill>
              </a:rPr>
              <a:t>общий уровень </a:t>
            </a:r>
            <a:r>
              <a:rPr lang="ru-RU" sz="2000" dirty="0" smtClean="0">
                <a:solidFill>
                  <a:srgbClr val="000000"/>
                </a:solidFill>
              </a:rPr>
              <a:t>имеющихся знаний и потенциал граждан</a:t>
            </a:r>
            <a:r>
              <a:rPr lang="en-US" sz="2000" dirty="0" smtClean="0">
                <a:solidFill>
                  <a:srgbClr val="000000"/>
                </a:solidFill>
              </a:rPr>
              <a:t>.</a:t>
            </a:r>
          </a:p>
          <a:p>
            <a:pPr marL="800100" lvl="1" indent="-342900" algn="just" fontAlgn="auto">
              <a:spcAft>
                <a:spcPts val="0"/>
              </a:spcAft>
              <a:buFont typeface="Arial"/>
              <a:buChar char="•"/>
              <a:defRPr/>
            </a:pPr>
            <a:endParaRPr lang="en-US" sz="1900" dirty="0" smtClean="0">
              <a:solidFill>
                <a:srgbClr val="000000"/>
              </a:solidFill>
            </a:endParaRPr>
          </a:p>
          <a:p>
            <a:pPr marL="800100" lvl="1" indent="-342900" algn="just" fontAlgn="auto">
              <a:spcAft>
                <a:spcPts val="0"/>
              </a:spcAft>
              <a:buFont typeface="Arial"/>
              <a:buChar char="•"/>
              <a:defRPr/>
            </a:pPr>
            <a:endParaRPr lang="en-US" sz="2000" dirty="0" smtClean="0">
              <a:solidFill>
                <a:srgbClr val="000000"/>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17568187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0"/>
            <a:ext cx="9067800" cy="6858000"/>
          </a:xfrm>
        </p:spPr>
        <p:txBody>
          <a:bodyPr rtlCol="0">
            <a:noAutofit/>
          </a:bodyPr>
          <a:lstStyle/>
          <a:p>
            <a:pPr lvl="0" algn="just"/>
            <a:endParaRPr lang="en-US" sz="1000" b="1" dirty="0" smtClean="0">
              <a:solidFill>
                <a:srgbClr val="000000"/>
              </a:solidFill>
            </a:endParaRPr>
          </a:p>
          <a:p>
            <a:pPr lvl="0" algn="just"/>
            <a:r>
              <a:rPr lang="en-US" sz="2200" b="1" dirty="0">
                <a:solidFill>
                  <a:srgbClr val="000000"/>
                </a:solidFill>
              </a:rPr>
              <a:t>7</a:t>
            </a:r>
            <a:r>
              <a:rPr lang="en-US" sz="2200" b="1" dirty="0" smtClean="0">
                <a:solidFill>
                  <a:srgbClr val="000000"/>
                </a:solidFill>
              </a:rPr>
              <a:t>. </a:t>
            </a:r>
            <a:r>
              <a:rPr lang="ru-RU" sz="2000" b="1" dirty="0">
                <a:solidFill>
                  <a:srgbClr val="000000"/>
                </a:solidFill>
              </a:rPr>
              <a:t>Определение оптимальных механизмов для проведения консультаций с гражданами </a:t>
            </a:r>
            <a:r>
              <a:rPr lang="en-US" sz="2200" b="1" dirty="0" smtClean="0">
                <a:solidFill>
                  <a:srgbClr val="000000"/>
                </a:solidFill>
              </a:rPr>
              <a:t>(2)</a:t>
            </a:r>
          </a:p>
          <a:p>
            <a:pPr lvl="0" algn="just"/>
            <a:endParaRPr lang="en-US" sz="1000" b="1" dirty="0">
              <a:solidFill>
                <a:srgbClr val="000000"/>
              </a:solidFill>
            </a:endParaRPr>
          </a:p>
          <a:p>
            <a:pPr marL="342900" indent="-342900" algn="just" fontAlgn="auto">
              <a:spcAft>
                <a:spcPts val="0"/>
              </a:spcAft>
              <a:buFont typeface="Arial"/>
              <a:buChar char="•"/>
              <a:defRPr/>
            </a:pPr>
            <a:r>
              <a:rPr lang="ru-RU" sz="2000" b="1" dirty="0" smtClean="0">
                <a:solidFill>
                  <a:schemeClr val="accent2"/>
                </a:solidFill>
              </a:rPr>
              <a:t>По мнению </a:t>
            </a:r>
            <a:r>
              <a:rPr lang="en-US" sz="2000" b="1" dirty="0" smtClean="0">
                <a:solidFill>
                  <a:schemeClr val="accent2"/>
                </a:solidFill>
              </a:rPr>
              <a:t>IBP</a:t>
            </a:r>
            <a:r>
              <a:rPr lang="ru-RU" sz="2000" b="1" dirty="0" smtClean="0">
                <a:solidFill>
                  <a:schemeClr val="accent2"/>
                </a:solidFill>
              </a:rPr>
              <a:t>, невозможно решить, что лучше - </a:t>
            </a:r>
            <a:r>
              <a:rPr lang="ru-RU" sz="2000" b="1" dirty="0" smtClean="0">
                <a:solidFill>
                  <a:schemeClr val="accent2"/>
                </a:solidFill>
              </a:rPr>
              <a:t>проводить </a:t>
            </a:r>
            <a:r>
              <a:rPr lang="ru-RU" sz="2000" b="1" dirty="0" smtClean="0">
                <a:solidFill>
                  <a:schemeClr val="accent2"/>
                </a:solidFill>
              </a:rPr>
              <a:t>консультации «на широком фронте» или адресно; впрочем, общая рекомендация звучит так: стараться охватить больше заинтересованных групп</a:t>
            </a:r>
            <a:r>
              <a:rPr lang="en-US" sz="2000" b="1" dirty="0" smtClean="0">
                <a:solidFill>
                  <a:schemeClr val="accent2"/>
                </a:solidFill>
              </a:rPr>
              <a:t>. </a:t>
            </a:r>
            <a:endParaRPr lang="en-US" sz="2000" b="1" dirty="0">
              <a:solidFill>
                <a:schemeClr val="accent2"/>
              </a:solidFill>
            </a:endParaRPr>
          </a:p>
          <a:p>
            <a:pPr marL="342900" indent="-342900" algn="just" fontAlgn="auto">
              <a:spcAft>
                <a:spcPts val="0"/>
              </a:spcAft>
              <a:buFont typeface="Arial"/>
              <a:buChar char="•"/>
              <a:defRPr/>
            </a:pPr>
            <a:endParaRPr lang="en-US" sz="1000" b="1" dirty="0">
              <a:solidFill>
                <a:srgbClr val="953735"/>
              </a:solidFill>
            </a:endParaRPr>
          </a:p>
          <a:p>
            <a:pPr marL="800100" lvl="1" indent="-342900" algn="just" fontAlgn="auto">
              <a:spcAft>
                <a:spcPts val="0"/>
              </a:spcAft>
              <a:buFont typeface="Arial"/>
              <a:buChar char="•"/>
              <a:defRPr/>
            </a:pPr>
            <a:r>
              <a:rPr lang="ru-RU" sz="1900" dirty="0" smtClean="0">
                <a:solidFill>
                  <a:srgbClr val="000000"/>
                </a:solidFill>
              </a:rPr>
              <a:t>Если правительство решит не сужать группу пользователей, то придётся предоставлять довольно обширную информацию о бюджете, так чтобы она была востребована большинством пользователей, а также обеспечивать ссылки на другие источники информации и контактные данные.</a:t>
            </a:r>
            <a:endParaRPr lang="en-US" sz="1900" dirty="0" smtClean="0">
              <a:solidFill>
                <a:srgbClr val="000000"/>
              </a:solidFill>
            </a:endParaRPr>
          </a:p>
          <a:p>
            <a:pPr lvl="1" algn="just" fontAlgn="auto">
              <a:spcAft>
                <a:spcPts val="0"/>
              </a:spcAft>
              <a:defRPr/>
            </a:pPr>
            <a:endParaRPr lang="en-US" sz="2000" dirty="0" smtClean="0">
              <a:solidFill>
                <a:srgbClr val="000000"/>
              </a:solidFill>
            </a:endParaRPr>
          </a:p>
          <a:p>
            <a:pPr marL="342900" indent="-342900" algn="just">
              <a:buFont typeface="Arial"/>
              <a:buChar char="•"/>
            </a:pPr>
            <a:r>
              <a:rPr lang="ru-RU" sz="2000" b="1" dirty="0" smtClean="0">
                <a:solidFill>
                  <a:schemeClr val="accent2"/>
                </a:solidFill>
              </a:rPr>
              <a:t>По мнению </a:t>
            </a:r>
            <a:r>
              <a:rPr lang="en-US" sz="2000" b="1" dirty="0" smtClean="0">
                <a:solidFill>
                  <a:schemeClr val="accent2"/>
                </a:solidFill>
              </a:rPr>
              <a:t>IBP</a:t>
            </a:r>
            <a:r>
              <a:rPr lang="ru-RU" sz="2000" b="1" dirty="0" smtClean="0">
                <a:solidFill>
                  <a:schemeClr val="accent2"/>
                </a:solidFill>
              </a:rPr>
              <a:t>, любой механизм, применяемый для консультаций, должен обеспечивать доступ и широко использоваться общественностью (а также быть качественно проработанным), напр., фокус-группы, опросы, «горячие линии», собрания</a:t>
            </a:r>
            <a:endParaRPr lang="en-US" sz="2000" b="1" dirty="0">
              <a:solidFill>
                <a:schemeClr val="accent2"/>
              </a:solidFill>
            </a:endParaRPr>
          </a:p>
          <a:p>
            <a:pPr marL="342900" indent="-342900" algn="just">
              <a:buFont typeface="Arial"/>
              <a:buChar char="•"/>
            </a:pPr>
            <a:endParaRPr lang="en-US" sz="1000" dirty="0">
              <a:solidFill>
                <a:srgbClr val="000000"/>
              </a:solidFill>
            </a:endParaRPr>
          </a:p>
          <a:p>
            <a:pPr marL="800100" lvl="1" indent="-342900" algn="just">
              <a:buFont typeface="Arial"/>
              <a:buChar char="•"/>
            </a:pPr>
            <a:r>
              <a:rPr lang="en-US" sz="1900" dirty="0">
                <a:solidFill>
                  <a:srgbClr val="000000"/>
                </a:solidFill>
              </a:rPr>
              <a:t>IBP </a:t>
            </a:r>
            <a:r>
              <a:rPr lang="ru-RU" sz="1900" dirty="0" smtClean="0">
                <a:solidFill>
                  <a:srgbClr val="000000"/>
                </a:solidFill>
              </a:rPr>
              <a:t>отмечает: в ряде стран, где систематически готовится бюджет для граждан, может быть достаточным предоставить контактные данные и возможность высказать свои замечания и предложения, чтобы повысить качество информации.</a:t>
            </a:r>
            <a:endParaRPr lang="en-US" sz="1900" b="1" dirty="0" smtClean="0">
              <a:solidFill>
                <a:srgbClr val="953735"/>
              </a:solidFill>
            </a:endParaRPr>
          </a:p>
          <a:p>
            <a:pPr marL="800100" lvl="1" indent="-342900" algn="just">
              <a:buFont typeface="Arial"/>
              <a:buChar char="•"/>
            </a:pPr>
            <a:endParaRPr lang="en-US" sz="1000" dirty="0" smtClean="0">
              <a:solidFill>
                <a:srgbClr val="000000"/>
              </a:solidFill>
            </a:endParaRPr>
          </a:p>
          <a:p>
            <a:pPr marL="800100" lvl="1" indent="-342900" algn="just">
              <a:buFont typeface="Arial"/>
              <a:buChar char="•"/>
            </a:pPr>
            <a:endParaRPr lang="en-US" sz="1000" dirty="0" smtClean="0">
              <a:solidFill>
                <a:srgbClr val="000000"/>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20191540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0"/>
            <a:ext cx="9067800" cy="6858000"/>
          </a:xfrm>
        </p:spPr>
        <p:txBody>
          <a:bodyPr rtlCol="0">
            <a:noAutofit/>
          </a:bodyPr>
          <a:lstStyle/>
          <a:p>
            <a:pPr lvl="0" algn="just"/>
            <a:endParaRPr lang="en-US" sz="1000" b="1" dirty="0" smtClean="0">
              <a:solidFill>
                <a:srgbClr val="000000"/>
              </a:solidFill>
            </a:endParaRPr>
          </a:p>
          <a:p>
            <a:pPr lvl="0" algn="just"/>
            <a:r>
              <a:rPr lang="en-US" sz="2200" b="1" dirty="0">
                <a:solidFill>
                  <a:srgbClr val="000000"/>
                </a:solidFill>
              </a:rPr>
              <a:t>7</a:t>
            </a:r>
            <a:r>
              <a:rPr lang="en-US" sz="2200" b="1" dirty="0" smtClean="0">
                <a:solidFill>
                  <a:srgbClr val="000000"/>
                </a:solidFill>
              </a:rPr>
              <a:t>. </a:t>
            </a:r>
            <a:r>
              <a:rPr lang="ru-RU" sz="2000" b="1" dirty="0">
                <a:solidFill>
                  <a:srgbClr val="000000"/>
                </a:solidFill>
              </a:rPr>
              <a:t>Определение оптимальных механизмов для проведения консультаций с гражданами </a:t>
            </a:r>
            <a:r>
              <a:rPr lang="en-US" sz="2000" b="1" dirty="0" smtClean="0">
                <a:solidFill>
                  <a:srgbClr val="000000"/>
                </a:solidFill>
              </a:rPr>
              <a:t>(3)</a:t>
            </a:r>
          </a:p>
          <a:p>
            <a:pPr lvl="0" algn="just"/>
            <a:endParaRPr lang="en-US" sz="1000" b="1" dirty="0">
              <a:solidFill>
                <a:schemeClr val="accent2"/>
              </a:solidFill>
            </a:endParaRPr>
          </a:p>
          <a:p>
            <a:pPr marL="342900" lvl="0" indent="-342900" algn="just">
              <a:buFont typeface="Arial"/>
              <a:buChar char="•"/>
            </a:pPr>
            <a:r>
              <a:rPr lang="en-US" sz="1800" b="1" dirty="0" smtClean="0">
                <a:solidFill>
                  <a:schemeClr val="accent2"/>
                </a:solidFill>
              </a:rPr>
              <a:t>IBP </a:t>
            </a:r>
            <a:r>
              <a:rPr lang="ru-RU" sz="1800" b="1" dirty="0" smtClean="0">
                <a:solidFill>
                  <a:schemeClr val="accent2"/>
                </a:solidFill>
              </a:rPr>
              <a:t>рекомендует использовать процессы консультаций, представленные в «Справочнике ОЭСР по информации, консультациям и участию общественности в принятии решений»</a:t>
            </a:r>
            <a:r>
              <a:rPr lang="en-US" sz="1800" b="1" dirty="0" smtClean="0">
                <a:solidFill>
                  <a:schemeClr val="accent2"/>
                </a:solidFill>
              </a:rPr>
              <a:t>.</a:t>
            </a:r>
            <a:endParaRPr lang="en-US" sz="1800" b="1" dirty="0">
              <a:solidFill>
                <a:schemeClr val="accent2"/>
              </a:solidFill>
            </a:endParaRPr>
          </a:p>
          <a:p>
            <a:pPr marL="800100" lvl="1" indent="-342900" algn="just">
              <a:buFont typeface="Arial"/>
              <a:buChar char="•"/>
            </a:pPr>
            <a:r>
              <a:rPr lang="en-US" sz="1700" dirty="0" smtClean="0">
                <a:solidFill>
                  <a:srgbClr val="000000"/>
                </a:solidFill>
              </a:rPr>
              <a:t>OECD </a:t>
            </a:r>
            <a:r>
              <a:rPr lang="ru-RU" sz="1700" dirty="0" smtClean="0">
                <a:solidFill>
                  <a:srgbClr val="000000"/>
                </a:solidFill>
              </a:rPr>
              <a:t>выделяет три формы взаимодействия: во-первых, предоставление информации; во-вторых, консультации для получения обратной связи; в-третьих, предоставление механизмов, обеспечивающих активное участие граждан в процесс принятия решений государством.</a:t>
            </a:r>
            <a:r>
              <a:rPr lang="en-US" sz="1700" dirty="0" smtClean="0">
                <a:solidFill>
                  <a:srgbClr val="000000"/>
                </a:solidFill>
              </a:rPr>
              <a:t>   </a:t>
            </a:r>
          </a:p>
          <a:p>
            <a:pPr marL="800100" lvl="1" indent="-342900" algn="just">
              <a:buFont typeface="Arial"/>
              <a:buChar char="•"/>
            </a:pPr>
            <a:r>
              <a:rPr lang="en-US" sz="1700" dirty="0" smtClean="0">
                <a:solidFill>
                  <a:srgbClr val="000000"/>
                </a:solidFill>
              </a:rPr>
              <a:t>IBP</a:t>
            </a:r>
            <a:r>
              <a:rPr lang="ru-RU" sz="1700" dirty="0" smtClean="0">
                <a:solidFill>
                  <a:srgbClr val="000000"/>
                </a:solidFill>
              </a:rPr>
              <a:t> сообщает, что большинство бюджетов для граждан использует первую форму. Политика или стратегия обеспечения бюджетной грамотности должна стремиться задействовать третью форму, которая предусматривает регулярную активную работу с бюджетом.</a:t>
            </a:r>
            <a:r>
              <a:rPr lang="en-US" sz="1700" dirty="0" smtClean="0">
                <a:solidFill>
                  <a:srgbClr val="000000"/>
                </a:solidFill>
              </a:rPr>
              <a:t> </a:t>
            </a:r>
            <a:endParaRPr lang="en-US" sz="1800" b="1" dirty="0">
              <a:solidFill>
                <a:schemeClr val="accent2"/>
              </a:solidFill>
            </a:endParaRPr>
          </a:p>
          <a:p>
            <a:pPr marL="342900" lvl="0" indent="-342900" algn="just">
              <a:buFont typeface="Arial"/>
              <a:buChar char="•"/>
            </a:pPr>
            <a:r>
              <a:rPr lang="ru-RU" sz="1800" b="1" dirty="0" smtClean="0">
                <a:solidFill>
                  <a:schemeClr val="accent2"/>
                </a:solidFill>
              </a:rPr>
              <a:t>Недавнее исследование подходов, принятых в разных странах, которое проводилось</a:t>
            </a:r>
            <a:r>
              <a:rPr lang="en-US" sz="1800" b="1" dirty="0" smtClean="0">
                <a:solidFill>
                  <a:schemeClr val="accent2"/>
                </a:solidFill>
              </a:rPr>
              <a:t> GIFT</a:t>
            </a:r>
            <a:r>
              <a:rPr lang="ru-RU" sz="1800" b="1" dirty="0" smtClean="0">
                <a:solidFill>
                  <a:schemeClr val="accent2"/>
                </a:solidFill>
              </a:rPr>
              <a:t>, выделяет инструменты ИКТ (включая интернет-сайты и социальные сети) как полезные инструменты</a:t>
            </a:r>
            <a:r>
              <a:rPr lang="en-US" sz="1800" b="1" dirty="0" smtClean="0">
                <a:solidFill>
                  <a:schemeClr val="accent2"/>
                </a:solidFill>
              </a:rPr>
              <a:t> </a:t>
            </a:r>
            <a:r>
              <a:rPr lang="ru-RU" sz="1800" dirty="0" smtClean="0">
                <a:solidFill>
                  <a:srgbClr val="000000"/>
                </a:solidFill>
              </a:rPr>
              <a:t>для информирования граждан и получения обратной связи.</a:t>
            </a:r>
            <a:r>
              <a:rPr lang="en-US" sz="1800" dirty="0" smtClean="0">
                <a:solidFill>
                  <a:srgbClr val="000000"/>
                </a:solidFill>
              </a:rPr>
              <a:t> </a:t>
            </a:r>
            <a:endParaRPr lang="en-US" sz="1800" dirty="0">
              <a:solidFill>
                <a:srgbClr val="000000"/>
              </a:solidFill>
            </a:endParaRPr>
          </a:p>
          <a:p>
            <a:pPr marL="742950" lvl="1" indent="-285750" algn="just">
              <a:buFont typeface="Arial"/>
              <a:buChar char="•"/>
            </a:pPr>
            <a:r>
              <a:rPr lang="ru-RU" sz="1700" dirty="0" smtClean="0">
                <a:solidFill>
                  <a:srgbClr val="000000"/>
                </a:solidFill>
              </a:rPr>
              <a:t>Однако важно отчитываться о том, каким образом использовалась полученная в ходе обратной связи информация</a:t>
            </a:r>
            <a:r>
              <a:rPr lang="en-US" sz="1700" dirty="0" smtClean="0">
                <a:solidFill>
                  <a:srgbClr val="000000"/>
                </a:solidFill>
              </a:rPr>
              <a:t>.  </a:t>
            </a:r>
            <a:endParaRPr lang="en-US" sz="1700" dirty="0">
              <a:solidFill>
                <a:srgbClr val="000000"/>
              </a:solidFill>
            </a:endParaRPr>
          </a:p>
          <a:p>
            <a:pPr marL="742950" lvl="1" indent="-285750" algn="just">
              <a:buFont typeface="Arial"/>
              <a:buChar char="•"/>
            </a:pPr>
            <a:r>
              <a:rPr lang="ru-RU" sz="1700" dirty="0" smtClean="0">
                <a:solidFill>
                  <a:srgbClr val="000000"/>
                </a:solidFill>
              </a:rPr>
              <a:t>В своём проекте Инструментария 2016 года ОЭСР в качестве передовой практики упоминает использование интернет-платформ как рентабельных инструментов для проведения консультаций и обеспечения участия; при этом учитывается «цифровой разрыв» и смещения, обусловленные возрастом участников. </a:t>
            </a:r>
            <a:endParaRPr lang="en-US" sz="1700" dirty="0">
              <a:solidFill>
                <a:srgbClr val="000000"/>
              </a:solidFill>
            </a:endParaRPr>
          </a:p>
          <a:p>
            <a:pPr marL="800100" lvl="1" indent="-342900" algn="just">
              <a:buFont typeface="Arial"/>
              <a:buChar char="•"/>
            </a:pPr>
            <a:endParaRPr lang="en-US" sz="1000" dirty="0" smtClean="0">
              <a:solidFill>
                <a:srgbClr val="000000"/>
              </a:solidFill>
            </a:endParaRPr>
          </a:p>
          <a:p>
            <a:pPr marL="800100" lvl="1" indent="-342900" algn="just">
              <a:buFont typeface="Arial"/>
              <a:buChar char="•"/>
            </a:pPr>
            <a:endParaRPr lang="en-US" sz="1000" dirty="0" smtClean="0">
              <a:solidFill>
                <a:srgbClr val="000000"/>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962790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7162800" y="76200"/>
            <a:ext cx="2098138" cy="1905000"/>
          </a:xfrm>
          <a:prstGeom prst="rect">
            <a:avLst/>
          </a:prstGeom>
        </p:spPr>
      </p:pic>
      <p:sp>
        <p:nvSpPr>
          <p:cNvPr id="3" name="Subtitle 2"/>
          <p:cNvSpPr>
            <a:spLocks noGrp="1"/>
          </p:cNvSpPr>
          <p:nvPr>
            <p:ph type="subTitle" idx="1"/>
          </p:nvPr>
        </p:nvSpPr>
        <p:spPr>
          <a:xfrm>
            <a:off x="762000" y="685800"/>
            <a:ext cx="8915400" cy="6019800"/>
          </a:xfrm>
        </p:spPr>
        <p:txBody>
          <a:bodyPr rtlCol="0">
            <a:normAutofit fontScale="70000" lnSpcReduction="20000"/>
          </a:bodyPr>
          <a:lstStyle/>
          <a:p>
            <a:pPr algn="just" fontAlgn="auto">
              <a:spcAft>
                <a:spcPts val="0"/>
              </a:spcAft>
              <a:defRPr/>
            </a:pPr>
            <a:r>
              <a:rPr lang="en-US" sz="2000" b="1" dirty="0" smtClean="0">
                <a:solidFill>
                  <a:schemeClr val="tx1">
                    <a:lumMod val="95000"/>
                    <a:lumOff val="5000"/>
                  </a:schemeClr>
                </a:solidFill>
              </a:rPr>
              <a:t> </a:t>
            </a:r>
            <a:endParaRPr lang="bs-Latn-BA" sz="2000" b="1" dirty="0" smtClean="0">
              <a:solidFill>
                <a:schemeClr val="tx1">
                  <a:lumMod val="95000"/>
                  <a:lumOff val="5000"/>
                </a:schemeClr>
              </a:solidFill>
            </a:endParaRPr>
          </a:p>
          <a:p>
            <a:pPr marL="342900" indent="-342900" algn="just" fontAlgn="auto">
              <a:spcAft>
                <a:spcPts val="0"/>
              </a:spcAft>
              <a:buFont typeface="Arial" pitchFamily="34" charset="0"/>
              <a:buChar char="•"/>
              <a:defRPr/>
            </a:pPr>
            <a:endParaRPr lang="bs-Latn-BA" sz="1400" b="1" dirty="0" smtClean="0">
              <a:solidFill>
                <a:schemeClr val="tx1">
                  <a:lumMod val="95000"/>
                  <a:lumOff val="5000"/>
                </a:schemeClr>
              </a:solidFill>
            </a:endParaRPr>
          </a:p>
          <a:p>
            <a:pPr marL="342900" indent="-342900" algn="l" fontAlgn="auto">
              <a:spcAft>
                <a:spcPts val="0"/>
              </a:spcAft>
              <a:buFont typeface="Arial" pitchFamily="34" charset="0"/>
              <a:buChar char="•"/>
              <a:defRPr/>
            </a:pPr>
            <a:r>
              <a:rPr lang="ru-RU" sz="3600" b="1" dirty="0" smtClean="0">
                <a:solidFill>
                  <a:schemeClr val="tx1">
                    <a:lumMod val="95000"/>
                    <a:lumOff val="5000"/>
                  </a:schemeClr>
                </a:solidFill>
              </a:rPr>
              <a:t>Обобщить результаты, достигнутые </a:t>
            </a:r>
          </a:p>
          <a:p>
            <a:pPr algn="l" fontAlgn="auto">
              <a:spcAft>
                <a:spcPts val="0"/>
              </a:spcAft>
              <a:defRPr/>
            </a:pPr>
            <a:r>
              <a:rPr lang="ru-RU" sz="3600" b="1" dirty="0" smtClean="0">
                <a:solidFill>
                  <a:schemeClr val="tx1">
                    <a:lumMod val="95000"/>
                    <a:lumOff val="5000"/>
                  </a:schemeClr>
                </a:solidFill>
              </a:rPr>
              <a:t>    Рабочей группой (РГ) Бюджетного сообщества (БС ) </a:t>
            </a:r>
          </a:p>
          <a:p>
            <a:pPr algn="l" fontAlgn="auto">
              <a:spcAft>
                <a:spcPts val="0"/>
              </a:spcAft>
              <a:defRPr/>
            </a:pPr>
            <a:r>
              <a:rPr lang="ru-RU" sz="3600" b="1" dirty="0" smtClean="0">
                <a:solidFill>
                  <a:schemeClr val="tx1">
                    <a:lumMod val="95000"/>
                    <a:lumOff val="5000"/>
                  </a:schemeClr>
                </a:solidFill>
              </a:rPr>
              <a:t>    </a:t>
            </a:r>
            <a:r>
              <a:rPr lang="en-US" sz="3600" b="1" dirty="0" smtClean="0">
                <a:solidFill>
                  <a:schemeClr val="tx1">
                    <a:lumMod val="95000"/>
                    <a:lumOff val="5000"/>
                  </a:schemeClr>
                </a:solidFill>
              </a:rPr>
              <a:t>PEMPAL</a:t>
            </a:r>
            <a:r>
              <a:rPr lang="ru-RU" sz="3600" b="1" dirty="0" smtClean="0">
                <a:solidFill>
                  <a:schemeClr val="tx1">
                    <a:lumMod val="95000"/>
                    <a:lumOff val="5000"/>
                  </a:schemeClr>
                </a:solidFill>
              </a:rPr>
              <a:t> </a:t>
            </a:r>
            <a:r>
              <a:rPr lang="ru-RU" sz="3600" dirty="0" smtClean="0">
                <a:solidFill>
                  <a:schemeClr val="tx1">
                    <a:lumMod val="95000"/>
                    <a:lumOff val="5000"/>
                  </a:schemeClr>
                </a:solidFill>
              </a:rPr>
              <a:t>по </a:t>
            </a:r>
            <a:r>
              <a:rPr lang="ru-RU" sz="3600" dirty="0">
                <a:solidFill>
                  <a:schemeClr val="tx1">
                    <a:lumMod val="95000"/>
                    <a:lumOff val="5000"/>
                  </a:schemeClr>
                </a:solidFill>
              </a:rPr>
              <a:t>вопросам бюджетной грамотности и          </a:t>
            </a:r>
          </a:p>
          <a:p>
            <a:pPr algn="l" fontAlgn="auto">
              <a:spcAft>
                <a:spcPts val="0"/>
              </a:spcAft>
              <a:defRPr/>
            </a:pPr>
            <a:r>
              <a:rPr lang="ru-RU" sz="3600" dirty="0">
                <a:solidFill>
                  <a:schemeClr val="tx1">
                    <a:lumMod val="95000"/>
                    <a:lumOff val="5000"/>
                  </a:schemeClr>
                </a:solidFill>
              </a:rPr>
              <a:t>    </a:t>
            </a:r>
            <a:r>
              <a:rPr lang="ru-RU" sz="3600" dirty="0" smtClean="0">
                <a:solidFill>
                  <a:schemeClr val="tx1">
                    <a:lumMod val="95000"/>
                    <a:lumOff val="5000"/>
                  </a:schemeClr>
                </a:solidFill>
              </a:rPr>
              <a:t>прозрачности</a:t>
            </a:r>
            <a:endParaRPr lang="en-US" sz="3600" dirty="0" smtClean="0">
              <a:solidFill>
                <a:schemeClr val="tx1">
                  <a:lumMod val="95000"/>
                  <a:lumOff val="5000"/>
                </a:schemeClr>
              </a:solidFill>
            </a:endParaRPr>
          </a:p>
          <a:p>
            <a:pPr algn="l" fontAlgn="auto">
              <a:spcAft>
                <a:spcPts val="0"/>
              </a:spcAft>
              <a:defRPr/>
            </a:pPr>
            <a:endParaRPr lang="en-US" sz="2900" dirty="0">
              <a:solidFill>
                <a:schemeClr val="tx1">
                  <a:lumMod val="95000"/>
                  <a:lumOff val="5000"/>
                </a:schemeClr>
              </a:solidFill>
            </a:endParaRPr>
          </a:p>
          <a:p>
            <a:pPr marL="342900" indent="-342900" algn="just" fontAlgn="auto">
              <a:spcAft>
                <a:spcPts val="0"/>
              </a:spcAft>
              <a:buFont typeface="Arial" pitchFamily="34" charset="0"/>
              <a:buChar char="•"/>
              <a:defRPr/>
            </a:pPr>
            <a:r>
              <a:rPr lang="ru-RU" sz="3600" b="1" dirty="0" smtClean="0">
                <a:solidFill>
                  <a:schemeClr val="tx1">
                    <a:lumMod val="95000"/>
                    <a:lumOff val="5000"/>
                  </a:schemeClr>
                </a:solidFill>
              </a:rPr>
              <a:t>Вспомнить, почему и как мы разработали «продукт знаний»,</a:t>
            </a:r>
            <a:r>
              <a:rPr lang="bs-Latn-BA" sz="3600" b="1" dirty="0" smtClean="0">
                <a:solidFill>
                  <a:schemeClr val="tx1">
                    <a:lumMod val="95000"/>
                    <a:lumOff val="5000"/>
                  </a:schemeClr>
                </a:solidFill>
              </a:rPr>
              <a:t> </a:t>
            </a:r>
            <a:r>
              <a:rPr lang="ru-RU" sz="3600" dirty="0" smtClean="0">
                <a:solidFill>
                  <a:schemeClr val="tx1">
                    <a:lumMod val="95000"/>
                    <a:lumOff val="5000"/>
                  </a:schemeClr>
                </a:solidFill>
              </a:rPr>
              <a:t>где обозначены 10 трудностей при составлении и внедрении бюджета для граждан</a:t>
            </a:r>
            <a:r>
              <a:rPr lang="bs-Latn-BA" sz="3600" dirty="0" smtClean="0">
                <a:solidFill>
                  <a:schemeClr val="tx1">
                    <a:lumMod val="95000"/>
                    <a:lumOff val="5000"/>
                  </a:schemeClr>
                </a:solidFill>
              </a:rPr>
              <a:t>.</a:t>
            </a:r>
          </a:p>
          <a:p>
            <a:pPr marL="342900" indent="-342900" algn="just" fontAlgn="auto">
              <a:spcAft>
                <a:spcPts val="0"/>
              </a:spcAft>
              <a:buFont typeface="Arial" pitchFamily="34" charset="0"/>
              <a:buChar char="•"/>
              <a:defRPr/>
            </a:pPr>
            <a:endParaRPr lang="bs-Latn-BA" sz="2900" dirty="0">
              <a:solidFill>
                <a:schemeClr val="tx1">
                  <a:lumMod val="95000"/>
                  <a:lumOff val="5000"/>
                </a:schemeClr>
              </a:solidFill>
            </a:endParaRPr>
          </a:p>
          <a:p>
            <a:pPr marL="342900" indent="-342900" algn="just" fontAlgn="auto">
              <a:spcAft>
                <a:spcPts val="0"/>
              </a:spcAft>
              <a:buFont typeface="Arial" pitchFamily="34" charset="0"/>
              <a:buChar char="•"/>
              <a:defRPr/>
            </a:pPr>
            <a:r>
              <a:rPr lang="ru-RU" sz="3600" b="1" dirty="0" smtClean="0">
                <a:solidFill>
                  <a:schemeClr val="tx1">
                    <a:lumMod val="95000"/>
                    <a:lumOff val="5000"/>
                  </a:schemeClr>
                </a:solidFill>
              </a:rPr>
              <a:t>Представить эти 10 трудностей и возможные варианты их </a:t>
            </a:r>
            <a:r>
              <a:rPr lang="ru-RU" sz="3600" b="1" dirty="0" smtClean="0">
                <a:solidFill>
                  <a:schemeClr val="tx1">
                    <a:lumMod val="95000"/>
                    <a:lumOff val="5000"/>
                  </a:schemeClr>
                </a:solidFill>
              </a:rPr>
              <a:t>пре</a:t>
            </a:r>
            <a:r>
              <a:rPr lang="ru-RU" sz="3600" b="1" dirty="0">
                <a:solidFill>
                  <a:schemeClr val="tx1">
                    <a:lumMod val="95000"/>
                    <a:lumOff val="5000"/>
                  </a:schemeClr>
                </a:solidFill>
              </a:rPr>
              <a:t>о</a:t>
            </a:r>
            <a:r>
              <a:rPr lang="ru-RU" sz="3600" b="1" dirty="0" smtClean="0">
                <a:solidFill>
                  <a:schemeClr val="tx1">
                    <a:lumMod val="95000"/>
                    <a:lumOff val="5000"/>
                  </a:schemeClr>
                </a:solidFill>
              </a:rPr>
              <a:t>доления</a:t>
            </a:r>
            <a:r>
              <a:rPr lang="ru-RU" sz="3600" b="1" dirty="0" smtClean="0">
                <a:solidFill>
                  <a:schemeClr val="tx1">
                    <a:lumMod val="95000"/>
                    <a:lumOff val="5000"/>
                  </a:schemeClr>
                </a:solidFill>
              </a:rPr>
              <a:t>, чтобы получить заключительные замечения общестранового уровня </a:t>
            </a:r>
            <a:r>
              <a:rPr lang="ru-RU" sz="3600" dirty="0" smtClean="0">
                <a:solidFill>
                  <a:schemeClr val="tx1">
                    <a:lumMod val="95000"/>
                    <a:lumOff val="5000"/>
                  </a:schemeClr>
                </a:solidFill>
              </a:rPr>
              <a:t>от РГ</a:t>
            </a:r>
            <a:r>
              <a:rPr lang="ru-RU" sz="3600" dirty="0">
                <a:solidFill>
                  <a:schemeClr val="tx1">
                    <a:lumMod val="95000"/>
                    <a:lumOff val="5000"/>
                  </a:schemeClr>
                </a:solidFill>
              </a:rPr>
              <a:t> </a:t>
            </a:r>
            <a:r>
              <a:rPr lang="ru-RU" sz="3600" dirty="0" smtClean="0">
                <a:solidFill>
                  <a:schemeClr val="tx1">
                    <a:lumMod val="95000"/>
                    <a:lumOff val="5000"/>
                  </a:schemeClr>
                </a:solidFill>
              </a:rPr>
              <a:t>для окончательной доработки «продукта знаний»</a:t>
            </a:r>
            <a:r>
              <a:rPr lang="bs-Latn-BA" sz="3600" dirty="0" smtClean="0">
                <a:solidFill>
                  <a:schemeClr val="tx1">
                    <a:lumMod val="95000"/>
                    <a:lumOff val="5000"/>
                  </a:schemeClr>
                </a:solidFill>
              </a:rPr>
              <a:t>.</a:t>
            </a:r>
          </a:p>
          <a:p>
            <a:pPr algn="just" fontAlgn="auto">
              <a:spcAft>
                <a:spcPts val="0"/>
              </a:spcAft>
              <a:defRPr/>
            </a:pPr>
            <a:endParaRPr lang="bs-Latn-BA" sz="2900" dirty="0">
              <a:solidFill>
                <a:schemeClr val="tx1">
                  <a:lumMod val="95000"/>
                  <a:lumOff val="5000"/>
                </a:schemeClr>
              </a:solidFill>
            </a:endParaRPr>
          </a:p>
          <a:p>
            <a:pPr marL="342900" indent="-342900" algn="just" fontAlgn="auto">
              <a:spcAft>
                <a:spcPts val="0"/>
              </a:spcAft>
              <a:buFont typeface="Arial" pitchFamily="34" charset="0"/>
              <a:buChar char="•"/>
              <a:defRPr/>
            </a:pPr>
            <a:r>
              <a:rPr lang="ru-RU" sz="3600" b="1" dirty="0" smtClean="0">
                <a:solidFill>
                  <a:schemeClr val="tx1">
                    <a:lumMod val="95000"/>
                    <a:lumOff val="5000"/>
                  </a:schemeClr>
                </a:solidFill>
              </a:rPr>
              <a:t>Дальнейшие шаги</a:t>
            </a:r>
            <a:r>
              <a:rPr lang="bs-Latn-BA" sz="3600" b="1" dirty="0" smtClean="0">
                <a:solidFill>
                  <a:schemeClr val="tx1">
                    <a:lumMod val="95000"/>
                    <a:lumOff val="5000"/>
                  </a:schemeClr>
                </a:solidFill>
              </a:rPr>
              <a:t>.</a:t>
            </a:r>
          </a:p>
          <a:p>
            <a:pPr marL="800100" lvl="1" indent="-342900" algn="just" fontAlgn="auto">
              <a:spcAft>
                <a:spcPts val="0"/>
              </a:spcAft>
              <a:buFont typeface="Arial" pitchFamily="34" charset="0"/>
              <a:buChar char="•"/>
              <a:defRPr/>
            </a:pPr>
            <a:endParaRPr lang="bs-Latn-BA" dirty="0" smtClean="0">
              <a:solidFill>
                <a:schemeClr val="tx1">
                  <a:lumMod val="95000"/>
                  <a:lumOff val="5000"/>
                </a:schemeClr>
              </a:solidFill>
            </a:endParaRPr>
          </a:p>
        </p:txBody>
      </p:sp>
      <p:pic>
        <p:nvPicPr>
          <p:cNvPr id="17411" name="Рисунок 11" descr="pempal-logo.jpg"/>
          <p:cNvPicPr>
            <a:picLocks noChangeAspect="1"/>
          </p:cNvPicPr>
          <p:nvPr/>
        </p:nvPicPr>
        <p:blipFill>
          <a:blip r:embed="rId4"/>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524000" y="152400"/>
            <a:ext cx="6324600" cy="646331"/>
          </a:xfrm>
          <a:prstGeom prst="rect">
            <a:avLst/>
          </a:prstGeom>
          <a:noFill/>
        </p:spPr>
        <p:txBody>
          <a:bodyPr wrap="square" rtlCol="0">
            <a:spAutoFit/>
          </a:bodyPr>
          <a:lstStyle/>
          <a:p>
            <a:pPr algn="ctr"/>
            <a:r>
              <a:rPr lang="ru-RU" sz="3600" dirty="0" smtClean="0">
                <a:solidFill>
                  <a:srgbClr val="1F497D"/>
                </a:solidFill>
                <a:latin typeface="+mj-lt"/>
                <a:ea typeface="+mj-ea"/>
                <a:cs typeface="+mj-cs"/>
              </a:rPr>
              <a:t>План выступления</a:t>
            </a:r>
            <a:r>
              <a:rPr lang="en-US" sz="3600" dirty="0" smtClean="0">
                <a:solidFill>
                  <a:srgbClr val="1F497D"/>
                </a:solidFill>
                <a:latin typeface="+mj-lt"/>
                <a:ea typeface="+mj-ea"/>
                <a:cs typeface="+mj-cs"/>
              </a:rPr>
              <a:t> </a:t>
            </a:r>
            <a:endParaRPr lang="en-US" sz="3600" dirty="0">
              <a:solidFill>
                <a:srgbClr val="1F497D"/>
              </a:solidFill>
              <a:latin typeface="+mj-lt"/>
              <a:ea typeface="+mj-ea"/>
              <a:cs typeface="+mj-cs"/>
            </a:endParaRPr>
          </a:p>
        </p:txBody>
      </p:sp>
    </p:spTree>
    <p:extLst>
      <p:ext uri="{BB962C8B-B14F-4D97-AF65-F5344CB8AC3E}">
        <p14:creationId xmlns:p14="http://schemas.microsoft.com/office/powerpoint/2010/main" val="9723541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0"/>
            <a:ext cx="9067800" cy="6858000"/>
          </a:xfrm>
        </p:spPr>
        <p:txBody>
          <a:bodyPr rtlCol="0">
            <a:noAutofit/>
          </a:bodyPr>
          <a:lstStyle/>
          <a:p>
            <a:pPr lvl="0" algn="just"/>
            <a:endParaRPr lang="en-US" sz="2200" b="1" dirty="0" smtClean="0">
              <a:solidFill>
                <a:srgbClr val="000000"/>
              </a:solidFill>
            </a:endParaRPr>
          </a:p>
          <a:p>
            <a:pPr lvl="0" algn="just"/>
            <a:r>
              <a:rPr lang="en-US" sz="2200" b="1" dirty="0">
                <a:solidFill>
                  <a:srgbClr val="000000"/>
                </a:solidFill>
              </a:rPr>
              <a:t>7</a:t>
            </a:r>
            <a:r>
              <a:rPr lang="en-US" sz="2200" b="1" dirty="0" smtClean="0">
                <a:solidFill>
                  <a:srgbClr val="000000"/>
                </a:solidFill>
              </a:rPr>
              <a:t>. </a:t>
            </a:r>
            <a:r>
              <a:rPr lang="ru-RU" sz="2000" b="1" dirty="0">
                <a:solidFill>
                  <a:srgbClr val="000000"/>
                </a:solidFill>
              </a:rPr>
              <a:t>Определение оптимальных механизмов для проведения консультаций с гражданами </a:t>
            </a:r>
            <a:r>
              <a:rPr lang="en-US" sz="2000" b="1" dirty="0" smtClean="0">
                <a:solidFill>
                  <a:srgbClr val="000000"/>
                </a:solidFill>
              </a:rPr>
              <a:t>(4)</a:t>
            </a:r>
            <a:endParaRPr lang="en-US" sz="2000" dirty="0" smtClean="0">
              <a:solidFill>
                <a:srgbClr val="000000"/>
              </a:solidFill>
            </a:endParaRPr>
          </a:p>
          <a:p>
            <a:pPr marL="342900" indent="-342900" algn="just">
              <a:buFont typeface="Arial"/>
              <a:buChar char="•"/>
            </a:pPr>
            <a:r>
              <a:rPr lang="ru-RU" sz="2000" b="1" dirty="0" smtClean="0">
                <a:solidFill>
                  <a:schemeClr val="accent2"/>
                </a:solidFill>
              </a:rPr>
              <a:t>В нашем «продукте знаний» нашли отражение другие примеры передовой практики</a:t>
            </a:r>
            <a:r>
              <a:rPr lang="en-US" sz="2000" b="1" dirty="0" smtClean="0">
                <a:solidFill>
                  <a:schemeClr val="accent2"/>
                </a:solidFill>
              </a:rPr>
              <a:t>:</a:t>
            </a:r>
            <a:endParaRPr lang="en-US" sz="2000" b="1" dirty="0">
              <a:solidFill>
                <a:schemeClr val="accent2"/>
              </a:solidFill>
            </a:endParaRPr>
          </a:p>
          <a:p>
            <a:pPr marL="800100" lvl="1" indent="-342900" algn="just">
              <a:buFont typeface="Arial"/>
              <a:buChar char="•"/>
            </a:pPr>
            <a:r>
              <a:rPr lang="ru-RU" sz="2000" dirty="0" smtClean="0">
                <a:solidFill>
                  <a:srgbClr val="000000"/>
                </a:solidFill>
              </a:rPr>
              <a:t>Консультации с общественными организациями и законодательными комитетами по бюджету в отношении проектов и предварительных редакций бюджетов для граждан (Мали);</a:t>
            </a:r>
            <a:r>
              <a:rPr lang="en-US" sz="2000" dirty="0" smtClean="0">
                <a:solidFill>
                  <a:srgbClr val="000000"/>
                </a:solidFill>
              </a:rPr>
              <a:t> </a:t>
            </a:r>
            <a:r>
              <a:rPr lang="ru-RU" sz="2000" dirty="0" smtClean="0">
                <a:solidFill>
                  <a:srgbClr val="000000"/>
                </a:solidFill>
              </a:rPr>
              <a:t>интернет-опросы</a:t>
            </a:r>
            <a:r>
              <a:rPr lang="en-US" sz="2000" dirty="0" smtClean="0">
                <a:solidFill>
                  <a:srgbClr val="000000"/>
                </a:solidFill>
              </a:rPr>
              <a:t> (</a:t>
            </a:r>
            <a:r>
              <a:rPr lang="ru-RU" sz="2000" dirty="0" smtClean="0">
                <a:solidFill>
                  <a:srgbClr val="000000"/>
                </a:solidFill>
              </a:rPr>
              <a:t>Бразилия</a:t>
            </a:r>
            <a:r>
              <a:rPr lang="en-US" sz="2000" dirty="0" smtClean="0">
                <a:solidFill>
                  <a:srgbClr val="000000"/>
                </a:solidFill>
              </a:rPr>
              <a:t>) </a:t>
            </a:r>
            <a:r>
              <a:rPr lang="ru-RU" sz="2000" dirty="0" smtClean="0">
                <a:solidFill>
                  <a:srgbClr val="000000"/>
                </a:solidFill>
              </a:rPr>
              <a:t>или консультационные семинары</a:t>
            </a:r>
            <a:r>
              <a:rPr lang="en-US" sz="2000" dirty="0" smtClean="0">
                <a:solidFill>
                  <a:srgbClr val="000000"/>
                </a:solidFill>
              </a:rPr>
              <a:t> (</a:t>
            </a:r>
            <a:r>
              <a:rPr lang="ru-RU" sz="2000" dirty="0" smtClean="0">
                <a:solidFill>
                  <a:srgbClr val="000000"/>
                </a:solidFill>
              </a:rPr>
              <a:t>Гондурас</a:t>
            </a:r>
            <a:r>
              <a:rPr lang="en-US" sz="2000" dirty="0" smtClean="0">
                <a:solidFill>
                  <a:srgbClr val="000000"/>
                </a:solidFill>
              </a:rPr>
              <a:t>); </a:t>
            </a:r>
            <a:r>
              <a:rPr lang="ru-RU" sz="2000" dirty="0" smtClean="0">
                <a:solidFill>
                  <a:srgbClr val="000000"/>
                </a:solidFill>
              </a:rPr>
              <a:t>электронные опросы на портале «Открытого бюджета» (Российская Федерация)</a:t>
            </a:r>
            <a:r>
              <a:rPr lang="en-US" sz="2000" b="1" dirty="0" smtClean="0">
                <a:solidFill>
                  <a:schemeClr val="accent2"/>
                </a:solidFill>
              </a:rPr>
              <a:t>.</a:t>
            </a:r>
            <a:r>
              <a:rPr lang="ru-RU" sz="2000" b="1" dirty="0" smtClean="0">
                <a:solidFill>
                  <a:schemeClr val="accent2"/>
                </a:solidFill>
              </a:rPr>
              <a:t> Есть ли дополнительные предложения</a:t>
            </a:r>
            <a:r>
              <a:rPr lang="en-US" sz="2000" b="1" dirty="0" smtClean="0">
                <a:solidFill>
                  <a:schemeClr val="accent2"/>
                </a:solidFill>
              </a:rPr>
              <a:t>??</a:t>
            </a:r>
            <a:endParaRPr lang="en-US" sz="2000" b="1" dirty="0" smtClean="0">
              <a:solidFill>
                <a:schemeClr val="accent2"/>
              </a:solidFill>
            </a:endParaRPr>
          </a:p>
          <a:p>
            <a:pPr marL="800100" lvl="1" indent="-342900" algn="just">
              <a:buFont typeface="Arial"/>
              <a:buChar char="•"/>
            </a:pPr>
            <a:endParaRPr lang="en-US" sz="2000" b="1" dirty="0">
              <a:solidFill>
                <a:schemeClr val="accent2"/>
              </a:solidFill>
            </a:endParaRPr>
          </a:p>
          <a:p>
            <a:pPr marL="800100" lvl="1" indent="-342900" algn="just">
              <a:buFont typeface="Arial"/>
              <a:buChar char="•"/>
            </a:pPr>
            <a:r>
              <a:rPr lang="en-US" sz="2000" dirty="0" smtClean="0">
                <a:solidFill>
                  <a:srgbClr val="000000"/>
                </a:solidFill>
              </a:rPr>
              <a:t>IBP </a:t>
            </a:r>
            <a:r>
              <a:rPr lang="ru-RU" sz="2000" dirty="0" smtClean="0">
                <a:solidFill>
                  <a:srgbClr val="000000"/>
                </a:solidFill>
              </a:rPr>
              <a:t>также готовит подробный вопросник, который правительство может использовать в </a:t>
            </a:r>
            <a:r>
              <a:rPr lang="ru-RU" sz="2000" dirty="0">
                <a:solidFill>
                  <a:srgbClr val="000000"/>
                </a:solidFill>
              </a:rPr>
              <a:t>отношении </a:t>
            </a:r>
            <a:r>
              <a:rPr lang="ru-RU" sz="2000" dirty="0" smtClean="0">
                <a:solidFill>
                  <a:srgbClr val="000000"/>
                </a:solidFill>
              </a:rPr>
              <a:t>процесса составления </a:t>
            </a:r>
            <a:r>
              <a:rPr lang="ru-RU" sz="2000" dirty="0">
                <a:solidFill>
                  <a:srgbClr val="000000"/>
                </a:solidFill>
              </a:rPr>
              <a:t>и распространения </a:t>
            </a:r>
            <a:r>
              <a:rPr lang="ru-RU" sz="2000" dirty="0" smtClean="0">
                <a:solidFill>
                  <a:srgbClr val="000000"/>
                </a:solidFill>
              </a:rPr>
              <a:t>им бюджета </a:t>
            </a:r>
            <a:r>
              <a:rPr lang="ru-RU" sz="2000" dirty="0">
                <a:solidFill>
                  <a:srgbClr val="000000"/>
                </a:solidFill>
              </a:rPr>
              <a:t>для </a:t>
            </a:r>
            <a:r>
              <a:rPr lang="ru-RU" sz="2000" dirty="0" smtClean="0">
                <a:solidFill>
                  <a:srgbClr val="000000"/>
                </a:solidFill>
              </a:rPr>
              <a:t>граждан, проводя оценку и перспективное планирование.</a:t>
            </a:r>
            <a:r>
              <a:rPr lang="en-US" sz="2000" dirty="0" smtClean="0">
                <a:solidFill>
                  <a:srgbClr val="000000"/>
                </a:solidFill>
              </a:rPr>
              <a:t> </a:t>
            </a:r>
          </a:p>
          <a:p>
            <a:pPr marL="800100" lvl="1" indent="-342900" algn="just">
              <a:buFont typeface="Arial"/>
              <a:buChar char="•"/>
            </a:pPr>
            <a:endParaRPr lang="en-US" sz="2000" dirty="0" smtClean="0">
              <a:solidFill>
                <a:srgbClr val="000000"/>
              </a:solidFill>
            </a:endParaRPr>
          </a:p>
          <a:p>
            <a:pPr marL="800100" lvl="1" indent="-342900" algn="just">
              <a:buFont typeface="Arial"/>
              <a:buChar char="•"/>
            </a:pPr>
            <a:r>
              <a:rPr lang="ru-RU" sz="2000" dirty="0" smtClean="0">
                <a:solidFill>
                  <a:srgbClr val="000000"/>
                </a:solidFill>
              </a:rPr>
              <a:t>Здесь работа ещё продолжается</a:t>
            </a:r>
            <a:r>
              <a:rPr lang="en-US" sz="2000" dirty="0" smtClean="0">
                <a:solidFill>
                  <a:srgbClr val="000000"/>
                </a:solidFill>
              </a:rPr>
              <a:t>:</a:t>
            </a:r>
          </a:p>
          <a:p>
            <a:pPr marL="1257300" lvl="2" indent="-342900" algn="just">
              <a:buFont typeface="Arial"/>
              <a:buChar char="•"/>
            </a:pPr>
            <a:r>
              <a:rPr lang="en-US" sz="2000" dirty="0" smtClean="0">
                <a:solidFill>
                  <a:srgbClr val="000000"/>
                </a:solidFill>
              </a:rPr>
              <a:t>GIFT</a:t>
            </a:r>
            <a:r>
              <a:rPr lang="ru-RU" sz="2000" dirty="0" smtClean="0">
                <a:solidFill>
                  <a:srgbClr val="000000"/>
                </a:solidFill>
              </a:rPr>
              <a:t> разрабатывает руководство по новым принципам 2016 года и ведёт консультации по новым показателям, подготовленным</a:t>
            </a:r>
            <a:r>
              <a:rPr lang="en-US" sz="2000" dirty="0" smtClean="0">
                <a:solidFill>
                  <a:srgbClr val="000000"/>
                </a:solidFill>
              </a:rPr>
              <a:t> PEFA.  </a:t>
            </a:r>
          </a:p>
          <a:p>
            <a:pPr marL="1257300" lvl="2" indent="-342900" algn="just">
              <a:buFont typeface="Arial"/>
              <a:buChar char="•"/>
            </a:pPr>
            <a:r>
              <a:rPr lang="en-US" sz="2000" dirty="0" smtClean="0">
                <a:solidFill>
                  <a:srgbClr val="000000"/>
                </a:solidFill>
              </a:rPr>
              <a:t>IBP</a:t>
            </a:r>
            <a:r>
              <a:rPr lang="ru-RU" sz="2000" dirty="0" smtClean="0">
                <a:solidFill>
                  <a:srgbClr val="000000"/>
                </a:solidFill>
              </a:rPr>
              <a:t> дорабатывает показатели, отражающие участие общественности</a:t>
            </a:r>
            <a:r>
              <a:rPr lang="en-US" sz="2000" dirty="0" smtClean="0">
                <a:solidFill>
                  <a:srgbClr val="000000"/>
                </a:solidFill>
              </a:rPr>
              <a:t>. </a:t>
            </a:r>
            <a:endParaRPr lang="en-US" sz="2000" dirty="0">
              <a:solidFill>
                <a:srgbClr val="000000"/>
              </a:solidFill>
            </a:endParaRPr>
          </a:p>
          <a:p>
            <a:pPr lvl="1" algn="just"/>
            <a:endParaRPr lang="en-US" sz="2000" dirty="0">
              <a:solidFill>
                <a:srgbClr val="000000"/>
              </a:solidFill>
            </a:endParaRPr>
          </a:p>
          <a:p>
            <a:pPr marL="800100" lvl="1" indent="-342900" algn="just">
              <a:buFont typeface="Arial"/>
              <a:buChar char="•"/>
            </a:pPr>
            <a:endParaRPr lang="en-US" sz="2000" b="1" dirty="0">
              <a:solidFill>
                <a:schemeClr val="accent2"/>
              </a:solidFill>
            </a:endParaRPr>
          </a:p>
          <a:p>
            <a:pPr marL="800100" lvl="1" indent="-342900" algn="just">
              <a:buFont typeface="Arial"/>
              <a:buChar char="•"/>
            </a:pPr>
            <a:endParaRPr lang="en-US" sz="2000" b="1" dirty="0">
              <a:solidFill>
                <a:srgbClr val="953735"/>
              </a:solidFill>
            </a:endParaRPr>
          </a:p>
          <a:p>
            <a:pPr marL="800100" lvl="1" indent="-342900" algn="just">
              <a:buFont typeface="Arial"/>
              <a:buChar char="•"/>
            </a:pPr>
            <a:endParaRPr lang="en-US" sz="2000" b="1" dirty="0">
              <a:solidFill>
                <a:schemeClr val="accent2"/>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38191171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0"/>
            <a:ext cx="8915400" cy="6858000"/>
          </a:xfrm>
        </p:spPr>
        <p:txBody>
          <a:bodyPr rtlCol="0">
            <a:noAutofit/>
          </a:bodyPr>
          <a:lstStyle/>
          <a:p>
            <a:pPr lvl="0" algn="just"/>
            <a:endParaRPr lang="en-US" sz="900" b="1" dirty="0" smtClean="0">
              <a:solidFill>
                <a:srgbClr val="000000"/>
              </a:solidFill>
            </a:endParaRPr>
          </a:p>
          <a:p>
            <a:pPr lvl="0" algn="l"/>
            <a:r>
              <a:rPr lang="en-US" sz="2000" b="1" dirty="0" smtClean="0">
                <a:solidFill>
                  <a:srgbClr val="000000"/>
                </a:solidFill>
              </a:rPr>
              <a:t>8. </a:t>
            </a:r>
            <a:r>
              <a:rPr lang="ru-RU" sz="2000" b="1" dirty="0">
                <a:solidFill>
                  <a:srgbClr val="000000"/>
                </a:solidFill>
              </a:rPr>
              <a:t>Отсутствие навыков работы с бюджетом и его понимания у граждан и некоторых чиновников </a:t>
            </a:r>
            <a:endParaRPr lang="en-GB" sz="2000" b="1" dirty="0">
              <a:solidFill>
                <a:srgbClr val="000000"/>
              </a:solidFill>
            </a:endParaRPr>
          </a:p>
          <a:p>
            <a:pPr lvl="0" algn="just"/>
            <a:endParaRPr lang="en-US" sz="800" b="1" dirty="0">
              <a:solidFill>
                <a:srgbClr val="000000"/>
              </a:solidFill>
            </a:endParaRPr>
          </a:p>
          <a:p>
            <a:pPr marL="342900" lvl="0" indent="-342900" algn="just">
              <a:buFont typeface="Arial"/>
              <a:buChar char="•"/>
            </a:pPr>
            <a:r>
              <a:rPr lang="ru-RU" sz="1700" b="1" dirty="0" smtClean="0">
                <a:solidFill>
                  <a:schemeClr val="accent2"/>
                </a:solidFill>
              </a:rPr>
              <a:t>Члены РГ признали, что одной из главных трудностей является неверное понимание экономических и технических понятий и терминов</a:t>
            </a:r>
            <a:r>
              <a:rPr lang="en-US" sz="1700" b="1" dirty="0" smtClean="0">
                <a:solidFill>
                  <a:schemeClr val="accent2"/>
                </a:solidFill>
              </a:rPr>
              <a:t>.  </a:t>
            </a:r>
            <a:endParaRPr lang="en-US" sz="1700" b="1" dirty="0">
              <a:solidFill>
                <a:schemeClr val="accent2"/>
              </a:solidFill>
            </a:endParaRPr>
          </a:p>
          <a:p>
            <a:pPr marL="342900" lvl="0" indent="-342900" algn="just">
              <a:buFont typeface="Arial"/>
              <a:buChar char="•"/>
            </a:pPr>
            <a:r>
              <a:rPr lang="ru-RU" sz="1700" b="1" dirty="0" smtClean="0">
                <a:solidFill>
                  <a:schemeClr val="accent2"/>
                </a:solidFill>
              </a:rPr>
              <a:t>Члены РГ привели следующие примеры действий, направленных на повышение знаний граждан</a:t>
            </a:r>
            <a:r>
              <a:rPr lang="en-US" sz="1700" b="1" dirty="0" smtClean="0">
                <a:solidFill>
                  <a:schemeClr val="accent2"/>
                </a:solidFill>
              </a:rPr>
              <a:t>: </a:t>
            </a:r>
          </a:p>
          <a:p>
            <a:pPr marL="800100" lvl="1" indent="-342900" algn="just">
              <a:buFont typeface="Arial"/>
              <a:buChar char="•"/>
            </a:pPr>
            <a:r>
              <a:rPr lang="ru-RU" sz="1700" b="1" dirty="0" smtClean="0">
                <a:solidFill>
                  <a:srgbClr val="17375E"/>
                </a:solidFill>
              </a:rPr>
              <a:t>Составление бюджета для граждан</a:t>
            </a:r>
            <a:r>
              <a:rPr lang="en-US" sz="1700" b="1" dirty="0" smtClean="0">
                <a:solidFill>
                  <a:srgbClr val="17375E"/>
                </a:solidFill>
              </a:rPr>
              <a:t> </a:t>
            </a:r>
            <a:r>
              <a:rPr lang="ru-RU" sz="1700" dirty="0" smtClean="0">
                <a:solidFill>
                  <a:srgbClr val="000000"/>
                </a:solidFill>
              </a:rPr>
              <a:t>– ключевой компонент повышения уровня бюджетной грамотности</a:t>
            </a:r>
            <a:r>
              <a:rPr lang="en-US" sz="1700" dirty="0" smtClean="0">
                <a:solidFill>
                  <a:srgbClr val="000000"/>
                </a:solidFill>
              </a:rPr>
              <a:t>. </a:t>
            </a:r>
            <a:r>
              <a:rPr lang="ru-RU" sz="1700" dirty="0" smtClean="0">
                <a:solidFill>
                  <a:srgbClr val="000000"/>
                </a:solidFill>
              </a:rPr>
              <a:t>Сюда можно включить глоссарий бюджетных терминов и довести его до других сторон, имеющих отношение к бюджету, напр., до парламентариев.</a:t>
            </a:r>
            <a:endParaRPr lang="en-US" sz="1700" dirty="0" smtClean="0">
              <a:solidFill>
                <a:srgbClr val="000000"/>
              </a:solidFill>
            </a:endParaRPr>
          </a:p>
          <a:p>
            <a:pPr marL="800100" lvl="1" indent="-342900" algn="just">
              <a:buFont typeface="Arial"/>
              <a:buChar char="•"/>
            </a:pPr>
            <a:r>
              <a:rPr lang="ru-RU" sz="1700" b="1" dirty="0" smtClean="0">
                <a:solidFill>
                  <a:srgbClr val="17375E"/>
                </a:solidFill>
              </a:rPr>
              <a:t>Осуществление совместных инициатив с донорами</a:t>
            </a:r>
            <a:r>
              <a:rPr lang="en-US" sz="1700" b="1" dirty="0" smtClean="0">
                <a:solidFill>
                  <a:srgbClr val="17375E"/>
                </a:solidFill>
              </a:rPr>
              <a:t> </a:t>
            </a:r>
            <a:r>
              <a:rPr lang="ru-RU" sz="1700" dirty="0" smtClean="0">
                <a:solidFill>
                  <a:srgbClr val="000000"/>
                </a:solidFill>
              </a:rPr>
              <a:t>и прочими международными организациями</a:t>
            </a:r>
            <a:r>
              <a:rPr lang="en-US" sz="1700" dirty="0" smtClean="0">
                <a:solidFill>
                  <a:srgbClr val="000000"/>
                </a:solidFill>
              </a:rPr>
              <a:t>. </a:t>
            </a:r>
            <a:r>
              <a:rPr lang="ru-RU" sz="1700" dirty="0" smtClean="0">
                <a:solidFill>
                  <a:srgbClr val="000000"/>
                </a:solidFill>
              </a:rPr>
              <a:t>Напр., совместный проект МБРР и РФ, направленный на повышение уровня бюджетной грамотности</a:t>
            </a:r>
            <a:r>
              <a:rPr lang="en-US" sz="1700" dirty="0" smtClean="0">
                <a:solidFill>
                  <a:srgbClr val="000000"/>
                </a:solidFill>
              </a:rPr>
              <a:t>.</a:t>
            </a:r>
          </a:p>
          <a:p>
            <a:pPr marL="800100" lvl="1" indent="-342900" algn="just">
              <a:buFont typeface="Arial"/>
              <a:buChar char="•"/>
            </a:pPr>
            <a:r>
              <a:rPr lang="ru-RU" sz="1700" b="1" dirty="0" smtClean="0">
                <a:solidFill>
                  <a:srgbClr val="17375E"/>
                </a:solidFill>
              </a:rPr>
              <a:t>Обучение бюджетным терминам, понятиям и процессам.</a:t>
            </a:r>
            <a:endParaRPr lang="en-US" sz="1700" dirty="0">
              <a:solidFill>
                <a:srgbClr val="000000"/>
              </a:solidFill>
            </a:endParaRPr>
          </a:p>
          <a:p>
            <a:pPr marL="1257300" lvl="2" indent="-342900" algn="just">
              <a:buFont typeface="Arial"/>
              <a:buChar char="•"/>
            </a:pPr>
            <a:r>
              <a:rPr lang="en-US" sz="1600" dirty="0" smtClean="0">
                <a:solidFill>
                  <a:srgbClr val="000000"/>
                </a:solidFill>
              </a:rPr>
              <a:t>OECD</a:t>
            </a:r>
            <a:r>
              <a:rPr lang="ru-RU" sz="1600" dirty="0" smtClean="0">
                <a:solidFill>
                  <a:srgbClr val="000000"/>
                </a:solidFill>
              </a:rPr>
              <a:t> сообщает, что Министерствам финансов следует активно пропагандировать понимание бюджетного процесса гражданами и общественными организациями.</a:t>
            </a:r>
            <a:endParaRPr lang="en-US" sz="1600" dirty="0" smtClean="0">
              <a:solidFill>
                <a:srgbClr val="000000"/>
              </a:solidFill>
            </a:endParaRPr>
          </a:p>
          <a:p>
            <a:pPr marL="342900" indent="-342900" algn="just">
              <a:buFont typeface="Arial"/>
              <a:buChar char="•"/>
            </a:pPr>
            <a:r>
              <a:rPr lang="ru-RU" sz="1700" b="1" dirty="0" smtClean="0">
                <a:solidFill>
                  <a:schemeClr val="accent2"/>
                </a:solidFill>
              </a:rPr>
              <a:t>В части подготовки государственных служащих члены РГ согласились, что полезной </a:t>
            </a:r>
            <a:r>
              <a:rPr lang="ru-RU" sz="1700" b="1" dirty="0" smtClean="0">
                <a:solidFill>
                  <a:schemeClr val="accent2"/>
                </a:solidFill>
              </a:rPr>
              <a:t>могла </a:t>
            </a:r>
            <a:r>
              <a:rPr lang="ru-RU" sz="1700" b="1" dirty="0" smtClean="0">
                <a:solidFill>
                  <a:schemeClr val="accent2"/>
                </a:solidFill>
              </a:rPr>
              <a:t>бы стать разработка вводной программы и Руководств по бюджету</a:t>
            </a:r>
            <a:r>
              <a:rPr lang="en-US" sz="1700" dirty="0" smtClean="0">
                <a:solidFill>
                  <a:srgbClr val="000000"/>
                </a:solidFill>
              </a:rPr>
              <a:t>. </a:t>
            </a:r>
            <a:r>
              <a:rPr lang="ru-RU" sz="1700" dirty="0" smtClean="0">
                <a:solidFill>
                  <a:srgbClr val="000000"/>
                </a:solidFill>
              </a:rPr>
              <a:t>Напр., опыт ЮАР</a:t>
            </a:r>
            <a:r>
              <a:rPr lang="en-US" sz="1700" dirty="0" smtClean="0">
                <a:solidFill>
                  <a:srgbClr val="000000"/>
                </a:solidFill>
              </a:rPr>
              <a:t>.</a:t>
            </a:r>
          </a:p>
          <a:p>
            <a:pPr marL="800100" lvl="1" indent="-342900" algn="just">
              <a:buFont typeface="Arial"/>
              <a:buChar char="•"/>
            </a:pPr>
            <a:r>
              <a:rPr lang="ru-RU" sz="1700" dirty="0" smtClean="0">
                <a:solidFill>
                  <a:srgbClr val="000000"/>
                </a:solidFill>
              </a:rPr>
              <a:t>В отношении специфических навыков, необходимых для составления бюджетов для граждан (напр., работа с общественностью, ведение масштабных собраний граждан</a:t>
            </a:r>
            <a:r>
              <a:rPr lang="en-US" sz="1700" dirty="0" smtClean="0">
                <a:solidFill>
                  <a:srgbClr val="000000"/>
                </a:solidFill>
              </a:rPr>
              <a:t>, IBP</a:t>
            </a:r>
            <a:r>
              <a:rPr lang="ru-RU" sz="1700" dirty="0" smtClean="0">
                <a:solidFill>
                  <a:srgbClr val="000000"/>
                </a:solidFill>
              </a:rPr>
              <a:t> рекомендует в краткосрочной перспективе привлекать сторонних специалистов, если у государства таких специалистов нет. </a:t>
            </a:r>
            <a:endParaRPr lang="en-US" sz="2000" b="1" dirty="0">
              <a:solidFill>
                <a:schemeClr val="accent2"/>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40748000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0"/>
            <a:ext cx="9067800" cy="6858000"/>
          </a:xfrm>
        </p:spPr>
        <p:txBody>
          <a:bodyPr rtlCol="0">
            <a:noAutofit/>
          </a:bodyPr>
          <a:lstStyle/>
          <a:p>
            <a:pPr lvl="0" algn="just"/>
            <a:endParaRPr lang="en-US" sz="1000" b="1" dirty="0" smtClean="0">
              <a:solidFill>
                <a:srgbClr val="000000"/>
              </a:solidFill>
            </a:endParaRPr>
          </a:p>
          <a:p>
            <a:pPr algn="just"/>
            <a:r>
              <a:rPr lang="en-US" sz="2000" b="1" dirty="0">
                <a:solidFill>
                  <a:srgbClr val="000000"/>
                </a:solidFill>
              </a:rPr>
              <a:t>9</a:t>
            </a:r>
            <a:r>
              <a:rPr lang="en-US" sz="2000" b="1" dirty="0" smtClean="0">
                <a:solidFill>
                  <a:srgbClr val="000000"/>
                </a:solidFill>
              </a:rPr>
              <a:t>. </a:t>
            </a:r>
            <a:r>
              <a:rPr lang="ru-RU" sz="2000" b="1" dirty="0">
                <a:solidFill>
                  <a:srgbClr val="000000"/>
                </a:solidFill>
              </a:rPr>
              <a:t>Слабый интерес общественности</a:t>
            </a:r>
            <a:r>
              <a:rPr lang="en-US" sz="2000" b="1" dirty="0">
                <a:solidFill>
                  <a:srgbClr val="000000"/>
                </a:solidFill>
              </a:rPr>
              <a:t> </a:t>
            </a:r>
            <a:r>
              <a:rPr lang="ru-RU" sz="2000" dirty="0">
                <a:solidFill>
                  <a:srgbClr val="000000"/>
                </a:solidFill>
              </a:rPr>
              <a:t>к бюджету</a:t>
            </a:r>
            <a:r>
              <a:rPr lang="en-US" sz="2000" dirty="0">
                <a:solidFill>
                  <a:srgbClr val="000000"/>
                </a:solidFill>
              </a:rPr>
              <a:t>  </a:t>
            </a:r>
            <a:endParaRPr lang="en-GB" sz="2000" dirty="0">
              <a:solidFill>
                <a:srgbClr val="000000"/>
              </a:solidFill>
            </a:endParaRPr>
          </a:p>
          <a:p>
            <a:pPr lvl="0" algn="just"/>
            <a:endParaRPr lang="en-US" sz="800" b="1" dirty="0" smtClean="0">
              <a:solidFill>
                <a:schemeClr val="accent2"/>
              </a:solidFill>
            </a:endParaRPr>
          </a:p>
          <a:p>
            <a:pPr lvl="0" algn="just"/>
            <a:r>
              <a:rPr lang="ru-RU" sz="1700" b="1" dirty="0" smtClean="0">
                <a:solidFill>
                  <a:schemeClr val="accent2"/>
                </a:solidFill>
              </a:rPr>
              <a:t>Члены РГ согласились с тем, что когда общество не наблюдает подотчётности правительства, граждане могут начать негативно относиться к правительству</a:t>
            </a:r>
            <a:r>
              <a:rPr lang="en-US" sz="1700" b="1" dirty="0" smtClean="0">
                <a:solidFill>
                  <a:schemeClr val="accent2"/>
                </a:solidFill>
              </a:rPr>
              <a:t> </a:t>
            </a:r>
            <a:r>
              <a:rPr lang="ru-RU" sz="1700" b="1" dirty="0" smtClean="0">
                <a:solidFill>
                  <a:schemeClr val="accent2"/>
                </a:solidFill>
              </a:rPr>
              <a:t>демонстрируя недоверие и апатию</a:t>
            </a:r>
            <a:r>
              <a:rPr lang="en-US" sz="1700" b="1" dirty="0" smtClean="0">
                <a:solidFill>
                  <a:schemeClr val="accent2"/>
                </a:solidFill>
              </a:rPr>
              <a:t>.  </a:t>
            </a:r>
            <a:r>
              <a:rPr lang="ru-RU" sz="1700" dirty="0" smtClean="0">
                <a:solidFill>
                  <a:srgbClr val="000000"/>
                </a:solidFill>
              </a:rPr>
              <a:t>Среди рассмотренных стратегий решения этой проблемы были</a:t>
            </a:r>
            <a:r>
              <a:rPr lang="en-US" sz="1700" dirty="0" smtClean="0">
                <a:solidFill>
                  <a:srgbClr val="000000"/>
                </a:solidFill>
              </a:rPr>
              <a:t>:</a:t>
            </a:r>
          </a:p>
          <a:p>
            <a:pPr lvl="0" algn="just"/>
            <a:endParaRPr lang="en-US" sz="1700" b="1" dirty="0">
              <a:solidFill>
                <a:schemeClr val="accent2"/>
              </a:solidFill>
            </a:endParaRPr>
          </a:p>
          <a:p>
            <a:pPr marL="342900" lvl="0" indent="-342900" algn="just">
              <a:buFont typeface="Arial"/>
              <a:buChar char="•"/>
            </a:pPr>
            <a:r>
              <a:rPr lang="ru-RU" sz="1700" b="1" dirty="0" smtClean="0">
                <a:solidFill>
                  <a:schemeClr val="tx2">
                    <a:lumMod val="75000"/>
                  </a:schemeClr>
                </a:solidFill>
              </a:rPr>
              <a:t>Проведение кампании в СМИ, </a:t>
            </a:r>
            <a:r>
              <a:rPr lang="ru-RU" sz="1700" dirty="0" smtClean="0">
                <a:solidFill>
                  <a:srgbClr val="000000"/>
                </a:solidFill>
              </a:rPr>
              <a:t>побуждающей граждан интересоваться судьбой их налогов</a:t>
            </a:r>
            <a:r>
              <a:rPr lang="en-US" sz="1700" dirty="0" smtClean="0">
                <a:solidFill>
                  <a:srgbClr val="000000"/>
                </a:solidFill>
              </a:rPr>
              <a:t>.</a:t>
            </a:r>
          </a:p>
          <a:p>
            <a:pPr marL="342900" lvl="0" indent="-342900" algn="just">
              <a:buFont typeface="Arial"/>
              <a:buChar char="•"/>
            </a:pPr>
            <a:r>
              <a:rPr lang="ru-RU" sz="1700" b="1" dirty="0" smtClean="0">
                <a:solidFill>
                  <a:srgbClr val="17375E"/>
                </a:solidFill>
              </a:rPr>
              <a:t>Доработка информационных порталов с использованием инновационных способов </a:t>
            </a:r>
            <a:r>
              <a:rPr lang="ru-RU" sz="1700" dirty="0" smtClean="0">
                <a:solidFill>
                  <a:srgbClr val="000000"/>
                </a:solidFill>
              </a:rPr>
              <a:t>вовлечения граждан,</a:t>
            </a:r>
            <a:r>
              <a:rPr lang="en-US" sz="1700" dirty="0" smtClean="0">
                <a:solidFill>
                  <a:srgbClr val="000000"/>
                </a:solidFill>
              </a:rPr>
              <a:t> </a:t>
            </a:r>
            <a:r>
              <a:rPr lang="ru-RU" sz="1700" dirty="0" smtClean="0">
                <a:solidFill>
                  <a:srgbClr val="000000"/>
                </a:solidFill>
              </a:rPr>
              <a:t>напр., интернет-игры  (Хорватия и США), электронные брошюры и буклеты</a:t>
            </a:r>
            <a:r>
              <a:rPr lang="en-US" sz="1700" dirty="0" smtClean="0">
                <a:solidFill>
                  <a:srgbClr val="000000"/>
                </a:solidFill>
              </a:rPr>
              <a:t>.</a:t>
            </a:r>
          </a:p>
          <a:p>
            <a:pPr marL="342900" lvl="0" indent="-342900" algn="just">
              <a:buFont typeface="Arial"/>
              <a:buChar char="•"/>
            </a:pPr>
            <a:r>
              <a:rPr lang="ru-RU" sz="1700" b="1" dirty="0" smtClean="0">
                <a:solidFill>
                  <a:srgbClr val="17375E"/>
                </a:solidFill>
              </a:rPr>
              <a:t>Работа с общественными организациями, СМИ и школами, рассказывая </a:t>
            </a:r>
            <a:r>
              <a:rPr lang="en-US" sz="1700" dirty="0" smtClean="0">
                <a:solidFill>
                  <a:srgbClr val="000000"/>
                </a:solidFill>
              </a:rPr>
              <a:t>o</a:t>
            </a:r>
            <a:r>
              <a:rPr lang="ru-RU" sz="1700" dirty="0" smtClean="0">
                <a:solidFill>
                  <a:srgbClr val="000000"/>
                </a:solidFill>
              </a:rPr>
              <a:t> </a:t>
            </a:r>
            <a:r>
              <a:rPr lang="ru-RU" sz="1700" dirty="0" smtClean="0">
                <a:solidFill>
                  <a:srgbClr val="000000"/>
                </a:solidFill>
              </a:rPr>
              <a:t>роли и важности </a:t>
            </a:r>
            <a:r>
              <a:rPr lang="ru-RU" sz="1700" dirty="0" smtClean="0">
                <a:solidFill>
                  <a:srgbClr val="000000"/>
                </a:solidFill>
              </a:rPr>
              <a:t>бюджета, - напр., Канада, Великобритания</a:t>
            </a:r>
            <a:r>
              <a:rPr lang="en-US" sz="1700" dirty="0" smtClean="0">
                <a:solidFill>
                  <a:srgbClr val="000000"/>
                </a:solidFill>
              </a:rPr>
              <a:t>. </a:t>
            </a:r>
            <a:endParaRPr lang="en-US" sz="1700" b="1" dirty="0">
              <a:solidFill>
                <a:schemeClr val="accent2"/>
              </a:solidFill>
            </a:endParaRPr>
          </a:p>
          <a:p>
            <a:pPr marL="342900" lvl="0" indent="-342900" algn="just">
              <a:buFont typeface="Arial"/>
              <a:buChar char="•"/>
            </a:pPr>
            <a:endParaRPr lang="en-US" sz="1700" b="1" dirty="0">
              <a:solidFill>
                <a:schemeClr val="accent2"/>
              </a:solidFill>
            </a:endParaRPr>
          </a:p>
          <a:p>
            <a:pPr lvl="0" algn="just"/>
            <a:r>
              <a:rPr lang="en-US" sz="1700" b="1" dirty="0">
                <a:solidFill>
                  <a:srgbClr val="000000"/>
                </a:solidFill>
              </a:rPr>
              <a:t>10. </a:t>
            </a:r>
            <a:r>
              <a:rPr lang="ru-RU" sz="1700" b="1" dirty="0">
                <a:solidFill>
                  <a:srgbClr val="000000"/>
                </a:solidFill>
              </a:rPr>
              <a:t>Отсутствие доступа к надёжным СМИ </a:t>
            </a:r>
            <a:r>
              <a:rPr lang="ru-RU" sz="1700" dirty="0">
                <a:solidFill>
                  <a:srgbClr val="000000"/>
                </a:solidFill>
              </a:rPr>
              <a:t>и/или коммуникационным </a:t>
            </a:r>
            <a:r>
              <a:rPr lang="ru-RU" sz="1700" dirty="0" smtClean="0">
                <a:solidFill>
                  <a:srgbClr val="000000"/>
                </a:solidFill>
              </a:rPr>
              <a:t>технологиям</a:t>
            </a:r>
            <a:endParaRPr lang="en-US" sz="1700" b="1" dirty="0" smtClean="0">
              <a:solidFill>
                <a:srgbClr val="000000"/>
              </a:solidFill>
            </a:endParaRPr>
          </a:p>
          <a:p>
            <a:pPr algn="just"/>
            <a:endParaRPr lang="en-US" sz="1700" dirty="0" smtClean="0">
              <a:solidFill>
                <a:srgbClr val="000000"/>
              </a:solidFill>
            </a:endParaRPr>
          </a:p>
          <a:p>
            <a:pPr algn="just"/>
            <a:r>
              <a:rPr lang="ru-RU" sz="1700" b="1" dirty="0" smtClean="0">
                <a:solidFill>
                  <a:schemeClr val="accent2"/>
                </a:solidFill>
              </a:rPr>
              <a:t>Члены РГ отметили, что в ряде стран присутствует эта проблема на местном уровне, и потому требуются разные каналы распространения бюджетов для граждан.</a:t>
            </a:r>
            <a:endParaRPr lang="en-US" sz="1700" b="1" dirty="0" smtClean="0">
              <a:solidFill>
                <a:schemeClr val="accent2"/>
              </a:solidFill>
            </a:endParaRPr>
          </a:p>
          <a:p>
            <a:pPr marL="342900" indent="-342900" algn="just">
              <a:buFont typeface="Arial"/>
              <a:buChar char="•"/>
            </a:pPr>
            <a:r>
              <a:rPr lang="ru-RU" sz="1700" dirty="0" smtClean="0">
                <a:solidFill>
                  <a:srgbClr val="000000"/>
                </a:solidFill>
              </a:rPr>
              <a:t>Например: общие информационные собрания.</a:t>
            </a:r>
            <a:r>
              <a:rPr lang="en-US" sz="1700" dirty="0" smtClean="0">
                <a:solidFill>
                  <a:srgbClr val="000000"/>
                </a:solidFill>
              </a:rPr>
              <a:t> IBP </a:t>
            </a:r>
            <a:r>
              <a:rPr lang="ru-RU" sz="1700" dirty="0" smtClean="0">
                <a:solidFill>
                  <a:srgbClr val="000000"/>
                </a:solidFill>
              </a:rPr>
              <a:t>рекомендует использовать радиопрограммы, бюджеты для граждан на бумажных носителях, распространяемые во время общественных мероприятий, в библиотеках, ВУЗах,  учреждениях органов местного самоуправления.</a:t>
            </a:r>
            <a:r>
              <a:rPr lang="en-US" sz="1700" dirty="0" smtClean="0">
                <a:solidFill>
                  <a:srgbClr val="000000"/>
                </a:solidFill>
              </a:rPr>
              <a:t> </a:t>
            </a:r>
            <a:r>
              <a:rPr lang="ru-RU" sz="1700" dirty="0" smtClean="0">
                <a:solidFill>
                  <a:srgbClr val="000000"/>
                </a:solidFill>
              </a:rPr>
              <a:t>Также можно задействовать возможности отраслевых министерств, чтобы распространять эти материалы в школах, больницах и бюджетных учреждениях.</a:t>
            </a:r>
            <a:r>
              <a:rPr lang="en-US" sz="1700" dirty="0" smtClean="0">
                <a:solidFill>
                  <a:srgbClr val="000000"/>
                </a:solidFill>
              </a:rPr>
              <a:t> </a:t>
            </a:r>
            <a:endParaRPr lang="en-US" sz="1700" b="1" dirty="0">
              <a:solidFill>
                <a:schemeClr val="accent2"/>
              </a:solidFill>
            </a:endParaRPr>
          </a:p>
          <a:p>
            <a:pPr marL="800100" lvl="1" indent="-342900" algn="just">
              <a:buFont typeface="Arial"/>
              <a:buChar char="•"/>
            </a:pPr>
            <a:endParaRPr lang="en-US" sz="2000" b="1" dirty="0">
              <a:solidFill>
                <a:srgbClr val="953735"/>
              </a:solidFill>
            </a:endParaRPr>
          </a:p>
          <a:p>
            <a:pPr marL="800100" lvl="1" indent="-342900" algn="just">
              <a:buFont typeface="Arial"/>
              <a:buChar char="•"/>
            </a:pPr>
            <a:endParaRPr lang="en-US" sz="2000" b="1" dirty="0">
              <a:solidFill>
                <a:schemeClr val="accent2"/>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40242276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762000"/>
            <a:ext cx="8915400" cy="6096000"/>
          </a:xfrm>
        </p:spPr>
        <p:txBody>
          <a:bodyPr rtlCol="0">
            <a:noAutofit/>
          </a:bodyPr>
          <a:lstStyle/>
          <a:p>
            <a:pPr marL="342900" lvl="0" indent="-342900" algn="just">
              <a:buFont typeface="Arial"/>
              <a:buChar char="•"/>
            </a:pPr>
            <a:r>
              <a:rPr lang="ru-RU" sz="1800" b="1" dirty="0" smtClean="0">
                <a:solidFill>
                  <a:srgbClr val="000000"/>
                </a:solidFill>
              </a:rPr>
              <a:t>Замечания </a:t>
            </a:r>
            <a:r>
              <a:rPr lang="ru-RU" sz="1800" b="1" dirty="0" smtClean="0">
                <a:solidFill>
                  <a:srgbClr val="000000"/>
                </a:solidFill>
              </a:rPr>
              <a:t>и предложения сегодняшнего семинара к </a:t>
            </a:r>
            <a:r>
              <a:rPr lang="ru-RU" sz="1800" b="1" dirty="0" smtClean="0">
                <a:solidFill>
                  <a:srgbClr val="000000"/>
                </a:solidFill>
              </a:rPr>
              <a:t>проекту «продукта знаний» </a:t>
            </a:r>
            <a:endParaRPr lang="en-US" sz="1800" dirty="0">
              <a:solidFill>
                <a:srgbClr val="000000"/>
              </a:solidFill>
            </a:endParaRPr>
          </a:p>
          <a:p>
            <a:pPr marL="342900" lvl="0" indent="-342900" algn="just">
              <a:buFont typeface="Arial"/>
              <a:buChar char="•"/>
            </a:pPr>
            <a:r>
              <a:rPr lang="ru-RU" sz="1800" b="1" dirty="0" smtClean="0">
                <a:solidFill>
                  <a:srgbClr val="000000"/>
                </a:solidFill>
              </a:rPr>
              <a:t>Дальнейшие шаги</a:t>
            </a:r>
            <a:r>
              <a:rPr lang="en-US" sz="1800" dirty="0" smtClean="0">
                <a:solidFill>
                  <a:srgbClr val="000000"/>
                </a:solidFill>
              </a:rPr>
              <a:t>: </a:t>
            </a:r>
            <a:r>
              <a:rPr lang="ru-RU" sz="1800" dirty="0" smtClean="0">
                <a:solidFill>
                  <a:srgbClr val="000000"/>
                </a:solidFill>
              </a:rPr>
              <a:t>окончательная доработка следующего проекта документа с учётом замечаний, полученных в ходе данной видеоконференции</a:t>
            </a:r>
            <a:r>
              <a:rPr lang="en-US" sz="1800" dirty="0" smtClean="0">
                <a:solidFill>
                  <a:srgbClr val="000000"/>
                </a:solidFill>
              </a:rPr>
              <a:t>.</a:t>
            </a:r>
            <a:endParaRPr lang="en-US" sz="1800" dirty="0">
              <a:solidFill>
                <a:srgbClr val="000000"/>
              </a:solidFill>
            </a:endParaRPr>
          </a:p>
          <a:p>
            <a:pPr marL="342900" lvl="0" indent="-342900" algn="just">
              <a:buFont typeface="Arial"/>
              <a:buChar char="•"/>
            </a:pPr>
            <a:r>
              <a:rPr lang="ru-RU" sz="1800" b="1" dirty="0" smtClean="0">
                <a:solidFill>
                  <a:srgbClr val="000000"/>
                </a:solidFill>
              </a:rPr>
              <a:t>Рассылка в международные организации для получения замечаний</a:t>
            </a:r>
            <a:r>
              <a:rPr lang="en-US" sz="1800" dirty="0" smtClean="0">
                <a:solidFill>
                  <a:srgbClr val="000000"/>
                </a:solidFill>
              </a:rPr>
              <a:t>:</a:t>
            </a:r>
          </a:p>
          <a:p>
            <a:pPr marL="914400" lvl="1" indent="-457200" algn="just">
              <a:buFont typeface="Arial"/>
              <a:buChar char="•"/>
            </a:pPr>
            <a:r>
              <a:rPr lang="ru-RU" sz="1800" dirty="0" smtClean="0">
                <a:solidFill>
                  <a:srgbClr val="000000"/>
                </a:solidFill>
              </a:rPr>
              <a:t>Международное бюджетное партнёрство (</a:t>
            </a:r>
            <a:r>
              <a:rPr lang="en-US" sz="1800" dirty="0" smtClean="0">
                <a:solidFill>
                  <a:srgbClr val="000000"/>
                </a:solidFill>
              </a:rPr>
              <a:t>IBP</a:t>
            </a:r>
            <a:r>
              <a:rPr lang="ru-RU" sz="1800" dirty="0" smtClean="0">
                <a:solidFill>
                  <a:srgbClr val="000000"/>
                </a:solidFill>
              </a:rPr>
              <a:t>)</a:t>
            </a:r>
            <a:r>
              <a:rPr lang="en-US" sz="1800" dirty="0" smtClean="0">
                <a:solidFill>
                  <a:srgbClr val="000000"/>
                </a:solidFill>
              </a:rPr>
              <a:t>; </a:t>
            </a:r>
          </a:p>
          <a:p>
            <a:pPr marL="914400" lvl="1" indent="-457200" algn="just">
              <a:buFont typeface="Arial"/>
              <a:buChar char="•"/>
            </a:pPr>
            <a:r>
              <a:rPr lang="ru-RU" sz="1800" dirty="0" smtClean="0">
                <a:solidFill>
                  <a:schemeClr val="tx1"/>
                </a:solidFill>
              </a:rPr>
              <a:t>Глобальная инициатива по обеспечению прозрачности в налогово-бюджетной сфере </a:t>
            </a:r>
            <a:r>
              <a:rPr lang="en-US" sz="1800" dirty="0" smtClean="0">
                <a:solidFill>
                  <a:srgbClr val="000000"/>
                </a:solidFill>
              </a:rPr>
              <a:t>(</a:t>
            </a:r>
            <a:r>
              <a:rPr lang="en-US" sz="1800" dirty="0">
                <a:solidFill>
                  <a:srgbClr val="000000"/>
                </a:solidFill>
              </a:rPr>
              <a:t>GIFT</a:t>
            </a:r>
            <a:r>
              <a:rPr lang="en-US" sz="1800" dirty="0" smtClean="0">
                <a:solidFill>
                  <a:srgbClr val="000000"/>
                </a:solidFill>
              </a:rPr>
              <a:t>);</a:t>
            </a:r>
          </a:p>
          <a:p>
            <a:pPr marL="914400" lvl="1" indent="-457200" algn="just">
              <a:buFont typeface="Arial"/>
              <a:buChar char="•"/>
            </a:pPr>
            <a:r>
              <a:rPr lang="ru-RU" sz="1800" dirty="0" smtClean="0">
                <a:solidFill>
                  <a:srgbClr val="000000"/>
                </a:solidFill>
              </a:rPr>
              <a:t>Организация экономического сотрудничества и развития (ОЭСР)</a:t>
            </a:r>
            <a:r>
              <a:rPr lang="en-US" sz="1800" dirty="0" smtClean="0">
                <a:solidFill>
                  <a:srgbClr val="000000"/>
                </a:solidFill>
              </a:rPr>
              <a:t>;</a:t>
            </a:r>
          </a:p>
          <a:p>
            <a:pPr marL="914400" lvl="1" indent="-457200" algn="just">
              <a:buFont typeface="Arial"/>
              <a:buChar char="•"/>
            </a:pPr>
            <a:r>
              <a:rPr lang="ru-RU" sz="1800" dirty="0" smtClean="0">
                <a:solidFill>
                  <a:srgbClr val="000000"/>
                </a:solidFill>
              </a:rPr>
              <a:t>Международный валютный фонд (МВФ)</a:t>
            </a:r>
            <a:r>
              <a:rPr lang="en-US" sz="1800" dirty="0" smtClean="0">
                <a:solidFill>
                  <a:srgbClr val="000000"/>
                </a:solidFill>
              </a:rPr>
              <a:t>; </a:t>
            </a:r>
          </a:p>
          <a:p>
            <a:pPr marL="914400" lvl="1" indent="-457200" algn="just">
              <a:buFont typeface="Arial"/>
              <a:buChar char="•"/>
            </a:pPr>
            <a:r>
              <a:rPr lang="en-US" sz="1800" dirty="0" smtClean="0">
                <a:solidFill>
                  <a:srgbClr val="000000"/>
                </a:solidFill>
              </a:rPr>
              <a:t>C</a:t>
            </a:r>
            <a:r>
              <a:rPr lang="ru-RU" sz="1800" dirty="0" smtClean="0">
                <a:solidFill>
                  <a:srgbClr val="000000"/>
                </a:solidFill>
              </a:rPr>
              <a:t>екретариат программы «Государственные расходы и финансовая подотчётность»</a:t>
            </a:r>
            <a:r>
              <a:rPr lang="en-US" sz="1800" dirty="0" smtClean="0">
                <a:solidFill>
                  <a:srgbClr val="000000"/>
                </a:solidFill>
              </a:rPr>
              <a:t> (PEFA);</a:t>
            </a:r>
          </a:p>
          <a:p>
            <a:pPr marL="914400" lvl="1" indent="-457200" algn="just">
              <a:buFont typeface="Arial"/>
              <a:buChar char="•"/>
            </a:pPr>
            <a:r>
              <a:rPr lang="ru-RU" sz="1800" dirty="0" smtClean="0">
                <a:solidFill>
                  <a:srgbClr val="000000"/>
                </a:solidFill>
              </a:rPr>
              <a:t>Прочие</a:t>
            </a:r>
            <a:r>
              <a:rPr lang="en-US" sz="1800" dirty="0" smtClean="0">
                <a:solidFill>
                  <a:srgbClr val="000000"/>
                </a:solidFill>
              </a:rPr>
              <a:t>?</a:t>
            </a:r>
          </a:p>
          <a:p>
            <a:pPr marL="914400" lvl="1" indent="-457200" algn="just">
              <a:buFont typeface="Arial"/>
              <a:buChar char="•"/>
            </a:pPr>
            <a:endParaRPr lang="en-US" sz="1800" dirty="0">
              <a:solidFill>
                <a:srgbClr val="000000"/>
              </a:solidFill>
            </a:endParaRPr>
          </a:p>
          <a:p>
            <a:pPr marL="342900" indent="-342900" algn="just">
              <a:buFont typeface="Arial"/>
              <a:buChar char="•"/>
            </a:pPr>
            <a:r>
              <a:rPr lang="ru-RU" sz="1800" b="1" dirty="0" smtClean="0">
                <a:solidFill>
                  <a:srgbClr val="000000"/>
                </a:solidFill>
              </a:rPr>
              <a:t>Окончательная доработка документа и представление результатов на ежегодном пленарном заседании БС </a:t>
            </a:r>
            <a:r>
              <a:rPr lang="ru-RU" sz="1800" dirty="0" smtClean="0">
                <a:solidFill>
                  <a:srgbClr val="000000"/>
                </a:solidFill>
              </a:rPr>
              <a:t>в Кыргызской Республике в апреле 2017 г. </a:t>
            </a:r>
            <a:endParaRPr lang="en-US" sz="1800" dirty="0" smtClean="0">
              <a:solidFill>
                <a:srgbClr val="000000"/>
              </a:solidFill>
            </a:endParaRPr>
          </a:p>
          <a:p>
            <a:pPr marL="342900" indent="-342900" algn="just">
              <a:buFont typeface="Arial"/>
              <a:buChar char="•"/>
            </a:pPr>
            <a:r>
              <a:rPr lang="ru-RU" sz="1800" b="1" dirty="0" smtClean="0">
                <a:solidFill>
                  <a:srgbClr val="000000"/>
                </a:solidFill>
              </a:rPr>
              <a:t>Оценка полезности документа</a:t>
            </a:r>
            <a:r>
              <a:rPr lang="ru-RU" sz="1800" dirty="0" smtClean="0">
                <a:solidFill>
                  <a:srgbClr val="000000"/>
                </a:solidFill>
              </a:rPr>
              <a:t> в интересах подготовки перспективных «продуктов знаний» БС</a:t>
            </a:r>
            <a:r>
              <a:rPr lang="en-US" sz="1800" dirty="0" smtClean="0">
                <a:solidFill>
                  <a:srgbClr val="000000"/>
                </a:solidFill>
              </a:rPr>
              <a:t>.</a:t>
            </a:r>
          </a:p>
          <a:p>
            <a:pPr marL="457200" lvl="0" indent="-457200" algn="l">
              <a:buFont typeface="Arial"/>
              <a:buChar char="•"/>
            </a:pPr>
            <a:endParaRPr lang="en-GB" sz="1000" dirty="0">
              <a:solidFill>
                <a:srgbClr val="000000"/>
              </a:solidFill>
            </a:endParaRPr>
          </a:p>
          <a:p>
            <a:pPr marL="800100" lvl="1" indent="-342900" algn="just" fontAlgn="auto">
              <a:spcAft>
                <a:spcPts val="0"/>
              </a:spcAft>
              <a:buFont typeface="Arial"/>
              <a:buChar char="•"/>
              <a:defRPr/>
            </a:pPr>
            <a:endParaRPr lang="en-US" sz="2000" dirty="0" smtClean="0">
              <a:solidFill>
                <a:schemeClr val="tx1"/>
              </a:solidFill>
            </a:endParaRPr>
          </a:p>
          <a:p>
            <a:pPr lvl="1" algn="just" fontAlgn="auto">
              <a:spcAft>
                <a:spcPts val="0"/>
              </a:spcAft>
              <a:defRPr/>
            </a:pPr>
            <a:endParaRPr lang="en-US" sz="2000" dirty="0">
              <a:solidFill>
                <a:schemeClr val="tx1"/>
              </a:solidFill>
            </a:endParaRPr>
          </a:p>
          <a:p>
            <a:pPr lvl="1" algn="just" fontAlgn="auto">
              <a:spcAft>
                <a:spcPts val="0"/>
              </a:spcAft>
              <a:defRPr/>
            </a:pPr>
            <a:endParaRPr lang="bs-Latn-BA" sz="2000" dirty="0">
              <a:solidFill>
                <a:schemeClr val="tx1"/>
              </a:solidFill>
            </a:endParaRPr>
          </a:p>
          <a:p>
            <a:pPr algn="just" fontAlgn="auto">
              <a:spcAft>
                <a:spcPts val="0"/>
              </a:spcAft>
              <a:buFont typeface="Arial" pitchFamily="34" charset="0"/>
              <a:buNone/>
              <a:defRPr/>
            </a:pPr>
            <a:endParaRPr lang="bs-Latn-BA" sz="2000" dirty="0" smtClean="0">
              <a:solidFill>
                <a:schemeClr val="tx1"/>
              </a:solidFill>
            </a:endParaRPr>
          </a:p>
          <a:p>
            <a:pPr marL="457200" indent="-457200" algn="just" fontAlgn="auto">
              <a:spcAft>
                <a:spcPts val="0"/>
              </a:spcAft>
              <a:buFont typeface="Arial" pitchFamily="34" charset="0"/>
              <a:buChar char="•"/>
              <a:defRPr/>
            </a:pPr>
            <a:endParaRPr lang="en-US" sz="28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1130300" y="76200"/>
            <a:ext cx="8775700" cy="685800"/>
          </a:xfrm>
        </p:spPr>
        <p:txBody>
          <a:bodyPr/>
          <a:lstStyle/>
          <a:p>
            <a:r>
              <a:rPr lang="ru-RU" sz="2800" b="1" dirty="0">
                <a:solidFill>
                  <a:srgbClr val="1F497D"/>
                </a:solidFill>
              </a:rPr>
              <a:t>З</a:t>
            </a:r>
            <a:r>
              <a:rPr lang="ru-RU" sz="2800" b="1" dirty="0" smtClean="0">
                <a:solidFill>
                  <a:srgbClr val="1F497D"/>
                </a:solidFill>
              </a:rPr>
              <a:t>аключительные комментарии РГ и дальнейшие шаги</a:t>
            </a:r>
            <a:endParaRPr lang="en-US" sz="2800" b="1" dirty="0" smtClean="0">
              <a:solidFill>
                <a:srgbClr val="1F497D"/>
              </a:solidFill>
            </a:endParaRPr>
          </a:p>
        </p:txBody>
      </p:sp>
    </p:spTree>
    <p:extLst>
      <p:ext uri="{BB962C8B-B14F-4D97-AF65-F5344CB8AC3E}">
        <p14:creationId xmlns:p14="http://schemas.microsoft.com/office/powerpoint/2010/main" val="29337293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0"/>
            <a:ext cx="9144000" cy="7162800"/>
          </a:xfrm>
        </p:spPr>
        <p:txBody>
          <a:bodyPr rtlCol="0">
            <a:noAutofit/>
          </a:bodyPr>
          <a:lstStyle/>
          <a:p>
            <a:pPr lvl="0"/>
            <a:r>
              <a:rPr lang="ru-RU" dirty="0" smtClean="0">
                <a:solidFill>
                  <a:srgbClr val="1F497D"/>
                </a:solidFill>
                <a:latin typeface="+mj-lt"/>
              </a:rPr>
              <a:t>Источники информации</a:t>
            </a:r>
            <a:r>
              <a:rPr lang="en-US" dirty="0" smtClean="0">
                <a:solidFill>
                  <a:srgbClr val="1F497D"/>
                </a:solidFill>
                <a:latin typeface="+mj-lt"/>
              </a:rPr>
              <a:t> </a:t>
            </a:r>
          </a:p>
          <a:p>
            <a:pPr lvl="0" algn="l"/>
            <a:r>
              <a:rPr lang="ru-RU" sz="1700" dirty="0" smtClean="0">
                <a:solidFill>
                  <a:schemeClr val="tx1"/>
                </a:solidFill>
              </a:rPr>
              <a:t>См. раздел «Справочная литература» в конце предварительной редакции «продукта знаний», напр.</a:t>
            </a:r>
            <a:r>
              <a:rPr lang="en-US" sz="1700" dirty="0" smtClean="0">
                <a:solidFill>
                  <a:schemeClr val="tx1"/>
                </a:solidFill>
              </a:rPr>
              <a:t>: </a:t>
            </a:r>
          </a:p>
          <a:p>
            <a:pPr marL="285750" lvl="0" indent="-285750" algn="l">
              <a:buFont typeface="Arial"/>
              <a:buChar char="•"/>
            </a:pPr>
            <a:r>
              <a:rPr lang="en-US" sz="1600" b="1" dirty="0" smtClean="0">
                <a:solidFill>
                  <a:schemeClr val="tx1"/>
                </a:solidFill>
              </a:rPr>
              <a:t>The </a:t>
            </a:r>
            <a:r>
              <a:rPr lang="en-US" sz="1600" b="1" dirty="0">
                <a:solidFill>
                  <a:schemeClr val="tx1"/>
                </a:solidFill>
              </a:rPr>
              <a:t>Power of Making it Simple: A Government Guide to Developing Citizens Budgets,</a:t>
            </a:r>
            <a:r>
              <a:rPr lang="en-US" sz="1600" dirty="0">
                <a:solidFill>
                  <a:schemeClr val="tx1"/>
                </a:solidFill>
              </a:rPr>
              <a:t> </a:t>
            </a:r>
            <a:r>
              <a:rPr lang="ru-RU" sz="1600" dirty="0" smtClean="0">
                <a:solidFill>
                  <a:schemeClr val="tx1"/>
                </a:solidFill>
              </a:rPr>
              <a:t>Международное бюджетное партнёрство, апрель</a:t>
            </a:r>
            <a:r>
              <a:rPr lang="en-US" sz="1600" dirty="0" smtClean="0">
                <a:solidFill>
                  <a:schemeClr val="tx1"/>
                </a:solidFill>
              </a:rPr>
              <a:t> 2012</a:t>
            </a:r>
            <a:r>
              <a:rPr lang="ru-RU" sz="1600" dirty="0" smtClean="0">
                <a:solidFill>
                  <a:schemeClr val="tx1"/>
                </a:solidFill>
              </a:rPr>
              <a:t> г.</a:t>
            </a:r>
            <a:endParaRPr lang="en-GB" sz="1600" dirty="0">
              <a:solidFill>
                <a:schemeClr val="tx1"/>
              </a:solidFill>
            </a:endParaRPr>
          </a:p>
          <a:p>
            <a:pPr marL="285750" lvl="0" indent="-285750" algn="l">
              <a:buFont typeface="Arial"/>
              <a:buChar char="•"/>
            </a:pPr>
            <a:r>
              <a:rPr lang="ru-RU" sz="1600" b="1" dirty="0" smtClean="0">
                <a:solidFill>
                  <a:schemeClr val="tx1"/>
                </a:solidFill>
              </a:rPr>
              <a:t>Методика разработки бюджета для граждан в Кыргызской Республике</a:t>
            </a:r>
            <a:r>
              <a:rPr lang="en-US" sz="1600" b="1" dirty="0" smtClean="0">
                <a:solidFill>
                  <a:schemeClr val="tx1"/>
                </a:solidFill>
              </a:rPr>
              <a:t> </a:t>
            </a:r>
          </a:p>
          <a:p>
            <a:pPr marL="285750" lvl="0" indent="-285750" algn="l">
              <a:buFont typeface="Arial"/>
              <a:buChar char="•"/>
            </a:pPr>
            <a:r>
              <a:rPr lang="ru-RU" sz="1600" b="1" dirty="0" smtClean="0">
                <a:solidFill>
                  <a:schemeClr val="tx1"/>
                </a:solidFill>
              </a:rPr>
              <a:t>Методические рекомендации </a:t>
            </a:r>
            <a:r>
              <a:rPr lang="ru-RU" sz="1600" b="1" dirty="0">
                <a:solidFill>
                  <a:schemeClr val="tx1"/>
                </a:solidFill>
              </a:rPr>
              <a:t>по представлению бюджетов субъектов Российской Федерации и местных бюджетов и отчетов об их исполнении в доступной для граждан </a:t>
            </a:r>
            <a:r>
              <a:rPr lang="ru-RU" sz="1600" b="1" dirty="0" smtClean="0">
                <a:solidFill>
                  <a:schemeClr val="tx1"/>
                </a:solidFill>
              </a:rPr>
              <a:t>форме (сентябрь 2015 г.)</a:t>
            </a:r>
            <a:r>
              <a:rPr lang="ru-RU" sz="1600" dirty="0" smtClean="0"/>
              <a:t> </a:t>
            </a:r>
            <a:r>
              <a:rPr lang="ru-RU" sz="1600" dirty="0">
                <a:hlinkClick r:id="rId3"/>
              </a:rPr>
              <a:t>http://minfin.ru/ru/document/?id_4=69561&amp;amp;area_id=4&amp;amp;page_id=2104&amp;amp;popup=Y#ixzz4JNFnPDWx</a:t>
            </a:r>
            <a:r>
              <a:rPr lang="ru-RU" sz="1600" dirty="0"/>
              <a:t/>
            </a:r>
            <a:br>
              <a:rPr lang="ru-RU" sz="1600" dirty="0"/>
            </a:br>
            <a:r>
              <a:rPr lang="en-US" sz="1600" dirty="0" smtClean="0">
                <a:solidFill>
                  <a:schemeClr val="tx1"/>
                </a:solidFill>
              </a:rPr>
              <a:t>(</a:t>
            </a:r>
            <a:r>
              <a:rPr lang="ru-RU" sz="1600" b="1" dirty="0" smtClean="0">
                <a:solidFill>
                  <a:schemeClr val="tx1"/>
                </a:solidFill>
              </a:rPr>
              <a:t>Рекомендации по бюджету для граждан (подготовлены для Минфина Молдовы</a:t>
            </a:r>
            <a:r>
              <a:rPr lang="en-US" sz="1600" dirty="0" smtClean="0">
                <a:solidFill>
                  <a:schemeClr val="tx1"/>
                </a:solidFill>
              </a:rPr>
              <a:t>), </a:t>
            </a:r>
            <a:r>
              <a:rPr lang="en-US" sz="1600" dirty="0">
                <a:solidFill>
                  <a:schemeClr val="tx1"/>
                </a:solidFill>
              </a:rPr>
              <a:t>2013, </a:t>
            </a:r>
            <a:r>
              <a:rPr lang="ru-RU" sz="1600" dirty="0" smtClean="0">
                <a:solidFill>
                  <a:schemeClr val="tx1"/>
                </a:solidFill>
              </a:rPr>
              <a:t>Аналитический центр «Экспертная группа», Молдова</a:t>
            </a:r>
            <a:endParaRPr lang="en-US" sz="1600" dirty="0" smtClean="0">
              <a:solidFill>
                <a:schemeClr val="tx1"/>
              </a:solidFill>
            </a:endParaRPr>
          </a:p>
          <a:p>
            <a:pPr lvl="0" algn="l"/>
            <a:r>
              <a:rPr lang="en-US" sz="1600" dirty="0" smtClean="0">
                <a:solidFill>
                  <a:schemeClr val="tx1"/>
                </a:solidFill>
                <a:hlinkClick r:id="rId4"/>
              </a:rPr>
              <a:t>https</a:t>
            </a:r>
            <a:r>
              <a:rPr lang="en-US" sz="1600" dirty="0">
                <a:solidFill>
                  <a:schemeClr val="tx1"/>
                </a:solidFill>
                <a:hlinkClick r:id="rId4"/>
              </a:rPr>
              <a:t>://www.pempal.org/events/plenary-meeting-budget-community-and-meeting-budget-literacy-and-transparency-working-</a:t>
            </a:r>
            <a:r>
              <a:rPr lang="en-US" sz="1600" dirty="0" smtClean="0">
                <a:solidFill>
                  <a:schemeClr val="tx1"/>
                </a:solidFill>
                <a:hlinkClick r:id="rId4"/>
              </a:rPr>
              <a:t>group</a:t>
            </a:r>
            <a:r>
              <a:rPr lang="en-US" sz="1600" dirty="0" smtClean="0">
                <a:solidFill>
                  <a:schemeClr val="tx1"/>
                </a:solidFill>
              </a:rPr>
              <a:t> </a:t>
            </a:r>
          </a:p>
          <a:p>
            <a:pPr marL="285750" lvl="0" indent="-285750" algn="l">
              <a:buFont typeface="Arial"/>
              <a:buChar char="•"/>
            </a:pPr>
            <a:endParaRPr lang="en-US" sz="1600" b="1" dirty="0">
              <a:solidFill>
                <a:schemeClr val="tx1"/>
              </a:solidFill>
            </a:endParaRPr>
          </a:p>
          <a:p>
            <a:pPr algn="l"/>
            <a:r>
              <a:rPr lang="ru-RU" sz="1600" b="1" dirty="0" smtClean="0">
                <a:solidFill>
                  <a:schemeClr val="tx1"/>
                </a:solidFill>
              </a:rPr>
              <a:t>Примеры бюджетов для граждан, руководств МВФ, МБП и ОЭСР </a:t>
            </a:r>
            <a:r>
              <a:rPr lang="en-US" sz="1600" dirty="0" smtClean="0">
                <a:solidFill>
                  <a:schemeClr val="tx1"/>
                </a:solidFill>
              </a:rPr>
              <a:t>(</a:t>
            </a:r>
            <a:r>
              <a:rPr lang="ru-RU" sz="1600" dirty="0" smtClean="0">
                <a:solidFill>
                  <a:schemeClr val="tx1"/>
                </a:solidFill>
              </a:rPr>
              <a:t>переведены к московскому заседанию</a:t>
            </a:r>
            <a:r>
              <a:rPr lang="en-US" sz="1600" dirty="0" smtClean="0">
                <a:solidFill>
                  <a:schemeClr val="tx1"/>
                </a:solidFill>
              </a:rPr>
              <a:t> PEMPAL</a:t>
            </a:r>
            <a:r>
              <a:rPr lang="ru-RU" sz="1600" dirty="0" smtClean="0">
                <a:solidFill>
                  <a:schemeClr val="tx1"/>
                </a:solidFill>
              </a:rPr>
              <a:t> 2014 года, посвящённому бюджетной прозрачности и подотчётности</a:t>
            </a:r>
            <a:r>
              <a:rPr lang="en-US" sz="1600" dirty="0" smtClean="0">
                <a:solidFill>
                  <a:schemeClr val="tx1"/>
                </a:solidFill>
              </a:rPr>
              <a:t>): </a:t>
            </a:r>
            <a:r>
              <a:rPr lang="en-US" sz="1600" dirty="0">
                <a:solidFill>
                  <a:schemeClr val="tx1"/>
                </a:solidFill>
                <a:hlinkClick r:id="rId5"/>
              </a:rPr>
              <a:t>https://www.pempal.org/events/pempal-network-met-fiscal-transparency-and-</a:t>
            </a:r>
            <a:r>
              <a:rPr lang="en-US" sz="1600" dirty="0" smtClean="0">
                <a:solidFill>
                  <a:schemeClr val="tx1"/>
                </a:solidFill>
                <a:hlinkClick r:id="rId5"/>
              </a:rPr>
              <a:t>accountability</a:t>
            </a:r>
            <a:r>
              <a:rPr lang="en-US" sz="1600" dirty="0" smtClean="0">
                <a:solidFill>
                  <a:schemeClr val="tx1"/>
                </a:solidFill>
              </a:rPr>
              <a:t> </a:t>
            </a:r>
          </a:p>
          <a:p>
            <a:pPr algn="l"/>
            <a:r>
              <a:rPr lang="ru-RU" sz="1600" b="1" dirty="0" smtClean="0">
                <a:solidFill>
                  <a:schemeClr val="tx1"/>
                </a:solidFill>
              </a:rPr>
              <a:t>Ознакомительный визит в Хорватию для рассмотрения бюджетов для граждан на региональном и местном уровне</a:t>
            </a:r>
            <a:endParaRPr lang="en-US" sz="1600" dirty="0" smtClean="0">
              <a:solidFill>
                <a:schemeClr val="tx1"/>
              </a:solidFill>
            </a:endParaRPr>
          </a:p>
          <a:p>
            <a:pPr algn="l"/>
            <a:r>
              <a:rPr lang="en-US" sz="1600" dirty="0">
                <a:solidFill>
                  <a:schemeClr val="tx1"/>
                </a:solidFill>
                <a:hlinkClick r:id="rId6"/>
              </a:rPr>
              <a:t>https://www.pempal.org/events/study-visit-budget-literacy-and-</a:t>
            </a:r>
            <a:r>
              <a:rPr lang="en-US" sz="1600" dirty="0" smtClean="0">
                <a:solidFill>
                  <a:schemeClr val="tx1"/>
                </a:solidFill>
                <a:hlinkClick r:id="rId6"/>
              </a:rPr>
              <a:t>transparency</a:t>
            </a:r>
            <a:r>
              <a:rPr lang="en-US" sz="1600" dirty="0" smtClean="0">
                <a:solidFill>
                  <a:schemeClr val="tx1"/>
                </a:solidFill>
              </a:rPr>
              <a:t> </a:t>
            </a:r>
          </a:p>
          <a:p>
            <a:pPr algn="l"/>
            <a:r>
              <a:rPr lang="ru-RU" sz="1600" b="1" dirty="0" smtClean="0">
                <a:solidFill>
                  <a:schemeClr val="tx1"/>
                </a:solidFill>
              </a:rPr>
              <a:t>Примеры из опыта Канады, Великобритании, РФ и Хорватии</a:t>
            </a:r>
            <a:endParaRPr lang="en-US" sz="1600" b="1" dirty="0" smtClean="0">
              <a:solidFill>
                <a:schemeClr val="tx1"/>
              </a:solidFill>
            </a:endParaRPr>
          </a:p>
          <a:p>
            <a:pPr algn="l"/>
            <a:r>
              <a:rPr lang="en-US" sz="1600" dirty="0">
                <a:solidFill>
                  <a:schemeClr val="tx1"/>
                </a:solidFill>
                <a:hlinkClick r:id="rId7"/>
              </a:rPr>
              <a:t>https://www.pempal.org/events/bcop-budget-literacy-workshop-oecd-sbo-</a:t>
            </a:r>
            <a:r>
              <a:rPr lang="en-US" sz="1600" dirty="0" smtClean="0">
                <a:solidFill>
                  <a:schemeClr val="tx1"/>
                </a:solidFill>
                <a:hlinkClick r:id="rId7"/>
              </a:rPr>
              <a:t>meeting</a:t>
            </a:r>
            <a:r>
              <a:rPr lang="en-US" sz="1600" dirty="0" smtClean="0">
                <a:solidFill>
                  <a:schemeClr val="tx1"/>
                </a:solidFill>
              </a:rPr>
              <a:t> </a:t>
            </a:r>
          </a:p>
          <a:p>
            <a:pPr algn="l"/>
            <a:endParaRPr lang="en-US" sz="1700" dirty="0" smtClean="0">
              <a:solidFill>
                <a:schemeClr val="tx1"/>
              </a:solidFill>
            </a:endParaRPr>
          </a:p>
          <a:p>
            <a:pPr algn="l" fontAlgn="auto">
              <a:spcAft>
                <a:spcPts val="0"/>
              </a:spcAft>
              <a:defRPr/>
            </a:pPr>
            <a:endParaRPr lang="en-US" sz="1700" b="1" dirty="0" smtClean="0">
              <a:solidFill>
                <a:schemeClr val="tx1"/>
              </a:solidFill>
            </a:endParaRPr>
          </a:p>
          <a:p>
            <a:pPr algn="l" fontAlgn="auto">
              <a:spcAft>
                <a:spcPts val="0"/>
              </a:spcAft>
              <a:defRPr/>
            </a:pPr>
            <a:endParaRPr lang="en-US" sz="1600" dirty="0" smtClean="0">
              <a:solidFill>
                <a:schemeClr val="tx1"/>
              </a:solidFill>
            </a:endParaRPr>
          </a:p>
          <a:p>
            <a:pPr algn="l" fontAlgn="auto">
              <a:spcAft>
                <a:spcPts val="0"/>
              </a:spcAft>
              <a:defRPr/>
            </a:pPr>
            <a:endParaRPr lang="en-US" sz="1400" dirty="0">
              <a:solidFill>
                <a:schemeClr val="tx1"/>
              </a:solidFill>
            </a:endParaRPr>
          </a:p>
          <a:p>
            <a:pPr algn="l" fontAlgn="auto">
              <a:spcAft>
                <a:spcPts val="0"/>
              </a:spcAft>
              <a:defRPr/>
            </a:pPr>
            <a:endParaRPr lang="en-US" sz="1400" dirty="0" smtClean="0">
              <a:solidFill>
                <a:schemeClr val="tx1"/>
              </a:solidFill>
            </a:endParaRPr>
          </a:p>
          <a:p>
            <a:pPr marL="914400" lvl="1" indent="-457200" algn="just" fontAlgn="auto">
              <a:spcAft>
                <a:spcPts val="0"/>
              </a:spcAft>
              <a:buFont typeface="Arial" pitchFamily="34" charset="0"/>
              <a:buChar char="•"/>
              <a:defRPr/>
            </a:pPr>
            <a:endParaRPr lang="en-US" sz="1400" dirty="0">
              <a:solidFill>
                <a:schemeClr val="tx1"/>
              </a:solidFill>
            </a:endParaRPr>
          </a:p>
          <a:p>
            <a:pPr marL="457200" indent="-457200" algn="just" fontAlgn="auto">
              <a:spcAft>
                <a:spcPts val="0"/>
              </a:spcAft>
              <a:buFont typeface="Arial" pitchFamily="34" charset="0"/>
              <a:buChar char="•"/>
              <a:defRPr/>
            </a:pPr>
            <a:endParaRPr lang="bs-Latn-BA" sz="1800" dirty="0" smtClean="0">
              <a:solidFill>
                <a:schemeClr val="tx1"/>
              </a:solidFill>
            </a:endParaRPr>
          </a:p>
          <a:p>
            <a:pPr algn="just" fontAlgn="auto">
              <a:spcAft>
                <a:spcPts val="0"/>
              </a:spcAft>
              <a:buFont typeface="Arial" pitchFamily="34" charset="0"/>
              <a:buNone/>
              <a:defRPr/>
            </a:pPr>
            <a:endParaRPr lang="bs-Latn-BA" sz="2800" dirty="0" smtClean="0">
              <a:solidFill>
                <a:schemeClr val="tx1"/>
              </a:solidFill>
            </a:endParaRPr>
          </a:p>
          <a:p>
            <a:pPr marL="457200" indent="-457200" algn="just" fontAlgn="auto">
              <a:spcAft>
                <a:spcPts val="0"/>
              </a:spcAft>
              <a:buFont typeface="Arial" pitchFamily="34" charset="0"/>
              <a:buChar char="•"/>
              <a:defRPr/>
            </a:pPr>
            <a:endParaRPr lang="en-US" sz="2800" dirty="0">
              <a:solidFill>
                <a:schemeClr val="tx1"/>
              </a:solidFill>
            </a:endParaRPr>
          </a:p>
        </p:txBody>
      </p:sp>
      <p:pic>
        <p:nvPicPr>
          <p:cNvPr id="37890" name="Рисунок 11" descr="pempal-logo.jpg"/>
          <p:cNvPicPr>
            <a:picLocks noChangeAspect="1"/>
          </p:cNvPicPr>
          <p:nvPr/>
        </p:nvPicPr>
        <p:blipFill>
          <a:blip r:embed="rId8"/>
          <a:srcRect/>
          <a:stretch>
            <a:fillRect/>
          </a:stretch>
        </p:blipFill>
        <p:spPr bwMode="auto">
          <a:xfrm>
            <a:off x="0" y="0"/>
            <a:ext cx="763588" cy="6858000"/>
          </a:xfrm>
          <a:prstGeom prst="rect">
            <a:avLst/>
          </a:prstGeom>
          <a:noFill/>
          <a:ln w="9525">
            <a:noFill/>
            <a:miter lim="800000"/>
            <a:headEnd/>
            <a:tailEnd/>
          </a:ln>
        </p:spPr>
      </p:pic>
    </p:spTree>
    <p:extLst>
      <p:ext uri="{BB962C8B-B14F-4D97-AF65-F5344CB8AC3E}">
        <p14:creationId xmlns:p14="http://schemas.microsoft.com/office/powerpoint/2010/main" val="10820922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5150" y="4267200"/>
            <a:ext cx="2113280" cy="1981200"/>
          </a:xfrm>
          <a:prstGeom prst="rect">
            <a:avLst/>
          </a:prstGeom>
        </p:spPr>
      </p:pic>
      <p:sp>
        <p:nvSpPr>
          <p:cNvPr id="3" name="Subtitle 2"/>
          <p:cNvSpPr>
            <a:spLocks noGrp="1"/>
          </p:cNvSpPr>
          <p:nvPr>
            <p:ph type="subTitle" idx="1"/>
          </p:nvPr>
        </p:nvSpPr>
        <p:spPr>
          <a:xfrm>
            <a:off x="1073150" y="1295400"/>
            <a:ext cx="8337550" cy="5410200"/>
          </a:xfrm>
        </p:spPr>
        <p:txBody>
          <a:bodyPr rtlCol="0">
            <a:noAutofit/>
          </a:bodyPr>
          <a:lstStyle/>
          <a:p>
            <a:pPr marL="457200" indent="-457200" algn="just" fontAlgn="auto">
              <a:spcAft>
                <a:spcPts val="0"/>
              </a:spcAft>
              <a:buFont typeface="Arial" pitchFamily="34" charset="0"/>
              <a:buChar char="•"/>
              <a:defRPr/>
            </a:pPr>
            <a:endParaRPr lang="en-US" sz="2000" dirty="0" smtClean="0">
              <a:solidFill>
                <a:schemeClr val="tx1"/>
              </a:solidFill>
            </a:endParaRPr>
          </a:p>
          <a:p>
            <a:pPr fontAlgn="auto">
              <a:spcAft>
                <a:spcPts val="0"/>
              </a:spcAft>
              <a:defRPr/>
            </a:pPr>
            <a:endParaRPr lang="en-US" sz="2000" dirty="0">
              <a:solidFill>
                <a:schemeClr val="tx1"/>
              </a:solidFill>
            </a:endParaRPr>
          </a:p>
          <a:p>
            <a:pPr fontAlgn="auto">
              <a:spcAft>
                <a:spcPts val="0"/>
              </a:spcAft>
              <a:defRPr/>
            </a:pPr>
            <a:r>
              <a:rPr lang="ru-RU" sz="3600" dirty="0" smtClean="0">
                <a:solidFill>
                  <a:srgbClr val="993300"/>
                </a:solidFill>
              </a:rPr>
              <a:t>Благодарю за внимание</a:t>
            </a:r>
            <a:r>
              <a:rPr lang="en-US" sz="3600" dirty="0" smtClean="0">
                <a:solidFill>
                  <a:srgbClr val="993300"/>
                </a:solidFill>
              </a:rPr>
              <a:t>!</a:t>
            </a:r>
          </a:p>
          <a:p>
            <a:pPr fontAlgn="auto">
              <a:spcAft>
                <a:spcPts val="0"/>
              </a:spcAft>
              <a:defRPr/>
            </a:pPr>
            <a:r>
              <a:rPr lang="ru-RU" sz="3600" i="1" dirty="0" smtClean="0">
                <a:solidFill>
                  <a:schemeClr val="tx1"/>
                </a:solidFill>
              </a:rPr>
              <a:t>Комментарии</a:t>
            </a:r>
            <a:r>
              <a:rPr lang="en-US" sz="3600" i="1" dirty="0" smtClean="0">
                <a:solidFill>
                  <a:schemeClr val="tx1"/>
                </a:solidFill>
              </a:rPr>
              <a:t>? </a:t>
            </a:r>
          </a:p>
          <a:p>
            <a:pPr fontAlgn="auto">
              <a:spcAft>
                <a:spcPts val="0"/>
              </a:spcAft>
              <a:defRPr/>
            </a:pPr>
            <a:r>
              <a:rPr lang="ru-RU" sz="3600" i="1" dirty="0" smtClean="0">
                <a:solidFill>
                  <a:schemeClr val="tx1"/>
                </a:solidFill>
              </a:rPr>
              <a:t>Дополнительные </a:t>
            </a:r>
            <a:r>
              <a:rPr lang="ru-RU" sz="3600" i="1" dirty="0" smtClean="0">
                <a:solidFill>
                  <a:schemeClr val="tx1"/>
                </a:solidFill>
              </a:rPr>
              <a:t>примеры из опыта </a:t>
            </a:r>
            <a:r>
              <a:rPr lang="ru-RU" sz="3600" i="1" dirty="0" smtClean="0">
                <a:solidFill>
                  <a:schemeClr val="tx1"/>
                </a:solidFill>
              </a:rPr>
              <a:t>стран </a:t>
            </a:r>
            <a:r>
              <a:rPr lang="en-US" sz="3600" i="1" dirty="0" smtClean="0">
                <a:solidFill>
                  <a:schemeClr val="tx1"/>
                </a:solidFill>
              </a:rPr>
              <a:t>PEMPAL?</a:t>
            </a:r>
            <a:endParaRPr lang="en-US" sz="3600" i="1" dirty="0">
              <a:solidFill>
                <a:schemeClr val="tx1"/>
              </a:solidFill>
            </a:endParaRPr>
          </a:p>
        </p:txBody>
      </p:sp>
      <p:pic>
        <p:nvPicPr>
          <p:cNvPr id="74755" name="Рисунок 11" descr="pempal-logo.jpg"/>
          <p:cNvPicPr>
            <a:picLocks noChangeAspect="1"/>
          </p:cNvPicPr>
          <p:nvPr/>
        </p:nvPicPr>
        <p:blipFill>
          <a:blip r:embed="rId4"/>
          <a:srcRect/>
          <a:stretch>
            <a:fillRect/>
          </a:stretch>
        </p:blipFill>
        <p:spPr bwMode="auto">
          <a:xfrm>
            <a:off x="0" y="0"/>
            <a:ext cx="763588" cy="6858000"/>
          </a:xfrm>
          <a:prstGeom prst="rect">
            <a:avLst/>
          </a:prstGeom>
          <a:noFill/>
          <a:ln w="9525">
            <a:noFill/>
            <a:miter lim="800000"/>
            <a:headEnd/>
            <a:tailEnd/>
          </a:ln>
        </p:spPr>
      </p:pic>
      <p:pic>
        <p:nvPicPr>
          <p:cNvPr id="74756" name="Рисунок 15" descr="pempal-logo-top.gif"/>
          <p:cNvPicPr>
            <a:picLocks noChangeAspect="1"/>
          </p:cNvPicPr>
          <p:nvPr/>
        </p:nvPicPr>
        <p:blipFill>
          <a:blip r:embed="rId5"/>
          <a:srcRect/>
          <a:stretch>
            <a:fillRect/>
          </a:stretch>
        </p:blipFill>
        <p:spPr bwMode="auto">
          <a:xfrm>
            <a:off x="3384550" y="381000"/>
            <a:ext cx="3879850" cy="342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838200"/>
            <a:ext cx="8763000" cy="5791200"/>
          </a:xfrm>
        </p:spPr>
        <p:txBody>
          <a:bodyPr rtlCol="0">
            <a:normAutofit lnSpcReduction="10000"/>
          </a:bodyPr>
          <a:lstStyle/>
          <a:p>
            <a:pPr algn="just" fontAlgn="auto">
              <a:spcAft>
                <a:spcPts val="0"/>
              </a:spcAft>
              <a:defRPr/>
            </a:pPr>
            <a:r>
              <a:rPr lang="en-US" sz="2000" b="1" dirty="0" smtClean="0">
                <a:solidFill>
                  <a:schemeClr val="tx1">
                    <a:lumMod val="95000"/>
                    <a:lumOff val="5000"/>
                  </a:schemeClr>
                </a:solidFill>
              </a:rPr>
              <a:t> </a:t>
            </a:r>
            <a:endParaRPr lang="bs-Latn-BA" sz="2000" b="1" dirty="0" smtClean="0">
              <a:solidFill>
                <a:schemeClr val="tx1">
                  <a:lumMod val="95000"/>
                  <a:lumOff val="5000"/>
                </a:schemeClr>
              </a:solidFill>
            </a:endParaRPr>
          </a:p>
          <a:p>
            <a:pPr marL="457200" indent="-457200" algn="l" fontAlgn="auto">
              <a:spcAft>
                <a:spcPts val="0"/>
              </a:spcAft>
              <a:buFont typeface="Arial" panose="020B0604020202020204" pitchFamily="34" charset="0"/>
              <a:buChar char="•"/>
              <a:defRPr/>
            </a:pPr>
            <a:r>
              <a:rPr lang="ru-RU" sz="2800" b="1" dirty="0" smtClean="0">
                <a:solidFill>
                  <a:schemeClr val="tx1">
                    <a:lumMod val="95000"/>
                    <a:lumOff val="5000"/>
                  </a:schemeClr>
                </a:solidFill>
              </a:rPr>
              <a:t>Рабочая группа </a:t>
            </a:r>
            <a:r>
              <a:rPr lang="ru-RU" sz="2800" b="1" dirty="0">
                <a:solidFill>
                  <a:schemeClr val="tx1">
                    <a:lumMod val="95000"/>
                    <a:lumOff val="5000"/>
                  </a:schemeClr>
                </a:solidFill>
              </a:rPr>
              <a:t>(РГ) Бюджетного сообщества (БС ) </a:t>
            </a:r>
          </a:p>
          <a:p>
            <a:pPr algn="l" fontAlgn="auto">
              <a:spcAft>
                <a:spcPts val="0"/>
              </a:spcAft>
              <a:defRPr/>
            </a:pPr>
            <a:r>
              <a:rPr lang="ru-RU" sz="2800" b="1" dirty="0">
                <a:solidFill>
                  <a:schemeClr val="tx1">
                    <a:lumMod val="95000"/>
                    <a:lumOff val="5000"/>
                  </a:schemeClr>
                </a:solidFill>
              </a:rPr>
              <a:t>    </a:t>
            </a:r>
            <a:r>
              <a:rPr lang="en-US" sz="2800" b="1" dirty="0">
                <a:solidFill>
                  <a:schemeClr val="tx1">
                    <a:lumMod val="95000"/>
                    <a:lumOff val="5000"/>
                  </a:schemeClr>
                </a:solidFill>
              </a:rPr>
              <a:t>PEMPAL</a:t>
            </a:r>
            <a:r>
              <a:rPr lang="ru-RU" sz="2800" b="1" dirty="0">
                <a:solidFill>
                  <a:schemeClr val="tx1">
                    <a:lumMod val="95000"/>
                    <a:lumOff val="5000"/>
                  </a:schemeClr>
                </a:solidFill>
              </a:rPr>
              <a:t> </a:t>
            </a:r>
            <a:r>
              <a:rPr lang="ru-RU" sz="2800" dirty="0">
                <a:solidFill>
                  <a:schemeClr val="tx1">
                    <a:lumMod val="95000"/>
                    <a:lumOff val="5000"/>
                  </a:schemeClr>
                </a:solidFill>
              </a:rPr>
              <a:t>по вопросам бюджетной грамотности и          </a:t>
            </a:r>
          </a:p>
          <a:p>
            <a:pPr algn="l" fontAlgn="auto">
              <a:spcAft>
                <a:spcPts val="0"/>
              </a:spcAft>
              <a:defRPr/>
            </a:pPr>
            <a:r>
              <a:rPr lang="ru-RU" sz="2800" dirty="0">
                <a:solidFill>
                  <a:schemeClr val="tx1">
                    <a:lumMod val="95000"/>
                    <a:lumOff val="5000"/>
                  </a:schemeClr>
                </a:solidFill>
              </a:rPr>
              <a:t>    </a:t>
            </a:r>
            <a:r>
              <a:rPr lang="ru-RU" sz="2800" dirty="0" smtClean="0">
                <a:solidFill>
                  <a:schemeClr val="tx1">
                    <a:lumMod val="95000"/>
                    <a:lumOff val="5000"/>
                  </a:schemeClr>
                </a:solidFill>
              </a:rPr>
              <a:t>прозрачности была сформирована в 2015 году с тем,      чтобы воспользоваться мировым опытом в части повышения уровня грамотности граждан, а также открытости и доступности бюджета.</a:t>
            </a:r>
            <a:endParaRPr lang="bs-Latn-BA" sz="2800" dirty="0" smtClean="0">
              <a:solidFill>
                <a:schemeClr val="tx1">
                  <a:lumMod val="95000"/>
                  <a:lumOff val="5000"/>
                </a:schemeClr>
              </a:solidFill>
            </a:endParaRPr>
          </a:p>
          <a:p>
            <a:pPr marL="342900" indent="-342900" algn="just" fontAlgn="auto">
              <a:spcAft>
                <a:spcPts val="0"/>
              </a:spcAft>
              <a:buFont typeface="Arial" pitchFamily="34" charset="0"/>
              <a:buChar char="•"/>
              <a:defRPr/>
            </a:pPr>
            <a:endParaRPr lang="bs-Latn-BA" sz="2800" dirty="0">
              <a:solidFill>
                <a:schemeClr val="tx1">
                  <a:lumMod val="95000"/>
                  <a:lumOff val="5000"/>
                </a:schemeClr>
              </a:solidFill>
            </a:endParaRPr>
          </a:p>
          <a:p>
            <a:pPr marL="342900" indent="-342900" algn="just" fontAlgn="auto">
              <a:spcAft>
                <a:spcPts val="0"/>
              </a:spcAft>
              <a:buFont typeface="Arial" pitchFamily="34" charset="0"/>
              <a:buChar char="•"/>
              <a:defRPr/>
            </a:pPr>
            <a:r>
              <a:rPr lang="ru-RU" sz="2800" b="1" dirty="0" smtClean="0">
                <a:solidFill>
                  <a:srgbClr val="000000"/>
                </a:solidFill>
              </a:rPr>
              <a:t>В состав Рабочей группы вошли представители 15 стран</a:t>
            </a:r>
            <a:r>
              <a:rPr lang="en-US" sz="2800" dirty="0" smtClean="0">
                <a:solidFill>
                  <a:srgbClr val="000000"/>
                </a:solidFill>
              </a:rPr>
              <a:t>:  </a:t>
            </a:r>
            <a:r>
              <a:rPr lang="en-US" sz="2800" dirty="0" smtClean="0">
                <a:solidFill>
                  <a:schemeClr val="tx1"/>
                </a:solidFill>
              </a:rPr>
              <a:t>A</a:t>
            </a:r>
            <a:r>
              <a:rPr lang="ru-RU" sz="2800" dirty="0" smtClean="0">
                <a:solidFill>
                  <a:schemeClr val="tx1"/>
                </a:solidFill>
              </a:rPr>
              <a:t>лбания, Армения, Беларусь, Босния и Герцеговина, Хорватия, Казахстан, Косово, Кыргызская Республика, Молдова, Румыния, Российская Федерация, Таджикистан, Турция, Украина и Узбекистан.</a:t>
            </a:r>
            <a:r>
              <a:rPr lang="en-GB" sz="2800" dirty="0" smtClean="0">
                <a:solidFill>
                  <a:schemeClr val="tx1"/>
                </a:solidFill>
              </a:rPr>
              <a:t> </a:t>
            </a:r>
            <a:endParaRPr lang="bs-Latn-BA" sz="2800" dirty="0">
              <a:solidFill>
                <a:schemeClr val="tx1"/>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381000" y="152400"/>
            <a:ext cx="9372600" cy="646331"/>
          </a:xfrm>
          <a:prstGeom prst="rect">
            <a:avLst/>
          </a:prstGeom>
          <a:noFill/>
        </p:spPr>
        <p:txBody>
          <a:bodyPr wrap="square" rtlCol="0">
            <a:spAutoFit/>
          </a:bodyPr>
          <a:lstStyle/>
          <a:p>
            <a:pPr algn="ctr"/>
            <a:r>
              <a:rPr lang="ru-RU" sz="3600" dirty="0" smtClean="0">
                <a:solidFill>
                  <a:srgbClr val="1F497D"/>
                </a:solidFill>
                <a:latin typeface="+mj-lt"/>
                <a:ea typeface="+mj-ea"/>
                <a:cs typeface="+mj-cs"/>
              </a:rPr>
              <a:t>История Рабочей группы</a:t>
            </a:r>
            <a:r>
              <a:rPr lang="en-US" sz="3600" dirty="0" smtClean="0">
                <a:solidFill>
                  <a:srgbClr val="1F497D"/>
                </a:solidFill>
                <a:latin typeface="+mj-lt"/>
                <a:ea typeface="+mj-ea"/>
                <a:cs typeface="+mj-cs"/>
              </a:rPr>
              <a:t> </a:t>
            </a:r>
            <a:endParaRPr lang="en-US" sz="3600" dirty="0">
              <a:solidFill>
                <a:srgbClr val="1F497D"/>
              </a:solidFill>
              <a:latin typeface="+mj-lt"/>
              <a:ea typeface="+mj-ea"/>
              <a:cs typeface="+mj-cs"/>
            </a:endParaRPr>
          </a:p>
        </p:txBody>
      </p:sp>
    </p:spTree>
    <p:extLst>
      <p:ext uri="{BB962C8B-B14F-4D97-AF65-F5344CB8AC3E}">
        <p14:creationId xmlns:p14="http://schemas.microsoft.com/office/powerpoint/2010/main" val="209709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228600"/>
            <a:ext cx="8763000" cy="6400800"/>
          </a:xfrm>
        </p:spPr>
        <p:txBody>
          <a:bodyPr rtlCol="0">
            <a:normAutofit fontScale="85000" lnSpcReduction="20000"/>
          </a:bodyPr>
          <a:lstStyle/>
          <a:p>
            <a:pPr algn="just" fontAlgn="auto">
              <a:spcAft>
                <a:spcPts val="0"/>
              </a:spcAft>
              <a:defRPr/>
            </a:pPr>
            <a:r>
              <a:rPr lang="en-US" sz="2000" b="1" dirty="0" smtClean="0">
                <a:solidFill>
                  <a:schemeClr val="tx1">
                    <a:lumMod val="95000"/>
                    <a:lumOff val="5000"/>
                  </a:schemeClr>
                </a:solidFill>
              </a:rPr>
              <a:t> </a:t>
            </a:r>
            <a:endParaRPr lang="bs-Latn-BA" sz="2800" dirty="0">
              <a:solidFill>
                <a:schemeClr val="tx1">
                  <a:lumMod val="95000"/>
                  <a:lumOff val="5000"/>
                </a:schemeClr>
              </a:solidFill>
            </a:endParaRPr>
          </a:p>
          <a:p>
            <a:pPr marL="342900" indent="-342900" algn="just" fontAlgn="auto">
              <a:spcAft>
                <a:spcPts val="0"/>
              </a:spcAft>
              <a:buFont typeface="Arial" pitchFamily="34" charset="0"/>
              <a:buChar char="•"/>
              <a:defRPr/>
            </a:pPr>
            <a:endParaRPr lang="bs-Latn-BA" sz="2800" dirty="0" smtClean="0">
              <a:solidFill>
                <a:schemeClr val="tx1">
                  <a:lumMod val="95000"/>
                  <a:lumOff val="5000"/>
                </a:schemeClr>
              </a:solidFill>
            </a:endParaRPr>
          </a:p>
          <a:p>
            <a:pPr marL="342900" indent="-342900" algn="just" fontAlgn="auto">
              <a:spcAft>
                <a:spcPts val="0"/>
              </a:spcAft>
              <a:buFont typeface="Arial" pitchFamily="34" charset="0"/>
              <a:buChar char="•"/>
              <a:defRPr/>
            </a:pPr>
            <a:r>
              <a:rPr lang="ru-RU" sz="2800" dirty="0" smtClean="0">
                <a:solidFill>
                  <a:schemeClr val="tx1">
                    <a:lumMod val="95000"/>
                    <a:lumOff val="5000"/>
                  </a:schemeClr>
                </a:solidFill>
              </a:rPr>
              <a:t>Какие результаты РГ можно зафиксировать на</a:t>
            </a:r>
          </a:p>
          <a:p>
            <a:pPr algn="just" fontAlgn="auto">
              <a:spcAft>
                <a:spcPts val="0"/>
              </a:spcAft>
              <a:defRPr/>
            </a:pPr>
            <a:r>
              <a:rPr lang="ru-RU" sz="2800" dirty="0" smtClean="0">
                <a:solidFill>
                  <a:schemeClr val="tx1">
                    <a:lumMod val="95000"/>
                    <a:lumOff val="5000"/>
                  </a:schemeClr>
                </a:solidFill>
              </a:rPr>
              <a:t>настоящий момент</a:t>
            </a:r>
            <a:r>
              <a:rPr lang="bs-Latn-BA" sz="2800" dirty="0" smtClean="0">
                <a:solidFill>
                  <a:schemeClr val="tx1">
                    <a:lumMod val="95000"/>
                    <a:lumOff val="5000"/>
                  </a:schemeClr>
                </a:solidFill>
              </a:rPr>
              <a:t>? </a:t>
            </a:r>
            <a:endParaRPr lang="bs-Latn-BA" sz="2800" dirty="0" smtClean="0">
              <a:solidFill>
                <a:schemeClr val="tx1">
                  <a:lumMod val="95000"/>
                  <a:lumOff val="5000"/>
                </a:schemeClr>
              </a:solidFill>
            </a:endParaRPr>
          </a:p>
          <a:p>
            <a:pPr marL="800100" lvl="1" indent="-342900" algn="just" fontAlgn="auto">
              <a:spcAft>
                <a:spcPts val="0"/>
              </a:spcAft>
              <a:buFont typeface="Arial" pitchFamily="34" charset="0"/>
              <a:buChar char="•"/>
              <a:defRPr/>
            </a:pPr>
            <a:endParaRPr lang="en-US" sz="2000" dirty="0" smtClean="0">
              <a:solidFill>
                <a:schemeClr val="tx1">
                  <a:lumMod val="95000"/>
                  <a:lumOff val="5000"/>
                </a:schemeClr>
              </a:solidFill>
            </a:endParaRPr>
          </a:p>
          <a:p>
            <a:pPr marL="800100" lvl="1" indent="-342900" algn="just" fontAlgn="auto">
              <a:spcAft>
                <a:spcPts val="0"/>
              </a:spcAft>
              <a:buFont typeface="Arial" pitchFamily="34" charset="0"/>
              <a:buChar char="•"/>
              <a:defRPr/>
            </a:pPr>
            <a:r>
              <a:rPr lang="ru-RU" b="1" dirty="0" smtClean="0">
                <a:solidFill>
                  <a:schemeClr val="tx1">
                    <a:lumMod val="95000"/>
                    <a:lumOff val="5000"/>
                  </a:schemeClr>
                </a:solidFill>
              </a:rPr>
              <a:t>Была документально зафиксирована практика </a:t>
            </a:r>
            <a:endParaRPr lang="ru-RU" b="1" dirty="0" smtClean="0">
              <a:solidFill>
                <a:schemeClr val="tx1">
                  <a:lumMod val="95000"/>
                  <a:lumOff val="5000"/>
                </a:schemeClr>
              </a:solidFill>
            </a:endParaRPr>
          </a:p>
          <a:p>
            <a:pPr lvl="1" algn="just" fontAlgn="auto">
              <a:spcAft>
                <a:spcPts val="0"/>
              </a:spcAft>
              <a:defRPr/>
            </a:pPr>
            <a:r>
              <a:rPr lang="ru-RU" b="1" dirty="0">
                <a:solidFill>
                  <a:schemeClr val="tx1">
                    <a:lumMod val="95000"/>
                    <a:lumOff val="5000"/>
                  </a:schemeClr>
                </a:solidFill>
              </a:rPr>
              <a:t> </a:t>
            </a:r>
            <a:r>
              <a:rPr lang="ru-RU" b="1" dirty="0" smtClean="0">
                <a:solidFill>
                  <a:schemeClr val="tx1">
                    <a:lumMod val="95000"/>
                    <a:lumOff val="5000"/>
                  </a:schemeClr>
                </a:solidFill>
              </a:rPr>
              <a:t>    и статус реформ </a:t>
            </a:r>
            <a:r>
              <a:rPr lang="ru-RU" dirty="0" smtClean="0">
                <a:solidFill>
                  <a:schemeClr val="tx1">
                    <a:lumMod val="95000"/>
                    <a:lumOff val="5000"/>
                  </a:schemeClr>
                </a:solidFill>
              </a:rPr>
              <a:t>в ходе интернет-обследования,    </a:t>
            </a:r>
          </a:p>
          <a:p>
            <a:pPr lvl="1" algn="just" fontAlgn="auto">
              <a:spcAft>
                <a:spcPts val="0"/>
              </a:spcAft>
              <a:defRPr/>
            </a:pPr>
            <a:r>
              <a:rPr lang="ru-RU" dirty="0">
                <a:solidFill>
                  <a:schemeClr val="tx1">
                    <a:lumMod val="95000"/>
                    <a:lumOff val="5000"/>
                  </a:schemeClr>
                </a:solidFill>
              </a:rPr>
              <a:t> </a:t>
            </a:r>
            <a:r>
              <a:rPr lang="ru-RU" dirty="0" smtClean="0">
                <a:solidFill>
                  <a:schemeClr val="tx1">
                    <a:lumMod val="95000"/>
                    <a:lumOff val="5000"/>
                  </a:schemeClr>
                </a:solidFill>
              </a:rPr>
              <a:t>    проводившегося в 2015 году.</a:t>
            </a:r>
            <a:endParaRPr lang="bs-Latn-BA" dirty="0" smtClean="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dirty="0" smtClean="0">
              <a:solidFill>
                <a:schemeClr val="tx1">
                  <a:lumMod val="95000"/>
                  <a:lumOff val="5000"/>
                </a:schemeClr>
              </a:solidFill>
            </a:endParaRPr>
          </a:p>
          <a:p>
            <a:pPr marL="800100" lvl="1" indent="-342900" algn="just" fontAlgn="auto">
              <a:spcAft>
                <a:spcPts val="0"/>
              </a:spcAft>
              <a:buFont typeface="Arial" pitchFamily="34" charset="0"/>
              <a:buChar char="•"/>
              <a:defRPr/>
            </a:pPr>
            <a:r>
              <a:rPr lang="ru-RU" b="1" dirty="0" smtClean="0">
                <a:solidFill>
                  <a:schemeClr val="tx1">
                    <a:lumMod val="95000"/>
                    <a:lumOff val="5000"/>
                  </a:schemeClr>
                </a:solidFill>
              </a:rPr>
              <a:t>Были </a:t>
            </a:r>
            <a:r>
              <a:rPr lang="ru-RU" b="1" dirty="0" smtClean="0">
                <a:solidFill>
                  <a:schemeClr val="tx1">
                    <a:lumMod val="95000"/>
                    <a:lumOff val="5000"/>
                  </a:schemeClr>
                </a:solidFill>
              </a:rPr>
              <a:t>проанализированы </a:t>
            </a:r>
            <a:r>
              <a:rPr lang="ru-RU" b="1" dirty="0" smtClean="0">
                <a:solidFill>
                  <a:schemeClr val="tx1">
                    <a:lumMod val="95000"/>
                    <a:lumOff val="5000"/>
                  </a:schemeClr>
                </a:solidFill>
              </a:rPr>
              <a:t>конкретные примеры из опыта разных стран в области «бюджетной грамотности</a:t>
            </a:r>
            <a:r>
              <a:rPr lang="ru-RU" b="1" dirty="0" smtClean="0">
                <a:solidFill>
                  <a:schemeClr val="tx1">
                    <a:lumMod val="95000"/>
                    <a:lumOff val="5000"/>
                  </a:schemeClr>
                </a:solidFill>
              </a:rPr>
              <a:t>» (</a:t>
            </a:r>
            <a:r>
              <a:rPr lang="ru-RU" dirty="0" smtClean="0">
                <a:solidFill>
                  <a:schemeClr val="tx1">
                    <a:lumMod val="95000"/>
                    <a:lumOff val="5000"/>
                  </a:schemeClr>
                </a:solidFill>
              </a:rPr>
              <a:t>35 </a:t>
            </a:r>
            <a:r>
              <a:rPr lang="ru-RU" dirty="0" smtClean="0">
                <a:solidFill>
                  <a:schemeClr val="tx1">
                    <a:lumMod val="95000"/>
                    <a:lumOff val="5000"/>
                  </a:schemeClr>
                </a:solidFill>
              </a:rPr>
              <a:t>примеров на материале 33 </a:t>
            </a:r>
            <a:r>
              <a:rPr lang="ru-RU" dirty="0" smtClean="0">
                <a:solidFill>
                  <a:schemeClr val="tx1">
                    <a:lumMod val="95000"/>
                    <a:lumOff val="5000"/>
                  </a:schemeClr>
                </a:solidFill>
              </a:rPr>
              <a:t>стран) на основе подготовленного </a:t>
            </a:r>
            <a:r>
              <a:rPr lang="ru-RU" dirty="0" smtClean="0">
                <a:solidFill>
                  <a:schemeClr val="tx1">
                    <a:lumMod val="95000"/>
                    <a:lumOff val="5000"/>
                  </a:schemeClr>
                </a:solidFill>
              </a:rPr>
              <a:t>Всемирным </a:t>
            </a:r>
            <a:r>
              <a:rPr lang="ru-RU" dirty="0" smtClean="0">
                <a:solidFill>
                  <a:schemeClr val="tx1">
                    <a:lumMod val="95000"/>
                    <a:lumOff val="5000"/>
                  </a:schemeClr>
                </a:solidFill>
              </a:rPr>
              <a:t>банком отчета</a:t>
            </a:r>
            <a:r>
              <a:rPr lang="bs-Latn-BA" dirty="0" smtClean="0">
                <a:solidFill>
                  <a:schemeClr val="tx1">
                    <a:lumMod val="95000"/>
                    <a:lumOff val="5000"/>
                  </a:schemeClr>
                </a:solidFill>
              </a:rPr>
              <a:t>.</a:t>
            </a:r>
            <a:endParaRPr lang="bs-Latn-BA" dirty="0" smtClean="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dirty="0" smtClean="0">
              <a:solidFill>
                <a:schemeClr val="tx1">
                  <a:lumMod val="95000"/>
                  <a:lumOff val="5000"/>
                </a:schemeClr>
              </a:solidFill>
            </a:endParaRPr>
          </a:p>
          <a:p>
            <a:pPr marL="800100" lvl="1" indent="-342900" algn="just" fontAlgn="auto">
              <a:spcAft>
                <a:spcPts val="0"/>
              </a:spcAft>
              <a:buFont typeface="Arial" pitchFamily="34" charset="0"/>
              <a:buChar char="•"/>
              <a:defRPr/>
            </a:pPr>
            <a:r>
              <a:rPr lang="ru-RU" b="1" dirty="0" smtClean="0">
                <a:solidFill>
                  <a:schemeClr val="tx1">
                    <a:lumMod val="95000"/>
                    <a:lumOff val="5000"/>
                  </a:schemeClr>
                </a:solidFill>
              </a:rPr>
              <a:t>Участники РГ ознакомились </a:t>
            </a:r>
            <a:r>
              <a:rPr lang="ru-RU" b="1" dirty="0" smtClean="0">
                <a:solidFill>
                  <a:schemeClr val="tx1">
                    <a:lumMod val="95000"/>
                    <a:lumOff val="5000"/>
                  </a:schemeClr>
                </a:solidFill>
              </a:rPr>
              <a:t>с практикой вовлечения </a:t>
            </a:r>
            <a:r>
              <a:rPr lang="ru-RU" b="1" dirty="0" smtClean="0">
                <a:solidFill>
                  <a:schemeClr val="tx1">
                    <a:lumMod val="95000"/>
                    <a:lumOff val="5000"/>
                  </a:schemeClr>
                </a:solidFill>
              </a:rPr>
              <a:t>граждан в бюджетный процесс, </a:t>
            </a:r>
            <a:r>
              <a:rPr lang="ru-RU" b="1" dirty="0" smtClean="0">
                <a:solidFill>
                  <a:schemeClr val="tx1">
                    <a:lumMod val="95000"/>
                    <a:lumOff val="5000"/>
                  </a:schemeClr>
                </a:solidFill>
              </a:rPr>
              <a:t>принятой в Великобритании, Российской Федерации и </a:t>
            </a:r>
            <a:r>
              <a:rPr lang="ru-RU" b="1" dirty="0" smtClean="0">
                <a:solidFill>
                  <a:schemeClr val="tx1">
                    <a:lumMod val="95000"/>
                    <a:lumOff val="5000"/>
                  </a:schemeClr>
                </a:solidFill>
              </a:rPr>
              <a:t>Канаде </a:t>
            </a:r>
            <a:r>
              <a:rPr lang="bs-Latn-BA" dirty="0" smtClean="0">
                <a:solidFill>
                  <a:schemeClr val="tx1">
                    <a:lumMod val="95000"/>
                    <a:lumOff val="5000"/>
                  </a:schemeClr>
                </a:solidFill>
              </a:rPr>
              <a:t>(</a:t>
            </a:r>
            <a:r>
              <a:rPr lang="ru-RU" dirty="0" smtClean="0">
                <a:solidFill>
                  <a:schemeClr val="tx1">
                    <a:lumMod val="95000"/>
                    <a:lumOff val="5000"/>
                  </a:schemeClr>
                </a:solidFill>
              </a:rPr>
              <a:t>на заседании в Варшаве, Польша, в мае 2015 года</a:t>
            </a:r>
            <a:r>
              <a:rPr lang="bs-Latn-BA" dirty="0" smtClean="0">
                <a:solidFill>
                  <a:schemeClr val="tx1">
                    <a:lumMod val="95000"/>
                    <a:lumOff val="5000"/>
                  </a:schemeClr>
                </a:solidFill>
              </a:rPr>
              <a:t>).</a:t>
            </a:r>
          </a:p>
          <a:p>
            <a:pPr marL="800100" lvl="1" indent="-342900" algn="just" fontAlgn="auto">
              <a:spcAft>
                <a:spcPts val="0"/>
              </a:spcAft>
              <a:buFont typeface="Arial" pitchFamily="34" charset="0"/>
              <a:buChar char="•"/>
              <a:defRPr/>
            </a:pPr>
            <a:endParaRPr lang="bs-Latn-BA" dirty="0" smtClean="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0" y="152400"/>
            <a:ext cx="9372600" cy="646331"/>
          </a:xfrm>
          <a:prstGeom prst="rect">
            <a:avLst/>
          </a:prstGeom>
          <a:noFill/>
        </p:spPr>
        <p:txBody>
          <a:bodyPr wrap="square" rtlCol="0">
            <a:spAutoFit/>
          </a:bodyPr>
          <a:lstStyle/>
          <a:p>
            <a:pPr algn="ctr"/>
            <a:r>
              <a:rPr lang="ru-RU" sz="3600" dirty="0" smtClean="0">
                <a:solidFill>
                  <a:srgbClr val="1F497D"/>
                </a:solidFill>
                <a:latin typeface="+mj-lt"/>
                <a:ea typeface="+mj-ea"/>
                <a:cs typeface="+mj-cs"/>
              </a:rPr>
              <a:t>Достижения Рабочей группы</a:t>
            </a:r>
            <a:r>
              <a:rPr lang="en-US" sz="3600" dirty="0" smtClean="0">
                <a:solidFill>
                  <a:srgbClr val="1F497D"/>
                </a:solidFill>
                <a:latin typeface="+mj-lt"/>
                <a:ea typeface="+mj-ea"/>
                <a:cs typeface="+mj-cs"/>
              </a:rPr>
              <a:t> (1)  </a:t>
            </a:r>
            <a:endParaRPr lang="en-US" sz="3600" dirty="0">
              <a:solidFill>
                <a:srgbClr val="1F497D"/>
              </a:solidFill>
              <a:latin typeface="+mj-lt"/>
              <a:ea typeface="+mj-ea"/>
              <a:cs typeface="+mj-cs"/>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58200" y="304801"/>
            <a:ext cx="1433286" cy="1600200"/>
          </a:xfrm>
          <a:prstGeom prst="rect">
            <a:avLst/>
          </a:prstGeom>
        </p:spPr>
      </p:pic>
    </p:spTree>
    <p:extLst>
      <p:ext uri="{BB962C8B-B14F-4D97-AF65-F5344CB8AC3E}">
        <p14:creationId xmlns:p14="http://schemas.microsoft.com/office/powerpoint/2010/main" val="2548343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762000"/>
            <a:ext cx="8991600" cy="6096000"/>
          </a:xfrm>
        </p:spPr>
        <p:txBody>
          <a:bodyPr rtlCol="0">
            <a:normAutofit fontScale="77500" lnSpcReduction="20000"/>
          </a:bodyPr>
          <a:lstStyle/>
          <a:p>
            <a:pPr lvl="1" algn="just" fontAlgn="auto">
              <a:spcAft>
                <a:spcPts val="0"/>
              </a:spcAft>
              <a:defRPr/>
            </a:pPr>
            <a:endParaRPr lang="bs-Latn-BA" sz="1000" b="1" dirty="0" smtClean="0">
              <a:solidFill>
                <a:schemeClr val="tx1">
                  <a:lumMod val="95000"/>
                  <a:lumOff val="5000"/>
                </a:schemeClr>
              </a:solidFill>
            </a:endParaRPr>
          </a:p>
          <a:p>
            <a:pPr marL="342900" indent="-342900" algn="just" fontAlgn="auto">
              <a:spcAft>
                <a:spcPts val="0"/>
              </a:spcAft>
              <a:buFont typeface="Arial" pitchFamily="34" charset="0"/>
              <a:buChar char="•"/>
              <a:defRPr/>
            </a:pPr>
            <a:r>
              <a:rPr lang="ru-RU" sz="3100" b="1" dirty="0" smtClean="0">
                <a:solidFill>
                  <a:schemeClr val="tx1">
                    <a:lumMod val="95000"/>
                    <a:lumOff val="5000"/>
                  </a:schemeClr>
                </a:solidFill>
              </a:rPr>
              <a:t>РГ перенесла </a:t>
            </a:r>
            <a:r>
              <a:rPr lang="ru-RU" sz="3100" b="1" dirty="0" smtClean="0">
                <a:solidFill>
                  <a:schemeClr val="tx1">
                    <a:lumMod val="95000"/>
                    <a:lumOff val="5000"/>
                  </a:schemeClr>
                </a:solidFill>
              </a:rPr>
              <a:t>акцент </a:t>
            </a:r>
            <a:r>
              <a:rPr lang="ru-RU" sz="3100" b="1" dirty="0" smtClean="0">
                <a:solidFill>
                  <a:schemeClr val="tx1">
                    <a:lumMod val="95000"/>
                    <a:lumOff val="5000"/>
                  </a:schemeClr>
                </a:solidFill>
              </a:rPr>
              <a:t>своей </a:t>
            </a:r>
            <a:r>
              <a:rPr lang="ru-RU" sz="3100" b="1" dirty="0" smtClean="0">
                <a:solidFill>
                  <a:schemeClr val="tx1">
                    <a:lumMod val="95000"/>
                    <a:lumOff val="5000"/>
                  </a:schemeClr>
                </a:solidFill>
              </a:rPr>
              <a:t>деятельности </a:t>
            </a:r>
            <a:r>
              <a:rPr lang="ru-RU" sz="3100" b="1" dirty="0" smtClean="0">
                <a:solidFill>
                  <a:schemeClr val="tx1">
                    <a:lumMod val="95000"/>
                    <a:lumOff val="5000"/>
                  </a:schemeClr>
                </a:solidFill>
              </a:rPr>
              <a:t>на </a:t>
            </a:r>
            <a:r>
              <a:rPr lang="ru-RU" sz="3100" b="1" dirty="0" smtClean="0">
                <a:solidFill>
                  <a:schemeClr val="tx1">
                    <a:lumMod val="95000"/>
                    <a:lumOff val="5000"/>
                  </a:schemeClr>
                </a:solidFill>
              </a:rPr>
              <a:t>бюджеты для граждан </a:t>
            </a:r>
            <a:r>
              <a:rPr lang="ru-RU" sz="3100" dirty="0" smtClean="0">
                <a:solidFill>
                  <a:schemeClr val="tx1">
                    <a:lumMod val="95000"/>
                    <a:lumOff val="5000"/>
                  </a:schemeClr>
                </a:solidFill>
              </a:rPr>
              <a:t>после выхода результатов «Индекса открытости бюджета» </a:t>
            </a:r>
            <a:r>
              <a:rPr lang="bs-Latn-BA" sz="3100" dirty="0" smtClean="0">
                <a:solidFill>
                  <a:schemeClr val="tx1">
                    <a:lumMod val="95000"/>
                    <a:lumOff val="5000"/>
                  </a:schemeClr>
                </a:solidFill>
              </a:rPr>
              <a:t>(</a:t>
            </a:r>
            <a:r>
              <a:rPr lang="ru-RU" sz="3100" dirty="0" smtClean="0">
                <a:solidFill>
                  <a:schemeClr val="tx1">
                    <a:lumMod val="95000"/>
                    <a:lumOff val="5000"/>
                  </a:schemeClr>
                </a:solidFill>
              </a:rPr>
              <a:t>опубликован Международным бюджетным партнёрством</a:t>
            </a:r>
            <a:r>
              <a:rPr lang="bs-Latn-BA" sz="3100" dirty="0" smtClean="0">
                <a:solidFill>
                  <a:schemeClr val="tx1">
                    <a:lumMod val="95000"/>
                    <a:lumOff val="5000"/>
                  </a:schemeClr>
                </a:solidFill>
              </a:rPr>
              <a:t> (IBP)</a:t>
            </a:r>
            <a:r>
              <a:rPr lang="ru-RU" sz="3100" dirty="0" smtClean="0">
                <a:solidFill>
                  <a:schemeClr val="tx1">
                    <a:lumMod val="95000"/>
                    <a:lumOff val="5000"/>
                  </a:schemeClr>
                </a:solidFill>
              </a:rPr>
              <a:t> в сентябре 2015 г.</a:t>
            </a:r>
            <a:r>
              <a:rPr lang="bs-Latn-BA" sz="3100" dirty="0" smtClean="0">
                <a:solidFill>
                  <a:schemeClr val="tx1">
                    <a:lumMod val="95000"/>
                    <a:lumOff val="5000"/>
                  </a:schemeClr>
                </a:solidFill>
              </a:rPr>
              <a:t>).</a:t>
            </a:r>
          </a:p>
          <a:p>
            <a:pPr marL="342900" indent="-342900" algn="just" fontAlgn="auto">
              <a:spcAft>
                <a:spcPts val="0"/>
              </a:spcAft>
              <a:buFont typeface="Arial" pitchFamily="34" charset="0"/>
              <a:buChar char="•"/>
              <a:defRPr/>
            </a:pPr>
            <a:endParaRPr lang="bs-Latn-BA" sz="1200" dirty="0" smtClean="0">
              <a:solidFill>
                <a:schemeClr val="tx1">
                  <a:lumMod val="95000"/>
                  <a:lumOff val="5000"/>
                </a:schemeClr>
              </a:solidFill>
            </a:endParaRPr>
          </a:p>
          <a:p>
            <a:pPr marL="342900" indent="-342900" algn="just" fontAlgn="auto">
              <a:spcAft>
                <a:spcPts val="0"/>
              </a:spcAft>
              <a:buFont typeface="Arial" pitchFamily="34" charset="0"/>
              <a:buChar char="•"/>
              <a:defRPr/>
            </a:pPr>
            <a:r>
              <a:rPr lang="ru-RU" sz="3100" b="1" dirty="0" smtClean="0">
                <a:solidFill>
                  <a:schemeClr val="tx1">
                    <a:lumMod val="95000"/>
                    <a:lumOff val="5000"/>
                  </a:schemeClr>
                </a:solidFill>
              </a:rPr>
              <a:t>Участники РГ о</a:t>
            </a:r>
            <a:r>
              <a:rPr lang="ru-RU" sz="3100" b="1" dirty="0" smtClean="0">
                <a:solidFill>
                  <a:schemeClr val="tx1">
                    <a:lumMod val="95000"/>
                    <a:lumOff val="5000"/>
                  </a:schemeClr>
                </a:solidFill>
              </a:rPr>
              <a:t>бсудили </a:t>
            </a:r>
            <a:r>
              <a:rPr lang="ru-RU" sz="3100" b="1" dirty="0" smtClean="0">
                <a:solidFill>
                  <a:schemeClr val="tx1">
                    <a:lumMod val="95000"/>
                    <a:lumOff val="5000"/>
                  </a:schemeClr>
                </a:solidFill>
              </a:rPr>
              <a:t>трудности при составлении и внедрении бюджетов для граждан</a:t>
            </a:r>
            <a:r>
              <a:rPr lang="bs-Latn-BA" sz="3100" dirty="0" smtClean="0">
                <a:solidFill>
                  <a:schemeClr val="tx1">
                    <a:lumMod val="95000"/>
                    <a:lumOff val="5000"/>
                  </a:schemeClr>
                </a:solidFill>
              </a:rPr>
              <a:t>: </a:t>
            </a:r>
          </a:p>
          <a:p>
            <a:pPr marL="914400" lvl="1" indent="-457200" algn="just" fontAlgn="auto">
              <a:spcAft>
                <a:spcPts val="0"/>
              </a:spcAft>
              <a:buAutoNum type="alphaLcParenR"/>
              <a:defRPr/>
            </a:pPr>
            <a:r>
              <a:rPr lang="ru-RU" sz="3100" dirty="0" smtClean="0">
                <a:solidFill>
                  <a:schemeClr val="tx1">
                    <a:lumMod val="95000"/>
                    <a:lumOff val="5000"/>
                  </a:schemeClr>
                </a:solidFill>
              </a:rPr>
              <a:t>В ходе ознакомительного визита в Хорватию, где </a:t>
            </a:r>
            <a:r>
              <a:rPr lang="ru-RU" sz="3100" dirty="0" smtClean="0">
                <a:solidFill>
                  <a:schemeClr val="tx1">
                    <a:lumMod val="95000"/>
                    <a:lumOff val="5000"/>
                  </a:schemeClr>
                </a:solidFill>
              </a:rPr>
              <a:t>участники ознакомились </a:t>
            </a:r>
            <a:r>
              <a:rPr lang="ru-RU" sz="3100" dirty="0" smtClean="0">
                <a:solidFill>
                  <a:schemeClr val="tx1">
                    <a:lumMod val="95000"/>
                    <a:lumOff val="5000"/>
                  </a:schemeClr>
                </a:solidFill>
              </a:rPr>
              <a:t>с бюджетами для граждан и практикой вовлечения общественности на региональном и местном уровне</a:t>
            </a:r>
            <a:r>
              <a:rPr lang="bs-Latn-BA" sz="3100" dirty="0" smtClean="0">
                <a:solidFill>
                  <a:schemeClr val="tx1">
                    <a:lumMod val="95000"/>
                    <a:lumOff val="5000"/>
                  </a:schemeClr>
                </a:solidFill>
              </a:rPr>
              <a:t>.</a:t>
            </a:r>
          </a:p>
          <a:p>
            <a:pPr marL="914400" lvl="1" indent="-457200" algn="just" fontAlgn="auto">
              <a:spcAft>
                <a:spcPts val="0"/>
              </a:spcAft>
              <a:buAutoNum type="alphaLcParenR"/>
              <a:defRPr/>
            </a:pPr>
            <a:r>
              <a:rPr lang="ru-RU" sz="3100" dirty="0" smtClean="0">
                <a:solidFill>
                  <a:schemeClr val="tx1">
                    <a:lumMod val="95000"/>
                    <a:lumOff val="5000"/>
                  </a:schemeClr>
                </a:solidFill>
              </a:rPr>
              <a:t>В рамках заседания в Беларуси, где </a:t>
            </a:r>
            <a:r>
              <a:rPr lang="ru-RU" sz="3100" dirty="0" smtClean="0">
                <a:solidFill>
                  <a:schemeClr val="tx1">
                    <a:lumMod val="95000"/>
                    <a:lumOff val="5000"/>
                  </a:schemeClr>
                </a:solidFill>
              </a:rPr>
              <a:t>участники РГ </a:t>
            </a:r>
            <a:r>
              <a:rPr lang="ru-RU" sz="3100" dirty="0" err="1" smtClean="0">
                <a:solidFill>
                  <a:schemeClr val="tx1">
                    <a:lumMod val="95000"/>
                    <a:lumOff val="5000"/>
                  </a:schemeClr>
                </a:solidFill>
              </a:rPr>
              <a:t>проанализировли</a:t>
            </a:r>
            <a:r>
              <a:rPr lang="ru-RU" sz="3100" dirty="0" smtClean="0">
                <a:solidFill>
                  <a:schemeClr val="tx1">
                    <a:lumMod val="95000"/>
                    <a:lumOff val="5000"/>
                  </a:schemeClr>
                </a:solidFill>
              </a:rPr>
              <a:t> </a:t>
            </a:r>
            <a:r>
              <a:rPr lang="ru-RU" sz="3100" dirty="0" smtClean="0">
                <a:solidFill>
                  <a:schemeClr val="tx1">
                    <a:lumMod val="95000"/>
                    <a:lumOff val="5000"/>
                  </a:schemeClr>
                </a:solidFill>
              </a:rPr>
              <a:t>факторы успеха для «Индекса открытости бюджета», составляемого </a:t>
            </a:r>
            <a:r>
              <a:rPr lang="bs-Latn-BA" sz="3100" dirty="0" smtClean="0">
                <a:solidFill>
                  <a:schemeClr val="tx1">
                    <a:lumMod val="95000"/>
                    <a:lumOff val="5000"/>
                  </a:schemeClr>
                </a:solidFill>
              </a:rPr>
              <a:t>IBP.</a:t>
            </a:r>
          </a:p>
          <a:p>
            <a:pPr marL="342900" indent="-342900" algn="just" fontAlgn="auto">
              <a:spcAft>
                <a:spcPts val="0"/>
              </a:spcAft>
              <a:buFont typeface="Arial" pitchFamily="34" charset="0"/>
              <a:buChar char="•"/>
              <a:defRPr/>
            </a:pPr>
            <a:endParaRPr lang="bs-Latn-BA" sz="1200" dirty="0" smtClean="0">
              <a:solidFill>
                <a:schemeClr val="tx1">
                  <a:lumMod val="95000"/>
                  <a:lumOff val="5000"/>
                </a:schemeClr>
              </a:solidFill>
            </a:endParaRPr>
          </a:p>
          <a:p>
            <a:pPr marL="342900" indent="-342900" algn="just" fontAlgn="auto">
              <a:spcAft>
                <a:spcPts val="0"/>
              </a:spcAft>
              <a:buFont typeface="Arial" pitchFamily="34" charset="0"/>
              <a:buChar char="•"/>
              <a:defRPr/>
            </a:pPr>
            <a:r>
              <a:rPr lang="ru-RU" sz="3100" b="1" dirty="0" smtClean="0">
                <a:solidFill>
                  <a:schemeClr val="tx1">
                    <a:lumMod val="95000"/>
                    <a:lumOff val="5000"/>
                  </a:schemeClr>
                </a:solidFill>
              </a:rPr>
              <a:t>Был п</a:t>
            </a:r>
            <a:r>
              <a:rPr lang="ru-RU" sz="3100" b="1" dirty="0" smtClean="0">
                <a:solidFill>
                  <a:schemeClr val="tx1">
                    <a:lumMod val="95000"/>
                    <a:lumOff val="5000"/>
                  </a:schemeClr>
                </a:solidFill>
              </a:rPr>
              <a:t>одготовлен </a:t>
            </a:r>
            <a:r>
              <a:rPr lang="ru-RU" sz="3100" b="1" dirty="0" smtClean="0">
                <a:solidFill>
                  <a:schemeClr val="tx1">
                    <a:lumMod val="95000"/>
                    <a:lumOff val="5000"/>
                  </a:schemeClr>
                </a:solidFill>
              </a:rPr>
              <a:t>в предварительной редакции «продукт знаний», в котором отражены результаты обсуждений на тему</a:t>
            </a:r>
            <a:r>
              <a:rPr lang="bs-Latn-BA" sz="3100" dirty="0" smtClean="0">
                <a:solidFill>
                  <a:schemeClr val="tx1">
                    <a:lumMod val="95000"/>
                    <a:lumOff val="5000"/>
                  </a:schemeClr>
                </a:solidFill>
              </a:rPr>
              <a:t>: </a:t>
            </a:r>
            <a:r>
              <a:rPr lang="ru-RU" sz="3100" dirty="0" smtClean="0">
                <a:solidFill>
                  <a:schemeClr val="tx1">
                    <a:lumMod val="95000"/>
                    <a:lumOff val="5000"/>
                  </a:schemeClr>
                </a:solidFill>
              </a:rPr>
              <a:t>«Преодоление препятствий при составлении бюджетов для граждан в странах </a:t>
            </a:r>
            <a:r>
              <a:rPr lang="bs-Latn-BA" sz="3100" dirty="0" smtClean="0">
                <a:solidFill>
                  <a:schemeClr val="tx1">
                    <a:lumMod val="95000"/>
                    <a:lumOff val="5000"/>
                  </a:schemeClr>
                </a:solidFill>
              </a:rPr>
              <a:t>PEMPAL</a:t>
            </a:r>
            <a:r>
              <a:rPr lang="ru-RU" sz="3100" dirty="0" smtClean="0">
                <a:solidFill>
                  <a:schemeClr val="tx1">
                    <a:lumMod val="95000"/>
                    <a:lumOff val="5000"/>
                  </a:schemeClr>
                </a:solidFill>
              </a:rPr>
              <a:t>», </a:t>
            </a:r>
            <a:r>
              <a:rPr lang="bs-Latn-BA" sz="3100" dirty="0" smtClean="0">
                <a:solidFill>
                  <a:schemeClr val="tx1">
                    <a:lumMod val="95000"/>
                    <a:lumOff val="5000"/>
                  </a:schemeClr>
                </a:solidFill>
              </a:rPr>
              <a:t>– </a:t>
            </a:r>
            <a:r>
              <a:rPr lang="ru-RU" sz="3100" dirty="0" smtClean="0">
                <a:solidFill>
                  <a:schemeClr val="tx1">
                    <a:lumMod val="95000"/>
                    <a:lumOff val="5000"/>
                  </a:schemeClr>
                </a:solidFill>
              </a:rPr>
              <a:t>тема сегодняшней видеоконференции</a:t>
            </a:r>
            <a:r>
              <a:rPr lang="bs-Latn-BA" sz="3100" dirty="0" smtClean="0">
                <a:solidFill>
                  <a:schemeClr val="tx1">
                    <a:lumMod val="95000"/>
                    <a:lumOff val="5000"/>
                  </a:schemeClr>
                </a:solidFill>
              </a:rPr>
              <a:t>.</a:t>
            </a:r>
          </a:p>
          <a:p>
            <a:pPr marL="800100" lvl="1" indent="-342900" algn="just" fontAlgn="auto">
              <a:spcAft>
                <a:spcPts val="0"/>
              </a:spcAft>
              <a:buFont typeface="Arial" pitchFamily="34" charset="0"/>
              <a:buChar char="•"/>
              <a:defRPr/>
            </a:pPr>
            <a:endParaRPr lang="bs-Latn-BA" sz="1200" dirty="0" smtClean="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762000" y="228600"/>
            <a:ext cx="9372600" cy="646331"/>
          </a:xfrm>
          <a:prstGeom prst="rect">
            <a:avLst/>
          </a:prstGeom>
          <a:noFill/>
        </p:spPr>
        <p:txBody>
          <a:bodyPr wrap="square" rtlCol="0">
            <a:spAutoFit/>
          </a:bodyPr>
          <a:lstStyle/>
          <a:p>
            <a:pPr algn="ctr"/>
            <a:r>
              <a:rPr lang="ru-RU" sz="3600" dirty="0" smtClean="0">
                <a:solidFill>
                  <a:srgbClr val="1F497D"/>
                </a:solidFill>
                <a:latin typeface="+mj-lt"/>
              </a:rPr>
              <a:t>Достижения Рабочей группы</a:t>
            </a:r>
            <a:r>
              <a:rPr lang="en-US" sz="3600" dirty="0" smtClean="0">
                <a:solidFill>
                  <a:srgbClr val="1F497D"/>
                </a:solidFill>
                <a:latin typeface="+mj-lt"/>
              </a:rPr>
              <a:t> (2) </a:t>
            </a:r>
            <a:r>
              <a:rPr lang="en-US" sz="3600" dirty="0" smtClean="0">
                <a:solidFill>
                  <a:srgbClr val="1F497D"/>
                </a:solidFill>
                <a:latin typeface="+mj-lt"/>
                <a:ea typeface="+mj-ea"/>
                <a:cs typeface="+mj-cs"/>
              </a:rPr>
              <a:t> </a:t>
            </a:r>
            <a:endParaRPr lang="en-US" sz="3600" dirty="0">
              <a:solidFill>
                <a:srgbClr val="1F497D"/>
              </a:solidFill>
              <a:latin typeface="+mj-lt"/>
              <a:ea typeface="+mj-ea"/>
              <a:cs typeface="+mj-cs"/>
            </a:endParaRPr>
          </a:p>
        </p:txBody>
      </p:sp>
    </p:spTree>
    <p:extLst>
      <p:ext uri="{BB962C8B-B14F-4D97-AF65-F5344CB8AC3E}">
        <p14:creationId xmlns:p14="http://schemas.microsoft.com/office/powerpoint/2010/main" val="2682386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295400"/>
            <a:ext cx="8839200" cy="5562600"/>
          </a:xfrm>
        </p:spPr>
        <p:txBody>
          <a:bodyPr rtlCol="0">
            <a:noAutofit/>
          </a:bodyPr>
          <a:lstStyle/>
          <a:p>
            <a:pPr marL="342900" indent="-342900" algn="just" fontAlgn="auto">
              <a:spcAft>
                <a:spcPts val="0"/>
              </a:spcAft>
              <a:buFont typeface="Arial"/>
              <a:buChar char="•"/>
              <a:defRPr/>
            </a:pPr>
            <a:r>
              <a:rPr lang="ru-RU" sz="2400" dirty="0" smtClean="0">
                <a:solidFill>
                  <a:schemeClr val="tx1"/>
                </a:solidFill>
              </a:rPr>
              <a:t>Из </a:t>
            </a:r>
            <a:r>
              <a:rPr lang="en-US" sz="2400" dirty="0" smtClean="0">
                <a:solidFill>
                  <a:schemeClr val="tx1"/>
                </a:solidFill>
              </a:rPr>
              <a:t>21</a:t>
            </a:r>
            <a:r>
              <a:rPr lang="ru-RU" sz="2400" dirty="0" smtClean="0">
                <a:solidFill>
                  <a:schemeClr val="tx1"/>
                </a:solidFill>
              </a:rPr>
              <a:t> страны-члена</a:t>
            </a:r>
            <a:r>
              <a:rPr lang="en-US" sz="2400" dirty="0" smtClean="0">
                <a:solidFill>
                  <a:schemeClr val="tx1"/>
                </a:solidFill>
              </a:rPr>
              <a:t> PEMPAL</a:t>
            </a:r>
            <a:r>
              <a:rPr lang="ru-RU" sz="2400" dirty="0" smtClean="0">
                <a:solidFill>
                  <a:schemeClr val="tx1"/>
                </a:solidFill>
              </a:rPr>
              <a:t>, принявшей участие либо в обследовании прозрачности бюджета, </a:t>
            </a:r>
            <a:r>
              <a:rPr lang="ru-RU" sz="2400" dirty="0">
                <a:solidFill>
                  <a:schemeClr val="tx1"/>
                </a:solidFill>
              </a:rPr>
              <a:t>которое в 2015 году проводило</a:t>
            </a:r>
            <a:r>
              <a:rPr lang="en-US" sz="2400" dirty="0" smtClean="0">
                <a:solidFill>
                  <a:schemeClr val="tx1"/>
                </a:solidFill>
              </a:rPr>
              <a:t> IBP</a:t>
            </a:r>
            <a:r>
              <a:rPr lang="ru-RU" sz="2400" dirty="0" smtClean="0">
                <a:solidFill>
                  <a:schemeClr val="tx1"/>
                </a:solidFill>
              </a:rPr>
              <a:t>, либо в обследовании </a:t>
            </a:r>
            <a:r>
              <a:rPr lang="en-US" sz="2400" dirty="0" smtClean="0">
                <a:solidFill>
                  <a:schemeClr val="tx1"/>
                </a:solidFill>
              </a:rPr>
              <a:t>PEMPAL</a:t>
            </a:r>
            <a:r>
              <a:rPr lang="ru-RU" sz="2400" dirty="0" smtClean="0">
                <a:solidFill>
                  <a:schemeClr val="tx1"/>
                </a:solidFill>
              </a:rPr>
              <a:t>,</a:t>
            </a:r>
            <a:r>
              <a:rPr lang="en-US" sz="2400" dirty="0" smtClean="0">
                <a:solidFill>
                  <a:schemeClr val="tx1"/>
                </a:solidFill>
              </a:rPr>
              <a:t> </a:t>
            </a:r>
            <a:r>
              <a:rPr lang="ru-RU" sz="2400" dirty="0" smtClean="0">
                <a:solidFill>
                  <a:schemeClr val="tx1"/>
                </a:solidFill>
              </a:rPr>
              <a:t>общественность имела доступ ко всем документам по бюджету только в </a:t>
            </a:r>
            <a:r>
              <a:rPr lang="ru-RU" sz="2400" b="1" dirty="0" smtClean="0">
                <a:solidFill>
                  <a:schemeClr val="tx1"/>
                </a:solidFill>
              </a:rPr>
              <a:t>Болгарии, Кыргызской Республике и Российской Федерации</a:t>
            </a:r>
            <a:r>
              <a:rPr lang="en-US" sz="2400" dirty="0" smtClean="0">
                <a:solidFill>
                  <a:schemeClr val="tx1"/>
                </a:solidFill>
              </a:rPr>
              <a:t>. </a:t>
            </a:r>
          </a:p>
          <a:p>
            <a:pPr marL="800100" lvl="1" indent="-342900" algn="just" fontAlgn="auto">
              <a:spcAft>
                <a:spcPts val="0"/>
              </a:spcAft>
              <a:buFont typeface="Arial"/>
              <a:buChar char="•"/>
              <a:defRPr/>
            </a:pPr>
            <a:r>
              <a:rPr lang="ru-RU" sz="2400" dirty="0" smtClean="0">
                <a:solidFill>
                  <a:schemeClr val="tx1"/>
                </a:solidFill>
              </a:rPr>
              <a:t>также доступ обеспечен в </a:t>
            </a:r>
            <a:r>
              <a:rPr lang="ru-RU" sz="2400" b="1" dirty="0" smtClean="0">
                <a:solidFill>
                  <a:schemeClr val="tx1"/>
                </a:solidFill>
              </a:rPr>
              <a:t>Чешской Республике </a:t>
            </a:r>
            <a:r>
              <a:rPr lang="en-US" sz="2400" dirty="0" smtClean="0">
                <a:solidFill>
                  <a:schemeClr val="tx1"/>
                </a:solidFill>
              </a:rPr>
              <a:t>(</a:t>
            </a:r>
            <a:r>
              <a:rPr lang="ru-RU" sz="2400" dirty="0" smtClean="0">
                <a:solidFill>
                  <a:schemeClr val="tx1"/>
                </a:solidFill>
              </a:rPr>
              <a:t>не является членом БС, но представлена в </a:t>
            </a:r>
            <a:r>
              <a:rPr lang="en-US" sz="2400" dirty="0" smtClean="0">
                <a:solidFill>
                  <a:schemeClr val="tx1"/>
                </a:solidFill>
              </a:rPr>
              <a:t>PEMPAL </a:t>
            </a:r>
            <a:r>
              <a:rPr lang="ru-RU" sz="2400" dirty="0" smtClean="0">
                <a:solidFill>
                  <a:schemeClr val="tx1"/>
                </a:solidFill>
              </a:rPr>
              <a:t>в рамкках Сообщества по внутреннему аудиту</a:t>
            </a:r>
            <a:r>
              <a:rPr lang="en-US" sz="2400" dirty="0" smtClean="0">
                <a:solidFill>
                  <a:schemeClr val="tx1"/>
                </a:solidFill>
              </a:rPr>
              <a:t>).</a:t>
            </a:r>
            <a:endParaRPr lang="en-US" sz="1000" dirty="0" smtClean="0">
              <a:solidFill>
                <a:schemeClr val="tx1"/>
              </a:solidFill>
            </a:endParaRPr>
          </a:p>
          <a:p>
            <a:pPr marL="457200" indent="-457200" algn="just" fontAlgn="auto">
              <a:spcAft>
                <a:spcPts val="0"/>
              </a:spcAft>
              <a:buFont typeface="Arial" pitchFamily="34" charset="0"/>
              <a:buChar char="•"/>
              <a:defRPr/>
            </a:pPr>
            <a:endParaRPr lang="en-US" sz="1000" dirty="0" smtClean="0">
              <a:solidFill>
                <a:schemeClr val="tx1"/>
              </a:solidFill>
            </a:endParaRPr>
          </a:p>
          <a:p>
            <a:pPr marL="457200" indent="-457200" algn="just" fontAlgn="auto">
              <a:spcAft>
                <a:spcPts val="0"/>
              </a:spcAft>
              <a:buFont typeface="Arial" pitchFamily="34" charset="0"/>
              <a:buChar char="•"/>
              <a:defRPr/>
            </a:pPr>
            <a:endParaRPr lang="en-US" sz="1000" dirty="0">
              <a:solidFill>
                <a:schemeClr val="tx1"/>
              </a:solidFill>
            </a:endParaRPr>
          </a:p>
          <a:p>
            <a:pPr marL="457200" indent="-457200" algn="just" fontAlgn="auto">
              <a:spcAft>
                <a:spcPts val="0"/>
              </a:spcAft>
              <a:buFont typeface="Arial" pitchFamily="34" charset="0"/>
              <a:buChar char="•"/>
              <a:defRPr/>
            </a:pPr>
            <a:r>
              <a:rPr lang="ru-RU" sz="2400" b="1" dirty="0" smtClean="0">
                <a:solidFill>
                  <a:schemeClr val="tx1"/>
                </a:solidFill>
              </a:rPr>
              <a:t>Худшие показатели были получены по категории «бюджет для граждан</a:t>
            </a:r>
            <a:r>
              <a:rPr lang="ru-RU" sz="2400" b="1" dirty="0" smtClean="0">
                <a:solidFill>
                  <a:schemeClr val="tx1"/>
                </a:solidFill>
              </a:rPr>
              <a:t>» - </a:t>
            </a:r>
            <a:r>
              <a:rPr lang="ru-RU" sz="2400" dirty="0" smtClean="0">
                <a:solidFill>
                  <a:schemeClr val="tx1"/>
                </a:solidFill>
              </a:rPr>
              <a:t>он имелся лишь в 8 странах региона Европы и Центральной Азии: Азербайджане, Болгарии, Хорватии, Чешской Республике, Грузии, Кыргызской Республике, Российской Федерации, Таджикистане. </a:t>
            </a:r>
            <a:endParaRPr lang="bs-Latn-BA" sz="2000" dirty="0" smtClean="0">
              <a:solidFill>
                <a:schemeClr val="tx1"/>
              </a:solidFill>
            </a:endParaRPr>
          </a:p>
          <a:p>
            <a:pPr algn="just" fontAlgn="auto">
              <a:spcAft>
                <a:spcPts val="0"/>
              </a:spcAft>
              <a:buFont typeface="Arial" pitchFamily="34" charset="0"/>
              <a:buNone/>
              <a:defRPr/>
            </a:pPr>
            <a:endParaRPr lang="bs-Latn-BA" sz="2800" dirty="0" smtClean="0">
              <a:solidFill>
                <a:schemeClr val="tx1"/>
              </a:solidFill>
            </a:endParaRPr>
          </a:p>
          <a:p>
            <a:pPr marL="457200" indent="-457200" algn="just" fontAlgn="auto">
              <a:spcAft>
                <a:spcPts val="0"/>
              </a:spcAft>
              <a:buFont typeface="Arial" pitchFamily="34" charset="0"/>
              <a:buChar char="•"/>
              <a:defRPr/>
            </a:pPr>
            <a:endParaRPr lang="en-US" sz="28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304800" y="152400"/>
            <a:ext cx="9601200" cy="762000"/>
          </a:xfrm>
        </p:spPr>
        <p:txBody>
          <a:bodyPr/>
          <a:lstStyle/>
          <a:p>
            <a:r>
              <a:rPr lang="ru-RU" sz="3600" dirty="0" smtClean="0">
                <a:solidFill>
                  <a:srgbClr val="1F497D"/>
                </a:solidFill>
              </a:rPr>
              <a:t>Почему РГ акцентирует своё внимание на бюджетах для граждан</a:t>
            </a:r>
            <a:r>
              <a:rPr lang="en-US" sz="3600" dirty="0" smtClean="0">
                <a:solidFill>
                  <a:srgbClr val="1F497D"/>
                </a:solidFill>
              </a:rPr>
              <a:t>?</a:t>
            </a:r>
          </a:p>
        </p:txBody>
      </p:sp>
    </p:spTree>
    <p:extLst>
      <p:ext uri="{BB962C8B-B14F-4D97-AF65-F5344CB8AC3E}">
        <p14:creationId xmlns:p14="http://schemas.microsoft.com/office/powerpoint/2010/main" val="797717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Рисунок 11" descr="pempal-logo.jpg"/>
          <p:cNvPicPr>
            <a:picLocks noChangeAspect="1"/>
          </p:cNvPicPr>
          <p:nvPr/>
        </p:nvPicPr>
        <p:blipFill>
          <a:blip r:embed="rId4"/>
          <a:srcRect/>
          <a:stretch>
            <a:fillRect/>
          </a:stretch>
        </p:blipFill>
        <p:spPr bwMode="auto">
          <a:xfrm>
            <a:off x="0" y="-10002"/>
            <a:ext cx="763588" cy="6858000"/>
          </a:xfrm>
          <a:prstGeom prst="rect">
            <a:avLst/>
          </a:prstGeom>
          <a:noFill/>
          <a:ln w="9525">
            <a:noFill/>
            <a:miter lim="800000"/>
            <a:headEnd/>
            <a:tailEnd/>
          </a:ln>
        </p:spPr>
      </p:pic>
      <p:sp>
        <p:nvSpPr>
          <p:cNvPr id="5" name="Title 1"/>
          <p:cNvSpPr>
            <a:spLocks noGrp="1"/>
          </p:cNvSpPr>
          <p:nvPr>
            <p:ph type="ctrTitle"/>
          </p:nvPr>
        </p:nvSpPr>
        <p:spPr>
          <a:xfrm>
            <a:off x="457200" y="0"/>
            <a:ext cx="9448800" cy="838200"/>
          </a:xfrm>
        </p:spPr>
        <p:txBody>
          <a:bodyPr/>
          <a:lstStyle/>
          <a:p>
            <a:r>
              <a:rPr lang="ru-RU" sz="3200" dirty="0" smtClean="0">
                <a:solidFill>
                  <a:schemeClr val="tx2"/>
                </a:solidFill>
              </a:rPr>
              <a:t>Общественный доступ к бюджетным документам</a:t>
            </a:r>
            <a:endParaRPr lang="en-US" sz="3200" dirty="0" smtClean="0">
              <a:solidFill>
                <a:schemeClr val="tx2"/>
              </a:solidFill>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409901696"/>
              </p:ext>
            </p:extLst>
          </p:nvPr>
        </p:nvGraphicFramePr>
        <p:xfrm>
          <a:off x="1231900" y="762000"/>
          <a:ext cx="8140700" cy="5943600"/>
        </p:xfrm>
        <a:graphic>
          <a:graphicData uri="http://schemas.openxmlformats.org/presentationml/2006/ole">
            <mc:AlternateContent xmlns:mc="http://schemas.openxmlformats.org/markup-compatibility/2006">
              <mc:Choice xmlns:v="urn:schemas-microsoft-com:vml" Requires="v">
                <p:oleObj spid="_x0000_s1221" name="Worksheet" r:id="rId5" imgW="7442200" imgH="5346700" progId="Excel.Sheet.12">
                  <p:embed/>
                </p:oleObj>
              </mc:Choice>
              <mc:Fallback>
                <p:oleObj name="Worksheet" r:id="rId5" imgW="7442200" imgH="5346700" progId="Excel.Sheet.12">
                  <p:embed/>
                  <p:pic>
                    <p:nvPicPr>
                      <p:cNvPr id="0" name=""/>
                      <p:cNvPicPr/>
                      <p:nvPr/>
                    </p:nvPicPr>
                    <p:blipFill>
                      <a:blip r:embed="rId6"/>
                      <a:stretch>
                        <a:fillRect/>
                      </a:stretch>
                    </p:blipFill>
                    <p:spPr>
                      <a:xfrm>
                        <a:off x="1231900" y="762000"/>
                        <a:ext cx="8140700" cy="5943600"/>
                      </a:xfrm>
                      <a:prstGeom prst="rect">
                        <a:avLst/>
                      </a:prstGeom>
                    </p:spPr>
                  </p:pic>
                </p:oleObj>
              </mc:Fallback>
            </mc:AlternateContent>
          </a:graphicData>
        </a:graphic>
      </p:graphicFrame>
      <p:sp>
        <p:nvSpPr>
          <p:cNvPr id="2" name="TextBox 1"/>
          <p:cNvSpPr txBox="1"/>
          <p:nvPr/>
        </p:nvSpPr>
        <p:spPr>
          <a:xfrm>
            <a:off x="2590800" y="914400"/>
            <a:ext cx="934915" cy="400110"/>
          </a:xfrm>
          <a:prstGeom prst="rect">
            <a:avLst/>
          </a:prstGeom>
          <a:solidFill>
            <a:schemeClr val="bg1"/>
          </a:solidFill>
        </p:spPr>
        <p:txBody>
          <a:bodyPr wrap="square" rtlCol="0">
            <a:spAutoFit/>
          </a:bodyPr>
          <a:lstStyle/>
          <a:p>
            <a:r>
              <a:rPr lang="ru-RU" sz="1000" dirty="0" err="1" smtClean="0"/>
              <a:t>Добюджет-ный</a:t>
            </a:r>
            <a:r>
              <a:rPr lang="ru-RU" sz="1000" dirty="0" smtClean="0"/>
              <a:t> доклад</a:t>
            </a:r>
          </a:p>
        </p:txBody>
      </p:sp>
      <p:sp>
        <p:nvSpPr>
          <p:cNvPr id="7" name="TextBox 6"/>
          <p:cNvSpPr txBox="1"/>
          <p:nvPr/>
        </p:nvSpPr>
        <p:spPr>
          <a:xfrm>
            <a:off x="3589580" y="764931"/>
            <a:ext cx="906220" cy="553998"/>
          </a:xfrm>
          <a:prstGeom prst="rect">
            <a:avLst/>
          </a:prstGeom>
          <a:solidFill>
            <a:schemeClr val="bg1"/>
          </a:solidFill>
        </p:spPr>
        <p:txBody>
          <a:bodyPr wrap="square" rtlCol="0">
            <a:spAutoFit/>
          </a:bodyPr>
          <a:lstStyle/>
          <a:p>
            <a:endParaRPr lang="ru-RU" sz="1000" dirty="0" smtClean="0"/>
          </a:p>
          <a:p>
            <a:r>
              <a:rPr lang="ru-RU" sz="1000" dirty="0" smtClean="0"/>
              <a:t>Проект бюджета</a:t>
            </a:r>
          </a:p>
        </p:txBody>
      </p:sp>
      <p:sp>
        <p:nvSpPr>
          <p:cNvPr id="8" name="TextBox 7"/>
          <p:cNvSpPr txBox="1"/>
          <p:nvPr/>
        </p:nvSpPr>
        <p:spPr>
          <a:xfrm>
            <a:off x="4511002" y="801566"/>
            <a:ext cx="906220" cy="553998"/>
          </a:xfrm>
          <a:prstGeom prst="rect">
            <a:avLst/>
          </a:prstGeom>
          <a:solidFill>
            <a:schemeClr val="bg1"/>
          </a:solidFill>
        </p:spPr>
        <p:txBody>
          <a:bodyPr wrap="square" rtlCol="0">
            <a:spAutoFit/>
          </a:bodyPr>
          <a:lstStyle/>
          <a:p>
            <a:endParaRPr lang="ru-RU" sz="1000" dirty="0" smtClean="0"/>
          </a:p>
          <a:p>
            <a:r>
              <a:rPr lang="ru-RU" sz="1000" dirty="0" smtClean="0"/>
              <a:t>Принятый бюджет</a:t>
            </a:r>
          </a:p>
        </p:txBody>
      </p:sp>
      <p:sp>
        <p:nvSpPr>
          <p:cNvPr id="9" name="TextBox 8"/>
          <p:cNvSpPr txBox="1"/>
          <p:nvPr/>
        </p:nvSpPr>
        <p:spPr>
          <a:xfrm>
            <a:off x="5462344" y="802298"/>
            <a:ext cx="906220" cy="553998"/>
          </a:xfrm>
          <a:prstGeom prst="rect">
            <a:avLst/>
          </a:prstGeom>
          <a:solidFill>
            <a:schemeClr val="bg1"/>
          </a:solidFill>
        </p:spPr>
        <p:txBody>
          <a:bodyPr wrap="square" rtlCol="0">
            <a:spAutoFit/>
          </a:bodyPr>
          <a:lstStyle/>
          <a:p>
            <a:endParaRPr lang="ru-RU" sz="1000" dirty="0" smtClean="0"/>
          </a:p>
          <a:p>
            <a:r>
              <a:rPr lang="ru-RU" sz="1000" dirty="0" smtClean="0"/>
              <a:t>Бюджет для граждан</a:t>
            </a:r>
          </a:p>
        </p:txBody>
      </p:sp>
      <p:sp>
        <p:nvSpPr>
          <p:cNvPr id="10" name="TextBox 9"/>
          <p:cNvSpPr txBox="1"/>
          <p:nvPr/>
        </p:nvSpPr>
        <p:spPr>
          <a:xfrm>
            <a:off x="6379678" y="764931"/>
            <a:ext cx="706922" cy="553998"/>
          </a:xfrm>
          <a:prstGeom prst="rect">
            <a:avLst/>
          </a:prstGeom>
          <a:solidFill>
            <a:schemeClr val="bg1"/>
          </a:solidFill>
        </p:spPr>
        <p:txBody>
          <a:bodyPr wrap="square" rtlCol="0">
            <a:spAutoFit/>
          </a:bodyPr>
          <a:lstStyle/>
          <a:p>
            <a:r>
              <a:rPr lang="ru-RU" sz="1000" dirty="0" smtClean="0"/>
              <a:t>Внутри-годовые отчеты</a:t>
            </a:r>
          </a:p>
        </p:txBody>
      </p:sp>
      <p:sp>
        <p:nvSpPr>
          <p:cNvPr id="11" name="TextBox 10"/>
          <p:cNvSpPr txBox="1"/>
          <p:nvPr/>
        </p:nvSpPr>
        <p:spPr>
          <a:xfrm>
            <a:off x="7169217" y="760512"/>
            <a:ext cx="706922" cy="553998"/>
          </a:xfrm>
          <a:prstGeom prst="rect">
            <a:avLst/>
          </a:prstGeom>
          <a:solidFill>
            <a:schemeClr val="bg1"/>
          </a:solidFill>
        </p:spPr>
        <p:txBody>
          <a:bodyPr wrap="square" rtlCol="0">
            <a:spAutoFit/>
          </a:bodyPr>
          <a:lstStyle/>
          <a:p>
            <a:r>
              <a:rPr lang="ru-RU" sz="1000" dirty="0" err="1" smtClean="0"/>
              <a:t>Полуго-довой</a:t>
            </a:r>
            <a:r>
              <a:rPr lang="ru-RU" sz="1000" dirty="0" smtClean="0"/>
              <a:t> отчет</a:t>
            </a:r>
          </a:p>
        </p:txBody>
      </p:sp>
      <p:sp>
        <p:nvSpPr>
          <p:cNvPr id="12" name="TextBox 11"/>
          <p:cNvSpPr txBox="1"/>
          <p:nvPr/>
        </p:nvSpPr>
        <p:spPr>
          <a:xfrm>
            <a:off x="7839201" y="760512"/>
            <a:ext cx="706922" cy="553998"/>
          </a:xfrm>
          <a:prstGeom prst="rect">
            <a:avLst/>
          </a:prstGeom>
          <a:solidFill>
            <a:schemeClr val="bg1"/>
          </a:solidFill>
        </p:spPr>
        <p:txBody>
          <a:bodyPr wrap="square" rtlCol="0">
            <a:spAutoFit/>
          </a:bodyPr>
          <a:lstStyle/>
          <a:p>
            <a:endParaRPr lang="ru-RU" sz="1000" dirty="0" smtClean="0"/>
          </a:p>
          <a:p>
            <a:r>
              <a:rPr lang="ru-RU" sz="1000" dirty="0" smtClean="0"/>
              <a:t>Годовой отчет</a:t>
            </a:r>
          </a:p>
        </p:txBody>
      </p:sp>
      <p:sp>
        <p:nvSpPr>
          <p:cNvPr id="13" name="TextBox 12"/>
          <p:cNvSpPr txBox="1"/>
          <p:nvPr/>
        </p:nvSpPr>
        <p:spPr>
          <a:xfrm>
            <a:off x="8546123" y="683568"/>
            <a:ext cx="837591" cy="707886"/>
          </a:xfrm>
          <a:prstGeom prst="rect">
            <a:avLst/>
          </a:prstGeom>
          <a:solidFill>
            <a:schemeClr val="bg1"/>
          </a:solidFill>
        </p:spPr>
        <p:txBody>
          <a:bodyPr wrap="square" rtlCol="0">
            <a:spAutoFit/>
          </a:bodyPr>
          <a:lstStyle/>
          <a:p>
            <a:r>
              <a:rPr lang="ru-RU" sz="1000" dirty="0" smtClean="0"/>
              <a:t>Отчет органа внешнего аудита</a:t>
            </a:r>
          </a:p>
        </p:txBody>
      </p:sp>
      <p:sp>
        <p:nvSpPr>
          <p:cNvPr id="14" name="TextBox 13"/>
          <p:cNvSpPr txBox="1"/>
          <p:nvPr/>
        </p:nvSpPr>
        <p:spPr>
          <a:xfrm>
            <a:off x="2014632" y="5843081"/>
            <a:ext cx="2481168" cy="938719"/>
          </a:xfrm>
          <a:prstGeom prst="rect">
            <a:avLst/>
          </a:prstGeom>
          <a:solidFill>
            <a:schemeClr val="bg1"/>
          </a:solidFill>
        </p:spPr>
        <p:txBody>
          <a:bodyPr wrap="square" rtlCol="0">
            <a:spAutoFit/>
          </a:bodyPr>
          <a:lstStyle/>
          <a:p>
            <a:r>
              <a:rPr lang="ru-RU" sz="1100" dirty="0" smtClean="0"/>
              <a:t>Отсутствуют в открытом доступе</a:t>
            </a:r>
          </a:p>
          <a:p>
            <a:r>
              <a:rPr lang="ru-RU" sz="1100" dirty="0" smtClean="0"/>
              <a:t>Доступны общественности</a:t>
            </a:r>
          </a:p>
          <a:p>
            <a:r>
              <a:rPr lang="ru-RU" sz="1100" dirty="0" smtClean="0"/>
              <a:t>Доступны для внутреннего пользования</a:t>
            </a:r>
          </a:p>
          <a:p>
            <a:r>
              <a:rPr lang="ru-RU" sz="1100" dirty="0" smtClean="0"/>
              <a:t>Публикуются поздно</a:t>
            </a:r>
          </a:p>
        </p:txBody>
      </p:sp>
      <p:sp>
        <p:nvSpPr>
          <p:cNvPr id="15" name="TextBox 14"/>
          <p:cNvSpPr txBox="1"/>
          <p:nvPr/>
        </p:nvSpPr>
        <p:spPr>
          <a:xfrm>
            <a:off x="1186827" y="5464929"/>
            <a:ext cx="1568115" cy="400110"/>
          </a:xfrm>
          <a:prstGeom prst="rect">
            <a:avLst/>
          </a:prstGeom>
          <a:solidFill>
            <a:schemeClr val="bg1"/>
          </a:solidFill>
        </p:spPr>
        <p:txBody>
          <a:bodyPr wrap="square" rtlCol="0">
            <a:spAutoFit/>
          </a:bodyPr>
          <a:lstStyle/>
          <a:p>
            <a:r>
              <a:rPr lang="ru-RU" sz="1000" dirty="0" smtClean="0"/>
              <a:t>Доступны обществен-</a:t>
            </a:r>
            <a:r>
              <a:rPr lang="ru-RU" sz="1000" dirty="0" err="1" smtClean="0"/>
              <a:t>ности</a:t>
            </a:r>
            <a:r>
              <a:rPr lang="ru-RU" sz="1000" dirty="0" smtClean="0"/>
              <a:t> (кол-во стран)</a:t>
            </a:r>
          </a:p>
        </p:txBody>
      </p:sp>
      <p:sp>
        <p:nvSpPr>
          <p:cNvPr id="17" name="TextBox 16"/>
          <p:cNvSpPr txBox="1"/>
          <p:nvPr/>
        </p:nvSpPr>
        <p:spPr>
          <a:xfrm>
            <a:off x="4648200" y="6088668"/>
            <a:ext cx="4038600" cy="400110"/>
          </a:xfrm>
          <a:prstGeom prst="rect">
            <a:avLst/>
          </a:prstGeom>
          <a:solidFill>
            <a:schemeClr val="bg1"/>
          </a:solidFill>
        </p:spPr>
        <p:txBody>
          <a:bodyPr wrap="square" rtlCol="0">
            <a:spAutoFit/>
          </a:bodyPr>
          <a:lstStyle/>
          <a:p>
            <a:r>
              <a:rPr lang="ru-RU" sz="1000" dirty="0" smtClean="0"/>
              <a:t>Включает все страны </a:t>
            </a:r>
            <a:r>
              <a:rPr lang="en-US" sz="1000" dirty="0" smtClean="0"/>
              <a:t>PEMPAL </a:t>
            </a:r>
            <a:r>
              <a:rPr lang="ru-RU" sz="1000" dirty="0" smtClean="0"/>
              <a:t>кроме Косово и Черногории </a:t>
            </a:r>
          </a:p>
          <a:p>
            <a:r>
              <a:rPr lang="ru-RU" sz="1000" dirty="0" smtClean="0"/>
              <a:t>Включает результаты обследований </a:t>
            </a:r>
            <a:r>
              <a:rPr lang="en-US" sz="1000" dirty="0" smtClean="0"/>
              <a:t>PEMPAL </a:t>
            </a:r>
            <a:r>
              <a:rPr lang="ru-RU" sz="1000" dirty="0" smtClean="0"/>
              <a:t>в</a:t>
            </a:r>
            <a:r>
              <a:rPr lang="en-US" sz="1000" dirty="0" smtClean="0"/>
              <a:t> 2015 </a:t>
            </a:r>
            <a:r>
              <a:rPr lang="ru-RU" sz="1000" dirty="0" smtClean="0"/>
              <a:t>г. и </a:t>
            </a:r>
            <a:r>
              <a:rPr lang="en-US" sz="1000" dirty="0" smtClean="0"/>
              <a:t>OBI</a:t>
            </a:r>
            <a:endParaRPr lang="ru-RU" sz="1000" dirty="0" smtClean="0"/>
          </a:p>
        </p:txBody>
      </p:sp>
    </p:spTree>
    <p:extLst>
      <p:ext uri="{BB962C8B-B14F-4D97-AF65-F5344CB8AC3E}">
        <p14:creationId xmlns:p14="http://schemas.microsoft.com/office/powerpoint/2010/main" val="35152479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
            <a:ext cx="9372600" cy="6400800"/>
          </a:xfrm>
        </p:spPr>
        <p:txBody>
          <a:bodyPr rtlCol="0">
            <a:noAutofit/>
          </a:bodyPr>
          <a:lstStyle/>
          <a:p>
            <a:pPr lvl="1" algn="l" fontAlgn="auto">
              <a:spcAft>
                <a:spcPts val="0"/>
              </a:spcAft>
              <a:defRPr/>
            </a:pPr>
            <a:endParaRPr lang="en-US" sz="1000" dirty="0" smtClean="0">
              <a:solidFill>
                <a:srgbClr val="000000"/>
              </a:solidFill>
            </a:endParaRPr>
          </a:p>
          <a:p>
            <a:pPr marL="457200" lvl="0" indent="-457200" algn="l">
              <a:buFont typeface="+mj-lt"/>
              <a:buAutoNum type="arabicPeriod"/>
            </a:pPr>
            <a:r>
              <a:rPr lang="ru-RU" sz="2100" dirty="0" smtClean="0">
                <a:solidFill>
                  <a:srgbClr val="000000"/>
                </a:solidFill>
              </a:rPr>
              <a:t>Определение</a:t>
            </a:r>
            <a:r>
              <a:rPr lang="ru-RU" sz="2100" dirty="0">
                <a:solidFill>
                  <a:srgbClr val="000000"/>
                </a:solidFill>
              </a:rPr>
              <a:t> </a:t>
            </a:r>
            <a:r>
              <a:rPr lang="ru-RU" sz="2100" b="1" dirty="0" smtClean="0">
                <a:solidFill>
                  <a:srgbClr val="000000"/>
                </a:solidFill>
              </a:rPr>
              <a:t>ответственности за составление и распространение</a:t>
            </a:r>
            <a:r>
              <a:rPr lang="en-US" sz="2100" b="1" dirty="0" smtClean="0">
                <a:solidFill>
                  <a:srgbClr val="000000"/>
                </a:solidFill>
              </a:rPr>
              <a:t> </a:t>
            </a:r>
            <a:r>
              <a:rPr lang="ru-RU" sz="2100" dirty="0" smtClean="0">
                <a:solidFill>
                  <a:srgbClr val="000000"/>
                </a:solidFill>
              </a:rPr>
              <a:t>бюджетов для граждан</a:t>
            </a:r>
            <a:endParaRPr lang="en-GB" sz="2100" dirty="0">
              <a:solidFill>
                <a:srgbClr val="000000"/>
              </a:solidFill>
            </a:endParaRPr>
          </a:p>
          <a:p>
            <a:pPr marL="457200" lvl="0" indent="-457200" algn="l">
              <a:buFont typeface="+mj-lt"/>
              <a:buAutoNum type="arabicPeriod"/>
            </a:pPr>
            <a:r>
              <a:rPr lang="ru-RU" sz="2100" b="1" dirty="0" smtClean="0">
                <a:solidFill>
                  <a:srgbClr val="000000"/>
                </a:solidFill>
              </a:rPr>
              <a:t>Дефицит средств у государства</a:t>
            </a:r>
            <a:endParaRPr lang="en-GB" sz="2100" b="1" dirty="0">
              <a:solidFill>
                <a:srgbClr val="000000"/>
              </a:solidFill>
            </a:endParaRPr>
          </a:p>
          <a:p>
            <a:pPr marL="457200" lvl="0" indent="-457200" algn="l">
              <a:buFont typeface="+mj-lt"/>
              <a:buAutoNum type="arabicPeriod"/>
            </a:pPr>
            <a:r>
              <a:rPr lang="ru-RU" sz="2100" b="1" dirty="0" smtClean="0">
                <a:solidFill>
                  <a:srgbClr val="000000"/>
                </a:solidFill>
              </a:rPr>
              <a:t>Отсутствие политической воли</a:t>
            </a:r>
            <a:endParaRPr lang="en-GB" sz="2100" b="1" dirty="0">
              <a:solidFill>
                <a:srgbClr val="000000"/>
              </a:solidFill>
            </a:endParaRPr>
          </a:p>
          <a:p>
            <a:pPr marL="457200" lvl="0" indent="-457200" algn="l">
              <a:buFont typeface="+mj-lt"/>
              <a:buAutoNum type="arabicPeriod"/>
            </a:pPr>
            <a:r>
              <a:rPr lang="ru-RU" sz="2100" b="1" dirty="0" smtClean="0">
                <a:solidFill>
                  <a:srgbClr val="000000"/>
                </a:solidFill>
              </a:rPr>
              <a:t>Отсутствие мотивации и стимулов </a:t>
            </a:r>
            <a:r>
              <a:rPr lang="ru-RU" sz="2100" dirty="0" smtClean="0">
                <a:solidFill>
                  <a:srgbClr val="000000"/>
                </a:solidFill>
              </a:rPr>
              <a:t>на уровне центральных и муниципальных органов власти</a:t>
            </a:r>
            <a:r>
              <a:rPr lang="en-US" sz="2100" dirty="0" smtClean="0">
                <a:solidFill>
                  <a:srgbClr val="000000"/>
                </a:solidFill>
              </a:rPr>
              <a:t> </a:t>
            </a:r>
            <a:endParaRPr lang="en-GB" sz="2100" dirty="0">
              <a:solidFill>
                <a:srgbClr val="000000"/>
              </a:solidFill>
            </a:endParaRPr>
          </a:p>
          <a:p>
            <a:pPr marL="457200" lvl="0" indent="-457200" algn="l">
              <a:buFont typeface="+mj-lt"/>
              <a:buAutoNum type="arabicPeriod"/>
            </a:pPr>
            <a:r>
              <a:rPr lang="ru-RU" sz="2100" dirty="0" smtClean="0">
                <a:solidFill>
                  <a:srgbClr val="000000"/>
                </a:solidFill>
              </a:rPr>
              <a:t>Определение</a:t>
            </a:r>
            <a:r>
              <a:rPr lang="en-US" sz="2100" dirty="0" smtClean="0">
                <a:solidFill>
                  <a:srgbClr val="000000"/>
                </a:solidFill>
              </a:rPr>
              <a:t> </a:t>
            </a:r>
            <a:r>
              <a:rPr lang="en-US" sz="2100" b="1" dirty="0" smtClean="0">
                <a:solidFill>
                  <a:srgbClr val="000000"/>
                </a:solidFill>
              </a:rPr>
              <a:t>o</a:t>
            </a:r>
            <a:r>
              <a:rPr lang="ru-RU" sz="2100" b="1" dirty="0" err="1" smtClean="0">
                <a:solidFill>
                  <a:srgbClr val="000000"/>
                </a:solidFill>
              </a:rPr>
              <a:t>птимальной</a:t>
            </a:r>
            <a:r>
              <a:rPr lang="ru-RU" sz="2100" b="1" dirty="0" smtClean="0">
                <a:solidFill>
                  <a:srgbClr val="000000"/>
                </a:solidFill>
              </a:rPr>
              <a:t> периодичности</a:t>
            </a:r>
            <a:r>
              <a:rPr lang="en-US" sz="2100" b="1" dirty="0" smtClean="0">
                <a:solidFill>
                  <a:srgbClr val="000000"/>
                </a:solidFill>
              </a:rPr>
              <a:t> </a:t>
            </a:r>
            <a:r>
              <a:rPr lang="ru-RU" sz="2100" dirty="0" smtClean="0">
                <a:solidFill>
                  <a:srgbClr val="000000"/>
                </a:solidFill>
              </a:rPr>
              <a:t>составления бюджетов для граждан</a:t>
            </a:r>
            <a:r>
              <a:rPr lang="en-US" sz="2100" dirty="0" smtClean="0">
                <a:solidFill>
                  <a:srgbClr val="000000"/>
                </a:solidFill>
              </a:rPr>
              <a:t> </a:t>
            </a:r>
            <a:endParaRPr lang="en-GB" sz="2100" dirty="0">
              <a:solidFill>
                <a:srgbClr val="000000"/>
              </a:solidFill>
            </a:endParaRPr>
          </a:p>
          <a:p>
            <a:pPr marL="457200" lvl="0" indent="-457200" algn="l">
              <a:buFont typeface="+mj-lt"/>
              <a:buAutoNum type="arabicPeriod"/>
            </a:pPr>
            <a:r>
              <a:rPr lang="ru-RU" sz="2100" dirty="0" smtClean="0">
                <a:solidFill>
                  <a:srgbClr val="000000"/>
                </a:solidFill>
              </a:rPr>
              <a:t>Определение</a:t>
            </a:r>
            <a:r>
              <a:rPr lang="en-US" sz="2100" dirty="0" smtClean="0">
                <a:solidFill>
                  <a:srgbClr val="000000"/>
                </a:solidFill>
              </a:rPr>
              <a:t> </a:t>
            </a:r>
            <a:r>
              <a:rPr lang="en-US" sz="2100" b="1" dirty="0" smtClean="0">
                <a:solidFill>
                  <a:srgbClr val="000000"/>
                </a:solidFill>
              </a:rPr>
              <a:t>o</a:t>
            </a:r>
            <a:r>
              <a:rPr lang="ru-RU" sz="2100" b="1" dirty="0" smtClean="0">
                <a:solidFill>
                  <a:srgbClr val="000000"/>
                </a:solidFill>
              </a:rPr>
              <a:t>птимальной формы представления</a:t>
            </a:r>
            <a:r>
              <a:rPr lang="en-US" sz="2100" b="1" dirty="0" smtClean="0">
                <a:solidFill>
                  <a:srgbClr val="000000"/>
                </a:solidFill>
              </a:rPr>
              <a:t> </a:t>
            </a:r>
            <a:r>
              <a:rPr lang="ru-RU" sz="2100" dirty="0" smtClean="0">
                <a:solidFill>
                  <a:srgbClr val="000000"/>
                </a:solidFill>
              </a:rPr>
              <a:t>бюджетов для граждан</a:t>
            </a:r>
            <a:endParaRPr lang="en-GB" sz="2100" dirty="0">
              <a:solidFill>
                <a:srgbClr val="000000"/>
              </a:solidFill>
            </a:endParaRPr>
          </a:p>
          <a:p>
            <a:pPr marL="457200" lvl="0" indent="-457200" algn="l">
              <a:buFont typeface="+mj-lt"/>
              <a:buAutoNum type="arabicPeriod"/>
            </a:pPr>
            <a:r>
              <a:rPr lang="ru-RU" sz="2100" dirty="0" smtClean="0">
                <a:solidFill>
                  <a:srgbClr val="000000"/>
                </a:solidFill>
              </a:rPr>
              <a:t>Определение оптимальных механизмов для проведения </a:t>
            </a:r>
            <a:r>
              <a:rPr lang="ru-RU" sz="2100" b="1" dirty="0" smtClean="0">
                <a:solidFill>
                  <a:srgbClr val="000000"/>
                </a:solidFill>
              </a:rPr>
              <a:t>консультаций с гражданами </a:t>
            </a:r>
            <a:r>
              <a:rPr lang="en-US" sz="2100" dirty="0" smtClean="0">
                <a:solidFill>
                  <a:srgbClr val="000000"/>
                </a:solidFill>
              </a:rPr>
              <a:t>(</a:t>
            </a:r>
            <a:r>
              <a:rPr lang="ru-RU" sz="2100" dirty="0" smtClean="0">
                <a:solidFill>
                  <a:srgbClr val="000000"/>
                </a:solidFill>
              </a:rPr>
              <a:t>новая проблема, обозначенная РФ, которая требует </a:t>
            </a:r>
            <a:r>
              <a:rPr lang="ru-RU" sz="2100" dirty="0" smtClean="0">
                <a:solidFill>
                  <a:srgbClr val="000000"/>
                </a:solidFill>
              </a:rPr>
              <a:t>обсуждения в рамках Рабочей </a:t>
            </a:r>
            <a:r>
              <a:rPr lang="ru-RU" sz="2100" dirty="0" smtClean="0">
                <a:solidFill>
                  <a:srgbClr val="000000"/>
                </a:solidFill>
              </a:rPr>
              <a:t>группы</a:t>
            </a:r>
            <a:r>
              <a:rPr lang="en-US" sz="2100" dirty="0" smtClean="0">
                <a:solidFill>
                  <a:srgbClr val="000000"/>
                </a:solidFill>
              </a:rPr>
              <a:t>)</a:t>
            </a:r>
            <a:endParaRPr lang="en-GB" sz="2100" dirty="0">
              <a:solidFill>
                <a:srgbClr val="000000"/>
              </a:solidFill>
            </a:endParaRPr>
          </a:p>
          <a:p>
            <a:pPr marL="457200" lvl="0" indent="-457200" algn="l">
              <a:buFont typeface="+mj-lt"/>
              <a:buAutoNum type="arabicPeriod"/>
            </a:pPr>
            <a:r>
              <a:rPr lang="ru-RU" sz="2100" b="1" dirty="0" smtClean="0">
                <a:solidFill>
                  <a:srgbClr val="000000"/>
                </a:solidFill>
              </a:rPr>
              <a:t>Отсутствие навыков работы с бюджетом </a:t>
            </a:r>
            <a:r>
              <a:rPr lang="ru-RU" sz="2100" dirty="0" smtClean="0">
                <a:solidFill>
                  <a:srgbClr val="000000"/>
                </a:solidFill>
              </a:rPr>
              <a:t>и его понимания у граждан и некоторых чиновников</a:t>
            </a:r>
            <a:r>
              <a:rPr lang="ru-RU" sz="2100" b="1" dirty="0" smtClean="0">
                <a:solidFill>
                  <a:srgbClr val="000000"/>
                </a:solidFill>
              </a:rPr>
              <a:t> </a:t>
            </a:r>
            <a:endParaRPr lang="en-GB" sz="2100" dirty="0">
              <a:solidFill>
                <a:srgbClr val="000000"/>
              </a:solidFill>
            </a:endParaRPr>
          </a:p>
          <a:p>
            <a:pPr marL="457200" lvl="0" indent="-457200" algn="l">
              <a:buFont typeface="+mj-lt"/>
              <a:buAutoNum type="arabicPeriod"/>
            </a:pPr>
            <a:r>
              <a:rPr lang="ru-RU" sz="2100" b="1" dirty="0" smtClean="0">
                <a:solidFill>
                  <a:srgbClr val="000000"/>
                </a:solidFill>
              </a:rPr>
              <a:t>Слабый интерес общественности</a:t>
            </a:r>
            <a:r>
              <a:rPr lang="en-US" sz="2100" b="1" dirty="0" smtClean="0">
                <a:solidFill>
                  <a:srgbClr val="000000"/>
                </a:solidFill>
              </a:rPr>
              <a:t> </a:t>
            </a:r>
            <a:r>
              <a:rPr lang="ru-RU" sz="2100" dirty="0" smtClean="0">
                <a:solidFill>
                  <a:srgbClr val="000000"/>
                </a:solidFill>
              </a:rPr>
              <a:t>к бюджету</a:t>
            </a:r>
            <a:r>
              <a:rPr lang="en-US" sz="2100" dirty="0" smtClean="0">
                <a:solidFill>
                  <a:srgbClr val="000000"/>
                </a:solidFill>
              </a:rPr>
              <a:t>  </a:t>
            </a:r>
            <a:endParaRPr lang="en-GB" sz="2100" dirty="0">
              <a:solidFill>
                <a:srgbClr val="000000"/>
              </a:solidFill>
            </a:endParaRPr>
          </a:p>
          <a:p>
            <a:pPr marL="457200" lvl="0" indent="-457200" algn="l">
              <a:buFont typeface="+mj-lt"/>
              <a:buAutoNum type="arabicPeriod"/>
            </a:pPr>
            <a:r>
              <a:rPr lang="ru-RU" sz="2100" b="1" dirty="0" smtClean="0">
                <a:solidFill>
                  <a:srgbClr val="000000"/>
                </a:solidFill>
              </a:rPr>
              <a:t>Отсутствие доступа к надёжным СМИ </a:t>
            </a:r>
            <a:r>
              <a:rPr lang="ru-RU" sz="2100" dirty="0" smtClean="0">
                <a:solidFill>
                  <a:srgbClr val="000000"/>
                </a:solidFill>
              </a:rPr>
              <a:t>и/или коммуникационным технологиям</a:t>
            </a:r>
            <a:endParaRPr lang="bs-Latn-BA" sz="2100" dirty="0" smtClean="0">
              <a:solidFill>
                <a:schemeClr val="tx1"/>
              </a:solidFill>
            </a:endParaRPr>
          </a:p>
          <a:p>
            <a:pPr marL="457200" indent="-457200" algn="just" fontAlgn="auto">
              <a:spcAft>
                <a:spcPts val="0"/>
              </a:spcAft>
              <a:buFont typeface="Arial" pitchFamily="34" charset="0"/>
              <a:buChar char="•"/>
              <a:defRPr/>
            </a:pPr>
            <a:endParaRPr lang="en-US" sz="6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1130300" y="76200"/>
            <a:ext cx="8775700" cy="685800"/>
          </a:xfrm>
        </p:spPr>
        <p:txBody>
          <a:bodyPr/>
          <a:lstStyle/>
          <a:p>
            <a:r>
              <a:rPr lang="ru-RU" sz="3600" dirty="0" smtClean="0">
                <a:solidFill>
                  <a:srgbClr val="1F497D"/>
                </a:solidFill>
              </a:rPr>
              <a:t>10 трудностей: в чём они?</a:t>
            </a:r>
            <a:r>
              <a:rPr lang="en-US" sz="3600" dirty="0" smtClean="0">
                <a:solidFill>
                  <a:srgbClr val="1F497D"/>
                </a:solidFill>
              </a:rPr>
              <a:t> </a:t>
            </a:r>
          </a:p>
        </p:txBody>
      </p:sp>
    </p:spTree>
    <p:extLst>
      <p:ext uri="{BB962C8B-B14F-4D97-AF65-F5344CB8AC3E}">
        <p14:creationId xmlns:p14="http://schemas.microsoft.com/office/powerpoint/2010/main" val="1713784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609600"/>
            <a:ext cx="9067800" cy="6248400"/>
          </a:xfrm>
        </p:spPr>
        <p:txBody>
          <a:bodyPr rtlCol="0">
            <a:noAutofit/>
          </a:bodyPr>
          <a:lstStyle/>
          <a:p>
            <a:pPr lvl="1" algn="l" fontAlgn="auto">
              <a:spcAft>
                <a:spcPts val="0"/>
              </a:spcAft>
              <a:defRPr/>
            </a:pPr>
            <a:endParaRPr lang="en-US" sz="800" dirty="0" smtClean="0">
              <a:solidFill>
                <a:srgbClr val="000000"/>
              </a:solidFill>
            </a:endParaRPr>
          </a:p>
          <a:p>
            <a:pPr marL="457200" indent="-457200" algn="just">
              <a:buFont typeface="+mj-lt"/>
              <a:buAutoNum type="arabicPeriod"/>
            </a:pPr>
            <a:r>
              <a:rPr lang="ru-RU" sz="2200" b="1" dirty="0">
                <a:solidFill>
                  <a:srgbClr val="000000"/>
                </a:solidFill>
              </a:rPr>
              <a:t>Определение ответственности за составление и распространение</a:t>
            </a:r>
            <a:r>
              <a:rPr lang="en-US" sz="2200" b="1" dirty="0">
                <a:solidFill>
                  <a:srgbClr val="000000"/>
                </a:solidFill>
              </a:rPr>
              <a:t> </a:t>
            </a:r>
            <a:r>
              <a:rPr lang="ru-RU" sz="2200" b="1" dirty="0">
                <a:solidFill>
                  <a:srgbClr val="000000"/>
                </a:solidFill>
              </a:rPr>
              <a:t>бюджетов для граждан</a:t>
            </a:r>
            <a:endParaRPr lang="en-GB" sz="2200" b="1" dirty="0">
              <a:solidFill>
                <a:srgbClr val="000000"/>
              </a:solidFill>
            </a:endParaRPr>
          </a:p>
          <a:p>
            <a:pPr lvl="0" algn="l"/>
            <a:endParaRPr lang="en-US" sz="1000" dirty="0">
              <a:solidFill>
                <a:srgbClr val="000000"/>
              </a:solidFill>
            </a:endParaRPr>
          </a:p>
          <a:p>
            <a:pPr marL="457200" lvl="0" indent="-457200" algn="just">
              <a:buFont typeface="Arial"/>
              <a:buChar char="•"/>
            </a:pPr>
            <a:r>
              <a:rPr lang="ru-RU" sz="1800" b="1" dirty="0" smtClean="0">
                <a:solidFill>
                  <a:schemeClr val="accent6">
                    <a:lumMod val="50000"/>
                  </a:schemeClr>
                </a:solidFill>
              </a:rPr>
              <a:t>Члены РГ согласились с тем, что </a:t>
            </a:r>
            <a:r>
              <a:rPr lang="ru-RU" sz="1800" dirty="0">
                <a:solidFill>
                  <a:srgbClr val="000000"/>
                </a:solidFill>
              </a:rPr>
              <a:t>за представление информации в простом виде для </a:t>
            </a:r>
            <a:r>
              <a:rPr lang="ru-RU" sz="1800" dirty="0" smtClean="0">
                <a:solidFill>
                  <a:srgbClr val="000000"/>
                </a:solidFill>
              </a:rPr>
              <a:t>граждан </a:t>
            </a:r>
            <a:r>
              <a:rPr lang="ru-RU" sz="1800" b="1" dirty="0" smtClean="0">
                <a:solidFill>
                  <a:schemeClr val="accent6">
                    <a:lumMod val="50000"/>
                  </a:schemeClr>
                </a:solidFill>
              </a:rPr>
              <a:t>должен отвечать тот, кому принадлежат документы</a:t>
            </a:r>
            <a:r>
              <a:rPr lang="en-US" sz="1800" dirty="0" smtClean="0">
                <a:solidFill>
                  <a:srgbClr val="000000"/>
                </a:solidFill>
              </a:rPr>
              <a:t>.</a:t>
            </a:r>
            <a:endParaRPr lang="en-US" sz="1800" dirty="0">
              <a:solidFill>
                <a:srgbClr val="000000"/>
              </a:solidFill>
            </a:endParaRPr>
          </a:p>
          <a:p>
            <a:pPr marL="457200" lvl="0" indent="-457200" algn="just">
              <a:buFont typeface="Arial"/>
              <a:buChar char="•"/>
            </a:pPr>
            <a:r>
              <a:rPr lang="ru-RU" sz="1800" b="1" dirty="0" smtClean="0">
                <a:solidFill>
                  <a:schemeClr val="accent6">
                    <a:lumMod val="50000"/>
                  </a:schemeClr>
                </a:solidFill>
              </a:rPr>
              <a:t>Согласно рекомендациям</a:t>
            </a:r>
            <a:r>
              <a:rPr lang="en-US" sz="1800" b="1" dirty="0" smtClean="0">
                <a:solidFill>
                  <a:schemeClr val="accent6">
                    <a:lumMod val="50000"/>
                  </a:schemeClr>
                </a:solidFill>
              </a:rPr>
              <a:t> IBP</a:t>
            </a:r>
            <a:r>
              <a:rPr lang="ru-RU" sz="1800" b="1" dirty="0" smtClean="0">
                <a:solidFill>
                  <a:schemeClr val="accent6">
                    <a:lumMod val="50000"/>
                  </a:schemeClr>
                </a:solidFill>
              </a:rPr>
              <a:t>, бюджет для </a:t>
            </a:r>
            <a:r>
              <a:rPr lang="ru-RU" sz="1800" b="1" dirty="0" smtClean="0">
                <a:solidFill>
                  <a:schemeClr val="accent6">
                    <a:lumMod val="50000"/>
                  </a:schemeClr>
                </a:solidFill>
              </a:rPr>
              <a:t>граждан, </a:t>
            </a:r>
            <a:r>
              <a:rPr lang="ru-RU" sz="1800" b="1" dirty="0" smtClean="0">
                <a:solidFill>
                  <a:schemeClr val="accent6">
                    <a:lumMod val="50000"/>
                  </a:schemeClr>
                </a:solidFill>
              </a:rPr>
              <a:t>прежде </a:t>
            </a:r>
            <a:r>
              <a:rPr lang="ru-RU" sz="1800" b="1" dirty="0" smtClean="0">
                <a:solidFill>
                  <a:schemeClr val="accent6">
                    <a:lumMod val="50000"/>
                  </a:schemeClr>
                </a:solidFill>
              </a:rPr>
              <a:t>всего, должен составляться правительством</a:t>
            </a:r>
            <a:r>
              <a:rPr lang="ru-RU" sz="1800" b="1" dirty="0" smtClean="0">
                <a:solidFill>
                  <a:schemeClr val="accent6">
                    <a:lumMod val="50000"/>
                  </a:schemeClr>
                </a:solidFill>
              </a:rPr>
              <a:t> (исполнительной властью)</a:t>
            </a:r>
            <a:r>
              <a:rPr lang="en-US" sz="1800" b="1" dirty="0" smtClean="0">
                <a:solidFill>
                  <a:schemeClr val="accent6">
                    <a:lumMod val="50000"/>
                  </a:schemeClr>
                </a:solidFill>
              </a:rPr>
              <a:t>:</a:t>
            </a:r>
            <a:endParaRPr lang="en-US" sz="1800" b="1" dirty="0" smtClean="0">
              <a:solidFill>
                <a:schemeClr val="accent6">
                  <a:lumMod val="50000"/>
                </a:schemeClr>
              </a:solidFill>
            </a:endParaRPr>
          </a:p>
          <a:p>
            <a:pPr marL="914400" lvl="1" indent="-457200" algn="just">
              <a:buFont typeface="Arial"/>
              <a:buChar char="•"/>
            </a:pPr>
            <a:r>
              <a:rPr lang="ru-RU" sz="1600" dirty="0" smtClean="0">
                <a:solidFill>
                  <a:schemeClr val="tx1"/>
                </a:solidFill>
              </a:rPr>
              <a:t>Они владеют </a:t>
            </a:r>
            <a:r>
              <a:rPr lang="ru-RU" sz="1600" dirty="0" smtClean="0">
                <a:solidFill>
                  <a:schemeClr val="tx1"/>
                </a:solidFill>
              </a:rPr>
              <a:t>информацией о бюджете и </a:t>
            </a:r>
            <a:r>
              <a:rPr lang="ru-RU" sz="1600" dirty="0" smtClean="0">
                <a:solidFill>
                  <a:schemeClr val="tx1"/>
                </a:solidFill>
              </a:rPr>
              <a:t>обязаны </a:t>
            </a:r>
            <a:r>
              <a:rPr lang="ru-RU" sz="1600" dirty="0" smtClean="0">
                <a:solidFill>
                  <a:schemeClr val="tx1"/>
                </a:solidFill>
              </a:rPr>
              <a:t>отчитываться перед общественностью</a:t>
            </a:r>
            <a:r>
              <a:rPr lang="en-US" sz="1600" dirty="0" smtClean="0">
                <a:solidFill>
                  <a:schemeClr val="tx1"/>
                </a:solidFill>
              </a:rPr>
              <a:t>.</a:t>
            </a:r>
          </a:p>
          <a:p>
            <a:pPr marL="914400" lvl="1" indent="-457200" algn="just">
              <a:buFont typeface="Arial"/>
              <a:buChar char="•"/>
            </a:pPr>
            <a:r>
              <a:rPr lang="ru-RU" sz="1600" dirty="0" smtClean="0">
                <a:solidFill>
                  <a:schemeClr val="tx1"/>
                </a:solidFill>
              </a:rPr>
              <a:t>Правительство может задействовать СМИ и общественные организации для распространения</a:t>
            </a:r>
            <a:r>
              <a:rPr lang="en-US" sz="1600" dirty="0" smtClean="0">
                <a:solidFill>
                  <a:schemeClr val="tx1"/>
                </a:solidFill>
              </a:rPr>
              <a:t>.</a:t>
            </a:r>
          </a:p>
          <a:p>
            <a:pPr marL="914400" lvl="1" indent="-457200" algn="just">
              <a:buFont typeface="Arial"/>
              <a:buChar char="•"/>
            </a:pPr>
            <a:r>
              <a:rPr lang="ru-RU" sz="1600" dirty="0" smtClean="0">
                <a:solidFill>
                  <a:schemeClr val="tx1"/>
                </a:solidFill>
              </a:rPr>
              <a:t>Правительству необходимо определиться, для чего оно предполагает использовать бюджет для граждан: чтобы получать от общественности комментарии по бюджетным вопросам или только информировать общественность?</a:t>
            </a:r>
            <a:endParaRPr lang="en-US" sz="1600" dirty="0">
              <a:solidFill>
                <a:schemeClr val="tx1"/>
              </a:solidFill>
            </a:endParaRPr>
          </a:p>
          <a:p>
            <a:pPr lvl="1" algn="just"/>
            <a:endParaRPr lang="en-US" sz="1000" dirty="0" smtClean="0">
              <a:solidFill>
                <a:schemeClr val="tx1"/>
              </a:solidFill>
            </a:endParaRPr>
          </a:p>
          <a:p>
            <a:pPr lvl="1" indent="-457200" algn="just">
              <a:buFont typeface="Arial"/>
              <a:buChar char="•"/>
            </a:pPr>
            <a:r>
              <a:rPr lang="ru-RU" sz="1800" b="1" dirty="0" smtClean="0">
                <a:solidFill>
                  <a:schemeClr val="accent6">
                    <a:lumMod val="50000"/>
                  </a:schemeClr>
                </a:solidFill>
              </a:rPr>
              <a:t>МВФ рекомендует, чтобы правительство решило, желает ли оно наладить с помощью бюджета для граждан «обратную связь» по бюджетным вопросам</a:t>
            </a:r>
            <a:r>
              <a:rPr lang="en-US" sz="1800" b="1" dirty="0" smtClean="0">
                <a:solidFill>
                  <a:srgbClr val="993300"/>
                </a:solidFill>
              </a:rPr>
              <a:t>. </a:t>
            </a:r>
            <a:r>
              <a:rPr lang="ru-RU" sz="1800" dirty="0" smtClean="0">
                <a:solidFill>
                  <a:schemeClr val="tx1"/>
                </a:solidFill>
              </a:rPr>
              <a:t> «Базовая практика» предполагает только информирование общественности; «хорошая и передовая практика» даёт гражданам официальную возможность участвовать в обсуждении бюджета </a:t>
            </a:r>
            <a:r>
              <a:rPr lang="en-US" sz="1800" dirty="0" smtClean="0">
                <a:solidFill>
                  <a:schemeClr val="tx1"/>
                </a:solidFill>
              </a:rPr>
              <a:t>(</a:t>
            </a:r>
            <a:r>
              <a:rPr lang="ru-RU" sz="1800" dirty="0" smtClean="0">
                <a:solidFill>
                  <a:schemeClr val="tx1"/>
                </a:solidFill>
              </a:rPr>
              <a:t>Кодекс надлежащей практики по обеспечению прозрачности в налогово-бюджетной сфере</a:t>
            </a:r>
            <a:r>
              <a:rPr lang="en-US" sz="1800" dirty="0" smtClean="0">
                <a:solidFill>
                  <a:schemeClr val="tx1"/>
                </a:solidFill>
              </a:rPr>
              <a:t>: </a:t>
            </a:r>
            <a:r>
              <a:rPr lang="ru-RU" sz="1800" dirty="0" smtClean="0">
                <a:solidFill>
                  <a:schemeClr val="tx1"/>
                </a:solidFill>
              </a:rPr>
              <a:t>Принцип</a:t>
            </a:r>
            <a:r>
              <a:rPr lang="en-US" sz="1800" dirty="0" smtClean="0">
                <a:solidFill>
                  <a:schemeClr val="tx1"/>
                </a:solidFill>
              </a:rPr>
              <a:t> 2.3.3).</a:t>
            </a:r>
          </a:p>
          <a:p>
            <a:pPr marL="457200" lvl="0" indent="-457200" algn="l">
              <a:buFont typeface="+mj-lt"/>
              <a:buAutoNum type="arabicPeriod"/>
            </a:pPr>
            <a:endParaRPr lang="en-GB" sz="1000" b="1" dirty="0">
              <a:solidFill>
                <a:schemeClr val="accent6">
                  <a:lumMod val="50000"/>
                </a:schemeClr>
              </a:solidFill>
            </a:endParaRPr>
          </a:p>
          <a:p>
            <a:pPr marL="800100" lvl="1" indent="-342900" algn="just" fontAlgn="auto">
              <a:spcAft>
                <a:spcPts val="0"/>
              </a:spcAft>
              <a:buFont typeface="Arial"/>
              <a:buChar char="•"/>
              <a:defRPr/>
            </a:pPr>
            <a:endParaRPr lang="en-US" sz="2000" dirty="0" smtClean="0">
              <a:solidFill>
                <a:schemeClr val="tx1"/>
              </a:solidFill>
            </a:endParaRPr>
          </a:p>
          <a:p>
            <a:pPr lvl="1" algn="just" fontAlgn="auto">
              <a:spcAft>
                <a:spcPts val="0"/>
              </a:spcAft>
              <a:defRPr/>
            </a:pPr>
            <a:endParaRPr lang="en-US" sz="2000" dirty="0">
              <a:solidFill>
                <a:schemeClr val="tx1"/>
              </a:solidFill>
            </a:endParaRPr>
          </a:p>
          <a:p>
            <a:pPr lvl="1" algn="just" fontAlgn="auto">
              <a:spcAft>
                <a:spcPts val="0"/>
              </a:spcAft>
              <a:defRPr/>
            </a:pPr>
            <a:endParaRPr lang="bs-Latn-BA" sz="2000" dirty="0">
              <a:solidFill>
                <a:schemeClr val="tx1"/>
              </a:solidFill>
            </a:endParaRPr>
          </a:p>
          <a:p>
            <a:pPr algn="just" fontAlgn="auto">
              <a:spcAft>
                <a:spcPts val="0"/>
              </a:spcAft>
              <a:buFont typeface="Arial" pitchFamily="34" charset="0"/>
              <a:buNone/>
              <a:defRPr/>
            </a:pPr>
            <a:endParaRPr lang="bs-Latn-BA" sz="2000" dirty="0" smtClean="0">
              <a:solidFill>
                <a:schemeClr val="tx1"/>
              </a:solidFill>
            </a:endParaRPr>
          </a:p>
          <a:p>
            <a:pPr marL="457200" indent="-457200" algn="just" fontAlgn="auto">
              <a:spcAft>
                <a:spcPts val="0"/>
              </a:spcAft>
              <a:buFont typeface="Arial" pitchFamily="34" charset="0"/>
              <a:buChar char="•"/>
              <a:defRPr/>
            </a:pPr>
            <a:endParaRPr lang="en-US" sz="2800" dirty="0">
              <a:solidFill>
                <a:schemeClr val="tx1"/>
              </a:solidFill>
            </a:endParaRPr>
          </a:p>
        </p:txBody>
      </p:sp>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533400" y="0"/>
            <a:ext cx="9601200" cy="685800"/>
          </a:xfrm>
        </p:spPr>
        <p:txBody>
          <a:bodyPr/>
          <a:lstStyle/>
          <a:p>
            <a:r>
              <a:rPr lang="en-US" sz="2800" dirty="0" smtClean="0">
                <a:solidFill>
                  <a:srgbClr val="1F497D"/>
                </a:solidFill>
              </a:rPr>
              <a:t>10 </a:t>
            </a:r>
            <a:r>
              <a:rPr lang="ru-RU" sz="2800" dirty="0" smtClean="0">
                <a:solidFill>
                  <a:srgbClr val="1F497D"/>
                </a:solidFill>
              </a:rPr>
              <a:t>трудностей: рекомендации коллег </a:t>
            </a:r>
            <a:br>
              <a:rPr lang="ru-RU" sz="2800" dirty="0" smtClean="0">
                <a:solidFill>
                  <a:srgbClr val="1F497D"/>
                </a:solidFill>
              </a:rPr>
            </a:br>
            <a:r>
              <a:rPr lang="ru-RU" sz="2800" dirty="0" smtClean="0">
                <a:solidFill>
                  <a:srgbClr val="1F497D"/>
                </a:solidFill>
              </a:rPr>
              <a:t>и международный опыт</a:t>
            </a:r>
            <a:endParaRPr lang="en-US" sz="2800" dirty="0" smtClean="0">
              <a:solidFill>
                <a:srgbClr val="1F497D"/>
              </a:solidFill>
            </a:endParaRPr>
          </a:p>
        </p:txBody>
      </p:sp>
    </p:spTree>
    <p:extLst>
      <p:ext uri="{BB962C8B-B14F-4D97-AF65-F5344CB8AC3E}">
        <p14:creationId xmlns:p14="http://schemas.microsoft.com/office/powerpoint/2010/main" val="1226057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5730</TotalTime>
  <Words>4079</Words>
  <Application>Microsoft Office PowerPoint</Application>
  <PresentationFormat>A4 Paper (210x297 mm)</PresentationFormat>
  <Paragraphs>354</Paragraphs>
  <Slides>25</Slides>
  <Notes>25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9" baseType="lpstr">
      <vt:lpstr>Arial</vt:lpstr>
      <vt:lpstr>Calibri</vt:lpstr>
      <vt:lpstr>Office Theme</vt:lpstr>
      <vt:lpstr>Worksheet</vt:lpstr>
      <vt:lpstr>Проект рекомендаций по преодолению трудностей при составлении и внедрении бюджета для граждан в странах PEMPAL</vt:lpstr>
      <vt:lpstr>PowerPoint Presentation</vt:lpstr>
      <vt:lpstr>PowerPoint Presentation</vt:lpstr>
      <vt:lpstr>PowerPoint Presentation</vt:lpstr>
      <vt:lpstr>PowerPoint Presentation</vt:lpstr>
      <vt:lpstr>Почему РГ акцентирует своё внимание на бюджетах для граждан?</vt:lpstr>
      <vt:lpstr>Общественный доступ к бюджетным документам</vt:lpstr>
      <vt:lpstr>10 трудностей: в чём они? </vt:lpstr>
      <vt:lpstr>10 трудностей: рекомендации коллег  и международный опыт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Заключительные комментарии РГ и дальнейшие шаги</vt:lpstr>
      <vt:lpstr>PowerPoint Presentation</vt:lpstr>
      <vt:lpstr>PowerPoint Presentation</vt:lpstr>
    </vt:vector>
  </TitlesOfParts>
  <Manager/>
  <Company>The World Bank Group</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Citizen Budget knowledge product VC meeting 22 Sept 2016</dc:title>
  <dc:subject/>
  <dc:creator>Deanna Aubrey</dc:creator>
  <cp:keywords>BCOP Budget Literacy and Transparency Working Group</cp:keywords>
  <dc:description/>
  <cp:lastModifiedBy>Maya V. Gusarova</cp:lastModifiedBy>
  <cp:revision>672</cp:revision>
  <cp:lastPrinted>2016-01-27T15:30:25Z</cp:lastPrinted>
  <dcterms:created xsi:type="dcterms:W3CDTF">2010-10-04T16:57:49Z</dcterms:created>
  <dcterms:modified xsi:type="dcterms:W3CDTF">2016-09-14T08:32:42Z</dcterms:modified>
  <cp:category>PEMPAL</cp:category>
</cp:coreProperties>
</file>