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60" r:id="rId3"/>
    <p:sldId id="258" r:id="rId4"/>
    <p:sldId id="259" r:id="rId5"/>
    <p:sldId id="282" r:id="rId6"/>
    <p:sldId id="261" r:id="rId7"/>
    <p:sldId id="269" r:id="rId8"/>
    <p:sldId id="276" r:id="rId9"/>
    <p:sldId id="271" r:id="rId10"/>
    <p:sldId id="277" r:id="rId11"/>
    <p:sldId id="278" r:id="rId12"/>
    <p:sldId id="272" r:id="rId13"/>
    <p:sldId id="273" r:id="rId14"/>
    <p:sldId id="275" r:id="rId15"/>
    <p:sldId id="279" r:id="rId16"/>
    <p:sldId id="280" r:id="rId17"/>
    <p:sldId id="286" r:id="rId18"/>
    <p:sldId id="274" r:id="rId19"/>
    <p:sldId id="285" r:id="rId20"/>
  </p:sldIdLst>
  <p:sldSz cx="9144000" cy="6858000" type="screen4x3"/>
  <p:notesSz cx="6797675" cy="9928225"/>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charset="0"/>
        <a:ea typeface="ＭＳ Ｐゴシック" pitchFamily="34" charset="-128"/>
        <a:cs typeface="+mn-cs"/>
      </a:defRPr>
    </a:lvl5pPr>
    <a:lvl6pPr marL="2286000" algn="l" defTabSz="914400" rtl="0" eaLnBrk="1" latinLnBrk="0" hangingPunct="1">
      <a:defRPr sz="2400" kern="1200">
        <a:solidFill>
          <a:schemeClr val="bg1"/>
        </a:solidFill>
        <a:latin typeface="Arial" charset="0"/>
        <a:ea typeface="ＭＳ Ｐゴシック" pitchFamily="34" charset="-128"/>
        <a:cs typeface="+mn-cs"/>
      </a:defRPr>
    </a:lvl6pPr>
    <a:lvl7pPr marL="2743200" algn="l" defTabSz="914400" rtl="0" eaLnBrk="1" latinLnBrk="0" hangingPunct="1">
      <a:defRPr sz="2400" kern="1200">
        <a:solidFill>
          <a:schemeClr val="bg1"/>
        </a:solidFill>
        <a:latin typeface="Arial" charset="0"/>
        <a:ea typeface="ＭＳ Ｐゴシック" pitchFamily="34" charset="-128"/>
        <a:cs typeface="+mn-cs"/>
      </a:defRPr>
    </a:lvl7pPr>
    <a:lvl8pPr marL="3200400" algn="l" defTabSz="914400" rtl="0" eaLnBrk="1" latinLnBrk="0" hangingPunct="1">
      <a:defRPr sz="2400" kern="1200">
        <a:solidFill>
          <a:schemeClr val="bg1"/>
        </a:solidFill>
        <a:latin typeface="Arial" charset="0"/>
        <a:ea typeface="ＭＳ Ｐゴシック" pitchFamily="34" charset="-128"/>
        <a:cs typeface="+mn-cs"/>
      </a:defRPr>
    </a:lvl8pPr>
    <a:lvl9pPr marL="3657600" algn="l" defTabSz="914400" rtl="0" eaLnBrk="1" latinLnBrk="0" hangingPunct="1">
      <a:defRPr sz="2400" kern="1200">
        <a:solidFill>
          <a:schemeClr val="bg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4">
          <p15:clr>
            <a:srgbClr val="A4A3A4"/>
          </p15:clr>
        </p15:guide>
        <p15:guide id="2" pos="212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A0D1"/>
    <a:srgbClr val="26258C"/>
    <a:srgbClr val="603E8E"/>
    <a:srgbClr val="660066"/>
    <a:srgbClr val="9900CC"/>
    <a:srgbClr val="996600"/>
    <a:srgbClr val="C5C5F1"/>
    <a:srgbClr val="9ADEBF"/>
    <a:srgbClr val="FEC7C6"/>
    <a:srgbClr val="F6C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33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104"/>
        <p:guide orient="horz" pos="3127"/>
        <p:guide pos="212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0557A-5144-402E-9103-081BF4A0BB8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hr-HR"/>
        </a:p>
      </dgm:t>
    </dgm:pt>
    <dgm:pt modelId="{F2EAF698-6193-41B7-9A17-0352DAD82584}">
      <dgm:prSet phldrT="[Text]" custT="1"/>
      <dgm:spPr/>
      <dgm:t>
        <a:bodyPr/>
        <a:lstStyle/>
        <a:p>
          <a:r>
            <a:rPr lang="en-GB" sz="1400" b="1" noProof="0" dirty="0" smtClean="0"/>
            <a:t>1. </a:t>
          </a:r>
          <a:r>
            <a:rPr lang="en-GB" sz="1600" b="1" noProof="0" dirty="0" smtClean="0"/>
            <a:t>CITIZENS</a:t>
          </a:r>
          <a:endParaRPr lang="en-GB" sz="1600" b="1" noProof="0" dirty="0"/>
        </a:p>
      </dgm:t>
    </dgm:pt>
    <dgm:pt modelId="{6B6345EA-FE63-47FD-973E-D93FD525E3D3}" type="parTrans" cxnId="{5A5CF6D3-6A6A-4B2C-82F6-A9D08A331F2D}">
      <dgm:prSet/>
      <dgm:spPr/>
      <dgm:t>
        <a:bodyPr/>
        <a:lstStyle/>
        <a:p>
          <a:endParaRPr lang="en-GB" noProof="0" dirty="0"/>
        </a:p>
      </dgm:t>
    </dgm:pt>
    <dgm:pt modelId="{9C5205AE-B2F8-41DB-A9C7-A3374ADFD1C4}" type="sibTrans" cxnId="{5A5CF6D3-6A6A-4B2C-82F6-A9D08A331F2D}">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en-GB" noProof="0" dirty="0"/>
        </a:p>
      </dgm:t>
    </dgm:pt>
    <dgm:pt modelId="{BBA85970-A3CB-4316-B47D-FEF48555AC9B}">
      <dgm:prSet phldrT="[Text]" custT="1"/>
      <dgm:spPr/>
      <dgm:t>
        <a:bodyPr/>
        <a:lstStyle/>
        <a:p>
          <a:r>
            <a:rPr lang="en-GB" sz="1400" b="1" noProof="0" dirty="0" smtClean="0"/>
            <a:t>2. BUDGETARY AND EXTRA-BUDGETARY </a:t>
          </a:r>
          <a:r>
            <a:rPr lang="en-GB" sz="1600" b="1" noProof="0" dirty="0" smtClean="0"/>
            <a:t>USERS</a:t>
          </a:r>
          <a:endParaRPr lang="en-GB" sz="1600" b="1" noProof="0" dirty="0"/>
        </a:p>
      </dgm:t>
    </dgm:pt>
    <dgm:pt modelId="{10A4F1E4-4D30-48D8-B0D6-B9F326BB5451}" type="parTrans" cxnId="{193ED256-5DBC-4884-9340-CC120CB1B1C0}">
      <dgm:prSet/>
      <dgm:spPr/>
      <dgm:t>
        <a:bodyPr/>
        <a:lstStyle/>
        <a:p>
          <a:endParaRPr lang="en-GB" noProof="0" dirty="0"/>
        </a:p>
      </dgm:t>
    </dgm:pt>
    <dgm:pt modelId="{B3B2FAD5-1658-4557-B85D-FC1E61DE1264}" type="sibTrans" cxnId="{193ED256-5DBC-4884-9340-CC120CB1B1C0}">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en-GB" noProof="0" dirty="0"/>
        </a:p>
      </dgm:t>
    </dgm:pt>
    <dgm:pt modelId="{938C4CA3-D234-4785-90FB-3430A63B2DAD}">
      <dgm:prSet phldrT="[Text]" custT="1"/>
      <dgm:spPr/>
      <dgm:t>
        <a:bodyPr/>
        <a:lstStyle/>
        <a:p>
          <a:r>
            <a:rPr lang="en-GB" sz="1400" b="1" noProof="0" dirty="0" smtClean="0"/>
            <a:t>3. THE BOARD OF FINANCE</a:t>
          </a:r>
          <a:endParaRPr lang="en-GB" sz="1400" b="1" noProof="0" dirty="0"/>
        </a:p>
      </dgm:t>
    </dgm:pt>
    <dgm:pt modelId="{57CAAE26-7A7E-4F4E-91FB-3FAF94B0123C}" type="parTrans" cxnId="{4F304282-5892-4C50-94A9-0227F9421CFC}">
      <dgm:prSet/>
      <dgm:spPr/>
      <dgm:t>
        <a:bodyPr/>
        <a:lstStyle/>
        <a:p>
          <a:endParaRPr lang="en-GB" noProof="0" dirty="0"/>
        </a:p>
      </dgm:t>
    </dgm:pt>
    <dgm:pt modelId="{5122B9A6-B9E2-4EAA-8751-98D1AE2F89D5}" type="sibTrans" cxnId="{4F304282-5892-4C50-94A9-0227F9421CFC}">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en-GB" noProof="0" dirty="0"/>
        </a:p>
      </dgm:t>
    </dgm:pt>
    <dgm:pt modelId="{59CA2B66-C1F9-4B4B-88E5-0D0F77920889}">
      <dgm:prSet phldrT="[Text]" custT="1"/>
      <dgm:spPr/>
      <dgm:t>
        <a:bodyPr/>
        <a:lstStyle/>
        <a:p>
          <a:r>
            <a:rPr lang="en-GB" sz="1600" b="1" noProof="0" dirty="0" smtClean="0"/>
            <a:t>4. TOWN MAYOR</a:t>
          </a:r>
          <a:endParaRPr lang="en-GB" sz="1600" b="1" noProof="0" dirty="0"/>
        </a:p>
      </dgm:t>
    </dgm:pt>
    <dgm:pt modelId="{C9E6C021-1A9E-476E-9FB6-43B3BC2C8F7E}" type="parTrans" cxnId="{8F00866E-5A20-4BE3-ADFF-A6C273CA6DC0}">
      <dgm:prSet/>
      <dgm:spPr/>
      <dgm:t>
        <a:bodyPr/>
        <a:lstStyle/>
        <a:p>
          <a:endParaRPr lang="en-GB" noProof="0" dirty="0"/>
        </a:p>
      </dgm:t>
    </dgm:pt>
    <dgm:pt modelId="{DD71D7D6-AFCB-45DD-9E9D-6E9E14FA6C44}" type="sibTrans" cxnId="{8F00866E-5A20-4BE3-ADFF-A6C273CA6DC0}">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en-GB" noProof="0" dirty="0"/>
        </a:p>
      </dgm:t>
    </dgm:pt>
    <dgm:pt modelId="{32297C11-66F9-4545-9370-25518076BBDA}">
      <dgm:prSet phldrT="[Text]" custT="1"/>
      <dgm:spPr/>
      <dgm:t>
        <a:bodyPr/>
        <a:lstStyle/>
        <a:p>
          <a:r>
            <a:rPr lang="en-GB" sz="1400" b="1" noProof="0" dirty="0" smtClean="0"/>
            <a:t>5. TOWN </a:t>
          </a:r>
          <a:r>
            <a:rPr lang="en-GB" sz="1600" b="1" noProof="0" dirty="0" smtClean="0"/>
            <a:t>COUNCIL</a:t>
          </a:r>
          <a:endParaRPr lang="en-GB" sz="1600" b="1" noProof="0" dirty="0"/>
        </a:p>
      </dgm:t>
    </dgm:pt>
    <dgm:pt modelId="{643FA1FA-17C4-499F-A7FA-05D3B4125032}" type="parTrans" cxnId="{13826624-11D1-4D5A-A6CE-576618EE8465}">
      <dgm:prSet/>
      <dgm:spPr/>
      <dgm:t>
        <a:bodyPr/>
        <a:lstStyle/>
        <a:p>
          <a:endParaRPr lang="en-GB" noProof="0" dirty="0"/>
        </a:p>
      </dgm:t>
    </dgm:pt>
    <dgm:pt modelId="{55AA1887-E010-4C8A-88AC-F25A85588AEB}" type="sibTrans" cxnId="{13826624-11D1-4D5A-A6CE-576618EE8465}">
      <dgm:prSet/>
      <dgm:spPr>
        <a:solidFill>
          <a:schemeClr val="accent6">
            <a:lumMod val="75000"/>
          </a:schemeClr>
        </a:solidFill>
        <a:effectLst>
          <a:outerShdw blurRad="50800" dist="38100" dir="2700000" algn="tl" rotWithShape="0">
            <a:prstClr val="black">
              <a:alpha val="40000"/>
            </a:prstClr>
          </a:outerShdw>
        </a:effectLst>
      </dgm:spPr>
      <dgm:t>
        <a:bodyPr/>
        <a:lstStyle/>
        <a:p>
          <a:endParaRPr lang="en-GB" noProof="0" dirty="0"/>
        </a:p>
      </dgm:t>
    </dgm:pt>
    <dgm:pt modelId="{7350AED4-B200-4776-B4AE-5FA7CCC37394}" type="pres">
      <dgm:prSet presAssocID="{2780557A-5144-402E-9103-081BF4A0BB80}" presName="cycle" presStyleCnt="0">
        <dgm:presLayoutVars>
          <dgm:dir/>
          <dgm:resizeHandles val="exact"/>
        </dgm:presLayoutVars>
      </dgm:prSet>
      <dgm:spPr/>
      <dgm:t>
        <a:bodyPr/>
        <a:lstStyle/>
        <a:p>
          <a:endParaRPr lang="hr-HR"/>
        </a:p>
      </dgm:t>
    </dgm:pt>
    <dgm:pt modelId="{F7165AF8-168C-45F5-896E-8A04F6519C69}" type="pres">
      <dgm:prSet presAssocID="{F2EAF698-6193-41B7-9A17-0352DAD82584}" presName="dummy" presStyleCnt="0"/>
      <dgm:spPr/>
    </dgm:pt>
    <dgm:pt modelId="{A2CD5112-0037-41A8-AA51-BC0A762D3D14}" type="pres">
      <dgm:prSet presAssocID="{F2EAF698-6193-41B7-9A17-0352DAD82584}" presName="node" presStyleLbl="revTx" presStyleIdx="0" presStyleCnt="5">
        <dgm:presLayoutVars>
          <dgm:bulletEnabled val="1"/>
        </dgm:presLayoutVars>
      </dgm:prSet>
      <dgm:spPr/>
      <dgm:t>
        <a:bodyPr/>
        <a:lstStyle/>
        <a:p>
          <a:endParaRPr lang="hr-HR"/>
        </a:p>
      </dgm:t>
    </dgm:pt>
    <dgm:pt modelId="{A71545C2-A709-4715-BFB4-236A96B5ADE6}" type="pres">
      <dgm:prSet presAssocID="{9C5205AE-B2F8-41DB-A9C7-A3374ADFD1C4}" presName="sibTrans" presStyleLbl="node1" presStyleIdx="0" presStyleCnt="5"/>
      <dgm:spPr/>
      <dgm:t>
        <a:bodyPr/>
        <a:lstStyle/>
        <a:p>
          <a:endParaRPr lang="hr-HR"/>
        </a:p>
      </dgm:t>
    </dgm:pt>
    <dgm:pt modelId="{4707253D-498F-4FFB-B0BE-757FB76B576A}" type="pres">
      <dgm:prSet presAssocID="{BBA85970-A3CB-4316-B47D-FEF48555AC9B}" presName="dummy" presStyleCnt="0"/>
      <dgm:spPr/>
    </dgm:pt>
    <dgm:pt modelId="{84AEF886-9FB8-4317-8DEF-592D673B9634}" type="pres">
      <dgm:prSet presAssocID="{BBA85970-A3CB-4316-B47D-FEF48555AC9B}" presName="node" presStyleLbl="revTx" presStyleIdx="1" presStyleCnt="5" custScaleX="113261">
        <dgm:presLayoutVars>
          <dgm:bulletEnabled val="1"/>
        </dgm:presLayoutVars>
      </dgm:prSet>
      <dgm:spPr/>
      <dgm:t>
        <a:bodyPr/>
        <a:lstStyle/>
        <a:p>
          <a:endParaRPr lang="hr-HR"/>
        </a:p>
      </dgm:t>
    </dgm:pt>
    <dgm:pt modelId="{25244717-FDB6-40BA-8C9E-BCFC007B074E}" type="pres">
      <dgm:prSet presAssocID="{B3B2FAD5-1658-4557-B85D-FC1E61DE1264}" presName="sibTrans" presStyleLbl="node1" presStyleIdx="1" presStyleCnt="5"/>
      <dgm:spPr/>
      <dgm:t>
        <a:bodyPr/>
        <a:lstStyle/>
        <a:p>
          <a:endParaRPr lang="hr-HR"/>
        </a:p>
      </dgm:t>
    </dgm:pt>
    <dgm:pt modelId="{3724AC32-AED5-440B-95D8-74CB7B711414}" type="pres">
      <dgm:prSet presAssocID="{938C4CA3-D234-4785-90FB-3430A63B2DAD}" presName="dummy" presStyleCnt="0"/>
      <dgm:spPr/>
    </dgm:pt>
    <dgm:pt modelId="{67427E58-5EBD-478C-9F4F-70C9CD25E0C8}" type="pres">
      <dgm:prSet presAssocID="{938C4CA3-D234-4785-90FB-3430A63B2DAD}" presName="node" presStyleLbl="revTx" presStyleIdx="2" presStyleCnt="5">
        <dgm:presLayoutVars>
          <dgm:bulletEnabled val="1"/>
        </dgm:presLayoutVars>
      </dgm:prSet>
      <dgm:spPr/>
      <dgm:t>
        <a:bodyPr/>
        <a:lstStyle/>
        <a:p>
          <a:endParaRPr lang="hr-HR"/>
        </a:p>
      </dgm:t>
    </dgm:pt>
    <dgm:pt modelId="{5AA34F4F-3A7E-4635-9156-1BAB0AF95433}" type="pres">
      <dgm:prSet presAssocID="{5122B9A6-B9E2-4EAA-8751-98D1AE2F89D5}" presName="sibTrans" presStyleLbl="node1" presStyleIdx="2" presStyleCnt="5"/>
      <dgm:spPr/>
      <dgm:t>
        <a:bodyPr/>
        <a:lstStyle/>
        <a:p>
          <a:endParaRPr lang="hr-HR"/>
        </a:p>
      </dgm:t>
    </dgm:pt>
    <dgm:pt modelId="{7DE506E9-7717-4BE3-A390-8D0CB2E8551E}" type="pres">
      <dgm:prSet presAssocID="{59CA2B66-C1F9-4B4B-88E5-0D0F77920889}" presName="dummy" presStyleCnt="0"/>
      <dgm:spPr/>
    </dgm:pt>
    <dgm:pt modelId="{3727B158-9BDB-4780-B084-644F1FD90ADA}" type="pres">
      <dgm:prSet presAssocID="{59CA2B66-C1F9-4B4B-88E5-0D0F77920889}" presName="node" presStyleLbl="revTx" presStyleIdx="3" presStyleCnt="5">
        <dgm:presLayoutVars>
          <dgm:bulletEnabled val="1"/>
        </dgm:presLayoutVars>
      </dgm:prSet>
      <dgm:spPr/>
      <dgm:t>
        <a:bodyPr/>
        <a:lstStyle/>
        <a:p>
          <a:endParaRPr lang="hr-HR"/>
        </a:p>
      </dgm:t>
    </dgm:pt>
    <dgm:pt modelId="{836BCA63-2DA0-4AF4-BE84-973A804B93D9}" type="pres">
      <dgm:prSet presAssocID="{DD71D7D6-AFCB-45DD-9E9D-6E9E14FA6C44}" presName="sibTrans" presStyleLbl="node1" presStyleIdx="3" presStyleCnt="5"/>
      <dgm:spPr/>
      <dgm:t>
        <a:bodyPr/>
        <a:lstStyle/>
        <a:p>
          <a:endParaRPr lang="hr-HR"/>
        </a:p>
      </dgm:t>
    </dgm:pt>
    <dgm:pt modelId="{21AFD610-8B3B-41FF-87C6-006C6A982CE4}" type="pres">
      <dgm:prSet presAssocID="{32297C11-66F9-4545-9370-25518076BBDA}" presName="dummy" presStyleCnt="0"/>
      <dgm:spPr/>
    </dgm:pt>
    <dgm:pt modelId="{FC1F4C75-7A30-4F0E-9F06-1245B2A6051C}" type="pres">
      <dgm:prSet presAssocID="{32297C11-66F9-4545-9370-25518076BBDA}" presName="node" presStyleLbl="revTx" presStyleIdx="4" presStyleCnt="5">
        <dgm:presLayoutVars>
          <dgm:bulletEnabled val="1"/>
        </dgm:presLayoutVars>
      </dgm:prSet>
      <dgm:spPr/>
      <dgm:t>
        <a:bodyPr/>
        <a:lstStyle/>
        <a:p>
          <a:endParaRPr lang="hr-HR"/>
        </a:p>
      </dgm:t>
    </dgm:pt>
    <dgm:pt modelId="{0173CBC7-FE94-4555-82E4-8CE9C08D2E34}" type="pres">
      <dgm:prSet presAssocID="{55AA1887-E010-4C8A-88AC-F25A85588AEB}" presName="sibTrans" presStyleLbl="node1" presStyleIdx="4" presStyleCnt="5"/>
      <dgm:spPr/>
      <dgm:t>
        <a:bodyPr/>
        <a:lstStyle/>
        <a:p>
          <a:endParaRPr lang="hr-HR"/>
        </a:p>
      </dgm:t>
    </dgm:pt>
  </dgm:ptLst>
  <dgm:cxnLst>
    <dgm:cxn modelId="{4469CE14-5EFF-44AF-8E26-D77D8BDA718E}" type="presOf" srcId="{938C4CA3-D234-4785-90FB-3430A63B2DAD}" destId="{67427E58-5EBD-478C-9F4F-70C9CD25E0C8}" srcOrd="0" destOrd="0" presId="urn:microsoft.com/office/officeart/2005/8/layout/cycle1"/>
    <dgm:cxn modelId="{6D929877-9C5E-4D18-A089-C7EA1A509259}" type="presOf" srcId="{5122B9A6-B9E2-4EAA-8751-98D1AE2F89D5}" destId="{5AA34F4F-3A7E-4635-9156-1BAB0AF95433}" srcOrd="0" destOrd="0" presId="urn:microsoft.com/office/officeart/2005/8/layout/cycle1"/>
    <dgm:cxn modelId="{0285E045-25A1-49DA-B8B9-77113B11D048}" type="presOf" srcId="{2780557A-5144-402E-9103-081BF4A0BB80}" destId="{7350AED4-B200-4776-B4AE-5FA7CCC37394}" srcOrd="0" destOrd="0" presId="urn:microsoft.com/office/officeart/2005/8/layout/cycle1"/>
    <dgm:cxn modelId="{5A5CF6D3-6A6A-4B2C-82F6-A9D08A331F2D}" srcId="{2780557A-5144-402E-9103-081BF4A0BB80}" destId="{F2EAF698-6193-41B7-9A17-0352DAD82584}" srcOrd="0" destOrd="0" parTransId="{6B6345EA-FE63-47FD-973E-D93FD525E3D3}" sibTransId="{9C5205AE-B2F8-41DB-A9C7-A3374ADFD1C4}"/>
    <dgm:cxn modelId="{193ED256-5DBC-4884-9340-CC120CB1B1C0}" srcId="{2780557A-5144-402E-9103-081BF4A0BB80}" destId="{BBA85970-A3CB-4316-B47D-FEF48555AC9B}" srcOrd="1" destOrd="0" parTransId="{10A4F1E4-4D30-48D8-B0D6-B9F326BB5451}" sibTransId="{B3B2FAD5-1658-4557-B85D-FC1E61DE1264}"/>
    <dgm:cxn modelId="{90E357DB-AF94-4D82-A665-405F09517917}" type="presOf" srcId="{55AA1887-E010-4C8A-88AC-F25A85588AEB}" destId="{0173CBC7-FE94-4555-82E4-8CE9C08D2E34}" srcOrd="0" destOrd="0" presId="urn:microsoft.com/office/officeart/2005/8/layout/cycle1"/>
    <dgm:cxn modelId="{A13ED195-D83E-422F-A359-082F39B1C308}" type="presOf" srcId="{DD71D7D6-AFCB-45DD-9E9D-6E9E14FA6C44}" destId="{836BCA63-2DA0-4AF4-BE84-973A804B93D9}" srcOrd="0" destOrd="0" presId="urn:microsoft.com/office/officeart/2005/8/layout/cycle1"/>
    <dgm:cxn modelId="{AB3B2DAB-F0D3-44F1-8BBB-87BC1299A151}" type="presOf" srcId="{59CA2B66-C1F9-4B4B-88E5-0D0F77920889}" destId="{3727B158-9BDB-4780-B084-644F1FD90ADA}" srcOrd="0" destOrd="0" presId="urn:microsoft.com/office/officeart/2005/8/layout/cycle1"/>
    <dgm:cxn modelId="{49A5F0AB-0AE2-4ABA-BDB7-31352C5A79AD}" type="presOf" srcId="{9C5205AE-B2F8-41DB-A9C7-A3374ADFD1C4}" destId="{A71545C2-A709-4715-BFB4-236A96B5ADE6}" srcOrd="0" destOrd="0" presId="urn:microsoft.com/office/officeart/2005/8/layout/cycle1"/>
    <dgm:cxn modelId="{3C86EE90-4C62-49E6-8B7C-276CB3738C8F}" type="presOf" srcId="{B3B2FAD5-1658-4557-B85D-FC1E61DE1264}" destId="{25244717-FDB6-40BA-8C9E-BCFC007B074E}" srcOrd="0" destOrd="0" presId="urn:microsoft.com/office/officeart/2005/8/layout/cycle1"/>
    <dgm:cxn modelId="{839FEA2D-2274-47C7-8629-CB2293C7372C}" type="presOf" srcId="{BBA85970-A3CB-4316-B47D-FEF48555AC9B}" destId="{84AEF886-9FB8-4317-8DEF-592D673B9634}" srcOrd="0" destOrd="0" presId="urn:microsoft.com/office/officeart/2005/8/layout/cycle1"/>
    <dgm:cxn modelId="{27E45CD4-F666-4C3E-933F-30B4970919C4}" type="presOf" srcId="{32297C11-66F9-4545-9370-25518076BBDA}" destId="{FC1F4C75-7A30-4F0E-9F06-1245B2A6051C}" srcOrd="0" destOrd="0" presId="urn:microsoft.com/office/officeart/2005/8/layout/cycle1"/>
    <dgm:cxn modelId="{13826624-11D1-4D5A-A6CE-576618EE8465}" srcId="{2780557A-5144-402E-9103-081BF4A0BB80}" destId="{32297C11-66F9-4545-9370-25518076BBDA}" srcOrd="4" destOrd="0" parTransId="{643FA1FA-17C4-499F-A7FA-05D3B4125032}" sibTransId="{55AA1887-E010-4C8A-88AC-F25A85588AEB}"/>
    <dgm:cxn modelId="{8F00866E-5A20-4BE3-ADFF-A6C273CA6DC0}" srcId="{2780557A-5144-402E-9103-081BF4A0BB80}" destId="{59CA2B66-C1F9-4B4B-88E5-0D0F77920889}" srcOrd="3" destOrd="0" parTransId="{C9E6C021-1A9E-476E-9FB6-43B3BC2C8F7E}" sibTransId="{DD71D7D6-AFCB-45DD-9E9D-6E9E14FA6C44}"/>
    <dgm:cxn modelId="{4F304282-5892-4C50-94A9-0227F9421CFC}" srcId="{2780557A-5144-402E-9103-081BF4A0BB80}" destId="{938C4CA3-D234-4785-90FB-3430A63B2DAD}" srcOrd="2" destOrd="0" parTransId="{57CAAE26-7A7E-4F4E-91FB-3FAF94B0123C}" sibTransId="{5122B9A6-B9E2-4EAA-8751-98D1AE2F89D5}"/>
    <dgm:cxn modelId="{9A1716B9-06A3-4B9A-B51D-855BE11DBE35}" type="presOf" srcId="{F2EAF698-6193-41B7-9A17-0352DAD82584}" destId="{A2CD5112-0037-41A8-AA51-BC0A762D3D14}" srcOrd="0" destOrd="0" presId="urn:microsoft.com/office/officeart/2005/8/layout/cycle1"/>
    <dgm:cxn modelId="{1E5A82F4-4E49-4543-8CD3-28701E2FA4FF}" type="presParOf" srcId="{7350AED4-B200-4776-B4AE-5FA7CCC37394}" destId="{F7165AF8-168C-45F5-896E-8A04F6519C69}" srcOrd="0" destOrd="0" presId="urn:microsoft.com/office/officeart/2005/8/layout/cycle1"/>
    <dgm:cxn modelId="{40AD6BC6-19A4-4FC6-823B-130F5AE4EE7B}" type="presParOf" srcId="{7350AED4-B200-4776-B4AE-5FA7CCC37394}" destId="{A2CD5112-0037-41A8-AA51-BC0A762D3D14}" srcOrd="1" destOrd="0" presId="urn:microsoft.com/office/officeart/2005/8/layout/cycle1"/>
    <dgm:cxn modelId="{E9A76FE0-B41B-4251-90DD-AA3694DA456B}" type="presParOf" srcId="{7350AED4-B200-4776-B4AE-5FA7CCC37394}" destId="{A71545C2-A709-4715-BFB4-236A96B5ADE6}" srcOrd="2" destOrd="0" presId="urn:microsoft.com/office/officeart/2005/8/layout/cycle1"/>
    <dgm:cxn modelId="{65D293B9-99F3-47D7-9E46-F2562C5546E4}" type="presParOf" srcId="{7350AED4-B200-4776-B4AE-5FA7CCC37394}" destId="{4707253D-498F-4FFB-B0BE-757FB76B576A}" srcOrd="3" destOrd="0" presId="urn:microsoft.com/office/officeart/2005/8/layout/cycle1"/>
    <dgm:cxn modelId="{942BAC70-4EE0-4EAB-885E-BD006EFB8467}" type="presParOf" srcId="{7350AED4-B200-4776-B4AE-5FA7CCC37394}" destId="{84AEF886-9FB8-4317-8DEF-592D673B9634}" srcOrd="4" destOrd="0" presId="urn:microsoft.com/office/officeart/2005/8/layout/cycle1"/>
    <dgm:cxn modelId="{D9C7DBB0-EC32-4476-B436-96785DBDC40C}" type="presParOf" srcId="{7350AED4-B200-4776-B4AE-5FA7CCC37394}" destId="{25244717-FDB6-40BA-8C9E-BCFC007B074E}" srcOrd="5" destOrd="0" presId="urn:microsoft.com/office/officeart/2005/8/layout/cycle1"/>
    <dgm:cxn modelId="{B6A12AD3-3AAF-495A-84D3-F2E3A9B74A81}" type="presParOf" srcId="{7350AED4-B200-4776-B4AE-5FA7CCC37394}" destId="{3724AC32-AED5-440B-95D8-74CB7B711414}" srcOrd="6" destOrd="0" presId="urn:microsoft.com/office/officeart/2005/8/layout/cycle1"/>
    <dgm:cxn modelId="{5B83825D-A469-4A49-8623-8B1A182A4498}" type="presParOf" srcId="{7350AED4-B200-4776-B4AE-5FA7CCC37394}" destId="{67427E58-5EBD-478C-9F4F-70C9CD25E0C8}" srcOrd="7" destOrd="0" presId="urn:microsoft.com/office/officeart/2005/8/layout/cycle1"/>
    <dgm:cxn modelId="{DE1E61F6-9174-407A-B1A3-78FBBDA2B7D6}" type="presParOf" srcId="{7350AED4-B200-4776-B4AE-5FA7CCC37394}" destId="{5AA34F4F-3A7E-4635-9156-1BAB0AF95433}" srcOrd="8" destOrd="0" presId="urn:microsoft.com/office/officeart/2005/8/layout/cycle1"/>
    <dgm:cxn modelId="{351002E1-DFB4-47A1-8D56-3A0D68DABC10}" type="presParOf" srcId="{7350AED4-B200-4776-B4AE-5FA7CCC37394}" destId="{7DE506E9-7717-4BE3-A390-8D0CB2E8551E}" srcOrd="9" destOrd="0" presId="urn:microsoft.com/office/officeart/2005/8/layout/cycle1"/>
    <dgm:cxn modelId="{BA4A68F4-52EB-4E98-9589-3582E4026FDA}" type="presParOf" srcId="{7350AED4-B200-4776-B4AE-5FA7CCC37394}" destId="{3727B158-9BDB-4780-B084-644F1FD90ADA}" srcOrd="10" destOrd="0" presId="urn:microsoft.com/office/officeart/2005/8/layout/cycle1"/>
    <dgm:cxn modelId="{23D6661C-7F5E-4459-B975-3BB15BA52610}" type="presParOf" srcId="{7350AED4-B200-4776-B4AE-5FA7CCC37394}" destId="{836BCA63-2DA0-4AF4-BE84-973A804B93D9}" srcOrd="11" destOrd="0" presId="urn:microsoft.com/office/officeart/2005/8/layout/cycle1"/>
    <dgm:cxn modelId="{3F5ED592-588E-455E-A1FD-88EFB9FEF68B}" type="presParOf" srcId="{7350AED4-B200-4776-B4AE-5FA7CCC37394}" destId="{21AFD610-8B3B-41FF-87C6-006C6A982CE4}" srcOrd="12" destOrd="0" presId="urn:microsoft.com/office/officeart/2005/8/layout/cycle1"/>
    <dgm:cxn modelId="{AAB1F7C0-023E-4693-BAA6-55A5CF9A95B7}" type="presParOf" srcId="{7350AED4-B200-4776-B4AE-5FA7CCC37394}" destId="{FC1F4C75-7A30-4F0E-9F06-1245B2A6051C}" srcOrd="13" destOrd="0" presId="urn:microsoft.com/office/officeart/2005/8/layout/cycle1"/>
    <dgm:cxn modelId="{413F962A-FD96-43B7-AF22-FE1AC0B8BA5F}" type="presParOf" srcId="{7350AED4-B200-4776-B4AE-5FA7CCC37394}" destId="{0173CBC7-FE94-4555-82E4-8CE9C08D2E34}"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D5112-0037-41A8-AA51-BC0A762D3D14}">
      <dsp:nvSpPr>
        <dsp:cNvPr id="0" name=""/>
        <dsp:cNvSpPr/>
      </dsp:nvSpPr>
      <dsp:spPr>
        <a:xfrm>
          <a:off x="4161166" y="34259"/>
          <a:ext cx="1234649" cy="123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smtClean="0"/>
            <a:t>1. </a:t>
          </a:r>
          <a:r>
            <a:rPr lang="en-GB" sz="1600" b="1" kern="1200" noProof="0" dirty="0" smtClean="0"/>
            <a:t>CITIZENS</a:t>
          </a:r>
          <a:endParaRPr lang="en-GB" sz="1600" b="1" kern="1200" noProof="0" dirty="0"/>
        </a:p>
      </dsp:txBody>
      <dsp:txXfrm>
        <a:off x="4161166" y="34259"/>
        <a:ext cx="1234649" cy="1234649"/>
      </dsp:txXfrm>
    </dsp:sp>
    <dsp:sp modelId="{A71545C2-A709-4715-BFB4-236A96B5ADE6}">
      <dsp:nvSpPr>
        <dsp:cNvPr id="0" name=""/>
        <dsp:cNvSpPr/>
      </dsp:nvSpPr>
      <dsp:spPr>
        <a:xfrm>
          <a:off x="1256684" y="-1475"/>
          <a:ext cx="4629231" cy="4629231"/>
        </a:xfrm>
        <a:prstGeom prst="circularArrow">
          <a:avLst>
            <a:gd name="adj1" fmla="val 5201"/>
            <a:gd name="adj2" fmla="val 335959"/>
            <a:gd name="adj3" fmla="val 21293054"/>
            <a:gd name="adj4" fmla="val 19766403"/>
            <a:gd name="adj5" fmla="val 6068"/>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84AEF886-9FB8-4317-8DEF-592D673B9634}">
      <dsp:nvSpPr>
        <dsp:cNvPr id="0" name=""/>
        <dsp:cNvSpPr/>
      </dsp:nvSpPr>
      <dsp:spPr>
        <a:xfrm>
          <a:off x="4825388" y="2330472"/>
          <a:ext cx="1398376" cy="123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smtClean="0"/>
            <a:t>2. BUDGETARY AND EXTRA-BUDGETARY </a:t>
          </a:r>
          <a:r>
            <a:rPr lang="en-GB" sz="1600" b="1" kern="1200" noProof="0" dirty="0" smtClean="0"/>
            <a:t>USERS</a:t>
          </a:r>
          <a:endParaRPr lang="en-GB" sz="1600" b="1" kern="1200" noProof="0" dirty="0"/>
        </a:p>
      </dsp:txBody>
      <dsp:txXfrm>
        <a:off x="4825388" y="2330472"/>
        <a:ext cx="1398376" cy="1234649"/>
      </dsp:txXfrm>
    </dsp:sp>
    <dsp:sp modelId="{25244717-FDB6-40BA-8C9E-BCFC007B074E}">
      <dsp:nvSpPr>
        <dsp:cNvPr id="0" name=""/>
        <dsp:cNvSpPr/>
      </dsp:nvSpPr>
      <dsp:spPr>
        <a:xfrm>
          <a:off x="1256684" y="-1475"/>
          <a:ext cx="4629231" cy="4629231"/>
        </a:xfrm>
        <a:prstGeom prst="circularArrow">
          <a:avLst>
            <a:gd name="adj1" fmla="val 5201"/>
            <a:gd name="adj2" fmla="val 335959"/>
            <a:gd name="adj3" fmla="val 4014503"/>
            <a:gd name="adj4" fmla="val 2253611"/>
            <a:gd name="adj5" fmla="val 6068"/>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7427E58-5EBD-478C-9F4F-70C9CD25E0C8}">
      <dsp:nvSpPr>
        <dsp:cNvPr id="0" name=""/>
        <dsp:cNvSpPr/>
      </dsp:nvSpPr>
      <dsp:spPr>
        <a:xfrm>
          <a:off x="2953975" y="3749611"/>
          <a:ext cx="1234649" cy="123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smtClean="0"/>
            <a:t>3. THE BOARD OF FINANCE</a:t>
          </a:r>
          <a:endParaRPr lang="en-GB" sz="1400" b="1" kern="1200" noProof="0" dirty="0"/>
        </a:p>
      </dsp:txBody>
      <dsp:txXfrm>
        <a:off x="2953975" y="3749611"/>
        <a:ext cx="1234649" cy="1234649"/>
      </dsp:txXfrm>
    </dsp:sp>
    <dsp:sp modelId="{5AA34F4F-3A7E-4635-9156-1BAB0AF95433}">
      <dsp:nvSpPr>
        <dsp:cNvPr id="0" name=""/>
        <dsp:cNvSpPr/>
      </dsp:nvSpPr>
      <dsp:spPr>
        <a:xfrm>
          <a:off x="1256684" y="-1475"/>
          <a:ext cx="4629231" cy="4629231"/>
        </a:xfrm>
        <a:prstGeom prst="circularArrow">
          <a:avLst>
            <a:gd name="adj1" fmla="val 5201"/>
            <a:gd name="adj2" fmla="val 335959"/>
            <a:gd name="adj3" fmla="val 8210430"/>
            <a:gd name="adj4" fmla="val 6449537"/>
            <a:gd name="adj5" fmla="val 6068"/>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727B158-9BDB-4780-B084-644F1FD90ADA}">
      <dsp:nvSpPr>
        <dsp:cNvPr id="0" name=""/>
        <dsp:cNvSpPr/>
      </dsp:nvSpPr>
      <dsp:spPr>
        <a:xfrm>
          <a:off x="1000699" y="2330472"/>
          <a:ext cx="1234649" cy="123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noProof="0" dirty="0" smtClean="0"/>
            <a:t>4. TOWN MAYOR</a:t>
          </a:r>
          <a:endParaRPr lang="en-GB" sz="1600" b="1" kern="1200" noProof="0" dirty="0"/>
        </a:p>
      </dsp:txBody>
      <dsp:txXfrm>
        <a:off x="1000699" y="2330472"/>
        <a:ext cx="1234649" cy="1234649"/>
      </dsp:txXfrm>
    </dsp:sp>
    <dsp:sp modelId="{836BCA63-2DA0-4AF4-BE84-973A804B93D9}">
      <dsp:nvSpPr>
        <dsp:cNvPr id="0" name=""/>
        <dsp:cNvSpPr/>
      </dsp:nvSpPr>
      <dsp:spPr>
        <a:xfrm>
          <a:off x="1256684" y="-1475"/>
          <a:ext cx="4629231" cy="4629231"/>
        </a:xfrm>
        <a:prstGeom prst="circularArrow">
          <a:avLst>
            <a:gd name="adj1" fmla="val 5201"/>
            <a:gd name="adj2" fmla="val 335959"/>
            <a:gd name="adj3" fmla="val 12297637"/>
            <a:gd name="adj4" fmla="val 10770987"/>
            <a:gd name="adj5" fmla="val 6068"/>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C1F4C75-7A30-4F0E-9F06-1245B2A6051C}">
      <dsp:nvSpPr>
        <dsp:cNvPr id="0" name=""/>
        <dsp:cNvSpPr/>
      </dsp:nvSpPr>
      <dsp:spPr>
        <a:xfrm>
          <a:off x="1746784" y="34259"/>
          <a:ext cx="1234649" cy="123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smtClean="0"/>
            <a:t>5. TOWN </a:t>
          </a:r>
          <a:r>
            <a:rPr lang="en-GB" sz="1600" b="1" kern="1200" noProof="0" dirty="0" smtClean="0"/>
            <a:t>COUNCIL</a:t>
          </a:r>
          <a:endParaRPr lang="en-GB" sz="1600" b="1" kern="1200" noProof="0" dirty="0"/>
        </a:p>
      </dsp:txBody>
      <dsp:txXfrm>
        <a:off x="1746784" y="34259"/>
        <a:ext cx="1234649" cy="1234649"/>
      </dsp:txXfrm>
    </dsp:sp>
    <dsp:sp modelId="{0173CBC7-FE94-4555-82E4-8CE9C08D2E34}">
      <dsp:nvSpPr>
        <dsp:cNvPr id="0" name=""/>
        <dsp:cNvSpPr/>
      </dsp:nvSpPr>
      <dsp:spPr>
        <a:xfrm>
          <a:off x="1256684" y="-1475"/>
          <a:ext cx="4629231" cy="4629231"/>
        </a:xfrm>
        <a:prstGeom prst="circularArrow">
          <a:avLst>
            <a:gd name="adj1" fmla="val 5201"/>
            <a:gd name="adj2" fmla="val 335959"/>
            <a:gd name="adj3" fmla="val 16865493"/>
            <a:gd name="adj4" fmla="val 15198548"/>
            <a:gd name="adj5" fmla="val 6068"/>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B9370B5-2AE4-40DF-BF5F-64DF388E42B3}" type="datetimeFigureOut">
              <a:rPr lang="hr-HR" smtClean="0"/>
              <a:t>27.11.2015.</a:t>
            </a:fld>
            <a:endParaRPr lang="hr-HR"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29CEC79-95C8-4728-94CA-998251FA809C}" type="slidenum">
              <a:rPr lang="hr-HR" smtClean="0"/>
              <a:t>‹#›</a:t>
            </a:fld>
            <a:endParaRPr lang="hr-HR" dirty="0"/>
          </a:p>
        </p:txBody>
      </p:sp>
    </p:spTree>
    <p:extLst>
      <p:ext uri="{BB962C8B-B14F-4D97-AF65-F5344CB8AC3E}">
        <p14:creationId xmlns:p14="http://schemas.microsoft.com/office/powerpoint/2010/main" val="4160960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dirty="0"/>
          </a:p>
        </p:txBody>
      </p:sp>
      <p:sp>
        <p:nvSpPr>
          <p:cNvPr id="2051" name="AutoShape 2"/>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dirty="0"/>
          </a:p>
        </p:txBody>
      </p:sp>
      <p:sp>
        <p:nvSpPr>
          <p:cNvPr id="2052" name="AutoShape 3"/>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dirty="0"/>
          </a:p>
        </p:txBody>
      </p:sp>
      <p:sp>
        <p:nvSpPr>
          <p:cNvPr id="2053" name="AutoShape 4"/>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dirty="0"/>
          </a:p>
        </p:txBody>
      </p:sp>
      <p:sp>
        <p:nvSpPr>
          <p:cNvPr id="2054" name="AutoShape 5"/>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208" tIns="46104" rIns="92208" bIns="46104" anchor="ctr"/>
          <a:lstStyle/>
          <a:p>
            <a:pPr eaLnBrk="1" hangingPunct="1">
              <a:buClr>
                <a:srgbClr val="000000"/>
              </a:buClr>
              <a:buSzPct val="100000"/>
              <a:buFont typeface="Times New Roman" pitchFamily="18" charset="0"/>
              <a:buNone/>
            </a:pPr>
            <a:endParaRPr lang="hr-HR" altLang="x-none" dirty="0"/>
          </a:p>
        </p:txBody>
      </p:sp>
      <p:sp>
        <p:nvSpPr>
          <p:cNvPr id="2055" name="Rectangle 6"/>
          <p:cNvSpPr>
            <a:spLocks noGrp="1" noRot="1" noChangeAspect="1" noChangeArrowheads="1"/>
          </p:cNvSpPr>
          <p:nvPr>
            <p:ph type="sldImg"/>
          </p:nvPr>
        </p:nvSpPr>
        <p:spPr bwMode="auto">
          <a:xfrm>
            <a:off x="-14887575" y="-12807950"/>
            <a:ext cx="18073688" cy="135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7"/>
          <p:cNvSpPr>
            <a:spLocks noGrp="1" noChangeArrowheads="1"/>
          </p:cNvSpPr>
          <p:nvPr>
            <p:ph type="body"/>
          </p:nvPr>
        </p:nvSpPr>
        <p:spPr bwMode="auto">
          <a:xfrm>
            <a:off x="679768" y="4716227"/>
            <a:ext cx="5428521" cy="4457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x-none" altLang="x-none" noProof="0" smtClean="0"/>
          </a:p>
        </p:txBody>
      </p:sp>
    </p:spTree>
    <p:extLst>
      <p:ext uri="{BB962C8B-B14F-4D97-AF65-F5344CB8AC3E}">
        <p14:creationId xmlns:p14="http://schemas.microsoft.com/office/powerpoint/2010/main" val="41605228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57954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87662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75117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1818248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120232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91644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82904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91644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87704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315123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271602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400481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7115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74496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115330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400435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915988" y="754063"/>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a:spLocks noGrp="1" noChangeArrowheads="1"/>
          </p:cNvSpPr>
          <p:nvPr>
            <p:ph type="body" idx="1"/>
          </p:nvPr>
        </p:nvSpPr>
        <p:spPr>
          <a:xfrm>
            <a:off x="679768" y="4716228"/>
            <a:ext cx="5438140" cy="446674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x-none" altLang="x-none" smtClean="0"/>
          </a:p>
        </p:txBody>
      </p:sp>
    </p:spTree>
    <p:extLst>
      <p:ext uri="{BB962C8B-B14F-4D97-AF65-F5344CB8AC3E}">
        <p14:creationId xmlns:p14="http://schemas.microsoft.com/office/powerpoint/2010/main" val="94016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5" name="Rectangle 5"/>
          <p:cNvSpPr>
            <a:spLocks noGrp="1" noChangeArrowheads="1"/>
          </p:cNvSpPr>
          <p:nvPr>
            <p:ph type="sldNum" idx="11"/>
          </p:nvPr>
        </p:nvSpPr>
        <p:spPr>
          <a:ln/>
        </p:spPr>
        <p:txBody>
          <a:bodyPr/>
          <a:lstStyle>
            <a:lvl1pPr>
              <a:defRPr/>
            </a:lvl1pPr>
          </a:lstStyle>
          <a:p>
            <a:fld id="{8614A585-6231-48D9-8BF7-1DAF9B3363F0}" type="slidenum">
              <a:rPr lang="es-ES" altLang="x-none"/>
              <a:pPr/>
              <a:t>‹#›</a:t>
            </a:fld>
            <a:endParaRPr lang="es-ES" altLang="x-none" dirty="0"/>
          </a:p>
        </p:txBody>
      </p:sp>
    </p:spTree>
    <p:extLst>
      <p:ext uri="{BB962C8B-B14F-4D97-AF65-F5344CB8AC3E}">
        <p14:creationId xmlns:p14="http://schemas.microsoft.com/office/powerpoint/2010/main" val="9019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r-H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5" name="Rectangle 5"/>
          <p:cNvSpPr>
            <a:spLocks noGrp="1" noChangeArrowheads="1"/>
          </p:cNvSpPr>
          <p:nvPr>
            <p:ph type="sldNum" idx="11"/>
          </p:nvPr>
        </p:nvSpPr>
        <p:spPr>
          <a:ln/>
        </p:spPr>
        <p:txBody>
          <a:bodyPr/>
          <a:lstStyle>
            <a:lvl1pPr>
              <a:defRPr/>
            </a:lvl1pPr>
          </a:lstStyle>
          <a:p>
            <a:fld id="{9B1DC71D-4C8C-4EBD-9C87-CC4DB2E57654}" type="slidenum">
              <a:rPr lang="es-ES" altLang="x-none"/>
              <a:pPr/>
              <a:t>‹#›</a:t>
            </a:fld>
            <a:endParaRPr lang="es-ES" altLang="x-none" dirty="0"/>
          </a:p>
        </p:txBody>
      </p:sp>
    </p:spTree>
    <p:extLst>
      <p:ext uri="{BB962C8B-B14F-4D97-AF65-F5344CB8AC3E}">
        <p14:creationId xmlns:p14="http://schemas.microsoft.com/office/powerpoint/2010/main" val="395758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74638"/>
            <a:ext cx="2054225" cy="58420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345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5" name="Rectangle 5"/>
          <p:cNvSpPr>
            <a:spLocks noGrp="1" noChangeArrowheads="1"/>
          </p:cNvSpPr>
          <p:nvPr>
            <p:ph type="sldNum" idx="11"/>
          </p:nvPr>
        </p:nvSpPr>
        <p:spPr>
          <a:ln/>
        </p:spPr>
        <p:txBody>
          <a:bodyPr/>
          <a:lstStyle>
            <a:lvl1pPr>
              <a:defRPr/>
            </a:lvl1pPr>
          </a:lstStyle>
          <a:p>
            <a:fld id="{CF921D27-87C8-4D8F-BF59-9520E092ECF0}" type="slidenum">
              <a:rPr lang="es-ES" altLang="x-none"/>
              <a:pPr/>
              <a:t>‹#›</a:t>
            </a:fld>
            <a:endParaRPr lang="es-ES" altLang="x-none" dirty="0"/>
          </a:p>
        </p:txBody>
      </p:sp>
    </p:spTree>
    <p:extLst>
      <p:ext uri="{BB962C8B-B14F-4D97-AF65-F5344CB8AC3E}">
        <p14:creationId xmlns:p14="http://schemas.microsoft.com/office/powerpoint/2010/main" val="1572703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0075" cy="1133475"/>
          </a:xfrm>
        </p:spPr>
        <p:txBody>
          <a:bodyPr/>
          <a:lstStyle/>
          <a:p>
            <a:r>
              <a:rPr lang="en-US" smtClean="0"/>
              <a:t>Click to edit Master title style</a:t>
            </a:r>
            <a:endParaRPr lang="hr-HR"/>
          </a:p>
        </p:txBody>
      </p:sp>
      <p:sp>
        <p:nvSpPr>
          <p:cNvPr id="3"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4" name="Rectangle 5"/>
          <p:cNvSpPr>
            <a:spLocks noGrp="1" noChangeArrowheads="1"/>
          </p:cNvSpPr>
          <p:nvPr>
            <p:ph type="sldNum" idx="11"/>
          </p:nvPr>
        </p:nvSpPr>
        <p:spPr>
          <a:ln/>
        </p:spPr>
        <p:txBody>
          <a:bodyPr/>
          <a:lstStyle>
            <a:lvl1pPr>
              <a:defRPr/>
            </a:lvl1pPr>
          </a:lstStyle>
          <a:p>
            <a:fld id="{4A2624BD-3D54-4C81-B96D-D12BCE300D30}" type="slidenum">
              <a:rPr lang="es-ES" altLang="x-none"/>
              <a:pPr/>
              <a:t>‹#›</a:t>
            </a:fld>
            <a:endParaRPr lang="es-ES" altLang="x-none" dirty="0"/>
          </a:p>
        </p:txBody>
      </p:sp>
    </p:spTree>
    <p:extLst>
      <p:ext uri="{BB962C8B-B14F-4D97-AF65-F5344CB8AC3E}">
        <p14:creationId xmlns:p14="http://schemas.microsoft.com/office/powerpoint/2010/main" val="116761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5" name="Rectangle 5"/>
          <p:cNvSpPr>
            <a:spLocks noGrp="1" noChangeArrowheads="1"/>
          </p:cNvSpPr>
          <p:nvPr>
            <p:ph type="sldNum" idx="11"/>
          </p:nvPr>
        </p:nvSpPr>
        <p:spPr>
          <a:ln/>
        </p:spPr>
        <p:txBody>
          <a:bodyPr/>
          <a:lstStyle>
            <a:lvl1pPr>
              <a:defRPr/>
            </a:lvl1pPr>
          </a:lstStyle>
          <a:p>
            <a:fld id="{843D93BC-D51A-4AE3-84DB-F93D8AC4BDB8}" type="slidenum">
              <a:rPr lang="es-ES" altLang="x-none"/>
              <a:pPr/>
              <a:t>‹#›</a:t>
            </a:fld>
            <a:endParaRPr lang="es-ES" altLang="x-none" dirty="0"/>
          </a:p>
        </p:txBody>
      </p:sp>
    </p:spTree>
    <p:extLst>
      <p:ext uri="{BB962C8B-B14F-4D97-AF65-F5344CB8AC3E}">
        <p14:creationId xmlns:p14="http://schemas.microsoft.com/office/powerpoint/2010/main" val="36516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5" name="Rectangle 5"/>
          <p:cNvSpPr>
            <a:spLocks noGrp="1" noChangeArrowheads="1"/>
          </p:cNvSpPr>
          <p:nvPr>
            <p:ph type="sldNum" idx="11"/>
          </p:nvPr>
        </p:nvSpPr>
        <p:spPr>
          <a:ln/>
        </p:spPr>
        <p:txBody>
          <a:bodyPr/>
          <a:lstStyle>
            <a:lvl1pPr>
              <a:defRPr/>
            </a:lvl1pPr>
          </a:lstStyle>
          <a:p>
            <a:fld id="{F28AA289-78E3-401B-8F70-7A69ABA51779}" type="slidenum">
              <a:rPr lang="es-ES" altLang="x-none"/>
              <a:pPr/>
              <a:t>‹#›</a:t>
            </a:fld>
            <a:endParaRPr lang="es-ES" altLang="x-none" dirty="0"/>
          </a:p>
        </p:txBody>
      </p:sp>
    </p:spTree>
    <p:extLst>
      <p:ext uri="{BB962C8B-B14F-4D97-AF65-F5344CB8AC3E}">
        <p14:creationId xmlns:p14="http://schemas.microsoft.com/office/powerpoint/2010/main" val="65194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3838" cy="451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3438" y="1600200"/>
            <a:ext cx="4033837" cy="451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6" name="Rectangle 5"/>
          <p:cNvSpPr>
            <a:spLocks noGrp="1" noChangeArrowheads="1"/>
          </p:cNvSpPr>
          <p:nvPr>
            <p:ph type="sldNum" idx="11"/>
          </p:nvPr>
        </p:nvSpPr>
        <p:spPr>
          <a:ln/>
        </p:spPr>
        <p:txBody>
          <a:bodyPr/>
          <a:lstStyle>
            <a:lvl1pPr>
              <a:defRPr/>
            </a:lvl1pPr>
          </a:lstStyle>
          <a:p>
            <a:fld id="{0AEE28A2-3D5C-4279-A824-0BBC9F7B97D3}" type="slidenum">
              <a:rPr lang="es-ES" altLang="x-none"/>
              <a:pPr/>
              <a:t>‹#›</a:t>
            </a:fld>
            <a:endParaRPr lang="es-ES" altLang="x-none" dirty="0"/>
          </a:p>
        </p:txBody>
      </p:sp>
    </p:spTree>
    <p:extLst>
      <p:ext uri="{BB962C8B-B14F-4D97-AF65-F5344CB8AC3E}">
        <p14:creationId xmlns:p14="http://schemas.microsoft.com/office/powerpoint/2010/main" val="7082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8" name="Rectangle 5"/>
          <p:cNvSpPr>
            <a:spLocks noGrp="1" noChangeArrowheads="1"/>
          </p:cNvSpPr>
          <p:nvPr>
            <p:ph type="sldNum" idx="11"/>
          </p:nvPr>
        </p:nvSpPr>
        <p:spPr>
          <a:ln/>
        </p:spPr>
        <p:txBody>
          <a:bodyPr/>
          <a:lstStyle>
            <a:lvl1pPr>
              <a:defRPr/>
            </a:lvl1pPr>
          </a:lstStyle>
          <a:p>
            <a:fld id="{0EC9043E-912F-4C55-9CD5-4D9ECC7915A1}" type="slidenum">
              <a:rPr lang="es-ES" altLang="x-none"/>
              <a:pPr/>
              <a:t>‹#›</a:t>
            </a:fld>
            <a:endParaRPr lang="es-ES" altLang="x-none" dirty="0"/>
          </a:p>
        </p:txBody>
      </p:sp>
    </p:spTree>
    <p:extLst>
      <p:ext uri="{BB962C8B-B14F-4D97-AF65-F5344CB8AC3E}">
        <p14:creationId xmlns:p14="http://schemas.microsoft.com/office/powerpoint/2010/main" val="326835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r-HR" dirty="0"/>
          </a:p>
        </p:txBody>
      </p:sp>
      <p:sp>
        <p:nvSpPr>
          <p:cNvPr id="3"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4" name="Rectangle 5"/>
          <p:cNvSpPr>
            <a:spLocks noGrp="1" noChangeArrowheads="1"/>
          </p:cNvSpPr>
          <p:nvPr>
            <p:ph type="sldNum" idx="11"/>
          </p:nvPr>
        </p:nvSpPr>
        <p:spPr>
          <a:ln/>
        </p:spPr>
        <p:txBody>
          <a:bodyPr/>
          <a:lstStyle>
            <a:lvl1pPr>
              <a:defRPr/>
            </a:lvl1pPr>
          </a:lstStyle>
          <a:p>
            <a:fld id="{6186630F-23B3-4513-ADB3-C3262D4F92F7}" type="slidenum">
              <a:rPr lang="es-ES" altLang="x-none"/>
              <a:pPr/>
              <a:t>‹#›</a:t>
            </a:fld>
            <a:endParaRPr lang="es-ES" altLang="x-none" dirty="0"/>
          </a:p>
        </p:txBody>
      </p:sp>
    </p:spTree>
    <p:extLst>
      <p:ext uri="{BB962C8B-B14F-4D97-AF65-F5344CB8AC3E}">
        <p14:creationId xmlns:p14="http://schemas.microsoft.com/office/powerpoint/2010/main" val="17038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3" name="Rectangle 5"/>
          <p:cNvSpPr>
            <a:spLocks noGrp="1" noChangeArrowheads="1"/>
          </p:cNvSpPr>
          <p:nvPr>
            <p:ph type="sldNum" idx="11"/>
          </p:nvPr>
        </p:nvSpPr>
        <p:spPr>
          <a:ln/>
        </p:spPr>
        <p:txBody>
          <a:bodyPr/>
          <a:lstStyle>
            <a:lvl1pPr>
              <a:defRPr/>
            </a:lvl1pPr>
          </a:lstStyle>
          <a:p>
            <a:fld id="{F834C8E8-F110-4B76-81E1-E336C75C6A67}" type="slidenum">
              <a:rPr lang="es-ES" altLang="x-none"/>
              <a:pPr/>
              <a:t>‹#›</a:t>
            </a:fld>
            <a:endParaRPr lang="es-ES" altLang="x-none" dirty="0"/>
          </a:p>
        </p:txBody>
      </p:sp>
    </p:spTree>
    <p:extLst>
      <p:ext uri="{BB962C8B-B14F-4D97-AF65-F5344CB8AC3E}">
        <p14:creationId xmlns:p14="http://schemas.microsoft.com/office/powerpoint/2010/main" val="149227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6" name="Rectangle 5"/>
          <p:cNvSpPr>
            <a:spLocks noGrp="1" noChangeArrowheads="1"/>
          </p:cNvSpPr>
          <p:nvPr>
            <p:ph type="sldNum" idx="11"/>
          </p:nvPr>
        </p:nvSpPr>
        <p:spPr>
          <a:ln/>
        </p:spPr>
        <p:txBody>
          <a:bodyPr/>
          <a:lstStyle>
            <a:lvl1pPr>
              <a:defRPr/>
            </a:lvl1pPr>
          </a:lstStyle>
          <a:p>
            <a:fld id="{3EC19E99-B068-4C4A-AADD-D7EAFB2D010A}" type="slidenum">
              <a:rPr lang="es-ES" altLang="x-none"/>
              <a:pPr/>
              <a:t>‹#›</a:t>
            </a:fld>
            <a:endParaRPr lang="es-ES" altLang="x-none" dirty="0"/>
          </a:p>
        </p:txBody>
      </p:sp>
    </p:spTree>
    <p:extLst>
      <p:ext uri="{BB962C8B-B14F-4D97-AF65-F5344CB8AC3E}">
        <p14:creationId xmlns:p14="http://schemas.microsoft.com/office/powerpoint/2010/main" val="216080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hr-HR"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s-ES" altLang="x-none" dirty="0"/>
          </a:p>
        </p:txBody>
      </p:sp>
      <p:sp>
        <p:nvSpPr>
          <p:cNvPr id="6" name="Rectangle 5"/>
          <p:cNvSpPr>
            <a:spLocks noGrp="1" noChangeArrowheads="1"/>
          </p:cNvSpPr>
          <p:nvPr>
            <p:ph type="sldNum" idx="11"/>
          </p:nvPr>
        </p:nvSpPr>
        <p:spPr>
          <a:ln/>
        </p:spPr>
        <p:txBody>
          <a:bodyPr/>
          <a:lstStyle>
            <a:lvl1pPr>
              <a:defRPr/>
            </a:lvl1pPr>
          </a:lstStyle>
          <a:p>
            <a:fld id="{C3B3821D-4B9B-4BDA-A1AE-55C771CA80EC}" type="slidenum">
              <a:rPr lang="es-ES" altLang="x-none"/>
              <a:pPr/>
              <a:t>‹#›</a:t>
            </a:fld>
            <a:endParaRPr lang="es-ES" altLang="x-none" dirty="0"/>
          </a:p>
        </p:txBody>
      </p:sp>
    </p:spTree>
    <p:extLst>
      <p:ext uri="{BB962C8B-B14F-4D97-AF65-F5344CB8AC3E}">
        <p14:creationId xmlns:p14="http://schemas.microsoft.com/office/powerpoint/2010/main" val="384906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x-none" dirty="0" smtClean="0"/>
              <a:t>Click to edit the title text format</a:t>
            </a:r>
          </a:p>
        </p:txBody>
      </p:sp>
      <p:sp>
        <p:nvSpPr>
          <p:cNvPr id="1027"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x-none" smtClean="0"/>
              <a:t>Click to edit the outline text format</a:t>
            </a:r>
          </a:p>
          <a:p>
            <a:pPr lvl="1"/>
            <a:r>
              <a:rPr lang="en-GB" altLang="x-none" smtClean="0"/>
              <a:t>Second Outline Level</a:t>
            </a:r>
          </a:p>
          <a:p>
            <a:pPr lvl="2"/>
            <a:r>
              <a:rPr lang="en-GB" altLang="x-none" smtClean="0"/>
              <a:t>Third Outline Level</a:t>
            </a:r>
          </a:p>
          <a:p>
            <a:pPr lvl="3"/>
            <a:r>
              <a:rPr lang="en-GB" altLang="x-none" smtClean="0"/>
              <a:t>Fourth Outline Level</a:t>
            </a:r>
          </a:p>
          <a:p>
            <a:pPr lvl="4"/>
            <a:r>
              <a:rPr lang="en-GB" altLang="x-none" smtClean="0"/>
              <a:t>Fifth Outline Level</a:t>
            </a:r>
          </a:p>
          <a:p>
            <a:pPr lvl="4"/>
            <a:r>
              <a:rPr lang="en-GB" altLang="x-none" smtClean="0"/>
              <a:t>Sixth Outline Level</a:t>
            </a:r>
          </a:p>
          <a:p>
            <a:pPr lvl="4"/>
            <a:r>
              <a:rPr lang="en-GB" altLang="x-none" smtClean="0"/>
              <a:t>Seventh Outline Level</a:t>
            </a:r>
          </a:p>
          <a:p>
            <a:pPr lvl="4"/>
            <a:r>
              <a:rPr lang="en-GB" altLang="x-none" smtClean="0"/>
              <a:t>Eighth Outline Level</a:t>
            </a:r>
          </a:p>
          <a:p>
            <a:pPr lvl="4"/>
            <a:r>
              <a:rPr lang="en-GB" altLang="x-none" smtClean="0"/>
              <a:t>Ninth Outline Level</a:t>
            </a:r>
          </a:p>
        </p:txBody>
      </p:sp>
      <p:sp>
        <p:nvSpPr>
          <p:cNvPr id="2" name="Rectangle 3"/>
          <p:cNvSpPr>
            <a:spLocks noGrp="1" noChangeArrowheads="1"/>
          </p:cNvSpPr>
          <p:nvPr>
            <p:ph type="dt"/>
          </p:nvPr>
        </p:nvSpPr>
        <p:spPr bwMode="auto">
          <a:xfrm>
            <a:off x="457200" y="6307138"/>
            <a:ext cx="2124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1pPr>
          </a:lstStyle>
          <a:p>
            <a:pPr>
              <a:defRPr/>
            </a:pPr>
            <a:endParaRPr lang="es-ES" altLang="x-none" dirty="0"/>
          </a:p>
        </p:txBody>
      </p:sp>
      <p:sp>
        <p:nvSpPr>
          <p:cNvPr id="1029"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3" name="Rectangle 5"/>
          <p:cNvSpPr>
            <a:spLocks noGrp="1" noChangeArrowheads="1"/>
          </p:cNvSpPr>
          <p:nvPr>
            <p:ph type="sldNum"/>
          </p:nvPr>
        </p:nvSpPr>
        <p:spPr bwMode="auto">
          <a:xfrm>
            <a:off x="6553200" y="6307138"/>
            <a:ext cx="2124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6DCD98E8-09FB-4B58-B70D-C66038C3A506}" type="slidenum">
              <a:rPr lang="es-ES" altLang="x-none"/>
              <a:pPr/>
              <a:t>‹#›</a:t>
            </a:fld>
            <a:endParaRPr lang="es-ES" altLang="x-non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kern="1200">
          <a:solidFill>
            <a:schemeClr val="tx1">
              <a:lumMod val="75000"/>
              <a:lumOff val="25000"/>
            </a:schemeClr>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000000"/>
          </a:solidFill>
          <a:latin typeface="Calibri" panose="020F0502020204030204" pitchFamily="34" charset="0"/>
          <a:ea typeface="ＭＳ Ｐゴシック" panose="020B0600070205080204" pitchFamily="34" charset="-128"/>
        </a:defRPr>
      </a:lvl5pPr>
      <a:lvl6pPr marL="25146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6pPr>
      <a:lvl7pPr marL="29718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7pPr>
      <a:lvl8pPr marL="3429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8pPr>
      <a:lvl9pPr marL="3886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ＭＳ Ｐゴシック" panose="020B0600070205080204" pitchFamily="34" charset="-128"/>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8"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pic>
        <p:nvPicPr>
          <p:cNvPr id="1031" name="Picture 7" descr="N:\AA_UPRAVNI ODJEL ZA FINANCIJE,TURIZAM I GOSPODARSTVO\AA-Snjezana Sikiric\slike crikvenice\145 (Large).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913" y="4418174"/>
            <a:ext cx="2364351" cy="1350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AA_UPRAVNI ODJEL ZA FINANCIJE,TURIZAM I GOSPODARSTVO\AA-Snjezana Sikiric\slike crikvenice\Crikvenica 0908-0996 (Large).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3" y="4416934"/>
            <a:ext cx="2195735" cy="13504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AA_UPRAVNI ODJEL ZA FINANCIJE,TURIZAM I GOSPODARSTVO\AA-Snjezana Sikiric\slike crikvenice\19 (Large).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2" y="4419412"/>
            <a:ext cx="2261391" cy="13504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A_UPRAVNI ODJEL ZA FINANCIJE,TURIZAM I GOSPODARSTVO\AA-Snjezana Sikiric\slike crikvenice\2 (Large).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3" y="4416935"/>
            <a:ext cx="2316170" cy="13504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1137047"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sz="4400" b="1" i="0" u="none" strike="noStrike" kern="0" cap="none" spc="0" normalizeH="0" baseline="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Arial"/>
              </a:rPr>
              <a:t>TRANSPARENT BUDGET PROCESS</a:t>
            </a:r>
          </a:p>
        </p:txBody>
      </p:sp>
      <p:sp>
        <p:nvSpPr>
          <p:cNvPr id="12" name="Rectangle 3"/>
          <p:cNvSpPr>
            <a:spLocks noGrp="1" noChangeArrowheads="1"/>
          </p:cNvSpPr>
          <p:nvPr>
            <p:ph type="subTitle" idx="4294967295"/>
          </p:nvPr>
        </p:nvSpPr>
        <p:spPr>
          <a:xfrm>
            <a:off x="213405" y="2290949"/>
            <a:ext cx="7832725" cy="1944216"/>
          </a:xfrm>
        </p:spPr>
        <p:txBody>
          <a:bodyPr/>
          <a:lstStyle/>
          <a:p>
            <a:pPr>
              <a:buFont typeface="Wingdings" pitchFamily="2" charset="2"/>
              <a:buNone/>
            </a:pPr>
            <a:r>
              <a:rPr lang="en-GB" altLang="sr-Latn-RS" b="1" i="1" dirty="0" smtClean="0">
                <a:solidFill>
                  <a:schemeClr val="tx1">
                    <a:lumMod val="85000"/>
                    <a:lumOff val="15000"/>
                  </a:schemeClr>
                </a:solidFill>
              </a:rPr>
              <a:t>THE BUDGETARY PROCEDURE IN LOCAL </a:t>
            </a:r>
          </a:p>
          <a:p>
            <a:pPr>
              <a:buFont typeface="Wingdings" pitchFamily="2" charset="2"/>
              <a:buNone/>
            </a:pPr>
            <a:r>
              <a:rPr lang="en-GB" altLang="sr-Latn-RS" b="1" i="1" dirty="0" smtClean="0">
                <a:solidFill>
                  <a:schemeClr val="tx1">
                    <a:lumMod val="85000"/>
                    <a:lumOff val="15000"/>
                  </a:schemeClr>
                </a:solidFill>
              </a:rPr>
              <a:t>SELF-GOVERNMENT UNITS </a:t>
            </a:r>
          </a:p>
          <a:p>
            <a:pPr>
              <a:buFont typeface="Wingdings" pitchFamily="2" charset="2"/>
              <a:buNone/>
            </a:pPr>
            <a:r>
              <a:rPr lang="en-GB" altLang="sr-Latn-RS" b="1" i="1" dirty="0" smtClean="0">
                <a:solidFill>
                  <a:schemeClr val="tx1">
                    <a:lumMod val="85000"/>
                    <a:lumOff val="15000"/>
                  </a:schemeClr>
                </a:solidFill>
              </a:rPr>
              <a:t>TOWN OF CRIKVENICA BUDGET</a:t>
            </a:r>
            <a:endParaRPr lang="en-GB" altLang="sr-Latn-RS" b="1" i="1" dirty="0">
              <a:solidFill>
                <a:schemeClr val="tx1">
                  <a:lumMod val="85000"/>
                  <a:lumOff val="15000"/>
                </a:schemeClr>
              </a:solidFill>
            </a:endParaRPr>
          </a:p>
        </p:txBody>
      </p:sp>
      <p:pic>
        <p:nvPicPr>
          <p:cNvPr id="13" name="Picture 4" descr="MCj0397238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2048" y="2420888"/>
            <a:ext cx="1808163" cy="16843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b-ck.png"/>
          <p:cNvPicPr>
            <a:picLocks noChangeAspect="1"/>
          </p:cNvPicPr>
          <p:nvPr/>
        </p:nvPicPr>
        <p:blipFill>
          <a:blip r:embed="rId9" cstate="print"/>
          <a:stretch>
            <a:fillRect/>
          </a:stretch>
        </p:blipFill>
        <p:spPr>
          <a:xfrm>
            <a:off x="179512" y="188640"/>
            <a:ext cx="1130159" cy="1307937"/>
          </a:xfrm>
          <a:prstGeom prst="rect">
            <a:avLst/>
          </a:prstGeom>
        </p:spPr>
      </p:pic>
    </p:spTree>
  </p:cSld>
  <p:clrMapOvr>
    <a:masterClrMapping/>
  </p:clrMapOvr>
  <p:transition advTm="8192">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10</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260648"/>
            <a:ext cx="777240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b="0" i="0" u="none" strike="noStrike" kern="0" cap="none" spc="0" normalizeH="0" baseline="0" dirty="0" smtClean="0">
                <a:ln>
                  <a:noFill/>
                </a:ln>
                <a:solidFill>
                  <a:schemeClr val="bg1">
                    <a:lumMod val="50000"/>
                  </a:schemeClr>
                </a:solidFill>
                <a:effectLst/>
                <a:uLnTx/>
                <a:uFillTx/>
                <a:latin typeface="Arial"/>
              </a:rPr>
              <a:t>ORGANISATION OF A PUBLIC FORUM</a:t>
            </a:r>
          </a:p>
        </p:txBody>
      </p:sp>
      <p:sp>
        <p:nvSpPr>
          <p:cNvPr id="11" name="Rectangle 3"/>
          <p:cNvSpPr txBox="1">
            <a:spLocks noChangeArrowheads="1"/>
          </p:cNvSpPr>
          <p:nvPr/>
        </p:nvSpPr>
        <p:spPr>
          <a:xfrm>
            <a:off x="681037" y="1628801"/>
            <a:ext cx="7772400" cy="4104455"/>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altLang="sr-Latn-RS" sz="2800" dirty="0" smtClean="0"/>
              <a:t>A successful public forum requires:</a:t>
            </a:r>
          </a:p>
          <a:p>
            <a:pPr marL="457200" indent="-457200">
              <a:buFont typeface="Arial" pitchFamily="34" charset="0"/>
              <a:buChar char="•"/>
            </a:pPr>
            <a:r>
              <a:rPr lang="en-GB" altLang="sr-Latn-RS" sz="2800" dirty="0" smtClean="0"/>
              <a:t>Good quality of prepared materials</a:t>
            </a:r>
            <a:endParaRPr lang="en-GB" altLang="sr-Latn-RS" sz="2800" dirty="0" smtClean="0">
              <a:solidFill>
                <a:schemeClr val="tx1"/>
              </a:solidFill>
            </a:endParaRPr>
          </a:p>
          <a:p>
            <a:pPr marL="457200" indent="-457200">
              <a:buFont typeface="Arial" pitchFamily="34" charset="0"/>
              <a:buChar char="•"/>
            </a:pPr>
            <a:r>
              <a:rPr lang="en-GB" altLang="sr-Latn-RS" sz="2800" dirty="0" smtClean="0"/>
              <a:t>Competent and prepared presenter and facilitator</a:t>
            </a:r>
          </a:p>
          <a:p>
            <a:pPr marL="457200" indent="-457200">
              <a:buFont typeface="Arial" pitchFamily="34" charset="0"/>
              <a:buChar char="•"/>
            </a:pPr>
            <a:r>
              <a:rPr lang="en-GB" altLang="sr-Latn-RS" sz="2800" dirty="0" smtClean="0"/>
              <a:t>Adequate and comfortable premises</a:t>
            </a:r>
          </a:p>
          <a:p>
            <a:pPr marL="457200" indent="-457200">
              <a:buFont typeface="Arial" pitchFamily="34" charset="0"/>
              <a:buChar char="•"/>
            </a:pPr>
            <a:r>
              <a:rPr lang="en-GB" altLang="sr-Latn-RS" sz="2800" dirty="0" smtClean="0"/>
              <a:t>Topic presentation method</a:t>
            </a:r>
          </a:p>
          <a:p>
            <a:pPr marL="0" indent="0"/>
            <a:r>
              <a:rPr lang="en-GB" altLang="sr-Latn-RS" sz="2400" b="1" u="sng" dirty="0" smtClean="0"/>
              <a:t>Human resources are most important (officers responsible for forum preparation and presentation, executive head, facilitator)</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04766254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11</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69269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sz="4000" b="0" i="0" u="none" strike="noStrike" kern="0" cap="none" spc="0" normalizeH="0" baseline="0" dirty="0" smtClean="0">
                <a:ln>
                  <a:noFill/>
                </a:ln>
                <a:solidFill>
                  <a:schemeClr val="bg1">
                    <a:lumMod val="50000"/>
                  </a:schemeClr>
                </a:solidFill>
                <a:effectLst/>
                <a:uLnTx/>
                <a:uFillTx/>
                <a:latin typeface="Arial"/>
              </a:rPr>
              <a:t>IMPORTANCE OF ATTENDANCE </a:t>
            </a:r>
            <a:r>
              <a:rPr kumimoji="0" lang="hr-HR" altLang="sr-Latn-RS" sz="4000" b="0" i="0" u="none" strike="noStrike" kern="0" cap="none" spc="0" normalizeH="0" baseline="0" dirty="0" smtClean="0">
                <a:ln>
                  <a:noFill/>
                </a:ln>
                <a:solidFill>
                  <a:schemeClr val="bg1">
                    <a:lumMod val="50000"/>
                  </a:schemeClr>
                </a:solidFill>
                <a:effectLst/>
                <a:uLnTx/>
                <a:uFillTx/>
                <a:latin typeface="Arial"/>
              </a:rPr>
              <a:t>OF </a:t>
            </a:r>
            <a:r>
              <a:rPr kumimoji="0" lang="en-GB" altLang="sr-Latn-RS" sz="4000" b="0" i="0" u="none" strike="noStrike" kern="0" cap="none" spc="0" normalizeH="0" baseline="0" dirty="0" smtClean="0">
                <a:ln>
                  <a:noFill/>
                </a:ln>
                <a:solidFill>
                  <a:schemeClr val="bg1">
                    <a:lumMod val="50000"/>
                  </a:schemeClr>
                </a:solidFill>
                <a:effectLst/>
                <a:uLnTx/>
                <a:uFillTx/>
                <a:latin typeface="Arial"/>
              </a:rPr>
              <a:t>THE TOWN</a:t>
            </a:r>
            <a:r>
              <a:rPr kumimoji="0" lang="en-GB" altLang="sr-Latn-RS" sz="4000" b="0" i="0" u="none" strike="noStrike" kern="0" cap="none" spc="0" normalizeH="0" dirty="0" smtClean="0">
                <a:ln>
                  <a:noFill/>
                </a:ln>
                <a:solidFill>
                  <a:schemeClr val="bg1">
                    <a:lumMod val="50000"/>
                  </a:schemeClr>
                </a:solidFill>
                <a:effectLst/>
                <a:uLnTx/>
                <a:uFillTx/>
                <a:latin typeface="Arial"/>
              </a:rPr>
              <a:t> COUNCIL MEMBERS</a:t>
            </a:r>
            <a:endParaRPr kumimoji="0" lang="en-GB" altLang="sr-Latn-RS" sz="4000" b="0" i="0" u="none" strike="noStrike" kern="0" cap="none" spc="0" normalizeH="0" baseline="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681037" y="2324853"/>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altLang="sr-Latn-RS" sz="2800" dirty="0" smtClean="0"/>
              <a:t>Opportunity to hear opinions, ideas, proposals and complaints directly from the citizens, which helps them represent real interests of their constituency</a:t>
            </a:r>
          </a:p>
          <a:p>
            <a:pPr marL="457200" indent="-457200">
              <a:buFont typeface="Wingdings" panose="05000000000000000000" pitchFamily="2" charset="2"/>
              <a:buChar char="§"/>
            </a:pPr>
            <a:r>
              <a:rPr lang="en-GB" altLang="sr-Latn-RS" sz="2800" dirty="0" smtClean="0"/>
              <a:t>For better understanding of ideas and arguments put forward by individual</a:t>
            </a:r>
            <a:r>
              <a:rPr lang="hr-HR" altLang="sr-Latn-RS" sz="2800" dirty="0" smtClean="0"/>
              <a:t>s-</a:t>
            </a:r>
            <a:r>
              <a:rPr lang="en-GB" altLang="sr-Latn-RS" sz="2800" dirty="0" smtClean="0"/>
              <a:t>citizens, which ideas and arguments will be represented or actively lobbied for by such members during decision-making in the representative body</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04766254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12</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83" y="6196013"/>
            <a:ext cx="34486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a:t>
            </a:r>
            <a:r>
              <a:rPr lang="hr-HR" altLang="x-none" sz="1000" dirty="0" smtClean="0">
                <a:solidFill>
                  <a:srgbClr val="FFFFFF"/>
                </a:solidFill>
                <a:latin typeface="Gotham Extra Light" charset="0"/>
              </a:rPr>
              <a:t>C</a:t>
            </a:r>
            <a:r>
              <a:rPr lang="en-GB" altLang="x-none" sz="1000" dirty="0" smtClean="0">
                <a:solidFill>
                  <a:srgbClr val="FFFFFF"/>
                </a:solidFill>
                <a:latin typeface="Gotham Extra Light" charset="0"/>
              </a:rPr>
              <a:t>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5800" y="275573"/>
            <a:ext cx="7772400" cy="113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sz="4000" b="0" i="0" u="none" strike="noStrike" kern="0" cap="none" spc="0" normalizeH="0" baseline="0" dirty="0" smtClean="0">
                <a:ln>
                  <a:noFill/>
                </a:ln>
                <a:solidFill>
                  <a:schemeClr val="bg1">
                    <a:lumMod val="50000"/>
                  </a:schemeClr>
                </a:solidFill>
                <a:effectLst/>
                <a:uLnTx/>
                <a:uFillTx/>
                <a:latin typeface="Arial"/>
              </a:rPr>
              <a:t>PRO</a:t>
            </a:r>
            <a:r>
              <a:rPr kumimoji="0" lang="hr-HR" altLang="sr-Latn-RS" sz="4000" b="0" i="0" u="none" strike="noStrike" kern="0" cap="none" spc="0" normalizeH="0" baseline="0" dirty="0" smtClean="0">
                <a:ln>
                  <a:noFill/>
                </a:ln>
                <a:solidFill>
                  <a:schemeClr val="bg1">
                    <a:lumMod val="50000"/>
                  </a:schemeClr>
                </a:solidFill>
                <a:effectLst/>
                <a:uLnTx/>
                <a:uFillTx/>
                <a:latin typeface="Arial"/>
              </a:rPr>
              <a:t>S</a:t>
            </a:r>
            <a:r>
              <a:rPr kumimoji="0" lang="en-GB" altLang="sr-Latn-RS" sz="4000" b="0" i="0" u="none" strike="noStrike" kern="0" cap="none" spc="0" normalizeH="0" baseline="0" dirty="0" smtClean="0">
                <a:ln>
                  <a:noFill/>
                </a:ln>
                <a:solidFill>
                  <a:schemeClr val="bg1">
                    <a:lumMod val="50000"/>
                  </a:schemeClr>
                </a:solidFill>
                <a:effectLst/>
                <a:uLnTx/>
                <a:uFillTx/>
                <a:latin typeface="Arial"/>
              </a:rPr>
              <a:t> AND CONS OF A PUBLIC FORUM</a:t>
            </a:r>
          </a:p>
        </p:txBody>
      </p:sp>
      <p:sp>
        <p:nvSpPr>
          <p:cNvPr id="11" name="Rectangle 3"/>
          <p:cNvSpPr txBox="1">
            <a:spLocks noChangeArrowheads="1"/>
          </p:cNvSpPr>
          <p:nvPr/>
        </p:nvSpPr>
        <p:spPr>
          <a:xfrm>
            <a:off x="685800" y="1556792"/>
            <a:ext cx="3810000" cy="4539208"/>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Wingdings" pitchFamily="2" charset="2"/>
              <a:buNone/>
            </a:pPr>
            <a:r>
              <a:rPr lang="en-GB" altLang="sr-Latn-RS" sz="2000" b="1" dirty="0" smtClean="0">
                <a:solidFill>
                  <a:srgbClr val="002060"/>
                </a:solidFill>
              </a:rPr>
              <a:t>PROS:</a:t>
            </a:r>
          </a:p>
          <a:p>
            <a:pPr>
              <a:lnSpc>
                <a:spcPct val="90000"/>
              </a:lnSpc>
              <a:buFontTx/>
              <a:buChar char="-"/>
            </a:pPr>
            <a:r>
              <a:rPr lang="en-GB" altLang="sr-Latn-RS" sz="2000" dirty="0" smtClean="0"/>
              <a:t>Ideal for directly informing a large number of citizens</a:t>
            </a:r>
          </a:p>
          <a:p>
            <a:pPr>
              <a:lnSpc>
                <a:spcPct val="90000"/>
              </a:lnSpc>
              <a:buFontTx/>
              <a:buChar char="-"/>
            </a:pPr>
            <a:r>
              <a:rPr lang="en-GB" altLang="sr-Latn-RS" sz="2000" dirty="0" smtClean="0"/>
              <a:t>Allows direct comments and discussion about a specific issue</a:t>
            </a:r>
          </a:p>
          <a:p>
            <a:pPr>
              <a:lnSpc>
                <a:spcPct val="90000"/>
              </a:lnSpc>
              <a:buFontTx/>
              <a:buChar char="-"/>
            </a:pPr>
            <a:r>
              <a:rPr lang="en-GB" altLang="sr-Latn-RS" sz="2000" dirty="0" smtClean="0"/>
              <a:t>All sides of the issue can be explained</a:t>
            </a:r>
          </a:p>
          <a:p>
            <a:pPr>
              <a:lnSpc>
                <a:spcPct val="90000"/>
              </a:lnSpc>
              <a:buFontTx/>
              <a:buChar char="-"/>
            </a:pPr>
            <a:r>
              <a:rPr lang="en-GB" altLang="sr-Latn-RS" sz="2000" dirty="0" smtClean="0"/>
              <a:t>Direct interaction enables direct explanations or direct resolving of misunderstandings </a:t>
            </a:r>
          </a:p>
        </p:txBody>
      </p:sp>
      <p:sp>
        <p:nvSpPr>
          <p:cNvPr id="12" name="Rectangle 4"/>
          <p:cNvSpPr txBox="1">
            <a:spLocks noChangeArrowheads="1"/>
          </p:cNvSpPr>
          <p:nvPr/>
        </p:nvSpPr>
        <p:spPr>
          <a:xfrm>
            <a:off x="4648200" y="1412776"/>
            <a:ext cx="3810000" cy="4683224"/>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Wingdings" pitchFamily="2" charset="2"/>
              <a:buNone/>
            </a:pPr>
            <a:r>
              <a:rPr lang="hr-HR" altLang="sr-Latn-RS" sz="2000" dirty="0" smtClean="0"/>
              <a:t>	</a:t>
            </a:r>
            <a:r>
              <a:rPr lang="en-GB" altLang="sr-Latn-RS" sz="2000" b="1" dirty="0" smtClean="0">
                <a:solidFill>
                  <a:srgbClr val="0070C0"/>
                </a:solidFill>
              </a:rPr>
              <a:t>CONS:</a:t>
            </a:r>
          </a:p>
          <a:p>
            <a:pPr>
              <a:lnSpc>
                <a:spcPct val="90000"/>
              </a:lnSpc>
              <a:buFontTx/>
              <a:buChar char="-"/>
            </a:pPr>
            <a:r>
              <a:rPr lang="en-GB" altLang="sr-Latn-RS" sz="2000" dirty="0" smtClean="0"/>
              <a:t>Inadequate for decision-making, only adequate for dissemination of information</a:t>
            </a:r>
          </a:p>
          <a:p>
            <a:pPr>
              <a:lnSpc>
                <a:spcPct val="90000"/>
              </a:lnSpc>
              <a:buFontTx/>
              <a:buChar char="-"/>
            </a:pPr>
            <a:r>
              <a:rPr lang="en-GB" altLang="sr-Latn-RS" sz="2000" dirty="0" smtClean="0"/>
              <a:t>Inadequate for reaching consensus</a:t>
            </a:r>
          </a:p>
          <a:p>
            <a:pPr>
              <a:lnSpc>
                <a:spcPct val="90000"/>
              </a:lnSpc>
              <a:buFontTx/>
              <a:buChar char="-"/>
            </a:pPr>
            <a:r>
              <a:rPr lang="en-GB" altLang="sr-Latn-RS" sz="2000" dirty="0" smtClean="0"/>
              <a:t>Inefficient for presenting complex ideas or overly detailed information</a:t>
            </a:r>
          </a:p>
          <a:p>
            <a:pPr>
              <a:lnSpc>
                <a:spcPct val="90000"/>
              </a:lnSpc>
              <a:buFontTx/>
              <a:buChar char="-"/>
            </a:pPr>
            <a:r>
              <a:rPr lang="en-GB" altLang="sr-Latn-RS" sz="2000" dirty="0" smtClean="0"/>
              <a:t>Danger of biased individuals wishing to impose their opinion or dominance</a:t>
            </a:r>
          </a:p>
        </p:txBody>
      </p:sp>
      <p:pic>
        <p:nvPicPr>
          <p:cNvPr id="13" name="Picture 12"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3531137543"/>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13</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80"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404664"/>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sz="4400" b="0" i="0" u="none" strike="noStrike" kern="0" cap="none" spc="0" normalizeH="0" baseline="0" dirty="0" smtClean="0">
                <a:ln>
                  <a:noFill/>
                </a:ln>
                <a:solidFill>
                  <a:schemeClr val="bg1">
                    <a:lumMod val="50000"/>
                  </a:schemeClr>
                </a:solidFill>
                <a:effectLst/>
                <a:uLnTx/>
                <a:uFillTx/>
                <a:latin typeface="Arial"/>
              </a:rPr>
              <a:t>BUDGET IN A NUTSHELL</a:t>
            </a:r>
          </a:p>
        </p:txBody>
      </p:sp>
      <p:sp>
        <p:nvSpPr>
          <p:cNvPr id="11" name="Rectangle 3"/>
          <p:cNvSpPr txBox="1">
            <a:spLocks noChangeArrowheads="1"/>
          </p:cNvSpPr>
          <p:nvPr/>
        </p:nvSpPr>
        <p:spPr>
          <a:xfrm>
            <a:off x="685800" y="1981200"/>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altLang="sr-Latn-RS" sz="2400" dirty="0" smtClean="0"/>
              <a:t>Budget summary document</a:t>
            </a:r>
          </a:p>
          <a:p>
            <a:pPr marL="457200" indent="-457200">
              <a:buFont typeface="Wingdings" panose="05000000000000000000" pitchFamily="2" charset="2"/>
              <a:buChar char="§"/>
            </a:pPr>
            <a:r>
              <a:rPr lang="en-GB" altLang="sr-Latn-RS" sz="2400" dirty="0" smtClean="0"/>
              <a:t>User-friendly and easy to read budget presentation</a:t>
            </a:r>
          </a:p>
          <a:p>
            <a:pPr marL="457200" indent="-457200">
              <a:buFont typeface="Wingdings" panose="05000000000000000000" pitchFamily="2" charset="2"/>
              <a:buChar char="§"/>
            </a:pPr>
            <a:r>
              <a:rPr lang="en-GB" altLang="sr-Latn-RS" sz="2400" dirty="0" smtClean="0"/>
              <a:t>Marketing material for the local self-government</a:t>
            </a:r>
          </a:p>
          <a:p>
            <a:pPr marL="457200" indent="-457200">
              <a:buFont typeface="Wingdings" panose="05000000000000000000" pitchFamily="2" charset="2"/>
              <a:buChar char="§"/>
            </a:pPr>
            <a:r>
              <a:rPr lang="en-GB" altLang="sr-Latn-RS" sz="2400" dirty="0" smtClean="0"/>
              <a:t>Important way of reaching the public</a:t>
            </a:r>
          </a:p>
          <a:p>
            <a:pPr marL="457200" indent="-457200">
              <a:buFont typeface="Wingdings" panose="05000000000000000000" pitchFamily="2" charset="2"/>
              <a:buChar char="§"/>
            </a:pPr>
            <a:r>
              <a:rPr lang="en-GB" altLang="sr-Latn-RS" sz="2400" dirty="0" smtClean="0"/>
              <a:t>Educational material</a:t>
            </a:r>
          </a:p>
          <a:p>
            <a:pPr marL="457200" indent="-457200">
              <a:buFont typeface="Wingdings" panose="05000000000000000000" pitchFamily="2" charset="2"/>
              <a:buChar char="§"/>
            </a:pPr>
            <a:r>
              <a:rPr lang="en-GB" altLang="sr-Latn-RS" sz="2400" dirty="0" smtClean="0"/>
              <a:t>Symbol of local self-government advocating </a:t>
            </a:r>
          </a:p>
          <a:p>
            <a:pPr marL="0" indent="0"/>
            <a:r>
              <a:rPr lang="en-GB" altLang="sr-Latn-RS" sz="2400" dirty="0" smtClean="0"/>
              <a:t>	transparency and civil right to information</a:t>
            </a:r>
          </a:p>
        </p:txBody>
      </p:sp>
      <p:pic>
        <p:nvPicPr>
          <p:cNvPr id="12" name="Picture 4" descr="MCBS0027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12875"/>
            <a:ext cx="1673225" cy="1131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MCBS0109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054" y="4038600"/>
            <a:ext cx="1514475" cy="18748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b-ck.png"/>
          <p:cNvPicPr>
            <a:picLocks noChangeAspect="1"/>
          </p:cNvPicPr>
          <p:nvPr/>
        </p:nvPicPr>
        <p:blipFill>
          <a:blip r:embed="rId5"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2755365588"/>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14</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70897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sz="3200" b="0" i="0" u="none" strike="noStrike" kern="0" cap="none" spc="0" normalizeH="0" baseline="0" dirty="0" smtClean="0">
                <a:ln>
                  <a:noFill/>
                </a:ln>
                <a:solidFill>
                  <a:schemeClr val="bg1">
                    <a:lumMod val="50000"/>
                  </a:schemeClr>
                </a:solidFill>
                <a:effectLst/>
                <a:uLnTx/>
                <a:uFillTx/>
                <a:latin typeface="Arial"/>
              </a:rPr>
              <a:t>THE BENEFITS</a:t>
            </a:r>
            <a:r>
              <a:rPr kumimoji="0" lang="en-GB" altLang="sr-Latn-RS" sz="3200" b="0" i="0" u="none" strike="noStrike" kern="0" cap="none" spc="0" normalizeH="0" dirty="0" smtClean="0">
                <a:ln>
                  <a:noFill/>
                </a:ln>
                <a:solidFill>
                  <a:schemeClr val="bg1">
                    <a:lumMod val="50000"/>
                  </a:schemeClr>
                </a:solidFill>
                <a:effectLst/>
                <a:uLnTx/>
                <a:uFillTx/>
                <a:latin typeface="Arial"/>
              </a:rPr>
              <a:t> OF CITIZEN PARTICIPATION IN THE BUDGET PROCESS</a:t>
            </a:r>
            <a:endParaRPr kumimoji="0" lang="en-GB" altLang="sr-Latn-RS" sz="3200" b="0" i="0" u="none" strike="noStrike" kern="0" cap="none" spc="0" normalizeH="0" baseline="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695715" y="1752600"/>
            <a:ext cx="7772400" cy="434005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altLang="sr-Latn-RS" sz="2400" dirty="0" smtClean="0"/>
              <a:t>Improves quality decision-making based on real needs</a:t>
            </a:r>
          </a:p>
          <a:p>
            <a:pPr marL="457200" indent="-457200">
              <a:buFont typeface="Wingdings" panose="05000000000000000000" pitchFamily="2" charset="2"/>
              <a:buChar char="§"/>
            </a:pPr>
            <a:r>
              <a:rPr lang="en-GB" altLang="sr-Latn-RS" sz="2400" dirty="0" smtClean="0"/>
              <a:t>The public is more ready to accept decisions</a:t>
            </a:r>
          </a:p>
          <a:p>
            <a:pPr marL="457200" indent="-457200">
              <a:buFont typeface="Wingdings" panose="05000000000000000000" pitchFamily="2" charset="2"/>
              <a:buChar char="§"/>
            </a:pPr>
            <a:r>
              <a:rPr lang="en-GB" altLang="sr-Latn-RS" sz="2400" dirty="0" smtClean="0"/>
              <a:t>Timely information and discussion about different issues and matters </a:t>
            </a:r>
          </a:p>
          <a:p>
            <a:pPr marL="457200" indent="-457200">
              <a:buFont typeface="Wingdings" panose="05000000000000000000" pitchFamily="2" charset="2"/>
              <a:buChar char="§"/>
            </a:pPr>
            <a:r>
              <a:rPr lang="en-GB" altLang="sr-Latn-RS" sz="2400" dirty="0" smtClean="0"/>
              <a:t>The authorities show their openness and accessibility</a:t>
            </a:r>
            <a:endParaRPr lang="en-GB" altLang="sr-Latn-RS" sz="2400" dirty="0" smtClean="0">
              <a:solidFill>
                <a:schemeClr val="tx1"/>
              </a:solidFill>
            </a:endParaRPr>
          </a:p>
          <a:p>
            <a:pPr marL="457200" indent="-457200">
              <a:buFont typeface="Wingdings" panose="05000000000000000000" pitchFamily="2" charset="2"/>
              <a:buChar char="§"/>
            </a:pPr>
            <a:r>
              <a:rPr lang="en-GB" altLang="sr-Latn-RS" sz="2400" dirty="0" smtClean="0">
                <a:solidFill>
                  <a:schemeClr val="tx1"/>
                </a:solidFill>
              </a:rPr>
              <a:t>Helps to identify and correct budgetary priorities</a:t>
            </a:r>
          </a:p>
          <a:p>
            <a:pPr marL="457200" indent="-457200">
              <a:buFont typeface="Wingdings" panose="05000000000000000000" pitchFamily="2" charset="2"/>
              <a:buChar char="§"/>
            </a:pPr>
            <a:r>
              <a:rPr lang="en-GB" altLang="sr-Latn-RS" sz="2400" dirty="0" smtClean="0"/>
              <a:t>Increases accountability of the authorities and reduces </a:t>
            </a:r>
            <a:r>
              <a:rPr lang="hr-HR" altLang="sr-Latn-RS" sz="2400" dirty="0" smtClean="0"/>
              <a:t>their </a:t>
            </a:r>
            <a:r>
              <a:rPr lang="en-GB" altLang="sr-Latn-RS" sz="2400" dirty="0" smtClean="0"/>
              <a:t>(self)isolation</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2258099616"/>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15</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260648"/>
            <a:ext cx="7772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endParaRPr lang="hr-HR" sz="2400" b="1" i="1" dirty="0" smtClean="0">
              <a:solidFill>
                <a:schemeClr val="bg1">
                  <a:lumMod val="50000"/>
                </a:schemeClr>
              </a:solidFill>
              <a:effectLst/>
              <a:latin typeface="Arial" pitchFamily="34" charset="0"/>
              <a:cs typeface="Arial" pitchFamily="34" charset="0"/>
            </a:endParaRPr>
          </a:p>
          <a:p>
            <a:r>
              <a:rPr lang="en-GB" sz="2400" b="1" i="1" dirty="0" smtClean="0">
                <a:solidFill>
                  <a:schemeClr val="bg1">
                    <a:lumMod val="50000"/>
                  </a:schemeClr>
                </a:solidFill>
                <a:effectLst/>
                <a:latin typeface="Arial" pitchFamily="34" charset="0"/>
                <a:cs typeface="Arial" pitchFamily="34" charset="0"/>
              </a:rPr>
              <a:t>A MAN WHO WANTS TO DO SOMETHING WILL FIND A WAY; A MAN WHO DOESN’T WILL FIND AN EXCUSE. ( P. Picasso)</a:t>
            </a:r>
            <a:endParaRPr lang="en-GB" altLang="sr-Latn-RS" sz="2400" b="1" i="1" dirty="0">
              <a:solidFill>
                <a:schemeClr val="bg1">
                  <a:lumMod val="50000"/>
                </a:schemeClr>
              </a:solidFill>
              <a:effectLst/>
              <a:latin typeface="Arial" pitchFamily="34" charset="0"/>
              <a:cs typeface="Arial" pitchFamily="34" charset="0"/>
            </a:endParaRPr>
          </a:p>
        </p:txBody>
      </p:sp>
      <p:sp>
        <p:nvSpPr>
          <p:cNvPr id="11" name="Rectangle 3"/>
          <p:cNvSpPr txBox="1">
            <a:spLocks noChangeArrowheads="1"/>
          </p:cNvSpPr>
          <p:nvPr/>
        </p:nvSpPr>
        <p:spPr>
          <a:xfrm>
            <a:off x="681037" y="1556792"/>
            <a:ext cx="7772400" cy="4686416"/>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altLang="sr-Latn-RS" sz="2400" dirty="0" smtClean="0"/>
              <a:t>Human resources – expert departments participating in budget preparation, executive power, real interest in taking citizens</a:t>
            </a:r>
            <a:r>
              <a:rPr lang="hr-HR" altLang="sr-Latn-RS" sz="2400" dirty="0" smtClean="0"/>
              <a:t>’</a:t>
            </a:r>
            <a:r>
              <a:rPr lang="en-GB" altLang="sr-Latn-RS" sz="2400" dirty="0" smtClean="0"/>
              <a:t> opinion into account</a:t>
            </a:r>
          </a:p>
          <a:p>
            <a:pPr marL="457200" indent="-457200">
              <a:buFont typeface="Wingdings" panose="05000000000000000000" pitchFamily="2" charset="2"/>
              <a:buChar char="§"/>
            </a:pPr>
            <a:r>
              <a:rPr lang="en-GB" altLang="sr-Latn-RS" sz="2400" dirty="0" smtClean="0"/>
              <a:t>Material resources (costs of graphic design, printing and distribution of </a:t>
            </a:r>
            <a:r>
              <a:rPr lang="en-GB" altLang="sr-Latn-RS" sz="2400" i="1" dirty="0" smtClean="0"/>
              <a:t>Budget in a Nutshell</a:t>
            </a:r>
            <a:r>
              <a:rPr lang="en-GB" altLang="sr-Latn-RS" sz="2400" dirty="0" smtClean="0"/>
              <a:t>, or the costs of preparation of e-version of </a:t>
            </a:r>
            <a:r>
              <a:rPr lang="en-GB" altLang="sr-Latn-RS" sz="2400" i="1" dirty="0" smtClean="0"/>
              <a:t>Budget in a Nutshell</a:t>
            </a:r>
            <a:r>
              <a:rPr lang="en-GB" altLang="sr-Latn-RS" sz="2400" dirty="0" smtClean="0"/>
              <a:t>)</a:t>
            </a:r>
          </a:p>
          <a:p>
            <a:pPr marL="457200" indent="-457200">
              <a:buFont typeface="Wingdings" panose="05000000000000000000" pitchFamily="2" charset="2"/>
              <a:buChar char="§"/>
            </a:pPr>
            <a:r>
              <a:rPr lang="en-GB" altLang="sr-Latn-RS" sz="2400" dirty="0" smtClean="0">
                <a:solidFill>
                  <a:schemeClr val="tx1"/>
                </a:solidFill>
              </a:rPr>
              <a:t>Time (insignificantly increased engagement of expert departments who in this phase of budget preparation don’t know whether such proposal will be adopted anyway, i.e. whether the citizens want the planned projects or the money is planned to be spent in some other way (more or less efficiently)</a:t>
            </a:r>
            <a:r>
              <a:rPr lang="hr-HR" altLang="sr-Latn-RS" sz="2400" dirty="0" smtClean="0">
                <a:solidFill>
                  <a:schemeClr val="tx1"/>
                </a:solidFill>
              </a:rPr>
              <a:t>)</a:t>
            </a:r>
            <a:endParaRPr lang="en-GB" altLang="sr-Latn-RS" sz="2400" dirty="0" smtClean="0">
              <a:solidFill>
                <a:schemeClr val="tx1"/>
              </a:solidFill>
            </a:endParaRP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04766254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16</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188640"/>
            <a:ext cx="7772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hr-HR" altLang="sr-Latn-RS" sz="2800" b="1" dirty="0" smtClean="0">
                <a:solidFill>
                  <a:schemeClr val="bg1">
                    <a:lumMod val="50000"/>
                  </a:schemeClr>
                </a:solidFill>
                <a:effectLst/>
                <a:latin typeface="Arial" pitchFamily="34" charset="0"/>
                <a:cs typeface="Arial" pitchFamily="34" charset="0"/>
              </a:rPr>
              <a:t>IT’S EASY TO BE ON THE TOP.</a:t>
            </a:r>
          </a:p>
          <a:p>
            <a:r>
              <a:rPr lang="hr-HR" altLang="sr-Latn-RS" sz="2800" b="1" dirty="0" smtClean="0">
                <a:solidFill>
                  <a:schemeClr val="bg1">
                    <a:lumMod val="50000"/>
                  </a:schemeClr>
                </a:solidFill>
                <a:effectLst/>
                <a:latin typeface="Arial" pitchFamily="34" charset="0"/>
                <a:cs typeface="Arial" pitchFamily="34" charset="0"/>
              </a:rPr>
              <a:t>THE COMPETITION IS WEAKEST THERE.</a:t>
            </a:r>
            <a:endParaRPr lang="hr-HR" altLang="sr-Latn-RS" sz="2800" b="1" dirty="0">
              <a:solidFill>
                <a:schemeClr val="bg1">
                  <a:lumMod val="50000"/>
                </a:schemeClr>
              </a:solidFill>
              <a:effectLst/>
              <a:latin typeface="Arial" pitchFamily="34" charset="0"/>
              <a:cs typeface="Arial" pitchFamily="34" charset="0"/>
            </a:endParaRPr>
          </a:p>
        </p:txBody>
      </p:sp>
      <p:sp>
        <p:nvSpPr>
          <p:cNvPr id="11" name="Rectangle 3"/>
          <p:cNvSpPr txBox="1">
            <a:spLocks noChangeArrowheads="1"/>
          </p:cNvSpPr>
          <p:nvPr/>
        </p:nvSpPr>
        <p:spPr>
          <a:xfrm>
            <a:off x="681037" y="1484784"/>
            <a:ext cx="7772400" cy="4248473"/>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altLang="sr-Latn-RS" sz="2400" dirty="0" smtClean="0"/>
              <a:t>For 14 years the Town of Crikvenica has </a:t>
            </a:r>
            <a:r>
              <a:rPr lang="hr-HR" altLang="sr-Latn-RS" sz="2400" dirty="0" smtClean="0"/>
              <a:t>bene </a:t>
            </a:r>
            <a:r>
              <a:rPr lang="hr-HR" altLang="sr-Latn-RS" sz="2400" dirty="0" smtClean="0"/>
              <a:t>holding</a:t>
            </a:r>
            <a:r>
              <a:rPr lang="en-GB" altLang="sr-Latn-RS" sz="2400" dirty="0" smtClean="0"/>
              <a:t> public for</a:t>
            </a:r>
            <a:r>
              <a:rPr lang="hr-HR" altLang="sr-Latn-RS" sz="2400" dirty="0" smtClean="0"/>
              <a:t>a</a:t>
            </a:r>
            <a:r>
              <a:rPr lang="en-GB" altLang="sr-Latn-RS" sz="2400" dirty="0" smtClean="0"/>
              <a:t> and publish</a:t>
            </a:r>
            <a:r>
              <a:rPr lang="hr-HR" altLang="sr-Latn-RS" sz="2400" dirty="0" smtClean="0"/>
              <a:t>ing</a:t>
            </a:r>
            <a:r>
              <a:rPr lang="en-GB" altLang="sr-Latn-RS" sz="2400" dirty="0" smtClean="0"/>
              <a:t> </a:t>
            </a:r>
            <a:r>
              <a:rPr lang="en-GB" altLang="sr-Latn-RS" sz="2400" i="1" dirty="0" smtClean="0"/>
              <a:t>Budget in a Nutshell</a:t>
            </a:r>
            <a:r>
              <a:rPr lang="hr-HR" altLang="sr-Latn-RS" sz="2400" i="1" dirty="0" smtClean="0"/>
              <a:t>,</a:t>
            </a:r>
            <a:r>
              <a:rPr lang="en-GB" altLang="sr-Latn-RS" sz="2400" i="1" dirty="0" smtClean="0"/>
              <a:t> </a:t>
            </a:r>
            <a:r>
              <a:rPr lang="en-GB" altLang="sr-Latn-RS" sz="2400" dirty="0" smtClean="0"/>
              <a:t>sent to every address and available to all citizens</a:t>
            </a:r>
            <a:r>
              <a:rPr lang="hr-HR" altLang="sr-Latn-RS" sz="2400" dirty="0" smtClean="0"/>
              <a:t>, which enabled us to reach the top of </a:t>
            </a:r>
            <a:r>
              <a:rPr lang="en-GB" altLang="sr-Latn-RS" sz="2400" dirty="0" smtClean="0"/>
              <a:t>the list of Croatian towns and municipalities.</a:t>
            </a:r>
          </a:p>
          <a:p>
            <a:pPr marL="457200" indent="-457200">
              <a:buFont typeface="Wingdings" panose="05000000000000000000" pitchFamily="2" charset="2"/>
              <a:buChar char="§"/>
            </a:pPr>
            <a:r>
              <a:rPr lang="en-GB" altLang="sr-Latn-RS" sz="2400" dirty="0" smtClean="0"/>
              <a:t>However, in our opinion, it would be even better for both democratic processes and for the citizens of our country alike if another 14 towns or municipalities had their own first public forum and their </a:t>
            </a:r>
            <a:r>
              <a:rPr lang="en-GB" altLang="sr-Latn-RS" sz="2400" i="1" dirty="0" smtClean="0"/>
              <a:t>Budget in a Nutshell </a:t>
            </a:r>
            <a:r>
              <a:rPr lang="en-GB" altLang="sr-Latn-RS" sz="2400" dirty="0" smtClean="0"/>
              <a:t>for next year already.</a:t>
            </a:r>
          </a:p>
          <a:p>
            <a:pPr marL="457200" indent="-457200">
              <a:buFont typeface="Wingdings" panose="05000000000000000000" pitchFamily="2" charset="2"/>
              <a:buChar char="§"/>
            </a:pPr>
            <a:r>
              <a:rPr lang="en-GB" altLang="sr-Latn-RS" sz="2400" dirty="0" smtClean="0">
                <a:solidFill>
                  <a:schemeClr val="tx1"/>
                </a:solidFill>
              </a:rPr>
              <a:t>All our experiences and professional support are at your disposal and don’t hesitate to contact us.</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2474738731"/>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17</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260648"/>
            <a:ext cx="7772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hr-HR" altLang="sr-Latn-RS" sz="2400" b="1" i="1" dirty="0" smtClean="0">
                <a:solidFill>
                  <a:schemeClr val="bg1">
                    <a:lumMod val="50000"/>
                  </a:schemeClr>
                </a:solidFill>
                <a:effectLst/>
                <a:latin typeface="Arial" pitchFamily="34" charset="0"/>
                <a:cs typeface="Arial" pitchFamily="34" charset="0"/>
              </a:rPr>
              <a:t> </a:t>
            </a:r>
            <a:r>
              <a:rPr lang="hr-HR" altLang="sr-Latn-RS" sz="2400" b="1" dirty="0" smtClean="0">
                <a:solidFill>
                  <a:schemeClr val="bg1">
                    <a:lumMod val="50000"/>
                  </a:schemeClr>
                </a:solidFill>
                <a:effectLst/>
                <a:latin typeface="Arial" pitchFamily="34" charset="0"/>
                <a:cs typeface="Arial" pitchFamily="34" charset="0"/>
              </a:rPr>
              <a:t>AND LAST BUT NOT LEAST: WHAT DOES THE BUDGET PROCESS TRANSPARENCY IN LOCAL SELF-GOVERNMENT UNITS DEPEND ON? (INSTITUTE OF PUBLIC FINANCE (IJF) - 2015)</a:t>
            </a:r>
            <a:endParaRPr lang="hr-HR" altLang="sr-Latn-RS" sz="2400" b="1" dirty="0">
              <a:solidFill>
                <a:schemeClr val="bg1">
                  <a:lumMod val="50000"/>
                </a:schemeClr>
              </a:solidFill>
              <a:effectLst/>
              <a:latin typeface="Arial" pitchFamily="34" charset="0"/>
              <a:cs typeface="Arial" pitchFamily="34" charset="0"/>
            </a:endParaRPr>
          </a:p>
        </p:txBody>
      </p:sp>
      <p:sp>
        <p:nvSpPr>
          <p:cNvPr id="11" name="Rectangle 3"/>
          <p:cNvSpPr txBox="1">
            <a:spLocks noChangeArrowheads="1"/>
          </p:cNvSpPr>
          <p:nvPr/>
        </p:nvSpPr>
        <p:spPr>
          <a:xfrm>
            <a:off x="681037" y="1556792"/>
            <a:ext cx="7772400" cy="4686416"/>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hr-HR" altLang="sr-Latn-RS" sz="2400" dirty="0" smtClean="0">
                <a:solidFill>
                  <a:schemeClr val="tx1"/>
                </a:solidFill>
              </a:rPr>
              <a:t>O</a:t>
            </a:r>
            <a:r>
              <a:rPr lang="en-GB" altLang="sr-Latn-RS" sz="2400" dirty="0" smtClean="0">
                <a:solidFill>
                  <a:schemeClr val="tx1"/>
                </a:solidFill>
              </a:rPr>
              <a:t>pen relationship between the town administration and its citizens does not </a:t>
            </a:r>
            <a:r>
              <a:rPr lang="hr-HR" altLang="sr-Latn-RS" sz="2400" dirty="0" smtClean="0">
                <a:solidFill>
                  <a:schemeClr val="tx1"/>
                </a:solidFill>
              </a:rPr>
              <a:t>require</a:t>
            </a:r>
            <a:r>
              <a:rPr lang="en-GB" altLang="sr-Latn-RS" sz="2400" dirty="0" smtClean="0">
                <a:solidFill>
                  <a:schemeClr val="tx1"/>
                </a:solidFill>
              </a:rPr>
              <a:t>:</a:t>
            </a:r>
          </a:p>
          <a:p>
            <a:pPr>
              <a:buFont typeface="Arial" panose="020B0604020202020204" pitchFamily="34" charset="0"/>
              <a:buChar char="•"/>
            </a:pPr>
            <a:r>
              <a:rPr lang="en-GB" altLang="sr-Latn-RS" sz="2400" dirty="0" smtClean="0">
                <a:solidFill>
                  <a:schemeClr val="tx1"/>
                </a:solidFill>
              </a:rPr>
              <a:t>Number of inhabitants</a:t>
            </a:r>
          </a:p>
          <a:p>
            <a:pPr>
              <a:buFont typeface="Arial" panose="020B0604020202020204" pitchFamily="34" charset="0"/>
              <a:buChar char="•"/>
            </a:pPr>
            <a:r>
              <a:rPr lang="en-GB" altLang="sr-Latn-RS" sz="2400" dirty="0" smtClean="0">
                <a:solidFill>
                  <a:schemeClr val="tx1"/>
                </a:solidFill>
              </a:rPr>
              <a:t>Number of employed</a:t>
            </a:r>
          </a:p>
          <a:p>
            <a:pPr>
              <a:buFont typeface="Arial" panose="020B0604020202020204" pitchFamily="34" charset="0"/>
              <a:buChar char="•"/>
            </a:pPr>
            <a:r>
              <a:rPr lang="en-GB" altLang="sr-Latn-RS" sz="2400" dirty="0" smtClean="0">
                <a:solidFill>
                  <a:schemeClr val="tx1"/>
                </a:solidFill>
              </a:rPr>
              <a:t>Budget revenues / Fiscal capacity</a:t>
            </a:r>
          </a:p>
          <a:p>
            <a:pPr>
              <a:buFont typeface="Arial" panose="020B0604020202020204" pitchFamily="34" charset="0"/>
              <a:buChar char="•"/>
            </a:pPr>
            <a:r>
              <a:rPr lang="en-GB" altLang="sr-Latn-RS" sz="2400" dirty="0" smtClean="0">
                <a:solidFill>
                  <a:schemeClr val="tx1"/>
                </a:solidFill>
              </a:rPr>
              <a:t>Operation / level of development of the local unit ….</a:t>
            </a:r>
          </a:p>
          <a:p>
            <a:pPr marL="0" indent="0"/>
            <a:r>
              <a:rPr lang="en-GB" altLang="sr-Latn-RS" sz="2400" dirty="0" smtClean="0">
                <a:solidFill>
                  <a:schemeClr val="tx1"/>
                </a:solidFill>
              </a:rPr>
              <a:t>But it does require:</a:t>
            </a:r>
          </a:p>
          <a:p>
            <a:pPr marL="0" indent="0"/>
            <a:r>
              <a:rPr lang="en-GB" altLang="sr-Latn-RS" sz="2400" b="1" u="sng" dirty="0" smtClean="0">
                <a:solidFill>
                  <a:schemeClr val="tx1"/>
                </a:solidFill>
              </a:rPr>
              <a:t>Political willingness of local authorities </a:t>
            </a:r>
            <a:r>
              <a:rPr lang="en-GB" altLang="sr-Latn-RS" sz="2400" dirty="0" smtClean="0">
                <a:solidFill>
                  <a:schemeClr val="tx1"/>
                </a:solidFill>
              </a:rPr>
              <a:t>(www.ijf.hr)</a:t>
            </a:r>
            <a:endParaRPr lang="en-GB" altLang="sr-Latn-RS" sz="2400" b="1" u="sng" dirty="0" smtClean="0">
              <a:solidFill>
                <a:schemeClr val="tx1"/>
              </a:solidFill>
            </a:endParaRPr>
          </a:p>
          <a:p>
            <a:pPr>
              <a:buFont typeface="Arial" panose="020B0604020202020204" pitchFamily="34" charset="0"/>
              <a:buChar char="•"/>
            </a:pPr>
            <a:endParaRPr lang="hr-HR" altLang="sr-Latn-RS" sz="2400" dirty="0">
              <a:solidFill>
                <a:schemeClr val="tx1"/>
              </a:solidFill>
            </a:endParaRPr>
          </a:p>
          <a:p>
            <a:pPr marL="0" indent="0"/>
            <a:endParaRPr lang="hr-HR" altLang="sr-Latn-RS" sz="2400" dirty="0" smtClean="0">
              <a:solidFill>
                <a:schemeClr val="tx1"/>
              </a:solidFill>
            </a:endParaRP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1059298577"/>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18</a:t>
            </a:fld>
            <a:endParaRPr lang="es-ES" altLang="x-none" sz="1200" dirty="0">
              <a:solidFill>
                <a:schemeClr val="bg2">
                  <a:lumMod val="50000"/>
                </a:schemeClr>
              </a:solidFill>
              <a:latin typeface="Arial" charset="0"/>
            </a:endParaRPr>
          </a:p>
        </p:txBody>
      </p:sp>
      <p:sp>
        <p:nvSpPr>
          <p:cNvPr id="5129" name="Text Box 3"/>
          <p:cNvSpPr txBox="1">
            <a:spLocks noChangeArrowheads="1"/>
          </p:cNvSpPr>
          <p:nvPr/>
        </p:nvSpPr>
        <p:spPr bwMode="auto">
          <a:xfrm>
            <a:off x="593725" y="2931740"/>
            <a:ext cx="174625"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5" name="Text Box 5"/>
          <p:cNvSpPr txBox="1">
            <a:spLocks noChangeArrowheads="1"/>
          </p:cNvSpPr>
          <p:nvPr/>
        </p:nvSpPr>
        <p:spPr bwMode="auto">
          <a:xfrm>
            <a:off x="2859580"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pic>
        <p:nvPicPr>
          <p:cNvPr id="7" name="Picture 6" descr="grb-ck.png"/>
          <p:cNvPicPr>
            <a:picLocks noChangeAspect="1"/>
          </p:cNvPicPr>
          <p:nvPr/>
        </p:nvPicPr>
        <p:blipFill>
          <a:blip r:embed="rId3" cstate="print"/>
          <a:stretch>
            <a:fillRect/>
          </a:stretch>
        </p:blipFill>
        <p:spPr>
          <a:xfrm>
            <a:off x="0" y="5589240"/>
            <a:ext cx="1130159" cy="13079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416789"/>
            <a:ext cx="6420746" cy="5029902"/>
          </a:xfrm>
          <a:prstGeom prst="rect">
            <a:avLst/>
          </a:prstGeom>
        </p:spPr>
      </p:pic>
      <p:sp>
        <p:nvSpPr>
          <p:cNvPr id="3" name="TextBox 2"/>
          <p:cNvSpPr txBox="1"/>
          <p:nvPr/>
        </p:nvSpPr>
        <p:spPr>
          <a:xfrm>
            <a:off x="4911276" y="1052736"/>
            <a:ext cx="2448272" cy="1231106"/>
          </a:xfrm>
          <a:prstGeom prst="rect">
            <a:avLst/>
          </a:prstGeom>
          <a:noFill/>
        </p:spPr>
        <p:txBody>
          <a:bodyPr wrap="square" rtlCol="0">
            <a:spAutoFit/>
          </a:bodyPr>
          <a:lstStyle/>
          <a:p>
            <a:r>
              <a:rPr lang="en-GB" sz="1600" dirty="0" smtClean="0">
                <a:solidFill>
                  <a:srgbClr val="26258C"/>
                </a:solidFill>
                <a:latin typeface="+mn-lt"/>
              </a:rPr>
              <a:t>BUDGET IN A NUTSHELL</a:t>
            </a:r>
            <a:br>
              <a:rPr lang="en-GB" sz="1600" dirty="0" smtClean="0">
                <a:solidFill>
                  <a:srgbClr val="26258C"/>
                </a:solidFill>
                <a:latin typeface="+mn-lt"/>
              </a:rPr>
            </a:br>
            <a:r>
              <a:rPr lang="en-GB" sz="1600" dirty="0" smtClean="0">
                <a:solidFill>
                  <a:srgbClr val="26258C"/>
                </a:solidFill>
                <a:latin typeface="+mn-lt"/>
              </a:rPr>
              <a:t>OF THE TOWN OF CRIKVENICA FOR 2015</a:t>
            </a:r>
            <a:br>
              <a:rPr lang="en-GB" sz="1600" dirty="0" smtClean="0">
                <a:solidFill>
                  <a:srgbClr val="26258C"/>
                </a:solidFill>
                <a:latin typeface="+mn-lt"/>
              </a:rPr>
            </a:br>
            <a:r>
              <a:rPr lang="en-GB" sz="1000" dirty="0" smtClean="0">
                <a:solidFill>
                  <a:srgbClr val="5EA0D1"/>
                </a:solidFill>
                <a:latin typeface="+mn-lt"/>
              </a:rPr>
              <a:t>Town of Crikvenica, January 2015</a:t>
            </a:r>
            <a:r>
              <a:rPr lang="hr-HR" sz="1600" dirty="0">
                <a:solidFill>
                  <a:srgbClr val="603E8E"/>
                </a:solidFill>
                <a:latin typeface="+mn-lt"/>
              </a:rPr>
              <a:t/>
            </a:r>
            <a:br>
              <a:rPr lang="hr-HR" sz="1600" dirty="0">
                <a:solidFill>
                  <a:srgbClr val="603E8E"/>
                </a:solidFill>
                <a:latin typeface="+mn-lt"/>
              </a:rPr>
            </a:br>
            <a:endParaRPr lang="hr-HR" sz="1600" dirty="0">
              <a:solidFill>
                <a:srgbClr val="603E8E"/>
              </a:solidFill>
              <a:latin typeface="+mn-lt"/>
            </a:endParaRPr>
          </a:p>
        </p:txBody>
      </p:sp>
    </p:spTree>
    <p:extLst>
      <p:ext uri="{BB962C8B-B14F-4D97-AF65-F5344CB8AC3E}">
        <p14:creationId xmlns:p14="http://schemas.microsoft.com/office/powerpoint/2010/main" val="3797223070"/>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en-GB" dirty="0" smtClean="0"/>
              <a:t>Thank you for your attention!!!</a:t>
            </a:r>
            <a:endParaRPr lang="en-GB" dirty="0"/>
          </a:p>
        </p:txBody>
      </p:sp>
      <p:sp>
        <p:nvSpPr>
          <p:cNvPr id="60419" name="Rezervirano mjesto sadržaja 2"/>
          <p:cNvSpPr>
            <a:spLocks noGrp="1"/>
          </p:cNvSpPr>
          <p:nvPr>
            <p:ph idx="1"/>
          </p:nvPr>
        </p:nvSpPr>
        <p:spPr/>
        <p:txBody>
          <a:bodyPr/>
          <a:lstStyle/>
          <a:p>
            <a:endParaRPr lang="hr-HR" altLang="sr-Latn-RS" dirty="0" smtClean="0"/>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0067"/>
            <a:ext cx="91440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727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n-US" altLang="x-none" sz="1200" smtClean="0">
                <a:solidFill>
                  <a:schemeClr val="bg2">
                    <a:lumMod val="50000"/>
                  </a:schemeClr>
                </a:solidFill>
                <a:latin typeface="Arial" charset="0"/>
              </a:rPr>
              <a:pPr algn="r">
                <a:spcBef>
                  <a:spcPct val="0"/>
                </a:spcBef>
                <a:buClrTx/>
                <a:buFontTx/>
                <a:buNone/>
              </a:pPr>
              <a:t>2</a:t>
            </a:fld>
            <a:endParaRPr lang="en-U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en-US"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en-US"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US" altLang="x-none" sz="1000" dirty="0" smtClean="0">
                <a:solidFill>
                  <a:srgbClr val="FFFFFF"/>
                </a:solidFill>
                <a:latin typeface="Gotham Extra Light" charset="0"/>
              </a:rPr>
              <a:t>ECONOMY, TOURISM AND PROJECTS DEPARTMENT</a:t>
            </a:r>
            <a:endParaRPr lang="en-US" altLang="x-none" sz="1000" dirty="0">
              <a:solidFill>
                <a:srgbClr val="FFFFFF"/>
              </a:solidFill>
              <a:latin typeface="Gotham Extra Light" charset="0"/>
            </a:endParaRPr>
          </a:p>
        </p:txBody>
      </p:sp>
      <p:sp>
        <p:nvSpPr>
          <p:cNvPr id="8" name="Rectangle 2"/>
          <p:cNvSpPr txBox="1">
            <a:spLocks noChangeArrowheads="1"/>
          </p:cNvSpPr>
          <p:nvPr/>
        </p:nvSpPr>
        <p:spPr bwMode="auto">
          <a:xfrm>
            <a:off x="680665" y="18864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sr-Latn-RS" sz="3600" kern="0" dirty="0" smtClean="0">
                <a:solidFill>
                  <a:schemeClr val="bg1">
                    <a:lumMod val="50000"/>
                  </a:schemeClr>
                </a:solidFill>
                <a:effectLst/>
                <a:latin typeface="Arial" pitchFamily="34" charset="0"/>
                <a:cs typeface="Arial" pitchFamily="34" charset="0"/>
              </a:rPr>
              <a:t>SOME BASIC INFORMATION ABOUT THE TOWN OF CRIKVENICA</a:t>
            </a:r>
            <a:endParaRPr lang="en-US" altLang="sr-Latn-RS" sz="3600" kern="0" dirty="0" smtClean="0">
              <a:solidFill>
                <a:schemeClr val="bg1">
                  <a:lumMod val="50000"/>
                </a:schemeClr>
              </a:solidFill>
              <a:effectLst/>
              <a:latin typeface="Arial" pitchFamily="34" charset="0"/>
              <a:cs typeface="Arial" pitchFamily="34" charset="0"/>
            </a:endParaRPr>
          </a:p>
        </p:txBody>
      </p:sp>
      <p:sp>
        <p:nvSpPr>
          <p:cNvPr id="9" name="Rectangle 3"/>
          <p:cNvSpPr txBox="1">
            <a:spLocks noChangeArrowheads="1"/>
          </p:cNvSpPr>
          <p:nvPr/>
        </p:nvSpPr>
        <p:spPr>
          <a:xfrm>
            <a:off x="680665" y="1510928"/>
            <a:ext cx="7772400" cy="451036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altLang="sr-Latn-RS" sz="2400" dirty="0" smtClean="0">
                <a:solidFill>
                  <a:schemeClr val="tx1"/>
                </a:solidFill>
              </a:rPr>
              <a:t>The Town of Crikvenica is situated in the Kvarner Bay, in Primorsko-Goranska County, covering an area of about 28 square kilometres, 36 km away from Rijeka</a:t>
            </a:r>
          </a:p>
          <a:p>
            <a:pPr marL="457200" indent="-457200">
              <a:buFont typeface="Wingdings" panose="05000000000000000000" pitchFamily="2" charset="2"/>
              <a:buChar char="§"/>
            </a:pPr>
            <a:r>
              <a:rPr lang="en-US" altLang="sr-Latn-RS" sz="2400" dirty="0" smtClean="0"/>
              <a:t>According to the latest Census (2011), the Town of Crikvenica has 11,122 inhabitants</a:t>
            </a:r>
          </a:p>
          <a:p>
            <a:pPr marL="457200" indent="-457200">
              <a:buFont typeface="Wingdings" panose="05000000000000000000" pitchFamily="2" charset="2"/>
              <a:buChar char="§"/>
            </a:pPr>
            <a:r>
              <a:rPr lang="en-US" altLang="sr-Latn-RS" sz="2400" dirty="0" smtClean="0"/>
              <a:t>Mediterranean climate with a substantial number of sunshine hours annually (about 2,500)</a:t>
            </a:r>
          </a:p>
          <a:p>
            <a:pPr marL="457200" indent="-457200">
              <a:buFont typeface="Wingdings" panose="05000000000000000000" pitchFamily="2" charset="2"/>
              <a:buChar char="§"/>
            </a:pPr>
            <a:r>
              <a:rPr lang="en-US" altLang="sr-Latn-RS" sz="2400" dirty="0" smtClean="0"/>
              <a:t>Largely tourism-oriented economy</a:t>
            </a:r>
          </a:p>
          <a:p>
            <a:pPr marL="457200" indent="-457200">
              <a:buFont typeface="Wingdings" panose="05000000000000000000" pitchFamily="2" charset="2"/>
              <a:buChar char="§"/>
            </a:pPr>
            <a:r>
              <a:rPr lang="en-US" altLang="sr-Latn-RS" sz="2400" dirty="0" smtClean="0"/>
              <a:t>Approximately € 10 million current budget revenues </a:t>
            </a:r>
          </a:p>
          <a:p>
            <a:pPr marL="457200" indent="-457200">
              <a:buFont typeface="Wingdings" panose="05000000000000000000" pitchFamily="2" charset="2"/>
              <a:buChar char="§"/>
            </a:pPr>
            <a:r>
              <a:rPr lang="en-US" altLang="sr-Latn-RS" sz="2400" dirty="0" smtClean="0"/>
              <a:t>One of the most transparent towns in the Republic of Croatia</a:t>
            </a:r>
            <a:endParaRPr lang="en-US" altLang="sr-Latn-RS" sz="2400" dirty="0" smtClean="0"/>
          </a:p>
        </p:txBody>
      </p:sp>
      <p:pic>
        <p:nvPicPr>
          <p:cNvPr id="11" name="Picture 10"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130170305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3</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65986" y="6196013"/>
            <a:ext cx="3435854"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hr-HR" altLang="x-none" sz="1000" dirty="0" smtClean="0">
                <a:solidFill>
                  <a:srgbClr val="FFFFFF"/>
                </a:solidFill>
                <a:latin typeface="Gotham Extra Light" charset="0"/>
              </a:rPr>
              <a:t>ODSJEK ZA GOSPODARSTVO, TURIZAM I PROJEKTE</a:t>
            </a:r>
            <a:endParaRPr lang="ta-IN" altLang="x-none" sz="1000" dirty="0">
              <a:solidFill>
                <a:srgbClr val="FFFFFF"/>
              </a:solidFill>
              <a:latin typeface="Gotham Extra Light" charset="0"/>
            </a:endParaRPr>
          </a:p>
        </p:txBody>
      </p:sp>
      <p:sp>
        <p:nvSpPr>
          <p:cNvPr id="5126" name="Rectangle 7"/>
          <p:cNvSpPr>
            <a:spLocks noGrp="1" noChangeArrowheads="1"/>
          </p:cNvSpPr>
          <p:nvPr>
            <p:ph type="title"/>
          </p:nvPr>
        </p:nvSpPr>
        <p:spPr>
          <a:xfrm>
            <a:off x="469906" y="404664"/>
            <a:ext cx="8228013" cy="1141412"/>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r-HR" altLang="x-none" sz="3200" dirty="0" smtClean="0">
              <a:solidFill>
                <a:srgbClr val="006666"/>
              </a:solidFill>
              <a:latin typeface="Gotham Bold" pitchFamily="48" charset="0"/>
            </a:endParaRPr>
          </a:p>
        </p:txBody>
      </p:sp>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105400"/>
            <a:ext cx="1524000"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leevada 007"/>
          <p:cNvPicPr>
            <a:picLocks noChangeAspect="1" noChangeArrowheads="1"/>
          </p:cNvPicPr>
          <p:nvPr/>
        </p:nvPicPr>
        <p:blipFill>
          <a:blip r:embed="rId5" cstate="print">
            <a:extLst>
              <a:ext uri="{28A0092B-C50C-407E-A947-70E740481C1C}">
                <a14:useLocalDpi xmlns:a14="http://schemas.microsoft.com/office/drawing/2010/main" val="0"/>
              </a:ext>
            </a:extLst>
          </a:blip>
          <a:srcRect b="10936"/>
          <a:stretch>
            <a:fillRect/>
          </a:stretch>
        </p:blipFill>
        <p:spPr bwMode="auto">
          <a:xfrm>
            <a:off x="0" y="-171400"/>
            <a:ext cx="9192581" cy="70218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4</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a:spLocks noGrp="1" noChangeArrowheads="1"/>
          </p:cNvSpPr>
          <p:nvPr>
            <p:ph type="title"/>
          </p:nvPr>
        </p:nvSpPr>
        <p:spPr>
          <a:xfrm>
            <a:off x="469906" y="21382"/>
            <a:ext cx="8228013" cy="764704"/>
          </a:xfrm>
        </p:spPr>
        <p:txBody>
          <a:bodyPr/>
          <a:lstStyle/>
          <a:p>
            <a:r>
              <a:rPr lang="en-GB" altLang="sr-Latn-RS" dirty="0" smtClean="0">
                <a:solidFill>
                  <a:schemeClr val="bg1">
                    <a:lumMod val="50000"/>
                  </a:schemeClr>
                </a:solidFill>
                <a:latin typeface="Arial" pitchFamily="34" charset="0"/>
                <a:cs typeface="Arial" pitchFamily="34" charset="0"/>
              </a:rPr>
              <a:t>BUDGET PROCESS</a:t>
            </a:r>
            <a:endParaRPr lang="en-GB" altLang="sr-Latn-RS" dirty="0">
              <a:solidFill>
                <a:schemeClr val="bg1">
                  <a:lumMod val="50000"/>
                </a:schemeClr>
              </a:solidFill>
              <a:latin typeface="Arial" pitchFamily="34" charset="0"/>
              <a:cs typeface="Arial" pitchFamily="34" charset="0"/>
            </a:endParaRPr>
          </a:p>
        </p:txBody>
      </p:sp>
      <p:pic>
        <p:nvPicPr>
          <p:cNvPr id="14" name="Picture 13" descr="grb-ck.png"/>
          <p:cNvPicPr>
            <a:picLocks noChangeAspect="1"/>
          </p:cNvPicPr>
          <p:nvPr/>
        </p:nvPicPr>
        <p:blipFill>
          <a:blip r:embed="rId3" cstate="print"/>
          <a:stretch>
            <a:fillRect/>
          </a:stretch>
        </p:blipFill>
        <p:spPr>
          <a:xfrm>
            <a:off x="0" y="5589240"/>
            <a:ext cx="1130159" cy="1307937"/>
          </a:xfrm>
          <a:prstGeom prst="rect">
            <a:avLst/>
          </a:prstGeom>
        </p:spPr>
      </p:pic>
      <p:graphicFrame>
        <p:nvGraphicFramePr>
          <p:cNvPr id="15" name="Diagram 14"/>
          <p:cNvGraphicFramePr/>
          <p:nvPr>
            <p:extLst>
              <p:ext uri="{D42A27DB-BD31-4B8C-83A1-F6EECF244321}">
                <p14:modId xmlns:p14="http://schemas.microsoft.com/office/powerpoint/2010/main" val="392777678"/>
              </p:ext>
            </p:extLst>
          </p:nvPr>
        </p:nvGraphicFramePr>
        <p:xfrm>
          <a:off x="899592" y="1052736"/>
          <a:ext cx="7224464" cy="4984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Oval 16"/>
          <p:cNvSpPr>
            <a:spLocks noChangeArrowheads="1"/>
          </p:cNvSpPr>
          <p:nvPr/>
        </p:nvSpPr>
        <p:spPr bwMode="auto">
          <a:xfrm>
            <a:off x="2987824" y="2348880"/>
            <a:ext cx="2952328" cy="1872208"/>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sr-Latn-RS" sz="1200" b="1" i="0" u="none" strike="noStrike" cap="none" normalizeH="0" baseline="0" dirty="0" smtClean="0">
                <a:ln>
                  <a:noFill/>
                </a:ln>
                <a:solidFill>
                  <a:schemeClr val="tx1"/>
                </a:solidFill>
                <a:effectLst/>
                <a:latin typeface="Arial" charset="0"/>
              </a:rPr>
              <a:t>BUDGET</a:t>
            </a:r>
            <a:r>
              <a:rPr kumimoji="0" lang="en-GB" altLang="sr-Latn-RS" sz="1200" b="1" i="0" u="none" strike="noStrike" cap="none" normalizeH="0" dirty="0" smtClean="0">
                <a:ln>
                  <a:noFill/>
                </a:ln>
                <a:solidFill>
                  <a:schemeClr val="tx1"/>
                </a:solidFill>
                <a:effectLst/>
                <a:latin typeface="Arial" charset="0"/>
              </a:rPr>
              <a:t> PROCESS </a:t>
            </a:r>
            <a:r>
              <a:rPr kumimoji="0" lang="en-GB" altLang="sr-Latn-RS" sz="1200" b="1" i="0" u="none" strike="noStrike" cap="none" normalizeH="0" baseline="0" dirty="0" smtClean="0">
                <a:ln>
                  <a:noFill/>
                </a:ln>
                <a:solidFill>
                  <a:schemeClr val="tx1"/>
                </a:solidFill>
                <a:effectLst/>
                <a:latin typeface="Arial" charset="0"/>
              </a:rPr>
              <a:t>– A SET OF RULES </a:t>
            </a:r>
            <a:r>
              <a:rPr lang="en-GB" altLang="sr-Latn-RS" sz="1200" b="1" dirty="0" smtClean="0">
                <a:solidFill>
                  <a:schemeClr val="tx1"/>
                </a:solidFill>
              </a:rPr>
              <a:t>ALLOWING</a:t>
            </a:r>
            <a:r>
              <a:rPr kumimoji="0" lang="en-GB" altLang="sr-Latn-RS" sz="1200" b="1" i="0" u="none" strike="noStrike" cap="none" normalizeH="0" baseline="0" dirty="0" smtClean="0">
                <a:ln>
                  <a:noFill/>
                </a:ln>
                <a:solidFill>
                  <a:schemeClr val="tx1"/>
                </a:solidFill>
                <a:effectLst/>
                <a:latin typeface="Arial" charset="0"/>
              </a:rPr>
              <a:t> DECISION-MAKING </a:t>
            </a:r>
            <a:r>
              <a:rPr lang="hr-HR" altLang="sr-Latn-RS" sz="1200" b="1" dirty="0" smtClean="0">
                <a:solidFill>
                  <a:schemeClr val="tx1"/>
                </a:solidFill>
                <a:latin typeface="Arial" charset="0"/>
              </a:rPr>
              <a:t>THAT LEADS </a:t>
            </a:r>
            <a:r>
              <a:rPr kumimoji="0" lang="en-GB" altLang="sr-Latn-RS" sz="1200" b="1" i="0" u="none" strike="noStrike" cap="none" normalizeH="0" baseline="0" dirty="0" smtClean="0">
                <a:ln>
                  <a:noFill/>
                </a:ln>
                <a:solidFill>
                  <a:schemeClr val="tx1"/>
                </a:solidFill>
                <a:effectLst/>
                <a:latin typeface="Arial" charset="0"/>
              </a:rPr>
              <a:t>TO </a:t>
            </a:r>
            <a:r>
              <a:rPr kumimoji="0" lang="hr-HR" altLang="sr-Latn-RS" sz="1200" b="1" i="0" u="none" strike="noStrike" cap="none" normalizeH="0" baseline="0" dirty="0" smtClean="0">
                <a:ln>
                  <a:noFill/>
                </a:ln>
                <a:solidFill>
                  <a:schemeClr val="tx1"/>
                </a:solidFill>
                <a:effectLst/>
                <a:latin typeface="Arial" charset="0"/>
              </a:rPr>
              <a:t>BUDGET </a:t>
            </a:r>
            <a:r>
              <a:rPr kumimoji="0" lang="en-GB" altLang="sr-Latn-RS" sz="1200" b="1" i="0" u="none" strike="noStrike" cap="none" normalizeH="0" baseline="0" dirty="0" smtClean="0">
                <a:ln>
                  <a:noFill/>
                </a:ln>
                <a:solidFill>
                  <a:schemeClr val="tx1"/>
                </a:solidFill>
                <a:effectLst/>
                <a:latin typeface="Arial" charset="0"/>
              </a:rPr>
              <a:t>PREPARATION AND ADOPTION</a:t>
            </a:r>
          </a:p>
        </p:txBody>
      </p:sp>
    </p:spTree>
    <p:extLst>
      <p:ext uri="{BB962C8B-B14F-4D97-AF65-F5344CB8AC3E}">
        <p14:creationId xmlns:p14="http://schemas.microsoft.com/office/powerpoint/2010/main" val="130170305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6511" t="14329" b="24374"/>
          <a:stretch/>
        </p:blipFill>
        <p:spPr>
          <a:xfrm>
            <a:off x="7092280" y="1340767"/>
            <a:ext cx="2051720" cy="1512169"/>
          </a:xfrm>
          <a:prstGeom prst="rect">
            <a:avLst/>
          </a:prstGeom>
        </p:spPr>
      </p:pic>
      <p:sp>
        <p:nvSpPr>
          <p:cNvPr id="4" name="Rectangle 3"/>
          <p:cNvSpPr/>
          <p:nvPr/>
        </p:nvSpPr>
        <p:spPr>
          <a:xfrm>
            <a:off x="107505" y="3861048"/>
            <a:ext cx="8931744" cy="1815882"/>
          </a:xfrm>
          <a:prstGeom prst="rect">
            <a:avLst/>
          </a:prstGeom>
        </p:spPr>
        <p:txBody>
          <a:bodyPr wrap="square">
            <a:spAutoFit/>
          </a:bodyPr>
          <a:lstStyle/>
          <a:p>
            <a:pPr algn="just"/>
            <a:r>
              <a:rPr lang="en-GB" sz="1400" dirty="0" smtClean="0">
                <a:solidFill>
                  <a:schemeClr val="tx1">
                    <a:lumMod val="95000"/>
                    <a:lumOff val="5000"/>
                  </a:schemeClr>
                </a:solidFill>
                <a:latin typeface="+mn-lt"/>
              </a:rPr>
              <a:t>The Town Budget is ultimately reduced to a single number. The final budget</a:t>
            </a:r>
            <a:r>
              <a:rPr lang="hr-HR" sz="1400" dirty="0">
                <a:solidFill>
                  <a:schemeClr val="tx1">
                    <a:lumMod val="95000"/>
                    <a:lumOff val="5000"/>
                  </a:schemeClr>
                </a:solidFill>
                <a:latin typeface="+mn-lt"/>
              </a:rPr>
              <a:t> </a:t>
            </a:r>
            <a:r>
              <a:rPr lang="hr-HR" sz="1400" dirty="0" smtClean="0">
                <a:solidFill>
                  <a:schemeClr val="tx1">
                    <a:lumMod val="95000"/>
                    <a:lumOff val="5000"/>
                  </a:schemeClr>
                </a:solidFill>
                <a:latin typeface="+mn-lt"/>
              </a:rPr>
              <a:t>amount</a:t>
            </a:r>
            <a:r>
              <a:rPr lang="en-GB" sz="1400" dirty="0" smtClean="0">
                <a:solidFill>
                  <a:schemeClr val="tx1">
                    <a:lumMod val="95000"/>
                    <a:lumOff val="5000"/>
                  </a:schemeClr>
                </a:solidFill>
                <a:latin typeface="+mn-lt"/>
              </a:rPr>
              <a:t>. However, to obtain such single number, all forces should be taken into account: legislation, national, county and town forces, citizens and other forces determining the final amount in our „town cash-box”. This may not be the most accurate description, but is the most picturesque. The town administration always wants more, faster, better and as soon as possible, while on the other </a:t>
            </a:r>
            <a:r>
              <a:rPr lang="hr-HR" sz="1400" dirty="0" smtClean="0">
                <a:solidFill>
                  <a:schemeClr val="tx1">
                    <a:lumMod val="95000"/>
                    <a:lumOff val="5000"/>
                  </a:schemeClr>
                </a:solidFill>
                <a:latin typeface="+mn-lt"/>
              </a:rPr>
              <a:t>hand</a:t>
            </a:r>
            <a:r>
              <a:rPr lang="en-GB" sz="1400" dirty="0" smtClean="0">
                <a:solidFill>
                  <a:schemeClr val="tx1">
                    <a:lumMod val="95000"/>
                    <a:lumOff val="5000"/>
                  </a:schemeClr>
                </a:solidFill>
                <a:latin typeface="+mn-lt"/>
              </a:rPr>
              <a:t>, all the foregoing forces have their own rules providing a solid framework to such aspirations. Sometimes it is not easy to cope with all these strategies, priorities, obligations, laws, provisions and restrictions, but such are the rules of the game and they have to be adhered to. Some of them may be i</a:t>
            </a:r>
            <a:r>
              <a:rPr lang="hr-HR" sz="1400" dirty="0" smtClean="0">
                <a:solidFill>
                  <a:schemeClr val="tx1">
                    <a:lumMod val="95000"/>
                    <a:lumOff val="5000"/>
                  </a:schemeClr>
                </a:solidFill>
                <a:latin typeface="+mn-lt"/>
              </a:rPr>
              <a:t>nfluenced</a:t>
            </a:r>
            <a:r>
              <a:rPr lang="en-GB" sz="1400" dirty="0" smtClean="0">
                <a:solidFill>
                  <a:schemeClr val="tx1">
                    <a:lumMod val="95000"/>
                    <a:lumOff val="5000"/>
                  </a:schemeClr>
                </a:solidFill>
                <a:latin typeface="+mn-lt"/>
              </a:rPr>
              <a:t> or (co-)created, but some, unfortunately, </a:t>
            </a:r>
            <a:r>
              <a:rPr lang="hr-HR" sz="1400" dirty="0" smtClean="0">
                <a:solidFill>
                  <a:schemeClr val="tx1">
                    <a:lumMod val="95000"/>
                    <a:lumOff val="5000"/>
                  </a:schemeClr>
                </a:solidFill>
                <a:latin typeface="+mn-lt"/>
              </a:rPr>
              <a:t>may not</a:t>
            </a:r>
            <a:r>
              <a:rPr lang="en-GB" sz="1400" dirty="0" smtClean="0">
                <a:solidFill>
                  <a:schemeClr val="tx1">
                    <a:lumMod val="95000"/>
                    <a:lumOff val="5000"/>
                  </a:schemeClr>
                </a:solidFill>
                <a:latin typeface="+mn-lt"/>
              </a:rPr>
              <a:t>.</a:t>
            </a:r>
            <a:endParaRPr lang="en-GB" sz="1400" dirty="0">
              <a:solidFill>
                <a:schemeClr val="tx1">
                  <a:lumMod val="95000"/>
                  <a:lumOff val="5000"/>
                </a:schemeClr>
              </a:solidFill>
              <a:latin typeface="+mn-lt"/>
            </a:endParaRPr>
          </a:p>
        </p:txBody>
      </p:sp>
      <p:sp>
        <p:nvSpPr>
          <p:cNvPr id="5" name="Rectangle 4"/>
          <p:cNvSpPr/>
          <p:nvPr/>
        </p:nvSpPr>
        <p:spPr>
          <a:xfrm>
            <a:off x="4572000" y="332656"/>
            <a:ext cx="4432945" cy="1077218"/>
          </a:xfrm>
          <a:prstGeom prst="rect">
            <a:avLst/>
          </a:prstGeom>
        </p:spPr>
        <p:txBody>
          <a:bodyPr wrap="none">
            <a:spAutoFit/>
          </a:bodyPr>
          <a:lstStyle/>
          <a:p>
            <a:r>
              <a:rPr lang="en-GB" b="1" i="1" baseline="-25000" dirty="0" smtClean="0">
                <a:solidFill>
                  <a:srgbClr val="2F3684"/>
                </a:solidFill>
                <a:latin typeface="Calibri" panose="020F0502020204030204" pitchFamily="34" charset="0"/>
              </a:rPr>
              <a:t>WHO AND WHAT DETERMINES THE FRAMEWORK </a:t>
            </a:r>
          </a:p>
          <a:p>
            <a:r>
              <a:rPr lang="en-GB" b="1" i="1" baseline="-25000" dirty="0" smtClean="0">
                <a:solidFill>
                  <a:srgbClr val="2F3684"/>
                </a:solidFill>
                <a:latin typeface="Calibri" panose="020F0502020204030204" pitchFamily="34" charset="0"/>
              </a:rPr>
              <a:t>OF</a:t>
            </a:r>
            <a:r>
              <a:rPr lang="en-GB" b="1" i="1" dirty="0" smtClean="0">
                <a:solidFill>
                  <a:srgbClr val="2F3684"/>
                </a:solidFill>
                <a:latin typeface="Calibri" panose="020F0502020204030204" pitchFamily="34" charset="0"/>
              </a:rPr>
              <a:t>             </a:t>
            </a:r>
            <a:r>
              <a:rPr lang="en-GB" b="1" i="1" baseline="-25000" dirty="0" smtClean="0">
                <a:solidFill>
                  <a:srgbClr val="2F3684"/>
                </a:solidFill>
                <a:latin typeface="Calibri" panose="020F0502020204030204" pitchFamily="34" charset="0"/>
              </a:rPr>
              <a:t>OF</a:t>
            </a:r>
            <a:r>
              <a:rPr lang="en-GB" b="1" i="1" dirty="0" smtClean="0">
                <a:solidFill>
                  <a:srgbClr val="2F3684"/>
                </a:solidFill>
                <a:latin typeface="Calibri" panose="020F0502020204030204" pitchFamily="34" charset="0"/>
              </a:rPr>
              <a:t> </a:t>
            </a:r>
            <a:r>
              <a:rPr lang="en-GB" b="1" i="1" baseline="-25000" dirty="0" smtClean="0">
                <a:solidFill>
                  <a:srgbClr val="2F3684"/>
                </a:solidFill>
                <a:latin typeface="Calibri" panose="020F0502020204030204" pitchFamily="34" charset="0"/>
              </a:rPr>
              <a:t>THE BUDGETARY PICTURE?</a:t>
            </a:r>
          </a:p>
          <a:p>
            <a:r>
              <a:rPr lang="hr-HR" b="1" i="1" baseline="-25000" dirty="0" smtClean="0">
                <a:solidFill>
                  <a:srgbClr val="2F3684"/>
                </a:solidFill>
                <a:latin typeface="Calibri" panose="020F0502020204030204" pitchFamily="34" charset="0"/>
              </a:rPr>
              <a:t>?</a:t>
            </a:r>
            <a:endParaRPr lang="hr-HR" dirty="0">
              <a:solidFill>
                <a:srgbClr val="2F3684"/>
              </a:solidFill>
              <a:latin typeface="Times New Roman" panose="02020603050405020304" pitchFamily="18" charset="0"/>
            </a:endParaRPr>
          </a:p>
        </p:txBody>
      </p:sp>
      <p:sp>
        <p:nvSpPr>
          <p:cNvPr id="7" name="Oval 6"/>
          <p:cNvSpPr/>
          <p:nvPr/>
        </p:nvSpPr>
        <p:spPr bwMode="auto">
          <a:xfrm>
            <a:off x="1261488" y="1621822"/>
            <a:ext cx="1800200" cy="540000"/>
          </a:xfrm>
          <a:prstGeom prst="ellipse">
            <a:avLst/>
          </a:prstGeom>
          <a:solidFill>
            <a:schemeClr val="accent2">
              <a:lumMod val="75000"/>
            </a:schemeClr>
          </a:solid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buClr>
                <a:srgbClr val="000000"/>
              </a:buClr>
              <a:buSzPct val="100000"/>
            </a:pPr>
            <a:r>
              <a:rPr lang="en-GB" sz="1100" baseline="-25000" dirty="0" smtClean="0">
                <a:latin typeface="+mn-lt"/>
              </a:rPr>
              <a:t>TOWN</a:t>
            </a:r>
            <a:r>
              <a:rPr lang="en-GB" sz="1100" dirty="0" smtClean="0">
                <a:latin typeface="+mn-lt"/>
              </a:rPr>
              <a:t> </a:t>
            </a:r>
            <a:r>
              <a:rPr lang="en-GB" sz="1100" baseline="-25000" dirty="0" smtClean="0">
                <a:latin typeface="+mn-lt"/>
              </a:rPr>
              <a:t>STRATEGIC DOCUMENTS</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hr-HR" sz="1100" b="0" i="0" u="none" strike="noStrike" cap="none" normalizeH="0" baseline="0" dirty="0" smtClean="0">
              <a:ln>
                <a:noFill/>
              </a:ln>
              <a:solidFill>
                <a:schemeClr val="bg1"/>
              </a:solidFill>
              <a:effectLst/>
              <a:latin typeface="+mn-lt"/>
            </a:endParaRPr>
          </a:p>
        </p:txBody>
      </p:sp>
      <p:sp>
        <p:nvSpPr>
          <p:cNvPr id="9" name="Oval 8"/>
          <p:cNvSpPr/>
          <p:nvPr/>
        </p:nvSpPr>
        <p:spPr bwMode="auto">
          <a:xfrm>
            <a:off x="2210759" y="3024534"/>
            <a:ext cx="1800200" cy="540000"/>
          </a:xfrm>
          <a:prstGeom prst="ellipse">
            <a:avLst/>
          </a:prstGeom>
          <a:solidFill>
            <a:schemeClr val="accent2">
              <a:lumMod val="75000"/>
            </a:schemeClr>
          </a:solidFill>
          <a:ln w="28575" cap="flat" cmpd="sng" algn="ctr">
            <a:solidFill>
              <a:srgbClr val="66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GB" sz="1100" b="0" i="0" u="none" strike="noStrike" cap="none" normalizeH="0" baseline="0" dirty="0" smtClean="0">
                <a:ln>
                  <a:noFill/>
                </a:ln>
                <a:solidFill>
                  <a:schemeClr val="bg1"/>
                </a:solidFill>
                <a:effectLst/>
                <a:latin typeface="+mn-lt"/>
                <a:ea typeface="ＭＳ Ｐゴシック" panose="020B0600070205080204" pitchFamily="34" charset="-128"/>
              </a:rPr>
              <a:t>BUDGETARY USERS</a:t>
            </a:r>
          </a:p>
        </p:txBody>
      </p:sp>
      <p:sp>
        <p:nvSpPr>
          <p:cNvPr id="10" name="Oval 9"/>
          <p:cNvSpPr/>
          <p:nvPr/>
        </p:nvSpPr>
        <p:spPr bwMode="auto">
          <a:xfrm>
            <a:off x="2045871" y="987386"/>
            <a:ext cx="1800200" cy="540000"/>
          </a:xfrm>
          <a:prstGeom prst="ellipse">
            <a:avLst/>
          </a:prstGeom>
          <a:solidFill>
            <a:schemeClr val="accent2">
              <a:lumMod val="75000"/>
            </a:schemeClr>
          </a:solid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buClr>
                <a:srgbClr val="000000"/>
              </a:buClr>
              <a:buSzPct val="100000"/>
            </a:pPr>
            <a:r>
              <a:rPr lang="en-GB" sz="1100" baseline="-25000" dirty="0" smtClean="0">
                <a:latin typeface="+mn-lt"/>
              </a:rPr>
              <a:t>LEGISLATION</a:t>
            </a:r>
            <a:endParaRPr lang="en-GB" sz="1100" dirty="0" smtClean="0">
              <a:latin typeface="+mn-lt"/>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hr-HR" sz="1100" b="0" i="0" u="none" strike="noStrike" cap="none" normalizeH="0" baseline="0" dirty="0" smtClean="0">
              <a:ln>
                <a:noFill/>
              </a:ln>
              <a:solidFill>
                <a:schemeClr val="bg1"/>
              </a:solidFill>
              <a:effectLst/>
              <a:latin typeface="+mn-lt"/>
            </a:endParaRPr>
          </a:p>
        </p:txBody>
      </p:sp>
      <p:sp>
        <p:nvSpPr>
          <p:cNvPr id="11" name="Oval 10"/>
          <p:cNvSpPr/>
          <p:nvPr/>
        </p:nvSpPr>
        <p:spPr bwMode="auto">
          <a:xfrm>
            <a:off x="944283" y="2305273"/>
            <a:ext cx="1800200" cy="540000"/>
          </a:xfrm>
          <a:prstGeom prst="ellipse">
            <a:avLst/>
          </a:prstGeom>
          <a:solidFill>
            <a:schemeClr val="accent2">
              <a:lumMod val="75000"/>
            </a:schemeClr>
          </a:solidFill>
          <a:ln w="2857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buClr>
                <a:srgbClr val="000000"/>
              </a:buClr>
              <a:buSzPct val="100000"/>
            </a:pPr>
            <a:r>
              <a:rPr lang="en-GB" sz="1100" baseline="-25000" dirty="0" smtClean="0">
                <a:latin typeface="+mn-lt"/>
              </a:rPr>
              <a:t>PROJECTS FROM PREVIOUS YEARS</a:t>
            </a:r>
            <a:endParaRPr lang="en-GB" sz="1100" dirty="0" smtClean="0">
              <a:latin typeface="+mn-lt"/>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hr-HR" sz="1100" b="0" i="0" u="none" strike="noStrike" cap="none" normalizeH="0" baseline="0" dirty="0" smtClean="0">
              <a:ln>
                <a:noFill/>
              </a:ln>
              <a:solidFill>
                <a:schemeClr val="bg1"/>
              </a:solidFill>
              <a:effectLst/>
              <a:latin typeface="+mn-lt"/>
            </a:endParaRPr>
          </a:p>
        </p:txBody>
      </p:sp>
      <p:sp>
        <p:nvSpPr>
          <p:cNvPr id="12" name="Oval 11"/>
          <p:cNvSpPr/>
          <p:nvPr/>
        </p:nvSpPr>
        <p:spPr bwMode="auto">
          <a:xfrm>
            <a:off x="3053017" y="1950748"/>
            <a:ext cx="1800200" cy="540000"/>
          </a:xfrm>
          <a:prstGeom prst="ellipse">
            <a:avLst/>
          </a:prstGeom>
          <a:solidFill>
            <a:schemeClr val="accent2">
              <a:lumMod val="75000"/>
            </a:schemeClr>
          </a:solid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100" b="1" baseline="-25000" dirty="0" smtClean="0">
                <a:latin typeface="+mn-lt"/>
              </a:rPr>
              <a:t>TOWN BUDGET</a:t>
            </a:r>
            <a:endParaRPr kumimoji="0" lang="en-GB" sz="1100" b="0" i="0" u="none" strike="noStrike" cap="none" normalizeH="0" baseline="0" dirty="0" smtClean="0">
              <a:ln>
                <a:noFill/>
              </a:ln>
              <a:solidFill>
                <a:schemeClr val="bg1"/>
              </a:solidFill>
              <a:effectLst/>
              <a:latin typeface="+mn-lt"/>
            </a:endParaRPr>
          </a:p>
        </p:txBody>
      </p:sp>
      <p:sp>
        <p:nvSpPr>
          <p:cNvPr id="13" name="Oval 12"/>
          <p:cNvSpPr/>
          <p:nvPr/>
        </p:nvSpPr>
        <p:spPr bwMode="auto">
          <a:xfrm>
            <a:off x="4139952" y="2966523"/>
            <a:ext cx="1800200" cy="540000"/>
          </a:xfrm>
          <a:prstGeom prst="ellipse">
            <a:avLst/>
          </a:prstGeom>
          <a:solidFill>
            <a:schemeClr val="accent2">
              <a:lumMod val="75000"/>
            </a:schemeClr>
          </a:solidFill>
          <a:ln w="2857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GB" sz="1100" b="0" i="0" u="none" strike="noStrike" cap="none" normalizeH="0" baseline="0" dirty="0" smtClean="0">
                <a:ln>
                  <a:noFill/>
                </a:ln>
                <a:solidFill>
                  <a:schemeClr val="bg1"/>
                </a:solidFill>
                <a:effectLst/>
                <a:latin typeface="+mn-lt"/>
                <a:ea typeface="ＭＳ Ｐゴシック" panose="020B0600070205080204" pitchFamily="34" charset="-128"/>
              </a:rPr>
              <a:t>LOAN-RELATED</a:t>
            </a:r>
            <a:r>
              <a:rPr kumimoji="0" lang="en-GB" sz="1100" b="0" i="0" u="none" strike="noStrike" cap="none" normalizeH="0" dirty="0" smtClean="0">
                <a:ln>
                  <a:noFill/>
                </a:ln>
                <a:solidFill>
                  <a:schemeClr val="bg1"/>
                </a:solidFill>
                <a:effectLst/>
                <a:latin typeface="+mn-lt"/>
                <a:ea typeface="ＭＳ Ｐゴシック" panose="020B0600070205080204" pitchFamily="34" charset="-128"/>
              </a:rPr>
              <a:t> LIABILITIES</a:t>
            </a:r>
            <a:endParaRPr kumimoji="0" lang="en-GB" sz="1100" b="0" i="0" u="none" strike="noStrike" cap="none" normalizeH="0" baseline="0" dirty="0" smtClean="0">
              <a:ln>
                <a:noFill/>
              </a:ln>
              <a:solidFill>
                <a:schemeClr val="bg1"/>
              </a:solidFill>
              <a:effectLst/>
              <a:latin typeface="+mn-lt"/>
              <a:ea typeface="ＭＳ Ｐゴシック" panose="020B0600070205080204" pitchFamily="34" charset="-128"/>
            </a:endParaRPr>
          </a:p>
        </p:txBody>
      </p:sp>
      <p:sp>
        <p:nvSpPr>
          <p:cNvPr id="14" name="Oval 13"/>
          <p:cNvSpPr/>
          <p:nvPr/>
        </p:nvSpPr>
        <p:spPr bwMode="auto">
          <a:xfrm>
            <a:off x="5206442" y="2144467"/>
            <a:ext cx="2173870" cy="652088"/>
          </a:xfrm>
          <a:prstGeom prst="ellipse">
            <a:avLst/>
          </a:prstGeom>
          <a:solidFill>
            <a:schemeClr val="accent2">
              <a:lumMod val="75000"/>
            </a:schemeClr>
          </a:solidFill>
          <a:ln w="2857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r>
              <a:rPr kumimoji="0" lang="en-GB" sz="1100" b="0" i="0" u="none" strike="noStrike" cap="none" normalizeH="0" baseline="0" dirty="0" smtClean="0">
                <a:ln>
                  <a:noFill/>
                </a:ln>
                <a:solidFill>
                  <a:schemeClr val="bg1"/>
                </a:solidFill>
                <a:effectLst/>
                <a:latin typeface="+mn-lt"/>
              </a:rPr>
              <a:t>ECONOMIC SITUATION IN THE SURROUNDING</a:t>
            </a:r>
            <a:r>
              <a:rPr lang="en-GB" sz="1100" dirty="0" smtClean="0">
                <a:latin typeface="+mn-lt"/>
              </a:rPr>
              <a:t>S</a:t>
            </a:r>
            <a:endParaRPr kumimoji="0" lang="en-GB" sz="1100" b="0" i="0" u="none" strike="noStrike" cap="none" normalizeH="0" baseline="0" dirty="0" smtClean="0">
              <a:ln>
                <a:noFill/>
              </a:ln>
              <a:solidFill>
                <a:schemeClr val="bg1"/>
              </a:solidFill>
              <a:effectLst/>
              <a:latin typeface="+mn-lt"/>
            </a:endParaRPr>
          </a:p>
        </p:txBody>
      </p:sp>
      <p:sp>
        <p:nvSpPr>
          <p:cNvPr id="15" name="Oval 14"/>
          <p:cNvSpPr/>
          <p:nvPr/>
        </p:nvSpPr>
        <p:spPr bwMode="auto">
          <a:xfrm>
            <a:off x="3953117" y="853671"/>
            <a:ext cx="1800200" cy="540000"/>
          </a:xfrm>
          <a:prstGeom prst="ellipse">
            <a:avLst/>
          </a:prstGeom>
          <a:solidFill>
            <a:schemeClr val="accent2">
              <a:lumMod val="75000"/>
            </a:schemeClr>
          </a:solidFill>
          <a:ln w="28575" cap="flat" cmpd="sng" algn="ctr">
            <a:solidFill>
              <a:srgbClr val="99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buClr>
                <a:srgbClr val="000000"/>
              </a:buClr>
              <a:buSzPct val="100000"/>
            </a:pPr>
            <a:r>
              <a:rPr lang="en-GB" sz="1100" baseline="-25000" dirty="0" smtClean="0">
                <a:latin typeface="+mn-lt"/>
              </a:rPr>
              <a:t>NATIONAL STRATEGIC DOCUMENTS</a:t>
            </a:r>
            <a:endParaRPr lang="en-GB" sz="1100" dirty="0" smtClean="0">
              <a:latin typeface="+mn-lt"/>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hr-HR" sz="1100" b="0" i="0" u="none" strike="noStrike" cap="none" normalizeH="0" baseline="0" dirty="0" smtClean="0">
              <a:ln>
                <a:noFill/>
              </a:ln>
              <a:solidFill>
                <a:schemeClr val="bg1"/>
              </a:solidFill>
              <a:effectLst/>
              <a:latin typeface="+mn-lt"/>
            </a:endParaRPr>
          </a:p>
        </p:txBody>
      </p:sp>
      <p:sp>
        <p:nvSpPr>
          <p:cNvPr id="16" name="Oval 15"/>
          <p:cNvSpPr/>
          <p:nvPr/>
        </p:nvSpPr>
        <p:spPr bwMode="auto">
          <a:xfrm>
            <a:off x="5068382" y="1440810"/>
            <a:ext cx="1800200" cy="540000"/>
          </a:xfrm>
          <a:prstGeom prst="ellipse">
            <a:avLst/>
          </a:prstGeom>
          <a:solidFill>
            <a:schemeClr val="accent2">
              <a:lumMod val="75000"/>
            </a:schemeClr>
          </a:solidFill>
          <a:ln w="28575" cap="flat" cmpd="sng" algn="ctr">
            <a:solidFill>
              <a:srgbClr val="99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buClr>
                <a:srgbClr val="000000"/>
              </a:buClr>
              <a:buSzPct val="100000"/>
            </a:pPr>
            <a:r>
              <a:rPr lang="en-GB" sz="1100" baseline="-25000" dirty="0" smtClean="0">
                <a:latin typeface="+mn-lt"/>
              </a:rPr>
              <a:t>COUNTY STRATEGIC DOCUMENTS</a:t>
            </a:r>
            <a:endParaRPr lang="en-GB" sz="1100" dirty="0" smtClean="0">
              <a:latin typeface="+mn-lt"/>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hr-HR" sz="1100" b="0" i="0" u="none" strike="noStrike" cap="none" normalizeH="0" baseline="0" dirty="0" smtClean="0">
              <a:ln>
                <a:noFill/>
              </a:ln>
              <a:solidFill>
                <a:schemeClr val="bg1"/>
              </a:solidFill>
              <a:effectLst/>
              <a:latin typeface="+mn-lt"/>
            </a:endParaRPr>
          </a:p>
        </p:txBody>
      </p:sp>
      <p:pic>
        <p:nvPicPr>
          <p:cNvPr id="17" name="Picture 16" descr="grb-ck.png"/>
          <p:cNvPicPr>
            <a:picLocks noChangeAspect="1"/>
          </p:cNvPicPr>
          <p:nvPr/>
        </p:nvPicPr>
        <p:blipFill>
          <a:blip r:embed="rId3" cstate="print"/>
          <a:stretch>
            <a:fillRect/>
          </a:stretch>
        </p:blipFill>
        <p:spPr>
          <a:xfrm>
            <a:off x="179512" y="188640"/>
            <a:ext cx="1130159" cy="1307937"/>
          </a:xfrm>
          <a:prstGeom prst="rect">
            <a:avLst/>
          </a:prstGeom>
        </p:spPr>
      </p:pic>
      <p:sp>
        <p:nvSpPr>
          <p:cNvPr id="18" name="Slide Number Placeholder 3"/>
          <p:cNvSpPr>
            <a:spLocks noGrp="1"/>
          </p:cNvSpPr>
          <p:nvPr>
            <p:ph type="sldNum" sz="quarter" idx="11"/>
          </p:nvPr>
        </p:nvSpPr>
        <p:spPr>
          <a:xfrm>
            <a:off x="6553200" y="6307138"/>
            <a:ext cx="2124075" cy="458787"/>
          </a:xfrm>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r>
              <a:rPr lang="hr-HR" altLang="x-none" sz="1200" dirty="0" smtClean="0">
                <a:solidFill>
                  <a:schemeClr val="bg2">
                    <a:lumMod val="50000"/>
                  </a:schemeClr>
                </a:solidFill>
                <a:latin typeface="Arial" charset="0"/>
              </a:rPr>
              <a:t>5</a:t>
            </a:r>
            <a:endParaRPr lang="es-ES" altLang="x-none" sz="1200" dirty="0">
              <a:solidFill>
                <a:schemeClr val="bg2">
                  <a:lumMod val="50000"/>
                </a:schemeClr>
              </a:solidFill>
              <a:latin typeface="Arial" charset="0"/>
            </a:endParaRPr>
          </a:p>
        </p:txBody>
      </p:sp>
      <p:sp>
        <p:nvSpPr>
          <p:cNvPr id="20"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Tree>
    <p:extLst>
      <p:ext uri="{BB962C8B-B14F-4D97-AF65-F5344CB8AC3E}">
        <p14:creationId xmlns:p14="http://schemas.microsoft.com/office/powerpoint/2010/main" val="2907617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6</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8"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467544" y="404664"/>
            <a:ext cx="799065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sr-Latn-RS" sz="4400" b="0" i="0" u="none" strike="noStrike" kern="0" cap="none" spc="0" normalizeH="0" baseline="0" dirty="0" smtClean="0">
                <a:ln>
                  <a:noFill/>
                </a:ln>
                <a:solidFill>
                  <a:schemeClr val="bg1">
                    <a:lumMod val="50000"/>
                  </a:schemeClr>
                </a:solidFill>
                <a:effectLst/>
                <a:uLnTx/>
                <a:uFillTx/>
                <a:latin typeface="Arial"/>
              </a:rPr>
              <a:t>CITIZENS AS PARTICIPANTS IN THE BUDGET PROCESS</a:t>
            </a:r>
          </a:p>
        </p:txBody>
      </p:sp>
      <p:sp>
        <p:nvSpPr>
          <p:cNvPr id="11" name="Rectangle 3"/>
          <p:cNvSpPr txBox="1">
            <a:spLocks noChangeArrowheads="1"/>
          </p:cNvSpPr>
          <p:nvPr/>
        </p:nvSpPr>
        <p:spPr>
          <a:xfrm>
            <a:off x="1402382" y="2205414"/>
            <a:ext cx="6339235"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altLang="sr-Latn-RS" sz="2400" dirty="0" smtClean="0"/>
              <a:t>Take part in the budgetary hearing during </a:t>
            </a:r>
            <a:r>
              <a:rPr lang="en-GB" altLang="sr-Latn-RS" sz="2400" b="1" u="sng" dirty="0" smtClean="0">
                <a:solidFill>
                  <a:schemeClr val="tx1"/>
                </a:solidFill>
              </a:rPr>
              <a:t>preparation and adoption phase</a:t>
            </a:r>
            <a:r>
              <a:rPr lang="en-GB" altLang="sr-Latn-RS" sz="2400" b="1" dirty="0" smtClean="0">
                <a:solidFill>
                  <a:schemeClr val="tx1"/>
                </a:solidFill>
              </a:rPr>
              <a:t> </a:t>
            </a:r>
            <a:r>
              <a:rPr lang="en-GB" altLang="sr-Latn-RS" sz="2400" dirty="0" smtClean="0">
                <a:solidFill>
                  <a:schemeClr val="tx1"/>
                </a:solidFill>
              </a:rPr>
              <a:t>as the budget is made because of and for them</a:t>
            </a:r>
          </a:p>
          <a:p>
            <a:pPr marL="457200" indent="-457200">
              <a:buFont typeface="Wingdings" panose="05000000000000000000" pitchFamily="2" charset="2"/>
              <a:buChar char="§"/>
            </a:pPr>
            <a:r>
              <a:rPr lang="en-GB" altLang="sr-Latn-RS" sz="2400" dirty="0" smtClean="0">
                <a:solidFill>
                  <a:schemeClr val="tx1"/>
                </a:solidFill>
              </a:rPr>
              <a:t>Have a possibility to make proposals concerning allocation of budgetary funds</a:t>
            </a:r>
          </a:p>
          <a:p>
            <a:pPr marL="457200" indent="-457200">
              <a:buFont typeface="Wingdings" panose="05000000000000000000" pitchFamily="2" charset="2"/>
              <a:buChar char="§"/>
            </a:pPr>
            <a:r>
              <a:rPr lang="en-GB" altLang="sr-Latn-RS" sz="2400" dirty="0" smtClean="0">
                <a:solidFill>
                  <a:schemeClr val="tx1"/>
                </a:solidFill>
              </a:rPr>
              <a:t>Monitor whether budget execution complies with priorities</a:t>
            </a:r>
            <a:endParaRPr lang="en-GB" altLang="sr-Latn-RS" sz="2400" dirty="0" smtClean="0"/>
          </a:p>
          <a:p>
            <a:pPr marL="0" indent="0"/>
            <a:endParaRPr lang="en-GB" altLang="sr-Latn-RS" sz="2400" dirty="0"/>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1301703054"/>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7</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sz="4000" b="0" i="0" u="none" strike="noStrike" kern="0" cap="none" spc="0" normalizeH="0" baseline="0" dirty="0" smtClean="0">
                <a:ln>
                  <a:noFill/>
                </a:ln>
                <a:solidFill>
                  <a:schemeClr val="bg1">
                    <a:lumMod val="50000"/>
                  </a:schemeClr>
                </a:solidFill>
                <a:effectLst/>
                <a:uLnTx/>
                <a:uFillTx/>
                <a:latin typeface="Arial"/>
              </a:rPr>
              <a:t>CITIZEN PARTICIPATION TECHNIQUES</a:t>
            </a:r>
          </a:p>
        </p:txBody>
      </p:sp>
      <p:sp>
        <p:nvSpPr>
          <p:cNvPr id="11" name="Rectangle 3"/>
          <p:cNvSpPr txBox="1">
            <a:spLocks noChangeArrowheads="1"/>
          </p:cNvSpPr>
          <p:nvPr/>
        </p:nvSpPr>
        <p:spPr>
          <a:xfrm>
            <a:off x="653827" y="2205414"/>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altLang="sr-Latn-RS" sz="2600" dirty="0" smtClean="0"/>
              <a:t>BUDGETARY ADDRESS</a:t>
            </a:r>
          </a:p>
          <a:p>
            <a:pPr marL="457200" indent="-457200">
              <a:buFont typeface="Wingdings" panose="05000000000000000000" pitchFamily="2" charset="2"/>
              <a:buChar char="§"/>
            </a:pPr>
            <a:r>
              <a:rPr lang="en-GB" altLang="sr-Latn-RS" sz="2600" b="1" dirty="0" smtClean="0"/>
              <a:t>PUBLIC FORA</a:t>
            </a:r>
          </a:p>
          <a:p>
            <a:pPr marL="457200" indent="-457200">
              <a:buFont typeface="Wingdings" panose="05000000000000000000" pitchFamily="2" charset="2"/>
              <a:buChar char="§"/>
            </a:pPr>
            <a:r>
              <a:rPr lang="en-GB" altLang="sr-Latn-RS" sz="2600" dirty="0" smtClean="0"/>
              <a:t>SURVEYS</a:t>
            </a:r>
          </a:p>
          <a:p>
            <a:pPr marL="457200" indent="-457200">
              <a:buFont typeface="Wingdings" panose="05000000000000000000" pitchFamily="2" charset="2"/>
              <a:buChar char="§"/>
            </a:pPr>
            <a:r>
              <a:rPr lang="en-GB" altLang="sr-Latn-RS" sz="2600" dirty="0" smtClean="0"/>
              <a:t>CALL-IN SHOWS</a:t>
            </a:r>
          </a:p>
          <a:p>
            <a:pPr marL="457200" indent="-457200">
              <a:buFont typeface="Wingdings" panose="05000000000000000000" pitchFamily="2" charset="2"/>
              <a:buChar char="§"/>
            </a:pPr>
            <a:r>
              <a:rPr lang="en-GB" altLang="sr-Latn-RS" sz="2600" b="1" dirty="0" smtClean="0"/>
              <a:t>POPULAR REPORTING – BUDGET SUMMARY</a:t>
            </a:r>
            <a:endParaRPr lang="en-GB" altLang="sr-Latn-RS" sz="2600" b="1" dirty="0"/>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3531137543"/>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8</a:t>
            </a:fld>
            <a:endParaRPr lang="es-ES" altLang="x-none" sz="1200" dirty="0">
              <a:solidFill>
                <a:schemeClr val="bg2">
                  <a:lumMod val="50000"/>
                </a:schemeClr>
              </a:solidFill>
              <a:latin typeface="Arial" charset="0"/>
            </a:endParaRPr>
          </a:p>
        </p:txBody>
      </p:sp>
      <p:grpSp>
        <p:nvGrpSpPr>
          <p:cNvPr id="5123" name="Group 1"/>
          <p:cNvGrpSpPr>
            <a:grpSpLocks/>
          </p:cNvGrpSpPr>
          <p:nvPr/>
        </p:nvGrpSpPr>
        <p:grpSpPr bwMode="auto">
          <a:xfrm>
            <a:off x="593725" y="2214191"/>
            <a:ext cx="2574925" cy="1354137"/>
            <a:chOff x="374" y="1395"/>
            <a:chExt cx="1622" cy="853"/>
          </a:xfrm>
        </p:grpSpPr>
        <p:sp>
          <p:nvSpPr>
            <p:cNvPr id="5128" name="Text Box 2"/>
            <p:cNvSpPr txBox="1">
              <a:spLocks noChangeArrowheads="1"/>
            </p:cNvSpPr>
            <p:nvPr/>
          </p:nvSpPr>
          <p:spPr bwMode="auto">
            <a:xfrm>
              <a:off x="1727" y="1395"/>
              <a:ext cx="269"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9" name="Text Box 3"/>
            <p:cNvSpPr txBox="1">
              <a:spLocks noChangeArrowheads="1"/>
            </p:cNvSpPr>
            <p:nvPr/>
          </p:nvSpPr>
          <p:spPr bwMode="auto">
            <a:xfrm>
              <a:off x="374" y="1847"/>
              <a:ext cx="110"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grpSp>
      <p:sp>
        <p:nvSpPr>
          <p:cNvPr id="5125" name="Text Box 5"/>
          <p:cNvSpPr txBox="1">
            <a:spLocks noChangeArrowheads="1"/>
          </p:cNvSpPr>
          <p:nvPr/>
        </p:nvSpPr>
        <p:spPr bwMode="auto">
          <a:xfrm>
            <a:off x="2859581" y="6196013"/>
            <a:ext cx="34486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681037" y="83671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sr-Latn-RS" sz="3600" kern="0" dirty="0" smtClean="0">
                <a:solidFill>
                  <a:schemeClr val="bg1">
                    <a:lumMod val="50000"/>
                  </a:schemeClr>
                </a:solidFill>
                <a:effectLst/>
                <a:latin typeface="Arial"/>
              </a:rPr>
              <a:t>HOW AND WHEN DID WE START INVOLVING THE CITIZENS? – OUR EXPERIENCES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altLang="sr-Latn-RS" sz="3600" b="0" i="0" u="none" strike="noStrike" kern="0" cap="none" spc="0" normalizeH="0" baseline="0" noProof="0" dirty="0" smtClean="0">
              <a:ln>
                <a:noFill/>
              </a:ln>
              <a:solidFill>
                <a:schemeClr val="bg1">
                  <a:lumMod val="50000"/>
                </a:schemeClr>
              </a:solidFill>
              <a:effectLst/>
              <a:uLnTx/>
              <a:uFillTx/>
              <a:latin typeface="Arial"/>
            </a:endParaRPr>
          </a:p>
        </p:txBody>
      </p:sp>
      <p:sp>
        <p:nvSpPr>
          <p:cNvPr id="11" name="Rectangle 3"/>
          <p:cNvSpPr txBox="1">
            <a:spLocks noChangeArrowheads="1"/>
          </p:cNvSpPr>
          <p:nvPr/>
        </p:nvSpPr>
        <p:spPr>
          <a:xfrm>
            <a:off x="681037" y="2324853"/>
            <a:ext cx="7772400" cy="411480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hr-HR" altLang="sr-Latn-RS" sz="2600" dirty="0"/>
              <a:t>T</a:t>
            </a:r>
            <a:r>
              <a:rPr lang="en-GB" altLang="sr-Latn-RS" sz="2600" dirty="0" smtClean="0"/>
              <a:t>he first public forum</a:t>
            </a:r>
            <a:r>
              <a:rPr lang="hr-HR" altLang="sr-Latn-RS" sz="2600" dirty="0" smtClean="0"/>
              <a:t> concerning the topic of local budget preparation </a:t>
            </a:r>
            <a:r>
              <a:rPr lang="en-GB" altLang="sr-Latn-RS" sz="2600" dirty="0" smtClean="0"/>
              <a:t>in the Republic of Croatia was organised </a:t>
            </a:r>
            <a:r>
              <a:rPr lang="hr-HR" altLang="sr-Latn-RS" sz="2600" dirty="0" smtClean="0"/>
              <a:t>in 2002 in cooperation with the Urban Institute</a:t>
            </a:r>
            <a:endParaRPr lang="en-GB" altLang="sr-Latn-RS" sz="2600" dirty="0" smtClean="0"/>
          </a:p>
          <a:p>
            <a:pPr marL="457200" indent="-457200">
              <a:buFont typeface="Wingdings" panose="05000000000000000000" pitchFamily="2" charset="2"/>
              <a:buChar char="§"/>
            </a:pPr>
            <a:r>
              <a:rPr lang="en-GB" altLang="sr-Latn-RS" sz="2600" dirty="0" smtClean="0"/>
              <a:t>The same year</a:t>
            </a:r>
            <a:r>
              <a:rPr lang="hr-HR" altLang="sr-Latn-RS" sz="2600" dirty="0" smtClean="0"/>
              <a:t>,</a:t>
            </a:r>
            <a:r>
              <a:rPr lang="en-GB" altLang="sr-Latn-RS" sz="2600" dirty="0" smtClean="0"/>
              <a:t> </a:t>
            </a:r>
            <a:r>
              <a:rPr lang="hr-HR" altLang="sr-Latn-RS" sz="2600" dirty="0" smtClean="0"/>
              <a:t>the </a:t>
            </a:r>
            <a:r>
              <a:rPr lang="en-GB" altLang="sr-Latn-RS" sz="2600" dirty="0" smtClean="0"/>
              <a:t>2003 Budget in a Nutshell </a:t>
            </a:r>
            <a:r>
              <a:rPr lang="hr-HR" altLang="sr-Latn-RS" sz="2600" dirty="0" smtClean="0"/>
              <a:t>brochure </a:t>
            </a:r>
            <a:r>
              <a:rPr lang="en-GB" altLang="sr-Latn-RS" sz="2600" dirty="0" smtClean="0"/>
              <a:t>was prepared and distributed </a:t>
            </a:r>
          </a:p>
          <a:p>
            <a:pPr marL="457200" indent="-457200">
              <a:buFont typeface="Wingdings" panose="05000000000000000000" pitchFamily="2" charset="2"/>
              <a:buChar char="§"/>
            </a:pPr>
            <a:r>
              <a:rPr lang="en-GB" altLang="sr-Latn-RS" sz="2600" dirty="0" smtClean="0"/>
              <a:t>We had no idea what it would mean</a:t>
            </a:r>
            <a:r>
              <a:rPr lang="hr-HR" altLang="sr-Latn-RS" sz="2600" dirty="0" smtClean="0"/>
              <a:t> to us</a:t>
            </a:r>
            <a:r>
              <a:rPr lang="en-GB" altLang="sr-Latn-RS" sz="2600" dirty="0" smtClean="0"/>
              <a:t> and whether it would bear any fruit, but we are still doing it and haven’t given up</a:t>
            </a:r>
          </a:p>
        </p:txBody>
      </p:sp>
      <p:pic>
        <p:nvPicPr>
          <p:cNvPr id="12" name="Picture 11"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4254975920"/>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r">
              <a:spcBef>
                <a:spcPct val="0"/>
              </a:spcBef>
              <a:buClrTx/>
              <a:buFontTx/>
              <a:buNone/>
            </a:pPr>
            <a:fld id="{3192A0AD-DA44-4118-8F0F-E5FA95239FC5}" type="slidenum">
              <a:rPr lang="es-ES" altLang="x-none" sz="1200">
                <a:solidFill>
                  <a:schemeClr val="bg2">
                    <a:lumMod val="50000"/>
                  </a:schemeClr>
                </a:solidFill>
                <a:latin typeface="Arial" charset="0"/>
              </a:rPr>
              <a:pPr algn="r">
                <a:spcBef>
                  <a:spcPct val="0"/>
                </a:spcBef>
                <a:buClrTx/>
                <a:buFontTx/>
                <a:buNone/>
              </a:pPr>
              <a:t>9</a:t>
            </a:fld>
            <a:endParaRPr lang="es-ES" altLang="x-none" sz="1200" dirty="0">
              <a:solidFill>
                <a:schemeClr val="bg2">
                  <a:lumMod val="50000"/>
                </a:schemeClr>
              </a:solidFill>
              <a:latin typeface="Arial" charset="0"/>
            </a:endParaRPr>
          </a:p>
        </p:txBody>
      </p:sp>
      <p:sp>
        <p:nvSpPr>
          <p:cNvPr id="5129" name="Text Box 3"/>
          <p:cNvSpPr txBox="1">
            <a:spLocks noChangeArrowheads="1"/>
          </p:cNvSpPr>
          <p:nvPr/>
        </p:nvSpPr>
        <p:spPr bwMode="auto">
          <a:xfrm>
            <a:off x="593725" y="2931740"/>
            <a:ext cx="174625"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hr-HR" altLang="x-none" dirty="0"/>
          </a:p>
        </p:txBody>
      </p:sp>
      <p:sp>
        <p:nvSpPr>
          <p:cNvPr id="5125" name="Text Box 5"/>
          <p:cNvSpPr txBox="1">
            <a:spLocks noChangeArrowheads="1"/>
          </p:cNvSpPr>
          <p:nvPr/>
        </p:nvSpPr>
        <p:spPr bwMode="auto">
          <a:xfrm>
            <a:off x="2859579" y="6196013"/>
            <a:ext cx="344867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ＭＳ Ｐゴシック" pitchFamily="34" charset="-128"/>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ＭＳ Ｐゴシック" pitchFamily="34" charset="-128"/>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ＭＳ Ｐゴシック" pitchFamily="34" charset="-128"/>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ＭＳ Ｐゴシック" pitchFamily="34" charset="-128"/>
              </a:defRPr>
            </a:lvl9pPr>
          </a:lstStyle>
          <a:p>
            <a:pPr algn="ctr" eaLnBrk="1" hangingPunct="1">
              <a:spcBef>
                <a:spcPct val="0"/>
              </a:spcBef>
              <a:buClrTx/>
              <a:buFontTx/>
              <a:buNone/>
            </a:pPr>
            <a:r>
              <a:rPr lang="en-GB" altLang="x-none" sz="1000" dirty="0" smtClean="0">
                <a:solidFill>
                  <a:srgbClr val="FFFFFF"/>
                </a:solidFill>
                <a:latin typeface="Gotham Extra Light" charset="0"/>
              </a:rPr>
              <a:t>ECONOMY, TOURISM AND PROJECTS DEPARTMENT</a:t>
            </a:r>
            <a:endParaRPr lang="en-GB" altLang="x-none" sz="1000" dirty="0">
              <a:solidFill>
                <a:srgbClr val="FFFFFF"/>
              </a:solidFill>
              <a:latin typeface="Gotham Extra Light" charset="0"/>
            </a:endParaRPr>
          </a:p>
        </p:txBody>
      </p:sp>
      <p:sp>
        <p:nvSpPr>
          <p:cNvPr id="9" name="Rectangle 2"/>
          <p:cNvSpPr txBox="1">
            <a:spLocks noChangeArrowheads="1"/>
          </p:cNvSpPr>
          <p:nvPr/>
        </p:nvSpPr>
        <p:spPr bwMode="auto">
          <a:xfrm>
            <a:off x="755211" y="116632"/>
            <a:ext cx="7772400" cy="128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sr-Latn-RS" b="0" i="0" u="none" strike="noStrike" kern="0" cap="none" spc="0" normalizeH="0" baseline="0" dirty="0" smtClean="0">
                <a:ln>
                  <a:noFill/>
                </a:ln>
                <a:solidFill>
                  <a:schemeClr val="bg1">
                    <a:lumMod val="50000"/>
                  </a:schemeClr>
                </a:solidFill>
                <a:effectLst/>
                <a:uLnTx/>
                <a:uFillTx/>
                <a:latin typeface="Arial"/>
              </a:rPr>
              <a:t>WHY A PUBLIC FORUM? </a:t>
            </a:r>
          </a:p>
        </p:txBody>
      </p:sp>
      <p:sp>
        <p:nvSpPr>
          <p:cNvPr id="11" name="Rectangle 3"/>
          <p:cNvSpPr txBox="1">
            <a:spLocks noChangeArrowheads="1"/>
          </p:cNvSpPr>
          <p:nvPr/>
        </p:nvSpPr>
        <p:spPr>
          <a:xfrm>
            <a:off x="697713" y="1198031"/>
            <a:ext cx="7772400" cy="4899830"/>
          </a:xfrm>
          <a:prstGeom prst="rect">
            <a:avLst/>
          </a:prstGeom>
        </p:spPr>
        <p:txBody>
          <a:bodyPr/>
          <a:lstStyle>
            <a:lvl1pPr marL="342900" indent="-342900" algn="l" defTabSz="449263" rtl="0" eaLnBrk="1" fontAlgn="base" hangingPunct="1">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altLang="sr-Latn-RS" sz="2200" dirty="0" smtClean="0"/>
              <a:t>A</a:t>
            </a:r>
            <a:r>
              <a:rPr lang="hr-HR" altLang="sr-Latn-RS" sz="2200" dirty="0" smtClean="0"/>
              <a:t>n</a:t>
            </a:r>
            <a:r>
              <a:rPr lang="en-GB" altLang="sr-Latn-RS" sz="2200" dirty="0" smtClean="0"/>
              <a:t> opportunity to inform the citizens about budgetary issues</a:t>
            </a:r>
          </a:p>
          <a:p>
            <a:pPr>
              <a:buFont typeface="Wingdings" panose="05000000000000000000" pitchFamily="2" charset="2"/>
              <a:buChar char="§"/>
            </a:pPr>
            <a:r>
              <a:rPr lang="en-GB" altLang="sr-Latn-RS" sz="2200" dirty="0" smtClean="0"/>
              <a:t>Excellent two-way communication model</a:t>
            </a:r>
          </a:p>
          <a:p>
            <a:pPr>
              <a:buFont typeface="Wingdings" panose="05000000000000000000" pitchFamily="2" charset="2"/>
              <a:buChar char="§"/>
            </a:pPr>
            <a:r>
              <a:rPr lang="en-GB" altLang="sr-Latn-RS" sz="2200" dirty="0" smtClean="0">
                <a:solidFill>
                  <a:schemeClr val="tx1"/>
                </a:solidFill>
              </a:rPr>
              <a:t>Gives the citizens an opportunity to express their opinions </a:t>
            </a:r>
            <a:r>
              <a:rPr lang="hr-HR" altLang="sr-Latn-RS" sz="2200" dirty="0" smtClean="0">
                <a:solidFill>
                  <a:schemeClr val="tx1"/>
                </a:solidFill>
              </a:rPr>
              <a:t>on the</a:t>
            </a:r>
            <a:r>
              <a:rPr lang="en-GB" altLang="sr-Latn-RS" sz="2200" dirty="0" smtClean="0">
                <a:solidFill>
                  <a:schemeClr val="tx1"/>
                </a:solidFill>
              </a:rPr>
              <a:t> most important issues and matters regarding local self-government directly to the Mayor and expert town departments</a:t>
            </a:r>
            <a:endParaRPr lang="en-GB" altLang="sr-Latn-RS" sz="2200" dirty="0" smtClean="0"/>
          </a:p>
          <a:p>
            <a:pPr>
              <a:buFont typeface="Wingdings" panose="05000000000000000000" pitchFamily="2" charset="2"/>
              <a:buChar char="§"/>
            </a:pPr>
            <a:r>
              <a:rPr lang="en-GB" altLang="sr-Latn-RS" sz="2200" dirty="0" smtClean="0">
                <a:solidFill>
                  <a:schemeClr val="tx1"/>
                </a:solidFill>
              </a:rPr>
              <a:t>One of the ways to obtain support from the citizens for key activities, projects, revenue allocation and expenditure items</a:t>
            </a:r>
          </a:p>
          <a:p>
            <a:pPr>
              <a:buFont typeface="Wingdings" panose="05000000000000000000" pitchFamily="2" charset="2"/>
              <a:buChar char="§"/>
            </a:pPr>
            <a:r>
              <a:rPr lang="en-GB" altLang="sr-Latn-RS" sz="2200" dirty="0" smtClean="0"/>
              <a:t>Opportunity for town authorities to explain priorities and projects</a:t>
            </a:r>
          </a:p>
          <a:p>
            <a:pPr>
              <a:buFont typeface="Wingdings" panose="05000000000000000000" pitchFamily="2" charset="2"/>
              <a:buChar char="§"/>
            </a:pPr>
            <a:r>
              <a:rPr lang="en-GB" altLang="sr-Latn-RS" sz="2200" dirty="0" smtClean="0">
                <a:solidFill>
                  <a:schemeClr val="tx1"/>
                </a:solidFill>
              </a:rPr>
              <a:t>Demystifies the budget process and builds trust between citizens and local authorities</a:t>
            </a:r>
          </a:p>
        </p:txBody>
      </p:sp>
      <p:pic>
        <p:nvPicPr>
          <p:cNvPr id="8" name="Picture 7" descr="grb-ck.png"/>
          <p:cNvPicPr>
            <a:picLocks noChangeAspect="1"/>
          </p:cNvPicPr>
          <p:nvPr/>
        </p:nvPicPr>
        <p:blipFill>
          <a:blip r:embed="rId3" cstate="print"/>
          <a:stretch>
            <a:fillRect/>
          </a:stretch>
        </p:blipFill>
        <p:spPr>
          <a:xfrm>
            <a:off x="0" y="5589240"/>
            <a:ext cx="1130159" cy="1307937"/>
          </a:xfrm>
          <a:prstGeom prst="rect">
            <a:avLst/>
          </a:prstGeom>
        </p:spPr>
      </p:pic>
    </p:spTree>
    <p:extLst>
      <p:ext uri="{BB962C8B-B14F-4D97-AF65-F5344CB8AC3E}">
        <p14:creationId xmlns:p14="http://schemas.microsoft.com/office/powerpoint/2010/main" val="3531137543"/>
      </p:ext>
    </p:extLst>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ZGC_PP prez_Rivijera HR">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x-none"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x-none"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TotalTime>
  <Words>1301</Words>
  <Application>Microsoft Office PowerPoint</Application>
  <PresentationFormat>On-screen Show (4:3)</PresentationFormat>
  <Paragraphs>143</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TZGC_PP prez_Rivijera HR</vt:lpstr>
      <vt:lpstr>PowerPoint Presentation</vt:lpstr>
      <vt:lpstr>PowerPoint Presentation</vt:lpstr>
      <vt:lpstr>PowerPoint Presentation</vt:lpstr>
      <vt:lpstr>BUDGET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pripravnik3</dc:creator>
  <cp:lastModifiedBy>RENATA</cp:lastModifiedBy>
  <cp:revision>107</cp:revision>
  <cp:lastPrinted>2015-11-26T12:00:12Z</cp:lastPrinted>
  <dcterms:created xsi:type="dcterms:W3CDTF">2015-02-12T07:46:59Z</dcterms:created>
  <dcterms:modified xsi:type="dcterms:W3CDTF">2015-11-27T12:34:56Z</dcterms:modified>
</cp:coreProperties>
</file>